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7" r:id="rId3"/>
    <p:sldId id="358" r:id="rId4"/>
    <p:sldId id="257" r:id="rId5"/>
    <p:sldId id="258" r:id="rId6"/>
    <p:sldId id="260" r:id="rId7"/>
    <p:sldId id="261" r:id="rId8"/>
    <p:sldId id="262" r:id="rId9"/>
    <p:sldId id="263" r:id="rId10"/>
    <p:sldId id="264" r:id="rId11"/>
    <p:sldId id="265" r:id="rId12"/>
    <p:sldId id="266" r:id="rId13"/>
    <p:sldId id="259" r:id="rId14"/>
    <p:sldId id="267" r:id="rId15"/>
    <p:sldId id="268" r:id="rId16"/>
    <p:sldId id="269" r:id="rId17"/>
    <p:sldId id="270" r:id="rId18"/>
    <p:sldId id="271" r:id="rId19"/>
    <p:sldId id="274" r:id="rId20"/>
    <p:sldId id="272" r:id="rId21"/>
    <p:sldId id="273"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92" r:id="rId35"/>
    <p:sldId id="293" r:id="rId36"/>
    <p:sldId id="287" r:id="rId37"/>
    <p:sldId id="288" r:id="rId38"/>
    <p:sldId id="294" r:id="rId39"/>
    <p:sldId id="295" r:id="rId40"/>
    <p:sldId id="296" r:id="rId41"/>
    <p:sldId id="297" r:id="rId42"/>
    <p:sldId id="289" r:id="rId43"/>
    <p:sldId id="290" r:id="rId44"/>
    <p:sldId id="291" r:id="rId45"/>
    <p:sldId id="298" r:id="rId46"/>
    <p:sldId id="301" r:id="rId47"/>
    <p:sldId id="300"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2" r:id="rId78"/>
    <p:sldId id="333" r:id="rId79"/>
    <p:sldId id="334" r:id="rId80"/>
    <p:sldId id="335" r:id="rId81"/>
    <p:sldId id="336" r:id="rId82"/>
    <p:sldId id="337" r:id="rId83"/>
    <p:sldId id="338" r:id="rId84"/>
    <p:sldId id="339" r:id="rId85"/>
    <p:sldId id="35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6" r:id="rId101"/>
    <p:sldId id="354" r:id="rId102"/>
    <p:sldId id="361" r:id="rId103"/>
    <p:sldId id="362" r:id="rId104"/>
    <p:sldId id="363" r:id="rId105"/>
    <p:sldId id="364" r:id="rId106"/>
    <p:sldId id="365" r:id="rId10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3" autoAdjust="0"/>
    <p:restoredTop sz="94660"/>
  </p:normalViewPr>
  <p:slideViewPr>
    <p:cSldViewPr snapToGrid="0">
      <p:cViewPr varScale="1">
        <p:scale>
          <a:sx n="57" d="100"/>
          <a:sy n="57" d="100"/>
        </p:scale>
        <p:origin x="58" y="6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9FFB774-5A8D-44B8-9227-994C0CE12F6B}" type="datetimeFigureOut">
              <a:rPr lang="zh-CN" altLang="en-US" smtClean="0"/>
              <a:t>2020/1/4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2AAC9E-26EB-4BFF-A0A3-46CB5EA7CC27}" type="slidenum">
              <a:rPr lang="zh-CN" altLang="en-US" smtClean="0"/>
              <a:t>‹#›</a:t>
            </a:fld>
            <a:endParaRPr lang="zh-CN" altLang="en-US"/>
          </a:p>
        </p:txBody>
      </p:sp>
    </p:spTree>
    <p:extLst>
      <p:ext uri="{BB962C8B-B14F-4D97-AF65-F5344CB8AC3E}">
        <p14:creationId xmlns:p14="http://schemas.microsoft.com/office/powerpoint/2010/main" val="309715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9FFB774-5A8D-44B8-9227-994C0CE12F6B}" type="datetimeFigureOut">
              <a:rPr lang="zh-CN" altLang="en-US" smtClean="0"/>
              <a:t>2020/1/4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2AAC9E-26EB-4BFF-A0A3-46CB5EA7CC27}" type="slidenum">
              <a:rPr lang="zh-CN" altLang="en-US" smtClean="0"/>
              <a:t>‹#›</a:t>
            </a:fld>
            <a:endParaRPr lang="zh-CN" altLang="en-US"/>
          </a:p>
        </p:txBody>
      </p:sp>
    </p:spTree>
    <p:extLst>
      <p:ext uri="{BB962C8B-B14F-4D97-AF65-F5344CB8AC3E}">
        <p14:creationId xmlns:p14="http://schemas.microsoft.com/office/powerpoint/2010/main" val="378275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9FFB774-5A8D-44B8-9227-994C0CE12F6B}" type="datetimeFigureOut">
              <a:rPr lang="zh-CN" altLang="en-US" smtClean="0"/>
              <a:t>2020/1/4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2AAC9E-26EB-4BFF-A0A3-46CB5EA7CC27}" type="slidenum">
              <a:rPr lang="zh-CN" altLang="en-US" smtClean="0"/>
              <a:t>‹#›</a:t>
            </a:fld>
            <a:endParaRPr lang="zh-CN" altLang="en-US"/>
          </a:p>
        </p:txBody>
      </p:sp>
    </p:spTree>
    <p:extLst>
      <p:ext uri="{BB962C8B-B14F-4D97-AF65-F5344CB8AC3E}">
        <p14:creationId xmlns:p14="http://schemas.microsoft.com/office/powerpoint/2010/main" val="155407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9FFB774-5A8D-44B8-9227-994C0CE12F6B}" type="datetimeFigureOut">
              <a:rPr lang="zh-CN" altLang="en-US" smtClean="0"/>
              <a:t>2020/1/4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2AAC9E-26EB-4BFF-A0A3-46CB5EA7CC27}" type="slidenum">
              <a:rPr lang="zh-CN" altLang="en-US" smtClean="0"/>
              <a:t>‹#›</a:t>
            </a:fld>
            <a:endParaRPr lang="zh-CN" altLang="en-US"/>
          </a:p>
        </p:txBody>
      </p:sp>
    </p:spTree>
    <p:extLst>
      <p:ext uri="{BB962C8B-B14F-4D97-AF65-F5344CB8AC3E}">
        <p14:creationId xmlns:p14="http://schemas.microsoft.com/office/powerpoint/2010/main" val="94469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9FFB774-5A8D-44B8-9227-994C0CE12F6B}" type="datetimeFigureOut">
              <a:rPr lang="zh-CN" altLang="en-US" smtClean="0"/>
              <a:t>2020/1/4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2AAC9E-26EB-4BFF-A0A3-46CB5EA7CC27}" type="slidenum">
              <a:rPr lang="zh-CN" altLang="en-US" smtClean="0"/>
              <a:t>‹#›</a:t>
            </a:fld>
            <a:endParaRPr lang="zh-CN" altLang="en-US"/>
          </a:p>
        </p:txBody>
      </p:sp>
    </p:spTree>
    <p:extLst>
      <p:ext uri="{BB962C8B-B14F-4D97-AF65-F5344CB8AC3E}">
        <p14:creationId xmlns:p14="http://schemas.microsoft.com/office/powerpoint/2010/main" val="159810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9FFB774-5A8D-44B8-9227-994C0CE12F6B}" type="datetimeFigureOut">
              <a:rPr lang="zh-CN" altLang="en-US" smtClean="0"/>
              <a:t>2020/1/4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2AAC9E-26EB-4BFF-A0A3-46CB5EA7CC27}" type="slidenum">
              <a:rPr lang="zh-CN" altLang="en-US" smtClean="0"/>
              <a:t>‹#›</a:t>
            </a:fld>
            <a:endParaRPr lang="zh-CN" altLang="en-US"/>
          </a:p>
        </p:txBody>
      </p:sp>
    </p:spTree>
    <p:extLst>
      <p:ext uri="{BB962C8B-B14F-4D97-AF65-F5344CB8AC3E}">
        <p14:creationId xmlns:p14="http://schemas.microsoft.com/office/powerpoint/2010/main" val="259870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9FFB774-5A8D-44B8-9227-994C0CE12F6B}" type="datetimeFigureOut">
              <a:rPr lang="zh-CN" altLang="en-US" smtClean="0"/>
              <a:t>2020/1/4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62AAC9E-26EB-4BFF-A0A3-46CB5EA7CC27}" type="slidenum">
              <a:rPr lang="zh-CN" altLang="en-US" smtClean="0"/>
              <a:t>‹#›</a:t>
            </a:fld>
            <a:endParaRPr lang="zh-CN" altLang="en-US"/>
          </a:p>
        </p:txBody>
      </p:sp>
    </p:spTree>
    <p:extLst>
      <p:ext uri="{BB962C8B-B14F-4D97-AF65-F5344CB8AC3E}">
        <p14:creationId xmlns:p14="http://schemas.microsoft.com/office/powerpoint/2010/main" val="227259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FFB774-5A8D-44B8-9227-994C0CE12F6B}" type="datetimeFigureOut">
              <a:rPr lang="zh-CN" altLang="en-US" smtClean="0"/>
              <a:t>2020/1/4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62AAC9E-26EB-4BFF-A0A3-46CB5EA7CC27}" type="slidenum">
              <a:rPr lang="zh-CN" altLang="en-US" smtClean="0"/>
              <a:t>‹#›</a:t>
            </a:fld>
            <a:endParaRPr lang="zh-CN" altLang="en-US"/>
          </a:p>
        </p:txBody>
      </p:sp>
    </p:spTree>
    <p:extLst>
      <p:ext uri="{BB962C8B-B14F-4D97-AF65-F5344CB8AC3E}">
        <p14:creationId xmlns:p14="http://schemas.microsoft.com/office/powerpoint/2010/main" val="276787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FB774-5A8D-44B8-9227-994C0CE12F6B}" type="datetimeFigureOut">
              <a:rPr lang="zh-CN" altLang="en-US" smtClean="0"/>
              <a:t>2020/1/4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62AAC9E-26EB-4BFF-A0A3-46CB5EA7CC27}" type="slidenum">
              <a:rPr lang="zh-CN" altLang="en-US" smtClean="0"/>
              <a:t>‹#›</a:t>
            </a:fld>
            <a:endParaRPr lang="zh-CN" altLang="en-US"/>
          </a:p>
        </p:txBody>
      </p:sp>
    </p:spTree>
    <p:extLst>
      <p:ext uri="{BB962C8B-B14F-4D97-AF65-F5344CB8AC3E}">
        <p14:creationId xmlns:p14="http://schemas.microsoft.com/office/powerpoint/2010/main" val="330308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FFB774-5A8D-44B8-9227-994C0CE12F6B}" type="datetimeFigureOut">
              <a:rPr lang="zh-CN" altLang="en-US" smtClean="0"/>
              <a:t>2020/1/4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2AAC9E-26EB-4BFF-A0A3-46CB5EA7CC27}" type="slidenum">
              <a:rPr lang="zh-CN" altLang="en-US" smtClean="0"/>
              <a:t>‹#›</a:t>
            </a:fld>
            <a:endParaRPr lang="zh-CN" altLang="en-US"/>
          </a:p>
        </p:txBody>
      </p:sp>
    </p:spTree>
    <p:extLst>
      <p:ext uri="{BB962C8B-B14F-4D97-AF65-F5344CB8AC3E}">
        <p14:creationId xmlns:p14="http://schemas.microsoft.com/office/powerpoint/2010/main" val="317239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FFB774-5A8D-44B8-9227-994C0CE12F6B}" type="datetimeFigureOut">
              <a:rPr lang="zh-CN" altLang="en-US" smtClean="0"/>
              <a:t>2020/1/4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2AAC9E-26EB-4BFF-A0A3-46CB5EA7CC27}" type="slidenum">
              <a:rPr lang="zh-CN" altLang="en-US" smtClean="0"/>
              <a:t>‹#›</a:t>
            </a:fld>
            <a:endParaRPr lang="zh-CN" altLang="en-US"/>
          </a:p>
        </p:txBody>
      </p:sp>
    </p:spTree>
    <p:extLst>
      <p:ext uri="{BB962C8B-B14F-4D97-AF65-F5344CB8AC3E}">
        <p14:creationId xmlns:p14="http://schemas.microsoft.com/office/powerpoint/2010/main" val="1493344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FB774-5A8D-44B8-9227-994C0CE12F6B}" type="datetimeFigureOut">
              <a:rPr lang="zh-CN" altLang="en-US" smtClean="0"/>
              <a:t>2020/1/4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AAC9E-26EB-4BFF-A0A3-46CB5EA7CC27}" type="slidenum">
              <a:rPr lang="zh-CN" altLang="en-US" smtClean="0"/>
              <a:t>‹#›</a:t>
            </a:fld>
            <a:endParaRPr lang="zh-CN" altLang="en-US"/>
          </a:p>
        </p:txBody>
      </p:sp>
    </p:spTree>
    <p:extLst>
      <p:ext uri="{BB962C8B-B14F-4D97-AF65-F5344CB8AC3E}">
        <p14:creationId xmlns:p14="http://schemas.microsoft.com/office/powerpoint/2010/main" val="2972408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2.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2.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2.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2.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2.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F812E-8CD7-4E04-945C-892FBCF1AC48}"/>
              </a:ext>
            </a:extLst>
          </p:cNvPr>
          <p:cNvSpPr>
            <a:spLocks noGrp="1"/>
          </p:cNvSpPr>
          <p:nvPr>
            <p:ph type="ctrTitle"/>
          </p:nvPr>
        </p:nvSpPr>
        <p:spPr/>
        <p:txBody>
          <a:bodyPr/>
          <a:lstStyle/>
          <a:p>
            <a:r>
              <a:rPr lang="zh-CN" altLang="en-US" dirty="0"/>
              <a:t>第三讲 市场和政府干预</a:t>
            </a:r>
          </a:p>
        </p:txBody>
      </p:sp>
      <p:sp>
        <p:nvSpPr>
          <p:cNvPr id="3" name="副标题 2">
            <a:extLst>
              <a:ext uri="{FF2B5EF4-FFF2-40B4-BE49-F238E27FC236}">
                <a16:creationId xmlns:a16="http://schemas.microsoft.com/office/drawing/2014/main" id="{97F41A5B-A9AE-44F1-A6B0-C601E7805CD0}"/>
              </a:ext>
            </a:extLst>
          </p:cNvPr>
          <p:cNvSpPr>
            <a:spLocks noGrp="1"/>
          </p:cNvSpPr>
          <p:nvPr>
            <p:ph type="subTitle" idx="1"/>
          </p:nvPr>
        </p:nvSpPr>
        <p:spPr/>
        <p:txBody>
          <a:bodyPr/>
          <a:lstStyle/>
          <a:p>
            <a:r>
              <a:rPr lang="zh-CN" altLang="en-US" dirty="0"/>
              <a:t>余一帆</a:t>
            </a:r>
            <a:endParaRPr lang="en-US" altLang="zh-CN" dirty="0"/>
          </a:p>
          <a:p>
            <a:r>
              <a:rPr lang="en-US" altLang="zh-CN" dirty="0"/>
              <a:t>2019.9.26</a:t>
            </a:r>
            <a:endParaRPr lang="zh-CN" altLang="en-US" dirty="0"/>
          </a:p>
        </p:txBody>
      </p:sp>
    </p:spTree>
    <p:extLst>
      <p:ext uri="{BB962C8B-B14F-4D97-AF65-F5344CB8AC3E}">
        <p14:creationId xmlns:p14="http://schemas.microsoft.com/office/powerpoint/2010/main" val="2080477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7E4B6-2BE1-4A68-B064-D1301451D92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07D2EBF-B8F7-4225-B0E1-891024E5344D}"/>
              </a:ext>
            </a:extLst>
          </p:cNvPr>
          <p:cNvSpPr>
            <a:spLocks noGrp="1"/>
          </p:cNvSpPr>
          <p:nvPr>
            <p:ph idx="1"/>
          </p:nvPr>
        </p:nvSpPr>
        <p:spPr/>
        <p:txBody>
          <a:bodyPr/>
          <a:lstStyle/>
          <a:p>
            <a:endParaRPr lang="zh-CN" altLang="en-US" dirty="0"/>
          </a:p>
        </p:txBody>
      </p:sp>
      <p:sp>
        <p:nvSpPr>
          <p:cNvPr id="4" name="Line 3">
            <a:extLst>
              <a:ext uri="{FF2B5EF4-FFF2-40B4-BE49-F238E27FC236}">
                <a16:creationId xmlns:a16="http://schemas.microsoft.com/office/drawing/2014/main" id="{4374A03E-3F82-4EA0-BF32-A1DC9AA87257}"/>
              </a:ext>
            </a:extLst>
          </p:cNvPr>
          <p:cNvSpPr>
            <a:spLocks noChangeShapeType="1"/>
          </p:cNvSpPr>
          <p:nvPr/>
        </p:nvSpPr>
        <p:spPr bwMode="auto">
          <a:xfrm>
            <a:off x="976313" y="1619250"/>
            <a:ext cx="0" cy="202406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4">
            <a:extLst>
              <a:ext uri="{FF2B5EF4-FFF2-40B4-BE49-F238E27FC236}">
                <a16:creationId xmlns:a16="http://schemas.microsoft.com/office/drawing/2014/main" id="{E2E79FEB-C96F-432D-A40D-54505E58610C}"/>
              </a:ext>
            </a:extLst>
          </p:cNvPr>
          <p:cNvSpPr>
            <a:spLocks noChangeShapeType="1"/>
          </p:cNvSpPr>
          <p:nvPr/>
        </p:nvSpPr>
        <p:spPr bwMode="auto">
          <a:xfrm>
            <a:off x="3714750" y="1619250"/>
            <a:ext cx="0" cy="202406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5">
            <a:extLst>
              <a:ext uri="{FF2B5EF4-FFF2-40B4-BE49-F238E27FC236}">
                <a16:creationId xmlns:a16="http://schemas.microsoft.com/office/drawing/2014/main" id="{10491383-CDB4-4EB8-A367-D0F6DA9F942D}"/>
              </a:ext>
            </a:extLst>
          </p:cNvPr>
          <p:cNvSpPr>
            <a:spLocks noChangeShapeType="1"/>
          </p:cNvSpPr>
          <p:nvPr/>
        </p:nvSpPr>
        <p:spPr bwMode="auto">
          <a:xfrm>
            <a:off x="976313" y="3643313"/>
            <a:ext cx="2166937"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6">
            <a:extLst>
              <a:ext uri="{FF2B5EF4-FFF2-40B4-BE49-F238E27FC236}">
                <a16:creationId xmlns:a16="http://schemas.microsoft.com/office/drawing/2014/main" id="{B1121930-E742-4745-81EB-01EBE3497C05}"/>
              </a:ext>
            </a:extLst>
          </p:cNvPr>
          <p:cNvSpPr>
            <a:spLocks noChangeShapeType="1"/>
          </p:cNvSpPr>
          <p:nvPr/>
        </p:nvSpPr>
        <p:spPr bwMode="auto">
          <a:xfrm>
            <a:off x="3706813" y="3643313"/>
            <a:ext cx="443706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9">
            <a:extLst>
              <a:ext uri="{FF2B5EF4-FFF2-40B4-BE49-F238E27FC236}">
                <a16:creationId xmlns:a16="http://schemas.microsoft.com/office/drawing/2014/main" id="{0F4C1B26-D5C1-4D47-ADF9-98108BFDBF39}"/>
              </a:ext>
            </a:extLst>
          </p:cNvPr>
          <p:cNvSpPr>
            <a:spLocks noChangeShapeType="1"/>
          </p:cNvSpPr>
          <p:nvPr/>
        </p:nvSpPr>
        <p:spPr bwMode="auto">
          <a:xfrm>
            <a:off x="976313" y="2190750"/>
            <a:ext cx="381000" cy="145256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0">
            <a:extLst>
              <a:ext uri="{FF2B5EF4-FFF2-40B4-BE49-F238E27FC236}">
                <a16:creationId xmlns:a16="http://schemas.microsoft.com/office/drawing/2014/main" id="{DDA201CA-D060-45CD-BEB6-BF872B2C4528}"/>
              </a:ext>
            </a:extLst>
          </p:cNvPr>
          <p:cNvSpPr>
            <a:spLocks noChangeShapeType="1"/>
          </p:cNvSpPr>
          <p:nvPr/>
        </p:nvSpPr>
        <p:spPr bwMode="auto">
          <a:xfrm>
            <a:off x="3714750" y="2190750"/>
            <a:ext cx="3786188" cy="145256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11">
            <a:extLst>
              <a:ext uri="{FF2B5EF4-FFF2-40B4-BE49-F238E27FC236}">
                <a16:creationId xmlns:a16="http://schemas.microsoft.com/office/drawing/2014/main" id="{6D4FD7A7-671E-4093-AAC4-3A73F157AC7A}"/>
              </a:ext>
            </a:extLst>
          </p:cNvPr>
          <p:cNvSpPr>
            <a:spLocks noChangeArrowheads="1"/>
          </p:cNvSpPr>
          <p:nvPr/>
        </p:nvSpPr>
        <p:spPr bwMode="auto">
          <a:xfrm>
            <a:off x="1193800" y="375285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5</a:t>
            </a:r>
          </a:p>
        </p:txBody>
      </p:sp>
      <p:sp>
        <p:nvSpPr>
          <p:cNvPr id="11" name="Rectangle 12">
            <a:extLst>
              <a:ext uri="{FF2B5EF4-FFF2-40B4-BE49-F238E27FC236}">
                <a16:creationId xmlns:a16="http://schemas.microsoft.com/office/drawing/2014/main" id="{A24DC0FC-2690-4C70-9652-B374E4F3379F}"/>
              </a:ext>
            </a:extLst>
          </p:cNvPr>
          <p:cNvSpPr>
            <a:spLocks noChangeArrowheads="1"/>
          </p:cNvSpPr>
          <p:nvPr/>
        </p:nvSpPr>
        <p:spPr bwMode="auto">
          <a:xfrm>
            <a:off x="7218363" y="3752850"/>
            <a:ext cx="579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50</a:t>
            </a:r>
          </a:p>
        </p:txBody>
      </p:sp>
      <p:sp>
        <p:nvSpPr>
          <p:cNvPr id="12" name="Rectangle 13">
            <a:extLst>
              <a:ext uri="{FF2B5EF4-FFF2-40B4-BE49-F238E27FC236}">
                <a16:creationId xmlns:a16="http://schemas.microsoft.com/office/drawing/2014/main" id="{FD4B2B1D-CFC3-4B3F-8DD6-DC47A15D1FEE}"/>
              </a:ext>
            </a:extLst>
          </p:cNvPr>
          <p:cNvSpPr>
            <a:spLocks noChangeArrowheads="1"/>
          </p:cNvSpPr>
          <p:nvPr/>
        </p:nvSpPr>
        <p:spPr bwMode="auto">
          <a:xfrm>
            <a:off x="360363" y="1966913"/>
            <a:ext cx="579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10</a:t>
            </a:r>
          </a:p>
        </p:txBody>
      </p:sp>
      <p:sp>
        <p:nvSpPr>
          <p:cNvPr id="13" name="Rectangle 14">
            <a:extLst>
              <a:ext uri="{FF2B5EF4-FFF2-40B4-BE49-F238E27FC236}">
                <a16:creationId xmlns:a16="http://schemas.microsoft.com/office/drawing/2014/main" id="{C24FD2C8-2317-4B38-AC28-58821D314912}"/>
              </a:ext>
            </a:extLst>
          </p:cNvPr>
          <p:cNvSpPr>
            <a:spLocks noChangeArrowheads="1"/>
          </p:cNvSpPr>
          <p:nvPr/>
        </p:nvSpPr>
        <p:spPr bwMode="auto">
          <a:xfrm>
            <a:off x="3098800" y="1966913"/>
            <a:ext cx="579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10</a:t>
            </a:r>
          </a:p>
        </p:txBody>
      </p:sp>
      <p:sp>
        <p:nvSpPr>
          <p:cNvPr id="14" name="Rectangle 15">
            <a:extLst>
              <a:ext uri="{FF2B5EF4-FFF2-40B4-BE49-F238E27FC236}">
                <a16:creationId xmlns:a16="http://schemas.microsoft.com/office/drawing/2014/main" id="{2CE384CD-FC70-4C4E-BAF4-F5D8C72CB3A7}"/>
              </a:ext>
            </a:extLst>
          </p:cNvPr>
          <p:cNvSpPr>
            <a:spLocks noChangeArrowheads="1"/>
          </p:cNvSpPr>
          <p:nvPr/>
        </p:nvSpPr>
        <p:spPr bwMode="auto">
          <a:xfrm>
            <a:off x="1193800" y="1657350"/>
            <a:ext cx="9159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800">
                <a:ea typeface="宋体" panose="02010600030101010101" pitchFamily="2" charset="-122"/>
              </a:rPr>
              <a:t>斜率</a:t>
            </a:r>
            <a:r>
              <a:rPr lang="en-US" altLang="zh-CN" sz="2800">
                <a:ea typeface="宋体" panose="02010600030101010101" pitchFamily="2" charset="-122"/>
              </a:rPr>
              <a:t/>
            </a:r>
            <a:br>
              <a:rPr lang="en-US" altLang="zh-CN" sz="2800">
                <a:ea typeface="宋体" panose="02010600030101010101" pitchFamily="2" charset="-122"/>
              </a:rPr>
            </a:br>
            <a:r>
              <a:rPr lang="en-US" altLang="zh-CN" sz="2800">
                <a:ea typeface="宋体" panose="02010600030101010101" pitchFamily="2" charset="-122"/>
              </a:rPr>
              <a:t>= - 2</a:t>
            </a:r>
          </a:p>
        </p:txBody>
      </p:sp>
      <p:sp>
        <p:nvSpPr>
          <p:cNvPr id="15" name="Rectangle 16">
            <a:extLst>
              <a:ext uri="{FF2B5EF4-FFF2-40B4-BE49-F238E27FC236}">
                <a16:creationId xmlns:a16="http://schemas.microsoft.com/office/drawing/2014/main" id="{90E8255F-54C6-4FE7-A7A7-382C652CD7D3}"/>
              </a:ext>
            </a:extLst>
          </p:cNvPr>
          <p:cNvSpPr>
            <a:spLocks noChangeArrowheads="1"/>
          </p:cNvSpPr>
          <p:nvPr/>
        </p:nvSpPr>
        <p:spPr bwMode="auto">
          <a:xfrm>
            <a:off x="4575175" y="1657350"/>
            <a:ext cx="1214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800">
                <a:ea typeface="宋体" panose="02010600030101010101" pitchFamily="2" charset="-122"/>
              </a:rPr>
              <a:t>斜率</a:t>
            </a:r>
            <a:r>
              <a:rPr lang="en-US" altLang="zh-CN" sz="2800">
                <a:ea typeface="宋体" panose="02010600030101010101" pitchFamily="2" charset="-122"/>
              </a:rPr>
              <a:t/>
            </a:r>
            <a:br>
              <a:rPr lang="en-US" altLang="zh-CN" sz="2800">
                <a:ea typeface="宋体" panose="02010600030101010101" pitchFamily="2" charset="-122"/>
              </a:rPr>
            </a:br>
            <a:r>
              <a:rPr lang="en-US" altLang="zh-CN" sz="2800">
                <a:ea typeface="宋体" panose="02010600030101010101" pitchFamily="2" charset="-122"/>
              </a:rPr>
              <a:t>= - 0.2</a:t>
            </a:r>
          </a:p>
        </p:txBody>
      </p:sp>
      <p:sp>
        <p:nvSpPr>
          <p:cNvPr id="16" name="Rectangle 17">
            <a:extLst>
              <a:ext uri="{FF2B5EF4-FFF2-40B4-BE49-F238E27FC236}">
                <a16:creationId xmlns:a16="http://schemas.microsoft.com/office/drawing/2014/main" id="{DF243E66-00BD-49A3-896D-036C9B8671C7}"/>
              </a:ext>
            </a:extLst>
          </p:cNvPr>
          <p:cNvSpPr>
            <a:spLocks noChangeArrowheads="1"/>
          </p:cNvSpPr>
          <p:nvPr/>
        </p:nvSpPr>
        <p:spPr bwMode="auto">
          <a:xfrm>
            <a:off x="384175" y="1255713"/>
            <a:ext cx="579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p</a:t>
            </a:r>
            <a:r>
              <a:rPr lang="en-US" altLang="zh-CN" baseline="-25000">
                <a:ea typeface="宋体" panose="02010600030101010101" pitchFamily="2" charset="-122"/>
              </a:rPr>
              <a:t>1</a:t>
            </a:r>
          </a:p>
        </p:txBody>
      </p:sp>
      <p:sp>
        <p:nvSpPr>
          <p:cNvPr id="17" name="Rectangle 18">
            <a:extLst>
              <a:ext uri="{FF2B5EF4-FFF2-40B4-BE49-F238E27FC236}">
                <a16:creationId xmlns:a16="http://schemas.microsoft.com/office/drawing/2014/main" id="{53569952-F47F-4AE0-9812-7EEC2B87B151}"/>
              </a:ext>
            </a:extLst>
          </p:cNvPr>
          <p:cNvSpPr>
            <a:spLocks noChangeArrowheads="1"/>
          </p:cNvSpPr>
          <p:nvPr/>
        </p:nvSpPr>
        <p:spPr bwMode="auto">
          <a:xfrm>
            <a:off x="3122613" y="1255713"/>
            <a:ext cx="5794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p</a:t>
            </a:r>
            <a:r>
              <a:rPr lang="en-US" altLang="zh-CN" baseline="-25000">
                <a:ea typeface="宋体" panose="02010600030101010101" pitchFamily="2" charset="-122"/>
              </a:rPr>
              <a:t>1</a:t>
            </a:r>
          </a:p>
        </p:txBody>
      </p:sp>
      <p:sp>
        <p:nvSpPr>
          <p:cNvPr id="18" name="Line 20">
            <a:extLst>
              <a:ext uri="{FF2B5EF4-FFF2-40B4-BE49-F238E27FC236}">
                <a16:creationId xmlns:a16="http://schemas.microsoft.com/office/drawing/2014/main" id="{79E24EE6-CF9A-4084-AE23-781FB46AB47D}"/>
              </a:ext>
            </a:extLst>
          </p:cNvPr>
          <p:cNvSpPr>
            <a:spLocks noChangeShapeType="1"/>
          </p:cNvSpPr>
          <p:nvPr/>
        </p:nvSpPr>
        <p:spPr bwMode="auto">
          <a:xfrm>
            <a:off x="977900" y="2679700"/>
            <a:ext cx="40005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1">
            <a:extLst>
              <a:ext uri="{FF2B5EF4-FFF2-40B4-BE49-F238E27FC236}">
                <a16:creationId xmlns:a16="http://schemas.microsoft.com/office/drawing/2014/main" id="{FEE522E6-C4C4-4D66-AE6B-7B3BC5EA8C94}"/>
              </a:ext>
            </a:extLst>
          </p:cNvPr>
          <p:cNvSpPr>
            <a:spLocks noChangeShapeType="1"/>
          </p:cNvSpPr>
          <p:nvPr/>
        </p:nvSpPr>
        <p:spPr bwMode="auto">
          <a:xfrm>
            <a:off x="977900" y="3251200"/>
            <a:ext cx="54991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2">
            <a:extLst>
              <a:ext uri="{FF2B5EF4-FFF2-40B4-BE49-F238E27FC236}">
                <a16:creationId xmlns:a16="http://schemas.microsoft.com/office/drawing/2014/main" id="{8FE63BE5-FC55-41A6-9611-DC0E5E7A53F4}"/>
              </a:ext>
            </a:extLst>
          </p:cNvPr>
          <p:cNvSpPr>
            <a:spLocks noChangeShapeType="1"/>
          </p:cNvSpPr>
          <p:nvPr/>
        </p:nvSpPr>
        <p:spPr bwMode="auto">
          <a:xfrm>
            <a:off x="1092200" y="2679700"/>
            <a:ext cx="0" cy="9652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3">
            <a:extLst>
              <a:ext uri="{FF2B5EF4-FFF2-40B4-BE49-F238E27FC236}">
                <a16:creationId xmlns:a16="http://schemas.microsoft.com/office/drawing/2014/main" id="{20AB5C6F-D0C6-4013-9324-B8941957F9ED}"/>
              </a:ext>
            </a:extLst>
          </p:cNvPr>
          <p:cNvSpPr>
            <a:spLocks noChangeShapeType="1"/>
          </p:cNvSpPr>
          <p:nvPr/>
        </p:nvSpPr>
        <p:spPr bwMode="auto">
          <a:xfrm>
            <a:off x="1244600" y="3238500"/>
            <a:ext cx="0" cy="4064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4">
            <a:extLst>
              <a:ext uri="{FF2B5EF4-FFF2-40B4-BE49-F238E27FC236}">
                <a16:creationId xmlns:a16="http://schemas.microsoft.com/office/drawing/2014/main" id="{85A3681C-9964-42EE-884D-D3445F8F13D6}"/>
              </a:ext>
            </a:extLst>
          </p:cNvPr>
          <p:cNvSpPr>
            <a:spLocks noChangeShapeType="1"/>
          </p:cNvSpPr>
          <p:nvPr/>
        </p:nvSpPr>
        <p:spPr bwMode="auto">
          <a:xfrm>
            <a:off x="4991100" y="2692400"/>
            <a:ext cx="0" cy="9525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5">
            <a:extLst>
              <a:ext uri="{FF2B5EF4-FFF2-40B4-BE49-F238E27FC236}">
                <a16:creationId xmlns:a16="http://schemas.microsoft.com/office/drawing/2014/main" id="{6A09F1D5-B2EC-44CC-BEE8-FD356E518F0D}"/>
              </a:ext>
            </a:extLst>
          </p:cNvPr>
          <p:cNvSpPr>
            <a:spLocks noChangeShapeType="1"/>
          </p:cNvSpPr>
          <p:nvPr/>
        </p:nvSpPr>
        <p:spPr bwMode="auto">
          <a:xfrm>
            <a:off x="6477000" y="3251200"/>
            <a:ext cx="0" cy="3937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AutoShape 26">
            <a:extLst>
              <a:ext uri="{FF2B5EF4-FFF2-40B4-BE49-F238E27FC236}">
                <a16:creationId xmlns:a16="http://schemas.microsoft.com/office/drawing/2014/main" id="{44AE70FD-45C8-42DD-82BA-DBB4F49C7312}"/>
              </a:ext>
            </a:extLst>
          </p:cNvPr>
          <p:cNvSpPr>
            <a:spLocks noChangeArrowheads="1"/>
          </p:cNvSpPr>
          <p:nvPr/>
        </p:nvSpPr>
        <p:spPr bwMode="auto">
          <a:xfrm>
            <a:off x="717550" y="2686050"/>
            <a:ext cx="165100" cy="546100"/>
          </a:xfrm>
          <a:prstGeom prst="downArrow">
            <a:avLst>
              <a:gd name="adj1" fmla="val 50000"/>
              <a:gd name="adj2" fmla="val 165400"/>
            </a:avLst>
          </a:prstGeom>
          <a:solidFill>
            <a:schemeClr val="accent1"/>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 name="AutoShape 27">
            <a:extLst>
              <a:ext uri="{FF2B5EF4-FFF2-40B4-BE49-F238E27FC236}">
                <a16:creationId xmlns:a16="http://schemas.microsoft.com/office/drawing/2014/main" id="{0E64B003-7C8D-40FE-A7B7-22CB2E394BAC}"/>
              </a:ext>
            </a:extLst>
          </p:cNvPr>
          <p:cNvSpPr>
            <a:spLocks noChangeArrowheads="1"/>
          </p:cNvSpPr>
          <p:nvPr/>
        </p:nvSpPr>
        <p:spPr bwMode="auto">
          <a:xfrm>
            <a:off x="3448050" y="2686050"/>
            <a:ext cx="165100" cy="546100"/>
          </a:xfrm>
          <a:prstGeom prst="downArrow">
            <a:avLst>
              <a:gd name="adj1" fmla="val 50000"/>
              <a:gd name="adj2" fmla="val 165400"/>
            </a:avLst>
          </a:prstGeom>
          <a:solidFill>
            <a:schemeClr val="accent1"/>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AutoShape 28">
            <a:extLst>
              <a:ext uri="{FF2B5EF4-FFF2-40B4-BE49-F238E27FC236}">
                <a16:creationId xmlns:a16="http://schemas.microsoft.com/office/drawing/2014/main" id="{20C3F652-330A-464D-95EE-B93C82BF1B8F}"/>
              </a:ext>
            </a:extLst>
          </p:cNvPr>
          <p:cNvSpPr>
            <a:spLocks noChangeArrowheads="1"/>
          </p:cNvSpPr>
          <p:nvPr/>
        </p:nvSpPr>
        <p:spPr bwMode="auto">
          <a:xfrm>
            <a:off x="1085850" y="3689350"/>
            <a:ext cx="177800" cy="215900"/>
          </a:xfrm>
          <a:prstGeom prst="rightArrow">
            <a:avLst>
              <a:gd name="adj1" fmla="val 50000"/>
              <a:gd name="adj2" fmla="val 50005"/>
            </a:avLst>
          </a:prstGeom>
          <a:solidFill>
            <a:schemeClr val="accent1"/>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 name="AutoShape 29">
            <a:extLst>
              <a:ext uri="{FF2B5EF4-FFF2-40B4-BE49-F238E27FC236}">
                <a16:creationId xmlns:a16="http://schemas.microsoft.com/office/drawing/2014/main" id="{11E6420C-3D56-4A01-8191-3BC7D9FFDB1A}"/>
              </a:ext>
            </a:extLst>
          </p:cNvPr>
          <p:cNvSpPr>
            <a:spLocks noChangeArrowheads="1"/>
          </p:cNvSpPr>
          <p:nvPr/>
        </p:nvSpPr>
        <p:spPr bwMode="auto">
          <a:xfrm>
            <a:off x="5022850" y="3714750"/>
            <a:ext cx="1485900" cy="228600"/>
          </a:xfrm>
          <a:prstGeom prst="rightArrow">
            <a:avLst>
              <a:gd name="adj1" fmla="val 50000"/>
              <a:gd name="adj2" fmla="val 325030"/>
            </a:avLst>
          </a:prstGeom>
          <a:solidFill>
            <a:schemeClr val="accent1"/>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 name="Rectangle 30">
            <a:extLst>
              <a:ext uri="{FF2B5EF4-FFF2-40B4-BE49-F238E27FC236}">
                <a16:creationId xmlns:a16="http://schemas.microsoft.com/office/drawing/2014/main" id="{4FFFE3A2-09B0-42C0-BF87-A0D02329C1C3}"/>
              </a:ext>
            </a:extLst>
          </p:cNvPr>
          <p:cNvSpPr>
            <a:spLocks noChangeArrowheads="1"/>
          </p:cNvSpPr>
          <p:nvPr/>
        </p:nvSpPr>
        <p:spPr bwMode="auto">
          <a:xfrm>
            <a:off x="1074738" y="993775"/>
            <a:ext cx="18764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chemeClr val="tx2"/>
                </a:solidFill>
                <a:ea typeface="宋体" panose="02010600030101010101" pitchFamily="2" charset="-122"/>
              </a:rPr>
              <a:t>10</a:t>
            </a:r>
            <a:r>
              <a:rPr lang="zh-CN" altLang="en-US">
                <a:solidFill>
                  <a:schemeClr val="tx2"/>
                </a:solidFill>
                <a:ea typeface="宋体" panose="02010600030101010101" pitchFamily="2" charset="-122"/>
              </a:rPr>
              <a:t>个商品</a:t>
            </a:r>
            <a:endParaRPr lang="en-US" altLang="zh-CN">
              <a:solidFill>
                <a:schemeClr val="tx2"/>
              </a:solidFill>
              <a:ea typeface="宋体" panose="02010600030101010101" pitchFamily="2" charset="-122"/>
            </a:endParaRPr>
          </a:p>
        </p:txBody>
      </p:sp>
      <p:sp>
        <p:nvSpPr>
          <p:cNvPr id="29" name="Rectangle 31">
            <a:extLst>
              <a:ext uri="{FF2B5EF4-FFF2-40B4-BE49-F238E27FC236}">
                <a16:creationId xmlns:a16="http://schemas.microsoft.com/office/drawing/2014/main" id="{7C63F44D-9D22-4247-9BC0-A87FAF9B768A}"/>
              </a:ext>
            </a:extLst>
          </p:cNvPr>
          <p:cNvSpPr>
            <a:spLocks noChangeArrowheads="1"/>
          </p:cNvSpPr>
          <p:nvPr/>
        </p:nvSpPr>
        <p:spPr bwMode="auto">
          <a:xfrm>
            <a:off x="4456113" y="993775"/>
            <a:ext cx="18335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a:solidFill>
                  <a:schemeClr val="tx2"/>
                </a:solidFill>
                <a:ea typeface="宋体" panose="02010600030101010101" pitchFamily="2" charset="-122"/>
              </a:rPr>
              <a:t>单个商品</a:t>
            </a:r>
            <a:endParaRPr lang="en-US" altLang="zh-CN">
              <a:solidFill>
                <a:schemeClr val="tx2"/>
              </a:solidFill>
              <a:ea typeface="宋体" panose="02010600030101010101" pitchFamily="2" charset="-122"/>
            </a:endParaRPr>
          </a:p>
        </p:txBody>
      </p:sp>
      <p:sp>
        <p:nvSpPr>
          <p:cNvPr id="30" name="Rectangle 32">
            <a:extLst>
              <a:ext uri="{FF2B5EF4-FFF2-40B4-BE49-F238E27FC236}">
                <a16:creationId xmlns:a16="http://schemas.microsoft.com/office/drawing/2014/main" id="{B93A2DF4-C040-4278-AE70-9E40C1AF909D}"/>
              </a:ext>
            </a:extLst>
          </p:cNvPr>
          <p:cNvSpPr>
            <a:spLocks noChangeArrowheads="1"/>
          </p:cNvSpPr>
          <p:nvPr/>
        </p:nvSpPr>
        <p:spPr bwMode="auto">
          <a:xfrm>
            <a:off x="2932113" y="3851275"/>
            <a:ext cx="7159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baseline="30000">
                <a:ea typeface="宋体" panose="02010600030101010101" pitchFamily="2" charset="-122"/>
              </a:rPr>
              <a:t>*</a:t>
            </a:r>
            <a:endParaRPr lang="en-US" altLang="zh-CN">
              <a:ea typeface="宋体" panose="02010600030101010101" pitchFamily="2" charset="-122"/>
            </a:endParaRPr>
          </a:p>
        </p:txBody>
      </p:sp>
      <p:sp>
        <p:nvSpPr>
          <p:cNvPr id="31" name="Rectangle 33">
            <a:extLst>
              <a:ext uri="{FF2B5EF4-FFF2-40B4-BE49-F238E27FC236}">
                <a16:creationId xmlns:a16="http://schemas.microsoft.com/office/drawing/2014/main" id="{FE6192AE-0BE2-4B06-B67E-BA030F813EF2}"/>
              </a:ext>
            </a:extLst>
          </p:cNvPr>
          <p:cNvSpPr>
            <a:spLocks noChangeArrowheads="1"/>
          </p:cNvSpPr>
          <p:nvPr/>
        </p:nvSpPr>
        <p:spPr bwMode="auto">
          <a:xfrm>
            <a:off x="7932738" y="3851275"/>
            <a:ext cx="7159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baseline="30000">
                <a:ea typeface="宋体" panose="02010600030101010101" pitchFamily="2" charset="-122"/>
              </a:rPr>
              <a:t>*</a:t>
            </a:r>
            <a:endParaRPr lang="en-US" altLang="zh-CN">
              <a:ea typeface="宋体" panose="02010600030101010101" pitchFamily="2" charset="-122"/>
            </a:endParaRPr>
          </a:p>
        </p:txBody>
      </p:sp>
      <p:sp>
        <p:nvSpPr>
          <p:cNvPr id="32" name="Rectangle 34">
            <a:extLst>
              <a:ext uri="{FF2B5EF4-FFF2-40B4-BE49-F238E27FC236}">
                <a16:creationId xmlns:a16="http://schemas.microsoft.com/office/drawing/2014/main" id="{953E59E5-81D4-411E-A6B8-6F38CA5D8685}"/>
              </a:ext>
            </a:extLst>
          </p:cNvPr>
          <p:cNvSpPr>
            <a:spLocks noChangeArrowheads="1"/>
          </p:cNvSpPr>
          <p:nvPr/>
        </p:nvSpPr>
        <p:spPr bwMode="auto">
          <a:xfrm>
            <a:off x="527050" y="4541838"/>
            <a:ext cx="743267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a:ea typeface="宋体" panose="02010600030101010101" pitchFamily="2" charset="-122"/>
              </a:rPr>
              <a:t>在哪种情况下，需求</a:t>
            </a: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 </a:t>
            </a:r>
            <a:r>
              <a:rPr lang="zh-CN" altLang="en-US">
                <a:ea typeface="宋体" panose="02010600030101010101" pitchFamily="2" charset="-122"/>
              </a:rPr>
              <a:t>相对于</a:t>
            </a:r>
            <a:r>
              <a:rPr lang="en-US" altLang="zh-CN">
                <a:ea typeface="宋体" panose="02010600030101010101" pitchFamily="2" charset="-122"/>
              </a:rPr>
              <a:t>p</a:t>
            </a:r>
            <a:r>
              <a:rPr lang="en-US" altLang="zh-CN" baseline="-25000">
                <a:ea typeface="宋体" panose="02010600030101010101" pitchFamily="2" charset="-122"/>
              </a:rPr>
              <a:t>1</a:t>
            </a:r>
            <a:r>
              <a:rPr lang="zh-CN" altLang="en-US">
                <a:ea typeface="宋体" panose="02010600030101010101" pitchFamily="2" charset="-122"/>
              </a:rPr>
              <a:t>更</a:t>
            </a:r>
          </a:p>
          <a:p>
            <a:r>
              <a:rPr lang="zh-CN" altLang="en-US">
                <a:ea typeface="宋体" panose="02010600030101010101" pitchFamily="2" charset="-122"/>
              </a:rPr>
              <a:t>加敏感？</a:t>
            </a:r>
            <a:endParaRPr lang="en-US" altLang="zh-CN">
              <a:ea typeface="宋体" panose="02010600030101010101" pitchFamily="2" charset="-122"/>
            </a:endParaRPr>
          </a:p>
          <a:p>
            <a:r>
              <a:rPr lang="zh-CN" altLang="en-US">
                <a:ea typeface="宋体" panose="02010600030101010101" pitchFamily="2" charset="-122"/>
              </a:rPr>
              <a:t>在两种情况下是一样的。</a:t>
            </a:r>
            <a:endParaRPr lang="en-US" altLang="zh-CN">
              <a:ea typeface="宋体" panose="02010600030101010101" pitchFamily="2" charset="-122"/>
            </a:endParaRPr>
          </a:p>
        </p:txBody>
      </p:sp>
    </p:spTree>
    <p:extLst>
      <p:ext uri="{BB962C8B-B14F-4D97-AF65-F5344CB8AC3E}">
        <p14:creationId xmlns:p14="http://schemas.microsoft.com/office/powerpoint/2010/main" val="37040535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23D4B-2478-40F2-AAC1-7F242D5D3963}"/>
              </a:ext>
            </a:extLst>
          </p:cNvPr>
          <p:cNvSpPr>
            <a:spLocks noGrp="1"/>
          </p:cNvSpPr>
          <p:nvPr>
            <p:ph type="title"/>
          </p:nvPr>
        </p:nvSpPr>
        <p:spPr/>
        <p:txBody>
          <a:bodyPr/>
          <a:lstStyle/>
          <a:p>
            <a:r>
              <a:rPr lang="zh-CN" altLang="en-US" dirty="0"/>
              <a:t>市场与信息</a:t>
            </a:r>
          </a:p>
        </p:txBody>
      </p:sp>
      <p:sp>
        <p:nvSpPr>
          <p:cNvPr id="3" name="内容占位符 2">
            <a:extLst>
              <a:ext uri="{FF2B5EF4-FFF2-40B4-BE49-F238E27FC236}">
                <a16:creationId xmlns:a16="http://schemas.microsoft.com/office/drawing/2014/main" id="{49C48F1B-711B-457F-B54C-16EC7E576557}"/>
              </a:ext>
            </a:extLst>
          </p:cNvPr>
          <p:cNvSpPr>
            <a:spLocks noGrp="1"/>
          </p:cNvSpPr>
          <p:nvPr>
            <p:ph idx="1"/>
          </p:nvPr>
        </p:nvSpPr>
        <p:spPr/>
        <p:txBody>
          <a:bodyPr/>
          <a:lstStyle/>
          <a:p>
            <a:r>
              <a:rPr lang="zh-CN" altLang="en-US" dirty="0"/>
              <a:t>信息的分散性（</a:t>
            </a:r>
            <a:r>
              <a:rPr lang="en-US" altLang="zh-CN" dirty="0"/>
              <a:t>dispersion): </a:t>
            </a:r>
            <a:r>
              <a:rPr lang="zh-CN" altLang="en-US" dirty="0"/>
              <a:t>信息分散于无数消费者和生产者中，并且是主观的。</a:t>
            </a:r>
            <a:endParaRPr lang="en-US" altLang="zh-CN" dirty="0"/>
          </a:p>
          <a:p>
            <a:r>
              <a:rPr lang="zh-CN" altLang="en-US" dirty="0"/>
              <a:t>如何协调消费者与生产者的选择？如何保证稀缺资源用于生产最有价值的东西？</a:t>
            </a:r>
            <a:endParaRPr lang="en-US" altLang="zh-CN" dirty="0"/>
          </a:p>
          <a:p>
            <a:r>
              <a:rPr lang="zh-CN" altLang="en-US" dirty="0"/>
              <a:t>在市场经济中，协调不是通过直接的、人格化的命令，而是通过间接的、非人格化的价格实现。</a:t>
            </a:r>
            <a:endParaRPr lang="en-US" altLang="zh-CN" dirty="0"/>
          </a:p>
          <a:p>
            <a:pPr lvl="1"/>
            <a:r>
              <a:rPr lang="zh-CN" altLang="en-US" dirty="0"/>
              <a:t>价格既包含消费者偏好的信息，也包含生产者成本的信息。</a:t>
            </a:r>
          </a:p>
        </p:txBody>
      </p:sp>
    </p:spTree>
    <p:extLst>
      <p:ext uri="{BB962C8B-B14F-4D97-AF65-F5344CB8AC3E}">
        <p14:creationId xmlns:p14="http://schemas.microsoft.com/office/powerpoint/2010/main" val="21682709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FE951-A214-4DCA-96DC-D6DB0539B94F}"/>
              </a:ext>
            </a:extLst>
          </p:cNvPr>
          <p:cNvSpPr>
            <a:spLocks noGrp="1"/>
          </p:cNvSpPr>
          <p:nvPr>
            <p:ph type="title"/>
          </p:nvPr>
        </p:nvSpPr>
        <p:spPr/>
        <p:txBody>
          <a:bodyPr/>
          <a:lstStyle/>
          <a:p>
            <a:r>
              <a:rPr lang="zh-CN" altLang="en-US" dirty="0"/>
              <a:t>计划为什么失败？</a:t>
            </a:r>
          </a:p>
        </p:txBody>
      </p:sp>
      <p:sp>
        <p:nvSpPr>
          <p:cNvPr id="3" name="内容占位符 2">
            <a:extLst>
              <a:ext uri="{FF2B5EF4-FFF2-40B4-BE49-F238E27FC236}">
                <a16:creationId xmlns:a16="http://schemas.microsoft.com/office/drawing/2014/main" id="{F676AC01-7A36-44CD-9FC6-3E9AB5B1B7CF}"/>
              </a:ext>
            </a:extLst>
          </p:cNvPr>
          <p:cNvSpPr>
            <a:spLocks noGrp="1"/>
          </p:cNvSpPr>
          <p:nvPr>
            <p:ph idx="1"/>
          </p:nvPr>
        </p:nvSpPr>
        <p:spPr/>
        <p:txBody>
          <a:bodyPr>
            <a:normAutofit fontScale="92500" lnSpcReduction="10000"/>
          </a:bodyPr>
          <a:lstStyle/>
          <a:p>
            <a:r>
              <a:rPr lang="zh-CN" altLang="en-US" dirty="0"/>
              <a:t>如果资源不是由市场来配置，而是由一个关心社会福利的中央计划者来配置 	</a:t>
            </a:r>
          </a:p>
          <a:p>
            <a:endParaRPr lang="zh-CN" altLang="en-US" dirty="0"/>
          </a:p>
          <a:p>
            <a:r>
              <a:rPr lang="zh-CN" altLang="en-US" dirty="0"/>
              <a:t>为了达到资源配置的有效率（最大化总剩余），计划者需要知道</a:t>
            </a:r>
            <a:endParaRPr lang="en-US" altLang="zh-CN" dirty="0"/>
          </a:p>
          <a:p>
            <a:pPr lvl="1"/>
            <a:r>
              <a:rPr lang="zh-CN" altLang="en-US" dirty="0"/>
              <a:t>市场中每个特定物品对每个潜在消费者的价值</a:t>
            </a:r>
            <a:endParaRPr lang="en-US" altLang="zh-CN" dirty="0"/>
          </a:p>
          <a:p>
            <a:pPr lvl="1"/>
            <a:r>
              <a:rPr lang="zh-CN" altLang="en-US" dirty="0"/>
              <a:t>市场中每个特定物品对每个潜在生产者的成本</a:t>
            </a:r>
          </a:p>
          <a:p>
            <a:endParaRPr lang="zh-CN" altLang="en-US" dirty="0"/>
          </a:p>
          <a:p>
            <a:r>
              <a:rPr lang="zh-CN" altLang="en-US" dirty="0"/>
              <a:t>弗里德里希 </a:t>
            </a:r>
            <a:r>
              <a:rPr lang="en-US" altLang="zh-CN" dirty="0"/>
              <a:t>· </a:t>
            </a:r>
            <a:r>
              <a:rPr lang="zh-CN" altLang="en-US" dirty="0"/>
              <a:t>哈耶克：不幸的是，由于信息分散，计划者不具有足够的关于个体偏好和成本的信息与知识！</a:t>
            </a:r>
          </a:p>
        </p:txBody>
      </p:sp>
    </p:spTree>
    <p:extLst>
      <p:ext uri="{BB962C8B-B14F-4D97-AF65-F5344CB8AC3E}">
        <p14:creationId xmlns:p14="http://schemas.microsoft.com/office/powerpoint/2010/main" val="21889286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58DA6-C79C-4E51-9830-F76DDBA9B608}"/>
              </a:ext>
            </a:extLst>
          </p:cNvPr>
          <p:cNvSpPr>
            <a:spLocks noGrp="1"/>
          </p:cNvSpPr>
          <p:nvPr>
            <p:ph type="title"/>
          </p:nvPr>
        </p:nvSpPr>
        <p:spPr/>
        <p:txBody>
          <a:bodyPr/>
          <a:lstStyle/>
          <a:p>
            <a:r>
              <a:rPr lang="zh-CN" altLang="en-US" dirty="0"/>
              <a:t>蛛网模型</a:t>
            </a:r>
          </a:p>
        </p:txBody>
      </p:sp>
      <p:sp>
        <p:nvSpPr>
          <p:cNvPr id="3" name="内容占位符 2">
            <a:extLst>
              <a:ext uri="{FF2B5EF4-FFF2-40B4-BE49-F238E27FC236}">
                <a16:creationId xmlns:a16="http://schemas.microsoft.com/office/drawing/2014/main" id="{9459C4C9-F1D0-4B08-B955-654C8D83B5E3}"/>
              </a:ext>
            </a:extLst>
          </p:cNvPr>
          <p:cNvSpPr>
            <a:spLocks noGrp="1"/>
          </p:cNvSpPr>
          <p:nvPr>
            <p:ph idx="1"/>
          </p:nvPr>
        </p:nvSpPr>
        <p:spPr/>
        <p:txBody>
          <a:bodyPr/>
          <a:lstStyle/>
          <a:p>
            <a:r>
              <a:rPr lang="zh-CN" altLang="en-US" dirty="0"/>
              <a:t>基本假设：</a:t>
            </a:r>
          </a:p>
          <a:p>
            <a:pPr lvl="1"/>
            <a:r>
              <a:rPr lang="en-US" altLang="zh-CN" dirty="0"/>
              <a:t>(1)</a:t>
            </a:r>
            <a:r>
              <a:rPr lang="zh-CN" altLang="en-US" dirty="0"/>
              <a:t>本期的供给量取决于上期的价格；</a:t>
            </a:r>
          </a:p>
          <a:p>
            <a:pPr lvl="1"/>
            <a:r>
              <a:rPr lang="en-US" altLang="zh-CN" dirty="0"/>
              <a:t>(2)</a:t>
            </a:r>
            <a:r>
              <a:rPr lang="zh-CN" altLang="en-US" dirty="0"/>
              <a:t>本期的需求量取决于本期的价格。</a:t>
            </a:r>
          </a:p>
          <a:p>
            <a:r>
              <a:rPr lang="zh-CN" altLang="en-US" dirty="0"/>
              <a:t>三种类型：收敛型蛛网、发散型蛛网、稳定型蛛网</a:t>
            </a:r>
          </a:p>
          <a:p>
            <a:r>
              <a:rPr lang="zh-CN" altLang="en-US" dirty="0"/>
              <a:t>适用分析对象：有生产周期的产品。</a:t>
            </a:r>
          </a:p>
        </p:txBody>
      </p:sp>
    </p:spTree>
    <p:extLst>
      <p:ext uri="{BB962C8B-B14F-4D97-AF65-F5344CB8AC3E}">
        <p14:creationId xmlns:p14="http://schemas.microsoft.com/office/powerpoint/2010/main" val="21028462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D20F7-2894-4C86-B126-01A7E6346B68}"/>
              </a:ext>
            </a:extLst>
          </p:cNvPr>
          <p:cNvSpPr>
            <a:spLocks noGrp="1"/>
          </p:cNvSpPr>
          <p:nvPr>
            <p:ph type="title"/>
          </p:nvPr>
        </p:nvSpPr>
        <p:spPr/>
        <p:txBody>
          <a:bodyPr/>
          <a:lstStyle/>
          <a:p>
            <a:r>
              <a:rPr lang="zh-CN" altLang="en-US" dirty="0"/>
              <a:t>收敛型蛛网：</a:t>
            </a:r>
          </a:p>
        </p:txBody>
      </p:sp>
      <p:sp>
        <p:nvSpPr>
          <p:cNvPr id="3" name="内容占位符 2">
            <a:extLst>
              <a:ext uri="{FF2B5EF4-FFF2-40B4-BE49-F238E27FC236}">
                <a16:creationId xmlns:a16="http://schemas.microsoft.com/office/drawing/2014/main" id="{7445F076-E014-4338-9CEE-B19CD88E8ED7}"/>
              </a:ext>
            </a:extLst>
          </p:cNvPr>
          <p:cNvSpPr>
            <a:spLocks noGrp="1"/>
          </p:cNvSpPr>
          <p:nvPr>
            <p:ph idx="1"/>
          </p:nvPr>
        </p:nvSpPr>
        <p:spPr/>
        <p:txBody>
          <a:bodyPr/>
          <a:lstStyle/>
          <a:p>
            <a:endParaRPr lang="zh-CN" altLang="en-US" dirty="0"/>
          </a:p>
        </p:txBody>
      </p:sp>
      <p:sp>
        <p:nvSpPr>
          <p:cNvPr id="5" name="文本占位符 112642">
            <a:extLst>
              <a:ext uri="{FF2B5EF4-FFF2-40B4-BE49-F238E27FC236}">
                <a16:creationId xmlns:a16="http://schemas.microsoft.com/office/drawing/2014/main" id="{4645BAB8-3F90-45C6-9649-E9BCE442434E}"/>
              </a:ext>
            </a:extLst>
          </p:cNvPr>
          <p:cNvSpPr txBox="1">
            <a:spLocks/>
          </p:cNvSpPr>
          <p:nvPr/>
        </p:nvSpPr>
        <p:spPr>
          <a:xfrm>
            <a:off x="1169988" y="1946275"/>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noProof="1"/>
          </a:p>
          <a:p>
            <a:endParaRPr lang="en-US" altLang="zh-CN" noProof="1"/>
          </a:p>
          <a:p>
            <a:endParaRPr lang="en-US" altLang="zh-CN" noProof="1"/>
          </a:p>
          <a:p>
            <a:endParaRPr lang="en-US" altLang="zh-CN" noProof="1"/>
          </a:p>
          <a:p>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p:txBody>
      </p:sp>
      <p:sp>
        <p:nvSpPr>
          <p:cNvPr id="6" name="直接连接符 112643">
            <a:extLst>
              <a:ext uri="{FF2B5EF4-FFF2-40B4-BE49-F238E27FC236}">
                <a16:creationId xmlns:a16="http://schemas.microsoft.com/office/drawing/2014/main" id="{7E2B332F-D158-40CC-872C-3A4B7AE065AC}"/>
              </a:ext>
            </a:extLst>
          </p:cNvPr>
          <p:cNvSpPr>
            <a:spLocks noChangeShapeType="1"/>
          </p:cNvSpPr>
          <p:nvPr/>
        </p:nvSpPr>
        <p:spPr bwMode="auto">
          <a:xfrm>
            <a:off x="2514600" y="2209800"/>
            <a:ext cx="0" cy="3505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112644">
            <a:extLst>
              <a:ext uri="{FF2B5EF4-FFF2-40B4-BE49-F238E27FC236}">
                <a16:creationId xmlns:a16="http://schemas.microsoft.com/office/drawing/2014/main" id="{FA03928E-DC2F-4A9D-99DE-C4FC9FAA662E}"/>
              </a:ext>
            </a:extLst>
          </p:cNvPr>
          <p:cNvSpPr>
            <a:spLocks noChangeShapeType="1"/>
          </p:cNvSpPr>
          <p:nvPr/>
        </p:nvSpPr>
        <p:spPr bwMode="auto">
          <a:xfrm>
            <a:off x="2514600" y="5715000"/>
            <a:ext cx="44196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112645">
            <a:extLst>
              <a:ext uri="{FF2B5EF4-FFF2-40B4-BE49-F238E27FC236}">
                <a16:creationId xmlns:a16="http://schemas.microsoft.com/office/drawing/2014/main" id="{A651F7D9-C25B-4E97-A33F-049807BFA770}"/>
              </a:ext>
            </a:extLst>
          </p:cNvPr>
          <p:cNvSpPr>
            <a:spLocks noChangeShapeType="1"/>
          </p:cNvSpPr>
          <p:nvPr/>
        </p:nvSpPr>
        <p:spPr bwMode="auto">
          <a:xfrm>
            <a:off x="2971800" y="2895600"/>
            <a:ext cx="2895600" cy="2362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112646">
            <a:extLst>
              <a:ext uri="{FF2B5EF4-FFF2-40B4-BE49-F238E27FC236}">
                <a16:creationId xmlns:a16="http://schemas.microsoft.com/office/drawing/2014/main" id="{56804B4B-1D76-4559-B2C2-A17EEAA6D2DE}"/>
              </a:ext>
            </a:extLst>
          </p:cNvPr>
          <p:cNvSpPr>
            <a:spLocks noChangeShapeType="1"/>
          </p:cNvSpPr>
          <p:nvPr/>
        </p:nvSpPr>
        <p:spPr bwMode="auto">
          <a:xfrm flipV="1">
            <a:off x="3200400" y="2362200"/>
            <a:ext cx="2286000" cy="2819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文本框 112647">
            <a:extLst>
              <a:ext uri="{FF2B5EF4-FFF2-40B4-BE49-F238E27FC236}">
                <a16:creationId xmlns:a16="http://schemas.microsoft.com/office/drawing/2014/main" id="{51E2DB60-D44E-4A1A-97A6-E73FE9B7607E}"/>
              </a:ext>
            </a:extLst>
          </p:cNvPr>
          <p:cNvSpPr txBox="1">
            <a:spLocks noChangeArrowheads="1"/>
          </p:cNvSpPr>
          <p:nvPr/>
        </p:nvSpPr>
        <p:spPr bwMode="auto">
          <a:xfrm>
            <a:off x="2133600" y="5486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o</a:t>
            </a:r>
          </a:p>
        </p:txBody>
      </p:sp>
      <p:sp>
        <p:nvSpPr>
          <p:cNvPr id="11" name="文本框 112648">
            <a:extLst>
              <a:ext uri="{FF2B5EF4-FFF2-40B4-BE49-F238E27FC236}">
                <a16:creationId xmlns:a16="http://schemas.microsoft.com/office/drawing/2014/main" id="{B02F03E4-5501-48E8-AB74-951D110CED98}"/>
              </a:ext>
            </a:extLst>
          </p:cNvPr>
          <p:cNvSpPr txBox="1">
            <a:spLocks noChangeArrowheads="1"/>
          </p:cNvSpPr>
          <p:nvPr/>
        </p:nvSpPr>
        <p:spPr bwMode="auto">
          <a:xfrm>
            <a:off x="6934200" y="5562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Q</a:t>
            </a:r>
          </a:p>
        </p:txBody>
      </p:sp>
      <p:sp>
        <p:nvSpPr>
          <p:cNvPr id="12" name="文本框 112649">
            <a:extLst>
              <a:ext uri="{FF2B5EF4-FFF2-40B4-BE49-F238E27FC236}">
                <a16:creationId xmlns:a16="http://schemas.microsoft.com/office/drawing/2014/main" id="{F456B523-B8B0-4116-8AAA-3343BD97AD69}"/>
              </a:ext>
            </a:extLst>
          </p:cNvPr>
          <p:cNvSpPr txBox="1">
            <a:spLocks noChangeArrowheads="1"/>
          </p:cNvSpPr>
          <p:nvPr/>
        </p:nvSpPr>
        <p:spPr bwMode="auto">
          <a:xfrm>
            <a:off x="2133600" y="198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P</a:t>
            </a:r>
          </a:p>
        </p:txBody>
      </p:sp>
      <p:sp>
        <p:nvSpPr>
          <p:cNvPr id="13" name="文本框 112650">
            <a:extLst>
              <a:ext uri="{FF2B5EF4-FFF2-40B4-BE49-F238E27FC236}">
                <a16:creationId xmlns:a16="http://schemas.microsoft.com/office/drawing/2014/main" id="{586F0592-A009-4302-B5A7-C5FC9D5A85A1}"/>
              </a:ext>
            </a:extLst>
          </p:cNvPr>
          <p:cNvSpPr txBox="1">
            <a:spLocks noChangeArrowheads="1"/>
          </p:cNvSpPr>
          <p:nvPr/>
        </p:nvSpPr>
        <p:spPr bwMode="auto">
          <a:xfrm>
            <a:off x="4343400" y="3657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E</a:t>
            </a:r>
          </a:p>
        </p:txBody>
      </p:sp>
      <p:sp>
        <p:nvSpPr>
          <p:cNvPr id="14" name="文本框 112651">
            <a:extLst>
              <a:ext uri="{FF2B5EF4-FFF2-40B4-BE49-F238E27FC236}">
                <a16:creationId xmlns:a16="http://schemas.microsoft.com/office/drawing/2014/main" id="{857AC29E-DF2A-42C4-A4ED-DE93BF254896}"/>
              </a:ext>
            </a:extLst>
          </p:cNvPr>
          <p:cNvSpPr txBox="1">
            <a:spLocks noChangeArrowheads="1"/>
          </p:cNvSpPr>
          <p:nvPr/>
        </p:nvSpPr>
        <p:spPr bwMode="auto">
          <a:xfrm>
            <a:off x="3048000" y="259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D</a:t>
            </a:r>
          </a:p>
        </p:txBody>
      </p:sp>
      <p:sp>
        <p:nvSpPr>
          <p:cNvPr id="15" name="文本框 112652">
            <a:extLst>
              <a:ext uri="{FF2B5EF4-FFF2-40B4-BE49-F238E27FC236}">
                <a16:creationId xmlns:a16="http://schemas.microsoft.com/office/drawing/2014/main" id="{B7E5CDF5-EF90-4F58-8CDA-1E49D403D016}"/>
              </a:ext>
            </a:extLst>
          </p:cNvPr>
          <p:cNvSpPr txBox="1">
            <a:spLocks noChangeArrowheads="1"/>
          </p:cNvSpPr>
          <p:nvPr/>
        </p:nvSpPr>
        <p:spPr bwMode="auto">
          <a:xfrm>
            <a:off x="5410200" y="2133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S</a:t>
            </a:r>
          </a:p>
        </p:txBody>
      </p:sp>
      <p:sp>
        <p:nvSpPr>
          <p:cNvPr id="16" name="直接连接符 112653">
            <a:extLst>
              <a:ext uri="{FF2B5EF4-FFF2-40B4-BE49-F238E27FC236}">
                <a16:creationId xmlns:a16="http://schemas.microsoft.com/office/drawing/2014/main" id="{C5A36D0C-28F1-4951-AF51-B3442A07B3A8}"/>
              </a:ext>
            </a:extLst>
          </p:cNvPr>
          <p:cNvSpPr>
            <a:spLocks noChangeShapeType="1"/>
          </p:cNvSpPr>
          <p:nvPr/>
        </p:nvSpPr>
        <p:spPr bwMode="auto">
          <a:xfrm>
            <a:off x="2514600" y="3886200"/>
            <a:ext cx="1676400" cy="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直接连接符 112654">
            <a:extLst>
              <a:ext uri="{FF2B5EF4-FFF2-40B4-BE49-F238E27FC236}">
                <a16:creationId xmlns:a16="http://schemas.microsoft.com/office/drawing/2014/main" id="{844AEF1A-73C8-49A6-B872-F9E349CCC97E}"/>
              </a:ext>
            </a:extLst>
          </p:cNvPr>
          <p:cNvSpPr>
            <a:spLocks noChangeShapeType="1"/>
          </p:cNvSpPr>
          <p:nvPr/>
        </p:nvSpPr>
        <p:spPr bwMode="auto">
          <a:xfrm>
            <a:off x="4191000" y="3962400"/>
            <a:ext cx="0" cy="17526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文本框 112655">
            <a:extLst>
              <a:ext uri="{FF2B5EF4-FFF2-40B4-BE49-F238E27FC236}">
                <a16:creationId xmlns:a16="http://schemas.microsoft.com/office/drawing/2014/main" id="{25CD2942-8B1E-4C1F-999B-72CC39783EF1}"/>
              </a:ext>
            </a:extLst>
          </p:cNvPr>
          <p:cNvSpPr txBox="1">
            <a:spLocks noChangeArrowheads="1"/>
          </p:cNvSpPr>
          <p:nvPr/>
        </p:nvSpPr>
        <p:spPr bwMode="auto">
          <a:xfrm>
            <a:off x="2057400" y="3733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P</a:t>
            </a:r>
            <a:r>
              <a:rPr lang="en-US" altLang="zh-CN" baseline="30000">
                <a:solidFill>
                  <a:schemeClr val="tx1"/>
                </a:solidFill>
                <a:latin typeface="Verdana" panose="020B0604030504040204" pitchFamily="34" charset="0"/>
              </a:rPr>
              <a:t>*</a:t>
            </a:r>
          </a:p>
        </p:txBody>
      </p:sp>
      <p:sp>
        <p:nvSpPr>
          <p:cNvPr id="19" name="文本框 112656">
            <a:extLst>
              <a:ext uri="{FF2B5EF4-FFF2-40B4-BE49-F238E27FC236}">
                <a16:creationId xmlns:a16="http://schemas.microsoft.com/office/drawing/2014/main" id="{C335AB1E-D4C4-430A-A0C1-A5A35EBBD8CD}"/>
              </a:ext>
            </a:extLst>
          </p:cNvPr>
          <p:cNvSpPr txBox="1">
            <a:spLocks noChangeArrowheads="1"/>
          </p:cNvSpPr>
          <p:nvPr/>
        </p:nvSpPr>
        <p:spPr bwMode="auto">
          <a:xfrm>
            <a:off x="3886200" y="5715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Q</a:t>
            </a:r>
            <a:r>
              <a:rPr lang="en-US" altLang="zh-CN" baseline="30000">
                <a:solidFill>
                  <a:schemeClr val="tx1"/>
                </a:solidFill>
                <a:latin typeface="Verdana" panose="020B0604030504040204" pitchFamily="34" charset="0"/>
              </a:rPr>
              <a:t>*</a:t>
            </a:r>
          </a:p>
        </p:txBody>
      </p:sp>
      <p:sp>
        <p:nvSpPr>
          <p:cNvPr id="20" name="文本框 19">
            <a:extLst>
              <a:ext uri="{FF2B5EF4-FFF2-40B4-BE49-F238E27FC236}">
                <a16:creationId xmlns:a16="http://schemas.microsoft.com/office/drawing/2014/main" id="{EF269FAC-CC63-4EF6-887A-573E66C8AB12}"/>
              </a:ext>
            </a:extLst>
          </p:cNvPr>
          <p:cNvSpPr txBox="1">
            <a:spLocks noChangeArrowheads="1"/>
          </p:cNvSpPr>
          <p:nvPr/>
        </p:nvSpPr>
        <p:spPr bwMode="auto">
          <a:xfrm>
            <a:off x="2057400" y="4419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0</a:t>
            </a:r>
          </a:p>
        </p:txBody>
      </p:sp>
      <p:sp>
        <p:nvSpPr>
          <p:cNvPr id="21" name="直接连接符 20">
            <a:extLst>
              <a:ext uri="{FF2B5EF4-FFF2-40B4-BE49-F238E27FC236}">
                <a16:creationId xmlns:a16="http://schemas.microsoft.com/office/drawing/2014/main" id="{5EB809F6-A674-4198-947D-1F6B965FC965}"/>
              </a:ext>
            </a:extLst>
          </p:cNvPr>
          <p:cNvSpPr>
            <a:spLocks noChangeShapeType="1"/>
          </p:cNvSpPr>
          <p:nvPr/>
        </p:nvSpPr>
        <p:spPr bwMode="auto">
          <a:xfrm>
            <a:off x="2514600" y="4648200"/>
            <a:ext cx="1066800" cy="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直接连接符 21">
            <a:extLst>
              <a:ext uri="{FF2B5EF4-FFF2-40B4-BE49-F238E27FC236}">
                <a16:creationId xmlns:a16="http://schemas.microsoft.com/office/drawing/2014/main" id="{E9B33153-4E99-4629-90D1-A284AA6BA10E}"/>
              </a:ext>
            </a:extLst>
          </p:cNvPr>
          <p:cNvSpPr>
            <a:spLocks noChangeShapeType="1"/>
          </p:cNvSpPr>
          <p:nvPr/>
        </p:nvSpPr>
        <p:spPr bwMode="auto">
          <a:xfrm>
            <a:off x="3581400" y="4648200"/>
            <a:ext cx="0" cy="10668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文本框 22">
            <a:extLst>
              <a:ext uri="{FF2B5EF4-FFF2-40B4-BE49-F238E27FC236}">
                <a16:creationId xmlns:a16="http://schemas.microsoft.com/office/drawing/2014/main" id="{AE132D33-23AA-4150-A7FF-E3275C1EEF73}"/>
              </a:ext>
            </a:extLst>
          </p:cNvPr>
          <p:cNvSpPr txBox="1">
            <a:spLocks noChangeArrowheads="1"/>
          </p:cNvSpPr>
          <p:nvPr/>
        </p:nvSpPr>
        <p:spPr bwMode="auto">
          <a:xfrm>
            <a:off x="3200400" y="5715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1</a:t>
            </a:r>
          </a:p>
        </p:txBody>
      </p:sp>
      <p:sp>
        <p:nvSpPr>
          <p:cNvPr id="24" name="直接连接符 23">
            <a:extLst>
              <a:ext uri="{FF2B5EF4-FFF2-40B4-BE49-F238E27FC236}">
                <a16:creationId xmlns:a16="http://schemas.microsoft.com/office/drawing/2014/main" id="{80722CFF-4868-43B5-8E86-6F733DC44E43}"/>
              </a:ext>
            </a:extLst>
          </p:cNvPr>
          <p:cNvSpPr>
            <a:spLocks noChangeShapeType="1"/>
          </p:cNvSpPr>
          <p:nvPr/>
        </p:nvSpPr>
        <p:spPr bwMode="auto">
          <a:xfrm flipV="1">
            <a:off x="3581400" y="3352800"/>
            <a:ext cx="0" cy="129540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直接连接符 24">
            <a:extLst>
              <a:ext uri="{FF2B5EF4-FFF2-40B4-BE49-F238E27FC236}">
                <a16:creationId xmlns:a16="http://schemas.microsoft.com/office/drawing/2014/main" id="{161F0E7F-6D54-498F-BE64-4B5444DC758B}"/>
              </a:ext>
            </a:extLst>
          </p:cNvPr>
          <p:cNvSpPr>
            <a:spLocks noChangeShapeType="1"/>
          </p:cNvSpPr>
          <p:nvPr/>
        </p:nvSpPr>
        <p:spPr bwMode="auto">
          <a:xfrm>
            <a:off x="2514600" y="3352800"/>
            <a:ext cx="1066800" cy="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文本框 25">
            <a:extLst>
              <a:ext uri="{FF2B5EF4-FFF2-40B4-BE49-F238E27FC236}">
                <a16:creationId xmlns:a16="http://schemas.microsoft.com/office/drawing/2014/main" id="{188893CD-AC82-45B9-8538-619C504805C4}"/>
              </a:ext>
            </a:extLst>
          </p:cNvPr>
          <p:cNvSpPr txBox="1">
            <a:spLocks noChangeArrowheads="1"/>
          </p:cNvSpPr>
          <p:nvPr/>
        </p:nvSpPr>
        <p:spPr bwMode="auto">
          <a:xfrm>
            <a:off x="2057400" y="3048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1</a:t>
            </a:r>
          </a:p>
        </p:txBody>
      </p:sp>
      <p:sp>
        <p:nvSpPr>
          <p:cNvPr id="27" name="直接连接符 26">
            <a:extLst>
              <a:ext uri="{FF2B5EF4-FFF2-40B4-BE49-F238E27FC236}">
                <a16:creationId xmlns:a16="http://schemas.microsoft.com/office/drawing/2014/main" id="{A598C6B0-04C1-4DB7-ADF8-9E8927F4A368}"/>
              </a:ext>
            </a:extLst>
          </p:cNvPr>
          <p:cNvSpPr>
            <a:spLocks noChangeShapeType="1"/>
          </p:cNvSpPr>
          <p:nvPr/>
        </p:nvSpPr>
        <p:spPr bwMode="auto">
          <a:xfrm>
            <a:off x="3581400" y="3352800"/>
            <a:ext cx="1066800" cy="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文本框 27">
            <a:extLst>
              <a:ext uri="{FF2B5EF4-FFF2-40B4-BE49-F238E27FC236}">
                <a16:creationId xmlns:a16="http://schemas.microsoft.com/office/drawing/2014/main" id="{D995E1E5-1C8F-43B9-A8E5-91641CB88A7F}"/>
              </a:ext>
            </a:extLst>
          </p:cNvPr>
          <p:cNvSpPr txBox="1">
            <a:spLocks noChangeArrowheads="1"/>
          </p:cNvSpPr>
          <p:nvPr/>
        </p:nvSpPr>
        <p:spPr bwMode="auto">
          <a:xfrm>
            <a:off x="4495800" y="5715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2</a:t>
            </a:r>
          </a:p>
        </p:txBody>
      </p:sp>
      <p:sp>
        <p:nvSpPr>
          <p:cNvPr id="29" name="文本框 28">
            <a:extLst>
              <a:ext uri="{FF2B5EF4-FFF2-40B4-BE49-F238E27FC236}">
                <a16:creationId xmlns:a16="http://schemas.microsoft.com/office/drawing/2014/main" id="{029CBC37-C046-44B4-9B34-3A02C99655BD}"/>
              </a:ext>
            </a:extLst>
          </p:cNvPr>
          <p:cNvSpPr txBox="1">
            <a:spLocks noChangeArrowheads="1"/>
          </p:cNvSpPr>
          <p:nvPr/>
        </p:nvSpPr>
        <p:spPr bwMode="auto">
          <a:xfrm>
            <a:off x="2057400" y="4038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2</a:t>
            </a:r>
          </a:p>
        </p:txBody>
      </p:sp>
      <p:sp>
        <p:nvSpPr>
          <p:cNvPr id="30" name="直接连接符 29">
            <a:extLst>
              <a:ext uri="{FF2B5EF4-FFF2-40B4-BE49-F238E27FC236}">
                <a16:creationId xmlns:a16="http://schemas.microsoft.com/office/drawing/2014/main" id="{B862B9D1-0BED-48DF-AA9D-08405E30733E}"/>
              </a:ext>
            </a:extLst>
          </p:cNvPr>
          <p:cNvSpPr>
            <a:spLocks noChangeShapeType="1"/>
          </p:cNvSpPr>
          <p:nvPr/>
        </p:nvSpPr>
        <p:spPr bwMode="auto">
          <a:xfrm>
            <a:off x="3962400" y="4267200"/>
            <a:ext cx="0" cy="14478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文本框 30">
            <a:extLst>
              <a:ext uri="{FF2B5EF4-FFF2-40B4-BE49-F238E27FC236}">
                <a16:creationId xmlns:a16="http://schemas.microsoft.com/office/drawing/2014/main" id="{5BBABE18-75AC-42D3-883F-8E0C23238F86}"/>
              </a:ext>
            </a:extLst>
          </p:cNvPr>
          <p:cNvSpPr txBox="1">
            <a:spLocks noChangeArrowheads="1"/>
          </p:cNvSpPr>
          <p:nvPr/>
        </p:nvSpPr>
        <p:spPr bwMode="auto">
          <a:xfrm>
            <a:off x="3505200" y="5715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3</a:t>
            </a:r>
          </a:p>
        </p:txBody>
      </p:sp>
      <p:sp>
        <p:nvSpPr>
          <p:cNvPr id="32" name="直接连接符 31">
            <a:extLst>
              <a:ext uri="{FF2B5EF4-FFF2-40B4-BE49-F238E27FC236}">
                <a16:creationId xmlns:a16="http://schemas.microsoft.com/office/drawing/2014/main" id="{F413C143-EF73-4C91-9E80-16EFF21FA005}"/>
              </a:ext>
            </a:extLst>
          </p:cNvPr>
          <p:cNvSpPr>
            <a:spLocks noChangeShapeType="1"/>
          </p:cNvSpPr>
          <p:nvPr/>
        </p:nvSpPr>
        <p:spPr bwMode="auto">
          <a:xfrm flipV="1">
            <a:off x="3962400" y="3733800"/>
            <a:ext cx="0" cy="53340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直接连接符 32">
            <a:extLst>
              <a:ext uri="{FF2B5EF4-FFF2-40B4-BE49-F238E27FC236}">
                <a16:creationId xmlns:a16="http://schemas.microsoft.com/office/drawing/2014/main" id="{8C61F086-B8A3-444B-9834-6BD3FC868CC3}"/>
              </a:ext>
            </a:extLst>
          </p:cNvPr>
          <p:cNvSpPr>
            <a:spLocks noChangeShapeType="1"/>
          </p:cNvSpPr>
          <p:nvPr/>
        </p:nvSpPr>
        <p:spPr bwMode="auto">
          <a:xfrm>
            <a:off x="2514600" y="3733800"/>
            <a:ext cx="1371600" cy="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文本框 33">
            <a:extLst>
              <a:ext uri="{FF2B5EF4-FFF2-40B4-BE49-F238E27FC236}">
                <a16:creationId xmlns:a16="http://schemas.microsoft.com/office/drawing/2014/main" id="{C1E6CB40-C85A-4763-A45F-F12A7324FAC2}"/>
              </a:ext>
            </a:extLst>
          </p:cNvPr>
          <p:cNvSpPr txBox="1">
            <a:spLocks noChangeArrowheads="1"/>
          </p:cNvSpPr>
          <p:nvPr/>
        </p:nvSpPr>
        <p:spPr bwMode="auto">
          <a:xfrm>
            <a:off x="2057400" y="3352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3</a:t>
            </a:r>
          </a:p>
        </p:txBody>
      </p:sp>
      <p:sp>
        <p:nvSpPr>
          <p:cNvPr id="35" name="直接连接符 34">
            <a:extLst>
              <a:ext uri="{FF2B5EF4-FFF2-40B4-BE49-F238E27FC236}">
                <a16:creationId xmlns:a16="http://schemas.microsoft.com/office/drawing/2014/main" id="{0C49BC8C-A2AD-48C7-A98D-88A8E58351DA}"/>
              </a:ext>
            </a:extLst>
          </p:cNvPr>
          <p:cNvSpPr>
            <a:spLocks noChangeShapeType="1"/>
          </p:cNvSpPr>
          <p:nvPr/>
        </p:nvSpPr>
        <p:spPr bwMode="auto">
          <a:xfrm>
            <a:off x="3962400" y="3733800"/>
            <a:ext cx="381000" cy="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文本框 35">
            <a:extLst>
              <a:ext uri="{FF2B5EF4-FFF2-40B4-BE49-F238E27FC236}">
                <a16:creationId xmlns:a16="http://schemas.microsoft.com/office/drawing/2014/main" id="{A12B045B-D249-419F-A134-00D76082FF1C}"/>
              </a:ext>
            </a:extLst>
          </p:cNvPr>
          <p:cNvSpPr txBox="1">
            <a:spLocks noChangeArrowheads="1"/>
          </p:cNvSpPr>
          <p:nvPr/>
        </p:nvSpPr>
        <p:spPr bwMode="auto">
          <a:xfrm>
            <a:off x="4191000" y="5715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4</a:t>
            </a:r>
          </a:p>
        </p:txBody>
      </p:sp>
      <p:sp>
        <p:nvSpPr>
          <p:cNvPr id="37" name="直接连接符 36">
            <a:extLst>
              <a:ext uri="{FF2B5EF4-FFF2-40B4-BE49-F238E27FC236}">
                <a16:creationId xmlns:a16="http://schemas.microsoft.com/office/drawing/2014/main" id="{10D6D4C2-8380-4EC6-957F-2098F637AED6}"/>
              </a:ext>
            </a:extLst>
          </p:cNvPr>
          <p:cNvSpPr>
            <a:spLocks noChangeShapeType="1"/>
          </p:cNvSpPr>
          <p:nvPr/>
        </p:nvSpPr>
        <p:spPr bwMode="auto">
          <a:xfrm>
            <a:off x="4648200" y="3352800"/>
            <a:ext cx="0" cy="91440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直接连接符 37">
            <a:extLst>
              <a:ext uri="{FF2B5EF4-FFF2-40B4-BE49-F238E27FC236}">
                <a16:creationId xmlns:a16="http://schemas.microsoft.com/office/drawing/2014/main" id="{D8A22D05-4381-4F4B-8A8B-79E2B89145FD}"/>
              </a:ext>
            </a:extLst>
          </p:cNvPr>
          <p:cNvSpPr>
            <a:spLocks noChangeShapeType="1"/>
          </p:cNvSpPr>
          <p:nvPr/>
        </p:nvSpPr>
        <p:spPr bwMode="auto">
          <a:xfrm>
            <a:off x="4648200" y="4267200"/>
            <a:ext cx="0" cy="14478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直接连接符 38">
            <a:extLst>
              <a:ext uri="{FF2B5EF4-FFF2-40B4-BE49-F238E27FC236}">
                <a16:creationId xmlns:a16="http://schemas.microsoft.com/office/drawing/2014/main" id="{4B92A494-9B7E-4313-8F8D-F72EE3A3E199}"/>
              </a:ext>
            </a:extLst>
          </p:cNvPr>
          <p:cNvSpPr>
            <a:spLocks noChangeShapeType="1"/>
          </p:cNvSpPr>
          <p:nvPr/>
        </p:nvSpPr>
        <p:spPr bwMode="auto">
          <a:xfrm>
            <a:off x="3962400" y="4267200"/>
            <a:ext cx="762000" cy="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直接连接符 39">
            <a:extLst>
              <a:ext uri="{FF2B5EF4-FFF2-40B4-BE49-F238E27FC236}">
                <a16:creationId xmlns:a16="http://schemas.microsoft.com/office/drawing/2014/main" id="{0850BB27-77E1-40FF-800B-C9CAD32776B5}"/>
              </a:ext>
            </a:extLst>
          </p:cNvPr>
          <p:cNvSpPr>
            <a:spLocks noChangeShapeType="1"/>
          </p:cNvSpPr>
          <p:nvPr/>
        </p:nvSpPr>
        <p:spPr bwMode="auto">
          <a:xfrm flipH="1">
            <a:off x="2514600" y="4267200"/>
            <a:ext cx="1447800" cy="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直接连接符 40">
            <a:extLst>
              <a:ext uri="{FF2B5EF4-FFF2-40B4-BE49-F238E27FC236}">
                <a16:creationId xmlns:a16="http://schemas.microsoft.com/office/drawing/2014/main" id="{EEFD52C0-DF90-4D88-AEF2-CE4C3FD80604}"/>
              </a:ext>
            </a:extLst>
          </p:cNvPr>
          <p:cNvSpPr>
            <a:spLocks noChangeShapeType="1"/>
          </p:cNvSpPr>
          <p:nvPr/>
        </p:nvSpPr>
        <p:spPr bwMode="auto">
          <a:xfrm>
            <a:off x="4343400" y="3733800"/>
            <a:ext cx="0" cy="30480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直接连接符 41">
            <a:extLst>
              <a:ext uri="{FF2B5EF4-FFF2-40B4-BE49-F238E27FC236}">
                <a16:creationId xmlns:a16="http://schemas.microsoft.com/office/drawing/2014/main" id="{7D49240F-BF1A-45BA-B30A-1EB0F919772B}"/>
              </a:ext>
            </a:extLst>
          </p:cNvPr>
          <p:cNvSpPr>
            <a:spLocks noChangeShapeType="1"/>
          </p:cNvSpPr>
          <p:nvPr/>
        </p:nvSpPr>
        <p:spPr bwMode="auto">
          <a:xfrm>
            <a:off x="4343400" y="3962400"/>
            <a:ext cx="0" cy="17526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35288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0-#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0-#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0-#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0-#ppt_w/2"/>
                                          </p:val>
                                        </p:tav>
                                        <p:tav tm="100000">
                                          <p:val>
                                            <p:strVal val="#ppt_x"/>
                                          </p:val>
                                        </p:tav>
                                      </p:tavLst>
                                    </p:anim>
                                    <p:anim calcmode="lin" valueType="num">
                                      <p:cBhvr additive="base">
                                        <p:cTn id="56"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500" fill="hold"/>
                                        <p:tgtEl>
                                          <p:spTgt spid="38"/>
                                        </p:tgtEl>
                                        <p:attrNameLst>
                                          <p:attrName>ppt_x</p:attrName>
                                        </p:attrNameLst>
                                      </p:cBhvr>
                                      <p:tavLst>
                                        <p:tav tm="0">
                                          <p:val>
                                            <p:strVal val="0-#ppt_w/2"/>
                                          </p:val>
                                        </p:tav>
                                        <p:tav tm="100000">
                                          <p:val>
                                            <p:strVal val="#ppt_x"/>
                                          </p:val>
                                        </p:tav>
                                      </p:tavLst>
                                    </p:anim>
                                    <p:anim calcmode="lin" valueType="num">
                                      <p:cBhvr additive="base">
                                        <p:cTn id="6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0-#ppt_w/2"/>
                                          </p:val>
                                        </p:tav>
                                        <p:tav tm="100000">
                                          <p:val>
                                            <p:strVal val="#ppt_x"/>
                                          </p:val>
                                        </p:tav>
                                      </p:tavLst>
                                    </p:anim>
                                    <p:anim calcmode="lin" valueType="num">
                                      <p:cBhvr additive="base">
                                        <p:cTn id="6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fill="hold"/>
                                        <p:tgtEl>
                                          <p:spTgt spid="39"/>
                                        </p:tgtEl>
                                        <p:attrNameLst>
                                          <p:attrName>ppt_x</p:attrName>
                                        </p:attrNameLst>
                                      </p:cBhvr>
                                      <p:tavLst>
                                        <p:tav tm="0">
                                          <p:val>
                                            <p:strVal val="0-#ppt_w/2"/>
                                          </p:val>
                                        </p:tav>
                                        <p:tav tm="100000">
                                          <p:val>
                                            <p:strVal val="#ppt_x"/>
                                          </p:val>
                                        </p:tav>
                                      </p:tavLst>
                                    </p:anim>
                                    <p:anim calcmode="lin" valueType="num">
                                      <p:cBhvr additive="base">
                                        <p:cTn id="74"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additive="base">
                                        <p:cTn id="79" dur="500" fill="hold"/>
                                        <p:tgtEl>
                                          <p:spTgt spid="40"/>
                                        </p:tgtEl>
                                        <p:attrNameLst>
                                          <p:attrName>ppt_x</p:attrName>
                                        </p:attrNameLst>
                                      </p:cBhvr>
                                      <p:tavLst>
                                        <p:tav tm="0">
                                          <p:val>
                                            <p:strVal val="0-#ppt_w/2"/>
                                          </p:val>
                                        </p:tav>
                                        <p:tav tm="100000">
                                          <p:val>
                                            <p:strVal val="#ppt_x"/>
                                          </p:val>
                                        </p:tav>
                                      </p:tavLst>
                                    </p:anim>
                                    <p:anim calcmode="lin" valueType="num">
                                      <p:cBhvr additive="base">
                                        <p:cTn id="8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0-#ppt_w/2"/>
                                          </p:val>
                                        </p:tav>
                                        <p:tav tm="100000">
                                          <p:val>
                                            <p:strVal val="#ppt_x"/>
                                          </p:val>
                                        </p:tav>
                                      </p:tavLst>
                                    </p:anim>
                                    <p:anim calcmode="lin" valueType="num">
                                      <p:cBhvr additive="base">
                                        <p:cTn id="8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0"/>
                                        </p:tgtEl>
                                        <p:attrNameLst>
                                          <p:attrName>style.visibility</p:attrName>
                                        </p:attrNameLst>
                                      </p:cBhvr>
                                      <p:to>
                                        <p:strVal val="visible"/>
                                      </p:to>
                                    </p:set>
                                    <p:anim calcmode="lin" valueType="num">
                                      <p:cBhvr additive="base">
                                        <p:cTn id="91" dur="500" fill="hold"/>
                                        <p:tgtEl>
                                          <p:spTgt spid="30"/>
                                        </p:tgtEl>
                                        <p:attrNameLst>
                                          <p:attrName>ppt_x</p:attrName>
                                        </p:attrNameLst>
                                      </p:cBhvr>
                                      <p:tavLst>
                                        <p:tav tm="0">
                                          <p:val>
                                            <p:strVal val="0-#ppt_w/2"/>
                                          </p:val>
                                        </p:tav>
                                        <p:tav tm="100000">
                                          <p:val>
                                            <p:strVal val="#ppt_x"/>
                                          </p:val>
                                        </p:tav>
                                      </p:tavLst>
                                    </p:anim>
                                    <p:anim calcmode="lin" valueType="num">
                                      <p:cBhvr additive="base">
                                        <p:cTn id="9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1"/>
                                        </p:tgtEl>
                                        <p:attrNameLst>
                                          <p:attrName>style.visibility</p:attrName>
                                        </p:attrNameLst>
                                      </p:cBhvr>
                                      <p:to>
                                        <p:strVal val="visible"/>
                                      </p:to>
                                    </p:set>
                                    <p:anim calcmode="lin" valueType="num">
                                      <p:cBhvr additive="base">
                                        <p:cTn id="97" dur="500" fill="hold"/>
                                        <p:tgtEl>
                                          <p:spTgt spid="31"/>
                                        </p:tgtEl>
                                        <p:attrNameLst>
                                          <p:attrName>ppt_x</p:attrName>
                                        </p:attrNameLst>
                                      </p:cBhvr>
                                      <p:tavLst>
                                        <p:tav tm="0">
                                          <p:val>
                                            <p:strVal val="0-#ppt_w/2"/>
                                          </p:val>
                                        </p:tav>
                                        <p:tav tm="100000">
                                          <p:val>
                                            <p:strVal val="#ppt_x"/>
                                          </p:val>
                                        </p:tav>
                                      </p:tavLst>
                                    </p:anim>
                                    <p:anim calcmode="lin" valueType="num">
                                      <p:cBhvr additive="base">
                                        <p:cTn id="9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additive="base">
                                        <p:cTn id="103" dur="500" fill="hold"/>
                                        <p:tgtEl>
                                          <p:spTgt spid="32"/>
                                        </p:tgtEl>
                                        <p:attrNameLst>
                                          <p:attrName>ppt_x</p:attrName>
                                        </p:attrNameLst>
                                      </p:cBhvr>
                                      <p:tavLst>
                                        <p:tav tm="0">
                                          <p:val>
                                            <p:strVal val="0-#ppt_w/2"/>
                                          </p:val>
                                        </p:tav>
                                        <p:tav tm="100000">
                                          <p:val>
                                            <p:strVal val="#ppt_x"/>
                                          </p:val>
                                        </p:tav>
                                      </p:tavLst>
                                    </p:anim>
                                    <p:anim calcmode="lin" valueType="num">
                                      <p:cBhvr additive="base">
                                        <p:cTn id="104"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0-#ppt_w/2"/>
                                          </p:val>
                                        </p:tav>
                                        <p:tav tm="100000">
                                          <p:val>
                                            <p:strVal val="#ppt_x"/>
                                          </p:val>
                                        </p:tav>
                                      </p:tavLst>
                                    </p:anim>
                                    <p:anim calcmode="lin" valueType="num">
                                      <p:cBhvr additive="base">
                                        <p:cTn id="110"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500" fill="hold"/>
                                        <p:tgtEl>
                                          <p:spTgt spid="34"/>
                                        </p:tgtEl>
                                        <p:attrNameLst>
                                          <p:attrName>ppt_x</p:attrName>
                                        </p:attrNameLst>
                                      </p:cBhvr>
                                      <p:tavLst>
                                        <p:tav tm="0">
                                          <p:val>
                                            <p:strVal val="0-#ppt_w/2"/>
                                          </p:val>
                                        </p:tav>
                                        <p:tav tm="100000">
                                          <p:val>
                                            <p:strVal val="#ppt_x"/>
                                          </p:val>
                                        </p:tav>
                                      </p:tavLst>
                                    </p:anim>
                                    <p:anim calcmode="lin" valueType="num">
                                      <p:cBhvr additive="base">
                                        <p:cTn id="116"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5"/>
                                        </p:tgtEl>
                                        <p:attrNameLst>
                                          <p:attrName>style.visibility</p:attrName>
                                        </p:attrNameLst>
                                      </p:cBhvr>
                                      <p:to>
                                        <p:strVal val="visible"/>
                                      </p:to>
                                    </p:set>
                                    <p:anim calcmode="lin" valueType="num">
                                      <p:cBhvr additive="base">
                                        <p:cTn id="121" dur="500" fill="hold"/>
                                        <p:tgtEl>
                                          <p:spTgt spid="35"/>
                                        </p:tgtEl>
                                        <p:attrNameLst>
                                          <p:attrName>ppt_x</p:attrName>
                                        </p:attrNameLst>
                                      </p:cBhvr>
                                      <p:tavLst>
                                        <p:tav tm="0">
                                          <p:val>
                                            <p:strVal val="0-#ppt_w/2"/>
                                          </p:val>
                                        </p:tav>
                                        <p:tav tm="100000">
                                          <p:val>
                                            <p:strVal val="#ppt_x"/>
                                          </p:val>
                                        </p:tav>
                                      </p:tavLst>
                                    </p:anim>
                                    <p:anim calcmode="lin" valueType="num">
                                      <p:cBhvr additive="base">
                                        <p:cTn id="122"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41"/>
                                        </p:tgtEl>
                                        <p:attrNameLst>
                                          <p:attrName>style.visibility</p:attrName>
                                        </p:attrNameLst>
                                      </p:cBhvr>
                                      <p:to>
                                        <p:strVal val="visible"/>
                                      </p:to>
                                    </p:set>
                                    <p:anim calcmode="lin" valueType="num">
                                      <p:cBhvr additive="base">
                                        <p:cTn id="127" dur="500" fill="hold"/>
                                        <p:tgtEl>
                                          <p:spTgt spid="41"/>
                                        </p:tgtEl>
                                        <p:attrNameLst>
                                          <p:attrName>ppt_x</p:attrName>
                                        </p:attrNameLst>
                                      </p:cBhvr>
                                      <p:tavLst>
                                        <p:tav tm="0">
                                          <p:val>
                                            <p:strVal val="0-#ppt_w/2"/>
                                          </p:val>
                                        </p:tav>
                                        <p:tav tm="100000">
                                          <p:val>
                                            <p:strVal val="#ppt_x"/>
                                          </p:val>
                                        </p:tav>
                                      </p:tavLst>
                                    </p:anim>
                                    <p:anim calcmode="lin" valueType="num">
                                      <p:cBhvr additive="base">
                                        <p:cTn id="12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42"/>
                                        </p:tgtEl>
                                        <p:attrNameLst>
                                          <p:attrName>style.visibility</p:attrName>
                                        </p:attrNameLst>
                                      </p:cBhvr>
                                      <p:to>
                                        <p:strVal val="visible"/>
                                      </p:to>
                                    </p:set>
                                    <p:anim calcmode="lin" valueType="num">
                                      <p:cBhvr additive="base">
                                        <p:cTn id="133" dur="500" fill="hold"/>
                                        <p:tgtEl>
                                          <p:spTgt spid="42"/>
                                        </p:tgtEl>
                                        <p:attrNameLst>
                                          <p:attrName>ppt_x</p:attrName>
                                        </p:attrNameLst>
                                      </p:cBhvr>
                                      <p:tavLst>
                                        <p:tav tm="0">
                                          <p:val>
                                            <p:strVal val="0-#ppt_w/2"/>
                                          </p:val>
                                        </p:tav>
                                        <p:tav tm="100000">
                                          <p:val>
                                            <p:strVal val="#ppt_x"/>
                                          </p:val>
                                        </p:tav>
                                      </p:tavLst>
                                    </p:anim>
                                    <p:anim calcmode="lin" valueType="num">
                                      <p:cBhvr additive="base">
                                        <p:cTn id="13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36"/>
                                        </p:tgtEl>
                                        <p:attrNameLst>
                                          <p:attrName>style.visibility</p:attrName>
                                        </p:attrNameLst>
                                      </p:cBhvr>
                                      <p:to>
                                        <p:strVal val="visible"/>
                                      </p:to>
                                    </p:set>
                                    <p:anim calcmode="lin" valueType="num">
                                      <p:cBhvr additive="base">
                                        <p:cTn id="139" dur="500" fill="hold"/>
                                        <p:tgtEl>
                                          <p:spTgt spid="36"/>
                                        </p:tgtEl>
                                        <p:attrNameLst>
                                          <p:attrName>ppt_x</p:attrName>
                                        </p:attrNameLst>
                                      </p:cBhvr>
                                      <p:tavLst>
                                        <p:tav tm="0">
                                          <p:val>
                                            <p:strVal val="0-#ppt_w/2"/>
                                          </p:val>
                                        </p:tav>
                                        <p:tav tm="100000">
                                          <p:val>
                                            <p:strVal val="#ppt_x"/>
                                          </p:val>
                                        </p:tav>
                                      </p:tavLst>
                                    </p:anim>
                                    <p:anim calcmode="lin" valueType="num">
                                      <p:cBhvr additive="base">
                                        <p:cTn id="14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6" grpId="0"/>
      <p:bldP spid="28" grpId="0"/>
      <p:bldP spid="29" grpId="0"/>
      <p:bldP spid="31" grpId="0"/>
      <p:bldP spid="34" grpId="0"/>
      <p:bldP spid="3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16E95-C4BC-436D-952E-A04F5460AA72}"/>
              </a:ext>
            </a:extLst>
          </p:cNvPr>
          <p:cNvSpPr>
            <a:spLocks noGrp="1"/>
          </p:cNvSpPr>
          <p:nvPr>
            <p:ph type="title"/>
          </p:nvPr>
        </p:nvSpPr>
        <p:spPr/>
        <p:txBody>
          <a:bodyPr/>
          <a:lstStyle/>
          <a:p>
            <a:r>
              <a:rPr lang="zh-CN" altLang="en-US" dirty="0"/>
              <a:t>发散型蛛网：</a:t>
            </a:r>
          </a:p>
        </p:txBody>
      </p:sp>
      <p:sp>
        <p:nvSpPr>
          <p:cNvPr id="3" name="内容占位符 2">
            <a:extLst>
              <a:ext uri="{FF2B5EF4-FFF2-40B4-BE49-F238E27FC236}">
                <a16:creationId xmlns:a16="http://schemas.microsoft.com/office/drawing/2014/main" id="{B909D164-3A71-4761-9898-B05BAE45E87D}"/>
              </a:ext>
            </a:extLst>
          </p:cNvPr>
          <p:cNvSpPr>
            <a:spLocks noGrp="1"/>
          </p:cNvSpPr>
          <p:nvPr>
            <p:ph idx="1"/>
          </p:nvPr>
        </p:nvSpPr>
        <p:spPr/>
        <p:txBody>
          <a:bodyPr/>
          <a:lstStyle/>
          <a:p>
            <a:endParaRPr lang="zh-CN" altLang="en-US" dirty="0"/>
          </a:p>
        </p:txBody>
      </p:sp>
      <p:sp>
        <p:nvSpPr>
          <p:cNvPr id="4" name="标题 113665">
            <a:extLst>
              <a:ext uri="{FF2B5EF4-FFF2-40B4-BE49-F238E27FC236}">
                <a16:creationId xmlns:a16="http://schemas.microsoft.com/office/drawing/2014/main" id="{704935FC-B7B9-419E-82BB-FA352D451F71}"/>
              </a:ext>
            </a:extLst>
          </p:cNvPr>
          <p:cNvSpPr txBox="1">
            <a:spLocks noChangeArrowheads="1"/>
          </p:cNvSpPr>
          <p:nvPr/>
        </p:nvSpPr>
        <p:spPr>
          <a:xfrm>
            <a:off x="1143000" y="846138"/>
            <a:ext cx="7772400" cy="60801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b="1" dirty="0"/>
          </a:p>
        </p:txBody>
      </p:sp>
      <p:sp>
        <p:nvSpPr>
          <p:cNvPr id="5" name="文本占位符 113666">
            <a:extLst>
              <a:ext uri="{FF2B5EF4-FFF2-40B4-BE49-F238E27FC236}">
                <a16:creationId xmlns:a16="http://schemas.microsoft.com/office/drawing/2014/main" id="{792957B8-56D4-43A6-B1A2-467D15D1611F}"/>
              </a:ext>
            </a:extLst>
          </p:cNvPr>
          <p:cNvSpPr txBox="1">
            <a:spLocks/>
          </p:cNvSpPr>
          <p:nvPr/>
        </p:nvSpPr>
        <p:spPr>
          <a:xfrm>
            <a:off x="1169988" y="1946275"/>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p:txBody>
      </p:sp>
      <p:sp>
        <p:nvSpPr>
          <p:cNvPr id="6" name="直接连接符 113667">
            <a:extLst>
              <a:ext uri="{FF2B5EF4-FFF2-40B4-BE49-F238E27FC236}">
                <a16:creationId xmlns:a16="http://schemas.microsoft.com/office/drawing/2014/main" id="{E671A943-A5E5-45BB-A457-AC371D5B694E}"/>
              </a:ext>
            </a:extLst>
          </p:cNvPr>
          <p:cNvSpPr>
            <a:spLocks noChangeShapeType="1"/>
          </p:cNvSpPr>
          <p:nvPr/>
        </p:nvSpPr>
        <p:spPr bwMode="auto">
          <a:xfrm>
            <a:off x="2362200" y="2209800"/>
            <a:ext cx="0" cy="3581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113668">
            <a:extLst>
              <a:ext uri="{FF2B5EF4-FFF2-40B4-BE49-F238E27FC236}">
                <a16:creationId xmlns:a16="http://schemas.microsoft.com/office/drawing/2014/main" id="{E07DCA01-74DD-49E8-8E5C-7F8CE657CA3D}"/>
              </a:ext>
            </a:extLst>
          </p:cNvPr>
          <p:cNvSpPr>
            <a:spLocks noChangeShapeType="1"/>
          </p:cNvSpPr>
          <p:nvPr/>
        </p:nvSpPr>
        <p:spPr bwMode="auto">
          <a:xfrm>
            <a:off x="2362200" y="5791200"/>
            <a:ext cx="4572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113669">
            <a:extLst>
              <a:ext uri="{FF2B5EF4-FFF2-40B4-BE49-F238E27FC236}">
                <a16:creationId xmlns:a16="http://schemas.microsoft.com/office/drawing/2014/main" id="{63CA6EE0-46B6-4D92-9DDD-B1FA6921122F}"/>
              </a:ext>
            </a:extLst>
          </p:cNvPr>
          <p:cNvSpPr>
            <a:spLocks noChangeShapeType="1"/>
          </p:cNvSpPr>
          <p:nvPr/>
        </p:nvSpPr>
        <p:spPr bwMode="auto">
          <a:xfrm>
            <a:off x="3048000" y="2590800"/>
            <a:ext cx="2286000" cy="2819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113670">
            <a:extLst>
              <a:ext uri="{FF2B5EF4-FFF2-40B4-BE49-F238E27FC236}">
                <a16:creationId xmlns:a16="http://schemas.microsoft.com/office/drawing/2014/main" id="{18973D4E-5D61-443B-B3C3-4842D46377F9}"/>
              </a:ext>
            </a:extLst>
          </p:cNvPr>
          <p:cNvSpPr>
            <a:spLocks noChangeShapeType="1"/>
          </p:cNvSpPr>
          <p:nvPr/>
        </p:nvSpPr>
        <p:spPr bwMode="auto">
          <a:xfrm flipV="1">
            <a:off x="2819400" y="2514600"/>
            <a:ext cx="2743200" cy="2743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113671">
            <a:extLst>
              <a:ext uri="{FF2B5EF4-FFF2-40B4-BE49-F238E27FC236}">
                <a16:creationId xmlns:a16="http://schemas.microsoft.com/office/drawing/2014/main" id="{57C871AD-1C1D-4F50-B1D2-F660444183A4}"/>
              </a:ext>
            </a:extLst>
          </p:cNvPr>
          <p:cNvSpPr>
            <a:spLocks noChangeShapeType="1"/>
          </p:cNvSpPr>
          <p:nvPr/>
        </p:nvSpPr>
        <p:spPr bwMode="auto">
          <a:xfrm>
            <a:off x="2362200" y="3962400"/>
            <a:ext cx="1752600" cy="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113672">
            <a:extLst>
              <a:ext uri="{FF2B5EF4-FFF2-40B4-BE49-F238E27FC236}">
                <a16:creationId xmlns:a16="http://schemas.microsoft.com/office/drawing/2014/main" id="{4E5DC776-2912-48B8-9CEC-6443C3A38AC4}"/>
              </a:ext>
            </a:extLst>
          </p:cNvPr>
          <p:cNvSpPr>
            <a:spLocks noChangeShapeType="1"/>
          </p:cNvSpPr>
          <p:nvPr/>
        </p:nvSpPr>
        <p:spPr bwMode="auto">
          <a:xfrm>
            <a:off x="4114800" y="3962400"/>
            <a:ext cx="0" cy="18288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文本框 113673">
            <a:extLst>
              <a:ext uri="{FF2B5EF4-FFF2-40B4-BE49-F238E27FC236}">
                <a16:creationId xmlns:a16="http://schemas.microsoft.com/office/drawing/2014/main" id="{5D1BBAF0-627A-4E50-8D18-2CAE865B3CFD}"/>
              </a:ext>
            </a:extLst>
          </p:cNvPr>
          <p:cNvSpPr txBox="1">
            <a:spLocks noChangeArrowheads="1"/>
          </p:cNvSpPr>
          <p:nvPr/>
        </p:nvSpPr>
        <p:spPr bwMode="auto">
          <a:xfrm>
            <a:off x="1981200" y="5638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o</a:t>
            </a:r>
          </a:p>
        </p:txBody>
      </p:sp>
      <p:sp>
        <p:nvSpPr>
          <p:cNvPr id="13" name="文本框 113674">
            <a:extLst>
              <a:ext uri="{FF2B5EF4-FFF2-40B4-BE49-F238E27FC236}">
                <a16:creationId xmlns:a16="http://schemas.microsoft.com/office/drawing/2014/main" id="{0F8F49C7-28AE-44D1-9BE4-F4AF9B89E9E4}"/>
              </a:ext>
            </a:extLst>
          </p:cNvPr>
          <p:cNvSpPr txBox="1">
            <a:spLocks noChangeArrowheads="1"/>
          </p:cNvSpPr>
          <p:nvPr/>
        </p:nvSpPr>
        <p:spPr bwMode="auto">
          <a:xfrm>
            <a:off x="6934200" y="5638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p>
        </p:txBody>
      </p:sp>
      <p:sp>
        <p:nvSpPr>
          <p:cNvPr id="14" name="文本框 113675">
            <a:extLst>
              <a:ext uri="{FF2B5EF4-FFF2-40B4-BE49-F238E27FC236}">
                <a16:creationId xmlns:a16="http://schemas.microsoft.com/office/drawing/2014/main" id="{0950F32C-DC4C-4720-966B-C2021E40E4C9}"/>
              </a:ext>
            </a:extLst>
          </p:cNvPr>
          <p:cNvSpPr txBox="1">
            <a:spLocks noChangeArrowheads="1"/>
          </p:cNvSpPr>
          <p:nvPr/>
        </p:nvSpPr>
        <p:spPr bwMode="auto">
          <a:xfrm>
            <a:off x="1981200" y="1981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p>
        </p:txBody>
      </p:sp>
      <p:sp>
        <p:nvSpPr>
          <p:cNvPr id="15" name="文本框 113676">
            <a:extLst>
              <a:ext uri="{FF2B5EF4-FFF2-40B4-BE49-F238E27FC236}">
                <a16:creationId xmlns:a16="http://schemas.microsoft.com/office/drawing/2014/main" id="{6581EFD0-A7BA-4FD4-B822-B462AB92F0FE}"/>
              </a:ext>
            </a:extLst>
          </p:cNvPr>
          <p:cNvSpPr txBox="1">
            <a:spLocks noChangeArrowheads="1"/>
          </p:cNvSpPr>
          <p:nvPr/>
        </p:nvSpPr>
        <p:spPr bwMode="auto">
          <a:xfrm>
            <a:off x="4114800" y="3733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p>
        </p:txBody>
      </p:sp>
      <p:sp>
        <p:nvSpPr>
          <p:cNvPr id="16" name="文本框 113677">
            <a:extLst>
              <a:ext uri="{FF2B5EF4-FFF2-40B4-BE49-F238E27FC236}">
                <a16:creationId xmlns:a16="http://schemas.microsoft.com/office/drawing/2014/main" id="{792F8BF4-F220-4AD5-910E-8CD647FF6A27}"/>
              </a:ext>
            </a:extLst>
          </p:cNvPr>
          <p:cNvSpPr txBox="1">
            <a:spLocks noChangeArrowheads="1"/>
          </p:cNvSpPr>
          <p:nvPr/>
        </p:nvSpPr>
        <p:spPr bwMode="auto">
          <a:xfrm>
            <a:off x="2895600" y="2133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D</a:t>
            </a:r>
          </a:p>
        </p:txBody>
      </p:sp>
      <p:sp>
        <p:nvSpPr>
          <p:cNvPr id="17" name="文本框 113678">
            <a:extLst>
              <a:ext uri="{FF2B5EF4-FFF2-40B4-BE49-F238E27FC236}">
                <a16:creationId xmlns:a16="http://schemas.microsoft.com/office/drawing/2014/main" id="{4D298546-8DE7-4762-A5EA-B2F0CB27125E}"/>
              </a:ext>
            </a:extLst>
          </p:cNvPr>
          <p:cNvSpPr txBox="1">
            <a:spLocks noChangeArrowheads="1"/>
          </p:cNvSpPr>
          <p:nvPr/>
        </p:nvSpPr>
        <p:spPr bwMode="auto">
          <a:xfrm>
            <a:off x="5486400" y="2286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S</a:t>
            </a:r>
          </a:p>
        </p:txBody>
      </p:sp>
      <p:sp>
        <p:nvSpPr>
          <p:cNvPr id="18" name="文本框 113679">
            <a:extLst>
              <a:ext uri="{FF2B5EF4-FFF2-40B4-BE49-F238E27FC236}">
                <a16:creationId xmlns:a16="http://schemas.microsoft.com/office/drawing/2014/main" id="{5D1CE434-16CE-4E1E-96B7-F25E9A6BCF3E}"/>
              </a:ext>
            </a:extLst>
          </p:cNvPr>
          <p:cNvSpPr txBox="1">
            <a:spLocks noChangeArrowheads="1"/>
          </p:cNvSpPr>
          <p:nvPr/>
        </p:nvSpPr>
        <p:spPr bwMode="auto">
          <a:xfrm>
            <a:off x="1828800" y="3733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30000">
                <a:solidFill>
                  <a:schemeClr val="tx1"/>
                </a:solidFill>
                <a:latin typeface="Verdana" panose="020B0604030504040204" pitchFamily="34" charset="0"/>
              </a:rPr>
              <a:t>*</a:t>
            </a:r>
          </a:p>
        </p:txBody>
      </p:sp>
      <p:sp>
        <p:nvSpPr>
          <p:cNvPr id="19" name="文本框 113680">
            <a:extLst>
              <a:ext uri="{FF2B5EF4-FFF2-40B4-BE49-F238E27FC236}">
                <a16:creationId xmlns:a16="http://schemas.microsoft.com/office/drawing/2014/main" id="{ECE16603-DB63-46E7-AF2E-122211640D34}"/>
              </a:ext>
            </a:extLst>
          </p:cNvPr>
          <p:cNvSpPr txBox="1">
            <a:spLocks noChangeArrowheads="1"/>
          </p:cNvSpPr>
          <p:nvPr/>
        </p:nvSpPr>
        <p:spPr bwMode="auto">
          <a:xfrm>
            <a:off x="3810000" y="5791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30000">
                <a:solidFill>
                  <a:schemeClr val="tx1"/>
                </a:solidFill>
                <a:latin typeface="Verdana" panose="020B0604030504040204" pitchFamily="34" charset="0"/>
              </a:rPr>
              <a:t>*</a:t>
            </a:r>
          </a:p>
        </p:txBody>
      </p:sp>
      <p:sp>
        <p:nvSpPr>
          <p:cNvPr id="20" name="文本框 19">
            <a:extLst>
              <a:ext uri="{FF2B5EF4-FFF2-40B4-BE49-F238E27FC236}">
                <a16:creationId xmlns:a16="http://schemas.microsoft.com/office/drawing/2014/main" id="{96240F34-4F6F-4E41-AAF3-202E68B07E5F}"/>
              </a:ext>
            </a:extLst>
          </p:cNvPr>
          <p:cNvSpPr txBox="1">
            <a:spLocks noChangeArrowheads="1"/>
          </p:cNvSpPr>
          <p:nvPr/>
        </p:nvSpPr>
        <p:spPr bwMode="auto">
          <a:xfrm>
            <a:off x="19050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0</a:t>
            </a:r>
          </a:p>
        </p:txBody>
      </p:sp>
      <p:sp>
        <p:nvSpPr>
          <p:cNvPr id="21" name="直接连接符 20">
            <a:extLst>
              <a:ext uri="{FF2B5EF4-FFF2-40B4-BE49-F238E27FC236}">
                <a16:creationId xmlns:a16="http://schemas.microsoft.com/office/drawing/2014/main" id="{ACFFB627-3EBC-4F62-A1F4-C647EA7B14B2}"/>
              </a:ext>
            </a:extLst>
          </p:cNvPr>
          <p:cNvSpPr>
            <a:spLocks noChangeShapeType="1"/>
          </p:cNvSpPr>
          <p:nvPr/>
        </p:nvSpPr>
        <p:spPr bwMode="auto">
          <a:xfrm>
            <a:off x="2362200" y="3657600"/>
            <a:ext cx="1524000" cy="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直接连接符 21">
            <a:extLst>
              <a:ext uri="{FF2B5EF4-FFF2-40B4-BE49-F238E27FC236}">
                <a16:creationId xmlns:a16="http://schemas.microsoft.com/office/drawing/2014/main" id="{73D8A3B8-6ECF-4EAA-A168-B8B176EA4449}"/>
              </a:ext>
            </a:extLst>
          </p:cNvPr>
          <p:cNvSpPr>
            <a:spLocks noChangeShapeType="1"/>
          </p:cNvSpPr>
          <p:nvPr/>
        </p:nvSpPr>
        <p:spPr bwMode="auto">
          <a:xfrm>
            <a:off x="3962400" y="3657600"/>
            <a:ext cx="457200" cy="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直接连接符 22">
            <a:extLst>
              <a:ext uri="{FF2B5EF4-FFF2-40B4-BE49-F238E27FC236}">
                <a16:creationId xmlns:a16="http://schemas.microsoft.com/office/drawing/2014/main" id="{64DC0A48-982A-45C4-9F01-0DE885F5FF81}"/>
              </a:ext>
            </a:extLst>
          </p:cNvPr>
          <p:cNvSpPr>
            <a:spLocks noChangeShapeType="1"/>
          </p:cNvSpPr>
          <p:nvPr/>
        </p:nvSpPr>
        <p:spPr bwMode="auto">
          <a:xfrm>
            <a:off x="4419600" y="3657600"/>
            <a:ext cx="0" cy="60960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直接连接符 23">
            <a:extLst>
              <a:ext uri="{FF2B5EF4-FFF2-40B4-BE49-F238E27FC236}">
                <a16:creationId xmlns:a16="http://schemas.microsoft.com/office/drawing/2014/main" id="{D74C78CA-7EB4-4A35-9A47-F212D1996A1B}"/>
              </a:ext>
            </a:extLst>
          </p:cNvPr>
          <p:cNvSpPr>
            <a:spLocks noChangeShapeType="1"/>
          </p:cNvSpPr>
          <p:nvPr/>
        </p:nvSpPr>
        <p:spPr bwMode="auto">
          <a:xfrm>
            <a:off x="4419600" y="4267200"/>
            <a:ext cx="0" cy="15240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文本框 24">
            <a:extLst>
              <a:ext uri="{FF2B5EF4-FFF2-40B4-BE49-F238E27FC236}">
                <a16:creationId xmlns:a16="http://schemas.microsoft.com/office/drawing/2014/main" id="{970E202E-4852-4930-B89E-AF98FBB070D4}"/>
              </a:ext>
            </a:extLst>
          </p:cNvPr>
          <p:cNvSpPr txBox="1">
            <a:spLocks noChangeArrowheads="1"/>
          </p:cNvSpPr>
          <p:nvPr/>
        </p:nvSpPr>
        <p:spPr bwMode="auto">
          <a:xfrm>
            <a:off x="4114800" y="5791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1</a:t>
            </a:r>
          </a:p>
        </p:txBody>
      </p:sp>
      <p:sp>
        <p:nvSpPr>
          <p:cNvPr id="26" name="直接连接符 25">
            <a:extLst>
              <a:ext uri="{FF2B5EF4-FFF2-40B4-BE49-F238E27FC236}">
                <a16:creationId xmlns:a16="http://schemas.microsoft.com/office/drawing/2014/main" id="{798A404F-246F-41D5-8165-44E6F1403A48}"/>
              </a:ext>
            </a:extLst>
          </p:cNvPr>
          <p:cNvSpPr>
            <a:spLocks noChangeShapeType="1"/>
          </p:cNvSpPr>
          <p:nvPr/>
        </p:nvSpPr>
        <p:spPr bwMode="auto">
          <a:xfrm flipH="1">
            <a:off x="3810000" y="4267200"/>
            <a:ext cx="609600" cy="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直接连接符 26">
            <a:extLst>
              <a:ext uri="{FF2B5EF4-FFF2-40B4-BE49-F238E27FC236}">
                <a16:creationId xmlns:a16="http://schemas.microsoft.com/office/drawing/2014/main" id="{65A7984E-4DB0-4416-BF0F-74D0D52FF78E}"/>
              </a:ext>
            </a:extLst>
          </p:cNvPr>
          <p:cNvSpPr>
            <a:spLocks noChangeShapeType="1"/>
          </p:cNvSpPr>
          <p:nvPr/>
        </p:nvSpPr>
        <p:spPr bwMode="auto">
          <a:xfrm flipH="1">
            <a:off x="2362200" y="4267200"/>
            <a:ext cx="1447800" cy="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文本框 27">
            <a:extLst>
              <a:ext uri="{FF2B5EF4-FFF2-40B4-BE49-F238E27FC236}">
                <a16:creationId xmlns:a16="http://schemas.microsoft.com/office/drawing/2014/main" id="{9594356D-FD03-400A-8E37-95E960213C24}"/>
              </a:ext>
            </a:extLst>
          </p:cNvPr>
          <p:cNvSpPr txBox="1">
            <a:spLocks noChangeArrowheads="1"/>
          </p:cNvSpPr>
          <p:nvPr/>
        </p:nvSpPr>
        <p:spPr bwMode="auto">
          <a:xfrm>
            <a:off x="1905000" y="3962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1</a:t>
            </a:r>
          </a:p>
        </p:txBody>
      </p:sp>
      <p:sp>
        <p:nvSpPr>
          <p:cNvPr id="29" name="直接连接符 28">
            <a:extLst>
              <a:ext uri="{FF2B5EF4-FFF2-40B4-BE49-F238E27FC236}">
                <a16:creationId xmlns:a16="http://schemas.microsoft.com/office/drawing/2014/main" id="{C344E186-927C-4103-943C-AF29FAA12064}"/>
              </a:ext>
            </a:extLst>
          </p:cNvPr>
          <p:cNvSpPr>
            <a:spLocks noChangeShapeType="1"/>
          </p:cNvSpPr>
          <p:nvPr/>
        </p:nvSpPr>
        <p:spPr bwMode="auto">
          <a:xfrm>
            <a:off x="3810000" y="4267200"/>
            <a:ext cx="0" cy="15240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文本框 29">
            <a:extLst>
              <a:ext uri="{FF2B5EF4-FFF2-40B4-BE49-F238E27FC236}">
                <a16:creationId xmlns:a16="http://schemas.microsoft.com/office/drawing/2014/main" id="{76F7456B-49B3-42A0-A323-979745EB75E4}"/>
              </a:ext>
            </a:extLst>
          </p:cNvPr>
          <p:cNvSpPr txBox="1">
            <a:spLocks noChangeArrowheads="1"/>
          </p:cNvSpPr>
          <p:nvPr/>
        </p:nvSpPr>
        <p:spPr bwMode="auto">
          <a:xfrm>
            <a:off x="3429000" y="5791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2</a:t>
            </a:r>
          </a:p>
        </p:txBody>
      </p:sp>
      <p:sp>
        <p:nvSpPr>
          <p:cNvPr id="31" name="直接连接符 30">
            <a:extLst>
              <a:ext uri="{FF2B5EF4-FFF2-40B4-BE49-F238E27FC236}">
                <a16:creationId xmlns:a16="http://schemas.microsoft.com/office/drawing/2014/main" id="{DD82DBA8-0CB1-427C-9B7E-3C6B8D9E5D00}"/>
              </a:ext>
            </a:extLst>
          </p:cNvPr>
          <p:cNvSpPr>
            <a:spLocks noChangeShapeType="1"/>
          </p:cNvSpPr>
          <p:nvPr/>
        </p:nvSpPr>
        <p:spPr bwMode="auto">
          <a:xfrm flipV="1">
            <a:off x="3810000" y="3581400"/>
            <a:ext cx="0" cy="68580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直接连接符 31">
            <a:extLst>
              <a:ext uri="{FF2B5EF4-FFF2-40B4-BE49-F238E27FC236}">
                <a16:creationId xmlns:a16="http://schemas.microsoft.com/office/drawing/2014/main" id="{58351A1D-C93E-448C-9BA8-CD6100DC1A3B}"/>
              </a:ext>
            </a:extLst>
          </p:cNvPr>
          <p:cNvSpPr>
            <a:spLocks noChangeShapeType="1"/>
          </p:cNvSpPr>
          <p:nvPr/>
        </p:nvSpPr>
        <p:spPr bwMode="auto">
          <a:xfrm>
            <a:off x="2362200" y="3505200"/>
            <a:ext cx="1371600" cy="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文本框 32">
            <a:extLst>
              <a:ext uri="{FF2B5EF4-FFF2-40B4-BE49-F238E27FC236}">
                <a16:creationId xmlns:a16="http://schemas.microsoft.com/office/drawing/2014/main" id="{C6FB1EDA-7E36-4B30-BAE5-3A1AE791B5C4}"/>
              </a:ext>
            </a:extLst>
          </p:cNvPr>
          <p:cNvSpPr txBox="1">
            <a:spLocks noChangeArrowheads="1"/>
          </p:cNvSpPr>
          <p:nvPr/>
        </p:nvSpPr>
        <p:spPr bwMode="auto">
          <a:xfrm>
            <a:off x="1905000" y="3124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2</a:t>
            </a:r>
          </a:p>
        </p:txBody>
      </p:sp>
      <p:sp>
        <p:nvSpPr>
          <p:cNvPr id="34" name="直接连接符 33">
            <a:extLst>
              <a:ext uri="{FF2B5EF4-FFF2-40B4-BE49-F238E27FC236}">
                <a16:creationId xmlns:a16="http://schemas.microsoft.com/office/drawing/2014/main" id="{2BB33A9F-C2E8-47D4-A145-CC8F774EC9C3}"/>
              </a:ext>
            </a:extLst>
          </p:cNvPr>
          <p:cNvSpPr>
            <a:spLocks noChangeShapeType="1"/>
          </p:cNvSpPr>
          <p:nvPr/>
        </p:nvSpPr>
        <p:spPr bwMode="auto">
          <a:xfrm>
            <a:off x="3733800" y="3505200"/>
            <a:ext cx="838200" cy="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34">
            <a:extLst>
              <a:ext uri="{FF2B5EF4-FFF2-40B4-BE49-F238E27FC236}">
                <a16:creationId xmlns:a16="http://schemas.microsoft.com/office/drawing/2014/main" id="{72D05B9F-85D6-4D53-88AB-AE3D9936FC31}"/>
              </a:ext>
            </a:extLst>
          </p:cNvPr>
          <p:cNvSpPr>
            <a:spLocks noChangeShapeType="1"/>
          </p:cNvSpPr>
          <p:nvPr/>
        </p:nvSpPr>
        <p:spPr bwMode="auto">
          <a:xfrm>
            <a:off x="4572000" y="3505200"/>
            <a:ext cx="0" cy="91440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直接连接符 35">
            <a:extLst>
              <a:ext uri="{FF2B5EF4-FFF2-40B4-BE49-F238E27FC236}">
                <a16:creationId xmlns:a16="http://schemas.microsoft.com/office/drawing/2014/main" id="{177209E7-6A90-4ACF-A9E8-8AE4F4E48732}"/>
              </a:ext>
            </a:extLst>
          </p:cNvPr>
          <p:cNvSpPr>
            <a:spLocks noChangeShapeType="1"/>
          </p:cNvSpPr>
          <p:nvPr/>
        </p:nvSpPr>
        <p:spPr bwMode="auto">
          <a:xfrm>
            <a:off x="4572000" y="4419600"/>
            <a:ext cx="0" cy="13716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文本框 36">
            <a:extLst>
              <a:ext uri="{FF2B5EF4-FFF2-40B4-BE49-F238E27FC236}">
                <a16:creationId xmlns:a16="http://schemas.microsoft.com/office/drawing/2014/main" id="{2118B001-B2B3-419F-B0A2-0F478127DF04}"/>
              </a:ext>
            </a:extLst>
          </p:cNvPr>
          <p:cNvSpPr txBox="1">
            <a:spLocks noChangeArrowheads="1"/>
          </p:cNvSpPr>
          <p:nvPr/>
        </p:nvSpPr>
        <p:spPr bwMode="auto">
          <a:xfrm>
            <a:off x="4419600" y="5791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3</a:t>
            </a:r>
          </a:p>
        </p:txBody>
      </p:sp>
      <p:sp>
        <p:nvSpPr>
          <p:cNvPr id="38" name="直接连接符 37">
            <a:extLst>
              <a:ext uri="{FF2B5EF4-FFF2-40B4-BE49-F238E27FC236}">
                <a16:creationId xmlns:a16="http://schemas.microsoft.com/office/drawing/2014/main" id="{B63808DE-0D3B-4F0D-9AEB-937A5808F7E9}"/>
              </a:ext>
            </a:extLst>
          </p:cNvPr>
          <p:cNvSpPr>
            <a:spLocks noChangeShapeType="1"/>
          </p:cNvSpPr>
          <p:nvPr/>
        </p:nvSpPr>
        <p:spPr bwMode="auto">
          <a:xfrm>
            <a:off x="3581400" y="4495800"/>
            <a:ext cx="1066800" cy="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直接连接符 38">
            <a:extLst>
              <a:ext uri="{FF2B5EF4-FFF2-40B4-BE49-F238E27FC236}">
                <a16:creationId xmlns:a16="http://schemas.microsoft.com/office/drawing/2014/main" id="{FDB3F223-92B2-46BA-B215-F4AE066D4CD1}"/>
              </a:ext>
            </a:extLst>
          </p:cNvPr>
          <p:cNvSpPr>
            <a:spLocks noChangeShapeType="1"/>
          </p:cNvSpPr>
          <p:nvPr/>
        </p:nvSpPr>
        <p:spPr bwMode="auto">
          <a:xfrm flipH="1">
            <a:off x="2362200" y="4495800"/>
            <a:ext cx="1219200" cy="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文本框 39">
            <a:extLst>
              <a:ext uri="{FF2B5EF4-FFF2-40B4-BE49-F238E27FC236}">
                <a16:creationId xmlns:a16="http://schemas.microsoft.com/office/drawing/2014/main" id="{0AFAA7FA-3500-43F4-B545-5129DF174181}"/>
              </a:ext>
            </a:extLst>
          </p:cNvPr>
          <p:cNvSpPr txBox="1">
            <a:spLocks noChangeArrowheads="1"/>
          </p:cNvSpPr>
          <p:nvPr/>
        </p:nvSpPr>
        <p:spPr bwMode="auto">
          <a:xfrm>
            <a:off x="1905000" y="4343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3</a:t>
            </a:r>
          </a:p>
        </p:txBody>
      </p:sp>
      <p:sp>
        <p:nvSpPr>
          <p:cNvPr id="41" name="直接连接符 40">
            <a:extLst>
              <a:ext uri="{FF2B5EF4-FFF2-40B4-BE49-F238E27FC236}">
                <a16:creationId xmlns:a16="http://schemas.microsoft.com/office/drawing/2014/main" id="{5F8B46A7-C8EE-415A-ABAB-C3759A618ACE}"/>
              </a:ext>
            </a:extLst>
          </p:cNvPr>
          <p:cNvSpPr>
            <a:spLocks noChangeShapeType="1"/>
          </p:cNvSpPr>
          <p:nvPr/>
        </p:nvSpPr>
        <p:spPr bwMode="auto">
          <a:xfrm>
            <a:off x="3581400" y="4495800"/>
            <a:ext cx="0" cy="12954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文本框 41">
            <a:extLst>
              <a:ext uri="{FF2B5EF4-FFF2-40B4-BE49-F238E27FC236}">
                <a16:creationId xmlns:a16="http://schemas.microsoft.com/office/drawing/2014/main" id="{978C5459-DC2B-4A1D-89E9-8C77EA3AD0E1}"/>
              </a:ext>
            </a:extLst>
          </p:cNvPr>
          <p:cNvSpPr txBox="1">
            <a:spLocks noChangeArrowheads="1"/>
          </p:cNvSpPr>
          <p:nvPr/>
        </p:nvSpPr>
        <p:spPr bwMode="auto">
          <a:xfrm>
            <a:off x="3048000" y="5791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4</a:t>
            </a:r>
          </a:p>
        </p:txBody>
      </p:sp>
      <p:sp>
        <p:nvSpPr>
          <p:cNvPr id="43" name="直接连接符 42">
            <a:extLst>
              <a:ext uri="{FF2B5EF4-FFF2-40B4-BE49-F238E27FC236}">
                <a16:creationId xmlns:a16="http://schemas.microsoft.com/office/drawing/2014/main" id="{04FB11B9-139D-4002-9D99-D21B670314C4}"/>
              </a:ext>
            </a:extLst>
          </p:cNvPr>
          <p:cNvSpPr>
            <a:spLocks noChangeShapeType="1"/>
          </p:cNvSpPr>
          <p:nvPr/>
        </p:nvSpPr>
        <p:spPr bwMode="auto">
          <a:xfrm flipV="1">
            <a:off x="3581400" y="3200400"/>
            <a:ext cx="0" cy="1295400"/>
          </a:xfrm>
          <a:prstGeom prst="line">
            <a:avLst/>
          </a:prstGeom>
          <a:noFill/>
          <a:ln w="38100">
            <a:solidFill>
              <a:srgbClr val="FF99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99910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0-#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0-#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0-#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0-#ppt_w/2"/>
                                          </p:val>
                                        </p:tav>
                                        <p:tav tm="100000">
                                          <p:val>
                                            <p:strVal val="#ppt_x"/>
                                          </p:val>
                                        </p:tav>
                                      </p:tavLst>
                                    </p:anim>
                                    <p:anim calcmode="lin" valueType="num">
                                      <p:cBhvr additive="base">
                                        <p:cTn id="5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0-#ppt_w/2"/>
                                          </p:val>
                                        </p:tav>
                                        <p:tav tm="100000">
                                          <p:val>
                                            <p:strVal val="#ppt_x"/>
                                          </p:val>
                                        </p:tav>
                                      </p:tavLst>
                                    </p:anim>
                                    <p:anim calcmode="lin" valueType="num">
                                      <p:cBhvr additive="base">
                                        <p:cTn id="6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0-#ppt_w/2"/>
                                          </p:val>
                                        </p:tav>
                                        <p:tav tm="100000">
                                          <p:val>
                                            <p:strVal val="#ppt_x"/>
                                          </p:val>
                                        </p:tav>
                                      </p:tavLst>
                                    </p:anim>
                                    <p:anim calcmode="lin" valueType="num">
                                      <p:cBhvr additive="base">
                                        <p:cTn id="6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0-#ppt_w/2"/>
                                          </p:val>
                                        </p:tav>
                                        <p:tav tm="100000">
                                          <p:val>
                                            <p:strVal val="#ppt_x"/>
                                          </p:val>
                                        </p:tav>
                                      </p:tavLst>
                                    </p:anim>
                                    <p:anim calcmode="lin" valueType="num">
                                      <p:cBhvr additive="base">
                                        <p:cTn id="7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0-#ppt_w/2"/>
                                          </p:val>
                                        </p:tav>
                                        <p:tav tm="100000">
                                          <p:val>
                                            <p:strVal val="#ppt_x"/>
                                          </p:val>
                                        </p:tav>
                                      </p:tavLst>
                                    </p:anim>
                                    <p:anim calcmode="lin" valueType="num">
                                      <p:cBhvr additive="base">
                                        <p:cTn id="80"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500" fill="hold"/>
                                        <p:tgtEl>
                                          <p:spTgt spid="33"/>
                                        </p:tgtEl>
                                        <p:attrNameLst>
                                          <p:attrName>ppt_x</p:attrName>
                                        </p:attrNameLst>
                                      </p:cBhvr>
                                      <p:tavLst>
                                        <p:tav tm="0">
                                          <p:val>
                                            <p:strVal val="0-#ppt_w/2"/>
                                          </p:val>
                                        </p:tav>
                                        <p:tav tm="100000">
                                          <p:val>
                                            <p:strVal val="#ppt_x"/>
                                          </p:val>
                                        </p:tav>
                                      </p:tavLst>
                                    </p:anim>
                                    <p:anim calcmode="lin" valueType="num">
                                      <p:cBhvr additive="base">
                                        <p:cTn id="86"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0-#ppt_w/2"/>
                                          </p:val>
                                        </p:tav>
                                        <p:tav tm="100000">
                                          <p:val>
                                            <p:strVal val="#ppt_x"/>
                                          </p:val>
                                        </p:tav>
                                      </p:tavLst>
                                    </p:anim>
                                    <p:anim calcmode="lin" valueType="num">
                                      <p:cBhvr additive="base">
                                        <p:cTn id="92"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0-#ppt_w/2"/>
                                          </p:val>
                                        </p:tav>
                                        <p:tav tm="100000">
                                          <p:val>
                                            <p:strVal val="#ppt_x"/>
                                          </p:val>
                                        </p:tav>
                                      </p:tavLst>
                                    </p:anim>
                                    <p:anim calcmode="lin" valueType="num">
                                      <p:cBhvr additive="base">
                                        <p:cTn id="9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0-#ppt_w/2"/>
                                          </p:val>
                                        </p:tav>
                                        <p:tav tm="100000">
                                          <p:val>
                                            <p:strVal val="#ppt_x"/>
                                          </p:val>
                                        </p:tav>
                                      </p:tavLst>
                                    </p:anim>
                                    <p:anim calcmode="lin" valueType="num">
                                      <p:cBhvr additive="base">
                                        <p:cTn id="10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fill="hold"/>
                                        <p:tgtEl>
                                          <p:spTgt spid="37"/>
                                        </p:tgtEl>
                                        <p:attrNameLst>
                                          <p:attrName>ppt_x</p:attrName>
                                        </p:attrNameLst>
                                      </p:cBhvr>
                                      <p:tavLst>
                                        <p:tav tm="0">
                                          <p:val>
                                            <p:strVal val="0-#ppt_w/2"/>
                                          </p:val>
                                        </p:tav>
                                        <p:tav tm="100000">
                                          <p:val>
                                            <p:strVal val="#ppt_x"/>
                                          </p:val>
                                        </p:tav>
                                      </p:tavLst>
                                    </p:anim>
                                    <p:anim calcmode="lin" valueType="num">
                                      <p:cBhvr additive="base">
                                        <p:cTn id="11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additive="base">
                                        <p:cTn id="115" dur="500" fill="hold"/>
                                        <p:tgtEl>
                                          <p:spTgt spid="38"/>
                                        </p:tgtEl>
                                        <p:attrNameLst>
                                          <p:attrName>ppt_x</p:attrName>
                                        </p:attrNameLst>
                                      </p:cBhvr>
                                      <p:tavLst>
                                        <p:tav tm="0">
                                          <p:val>
                                            <p:strVal val="0-#ppt_w/2"/>
                                          </p:val>
                                        </p:tav>
                                        <p:tav tm="100000">
                                          <p:val>
                                            <p:strVal val="#ppt_x"/>
                                          </p:val>
                                        </p:tav>
                                      </p:tavLst>
                                    </p:anim>
                                    <p:anim calcmode="lin" valueType="num">
                                      <p:cBhvr additive="base">
                                        <p:cTn id="11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9"/>
                                        </p:tgtEl>
                                        <p:attrNameLst>
                                          <p:attrName>style.visibility</p:attrName>
                                        </p:attrNameLst>
                                      </p:cBhvr>
                                      <p:to>
                                        <p:strVal val="visible"/>
                                      </p:to>
                                    </p:set>
                                    <p:anim calcmode="lin" valueType="num">
                                      <p:cBhvr additive="base">
                                        <p:cTn id="121" dur="500" fill="hold"/>
                                        <p:tgtEl>
                                          <p:spTgt spid="39"/>
                                        </p:tgtEl>
                                        <p:attrNameLst>
                                          <p:attrName>ppt_x</p:attrName>
                                        </p:attrNameLst>
                                      </p:cBhvr>
                                      <p:tavLst>
                                        <p:tav tm="0">
                                          <p:val>
                                            <p:strVal val="0-#ppt_w/2"/>
                                          </p:val>
                                        </p:tav>
                                        <p:tav tm="100000">
                                          <p:val>
                                            <p:strVal val="#ppt_x"/>
                                          </p:val>
                                        </p:tav>
                                      </p:tavLst>
                                    </p:anim>
                                    <p:anim calcmode="lin" valueType="num">
                                      <p:cBhvr additive="base">
                                        <p:cTn id="122"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40"/>
                                        </p:tgtEl>
                                        <p:attrNameLst>
                                          <p:attrName>style.visibility</p:attrName>
                                        </p:attrNameLst>
                                      </p:cBhvr>
                                      <p:to>
                                        <p:strVal val="visible"/>
                                      </p:to>
                                    </p:set>
                                    <p:anim calcmode="lin" valueType="num">
                                      <p:cBhvr additive="base">
                                        <p:cTn id="127" dur="500" fill="hold"/>
                                        <p:tgtEl>
                                          <p:spTgt spid="40"/>
                                        </p:tgtEl>
                                        <p:attrNameLst>
                                          <p:attrName>ppt_x</p:attrName>
                                        </p:attrNameLst>
                                      </p:cBhvr>
                                      <p:tavLst>
                                        <p:tav tm="0">
                                          <p:val>
                                            <p:strVal val="0-#ppt_w/2"/>
                                          </p:val>
                                        </p:tav>
                                        <p:tav tm="100000">
                                          <p:val>
                                            <p:strVal val="#ppt_x"/>
                                          </p:val>
                                        </p:tav>
                                      </p:tavLst>
                                    </p:anim>
                                    <p:anim calcmode="lin" valueType="num">
                                      <p:cBhvr additive="base">
                                        <p:cTn id="12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41"/>
                                        </p:tgtEl>
                                        <p:attrNameLst>
                                          <p:attrName>style.visibility</p:attrName>
                                        </p:attrNameLst>
                                      </p:cBhvr>
                                      <p:to>
                                        <p:strVal val="visible"/>
                                      </p:to>
                                    </p:set>
                                    <p:anim calcmode="lin" valueType="num">
                                      <p:cBhvr additive="base">
                                        <p:cTn id="133" dur="500" fill="hold"/>
                                        <p:tgtEl>
                                          <p:spTgt spid="41"/>
                                        </p:tgtEl>
                                        <p:attrNameLst>
                                          <p:attrName>ppt_x</p:attrName>
                                        </p:attrNameLst>
                                      </p:cBhvr>
                                      <p:tavLst>
                                        <p:tav tm="0">
                                          <p:val>
                                            <p:strVal val="0-#ppt_w/2"/>
                                          </p:val>
                                        </p:tav>
                                        <p:tav tm="100000">
                                          <p:val>
                                            <p:strVal val="#ppt_x"/>
                                          </p:val>
                                        </p:tav>
                                      </p:tavLst>
                                    </p:anim>
                                    <p:anim calcmode="lin" valueType="num">
                                      <p:cBhvr additive="base">
                                        <p:cTn id="13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42"/>
                                        </p:tgtEl>
                                        <p:attrNameLst>
                                          <p:attrName>style.visibility</p:attrName>
                                        </p:attrNameLst>
                                      </p:cBhvr>
                                      <p:to>
                                        <p:strVal val="visible"/>
                                      </p:to>
                                    </p:set>
                                    <p:anim calcmode="lin" valueType="num">
                                      <p:cBhvr additive="base">
                                        <p:cTn id="139" dur="500" fill="hold"/>
                                        <p:tgtEl>
                                          <p:spTgt spid="42"/>
                                        </p:tgtEl>
                                        <p:attrNameLst>
                                          <p:attrName>ppt_x</p:attrName>
                                        </p:attrNameLst>
                                      </p:cBhvr>
                                      <p:tavLst>
                                        <p:tav tm="0">
                                          <p:val>
                                            <p:strVal val="0-#ppt_w/2"/>
                                          </p:val>
                                        </p:tav>
                                        <p:tav tm="100000">
                                          <p:val>
                                            <p:strVal val="#ppt_x"/>
                                          </p:val>
                                        </p:tav>
                                      </p:tavLst>
                                    </p:anim>
                                    <p:anim calcmode="lin" valueType="num">
                                      <p:cBhvr additive="base">
                                        <p:cTn id="140"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43"/>
                                        </p:tgtEl>
                                        <p:attrNameLst>
                                          <p:attrName>style.visibility</p:attrName>
                                        </p:attrNameLst>
                                      </p:cBhvr>
                                      <p:to>
                                        <p:strVal val="visible"/>
                                      </p:to>
                                    </p:set>
                                    <p:anim calcmode="lin" valueType="num">
                                      <p:cBhvr additive="base">
                                        <p:cTn id="145" dur="500" fill="hold"/>
                                        <p:tgtEl>
                                          <p:spTgt spid="43"/>
                                        </p:tgtEl>
                                        <p:attrNameLst>
                                          <p:attrName>ppt_x</p:attrName>
                                        </p:attrNameLst>
                                      </p:cBhvr>
                                      <p:tavLst>
                                        <p:tav tm="0">
                                          <p:val>
                                            <p:strVal val="0-#ppt_w/2"/>
                                          </p:val>
                                        </p:tav>
                                        <p:tav tm="100000">
                                          <p:val>
                                            <p:strVal val="#ppt_x"/>
                                          </p:val>
                                        </p:tav>
                                      </p:tavLst>
                                    </p:anim>
                                    <p:anim calcmode="lin" valueType="num">
                                      <p:cBhvr additive="base">
                                        <p:cTn id="146"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8" grpId="0"/>
      <p:bldP spid="30" grpId="0"/>
      <p:bldP spid="33" grpId="0"/>
      <p:bldP spid="37" grpId="0"/>
      <p:bldP spid="40" grpId="0"/>
      <p:bldP spid="4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B0C58-93CD-4A27-A511-D2F5EB201616}"/>
              </a:ext>
            </a:extLst>
          </p:cNvPr>
          <p:cNvSpPr>
            <a:spLocks noGrp="1"/>
          </p:cNvSpPr>
          <p:nvPr>
            <p:ph type="title"/>
          </p:nvPr>
        </p:nvSpPr>
        <p:spPr/>
        <p:txBody>
          <a:bodyPr/>
          <a:lstStyle/>
          <a:p>
            <a:r>
              <a:rPr lang="zh-CN" altLang="en-US" dirty="0"/>
              <a:t>稳定型蛛网：</a:t>
            </a:r>
          </a:p>
        </p:txBody>
      </p:sp>
      <p:sp>
        <p:nvSpPr>
          <p:cNvPr id="3" name="内容占位符 2">
            <a:extLst>
              <a:ext uri="{FF2B5EF4-FFF2-40B4-BE49-F238E27FC236}">
                <a16:creationId xmlns:a16="http://schemas.microsoft.com/office/drawing/2014/main" id="{28C4D681-2EF6-4137-B439-62B008AFEC5A}"/>
              </a:ext>
            </a:extLst>
          </p:cNvPr>
          <p:cNvSpPr>
            <a:spLocks noGrp="1"/>
          </p:cNvSpPr>
          <p:nvPr>
            <p:ph idx="1"/>
          </p:nvPr>
        </p:nvSpPr>
        <p:spPr/>
        <p:txBody>
          <a:bodyPr/>
          <a:lstStyle/>
          <a:p>
            <a:endParaRPr lang="zh-CN" altLang="en-US" dirty="0"/>
          </a:p>
        </p:txBody>
      </p:sp>
      <p:sp>
        <p:nvSpPr>
          <p:cNvPr id="4" name="标题 114689">
            <a:extLst>
              <a:ext uri="{FF2B5EF4-FFF2-40B4-BE49-F238E27FC236}">
                <a16:creationId xmlns:a16="http://schemas.microsoft.com/office/drawing/2014/main" id="{832B767C-3A88-4AF6-81E4-427F369DA195}"/>
              </a:ext>
            </a:extLst>
          </p:cNvPr>
          <p:cNvSpPr txBox="1">
            <a:spLocks noChangeArrowheads="1"/>
          </p:cNvSpPr>
          <p:nvPr/>
        </p:nvSpPr>
        <p:spPr>
          <a:xfrm>
            <a:off x="1116013" y="908050"/>
            <a:ext cx="7772400" cy="60801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b="1" dirty="0"/>
          </a:p>
        </p:txBody>
      </p:sp>
      <p:sp>
        <p:nvSpPr>
          <p:cNvPr id="5" name="文本占位符 114690">
            <a:extLst>
              <a:ext uri="{FF2B5EF4-FFF2-40B4-BE49-F238E27FC236}">
                <a16:creationId xmlns:a16="http://schemas.microsoft.com/office/drawing/2014/main" id="{AA01D2AA-675B-4D45-B2CA-841249D3B65D}"/>
              </a:ext>
            </a:extLst>
          </p:cNvPr>
          <p:cNvSpPr txBox="1">
            <a:spLocks/>
          </p:cNvSpPr>
          <p:nvPr/>
        </p:nvSpPr>
        <p:spPr>
          <a:xfrm>
            <a:off x="1169988" y="1946275"/>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p:txBody>
      </p:sp>
      <p:sp>
        <p:nvSpPr>
          <p:cNvPr id="6" name="直接连接符 114691">
            <a:extLst>
              <a:ext uri="{FF2B5EF4-FFF2-40B4-BE49-F238E27FC236}">
                <a16:creationId xmlns:a16="http://schemas.microsoft.com/office/drawing/2014/main" id="{1E868CF8-828D-4035-B703-E52750E3F886}"/>
              </a:ext>
            </a:extLst>
          </p:cNvPr>
          <p:cNvSpPr>
            <a:spLocks noChangeShapeType="1"/>
          </p:cNvSpPr>
          <p:nvPr/>
        </p:nvSpPr>
        <p:spPr bwMode="auto">
          <a:xfrm>
            <a:off x="2819400" y="2362200"/>
            <a:ext cx="0" cy="3352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114692">
            <a:extLst>
              <a:ext uri="{FF2B5EF4-FFF2-40B4-BE49-F238E27FC236}">
                <a16:creationId xmlns:a16="http://schemas.microsoft.com/office/drawing/2014/main" id="{E8522255-FE34-47AA-8967-FDE3D64D5B6A}"/>
              </a:ext>
            </a:extLst>
          </p:cNvPr>
          <p:cNvSpPr>
            <a:spLocks noChangeShapeType="1"/>
          </p:cNvSpPr>
          <p:nvPr/>
        </p:nvSpPr>
        <p:spPr bwMode="auto">
          <a:xfrm>
            <a:off x="2819400" y="5715000"/>
            <a:ext cx="44958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114693">
            <a:extLst>
              <a:ext uri="{FF2B5EF4-FFF2-40B4-BE49-F238E27FC236}">
                <a16:creationId xmlns:a16="http://schemas.microsoft.com/office/drawing/2014/main" id="{E4E18246-A51F-43BA-8351-269682308266}"/>
              </a:ext>
            </a:extLst>
          </p:cNvPr>
          <p:cNvSpPr>
            <a:spLocks noChangeShapeType="1"/>
          </p:cNvSpPr>
          <p:nvPr/>
        </p:nvSpPr>
        <p:spPr bwMode="auto">
          <a:xfrm>
            <a:off x="3505200" y="2819400"/>
            <a:ext cx="2590800" cy="2590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114694">
            <a:extLst>
              <a:ext uri="{FF2B5EF4-FFF2-40B4-BE49-F238E27FC236}">
                <a16:creationId xmlns:a16="http://schemas.microsoft.com/office/drawing/2014/main" id="{206BDBD7-0A9E-4D41-9C2C-7D71AB48C85C}"/>
              </a:ext>
            </a:extLst>
          </p:cNvPr>
          <p:cNvSpPr>
            <a:spLocks noChangeShapeType="1"/>
          </p:cNvSpPr>
          <p:nvPr/>
        </p:nvSpPr>
        <p:spPr bwMode="auto">
          <a:xfrm flipV="1">
            <a:off x="3352800" y="2514600"/>
            <a:ext cx="2743200" cy="2743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文本框 114695">
            <a:extLst>
              <a:ext uri="{FF2B5EF4-FFF2-40B4-BE49-F238E27FC236}">
                <a16:creationId xmlns:a16="http://schemas.microsoft.com/office/drawing/2014/main" id="{E1107DE2-AE12-4B5E-98E1-BC1C76751C0D}"/>
              </a:ext>
            </a:extLst>
          </p:cNvPr>
          <p:cNvSpPr txBox="1">
            <a:spLocks noChangeArrowheads="1"/>
          </p:cNvSpPr>
          <p:nvPr/>
        </p:nvSpPr>
        <p:spPr bwMode="auto">
          <a:xfrm>
            <a:off x="2438400" y="5410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o</a:t>
            </a:r>
          </a:p>
        </p:txBody>
      </p:sp>
      <p:sp>
        <p:nvSpPr>
          <p:cNvPr id="11" name="文本框 114696">
            <a:extLst>
              <a:ext uri="{FF2B5EF4-FFF2-40B4-BE49-F238E27FC236}">
                <a16:creationId xmlns:a16="http://schemas.microsoft.com/office/drawing/2014/main" id="{DAE67E8A-F601-41F4-AE34-1864B2B75982}"/>
              </a:ext>
            </a:extLst>
          </p:cNvPr>
          <p:cNvSpPr txBox="1">
            <a:spLocks noChangeArrowheads="1"/>
          </p:cNvSpPr>
          <p:nvPr/>
        </p:nvSpPr>
        <p:spPr bwMode="auto">
          <a:xfrm>
            <a:off x="7315200" y="5410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p>
        </p:txBody>
      </p:sp>
      <p:sp>
        <p:nvSpPr>
          <p:cNvPr id="12" name="文本框 114697">
            <a:extLst>
              <a:ext uri="{FF2B5EF4-FFF2-40B4-BE49-F238E27FC236}">
                <a16:creationId xmlns:a16="http://schemas.microsoft.com/office/drawing/2014/main" id="{4089CAA4-61FC-48C1-A43D-124C43EB88BE}"/>
              </a:ext>
            </a:extLst>
          </p:cNvPr>
          <p:cNvSpPr txBox="1">
            <a:spLocks noChangeArrowheads="1"/>
          </p:cNvSpPr>
          <p:nvPr/>
        </p:nvSpPr>
        <p:spPr bwMode="auto">
          <a:xfrm>
            <a:off x="2514600" y="2057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p>
        </p:txBody>
      </p:sp>
      <p:sp>
        <p:nvSpPr>
          <p:cNvPr id="13" name="文本框 114698">
            <a:extLst>
              <a:ext uri="{FF2B5EF4-FFF2-40B4-BE49-F238E27FC236}">
                <a16:creationId xmlns:a16="http://schemas.microsoft.com/office/drawing/2014/main" id="{5B29BF86-F8EC-4C02-AD9F-02877FA071DD}"/>
              </a:ext>
            </a:extLst>
          </p:cNvPr>
          <p:cNvSpPr txBox="1">
            <a:spLocks noChangeArrowheads="1"/>
          </p:cNvSpPr>
          <p:nvPr/>
        </p:nvSpPr>
        <p:spPr bwMode="auto">
          <a:xfrm>
            <a:off x="3505200" y="2362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D</a:t>
            </a:r>
          </a:p>
        </p:txBody>
      </p:sp>
      <p:sp>
        <p:nvSpPr>
          <p:cNvPr id="14" name="文本框 114699">
            <a:extLst>
              <a:ext uri="{FF2B5EF4-FFF2-40B4-BE49-F238E27FC236}">
                <a16:creationId xmlns:a16="http://schemas.microsoft.com/office/drawing/2014/main" id="{61EE3C9A-B505-4BF6-AAC3-469D9C35CCE1}"/>
              </a:ext>
            </a:extLst>
          </p:cNvPr>
          <p:cNvSpPr txBox="1">
            <a:spLocks noChangeArrowheads="1"/>
          </p:cNvSpPr>
          <p:nvPr/>
        </p:nvSpPr>
        <p:spPr bwMode="auto">
          <a:xfrm>
            <a:off x="6019800" y="2209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S</a:t>
            </a:r>
          </a:p>
        </p:txBody>
      </p:sp>
      <p:sp>
        <p:nvSpPr>
          <p:cNvPr id="15" name="文本框 114700">
            <a:extLst>
              <a:ext uri="{FF2B5EF4-FFF2-40B4-BE49-F238E27FC236}">
                <a16:creationId xmlns:a16="http://schemas.microsoft.com/office/drawing/2014/main" id="{1237E3AF-6030-4B4E-AD1A-DF21BC51C785}"/>
              </a:ext>
            </a:extLst>
          </p:cNvPr>
          <p:cNvSpPr txBox="1">
            <a:spLocks noChangeArrowheads="1"/>
          </p:cNvSpPr>
          <p:nvPr/>
        </p:nvSpPr>
        <p:spPr bwMode="auto">
          <a:xfrm>
            <a:off x="4724400" y="3657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p>
        </p:txBody>
      </p:sp>
      <p:sp>
        <p:nvSpPr>
          <p:cNvPr id="16" name="直接连接符 114701">
            <a:extLst>
              <a:ext uri="{FF2B5EF4-FFF2-40B4-BE49-F238E27FC236}">
                <a16:creationId xmlns:a16="http://schemas.microsoft.com/office/drawing/2014/main" id="{7EB2A7CF-B51B-460F-BB62-A0CF622C371F}"/>
              </a:ext>
            </a:extLst>
          </p:cNvPr>
          <p:cNvSpPr>
            <a:spLocks noChangeShapeType="1"/>
          </p:cNvSpPr>
          <p:nvPr/>
        </p:nvSpPr>
        <p:spPr bwMode="auto">
          <a:xfrm>
            <a:off x="2819400" y="3962400"/>
            <a:ext cx="1905000" cy="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文本框 114702">
            <a:extLst>
              <a:ext uri="{FF2B5EF4-FFF2-40B4-BE49-F238E27FC236}">
                <a16:creationId xmlns:a16="http://schemas.microsoft.com/office/drawing/2014/main" id="{3FB90F72-E059-46B9-9BA9-1086CDE56D1E}"/>
              </a:ext>
            </a:extLst>
          </p:cNvPr>
          <p:cNvSpPr txBox="1">
            <a:spLocks noChangeArrowheads="1"/>
          </p:cNvSpPr>
          <p:nvPr/>
        </p:nvSpPr>
        <p:spPr bwMode="auto">
          <a:xfrm>
            <a:off x="2438400" y="3733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30000">
                <a:solidFill>
                  <a:schemeClr val="tx1"/>
                </a:solidFill>
                <a:latin typeface="Verdana" panose="020B0604030504040204" pitchFamily="34" charset="0"/>
              </a:rPr>
              <a:t>*</a:t>
            </a:r>
          </a:p>
        </p:txBody>
      </p:sp>
      <p:sp>
        <p:nvSpPr>
          <p:cNvPr id="18" name="直接连接符 114703">
            <a:extLst>
              <a:ext uri="{FF2B5EF4-FFF2-40B4-BE49-F238E27FC236}">
                <a16:creationId xmlns:a16="http://schemas.microsoft.com/office/drawing/2014/main" id="{36D589AA-7689-4C1F-A96B-F812964D85B1}"/>
              </a:ext>
            </a:extLst>
          </p:cNvPr>
          <p:cNvSpPr>
            <a:spLocks noChangeShapeType="1"/>
          </p:cNvSpPr>
          <p:nvPr/>
        </p:nvSpPr>
        <p:spPr bwMode="auto">
          <a:xfrm>
            <a:off x="4648200" y="3962400"/>
            <a:ext cx="0" cy="17526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文本框 114704">
            <a:extLst>
              <a:ext uri="{FF2B5EF4-FFF2-40B4-BE49-F238E27FC236}">
                <a16:creationId xmlns:a16="http://schemas.microsoft.com/office/drawing/2014/main" id="{69A3C367-7047-43A9-BCAA-4AA3AF8B4077}"/>
              </a:ext>
            </a:extLst>
          </p:cNvPr>
          <p:cNvSpPr txBox="1">
            <a:spLocks noChangeArrowheads="1"/>
          </p:cNvSpPr>
          <p:nvPr/>
        </p:nvSpPr>
        <p:spPr bwMode="auto">
          <a:xfrm>
            <a:off x="4419600" y="5715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30000">
                <a:solidFill>
                  <a:schemeClr val="tx1"/>
                </a:solidFill>
                <a:latin typeface="Verdana" panose="020B0604030504040204" pitchFamily="34" charset="0"/>
              </a:rPr>
              <a:t>*</a:t>
            </a:r>
          </a:p>
        </p:txBody>
      </p:sp>
      <p:sp>
        <p:nvSpPr>
          <p:cNvPr id="20" name="直接连接符 19">
            <a:extLst>
              <a:ext uri="{FF2B5EF4-FFF2-40B4-BE49-F238E27FC236}">
                <a16:creationId xmlns:a16="http://schemas.microsoft.com/office/drawing/2014/main" id="{86B2CC9C-209A-4E8A-A534-615644040590}"/>
              </a:ext>
            </a:extLst>
          </p:cNvPr>
          <p:cNvSpPr>
            <a:spLocks noChangeShapeType="1"/>
          </p:cNvSpPr>
          <p:nvPr/>
        </p:nvSpPr>
        <p:spPr bwMode="auto">
          <a:xfrm>
            <a:off x="2819400" y="4572000"/>
            <a:ext cx="1219200" cy="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文本框 20">
            <a:extLst>
              <a:ext uri="{FF2B5EF4-FFF2-40B4-BE49-F238E27FC236}">
                <a16:creationId xmlns:a16="http://schemas.microsoft.com/office/drawing/2014/main" id="{315A828B-C6FD-4AE0-ACFF-AEEF27B8C949}"/>
              </a:ext>
            </a:extLst>
          </p:cNvPr>
          <p:cNvSpPr txBox="1">
            <a:spLocks noChangeArrowheads="1"/>
          </p:cNvSpPr>
          <p:nvPr/>
        </p:nvSpPr>
        <p:spPr bwMode="auto">
          <a:xfrm>
            <a:off x="2362200" y="4419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0</a:t>
            </a:r>
          </a:p>
        </p:txBody>
      </p:sp>
      <p:sp>
        <p:nvSpPr>
          <p:cNvPr id="22" name="直接连接符 21">
            <a:extLst>
              <a:ext uri="{FF2B5EF4-FFF2-40B4-BE49-F238E27FC236}">
                <a16:creationId xmlns:a16="http://schemas.microsoft.com/office/drawing/2014/main" id="{B5DDCA90-3739-4D4F-9BA1-92DE766EDF4C}"/>
              </a:ext>
            </a:extLst>
          </p:cNvPr>
          <p:cNvSpPr>
            <a:spLocks noChangeShapeType="1"/>
          </p:cNvSpPr>
          <p:nvPr/>
        </p:nvSpPr>
        <p:spPr bwMode="auto">
          <a:xfrm>
            <a:off x="4038600" y="4572000"/>
            <a:ext cx="0" cy="11430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文本框 22">
            <a:extLst>
              <a:ext uri="{FF2B5EF4-FFF2-40B4-BE49-F238E27FC236}">
                <a16:creationId xmlns:a16="http://schemas.microsoft.com/office/drawing/2014/main" id="{5CE755AF-B1CE-4FEF-9CFD-5883552D92CE}"/>
              </a:ext>
            </a:extLst>
          </p:cNvPr>
          <p:cNvSpPr txBox="1">
            <a:spLocks noChangeArrowheads="1"/>
          </p:cNvSpPr>
          <p:nvPr/>
        </p:nvSpPr>
        <p:spPr bwMode="auto">
          <a:xfrm>
            <a:off x="3810000" y="5715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1</a:t>
            </a:r>
          </a:p>
        </p:txBody>
      </p:sp>
      <p:sp>
        <p:nvSpPr>
          <p:cNvPr id="24" name="直接连接符 23">
            <a:extLst>
              <a:ext uri="{FF2B5EF4-FFF2-40B4-BE49-F238E27FC236}">
                <a16:creationId xmlns:a16="http://schemas.microsoft.com/office/drawing/2014/main" id="{5230C1E0-D324-4E87-9A6C-AAF67406A1FE}"/>
              </a:ext>
            </a:extLst>
          </p:cNvPr>
          <p:cNvSpPr>
            <a:spLocks noChangeShapeType="1"/>
          </p:cNvSpPr>
          <p:nvPr/>
        </p:nvSpPr>
        <p:spPr bwMode="auto">
          <a:xfrm flipV="1">
            <a:off x="4038600" y="3352800"/>
            <a:ext cx="0" cy="1219200"/>
          </a:xfrm>
          <a:prstGeom prst="line">
            <a:avLst/>
          </a:prstGeom>
          <a:noFill/>
          <a:ln w="38100" cap="rnd">
            <a:solidFill>
              <a:srgbClr val="FF99FF"/>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文本框 114710">
            <a:extLst>
              <a:ext uri="{FF2B5EF4-FFF2-40B4-BE49-F238E27FC236}">
                <a16:creationId xmlns:a16="http://schemas.microsoft.com/office/drawing/2014/main" id="{1D5858FA-344B-415D-8548-1DD1EE04B7A4}"/>
              </a:ext>
            </a:extLst>
          </p:cNvPr>
          <p:cNvSpPr txBox="1">
            <a:spLocks noChangeArrowheads="1"/>
          </p:cNvSpPr>
          <p:nvPr/>
        </p:nvSpPr>
        <p:spPr bwMode="auto">
          <a:xfrm>
            <a:off x="2362200" y="4419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0</a:t>
            </a:r>
          </a:p>
        </p:txBody>
      </p:sp>
      <p:sp>
        <p:nvSpPr>
          <p:cNvPr id="26" name="直接连接符 25">
            <a:extLst>
              <a:ext uri="{FF2B5EF4-FFF2-40B4-BE49-F238E27FC236}">
                <a16:creationId xmlns:a16="http://schemas.microsoft.com/office/drawing/2014/main" id="{27765D8C-F6BE-48F7-867E-0C06A3798825}"/>
              </a:ext>
            </a:extLst>
          </p:cNvPr>
          <p:cNvSpPr>
            <a:spLocks noChangeShapeType="1"/>
          </p:cNvSpPr>
          <p:nvPr/>
        </p:nvSpPr>
        <p:spPr bwMode="auto">
          <a:xfrm>
            <a:off x="2819400" y="3352800"/>
            <a:ext cx="1219200" cy="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文本框 26">
            <a:extLst>
              <a:ext uri="{FF2B5EF4-FFF2-40B4-BE49-F238E27FC236}">
                <a16:creationId xmlns:a16="http://schemas.microsoft.com/office/drawing/2014/main" id="{CF29FFEA-0DA3-48BE-8D98-99771EFEE441}"/>
              </a:ext>
            </a:extLst>
          </p:cNvPr>
          <p:cNvSpPr txBox="1">
            <a:spLocks noChangeArrowheads="1"/>
          </p:cNvSpPr>
          <p:nvPr/>
        </p:nvSpPr>
        <p:spPr bwMode="auto">
          <a:xfrm>
            <a:off x="2362200" y="3200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1</a:t>
            </a:r>
          </a:p>
        </p:txBody>
      </p:sp>
      <p:sp>
        <p:nvSpPr>
          <p:cNvPr id="28" name="直接连接符 27">
            <a:extLst>
              <a:ext uri="{FF2B5EF4-FFF2-40B4-BE49-F238E27FC236}">
                <a16:creationId xmlns:a16="http://schemas.microsoft.com/office/drawing/2014/main" id="{1DAA128C-F49B-4724-94B3-C2D83284B932}"/>
              </a:ext>
            </a:extLst>
          </p:cNvPr>
          <p:cNvSpPr>
            <a:spLocks noChangeShapeType="1"/>
          </p:cNvSpPr>
          <p:nvPr/>
        </p:nvSpPr>
        <p:spPr bwMode="auto">
          <a:xfrm>
            <a:off x="4038600" y="3352800"/>
            <a:ext cx="1219200" cy="0"/>
          </a:xfrm>
          <a:prstGeom prst="line">
            <a:avLst/>
          </a:prstGeom>
          <a:noFill/>
          <a:ln w="38100" cap="rnd">
            <a:solidFill>
              <a:srgbClr val="FF99FF"/>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文本框 28">
            <a:extLst>
              <a:ext uri="{FF2B5EF4-FFF2-40B4-BE49-F238E27FC236}">
                <a16:creationId xmlns:a16="http://schemas.microsoft.com/office/drawing/2014/main" id="{CB9363C1-FBC3-4455-A405-9C748436D70D}"/>
              </a:ext>
            </a:extLst>
          </p:cNvPr>
          <p:cNvSpPr txBox="1">
            <a:spLocks noChangeArrowheads="1"/>
          </p:cNvSpPr>
          <p:nvPr/>
        </p:nvSpPr>
        <p:spPr bwMode="auto">
          <a:xfrm>
            <a:off x="5029200" y="5715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2</a:t>
            </a:r>
          </a:p>
        </p:txBody>
      </p:sp>
      <p:sp>
        <p:nvSpPr>
          <p:cNvPr id="30" name="直接连接符 29">
            <a:extLst>
              <a:ext uri="{FF2B5EF4-FFF2-40B4-BE49-F238E27FC236}">
                <a16:creationId xmlns:a16="http://schemas.microsoft.com/office/drawing/2014/main" id="{C490BFD7-F90E-4ABC-83F3-B233111D1F03}"/>
              </a:ext>
            </a:extLst>
          </p:cNvPr>
          <p:cNvSpPr>
            <a:spLocks noChangeShapeType="1"/>
          </p:cNvSpPr>
          <p:nvPr/>
        </p:nvSpPr>
        <p:spPr bwMode="auto">
          <a:xfrm>
            <a:off x="4038600" y="4572000"/>
            <a:ext cx="1143000" cy="0"/>
          </a:xfrm>
          <a:prstGeom prst="line">
            <a:avLst/>
          </a:prstGeom>
          <a:noFill/>
          <a:ln w="38100" cap="rnd">
            <a:solidFill>
              <a:srgbClr val="FF99FF"/>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文本框 30">
            <a:extLst>
              <a:ext uri="{FF2B5EF4-FFF2-40B4-BE49-F238E27FC236}">
                <a16:creationId xmlns:a16="http://schemas.microsoft.com/office/drawing/2014/main" id="{979BC6A9-17BE-45F9-92E7-6A48437FC0F3}"/>
              </a:ext>
            </a:extLst>
          </p:cNvPr>
          <p:cNvSpPr txBox="1">
            <a:spLocks noChangeArrowheads="1"/>
          </p:cNvSpPr>
          <p:nvPr/>
        </p:nvSpPr>
        <p:spPr bwMode="auto">
          <a:xfrm>
            <a:off x="1828800" y="4419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2</a:t>
            </a:r>
          </a:p>
        </p:txBody>
      </p:sp>
      <p:sp>
        <p:nvSpPr>
          <p:cNvPr id="32" name="文本框 31">
            <a:extLst>
              <a:ext uri="{FF2B5EF4-FFF2-40B4-BE49-F238E27FC236}">
                <a16:creationId xmlns:a16="http://schemas.microsoft.com/office/drawing/2014/main" id="{9A39ED17-801F-4830-8C24-B2A1FEA16711}"/>
              </a:ext>
            </a:extLst>
          </p:cNvPr>
          <p:cNvSpPr txBox="1">
            <a:spLocks noChangeArrowheads="1"/>
          </p:cNvSpPr>
          <p:nvPr/>
        </p:nvSpPr>
        <p:spPr bwMode="auto">
          <a:xfrm>
            <a:off x="3810000" y="6096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3</a:t>
            </a:r>
          </a:p>
        </p:txBody>
      </p:sp>
      <p:sp>
        <p:nvSpPr>
          <p:cNvPr id="33" name="文本框 32">
            <a:extLst>
              <a:ext uri="{FF2B5EF4-FFF2-40B4-BE49-F238E27FC236}">
                <a16:creationId xmlns:a16="http://schemas.microsoft.com/office/drawing/2014/main" id="{A8B7462F-CFFC-40FB-84B5-2D0902B27DB9}"/>
              </a:ext>
            </a:extLst>
          </p:cNvPr>
          <p:cNvSpPr txBox="1">
            <a:spLocks noChangeArrowheads="1"/>
          </p:cNvSpPr>
          <p:nvPr/>
        </p:nvSpPr>
        <p:spPr bwMode="auto">
          <a:xfrm>
            <a:off x="1905000" y="3200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3</a:t>
            </a:r>
          </a:p>
        </p:txBody>
      </p:sp>
      <p:sp>
        <p:nvSpPr>
          <p:cNvPr id="34" name="文本框 33">
            <a:extLst>
              <a:ext uri="{FF2B5EF4-FFF2-40B4-BE49-F238E27FC236}">
                <a16:creationId xmlns:a16="http://schemas.microsoft.com/office/drawing/2014/main" id="{AB6D2FF9-591F-421E-A58E-48C49D6D2115}"/>
              </a:ext>
            </a:extLst>
          </p:cNvPr>
          <p:cNvSpPr txBox="1">
            <a:spLocks noChangeArrowheads="1"/>
          </p:cNvSpPr>
          <p:nvPr/>
        </p:nvSpPr>
        <p:spPr bwMode="auto">
          <a:xfrm>
            <a:off x="5029200" y="6096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4</a:t>
            </a:r>
          </a:p>
        </p:txBody>
      </p:sp>
      <p:sp>
        <p:nvSpPr>
          <p:cNvPr id="35" name="直接连接符 34">
            <a:extLst>
              <a:ext uri="{FF2B5EF4-FFF2-40B4-BE49-F238E27FC236}">
                <a16:creationId xmlns:a16="http://schemas.microsoft.com/office/drawing/2014/main" id="{D2441133-1929-4D3E-AF3E-5CFAD98A05A8}"/>
              </a:ext>
            </a:extLst>
          </p:cNvPr>
          <p:cNvSpPr>
            <a:spLocks noChangeShapeType="1"/>
          </p:cNvSpPr>
          <p:nvPr/>
        </p:nvSpPr>
        <p:spPr bwMode="auto">
          <a:xfrm>
            <a:off x="5257800" y="3352800"/>
            <a:ext cx="0" cy="1219200"/>
          </a:xfrm>
          <a:prstGeom prst="line">
            <a:avLst/>
          </a:prstGeom>
          <a:noFill/>
          <a:ln w="38100" cap="rnd">
            <a:solidFill>
              <a:srgbClr val="FF99FF"/>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直接连接符 35">
            <a:extLst>
              <a:ext uri="{FF2B5EF4-FFF2-40B4-BE49-F238E27FC236}">
                <a16:creationId xmlns:a16="http://schemas.microsoft.com/office/drawing/2014/main" id="{482FD490-BA33-444A-8A75-E9951E80FF14}"/>
              </a:ext>
            </a:extLst>
          </p:cNvPr>
          <p:cNvSpPr>
            <a:spLocks noChangeShapeType="1"/>
          </p:cNvSpPr>
          <p:nvPr/>
        </p:nvSpPr>
        <p:spPr bwMode="auto">
          <a:xfrm>
            <a:off x="5257800" y="4572000"/>
            <a:ext cx="0" cy="11430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3580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0-#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0-#ppt_w/2"/>
                                          </p:val>
                                        </p:tav>
                                        <p:tav tm="100000">
                                          <p:val>
                                            <p:strVal val="#ppt_x"/>
                                          </p:val>
                                        </p:tav>
                                      </p:tavLst>
                                    </p:anim>
                                    <p:anim calcmode="lin" valueType="num">
                                      <p:cBhvr additive="base">
                                        <p:cTn id="4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0-#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0-#ppt_w/2"/>
                                          </p:val>
                                        </p:tav>
                                        <p:tav tm="100000">
                                          <p:val>
                                            <p:strVal val="#ppt_x"/>
                                          </p:val>
                                        </p:tav>
                                      </p:tavLst>
                                    </p:anim>
                                    <p:anim calcmode="lin" valueType="num">
                                      <p:cBhvr additive="base">
                                        <p:cTn id="56"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0-#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0-#ppt_w/2"/>
                                          </p:val>
                                        </p:tav>
                                        <p:tav tm="100000">
                                          <p:val>
                                            <p:strVal val="#ppt_x"/>
                                          </p:val>
                                        </p:tav>
                                      </p:tavLst>
                                    </p:anim>
                                    <p:anim calcmode="lin" valueType="num">
                                      <p:cBhvr additive="base">
                                        <p:cTn id="6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0-#ppt_w/2"/>
                                          </p:val>
                                        </p:tav>
                                        <p:tav tm="100000">
                                          <p:val>
                                            <p:strVal val="#ppt_x"/>
                                          </p:val>
                                        </p:tav>
                                      </p:tavLst>
                                    </p:anim>
                                    <p:anim calcmode="lin" valueType="num">
                                      <p:cBhvr additive="base">
                                        <p:cTn id="74"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additive="base">
                                        <p:cTn id="79" dur="500" fill="hold"/>
                                        <p:tgtEl>
                                          <p:spTgt spid="31"/>
                                        </p:tgtEl>
                                        <p:attrNameLst>
                                          <p:attrName>ppt_x</p:attrName>
                                        </p:attrNameLst>
                                      </p:cBhvr>
                                      <p:tavLst>
                                        <p:tav tm="0">
                                          <p:val>
                                            <p:strVal val="0-#ppt_w/2"/>
                                          </p:val>
                                        </p:tav>
                                        <p:tav tm="100000">
                                          <p:val>
                                            <p:strVal val="#ppt_x"/>
                                          </p:val>
                                        </p:tav>
                                      </p:tavLst>
                                    </p:anim>
                                    <p:anim calcmode="lin" valueType="num">
                                      <p:cBhvr additive="base">
                                        <p:cTn id="8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0-#ppt_w/2"/>
                                          </p:val>
                                        </p:tav>
                                        <p:tav tm="100000">
                                          <p:val>
                                            <p:strVal val="#ppt_x"/>
                                          </p:val>
                                        </p:tav>
                                      </p:tavLst>
                                    </p:anim>
                                    <p:anim calcmode="lin" valueType="num">
                                      <p:cBhvr additive="base">
                                        <p:cTn id="8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0-#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additive="base">
                                        <p:cTn id="97" dur="500" fill="hold"/>
                                        <p:tgtEl>
                                          <p:spTgt spid="34"/>
                                        </p:tgtEl>
                                        <p:attrNameLst>
                                          <p:attrName>ppt_x</p:attrName>
                                        </p:attrNameLst>
                                      </p:cBhvr>
                                      <p:tavLst>
                                        <p:tav tm="0">
                                          <p:val>
                                            <p:strVal val="0-#ppt_w/2"/>
                                          </p:val>
                                        </p:tav>
                                        <p:tav tm="100000">
                                          <p:val>
                                            <p:strVal val="#ppt_x"/>
                                          </p:val>
                                        </p:tav>
                                      </p:tavLst>
                                    </p:anim>
                                    <p:anim calcmode="lin" valueType="num">
                                      <p:cBhvr additive="base">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7" grpId="0"/>
      <p:bldP spid="29" grpId="0"/>
      <p:bldP spid="31" grpId="0"/>
      <p:bldP spid="32" grpId="0"/>
      <p:bldP spid="33" grpId="0"/>
      <p:bldP spid="3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FC2A0-C662-469F-AD67-847704067D11}"/>
              </a:ext>
            </a:extLst>
          </p:cNvPr>
          <p:cNvSpPr>
            <a:spLocks noGrp="1"/>
          </p:cNvSpPr>
          <p:nvPr>
            <p:ph type="title"/>
          </p:nvPr>
        </p:nvSpPr>
        <p:spPr/>
        <p:txBody>
          <a:bodyPr/>
          <a:lstStyle/>
          <a:p>
            <a:r>
              <a:rPr lang="zh-CN" altLang="en-US" dirty="0"/>
              <a:t>三类蛛网模型的条件：</a:t>
            </a:r>
          </a:p>
        </p:txBody>
      </p:sp>
      <p:sp>
        <p:nvSpPr>
          <p:cNvPr id="3" name="内容占位符 2">
            <a:extLst>
              <a:ext uri="{FF2B5EF4-FFF2-40B4-BE49-F238E27FC236}">
                <a16:creationId xmlns:a16="http://schemas.microsoft.com/office/drawing/2014/main" id="{91899B42-D117-4834-BE82-D65450EBD688}"/>
              </a:ext>
            </a:extLst>
          </p:cNvPr>
          <p:cNvSpPr>
            <a:spLocks noGrp="1"/>
          </p:cNvSpPr>
          <p:nvPr>
            <p:ph idx="1"/>
          </p:nvPr>
        </p:nvSpPr>
        <p:spPr/>
        <p:txBody>
          <a:bodyPr/>
          <a:lstStyle/>
          <a:p>
            <a:r>
              <a:rPr lang="zh-CN" altLang="en-US" dirty="0"/>
              <a:t>收敛型蛛网的条件：供给弹性</a:t>
            </a:r>
            <a:r>
              <a:rPr lang="en-US" altLang="zh-CN" dirty="0"/>
              <a:t>&lt;</a:t>
            </a:r>
            <a:r>
              <a:rPr lang="zh-CN" altLang="en-US" dirty="0"/>
              <a:t>需求弹性，或，供给曲线斜率</a:t>
            </a:r>
            <a:r>
              <a:rPr lang="en-US" altLang="zh-CN" dirty="0"/>
              <a:t>&gt;</a:t>
            </a:r>
            <a:r>
              <a:rPr lang="zh-CN" altLang="en-US" dirty="0"/>
              <a:t>需求曲线斜率。</a:t>
            </a:r>
          </a:p>
          <a:p>
            <a:r>
              <a:rPr lang="zh-CN" altLang="en-US" dirty="0"/>
              <a:t>发散型蛛网的条件：供给弹性</a:t>
            </a:r>
            <a:r>
              <a:rPr lang="en-US" altLang="zh-CN" dirty="0"/>
              <a:t>&gt;</a:t>
            </a:r>
            <a:r>
              <a:rPr lang="zh-CN" altLang="en-US" dirty="0"/>
              <a:t>需求弹性，或，供给曲线斜率</a:t>
            </a:r>
            <a:r>
              <a:rPr lang="en-US" altLang="zh-CN" dirty="0"/>
              <a:t>&lt;</a:t>
            </a:r>
            <a:r>
              <a:rPr lang="zh-CN" altLang="en-US" dirty="0"/>
              <a:t>需求曲线斜率。</a:t>
            </a:r>
          </a:p>
          <a:p>
            <a:r>
              <a:rPr lang="zh-CN" altLang="en-US" dirty="0"/>
              <a:t>稳定型蛛网的条件：供给弹性</a:t>
            </a:r>
            <a:r>
              <a:rPr lang="en-US" altLang="zh-CN" dirty="0"/>
              <a:t>=</a:t>
            </a:r>
            <a:r>
              <a:rPr lang="zh-CN" altLang="en-US" dirty="0"/>
              <a:t>需求弹性，或，供给曲线斜率</a:t>
            </a:r>
            <a:r>
              <a:rPr lang="en-US" altLang="zh-CN" dirty="0"/>
              <a:t>=</a:t>
            </a:r>
            <a:r>
              <a:rPr lang="zh-CN" altLang="en-US" dirty="0"/>
              <a:t>需求曲线斜率。</a:t>
            </a:r>
          </a:p>
          <a:p>
            <a:endParaRPr lang="zh-CN" altLang="en-US" dirty="0"/>
          </a:p>
        </p:txBody>
      </p:sp>
    </p:spTree>
    <p:extLst>
      <p:ext uri="{BB962C8B-B14F-4D97-AF65-F5344CB8AC3E}">
        <p14:creationId xmlns:p14="http://schemas.microsoft.com/office/powerpoint/2010/main" val="389615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D11F-ED89-4308-A6A5-854C29B2B0E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157331A-78CD-499C-8508-2DBFF4942894}"/>
              </a:ext>
            </a:extLst>
          </p:cNvPr>
          <p:cNvSpPr>
            <a:spLocks noGrp="1"/>
          </p:cNvSpPr>
          <p:nvPr>
            <p:ph idx="1"/>
          </p:nvPr>
        </p:nvSpPr>
        <p:spPr/>
        <p:txBody>
          <a:bodyPr/>
          <a:lstStyle/>
          <a:p>
            <a:r>
              <a:rPr lang="en-US" altLang="zh-CN" dirty="0">
                <a:ea typeface="宋体" panose="02010600030101010101" pitchFamily="2" charset="-122"/>
              </a:rPr>
              <a:t>Q: </a:t>
            </a:r>
            <a:r>
              <a:rPr lang="zh-CN" altLang="en-US" dirty="0">
                <a:ea typeface="宋体" panose="02010600030101010101" pitchFamily="2" charset="-122"/>
              </a:rPr>
              <a:t>为什么不用需求曲线的斜率来测量需求相对于自身价格改变的敏感度？</a:t>
            </a:r>
            <a:endParaRPr lang="en-US" altLang="zh-CN" dirty="0">
              <a:ea typeface="宋体" panose="02010600030101010101" pitchFamily="2" charset="-122"/>
            </a:endParaRPr>
          </a:p>
          <a:p>
            <a:r>
              <a:rPr lang="en-US" altLang="zh-CN" dirty="0"/>
              <a:t>A:</a:t>
            </a:r>
            <a:r>
              <a:rPr lang="zh-CN" altLang="en-US" dirty="0">
                <a:ea typeface="宋体" panose="02010600030101010101" pitchFamily="2" charset="-122"/>
              </a:rPr>
              <a:t>因为敏感度的值在这种情况下会依赖于需求量的单位。采用变动的百分比使得弹性不会因选用计量单位不同而改变。</a:t>
            </a:r>
            <a:endParaRPr lang="zh-CN" altLang="en-US" dirty="0"/>
          </a:p>
        </p:txBody>
      </p:sp>
    </p:spTree>
    <p:extLst>
      <p:ext uri="{BB962C8B-B14F-4D97-AF65-F5344CB8AC3E}">
        <p14:creationId xmlns:p14="http://schemas.microsoft.com/office/powerpoint/2010/main" val="173541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C9B74-AC04-4334-9449-E67C707712B2}"/>
              </a:ext>
            </a:extLst>
          </p:cNvPr>
          <p:cNvSpPr>
            <a:spLocks noGrp="1"/>
          </p:cNvSpPr>
          <p:nvPr>
            <p:ph type="title"/>
          </p:nvPr>
        </p:nvSpPr>
        <p:spPr/>
        <p:txBody>
          <a:bodyPr/>
          <a:lstStyle/>
          <a:p>
            <a:r>
              <a:rPr lang="zh-CN" altLang="en-US" dirty="0"/>
              <a:t>区间弹性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F1B55EE-EB08-41AB-B94F-3CD89F786110}"/>
                  </a:ext>
                </a:extLst>
              </p:cNvPr>
              <p:cNvSpPr>
                <a:spLocks noGrp="1"/>
              </p:cNvSpPr>
              <p:nvPr>
                <p:ph idx="1"/>
              </p:nvPr>
            </p:nvSpPr>
            <p:spPr/>
            <p:txBody>
              <a:bodyPr/>
              <a:lstStyle/>
              <a:p>
                <a:r>
                  <a:rPr lang="zh-CN" altLang="en-US" dirty="0"/>
                  <a:t>对于价格的某一区间的平均需求价格弹性称为区间弹性</a:t>
                </a:r>
                <a:r>
                  <a:rPr lang="en-US" altLang="zh-CN" dirty="0"/>
                  <a:t>( </a:t>
                </a:r>
                <a:r>
                  <a:rPr lang="zh-CN" altLang="en-US" dirty="0"/>
                  <a:t>弧弹性</a:t>
                </a:r>
                <a:r>
                  <a:rPr lang="en-US" altLang="zh-CN" dirty="0"/>
                  <a:t>)</a:t>
                </a: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num>
                      <m:den>
                        <m:r>
                          <a:rPr lang="en-US" altLang="zh-CN" b="0" i="1" smtClean="0">
                            <a:latin typeface="Cambria Math" panose="02040503050406030204" pitchFamily="18" charset="0"/>
                          </a:rPr>
                          <m:t>𝑄</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num>
                      <m:den>
                        <m:r>
                          <a:rPr lang="en-US" altLang="zh-CN" b="0" i="1" smtClean="0">
                            <a:latin typeface="Cambria Math" panose="02040503050406030204" pitchFamily="18" charset="0"/>
                          </a:rPr>
                          <m:t>𝑃</m:t>
                        </m:r>
                      </m:den>
                    </m:f>
                    <m:r>
                      <a:rPr lang="en-US" altLang="zh-CN" i="1">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 </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den>
                    </m:f>
                    <m:r>
                      <a:rPr lang="zh-CN" altLang="en-US"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𝑃</m:t>
                        </m:r>
                      </m:num>
                      <m:den>
                        <m:r>
                          <a:rPr lang="en-US" altLang="zh-CN" b="0" i="1" smtClean="0">
                            <a:latin typeface="Cambria Math" panose="02040503050406030204" pitchFamily="18" charset="0"/>
                            <a:ea typeface="Cambria Math" panose="02040503050406030204" pitchFamily="18" charset="0"/>
                          </a:rPr>
                          <m:t>𝑄</m:t>
                        </m:r>
                      </m:den>
                    </m:f>
                  </m:oMath>
                </a14:m>
                <a:endParaRPr lang="en-US" altLang="zh-CN" dirty="0"/>
              </a:p>
            </p:txBody>
          </p:sp>
        </mc:Choice>
        <mc:Fallback xmlns="">
          <p:sp>
            <p:nvSpPr>
              <p:cNvPr id="3" name="内容占位符 2">
                <a:extLst>
                  <a:ext uri="{FF2B5EF4-FFF2-40B4-BE49-F238E27FC236}">
                    <a16:creationId xmlns:a16="http://schemas.microsoft.com/office/drawing/2014/main" id="{0F1B55EE-EB08-41AB-B94F-3CD89F786110}"/>
                  </a:ext>
                </a:extLst>
              </p:cNvPr>
              <p:cNvSpPr>
                <a:spLocks noGrp="1" noRot="1" noChangeAspect="1" noMove="1" noResize="1" noEditPoints="1" noAdjustHandles="1" noChangeArrowheads="1" noChangeShapeType="1" noTextEdit="1"/>
              </p:cNvSpPr>
              <p:nvPr>
                <p:ph idx="1"/>
              </p:nvPr>
            </p:nvSpPr>
            <p:spPr>
              <a:blipFill>
                <a:blip r:embed="rId2"/>
                <a:stretch>
                  <a:fillRect l="-1391" t="-252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778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872D5-7EFB-4F71-93EF-4296B1E29562}"/>
              </a:ext>
            </a:extLst>
          </p:cNvPr>
          <p:cNvSpPr>
            <a:spLocks noGrp="1"/>
          </p:cNvSpPr>
          <p:nvPr>
            <p:ph type="title"/>
          </p:nvPr>
        </p:nvSpPr>
        <p:spPr/>
        <p:txBody>
          <a:bodyPr/>
          <a:lstStyle/>
          <a:p>
            <a:r>
              <a:rPr lang="zh-CN" altLang="en-US" dirty="0"/>
              <a:t>区间弹性</a:t>
            </a:r>
          </a:p>
        </p:txBody>
      </p:sp>
      <p:sp>
        <p:nvSpPr>
          <p:cNvPr id="3" name="内容占位符 2">
            <a:extLst>
              <a:ext uri="{FF2B5EF4-FFF2-40B4-BE49-F238E27FC236}">
                <a16:creationId xmlns:a16="http://schemas.microsoft.com/office/drawing/2014/main" id="{0D058BFB-7F60-476F-802D-F71BB472026A}"/>
              </a:ext>
            </a:extLst>
          </p:cNvPr>
          <p:cNvSpPr>
            <a:spLocks noGrp="1"/>
          </p:cNvSpPr>
          <p:nvPr>
            <p:ph idx="1"/>
          </p:nvPr>
        </p:nvSpPr>
        <p:spPr/>
        <p:txBody>
          <a:bodyPr/>
          <a:lstStyle/>
          <a:p>
            <a:endParaRPr lang="zh-CN" altLang="en-US" dirty="0"/>
          </a:p>
        </p:txBody>
      </p:sp>
      <p:sp>
        <p:nvSpPr>
          <p:cNvPr id="4" name="Rectangle 3">
            <a:extLst>
              <a:ext uri="{FF2B5EF4-FFF2-40B4-BE49-F238E27FC236}">
                <a16:creationId xmlns:a16="http://schemas.microsoft.com/office/drawing/2014/main" id="{F11B7E6A-5E26-4E52-9853-74481382C056}"/>
              </a:ext>
            </a:extLst>
          </p:cNvPr>
          <p:cNvSpPr txBox="1">
            <a:spLocks noChangeArrowheads="1"/>
          </p:cNvSpPr>
          <p:nvPr/>
        </p:nvSpPr>
        <p:spPr>
          <a:xfrm>
            <a:off x="793750" y="3170238"/>
            <a:ext cx="2470150" cy="1804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zh-CN">
                <a:ea typeface="宋体" panose="02010600030101010101" pitchFamily="2" charset="-122"/>
              </a:rPr>
              <a:t>需求价格弹性等于</a:t>
            </a:r>
          </a:p>
        </p:txBody>
      </p:sp>
      <p:grpSp>
        <p:nvGrpSpPr>
          <p:cNvPr id="5" name="Group 5">
            <a:extLst>
              <a:ext uri="{FF2B5EF4-FFF2-40B4-BE49-F238E27FC236}">
                <a16:creationId xmlns:a16="http://schemas.microsoft.com/office/drawing/2014/main" id="{F69E1D95-876A-4778-A103-CE160549F7E2}"/>
              </a:ext>
            </a:extLst>
          </p:cNvPr>
          <p:cNvGrpSpPr>
            <a:grpSpLocks/>
          </p:cNvGrpSpPr>
          <p:nvPr/>
        </p:nvGrpSpPr>
        <p:grpSpPr bwMode="auto">
          <a:xfrm>
            <a:off x="5343525" y="2346325"/>
            <a:ext cx="3406775" cy="2876550"/>
            <a:chOff x="0" y="0"/>
            <a:chExt cx="2146" cy="1812"/>
          </a:xfrm>
        </p:grpSpPr>
        <p:grpSp>
          <p:nvGrpSpPr>
            <p:cNvPr id="6" name="Group 6">
              <a:extLst>
                <a:ext uri="{FF2B5EF4-FFF2-40B4-BE49-F238E27FC236}">
                  <a16:creationId xmlns:a16="http://schemas.microsoft.com/office/drawing/2014/main" id="{3CF2E7D0-CC10-4C3B-91E4-4E3B4C7C132D}"/>
                </a:ext>
              </a:extLst>
            </p:cNvPr>
            <p:cNvGrpSpPr>
              <a:grpSpLocks/>
            </p:cNvGrpSpPr>
            <p:nvPr/>
          </p:nvGrpSpPr>
          <p:grpSpPr bwMode="auto">
            <a:xfrm>
              <a:off x="195" y="261"/>
              <a:ext cx="1661" cy="1413"/>
              <a:chOff x="0" y="0"/>
              <a:chExt cx="2116" cy="2027"/>
            </a:xfrm>
          </p:grpSpPr>
          <p:sp>
            <p:nvSpPr>
              <p:cNvPr id="9" name="Line 7">
                <a:extLst>
                  <a:ext uri="{FF2B5EF4-FFF2-40B4-BE49-F238E27FC236}">
                    <a16:creationId xmlns:a16="http://schemas.microsoft.com/office/drawing/2014/main" id="{ED76A73A-EEEB-412E-B590-2AD5AF17ED40}"/>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a:extLst>
                  <a:ext uri="{FF2B5EF4-FFF2-40B4-BE49-F238E27FC236}">
                    <a16:creationId xmlns:a16="http://schemas.microsoft.com/office/drawing/2014/main" id="{9A11B4B8-1BE1-475D-9998-111F88574AA0}"/>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 name="Text Box 9">
              <a:extLst>
                <a:ext uri="{FF2B5EF4-FFF2-40B4-BE49-F238E27FC236}">
                  <a16:creationId xmlns:a16="http://schemas.microsoft.com/office/drawing/2014/main" id="{AEAE8DBC-C2FD-4C6E-A0C8-EB9E22EC918D}"/>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8" name="Text Box 10">
              <a:extLst>
                <a:ext uri="{FF2B5EF4-FFF2-40B4-BE49-F238E27FC236}">
                  <a16:creationId xmlns:a16="http://schemas.microsoft.com/office/drawing/2014/main" id="{E50DA3C8-7BA9-410B-BDAE-15D304619535}"/>
                </a:ext>
              </a:extLst>
            </p:cNvPr>
            <p:cNvSpPr txBox="1">
              <a:spLocks noChangeArrowheads="1"/>
            </p:cNvSpPr>
            <p:nvPr/>
          </p:nvSpPr>
          <p:spPr bwMode="auto">
            <a:xfrm>
              <a:off x="1759" y="1524"/>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1" name="Group 11">
            <a:extLst>
              <a:ext uri="{FF2B5EF4-FFF2-40B4-BE49-F238E27FC236}">
                <a16:creationId xmlns:a16="http://schemas.microsoft.com/office/drawing/2014/main" id="{C81CAFEE-4424-4B50-B1C2-55628104A272}"/>
              </a:ext>
            </a:extLst>
          </p:cNvPr>
          <p:cNvGrpSpPr>
            <a:grpSpLocks/>
          </p:cNvGrpSpPr>
          <p:nvPr/>
        </p:nvGrpSpPr>
        <p:grpSpPr bwMode="auto">
          <a:xfrm>
            <a:off x="6005513" y="2932113"/>
            <a:ext cx="2633662" cy="1722437"/>
            <a:chOff x="0" y="0"/>
            <a:chExt cx="1659" cy="1085"/>
          </a:xfrm>
        </p:grpSpPr>
        <p:sp>
          <p:nvSpPr>
            <p:cNvPr id="12" name="Line 12">
              <a:extLst>
                <a:ext uri="{FF2B5EF4-FFF2-40B4-BE49-F238E27FC236}">
                  <a16:creationId xmlns:a16="http://schemas.microsoft.com/office/drawing/2014/main" id="{C41A5065-455A-49A1-A97D-76BA032685AA}"/>
                </a:ext>
              </a:extLst>
            </p:cNvPr>
            <p:cNvSpPr>
              <a:spLocks noChangeShapeType="1"/>
            </p:cNvSpPr>
            <p:nvPr/>
          </p:nvSpPr>
          <p:spPr bwMode="auto">
            <a:xfrm>
              <a:off x="0" y="0"/>
              <a:ext cx="1379" cy="91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 Box 13">
              <a:extLst>
                <a:ext uri="{FF2B5EF4-FFF2-40B4-BE49-F238E27FC236}">
                  <a16:creationId xmlns:a16="http://schemas.microsoft.com/office/drawing/2014/main" id="{9AB36420-EA31-43F7-A54F-F18B35F3234F}"/>
                </a:ext>
              </a:extLst>
            </p:cNvPr>
            <p:cNvSpPr txBox="1">
              <a:spLocks noChangeArrowheads="1"/>
            </p:cNvSpPr>
            <p:nvPr/>
          </p:nvSpPr>
          <p:spPr bwMode="auto">
            <a:xfrm>
              <a:off x="1272" y="797"/>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grpSp>
        <p:nvGrpSpPr>
          <p:cNvPr id="14" name="Group 14">
            <a:extLst>
              <a:ext uri="{FF2B5EF4-FFF2-40B4-BE49-F238E27FC236}">
                <a16:creationId xmlns:a16="http://schemas.microsoft.com/office/drawing/2014/main" id="{8E02B98E-7CEE-42A4-BD74-7123BD4B36A9}"/>
              </a:ext>
            </a:extLst>
          </p:cNvPr>
          <p:cNvGrpSpPr>
            <a:grpSpLocks/>
          </p:cNvGrpSpPr>
          <p:nvPr/>
        </p:nvGrpSpPr>
        <p:grpSpPr bwMode="auto">
          <a:xfrm>
            <a:off x="6416675" y="3409950"/>
            <a:ext cx="587375" cy="2043113"/>
            <a:chOff x="0" y="0"/>
            <a:chExt cx="370" cy="1287"/>
          </a:xfrm>
        </p:grpSpPr>
        <p:sp>
          <p:nvSpPr>
            <p:cNvPr id="15" name="Text Box 17">
              <a:extLst>
                <a:ext uri="{FF2B5EF4-FFF2-40B4-BE49-F238E27FC236}">
                  <a16:creationId xmlns:a16="http://schemas.microsoft.com/office/drawing/2014/main" id="{B964B5B1-CDA8-4851-A6A2-CF0D036713F9}"/>
                </a:ext>
              </a:extLst>
            </p:cNvPr>
            <p:cNvSpPr txBox="1">
              <a:spLocks noChangeArrowheads="1"/>
            </p:cNvSpPr>
            <p:nvPr/>
          </p:nvSpPr>
          <p:spPr bwMode="auto">
            <a:xfrm>
              <a:off x="0" y="999"/>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2</a:t>
              </a:r>
            </a:p>
          </p:txBody>
        </p:sp>
        <p:sp>
          <p:nvSpPr>
            <p:cNvPr id="16" name="Line 20">
              <a:extLst>
                <a:ext uri="{FF2B5EF4-FFF2-40B4-BE49-F238E27FC236}">
                  <a16:creationId xmlns:a16="http://schemas.microsoft.com/office/drawing/2014/main" id="{014E656B-0626-4E7C-ABBB-E4543B5CB9F2}"/>
                </a:ext>
              </a:extLst>
            </p:cNvPr>
            <p:cNvSpPr>
              <a:spLocks noChangeShapeType="1"/>
            </p:cNvSpPr>
            <p:nvPr/>
          </p:nvSpPr>
          <p:spPr bwMode="auto">
            <a:xfrm>
              <a:off x="188" y="0"/>
              <a:ext cx="0" cy="1004"/>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17">
            <a:extLst>
              <a:ext uri="{FF2B5EF4-FFF2-40B4-BE49-F238E27FC236}">
                <a16:creationId xmlns:a16="http://schemas.microsoft.com/office/drawing/2014/main" id="{DF70701A-E064-42B7-A927-746B0E804EC2}"/>
              </a:ext>
            </a:extLst>
          </p:cNvPr>
          <p:cNvGrpSpPr>
            <a:grpSpLocks/>
          </p:cNvGrpSpPr>
          <p:nvPr/>
        </p:nvGrpSpPr>
        <p:grpSpPr bwMode="auto">
          <a:xfrm>
            <a:off x="5062538" y="3167063"/>
            <a:ext cx="1720850" cy="457200"/>
            <a:chOff x="0" y="0"/>
            <a:chExt cx="1084" cy="288"/>
          </a:xfrm>
        </p:grpSpPr>
        <p:sp>
          <p:nvSpPr>
            <p:cNvPr id="18" name="Text Box 16">
              <a:extLst>
                <a:ext uri="{FF2B5EF4-FFF2-40B4-BE49-F238E27FC236}">
                  <a16:creationId xmlns:a16="http://schemas.microsoft.com/office/drawing/2014/main" id="{5EB68B8D-E152-4110-804E-880876C7E408}"/>
                </a:ext>
              </a:extLst>
            </p:cNvPr>
            <p:cNvSpPr txBox="1">
              <a:spLocks noChangeArrowheads="1"/>
            </p:cNvSpPr>
            <p:nvPr/>
          </p:nvSpPr>
          <p:spPr bwMode="auto">
            <a:xfrm>
              <a:off x="0" y="0"/>
              <a:ext cx="3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p>
          </p:txBody>
        </p:sp>
        <p:sp>
          <p:nvSpPr>
            <p:cNvPr id="19" name="Line 19">
              <a:extLst>
                <a:ext uri="{FF2B5EF4-FFF2-40B4-BE49-F238E27FC236}">
                  <a16:creationId xmlns:a16="http://schemas.microsoft.com/office/drawing/2014/main" id="{07076F7C-806B-40B4-B8EC-8695CF416134}"/>
                </a:ext>
              </a:extLst>
            </p:cNvPr>
            <p:cNvSpPr>
              <a:spLocks noChangeShapeType="1"/>
            </p:cNvSpPr>
            <p:nvPr/>
          </p:nvSpPr>
          <p:spPr bwMode="auto">
            <a:xfrm>
              <a:off x="373" y="151"/>
              <a:ext cx="668"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Oval 23">
              <a:extLst>
                <a:ext uri="{FF2B5EF4-FFF2-40B4-BE49-F238E27FC236}">
                  <a16:creationId xmlns:a16="http://schemas.microsoft.com/office/drawing/2014/main" id="{F2F23027-3C12-4E96-B909-C53C523C95D0}"/>
                </a:ext>
              </a:extLst>
            </p:cNvPr>
            <p:cNvSpPr>
              <a:spLocks noChangeArrowheads="1"/>
            </p:cNvSpPr>
            <p:nvPr/>
          </p:nvSpPr>
          <p:spPr bwMode="auto">
            <a:xfrm>
              <a:off x="996" y="10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1" name="Group 21">
            <a:extLst>
              <a:ext uri="{FF2B5EF4-FFF2-40B4-BE49-F238E27FC236}">
                <a16:creationId xmlns:a16="http://schemas.microsoft.com/office/drawing/2014/main" id="{94D5312C-F658-4E23-9648-01B400811E9E}"/>
              </a:ext>
            </a:extLst>
          </p:cNvPr>
          <p:cNvGrpSpPr>
            <a:grpSpLocks/>
          </p:cNvGrpSpPr>
          <p:nvPr/>
        </p:nvGrpSpPr>
        <p:grpSpPr bwMode="auto">
          <a:xfrm>
            <a:off x="5045075" y="3686175"/>
            <a:ext cx="2705100" cy="1770063"/>
            <a:chOff x="0" y="0"/>
            <a:chExt cx="1704" cy="1115"/>
          </a:xfrm>
        </p:grpSpPr>
        <p:grpSp>
          <p:nvGrpSpPr>
            <p:cNvPr id="22" name="Group 22">
              <a:extLst>
                <a:ext uri="{FF2B5EF4-FFF2-40B4-BE49-F238E27FC236}">
                  <a16:creationId xmlns:a16="http://schemas.microsoft.com/office/drawing/2014/main" id="{D3284D2D-1E3B-4BCB-ABF0-1C6E4005339C}"/>
                </a:ext>
              </a:extLst>
            </p:cNvPr>
            <p:cNvGrpSpPr>
              <a:grpSpLocks/>
            </p:cNvGrpSpPr>
            <p:nvPr/>
          </p:nvGrpSpPr>
          <p:grpSpPr bwMode="auto">
            <a:xfrm>
              <a:off x="0" y="0"/>
              <a:ext cx="1704" cy="1115"/>
              <a:chOff x="0" y="0"/>
              <a:chExt cx="1704" cy="1115"/>
            </a:xfrm>
          </p:grpSpPr>
          <p:sp>
            <p:nvSpPr>
              <p:cNvPr id="24" name="Text Box 26">
                <a:extLst>
                  <a:ext uri="{FF2B5EF4-FFF2-40B4-BE49-F238E27FC236}">
                    <a16:creationId xmlns:a16="http://schemas.microsoft.com/office/drawing/2014/main" id="{CD1DEB40-15EC-4887-9331-2F2C580C1B95}"/>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p>
            </p:txBody>
          </p:sp>
          <p:sp>
            <p:nvSpPr>
              <p:cNvPr id="25" name="Text Box 27">
                <a:extLst>
                  <a:ext uri="{FF2B5EF4-FFF2-40B4-BE49-F238E27FC236}">
                    <a16:creationId xmlns:a16="http://schemas.microsoft.com/office/drawing/2014/main" id="{6B33A2ED-FF2F-41B7-88C4-799948109230}"/>
                  </a:ext>
                </a:extLst>
              </p:cNvPr>
              <p:cNvSpPr txBox="1">
                <a:spLocks noChangeArrowheads="1"/>
              </p:cNvSpPr>
              <p:nvPr/>
            </p:nvSpPr>
            <p:spPr bwMode="auto">
              <a:xfrm>
                <a:off x="1359" y="827"/>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p>
            </p:txBody>
          </p:sp>
          <p:grpSp>
            <p:nvGrpSpPr>
              <p:cNvPr id="26" name="Group 25">
                <a:extLst>
                  <a:ext uri="{FF2B5EF4-FFF2-40B4-BE49-F238E27FC236}">
                    <a16:creationId xmlns:a16="http://schemas.microsoft.com/office/drawing/2014/main" id="{99F886AF-0F22-4AC8-9126-4C62C851F3FE}"/>
                  </a:ext>
                </a:extLst>
              </p:cNvPr>
              <p:cNvGrpSpPr>
                <a:grpSpLocks/>
              </p:cNvGrpSpPr>
              <p:nvPr/>
            </p:nvGrpSpPr>
            <p:grpSpPr bwMode="auto">
              <a:xfrm>
                <a:off x="385" y="147"/>
                <a:ext cx="1152" cy="680"/>
                <a:chOff x="0" y="0"/>
                <a:chExt cx="795" cy="646"/>
              </a:xfrm>
            </p:grpSpPr>
            <p:sp>
              <p:nvSpPr>
                <p:cNvPr id="27" name="Line 29">
                  <a:extLst>
                    <a:ext uri="{FF2B5EF4-FFF2-40B4-BE49-F238E27FC236}">
                      <a16:creationId xmlns:a16="http://schemas.microsoft.com/office/drawing/2014/main" id="{8C1E1375-8BB2-489E-B872-6434DB771579}"/>
                    </a:ext>
                  </a:extLst>
                </p:cNvPr>
                <p:cNvSpPr>
                  <a:spLocks noChangeShapeType="1"/>
                </p:cNvSpPr>
                <p:nvPr/>
              </p:nvSpPr>
              <p:spPr bwMode="auto">
                <a:xfrm>
                  <a:off x="0" y="0"/>
                  <a:ext cx="79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0">
                  <a:extLst>
                    <a:ext uri="{FF2B5EF4-FFF2-40B4-BE49-F238E27FC236}">
                      <a16:creationId xmlns:a16="http://schemas.microsoft.com/office/drawing/2014/main" id="{1B243536-9C57-4D87-B415-813FB0B72865}"/>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3" name="Oval 33">
              <a:extLst>
                <a:ext uri="{FF2B5EF4-FFF2-40B4-BE49-F238E27FC236}">
                  <a16:creationId xmlns:a16="http://schemas.microsoft.com/office/drawing/2014/main" id="{4BF702EE-112E-40BF-B928-6D42A538CFC7}"/>
                </a:ext>
              </a:extLst>
            </p:cNvPr>
            <p:cNvSpPr>
              <a:spLocks noChangeArrowheads="1"/>
            </p:cNvSpPr>
            <p:nvPr/>
          </p:nvSpPr>
          <p:spPr bwMode="auto">
            <a:xfrm>
              <a:off x="1490" y="9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9" name="Line 34">
            <a:extLst>
              <a:ext uri="{FF2B5EF4-FFF2-40B4-BE49-F238E27FC236}">
                <a16:creationId xmlns:a16="http://schemas.microsoft.com/office/drawing/2014/main" id="{04D245C5-7232-4CA9-82FB-C1FB742F8C48}"/>
              </a:ext>
            </a:extLst>
          </p:cNvPr>
          <p:cNvSpPr>
            <a:spLocks noChangeShapeType="1"/>
          </p:cNvSpPr>
          <p:nvPr/>
        </p:nvSpPr>
        <p:spPr bwMode="auto">
          <a:xfrm flipH="1" flipV="1">
            <a:off x="5810250" y="3409950"/>
            <a:ext cx="0" cy="508000"/>
          </a:xfrm>
          <a:prstGeom prst="line">
            <a:avLst/>
          </a:prstGeom>
          <a:noFill/>
          <a:ln w="508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0" name="Line 35">
            <a:extLst>
              <a:ext uri="{FF2B5EF4-FFF2-40B4-BE49-F238E27FC236}">
                <a16:creationId xmlns:a16="http://schemas.microsoft.com/office/drawing/2014/main" id="{09F67553-22B0-4401-B017-CD75825EDECE}"/>
              </a:ext>
            </a:extLst>
          </p:cNvPr>
          <p:cNvSpPr>
            <a:spLocks noChangeShapeType="1"/>
          </p:cNvSpPr>
          <p:nvPr/>
        </p:nvSpPr>
        <p:spPr bwMode="auto">
          <a:xfrm rot="16200000" flipV="1">
            <a:off x="7097713" y="4460875"/>
            <a:ext cx="0" cy="762000"/>
          </a:xfrm>
          <a:prstGeom prst="line">
            <a:avLst/>
          </a:prstGeom>
          <a:noFill/>
          <a:ln w="508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1" name="Text Box 36">
            <a:extLst>
              <a:ext uri="{FF2B5EF4-FFF2-40B4-BE49-F238E27FC236}">
                <a16:creationId xmlns:a16="http://schemas.microsoft.com/office/drawing/2014/main" id="{56AD6E60-4E28-458E-9148-8A37B22277DF}"/>
              </a:ext>
            </a:extLst>
          </p:cNvPr>
          <p:cNvSpPr txBox="1">
            <a:spLocks noChangeArrowheads="1"/>
          </p:cNvSpPr>
          <p:nvPr/>
        </p:nvSpPr>
        <p:spPr bwMode="auto">
          <a:xfrm>
            <a:off x="3878263" y="2997200"/>
            <a:ext cx="1203325" cy="822325"/>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b="1" i="1">
                <a:ea typeface="宋体" panose="02010600030101010101" pitchFamily="2" charset="-122"/>
              </a:rPr>
              <a:t>P </a:t>
            </a:r>
            <a:r>
              <a:rPr lang="zh-CN" altLang="zh-CN" sz="2400">
                <a:ea typeface="宋体" panose="02010600030101010101" pitchFamily="2" charset="-122"/>
              </a:rPr>
              <a:t>上升 10%</a:t>
            </a:r>
          </a:p>
        </p:txBody>
      </p:sp>
      <p:sp>
        <p:nvSpPr>
          <p:cNvPr id="32" name="Text Box 37">
            <a:extLst>
              <a:ext uri="{FF2B5EF4-FFF2-40B4-BE49-F238E27FC236}">
                <a16:creationId xmlns:a16="http://schemas.microsoft.com/office/drawing/2014/main" id="{2AF101EA-0AE5-4FF3-A4C4-C24B883CDDCB}"/>
              </a:ext>
            </a:extLst>
          </p:cNvPr>
          <p:cNvSpPr txBox="1">
            <a:spLocks noChangeArrowheads="1"/>
          </p:cNvSpPr>
          <p:nvPr/>
        </p:nvSpPr>
        <p:spPr bwMode="auto">
          <a:xfrm>
            <a:off x="5213350" y="5456238"/>
            <a:ext cx="1281113" cy="823912"/>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b="1" i="1">
                <a:ea typeface="宋体" panose="02010600030101010101" pitchFamily="2" charset="-122"/>
              </a:rPr>
              <a:t>Q </a:t>
            </a:r>
            <a:r>
              <a:rPr lang="zh-CN" altLang="zh-CN" sz="2400">
                <a:ea typeface="宋体" panose="02010600030101010101" pitchFamily="2" charset="-122"/>
              </a:rPr>
              <a:t>下降15%</a:t>
            </a:r>
          </a:p>
        </p:txBody>
      </p:sp>
      <p:grpSp>
        <p:nvGrpSpPr>
          <p:cNvPr id="33" name="Group 33">
            <a:extLst>
              <a:ext uri="{FF2B5EF4-FFF2-40B4-BE49-F238E27FC236}">
                <a16:creationId xmlns:a16="http://schemas.microsoft.com/office/drawing/2014/main" id="{9F2300B7-10D7-47ED-B9FF-F50D025C37F3}"/>
              </a:ext>
            </a:extLst>
          </p:cNvPr>
          <p:cNvGrpSpPr>
            <a:grpSpLocks/>
          </p:cNvGrpSpPr>
          <p:nvPr/>
        </p:nvGrpSpPr>
        <p:grpSpPr bwMode="auto">
          <a:xfrm>
            <a:off x="938213" y="4121150"/>
            <a:ext cx="2179637" cy="984250"/>
            <a:chOff x="0" y="0"/>
            <a:chExt cx="1373" cy="620"/>
          </a:xfrm>
        </p:grpSpPr>
        <p:grpSp>
          <p:nvGrpSpPr>
            <p:cNvPr id="34" name="Group 34">
              <a:extLst>
                <a:ext uri="{FF2B5EF4-FFF2-40B4-BE49-F238E27FC236}">
                  <a16:creationId xmlns:a16="http://schemas.microsoft.com/office/drawing/2014/main" id="{F8A19DFD-E934-4423-82A1-83E5B49BA119}"/>
                </a:ext>
              </a:extLst>
            </p:cNvPr>
            <p:cNvGrpSpPr>
              <a:grpSpLocks/>
            </p:cNvGrpSpPr>
            <p:nvPr/>
          </p:nvGrpSpPr>
          <p:grpSpPr bwMode="auto">
            <a:xfrm>
              <a:off x="0" y="0"/>
              <a:ext cx="642" cy="620"/>
              <a:chOff x="0" y="0"/>
              <a:chExt cx="642" cy="620"/>
            </a:xfrm>
          </p:grpSpPr>
          <p:sp>
            <p:nvSpPr>
              <p:cNvPr id="36" name="Text Box 39">
                <a:extLst>
                  <a:ext uri="{FF2B5EF4-FFF2-40B4-BE49-F238E27FC236}">
                    <a16:creationId xmlns:a16="http://schemas.microsoft.com/office/drawing/2014/main" id="{F12543C9-5F38-4480-9EDD-D6E51BFF3173}"/>
                  </a:ext>
                </a:extLst>
              </p:cNvPr>
              <p:cNvSpPr txBox="1">
                <a:spLocks noChangeArrowheads="1"/>
              </p:cNvSpPr>
              <p:nvPr/>
            </p:nvSpPr>
            <p:spPr bwMode="auto">
              <a:xfrm>
                <a:off x="0" y="0"/>
                <a:ext cx="6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700">
                    <a:ea typeface="宋体" panose="02010600030101010101" pitchFamily="2" charset="-122"/>
                  </a:rPr>
                  <a:t>15%</a:t>
                </a:r>
                <a:endParaRPr lang="en-US" altLang="zh-CN" sz="2700" b="1" i="1" baseline="30000">
                  <a:ea typeface="宋体" panose="02010600030101010101" pitchFamily="2" charset="-122"/>
                </a:endParaRPr>
              </a:p>
            </p:txBody>
          </p:sp>
          <p:sp>
            <p:nvSpPr>
              <p:cNvPr id="37" name="Text Box 40">
                <a:extLst>
                  <a:ext uri="{FF2B5EF4-FFF2-40B4-BE49-F238E27FC236}">
                    <a16:creationId xmlns:a16="http://schemas.microsoft.com/office/drawing/2014/main" id="{187132D8-B41E-47E4-BB31-7FDBF1588BDA}"/>
                  </a:ext>
                </a:extLst>
              </p:cNvPr>
              <p:cNvSpPr txBox="1">
                <a:spLocks noChangeArrowheads="1"/>
              </p:cNvSpPr>
              <p:nvPr/>
            </p:nvSpPr>
            <p:spPr bwMode="auto">
              <a:xfrm>
                <a:off x="8" y="303"/>
                <a:ext cx="62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700">
                    <a:ea typeface="宋体" panose="02010600030101010101" pitchFamily="2" charset="-122"/>
                  </a:rPr>
                  <a:t>10%</a:t>
                </a:r>
                <a:endParaRPr lang="en-US" altLang="zh-CN" sz="2700" b="1" i="1" baseline="30000">
                  <a:ea typeface="宋体" panose="02010600030101010101" pitchFamily="2" charset="-122"/>
                </a:endParaRPr>
              </a:p>
            </p:txBody>
          </p:sp>
          <p:sp>
            <p:nvSpPr>
              <p:cNvPr id="38" name="Line 41">
                <a:extLst>
                  <a:ext uri="{FF2B5EF4-FFF2-40B4-BE49-F238E27FC236}">
                    <a16:creationId xmlns:a16="http://schemas.microsoft.com/office/drawing/2014/main" id="{E90672C7-9B9A-425D-AA0F-035F327F727F}"/>
                  </a:ext>
                </a:extLst>
              </p:cNvPr>
              <p:cNvSpPr>
                <a:spLocks noChangeShapeType="1"/>
              </p:cNvSpPr>
              <p:nvPr/>
            </p:nvSpPr>
            <p:spPr bwMode="auto">
              <a:xfrm flipV="1">
                <a:off x="62" y="311"/>
                <a:ext cx="50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 name="Text Box 42">
              <a:extLst>
                <a:ext uri="{FF2B5EF4-FFF2-40B4-BE49-F238E27FC236}">
                  <a16:creationId xmlns:a16="http://schemas.microsoft.com/office/drawing/2014/main" id="{80B7FEA3-6B75-465B-B2BD-DF10BC1A7F40}"/>
                </a:ext>
              </a:extLst>
            </p:cNvPr>
            <p:cNvSpPr txBox="1">
              <a:spLocks noChangeArrowheads="1"/>
            </p:cNvSpPr>
            <p:nvPr/>
          </p:nvSpPr>
          <p:spPr bwMode="auto">
            <a:xfrm>
              <a:off x="587" y="152"/>
              <a:ext cx="78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  1.5</a:t>
              </a:r>
            </a:p>
          </p:txBody>
        </p:sp>
      </p:grpSp>
      <p:sp>
        <p:nvSpPr>
          <p:cNvPr id="39" name="Text Box 51">
            <a:extLst>
              <a:ext uri="{FF2B5EF4-FFF2-40B4-BE49-F238E27FC236}">
                <a16:creationId xmlns:a16="http://schemas.microsoft.com/office/drawing/2014/main" id="{827A03F8-A43C-4548-B367-579C090823B8}"/>
              </a:ext>
            </a:extLst>
          </p:cNvPr>
          <p:cNvSpPr txBox="1">
            <a:spLocks noChangeArrowheads="1"/>
          </p:cNvSpPr>
          <p:nvPr/>
        </p:nvSpPr>
        <p:spPr bwMode="auto">
          <a:xfrm>
            <a:off x="358775" y="2533650"/>
            <a:ext cx="2003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800" u="sng">
                <a:ea typeface="宋体" panose="02010600030101010101" pitchFamily="2" charset="-122"/>
              </a:rPr>
              <a:t>例如</a:t>
            </a:r>
            <a:r>
              <a:rPr lang="zh-CN" altLang="zh-CN" sz="2800">
                <a:ea typeface="宋体" panose="02010600030101010101" pitchFamily="2" charset="-122"/>
              </a:rPr>
              <a:t>：</a:t>
            </a:r>
          </a:p>
        </p:txBody>
      </p:sp>
    </p:spTree>
    <p:extLst>
      <p:ext uri="{BB962C8B-B14F-4D97-AF65-F5344CB8AC3E}">
        <p14:creationId xmlns:p14="http://schemas.microsoft.com/office/powerpoint/2010/main" val="13120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par>
                                <p:cTn id="25" presetID="22" presetClass="entr" presetSubtype="1"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wipe(left)">
                                      <p:cBhvr>
                                        <p:cTn id="32" dur="500"/>
                                        <p:tgtEl>
                                          <p:spTgt spid="4">
                                            <p:txEl>
                                              <p:pRg st="0" end="0"/>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utoUpdateAnimBg="0"/>
      <p:bldP spid="31" grpId="0" bldLvl="0" animBg="1" autoUpdateAnimBg="0"/>
      <p:bldP spid="32"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A6B17-C5AD-46F9-9EF4-ADFCF54DFE53}"/>
              </a:ext>
            </a:extLst>
          </p:cNvPr>
          <p:cNvSpPr>
            <a:spLocks noGrp="1"/>
          </p:cNvSpPr>
          <p:nvPr>
            <p:ph type="title"/>
          </p:nvPr>
        </p:nvSpPr>
        <p:spPr/>
        <p:txBody>
          <a:bodyPr/>
          <a:lstStyle/>
          <a:p>
            <a:r>
              <a:rPr lang="zh-CN" altLang="en-US" dirty="0"/>
              <a:t>区间弹性</a:t>
            </a:r>
          </a:p>
        </p:txBody>
      </p:sp>
      <p:sp>
        <p:nvSpPr>
          <p:cNvPr id="3" name="内容占位符 2">
            <a:extLst>
              <a:ext uri="{FF2B5EF4-FFF2-40B4-BE49-F238E27FC236}">
                <a16:creationId xmlns:a16="http://schemas.microsoft.com/office/drawing/2014/main" id="{5609802C-CED5-4FF5-8DB7-4176B550EED0}"/>
              </a:ext>
            </a:extLst>
          </p:cNvPr>
          <p:cNvSpPr>
            <a:spLocks noGrp="1"/>
          </p:cNvSpPr>
          <p:nvPr>
            <p:ph idx="1"/>
          </p:nvPr>
        </p:nvSpPr>
        <p:spPr/>
        <p:txBody>
          <a:bodyPr/>
          <a:lstStyle/>
          <a:p>
            <a:endParaRPr lang="zh-CN" altLang="en-US" dirty="0"/>
          </a:p>
        </p:txBody>
      </p:sp>
      <p:grpSp>
        <p:nvGrpSpPr>
          <p:cNvPr id="4" name="Group 4">
            <a:extLst>
              <a:ext uri="{FF2B5EF4-FFF2-40B4-BE49-F238E27FC236}">
                <a16:creationId xmlns:a16="http://schemas.microsoft.com/office/drawing/2014/main" id="{188FF9ED-2961-48F3-BC6A-54448D411DB2}"/>
              </a:ext>
            </a:extLst>
          </p:cNvPr>
          <p:cNvGrpSpPr>
            <a:grpSpLocks/>
          </p:cNvGrpSpPr>
          <p:nvPr/>
        </p:nvGrpSpPr>
        <p:grpSpPr bwMode="auto">
          <a:xfrm>
            <a:off x="693738" y="2728913"/>
            <a:ext cx="3406775" cy="2876550"/>
            <a:chOff x="0" y="0"/>
            <a:chExt cx="2146" cy="1812"/>
          </a:xfrm>
        </p:grpSpPr>
        <p:grpSp>
          <p:nvGrpSpPr>
            <p:cNvPr id="5" name="Group 5">
              <a:extLst>
                <a:ext uri="{FF2B5EF4-FFF2-40B4-BE49-F238E27FC236}">
                  <a16:creationId xmlns:a16="http://schemas.microsoft.com/office/drawing/2014/main" id="{103E6551-FA19-48E9-B688-5F0BE237EA9F}"/>
                </a:ext>
              </a:extLst>
            </p:cNvPr>
            <p:cNvGrpSpPr>
              <a:grpSpLocks/>
            </p:cNvGrpSpPr>
            <p:nvPr/>
          </p:nvGrpSpPr>
          <p:grpSpPr bwMode="auto">
            <a:xfrm>
              <a:off x="195" y="261"/>
              <a:ext cx="1661" cy="1413"/>
              <a:chOff x="0" y="0"/>
              <a:chExt cx="2116" cy="2027"/>
            </a:xfrm>
          </p:grpSpPr>
          <p:sp>
            <p:nvSpPr>
              <p:cNvPr id="8" name="Line 6">
                <a:extLst>
                  <a:ext uri="{FF2B5EF4-FFF2-40B4-BE49-F238E27FC236}">
                    <a16:creationId xmlns:a16="http://schemas.microsoft.com/office/drawing/2014/main" id="{79ABC656-8699-45E0-9E85-63CD8D6EC4AB}"/>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a:extLst>
                  <a:ext uri="{FF2B5EF4-FFF2-40B4-BE49-F238E27FC236}">
                    <a16:creationId xmlns:a16="http://schemas.microsoft.com/office/drawing/2014/main" id="{9D999427-ED1F-49C1-8B93-3FC9894343CC}"/>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 name="Text Box 8">
              <a:extLst>
                <a:ext uri="{FF2B5EF4-FFF2-40B4-BE49-F238E27FC236}">
                  <a16:creationId xmlns:a16="http://schemas.microsoft.com/office/drawing/2014/main" id="{28E96A6D-4480-4855-B5DB-9DA4C0E1220A}"/>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7" name="Text Box 9">
              <a:extLst>
                <a:ext uri="{FF2B5EF4-FFF2-40B4-BE49-F238E27FC236}">
                  <a16:creationId xmlns:a16="http://schemas.microsoft.com/office/drawing/2014/main" id="{DECC7942-DCF4-4112-8C09-DD98296B55DD}"/>
                </a:ext>
              </a:extLst>
            </p:cNvPr>
            <p:cNvSpPr txBox="1">
              <a:spLocks noChangeArrowheads="1"/>
            </p:cNvSpPr>
            <p:nvPr/>
          </p:nvSpPr>
          <p:spPr bwMode="auto">
            <a:xfrm>
              <a:off x="1759" y="1524"/>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0" name="Group 10">
            <a:extLst>
              <a:ext uri="{FF2B5EF4-FFF2-40B4-BE49-F238E27FC236}">
                <a16:creationId xmlns:a16="http://schemas.microsoft.com/office/drawing/2014/main" id="{92079D4A-6A11-45E3-9ED5-004E9412F3A0}"/>
              </a:ext>
            </a:extLst>
          </p:cNvPr>
          <p:cNvGrpSpPr>
            <a:grpSpLocks/>
          </p:cNvGrpSpPr>
          <p:nvPr/>
        </p:nvGrpSpPr>
        <p:grpSpPr bwMode="auto">
          <a:xfrm>
            <a:off x="1355725" y="3314700"/>
            <a:ext cx="2633663" cy="1722438"/>
            <a:chOff x="0" y="0"/>
            <a:chExt cx="1659" cy="1085"/>
          </a:xfrm>
        </p:grpSpPr>
        <p:sp>
          <p:nvSpPr>
            <p:cNvPr id="11" name="Line 11">
              <a:extLst>
                <a:ext uri="{FF2B5EF4-FFF2-40B4-BE49-F238E27FC236}">
                  <a16:creationId xmlns:a16="http://schemas.microsoft.com/office/drawing/2014/main" id="{EEA7F17F-9491-4F96-8635-C181BCE15EF8}"/>
                </a:ext>
              </a:extLst>
            </p:cNvPr>
            <p:cNvSpPr>
              <a:spLocks noChangeShapeType="1"/>
            </p:cNvSpPr>
            <p:nvPr/>
          </p:nvSpPr>
          <p:spPr bwMode="auto">
            <a:xfrm>
              <a:off x="0" y="0"/>
              <a:ext cx="1379" cy="91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Text Box 12">
              <a:extLst>
                <a:ext uri="{FF2B5EF4-FFF2-40B4-BE49-F238E27FC236}">
                  <a16:creationId xmlns:a16="http://schemas.microsoft.com/office/drawing/2014/main" id="{2BEC8A9D-A282-4B04-8A6C-6E982FD8A86B}"/>
                </a:ext>
              </a:extLst>
            </p:cNvPr>
            <p:cNvSpPr txBox="1">
              <a:spLocks noChangeArrowheads="1"/>
            </p:cNvSpPr>
            <p:nvPr/>
          </p:nvSpPr>
          <p:spPr bwMode="auto">
            <a:xfrm>
              <a:off x="1272" y="797"/>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grpSp>
        <p:nvGrpSpPr>
          <p:cNvPr id="13" name="Group 13">
            <a:extLst>
              <a:ext uri="{FF2B5EF4-FFF2-40B4-BE49-F238E27FC236}">
                <a16:creationId xmlns:a16="http://schemas.microsoft.com/office/drawing/2014/main" id="{C16E00B6-B596-4434-897C-C1FE221FD6D7}"/>
              </a:ext>
            </a:extLst>
          </p:cNvPr>
          <p:cNvGrpSpPr>
            <a:grpSpLocks/>
          </p:cNvGrpSpPr>
          <p:nvPr/>
        </p:nvGrpSpPr>
        <p:grpSpPr bwMode="auto">
          <a:xfrm>
            <a:off x="127000" y="3325813"/>
            <a:ext cx="2251075" cy="2509837"/>
            <a:chOff x="0" y="0"/>
            <a:chExt cx="1418" cy="1581"/>
          </a:xfrm>
        </p:grpSpPr>
        <p:grpSp>
          <p:nvGrpSpPr>
            <p:cNvPr id="14" name="Group 14">
              <a:extLst>
                <a:ext uri="{FF2B5EF4-FFF2-40B4-BE49-F238E27FC236}">
                  <a16:creationId xmlns:a16="http://schemas.microsoft.com/office/drawing/2014/main" id="{4700431B-7C2C-4FCB-9312-C6C46D28927B}"/>
                </a:ext>
              </a:extLst>
            </p:cNvPr>
            <p:cNvGrpSpPr>
              <a:grpSpLocks/>
            </p:cNvGrpSpPr>
            <p:nvPr/>
          </p:nvGrpSpPr>
          <p:grpSpPr bwMode="auto">
            <a:xfrm>
              <a:off x="0" y="141"/>
              <a:ext cx="1403" cy="1440"/>
              <a:chOff x="0" y="0"/>
              <a:chExt cx="1403" cy="1440"/>
            </a:xfrm>
          </p:grpSpPr>
          <p:sp>
            <p:nvSpPr>
              <p:cNvPr id="18" name="Text Box 15">
                <a:extLst>
                  <a:ext uri="{FF2B5EF4-FFF2-40B4-BE49-F238E27FC236}">
                    <a16:creationId xmlns:a16="http://schemas.microsoft.com/office/drawing/2014/main" id="{690E7DC9-2E18-46BF-87ED-6C16D83FDDCF}"/>
                  </a:ext>
                </a:extLst>
              </p:cNvPr>
              <p:cNvSpPr txBox="1">
                <a:spLocks noChangeArrowheads="1"/>
              </p:cNvSpPr>
              <p:nvPr/>
            </p:nvSpPr>
            <p:spPr bwMode="auto">
              <a:xfrm>
                <a:off x="0" y="0"/>
                <a:ext cx="5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dirty="0">
                    <a:ea typeface="宋体" panose="02010600030101010101" pitchFamily="2" charset="-122"/>
                  </a:rPr>
                  <a:t>$25</a:t>
                </a:r>
                <a:endParaRPr lang="en-US" altLang="zh-CN" sz="2400" baseline="-25000" dirty="0">
                  <a:ea typeface="宋体" panose="02010600030101010101" pitchFamily="2" charset="-122"/>
                </a:endParaRPr>
              </a:p>
            </p:txBody>
          </p:sp>
          <p:sp>
            <p:nvSpPr>
              <p:cNvPr id="19" name="Text Box 16">
                <a:extLst>
                  <a:ext uri="{FF2B5EF4-FFF2-40B4-BE49-F238E27FC236}">
                    <a16:creationId xmlns:a16="http://schemas.microsoft.com/office/drawing/2014/main" id="{D825D620-CAC4-4BFB-B451-D27D680A56D6}"/>
                  </a:ext>
                </a:extLst>
              </p:cNvPr>
              <p:cNvSpPr txBox="1">
                <a:spLocks noChangeArrowheads="1"/>
              </p:cNvSpPr>
              <p:nvPr/>
            </p:nvSpPr>
            <p:spPr bwMode="auto">
              <a:xfrm>
                <a:off x="1033" y="1152"/>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8</a:t>
                </a:r>
                <a:endParaRPr lang="en-US" altLang="zh-CN" sz="2400" baseline="-25000">
                  <a:ea typeface="宋体" panose="02010600030101010101" pitchFamily="2" charset="-122"/>
                </a:endParaRPr>
              </a:p>
            </p:txBody>
          </p:sp>
          <p:grpSp>
            <p:nvGrpSpPr>
              <p:cNvPr id="20" name="Group 17">
                <a:extLst>
                  <a:ext uri="{FF2B5EF4-FFF2-40B4-BE49-F238E27FC236}">
                    <a16:creationId xmlns:a16="http://schemas.microsoft.com/office/drawing/2014/main" id="{343FD4D7-19E6-4DC6-9904-444248B2F277}"/>
                  </a:ext>
                </a:extLst>
              </p:cNvPr>
              <p:cNvGrpSpPr>
                <a:grpSpLocks/>
              </p:cNvGrpSpPr>
              <p:nvPr/>
            </p:nvGrpSpPr>
            <p:grpSpPr bwMode="auto">
              <a:xfrm>
                <a:off x="553" y="151"/>
                <a:ext cx="668" cy="1006"/>
                <a:chOff x="0" y="0"/>
                <a:chExt cx="795" cy="646"/>
              </a:xfrm>
            </p:grpSpPr>
            <p:sp>
              <p:nvSpPr>
                <p:cNvPr id="21" name="Line 18">
                  <a:extLst>
                    <a:ext uri="{FF2B5EF4-FFF2-40B4-BE49-F238E27FC236}">
                      <a16:creationId xmlns:a16="http://schemas.microsoft.com/office/drawing/2014/main" id="{9DDFD8CB-A8E8-40E4-AB08-EB5E18D93AE9}"/>
                    </a:ext>
                  </a:extLst>
                </p:cNvPr>
                <p:cNvSpPr>
                  <a:spLocks noChangeShapeType="1"/>
                </p:cNvSpPr>
                <p:nvPr/>
              </p:nvSpPr>
              <p:spPr bwMode="auto">
                <a:xfrm>
                  <a:off x="0" y="0"/>
                  <a:ext cx="79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9">
                  <a:extLst>
                    <a:ext uri="{FF2B5EF4-FFF2-40B4-BE49-F238E27FC236}">
                      <a16:creationId xmlns:a16="http://schemas.microsoft.com/office/drawing/2014/main" id="{24BFB43A-46E1-4A48-9D54-5ED12787A7F2}"/>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 name="Group 20">
              <a:extLst>
                <a:ext uri="{FF2B5EF4-FFF2-40B4-BE49-F238E27FC236}">
                  <a16:creationId xmlns:a16="http://schemas.microsoft.com/office/drawing/2014/main" id="{6E582C2F-2615-4FEB-9550-E4EE8ED9EC86}"/>
                </a:ext>
              </a:extLst>
            </p:cNvPr>
            <p:cNvGrpSpPr>
              <a:grpSpLocks/>
            </p:cNvGrpSpPr>
            <p:nvPr/>
          </p:nvGrpSpPr>
          <p:grpSpPr bwMode="auto">
            <a:xfrm>
              <a:off x="1176" y="0"/>
              <a:ext cx="242" cy="333"/>
              <a:chOff x="0" y="0"/>
              <a:chExt cx="242" cy="333"/>
            </a:xfrm>
          </p:grpSpPr>
          <p:sp>
            <p:nvSpPr>
              <p:cNvPr id="16" name="Text Box 21">
                <a:extLst>
                  <a:ext uri="{FF2B5EF4-FFF2-40B4-BE49-F238E27FC236}">
                    <a16:creationId xmlns:a16="http://schemas.microsoft.com/office/drawing/2014/main" id="{BE3C6FA4-2865-4C13-836C-8C5EA8BB1D56}"/>
                  </a:ext>
                </a:extLst>
              </p:cNvPr>
              <p:cNvSpPr txBox="1">
                <a:spLocks noChangeArrowheads="1"/>
              </p:cNvSpPr>
              <p:nvPr/>
            </p:nvSpPr>
            <p:spPr bwMode="auto">
              <a:xfrm>
                <a:off x="4" y="0"/>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B</a:t>
                </a:r>
              </a:p>
            </p:txBody>
          </p:sp>
          <p:sp>
            <p:nvSpPr>
              <p:cNvPr id="17" name="Oval 22">
                <a:extLst>
                  <a:ext uri="{FF2B5EF4-FFF2-40B4-BE49-F238E27FC236}">
                    <a16:creationId xmlns:a16="http://schemas.microsoft.com/office/drawing/2014/main" id="{E1526C65-1E99-45ED-BB1D-38DD3649E2F3}"/>
                  </a:ext>
                </a:extLst>
              </p:cNvPr>
              <p:cNvSpPr>
                <a:spLocks noChangeArrowheads="1"/>
              </p:cNvSpPr>
              <p:nvPr/>
            </p:nvSpPr>
            <p:spPr bwMode="auto">
              <a:xfrm>
                <a:off x="0" y="24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grpSp>
        <p:nvGrpSpPr>
          <p:cNvPr id="23" name="Group 23">
            <a:extLst>
              <a:ext uri="{FF2B5EF4-FFF2-40B4-BE49-F238E27FC236}">
                <a16:creationId xmlns:a16="http://schemas.microsoft.com/office/drawing/2014/main" id="{85C0C964-B825-47C6-987A-A1CAC1349F0D}"/>
              </a:ext>
            </a:extLst>
          </p:cNvPr>
          <p:cNvGrpSpPr>
            <a:grpSpLocks/>
          </p:cNvGrpSpPr>
          <p:nvPr/>
        </p:nvGrpSpPr>
        <p:grpSpPr bwMode="auto">
          <a:xfrm>
            <a:off x="95250" y="3883025"/>
            <a:ext cx="3141663" cy="1955800"/>
            <a:chOff x="0" y="0"/>
            <a:chExt cx="1979" cy="1232"/>
          </a:xfrm>
        </p:grpSpPr>
        <p:grpSp>
          <p:nvGrpSpPr>
            <p:cNvPr id="24" name="Group 24">
              <a:extLst>
                <a:ext uri="{FF2B5EF4-FFF2-40B4-BE49-F238E27FC236}">
                  <a16:creationId xmlns:a16="http://schemas.microsoft.com/office/drawing/2014/main" id="{F20B5F55-4C17-425D-A6A9-D267F49C6C38}"/>
                </a:ext>
              </a:extLst>
            </p:cNvPr>
            <p:cNvGrpSpPr>
              <a:grpSpLocks/>
            </p:cNvGrpSpPr>
            <p:nvPr/>
          </p:nvGrpSpPr>
          <p:grpSpPr bwMode="auto">
            <a:xfrm>
              <a:off x="0" y="117"/>
              <a:ext cx="1893" cy="1115"/>
              <a:chOff x="0" y="0"/>
              <a:chExt cx="1893" cy="1115"/>
            </a:xfrm>
          </p:grpSpPr>
          <p:sp>
            <p:nvSpPr>
              <p:cNvPr id="28" name="Text Box 25">
                <a:extLst>
                  <a:ext uri="{FF2B5EF4-FFF2-40B4-BE49-F238E27FC236}">
                    <a16:creationId xmlns:a16="http://schemas.microsoft.com/office/drawing/2014/main" id="{DB7F2CD7-EF61-4F9E-92B4-BBC78AF30AE2}"/>
                  </a:ext>
                </a:extLst>
              </p:cNvPr>
              <p:cNvSpPr txBox="1">
                <a:spLocks noChangeArrowheads="1"/>
              </p:cNvSpPr>
              <p:nvPr/>
            </p:nvSpPr>
            <p:spPr bwMode="auto">
              <a:xfrm>
                <a:off x="0" y="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dirty="0">
                    <a:ea typeface="宋体" panose="02010600030101010101" pitchFamily="2" charset="-122"/>
                  </a:rPr>
                  <a:t>$20</a:t>
                </a:r>
                <a:endParaRPr lang="en-US" altLang="zh-CN" sz="2400" baseline="-25000" dirty="0">
                  <a:ea typeface="宋体" panose="02010600030101010101" pitchFamily="2" charset="-122"/>
                </a:endParaRPr>
              </a:p>
            </p:txBody>
          </p:sp>
          <p:sp>
            <p:nvSpPr>
              <p:cNvPr id="29" name="Text Box 26">
                <a:extLst>
                  <a:ext uri="{FF2B5EF4-FFF2-40B4-BE49-F238E27FC236}">
                    <a16:creationId xmlns:a16="http://schemas.microsoft.com/office/drawing/2014/main" id="{895729F9-B181-4B98-94D7-B2604D69884A}"/>
                  </a:ext>
                </a:extLst>
              </p:cNvPr>
              <p:cNvSpPr txBox="1">
                <a:spLocks noChangeArrowheads="1"/>
              </p:cNvSpPr>
              <p:nvPr/>
            </p:nvSpPr>
            <p:spPr bwMode="auto">
              <a:xfrm>
                <a:off x="1548" y="827"/>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12</a:t>
                </a:r>
                <a:endParaRPr lang="en-US" altLang="zh-CN" sz="2400" baseline="-25000">
                  <a:ea typeface="宋体" panose="02010600030101010101" pitchFamily="2" charset="-122"/>
                </a:endParaRPr>
              </a:p>
            </p:txBody>
          </p:sp>
          <p:grpSp>
            <p:nvGrpSpPr>
              <p:cNvPr id="30" name="Group 27">
                <a:extLst>
                  <a:ext uri="{FF2B5EF4-FFF2-40B4-BE49-F238E27FC236}">
                    <a16:creationId xmlns:a16="http://schemas.microsoft.com/office/drawing/2014/main" id="{279D0EB3-BFF6-4D64-85C3-8F32FADA4C31}"/>
                  </a:ext>
                </a:extLst>
              </p:cNvPr>
              <p:cNvGrpSpPr>
                <a:grpSpLocks/>
              </p:cNvGrpSpPr>
              <p:nvPr/>
            </p:nvGrpSpPr>
            <p:grpSpPr bwMode="auto">
              <a:xfrm>
                <a:off x="574" y="147"/>
                <a:ext cx="1152" cy="680"/>
                <a:chOff x="0" y="0"/>
                <a:chExt cx="795" cy="646"/>
              </a:xfrm>
            </p:grpSpPr>
            <p:sp>
              <p:nvSpPr>
                <p:cNvPr id="31" name="Line 28">
                  <a:extLst>
                    <a:ext uri="{FF2B5EF4-FFF2-40B4-BE49-F238E27FC236}">
                      <a16:creationId xmlns:a16="http://schemas.microsoft.com/office/drawing/2014/main" id="{FBA2EBA6-E397-449E-887D-DC8E0A8E8667}"/>
                    </a:ext>
                  </a:extLst>
                </p:cNvPr>
                <p:cNvSpPr>
                  <a:spLocks noChangeShapeType="1"/>
                </p:cNvSpPr>
                <p:nvPr/>
              </p:nvSpPr>
              <p:spPr bwMode="auto">
                <a:xfrm>
                  <a:off x="0" y="0"/>
                  <a:ext cx="79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9">
                  <a:extLst>
                    <a:ext uri="{FF2B5EF4-FFF2-40B4-BE49-F238E27FC236}">
                      <a16:creationId xmlns:a16="http://schemas.microsoft.com/office/drawing/2014/main" id="{81A7837D-227B-4CA7-8F67-F4379B603896}"/>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5" name="Group 30">
              <a:extLst>
                <a:ext uri="{FF2B5EF4-FFF2-40B4-BE49-F238E27FC236}">
                  <a16:creationId xmlns:a16="http://schemas.microsoft.com/office/drawing/2014/main" id="{8A758596-01BF-4D27-B731-B56E06B9382A}"/>
                </a:ext>
              </a:extLst>
            </p:cNvPr>
            <p:cNvGrpSpPr>
              <a:grpSpLocks/>
            </p:cNvGrpSpPr>
            <p:nvPr/>
          </p:nvGrpSpPr>
          <p:grpSpPr bwMode="auto">
            <a:xfrm>
              <a:off x="1679" y="0"/>
              <a:ext cx="300" cy="303"/>
              <a:chOff x="0" y="0"/>
              <a:chExt cx="300" cy="303"/>
            </a:xfrm>
          </p:grpSpPr>
          <p:sp>
            <p:nvSpPr>
              <p:cNvPr id="26" name="Text Box 31">
                <a:extLst>
                  <a:ext uri="{FF2B5EF4-FFF2-40B4-BE49-F238E27FC236}">
                    <a16:creationId xmlns:a16="http://schemas.microsoft.com/office/drawing/2014/main" id="{900A81AF-E31D-4394-A28B-A3D6563DA322}"/>
                  </a:ext>
                </a:extLst>
              </p:cNvPr>
              <p:cNvSpPr txBox="1">
                <a:spLocks noChangeArrowheads="1"/>
              </p:cNvSpPr>
              <p:nvPr/>
            </p:nvSpPr>
            <p:spPr bwMode="auto">
              <a:xfrm>
                <a:off x="53" y="0"/>
                <a:ext cx="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A</a:t>
                </a:r>
              </a:p>
            </p:txBody>
          </p:sp>
          <p:sp>
            <p:nvSpPr>
              <p:cNvPr id="27" name="Oval 32">
                <a:extLst>
                  <a:ext uri="{FF2B5EF4-FFF2-40B4-BE49-F238E27FC236}">
                    <a16:creationId xmlns:a16="http://schemas.microsoft.com/office/drawing/2014/main" id="{C99DB8B3-CF4D-45C2-B386-48286FCAAA13}"/>
                  </a:ext>
                </a:extLst>
              </p:cNvPr>
              <p:cNvSpPr>
                <a:spLocks noChangeArrowheads="1"/>
              </p:cNvSpPr>
              <p:nvPr/>
            </p:nvSpPr>
            <p:spPr bwMode="auto">
              <a:xfrm>
                <a:off x="0" y="21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sp>
        <p:nvSpPr>
          <p:cNvPr id="34" name="Rectangle 34">
            <a:extLst>
              <a:ext uri="{FF2B5EF4-FFF2-40B4-BE49-F238E27FC236}">
                <a16:creationId xmlns:a16="http://schemas.microsoft.com/office/drawing/2014/main" id="{050F2F43-77D6-48C8-B269-5348E523E33B}"/>
              </a:ext>
            </a:extLst>
          </p:cNvPr>
          <p:cNvSpPr>
            <a:spLocks noChangeArrowheads="1"/>
          </p:cNvSpPr>
          <p:nvPr/>
        </p:nvSpPr>
        <p:spPr bwMode="auto">
          <a:xfrm>
            <a:off x="4105275" y="1881894"/>
            <a:ext cx="4591050" cy="1005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10000"/>
              </a:spcBef>
              <a:buClr>
                <a:srgbClr val="00B85C"/>
              </a:buClr>
              <a:buSzPct val="120000"/>
              <a:buFont typeface="Wingdings" panose="05000000000000000000" pitchFamily="2" charset="2"/>
              <a:buNone/>
            </a:pPr>
            <a:r>
              <a:rPr lang="zh-CN" altLang="zh-CN" sz="2800" dirty="0">
                <a:ea typeface="宋体" panose="02010600030101010101" pitchFamily="2" charset="-122"/>
              </a:rPr>
              <a:t>如果初始值不同，计算出来的结果也就不同</a:t>
            </a:r>
            <a:r>
              <a:rPr lang="zh-CN" altLang="zh-CN" sz="2600" dirty="0">
                <a:ea typeface="宋体" panose="02010600030101010101" pitchFamily="2" charset="-122"/>
              </a:rPr>
              <a:t> </a:t>
            </a:r>
            <a:r>
              <a:rPr lang="zh-CN" altLang="zh-CN" sz="3000" dirty="0">
                <a:ea typeface="宋体" panose="02010600030101010101" pitchFamily="2" charset="-122"/>
              </a:rPr>
              <a:t>  </a:t>
            </a:r>
          </a:p>
        </p:txBody>
      </p:sp>
      <p:sp>
        <p:nvSpPr>
          <p:cNvPr id="35" name="Rectangle 35">
            <a:extLst>
              <a:ext uri="{FF2B5EF4-FFF2-40B4-BE49-F238E27FC236}">
                <a16:creationId xmlns:a16="http://schemas.microsoft.com/office/drawing/2014/main" id="{B881DC46-16F2-4705-B1CE-46A0B19BEE19}"/>
              </a:ext>
            </a:extLst>
          </p:cNvPr>
          <p:cNvSpPr>
            <a:spLocks noChangeArrowheads="1"/>
          </p:cNvSpPr>
          <p:nvPr/>
        </p:nvSpPr>
        <p:spPr bwMode="auto">
          <a:xfrm>
            <a:off x="4130675" y="2886075"/>
            <a:ext cx="4545013"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2100" indent="-2921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10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从A 到 B, </a:t>
            </a:r>
            <a:br>
              <a:rPr lang="zh-CN" altLang="zh-CN" sz="2600">
                <a:ea typeface="宋体" panose="02010600030101010101" pitchFamily="2" charset="-122"/>
              </a:rPr>
            </a:br>
            <a:r>
              <a:rPr lang="zh-CN" altLang="zh-CN" sz="2600" b="1" i="1">
                <a:ea typeface="宋体" panose="02010600030101010101" pitchFamily="2" charset="-122"/>
              </a:rPr>
              <a:t>P</a:t>
            </a:r>
            <a:r>
              <a:rPr lang="zh-CN" altLang="zh-CN" sz="2600">
                <a:ea typeface="宋体" panose="02010600030101010101" pitchFamily="2" charset="-122"/>
              </a:rPr>
              <a:t> 上升 25%, </a:t>
            </a:r>
            <a:r>
              <a:rPr lang="zh-CN" altLang="zh-CN" sz="2600" b="1" i="1">
                <a:ea typeface="宋体" panose="02010600030101010101" pitchFamily="2" charset="-122"/>
              </a:rPr>
              <a:t>Q</a:t>
            </a:r>
            <a:r>
              <a:rPr lang="zh-CN" altLang="zh-CN" sz="2600">
                <a:ea typeface="宋体" panose="02010600030101010101" pitchFamily="2" charset="-122"/>
              </a:rPr>
              <a:t> 下降 33%,</a:t>
            </a:r>
            <a:br>
              <a:rPr lang="zh-CN" altLang="zh-CN" sz="2600">
                <a:ea typeface="宋体" panose="02010600030101010101" pitchFamily="2" charset="-122"/>
              </a:rPr>
            </a:br>
            <a:r>
              <a:rPr lang="zh-CN" altLang="zh-CN" sz="2600">
                <a:ea typeface="宋体" panose="02010600030101010101" pitchFamily="2" charset="-122"/>
              </a:rPr>
              <a:t>弹性 = 33/25 = 1.33</a:t>
            </a:r>
          </a:p>
          <a:p>
            <a:pPr>
              <a:lnSpc>
                <a:spcPct val="110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从 B 到 A, </a:t>
            </a:r>
            <a:br>
              <a:rPr lang="zh-CN" altLang="zh-CN" sz="2600">
                <a:ea typeface="宋体" panose="02010600030101010101" pitchFamily="2" charset="-122"/>
              </a:rPr>
            </a:br>
            <a:r>
              <a:rPr lang="zh-CN" altLang="zh-CN" sz="2600" b="1" i="1">
                <a:ea typeface="宋体" panose="02010600030101010101" pitchFamily="2" charset="-122"/>
              </a:rPr>
              <a:t>P</a:t>
            </a:r>
            <a:r>
              <a:rPr lang="zh-CN" altLang="zh-CN" sz="2600">
                <a:ea typeface="宋体" panose="02010600030101010101" pitchFamily="2" charset="-122"/>
              </a:rPr>
              <a:t> 下降 20%, </a:t>
            </a:r>
            <a:r>
              <a:rPr lang="zh-CN" altLang="zh-CN" sz="2600" b="1" i="1">
                <a:ea typeface="宋体" panose="02010600030101010101" pitchFamily="2" charset="-122"/>
              </a:rPr>
              <a:t>Q</a:t>
            </a:r>
            <a:r>
              <a:rPr lang="zh-CN" altLang="zh-CN" sz="2600">
                <a:ea typeface="宋体" panose="02010600030101010101" pitchFamily="2" charset="-122"/>
              </a:rPr>
              <a:t> 上升 50%, 弹性 = 50/20 = 2.50  </a:t>
            </a:r>
          </a:p>
        </p:txBody>
      </p:sp>
    </p:spTree>
    <p:extLst>
      <p:ext uri="{BB962C8B-B14F-4D97-AF65-F5344CB8AC3E}">
        <p14:creationId xmlns:p14="http://schemas.microsoft.com/office/powerpoint/2010/main" val="158126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wipe(left)">
                                      <p:cBhvr>
                                        <p:cTn id="12" dur="500"/>
                                        <p:tgtEl>
                                          <p:spTgt spid="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1" end="1"/>
                                            </p:txEl>
                                          </p:spTgt>
                                        </p:tgtEl>
                                        <p:attrNameLst>
                                          <p:attrName>style.visibility</p:attrName>
                                        </p:attrNameLst>
                                      </p:cBhvr>
                                      <p:to>
                                        <p:strVal val="visible"/>
                                      </p:to>
                                    </p:set>
                                    <p:animEffect transition="in" filter="wipe(left)">
                                      <p:cBhvr>
                                        <p:cTn id="17" dur="500"/>
                                        <p:tgtEl>
                                          <p:spTgt spid="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80E71-22A6-4EF1-848A-C2906833921D}"/>
              </a:ext>
            </a:extLst>
          </p:cNvPr>
          <p:cNvSpPr>
            <a:spLocks noGrp="1"/>
          </p:cNvSpPr>
          <p:nvPr>
            <p:ph type="title"/>
          </p:nvPr>
        </p:nvSpPr>
        <p:spPr/>
        <p:txBody>
          <a:bodyPr/>
          <a:lstStyle/>
          <a:p>
            <a:r>
              <a:rPr lang="zh-CN" altLang="en-US" dirty="0"/>
              <a:t>区间弹性</a:t>
            </a:r>
          </a:p>
        </p:txBody>
      </p:sp>
      <p:sp>
        <p:nvSpPr>
          <p:cNvPr id="3" name="内容占位符 2">
            <a:extLst>
              <a:ext uri="{FF2B5EF4-FFF2-40B4-BE49-F238E27FC236}">
                <a16:creationId xmlns:a16="http://schemas.microsoft.com/office/drawing/2014/main" id="{A75E538F-2BC4-4E90-9CB8-DB370BEB1E2A}"/>
              </a:ext>
            </a:extLst>
          </p:cNvPr>
          <p:cNvSpPr>
            <a:spLocks noGrp="1"/>
          </p:cNvSpPr>
          <p:nvPr>
            <p:ph idx="1"/>
          </p:nvPr>
        </p:nvSpPr>
        <p:spPr/>
        <p:txBody>
          <a:bodyPr/>
          <a:lstStyle/>
          <a:p>
            <a:r>
              <a:rPr lang="zh-CN" altLang="en-US" dirty="0"/>
              <a:t>因此，我们采用中点法计算弹性</a:t>
            </a:r>
            <a:endParaRPr lang="en-US" altLang="zh-CN" dirty="0"/>
          </a:p>
          <a:p>
            <a:endParaRPr lang="en-US" altLang="zh-CN" dirty="0"/>
          </a:p>
          <a:p>
            <a:endParaRPr lang="en-US" altLang="zh-CN" dirty="0"/>
          </a:p>
          <a:p>
            <a:endParaRPr lang="en-US" altLang="zh-CN" dirty="0"/>
          </a:p>
          <a:p>
            <a:r>
              <a:rPr lang="zh-CN" altLang="en-US" dirty="0"/>
              <a:t>中点是初始值与终值的平均值</a:t>
            </a:r>
          </a:p>
          <a:p>
            <a:r>
              <a:rPr lang="zh-CN" altLang="en-US" dirty="0"/>
              <a:t>哪一点看作初始值还是终值并不重要（相同的结果）</a:t>
            </a:r>
          </a:p>
          <a:p>
            <a:endParaRPr lang="zh-CN" altLang="en-US" dirty="0"/>
          </a:p>
        </p:txBody>
      </p:sp>
      <p:grpSp>
        <p:nvGrpSpPr>
          <p:cNvPr id="4" name="Group 5">
            <a:extLst>
              <a:ext uri="{FF2B5EF4-FFF2-40B4-BE49-F238E27FC236}">
                <a16:creationId xmlns:a16="http://schemas.microsoft.com/office/drawing/2014/main" id="{B7D2C511-4461-4515-8004-EB4F1780A1B4}"/>
              </a:ext>
            </a:extLst>
          </p:cNvPr>
          <p:cNvGrpSpPr>
            <a:grpSpLocks/>
          </p:cNvGrpSpPr>
          <p:nvPr/>
        </p:nvGrpSpPr>
        <p:grpSpPr bwMode="auto">
          <a:xfrm>
            <a:off x="1976437" y="2555424"/>
            <a:ext cx="5191125" cy="1025525"/>
            <a:chOff x="0" y="0"/>
            <a:chExt cx="3270" cy="646"/>
          </a:xfrm>
        </p:grpSpPr>
        <p:sp>
          <p:nvSpPr>
            <p:cNvPr id="5" name="Rectangle 6">
              <a:extLst>
                <a:ext uri="{FF2B5EF4-FFF2-40B4-BE49-F238E27FC236}">
                  <a16:creationId xmlns:a16="http://schemas.microsoft.com/office/drawing/2014/main" id="{0DE40B44-E7DB-4FC8-A06F-60B5B9861C13}"/>
                </a:ext>
              </a:extLst>
            </p:cNvPr>
            <p:cNvSpPr>
              <a:spLocks noChangeArrowheads="1"/>
            </p:cNvSpPr>
            <p:nvPr/>
          </p:nvSpPr>
          <p:spPr bwMode="auto">
            <a:xfrm>
              <a:off x="0" y="0"/>
              <a:ext cx="3270" cy="643"/>
            </a:xfrm>
            <a:prstGeom prst="rect">
              <a:avLst/>
            </a:prstGeom>
            <a:solidFill>
              <a:schemeClr val="accent1">
                <a:alpha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6" name="Group 7">
              <a:extLst>
                <a:ext uri="{FF2B5EF4-FFF2-40B4-BE49-F238E27FC236}">
                  <a16:creationId xmlns:a16="http://schemas.microsoft.com/office/drawing/2014/main" id="{1D993010-1ACC-4CCA-A5B7-A333F6528B7F}"/>
                </a:ext>
              </a:extLst>
            </p:cNvPr>
            <p:cNvGrpSpPr>
              <a:grpSpLocks/>
            </p:cNvGrpSpPr>
            <p:nvPr/>
          </p:nvGrpSpPr>
          <p:grpSpPr bwMode="auto">
            <a:xfrm>
              <a:off x="28" y="30"/>
              <a:ext cx="3221" cy="616"/>
              <a:chOff x="0" y="0"/>
              <a:chExt cx="3221" cy="616"/>
            </a:xfrm>
          </p:grpSpPr>
          <p:sp>
            <p:nvSpPr>
              <p:cNvPr id="7" name="Text Box 8">
                <a:extLst>
                  <a:ext uri="{FF2B5EF4-FFF2-40B4-BE49-F238E27FC236}">
                    <a16:creationId xmlns:a16="http://schemas.microsoft.com/office/drawing/2014/main" id="{59AB84B4-4E91-4A8C-BD83-CF439BB9AE5F}"/>
                  </a:ext>
                </a:extLst>
              </p:cNvPr>
              <p:cNvSpPr txBox="1">
                <a:spLocks noChangeArrowheads="1"/>
              </p:cNvSpPr>
              <p:nvPr/>
            </p:nvSpPr>
            <p:spPr bwMode="auto">
              <a:xfrm>
                <a:off x="0" y="0"/>
                <a:ext cx="2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800">
                    <a:ea typeface="宋体" panose="02010600030101010101" pitchFamily="2" charset="-122"/>
                  </a:rPr>
                  <a:t>终值 – 初始值</a:t>
                </a:r>
              </a:p>
            </p:txBody>
          </p:sp>
          <p:sp>
            <p:nvSpPr>
              <p:cNvPr id="8" name="Text Box 9">
                <a:extLst>
                  <a:ext uri="{FF2B5EF4-FFF2-40B4-BE49-F238E27FC236}">
                    <a16:creationId xmlns:a16="http://schemas.microsoft.com/office/drawing/2014/main" id="{BC2AF5B9-E179-45E1-A3B7-2CE1B245C621}"/>
                  </a:ext>
                </a:extLst>
              </p:cNvPr>
              <p:cNvSpPr txBox="1">
                <a:spLocks noChangeArrowheads="1"/>
              </p:cNvSpPr>
              <p:nvPr/>
            </p:nvSpPr>
            <p:spPr bwMode="auto">
              <a:xfrm>
                <a:off x="638" y="289"/>
                <a:ext cx="1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800">
                    <a:ea typeface="宋体" panose="02010600030101010101" pitchFamily="2" charset="-122"/>
                  </a:rPr>
                  <a:t>中点</a:t>
                </a:r>
              </a:p>
            </p:txBody>
          </p:sp>
          <p:sp>
            <p:nvSpPr>
              <p:cNvPr id="9" name="Text Box 10">
                <a:extLst>
                  <a:ext uri="{FF2B5EF4-FFF2-40B4-BE49-F238E27FC236}">
                    <a16:creationId xmlns:a16="http://schemas.microsoft.com/office/drawing/2014/main" id="{E7414841-EB71-4799-B8D9-FF3FB5B76E80}"/>
                  </a:ext>
                </a:extLst>
              </p:cNvPr>
              <p:cNvSpPr txBox="1">
                <a:spLocks noChangeArrowheads="1"/>
              </p:cNvSpPr>
              <p:nvPr/>
            </p:nvSpPr>
            <p:spPr bwMode="auto">
              <a:xfrm>
                <a:off x="2357" y="1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800">
                    <a:ea typeface="宋体" panose="02010600030101010101" pitchFamily="2" charset="-122"/>
                  </a:rPr>
                  <a:t>x 100%</a:t>
                </a:r>
              </a:p>
            </p:txBody>
          </p:sp>
          <p:sp>
            <p:nvSpPr>
              <p:cNvPr id="10" name="Line 11">
                <a:extLst>
                  <a:ext uri="{FF2B5EF4-FFF2-40B4-BE49-F238E27FC236}">
                    <a16:creationId xmlns:a16="http://schemas.microsoft.com/office/drawing/2014/main" id="{A0BE88C0-BEA5-4AF2-8DE3-21E5528CA926}"/>
                  </a:ext>
                </a:extLst>
              </p:cNvPr>
              <p:cNvSpPr>
                <a:spLocks noChangeShapeType="1"/>
              </p:cNvSpPr>
              <p:nvPr/>
            </p:nvSpPr>
            <p:spPr bwMode="auto">
              <a:xfrm>
                <a:off x="64" y="310"/>
                <a:ext cx="22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35684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0A782-1F8A-4832-8068-69C21A8A1713}"/>
              </a:ext>
            </a:extLst>
          </p:cNvPr>
          <p:cNvSpPr>
            <a:spLocks noGrp="1"/>
          </p:cNvSpPr>
          <p:nvPr>
            <p:ph type="title"/>
          </p:nvPr>
        </p:nvSpPr>
        <p:spPr/>
        <p:txBody>
          <a:bodyPr/>
          <a:lstStyle/>
          <a:p>
            <a:r>
              <a:rPr lang="zh-CN" altLang="en-US" dirty="0"/>
              <a:t>区间弹性</a:t>
            </a:r>
          </a:p>
        </p:txBody>
      </p:sp>
      <p:sp>
        <p:nvSpPr>
          <p:cNvPr id="3" name="内容占位符 2">
            <a:extLst>
              <a:ext uri="{FF2B5EF4-FFF2-40B4-BE49-F238E27FC236}">
                <a16:creationId xmlns:a16="http://schemas.microsoft.com/office/drawing/2014/main" id="{47D61361-1546-49AD-B927-09BE26C16872}"/>
              </a:ext>
            </a:extLst>
          </p:cNvPr>
          <p:cNvSpPr>
            <a:spLocks noGrp="1"/>
          </p:cNvSpPr>
          <p:nvPr>
            <p:ph idx="1"/>
          </p:nvPr>
        </p:nvSpPr>
        <p:spPr>
          <a:xfrm>
            <a:off x="628650" y="1825625"/>
            <a:ext cx="7886700" cy="4351338"/>
          </a:xfrm>
        </p:spPr>
        <p:txBody>
          <a:bodyPr/>
          <a:lstStyle/>
          <a:p>
            <a:r>
              <a:rPr lang="zh-CN" altLang="en-US" dirty="0">
                <a:ea typeface="宋体" panose="02010600030101010101" pitchFamily="2" charset="-122"/>
              </a:rPr>
              <a:t>采用中点法，</a:t>
            </a:r>
            <a:r>
              <a:rPr lang="zh-CN" altLang="en-US" dirty="0"/>
              <a:t>价格变动百分比：</a:t>
            </a:r>
            <a:endParaRPr lang="en-US" altLang="zh-CN" dirty="0"/>
          </a:p>
          <a:p>
            <a:endParaRPr lang="en-US" altLang="zh-CN" dirty="0"/>
          </a:p>
          <a:p>
            <a:endParaRPr lang="en-US" altLang="zh-CN" dirty="0"/>
          </a:p>
          <a:p>
            <a:r>
              <a:rPr lang="zh-CN" altLang="en-US" dirty="0"/>
              <a:t>需求量的变动百分比等于：</a:t>
            </a:r>
            <a:endParaRPr lang="en-US" altLang="zh-CN" dirty="0"/>
          </a:p>
          <a:p>
            <a:endParaRPr lang="en-US" altLang="zh-CN" dirty="0"/>
          </a:p>
          <a:p>
            <a:endParaRPr lang="en-US" altLang="zh-CN" dirty="0"/>
          </a:p>
          <a:p>
            <a:r>
              <a:rPr lang="zh-CN" altLang="en-US" dirty="0"/>
              <a:t>需求的价格弹性等于：</a:t>
            </a:r>
          </a:p>
        </p:txBody>
      </p:sp>
      <p:grpSp>
        <p:nvGrpSpPr>
          <p:cNvPr id="4" name="Group 5">
            <a:extLst>
              <a:ext uri="{FF2B5EF4-FFF2-40B4-BE49-F238E27FC236}">
                <a16:creationId xmlns:a16="http://schemas.microsoft.com/office/drawing/2014/main" id="{91DDC973-06B8-457A-95B9-356FF5E08390}"/>
              </a:ext>
            </a:extLst>
          </p:cNvPr>
          <p:cNvGrpSpPr>
            <a:grpSpLocks/>
          </p:cNvGrpSpPr>
          <p:nvPr/>
        </p:nvGrpSpPr>
        <p:grpSpPr bwMode="auto">
          <a:xfrm>
            <a:off x="1697703" y="2212976"/>
            <a:ext cx="5364163" cy="1003300"/>
            <a:chOff x="0" y="0"/>
            <a:chExt cx="3379" cy="632"/>
          </a:xfrm>
        </p:grpSpPr>
        <p:grpSp>
          <p:nvGrpSpPr>
            <p:cNvPr id="5" name="Group 6">
              <a:extLst>
                <a:ext uri="{FF2B5EF4-FFF2-40B4-BE49-F238E27FC236}">
                  <a16:creationId xmlns:a16="http://schemas.microsoft.com/office/drawing/2014/main" id="{3107B12E-04DA-449D-B9B3-D79DC716C349}"/>
                </a:ext>
              </a:extLst>
            </p:cNvPr>
            <p:cNvGrpSpPr>
              <a:grpSpLocks/>
            </p:cNvGrpSpPr>
            <p:nvPr/>
          </p:nvGrpSpPr>
          <p:grpSpPr bwMode="auto">
            <a:xfrm>
              <a:off x="0" y="0"/>
              <a:ext cx="2252" cy="632"/>
              <a:chOff x="0" y="0"/>
              <a:chExt cx="2252" cy="632"/>
            </a:xfrm>
          </p:grpSpPr>
          <p:grpSp>
            <p:nvGrpSpPr>
              <p:cNvPr id="8" name="Group 7">
                <a:extLst>
                  <a:ext uri="{FF2B5EF4-FFF2-40B4-BE49-F238E27FC236}">
                    <a16:creationId xmlns:a16="http://schemas.microsoft.com/office/drawing/2014/main" id="{0A8849A8-1D3F-497F-978D-3A7B538447BE}"/>
                  </a:ext>
                </a:extLst>
              </p:cNvPr>
              <p:cNvGrpSpPr>
                <a:grpSpLocks/>
              </p:cNvGrpSpPr>
              <p:nvPr/>
            </p:nvGrpSpPr>
            <p:grpSpPr bwMode="auto">
              <a:xfrm>
                <a:off x="0" y="0"/>
                <a:ext cx="1408" cy="632"/>
                <a:chOff x="0" y="0"/>
                <a:chExt cx="1408" cy="632"/>
              </a:xfrm>
            </p:grpSpPr>
            <p:sp>
              <p:nvSpPr>
                <p:cNvPr id="10" name="Line 8">
                  <a:extLst>
                    <a:ext uri="{FF2B5EF4-FFF2-40B4-BE49-F238E27FC236}">
                      <a16:creationId xmlns:a16="http://schemas.microsoft.com/office/drawing/2014/main" id="{24558C10-4EB4-4A4C-AF71-96656728A5FB}"/>
                    </a:ext>
                  </a:extLst>
                </p:cNvPr>
                <p:cNvSpPr>
                  <a:spLocks noChangeShapeType="1"/>
                </p:cNvSpPr>
                <p:nvPr/>
              </p:nvSpPr>
              <p:spPr bwMode="auto">
                <a:xfrm flipV="1">
                  <a:off x="58" y="318"/>
                  <a:ext cx="1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9">
                  <a:extLst>
                    <a:ext uri="{FF2B5EF4-FFF2-40B4-BE49-F238E27FC236}">
                      <a16:creationId xmlns:a16="http://schemas.microsoft.com/office/drawing/2014/main" id="{2D0DCC62-6EFC-4365-8176-79848D893189}"/>
                    </a:ext>
                  </a:extLst>
                </p:cNvPr>
                <p:cNvSpPr txBox="1">
                  <a:spLocks noChangeArrowheads="1"/>
                </p:cNvSpPr>
                <p:nvPr/>
              </p:nvSpPr>
              <p:spPr bwMode="auto">
                <a:xfrm>
                  <a:off x="0" y="0"/>
                  <a:ext cx="1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800" dirty="0">
                      <a:ea typeface="宋体" panose="02010600030101010101" pitchFamily="2" charset="-122"/>
                    </a:rPr>
                    <a:t>$250 – $200</a:t>
                  </a:r>
                </a:p>
              </p:txBody>
            </p:sp>
            <p:sp>
              <p:nvSpPr>
                <p:cNvPr id="12" name="Text Box 10">
                  <a:extLst>
                    <a:ext uri="{FF2B5EF4-FFF2-40B4-BE49-F238E27FC236}">
                      <a16:creationId xmlns:a16="http://schemas.microsoft.com/office/drawing/2014/main" id="{AEAD5293-22DF-45FA-8325-B600683AB420}"/>
                    </a:ext>
                  </a:extLst>
                </p:cNvPr>
                <p:cNvSpPr txBox="1">
                  <a:spLocks noChangeArrowheads="1"/>
                </p:cNvSpPr>
                <p:nvPr/>
              </p:nvSpPr>
              <p:spPr bwMode="auto">
                <a:xfrm>
                  <a:off x="347" y="305"/>
                  <a:ext cx="6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800">
                      <a:ea typeface="宋体" panose="02010600030101010101" pitchFamily="2" charset="-122"/>
                    </a:rPr>
                    <a:t>$225</a:t>
                  </a:r>
                </a:p>
              </p:txBody>
            </p:sp>
          </p:grpSp>
          <p:sp>
            <p:nvSpPr>
              <p:cNvPr id="9" name="Text Box 11">
                <a:extLst>
                  <a:ext uri="{FF2B5EF4-FFF2-40B4-BE49-F238E27FC236}">
                    <a16:creationId xmlns:a16="http://schemas.microsoft.com/office/drawing/2014/main" id="{57FDEC8E-A1E4-48A3-92D1-C405964B3948}"/>
                  </a:ext>
                </a:extLst>
              </p:cNvPr>
              <p:cNvSpPr txBox="1">
                <a:spLocks noChangeArrowheads="1"/>
              </p:cNvSpPr>
              <p:nvPr/>
            </p:nvSpPr>
            <p:spPr bwMode="auto">
              <a:xfrm>
                <a:off x="1388" y="149"/>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800">
                    <a:ea typeface="宋体" panose="02010600030101010101" pitchFamily="2" charset="-122"/>
                  </a:rPr>
                  <a:t>x 100%</a:t>
                </a:r>
              </a:p>
            </p:txBody>
          </p:sp>
        </p:grpSp>
        <p:sp>
          <p:nvSpPr>
            <p:cNvPr id="6" name="Rectangle 12">
              <a:extLst>
                <a:ext uri="{FF2B5EF4-FFF2-40B4-BE49-F238E27FC236}">
                  <a16:creationId xmlns:a16="http://schemas.microsoft.com/office/drawing/2014/main" id="{9B6A5CB8-B027-4C45-B488-01F175A8FD0F}"/>
                </a:ext>
              </a:extLst>
            </p:cNvPr>
            <p:cNvSpPr>
              <a:spLocks noChangeArrowheads="1"/>
            </p:cNvSpPr>
            <p:nvPr/>
          </p:nvSpPr>
          <p:spPr bwMode="auto">
            <a:xfrm>
              <a:off x="2531" y="112"/>
              <a:ext cx="746" cy="37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7" name="Text Box 13">
              <a:extLst>
                <a:ext uri="{FF2B5EF4-FFF2-40B4-BE49-F238E27FC236}">
                  <a16:creationId xmlns:a16="http://schemas.microsoft.com/office/drawing/2014/main" id="{4E04E856-AA9E-4933-B023-B9B8C9870545}"/>
                </a:ext>
              </a:extLst>
            </p:cNvPr>
            <p:cNvSpPr txBox="1">
              <a:spLocks noChangeArrowheads="1"/>
            </p:cNvSpPr>
            <p:nvPr/>
          </p:nvSpPr>
          <p:spPr bwMode="auto">
            <a:xfrm>
              <a:off x="2208" y="145"/>
              <a:ext cx="11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800" dirty="0">
                  <a:ea typeface="宋体" panose="02010600030101010101" pitchFamily="2" charset="-122"/>
                </a:rPr>
                <a:t>=  22.2%</a:t>
              </a:r>
            </a:p>
          </p:txBody>
        </p:sp>
      </p:grpSp>
      <p:grpSp>
        <p:nvGrpSpPr>
          <p:cNvPr id="13" name="Group 15">
            <a:extLst>
              <a:ext uri="{FF2B5EF4-FFF2-40B4-BE49-F238E27FC236}">
                <a16:creationId xmlns:a16="http://schemas.microsoft.com/office/drawing/2014/main" id="{02E69C61-A69D-4A08-A07E-A6FEA76E3DDD}"/>
              </a:ext>
            </a:extLst>
          </p:cNvPr>
          <p:cNvGrpSpPr>
            <a:grpSpLocks/>
          </p:cNvGrpSpPr>
          <p:nvPr/>
        </p:nvGrpSpPr>
        <p:grpSpPr bwMode="auto">
          <a:xfrm>
            <a:off x="1995939" y="3715012"/>
            <a:ext cx="4268787" cy="1014412"/>
            <a:chOff x="0" y="0"/>
            <a:chExt cx="2689" cy="639"/>
          </a:xfrm>
        </p:grpSpPr>
        <p:grpSp>
          <p:nvGrpSpPr>
            <p:cNvPr id="14" name="Group 16">
              <a:extLst>
                <a:ext uri="{FF2B5EF4-FFF2-40B4-BE49-F238E27FC236}">
                  <a16:creationId xmlns:a16="http://schemas.microsoft.com/office/drawing/2014/main" id="{EDFEA496-2AA5-40D2-81FC-B4F0FF7AAAB2}"/>
                </a:ext>
              </a:extLst>
            </p:cNvPr>
            <p:cNvGrpSpPr>
              <a:grpSpLocks/>
            </p:cNvGrpSpPr>
            <p:nvPr/>
          </p:nvGrpSpPr>
          <p:grpSpPr bwMode="auto">
            <a:xfrm>
              <a:off x="0" y="0"/>
              <a:ext cx="1654" cy="639"/>
              <a:chOff x="0" y="0"/>
              <a:chExt cx="1654" cy="639"/>
            </a:xfrm>
          </p:grpSpPr>
          <p:grpSp>
            <p:nvGrpSpPr>
              <p:cNvPr id="18" name="Group 17">
                <a:extLst>
                  <a:ext uri="{FF2B5EF4-FFF2-40B4-BE49-F238E27FC236}">
                    <a16:creationId xmlns:a16="http://schemas.microsoft.com/office/drawing/2014/main" id="{F052F95B-A6B6-4F47-BBD6-EA50F75890C5}"/>
                  </a:ext>
                </a:extLst>
              </p:cNvPr>
              <p:cNvGrpSpPr>
                <a:grpSpLocks/>
              </p:cNvGrpSpPr>
              <p:nvPr/>
            </p:nvGrpSpPr>
            <p:grpSpPr bwMode="auto">
              <a:xfrm>
                <a:off x="0" y="0"/>
                <a:ext cx="858" cy="639"/>
                <a:chOff x="0" y="0"/>
                <a:chExt cx="858" cy="639"/>
              </a:xfrm>
            </p:grpSpPr>
            <p:sp>
              <p:nvSpPr>
                <p:cNvPr id="20" name="Line 18">
                  <a:extLst>
                    <a:ext uri="{FF2B5EF4-FFF2-40B4-BE49-F238E27FC236}">
                      <a16:creationId xmlns:a16="http://schemas.microsoft.com/office/drawing/2014/main" id="{706DCFD2-C631-4383-95EB-D5980B6662F7}"/>
                    </a:ext>
                  </a:extLst>
                </p:cNvPr>
                <p:cNvSpPr>
                  <a:spLocks noChangeShapeType="1"/>
                </p:cNvSpPr>
                <p:nvPr/>
              </p:nvSpPr>
              <p:spPr bwMode="auto">
                <a:xfrm flipV="1">
                  <a:off x="91" y="315"/>
                  <a:ext cx="6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Text Box 19">
                  <a:extLst>
                    <a:ext uri="{FF2B5EF4-FFF2-40B4-BE49-F238E27FC236}">
                      <a16:creationId xmlns:a16="http://schemas.microsoft.com/office/drawing/2014/main" id="{320F87B1-CD24-495D-BD5C-E0DF5F3DCDC6}"/>
                    </a:ext>
                  </a:extLst>
                </p:cNvPr>
                <p:cNvSpPr txBox="1">
                  <a:spLocks noChangeArrowheads="1"/>
                </p:cNvSpPr>
                <p:nvPr/>
              </p:nvSpPr>
              <p:spPr bwMode="auto">
                <a:xfrm>
                  <a:off x="0" y="0"/>
                  <a:ext cx="8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800">
                      <a:ea typeface="宋体" panose="02010600030101010101" pitchFamily="2" charset="-122"/>
                    </a:rPr>
                    <a:t>12 – 8</a:t>
                  </a:r>
                </a:p>
              </p:txBody>
            </p:sp>
            <p:sp>
              <p:nvSpPr>
                <p:cNvPr id="22" name="Text Box 20">
                  <a:extLst>
                    <a:ext uri="{FF2B5EF4-FFF2-40B4-BE49-F238E27FC236}">
                      <a16:creationId xmlns:a16="http://schemas.microsoft.com/office/drawing/2014/main" id="{85684A16-2A1C-445F-A4CA-4CB365E2D906}"/>
                    </a:ext>
                  </a:extLst>
                </p:cNvPr>
                <p:cNvSpPr txBox="1">
                  <a:spLocks noChangeArrowheads="1"/>
                </p:cNvSpPr>
                <p:nvPr/>
              </p:nvSpPr>
              <p:spPr bwMode="auto">
                <a:xfrm>
                  <a:off x="183" y="312"/>
                  <a:ext cx="4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800">
                      <a:ea typeface="宋体" panose="02010600030101010101" pitchFamily="2" charset="-122"/>
                    </a:rPr>
                    <a:t>10</a:t>
                  </a:r>
                </a:p>
              </p:txBody>
            </p:sp>
          </p:grpSp>
          <p:sp>
            <p:nvSpPr>
              <p:cNvPr id="19" name="Text Box 21">
                <a:extLst>
                  <a:ext uri="{FF2B5EF4-FFF2-40B4-BE49-F238E27FC236}">
                    <a16:creationId xmlns:a16="http://schemas.microsoft.com/office/drawing/2014/main" id="{EEC9FA24-EF68-4193-B4B3-356C8EFA8FD6}"/>
                  </a:ext>
                </a:extLst>
              </p:cNvPr>
              <p:cNvSpPr txBox="1">
                <a:spLocks noChangeArrowheads="1"/>
              </p:cNvSpPr>
              <p:nvPr/>
            </p:nvSpPr>
            <p:spPr bwMode="auto">
              <a:xfrm>
                <a:off x="790" y="149"/>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800" dirty="0">
                    <a:ea typeface="宋体" panose="02010600030101010101" pitchFamily="2" charset="-122"/>
                  </a:rPr>
                  <a:t>x 100%</a:t>
                </a:r>
              </a:p>
            </p:txBody>
          </p:sp>
        </p:grpSp>
        <p:grpSp>
          <p:nvGrpSpPr>
            <p:cNvPr id="15" name="Group 22">
              <a:extLst>
                <a:ext uri="{FF2B5EF4-FFF2-40B4-BE49-F238E27FC236}">
                  <a16:creationId xmlns:a16="http://schemas.microsoft.com/office/drawing/2014/main" id="{F6C9A576-5D90-435B-8A9C-6DB1CF07BD11}"/>
                </a:ext>
              </a:extLst>
            </p:cNvPr>
            <p:cNvGrpSpPr>
              <a:grpSpLocks/>
            </p:cNvGrpSpPr>
            <p:nvPr/>
          </p:nvGrpSpPr>
          <p:grpSpPr bwMode="auto">
            <a:xfrm>
              <a:off x="1652" y="112"/>
              <a:ext cx="1037" cy="378"/>
              <a:chOff x="0" y="0"/>
              <a:chExt cx="1037" cy="378"/>
            </a:xfrm>
          </p:grpSpPr>
          <p:sp>
            <p:nvSpPr>
              <p:cNvPr id="16" name="Rectangle 23">
                <a:extLst>
                  <a:ext uri="{FF2B5EF4-FFF2-40B4-BE49-F238E27FC236}">
                    <a16:creationId xmlns:a16="http://schemas.microsoft.com/office/drawing/2014/main" id="{AFD6CD1F-5CA5-4824-91D0-7872A69DA750}"/>
                  </a:ext>
                </a:extLst>
              </p:cNvPr>
              <p:cNvSpPr>
                <a:spLocks noChangeArrowheads="1"/>
              </p:cNvSpPr>
              <p:nvPr/>
            </p:nvSpPr>
            <p:spPr bwMode="auto">
              <a:xfrm>
                <a:off x="270" y="0"/>
                <a:ext cx="746" cy="37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7" name="Text Box 24">
                <a:extLst>
                  <a:ext uri="{FF2B5EF4-FFF2-40B4-BE49-F238E27FC236}">
                    <a16:creationId xmlns:a16="http://schemas.microsoft.com/office/drawing/2014/main" id="{01CCC9ED-9061-42C2-A262-EB8A04B47ABB}"/>
                  </a:ext>
                </a:extLst>
              </p:cNvPr>
              <p:cNvSpPr txBox="1">
                <a:spLocks noChangeArrowheads="1"/>
              </p:cNvSpPr>
              <p:nvPr/>
            </p:nvSpPr>
            <p:spPr bwMode="auto">
              <a:xfrm>
                <a:off x="0" y="25"/>
                <a:ext cx="10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800" dirty="0">
                    <a:ea typeface="宋体" panose="02010600030101010101" pitchFamily="2" charset="-122"/>
                  </a:rPr>
                  <a:t>=  40.0%</a:t>
                </a:r>
              </a:p>
            </p:txBody>
          </p:sp>
        </p:grpSp>
      </p:grpSp>
      <p:grpSp>
        <p:nvGrpSpPr>
          <p:cNvPr id="23" name="Group 26">
            <a:extLst>
              <a:ext uri="{FF2B5EF4-FFF2-40B4-BE49-F238E27FC236}">
                <a16:creationId xmlns:a16="http://schemas.microsoft.com/office/drawing/2014/main" id="{0A7992F5-F091-4A51-94AD-7A88AD4731CA}"/>
              </a:ext>
            </a:extLst>
          </p:cNvPr>
          <p:cNvGrpSpPr>
            <a:grpSpLocks/>
          </p:cNvGrpSpPr>
          <p:nvPr/>
        </p:nvGrpSpPr>
        <p:grpSpPr bwMode="auto">
          <a:xfrm>
            <a:off x="2705100" y="5448300"/>
            <a:ext cx="2616200" cy="519113"/>
            <a:chOff x="0" y="0"/>
            <a:chExt cx="1648" cy="327"/>
          </a:xfrm>
        </p:grpSpPr>
        <p:sp>
          <p:nvSpPr>
            <p:cNvPr id="24" name="Text Box 27">
              <a:extLst>
                <a:ext uri="{FF2B5EF4-FFF2-40B4-BE49-F238E27FC236}">
                  <a16:creationId xmlns:a16="http://schemas.microsoft.com/office/drawing/2014/main" id="{3E6FEDD0-22CA-4CBA-9FB6-6C69A01FCA8B}"/>
                </a:ext>
              </a:extLst>
            </p:cNvPr>
            <p:cNvSpPr txBox="1">
              <a:spLocks noChangeArrowheads="1"/>
            </p:cNvSpPr>
            <p:nvPr/>
          </p:nvSpPr>
          <p:spPr bwMode="auto">
            <a:xfrm>
              <a:off x="0" y="0"/>
              <a:ext cx="1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800">
                  <a:ea typeface="宋体" panose="02010600030101010101" pitchFamily="2" charset="-122"/>
                </a:rPr>
                <a:t>40/22.2  =  1.8</a:t>
              </a:r>
            </a:p>
          </p:txBody>
        </p:sp>
        <p:sp>
          <p:nvSpPr>
            <p:cNvPr id="25" name="Rectangle 28">
              <a:extLst>
                <a:ext uri="{FF2B5EF4-FFF2-40B4-BE49-F238E27FC236}">
                  <a16:creationId xmlns:a16="http://schemas.microsoft.com/office/drawing/2014/main" id="{3D4472DF-6A84-4B52-AEFC-38DEAE798317}"/>
                </a:ext>
              </a:extLst>
            </p:cNvPr>
            <p:cNvSpPr>
              <a:spLocks noChangeArrowheads="1"/>
            </p:cNvSpPr>
            <p:nvPr/>
          </p:nvSpPr>
          <p:spPr bwMode="auto">
            <a:xfrm>
              <a:off x="1151" y="17"/>
              <a:ext cx="402" cy="28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Tree>
    <p:extLst>
      <p:ext uri="{BB962C8B-B14F-4D97-AF65-F5344CB8AC3E}">
        <p14:creationId xmlns:p14="http://schemas.microsoft.com/office/powerpoint/2010/main" val="352238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F47C2-C29B-4B9E-907E-1431EC2880F6}"/>
              </a:ext>
            </a:extLst>
          </p:cNvPr>
          <p:cNvSpPr>
            <a:spLocks noGrp="1"/>
          </p:cNvSpPr>
          <p:nvPr>
            <p:ph type="title"/>
          </p:nvPr>
        </p:nvSpPr>
        <p:spPr/>
        <p:txBody>
          <a:bodyPr/>
          <a:lstStyle/>
          <a:p>
            <a:r>
              <a:rPr lang="zh-CN" altLang="en-US" dirty="0"/>
              <a:t>点弹性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F56E57C-6DB4-4CB5-8507-3BF68AA5AB59}"/>
                  </a:ext>
                </a:extLst>
              </p:cNvPr>
              <p:cNvSpPr>
                <a:spLocks noGrp="1"/>
              </p:cNvSpPr>
              <p:nvPr>
                <p:ph idx="1"/>
              </p:nvPr>
            </p:nvSpPr>
            <p:spPr/>
            <p:txBody>
              <a:bodyPr/>
              <a:lstStyle/>
              <a:p>
                <a:r>
                  <a:rPr lang="zh-CN" altLang="en-US" dirty="0"/>
                  <a:t>对于单一价格值的需求价格弹性为点弹性。</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𝑝</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𝑑</m:t>
                        </m:r>
                        <m:r>
                          <a:rPr lang="en-US" altLang="zh-CN" i="1">
                            <a:latin typeface="Cambria Math" panose="02040503050406030204" pitchFamily="18" charset="0"/>
                            <a:ea typeface="Cambria Math" panose="02040503050406030204" pitchFamily="18" charset="0"/>
                          </a:rPr>
                          <m:t>𝑄</m:t>
                        </m:r>
                      </m:num>
                      <m:den>
                        <m:r>
                          <a:rPr lang="en-US" altLang="zh-CN" b="0" i="1" smtClean="0">
                            <a:latin typeface="Cambria Math" panose="02040503050406030204" pitchFamily="18" charset="0"/>
                            <a:ea typeface="Cambria Math" panose="02040503050406030204" pitchFamily="18" charset="0"/>
                          </a:rPr>
                          <m:t>𝑑</m:t>
                        </m:r>
                        <m:r>
                          <a:rPr lang="en-US" altLang="zh-CN" i="1">
                            <a:latin typeface="Cambria Math" panose="02040503050406030204" pitchFamily="18" charset="0"/>
                            <a:ea typeface="Cambria Math" panose="02040503050406030204" pitchFamily="18" charset="0"/>
                          </a:rPr>
                          <m:t>𝑃</m:t>
                        </m:r>
                      </m:den>
                    </m:f>
                    <m:r>
                      <a:rPr lang="zh-CN" altLang="en-US"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ea typeface="Cambria Math" panose="02040503050406030204" pitchFamily="18" charset="0"/>
                          </a:rPr>
                          <m:t>𝑄</m:t>
                        </m:r>
                      </m:den>
                    </m:f>
                  </m:oMath>
                </a14:m>
                <a:endParaRPr lang="en-US" altLang="zh-CN" dirty="0"/>
              </a:p>
              <a:p>
                <a:r>
                  <a:rPr lang="zh-CN" altLang="en-US" dirty="0"/>
                  <a:t>假设一个线性需求函数</a:t>
                </a:r>
                <a:endParaRPr lang="en-US" altLang="zh-CN" dirty="0"/>
              </a:p>
              <a:p>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𝑏𝑃</m:t>
                    </m:r>
                    <m:r>
                      <a:rPr lang="en-US" altLang="zh-CN" b="0" i="1" smtClean="0">
                        <a:latin typeface="Cambria Math" panose="02040503050406030204" pitchFamily="18" charset="0"/>
                      </a:rPr>
                      <m:t> </m:t>
                    </m:r>
                    <m:r>
                      <a:rPr lang="zh-CN" altLang="en-US" i="1">
                        <a:latin typeface="Cambria Math" panose="02040503050406030204" pitchFamily="18" charset="0"/>
                      </a:rPr>
                      <m:t>其中</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&gt;0</m:t>
                    </m:r>
                  </m:oMath>
                </a14:m>
                <a:endParaRPr lang="en-US" altLang="zh-CN" b="0"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𝑝</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𝑑𝑄</m:t>
                        </m:r>
                      </m:num>
                      <m:den>
                        <m:r>
                          <a:rPr lang="en-US" altLang="zh-CN" i="1">
                            <a:latin typeface="Cambria Math" panose="02040503050406030204" pitchFamily="18" charset="0"/>
                            <a:ea typeface="Cambria Math" panose="02040503050406030204" pitchFamily="18" charset="0"/>
                          </a:rPr>
                          <m:t>𝑑𝑃</m:t>
                        </m:r>
                      </m:den>
                    </m:f>
                    <m:r>
                      <a:rPr lang="zh-CN" altLang="en-US"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ea typeface="Cambria Math" panose="02040503050406030204" pitchFamily="18" charset="0"/>
                          </a:rPr>
                          <m:t>𝑄</m:t>
                        </m:r>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𝑏</m:t>
                        </m:r>
                        <m:r>
                          <a:rPr lang="en-US" altLang="zh-CN" i="1">
                            <a:latin typeface="Cambria Math" panose="02040503050406030204" pitchFamily="18" charset="0"/>
                          </a:rPr>
                          <m:t>𝑃</m:t>
                        </m:r>
                      </m:num>
                      <m:den>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𝑏𝑃</m:t>
                        </m:r>
                      </m:den>
                    </m:f>
                  </m:oMath>
                </a14:m>
                <a:endParaRPr lang="en-US" altLang="zh-CN" dirty="0"/>
              </a:p>
              <a:p>
                <a:r>
                  <a:rPr lang="zh-CN" altLang="en-US" dirty="0"/>
                  <a:t>同一商品的弹性随价格变化而变化</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5F56E57C-6DB4-4CB5-8507-3BF68AA5AB59}"/>
                  </a:ext>
                </a:extLst>
              </p:cNvPr>
              <p:cNvSpPr>
                <a:spLocks noGrp="1" noRot="1" noChangeAspect="1" noMove="1" noResize="1" noEditPoints="1" noAdjustHandles="1" noChangeArrowheads="1" noChangeShapeType="1" noTextEdit="1"/>
              </p:cNvSpPr>
              <p:nvPr>
                <p:ph idx="1"/>
              </p:nvPr>
            </p:nvSpPr>
            <p:spPr>
              <a:blipFill>
                <a:blip r:embed="rId2"/>
                <a:stretch>
                  <a:fillRect l="-1391"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905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98667-AA3B-4AAD-A326-BE056B997DF5}"/>
              </a:ext>
            </a:extLst>
          </p:cNvPr>
          <p:cNvSpPr>
            <a:spLocks noGrp="1"/>
          </p:cNvSpPr>
          <p:nvPr>
            <p:ph type="title"/>
          </p:nvPr>
        </p:nvSpPr>
        <p:spPr>
          <a:xfrm>
            <a:off x="628650" y="365126"/>
            <a:ext cx="7886700" cy="1325563"/>
          </a:xfrm>
        </p:spPr>
        <p:txBody>
          <a:bodyPr/>
          <a:lstStyle/>
          <a:p>
            <a:endParaRPr lang="zh-CN" altLang="en-US"/>
          </a:p>
        </p:txBody>
      </p:sp>
      <p:sp>
        <p:nvSpPr>
          <p:cNvPr id="3" name="内容占位符 2">
            <a:extLst>
              <a:ext uri="{FF2B5EF4-FFF2-40B4-BE49-F238E27FC236}">
                <a16:creationId xmlns:a16="http://schemas.microsoft.com/office/drawing/2014/main" id="{9007F3A8-91C9-406F-9024-3630AD73FC35}"/>
              </a:ext>
            </a:extLst>
          </p:cNvPr>
          <p:cNvSpPr>
            <a:spLocks noGrp="1"/>
          </p:cNvSpPr>
          <p:nvPr>
            <p:ph idx="1"/>
          </p:nvPr>
        </p:nvSpPr>
        <p:spPr/>
        <p:txBody>
          <a:bodyPr/>
          <a:lstStyle/>
          <a:p>
            <a:endParaRPr lang="zh-CN" altLang="en-US" dirty="0"/>
          </a:p>
        </p:txBody>
      </p:sp>
      <p:sp>
        <p:nvSpPr>
          <p:cNvPr id="4" name="Line 3">
            <a:extLst>
              <a:ext uri="{FF2B5EF4-FFF2-40B4-BE49-F238E27FC236}">
                <a16:creationId xmlns:a16="http://schemas.microsoft.com/office/drawing/2014/main" id="{42AAD909-E31E-4CB9-A0A9-53C740E1CE54}"/>
              </a:ext>
            </a:extLst>
          </p:cNvPr>
          <p:cNvSpPr>
            <a:spLocks noChangeShapeType="1"/>
          </p:cNvSpPr>
          <p:nvPr/>
        </p:nvSpPr>
        <p:spPr bwMode="auto">
          <a:xfrm>
            <a:off x="1404938" y="1738313"/>
            <a:ext cx="0" cy="31908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4">
            <a:extLst>
              <a:ext uri="{FF2B5EF4-FFF2-40B4-BE49-F238E27FC236}">
                <a16:creationId xmlns:a16="http://schemas.microsoft.com/office/drawing/2014/main" id="{31A97239-373B-45A4-9CE8-13970952C5F8}"/>
              </a:ext>
            </a:extLst>
          </p:cNvPr>
          <p:cNvSpPr>
            <a:spLocks noChangeShapeType="1"/>
          </p:cNvSpPr>
          <p:nvPr/>
        </p:nvSpPr>
        <p:spPr bwMode="auto">
          <a:xfrm>
            <a:off x="1404938" y="4930775"/>
            <a:ext cx="4905375"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5">
            <a:extLst>
              <a:ext uri="{FF2B5EF4-FFF2-40B4-BE49-F238E27FC236}">
                <a16:creationId xmlns:a16="http://schemas.microsoft.com/office/drawing/2014/main" id="{410B6377-597F-4014-B38A-72DB6FFD8821}"/>
              </a:ext>
            </a:extLst>
          </p:cNvPr>
          <p:cNvSpPr>
            <a:spLocks noChangeArrowheads="1"/>
          </p:cNvSpPr>
          <p:nvPr/>
        </p:nvSpPr>
        <p:spPr bwMode="auto">
          <a:xfrm>
            <a:off x="836613" y="1374775"/>
            <a:ext cx="46006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P</a:t>
            </a:r>
            <a:endParaRPr lang="en-US" altLang="zh-CN" baseline="-25000" dirty="0">
              <a:ea typeface="宋体" panose="02010600030101010101" pitchFamily="2" charset="-122"/>
            </a:endParaRPr>
          </a:p>
        </p:txBody>
      </p:sp>
      <p:sp>
        <p:nvSpPr>
          <p:cNvPr id="7" name="Rectangle 6">
            <a:extLst>
              <a:ext uri="{FF2B5EF4-FFF2-40B4-BE49-F238E27FC236}">
                <a16:creationId xmlns:a16="http://schemas.microsoft.com/office/drawing/2014/main" id="{D6FABACB-23BB-45BD-9FCD-195D01209DB4}"/>
              </a:ext>
            </a:extLst>
          </p:cNvPr>
          <p:cNvSpPr>
            <a:spLocks noChangeArrowheads="1"/>
          </p:cNvSpPr>
          <p:nvPr/>
        </p:nvSpPr>
        <p:spPr bwMode="auto">
          <a:xfrm>
            <a:off x="6122988" y="5018088"/>
            <a:ext cx="50494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Q</a:t>
            </a:r>
          </a:p>
        </p:txBody>
      </p:sp>
      <p:sp>
        <p:nvSpPr>
          <p:cNvPr id="8" name="Line 7">
            <a:extLst>
              <a:ext uri="{FF2B5EF4-FFF2-40B4-BE49-F238E27FC236}">
                <a16:creationId xmlns:a16="http://schemas.microsoft.com/office/drawing/2014/main" id="{47336595-DB64-491D-880A-099A267FEF1D}"/>
              </a:ext>
            </a:extLst>
          </p:cNvPr>
          <p:cNvSpPr>
            <a:spLocks noChangeShapeType="1"/>
          </p:cNvSpPr>
          <p:nvPr/>
        </p:nvSpPr>
        <p:spPr bwMode="auto">
          <a:xfrm>
            <a:off x="1404938" y="2405063"/>
            <a:ext cx="3786187" cy="25241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8">
            <a:extLst>
              <a:ext uri="{FF2B5EF4-FFF2-40B4-BE49-F238E27FC236}">
                <a16:creationId xmlns:a16="http://schemas.microsoft.com/office/drawing/2014/main" id="{ADE9D709-6A9E-402C-8994-C29294E54C07}"/>
              </a:ext>
            </a:extLst>
          </p:cNvPr>
          <p:cNvSpPr>
            <a:spLocks noChangeArrowheads="1"/>
          </p:cNvSpPr>
          <p:nvPr/>
        </p:nvSpPr>
        <p:spPr bwMode="auto">
          <a:xfrm>
            <a:off x="595791" y="2095129"/>
            <a:ext cx="777457"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a/b</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A6276E4-8BBE-4913-B410-AEF96E290C61}"/>
                  </a:ext>
                </a:extLst>
              </p:cNvPr>
              <p:cNvSpPr>
                <a:spLocks noChangeArrowheads="1"/>
              </p:cNvSpPr>
              <p:nvPr/>
            </p:nvSpPr>
            <p:spPr bwMode="auto">
              <a:xfrm>
                <a:off x="2836863" y="1255713"/>
                <a:ext cx="2337178" cy="58541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14:m>
                  <m:oMathPara xmlns:m="http://schemas.openxmlformats.org/officeDocument/2006/math">
                    <m:oMathParaPr>
                      <m:jc m:val="centerGroup"/>
                    </m:oMathParaPr>
                    <m:oMath xmlns:m="http://schemas.openxmlformats.org/officeDocument/2006/math">
                      <m:r>
                        <a:rPr lang="en-US" altLang="zh-CN" b="0" i="1">
                          <a:latin typeface="Cambria Math" panose="02040503050406030204" pitchFamily="18" charset="0"/>
                        </a:rPr>
                        <m:t>𝑄</m:t>
                      </m:r>
                      <m:r>
                        <a:rPr lang="en-US" altLang="zh-CN" b="0" i="1">
                          <a:latin typeface="Cambria Math" panose="02040503050406030204" pitchFamily="18" charset="0"/>
                        </a:rPr>
                        <m:t>=</m:t>
                      </m:r>
                      <m:r>
                        <a:rPr lang="en-US" altLang="zh-CN" b="0" i="1">
                          <a:latin typeface="Cambria Math" panose="02040503050406030204" pitchFamily="18" charset="0"/>
                        </a:rPr>
                        <m:t>𝑎</m:t>
                      </m:r>
                      <m:r>
                        <a:rPr lang="en-US" altLang="zh-CN" b="0" i="1">
                          <a:latin typeface="Cambria Math" panose="02040503050406030204" pitchFamily="18" charset="0"/>
                        </a:rPr>
                        <m:t>−</m:t>
                      </m:r>
                      <m:r>
                        <a:rPr lang="en-US" altLang="zh-CN" b="0" i="1">
                          <a:latin typeface="Cambria Math" panose="02040503050406030204" pitchFamily="18" charset="0"/>
                        </a:rPr>
                        <m:t>𝑏𝑃</m:t>
                      </m:r>
                    </m:oMath>
                  </m:oMathPara>
                </a14:m>
                <a:endParaRPr lang="en-US" altLang="zh-CN" dirty="0">
                  <a:ea typeface="宋体" panose="02010600030101010101" pitchFamily="2" charset="-122"/>
                </a:endParaRPr>
              </a:p>
            </p:txBody>
          </p:sp>
        </mc:Choice>
        <mc:Fallback xmlns="">
          <p:sp>
            <p:nvSpPr>
              <p:cNvPr id="10" name="Rectangle 9">
                <a:extLst>
                  <a:ext uri="{FF2B5EF4-FFF2-40B4-BE49-F238E27FC236}">
                    <a16:creationId xmlns:a16="http://schemas.microsoft.com/office/drawing/2014/main" id="{4A6276E4-8BBE-4913-B410-AEF96E290C61}"/>
                  </a:ext>
                </a:extLst>
              </p:cNvPr>
              <p:cNvSpPr>
                <a:spLocks noRot="1" noChangeAspect="1" noMove="1" noResize="1" noEditPoints="1" noAdjustHandles="1" noChangeArrowheads="1" noChangeShapeType="1" noTextEdit="1"/>
              </p:cNvSpPr>
              <p:nvPr/>
            </p:nvSpPr>
            <p:spPr bwMode="auto">
              <a:xfrm>
                <a:off x="2836863" y="1255713"/>
                <a:ext cx="2337178" cy="585418"/>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Rectangle 10">
            <a:extLst>
              <a:ext uri="{FF2B5EF4-FFF2-40B4-BE49-F238E27FC236}">
                <a16:creationId xmlns:a16="http://schemas.microsoft.com/office/drawing/2014/main" id="{2E20978C-9C67-48C2-B1FD-6C7FE4488504}"/>
              </a:ext>
            </a:extLst>
          </p:cNvPr>
          <p:cNvSpPr>
            <a:spLocks noChangeArrowheads="1"/>
          </p:cNvSpPr>
          <p:nvPr/>
        </p:nvSpPr>
        <p:spPr bwMode="auto">
          <a:xfrm>
            <a:off x="4984337" y="5016726"/>
            <a:ext cx="41357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a</a:t>
            </a:r>
          </a:p>
        </p:txBody>
      </p:sp>
      <p:sp>
        <p:nvSpPr>
          <p:cNvPr id="15" name="Oval 14">
            <a:extLst>
              <a:ext uri="{FF2B5EF4-FFF2-40B4-BE49-F238E27FC236}">
                <a16:creationId xmlns:a16="http://schemas.microsoft.com/office/drawing/2014/main" id="{70B5E19C-981E-4982-AF9C-26CBD82CD3D4}"/>
              </a:ext>
            </a:extLst>
          </p:cNvPr>
          <p:cNvSpPr>
            <a:spLocks noChangeArrowheads="1"/>
          </p:cNvSpPr>
          <p:nvPr/>
        </p:nvSpPr>
        <p:spPr bwMode="auto">
          <a:xfrm>
            <a:off x="5048250" y="4810125"/>
            <a:ext cx="238125" cy="2381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Line 16">
            <a:extLst>
              <a:ext uri="{FF2B5EF4-FFF2-40B4-BE49-F238E27FC236}">
                <a16:creationId xmlns:a16="http://schemas.microsoft.com/office/drawing/2014/main" id="{6BB5E871-B88D-4733-9741-6DEBE34C9887}"/>
              </a:ext>
            </a:extLst>
          </p:cNvPr>
          <p:cNvSpPr>
            <a:spLocks noChangeShapeType="1"/>
          </p:cNvSpPr>
          <p:nvPr/>
        </p:nvSpPr>
        <p:spPr bwMode="auto">
          <a:xfrm>
            <a:off x="3119438" y="3571875"/>
            <a:ext cx="0" cy="13335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7">
            <a:extLst>
              <a:ext uri="{FF2B5EF4-FFF2-40B4-BE49-F238E27FC236}">
                <a16:creationId xmlns:a16="http://schemas.microsoft.com/office/drawing/2014/main" id="{70CEFDEE-9FAF-4981-9977-F5A111F0C109}"/>
              </a:ext>
            </a:extLst>
          </p:cNvPr>
          <p:cNvSpPr>
            <a:spLocks noChangeShapeType="1"/>
          </p:cNvSpPr>
          <p:nvPr/>
        </p:nvSpPr>
        <p:spPr bwMode="auto">
          <a:xfrm flipH="1">
            <a:off x="1404938" y="3548063"/>
            <a:ext cx="17145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Oval 18">
            <a:extLst>
              <a:ext uri="{FF2B5EF4-FFF2-40B4-BE49-F238E27FC236}">
                <a16:creationId xmlns:a16="http://schemas.microsoft.com/office/drawing/2014/main" id="{AA3CCAAD-578C-477E-8F19-4F393F12A5F0}"/>
              </a:ext>
            </a:extLst>
          </p:cNvPr>
          <p:cNvSpPr>
            <a:spLocks noChangeArrowheads="1"/>
          </p:cNvSpPr>
          <p:nvPr/>
        </p:nvSpPr>
        <p:spPr bwMode="auto">
          <a:xfrm>
            <a:off x="3000375" y="3429000"/>
            <a:ext cx="238125" cy="2381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Rectangle 19">
            <a:extLst>
              <a:ext uri="{FF2B5EF4-FFF2-40B4-BE49-F238E27FC236}">
                <a16:creationId xmlns:a16="http://schemas.microsoft.com/office/drawing/2014/main" id="{7310FF00-0097-4E54-B9B7-B09EFB681EDE}"/>
              </a:ext>
            </a:extLst>
          </p:cNvPr>
          <p:cNvSpPr>
            <a:spLocks noChangeArrowheads="1"/>
          </p:cNvSpPr>
          <p:nvPr/>
        </p:nvSpPr>
        <p:spPr bwMode="auto">
          <a:xfrm>
            <a:off x="481977" y="3255353"/>
            <a:ext cx="1005083"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a/2b</a:t>
            </a:r>
          </a:p>
        </p:txBody>
      </p:sp>
      <p:sp>
        <p:nvSpPr>
          <p:cNvPr id="21" name="Rectangle 20">
            <a:extLst>
              <a:ext uri="{FF2B5EF4-FFF2-40B4-BE49-F238E27FC236}">
                <a16:creationId xmlns:a16="http://schemas.microsoft.com/office/drawing/2014/main" id="{F2976CAD-1D37-4467-AF5D-0E0DD2501385}"/>
              </a:ext>
            </a:extLst>
          </p:cNvPr>
          <p:cNvSpPr>
            <a:spLocks noChangeArrowheads="1"/>
          </p:cNvSpPr>
          <p:nvPr/>
        </p:nvSpPr>
        <p:spPr bwMode="auto">
          <a:xfrm>
            <a:off x="2670175" y="5018088"/>
            <a:ext cx="75501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a/2</a:t>
            </a:r>
          </a:p>
        </p:txBody>
      </p:sp>
      <p:sp>
        <p:nvSpPr>
          <p:cNvPr id="22" name="Oval 21">
            <a:extLst>
              <a:ext uri="{FF2B5EF4-FFF2-40B4-BE49-F238E27FC236}">
                <a16:creationId xmlns:a16="http://schemas.microsoft.com/office/drawing/2014/main" id="{19FCA803-AD40-4E93-ABD3-427A0A92F269}"/>
              </a:ext>
            </a:extLst>
          </p:cNvPr>
          <p:cNvSpPr>
            <a:spLocks noChangeArrowheads="1"/>
          </p:cNvSpPr>
          <p:nvPr/>
        </p:nvSpPr>
        <p:spPr bwMode="auto">
          <a:xfrm>
            <a:off x="1285875" y="2309813"/>
            <a:ext cx="238125" cy="2381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044880A9-69BB-451C-9425-E06FE67F81A8}"/>
                  </a:ext>
                </a:extLst>
              </p:cNvPr>
              <p:cNvSpPr txBox="1"/>
              <p:nvPr/>
            </p:nvSpPr>
            <p:spPr>
              <a:xfrm>
                <a:off x="5456914" y="2095939"/>
                <a:ext cx="2483564" cy="910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𝑝</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𝑏𝑃</m:t>
                          </m:r>
                        </m:num>
                        <m:den>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𝑏𝑃</m:t>
                          </m:r>
                        </m:den>
                      </m:f>
                    </m:oMath>
                  </m:oMathPara>
                </a14:m>
                <a:endParaRPr lang="zh-CN" altLang="en-US" sz="2800" dirty="0"/>
              </a:p>
            </p:txBody>
          </p:sp>
        </mc:Choice>
        <mc:Fallback xmlns="">
          <p:sp>
            <p:nvSpPr>
              <p:cNvPr id="25" name="文本框 24">
                <a:extLst>
                  <a:ext uri="{FF2B5EF4-FFF2-40B4-BE49-F238E27FC236}">
                    <a16:creationId xmlns:a16="http://schemas.microsoft.com/office/drawing/2014/main" id="{044880A9-69BB-451C-9425-E06FE67F81A8}"/>
                  </a:ext>
                </a:extLst>
              </p:cNvPr>
              <p:cNvSpPr txBox="1">
                <a:spLocks noRot="1" noChangeAspect="1" noMove="1" noResize="1" noEditPoints="1" noAdjustHandles="1" noChangeArrowheads="1" noChangeShapeType="1" noTextEdit="1"/>
              </p:cNvSpPr>
              <p:nvPr/>
            </p:nvSpPr>
            <p:spPr>
              <a:xfrm>
                <a:off x="5456914" y="2095939"/>
                <a:ext cx="2483564" cy="91037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D42DC42-DD81-4242-ABB8-6ADAA08499C1}"/>
                  </a:ext>
                </a:extLst>
              </p:cNvPr>
              <p:cNvSpPr txBox="1"/>
              <p:nvPr/>
            </p:nvSpPr>
            <p:spPr>
              <a:xfrm>
                <a:off x="1587379" y="2007488"/>
                <a:ext cx="1247457"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𝑝</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26" name="文本框 25">
                <a:extLst>
                  <a:ext uri="{FF2B5EF4-FFF2-40B4-BE49-F238E27FC236}">
                    <a16:creationId xmlns:a16="http://schemas.microsoft.com/office/drawing/2014/main" id="{5D42DC42-DD81-4242-ABB8-6ADAA08499C1}"/>
                  </a:ext>
                </a:extLst>
              </p:cNvPr>
              <p:cNvSpPr txBox="1">
                <a:spLocks noRot="1" noChangeAspect="1" noMove="1" noResize="1" noEditPoints="1" noAdjustHandles="1" noChangeArrowheads="1" noChangeShapeType="1" noTextEdit="1"/>
              </p:cNvSpPr>
              <p:nvPr/>
            </p:nvSpPr>
            <p:spPr>
              <a:xfrm>
                <a:off x="1587379" y="2007488"/>
                <a:ext cx="1247457" cy="490199"/>
              </a:xfrm>
              <a:prstGeom prst="rect">
                <a:avLst/>
              </a:prstGeom>
              <a:blipFill>
                <a:blip r:embed="rId4"/>
                <a:stretch>
                  <a:fillRect b="-61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C2308B2B-4889-4D40-BE74-FD2160123CD9}"/>
                  </a:ext>
                </a:extLst>
              </p:cNvPr>
              <p:cNvSpPr txBox="1"/>
              <p:nvPr/>
            </p:nvSpPr>
            <p:spPr>
              <a:xfrm>
                <a:off x="5243172" y="4396265"/>
                <a:ext cx="1156086"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𝑝</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m:t>
                      </m:r>
                    </m:oMath>
                  </m:oMathPara>
                </a14:m>
                <a:endParaRPr lang="zh-CN" altLang="en-US" sz="2400" dirty="0"/>
              </a:p>
            </p:txBody>
          </p:sp>
        </mc:Choice>
        <mc:Fallback xmlns="">
          <p:sp>
            <p:nvSpPr>
              <p:cNvPr id="30" name="文本框 29">
                <a:extLst>
                  <a:ext uri="{FF2B5EF4-FFF2-40B4-BE49-F238E27FC236}">
                    <a16:creationId xmlns:a16="http://schemas.microsoft.com/office/drawing/2014/main" id="{C2308B2B-4889-4D40-BE74-FD2160123CD9}"/>
                  </a:ext>
                </a:extLst>
              </p:cNvPr>
              <p:cNvSpPr txBox="1">
                <a:spLocks noRot="1" noChangeAspect="1" noMove="1" noResize="1" noEditPoints="1" noAdjustHandles="1" noChangeArrowheads="1" noChangeShapeType="1" noTextEdit="1"/>
              </p:cNvSpPr>
              <p:nvPr/>
            </p:nvSpPr>
            <p:spPr>
              <a:xfrm>
                <a:off x="5243172" y="4396265"/>
                <a:ext cx="1156086" cy="490199"/>
              </a:xfrm>
              <a:prstGeom prst="rect">
                <a:avLst/>
              </a:prstGeom>
              <a:blipFill>
                <a:blip r:embed="rId5"/>
                <a:stretch>
                  <a:fillRect b="-61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D5D1E3B-9CD6-4195-96E2-51361D642CE0}"/>
                  </a:ext>
                </a:extLst>
              </p:cNvPr>
              <p:cNvSpPr txBox="1"/>
              <p:nvPr/>
            </p:nvSpPr>
            <p:spPr>
              <a:xfrm>
                <a:off x="3266111" y="3262175"/>
                <a:ext cx="1156086"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𝑝</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oMath>
                  </m:oMathPara>
                </a14:m>
                <a:endParaRPr lang="zh-CN" altLang="en-US" sz="2400" dirty="0"/>
              </a:p>
            </p:txBody>
          </p:sp>
        </mc:Choice>
        <mc:Fallback xmlns="">
          <p:sp>
            <p:nvSpPr>
              <p:cNvPr id="32" name="文本框 31">
                <a:extLst>
                  <a:ext uri="{FF2B5EF4-FFF2-40B4-BE49-F238E27FC236}">
                    <a16:creationId xmlns:a16="http://schemas.microsoft.com/office/drawing/2014/main" id="{AD5D1E3B-9CD6-4195-96E2-51361D642CE0}"/>
                  </a:ext>
                </a:extLst>
              </p:cNvPr>
              <p:cNvSpPr txBox="1">
                <a:spLocks noRot="1" noChangeAspect="1" noMove="1" noResize="1" noEditPoints="1" noAdjustHandles="1" noChangeArrowheads="1" noChangeShapeType="1" noTextEdit="1"/>
              </p:cNvSpPr>
              <p:nvPr/>
            </p:nvSpPr>
            <p:spPr>
              <a:xfrm>
                <a:off x="3266111" y="3262175"/>
                <a:ext cx="1156086" cy="490199"/>
              </a:xfrm>
              <a:prstGeom prst="rect">
                <a:avLst/>
              </a:prstGeom>
              <a:blipFill>
                <a:blip r:embed="rId6"/>
                <a:stretch>
                  <a:fillRect b="-61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5809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EADCF-DFEA-47D7-BE82-457DF60B344F}"/>
              </a:ext>
            </a:extLst>
          </p:cNvPr>
          <p:cNvSpPr>
            <a:spLocks noGrp="1"/>
          </p:cNvSpPr>
          <p:nvPr>
            <p:ph type="title"/>
          </p:nvPr>
        </p:nvSpPr>
        <p:spPr/>
        <p:txBody>
          <a:bodyPr/>
          <a:lstStyle/>
          <a:p>
            <a:r>
              <a:rPr lang="zh-CN" altLang="en-US" dirty="0"/>
              <a:t>弹性和斜率</a:t>
            </a:r>
          </a:p>
        </p:txBody>
      </p:sp>
      <p:sp>
        <p:nvSpPr>
          <p:cNvPr id="3" name="内容占位符 2">
            <a:extLst>
              <a:ext uri="{FF2B5EF4-FFF2-40B4-BE49-F238E27FC236}">
                <a16:creationId xmlns:a16="http://schemas.microsoft.com/office/drawing/2014/main" id="{C36716A9-427B-4EAF-B13E-3647A82BE2B4}"/>
              </a:ext>
            </a:extLst>
          </p:cNvPr>
          <p:cNvSpPr>
            <a:spLocks noGrp="1"/>
          </p:cNvSpPr>
          <p:nvPr>
            <p:ph idx="1"/>
          </p:nvPr>
        </p:nvSpPr>
        <p:spPr/>
        <p:txBody>
          <a:bodyPr/>
          <a:lstStyle/>
          <a:p>
            <a:r>
              <a:rPr lang="zh-CN" altLang="en-US" dirty="0"/>
              <a:t>对应于同一点（</a:t>
            </a:r>
            <a:r>
              <a:rPr lang="en-US" altLang="zh-CN" dirty="0"/>
              <a:t>P,Q</a:t>
            </a:r>
            <a:r>
              <a:rPr lang="zh-CN" altLang="en-US" dirty="0"/>
              <a:t>），弹性与斜率的大小成反比</a:t>
            </a:r>
            <a:r>
              <a:rPr lang="en-US" altLang="zh-CN" dirty="0"/>
              <a:t>(</a:t>
            </a:r>
            <a:r>
              <a:rPr lang="zh-CN" altLang="en-US" dirty="0"/>
              <a:t>指绝对值</a:t>
            </a:r>
            <a:r>
              <a:rPr lang="en-US" altLang="zh-CN" dirty="0"/>
              <a:t>)</a:t>
            </a:r>
            <a:r>
              <a:rPr lang="zh-CN" altLang="en-US" dirty="0"/>
              <a:t>。</a:t>
            </a:r>
          </a:p>
          <a:p>
            <a:r>
              <a:rPr lang="zh-CN" altLang="en-US" dirty="0"/>
              <a:t>斜率相等，弹性的大小取决于点的位置。</a:t>
            </a:r>
          </a:p>
          <a:p>
            <a:r>
              <a:rPr lang="zh-CN" altLang="en-US" dirty="0"/>
              <a:t>直线型需求曲线上的点从左上方向右下方移动，弹性越来越小。</a:t>
            </a:r>
          </a:p>
          <a:p>
            <a:endParaRPr lang="zh-CN" altLang="en-US" dirty="0"/>
          </a:p>
        </p:txBody>
      </p:sp>
    </p:spTree>
    <p:extLst>
      <p:ext uri="{BB962C8B-B14F-4D97-AF65-F5344CB8AC3E}">
        <p14:creationId xmlns:p14="http://schemas.microsoft.com/office/powerpoint/2010/main" val="3445707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BE5AA45-A9C8-4E32-803A-AAD5EB65EE3D}"/>
              </a:ext>
            </a:extLst>
          </p:cNvPr>
          <p:cNvSpPr>
            <a:spLocks noGrp="1"/>
          </p:cNvSpPr>
          <p:nvPr>
            <p:ph type="title"/>
          </p:nvPr>
        </p:nvSpPr>
        <p:spPr/>
        <p:txBody>
          <a:bodyPr/>
          <a:lstStyle/>
          <a:p>
            <a:r>
              <a:rPr lang="zh-CN" altLang="en-US" dirty="0"/>
              <a:t>弹性理论</a:t>
            </a:r>
          </a:p>
        </p:txBody>
      </p:sp>
      <p:sp>
        <p:nvSpPr>
          <p:cNvPr id="5" name="文本占位符 4">
            <a:extLst>
              <a:ext uri="{FF2B5EF4-FFF2-40B4-BE49-F238E27FC236}">
                <a16:creationId xmlns:a16="http://schemas.microsoft.com/office/drawing/2014/main" id="{213CE969-6C4E-458E-8F14-F693B644D85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78732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CD03E-B6DF-419F-8122-6119B9613838}"/>
              </a:ext>
            </a:extLst>
          </p:cNvPr>
          <p:cNvSpPr>
            <a:spLocks noGrp="1"/>
          </p:cNvSpPr>
          <p:nvPr>
            <p:ph type="title"/>
          </p:nvPr>
        </p:nvSpPr>
        <p:spPr/>
        <p:txBody>
          <a:bodyPr/>
          <a:lstStyle/>
          <a:p>
            <a:r>
              <a:rPr lang="zh-CN" altLang="en-US" dirty="0"/>
              <a:t>需求价格弹性的影响因素</a:t>
            </a:r>
          </a:p>
        </p:txBody>
      </p:sp>
      <p:sp>
        <p:nvSpPr>
          <p:cNvPr id="3" name="内容占位符 2">
            <a:extLst>
              <a:ext uri="{FF2B5EF4-FFF2-40B4-BE49-F238E27FC236}">
                <a16:creationId xmlns:a16="http://schemas.microsoft.com/office/drawing/2014/main" id="{651C4F10-5AC3-4749-8598-B36B13033894}"/>
              </a:ext>
            </a:extLst>
          </p:cNvPr>
          <p:cNvSpPr>
            <a:spLocks noGrp="1"/>
          </p:cNvSpPr>
          <p:nvPr>
            <p:ph idx="1"/>
          </p:nvPr>
        </p:nvSpPr>
        <p:spPr/>
        <p:txBody>
          <a:bodyPr/>
          <a:lstStyle/>
          <a:p>
            <a:r>
              <a:rPr lang="zh-CN" altLang="en-US" dirty="0"/>
              <a:t>可替代性</a:t>
            </a:r>
          </a:p>
          <a:p>
            <a:r>
              <a:rPr lang="zh-CN" altLang="en-US" dirty="0"/>
              <a:t>必需品与奢侈品</a:t>
            </a:r>
          </a:p>
          <a:p>
            <a:r>
              <a:rPr lang="zh-CN" altLang="en-US" dirty="0"/>
              <a:t>支出占总支出的比重</a:t>
            </a:r>
          </a:p>
          <a:p>
            <a:r>
              <a:rPr lang="zh-CN" altLang="en-US" dirty="0"/>
              <a:t>物品范围</a:t>
            </a:r>
          </a:p>
          <a:p>
            <a:r>
              <a:rPr lang="zh-CN" altLang="en-US" dirty="0"/>
              <a:t>消费者的调整时间（长期和短期）</a:t>
            </a:r>
          </a:p>
        </p:txBody>
      </p:sp>
    </p:spTree>
    <p:extLst>
      <p:ext uri="{BB962C8B-B14F-4D97-AF65-F5344CB8AC3E}">
        <p14:creationId xmlns:p14="http://schemas.microsoft.com/office/powerpoint/2010/main" val="964043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A1433-3C26-49FA-86A3-C2B12A7923FB}"/>
              </a:ext>
            </a:extLst>
          </p:cNvPr>
          <p:cNvSpPr>
            <a:spLocks noGrp="1"/>
          </p:cNvSpPr>
          <p:nvPr>
            <p:ph type="title"/>
          </p:nvPr>
        </p:nvSpPr>
        <p:spPr/>
        <p:txBody>
          <a:bodyPr/>
          <a:lstStyle/>
          <a:p>
            <a:r>
              <a:rPr lang="zh-CN" altLang="en-US" dirty="0"/>
              <a:t>需求价格弹性的影响因素</a:t>
            </a:r>
          </a:p>
        </p:txBody>
      </p:sp>
      <p:sp>
        <p:nvSpPr>
          <p:cNvPr id="3" name="内容占位符 2">
            <a:extLst>
              <a:ext uri="{FF2B5EF4-FFF2-40B4-BE49-F238E27FC236}">
                <a16:creationId xmlns:a16="http://schemas.microsoft.com/office/drawing/2014/main" id="{65D3A8E2-32AB-416E-9C0A-A7E2F2D5A623}"/>
              </a:ext>
            </a:extLst>
          </p:cNvPr>
          <p:cNvSpPr>
            <a:spLocks noGrp="1"/>
          </p:cNvSpPr>
          <p:nvPr>
            <p:ph idx="1"/>
          </p:nvPr>
        </p:nvSpPr>
        <p:spPr/>
        <p:txBody>
          <a:bodyPr/>
          <a:lstStyle/>
          <a:p>
            <a:r>
              <a:rPr lang="zh-CN" altLang="en-US" dirty="0"/>
              <a:t>如果两种商品的价格都上涨</a:t>
            </a:r>
            <a:r>
              <a:rPr lang="en-US" altLang="zh-CN" dirty="0"/>
              <a:t>10% </a:t>
            </a:r>
            <a:r>
              <a:rPr lang="zh-CN" altLang="en-US" dirty="0"/>
              <a:t>，哪种商品的 需求量下降的更多？为什么 ？</a:t>
            </a:r>
          </a:p>
          <a:p>
            <a:pPr lvl="1"/>
            <a:r>
              <a:rPr lang="zh-CN" altLang="en-US" dirty="0"/>
              <a:t>橄榄油与香烟</a:t>
            </a:r>
            <a:endParaRPr lang="en-US" altLang="zh-CN" dirty="0"/>
          </a:p>
          <a:p>
            <a:pPr lvl="1"/>
            <a:r>
              <a:rPr lang="zh-CN" altLang="en-US" dirty="0"/>
              <a:t>电与珠宝</a:t>
            </a:r>
          </a:p>
          <a:p>
            <a:pPr lvl="1"/>
            <a:r>
              <a:rPr lang="zh-CN" altLang="en-US" dirty="0"/>
              <a:t>薯片与汽车</a:t>
            </a:r>
          </a:p>
          <a:p>
            <a:pPr lvl="1"/>
            <a:r>
              <a:rPr lang="zh-CN" altLang="en-US" dirty="0"/>
              <a:t>雪佛兰与汽车</a:t>
            </a:r>
            <a:endParaRPr lang="en-US" altLang="zh-CN" dirty="0"/>
          </a:p>
          <a:p>
            <a:r>
              <a:rPr lang="zh-CN" altLang="en-US" dirty="0"/>
              <a:t>汽油涨价格上涨</a:t>
            </a:r>
            <a:r>
              <a:rPr lang="en-US" altLang="zh-CN" dirty="0"/>
              <a:t>10% </a:t>
            </a:r>
            <a:r>
              <a:rPr lang="zh-CN" altLang="en-US" dirty="0"/>
              <a:t>，短期还是长期的汽油需求量会下降更多？</a:t>
            </a:r>
          </a:p>
        </p:txBody>
      </p:sp>
    </p:spTree>
    <p:extLst>
      <p:ext uri="{BB962C8B-B14F-4D97-AF65-F5344CB8AC3E}">
        <p14:creationId xmlns:p14="http://schemas.microsoft.com/office/powerpoint/2010/main" val="872370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5DF06-AD1F-42AE-BDED-5BF101A320B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092F81A-31AD-486F-81CB-143BCBBC1D57}"/>
              </a:ext>
            </a:extLst>
          </p:cNvPr>
          <p:cNvSpPr>
            <a:spLocks noGrp="1"/>
          </p:cNvSpPr>
          <p:nvPr>
            <p:ph idx="1"/>
          </p:nvPr>
        </p:nvSpPr>
        <p:spPr/>
        <p:txBody>
          <a:bodyPr/>
          <a:lstStyle/>
          <a:p>
            <a:endParaRPr lang="zh-CN" altLang="en-US"/>
          </a:p>
        </p:txBody>
      </p:sp>
      <p:grpSp>
        <p:nvGrpSpPr>
          <p:cNvPr id="6" name="Group 2">
            <a:extLst>
              <a:ext uri="{FF2B5EF4-FFF2-40B4-BE49-F238E27FC236}">
                <a16:creationId xmlns:a16="http://schemas.microsoft.com/office/drawing/2014/main" id="{D84B8972-0842-4B07-BBFA-972BD46025C9}"/>
              </a:ext>
            </a:extLst>
          </p:cNvPr>
          <p:cNvGrpSpPr>
            <a:grpSpLocks/>
          </p:cNvGrpSpPr>
          <p:nvPr/>
        </p:nvGrpSpPr>
        <p:grpSpPr bwMode="auto">
          <a:xfrm>
            <a:off x="4567238" y="3019425"/>
            <a:ext cx="1943100" cy="2386013"/>
            <a:chOff x="0" y="0"/>
            <a:chExt cx="1224" cy="1503"/>
          </a:xfrm>
        </p:grpSpPr>
        <p:sp>
          <p:nvSpPr>
            <p:cNvPr id="7" name="Text Box 3">
              <a:extLst>
                <a:ext uri="{FF2B5EF4-FFF2-40B4-BE49-F238E27FC236}">
                  <a16:creationId xmlns:a16="http://schemas.microsoft.com/office/drawing/2014/main" id="{F741011A-7DB8-4E59-BD14-BEDA45A2707A}"/>
                </a:ext>
              </a:extLst>
            </p:cNvPr>
            <p:cNvSpPr txBox="1">
              <a:spLocks noChangeArrowheads="1"/>
            </p:cNvSpPr>
            <p:nvPr/>
          </p:nvSpPr>
          <p:spPr bwMode="auto">
            <a:xfrm>
              <a:off x="854" y="1215"/>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p>
          </p:txBody>
        </p:sp>
        <p:sp>
          <p:nvSpPr>
            <p:cNvPr id="8" name="Text Box 4">
              <a:extLst>
                <a:ext uri="{FF2B5EF4-FFF2-40B4-BE49-F238E27FC236}">
                  <a16:creationId xmlns:a16="http://schemas.microsoft.com/office/drawing/2014/main" id="{E0C5A7E0-1B40-47B2-A0FB-B13DF17CCFCC}"/>
                </a:ext>
              </a:extLst>
            </p:cNvPr>
            <p:cNvSpPr txBox="1">
              <a:spLocks noChangeArrowheads="1"/>
            </p:cNvSpPr>
            <p:nvPr/>
          </p:nvSpPr>
          <p:spPr bwMode="auto">
            <a:xfrm>
              <a:off x="0" y="0"/>
              <a:ext cx="3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p>
          </p:txBody>
        </p:sp>
        <p:grpSp>
          <p:nvGrpSpPr>
            <p:cNvPr id="9" name="Group 5">
              <a:extLst>
                <a:ext uri="{FF2B5EF4-FFF2-40B4-BE49-F238E27FC236}">
                  <a16:creationId xmlns:a16="http://schemas.microsoft.com/office/drawing/2014/main" id="{0D4E48CF-51E0-422A-9033-DDACEFAC6946}"/>
                </a:ext>
              </a:extLst>
            </p:cNvPr>
            <p:cNvGrpSpPr>
              <a:grpSpLocks/>
            </p:cNvGrpSpPr>
            <p:nvPr/>
          </p:nvGrpSpPr>
          <p:grpSpPr bwMode="auto">
            <a:xfrm>
              <a:off x="388" y="145"/>
              <a:ext cx="662" cy="1079"/>
              <a:chOff x="0" y="0"/>
              <a:chExt cx="662" cy="1178"/>
            </a:xfrm>
          </p:grpSpPr>
          <p:sp>
            <p:nvSpPr>
              <p:cNvPr id="10" name="Line 6">
                <a:extLst>
                  <a:ext uri="{FF2B5EF4-FFF2-40B4-BE49-F238E27FC236}">
                    <a16:creationId xmlns:a16="http://schemas.microsoft.com/office/drawing/2014/main" id="{BB548289-BAFF-46AA-AD96-67B2FD41F498}"/>
                  </a:ext>
                </a:extLst>
              </p:cNvPr>
              <p:cNvSpPr>
                <a:spLocks noChangeShapeType="1"/>
              </p:cNvSpPr>
              <p:nvPr/>
            </p:nvSpPr>
            <p:spPr bwMode="auto">
              <a:xfrm>
                <a:off x="655" y="2"/>
                <a:ext cx="0" cy="1176"/>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7">
                <a:extLst>
                  <a:ext uri="{FF2B5EF4-FFF2-40B4-BE49-F238E27FC236}">
                    <a16:creationId xmlns:a16="http://schemas.microsoft.com/office/drawing/2014/main" id="{5D2F6922-2490-4355-8992-75C8C37EFECA}"/>
                  </a:ext>
                </a:extLst>
              </p:cNvPr>
              <p:cNvSpPr>
                <a:spLocks noChangeShapeType="1"/>
              </p:cNvSpPr>
              <p:nvPr/>
            </p:nvSpPr>
            <p:spPr bwMode="auto">
              <a:xfrm>
                <a:off x="0" y="0"/>
                <a:ext cx="662"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 name="Group 8">
            <a:extLst>
              <a:ext uri="{FF2B5EF4-FFF2-40B4-BE49-F238E27FC236}">
                <a16:creationId xmlns:a16="http://schemas.microsoft.com/office/drawing/2014/main" id="{42DBAA7C-CB9E-4679-B015-091BB7B50C1D}"/>
              </a:ext>
            </a:extLst>
          </p:cNvPr>
          <p:cNvGrpSpPr>
            <a:grpSpLocks/>
          </p:cNvGrpSpPr>
          <p:nvPr/>
        </p:nvGrpSpPr>
        <p:grpSpPr bwMode="auto">
          <a:xfrm>
            <a:off x="5935663" y="2287588"/>
            <a:ext cx="614362" cy="2676525"/>
            <a:chOff x="0" y="0"/>
            <a:chExt cx="387" cy="1686"/>
          </a:xfrm>
        </p:grpSpPr>
        <p:sp>
          <p:nvSpPr>
            <p:cNvPr id="13" name="Text Box 9">
              <a:extLst>
                <a:ext uri="{FF2B5EF4-FFF2-40B4-BE49-F238E27FC236}">
                  <a16:creationId xmlns:a16="http://schemas.microsoft.com/office/drawing/2014/main" id="{39222D5F-CCC6-4294-AA24-484EC3E86413}"/>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sp>
          <p:nvSpPr>
            <p:cNvPr id="14" name="Line 10">
              <a:extLst>
                <a:ext uri="{FF2B5EF4-FFF2-40B4-BE49-F238E27FC236}">
                  <a16:creationId xmlns:a16="http://schemas.microsoft.com/office/drawing/2014/main" id="{E02ABF2E-9AFF-4FE9-9DA5-DF75735994C3}"/>
                </a:ext>
              </a:extLst>
            </p:cNvPr>
            <p:cNvSpPr>
              <a:spLocks noChangeShapeType="1"/>
            </p:cNvSpPr>
            <p:nvPr/>
          </p:nvSpPr>
          <p:spPr bwMode="auto">
            <a:xfrm flipH="1">
              <a:off x="178" y="251"/>
              <a:ext cx="0" cy="1435"/>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 name="Rectangle 11">
            <a:extLst>
              <a:ext uri="{FF2B5EF4-FFF2-40B4-BE49-F238E27FC236}">
                <a16:creationId xmlns:a16="http://schemas.microsoft.com/office/drawing/2014/main" id="{872BE472-F7BF-4AED-BEB3-EF06EF76F9EF}"/>
              </a:ext>
            </a:extLst>
          </p:cNvPr>
          <p:cNvSpPr txBox="1">
            <a:spLocks noChangeArrowheads="1"/>
          </p:cNvSpPr>
          <p:nvPr/>
        </p:nvSpPr>
        <p:spPr>
          <a:xfrm>
            <a:off x="407988" y="249238"/>
            <a:ext cx="8494712" cy="619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完全无弹性的需求</a:t>
            </a:r>
            <a:endParaRPr lang="en-US" altLang="zh-CN" sz="3600" dirty="0">
              <a:ea typeface="宋体" panose="02010600030101010101" pitchFamily="2" charset="-122"/>
            </a:endParaRPr>
          </a:p>
        </p:txBody>
      </p:sp>
      <p:grpSp>
        <p:nvGrpSpPr>
          <p:cNvPr id="16" name="Group 12">
            <a:extLst>
              <a:ext uri="{FF2B5EF4-FFF2-40B4-BE49-F238E27FC236}">
                <a16:creationId xmlns:a16="http://schemas.microsoft.com/office/drawing/2014/main" id="{BF7622E6-5F21-44F4-8339-D43F0C8EB33B}"/>
              </a:ext>
            </a:extLst>
          </p:cNvPr>
          <p:cNvGrpSpPr>
            <a:grpSpLocks/>
          </p:cNvGrpSpPr>
          <p:nvPr/>
        </p:nvGrpSpPr>
        <p:grpSpPr bwMode="auto">
          <a:xfrm>
            <a:off x="4826000" y="2114550"/>
            <a:ext cx="3870325" cy="3060700"/>
            <a:chOff x="0" y="0"/>
            <a:chExt cx="2146" cy="1792"/>
          </a:xfrm>
        </p:grpSpPr>
        <p:grpSp>
          <p:nvGrpSpPr>
            <p:cNvPr id="17" name="Group 13">
              <a:extLst>
                <a:ext uri="{FF2B5EF4-FFF2-40B4-BE49-F238E27FC236}">
                  <a16:creationId xmlns:a16="http://schemas.microsoft.com/office/drawing/2014/main" id="{188DC72E-5D46-436D-BF0A-BCFD04ED75EB}"/>
                </a:ext>
              </a:extLst>
            </p:cNvPr>
            <p:cNvGrpSpPr>
              <a:grpSpLocks/>
            </p:cNvGrpSpPr>
            <p:nvPr/>
          </p:nvGrpSpPr>
          <p:grpSpPr bwMode="auto">
            <a:xfrm>
              <a:off x="195" y="261"/>
              <a:ext cx="1661" cy="1413"/>
              <a:chOff x="0" y="0"/>
              <a:chExt cx="2116" cy="2027"/>
            </a:xfrm>
          </p:grpSpPr>
          <p:sp>
            <p:nvSpPr>
              <p:cNvPr id="20" name="Line 14">
                <a:extLst>
                  <a:ext uri="{FF2B5EF4-FFF2-40B4-BE49-F238E27FC236}">
                    <a16:creationId xmlns:a16="http://schemas.microsoft.com/office/drawing/2014/main" id="{68104FEC-E8EB-4106-B951-BCA3891498C4}"/>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5">
                <a:extLst>
                  <a:ext uri="{FF2B5EF4-FFF2-40B4-BE49-F238E27FC236}">
                    <a16:creationId xmlns:a16="http://schemas.microsoft.com/office/drawing/2014/main" id="{233BDC99-1331-4AF1-907B-DA3C336A1B13}"/>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 name="Text Box 16">
              <a:extLst>
                <a:ext uri="{FF2B5EF4-FFF2-40B4-BE49-F238E27FC236}">
                  <a16:creationId xmlns:a16="http://schemas.microsoft.com/office/drawing/2014/main" id="{D2EAFA6F-DCDB-43AD-90AA-3220CC585C84}"/>
                </a:ext>
              </a:extLst>
            </p:cNvPr>
            <p:cNvSpPr txBox="1">
              <a:spLocks noChangeArrowheads="1"/>
            </p:cNvSpPr>
            <p:nvPr/>
          </p:nvSpPr>
          <p:spPr bwMode="auto">
            <a:xfrm>
              <a:off x="0" y="0"/>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9" name="Text Box 17">
              <a:extLst>
                <a:ext uri="{FF2B5EF4-FFF2-40B4-BE49-F238E27FC236}">
                  <a16:creationId xmlns:a16="http://schemas.microsoft.com/office/drawing/2014/main" id="{36FF3510-A836-4644-A775-A982661D31D9}"/>
                </a:ext>
              </a:extLst>
            </p:cNvPr>
            <p:cNvSpPr txBox="1">
              <a:spLocks noChangeArrowheads="1"/>
            </p:cNvSpPr>
            <p:nvPr/>
          </p:nvSpPr>
          <p:spPr bwMode="auto">
            <a:xfrm>
              <a:off x="1759" y="1524"/>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22" name="Group 18">
            <a:extLst>
              <a:ext uri="{FF2B5EF4-FFF2-40B4-BE49-F238E27FC236}">
                <a16:creationId xmlns:a16="http://schemas.microsoft.com/office/drawing/2014/main" id="{5F695AE4-B4F7-4EA9-926A-3EC2397D95BA}"/>
              </a:ext>
            </a:extLst>
          </p:cNvPr>
          <p:cNvGrpSpPr>
            <a:grpSpLocks/>
          </p:cNvGrpSpPr>
          <p:nvPr/>
        </p:nvGrpSpPr>
        <p:grpSpPr bwMode="auto">
          <a:xfrm>
            <a:off x="4560888" y="3706813"/>
            <a:ext cx="1727200" cy="457200"/>
            <a:chOff x="0" y="0"/>
            <a:chExt cx="1088" cy="288"/>
          </a:xfrm>
        </p:grpSpPr>
        <p:sp>
          <p:nvSpPr>
            <p:cNvPr id="23" name="Text Box 19">
              <a:extLst>
                <a:ext uri="{FF2B5EF4-FFF2-40B4-BE49-F238E27FC236}">
                  <a16:creationId xmlns:a16="http://schemas.microsoft.com/office/drawing/2014/main" id="{489EE3AB-212B-4F1E-863C-6C2F46FA9251}"/>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p>
          </p:txBody>
        </p:sp>
        <p:sp>
          <p:nvSpPr>
            <p:cNvPr id="24" name="Line 20">
              <a:extLst>
                <a:ext uri="{FF2B5EF4-FFF2-40B4-BE49-F238E27FC236}">
                  <a16:creationId xmlns:a16="http://schemas.microsoft.com/office/drawing/2014/main" id="{1054ABB2-D0B1-4CBB-B3F2-6D532A883F6E}"/>
                </a:ext>
              </a:extLst>
            </p:cNvPr>
            <p:cNvSpPr>
              <a:spLocks noChangeShapeType="1"/>
            </p:cNvSpPr>
            <p:nvPr/>
          </p:nvSpPr>
          <p:spPr bwMode="auto">
            <a:xfrm>
              <a:off x="391" y="128"/>
              <a:ext cx="647"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Oval 21">
              <a:extLst>
                <a:ext uri="{FF2B5EF4-FFF2-40B4-BE49-F238E27FC236}">
                  <a16:creationId xmlns:a16="http://schemas.microsoft.com/office/drawing/2014/main" id="{D65CA6A4-2381-4BBB-AE17-7D8EDBF21BB0}"/>
                </a:ext>
              </a:extLst>
            </p:cNvPr>
            <p:cNvSpPr>
              <a:spLocks noChangeArrowheads="1"/>
            </p:cNvSpPr>
            <p:nvPr/>
          </p:nvSpPr>
          <p:spPr bwMode="auto">
            <a:xfrm>
              <a:off x="1000" y="8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6" name="Line 22">
            <a:extLst>
              <a:ext uri="{FF2B5EF4-FFF2-40B4-BE49-F238E27FC236}">
                <a16:creationId xmlns:a16="http://schemas.microsoft.com/office/drawing/2014/main" id="{BD59AA83-777B-4C4C-8E13-D58755CD7618}"/>
              </a:ext>
            </a:extLst>
          </p:cNvPr>
          <p:cNvSpPr>
            <a:spLocks noChangeShapeType="1"/>
          </p:cNvSpPr>
          <p:nvPr/>
        </p:nvSpPr>
        <p:spPr bwMode="auto">
          <a:xfrm rot="10800000" flipH="1" flipV="1">
            <a:off x="5313363" y="3252788"/>
            <a:ext cx="0" cy="657225"/>
          </a:xfrm>
          <a:prstGeom prst="line">
            <a:avLst/>
          </a:prstGeom>
          <a:noFill/>
          <a:ln w="508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7" name="Text Box 23">
            <a:extLst>
              <a:ext uri="{FF2B5EF4-FFF2-40B4-BE49-F238E27FC236}">
                <a16:creationId xmlns:a16="http://schemas.microsoft.com/office/drawing/2014/main" id="{EB9825A1-F176-4858-8564-42508D983813}"/>
              </a:ext>
            </a:extLst>
          </p:cNvPr>
          <p:cNvSpPr txBox="1">
            <a:spLocks noChangeArrowheads="1"/>
          </p:cNvSpPr>
          <p:nvPr/>
        </p:nvSpPr>
        <p:spPr bwMode="auto">
          <a:xfrm>
            <a:off x="3579813" y="4633913"/>
            <a:ext cx="1203325" cy="823912"/>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价格下降10%</a:t>
            </a:r>
          </a:p>
        </p:txBody>
      </p:sp>
      <p:sp>
        <p:nvSpPr>
          <p:cNvPr id="28" name="Text Box 24">
            <a:extLst>
              <a:ext uri="{FF2B5EF4-FFF2-40B4-BE49-F238E27FC236}">
                <a16:creationId xmlns:a16="http://schemas.microsoft.com/office/drawing/2014/main" id="{108F3C58-734A-4943-9888-365C68E491A7}"/>
              </a:ext>
            </a:extLst>
          </p:cNvPr>
          <p:cNvSpPr txBox="1">
            <a:spLocks noChangeArrowheads="1"/>
          </p:cNvSpPr>
          <p:nvPr/>
        </p:nvSpPr>
        <p:spPr bwMode="auto">
          <a:xfrm>
            <a:off x="5957888" y="5486400"/>
            <a:ext cx="1836737" cy="8223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需求量变动0%</a:t>
            </a:r>
          </a:p>
        </p:txBody>
      </p:sp>
      <p:sp>
        <p:nvSpPr>
          <p:cNvPr id="29" name="Text Box 26">
            <a:extLst>
              <a:ext uri="{FF2B5EF4-FFF2-40B4-BE49-F238E27FC236}">
                <a16:creationId xmlns:a16="http://schemas.microsoft.com/office/drawing/2014/main" id="{23A1E45C-4045-4DF4-A0FC-54609DF2AC8A}"/>
              </a:ext>
            </a:extLst>
          </p:cNvPr>
          <p:cNvSpPr txBox="1">
            <a:spLocks noChangeArrowheads="1"/>
          </p:cNvSpPr>
          <p:nvPr/>
        </p:nvSpPr>
        <p:spPr bwMode="auto">
          <a:xfrm>
            <a:off x="6499225" y="900113"/>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009900"/>
                </a:solidFill>
                <a:ea typeface="宋体" panose="02010600030101010101" pitchFamily="2" charset="-122"/>
              </a:rPr>
              <a:t>0%</a:t>
            </a:r>
            <a:endParaRPr lang="en-US" altLang="zh-CN" sz="2500" b="1" i="1" baseline="30000">
              <a:solidFill>
                <a:srgbClr val="009900"/>
              </a:solidFill>
              <a:ea typeface="宋体" panose="02010600030101010101" pitchFamily="2" charset="-122"/>
            </a:endParaRPr>
          </a:p>
        </p:txBody>
      </p:sp>
      <p:sp>
        <p:nvSpPr>
          <p:cNvPr id="30" name="Text Box 27">
            <a:extLst>
              <a:ext uri="{FF2B5EF4-FFF2-40B4-BE49-F238E27FC236}">
                <a16:creationId xmlns:a16="http://schemas.microsoft.com/office/drawing/2014/main" id="{DD3BD000-A3CA-4213-BAE4-665687A2D21C}"/>
              </a:ext>
            </a:extLst>
          </p:cNvPr>
          <p:cNvSpPr txBox="1">
            <a:spLocks noChangeArrowheads="1"/>
          </p:cNvSpPr>
          <p:nvPr/>
        </p:nvSpPr>
        <p:spPr bwMode="auto">
          <a:xfrm>
            <a:off x="6489700" y="1365250"/>
            <a:ext cx="11731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FF6600"/>
                </a:solidFill>
                <a:ea typeface="宋体" panose="02010600030101010101" pitchFamily="2" charset="-122"/>
              </a:rPr>
              <a:t>10%</a:t>
            </a:r>
            <a:endParaRPr lang="en-US" altLang="zh-CN" sz="2500" b="1" i="1" baseline="30000">
              <a:solidFill>
                <a:srgbClr val="FF6600"/>
              </a:solidFill>
              <a:ea typeface="宋体" panose="02010600030101010101" pitchFamily="2" charset="-122"/>
            </a:endParaRPr>
          </a:p>
        </p:txBody>
      </p:sp>
      <p:sp>
        <p:nvSpPr>
          <p:cNvPr id="31" name="Text Box 28">
            <a:extLst>
              <a:ext uri="{FF2B5EF4-FFF2-40B4-BE49-F238E27FC236}">
                <a16:creationId xmlns:a16="http://schemas.microsoft.com/office/drawing/2014/main" id="{41902416-52EF-4524-B07C-4B360DDC0326}"/>
              </a:ext>
            </a:extLst>
          </p:cNvPr>
          <p:cNvSpPr txBox="1">
            <a:spLocks noChangeArrowheads="1"/>
          </p:cNvSpPr>
          <p:nvPr/>
        </p:nvSpPr>
        <p:spPr bwMode="auto">
          <a:xfrm>
            <a:off x="7600950" y="1125538"/>
            <a:ext cx="682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solidFill>
                  <a:srgbClr val="0000FF"/>
                </a:solidFill>
                <a:ea typeface="宋体" panose="02010600030101010101" pitchFamily="2" charset="-122"/>
              </a:rPr>
              <a:t>= 0</a:t>
            </a:r>
          </a:p>
        </p:txBody>
      </p:sp>
      <p:grpSp>
        <p:nvGrpSpPr>
          <p:cNvPr id="32" name="Group 29">
            <a:extLst>
              <a:ext uri="{FF2B5EF4-FFF2-40B4-BE49-F238E27FC236}">
                <a16:creationId xmlns:a16="http://schemas.microsoft.com/office/drawing/2014/main" id="{5BF65BB8-9B8E-40A8-8630-E4CB403345CD}"/>
              </a:ext>
            </a:extLst>
          </p:cNvPr>
          <p:cNvGrpSpPr>
            <a:grpSpLocks/>
          </p:cNvGrpSpPr>
          <p:nvPr/>
        </p:nvGrpSpPr>
        <p:grpSpPr bwMode="auto">
          <a:xfrm>
            <a:off x="1138238" y="889000"/>
            <a:ext cx="6413500" cy="874713"/>
            <a:chOff x="0" y="0"/>
            <a:chExt cx="4040" cy="551"/>
          </a:xfrm>
        </p:grpSpPr>
        <p:sp>
          <p:nvSpPr>
            <p:cNvPr id="33" name="Text Box 30">
              <a:extLst>
                <a:ext uri="{FF2B5EF4-FFF2-40B4-BE49-F238E27FC236}">
                  <a16:creationId xmlns:a16="http://schemas.microsoft.com/office/drawing/2014/main" id="{550EAF8A-12CC-4955-A429-935B4BB6F464}"/>
                </a:ext>
              </a:extLst>
            </p:cNvPr>
            <p:cNvSpPr txBox="1">
              <a:spLocks noChangeArrowheads="1"/>
            </p:cNvSpPr>
            <p:nvPr/>
          </p:nvSpPr>
          <p:spPr bwMode="auto">
            <a:xfrm>
              <a:off x="0" y="52"/>
              <a:ext cx="143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zh-CN" altLang="zh-CN" sz="2500">
                  <a:ea typeface="宋体" panose="02010600030101010101" pitchFamily="2" charset="-122"/>
                </a:rPr>
                <a:t>需求价格弹性</a:t>
              </a:r>
            </a:p>
          </p:txBody>
        </p:sp>
        <p:sp>
          <p:nvSpPr>
            <p:cNvPr id="34" name="Text Box 31">
              <a:extLst>
                <a:ext uri="{FF2B5EF4-FFF2-40B4-BE49-F238E27FC236}">
                  <a16:creationId xmlns:a16="http://schemas.microsoft.com/office/drawing/2014/main" id="{C0A9214A-EC3F-465B-9A8F-4CB0FA9A202B}"/>
                </a:ext>
              </a:extLst>
            </p:cNvPr>
            <p:cNvSpPr txBox="1">
              <a:spLocks noChangeArrowheads="1"/>
            </p:cNvSpPr>
            <p:nvPr/>
          </p:nvSpPr>
          <p:spPr bwMode="auto">
            <a:xfrm>
              <a:off x="1344" y="153"/>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35" name="Text Box 32">
              <a:extLst>
                <a:ext uri="{FF2B5EF4-FFF2-40B4-BE49-F238E27FC236}">
                  <a16:creationId xmlns:a16="http://schemas.microsoft.com/office/drawing/2014/main" id="{9A746324-151B-4B3B-9D96-ABB7EE41AA0A}"/>
                </a:ext>
              </a:extLst>
            </p:cNvPr>
            <p:cNvSpPr txBox="1">
              <a:spLocks noChangeArrowheads="1"/>
            </p:cNvSpPr>
            <p:nvPr/>
          </p:nvSpPr>
          <p:spPr bwMode="auto">
            <a:xfrm>
              <a:off x="1611" y="0"/>
              <a:ext cx="1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需求量变动百分比</a:t>
              </a:r>
              <a:endParaRPr lang="zh-CN" altLang="zh-CN" sz="2000" b="1" i="1" baseline="30000">
                <a:ea typeface="宋体" panose="02010600030101010101" pitchFamily="2" charset="-122"/>
              </a:endParaRPr>
            </a:p>
          </p:txBody>
        </p:sp>
        <p:sp>
          <p:nvSpPr>
            <p:cNvPr id="36" name="Text Box 33">
              <a:extLst>
                <a:ext uri="{FF2B5EF4-FFF2-40B4-BE49-F238E27FC236}">
                  <a16:creationId xmlns:a16="http://schemas.microsoft.com/office/drawing/2014/main" id="{5D389E16-27A1-4A81-A6CE-0ADB570ABE66}"/>
                </a:ext>
              </a:extLst>
            </p:cNvPr>
            <p:cNvSpPr txBox="1">
              <a:spLocks noChangeArrowheads="1"/>
            </p:cNvSpPr>
            <p:nvPr/>
          </p:nvSpPr>
          <p:spPr bwMode="auto">
            <a:xfrm>
              <a:off x="1615" y="320"/>
              <a:ext cx="1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价格变动的百分比</a:t>
              </a:r>
              <a:endParaRPr lang="zh-CN" altLang="zh-CN" sz="2000" b="1" i="1" baseline="30000">
                <a:ea typeface="宋体" panose="02010600030101010101" pitchFamily="2" charset="-122"/>
              </a:endParaRPr>
            </a:p>
          </p:txBody>
        </p:sp>
        <p:sp>
          <p:nvSpPr>
            <p:cNvPr id="37" name="Line 34">
              <a:extLst>
                <a:ext uri="{FF2B5EF4-FFF2-40B4-BE49-F238E27FC236}">
                  <a16:creationId xmlns:a16="http://schemas.microsoft.com/office/drawing/2014/main" id="{88A25272-225E-405B-AB96-A70663C6F4A6}"/>
                </a:ext>
              </a:extLst>
            </p:cNvPr>
            <p:cNvSpPr>
              <a:spLocks noChangeShapeType="1"/>
            </p:cNvSpPr>
            <p:nvPr/>
          </p:nvSpPr>
          <p:spPr bwMode="auto">
            <a:xfrm>
              <a:off x="1670" y="308"/>
              <a:ext cx="14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35">
              <a:extLst>
                <a:ext uri="{FF2B5EF4-FFF2-40B4-BE49-F238E27FC236}">
                  <a16:creationId xmlns:a16="http://schemas.microsoft.com/office/drawing/2014/main" id="{22610B21-0F1E-4C4E-B7C4-B68B33B90087}"/>
                </a:ext>
              </a:extLst>
            </p:cNvPr>
            <p:cNvSpPr txBox="1">
              <a:spLocks noChangeArrowheads="1"/>
            </p:cNvSpPr>
            <p:nvPr/>
          </p:nvSpPr>
          <p:spPr bwMode="auto">
            <a:xfrm>
              <a:off x="3092" y="151"/>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39" name="Line 36">
              <a:extLst>
                <a:ext uri="{FF2B5EF4-FFF2-40B4-BE49-F238E27FC236}">
                  <a16:creationId xmlns:a16="http://schemas.microsoft.com/office/drawing/2014/main" id="{EFA10491-2BE0-47BD-B284-0385D58E1073}"/>
                </a:ext>
              </a:extLst>
            </p:cNvPr>
            <p:cNvSpPr>
              <a:spLocks noChangeShapeType="1"/>
            </p:cNvSpPr>
            <p:nvPr/>
          </p:nvSpPr>
          <p:spPr bwMode="auto">
            <a:xfrm>
              <a:off x="3424" y="309"/>
              <a:ext cx="6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 name="Oval 37">
            <a:extLst>
              <a:ext uri="{FF2B5EF4-FFF2-40B4-BE49-F238E27FC236}">
                <a16:creationId xmlns:a16="http://schemas.microsoft.com/office/drawing/2014/main" id="{69AC726C-F033-4853-82B5-E036710768B8}"/>
              </a:ext>
            </a:extLst>
          </p:cNvPr>
          <p:cNvSpPr>
            <a:spLocks noChangeArrowheads="1"/>
          </p:cNvSpPr>
          <p:nvPr/>
        </p:nvSpPr>
        <p:spPr bwMode="auto">
          <a:xfrm>
            <a:off x="6148388" y="3179763"/>
            <a:ext cx="139700" cy="1381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1" name="Rectangle 38">
            <a:extLst>
              <a:ext uri="{FF2B5EF4-FFF2-40B4-BE49-F238E27FC236}">
                <a16:creationId xmlns:a16="http://schemas.microsoft.com/office/drawing/2014/main" id="{4B3D0BA9-92B4-493E-9785-EDB568C84582}"/>
              </a:ext>
            </a:extLst>
          </p:cNvPr>
          <p:cNvSpPr>
            <a:spLocks noChangeArrowheads="1"/>
          </p:cNvSpPr>
          <p:nvPr/>
        </p:nvSpPr>
        <p:spPr bwMode="auto">
          <a:xfrm>
            <a:off x="366713" y="3221038"/>
            <a:ext cx="33909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消费者的价格敏感度：</a:t>
            </a:r>
            <a:endParaRPr lang="zh-CN" altLang="zh-CN" sz="2600">
              <a:solidFill>
                <a:srgbClr val="0000FF"/>
              </a:solidFill>
              <a:ea typeface="宋体" panose="02010600030101010101" pitchFamily="2" charset="-122"/>
            </a:endParaRPr>
          </a:p>
        </p:txBody>
      </p:sp>
      <p:sp>
        <p:nvSpPr>
          <p:cNvPr id="42" name="Rectangle 39">
            <a:extLst>
              <a:ext uri="{FF2B5EF4-FFF2-40B4-BE49-F238E27FC236}">
                <a16:creationId xmlns:a16="http://schemas.microsoft.com/office/drawing/2014/main" id="{4BFA5AA4-0ED1-4F5E-9437-AFFE5CE59722}"/>
              </a:ext>
            </a:extLst>
          </p:cNvPr>
          <p:cNvSpPr>
            <a:spLocks noChangeArrowheads="1"/>
          </p:cNvSpPr>
          <p:nvPr/>
        </p:nvSpPr>
        <p:spPr bwMode="auto">
          <a:xfrm>
            <a:off x="365125" y="2144713"/>
            <a:ext cx="14922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400">
                <a:ea typeface="宋体" panose="02010600030101010101" pitchFamily="2" charset="-122"/>
              </a:rPr>
              <a:t>需求曲线</a:t>
            </a:r>
            <a:endParaRPr lang="zh-CN" altLang="zh-CN" sz="2400">
              <a:solidFill>
                <a:srgbClr val="0000FF"/>
              </a:solidFill>
              <a:ea typeface="宋体" panose="02010600030101010101" pitchFamily="2" charset="-122"/>
            </a:endParaRPr>
          </a:p>
        </p:txBody>
      </p:sp>
      <p:sp>
        <p:nvSpPr>
          <p:cNvPr id="43" name="Rectangle 40">
            <a:extLst>
              <a:ext uri="{FF2B5EF4-FFF2-40B4-BE49-F238E27FC236}">
                <a16:creationId xmlns:a16="http://schemas.microsoft.com/office/drawing/2014/main" id="{3AB20221-B9F0-47F9-9893-D244E09A8251}"/>
              </a:ext>
            </a:extLst>
          </p:cNvPr>
          <p:cNvSpPr>
            <a:spLocks noChangeArrowheads="1"/>
          </p:cNvSpPr>
          <p:nvPr/>
        </p:nvSpPr>
        <p:spPr bwMode="auto">
          <a:xfrm>
            <a:off x="503238" y="4846638"/>
            <a:ext cx="16176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弹性：</a:t>
            </a:r>
            <a:endParaRPr lang="zh-CN" altLang="zh-CN" sz="2600">
              <a:solidFill>
                <a:srgbClr val="0000FF"/>
              </a:solidFill>
              <a:ea typeface="宋体" panose="02010600030101010101" pitchFamily="2" charset="-122"/>
            </a:endParaRPr>
          </a:p>
        </p:txBody>
      </p:sp>
      <p:sp>
        <p:nvSpPr>
          <p:cNvPr id="44" name="Rectangle 41">
            <a:extLst>
              <a:ext uri="{FF2B5EF4-FFF2-40B4-BE49-F238E27FC236}">
                <a16:creationId xmlns:a16="http://schemas.microsoft.com/office/drawing/2014/main" id="{EA860E72-D097-4CE0-9AA1-C4C251C8997F}"/>
              </a:ext>
            </a:extLst>
          </p:cNvPr>
          <p:cNvSpPr>
            <a:spLocks noChangeArrowheads="1"/>
          </p:cNvSpPr>
          <p:nvPr/>
        </p:nvSpPr>
        <p:spPr bwMode="auto">
          <a:xfrm>
            <a:off x="565150" y="2581275"/>
            <a:ext cx="28956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垂直</a:t>
            </a:r>
          </a:p>
        </p:txBody>
      </p:sp>
      <p:sp>
        <p:nvSpPr>
          <p:cNvPr id="45" name="Rectangle 42">
            <a:extLst>
              <a:ext uri="{FF2B5EF4-FFF2-40B4-BE49-F238E27FC236}">
                <a16:creationId xmlns:a16="http://schemas.microsoft.com/office/drawing/2014/main" id="{019F8046-6DCB-48AE-A29E-15B244781CBA}"/>
              </a:ext>
            </a:extLst>
          </p:cNvPr>
          <p:cNvSpPr>
            <a:spLocks noChangeArrowheads="1"/>
          </p:cNvSpPr>
          <p:nvPr/>
        </p:nvSpPr>
        <p:spPr bwMode="auto">
          <a:xfrm>
            <a:off x="582613" y="4079875"/>
            <a:ext cx="26241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不敏感</a:t>
            </a:r>
          </a:p>
        </p:txBody>
      </p:sp>
      <p:sp>
        <p:nvSpPr>
          <p:cNvPr id="46" name="Rectangle 43">
            <a:extLst>
              <a:ext uri="{FF2B5EF4-FFF2-40B4-BE49-F238E27FC236}">
                <a16:creationId xmlns:a16="http://schemas.microsoft.com/office/drawing/2014/main" id="{6329AFB1-3956-41B3-A1A0-1976FC079C75}"/>
              </a:ext>
            </a:extLst>
          </p:cNvPr>
          <p:cNvSpPr>
            <a:spLocks noChangeArrowheads="1"/>
          </p:cNvSpPr>
          <p:nvPr/>
        </p:nvSpPr>
        <p:spPr bwMode="auto">
          <a:xfrm>
            <a:off x="674688" y="5384800"/>
            <a:ext cx="18335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sz="2600">
                <a:solidFill>
                  <a:srgbClr val="0000FF"/>
                </a:solidFill>
                <a:ea typeface="宋体" panose="02010600030101010101" pitchFamily="2" charset="-122"/>
              </a:rPr>
              <a:t>0</a:t>
            </a:r>
          </a:p>
        </p:txBody>
      </p:sp>
    </p:spTree>
    <p:extLst>
      <p:ext uri="{BB962C8B-B14F-4D97-AF65-F5344CB8AC3E}">
        <p14:creationId xmlns:p14="http://schemas.microsoft.com/office/powerpoint/2010/main" val="412722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up)">
                                      <p:cBhvr>
                                        <p:cTn id="14" dur="500"/>
                                        <p:tgtEl>
                                          <p:spTgt spid="2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ssolve">
                                      <p:cBhvr>
                                        <p:cTn id="23" dur="500"/>
                                        <p:tgtEl>
                                          <p:spTgt spid="2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dissolv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dissolve">
                                      <p:cBhvr>
                                        <p:cTn id="31" dur="500"/>
                                        <p:tgtEl>
                                          <p:spTgt spid="3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dissolve">
                                      <p:cBhvr>
                                        <p:cTn id="3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autoUpdateAnimBg="0"/>
      <p:bldP spid="28" grpId="0" animBg="1" autoUpdateAnimBg="0"/>
      <p:bldP spid="29" grpId="0" autoUpdateAnimBg="0"/>
      <p:bldP spid="30" grpId="0" autoUpdateAnimBg="0"/>
      <p:bldP spid="31" grpId="0" autoUpdateAnimBg="0"/>
      <p:bldP spid="4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7EA4B-FE94-48CA-99AB-9EA8B922C3D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B65E4DA-D086-4E05-B353-C609BFB28CC2}"/>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563BBA46-BF4F-483D-87DA-A26D4295767C}"/>
              </a:ext>
            </a:extLst>
          </p:cNvPr>
          <p:cNvGrpSpPr>
            <a:grpSpLocks/>
          </p:cNvGrpSpPr>
          <p:nvPr/>
        </p:nvGrpSpPr>
        <p:grpSpPr bwMode="auto">
          <a:xfrm>
            <a:off x="5984875" y="1900238"/>
            <a:ext cx="2193925" cy="2709862"/>
            <a:chOff x="0" y="0"/>
            <a:chExt cx="1388" cy="1707"/>
          </a:xfrm>
        </p:grpSpPr>
        <p:sp>
          <p:nvSpPr>
            <p:cNvPr id="7" name="Arc 3">
              <a:extLst>
                <a:ext uri="{FF2B5EF4-FFF2-40B4-BE49-F238E27FC236}">
                  <a16:creationId xmlns:a16="http://schemas.microsoft.com/office/drawing/2014/main" id="{155F29EF-7F4F-4D9C-B074-00DB66F67271}"/>
                </a:ext>
              </a:extLst>
            </p:cNvPr>
            <p:cNvSpPr>
              <a:spLocks/>
            </p:cNvSpPr>
            <p:nvPr/>
          </p:nvSpPr>
          <p:spPr bwMode="auto">
            <a:xfrm flipH="1" flipV="1">
              <a:off x="0" y="0"/>
              <a:ext cx="1388" cy="1565"/>
            </a:xfrm>
            <a:custGeom>
              <a:avLst/>
              <a:gdLst>
                <a:gd name="T0" fmla="*/ 3 w 21334"/>
                <a:gd name="T1" fmla="*/ 0 h 18670"/>
                <a:gd name="T2" fmla="*/ 6 w 21334"/>
                <a:gd name="T3" fmla="*/ 9 h 18670"/>
                <a:gd name="T4" fmla="*/ 0 w 21334"/>
                <a:gd name="T5" fmla="*/ 11 h 18670"/>
                <a:gd name="T6" fmla="*/ 0 60000 65536"/>
                <a:gd name="T7" fmla="*/ 0 60000 65536"/>
                <a:gd name="T8" fmla="*/ 0 60000 65536"/>
                <a:gd name="T9" fmla="*/ 0 w 21334"/>
                <a:gd name="T10" fmla="*/ 0 h 18670"/>
                <a:gd name="T11" fmla="*/ 21334 w 21334"/>
                <a:gd name="T12" fmla="*/ 18670 h 18670"/>
              </a:gdLst>
              <a:ahLst/>
              <a:cxnLst>
                <a:cxn ang="T6">
                  <a:pos x="T0" y="T1"/>
                </a:cxn>
                <a:cxn ang="T7">
                  <a:pos x="T2" y="T3"/>
                </a:cxn>
                <a:cxn ang="T8">
                  <a:pos x="T4" y="T5"/>
                </a:cxn>
              </a:cxnLst>
              <a:rect l="T9" t="T10" r="T11" b="T12"/>
              <a:pathLst>
                <a:path w="21334" h="18670" fill="none" extrusionOk="0">
                  <a:moveTo>
                    <a:pt x="10862" y="0"/>
                  </a:moveTo>
                  <a:cubicBezTo>
                    <a:pt x="16474" y="3265"/>
                    <a:pt x="20319" y="8880"/>
                    <a:pt x="21334" y="15292"/>
                  </a:cubicBezTo>
                </a:path>
                <a:path w="21334" h="18670" stroke="0" extrusionOk="0">
                  <a:moveTo>
                    <a:pt x="10862" y="0"/>
                  </a:moveTo>
                  <a:cubicBezTo>
                    <a:pt x="16474" y="3265"/>
                    <a:pt x="20319" y="8880"/>
                    <a:pt x="21334" y="15292"/>
                  </a:cubicBezTo>
                  <a:lnTo>
                    <a:pt x="0" y="18670"/>
                  </a:lnTo>
                  <a:close/>
                </a:path>
              </a:pathLst>
            </a:cu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8" name="Text Box 4">
              <a:extLst>
                <a:ext uri="{FF2B5EF4-FFF2-40B4-BE49-F238E27FC236}">
                  <a16:creationId xmlns:a16="http://schemas.microsoft.com/office/drawing/2014/main" id="{F67FA4B2-83C9-4D63-93DA-ABD36BF1F9C1}"/>
                </a:ext>
              </a:extLst>
            </p:cNvPr>
            <p:cNvSpPr txBox="1">
              <a:spLocks noChangeArrowheads="1"/>
            </p:cNvSpPr>
            <p:nvPr/>
          </p:nvSpPr>
          <p:spPr bwMode="auto">
            <a:xfrm>
              <a:off x="602" y="1418"/>
              <a:ext cx="35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sp>
        <p:nvSpPr>
          <p:cNvPr id="9" name="Rectangle 5">
            <a:extLst>
              <a:ext uri="{FF2B5EF4-FFF2-40B4-BE49-F238E27FC236}">
                <a16:creationId xmlns:a16="http://schemas.microsoft.com/office/drawing/2014/main" id="{38711D4E-B26E-48D4-9088-CB859BE35B53}"/>
              </a:ext>
            </a:extLst>
          </p:cNvPr>
          <p:cNvSpPr txBox="1">
            <a:spLocks noChangeArrowheads="1"/>
          </p:cNvSpPr>
          <p:nvPr/>
        </p:nvSpPr>
        <p:spPr>
          <a:xfrm>
            <a:off x="407988" y="249238"/>
            <a:ext cx="8335962" cy="619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缺乏弹性的需求</a:t>
            </a:r>
          </a:p>
        </p:txBody>
      </p:sp>
      <p:grpSp>
        <p:nvGrpSpPr>
          <p:cNvPr id="10" name="Group 6">
            <a:extLst>
              <a:ext uri="{FF2B5EF4-FFF2-40B4-BE49-F238E27FC236}">
                <a16:creationId xmlns:a16="http://schemas.microsoft.com/office/drawing/2014/main" id="{CF4C7BD0-7F7F-46FA-89F8-4F7BD41FE2D3}"/>
              </a:ext>
            </a:extLst>
          </p:cNvPr>
          <p:cNvGrpSpPr>
            <a:grpSpLocks/>
          </p:cNvGrpSpPr>
          <p:nvPr/>
        </p:nvGrpSpPr>
        <p:grpSpPr bwMode="auto">
          <a:xfrm>
            <a:off x="4826000" y="2114550"/>
            <a:ext cx="3870325" cy="3060700"/>
            <a:chOff x="0" y="0"/>
            <a:chExt cx="2146" cy="1792"/>
          </a:xfrm>
        </p:grpSpPr>
        <p:grpSp>
          <p:nvGrpSpPr>
            <p:cNvPr id="11" name="Group 7">
              <a:extLst>
                <a:ext uri="{FF2B5EF4-FFF2-40B4-BE49-F238E27FC236}">
                  <a16:creationId xmlns:a16="http://schemas.microsoft.com/office/drawing/2014/main" id="{DB468834-54F0-48C8-811E-B7417169468E}"/>
                </a:ext>
              </a:extLst>
            </p:cNvPr>
            <p:cNvGrpSpPr>
              <a:grpSpLocks/>
            </p:cNvGrpSpPr>
            <p:nvPr/>
          </p:nvGrpSpPr>
          <p:grpSpPr bwMode="auto">
            <a:xfrm>
              <a:off x="195" y="261"/>
              <a:ext cx="1661" cy="1413"/>
              <a:chOff x="0" y="0"/>
              <a:chExt cx="2116" cy="2027"/>
            </a:xfrm>
          </p:grpSpPr>
          <p:sp>
            <p:nvSpPr>
              <p:cNvPr id="14" name="Line 8">
                <a:extLst>
                  <a:ext uri="{FF2B5EF4-FFF2-40B4-BE49-F238E27FC236}">
                    <a16:creationId xmlns:a16="http://schemas.microsoft.com/office/drawing/2014/main" id="{13191DA2-E590-47ED-92ED-5FE4E0D10985}"/>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9">
                <a:extLst>
                  <a:ext uri="{FF2B5EF4-FFF2-40B4-BE49-F238E27FC236}">
                    <a16:creationId xmlns:a16="http://schemas.microsoft.com/office/drawing/2014/main" id="{9568D49F-7E0B-43EE-85FA-B4B3E7E4DF20}"/>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10">
              <a:extLst>
                <a:ext uri="{FF2B5EF4-FFF2-40B4-BE49-F238E27FC236}">
                  <a16:creationId xmlns:a16="http://schemas.microsoft.com/office/drawing/2014/main" id="{E3D379C0-6D9C-4352-82DC-F625E0D69FDC}"/>
                </a:ext>
              </a:extLst>
            </p:cNvPr>
            <p:cNvSpPr txBox="1">
              <a:spLocks noChangeArrowheads="1"/>
            </p:cNvSpPr>
            <p:nvPr/>
          </p:nvSpPr>
          <p:spPr bwMode="auto">
            <a:xfrm>
              <a:off x="0" y="0"/>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3" name="Text Box 11">
              <a:extLst>
                <a:ext uri="{FF2B5EF4-FFF2-40B4-BE49-F238E27FC236}">
                  <a16:creationId xmlns:a16="http://schemas.microsoft.com/office/drawing/2014/main" id="{1C2738D0-D3B6-4D3E-A522-E598649B6224}"/>
                </a:ext>
              </a:extLst>
            </p:cNvPr>
            <p:cNvSpPr txBox="1">
              <a:spLocks noChangeArrowheads="1"/>
            </p:cNvSpPr>
            <p:nvPr/>
          </p:nvSpPr>
          <p:spPr bwMode="auto">
            <a:xfrm>
              <a:off x="1759" y="1524"/>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6" name="Group 12">
            <a:extLst>
              <a:ext uri="{FF2B5EF4-FFF2-40B4-BE49-F238E27FC236}">
                <a16:creationId xmlns:a16="http://schemas.microsoft.com/office/drawing/2014/main" id="{12949386-7612-40D8-B6EF-CFBB3929DF80}"/>
              </a:ext>
            </a:extLst>
          </p:cNvPr>
          <p:cNvGrpSpPr>
            <a:grpSpLocks/>
          </p:cNvGrpSpPr>
          <p:nvPr/>
        </p:nvGrpSpPr>
        <p:grpSpPr bwMode="auto">
          <a:xfrm>
            <a:off x="4567238" y="3019425"/>
            <a:ext cx="1943100" cy="2386013"/>
            <a:chOff x="0" y="0"/>
            <a:chExt cx="1224" cy="1503"/>
          </a:xfrm>
        </p:grpSpPr>
        <p:sp>
          <p:nvSpPr>
            <p:cNvPr id="17" name="Text Box 13">
              <a:extLst>
                <a:ext uri="{FF2B5EF4-FFF2-40B4-BE49-F238E27FC236}">
                  <a16:creationId xmlns:a16="http://schemas.microsoft.com/office/drawing/2014/main" id="{01E0192F-715E-4109-B0E9-FF3F63730A87}"/>
                </a:ext>
              </a:extLst>
            </p:cNvPr>
            <p:cNvSpPr txBox="1">
              <a:spLocks noChangeArrowheads="1"/>
            </p:cNvSpPr>
            <p:nvPr/>
          </p:nvSpPr>
          <p:spPr bwMode="auto">
            <a:xfrm>
              <a:off x="854" y="1215"/>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p>
          </p:txBody>
        </p:sp>
        <p:sp>
          <p:nvSpPr>
            <p:cNvPr id="18" name="Text Box 14">
              <a:extLst>
                <a:ext uri="{FF2B5EF4-FFF2-40B4-BE49-F238E27FC236}">
                  <a16:creationId xmlns:a16="http://schemas.microsoft.com/office/drawing/2014/main" id="{8BF282A1-34DD-419E-B778-7C88C1DD7B20}"/>
                </a:ext>
              </a:extLst>
            </p:cNvPr>
            <p:cNvSpPr txBox="1">
              <a:spLocks noChangeArrowheads="1"/>
            </p:cNvSpPr>
            <p:nvPr/>
          </p:nvSpPr>
          <p:spPr bwMode="auto">
            <a:xfrm>
              <a:off x="0" y="0"/>
              <a:ext cx="3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p>
          </p:txBody>
        </p:sp>
        <p:grpSp>
          <p:nvGrpSpPr>
            <p:cNvPr id="19" name="Group 15">
              <a:extLst>
                <a:ext uri="{FF2B5EF4-FFF2-40B4-BE49-F238E27FC236}">
                  <a16:creationId xmlns:a16="http://schemas.microsoft.com/office/drawing/2014/main" id="{86D5D56A-E505-4007-81E4-6AADD77FEFE8}"/>
                </a:ext>
              </a:extLst>
            </p:cNvPr>
            <p:cNvGrpSpPr>
              <a:grpSpLocks/>
            </p:cNvGrpSpPr>
            <p:nvPr/>
          </p:nvGrpSpPr>
          <p:grpSpPr bwMode="auto">
            <a:xfrm>
              <a:off x="388" y="145"/>
              <a:ext cx="662" cy="1079"/>
              <a:chOff x="0" y="0"/>
              <a:chExt cx="662" cy="1178"/>
            </a:xfrm>
          </p:grpSpPr>
          <p:sp>
            <p:nvSpPr>
              <p:cNvPr id="21" name="Line 16">
                <a:extLst>
                  <a:ext uri="{FF2B5EF4-FFF2-40B4-BE49-F238E27FC236}">
                    <a16:creationId xmlns:a16="http://schemas.microsoft.com/office/drawing/2014/main" id="{3BB9E004-6CCC-4802-8701-FEF4E4518EDF}"/>
                  </a:ext>
                </a:extLst>
              </p:cNvPr>
              <p:cNvSpPr>
                <a:spLocks noChangeShapeType="1"/>
              </p:cNvSpPr>
              <p:nvPr/>
            </p:nvSpPr>
            <p:spPr bwMode="auto">
              <a:xfrm>
                <a:off x="655" y="2"/>
                <a:ext cx="0" cy="1176"/>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7">
                <a:extLst>
                  <a:ext uri="{FF2B5EF4-FFF2-40B4-BE49-F238E27FC236}">
                    <a16:creationId xmlns:a16="http://schemas.microsoft.com/office/drawing/2014/main" id="{14CEB5F6-9866-4AC7-8C7D-C4FE992AB42C}"/>
                  </a:ext>
                </a:extLst>
              </p:cNvPr>
              <p:cNvSpPr>
                <a:spLocks noChangeShapeType="1"/>
              </p:cNvSpPr>
              <p:nvPr/>
            </p:nvSpPr>
            <p:spPr bwMode="auto">
              <a:xfrm>
                <a:off x="0" y="0"/>
                <a:ext cx="662"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Oval 18">
              <a:extLst>
                <a:ext uri="{FF2B5EF4-FFF2-40B4-BE49-F238E27FC236}">
                  <a16:creationId xmlns:a16="http://schemas.microsoft.com/office/drawing/2014/main" id="{F088B61C-608E-4DE3-85AE-8053CECF0966}"/>
                </a:ext>
              </a:extLst>
            </p:cNvPr>
            <p:cNvSpPr>
              <a:spLocks noChangeArrowheads="1"/>
            </p:cNvSpPr>
            <p:nvPr/>
          </p:nvSpPr>
          <p:spPr bwMode="auto">
            <a:xfrm>
              <a:off x="996" y="10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3" name="Group 19">
            <a:extLst>
              <a:ext uri="{FF2B5EF4-FFF2-40B4-BE49-F238E27FC236}">
                <a16:creationId xmlns:a16="http://schemas.microsoft.com/office/drawing/2014/main" id="{30156C56-1F8C-4997-A119-0BF2512956EA}"/>
              </a:ext>
            </a:extLst>
          </p:cNvPr>
          <p:cNvGrpSpPr>
            <a:grpSpLocks/>
          </p:cNvGrpSpPr>
          <p:nvPr/>
        </p:nvGrpSpPr>
        <p:grpSpPr bwMode="auto">
          <a:xfrm>
            <a:off x="6357938" y="3916363"/>
            <a:ext cx="547687" cy="1492250"/>
            <a:chOff x="0" y="0"/>
            <a:chExt cx="345" cy="940"/>
          </a:xfrm>
        </p:grpSpPr>
        <p:sp>
          <p:nvSpPr>
            <p:cNvPr id="24" name="Text Box 20">
              <a:extLst>
                <a:ext uri="{FF2B5EF4-FFF2-40B4-BE49-F238E27FC236}">
                  <a16:creationId xmlns:a16="http://schemas.microsoft.com/office/drawing/2014/main" id="{A0C392B3-D75D-4EB8-AED3-0B3278A14ECA}"/>
                </a:ext>
              </a:extLst>
            </p:cNvPr>
            <p:cNvSpPr txBox="1">
              <a:spLocks noChangeArrowheads="1"/>
            </p:cNvSpPr>
            <p:nvPr/>
          </p:nvSpPr>
          <p:spPr bwMode="auto">
            <a:xfrm>
              <a:off x="0" y="652"/>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2</a:t>
              </a:r>
            </a:p>
          </p:txBody>
        </p:sp>
        <p:sp>
          <p:nvSpPr>
            <p:cNvPr id="25" name="Line 21">
              <a:extLst>
                <a:ext uri="{FF2B5EF4-FFF2-40B4-BE49-F238E27FC236}">
                  <a16:creationId xmlns:a16="http://schemas.microsoft.com/office/drawing/2014/main" id="{5AB3B78A-2E00-4870-A55D-A120A8553F49}"/>
                </a:ext>
              </a:extLst>
            </p:cNvPr>
            <p:cNvSpPr>
              <a:spLocks noChangeShapeType="1"/>
            </p:cNvSpPr>
            <p:nvPr/>
          </p:nvSpPr>
          <p:spPr bwMode="auto">
            <a:xfrm>
              <a:off x="143" y="0"/>
              <a:ext cx="0" cy="654"/>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22">
            <a:extLst>
              <a:ext uri="{FF2B5EF4-FFF2-40B4-BE49-F238E27FC236}">
                <a16:creationId xmlns:a16="http://schemas.microsoft.com/office/drawing/2014/main" id="{C4C11DDB-E575-4A78-AB28-28C14D6D9F9A}"/>
              </a:ext>
            </a:extLst>
          </p:cNvPr>
          <p:cNvGrpSpPr>
            <a:grpSpLocks/>
          </p:cNvGrpSpPr>
          <p:nvPr/>
        </p:nvGrpSpPr>
        <p:grpSpPr bwMode="auto">
          <a:xfrm>
            <a:off x="4560888" y="3706813"/>
            <a:ext cx="2093912" cy="457200"/>
            <a:chOff x="0" y="0"/>
            <a:chExt cx="1319" cy="288"/>
          </a:xfrm>
        </p:grpSpPr>
        <p:sp>
          <p:nvSpPr>
            <p:cNvPr id="27" name="Text Box 23">
              <a:extLst>
                <a:ext uri="{FF2B5EF4-FFF2-40B4-BE49-F238E27FC236}">
                  <a16:creationId xmlns:a16="http://schemas.microsoft.com/office/drawing/2014/main" id="{59A64F81-0F92-4B6F-B765-D03EF1E5908C}"/>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p>
          </p:txBody>
        </p:sp>
        <p:sp>
          <p:nvSpPr>
            <p:cNvPr id="28" name="Line 24">
              <a:extLst>
                <a:ext uri="{FF2B5EF4-FFF2-40B4-BE49-F238E27FC236}">
                  <a16:creationId xmlns:a16="http://schemas.microsoft.com/office/drawing/2014/main" id="{AB155BA5-BC83-46BF-80B1-CF10DA611EFF}"/>
                </a:ext>
              </a:extLst>
            </p:cNvPr>
            <p:cNvSpPr>
              <a:spLocks noChangeShapeType="1"/>
            </p:cNvSpPr>
            <p:nvPr/>
          </p:nvSpPr>
          <p:spPr bwMode="auto">
            <a:xfrm flipV="1">
              <a:off x="391" y="128"/>
              <a:ext cx="878"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Oval 25">
              <a:extLst>
                <a:ext uri="{FF2B5EF4-FFF2-40B4-BE49-F238E27FC236}">
                  <a16:creationId xmlns:a16="http://schemas.microsoft.com/office/drawing/2014/main" id="{3624472B-B9CA-4A98-B85A-76EFE4141911}"/>
                </a:ext>
              </a:extLst>
            </p:cNvPr>
            <p:cNvSpPr>
              <a:spLocks noChangeArrowheads="1"/>
            </p:cNvSpPr>
            <p:nvPr/>
          </p:nvSpPr>
          <p:spPr bwMode="auto">
            <a:xfrm>
              <a:off x="1231" y="8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30" name="Line 26">
            <a:extLst>
              <a:ext uri="{FF2B5EF4-FFF2-40B4-BE49-F238E27FC236}">
                <a16:creationId xmlns:a16="http://schemas.microsoft.com/office/drawing/2014/main" id="{F623E6AE-1549-47DA-B359-C59260948B0C}"/>
              </a:ext>
            </a:extLst>
          </p:cNvPr>
          <p:cNvSpPr>
            <a:spLocks noChangeShapeType="1"/>
          </p:cNvSpPr>
          <p:nvPr/>
        </p:nvSpPr>
        <p:spPr bwMode="auto">
          <a:xfrm rot="10800000" flipH="1" flipV="1">
            <a:off x="5313363" y="3252788"/>
            <a:ext cx="0" cy="657225"/>
          </a:xfrm>
          <a:prstGeom prst="line">
            <a:avLst/>
          </a:prstGeom>
          <a:noFill/>
          <a:ln w="508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1" name="Line 27">
            <a:extLst>
              <a:ext uri="{FF2B5EF4-FFF2-40B4-BE49-F238E27FC236}">
                <a16:creationId xmlns:a16="http://schemas.microsoft.com/office/drawing/2014/main" id="{68B2309A-9BEA-4590-8899-F75CAB9223BF}"/>
              </a:ext>
            </a:extLst>
          </p:cNvPr>
          <p:cNvSpPr>
            <a:spLocks noChangeShapeType="1"/>
          </p:cNvSpPr>
          <p:nvPr/>
        </p:nvSpPr>
        <p:spPr bwMode="auto">
          <a:xfrm rot="5400000" flipV="1">
            <a:off x="6406357" y="4656931"/>
            <a:ext cx="0" cy="347663"/>
          </a:xfrm>
          <a:prstGeom prst="line">
            <a:avLst/>
          </a:prstGeom>
          <a:noFill/>
          <a:ln w="50800">
            <a:solidFill>
              <a:srgbClr val="0099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2" name="Text Box 28">
            <a:extLst>
              <a:ext uri="{FF2B5EF4-FFF2-40B4-BE49-F238E27FC236}">
                <a16:creationId xmlns:a16="http://schemas.microsoft.com/office/drawing/2014/main" id="{99BF61D6-FD0A-4282-BCE0-516C7D531503}"/>
              </a:ext>
            </a:extLst>
          </p:cNvPr>
          <p:cNvSpPr txBox="1">
            <a:spLocks noChangeArrowheads="1"/>
          </p:cNvSpPr>
          <p:nvPr/>
        </p:nvSpPr>
        <p:spPr bwMode="auto">
          <a:xfrm>
            <a:off x="5972175" y="5603875"/>
            <a:ext cx="1954213" cy="8223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需求量上升10%</a:t>
            </a:r>
          </a:p>
        </p:txBody>
      </p:sp>
      <p:sp>
        <p:nvSpPr>
          <p:cNvPr id="33" name="Text Box 30">
            <a:extLst>
              <a:ext uri="{FF2B5EF4-FFF2-40B4-BE49-F238E27FC236}">
                <a16:creationId xmlns:a16="http://schemas.microsoft.com/office/drawing/2014/main" id="{67CE4D90-FBC2-4D33-AE98-653747B13906}"/>
              </a:ext>
            </a:extLst>
          </p:cNvPr>
          <p:cNvSpPr txBox="1">
            <a:spLocks noChangeArrowheads="1"/>
          </p:cNvSpPr>
          <p:nvPr/>
        </p:nvSpPr>
        <p:spPr bwMode="auto">
          <a:xfrm>
            <a:off x="6057900" y="871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009900"/>
                </a:solidFill>
                <a:ea typeface="宋体" panose="02010600030101010101" pitchFamily="2" charset="-122"/>
              </a:rPr>
              <a:t>&lt; 10%</a:t>
            </a:r>
            <a:endParaRPr lang="en-US" altLang="zh-CN" sz="2500" b="1" i="1" baseline="30000">
              <a:solidFill>
                <a:srgbClr val="009900"/>
              </a:solidFill>
              <a:ea typeface="宋体" panose="02010600030101010101" pitchFamily="2" charset="-122"/>
            </a:endParaRPr>
          </a:p>
        </p:txBody>
      </p:sp>
      <p:sp>
        <p:nvSpPr>
          <p:cNvPr id="34" name="Text Box 31">
            <a:extLst>
              <a:ext uri="{FF2B5EF4-FFF2-40B4-BE49-F238E27FC236}">
                <a16:creationId xmlns:a16="http://schemas.microsoft.com/office/drawing/2014/main" id="{27C34156-0685-4DBF-BD53-AD6C89BFACA3}"/>
              </a:ext>
            </a:extLst>
          </p:cNvPr>
          <p:cNvSpPr txBox="1">
            <a:spLocks noChangeArrowheads="1"/>
          </p:cNvSpPr>
          <p:nvPr/>
        </p:nvSpPr>
        <p:spPr bwMode="auto">
          <a:xfrm>
            <a:off x="6064250" y="1379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FF6600"/>
                </a:solidFill>
                <a:ea typeface="宋体" panose="02010600030101010101" pitchFamily="2" charset="-122"/>
              </a:rPr>
              <a:t>10%</a:t>
            </a:r>
            <a:endParaRPr lang="en-US" altLang="zh-CN" sz="2500" b="1" i="1" baseline="30000">
              <a:solidFill>
                <a:srgbClr val="FF6600"/>
              </a:solidFill>
              <a:ea typeface="宋体" panose="02010600030101010101" pitchFamily="2" charset="-122"/>
            </a:endParaRPr>
          </a:p>
        </p:txBody>
      </p:sp>
      <p:sp>
        <p:nvSpPr>
          <p:cNvPr id="35" name="Text Box 32">
            <a:extLst>
              <a:ext uri="{FF2B5EF4-FFF2-40B4-BE49-F238E27FC236}">
                <a16:creationId xmlns:a16="http://schemas.microsoft.com/office/drawing/2014/main" id="{965168D6-AF19-45C7-98CC-84C3E179F19A}"/>
              </a:ext>
            </a:extLst>
          </p:cNvPr>
          <p:cNvSpPr txBox="1">
            <a:spLocks noChangeArrowheads="1"/>
          </p:cNvSpPr>
          <p:nvPr/>
        </p:nvSpPr>
        <p:spPr bwMode="auto">
          <a:xfrm>
            <a:off x="7202488" y="1111250"/>
            <a:ext cx="682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solidFill>
                  <a:srgbClr val="0000FF"/>
                </a:solidFill>
                <a:ea typeface="宋体" panose="02010600030101010101" pitchFamily="2" charset="-122"/>
              </a:rPr>
              <a:t>&lt; 1</a:t>
            </a:r>
          </a:p>
        </p:txBody>
      </p:sp>
      <p:grpSp>
        <p:nvGrpSpPr>
          <p:cNvPr id="36" name="Group 33">
            <a:extLst>
              <a:ext uri="{FF2B5EF4-FFF2-40B4-BE49-F238E27FC236}">
                <a16:creationId xmlns:a16="http://schemas.microsoft.com/office/drawing/2014/main" id="{DE9EDFB7-DF20-4CD1-B810-A149384BD03A}"/>
              </a:ext>
            </a:extLst>
          </p:cNvPr>
          <p:cNvGrpSpPr>
            <a:grpSpLocks/>
          </p:cNvGrpSpPr>
          <p:nvPr/>
        </p:nvGrpSpPr>
        <p:grpSpPr bwMode="auto">
          <a:xfrm>
            <a:off x="725488" y="874713"/>
            <a:ext cx="6413500" cy="874712"/>
            <a:chOff x="0" y="0"/>
            <a:chExt cx="4040" cy="551"/>
          </a:xfrm>
        </p:grpSpPr>
        <p:sp>
          <p:nvSpPr>
            <p:cNvPr id="37" name="Text Box 34">
              <a:extLst>
                <a:ext uri="{FF2B5EF4-FFF2-40B4-BE49-F238E27FC236}">
                  <a16:creationId xmlns:a16="http://schemas.microsoft.com/office/drawing/2014/main" id="{400B4D17-C5D9-4985-A2C1-D1322E5CBF9B}"/>
                </a:ext>
              </a:extLst>
            </p:cNvPr>
            <p:cNvSpPr txBox="1">
              <a:spLocks noChangeArrowheads="1"/>
            </p:cNvSpPr>
            <p:nvPr/>
          </p:nvSpPr>
          <p:spPr bwMode="auto">
            <a:xfrm>
              <a:off x="0" y="52"/>
              <a:ext cx="143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zh-CN" altLang="zh-CN" sz="2500">
                  <a:ea typeface="宋体" panose="02010600030101010101" pitchFamily="2" charset="-122"/>
                </a:rPr>
                <a:t>需求价格弹性</a:t>
              </a:r>
            </a:p>
          </p:txBody>
        </p:sp>
        <p:sp>
          <p:nvSpPr>
            <p:cNvPr id="38" name="Text Box 35">
              <a:extLst>
                <a:ext uri="{FF2B5EF4-FFF2-40B4-BE49-F238E27FC236}">
                  <a16:creationId xmlns:a16="http://schemas.microsoft.com/office/drawing/2014/main" id="{31B8E0DB-91EF-44DF-BB6A-3B6517EB7E47}"/>
                </a:ext>
              </a:extLst>
            </p:cNvPr>
            <p:cNvSpPr txBox="1">
              <a:spLocks noChangeArrowheads="1"/>
            </p:cNvSpPr>
            <p:nvPr/>
          </p:nvSpPr>
          <p:spPr bwMode="auto">
            <a:xfrm>
              <a:off x="1344" y="153"/>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39" name="Text Box 36">
              <a:extLst>
                <a:ext uri="{FF2B5EF4-FFF2-40B4-BE49-F238E27FC236}">
                  <a16:creationId xmlns:a16="http://schemas.microsoft.com/office/drawing/2014/main" id="{83E3926A-6602-4F5C-9316-FDF1B2351C42}"/>
                </a:ext>
              </a:extLst>
            </p:cNvPr>
            <p:cNvSpPr txBox="1">
              <a:spLocks noChangeArrowheads="1"/>
            </p:cNvSpPr>
            <p:nvPr/>
          </p:nvSpPr>
          <p:spPr bwMode="auto">
            <a:xfrm>
              <a:off x="1611" y="0"/>
              <a:ext cx="1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需求量变动百分比</a:t>
              </a:r>
              <a:endParaRPr lang="zh-CN" altLang="zh-CN" sz="2000" b="1" i="1" baseline="30000">
                <a:ea typeface="宋体" panose="02010600030101010101" pitchFamily="2" charset="-122"/>
              </a:endParaRPr>
            </a:p>
          </p:txBody>
        </p:sp>
        <p:sp>
          <p:nvSpPr>
            <p:cNvPr id="40" name="Text Box 37">
              <a:extLst>
                <a:ext uri="{FF2B5EF4-FFF2-40B4-BE49-F238E27FC236}">
                  <a16:creationId xmlns:a16="http://schemas.microsoft.com/office/drawing/2014/main" id="{188EE48B-333F-4ABB-B886-B8A03A374DD9}"/>
                </a:ext>
              </a:extLst>
            </p:cNvPr>
            <p:cNvSpPr txBox="1">
              <a:spLocks noChangeArrowheads="1"/>
            </p:cNvSpPr>
            <p:nvPr/>
          </p:nvSpPr>
          <p:spPr bwMode="auto">
            <a:xfrm>
              <a:off x="1615" y="320"/>
              <a:ext cx="1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价格变动的百分比</a:t>
              </a:r>
              <a:endParaRPr lang="zh-CN" altLang="zh-CN" sz="2000" b="1" i="1" baseline="30000">
                <a:ea typeface="宋体" panose="02010600030101010101" pitchFamily="2" charset="-122"/>
              </a:endParaRPr>
            </a:p>
          </p:txBody>
        </p:sp>
        <p:sp>
          <p:nvSpPr>
            <p:cNvPr id="41" name="Line 38">
              <a:extLst>
                <a:ext uri="{FF2B5EF4-FFF2-40B4-BE49-F238E27FC236}">
                  <a16:creationId xmlns:a16="http://schemas.microsoft.com/office/drawing/2014/main" id="{05AC0A3B-67FA-469A-9B63-39FCEFDD099D}"/>
                </a:ext>
              </a:extLst>
            </p:cNvPr>
            <p:cNvSpPr>
              <a:spLocks noChangeShapeType="1"/>
            </p:cNvSpPr>
            <p:nvPr/>
          </p:nvSpPr>
          <p:spPr bwMode="auto">
            <a:xfrm>
              <a:off x="1670" y="308"/>
              <a:ext cx="14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39">
              <a:extLst>
                <a:ext uri="{FF2B5EF4-FFF2-40B4-BE49-F238E27FC236}">
                  <a16:creationId xmlns:a16="http://schemas.microsoft.com/office/drawing/2014/main" id="{D2F8A3C3-3082-4F62-A3DA-4D53F5953516}"/>
                </a:ext>
              </a:extLst>
            </p:cNvPr>
            <p:cNvSpPr txBox="1">
              <a:spLocks noChangeArrowheads="1"/>
            </p:cNvSpPr>
            <p:nvPr/>
          </p:nvSpPr>
          <p:spPr bwMode="auto">
            <a:xfrm>
              <a:off x="3092" y="151"/>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43" name="Line 40">
              <a:extLst>
                <a:ext uri="{FF2B5EF4-FFF2-40B4-BE49-F238E27FC236}">
                  <a16:creationId xmlns:a16="http://schemas.microsoft.com/office/drawing/2014/main" id="{0CE9CCA9-2100-487A-9F36-9788F2580D33}"/>
                </a:ext>
              </a:extLst>
            </p:cNvPr>
            <p:cNvSpPr>
              <a:spLocks noChangeShapeType="1"/>
            </p:cNvSpPr>
            <p:nvPr/>
          </p:nvSpPr>
          <p:spPr bwMode="auto">
            <a:xfrm>
              <a:off x="3424" y="309"/>
              <a:ext cx="6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 name="Text Box 41">
            <a:extLst>
              <a:ext uri="{FF2B5EF4-FFF2-40B4-BE49-F238E27FC236}">
                <a16:creationId xmlns:a16="http://schemas.microsoft.com/office/drawing/2014/main" id="{0EA30CE1-1084-45A8-B63C-1E62AF8BEA1B}"/>
              </a:ext>
            </a:extLst>
          </p:cNvPr>
          <p:cNvSpPr txBox="1">
            <a:spLocks noChangeArrowheads="1"/>
          </p:cNvSpPr>
          <p:nvPr/>
        </p:nvSpPr>
        <p:spPr bwMode="auto">
          <a:xfrm>
            <a:off x="3579813" y="4633913"/>
            <a:ext cx="1203325" cy="822325"/>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价格下降10%</a:t>
            </a:r>
          </a:p>
        </p:txBody>
      </p:sp>
      <p:sp>
        <p:nvSpPr>
          <p:cNvPr id="45" name="Rectangle 42">
            <a:extLst>
              <a:ext uri="{FF2B5EF4-FFF2-40B4-BE49-F238E27FC236}">
                <a16:creationId xmlns:a16="http://schemas.microsoft.com/office/drawing/2014/main" id="{095D3554-6E67-4E21-BAC3-E3A6C0C3D0B2}"/>
              </a:ext>
            </a:extLst>
          </p:cNvPr>
          <p:cNvSpPr>
            <a:spLocks noChangeArrowheads="1"/>
          </p:cNvSpPr>
          <p:nvPr/>
        </p:nvSpPr>
        <p:spPr bwMode="auto">
          <a:xfrm>
            <a:off x="0" y="3279775"/>
            <a:ext cx="3914775"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800">
                <a:ea typeface="宋体" panose="02010600030101010101" pitchFamily="2" charset="-122"/>
              </a:rPr>
              <a:t>  消费者的价格敏感度：</a:t>
            </a:r>
            <a:endParaRPr lang="zh-CN" altLang="zh-CN" sz="2800">
              <a:solidFill>
                <a:srgbClr val="0000FF"/>
              </a:solidFill>
              <a:ea typeface="宋体" panose="02010600030101010101" pitchFamily="2" charset="-122"/>
            </a:endParaRPr>
          </a:p>
        </p:txBody>
      </p:sp>
      <p:sp>
        <p:nvSpPr>
          <p:cNvPr id="46" name="Rectangle 43">
            <a:extLst>
              <a:ext uri="{FF2B5EF4-FFF2-40B4-BE49-F238E27FC236}">
                <a16:creationId xmlns:a16="http://schemas.microsoft.com/office/drawing/2014/main" id="{EC932C7C-0D1D-470D-99DD-EA3E9C2B0E55}"/>
              </a:ext>
            </a:extLst>
          </p:cNvPr>
          <p:cNvSpPr>
            <a:spLocks noChangeArrowheads="1"/>
          </p:cNvSpPr>
          <p:nvPr/>
        </p:nvSpPr>
        <p:spPr bwMode="auto">
          <a:xfrm>
            <a:off x="514350" y="1935163"/>
            <a:ext cx="21669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800">
                <a:ea typeface="宋体" panose="02010600030101010101" pitchFamily="2" charset="-122"/>
              </a:rPr>
              <a:t>需求曲线：</a:t>
            </a:r>
            <a:endParaRPr lang="zh-CN" altLang="zh-CN" sz="2800">
              <a:solidFill>
                <a:srgbClr val="0000FF"/>
              </a:solidFill>
              <a:ea typeface="宋体" panose="02010600030101010101" pitchFamily="2" charset="-122"/>
            </a:endParaRPr>
          </a:p>
        </p:txBody>
      </p:sp>
      <p:sp>
        <p:nvSpPr>
          <p:cNvPr id="47" name="Rectangle 44">
            <a:extLst>
              <a:ext uri="{FF2B5EF4-FFF2-40B4-BE49-F238E27FC236}">
                <a16:creationId xmlns:a16="http://schemas.microsoft.com/office/drawing/2014/main" id="{4F2EC1A2-08AA-46B1-B1D3-EC3E19736970}"/>
              </a:ext>
            </a:extLst>
          </p:cNvPr>
          <p:cNvSpPr>
            <a:spLocks noChangeArrowheads="1"/>
          </p:cNvSpPr>
          <p:nvPr/>
        </p:nvSpPr>
        <p:spPr bwMode="auto">
          <a:xfrm>
            <a:off x="338138" y="4859338"/>
            <a:ext cx="16176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弹性；</a:t>
            </a:r>
            <a:endParaRPr lang="zh-CN" altLang="zh-CN" sz="2600">
              <a:solidFill>
                <a:srgbClr val="0000FF"/>
              </a:solidFill>
              <a:ea typeface="宋体" panose="02010600030101010101" pitchFamily="2" charset="-122"/>
            </a:endParaRPr>
          </a:p>
        </p:txBody>
      </p:sp>
      <p:sp>
        <p:nvSpPr>
          <p:cNvPr id="48" name="Rectangle 45">
            <a:extLst>
              <a:ext uri="{FF2B5EF4-FFF2-40B4-BE49-F238E27FC236}">
                <a16:creationId xmlns:a16="http://schemas.microsoft.com/office/drawing/2014/main" id="{3BF68C98-965C-438B-AADD-8CA3221204A1}"/>
              </a:ext>
            </a:extLst>
          </p:cNvPr>
          <p:cNvSpPr>
            <a:spLocks noChangeArrowheads="1"/>
          </p:cNvSpPr>
          <p:nvPr/>
        </p:nvSpPr>
        <p:spPr bwMode="auto">
          <a:xfrm>
            <a:off x="565150" y="2581275"/>
            <a:ext cx="28956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相对陡峭</a:t>
            </a:r>
          </a:p>
        </p:txBody>
      </p:sp>
      <p:sp>
        <p:nvSpPr>
          <p:cNvPr id="49" name="Rectangle 46">
            <a:extLst>
              <a:ext uri="{FF2B5EF4-FFF2-40B4-BE49-F238E27FC236}">
                <a16:creationId xmlns:a16="http://schemas.microsoft.com/office/drawing/2014/main" id="{7D895095-2CB8-4985-AB34-904153D7681E}"/>
              </a:ext>
            </a:extLst>
          </p:cNvPr>
          <p:cNvSpPr>
            <a:spLocks noChangeArrowheads="1"/>
          </p:cNvSpPr>
          <p:nvPr/>
        </p:nvSpPr>
        <p:spPr bwMode="auto">
          <a:xfrm>
            <a:off x="582613" y="4079875"/>
            <a:ext cx="26241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相对小</a:t>
            </a:r>
          </a:p>
        </p:txBody>
      </p:sp>
      <p:sp>
        <p:nvSpPr>
          <p:cNvPr id="50" name="Rectangle 47">
            <a:extLst>
              <a:ext uri="{FF2B5EF4-FFF2-40B4-BE49-F238E27FC236}">
                <a16:creationId xmlns:a16="http://schemas.microsoft.com/office/drawing/2014/main" id="{7DE12ADC-E722-4DBA-8F36-C98CDB5D6FD0}"/>
              </a:ext>
            </a:extLst>
          </p:cNvPr>
          <p:cNvSpPr>
            <a:spLocks noChangeArrowheads="1"/>
          </p:cNvSpPr>
          <p:nvPr/>
        </p:nvSpPr>
        <p:spPr bwMode="auto">
          <a:xfrm>
            <a:off x="579438" y="5316538"/>
            <a:ext cx="18319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sz="2600">
                <a:solidFill>
                  <a:srgbClr val="0000FF"/>
                </a:solidFill>
                <a:ea typeface="宋体" panose="02010600030101010101" pitchFamily="2" charset="-122"/>
              </a:rPr>
              <a:t>&lt; 1</a:t>
            </a:r>
          </a:p>
        </p:txBody>
      </p:sp>
    </p:spTree>
    <p:extLst>
      <p:ext uri="{BB962C8B-B14F-4D97-AF65-F5344CB8AC3E}">
        <p14:creationId xmlns:p14="http://schemas.microsoft.com/office/powerpoint/2010/main" val="338575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up)">
                                      <p:cBhvr>
                                        <p:cTn id="14" dur="500"/>
                                        <p:tgtEl>
                                          <p:spTgt spid="3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dissolve">
                                      <p:cBhvr>
                                        <p:cTn id="26" dur="500"/>
                                        <p:tgtEl>
                                          <p:spTgt spid="33"/>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up)">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dissolve">
                                      <p:cBhvr>
                                        <p:cTn id="39" dur="500"/>
                                        <p:tgtEl>
                                          <p:spTgt spid="3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dissolve">
                                      <p:cBhvr>
                                        <p:cTn id="4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autoUpdateAnimBg="0"/>
      <p:bldP spid="33" grpId="0" autoUpdateAnimBg="0"/>
      <p:bldP spid="34" grpId="0" autoUpdateAnimBg="0"/>
      <p:bldP spid="35" grpId="0" autoUpdateAnimBg="0"/>
      <p:bldP spid="44" grpId="0" animBg="1" autoUpdateAnimBg="0"/>
      <p:bldP spid="5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80249-29B5-4697-8262-7B5E0976645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BC56E8AF-AD58-4F7D-96A8-21822704046C}"/>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A5181819-9A5D-495E-8FE5-8CA25B191659}"/>
              </a:ext>
            </a:extLst>
          </p:cNvPr>
          <p:cNvGrpSpPr>
            <a:grpSpLocks/>
          </p:cNvGrpSpPr>
          <p:nvPr/>
        </p:nvGrpSpPr>
        <p:grpSpPr bwMode="auto">
          <a:xfrm>
            <a:off x="5900738" y="2038350"/>
            <a:ext cx="2128837" cy="2389188"/>
            <a:chOff x="0" y="0"/>
            <a:chExt cx="1477" cy="1505"/>
          </a:xfrm>
        </p:grpSpPr>
        <p:sp>
          <p:nvSpPr>
            <p:cNvPr id="7" name="Arc 3">
              <a:extLst>
                <a:ext uri="{FF2B5EF4-FFF2-40B4-BE49-F238E27FC236}">
                  <a16:creationId xmlns:a16="http://schemas.microsoft.com/office/drawing/2014/main" id="{499E67C6-5FDE-4D7F-97B9-2BE79635264B}"/>
                </a:ext>
              </a:extLst>
            </p:cNvPr>
            <p:cNvSpPr>
              <a:spLocks/>
            </p:cNvSpPr>
            <p:nvPr/>
          </p:nvSpPr>
          <p:spPr bwMode="auto">
            <a:xfrm flipH="1" flipV="1">
              <a:off x="0" y="0"/>
              <a:ext cx="1477" cy="1344"/>
            </a:xfrm>
            <a:custGeom>
              <a:avLst/>
              <a:gdLst>
                <a:gd name="T0" fmla="*/ 2 w 21121"/>
                <a:gd name="T1" fmla="*/ 0 h 21063"/>
                <a:gd name="T2" fmla="*/ 7 w 21121"/>
                <a:gd name="T3" fmla="*/ 4 h 21063"/>
                <a:gd name="T4" fmla="*/ 0 w 21121"/>
                <a:gd name="T5" fmla="*/ 5 h 21063"/>
                <a:gd name="T6" fmla="*/ 0 60000 65536"/>
                <a:gd name="T7" fmla="*/ 0 60000 65536"/>
                <a:gd name="T8" fmla="*/ 0 60000 65536"/>
                <a:gd name="T9" fmla="*/ 0 w 21121"/>
                <a:gd name="T10" fmla="*/ 0 h 21063"/>
                <a:gd name="T11" fmla="*/ 21121 w 21121"/>
                <a:gd name="T12" fmla="*/ 21063 h 21063"/>
              </a:gdLst>
              <a:ahLst/>
              <a:cxnLst>
                <a:cxn ang="T6">
                  <a:pos x="T0" y="T1"/>
                </a:cxn>
                <a:cxn ang="T7">
                  <a:pos x="T2" y="T3"/>
                </a:cxn>
                <a:cxn ang="T8">
                  <a:pos x="T4" y="T5"/>
                </a:cxn>
              </a:cxnLst>
              <a:rect l="T9" t="T10" r="T11" b="T12"/>
              <a:pathLst>
                <a:path w="21121" h="21063" fill="none" extrusionOk="0">
                  <a:moveTo>
                    <a:pt x="4785" y="-1"/>
                  </a:moveTo>
                  <a:cubicBezTo>
                    <a:pt x="12985" y="1862"/>
                    <a:pt x="19359" y="8315"/>
                    <a:pt x="21120" y="16539"/>
                  </a:cubicBezTo>
                </a:path>
                <a:path w="21121" h="21063" stroke="0" extrusionOk="0">
                  <a:moveTo>
                    <a:pt x="4785" y="-1"/>
                  </a:moveTo>
                  <a:cubicBezTo>
                    <a:pt x="12985" y="1862"/>
                    <a:pt x="19359" y="8315"/>
                    <a:pt x="21120" y="16539"/>
                  </a:cubicBezTo>
                  <a:lnTo>
                    <a:pt x="0" y="21063"/>
                  </a:lnTo>
                  <a:close/>
                </a:path>
              </a:pathLst>
            </a:cu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8" name="Text Box 4">
              <a:extLst>
                <a:ext uri="{FF2B5EF4-FFF2-40B4-BE49-F238E27FC236}">
                  <a16:creationId xmlns:a16="http://schemas.microsoft.com/office/drawing/2014/main" id="{B5FA6072-46FE-47BB-8A6D-3B0F7290766F}"/>
                </a:ext>
              </a:extLst>
            </p:cNvPr>
            <p:cNvSpPr txBox="1">
              <a:spLocks noChangeArrowheads="1"/>
            </p:cNvSpPr>
            <p:nvPr/>
          </p:nvSpPr>
          <p:spPr bwMode="auto">
            <a:xfrm>
              <a:off x="1040" y="1217"/>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sp>
        <p:nvSpPr>
          <p:cNvPr id="9" name="Rectangle 5">
            <a:extLst>
              <a:ext uri="{FF2B5EF4-FFF2-40B4-BE49-F238E27FC236}">
                <a16:creationId xmlns:a16="http://schemas.microsoft.com/office/drawing/2014/main" id="{D883AC11-2AC6-412C-BEF7-F272C4F2FCC7}"/>
              </a:ext>
            </a:extLst>
          </p:cNvPr>
          <p:cNvSpPr txBox="1">
            <a:spLocks noChangeArrowheads="1"/>
          </p:cNvSpPr>
          <p:nvPr/>
        </p:nvSpPr>
        <p:spPr>
          <a:xfrm>
            <a:off x="628650" y="261938"/>
            <a:ext cx="6657975" cy="619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单位弹性需求</a:t>
            </a:r>
          </a:p>
        </p:txBody>
      </p:sp>
      <p:grpSp>
        <p:nvGrpSpPr>
          <p:cNvPr id="10" name="Group 6">
            <a:extLst>
              <a:ext uri="{FF2B5EF4-FFF2-40B4-BE49-F238E27FC236}">
                <a16:creationId xmlns:a16="http://schemas.microsoft.com/office/drawing/2014/main" id="{7F2C3DBC-2B1D-45F1-A3B7-333D7DAD03C1}"/>
              </a:ext>
            </a:extLst>
          </p:cNvPr>
          <p:cNvGrpSpPr>
            <a:grpSpLocks/>
          </p:cNvGrpSpPr>
          <p:nvPr/>
        </p:nvGrpSpPr>
        <p:grpSpPr bwMode="auto">
          <a:xfrm>
            <a:off x="4826000" y="2114550"/>
            <a:ext cx="3870325" cy="3060700"/>
            <a:chOff x="0" y="0"/>
            <a:chExt cx="2146" cy="1792"/>
          </a:xfrm>
        </p:grpSpPr>
        <p:grpSp>
          <p:nvGrpSpPr>
            <p:cNvPr id="11" name="Group 7">
              <a:extLst>
                <a:ext uri="{FF2B5EF4-FFF2-40B4-BE49-F238E27FC236}">
                  <a16:creationId xmlns:a16="http://schemas.microsoft.com/office/drawing/2014/main" id="{4A67E496-7156-47F9-B986-4FD616196259}"/>
                </a:ext>
              </a:extLst>
            </p:cNvPr>
            <p:cNvGrpSpPr>
              <a:grpSpLocks/>
            </p:cNvGrpSpPr>
            <p:nvPr/>
          </p:nvGrpSpPr>
          <p:grpSpPr bwMode="auto">
            <a:xfrm>
              <a:off x="195" y="261"/>
              <a:ext cx="1661" cy="1413"/>
              <a:chOff x="0" y="0"/>
              <a:chExt cx="2116" cy="2027"/>
            </a:xfrm>
          </p:grpSpPr>
          <p:sp>
            <p:nvSpPr>
              <p:cNvPr id="14" name="Line 8">
                <a:extLst>
                  <a:ext uri="{FF2B5EF4-FFF2-40B4-BE49-F238E27FC236}">
                    <a16:creationId xmlns:a16="http://schemas.microsoft.com/office/drawing/2014/main" id="{71086B2F-4571-4889-8889-5AA13FAD9ECD}"/>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9">
                <a:extLst>
                  <a:ext uri="{FF2B5EF4-FFF2-40B4-BE49-F238E27FC236}">
                    <a16:creationId xmlns:a16="http://schemas.microsoft.com/office/drawing/2014/main" id="{552CFC64-ED50-4E98-A476-3690264839E5}"/>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10">
              <a:extLst>
                <a:ext uri="{FF2B5EF4-FFF2-40B4-BE49-F238E27FC236}">
                  <a16:creationId xmlns:a16="http://schemas.microsoft.com/office/drawing/2014/main" id="{78BE269F-91CE-4DF8-84E4-0F6DE310CFBB}"/>
                </a:ext>
              </a:extLst>
            </p:cNvPr>
            <p:cNvSpPr txBox="1">
              <a:spLocks noChangeArrowheads="1"/>
            </p:cNvSpPr>
            <p:nvPr/>
          </p:nvSpPr>
          <p:spPr bwMode="auto">
            <a:xfrm>
              <a:off x="0" y="0"/>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3" name="Text Box 11">
              <a:extLst>
                <a:ext uri="{FF2B5EF4-FFF2-40B4-BE49-F238E27FC236}">
                  <a16:creationId xmlns:a16="http://schemas.microsoft.com/office/drawing/2014/main" id="{C97E8C92-E256-4EC5-86FD-025308642817}"/>
                </a:ext>
              </a:extLst>
            </p:cNvPr>
            <p:cNvSpPr txBox="1">
              <a:spLocks noChangeArrowheads="1"/>
            </p:cNvSpPr>
            <p:nvPr/>
          </p:nvSpPr>
          <p:spPr bwMode="auto">
            <a:xfrm>
              <a:off x="1759" y="1524"/>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6" name="Group 12">
            <a:extLst>
              <a:ext uri="{FF2B5EF4-FFF2-40B4-BE49-F238E27FC236}">
                <a16:creationId xmlns:a16="http://schemas.microsoft.com/office/drawing/2014/main" id="{1C3E0EEC-C5CB-407B-B602-86A3B3312020}"/>
              </a:ext>
            </a:extLst>
          </p:cNvPr>
          <p:cNvGrpSpPr>
            <a:grpSpLocks/>
          </p:cNvGrpSpPr>
          <p:nvPr/>
        </p:nvGrpSpPr>
        <p:grpSpPr bwMode="auto">
          <a:xfrm>
            <a:off x="4567238" y="3019425"/>
            <a:ext cx="1943100" cy="2386013"/>
            <a:chOff x="0" y="0"/>
            <a:chExt cx="1224" cy="1503"/>
          </a:xfrm>
        </p:grpSpPr>
        <p:sp>
          <p:nvSpPr>
            <p:cNvPr id="17" name="Text Box 13">
              <a:extLst>
                <a:ext uri="{FF2B5EF4-FFF2-40B4-BE49-F238E27FC236}">
                  <a16:creationId xmlns:a16="http://schemas.microsoft.com/office/drawing/2014/main" id="{B01E6F98-941E-4FB7-87D0-E09B3A7F6319}"/>
                </a:ext>
              </a:extLst>
            </p:cNvPr>
            <p:cNvSpPr txBox="1">
              <a:spLocks noChangeArrowheads="1"/>
            </p:cNvSpPr>
            <p:nvPr/>
          </p:nvSpPr>
          <p:spPr bwMode="auto">
            <a:xfrm>
              <a:off x="854" y="1215"/>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p>
          </p:txBody>
        </p:sp>
        <p:sp>
          <p:nvSpPr>
            <p:cNvPr id="18" name="Text Box 14">
              <a:extLst>
                <a:ext uri="{FF2B5EF4-FFF2-40B4-BE49-F238E27FC236}">
                  <a16:creationId xmlns:a16="http://schemas.microsoft.com/office/drawing/2014/main" id="{0308815F-5057-49DA-8C82-CA4BB006EDEC}"/>
                </a:ext>
              </a:extLst>
            </p:cNvPr>
            <p:cNvSpPr txBox="1">
              <a:spLocks noChangeArrowheads="1"/>
            </p:cNvSpPr>
            <p:nvPr/>
          </p:nvSpPr>
          <p:spPr bwMode="auto">
            <a:xfrm>
              <a:off x="0" y="0"/>
              <a:ext cx="3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p>
          </p:txBody>
        </p:sp>
        <p:grpSp>
          <p:nvGrpSpPr>
            <p:cNvPr id="19" name="Group 15">
              <a:extLst>
                <a:ext uri="{FF2B5EF4-FFF2-40B4-BE49-F238E27FC236}">
                  <a16:creationId xmlns:a16="http://schemas.microsoft.com/office/drawing/2014/main" id="{75619622-CA21-48C7-AFAF-78617944D09C}"/>
                </a:ext>
              </a:extLst>
            </p:cNvPr>
            <p:cNvGrpSpPr>
              <a:grpSpLocks/>
            </p:cNvGrpSpPr>
            <p:nvPr/>
          </p:nvGrpSpPr>
          <p:grpSpPr bwMode="auto">
            <a:xfrm>
              <a:off x="388" y="145"/>
              <a:ext cx="662" cy="1079"/>
              <a:chOff x="0" y="0"/>
              <a:chExt cx="662" cy="1178"/>
            </a:xfrm>
          </p:grpSpPr>
          <p:sp>
            <p:nvSpPr>
              <p:cNvPr id="21" name="Line 16">
                <a:extLst>
                  <a:ext uri="{FF2B5EF4-FFF2-40B4-BE49-F238E27FC236}">
                    <a16:creationId xmlns:a16="http://schemas.microsoft.com/office/drawing/2014/main" id="{496BA10A-6177-44EF-B08D-C9FEAAD14D25}"/>
                  </a:ext>
                </a:extLst>
              </p:cNvPr>
              <p:cNvSpPr>
                <a:spLocks noChangeShapeType="1"/>
              </p:cNvSpPr>
              <p:nvPr/>
            </p:nvSpPr>
            <p:spPr bwMode="auto">
              <a:xfrm>
                <a:off x="655" y="2"/>
                <a:ext cx="0" cy="1176"/>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7">
                <a:extLst>
                  <a:ext uri="{FF2B5EF4-FFF2-40B4-BE49-F238E27FC236}">
                    <a16:creationId xmlns:a16="http://schemas.microsoft.com/office/drawing/2014/main" id="{14851C61-67E4-493D-AA4B-E8B889B62FA4}"/>
                  </a:ext>
                </a:extLst>
              </p:cNvPr>
              <p:cNvSpPr>
                <a:spLocks noChangeShapeType="1"/>
              </p:cNvSpPr>
              <p:nvPr/>
            </p:nvSpPr>
            <p:spPr bwMode="auto">
              <a:xfrm>
                <a:off x="0" y="0"/>
                <a:ext cx="662"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Oval 18">
              <a:extLst>
                <a:ext uri="{FF2B5EF4-FFF2-40B4-BE49-F238E27FC236}">
                  <a16:creationId xmlns:a16="http://schemas.microsoft.com/office/drawing/2014/main" id="{5F3F0B38-CA2C-42EB-8FFF-5459A1109ED6}"/>
                </a:ext>
              </a:extLst>
            </p:cNvPr>
            <p:cNvSpPr>
              <a:spLocks noChangeArrowheads="1"/>
            </p:cNvSpPr>
            <p:nvPr/>
          </p:nvSpPr>
          <p:spPr bwMode="auto">
            <a:xfrm>
              <a:off x="996" y="10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3" name="Group 19">
            <a:extLst>
              <a:ext uri="{FF2B5EF4-FFF2-40B4-BE49-F238E27FC236}">
                <a16:creationId xmlns:a16="http://schemas.microsoft.com/office/drawing/2014/main" id="{0C94881F-8CA6-4BE0-967C-270E249223A9}"/>
              </a:ext>
            </a:extLst>
          </p:cNvPr>
          <p:cNvGrpSpPr>
            <a:grpSpLocks/>
          </p:cNvGrpSpPr>
          <p:nvPr/>
        </p:nvGrpSpPr>
        <p:grpSpPr bwMode="auto">
          <a:xfrm>
            <a:off x="6635750" y="3916363"/>
            <a:ext cx="547688" cy="1492250"/>
            <a:chOff x="0" y="0"/>
            <a:chExt cx="345" cy="940"/>
          </a:xfrm>
        </p:grpSpPr>
        <p:sp>
          <p:nvSpPr>
            <p:cNvPr id="24" name="Text Box 20">
              <a:extLst>
                <a:ext uri="{FF2B5EF4-FFF2-40B4-BE49-F238E27FC236}">
                  <a16:creationId xmlns:a16="http://schemas.microsoft.com/office/drawing/2014/main" id="{DECDC91C-9D89-45EB-BD39-79BE71BD8552}"/>
                </a:ext>
              </a:extLst>
            </p:cNvPr>
            <p:cNvSpPr txBox="1">
              <a:spLocks noChangeArrowheads="1"/>
            </p:cNvSpPr>
            <p:nvPr/>
          </p:nvSpPr>
          <p:spPr bwMode="auto">
            <a:xfrm>
              <a:off x="0" y="652"/>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2</a:t>
              </a:r>
            </a:p>
          </p:txBody>
        </p:sp>
        <p:sp>
          <p:nvSpPr>
            <p:cNvPr id="25" name="Line 21">
              <a:extLst>
                <a:ext uri="{FF2B5EF4-FFF2-40B4-BE49-F238E27FC236}">
                  <a16:creationId xmlns:a16="http://schemas.microsoft.com/office/drawing/2014/main" id="{681635C6-18A1-441A-B37D-D703F893BCFE}"/>
                </a:ext>
              </a:extLst>
            </p:cNvPr>
            <p:cNvSpPr>
              <a:spLocks noChangeShapeType="1"/>
            </p:cNvSpPr>
            <p:nvPr/>
          </p:nvSpPr>
          <p:spPr bwMode="auto">
            <a:xfrm>
              <a:off x="171" y="0"/>
              <a:ext cx="0" cy="654"/>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22">
            <a:extLst>
              <a:ext uri="{FF2B5EF4-FFF2-40B4-BE49-F238E27FC236}">
                <a16:creationId xmlns:a16="http://schemas.microsoft.com/office/drawing/2014/main" id="{21B2CD66-E003-45B3-A1D5-37788AE072B9}"/>
              </a:ext>
            </a:extLst>
          </p:cNvPr>
          <p:cNvGrpSpPr>
            <a:grpSpLocks/>
          </p:cNvGrpSpPr>
          <p:nvPr/>
        </p:nvGrpSpPr>
        <p:grpSpPr bwMode="auto">
          <a:xfrm>
            <a:off x="4560888" y="3706813"/>
            <a:ext cx="2411412" cy="457200"/>
            <a:chOff x="0" y="0"/>
            <a:chExt cx="1519" cy="288"/>
          </a:xfrm>
        </p:grpSpPr>
        <p:sp>
          <p:nvSpPr>
            <p:cNvPr id="27" name="Text Box 23">
              <a:extLst>
                <a:ext uri="{FF2B5EF4-FFF2-40B4-BE49-F238E27FC236}">
                  <a16:creationId xmlns:a16="http://schemas.microsoft.com/office/drawing/2014/main" id="{B646E847-AE61-4F6B-8FED-EBFBEF3B911D}"/>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p>
          </p:txBody>
        </p:sp>
        <p:sp>
          <p:nvSpPr>
            <p:cNvPr id="28" name="Line 24">
              <a:extLst>
                <a:ext uri="{FF2B5EF4-FFF2-40B4-BE49-F238E27FC236}">
                  <a16:creationId xmlns:a16="http://schemas.microsoft.com/office/drawing/2014/main" id="{B5A51229-37DC-4446-8631-DD59EFE33B7B}"/>
                </a:ext>
              </a:extLst>
            </p:cNvPr>
            <p:cNvSpPr>
              <a:spLocks noChangeShapeType="1"/>
            </p:cNvSpPr>
            <p:nvPr/>
          </p:nvSpPr>
          <p:spPr bwMode="auto">
            <a:xfrm flipV="1">
              <a:off x="391" y="128"/>
              <a:ext cx="1087"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Oval 25">
              <a:extLst>
                <a:ext uri="{FF2B5EF4-FFF2-40B4-BE49-F238E27FC236}">
                  <a16:creationId xmlns:a16="http://schemas.microsoft.com/office/drawing/2014/main" id="{6A0714DE-AE16-4F65-99DC-C715F21D22B3}"/>
                </a:ext>
              </a:extLst>
            </p:cNvPr>
            <p:cNvSpPr>
              <a:spLocks noChangeArrowheads="1"/>
            </p:cNvSpPr>
            <p:nvPr/>
          </p:nvSpPr>
          <p:spPr bwMode="auto">
            <a:xfrm>
              <a:off x="1431" y="8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30" name="Line 26">
            <a:extLst>
              <a:ext uri="{FF2B5EF4-FFF2-40B4-BE49-F238E27FC236}">
                <a16:creationId xmlns:a16="http://schemas.microsoft.com/office/drawing/2014/main" id="{10E25724-5567-40BE-AF84-7DED89AE969B}"/>
              </a:ext>
            </a:extLst>
          </p:cNvPr>
          <p:cNvSpPr>
            <a:spLocks noChangeShapeType="1"/>
          </p:cNvSpPr>
          <p:nvPr/>
        </p:nvSpPr>
        <p:spPr bwMode="auto">
          <a:xfrm rot="10800000" flipH="1" flipV="1">
            <a:off x="5313363" y="3263900"/>
            <a:ext cx="0" cy="657225"/>
          </a:xfrm>
          <a:prstGeom prst="line">
            <a:avLst/>
          </a:prstGeom>
          <a:noFill/>
          <a:ln w="508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1" name="Text Box 27">
            <a:extLst>
              <a:ext uri="{FF2B5EF4-FFF2-40B4-BE49-F238E27FC236}">
                <a16:creationId xmlns:a16="http://schemas.microsoft.com/office/drawing/2014/main" id="{A37F9DE6-FBA5-4B9D-A8F8-08174E19993A}"/>
              </a:ext>
            </a:extLst>
          </p:cNvPr>
          <p:cNvSpPr txBox="1">
            <a:spLocks noChangeArrowheads="1"/>
          </p:cNvSpPr>
          <p:nvPr/>
        </p:nvSpPr>
        <p:spPr bwMode="auto">
          <a:xfrm>
            <a:off x="6381750" y="5581650"/>
            <a:ext cx="2251075" cy="8223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需求量上升10%</a:t>
            </a:r>
          </a:p>
        </p:txBody>
      </p:sp>
      <p:sp>
        <p:nvSpPr>
          <p:cNvPr id="32" name="Text Box 29">
            <a:extLst>
              <a:ext uri="{FF2B5EF4-FFF2-40B4-BE49-F238E27FC236}">
                <a16:creationId xmlns:a16="http://schemas.microsoft.com/office/drawing/2014/main" id="{D33531FD-9704-4F01-9AC1-185DB742B7C3}"/>
              </a:ext>
            </a:extLst>
          </p:cNvPr>
          <p:cNvSpPr txBox="1">
            <a:spLocks noChangeArrowheads="1"/>
          </p:cNvSpPr>
          <p:nvPr/>
        </p:nvSpPr>
        <p:spPr bwMode="auto">
          <a:xfrm>
            <a:off x="6057900" y="871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009900"/>
                </a:solidFill>
                <a:ea typeface="宋体" panose="02010600030101010101" pitchFamily="2" charset="-122"/>
              </a:rPr>
              <a:t>10%</a:t>
            </a:r>
            <a:endParaRPr lang="en-US" altLang="zh-CN" sz="2500" b="1" i="1" baseline="30000">
              <a:solidFill>
                <a:srgbClr val="009900"/>
              </a:solidFill>
              <a:ea typeface="宋体" panose="02010600030101010101" pitchFamily="2" charset="-122"/>
            </a:endParaRPr>
          </a:p>
        </p:txBody>
      </p:sp>
      <p:sp>
        <p:nvSpPr>
          <p:cNvPr id="33" name="Text Box 30">
            <a:extLst>
              <a:ext uri="{FF2B5EF4-FFF2-40B4-BE49-F238E27FC236}">
                <a16:creationId xmlns:a16="http://schemas.microsoft.com/office/drawing/2014/main" id="{CDA13DF4-A677-4058-AA34-409DE22CBF95}"/>
              </a:ext>
            </a:extLst>
          </p:cNvPr>
          <p:cNvSpPr txBox="1">
            <a:spLocks noChangeArrowheads="1"/>
          </p:cNvSpPr>
          <p:nvPr/>
        </p:nvSpPr>
        <p:spPr bwMode="auto">
          <a:xfrm>
            <a:off x="6064250" y="1379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FF6600"/>
                </a:solidFill>
                <a:ea typeface="宋体" panose="02010600030101010101" pitchFamily="2" charset="-122"/>
              </a:rPr>
              <a:t>10%</a:t>
            </a:r>
            <a:endParaRPr lang="en-US" altLang="zh-CN" sz="2500" b="1" i="1" baseline="30000">
              <a:solidFill>
                <a:srgbClr val="FF6600"/>
              </a:solidFill>
              <a:ea typeface="宋体" panose="02010600030101010101" pitchFamily="2" charset="-122"/>
            </a:endParaRPr>
          </a:p>
        </p:txBody>
      </p:sp>
      <p:sp>
        <p:nvSpPr>
          <p:cNvPr id="34" name="Text Box 31">
            <a:extLst>
              <a:ext uri="{FF2B5EF4-FFF2-40B4-BE49-F238E27FC236}">
                <a16:creationId xmlns:a16="http://schemas.microsoft.com/office/drawing/2014/main" id="{D6A1A50F-E070-4FDC-9D75-B68DEE02A446}"/>
              </a:ext>
            </a:extLst>
          </p:cNvPr>
          <p:cNvSpPr txBox="1">
            <a:spLocks noChangeArrowheads="1"/>
          </p:cNvSpPr>
          <p:nvPr/>
        </p:nvSpPr>
        <p:spPr bwMode="auto">
          <a:xfrm>
            <a:off x="7202488" y="1111250"/>
            <a:ext cx="682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solidFill>
                  <a:srgbClr val="0000FF"/>
                </a:solidFill>
                <a:ea typeface="宋体" panose="02010600030101010101" pitchFamily="2" charset="-122"/>
              </a:rPr>
              <a:t>= 1</a:t>
            </a:r>
          </a:p>
        </p:txBody>
      </p:sp>
      <p:grpSp>
        <p:nvGrpSpPr>
          <p:cNvPr id="35" name="Group 32">
            <a:extLst>
              <a:ext uri="{FF2B5EF4-FFF2-40B4-BE49-F238E27FC236}">
                <a16:creationId xmlns:a16="http://schemas.microsoft.com/office/drawing/2014/main" id="{462D7C85-74C5-4949-B088-1F48B22B656C}"/>
              </a:ext>
            </a:extLst>
          </p:cNvPr>
          <p:cNvGrpSpPr>
            <a:grpSpLocks/>
          </p:cNvGrpSpPr>
          <p:nvPr/>
        </p:nvGrpSpPr>
        <p:grpSpPr bwMode="auto">
          <a:xfrm>
            <a:off x="725488" y="874713"/>
            <a:ext cx="6413500" cy="874712"/>
            <a:chOff x="0" y="0"/>
            <a:chExt cx="4040" cy="551"/>
          </a:xfrm>
        </p:grpSpPr>
        <p:sp>
          <p:nvSpPr>
            <p:cNvPr id="36" name="Text Box 33">
              <a:extLst>
                <a:ext uri="{FF2B5EF4-FFF2-40B4-BE49-F238E27FC236}">
                  <a16:creationId xmlns:a16="http://schemas.microsoft.com/office/drawing/2014/main" id="{E7501ADE-E835-4A7A-B72C-28B284EFFE68}"/>
                </a:ext>
              </a:extLst>
            </p:cNvPr>
            <p:cNvSpPr txBox="1">
              <a:spLocks noChangeArrowheads="1"/>
            </p:cNvSpPr>
            <p:nvPr/>
          </p:nvSpPr>
          <p:spPr bwMode="auto">
            <a:xfrm>
              <a:off x="0" y="52"/>
              <a:ext cx="143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zh-CN" altLang="zh-CN" sz="2500">
                  <a:ea typeface="宋体" panose="02010600030101010101" pitchFamily="2" charset="-122"/>
                </a:rPr>
                <a:t>需求价格弹性</a:t>
              </a:r>
            </a:p>
          </p:txBody>
        </p:sp>
        <p:sp>
          <p:nvSpPr>
            <p:cNvPr id="37" name="Text Box 34">
              <a:extLst>
                <a:ext uri="{FF2B5EF4-FFF2-40B4-BE49-F238E27FC236}">
                  <a16:creationId xmlns:a16="http://schemas.microsoft.com/office/drawing/2014/main" id="{07DCEDA3-713A-4B4C-B746-FD1496CA9A4C}"/>
                </a:ext>
              </a:extLst>
            </p:cNvPr>
            <p:cNvSpPr txBox="1">
              <a:spLocks noChangeArrowheads="1"/>
            </p:cNvSpPr>
            <p:nvPr/>
          </p:nvSpPr>
          <p:spPr bwMode="auto">
            <a:xfrm>
              <a:off x="1344" y="153"/>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38" name="Text Box 35">
              <a:extLst>
                <a:ext uri="{FF2B5EF4-FFF2-40B4-BE49-F238E27FC236}">
                  <a16:creationId xmlns:a16="http://schemas.microsoft.com/office/drawing/2014/main" id="{8CF9B729-8BC1-4895-8077-F075636C9136}"/>
                </a:ext>
              </a:extLst>
            </p:cNvPr>
            <p:cNvSpPr txBox="1">
              <a:spLocks noChangeArrowheads="1"/>
            </p:cNvSpPr>
            <p:nvPr/>
          </p:nvSpPr>
          <p:spPr bwMode="auto">
            <a:xfrm>
              <a:off x="1611" y="0"/>
              <a:ext cx="1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a:ea typeface="宋体" panose="02010600030101010101" pitchFamily="2" charset="-122"/>
                </a:rPr>
                <a:t>需求量变动的百分比</a:t>
              </a:r>
              <a:endParaRPr lang="zh-CN" altLang="zh-CN" b="1" i="1" baseline="30000">
                <a:ea typeface="宋体" panose="02010600030101010101" pitchFamily="2" charset="-122"/>
              </a:endParaRPr>
            </a:p>
          </p:txBody>
        </p:sp>
        <p:sp>
          <p:nvSpPr>
            <p:cNvPr id="39" name="Text Box 36">
              <a:extLst>
                <a:ext uri="{FF2B5EF4-FFF2-40B4-BE49-F238E27FC236}">
                  <a16:creationId xmlns:a16="http://schemas.microsoft.com/office/drawing/2014/main" id="{6983C9FA-1126-4143-8021-15F704E67D24}"/>
                </a:ext>
              </a:extLst>
            </p:cNvPr>
            <p:cNvSpPr txBox="1">
              <a:spLocks noChangeArrowheads="1"/>
            </p:cNvSpPr>
            <p:nvPr/>
          </p:nvSpPr>
          <p:spPr bwMode="auto">
            <a:xfrm>
              <a:off x="1615" y="320"/>
              <a:ext cx="1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a:ea typeface="宋体" panose="02010600030101010101" pitchFamily="2" charset="-122"/>
                </a:rPr>
                <a:t>价格变动的百分比</a:t>
              </a:r>
              <a:endParaRPr lang="zh-CN" altLang="zh-CN" b="1" i="1" baseline="30000">
                <a:ea typeface="宋体" panose="02010600030101010101" pitchFamily="2" charset="-122"/>
              </a:endParaRPr>
            </a:p>
          </p:txBody>
        </p:sp>
        <p:sp>
          <p:nvSpPr>
            <p:cNvPr id="40" name="Line 37">
              <a:extLst>
                <a:ext uri="{FF2B5EF4-FFF2-40B4-BE49-F238E27FC236}">
                  <a16:creationId xmlns:a16="http://schemas.microsoft.com/office/drawing/2014/main" id="{E3DE8927-8F33-4E4A-87D4-B693288034AB}"/>
                </a:ext>
              </a:extLst>
            </p:cNvPr>
            <p:cNvSpPr>
              <a:spLocks noChangeShapeType="1"/>
            </p:cNvSpPr>
            <p:nvPr/>
          </p:nvSpPr>
          <p:spPr bwMode="auto">
            <a:xfrm>
              <a:off x="1670" y="308"/>
              <a:ext cx="14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Text Box 38">
              <a:extLst>
                <a:ext uri="{FF2B5EF4-FFF2-40B4-BE49-F238E27FC236}">
                  <a16:creationId xmlns:a16="http://schemas.microsoft.com/office/drawing/2014/main" id="{68895F86-F371-4D2B-A7A5-9CFD9AD456F1}"/>
                </a:ext>
              </a:extLst>
            </p:cNvPr>
            <p:cNvSpPr txBox="1">
              <a:spLocks noChangeArrowheads="1"/>
            </p:cNvSpPr>
            <p:nvPr/>
          </p:nvSpPr>
          <p:spPr bwMode="auto">
            <a:xfrm>
              <a:off x="3092" y="151"/>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42" name="Line 39">
              <a:extLst>
                <a:ext uri="{FF2B5EF4-FFF2-40B4-BE49-F238E27FC236}">
                  <a16:creationId xmlns:a16="http://schemas.microsoft.com/office/drawing/2014/main" id="{474F0281-82F7-4A6A-8DF4-81C1FD587683}"/>
                </a:ext>
              </a:extLst>
            </p:cNvPr>
            <p:cNvSpPr>
              <a:spLocks noChangeShapeType="1"/>
            </p:cNvSpPr>
            <p:nvPr/>
          </p:nvSpPr>
          <p:spPr bwMode="auto">
            <a:xfrm>
              <a:off x="3424" y="309"/>
              <a:ext cx="6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 name="Line 40">
            <a:extLst>
              <a:ext uri="{FF2B5EF4-FFF2-40B4-BE49-F238E27FC236}">
                <a16:creationId xmlns:a16="http://schemas.microsoft.com/office/drawing/2014/main" id="{AD56D278-792F-41C1-BB9F-C1C3F9351B64}"/>
              </a:ext>
            </a:extLst>
          </p:cNvPr>
          <p:cNvSpPr>
            <a:spLocks noChangeShapeType="1"/>
          </p:cNvSpPr>
          <p:nvPr/>
        </p:nvSpPr>
        <p:spPr bwMode="auto">
          <a:xfrm rot="5400000" flipH="1" flipV="1">
            <a:off x="6569076" y="4503737"/>
            <a:ext cx="0" cy="657225"/>
          </a:xfrm>
          <a:prstGeom prst="line">
            <a:avLst/>
          </a:prstGeom>
          <a:noFill/>
          <a:ln w="50800">
            <a:solidFill>
              <a:srgbClr val="0099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4" name="Text Box 41">
            <a:extLst>
              <a:ext uri="{FF2B5EF4-FFF2-40B4-BE49-F238E27FC236}">
                <a16:creationId xmlns:a16="http://schemas.microsoft.com/office/drawing/2014/main" id="{A8083848-1D79-4205-A782-40BA20CE2741}"/>
              </a:ext>
            </a:extLst>
          </p:cNvPr>
          <p:cNvSpPr txBox="1">
            <a:spLocks noChangeArrowheads="1"/>
          </p:cNvSpPr>
          <p:nvPr/>
        </p:nvSpPr>
        <p:spPr bwMode="auto">
          <a:xfrm>
            <a:off x="3579813" y="4633913"/>
            <a:ext cx="1203325" cy="822325"/>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价格下降10%</a:t>
            </a:r>
          </a:p>
        </p:txBody>
      </p:sp>
      <p:sp>
        <p:nvSpPr>
          <p:cNvPr id="45" name="Rectangle 42">
            <a:extLst>
              <a:ext uri="{FF2B5EF4-FFF2-40B4-BE49-F238E27FC236}">
                <a16:creationId xmlns:a16="http://schemas.microsoft.com/office/drawing/2014/main" id="{CC7482F8-D393-4615-BE8E-52D4A94791BA}"/>
              </a:ext>
            </a:extLst>
          </p:cNvPr>
          <p:cNvSpPr>
            <a:spLocks noChangeArrowheads="1"/>
          </p:cNvSpPr>
          <p:nvPr/>
        </p:nvSpPr>
        <p:spPr bwMode="auto">
          <a:xfrm>
            <a:off x="0" y="3265488"/>
            <a:ext cx="3660775"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消费者的价格敏感度：</a:t>
            </a:r>
            <a:endParaRPr lang="zh-CN" altLang="zh-CN" sz="2600">
              <a:solidFill>
                <a:srgbClr val="0000FF"/>
              </a:solidFill>
              <a:ea typeface="宋体" panose="02010600030101010101" pitchFamily="2" charset="-122"/>
            </a:endParaRPr>
          </a:p>
        </p:txBody>
      </p:sp>
      <p:sp>
        <p:nvSpPr>
          <p:cNvPr id="46" name="Rectangle 43">
            <a:extLst>
              <a:ext uri="{FF2B5EF4-FFF2-40B4-BE49-F238E27FC236}">
                <a16:creationId xmlns:a16="http://schemas.microsoft.com/office/drawing/2014/main" id="{3D96FB00-1E90-44C2-BED9-82B2A096C22C}"/>
              </a:ext>
            </a:extLst>
          </p:cNvPr>
          <p:cNvSpPr>
            <a:spLocks noChangeArrowheads="1"/>
          </p:cNvSpPr>
          <p:nvPr/>
        </p:nvSpPr>
        <p:spPr bwMode="auto">
          <a:xfrm>
            <a:off x="517525" y="4859338"/>
            <a:ext cx="161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弹性：</a:t>
            </a:r>
            <a:endParaRPr lang="zh-CN" altLang="zh-CN" sz="2600">
              <a:solidFill>
                <a:srgbClr val="0000FF"/>
              </a:solidFill>
              <a:ea typeface="宋体" panose="02010600030101010101" pitchFamily="2" charset="-122"/>
            </a:endParaRPr>
          </a:p>
        </p:txBody>
      </p:sp>
      <p:sp>
        <p:nvSpPr>
          <p:cNvPr id="47" name="Rectangle 44">
            <a:extLst>
              <a:ext uri="{FF2B5EF4-FFF2-40B4-BE49-F238E27FC236}">
                <a16:creationId xmlns:a16="http://schemas.microsoft.com/office/drawing/2014/main" id="{C0A26F52-3F57-45A0-A89E-A949F9956B6E}"/>
              </a:ext>
            </a:extLst>
          </p:cNvPr>
          <p:cNvSpPr>
            <a:spLocks noChangeArrowheads="1"/>
          </p:cNvSpPr>
          <p:nvPr/>
        </p:nvSpPr>
        <p:spPr bwMode="auto">
          <a:xfrm>
            <a:off x="582613" y="4079875"/>
            <a:ext cx="26241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中等</a:t>
            </a:r>
          </a:p>
        </p:txBody>
      </p:sp>
      <p:sp>
        <p:nvSpPr>
          <p:cNvPr id="48" name="Rectangle 45">
            <a:extLst>
              <a:ext uri="{FF2B5EF4-FFF2-40B4-BE49-F238E27FC236}">
                <a16:creationId xmlns:a16="http://schemas.microsoft.com/office/drawing/2014/main" id="{FEBB8791-3456-4243-B6FF-A84BA62F7680}"/>
              </a:ext>
            </a:extLst>
          </p:cNvPr>
          <p:cNvSpPr>
            <a:spLocks noChangeArrowheads="1"/>
          </p:cNvSpPr>
          <p:nvPr/>
        </p:nvSpPr>
        <p:spPr bwMode="auto">
          <a:xfrm>
            <a:off x="841375" y="5316538"/>
            <a:ext cx="18319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sz="2600">
                <a:solidFill>
                  <a:srgbClr val="0000FF"/>
                </a:solidFill>
                <a:ea typeface="宋体" panose="02010600030101010101" pitchFamily="2" charset="-122"/>
              </a:rPr>
              <a:t>1</a:t>
            </a:r>
          </a:p>
        </p:txBody>
      </p:sp>
      <p:sp>
        <p:nvSpPr>
          <p:cNvPr id="49" name="Rectangle 46">
            <a:extLst>
              <a:ext uri="{FF2B5EF4-FFF2-40B4-BE49-F238E27FC236}">
                <a16:creationId xmlns:a16="http://schemas.microsoft.com/office/drawing/2014/main" id="{A7B4DA61-44B6-4169-B314-E07D7E0A1D4F}"/>
              </a:ext>
            </a:extLst>
          </p:cNvPr>
          <p:cNvSpPr>
            <a:spLocks noChangeArrowheads="1"/>
          </p:cNvSpPr>
          <p:nvPr/>
        </p:nvSpPr>
        <p:spPr bwMode="auto">
          <a:xfrm>
            <a:off x="365125" y="1905000"/>
            <a:ext cx="243681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需求曲线：</a:t>
            </a:r>
            <a:endParaRPr lang="zh-CN" altLang="zh-CN" sz="2600">
              <a:solidFill>
                <a:srgbClr val="0000FF"/>
              </a:solidFill>
              <a:ea typeface="宋体" panose="02010600030101010101" pitchFamily="2" charset="-122"/>
            </a:endParaRPr>
          </a:p>
        </p:txBody>
      </p:sp>
      <p:sp>
        <p:nvSpPr>
          <p:cNvPr id="50" name="Rectangle 47">
            <a:extLst>
              <a:ext uri="{FF2B5EF4-FFF2-40B4-BE49-F238E27FC236}">
                <a16:creationId xmlns:a16="http://schemas.microsoft.com/office/drawing/2014/main" id="{56B6F31E-2903-4E30-8514-5D6DEFEC6234}"/>
              </a:ext>
            </a:extLst>
          </p:cNvPr>
          <p:cNvSpPr>
            <a:spLocks noChangeArrowheads="1"/>
          </p:cNvSpPr>
          <p:nvPr/>
        </p:nvSpPr>
        <p:spPr bwMode="auto">
          <a:xfrm>
            <a:off x="565150" y="2581275"/>
            <a:ext cx="35004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中等斜率</a:t>
            </a:r>
          </a:p>
        </p:txBody>
      </p:sp>
    </p:spTree>
    <p:extLst>
      <p:ext uri="{BB962C8B-B14F-4D97-AF65-F5344CB8AC3E}">
        <p14:creationId xmlns:p14="http://schemas.microsoft.com/office/powerpoint/2010/main" val="49259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up)">
                                      <p:cBhvr>
                                        <p:cTn id="14" dur="500"/>
                                        <p:tgtEl>
                                          <p:spTgt spid="3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dissolve">
                                      <p:cBhvr>
                                        <p:cTn id="26" dur="500"/>
                                        <p:tgtEl>
                                          <p:spTgt spid="32"/>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par>
                                <p:cTn id="31" presetID="22" presetClass="entr" presetSubtype="8"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left)">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dissolve">
                                      <p:cBhvr>
                                        <p:cTn id="38" dur="500"/>
                                        <p:tgtEl>
                                          <p:spTgt spid="3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dissolve">
                                      <p:cBhvr>
                                        <p:cTn id="4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utoUpdateAnimBg="0"/>
      <p:bldP spid="32" grpId="0" autoUpdateAnimBg="0"/>
      <p:bldP spid="33" grpId="0" autoUpdateAnimBg="0"/>
      <p:bldP spid="34" grpId="0" autoUpdateAnimBg="0"/>
      <p:bldP spid="44" grpId="0" animBg="1" autoUpdateAnimBg="0"/>
      <p:bldP spid="4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97FBB-7536-4316-812A-35B5A0F2D8E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95F65D2-41E2-4C93-A0A5-D3F0FF500763}"/>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AA68E6A9-7A5C-4E5F-9197-54032751A063}"/>
              </a:ext>
            </a:extLst>
          </p:cNvPr>
          <p:cNvGrpSpPr>
            <a:grpSpLocks/>
          </p:cNvGrpSpPr>
          <p:nvPr/>
        </p:nvGrpSpPr>
        <p:grpSpPr bwMode="auto">
          <a:xfrm>
            <a:off x="5726113" y="1814513"/>
            <a:ext cx="2686050" cy="2390775"/>
            <a:chOff x="0" y="0"/>
            <a:chExt cx="1713" cy="1506"/>
          </a:xfrm>
        </p:grpSpPr>
        <p:sp>
          <p:nvSpPr>
            <p:cNvPr id="7" name="Arc 3">
              <a:extLst>
                <a:ext uri="{FF2B5EF4-FFF2-40B4-BE49-F238E27FC236}">
                  <a16:creationId xmlns:a16="http://schemas.microsoft.com/office/drawing/2014/main" id="{7D642E59-5ADC-4544-B07B-03F0D2A35958}"/>
                </a:ext>
              </a:extLst>
            </p:cNvPr>
            <p:cNvSpPr>
              <a:spLocks/>
            </p:cNvSpPr>
            <p:nvPr/>
          </p:nvSpPr>
          <p:spPr bwMode="auto">
            <a:xfrm flipH="1" flipV="1">
              <a:off x="0" y="0"/>
              <a:ext cx="1713" cy="1355"/>
            </a:xfrm>
            <a:custGeom>
              <a:avLst/>
              <a:gdLst>
                <a:gd name="T0" fmla="*/ 3 w 19777"/>
                <a:gd name="T1" fmla="*/ 0 h 21238"/>
                <a:gd name="T2" fmla="*/ 13 w 19777"/>
                <a:gd name="T3" fmla="*/ 3 h 21238"/>
                <a:gd name="T4" fmla="*/ 0 w 19777"/>
                <a:gd name="T5" fmla="*/ 5 h 21238"/>
                <a:gd name="T6" fmla="*/ 0 60000 65536"/>
                <a:gd name="T7" fmla="*/ 0 60000 65536"/>
                <a:gd name="T8" fmla="*/ 0 60000 65536"/>
                <a:gd name="T9" fmla="*/ 0 w 19777"/>
                <a:gd name="T10" fmla="*/ 0 h 21238"/>
                <a:gd name="T11" fmla="*/ 19777 w 19777"/>
                <a:gd name="T12" fmla="*/ 21238 h 21238"/>
              </a:gdLst>
              <a:ahLst/>
              <a:cxnLst>
                <a:cxn ang="T6">
                  <a:pos x="T0" y="T1"/>
                </a:cxn>
                <a:cxn ang="T7">
                  <a:pos x="T2" y="T3"/>
                </a:cxn>
                <a:cxn ang="T8">
                  <a:pos x="T4" y="T5"/>
                </a:cxn>
              </a:cxnLst>
              <a:rect l="T9" t="T10" r="T11" b="T12"/>
              <a:pathLst>
                <a:path w="19777" h="21238" fill="none" extrusionOk="0">
                  <a:moveTo>
                    <a:pt x="3937" y="0"/>
                  </a:moveTo>
                  <a:cubicBezTo>
                    <a:pt x="10970" y="1303"/>
                    <a:pt x="16901" y="6004"/>
                    <a:pt x="19777" y="12552"/>
                  </a:cubicBezTo>
                </a:path>
                <a:path w="19777" h="21238" stroke="0" extrusionOk="0">
                  <a:moveTo>
                    <a:pt x="3937" y="0"/>
                  </a:moveTo>
                  <a:cubicBezTo>
                    <a:pt x="10970" y="1303"/>
                    <a:pt x="16901" y="6004"/>
                    <a:pt x="19777" y="12552"/>
                  </a:cubicBezTo>
                  <a:lnTo>
                    <a:pt x="0" y="21238"/>
                  </a:lnTo>
                  <a:close/>
                </a:path>
              </a:pathLst>
            </a:cu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8" name="Text Box 4">
              <a:extLst>
                <a:ext uri="{FF2B5EF4-FFF2-40B4-BE49-F238E27FC236}">
                  <a16:creationId xmlns:a16="http://schemas.microsoft.com/office/drawing/2014/main" id="{4D6A5AA4-7985-4E7F-A6BA-A815CE01BBF6}"/>
                </a:ext>
              </a:extLst>
            </p:cNvPr>
            <p:cNvSpPr txBox="1">
              <a:spLocks noChangeArrowheads="1"/>
            </p:cNvSpPr>
            <p:nvPr/>
          </p:nvSpPr>
          <p:spPr bwMode="auto">
            <a:xfrm>
              <a:off x="1266" y="1218"/>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sp>
        <p:nvSpPr>
          <p:cNvPr id="9" name="Rectangle 5">
            <a:extLst>
              <a:ext uri="{FF2B5EF4-FFF2-40B4-BE49-F238E27FC236}">
                <a16:creationId xmlns:a16="http://schemas.microsoft.com/office/drawing/2014/main" id="{DE6F2AC6-28A0-4250-9C33-E7B714AD5481}"/>
              </a:ext>
            </a:extLst>
          </p:cNvPr>
          <p:cNvSpPr txBox="1">
            <a:spLocks noChangeArrowheads="1"/>
          </p:cNvSpPr>
          <p:nvPr/>
        </p:nvSpPr>
        <p:spPr>
          <a:xfrm>
            <a:off x="407988" y="249238"/>
            <a:ext cx="8494712" cy="619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富有弹性的需求</a:t>
            </a:r>
          </a:p>
        </p:txBody>
      </p:sp>
      <p:grpSp>
        <p:nvGrpSpPr>
          <p:cNvPr id="10" name="Group 6">
            <a:extLst>
              <a:ext uri="{FF2B5EF4-FFF2-40B4-BE49-F238E27FC236}">
                <a16:creationId xmlns:a16="http://schemas.microsoft.com/office/drawing/2014/main" id="{33D05082-892D-4304-98B7-5A395AE2B617}"/>
              </a:ext>
            </a:extLst>
          </p:cNvPr>
          <p:cNvGrpSpPr>
            <a:grpSpLocks/>
          </p:cNvGrpSpPr>
          <p:nvPr/>
        </p:nvGrpSpPr>
        <p:grpSpPr bwMode="auto">
          <a:xfrm>
            <a:off x="4826000" y="2114550"/>
            <a:ext cx="3870325" cy="3060700"/>
            <a:chOff x="0" y="0"/>
            <a:chExt cx="2146" cy="1792"/>
          </a:xfrm>
        </p:grpSpPr>
        <p:grpSp>
          <p:nvGrpSpPr>
            <p:cNvPr id="11" name="Group 7">
              <a:extLst>
                <a:ext uri="{FF2B5EF4-FFF2-40B4-BE49-F238E27FC236}">
                  <a16:creationId xmlns:a16="http://schemas.microsoft.com/office/drawing/2014/main" id="{5B55E242-AB7F-44DC-B815-355DF365A4DA}"/>
                </a:ext>
              </a:extLst>
            </p:cNvPr>
            <p:cNvGrpSpPr>
              <a:grpSpLocks/>
            </p:cNvGrpSpPr>
            <p:nvPr/>
          </p:nvGrpSpPr>
          <p:grpSpPr bwMode="auto">
            <a:xfrm>
              <a:off x="195" y="261"/>
              <a:ext cx="1661" cy="1413"/>
              <a:chOff x="0" y="0"/>
              <a:chExt cx="2116" cy="2027"/>
            </a:xfrm>
          </p:grpSpPr>
          <p:sp>
            <p:nvSpPr>
              <p:cNvPr id="14" name="Line 8">
                <a:extLst>
                  <a:ext uri="{FF2B5EF4-FFF2-40B4-BE49-F238E27FC236}">
                    <a16:creationId xmlns:a16="http://schemas.microsoft.com/office/drawing/2014/main" id="{4F5F3F97-656E-45D5-BD74-3CA956BC679E}"/>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9">
                <a:extLst>
                  <a:ext uri="{FF2B5EF4-FFF2-40B4-BE49-F238E27FC236}">
                    <a16:creationId xmlns:a16="http://schemas.microsoft.com/office/drawing/2014/main" id="{3DE1D3E6-C6A6-441A-AF59-048BCBB9CB50}"/>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10">
              <a:extLst>
                <a:ext uri="{FF2B5EF4-FFF2-40B4-BE49-F238E27FC236}">
                  <a16:creationId xmlns:a16="http://schemas.microsoft.com/office/drawing/2014/main" id="{758DD0F7-4F13-4484-AB3D-89E254EB06C6}"/>
                </a:ext>
              </a:extLst>
            </p:cNvPr>
            <p:cNvSpPr txBox="1">
              <a:spLocks noChangeArrowheads="1"/>
            </p:cNvSpPr>
            <p:nvPr/>
          </p:nvSpPr>
          <p:spPr bwMode="auto">
            <a:xfrm>
              <a:off x="0" y="0"/>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3" name="Text Box 11">
              <a:extLst>
                <a:ext uri="{FF2B5EF4-FFF2-40B4-BE49-F238E27FC236}">
                  <a16:creationId xmlns:a16="http://schemas.microsoft.com/office/drawing/2014/main" id="{5C198838-DFCE-41CA-83E2-0CD7A7CDAEF2}"/>
                </a:ext>
              </a:extLst>
            </p:cNvPr>
            <p:cNvSpPr txBox="1">
              <a:spLocks noChangeArrowheads="1"/>
            </p:cNvSpPr>
            <p:nvPr/>
          </p:nvSpPr>
          <p:spPr bwMode="auto">
            <a:xfrm>
              <a:off x="1759" y="1524"/>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6" name="Group 12">
            <a:extLst>
              <a:ext uri="{FF2B5EF4-FFF2-40B4-BE49-F238E27FC236}">
                <a16:creationId xmlns:a16="http://schemas.microsoft.com/office/drawing/2014/main" id="{1B536693-C97F-4E8C-A23F-22043ED5A010}"/>
              </a:ext>
            </a:extLst>
          </p:cNvPr>
          <p:cNvGrpSpPr>
            <a:grpSpLocks/>
          </p:cNvGrpSpPr>
          <p:nvPr/>
        </p:nvGrpSpPr>
        <p:grpSpPr bwMode="auto">
          <a:xfrm>
            <a:off x="4567238" y="3019425"/>
            <a:ext cx="1943100" cy="2386013"/>
            <a:chOff x="0" y="0"/>
            <a:chExt cx="1224" cy="1503"/>
          </a:xfrm>
        </p:grpSpPr>
        <p:sp>
          <p:nvSpPr>
            <p:cNvPr id="17" name="Text Box 13">
              <a:extLst>
                <a:ext uri="{FF2B5EF4-FFF2-40B4-BE49-F238E27FC236}">
                  <a16:creationId xmlns:a16="http://schemas.microsoft.com/office/drawing/2014/main" id="{45E4BA38-46E4-4982-A766-5DC15F35152B}"/>
                </a:ext>
              </a:extLst>
            </p:cNvPr>
            <p:cNvSpPr txBox="1">
              <a:spLocks noChangeArrowheads="1"/>
            </p:cNvSpPr>
            <p:nvPr/>
          </p:nvSpPr>
          <p:spPr bwMode="auto">
            <a:xfrm>
              <a:off x="854" y="1215"/>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p>
          </p:txBody>
        </p:sp>
        <p:sp>
          <p:nvSpPr>
            <p:cNvPr id="18" name="Text Box 14">
              <a:extLst>
                <a:ext uri="{FF2B5EF4-FFF2-40B4-BE49-F238E27FC236}">
                  <a16:creationId xmlns:a16="http://schemas.microsoft.com/office/drawing/2014/main" id="{25C09316-5483-4C45-9A68-8E9E13CD73B7}"/>
                </a:ext>
              </a:extLst>
            </p:cNvPr>
            <p:cNvSpPr txBox="1">
              <a:spLocks noChangeArrowheads="1"/>
            </p:cNvSpPr>
            <p:nvPr/>
          </p:nvSpPr>
          <p:spPr bwMode="auto">
            <a:xfrm>
              <a:off x="0" y="0"/>
              <a:ext cx="3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p>
          </p:txBody>
        </p:sp>
        <p:grpSp>
          <p:nvGrpSpPr>
            <p:cNvPr id="19" name="Group 15">
              <a:extLst>
                <a:ext uri="{FF2B5EF4-FFF2-40B4-BE49-F238E27FC236}">
                  <a16:creationId xmlns:a16="http://schemas.microsoft.com/office/drawing/2014/main" id="{7C4DD547-0496-4D18-8566-9A686AC93CA0}"/>
                </a:ext>
              </a:extLst>
            </p:cNvPr>
            <p:cNvGrpSpPr>
              <a:grpSpLocks/>
            </p:cNvGrpSpPr>
            <p:nvPr/>
          </p:nvGrpSpPr>
          <p:grpSpPr bwMode="auto">
            <a:xfrm>
              <a:off x="388" y="145"/>
              <a:ext cx="662" cy="1079"/>
              <a:chOff x="0" y="0"/>
              <a:chExt cx="662" cy="1178"/>
            </a:xfrm>
          </p:grpSpPr>
          <p:sp>
            <p:nvSpPr>
              <p:cNvPr id="21" name="Line 16">
                <a:extLst>
                  <a:ext uri="{FF2B5EF4-FFF2-40B4-BE49-F238E27FC236}">
                    <a16:creationId xmlns:a16="http://schemas.microsoft.com/office/drawing/2014/main" id="{00C132B2-2C80-4C4B-B7E4-A0A0619099B6}"/>
                  </a:ext>
                </a:extLst>
              </p:cNvPr>
              <p:cNvSpPr>
                <a:spLocks noChangeShapeType="1"/>
              </p:cNvSpPr>
              <p:nvPr/>
            </p:nvSpPr>
            <p:spPr bwMode="auto">
              <a:xfrm>
                <a:off x="655" y="2"/>
                <a:ext cx="0" cy="1176"/>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7">
                <a:extLst>
                  <a:ext uri="{FF2B5EF4-FFF2-40B4-BE49-F238E27FC236}">
                    <a16:creationId xmlns:a16="http://schemas.microsoft.com/office/drawing/2014/main" id="{FE146ECF-3814-44DF-88FB-3458B2A34EA1}"/>
                  </a:ext>
                </a:extLst>
              </p:cNvPr>
              <p:cNvSpPr>
                <a:spLocks noChangeShapeType="1"/>
              </p:cNvSpPr>
              <p:nvPr/>
            </p:nvSpPr>
            <p:spPr bwMode="auto">
              <a:xfrm>
                <a:off x="0" y="0"/>
                <a:ext cx="662"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Oval 18">
              <a:extLst>
                <a:ext uri="{FF2B5EF4-FFF2-40B4-BE49-F238E27FC236}">
                  <a16:creationId xmlns:a16="http://schemas.microsoft.com/office/drawing/2014/main" id="{77081E9B-1555-4B4E-B4BD-370230744CC3}"/>
                </a:ext>
              </a:extLst>
            </p:cNvPr>
            <p:cNvSpPr>
              <a:spLocks noChangeArrowheads="1"/>
            </p:cNvSpPr>
            <p:nvPr/>
          </p:nvSpPr>
          <p:spPr bwMode="auto">
            <a:xfrm>
              <a:off x="996" y="10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3" name="Group 19">
            <a:extLst>
              <a:ext uri="{FF2B5EF4-FFF2-40B4-BE49-F238E27FC236}">
                <a16:creationId xmlns:a16="http://schemas.microsoft.com/office/drawing/2014/main" id="{149742BE-176B-46AB-BBFD-243F6E476B48}"/>
              </a:ext>
            </a:extLst>
          </p:cNvPr>
          <p:cNvGrpSpPr>
            <a:grpSpLocks/>
          </p:cNvGrpSpPr>
          <p:nvPr/>
        </p:nvGrpSpPr>
        <p:grpSpPr bwMode="auto">
          <a:xfrm>
            <a:off x="7280275" y="3916363"/>
            <a:ext cx="547688" cy="1492250"/>
            <a:chOff x="0" y="0"/>
            <a:chExt cx="345" cy="940"/>
          </a:xfrm>
        </p:grpSpPr>
        <p:sp>
          <p:nvSpPr>
            <p:cNvPr id="24" name="Text Box 20">
              <a:extLst>
                <a:ext uri="{FF2B5EF4-FFF2-40B4-BE49-F238E27FC236}">
                  <a16:creationId xmlns:a16="http://schemas.microsoft.com/office/drawing/2014/main" id="{F32F2579-78F8-40CC-8DBE-B9569FF0E42A}"/>
                </a:ext>
              </a:extLst>
            </p:cNvPr>
            <p:cNvSpPr txBox="1">
              <a:spLocks noChangeArrowheads="1"/>
            </p:cNvSpPr>
            <p:nvPr/>
          </p:nvSpPr>
          <p:spPr bwMode="auto">
            <a:xfrm>
              <a:off x="0" y="652"/>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2</a:t>
              </a:r>
            </a:p>
          </p:txBody>
        </p:sp>
        <p:sp>
          <p:nvSpPr>
            <p:cNvPr id="25" name="Line 21">
              <a:extLst>
                <a:ext uri="{FF2B5EF4-FFF2-40B4-BE49-F238E27FC236}">
                  <a16:creationId xmlns:a16="http://schemas.microsoft.com/office/drawing/2014/main" id="{17FA8E97-7E82-49D1-8DF8-91AF0434D45A}"/>
                </a:ext>
              </a:extLst>
            </p:cNvPr>
            <p:cNvSpPr>
              <a:spLocks noChangeShapeType="1"/>
            </p:cNvSpPr>
            <p:nvPr/>
          </p:nvSpPr>
          <p:spPr bwMode="auto">
            <a:xfrm>
              <a:off x="171" y="0"/>
              <a:ext cx="0" cy="654"/>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22">
            <a:extLst>
              <a:ext uri="{FF2B5EF4-FFF2-40B4-BE49-F238E27FC236}">
                <a16:creationId xmlns:a16="http://schemas.microsoft.com/office/drawing/2014/main" id="{F5FBC6DB-FCAD-4DB2-8233-D141F44211D3}"/>
              </a:ext>
            </a:extLst>
          </p:cNvPr>
          <p:cNvGrpSpPr>
            <a:grpSpLocks/>
          </p:cNvGrpSpPr>
          <p:nvPr/>
        </p:nvGrpSpPr>
        <p:grpSpPr bwMode="auto">
          <a:xfrm>
            <a:off x="4560888" y="3706813"/>
            <a:ext cx="3060700" cy="457200"/>
            <a:chOff x="0" y="0"/>
            <a:chExt cx="1928" cy="288"/>
          </a:xfrm>
        </p:grpSpPr>
        <p:sp>
          <p:nvSpPr>
            <p:cNvPr id="27" name="Text Box 23">
              <a:extLst>
                <a:ext uri="{FF2B5EF4-FFF2-40B4-BE49-F238E27FC236}">
                  <a16:creationId xmlns:a16="http://schemas.microsoft.com/office/drawing/2014/main" id="{3C1AE3C4-9B15-43F5-AEA6-96E815B20ABB}"/>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p>
          </p:txBody>
        </p:sp>
        <p:sp>
          <p:nvSpPr>
            <p:cNvPr id="28" name="Line 24">
              <a:extLst>
                <a:ext uri="{FF2B5EF4-FFF2-40B4-BE49-F238E27FC236}">
                  <a16:creationId xmlns:a16="http://schemas.microsoft.com/office/drawing/2014/main" id="{F9476A2C-9142-4739-9F27-5E314C675610}"/>
                </a:ext>
              </a:extLst>
            </p:cNvPr>
            <p:cNvSpPr>
              <a:spLocks noChangeShapeType="1"/>
            </p:cNvSpPr>
            <p:nvPr/>
          </p:nvSpPr>
          <p:spPr bwMode="auto">
            <a:xfrm>
              <a:off x="391" y="128"/>
              <a:ext cx="1490"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Oval 25">
              <a:extLst>
                <a:ext uri="{FF2B5EF4-FFF2-40B4-BE49-F238E27FC236}">
                  <a16:creationId xmlns:a16="http://schemas.microsoft.com/office/drawing/2014/main" id="{E827F8E5-1B6A-4289-91A7-0A256DFAE2B3}"/>
                </a:ext>
              </a:extLst>
            </p:cNvPr>
            <p:cNvSpPr>
              <a:spLocks noChangeArrowheads="1"/>
            </p:cNvSpPr>
            <p:nvPr/>
          </p:nvSpPr>
          <p:spPr bwMode="auto">
            <a:xfrm>
              <a:off x="1840" y="8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30" name="Line 26">
            <a:extLst>
              <a:ext uri="{FF2B5EF4-FFF2-40B4-BE49-F238E27FC236}">
                <a16:creationId xmlns:a16="http://schemas.microsoft.com/office/drawing/2014/main" id="{57F03624-586C-4C5E-A9A1-2B64C24DA2FF}"/>
              </a:ext>
            </a:extLst>
          </p:cNvPr>
          <p:cNvSpPr>
            <a:spLocks noChangeShapeType="1"/>
          </p:cNvSpPr>
          <p:nvPr/>
        </p:nvSpPr>
        <p:spPr bwMode="auto">
          <a:xfrm rot="10800000" flipH="1" flipV="1">
            <a:off x="5313363" y="3252788"/>
            <a:ext cx="0" cy="657225"/>
          </a:xfrm>
          <a:prstGeom prst="line">
            <a:avLst/>
          </a:prstGeom>
          <a:noFill/>
          <a:ln w="508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1" name="Line 27">
            <a:extLst>
              <a:ext uri="{FF2B5EF4-FFF2-40B4-BE49-F238E27FC236}">
                <a16:creationId xmlns:a16="http://schemas.microsoft.com/office/drawing/2014/main" id="{316D105A-B1C6-4746-8BDE-9242F562F467}"/>
              </a:ext>
            </a:extLst>
          </p:cNvPr>
          <p:cNvSpPr>
            <a:spLocks noChangeShapeType="1"/>
          </p:cNvSpPr>
          <p:nvPr/>
        </p:nvSpPr>
        <p:spPr bwMode="auto">
          <a:xfrm rot="16200000">
            <a:off x="6892132" y="4180681"/>
            <a:ext cx="0" cy="1300163"/>
          </a:xfrm>
          <a:prstGeom prst="line">
            <a:avLst/>
          </a:prstGeom>
          <a:noFill/>
          <a:ln w="50800">
            <a:solidFill>
              <a:srgbClr val="0099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2" name="Text Box 28">
            <a:extLst>
              <a:ext uri="{FF2B5EF4-FFF2-40B4-BE49-F238E27FC236}">
                <a16:creationId xmlns:a16="http://schemas.microsoft.com/office/drawing/2014/main" id="{11074944-5F1D-4A0E-A5A9-6026E21DC0E5}"/>
              </a:ext>
            </a:extLst>
          </p:cNvPr>
          <p:cNvSpPr txBox="1">
            <a:spLocks noChangeArrowheads="1"/>
          </p:cNvSpPr>
          <p:nvPr/>
        </p:nvSpPr>
        <p:spPr bwMode="auto">
          <a:xfrm>
            <a:off x="5849938" y="5548313"/>
            <a:ext cx="2166937" cy="82391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需求量增加超过 10%</a:t>
            </a:r>
          </a:p>
        </p:txBody>
      </p:sp>
      <p:sp>
        <p:nvSpPr>
          <p:cNvPr id="33" name="Text Box 30">
            <a:extLst>
              <a:ext uri="{FF2B5EF4-FFF2-40B4-BE49-F238E27FC236}">
                <a16:creationId xmlns:a16="http://schemas.microsoft.com/office/drawing/2014/main" id="{03D83D74-0A30-4D43-A19A-BF0B7BE180FB}"/>
              </a:ext>
            </a:extLst>
          </p:cNvPr>
          <p:cNvSpPr txBox="1">
            <a:spLocks noChangeArrowheads="1"/>
          </p:cNvSpPr>
          <p:nvPr/>
        </p:nvSpPr>
        <p:spPr bwMode="auto">
          <a:xfrm>
            <a:off x="6057900" y="871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009900"/>
                </a:solidFill>
                <a:ea typeface="宋体" panose="02010600030101010101" pitchFamily="2" charset="-122"/>
              </a:rPr>
              <a:t>&gt; 10%</a:t>
            </a:r>
            <a:endParaRPr lang="en-US" altLang="zh-CN" sz="2500" b="1" i="1" baseline="30000">
              <a:solidFill>
                <a:srgbClr val="009900"/>
              </a:solidFill>
              <a:ea typeface="宋体" panose="02010600030101010101" pitchFamily="2" charset="-122"/>
            </a:endParaRPr>
          </a:p>
        </p:txBody>
      </p:sp>
      <p:sp>
        <p:nvSpPr>
          <p:cNvPr id="34" name="Text Box 31">
            <a:extLst>
              <a:ext uri="{FF2B5EF4-FFF2-40B4-BE49-F238E27FC236}">
                <a16:creationId xmlns:a16="http://schemas.microsoft.com/office/drawing/2014/main" id="{AB95A41E-3856-49D4-82B8-3D1D62B41ECC}"/>
              </a:ext>
            </a:extLst>
          </p:cNvPr>
          <p:cNvSpPr txBox="1">
            <a:spLocks noChangeArrowheads="1"/>
          </p:cNvSpPr>
          <p:nvPr/>
        </p:nvSpPr>
        <p:spPr bwMode="auto">
          <a:xfrm>
            <a:off x="6064250" y="1379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FF6600"/>
                </a:solidFill>
                <a:ea typeface="宋体" panose="02010600030101010101" pitchFamily="2" charset="-122"/>
              </a:rPr>
              <a:t>10%</a:t>
            </a:r>
            <a:endParaRPr lang="en-US" altLang="zh-CN" sz="2500" b="1" i="1" baseline="30000">
              <a:solidFill>
                <a:srgbClr val="FF6600"/>
              </a:solidFill>
              <a:ea typeface="宋体" panose="02010600030101010101" pitchFamily="2" charset="-122"/>
            </a:endParaRPr>
          </a:p>
        </p:txBody>
      </p:sp>
      <p:sp>
        <p:nvSpPr>
          <p:cNvPr id="35" name="Text Box 32">
            <a:extLst>
              <a:ext uri="{FF2B5EF4-FFF2-40B4-BE49-F238E27FC236}">
                <a16:creationId xmlns:a16="http://schemas.microsoft.com/office/drawing/2014/main" id="{2F675043-BACD-4EDD-A2D8-F8A3A62C137A}"/>
              </a:ext>
            </a:extLst>
          </p:cNvPr>
          <p:cNvSpPr txBox="1">
            <a:spLocks noChangeArrowheads="1"/>
          </p:cNvSpPr>
          <p:nvPr/>
        </p:nvSpPr>
        <p:spPr bwMode="auto">
          <a:xfrm>
            <a:off x="7202488" y="1111250"/>
            <a:ext cx="682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solidFill>
                  <a:srgbClr val="0000FF"/>
                </a:solidFill>
                <a:ea typeface="宋体" panose="02010600030101010101" pitchFamily="2" charset="-122"/>
              </a:rPr>
              <a:t>&gt; 1</a:t>
            </a:r>
          </a:p>
        </p:txBody>
      </p:sp>
      <p:grpSp>
        <p:nvGrpSpPr>
          <p:cNvPr id="36" name="Group 33">
            <a:extLst>
              <a:ext uri="{FF2B5EF4-FFF2-40B4-BE49-F238E27FC236}">
                <a16:creationId xmlns:a16="http://schemas.microsoft.com/office/drawing/2014/main" id="{8C3FD543-B6E5-4CC1-9463-455AB4110469}"/>
              </a:ext>
            </a:extLst>
          </p:cNvPr>
          <p:cNvGrpSpPr>
            <a:grpSpLocks/>
          </p:cNvGrpSpPr>
          <p:nvPr/>
        </p:nvGrpSpPr>
        <p:grpSpPr bwMode="auto">
          <a:xfrm>
            <a:off x="725488" y="874713"/>
            <a:ext cx="6413500" cy="874712"/>
            <a:chOff x="0" y="0"/>
            <a:chExt cx="4040" cy="551"/>
          </a:xfrm>
        </p:grpSpPr>
        <p:sp>
          <p:nvSpPr>
            <p:cNvPr id="37" name="Text Box 34">
              <a:extLst>
                <a:ext uri="{FF2B5EF4-FFF2-40B4-BE49-F238E27FC236}">
                  <a16:creationId xmlns:a16="http://schemas.microsoft.com/office/drawing/2014/main" id="{FD340E9D-402B-41A4-8D09-8698C5B3C4F4}"/>
                </a:ext>
              </a:extLst>
            </p:cNvPr>
            <p:cNvSpPr txBox="1">
              <a:spLocks noChangeArrowheads="1"/>
            </p:cNvSpPr>
            <p:nvPr/>
          </p:nvSpPr>
          <p:spPr bwMode="auto">
            <a:xfrm>
              <a:off x="0" y="52"/>
              <a:ext cx="143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zh-CN" altLang="zh-CN" sz="2500">
                  <a:ea typeface="宋体" panose="02010600030101010101" pitchFamily="2" charset="-122"/>
                </a:rPr>
                <a:t>需求价格弹性</a:t>
              </a:r>
            </a:p>
          </p:txBody>
        </p:sp>
        <p:sp>
          <p:nvSpPr>
            <p:cNvPr id="38" name="Text Box 35">
              <a:extLst>
                <a:ext uri="{FF2B5EF4-FFF2-40B4-BE49-F238E27FC236}">
                  <a16:creationId xmlns:a16="http://schemas.microsoft.com/office/drawing/2014/main" id="{92B4FA68-387C-4C60-876F-7C2CDD9777CC}"/>
                </a:ext>
              </a:extLst>
            </p:cNvPr>
            <p:cNvSpPr txBox="1">
              <a:spLocks noChangeArrowheads="1"/>
            </p:cNvSpPr>
            <p:nvPr/>
          </p:nvSpPr>
          <p:spPr bwMode="auto">
            <a:xfrm>
              <a:off x="1344" y="153"/>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39" name="Text Box 36">
              <a:extLst>
                <a:ext uri="{FF2B5EF4-FFF2-40B4-BE49-F238E27FC236}">
                  <a16:creationId xmlns:a16="http://schemas.microsoft.com/office/drawing/2014/main" id="{7C69C266-5E31-4C76-9DB7-786FE0893E9A}"/>
                </a:ext>
              </a:extLst>
            </p:cNvPr>
            <p:cNvSpPr txBox="1">
              <a:spLocks noChangeArrowheads="1"/>
            </p:cNvSpPr>
            <p:nvPr/>
          </p:nvSpPr>
          <p:spPr bwMode="auto">
            <a:xfrm>
              <a:off x="1611" y="0"/>
              <a:ext cx="1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需求量变动百分比</a:t>
              </a:r>
              <a:endParaRPr lang="zh-CN" altLang="zh-CN" sz="2000" b="1" i="1" baseline="30000">
                <a:ea typeface="宋体" panose="02010600030101010101" pitchFamily="2" charset="-122"/>
              </a:endParaRPr>
            </a:p>
          </p:txBody>
        </p:sp>
        <p:sp>
          <p:nvSpPr>
            <p:cNvPr id="40" name="Text Box 37">
              <a:extLst>
                <a:ext uri="{FF2B5EF4-FFF2-40B4-BE49-F238E27FC236}">
                  <a16:creationId xmlns:a16="http://schemas.microsoft.com/office/drawing/2014/main" id="{B550105A-3053-436C-8E98-4BACF1FCA17F}"/>
                </a:ext>
              </a:extLst>
            </p:cNvPr>
            <p:cNvSpPr txBox="1">
              <a:spLocks noChangeArrowheads="1"/>
            </p:cNvSpPr>
            <p:nvPr/>
          </p:nvSpPr>
          <p:spPr bwMode="auto">
            <a:xfrm>
              <a:off x="1615" y="320"/>
              <a:ext cx="1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价格变动百分比</a:t>
              </a:r>
              <a:endParaRPr lang="zh-CN" altLang="zh-CN" sz="2000" b="1" i="1" baseline="30000">
                <a:ea typeface="宋体" panose="02010600030101010101" pitchFamily="2" charset="-122"/>
              </a:endParaRPr>
            </a:p>
          </p:txBody>
        </p:sp>
        <p:sp>
          <p:nvSpPr>
            <p:cNvPr id="41" name="Line 38">
              <a:extLst>
                <a:ext uri="{FF2B5EF4-FFF2-40B4-BE49-F238E27FC236}">
                  <a16:creationId xmlns:a16="http://schemas.microsoft.com/office/drawing/2014/main" id="{DD50CFD3-9843-4A3B-A189-DE2BB0144F26}"/>
                </a:ext>
              </a:extLst>
            </p:cNvPr>
            <p:cNvSpPr>
              <a:spLocks noChangeShapeType="1"/>
            </p:cNvSpPr>
            <p:nvPr/>
          </p:nvSpPr>
          <p:spPr bwMode="auto">
            <a:xfrm>
              <a:off x="1670" y="308"/>
              <a:ext cx="14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39">
              <a:extLst>
                <a:ext uri="{FF2B5EF4-FFF2-40B4-BE49-F238E27FC236}">
                  <a16:creationId xmlns:a16="http://schemas.microsoft.com/office/drawing/2014/main" id="{3C861648-8F30-49B2-A927-A6571E06971C}"/>
                </a:ext>
              </a:extLst>
            </p:cNvPr>
            <p:cNvSpPr txBox="1">
              <a:spLocks noChangeArrowheads="1"/>
            </p:cNvSpPr>
            <p:nvPr/>
          </p:nvSpPr>
          <p:spPr bwMode="auto">
            <a:xfrm>
              <a:off x="3092" y="151"/>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43" name="Line 40">
              <a:extLst>
                <a:ext uri="{FF2B5EF4-FFF2-40B4-BE49-F238E27FC236}">
                  <a16:creationId xmlns:a16="http://schemas.microsoft.com/office/drawing/2014/main" id="{BA8FF77B-5692-4E3D-8D7D-CF22C3DA248E}"/>
                </a:ext>
              </a:extLst>
            </p:cNvPr>
            <p:cNvSpPr>
              <a:spLocks noChangeShapeType="1"/>
            </p:cNvSpPr>
            <p:nvPr/>
          </p:nvSpPr>
          <p:spPr bwMode="auto">
            <a:xfrm>
              <a:off x="3424" y="309"/>
              <a:ext cx="6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 name="Text Box 41">
            <a:extLst>
              <a:ext uri="{FF2B5EF4-FFF2-40B4-BE49-F238E27FC236}">
                <a16:creationId xmlns:a16="http://schemas.microsoft.com/office/drawing/2014/main" id="{44099313-0AE1-44C1-B8E8-868CAE5A08E5}"/>
              </a:ext>
            </a:extLst>
          </p:cNvPr>
          <p:cNvSpPr txBox="1">
            <a:spLocks noChangeArrowheads="1"/>
          </p:cNvSpPr>
          <p:nvPr/>
        </p:nvSpPr>
        <p:spPr bwMode="auto">
          <a:xfrm>
            <a:off x="3579813" y="4633913"/>
            <a:ext cx="1203325" cy="822325"/>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价格下降10%</a:t>
            </a:r>
          </a:p>
        </p:txBody>
      </p:sp>
      <p:sp>
        <p:nvSpPr>
          <p:cNvPr id="45" name="Rectangle 42">
            <a:extLst>
              <a:ext uri="{FF2B5EF4-FFF2-40B4-BE49-F238E27FC236}">
                <a16:creationId xmlns:a16="http://schemas.microsoft.com/office/drawing/2014/main" id="{76E1617E-6B41-4BB7-84E1-909D9904BA7C}"/>
              </a:ext>
            </a:extLst>
          </p:cNvPr>
          <p:cNvSpPr>
            <a:spLocks noChangeArrowheads="1"/>
          </p:cNvSpPr>
          <p:nvPr/>
        </p:nvSpPr>
        <p:spPr bwMode="auto">
          <a:xfrm>
            <a:off x="136525" y="3284538"/>
            <a:ext cx="349567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消费者的价格敏感度：</a:t>
            </a:r>
            <a:endParaRPr lang="zh-CN" altLang="zh-CN" sz="2600">
              <a:solidFill>
                <a:srgbClr val="0000FF"/>
              </a:solidFill>
              <a:ea typeface="宋体" panose="02010600030101010101" pitchFamily="2" charset="-122"/>
            </a:endParaRPr>
          </a:p>
        </p:txBody>
      </p:sp>
      <p:sp>
        <p:nvSpPr>
          <p:cNvPr id="46" name="Rectangle 43">
            <a:extLst>
              <a:ext uri="{FF2B5EF4-FFF2-40B4-BE49-F238E27FC236}">
                <a16:creationId xmlns:a16="http://schemas.microsoft.com/office/drawing/2014/main" id="{88422278-0BA8-4523-A1D1-4E07DE0EA7F3}"/>
              </a:ext>
            </a:extLst>
          </p:cNvPr>
          <p:cNvSpPr>
            <a:spLocks noChangeArrowheads="1"/>
          </p:cNvSpPr>
          <p:nvPr/>
        </p:nvSpPr>
        <p:spPr bwMode="auto">
          <a:xfrm>
            <a:off x="365125" y="1963738"/>
            <a:ext cx="192722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需求曲线：</a:t>
            </a:r>
            <a:endParaRPr lang="zh-CN" altLang="zh-CN" sz="2600">
              <a:solidFill>
                <a:srgbClr val="0000FF"/>
              </a:solidFill>
              <a:ea typeface="宋体" panose="02010600030101010101" pitchFamily="2" charset="-122"/>
            </a:endParaRPr>
          </a:p>
        </p:txBody>
      </p:sp>
      <p:sp>
        <p:nvSpPr>
          <p:cNvPr id="47" name="Rectangle 44">
            <a:extLst>
              <a:ext uri="{FF2B5EF4-FFF2-40B4-BE49-F238E27FC236}">
                <a16:creationId xmlns:a16="http://schemas.microsoft.com/office/drawing/2014/main" id="{0EC8217C-6E44-4C69-BACB-2DC272D7D2B1}"/>
              </a:ext>
            </a:extLst>
          </p:cNvPr>
          <p:cNvSpPr>
            <a:spLocks noChangeArrowheads="1"/>
          </p:cNvSpPr>
          <p:nvPr/>
        </p:nvSpPr>
        <p:spPr bwMode="auto">
          <a:xfrm>
            <a:off x="476250" y="4859338"/>
            <a:ext cx="161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弹性：</a:t>
            </a:r>
            <a:endParaRPr lang="zh-CN" altLang="zh-CN" sz="2600">
              <a:solidFill>
                <a:srgbClr val="0000FF"/>
              </a:solidFill>
              <a:ea typeface="宋体" panose="02010600030101010101" pitchFamily="2" charset="-122"/>
            </a:endParaRPr>
          </a:p>
        </p:txBody>
      </p:sp>
      <p:sp>
        <p:nvSpPr>
          <p:cNvPr id="48" name="Rectangle 45">
            <a:extLst>
              <a:ext uri="{FF2B5EF4-FFF2-40B4-BE49-F238E27FC236}">
                <a16:creationId xmlns:a16="http://schemas.microsoft.com/office/drawing/2014/main" id="{ADA78389-C39C-4625-9BD5-24AA07A8199C}"/>
              </a:ext>
            </a:extLst>
          </p:cNvPr>
          <p:cNvSpPr>
            <a:spLocks noChangeArrowheads="1"/>
          </p:cNvSpPr>
          <p:nvPr/>
        </p:nvSpPr>
        <p:spPr bwMode="auto">
          <a:xfrm>
            <a:off x="565150" y="2581275"/>
            <a:ext cx="28956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相对平坦</a:t>
            </a:r>
          </a:p>
        </p:txBody>
      </p:sp>
      <p:sp>
        <p:nvSpPr>
          <p:cNvPr id="49" name="Rectangle 46">
            <a:extLst>
              <a:ext uri="{FF2B5EF4-FFF2-40B4-BE49-F238E27FC236}">
                <a16:creationId xmlns:a16="http://schemas.microsoft.com/office/drawing/2014/main" id="{F1B039AC-E55C-4814-881C-575416F063E4}"/>
              </a:ext>
            </a:extLst>
          </p:cNvPr>
          <p:cNvSpPr>
            <a:spLocks noChangeArrowheads="1"/>
          </p:cNvSpPr>
          <p:nvPr/>
        </p:nvSpPr>
        <p:spPr bwMode="auto">
          <a:xfrm>
            <a:off x="582613" y="4079875"/>
            <a:ext cx="26241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相对敏感</a:t>
            </a:r>
          </a:p>
        </p:txBody>
      </p:sp>
      <p:sp>
        <p:nvSpPr>
          <p:cNvPr id="50" name="Rectangle 47">
            <a:extLst>
              <a:ext uri="{FF2B5EF4-FFF2-40B4-BE49-F238E27FC236}">
                <a16:creationId xmlns:a16="http://schemas.microsoft.com/office/drawing/2014/main" id="{FDCF5C1A-13E1-4B12-91DF-668F62B4AC35}"/>
              </a:ext>
            </a:extLst>
          </p:cNvPr>
          <p:cNvSpPr>
            <a:spLocks noChangeArrowheads="1"/>
          </p:cNvSpPr>
          <p:nvPr/>
        </p:nvSpPr>
        <p:spPr bwMode="auto">
          <a:xfrm>
            <a:off x="579438" y="5316538"/>
            <a:ext cx="18319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sz="2600">
                <a:solidFill>
                  <a:srgbClr val="0000FF"/>
                </a:solidFill>
                <a:ea typeface="宋体" panose="02010600030101010101" pitchFamily="2" charset="-122"/>
              </a:rPr>
              <a:t>&gt; 1</a:t>
            </a:r>
          </a:p>
        </p:txBody>
      </p:sp>
    </p:spTree>
    <p:extLst>
      <p:ext uri="{BB962C8B-B14F-4D97-AF65-F5344CB8AC3E}">
        <p14:creationId xmlns:p14="http://schemas.microsoft.com/office/powerpoint/2010/main" val="67513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up)">
                                      <p:cBhvr>
                                        <p:cTn id="14" dur="500"/>
                                        <p:tgtEl>
                                          <p:spTgt spid="3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dissolve">
                                      <p:cBhvr>
                                        <p:cTn id="26" dur="500"/>
                                        <p:tgtEl>
                                          <p:spTgt spid="33"/>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up)">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dissolve">
                                      <p:cBhvr>
                                        <p:cTn id="39" dur="500"/>
                                        <p:tgtEl>
                                          <p:spTgt spid="3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dissolve">
                                      <p:cBhvr>
                                        <p:cTn id="4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autoUpdateAnimBg="0"/>
      <p:bldP spid="33" grpId="0" autoUpdateAnimBg="0"/>
      <p:bldP spid="34" grpId="0" autoUpdateAnimBg="0"/>
      <p:bldP spid="35" grpId="0" autoUpdateAnimBg="0"/>
      <p:bldP spid="44" grpId="0" animBg="1" autoUpdateAnimBg="0"/>
      <p:bldP spid="5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F62A1-E0AB-48BB-A65E-D4C85097868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81F937-AB89-43E7-933F-9B3095F519C7}"/>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DACF3EE8-60E0-4443-997E-21CE62A94857}"/>
              </a:ext>
            </a:extLst>
          </p:cNvPr>
          <p:cNvGrpSpPr>
            <a:grpSpLocks/>
          </p:cNvGrpSpPr>
          <p:nvPr/>
        </p:nvGrpSpPr>
        <p:grpSpPr bwMode="auto">
          <a:xfrm>
            <a:off x="5178425" y="3016250"/>
            <a:ext cx="3270250" cy="457200"/>
            <a:chOff x="0" y="0"/>
            <a:chExt cx="2060" cy="288"/>
          </a:xfrm>
        </p:grpSpPr>
        <p:sp>
          <p:nvSpPr>
            <p:cNvPr id="7" name="Line 3">
              <a:extLst>
                <a:ext uri="{FF2B5EF4-FFF2-40B4-BE49-F238E27FC236}">
                  <a16:creationId xmlns:a16="http://schemas.microsoft.com/office/drawing/2014/main" id="{3A6E7BEB-88BA-4E7D-AF23-37F6F1A1E67A}"/>
                </a:ext>
              </a:extLst>
            </p:cNvPr>
            <p:cNvSpPr>
              <a:spLocks noChangeShapeType="1"/>
            </p:cNvSpPr>
            <p:nvPr/>
          </p:nvSpPr>
          <p:spPr bwMode="auto">
            <a:xfrm>
              <a:off x="0" y="145"/>
              <a:ext cx="1765"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4">
              <a:extLst>
                <a:ext uri="{FF2B5EF4-FFF2-40B4-BE49-F238E27FC236}">
                  <a16:creationId xmlns:a16="http://schemas.microsoft.com/office/drawing/2014/main" id="{021E0F76-5732-4FC0-A4D7-FD37924F24CE}"/>
                </a:ext>
              </a:extLst>
            </p:cNvPr>
            <p:cNvSpPr txBox="1">
              <a:spLocks noChangeArrowheads="1"/>
            </p:cNvSpPr>
            <p:nvPr/>
          </p:nvSpPr>
          <p:spPr bwMode="auto">
            <a:xfrm>
              <a:off x="1686" y="0"/>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sp>
        <p:nvSpPr>
          <p:cNvPr id="9" name="Rectangle 5">
            <a:extLst>
              <a:ext uri="{FF2B5EF4-FFF2-40B4-BE49-F238E27FC236}">
                <a16:creationId xmlns:a16="http://schemas.microsoft.com/office/drawing/2014/main" id="{FBC99ED9-19EC-41F8-A468-0717FCB47598}"/>
              </a:ext>
            </a:extLst>
          </p:cNvPr>
          <p:cNvSpPr txBox="1">
            <a:spLocks noChangeArrowheads="1"/>
          </p:cNvSpPr>
          <p:nvPr/>
        </p:nvSpPr>
        <p:spPr>
          <a:xfrm>
            <a:off x="407988" y="249238"/>
            <a:ext cx="8477250" cy="619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完全有弹性的需求</a:t>
            </a:r>
            <a:endParaRPr lang="en-US" altLang="zh-CN" sz="3600" dirty="0">
              <a:ea typeface="宋体" panose="02010600030101010101" pitchFamily="2" charset="-122"/>
            </a:endParaRPr>
          </a:p>
        </p:txBody>
      </p:sp>
      <p:grpSp>
        <p:nvGrpSpPr>
          <p:cNvPr id="10" name="Group 6">
            <a:extLst>
              <a:ext uri="{FF2B5EF4-FFF2-40B4-BE49-F238E27FC236}">
                <a16:creationId xmlns:a16="http://schemas.microsoft.com/office/drawing/2014/main" id="{92792323-0CF4-49D0-99AC-3F92C3E18FAB}"/>
              </a:ext>
            </a:extLst>
          </p:cNvPr>
          <p:cNvGrpSpPr>
            <a:grpSpLocks/>
          </p:cNvGrpSpPr>
          <p:nvPr/>
        </p:nvGrpSpPr>
        <p:grpSpPr bwMode="auto">
          <a:xfrm>
            <a:off x="4826000" y="2114550"/>
            <a:ext cx="3870325" cy="3060700"/>
            <a:chOff x="0" y="0"/>
            <a:chExt cx="2146" cy="1792"/>
          </a:xfrm>
        </p:grpSpPr>
        <p:grpSp>
          <p:nvGrpSpPr>
            <p:cNvPr id="11" name="Group 7">
              <a:extLst>
                <a:ext uri="{FF2B5EF4-FFF2-40B4-BE49-F238E27FC236}">
                  <a16:creationId xmlns:a16="http://schemas.microsoft.com/office/drawing/2014/main" id="{60526B58-0930-4368-AFBD-A5ECA7EDEAF9}"/>
                </a:ext>
              </a:extLst>
            </p:cNvPr>
            <p:cNvGrpSpPr>
              <a:grpSpLocks/>
            </p:cNvGrpSpPr>
            <p:nvPr/>
          </p:nvGrpSpPr>
          <p:grpSpPr bwMode="auto">
            <a:xfrm>
              <a:off x="195" y="261"/>
              <a:ext cx="1661" cy="1413"/>
              <a:chOff x="0" y="0"/>
              <a:chExt cx="2116" cy="2027"/>
            </a:xfrm>
          </p:grpSpPr>
          <p:sp>
            <p:nvSpPr>
              <p:cNvPr id="14" name="Line 8">
                <a:extLst>
                  <a:ext uri="{FF2B5EF4-FFF2-40B4-BE49-F238E27FC236}">
                    <a16:creationId xmlns:a16="http://schemas.microsoft.com/office/drawing/2014/main" id="{71CE0AB7-FD62-4BCE-B854-96EEF9BF1C50}"/>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9">
                <a:extLst>
                  <a:ext uri="{FF2B5EF4-FFF2-40B4-BE49-F238E27FC236}">
                    <a16:creationId xmlns:a16="http://schemas.microsoft.com/office/drawing/2014/main" id="{6A3CA94D-B68E-479E-B81C-32A10BD07DDB}"/>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10">
              <a:extLst>
                <a:ext uri="{FF2B5EF4-FFF2-40B4-BE49-F238E27FC236}">
                  <a16:creationId xmlns:a16="http://schemas.microsoft.com/office/drawing/2014/main" id="{68A28329-0B31-49D0-8B5D-BF7DE83EB966}"/>
                </a:ext>
              </a:extLst>
            </p:cNvPr>
            <p:cNvSpPr txBox="1">
              <a:spLocks noChangeArrowheads="1"/>
            </p:cNvSpPr>
            <p:nvPr/>
          </p:nvSpPr>
          <p:spPr bwMode="auto">
            <a:xfrm>
              <a:off x="0" y="0"/>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3" name="Text Box 11">
              <a:extLst>
                <a:ext uri="{FF2B5EF4-FFF2-40B4-BE49-F238E27FC236}">
                  <a16:creationId xmlns:a16="http://schemas.microsoft.com/office/drawing/2014/main" id="{1912BF66-BE2D-4E19-A3DF-AD318092A010}"/>
                </a:ext>
              </a:extLst>
            </p:cNvPr>
            <p:cNvSpPr txBox="1">
              <a:spLocks noChangeArrowheads="1"/>
            </p:cNvSpPr>
            <p:nvPr/>
          </p:nvSpPr>
          <p:spPr bwMode="auto">
            <a:xfrm>
              <a:off x="1759" y="1524"/>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sp>
        <p:nvSpPr>
          <p:cNvPr id="16" name="Text Box 12">
            <a:extLst>
              <a:ext uri="{FF2B5EF4-FFF2-40B4-BE49-F238E27FC236}">
                <a16:creationId xmlns:a16="http://schemas.microsoft.com/office/drawing/2014/main" id="{3E3A28D0-9F80-4D58-BDBD-5E3EEC26BB0E}"/>
              </a:ext>
            </a:extLst>
          </p:cNvPr>
          <p:cNvSpPr txBox="1">
            <a:spLocks noChangeArrowheads="1"/>
          </p:cNvSpPr>
          <p:nvPr/>
        </p:nvSpPr>
        <p:spPr bwMode="auto">
          <a:xfrm>
            <a:off x="4513263" y="3019425"/>
            <a:ext cx="65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p>
        </p:txBody>
      </p:sp>
      <p:grpSp>
        <p:nvGrpSpPr>
          <p:cNvPr id="17" name="Group 13">
            <a:extLst>
              <a:ext uri="{FF2B5EF4-FFF2-40B4-BE49-F238E27FC236}">
                <a16:creationId xmlns:a16="http://schemas.microsoft.com/office/drawing/2014/main" id="{C81B146E-7E3A-4889-80ED-7C2035AFF31A}"/>
              </a:ext>
            </a:extLst>
          </p:cNvPr>
          <p:cNvGrpSpPr>
            <a:grpSpLocks/>
          </p:cNvGrpSpPr>
          <p:nvPr/>
        </p:nvGrpSpPr>
        <p:grpSpPr bwMode="auto">
          <a:xfrm>
            <a:off x="5922963" y="3179763"/>
            <a:ext cx="587375" cy="2225675"/>
            <a:chOff x="0" y="0"/>
            <a:chExt cx="370" cy="1402"/>
          </a:xfrm>
        </p:grpSpPr>
        <p:sp>
          <p:nvSpPr>
            <p:cNvPr id="18" name="Text Box 14">
              <a:extLst>
                <a:ext uri="{FF2B5EF4-FFF2-40B4-BE49-F238E27FC236}">
                  <a16:creationId xmlns:a16="http://schemas.microsoft.com/office/drawing/2014/main" id="{67968150-9ED3-4F30-AA3A-D79BC8CE54FF}"/>
                </a:ext>
              </a:extLst>
            </p:cNvPr>
            <p:cNvSpPr txBox="1">
              <a:spLocks noChangeArrowheads="1"/>
            </p:cNvSpPr>
            <p:nvPr/>
          </p:nvSpPr>
          <p:spPr bwMode="auto">
            <a:xfrm>
              <a:off x="0" y="1114"/>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p>
          </p:txBody>
        </p:sp>
        <p:sp>
          <p:nvSpPr>
            <p:cNvPr id="19" name="Line 15">
              <a:extLst>
                <a:ext uri="{FF2B5EF4-FFF2-40B4-BE49-F238E27FC236}">
                  <a16:creationId xmlns:a16="http://schemas.microsoft.com/office/drawing/2014/main" id="{258DA0B1-F6FA-4C40-957B-533CBFFA4BE2}"/>
                </a:ext>
              </a:extLst>
            </p:cNvPr>
            <p:cNvSpPr>
              <a:spLocks noChangeShapeType="1"/>
            </p:cNvSpPr>
            <p:nvPr/>
          </p:nvSpPr>
          <p:spPr bwMode="auto">
            <a:xfrm>
              <a:off x="189" y="46"/>
              <a:ext cx="0" cy="1077"/>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Oval 16">
              <a:extLst>
                <a:ext uri="{FF2B5EF4-FFF2-40B4-BE49-F238E27FC236}">
                  <a16:creationId xmlns:a16="http://schemas.microsoft.com/office/drawing/2014/main" id="{4C12CD2D-DA84-47CD-B1EF-58FE3A0DD2AD}"/>
                </a:ext>
              </a:extLst>
            </p:cNvPr>
            <p:cNvSpPr>
              <a:spLocks noChangeArrowheads="1"/>
            </p:cNvSpPr>
            <p:nvPr/>
          </p:nvSpPr>
          <p:spPr bwMode="auto">
            <a:xfrm>
              <a:off x="142"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1" name="Line 17">
            <a:extLst>
              <a:ext uri="{FF2B5EF4-FFF2-40B4-BE49-F238E27FC236}">
                <a16:creationId xmlns:a16="http://schemas.microsoft.com/office/drawing/2014/main" id="{1F2AE358-DE90-499C-A3E1-7DDFB68F42B5}"/>
              </a:ext>
            </a:extLst>
          </p:cNvPr>
          <p:cNvSpPr>
            <a:spLocks noChangeShapeType="1"/>
          </p:cNvSpPr>
          <p:nvPr/>
        </p:nvSpPr>
        <p:spPr bwMode="auto">
          <a:xfrm rot="5400000" flipV="1">
            <a:off x="6787357" y="4285456"/>
            <a:ext cx="0" cy="1090613"/>
          </a:xfrm>
          <a:prstGeom prst="line">
            <a:avLst/>
          </a:prstGeom>
          <a:noFill/>
          <a:ln w="50800">
            <a:solidFill>
              <a:srgbClr val="0099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18">
            <a:extLst>
              <a:ext uri="{FF2B5EF4-FFF2-40B4-BE49-F238E27FC236}">
                <a16:creationId xmlns:a16="http://schemas.microsoft.com/office/drawing/2014/main" id="{AA05C442-883D-4424-82B2-3886317869EB}"/>
              </a:ext>
            </a:extLst>
          </p:cNvPr>
          <p:cNvSpPr txBox="1">
            <a:spLocks noChangeArrowheads="1"/>
          </p:cNvSpPr>
          <p:nvPr/>
        </p:nvSpPr>
        <p:spPr bwMode="auto">
          <a:xfrm>
            <a:off x="3074988" y="4637088"/>
            <a:ext cx="1725612" cy="823912"/>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价格变动 0%</a:t>
            </a:r>
          </a:p>
        </p:txBody>
      </p:sp>
      <p:sp>
        <p:nvSpPr>
          <p:cNvPr id="23" name="Text Box 19">
            <a:extLst>
              <a:ext uri="{FF2B5EF4-FFF2-40B4-BE49-F238E27FC236}">
                <a16:creationId xmlns:a16="http://schemas.microsoft.com/office/drawing/2014/main" id="{349EBDC2-51EC-4288-AF60-7FE5D10E4604}"/>
              </a:ext>
            </a:extLst>
          </p:cNvPr>
          <p:cNvSpPr txBox="1">
            <a:spLocks noChangeArrowheads="1"/>
          </p:cNvSpPr>
          <p:nvPr/>
        </p:nvSpPr>
        <p:spPr bwMode="auto">
          <a:xfrm>
            <a:off x="6142038" y="5559425"/>
            <a:ext cx="1847850" cy="8223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需求量变动为任意%</a:t>
            </a:r>
          </a:p>
        </p:txBody>
      </p:sp>
      <p:sp>
        <p:nvSpPr>
          <p:cNvPr id="24" name="Text Box 21">
            <a:extLst>
              <a:ext uri="{FF2B5EF4-FFF2-40B4-BE49-F238E27FC236}">
                <a16:creationId xmlns:a16="http://schemas.microsoft.com/office/drawing/2014/main" id="{A37E01AD-AE2F-442B-8167-32C8A9301511}"/>
              </a:ext>
            </a:extLst>
          </p:cNvPr>
          <p:cNvSpPr txBox="1">
            <a:spLocks noChangeArrowheads="1"/>
          </p:cNvSpPr>
          <p:nvPr/>
        </p:nvSpPr>
        <p:spPr bwMode="auto">
          <a:xfrm>
            <a:off x="6057900" y="871538"/>
            <a:ext cx="12017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500">
                <a:solidFill>
                  <a:srgbClr val="009900"/>
                </a:solidFill>
                <a:ea typeface="宋体" panose="02010600030101010101" pitchFamily="2" charset="-122"/>
              </a:rPr>
              <a:t>任意%</a:t>
            </a:r>
            <a:endParaRPr lang="zh-CN" altLang="zh-CN" sz="2500" b="1" i="1" baseline="30000">
              <a:solidFill>
                <a:srgbClr val="009900"/>
              </a:solidFill>
              <a:ea typeface="宋体" panose="02010600030101010101" pitchFamily="2" charset="-122"/>
            </a:endParaRPr>
          </a:p>
        </p:txBody>
      </p:sp>
      <p:sp>
        <p:nvSpPr>
          <p:cNvPr id="25" name="Text Box 22">
            <a:extLst>
              <a:ext uri="{FF2B5EF4-FFF2-40B4-BE49-F238E27FC236}">
                <a16:creationId xmlns:a16="http://schemas.microsoft.com/office/drawing/2014/main" id="{F279945B-FDBF-4FC0-9E7F-B9ECCCF24E5C}"/>
              </a:ext>
            </a:extLst>
          </p:cNvPr>
          <p:cNvSpPr txBox="1">
            <a:spLocks noChangeArrowheads="1"/>
          </p:cNvSpPr>
          <p:nvPr/>
        </p:nvSpPr>
        <p:spPr bwMode="auto">
          <a:xfrm>
            <a:off x="6062663" y="1379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FF6600"/>
                </a:solidFill>
                <a:ea typeface="宋体" panose="02010600030101010101" pitchFamily="2" charset="-122"/>
              </a:rPr>
              <a:t>0%</a:t>
            </a:r>
            <a:endParaRPr lang="en-US" altLang="zh-CN" sz="2500" b="1" i="1" baseline="30000">
              <a:solidFill>
                <a:srgbClr val="FF6600"/>
              </a:solidFill>
              <a:ea typeface="宋体" panose="02010600030101010101" pitchFamily="2" charset="-122"/>
            </a:endParaRPr>
          </a:p>
        </p:txBody>
      </p:sp>
      <p:sp>
        <p:nvSpPr>
          <p:cNvPr id="26" name="Text Box 23">
            <a:extLst>
              <a:ext uri="{FF2B5EF4-FFF2-40B4-BE49-F238E27FC236}">
                <a16:creationId xmlns:a16="http://schemas.microsoft.com/office/drawing/2014/main" id="{0676AB7C-2A5D-4D90-B011-B19E0501184A}"/>
              </a:ext>
            </a:extLst>
          </p:cNvPr>
          <p:cNvSpPr txBox="1">
            <a:spLocks noChangeArrowheads="1"/>
          </p:cNvSpPr>
          <p:nvPr/>
        </p:nvSpPr>
        <p:spPr bwMode="auto">
          <a:xfrm>
            <a:off x="7112000" y="1111250"/>
            <a:ext cx="14811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600">
                <a:solidFill>
                  <a:srgbClr val="0000FF"/>
                </a:solidFill>
                <a:ea typeface="宋体" panose="02010600030101010101" pitchFamily="2" charset="-122"/>
              </a:rPr>
              <a:t>= 无穷大</a:t>
            </a:r>
          </a:p>
        </p:txBody>
      </p:sp>
      <p:grpSp>
        <p:nvGrpSpPr>
          <p:cNvPr id="27" name="Group 24">
            <a:extLst>
              <a:ext uri="{FF2B5EF4-FFF2-40B4-BE49-F238E27FC236}">
                <a16:creationId xmlns:a16="http://schemas.microsoft.com/office/drawing/2014/main" id="{63BA2C37-AD3B-4197-B159-92568321C69E}"/>
              </a:ext>
            </a:extLst>
          </p:cNvPr>
          <p:cNvGrpSpPr>
            <a:grpSpLocks/>
          </p:cNvGrpSpPr>
          <p:nvPr/>
        </p:nvGrpSpPr>
        <p:grpSpPr bwMode="auto">
          <a:xfrm>
            <a:off x="7031038" y="3176588"/>
            <a:ext cx="587375" cy="2225675"/>
            <a:chOff x="0" y="0"/>
            <a:chExt cx="370" cy="1402"/>
          </a:xfrm>
        </p:grpSpPr>
        <p:sp>
          <p:nvSpPr>
            <p:cNvPr id="28" name="Text Box 25">
              <a:extLst>
                <a:ext uri="{FF2B5EF4-FFF2-40B4-BE49-F238E27FC236}">
                  <a16:creationId xmlns:a16="http://schemas.microsoft.com/office/drawing/2014/main" id="{A3153235-6FE6-4004-A474-BA78B333E061}"/>
                </a:ext>
              </a:extLst>
            </p:cNvPr>
            <p:cNvSpPr txBox="1">
              <a:spLocks noChangeArrowheads="1"/>
            </p:cNvSpPr>
            <p:nvPr/>
          </p:nvSpPr>
          <p:spPr bwMode="auto">
            <a:xfrm>
              <a:off x="0" y="1114"/>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2</a:t>
              </a:r>
            </a:p>
          </p:txBody>
        </p:sp>
        <p:sp>
          <p:nvSpPr>
            <p:cNvPr id="29" name="Line 26">
              <a:extLst>
                <a:ext uri="{FF2B5EF4-FFF2-40B4-BE49-F238E27FC236}">
                  <a16:creationId xmlns:a16="http://schemas.microsoft.com/office/drawing/2014/main" id="{8EA5DB90-B7C6-4DCD-9294-7ECCDCE663E6}"/>
                </a:ext>
              </a:extLst>
            </p:cNvPr>
            <p:cNvSpPr>
              <a:spLocks noChangeShapeType="1"/>
            </p:cNvSpPr>
            <p:nvPr/>
          </p:nvSpPr>
          <p:spPr bwMode="auto">
            <a:xfrm>
              <a:off x="189" y="46"/>
              <a:ext cx="0" cy="1077"/>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Oval 27">
              <a:extLst>
                <a:ext uri="{FF2B5EF4-FFF2-40B4-BE49-F238E27FC236}">
                  <a16:creationId xmlns:a16="http://schemas.microsoft.com/office/drawing/2014/main" id="{E14B9260-FCCF-4023-BB8D-6748628C3A31}"/>
                </a:ext>
              </a:extLst>
            </p:cNvPr>
            <p:cNvSpPr>
              <a:spLocks noChangeArrowheads="1"/>
            </p:cNvSpPr>
            <p:nvPr/>
          </p:nvSpPr>
          <p:spPr bwMode="auto">
            <a:xfrm>
              <a:off x="142"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31" name="Text Box 28">
            <a:extLst>
              <a:ext uri="{FF2B5EF4-FFF2-40B4-BE49-F238E27FC236}">
                <a16:creationId xmlns:a16="http://schemas.microsoft.com/office/drawing/2014/main" id="{8FF1A820-3F68-47B5-9B55-D2052098BE16}"/>
              </a:ext>
            </a:extLst>
          </p:cNvPr>
          <p:cNvSpPr txBox="1">
            <a:spLocks noChangeArrowheads="1"/>
          </p:cNvSpPr>
          <p:nvPr/>
        </p:nvSpPr>
        <p:spPr bwMode="auto">
          <a:xfrm>
            <a:off x="3948113" y="3022600"/>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r>
              <a:rPr lang="en-US" altLang="zh-CN" sz="2400">
                <a:ea typeface="宋体" panose="02010600030101010101" pitchFamily="2" charset="-122"/>
              </a:rPr>
              <a:t> =</a:t>
            </a:r>
            <a:endParaRPr lang="en-US" altLang="zh-CN" sz="2400" b="1" baseline="-25000">
              <a:ea typeface="宋体" panose="02010600030101010101" pitchFamily="2" charset="-122"/>
            </a:endParaRPr>
          </a:p>
        </p:txBody>
      </p:sp>
      <p:sp>
        <p:nvSpPr>
          <p:cNvPr id="32" name="Rectangle 29">
            <a:extLst>
              <a:ext uri="{FF2B5EF4-FFF2-40B4-BE49-F238E27FC236}">
                <a16:creationId xmlns:a16="http://schemas.microsoft.com/office/drawing/2014/main" id="{018F53DE-DD75-42D1-9EEE-D6888194B5B4}"/>
              </a:ext>
            </a:extLst>
          </p:cNvPr>
          <p:cNvSpPr>
            <a:spLocks noChangeArrowheads="1"/>
          </p:cNvSpPr>
          <p:nvPr/>
        </p:nvSpPr>
        <p:spPr bwMode="auto">
          <a:xfrm>
            <a:off x="0" y="3340100"/>
            <a:ext cx="384016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消费者的价格敏感度：</a:t>
            </a:r>
            <a:endParaRPr lang="zh-CN" altLang="zh-CN" sz="2600">
              <a:solidFill>
                <a:srgbClr val="0000FF"/>
              </a:solidFill>
              <a:ea typeface="宋体" panose="02010600030101010101" pitchFamily="2" charset="-122"/>
            </a:endParaRPr>
          </a:p>
        </p:txBody>
      </p:sp>
      <p:sp>
        <p:nvSpPr>
          <p:cNvPr id="33" name="Rectangle 30">
            <a:extLst>
              <a:ext uri="{FF2B5EF4-FFF2-40B4-BE49-F238E27FC236}">
                <a16:creationId xmlns:a16="http://schemas.microsoft.com/office/drawing/2014/main" id="{643AB597-B8EB-4206-BFC4-B260F7219E87}"/>
              </a:ext>
            </a:extLst>
          </p:cNvPr>
          <p:cNvSpPr>
            <a:spLocks noChangeArrowheads="1"/>
          </p:cNvSpPr>
          <p:nvPr/>
        </p:nvSpPr>
        <p:spPr bwMode="auto">
          <a:xfrm>
            <a:off x="365125" y="2070100"/>
            <a:ext cx="22415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需求曲线：</a:t>
            </a:r>
            <a:endParaRPr lang="zh-CN" altLang="zh-CN" sz="2600">
              <a:solidFill>
                <a:srgbClr val="0000FF"/>
              </a:solidFill>
              <a:ea typeface="宋体" panose="02010600030101010101" pitchFamily="2" charset="-122"/>
            </a:endParaRPr>
          </a:p>
        </p:txBody>
      </p:sp>
      <p:sp>
        <p:nvSpPr>
          <p:cNvPr id="34" name="Rectangle 31">
            <a:extLst>
              <a:ext uri="{FF2B5EF4-FFF2-40B4-BE49-F238E27FC236}">
                <a16:creationId xmlns:a16="http://schemas.microsoft.com/office/drawing/2014/main" id="{B141C64E-4F9E-42E2-BB78-71360793BE45}"/>
              </a:ext>
            </a:extLst>
          </p:cNvPr>
          <p:cNvSpPr>
            <a:spLocks noChangeArrowheads="1"/>
          </p:cNvSpPr>
          <p:nvPr/>
        </p:nvSpPr>
        <p:spPr bwMode="auto">
          <a:xfrm>
            <a:off x="338138" y="4859338"/>
            <a:ext cx="16176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弹性：</a:t>
            </a:r>
            <a:endParaRPr lang="zh-CN" altLang="zh-CN" sz="2600">
              <a:solidFill>
                <a:srgbClr val="0000FF"/>
              </a:solidFill>
              <a:ea typeface="宋体" panose="02010600030101010101" pitchFamily="2" charset="-122"/>
            </a:endParaRPr>
          </a:p>
        </p:txBody>
      </p:sp>
      <p:sp>
        <p:nvSpPr>
          <p:cNvPr id="35" name="Rectangle 32">
            <a:extLst>
              <a:ext uri="{FF2B5EF4-FFF2-40B4-BE49-F238E27FC236}">
                <a16:creationId xmlns:a16="http://schemas.microsoft.com/office/drawing/2014/main" id="{6BEB0645-41D7-4BCF-BED9-4A07DB93EA6E}"/>
              </a:ext>
            </a:extLst>
          </p:cNvPr>
          <p:cNvSpPr>
            <a:spLocks noChangeArrowheads="1"/>
          </p:cNvSpPr>
          <p:nvPr/>
        </p:nvSpPr>
        <p:spPr bwMode="auto">
          <a:xfrm>
            <a:off x="579438" y="5316538"/>
            <a:ext cx="18319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无穷大</a:t>
            </a:r>
          </a:p>
        </p:txBody>
      </p:sp>
      <p:sp>
        <p:nvSpPr>
          <p:cNvPr id="36" name="Rectangle 33">
            <a:extLst>
              <a:ext uri="{FF2B5EF4-FFF2-40B4-BE49-F238E27FC236}">
                <a16:creationId xmlns:a16="http://schemas.microsoft.com/office/drawing/2014/main" id="{BC106E9D-54D9-411D-B813-2797BF3E2B09}"/>
              </a:ext>
            </a:extLst>
          </p:cNvPr>
          <p:cNvSpPr>
            <a:spLocks noChangeArrowheads="1"/>
          </p:cNvSpPr>
          <p:nvPr/>
        </p:nvSpPr>
        <p:spPr bwMode="auto">
          <a:xfrm>
            <a:off x="565150" y="2581275"/>
            <a:ext cx="28956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水平</a:t>
            </a:r>
          </a:p>
        </p:txBody>
      </p:sp>
      <p:sp>
        <p:nvSpPr>
          <p:cNvPr id="37" name="Rectangle 34">
            <a:extLst>
              <a:ext uri="{FF2B5EF4-FFF2-40B4-BE49-F238E27FC236}">
                <a16:creationId xmlns:a16="http://schemas.microsoft.com/office/drawing/2014/main" id="{2ADFFB9C-D64A-43F9-AEA1-3098BAEAA41E}"/>
              </a:ext>
            </a:extLst>
          </p:cNvPr>
          <p:cNvSpPr>
            <a:spLocks noChangeArrowheads="1"/>
          </p:cNvSpPr>
          <p:nvPr/>
        </p:nvSpPr>
        <p:spPr bwMode="auto">
          <a:xfrm>
            <a:off x="582613" y="4079875"/>
            <a:ext cx="26241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非常敏感</a:t>
            </a:r>
          </a:p>
        </p:txBody>
      </p:sp>
      <p:grpSp>
        <p:nvGrpSpPr>
          <p:cNvPr id="38" name="Group 35">
            <a:extLst>
              <a:ext uri="{FF2B5EF4-FFF2-40B4-BE49-F238E27FC236}">
                <a16:creationId xmlns:a16="http://schemas.microsoft.com/office/drawing/2014/main" id="{3F7B23C0-3A83-4F86-8CA9-A92D75720A8D}"/>
              </a:ext>
            </a:extLst>
          </p:cNvPr>
          <p:cNvGrpSpPr>
            <a:grpSpLocks/>
          </p:cNvGrpSpPr>
          <p:nvPr/>
        </p:nvGrpSpPr>
        <p:grpSpPr bwMode="auto">
          <a:xfrm>
            <a:off x="709613" y="889000"/>
            <a:ext cx="6413500" cy="874713"/>
            <a:chOff x="0" y="0"/>
            <a:chExt cx="4040" cy="551"/>
          </a:xfrm>
        </p:grpSpPr>
        <p:sp>
          <p:nvSpPr>
            <p:cNvPr id="39" name="Text Box 36">
              <a:extLst>
                <a:ext uri="{FF2B5EF4-FFF2-40B4-BE49-F238E27FC236}">
                  <a16:creationId xmlns:a16="http://schemas.microsoft.com/office/drawing/2014/main" id="{9DE90E1E-9ABD-458A-B9C9-2FDB3C9FF311}"/>
                </a:ext>
              </a:extLst>
            </p:cNvPr>
            <p:cNvSpPr txBox="1">
              <a:spLocks noChangeArrowheads="1"/>
            </p:cNvSpPr>
            <p:nvPr/>
          </p:nvSpPr>
          <p:spPr bwMode="auto">
            <a:xfrm>
              <a:off x="0" y="52"/>
              <a:ext cx="143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zh-CN" altLang="zh-CN" sz="2500">
                  <a:ea typeface="宋体" panose="02010600030101010101" pitchFamily="2" charset="-122"/>
                </a:rPr>
                <a:t>需求价格弹性</a:t>
              </a:r>
            </a:p>
          </p:txBody>
        </p:sp>
        <p:sp>
          <p:nvSpPr>
            <p:cNvPr id="40" name="Text Box 37">
              <a:extLst>
                <a:ext uri="{FF2B5EF4-FFF2-40B4-BE49-F238E27FC236}">
                  <a16:creationId xmlns:a16="http://schemas.microsoft.com/office/drawing/2014/main" id="{956F3B6D-5311-4265-B6AD-40BC7F2404C9}"/>
                </a:ext>
              </a:extLst>
            </p:cNvPr>
            <p:cNvSpPr txBox="1">
              <a:spLocks noChangeArrowheads="1"/>
            </p:cNvSpPr>
            <p:nvPr/>
          </p:nvSpPr>
          <p:spPr bwMode="auto">
            <a:xfrm>
              <a:off x="1344" y="153"/>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41" name="Text Box 38">
              <a:extLst>
                <a:ext uri="{FF2B5EF4-FFF2-40B4-BE49-F238E27FC236}">
                  <a16:creationId xmlns:a16="http://schemas.microsoft.com/office/drawing/2014/main" id="{17C4D176-CB1A-40B8-9793-B9B5299D2DB8}"/>
                </a:ext>
              </a:extLst>
            </p:cNvPr>
            <p:cNvSpPr txBox="1">
              <a:spLocks noChangeArrowheads="1"/>
            </p:cNvSpPr>
            <p:nvPr/>
          </p:nvSpPr>
          <p:spPr bwMode="auto">
            <a:xfrm>
              <a:off x="1611" y="0"/>
              <a:ext cx="1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需求量变动百分比</a:t>
              </a:r>
              <a:endParaRPr lang="zh-CN" altLang="zh-CN" sz="2000" b="1" i="1" baseline="30000">
                <a:ea typeface="宋体" panose="02010600030101010101" pitchFamily="2" charset="-122"/>
              </a:endParaRPr>
            </a:p>
          </p:txBody>
        </p:sp>
        <p:sp>
          <p:nvSpPr>
            <p:cNvPr id="42" name="Text Box 39">
              <a:extLst>
                <a:ext uri="{FF2B5EF4-FFF2-40B4-BE49-F238E27FC236}">
                  <a16:creationId xmlns:a16="http://schemas.microsoft.com/office/drawing/2014/main" id="{59365691-979C-47C8-B9C3-45D1B3A83DD9}"/>
                </a:ext>
              </a:extLst>
            </p:cNvPr>
            <p:cNvSpPr txBox="1">
              <a:spLocks noChangeArrowheads="1"/>
            </p:cNvSpPr>
            <p:nvPr/>
          </p:nvSpPr>
          <p:spPr bwMode="auto">
            <a:xfrm>
              <a:off x="1615" y="320"/>
              <a:ext cx="1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价格变动百分比</a:t>
              </a:r>
              <a:endParaRPr lang="zh-CN" altLang="zh-CN" sz="2000" b="1" i="1" baseline="30000">
                <a:ea typeface="宋体" panose="02010600030101010101" pitchFamily="2" charset="-122"/>
              </a:endParaRPr>
            </a:p>
          </p:txBody>
        </p:sp>
        <p:sp>
          <p:nvSpPr>
            <p:cNvPr id="43" name="Line 40">
              <a:extLst>
                <a:ext uri="{FF2B5EF4-FFF2-40B4-BE49-F238E27FC236}">
                  <a16:creationId xmlns:a16="http://schemas.microsoft.com/office/drawing/2014/main" id="{8852F1D0-9C80-4233-B6D8-0C59EDE041A8}"/>
                </a:ext>
              </a:extLst>
            </p:cNvPr>
            <p:cNvSpPr>
              <a:spLocks noChangeShapeType="1"/>
            </p:cNvSpPr>
            <p:nvPr/>
          </p:nvSpPr>
          <p:spPr bwMode="auto">
            <a:xfrm>
              <a:off x="1670" y="308"/>
              <a:ext cx="14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Text Box 41">
              <a:extLst>
                <a:ext uri="{FF2B5EF4-FFF2-40B4-BE49-F238E27FC236}">
                  <a16:creationId xmlns:a16="http://schemas.microsoft.com/office/drawing/2014/main" id="{5CF3E404-7F22-41A8-91E0-6DA255F2BE51}"/>
                </a:ext>
              </a:extLst>
            </p:cNvPr>
            <p:cNvSpPr txBox="1">
              <a:spLocks noChangeArrowheads="1"/>
            </p:cNvSpPr>
            <p:nvPr/>
          </p:nvSpPr>
          <p:spPr bwMode="auto">
            <a:xfrm>
              <a:off x="3092" y="151"/>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45" name="Line 42">
              <a:extLst>
                <a:ext uri="{FF2B5EF4-FFF2-40B4-BE49-F238E27FC236}">
                  <a16:creationId xmlns:a16="http://schemas.microsoft.com/office/drawing/2014/main" id="{2BC020C3-CF32-4C8D-A685-A17E1298B9AD}"/>
                </a:ext>
              </a:extLst>
            </p:cNvPr>
            <p:cNvSpPr>
              <a:spLocks noChangeShapeType="1"/>
            </p:cNvSpPr>
            <p:nvPr/>
          </p:nvSpPr>
          <p:spPr bwMode="auto">
            <a:xfrm>
              <a:off x="3424" y="309"/>
              <a:ext cx="6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40295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500"/>
                                        <p:tgtEl>
                                          <p:spTgt spid="25"/>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dissolve">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dissolve">
                                      <p:cBhvr>
                                        <p:cTn id="35" dur="500"/>
                                        <p:tgtEl>
                                          <p:spTgt spid="2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autoUpdateAnimBg="0"/>
      <p:bldP spid="23" grpId="0" bldLvl="0" animBg="1" autoUpdateAnimBg="0"/>
      <p:bldP spid="24" grpId="0" autoUpdateAnimBg="0"/>
      <p:bldP spid="25" grpId="0" autoUpdateAnimBg="0"/>
      <p:bldP spid="26" grpId="0" autoUpdateAnimBg="0"/>
      <p:bldP spid="31" grpId="0" autoUpdateAnimBg="0"/>
      <p:bldP spid="3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CAD82-90C2-4B29-BF68-37823A824E13}"/>
              </a:ext>
            </a:extLst>
          </p:cNvPr>
          <p:cNvSpPr>
            <a:spLocks noGrp="1"/>
          </p:cNvSpPr>
          <p:nvPr>
            <p:ph type="title"/>
          </p:nvPr>
        </p:nvSpPr>
        <p:spPr/>
        <p:txBody>
          <a:bodyPr/>
          <a:lstStyle/>
          <a:p>
            <a:r>
              <a:rPr lang="zh-CN" altLang="en-US" dirty="0"/>
              <a:t>总收益与需求价格弹性</a:t>
            </a:r>
          </a:p>
        </p:txBody>
      </p:sp>
      <p:sp>
        <p:nvSpPr>
          <p:cNvPr id="3" name="内容占位符 2">
            <a:extLst>
              <a:ext uri="{FF2B5EF4-FFF2-40B4-BE49-F238E27FC236}">
                <a16:creationId xmlns:a16="http://schemas.microsoft.com/office/drawing/2014/main" id="{03F6306A-5109-4AEA-8948-EBEE44B7B7FF}"/>
              </a:ext>
            </a:extLst>
          </p:cNvPr>
          <p:cNvSpPr>
            <a:spLocks noGrp="1"/>
          </p:cNvSpPr>
          <p:nvPr>
            <p:ph idx="1"/>
          </p:nvPr>
        </p:nvSpPr>
        <p:spPr/>
        <p:txBody>
          <a:bodyPr/>
          <a:lstStyle/>
          <a:p>
            <a:r>
              <a:rPr lang="zh-CN" altLang="en-US" dirty="0"/>
              <a:t>如果你把价格从</a:t>
            </a:r>
            <a:r>
              <a:rPr lang="en-US" altLang="zh-CN" dirty="0"/>
              <a:t>$20</a:t>
            </a:r>
            <a:r>
              <a:rPr lang="zh-CN" altLang="en-US" dirty="0"/>
              <a:t>上升到</a:t>
            </a:r>
            <a:r>
              <a:rPr lang="en-US" altLang="zh-CN" dirty="0"/>
              <a:t>$25</a:t>
            </a:r>
            <a:r>
              <a:rPr lang="zh-CN" altLang="en-US" dirty="0"/>
              <a:t>，总收益（</a:t>
            </a:r>
            <a:r>
              <a:rPr lang="en-US" altLang="zh-CN" dirty="0"/>
              <a:t>revenue</a:t>
            </a:r>
            <a:r>
              <a:rPr lang="zh-CN" altLang="en-US" dirty="0"/>
              <a:t>）会增加还是减少？</a:t>
            </a:r>
            <a:endParaRPr lang="en-US" altLang="zh-CN" dirty="0"/>
          </a:p>
          <a:p>
            <a:pPr lvl="1"/>
            <a:r>
              <a:rPr lang="zh-CN" altLang="en-US" dirty="0"/>
              <a:t>总收益 </a:t>
            </a:r>
            <a:r>
              <a:rPr lang="en-US" altLang="zh-CN" dirty="0"/>
              <a:t>=</a:t>
            </a:r>
            <a:r>
              <a:rPr lang="zh-CN" altLang="en-US" dirty="0"/>
              <a:t>价格* 需求</a:t>
            </a:r>
            <a:endParaRPr lang="en-US" altLang="zh-CN" dirty="0"/>
          </a:p>
          <a:p>
            <a:r>
              <a:rPr lang="zh-CN" altLang="en-US" dirty="0"/>
              <a:t>价格上升对收益有两种影响：</a:t>
            </a:r>
          </a:p>
          <a:p>
            <a:pPr lvl="1"/>
            <a:r>
              <a:rPr lang="zh-CN" altLang="en-US" dirty="0"/>
              <a:t>更高的价格意味着你在售出的每单位物品上会有更多的收益</a:t>
            </a:r>
          </a:p>
          <a:p>
            <a:pPr lvl="1"/>
            <a:r>
              <a:rPr lang="zh-CN" altLang="en-US" dirty="0"/>
              <a:t>但根据需求定理，你售出的物品数量会减少</a:t>
            </a:r>
          </a:p>
          <a:p>
            <a:r>
              <a:rPr lang="zh-CN" altLang="en-US" dirty="0"/>
              <a:t>两种影响哪种更大？这要取决于需求价格弹性</a:t>
            </a:r>
          </a:p>
          <a:p>
            <a:endParaRPr lang="zh-CN" altLang="en-US" dirty="0"/>
          </a:p>
        </p:txBody>
      </p:sp>
    </p:spTree>
    <p:extLst>
      <p:ext uri="{BB962C8B-B14F-4D97-AF65-F5344CB8AC3E}">
        <p14:creationId xmlns:p14="http://schemas.microsoft.com/office/powerpoint/2010/main" val="2359720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7835-850F-471A-A669-E600FE3640F8}"/>
              </a:ext>
            </a:extLst>
          </p:cNvPr>
          <p:cNvSpPr>
            <a:spLocks noGrp="1"/>
          </p:cNvSpPr>
          <p:nvPr>
            <p:ph type="title"/>
          </p:nvPr>
        </p:nvSpPr>
        <p:spPr/>
        <p:txBody>
          <a:bodyPr/>
          <a:lstStyle/>
          <a:p>
            <a:r>
              <a:rPr lang="zh-CN" altLang="en-US" dirty="0"/>
              <a:t>总收益与需求价格弹性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76E8FE-2DBB-4937-83EF-105083C9ED40}"/>
                  </a:ext>
                </a:extLst>
              </p:cNvPr>
              <p:cNvSpPr>
                <a:spLocks noGrp="1"/>
              </p:cNvSpPr>
              <p:nvPr>
                <p:ph idx="1"/>
              </p:nvPr>
            </p:nvSpPr>
            <p:spPr/>
            <p:txBody>
              <a:bodyPr/>
              <a:lstStyle/>
              <a:p>
                <a:r>
                  <a:rPr lang="zh-CN" altLang="en-US" dirty="0"/>
                  <a:t>总收益变动</a:t>
                </a:r>
                <a:r>
                  <a:rPr lang="en-US" altLang="zh-CN" dirty="0"/>
                  <a:t>%= </a:t>
                </a:r>
                <a:r>
                  <a:rPr lang="zh-CN" altLang="en-US" dirty="0"/>
                  <a:t>价格变动</a:t>
                </a:r>
                <a:r>
                  <a:rPr lang="en-US" altLang="zh-CN" dirty="0"/>
                  <a:t>%+ </a:t>
                </a:r>
                <a:r>
                  <a:rPr lang="zh-CN" altLang="en-US" dirty="0"/>
                  <a:t>需求量变动</a:t>
                </a:r>
                <a:r>
                  <a:rPr lang="en-US" altLang="zh-CN" dirty="0"/>
                  <a:t>%</a:t>
                </a:r>
              </a:p>
              <a:p>
                <a:pPr lvl="1"/>
                <a:r>
                  <a:rPr lang="zh-CN" altLang="en-US" dirty="0"/>
                  <a:t>需求富有弹性 ，价格上升， 总收益减少</a:t>
                </a:r>
              </a:p>
              <a:p>
                <a:pPr lvl="1"/>
                <a:r>
                  <a:rPr lang="zh-CN" altLang="en-US" dirty="0"/>
                  <a:t>需求缺乏弹性 ，价格上升， 总收益增加</a:t>
                </a:r>
              </a:p>
              <a:p>
                <a:pPr lvl="1"/>
                <a:r>
                  <a:rPr lang="zh-CN" altLang="en-US" dirty="0"/>
                  <a:t>需求是单位弹性 ，价格上升， 总收益不变</a:t>
                </a:r>
                <a:endParaRPr lang="en-US" altLang="zh-CN" dirty="0"/>
              </a:p>
              <a:p>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 </m:t>
                    </m:r>
                  </m:oMath>
                </a14:m>
                <a:endParaRPr lang="en-US" altLang="zh-CN" b="0" i="1" dirty="0">
                  <a:latin typeface="Cambria Math" panose="02040503050406030204" pitchFamily="18" charset="0"/>
                </a:endParaRPr>
              </a:p>
              <a:p>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𝑑𝑅</m:t>
                        </m:r>
                      </m:num>
                      <m:den>
                        <m:r>
                          <a:rPr lang="en-US" altLang="zh-CN" b="0" i="1" smtClean="0">
                            <a:latin typeface="Cambria Math" panose="02040503050406030204" pitchFamily="18" charset="0"/>
                          </a:rPr>
                          <m:t>𝑑𝑃</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𝑑𝑄</m:t>
                        </m:r>
                      </m:num>
                      <m:den>
                        <m:r>
                          <a:rPr lang="en-US" altLang="zh-CN" b="0" i="1" smtClean="0">
                            <a:latin typeface="Cambria Math" panose="02040503050406030204" pitchFamily="18" charset="0"/>
                          </a:rPr>
                          <m:t>𝑑𝑃</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num>
                          <m:den>
                            <m:r>
                              <a:rPr lang="en-US" altLang="zh-CN" b="0" i="1" smtClean="0">
                                <a:latin typeface="Cambria Math" panose="02040503050406030204" pitchFamily="18" charset="0"/>
                              </a:rPr>
                              <m:t>𝑄</m:t>
                            </m:r>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𝑑𝑄</m:t>
                            </m:r>
                          </m:num>
                          <m:den>
                            <m:r>
                              <a:rPr lang="en-US" altLang="zh-CN" b="0" i="1" smtClean="0">
                                <a:latin typeface="Cambria Math" panose="02040503050406030204" pitchFamily="18" charset="0"/>
                              </a:rPr>
                              <m:t>𝑑𝑃</m:t>
                            </m:r>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𝑝</m:t>
                        </m:r>
                      </m:sub>
                    </m:sSub>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ED76E8FE-2DBB-4937-83EF-105083C9ED40}"/>
                  </a:ext>
                </a:extLst>
              </p:cNvPr>
              <p:cNvSpPr>
                <a:spLocks noGrp="1" noRot="1" noChangeAspect="1" noMove="1" noResize="1" noEditPoints="1" noAdjustHandles="1" noChangeArrowheads="1" noChangeShapeType="1" noTextEdit="1"/>
              </p:cNvSpPr>
              <p:nvPr>
                <p:ph idx="1"/>
              </p:nvPr>
            </p:nvSpPr>
            <p:spPr>
              <a:blipFill>
                <a:blip r:embed="rId2"/>
                <a:stretch>
                  <a:fillRect l="-1391" t="-2521"/>
                </a:stretch>
              </a:blipFill>
            </p:spPr>
            <p:txBody>
              <a:bodyPr/>
              <a:lstStyle/>
              <a:p>
                <a:r>
                  <a:rPr lang="en-US">
                    <a:noFill/>
                  </a:rPr>
                  <a:t> </a:t>
                </a:r>
              </a:p>
            </p:txBody>
          </p:sp>
        </mc:Fallback>
      </mc:AlternateContent>
    </p:spTree>
    <p:extLst>
      <p:ext uri="{BB962C8B-B14F-4D97-AF65-F5344CB8AC3E}">
        <p14:creationId xmlns:p14="http://schemas.microsoft.com/office/powerpoint/2010/main" val="1750973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67BF8-D93C-4FF8-B36B-7FBE879000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541102A-1153-4244-9859-1624A5ED219E}"/>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9F73C71D-4ACB-4A51-AB67-1C2EF7CD8CDB}"/>
              </a:ext>
            </a:extLst>
          </p:cNvPr>
          <p:cNvSpPr txBox="1">
            <a:spLocks noChangeArrowheads="1"/>
          </p:cNvSpPr>
          <p:nvPr/>
        </p:nvSpPr>
        <p:spPr>
          <a:xfrm>
            <a:off x="457200" y="223838"/>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总收益与需求价格弹性</a:t>
            </a:r>
          </a:p>
        </p:txBody>
      </p:sp>
      <p:sp>
        <p:nvSpPr>
          <p:cNvPr id="7" name="Rectangle 3">
            <a:extLst>
              <a:ext uri="{FF2B5EF4-FFF2-40B4-BE49-F238E27FC236}">
                <a16:creationId xmlns:a16="http://schemas.microsoft.com/office/drawing/2014/main" id="{800B801C-E6FC-4320-870B-A7C7667CAB0A}"/>
              </a:ext>
            </a:extLst>
          </p:cNvPr>
          <p:cNvSpPr txBox="1">
            <a:spLocks noChangeArrowheads="1"/>
          </p:cNvSpPr>
          <p:nvPr/>
        </p:nvSpPr>
        <p:spPr>
          <a:xfrm>
            <a:off x="428625" y="1001713"/>
            <a:ext cx="2971800" cy="1001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zh-CN" sz="2600">
                <a:ea typeface="宋体" panose="02010600030101010101" pitchFamily="2" charset="-122"/>
              </a:rPr>
              <a:t>富有弹性的需求</a:t>
            </a:r>
            <a:br>
              <a:rPr lang="zh-CN" altLang="zh-CN" sz="2600">
                <a:ea typeface="宋体" panose="02010600030101010101" pitchFamily="2" charset="-122"/>
              </a:rPr>
            </a:br>
            <a:r>
              <a:rPr lang="zh-CN" altLang="zh-CN" sz="2600">
                <a:ea typeface="宋体" panose="02010600030101010101" pitchFamily="2" charset="-122"/>
              </a:rPr>
              <a:t>(弹性 = 1.8)</a:t>
            </a:r>
          </a:p>
        </p:txBody>
      </p:sp>
      <p:grpSp>
        <p:nvGrpSpPr>
          <p:cNvPr id="8" name="Group 4">
            <a:extLst>
              <a:ext uri="{FF2B5EF4-FFF2-40B4-BE49-F238E27FC236}">
                <a16:creationId xmlns:a16="http://schemas.microsoft.com/office/drawing/2014/main" id="{34446067-B8BF-4F41-BCE7-CFD25C1FDE53}"/>
              </a:ext>
            </a:extLst>
          </p:cNvPr>
          <p:cNvGrpSpPr>
            <a:grpSpLocks/>
          </p:cNvGrpSpPr>
          <p:nvPr/>
        </p:nvGrpSpPr>
        <p:grpSpPr bwMode="auto">
          <a:xfrm>
            <a:off x="4179888" y="1543050"/>
            <a:ext cx="4449762" cy="3862388"/>
            <a:chOff x="0" y="0"/>
            <a:chExt cx="2803" cy="2433"/>
          </a:xfrm>
        </p:grpSpPr>
        <p:grpSp>
          <p:nvGrpSpPr>
            <p:cNvPr id="9" name="Group 5">
              <a:extLst>
                <a:ext uri="{FF2B5EF4-FFF2-40B4-BE49-F238E27FC236}">
                  <a16:creationId xmlns:a16="http://schemas.microsoft.com/office/drawing/2014/main" id="{0D0E1F15-B845-46BD-9066-96943E4B1563}"/>
                </a:ext>
              </a:extLst>
            </p:cNvPr>
            <p:cNvGrpSpPr>
              <a:grpSpLocks/>
            </p:cNvGrpSpPr>
            <p:nvPr/>
          </p:nvGrpSpPr>
          <p:grpSpPr bwMode="auto">
            <a:xfrm>
              <a:off x="147" y="275"/>
              <a:ext cx="2350" cy="2015"/>
              <a:chOff x="0" y="0"/>
              <a:chExt cx="2116" cy="2027"/>
            </a:xfrm>
          </p:grpSpPr>
          <p:sp>
            <p:nvSpPr>
              <p:cNvPr id="12" name="Line 6">
                <a:extLst>
                  <a:ext uri="{FF2B5EF4-FFF2-40B4-BE49-F238E27FC236}">
                    <a16:creationId xmlns:a16="http://schemas.microsoft.com/office/drawing/2014/main" id="{3553DD30-A63E-42CC-A361-BF9D93F4E642}"/>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C2D712E6-B2BE-4324-99F8-D5923D7B6917}"/>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8">
              <a:extLst>
                <a:ext uri="{FF2B5EF4-FFF2-40B4-BE49-F238E27FC236}">
                  <a16:creationId xmlns:a16="http://schemas.microsoft.com/office/drawing/2014/main" id="{66E9CFC9-7C19-4C70-9240-2CE4082D719C}"/>
                </a:ext>
              </a:extLst>
            </p:cNvPr>
            <p:cNvSpPr txBox="1">
              <a:spLocks noChangeArrowheads="1"/>
            </p:cNvSpPr>
            <p:nvPr/>
          </p:nvSpPr>
          <p:spPr bwMode="auto">
            <a:xfrm>
              <a:off x="0" y="0"/>
              <a:ext cx="31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1" name="Text Box 9">
              <a:extLst>
                <a:ext uri="{FF2B5EF4-FFF2-40B4-BE49-F238E27FC236}">
                  <a16:creationId xmlns:a16="http://schemas.microsoft.com/office/drawing/2014/main" id="{525849D2-A80A-4908-BD38-09329D742F67}"/>
                </a:ext>
              </a:extLst>
            </p:cNvPr>
            <p:cNvSpPr txBox="1">
              <a:spLocks noChangeArrowheads="1"/>
            </p:cNvSpPr>
            <p:nvPr/>
          </p:nvSpPr>
          <p:spPr bwMode="auto">
            <a:xfrm>
              <a:off x="2442" y="2146"/>
              <a:ext cx="36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4" name="Group 10">
            <a:extLst>
              <a:ext uri="{FF2B5EF4-FFF2-40B4-BE49-F238E27FC236}">
                <a16:creationId xmlns:a16="http://schemas.microsoft.com/office/drawing/2014/main" id="{DDEE32F8-154B-434C-925B-01830ADF3476}"/>
              </a:ext>
            </a:extLst>
          </p:cNvPr>
          <p:cNvGrpSpPr>
            <a:grpSpLocks/>
          </p:cNvGrpSpPr>
          <p:nvPr/>
        </p:nvGrpSpPr>
        <p:grpSpPr bwMode="auto">
          <a:xfrm>
            <a:off x="4756150" y="2414588"/>
            <a:ext cx="3905250" cy="1722437"/>
            <a:chOff x="0" y="0"/>
            <a:chExt cx="2460" cy="1085"/>
          </a:xfrm>
        </p:grpSpPr>
        <p:sp>
          <p:nvSpPr>
            <p:cNvPr id="15" name="Line 11">
              <a:extLst>
                <a:ext uri="{FF2B5EF4-FFF2-40B4-BE49-F238E27FC236}">
                  <a16:creationId xmlns:a16="http://schemas.microsoft.com/office/drawing/2014/main" id="{9AAC9DC8-5693-4DFE-B1F2-CF804915C430}"/>
                </a:ext>
              </a:extLst>
            </p:cNvPr>
            <p:cNvSpPr>
              <a:spLocks noChangeShapeType="1"/>
            </p:cNvSpPr>
            <p:nvPr/>
          </p:nvSpPr>
          <p:spPr bwMode="auto">
            <a:xfrm>
              <a:off x="0" y="0"/>
              <a:ext cx="2045" cy="9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2">
              <a:extLst>
                <a:ext uri="{FF2B5EF4-FFF2-40B4-BE49-F238E27FC236}">
                  <a16:creationId xmlns:a16="http://schemas.microsoft.com/office/drawing/2014/main" id="{EC7E6BDF-18D5-416C-90C6-07A5D777EAA3}"/>
                </a:ext>
              </a:extLst>
            </p:cNvPr>
            <p:cNvSpPr txBox="1">
              <a:spLocks noChangeArrowheads="1"/>
            </p:cNvSpPr>
            <p:nvPr/>
          </p:nvSpPr>
          <p:spPr bwMode="auto">
            <a:xfrm>
              <a:off x="1886" y="797"/>
              <a:ext cx="5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grpSp>
        <p:nvGrpSpPr>
          <p:cNvPr id="17" name="Group 13">
            <a:extLst>
              <a:ext uri="{FF2B5EF4-FFF2-40B4-BE49-F238E27FC236}">
                <a16:creationId xmlns:a16="http://schemas.microsoft.com/office/drawing/2014/main" id="{2DEC3712-65EF-4AAE-B0E6-1E82A6413BA4}"/>
              </a:ext>
            </a:extLst>
          </p:cNvPr>
          <p:cNvGrpSpPr>
            <a:grpSpLocks/>
          </p:cNvGrpSpPr>
          <p:nvPr/>
        </p:nvGrpSpPr>
        <p:grpSpPr bwMode="auto">
          <a:xfrm>
            <a:off x="428625" y="2108200"/>
            <a:ext cx="7100888" cy="3516313"/>
            <a:chOff x="0" y="0"/>
            <a:chExt cx="4473" cy="2215"/>
          </a:xfrm>
        </p:grpSpPr>
        <p:sp>
          <p:nvSpPr>
            <p:cNvPr id="18" name="Rectangle 15">
              <a:extLst>
                <a:ext uri="{FF2B5EF4-FFF2-40B4-BE49-F238E27FC236}">
                  <a16:creationId xmlns:a16="http://schemas.microsoft.com/office/drawing/2014/main" id="{7DA07253-AE28-43CD-AE2D-D2B4DD8C328B}"/>
                </a:ext>
              </a:extLst>
            </p:cNvPr>
            <p:cNvSpPr>
              <a:spLocks noChangeArrowheads="1"/>
            </p:cNvSpPr>
            <p:nvPr/>
          </p:nvSpPr>
          <p:spPr bwMode="auto">
            <a:xfrm>
              <a:off x="2517" y="910"/>
              <a:ext cx="1779" cy="1020"/>
            </a:xfrm>
            <a:prstGeom prst="rect">
              <a:avLst/>
            </a:prstGeom>
            <a:solidFill>
              <a:srgbClr val="0066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19" name="Group 15">
              <a:extLst>
                <a:ext uri="{FF2B5EF4-FFF2-40B4-BE49-F238E27FC236}">
                  <a16:creationId xmlns:a16="http://schemas.microsoft.com/office/drawing/2014/main" id="{1077E5BA-D2B8-4830-B98D-E93DAC4C2527}"/>
                </a:ext>
              </a:extLst>
            </p:cNvPr>
            <p:cNvGrpSpPr>
              <a:grpSpLocks/>
            </p:cNvGrpSpPr>
            <p:nvPr/>
          </p:nvGrpSpPr>
          <p:grpSpPr bwMode="auto">
            <a:xfrm>
              <a:off x="1959" y="758"/>
              <a:ext cx="2514" cy="1457"/>
              <a:chOff x="0" y="0"/>
              <a:chExt cx="2514" cy="1457"/>
            </a:xfrm>
          </p:grpSpPr>
          <p:sp>
            <p:nvSpPr>
              <p:cNvPr id="21" name="Text Box 17">
                <a:extLst>
                  <a:ext uri="{FF2B5EF4-FFF2-40B4-BE49-F238E27FC236}">
                    <a16:creationId xmlns:a16="http://schemas.microsoft.com/office/drawing/2014/main" id="{E8DFEDB1-AB6C-4004-BEC3-6B7BE4521876}"/>
                  </a:ext>
                </a:extLst>
              </p:cNvPr>
              <p:cNvSpPr txBox="1">
                <a:spLocks noChangeArrowheads="1"/>
              </p:cNvSpPr>
              <p:nvPr/>
            </p:nvSpPr>
            <p:spPr bwMode="auto">
              <a:xfrm>
                <a:off x="0" y="0"/>
                <a:ext cx="5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dirty="0">
                    <a:ea typeface="宋体" panose="02010600030101010101" pitchFamily="2" charset="-122"/>
                  </a:rPr>
                  <a:t>$20</a:t>
                </a:r>
                <a:endParaRPr lang="en-US" altLang="zh-CN" sz="2400" baseline="-25000" dirty="0">
                  <a:ea typeface="宋体" panose="02010600030101010101" pitchFamily="2" charset="-122"/>
                </a:endParaRPr>
              </a:p>
            </p:txBody>
          </p:sp>
          <p:sp>
            <p:nvSpPr>
              <p:cNvPr id="22" name="Text Box 18">
                <a:extLst>
                  <a:ext uri="{FF2B5EF4-FFF2-40B4-BE49-F238E27FC236}">
                    <a16:creationId xmlns:a16="http://schemas.microsoft.com/office/drawing/2014/main" id="{FF3B8866-E12D-4B6A-931D-313674F935B7}"/>
                  </a:ext>
                </a:extLst>
              </p:cNvPr>
              <p:cNvSpPr txBox="1">
                <a:spLocks noChangeArrowheads="1"/>
              </p:cNvSpPr>
              <p:nvPr/>
            </p:nvSpPr>
            <p:spPr bwMode="auto">
              <a:xfrm>
                <a:off x="2169" y="1169"/>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12</a:t>
                </a:r>
                <a:endParaRPr lang="en-US" altLang="zh-CN" sz="2400" baseline="-25000">
                  <a:ea typeface="宋体" panose="02010600030101010101" pitchFamily="2" charset="-122"/>
                </a:endParaRPr>
              </a:p>
            </p:txBody>
          </p:sp>
          <p:grpSp>
            <p:nvGrpSpPr>
              <p:cNvPr id="23" name="Group 18">
                <a:extLst>
                  <a:ext uri="{FF2B5EF4-FFF2-40B4-BE49-F238E27FC236}">
                    <a16:creationId xmlns:a16="http://schemas.microsoft.com/office/drawing/2014/main" id="{F639BEED-2B79-43CA-9780-945713BC9607}"/>
                  </a:ext>
                </a:extLst>
              </p:cNvPr>
              <p:cNvGrpSpPr>
                <a:grpSpLocks/>
              </p:cNvGrpSpPr>
              <p:nvPr/>
            </p:nvGrpSpPr>
            <p:grpSpPr bwMode="auto">
              <a:xfrm>
                <a:off x="565" y="147"/>
                <a:ext cx="1773" cy="1013"/>
                <a:chOff x="0" y="0"/>
                <a:chExt cx="795" cy="646"/>
              </a:xfrm>
            </p:grpSpPr>
            <p:sp>
              <p:nvSpPr>
                <p:cNvPr id="24" name="Line 20">
                  <a:extLst>
                    <a:ext uri="{FF2B5EF4-FFF2-40B4-BE49-F238E27FC236}">
                      <a16:creationId xmlns:a16="http://schemas.microsoft.com/office/drawing/2014/main" id="{A0B8DC7A-DA7F-4515-8476-8112CD68E8F9}"/>
                    </a:ext>
                  </a:extLst>
                </p:cNvPr>
                <p:cNvSpPr>
                  <a:spLocks noChangeShapeType="1"/>
                </p:cNvSpPr>
                <p:nvPr/>
              </p:nvSpPr>
              <p:spPr bwMode="auto">
                <a:xfrm>
                  <a:off x="0" y="0"/>
                  <a:ext cx="79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1">
                  <a:extLst>
                    <a:ext uri="{FF2B5EF4-FFF2-40B4-BE49-F238E27FC236}">
                      <a16:creationId xmlns:a16="http://schemas.microsoft.com/office/drawing/2014/main" id="{47ACE67C-1C48-41DB-8C79-557CA57E9FB8}"/>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0" name="Rectangle 22">
              <a:extLst>
                <a:ext uri="{FF2B5EF4-FFF2-40B4-BE49-F238E27FC236}">
                  <a16:creationId xmlns:a16="http://schemas.microsoft.com/office/drawing/2014/main" id="{45B2D439-05B5-4A7A-B7AB-6242601B8C68}"/>
                </a:ext>
              </a:extLst>
            </p:cNvPr>
            <p:cNvSpPr>
              <a:spLocks noChangeArrowheads="1"/>
            </p:cNvSpPr>
            <p:nvPr/>
          </p:nvSpPr>
          <p:spPr bwMode="auto">
            <a:xfrm>
              <a:off x="0" y="0"/>
              <a:ext cx="1806" cy="863"/>
            </a:xfrm>
            <a:prstGeom prst="rect">
              <a:avLst/>
            </a:prstGeom>
            <a:solidFill>
              <a:srgbClr val="0066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dirty="0">
                  <a:ea typeface="宋体" panose="02010600030101010101" pitchFamily="2" charset="-122"/>
                </a:rPr>
                <a:t>如果 </a:t>
              </a:r>
              <a:r>
                <a:rPr lang="zh-CN" altLang="zh-CN" sz="2600" b="1" i="1" dirty="0">
                  <a:ea typeface="宋体" panose="02010600030101010101" pitchFamily="2" charset="-122"/>
                </a:rPr>
                <a:t>P</a:t>
              </a:r>
              <a:r>
                <a:rPr lang="zh-CN" altLang="zh-CN" sz="2600" dirty="0">
                  <a:ea typeface="宋体" panose="02010600030101010101" pitchFamily="2" charset="-122"/>
                </a:rPr>
                <a:t> = $20, </a:t>
              </a:r>
              <a:br>
                <a:rPr lang="zh-CN" altLang="zh-CN" sz="2600" dirty="0">
                  <a:ea typeface="宋体" panose="02010600030101010101" pitchFamily="2" charset="-122"/>
                </a:rPr>
              </a:br>
              <a:r>
                <a:rPr lang="zh-CN" altLang="zh-CN" sz="2600" b="1" i="1" dirty="0">
                  <a:ea typeface="宋体" panose="02010600030101010101" pitchFamily="2" charset="-122"/>
                </a:rPr>
                <a:t>Q</a:t>
              </a:r>
              <a:r>
                <a:rPr lang="zh-CN" altLang="zh-CN" sz="2600" dirty="0">
                  <a:ea typeface="宋体" panose="02010600030101010101" pitchFamily="2" charset="-122"/>
                </a:rPr>
                <a:t> = 12 ，收益 = $240 </a:t>
              </a:r>
            </a:p>
          </p:txBody>
        </p:sp>
      </p:grpSp>
      <p:sp>
        <p:nvSpPr>
          <p:cNvPr id="26" name="Rectangle 23">
            <a:extLst>
              <a:ext uri="{FF2B5EF4-FFF2-40B4-BE49-F238E27FC236}">
                <a16:creationId xmlns:a16="http://schemas.microsoft.com/office/drawing/2014/main" id="{0C7BBB91-A0DC-496C-969E-9BF0A41F3B46}"/>
              </a:ext>
            </a:extLst>
          </p:cNvPr>
          <p:cNvSpPr>
            <a:spLocks noChangeArrowheads="1"/>
          </p:cNvSpPr>
          <p:nvPr/>
        </p:nvSpPr>
        <p:spPr bwMode="auto">
          <a:xfrm>
            <a:off x="431800" y="4992688"/>
            <a:ext cx="3548063" cy="1339850"/>
          </a:xfrm>
          <a:prstGeom prst="rect">
            <a:avLst/>
          </a:prstGeom>
          <a:noFill/>
          <a:ln w="44450" cmpd="dbl">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当需求富有弹性时，价格上升会使收益减少</a:t>
            </a:r>
          </a:p>
        </p:txBody>
      </p:sp>
      <p:grpSp>
        <p:nvGrpSpPr>
          <p:cNvPr id="27" name="Group 24">
            <a:extLst>
              <a:ext uri="{FF2B5EF4-FFF2-40B4-BE49-F238E27FC236}">
                <a16:creationId xmlns:a16="http://schemas.microsoft.com/office/drawing/2014/main" id="{F5678F17-6098-4336-9077-890B26C32D76}"/>
              </a:ext>
            </a:extLst>
          </p:cNvPr>
          <p:cNvGrpSpPr>
            <a:grpSpLocks/>
          </p:cNvGrpSpPr>
          <p:nvPr/>
        </p:nvGrpSpPr>
        <p:grpSpPr bwMode="auto">
          <a:xfrm>
            <a:off x="428625" y="2706688"/>
            <a:ext cx="5754688" cy="2943225"/>
            <a:chOff x="0" y="0"/>
            <a:chExt cx="3625" cy="1854"/>
          </a:xfrm>
        </p:grpSpPr>
        <p:grpSp>
          <p:nvGrpSpPr>
            <p:cNvPr id="28" name="Group 25">
              <a:extLst>
                <a:ext uri="{FF2B5EF4-FFF2-40B4-BE49-F238E27FC236}">
                  <a16:creationId xmlns:a16="http://schemas.microsoft.com/office/drawing/2014/main" id="{58C5D469-F839-4DEF-8BD6-E218943FB616}"/>
                </a:ext>
              </a:extLst>
            </p:cNvPr>
            <p:cNvGrpSpPr>
              <a:grpSpLocks/>
            </p:cNvGrpSpPr>
            <p:nvPr/>
          </p:nvGrpSpPr>
          <p:grpSpPr bwMode="auto">
            <a:xfrm>
              <a:off x="1952" y="0"/>
              <a:ext cx="1673" cy="1854"/>
              <a:chOff x="0" y="0"/>
              <a:chExt cx="1673" cy="1854"/>
            </a:xfrm>
          </p:grpSpPr>
          <p:sp>
            <p:nvSpPr>
              <p:cNvPr id="31" name="Text Box 27">
                <a:extLst>
                  <a:ext uri="{FF2B5EF4-FFF2-40B4-BE49-F238E27FC236}">
                    <a16:creationId xmlns:a16="http://schemas.microsoft.com/office/drawing/2014/main" id="{1CFEC52B-09E1-47D7-BD59-AD0A4DD9535E}"/>
                  </a:ext>
                </a:extLst>
              </p:cNvPr>
              <p:cNvSpPr txBox="1">
                <a:spLocks noChangeArrowheads="1"/>
              </p:cNvSpPr>
              <p:nvPr/>
            </p:nvSpPr>
            <p:spPr bwMode="auto">
              <a:xfrm>
                <a:off x="0" y="0"/>
                <a:ext cx="5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dirty="0">
                    <a:ea typeface="宋体" panose="02010600030101010101" pitchFamily="2" charset="-122"/>
                  </a:rPr>
                  <a:t>$25</a:t>
                </a:r>
                <a:endParaRPr lang="en-US" altLang="zh-CN" sz="2400" baseline="-25000" dirty="0">
                  <a:ea typeface="宋体" panose="02010600030101010101" pitchFamily="2" charset="-122"/>
                </a:endParaRPr>
              </a:p>
            </p:txBody>
          </p:sp>
          <p:sp>
            <p:nvSpPr>
              <p:cNvPr id="32" name="Text Box 28">
                <a:extLst>
                  <a:ext uri="{FF2B5EF4-FFF2-40B4-BE49-F238E27FC236}">
                    <a16:creationId xmlns:a16="http://schemas.microsoft.com/office/drawing/2014/main" id="{98C65CDB-DAE7-46A3-98C8-ED55374A022E}"/>
                  </a:ext>
                </a:extLst>
              </p:cNvPr>
              <p:cNvSpPr txBox="1">
                <a:spLocks noChangeArrowheads="1"/>
              </p:cNvSpPr>
              <p:nvPr/>
            </p:nvSpPr>
            <p:spPr bwMode="auto">
              <a:xfrm>
                <a:off x="1303" y="1566"/>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8</a:t>
                </a:r>
                <a:endParaRPr lang="en-US" altLang="zh-CN" sz="2400" baseline="-25000">
                  <a:ea typeface="宋体" panose="02010600030101010101" pitchFamily="2" charset="-122"/>
                </a:endParaRPr>
              </a:p>
            </p:txBody>
          </p:sp>
          <p:grpSp>
            <p:nvGrpSpPr>
              <p:cNvPr id="33" name="Group 28">
                <a:extLst>
                  <a:ext uri="{FF2B5EF4-FFF2-40B4-BE49-F238E27FC236}">
                    <a16:creationId xmlns:a16="http://schemas.microsoft.com/office/drawing/2014/main" id="{DE1E2DDB-B002-44A7-AAE5-D4C55193734B}"/>
                  </a:ext>
                </a:extLst>
              </p:cNvPr>
              <p:cNvGrpSpPr>
                <a:grpSpLocks/>
              </p:cNvGrpSpPr>
              <p:nvPr/>
            </p:nvGrpSpPr>
            <p:grpSpPr bwMode="auto">
              <a:xfrm>
                <a:off x="562" y="142"/>
                <a:ext cx="929" cy="1402"/>
                <a:chOff x="0" y="0"/>
                <a:chExt cx="795" cy="646"/>
              </a:xfrm>
            </p:grpSpPr>
            <p:sp>
              <p:nvSpPr>
                <p:cNvPr id="34" name="Line 30">
                  <a:extLst>
                    <a:ext uri="{FF2B5EF4-FFF2-40B4-BE49-F238E27FC236}">
                      <a16:creationId xmlns:a16="http://schemas.microsoft.com/office/drawing/2014/main" id="{D6D1E32A-DB9D-4DD8-B7F1-19D4C51658FA}"/>
                    </a:ext>
                  </a:extLst>
                </p:cNvPr>
                <p:cNvSpPr>
                  <a:spLocks noChangeShapeType="1"/>
                </p:cNvSpPr>
                <p:nvPr/>
              </p:nvSpPr>
              <p:spPr bwMode="auto">
                <a:xfrm>
                  <a:off x="0" y="0"/>
                  <a:ext cx="79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1">
                  <a:extLst>
                    <a:ext uri="{FF2B5EF4-FFF2-40B4-BE49-F238E27FC236}">
                      <a16:creationId xmlns:a16="http://schemas.microsoft.com/office/drawing/2014/main" id="{685BCA15-0AF9-4570-B153-95C5239CAD1E}"/>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9" name="Rectangle 32">
              <a:extLst>
                <a:ext uri="{FF2B5EF4-FFF2-40B4-BE49-F238E27FC236}">
                  <a16:creationId xmlns:a16="http://schemas.microsoft.com/office/drawing/2014/main" id="{E3D122F7-D19E-40E8-8733-CA1436B8DF21}"/>
                </a:ext>
              </a:extLst>
            </p:cNvPr>
            <p:cNvSpPr>
              <a:spLocks noChangeArrowheads="1"/>
            </p:cNvSpPr>
            <p:nvPr/>
          </p:nvSpPr>
          <p:spPr bwMode="auto">
            <a:xfrm>
              <a:off x="0" y="534"/>
              <a:ext cx="1770" cy="854"/>
            </a:xfrm>
            <a:prstGeom prst="rect">
              <a:avLst/>
            </a:prstGeom>
            <a:solidFill>
              <a:srgbClr val="FFFF66">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b="1" dirty="0">
                  <a:ea typeface="宋体" panose="02010600030101010101" pitchFamily="2" charset="-122"/>
                </a:rPr>
                <a:t>如果</a:t>
              </a:r>
              <a:r>
                <a:rPr lang="zh-CN" altLang="zh-CN" sz="2600" b="1" i="1" dirty="0">
                  <a:ea typeface="宋体" panose="02010600030101010101" pitchFamily="2" charset="-122"/>
                </a:rPr>
                <a:t>P</a:t>
              </a:r>
              <a:r>
                <a:rPr lang="zh-CN" altLang="zh-CN" sz="2600" dirty="0">
                  <a:ea typeface="宋体" panose="02010600030101010101" pitchFamily="2" charset="-122"/>
                </a:rPr>
                <a:t> = $25, </a:t>
              </a:r>
              <a:br>
                <a:rPr lang="zh-CN" altLang="zh-CN" sz="2600" dirty="0">
                  <a:ea typeface="宋体" panose="02010600030101010101" pitchFamily="2" charset="-122"/>
                </a:rPr>
              </a:br>
              <a:r>
                <a:rPr lang="zh-CN" altLang="zh-CN" sz="2600" b="1" i="1" dirty="0">
                  <a:ea typeface="宋体" panose="02010600030101010101" pitchFamily="2" charset="-122"/>
                </a:rPr>
                <a:t>Q</a:t>
              </a:r>
              <a:r>
                <a:rPr lang="zh-CN" altLang="zh-CN" sz="2600" dirty="0">
                  <a:ea typeface="宋体" panose="02010600030101010101" pitchFamily="2" charset="-122"/>
                </a:rPr>
                <a:t> = 8 ， </a:t>
              </a:r>
              <a:br>
                <a:rPr lang="zh-CN" altLang="zh-CN" sz="2600" dirty="0">
                  <a:ea typeface="宋体" panose="02010600030101010101" pitchFamily="2" charset="-122"/>
                </a:rPr>
              </a:br>
              <a:r>
                <a:rPr lang="zh-CN" altLang="zh-CN" sz="2600" dirty="0">
                  <a:ea typeface="宋体" panose="02010600030101010101" pitchFamily="2" charset="-122"/>
                </a:rPr>
                <a:t>收益 = $200</a:t>
              </a:r>
            </a:p>
          </p:txBody>
        </p:sp>
        <p:sp>
          <p:nvSpPr>
            <p:cNvPr id="30" name="Rectangle 33">
              <a:extLst>
                <a:ext uri="{FF2B5EF4-FFF2-40B4-BE49-F238E27FC236}">
                  <a16:creationId xmlns:a16="http://schemas.microsoft.com/office/drawing/2014/main" id="{B64B77D8-BDAA-4E30-8CCF-42050811CBD0}"/>
                </a:ext>
              </a:extLst>
            </p:cNvPr>
            <p:cNvSpPr>
              <a:spLocks noChangeArrowheads="1"/>
            </p:cNvSpPr>
            <p:nvPr/>
          </p:nvSpPr>
          <p:spPr bwMode="auto">
            <a:xfrm>
              <a:off x="2520" y="146"/>
              <a:ext cx="918" cy="1407"/>
            </a:xfrm>
            <a:prstGeom prst="rect">
              <a:avLst/>
            </a:prstGeom>
            <a:solidFill>
              <a:srgbClr val="FFFF66">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36" name="Rectangle 35">
            <a:extLst>
              <a:ext uri="{FF2B5EF4-FFF2-40B4-BE49-F238E27FC236}">
                <a16:creationId xmlns:a16="http://schemas.microsoft.com/office/drawing/2014/main" id="{C20E08CA-6CB7-4E82-A8AF-A3D57818F243}"/>
              </a:ext>
            </a:extLst>
          </p:cNvPr>
          <p:cNvSpPr>
            <a:spLocks noChangeArrowheads="1"/>
          </p:cNvSpPr>
          <p:nvPr/>
        </p:nvSpPr>
        <p:spPr bwMode="auto">
          <a:xfrm>
            <a:off x="5915025" y="3567113"/>
            <a:ext cx="1314450" cy="1600200"/>
          </a:xfrm>
          <a:prstGeom prst="rect">
            <a:avLst/>
          </a:prstGeom>
          <a:blipFill dpi="0" rotWithShape="0">
            <a:blip r:embed="rId2"/>
            <a:srcRect/>
            <a:tile tx="0" ty="0" sx="100000" sy="100000" flip="none" algn="tl"/>
          </a:blipFill>
          <a:ln w="38100">
            <a:solidFill>
              <a:srgbClr val="0000CC"/>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7" name="Rectangle 36">
            <a:extLst>
              <a:ext uri="{FF2B5EF4-FFF2-40B4-BE49-F238E27FC236}">
                <a16:creationId xmlns:a16="http://schemas.microsoft.com/office/drawing/2014/main" id="{F22F5557-C9B8-40EB-9708-18FA97D47DB3}"/>
              </a:ext>
            </a:extLst>
          </p:cNvPr>
          <p:cNvSpPr>
            <a:spLocks noChangeArrowheads="1"/>
          </p:cNvSpPr>
          <p:nvPr/>
        </p:nvSpPr>
        <p:spPr bwMode="auto">
          <a:xfrm>
            <a:off x="4443413" y="2952750"/>
            <a:ext cx="1428750" cy="571500"/>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8" name="Text Box 37">
            <a:extLst>
              <a:ext uri="{FF2B5EF4-FFF2-40B4-BE49-F238E27FC236}">
                <a16:creationId xmlns:a16="http://schemas.microsoft.com/office/drawing/2014/main" id="{42CE6FA7-06A2-4361-995C-38AF718D6454}"/>
              </a:ext>
            </a:extLst>
          </p:cNvPr>
          <p:cNvSpPr txBox="1">
            <a:spLocks noChangeArrowheads="1"/>
          </p:cNvSpPr>
          <p:nvPr/>
        </p:nvSpPr>
        <p:spPr bwMode="auto">
          <a:xfrm>
            <a:off x="7250113" y="1606550"/>
            <a:ext cx="1390650" cy="157162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400">
                <a:ea typeface="宋体" panose="02010600030101010101" pitchFamily="2" charset="-122"/>
              </a:rPr>
              <a:t>需求量减少所损失的收益</a:t>
            </a:r>
            <a:endParaRPr lang="zh-CN" altLang="zh-CN" sz="2400" b="1" i="1">
              <a:ea typeface="宋体" panose="02010600030101010101" pitchFamily="2" charset="-122"/>
            </a:endParaRPr>
          </a:p>
        </p:txBody>
      </p:sp>
      <p:sp>
        <p:nvSpPr>
          <p:cNvPr id="39" name="Text Box 38">
            <a:extLst>
              <a:ext uri="{FF2B5EF4-FFF2-40B4-BE49-F238E27FC236}">
                <a16:creationId xmlns:a16="http://schemas.microsoft.com/office/drawing/2014/main" id="{BA712481-0D4A-43F7-B1BF-004C608816C2}"/>
              </a:ext>
            </a:extLst>
          </p:cNvPr>
          <p:cNvSpPr txBox="1">
            <a:spLocks noChangeArrowheads="1"/>
          </p:cNvSpPr>
          <p:nvPr/>
        </p:nvSpPr>
        <p:spPr bwMode="auto">
          <a:xfrm>
            <a:off x="4845050" y="1066800"/>
            <a:ext cx="1919288" cy="841375"/>
          </a:xfrm>
          <a:prstGeom prst="rect">
            <a:avLst/>
          </a:prstGeom>
          <a:noFill/>
          <a:ln w="190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400">
                <a:ea typeface="宋体" panose="02010600030101010101" pitchFamily="2" charset="-122"/>
              </a:rPr>
              <a:t>价格上升所增加的收益</a:t>
            </a:r>
            <a:endParaRPr lang="zh-CN" altLang="zh-CN" sz="2400" b="1" i="1">
              <a:ea typeface="宋体" panose="02010600030101010101" pitchFamily="2" charset="-122"/>
            </a:endParaRPr>
          </a:p>
        </p:txBody>
      </p:sp>
    </p:spTree>
    <p:extLst>
      <p:ext uri="{BB962C8B-B14F-4D97-AF65-F5344CB8AC3E}">
        <p14:creationId xmlns:p14="http://schemas.microsoft.com/office/powerpoint/2010/main" val="160136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dissolve">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dissolve">
                                      <p:cBhvr>
                                        <p:cTn id="23" dur="500"/>
                                        <p:tgtEl>
                                          <p:spTgt spid="3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dissolv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dissolv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36" grpId="0" animBg="1" autoUpdateAnimBg="0"/>
      <p:bldP spid="37" grpId="0" animBg="1" autoUpdateAnimBg="0"/>
      <p:bldP spid="38" grpId="0" animBg="1" autoUpdateAnimBg="0"/>
      <p:bldP spid="3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BA415-4847-40D7-8475-8261C917C87D}"/>
              </a:ext>
            </a:extLst>
          </p:cNvPr>
          <p:cNvSpPr>
            <a:spLocks noGrp="1"/>
          </p:cNvSpPr>
          <p:nvPr>
            <p:ph type="title"/>
          </p:nvPr>
        </p:nvSpPr>
        <p:spPr/>
        <p:txBody>
          <a:bodyPr/>
          <a:lstStyle/>
          <a:p>
            <a:r>
              <a:rPr lang="zh-CN" altLang="en-US" dirty="0"/>
              <a:t>引</a:t>
            </a:r>
            <a:r>
              <a:rPr lang="zh-CN" altLang="en-US"/>
              <a:t>子</a:t>
            </a:r>
            <a:endParaRPr lang="zh-CN" altLang="en-US" dirty="0"/>
          </a:p>
        </p:txBody>
      </p:sp>
      <p:sp>
        <p:nvSpPr>
          <p:cNvPr id="3" name="内容占位符 2">
            <a:extLst>
              <a:ext uri="{FF2B5EF4-FFF2-40B4-BE49-F238E27FC236}">
                <a16:creationId xmlns:a16="http://schemas.microsoft.com/office/drawing/2014/main" id="{9886A8B7-1D89-436F-B058-A0D7A89EB8A1}"/>
              </a:ext>
            </a:extLst>
          </p:cNvPr>
          <p:cNvSpPr>
            <a:spLocks noGrp="1"/>
          </p:cNvSpPr>
          <p:nvPr>
            <p:ph idx="1"/>
          </p:nvPr>
        </p:nvSpPr>
        <p:spPr/>
        <p:txBody>
          <a:bodyPr/>
          <a:lstStyle/>
          <a:p>
            <a:r>
              <a:rPr lang="zh-CN" altLang="en-US" dirty="0"/>
              <a:t>你毕业后不幸没找到工作，在家开了个理发店。理一个发收费</a:t>
            </a:r>
            <a:r>
              <a:rPr lang="en-US" altLang="zh-CN" dirty="0"/>
              <a:t>20</a:t>
            </a:r>
            <a:r>
              <a:rPr lang="zh-CN" altLang="en-US" dirty="0"/>
              <a:t>元。目前每天有</a:t>
            </a:r>
            <a:r>
              <a:rPr lang="en-US" altLang="zh-CN" dirty="0"/>
              <a:t>12</a:t>
            </a:r>
            <a:r>
              <a:rPr lang="zh-CN" altLang="en-US" dirty="0"/>
              <a:t>个顾客光顾你的理发店</a:t>
            </a:r>
            <a:endParaRPr lang="en-US" altLang="zh-CN" dirty="0"/>
          </a:p>
          <a:p>
            <a:r>
              <a:rPr lang="zh-CN" altLang="en-US" dirty="0"/>
              <a:t>你的成本在不断上升（包括你的时间的机会成本），因此你考虑把价格升到</a:t>
            </a:r>
            <a:r>
              <a:rPr lang="en-US" altLang="zh-CN" dirty="0"/>
              <a:t>25</a:t>
            </a:r>
            <a:r>
              <a:rPr lang="zh-CN" altLang="en-US" dirty="0"/>
              <a:t>元</a:t>
            </a:r>
          </a:p>
          <a:p>
            <a:r>
              <a:rPr lang="zh-CN" altLang="en-US" dirty="0"/>
              <a:t>需求定理告诉我们：如果提高价格，你的顾客会减少。涨价后究竟每天顾客会减少多少？你的收益将会减少还是增加？减少或增加多少？</a:t>
            </a:r>
          </a:p>
          <a:p>
            <a:endParaRPr lang="zh-CN" altLang="en-US" dirty="0"/>
          </a:p>
        </p:txBody>
      </p:sp>
    </p:spTree>
    <p:extLst>
      <p:ext uri="{BB962C8B-B14F-4D97-AF65-F5344CB8AC3E}">
        <p14:creationId xmlns:p14="http://schemas.microsoft.com/office/powerpoint/2010/main" val="1491970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B64EF-1D1D-4CA8-B1AB-C92B9DD8BEE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516DD0-AB9A-4EB5-8FAC-3EA3192B44A6}"/>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60AFA04A-A60B-407E-83BD-4B72D7C77CAE}"/>
              </a:ext>
            </a:extLst>
          </p:cNvPr>
          <p:cNvSpPr txBox="1">
            <a:spLocks noChangeArrowheads="1"/>
          </p:cNvSpPr>
          <p:nvPr/>
        </p:nvSpPr>
        <p:spPr>
          <a:xfrm>
            <a:off x="457200" y="223838"/>
            <a:ext cx="8229600" cy="64928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总收益与需求价格弹性</a:t>
            </a:r>
            <a:r>
              <a:rPr lang="zh-CN" altLang="en-US">
                <a:ea typeface="宋体" panose="02010600030101010101" pitchFamily="2" charset="-122"/>
              </a:rPr>
              <a:t>  </a:t>
            </a:r>
          </a:p>
        </p:txBody>
      </p:sp>
      <p:sp>
        <p:nvSpPr>
          <p:cNvPr id="7" name="Rectangle 3">
            <a:extLst>
              <a:ext uri="{FF2B5EF4-FFF2-40B4-BE49-F238E27FC236}">
                <a16:creationId xmlns:a16="http://schemas.microsoft.com/office/drawing/2014/main" id="{ABBB0F75-2E6C-4C4F-8024-2A12ACD8DD6D}"/>
              </a:ext>
            </a:extLst>
          </p:cNvPr>
          <p:cNvSpPr txBox="1">
            <a:spLocks noChangeArrowheads="1"/>
          </p:cNvSpPr>
          <p:nvPr/>
        </p:nvSpPr>
        <p:spPr>
          <a:xfrm>
            <a:off x="381000" y="885825"/>
            <a:ext cx="2986088" cy="1400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zh-CN" altLang="zh-CN" sz="2600">
                <a:ea typeface="宋体" panose="02010600030101010101" pitchFamily="2" charset="-122"/>
              </a:rPr>
              <a:t>现在，需求是缺乏弹性的：</a:t>
            </a:r>
            <a:br>
              <a:rPr lang="zh-CN" altLang="zh-CN" sz="2600">
                <a:ea typeface="宋体" panose="02010600030101010101" pitchFamily="2" charset="-122"/>
              </a:rPr>
            </a:br>
            <a:r>
              <a:rPr lang="zh-CN" altLang="zh-CN" sz="2600">
                <a:ea typeface="宋体" panose="02010600030101010101" pitchFamily="2" charset="-122"/>
              </a:rPr>
              <a:t>    弹性 = 0.82</a:t>
            </a:r>
          </a:p>
        </p:txBody>
      </p:sp>
      <p:grpSp>
        <p:nvGrpSpPr>
          <p:cNvPr id="8" name="Group 4">
            <a:extLst>
              <a:ext uri="{FF2B5EF4-FFF2-40B4-BE49-F238E27FC236}">
                <a16:creationId xmlns:a16="http://schemas.microsoft.com/office/drawing/2014/main" id="{AF55663A-5882-40CB-A981-FAB94B7D02FB}"/>
              </a:ext>
            </a:extLst>
          </p:cNvPr>
          <p:cNvGrpSpPr>
            <a:grpSpLocks/>
          </p:cNvGrpSpPr>
          <p:nvPr/>
        </p:nvGrpSpPr>
        <p:grpSpPr bwMode="auto">
          <a:xfrm>
            <a:off x="4208463" y="1771650"/>
            <a:ext cx="4449762" cy="3862388"/>
            <a:chOff x="0" y="0"/>
            <a:chExt cx="2803" cy="2433"/>
          </a:xfrm>
        </p:grpSpPr>
        <p:grpSp>
          <p:nvGrpSpPr>
            <p:cNvPr id="9" name="Group 5">
              <a:extLst>
                <a:ext uri="{FF2B5EF4-FFF2-40B4-BE49-F238E27FC236}">
                  <a16:creationId xmlns:a16="http://schemas.microsoft.com/office/drawing/2014/main" id="{40FE1447-5727-49B0-B9CD-800F9728D6B7}"/>
                </a:ext>
              </a:extLst>
            </p:cNvPr>
            <p:cNvGrpSpPr>
              <a:grpSpLocks/>
            </p:cNvGrpSpPr>
            <p:nvPr/>
          </p:nvGrpSpPr>
          <p:grpSpPr bwMode="auto">
            <a:xfrm>
              <a:off x="147" y="275"/>
              <a:ext cx="2350" cy="2015"/>
              <a:chOff x="0" y="0"/>
              <a:chExt cx="2116" cy="2027"/>
            </a:xfrm>
          </p:grpSpPr>
          <p:sp>
            <p:nvSpPr>
              <p:cNvPr id="12" name="Line 6">
                <a:extLst>
                  <a:ext uri="{FF2B5EF4-FFF2-40B4-BE49-F238E27FC236}">
                    <a16:creationId xmlns:a16="http://schemas.microsoft.com/office/drawing/2014/main" id="{965B5AAB-FB77-48A0-BD7D-9649999D79A0}"/>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52410D50-B234-4A93-89F8-542E7E7EDFAE}"/>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8">
              <a:extLst>
                <a:ext uri="{FF2B5EF4-FFF2-40B4-BE49-F238E27FC236}">
                  <a16:creationId xmlns:a16="http://schemas.microsoft.com/office/drawing/2014/main" id="{3C1743A0-35E0-4058-BEFA-6A0C6AFDC2CE}"/>
                </a:ext>
              </a:extLst>
            </p:cNvPr>
            <p:cNvSpPr txBox="1">
              <a:spLocks noChangeArrowheads="1"/>
            </p:cNvSpPr>
            <p:nvPr/>
          </p:nvSpPr>
          <p:spPr bwMode="auto">
            <a:xfrm>
              <a:off x="0" y="0"/>
              <a:ext cx="31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1" name="Text Box 9">
              <a:extLst>
                <a:ext uri="{FF2B5EF4-FFF2-40B4-BE49-F238E27FC236}">
                  <a16:creationId xmlns:a16="http://schemas.microsoft.com/office/drawing/2014/main" id="{5261799B-B387-4FBF-8708-F33F6ED2E845}"/>
                </a:ext>
              </a:extLst>
            </p:cNvPr>
            <p:cNvSpPr txBox="1">
              <a:spLocks noChangeArrowheads="1"/>
            </p:cNvSpPr>
            <p:nvPr/>
          </p:nvSpPr>
          <p:spPr bwMode="auto">
            <a:xfrm>
              <a:off x="2442" y="2146"/>
              <a:ext cx="36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4" name="Group 10">
            <a:extLst>
              <a:ext uri="{FF2B5EF4-FFF2-40B4-BE49-F238E27FC236}">
                <a16:creationId xmlns:a16="http://schemas.microsoft.com/office/drawing/2014/main" id="{4588A63D-628A-4509-BD4E-730691ECA841}"/>
              </a:ext>
            </a:extLst>
          </p:cNvPr>
          <p:cNvGrpSpPr>
            <a:grpSpLocks/>
          </p:cNvGrpSpPr>
          <p:nvPr/>
        </p:nvGrpSpPr>
        <p:grpSpPr bwMode="auto">
          <a:xfrm>
            <a:off x="5635625" y="2219325"/>
            <a:ext cx="2813050" cy="2373313"/>
            <a:chOff x="0" y="0"/>
            <a:chExt cx="1659" cy="987"/>
          </a:xfrm>
        </p:grpSpPr>
        <p:sp>
          <p:nvSpPr>
            <p:cNvPr id="15" name="Line 11">
              <a:extLst>
                <a:ext uri="{FF2B5EF4-FFF2-40B4-BE49-F238E27FC236}">
                  <a16:creationId xmlns:a16="http://schemas.microsoft.com/office/drawing/2014/main" id="{8DA9724A-1711-4F63-959C-EDC6A8967485}"/>
                </a:ext>
              </a:extLst>
            </p:cNvPr>
            <p:cNvSpPr>
              <a:spLocks noChangeShapeType="1"/>
            </p:cNvSpPr>
            <p:nvPr/>
          </p:nvSpPr>
          <p:spPr bwMode="auto">
            <a:xfrm>
              <a:off x="0" y="0"/>
              <a:ext cx="1379" cy="91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2">
              <a:extLst>
                <a:ext uri="{FF2B5EF4-FFF2-40B4-BE49-F238E27FC236}">
                  <a16:creationId xmlns:a16="http://schemas.microsoft.com/office/drawing/2014/main" id="{8C0C0F9A-5736-46F7-BC0D-9900891D258E}"/>
                </a:ext>
              </a:extLst>
            </p:cNvPr>
            <p:cNvSpPr txBox="1">
              <a:spLocks noChangeArrowheads="1"/>
            </p:cNvSpPr>
            <p:nvPr/>
          </p:nvSpPr>
          <p:spPr bwMode="auto">
            <a:xfrm>
              <a:off x="1272" y="797"/>
              <a:ext cx="38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grpSp>
        <p:nvGrpSpPr>
          <p:cNvPr id="17" name="Group 13">
            <a:extLst>
              <a:ext uri="{FF2B5EF4-FFF2-40B4-BE49-F238E27FC236}">
                <a16:creationId xmlns:a16="http://schemas.microsoft.com/office/drawing/2014/main" id="{D1832ED8-1FC8-4BE7-B3F2-21382A64EED6}"/>
              </a:ext>
            </a:extLst>
          </p:cNvPr>
          <p:cNvGrpSpPr>
            <a:grpSpLocks/>
          </p:cNvGrpSpPr>
          <p:nvPr/>
        </p:nvGrpSpPr>
        <p:grpSpPr bwMode="auto">
          <a:xfrm>
            <a:off x="442913" y="2225675"/>
            <a:ext cx="7115175" cy="3627438"/>
            <a:chOff x="0" y="0"/>
            <a:chExt cx="4482" cy="2285"/>
          </a:xfrm>
        </p:grpSpPr>
        <p:sp>
          <p:nvSpPr>
            <p:cNvPr id="18" name="Rectangle 15">
              <a:extLst>
                <a:ext uri="{FF2B5EF4-FFF2-40B4-BE49-F238E27FC236}">
                  <a16:creationId xmlns:a16="http://schemas.microsoft.com/office/drawing/2014/main" id="{B55DE2B9-2D9C-4395-B771-77291F61089A}"/>
                </a:ext>
              </a:extLst>
            </p:cNvPr>
            <p:cNvSpPr>
              <a:spLocks noChangeArrowheads="1"/>
            </p:cNvSpPr>
            <p:nvPr/>
          </p:nvSpPr>
          <p:spPr bwMode="auto">
            <a:xfrm>
              <a:off x="2526" y="980"/>
              <a:ext cx="1779" cy="1020"/>
            </a:xfrm>
            <a:prstGeom prst="rect">
              <a:avLst/>
            </a:prstGeom>
            <a:solidFill>
              <a:srgbClr val="0066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19" name="Group 15">
              <a:extLst>
                <a:ext uri="{FF2B5EF4-FFF2-40B4-BE49-F238E27FC236}">
                  <a16:creationId xmlns:a16="http://schemas.microsoft.com/office/drawing/2014/main" id="{22D5A5EA-1EE0-4ECB-8F79-BCEB6FC0FCBA}"/>
                </a:ext>
              </a:extLst>
            </p:cNvPr>
            <p:cNvGrpSpPr>
              <a:grpSpLocks/>
            </p:cNvGrpSpPr>
            <p:nvPr/>
          </p:nvGrpSpPr>
          <p:grpSpPr bwMode="auto">
            <a:xfrm>
              <a:off x="1968" y="828"/>
              <a:ext cx="2514" cy="1457"/>
              <a:chOff x="0" y="0"/>
              <a:chExt cx="2514" cy="1457"/>
            </a:xfrm>
          </p:grpSpPr>
          <p:sp>
            <p:nvSpPr>
              <p:cNvPr id="21" name="Text Box 17">
                <a:extLst>
                  <a:ext uri="{FF2B5EF4-FFF2-40B4-BE49-F238E27FC236}">
                    <a16:creationId xmlns:a16="http://schemas.microsoft.com/office/drawing/2014/main" id="{E9F889A1-F36E-4B77-AE2A-CD55437906CA}"/>
                  </a:ext>
                </a:extLst>
              </p:cNvPr>
              <p:cNvSpPr txBox="1">
                <a:spLocks noChangeArrowheads="1"/>
              </p:cNvSpPr>
              <p:nvPr/>
            </p:nvSpPr>
            <p:spPr bwMode="auto">
              <a:xfrm>
                <a:off x="0" y="0"/>
                <a:ext cx="5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dirty="0">
                    <a:ea typeface="宋体" panose="02010600030101010101" pitchFamily="2" charset="-122"/>
                  </a:rPr>
                  <a:t>$20</a:t>
                </a:r>
                <a:endParaRPr lang="en-US" altLang="zh-CN" sz="2400" baseline="-25000" dirty="0">
                  <a:ea typeface="宋体" panose="02010600030101010101" pitchFamily="2" charset="-122"/>
                </a:endParaRPr>
              </a:p>
            </p:txBody>
          </p:sp>
          <p:sp>
            <p:nvSpPr>
              <p:cNvPr id="22" name="Text Box 18">
                <a:extLst>
                  <a:ext uri="{FF2B5EF4-FFF2-40B4-BE49-F238E27FC236}">
                    <a16:creationId xmlns:a16="http://schemas.microsoft.com/office/drawing/2014/main" id="{DF4F58C6-1316-49DC-A889-43F0F6BB4D15}"/>
                  </a:ext>
                </a:extLst>
              </p:cNvPr>
              <p:cNvSpPr txBox="1">
                <a:spLocks noChangeArrowheads="1"/>
              </p:cNvSpPr>
              <p:nvPr/>
            </p:nvSpPr>
            <p:spPr bwMode="auto">
              <a:xfrm>
                <a:off x="2169" y="1169"/>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12</a:t>
                </a:r>
                <a:endParaRPr lang="en-US" altLang="zh-CN" sz="2400" baseline="-25000">
                  <a:ea typeface="宋体" panose="02010600030101010101" pitchFamily="2" charset="-122"/>
                </a:endParaRPr>
              </a:p>
            </p:txBody>
          </p:sp>
          <p:grpSp>
            <p:nvGrpSpPr>
              <p:cNvPr id="23" name="Group 18">
                <a:extLst>
                  <a:ext uri="{FF2B5EF4-FFF2-40B4-BE49-F238E27FC236}">
                    <a16:creationId xmlns:a16="http://schemas.microsoft.com/office/drawing/2014/main" id="{43C7EE29-BD59-4522-8EF9-6E038AB950C9}"/>
                  </a:ext>
                </a:extLst>
              </p:cNvPr>
              <p:cNvGrpSpPr>
                <a:grpSpLocks/>
              </p:cNvGrpSpPr>
              <p:nvPr/>
            </p:nvGrpSpPr>
            <p:grpSpPr bwMode="auto">
              <a:xfrm>
                <a:off x="565" y="147"/>
                <a:ext cx="1773" cy="1013"/>
                <a:chOff x="0" y="0"/>
                <a:chExt cx="795" cy="646"/>
              </a:xfrm>
            </p:grpSpPr>
            <p:sp>
              <p:nvSpPr>
                <p:cNvPr id="24" name="Line 20">
                  <a:extLst>
                    <a:ext uri="{FF2B5EF4-FFF2-40B4-BE49-F238E27FC236}">
                      <a16:creationId xmlns:a16="http://schemas.microsoft.com/office/drawing/2014/main" id="{AA8B53AE-E8B6-4218-90B1-C3D486BCF653}"/>
                    </a:ext>
                  </a:extLst>
                </p:cNvPr>
                <p:cNvSpPr>
                  <a:spLocks noChangeShapeType="1"/>
                </p:cNvSpPr>
                <p:nvPr/>
              </p:nvSpPr>
              <p:spPr bwMode="auto">
                <a:xfrm>
                  <a:off x="0" y="0"/>
                  <a:ext cx="79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1">
                  <a:extLst>
                    <a:ext uri="{FF2B5EF4-FFF2-40B4-BE49-F238E27FC236}">
                      <a16:creationId xmlns:a16="http://schemas.microsoft.com/office/drawing/2014/main" id="{EAD85788-CD0F-47D8-9A0F-7665D047DEE1}"/>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0" name="Rectangle 22">
              <a:extLst>
                <a:ext uri="{FF2B5EF4-FFF2-40B4-BE49-F238E27FC236}">
                  <a16:creationId xmlns:a16="http://schemas.microsoft.com/office/drawing/2014/main" id="{9BA2554B-9632-44A0-B365-285CAAD856A0}"/>
                </a:ext>
              </a:extLst>
            </p:cNvPr>
            <p:cNvSpPr>
              <a:spLocks noChangeArrowheads="1"/>
            </p:cNvSpPr>
            <p:nvPr/>
          </p:nvSpPr>
          <p:spPr bwMode="auto">
            <a:xfrm>
              <a:off x="0" y="0"/>
              <a:ext cx="1806" cy="863"/>
            </a:xfrm>
            <a:prstGeom prst="rect">
              <a:avLst/>
            </a:prstGeom>
            <a:solidFill>
              <a:srgbClr val="0066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dirty="0">
                  <a:ea typeface="宋体" panose="02010600030101010101" pitchFamily="2" charset="-122"/>
                </a:rPr>
                <a:t>如果 </a:t>
              </a:r>
              <a:r>
                <a:rPr lang="zh-CN" altLang="zh-CN" sz="2600" b="1" i="1" dirty="0">
                  <a:ea typeface="宋体" panose="02010600030101010101" pitchFamily="2" charset="-122"/>
                </a:rPr>
                <a:t>P</a:t>
              </a:r>
              <a:r>
                <a:rPr lang="zh-CN" altLang="zh-CN" sz="2600" dirty="0">
                  <a:ea typeface="宋体" panose="02010600030101010101" pitchFamily="2" charset="-122"/>
                </a:rPr>
                <a:t> = $20, </a:t>
              </a:r>
              <a:br>
                <a:rPr lang="zh-CN" altLang="zh-CN" sz="2600" dirty="0">
                  <a:ea typeface="宋体" panose="02010600030101010101" pitchFamily="2" charset="-122"/>
                </a:rPr>
              </a:br>
              <a:r>
                <a:rPr lang="zh-CN" altLang="zh-CN" sz="2600" b="1" i="1" dirty="0">
                  <a:ea typeface="宋体" panose="02010600030101010101" pitchFamily="2" charset="-122"/>
                </a:rPr>
                <a:t>Q</a:t>
              </a:r>
              <a:r>
                <a:rPr lang="zh-CN" altLang="zh-CN" sz="2600" dirty="0">
                  <a:ea typeface="宋体" panose="02010600030101010101" pitchFamily="2" charset="-122"/>
                </a:rPr>
                <a:t> = 12 ，</a:t>
              </a:r>
            </a:p>
            <a:p>
              <a:pPr>
                <a:lnSpc>
                  <a:spcPct val="105000"/>
                </a:lnSpc>
                <a:spcBef>
                  <a:spcPct val="45000"/>
                </a:spcBef>
                <a:buClr>
                  <a:srgbClr val="00B85C"/>
                </a:buClr>
                <a:buSzPct val="120000"/>
                <a:buFont typeface="Wingdings" panose="05000000000000000000" pitchFamily="2" charset="2"/>
                <a:buNone/>
              </a:pPr>
              <a:r>
                <a:rPr lang="zh-CN" altLang="zh-CN" sz="2600" dirty="0">
                  <a:ea typeface="宋体" panose="02010600030101010101" pitchFamily="2" charset="-122"/>
                </a:rPr>
                <a:t>收益 = $240</a:t>
              </a:r>
            </a:p>
          </p:txBody>
        </p:sp>
      </p:grpSp>
      <p:grpSp>
        <p:nvGrpSpPr>
          <p:cNvPr id="26" name="Group 22">
            <a:extLst>
              <a:ext uri="{FF2B5EF4-FFF2-40B4-BE49-F238E27FC236}">
                <a16:creationId xmlns:a16="http://schemas.microsoft.com/office/drawing/2014/main" id="{8B9DC711-80E5-4A8D-B91D-0D41D217E9E3}"/>
              </a:ext>
            </a:extLst>
          </p:cNvPr>
          <p:cNvGrpSpPr>
            <a:grpSpLocks/>
          </p:cNvGrpSpPr>
          <p:nvPr/>
        </p:nvGrpSpPr>
        <p:grpSpPr bwMode="auto">
          <a:xfrm>
            <a:off x="442913" y="2935288"/>
            <a:ext cx="6491287" cy="2943225"/>
            <a:chOff x="0" y="0"/>
            <a:chExt cx="4089" cy="1854"/>
          </a:xfrm>
        </p:grpSpPr>
        <p:grpSp>
          <p:nvGrpSpPr>
            <p:cNvPr id="27" name="Group 23">
              <a:extLst>
                <a:ext uri="{FF2B5EF4-FFF2-40B4-BE49-F238E27FC236}">
                  <a16:creationId xmlns:a16="http://schemas.microsoft.com/office/drawing/2014/main" id="{FD3ED99B-2DE6-4D13-9F54-8FE154D7F360}"/>
                </a:ext>
              </a:extLst>
            </p:cNvPr>
            <p:cNvGrpSpPr>
              <a:grpSpLocks/>
            </p:cNvGrpSpPr>
            <p:nvPr/>
          </p:nvGrpSpPr>
          <p:grpSpPr bwMode="auto">
            <a:xfrm>
              <a:off x="1961" y="0"/>
              <a:ext cx="2128" cy="1854"/>
              <a:chOff x="0" y="0"/>
              <a:chExt cx="2128" cy="1854"/>
            </a:xfrm>
          </p:grpSpPr>
          <p:sp>
            <p:nvSpPr>
              <p:cNvPr id="30" name="Text Box 25">
                <a:extLst>
                  <a:ext uri="{FF2B5EF4-FFF2-40B4-BE49-F238E27FC236}">
                    <a16:creationId xmlns:a16="http://schemas.microsoft.com/office/drawing/2014/main" id="{50DE1567-8968-48C6-AC9D-2901027ECD23}"/>
                  </a:ext>
                </a:extLst>
              </p:cNvPr>
              <p:cNvSpPr txBox="1">
                <a:spLocks noChangeArrowheads="1"/>
              </p:cNvSpPr>
              <p:nvPr/>
            </p:nvSpPr>
            <p:spPr bwMode="auto">
              <a:xfrm>
                <a:off x="0" y="0"/>
                <a:ext cx="5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dirty="0">
                    <a:ea typeface="宋体" panose="02010600030101010101" pitchFamily="2" charset="-122"/>
                  </a:rPr>
                  <a:t>$25</a:t>
                </a:r>
                <a:endParaRPr lang="en-US" altLang="zh-CN" sz="2400" baseline="-25000" dirty="0">
                  <a:ea typeface="宋体" panose="02010600030101010101" pitchFamily="2" charset="-122"/>
                </a:endParaRPr>
              </a:p>
            </p:txBody>
          </p:sp>
          <p:sp>
            <p:nvSpPr>
              <p:cNvPr id="31" name="Text Box 26">
                <a:extLst>
                  <a:ext uri="{FF2B5EF4-FFF2-40B4-BE49-F238E27FC236}">
                    <a16:creationId xmlns:a16="http://schemas.microsoft.com/office/drawing/2014/main" id="{D99C79E1-8045-4011-8209-C0FA493BC84E}"/>
                  </a:ext>
                </a:extLst>
              </p:cNvPr>
              <p:cNvSpPr txBox="1">
                <a:spLocks noChangeArrowheads="1"/>
              </p:cNvSpPr>
              <p:nvPr/>
            </p:nvSpPr>
            <p:spPr bwMode="auto">
              <a:xfrm>
                <a:off x="1758" y="1566"/>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10</a:t>
                </a:r>
                <a:endParaRPr lang="en-US" altLang="zh-CN" sz="2400" baseline="-25000">
                  <a:ea typeface="宋体" panose="02010600030101010101" pitchFamily="2" charset="-122"/>
                </a:endParaRPr>
              </a:p>
            </p:txBody>
          </p:sp>
          <p:grpSp>
            <p:nvGrpSpPr>
              <p:cNvPr id="32" name="Group 26">
                <a:extLst>
                  <a:ext uri="{FF2B5EF4-FFF2-40B4-BE49-F238E27FC236}">
                    <a16:creationId xmlns:a16="http://schemas.microsoft.com/office/drawing/2014/main" id="{3ED0E4B7-CA33-4B35-8B8D-A4249DE87D93}"/>
                  </a:ext>
                </a:extLst>
              </p:cNvPr>
              <p:cNvGrpSpPr>
                <a:grpSpLocks/>
              </p:cNvGrpSpPr>
              <p:nvPr/>
            </p:nvGrpSpPr>
            <p:grpSpPr bwMode="auto">
              <a:xfrm>
                <a:off x="562" y="142"/>
                <a:ext cx="1382" cy="1402"/>
                <a:chOff x="0" y="0"/>
                <a:chExt cx="795" cy="646"/>
              </a:xfrm>
            </p:grpSpPr>
            <p:sp>
              <p:nvSpPr>
                <p:cNvPr id="33" name="Line 28">
                  <a:extLst>
                    <a:ext uri="{FF2B5EF4-FFF2-40B4-BE49-F238E27FC236}">
                      <a16:creationId xmlns:a16="http://schemas.microsoft.com/office/drawing/2014/main" id="{F235B329-720F-4246-A3CA-2E45FF5CCFA5}"/>
                    </a:ext>
                  </a:extLst>
                </p:cNvPr>
                <p:cNvSpPr>
                  <a:spLocks noChangeShapeType="1"/>
                </p:cNvSpPr>
                <p:nvPr/>
              </p:nvSpPr>
              <p:spPr bwMode="auto">
                <a:xfrm>
                  <a:off x="0" y="0"/>
                  <a:ext cx="79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29">
                  <a:extLst>
                    <a:ext uri="{FF2B5EF4-FFF2-40B4-BE49-F238E27FC236}">
                      <a16:creationId xmlns:a16="http://schemas.microsoft.com/office/drawing/2014/main" id="{482370E7-25AD-4C24-B6E8-B1087EA1B0FC}"/>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8" name="Rectangle 30">
              <a:extLst>
                <a:ext uri="{FF2B5EF4-FFF2-40B4-BE49-F238E27FC236}">
                  <a16:creationId xmlns:a16="http://schemas.microsoft.com/office/drawing/2014/main" id="{F633C8C5-3DB8-40F8-85DE-983B3C0BBD32}"/>
                </a:ext>
              </a:extLst>
            </p:cNvPr>
            <p:cNvSpPr>
              <a:spLocks noChangeArrowheads="1"/>
            </p:cNvSpPr>
            <p:nvPr/>
          </p:nvSpPr>
          <p:spPr bwMode="auto">
            <a:xfrm>
              <a:off x="2529" y="146"/>
              <a:ext cx="1366" cy="1407"/>
            </a:xfrm>
            <a:prstGeom prst="rect">
              <a:avLst/>
            </a:prstGeom>
            <a:solidFill>
              <a:srgbClr val="FFFF66">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9" name="Rectangle 31">
              <a:extLst>
                <a:ext uri="{FF2B5EF4-FFF2-40B4-BE49-F238E27FC236}">
                  <a16:creationId xmlns:a16="http://schemas.microsoft.com/office/drawing/2014/main" id="{B55C7179-1CCA-4647-A1BB-5AEC5A5AF58F}"/>
                </a:ext>
              </a:extLst>
            </p:cNvPr>
            <p:cNvSpPr>
              <a:spLocks noChangeArrowheads="1"/>
            </p:cNvSpPr>
            <p:nvPr/>
          </p:nvSpPr>
          <p:spPr bwMode="auto">
            <a:xfrm>
              <a:off x="0" y="464"/>
              <a:ext cx="1807" cy="854"/>
            </a:xfrm>
            <a:prstGeom prst="rect">
              <a:avLst/>
            </a:prstGeom>
            <a:solidFill>
              <a:srgbClr val="FFFF66">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dirty="0">
                  <a:ea typeface="宋体" panose="02010600030101010101" pitchFamily="2" charset="-122"/>
                </a:rPr>
                <a:t>如果</a:t>
              </a:r>
              <a:r>
                <a:rPr lang="zh-CN" altLang="zh-CN" sz="2600" b="1" i="1" dirty="0">
                  <a:ea typeface="宋体" panose="02010600030101010101" pitchFamily="2" charset="-122"/>
                </a:rPr>
                <a:t>P</a:t>
              </a:r>
              <a:r>
                <a:rPr lang="zh-CN" altLang="zh-CN" sz="2600" dirty="0">
                  <a:ea typeface="宋体" panose="02010600030101010101" pitchFamily="2" charset="-122"/>
                </a:rPr>
                <a:t> = $25, </a:t>
              </a:r>
              <a:br>
                <a:rPr lang="zh-CN" altLang="zh-CN" sz="2600" dirty="0">
                  <a:ea typeface="宋体" panose="02010600030101010101" pitchFamily="2" charset="-122"/>
                </a:rPr>
              </a:br>
              <a:r>
                <a:rPr lang="zh-CN" altLang="zh-CN" sz="2600" b="1" i="1" dirty="0">
                  <a:ea typeface="宋体" panose="02010600030101010101" pitchFamily="2" charset="-122"/>
                </a:rPr>
                <a:t>Q</a:t>
              </a:r>
              <a:r>
                <a:rPr lang="zh-CN" altLang="zh-CN" sz="2600" dirty="0">
                  <a:ea typeface="宋体" panose="02010600030101010101" pitchFamily="2" charset="-122"/>
                </a:rPr>
                <a:t> = 10 ， </a:t>
              </a:r>
              <a:br>
                <a:rPr lang="zh-CN" altLang="zh-CN" sz="2600" dirty="0">
                  <a:ea typeface="宋体" panose="02010600030101010101" pitchFamily="2" charset="-122"/>
                </a:rPr>
              </a:br>
              <a:r>
                <a:rPr lang="zh-CN" altLang="zh-CN" sz="2600" dirty="0">
                  <a:ea typeface="宋体" panose="02010600030101010101" pitchFamily="2" charset="-122"/>
                </a:rPr>
                <a:t>收益 = $250</a:t>
              </a:r>
            </a:p>
          </p:txBody>
        </p:sp>
      </p:grpSp>
      <p:sp>
        <p:nvSpPr>
          <p:cNvPr id="35" name="Rectangle 32">
            <a:extLst>
              <a:ext uri="{FF2B5EF4-FFF2-40B4-BE49-F238E27FC236}">
                <a16:creationId xmlns:a16="http://schemas.microsoft.com/office/drawing/2014/main" id="{043AA33A-C553-411E-A651-75EC505C0420}"/>
              </a:ext>
            </a:extLst>
          </p:cNvPr>
          <p:cNvSpPr>
            <a:spLocks noChangeArrowheads="1"/>
          </p:cNvSpPr>
          <p:nvPr/>
        </p:nvSpPr>
        <p:spPr bwMode="auto">
          <a:xfrm>
            <a:off x="442913" y="5087938"/>
            <a:ext cx="3668712" cy="1373187"/>
          </a:xfrm>
          <a:prstGeom prst="rect">
            <a:avLst/>
          </a:prstGeom>
          <a:noFill/>
          <a:ln w="44450" cmpd="dbl">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当需求缺乏弹性时，价格上升会使收益增加</a:t>
            </a:r>
          </a:p>
        </p:txBody>
      </p:sp>
      <p:sp>
        <p:nvSpPr>
          <p:cNvPr id="36" name="Rectangle 38">
            <a:extLst>
              <a:ext uri="{FF2B5EF4-FFF2-40B4-BE49-F238E27FC236}">
                <a16:creationId xmlns:a16="http://schemas.microsoft.com/office/drawing/2014/main" id="{C1A864B4-AB67-4434-88A6-D7D069C976D5}"/>
              </a:ext>
            </a:extLst>
          </p:cNvPr>
          <p:cNvSpPr>
            <a:spLocks noChangeArrowheads="1"/>
          </p:cNvSpPr>
          <p:nvPr/>
        </p:nvSpPr>
        <p:spPr bwMode="auto">
          <a:xfrm>
            <a:off x="6653213" y="3792538"/>
            <a:ext cx="603250" cy="1600200"/>
          </a:xfrm>
          <a:prstGeom prst="rect">
            <a:avLst/>
          </a:prstGeom>
          <a:blipFill dpi="0" rotWithShape="0">
            <a:blip r:embed="rId2"/>
            <a:srcRect/>
            <a:tile tx="0" ty="0" sx="100000" sy="100000" flip="none" algn="tl"/>
          </a:blipFill>
          <a:ln w="38100">
            <a:solidFill>
              <a:srgbClr val="0000CC"/>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7" name="Rectangle 39">
            <a:extLst>
              <a:ext uri="{FF2B5EF4-FFF2-40B4-BE49-F238E27FC236}">
                <a16:creationId xmlns:a16="http://schemas.microsoft.com/office/drawing/2014/main" id="{68A8B92E-2827-4A2F-B3BA-DCA81E1BCDA3}"/>
              </a:ext>
            </a:extLst>
          </p:cNvPr>
          <p:cNvSpPr>
            <a:spLocks noChangeArrowheads="1"/>
          </p:cNvSpPr>
          <p:nvPr/>
        </p:nvSpPr>
        <p:spPr bwMode="auto">
          <a:xfrm>
            <a:off x="4468813" y="3181350"/>
            <a:ext cx="2157412" cy="571500"/>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8" name="Text Box 40">
            <a:extLst>
              <a:ext uri="{FF2B5EF4-FFF2-40B4-BE49-F238E27FC236}">
                <a16:creationId xmlns:a16="http://schemas.microsoft.com/office/drawing/2014/main" id="{01324754-0EE6-46DF-8740-A8189EA0154C}"/>
              </a:ext>
            </a:extLst>
          </p:cNvPr>
          <p:cNvSpPr txBox="1">
            <a:spLocks noChangeArrowheads="1"/>
          </p:cNvSpPr>
          <p:nvPr/>
        </p:nvSpPr>
        <p:spPr bwMode="auto">
          <a:xfrm>
            <a:off x="7261225" y="1773238"/>
            <a:ext cx="1390650" cy="157162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400">
                <a:ea typeface="宋体" panose="02010600030101010101" pitchFamily="2" charset="-122"/>
              </a:rPr>
              <a:t>需求量减少所损失的收益</a:t>
            </a:r>
            <a:endParaRPr lang="zh-CN" altLang="zh-CN" sz="2400" b="1" i="1">
              <a:ea typeface="宋体" panose="02010600030101010101" pitchFamily="2" charset="-122"/>
            </a:endParaRPr>
          </a:p>
        </p:txBody>
      </p:sp>
      <p:sp>
        <p:nvSpPr>
          <p:cNvPr id="39" name="Text Box 41">
            <a:extLst>
              <a:ext uri="{FF2B5EF4-FFF2-40B4-BE49-F238E27FC236}">
                <a16:creationId xmlns:a16="http://schemas.microsoft.com/office/drawing/2014/main" id="{C067333A-1E53-44E0-8229-02CCC3761E68}"/>
              </a:ext>
            </a:extLst>
          </p:cNvPr>
          <p:cNvSpPr txBox="1">
            <a:spLocks noChangeArrowheads="1"/>
          </p:cNvSpPr>
          <p:nvPr/>
        </p:nvSpPr>
        <p:spPr bwMode="auto">
          <a:xfrm>
            <a:off x="4908550" y="1114425"/>
            <a:ext cx="1919288" cy="841375"/>
          </a:xfrm>
          <a:prstGeom prst="rect">
            <a:avLst/>
          </a:prstGeom>
          <a:solidFill>
            <a:schemeClr val="bg1"/>
          </a:solidFill>
          <a:ln w="19050">
            <a:solidFill>
              <a:srgbClr val="FFFF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400">
                <a:ea typeface="宋体" panose="02010600030101010101" pitchFamily="2" charset="-122"/>
              </a:rPr>
              <a:t>价格上升所增加的收益</a:t>
            </a:r>
            <a:endParaRPr lang="zh-CN" altLang="zh-CN" sz="2400" b="1" i="1">
              <a:ea typeface="宋体" panose="02010600030101010101" pitchFamily="2" charset="-122"/>
            </a:endParaRPr>
          </a:p>
        </p:txBody>
      </p:sp>
    </p:spTree>
    <p:extLst>
      <p:ext uri="{BB962C8B-B14F-4D97-AF65-F5344CB8AC3E}">
        <p14:creationId xmlns:p14="http://schemas.microsoft.com/office/powerpoint/2010/main" val="160407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dissolve">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dissolve">
                                      <p:cBhvr>
                                        <p:cTn id="23" dur="500"/>
                                        <p:tgtEl>
                                          <p:spTgt spid="3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dissolv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utoUpdateAnimBg="0"/>
      <p:bldP spid="36" grpId="0" animBg="1" autoUpdateAnimBg="0"/>
      <p:bldP spid="37" grpId="0" animBg="1" autoUpdateAnimBg="0"/>
      <p:bldP spid="38" grpId="0" animBg="1" autoUpdateAnimBg="0"/>
      <p:bldP spid="39"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75A4D-D26D-4E4F-94D3-25E1D59C24B4}"/>
              </a:ext>
            </a:extLst>
          </p:cNvPr>
          <p:cNvSpPr>
            <a:spLocks noGrp="1"/>
          </p:cNvSpPr>
          <p:nvPr>
            <p:ph type="title"/>
          </p:nvPr>
        </p:nvSpPr>
        <p:spPr/>
        <p:txBody>
          <a:bodyPr>
            <a:normAutofit/>
          </a:bodyPr>
          <a:lstStyle/>
          <a:p>
            <a:r>
              <a:rPr lang="zh-CN" altLang="en-US" dirty="0"/>
              <a:t>禁毒增加还是减少了与毒品相关的犯罪</a:t>
            </a:r>
          </a:p>
        </p:txBody>
      </p:sp>
      <p:sp>
        <p:nvSpPr>
          <p:cNvPr id="3" name="内容占位符 2">
            <a:extLst>
              <a:ext uri="{FF2B5EF4-FFF2-40B4-BE49-F238E27FC236}">
                <a16:creationId xmlns:a16="http://schemas.microsoft.com/office/drawing/2014/main" id="{D8BD508D-692D-4DD6-93E4-1E52B5922D9D}"/>
              </a:ext>
            </a:extLst>
          </p:cNvPr>
          <p:cNvSpPr>
            <a:spLocks noGrp="1"/>
          </p:cNvSpPr>
          <p:nvPr>
            <p:ph idx="1"/>
          </p:nvPr>
        </p:nvSpPr>
        <p:spPr/>
        <p:txBody>
          <a:bodyPr/>
          <a:lstStyle/>
          <a:p>
            <a:r>
              <a:rPr lang="zh-CN" altLang="en-US" dirty="0"/>
              <a:t>使用毒品的一个不利影响是犯罪</a:t>
            </a:r>
            <a:endParaRPr lang="en-US" altLang="zh-CN" dirty="0"/>
          </a:p>
          <a:p>
            <a:pPr lvl="1"/>
            <a:r>
              <a:rPr lang="zh-CN" altLang="en-US" dirty="0"/>
              <a:t>吸毒上瘾的人往往会有暴力犯罪，以得到吸毒所需要的钱</a:t>
            </a:r>
            <a:endParaRPr lang="en-US" altLang="zh-CN" dirty="0"/>
          </a:p>
          <a:p>
            <a:pPr lvl="1"/>
            <a:r>
              <a:rPr lang="zh-CN" altLang="en-US" dirty="0"/>
              <a:t>为简化起见，我们假定与毒品相关的犯罪的美元价值等于购买毒品的总支出  </a:t>
            </a:r>
          </a:p>
          <a:p>
            <a:pPr lvl="1"/>
            <a:r>
              <a:rPr lang="zh-CN" altLang="en-US" dirty="0"/>
              <a:t>由于吸毒成瘾，非法毒品的需求是缺乏弹性的</a:t>
            </a:r>
          </a:p>
          <a:p>
            <a:r>
              <a:rPr lang="zh-CN" altLang="en-US" dirty="0"/>
              <a:t>比较两种旨在减少吸毒的政策（禁毒与教育），并观察它们对与毒品相关的犯罪的影响  </a:t>
            </a:r>
          </a:p>
          <a:p>
            <a:endParaRPr lang="zh-CN" altLang="en-US" dirty="0"/>
          </a:p>
        </p:txBody>
      </p:sp>
    </p:spTree>
    <p:extLst>
      <p:ext uri="{BB962C8B-B14F-4D97-AF65-F5344CB8AC3E}">
        <p14:creationId xmlns:p14="http://schemas.microsoft.com/office/powerpoint/2010/main" val="1164755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D80FE-EF5C-4AE7-A1B8-5B06D5D504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8623F1F-87B7-42D8-A70D-6A55CAC90ECB}"/>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5B2614C4-50A8-410B-859C-A9E5778FBDE2}"/>
              </a:ext>
            </a:extLst>
          </p:cNvPr>
          <p:cNvGrpSpPr>
            <a:grpSpLocks/>
          </p:cNvGrpSpPr>
          <p:nvPr/>
        </p:nvGrpSpPr>
        <p:grpSpPr bwMode="auto">
          <a:xfrm>
            <a:off x="5359400" y="1595438"/>
            <a:ext cx="1490663" cy="3128962"/>
            <a:chOff x="0" y="0"/>
            <a:chExt cx="939" cy="1971"/>
          </a:xfrm>
        </p:grpSpPr>
        <p:sp>
          <p:nvSpPr>
            <p:cNvPr id="7" name="Line 17">
              <a:extLst>
                <a:ext uri="{FF2B5EF4-FFF2-40B4-BE49-F238E27FC236}">
                  <a16:creationId xmlns:a16="http://schemas.microsoft.com/office/drawing/2014/main" id="{70469BB8-13BC-48E3-BF67-034B9085DC34}"/>
                </a:ext>
              </a:extLst>
            </p:cNvPr>
            <p:cNvSpPr>
              <a:spLocks noChangeShapeType="1"/>
            </p:cNvSpPr>
            <p:nvPr/>
          </p:nvSpPr>
          <p:spPr bwMode="auto">
            <a:xfrm>
              <a:off x="178" y="252"/>
              <a:ext cx="761" cy="171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18">
              <a:extLst>
                <a:ext uri="{FF2B5EF4-FFF2-40B4-BE49-F238E27FC236}">
                  <a16:creationId xmlns:a16="http://schemas.microsoft.com/office/drawing/2014/main" id="{F8970B30-8924-482A-AAC5-C40C8391F2FB}"/>
                </a:ext>
              </a:extLst>
            </p:cNvPr>
            <p:cNvSpPr txBox="1">
              <a:spLocks noChangeArrowheads="1"/>
            </p:cNvSpPr>
            <p:nvPr/>
          </p:nvSpPr>
          <p:spPr bwMode="auto">
            <a:xfrm>
              <a:off x="0" y="0"/>
              <a:ext cx="4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1</a:t>
              </a:r>
            </a:p>
          </p:txBody>
        </p:sp>
      </p:grpSp>
      <p:sp>
        <p:nvSpPr>
          <p:cNvPr id="9" name="Rectangle 2">
            <a:extLst>
              <a:ext uri="{FF2B5EF4-FFF2-40B4-BE49-F238E27FC236}">
                <a16:creationId xmlns:a16="http://schemas.microsoft.com/office/drawing/2014/main" id="{7E5A6247-D83A-4917-A1BE-5BFA6E83BB9E}"/>
              </a:ext>
            </a:extLst>
          </p:cNvPr>
          <p:cNvSpPr txBox="1">
            <a:spLocks noChangeArrowheads="1"/>
          </p:cNvSpPr>
          <p:nvPr/>
        </p:nvSpPr>
        <p:spPr>
          <a:xfrm>
            <a:off x="457200" y="138113"/>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政策  </a:t>
            </a:r>
            <a:r>
              <a:rPr lang="en-US" altLang="zh-CN" sz="3600">
                <a:ea typeface="宋体" panose="02010600030101010101" pitchFamily="2" charset="-122"/>
              </a:rPr>
              <a:t>1:  </a:t>
            </a:r>
            <a:r>
              <a:rPr lang="zh-CN" altLang="en-US" sz="3600">
                <a:ea typeface="宋体" panose="02010600030101010101" pitchFamily="2" charset="-122"/>
              </a:rPr>
              <a:t>禁毒</a:t>
            </a:r>
          </a:p>
        </p:txBody>
      </p:sp>
      <p:grpSp>
        <p:nvGrpSpPr>
          <p:cNvPr id="10" name="Group 7">
            <a:extLst>
              <a:ext uri="{FF2B5EF4-FFF2-40B4-BE49-F238E27FC236}">
                <a16:creationId xmlns:a16="http://schemas.microsoft.com/office/drawing/2014/main" id="{E43C4E72-C705-4681-A6F6-B09808818AB3}"/>
              </a:ext>
            </a:extLst>
          </p:cNvPr>
          <p:cNvGrpSpPr>
            <a:grpSpLocks/>
          </p:cNvGrpSpPr>
          <p:nvPr/>
        </p:nvGrpSpPr>
        <p:grpSpPr bwMode="auto">
          <a:xfrm>
            <a:off x="2767013" y="1158875"/>
            <a:ext cx="5857875" cy="4408488"/>
            <a:chOff x="0" y="0"/>
            <a:chExt cx="3690" cy="2777"/>
          </a:xfrm>
        </p:grpSpPr>
        <p:grpSp>
          <p:nvGrpSpPr>
            <p:cNvPr id="11" name="Group 8">
              <a:extLst>
                <a:ext uri="{FF2B5EF4-FFF2-40B4-BE49-F238E27FC236}">
                  <a16:creationId xmlns:a16="http://schemas.microsoft.com/office/drawing/2014/main" id="{A904B49D-4C7B-48D6-B6EF-25C9DFD24D13}"/>
                </a:ext>
              </a:extLst>
            </p:cNvPr>
            <p:cNvGrpSpPr>
              <a:grpSpLocks/>
            </p:cNvGrpSpPr>
            <p:nvPr/>
          </p:nvGrpSpPr>
          <p:grpSpPr bwMode="auto">
            <a:xfrm>
              <a:off x="870" y="62"/>
              <a:ext cx="2750" cy="2433"/>
              <a:chOff x="0" y="0"/>
              <a:chExt cx="2116" cy="2027"/>
            </a:xfrm>
          </p:grpSpPr>
          <p:sp>
            <p:nvSpPr>
              <p:cNvPr id="14" name="Line 6">
                <a:extLst>
                  <a:ext uri="{FF2B5EF4-FFF2-40B4-BE49-F238E27FC236}">
                    <a16:creationId xmlns:a16="http://schemas.microsoft.com/office/drawing/2014/main" id="{11FBFA38-B6F6-410F-A4A7-BADA108DB1A2}"/>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7">
                <a:extLst>
                  <a:ext uri="{FF2B5EF4-FFF2-40B4-BE49-F238E27FC236}">
                    <a16:creationId xmlns:a16="http://schemas.microsoft.com/office/drawing/2014/main" id="{6E145ADC-DFEF-4F43-A051-721DD6EC4101}"/>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8">
              <a:extLst>
                <a:ext uri="{FF2B5EF4-FFF2-40B4-BE49-F238E27FC236}">
                  <a16:creationId xmlns:a16="http://schemas.microsoft.com/office/drawing/2014/main" id="{4E5286C9-C8F7-45F6-B42D-8390AB176AAD}"/>
                </a:ext>
              </a:extLst>
            </p:cNvPr>
            <p:cNvSpPr txBox="1">
              <a:spLocks noChangeArrowheads="1"/>
            </p:cNvSpPr>
            <p:nvPr/>
          </p:nvSpPr>
          <p:spPr bwMode="auto">
            <a:xfrm>
              <a:off x="0" y="0"/>
              <a:ext cx="85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400">
                  <a:ea typeface="宋体" panose="02010600030101010101" pitchFamily="2" charset="-122"/>
                </a:rPr>
                <a:t>毒品价格</a:t>
              </a:r>
            </a:p>
          </p:txBody>
        </p:sp>
        <p:sp>
          <p:nvSpPr>
            <p:cNvPr id="13" name="Text Box 9">
              <a:extLst>
                <a:ext uri="{FF2B5EF4-FFF2-40B4-BE49-F238E27FC236}">
                  <a16:creationId xmlns:a16="http://schemas.microsoft.com/office/drawing/2014/main" id="{7BCBB042-92C2-4F9B-BA62-E7BA3BB35226}"/>
                </a:ext>
              </a:extLst>
            </p:cNvPr>
            <p:cNvSpPr txBox="1">
              <a:spLocks noChangeArrowheads="1"/>
            </p:cNvSpPr>
            <p:nvPr/>
          </p:nvSpPr>
          <p:spPr bwMode="auto">
            <a:xfrm>
              <a:off x="2755" y="2489"/>
              <a:ext cx="9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400">
                  <a:ea typeface="宋体" panose="02010600030101010101" pitchFamily="2" charset="-122"/>
                </a:rPr>
                <a:t>毒品数量</a:t>
              </a:r>
            </a:p>
          </p:txBody>
        </p:sp>
      </p:grpSp>
      <p:grpSp>
        <p:nvGrpSpPr>
          <p:cNvPr id="16" name="Group 13">
            <a:extLst>
              <a:ext uri="{FF2B5EF4-FFF2-40B4-BE49-F238E27FC236}">
                <a16:creationId xmlns:a16="http://schemas.microsoft.com/office/drawing/2014/main" id="{02903832-44D3-4954-B429-929B6692F88C}"/>
              </a:ext>
            </a:extLst>
          </p:cNvPr>
          <p:cNvGrpSpPr>
            <a:grpSpLocks/>
          </p:cNvGrpSpPr>
          <p:nvPr/>
        </p:nvGrpSpPr>
        <p:grpSpPr bwMode="auto">
          <a:xfrm>
            <a:off x="5830888" y="1908175"/>
            <a:ext cx="2371725" cy="2224088"/>
            <a:chOff x="0" y="0"/>
            <a:chExt cx="1494" cy="1401"/>
          </a:xfrm>
        </p:grpSpPr>
        <p:sp>
          <p:nvSpPr>
            <p:cNvPr id="17" name="Line 11">
              <a:extLst>
                <a:ext uri="{FF2B5EF4-FFF2-40B4-BE49-F238E27FC236}">
                  <a16:creationId xmlns:a16="http://schemas.microsoft.com/office/drawing/2014/main" id="{ADF621CE-3749-45C0-B8E6-F9FF85BE09BC}"/>
                </a:ext>
              </a:extLst>
            </p:cNvPr>
            <p:cNvSpPr>
              <a:spLocks noChangeShapeType="1"/>
            </p:cNvSpPr>
            <p:nvPr/>
          </p:nvSpPr>
          <p:spPr bwMode="auto">
            <a:xfrm flipV="1">
              <a:off x="0" y="194"/>
              <a:ext cx="1198" cy="120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 Box 12">
              <a:extLst>
                <a:ext uri="{FF2B5EF4-FFF2-40B4-BE49-F238E27FC236}">
                  <a16:creationId xmlns:a16="http://schemas.microsoft.com/office/drawing/2014/main" id="{21DF7506-75B2-4103-80AE-3A901F621956}"/>
                </a:ext>
              </a:extLst>
            </p:cNvPr>
            <p:cNvSpPr txBox="1">
              <a:spLocks noChangeArrowheads="1"/>
            </p:cNvSpPr>
            <p:nvPr/>
          </p:nvSpPr>
          <p:spPr bwMode="auto">
            <a:xfrm>
              <a:off x="1137" y="0"/>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r>
                <a:rPr lang="en-US" altLang="zh-CN" sz="2400" b="1" baseline="-25000">
                  <a:ea typeface="宋体" panose="02010600030101010101" pitchFamily="2" charset="-122"/>
                </a:rPr>
                <a:t>1</a:t>
              </a:r>
            </a:p>
          </p:txBody>
        </p:sp>
      </p:grpSp>
      <p:grpSp>
        <p:nvGrpSpPr>
          <p:cNvPr id="19" name="Group 16">
            <a:extLst>
              <a:ext uri="{FF2B5EF4-FFF2-40B4-BE49-F238E27FC236}">
                <a16:creationId xmlns:a16="http://schemas.microsoft.com/office/drawing/2014/main" id="{EFC38D2A-9EF3-4001-A0C7-A223C2A119CC}"/>
              </a:ext>
            </a:extLst>
          </p:cNvPr>
          <p:cNvGrpSpPr>
            <a:grpSpLocks/>
          </p:cNvGrpSpPr>
          <p:nvPr/>
        </p:nvGrpSpPr>
        <p:grpSpPr bwMode="auto">
          <a:xfrm>
            <a:off x="4776788" y="1425575"/>
            <a:ext cx="2362200" cy="2297113"/>
            <a:chOff x="0" y="0"/>
            <a:chExt cx="1488" cy="1447"/>
          </a:xfrm>
        </p:grpSpPr>
        <p:sp>
          <p:nvSpPr>
            <p:cNvPr id="20" name="Line 14">
              <a:extLst>
                <a:ext uri="{FF2B5EF4-FFF2-40B4-BE49-F238E27FC236}">
                  <a16:creationId xmlns:a16="http://schemas.microsoft.com/office/drawing/2014/main" id="{D2CC255F-A282-4EBF-AF8B-44DF44129CB6}"/>
                </a:ext>
              </a:extLst>
            </p:cNvPr>
            <p:cNvSpPr>
              <a:spLocks noChangeShapeType="1"/>
            </p:cNvSpPr>
            <p:nvPr/>
          </p:nvSpPr>
          <p:spPr bwMode="auto">
            <a:xfrm flipV="1">
              <a:off x="0" y="240"/>
              <a:ext cx="1198" cy="120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Text Box 15">
              <a:extLst>
                <a:ext uri="{FF2B5EF4-FFF2-40B4-BE49-F238E27FC236}">
                  <a16:creationId xmlns:a16="http://schemas.microsoft.com/office/drawing/2014/main" id="{8A626454-E233-418B-B9BA-8A3B409E7B55}"/>
                </a:ext>
              </a:extLst>
            </p:cNvPr>
            <p:cNvSpPr txBox="1">
              <a:spLocks noChangeArrowheads="1"/>
            </p:cNvSpPr>
            <p:nvPr/>
          </p:nvSpPr>
          <p:spPr bwMode="auto">
            <a:xfrm>
              <a:off x="1075" y="0"/>
              <a:ext cx="4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r>
                <a:rPr lang="en-US" altLang="zh-CN" sz="2400" b="1" baseline="-25000">
                  <a:ea typeface="宋体" panose="02010600030101010101" pitchFamily="2" charset="-122"/>
                </a:rPr>
                <a:t>2</a:t>
              </a:r>
            </a:p>
          </p:txBody>
        </p:sp>
      </p:grpSp>
      <p:grpSp>
        <p:nvGrpSpPr>
          <p:cNvPr id="22" name="Group 19">
            <a:extLst>
              <a:ext uri="{FF2B5EF4-FFF2-40B4-BE49-F238E27FC236}">
                <a16:creationId xmlns:a16="http://schemas.microsoft.com/office/drawing/2014/main" id="{EFAB1603-C9AE-452E-8F9C-C6FE35FF88F7}"/>
              </a:ext>
            </a:extLst>
          </p:cNvPr>
          <p:cNvGrpSpPr>
            <a:grpSpLocks/>
          </p:cNvGrpSpPr>
          <p:nvPr/>
        </p:nvGrpSpPr>
        <p:grpSpPr bwMode="auto">
          <a:xfrm>
            <a:off x="3543300" y="3371850"/>
            <a:ext cx="3084513" cy="2201863"/>
            <a:chOff x="0" y="0"/>
            <a:chExt cx="1943" cy="1387"/>
          </a:xfrm>
        </p:grpSpPr>
        <p:sp>
          <p:nvSpPr>
            <p:cNvPr id="23" name="Text Box 20">
              <a:extLst>
                <a:ext uri="{FF2B5EF4-FFF2-40B4-BE49-F238E27FC236}">
                  <a16:creationId xmlns:a16="http://schemas.microsoft.com/office/drawing/2014/main" id="{65D8114A-B543-4FE4-BD25-FC5C93C65E6F}"/>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p>
          </p:txBody>
        </p:sp>
        <p:sp>
          <p:nvSpPr>
            <p:cNvPr id="24" name="Text Box 21">
              <a:extLst>
                <a:ext uri="{FF2B5EF4-FFF2-40B4-BE49-F238E27FC236}">
                  <a16:creationId xmlns:a16="http://schemas.microsoft.com/office/drawing/2014/main" id="{8FF0F012-1071-4C89-8B67-ACB20D77916E}"/>
                </a:ext>
              </a:extLst>
            </p:cNvPr>
            <p:cNvSpPr txBox="1">
              <a:spLocks noChangeArrowheads="1"/>
            </p:cNvSpPr>
            <p:nvPr/>
          </p:nvSpPr>
          <p:spPr bwMode="auto">
            <a:xfrm>
              <a:off x="1598" y="1099"/>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p>
          </p:txBody>
        </p:sp>
        <p:grpSp>
          <p:nvGrpSpPr>
            <p:cNvPr id="25" name="Group 22">
              <a:extLst>
                <a:ext uri="{FF2B5EF4-FFF2-40B4-BE49-F238E27FC236}">
                  <a16:creationId xmlns:a16="http://schemas.microsoft.com/office/drawing/2014/main" id="{F46B6DD3-8932-44B6-B3EE-ED1E3CD3E983}"/>
                </a:ext>
              </a:extLst>
            </p:cNvPr>
            <p:cNvGrpSpPr>
              <a:grpSpLocks/>
            </p:cNvGrpSpPr>
            <p:nvPr/>
          </p:nvGrpSpPr>
          <p:grpSpPr bwMode="auto">
            <a:xfrm>
              <a:off x="385" y="146"/>
              <a:ext cx="1387" cy="955"/>
              <a:chOff x="0" y="0"/>
              <a:chExt cx="795" cy="646"/>
            </a:xfrm>
          </p:grpSpPr>
          <p:sp>
            <p:nvSpPr>
              <p:cNvPr id="27" name="Line 23">
                <a:extLst>
                  <a:ext uri="{FF2B5EF4-FFF2-40B4-BE49-F238E27FC236}">
                    <a16:creationId xmlns:a16="http://schemas.microsoft.com/office/drawing/2014/main" id="{6C2A796A-1451-4822-B4DF-D07910AF6F54}"/>
                  </a:ext>
                </a:extLst>
              </p:cNvPr>
              <p:cNvSpPr>
                <a:spLocks noChangeShapeType="1"/>
              </p:cNvSpPr>
              <p:nvPr/>
            </p:nvSpPr>
            <p:spPr bwMode="auto">
              <a:xfrm>
                <a:off x="0" y="0"/>
                <a:ext cx="79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4">
                <a:extLst>
                  <a:ext uri="{FF2B5EF4-FFF2-40B4-BE49-F238E27FC236}">
                    <a16:creationId xmlns:a16="http://schemas.microsoft.com/office/drawing/2014/main" id="{D4D23A64-703A-4C9A-BB94-8AA47668E3F6}"/>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 name="Oval 25">
              <a:extLst>
                <a:ext uri="{FF2B5EF4-FFF2-40B4-BE49-F238E27FC236}">
                  <a16:creationId xmlns:a16="http://schemas.microsoft.com/office/drawing/2014/main" id="{9D85154A-972F-4452-83FA-31E8E6DE57EB}"/>
                </a:ext>
              </a:extLst>
            </p:cNvPr>
            <p:cNvSpPr>
              <a:spLocks noChangeArrowheads="1"/>
            </p:cNvSpPr>
            <p:nvPr/>
          </p:nvSpPr>
          <p:spPr bwMode="auto">
            <a:xfrm>
              <a:off x="1731" y="10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9" name="Group 26">
            <a:extLst>
              <a:ext uri="{FF2B5EF4-FFF2-40B4-BE49-F238E27FC236}">
                <a16:creationId xmlns:a16="http://schemas.microsoft.com/office/drawing/2014/main" id="{BA62E758-40EA-4D5E-9D55-3E8BAF4BBFA4}"/>
              </a:ext>
            </a:extLst>
          </p:cNvPr>
          <p:cNvGrpSpPr>
            <a:grpSpLocks/>
          </p:cNvGrpSpPr>
          <p:nvPr/>
        </p:nvGrpSpPr>
        <p:grpSpPr bwMode="auto">
          <a:xfrm>
            <a:off x="3567113" y="2360613"/>
            <a:ext cx="2627312" cy="3216275"/>
            <a:chOff x="0" y="0"/>
            <a:chExt cx="1655" cy="2026"/>
          </a:xfrm>
        </p:grpSpPr>
        <p:sp>
          <p:nvSpPr>
            <p:cNvPr id="30" name="Text Box 27">
              <a:extLst>
                <a:ext uri="{FF2B5EF4-FFF2-40B4-BE49-F238E27FC236}">
                  <a16:creationId xmlns:a16="http://schemas.microsoft.com/office/drawing/2014/main" id="{D3D9447D-6BB3-4C14-B6A2-12B70BA373D5}"/>
                </a:ext>
              </a:extLst>
            </p:cNvPr>
            <p:cNvSpPr txBox="1">
              <a:spLocks noChangeArrowheads="1"/>
            </p:cNvSpPr>
            <p:nvPr/>
          </p:nvSpPr>
          <p:spPr bwMode="auto">
            <a:xfrm>
              <a:off x="0" y="0"/>
              <a:ext cx="3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p>
          </p:txBody>
        </p:sp>
        <p:sp>
          <p:nvSpPr>
            <p:cNvPr id="31" name="Text Box 28">
              <a:extLst>
                <a:ext uri="{FF2B5EF4-FFF2-40B4-BE49-F238E27FC236}">
                  <a16:creationId xmlns:a16="http://schemas.microsoft.com/office/drawing/2014/main" id="{3D373605-6A38-40AE-83D1-EB3A58C4481C}"/>
                </a:ext>
              </a:extLst>
            </p:cNvPr>
            <p:cNvSpPr txBox="1">
              <a:spLocks noChangeArrowheads="1"/>
            </p:cNvSpPr>
            <p:nvPr/>
          </p:nvSpPr>
          <p:spPr bwMode="auto">
            <a:xfrm>
              <a:off x="1285" y="1738"/>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2</a:t>
              </a:r>
            </a:p>
          </p:txBody>
        </p:sp>
        <p:grpSp>
          <p:nvGrpSpPr>
            <p:cNvPr id="32" name="Group 29">
              <a:extLst>
                <a:ext uri="{FF2B5EF4-FFF2-40B4-BE49-F238E27FC236}">
                  <a16:creationId xmlns:a16="http://schemas.microsoft.com/office/drawing/2014/main" id="{C5245932-EE03-4ADE-968E-53B9E03404A3}"/>
                </a:ext>
              </a:extLst>
            </p:cNvPr>
            <p:cNvGrpSpPr>
              <a:grpSpLocks/>
            </p:cNvGrpSpPr>
            <p:nvPr/>
          </p:nvGrpSpPr>
          <p:grpSpPr bwMode="auto">
            <a:xfrm>
              <a:off x="371" y="145"/>
              <a:ext cx="1100" cy="1589"/>
              <a:chOff x="0" y="0"/>
              <a:chExt cx="795" cy="646"/>
            </a:xfrm>
          </p:grpSpPr>
          <p:sp>
            <p:nvSpPr>
              <p:cNvPr id="34" name="Line 30">
                <a:extLst>
                  <a:ext uri="{FF2B5EF4-FFF2-40B4-BE49-F238E27FC236}">
                    <a16:creationId xmlns:a16="http://schemas.microsoft.com/office/drawing/2014/main" id="{C928F655-4866-4B3D-AF0D-E33A29D4B279}"/>
                  </a:ext>
                </a:extLst>
              </p:cNvPr>
              <p:cNvSpPr>
                <a:spLocks noChangeShapeType="1"/>
              </p:cNvSpPr>
              <p:nvPr/>
            </p:nvSpPr>
            <p:spPr bwMode="auto">
              <a:xfrm>
                <a:off x="0" y="0"/>
                <a:ext cx="79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1">
                <a:extLst>
                  <a:ext uri="{FF2B5EF4-FFF2-40B4-BE49-F238E27FC236}">
                    <a16:creationId xmlns:a16="http://schemas.microsoft.com/office/drawing/2014/main" id="{5217B8F4-CD76-47AD-88DC-9FC1443EF769}"/>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 name="Oval 32">
              <a:extLst>
                <a:ext uri="{FF2B5EF4-FFF2-40B4-BE49-F238E27FC236}">
                  <a16:creationId xmlns:a16="http://schemas.microsoft.com/office/drawing/2014/main" id="{88831F80-D458-4C6A-B7D5-9317466F491F}"/>
                </a:ext>
              </a:extLst>
            </p:cNvPr>
            <p:cNvSpPr>
              <a:spLocks noChangeArrowheads="1"/>
            </p:cNvSpPr>
            <p:nvPr/>
          </p:nvSpPr>
          <p:spPr bwMode="auto">
            <a:xfrm>
              <a:off x="1431" y="9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36" name="Line 33">
            <a:extLst>
              <a:ext uri="{FF2B5EF4-FFF2-40B4-BE49-F238E27FC236}">
                <a16:creationId xmlns:a16="http://schemas.microsoft.com/office/drawing/2014/main" id="{070DC7D3-978B-4637-8681-C61103881AF9}"/>
              </a:ext>
            </a:extLst>
          </p:cNvPr>
          <p:cNvSpPr>
            <a:spLocks noChangeShapeType="1"/>
          </p:cNvSpPr>
          <p:nvPr/>
        </p:nvSpPr>
        <p:spPr bwMode="auto">
          <a:xfrm flipH="1">
            <a:off x="6334125" y="2255838"/>
            <a:ext cx="1203325" cy="0"/>
          </a:xfrm>
          <a:prstGeom prst="line">
            <a:avLst/>
          </a:prstGeom>
          <a:noFill/>
          <a:ln w="38100">
            <a:solidFill>
              <a:srgbClr val="00808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7" name="Line 34">
            <a:extLst>
              <a:ext uri="{FF2B5EF4-FFF2-40B4-BE49-F238E27FC236}">
                <a16:creationId xmlns:a16="http://schemas.microsoft.com/office/drawing/2014/main" id="{2C66A247-1A9D-4928-B9DD-772D4B0CBC6D}"/>
              </a:ext>
            </a:extLst>
          </p:cNvPr>
          <p:cNvSpPr>
            <a:spLocks noChangeShapeType="1"/>
          </p:cNvSpPr>
          <p:nvPr/>
        </p:nvSpPr>
        <p:spPr bwMode="auto">
          <a:xfrm flipH="1">
            <a:off x="5902325" y="5118100"/>
            <a:ext cx="447675" cy="0"/>
          </a:xfrm>
          <a:prstGeom prst="line">
            <a:avLst/>
          </a:prstGeom>
          <a:noFill/>
          <a:ln w="38100">
            <a:solidFill>
              <a:srgbClr val="00808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8" name="Line 35">
            <a:extLst>
              <a:ext uri="{FF2B5EF4-FFF2-40B4-BE49-F238E27FC236}">
                <a16:creationId xmlns:a16="http://schemas.microsoft.com/office/drawing/2014/main" id="{18E815AA-32EB-4EEA-9F75-3C2F67411BEC}"/>
              </a:ext>
            </a:extLst>
          </p:cNvPr>
          <p:cNvSpPr>
            <a:spLocks noChangeShapeType="1"/>
          </p:cNvSpPr>
          <p:nvPr/>
        </p:nvSpPr>
        <p:spPr bwMode="auto">
          <a:xfrm rot="5400000" flipH="1">
            <a:off x="3654425" y="3092451"/>
            <a:ext cx="1004887" cy="4762"/>
          </a:xfrm>
          <a:prstGeom prst="line">
            <a:avLst/>
          </a:prstGeom>
          <a:noFill/>
          <a:ln w="38100">
            <a:solidFill>
              <a:srgbClr val="00808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9" name="Text Box 36">
            <a:extLst>
              <a:ext uri="{FF2B5EF4-FFF2-40B4-BE49-F238E27FC236}">
                <a16:creationId xmlns:a16="http://schemas.microsoft.com/office/drawing/2014/main" id="{DC16AAFE-82E0-4E49-B31C-7DAF25BA57C6}"/>
              </a:ext>
            </a:extLst>
          </p:cNvPr>
          <p:cNvSpPr txBox="1">
            <a:spLocks noChangeArrowheads="1"/>
          </p:cNvSpPr>
          <p:nvPr/>
        </p:nvSpPr>
        <p:spPr bwMode="auto">
          <a:xfrm>
            <a:off x="187325" y="1327150"/>
            <a:ext cx="2439988"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800">
                <a:ea typeface="宋体" panose="02010600030101010101" pitchFamily="2" charset="-122"/>
              </a:rPr>
              <a:t>禁毒减少了毒品供给</a:t>
            </a:r>
          </a:p>
        </p:txBody>
      </p:sp>
      <p:sp>
        <p:nvSpPr>
          <p:cNvPr id="40" name="Text Box 37">
            <a:extLst>
              <a:ext uri="{FF2B5EF4-FFF2-40B4-BE49-F238E27FC236}">
                <a16:creationId xmlns:a16="http://schemas.microsoft.com/office/drawing/2014/main" id="{005957A9-5C06-4D05-B6F1-3A197AF2B69F}"/>
              </a:ext>
            </a:extLst>
          </p:cNvPr>
          <p:cNvSpPr txBox="1">
            <a:spLocks noChangeArrowheads="1"/>
          </p:cNvSpPr>
          <p:nvPr/>
        </p:nvSpPr>
        <p:spPr bwMode="auto">
          <a:xfrm>
            <a:off x="127000" y="2460625"/>
            <a:ext cx="2808288"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600">
                <a:ea typeface="宋体" panose="02010600030101010101" pitchFamily="2" charset="-122"/>
              </a:rPr>
              <a:t>由于毒品的需求是缺乏弹性的，毒品价格提高的比例会大于毒品使用减少的比例</a:t>
            </a:r>
            <a:br>
              <a:rPr lang="zh-CN" altLang="zh-CN" sz="2600">
                <a:ea typeface="宋体" panose="02010600030101010101" pitchFamily="2" charset="-122"/>
              </a:rPr>
            </a:br>
            <a:endParaRPr lang="zh-CN" altLang="zh-CN" sz="2600">
              <a:ea typeface="宋体" panose="02010600030101010101" pitchFamily="2" charset="-122"/>
            </a:endParaRPr>
          </a:p>
        </p:txBody>
      </p:sp>
      <p:sp>
        <p:nvSpPr>
          <p:cNvPr id="41" name="Text Box 38">
            <a:extLst>
              <a:ext uri="{FF2B5EF4-FFF2-40B4-BE49-F238E27FC236}">
                <a16:creationId xmlns:a16="http://schemas.microsoft.com/office/drawing/2014/main" id="{8F73EBA0-95B4-4F74-B7B8-A3F3C3D28999}"/>
              </a:ext>
            </a:extLst>
          </p:cNvPr>
          <p:cNvSpPr txBox="1">
            <a:spLocks noChangeArrowheads="1"/>
          </p:cNvSpPr>
          <p:nvPr/>
        </p:nvSpPr>
        <p:spPr bwMode="auto">
          <a:xfrm>
            <a:off x="52388" y="4776788"/>
            <a:ext cx="4095750"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600">
                <a:ea typeface="宋体" panose="02010600030101010101" pitchFamily="2" charset="-122"/>
              </a:rPr>
              <a:t>结果：在毒品上的总支出和与毒品相关的犯罪都会增加</a:t>
            </a:r>
          </a:p>
        </p:txBody>
      </p:sp>
      <p:sp>
        <p:nvSpPr>
          <p:cNvPr id="42" name="Rectangle 39">
            <a:extLst>
              <a:ext uri="{FF2B5EF4-FFF2-40B4-BE49-F238E27FC236}">
                <a16:creationId xmlns:a16="http://schemas.microsoft.com/office/drawing/2014/main" id="{83B06061-3F01-449C-8002-5E441354C6A3}"/>
              </a:ext>
            </a:extLst>
          </p:cNvPr>
          <p:cNvSpPr>
            <a:spLocks noChangeArrowheads="1"/>
          </p:cNvSpPr>
          <p:nvPr/>
        </p:nvSpPr>
        <p:spPr bwMode="auto">
          <a:xfrm>
            <a:off x="4157663" y="3606800"/>
            <a:ext cx="2190750" cy="1500188"/>
          </a:xfrm>
          <a:prstGeom prst="rect">
            <a:avLst/>
          </a:prstGeom>
          <a:solidFill>
            <a:srgbClr val="FF0000">
              <a:alpha val="35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43" name="Group 40">
            <a:extLst>
              <a:ext uri="{FF2B5EF4-FFF2-40B4-BE49-F238E27FC236}">
                <a16:creationId xmlns:a16="http://schemas.microsoft.com/office/drawing/2014/main" id="{61D71E93-F7E4-4038-8296-2B43EF664B72}"/>
              </a:ext>
            </a:extLst>
          </p:cNvPr>
          <p:cNvGrpSpPr>
            <a:grpSpLocks/>
          </p:cNvGrpSpPr>
          <p:nvPr/>
        </p:nvGrpSpPr>
        <p:grpSpPr bwMode="auto">
          <a:xfrm>
            <a:off x="4167188" y="777875"/>
            <a:ext cx="2951162" cy="4329113"/>
            <a:chOff x="0" y="0"/>
            <a:chExt cx="1859" cy="2727"/>
          </a:xfrm>
        </p:grpSpPr>
        <p:sp>
          <p:nvSpPr>
            <p:cNvPr id="44" name="Rectangle 40">
              <a:extLst>
                <a:ext uri="{FF2B5EF4-FFF2-40B4-BE49-F238E27FC236}">
                  <a16:creationId xmlns:a16="http://schemas.microsoft.com/office/drawing/2014/main" id="{F8B6D592-5E04-4B47-9D1D-68353C390DC0}"/>
                </a:ext>
              </a:extLst>
            </p:cNvPr>
            <p:cNvSpPr>
              <a:spLocks noChangeArrowheads="1"/>
            </p:cNvSpPr>
            <p:nvPr/>
          </p:nvSpPr>
          <p:spPr bwMode="auto">
            <a:xfrm>
              <a:off x="0" y="1151"/>
              <a:ext cx="1092" cy="1576"/>
            </a:xfrm>
            <a:prstGeom prst="rect">
              <a:avLst/>
            </a:prstGeom>
            <a:solidFill>
              <a:srgbClr val="FFFF00">
                <a:alpha val="35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45" name="Group 42">
              <a:extLst>
                <a:ext uri="{FF2B5EF4-FFF2-40B4-BE49-F238E27FC236}">
                  <a16:creationId xmlns:a16="http://schemas.microsoft.com/office/drawing/2014/main" id="{CC23525C-A395-44A2-8D85-B4553FFD05F8}"/>
                </a:ext>
              </a:extLst>
            </p:cNvPr>
            <p:cNvGrpSpPr>
              <a:grpSpLocks/>
            </p:cNvGrpSpPr>
            <p:nvPr/>
          </p:nvGrpSpPr>
          <p:grpSpPr bwMode="auto">
            <a:xfrm>
              <a:off x="143" y="0"/>
              <a:ext cx="1716" cy="1231"/>
              <a:chOff x="0" y="0"/>
              <a:chExt cx="1716" cy="1231"/>
            </a:xfrm>
          </p:grpSpPr>
          <p:sp>
            <p:nvSpPr>
              <p:cNvPr id="46" name="Text Box 42">
                <a:extLst>
                  <a:ext uri="{FF2B5EF4-FFF2-40B4-BE49-F238E27FC236}">
                    <a16:creationId xmlns:a16="http://schemas.microsoft.com/office/drawing/2014/main" id="{3166D952-FDFE-4F11-9170-0CA73A9E08EC}"/>
                  </a:ext>
                </a:extLst>
              </p:cNvPr>
              <p:cNvSpPr txBox="1">
                <a:spLocks noChangeArrowheads="1"/>
              </p:cNvSpPr>
              <p:nvPr/>
            </p:nvSpPr>
            <p:spPr bwMode="auto">
              <a:xfrm>
                <a:off x="0" y="0"/>
                <a:ext cx="1716" cy="518"/>
              </a:xfrm>
              <a:prstGeom prst="rect">
                <a:avLst/>
              </a:prstGeom>
              <a:solidFill>
                <a:srgbClr val="FFFF00">
                  <a:alpha val="35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400">
                    <a:ea typeface="宋体" panose="02010600030101010101" pitchFamily="2" charset="-122"/>
                  </a:rPr>
                  <a:t>与毒品相关的犯罪的新价值</a:t>
                </a:r>
              </a:p>
            </p:txBody>
          </p:sp>
          <p:sp>
            <p:nvSpPr>
              <p:cNvPr id="47" name="Line 43">
                <a:extLst>
                  <a:ext uri="{FF2B5EF4-FFF2-40B4-BE49-F238E27FC236}">
                    <a16:creationId xmlns:a16="http://schemas.microsoft.com/office/drawing/2014/main" id="{E9B66DB1-C05C-4344-BCE7-43242AA7CB0B}"/>
                  </a:ext>
                </a:extLst>
              </p:cNvPr>
              <p:cNvSpPr>
                <a:spLocks noChangeShapeType="1"/>
              </p:cNvSpPr>
              <p:nvPr/>
            </p:nvSpPr>
            <p:spPr bwMode="auto">
              <a:xfrm flipH="1">
                <a:off x="313" y="528"/>
                <a:ext cx="74" cy="7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8" name="Group 45">
            <a:extLst>
              <a:ext uri="{FF2B5EF4-FFF2-40B4-BE49-F238E27FC236}">
                <a16:creationId xmlns:a16="http://schemas.microsoft.com/office/drawing/2014/main" id="{C579EC5B-78A0-47B6-A568-333EBCD217AB}"/>
              </a:ext>
            </a:extLst>
          </p:cNvPr>
          <p:cNvGrpSpPr>
            <a:grpSpLocks/>
          </p:cNvGrpSpPr>
          <p:nvPr/>
        </p:nvGrpSpPr>
        <p:grpSpPr bwMode="auto">
          <a:xfrm>
            <a:off x="6273800" y="3241675"/>
            <a:ext cx="2541588" cy="1552575"/>
            <a:chOff x="0" y="0"/>
            <a:chExt cx="1601" cy="978"/>
          </a:xfrm>
        </p:grpSpPr>
        <p:sp>
          <p:nvSpPr>
            <p:cNvPr id="49" name="Text Box 41">
              <a:extLst>
                <a:ext uri="{FF2B5EF4-FFF2-40B4-BE49-F238E27FC236}">
                  <a16:creationId xmlns:a16="http://schemas.microsoft.com/office/drawing/2014/main" id="{8D1CC252-C276-4EE2-87D6-BAC70AD35006}"/>
                </a:ext>
              </a:extLst>
            </p:cNvPr>
            <p:cNvSpPr txBox="1">
              <a:spLocks noChangeArrowheads="1"/>
            </p:cNvSpPr>
            <p:nvPr/>
          </p:nvSpPr>
          <p:spPr bwMode="auto">
            <a:xfrm>
              <a:off x="515" y="0"/>
              <a:ext cx="1086" cy="978"/>
            </a:xfrm>
            <a:prstGeom prst="rect">
              <a:avLst/>
            </a:prstGeom>
            <a:solidFill>
              <a:srgbClr val="FF0000">
                <a:alpha val="35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400">
                  <a:ea typeface="宋体" panose="02010600030101010101" pitchFamily="2" charset="-122"/>
                </a:rPr>
                <a:t>与毒品相关的犯罪的最初价值</a:t>
              </a:r>
            </a:p>
          </p:txBody>
        </p:sp>
        <p:sp>
          <p:nvSpPr>
            <p:cNvPr id="50" name="Line 44">
              <a:extLst>
                <a:ext uri="{FF2B5EF4-FFF2-40B4-BE49-F238E27FC236}">
                  <a16:creationId xmlns:a16="http://schemas.microsoft.com/office/drawing/2014/main" id="{15A94648-80D1-4E7B-A526-5AA4F9A6CE2A}"/>
                </a:ext>
              </a:extLst>
            </p:cNvPr>
            <p:cNvSpPr>
              <a:spLocks noChangeShapeType="1"/>
            </p:cNvSpPr>
            <p:nvPr/>
          </p:nvSpPr>
          <p:spPr bwMode="auto">
            <a:xfrm flipV="1">
              <a:off x="0" y="456"/>
              <a:ext cx="509"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60179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par>
                                <p:cTn id="8" presetID="9"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ssolv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right)">
                                      <p:cBhvr>
                                        <p:cTn id="20" dur="500"/>
                                        <p:tgtEl>
                                          <p:spTgt spid="36"/>
                                        </p:tgtEl>
                                      </p:cBhvr>
                                    </p:animEffect>
                                  </p:childTnLst>
                                </p:cTn>
                              </p:par>
                            </p:childTnLst>
                          </p:cTn>
                        </p:par>
                        <p:par>
                          <p:cTn id="21" fill="hold">
                            <p:stCondLst>
                              <p:cond delay="500"/>
                            </p:stCondLst>
                            <p:childTnLst>
                              <p:par>
                                <p:cTn id="22" presetID="18" presetClass="entr" presetSubtype="3"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strips(upRigh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par>
                          <p:cTn id="35" fill="hold">
                            <p:stCondLst>
                              <p:cond delay="500"/>
                            </p:stCondLst>
                            <p:childTnLst>
                              <p:par>
                                <p:cTn id="36" presetID="18" presetClass="entr" presetSubtype="6"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strips(downRight)">
                                      <p:cBhvr>
                                        <p:cTn id="38" dur="500"/>
                                        <p:tgtEl>
                                          <p:spTgt spid="29"/>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right)">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dissolve">
                                      <p:cBhvr>
                                        <p:cTn id="47" dur="500"/>
                                        <p:tgtEl>
                                          <p:spTgt spid="4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left)">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40" grpId="0" autoUpdateAnimBg="0"/>
      <p:bldP spid="41" grpId="0" autoUpdateAnimBg="0"/>
      <p:bldP spid="42"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D7ED6-2307-43B9-B67D-A665FF40C1B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86DFE53-14AA-44B5-8419-8D8BCB535156}"/>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D60F6D36-789F-4B87-8C99-741320894037}"/>
              </a:ext>
            </a:extLst>
          </p:cNvPr>
          <p:cNvSpPr txBox="1">
            <a:spLocks noChangeArrowheads="1"/>
          </p:cNvSpPr>
          <p:nvPr/>
        </p:nvSpPr>
        <p:spPr>
          <a:xfrm>
            <a:off x="457200" y="138113"/>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政策  </a:t>
            </a:r>
            <a:r>
              <a:rPr lang="en-US" altLang="zh-CN" sz="3600">
                <a:ea typeface="宋体" panose="02010600030101010101" pitchFamily="2" charset="-122"/>
              </a:rPr>
              <a:t>2:  </a:t>
            </a:r>
            <a:r>
              <a:rPr lang="zh-CN" altLang="en-US" sz="3600">
                <a:ea typeface="宋体" panose="02010600030101010101" pitchFamily="2" charset="-122"/>
              </a:rPr>
              <a:t>教育</a:t>
            </a:r>
          </a:p>
        </p:txBody>
      </p:sp>
      <p:grpSp>
        <p:nvGrpSpPr>
          <p:cNvPr id="7" name="Group 4">
            <a:extLst>
              <a:ext uri="{FF2B5EF4-FFF2-40B4-BE49-F238E27FC236}">
                <a16:creationId xmlns:a16="http://schemas.microsoft.com/office/drawing/2014/main" id="{743D472D-5122-4D08-A043-6AD462394D43}"/>
              </a:ext>
            </a:extLst>
          </p:cNvPr>
          <p:cNvGrpSpPr>
            <a:grpSpLocks/>
          </p:cNvGrpSpPr>
          <p:nvPr/>
        </p:nvGrpSpPr>
        <p:grpSpPr bwMode="auto">
          <a:xfrm>
            <a:off x="2767013" y="1158875"/>
            <a:ext cx="5857875" cy="4408488"/>
            <a:chOff x="0" y="0"/>
            <a:chExt cx="3690" cy="2777"/>
          </a:xfrm>
        </p:grpSpPr>
        <p:grpSp>
          <p:nvGrpSpPr>
            <p:cNvPr id="8" name="Group 5">
              <a:extLst>
                <a:ext uri="{FF2B5EF4-FFF2-40B4-BE49-F238E27FC236}">
                  <a16:creationId xmlns:a16="http://schemas.microsoft.com/office/drawing/2014/main" id="{377BBDFA-174D-4FCA-9914-DBEF901F51DF}"/>
                </a:ext>
              </a:extLst>
            </p:cNvPr>
            <p:cNvGrpSpPr>
              <a:grpSpLocks/>
            </p:cNvGrpSpPr>
            <p:nvPr/>
          </p:nvGrpSpPr>
          <p:grpSpPr bwMode="auto">
            <a:xfrm>
              <a:off x="870" y="62"/>
              <a:ext cx="2750" cy="2433"/>
              <a:chOff x="0" y="0"/>
              <a:chExt cx="2116" cy="2027"/>
            </a:xfrm>
          </p:grpSpPr>
          <p:sp>
            <p:nvSpPr>
              <p:cNvPr id="11" name="Line 6">
                <a:extLst>
                  <a:ext uri="{FF2B5EF4-FFF2-40B4-BE49-F238E27FC236}">
                    <a16:creationId xmlns:a16="http://schemas.microsoft.com/office/drawing/2014/main" id="{D80574D8-A5DD-4EC8-B282-059A83DA60F2}"/>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7">
                <a:extLst>
                  <a:ext uri="{FF2B5EF4-FFF2-40B4-BE49-F238E27FC236}">
                    <a16:creationId xmlns:a16="http://schemas.microsoft.com/office/drawing/2014/main" id="{A8F3A9F1-39CD-45EC-ACEF-12A1FF5E68AF}"/>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 name="Text Box 8">
              <a:extLst>
                <a:ext uri="{FF2B5EF4-FFF2-40B4-BE49-F238E27FC236}">
                  <a16:creationId xmlns:a16="http://schemas.microsoft.com/office/drawing/2014/main" id="{4EFBE0EC-B25A-429C-BF11-3DB2943ECFE3}"/>
                </a:ext>
              </a:extLst>
            </p:cNvPr>
            <p:cNvSpPr txBox="1">
              <a:spLocks noChangeArrowheads="1"/>
            </p:cNvSpPr>
            <p:nvPr/>
          </p:nvSpPr>
          <p:spPr bwMode="auto">
            <a:xfrm>
              <a:off x="0" y="0"/>
              <a:ext cx="85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毒品价格</a:t>
              </a:r>
            </a:p>
          </p:txBody>
        </p:sp>
        <p:sp>
          <p:nvSpPr>
            <p:cNvPr id="10" name="Text Box 9">
              <a:extLst>
                <a:ext uri="{FF2B5EF4-FFF2-40B4-BE49-F238E27FC236}">
                  <a16:creationId xmlns:a16="http://schemas.microsoft.com/office/drawing/2014/main" id="{105B591E-EFD0-45BC-9E9A-D5856DA05AD1}"/>
                </a:ext>
              </a:extLst>
            </p:cNvPr>
            <p:cNvSpPr txBox="1">
              <a:spLocks noChangeArrowheads="1"/>
            </p:cNvSpPr>
            <p:nvPr/>
          </p:nvSpPr>
          <p:spPr bwMode="auto">
            <a:xfrm>
              <a:off x="2755" y="2489"/>
              <a:ext cx="9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400">
                  <a:ea typeface="宋体" panose="02010600030101010101" pitchFamily="2" charset="-122"/>
                </a:rPr>
                <a:t>毒品数量</a:t>
              </a:r>
            </a:p>
          </p:txBody>
        </p:sp>
      </p:grpSp>
      <p:grpSp>
        <p:nvGrpSpPr>
          <p:cNvPr id="13" name="Group 10">
            <a:extLst>
              <a:ext uri="{FF2B5EF4-FFF2-40B4-BE49-F238E27FC236}">
                <a16:creationId xmlns:a16="http://schemas.microsoft.com/office/drawing/2014/main" id="{23434459-D6BE-4A7A-A1E4-F0491A0195E6}"/>
              </a:ext>
            </a:extLst>
          </p:cNvPr>
          <p:cNvGrpSpPr>
            <a:grpSpLocks/>
          </p:cNvGrpSpPr>
          <p:nvPr/>
        </p:nvGrpSpPr>
        <p:grpSpPr bwMode="auto">
          <a:xfrm>
            <a:off x="5470525" y="1849438"/>
            <a:ext cx="1490663" cy="3128962"/>
            <a:chOff x="0" y="0"/>
            <a:chExt cx="939" cy="1971"/>
          </a:xfrm>
        </p:grpSpPr>
        <p:sp>
          <p:nvSpPr>
            <p:cNvPr id="14" name="Line 11">
              <a:extLst>
                <a:ext uri="{FF2B5EF4-FFF2-40B4-BE49-F238E27FC236}">
                  <a16:creationId xmlns:a16="http://schemas.microsoft.com/office/drawing/2014/main" id="{12E600E1-A67C-4407-A265-01C4A071AED9}"/>
                </a:ext>
              </a:extLst>
            </p:cNvPr>
            <p:cNvSpPr>
              <a:spLocks noChangeShapeType="1"/>
            </p:cNvSpPr>
            <p:nvPr/>
          </p:nvSpPr>
          <p:spPr bwMode="auto">
            <a:xfrm>
              <a:off x="178" y="252"/>
              <a:ext cx="761" cy="171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2">
              <a:extLst>
                <a:ext uri="{FF2B5EF4-FFF2-40B4-BE49-F238E27FC236}">
                  <a16:creationId xmlns:a16="http://schemas.microsoft.com/office/drawing/2014/main" id="{DEE6F0EE-4EBB-454A-BE2C-366BA97973C0}"/>
                </a:ext>
              </a:extLst>
            </p:cNvPr>
            <p:cNvSpPr txBox="1">
              <a:spLocks noChangeArrowheads="1"/>
            </p:cNvSpPr>
            <p:nvPr/>
          </p:nvSpPr>
          <p:spPr bwMode="auto">
            <a:xfrm>
              <a:off x="0" y="0"/>
              <a:ext cx="4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1</a:t>
              </a:r>
            </a:p>
          </p:txBody>
        </p:sp>
      </p:grpSp>
      <p:grpSp>
        <p:nvGrpSpPr>
          <p:cNvPr id="16" name="Group 13">
            <a:extLst>
              <a:ext uri="{FF2B5EF4-FFF2-40B4-BE49-F238E27FC236}">
                <a16:creationId xmlns:a16="http://schemas.microsoft.com/office/drawing/2014/main" id="{620C8FD9-E593-44FD-B033-0B1D099F9565}"/>
              </a:ext>
            </a:extLst>
          </p:cNvPr>
          <p:cNvGrpSpPr>
            <a:grpSpLocks/>
          </p:cNvGrpSpPr>
          <p:nvPr/>
        </p:nvGrpSpPr>
        <p:grpSpPr bwMode="auto">
          <a:xfrm>
            <a:off x="5491163" y="2249488"/>
            <a:ext cx="2371725" cy="2224087"/>
            <a:chOff x="0" y="0"/>
            <a:chExt cx="1494" cy="1401"/>
          </a:xfrm>
        </p:grpSpPr>
        <p:sp>
          <p:nvSpPr>
            <p:cNvPr id="17" name="Line 14">
              <a:extLst>
                <a:ext uri="{FF2B5EF4-FFF2-40B4-BE49-F238E27FC236}">
                  <a16:creationId xmlns:a16="http://schemas.microsoft.com/office/drawing/2014/main" id="{A40BB4C4-5099-4178-9593-B289FE19AE55}"/>
                </a:ext>
              </a:extLst>
            </p:cNvPr>
            <p:cNvSpPr>
              <a:spLocks noChangeShapeType="1"/>
            </p:cNvSpPr>
            <p:nvPr/>
          </p:nvSpPr>
          <p:spPr bwMode="auto">
            <a:xfrm flipV="1">
              <a:off x="0" y="194"/>
              <a:ext cx="1198" cy="120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 Box 15">
              <a:extLst>
                <a:ext uri="{FF2B5EF4-FFF2-40B4-BE49-F238E27FC236}">
                  <a16:creationId xmlns:a16="http://schemas.microsoft.com/office/drawing/2014/main" id="{FBE00795-62A0-4082-B996-8ABDBFFC81EB}"/>
                </a:ext>
              </a:extLst>
            </p:cNvPr>
            <p:cNvSpPr txBox="1">
              <a:spLocks noChangeArrowheads="1"/>
            </p:cNvSpPr>
            <p:nvPr/>
          </p:nvSpPr>
          <p:spPr bwMode="auto">
            <a:xfrm>
              <a:off x="1137" y="0"/>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endParaRPr lang="en-US" altLang="zh-CN" sz="2400" b="1" baseline="-25000">
                <a:ea typeface="宋体" panose="02010600030101010101" pitchFamily="2" charset="-122"/>
              </a:endParaRPr>
            </a:p>
          </p:txBody>
        </p:sp>
      </p:grpSp>
      <p:grpSp>
        <p:nvGrpSpPr>
          <p:cNvPr id="19" name="Group 16">
            <a:extLst>
              <a:ext uri="{FF2B5EF4-FFF2-40B4-BE49-F238E27FC236}">
                <a16:creationId xmlns:a16="http://schemas.microsoft.com/office/drawing/2014/main" id="{7EE5AE8E-88C3-4A0E-9ADA-863F60122357}"/>
              </a:ext>
            </a:extLst>
          </p:cNvPr>
          <p:cNvGrpSpPr>
            <a:grpSpLocks/>
          </p:cNvGrpSpPr>
          <p:nvPr/>
        </p:nvGrpSpPr>
        <p:grpSpPr bwMode="auto">
          <a:xfrm>
            <a:off x="3543300" y="3371850"/>
            <a:ext cx="3084513" cy="2201863"/>
            <a:chOff x="0" y="0"/>
            <a:chExt cx="1943" cy="1387"/>
          </a:xfrm>
        </p:grpSpPr>
        <p:sp>
          <p:nvSpPr>
            <p:cNvPr id="20" name="Text Box 17">
              <a:extLst>
                <a:ext uri="{FF2B5EF4-FFF2-40B4-BE49-F238E27FC236}">
                  <a16:creationId xmlns:a16="http://schemas.microsoft.com/office/drawing/2014/main" id="{08FDB30F-AEEC-4B12-AB8E-3547C9BF283D}"/>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p>
          </p:txBody>
        </p:sp>
        <p:sp>
          <p:nvSpPr>
            <p:cNvPr id="21" name="Text Box 18">
              <a:extLst>
                <a:ext uri="{FF2B5EF4-FFF2-40B4-BE49-F238E27FC236}">
                  <a16:creationId xmlns:a16="http://schemas.microsoft.com/office/drawing/2014/main" id="{86B09C67-2025-495E-9B49-25D98792C2B2}"/>
                </a:ext>
              </a:extLst>
            </p:cNvPr>
            <p:cNvSpPr txBox="1">
              <a:spLocks noChangeArrowheads="1"/>
            </p:cNvSpPr>
            <p:nvPr/>
          </p:nvSpPr>
          <p:spPr bwMode="auto">
            <a:xfrm>
              <a:off x="1598" y="1099"/>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p>
          </p:txBody>
        </p:sp>
        <p:grpSp>
          <p:nvGrpSpPr>
            <p:cNvPr id="22" name="Group 19">
              <a:extLst>
                <a:ext uri="{FF2B5EF4-FFF2-40B4-BE49-F238E27FC236}">
                  <a16:creationId xmlns:a16="http://schemas.microsoft.com/office/drawing/2014/main" id="{393E7766-04FA-4DEF-AF2B-A7E76768D6AF}"/>
                </a:ext>
              </a:extLst>
            </p:cNvPr>
            <p:cNvGrpSpPr>
              <a:grpSpLocks/>
            </p:cNvGrpSpPr>
            <p:nvPr/>
          </p:nvGrpSpPr>
          <p:grpSpPr bwMode="auto">
            <a:xfrm>
              <a:off x="385" y="146"/>
              <a:ext cx="1387" cy="955"/>
              <a:chOff x="0" y="0"/>
              <a:chExt cx="795" cy="646"/>
            </a:xfrm>
          </p:grpSpPr>
          <p:sp>
            <p:nvSpPr>
              <p:cNvPr id="24" name="Line 20">
                <a:extLst>
                  <a:ext uri="{FF2B5EF4-FFF2-40B4-BE49-F238E27FC236}">
                    <a16:creationId xmlns:a16="http://schemas.microsoft.com/office/drawing/2014/main" id="{AEE0D6CD-6FC1-4992-8C04-A73FC757683E}"/>
                  </a:ext>
                </a:extLst>
              </p:cNvPr>
              <p:cNvSpPr>
                <a:spLocks noChangeShapeType="1"/>
              </p:cNvSpPr>
              <p:nvPr/>
            </p:nvSpPr>
            <p:spPr bwMode="auto">
              <a:xfrm>
                <a:off x="0" y="0"/>
                <a:ext cx="79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1">
                <a:extLst>
                  <a:ext uri="{FF2B5EF4-FFF2-40B4-BE49-F238E27FC236}">
                    <a16:creationId xmlns:a16="http://schemas.microsoft.com/office/drawing/2014/main" id="{AB2C1EBD-B849-483A-A5C5-33D5C36CE21C}"/>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 name="Oval 22">
              <a:extLst>
                <a:ext uri="{FF2B5EF4-FFF2-40B4-BE49-F238E27FC236}">
                  <a16:creationId xmlns:a16="http://schemas.microsoft.com/office/drawing/2014/main" id="{5179C80F-91F0-4295-B7C8-E68A1F13EAB6}"/>
                </a:ext>
              </a:extLst>
            </p:cNvPr>
            <p:cNvSpPr>
              <a:spLocks noChangeArrowheads="1"/>
            </p:cNvSpPr>
            <p:nvPr/>
          </p:nvSpPr>
          <p:spPr bwMode="auto">
            <a:xfrm>
              <a:off x="1731" y="10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6" name="Group 23">
            <a:extLst>
              <a:ext uri="{FF2B5EF4-FFF2-40B4-BE49-F238E27FC236}">
                <a16:creationId xmlns:a16="http://schemas.microsoft.com/office/drawing/2014/main" id="{8BB82427-349B-44C2-ACC9-B66DE6D051AF}"/>
              </a:ext>
            </a:extLst>
          </p:cNvPr>
          <p:cNvGrpSpPr>
            <a:grpSpLocks/>
          </p:cNvGrpSpPr>
          <p:nvPr/>
        </p:nvGrpSpPr>
        <p:grpSpPr bwMode="auto">
          <a:xfrm>
            <a:off x="4613275" y="1846263"/>
            <a:ext cx="1474788" cy="3125787"/>
            <a:chOff x="0" y="0"/>
            <a:chExt cx="929" cy="1969"/>
          </a:xfrm>
        </p:grpSpPr>
        <p:sp>
          <p:nvSpPr>
            <p:cNvPr id="27" name="Line 24">
              <a:extLst>
                <a:ext uri="{FF2B5EF4-FFF2-40B4-BE49-F238E27FC236}">
                  <a16:creationId xmlns:a16="http://schemas.microsoft.com/office/drawing/2014/main" id="{85953719-969D-40FE-B79C-03A0B4084984}"/>
                </a:ext>
              </a:extLst>
            </p:cNvPr>
            <p:cNvSpPr>
              <a:spLocks noChangeShapeType="1"/>
            </p:cNvSpPr>
            <p:nvPr/>
          </p:nvSpPr>
          <p:spPr bwMode="auto">
            <a:xfrm>
              <a:off x="168" y="250"/>
              <a:ext cx="761" cy="171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5">
              <a:extLst>
                <a:ext uri="{FF2B5EF4-FFF2-40B4-BE49-F238E27FC236}">
                  <a16:creationId xmlns:a16="http://schemas.microsoft.com/office/drawing/2014/main" id="{907C3189-EE21-49D0-9333-7A6469B35029}"/>
                </a:ext>
              </a:extLst>
            </p:cNvPr>
            <p:cNvSpPr txBox="1">
              <a:spLocks noChangeArrowheads="1"/>
            </p:cNvSpPr>
            <p:nvPr/>
          </p:nvSpPr>
          <p:spPr bwMode="auto">
            <a:xfrm>
              <a:off x="0" y="0"/>
              <a:ext cx="4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2</a:t>
              </a:r>
            </a:p>
          </p:txBody>
        </p:sp>
      </p:grpSp>
      <p:grpSp>
        <p:nvGrpSpPr>
          <p:cNvPr id="29" name="Group 26">
            <a:extLst>
              <a:ext uri="{FF2B5EF4-FFF2-40B4-BE49-F238E27FC236}">
                <a16:creationId xmlns:a16="http://schemas.microsoft.com/office/drawing/2014/main" id="{9720FF70-7755-4146-8174-F26E5BD80FAE}"/>
              </a:ext>
            </a:extLst>
          </p:cNvPr>
          <p:cNvGrpSpPr>
            <a:grpSpLocks/>
          </p:cNvGrpSpPr>
          <p:nvPr/>
        </p:nvGrpSpPr>
        <p:grpSpPr bwMode="auto">
          <a:xfrm>
            <a:off x="3533775" y="3965575"/>
            <a:ext cx="2492375" cy="1603375"/>
            <a:chOff x="0" y="0"/>
            <a:chExt cx="1570" cy="1010"/>
          </a:xfrm>
        </p:grpSpPr>
        <p:sp>
          <p:nvSpPr>
            <p:cNvPr id="30" name="Text Box 27">
              <a:extLst>
                <a:ext uri="{FF2B5EF4-FFF2-40B4-BE49-F238E27FC236}">
                  <a16:creationId xmlns:a16="http://schemas.microsoft.com/office/drawing/2014/main" id="{6431D3AE-BD26-43CA-B6B1-9FBD9FC9AAED}"/>
                </a:ext>
              </a:extLst>
            </p:cNvPr>
            <p:cNvSpPr txBox="1">
              <a:spLocks noChangeArrowheads="1"/>
            </p:cNvSpPr>
            <p:nvPr/>
          </p:nvSpPr>
          <p:spPr bwMode="auto">
            <a:xfrm>
              <a:off x="0" y="0"/>
              <a:ext cx="3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p>
          </p:txBody>
        </p:sp>
        <p:sp>
          <p:nvSpPr>
            <p:cNvPr id="31" name="Text Box 28">
              <a:extLst>
                <a:ext uri="{FF2B5EF4-FFF2-40B4-BE49-F238E27FC236}">
                  <a16:creationId xmlns:a16="http://schemas.microsoft.com/office/drawing/2014/main" id="{0791AA7F-7425-482E-BFC7-259BC3D19622}"/>
                </a:ext>
              </a:extLst>
            </p:cNvPr>
            <p:cNvSpPr txBox="1">
              <a:spLocks noChangeArrowheads="1"/>
            </p:cNvSpPr>
            <p:nvPr/>
          </p:nvSpPr>
          <p:spPr bwMode="auto">
            <a:xfrm>
              <a:off x="1200" y="722"/>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2</a:t>
              </a:r>
            </a:p>
          </p:txBody>
        </p:sp>
        <p:grpSp>
          <p:nvGrpSpPr>
            <p:cNvPr id="32" name="Group 29">
              <a:extLst>
                <a:ext uri="{FF2B5EF4-FFF2-40B4-BE49-F238E27FC236}">
                  <a16:creationId xmlns:a16="http://schemas.microsoft.com/office/drawing/2014/main" id="{8277125A-DC69-4C3F-9806-B8F01041B560}"/>
                </a:ext>
              </a:extLst>
            </p:cNvPr>
            <p:cNvGrpSpPr>
              <a:grpSpLocks/>
            </p:cNvGrpSpPr>
            <p:nvPr/>
          </p:nvGrpSpPr>
          <p:grpSpPr bwMode="auto">
            <a:xfrm>
              <a:off x="381" y="147"/>
              <a:ext cx="1006" cy="583"/>
              <a:chOff x="0" y="0"/>
              <a:chExt cx="795" cy="646"/>
            </a:xfrm>
          </p:grpSpPr>
          <p:sp>
            <p:nvSpPr>
              <p:cNvPr id="34" name="Line 30">
                <a:extLst>
                  <a:ext uri="{FF2B5EF4-FFF2-40B4-BE49-F238E27FC236}">
                    <a16:creationId xmlns:a16="http://schemas.microsoft.com/office/drawing/2014/main" id="{E1572712-56DA-4E35-B951-F59AFF4CCD43}"/>
                  </a:ext>
                </a:extLst>
              </p:cNvPr>
              <p:cNvSpPr>
                <a:spLocks noChangeShapeType="1"/>
              </p:cNvSpPr>
              <p:nvPr/>
            </p:nvSpPr>
            <p:spPr bwMode="auto">
              <a:xfrm>
                <a:off x="0" y="0"/>
                <a:ext cx="79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1">
                <a:extLst>
                  <a:ext uri="{FF2B5EF4-FFF2-40B4-BE49-F238E27FC236}">
                    <a16:creationId xmlns:a16="http://schemas.microsoft.com/office/drawing/2014/main" id="{73991140-0C6E-4FDA-A70A-F0FF18705170}"/>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 name="Oval 32">
              <a:extLst>
                <a:ext uri="{FF2B5EF4-FFF2-40B4-BE49-F238E27FC236}">
                  <a16:creationId xmlns:a16="http://schemas.microsoft.com/office/drawing/2014/main" id="{E3AE5535-CC1E-49C5-A368-CAB3F5B9EFB9}"/>
                </a:ext>
              </a:extLst>
            </p:cNvPr>
            <p:cNvSpPr>
              <a:spLocks noChangeArrowheads="1"/>
            </p:cNvSpPr>
            <p:nvPr/>
          </p:nvSpPr>
          <p:spPr bwMode="auto">
            <a:xfrm>
              <a:off x="1344" y="10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36" name="Line 33">
            <a:extLst>
              <a:ext uri="{FF2B5EF4-FFF2-40B4-BE49-F238E27FC236}">
                <a16:creationId xmlns:a16="http://schemas.microsoft.com/office/drawing/2014/main" id="{5226FB65-130F-4AC0-AD74-201A8A31FC35}"/>
              </a:ext>
            </a:extLst>
          </p:cNvPr>
          <p:cNvSpPr>
            <a:spLocks noChangeShapeType="1"/>
          </p:cNvSpPr>
          <p:nvPr/>
        </p:nvSpPr>
        <p:spPr bwMode="auto">
          <a:xfrm flipH="1">
            <a:off x="5068888" y="2570163"/>
            <a:ext cx="755650" cy="0"/>
          </a:xfrm>
          <a:prstGeom prst="line">
            <a:avLst/>
          </a:prstGeom>
          <a:noFill/>
          <a:ln w="38100">
            <a:solidFill>
              <a:srgbClr val="00808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7" name="Line 34">
            <a:extLst>
              <a:ext uri="{FF2B5EF4-FFF2-40B4-BE49-F238E27FC236}">
                <a16:creationId xmlns:a16="http://schemas.microsoft.com/office/drawing/2014/main" id="{57FFEB99-E01A-496C-87BE-176B2F34B541}"/>
              </a:ext>
            </a:extLst>
          </p:cNvPr>
          <p:cNvSpPr>
            <a:spLocks noChangeShapeType="1"/>
          </p:cNvSpPr>
          <p:nvPr/>
        </p:nvSpPr>
        <p:spPr bwMode="auto">
          <a:xfrm flipH="1">
            <a:off x="5754688" y="5118100"/>
            <a:ext cx="595312" cy="0"/>
          </a:xfrm>
          <a:prstGeom prst="line">
            <a:avLst/>
          </a:prstGeom>
          <a:noFill/>
          <a:ln w="38100">
            <a:solidFill>
              <a:srgbClr val="00808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8" name="Line 35">
            <a:extLst>
              <a:ext uri="{FF2B5EF4-FFF2-40B4-BE49-F238E27FC236}">
                <a16:creationId xmlns:a16="http://schemas.microsoft.com/office/drawing/2014/main" id="{24E68B0E-1FCF-4745-B4F4-42027D4BBA23}"/>
              </a:ext>
            </a:extLst>
          </p:cNvPr>
          <p:cNvSpPr>
            <a:spLocks noChangeShapeType="1"/>
          </p:cNvSpPr>
          <p:nvPr/>
        </p:nvSpPr>
        <p:spPr bwMode="auto">
          <a:xfrm rot="16200000" flipH="1">
            <a:off x="3861594" y="3909219"/>
            <a:ext cx="595312" cy="0"/>
          </a:xfrm>
          <a:prstGeom prst="line">
            <a:avLst/>
          </a:prstGeom>
          <a:noFill/>
          <a:ln w="38100">
            <a:solidFill>
              <a:srgbClr val="00808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9" name="Text Box 36">
            <a:extLst>
              <a:ext uri="{FF2B5EF4-FFF2-40B4-BE49-F238E27FC236}">
                <a16:creationId xmlns:a16="http://schemas.microsoft.com/office/drawing/2014/main" id="{173C718A-B2FB-47F6-8024-C32A25AAD121}"/>
              </a:ext>
            </a:extLst>
          </p:cNvPr>
          <p:cNvSpPr txBox="1">
            <a:spLocks noChangeArrowheads="1"/>
          </p:cNvSpPr>
          <p:nvPr/>
        </p:nvSpPr>
        <p:spPr bwMode="auto">
          <a:xfrm>
            <a:off x="658813" y="1406525"/>
            <a:ext cx="20193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600">
                <a:ea typeface="宋体" panose="02010600030101010101" pitchFamily="2" charset="-122"/>
              </a:rPr>
              <a:t>教育减少对毒品的需求.</a:t>
            </a:r>
          </a:p>
        </p:txBody>
      </p:sp>
      <p:sp>
        <p:nvSpPr>
          <p:cNvPr id="40" name="Text Box 37">
            <a:extLst>
              <a:ext uri="{FF2B5EF4-FFF2-40B4-BE49-F238E27FC236}">
                <a16:creationId xmlns:a16="http://schemas.microsoft.com/office/drawing/2014/main" id="{AD4EAE77-F291-42E2-9C48-32E7CB2B8F98}"/>
              </a:ext>
            </a:extLst>
          </p:cNvPr>
          <p:cNvSpPr txBox="1">
            <a:spLocks noChangeArrowheads="1"/>
          </p:cNvSpPr>
          <p:nvPr/>
        </p:nvSpPr>
        <p:spPr bwMode="auto">
          <a:xfrm>
            <a:off x="558800" y="2501900"/>
            <a:ext cx="2490788"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600">
                <a:ea typeface="宋体" panose="02010600030101010101" pitchFamily="2" charset="-122"/>
              </a:rPr>
              <a:t>价格与需求量都下降</a:t>
            </a:r>
          </a:p>
        </p:txBody>
      </p:sp>
      <p:sp>
        <p:nvSpPr>
          <p:cNvPr id="41" name="Text Box 38">
            <a:extLst>
              <a:ext uri="{FF2B5EF4-FFF2-40B4-BE49-F238E27FC236}">
                <a16:creationId xmlns:a16="http://schemas.microsoft.com/office/drawing/2014/main" id="{A8F4EC28-C64B-4C99-94D5-85D1BE9EDA3E}"/>
              </a:ext>
            </a:extLst>
          </p:cNvPr>
          <p:cNvSpPr txBox="1">
            <a:spLocks noChangeArrowheads="1"/>
          </p:cNvSpPr>
          <p:nvPr/>
        </p:nvSpPr>
        <p:spPr bwMode="auto">
          <a:xfrm>
            <a:off x="587375" y="3613150"/>
            <a:ext cx="24923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600" dirty="0">
                <a:ea typeface="宋体" panose="02010600030101010101" pitchFamily="2" charset="-122"/>
              </a:rPr>
              <a:t>结果：在毒品上的总支出和与毒品相关的犯罪都减少了</a:t>
            </a:r>
          </a:p>
        </p:txBody>
      </p:sp>
      <p:sp>
        <p:nvSpPr>
          <p:cNvPr id="42" name="Rectangle 39">
            <a:extLst>
              <a:ext uri="{FF2B5EF4-FFF2-40B4-BE49-F238E27FC236}">
                <a16:creationId xmlns:a16="http://schemas.microsoft.com/office/drawing/2014/main" id="{55E36DD3-5A51-4732-9C48-3C7C01F1286A}"/>
              </a:ext>
            </a:extLst>
          </p:cNvPr>
          <p:cNvSpPr>
            <a:spLocks noChangeArrowheads="1"/>
          </p:cNvSpPr>
          <p:nvPr/>
        </p:nvSpPr>
        <p:spPr bwMode="auto">
          <a:xfrm>
            <a:off x="4157663" y="3606800"/>
            <a:ext cx="2190750" cy="1500188"/>
          </a:xfrm>
          <a:prstGeom prst="rect">
            <a:avLst/>
          </a:prstGeom>
          <a:solidFill>
            <a:srgbClr val="FF0000">
              <a:alpha val="35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43" name="Group 40">
            <a:extLst>
              <a:ext uri="{FF2B5EF4-FFF2-40B4-BE49-F238E27FC236}">
                <a16:creationId xmlns:a16="http://schemas.microsoft.com/office/drawing/2014/main" id="{641F27D9-6F2F-46AB-B939-B924D0C92BD8}"/>
              </a:ext>
            </a:extLst>
          </p:cNvPr>
          <p:cNvGrpSpPr>
            <a:grpSpLocks/>
          </p:cNvGrpSpPr>
          <p:nvPr/>
        </p:nvGrpSpPr>
        <p:grpSpPr bwMode="auto">
          <a:xfrm>
            <a:off x="6273800" y="3241675"/>
            <a:ext cx="2541588" cy="1552575"/>
            <a:chOff x="0" y="0"/>
            <a:chExt cx="1601" cy="978"/>
          </a:xfrm>
        </p:grpSpPr>
        <p:sp>
          <p:nvSpPr>
            <p:cNvPr id="44" name="Text Box 41">
              <a:extLst>
                <a:ext uri="{FF2B5EF4-FFF2-40B4-BE49-F238E27FC236}">
                  <a16:creationId xmlns:a16="http://schemas.microsoft.com/office/drawing/2014/main" id="{1B7F1768-1609-49A1-997A-1216850BA95A}"/>
                </a:ext>
              </a:extLst>
            </p:cNvPr>
            <p:cNvSpPr txBox="1">
              <a:spLocks noChangeArrowheads="1"/>
            </p:cNvSpPr>
            <p:nvPr/>
          </p:nvSpPr>
          <p:spPr bwMode="auto">
            <a:xfrm>
              <a:off x="515" y="0"/>
              <a:ext cx="1086" cy="978"/>
            </a:xfrm>
            <a:prstGeom prst="rect">
              <a:avLst/>
            </a:prstGeom>
            <a:solidFill>
              <a:srgbClr val="FF0000">
                <a:alpha val="35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400">
                  <a:ea typeface="宋体" panose="02010600030101010101" pitchFamily="2" charset="-122"/>
                </a:rPr>
                <a:t>与毒品相关的犯罪的最初价值</a:t>
              </a:r>
            </a:p>
          </p:txBody>
        </p:sp>
        <p:sp>
          <p:nvSpPr>
            <p:cNvPr id="45" name="Line 42">
              <a:extLst>
                <a:ext uri="{FF2B5EF4-FFF2-40B4-BE49-F238E27FC236}">
                  <a16:creationId xmlns:a16="http://schemas.microsoft.com/office/drawing/2014/main" id="{BFA24490-92CC-4AEF-89E5-4EB122023077}"/>
                </a:ext>
              </a:extLst>
            </p:cNvPr>
            <p:cNvSpPr>
              <a:spLocks noChangeShapeType="1"/>
            </p:cNvSpPr>
            <p:nvPr/>
          </p:nvSpPr>
          <p:spPr bwMode="auto">
            <a:xfrm flipV="1">
              <a:off x="0" y="456"/>
              <a:ext cx="509"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 name="Rectangle 44">
            <a:extLst>
              <a:ext uri="{FF2B5EF4-FFF2-40B4-BE49-F238E27FC236}">
                <a16:creationId xmlns:a16="http://schemas.microsoft.com/office/drawing/2014/main" id="{25DF099A-FD23-402C-93F1-2020D19C71F0}"/>
              </a:ext>
            </a:extLst>
          </p:cNvPr>
          <p:cNvSpPr>
            <a:spLocks noChangeArrowheads="1"/>
          </p:cNvSpPr>
          <p:nvPr/>
        </p:nvSpPr>
        <p:spPr bwMode="auto">
          <a:xfrm>
            <a:off x="4167188" y="4208463"/>
            <a:ext cx="1573212" cy="8985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47" name="Group 44">
            <a:extLst>
              <a:ext uri="{FF2B5EF4-FFF2-40B4-BE49-F238E27FC236}">
                <a16:creationId xmlns:a16="http://schemas.microsoft.com/office/drawing/2014/main" id="{C8359942-3A00-46A4-9D62-0979D63950F5}"/>
              </a:ext>
            </a:extLst>
          </p:cNvPr>
          <p:cNvGrpSpPr>
            <a:grpSpLocks/>
          </p:cNvGrpSpPr>
          <p:nvPr/>
        </p:nvGrpSpPr>
        <p:grpSpPr bwMode="auto">
          <a:xfrm>
            <a:off x="4394200" y="777875"/>
            <a:ext cx="2724150" cy="3516313"/>
            <a:chOff x="0" y="0"/>
            <a:chExt cx="1716" cy="2215"/>
          </a:xfrm>
        </p:grpSpPr>
        <p:sp>
          <p:nvSpPr>
            <p:cNvPr id="48" name="Text Box 46">
              <a:extLst>
                <a:ext uri="{FF2B5EF4-FFF2-40B4-BE49-F238E27FC236}">
                  <a16:creationId xmlns:a16="http://schemas.microsoft.com/office/drawing/2014/main" id="{C6FFC7B7-D9F1-4D59-AD4C-E6C4CA273157}"/>
                </a:ext>
              </a:extLst>
            </p:cNvPr>
            <p:cNvSpPr txBox="1">
              <a:spLocks noChangeArrowheads="1"/>
            </p:cNvSpPr>
            <p:nvPr/>
          </p:nvSpPr>
          <p:spPr bwMode="auto">
            <a:xfrm>
              <a:off x="0" y="0"/>
              <a:ext cx="1716" cy="518"/>
            </a:xfrm>
            <a:prstGeom prst="rect">
              <a:avLst/>
            </a:prstGeom>
            <a:solidFill>
              <a:srgbClr val="FFFF00">
                <a:alpha val="35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400">
                  <a:ea typeface="宋体" panose="02010600030101010101" pitchFamily="2" charset="-122"/>
                </a:rPr>
                <a:t>与毒品相关的犯罪的新价值</a:t>
              </a:r>
            </a:p>
          </p:txBody>
        </p:sp>
        <p:sp>
          <p:nvSpPr>
            <p:cNvPr id="49" name="Line 47">
              <a:extLst>
                <a:ext uri="{FF2B5EF4-FFF2-40B4-BE49-F238E27FC236}">
                  <a16:creationId xmlns:a16="http://schemas.microsoft.com/office/drawing/2014/main" id="{2DFEB0F9-95F1-4668-95B4-125A8E40D971}"/>
                </a:ext>
              </a:extLst>
            </p:cNvPr>
            <p:cNvSpPr>
              <a:spLocks noChangeShapeType="1"/>
            </p:cNvSpPr>
            <p:nvPr/>
          </p:nvSpPr>
          <p:spPr bwMode="auto">
            <a:xfrm flipH="1">
              <a:off x="352" y="514"/>
              <a:ext cx="376" cy="17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04073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right)">
                                      <p:cBhvr>
                                        <p:cTn id="12" dur="500"/>
                                        <p:tgtEl>
                                          <p:spTgt spid="36"/>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trips(downRigh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up)">
                                      <p:cBhvr>
                                        <p:cTn id="26" dur="500"/>
                                        <p:tgtEl>
                                          <p:spTgt spid="38"/>
                                        </p:tgtEl>
                                      </p:cBhvr>
                                    </p:animEffect>
                                  </p:childTnLst>
                                </p:cTn>
                              </p:par>
                            </p:childTnLst>
                          </p:cTn>
                        </p:par>
                        <p:par>
                          <p:cTn id="27" fill="hold">
                            <p:stCondLst>
                              <p:cond delay="500"/>
                            </p:stCondLst>
                            <p:childTnLst>
                              <p:par>
                                <p:cTn id="28" presetID="18" presetClass="entr" presetSubtype="6"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strips(downRight)">
                                      <p:cBhvr>
                                        <p:cTn id="30" dur="500"/>
                                        <p:tgtEl>
                                          <p:spTgt spid="29"/>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right)">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dissolve">
                                      <p:cBhvr>
                                        <p:cTn id="39" dur="500"/>
                                        <p:tgtEl>
                                          <p:spTgt spid="4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dissolve">
                                      <p:cBhvr>
                                        <p:cTn id="42" dur="500"/>
                                        <p:tgtEl>
                                          <p:spTgt spid="4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40" grpId="0" autoUpdateAnimBg="0"/>
      <p:bldP spid="41" grpId="0" autoUpdateAnimBg="0"/>
      <p:bldP spid="4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4CAEB-9507-43A0-9BBF-D8E281F53EBA}"/>
              </a:ext>
            </a:extLst>
          </p:cNvPr>
          <p:cNvSpPr>
            <a:spLocks noGrp="1"/>
          </p:cNvSpPr>
          <p:nvPr>
            <p:ph type="title"/>
          </p:nvPr>
        </p:nvSpPr>
        <p:spPr/>
        <p:txBody>
          <a:bodyPr/>
          <a:lstStyle/>
          <a:p>
            <a:r>
              <a:rPr lang="zh-CN" altLang="en-US" dirty="0"/>
              <a:t>需求的收入弹性</a:t>
            </a:r>
          </a:p>
        </p:txBody>
      </p:sp>
      <p:sp>
        <p:nvSpPr>
          <p:cNvPr id="3" name="内容占位符 2">
            <a:extLst>
              <a:ext uri="{FF2B5EF4-FFF2-40B4-BE49-F238E27FC236}">
                <a16:creationId xmlns:a16="http://schemas.microsoft.com/office/drawing/2014/main" id="{EE4AE190-53AE-49D7-B717-106BF844F0D6}"/>
              </a:ext>
            </a:extLst>
          </p:cNvPr>
          <p:cNvSpPr>
            <a:spLocks noGrp="1"/>
          </p:cNvSpPr>
          <p:nvPr>
            <p:ph idx="1"/>
          </p:nvPr>
        </p:nvSpPr>
        <p:spPr/>
        <p:txBody>
          <a:bodyPr>
            <a:normAutofit lnSpcReduction="10000"/>
          </a:bodyPr>
          <a:lstStyle/>
          <a:p>
            <a:endParaRPr lang="en-US" altLang="zh-CN" dirty="0"/>
          </a:p>
          <a:p>
            <a:endParaRPr lang="en-US" altLang="zh-CN" dirty="0"/>
          </a:p>
          <a:p>
            <a:endParaRPr lang="en-US" altLang="zh-CN" dirty="0"/>
          </a:p>
          <a:p>
            <a:r>
              <a:rPr lang="zh-CN" altLang="en-US" dirty="0"/>
              <a:t>需求收入弹性：衡量消费者收入变动时需求量如何变动</a:t>
            </a:r>
            <a:endParaRPr lang="en-US" altLang="zh-CN" dirty="0"/>
          </a:p>
          <a:p>
            <a:pPr lvl="1"/>
            <a:r>
              <a:rPr lang="zh-CN" altLang="zh-CN" dirty="0"/>
              <a:t>某种商品需求量变动的百分比与收入变动的百分比之比。</a:t>
            </a:r>
            <a:endParaRPr lang="en-US" altLang="zh-CN" dirty="0"/>
          </a:p>
          <a:p>
            <a:r>
              <a:rPr lang="zh-CN" altLang="en-US" dirty="0"/>
              <a:t>正常商品的需求收入弹性</a:t>
            </a:r>
            <a:r>
              <a:rPr lang="en-US" altLang="zh-CN" dirty="0"/>
              <a:t>&gt; 0</a:t>
            </a:r>
          </a:p>
          <a:p>
            <a:pPr lvl="1"/>
            <a:r>
              <a:rPr lang="en-US" altLang="zh-CN" dirty="0"/>
              <a:t>0&lt;</a:t>
            </a:r>
            <a:r>
              <a:rPr lang="zh-CN" altLang="en-US" dirty="0"/>
              <a:t>收入弹性</a:t>
            </a:r>
            <a:r>
              <a:rPr lang="en-US" altLang="zh-CN" dirty="0"/>
              <a:t>&lt;1</a:t>
            </a:r>
            <a:r>
              <a:rPr lang="zh-CN" altLang="zh-CN" dirty="0"/>
              <a:t>，必需品；</a:t>
            </a:r>
            <a:r>
              <a:rPr lang="zh-CN" altLang="en-US" dirty="0"/>
              <a:t>收入弹性</a:t>
            </a:r>
            <a:r>
              <a:rPr lang="en-US" altLang="zh-CN" dirty="0"/>
              <a:t>&gt;1</a:t>
            </a:r>
            <a:r>
              <a:rPr lang="zh-CN" altLang="zh-CN" dirty="0"/>
              <a:t>，奢侈品。</a:t>
            </a:r>
            <a:endParaRPr lang="en-US" altLang="zh-CN" dirty="0"/>
          </a:p>
          <a:p>
            <a:r>
              <a:rPr lang="zh-CN" altLang="en-US" dirty="0"/>
              <a:t>低档商品的需求收入弹性</a:t>
            </a:r>
            <a:r>
              <a:rPr lang="en-US" altLang="zh-CN" dirty="0"/>
              <a:t>&lt; 0</a:t>
            </a:r>
            <a:endParaRPr lang="zh-CN" altLang="zh-CN" dirty="0"/>
          </a:p>
          <a:p>
            <a:pPr lvl="1"/>
            <a:endParaRPr lang="zh-CN" altLang="en-US" dirty="0"/>
          </a:p>
          <a:p>
            <a:endParaRPr lang="zh-CN" altLang="en-US" dirty="0"/>
          </a:p>
        </p:txBody>
      </p:sp>
      <p:grpSp>
        <p:nvGrpSpPr>
          <p:cNvPr id="4" name="Group 4">
            <a:extLst>
              <a:ext uri="{FF2B5EF4-FFF2-40B4-BE49-F238E27FC236}">
                <a16:creationId xmlns:a16="http://schemas.microsoft.com/office/drawing/2014/main" id="{7C6D48EF-CA43-4184-8DF5-416F4E8E6607}"/>
              </a:ext>
            </a:extLst>
          </p:cNvPr>
          <p:cNvGrpSpPr>
            <a:grpSpLocks/>
          </p:cNvGrpSpPr>
          <p:nvPr/>
        </p:nvGrpSpPr>
        <p:grpSpPr bwMode="auto">
          <a:xfrm>
            <a:off x="738187" y="1825625"/>
            <a:ext cx="7667625" cy="1212850"/>
            <a:chOff x="0" y="0"/>
            <a:chExt cx="4830" cy="764"/>
          </a:xfrm>
        </p:grpSpPr>
        <p:sp>
          <p:nvSpPr>
            <p:cNvPr id="5" name="Rectangle 6">
              <a:extLst>
                <a:ext uri="{FF2B5EF4-FFF2-40B4-BE49-F238E27FC236}">
                  <a16:creationId xmlns:a16="http://schemas.microsoft.com/office/drawing/2014/main" id="{29D5C958-EC40-4370-A573-FF608B6E31C9}"/>
                </a:ext>
              </a:extLst>
            </p:cNvPr>
            <p:cNvSpPr>
              <a:spLocks noChangeArrowheads="1"/>
            </p:cNvSpPr>
            <p:nvPr/>
          </p:nvSpPr>
          <p:spPr bwMode="auto">
            <a:xfrm>
              <a:off x="0" y="0"/>
              <a:ext cx="4830" cy="76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6" name="Text Box 8">
              <a:extLst>
                <a:ext uri="{FF2B5EF4-FFF2-40B4-BE49-F238E27FC236}">
                  <a16:creationId xmlns:a16="http://schemas.microsoft.com/office/drawing/2014/main" id="{5721A917-C960-478A-81D4-2CCFFC64129B}"/>
                </a:ext>
              </a:extLst>
            </p:cNvPr>
            <p:cNvSpPr txBox="1">
              <a:spLocks noChangeArrowheads="1"/>
            </p:cNvSpPr>
            <p:nvPr/>
          </p:nvSpPr>
          <p:spPr bwMode="auto">
            <a:xfrm>
              <a:off x="10" y="91"/>
              <a:ext cx="1768"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dirty="0">
                  <a:ea typeface="宋体" panose="02010600030101010101" pitchFamily="2" charset="-122"/>
                </a:rPr>
                <a:t>需求收入弹性</a:t>
              </a:r>
            </a:p>
          </p:txBody>
        </p:sp>
        <p:sp>
          <p:nvSpPr>
            <p:cNvPr id="7" name="Text Box 9">
              <a:extLst>
                <a:ext uri="{FF2B5EF4-FFF2-40B4-BE49-F238E27FC236}">
                  <a16:creationId xmlns:a16="http://schemas.microsoft.com/office/drawing/2014/main" id="{6064B849-2125-4F88-98FE-E1316868FD72}"/>
                </a:ext>
              </a:extLst>
            </p:cNvPr>
            <p:cNvSpPr txBox="1">
              <a:spLocks noChangeArrowheads="1"/>
            </p:cNvSpPr>
            <p:nvPr/>
          </p:nvSpPr>
          <p:spPr bwMode="auto">
            <a:xfrm>
              <a:off x="1763" y="229"/>
              <a:ext cx="321" cy="30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grpSp>
          <p:nvGrpSpPr>
            <p:cNvPr id="8" name="Group 8">
              <a:extLst>
                <a:ext uri="{FF2B5EF4-FFF2-40B4-BE49-F238E27FC236}">
                  <a16:creationId xmlns:a16="http://schemas.microsoft.com/office/drawing/2014/main" id="{7ACC1B6D-A5CA-447A-AFA7-FF181AE1926A}"/>
                </a:ext>
              </a:extLst>
            </p:cNvPr>
            <p:cNvGrpSpPr>
              <a:grpSpLocks/>
            </p:cNvGrpSpPr>
            <p:nvPr/>
          </p:nvGrpSpPr>
          <p:grpSpPr bwMode="auto">
            <a:xfrm>
              <a:off x="2123" y="23"/>
              <a:ext cx="2643" cy="693"/>
              <a:chOff x="0" y="0"/>
              <a:chExt cx="2951" cy="693"/>
            </a:xfrm>
          </p:grpSpPr>
          <p:sp>
            <p:nvSpPr>
              <p:cNvPr id="9" name="Text Box 10">
                <a:extLst>
                  <a:ext uri="{FF2B5EF4-FFF2-40B4-BE49-F238E27FC236}">
                    <a16:creationId xmlns:a16="http://schemas.microsoft.com/office/drawing/2014/main" id="{CA991230-3A43-4CE0-896D-63BC8B72956E}"/>
                  </a:ext>
                </a:extLst>
              </p:cNvPr>
              <p:cNvSpPr txBox="1">
                <a:spLocks noChangeArrowheads="1"/>
              </p:cNvSpPr>
              <p:nvPr/>
            </p:nvSpPr>
            <p:spPr bwMode="auto">
              <a:xfrm>
                <a:off x="0" y="0"/>
                <a:ext cx="2947"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a:ea typeface="宋体" panose="02010600030101010101" pitchFamily="2" charset="-122"/>
                  </a:rPr>
                  <a:t>需求量变动百分比</a:t>
                </a:r>
                <a:endParaRPr lang="zh-CN" altLang="zh-CN" sz="2700" b="1" i="1" baseline="30000">
                  <a:ea typeface="宋体" panose="02010600030101010101" pitchFamily="2" charset="-122"/>
                </a:endParaRPr>
              </a:p>
            </p:txBody>
          </p:sp>
          <p:sp>
            <p:nvSpPr>
              <p:cNvPr id="10" name="Text Box 11">
                <a:extLst>
                  <a:ext uri="{FF2B5EF4-FFF2-40B4-BE49-F238E27FC236}">
                    <a16:creationId xmlns:a16="http://schemas.microsoft.com/office/drawing/2014/main" id="{3BF2E913-835E-45AD-9A07-7F5F23D0B454}"/>
                  </a:ext>
                </a:extLst>
              </p:cNvPr>
              <p:cNvSpPr txBox="1">
                <a:spLocks noChangeArrowheads="1"/>
              </p:cNvSpPr>
              <p:nvPr/>
            </p:nvSpPr>
            <p:spPr bwMode="auto">
              <a:xfrm>
                <a:off x="4" y="376"/>
                <a:ext cx="2947"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a:ea typeface="宋体" panose="02010600030101010101" pitchFamily="2" charset="-122"/>
                  </a:rPr>
                  <a:t>收入变动百分比</a:t>
                </a:r>
                <a:endParaRPr lang="zh-CN" altLang="zh-CN" sz="2700" b="1" i="1" baseline="30000">
                  <a:ea typeface="宋体" panose="02010600030101010101" pitchFamily="2" charset="-122"/>
                </a:endParaRPr>
              </a:p>
            </p:txBody>
          </p:sp>
          <p:sp>
            <p:nvSpPr>
              <p:cNvPr id="11" name="Line 12">
                <a:extLst>
                  <a:ext uri="{FF2B5EF4-FFF2-40B4-BE49-F238E27FC236}">
                    <a16:creationId xmlns:a16="http://schemas.microsoft.com/office/drawing/2014/main" id="{E4775200-F7A1-4168-A220-C5FB5584AFE9}"/>
                  </a:ext>
                </a:extLst>
              </p:cNvPr>
              <p:cNvSpPr>
                <a:spLocks noChangeShapeType="1"/>
              </p:cNvSpPr>
              <p:nvPr/>
            </p:nvSpPr>
            <p:spPr bwMode="auto">
              <a:xfrm>
                <a:off x="67" y="358"/>
                <a:ext cx="283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114263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BCD60-BAAC-42F0-8DC0-732CE2C79952}"/>
              </a:ext>
            </a:extLst>
          </p:cNvPr>
          <p:cNvSpPr>
            <a:spLocks noGrp="1"/>
          </p:cNvSpPr>
          <p:nvPr>
            <p:ph type="title"/>
          </p:nvPr>
        </p:nvSpPr>
        <p:spPr/>
        <p:txBody>
          <a:bodyPr/>
          <a:lstStyle/>
          <a:p>
            <a:r>
              <a:rPr lang="zh-CN" altLang="en-US" dirty="0"/>
              <a:t>需求交叉价格弹性</a:t>
            </a:r>
          </a:p>
        </p:txBody>
      </p:sp>
      <p:sp>
        <p:nvSpPr>
          <p:cNvPr id="3" name="内容占位符 2">
            <a:extLst>
              <a:ext uri="{FF2B5EF4-FFF2-40B4-BE49-F238E27FC236}">
                <a16:creationId xmlns:a16="http://schemas.microsoft.com/office/drawing/2014/main" id="{B1B1B5F2-46C0-4E8D-BD12-E606B045A9A8}"/>
              </a:ext>
            </a:extLst>
          </p:cNvPr>
          <p:cNvSpPr>
            <a:spLocks noGrp="1"/>
          </p:cNvSpPr>
          <p:nvPr>
            <p:ph idx="1"/>
          </p:nvPr>
        </p:nvSpPr>
        <p:spPr/>
        <p:txBody>
          <a:bodyPr/>
          <a:lstStyle/>
          <a:p>
            <a:endParaRPr lang="en-US" altLang="zh-CN" dirty="0"/>
          </a:p>
          <a:p>
            <a:endParaRPr lang="en-US" altLang="zh-CN" dirty="0"/>
          </a:p>
          <a:p>
            <a:endParaRPr lang="en-US" altLang="zh-CN" dirty="0"/>
          </a:p>
          <a:p>
            <a:r>
              <a:rPr lang="zh-CN" altLang="en-US" dirty="0"/>
              <a:t>需求的交叉价格弹性：衡量一种物品需求量对另外一种物品价格变动的反应程度</a:t>
            </a:r>
            <a:endParaRPr lang="en-US" altLang="zh-CN" dirty="0"/>
          </a:p>
          <a:p>
            <a:pPr lvl="1"/>
            <a:r>
              <a:rPr lang="zh-CN" altLang="zh-CN" dirty="0"/>
              <a:t>一种商品需求量变动的百分比与引起该商品需求变动的另一种商品价格变动的百分比之比</a:t>
            </a:r>
            <a:endParaRPr lang="en-US" altLang="zh-CN" dirty="0"/>
          </a:p>
          <a:p>
            <a:r>
              <a:rPr lang="zh-CN" altLang="en-US" dirty="0"/>
              <a:t>替代品的交叉价格弹性</a:t>
            </a:r>
            <a:r>
              <a:rPr lang="en-US" altLang="zh-CN" dirty="0"/>
              <a:t>&gt; 0 </a:t>
            </a:r>
          </a:p>
          <a:p>
            <a:r>
              <a:rPr lang="zh-CN" altLang="en-US" dirty="0"/>
              <a:t>互补品的交叉价格弹性</a:t>
            </a:r>
            <a:r>
              <a:rPr lang="en-US" altLang="zh-CN" dirty="0"/>
              <a:t>&lt; 0 </a:t>
            </a:r>
            <a:endParaRPr lang="zh-CN" altLang="en-US" dirty="0"/>
          </a:p>
          <a:p>
            <a:endParaRPr lang="zh-CN" altLang="en-US" dirty="0"/>
          </a:p>
        </p:txBody>
      </p:sp>
      <p:grpSp>
        <p:nvGrpSpPr>
          <p:cNvPr id="4" name="Group 4">
            <a:extLst>
              <a:ext uri="{FF2B5EF4-FFF2-40B4-BE49-F238E27FC236}">
                <a16:creationId xmlns:a16="http://schemas.microsoft.com/office/drawing/2014/main" id="{B4103F5A-4FE9-406B-80E0-C29151A205E6}"/>
              </a:ext>
            </a:extLst>
          </p:cNvPr>
          <p:cNvGrpSpPr>
            <a:grpSpLocks/>
          </p:cNvGrpSpPr>
          <p:nvPr/>
        </p:nvGrpSpPr>
        <p:grpSpPr bwMode="auto">
          <a:xfrm>
            <a:off x="493712" y="1825625"/>
            <a:ext cx="8156575" cy="1212850"/>
            <a:chOff x="0" y="0"/>
            <a:chExt cx="5138" cy="764"/>
          </a:xfrm>
        </p:grpSpPr>
        <p:sp>
          <p:nvSpPr>
            <p:cNvPr id="5" name="Rectangle 5">
              <a:extLst>
                <a:ext uri="{FF2B5EF4-FFF2-40B4-BE49-F238E27FC236}">
                  <a16:creationId xmlns:a16="http://schemas.microsoft.com/office/drawing/2014/main" id="{225E4786-F0CB-4949-85D9-284AD8864DF5}"/>
                </a:ext>
              </a:extLst>
            </p:cNvPr>
            <p:cNvSpPr>
              <a:spLocks noChangeArrowheads="1"/>
            </p:cNvSpPr>
            <p:nvPr/>
          </p:nvSpPr>
          <p:spPr bwMode="auto">
            <a:xfrm>
              <a:off x="0" y="0"/>
              <a:ext cx="5138" cy="76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6" name="Text Box 6">
              <a:extLst>
                <a:ext uri="{FF2B5EF4-FFF2-40B4-BE49-F238E27FC236}">
                  <a16:creationId xmlns:a16="http://schemas.microsoft.com/office/drawing/2014/main" id="{2FC89730-77AF-4504-8F8F-68945EFDE5B4}"/>
                </a:ext>
              </a:extLst>
            </p:cNvPr>
            <p:cNvSpPr txBox="1">
              <a:spLocks noChangeArrowheads="1"/>
            </p:cNvSpPr>
            <p:nvPr/>
          </p:nvSpPr>
          <p:spPr bwMode="auto">
            <a:xfrm>
              <a:off x="47" y="105"/>
              <a:ext cx="1869" cy="5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a:ea typeface="宋体" panose="02010600030101010101" pitchFamily="2" charset="-122"/>
                </a:rPr>
                <a:t>需求的交叉价格弹性</a:t>
              </a:r>
            </a:p>
          </p:txBody>
        </p:sp>
        <p:sp>
          <p:nvSpPr>
            <p:cNvPr id="7" name="Text Box 7">
              <a:extLst>
                <a:ext uri="{FF2B5EF4-FFF2-40B4-BE49-F238E27FC236}">
                  <a16:creationId xmlns:a16="http://schemas.microsoft.com/office/drawing/2014/main" id="{895B9553-674E-4A3B-BBC1-5FDFD3EFBF17}"/>
                </a:ext>
              </a:extLst>
            </p:cNvPr>
            <p:cNvSpPr txBox="1">
              <a:spLocks noChangeArrowheads="1"/>
            </p:cNvSpPr>
            <p:nvPr/>
          </p:nvSpPr>
          <p:spPr bwMode="auto">
            <a:xfrm>
              <a:off x="1877" y="229"/>
              <a:ext cx="321" cy="30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grpSp>
          <p:nvGrpSpPr>
            <p:cNvPr id="8" name="Group 8">
              <a:extLst>
                <a:ext uri="{FF2B5EF4-FFF2-40B4-BE49-F238E27FC236}">
                  <a16:creationId xmlns:a16="http://schemas.microsoft.com/office/drawing/2014/main" id="{D4C801B2-3D46-4CA7-80B4-A41A9951FFB1}"/>
                </a:ext>
              </a:extLst>
            </p:cNvPr>
            <p:cNvGrpSpPr>
              <a:grpSpLocks/>
            </p:cNvGrpSpPr>
            <p:nvPr/>
          </p:nvGrpSpPr>
          <p:grpSpPr bwMode="auto">
            <a:xfrm>
              <a:off x="2215" y="30"/>
              <a:ext cx="2826" cy="693"/>
              <a:chOff x="0" y="0"/>
              <a:chExt cx="2826" cy="693"/>
            </a:xfrm>
          </p:grpSpPr>
          <p:sp>
            <p:nvSpPr>
              <p:cNvPr id="9" name="Text Box 9">
                <a:extLst>
                  <a:ext uri="{FF2B5EF4-FFF2-40B4-BE49-F238E27FC236}">
                    <a16:creationId xmlns:a16="http://schemas.microsoft.com/office/drawing/2014/main" id="{51B40713-C40D-4672-AC42-B190A2E45291}"/>
                  </a:ext>
                </a:extLst>
              </p:cNvPr>
              <p:cNvSpPr txBox="1">
                <a:spLocks noChangeArrowheads="1"/>
              </p:cNvSpPr>
              <p:nvPr/>
            </p:nvSpPr>
            <p:spPr bwMode="auto">
              <a:xfrm>
                <a:off x="36" y="0"/>
                <a:ext cx="2760"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a:ea typeface="宋体" panose="02010600030101010101" pitchFamily="2" charset="-122"/>
                  </a:rPr>
                  <a:t>物品1的需求量变动百分比 </a:t>
                </a:r>
              </a:p>
            </p:txBody>
          </p:sp>
          <p:sp>
            <p:nvSpPr>
              <p:cNvPr id="10" name="Text Box 10">
                <a:extLst>
                  <a:ext uri="{FF2B5EF4-FFF2-40B4-BE49-F238E27FC236}">
                    <a16:creationId xmlns:a16="http://schemas.microsoft.com/office/drawing/2014/main" id="{73E7C961-72E3-43C3-A64A-E3EADF4E256D}"/>
                  </a:ext>
                </a:extLst>
              </p:cNvPr>
              <p:cNvSpPr txBox="1">
                <a:spLocks noChangeArrowheads="1"/>
              </p:cNvSpPr>
              <p:nvPr/>
            </p:nvSpPr>
            <p:spPr bwMode="auto">
              <a:xfrm>
                <a:off x="0" y="376"/>
                <a:ext cx="2826"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a:ea typeface="宋体" panose="02010600030101010101" pitchFamily="2" charset="-122"/>
                  </a:rPr>
                  <a:t>物品2的价格变动百分比</a:t>
                </a:r>
                <a:endParaRPr lang="zh-CN" altLang="zh-CN" sz="2700" b="1" i="1" baseline="30000">
                  <a:ea typeface="宋体" panose="02010600030101010101" pitchFamily="2" charset="-122"/>
                </a:endParaRPr>
              </a:p>
            </p:txBody>
          </p:sp>
          <p:sp>
            <p:nvSpPr>
              <p:cNvPr id="11" name="Line 11">
                <a:extLst>
                  <a:ext uri="{FF2B5EF4-FFF2-40B4-BE49-F238E27FC236}">
                    <a16:creationId xmlns:a16="http://schemas.microsoft.com/office/drawing/2014/main" id="{EA196326-DE7D-41B3-B4F4-4DCB87CAD2EC}"/>
                  </a:ext>
                </a:extLst>
              </p:cNvPr>
              <p:cNvSpPr>
                <a:spLocks noChangeShapeType="1"/>
              </p:cNvSpPr>
              <p:nvPr/>
            </p:nvSpPr>
            <p:spPr bwMode="auto">
              <a:xfrm>
                <a:off x="82" y="358"/>
                <a:ext cx="267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421488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DA823-3D44-4401-85B1-4388613ACBCF}"/>
              </a:ext>
            </a:extLst>
          </p:cNvPr>
          <p:cNvSpPr>
            <a:spLocks noGrp="1"/>
          </p:cNvSpPr>
          <p:nvPr>
            <p:ph type="title"/>
          </p:nvPr>
        </p:nvSpPr>
        <p:spPr/>
        <p:txBody>
          <a:bodyPr/>
          <a:lstStyle/>
          <a:p>
            <a:r>
              <a:rPr lang="zh-CN" altLang="en-US" dirty="0"/>
              <a:t>供给价格弹性</a:t>
            </a:r>
          </a:p>
        </p:txBody>
      </p:sp>
      <p:sp>
        <p:nvSpPr>
          <p:cNvPr id="3" name="内容占位符 2">
            <a:extLst>
              <a:ext uri="{FF2B5EF4-FFF2-40B4-BE49-F238E27FC236}">
                <a16:creationId xmlns:a16="http://schemas.microsoft.com/office/drawing/2014/main" id="{86C62B69-9406-41BA-BD6B-695774B816F0}"/>
              </a:ext>
            </a:extLst>
          </p:cNvPr>
          <p:cNvSpPr>
            <a:spLocks noGrp="1"/>
          </p:cNvSpPr>
          <p:nvPr>
            <p:ph idx="1"/>
          </p:nvPr>
        </p:nvSpPr>
        <p:spPr/>
        <p:txBody>
          <a:bodyPr>
            <a:normAutofit lnSpcReduction="10000"/>
          </a:bodyPr>
          <a:lstStyle/>
          <a:p>
            <a:endParaRPr lang="en-US" altLang="zh-CN" dirty="0"/>
          </a:p>
          <a:p>
            <a:endParaRPr lang="en-US" altLang="zh-CN" dirty="0"/>
          </a:p>
          <a:p>
            <a:endParaRPr lang="en-US" altLang="zh-CN" dirty="0"/>
          </a:p>
          <a:p>
            <a:r>
              <a:rPr lang="zh-CN" altLang="en-US" dirty="0"/>
              <a:t>供给价格弹性衡量一种物品供给量对其价格变动反应程度的指标</a:t>
            </a:r>
            <a:endParaRPr lang="en-US" altLang="zh-CN" dirty="0"/>
          </a:p>
          <a:p>
            <a:pPr lvl="1"/>
            <a:r>
              <a:rPr lang="zh-CN" altLang="en-US" dirty="0"/>
              <a:t>它测量了卖家了价格敏感度</a:t>
            </a:r>
            <a:endParaRPr lang="en-US" altLang="zh-CN" dirty="0"/>
          </a:p>
          <a:p>
            <a:pPr lvl="1"/>
            <a:r>
              <a:rPr lang="zh-CN" altLang="zh-CN" dirty="0"/>
              <a:t>某种商品供给量变动的百分比与其价格变动的百分比之比</a:t>
            </a:r>
            <a:endParaRPr lang="en-US" altLang="zh-CN" dirty="0"/>
          </a:p>
          <a:p>
            <a:pPr lvl="1"/>
            <a:r>
              <a:rPr lang="zh-CN" altLang="en-US" dirty="0"/>
              <a:t>供给定理：供给价格弹性一般为正</a:t>
            </a:r>
          </a:p>
          <a:p>
            <a:r>
              <a:rPr lang="zh-CN" altLang="en-US" dirty="0"/>
              <a:t>同样分为区间弹性和点弹性</a:t>
            </a:r>
            <a:endParaRPr lang="en-US" altLang="zh-CN" dirty="0"/>
          </a:p>
          <a:p>
            <a:endParaRPr lang="zh-CN" altLang="en-US" dirty="0"/>
          </a:p>
        </p:txBody>
      </p:sp>
      <p:grpSp>
        <p:nvGrpSpPr>
          <p:cNvPr id="4" name="Group 4">
            <a:extLst>
              <a:ext uri="{FF2B5EF4-FFF2-40B4-BE49-F238E27FC236}">
                <a16:creationId xmlns:a16="http://schemas.microsoft.com/office/drawing/2014/main" id="{DB8CA8D9-25B8-4AF8-882C-199ADED0F07F}"/>
              </a:ext>
            </a:extLst>
          </p:cNvPr>
          <p:cNvGrpSpPr>
            <a:grpSpLocks/>
          </p:cNvGrpSpPr>
          <p:nvPr/>
        </p:nvGrpSpPr>
        <p:grpSpPr bwMode="auto">
          <a:xfrm>
            <a:off x="748506" y="1900217"/>
            <a:ext cx="7646987" cy="1212850"/>
            <a:chOff x="0" y="0"/>
            <a:chExt cx="4817" cy="764"/>
          </a:xfrm>
        </p:grpSpPr>
        <p:sp>
          <p:nvSpPr>
            <p:cNvPr id="5" name="Rectangle 5">
              <a:extLst>
                <a:ext uri="{FF2B5EF4-FFF2-40B4-BE49-F238E27FC236}">
                  <a16:creationId xmlns:a16="http://schemas.microsoft.com/office/drawing/2014/main" id="{5621FB90-5497-489C-8A2F-F61F35994E09}"/>
                </a:ext>
              </a:extLst>
            </p:cNvPr>
            <p:cNvSpPr>
              <a:spLocks noChangeArrowheads="1"/>
            </p:cNvSpPr>
            <p:nvPr/>
          </p:nvSpPr>
          <p:spPr bwMode="auto">
            <a:xfrm>
              <a:off x="0" y="0"/>
              <a:ext cx="4817" cy="76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6" name="Group 6">
              <a:extLst>
                <a:ext uri="{FF2B5EF4-FFF2-40B4-BE49-F238E27FC236}">
                  <a16:creationId xmlns:a16="http://schemas.microsoft.com/office/drawing/2014/main" id="{D16E3D7B-F083-4495-A902-50632A1FC96A}"/>
                </a:ext>
              </a:extLst>
            </p:cNvPr>
            <p:cNvGrpSpPr>
              <a:grpSpLocks/>
            </p:cNvGrpSpPr>
            <p:nvPr/>
          </p:nvGrpSpPr>
          <p:grpSpPr bwMode="auto">
            <a:xfrm>
              <a:off x="52" y="23"/>
              <a:ext cx="4683" cy="693"/>
              <a:chOff x="0" y="0"/>
              <a:chExt cx="4683" cy="693"/>
            </a:xfrm>
          </p:grpSpPr>
          <p:sp>
            <p:nvSpPr>
              <p:cNvPr id="7" name="Text Box 7">
                <a:extLst>
                  <a:ext uri="{FF2B5EF4-FFF2-40B4-BE49-F238E27FC236}">
                    <a16:creationId xmlns:a16="http://schemas.microsoft.com/office/drawing/2014/main" id="{A16BD022-D97E-4781-8240-68670733D1DE}"/>
                  </a:ext>
                </a:extLst>
              </p:cNvPr>
              <p:cNvSpPr txBox="1">
                <a:spLocks noChangeArrowheads="1"/>
              </p:cNvSpPr>
              <p:nvPr/>
            </p:nvSpPr>
            <p:spPr bwMode="auto">
              <a:xfrm>
                <a:off x="0" y="68"/>
                <a:ext cx="1589"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a:ea typeface="宋体" panose="02010600030101010101" pitchFamily="2" charset="-122"/>
                  </a:rPr>
                  <a:t>供给价格弹性</a:t>
                </a:r>
              </a:p>
            </p:txBody>
          </p:sp>
          <p:sp>
            <p:nvSpPr>
              <p:cNvPr id="8" name="Text Box 8">
                <a:extLst>
                  <a:ext uri="{FF2B5EF4-FFF2-40B4-BE49-F238E27FC236}">
                    <a16:creationId xmlns:a16="http://schemas.microsoft.com/office/drawing/2014/main" id="{14D7F598-52B1-43DB-8D9D-F3340F5FC119}"/>
                  </a:ext>
                </a:extLst>
              </p:cNvPr>
              <p:cNvSpPr txBox="1">
                <a:spLocks noChangeArrowheads="1"/>
              </p:cNvSpPr>
              <p:nvPr/>
            </p:nvSpPr>
            <p:spPr bwMode="auto">
              <a:xfrm>
                <a:off x="1638" y="206"/>
                <a:ext cx="289" cy="30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9" name="Text Box 9">
                <a:extLst>
                  <a:ext uri="{FF2B5EF4-FFF2-40B4-BE49-F238E27FC236}">
                    <a16:creationId xmlns:a16="http://schemas.microsoft.com/office/drawing/2014/main" id="{851442BF-93F7-4FD7-A805-EB10F2B3B01F}"/>
                  </a:ext>
                </a:extLst>
              </p:cNvPr>
              <p:cNvSpPr txBox="1">
                <a:spLocks noChangeArrowheads="1"/>
              </p:cNvSpPr>
              <p:nvPr/>
            </p:nvSpPr>
            <p:spPr bwMode="auto">
              <a:xfrm>
                <a:off x="2031" y="0"/>
                <a:ext cx="2648"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a:ea typeface="宋体" panose="02010600030101010101" pitchFamily="2" charset="-122"/>
                  </a:rPr>
                  <a:t>供给量变动百分比</a:t>
                </a:r>
                <a:endParaRPr lang="zh-CN" altLang="zh-CN" sz="2700" b="1" i="1" baseline="30000">
                  <a:ea typeface="宋体" panose="02010600030101010101" pitchFamily="2" charset="-122"/>
                </a:endParaRPr>
              </a:p>
            </p:txBody>
          </p:sp>
          <p:sp>
            <p:nvSpPr>
              <p:cNvPr id="10" name="Text Box 10">
                <a:extLst>
                  <a:ext uri="{FF2B5EF4-FFF2-40B4-BE49-F238E27FC236}">
                    <a16:creationId xmlns:a16="http://schemas.microsoft.com/office/drawing/2014/main" id="{0AC07967-DE50-4FEA-9513-E3C2BF0BA573}"/>
                  </a:ext>
                </a:extLst>
              </p:cNvPr>
              <p:cNvSpPr txBox="1">
                <a:spLocks noChangeArrowheads="1"/>
              </p:cNvSpPr>
              <p:nvPr/>
            </p:nvSpPr>
            <p:spPr bwMode="auto">
              <a:xfrm>
                <a:off x="2035" y="376"/>
                <a:ext cx="2648"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a:ea typeface="宋体" panose="02010600030101010101" pitchFamily="2" charset="-122"/>
                  </a:rPr>
                  <a:t>价格变动百分比</a:t>
                </a:r>
                <a:endParaRPr lang="zh-CN" altLang="zh-CN" sz="2700" b="1" i="1" baseline="30000">
                  <a:ea typeface="宋体" panose="02010600030101010101" pitchFamily="2" charset="-122"/>
                </a:endParaRPr>
              </a:p>
            </p:txBody>
          </p:sp>
          <p:sp>
            <p:nvSpPr>
              <p:cNvPr id="11" name="Line 11">
                <a:extLst>
                  <a:ext uri="{FF2B5EF4-FFF2-40B4-BE49-F238E27FC236}">
                    <a16:creationId xmlns:a16="http://schemas.microsoft.com/office/drawing/2014/main" id="{13FA7C1E-B81C-425E-ABE8-5583AC714A89}"/>
                  </a:ext>
                </a:extLst>
              </p:cNvPr>
              <p:cNvSpPr>
                <a:spLocks noChangeShapeType="1"/>
              </p:cNvSpPr>
              <p:nvPr/>
            </p:nvSpPr>
            <p:spPr bwMode="auto">
              <a:xfrm>
                <a:off x="2091" y="358"/>
                <a:ext cx="25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49524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8FFB-C7CE-419C-9B5D-D6D2866F928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B5797F5-4A1A-480E-81B2-00CA9F76C738}"/>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BBE0B7A8-0931-46F0-AC72-0EA7519B35AB}"/>
              </a:ext>
            </a:extLst>
          </p:cNvPr>
          <p:cNvGrpSpPr>
            <a:grpSpLocks/>
          </p:cNvGrpSpPr>
          <p:nvPr/>
        </p:nvGrpSpPr>
        <p:grpSpPr bwMode="auto">
          <a:xfrm>
            <a:off x="7202488" y="3375025"/>
            <a:ext cx="547687" cy="2081213"/>
            <a:chOff x="0" y="0"/>
            <a:chExt cx="345" cy="1311"/>
          </a:xfrm>
        </p:grpSpPr>
        <p:sp>
          <p:nvSpPr>
            <p:cNvPr id="7" name="Line 20">
              <a:extLst>
                <a:ext uri="{FF2B5EF4-FFF2-40B4-BE49-F238E27FC236}">
                  <a16:creationId xmlns:a16="http://schemas.microsoft.com/office/drawing/2014/main" id="{DE470A36-E54D-4FB1-82FC-D7C3650DE963}"/>
                </a:ext>
              </a:extLst>
            </p:cNvPr>
            <p:cNvSpPr>
              <a:spLocks noChangeShapeType="1"/>
            </p:cNvSpPr>
            <p:nvPr/>
          </p:nvSpPr>
          <p:spPr bwMode="auto">
            <a:xfrm>
              <a:off x="172" y="0"/>
              <a:ext cx="0" cy="102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27">
              <a:extLst>
                <a:ext uri="{FF2B5EF4-FFF2-40B4-BE49-F238E27FC236}">
                  <a16:creationId xmlns:a16="http://schemas.microsoft.com/office/drawing/2014/main" id="{2BF0A8F5-CD09-4BC6-874A-D32BBC157DF8}"/>
                </a:ext>
              </a:extLst>
            </p:cNvPr>
            <p:cNvSpPr txBox="1">
              <a:spLocks noChangeArrowheads="1"/>
            </p:cNvSpPr>
            <p:nvPr/>
          </p:nvSpPr>
          <p:spPr bwMode="auto">
            <a:xfrm>
              <a:off x="0" y="1023"/>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2</a:t>
              </a:r>
            </a:p>
          </p:txBody>
        </p:sp>
      </p:grpSp>
      <p:sp>
        <p:nvSpPr>
          <p:cNvPr id="9" name="Rectangle 2">
            <a:extLst>
              <a:ext uri="{FF2B5EF4-FFF2-40B4-BE49-F238E27FC236}">
                <a16:creationId xmlns:a16="http://schemas.microsoft.com/office/drawing/2014/main" id="{F5F2A334-7E32-4974-BF71-AA9F59B70726}"/>
              </a:ext>
            </a:extLst>
          </p:cNvPr>
          <p:cNvSpPr txBox="1">
            <a:spLocks noChangeArrowheads="1"/>
          </p:cNvSpPr>
          <p:nvPr/>
        </p:nvSpPr>
        <p:spPr>
          <a:xfrm>
            <a:off x="342900" y="252413"/>
            <a:ext cx="8410575"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供给价格弹性</a:t>
            </a:r>
          </a:p>
        </p:txBody>
      </p:sp>
      <p:sp>
        <p:nvSpPr>
          <p:cNvPr id="10" name="Rectangle 3">
            <a:extLst>
              <a:ext uri="{FF2B5EF4-FFF2-40B4-BE49-F238E27FC236}">
                <a16:creationId xmlns:a16="http://schemas.microsoft.com/office/drawing/2014/main" id="{F4194B89-C04C-44CD-BC83-0278806F6DA4}"/>
              </a:ext>
            </a:extLst>
          </p:cNvPr>
          <p:cNvSpPr txBox="1">
            <a:spLocks noChangeArrowheads="1"/>
          </p:cNvSpPr>
          <p:nvPr/>
        </p:nvSpPr>
        <p:spPr>
          <a:xfrm>
            <a:off x="808038" y="3136900"/>
            <a:ext cx="2132012" cy="1804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5000"/>
              </a:lnSpc>
              <a:buFont typeface="Wingdings" panose="05000000000000000000" pitchFamily="2" charset="2"/>
              <a:buNone/>
            </a:pPr>
            <a:r>
              <a:rPr lang="zh-CN" altLang="zh-CN">
                <a:ea typeface="宋体" panose="02010600030101010101" pitchFamily="2" charset="-122"/>
              </a:rPr>
              <a:t>供给价格弹性为：</a:t>
            </a:r>
            <a:r>
              <a:rPr lang="zh-CN" altLang="zh-CN" sz="3100">
                <a:ea typeface="宋体" panose="02010600030101010101" pitchFamily="2" charset="-122"/>
              </a:rPr>
              <a:t>  </a:t>
            </a:r>
          </a:p>
        </p:txBody>
      </p:sp>
      <p:grpSp>
        <p:nvGrpSpPr>
          <p:cNvPr id="11" name="Group 8">
            <a:extLst>
              <a:ext uri="{FF2B5EF4-FFF2-40B4-BE49-F238E27FC236}">
                <a16:creationId xmlns:a16="http://schemas.microsoft.com/office/drawing/2014/main" id="{02DF82AB-9464-403C-92CD-81CE48DE7E04}"/>
              </a:ext>
            </a:extLst>
          </p:cNvPr>
          <p:cNvGrpSpPr>
            <a:grpSpLocks/>
          </p:cNvGrpSpPr>
          <p:nvPr/>
        </p:nvGrpSpPr>
        <p:grpSpPr bwMode="auto">
          <a:xfrm>
            <a:off x="5343525" y="2346325"/>
            <a:ext cx="3406775" cy="2876550"/>
            <a:chOff x="0" y="0"/>
            <a:chExt cx="2146" cy="1812"/>
          </a:xfrm>
        </p:grpSpPr>
        <p:grpSp>
          <p:nvGrpSpPr>
            <p:cNvPr id="12" name="Group 9">
              <a:extLst>
                <a:ext uri="{FF2B5EF4-FFF2-40B4-BE49-F238E27FC236}">
                  <a16:creationId xmlns:a16="http://schemas.microsoft.com/office/drawing/2014/main" id="{53784666-1BFE-4DA7-9B66-D9BDB4F78881}"/>
                </a:ext>
              </a:extLst>
            </p:cNvPr>
            <p:cNvGrpSpPr>
              <a:grpSpLocks/>
            </p:cNvGrpSpPr>
            <p:nvPr/>
          </p:nvGrpSpPr>
          <p:grpSpPr bwMode="auto">
            <a:xfrm>
              <a:off x="195" y="261"/>
              <a:ext cx="1661" cy="1413"/>
              <a:chOff x="0" y="0"/>
              <a:chExt cx="2116" cy="2027"/>
            </a:xfrm>
          </p:grpSpPr>
          <p:sp>
            <p:nvSpPr>
              <p:cNvPr id="15" name="Line 7">
                <a:extLst>
                  <a:ext uri="{FF2B5EF4-FFF2-40B4-BE49-F238E27FC236}">
                    <a16:creationId xmlns:a16="http://schemas.microsoft.com/office/drawing/2014/main" id="{8AB6519B-C15D-44B0-922E-BC0F332A0CF9}"/>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8">
                <a:extLst>
                  <a:ext uri="{FF2B5EF4-FFF2-40B4-BE49-F238E27FC236}">
                    <a16:creationId xmlns:a16="http://schemas.microsoft.com/office/drawing/2014/main" id="{C2BBE65B-1FA1-409F-B151-A3D10E2CCE13}"/>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Text Box 9">
              <a:extLst>
                <a:ext uri="{FF2B5EF4-FFF2-40B4-BE49-F238E27FC236}">
                  <a16:creationId xmlns:a16="http://schemas.microsoft.com/office/drawing/2014/main" id="{E5E8E038-3CB9-4AF3-BA91-F11E7DE8DA29}"/>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4" name="Text Box 10">
              <a:extLst>
                <a:ext uri="{FF2B5EF4-FFF2-40B4-BE49-F238E27FC236}">
                  <a16:creationId xmlns:a16="http://schemas.microsoft.com/office/drawing/2014/main" id="{C33BF830-58F9-4813-ADF7-1E4F14BFEDA1}"/>
                </a:ext>
              </a:extLst>
            </p:cNvPr>
            <p:cNvSpPr txBox="1">
              <a:spLocks noChangeArrowheads="1"/>
            </p:cNvSpPr>
            <p:nvPr/>
          </p:nvSpPr>
          <p:spPr bwMode="auto">
            <a:xfrm>
              <a:off x="1759" y="1524"/>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7" name="Group 14">
            <a:extLst>
              <a:ext uri="{FF2B5EF4-FFF2-40B4-BE49-F238E27FC236}">
                <a16:creationId xmlns:a16="http://schemas.microsoft.com/office/drawing/2014/main" id="{BC768900-530D-41AB-83BD-9C7BC688E96F}"/>
              </a:ext>
            </a:extLst>
          </p:cNvPr>
          <p:cNvGrpSpPr>
            <a:grpSpLocks/>
          </p:cNvGrpSpPr>
          <p:nvPr/>
        </p:nvGrpSpPr>
        <p:grpSpPr bwMode="auto">
          <a:xfrm>
            <a:off x="6370638" y="2566988"/>
            <a:ext cx="2190750" cy="2189162"/>
            <a:chOff x="0" y="0"/>
            <a:chExt cx="1380" cy="1379"/>
          </a:xfrm>
        </p:grpSpPr>
        <p:sp>
          <p:nvSpPr>
            <p:cNvPr id="18" name="Line 12">
              <a:extLst>
                <a:ext uri="{FF2B5EF4-FFF2-40B4-BE49-F238E27FC236}">
                  <a16:creationId xmlns:a16="http://schemas.microsoft.com/office/drawing/2014/main" id="{32E6FF13-5FCF-4FE4-91ED-77153F9E260C}"/>
                </a:ext>
              </a:extLst>
            </p:cNvPr>
            <p:cNvSpPr>
              <a:spLocks noChangeShapeType="1"/>
            </p:cNvSpPr>
            <p:nvPr/>
          </p:nvSpPr>
          <p:spPr bwMode="auto">
            <a:xfrm rot="6600000">
              <a:off x="-230" y="230"/>
              <a:ext cx="1379" cy="91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13">
              <a:extLst>
                <a:ext uri="{FF2B5EF4-FFF2-40B4-BE49-F238E27FC236}">
                  <a16:creationId xmlns:a16="http://schemas.microsoft.com/office/drawing/2014/main" id="{CC1DF021-C239-448F-AA4A-4312D2201453}"/>
                </a:ext>
              </a:extLst>
            </p:cNvPr>
            <p:cNvSpPr txBox="1">
              <a:spLocks noChangeArrowheads="1"/>
            </p:cNvSpPr>
            <p:nvPr/>
          </p:nvSpPr>
          <p:spPr bwMode="auto">
            <a:xfrm>
              <a:off x="1060" y="15"/>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grpSp>
      <p:grpSp>
        <p:nvGrpSpPr>
          <p:cNvPr id="20" name="Group 17">
            <a:extLst>
              <a:ext uri="{FF2B5EF4-FFF2-40B4-BE49-F238E27FC236}">
                <a16:creationId xmlns:a16="http://schemas.microsoft.com/office/drawing/2014/main" id="{57FAD67A-1DA0-4E2F-AE8E-3FFAD50275B7}"/>
              </a:ext>
            </a:extLst>
          </p:cNvPr>
          <p:cNvGrpSpPr>
            <a:grpSpLocks/>
          </p:cNvGrpSpPr>
          <p:nvPr/>
        </p:nvGrpSpPr>
        <p:grpSpPr bwMode="auto">
          <a:xfrm>
            <a:off x="5062538" y="3167063"/>
            <a:ext cx="2479675" cy="457200"/>
            <a:chOff x="0" y="0"/>
            <a:chExt cx="1562" cy="288"/>
          </a:xfrm>
        </p:grpSpPr>
        <p:sp>
          <p:nvSpPr>
            <p:cNvPr id="21" name="Text Box 16">
              <a:extLst>
                <a:ext uri="{FF2B5EF4-FFF2-40B4-BE49-F238E27FC236}">
                  <a16:creationId xmlns:a16="http://schemas.microsoft.com/office/drawing/2014/main" id="{7BCE2427-A05E-49C1-BE10-265B1724213B}"/>
                </a:ext>
              </a:extLst>
            </p:cNvPr>
            <p:cNvSpPr txBox="1">
              <a:spLocks noChangeArrowheads="1"/>
            </p:cNvSpPr>
            <p:nvPr/>
          </p:nvSpPr>
          <p:spPr bwMode="auto">
            <a:xfrm>
              <a:off x="0" y="0"/>
              <a:ext cx="3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p>
          </p:txBody>
        </p:sp>
        <p:sp>
          <p:nvSpPr>
            <p:cNvPr id="22" name="Line 19">
              <a:extLst>
                <a:ext uri="{FF2B5EF4-FFF2-40B4-BE49-F238E27FC236}">
                  <a16:creationId xmlns:a16="http://schemas.microsoft.com/office/drawing/2014/main" id="{FB683495-9EC0-45E8-B1A9-83BD46F9DE6F}"/>
                </a:ext>
              </a:extLst>
            </p:cNvPr>
            <p:cNvSpPr>
              <a:spLocks noChangeShapeType="1"/>
            </p:cNvSpPr>
            <p:nvPr/>
          </p:nvSpPr>
          <p:spPr bwMode="auto">
            <a:xfrm>
              <a:off x="381" y="129"/>
              <a:ext cx="1139"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Oval 23">
              <a:extLst>
                <a:ext uri="{FF2B5EF4-FFF2-40B4-BE49-F238E27FC236}">
                  <a16:creationId xmlns:a16="http://schemas.microsoft.com/office/drawing/2014/main" id="{24F0BF35-3FCA-4C59-B19B-543147B1DB63}"/>
                </a:ext>
              </a:extLst>
            </p:cNvPr>
            <p:cNvSpPr>
              <a:spLocks noChangeArrowheads="1"/>
            </p:cNvSpPr>
            <p:nvPr/>
          </p:nvSpPr>
          <p:spPr bwMode="auto">
            <a:xfrm>
              <a:off x="1474" y="8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4" name="Group 21">
            <a:extLst>
              <a:ext uri="{FF2B5EF4-FFF2-40B4-BE49-F238E27FC236}">
                <a16:creationId xmlns:a16="http://schemas.microsoft.com/office/drawing/2014/main" id="{939D171E-A0F5-4FDA-8072-95BA2F1A5E42}"/>
              </a:ext>
            </a:extLst>
          </p:cNvPr>
          <p:cNvGrpSpPr>
            <a:grpSpLocks/>
          </p:cNvGrpSpPr>
          <p:nvPr/>
        </p:nvGrpSpPr>
        <p:grpSpPr bwMode="auto">
          <a:xfrm>
            <a:off x="5045075" y="3686175"/>
            <a:ext cx="1958975" cy="1766888"/>
            <a:chOff x="0" y="0"/>
            <a:chExt cx="1234" cy="1113"/>
          </a:xfrm>
        </p:grpSpPr>
        <p:sp>
          <p:nvSpPr>
            <p:cNvPr id="25" name="Text Box 17">
              <a:extLst>
                <a:ext uri="{FF2B5EF4-FFF2-40B4-BE49-F238E27FC236}">
                  <a16:creationId xmlns:a16="http://schemas.microsoft.com/office/drawing/2014/main" id="{1B18EE61-2F09-44F7-8625-15041A2FF2C4}"/>
                </a:ext>
              </a:extLst>
            </p:cNvPr>
            <p:cNvSpPr txBox="1">
              <a:spLocks noChangeArrowheads="1"/>
            </p:cNvSpPr>
            <p:nvPr/>
          </p:nvSpPr>
          <p:spPr bwMode="auto">
            <a:xfrm>
              <a:off x="864" y="825"/>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p>
          </p:txBody>
        </p:sp>
        <p:sp>
          <p:nvSpPr>
            <p:cNvPr id="26" name="Text Box 26">
              <a:extLst>
                <a:ext uri="{FF2B5EF4-FFF2-40B4-BE49-F238E27FC236}">
                  <a16:creationId xmlns:a16="http://schemas.microsoft.com/office/drawing/2014/main" id="{847FB905-C9E9-4CE1-A4FB-11F6132AD95A}"/>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p>
          </p:txBody>
        </p:sp>
        <p:grpSp>
          <p:nvGrpSpPr>
            <p:cNvPr id="27" name="Group 24">
              <a:extLst>
                <a:ext uri="{FF2B5EF4-FFF2-40B4-BE49-F238E27FC236}">
                  <a16:creationId xmlns:a16="http://schemas.microsoft.com/office/drawing/2014/main" id="{14B29EF5-1FE8-467D-B672-1810E558218C}"/>
                </a:ext>
              </a:extLst>
            </p:cNvPr>
            <p:cNvGrpSpPr>
              <a:grpSpLocks/>
            </p:cNvGrpSpPr>
            <p:nvPr/>
          </p:nvGrpSpPr>
          <p:grpSpPr bwMode="auto">
            <a:xfrm>
              <a:off x="385" y="147"/>
              <a:ext cx="680" cy="680"/>
              <a:chOff x="0" y="0"/>
              <a:chExt cx="795" cy="646"/>
            </a:xfrm>
          </p:grpSpPr>
          <p:sp>
            <p:nvSpPr>
              <p:cNvPr id="29" name="Line 29">
                <a:extLst>
                  <a:ext uri="{FF2B5EF4-FFF2-40B4-BE49-F238E27FC236}">
                    <a16:creationId xmlns:a16="http://schemas.microsoft.com/office/drawing/2014/main" id="{313D2DE0-34A7-4606-939D-E7885E694359}"/>
                  </a:ext>
                </a:extLst>
              </p:cNvPr>
              <p:cNvSpPr>
                <a:spLocks noChangeShapeType="1"/>
              </p:cNvSpPr>
              <p:nvPr/>
            </p:nvSpPr>
            <p:spPr bwMode="auto">
              <a:xfrm>
                <a:off x="0" y="0"/>
                <a:ext cx="79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0">
                <a:extLst>
                  <a:ext uri="{FF2B5EF4-FFF2-40B4-BE49-F238E27FC236}">
                    <a16:creationId xmlns:a16="http://schemas.microsoft.com/office/drawing/2014/main" id="{833E434F-A001-4371-BC06-DC8B339B3872}"/>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 name="Oval 33">
              <a:extLst>
                <a:ext uri="{FF2B5EF4-FFF2-40B4-BE49-F238E27FC236}">
                  <a16:creationId xmlns:a16="http://schemas.microsoft.com/office/drawing/2014/main" id="{18143CB3-2C20-42FF-A118-1ECC1A9B02C8}"/>
                </a:ext>
              </a:extLst>
            </p:cNvPr>
            <p:cNvSpPr>
              <a:spLocks noChangeArrowheads="1"/>
            </p:cNvSpPr>
            <p:nvPr/>
          </p:nvSpPr>
          <p:spPr bwMode="auto">
            <a:xfrm>
              <a:off x="1020" y="10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31" name="Line 34">
            <a:extLst>
              <a:ext uri="{FF2B5EF4-FFF2-40B4-BE49-F238E27FC236}">
                <a16:creationId xmlns:a16="http://schemas.microsoft.com/office/drawing/2014/main" id="{FC3B4E8F-83F8-49BE-A99D-72B123002979}"/>
              </a:ext>
            </a:extLst>
          </p:cNvPr>
          <p:cNvSpPr>
            <a:spLocks noChangeShapeType="1"/>
          </p:cNvSpPr>
          <p:nvPr/>
        </p:nvSpPr>
        <p:spPr bwMode="auto">
          <a:xfrm flipH="1" flipV="1">
            <a:off x="5810250" y="3387725"/>
            <a:ext cx="0" cy="508000"/>
          </a:xfrm>
          <a:prstGeom prst="line">
            <a:avLst/>
          </a:prstGeom>
          <a:noFill/>
          <a:ln w="508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5">
            <a:extLst>
              <a:ext uri="{FF2B5EF4-FFF2-40B4-BE49-F238E27FC236}">
                <a16:creationId xmlns:a16="http://schemas.microsoft.com/office/drawing/2014/main" id="{751CBD77-4E25-4902-823E-F33E36D21A01}"/>
              </a:ext>
            </a:extLst>
          </p:cNvPr>
          <p:cNvSpPr>
            <a:spLocks noChangeShapeType="1"/>
          </p:cNvSpPr>
          <p:nvPr/>
        </p:nvSpPr>
        <p:spPr bwMode="auto">
          <a:xfrm rot="5400000" flipV="1">
            <a:off x="7104063" y="4475162"/>
            <a:ext cx="0" cy="733425"/>
          </a:xfrm>
          <a:prstGeom prst="line">
            <a:avLst/>
          </a:prstGeom>
          <a:noFill/>
          <a:ln w="508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36">
            <a:extLst>
              <a:ext uri="{FF2B5EF4-FFF2-40B4-BE49-F238E27FC236}">
                <a16:creationId xmlns:a16="http://schemas.microsoft.com/office/drawing/2014/main" id="{DEFC569D-7801-45A8-B24C-273FD94783B1}"/>
              </a:ext>
            </a:extLst>
          </p:cNvPr>
          <p:cNvSpPr txBox="1">
            <a:spLocks noChangeArrowheads="1"/>
          </p:cNvSpPr>
          <p:nvPr/>
        </p:nvSpPr>
        <p:spPr bwMode="auto">
          <a:xfrm>
            <a:off x="3878263" y="2997200"/>
            <a:ext cx="1203325" cy="822325"/>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价格上升8%</a:t>
            </a:r>
          </a:p>
        </p:txBody>
      </p:sp>
      <p:sp>
        <p:nvSpPr>
          <p:cNvPr id="34" name="Text Box 37">
            <a:extLst>
              <a:ext uri="{FF2B5EF4-FFF2-40B4-BE49-F238E27FC236}">
                <a16:creationId xmlns:a16="http://schemas.microsoft.com/office/drawing/2014/main" id="{230BFC46-E33F-4883-8E1F-FAC51777094B}"/>
              </a:ext>
            </a:extLst>
          </p:cNvPr>
          <p:cNvSpPr txBox="1">
            <a:spLocks noChangeArrowheads="1"/>
          </p:cNvSpPr>
          <p:nvPr/>
        </p:nvSpPr>
        <p:spPr bwMode="auto">
          <a:xfrm>
            <a:off x="5213350" y="5456238"/>
            <a:ext cx="1716088" cy="823912"/>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400" dirty="0">
                <a:ea typeface="宋体" panose="02010600030101010101" pitchFamily="2" charset="-122"/>
              </a:rPr>
              <a:t>供给</a:t>
            </a:r>
            <a:r>
              <a:rPr lang="zh-CN" altLang="zh-CN" sz="2400" dirty="0">
                <a:ea typeface="宋体" panose="02010600030101010101" pitchFamily="2" charset="-122"/>
              </a:rPr>
              <a:t>量增加 16%</a:t>
            </a:r>
          </a:p>
        </p:txBody>
      </p:sp>
      <p:grpSp>
        <p:nvGrpSpPr>
          <p:cNvPr id="35" name="Group 32">
            <a:extLst>
              <a:ext uri="{FF2B5EF4-FFF2-40B4-BE49-F238E27FC236}">
                <a16:creationId xmlns:a16="http://schemas.microsoft.com/office/drawing/2014/main" id="{D129C6FD-1E19-4B0F-9391-D2DB73AB7A60}"/>
              </a:ext>
            </a:extLst>
          </p:cNvPr>
          <p:cNvGrpSpPr>
            <a:grpSpLocks/>
          </p:cNvGrpSpPr>
          <p:nvPr/>
        </p:nvGrpSpPr>
        <p:grpSpPr bwMode="auto">
          <a:xfrm>
            <a:off x="855663" y="4062413"/>
            <a:ext cx="2146300" cy="984250"/>
            <a:chOff x="0" y="0"/>
            <a:chExt cx="1352" cy="620"/>
          </a:xfrm>
        </p:grpSpPr>
        <p:grpSp>
          <p:nvGrpSpPr>
            <p:cNvPr id="36" name="Group 33">
              <a:extLst>
                <a:ext uri="{FF2B5EF4-FFF2-40B4-BE49-F238E27FC236}">
                  <a16:creationId xmlns:a16="http://schemas.microsoft.com/office/drawing/2014/main" id="{F7C25F4E-618F-49FD-8EA7-8F6E73DCA0C2}"/>
                </a:ext>
              </a:extLst>
            </p:cNvPr>
            <p:cNvGrpSpPr>
              <a:grpSpLocks/>
            </p:cNvGrpSpPr>
            <p:nvPr/>
          </p:nvGrpSpPr>
          <p:grpSpPr bwMode="auto">
            <a:xfrm>
              <a:off x="0" y="0"/>
              <a:ext cx="642" cy="620"/>
              <a:chOff x="0" y="0"/>
              <a:chExt cx="642" cy="620"/>
            </a:xfrm>
          </p:grpSpPr>
          <p:sp>
            <p:nvSpPr>
              <p:cNvPr id="38" name="Text Box 39">
                <a:extLst>
                  <a:ext uri="{FF2B5EF4-FFF2-40B4-BE49-F238E27FC236}">
                    <a16:creationId xmlns:a16="http://schemas.microsoft.com/office/drawing/2014/main" id="{3AB66D4F-2D68-40A7-A418-1A22281C65A5}"/>
                  </a:ext>
                </a:extLst>
              </p:cNvPr>
              <p:cNvSpPr txBox="1">
                <a:spLocks noChangeArrowheads="1"/>
              </p:cNvSpPr>
              <p:nvPr/>
            </p:nvSpPr>
            <p:spPr bwMode="auto">
              <a:xfrm>
                <a:off x="0" y="0"/>
                <a:ext cx="6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700">
                    <a:ea typeface="宋体" panose="02010600030101010101" pitchFamily="2" charset="-122"/>
                  </a:rPr>
                  <a:t>16%</a:t>
                </a:r>
                <a:endParaRPr lang="en-US" altLang="zh-CN" sz="2700" b="1" i="1" baseline="30000">
                  <a:ea typeface="宋体" panose="02010600030101010101" pitchFamily="2" charset="-122"/>
                </a:endParaRPr>
              </a:p>
            </p:txBody>
          </p:sp>
          <p:sp>
            <p:nvSpPr>
              <p:cNvPr id="39" name="Text Box 40">
                <a:extLst>
                  <a:ext uri="{FF2B5EF4-FFF2-40B4-BE49-F238E27FC236}">
                    <a16:creationId xmlns:a16="http://schemas.microsoft.com/office/drawing/2014/main" id="{20A0CD5D-47CA-480C-B92A-204129A01729}"/>
                  </a:ext>
                </a:extLst>
              </p:cNvPr>
              <p:cNvSpPr txBox="1">
                <a:spLocks noChangeArrowheads="1"/>
              </p:cNvSpPr>
              <p:nvPr/>
            </p:nvSpPr>
            <p:spPr bwMode="auto">
              <a:xfrm>
                <a:off x="8" y="303"/>
                <a:ext cx="62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700">
                    <a:ea typeface="宋体" panose="02010600030101010101" pitchFamily="2" charset="-122"/>
                  </a:rPr>
                  <a:t>8%</a:t>
                </a:r>
                <a:endParaRPr lang="en-US" altLang="zh-CN" sz="2700" b="1" i="1" baseline="30000">
                  <a:ea typeface="宋体" panose="02010600030101010101" pitchFamily="2" charset="-122"/>
                </a:endParaRPr>
              </a:p>
            </p:txBody>
          </p:sp>
          <p:sp>
            <p:nvSpPr>
              <p:cNvPr id="40" name="Line 41">
                <a:extLst>
                  <a:ext uri="{FF2B5EF4-FFF2-40B4-BE49-F238E27FC236}">
                    <a16:creationId xmlns:a16="http://schemas.microsoft.com/office/drawing/2014/main" id="{0F4A378B-D5DE-4B31-90AD-68921B7A3618}"/>
                  </a:ext>
                </a:extLst>
              </p:cNvPr>
              <p:cNvSpPr>
                <a:spLocks noChangeShapeType="1"/>
              </p:cNvSpPr>
              <p:nvPr/>
            </p:nvSpPr>
            <p:spPr bwMode="auto">
              <a:xfrm flipV="1">
                <a:off x="62" y="311"/>
                <a:ext cx="50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 name="Text Box 42">
              <a:extLst>
                <a:ext uri="{FF2B5EF4-FFF2-40B4-BE49-F238E27FC236}">
                  <a16:creationId xmlns:a16="http://schemas.microsoft.com/office/drawing/2014/main" id="{9302D523-BB83-4D3F-8EF1-9DF1C3345290}"/>
                </a:ext>
              </a:extLst>
            </p:cNvPr>
            <p:cNvSpPr txBox="1">
              <a:spLocks noChangeArrowheads="1"/>
            </p:cNvSpPr>
            <p:nvPr/>
          </p:nvSpPr>
          <p:spPr bwMode="auto">
            <a:xfrm>
              <a:off x="566" y="152"/>
              <a:ext cx="78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  2.0</a:t>
              </a:r>
            </a:p>
          </p:txBody>
        </p:sp>
      </p:grpSp>
      <p:grpSp>
        <p:nvGrpSpPr>
          <p:cNvPr id="41" name="Group 38">
            <a:extLst>
              <a:ext uri="{FF2B5EF4-FFF2-40B4-BE49-F238E27FC236}">
                <a16:creationId xmlns:a16="http://schemas.microsoft.com/office/drawing/2014/main" id="{B5FB7976-D96A-41CB-8648-B7DC0727ED43}"/>
              </a:ext>
            </a:extLst>
          </p:cNvPr>
          <p:cNvGrpSpPr>
            <a:grpSpLocks/>
          </p:cNvGrpSpPr>
          <p:nvPr/>
        </p:nvGrpSpPr>
        <p:grpSpPr bwMode="auto">
          <a:xfrm>
            <a:off x="758825" y="1027113"/>
            <a:ext cx="7646988" cy="1212850"/>
            <a:chOff x="0" y="0"/>
            <a:chExt cx="4817" cy="764"/>
          </a:xfrm>
        </p:grpSpPr>
        <p:sp>
          <p:nvSpPr>
            <p:cNvPr id="42" name="Rectangle 44">
              <a:extLst>
                <a:ext uri="{FF2B5EF4-FFF2-40B4-BE49-F238E27FC236}">
                  <a16:creationId xmlns:a16="http://schemas.microsoft.com/office/drawing/2014/main" id="{EF219B8D-B752-4F42-B2C8-1E73F7EBAE49}"/>
                </a:ext>
              </a:extLst>
            </p:cNvPr>
            <p:cNvSpPr>
              <a:spLocks noChangeArrowheads="1"/>
            </p:cNvSpPr>
            <p:nvPr/>
          </p:nvSpPr>
          <p:spPr bwMode="auto">
            <a:xfrm>
              <a:off x="0" y="0"/>
              <a:ext cx="4817" cy="76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43" name="Group 40">
              <a:extLst>
                <a:ext uri="{FF2B5EF4-FFF2-40B4-BE49-F238E27FC236}">
                  <a16:creationId xmlns:a16="http://schemas.microsoft.com/office/drawing/2014/main" id="{2ED19843-7167-49DA-B7C7-3144F27E930F}"/>
                </a:ext>
              </a:extLst>
            </p:cNvPr>
            <p:cNvGrpSpPr>
              <a:grpSpLocks/>
            </p:cNvGrpSpPr>
            <p:nvPr/>
          </p:nvGrpSpPr>
          <p:grpSpPr bwMode="auto">
            <a:xfrm>
              <a:off x="52" y="23"/>
              <a:ext cx="4683" cy="693"/>
              <a:chOff x="0" y="0"/>
              <a:chExt cx="4683" cy="693"/>
            </a:xfrm>
          </p:grpSpPr>
          <p:sp>
            <p:nvSpPr>
              <p:cNvPr id="44" name="Text Box 46">
                <a:extLst>
                  <a:ext uri="{FF2B5EF4-FFF2-40B4-BE49-F238E27FC236}">
                    <a16:creationId xmlns:a16="http://schemas.microsoft.com/office/drawing/2014/main" id="{DDB600AA-394E-45ED-BE94-F961435F5E50}"/>
                  </a:ext>
                </a:extLst>
              </p:cNvPr>
              <p:cNvSpPr txBox="1">
                <a:spLocks noChangeArrowheads="1"/>
              </p:cNvSpPr>
              <p:nvPr/>
            </p:nvSpPr>
            <p:spPr bwMode="auto">
              <a:xfrm>
                <a:off x="0" y="68"/>
                <a:ext cx="1589" cy="5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700">
                    <a:ea typeface="宋体" panose="02010600030101010101" pitchFamily="2" charset="-122"/>
                  </a:rPr>
                  <a:t>Price elasticity of supply</a:t>
                </a:r>
              </a:p>
            </p:txBody>
          </p:sp>
          <p:sp>
            <p:nvSpPr>
              <p:cNvPr id="45" name="Text Box 47">
                <a:extLst>
                  <a:ext uri="{FF2B5EF4-FFF2-40B4-BE49-F238E27FC236}">
                    <a16:creationId xmlns:a16="http://schemas.microsoft.com/office/drawing/2014/main" id="{EE318698-4E6E-4525-B982-C6530156C502}"/>
                  </a:ext>
                </a:extLst>
              </p:cNvPr>
              <p:cNvSpPr txBox="1">
                <a:spLocks noChangeArrowheads="1"/>
              </p:cNvSpPr>
              <p:nvPr/>
            </p:nvSpPr>
            <p:spPr bwMode="auto">
              <a:xfrm>
                <a:off x="1638" y="206"/>
                <a:ext cx="289" cy="30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46" name="Text Box 48">
                <a:extLst>
                  <a:ext uri="{FF2B5EF4-FFF2-40B4-BE49-F238E27FC236}">
                    <a16:creationId xmlns:a16="http://schemas.microsoft.com/office/drawing/2014/main" id="{C4987DD4-9D61-4CDC-B090-6C335A0A5CA1}"/>
                  </a:ext>
                </a:extLst>
              </p:cNvPr>
              <p:cNvSpPr txBox="1">
                <a:spLocks noChangeArrowheads="1"/>
              </p:cNvSpPr>
              <p:nvPr/>
            </p:nvSpPr>
            <p:spPr bwMode="auto">
              <a:xfrm>
                <a:off x="2031" y="0"/>
                <a:ext cx="2648"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700">
                    <a:ea typeface="宋体" panose="02010600030101010101" pitchFamily="2" charset="-122"/>
                  </a:rPr>
                  <a:t>Percentage change in </a:t>
                </a:r>
                <a:r>
                  <a:rPr lang="en-US" altLang="zh-CN" sz="2700" b="1" i="1">
                    <a:ea typeface="宋体" panose="02010600030101010101" pitchFamily="2" charset="-122"/>
                  </a:rPr>
                  <a:t>Q</a:t>
                </a:r>
                <a:r>
                  <a:rPr lang="en-US" altLang="zh-CN" sz="2700" b="1" i="1" baseline="30000">
                    <a:ea typeface="宋体" panose="02010600030101010101" pitchFamily="2" charset="-122"/>
                  </a:rPr>
                  <a:t>s</a:t>
                </a:r>
              </a:p>
            </p:txBody>
          </p:sp>
          <p:sp>
            <p:nvSpPr>
              <p:cNvPr id="47" name="Text Box 49">
                <a:extLst>
                  <a:ext uri="{FF2B5EF4-FFF2-40B4-BE49-F238E27FC236}">
                    <a16:creationId xmlns:a16="http://schemas.microsoft.com/office/drawing/2014/main" id="{3699491B-4961-46C4-80F5-73CD26986007}"/>
                  </a:ext>
                </a:extLst>
              </p:cNvPr>
              <p:cNvSpPr txBox="1">
                <a:spLocks noChangeArrowheads="1"/>
              </p:cNvSpPr>
              <p:nvPr/>
            </p:nvSpPr>
            <p:spPr bwMode="auto">
              <a:xfrm>
                <a:off x="2035" y="376"/>
                <a:ext cx="2648"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700">
                    <a:ea typeface="宋体" panose="02010600030101010101" pitchFamily="2" charset="-122"/>
                  </a:rPr>
                  <a:t>Percentage change in </a:t>
                </a:r>
                <a:r>
                  <a:rPr lang="en-US" altLang="zh-CN" sz="2700" b="1" i="1">
                    <a:ea typeface="宋体" panose="02010600030101010101" pitchFamily="2" charset="-122"/>
                  </a:rPr>
                  <a:t>P</a:t>
                </a:r>
                <a:endParaRPr lang="en-US" altLang="zh-CN" sz="2700" b="1" i="1" baseline="30000">
                  <a:ea typeface="宋体" panose="02010600030101010101" pitchFamily="2" charset="-122"/>
                </a:endParaRPr>
              </a:p>
            </p:txBody>
          </p:sp>
          <p:sp>
            <p:nvSpPr>
              <p:cNvPr id="48" name="Line 50">
                <a:extLst>
                  <a:ext uri="{FF2B5EF4-FFF2-40B4-BE49-F238E27FC236}">
                    <a16:creationId xmlns:a16="http://schemas.microsoft.com/office/drawing/2014/main" id="{D16366F3-4BBE-4D7E-AC0E-0DB1BC9C00F0}"/>
                  </a:ext>
                </a:extLst>
              </p:cNvPr>
              <p:cNvSpPr>
                <a:spLocks noChangeShapeType="1"/>
              </p:cNvSpPr>
              <p:nvPr/>
            </p:nvSpPr>
            <p:spPr bwMode="auto">
              <a:xfrm>
                <a:off x="2091" y="358"/>
                <a:ext cx="25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9" name="Text Box 51">
            <a:extLst>
              <a:ext uri="{FF2B5EF4-FFF2-40B4-BE49-F238E27FC236}">
                <a16:creationId xmlns:a16="http://schemas.microsoft.com/office/drawing/2014/main" id="{59C0908D-7287-430F-A2A3-797309DB4EE0}"/>
              </a:ext>
            </a:extLst>
          </p:cNvPr>
          <p:cNvSpPr txBox="1">
            <a:spLocks noChangeArrowheads="1"/>
          </p:cNvSpPr>
          <p:nvPr/>
        </p:nvSpPr>
        <p:spPr bwMode="auto">
          <a:xfrm>
            <a:off x="280988" y="2547938"/>
            <a:ext cx="2005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800" u="sng">
                <a:ea typeface="宋体" panose="02010600030101010101" pitchFamily="2" charset="-122"/>
              </a:rPr>
              <a:t>例</a:t>
            </a:r>
            <a:r>
              <a:rPr lang="zh-CN" altLang="zh-CN" sz="2800">
                <a:ea typeface="宋体" panose="02010600030101010101" pitchFamily="2" charset="-122"/>
              </a:rPr>
              <a:t>：</a:t>
            </a:r>
          </a:p>
        </p:txBody>
      </p:sp>
      <p:grpSp>
        <p:nvGrpSpPr>
          <p:cNvPr id="50" name="Group 47">
            <a:extLst>
              <a:ext uri="{FF2B5EF4-FFF2-40B4-BE49-F238E27FC236}">
                <a16:creationId xmlns:a16="http://schemas.microsoft.com/office/drawing/2014/main" id="{EF76E167-D023-45CA-92A3-770C02C72D56}"/>
              </a:ext>
            </a:extLst>
          </p:cNvPr>
          <p:cNvGrpSpPr>
            <a:grpSpLocks/>
          </p:cNvGrpSpPr>
          <p:nvPr/>
        </p:nvGrpSpPr>
        <p:grpSpPr bwMode="auto">
          <a:xfrm>
            <a:off x="758825" y="1027113"/>
            <a:ext cx="7646988" cy="1212850"/>
            <a:chOff x="0" y="0"/>
            <a:chExt cx="4817" cy="764"/>
          </a:xfrm>
        </p:grpSpPr>
        <p:sp>
          <p:nvSpPr>
            <p:cNvPr id="51" name="Rectangle 44">
              <a:extLst>
                <a:ext uri="{FF2B5EF4-FFF2-40B4-BE49-F238E27FC236}">
                  <a16:creationId xmlns:a16="http://schemas.microsoft.com/office/drawing/2014/main" id="{561EB1A2-18CC-4BD4-9337-07DFA0675EB5}"/>
                </a:ext>
              </a:extLst>
            </p:cNvPr>
            <p:cNvSpPr>
              <a:spLocks noChangeArrowheads="1"/>
            </p:cNvSpPr>
            <p:nvPr/>
          </p:nvSpPr>
          <p:spPr bwMode="auto">
            <a:xfrm>
              <a:off x="0" y="0"/>
              <a:ext cx="4817" cy="76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52" name="Group 49">
              <a:extLst>
                <a:ext uri="{FF2B5EF4-FFF2-40B4-BE49-F238E27FC236}">
                  <a16:creationId xmlns:a16="http://schemas.microsoft.com/office/drawing/2014/main" id="{E8EB7894-3919-4712-A04E-0464E15DBE4A}"/>
                </a:ext>
              </a:extLst>
            </p:cNvPr>
            <p:cNvGrpSpPr>
              <a:grpSpLocks/>
            </p:cNvGrpSpPr>
            <p:nvPr/>
          </p:nvGrpSpPr>
          <p:grpSpPr bwMode="auto">
            <a:xfrm>
              <a:off x="52" y="23"/>
              <a:ext cx="4683" cy="693"/>
              <a:chOff x="0" y="0"/>
              <a:chExt cx="4683" cy="693"/>
            </a:xfrm>
          </p:grpSpPr>
          <p:sp>
            <p:nvSpPr>
              <p:cNvPr id="53" name="Text Box 46">
                <a:extLst>
                  <a:ext uri="{FF2B5EF4-FFF2-40B4-BE49-F238E27FC236}">
                    <a16:creationId xmlns:a16="http://schemas.microsoft.com/office/drawing/2014/main" id="{4CFA25A5-027E-442B-98C2-C7C575231E0D}"/>
                  </a:ext>
                </a:extLst>
              </p:cNvPr>
              <p:cNvSpPr txBox="1">
                <a:spLocks noChangeArrowheads="1"/>
              </p:cNvSpPr>
              <p:nvPr/>
            </p:nvSpPr>
            <p:spPr bwMode="auto">
              <a:xfrm>
                <a:off x="0" y="68"/>
                <a:ext cx="1589" cy="5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a:ea typeface="宋体" panose="02010600030101010101" pitchFamily="2" charset="-122"/>
                  </a:rPr>
                  <a:t>供给价格弹性</a:t>
                </a:r>
              </a:p>
            </p:txBody>
          </p:sp>
          <p:sp>
            <p:nvSpPr>
              <p:cNvPr id="54" name="Text Box 47">
                <a:extLst>
                  <a:ext uri="{FF2B5EF4-FFF2-40B4-BE49-F238E27FC236}">
                    <a16:creationId xmlns:a16="http://schemas.microsoft.com/office/drawing/2014/main" id="{244420FB-2EEE-4F0B-B568-0C20375CFD36}"/>
                  </a:ext>
                </a:extLst>
              </p:cNvPr>
              <p:cNvSpPr txBox="1">
                <a:spLocks noChangeArrowheads="1"/>
              </p:cNvSpPr>
              <p:nvPr/>
            </p:nvSpPr>
            <p:spPr bwMode="auto">
              <a:xfrm>
                <a:off x="1638" y="206"/>
                <a:ext cx="289" cy="30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55" name="Text Box 48">
                <a:extLst>
                  <a:ext uri="{FF2B5EF4-FFF2-40B4-BE49-F238E27FC236}">
                    <a16:creationId xmlns:a16="http://schemas.microsoft.com/office/drawing/2014/main" id="{2EF028C5-1448-48F0-9A2C-18712119966D}"/>
                  </a:ext>
                </a:extLst>
              </p:cNvPr>
              <p:cNvSpPr txBox="1">
                <a:spLocks noChangeArrowheads="1"/>
              </p:cNvSpPr>
              <p:nvPr/>
            </p:nvSpPr>
            <p:spPr bwMode="auto">
              <a:xfrm>
                <a:off x="2031" y="0"/>
                <a:ext cx="2648"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a:ea typeface="宋体" panose="02010600030101010101" pitchFamily="2" charset="-122"/>
                  </a:rPr>
                  <a:t>供给量变动百分比</a:t>
                </a:r>
                <a:endParaRPr lang="zh-CN" altLang="zh-CN" sz="2700" b="1" i="1" baseline="30000">
                  <a:ea typeface="宋体" panose="02010600030101010101" pitchFamily="2" charset="-122"/>
                </a:endParaRPr>
              </a:p>
            </p:txBody>
          </p:sp>
          <p:sp>
            <p:nvSpPr>
              <p:cNvPr id="56" name="Text Box 49">
                <a:extLst>
                  <a:ext uri="{FF2B5EF4-FFF2-40B4-BE49-F238E27FC236}">
                    <a16:creationId xmlns:a16="http://schemas.microsoft.com/office/drawing/2014/main" id="{3D96F448-B709-4F2B-BB0C-02EA3F84CA0E}"/>
                  </a:ext>
                </a:extLst>
              </p:cNvPr>
              <p:cNvSpPr txBox="1">
                <a:spLocks noChangeArrowheads="1"/>
              </p:cNvSpPr>
              <p:nvPr/>
            </p:nvSpPr>
            <p:spPr bwMode="auto">
              <a:xfrm>
                <a:off x="2035" y="376"/>
                <a:ext cx="2648"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a:ea typeface="宋体" panose="02010600030101010101" pitchFamily="2" charset="-122"/>
                  </a:rPr>
                  <a:t>价格变动百分比</a:t>
                </a:r>
                <a:endParaRPr lang="zh-CN" altLang="zh-CN" sz="2700" b="1" i="1" baseline="30000">
                  <a:ea typeface="宋体" panose="02010600030101010101" pitchFamily="2" charset="-122"/>
                </a:endParaRPr>
              </a:p>
            </p:txBody>
          </p:sp>
          <p:sp>
            <p:nvSpPr>
              <p:cNvPr id="57" name="Line 50">
                <a:extLst>
                  <a:ext uri="{FF2B5EF4-FFF2-40B4-BE49-F238E27FC236}">
                    <a16:creationId xmlns:a16="http://schemas.microsoft.com/office/drawing/2014/main" id="{D5CF1B56-2740-4593-897D-984285C9CC56}"/>
                  </a:ext>
                </a:extLst>
              </p:cNvPr>
              <p:cNvSpPr>
                <a:spLocks noChangeShapeType="1"/>
              </p:cNvSpPr>
              <p:nvPr/>
            </p:nvSpPr>
            <p:spPr bwMode="auto">
              <a:xfrm>
                <a:off x="2091" y="358"/>
                <a:ext cx="25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97297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
                                        <p:tgtEl>
                                          <p:spTgt spid="3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dissolve">
                                      <p:cBhvr>
                                        <p:cTn id="20" dur="500"/>
                                        <p:tgtEl>
                                          <p:spTgt spid="34"/>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autoUpdateAnimBg="0"/>
      <p:bldP spid="33" grpId="0" animBg="1" autoUpdateAnimBg="0"/>
      <p:bldP spid="34"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DCC7B-5CE3-4B1A-A47D-88DCA3A82F2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4BAFBA91-4C27-4EBE-BDC9-A1531C21FFF9}"/>
              </a:ext>
            </a:extLst>
          </p:cNvPr>
          <p:cNvSpPr>
            <a:spLocks noGrp="1"/>
          </p:cNvSpPr>
          <p:nvPr>
            <p:ph idx="1"/>
          </p:nvPr>
        </p:nvSpPr>
        <p:spPr/>
        <p:txBody>
          <a:bodyPr/>
          <a:lstStyle/>
          <a:p>
            <a:endParaRPr lang="zh-CN" altLang="en-US" dirty="0"/>
          </a:p>
        </p:txBody>
      </p:sp>
      <p:sp>
        <p:nvSpPr>
          <p:cNvPr id="4" name="页脚占位符 1">
            <a:extLst>
              <a:ext uri="{FF2B5EF4-FFF2-40B4-BE49-F238E27FC236}">
                <a16:creationId xmlns:a16="http://schemas.microsoft.com/office/drawing/2014/main" id="{B09367B6-D018-4311-B151-CE4E23CAC29D}"/>
              </a:ext>
            </a:extLst>
          </p:cNvPr>
          <p:cNvSpPr txBox="1">
            <a:spLocks/>
          </p:cNvSpPr>
          <p:nvPr/>
        </p:nvSpPr>
        <p:spPr>
          <a:xfrm>
            <a:off x="285750" y="6392863"/>
            <a:ext cx="7335838" cy="366712"/>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zh-CN"/>
              <a:t>弹性及其应用</a:t>
            </a:r>
          </a:p>
        </p:txBody>
      </p:sp>
      <p:sp>
        <p:nvSpPr>
          <p:cNvPr id="5" name="灯片编号占位符 2">
            <a:extLst>
              <a:ext uri="{FF2B5EF4-FFF2-40B4-BE49-F238E27FC236}">
                <a16:creationId xmlns:a16="http://schemas.microsoft.com/office/drawing/2014/main" id="{66F44DF1-0CC5-48E5-AC68-C85F203B26AE}"/>
              </a:ext>
            </a:extLst>
          </p:cNvPr>
          <p:cNvSpPr txBox="1">
            <a:spLocks/>
          </p:cNvSpPr>
          <p:nvPr/>
        </p:nvSpPr>
        <p:spPr>
          <a:xfrm>
            <a:off x="8302625" y="6392863"/>
            <a:ext cx="684213" cy="368300"/>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4BF3269-7FDD-4277-9750-4C47430A5387}" type="slidenum">
              <a:rPr lang="zh-CN" altLang="zh-CN" smtClean="0"/>
              <a:pPr/>
              <a:t>38</a:t>
            </a:fld>
            <a:endParaRPr lang="zh-CN" altLang="zh-CN"/>
          </a:p>
        </p:txBody>
      </p:sp>
      <p:grpSp>
        <p:nvGrpSpPr>
          <p:cNvPr id="6" name="Group 2">
            <a:extLst>
              <a:ext uri="{FF2B5EF4-FFF2-40B4-BE49-F238E27FC236}">
                <a16:creationId xmlns:a16="http://schemas.microsoft.com/office/drawing/2014/main" id="{5F310D7D-2F59-40B2-AD3D-9159699DFB1E}"/>
              </a:ext>
            </a:extLst>
          </p:cNvPr>
          <p:cNvGrpSpPr>
            <a:grpSpLocks/>
          </p:cNvGrpSpPr>
          <p:nvPr/>
        </p:nvGrpSpPr>
        <p:grpSpPr bwMode="auto">
          <a:xfrm>
            <a:off x="5913438" y="2301875"/>
            <a:ext cx="614362" cy="2671763"/>
            <a:chOff x="0" y="0"/>
            <a:chExt cx="387" cy="1683"/>
          </a:xfrm>
        </p:grpSpPr>
        <p:sp>
          <p:nvSpPr>
            <p:cNvPr id="7" name="Text Box 3">
              <a:extLst>
                <a:ext uri="{FF2B5EF4-FFF2-40B4-BE49-F238E27FC236}">
                  <a16:creationId xmlns:a16="http://schemas.microsoft.com/office/drawing/2014/main" id="{DDCCDF74-00C8-4CD9-86B0-D6940E76C356}"/>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sp>
          <p:nvSpPr>
            <p:cNvPr id="8" name="Line 4">
              <a:extLst>
                <a:ext uri="{FF2B5EF4-FFF2-40B4-BE49-F238E27FC236}">
                  <a16:creationId xmlns:a16="http://schemas.microsoft.com/office/drawing/2014/main" id="{909506A9-0E23-4162-8C87-3ACBF7DDDBAC}"/>
                </a:ext>
              </a:extLst>
            </p:cNvPr>
            <p:cNvSpPr>
              <a:spLocks noChangeShapeType="1"/>
            </p:cNvSpPr>
            <p:nvPr/>
          </p:nvSpPr>
          <p:spPr bwMode="auto">
            <a:xfrm flipH="1">
              <a:off x="193" y="248"/>
              <a:ext cx="0" cy="1435"/>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 name="Rectangle 5">
            <a:extLst>
              <a:ext uri="{FF2B5EF4-FFF2-40B4-BE49-F238E27FC236}">
                <a16:creationId xmlns:a16="http://schemas.microsoft.com/office/drawing/2014/main" id="{9332C65F-8CF6-4491-9848-EA220B620391}"/>
              </a:ext>
            </a:extLst>
          </p:cNvPr>
          <p:cNvSpPr txBox="1">
            <a:spLocks noChangeArrowheads="1"/>
          </p:cNvSpPr>
          <p:nvPr/>
        </p:nvSpPr>
        <p:spPr>
          <a:xfrm>
            <a:off x="407988" y="249238"/>
            <a:ext cx="8494712" cy="619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完全无弹性的供给</a:t>
            </a:r>
          </a:p>
        </p:txBody>
      </p:sp>
      <p:grpSp>
        <p:nvGrpSpPr>
          <p:cNvPr id="10" name="Group 6">
            <a:extLst>
              <a:ext uri="{FF2B5EF4-FFF2-40B4-BE49-F238E27FC236}">
                <a16:creationId xmlns:a16="http://schemas.microsoft.com/office/drawing/2014/main" id="{721659B5-AD56-4D2A-8BFB-1FDD32EE43F0}"/>
              </a:ext>
            </a:extLst>
          </p:cNvPr>
          <p:cNvGrpSpPr>
            <a:grpSpLocks/>
          </p:cNvGrpSpPr>
          <p:nvPr/>
        </p:nvGrpSpPr>
        <p:grpSpPr bwMode="auto">
          <a:xfrm>
            <a:off x="4826000" y="2114550"/>
            <a:ext cx="3870325" cy="3060700"/>
            <a:chOff x="0" y="0"/>
            <a:chExt cx="2146" cy="1792"/>
          </a:xfrm>
        </p:grpSpPr>
        <p:grpSp>
          <p:nvGrpSpPr>
            <p:cNvPr id="11" name="Group 7">
              <a:extLst>
                <a:ext uri="{FF2B5EF4-FFF2-40B4-BE49-F238E27FC236}">
                  <a16:creationId xmlns:a16="http://schemas.microsoft.com/office/drawing/2014/main" id="{FDF785E6-1886-4871-9D00-00D0A7CD3994}"/>
                </a:ext>
              </a:extLst>
            </p:cNvPr>
            <p:cNvGrpSpPr>
              <a:grpSpLocks/>
            </p:cNvGrpSpPr>
            <p:nvPr/>
          </p:nvGrpSpPr>
          <p:grpSpPr bwMode="auto">
            <a:xfrm>
              <a:off x="195" y="261"/>
              <a:ext cx="1661" cy="1413"/>
              <a:chOff x="0" y="0"/>
              <a:chExt cx="2116" cy="2027"/>
            </a:xfrm>
          </p:grpSpPr>
          <p:sp>
            <p:nvSpPr>
              <p:cNvPr id="14" name="Line 8">
                <a:extLst>
                  <a:ext uri="{FF2B5EF4-FFF2-40B4-BE49-F238E27FC236}">
                    <a16:creationId xmlns:a16="http://schemas.microsoft.com/office/drawing/2014/main" id="{53F9C021-5CB8-41DD-B7B4-8D768A8E065C}"/>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9">
                <a:extLst>
                  <a:ext uri="{FF2B5EF4-FFF2-40B4-BE49-F238E27FC236}">
                    <a16:creationId xmlns:a16="http://schemas.microsoft.com/office/drawing/2014/main" id="{2A451D29-948F-4EE1-8D46-0BE1D96B1658}"/>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10">
              <a:extLst>
                <a:ext uri="{FF2B5EF4-FFF2-40B4-BE49-F238E27FC236}">
                  <a16:creationId xmlns:a16="http://schemas.microsoft.com/office/drawing/2014/main" id="{E301E5CB-2489-43A5-B959-5BB11F48133D}"/>
                </a:ext>
              </a:extLst>
            </p:cNvPr>
            <p:cNvSpPr txBox="1">
              <a:spLocks noChangeArrowheads="1"/>
            </p:cNvSpPr>
            <p:nvPr/>
          </p:nvSpPr>
          <p:spPr bwMode="auto">
            <a:xfrm>
              <a:off x="0" y="0"/>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3" name="Text Box 11">
              <a:extLst>
                <a:ext uri="{FF2B5EF4-FFF2-40B4-BE49-F238E27FC236}">
                  <a16:creationId xmlns:a16="http://schemas.microsoft.com/office/drawing/2014/main" id="{CB3EC1CA-B6BE-40F5-9432-45F0FAA20622}"/>
                </a:ext>
              </a:extLst>
            </p:cNvPr>
            <p:cNvSpPr txBox="1">
              <a:spLocks noChangeArrowheads="1"/>
            </p:cNvSpPr>
            <p:nvPr/>
          </p:nvSpPr>
          <p:spPr bwMode="auto">
            <a:xfrm>
              <a:off x="1759" y="1524"/>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sp>
        <p:nvSpPr>
          <p:cNvPr id="16" name="Text Box 12">
            <a:extLst>
              <a:ext uri="{FF2B5EF4-FFF2-40B4-BE49-F238E27FC236}">
                <a16:creationId xmlns:a16="http://schemas.microsoft.com/office/drawing/2014/main" id="{28CCCE9E-F55A-4569-BF74-2404CE49CDE9}"/>
              </a:ext>
            </a:extLst>
          </p:cNvPr>
          <p:cNvSpPr txBox="1">
            <a:spLocks noChangeArrowheads="1"/>
          </p:cNvSpPr>
          <p:nvPr/>
        </p:nvSpPr>
        <p:spPr bwMode="auto">
          <a:xfrm>
            <a:off x="5922963" y="4948238"/>
            <a:ext cx="587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p>
        </p:txBody>
      </p:sp>
      <p:sp>
        <p:nvSpPr>
          <p:cNvPr id="17" name="Text Box 13">
            <a:extLst>
              <a:ext uri="{FF2B5EF4-FFF2-40B4-BE49-F238E27FC236}">
                <a16:creationId xmlns:a16="http://schemas.microsoft.com/office/drawing/2014/main" id="{649F06A3-B997-4DB2-8A50-6437AD444B7F}"/>
              </a:ext>
            </a:extLst>
          </p:cNvPr>
          <p:cNvSpPr txBox="1">
            <a:spLocks noChangeArrowheads="1"/>
          </p:cNvSpPr>
          <p:nvPr/>
        </p:nvSpPr>
        <p:spPr bwMode="auto">
          <a:xfrm>
            <a:off x="4567238" y="3686175"/>
            <a:ext cx="59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p>
        </p:txBody>
      </p:sp>
      <p:sp>
        <p:nvSpPr>
          <p:cNvPr id="18" name="Line 14">
            <a:extLst>
              <a:ext uri="{FF2B5EF4-FFF2-40B4-BE49-F238E27FC236}">
                <a16:creationId xmlns:a16="http://schemas.microsoft.com/office/drawing/2014/main" id="{A3FCB712-8B92-4721-B3F9-AAD9658816A6}"/>
              </a:ext>
            </a:extLst>
          </p:cNvPr>
          <p:cNvSpPr>
            <a:spLocks noChangeShapeType="1"/>
          </p:cNvSpPr>
          <p:nvPr/>
        </p:nvSpPr>
        <p:spPr bwMode="auto">
          <a:xfrm>
            <a:off x="5183188" y="3916363"/>
            <a:ext cx="105092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Oval 15">
            <a:extLst>
              <a:ext uri="{FF2B5EF4-FFF2-40B4-BE49-F238E27FC236}">
                <a16:creationId xmlns:a16="http://schemas.microsoft.com/office/drawing/2014/main" id="{B5828B63-DACC-442C-BF68-2EA6ED5B7373}"/>
              </a:ext>
            </a:extLst>
          </p:cNvPr>
          <p:cNvSpPr>
            <a:spLocks noChangeArrowheads="1"/>
          </p:cNvSpPr>
          <p:nvPr/>
        </p:nvSpPr>
        <p:spPr bwMode="auto">
          <a:xfrm>
            <a:off x="6148388" y="3846513"/>
            <a:ext cx="139700" cy="1381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20" name="Group 16">
            <a:extLst>
              <a:ext uri="{FF2B5EF4-FFF2-40B4-BE49-F238E27FC236}">
                <a16:creationId xmlns:a16="http://schemas.microsoft.com/office/drawing/2014/main" id="{745DD8ED-FD5D-4CC6-90D7-D149E093E47B}"/>
              </a:ext>
            </a:extLst>
          </p:cNvPr>
          <p:cNvGrpSpPr>
            <a:grpSpLocks/>
          </p:cNvGrpSpPr>
          <p:nvPr/>
        </p:nvGrpSpPr>
        <p:grpSpPr bwMode="auto">
          <a:xfrm>
            <a:off x="4560888" y="3040063"/>
            <a:ext cx="1731962" cy="457200"/>
            <a:chOff x="0" y="0"/>
            <a:chExt cx="1091" cy="288"/>
          </a:xfrm>
        </p:grpSpPr>
        <p:sp>
          <p:nvSpPr>
            <p:cNvPr id="21" name="Text Box 17">
              <a:extLst>
                <a:ext uri="{FF2B5EF4-FFF2-40B4-BE49-F238E27FC236}">
                  <a16:creationId xmlns:a16="http://schemas.microsoft.com/office/drawing/2014/main" id="{8459C93B-047A-41F6-AE10-AE3495A0F5E3}"/>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p>
          </p:txBody>
        </p:sp>
        <p:sp>
          <p:nvSpPr>
            <p:cNvPr id="22" name="Line 18">
              <a:extLst>
                <a:ext uri="{FF2B5EF4-FFF2-40B4-BE49-F238E27FC236}">
                  <a16:creationId xmlns:a16="http://schemas.microsoft.com/office/drawing/2014/main" id="{FA7D559B-E239-4AF4-B7B2-631F8CF51912}"/>
                </a:ext>
              </a:extLst>
            </p:cNvPr>
            <p:cNvSpPr>
              <a:spLocks noChangeShapeType="1"/>
            </p:cNvSpPr>
            <p:nvPr/>
          </p:nvSpPr>
          <p:spPr bwMode="auto">
            <a:xfrm flipV="1">
              <a:off x="391" y="128"/>
              <a:ext cx="656"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Oval 19">
              <a:extLst>
                <a:ext uri="{FF2B5EF4-FFF2-40B4-BE49-F238E27FC236}">
                  <a16:creationId xmlns:a16="http://schemas.microsoft.com/office/drawing/2014/main" id="{567F860D-EA9C-4679-8A30-FF1C9F76EAE9}"/>
                </a:ext>
              </a:extLst>
            </p:cNvPr>
            <p:cNvSpPr>
              <a:spLocks noChangeArrowheads="1"/>
            </p:cNvSpPr>
            <p:nvPr/>
          </p:nvSpPr>
          <p:spPr bwMode="auto">
            <a:xfrm>
              <a:off x="1003" y="8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4" name="Line 20">
            <a:extLst>
              <a:ext uri="{FF2B5EF4-FFF2-40B4-BE49-F238E27FC236}">
                <a16:creationId xmlns:a16="http://schemas.microsoft.com/office/drawing/2014/main" id="{0CC55611-91C4-482B-9EC9-811EC41196BA}"/>
              </a:ext>
            </a:extLst>
          </p:cNvPr>
          <p:cNvSpPr>
            <a:spLocks noChangeShapeType="1"/>
          </p:cNvSpPr>
          <p:nvPr/>
        </p:nvSpPr>
        <p:spPr bwMode="auto">
          <a:xfrm flipH="1" flipV="1">
            <a:off x="5313363" y="3252788"/>
            <a:ext cx="0" cy="657225"/>
          </a:xfrm>
          <a:prstGeom prst="line">
            <a:avLst/>
          </a:prstGeom>
          <a:noFill/>
          <a:ln w="508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1">
            <a:extLst>
              <a:ext uri="{FF2B5EF4-FFF2-40B4-BE49-F238E27FC236}">
                <a16:creationId xmlns:a16="http://schemas.microsoft.com/office/drawing/2014/main" id="{A3D47D7C-0D26-40CE-82C1-711F4E4CB41A}"/>
              </a:ext>
            </a:extLst>
          </p:cNvPr>
          <p:cNvSpPr txBox="1">
            <a:spLocks noChangeArrowheads="1"/>
          </p:cNvSpPr>
          <p:nvPr/>
        </p:nvSpPr>
        <p:spPr bwMode="auto">
          <a:xfrm>
            <a:off x="5849938" y="5548313"/>
            <a:ext cx="1835150" cy="8223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b="1">
                <a:ea typeface="宋体" panose="02010600030101010101" pitchFamily="2" charset="-122"/>
              </a:rPr>
              <a:t>供给量变动</a:t>
            </a:r>
            <a:r>
              <a:rPr lang="zh-CN" altLang="zh-CN" sz="2400">
                <a:ea typeface="宋体" panose="02010600030101010101" pitchFamily="2" charset="-122"/>
              </a:rPr>
              <a:t> 0%</a:t>
            </a:r>
          </a:p>
        </p:txBody>
      </p:sp>
      <p:sp>
        <p:nvSpPr>
          <p:cNvPr id="26" name="Text Box 23">
            <a:extLst>
              <a:ext uri="{FF2B5EF4-FFF2-40B4-BE49-F238E27FC236}">
                <a16:creationId xmlns:a16="http://schemas.microsoft.com/office/drawing/2014/main" id="{C9D161E7-0C90-4B08-B80E-4A338DD10120}"/>
              </a:ext>
            </a:extLst>
          </p:cNvPr>
          <p:cNvSpPr txBox="1">
            <a:spLocks noChangeArrowheads="1"/>
          </p:cNvSpPr>
          <p:nvPr/>
        </p:nvSpPr>
        <p:spPr bwMode="auto">
          <a:xfrm>
            <a:off x="6073775" y="871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009900"/>
                </a:solidFill>
                <a:ea typeface="宋体" panose="02010600030101010101" pitchFamily="2" charset="-122"/>
              </a:rPr>
              <a:t>0%</a:t>
            </a:r>
            <a:endParaRPr lang="en-US" altLang="zh-CN" sz="2500" b="1" i="1" baseline="30000">
              <a:solidFill>
                <a:srgbClr val="009900"/>
              </a:solidFill>
              <a:ea typeface="宋体" panose="02010600030101010101" pitchFamily="2" charset="-122"/>
            </a:endParaRPr>
          </a:p>
        </p:txBody>
      </p:sp>
      <p:sp>
        <p:nvSpPr>
          <p:cNvPr id="27" name="Text Box 24">
            <a:extLst>
              <a:ext uri="{FF2B5EF4-FFF2-40B4-BE49-F238E27FC236}">
                <a16:creationId xmlns:a16="http://schemas.microsoft.com/office/drawing/2014/main" id="{7E89F777-1DEE-4100-B987-F81D22CAD508}"/>
              </a:ext>
            </a:extLst>
          </p:cNvPr>
          <p:cNvSpPr txBox="1">
            <a:spLocks noChangeArrowheads="1"/>
          </p:cNvSpPr>
          <p:nvPr/>
        </p:nvSpPr>
        <p:spPr bwMode="auto">
          <a:xfrm>
            <a:off x="6080125" y="1379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FF6600"/>
                </a:solidFill>
                <a:ea typeface="宋体" panose="02010600030101010101" pitchFamily="2" charset="-122"/>
              </a:rPr>
              <a:t>10%</a:t>
            </a:r>
            <a:endParaRPr lang="en-US" altLang="zh-CN" sz="2500" b="1" i="1" baseline="30000">
              <a:solidFill>
                <a:srgbClr val="FF6600"/>
              </a:solidFill>
              <a:ea typeface="宋体" panose="02010600030101010101" pitchFamily="2" charset="-122"/>
            </a:endParaRPr>
          </a:p>
        </p:txBody>
      </p:sp>
      <p:sp>
        <p:nvSpPr>
          <p:cNvPr id="28" name="Text Box 25">
            <a:extLst>
              <a:ext uri="{FF2B5EF4-FFF2-40B4-BE49-F238E27FC236}">
                <a16:creationId xmlns:a16="http://schemas.microsoft.com/office/drawing/2014/main" id="{2636EC94-4EE4-460F-B722-B5357635A4DF}"/>
              </a:ext>
            </a:extLst>
          </p:cNvPr>
          <p:cNvSpPr txBox="1">
            <a:spLocks noChangeArrowheads="1"/>
          </p:cNvSpPr>
          <p:nvPr/>
        </p:nvSpPr>
        <p:spPr bwMode="auto">
          <a:xfrm>
            <a:off x="7218363" y="1111250"/>
            <a:ext cx="682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solidFill>
                  <a:srgbClr val="0000FF"/>
                </a:solidFill>
                <a:ea typeface="宋体" panose="02010600030101010101" pitchFamily="2" charset="-122"/>
              </a:rPr>
              <a:t>= 0</a:t>
            </a:r>
          </a:p>
        </p:txBody>
      </p:sp>
      <p:grpSp>
        <p:nvGrpSpPr>
          <p:cNvPr id="29" name="Group 26">
            <a:extLst>
              <a:ext uri="{FF2B5EF4-FFF2-40B4-BE49-F238E27FC236}">
                <a16:creationId xmlns:a16="http://schemas.microsoft.com/office/drawing/2014/main" id="{70F022D0-B3DD-42B2-9612-914C8DC24FFD}"/>
              </a:ext>
            </a:extLst>
          </p:cNvPr>
          <p:cNvGrpSpPr>
            <a:grpSpLocks/>
          </p:cNvGrpSpPr>
          <p:nvPr/>
        </p:nvGrpSpPr>
        <p:grpSpPr bwMode="auto">
          <a:xfrm>
            <a:off x="727075" y="874713"/>
            <a:ext cx="6427788" cy="904875"/>
            <a:chOff x="0" y="0"/>
            <a:chExt cx="4040" cy="570"/>
          </a:xfrm>
        </p:grpSpPr>
        <p:sp>
          <p:nvSpPr>
            <p:cNvPr id="30" name="Text Box 27">
              <a:extLst>
                <a:ext uri="{FF2B5EF4-FFF2-40B4-BE49-F238E27FC236}">
                  <a16:creationId xmlns:a16="http://schemas.microsoft.com/office/drawing/2014/main" id="{C7187B51-B0F0-48AF-8C32-09C465CCCEB1}"/>
                </a:ext>
              </a:extLst>
            </p:cNvPr>
            <p:cNvSpPr txBox="1">
              <a:spLocks noChangeArrowheads="1"/>
            </p:cNvSpPr>
            <p:nvPr/>
          </p:nvSpPr>
          <p:spPr bwMode="auto">
            <a:xfrm>
              <a:off x="0" y="52"/>
              <a:ext cx="143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zh-CN" altLang="zh-CN" sz="2500">
                  <a:ea typeface="宋体" panose="02010600030101010101" pitchFamily="2" charset="-122"/>
                </a:rPr>
                <a:t>供给价格弹性</a:t>
              </a:r>
            </a:p>
          </p:txBody>
        </p:sp>
        <p:sp>
          <p:nvSpPr>
            <p:cNvPr id="31" name="Text Box 28">
              <a:extLst>
                <a:ext uri="{FF2B5EF4-FFF2-40B4-BE49-F238E27FC236}">
                  <a16:creationId xmlns:a16="http://schemas.microsoft.com/office/drawing/2014/main" id="{63DA6A9B-4712-4093-BBEE-31058D40C3A8}"/>
                </a:ext>
              </a:extLst>
            </p:cNvPr>
            <p:cNvSpPr txBox="1">
              <a:spLocks noChangeArrowheads="1"/>
            </p:cNvSpPr>
            <p:nvPr/>
          </p:nvSpPr>
          <p:spPr bwMode="auto">
            <a:xfrm>
              <a:off x="1344" y="153"/>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32" name="Text Box 29">
              <a:extLst>
                <a:ext uri="{FF2B5EF4-FFF2-40B4-BE49-F238E27FC236}">
                  <a16:creationId xmlns:a16="http://schemas.microsoft.com/office/drawing/2014/main" id="{7ED4491C-3D60-40E9-AD6F-0AC0BD5D0456}"/>
                </a:ext>
              </a:extLst>
            </p:cNvPr>
            <p:cNvSpPr txBox="1">
              <a:spLocks noChangeArrowheads="1"/>
            </p:cNvSpPr>
            <p:nvPr/>
          </p:nvSpPr>
          <p:spPr bwMode="auto">
            <a:xfrm>
              <a:off x="1611" y="0"/>
              <a:ext cx="15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供给量变动百分比</a:t>
              </a:r>
              <a:endParaRPr lang="zh-CN" altLang="zh-CN" sz="2000" b="1" i="1" baseline="30000">
                <a:ea typeface="宋体" panose="02010600030101010101" pitchFamily="2" charset="-122"/>
              </a:endParaRPr>
            </a:p>
          </p:txBody>
        </p:sp>
        <p:sp>
          <p:nvSpPr>
            <p:cNvPr id="33" name="Text Box 30">
              <a:extLst>
                <a:ext uri="{FF2B5EF4-FFF2-40B4-BE49-F238E27FC236}">
                  <a16:creationId xmlns:a16="http://schemas.microsoft.com/office/drawing/2014/main" id="{C0FCCDFF-D391-4CD8-833F-A0797922D558}"/>
                </a:ext>
              </a:extLst>
            </p:cNvPr>
            <p:cNvSpPr txBox="1">
              <a:spLocks noChangeArrowheads="1"/>
            </p:cNvSpPr>
            <p:nvPr/>
          </p:nvSpPr>
          <p:spPr bwMode="auto">
            <a:xfrm>
              <a:off x="1615" y="320"/>
              <a:ext cx="15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价格变动百分比</a:t>
              </a:r>
              <a:endParaRPr lang="zh-CN" altLang="zh-CN" sz="2000" b="1" i="1" baseline="30000">
                <a:ea typeface="宋体" panose="02010600030101010101" pitchFamily="2" charset="-122"/>
              </a:endParaRPr>
            </a:p>
          </p:txBody>
        </p:sp>
        <p:sp>
          <p:nvSpPr>
            <p:cNvPr id="34" name="Line 31">
              <a:extLst>
                <a:ext uri="{FF2B5EF4-FFF2-40B4-BE49-F238E27FC236}">
                  <a16:creationId xmlns:a16="http://schemas.microsoft.com/office/drawing/2014/main" id="{DE2B3FE0-C33A-4892-9F45-5EB5F1781E78}"/>
                </a:ext>
              </a:extLst>
            </p:cNvPr>
            <p:cNvSpPr>
              <a:spLocks noChangeShapeType="1"/>
            </p:cNvSpPr>
            <p:nvPr/>
          </p:nvSpPr>
          <p:spPr bwMode="auto">
            <a:xfrm>
              <a:off x="1670" y="308"/>
              <a:ext cx="14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Text Box 32">
              <a:extLst>
                <a:ext uri="{FF2B5EF4-FFF2-40B4-BE49-F238E27FC236}">
                  <a16:creationId xmlns:a16="http://schemas.microsoft.com/office/drawing/2014/main" id="{675B8579-DB25-4217-8B7E-6995C5C4DFA2}"/>
                </a:ext>
              </a:extLst>
            </p:cNvPr>
            <p:cNvSpPr txBox="1">
              <a:spLocks noChangeArrowheads="1"/>
            </p:cNvSpPr>
            <p:nvPr/>
          </p:nvSpPr>
          <p:spPr bwMode="auto">
            <a:xfrm>
              <a:off x="3092" y="151"/>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36" name="Line 33">
              <a:extLst>
                <a:ext uri="{FF2B5EF4-FFF2-40B4-BE49-F238E27FC236}">
                  <a16:creationId xmlns:a16="http://schemas.microsoft.com/office/drawing/2014/main" id="{633D825C-1D1D-41CA-B5DC-74A2987DC6F0}"/>
                </a:ext>
              </a:extLst>
            </p:cNvPr>
            <p:cNvSpPr>
              <a:spLocks noChangeShapeType="1"/>
            </p:cNvSpPr>
            <p:nvPr/>
          </p:nvSpPr>
          <p:spPr bwMode="auto">
            <a:xfrm>
              <a:off x="3424" y="309"/>
              <a:ext cx="6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 name="Text Box 34">
            <a:extLst>
              <a:ext uri="{FF2B5EF4-FFF2-40B4-BE49-F238E27FC236}">
                <a16:creationId xmlns:a16="http://schemas.microsoft.com/office/drawing/2014/main" id="{BECC74E2-7492-49E9-BAB1-15B72E69733C}"/>
              </a:ext>
            </a:extLst>
          </p:cNvPr>
          <p:cNvSpPr txBox="1">
            <a:spLocks noChangeArrowheads="1"/>
          </p:cNvSpPr>
          <p:nvPr/>
        </p:nvSpPr>
        <p:spPr bwMode="auto">
          <a:xfrm>
            <a:off x="3517900" y="4633913"/>
            <a:ext cx="1265238" cy="822325"/>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b="1">
                <a:ea typeface="宋体" panose="02010600030101010101" pitchFamily="2" charset="-122"/>
              </a:rPr>
              <a:t>价格上升</a:t>
            </a:r>
            <a:r>
              <a:rPr lang="zh-CN" altLang="zh-CN" sz="2400">
                <a:ea typeface="宋体" panose="02010600030101010101" pitchFamily="2" charset="-122"/>
              </a:rPr>
              <a:t>10%</a:t>
            </a:r>
          </a:p>
        </p:txBody>
      </p:sp>
      <p:sp>
        <p:nvSpPr>
          <p:cNvPr id="38" name="Rectangle 35">
            <a:extLst>
              <a:ext uri="{FF2B5EF4-FFF2-40B4-BE49-F238E27FC236}">
                <a16:creationId xmlns:a16="http://schemas.microsoft.com/office/drawing/2014/main" id="{A9EDB281-E0D0-4E0A-9C2D-3BD1F673874D}"/>
              </a:ext>
            </a:extLst>
          </p:cNvPr>
          <p:cNvSpPr>
            <a:spLocks noChangeArrowheads="1"/>
          </p:cNvSpPr>
          <p:nvPr/>
        </p:nvSpPr>
        <p:spPr bwMode="auto">
          <a:xfrm>
            <a:off x="366713" y="3221038"/>
            <a:ext cx="33909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en-US" sz="2600" dirty="0">
                <a:ea typeface="宋体" panose="02010600030101010101" pitchFamily="2" charset="-122"/>
              </a:rPr>
              <a:t>卖家</a:t>
            </a:r>
            <a:r>
              <a:rPr lang="zh-CN" altLang="zh-CN" sz="2600" dirty="0">
                <a:ea typeface="宋体" panose="02010600030101010101" pitchFamily="2" charset="-122"/>
              </a:rPr>
              <a:t>的价格敏感度：</a:t>
            </a:r>
            <a:endParaRPr lang="zh-CN" altLang="zh-CN" sz="2600" dirty="0">
              <a:solidFill>
                <a:srgbClr val="0000FF"/>
              </a:solidFill>
              <a:ea typeface="宋体" panose="02010600030101010101" pitchFamily="2" charset="-122"/>
            </a:endParaRPr>
          </a:p>
        </p:txBody>
      </p:sp>
      <p:sp>
        <p:nvSpPr>
          <p:cNvPr id="39" name="Rectangle 36">
            <a:extLst>
              <a:ext uri="{FF2B5EF4-FFF2-40B4-BE49-F238E27FC236}">
                <a16:creationId xmlns:a16="http://schemas.microsoft.com/office/drawing/2014/main" id="{5C4D2748-5884-4B43-AE52-90DF00D368D8}"/>
              </a:ext>
            </a:extLst>
          </p:cNvPr>
          <p:cNvSpPr>
            <a:spLocks noChangeArrowheads="1"/>
          </p:cNvSpPr>
          <p:nvPr/>
        </p:nvSpPr>
        <p:spPr bwMode="auto">
          <a:xfrm>
            <a:off x="365125" y="2009775"/>
            <a:ext cx="20764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b="1">
                <a:ea typeface="宋体" panose="02010600030101010101" pitchFamily="2" charset="-122"/>
              </a:rPr>
              <a:t>供给曲线：</a:t>
            </a:r>
            <a:endParaRPr lang="zh-CN" altLang="zh-CN" sz="2600">
              <a:solidFill>
                <a:srgbClr val="0000FF"/>
              </a:solidFill>
              <a:ea typeface="宋体" panose="02010600030101010101" pitchFamily="2" charset="-122"/>
            </a:endParaRPr>
          </a:p>
        </p:txBody>
      </p:sp>
      <p:sp>
        <p:nvSpPr>
          <p:cNvPr id="40" name="Rectangle 37">
            <a:extLst>
              <a:ext uri="{FF2B5EF4-FFF2-40B4-BE49-F238E27FC236}">
                <a16:creationId xmlns:a16="http://schemas.microsoft.com/office/drawing/2014/main" id="{4E858DFD-B658-4234-9FB0-54F2B3EB51E1}"/>
              </a:ext>
            </a:extLst>
          </p:cNvPr>
          <p:cNvSpPr>
            <a:spLocks noChangeArrowheads="1"/>
          </p:cNvSpPr>
          <p:nvPr/>
        </p:nvSpPr>
        <p:spPr bwMode="auto">
          <a:xfrm>
            <a:off x="530225" y="4832350"/>
            <a:ext cx="161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弹性：</a:t>
            </a:r>
            <a:endParaRPr lang="zh-CN" altLang="zh-CN" sz="2600">
              <a:solidFill>
                <a:srgbClr val="0000FF"/>
              </a:solidFill>
              <a:ea typeface="宋体" panose="02010600030101010101" pitchFamily="2" charset="-122"/>
            </a:endParaRPr>
          </a:p>
        </p:txBody>
      </p:sp>
      <p:sp>
        <p:nvSpPr>
          <p:cNvPr id="41" name="Rectangle 38">
            <a:extLst>
              <a:ext uri="{FF2B5EF4-FFF2-40B4-BE49-F238E27FC236}">
                <a16:creationId xmlns:a16="http://schemas.microsoft.com/office/drawing/2014/main" id="{5E71F89B-76E0-4109-B98B-77ACCD01FA6C}"/>
              </a:ext>
            </a:extLst>
          </p:cNvPr>
          <p:cNvSpPr>
            <a:spLocks noChangeArrowheads="1"/>
          </p:cNvSpPr>
          <p:nvPr/>
        </p:nvSpPr>
        <p:spPr bwMode="auto">
          <a:xfrm>
            <a:off x="565150" y="2581275"/>
            <a:ext cx="28956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垂直</a:t>
            </a:r>
          </a:p>
        </p:txBody>
      </p:sp>
      <p:sp>
        <p:nvSpPr>
          <p:cNvPr id="42" name="Rectangle 39">
            <a:extLst>
              <a:ext uri="{FF2B5EF4-FFF2-40B4-BE49-F238E27FC236}">
                <a16:creationId xmlns:a16="http://schemas.microsoft.com/office/drawing/2014/main" id="{88B0F485-F51B-4F60-B1B5-5E1881307A24}"/>
              </a:ext>
            </a:extLst>
          </p:cNvPr>
          <p:cNvSpPr>
            <a:spLocks noChangeArrowheads="1"/>
          </p:cNvSpPr>
          <p:nvPr/>
        </p:nvSpPr>
        <p:spPr bwMode="auto">
          <a:xfrm>
            <a:off x="582613" y="4079875"/>
            <a:ext cx="26241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不敏感</a:t>
            </a:r>
          </a:p>
        </p:txBody>
      </p:sp>
      <p:sp>
        <p:nvSpPr>
          <p:cNvPr id="43" name="Rectangle 40">
            <a:extLst>
              <a:ext uri="{FF2B5EF4-FFF2-40B4-BE49-F238E27FC236}">
                <a16:creationId xmlns:a16="http://schemas.microsoft.com/office/drawing/2014/main" id="{5EB3551C-F6FC-4C98-A552-60DACE0C8E38}"/>
              </a:ext>
            </a:extLst>
          </p:cNvPr>
          <p:cNvSpPr>
            <a:spLocks noChangeArrowheads="1"/>
          </p:cNvSpPr>
          <p:nvPr/>
        </p:nvSpPr>
        <p:spPr bwMode="auto">
          <a:xfrm>
            <a:off x="730250" y="5302250"/>
            <a:ext cx="18319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sz="2600">
                <a:solidFill>
                  <a:srgbClr val="0000FF"/>
                </a:solidFill>
                <a:ea typeface="宋体" panose="02010600030101010101" pitchFamily="2" charset="-122"/>
              </a:rPr>
              <a:t>0</a:t>
            </a:r>
          </a:p>
        </p:txBody>
      </p:sp>
    </p:spTree>
    <p:extLst>
      <p:ext uri="{BB962C8B-B14F-4D97-AF65-F5344CB8AC3E}">
        <p14:creationId xmlns:p14="http://schemas.microsoft.com/office/powerpoint/2010/main" val="400402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dissolve">
                                      <p:cBhvr>
                                        <p:cTn id="10" dur="500"/>
                                        <p:tgtEl>
                                          <p:spTgt spid="27"/>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down)">
                                      <p:cBhvr>
                                        <p:cTn id="14" dur="500"/>
                                        <p:tgtEl>
                                          <p:spTgt spid="2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dissolve">
                                      <p:cBhvr>
                                        <p:cTn id="23" dur="500"/>
                                        <p:tgtEl>
                                          <p:spTgt spid="2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dissolve">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autoUpdateAnimBg="0"/>
      <p:bldP spid="26" grpId="0" autoUpdateAnimBg="0"/>
      <p:bldP spid="27" grpId="0" autoUpdateAnimBg="0"/>
      <p:bldP spid="28" grpId="0" autoUpdateAnimBg="0"/>
      <p:bldP spid="37" grpId="0" animBg="1" autoUpdateAnimBg="0"/>
      <p:bldP spid="4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3CFE-AF41-4E3E-AB84-50A9FA6336F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DCD7E23-D93A-4BF9-A88F-E62845638BF2}"/>
              </a:ext>
            </a:extLst>
          </p:cNvPr>
          <p:cNvSpPr>
            <a:spLocks noGrp="1"/>
          </p:cNvSpPr>
          <p:nvPr>
            <p:ph idx="1"/>
          </p:nvPr>
        </p:nvSpPr>
        <p:spPr/>
        <p:txBody>
          <a:bodyPr/>
          <a:lstStyle/>
          <a:p>
            <a:endParaRPr lang="zh-CN" altLang="en-US" dirty="0"/>
          </a:p>
        </p:txBody>
      </p:sp>
      <p:sp>
        <p:nvSpPr>
          <p:cNvPr id="4" name="页脚占位符 1">
            <a:extLst>
              <a:ext uri="{FF2B5EF4-FFF2-40B4-BE49-F238E27FC236}">
                <a16:creationId xmlns:a16="http://schemas.microsoft.com/office/drawing/2014/main" id="{10FC7FDD-A4B6-452C-9F6B-3AED96A341C1}"/>
              </a:ext>
            </a:extLst>
          </p:cNvPr>
          <p:cNvSpPr txBox="1">
            <a:spLocks/>
          </p:cNvSpPr>
          <p:nvPr/>
        </p:nvSpPr>
        <p:spPr>
          <a:xfrm>
            <a:off x="285750" y="6392863"/>
            <a:ext cx="7335838" cy="366712"/>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zh-CN"/>
              <a:t>弹性及其应用</a:t>
            </a:r>
          </a:p>
        </p:txBody>
      </p:sp>
      <p:sp>
        <p:nvSpPr>
          <p:cNvPr id="5" name="灯片编号占位符 2">
            <a:extLst>
              <a:ext uri="{FF2B5EF4-FFF2-40B4-BE49-F238E27FC236}">
                <a16:creationId xmlns:a16="http://schemas.microsoft.com/office/drawing/2014/main" id="{B4868735-492D-4995-94D7-CB4ACE89E984}"/>
              </a:ext>
            </a:extLst>
          </p:cNvPr>
          <p:cNvSpPr txBox="1">
            <a:spLocks/>
          </p:cNvSpPr>
          <p:nvPr/>
        </p:nvSpPr>
        <p:spPr>
          <a:xfrm>
            <a:off x="8302625" y="6392863"/>
            <a:ext cx="684213" cy="368300"/>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ABCF1B4-92F4-4ED3-8ADB-0B50A5C983AF}" type="slidenum">
              <a:rPr lang="zh-CN" altLang="zh-CN" smtClean="0"/>
              <a:pPr/>
              <a:t>39</a:t>
            </a:fld>
            <a:endParaRPr lang="zh-CN" altLang="zh-CN"/>
          </a:p>
        </p:txBody>
      </p:sp>
      <p:grpSp>
        <p:nvGrpSpPr>
          <p:cNvPr id="6" name="Group 2">
            <a:extLst>
              <a:ext uri="{FF2B5EF4-FFF2-40B4-BE49-F238E27FC236}">
                <a16:creationId xmlns:a16="http://schemas.microsoft.com/office/drawing/2014/main" id="{802A1A4F-46F5-40AD-BA26-D306E3D020D3}"/>
              </a:ext>
            </a:extLst>
          </p:cNvPr>
          <p:cNvGrpSpPr>
            <a:grpSpLocks/>
          </p:cNvGrpSpPr>
          <p:nvPr/>
        </p:nvGrpSpPr>
        <p:grpSpPr bwMode="auto">
          <a:xfrm>
            <a:off x="5051425" y="1095375"/>
            <a:ext cx="2151063" cy="3219450"/>
            <a:chOff x="0" y="0"/>
            <a:chExt cx="1364" cy="2028"/>
          </a:xfrm>
        </p:grpSpPr>
        <p:sp>
          <p:nvSpPr>
            <p:cNvPr id="7" name="Arc 3">
              <a:extLst>
                <a:ext uri="{FF2B5EF4-FFF2-40B4-BE49-F238E27FC236}">
                  <a16:creationId xmlns:a16="http://schemas.microsoft.com/office/drawing/2014/main" id="{785F59C8-02D9-4E7F-AD52-19BAEB447949}"/>
                </a:ext>
              </a:extLst>
            </p:cNvPr>
            <p:cNvSpPr>
              <a:spLocks/>
            </p:cNvSpPr>
            <p:nvPr/>
          </p:nvSpPr>
          <p:spPr bwMode="auto">
            <a:xfrm rot="5400000">
              <a:off x="-443" y="443"/>
              <a:ext cx="2028" cy="1142"/>
            </a:xfrm>
            <a:custGeom>
              <a:avLst/>
              <a:gdLst>
                <a:gd name="T0" fmla="*/ 11 w 20429"/>
                <a:gd name="T1" fmla="*/ 0 h 18670"/>
                <a:gd name="T2" fmla="*/ 20 w 20429"/>
                <a:gd name="T3" fmla="*/ 3 h 18670"/>
                <a:gd name="T4" fmla="*/ 0 w 20429"/>
                <a:gd name="T5" fmla="*/ 4 h 18670"/>
                <a:gd name="T6" fmla="*/ 0 60000 65536"/>
                <a:gd name="T7" fmla="*/ 0 60000 65536"/>
                <a:gd name="T8" fmla="*/ 0 60000 65536"/>
                <a:gd name="T9" fmla="*/ 0 w 20429"/>
                <a:gd name="T10" fmla="*/ 0 h 18670"/>
                <a:gd name="T11" fmla="*/ 20429 w 20429"/>
                <a:gd name="T12" fmla="*/ 18670 h 18670"/>
              </a:gdLst>
              <a:ahLst/>
              <a:cxnLst>
                <a:cxn ang="T6">
                  <a:pos x="T0" y="T1"/>
                </a:cxn>
                <a:cxn ang="T7">
                  <a:pos x="T2" y="T3"/>
                </a:cxn>
                <a:cxn ang="T8">
                  <a:pos x="T4" y="T5"/>
                </a:cxn>
              </a:cxnLst>
              <a:rect l="T9" t="T10" r="T11" b="T12"/>
              <a:pathLst>
                <a:path w="20429" h="18670" fill="none" extrusionOk="0">
                  <a:moveTo>
                    <a:pt x="10862" y="0"/>
                  </a:moveTo>
                  <a:cubicBezTo>
                    <a:pt x="15347" y="2609"/>
                    <a:pt x="18743" y="6746"/>
                    <a:pt x="20428" y="11653"/>
                  </a:cubicBezTo>
                </a:path>
                <a:path w="20429" h="18670" stroke="0" extrusionOk="0">
                  <a:moveTo>
                    <a:pt x="10862" y="0"/>
                  </a:moveTo>
                  <a:cubicBezTo>
                    <a:pt x="15347" y="2609"/>
                    <a:pt x="18743" y="6746"/>
                    <a:pt x="20428" y="11653"/>
                  </a:cubicBezTo>
                  <a:lnTo>
                    <a:pt x="0" y="18670"/>
                  </a:lnTo>
                  <a:close/>
                </a:path>
              </a:pathLst>
            </a:cu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8" name="Text Box 4">
              <a:extLst>
                <a:ext uri="{FF2B5EF4-FFF2-40B4-BE49-F238E27FC236}">
                  <a16:creationId xmlns:a16="http://schemas.microsoft.com/office/drawing/2014/main" id="{5240FC5F-5F05-4913-A825-B57CE34DF85C}"/>
                </a:ext>
              </a:extLst>
            </p:cNvPr>
            <p:cNvSpPr txBox="1">
              <a:spLocks noChangeArrowheads="1"/>
            </p:cNvSpPr>
            <p:nvPr/>
          </p:nvSpPr>
          <p:spPr bwMode="auto">
            <a:xfrm>
              <a:off x="977" y="831"/>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grpSp>
      <p:sp>
        <p:nvSpPr>
          <p:cNvPr id="9" name="Rectangle 5">
            <a:extLst>
              <a:ext uri="{FF2B5EF4-FFF2-40B4-BE49-F238E27FC236}">
                <a16:creationId xmlns:a16="http://schemas.microsoft.com/office/drawing/2014/main" id="{E0CE4D79-7349-440D-B373-F2B863DE0743}"/>
              </a:ext>
            </a:extLst>
          </p:cNvPr>
          <p:cNvSpPr txBox="1">
            <a:spLocks noChangeArrowheads="1"/>
          </p:cNvSpPr>
          <p:nvPr/>
        </p:nvSpPr>
        <p:spPr>
          <a:xfrm>
            <a:off x="407988" y="249238"/>
            <a:ext cx="8494712" cy="619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缺乏弹性的供给</a:t>
            </a:r>
          </a:p>
        </p:txBody>
      </p:sp>
      <p:grpSp>
        <p:nvGrpSpPr>
          <p:cNvPr id="10" name="Group 6">
            <a:extLst>
              <a:ext uri="{FF2B5EF4-FFF2-40B4-BE49-F238E27FC236}">
                <a16:creationId xmlns:a16="http://schemas.microsoft.com/office/drawing/2014/main" id="{35A30BA1-B46C-45B0-9871-61A836BFB524}"/>
              </a:ext>
            </a:extLst>
          </p:cNvPr>
          <p:cNvGrpSpPr>
            <a:grpSpLocks/>
          </p:cNvGrpSpPr>
          <p:nvPr/>
        </p:nvGrpSpPr>
        <p:grpSpPr bwMode="auto">
          <a:xfrm>
            <a:off x="4826000" y="2114550"/>
            <a:ext cx="3870325" cy="3060700"/>
            <a:chOff x="0" y="0"/>
            <a:chExt cx="2146" cy="1792"/>
          </a:xfrm>
        </p:grpSpPr>
        <p:grpSp>
          <p:nvGrpSpPr>
            <p:cNvPr id="11" name="Group 7">
              <a:extLst>
                <a:ext uri="{FF2B5EF4-FFF2-40B4-BE49-F238E27FC236}">
                  <a16:creationId xmlns:a16="http://schemas.microsoft.com/office/drawing/2014/main" id="{C72812DA-6E8B-4118-AA5D-93014A1B5F19}"/>
                </a:ext>
              </a:extLst>
            </p:cNvPr>
            <p:cNvGrpSpPr>
              <a:grpSpLocks/>
            </p:cNvGrpSpPr>
            <p:nvPr/>
          </p:nvGrpSpPr>
          <p:grpSpPr bwMode="auto">
            <a:xfrm>
              <a:off x="195" y="261"/>
              <a:ext cx="1661" cy="1413"/>
              <a:chOff x="0" y="0"/>
              <a:chExt cx="2116" cy="2027"/>
            </a:xfrm>
          </p:grpSpPr>
          <p:sp>
            <p:nvSpPr>
              <p:cNvPr id="14" name="Line 8">
                <a:extLst>
                  <a:ext uri="{FF2B5EF4-FFF2-40B4-BE49-F238E27FC236}">
                    <a16:creationId xmlns:a16="http://schemas.microsoft.com/office/drawing/2014/main" id="{B09D1163-021D-4D3B-83EC-3DD749D8A225}"/>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9">
                <a:extLst>
                  <a:ext uri="{FF2B5EF4-FFF2-40B4-BE49-F238E27FC236}">
                    <a16:creationId xmlns:a16="http://schemas.microsoft.com/office/drawing/2014/main" id="{86D976DD-0F99-4A9E-B61F-8FF4F4903BD1}"/>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10">
              <a:extLst>
                <a:ext uri="{FF2B5EF4-FFF2-40B4-BE49-F238E27FC236}">
                  <a16:creationId xmlns:a16="http://schemas.microsoft.com/office/drawing/2014/main" id="{0C7BA079-D4B5-414F-BFB4-8D483524CCC2}"/>
                </a:ext>
              </a:extLst>
            </p:cNvPr>
            <p:cNvSpPr txBox="1">
              <a:spLocks noChangeArrowheads="1"/>
            </p:cNvSpPr>
            <p:nvPr/>
          </p:nvSpPr>
          <p:spPr bwMode="auto">
            <a:xfrm>
              <a:off x="0" y="0"/>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3" name="Text Box 11">
              <a:extLst>
                <a:ext uri="{FF2B5EF4-FFF2-40B4-BE49-F238E27FC236}">
                  <a16:creationId xmlns:a16="http://schemas.microsoft.com/office/drawing/2014/main" id="{DEA80E23-6498-42E0-BD63-0392A3916505}"/>
                </a:ext>
              </a:extLst>
            </p:cNvPr>
            <p:cNvSpPr txBox="1">
              <a:spLocks noChangeArrowheads="1"/>
            </p:cNvSpPr>
            <p:nvPr/>
          </p:nvSpPr>
          <p:spPr bwMode="auto">
            <a:xfrm>
              <a:off x="1759" y="1524"/>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sp>
        <p:nvSpPr>
          <p:cNvPr id="16" name="Text Box 12">
            <a:extLst>
              <a:ext uri="{FF2B5EF4-FFF2-40B4-BE49-F238E27FC236}">
                <a16:creationId xmlns:a16="http://schemas.microsoft.com/office/drawing/2014/main" id="{0FC1734E-CA03-43D6-8610-4A171396E148}"/>
              </a:ext>
            </a:extLst>
          </p:cNvPr>
          <p:cNvSpPr txBox="1">
            <a:spLocks noChangeArrowheads="1"/>
          </p:cNvSpPr>
          <p:nvPr/>
        </p:nvSpPr>
        <p:spPr bwMode="auto">
          <a:xfrm>
            <a:off x="5922963" y="4948238"/>
            <a:ext cx="587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p>
        </p:txBody>
      </p:sp>
      <p:sp>
        <p:nvSpPr>
          <p:cNvPr id="17" name="Text Box 13">
            <a:extLst>
              <a:ext uri="{FF2B5EF4-FFF2-40B4-BE49-F238E27FC236}">
                <a16:creationId xmlns:a16="http://schemas.microsoft.com/office/drawing/2014/main" id="{6CE2BAEC-6EAA-4FA5-86F2-470462ABEF56}"/>
              </a:ext>
            </a:extLst>
          </p:cNvPr>
          <p:cNvSpPr txBox="1">
            <a:spLocks noChangeArrowheads="1"/>
          </p:cNvSpPr>
          <p:nvPr/>
        </p:nvSpPr>
        <p:spPr bwMode="auto">
          <a:xfrm>
            <a:off x="4567238" y="3686175"/>
            <a:ext cx="59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p>
        </p:txBody>
      </p:sp>
      <p:sp>
        <p:nvSpPr>
          <p:cNvPr id="18" name="Line 14">
            <a:extLst>
              <a:ext uri="{FF2B5EF4-FFF2-40B4-BE49-F238E27FC236}">
                <a16:creationId xmlns:a16="http://schemas.microsoft.com/office/drawing/2014/main" id="{B1111D0F-A79E-4792-8F76-61A80A8ED310}"/>
              </a:ext>
            </a:extLst>
          </p:cNvPr>
          <p:cNvSpPr>
            <a:spLocks noChangeShapeType="1"/>
          </p:cNvSpPr>
          <p:nvPr/>
        </p:nvSpPr>
        <p:spPr bwMode="auto">
          <a:xfrm>
            <a:off x="6223000" y="3922713"/>
            <a:ext cx="0" cy="104457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5">
            <a:extLst>
              <a:ext uri="{FF2B5EF4-FFF2-40B4-BE49-F238E27FC236}">
                <a16:creationId xmlns:a16="http://schemas.microsoft.com/office/drawing/2014/main" id="{F875991D-BFE3-4252-8B8A-B365238826AC}"/>
              </a:ext>
            </a:extLst>
          </p:cNvPr>
          <p:cNvSpPr>
            <a:spLocks noChangeShapeType="1"/>
          </p:cNvSpPr>
          <p:nvPr/>
        </p:nvSpPr>
        <p:spPr bwMode="auto">
          <a:xfrm>
            <a:off x="5183188" y="3916363"/>
            <a:ext cx="105092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Oval 16">
            <a:extLst>
              <a:ext uri="{FF2B5EF4-FFF2-40B4-BE49-F238E27FC236}">
                <a16:creationId xmlns:a16="http://schemas.microsoft.com/office/drawing/2014/main" id="{A7C69C4A-39AA-44C0-9927-A6FC8DE811F9}"/>
              </a:ext>
            </a:extLst>
          </p:cNvPr>
          <p:cNvSpPr>
            <a:spLocks noChangeArrowheads="1"/>
          </p:cNvSpPr>
          <p:nvPr/>
        </p:nvSpPr>
        <p:spPr bwMode="auto">
          <a:xfrm>
            <a:off x="6148388" y="3846513"/>
            <a:ext cx="139700" cy="1381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21" name="Group 17">
            <a:extLst>
              <a:ext uri="{FF2B5EF4-FFF2-40B4-BE49-F238E27FC236}">
                <a16:creationId xmlns:a16="http://schemas.microsoft.com/office/drawing/2014/main" id="{70EDADC3-421A-4D34-97C0-EC5C13707D95}"/>
              </a:ext>
            </a:extLst>
          </p:cNvPr>
          <p:cNvGrpSpPr>
            <a:grpSpLocks/>
          </p:cNvGrpSpPr>
          <p:nvPr/>
        </p:nvGrpSpPr>
        <p:grpSpPr bwMode="auto">
          <a:xfrm>
            <a:off x="6457950" y="3243263"/>
            <a:ext cx="547688" cy="2165350"/>
            <a:chOff x="0" y="0"/>
            <a:chExt cx="345" cy="1364"/>
          </a:xfrm>
        </p:grpSpPr>
        <p:sp>
          <p:nvSpPr>
            <p:cNvPr id="22" name="Text Box 18">
              <a:extLst>
                <a:ext uri="{FF2B5EF4-FFF2-40B4-BE49-F238E27FC236}">
                  <a16:creationId xmlns:a16="http://schemas.microsoft.com/office/drawing/2014/main" id="{22F5032E-BEB4-4273-B17E-EF68567B988B}"/>
                </a:ext>
              </a:extLst>
            </p:cNvPr>
            <p:cNvSpPr txBox="1">
              <a:spLocks noChangeArrowheads="1"/>
            </p:cNvSpPr>
            <p:nvPr/>
          </p:nvSpPr>
          <p:spPr bwMode="auto">
            <a:xfrm>
              <a:off x="0" y="1076"/>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2</a:t>
              </a:r>
            </a:p>
          </p:txBody>
        </p:sp>
        <p:sp>
          <p:nvSpPr>
            <p:cNvPr id="23" name="Line 19">
              <a:extLst>
                <a:ext uri="{FF2B5EF4-FFF2-40B4-BE49-F238E27FC236}">
                  <a16:creationId xmlns:a16="http://schemas.microsoft.com/office/drawing/2014/main" id="{B5BCF450-8C11-4377-A0F8-103221BF5E2B}"/>
                </a:ext>
              </a:extLst>
            </p:cNvPr>
            <p:cNvSpPr>
              <a:spLocks noChangeShapeType="1"/>
            </p:cNvSpPr>
            <p:nvPr/>
          </p:nvSpPr>
          <p:spPr bwMode="auto">
            <a:xfrm>
              <a:off x="134" y="0"/>
              <a:ext cx="2" cy="1084"/>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 name="Group 20">
            <a:extLst>
              <a:ext uri="{FF2B5EF4-FFF2-40B4-BE49-F238E27FC236}">
                <a16:creationId xmlns:a16="http://schemas.microsoft.com/office/drawing/2014/main" id="{8862DC5F-457D-4265-BA99-38855665CD40}"/>
              </a:ext>
            </a:extLst>
          </p:cNvPr>
          <p:cNvGrpSpPr>
            <a:grpSpLocks/>
          </p:cNvGrpSpPr>
          <p:nvPr/>
        </p:nvGrpSpPr>
        <p:grpSpPr bwMode="auto">
          <a:xfrm>
            <a:off x="4560888" y="3040063"/>
            <a:ext cx="2174875" cy="457200"/>
            <a:chOff x="0" y="0"/>
            <a:chExt cx="1370" cy="288"/>
          </a:xfrm>
        </p:grpSpPr>
        <p:sp>
          <p:nvSpPr>
            <p:cNvPr id="25" name="Text Box 21">
              <a:extLst>
                <a:ext uri="{FF2B5EF4-FFF2-40B4-BE49-F238E27FC236}">
                  <a16:creationId xmlns:a16="http://schemas.microsoft.com/office/drawing/2014/main" id="{75109CF3-B62E-49C1-99AB-6F296DBDE346}"/>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p>
          </p:txBody>
        </p:sp>
        <p:sp>
          <p:nvSpPr>
            <p:cNvPr id="26" name="Line 22">
              <a:extLst>
                <a:ext uri="{FF2B5EF4-FFF2-40B4-BE49-F238E27FC236}">
                  <a16:creationId xmlns:a16="http://schemas.microsoft.com/office/drawing/2014/main" id="{8A58D0D4-6B22-4E66-95AD-C38B0FC30BCD}"/>
                </a:ext>
              </a:extLst>
            </p:cNvPr>
            <p:cNvSpPr>
              <a:spLocks noChangeShapeType="1"/>
            </p:cNvSpPr>
            <p:nvPr/>
          </p:nvSpPr>
          <p:spPr bwMode="auto">
            <a:xfrm>
              <a:off x="391" y="128"/>
              <a:ext cx="93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Oval 23">
              <a:extLst>
                <a:ext uri="{FF2B5EF4-FFF2-40B4-BE49-F238E27FC236}">
                  <a16:creationId xmlns:a16="http://schemas.microsoft.com/office/drawing/2014/main" id="{1E24E54F-DE52-4F65-A925-0169DFB74A05}"/>
                </a:ext>
              </a:extLst>
            </p:cNvPr>
            <p:cNvSpPr>
              <a:spLocks noChangeArrowheads="1"/>
            </p:cNvSpPr>
            <p:nvPr/>
          </p:nvSpPr>
          <p:spPr bwMode="auto">
            <a:xfrm>
              <a:off x="1282" y="8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8" name="Line 24">
            <a:extLst>
              <a:ext uri="{FF2B5EF4-FFF2-40B4-BE49-F238E27FC236}">
                <a16:creationId xmlns:a16="http://schemas.microsoft.com/office/drawing/2014/main" id="{843ED76E-7555-4532-B083-1350EC63B0BF}"/>
              </a:ext>
            </a:extLst>
          </p:cNvPr>
          <p:cNvSpPr>
            <a:spLocks noChangeShapeType="1"/>
          </p:cNvSpPr>
          <p:nvPr/>
        </p:nvSpPr>
        <p:spPr bwMode="auto">
          <a:xfrm flipH="1" flipV="1">
            <a:off x="5313363" y="3252788"/>
            <a:ext cx="0" cy="657225"/>
          </a:xfrm>
          <a:prstGeom prst="line">
            <a:avLst/>
          </a:prstGeom>
          <a:noFill/>
          <a:ln w="508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5">
            <a:extLst>
              <a:ext uri="{FF2B5EF4-FFF2-40B4-BE49-F238E27FC236}">
                <a16:creationId xmlns:a16="http://schemas.microsoft.com/office/drawing/2014/main" id="{6B1EA0E5-6CBC-4637-BF69-944CE96D05E5}"/>
              </a:ext>
            </a:extLst>
          </p:cNvPr>
          <p:cNvSpPr>
            <a:spLocks noChangeShapeType="1"/>
          </p:cNvSpPr>
          <p:nvPr/>
        </p:nvSpPr>
        <p:spPr bwMode="auto">
          <a:xfrm rot="16200000">
            <a:off x="6453982" y="4618831"/>
            <a:ext cx="0" cy="423863"/>
          </a:xfrm>
          <a:prstGeom prst="line">
            <a:avLst/>
          </a:prstGeom>
          <a:noFill/>
          <a:ln w="50800">
            <a:solidFill>
              <a:srgbClr val="0099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0" name="Text Box 26">
            <a:extLst>
              <a:ext uri="{FF2B5EF4-FFF2-40B4-BE49-F238E27FC236}">
                <a16:creationId xmlns:a16="http://schemas.microsoft.com/office/drawing/2014/main" id="{79DE7614-9D81-492E-929B-361EE561530C}"/>
              </a:ext>
            </a:extLst>
          </p:cNvPr>
          <p:cNvSpPr txBox="1">
            <a:spLocks noChangeArrowheads="1"/>
          </p:cNvSpPr>
          <p:nvPr/>
        </p:nvSpPr>
        <p:spPr bwMode="auto">
          <a:xfrm>
            <a:off x="5849938" y="5548313"/>
            <a:ext cx="2166937" cy="82391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供给量增加比例小于 10%</a:t>
            </a:r>
          </a:p>
        </p:txBody>
      </p:sp>
      <p:sp>
        <p:nvSpPr>
          <p:cNvPr id="31" name="Text Box 28">
            <a:extLst>
              <a:ext uri="{FF2B5EF4-FFF2-40B4-BE49-F238E27FC236}">
                <a16:creationId xmlns:a16="http://schemas.microsoft.com/office/drawing/2014/main" id="{57A52020-D49B-4E66-B727-36160A44A7AF}"/>
              </a:ext>
            </a:extLst>
          </p:cNvPr>
          <p:cNvSpPr txBox="1">
            <a:spLocks noChangeArrowheads="1"/>
          </p:cNvSpPr>
          <p:nvPr/>
        </p:nvSpPr>
        <p:spPr bwMode="auto">
          <a:xfrm>
            <a:off x="6073775" y="871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009900"/>
                </a:solidFill>
                <a:ea typeface="宋体" panose="02010600030101010101" pitchFamily="2" charset="-122"/>
              </a:rPr>
              <a:t>&lt; 10%</a:t>
            </a:r>
            <a:endParaRPr lang="en-US" altLang="zh-CN" sz="2500" b="1" i="1" baseline="30000">
              <a:solidFill>
                <a:srgbClr val="009900"/>
              </a:solidFill>
              <a:ea typeface="宋体" panose="02010600030101010101" pitchFamily="2" charset="-122"/>
            </a:endParaRPr>
          </a:p>
        </p:txBody>
      </p:sp>
      <p:sp>
        <p:nvSpPr>
          <p:cNvPr id="32" name="Text Box 29">
            <a:extLst>
              <a:ext uri="{FF2B5EF4-FFF2-40B4-BE49-F238E27FC236}">
                <a16:creationId xmlns:a16="http://schemas.microsoft.com/office/drawing/2014/main" id="{786CF7DA-943B-460B-8243-06D0214177ED}"/>
              </a:ext>
            </a:extLst>
          </p:cNvPr>
          <p:cNvSpPr txBox="1">
            <a:spLocks noChangeArrowheads="1"/>
          </p:cNvSpPr>
          <p:nvPr/>
        </p:nvSpPr>
        <p:spPr bwMode="auto">
          <a:xfrm>
            <a:off x="6080125" y="1379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FF6600"/>
                </a:solidFill>
                <a:ea typeface="宋体" panose="02010600030101010101" pitchFamily="2" charset="-122"/>
              </a:rPr>
              <a:t>10%</a:t>
            </a:r>
            <a:endParaRPr lang="en-US" altLang="zh-CN" sz="2500" b="1" i="1" baseline="30000">
              <a:solidFill>
                <a:srgbClr val="FF6600"/>
              </a:solidFill>
              <a:ea typeface="宋体" panose="02010600030101010101" pitchFamily="2" charset="-122"/>
            </a:endParaRPr>
          </a:p>
        </p:txBody>
      </p:sp>
      <p:sp>
        <p:nvSpPr>
          <p:cNvPr id="33" name="Text Box 30">
            <a:extLst>
              <a:ext uri="{FF2B5EF4-FFF2-40B4-BE49-F238E27FC236}">
                <a16:creationId xmlns:a16="http://schemas.microsoft.com/office/drawing/2014/main" id="{999462BC-D2B7-4E37-9D6B-9099FEEFE292}"/>
              </a:ext>
            </a:extLst>
          </p:cNvPr>
          <p:cNvSpPr txBox="1">
            <a:spLocks noChangeArrowheads="1"/>
          </p:cNvSpPr>
          <p:nvPr/>
        </p:nvSpPr>
        <p:spPr bwMode="auto">
          <a:xfrm>
            <a:off x="7218363" y="1111250"/>
            <a:ext cx="682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solidFill>
                  <a:srgbClr val="0000FF"/>
                </a:solidFill>
                <a:ea typeface="宋体" panose="02010600030101010101" pitchFamily="2" charset="-122"/>
              </a:rPr>
              <a:t>&lt; 1</a:t>
            </a:r>
          </a:p>
        </p:txBody>
      </p:sp>
      <p:grpSp>
        <p:nvGrpSpPr>
          <p:cNvPr id="34" name="Group 31">
            <a:extLst>
              <a:ext uri="{FF2B5EF4-FFF2-40B4-BE49-F238E27FC236}">
                <a16:creationId xmlns:a16="http://schemas.microsoft.com/office/drawing/2014/main" id="{8AC5A894-E7E1-48E6-B53E-EAE853814CB4}"/>
              </a:ext>
            </a:extLst>
          </p:cNvPr>
          <p:cNvGrpSpPr>
            <a:grpSpLocks/>
          </p:cNvGrpSpPr>
          <p:nvPr/>
        </p:nvGrpSpPr>
        <p:grpSpPr bwMode="auto">
          <a:xfrm>
            <a:off x="741363" y="874713"/>
            <a:ext cx="6413500" cy="904875"/>
            <a:chOff x="0" y="0"/>
            <a:chExt cx="4040" cy="570"/>
          </a:xfrm>
        </p:grpSpPr>
        <p:sp>
          <p:nvSpPr>
            <p:cNvPr id="35" name="Text Box 32">
              <a:extLst>
                <a:ext uri="{FF2B5EF4-FFF2-40B4-BE49-F238E27FC236}">
                  <a16:creationId xmlns:a16="http://schemas.microsoft.com/office/drawing/2014/main" id="{CA2E052F-BB26-4E52-AE05-109F844CDBF2}"/>
                </a:ext>
              </a:extLst>
            </p:cNvPr>
            <p:cNvSpPr txBox="1">
              <a:spLocks noChangeArrowheads="1"/>
            </p:cNvSpPr>
            <p:nvPr/>
          </p:nvSpPr>
          <p:spPr bwMode="auto">
            <a:xfrm>
              <a:off x="0" y="52"/>
              <a:ext cx="1436"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zh-CN" altLang="zh-CN" sz="2400">
                  <a:ea typeface="宋体" panose="02010600030101010101" pitchFamily="2" charset="-122"/>
                </a:rPr>
                <a:t>供给价格弹性</a:t>
              </a:r>
            </a:p>
          </p:txBody>
        </p:sp>
        <p:sp>
          <p:nvSpPr>
            <p:cNvPr id="36" name="Text Box 33">
              <a:extLst>
                <a:ext uri="{FF2B5EF4-FFF2-40B4-BE49-F238E27FC236}">
                  <a16:creationId xmlns:a16="http://schemas.microsoft.com/office/drawing/2014/main" id="{CF3E7E22-1C47-4C64-9AA6-DA55385B33D2}"/>
                </a:ext>
              </a:extLst>
            </p:cNvPr>
            <p:cNvSpPr txBox="1">
              <a:spLocks noChangeArrowheads="1"/>
            </p:cNvSpPr>
            <p:nvPr/>
          </p:nvSpPr>
          <p:spPr bwMode="auto">
            <a:xfrm>
              <a:off x="1344" y="153"/>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37" name="Text Box 34">
              <a:extLst>
                <a:ext uri="{FF2B5EF4-FFF2-40B4-BE49-F238E27FC236}">
                  <a16:creationId xmlns:a16="http://schemas.microsoft.com/office/drawing/2014/main" id="{0980B677-E8F2-4FCF-B5D8-E4F0B852ACB7}"/>
                </a:ext>
              </a:extLst>
            </p:cNvPr>
            <p:cNvSpPr txBox="1">
              <a:spLocks noChangeArrowheads="1"/>
            </p:cNvSpPr>
            <p:nvPr/>
          </p:nvSpPr>
          <p:spPr bwMode="auto">
            <a:xfrm>
              <a:off x="1611" y="0"/>
              <a:ext cx="15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供给量变动百分比</a:t>
              </a:r>
              <a:endParaRPr lang="zh-CN" altLang="zh-CN" sz="2000" b="1" i="1" baseline="30000">
                <a:ea typeface="宋体" panose="02010600030101010101" pitchFamily="2" charset="-122"/>
              </a:endParaRPr>
            </a:p>
          </p:txBody>
        </p:sp>
        <p:sp>
          <p:nvSpPr>
            <p:cNvPr id="38" name="Text Box 35">
              <a:extLst>
                <a:ext uri="{FF2B5EF4-FFF2-40B4-BE49-F238E27FC236}">
                  <a16:creationId xmlns:a16="http://schemas.microsoft.com/office/drawing/2014/main" id="{B2A86121-699A-4460-B751-F304217D97AD}"/>
                </a:ext>
              </a:extLst>
            </p:cNvPr>
            <p:cNvSpPr txBox="1">
              <a:spLocks noChangeArrowheads="1"/>
            </p:cNvSpPr>
            <p:nvPr/>
          </p:nvSpPr>
          <p:spPr bwMode="auto">
            <a:xfrm>
              <a:off x="1615" y="320"/>
              <a:ext cx="15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价格变动百分比</a:t>
              </a:r>
              <a:endParaRPr lang="zh-CN" altLang="zh-CN" sz="2000" b="1" i="1" baseline="30000">
                <a:ea typeface="宋体" panose="02010600030101010101" pitchFamily="2" charset="-122"/>
              </a:endParaRPr>
            </a:p>
          </p:txBody>
        </p:sp>
        <p:sp>
          <p:nvSpPr>
            <p:cNvPr id="39" name="Line 36">
              <a:extLst>
                <a:ext uri="{FF2B5EF4-FFF2-40B4-BE49-F238E27FC236}">
                  <a16:creationId xmlns:a16="http://schemas.microsoft.com/office/drawing/2014/main" id="{83682AE0-63F1-4172-80DE-24A520CCECF6}"/>
                </a:ext>
              </a:extLst>
            </p:cNvPr>
            <p:cNvSpPr>
              <a:spLocks noChangeShapeType="1"/>
            </p:cNvSpPr>
            <p:nvPr/>
          </p:nvSpPr>
          <p:spPr bwMode="auto">
            <a:xfrm>
              <a:off x="1670" y="308"/>
              <a:ext cx="14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Text Box 37">
              <a:extLst>
                <a:ext uri="{FF2B5EF4-FFF2-40B4-BE49-F238E27FC236}">
                  <a16:creationId xmlns:a16="http://schemas.microsoft.com/office/drawing/2014/main" id="{7F1D8CF0-1F9D-4CE1-B3B2-388C1D583FF3}"/>
                </a:ext>
              </a:extLst>
            </p:cNvPr>
            <p:cNvSpPr txBox="1">
              <a:spLocks noChangeArrowheads="1"/>
            </p:cNvSpPr>
            <p:nvPr/>
          </p:nvSpPr>
          <p:spPr bwMode="auto">
            <a:xfrm>
              <a:off x="3092" y="151"/>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41" name="Line 38">
              <a:extLst>
                <a:ext uri="{FF2B5EF4-FFF2-40B4-BE49-F238E27FC236}">
                  <a16:creationId xmlns:a16="http://schemas.microsoft.com/office/drawing/2014/main" id="{6287F94B-2D42-4D49-A4D6-480B9BD5A780}"/>
                </a:ext>
              </a:extLst>
            </p:cNvPr>
            <p:cNvSpPr>
              <a:spLocks noChangeShapeType="1"/>
            </p:cNvSpPr>
            <p:nvPr/>
          </p:nvSpPr>
          <p:spPr bwMode="auto">
            <a:xfrm>
              <a:off x="3424" y="309"/>
              <a:ext cx="6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 name="Text Box 39">
            <a:extLst>
              <a:ext uri="{FF2B5EF4-FFF2-40B4-BE49-F238E27FC236}">
                <a16:creationId xmlns:a16="http://schemas.microsoft.com/office/drawing/2014/main" id="{ADEDF3EB-9542-4F84-BA31-231215F793D4}"/>
              </a:ext>
            </a:extLst>
          </p:cNvPr>
          <p:cNvSpPr txBox="1">
            <a:spLocks noChangeArrowheads="1"/>
          </p:cNvSpPr>
          <p:nvPr/>
        </p:nvSpPr>
        <p:spPr bwMode="auto">
          <a:xfrm>
            <a:off x="3517900" y="4633913"/>
            <a:ext cx="1265238" cy="822325"/>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价格上升10%</a:t>
            </a:r>
          </a:p>
        </p:txBody>
      </p:sp>
      <p:sp>
        <p:nvSpPr>
          <p:cNvPr id="43" name="Rectangle 40">
            <a:extLst>
              <a:ext uri="{FF2B5EF4-FFF2-40B4-BE49-F238E27FC236}">
                <a16:creationId xmlns:a16="http://schemas.microsoft.com/office/drawing/2014/main" id="{2C498E3F-B70C-4994-B3A7-09A65642F0CD}"/>
              </a:ext>
            </a:extLst>
          </p:cNvPr>
          <p:cNvSpPr>
            <a:spLocks noChangeArrowheads="1"/>
          </p:cNvSpPr>
          <p:nvPr/>
        </p:nvSpPr>
        <p:spPr bwMode="auto">
          <a:xfrm>
            <a:off x="366713" y="3221038"/>
            <a:ext cx="33909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0000FF"/>
                </a:solidFill>
                <a:ea typeface="宋体" panose="02010600030101010101" pitchFamily="2" charset="-122"/>
              </a:rPr>
              <a:t>卖家</a:t>
            </a:r>
            <a:r>
              <a:rPr lang="zh-CN" altLang="zh-CN" sz="2600" dirty="0">
                <a:solidFill>
                  <a:srgbClr val="0000FF"/>
                </a:solidFill>
                <a:ea typeface="宋体" panose="02010600030101010101" pitchFamily="2" charset="-122"/>
              </a:rPr>
              <a:t>的价格敏感度：</a:t>
            </a:r>
          </a:p>
        </p:txBody>
      </p:sp>
      <p:sp>
        <p:nvSpPr>
          <p:cNvPr id="44" name="Rectangle 41">
            <a:extLst>
              <a:ext uri="{FF2B5EF4-FFF2-40B4-BE49-F238E27FC236}">
                <a16:creationId xmlns:a16="http://schemas.microsoft.com/office/drawing/2014/main" id="{C6BBC132-3EF2-4C4F-A08B-CF23B80799D4}"/>
              </a:ext>
            </a:extLst>
          </p:cNvPr>
          <p:cNvSpPr>
            <a:spLocks noChangeArrowheads="1"/>
          </p:cNvSpPr>
          <p:nvPr/>
        </p:nvSpPr>
        <p:spPr bwMode="auto">
          <a:xfrm>
            <a:off x="365125" y="2025650"/>
            <a:ext cx="2197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供给曲线：</a:t>
            </a:r>
            <a:endParaRPr lang="zh-CN" altLang="zh-CN" sz="2600">
              <a:solidFill>
                <a:srgbClr val="0000FF"/>
              </a:solidFill>
              <a:ea typeface="宋体" panose="02010600030101010101" pitchFamily="2" charset="-122"/>
            </a:endParaRPr>
          </a:p>
        </p:txBody>
      </p:sp>
      <p:sp>
        <p:nvSpPr>
          <p:cNvPr id="45" name="Rectangle 42">
            <a:extLst>
              <a:ext uri="{FF2B5EF4-FFF2-40B4-BE49-F238E27FC236}">
                <a16:creationId xmlns:a16="http://schemas.microsoft.com/office/drawing/2014/main" id="{7DBBFF87-5AAB-40B8-8E2F-559526A14F93}"/>
              </a:ext>
            </a:extLst>
          </p:cNvPr>
          <p:cNvSpPr>
            <a:spLocks noChangeArrowheads="1"/>
          </p:cNvSpPr>
          <p:nvPr/>
        </p:nvSpPr>
        <p:spPr bwMode="auto">
          <a:xfrm>
            <a:off x="517525" y="4859338"/>
            <a:ext cx="161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弹性：</a:t>
            </a:r>
            <a:endParaRPr lang="zh-CN" altLang="zh-CN" sz="2600">
              <a:solidFill>
                <a:srgbClr val="0000FF"/>
              </a:solidFill>
              <a:ea typeface="宋体" panose="02010600030101010101" pitchFamily="2" charset="-122"/>
            </a:endParaRPr>
          </a:p>
        </p:txBody>
      </p:sp>
      <p:sp>
        <p:nvSpPr>
          <p:cNvPr id="46" name="Rectangle 43">
            <a:extLst>
              <a:ext uri="{FF2B5EF4-FFF2-40B4-BE49-F238E27FC236}">
                <a16:creationId xmlns:a16="http://schemas.microsoft.com/office/drawing/2014/main" id="{21E99068-8BD1-43C0-A427-6C473761C913}"/>
              </a:ext>
            </a:extLst>
          </p:cNvPr>
          <p:cNvSpPr>
            <a:spLocks noChangeArrowheads="1"/>
          </p:cNvSpPr>
          <p:nvPr/>
        </p:nvSpPr>
        <p:spPr bwMode="auto">
          <a:xfrm>
            <a:off x="565150" y="2581275"/>
            <a:ext cx="28956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相对陡峭</a:t>
            </a:r>
          </a:p>
        </p:txBody>
      </p:sp>
      <p:sp>
        <p:nvSpPr>
          <p:cNvPr id="47" name="Rectangle 44">
            <a:extLst>
              <a:ext uri="{FF2B5EF4-FFF2-40B4-BE49-F238E27FC236}">
                <a16:creationId xmlns:a16="http://schemas.microsoft.com/office/drawing/2014/main" id="{DBC17AD2-E813-49DD-B8BA-151D65FFA716}"/>
              </a:ext>
            </a:extLst>
          </p:cNvPr>
          <p:cNvSpPr>
            <a:spLocks noChangeArrowheads="1"/>
          </p:cNvSpPr>
          <p:nvPr/>
        </p:nvSpPr>
        <p:spPr bwMode="auto">
          <a:xfrm>
            <a:off x="582613" y="4079875"/>
            <a:ext cx="26241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相对小</a:t>
            </a:r>
          </a:p>
        </p:txBody>
      </p:sp>
      <p:sp>
        <p:nvSpPr>
          <p:cNvPr id="48" name="Rectangle 45">
            <a:extLst>
              <a:ext uri="{FF2B5EF4-FFF2-40B4-BE49-F238E27FC236}">
                <a16:creationId xmlns:a16="http://schemas.microsoft.com/office/drawing/2014/main" id="{B5368218-9153-4EEB-A161-7403F620F423}"/>
              </a:ext>
            </a:extLst>
          </p:cNvPr>
          <p:cNvSpPr>
            <a:spLocks noChangeArrowheads="1"/>
          </p:cNvSpPr>
          <p:nvPr/>
        </p:nvSpPr>
        <p:spPr bwMode="auto">
          <a:xfrm>
            <a:off x="758825" y="5303838"/>
            <a:ext cx="18319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sz="2600">
                <a:solidFill>
                  <a:srgbClr val="0000FF"/>
                </a:solidFill>
                <a:ea typeface="宋体" panose="02010600030101010101" pitchFamily="2" charset="-122"/>
              </a:rPr>
              <a:t>&lt; 1</a:t>
            </a:r>
          </a:p>
        </p:txBody>
      </p:sp>
    </p:spTree>
    <p:extLst>
      <p:ext uri="{BB962C8B-B14F-4D97-AF65-F5344CB8AC3E}">
        <p14:creationId xmlns:p14="http://schemas.microsoft.com/office/powerpoint/2010/main" val="32950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500"/>
                                        <p:tgtEl>
                                          <p:spTgt spid="3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dissolve">
                                      <p:cBhvr>
                                        <p:cTn id="23" dur="500"/>
                                        <p:tgtEl>
                                          <p:spTgt spid="3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dissolve">
                                      <p:cBhvr>
                                        <p:cTn id="26" dur="500"/>
                                        <p:tgtEl>
                                          <p:spTgt spid="31"/>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1"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up)">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dissolve">
                                      <p:cBhvr>
                                        <p:cTn id="38" dur="500"/>
                                        <p:tgtEl>
                                          <p:spTgt spid="3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dissolve">
                                      <p:cBhvr>
                                        <p:cTn id="4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autoUpdateAnimBg="0"/>
      <p:bldP spid="31" grpId="0" autoUpdateAnimBg="0"/>
      <p:bldP spid="32" grpId="0" autoUpdateAnimBg="0"/>
      <p:bldP spid="33" grpId="0" autoUpdateAnimBg="0"/>
      <p:bldP spid="42" grpId="0" animBg="1" autoUpdateAnimBg="0"/>
      <p:bldP spid="4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4A5DC-9B7D-47D6-BF38-E57111257C41}"/>
              </a:ext>
            </a:extLst>
          </p:cNvPr>
          <p:cNvSpPr>
            <a:spLocks noGrp="1"/>
          </p:cNvSpPr>
          <p:nvPr>
            <p:ph type="title"/>
          </p:nvPr>
        </p:nvSpPr>
        <p:spPr/>
        <p:txBody>
          <a:bodyPr/>
          <a:lstStyle/>
          <a:p>
            <a:r>
              <a:rPr lang="zh-CN" altLang="en-US" dirty="0"/>
              <a:t>弹性</a:t>
            </a:r>
          </a:p>
        </p:txBody>
      </p:sp>
      <p:sp>
        <p:nvSpPr>
          <p:cNvPr id="3" name="内容占位符 2">
            <a:extLst>
              <a:ext uri="{FF2B5EF4-FFF2-40B4-BE49-F238E27FC236}">
                <a16:creationId xmlns:a16="http://schemas.microsoft.com/office/drawing/2014/main" id="{4E803B0F-8B2A-489E-AA42-629D896A373A}"/>
              </a:ext>
            </a:extLst>
          </p:cNvPr>
          <p:cNvSpPr>
            <a:spLocks noGrp="1"/>
          </p:cNvSpPr>
          <p:nvPr>
            <p:ph idx="1"/>
          </p:nvPr>
        </p:nvSpPr>
        <p:spPr/>
        <p:txBody>
          <a:bodyPr/>
          <a:lstStyle/>
          <a:p>
            <a:r>
              <a:rPr lang="zh-CN" altLang="en-US" dirty="0"/>
              <a:t>弹性：衡量一个经济量相应于另外一个经济量 变动的敏感程度（变动的百分比）的指标</a:t>
            </a:r>
            <a:endParaRPr lang="en-US" altLang="zh-CN" dirty="0"/>
          </a:p>
          <a:p>
            <a:r>
              <a:rPr lang="zh-CN" altLang="en-US" dirty="0"/>
              <a:t>衡量需求量或供给量对各种决定因素的反映程度</a:t>
            </a:r>
            <a:endParaRPr lang="en-US" altLang="zh-CN" dirty="0"/>
          </a:p>
          <a:p>
            <a:pPr lvl="1"/>
            <a:r>
              <a:rPr lang="zh-CN" altLang="en-US" dirty="0"/>
              <a:t>需求价格弹性</a:t>
            </a:r>
          </a:p>
          <a:p>
            <a:pPr lvl="1"/>
            <a:r>
              <a:rPr lang="zh-CN" altLang="en-US" dirty="0"/>
              <a:t>需求收入弹性</a:t>
            </a:r>
            <a:endParaRPr lang="en-US" altLang="zh-CN" dirty="0"/>
          </a:p>
          <a:p>
            <a:pPr lvl="1"/>
            <a:r>
              <a:rPr lang="zh-CN" altLang="en-US" dirty="0"/>
              <a:t>交叉价格弹性</a:t>
            </a:r>
          </a:p>
          <a:p>
            <a:pPr lvl="1"/>
            <a:r>
              <a:rPr lang="zh-CN" altLang="en-US" dirty="0"/>
              <a:t>供给价格弹性</a:t>
            </a:r>
          </a:p>
        </p:txBody>
      </p:sp>
    </p:spTree>
    <p:extLst>
      <p:ext uri="{BB962C8B-B14F-4D97-AF65-F5344CB8AC3E}">
        <p14:creationId xmlns:p14="http://schemas.microsoft.com/office/powerpoint/2010/main" val="2381611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D925E-B079-4007-9F7D-1C2FFFABE0E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58F83B6-6447-4E40-9501-D20CCF531A05}"/>
              </a:ext>
            </a:extLst>
          </p:cNvPr>
          <p:cNvSpPr>
            <a:spLocks noGrp="1"/>
          </p:cNvSpPr>
          <p:nvPr>
            <p:ph idx="1"/>
          </p:nvPr>
        </p:nvSpPr>
        <p:spPr/>
        <p:txBody>
          <a:bodyPr/>
          <a:lstStyle/>
          <a:p>
            <a:endParaRPr lang="zh-CN" altLang="en-US" dirty="0"/>
          </a:p>
        </p:txBody>
      </p:sp>
      <p:sp>
        <p:nvSpPr>
          <p:cNvPr id="4" name="页脚占位符 1">
            <a:extLst>
              <a:ext uri="{FF2B5EF4-FFF2-40B4-BE49-F238E27FC236}">
                <a16:creationId xmlns:a16="http://schemas.microsoft.com/office/drawing/2014/main" id="{1F92FF75-DB25-40DA-B888-147C0F74BD31}"/>
              </a:ext>
            </a:extLst>
          </p:cNvPr>
          <p:cNvSpPr txBox="1">
            <a:spLocks/>
          </p:cNvSpPr>
          <p:nvPr/>
        </p:nvSpPr>
        <p:spPr>
          <a:xfrm>
            <a:off x="285750" y="6392863"/>
            <a:ext cx="7335838" cy="366712"/>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zh-CN"/>
              <a:t>弹性及其应用</a:t>
            </a:r>
          </a:p>
        </p:txBody>
      </p:sp>
      <p:sp>
        <p:nvSpPr>
          <p:cNvPr id="5" name="灯片编号占位符 2">
            <a:extLst>
              <a:ext uri="{FF2B5EF4-FFF2-40B4-BE49-F238E27FC236}">
                <a16:creationId xmlns:a16="http://schemas.microsoft.com/office/drawing/2014/main" id="{A20CFBD1-D55B-4924-B879-33343E190ED3}"/>
              </a:ext>
            </a:extLst>
          </p:cNvPr>
          <p:cNvSpPr txBox="1">
            <a:spLocks/>
          </p:cNvSpPr>
          <p:nvPr/>
        </p:nvSpPr>
        <p:spPr>
          <a:xfrm>
            <a:off x="8302625" y="6392863"/>
            <a:ext cx="684213" cy="368300"/>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AFEC8EE-EAC5-4D84-BB25-6F10289E153D}" type="slidenum">
              <a:rPr lang="zh-CN" altLang="zh-CN" smtClean="0"/>
              <a:pPr/>
              <a:t>40</a:t>
            </a:fld>
            <a:endParaRPr lang="zh-CN" altLang="zh-CN"/>
          </a:p>
        </p:txBody>
      </p:sp>
      <p:grpSp>
        <p:nvGrpSpPr>
          <p:cNvPr id="6" name="Group 2">
            <a:extLst>
              <a:ext uri="{FF2B5EF4-FFF2-40B4-BE49-F238E27FC236}">
                <a16:creationId xmlns:a16="http://schemas.microsoft.com/office/drawing/2014/main" id="{7580D187-55D7-4000-A475-5E71BAFF0371}"/>
              </a:ext>
            </a:extLst>
          </p:cNvPr>
          <p:cNvGrpSpPr>
            <a:grpSpLocks/>
          </p:cNvGrpSpPr>
          <p:nvPr/>
        </p:nvGrpSpPr>
        <p:grpSpPr bwMode="auto">
          <a:xfrm>
            <a:off x="5310188" y="1854200"/>
            <a:ext cx="2933700" cy="2162175"/>
            <a:chOff x="0" y="0"/>
            <a:chExt cx="1788" cy="1362"/>
          </a:xfrm>
        </p:grpSpPr>
        <p:sp>
          <p:nvSpPr>
            <p:cNvPr id="7" name="Arc 3">
              <a:extLst>
                <a:ext uri="{FF2B5EF4-FFF2-40B4-BE49-F238E27FC236}">
                  <a16:creationId xmlns:a16="http://schemas.microsoft.com/office/drawing/2014/main" id="{67C82C03-CF7E-4936-8755-454A104AA824}"/>
                </a:ext>
              </a:extLst>
            </p:cNvPr>
            <p:cNvSpPr>
              <a:spLocks/>
            </p:cNvSpPr>
            <p:nvPr/>
          </p:nvSpPr>
          <p:spPr bwMode="auto">
            <a:xfrm flipH="1" flipV="1">
              <a:off x="0" y="0"/>
              <a:ext cx="1532" cy="1362"/>
            </a:xfrm>
            <a:custGeom>
              <a:avLst/>
              <a:gdLst>
                <a:gd name="T0" fmla="*/ 0 w 18663"/>
                <a:gd name="T1" fmla="*/ 3 h 21465"/>
                <a:gd name="T2" fmla="*/ 9 w 18663"/>
                <a:gd name="T3" fmla="*/ 0 h 21465"/>
                <a:gd name="T4" fmla="*/ 10 w 18663"/>
                <a:gd name="T5" fmla="*/ 5 h 21465"/>
                <a:gd name="T6" fmla="*/ 0 60000 65536"/>
                <a:gd name="T7" fmla="*/ 0 60000 65536"/>
                <a:gd name="T8" fmla="*/ 0 60000 65536"/>
                <a:gd name="T9" fmla="*/ 0 w 18663"/>
                <a:gd name="T10" fmla="*/ 0 h 21465"/>
                <a:gd name="T11" fmla="*/ 18663 w 18663"/>
                <a:gd name="T12" fmla="*/ 21465 h 21465"/>
              </a:gdLst>
              <a:ahLst/>
              <a:cxnLst>
                <a:cxn ang="T6">
                  <a:pos x="T0" y="T1"/>
                </a:cxn>
                <a:cxn ang="T7">
                  <a:pos x="T2" y="T3"/>
                </a:cxn>
                <a:cxn ang="T8">
                  <a:pos x="T4" y="T5"/>
                </a:cxn>
              </a:cxnLst>
              <a:rect l="T9" t="T10" r="T11" b="T12"/>
              <a:pathLst>
                <a:path w="18663" h="21465" fill="none" extrusionOk="0">
                  <a:moveTo>
                    <a:pt x="0" y="10590"/>
                  </a:moveTo>
                  <a:cubicBezTo>
                    <a:pt x="3437" y="4690"/>
                    <a:pt x="9462" y="763"/>
                    <a:pt x="16248" y="0"/>
                  </a:cubicBezTo>
                </a:path>
                <a:path w="18663" h="21465" stroke="0" extrusionOk="0">
                  <a:moveTo>
                    <a:pt x="0" y="10590"/>
                  </a:moveTo>
                  <a:cubicBezTo>
                    <a:pt x="3437" y="4690"/>
                    <a:pt x="9462" y="763"/>
                    <a:pt x="16248" y="0"/>
                  </a:cubicBezTo>
                  <a:lnTo>
                    <a:pt x="18663" y="21465"/>
                  </a:lnTo>
                  <a:close/>
                </a:path>
              </a:pathLst>
            </a:cu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8" name="Text Box 4">
              <a:extLst>
                <a:ext uri="{FF2B5EF4-FFF2-40B4-BE49-F238E27FC236}">
                  <a16:creationId xmlns:a16="http://schemas.microsoft.com/office/drawing/2014/main" id="{53892964-2215-49AB-A330-4EF49CF4FD1F}"/>
                </a:ext>
              </a:extLst>
            </p:cNvPr>
            <p:cNvSpPr txBox="1">
              <a:spLocks noChangeArrowheads="1"/>
            </p:cNvSpPr>
            <p:nvPr/>
          </p:nvSpPr>
          <p:spPr bwMode="auto">
            <a:xfrm>
              <a:off x="1401" y="423"/>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grpSp>
      <p:sp>
        <p:nvSpPr>
          <p:cNvPr id="9" name="Rectangle 5">
            <a:extLst>
              <a:ext uri="{FF2B5EF4-FFF2-40B4-BE49-F238E27FC236}">
                <a16:creationId xmlns:a16="http://schemas.microsoft.com/office/drawing/2014/main" id="{507CE5D3-41E5-4321-A32A-16A71BA4E430}"/>
              </a:ext>
            </a:extLst>
          </p:cNvPr>
          <p:cNvSpPr txBox="1">
            <a:spLocks noChangeArrowheads="1"/>
          </p:cNvSpPr>
          <p:nvPr/>
        </p:nvSpPr>
        <p:spPr>
          <a:xfrm>
            <a:off x="407988" y="249238"/>
            <a:ext cx="8494712" cy="619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富有弹性的供给</a:t>
            </a:r>
          </a:p>
        </p:txBody>
      </p:sp>
      <p:grpSp>
        <p:nvGrpSpPr>
          <p:cNvPr id="10" name="Group 6">
            <a:extLst>
              <a:ext uri="{FF2B5EF4-FFF2-40B4-BE49-F238E27FC236}">
                <a16:creationId xmlns:a16="http://schemas.microsoft.com/office/drawing/2014/main" id="{4F4E2DB2-5787-465D-9C37-301162667512}"/>
              </a:ext>
            </a:extLst>
          </p:cNvPr>
          <p:cNvGrpSpPr>
            <a:grpSpLocks/>
          </p:cNvGrpSpPr>
          <p:nvPr/>
        </p:nvGrpSpPr>
        <p:grpSpPr bwMode="auto">
          <a:xfrm>
            <a:off x="4826000" y="2114550"/>
            <a:ext cx="3870325" cy="3060700"/>
            <a:chOff x="0" y="0"/>
            <a:chExt cx="2146" cy="1792"/>
          </a:xfrm>
        </p:grpSpPr>
        <p:grpSp>
          <p:nvGrpSpPr>
            <p:cNvPr id="11" name="Group 7">
              <a:extLst>
                <a:ext uri="{FF2B5EF4-FFF2-40B4-BE49-F238E27FC236}">
                  <a16:creationId xmlns:a16="http://schemas.microsoft.com/office/drawing/2014/main" id="{20AF2A97-CB6D-4515-B9AB-BF5568F4CD4C}"/>
                </a:ext>
              </a:extLst>
            </p:cNvPr>
            <p:cNvGrpSpPr>
              <a:grpSpLocks/>
            </p:cNvGrpSpPr>
            <p:nvPr/>
          </p:nvGrpSpPr>
          <p:grpSpPr bwMode="auto">
            <a:xfrm>
              <a:off x="195" y="261"/>
              <a:ext cx="1661" cy="1413"/>
              <a:chOff x="0" y="0"/>
              <a:chExt cx="2116" cy="2027"/>
            </a:xfrm>
          </p:grpSpPr>
          <p:sp>
            <p:nvSpPr>
              <p:cNvPr id="14" name="Line 8">
                <a:extLst>
                  <a:ext uri="{FF2B5EF4-FFF2-40B4-BE49-F238E27FC236}">
                    <a16:creationId xmlns:a16="http://schemas.microsoft.com/office/drawing/2014/main" id="{D6BF41DC-F087-4F31-8EAF-685417247FFD}"/>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9">
                <a:extLst>
                  <a:ext uri="{FF2B5EF4-FFF2-40B4-BE49-F238E27FC236}">
                    <a16:creationId xmlns:a16="http://schemas.microsoft.com/office/drawing/2014/main" id="{1D998687-8E0E-44EC-B9C2-45A2B45AA5DC}"/>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10">
              <a:extLst>
                <a:ext uri="{FF2B5EF4-FFF2-40B4-BE49-F238E27FC236}">
                  <a16:creationId xmlns:a16="http://schemas.microsoft.com/office/drawing/2014/main" id="{267ED2F0-1BC8-4C3E-BB6C-B9ECC8021645}"/>
                </a:ext>
              </a:extLst>
            </p:cNvPr>
            <p:cNvSpPr txBox="1">
              <a:spLocks noChangeArrowheads="1"/>
            </p:cNvSpPr>
            <p:nvPr/>
          </p:nvSpPr>
          <p:spPr bwMode="auto">
            <a:xfrm>
              <a:off x="0" y="0"/>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3" name="Text Box 11">
              <a:extLst>
                <a:ext uri="{FF2B5EF4-FFF2-40B4-BE49-F238E27FC236}">
                  <a16:creationId xmlns:a16="http://schemas.microsoft.com/office/drawing/2014/main" id="{03A656CB-5BCD-4D75-93B6-8E80DA71BBB3}"/>
                </a:ext>
              </a:extLst>
            </p:cNvPr>
            <p:cNvSpPr txBox="1">
              <a:spLocks noChangeArrowheads="1"/>
            </p:cNvSpPr>
            <p:nvPr/>
          </p:nvSpPr>
          <p:spPr bwMode="auto">
            <a:xfrm>
              <a:off x="1759" y="1524"/>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sp>
        <p:nvSpPr>
          <p:cNvPr id="16" name="Text Box 12">
            <a:extLst>
              <a:ext uri="{FF2B5EF4-FFF2-40B4-BE49-F238E27FC236}">
                <a16:creationId xmlns:a16="http://schemas.microsoft.com/office/drawing/2014/main" id="{78829C89-840C-4A9E-8C24-AD9B0775EB62}"/>
              </a:ext>
            </a:extLst>
          </p:cNvPr>
          <p:cNvSpPr txBox="1">
            <a:spLocks noChangeArrowheads="1"/>
          </p:cNvSpPr>
          <p:nvPr/>
        </p:nvSpPr>
        <p:spPr bwMode="auto">
          <a:xfrm>
            <a:off x="5922963" y="4948238"/>
            <a:ext cx="587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p>
        </p:txBody>
      </p:sp>
      <p:sp>
        <p:nvSpPr>
          <p:cNvPr id="17" name="Text Box 13">
            <a:extLst>
              <a:ext uri="{FF2B5EF4-FFF2-40B4-BE49-F238E27FC236}">
                <a16:creationId xmlns:a16="http://schemas.microsoft.com/office/drawing/2014/main" id="{FABFD6EA-4875-4970-9A2C-C0A755A5B93B}"/>
              </a:ext>
            </a:extLst>
          </p:cNvPr>
          <p:cNvSpPr txBox="1">
            <a:spLocks noChangeArrowheads="1"/>
          </p:cNvSpPr>
          <p:nvPr/>
        </p:nvSpPr>
        <p:spPr bwMode="auto">
          <a:xfrm>
            <a:off x="4567238" y="3686175"/>
            <a:ext cx="59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p>
        </p:txBody>
      </p:sp>
      <p:sp>
        <p:nvSpPr>
          <p:cNvPr id="18" name="Line 14">
            <a:extLst>
              <a:ext uri="{FF2B5EF4-FFF2-40B4-BE49-F238E27FC236}">
                <a16:creationId xmlns:a16="http://schemas.microsoft.com/office/drawing/2014/main" id="{088C0DDB-3551-46B9-8C15-41B88C00E1D5}"/>
              </a:ext>
            </a:extLst>
          </p:cNvPr>
          <p:cNvSpPr>
            <a:spLocks noChangeShapeType="1"/>
          </p:cNvSpPr>
          <p:nvPr/>
        </p:nvSpPr>
        <p:spPr bwMode="auto">
          <a:xfrm>
            <a:off x="6223000" y="3922713"/>
            <a:ext cx="0" cy="104457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5">
            <a:extLst>
              <a:ext uri="{FF2B5EF4-FFF2-40B4-BE49-F238E27FC236}">
                <a16:creationId xmlns:a16="http://schemas.microsoft.com/office/drawing/2014/main" id="{954B4215-8E50-4779-BFB4-BB6D0FB34668}"/>
              </a:ext>
            </a:extLst>
          </p:cNvPr>
          <p:cNvSpPr>
            <a:spLocks noChangeShapeType="1"/>
          </p:cNvSpPr>
          <p:nvPr/>
        </p:nvSpPr>
        <p:spPr bwMode="auto">
          <a:xfrm>
            <a:off x="5183188" y="3916363"/>
            <a:ext cx="1050925"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Oval 16">
            <a:extLst>
              <a:ext uri="{FF2B5EF4-FFF2-40B4-BE49-F238E27FC236}">
                <a16:creationId xmlns:a16="http://schemas.microsoft.com/office/drawing/2014/main" id="{92CEE733-FCB3-4ABF-9DC0-CF60C4802564}"/>
              </a:ext>
            </a:extLst>
          </p:cNvPr>
          <p:cNvSpPr>
            <a:spLocks noChangeArrowheads="1"/>
          </p:cNvSpPr>
          <p:nvPr/>
        </p:nvSpPr>
        <p:spPr bwMode="auto">
          <a:xfrm>
            <a:off x="6148388" y="3846513"/>
            <a:ext cx="139700" cy="1381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21" name="Group 17">
            <a:extLst>
              <a:ext uri="{FF2B5EF4-FFF2-40B4-BE49-F238E27FC236}">
                <a16:creationId xmlns:a16="http://schemas.microsoft.com/office/drawing/2014/main" id="{DD513B09-C737-4782-9E44-07F1ED463A7C}"/>
              </a:ext>
            </a:extLst>
          </p:cNvPr>
          <p:cNvGrpSpPr>
            <a:grpSpLocks/>
          </p:cNvGrpSpPr>
          <p:nvPr/>
        </p:nvGrpSpPr>
        <p:grpSpPr bwMode="auto">
          <a:xfrm>
            <a:off x="7280275" y="3243263"/>
            <a:ext cx="547688" cy="2165350"/>
            <a:chOff x="0" y="0"/>
            <a:chExt cx="345" cy="1364"/>
          </a:xfrm>
        </p:grpSpPr>
        <p:sp>
          <p:nvSpPr>
            <p:cNvPr id="22" name="Text Box 18">
              <a:extLst>
                <a:ext uri="{FF2B5EF4-FFF2-40B4-BE49-F238E27FC236}">
                  <a16:creationId xmlns:a16="http://schemas.microsoft.com/office/drawing/2014/main" id="{053B7B44-9604-496C-8785-561C61E17A0C}"/>
                </a:ext>
              </a:extLst>
            </p:cNvPr>
            <p:cNvSpPr txBox="1">
              <a:spLocks noChangeArrowheads="1"/>
            </p:cNvSpPr>
            <p:nvPr/>
          </p:nvSpPr>
          <p:spPr bwMode="auto">
            <a:xfrm>
              <a:off x="0" y="1076"/>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2</a:t>
              </a:r>
            </a:p>
          </p:txBody>
        </p:sp>
        <p:sp>
          <p:nvSpPr>
            <p:cNvPr id="23" name="Line 19">
              <a:extLst>
                <a:ext uri="{FF2B5EF4-FFF2-40B4-BE49-F238E27FC236}">
                  <a16:creationId xmlns:a16="http://schemas.microsoft.com/office/drawing/2014/main" id="{649D9245-CDBC-4B25-A3C5-7FCC56E4CF61}"/>
                </a:ext>
              </a:extLst>
            </p:cNvPr>
            <p:cNvSpPr>
              <a:spLocks noChangeShapeType="1"/>
            </p:cNvSpPr>
            <p:nvPr/>
          </p:nvSpPr>
          <p:spPr bwMode="auto">
            <a:xfrm>
              <a:off x="169" y="0"/>
              <a:ext cx="2" cy="1084"/>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 name="Group 20">
            <a:extLst>
              <a:ext uri="{FF2B5EF4-FFF2-40B4-BE49-F238E27FC236}">
                <a16:creationId xmlns:a16="http://schemas.microsoft.com/office/drawing/2014/main" id="{59E9C978-8F4A-4C71-B61D-3E25892DC495}"/>
              </a:ext>
            </a:extLst>
          </p:cNvPr>
          <p:cNvGrpSpPr>
            <a:grpSpLocks/>
          </p:cNvGrpSpPr>
          <p:nvPr/>
        </p:nvGrpSpPr>
        <p:grpSpPr bwMode="auto">
          <a:xfrm>
            <a:off x="4560888" y="3040063"/>
            <a:ext cx="3060700" cy="457200"/>
            <a:chOff x="0" y="0"/>
            <a:chExt cx="1928" cy="288"/>
          </a:xfrm>
        </p:grpSpPr>
        <p:sp>
          <p:nvSpPr>
            <p:cNvPr id="25" name="Text Box 21">
              <a:extLst>
                <a:ext uri="{FF2B5EF4-FFF2-40B4-BE49-F238E27FC236}">
                  <a16:creationId xmlns:a16="http://schemas.microsoft.com/office/drawing/2014/main" id="{4DA9D51E-C27E-4F1C-BC06-5A091E05B1BE}"/>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p>
          </p:txBody>
        </p:sp>
        <p:sp>
          <p:nvSpPr>
            <p:cNvPr id="26" name="Line 22">
              <a:extLst>
                <a:ext uri="{FF2B5EF4-FFF2-40B4-BE49-F238E27FC236}">
                  <a16:creationId xmlns:a16="http://schemas.microsoft.com/office/drawing/2014/main" id="{C5065FBD-8175-48E2-A8A9-CDEE10850634}"/>
                </a:ext>
              </a:extLst>
            </p:cNvPr>
            <p:cNvSpPr>
              <a:spLocks noChangeShapeType="1"/>
            </p:cNvSpPr>
            <p:nvPr/>
          </p:nvSpPr>
          <p:spPr bwMode="auto">
            <a:xfrm>
              <a:off x="391" y="128"/>
              <a:ext cx="1490"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Oval 23">
              <a:extLst>
                <a:ext uri="{FF2B5EF4-FFF2-40B4-BE49-F238E27FC236}">
                  <a16:creationId xmlns:a16="http://schemas.microsoft.com/office/drawing/2014/main" id="{82DF72E7-781B-4CF6-93F4-55ACA8FA992A}"/>
                </a:ext>
              </a:extLst>
            </p:cNvPr>
            <p:cNvSpPr>
              <a:spLocks noChangeArrowheads="1"/>
            </p:cNvSpPr>
            <p:nvPr/>
          </p:nvSpPr>
          <p:spPr bwMode="auto">
            <a:xfrm>
              <a:off x="1840" y="8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8" name="Line 24">
            <a:extLst>
              <a:ext uri="{FF2B5EF4-FFF2-40B4-BE49-F238E27FC236}">
                <a16:creationId xmlns:a16="http://schemas.microsoft.com/office/drawing/2014/main" id="{6D065683-0624-4623-84F0-BE2D4B3CDDFA}"/>
              </a:ext>
            </a:extLst>
          </p:cNvPr>
          <p:cNvSpPr>
            <a:spLocks noChangeShapeType="1"/>
          </p:cNvSpPr>
          <p:nvPr/>
        </p:nvSpPr>
        <p:spPr bwMode="auto">
          <a:xfrm flipH="1" flipV="1">
            <a:off x="5313363" y="3252788"/>
            <a:ext cx="0" cy="657225"/>
          </a:xfrm>
          <a:prstGeom prst="line">
            <a:avLst/>
          </a:prstGeom>
          <a:noFill/>
          <a:ln w="508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5">
            <a:extLst>
              <a:ext uri="{FF2B5EF4-FFF2-40B4-BE49-F238E27FC236}">
                <a16:creationId xmlns:a16="http://schemas.microsoft.com/office/drawing/2014/main" id="{88ADBBE2-ECC5-47A8-9EF8-225B9739C48A}"/>
              </a:ext>
            </a:extLst>
          </p:cNvPr>
          <p:cNvSpPr>
            <a:spLocks noChangeShapeType="1"/>
          </p:cNvSpPr>
          <p:nvPr/>
        </p:nvSpPr>
        <p:spPr bwMode="auto">
          <a:xfrm rot="16200000">
            <a:off x="6892132" y="4180681"/>
            <a:ext cx="0" cy="1300163"/>
          </a:xfrm>
          <a:prstGeom prst="line">
            <a:avLst/>
          </a:prstGeom>
          <a:noFill/>
          <a:ln w="50800">
            <a:solidFill>
              <a:srgbClr val="0099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0" name="Text Box 26">
            <a:extLst>
              <a:ext uri="{FF2B5EF4-FFF2-40B4-BE49-F238E27FC236}">
                <a16:creationId xmlns:a16="http://schemas.microsoft.com/office/drawing/2014/main" id="{C6CBB9DD-D47A-4C33-939D-DAB0C75497DC}"/>
              </a:ext>
            </a:extLst>
          </p:cNvPr>
          <p:cNvSpPr txBox="1">
            <a:spLocks noChangeArrowheads="1"/>
          </p:cNvSpPr>
          <p:nvPr/>
        </p:nvSpPr>
        <p:spPr bwMode="auto">
          <a:xfrm>
            <a:off x="5849938" y="5548313"/>
            <a:ext cx="2166937" cy="82391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供给量增加大于 10%</a:t>
            </a:r>
          </a:p>
        </p:txBody>
      </p:sp>
      <p:sp>
        <p:nvSpPr>
          <p:cNvPr id="31" name="Text Box 28">
            <a:extLst>
              <a:ext uri="{FF2B5EF4-FFF2-40B4-BE49-F238E27FC236}">
                <a16:creationId xmlns:a16="http://schemas.microsoft.com/office/drawing/2014/main" id="{32664CA9-58C2-4105-A70D-E5C2F8946771}"/>
              </a:ext>
            </a:extLst>
          </p:cNvPr>
          <p:cNvSpPr txBox="1">
            <a:spLocks noChangeArrowheads="1"/>
          </p:cNvSpPr>
          <p:nvPr/>
        </p:nvSpPr>
        <p:spPr bwMode="auto">
          <a:xfrm>
            <a:off x="6073775" y="871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009900"/>
                </a:solidFill>
                <a:ea typeface="宋体" panose="02010600030101010101" pitchFamily="2" charset="-122"/>
              </a:rPr>
              <a:t>&gt; 10%</a:t>
            </a:r>
            <a:endParaRPr lang="en-US" altLang="zh-CN" sz="2500" b="1" i="1" baseline="30000">
              <a:solidFill>
                <a:srgbClr val="009900"/>
              </a:solidFill>
              <a:ea typeface="宋体" panose="02010600030101010101" pitchFamily="2" charset="-122"/>
            </a:endParaRPr>
          </a:p>
        </p:txBody>
      </p:sp>
      <p:sp>
        <p:nvSpPr>
          <p:cNvPr id="32" name="Text Box 29">
            <a:extLst>
              <a:ext uri="{FF2B5EF4-FFF2-40B4-BE49-F238E27FC236}">
                <a16:creationId xmlns:a16="http://schemas.microsoft.com/office/drawing/2014/main" id="{D94E2B52-EAD3-455E-86E3-BE75948D974F}"/>
              </a:ext>
            </a:extLst>
          </p:cNvPr>
          <p:cNvSpPr txBox="1">
            <a:spLocks noChangeArrowheads="1"/>
          </p:cNvSpPr>
          <p:nvPr/>
        </p:nvSpPr>
        <p:spPr bwMode="auto">
          <a:xfrm>
            <a:off x="6080125" y="1379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FF6600"/>
                </a:solidFill>
                <a:ea typeface="宋体" panose="02010600030101010101" pitchFamily="2" charset="-122"/>
              </a:rPr>
              <a:t>10%</a:t>
            </a:r>
            <a:endParaRPr lang="en-US" altLang="zh-CN" sz="2500" b="1" i="1" baseline="30000">
              <a:solidFill>
                <a:srgbClr val="FF6600"/>
              </a:solidFill>
              <a:ea typeface="宋体" panose="02010600030101010101" pitchFamily="2" charset="-122"/>
            </a:endParaRPr>
          </a:p>
        </p:txBody>
      </p:sp>
      <p:sp>
        <p:nvSpPr>
          <p:cNvPr id="33" name="Text Box 30">
            <a:extLst>
              <a:ext uri="{FF2B5EF4-FFF2-40B4-BE49-F238E27FC236}">
                <a16:creationId xmlns:a16="http://schemas.microsoft.com/office/drawing/2014/main" id="{751690C9-8D33-4448-8B9F-90CAD4EF2486}"/>
              </a:ext>
            </a:extLst>
          </p:cNvPr>
          <p:cNvSpPr txBox="1">
            <a:spLocks noChangeArrowheads="1"/>
          </p:cNvSpPr>
          <p:nvPr/>
        </p:nvSpPr>
        <p:spPr bwMode="auto">
          <a:xfrm>
            <a:off x="7218363" y="1111250"/>
            <a:ext cx="682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solidFill>
                  <a:srgbClr val="0000FF"/>
                </a:solidFill>
                <a:ea typeface="宋体" panose="02010600030101010101" pitchFamily="2" charset="-122"/>
              </a:rPr>
              <a:t>&gt; 1</a:t>
            </a:r>
          </a:p>
        </p:txBody>
      </p:sp>
      <p:grpSp>
        <p:nvGrpSpPr>
          <p:cNvPr id="34" name="Group 31">
            <a:extLst>
              <a:ext uri="{FF2B5EF4-FFF2-40B4-BE49-F238E27FC236}">
                <a16:creationId xmlns:a16="http://schemas.microsoft.com/office/drawing/2014/main" id="{85E35067-5F22-412E-9A14-E682E1B7D44B}"/>
              </a:ext>
            </a:extLst>
          </p:cNvPr>
          <p:cNvGrpSpPr>
            <a:grpSpLocks/>
          </p:cNvGrpSpPr>
          <p:nvPr/>
        </p:nvGrpSpPr>
        <p:grpSpPr bwMode="auto">
          <a:xfrm>
            <a:off x="741363" y="874713"/>
            <a:ext cx="6413500" cy="904875"/>
            <a:chOff x="0" y="0"/>
            <a:chExt cx="4040" cy="570"/>
          </a:xfrm>
        </p:grpSpPr>
        <p:sp>
          <p:nvSpPr>
            <p:cNvPr id="35" name="Text Box 32">
              <a:extLst>
                <a:ext uri="{FF2B5EF4-FFF2-40B4-BE49-F238E27FC236}">
                  <a16:creationId xmlns:a16="http://schemas.microsoft.com/office/drawing/2014/main" id="{732CDC36-3942-4B34-8578-77A809EEF947}"/>
                </a:ext>
              </a:extLst>
            </p:cNvPr>
            <p:cNvSpPr txBox="1">
              <a:spLocks noChangeArrowheads="1"/>
            </p:cNvSpPr>
            <p:nvPr/>
          </p:nvSpPr>
          <p:spPr bwMode="auto">
            <a:xfrm>
              <a:off x="0" y="52"/>
              <a:ext cx="143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zh-CN" altLang="zh-CN" sz="2500">
                  <a:ea typeface="宋体" panose="02010600030101010101" pitchFamily="2" charset="-122"/>
                </a:rPr>
                <a:t>供给价格弹性</a:t>
              </a:r>
            </a:p>
          </p:txBody>
        </p:sp>
        <p:sp>
          <p:nvSpPr>
            <p:cNvPr id="36" name="Text Box 33">
              <a:extLst>
                <a:ext uri="{FF2B5EF4-FFF2-40B4-BE49-F238E27FC236}">
                  <a16:creationId xmlns:a16="http://schemas.microsoft.com/office/drawing/2014/main" id="{34A435C5-CF48-4200-B0C6-F5FB1FC77E8A}"/>
                </a:ext>
              </a:extLst>
            </p:cNvPr>
            <p:cNvSpPr txBox="1">
              <a:spLocks noChangeArrowheads="1"/>
            </p:cNvSpPr>
            <p:nvPr/>
          </p:nvSpPr>
          <p:spPr bwMode="auto">
            <a:xfrm>
              <a:off x="1344" y="153"/>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37" name="Text Box 34">
              <a:extLst>
                <a:ext uri="{FF2B5EF4-FFF2-40B4-BE49-F238E27FC236}">
                  <a16:creationId xmlns:a16="http://schemas.microsoft.com/office/drawing/2014/main" id="{0D554780-DEB4-4CFF-94B8-CD94EC640B62}"/>
                </a:ext>
              </a:extLst>
            </p:cNvPr>
            <p:cNvSpPr txBox="1">
              <a:spLocks noChangeArrowheads="1"/>
            </p:cNvSpPr>
            <p:nvPr/>
          </p:nvSpPr>
          <p:spPr bwMode="auto">
            <a:xfrm>
              <a:off x="1611" y="0"/>
              <a:ext cx="15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供给量变动百分比</a:t>
              </a:r>
              <a:endParaRPr lang="zh-CN" altLang="zh-CN" sz="2000" b="1" i="1" baseline="30000">
                <a:ea typeface="宋体" panose="02010600030101010101" pitchFamily="2" charset="-122"/>
              </a:endParaRPr>
            </a:p>
          </p:txBody>
        </p:sp>
        <p:sp>
          <p:nvSpPr>
            <p:cNvPr id="38" name="Text Box 35">
              <a:extLst>
                <a:ext uri="{FF2B5EF4-FFF2-40B4-BE49-F238E27FC236}">
                  <a16:creationId xmlns:a16="http://schemas.microsoft.com/office/drawing/2014/main" id="{CD1DEA62-9BE6-401B-9C8C-CCAA8672F978}"/>
                </a:ext>
              </a:extLst>
            </p:cNvPr>
            <p:cNvSpPr txBox="1">
              <a:spLocks noChangeArrowheads="1"/>
            </p:cNvSpPr>
            <p:nvPr/>
          </p:nvSpPr>
          <p:spPr bwMode="auto">
            <a:xfrm>
              <a:off x="1615" y="320"/>
              <a:ext cx="15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价格变动百分比</a:t>
              </a:r>
              <a:endParaRPr lang="zh-CN" altLang="zh-CN" sz="2000" b="1" i="1" baseline="30000">
                <a:ea typeface="宋体" panose="02010600030101010101" pitchFamily="2" charset="-122"/>
              </a:endParaRPr>
            </a:p>
          </p:txBody>
        </p:sp>
        <p:sp>
          <p:nvSpPr>
            <p:cNvPr id="39" name="Line 36">
              <a:extLst>
                <a:ext uri="{FF2B5EF4-FFF2-40B4-BE49-F238E27FC236}">
                  <a16:creationId xmlns:a16="http://schemas.microsoft.com/office/drawing/2014/main" id="{099DBFBF-E8EF-4380-AAB3-277754A3F644}"/>
                </a:ext>
              </a:extLst>
            </p:cNvPr>
            <p:cNvSpPr>
              <a:spLocks noChangeShapeType="1"/>
            </p:cNvSpPr>
            <p:nvPr/>
          </p:nvSpPr>
          <p:spPr bwMode="auto">
            <a:xfrm>
              <a:off x="1670" y="308"/>
              <a:ext cx="14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Text Box 37">
              <a:extLst>
                <a:ext uri="{FF2B5EF4-FFF2-40B4-BE49-F238E27FC236}">
                  <a16:creationId xmlns:a16="http://schemas.microsoft.com/office/drawing/2014/main" id="{B6A39375-3CAC-4993-9858-31557CCACEE9}"/>
                </a:ext>
              </a:extLst>
            </p:cNvPr>
            <p:cNvSpPr txBox="1">
              <a:spLocks noChangeArrowheads="1"/>
            </p:cNvSpPr>
            <p:nvPr/>
          </p:nvSpPr>
          <p:spPr bwMode="auto">
            <a:xfrm>
              <a:off x="3092" y="151"/>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41" name="Line 38">
              <a:extLst>
                <a:ext uri="{FF2B5EF4-FFF2-40B4-BE49-F238E27FC236}">
                  <a16:creationId xmlns:a16="http://schemas.microsoft.com/office/drawing/2014/main" id="{15EBC22F-845D-4D85-845F-93D029E769FC}"/>
                </a:ext>
              </a:extLst>
            </p:cNvPr>
            <p:cNvSpPr>
              <a:spLocks noChangeShapeType="1"/>
            </p:cNvSpPr>
            <p:nvPr/>
          </p:nvSpPr>
          <p:spPr bwMode="auto">
            <a:xfrm>
              <a:off x="3424" y="309"/>
              <a:ext cx="6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 name="Text Box 39">
            <a:extLst>
              <a:ext uri="{FF2B5EF4-FFF2-40B4-BE49-F238E27FC236}">
                <a16:creationId xmlns:a16="http://schemas.microsoft.com/office/drawing/2014/main" id="{BE0D9A64-68F5-48D0-B74A-EBC563D399BD}"/>
              </a:ext>
            </a:extLst>
          </p:cNvPr>
          <p:cNvSpPr txBox="1">
            <a:spLocks noChangeArrowheads="1"/>
          </p:cNvSpPr>
          <p:nvPr/>
        </p:nvSpPr>
        <p:spPr bwMode="auto">
          <a:xfrm>
            <a:off x="3517900" y="4633913"/>
            <a:ext cx="1265238" cy="823912"/>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价格上升 10%</a:t>
            </a:r>
          </a:p>
        </p:txBody>
      </p:sp>
      <p:sp>
        <p:nvSpPr>
          <p:cNvPr id="43" name="Rectangle 40">
            <a:extLst>
              <a:ext uri="{FF2B5EF4-FFF2-40B4-BE49-F238E27FC236}">
                <a16:creationId xmlns:a16="http://schemas.microsoft.com/office/drawing/2014/main" id="{6DC3F2CB-C085-469D-AC1B-1E53F6FFE006}"/>
              </a:ext>
            </a:extLst>
          </p:cNvPr>
          <p:cNvSpPr>
            <a:spLocks noChangeArrowheads="1"/>
          </p:cNvSpPr>
          <p:nvPr/>
        </p:nvSpPr>
        <p:spPr bwMode="auto">
          <a:xfrm>
            <a:off x="366713" y="3221038"/>
            <a:ext cx="33909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en-US" sz="2600" dirty="0">
                <a:ea typeface="宋体" panose="02010600030101010101" pitchFamily="2" charset="-122"/>
              </a:rPr>
              <a:t>卖家</a:t>
            </a:r>
            <a:r>
              <a:rPr lang="zh-CN" altLang="zh-CN" sz="2600" dirty="0">
                <a:ea typeface="宋体" panose="02010600030101010101" pitchFamily="2" charset="-122"/>
              </a:rPr>
              <a:t>的价格敏感度：</a:t>
            </a:r>
            <a:endParaRPr lang="zh-CN" altLang="zh-CN" sz="2600" dirty="0">
              <a:solidFill>
                <a:srgbClr val="0000FF"/>
              </a:solidFill>
              <a:ea typeface="宋体" panose="02010600030101010101" pitchFamily="2" charset="-122"/>
            </a:endParaRPr>
          </a:p>
        </p:txBody>
      </p:sp>
      <p:sp>
        <p:nvSpPr>
          <p:cNvPr id="44" name="Rectangle 41">
            <a:extLst>
              <a:ext uri="{FF2B5EF4-FFF2-40B4-BE49-F238E27FC236}">
                <a16:creationId xmlns:a16="http://schemas.microsoft.com/office/drawing/2014/main" id="{EB86834C-D91A-4C6C-BB71-7F7A5F32CDB8}"/>
              </a:ext>
            </a:extLst>
          </p:cNvPr>
          <p:cNvSpPr>
            <a:spLocks noChangeArrowheads="1"/>
          </p:cNvSpPr>
          <p:nvPr/>
        </p:nvSpPr>
        <p:spPr bwMode="auto">
          <a:xfrm>
            <a:off x="365125" y="2054225"/>
            <a:ext cx="24066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供给曲线：</a:t>
            </a:r>
            <a:endParaRPr lang="zh-CN" altLang="zh-CN" sz="2600">
              <a:solidFill>
                <a:srgbClr val="0000FF"/>
              </a:solidFill>
              <a:ea typeface="宋体" panose="02010600030101010101" pitchFamily="2" charset="-122"/>
            </a:endParaRPr>
          </a:p>
        </p:txBody>
      </p:sp>
      <p:sp>
        <p:nvSpPr>
          <p:cNvPr id="45" name="Rectangle 42">
            <a:extLst>
              <a:ext uri="{FF2B5EF4-FFF2-40B4-BE49-F238E27FC236}">
                <a16:creationId xmlns:a16="http://schemas.microsoft.com/office/drawing/2014/main" id="{07A7BFFA-734E-4EF9-8B5D-86E0D2BF8452}"/>
              </a:ext>
            </a:extLst>
          </p:cNvPr>
          <p:cNvSpPr>
            <a:spLocks noChangeArrowheads="1"/>
          </p:cNvSpPr>
          <p:nvPr/>
        </p:nvSpPr>
        <p:spPr bwMode="auto">
          <a:xfrm>
            <a:off x="503238" y="4818063"/>
            <a:ext cx="16176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弹性：</a:t>
            </a:r>
            <a:endParaRPr lang="zh-CN" altLang="zh-CN" sz="2600">
              <a:solidFill>
                <a:srgbClr val="0000FF"/>
              </a:solidFill>
              <a:ea typeface="宋体" panose="02010600030101010101" pitchFamily="2" charset="-122"/>
            </a:endParaRPr>
          </a:p>
        </p:txBody>
      </p:sp>
      <p:sp>
        <p:nvSpPr>
          <p:cNvPr id="46" name="Rectangle 43">
            <a:extLst>
              <a:ext uri="{FF2B5EF4-FFF2-40B4-BE49-F238E27FC236}">
                <a16:creationId xmlns:a16="http://schemas.microsoft.com/office/drawing/2014/main" id="{CD88DF6F-99A2-43BB-B4D8-E7F103F65D94}"/>
              </a:ext>
            </a:extLst>
          </p:cNvPr>
          <p:cNvSpPr>
            <a:spLocks noChangeArrowheads="1"/>
          </p:cNvSpPr>
          <p:nvPr/>
        </p:nvSpPr>
        <p:spPr bwMode="auto">
          <a:xfrm>
            <a:off x="565150" y="2581275"/>
            <a:ext cx="28956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相对平坦</a:t>
            </a:r>
          </a:p>
        </p:txBody>
      </p:sp>
      <p:sp>
        <p:nvSpPr>
          <p:cNvPr id="47" name="Rectangle 44">
            <a:extLst>
              <a:ext uri="{FF2B5EF4-FFF2-40B4-BE49-F238E27FC236}">
                <a16:creationId xmlns:a16="http://schemas.microsoft.com/office/drawing/2014/main" id="{835F24BD-2580-42A3-A5D4-434BBAF453CC}"/>
              </a:ext>
            </a:extLst>
          </p:cNvPr>
          <p:cNvSpPr>
            <a:spLocks noChangeArrowheads="1"/>
          </p:cNvSpPr>
          <p:nvPr/>
        </p:nvSpPr>
        <p:spPr bwMode="auto">
          <a:xfrm>
            <a:off x="566738" y="4079875"/>
            <a:ext cx="26241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相对敏感</a:t>
            </a:r>
          </a:p>
        </p:txBody>
      </p:sp>
      <p:sp>
        <p:nvSpPr>
          <p:cNvPr id="48" name="Rectangle 45">
            <a:extLst>
              <a:ext uri="{FF2B5EF4-FFF2-40B4-BE49-F238E27FC236}">
                <a16:creationId xmlns:a16="http://schemas.microsoft.com/office/drawing/2014/main" id="{B196C90C-CC8E-4279-97D8-0243802D9C8D}"/>
              </a:ext>
            </a:extLst>
          </p:cNvPr>
          <p:cNvSpPr>
            <a:spLocks noChangeArrowheads="1"/>
          </p:cNvSpPr>
          <p:nvPr/>
        </p:nvSpPr>
        <p:spPr bwMode="auto">
          <a:xfrm>
            <a:off x="730250" y="5316538"/>
            <a:ext cx="18319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sz="2600">
                <a:solidFill>
                  <a:srgbClr val="0000FF"/>
                </a:solidFill>
                <a:ea typeface="宋体" panose="02010600030101010101" pitchFamily="2" charset="-122"/>
              </a:rPr>
              <a:t>&gt; 1</a:t>
            </a:r>
          </a:p>
        </p:txBody>
      </p:sp>
    </p:spTree>
    <p:extLst>
      <p:ext uri="{BB962C8B-B14F-4D97-AF65-F5344CB8AC3E}">
        <p14:creationId xmlns:p14="http://schemas.microsoft.com/office/powerpoint/2010/main" val="257945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500"/>
                                        <p:tgtEl>
                                          <p:spTgt spid="3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dissolve">
                                      <p:cBhvr>
                                        <p:cTn id="23" dur="500"/>
                                        <p:tgtEl>
                                          <p:spTgt spid="3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dissolve">
                                      <p:cBhvr>
                                        <p:cTn id="26" dur="500"/>
                                        <p:tgtEl>
                                          <p:spTgt spid="31"/>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1"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up)">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dissolve">
                                      <p:cBhvr>
                                        <p:cTn id="38" dur="500"/>
                                        <p:tgtEl>
                                          <p:spTgt spid="3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dissolve">
                                      <p:cBhvr>
                                        <p:cTn id="4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autoUpdateAnimBg="0"/>
      <p:bldP spid="31" grpId="0" autoUpdateAnimBg="0"/>
      <p:bldP spid="32" grpId="0" autoUpdateAnimBg="0"/>
      <p:bldP spid="33" grpId="0" autoUpdateAnimBg="0"/>
      <p:bldP spid="42" grpId="0" bldLvl="0" animBg="1" autoUpdateAnimBg="0"/>
      <p:bldP spid="4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A7B19-EA85-4BDE-A4AB-09080F8284E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C6509C5-7FFE-46A9-B564-EF6B2A54C247}"/>
              </a:ext>
            </a:extLst>
          </p:cNvPr>
          <p:cNvSpPr>
            <a:spLocks noGrp="1"/>
          </p:cNvSpPr>
          <p:nvPr>
            <p:ph idx="1"/>
          </p:nvPr>
        </p:nvSpPr>
        <p:spPr/>
        <p:txBody>
          <a:bodyPr/>
          <a:lstStyle/>
          <a:p>
            <a:endParaRPr lang="zh-CN" altLang="en-US" dirty="0"/>
          </a:p>
        </p:txBody>
      </p:sp>
      <p:sp>
        <p:nvSpPr>
          <p:cNvPr id="4" name="页脚占位符 1">
            <a:extLst>
              <a:ext uri="{FF2B5EF4-FFF2-40B4-BE49-F238E27FC236}">
                <a16:creationId xmlns:a16="http://schemas.microsoft.com/office/drawing/2014/main" id="{6F78BB1F-A968-4FB7-A6A2-540E94A71B1D}"/>
              </a:ext>
            </a:extLst>
          </p:cNvPr>
          <p:cNvSpPr txBox="1">
            <a:spLocks/>
          </p:cNvSpPr>
          <p:nvPr/>
        </p:nvSpPr>
        <p:spPr>
          <a:xfrm>
            <a:off x="285750" y="6392863"/>
            <a:ext cx="7335838" cy="366712"/>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zh-CN"/>
              <a:t>弹性及其应用</a:t>
            </a:r>
          </a:p>
        </p:txBody>
      </p:sp>
      <p:sp>
        <p:nvSpPr>
          <p:cNvPr id="5" name="灯片编号占位符 2">
            <a:extLst>
              <a:ext uri="{FF2B5EF4-FFF2-40B4-BE49-F238E27FC236}">
                <a16:creationId xmlns:a16="http://schemas.microsoft.com/office/drawing/2014/main" id="{5F575517-6779-448F-98A7-BF29716D968A}"/>
              </a:ext>
            </a:extLst>
          </p:cNvPr>
          <p:cNvSpPr txBox="1">
            <a:spLocks/>
          </p:cNvSpPr>
          <p:nvPr/>
        </p:nvSpPr>
        <p:spPr>
          <a:xfrm>
            <a:off x="8302625" y="6392863"/>
            <a:ext cx="684213" cy="368300"/>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4EE149B-5AC3-47B9-A7E7-2FED9CA89BE9}" type="slidenum">
              <a:rPr lang="zh-CN" altLang="zh-CN" smtClean="0"/>
              <a:pPr/>
              <a:t>41</a:t>
            </a:fld>
            <a:endParaRPr lang="zh-CN" altLang="zh-CN"/>
          </a:p>
        </p:txBody>
      </p:sp>
      <p:grpSp>
        <p:nvGrpSpPr>
          <p:cNvPr id="6" name="Group 2">
            <a:extLst>
              <a:ext uri="{FF2B5EF4-FFF2-40B4-BE49-F238E27FC236}">
                <a16:creationId xmlns:a16="http://schemas.microsoft.com/office/drawing/2014/main" id="{8B7D4D1A-789D-4047-9662-B76EBAA655A7}"/>
              </a:ext>
            </a:extLst>
          </p:cNvPr>
          <p:cNvGrpSpPr>
            <a:grpSpLocks/>
          </p:cNvGrpSpPr>
          <p:nvPr/>
        </p:nvGrpSpPr>
        <p:grpSpPr bwMode="auto">
          <a:xfrm>
            <a:off x="5178425" y="3016250"/>
            <a:ext cx="3270250" cy="457200"/>
            <a:chOff x="0" y="0"/>
            <a:chExt cx="2060" cy="288"/>
          </a:xfrm>
        </p:grpSpPr>
        <p:sp>
          <p:nvSpPr>
            <p:cNvPr id="7" name="Line 3">
              <a:extLst>
                <a:ext uri="{FF2B5EF4-FFF2-40B4-BE49-F238E27FC236}">
                  <a16:creationId xmlns:a16="http://schemas.microsoft.com/office/drawing/2014/main" id="{F030790A-DB11-49A3-8D3E-721E38019B75}"/>
                </a:ext>
              </a:extLst>
            </p:cNvPr>
            <p:cNvSpPr>
              <a:spLocks noChangeShapeType="1"/>
            </p:cNvSpPr>
            <p:nvPr/>
          </p:nvSpPr>
          <p:spPr bwMode="auto">
            <a:xfrm>
              <a:off x="0" y="145"/>
              <a:ext cx="1765"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4">
              <a:extLst>
                <a:ext uri="{FF2B5EF4-FFF2-40B4-BE49-F238E27FC236}">
                  <a16:creationId xmlns:a16="http://schemas.microsoft.com/office/drawing/2014/main" id="{C933D3E2-A886-44D0-B28F-F8075A3DFFCF}"/>
                </a:ext>
              </a:extLst>
            </p:cNvPr>
            <p:cNvSpPr txBox="1">
              <a:spLocks noChangeArrowheads="1"/>
            </p:cNvSpPr>
            <p:nvPr/>
          </p:nvSpPr>
          <p:spPr bwMode="auto">
            <a:xfrm>
              <a:off x="1686" y="0"/>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grpSp>
      <p:sp>
        <p:nvSpPr>
          <p:cNvPr id="9" name="Rectangle 5">
            <a:extLst>
              <a:ext uri="{FF2B5EF4-FFF2-40B4-BE49-F238E27FC236}">
                <a16:creationId xmlns:a16="http://schemas.microsoft.com/office/drawing/2014/main" id="{D9DC9396-65A3-48FB-BBA4-C725A778F66B}"/>
              </a:ext>
            </a:extLst>
          </p:cNvPr>
          <p:cNvSpPr txBox="1">
            <a:spLocks noChangeArrowheads="1"/>
          </p:cNvSpPr>
          <p:nvPr/>
        </p:nvSpPr>
        <p:spPr>
          <a:xfrm>
            <a:off x="407988" y="249238"/>
            <a:ext cx="8736012" cy="619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ea typeface="宋体" panose="02010600030101010101" pitchFamily="2" charset="-122"/>
              </a:rPr>
              <a:t>完全有弹性的供给</a:t>
            </a:r>
            <a:endParaRPr lang="en-US" altLang="zh-CN" sz="3000" dirty="0">
              <a:ea typeface="宋体" panose="02010600030101010101" pitchFamily="2" charset="-122"/>
            </a:endParaRPr>
          </a:p>
        </p:txBody>
      </p:sp>
      <p:grpSp>
        <p:nvGrpSpPr>
          <p:cNvPr id="10" name="Group 6">
            <a:extLst>
              <a:ext uri="{FF2B5EF4-FFF2-40B4-BE49-F238E27FC236}">
                <a16:creationId xmlns:a16="http://schemas.microsoft.com/office/drawing/2014/main" id="{5CC597B4-2A74-4AD5-8A7F-466D6CC756D6}"/>
              </a:ext>
            </a:extLst>
          </p:cNvPr>
          <p:cNvGrpSpPr>
            <a:grpSpLocks/>
          </p:cNvGrpSpPr>
          <p:nvPr/>
        </p:nvGrpSpPr>
        <p:grpSpPr bwMode="auto">
          <a:xfrm>
            <a:off x="4826000" y="2114550"/>
            <a:ext cx="3870325" cy="3060700"/>
            <a:chOff x="0" y="0"/>
            <a:chExt cx="2146" cy="1792"/>
          </a:xfrm>
        </p:grpSpPr>
        <p:grpSp>
          <p:nvGrpSpPr>
            <p:cNvPr id="11" name="Group 7">
              <a:extLst>
                <a:ext uri="{FF2B5EF4-FFF2-40B4-BE49-F238E27FC236}">
                  <a16:creationId xmlns:a16="http://schemas.microsoft.com/office/drawing/2014/main" id="{4352DA4D-2C01-42EB-B026-D8512FD44504}"/>
                </a:ext>
              </a:extLst>
            </p:cNvPr>
            <p:cNvGrpSpPr>
              <a:grpSpLocks/>
            </p:cNvGrpSpPr>
            <p:nvPr/>
          </p:nvGrpSpPr>
          <p:grpSpPr bwMode="auto">
            <a:xfrm>
              <a:off x="195" y="261"/>
              <a:ext cx="1661" cy="1413"/>
              <a:chOff x="0" y="0"/>
              <a:chExt cx="2116" cy="2027"/>
            </a:xfrm>
          </p:grpSpPr>
          <p:sp>
            <p:nvSpPr>
              <p:cNvPr id="14" name="Line 8">
                <a:extLst>
                  <a:ext uri="{FF2B5EF4-FFF2-40B4-BE49-F238E27FC236}">
                    <a16:creationId xmlns:a16="http://schemas.microsoft.com/office/drawing/2014/main" id="{5A50EAE5-6963-44F6-96DD-7F25F55513BD}"/>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9">
                <a:extLst>
                  <a:ext uri="{FF2B5EF4-FFF2-40B4-BE49-F238E27FC236}">
                    <a16:creationId xmlns:a16="http://schemas.microsoft.com/office/drawing/2014/main" id="{247BFC3E-5BFE-4432-B911-77D7355697A7}"/>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10">
              <a:extLst>
                <a:ext uri="{FF2B5EF4-FFF2-40B4-BE49-F238E27FC236}">
                  <a16:creationId xmlns:a16="http://schemas.microsoft.com/office/drawing/2014/main" id="{19F1ED16-16F7-4CED-B3BF-99550CA0442D}"/>
                </a:ext>
              </a:extLst>
            </p:cNvPr>
            <p:cNvSpPr txBox="1">
              <a:spLocks noChangeArrowheads="1"/>
            </p:cNvSpPr>
            <p:nvPr/>
          </p:nvSpPr>
          <p:spPr bwMode="auto">
            <a:xfrm>
              <a:off x="0" y="0"/>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3" name="Text Box 11">
              <a:extLst>
                <a:ext uri="{FF2B5EF4-FFF2-40B4-BE49-F238E27FC236}">
                  <a16:creationId xmlns:a16="http://schemas.microsoft.com/office/drawing/2014/main" id="{BC7A5EDC-30A9-459B-8F4E-2BB07970AC32}"/>
                </a:ext>
              </a:extLst>
            </p:cNvPr>
            <p:cNvSpPr txBox="1">
              <a:spLocks noChangeArrowheads="1"/>
            </p:cNvSpPr>
            <p:nvPr/>
          </p:nvSpPr>
          <p:spPr bwMode="auto">
            <a:xfrm>
              <a:off x="1759" y="1524"/>
              <a:ext cx="38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sp>
        <p:nvSpPr>
          <p:cNvPr id="16" name="Text Box 12">
            <a:extLst>
              <a:ext uri="{FF2B5EF4-FFF2-40B4-BE49-F238E27FC236}">
                <a16:creationId xmlns:a16="http://schemas.microsoft.com/office/drawing/2014/main" id="{F86F970E-D83C-4469-8974-F82D4E826540}"/>
              </a:ext>
            </a:extLst>
          </p:cNvPr>
          <p:cNvSpPr txBox="1">
            <a:spLocks noChangeArrowheads="1"/>
          </p:cNvSpPr>
          <p:nvPr/>
        </p:nvSpPr>
        <p:spPr bwMode="auto">
          <a:xfrm>
            <a:off x="4513263" y="3019425"/>
            <a:ext cx="65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p>
        </p:txBody>
      </p:sp>
      <p:grpSp>
        <p:nvGrpSpPr>
          <p:cNvPr id="17" name="Group 13">
            <a:extLst>
              <a:ext uri="{FF2B5EF4-FFF2-40B4-BE49-F238E27FC236}">
                <a16:creationId xmlns:a16="http://schemas.microsoft.com/office/drawing/2014/main" id="{ED23CADD-02D6-4378-800B-7364085D36DE}"/>
              </a:ext>
            </a:extLst>
          </p:cNvPr>
          <p:cNvGrpSpPr>
            <a:grpSpLocks/>
          </p:cNvGrpSpPr>
          <p:nvPr/>
        </p:nvGrpSpPr>
        <p:grpSpPr bwMode="auto">
          <a:xfrm>
            <a:off x="5922963" y="3179763"/>
            <a:ext cx="587375" cy="2225675"/>
            <a:chOff x="0" y="0"/>
            <a:chExt cx="370" cy="1402"/>
          </a:xfrm>
        </p:grpSpPr>
        <p:sp>
          <p:nvSpPr>
            <p:cNvPr id="18" name="Text Box 14">
              <a:extLst>
                <a:ext uri="{FF2B5EF4-FFF2-40B4-BE49-F238E27FC236}">
                  <a16:creationId xmlns:a16="http://schemas.microsoft.com/office/drawing/2014/main" id="{DFA9814B-DCC7-49B7-AD48-C80AA8ED0225}"/>
                </a:ext>
              </a:extLst>
            </p:cNvPr>
            <p:cNvSpPr txBox="1">
              <a:spLocks noChangeArrowheads="1"/>
            </p:cNvSpPr>
            <p:nvPr/>
          </p:nvSpPr>
          <p:spPr bwMode="auto">
            <a:xfrm>
              <a:off x="0" y="1114"/>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p>
          </p:txBody>
        </p:sp>
        <p:sp>
          <p:nvSpPr>
            <p:cNvPr id="19" name="Line 15">
              <a:extLst>
                <a:ext uri="{FF2B5EF4-FFF2-40B4-BE49-F238E27FC236}">
                  <a16:creationId xmlns:a16="http://schemas.microsoft.com/office/drawing/2014/main" id="{B1B59C8F-0646-4950-877C-568CF60977EB}"/>
                </a:ext>
              </a:extLst>
            </p:cNvPr>
            <p:cNvSpPr>
              <a:spLocks noChangeShapeType="1"/>
            </p:cNvSpPr>
            <p:nvPr/>
          </p:nvSpPr>
          <p:spPr bwMode="auto">
            <a:xfrm>
              <a:off x="189" y="46"/>
              <a:ext cx="0" cy="1077"/>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Oval 16">
              <a:extLst>
                <a:ext uri="{FF2B5EF4-FFF2-40B4-BE49-F238E27FC236}">
                  <a16:creationId xmlns:a16="http://schemas.microsoft.com/office/drawing/2014/main" id="{C63A952B-15B0-4653-B053-A46EDEEC3A9D}"/>
                </a:ext>
              </a:extLst>
            </p:cNvPr>
            <p:cNvSpPr>
              <a:spLocks noChangeArrowheads="1"/>
            </p:cNvSpPr>
            <p:nvPr/>
          </p:nvSpPr>
          <p:spPr bwMode="auto">
            <a:xfrm>
              <a:off x="142"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1" name="Line 17">
            <a:extLst>
              <a:ext uri="{FF2B5EF4-FFF2-40B4-BE49-F238E27FC236}">
                <a16:creationId xmlns:a16="http://schemas.microsoft.com/office/drawing/2014/main" id="{EF2BF211-C6DE-4090-88ED-42E7CB12140C}"/>
              </a:ext>
            </a:extLst>
          </p:cNvPr>
          <p:cNvSpPr>
            <a:spLocks noChangeShapeType="1"/>
          </p:cNvSpPr>
          <p:nvPr/>
        </p:nvSpPr>
        <p:spPr bwMode="auto">
          <a:xfrm rot="5400000" flipV="1">
            <a:off x="6787357" y="4285456"/>
            <a:ext cx="0" cy="1090613"/>
          </a:xfrm>
          <a:prstGeom prst="line">
            <a:avLst/>
          </a:prstGeom>
          <a:noFill/>
          <a:ln w="50800">
            <a:solidFill>
              <a:srgbClr val="0099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18">
            <a:extLst>
              <a:ext uri="{FF2B5EF4-FFF2-40B4-BE49-F238E27FC236}">
                <a16:creationId xmlns:a16="http://schemas.microsoft.com/office/drawing/2014/main" id="{9FD438FD-C4D8-46A9-BF41-CBB416679847}"/>
              </a:ext>
            </a:extLst>
          </p:cNvPr>
          <p:cNvSpPr txBox="1">
            <a:spLocks noChangeArrowheads="1"/>
          </p:cNvSpPr>
          <p:nvPr/>
        </p:nvSpPr>
        <p:spPr bwMode="auto">
          <a:xfrm>
            <a:off x="3074988" y="4637088"/>
            <a:ext cx="1725612" cy="457200"/>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价格不变</a:t>
            </a:r>
          </a:p>
        </p:txBody>
      </p:sp>
      <p:sp>
        <p:nvSpPr>
          <p:cNvPr id="23" name="Text Box 19">
            <a:extLst>
              <a:ext uri="{FF2B5EF4-FFF2-40B4-BE49-F238E27FC236}">
                <a16:creationId xmlns:a16="http://schemas.microsoft.com/office/drawing/2014/main" id="{93D03F21-2A00-4991-8E3D-795D04741256}"/>
              </a:ext>
            </a:extLst>
          </p:cNvPr>
          <p:cNvSpPr txBox="1">
            <a:spLocks noChangeArrowheads="1"/>
          </p:cNvSpPr>
          <p:nvPr/>
        </p:nvSpPr>
        <p:spPr bwMode="auto">
          <a:xfrm>
            <a:off x="6375400" y="5581650"/>
            <a:ext cx="1847850" cy="8223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供给量变动任意百分比</a:t>
            </a:r>
          </a:p>
        </p:txBody>
      </p:sp>
      <p:sp>
        <p:nvSpPr>
          <p:cNvPr id="24" name="Text Box 21">
            <a:extLst>
              <a:ext uri="{FF2B5EF4-FFF2-40B4-BE49-F238E27FC236}">
                <a16:creationId xmlns:a16="http://schemas.microsoft.com/office/drawing/2014/main" id="{028B0A8A-1DDE-4183-9005-B891D2E5AD21}"/>
              </a:ext>
            </a:extLst>
          </p:cNvPr>
          <p:cNvSpPr txBox="1">
            <a:spLocks noChangeArrowheads="1"/>
          </p:cNvSpPr>
          <p:nvPr/>
        </p:nvSpPr>
        <p:spPr bwMode="auto">
          <a:xfrm>
            <a:off x="6073775" y="871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500">
                <a:solidFill>
                  <a:srgbClr val="009900"/>
                </a:solidFill>
                <a:ea typeface="宋体" panose="02010600030101010101" pitchFamily="2" charset="-122"/>
              </a:rPr>
              <a:t>任意%</a:t>
            </a:r>
            <a:endParaRPr lang="zh-CN" altLang="zh-CN" sz="2500" b="1" i="1" baseline="30000">
              <a:solidFill>
                <a:srgbClr val="009900"/>
              </a:solidFill>
              <a:ea typeface="宋体" panose="02010600030101010101" pitchFamily="2" charset="-122"/>
            </a:endParaRPr>
          </a:p>
        </p:txBody>
      </p:sp>
      <p:sp>
        <p:nvSpPr>
          <p:cNvPr id="25" name="Text Box 22">
            <a:extLst>
              <a:ext uri="{FF2B5EF4-FFF2-40B4-BE49-F238E27FC236}">
                <a16:creationId xmlns:a16="http://schemas.microsoft.com/office/drawing/2014/main" id="{0B02748C-61DD-46FD-BA97-9AB493CD1E55}"/>
              </a:ext>
            </a:extLst>
          </p:cNvPr>
          <p:cNvSpPr txBox="1">
            <a:spLocks noChangeArrowheads="1"/>
          </p:cNvSpPr>
          <p:nvPr/>
        </p:nvSpPr>
        <p:spPr bwMode="auto">
          <a:xfrm>
            <a:off x="6080125" y="1379538"/>
            <a:ext cx="1171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solidFill>
                  <a:srgbClr val="FF6600"/>
                </a:solidFill>
                <a:ea typeface="宋体" panose="02010600030101010101" pitchFamily="2" charset="-122"/>
              </a:rPr>
              <a:t>0%</a:t>
            </a:r>
            <a:endParaRPr lang="en-US" altLang="zh-CN" sz="2500" b="1" i="1" baseline="30000">
              <a:solidFill>
                <a:srgbClr val="FF6600"/>
              </a:solidFill>
              <a:ea typeface="宋体" panose="02010600030101010101" pitchFamily="2" charset="-122"/>
            </a:endParaRPr>
          </a:p>
        </p:txBody>
      </p:sp>
      <p:sp>
        <p:nvSpPr>
          <p:cNvPr id="26" name="Text Box 23">
            <a:extLst>
              <a:ext uri="{FF2B5EF4-FFF2-40B4-BE49-F238E27FC236}">
                <a16:creationId xmlns:a16="http://schemas.microsoft.com/office/drawing/2014/main" id="{429AD570-36F1-4FAF-87B7-36C3BFC1C962}"/>
              </a:ext>
            </a:extLst>
          </p:cNvPr>
          <p:cNvSpPr txBox="1">
            <a:spLocks noChangeArrowheads="1"/>
          </p:cNvSpPr>
          <p:nvPr/>
        </p:nvSpPr>
        <p:spPr bwMode="auto">
          <a:xfrm>
            <a:off x="7129463" y="1111250"/>
            <a:ext cx="14811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600">
                <a:solidFill>
                  <a:srgbClr val="0000FF"/>
                </a:solidFill>
                <a:ea typeface="宋体" panose="02010600030101010101" pitchFamily="2" charset="-122"/>
              </a:rPr>
              <a:t>= 无穷大</a:t>
            </a:r>
          </a:p>
        </p:txBody>
      </p:sp>
      <p:grpSp>
        <p:nvGrpSpPr>
          <p:cNvPr id="27" name="Group 24">
            <a:extLst>
              <a:ext uri="{FF2B5EF4-FFF2-40B4-BE49-F238E27FC236}">
                <a16:creationId xmlns:a16="http://schemas.microsoft.com/office/drawing/2014/main" id="{94BCDF85-B161-46FD-949E-3688E73E7C1B}"/>
              </a:ext>
            </a:extLst>
          </p:cNvPr>
          <p:cNvGrpSpPr>
            <a:grpSpLocks/>
          </p:cNvGrpSpPr>
          <p:nvPr/>
        </p:nvGrpSpPr>
        <p:grpSpPr bwMode="auto">
          <a:xfrm>
            <a:off x="741363" y="874713"/>
            <a:ext cx="6413500" cy="904875"/>
            <a:chOff x="0" y="0"/>
            <a:chExt cx="4040" cy="570"/>
          </a:xfrm>
        </p:grpSpPr>
        <p:sp>
          <p:nvSpPr>
            <p:cNvPr id="28" name="Text Box 25">
              <a:extLst>
                <a:ext uri="{FF2B5EF4-FFF2-40B4-BE49-F238E27FC236}">
                  <a16:creationId xmlns:a16="http://schemas.microsoft.com/office/drawing/2014/main" id="{ACA55E4D-F428-4087-9633-2D461AF0EA62}"/>
                </a:ext>
              </a:extLst>
            </p:cNvPr>
            <p:cNvSpPr txBox="1">
              <a:spLocks noChangeArrowheads="1"/>
            </p:cNvSpPr>
            <p:nvPr/>
          </p:nvSpPr>
          <p:spPr bwMode="auto">
            <a:xfrm>
              <a:off x="0" y="52"/>
              <a:ext cx="143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zh-CN" altLang="zh-CN" sz="2500">
                  <a:ea typeface="宋体" panose="02010600030101010101" pitchFamily="2" charset="-122"/>
                </a:rPr>
                <a:t>供给价格弹性</a:t>
              </a:r>
            </a:p>
          </p:txBody>
        </p:sp>
        <p:sp>
          <p:nvSpPr>
            <p:cNvPr id="29" name="Text Box 26">
              <a:extLst>
                <a:ext uri="{FF2B5EF4-FFF2-40B4-BE49-F238E27FC236}">
                  <a16:creationId xmlns:a16="http://schemas.microsoft.com/office/drawing/2014/main" id="{01A2A316-CB29-4945-BC23-6204C299F304}"/>
                </a:ext>
              </a:extLst>
            </p:cNvPr>
            <p:cNvSpPr txBox="1">
              <a:spLocks noChangeArrowheads="1"/>
            </p:cNvSpPr>
            <p:nvPr/>
          </p:nvSpPr>
          <p:spPr bwMode="auto">
            <a:xfrm>
              <a:off x="1344" y="153"/>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30" name="Text Box 27">
              <a:extLst>
                <a:ext uri="{FF2B5EF4-FFF2-40B4-BE49-F238E27FC236}">
                  <a16:creationId xmlns:a16="http://schemas.microsoft.com/office/drawing/2014/main" id="{847624C4-955D-443F-8D87-0499B54F3C48}"/>
                </a:ext>
              </a:extLst>
            </p:cNvPr>
            <p:cNvSpPr txBox="1">
              <a:spLocks noChangeArrowheads="1"/>
            </p:cNvSpPr>
            <p:nvPr/>
          </p:nvSpPr>
          <p:spPr bwMode="auto">
            <a:xfrm>
              <a:off x="1611" y="0"/>
              <a:ext cx="15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供给量变动百分比</a:t>
              </a:r>
              <a:endParaRPr lang="zh-CN" altLang="zh-CN" sz="2000" b="1" i="1" baseline="30000">
                <a:ea typeface="宋体" panose="02010600030101010101" pitchFamily="2" charset="-122"/>
              </a:endParaRPr>
            </a:p>
          </p:txBody>
        </p:sp>
        <p:sp>
          <p:nvSpPr>
            <p:cNvPr id="31" name="Text Box 28">
              <a:extLst>
                <a:ext uri="{FF2B5EF4-FFF2-40B4-BE49-F238E27FC236}">
                  <a16:creationId xmlns:a16="http://schemas.microsoft.com/office/drawing/2014/main" id="{1C80EA34-5A3E-48E9-B1DE-B869EE2A922A}"/>
                </a:ext>
              </a:extLst>
            </p:cNvPr>
            <p:cNvSpPr txBox="1">
              <a:spLocks noChangeArrowheads="1"/>
            </p:cNvSpPr>
            <p:nvPr/>
          </p:nvSpPr>
          <p:spPr bwMode="auto">
            <a:xfrm>
              <a:off x="1615" y="320"/>
              <a:ext cx="15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00">
                  <a:ea typeface="宋体" panose="02010600030101010101" pitchFamily="2" charset="-122"/>
                </a:rPr>
                <a:t>价格变动百分比</a:t>
              </a:r>
              <a:endParaRPr lang="zh-CN" altLang="zh-CN" sz="2000" b="1" i="1" baseline="30000">
                <a:ea typeface="宋体" panose="02010600030101010101" pitchFamily="2" charset="-122"/>
              </a:endParaRPr>
            </a:p>
          </p:txBody>
        </p:sp>
        <p:sp>
          <p:nvSpPr>
            <p:cNvPr id="32" name="Line 29">
              <a:extLst>
                <a:ext uri="{FF2B5EF4-FFF2-40B4-BE49-F238E27FC236}">
                  <a16:creationId xmlns:a16="http://schemas.microsoft.com/office/drawing/2014/main" id="{4F689EFD-6550-45B5-B507-41443E9B8965}"/>
                </a:ext>
              </a:extLst>
            </p:cNvPr>
            <p:cNvSpPr>
              <a:spLocks noChangeShapeType="1"/>
            </p:cNvSpPr>
            <p:nvPr/>
          </p:nvSpPr>
          <p:spPr bwMode="auto">
            <a:xfrm>
              <a:off x="1670" y="308"/>
              <a:ext cx="14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Text Box 30">
              <a:extLst>
                <a:ext uri="{FF2B5EF4-FFF2-40B4-BE49-F238E27FC236}">
                  <a16:creationId xmlns:a16="http://schemas.microsoft.com/office/drawing/2014/main" id="{5141750A-CE21-438D-936F-61B6E5662BE1}"/>
                </a:ext>
              </a:extLst>
            </p:cNvPr>
            <p:cNvSpPr txBox="1">
              <a:spLocks noChangeArrowheads="1"/>
            </p:cNvSpPr>
            <p:nvPr/>
          </p:nvSpPr>
          <p:spPr bwMode="auto">
            <a:xfrm>
              <a:off x="3092" y="151"/>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34" name="Line 31">
              <a:extLst>
                <a:ext uri="{FF2B5EF4-FFF2-40B4-BE49-F238E27FC236}">
                  <a16:creationId xmlns:a16="http://schemas.microsoft.com/office/drawing/2014/main" id="{96D64B75-89C0-4EC1-8FB9-28EB7D5B1481}"/>
                </a:ext>
              </a:extLst>
            </p:cNvPr>
            <p:cNvSpPr>
              <a:spLocks noChangeShapeType="1"/>
            </p:cNvSpPr>
            <p:nvPr/>
          </p:nvSpPr>
          <p:spPr bwMode="auto">
            <a:xfrm>
              <a:off x="3424" y="309"/>
              <a:ext cx="6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 name="Group 32">
            <a:extLst>
              <a:ext uri="{FF2B5EF4-FFF2-40B4-BE49-F238E27FC236}">
                <a16:creationId xmlns:a16="http://schemas.microsoft.com/office/drawing/2014/main" id="{ECFAD1F1-0FB1-4F46-BFFF-31B5509E070E}"/>
              </a:ext>
            </a:extLst>
          </p:cNvPr>
          <p:cNvGrpSpPr>
            <a:grpSpLocks/>
          </p:cNvGrpSpPr>
          <p:nvPr/>
        </p:nvGrpSpPr>
        <p:grpSpPr bwMode="auto">
          <a:xfrm>
            <a:off x="7031038" y="3176588"/>
            <a:ext cx="587375" cy="2225675"/>
            <a:chOff x="0" y="0"/>
            <a:chExt cx="370" cy="1402"/>
          </a:xfrm>
        </p:grpSpPr>
        <p:sp>
          <p:nvSpPr>
            <p:cNvPr id="36" name="Text Box 33">
              <a:extLst>
                <a:ext uri="{FF2B5EF4-FFF2-40B4-BE49-F238E27FC236}">
                  <a16:creationId xmlns:a16="http://schemas.microsoft.com/office/drawing/2014/main" id="{22B3D6A7-4609-4EAE-8D1B-3E348A24FABD}"/>
                </a:ext>
              </a:extLst>
            </p:cNvPr>
            <p:cNvSpPr txBox="1">
              <a:spLocks noChangeArrowheads="1"/>
            </p:cNvSpPr>
            <p:nvPr/>
          </p:nvSpPr>
          <p:spPr bwMode="auto">
            <a:xfrm>
              <a:off x="0" y="1114"/>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2</a:t>
              </a:r>
            </a:p>
          </p:txBody>
        </p:sp>
        <p:sp>
          <p:nvSpPr>
            <p:cNvPr id="37" name="Line 34">
              <a:extLst>
                <a:ext uri="{FF2B5EF4-FFF2-40B4-BE49-F238E27FC236}">
                  <a16:creationId xmlns:a16="http://schemas.microsoft.com/office/drawing/2014/main" id="{5BA702AB-B20E-406A-9D34-488528AD5434}"/>
                </a:ext>
              </a:extLst>
            </p:cNvPr>
            <p:cNvSpPr>
              <a:spLocks noChangeShapeType="1"/>
            </p:cNvSpPr>
            <p:nvPr/>
          </p:nvSpPr>
          <p:spPr bwMode="auto">
            <a:xfrm>
              <a:off x="189" y="46"/>
              <a:ext cx="0" cy="1077"/>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Oval 35">
              <a:extLst>
                <a:ext uri="{FF2B5EF4-FFF2-40B4-BE49-F238E27FC236}">
                  <a16:creationId xmlns:a16="http://schemas.microsoft.com/office/drawing/2014/main" id="{3E554292-6C3F-42D7-946C-BD292918C2D7}"/>
                </a:ext>
              </a:extLst>
            </p:cNvPr>
            <p:cNvSpPr>
              <a:spLocks noChangeArrowheads="1"/>
            </p:cNvSpPr>
            <p:nvPr/>
          </p:nvSpPr>
          <p:spPr bwMode="auto">
            <a:xfrm>
              <a:off x="142"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39" name="Text Box 36">
            <a:extLst>
              <a:ext uri="{FF2B5EF4-FFF2-40B4-BE49-F238E27FC236}">
                <a16:creationId xmlns:a16="http://schemas.microsoft.com/office/drawing/2014/main" id="{CF733310-9E16-46C9-8EBB-7031D35707C6}"/>
              </a:ext>
            </a:extLst>
          </p:cNvPr>
          <p:cNvSpPr txBox="1">
            <a:spLocks noChangeArrowheads="1"/>
          </p:cNvSpPr>
          <p:nvPr/>
        </p:nvSpPr>
        <p:spPr bwMode="auto">
          <a:xfrm>
            <a:off x="3948113" y="3022600"/>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r>
              <a:rPr lang="en-US" altLang="zh-CN" sz="2400">
                <a:ea typeface="宋体" panose="02010600030101010101" pitchFamily="2" charset="-122"/>
              </a:rPr>
              <a:t> =</a:t>
            </a:r>
            <a:endParaRPr lang="en-US" altLang="zh-CN" sz="2400" b="1" baseline="-25000">
              <a:ea typeface="宋体" panose="02010600030101010101" pitchFamily="2" charset="-122"/>
            </a:endParaRPr>
          </a:p>
        </p:txBody>
      </p:sp>
      <p:sp>
        <p:nvSpPr>
          <p:cNvPr id="40" name="Rectangle 37">
            <a:extLst>
              <a:ext uri="{FF2B5EF4-FFF2-40B4-BE49-F238E27FC236}">
                <a16:creationId xmlns:a16="http://schemas.microsoft.com/office/drawing/2014/main" id="{8D5251B9-EE8F-491E-A73D-F98F45CABDA3}"/>
              </a:ext>
            </a:extLst>
          </p:cNvPr>
          <p:cNvSpPr>
            <a:spLocks noChangeArrowheads="1"/>
          </p:cNvSpPr>
          <p:nvPr/>
        </p:nvSpPr>
        <p:spPr bwMode="auto">
          <a:xfrm>
            <a:off x="366713" y="3221038"/>
            <a:ext cx="33909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en-US" sz="2600" dirty="0">
                <a:ea typeface="宋体" panose="02010600030101010101" pitchFamily="2" charset="-122"/>
              </a:rPr>
              <a:t>卖家</a:t>
            </a:r>
            <a:r>
              <a:rPr lang="zh-CN" altLang="zh-CN" sz="2600" dirty="0">
                <a:ea typeface="宋体" panose="02010600030101010101" pitchFamily="2" charset="-122"/>
              </a:rPr>
              <a:t>的价格敏感度：</a:t>
            </a:r>
          </a:p>
        </p:txBody>
      </p:sp>
      <p:sp>
        <p:nvSpPr>
          <p:cNvPr id="41" name="Rectangle 38">
            <a:extLst>
              <a:ext uri="{FF2B5EF4-FFF2-40B4-BE49-F238E27FC236}">
                <a16:creationId xmlns:a16="http://schemas.microsoft.com/office/drawing/2014/main" id="{9B035E62-F290-4048-B3EB-6D4564B519DA}"/>
              </a:ext>
            </a:extLst>
          </p:cNvPr>
          <p:cNvSpPr>
            <a:spLocks noChangeArrowheads="1"/>
          </p:cNvSpPr>
          <p:nvPr/>
        </p:nvSpPr>
        <p:spPr bwMode="auto">
          <a:xfrm>
            <a:off x="365125" y="2084388"/>
            <a:ext cx="2211388"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供给曲线：</a:t>
            </a:r>
            <a:endParaRPr lang="zh-CN" altLang="zh-CN" sz="2600">
              <a:solidFill>
                <a:srgbClr val="0000FF"/>
              </a:solidFill>
              <a:ea typeface="宋体" panose="02010600030101010101" pitchFamily="2" charset="-122"/>
            </a:endParaRPr>
          </a:p>
        </p:txBody>
      </p:sp>
      <p:sp>
        <p:nvSpPr>
          <p:cNvPr id="42" name="Rectangle 39">
            <a:extLst>
              <a:ext uri="{FF2B5EF4-FFF2-40B4-BE49-F238E27FC236}">
                <a16:creationId xmlns:a16="http://schemas.microsoft.com/office/drawing/2014/main" id="{F10C18D2-F9DD-4719-AE30-5025FD30B93C}"/>
              </a:ext>
            </a:extLst>
          </p:cNvPr>
          <p:cNvSpPr>
            <a:spLocks noChangeArrowheads="1"/>
          </p:cNvSpPr>
          <p:nvPr/>
        </p:nvSpPr>
        <p:spPr bwMode="auto">
          <a:xfrm>
            <a:off x="461963" y="4846638"/>
            <a:ext cx="16176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ea typeface="宋体" panose="02010600030101010101" pitchFamily="2" charset="-122"/>
              </a:rPr>
              <a:t>弹性：</a:t>
            </a:r>
            <a:endParaRPr lang="zh-CN" altLang="zh-CN" sz="2600">
              <a:solidFill>
                <a:srgbClr val="0000FF"/>
              </a:solidFill>
              <a:ea typeface="宋体" panose="02010600030101010101" pitchFamily="2" charset="-122"/>
            </a:endParaRPr>
          </a:p>
        </p:txBody>
      </p:sp>
      <p:sp>
        <p:nvSpPr>
          <p:cNvPr id="43" name="Rectangle 40">
            <a:extLst>
              <a:ext uri="{FF2B5EF4-FFF2-40B4-BE49-F238E27FC236}">
                <a16:creationId xmlns:a16="http://schemas.microsoft.com/office/drawing/2014/main" id="{9DE21860-E93E-4CE5-AB88-866C72D909B0}"/>
              </a:ext>
            </a:extLst>
          </p:cNvPr>
          <p:cNvSpPr>
            <a:spLocks noChangeArrowheads="1"/>
          </p:cNvSpPr>
          <p:nvPr/>
        </p:nvSpPr>
        <p:spPr bwMode="auto">
          <a:xfrm>
            <a:off x="549275" y="2581275"/>
            <a:ext cx="28956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水平</a:t>
            </a:r>
          </a:p>
        </p:txBody>
      </p:sp>
      <p:sp>
        <p:nvSpPr>
          <p:cNvPr id="44" name="Rectangle 41">
            <a:extLst>
              <a:ext uri="{FF2B5EF4-FFF2-40B4-BE49-F238E27FC236}">
                <a16:creationId xmlns:a16="http://schemas.microsoft.com/office/drawing/2014/main" id="{F55D4DD8-5468-40CC-B9B1-D5D3E66FC19B}"/>
              </a:ext>
            </a:extLst>
          </p:cNvPr>
          <p:cNvSpPr>
            <a:spLocks noChangeArrowheads="1"/>
          </p:cNvSpPr>
          <p:nvPr/>
        </p:nvSpPr>
        <p:spPr bwMode="auto">
          <a:xfrm>
            <a:off x="582613" y="4079875"/>
            <a:ext cx="26241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很敏感</a:t>
            </a:r>
          </a:p>
        </p:txBody>
      </p:sp>
      <p:sp>
        <p:nvSpPr>
          <p:cNvPr id="45" name="Rectangle 42">
            <a:extLst>
              <a:ext uri="{FF2B5EF4-FFF2-40B4-BE49-F238E27FC236}">
                <a16:creationId xmlns:a16="http://schemas.microsoft.com/office/drawing/2014/main" id="{1AD81337-F939-4472-99E1-054610F86757}"/>
              </a:ext>
            </a:extLst>
          </p:cNvPr>
          <p:cNvSpPr>
            <a:spLocks noChangeArrowheads="1"/>
          </p:cNvSpPr>
          <p:nvPr/>
        </p:nvSpPr>
        <p:spPr bwMode="auto">
          <a:xfrm>
            <a:off x="565150" y="5316538"/>
            <a:ext cx="18319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600">
                <a:solidFill>
                  <a:srgbClr val="0000FF"/>
                </a:solidFill>
                <a:ea typeface="宋体" panose="02010600030101010101" pitchFamily="2" charset="-122"/>
              </a:rPr>
              <a:t>无穷大</a:t>
            </a:r>
          </a:p>
        </p:txBody>
      </p:sp>
    </p:spTree>
    <p:extLst>
      <p:ext uri="{BB962C8B-B14F-4D97-AF65-F5344CB8AC3E}">
        <p14:creationId xmlns:p14="http://schemas.microsoft.com/office/powerpoint/2010/main" val="18239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500"/>
                                        <p:tgtEl>
                                          <p:spTgt spid="25"/>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dissolve">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up)">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dissolve">
                                      <p:cBhvr>
                                        <p:cTn id="35" dur="500"/>
                                        <p:tgtEl>
                                          <p:spTgt spid="2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dissolve">
                                      <p:cBhvr>
                                        <p:cTn id="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autoUpdateAnimBg="0"/>
      <p:bldP spid="23" grpId="0" bldLvl="0" animBg="1" autoUpdateAnimBg="0"/>
      <p:bldP spid="24" grpId="0" autoUpdateAnimBg="0"/>
      <p:bldP spid="25" grpId="0" autoUpdateAnimBg="0"/>
      <p:bldP spid="26" grpId="0" autoUpdateAnimBg="0"/>
      <p:bldP spid="39" grpId="0" autoUpdateAnimBg="0"/>
      <p:bldP spid="4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A6E47-0320-4F96-8ADE-18B9C8C9B764}"/>
              </a:ext>
            </a:extLst>
          </p:cNvPr>
          <p:cNvSpPr>
            <a:spLocks noGrp="1"/>
          </p:cNvSpPr>
          <p:nvPr>
            <p:ph type="title"/>
          </p:nvPr>
        </p:nvSpPr>
        <p:spPr/>
        <p:txBody>
          <a:bodyPr/>
          <a:lstStyle/>
          <a:p>
            <a:r>
              <a:rPr lang="zh-CN" altLang="en-US" dirty="0"/>
              <a:t>供给价格弹性的决定因素</a:t>
            </a:r>
          </a:p>
        </p:txBody>
      </p:sp>
      <p:sp>
        <p:nvSpPr>
          <p:cNvPr id="3" name="内容占位符 2">
            <a:extLst>
              <a:ext uri="{FF2B5EF4-FFF2-40B4-BE49-F238E27FC236}">
                <a16:creationId xmlns:a16="http://schemas.microsoft.com/office/drawing/2014/main" id="{CADF6354-951F-48F4-9A09-165AA24F5586}"/>
              </a:ext>
            </a:extLst>
          </p:cNvPr>
          <p:cNvSpPr>
            <a:spLocks noGrp="1"/>
          </p:cNvSpPr>
          <p:nvPr>
            <p:ph idx="1"/>
          </p:nvPr>
        </p:nvSpPr>
        <p:spPr/>
        <p:txBody>
          <a:bodyPr>
            <a:normAutofit lnSpcReduction="10000"/>
          </a:bodyPr>
          <a:lstStyle/>
          <a:p>
            <a:r>
              <a:rPr lang="zh-CN" altLang="en-US" dirty="0"/>
              <a:t>卖家越不容易改变他们的生产数量，供给价格弹性越小</a:t>
            </a:r>
            <a:endParaRPr lang="en-US" altLang="zh-CN" dirty="0"/>
          </a:p>
          <a:p>
            <a:pPr lvl="1"/>
            <a:r>
              <a:rPr lang="zh-CN" altLang="zh-CN" dirty="0"/>
              <a:t>生产技术类型</a:t>
            </a:r>
            <a:endParaRPr lang="en-US" altLang="zh-CN" dirty="0"/>
          </a:p>
          <a:p>
            <a:pPr lvl="1"/>
            <a:r>
              <a:rPr lang="zh-CN" altLang="zh-CN" dirty="0"/>
              <a:t>生产能力的利用状况</a:t>
            </a:r>
            <a:endParaRPr lang="en-US" altLang="zh-CN" dirty="0"/>
          </a:p>
          <a:p>
            <a:r>
              <a:rPr lang="zh-CN" altLang="zh-CN" dirty="0"/>
              <a:t>生产成本：产量变化引起的成本变化越小，供给弹性越大。</a:t>
            </a:r>
            <a:endParaRPr lang="en-US" altLang="zh-CN" dirty="0"/>
          </a:p>
          <a:p>
            <a:r>
              <a:rPr lang="zh-CN" altLang="zh-CN" dirty="0"/>
              <a:t>生产者调整供给量的时间</a:t>
            </a:r>
            <a:endParaRPr lang="zh-CN" altLang="en-US" dirty="0"/>
          </a:p>
          <a:p>
            <a:pPr lvl="1"/>
            <a:r>
              <a:rPr lang="zh-CN" altLang="en-US" dirty="0"/>
              <a:t>即时弹性</a:t>
            </a:r>
            <a:r>
              <a:rPr lang="en-US" altLang="zh-CN" dirty="0"/>
              <a:t>&lt;</a:t>
            </a:r>
            <a:r>
              <a:rPr lang="zh-CN" altLang="en-US" dirty="0"/>
              <a:t>短期弹性</a:t>
            </a:r>
            <a:r>
              <a:rPr lang="en-US" altLang="zh-CN" dirty="0"/>
              <a:t>&lt;</a:t>
            </a:r>
            <a:r>
              <a:rPr lang="zh-CN" altLang="en-US" dirty="0"/>
              <a:t>长期弹性</a:t>
            </a:r>
          </a:p>
          <a:p>
            <a:pPr lvl="1"/>
            <a:r>
              <a:rPr lang="zh-CN" altLang="en-US" dirty="0"/>
              <a:t>即时：库存</a:t>
            </a:r>
          </a:p>
          <a:p>
            <a:pPr lvl="1"/>
            <a:r>
              <a:rPr lang="zh-CN" altLang="en-US" dirty="0"/>
              <a:t>短期：劳动力</a:t>
            </a:r>
          </a:p>
          <a:p>
            <a:pPr lvl="1"/>
            <a:r>
              <a:rPr lang="zh-CN" altLang="en-US" dirty="0"/>
              <a:t>长期：土地、资本</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3432719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2BCD7-013D-4216-A024-A627A171AE3C}"/>
              </a:ext>
            </a:extLst>
          </p:cNvPr>
          <p:cNvSpPr>
            <a:spLocks noGrp="1"/>
          </p:cNvSpPr>
          <p:nvPr>
            <p:ph type="title"/>
          </p:nvPr>
        </p:nvSpPr>
        <p:spPr/>
        <p:txBody>
          <a:bodyPr/>
          <a:lstStyle/>
          <a:p>
            <a:r>
              <a:rPr lang="zh-CN" altLang="en-US" dirty="0"/>
              <a:t>住房市场：短期</a:t>
            </a:r>
          </a:p>
        </p:txBody>
      </p:sp>
      <p:sp>
        <p:nvSpPr>
          <p:cNvPr id="3" name="内容占位符 2">
            <a:extLst>
              <a:ext uri="{FF2B5EF4-FFF2-40B4-BE49-F238E27FC236}">
                <a16:creationId xmlns:a16="http://schemas.microsoft.com/office/drawing/2014/main" id="{2EDEB3A3-830E-4085-B39E-4EAC84870756}"/>
              </a:ext>
            </a:extLst>
          </p:cNvPr>
          <p:cNvSpPr>
            <a:spLocks noGrp="1"/>
          </p:cNvSpPr>
          <p:nvPr>
            <p:ph idx="1"/>
          </p:nvPr>
        </p:nvSpPr>
        <p:spPr/>
        <p:txBody>
          <a:bodyPr/>
          <a:lstStyle/>
          <a:p>
            <a:r>
              <a:rPr lang="zh-CN" altLang="en-US" dirty="0"/>
              <a:t>短期供给缺乏弹性</a:t>
            </a:r>
          </a:p>
        </p:txBody>
      </p:sp>
      <p:grpSp>
        <p:nvGrpSpPr>
          <p:cNvPr id="5" name="Group 9">
            <a:extLst>
              <a:ext uri="{FF2B5EF4-FFF2-40B4-BE49-F238E27FC236}">
                <a16:creationId xmlns:a16="http://schemas.microsoft.com/office/drawing/2014/main" id="{B052AE3C-7064-46B3-ABCC-247DA4191773}"/>
              </a:ext>
            </a:extLst>
          </p:cNvPr>
          <p:cNvGrpSpPr>
            <a:grpSpLocks/>
          </p:cNvGrpSpPr>
          <p:nvPr/>
        </p:nvGrpSpPr>
        <p:grpSpPr bwMode="auto">
          <a:xfrm>
            <a:off x="3754438" y="2347913"/>
            <a:ext cx="4800600" cy="3841750"/>
            <a:chOff x="0" y="0"/>
            <a:chExt cx="2712" cy="2736"/>
          </a:xfrm>
        </p:grpSpPr>
        <p:grpSp>
          <p:nvGrpSpPr>
            <p:cNvPr id="6" name="Group 10">
              <a:extLst>
                <a:ext uri="{FF2B5EF4-FFF2-40B4-BE49-F238E27FC236}">
                  <a16:creationId xmlns:a16="http://schemas.microsoft.com/office/drawing/2014/main" id="{EAA1C4F6-7162-4973-8532-350FE78E8265}"/>
                </a:ext>
              </a:extLst>
            </p:cNvPr>
            <p:cNvGrpSpPr>
              <a:grpSpLocks/>
            </p:cNvGrpSpPr>
            <p:nvPr/>
          </p:nvGrpSpPr>
          <p:grpSpPr bwMode="auto">
            <a:xfrm>
              <a:off x="119" y="225"/>
              <a:ext cx="2382" cy="2331"/>
              <a:chOff x="0" y="0"/>
              <a:chExt cx="2400" cy="2079"/>
            </a:xfrm>
          </p:grpSpPr>
          <p:sp>
            <p:nvSpPr>
              <p:cNvPr id="9" name="Line 12">
                <a:extLst>
                  <a:ext uri="{FF2B5EF4-FFF2-40B4-BE49-F238E27FC236}">
                    <a16:creationId xmlns:a16="http://schemas.microsoft.com/office/drawing/2014/main" id="{12365FF1-C7D4-4978-8F5B-F2D9525F1831}"/>
                  </a:ext>
                </a:extLst>
              </p:cNvPr>
              <p:cNvSpPr>
                <a:spLocks noChangeShapeType="1"/>
              </p:cNvSpPr>
              <p:nvPr/>
            </p:nvSpPr>
            <p:spPr bwMode="auto">
              <a:xfrm>
                <a:off x="0" y="0"/>
                <a:ext cx="0" cy="20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3">
                <a:extLst>
                  <a:ext uri="{FF2B5EF4-FFF2-40B4-BE49-F238E27FC236}">
                    <a16:creationId xmlns:a16="http://schemas.microsoft.com/office/drawing/2014/main" id="{B47689DA-D010-4077-8C2F-E91EFBAC1FE4}"/>
                  </a:ext>
                </a:extLst>
              </p:cNvPr>
              <p:cNvSpPr>
                <a:spLocks noChangeShapeType="1"/>
              </p:cNvSpPr>
              <p:nvPr/>
            </p:nvSpPr>
            <p:spPr bwMode="auto">
              <a:xfrm>
                <a:off x="0" y="2079"/>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 name="Text Box 14">
              <a:extLst>
                <a:ext uri="{FF2B5EF4-FFF2-40B4-BE49-F238E27FC236}">
                  <a16:creationId xmlns:a16="http://schemas.microsoft.com/office/drawing/2014/main" id="{CC002D1F-F5AC-4838-9E4C-4E44FB8D029E}"/>
                </a:ext>
              </a:extLst>
            </p:cNvPr>
            <p:cNvSpPr txBox="1">
              <a:spLocks noChangeArrowheads="1"/>
            </p:cNvSpPr>
            <p:nvPr/>
          </p:nvSpPr>
          <p:spPr bwMode="auto">
            <a:xfrm>
              <a:off x="0" y="0"/>
              <a:ext cx="2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ea typeface="宋体" panose="02010600030101010101" pitchFamily="2" charset="-122"/>
                </a:rPr>
                <a:t>P</a:t>
              </a:r>
            </a:p>
          </p:txBody>
        </p:sp>
        <p:sp>
          <p:nvSpPr>
            <p:cNvPr id="8" name="Text Box 15">
              <a:extLst>
                <a:ext uri="{FF2B5EF4-FFF2-40B4-BE49-F238E27FC236}">
                  <a16:creationId xmlns:a16="http://schemas.microsoft.com/office/drawing/2014/main" id="{DE07FCD1-2DD4-478B-8F0B-4378E8683217}"/>
                </a:ext>
              </a:extLst>
            </p:cNvPr>
            <p:cNvSpPr txBox="1">
              <a:spLocks noChangeArrowheads="1"/>
            </p:cNvSpPr>
            <p:nvPr/>
          </p:nvSpPr>
          <p:spPr bwMode="auto">
            <a:xfrm>
              <a:off x="2479" y="2421"/>
              <a:ext cx="2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ea typeface="宋体" panose="02010600030101010101" pitchFamily="2" charset="-122"/>
                </a:rPr>
                <a:t>Q</a:t>
              </a:r>
            </a:p>
          </p:txBody>
        </p:sp>
      </p:grpSp>
      <p:grpSp>
        <p:nvGrpSpPr>
          <p:cNvPr id="11" name="Group 15">
            <a:extLst>
              <a:ext uri="{FF2B5EF4-FFF2-40B4-BE49-F238E27FC236}">
                <a16:creationId xmlns:a16="http://schemas.microsoft.com/office/drawing/2014/main" id="{C3F735E4-2680-457F-9CEA-E660E86C0351}"/>
              </a:ext>
            </a:extLst>
          </p:cNvPr>
          <p:cNvGrpSpPr>
            <a:grpSpLocks/>
          </p:cNvGrpSpPr>
          <p:nvPr/>
        </p:nvGrpSpPr>
        <p:grpSpPr bwMode="auto">
          <a:xfrm>
            <a:off x="3990975" y="2998788"/>
            <a:ext cx="1906588" cy="2914650"/>
            <a:chOff x="0" y="0"/>
            <a:chExt cx="1201" cy="1836"/>
          </a:xfrm>
        </p:grpSpPr>
        <p:sp>
          <p:nvSpPr>
            <p:cNvPr id="12" name="Text Box 17">
              <a:extLst>
                <a:ext uri="{FF2B5EF4-FFF2-40B4-BE49-F238E27FC236}">
                  <a16:creationId xmlns:a16="http://schemas.microsoft.com/office/drawing/2014/main" id="{367F76C4-46FA-4623-834B-B7565E69AE79}"/>
                </a:ext>
              </a:extLst>
            </p:cNvPr>
            <p:cNvSpPr txBox="1">
              <a:spLocks noChangeArrowheads="1"/>
            </p:cNvSpPr>
            <p:nvPr/>
          </p:nvSpPr>
          <p:spPr bwMode="auto">
            <a:xfrm>
              <a:off x="0" y="0"/>
              <a:ext cx="3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latin typeface="Tahoma" panose="020B0604030504040204" pitchFamily="34" charset="0"/>
                  <a:ea typeface="宋体" panose="02010600030101010101" pitchFamily="2" charset="-122"/>
                </a:rPr>
                <a:t>D</a:t>
              </a:r>
              <a:r>
                <a:rPr lang="en-US" altLang="zh-CN" sz="2300" b="1" baseline="-25000">
                  <a:latin typeface="Tahoma" panose="020B0604030504040204" pitchFamily="34" charset="0"/>
                  <a:ea typeface="宋体" panose="02010600030101010101" pitchFamily="2" charset="-122"/>
                </a:rPr>
                <a:t>1</a:t>
              </a:r>
            </a:p>
          </p:txBody>
        </p:sp>
        <p:sp>
          <p:nvSpPr>
            <p:cNvPr id="13" name="Line 18">
              <a:extLst>
                <a:ext uri="{FF2B5EF4-FFF2-40B4-BE49-F238E27FC236}">
                  <a16:creationId xmlns:a16="http://schemas.microsoft.com/office/drawing/2014/main" id="{E70940E0-3CE0-4401-8FB7-817305E272EE}"/>
                </a:ext>
              </a:extLst>
            </p:cNvPr>
            <p:cNvSpPr>
              <a:spLocks noChangeShapeType="1"/>
            </p:cNvSpPr>
            <p:nvPr/>
          </p:nvSpPr>
          <p:spPr bwMode="auto">
            <a:xfrm>
              <a:off x="200" y="283"/>
              <a:ext cx="1001" cy="15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8">
            <a:extLst>
              <a:ext uri="{FF2B5EF4-FFF2-40B4-BE49-F238E27FC236}">
                <a16:creationId xmlns:a16="http://schemas.microsoft.com/office/drawing/2014/main" id="{DDB62F33-C7CB-43EA-BA6F-C36A0475B3D0}"/>
              </a:ext>
            </a:extLst>
          </p:cNvPr>
          <p:cNvGrpSpPr>
            <a:grpSpLocks/>
          </p:cNvGrpSpPr>
          <p:nvPr/>
        </p:nvGrpSpPr>
        <p:grpSpPr bwMode="auto">
          <a:xfrm>
            <a:off x="3856038" y="2863850"/>
            <a:ext cx="2503487" cy="2717800"/>
            <a:chOff x="0" y="0"/>
            <a:chExt cx="1577" cy="1712"/>
          </a:xfrm>
        </p:grpSpPr>
        <p:sp>
          <p:nvSpPr>
            <p:cNvPr id="15" name="Arc 23">
              <a:extLst>
                <a:ext uri="{FF2B5EF4-FFF2-40B4-BE49-F238E27FC236}">
                  <a16:creationId xmlns:a16="http://schemas.microsoft.com/office/drawing/2014/main" id="{0A1007DC-3DA6-47A3-B4F6-B8C0778A232F}"/>
                </a:ext>
              </a:extLst>
            </p:cNvPr>
            <p:cNvSpPr>
              <a:spLocks/>
            </p:cNvSpPr>
            <p:nvPr/>
          </p:nvSpPr>
          <p:spPr bwMode="auto">
            <a:xfrm flipV="1">
              <a:off x="0" y="0"/>
              <a:ext cx="1369" cy="1712"/>
            </a:xfrm>
            <a:custGeom>
              <a:avLst/>
              <a:gdLst>
                <a:gd name="T0" fmla="*/ 3 w 21334"/>
                <a:gd name="T1" fmla="*/ 0 h 18670"/>
                <a:gd name="T2" fmla="*/ 6 w 21334"/>
                <a:gd name="T3" fmla="*/ 12 h 18670"/>
                <a:gd name="T4" fmla="*/ 0 w 21334"/>
                <a:gd name="T5" fmla="*/ 14 h 18670"/>
                <a:gd name="T6" fmla="*/ 0 60000 65536"/>
                <a:gd name="T7" fmla="*/ 0 60000 65536"/>
                <a:gd name="T8" fmla="*/ 0 60000 65536"/>
                <a:gd name="T9" fmla="*/ 0 w 21334"/>
                <a:gd name="T10" fmla="*/ 0 h 18670"/>
                <a:gd name="T11" fmla="*/ 21334 w 21334"/>
                <a:gd name="T12" fmla="*/ 18670 h 18670"/>
              </a:gdLst>
              <a:ahLst/>
              <a:cxnLst>
                <a:cxn ang="T6">
                  <a:pos x="T0" y="T1"/>
                </a:cxn>
                <a:cxn ang="T7">
                  <a:pos x="T2" y="T3"/>
                </a:cxn>
                <a:cxn ang="T8">
                  <a:pos x="T4" y="T5"/>
                </a:cxn>
              </a:cxnLst>
              <a:rect l="T9" t="T10" r="T11" b="T12"/>
              <a:pathLst>
                <a:path w="21334" h="18670" fill="none" extrusionOk="0">
                  <a:moveTo>
                    <a:pt x="10862" y="0"/>
                  </a:moveTo>
                  <a:cubicBezTo>
                    <a:pt x="16474" y="3265"/>
                    <a:pt x="20319" y="8880"/>
                    <a:pt x="21334" y="15292"/>
                  </a:cubicBezTo>
                </a:path>
                <a:path w="21334" h="18670" stroke="0" extrusionOk="0">
                  <a:moveTo>
                    <a:pt x="10862" y="0"/>
                  </a:moveTo>
                  <a:cubicBezTo>
                    <a:pt x="16474" y="3265"/>
                    <a:pt x="20319" y="8880"/>
                    <a:pt x="21334" y="15292"/>
                  </a:cubicBezTo>
                  <a:lnTo>
                    <a:pt x="0" y="18670"/>
                  </a:lnTo>
                  <a:close/>
                </a:path>
              </a:pathLst>
            </a:cu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6" name="Text Box 24">
              <a:extLst>
                <a:ext uri="{FF2B5EF4-FFF2-40B4-BE49-F238E27FC236}">
                  <a16:creationId xmlns:a16="http://schemas.microsoft.com/office/drawing/2014/main" id="{D9F6BCEC-CCD2-455A-9C6E-A664373B9BE0}"/>
                </a:ext>
              </a:extLst>
            </p:cNvPr>
            <p:cNvSpPr txBox="1">
              <a:spLocks noChangeArrowheads="1"/>
            </p:cNvSpPr>
            <p:nvPr/>
          </p:nvSpPr>
          <p:spPr bwMode="auto">
            <a:xfrm>
              <a:off x="1190" y="43"/>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grpSp>
      <p:grpSp>
        <p:nvGrpSpPr>
          <p:cNvPr id="17" name="Group 21">
            <a:extLst>
              <a:ext uri="{FF2B5EF4-FFF2-40B4-BE49-F238E27FC236}">
                <a16:creationId xmlns:a16="http://schemas.microsoft.com/office/drawing/2014/main" id="{3E044765-4937-4A77-8D86-C2370EA8AB03}"/>
              </a:ext>
            </a:extLst>
          </p:cNvPr>
          <p:cNvGrpSpPr>
            <a:grpSpLocks/>
          </p:cNvGrpSpPr>
          <p:nvPr/>
        </p:nvGrpSpPr>
        <p:grpSpPr bwMode="auto">
          <a:xfrm>
            <a:off x="3346450" y="4857750"/>
            <a:ext cx="2339975" cy="1538288"/>
            <a:chOff x="0" y="0"/>
            <a:chExt cx="1474" cy="969"/>
          </a:xfrm>
        </p:grpSpPr>
        <p:sp>
          <p:nvSpPr>
            <p:cNvPr id="18" name="Text Box 26">
              <a:extLst>
                <a:ext uri="{FF2B5EF4-FFF2-40B4-BE49-F238E27FC236}">
                  <a16:creationId xmlns:a16="http://schemas.microsoft.com/office/drawing/2014/main" id="{A355360B-4948-4E18-B688-46BD5DCFA08B}"/>
                </a:ext>
              </a:extLst>
            </p:cNvPr>
            <p:cNvSpPr txBox="1">
              <a:spLocks noChangeArrowheads="1"/>
            </p:cNvSpPr>
            <p:nvPr/>
          </p:nvSpPr>
          <p:spPr bwMode="auto">
            <a:xfrm>
              <a:off x="1104" y="681"/>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aseline="-25000">
                  <a:latin typeface="Tahoma" panose="020B0604030504040204" pitchFamily="34" charset="0"/>
                  <a:ea typeface="宋体" panose="02010600030101010101" pitchFamily="2" charset="-122"/>
                </a:rPr>
                <a:t>1</a:t>
              </a:r>
            </a:p>
          </p:txBody>
        </p:sp>
        <p:sp>
          <p:nvSpPr>
            <p:cNvPr id="19" name="Text Box 27">
              <a:extLst>
                <a:ext uri="{FF2B5EF4-FFF2-40B4-BE49-F238E27FC236}">
                  <a16:creationId xmlns:a16="http://schemas.microsoft.com/office/drawing/2014/main" id="{5BCE738C-31F6-44B9-BEA7-89D2B44396D9}"/>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aseline="-25000">
                  <a:latin typeface="Tahoma" panose="020B0604030504040204" pitchFamily="34" charset="0"/>
                  <a:ea typeface="宋体" panose="02010600030101010101" pitchFamily="2" charset="-122"/>
                </a:rPr>
                <a:t>1</a:t>
              </a:r>
            </a:p>
          </p:txBody>
        </p:sp>
        <p:grpSp>
          <p:nvGrpSpPr>
            <p:cNvPr id="20" name="Group 24">
              <a:extLst>
                <a:ext uri="{FF2B5EF4-FFF2-40B4-BE49-F238E27FC236}">
                  <a16:creationId xmlns:a16="http://schemas.microsoft.com/office/drawing/2014/main" id="{829CBEB0-9CF2-44A7-903F-68C0EA1A2A95}"/>
                </a:ext>
              </a:extLst>
            </p:cNvPr>
            <p:cNvGrpSpPr>
              <a:grpSpLocks/>
            </p:cNvGrpSpPr>
            <p:nvPr/>
          </p:nvGrpSpPr>
          <p:grpSpPr bwMode="auto">
            <a:xfrm>
              <a:off x="393" y="147"/>
              <a:ext cx="896" cy="536"/>
              <a:chOff x="0" y="0"/>
              <a:chExt cx="795" cy="646"/>
            </a:xfrm>
          </p:grpSpPr>
          <p:sp>
            <p:nvSpPr>
              <p:cNvPr id="21" name="Line 29">
                <a:extLst>
                  <a:ext uri="{FF2B5EF4-FFF2-40B4-BE49-F238E27FC236}">
                    <a16:creationId xmlns:a16="http://schemas.microsoft.com/office/drawing/2014/main" id="{70F486E1-0546-4B29-A8AE-1E24E196D92E}"/>
                  </a:ext>
                </a:extLst>
              </p:cNvPr>
              <p:cNvSpPr>
                <a:spLocks noChangeShapeType="1"/>
              </p:cNvSpPr>
              <p:nvPr/>
            </p:nvSpPr>
            <p:spPr bwMode="auto">
              <a:xfrm>
                <a:off x="0" y="0"/>
                <a:ext cx="795" cy="0"/>
              </a:xfrm>
              <a:prstGeom prst="line">
                <a:avLst/>
              </a:prstGeom>
              <a:noFill/>
              <a:ln w="9525">
                <a:solidFill>
                  <a:srgbClr val="4D4D4D"/>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30">
                <a:extLst>
                  <a:ext uri="{FF2B5EF4-FFF2-40B4-BE49-F238E27FC236}">
                    <a16:creationId xmlns:a16="http://schemas.microsoft.com/office/drawing/2014/main" id="{CA15B959-FD75-4570-ADC8-F6E3DBE48213}"/>
                  </a:ext>
                </a:extLst>
              </p:cNvPr>
              <p:cNvSpPr>
                <a:spLocks noChangeShapeType="1"/>
              </p:cNvSpPr>
              <p:nvPr/>
            </p:nvSpPr>
            <p:spPr bwMode="auto">
              <a:xfrm>
                <a:off x="795" y="1"/>
                <a:ext cx="0" cy="645"/>
              </a:xfrm>
              <a:prstGeom prst="line">
                <a:avLst/>
              </a:prstGeom>
              <a:noFill/>
              <a:ln w="9525">
                <a:solidFill>
                  <a:srgbClr val="4D4D4D"/>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3" name="Group 27">
            <a:extLst>
              <a:ext uri="{FF2B5EF4-FFF2-40B4-BE49-F238E27FC236}">
                <a16:creationId xmlns:a16="http://schemas.microsoft.com/office/drawing/2014/main" id="{2F41E86F-4334-4B5D-95CC-6CEFFFE0FD54}"/>
              </a:ext>
            </a:extLst>
          </p:cNvPr>
          <p:cNvGrpSpPr>
            <a:grpSpLocks/>
          </p:cNvGrpSpPr>
          <p:nvPr/>
        </p:nvGrpSpPr>
        <p:grpSpPr bwMode="auto">
          <a:xfrm>
            <a:off x="5327650" y="4873625"/>
            <a:ext cx="506413" cy="457200"/>
            <a:chOff x="0" y="0"/>
            <a:chExt cx="319" cy="288"/>
          </a:xfrm>
        </p:grpSpPr>
        <p:sp>
          <p:nvSpPr>
            <p:cNvPr id="24" name="Text Box 32">
              <a:extLst>
                <a:ext uri="{FF2B5EF4-FFF2-40B4-BE49-F238E27FC236}">
                  <a16:creationId xmlns:a16="http://schemas.microsoft.com/office/drawing/2014/main" id="{FDE54404-15F8-44B8-B3F3-9425E86E2FE7}"/>
                </a:ext>
              </a:extLst>
            </p:cNvPr>
            <p:cNvSpPr txBox="1">
              <a:spLocks noChangeArrowheads="1"/>
            </p:cNvSpPr>
            <p:nvPr/>
          </p:nvSpPr>
          <p:spPr bwMode="auto">
            <a:xfrm>
              <a:off x="72" y="0"/>
              <a:ext cx="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A</a:t>
              </a:r>
            </a:p>
          </p:txBody>
        </p:sp>
        <p:sp>
          <p:nvSpPr>
            <p:cNvPr id="25" name="Oval 33">
              <a:extLst>
                <a:ext uri="{FF2B5EF4-FFF2-40B4-BE49-F238E27FC236}">
                  <a16:creationId xmlns:a16="http://schemas.microsoft.com/office/drawing/2014/main" id="{4ADB69BD-64E7-463B-BA8E-6642C70D3F07}"/>
                </a:ext>
              </a:extLst>
            </p:cNvPr>
            <p:cNvSpPr>
              <a:spLocks noChangeArrowheads="1"/>
            </p:cNvSpPr>
            <p:nvPr/>
          </p:nvSpPr>
          <p:spPr bwMode="auto">
            <a:xfrm>
              <a:off x="0" y="10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6" name="Group 31">
            <a:extLst>
              <a:ext uri="{FF2B5EF4-FFF2-40B4-BE49-F238E27FC236}">
                <a16:creationId xmlns:a16="http://schemas.microsoft.com/office/drawing/2014/main" id="{68919725-CEFB-425A-9A6A-01D9D93CD98E}"/>
              </a:ext>
            </a:extLst>
          </p:cNvPr>
          <p:cNvGrpSpPr>
            <a:grpSpLocks/>
          </p:cNvGrpSpPr>
          <p:nvPr/>
        </p:nvGrpSpPr>
        <p:grpSpPr bwMode="auto">
          <a:xfrm>
            <a:off x="4543425" y="2998788"/>
            <a:ext cx="3343275" cy="2914650"/>
            <a:chOff x="0" y="0"/>
            <a:chExt cx="2106" cy="1836"/>
          </a:xfrm>
        </p:grpSpPr>
        <p:sp>
          <p:nvSpPr>
            <p:cNvPr id="27" name="Line 20">
              <a:extLst>
                <a:ext uri="{FF2B5EF4-FFF2-40B4-BE49-F238E27FC236}">
                  <a16:creationId xmlns:a16="http://schemas.microsoft.com/office/drawing/2014/main" id="{AB59228C-74B7-4674-8273-1FCC255C1282}"/>
                </a:ext>
              </a:extLst>
            </p:cNvPr>
            <p:cNvSpPr>
              <a:spLocks noChangeShapeType="1"/>
            </p:cNvSpPr>
            <p:nvPr/>
          </p:nvSpPr>
          <p:spPr bwMode="auto">
            <a:xfrm>
              <a:off x="187" y="306"/>
              <a:ext cx="1919" cy="153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1">
              <a:extLst>
                <a:ext uri="{FF2B5EF4-FFF2-40B4-BE49-F238E27FC236}">
                  <a16:creationId xmlns:a16="http://schemas.microsoft.com/office/drawing/2014/main" id="{44A3A389-DDD6-4F7D-93CD-D23E9E60E6C5}"/>
                </a:ext>
              </a:extLst>
            </p:cNvPr>
            <p:cNvSpPr txBox="1">
              <a:spLocks noChangeArrowheads="1"/>
            </p:cNvSpPr>
            <p:nvPr/>
          </p:nvSpPr>
          <p:spPr bwMode="auto">
            <a:xfrm>
              <a:off x="0" y="0"/>
              <a:ext cx="3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solidFill>
                    <a:srgbClr val="A50021"/>
                  </a:solidFill>
                  <a:latin typeface="Tahoma" panose="020B0604030504040204" pitchFamily="34" charset="0"/>
                  <a:ea typeface="宋体" panose="02010600030101010101" pitchFamily="2" charset="-122"/>
                </a:rPr>
                <a:t>D</a:t>
              </a:r>
              <a:r>
                <a:rPr lang="en-US" altLang="zh-CN" sz="2300" b="1" baseline="-25000">
                  <a:solidFill>
                    <a:srgbClr val="A50021"/>
                  </a:solidFill>
                  <a:latin typeface="Tahoma" panose="020B0604030504040204" pitchFamily="34" charset="0"/>
                  <a:ea typeface="宋体" panose="02010600030101010101" pitchFamily="2" charset="-122"/>
                </a:rPr>
                <a:t>2</a:t>
              </a:r>
            </a:p>
          </p:txBody>
        </p:sp>
      </p:grpSp>
      <p:grpSp>
        <p:nvGrpSpPr>
          <p:cNvPr id="29" name="Group 34">
            <a:extLst>
              <a:ext uri="{FF2B5EF4-FFF2-40B4-BE49-F238E27FC236}">
                <a16:creationId xmlns:a16="http://schemas.microsoft.com/office/drawing/2014/main" id="{6DFB300E-75ED-4E96-939F-00ABB4E260E3}"/>
              </a:ext>
            </a:extLst>
          </p:cNvPr>
          <p:cNvGrpSpPr>
            <a:grpSpLocks/>
          </p:cNvGrpSpPr>
          <p:nvPr/>
        </p:nvGrpSpPr>
        <p:grpSpPr bwMode="auto">
          <a:xfrm>
            <a:off x="3348038" y="3959225"/>
            <a:ext cx="2924175" cy="2438400"/>
            <a:chOff x="0" y="0"/>
            <a:chExt cx="1842" cy="1536"/>
          </a:xfrm>
        </p:grpSpPr>
        <p:grpSp>
          <p:nvGrpSpPr>
            <p:cNvPr id="30" name="Group 35">
              <a:extLst>
                <a:ext uri="{FF2B5EF4-FFF2-40B4-BE49-F238E27FC236}">
                  <a16:creationId xmlns:a16="http://schemas.microsoft.com/office/drawing/2014/main" id="{0EB56BDC-3EED-4F68-AFE0-576474CE0732}"/>
                </a:ext>
              </a:extLst>
            </p:cNvPr>
            <p:cNvGrpSpPr>
              <a:grpSpLocks/>
            </p:cNvGrpSpPr>
            <p:nvPr/>
          </p:nvGrpSpPr>
          <p:grpSpPr bwMode="auto">
            <a:xfrm>
              <a:off x="388" y="188"/>
              <a:ext cx="1177" cy="1062"/>
              <a:chOff x="0" y="0"/>
              <a:chExt cx="795" cy="646"/>
            </a:xfrm>
          </p:grpSpPr>
          <p:sp>
            <p:nvSpPr>
              <p:cNvPr id="36" name="Line 36">
                <a:extLst>
                  <a:ext uri="{FF2B5EF4-FFF2-40B4-BE49-F238E27FC236}">
                    <a16:creationId xmlns:a16="http://schemas.microsoft.com/office/drawing/2014/main" id="{BCE23EFC-FB9A-461A-A033-44B1EB10EB47}"/>
                  </a:ext>
                </a:extLst>
              </p:cNvPr>
              <p:cNvSpPr>
                <a:spLocks noChangeShapeType="1"/>
              </p:cNvSpPr>
              <p:nvPr/>
            </p:nvSpPr>
            <p:spPr bwMode="auto">
              <a:xfrm>
                <a:off x="0" y="0"/>
                <a:ext cx="795" cy="0"/>
              </a:xfrm>
              <a:prstGeom prst="line">
                <a:avLst/>
              </a:prstGeom>
              <a:noFill/>
              <a:ln w="9525">
                <a:solidFill>
                  <a:srgbClr val="4D4D4D"/>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7">
                <a:extLst>
                  <a:ext uri="{FF2B5EF4-FFF2-40B4-BE49-F238E27FC236}">
                    <a16:creationId xmlns:a16="http://schemas.microsoft.com/office/drawing/2014/main" id="{1FD985B7-A14B-4F9D-9C1C-2F58CCDF87A3}"/>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 name="Group 38">
              <a:extLst>
                <a:ext uri="{FF2B5EF4-FFF2-40B4-BE49-F238E27FC236}">
                  <a16:creationId xmlns:a16="http://schemas.microsoft.com/office/drawing/2014/main" id="{6E787717-183A-443C-B693-8431BED19E6D}"/>
                </a:ext>
              </a:extLst>
            </p:cNvPr>
            <p:cNvGrpSpPr>
              <a:grpSpLocks/>
            </p:cNvGrpSpPr>
            <p:nvPr/>
          </p:nvGrpSpPr>
          <p:grpSpPr bwMode="auto">
            <a:xfrm>
              <a:off x="1519" y="0"/>
              <a:ext cx="323" cy="288"/>
              <a:chOff x="0" y="0"/>
              <a:chExt cx="323" cy="288"/>
            </a:xfrm>
          </p:grpSpPr>
          <p:sp>
            <p:nvSpPr>
              <p:cNvPr id="34" name="Text Box 39">
                <a:extLst>
                  <a:ext uri="{FF2B5EF4-FFF2-40B4-BE49-F238E27FC236}">
                    <a16:creationId xmlns:a16="http://schemas.microsoft.com/office/drawing/2014/main" id="{A749346C-AD0D-4FCE-A5F7-03257C666ACC}"/>
                  </a:ext>
                </a:extLst>
              </p:cNvPr>
              <p:cNvSpPr txBox="1">
                <a:spLocks noChangeArrowheads="1"/>
              </p:cNvSpPr>
              <p:nvPr/>
            </p:nvSpPr>
            <p:spPr bwMode="auto">
              <a:xfrm>
                <a:off x="76" y="0"/>
                <a:ext cx="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B</a:t>
                </a:r>
              </a:p>
            </p:txBody>
          </p:sp>
          <p:sp>
            <p:nvSpPr>
              <p:cNvPr id="35" name="Oval 40">
                <a:extLst>
                  <a:ext uri="{FF2B5EF4-FFF2-40B4-BE49-F238E27FC236}">
                    <a16:creationId xmlns:a16="http://schemas.microsoft.com/office/drawing/2014/main" id="{AB0E5BFE-8490-44F5-A358-0D0FBC6E6AAA}"/>
                  </a:ext>
                </a:extLst>
              </p:cNvPr>
              <p:cNvSpPr>
                <a:spLocks noChangeArrowheads="1"/>
              </p:cNvSpPr>
              <p:nvPr/>
            </p:nvSpPr>
            <p:spPr bwMode="auto">
              <a:xfrm>
                <a:off x="0" y="14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32" name="Text Box 41">
              <a:extLst>
                <a:ext uri="{FF2B5EF4-FFF2-40B4-BE49-F238E27FC236}">
                  <a16:creationId xmlns:a16="http://schemas.microsoft.com/office/drawing/2014/main" id="{881A7DC2-D0CA-4393-919A-4A591259C305}"/>
                </a:ext>
              </a:extLst>
            </p:cNvPr>
            <p:cNvSpPr txBox="1">
              <a:spLocks noChangeArrowheads="1"/>
            </p:cNvSpPr>
            <p:nvPr/>
          </p:nvSpPr>
          <p:spPr bwMode="auto">
            <a:xfrm>
              <a:off x="1400" y="1248"/>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aseline="-25000">
                  <a:latin typeface="Tahoma" panose="020B0604030504040204" pitchFamily="34" charset="0"/>
                  <a:ea typeface="宋体" panose="02010600030101010101" pitchFamily="2" charset="-122"/>
                </a:rPr>
                <a:t>2</a:t>
              </a:r>
            </a:p>
          </p:txBody>
        </p:sp>
        <p:sp>
          <p:nvSpPr>
            <p:cNvPr id="33" name="Text Box 42">
              <a:extLst>
                <a:ext uri="{FF2B5EF4-FFF2-40B4-BE49-F238E27FC236}">
                  <a16:creationId xmlns:a16="http://schemas.microsoft.com/office/drawing/2014/main" id="{DB6978C3-4929-4A76-A065-640F8B234DF9}"/>
                </a:ext>
              </a:extLst>
            </p:cNvPr>
            <p:cNvSpPr txBox="1">
              <a:spLocks noChangeArrowheads="1"/>
            </p:cNvSpPr>
            <p:nvPr/>
          </p:nvSpPr>
          <p:spPr bwMode="auto">
            <a:xfrm>
              <a:off x="0" y="41"/>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aseline="-25000">
                  <a:latin typeface="Tahoma" panose="020B0604030504040204" pitchFamily="34" charset="0"/>
                  <a:ea typeface="宋体" panose="02010600030101010101" pitchFamily="2" charset="-122"/>
                </a:rPr>
                <a:t>2</a:t>
              </a:r>
            </a:p>
          </p:txBody>
        </p:sp>
      </p:grpSp>
      <p:sp>
        <p:nvSpPr>
          <p:cNvPr id="41" name="文本框 40">
            <a:extLst>
              <a:ext uri="{FF2B5EF4-FFF2-40B4-BE49-F238E27FC236}">
                <a16:creationId xmlns:a16="http://schemas.microsoft.com/office/drawing/2014/main" id="{2B4E6A42-EB39-4A34-B15E-822D0D438812}"/>
              </a:ext>
            </a:extLst>
          </p:cNvPr>
          <p:cNvSpPr txBox="1"/>
          <p:nvPr/>
        </p:nvSpPr>
        <p:spPr>
          <a:xfrm>
            <a:off x="814111" y="2921457"/>
            <a:ext cx="1971953" cy="2246769"/>
          </a:xfrm>
          <a:prstGeom prst="rect">
            <a:avLst/>
          </a:prstGeom>
          <a:noFill/>
        </p:spPr>
        <p:txBody>
          <a:bodyPr wrap="square" rtlCol="0">
            <a:spAutoFit/>
          </a:bodyPr>
          <a:lstStyle/>
          <a:p>
            <a:r>
              <a:rPr lang="zh-CN" altLang="en-US" sz="2800" dirty="0"/>
              <a:t>需求增加使价格上升的比例要大于产量增加的比例</a:t>
            </a:r>
          </a:p>
        </p:txBody>
      </p:sp>
    </p:spTree>
    <p:extLst>
      <p:ext uri="{BB962C8B-B14F-4D97-AF65-F5344CB8AC3E}">
        <p14:creationId xmlns:p14="http://schemas.microsoft.com/office/powerpoint/2010/main" val="122915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strips(downRigh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strips(downRight)">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94034-5E60-4512-A41D-2E2EBB7141F3}"/>
              </a:ext>
            </a:extLst>
          </p:cNvPr>
          <p:cNvSpPr>
            <a:spLocks noGrp="1"/>
          </p:cNvSpPr>
          <p:nvPr>
            <p:ph type="title"/>
          </p:nvPr>
        </p:nvSpPr>
        <p:spPr/>
        <p:txBody>
          <a:bodyPr/>
          <a:lstStyle/>
          <a:p>
            <a:r>
              <a:rPr lang="zh-CN" altLang="en-US" dirty="0"/>
              <a:t>住房市场：长期</a:t>
            </a:r>
          </a:p>
        </p:txBody>
      </p:sp>
      <p:sp>
        <p:nvSpPr>
          <p:cNvPr id="3" name="内容占位符 2">
            <a:extLst>
              <a:ext uri="{FF2B5EF4-FFF2-40B4-BE49-F238E27FC236}">
                <a16:creationId xmlns:a16="http://schemas.microsoft.com/office/drawing/2014/main" id="{D1AA717F-2655-425B-9C73-4E1CE43EEF82}"/>
              </a:ext>
            </a:extLst>
          </p:cNvPr>
          <p:cNvSpPr>
            <a:spLocks noGrp="1"/>
          </p:cNvSpPr>
          <p:nvPr>
            <p:ph idx="1"/>
          </p:nvPr>
        </p:nvSpPr>
        <p:spPr/>
        <p:txBody>
          <a:bodyPr/>
          <a:lstStyle/>
          <a:p>
            <a:r>
              <a:rPr lang="zh-CN" altLang="en-US" dirty="0"/>
              <a:t>长期供给富有弹性</a:t>
            </a:r>
          </a:p>
        </p:txBody>
      </p:sp>
      <p:grpSp>
        <p:nvGrpSpPr>
          <p:cNvPr id="5" name="Group 9">
            <a:extLst>
              <a:ext uri="{FF2B5EF4-FFF2-40B4-BE49-F238E27FC236}">
                <a16:creationId xmlns:a16="http://schemas.microsoft.com/office/drawing/2014/main" id="{6CC8389E-1B77-4127-800E-50E0A74756FA}"/>
              </a:ext>
            </a:extLst>
          </p:cNvPr>
          <p:cNvGrpSpPr>
            <a:grpSpLocks/>
          </p:cNvGrpSpPr>
          <p:nvPr/>
        </p:nvGrpSpPr>
        <p:grpSpPr bwMode="auto">
          <a:xfrm>
            <a:off x="3754438" y="2347913"/>
            <a:ext cx="4800600" cy="3841750"/>
            <a:chOff x="0" y="0"/>
            <a:chExt cx="2712" cy="2736"/>
          </a:xfrm>
        </p:grpSpPr>
        <p:grpSp>
          <p:nvGrpSpPr>
            <p:cNvPr id="6" name="Group 10">
              <a:extLst>
                <a:ext uri="{FF2B5EF4-FFF2-40B4-BE49-F238E27FC236}">
                  <a16:creationId xmlns:a16="http://schemas.microsoft.com/office/drawing/2014/main" id="{07447A69-8872-47F7-BC89-0BA24FF15EE2}"/>
                </a:ext>
              </a:extLst>
            </p:cNvPr>
            <p:cNvGrpSpPr>
              <a:grpSpLocks/>
            </p:cNvGrpSpPr>
            <p:nvPr/>
          </p:nvGrpSpPr>
          <p:grpSpPr bwMode="auto">
            <a:xfrm>
              <a:off x="119" y="225"/>
              <a:ext cx="2382" cy="2331"/>
              <a:chOff x="0" y="0"/>
              <a:chExt cx="2400" cy="2079"/>
            </a:xfrm>
          </p:grpSpPr>
          <p:sp>
            <p:nvSpPr>
              <p:cNvPr id="9" name="Line 13">
                <a:extLst>
                  <a:ext uri="{FF2B5EF4-FFF2-40B4-BE49-F238E27FC236}">
                    <a16:creationId xmlns:a16="http://schemas.microsoft.com/office/drawing/2014/main" id="{AD951DFB-BF67-4216-8732-796CFED304B5}"/>
                  </a:ext>
                </a:extLst>
              </p:cNvPr>
              <p:cNvSpPr>
                <a:spLocks noChangeShapeType="1"/>
              </p:cNvSpPr>
              <p:nvPr/>
            </p:nvSpPr>
            <p:spPr bwMode="auto">
              <a:xfrm>
                <a:off x="0" y="0"/>
                <a:ext cx="0" cy="20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4">
                <a:extLst>
                  <a:ext uri="{FF2B5EF4-FFF2-40B4-BE49-F238E27FC236}">
                    <a16:creationId xmlns:a16="http://schemas.microsoft.com/office/drawing/2014/main" id="{922E5443-96E2-4FBB-ACE3-F29FFA8B27DC}"/>
                  </a:ext>
                </a:extLst>
              </p:cNvPr>
              <p:cNvSpPr>
                <a:spLocks noChangeShapeType="1"/>
              </p:cNvSpPr>
              <p:nvPr/>
            </p:nvSpPr>
            <p:spPr bwMode="auto">
              <a:xfrm>
                <a:off x="0" y="2079"/>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 name="Text Box 15">
              <a:extLst>
                <a:ext uri="{FF2B5EF4-FFF2-40B4-BE49-F238E27FC236}">
                  <a16:creationId xmlns:a16="http://schemas.microsoft.com/office/drawing/2014/main" id="{F0FD241D-7800-44BD-8525-F88A638E4EBE}"/>
                </a:ext>
              </a:extLst>
            </p:cNvPr>
            <p:cNvSpPr txBox="1">
              <a:spLocks noChangeArrowheads="1"/>
            </p:cNvSpPr>
            <p:nvPr/>
          </p:nvSpPr>
          <p:spPr bwMode="auto">
            <a:xfrm>
              <a:off x="0" y="0"/>
              <a:ext cx="2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ea typeface="宋体" panose="02010600030101010101" pitchFamily="2" charset="-122"/>
                </a:rPr>
                <a:t>P</a:t>
              </a:r>
            </a:p>
          </p:txBody>
        </p:sp>
        <p:sp>
          <p:nvSpPr>
            <p:cNvPr id="8" name="Text Box 16">
              <a:extLst>
                <a:ext uri="{FF2B5EF4-FFF2-40B4-BE49-F238E27FC236}">
                  <a16:creationId xmlns:a16="http://schemas.microsoft.com/office/drawing/2014/main" id="{689F20B1-F18E-4FC8-9CC6-D3E86E5EA068}"/>
                </a:ext>
              </a:extLst>
            </p:cNvPr>
            <p:cNvSpPr txBox="1">
              <a:spLocks noChangeArrowheads="1"/>
            </p:cNvSpPr>
            <p:nvPr/>
          </p:nvSpPr>
          <p:spPr bwMode="auto">
            <a:xfrm>
              <a:off x="2479" y="2421"/>
              <a:ext cx="2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ea typeface="宋体" panose="02010600030101010101" pitchFamily="2" charset="-122"/>
                </a:rPr>
                <a:t>Q</a:t>
              </a:r>
            </a:p>
          </p:txBody>
        </p:sp>
      </p:grpSp>
      <p:grpSp>
        <p:nvGrpSpPr>
          <p:cNvPr id="11" name="Group 15">
            <a:extLst>
              <a:ext uri="{FF2B5EF4-FFF2-40B4-BE49-F238E27FC236}">
                <a16:creationId xmlns:a16="http://schemas.microsoft.com/office/drawing/2014/main" id="{F6A51B45-99BB-40EB-AA04-2D0C49240011}"/>
              </a:ext>
            </a:extLst>
          </p:cNvPr>
          <p:cNvGrpSpPr>
            <a:grpSpLocks/>
          </p:cNvGrpSpPr>
          <p:nvPr/>
        </p:nvGrpSpPr>
        <p:grpSpPr bwMode="auto">
          <a:xfrm>
            <a:off x="3990975" y="2998788"/>
            <a:ext cx="1906588" cy="2914650"/>
            <a:chOff x="0" y="0"/>
            <a:chExt cx="1201" cy="1836"/>
          </a:xfrm>
        </p:grpSpPr>
        <p:sp>
          <p:nvSpPr>
            <p:cNvPr id="12" name="Text Box 18">
              <a:extLst>
                <a:ext uri="{FF2B5EF4-FFF2-40B4-BE49-F238E27FC236}">
                  <a16:creationId xmlns:a16="http://schemas.microsoft.com/office/drawing/2014/main" id="{155958CC-4779-4F0F-B9A1-E86016636784}"/>
                </a:ext>
              </a:extLst>
            </p:cNvPr>
            <p:cNvSpPr txBox="1">
              <a:spLocks noChangeArrowheads="1"/>
            </p:cNvSpPr>
            <p:nvPr/>
          </p:nvSpPr>
          <p:spPr bwMode="auto">
            <a:xfrm>
              <a:off x="0" y="0"/>
              <a:ext cx="3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latin typeface="Tahoma" panose="020B0604030504040204" pitchFamily="34" charset="0"/>
                  <a:ea typeface="宋体" panose="02010600030101010101" pitchFamily="2" charset="-122"/>
                </a:rPr>
                <a:t>D</a:t>
              </a:r>
              <a:r>
                <a:rPr lang="en-US" altLang="zh-CN" sz="2300" b="1" baseline="-25000">
                  <a:latin typeface="Tahoma" panose="020B0604030504040204" pitchFamily="34" charset="0"/>
                  <a:ea typeface="宋体" panose="02010600030101010101" pitchFamily="2" charset="-122"/>
                </a:rPr>
                <a:t>1</a:t>
              </a:r>
            </a:p>
          </p:txBody>
        </p:sp>
        <p:sp>
          <p:nvSpPr>
            <p:cNvPr id="13" name="Line 19">
              <a:extLst>
                <a:ext uri="{FF2B5EF4-FFF2-40B4-BE49-F238E27FC236}">
                  <a16:creationId xmlns:a16="http://schemas.microsoft.com/office/drawing/2014/main" id="{8A681744-BA27-4C26-993B-5A44D0D26B50}"/>
                </a:ext>
              </a:extLst>
            </p:cNvPr>
            <p:cNvSpPr>
              <a:spLocks noChangeShapeType="1"/>
            </p:cNvSpPr>
            <p:nvPr/>
          </p:nvSpPr>
          <p:spPr bwMode="auto">
            <a:xfrm>
              <a:off x="200" y="283"/>
              <a:ext cx="1001" cy="15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8">
            <a:extLst>
              <a:ext uri="{FF2B5EF4-FFF2-40B4-BE49-F238E27FC236}">
                <a16:creationId xmlns:a16="http://schemas.microsoft.com/office/drawing/2014/main" id="{11CA47DE-C464-42CA-A3B8-05B96A7981C4}"/>
              </a:ext>
            </a:extLst>
          </p:cNvPr>
          <p:cNvGrpSpPr>
            <a:grpSpLocks/>
          </p:cNvGrpSpPr>
          <p:nvPr/>
        </p:nvGrpSpPr>
        <p:grpSpPr bwMode="auto">
          <a:xfrm>
            <a:off x="3895725" y="3113088"/>
            <a:ext cx="3763963" cy="2151062"/>
            <a:chOff x="0" y="0"/>
            <a:chExt cx="2371" cy="1355"/>
          </a:xfrm>
        </p:grpSpPr>
        <p:sp>
          <p:nvSpPr>
            <p:cNvPr id="15" name="Text Box 24">
              <a:extLst>
                <a:ext uri="{FF2B5EF4-FFF2-40B4-BE49-F238E27FC236}">
                  <a16:creationId xmlns:a16="http://schemas.microsoft.com/office/drawing/2014/main" id="{904DFEFB-21F0-45D1-96FA-B0E577E9F562}"/>
                </a:ext>
              </a:extLst>
            </p:cNvPr>
            <p:cNvSpPr txBox="1">
              <a:spLocks noChangeArrowheads="1"/>
            </p:cNvSpPr>
            <p:nvPr/>
          </p:nvSpPr>
          <p:spPr bwMode="auto">
            <a:xfrm>
              <a:off x="1984" y="32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sp>
          <p:nvSpPr>
            <p:cNvPr id="16" name="Arc 25">
              <a:extLst>
                <a:ext uri="{FF2B5EF4-FFF2-40B4-BE49-F238E27FC236}">
                  <a16:creationId xmlns:a16="http://schemas.microsoft.com/office/drawing/2014/main" id="{462B4CA3-97DF-4B56-A6D2-FA331F7372EF}"/>
                </a:ext>
              </a:extLst>
            </p:cNvPr>
            <p:cNvSpPr>
              <a:spLocks/>
            </p:cNvSpPr>
            <p:nvPr/>
          </p:nvSpPr>
          <p:spPr bwMode="auto">
            <a:xfrm flipV="1">
              <a:off x="0" y="0"/>
              <a:ext cx="2110" cy="1355"/>
            </a:xfrm>
            <a:custGeom>
              <a:avLst/>
              <a:gdLst>
                <a:gd name="T0" fmla="*/ 5 w 19777"/>
                <a:gd name="T1" fmla="*/ 0 h 21238"/>
                <a:gd name="T2" fmla="*/ 24 w 19777"/>
                <a:gd name="T3" fmla="*/ 3 h 21238"/>
                <a:gd name="T4" fmla="*/ 0 w 19777"/>
                <a:gd name="T5" fmla="*/ 5 h 21238"/>
                <a:gd name="T6" fmla="*/ 0 60000 65536"/>
                <a:gd name="T7" fmla="*/ 0 60000 65536"/>
                <a:gd name="T8" fmla="*/ 0 60000 65536"/>
                <a:gd name="T9" fmla="*/ 0 w 19777"/>
                <a:gd name="T10" fmla="*/ 0 h 21238"/>
                <a:gd name="T11" fmla="*/ 19777 w 19777"/>
                <a:gd name="T12" fmla="*/ 21238 h 21238"/>
              </a:gdLst>
              <a:ahLst/>
              <a:cxnLst>
                <a:cxn ang="T6">
                  <a:pos x="T0" y="T1"/>
                </a:cxn>
                <a:cxn ang="T7">
                  <a:pos x="T2" y="T3"/>
                </a:cxn>
                <a:cxn ang="T8">
                  <a:pos x="T4" y="T5"/>
                </a:cxn>
              </a:cxnLst>
              <a:rect l="T9" t="T10" r="T11" b="T12"/>
              <a:pathLst>
                <a:path w="19777" h="21238" fill="none" extrusionOk="0">
                  <a:moveTo>
                    <a:pt x="3937" y="0"/>
                  </a:moveTo>
                  <a:cubicBezTo>
                    <a:pt x="10970" y="1303"/>
                    <a:pt x="16901" y="6004"/>
                    <a:pt x="19777" y="12552"/>
                  </a:cubicBezTo>
                </a:path>
                <a:path w="19777" h="21238" stroke="0" extrusionOk="0">
                  <a:moveTo>
                    <a:pt x="3937" y="0"/>
                  </a:moveTo>
                  <a:cubicBezTo>
                    <a:pt x="10970" y="1303"/>
                    <a:pt x="16901" y="6004"/>
                    <a:pt x="19777" y="12552"/>
                  </a:cubicBezTo>
                  <a:lnTo>
                    <a:pt x="0" y="21238"/>
                  </a:lnTo>
                  <a:close/>
                </a:path>
              </a:pathLst>
            </a:cu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17" name="Group 21">
            <a:extLst>
              <a:ext uri="{FF2B5EF4-FFF2-40B4-BE49-F238E27FC236}">
                <a16:creationId xmlns:a16="http://schemas.microsoft.com/office/drawing/2014/main" id="{5E3727F8-3353-43E2-BB71-37404AB35F1E}"/>
              </a:ext>
            </a:extLst>
          </p:cNvPr>
          <p:cNvGrpSpPr>
            <a:grpSpLocks/>
          </p:cNvGrpSpPr>
          <p:nvPr/>
        </p:nvGrpSpPr>
        <p:grpSpPr bwMode="auto">
          <a:xfrm>
            <a:off x="3346450" y="4625975"/>
            <a:ext cx="2339975" cy="1770063"/>
            <a:chOff x="0" y="0"/>
            <a:chExt cx="1474" cy="1115"/>
          </a:xfrm>
        </p:grpSpPr>
        <p:grpSp>
          <p:nvGrpSpPr>
            <p:cNvPr id="18" name="Group 22">
              <a:extLst>
                <a:ext uri="{FF2B5EF4-FFF2-40B4-BE49-F238E27FC236}">
                  <a16:creationId xmlns:a16="http://schemas.microsoft.com/office/drawing/2014/main" id="{D7DD0B2E-C969-49C5-825D-B23D3E7BCC66}"/>
                </a:ext>
              </a:extLst>
            </p:cNvPr>
            <p:cNvGrpSpPr>
              <a:grpSpLocks/>
            </p:cNvGrpSpPr>
            <p:nvPr/>
          </p:nvGrpSpPr>
          <p:grpSpPr bwMode="auto">
            <a:xfrm>
              <a:off x="0" y="146"/>
              <a:ext cx="1474" cy="969"/>
              <a:chOff x="0" y="0"/>
              <a:chExt cx="1474" cy="969"/>
            </a:xfrm>
          </p:grpSpPr>
          <p:sp>
            <p:nvSpPr>
              <p:cNvPr id="22" name="Text Box 28">
                <a:extLst>
                  <a:ext uri="{FF2B5EF4-FFF2-40B4-BE49-F238E27FC236}">
                    <a16:creationId xmlns:a16="http://schemas.microsoft.com/office/drawing/2014/main" id="{31D1D8C8-4427-4F89-B84A-F2D29AFD68CE}"/>
                  </a:ext>
                </a:extLst>
              </p:cNvPr>
              <p:cNvSpPr txBox="1">
                <a:spLocks noChangeArrowheads="1"/>
              </p:cNvSpPr>
              <p:nvPr/>
            </p:nvSpPr>
            <p:spPr bwMode="auto">
              <a:xfrm>
                <a:off x="1104" y="681"/>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aseline="-25000">
                    <a:latin typeface="Tahoma" panose="020B0604030504040204" pitchFamily="34" charset="0"/>
                    <a:ea typeface="宋体" panose="02010600030101010101" pitchFamily="2" charset="-122"/>
                  </a:rPr>
                  <a:t>1</a:t>
                </a:r>
              </a:p>
            </p:txBody>
          </p:sp>
          <p:sp>
            <p:nvSpPr>
              <p:cNvPr id="23" name="Text Box 29">
                <a:extLst>
                  <a:ext uri="{FF2B5EF4-FFF2-40B4-BE49-F238E27FC236}">
                    <a16:creationId xmlns:a16="http://schemas.microsoft.com/office/drawing/2014/main" id="{02A3CD83-7692-4A53-90B5-F7766D6D3388}"/>
                  </a:ext>
                </a:extLst>
              </p:cNvPr>
              <p:cNvSpPr txBox="1">
                <a:spLocks noChangeArrowheads="1"/>
              </p:cNvSpPr>
              <p:nvPr/>
            </p:nvSpPr>
            <p:spPr bwMode="auto">
              <a:xfrm>
                <a:off x="0" y="0"/>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aseline="-25000">
                    <a:latin typeface="Tahoma" panose="020B0604030504040204" pitchFamily="34" charset="0"/>
                    <a:ea typeface="宋体" panose="02010600030101010101" pitchFamily="2" charset="-122"/>
                  </a:rPr>
                  <a:t>1</a:t>
                </a:r>
              </a:p>
            </p:txBody>
          </p:sp>
          <p:grpSp>
            <p:nvGrpSpPr>
              <p:cNvPr id="24" name="Group 25">
                <a:extLst>
                  <a:ext uri="{FF2B5EF4-FFF2-40B4-BE49-F238E27FC236}">
                    <a16:creationId xmlns:a16="http://schemas.microsoft.com/office/drawing/2014/main" id="{61FAE94F-8C7B-4E48-B6AE-07C94D4D4B38}"/>
                  </a:ext>
                </a:extLst>
              </p:cNvPr>
              <p:cNvGrpSpPr>
                <a:grpSpLocks/>
              </p:cNvGrpSpPr>
              <p:nvPr/>
            </p:nvGrpSpPr>
            <p:grpSpPr bwMode="auto">
              <a:xfrm>
                <a:off x="393" y="147"/>
                <a:ext cx="896" cy="536"/>
                <a:chOff x="0" y="0"/>
                <a:chExt cx="795" cy="646"/>
              </a:xfrm>
            </p:grpSpPr>
            <p:sp>
              <p:nvSpPr>
                <p:cNvPr id="25" name="Line 31">
                  <a:extLst>
                    <a:ext uri="{FF2B5EF4-FFF2-40B4-BE49-F238E27FC236}">
                      <a16:creationId xmlns:a16="http://schemas.microsoft.com/office/drawing/2014/main" id="{171A408A-F6F8-4E45-8FFF-890D8AE2A9A5}"/>
                    </a:ext>
                  </a:extLst>
                </p:cNvPr>
                <p:cNvSpPr>
                  <a:spLocks noChangeShapeType="1"/>
                </p:cNvSpPr>
                <p:nvPr/>
              </p:nvSpPr>
              <p:spPr bwMode="auto">
                <a:xfrm>
                  <a:off x="0" y="0"/>
                  <a:ext cx="795" cy="0"/>
                </a:xfrm>
                <a:prstGeom prst="line">
                  <a:avLst/>
                </a:prstGeom>
                <a:noFill/>
                <a:ln w="9525">
                  <a:solidFill>
                    <a:srgbClr val="4D4D4D"/>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2">
                  <a:extLst>
                    <a:ext uri="{FF2B5EF4-FFF2-40B4-BE49-F238E27FC236}">
                      <a16:creationId xmlns:a16="http://schemas.microsoft.com/office/drawing/2014/main" id="{F06604D7-0B53-4BB1-9299-22CE8820BDE7}"/>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9" name="Group 28">
              <a:extLst>
                <a:ext uri="{FF2B5EF4-FFF2-40B4-BE49-F238E27FC236}">
                  <a16:creationId xmlns:a16="http://schemas.microsoft.com/office/drawing/2014/main" id="{87FC9A43-E5BF-4D0C-A479-BC51511DB777}"/>
                </a:ext>
              </a:extLst>
            </p:cNvPr>
            <p:cNvGrpSpPr>
              <a:grpSpLocks/>
            </p:cNvGrpSpPr>
            <p:nvPr/>
          </p:nvGrpSpPr>
          <p:grpSpPr bwMode="auto">
            <a:xfrm>
              <a:off x="1225" y="0"/>
              <a:ext cx="247" cy="344"/>
              <a:chOff x="0" y="0"/>
              <a:chExt cx="247" cy="344"/>
            </a:xfrm>
          </p:grpSpPr>
          <p:sp>
            <p:nvSpPr>
              <p:cNvPr id="20" name="Text Box 34">
                <a:extLst>
                  <a:ext uri="{FF2B5EF4-FFF2-40B4-BE49-F238E27FC236}">
                    <a16:creationId xmlns:a16="http://schemas.microsoft.com/office/drawing/2014/main" id="{D2424930-FCBE-4870-AA39-E9D376667FD6}"/>
                  </a:ext>
                </a:extLst>
              </p:cNvPr>
              <p:cNvSpPr txBox="1">
                <a:spLocks noChangeArrowheads="1"/>
              </p:cNvSpPr>
              <p:nvPr/>
            </p:nvSpPr>
            <p:spPr bwMode="auto">
              <a:xfrm>
                <a:off x="0" y="0"/>
                <a:ext cx="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A</a:t>
                </a:r>
              </a:p>
            </p:txBody>
          </p:sp>
          <p:sp>
            <p:nvSpPr>
              <p:cNvPr id="21" name="Oval 35">
                <a:extLst>
                  <a:ext uri="{FF2B5EF4-FFF2-40B4-BE49-F238E27FC236}">
                    <a16:creationId xmlns:a16="http://schemas.microsoft.com/office/drawing/2014/main" id="{692D6646-63C6-41AD-827E-120B93C2ED00}"/>
                  </a:ext>
                </a:extLst>
              </p:cNvPr>
              <p:cNvSpPr>
                <a:spLocks noChangeArrowheads="1"/>
              </p:cNvSpPr>
              <p:nvPr/>
            </p:nvSpPr>
            <p:spPr bwMode="auto">
              <a:xfrm>
                <a:off x="23" y="25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grpSp>
        <p:nvGrpSpPr>
          <p:cNvPr id="28" name="Group 32">
            <a:extLst>
              <a:ext uri="{FF2B5EF4-FFF2-40B4-BE49-F238E27FC236}">
                <a16:creationId xmlns:a16="http://schemas.microsoft.com/office/drawing/2014/main" id="{0D37DB79-3BF3-4A74-85FD-D1ACAF0F0F97}"/>
              </a:ext>
            </a:extLst>
          </p:cNvPr>
          <p:cNvGrpSpPr>
            <a:grpSpLocks/>
          </p:cNvGrpSpPr>
          <p:nvPr/>
        </p:nvGrpSpPr>
        <p:grpSpPr bwMode="auto">
          <a:xfrm>
            <a:off x="4543425" y="2998788"/>
            <a:ext cx="3343275" cy="2914650"/>
            <a:chOff x="0" y="0"/>
            <a:chExt cx="2106" cy="1836"/>
          </a:xfrm>
        </p:grpSpPr>
        <p:sp>
          <p:nvSpPr>
            <p:cNvPr id="29" name="Line 21">
              <a:extLst>
                <a:ext uri="{FF2B5EF4-FFF2-40B4-BE49-F238E27FC236}">
                  <a16:creationId xmlns:a16="http://schemas.microsoft.com/office/drawing/2014/main" id="{2A2C7254-ED6E-4432-B795-A13B40686166}"/>
                </a:ext>
              </a:extLst>
            </p:cNvPr>
            <p:cNvSpPr>
              <a:spLocks noChangeShapeType="1"/>
            </p:cNvSpPr>
            <p:nvPr/>
          </p:nvSpPr>
          <p:spPr bwMode="auto">
            <a:xfrm>
              <a:off x="187" y="306"/>
              <a:ext cx="1919" cy="153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22">
              <a:extLst>
                <a:ext uri="{FF2B5EF4-FFF2-40B4-BE49-F238E27FC236}">
                  <a16:creationId xmlns:a16="http://schemas.microsoft.com/office/drawing/2014/main" id="{9E4D1824-90B7-4332-9DF7-B94D3B3F5F95}"/>
                </a:ext>
              </a:extLst>
            </p:cNvPr>
            <p:cNvSpPr txBox="1">
              <a:spLocks noChangeArrowheads="1"/>
            </p:cNvSpPr>
            <p:nvPr/>
          </p:nvSpPr>
          <p:spPr bwMode="auto">
            <a:xfrm>
              <a:off x="0" y="0"/>
              <a:ext cx="3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solidFill>
                    <a:srgbClr val="A50021"/>
                  </a:solidFill>
                  <a:latin typeface="Tahoma" panose="020B0604030504040204" pitchFamily="34" charset="0"/>
                  <a:ea typeface="宋体" panose="02010600030101010101" pitchFamily="2" charset="-122"/>
                </a:rPr>
                <a:t>D</a:t>
              </a:r>
              <a:r>
                <a:rPr lang="en-US" altLang="zh-CN" sz="2300" b="1" baseline="-25000">
                  <a:solidFill>
                    <a:srgbClr val="A50021"/>
                  </a:solidFill>
                  <a:latin typeface="Tahoma" panose="020B0604030504040204" pitchFamily="34" charset="0"/>
                  <a:ea typeface="宋体" panose="02010600030101010101" pitchFamily="2" charset="-122"/>
                </a:rPr>
                <a:t>2</a:t>
              </a:r>
            </a:p>
          </p:txBody>
        </p:sp>
      </p:grpSp>
      <p:grpSp>
        <p:nvGrpSpPr>
          <p:cNvPr id="31" name="Group 35">
            <a:extLst>
              <a:ext uri="{FF2B5EF4-FFF2-40B4-BE49-F238E27FC236}">
                <a16:creationId xmlns:a16="http://schemas.microsoft.com/office/drawing/2014/main" id="{6C384A77-2C0A-4765-BBBA-ED2E05B082F5}"/>
              </a:ext>
            </a:extLst>
          </p:cNvPr>
          <p:cNvGrpSpPr>
            <a:grpSpLocks/>
          </p:cNvGrpSpPr>
          <p:nvPr/>
        </p:nvGrpSpPr>
        <p:grpSpPr bwMode="auto">
          <a:xfrm>
            <a:off x="3333750" y="4230688"/>
            <a:ext cx="3333750" cy="2160587"/>
            <a:chOff x="0" y="0"/>
            <a:chExt cx="2100" cy="1361"/>
          </a:xfrm>
        </p:grpSpPr>
        <p:grpSp>
          <p:nvGrpSpPr>
            <p:cNvPr id="32" name="Group 36">
              <a:extLst>
                <a:ext uri="{FF2B5EF4-FFF2-40B4-BE49-F238E27FC236}">
                  <a16:creationId xmlns:a16="http://schemas.microsoft.com/office/drawing/2014/main" id="{F2DBB291-FA50-4D01-B81C-D3CB34294757}"/>
                </a:ext>
              </a:extLst>
            </p:cNvPr>
            <p:cNvGrpSpPr>
              <a:grpSpLocks/>
            </p:cNvGrpSpPr>
            <p:nvPr/>
          </p:nvGrpSpPr>
          <p:grpSpPr bwMode="auto">
            <a:xfrm>
              <a:off x="392" y="303"/>
              <a:ext cx="1528" cy="771"/>
              <a:chOff x="0" y="0"/>
              <a:chExt cx="795" cy="646"/>
            </a:xfrm>
          </p:grpSpPr>
          <p:sp>
            <p:nvSpPr>
              <p:cNvPr id="37" name="Line 38">
                <a:extLst>
                  <a:ext uri="{FF2B5EF4-FFF2-40B4-BE49-F238E27FC236}">
                    <a16:creationId xmlns:a16="http://schemas.microsoft.com/office/drawing/2014/main" id="{010AA6C7-8646-46A1-91E0-83E379B90CAF}"/>
                  </a:ext>
                </a:extLst>
              </p:cNvPr>
              <p:cNvSpPr>
                <a:spLocks noChangeShapeType="1"/>
              </p:cNvSpPr>
              <p:nvPr/>
            </p:nvSpPr>
            <p:spPr bwMode="auto">
              <a:xfrm>
                <a:off x="0" y="0"/>
                <a:ext cx="795" cy="0"/>
              </a:xfrm>
              <a:prstGeom prst="line">
                <a:avLst/>
              </a:prstGeom>
              <a:noFill/>
              <a:ln w="9525">
                <a:solidFill>
                  <a:srgbClr val="4D4D4D"/>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9">
                <a:extLst>
                  <a:ext uri="{FF2B5EF4-FFF2-40B4-BE49-F238E27FC236}">
                    <a16:creationId xmlns:a16="http://schemas.microsoft.com/office/drawing/2014/main" id="{0D1B3AD5-91F6-4117-9AB9-997E4A8CF55F}"/>
                  </a:ext>
                </a:extLst>
              </p:cNvPr>
              <p:cNvSpPr>
                <a:spLocks noChangeShapeType="1"/>
              </p:cNvSpPr>
              <p:nvPr/>
            </p:nvSpPr>
            <p:spPr bwMode="auto">
              <a:xfrm>
                <a:off x="795" y="1"/>
                <a:ext cx="0" cy="64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40">
              <a:extLst>
                <a:ext uri="{FF2B5EF4-FFF2-40B4-BE49-F238E27FC236}">
                  <a16:creationId xmlns:a16="http://schemas.microsoft.com/office/drawing/2014/main" id="{BDE57C0F-069E-4046-A91F-425080C5EB86}"/>
                </a:ext>
              </a:extLst>
            </p:cNvPr>
            <p:cNvSpPr txBox="1">
              <a:spLocks noChangeArrowheads="1"/>
            </p:cNvSpPr>
            <p:nvPr/>
          </p:nvSpPr>
          <p:spPr bwMode="auto">
            <a:xfrm>
              <a:off x="1730" y="1073"/>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r>
                <a:rPr lang="en-US" altLang="zh-CN" sz="2400" baseline="-25000">
                  <a:latin typeface="Tahoma" panose="020B0604030504040204" pitchFamily="34" charset="0"/>
                  <a:ea typeface="宋体" panose="02010600030101010101" pitchFamily="2" charset="-122"/>
                </a:rPr>
                <a:t>2</a:t>
              </a:r>
            </a:p>
          </p:txBody>
        </p:sp>
        <p:sp>
          <p:nvSpPr>
            <p:cNvPr id="34" name="Text Box 41">
              <a:extLst>
                <a:ext uri="{FF2B5EF4-FFF2-40B4-BE49-F238E27FC236}">
                  <a16:creationId xmlns:a16="http://schemas.microsoft.com/office/drawing/2014/main" id="{BB52B51E-D644-4C3B-BA82-58627D3341EA}"/>
                </a:ext>
              </a:extLst>
            </p:cNvPr>
            <p:cNvSpPr txBox="1">
              <a:spLocks noChangeArrowheads="1"/>
            </p:cNvSpPr>
            <p:nvPr/>
          </p:nvSpPr>
          <p:spPr bwMode="auto">
            <a:xfrm>
              <a:off x="0" y="146"/>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aseline="-25000">
                  <a:latin typeface="Tahoma" panose="020B0604030504040204" pitchFamily="34" charset="0"/>
                  <a:ea typeface="宋体" panose="02010600030101010101" pitchFamily="2" charset="-122"/>
                </a:rPr>
                <a:t>2</a:t>
              </a:r>
            </a:p>
          </p:txBody>
        </p:sp>
        <p:sp>
          <p:nvSpPr>
            <p:cNvPr id="35" name="Text Box 42">
              <a:extLst>
                <a:ext uri="{FF2B5EF4-FFF2-40B4-BE49-F238E27FC236}">
                  <a16:creationId xmlns:a16="http://schemas.microsoft.com/office/drawing/2014/main" id="{3938539E-4DE0-4CCE-BDA1-B00572F33D5F}"/>
                </a:ext>
              </a:extLst>
            </p:cNvPr>
            <p:cNvSpPr txBox="1">
              <a:spLocks noChangeArrowheads="1"/>
            </p:cNvSpPr>
            <p:nvPr/>
          </p:nvSpPr>
          <p:spPr bwMode="auto">
            <a:xfrm>
              <a:off x="1815" y="0"/>
              <a:ext cx="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B</a:t>
              </a:r>
            </a:p>
          </p:txBody>
        </p:sp>
        <p:sp>
          <p:nvSpPr>
            <p:cNvPr id="36" name="Oval 43">
              <a:extLst>
                <a:ext uri="{FF2B5EF4-FFF2-40B4-BE49-F238E27FC236}">
                  <a16:creationId xmlns:a16="http://schemas.microsoft.com/office/drawing/2014/main" id="{186CC8EB-7146-420F-9BAF-0EF026433FFA}"/>
                </a:ext>
              </a:extLst>
            </p:cNvPr>
            <p:cNvSpPr>
              <a:spLocks noChangeArrowheads="1"/>
            </p:cNvSpPr>
            <p:nvPr/>
          </p:nvSpPr>
          <p:spPr bwMode="auto">
            <a:xfrm>
              <a:off x="1879" y="26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39" name="文本框 38">
            <a:extLst>
              <a:ext uri="{FF2B5EF4-FFF2-40B4-BE49-F238E27FC236}">
                <a16:creationId xmlns:a16="http://schemas.microsoft.com/office/drawing/2014/main" id="{4C3795F5-FAE1-40F4-875A-55ADA2BB8B6B}"/>
              </a:ext>
            </a:extLst>
          </p:cNvPr>
          <p:cNvSpPr txBox="1"/>
          <p:nvPr/>
        </p:nvSpPr>
        <p:spPr>
          <a:xfrm>
            <a:off x="814111" y="2921457"/>
            <a:ext cx="1971953" cy="2246769"/>
          </a:xfrm>
          <a:prstGeom prst="rect">
            <a:avLst/>
          </a:prstGeom>
          <a:noFill/>
        </p:spPr>
        <p:txBody>
          <a:bodyPr wrap="square" rtlCol="0">
            <a:spAutoFit/>
          </a:bodyPr>
          <a:lstStyle/>
          <a:p>
            <a:r>
              <a:rPr lang="zh-CN" altLang="en-US" sz="2800" dirty="0"/>
              <a:t>需求增加使产量增加的比例要大于价格上升的比例</a:t>
            </a:r>
          </a:p>
        </p:txBody>
      </p:sp>
    </p:spTree>
    <p:extLst>
      <p:ext uri="{BB962C8B-B14F-4D97-AF65-F5344CB8AC3E}">
        <p14:creationId xmlns:p14="http://schemas.microsoft.com/office/powerpoint/2010/main" val="90885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trips(downRigh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strips(downRight)">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D954B0-F7EA-4E63-8BBF-AAB4BB359129}"/>
              </a:ext>
            </a:extLst>
          </p:cNvPr>
          <p:cNvSpPr>
            <a:spLocks noGrp="1"/>
          </p:cNvSpPr>
          <p:nvPr>
            <p:ph type="title"/>
          </p:nvPr>
        </p:nvSpPr>
        <p:spPr/>
        <p:txBody>
          <a:bodyPr/>
          <a:lstStyle/>
          <a:p>
            <a:r>
              <a:rPr lang="zh-CN" altLang="en-US" dirty="0"/>
              <a:t>思考题</a:t>
            </a:r>
          </a:p>
        </p:txBody>
      </p:sp>
      <p:sp>
        <p:nvSpPr>
          <p:cNvPr id="3" name="内容占位符 2">
            <a:extLst>
              <a:ext uri="{FF2B5EF4-FFF2-40B4-BE49-F238E27FC236}">
                <a16:creationId xmlns:a16="http://schemas.microsoft.com/office/drawing/2014/main" id="{9945559A-737E-46B9-86B4-63E7CC51D449}"/>
              </a:ext>
            </a:extLst>
          </p:cNvPr>
          <p:cNvSpPr>
            <a:spLocks noGrp="1"/>
          </p:cNvSpPr>
          <p:nvPr>
            <p:ph idx="1"/>
          </p:nvPr>
        </p:nvSpPr>
        <p:spPr/>
        <p:txBody>
          <a:bodyPr/>
          <a:lstStyle/>
          <a:p>
            <a:r>
              <a:rPr lang="zh-CN" altLang="en-US" dirty="0"/>
              <a:t>度假乘客还是公务乘客对于机票的需求价格弹性更大 ，为什么 ？</a:t>
            </a:r>
          </a:p>
          <a:p>
            <a:r>
              <a:rPr lang="zh-CN" altLang="en-US" dirty="0"/>
              <a:t>丰收导致农民收入下降（</a:t>
            </a:r>
            <a:r>
              <a:rPr lang="zh-CN" altLang="zh-CN" dirty="0"/>
              <a:t>谷贱伤农</a:t>
            </a:r>
            <a:r>
              <a:rPr lang="zh-CN" altLang="en-US" dirty="0"/>
              <a:t>），为什么 ？</a:t>
            </a:r>
          </a:p>
          <a:p>
            <a:pPr lvl="1"/>
            <a:r>
              <a:rPr lang="zh-CN" altLang="en-US" dirty="0"/>
              <a:t>丰则贵取</a:t>
            </a:r>
            <a:r>
              <a:rPr lang="en-US" altLang="zh-CN" dirty="0"/>
              <a:t>, </a:t>
            </a:r>
            <a:r>
              <a:rPr lang="zh-CN" altLang="en-US" dirty="0"/>
              <a:t>饥则贱与</a:t>
            </a:r>
            <a:endParaRPr lang="en-US" altLang="zh-CN" dirty="0"/>
          </a:p>
          <a:p>
            <a:r>
              <a:rPr lang="en-US" altLang="zh-CN" dirty="0"/>
              <a:t>OPEC </a:t>
            </a:r>
            <a:r>
              <a:rPr lang="zh-CN" altLang="en-US" dirty="0"/>
              <a:t>为什么在长期不能维持高油价？</a:t>
            </a:r>
          </a:p>
        </p:txBody>
      </p:sp>
    </p:spTree>
    <p:extLst>
      <p:ext uri="{BB962C8B-B14F-4D97-AF65-F5344CB8AC3E}">
        <p14:creationId xmlns:p14="http://schemas.microsoft.com/office/powerpoint/2010/main" val="4230782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A9E8FB3-CDD5-4AB3-A4AE-98DE74817E11}"/>
              </a:ext>
            </a:extLst>
          </p:cNvPr>
          <p:cNvSpPr>
            <a:spLocks noGrp="1"/>
          </p:cNvSpPr>
          <p:nvPr>
            <p:ph type="title"/>
          </p:nvPr>
        </p:nvSpPr>
        <p:spPr/>
        <p:txBody>
          <a:bodyPr/>
          <a:lstStyle/>
          <a:p>
            <a:r>
              <a:rPr lang="zh-CN" altLang="en-US" dirty="0"/>
              <a:t>价格控制与税收</a:t>
            </a:r>
          </a:p>
        </p:txBody>
      </p:sp>
      <p:sp>
        <p:nvSpPr>
          <p:cNvPr id="5" name="文本占位符 4">
            <a:extLst>
              <a:ext uri="{FF2B5EF4-FFF2-40B4-BE49-F238E27FC236}">
                <a16:creationId xmlns:a16="http://schemas.microsoft.com/office/drawing/2014/main" id="{29617D5E-5FF3-434D-B473-84D9E4B26FC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91288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7FB8D-D7B5-4C9B-ACED-BFCA3DC96DDC}"/>
              </a:ext>
            </a:extLst>
          </p:cNvPr>
          <p:cNvSpPr>
            <a:spLocks noGrp="1"/>
          </p:cNvSpPr>
          <p:nvPr>
            <p:ph type="title"/>
          </p:nvPr>
        </p:nvSpPr>
        <p:spPr/>
        <p:txBody>
          <a:bodyPr/>
          <a:lstStyle/>
          <a:p>
            <a:r>
              <a:rPr lang="zh-CN" altLang="en-US" dirty="0"/>
              <a:t>改变市场结果的政府政策</a:t>
            </a:r>
          </a:p>
        </p:txBody>
      </p:sp>
      <p:sp>
        <p:nvSpPr>
          <p:cNvPr id="3" name="内容占位符 2">
            <a:extLst>
              <a:ext uri="{FF2B5EF4-FFF2-40B4-BE49-F238E27FC236}">
                <a16:creationId xmlns:a16="http://schemas.microsoft.com/office/drawing/2014/main" id="{B4FEAE77-CA33-4E1B-8B9B-2438C9434B42}"/>
              </a:ext>
            </a:extLst>
          </p:cNvPr>
          <p:cNvSpPr>
            <a:spLocks noGrp="1"/>
          </p:cNvSpPr>
          <p:nvPr>
            <p:ph idx="1"/>
          </p:nvPr>
        </p:nvSpPr>
        <p:spPr/>
        <p:txBody>
          <a:bodyPr/>
          <a:lstStyle/>
          <a:p>
            <a:r>
              <a:rPr lang="zh-CN" altLang="en-US" dirty="0"/>
              <a:t>价格控制：</a:t>
            </a:r>
          </a:p>
          <a:p>
            <a:pPr lvl="1"/>
            <a:r>
              <a:rPr lang="zh-CN" altLang="en-US" dirty="0"/>
              <a:t>价格上限：出售一种物品或服务的法定最高价格</a:t>
            </a:r>
            <a:endParaRPr lang="en-US" altLang="zh-CN" dirty="0"/>
          </a:p>
          <a:p>
            <a:pPr lvl="2"/>
            <a:r>
              <a:rPr lang="zh-CN" altLang="en-US" dirty="0"/>
              <a:t>比如：租金控制</a:t>
            </a:r>
          </a:p>
          <a:p>
            <a:pPr lvl="1"/>
            <a:r>
              <a:rPr lang="zh-CN" altLang="en-US" dirty="0"/>
              <a:t>价格下限：出售一种物品或服务的法定最低价格</a:t>
            </a:r>
            <a:endParaRPr lang="en-US" altLang="zh-CN" dirty="0"/>
          </a:p>
          <a:p>
            <a:pPr lvl="2"/>
            <a:r>
              <a:rPr lang="zh-CN" altLang="en-US" dirty="0"/>
              <a:t>比如：最低工资 </a:t>
            </a:r>
          </a:p>
          <a:p>
            <a:r>
              <a:rPr lang="zh-CN" altLang="en-US" dirty="0"/>
              <a:t> 税收：</a:t>
            </a:r>
          </a:p>
          <a:p>
            <a:pPr lvl="1"/>
            <a:r>
              <a:rPr lang="zh-CN" altLang="en-US" dirty="0"/>
              <a:t>政府要求买家或卖家每买进或卖出一单位物品所支付的一定数量的货币</a:t>
            </a:r>
          </a:p>
        </p:txBody>
      </p:sp>
    </p:spTree>
    <p:extLst>
      <p:ext uri="{BB962C8B-B14F-4D97-AF65-F5344CB8AC3E}">
        <p14:creationId xmlns:p14="http://schemas.microsoft.com/office/powerpoint/2010/main" val="3723664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A460B-9322-4897-AAD8-4BCDC73C34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BD900AA-73FC-4EF1-A808-1B5371F97E86}"/>
              </a:ext>
            </a:extLst>
          </p:cNvPr>
          <p:cNvSpPr>
            <a:spLocks noGrp="1"/>
          </p:cNvSpPr>
          <p:nvPr>
            <p:ph idx="1"/>
          </p:nvPr>
        </p:nvSpPr>
        <p:spPr/>
        <p:txBody>
          <a:bodyPr/>
          <a:lstStyle/>
          <a:p>
            <a:endParaRPr lang="zh-CN" altLang="en-US"/>
          </a:p>
        </p:txBody>
      </p:sp>
      <p:sp>
        <p:nvSpPr>
          <p:cNvPr id="6" name="Rectangle 2">
            <a:extLst>
              <a:ext uri="{FF2B5EF4-FFF2-40B4-BE49-F238E27FC236}">
                <a16:creationId xmlns:a16="http://schemas.microsoft.com/office/drawing/2014/main" id="{8E27E444-DE82-42BC-96AD-EBA52F9A9C3C}"/>
              </a:ext>
            </a:extLst>
          </p:cNvPr>
          <p:cNvSpPr txBox="1">
            <a:spLocks noChangeArrowheads="1"/>
          </p:cNvSpPr>
          <p:nvPr/>
        </p:nvSpPr>
        <p:spPr>
          <a:xfrm>
            <a:off x="0" y="20796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例  </a:t>
            </a:r>
            <a:r>
              <a:rPr lang="en-US" altLang="zh-CN" sz="3600" dirty="0">
                <a:ea typeface="宋体" panose="02010600030101010101" pitchFamily="2" charset="-122"/>
              </a:rPr>
              <a:t>1:  </a:t>
            </a:r>
            <a:r>
              <a:rPr lang="zh-CN" altLang="en-US" sz="3600" dirty="0">
                <a:ea typeface="宋体" panose="02010600030101010101" pitchFamily="2" charset="-122"/>
              </a:rPr>
              <a:t>租房市场</a:t>
            </a:r>
          </a:p>
        </p:txBody>
      </p:sp>
      <p:sp>
        <p:nvSpPr>
          <p:cNvPr id="7" name="Rectangle 3">
            <a:extLst>
              <a:ext uri="{FF2B5EF4-FFF2-40B4-BE49-F238E27FC236}">
                <a16:creationId xmlns:a16="http://schemas.microsoft.com/office/drawing/2014/main" id="{353CDE24-28FC-4E90-90CF-2B62831D5C60}"/>
              </a:ext>
            </a:extLst>
          </p:cNvPr>
          <p:cNvSpPr txBox="1">
            <a:spLocks noChangeArrowheads="1"/>
          </p:cNvSpPr>
          <p:nvPr/>
        </p:nvSpPr>
        <p:spPr>
          <a:xfrm>
            <a:off x="798513" y="3103563"/>
            <a:ext cx="2017712" cy="1373187"/>
          </a:xfrm>
          <a:prstGeom prst="rect">
            <a:avLst/>
          </a:prstGeom>
          <a:solidFill>
            <a:srgbClr val="FFCCCC"/>
          </a:solidFill>
          <a:effectLst>
            <a:outerShdw dist="71842" dir="2700000" algn="ctr" rotWithShape="0">
              <a:schemeClr val="bg2"/>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zh-CN" altLang="zh-CN" sz="2600">
                <a:ea typeface="宋体" panose="02010600030101010101" pitchFamily="2" charset="-122"/>
              </a:rPr>
              <a:t>没有价格控制的均衡</a:t>
            </a:r>
          </a:p>
        </p:txBody>
      </p:sp>
      <p:grpSp>
        <p:nvGrpSpPr>
          <p:cNvPr id="8" name="Group 4">
            <a:extLst>
              <a:ext uri="{FF2B5EF4-FFF2-40B4-BE49-F238E27FC236}">
                <a16:creationId xmlns:a16="http://schemas.microsoft.com/office/drawing/2014/main" id="{0A1BA453-19DB-4507-9ADC-2C300226D5AF}"/>
              </a:ext>
            </a:extLst>
          </p:cNvPr>
          <p:cNvGrpSpPr>
            <a:grpSpLocks/>
          </p:cNvGrpSpPr>
          <p:nvPr/>
        </p:nvGrpSpPr>
        <p:grpSpPr bwMode="auto">
          <a:xfrm>
            <a:off x="4094163" y="1235075"/>
            <a:ext cx="4422775" cy="3871913"/>
            <a:chOff x="0" y="0"/>
            <a:chExt cx="2786" cy="2439"/>
          </a:xfrm>
        </p:grpSpPr>
        <p:grpSp>
          <p:nvGrpSpPr>
            <p:cNvPr id="9" name="Group 5">
              <a:extLst>
                <a:ext uri="{FF2B5EF4-FFF2-40B4-BE49-F238E27FC236}">
                  <a16:creationId xmlns:a16="http://schemas.microsoft.com/office/drawing/2014/main" id="{B3E9A929-4D99-492A-AFC5-B80B546351AA}"/>
                </a:ext>
              </a:extLst>
            </p:cNvPr>
            <p:cNvGrpSpPr>
              <a:grpSpLocks/>
            </p:cNvGrpSpPr>
            <p:nvPr/>
          </p:nvGrpSpPr>
          <p:grpSpPr bwMode="auto">
            <a:xfrm>
              <a:off x="118" y="252"/>
              <a:ext cx="2409" cy="2049"/>
              <a:chOff x="0" y="0"/>
              <a:chExt cx="2116" cy="2027"/>
            </a:xfrm>
          </p:grpSpPr>
          <p:sp>
            <p:nvSpPr>
              <p:cNvPr id="12" name="Line 6">
                <a:extLst>
                  <a:ext uri="{FF2B5EF4-FFF2-40B4-BE49-F238E27FC236}">
                    <a16:creationId xmlns:a16="http://schemas.microsoft.com/office/drawing/2014/main" id="{DA90B204-61B2-4837-A669-C125121BBB38}"/>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DF43B833-03F6-464C-8461-0B9FF0710339}"/>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8">
              <a:extLst>
                <a:ext uri="{FF2B5EF4-FFF2-40B4-BE49-F238E27FC236}">
                  <a16:creationId xmlns:a16="http://schemas.microsoft.com/office/drawing/2014/main" id="{6BBB2187-BB7B-4757-B15C-FE4C5BF71D43}"/>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1" name="Text Box 9">
              <a:extLst>
                <a:ext uri="{FF2B5EF4-FFF2-40B4-BE49-F238E27FC236}">
                  <a16:creationId xmlns:a16="http://schemas.microsoft.com/office/drawing/2014/main" id="{53D0D027-B909-4A7D-9A39-6F764A99F01F}"/>
                </a:ext>
              </a:extLst>
            </p:cNvPr>
            <p:cNvSpPr txBox="1">
              <a:spLocks noChangeArrowheads="1"/>
            </p:cNvSpPr>
            <p:nvPr/>
          </p:nvSpPr>
          <p:spPr bwMode="auto">
            <a:xfrm>
              <a:off x="2496"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4" name="Group 10">
            <a:extLst>
              <a:ext uri="{FF2B5EF4-FFF2-40B4-BE49-F238E27FC236}">
                <a16:creationId xmlns:a16="http://schemas.microsoft.com/office/drawing/2014/main" id="{DFEB5DBE-B360-4505-8CE1-1EB131AA7283}"/>
              </a:ext>
            </a:extLst>
          </p:cNvPr>
          <p:cNvGrpSpPr>
            <a:grpSpLocks/>
          </p:cNvGrpSpPr>
          <p:nvPr/>
        </p:nvGrpSpPr>
        <p:grpSpPr bwMode="auto">
          <a:xfrm>
            <a:off x="5143500" y="1689100"/>
            <a:ext cx="2617788" cy="3203575"/>
            <a:chOff x="0" y="0"/>
            <a:chExt cx="1649" cy="2018"/>
          </a:xfrm>
        </p:grpSpPr>
        <p:sp>
          <p:nvSpPr>
            <p:cNvPr id="15" name="Line 11">
              <a:extLst>
                <a:ext uri="{FF2B5EF4-FFF2-40B4-BE49-F238E27FC236}">
                  <a16:creationId xmlns:a16="http://schemas.microsoft.com/office/drawing/2014/main" id="{A09C6569-21E8-4C49-9D58-B46A2596C597}"/>
                </a:ext>
              </a:extLst>
            </p:cNvPr>
            <p:cNvSpPr>
              <a:spLocks noChangeShapeType="1"/>
            </p:cNvSpPr>
            <p:nvPr/>
          </p:nvSpPr>
          <p:spPr bwMode="auto">
            <a:xfrm>
              <a:off x="0" y="0"/>
              <a:ext cx="1417" cy="184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2">
              <a:extLst>
                <a:ext uri="{FF2B5EF4-FFF2-40B4-BE49-F238E27FC236}">
                  <a16:creationId xmlns:a16="http://schemas.microsoft.com/office/drawing/2014/main" id="{C800CCAE-DD3E-4C42-BD0A-3EAC2745448A}"/>
                </a:ext>
              </a:extLst>
            </p:cNvPr>
            <p:cNvSpPr txBox="1">
              <a:spLocks noChangeArrowheads="1"/>
            </p:cNvSpPr>
            <p:nvPr/>
          </p:nvSpPr>
          <p:spPr bwMode="auto">
            <a:xfrm>
              <a:off x="1329" y="173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grpSp>
        <p:nvGrpSpPr>
          <p:cNvPr id="17" name="Group 13">
            <a:extLst>
              <a:ext uri="{FF2B5EF4-FFF2-40B4-BE49-F238E27FC236}">
                <a16:creationId xmlns:a16="http://schemas.microsoft.com/office/drawing/2014/main" id="{82D6ABAA-1842-47E3-82F1-70DD64E3A2F7}"/>
              </a:ext>
            </a:extLst>
          </p:cNvPr>
          <p:cNvGrpSpPr>
            <a:grpSpLocks/>
          </p:cNvGrpSpPr>
          <p:nvPr/>
        </p:nvGrpSpPr>
        <p:grpSpPr bwMode="auto">
          <a:xfrm>
            <a:off x="5283200" y="1360488"/>
            <a:ext cx="1703388" cy="3362325"/>
            <a:chOff x="0" y="0"/>
            <a:chExt cx="1073" cy="2118"/>
          </a:xfrm>
        </p:grpSpPr>
        <p:sp>
          <p:nvSpPr>
            <p:cNvPr id="18" name="Line 14">
              <a:extLst>
                <a:ext uri="{FF2B5EF4-FFF2-40B4-BE49-F238E27FC236}">
                  <a16:creationId xmlns:a16="http://schemas.microsoft.com/office/drawing/2014/main" id="{B41E6206-8B40-4A4E-A24E-6FF6DA079A79}"/>
                </a:ext>
              </a:extLst>
            </p:cNvPr>
            <p:cNvSpPr>
              <a:spLocks noChangeShapeType="1"/>
            </p:cNvSpPr>
            <p:nvPr/>
          </p:nvSpPr>
          <p:spPr bwMode="auto">
            <a:xfrm flipV="1">
              <a:off x="0" y="232"/>
              <a:ext cx="872" cy="188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15">
              <a:extLst>
                <a:ext uri="{FF2B5EF4-FFF2-40B4-BE49-F238E27FC236}">
                  <a16:creationId xmlns:a16="http://schemas.microsoft.com/office/drawing/2014/main" id="{123B6CBD-3F16-4EA7-A59E-CFD41773B1AD}"/>
                </a:ext>
              </a:extLst>
            </p:cNvPr>
            <p:cNvSpPr txBox="1">
              <a:spLocks noChangeArrowheads="1"/>
            </p:cNvSpPr>
            <p:nvPr/>
          </p:nvSpPr>
          <p:spPr bwMode="auto">
            <a:xfrm>
              <a:off x="753" y="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grpSp>
      <p:grpSp>
        <p:nvGrpSpPr>
          <p:cNvPr id="20" name="Group 16">
            <a:extLst>
              <a:ext uri="{FF2B5EF4-FFF2-40B4-BE49-F238E27FC236}">
                <a16:creationId xmlns:a16="http://schemas.microsoft.com/office/drawing/2014/main" id="{FE3B6279-9A73-46F6-8324-54CB7B5A846B}"/>
              </a:ext>
            </a:extLst>
          </p:cNvPr>
          <p:cNvGrpSpPr>
            <a:grpSpLocks/>
          </p:cNvGrpSpPr>
          <p:nvPr/>
        </p:nvGrpSpPr>
        <p:grpSpPr bwMode="auto">
          <a:xfrm>
            <a:off x="2316163" y="1377950"/>
            <a:ext cx="1828800" cy="822325"/>
            <a:chOff x="0" y="0"/>
            <a:chExt cx="1152" cy="518"/>
          </a:xfrm>
        </p:grpSpPr>
        <p:sp>
          <p:nvSpPr>
            <p:cNvPr id="21" name="Line 23">
              <a:extLst>
                <a:ext uri="{FF2B5EF4-FFF2-40B4-BE49-F238E27FC236}">
                  <a16:creationId xmlns:a16="http://schemas.microsoft.com/office/drawing/2014/main" id="{87BF019D-1128-4E6B-A594-2B735597542A}"/>
                </a:ext>
              </a:extLst>
            </p:cNvPr>
            <p:cNvSpPr>
              <a:spLocks noChangeShapeType="1"/>
            </p:cNvSpPr>
            <p:nvPr/>
          </p:nvSpPr>
          <p:spPr bwMode="auto">
            <a:xfrm flipV="1">
              <a:off x="740" y="97"/>
              <a:ext cx="412"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Text Box 22">
              <a:extLst>
                <a:ext uri="{FF2B5EF4-FFF2-40B4-BE49-F238E27FC236}">
                  <a16:creationId xmlns:a16="http://schemas.microsoft.com/office/drawing/2014/main" id="{1CA02A5C-97F6-45ED-8F71-D6F776128CB2}"/>
                </a:ext>
              </a:extLst>
            </p:cNvPr>
            <p:cNvSpPr txBox="1">
              <a:spLocks noChangeArrowheads="1"/>
            </p:cNvSpPr>
            <p:nvPr/>
          </p:nvSpPr>
          <p:spPr bwMode="auto">
            <a:xfrm>
              <a:off x="0" y="0"/>
              <a:ext cx="763" cy="51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公寓的租金</a:t>
              </a:r>
            </a:p>
          </p:txBody>
        </p:sp>
      </p:grpSp>
      <p:grpSp>
        <p:nvGrpSpPr>
          <p:cNvPr id="23" name="Group 19">
            <a:extLst>
              <a:ext uri="{FF2B5EF4-FFF2-40B4-BE49-F238E27FC236}">
                <a16:creationId xmlns:a16="http://schemas.microsoft.com/office/drawing/2014/main" id="{5F150AF2-5B1C-4335-9F13-BFCFA0BFE585}"/>
              </a:ext>
            </a:extLst>
          </p:cNvPr>
          <p:cNvGrpSpPr>
            <a:grpSpLocks/>
          </p:cNvGrpSpPr>
          <p:nvPr/>
        </p:nvGrpSpPr>
        <p:grpSpPr bwMode="auto">
          <a:xfrm>
            <a:off x="3255963" y="2765425"/>
            <a:ext cx="3295650" cy="2559050"/>
            <a:chOff x="0" y="0"/>
            <a:chExt cx="2076" cy="1612"/>
          </a:xfrm>
        </p:grpSpPr>
        <p:grpSp>
          <p:nvGrpSpPr>
            <p:cNvPr id="24" name="Group 20">
              <a:extLst>
                <a:ext uri="{FF2B5EF4-FFF2-40B4-BE49-F238E27FC236}">
                  <a16:creationId xmlns:a16="http://schemas.microsoft.com/office/drawing/2014/main" id="{3D692EFF-5308-441D-A2DF-F6F20D4D45AD}"/>
                </a:ext>
              </a:extLst>
            </p:cNvPr>
            <p:cNvGrpSpPr>
              <a:grpSpLocks/>
            </p:cNvGrpSpPr>
            <p:nvPr/>
          </p:nvGrpSpPr>
          <p:grpSpPr bwMode="auto">
            <a:xfrm>
              <a:off x="651" y="118"/>
              <a:ext cx="1146" cy="1225"/>
              <a:chOff x="0" y="0"/>
              <a:chExt cx="795" cy="646"/>
            </a:xfrm>
          </p:grpSpPr>
          <p:sp>
            <p:nvSpPr>
              <p:cNvPr id="28" name="Line 17">
                <a:extLst>
                  <a:ext uri="{FF2B5EF4-FFF2-40B4-BE49-F238E27FC236}">
                    <a16:creationId xmlns:a16="http://schemas.microsoft.com/office/drawing/2014/main" id="{F8AA0BB0-7338-40C0-99A2-38BE19072C36}"/>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8">
                <a:extLst>
                  <a:ext uri="{FF2B5EF4-FFF2-40B4-BE49-F238E27FC236}">
                    <a16:creationId xmlns:a16="http://schemas.microsoft.com/office/drawing/2014/main" id="{955016F6-2F22-421D-8CF8-A9E9BDC8BE3B}"/>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 name="Oval 19">
              <a:extLst>
                <a:ext uri="{FF2B5EF4-FFF2-40B4-BE49-F238E27FC236}">
                  <a16:creationId xmlns:a16="http://schemas.microsoft.com/office/drawing/2014/main" id="{1B70AD2C-1EF5-4B2C-84FE-798B29853F05}"/>
                </a:ext>
              </a:extLst>
            </p:cNvPr>
            <p:cNvSpPr>
              <a:spLocks noChangeArrowheads="1"/>
            </p:cNvSpPr>
            <p:nvPr/>
          </p:nvSpPr>
          <p:spPr bwMode="auto">
            <a:xfrm>
              <a:off x="1752" y="7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6" name="Text Box 25">
              <a:extLst>
                <a:ext uri="{FF2B5EF4-FFF2-40B4-BE49-F238E27FC236}">
                  <a16:creationId xmlns:a16="http://schemas.microsoft.com/office/drawing/2014/main" id="{18978EA3-BA6C-4F51-8FD1-3E88D32258A9}"/>
                </a:ext>
              </a:extLst>
            </p:cNvPr>
            <p:cNvSpPr txBox="1">
              <a:spLocks noChangeArrowheads="1"/>
            </p:cNvSpPr>
            <p:nvPr/>
          </p:nvSpPr>
          <p:spPr bwMode="auto">
            <a:xfrm>
              <a:off x="0" y="0"/>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$800</a:t>
              </a:r>
            </a:p>
          </p:txBody>
        </p:sp>
        <p:sp>
          <p:nvSpPr>
            <p:cNvPr id="27" name="Text Box 26">
              <a:extLst>
                <a:ext uri="{FF2B5EF4-FFF2-40B4-BE49-F238E27FC236}">
                  <a16:creationId xmlns:a16="http://schemas.microsoft.com/office/drawing/2014/main" id="{54219A68-5262-4410-8C31-DF516CFB5D37}"/>
                </a:ext>
              </a:extLst>
            </p:cNvPr>
            <p:cNvSpPr txBox="1">
              <a:spLocks noChangeArrowheads="1"/>
            </p:cNvSpPr>
            <p:nvPr/>
          </p:nvSpPr>
          <p:spPr bwMode="auto">
            <a:xfrm>
              <a:off x="1524" y="1382"/>
              <a:ext cx="5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300</a:t>
              </a:r>
            </a:p>
          </p:txBody>
        </p:sp>
      </p:grpSp>
      <p:grpSp>
        <p:nvGrpSpPr>
          <p:cNvPr id="30" name="Group 26">
            <a:extLst>
              <a:ext uri="{FF2B5EF4-FFF2-40B4-BE49-F238E27FC236}">
                <a16:creationId xmlns:a16="http://schemas.microsoft.com/office/drawing/2014/main" id="{D622CA78-67A1-4C3B-A364-FB8C588DD591}"/>
              </a:ext>
            </a:extLst>
          </p:cNvPr>
          <p:cNvGrpSpPr>
            <a:grpSpLocks/>
          </p:cNvGrpSpPr>
          <p:nvPr/>
        </p:nvGrpSpPr>
        <p:grpSpPr bwMode="auto">
          <a:xfrm>
            <a:off x="6746875" y="5026025"/>
            <a:ext cx="1870075" cy="785813"/>
            <a:chOff x="0" y="0"/>
            <a:chExt cx="1178" cy="495"/>
          </a:xfrm>
        </p:grpSpPr>
        <p:sp>
          <p:nvSpPr>
            <p:cNvPr id="31" name="Line 30">
              <a:extLst>
                <a:ext uri="{FF2B5EF4-FFF2-40B4-BE49-F238E27FC236}">
                  <a16:creationId xmlns:a16="http://schemas.microsoft.com/office/drawing/2014/main" id="{50A8BBFE-24F4-45F8-97DD-8CE7252B5C2E}"/>
                </a:ext>
              </a:extLst>
            </p:cNvPr>
            <p:cNvSpPr>
              <a:spLocks noChangeShapeType="1"/>
            </p:cNvSpPr>
            <p:nvPr/>
          </p:nvSpPr>
          <p:spPr bwMode="auto">
            <a:xfrm flipV="1">
              <a:off x="690" y="0"/>
              <a:ext cx="206" cy="3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31">
              <a:extLst>
                <a:ext uri="{FF2B5EF4-FFF2-40B4-BE49-F238E27FC236}">
                  <a16:creationId xmlns:a16="http://schemas.microsoft.com/office/drawing/2014/main" id="{FBD749ED-F87D-4585-8FB4-601FDB73C607}"/>
                </a:ext>
              </a:extLst>
            </p:cNvPr>
            <p:cNvSpPr txBox="1">
              <a:spLocks noChangeArrowheads="1"/>
            </p:cNvSpPr>
            <p:nvPr/>
          </p:nvSpPr>
          <p:spPr bwMode="auto">
            <a:xfrm>
              <a:off x="0" y="207"/>
              <a:ext cx="117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公寓的数量</a:t>
              </a:r>
            </a:p>
          </p:txBody>
        </p:sp>
      </p:grpSp>
    </p:spTree>
    <p:extLst>
      <p:ext uri="{BB962C8B-B14F-4D97-AF65-F5344CB8AC3E}">
        <p14:creationId xmlns:p14="http://schemas.microsoft.com/office/powerpoint/2010/main" val="339568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30"/>
                                        </p:tgtEl>
                                      </p:cBhvr>
                                    </p:animEffect>
                                    <p:set>
                                      <p:cBhvr>
                                        <p:cTn id="25" dur="1" fill="hold">
                                          <p:stCondLst>
                                            <p:cond delay="499"/>
                                          </p:stCondLst>
                                        </p:cTn>
                                        <p:tgtEl>
                                          <p:spTgt spid="30"/>
                                        </p:tgtEl>
                                        <p:attrNameLst>
                                          <p:attrName>style.visibility</p:attrName>
                                        </p:attrNameLst>
                                      </p:cBhvr>
                                      <p:to>
                                        <p:strVal val="hidden"/>
                                      </p:to>
                                    </p:set>
                                  </p:childTnLst>
                                </p:cTn>
                              </p:par>
                              <p:par>
                                <p:cTn id="26" presetID="18" presetClass="entr" presetSubtype="6"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strips(downRigh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strips(upRight)">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strips(downRight)">
                                      <p:cBhvr>
                                        <p:cTn id="38" dur="500"/>
                                        <p:tgtEl>
                                          <p:spTgt spid="2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
                                            <p:bg/>
                                          </p:spTgt>
                                        </p:tgtEl>
                                        <p:attrNameLst>
                                          <p:attrName>style.visibility</p:attrName>
                                        </p:attrNameLst>
                                      </p:cBhvr>
                                      <p:to>
                                        <p:strVal val="visible"/>
                                      </p:to>
                                    </p:set>
                                    <p:animEffect transition="in" filter="dissolve">
                                      <p:cBhvr>
                                        <p:cTn id="41" dur="500"/>
                                        <p:tgtEl>
                                          <p:spTgt spid="7">
                                            <p:bg/>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dissolve">
                                      <p:cBhvr>
                                        <p:cTn id="4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3D202-5427-48E2-B96C-15D3E210D65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43DE820-FF18-41D4-85D6-A31828AD0914}"/>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A757AFDC-22FC-425C-9150-9DA346F7162E}"/>
              </a:ext>
            </a:extLst>
          </p:cNvPr>
          <p:cNvSpPr txBox="1">
            <a:spLocks noChangeArrowheads="1"/>
          </p:cNvSpPr>
          <p:nvPr/>
        </p:nvSpPr>
        <p:spPr>
          <a:xfrm>
            <a:off x="0" y="20796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租金</a:t>
            </a:r>
            <a:r>
              <a:rPr lang="zh-CN" altLang="zh-CN" sz="3600" dirty="0">
                <a:ea typeface="宋体" panose="02010600030101010101" pitchFamily="2" charset="-122"/>
              </a:rPr>
              <a:t>上限如何影响市场结果</a:t>
            </a:r>
          </a:p>
        </p:txBody>
      </p:sp>
      <p:sp>
        <p:nvSpPr>
          <p:cNvPr id="7" name="Rectangle 3">
            <a:extLst>
              <a:ext uri="{FF2B5EF4-FFF2-40B4-BE49-F238E27FC236}">
                <a16:creationId xmlns:a16="http://schemas.microsoft.com/office/drawing/2014/main" id="{BC9C8660-89FC-4025-8DC7-A69BF322FE74}"/>
              </a:ext>
            </a:extLst>
          </p:cNvPr>
          <p:cNvSpPr txBox="1">
            <a:spLocks noChangeArrowheads="1"/>
          </p:cNvSpPr>
          <p:nvPr/>
        </p:nvSpPr>
        <p:spPr>
          <a:xfrm>
            <a:off x="400050" y="1554163"/>
            <a:ext cx="2889250" cy="4230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ea typeface="宋体" panose="02010600030101010101" pitchFamily="2" charset="-122"/>
              </a:rPr>
              <a:t>租金</a:t>
            </a:r>
            <a:r>
              <a:rPr lang="zh-CN" altLang="zh-CN" dirty="0">
                <a:ea typeface="宋体" panose="02010600030101010101" pitchFamily="2" charset="-122"/>
              </a:rPr>
              <a:t>上限高于均衡</a:t>
            </a:r>
            <a:r>
              <a:rPr lang="zh-CN" altLang="en-US" dirty="0">
                <a:ea typeface="宋体" panose="02010600030101010101" pitchFamily="2" charset="-122"/>
              </a:rPr>
              <a:t>租金</a:t>
            </a:r>
            <a:r>
              <a:rPr lang="zh-CN" altLang="zh-CN" dirty="0">
                <a:ea typeface="宋体" panose="02010600030101010101" pitchFamily="2" charset="-122"/>
              </a:rPr>
              <a:t>时没有限制性—即对市场结果没有影响</a:t>
            </a:r>
          </a:p>
        </p:txBody>
      </p:sp>
      <p:grpSp>
        <p:nvGrpSpPr>
          <p:cNvPr id="8" name="Group 4">
            <a:extLst>
              <a:ext uri="{FF2B5EF4-FFF2-40B4-BE49-F238E27FC236}">
                <a16:creationId xmlns:a16="http://schemas.microsoft.com/office/drawing/2014/main" id="{5FA69F90-DC66-4686-83EF-2B6E6E8A25AE}"/>
              </a:ext>
            </a:extLst>
          </p:cNvPr>
          <p:cNvGrpSpPr>
            <a:grpSpLocks/>
          </p:cNvGrpSpPr>
          <p:nvPr/>
        </p:nvGrpSpPr>
        <p:grpSpPr bwMode="auto">
          <a:xfrm>
            <a:off x="4064000" y="1235075"/>
            <a:ext cx="4422775" cy="3871913"/>
            <a:chOff x="0" y="0"/>
            <a:chExt cx="2786" cy="2439"/>
          </a:xfrm>
        </p:grpSpPr>
        <p:grpSp>
          <p:nvGrpSpPr>
            <p:cNvPr id="9" name="Group 5">
              <a:extLst>
                <a:ext uri="{FF2B5EF4-FFF2-40B4-BE49-F238E27FC236}">
                  <a16:creationId xmlns:a16="http://schemas.microsoft.com/office/drawing/2014/main" id="{3F22CE93-E2B2-47BF-BB73-39783F5643C6}"/>
                </a:ext>
              </a:extLst>
            </p:cNvPr>
            <p:cNvGrpSpPr>
              <a:grpSpLocks/>
            </p:cNvGrpSpPr>
            <p:nvPr/>
          </p:nvGrpSpPr>
          <p:grpSpPr bwMode="auto">
            <a:xfrm>
              <a:off x="118" y="252"/>
              <a:ext cx="2409" cy="2049"/>
              <a:chOff x="0" y="0"/>
              <a:chExt cx="2116" cy="2027"/>
            </a:xfrm>
          </p:grpSpPr>
          <p:sp>
            <p:nvSpPr>
              <p:cNvPr id="12" name="Line 6">
                <a:extLst>
                  <a:ext uri="{FF2B5EF4-FFF2-40B4-BE49-F238E27FC236}">
                    <a16:creationId xmlns:a16="http://schemas.microsoft.com/office/drawing/2014/main" id="{51048E3B-2EBB-4AF5-947B-4502DE0BBA5C}"/>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5FD079A0-848D-40F2-9A40-D7680949D3E3}"/>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8">
              <a:extLst>
                <a:ext uri="{FF2B5EF4-FFF2-40B4-BE49-F238E27FC236}">
                  <a16:creationId xmlns:a16="http://schemas.microsoft.com/office/drawing/2014/main" id="{A2B764E7-B201-4853-ADF1-22F802A5A65C}"/>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1" name="Text Box 9">
              <a:extLst>
                <a:ext uri="{FF2B5EF4-FFF2-40B4-BE49-F238E27FC236}">
                  <a16:creationId xmlns:a16="http://schemas.microsoft.com/office/drawing/2014/main" id="{F849C87D-AC79-40A4-A961-A62F57E8533D}"/>
                </a:ext>
              </a:extLst>
            </p:cNvPr>
            <p:cNvSpPr txBox="1">
              <a:spLocks noChangeArrowheads="1"/>
            </p:cNvSpPr>
            <p:nvPr/>
          </p:nvSpPr>
          <p:spPr bwMode="auto">
            <a:xfrm>
              <a:off x="2496"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4" name="Group 10">
            <a:extLst>
              <a:ext uri="{FF2B5EF4-FFF2-40B4-BE49-F238E27FC236}">
                <a16:creationId xmlns:a16="http://schemas.microsoft.com/office/drawing/2014/main" id="{47B8956A-E92A-4F03-8ADD-0E2037F16BE1}"/>
              </a:ext>
            </a:extLst>
          </p:cNvPr>
          <p:cNvGrpSpPr>
            <a:grpSpLocks/>
          </p:cNvGrpSpPr>
          <p:nvPr/>
        </p:nvGrpSpPr>
        <p:grpSpPr bwMode="auto">
          <a:xfrm>
            <a:off x="5143500" y="1689100"/>
            <a:ext cx="2617788" cy="3203575"/>
            <a:chOff x="0" y="0"/>
            <a:chExt cx="1649" cy="2018"/>
          </a:xfrm>
        </p:grpSpPr>
        <p:sp>
          <p:nvSpPr>
            <p:cNvPr id="15" name="Line 11">
              <a:extLst>
                <a:ext uri="{FF2B5EF4-FFF2-40B4-BE49-F238E27FC236}">
                  <a16:creationId xmlns:a16="http://schemas.microsoft.com/office/drawing/2014/main" id="{BAF99E03-ABD6-4FB8-BBF9-705FBB2DD904}"/>
                </a:ext>
              </a:extLst>
            </p:cNvPr>
            <p:cNvSpPr>
              <a:spLocks noChangeShapeType="1"/>
            </p:cNvSpPr>
            <p:nvPr/>
          </p:nvSpPr>
          <p:spPr bwMode="auto">
            <a:xfrm>
              <a:off x="0" y="0"/>
              <a:ext cx="1417" cy="184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2">
              <a:extLst>
                <a:ext uri="{FF2B5EF4-FFF2-40B4-BE49-F238E27FC236}">
                  <a16:creationId xmlns:a16="http://schemas.microsoft.com/office/drawing/2014/main" id="{0DAFC07D-B060-4FD3-8B33-3267AFC4B30B}"/>
                </a:ext>
              </a:extLst>
            </p:cNvPr>
            <p:cNvSpPr txBox="1">
              <a:spLocks noChangeArrowheads="1"/>
            </p:cNvSpPr>
            <p:nvPr/>
          </p:nvSpPr>
          <p:spPr bwMode="auto">
            <a:xfrm>
              <a:off x="1329" y="173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grpSp>
        <p:nvGrpSpPr>
          <p:cNvPr id="17" name="Group 13">
            <a:extLst>
              <a:ext uri="{FF2B5EF4-FFF2-40B4-BE49-F238E27FC236}">
                <a16:creationId xmlns:a16="http://schemas.microsoft.com/office/drawing/2014/main" id="{E51FC3A0-6536-49FA-92EE-BAAD6D058D8B}"/>
              </a:ext>
            </a:extLst>
          </p:cNvPr>
          <p:cNvGrpSpPr>
            <a:grpSpLocks/>
          </p:cNvGrpSpPr>
          <p:nvPr/>
        </p:nvGrpSpPr>
        <p:grpSpPr bwMode="auto">
          <a:xfrm>
            <a:off x="5283200" y="1360488"/>
            <a:ext cx="1703388" cy="3362325"/>
            <a:chOff x="0" y="0"/>
            <a:chExt cx="1073" cy="2118"/>
          </a:xfrm>
        </p:grpSpPr>
        <p:sp>
          <p:nvSpPr>
            <p:cNvPr id="18" name="Line 14">
              <a:extLst>
                <a:ext uri="{FF2B5EF4-FFF2-40B4-BE49-F238E27FC236}">
                  <a16:creationId xmlns:a16="http://schemas.microsoft.com/office/drawing/2014/main" id="{E2C02E54-6DAD-41D1-8333-403267CC947F}"/>
                </a:ext>
              </a:extLst>
            </p:cNvPr>
            <p:cNvSpPr>
              <a:spLocks noChangeShapeType="1"/>
            </p:cNvSpPr>
            <p:nvPr/>
          </p:nvSpPr>
          <p:spPr bwMode="auto">
            <a:xfrm flipV="1">
              <a:off x="0" y="232"/>
              <a:ext cx="872" cy="188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15">
              <a:extLst>
                <a:ext uri="{FF2B5EF4-FFF2-40B4-BE49-F238E27FC236}">
                  <a16:creationId xmlns:a16="http://schemas.microsoft.com/office/drawing/2014/main" id="{C43EBDEC-EDAE-46C2-9CA0-F63F2F248022}"/>
                </a:ext>
              </a:extLst>
            </p:cNvPr>
            <p:cNvSpPr txBox="1">
              <a:spLocks noChangeArrowheads="1"/>
            </p:cNvSpPr>
            <p:nvPr/>
          </p:nvSpPr>
          <p:spPr bwMode="auto">
            <a:xfrm>
              <a:off x="753" y="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grpSp>
      <p:grpSp>
        <p:nvGrpSpPr>
          <p:cNvPr id="20" name="Group 16">
            <a:extLst>
              <a:ext uri="{FF2B5EF4-FFF2-40B4-BE49-F238E27FC236}">
                <a16:creationId xmlns:a16="http://schemas.microsoft.com/office/drawing/2014/main" id="{34168942-443D-4475-BDE2-7C7D10F135A4}"/>
              </a:ext>
            </a:extLst>
          </p:cNvPr>
          <p:cNvGrpSpPr>
            <a:grpSpLocks/>
          </p:cNvGrpSpPr>
          <p:nvPr/>
        </p:nvGrpSpPr>
        <p:grpSpPr bwMode="auto">
          <a:xfrm>
            <a:off x="3255963" y="2765425"/>
            <a:ext cx="3295650" cy="2559050"/>
            <a:chOff x="0" y="0"/>
            <a:chExt cx="2076" cy="1612"/>
          </a:xfrm>
        </p:grpSpPr>
        <p:grpSp>
          <p:nvGrpSpPr>
            <p:cNvPr id="21" name="Group 17">
              <a:extLst>
                <a:ext uri="{FF2B5EF4-FFF2-40B4-BE49-F238E27FC236}">
                  <a16:creationId xmlns:a16="http://schemas.microsoft.com/office/drawing/2014/main" id="{0529E63E-1509-435A-9F4F-2233E8FD2F81}"/>
                </a:ext>
              </a:extLst>
            </p:cNvPr>
            <p:cNvGrpSpPr>
              <a:grpSpLocks/>
            </p:cNvGrpSpPr>
            <p:nvPr/>
          </p:nvGrpSpPr>
          <p:grpSpPr bwMode="auto">
            <a:xfrm>
              <a:off x="651" y="118"/>
              <a:ext cx="1146" cy="1225"/>
              <a:chOff x="0" y="0"/>
              <a:chExt cx="795" cy="646"/>
            </a:xfrm>
          </p:grpSpPr>
          <p:sp>
            <p:nvSpPr>
              <p:cNvPr id="25" name="Line 18">
                <a:extLst>
                  <a:ext uri="{FF2B5EF4-FFF2-40B4-BE49-F238E27FC236}">
                    <a16:creationId xmlns:a16="http://schemas.microsoft.com/office/drawing/2014/main" id="{EF74D2C5-ED0A-4003-98F7-2E8F19FE4F29}"/>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9">
                <a:extLst>
                  <a:ext uri="{FF2B5EF4-FFF2-40B4-BE49-F238E27FC236}">
                    <a16:creationId xmlns:a16="http://schemas.microsoft.com/office/drawing/2014/main" id="{BBCF21F9-18AE-4378-83D9-CF12F8E9533B}"/>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 name="Oval 20">
              <a:extLst>
                <a:ext uri="{FF2B5EF4-FFF2-40B4-BE49-F238E27FC236}">
                  <a16:creationId xmlns:a16="http://schemas.microsoft.com/office/drawing/2014/main" id="{FD48F73E-84AD-4851-80AD-A4C511D4E7C4}"/>
                </a:ext>
              </a:extLst>
            </p:cNvPr>
            <p:cNvSpPr>
              <a:spLocks noChangeArrowheads="1"/>
            </p:cNvSpPr>
            <p:nvPr/>
          </p:nvSpPr>
          <p:spPr bwMode="auto">
            <a:xfrm>
              <a:off x="1752" y="7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3" name="Text Box 21">
              <a:extLst>
                <a:ext uri="{FF2B5EF4-FFF2-40B4-BE49-F238E27FC236}">
                  <a16:creationId xmlns:a16="http://schemas.microsoft.com/office/drawing/2014/main" id="{F4311192-F1A2-4EC2-86D3-DE1090E62E4D}"/>
                </a:ext>
              </a:extLst>
            </p:cNvPr>
            <p:cNvSpPr txBox="1">
              <a:spLocks noChangeArrowheads="1"/>
            </p:cNvSpPr>
            <p:nvPr/>
          </p:nvSpPr>
          <p:spPr bwMode="auto">
            <a:xfrm>
              <a:off x="0" y="0"/>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$800</a:t>
              </a:r>
            </a:p>
          </p:txBody>
        </p:sp>
        <p:sp>
          <p:nvSpPr>
            <p:cNvPr id="24" name="Text Box 22">
              <a:extLst>
                <a:ext uri="{FF2B5EF4-FFF2-40B4-BE49-F238E27FC236}">
                  <a16:creationId xmlns:a16="http://schemas.microsoft.com/office/drawing/2014/main" id="{6E24E7AD-1104-40F1-9CFD-451056990A85}"/>
                </a:ext>
              </a:extLst>
            </p:cNvPr>
            <p:cNvSpPr txBox="1">
              <a:spLocks noChangeArrowheads="1"/>
            </p:cNvSpPr>
            <p:nvPr/>
          </p:nvSpPr>
          <p:spPr bwMode="auto">
            <a:xfrm>
              <a:off x="1524" y="1382"/>
              <a:ext cx="5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300</a:t>
              </a:r>
            </a:p>
          </p:txBody>
        </p:sp>
      </p:grpSp>
      <p:grpSp>
        <p:nvGrpSpPr>
          <p:cNvPr id="27" name="Group 23">
            <a:extLst>
              <a:ext uri="{FF2B5EF4-FFF2-40B4-BE49-F238E27FC236}">
                <a16:creationId xmlns:a16="http://schemas.microsoft.com/office/drawing/2014/main" id="{64DC8F52-FF3D-4CBD-9169-9FE378299A65}"/>
              </a:ext>
            </a:extLst>
          </p:cNvPr>
          <p:cNvGrpSpPr>
            <a:grpSpLocks/>
          </p:cNvGrpSpPr>
          <p:nvPr/>
        </p:nvGrpSpPr>
        <p:grpSpPr bwMode="auto">
          <a:xfrm>
            <a:off x="3263900" y="1649413"/>
            <a:ext cx="5407025" cy="830263"/>
            <a:chOff x="0" y="0"/>
            <a:chExt cx="3406" cy="523"/>
          </a:xfrm>
        </p:grpSpPr>
        <p:sp>
          <p:nvSpPr>
            <p:cNvPr id="28" name="Line 24">
              <a:extLst>
                <a:ext uri="{FF2B5EF4-FFF2-40B4-BE49-F238E27FC236}">
                  <a16:creationId xmlns:a16="http://schemas.microsoft.com/office/drawing/2014/main" id="{45CAB241-3791-4C87-91F2-71D92F4B9A1A}"/>
                </a:ext>
              </a:extLst>
            </p:cNvPr>
            <p:cNvSpPr>
              <a:spLocks noChangeShapeType="1"/>
            </p:cNvSpPr>
            <p:nvPr/>
          </p:nvSpPr>
          <p:spPr bwMode="auto">
            <a:xfrm>
              <a:off x="644" y="265"/>
              <a:ext cx="1888" cy="0"/>
            </a:xfrm>
            <a:prstGeom prst="line">
              <a:avLst/>
            </a:prstGeom>
            <a:noFill/>
            <a:ln w="28575">
              <a:solidFill>
                <a:srgbClr val="DE8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25">
              <a:extLst>
                <a:ext uri="{FF2B5EF4-FFF2-40B4-BE49-F238E27FC236}">
                  <a16:creationId xmlns:a16="http://schemas.microsoft.com/office/drawing/2014/main" id="{FD99E086-AD98-43D7-AB04-0E0F6303436E}"/>
                </a:ext>
              </a:extLst>
            </p:cNvPr>
            <p:cNvSpPr txBox="1">
              <a:spLocks noChangeArrowheads="1"/>
            </p:cNvSpPr>
            <p:nvPr/>
          </p:nvSpPr>
          <p:spPr bwMode="auto">
            <a:xfrm>
              <a:off x="2701" y="0"/>
              <a:ext cx="705"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400" dirty="0">
                  <a:ea typeface="宋体" panose="02010600030101010101" pitchFamily="2" charset="-122"/>
                </a:rPr>
                <a:t>租金</a:t>
              </a:r>
              <a:r>
                <a:rPr lang="zh-CN" altLang="zh-CN" sz="2400" dirty="0">
                  <a:ea typeface="宋体" panose="02010600030101010101" pitchFamily="2" charset="-122"/>
                </a:rPr>
                <a:t>上限</a:t>
              </a:r>
            </a:p>
          </p:txBody>
        </p:sp>
        <p:sp>
          <p:nvSpPr>
            <p:cNvPr id="30" name="AutoShape 26">
              <a:extLst>
                <a:ext uri="{FF2B5EF4-FFF2-40B4-BE49-F238E27FC236}">
                  <a16:creationId xmlns:a16="http://schemas.microsoft.com/office/drawing/2014/main" id="{DEFD6534-A2CC-4BFB-B6F6-E99A30A9AEAC}"/>
                </a:ext>
              </a:extLst>
            </p:cNvPr>
            <p:cNvSpPr>
              <a:spLocks/>
            </p:cNvSpPr>
            <p:nvPr/>
          </p:nvSpPr>
          <p:spPr bwMode="auto">
            <a:xfrm>
              <a:off x="2589" y="37"/>
              <a:ext cx="156" cy="453"/>
            </a:xfrm>
            <a:prstGeom prst="leftBrace">
              <a:avLst>
                <a:gd name="adj1" fmla="val 3859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1" name="Text Box 27">
              <a:extLst>
                <a:ext uri="{FF2B5EF4-FFF2-40B4-BE49-F238E27FC236}">
                  <a16:creationId xmlns:a16="http://schemas.microsoft.com/office/drawing/2014/main" id="{732D3C42-074C-46B6-8A3D-21948A26EAE1}"/>
                </a:ext>
              </a:extLst>
            </p:cNvPr>
            <p:cNvSpPr txBox="1">
              <a:spLocks noChangeArrowheads="1"/>
            </p:cNvSpPr>
            <p:nvPr/>
          </p:nvSpPr>
          <p:spPr bwMode="auto">
            <a:xfrm>
              <a:off x="0" y="148"/>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$1000</a:t>
              </a:r>
            </a:p>
          </p:txBody>
        </p:sp>
      </p:grpSp>
    </p:spTree>
    <p:extLst>
      <p:ext uri="{BB962C8B-B14F-4D97-AF65-F5344CB8AC3E}">
        <p14:creationId xmlns:p14="http://schemas.microsoft.com/office/powerpoint/2010/main" val="419173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86AC3-7FF7-4B4F-B0A9-BE3EB9B1B502}"/>
              </a:ext>
            </a:extLst>
          </p:cNvPr>
          <p:cNvSpPr>
            <a:spLocks noGrp="1"/>
          </p:cNvSpPr>
          <p:nvPr>
            <p:ph type="title"/>
          </p:nvPr>
        </p:nvSpPr>
        <p:spPr/>
        <p:txBody>
          <a:bodyPr/>
          <a:lstStyle/>
          <a:p>
            <a:r>
              <a:rPr lang="zh-CN" altLang="en-US" dirty="0"/>
              <a:t>需求价格弹性</a:t>
            </a:r>
          </a:p>
        </p:txBody>
      </p:sp>
      <p:sp>
        <p:nvSpPr>
          <p:cNvPr id="3" name="内容占位符 2">
            <a:extLst>
              <a:ext uri="{FF2B5EF4-FFF2-40B4-BE49-F238E27FC236}">
                <a16:creationId xmlns:a16="http://schemas.microsoft.com/office/drawing/2014/main" id="{12C332B6-EFA8-44E2-A32A-C2179A44DCC0}"/>
              </a:ext>
            </a:extLst>
          </p:cNvPr>
          <p:cNvSpPr>
            <a:spLocks noGrp="1"/>
          </p:cNvSpPr>
          <p:nvPr>
            <p:ph idx="1"/>
          </p:nvPr>
        </p:nvSpPr>
        <p:spPr/>
        <p:txBody>
          <a:bodyPr>
            <a:normAutofit/>
          </a:bodyPr>
          <a:lstStyle/>
          <a:p>
            <a:endParaRPr lang="en-US" altLang="zh-CN" dirty="0"/>
          </a:p>
          <a:p>
            <a:endParaRPr lang="en-US" altLang="zh-CN" dirty="0"/>
          </a:p>
          <a:p>
            <a:endParaRPr lang="en-US" altLang="zh-CN" dirty="0"/>
          </a:p>
          <a:p>
            <a:r>
              <a:rPr lang="zh-CN" altLang="en-US" dirty="0"/>
              <a:t>需求价格弹性：衡量一种商品需求量对其价格变动反应程度</a:t>
            </a:r>
            <a:endParaRPr lang="en-US" altLang="zh-CN" dirty="0"/>
          </a:p>
          <a:p>
            <a:pPr lvl="1"/>
            <a:r>
              <a:rPr lang="zh-CN" altLang="en-US" dirty="0"/>
              <a:t>它衡量需求的价格敏感程度</a:t>
            </a:r>
            <a:endParaRPr lang="en-US" altLang="zh-CN" dirty="0"/>
          </a:p>
          <a:p>
            <a:pPr lvl="1"/>
            <a:r>
              <a:rPr lang="zh-CN" altLang="zh-CN" dirty="0"/>
              <a:t>某种商品需求量变动的百分比与其价格变动的百分比之比</a:t>
            </a:r>
            <a:endParaRPr lang="en-US" altLang="zh-CN" dirty="0"/>
          </a:p>
          <a:p>
            <a:pPr lvl="1"/>
            <a:r>
              <a:rPr lang="zh-CN" altLang="en-US" dirty="0"/>
              <a:t>需求定理：需求价格弹性一般为负。我们一般取绝对值，即把所有价格弹性表示为正数</a:t>
            </a:r>
          </a:p>
          <a:p>
            <a:pPr lvl="1"/>
            <a:endParaRPr lang="en-US" altLang="zh-CN" dirty="0"/>
          </a:p>
          <a:p>
            <a:pPr lvl="1"/>
            <a:endParaRPr lang="zh-CN" altLang="en-US" dirty="0"/>
          </a:p>
        </p:txBody>
      </p:sp>
      <p:grpSp>
        <p:nvGrpSpPr>
          <p:cNvPr id="4" name="Group 4">
            <a:extLst>
              <a:ext uri="{FF2B5EF4-FFF2-40B4-BE49-F238E27FC236}">
                <a16:creationId xmlns:a16="http://schemas.microsoft.com/office/drawing/2014/main" id="{04F9C9A9-EC75-4315-9A0F-32D58904CABE}"/>
              </a:ext>
            </a:extLst>
          </p:cNvPr>
          <p:cNvGrpSpPr>
            <a:grpSpLocks/>
          </p:cNvGrpSpPr>
          <p:nvPr/>
        </p:nvGrpSpPr>
        <p:grpSpPr bwMode="auto">
          <a:xfrm>
            <a:off x="748506" y="1858658"/>
            <a:ext cx="7646988" cy="1212850"/>
            <a:chOff x="0" y="0"/>
            <a:chExt cx="4817" cy="764"/>
          </a:xfrm>
        </p:grpSpPr>
        <p:sp>
          <p:nvSpPr>
            <p:cNvPr id="5" name="Rectangle 5">
              <a:extLst>
                <a:ext uri="{FF2B5EF4-FFF2-40B4-BE49-F238E27FC236}">
                  <a16:creationId xmlns:a16="http://schemas.microsoft.com/office/drawing/2014/main" id="{D173584F-8985-4CAD-B12A-FFD75EB30C9A}"/>
                </a:ext>
              </a:extLst>
            </p:cNvPr>
            <p:cNvSpPr>
              <a:spLocks noChangeArrowheads="1"/>
            </p:cNvSpPr>
            <p:nvPr/>
          </p:nvSpPr>
          <p:spPr bwMode="auto">
            <a:xfrm>
              <a:off x="0" y="0"/>
              <a:ext cx="4817" cy="76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6" name="Group 6">
              <a:extLst>
                <a:ext uri="{FF2B5EF4-FFF2-40B4-BE49-F238E27FC236}">
                  <a16:creationId xmlns:a16="http://schemas.microsoft.com/office/drawing/2014/main" id="{152E2A0B-757D-42DA-919F-6590B484022B}"/>
                </a:ext>
              </a:extLst>
            </p:cNvPr>
            <p:cNvGrpSpPr>
              <a:grpSpLocks/>
            </p:cNvGrpSpPr>
            <p:nvPr/>
          </p:nvGrpSpPr>
          <p:grpSpPr bwMode="auto">
            <a:xfrm>
              <a:off x="51" y="23"/>
              <a:ext cx="4684" cy="693"/>
              <a:chOff x="-1" y="0"/>
              <a:chExt cx="4684" cy="693"/>
            </a:xfrm>
          </p:grpSpPr>
          <p:sp>
            <p:nvSpPr>
              <p:cNvPr id="7" name="Text Box 7">
                <a:extLst>
                  <a:ext uri="{FF2B5EF4-FFF2-40B4-BE49-F238E27FC236}">
                    <a16:creationId xmlns:a16="http://schemas.microsoft.com/office/drawing/2014/main" id="{8D6F926B-8AB1-4DFC-BA1B-E6F4800EB0EE}"/>
                  </a:ext>
                </a:extLst>
              </p:cNvPr>
              <p:cNvSpPr txBox="1">
                <a:spLocks noChangeArrowheads="1"/>
              </p:cNvSpPr>
              <p:nvPr/>
            </p:nvSpPr>
            <p:spPr bwMode="auto">
              <a:xfrm>
                <a:off x="-1" y="206"/>
                <a:ext cx="1589" cy="32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dirty="0">
                    <a:ea typeface="宋体" panose="02010600030101010101" pitchFamily="2" charset="-122"/>
                  </a:rPr>
                  <a:t>需求价格弹性</a:t>
                </a:r>
              </a:p>
            </p:txBody>
          </p:sp>
          <p:sp>
            <p:nvSpPr>
              <p:cNvPr id="8" name="Text Box 8">
                <a:extLst>
                  <a:ext uri="{FF2B5EF4-FFF2-40B4-BE49-F238E27FC236}">
                    <a16:creationId xmlns:a16="http://schemas.microsoft.com/office/drawing/2014/main" id="{2EABEDA0-C8D4-4869-B53A-C438876114EE}"/>
                  </a:ext>
                </a:extLst>
              </p:cNvPr>
              <p:cNvSpPr txBox="1">
                <a:spLocks noChangeArrowheads="1"/>
              </p:cNvSpPr>
              <p:nvPr/>
            </p:nvSpPr>
            <p:spPr bwMode="auto">
              <a:xfrm>
                <a:off x="1638" y="206"/>
                <a:ext cx="289" cy="30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a:ea typeface="宋体" panose="02010600030101010101" pitchFamily="2" charset="-122"/>
                  </a:rPr>
                  <a:t>=</a:t>
                </a:r>
              </a:p>
            </p:txBody>
          </p:sp>
          <p:sp>
            <p:nvSpPr>
              <p:cNvPr id="9" name="Text Box 9">
                <a:extLst>
                  <a:ext uri="{FF2B5EF4-FFF2-40B4-BE49-F238E27FC236}">
                    <a16:creationId xmlns:a16="http://schemas.microsoft.com/office/drawing/2014/main" id="{08688232-B5BC-43F8-A325-D21A5EC13439}"/>
                  </a:ext>
                </a:extLst>
              </p:cNvPr>
              <p:cNvSpPr txBox="1">
                <a:spLocks noChangeArrowheads="1"/>
              </p:cNvSpPr>
              <p:nvPr/>
            </p:nvSpPr>
            <p:spPr bwMode="auto">
              <a:xfrm>
                <a:off x="2031" y="0"/>
                <a:ext cx="2648"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a:ea typeface="宋体" panose="02010600030101010101" pitchFamily="2" charset="-122"/>
                  </a:rPr>
                  <a:t>需求量变动百分比</a:t>
                </a:r>
                <a:endParaRPr lang="zh-CN" altLang="zh-CN" sz="2700" b="1" i="1" baseline="30000">
                  <a:ea typeface="宋体" panose="02010600030101010101" pitchFamily="2" charset="-122"/>
                </a:endParaRPr>
              </a:p>
            </p:txBody>
          </p:sp>
          <p:sp>
            <p:nvSpPr>
              <p:cNvPr id="10" name="Text Box 10">
                <a:extLst>
                  <a:ext uri="{FF2B5EF4-FFF2-40B4-BE49-F238E27FC236}">
                    <a16:creationId xmlns:a16="http://schemas.microsoft.com/office/drawing/2014/main" id="{E7F9566E-1189-4B3E-AEFD-760697D68F5A}"/>
                  </a:ext>
                </a:extLst>
              </p:cNvPr>
              <p:cNvSpPr txBox="1">
                <a:spLocks noChangeArrowheads="1"/>
              </p:cNvSpPr>
              <p:nvPr/>
            </p:nvSpPr>
            <p:spPr bwMode="auto">
              <a:xfrm>
                <a:off x="2035" y="376"/>
                <a:ext cx="2648" cy="31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700">
                    <a:ea typeface="宋体" panose="02010600030101010101" pitchFamily="2" charset="-122"/>
                  </a:rPr>
                  <a:t>价格变动百分比</a:t>
                </a:r>
                <a:endParaRPr lang="zh-CN" altLang="zh-CN" sz="2700" b="1" i="1" baseline="30000">
                  <a:ea typeface="宋体" panose="02010600030101010101" pitchFamily="2" charset="-122"/>
                </a:endParaRPr>
              </a:p>
            </p:txBody>
          </p:sp>
          <p:sp>
            <p:nvSpPr>
              <p:cNvPr id="11" name="Line 11">
                <a:extLst>
                  <a:ext uri="{FF2B5EF4-FFF2-40B4-BE49-F238E27FC236}">
                    <a16:creationId xmlns:a16="http://schemas.microsoft.com/office/drawing/2014/main" id="{20D43D3F-CCC7-42B6-8E33-49DA277DB92E}"/>
                  </a:ext>
                </a:extLst>
              </p:cNvPr>
              <p:cNvSpPr>
                <a:spLocks noChangeShapeType="1"/>
              </p:cNvSpPr>
              <p:nvPr/>
            </p:nvSpPr>
            <p:spPr bwMode="auto">
              <a:xfrm>
                <a:off x="2091" y="358"/>
                <a:ext cx="25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88961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A56D2-AE47-4DE7-9C3B-A55D25D1384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6E5E01-60E1-4EEB-A76B-F71A24B5ED98}"/>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3EAB1435-B46D-44E8-94F5-9FCAA56DE980}"/>
              </a:ext>
            </a:extLst>
          </p:cNvPr>
          <p:cNvSpPr txBox="1">
            <a:spLocks noChangeArrowheads="1"/>
          </p:cNvSpPr>
          <p:nvPr/>
        </p:nvSpPr>
        <p:spPr>
          <a:xfrm>
            <a:off x="0" y="20796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租金上限如何影响市场结果</a:t>
            </a:r>
          </a:p>
        </p:txBody>
      </p:sp>
      <p:sp>
        <p:nvSpPr>
          <p:cNvPr id="7" name="Rectangle 3">
            <a:extLst>
              <a:ext uri="{FF2B5EF4-FFF2-40B4-BE49-F238E27FC236}">
                <a16:creationId xmlns:a16="http://schemas.microsoft.com/office/drawing/2014/main" id="{CA24E58D-B125-4315-8ED8-0987579E809E}"/>
              </a:ext>
            </a:extLst>
          </p:cNvPr>
          <p:cNvSpPr txBox="1">
            <a:spLocks noChangeArrowheads="1"/>
          </p:cNvSpPr>
          <p:nvPr/>
        </p:nvSpPr>
        <p:spPr>
          <a:xfrm>
            <a:off x="395288" y="1114425"/>
            <a:ext cx="3014662" cy="4410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zh-CN" dirty="0">
                <a:ea typeface="宋体" panose="02010600030101010101" pitchFamily="2" charset="-122"/>
              </a:rPr>
              <a:t>均衡</a:t>
            </a:r>
            <a:r>
              <a:rPr lang="zh-CN" altLang="en-US" dirty="0">
                <a:ea typeface="宋体" panose="02010600030101010101" pitchFamily="2" charset="-122"/>
              </a:rPr>
              <a:t>租金</a:t>
            </a:r>
            <a:r>
              <a:rPr lang="zh-CN" altLang="zh-CN" dirty="0">
                <a:ea typeface="宋体" panose="02010600030101010101" pitchFamily="2" charset="-122"/>
              </a:rPr>
              <a:t>（$800） 高于</a:t>
            </a:r>
            <a:r>
              <a:rPr lang="zh-CN" altLang="en-US" dirty="0">
                <a:ea typeface="宋体" panose="02010600030101010101" pitchFamily="2" charset="-122"/>
              </a:rPr>
              <a:t>租金</a:t>
            </a:r>
            <a:r>
              <a:rPr lang="zh-CN" altLang="zh-CN" dirty="0">
                <a:ea typeface="宋体" panose="02010600030101010101" pitchFamily="2" charset="-122"/>
              </a:rPr>
              <a:t>上限，因此是违法的</a:t>
            </a:r>
          </a:p>
          <a:p>
            <a:pPr marL="0" indent="0">
              <a:buFont typeface="Wingdings" panose="05000000000000000000" pitchFamily="2" charset="2"/>
              <a:buNone/>
            </a:pPr>
            <a:r>
              <a:rPr lang="zh-CN" altLang="zh-CN" dirty="0">
                <a:ea typeface="宋体" panose="02010600030101010101" pitchFamily="2" charset="-122"/>
              </a:rPr>
              <a:t>价格上限是一种限制性约束，这导致了短缺</a:t>
            </a:r>
            <a:endParaRPr lang="en-US" altLang="zh-CN" dirty="0">
              <a:ea typeface="宋体" panose="02010600030101010101" pitchFamily="2" charset="-122"/>
            </a:endParaRPr>
          </a:p>
          <a:p>
            <a:pPr marL="0" indent="0">
              <a:buFont typeface="Wingdings" panose="05000000000000000000" pitchFamily="2" charset="2"/>
              <a:buNone/>
            </a:pPr>
            <a:endParaRPr lang="en-US" altLang="zh-CN" dirty="0">
              <a:ea typeface="宋体" panose="02010600030101010101" pitchFamily="2" charset="-122"/>
            </a:endParaRPr>
          </a:p>
          <a:p>
            <a:pPr marL="0" indent="0">
              <a:buFont typeface="Wingdings" panose="05000000000000000000" pitchFamily="2" charset="2"/>
              <a:buNone/>
            </a:pPr>
            <a:r>
              <a:rPr lang="zh-CN" altLang="en-US" dirty="0">
                <a:ea typeface="宋体" panose="02010600030101010101" pitchFamily="2" charset="-122"/>
              </a:rPr>
              <a:t>短期与长期影响</a:t>
            </a:r>
            <a:endParaRPr lang="zh-CN" altLang="zh-CN" dirty="0">
              <a:ea typeface="宋体" panose="02010600030101010101" pitchFamily="2" charset="-122"/>
            </a:endParaRPr>
          </a:p>
        </p:txBody>
      </p:sp>
      <p:grpSp>
        <p:nvGrpSpPr>
          <p:cNvPr id="8" name="Group 4">
            <a:extLst>
              <a:ext uri="{FF2B5EF4-FFF2-40B4-BE49-F238E27FC236}">
                <a16:creationId xmlns:a16="http://schemas.microsoft.com/office/drawing/2014/main" id="{B94210E9-A746-4681-A2E5-10631DAF7100}"/>
              </a:ext>
            </a:extLst>
          </p:cNvPr>
          <p:cNvGrpSpPr>
            <a:grpSpLocks/>
          </p:cNvGrpSpPr>
          <p:nvPr/>
        </p:nvGrpSpPr>
        <p:grpSpPr bwMode="auto">
          <a:xfrm>
            <a:off x="4094163" y="1235075"/>
            <a:ext cx="4422775" cy="3871913"/>
            <a:chOff x="0" y="0"/>
            <a:chExt cx="2786" cy="2439"/>
          </a:xfrm>
        </p:grpSpPr>
        <p:grpSp>
          <p:nvGrpSpPr>
            <p:cNvPr id="9" name="Group 5">
              <a:extLst>
                <a:ext uri="{FF2B5EF4-FFF2-40B4-BE49-F238E27FC236}">
                  <a16:creationId xmlns:a16="http://schemas.microsoft.com/office/drawing/2014/main" id="{09505821-DACF-4DF7-B649-5F4CD9D69E60}"/>
                </a:ext>
              </a:extLst>
            </p:cNvPr>
            <p:cNvGrpSpPr>
              <a:grpSpLocks/>
            </p:cNvGrpSpPr>
            <p:nvPr/>
          </p:nvGrpSpPr>
          <p:grpSpPr bwMode="auto">
            <a:xfrm>
              <a:off x="118" y="252"/>
              <a:ext cx="2409" cy="2049"/>
              <a:chOff x="0" y="0"/>
              <a:chExt cx="2116" cy="2027"/>
            </a:xfrm>
          </p:grpSpPr>
          <p:sp>
            <p:nvSpPr>
              <p:cNvPr id="12" name="Line 6">
                <a:extLst>
                  <a:ext uri="{FF2B5EF4-FFF2-40B4-BE49-F238E27FC236}">
                    <a16:creationId xmlns:a16="http://schemas.microsoft.com/office/drawing/2014/main" id="{51EB3067-FFFB-4208-9549-CD1FB76019EF}"/>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3B26E730-E60D-4BEE-8D4C-E1BF5B44F9EB}"/>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8">
              <a:extLst>
                <a:ext uri="{FF2B5EF4-FFF2-40B4-BE49-F238E27FC236}">
                  <a16:creationId xmlns:a16="http://schemas.microsoft.com/office/drawing/2014/main" id="{17472F38-8DB4-4407-A4A5-01F65AC7AD46}"/>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1" name="Text Box 9">
              <a:extLst>
                <a:ext uri="{FF2B5EF4-FFF2-40B4-BE49-F238E27FC236}">
                  <a16:creationId xmlns:a16="http://schemas.microsoft.com/office/drawing/2014/main" id="{5DE6E47C-00B8-462C-A759-2299380E318B}"/>
                </a:ext>
              </a:extLst>
            </p:cNvPr>
            <p:cNvSpPr txBox="1">
              <a:spLocks noChangeArrowheads="1"/>
            </p:cNvSpPr>
            <p:nvPr/>
          </p:nvSpPr>
          <p:spPr bwMode="auto">
            <a:xfrm>
              <a:off x="2496"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4" name="Group 10">
            <a:extLst>
              <a:ext uri="{FF2B5EF4-FFF2-40B4-BE49-F238E27FC236}">
                <a16:creationId xmlns:a16="http://schemas.microsoft.com/office/drawing/2014/main" id="{F13D0542-43E2-4BEF-8B82-5BAD4114D8E8}"/>
              </a:ext>
            </a:extLst>
          </p:cNvPr>
          <p:cNvGrpSpPr>
            <a:grpSpLocks/>
          </p:cNvGrpSpPr>
          <p:nvPr/>
        </p:nvGrpSpPr>
        <p:grpSpPr bwMode="auto">
          <a:xfrm>
            <a:off x="5143500" y="1689100"/>
            <a:ext cx="2617788" cy="3203575"/>
            <a:chOff x="0" y="0"/>
            <a:chExt cx="1649" cy="2018"/>
          </a:xfrm>
        </p:grpSpPr>
        <p:sp>
          <p:nvSpPr>
            <p:cNvPr id="15" name="Line 11">
              <a:extLst>
                <a:ext uri="{FF2B5EF4-FFF2-40B4-BE49-F238E27FC236}">
                  <a16:creationId xmlns:a16="http://schemas.microsoft.com/office/drawing/2014/main" id="{6250860D-4112-46A2-9227-B5E5BBE76D18}"/>
                </a:ext>
              </a:extLst>
            </p:cNvPr>
            <p:cNvSpPr>
              <a:spLocks noChangeShapeType="1"/>
            </p:cNvSpPr>
            <p:nvPr/>
          </p:nvSpPr>
          <p:spPr bwMode="auto">
            <a:xfrm>
              <a:off x="0" y="0"/>
              <a:ext cx="1417" cy="184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2">
              <a:extLst>
                <a:ext uri="{FF2B5EF4-FFF2-40B4-BE49-F238E27FC236}">
                  <a16:creationId xmlns:a16="http://schemas.microsoft.com/office/drawing/2014/main" id="{0A7AAFEE-CBB1-4437-9D18-F5125320EB54}"/>
                </a:ext>
              </a:extLst>
            </p:cNvPr>
            <p:cNvSpPr txBox="1">
              <a:spLocks noChangeArrowheads="1"/>
            </p:cNvSpPr>
            <p:nvPr/>
          </p:nvSpPr>
          <p:spPr bwMode="auto">
            <a:xfrm>
              <a:off x="1329" y="173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grpSp>
        <p:nvGrpSpPr>
          <p:cNvPr id="17" name="Group 13">
            <a:extLst>
              <a:ext uri="{FF2B5EF4-FFF2-40B4-BE49-F238E27FC236}">
                <a16:creationId xmlns:a16="http://schemas.microsoft.com/office/drawing/2014/main" id="{AEA95D32-7CA7-4FC7-AB34-F98C8225536F}"/>
              </a:ext>
            </a:extLst>
          </p:cNvPr>
          <p:cNvGrpSpPr>
            <a:grpSpLocks/>
          </p:cNvGrpSpPr>
          <p:nvPr/>
        </p:nvGrpSpPr>
        <p:grpSpPr bwMode="auto">
          <a:xfrm>
            <a:off x="5283200" y="1360488"/>
            <a:ext cx="1703388" cy="3362325"/>
            <a:chOff x="0" y="0"/>
            <a:chExt cx="1073" cy="2118"/>
          </a:xfrm>
        </p:grpSpPr>
        <p:sp>
          <p:nvSpPr>
            <p:cNvPr id="18" name="Line 14">
              <a:extLst>
                <a:ext uri="{FF2B5EF4-FFF2-40B4-BE49-F238E27FC236}">
                  <a16:creationId xmlns:a16="http://schemas.microsoft.com/office/drawing/2014/main" id="{0A9830C9-2C21-4A45-A59A-BB59EBD3E707}"/>
                </a:ext>
              </a:extLst>
            </p:cNvPr>
            <p:cNvSpPr>
              <a:spLocks noChangeShapeType="1"/>
            </p:cNvSpPr>
            <p:nvPr/>
          </p:nvSpPr>
          <p:spPr bwMode="auto">
            <a:xfrm flipV="1">
              <a:off x="0" y="232"/>
              <a:ext cx="872" cy="188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15">
              <a:extLst>
                <a:ext uri="{FF2B5EF4-FFF2-40B4-BE49-F238E27FC236}">
                  <a16:creationId xmlns:a16="http://schemas.microsoft.com/office/drawing/2014/main" id="{19C504F9-2F1A-4A02-99C4-74C0C718E983}"/>
                </a:ext>
              </a:extLst>
            </p:cNvPr>
            <p:cNvSpPr txBox="1">
              <a:spLocks noChangeArrowheads="1"/>
            </p:cNvSpPr>
            <p:nvPr/>
          </p:nvSpPr>
          <p:spPr bwMode="auto">
            <a:xfrm>
              <a:off x="753" y="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grpSp>
      <p:sp>
        <p:nvSpPr>
          <p:cNvPr id="20" name="Line 18">
            <a:extLst>
              <a:ext uri="{FF2B5EF4-FFF2-40B4-BE49-F238E27FC236}">
                <a16:creationId xmlns:a16="http://schemas.microsoft.com/office/drawing/2014/main" id="{472D27A4-CE63-43F8-A9C1-DE0F6C10F581}"/>
              </a:ext>
            </a:extLst>
          </p:cNvPr>
          <p:cNvSpPr>
            <a:spLocks noChangeShapeType="1"/>
          </p:cNvSpPr>
          <p:nvPr/>
        </p:nvSpPr>
        <p:spPr bwMode="auto">
          <a:xfrm>
            <a:off x="4289425" y="2952750"/>
            <a:ext cx="18192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Oval 20">
            <a:extLst>
              <a:ext uri="{FF2B5EF4-FFF2-40B4-BE49-F238E27FC236}">
                <a16:creationId xmlns:a16="http://schemas.microsoft.com/office/drawing/2014/main" id="{96934F85-48AC-46ED-8748-A5E7B60CC3CB}"/>
              </a:ext>
            </a:extLst>
          </p:cNvPr>
          <p:cNvSpPr>
            <a:spLocks noChangeArrowheads="1"/>
          </p:cNvSpPr>
          <p:nvPr/>
        </p:nvSpPr>
        <p:spPr bwMode="auto">
          <a:xfrm>
            <a:off x="6037263" y="2876550"/>
            <a:ext cx="139700" cy="1381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2" name="Text Box 21">
            <a:extLst>
              <a:ext uri="{FF2B5EF4-FFF2-40B4-BE49-F238E27FC236}">
                <a16:creationId xmlns:a16="http://schemas.microsoft.com/office/drawing/2014/main" id="{A3521B39-DAC8-4559-B190-E3A94566EB6D}"/>
              </a:ext>
            </a:extLst>
          </p:cNvPr>
          <p:cNvSpPr txBox="1">
            <a:spLocks noChangeArrowheads="1"/>
          </p:cNvSpPr>
          <p:nvPr/>
        </p:nvSpPr>
        <p:spPr bwMode="auto">
          <a:xfrm>
            <a:off x="3255963" y="2765425"/>
            <a:ext cx="9350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$800</a:t>
            </a:r>
          </a:p>
        </p:txBody>
      </p:sp>
      <p:grpSp>
        <p:nvGrpSpPr>
          <p:cNvPr id="23" name="Group 19">
            <a:extLst>
              <a:ext uri="{FF2B5EF4-FFF2-40B4-BE49-F238E27FC236}">
                <a16:creationId xmlns:a16="http://schemas.microsoft.com/office/drawing/2014/main" id="{D45F719E-4D20-4CEC-8068-6404AC7F02AF}"/>
              </a:ext>
            </a:extLst>
          </p:cNvPr>
          <p:cNvGrpSpPr>
            <a:grpSpLocks/>
          </p:cNvGrpSpPr>
          <p:nvPr/>
        </p:nvGrpSpPr>
        <p:grpSpPr bwMode="auto">
          <a:xfrm>
            <a:off x="3263900" y="3349625"/>
            <a:ext cx="5407025" cy="822325"/>
            <a:chOff x="0" y="0"/>
            <a:chExt cx="3406" cy="518"/>
          </a:xfrm>
        </p:grpSpPr>
        <p:sp>
          <p:nvSpPr>
            <p:cNvPr id="24" name="Line 24">
              <a:extLst>
                <a:ext uri="{FF2B5EF4-FFF2-40B4-BE49-F238E27FC236}">
                  <a16:creationId xmlns:a16="http://schemas.microsoft.com/office/drawing/2014/main" id="{4A9C0AEE-E5B9-4A3D-BE59-8A97E0E50AA8}"/>
                </a:ext>
              </a:extLst>
            </p:cNvPr>
            <p:cNvSpPr>
              <a:spLocks noChangeShapeType="1"/>
            </p:cNvSpPr>
            <p:nvPr/>
          </p:nvSpPr>
          <p:spPr bwMode="auto">
            <a:xfrm>
              <a:off x="644" y="265"/>
              <a:ext cx="1888" cy="0"/>
            </a:xfrm>
            <a:prstGeom prst="line">
              <a:avLst/>
            </a:prstGeom>
            <a:noFill/>
            <a:ln w="28575">
              <a:solidFill>
                <a:srgbClr val="DE8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a:extLst>
                <a:ext uri="{FF2B5EF4-FFF2-40B4-BE49-F238E27FC236}">
                  <a16:creationId xmlns:a16="http://schemas.microsoft.com/office/drawing/2014/main" id="{7E47B3BE-1880-4F58-914C-7CCB045BAA6F}"/>
                </a:ext>
              </a:extLst>
            </p:cNvPr>
            <p:cNvSpPr txBox="1">
              <a:spLocks noChangeArrowheads="1"/>
            </p:cNvSpPr>
            <p:nvPr/>
          </p:nvSpPr>
          <p:spPr bwMode="auto">
            <a:xfrm>
              <a:off x="2701" y="0"/>
              <a:ext cx="70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价格上限</a:t>
              </a:r>
            </a:p>
          </p:txBody>
        </p:sp>
        <p:sp>
          <p:nvSpPr>
            <p:cNvPr id="26" name="AutoShape 26">
              <a:extLst>
                <a:ext uri="{FF2B5EF4-FFF2-40B4-BE49-F238E27FC236}">
                  <a16:creationId xmlns:a16="http://schemas.microsoft.com/office/drawing/2014/main" id="{B0BBBFE3-1EC4-4991-BD08-632278F04553}"/>
                </a:ext>
              </a:extLst>
            </p:cNvPr>
            <p:cNvSpPr>
              <a:spLocks/>
            </p:cNvSpPr>
            <p:nvPr/>
          </p:nvSpPr>
          <p:spPr bwMode="auto">
            <a:xfrm>
              <a:off x="2589" y="37"/>
              <a:ext cx="156" cy="453"/>
            </a:xfrm>
            <a:prstGeom prst="leftBrace">
              <a:avLst>
                <a:gd name="adj1" fmla="val 3859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7" name="Text Box 27">
              <a:extLst>
                <a:ext uri="{FF2B5EF4-FFF2-40B4-BE49-F238E27FC236}">
                  <a16:creationId xmlns:a16="http://schemas.microsoft.com/office/drawing/2014/main" id="{59025F80-ACAE-45B0-B6EC-9CB947F1CF1A}"/>
                </a:ext>
              </a:extLst>
            </p:cNvPr>
            <p:cNvSpPr txBox="1">
              <a:spLocks noChangeArrowheads="1"/>
            </p:cNvSpPr>
            <p:nvPr/>
          </p:nvSpPr>
          <p:spPr bwMode="auto">
            <a:xfrm>
              <a:off x="0" y="148"/>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$500</a:t>
              </a:r>
            </a:p>
          </p:txBody>
        </p:sp>
      </p:grpSp>
      <p:grpSp>
        <p:nvGrpSpPr>
          <p:cNvPr id="28" name="Group 24">
            <a:extLst>
              <a:ext uri="{FF2B5EF4-FFF2-40B4-BE49-F238E27FC236}">
                <a16:creationId xmlns:a16="http://schemas.microsoft.com/office/drawing/2014/main" id="{237A0AE9-EB95-4416-9F2B-074D2A74DDFA}"/>
              </a:ext>
            </a:extLst>
          </p:cNvPr>
          <p:cNvGrpSpPr>
            <a:grpSpLocks/>
          </p:cNvGrpSpPr>
          <p:nvPr/>
        </p:nvGrpSpPr>
        <p:grpSpPr bwMode="auto">
          <a:xfrm>
            <a:off x="5281613" y="3700463"/>
            <a:ext cx="876300" cy="1582737"/>
            <a:chOff x="0" y="0"/>
            <a:chExt cx="552" cy="997"/>
          </a:xfrm>
        </p:grpSpPr>
        <p:sp>
          <p:nvSpPr>
            <p:cNvPr id="29" name="Line 19">
              <a:extLst>
                <a:ext uri="{FF2B5EF4-FFF2-40B4-BE49-F238E27FC236}">
                  <a16:creationId xmlns:a16="http://schemas.microsoft.com/office/drawing/2014/main" id="{C94EAB6E-DD60-4175-82A4-86414B68546E}"/>
                </a:ext>
              </a:extLst>
            </p:cNvPr>
            <p:cNvSpPr>
              <a:spLocks noChangeShapeType="1"/>
            </p:cNvSpPr>
            <p:nvPr/>
          </p:nvSpPr>
          <p:spPr bwMode="auto">
            <a:xfrm>
              <a:off x="278" y="42"/>
              <a:ext cx="0" cy="70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22">
              <a:extLst>
                <a:ext uri="{FF2B5EF4-FFF2-40B4-BE49-F238E27FC236}">
                  <a16:creationId xmlns:a16="http://schemas.microsoft.com/office/drawing/2014/main" id="{4F98CBE3-802B-456D-AE5C-09A7E9F5B901}"/>
                </a:ext>
              </a:extLst>
            </p:cNvPr>
            <p:cNvSpPr txBox="1">
              <a:spLocks noChangeArrowheads="1"/>
            </p:cNvSpPr>
            <p:nvPr/>
          </p:nvSpPr>
          <p:spPr bwMode="auto">
            <a:xfrm>
              <a:off x="0" y="767"/>
              <a:ext cx="5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250</a:t>
              </a:r>
            </a:p>
          </p:txBody>
        </p:sp>
        <p:sp>
          <p:nvSpPr>
            <p:cNvPr id="31" name="Oval 33">
              <a:extLst>
                <a:ext uri="{FF2B5EF4-FFF2-40B4-BE49-F238E27FC236}">
                  <a16:creationId xmlns:a16="http://schemas.microsoft.com/office/drawing/2014/main" id="{B4A42BA8-EA2C-4F44-9A58-CA2F91E749BF}"/>
                </a:ext>
              </a:extLst>
            </p:cNvPr>
            <p:cNvSpPr>
              <a:spLocks noChangeArrowheads="1"/>
            </p:cNvSpPr>
            <p:nvPr/>
          </p:nvSpPr>
          <p:spPr bwMode="auto">
            <a:xfrm>
              <a:off x="235"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32" name="Group 28">
            <a:extLst>
              <a:ext uri="{FF2B5EF4-FFF2-40B4-BE49-F238E27FC236}">
                <a16:creationId xmlns:a16="http://schemas.microsoft.com/office/drawing/2014/main" id="{783A0185-0F99-439D-BF47-E4FC1B273058}"/>
              </a:ext>
            </a:extLst>
          </p:cNvPr>
          <p:cNvGrpSpPr>
            <a:grpSpLocks/>
          </p:cNvGrpSpPr>
          <p:nvPr/>
        </p:nvGrpSpPr>
        <p:grpSpPr bwMode="auto">
          <a:xfrm>
            <a:off x="6303963" y="3700463"/>
            <a:ext cx="876300" cy="1581150"/>
            <a:chOff x="0" y="0"/>
            <a:chExt cx="552" cy="996"/>
          </a:xfrm>
        </p:grpSpPr>
        <p:sp>
          <p:nvSpPr>
            <p:cNvPr id="33" name="Text Box 28">
              <a:extLst>
                <a:ext uri="{FF2B5EF4-FFF2-40B4-BE49-F238E27FC236}">
                  <a16:creationId xmlns:a16="http://schemas.microsoft.com/office/drawing/2014/main" id="{256D2B30-1F01-4477-AA04-56699586F29A}"/>
                </a:ext>
              </a:extLst>
            </p:cNvPr>
            <p:cNvSpPr txBox="1">
              <a:spLocks noChangeArrowheads="1"/>
            </p:cNvSpPr>
            <p:nvPr/>
          </p:nvSpPr>
          <p:spPr bwMode="auto">
            <a:xfrm>
              <a:off x="0" y="766"/>
              <a:ext cx="5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400</a:t>
              </a:r>
            </a:p>
          </p:txBody>
        </p:sp>
        <p:sp>
          <p:nvSpPr>
            <p:cNvPr id="34" name="Line 31">
              <a:extLst>
                <a:ext uri="{FF2B5EF4-FFF2-40B4-BE49-F238E27FC236}">
                  <a16:creationId xmlns:a16="http://schemas.microsoft.com/office/drawing/2014/main" id="{DCC9D6D6-D4E2-40E4-8D9D-E852423118D0}"/>
                </a:ext>
              </a:extLst>
            </p:cNvPr>
            <p:cNvSpPr>
              <a:spLocks noChangeShapeType="1"/>
            </p:cNvSpPr>
            <p:nvPr/>
          </p:nvSpPr>
          <p:spPr bwMode="auto">
            <a:xfrm>
              <a:off x="278" y="42"/>
              <a:ext cx="0" cy="70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Oval 34">
              <a:extLst>
                <a:ext uri="{FF2B5EF4-FFF2-40B4-BE49-F238E27FC236}">
                  <a16:creationId xmlns:a16="http://schemas.microsoft.com/office/drawing/2014/main" id="{D2A35D90-EFA5-4484-9AC5-AA0DE89559B9}"/>
                </a:ext>
              </a:extLst>
            </p:cNvPr>
            <p:cNvSpPr>
              <a:spLocks noChangeArrowheads="1"/>
            </p:cNvSpPr>
            <p:nvPr/>
          </p:nvSpPr>
          <p:spPr bwMode="auto">
            <a:xfrm>
              <a:off x="233"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36" name="Group 32">
            <a:extLst>
              <a:ext uri="{FF2B5EF4-FFF2-40B4-BE49-F238E27FC236}">
                <a16:creationId xmlns:a16="http://schemas.microsoft.com/office/drawing/2014/main" id="{26CF6116-59D0-47F4-BA37-535AC2CE716E}"/>
              </a:ext>
            </a:extLst>
          </p:cNvPr>
          <p:cNvGrpSpPr>
            <a:grpSpLocks/>
          </p:cNvGrpSpPr>
          <p:nvPr/>
        </p:nvGrpSpPr>
        <p:grpSpPr bwMode="auto">
          <a:xfrm>
            <a:off x="5641975" y="3836988"/>
            <a:ext cx="1235075" cy="684212"/>
            <a:chOff x="0" y="0"/>
            <a:chExt cx="778" cy="431"/>
          </a:xfrm>
        </p:grpSpPr>
        <p:sp>
          <p:nvSpPr>
            <p:cNvPr id="37" name="AutoShape 32">
              <a:extLst>
                <a:ext uri="{FF2B5EF4-FFF2-40B4-BE49-F238E27FC236}">
                  <a16:creationId xmlns:a16="http://schemas.microsoft.com/office/drawing/2014/main" id="{78A7CBC7-9039-476F-8077-DBE7D73135AC}"/>
                </a:ext>
              </a:extLst>
            </p:cNvPr>
            <p:cNvSpPr>
              <a:spLocks/>
            </p:cNvSpPr>
            <p:nvPr/>
          </p:nvSpPr>
          <p:spPr bwMode="auto">
            <a:xfrm rot="16200000">
              <a:off x="275" y="-225"/>
              <a:ext cx="188" cy="637"/>
            </a:xfrm>
            <a:prstGeom prst="leftBrace">
              <a:avLst>
                <a:gd name="adj1" fmla="val 59421"/>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8" name="Text Box 35">
              <a:extLst>
                <a:ext uri="{FF2B5EF4-FFF2-40B4-BE49-F238E27FC236}">
                  <a16:creationId xmlns:a16="http://schemas.microsoft.com/office/drawing/2014/main" id="{6FBAD0BC-899D-40D0-AD3B-78271A381085}"/>
                </a:ext>
              </a:extLst>
            </p:cNvPr>
            <p:cNvSpPr txBox="1">
              <a:spLocks noChangeArrowheads="1"/>
            </p:cNvSpPr>
            <p:nvPr/>
          </p:nvSpPr>
          <p:spPr bwMode="auto">
            <a:xfrm>
              <a:off x="0" y="201"/>
              <a:ext cx="778" cy="230"/>
            </a:xfrm>
            <a:prstGeom prst="rect">
              <a:avLst/>
            </a:prstGeom>
            <a:solidFill>
              <a:schemeClr val="bg1">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solidFill>
                    <a:srgbClr val="0000FF"/>
                  </a:solidFill>
                  <a:ea typeface="宋体" panose="02010600030101010101" pitchFamily="2" charset="-122"/>
                </a:rPr>
                <a:t>短缺</a:t>
              </a:r>
            </a:p>
          </p:txBody>
        </p:sp>
      </p:grpSp>
    </p:spTree>
    <p:extLst>
      <p:ext uri="{BB962C8B-B14F-4D97-AF65-F5344CB8AC3E}">
        <p14:creationId xmlns:p14="http://schemas.microsoft.com/office/powerpoint/2010/main" val="272356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500"/>
                                        <p:tgtEl>
                                          <p:spTgt spid="32"/>
                                        </p:tgtEl>
                                      </p:cBhvr>
                                    </p:animEffect>
                                  </p:childTnLst>
                                </p:cTn>
                              </p:par>
                            </p:childTnLst>
                          </p:cTn>
                        </p:par>
                        <p:par>
                          <p:cTn id="32" fill="hold">
                            <p:stCondLst>
                              <p:cond delay="1000"/>
                            </p:stCondLst>
                            <p:childTnLst>
                              <p:par>
                                <p:cTn id="33" presetID="18" presetClass="entr" presetSubtype="6"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strips(downRight)">
                                      <p:cBhvr>
                                        <p:cTn id="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D3A77-372E-4D87-9D3C-A70F1BE54A64}"/>
              </a:ext>
            </a:extLst>
          </p:cNvPr>
          <p:cNvSpPr>
            <a:spLocks noGrp="1"/>
          </p:cNvSpPr>
          <p:nvPr>
            <p:ph type="title"/>
          </p:nvPr>
        </p:nvSpPr>
        <p:spPr/>
        <p:txBody>
          <a:bodyPr/>
          <a:lstStyle/>
          <a:p>
            <a:r>
              <a:rPr lang="zh-CN" altLang="en-US" dirty="0"/>
              <a:t>短缺与配给</a:t>
            </a:r>
          </a:p>
        </p:txBody>
      </p:sp>
      <p:sp>
        <p:nvSpPr>
          <p:cNvPr id="3" name="内容占位符 2">
            <a:extLst>
              <a:ext uri="{FF2B5EF4-FFF2-40B4-BE49-F238E27FC236}">
                <a16:creationId xmlns:a16="http://schemas.microsoft.com/office/drawing/2014/main" id="{560141E8-0A18-4E5C-8977-13FAA03D16E5}"/>
              </a:ext>
            </a:extLst>
          </p:cNvPr>
          <p:cNvSpPr>
            <a:spLocks noGrp="1"/>
          </p:cNvSpPr>
          <p:nvPr>
            <p:ph idx="1"/>
          </p:nvPr>
        </p:nvSpPr>
        <p:spPr/>
        <p:txBody>
          <a:bodyPr>
            <a:normAutofit/>
          </a:bodyPr>
          <a:lstStyle/>
          <a:p>
            <a:r>
              <a:rPr lang="zh-CN" altLang="en-US" dirty="0"/>
              <a:t>面临短缺时，卖家必须在买家之间配给稀缺物品 </a:t>
            </a:r>
          </a:p>
          <a:p>
            <a:r>
              <a:rPr lang="zh-CN" altLang="en-US" dirty="0"/>
              <a:t>配给机制：</a:t>
            </a:r>
            <a:endParaRPr lang="en-US" altLang="zh-CN" dirty="0"/>
          </a:p>
          <a:p>
            <a:pPr lvl="1"/>
            <a:r>
              <a:rPr lang="zh-CN" altLang="en-US" dirty="0"/>
              <a:t>排长队  </a:t>
            </a:r>
            <a:endParaRPr lang="en-US" altLang="zh-CN" dirty="0"/>
          </a:p>
          <a:p>
            <a:pPr lvl="1"/>
            <a:r>
              <a:rPr lang="zh-CN" altLang="en-US" dirty="0"/>
              <a:t>根据卖家的偏好，歧视，走后门</a:t>
            </a:r>
            <a:endParaRPr lang="en-US" altLang="zh-CN" dirty="0"/>
          </a:p>
          <a:p>
            <a:pPr lvl="1"/>
            <a:r>
              <a:rPr lang="zh-CN" altLang="en-US" dirty="0"/>
              <a:t>摇号</a:t>
            </a:r>
            <a:endParaRPr lang="en-US" altLang="zh-CN" dirty="0"/>
          </a:p>
          <a:p>
            <a:pPr lvl="1"/>
            <a:r>
              <a:rPr lang="zh-CN" altLang="en-US" dirty="0"/>
              <a:t>黑市</a:t>
            </a:r>
          </a:p>
          <a:p>
            <a:r>
              <a:rPr lang="zh-CN" altLang="en-US" dirty="0"/>
              <a:t>这些配件机制既可能是不公平的，也是无效率的：因为物品并不一定会卖给对它评价最高的买家</a:t>
            </a:r>
          </a:p>
          <a:p>
            <a:pPr marL="0" indent="0">
              <a:buNone/>
            </a:pPr>
            <a:endParaRPr lang="zh-CN" altLang="en-US" dirty="0"/>
          </a:p>
        </p:txBody>
      </p:sp>
    </p:spTree>
    <p:extLst>
      <p:ext uri="{BB962C8B-B14F-4D97-AF65-F5344CB8AC3E}">
        <p14:creationId xmlns:p14="http://schemas.microsoft.com/office/powerpoint/2010/main" val="1797043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72E9A-0153-4DA6-A599-909C959571D6}"/>
              </a:ext>
            </a:extLst>
          </p:cNvPr>
          <p:cNvSpPr>
            <a:spLocks noGrp="1"/>
          </p:cNvSpPr>
          <p:nvPr>
            <p:ph type="title"/>
          </p:nvPr>
        </p:nvSpPr>
        <p:spPr/>
        <p:txBody>
          <a:bodyPr/>
          <a:lstStyle/>
          <a:p>
            <a:r>
              <a:rPr lang="zh-CN" altLang="en-US" dirty="0"/>
              <a:t>短缺与配给：讨论</a:t>
            </a:r>
          </a:p>
        </p:txBody>
      </p:sp>
      <p:sp>
        <p:nvSpPr>
          <p:cNvPr id="3" name="内容占位符 2">
            <a:extLst>
              <a:ext uri="{FF2B5EF4-FFF2-40B4-BE49-F238E27FC236}">
                <a16:creationId xmlns:a16="http://schemas.microsoft.com/office/drawing/2014/main" id="{91C0C8C9-CCBC-4C8D-8215-998B980CFAE1}"/>
              </a:ext>
            </a:extLst>
          </p:cNvPr>
          <p:cNvSpPr>
            <a:spLocks noGrp="1"/>
          </p:cNvSpPr>
          <p:nvPr>
            <p:ph idx="1"/>
          </p:nvPr>
        </p:nvSpPr>
        <p:spPr/>
        <p:txBody>
          <a:bodyPr/>
          <a:lstStyle/>
          <a:p>
            <a:r>
              <a:rPr lang="zh-CN" altLang="en-US" dirty="0"/>
              <a:t>人体器官的市场化配置</a:t>
            </a:r>
            <a:endParaRPr lang="en-US" altLang="zh-CN" dirty="0"/>
          </a:p>
          <a:p>
            <a:pPr lvl="1"/>
            <a:r>
              <a:rPr lang="zh-CN" altLang="en-US" dirty="0"/>
              <a:t>谁会成为供需方？</a:t>
            </a:r>
            <a:endParaRPr lang="en-US" altLang="zh-CN" dirty="0"/>
          </a:p>
          <a:p>
            <a:pPr lvl="1"/>
            <a:r>
              <a:rPr lang="zh-CN" altLang="en-US" dirty="0"/>
              <a:t>金钱激励</a:t>
            </a:r>
            <a:endParaRPr lang="en-US" altLang="zh-CN" dirty="0"/>
          </a:p>
          <a:p>
            <a:pPr lvl="1"/>
            <a:r>
              <a:rPr lang="zh-CN" altLang="en-US" dirty="0"/>
              <a:t>非金钱激励（优先权）</a:t>
            </a:r>
            <a:endParaRPr lang="en-US" altLang="zh-CN" dirty="0"/>
          </a:p>
          <a:p>
            <a:r>
              <a:rPr lang="zh-CN" altLang="en-US" dirty="0"/>
              <a:t>高等教育资源的市场化配置？</a:t>
            </a:r>
            <a:endParaRPr lang="en-US" altLang="zh-CN" dirty="0"/>
          </a:p>
          <a:p>
            <a:pPr lvl="1"/>
            <a:r>
              <a:rPr lang="zh-CN" altLang="en-US" dirty="0"/>
              <a:t>教育捐款</a:t>
            </a:r>
          </a:p>
        </p:txBody>
      </p:sp>
    </p:spTree>
    <p:extLst>
      <p:ext uri="{BB962C8B-B14F-4D97-AF65-F5344CB8AC3E}">
        <p14:creationId xmlns:p14="http://schemas.microsoft.com/office/powerpoint/2010/main" val="875054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62A4A-EE50-4D70-B2DB-1375531AF72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3F0E927-E87F-4F9B-8CBF-9773418F1681}"/>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E72089A2-E47F-43AE-9E6C-5EC1904BD065}"/>
              </a:ext>
            </a:extLst>
          </p:cNvPr>
          <p:cNvSpPr txBox="1">
            <a:spLocks noChangeArrowheads="1"/>
          </p:cNvSpPr>
          <p:nvPr/>
        </p:nvSpPr>
        <p:spPr>
          <a:xfrm>
            <a:off x="0" y="20796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200">
                <a:ea typeface="宋体" panose="02010600030101010101" pitchFamily="2" charset="-122"/>
              </a:rPr>
              <a:t>例 </a:t>
            </a:r>
            <a:r>
              <a:rPr lang="en-US" altLang="zh-CN" sz="3200">
                <a:ea typeface="宋体" panose="02010600030101010101" pitchFamily="2" charset="-122"/>
              </a:rPr>
              <a:t>2:  </a:t>
            </a:r>
            <a:r>
              <a:rPr lang="zh-CN" altLang="zh-CN" sz="3600">
                <a:ea typeface="宋体" panose="02010600030101010101" pitchFamily="2" charset="-122"/>
              </a:rPr>
              <a:t>缺乏技能的劳动力的市场</a:t>
            </a:r>
          </a:p>
        </p:txBody>
      </p:sp>
      <p:sp>
        <p:nvSpPr>
          <p:cNvPr id="7" name="Rectangle 3">
            <a:extLst>
              <a:ext uri="{FF2B5EF4-FFF2-40B4-BE49-F238E27FC236}">
                <a16:creationId xmlns:a16="http://schemas.microsoft.com/office/drawing/2014/main" id="{05BE3BE5-4BAA-454F-A2CE-FFD2E9CB03C0}"/>
              </a:ext>
            </a:extLst>
          </p:cNvPr>
          <p:cNvSpPr txBox="1">
            <a:spLocks noChangeArrowheads="1"/>
          </p:cNvSpPr>
          <p:nvPr/>
        </p:nvSpPr>
        <p:spPr>
          <a:xfrm>
            <a:off x="798513" y="3303588"/>
            <a:ext cx="2017712" cy="1373187"/>
          </a:xfrm>
          <a:prstGeom prst="rect">
            <a:avLst/>
          </a:prstGeom>
          <a:solidFill>
            <a:srgbClr val="FFCCCC"/>
          </a:solidFill>
          <a:effectLst>
            <a:outerShdw dist="71842" dir="2700000" algn="ctr" rotWithShape="0">
              <a:schemeClr val="bg2"/>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zh-CN" altLang="zh-CN" sz="2600">
                <a:ea typeface="宋体" panose="02010600030101010101" pitchFamily="2" charset="-122"/>
              </a:rPr>
              <a:t>没有价格控制时的均衡</a:t>
            </a:r>
          </a:p>
        </p:txBody>
      </p:sp>
      <p:grpSp>
        <p:nvGrpSpPr>
          <p:cNvPr id="8" name="Group 4">
            <a:extLst>
              <a:ext uri="{FF2B5EF4-FFF2-40B4-BE49-F238E27FC236}">
                <a16:creationId xmlns:a16="http://schemas.microsoft.com/office/drawing/2014/main" id="{C8AC4B53-CEAA-48F1-AD5F-559FADD5A79A}"/>
              </a:ext>
            </a:extLst>
          </p:cNvPr>
          <p:cNvGrpSpPr>
            <a:grpSpLocks/>
          </p:cNvGrpSpPr>
          <p:nvPr/>
        </p:nvGrpSpPr>
        <p:grpSpPr bwMode="auto">
          <a:xfrm>
            <a:off x="4060825" y="1235075"/>
            <a:ext cx="4456113" cy="3871913"/>
            <a:chOff x="0" y="0"/>
            <a:chExt cx="2807" cy="2439"/>
          </a:xfrm>
        </p:grpSpPr>
        <p:grpSp>
          <p:nvGrpSpPr>
            <p:cNvPr id="9" name="Group 5">
              <a:extLst>
                <a:ext uri="{FF2B5EF4-FFF2-40B4-BE49-F238E27FC236}">
                  <a16:creationId xmlns:a16="http://schemas.microsoft.com/office/drawing/2014/main" id="{952EC2E4-78E1-4B4B-A8AC-3594B6B0A801}"/>
                </a:ext>
              </a:extLst>
            </p:cNvPr>
            <p:cNvGrpSpPr>
              <a:grpSpLocks/>
            </p:cNvGrpSpPr>
            <p:nvPr/>
          </p:nvGrpSpPr>
          <p:grpSpPr bwMode="auto">
            <a:xfrm>
              <a:off x="139" y="252"/>
              <a:ext cx="2409" cy="2049"/>
              <a:chOff x="0" y="0"/>
              <a:chExt cx="2116" cy="2027"/>
            </a:xfrm>
          </p:grpSpPr>
          <p:sp>
            <p:nvSpPr>
              <p:cNvPr id="12" name="Line 6">
                <a:extLst>
                  <a:ext uri="{FF2B5EF4-FFF2-40B4-BE49-F238E27FC236}">
                    <a16:creationId xmlns:a16="http://schemas.microsoft.com/office/drawing/2014/main" id="{262B2507-0997-4A4F-BB9A-BEB12D26C039}"/>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B09F6753-9ECC-4540-A2B9-7BB48EC66CAA}"/>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8">
              <a:extLst>
                <a:ext uri="{FF2B5EF4-FFF2-40B4-BE49-F238E27FC236}">
                  <a16:creationId xmlns:a16="http://schemas.microsoft.com/office/drawing/2014/main" id="{2636322B-19B9-41D5-8686-642D90235378}"/>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W</a:t>
              </a:r>
            </a:p>
          </p:txBody>
        </p:sp>
        <p:sp>
          <p:nvSpPr>
            <p:cNvPr id="11" name="Text Box 9">
              <a:extLst>
                <a:ext uri="{FF2B5EF4-FFF2-40B4-BE49-F238E27FC236}">
                  <a16:creationId xmlns:a16="http://schemas.microsoft.com/office/drawing/2014/main" id="{B67892FA-68E6-416C-86E8-9A927AB63A6B}"/>
                </a:ext>
              </a:extLst>
            </p:cNvPr>
            <p:cNvSpPr txBox="1">
              <a:spLocks noChangeArrowheads="1"/>
            </p:cNvSpPr>
            <p:nvPr/>
          </p:nvSpPr>
          <p:spPr bwMode="auto">
            <a:xfrm>
              <a:off x="2517"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L</a:t>
              </a:r>
            </a:p>
          </p:txBody>
        </p:sp>
      </p:grpSp>
      <p:grpSp>
        <p:nvGrpSpPr>
          <p:cNvPr id="14" name="Group 10">
            <a:extLst>
              <a:ext uri="{FF2B5EF4-FFF2-40B4-BE49-F238E27FC236}">
                <a16:creationId xmlns:a16="http://schemas.microsoft.com/office/drawing/2014/main" id="{16984E50-CBBC-493B-8CCB-9EAA0637EF4F}"/>
              </a:ext>
            </a:extLst>
          </p:cNvPr>
          <p:cNvGrpSpPr>
            <a:grpSpLocks/>
          </p:cNvGrpSpPr>
          <p:nvPr/>
        </p:nvGrpSpPr>
        <p:grpSpPr bwMode="auto">
          <a:xfrm>
            <a:off x="5143500" y="1689100"/>
            <a:ext cx="2617788" cy="3203575"/>
            <a:chOff x="0" y="0"/>
            <a:chExt cx="1649" cy="2018"/>
          </a:xfrm>
        </p:grpSpPr>
        <p:sp>
          <p:nvSpPr>
            <p:cNvPr id="15" name="Line 11">
              <a:extLst>
                <a:ext uri="{FF2B5EF4-FFF2-40B4-BE49-F238E27FC236}">
                  <a16:creationId xmlns:a16="http://schemas.microsoft.com/office/drawing/2014/main" id="{6475FC79-5DD8-449D-80AB-B1C420F2D40A}"/>
                </a:ext>
              </a:extLst>
            </p:cNvPr>
            <p:cNvSpPr>
              <a:spLocks noChangeShapeType="1"/>
            </p:cNvSpPr>
            <p:nvPr/>
          </p:nvSpPr>
          <p:spPr bwMode="auto">
            <a:xfrm>
              <a:off x="0" y="0"/>
              <a:ext cx="1417" cy="184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2">
              <a:extLst>
                <a:ext uri="{FF2B5EF4-FFF2-40B4-BE49-F238E27FC236}">
                  <a16:creationId xmlns:a16="http://schemas.microsoft.com/office/drawing/2014/main" id="{A3152C58-AF98-40E0-8447-6099691446EA}"/>
                </a:ext>
              </a:extLst>
            </p:cNvPr>
            <p:cNvSpPr txBox="1">
              <a:spLocks noChangeArrowheads="1"/>
            </p:cNvSpPr>
            <p:nvPr/>
          </p:nvSpPr>
          <p:spPr bwMode="auto">
            <a:xfrm>
              <a:off x="1329" y="173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grpSp>
        <p:nvGrpSpPr>
          <p:cNvPr id="17" name="Group 13">
            <a:extLst>
              <a:ext uri="{FF2B5EF4-FFF2-40B4-BE49-F238E27FC236}">
                <a16:creationId xmlns:a16="http://schemas.microsoft.com/office/drawing/2014/main" id="{63738437-AE60-4438-A580-5D4F709ECFCE}"/>
              </a:ext>
            </a:extLst>
          </p:cNvPr>
          <p:cNvGrpSpPr>
            <a:grpSpLocks/>
          </p:cNvGrpSpPr>
          <p:nvPr/>
        </p:nvGrpSpPr>
        <p:grpSpPr bwMode="auto">
          <a:xfrm>
            <a:off x="5283200" y="1360488"/>
            <a:ext cx="1703388" cy="3362325"/>
            <a:chOff x="0" y="0"/>
            <a:chExt cx="1073" cy="2118"/>
          </a:xfrm>
        </p:grpSpPr>
        <p:sp>
          <p:nvSpPr>
            <p:cNvPr id="18" name="Line 14">
              <a:extLst>
                <a:ext uri="{FF2B5EF4-FFF2-40B4-BE49-F238E27FC236}">
                  <a16:creationId xmlns:a16="http://schemas.microsoft.com/office/drawing/2014/main" id="{88B4DA16-435C-4A69-A63E-BC5AC5E08799}"/>
                </a:ext>
              </a:extLst>
            </p:cNvPr>
            <p:cNvSpPr>
              <a:spLocks noChangeShapeType="1"/>
            </p:cNvSpPr>
            <p:nvPr/>
          </p:nvSpPr>
          <p:spPr bwMode="auto">
            <a:xfrm flipV="1">
              <a:off x="0" y="232"/>
              <a:ext cx="872" cy="188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15">
              <a:extLst>
                <a:ext uri="{FF2B5EF4-FFF2-40B4-BE49-F238E27FC236}">
                  <a16:creationId xmlns:a16="http://schemas.microsoft.com/office/drawing/2014/main" id="{D52B5E62-CFA3-42F4-93E8-72FE15BBF236}"/>
                </a:ext>
              </a:extLst>
            </p:cNvPr>
            <p:cNvSpPr txBox="1">
              <a:spLocks noChangeArrowheads="1"/>
            </p:cNvSpPr>
            <p:nvPr/>
          </p:nvSpPr>
          <p:spPr bwMode="auto">
            <a:xfrm>
              <a:off x="753" y="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grpSp>
      <p:grpSp>
        <p:nvGrpSpPr>
          <p:cNvPr id="20" name="Group 16">
            <a:extLst>
              <a:ext uri="{FF2B5EF4-FFF2-40B4-BE49-F238E27FC236}">
                <a16:creationId xmlns:a16="http://schemas.microsoft.com/office/drawing/2014/main" id="{7DCB6734-34AB-4473-9E29-30BA027D044C}"/>
              </a:ext>
            </a:extLst>
          </p:cNvPr>
          <p:cNvGrpSpPr>
            <a:grpSpLocks/>
          </p:cNvGrpSpPr>
          <p:nvPr/>
        </p:nvGrpSpPr>
        <p:grpSpPr bwMode="auto">
          <a:xfrm>
            <a:off x="1938338" y="1377950"/>
            <a:ext cx="2173287" cy="1552575"/>
            <a:chOff x="0" y="0"/>
            <a:chExt cx="1152" cy="978"/>
          </a:xfrm>
        </p:grpSpPr>
        <p:sp>
          <p:nvSpPr>
            <p:cNvPr id="21" name="Line 17">
              <a:extLst>
                <a:ext uri="{FF2B5EF4-FFF2-40B4-BE49-F238E27FC236}">
                  <a16:creationId xmlns:a16="http://schemas.microsoft.com/office/drawing/2014/main" id="{8688A3A6-5B71-4B1C-AEF6-42CC9544FD91}"/>
                </a:ext>
              </a:extLst>
            </p:cNvPr>
            <p:cNvSpPr>
              <a:spLocks noChangeShapeType="1"/>
            </p:cNvSpPr>
            <p:nvPr/>
          </p:nvSpPr>
          <p:spPr bwMode="auto">
            <a:xfrm flipV="1">
              <a:off x="740" y="97"/>
              <a:ext cx="412"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Text Box 18">
              <a:extLst>
                <a:ext uri="{FF2B5EF4-FFF2-40B4-BE49-F238E27FC236}">
                  <a16:creationId xmlns:a16="http://schemas.microsoft.com/office/drawing/2014/main" id="{37D24784-5D8B-4745-ADE0-F53AF6F6340D}"/>
                </a:ext>
              </a:extLst>
            </p:cNvPr>
            <p:cNvSpPr txBox="1">
              <a:spLocks noChangeArrowheads="1"/>
            </p:cNvSpPr>
            <p:nvPr/>
          </p:nvSpPr>
          <p:spPr bwMode="auto">
            <a:xfrm>
              <a:off x="0" y="0"/>
              <a:ext cx="763" cy="97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支付给缺乏技能的劳动力的工资</a:t>
              </a:r>
            </a:p>
          </p:txBody>
        </p:sp>
      </p:grpSp>
      <p:grpSp>
        <p:nvGrpSpPr>
          <p:cNvPr id="23" name="Group 19">
            <a:extLst>
              <a:ext uri="{FF2B5EF4-FFF2-40B4-BE49-F238E27FC236}">
                <a16:creationId xmlns:a16="http://schemas.microsoft.com/office/drawing/2014/main" id="{B105EE72-B244-4F9E-8B4F-91338D54AAC7}"/>
              </a:ext>
            </a:extLst>
          </p:cNvPr>
          <p:cNvGrpSpPr>
            <a:grpSpLocks/>
          </p:cNvGrpSpPr>
          <p:nvPr/>
        </p:nvGrpSpPr>
        <p:grpSpPr bwMode="auto">
          <a:xfrm>
            <a:off x="3255963" y="2765425"/>
            <a:ext cx="3295650" cy="2559050"/>
            <a:chOff x="0" y="0"/>
            <a:chExt cx="2076" cy="1612"/>
          </a:xfrm>
        </p:grpSpPr>
        <p:grpSp>
          <p:nvGrpSpPr>
            <p:cNvPr id="24" name="Group 20">
              <a:extLst>
                <a:ext uri="{FF2B5EF4-FFF2-40B4-BE49-F238E27FC236}">
                  <a16:creationId xmlns:a16="http://schemas.microsoft.com/office/drawing/2014/main" id="{A903D65F-6464-4194-A3D0-8670FA68D268}"/>
                </a:ext>
              </a:extLst>
            </p:cNvPr>
            <p:cNvGrpSpPr>
              <a:grpSpLocks/>
            </p:cNvGrpSpPr>
            <p:nvPr/>
          </p:nvGrpSpPr>
          <p:grpSpPr bwMode="auto">
            <a:xfrm>
              <a:off x="651" y="118"/>
              <a:ext cx="1146" cy="1225"/>
              <a:chOff x="0" y="0"/>
              <a:chExt cx="795" cy="646"/>
            </a:xfrm>
          </p:grpSpPr>
          <p:sp>
            <p:nvSpPr>
              <p:cNvPr id="28" name="Line 21">
                <a:extLst>
                  <a:ext uri="{FF2B5EF4-FFF2-40B4-BE49-F238E27FC236}">
                    <a16:creationId xmlns:a16="http://schemas.microsoft.com/office/drawing/2014/main" id="{A8AF3172-7EAD-41AA-9BB9-3E1462FA6533}"/>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2">
                <a:extLst>
                  <a:ext uri="{FF2B5EF4-FFF2-40B4-BE49-F238E27FC236}">
                    <a16:creationId xmlns:a16="http://schemas.microsoft.com/office/drawing/2014/main" id="{9DBD0135-4C82-4B3B-93D4-320E8D36DACF}"/>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 name="Oval 23">
              <a:extLst>
                <a:ext uri="{FF2B5EF4-FFF2-40B4-BE49-F238E27FC236}">
                  <a16:creationId xmlns:a16="http://schemas.microsoft.com/office/drawing/2014/main" id="{A7BF4583-BEE7-4E75-A44D-6EE576B472CE}"/>
                </a:ext>
              </a:extLst>
            </p:cNvPr>
            <p:cNvSpPr>
              <a:spLocks noChangeArrowheads="1"/>
            </p:cNvSpPr>
            <p:nvPr/>
          </p:nvSpPr>
          <p:spPr bwMode="auto">
            <a:xfrm>
              <a:off x="1752" y="7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6" name="Text Box 24">
              <a:extLst>
                <a:ext uri="{FF2B5EF4-FFF2-40B4-BE49-F238E27FC236}">
                  <a16:creationId xmlns:a16="http://schemas.microsoft.com/office/drawing/2014/main" id="{40998AB2-4078-417D-A4EC-2FA1618C555F}"/>
                </a:ext>
              </a:extLst>
            </p:cNvPr>
            <p:cNvSpPr txBox="1">
              <a:spLocks noChangeArrowheads="1"/>
            </p:cNvSpPr>
            <p:nvPr/>
          </p:nvSpPr>
          <p:spPr bwMode="auto">
            <a:xfrm>
              <a:off x="0" y="0"/>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$4</a:t>
              </a:r>
            </a:p>
          </p:txBody>
        </p:sp>
        <p:sp>
          <p:nvSpPr>
            <p:cNvPr id="27" name="Text Box 25">
              <a:extLst>
                <a:ext uri="{FF2B5EF4-FFF2-40B4-BE49-F238E27FC236}">
                  <a16:creationId xmlns:a16="http://schemas.microsoft.com/office/drawing/2014/main" id="{F59F7C49-224F-4232-BE0F-E45CFFFD2C6D}"/>
                </a:ext>
              </a:extLst>
            </p:cNvPr>
            <p:cNvSpPr txBox="1">
              <a:spLocks noChangeArrowheads="1"/>
            </p:cNvSpPr>
            <p:nvPr/>
          </p:nvSpPr>
          <p:spPr bwMode="auto">
            <a:xfrm>
              <a:off x="1524" y="1382"/>
              <a:ext cx="5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500</a:t>
              </a:r>
            </a:p>
          </p:txBody>
        </p:sp>
      </p:grpSp>
      <p:grpSp>
        <p:nvGrpSpPr>
          <p:cNvPr id="30" name="Group 26">
            <a:extLst>
              <a:ext uri="{FF2B5EF4-FFF2-40B4-BE49-F238E27FC236}">
                <a16:creationId xmlns:a16="http://schemas.microsoft.com/office/drawing/2014/main" id="{F91FEE46-12CB-4F17-BAF6-ADE6F68CEF3D}"/>
              </a:ext>
            </a:extLst>
          </p:cNvPr>
          <p:cNvGrpSpPr>
            <a:grpSpLocks/>
          </p:cNvGrpSpPr>
          <p:nvPr/>
        </p:nvGrpSpPr>
        <p:grpSpPr bwMode="auto">
          <a:xfrm>
            <a:off x="5780088" y="5048250"/>
            <a:ext cx="2581275" cy="1158875"/>
            <a:chOff x="0" y="0"/>
            <a:chExt cx="1626" cy="730"/>
          </a:xfrm>
        </p:grpSpPr>
        <p:sp>
          <p:nvSpPr>
            <p:cNvPr id="31" name="Line 28">
              <a:extLst>
                <a:ext uri="{FF2B5EF4-FFF2-40B4-BE49-F238E27FC236}">
                  <a16:creationId xmlns:a16="http://schemas.microsoft.com/office/drawing/2014/main" id="{6457314D-FCF9-4A27-A19F-50CCB924512A}"/>
                </a:ext>
              </a:extLst>
            </p:cNvPr>
            <p:cNvSpPr>
              <a:spLocks noChangeShapeType="1"/>
            </p:cNvSpPr>
            <p:nvPr/>
          </p:nvSpPr>
          <p:spPr bwMode="auto">
            <a:xfrm flipV="1">
              <a:off x="1306" y="0"/>
              <a:ext cx="206" cy="3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29">
              <a:extLst>
                <a:ext uri="{FF2B5EF4-FFF2-40B4-BE49-F238E27FC236}">
                  <a16:creationId xmlns:a16="http://schemas.microsoft.com/office/drawing/2014/main" id="{2D6BD83E-DD08-4DF0-9A02-56B5BEEA120E}"/>
                </a:ext>
              </a:extLst>
            </p:cNvPr>
            <p:cNvSpPr txBox="1">
              <a:spLocks noChangeArrowheads="1"/>
            </p:cNvSpPr>
            <p:nvPr/>
          </p:nvSpPr>
          <p:spPr bwMode="auto">
            <a:xfrm>
              <a:off x="0" y="212"/>
              <a:ext cx="1626" cy="51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缺乏技能劳动力的数量</a:t>
              </a:r>
            </a:p>
          </p:txBody>
        </p:sp>
      </p:grpSp>
    </p:spTree>
    <p:extLst>
      <p:ext uri="{BB962C8B-B14F-4D97-AF65-F5344CB8AC3E}">
        <p14:creationId xmlns:p14="http://schemas.microsoft.com/office/powerpoint/2010/main" val="5083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trips(downRight)">
                                      <p:cBhvr>
                                        <p:cTn id="22" dur="500"/>
                                        <p:tgtEl>
                                          <p:spTgt spid="14"/>
                                        </p:tgtEl>
                                      </p:cBhvr>
                                    </p:animEffect>
                                  </p:childTnLst>
                                </p:cTn>
                              </p:par>
                              <p:par>
                                <p:cTn id="23" presetID="9" presetClass="exit" presetSubtype="0" fill="hold" nodeType="withEffect">
                                  <p:stCondLst>
                                    <p:cond delay="0"/>
                                  </p:stCondLst>
                                  <p:childTnLst>
                                    <p:animEffect transition="out" filter="dissolv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30"/>
                                        </p:tgtEl>
                                      </p:cBhvr>
                                    </p:animEffect>
                                    <p:set>
                                      <p:cBhvr>
                                        <p:cTn id="28" dur="1" fill="hold">
                                          <p:stCondLst>
                                            <p:cond delay="499"/>
                                          </p:stCondLst>
                                        </p:cTn>
                                        <p:tgtEl>
                                          <p:spTgt spid="3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strips(upRight)">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strips(downRight)">
                                      <p:cBhvr>
                                        <p:cTn id="38" dur="500"/>
                                        <p:tgtEl>
                                          <p:spTgt spid="2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
                                            <p:bg/>
                                          </p:spTgt>
                                        </p:tgtEl>
                                        <p:attrNameLst>
                                          <p:attrName>style.visibility</p:attrName>
                                        </p:attrNameLst>
                                      </p:cBhvr>
                                      <p:to>
                                        <p:strVal val="visible"/>
                                      </p:to>
                                    </p:set>
                                    <p:animEffect transition="in" filter="dissolve">
                                      <p:cBhvr>
                                        <p:cTn id="41" dur="500"/>
                                        <p:tgtEl>
                                          <p:spTgt spid="7">
                                            <p:bg/>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dissolve">
                                      <p:cBhvr>
                                        <p:cTn id="4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FE6E5-7208-4124-8155-50BE7B224B8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35FFDD6-6047-400D-89D7-6F4EE26DDEEB}"/>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DA1B7D16-3A7D-49CB-B898-A494DBFBB8F5}"/>
              </a:ext>
            </a:extLst>
          </p:cNvPr>
          <p:cNvSpPr txBox="1">
            <a:spLocks noChangeArrowheads="1"/>
          </p:cNvSpPr>
          <p:nvPr/>
        </p:nvSpPr>
        <p:spPr>
          <a:xfrm>
            <a:off x="0" y="20796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最低工资</a:t>
            </a:r>
            <a:r>
              <a:rPr lang="zh-CN" altLang="zh-CN" sz="3600" dirty="0">
                <a:ea typeface="宋体" panose="02010600030101010101" pitchFamily="2" charset="-122"/>
              </a:rPr>
              <a:t>如何影响市场结果</a:t>
            </a:r>
          </a:p>
        </p:txBody>
      </p:sp>
      <p:grpSp>
        <p:nvGrpSpPr>
          <p:cNvPr id="7" name="Group 3">
            <a:extLst>
              <a:ext uri="{FF2B5EF4-FFF2-40B4-BE49-F238E27FC236}">
                <a16:creationId xmlns:a16="http://schemas.microsoft.com/office/drawing/2014/main" id="{26D5A3D7-815E-4991-A16E-B08CCB3AC5B3}"/>
              </a:ext>
            </a:extLst>
          </p:cNvPr>
          <p:cNvGrpSpPr>
            <a:grpSpLocks/>
          </p:cNvGrpSpPr>
          <p:nvPr/>
        </p:nvGrpSpPr>
        <p:grpSpPr bwMode="auto">
          <a:xfrm>
            <a:off x="4060825" y="1235075"/>
            <a:ext cx="4456113" cy="3871913"/>
            <a:chOff x="0" y="0"/>
            <a:chExt cx="2807" cy="2439"/>
          </a:xfrm>
        </p:grpSpPr>
        <p:grpSp>
          <p:nvGrpSpPr>
            <p:cNvPr id="8" name="Group 4">
              <a:extLst>
                <a:ext uri="{FF2B5EF4-FFF2-40B4-BE49-F238E27FC236}">
                  <a16:creationId xmlns:a16="http://schemas.microsoft.com/office/drawing/2014/main" id="{CE48BBA2-FCF5-4E74-AFB5-1B5D6BB95095}"/>
                </a:ext>
              </a:extLst>
            </p:cNvPr>
            <p:cNvGrpSpPr>
              <a:grpSpLocks/>
            </p:cNvGrpSpPr>
            <p:nvPr/>
          </p:nvGrpSpPr>
          <p:grpSpPr bwMode="auto">
            <a:xfrm>
              <a:off x="139" y="252"/>
              <a:ext cx="2409" cy="2049"/>
              <a:chOff x="0" y="0"/>
              <a:chExt cx="2116" cy="2027"/>
            </a:xfrm>
          </p:grpSpPr>
          <p:sp>
            <p:nvSpPr>
              <p:cNvPr id="11" name="Line 6">
                <a:extLst>
                  <a:ext uri="{FF2B5EF4-FFF2-40B4-BE49-F238E27FC236}">
                    <a16:creationId xmlns:a16="http://schemas.microsoft.com/office/drawing/2014/main" id="{38089266-C982-40B1-B9B9-4264730EBCB8}"/>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7">
                <a:extLst>
                  <a:ext uri="{FF2B5EF4-FFF2-40B4-BE49-F238E27FC236}">
                    <a16:creationId xmlns:a16="http://schemas.microsoft.com/office/drawing/2014/main" id="{8FC4D596-0569-46C3-9557-41783317484D}"/>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 name="Text Box 8">
              <a:extLst>
                <a:ext uri="{FF2B5EF4-FFF2-40B4-BE49-F238E27FC236}">
                  <a16:creationId xmlns:a16="http://schemas.microsoft.com/office/drawing/2014/main" id="{5B7799AD-C48B-4371-BF0C-F1C340C5EC46}"/>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W</a:t>
              </a:r>
            </a:p>
          </p:txBody>
        </p:sp>
        <p:sp>
          <p:nvSpPr>
            <p:cNvPr id="10" name="Text Box 9">
              <a:extLst>
                <a:ext uri="{FF2B5EF4-FFF2-40B4-BE49-F238E27FC236}">
                  <a16:creationId xmlns:a16="http://schemas.microsoft.com/office/drawing/2014/main" id="{A1BEFD05-A16B-4470-B5A9-31435115B72B}"/>
                </a:ext>
              </a:extLst>
            </p:cNvPr>
            <p:cNvSpPr txBox="1">
              <a:spLocks noChangeArrowheads="1"/>
            </p:cNvSpPr>
            <p:nvPr/>
          </p:nvSpPr>
          <p:spPr bwMode="auto">
            <a:xfrm>
              <a:off x="2517"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L</a:t>
              </a:r>
            </a:p>
          </p:txBody>
        </p:sp>
      </p:grpSp>
      <p:grpSp>
        <p:nvGrpSpPr>
          <p:cNvPr id="13" name="Group 9">
            <a:extLst>
              <a:ext uri="{FF2B5EF4-FFF2-40B4-BE49-F238E27FC236}">
                <a16:creationId xmlns:a16="http://schemas.microsoft.com/office/drawing/2014/main" id="{0D36110C-B3AB-4C95-91B2-0E893BF0E5BF}"/>
              </a:ext>
            </a:extLst>
          </p:cNvPr>
          <p:cNvGrpSpPr>
            <a:grpSpLocks/>
          </p:cNvGrpSpPr>
          <p:nvPr/>
        </p:nvGrpSpPr>
        <p:grpSpPr bwMode="auto">
          <a:xfrm>
            <a:off x="5143500" y="1689100"/>
            <a:ext cx="2617788" cy="3203575"/>
            <a:chOff x="0" y="0"/>
            <a:chExt cx="1649" cy="2018"/>
          </a:xfrm>
        </p:grpSpPr>
        <p:sp>
          <p:nvSpPr>
            <p:cNvPr id="14" name="Line 11">
              <a:extLst>
                <a:ext uri="{FF2B5EF4-FFF2-40B4-BE49-F238E27FC236}">
                  <a16:creationId xmlns:a16="http://schemas.microsoft.com/office/drawing/2014/main" id="{7CD78CE9-39CE-4BBD-BA38-E3A993085623}"/>
                </a:ext>
              </a:extLst>
            </p:cNvPr>
            <p:cNvSpPr>
              <a:spLocks noChangeShapeType="1"/>
            </p:cNvSpPr>
            <p:nvPr/>
          </p:nvSpPr>
          <p:spPr bwMode="auto">
            <a:xfrm>
              <a:off x="0" y="0"/>
              <a:ext cx="1417" cy="184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2">
              <a:extLst>
                <a:ext uri="{FF2B5EF4-FFF2-40B4-BE49-F238E27FC236}">
                  <a16:creationId xmlns:a16="http://schemas.microsoft.com/office/drawing/2014/main" id="{87F7060A-7E71-462A-9A30-E14536A78825}"/>
                </a:ext>
              </a:extLst>
            </p:cNvPr>
            <p:cNvSpPr txBox="1">
              <a:spLocks noChangeArrowheads="1"/>
            </p:cNvSpPr>
            <p:nvPr/>
          </p:nvSpPr>
          <p:spPr bwMode="auto">
            <a:xfrm>
              <a:off x="1329" y="173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grpSp>
        <p:nvGrpSpPr>
          <p:cNvPr id="16" name="Group 12">
            <a:extLst>
              <a:ext uri="{FF2B5EF4-FFF2-40B4-BE49-F238E27FC236}">
                <a16:creationId xmlns:a16="http://schemas.microsoft.com/office/drawing/2014/main" id="{22A71F2B-7A7A-4851-A894-57FFC5A3E756}"/>
              </a:ext>
            </a:extLst>
          </p:cNvPr>
          <p:cNvGrpSpPr>
            <a:grpSpLocks/>
          </p:cNvGrpSpPr>
          <p:nvPr/>
        </p:nvGrpSpPr>
        <p:grpSpPr bwMode="auto">
          <a:xfrm>
            <a:off x="5283200" y="1360488"/>
            <a:ext cx="1703388" cy="3362325"/>
            <a:chOff x="0" y="0"/>
            <a:chExt cx="1073" cy="2118"/>
          </a:xfrm>
        </p:grpSpPr>
        <p:sp>
          <p:nvSpPr>
            <p:cNvPr id="17" name="Line 14">
              <a:extLst>
                <a:ext uri="{FF2B5EF4-FFF2-40B4-BE49-F238E27FC236}">
                  <a16:creationId xmlns:a16="http://schemas.microsoft.com/office/drawing/2014/main" id="{7E3B68E3-3D66-440E-9887-89558EED396E}"/>
                </a:ext>
              </a:extLst>
            </p:cNvPr>
            <p:cNvSpPr>
              <a:spLocks noChangeShapeType="1"/>
            </p:cNvSpPr>
            <p:nvPr/>
          </p:nvSpPr>
          <p:spPr bwMode="auto">
            <a:xfrm flipV="1">
              <a:off x="0" y="232"/>
              <a:ext cx="872" cy="188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 Box 15">
              <a:extLst>
                <a:ext uri="{FF2B5EF4-FFF2-40B4-BE49-F238E27FC236}">
                  <a16:creationId xmlns:a16="http://schemas.microsoft.com/office/drawing/2014/main" id="{DD276394-30ED-480B-9DE4-DC1664AA6013}"/>
                </a:ext>
              </a:extLst>
            </p:cNvPr>
            <p:cNvSpPr txBox="1">
              <a:spLocks noChangeArrowheads="1"/>
            </p:cNvSpPr>
            <p:nvPr/>
          </p:nvSpPr>
          <p:spPr bwMode="auto">
            <a:xfrm>
              <a:off x="753" y="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grpSp>
      <p:grpSp>
        <p:nvGrpSpPr>
          <p:cNvPr id="19" name="Group 15">
            <a:extLst>
              <a:ext uri="{FF2B5EF4-FFF2-40B4-BE49-F238E27FC236}">
                <a16:creationId xmlns:a16="http://schemas.microsoft.com/office/drawing/2014/main" id="{B4C71F10-90CB-4C96-BFA2-0D9FB26E92A3}"/>
              </a:ext>
            </a:extLst>
          </p:cNvPr>
          <p:cNvGrpSpPr>
            <a:grpSpLocks/>
          </p:cNvGrpSpPr>
          <p:nvPr/>
        </p:nvGrpSpPr>
        <p:grpSpPr bwMode="auto">
          <a:xfrm>
            <a:off x="3255963" y="2765425"/>
            <a:ext cx="3295650" cy="2559050"/>
            <a:chOff x="0" y="0"/>
            <a:chExt cx="2076" cy="1612"/>
          </a:xfrm>
        </p:grpSpPr>
        <p:grpSp>
          <p:nvGrpSpPr>
            <p:cNvPr id="20" name="Group 16">
              <a:extLst>
                <a:ext uri="{FF2B5EF4-FFF2-40B4-BE49-F238E27FC236}">
                  <a16:creationId xmlns:a16="http://schemas.microsoft.com/office/drawing/2014/main" id="{E14951FC-911B-40C3-9EC4-2A227EED6757}"/>
                </a:ext>
              </a:extLst>
            </p:cNvPr>
            <p:cNvGrpSpPr>
              <a:grpSpLocks/>
            </p:cNvGrpSpPr>
            <p:nvPr/>
          </p:nvGrpSpPr>
          <p:grpSpPr bwMode="auto">
            <a:xfrm>
              <a:off x="651" y="118"/>
              <a:ext cx="1146" cy="1225"/>
              <a:chOff x="0" y="0"/>
              <a:chExt cx="795" cy="646"/>
            </a:xfrm>
          </p:grpSpPr>
          <p:sp>
            <p:nvSpPr>
              <p:cNvPr id="24" name="Line 21">
                <a:extLst>
                  <a:ext uri="{FF2B5EF4-FFF2-40B4-BE49-F238E27FC236}">
                    <a16:creationId xmlns:a16="http://schemas.microsoft.com/office/drawing/2014/main" id="{23BE9130-375F-4F57-B2FC-67A1749B97BA}"/>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2">
                <a:extLst>
                  <a:ext uri="{FF2B5EF4-FFF2-40B4-BE49-F238E27FC236}">
                    <a16:creationId xmlns:a16="http://schemas.microsoft.com/office/drawing/2014/main" id="{990CB304-FDA8-4CA3-A434-291CE71F5C68}"/>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Oval 23">
              <a:extLst>
                <a:ext uri="{FF2B5EF4-FFF2-40B4-BE49-F238E27FC236}">
                  <a16:creationId xmlns:a16="http://schemas.microsoft.com/office/drawing/2014/main" id="{0A10D754-5EF4-4B64-A227-1CBEB9C7FE4A}"/>
                </a:ext>
              </a:extLst>
            </p:cNvPr>
            <p:cNvSpPr>
              <a:spLocks noChangeArrowheads="1"/>
            </p:cNvSpPr>
            <p:nvPr/>
          </p:nvSpPr>
          <p:spPr bwMode="auto">
            <a:xfrm>
              <a:off x="1752" y="7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2" name="Text Box 24">
              <a:extLst>
                <a:ext uri="{FF2B5EF4-FFF2-40B4-BE49-F238E27FC236}">
                  <a16:creationId xmlns:a16="http://schemas.microsoft.com/office/drawing/2014/main" id="{20C6F961-EDFF-493B-A8B8-D60F1F8E3651}"/>
                </a:ext>
              </a:extLst>
            </p:cNvPr>
            <p:cNvSpPr txBox="1">
              <a:spLocks noChangeArrowheads="1"/>
            </p:cNvSpPr>
            <p:nvPr/>
          </p:nvSpPr>
          <p:spPr bwMode="auto">
            <a:xfrm>
              <a:off x="0" y="0"/>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$4</a:t>
              </a:r>
            </a:p>
          </p:txBody>
        </p:sp>
        <p:sp>
          <p:nvSpPr>
            <p:cNvPr id="23" name="Text Box 25">
              <a:extLst>
                <a:ext uri="{FF2B5EF4-FFF2-40B4-BE49-F238E27FC236}">
                  <a16:creationId xmlns:a16="http://schemas.microsoft.com/office/drawing/2014/main" id="{EA6B24C3-7FE5-4B66-ADEF-4FA6A84E4710}"/>
                </a:ext>
              </a:extLst>
            </p:cNvPr>
            <p:cNvSpPr txBox="1">
              <a:spLocks noChangeArrowheads="1"/>
            </p:cNvSpPr>
            <p:nvPr/>
          </p:nvSpPr>
          <p:spPr bwMode="auto">
            <a:xfrm>
              <a:off x="1524" y="1382"/>
              <a:ext cx="5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500</a:t>
              </a:r>
            </a:p>
          </p:txBody>
        </p:sp>
      </p:grpSp>
      <p:grpSp>
        <p:nvGrpSpPr>
          <p:cNvPr id="26" name="Group 22">
            <a:extLst>
              <a:ext uri="{FF2B5EF4-FFF2-40B4-BE49-F238E27FC236}">
                <a16:creationId xmlns:a16="http://schemas.microsoft.com/office/drawing/2014/main" id="{5F3F520C-56E2-41F7-AF3F-D40CFC2229CC}"/>
              </a:ext>
            </a:extLst>
          </p:cNvPr>
          <p:cNvGrpSpPr>
            <a:grpSpLocks/>
          </p:cNvGrpSpPr>
          <p:nvPr/>
        </p:nvGrpSpPr>
        <p:grpSpPr bwMode="auto">
          <a:xfrm>
            <a:off x="3263900" y="3349625"/>
            <a:ext cx="5407025" cy="830263"/>
            <a:chOff x="0" y="0"/>
            <a:chExt cx="3406" cy="523"/>
          </a:xfrm>
        </p:grpSpPr>
        <p:sp>
          <p:nvSpPr>
            <p:cNvPr id="27" name="Line 31">
              <a:extLst>
                <a:ext uri="{FF2B5EF4-FFF2-40B4-BE49-F238E27FC236}">
                  <a16:creationId xmlns:a16="http://schemas.microsoft.com/office/drawing/2014/main" id="{40586D3D-C6D3-4C56-B8B5-A670E937AF65}"/>
                </a:ext>
              </a:extLst>
            </p:cNvPr>
            <p:cNvSpPr>
              <a:spLocks noChangeShapeType="1"/>
            </p:cNvSpPr>
            <p:nvPr/>
          </p:nvSpPr>
          <p:spPr bwMode="auto">
            <a:xfrm>
              <a:off x="644" y="265"/>
              <a:ext cx="1888" cy="0"/>
            </a:xfrm>
            <a:prstGeom prst="line">
              <a:avLst/>
            </a:prstGeom>
            <a:noFill/>
            <a:ln w="28575">
              <a:solidFill>
                <a:srgbClr val="DE8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32">
              <a:extLst>
                <a:ext uri="{FF2B5EF4-FFF2-40B4-BE49-F238E27FC236}">
                  <a16:creationId xmlns:a16="http://schemas.microsoft.com/office/drawing/2014/main" id="{52E145D6-59B2-4877-9B78-C0486D4B1A15}"/>
                </a:ext>
              </a:extLst>
            </p:cNvPr>
            <p:cNvSpPr txBox="1">
              <a:spLocks noChangeArrowheads="1"/>
            </p:cNvSpPr>
            <p:nvPr/>
          </p:nvSpPr>
          <p:spPr bwMode="auto">
            <a:xfrm>
              <a:off x="2701" y="0"/>
              <a:ext cx="705"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400" dirty="0">
                  <a:ea typeface="宋体" panose="02010600030101010101" pitchFamily="2" charset="-122"/>
                </a:rPr>
                <a:t>最低工资</a:t>
              </a:r>
              <a:endParaRPr lang="zh-CN" altLang="zh-CN" sz="2400" dirty="0">
                <a:ea typeface="宋体" panose="02010600030101010101" pitchFamily="2" charset="-122"/>
              </a:endParaRPr>
            </a:p>
          </p:txBody>
        </p:sp>
        <p:sp>
          <p:nvSpPr>
            <p:cNvPr id="29" name="AutoShape 33">
              <a:extLst>
                <a:ext uri="{FF2B5EF4-FFF2-40B4-BE49-F238E27FC236}">
                  <a16:creationId xmlns:a16="http://schemas.microsoft.com/office/drawing/2014/main" id="{AAF66D7F-95BF-41BB-A1A6-BB51074C7B29}"/>
                </a:ext>
              </a:extLst>
            </p:cNvPr>
            <p:cNvSpPr>
              <a:spLocks/>
            </p:cNvSpPr>
            <p:nvPr/>
          </p:nvSpPr>
          <p:spPr bwMode="auto">
            <a:xfrm>
              <a:off x="2589" y="37"/>
              <a:ext cx="156" cy="453"/>
            </a:xfrm>
            <a:prstGeom prst="leftBrace">
              <a:avLst>
                <a:gd name="adj1" fmla="val 3859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0" name="Text Box 34">
              <a:extLst>
                <a:ext uri="{FF2B5EF4-FFF2-40B4-BE49-F238E27FC236}">
                  <a16:creationId xmlns:a16="http://schemas.microsoft.com/office/drawing/2014/main" id="{0F7CA839-1EF2-4A75-A7AD-0FD8CE15325B}"/>
                </a:ext>
              </a:extLst>
            </p:cNvPr>
            <p:cNvSpPr txBox="1">
              <a:spLocks noChangeArrowheads="1"/>
            </p:cNvSpPr>
            <p:nvPr/>
          </p:nvSpPr>
          <p:spPr bwMode="auto">
            <a:xfrm>
              <a:off x="0" y="148"/>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$3</a:t>
              </a:r>
            </a:p>
          </p:txBody>
        </p:sp>
      </p:grpSp>
      <p:sp>
        <p:nvSpPr>
          <p:cNvPr id="31" name="Rectangle 36">
            <a:extLst>
              <a:ext uri="{FF2B5EF4-FFF2-40B4-BE49-F238E27FC236}">
                <a16:creationId xmlns:a16="http://schemas.microsoft.com/office/drawing/2014/main" id="{B659CB76-2A8F-4DD6-BC8E-7864D5911790}"/>
              </a:ext>
            </a:extLst>
          </p:cNvPr>
          <p:cNvSpPr txBox="1">
            <a:spLocks noChangeArrowheads="1"/>
          </p:cNvSpPr>
          <p:nvPr/>
        </p:nvSpPr>
        <p:spPr>
          <a:xfrm>
            <a:off x="387350" y="1733550"/>
            <a:ext cx="3286125" cy="4560888"/>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zh-CN" dirty="0">
                <a:ea typeface="宋体" panose="02010600030101010101" pitchFamily="2" charset="-122"/>
              </a:rPr>
              <a:t>低于均衡</a:t>
            </a:r>
            <a:r>
              <a:rPr lang="zh-CN" altLang="en-US" dirty="0">
                <a:ea typeface="宋体" panose="02010600030101010101" pitchFamily="2" charset="-122"/>
              </a:rPr>
              <a:t>工资</a:t>
            </a:r>
            <a:r>
              <a:rPr lang="zh-CN" altLang="zh-CN" dirty="0">
                <a:ea typeface="宋体" panose="02010600030101010101" pitchFamily="2" charset="-122"/>
              </a:rPr>
              <a:t>的的</a:t>
            </a:r>
            <a:r>
              <a:rPr lang="zh-CN" altLang="en-US" dirty="0">
                <a:ea typeface="宋体" panose="02010600030101010101" pitchFamily="2" charset="-122"/>
              </a:rPr>
              <a:t>最低工资</a:t>
            </a:r>
            <a:r>
              <a:rPr lang="zh-CN" altLang="zh-CN" dirty="0">
                <a:ea typeface="宋体" panose="02010600030101010101" pitchFamily="2" charset="-122"/>
              </a:rPr>
              <a:t>没有限制性—即对市场结果没有影响</a:t>
            </a:r>
          </a:p>
        </p:txBody>
      </p:sp>
    </p:spTree>
    <p:extLst>
      <p:ext uri="{BB962C8B-B14F-4D97-AF65-F5344CB8AC3E}">
        <p14:creationId xmlns:p14="http://schemas.microsoft.com/office/powerpoint/2010/main" val="1708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wipe(left)">
                                      <p:cBhvr>
                                        <p:cTn id="12"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bldLvl="5"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CFDB5-AE0A-48F7-B830-629911D9367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27023E1-4526-48EE-916A-77D2DEA62FFF}"/>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7882EF23-BE11-48AE-BAC9-21C3CE4C0BB9}"/>
              </a:ext>
            </a:extLst>
          </p:cNvPr>
          <p:cNvSpPr txBox="1">
            <a:spLocks noChangeArrowheads="1"/>
          </p:cNvSpPr>
          <p:nvPr/>
        </p:nvSpPr>
        <p:spPr>
          <a:xfrm>
            <a:off x="0" y="20796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最低工资如何影响市场结果</a:t>
            </a:r>
          </a:p>
        </p:txBody>
      </p:sp>
      <p:grpSp>
        <p:nvGrpSpPr>
          <p:cNvPr id="7" name="Group 3">
            <a:extLst>
              <a:ext uri="{FF2B5EF4-FFF2-40B4-BE49-F238E27FC236}">
                <a16:creationId xmlns:a16="http://schemas.microsoft.com/office/drawing/2014/main" id="{12958E60-FBD8-4975-B032-1F631F6A4435}"/>
              </a:ext>
            </a:extLst>
          </p:cNvPr>
          <p:cNvGrpSpPr>
            <a:grpSpLocks/>
          </p:cNvGrpSpPr>
          <p:nvPr/>
        </p:nvGrpSpPr>
        <p:grpSpPr bwMode="auto">
          <a:xfrm>
            <a:off x="4060825" y="1235075"/>
            <a:ext cx="4456113" cy="3871913"/>
            <a:chOff x="0" y="0"/>
            <a:chExt cx="2807" cy="2439"/>
          </a:xfrm>
        </p:grpSpPr>
        <p:grpSp>
          <p:nvGrpSpPr>
            <p:cNvPr id="8" name="Group 4">
              <a:extLst>
                <a:ext uri="{FF2B5EF4-FFF2-40B4-BE49-F238E27FC236}">
                  <a16:creationId xmlns:a16="http://schemas.microsoft.com/office/drawing/2014/main" id="{60D40FF8-6040-46B4-A765-1C56C2768A5E}"/>
                </a:ext>
              </a:extLst>
            </p:cNvPr>
            <p:cNvGrpSpPr>
              <a:grpSpLocks/>
            </p:cNvGrpSpPr>
            <p:nvPr/>
          </p:nvGrpSpPr>
          <p:grpSpPr bwMode="auto">
            <a:xfrm>
              <a:off x="139" y="252"/>
              <a:ext cx="2409" cy="2049"/>
              <a:chOff x="0" y="0"/>
              <a:chExt cx="2116" cy="2027"/>
            </a:xfrm>
          </p:grpSpPr>
          <p:sp>
            <p:nvSpPr>
              <p:cNvPr id="11" name="Line 5">
                <a:extLst>
                  <a:ext uri="{FF2B5EF4-FFF2-40B4-BE49-F238E27FC236}">
                    <a16:creationId xmlns:a16="http://schemas.microsoft.com/office/drawing/2014/main" id="{C9985AFB-5CAE-4FBA-90D4-96EADDEFA299}"/>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6">
                <a:extLst>
                  <a:ext uri="{FF2B5EF4-FFF2-40B4-BE49-F238E27FC236}">
                    <a16:creationId xmlns:a16="http://schemas.microsoft.com/office/drawing/2014/main" id="{DDC28C16-33AE-49D9-9EC8-0865A44BF47E}"/>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 name="Text Box 7">
              <a:extLst>
                <a:ext uri="{FF2B5EF4-FFF2-40B4-BE49-F238E27FC236}">
                  <a16:creationId xmlns:a16="http://schemas.microsoft.com/office/drawing/2014/main" id="{7D20B2F6-628F-4D7E-BBAF-693D47ECADC0}"/>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W</a:t>
              </a:r>
            </a:p>
          </p:txBody>
        </p:sp>
        <p:sp>
          <p:nvSpPr>
            <p:cNvPr id="10" name="Text Box 8">
              <a:extLst>
                <a:ext uri="{FF2B5EF4-FFF2-40B4-BE49-F238E27FC236}">
                  <a16:creationId xmlns:a16="http://schemas.microsoft.com/office/drawing/2014/main" id="{0648931E-EE1B-48D6-90BF-4867EA15DC0B}"/>
                </a:ext>
              </a:extLst>
            </p:cNvPr>
            <p:cNvSpPr txBox="1">
              <a:spLocks noChangeArrowheads="1"/>
            </p:cNvSpPr>
            <p:nvPr/>
          </p:nvSpPr>
          <p:spPr bwMode="auto">
            <a:xfrm>
              <a:off x="2517"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L</a:t>
              </a:r>
            </a:p>
          </p:txBody>
        </p:sp>
      </p:grpSp>
      <p:grpSp>
        <p:nvGrpSpPr>
          <p:cNvPr id="13" name="Group 9">
            <a:extLst>
              <a:ext uri="{FF2B5EF4-FFF2-40B4-BE49-F238E27FC236}">
                <a16:creationId xmlns:a16="http://schemas.microsoft.com/office/drawing/2014/main" id="{72ED542D-566A-4C11-B8A5-EE5602F5AF51}"/>
              </a:ext>
            </a:extLst>
          </p:cNvPr>
          <p:cNvGrpSpPr>
            <a:grpSpLocks/>
          </p:cNvGrpSpPr>
          <p:nvPr/>
        </p:nvGrpSpPr>
        <p:grpSpPr bwMode="auto">
          <a:xfrm>
            <a:off x="5143500" y="1689100"/>
            <a:ext cx="2617788" cy="3203575"/>
            <a:chOff x="0" y="0"/>
            <a:chExt cx="1649" cy="2018"/>
          </a:xfrm>
        </p:grpSpPr>
        <p:sp>
          <p:nvSpPr>
            <p:cNvPr id="14" name="Line 10">
              <a:extLst>
                <a:ext uri="{FF2B5EF4-FFF2-40B4-BE49-F238E27FC236}">
                  <a16:creationId xmlns:a16="http://schemas.microsoft.com/office/drawing/2014/main" id="{C341DEBE-A563-4890-93D0-19456E18B181}"/>
                </a:ext>
              </a:extLst>
            </p:cNvPr>
            <p:cNvSpPr>
              <a:spLocks noChangeShapeType="1"/>
            </p:cNvSpPr>
            <p:nvPr/>
          </p:nvSpPr>
          <p:spPr bwMode="auto">
            <a:xfrm>
              <a:off x="0" y="0"/>
              <a:ext cx="1417" cy="184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1">
              <a:extLst>
                <a:ext uri="{FF2B5EF4-FFF2-40B4-BE49-F238E27FC236}">
                  <a16:creationId xmlns:a16="http://schemas.microsoft.com/office/drawing/2014/main" id="{E9CE774C-63B7-44BA-9808-662DEE4CB51A}"/>
                </a:ext>
              </a:extLst>
            </p:cNvPr>
            <p:cNvSpPr txBox="1">
              <a:spLocks noChangeArrowheads="1"/>
            </p:cNvSpPr>
            <p:nvPr/>
          </p:nvSpPr>
          <p:spPr bwMode="auto">
            <a:xfrm>
              <a:off x="1329" y="173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grpSp>
        <p:nvGrpSpPr>
          <p:cNvPr id="16" name="Group 12">
            <a:extLst>
              <a:ext uri="{FF2B5EF4-FFF2-40B4-BE49-F238E27FC236}">
                <a16:creationId xmlns:a16="http://schemas.microsoft.com/office/drawing/2014/main" id="{6B8D4140-4F3B-41E0-833B-4C7D91FC661A}"/>
              </a:ext>
            </a:extLst>
          </p:cNvPr>
          <p:cNvGrpSpPr>
            <a:grpSpLocks/>
          </p:cNvGrpSpPr>
          <p:nvPr/>
        </p:nvGrpSpPr>
        <p:grpSpPr bwMode="auto">
          <a:xfrm>
            <a:off x="5283200" y="1360488"/>
            <a:ext cx="1703388" cy="3362325"/>
            <a:chOff x="0" y="0"/>
            <a:chExt cx="1073" cy="2118"/>
          </a:xfrm>
        </p:grpSpPr>
        <p:sp>
          <p:nvSpPr>
            <p:cNvPr id="17" name="Line 13">
              <a:extLst>
                <a:ext uri="{FF2B5EF4-FFF2-40B4-BE49-F238E27FC236}">
                  <a16:creationId xmlns:a16="http://schemas.microsoft.com/office/drawing/2014/main" id="{06F1919C-E97D-4E57-B1E4-A7BA47627085}"/>
                </a:ext>
              </a:extLst>
            </p:cNvPr>
            <p:cNvSpPr>
              <a:spLocks noChangeShapeType="1"/>
            </p:cNvSpPr>
            <p:nvPr/>
          </p:nvSpPr>
          <p:spPr bwMode="auto">
            <a:xfrm flipV="1">
              <a:off x="0" y="232"/>
              <a:ext cx="872" cy="188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 Box 14">
              <a:extLst>
                <a:ext uri="{FF2B5EF4-FFF2-40B4-BE49-F238E27FC236}">
                  <a16:creationId xmlns:a16="http://schemas.microsoft.com/office/drawing/2014/main" id="{86764A32-7A6D-4976-96F4-75D5B1DD0AE4}"/>
                </a:ext>
              </a:extLst>
            </p:cNvPr>
            <p:cNvSpPr txBox="1">
              <a:spLocks noChangeArrowheads="1"/>
            </p:cNvSpPr>
            <p:nvPr/>
          </p:nvSpPr>
          <p:spPr bwMode="auto">
            <a:xfrm>
              <a:off x="753" y="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grpSp>
      <p:grpSp>
        <p:nvGrpSpPr>
          <p:cNvPr id="19" name="Group 15">
            <a:extLst>
              <a:ext uri="{FF2B5EF4-FFF2-40B4-BE49-F238E27FC236}">
                <a16:creationId xmlns:a16="http://schemas.microsoft.com/office/drawing/2014/main" id="{9E6FDA47-8EB8-49BD-92AE-26B046CEEF8F}"/>
              </a:ext>
            </a:extLst>
          </p:cNvPr>
          <p:cNvGrpSpPr>
            <a:grpSpLocks/>
          </p:cNvGrpSpPr>
          <p:nvPr/>
        </p:nvGrpSpPr>
        <p:grpSpPr bwMode="auto">
          <a:xfrm>
            <a:off x="3255963" y="2765425"/>
            <a:ext cx="2921000" cy="365125"/>
            <a:chOff x="0" y="0"/>
            <a:chExt cx="1840" cy="230"/>
          </a:xfrm>
        </p:grpSpPr>
        <p:sp>
          <p:nvSpPr>
            <p:cNvPr id="20" name="Line 17">
              <a:extLst>
                <a:ext uri="{FF2B5EF4-FFF2-40B4-BE49-F238E27FC236}">
                  <a16:creationId xmlns:a16="http://schemas.microsoft.com/office/drawing/2014/main" id="{EAA5902B-0B0D-4015-87D1-101616797E76}"/>
                </a:ext>
              </a:extLst>
            </p:cNvPr>
            <p:cNvSpPr>
              <a:spLocks noChangeShapeType="1"/>
            </p:cNvSpPr>
            <p:nvPr/>
          </p:nvSpPr>
          <p:spPr bwMode="auto">
            <a:xfrm>
              <a:off x="651" y="118"/>
              <a:ext cx="114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Oval 19">
              <a:extLst>
                <a:ext uri="{FF2B5EF4-FFF2-40B4-BE49-F238E27FC236}">
                  <a16:creationId xmlns:a16="http://schemas.microsoft.com/office/drawing/2014/main" id="{9C3EEF7F-2D8D-4E1F-9D7A-539EE38D5A9A}"/>
                </a:ext>
              </a:extLst>
            </p:cNvPr>
            <p:cNvSpPr>
              <a:spLocks noChangeArrowheads="1"/>
            </p:cNvSpPr>
            <p:nvPr/>
          </p:nvSpPr>
          <p:spPr bwMode="auto">
            <a:xfrm>
              <a:off x="1752" y="7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2" name="Text Box 20">
              <a:extLst>
                <a:ext uri="{FF2B5EF4-FFF2-40B4-BE49-F238E27FC236}">
                  <a16:creationId xmlns:a16="http://schemas.microsoft.com/office/drawing/2014/main" id="{15700C61-055B-428A-86C4-8A08B5C8964B}"/>
                </a:ext>
              </a:extLst>
            </p:cNvPr>
            <p:cNvSpPr txBox="1">
              <a:spLocks noChangeArrowheads="1"/>
            </p:cNvSpPr>
            <p:nvPr/>
          </p:nvSpPr>
          <p:spPr bwMode="auto">
            <a:xfrm>
              <a:off x="0" y="0"/>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$4</a:t>
              </a:r>
            </a:p>
          </p:txBody>
        </p:sp>
      </p:grpSp>
      <p:grpSp>
        <p:nvGrpSpPr>
          <p:cNvPr id="23" name="Group 19">
            <a:extLst>
              <a:ext uri="{FF2B5EF4-FFF2-40B4-BE49-F238E27FC236}">
                <a16:creationId xmlns:a16="http://schemas.microsoft.com/office/drawing/2014/main" id="{8171C47D-107E-4CE6-9544-4F5ADAC1D862}"/>
              </a:ext>
            </a:extLst>
          </p:cNvPr>
          <p:cNvGrpSpPr>
            <a:grpSpLocks/>
          </p:cNvGrpSpPr>
          <p:nvPr/>
        </p:nvGrpSpPr>
        <p:grpSpPr bwMode="auto">
          <a:xfrm>
            <a:off x="3263900" y="1627188"/>
            <a:ext cx="5407025" cy="830263"/>
            <a:chOff x="0" y="0"/>
            <a:chExt cx="3406" cy="523"/>
          </a:xfrm>
        </p:grpSpPr>
        <p:sp>
          <p:nvSpPr>
            <p:cNvPr id="24" name="Line 23">
              <a:extLst>
                <a:ext uri="{FF2B5EF4-FFF2-40B4-BE49-F238E27FC236}">
                  <a16:creationId xmlns:a16="http://schemas.microsoft.com/office/drawing/2014/main" id="{D3EE12FC-5600-4BF1-8BCA-CC1D1F2B3059}"/>
                </a:ext>
              </a:extLst>
            </p:cNvPr>
            <p:cNvSpPr>
              <a:spLocks noChangeShapeType="1"/>
            </p:cNvSpPr>
            <p:nvPr/>
          </p:nvSpPr>
          <p:spPr bwMode="auto">
            <a:xfrm>
              <a:off x="644" y="265"/>
              <a:ext cx="1888" cy="0"/>
            </a:xfrm>
            <a:prstGeom prst="line">
              <a:avLst/>
            </a:prstGeom>
            <a:noFill/>
            <a:ln w="28575">
              <a:solidFill>
                <a:srgbClr val="DE8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Text Box 24">
              <a:extLst>
                <a:ext uri="{FF2B5EF4-FFF2-40B4-BE49-F238E27FC236}">
                  <a16:creationId xmlns:a16="http://schemas.microsoft.com/office/drawing/2014/main" id="{42DF82FB-3349-4F0E-8D67-387314FB1F14}"/>
                </a:ext>
              </a:extLst>
            </p:cNvPr>
            <p:cNvSpPr txBox="1">
              <a:spLocks noChangeArrowheads="1"/>
            </p:cNvSpPr>
            <p:nvPr/>
          </p:nvSpPr>
          <p:spPr bwMode="auto">
            <a:xfrm>
              <a:off x="2701" y="0"/>
              <a:ext cx="705"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400" dirty="0">
                  <a:ea typeface="宋体" panose="02010600030101010101" pitchFamily="2" charset="-122"/>
                </a:rPr>
                <a:t>最低工资</a:t>
              </a:r>
              <a:endParaRPr lang="zh-CN" altLang="zh-CN" sz="2400" dirty="0">
                <a:ea typeface="宋体" panose="02010600030101010101" pitchFamily="2" charset="-122"/>
              </a:endParaRPr>
            </a:p>
          </p:txBody>
        </p:sp>
        <p:sp>
          <p:nvSpPr>
            <p:cNvPr id="26" name="AutoShape 25">
              <a:extLst>
                <a:ext uri="{FF2B5EF4-FFF2-40B4-BE49-F238E27FC236}">
                  <a16:creationId xmlns:a16="http://schemas.microsoft.com/office/drawing/2014/main" id="{3831F4CA-1A91-4014-8D07-5013EBA0DAF9}"/>
                </a:ext>
              </a:extLst>
            </p:cNvPr>
            <p:cNvSpPr>
              <a:spLocks/>
            </p:cNvSpPr>
            <p:nvPr/>
          </p:nvSpPr>
          <p:spPr bwMode="auto">
            <a:xfrm>
              <a:off x="2589" y="37"/>
              <a:ext cx="156" cy="453"/>
            </a:xfrm>
            <a:prstGeom prst="leftBrace">
              <a:avLst>
                <a:gd name="adj1" fmla="val 3859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7" name="Text Box 26">
              <a:extLst>
                <a:ext uri="{FF2B5EF4-FFF2-40B4-BE49-F238E27FC236}">
                  <a16:creationId xmlns:a16="http://schemas.microsoft.com/office/drawing/2014/main" id="{61962B2F-9145-49EA-9E55-B0BD3AFEEA36}"/>
                </a:ext>
              </a:extLst>
            </p:cNvPr>
            <p:cNvSpPr txBox="1">
              <a:spLocks noChangeArrowheads="1"/>
            </p:cNvSpPr>
            <p:nvPr/>
          </p:nvSpPr>
          <p:spPr bwMode="auto">
            <a:xfrm>
              <a:off x="0" y="148"/>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$5</a:t>
              </a:r>
            </a:p>
          </p:txBody>
        </p:sp>
      </p:grpSp>
      <p:sp>
        <p:nvSpPr>
          <p:cNvPr id="28" name="Rectangle 30">
            <a:extLst>
              <a:ext uri="{FF2B5EF4-FFF2-40B4-BE49-F238E27FC236}">
                <a16:creationId xmlns:a16="http://schemas.microsoft.com/office/drawing/2014/main" id="{F94A5CD6-509F-4109-B7F8-B4020F3E44FE}"/>
              </a:ext>
            </a:extLst>
          </p:cNvPr>
          <p:cNvSpPr txBox="1">
            <a:spLocks noChangeArrowheads="1"/>
          </p:cNvSpPr>
          <p:nvPr/>
        </p:nvSpPr>
        <p:spPr>
          <a:xfrm>
            <a:off x="395288" y="1114425"/>
            <a:ext cx="3248025" cy="5011738"/>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zh-CN" dirty="0">
                <a:ea typeface="宋体" panose="02010600030101010101" pitchFamily="2" charset="-122"/>
              </a:rPr>
              <a:t>均衡</a:t>
            </a:r>
            <a:r>
              <a:rPr lang="zh-CN" altLang="en-US" dirty="0">
                <a:ea typeface="宋体" panose="02010600030101010101" pitchFamily="2" charset="-122"/>
              </a:rPr>
              <a:t>工资</a:t>
            </a:r>
            <a:r>
              <a:rPr lang="zh-CN" altLang="zh-CN" dirty="0">
                <a:ea typeface="宋体" panose="02010600030101010101" pitchFamily="2" charset="-122"/>
              </a:rPr>
              <a:t>（$4）低于</a:t>
            </a:r>
            <a:r>
              <a:rPr lang="zh-CN" altLang="en-US" dirty="0">
                <a:ea typeface="宋体" panose="02010600030101010101" pitchFamily="2" charset="-122"/>
              </a:rPr>
              <a:t>最低工资</a:t>
            </a:r>
            <a:r>
              <a:rPr lang="zh-CN" altLang="zh-CN" dirty="0">
                <a:ea typeface="宋体" panose="02010600030101010101" pitchFamily="2" charset="-122"/>
              </a:rPr>
              <a:t>，因此是违法的</a:t>
            </a:r>
          </a:p>
          <a:p>
            <a:pPr marL="0" indent="0">
              <a:buFont typeface="Wingdings" panose="05000000000000000000" pitchFamily="2" charset="2"/>
              <a:buNone/>
            </a:pPr>
            <a:r>
              <a:rPr lang="zh-CN" altLang="en-US" dirty="0">
                <a:ea typeface="宋体" panose="02010600030101010101" pitchFamily="2" charset="-122"/>
              </a:rPr>
              <a:t>最低工资</a:t>
            </a:r>
            <a:r>
              <a:rPr lang="zh-CN" altLang="zh-CN" dirty="0">
                <a:ea typeface="宋体" panose="02010600030101010101" pitchFamily="2" charset="-122"/>
              </a:rPr>
              <a:t>是一种限制性约束，引起了过剩（也就是失业）</a:t>
            </a:r>
          </a:p>
        </p:txBody>
      </p:sp>
      <p:grpSp>
        <p:nvGrpSpPr>
          <p:cNvPr id="29" name="Group 25">
            <a:extLst>
              <a:ext uri="{FF2B5EF4-FFF2-40B4-BE49-F238E27FC236}">
                <a16:creationId xmlns:a16="http://schemas.microsoft.com/office/drawing/2014/main" id="{F147AADC-BA69-42DF-BEC8-D7BAA32F5718}"/>
              </a:ext>
            </a:extLst>
          </p:cNvPr>
          <p:cNvGrpSpPr>
            <a:grpSpLocks/>
          </p:cNvGrpSpPr>
          <p:nvPr/>
        </p:nvGrpSpPr>
        <p:grpSpPr bwMode="auto">
          <a:xfrm>
            <a:off x="5067300" y="1973263"/>
            <a:ext cx="698500" cy="3340100"/>
            <a:chOff x="0" y="0"/>
            <a:chExt cx="440" cy="2104"/>
          </a:xfrm>
        </p:grpSpPr>
        <p:sp>
          <p:nvSpPr>
            <p:cNvPr id="30" name="Line 18">
              <a:extLst>
                <a:ext uri="{FF2B5EF4-FFF2-40B4-BE49-F238E27FC236}">
                  <a16:creationId xmlns:a16="http://schemas.microsoft.com/office/drawing/2014/main" id="{2A9F607B-6FA6-469C-BEE3-F0D3AC32E933}"/>
                </a:ext>
              </a:extLst>
            </p:cNvPr>
            <p:cNvSpPr>
              <a:spLocks noChangeShapeType="1"/>
            </p:cNvSpPr>
            <p:nvPr/>
          </p:nvSpPr>
          <p:spPr bwMode="auto">
            <a:xfrm>
              <a:off x="225" y="45"/>
              <a:ext cx="0" cy="1789"/>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Text Box 32">
              <a:extLst>
                <a:ext uri="{FF2B5EF4-FFF2-40B4-BE49-F238E27FC236}">
                  <a16:creationId xmlns:a16="http://schemas.microsoft.com/office/drawing/2014/main" id="{8B6B2D75-9800-4D93-9DEF-1FCF4CE86985}"/>
                </a:ext>
              </a:extLst>
            </p:cNvPr>
            <p:cNvSpPr txBox="1">
              <a:spLocks noChangeArrowheads="1"/>
            </p:cNvSpPr>
            <p:nvPr/>
          </p:nvSpPr>
          <p:spPr bwMode="auto">
            <a:xfrm>
              <a:off x="0" y="1874"/>
              <a:ext cx="4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400</a:t>
              </a:r>
            </a:p>
          </p:txBody>
        </p:sp>
        <p:sp>
          <p:nvSpPr>
            <p:cNvPr id="32" name="Oval 33">
              <a:extLst>
                <a:ext uri="{FF2B5EF4-FFF2-40B4-BE49-F238E27FC236}">
                  <a16:creationId xmlns:a16="http://schemas.microsoft.com/office/drawing/2014/main" id="{C339FCE1-34DF-4422-9052-40BBC3F7A3CC}"/>
                </a:ext>
              </a:extLst>
            </p:cNvPr>
            <p:cNvSpPr>
              <a:spLocks noChangeArrowheads="1"/>
            </p:cNvSpPr>
            <p:nvPr/>
          </p:nvSpPr>
          <p:spPr bwMode="auto">
            <a:xfrm>
              <a:off x="178"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33" name="Group 29">
            <a:extLst>
              <a:ext uri="{FF2B5EF4-FFF2-40B4-BE49-F238E27FC236}">
                <a16:creationId xmlns:a16="http://schemas.microsoft.com/office/drawing/2014/main" id="{75106DF1-A202-4D65-A8C4-2D40ED287090}"/>
              </a:ext>
            </a:extLst>
          </p:cNvPr>
          <p:cNvGrpSpPr>
            <a:grpSpLocks/>
          </p:cNvGrpSpPr>
          <p:nvPr/>
        </p:nvGrpSpPr>
        <p:grpSpPr bwMode="auto">
          <a:xfrm>
            <a:off x="6172200" y="1976438"/>
            <a:ext cx="698500" cy="3336925"/>
            <a:chOff x="0" y="0"/>
            <a:chExt cx="440" cy="2102"/>
          </a:xfrm>
        </p:grpSpPr>
        <p:sp>
          <p:nvSpPr>
            <p:cNvPr id="34" name="Text Box 21">
              <a:extLst>
                <a:ext uri="{FF2B5EF4-FFF2-40B4-BE49-F238E27FC236}">
                  <a16:creationId xmlns:a16="http://schemas.microsoft.com/office/drawing/2014/main" id="{48176819-2D00-42CE-8CA4-F66C3C5A4579}"/>
                </a:ext>
              </a:extLst>
            </p:cNvPr>
            <p:cNvSpPr txBox="1">
              <a:spLocks noChangeArrowheads="1"/>
            </p:cNvSpPr>
            <p:nvPr/>
          </p:nvSpPr>
          <p:spPr bwMode="auto">
            <a:xfrm>
              <a:off x="0" y="1872"/>
              <a:ext cx="4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550</a:t>
              </a:r>
            </a:p>
          </p:txBody>
        </p:sp>
        <p:sp>
          <p:nvSpPr>
            <p:cNvPr id="35" name="Oval 34">
              <a:extLst>
                <a:ext uri="{FF2B5EF4-FFF2-40B4-BE49-F238E27FC236}">
                  <a16:creationId xmlns:a16="http://schemas.microsoft.com/office/drawing/2014/main" id="{EAC0B047-ECD7-44F3-88D8-0E3F7CB68752}"/>
                </a:ext>
              </a:extLst>
            </p:cNvPr>
            <p:cNvSpPr>
              <a:spLocks noChangeArrowheads="1"/>
            </p:cNvSpPr>
            <p:nvPr/>
          </p:nvSpPr>
          <p:spPr bwMode="auto">
            <a:xfrm>
              <a:off x="172"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6" name="Line 35">
              <a:extLst>
                <a:ext uri="{FF2B5EF4-FFF2-40B4-BE49-F238E27FC236}">
                  <a16:creationId xmlns:a16="http://schemas.microsoft.com/office/drawing/2014/main" id="{FC136148-B90F-4E2B-A67A-38B84C01BC3D}"/>
                </a:ext>
              </a:extLst>
            </p:cNvPr>
            <p:cNvSpPr>
              <a:spLocks noChangeShapeType="1"/>
            </p:cNvSpPr>
            <p:nvPr/>
          </p:nvSpPr>
          <p:spPr bwMode="auto">
            <a:xfrm>
              <a:off x="217" y="41"/>
              <a:ext cx="0" cy="1789"/>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33">
            <a:extLst>
              <a:ext uri="{FF2B5EF4-FFF2-40B4-BE49-F238E27FC236}">
                <a16:creationId xmlns:a16="http://schemas.microsoft.com/office/drawing/2014/main" id="{0C6ED338-1952-4E89-AF5D-CC4AF1D8B8CF}"/>
              </a:ext>
            </a:extLst>
          </p:cNvPr>
          <p:cNvGrpSpPr>
            <a:grpSpLocks/>
          </p:cNvGrpSpPr>
          <p:nvPr/>
        </p:nvGrpSpPr>
        <p:grpSpPr bwMode="auto">
          <a:xfrm>
            <a:off x="5295900" y="946150"/>
            <a:ext cx="1235075" cy="1068388"/>
            <a:chOff x="0" y="0"/>
            <a:chExt cx="778" cy="673"/>
          </a:xfrm>
        </p:grpSpPr>
        <p:sp>
          <p:nvSpPr>
            <p:cNvPr id="38" name="AutoShape 39">
              <a:extLst>
                <a:ext uri="{FF2B5EF4-FFF2-40B4-BE49-F238E27FC236}">
                  <a16:creationId xmlns:a16="http://schemas.microsoft.com/office/drawing/2014/main" id="{CD23D677-FD59-4E03-8D08-97AAD8AF5F1D}"/>
                </a:ext>
              </a:extLst>
            </p:cNvPr>
            <p:cNvSpPr>
              <a:spLocks/>
            </p:cNvSpPr>
            <p:nvPr/>
          </p:nvSpPr>
          <p:spPr bwMode="auto">
            <a:xfrm rot="5400000">
              <a:off x="323" y="228"/>
              <a:ext cx="196" cy="689"/>
            </a:xfrm>
            <a:prstGeom prst="leftBrace">
              <a:avLst>
                <a:gd name="adj1" fmla="val 61648"/>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9" name="Text Box 40">
              <a:extLst>
                <a:ext uri="{FF2B5EF4-FFF2-40B4-BE49-F238E27FC236}">
                  <a16:creationId xmlns:a16="http://schemas.microsoft.com/office/drawing/2014/main" id="{BB22BB2B-9F65-4E8E-A952-C6983665A078}"/>
                </a:ext>
              </a:extLst>
            </p:cNvPr>
            <p:cNvSpPr txBox="1">
              <a:spLocks noChangeArrowheads="1"/>
            </p:cNvSpPr>
            <p:nvPr/>
          </p:nvSpPr>
          <p:spPr bwMode="auto">
            <a:xfrm>
              <a:off x="0" y="0"/>
              <a:ext cx="77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solidFill>
                    <a:srgbClr val="0000FF"/>
                  </a:solidFill>
                  <a:ea typeface="宋体" panose="02010600030101010101" pitchFamily="2" charset="-122"/>
                </a:rPr>
                <a:t>劳动力过剩</a:t>
              </a:r>
            </a:p>
          </p:txBody>
        </p:sp>
      </p:grpSp>
    </p:spTree>
    <p:extLst>
      <p:ext uri="{BB962C8B-B14F-4D97-AF65-F5344CB8AC3E}">
        <p14:creationId xmlns:p14="http://schemas.microsoft.com/office/powerpoint/2010/main" val="291870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wipe(left)">
                                      <p:cBhvr>
                                        <p:cTn id="12" dur="500"/>
                                        <p:tgtEl>
                                          <p:spTgt spid="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up)">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strips(upRigh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xEl>
                                              <p:pRg st="1" end="1"/>
                                            </p:txEl>
                                          </p:spTgt>
                                        </p:tgtEl>
                                        <p:attrNameLst>
                                          <p:attrName>style.visibility</p:attrName>
                                        </p:attrNameLst>
                                      </p:cBhvr>
                                      <p:to>
                                        <p:strVal val="visible"/>
                                      </p:to>
                                    </p:set>
                                    <p:animEffect transition="in" filter="wipe(left)">
                                      <p:cBhvr>
                                        <p:cTn id="32"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bldLvl="5"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BC426-3758-47A8-9191-C385D277A86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8186623-941A-4A21-BC92-E661DD690956}"/>
              </a:ext>
            </a:extLst>
          </p:cNvPr>
          <p:cNvSpPr>
            <a:spLocks noGrp="1"/>
          </p:cNvSpPr>
          <p:nvPr>
            <p:ph idx="1"/>
          </p:nvPr>
        </p:nvSpPr>
        <p:spPr/>
        <p:txBody>
          <a:bodyPr/>
          <a:lstStyle/>
          <a:p>
            <a:endParaRPr lang="zh-CN" altLang="en-US" dirty="0"/>
          </a:p>
        </p:txBody>
      </p:sp>
      <p:sp>
        <p:nvSpPr>
          <p:cNvPr id="6" name="Rectangle 36">
            <a:extLst>
              <a:ext uri="{FF2B5EF4-FFF2-40B4-BE49-F238E27FC236}">
                <a16:creationId xmlns:a16="http://schemas.microsoft.com/office/drawing/2014/main" id="{BA5E32CC-5F77-4DD5-93EA-FE56158D52E4}"/>
              </a:ext>
            </a:extLst>
          </p:cNvPr>
          <p:cNvSpPr>
            <a:spLocks noChangeArrowheads="1"/>
          </p:cNvSpPr>
          <p:nvPr/>
        </p:nvSpPr>
        <p:spPr bwMode="auto">
          <a:xfrm>
            <a:off x="503238" y="868363"/>
            <a:ext cx="2708275" cy="5451475"/>
          </a:xfrm>
          <a:prstGeom prst="rect">
            <a:avLst/>
          </a:prstGeom>
          <a:solidFill>
            <a:srgbClr val="CCFFCC"/>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7" name="Rectangle 24">
            <a:extLst>
              <a:ext uri="{FF2B5EF4-FFF2-40B4-BE49-F238E27FC236}">
                <a16:creationId xmlns:a16="http://schemas.microsoft.com/office/drawing/2014/main" id="{04920C16-891D-47AF-BC71-B649593AE89F}"/>
              </a:ext>
            </a:extLst>
          </p:cNvPr>
          <p:cNvSpPr txBox="1">
            <a:spLocks noChangeArrowheads="1"/>
          </p:cNvSpPr>
          <p:nvPr/>
        </p:nvSpPr>
        <p:spPr>
          <a:xfrm>
            <a:off x="568325" y="920750"/>
            <a:ext cx="2752725" cy="535146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35000"/>
              </a:spcBef>
              <a:buFont typeface="Wingdings" panose="05000000000000000000" pitchFamily="2" charset="2"/>
              <a:buNone/>
            </a:pPr>
            <a:r>
              <a:rPr lang="zh-CN" altLang="zh-CN" dirty="0">
                <a:ea typeface="宋体" panose="02010600030101010101" pitchFamily="2" charset="-122"/>
              </a:rPr>
              <a:t>最低工资法对技能高的工人并没有影响，它们影响的是青少年</a:t>
            </a:r>
          </a:p>
          <a:p>
            <a:pPr marL="0" indent="0">
              <a:spcBef>
                <a:spcPct val="35000"/>
              </a:spcBef>
              <a:buFont typeface="Wingdings" panose="05000000000000000000" pitchFamily="2" charset="2"/>
              <a:buNone/>
            </a:pPr>
            <a:r>
              <a:rPr lang="zh-CN" altLang="zh-CN" dirty="0">
                <a:ea typeface="宋体" panose="02010600030101010101" pitchFamily="2" charset="-122"/>
              </a:rPr>
              <a:t>研究表明：  </a:t>
            </a:r>
            <a:br>
              <a:rPr lang="zh-CN" altLang="zh-CN" dirty="0">
                <a:ea typeface="宋体" panose="02010600030101010101" pitchFamily="2" charset="-122"/>
              </a:rPr>
            </a:br>
            <a:r>
              <a:rPr lang="zh-CN" altLang="zh-CN" dirty="0">
                <a:ea typeface="宋体" panose="02010600030101010101" pitchFamily="2" charset="-122"/>
              </a:rPr>
              <a:t>最低工资每上升10%，就会使青少年就业减少</a:t>
            </a:r>
          </a:p>
          <a:p>
            <a:pPr marL="0" indent="0">
              <a:spcBef>
                <a:spcPct val="35000"/>
              </a:spcBef>
              <a:buFont typeface="Wingdings" panose="05000000000000000000" pitchFamily="2" charset="2"/>
              <a:buNone/>
            </a:pPr>
            <a:r>
              <a:rPr lang="zh-CN" altLang="zh-CN" dirty="0">
                <a:ea typeface="宋体" panose="02010600030101010101" pitchFamily="2" charset="-122"/>
              </a:rPr>
              <a:t>1-3%。</a:t>
            </a:r>
            <a:endParaRPr lang="zh-CN" altLang="zh-CN" sz="2600" dirty="0">
              <a:ea typeface="宋体" panose="02010600030101010101" pitchFamily="2" charset="-122"/>
            </a:endParaRPr>
          </a:p>
        </p:txBody>
      </p:sp>
      <p:sp>
        <p:nvSpPr>
          <p:cNvPr id="8" name="Rectangle 2">
            <a:extLst>
              <a:ext uri="{FF2B5EF4-FFF2-40B4-BE49-F238E27FC236}">
                <a16:creationId xmlns:a16="http://schemas.microsoft.com/office/drawing/2014/main" id="{B956DEC3-250C-412E-9AF5-F68C64971170}"/>
              </a:ext>
            </a:extLst>
          </p:cNvPr>
          <p:cNvSpPr txBox="1">
            <a:spLocks noChangeArrowheads="1"/>
          </p:cNvSpPr>
          <p:nvPr/>
        </p:nvSpPr>
        <p:spPr>
          <a:xfrm>
            <a:off x="0" y="20796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a:ea typeface="宋体" panose="02010600030101010101" pitchFamily="2" charset="-122"/>
              </a:rPr>
              <a:t>最低工资</a:t>
            </a:r>
          </a:p>
        </p:txBody>
      </p:sp>
      <p:grpSp>
        <p:nvGrpSpPr>
          <p:cNvPr id="9" name="Group 5">
            <a:extLst>
              <a:ext uri="{FF2B5EF4-FFF2-40B4-BE49-F238E27FC236}">
                <a16:creationId xmlns:a16="http://schemas.microsoft.com/office/drawing/2014/main" id="{CCB1C4A4-5B75-402A-AD95-9388FC04B55A}"/>
              </a:ext>
            </a:extLst>
          </p:cNvPr>
          <p:cNvGrpSpPr>
            <a:grpSpLocks/>
          </p:cNvGrpSpPr>
          <p:nvPr/>
        </p:nvGrpSpPr>
        <p:grpSpPr bwMode="auto">
          <a:xfrm>
            <a:off x="4060825" y="1235075"/>
            <a:ext cx="4456113" cy="3871913"/>
            <a:chOff x="0" y="0"/>
            <a:chExt cx="2807" cy="2439"/>
          </a:xfrm>
        </p:grpSpPr>
        <p:grpSp>
          <p:nvGrpSpPr>
            <p:cNvPr id="10" name="Group 6">
              <a:extLst>
                <a:ext uri="{FF2B5EF4-FFF2-40B4-BE49-F238E27FC236}">
                  <a16:creationId xmlns:a16="http://schemas.microsoft.com/office/drawing/2014/main" id="{76F62FDF-3B6F-4E88-9409-D7E500EA6080}"/>
                </a:ext>
              </a:extLst>
            </p:cNvPr>
            <p:cNvGrpSpPr>
              <a:grpSpLocks/>
            </p:cNvGrpSpPr>
            <p:nvPr/>
          </p:nvGrpSpPr>
          <p:grpSpPr bwMode="auto">
            <a:xfrm>
              <a:off x="139" y="252"/>
              <a:ext cx="2409" cy="2049"/>
              <a:chOff x="0" y="0"/>
              <a:chExt cx="2116" cy="2027"/>
            </a:xfrm>
          </p:grpSpPr>
          <p:sp>
            <p:nvSpPr>
              <p:cNvPr id="13" name="Line 5">
                <a:extLst>
                  <a:ext uri="{FF2B5EF4-FFF2-40B4-BE49-F238E27FC236}">
                    <a16:creationId xmlns:a16="http://schemas.microsoft.com/office/drawing/2014/main" id="{042D7B55-C82D-4A7E-93DC-401171F676EC}"/>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6">
                <a:extLst>
                  <a:ext uri="{FF2B5EF4-FFF2-40B4-BE49-F238E27FC236}">
                    <a16:creationId xmlns:a16="http://schemas.microsoft.com/office/drawing/2014/main" id="{C612070B-5E99-4487-AEDD-DB1EB261FE88}"/>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 name="Text Box 7">
              <a:extLst>
                <a:ext uri="{FF2B5EF4-FFF2-40B4-BE49-F238E27FC236}">
                  <a16:creationId xmlns:a16="http://schemas.microsoft.com/office/drawing/2014/main" id="{83A93C9C-93FE-4507-80E4-454D018FE62D}"/>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W</a:t>
              </a:r>
            </a:p>
          </p:txBody>
        </p:sp>
        <p:sp>
          <p:nvSpPr>
            <p:cNvPr id="12" name="Text Box 8">
              <a:extLst>
                <a:ext uri="{FF2B5EF4-FFF2-40B4-BE49-F238E27FC236}">
                  <a16:creationId xmlns:a16="http://schemas.microsoft.com/office/drawing/2014/main" id="{1EDA76AA-7127-4BDC-9079-A773F31CA083}"/>
                </a:ext>
              </a:extLst>
            </p:cNvPr>
            <p:cNvSpPr txBox="1">
              <a:spLocks noChangeArrowheads="1"/>
            </p:cNvSpPr>
            <p:nvPr/>
          </p:nvSpPr>
          <p:spPr bwMode="auto">
            <a:xfrm>
              <a:off x="2517"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L</a:t>
              </a:r>
            </a:p>
          </p:txBody>
        </p:sp>
      </p:grpSp>
      <p:grpSp>
        <p:nvGrpSpPr>
          <p:cNvPr id="15" name="Group 11">
            <a:extLst>
              <a:ext uri="{FF2B5EF4-FFF2-40B4-BE49-F238E27FC236}">
                <a16:creationId xmlns:a16="http://schemas.microsoft.com/office/drawing/2014/main" id="{2B0830AE-38E9-4421-9828-24C0F64CFFCA}"/>
              </a:ext>
            </a:extLst>
          </p:cNvPr>
          <p:cNvGrpSpPr>
            <a:grpSpLocks/>
          </p:cNvGrpSpPr>
          <p:nvPr/>
        </p:nvGrpSpPr>
        <p:grpSpPr bwMode="auto">
          <a:xfrm>
            <a:off x="5143500" y="1689100"/>
            <a:ext cx="2617788" cy="3203575"/>
            <a:chOff x="0" y="0"/>
            <a:chExt cx="1649" cy="2018"/>
          </a:xfrm>
        </p:grpSpPr>
        <p:sp>
          <p:nvSpPr>
            <p:cNvPr id="16" name="Line 10">
              <a:extLst>
                <a:ext uri="{FF2B5EF4-FFF2-40B4-BE49-F238E27FC236}">
                  <a16:creationId xmlns:a16="http://schemas.microsoft.com/office/drawing/2014/main" id="{76C92406-D824-4052-9B19-66D0DD0B493A}"/>
                </a:ext>
              </a:extLst>
            </p:cNvPr>
            <p:cNvSpPr>
              <a:spLocks noChangeShapeType="1"/>
            </p:cNvSpPr>
            <p:nvPr/>
          </p:nvSpPr>
          <p:spPr bwMode="auto">
            <a:xfrm>
              <a:off x="0" y="0"/>
              <a:ext cx="1417" cy="184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1">
              <a:extLst>
                <a:ext uri="{FF2B5EF4-FFF2-40B4-BE49-F238E27FC236}">
                  <a16:creationId xmlns:a16="http://schemas.microsoft.com/office/drawing/2014/main" id="{01CD54AE-3CB6-465B-B915-CC041EC3FDFF}"/>
                </a:ext>
              </a:extLst>
            </p:cNvPr>
            <p:cNvSpPr txBox="1">
              <a:spLocks noChangeArrowheads="1"/>
            </p:cNvSpPr>
            <p:nvPr/>
          </p:nvSpPr>
          <p:spPr bwMode="auto">
            <a:xfrm>
              <a:off x="1329" y="173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p>
          </p:txBody>
        </p:sp>
      </p:grpSp>
      <p:grpSp>
        <p:nvGrpSpPr>
          <p:cNvPr id="18" name="Group 14">
            <a:extLst>
              <a:ext uri="{FF2B5EF4-FFF2-40B4-BE49-F238E27FC236}">
                <a16:creationId xmlns:a16="http://schemas.microsoft.com/office/drawing/2014/main" id="{77E365BE-9E09-4989-80D5-58A68A68478C}"/>
              </a:ext>
            </a:extLst>
          </p:cNvPr>
          <p:cNvGrpSpPr>
            <a:grpSpLocks/>
          </p:cNvGrpSpPr>
          <p:nvPr/>
        </p:nvGrpSpPr>
        <p:grpSpPr bwMode="auto">
          <a:xfrm>
            <a:off x="5283200" y="1360488"/>
            <a:ext cx="1703388" cy="3362325"/>
            <a:chOff x="0" y="0"/>
            <a:chExt cx="1073" cy="2118"/>
          </a:xfrm>
        </p:grpSpPr>
        <p:sp>
          <p:nvSpPr>
            <p:cNvPr id="19" name="Line 13">
              <a:extLst>
                <a:ext uri="{FF2B5EF4-FFF2-40B4-BE49-F238E27FC236}">
                  <a16:creationId xmlns:a16="http://schemas.microsoft.com/office/drawing/2014/main" id="{A1ADF14F-6768-4A46-ACB0-D293FD14A8BB}"/>
                </a:ext>
              </a:extLst>
            </p:cNvPr>
            <p:cNvSpPr>
              <a:spLocks noChangeShapeType="1"/>
            </p:cNvSpPr>
            <p:nvPr/>
          </p:nvSpPr>
          <p:spPr bwMode="auto">
            <a:xfrm flipV="1">
              <a:off x="0" y="232"/>
              <a:ext cx="872" cy="188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14">
              <a:extLst>
                <a:ext uri="{FF2B5EF4-FFF2-40B4-BE49-F238E27FC236}">
                  <a16:creationId xmlns:a16="http://schemas.microsoft.com/office/drawing/2014/main" id="{2DF8B8C6-B66D-43F1-9A4E-50B37D079D24}"/>
                </a:ext>
              </a:extLst>
            </p:cNvPr>
            <p:cNvSpPr txBox="1">
              <a:spLocks noChangeArrowheads="1"/>
            </p:cNvSpPr>
            <p:nvPr/>
          </p:nvSpPr>
          <p:spPr bwMode="auto">
            <a:xfrm>
              <a:off x="753" y="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grpSp>
      <p:grpSp>
        <p:nvGrpSpPr>
          <p:cNvPr id="21" name="Group 17">
            <a:extLst>
              <a:ext uri="{FF2B5EF4-FFF2-40B4-BE49-F238E27FC236}">
                <a16:creationId xmlns:a16="http://schemas.microsoft.com/office/drawing/2014/main" id="{92AF99DE-D415-4D1B-8849-16C688F13007}"/>
              </a:ext>
            </a:extLst>
          </p:cNvPr>
          <p:cNvGrpSpPr>
            <a:grpSpLocks/>
          </p:cNvGrpSpPr>
          <p:nvPr/>
        </p:nvGrpSpPr>
        <p:grpSpPr bwMode="auto">
          <a:xfrm>
            <a:off x="3255963" y="2765425"/>
            <a:ext cx="2921000" cy="365125"/>
            <a:chOff x="0" y="0"/>
            <a:chExt cx="1840" cy="230"/>
          </a:xfrm>
        </p:grpSpPr>
        <p:sp>
          <p:nvSpPr>
            <p:cNvPr id="22" name="Line 16">
              <a:extLst>
                <a:ext uri="{FF2B5EF4-FFF2-40B4-BE49-F238E27FC236}">
                  <a16:creationId xmlns:a16="http://schemas.microsoft.com/office/drawing/2014/main" id="{5B60DE0A-46B6-48F2-BC7E-830D55FAA013}"/>
                </a:ext>
              </a:extLst>
            </p:cNvPr>
            <p:cNvSpPr>
              <a:spLocks noChangeShapeType="1"/>
            </p:cNvSpPr>
            <p:nvPr/>
          </p:nvSpPr>
          <p:spPr bwMode="auto">
            <a:xfrm>
              <a:off x="651" y="118"/>
              <a:ext cx="114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Oval 17">
              <a:extLst>
                <a:ext uri="{FF2B5EF4-FFF2-40B4-BE49-F238E27FC236}">
                  <a16:creationId xmlns:a16="http://schemas.microsoft.com/office/drawing/2014/main" id="{A9068531-A5AB-4CE9-9309-9A7F24503240}"/>
                </a:ext>
              </a:extLst>
            </p:cNvPr>
            <p:cNvSpPr>
              <a:spLocks noChangeArrowheads="1"/>
            </p:cNvSpPr>
            <p:nvPr/>
          </p:nvSpPr>
          <p:spPr bwMode="auto">
            <a:xfrm>
              <a:off x="1752" y="7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4" name="Text Box 18">
              <a:extLst>
                <a:ext uri="{FF2B5EF4-FFF2-40B4-BE49-F238E27FC236}">
                  <a16:creationId xmlns:a16="http://schemas.microsoft.com/office/drawing/2014/main" id="{3A50E98B-AD25-4F3D-81A7-1B42EA88FC25}"/>
                </a:ext>
              </a:extLst>
            </p:cNvPr>
            <p:cNvSpPr txBox="1">
              <a:spLocks noChangeArrowheads="1"/>
            </p:cNvSpPr>
            <p:nvPr/>
          </p:nvSpPr>
          <p:spPr bwMode="auto">
            <a:xfrm>
              <a:off x="0" y="0"/>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$4</a:t>
              </a:r>
            </a:p>
          </p:txBody>
        </p:sp>
      </p:grpSp>
      <p:grpSp>
        <p:nvGrpSpPr>
          <p:cNvPr id="25" name="Group 21">
            <a:extLst>
              <a:ext uri="{FF2B5EF4-FFF2-40B4-BE49-F238E27FC236}">
                <a16:creationId xmlns:a16="http://schemas.microsoft.com/office/drawing/2014/main" id="{E68BEBE7-66D8-489A-A26A-BF19FEC495BF}"/>
              </a:ext>
            </a:extLst>
          </p:cNvPr>
          <p:cNvGrpSpPr>
            <a:grpSpLocks/>
          </p:cNvGrpSpPr>
          <p:nvPr/>
        </p:nvGrpSpPr>
        <p:grpSpPr bwMode="auto">
          <a:xfrm>
            <a:off x="3263900" y="1627188"/>
            <a:ext cx="5407025" cy="822325"/>
            <a:chOff x="0" y="0"/>
            <a:chExt cx="3406" cy="518"/>
          </a:xfrm>
        </p:grpSpPr>
        <p:sp>
          <p:nvSpPr>
            <p:cNvPr id="26" name="Line 20">
              <a:extLst>
                <a:ext uri="{FF2B5EF4-FFF2-40B4-BE49-F238E27FC236}">
                  <a16:creationId xmlns:a16="http://schemas.microsoft.com/office/drawing/2014/main" id="{9880F463-41D0-4561-8D08-DD3767E8479F}"/>
                </a:ext>
              </a:extLst>
            </p:cNvPr>
            <p:cNvSpPr>
              <a:spLocks noChangeShapeType="1"/>
            </p:cNvSpPr>
            <p:nvPr/>
          </p:nvSpPr>
          <p:spPr bwMode="auto">
            <a:xfrm>
              <a:off x="644" y="265"/>
              <a:ext cx="1888" cy="0"/>
            </a:xfrm>
            <a:prstGeom prst="line">
              <a:avLst/>
            </a:prstGeom>
            <a:noFill/>
            <a:ln w="28575">
              <a:solidFill>
                <a:srgbClr val="DE8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Text Box 21">
              <a:extLst>
                <a:ext uri="{FF2B5EF4-FFF2-40B4-BE49-F238E27FC236}">
                  <a16:creationId xmlns:a16="http://schemas.microsoft.com/office/drawing/2014/main" id="{6C0BDCB2-24F2-41BE-8A2B-C6D93543BAA2}"/>
                </a:ext>
              </a:extLst>
            </p:cNvPr>
            <p:cNvSpPr txBox="1">
              <a:spLocks noChangeArrowheads="1"/>
            </p:cNvSpPr>
            <p:nvPr/>
          </p:nvSpPr>
          <p:spPr bwMode="auto">
            <a:xfrm>
              <a:off x="2701" y="0"/>
              <a:ext cx="70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最低工资</a:t>
              </a:r>
            </a:p>
          </p:txBody>
        </p:sp>
        <p:sp>
          <p:nvSpPr>
            <p:cNvPr id="28" name="AutoShape 22">
              <a:extLst>
                <a:ext uri="{FF2B5EF4-FFF2-40B4-BE49-F238E27FC236}">
                  <a16:creationId xmlns:a16="http://schemas.microsoft.com/office/drawing/2014/main" id="{5008AE26-00CD-47EE-89E1-33E285088A45}"/>
                </a:ext>
              </a:extLst>
            </p:cNvPr>
            <p:cNvSpPr>
              <a:spLocks/>
            </p:cNvSpPr>
            <p:nvPr/>
          </p:nvSpPr>
          <p:spPr bwMode="auto">
            <a:xfrm>
              <a:off x="2589" y="37"/>
              <a:ext cx="156" cy="453"/>
            </a:xfrm>
            <a:prstGeom prst="leftBrace">
              <a:avLst>
                <a:gd name="adj1" fmla="val 3859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9" name="Text Box 23">
              <a:extLst>
                <a:ext uri="{FF2B5EF4-FFF2-40B4-BE49-F238E27FC236}">
                  <a16:creationId xmlns:a16="http://schemas.microsoft.com/office/drawing/2014/main" id="{ACB617E2-C395-42F1-A81C-1A54C3A4333E}"/>
                </a:ext>
              </a:extLst>
            </p:cNvPr>
            <p:cNvSpPr txBox="1">
              <a:spLocks noChangeArrowheads="1"/>
            </p:cNvSpPr>
            <p:nvPr/>
          </p:nvSpPr>
          <p:spPr bwMode="auto">
            <a:xfrm>
              <a:off x="0" y="148"/>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$5</a:t>
              </a:r>
            </a:p>
          </p:txBody>
        </p:sp>
      </p:grpSp>
      <p:grpSp>
        <p:nvGrpSpPr>
          <p:cNvPr id="30" name="Group 26">
            <a:extLst>
              <a:ext uri="{FF2B5EF4-FFF2-40B4-BE49-F238E27FC236}">
                <a16:creationId xmlns:a16="http://schemas.microsoft.com/office/drawing/2014/main" id="{C9501C14-3DA4-4969-ADA1-DEC67A2B4AF3}"/>
              </a:ext>
            </a:extLst>
          </p:cNvPr>
          <p:cNvGrpSpPr>
            <a:grpSpLocks/>
          </p:cNvGrpSpPr>
          <p:nvPr/>
        </p:nvGrpSpPr>
        <p:grpSpPr bwMode="auto">
          <a:xfrm>
            <a:off x="5067300" y="1973263"/>
            <a:ext cx="698500" cy="3340100"/>
            <a:chOff x="0" y="0"/>
            <a:chExt cx="440" cy="2104"/>
          </a:xfrm>
        </p:grpSpPr>
        <p:sp>
          <p:nvSpPr>
            <p:cNvPr id="31" name="Line 26">
              <a:extLst>
                <a:ext uri="{FF2B5EF4-FFF2-40B4-BE49-F238E27FC236}">
                  <a16:creationId xmlns:a16="http://schemas.microsoft.com/office/drawing/2014/main" id="{F5C8CB13-6584-4494-9346-9FBED9B99114}"/>
                </a:ext>
              </a:extLst>
            </p:cNvPr>
            <p:cNvSpPr>
              <a:spLocks noChangeShapeType="1"/>
            </p:cNvSpPr>
            <p:nvPr/>
          </p:nvSpPr>
          <p:spPr bwMode="auto">
            <a:xfrm>
              <a:off x="225" y="45"/>
              <a:ext cx="0" cy="1789"/>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27">
              <a:extLst>
                <a:ext uri="{FF2B5EF4-FFF2-40B4-BE49-F238E27FC236}">
                  <a16:creationId xmlns:a16="http://schemas.microsoft.com/office/drawing/2014/main" id="{1160CFDF-D140-4C8F-9B5C-66B999ADF168}"/>
                </a:ext>
              </a:extLst>
            </p:cNvPr>
            <p:cNvSpPr txBox="1">
              <a:spLocks noChangeArrowheads="1"/>
            </p:cNvSpPr>
            <p:nvPr/>
          </p:nvSpPr>
          <p:spPr bwMode="auto">
            <a:xfrm>
              <a:off x="0" y="1874"/>
              <a:ext cx="4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400</a:t>
              </a:r>
            </a:p>
          </p:txBody>
        </p:sp>
        <p:sp>
          <p:nvSpPr>
            <p:cNvPr id="33" name="Oval 28">
              <a:extLst>
                <a:ext uri="{FF2B5EF4-FFF2-40B4-BE49-F238E27FC236}">
                  <a16:creationId xmlns:a16="http://schemas.microsoft.com/office/drawing/2014/main" id="{4798F636-149F-46C1-A523-9B8F69572D78}"/>
                </a:ext>
              </a:extLst>
            </p:cNvPr>
            <p:cNvSpPr>
              <a:spLocks noChangeArrowheads="1"/>
            </p:cNvSpPr>
            <p:nvPr/>
          </p:nvSpPr>
          <p:spPr bwMode="auto">
            <a:xfrm>
              <a:off x="178"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34" name="Group 30">
            <a:extLst>
              <a:ext uri="{FF2B5EF4-FFF2-40B4-BE49-F238E27FC236}">
                <a16:creationId xmlns:a16="http://schemas.microsoft.com/office/drawing/2014/main" id="{4E8175C1-8B80-489D-8A55-A3C93AC18508}"/>
              </a:ext>
            </a:extLst>
          </p:cNvPr>
          <p:cNvGrpSpPr>
            <a:grpSpLocks/>
          </p:cNvGrpSpPr>
          <p:nvPr/>
        </p:nvGrpSpPr>
        <p:grpSpPr bwMode="auto">
          <a:xfrm>
            <a:off x="6172200" y="1976438"/>
            <a:ext cx="698500" cy="3336925"/>
            <a:chOff x="0" y="0"/>
            <a:chExt cx="440" cy="2102"/>
          </a:xfrm>
        </p:grpSpPr>
        <p:sp>
          <p:nvSpPr>
            <p:cNvPr id="35" name="Text Box 30">
              <a:extLst>
                <a:ext uri="{FF2B5EF4-FFF2-40B4-BE49-F238E27FC236}">
                  <a16:creationId xmlns:a16="http://schemas.microsoft.com/office/drawing/2014/main" id="{AA1B65C3-731D-4120-9F61-F44C8DFA1976}"/>
                </a:ext>
              </a:extLst>
            </p:cNvPr>
            <p:cNvSpPr txBox="1">
              <a:spLocks noChangeArrowheads="1"/>
            </p:cNvSpPr>
            <p:nvPr/>
          </p:nvSpPr>
          <p:spPr bwMode="auto">
            <a:xfrm>
              <a:off x="0" y="1872"/>
              <a:ext cx="4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550</a:t>
              </a:r>
            </a:p>
          </p:txBody>
        </p:sp>
        <p:sp>
          <p:nvSpPr>
            <p:cNvPr id="36" name="Oval 31">
              <a:extLst>
                <a:ext uri="{FF2B5EF4-FFF2-40B4-BE49-F238E27FC236}">
                  <a16:creationId xmlns:a16="http://schemas.microsoft.com/office/drawing/2014/main" id="{DF2044B8-3CA4-4537-BC40-D9DC3712E5A1}"/>
                </a:ext>
              </a:extLst>
            </p:cNvPr>
            <p:cNvSpPr>
              <a:spLocks noChangeArrowheads="1"/>
            </p:cNvSpPr>
            <p:nvPr/>
          </p:nvSpPr>
          <p:spPr bwMode="auto">
            <a:xfrm>
              <a:off x="172"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7" name="Line 32">
              <a:extLst>
                <a:ext uri="{FF2B5EF4-FFF2-40B4-BE49-F238E27FC236}">
                  <a16:creationId xmlns:a16="http://schemas.microsoft.com/office/drawing/2014/main" id="{2E381021-0967-4005-9459-E7DF848E3EBF}"/>
                </a:ext>
              </a:extLst>
            </p:cNvPr>
            <p:cNvSpPr>
              <a:spLocks noChangeShapeType="1"/>
            </p:cNvSpPr>
            <p:nvPr/>
          </p:nvSpPr>
          <p:spPr bwMode="auto">
            <a:xfrm>
              <a:off x="217" y="41"/>
              <a:ext cx="0" cy="1789"/>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34">
            <a:extLst>
              <a:ext uri="{FF2B5EF4-FFF2-40B4-BE49-F238E27FC236}">
                <a16:creationId xmlns:a16="http://schemas.microsoft.com/office/drawing/2014/main" id="{C2C6A2F6-46A4-46A4-9D02-0CE7E02A458C}"/>
              </a:ext>
            </a:extLst>
          </p:cNvPr>
          <p:cNvGrpSpPr>
            <a:grpSpLocks/>
          </p:cNvGrpSpPr>
          <p:nvPr/>
        </p:nvGrpSpPr>
        <p:grpSpPr bwMode="auto">
          <a:xfrm>
            <a:off x="5295900" y="946150"/>
            <a:ext cx="1235075" cy="1068388"/>
            <a:chOff x="0" y="0"/>
            <a:chExt cx="778" cy="673"/>
          </a:xfrm>
        </p:grpSpPr>
        <p:sp>
          <p:nvSpPr>
            <p:cNvPr id="39" name="AutoShape 34">
              <a:extLst>
                <a:ext uri="{FF2B5EF4-FFF2-40B4-BE49-F238E27FC236}">
                  <a16:creationId xmlns:a16="http://schemas.microsoft.com/office/drawing/2014/main" id="{5BB33675-886E-492F-9ED3-1EE02B336084}"/>
                </a:ext>
              </a:extLst>
            </p:cNvPr>
            <p:cNvSpPr>
              <a:spLocks/>
            </p:cNvSpPr>
            <p:nvPr/>
          </p:nvSpPr>
          <p:spPr bwMode="auto">
            <a:xfrm rot="5400000">
              <a:off x="323" y="228"/>
              <a:ext cx="196" cy="689"/>
            </a:xfrm>
            <a:prstGeom prst="leftBrace">
              <a:avLst>
                <a:gd name="adj1" fmla="val 61648"/>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0" name="Text Box 35">
              <a:extLst>
                <a:ext uri="{FF2B5EF4-FFF2-40B4-BE49-F238E27FC236}">
                  <a16:creationId xmlns:a16="http://schemas.microsoft.com/office/drawing/2014/main" id="{61A339C7-13B0-40E6-B87D-30315D030727}"/>
                </a:ext>
              </a:extLst>
            </p:cNvPr>
            <p:cNvSpPr txBox="1">
              <a:spLocks noChangeArrowheads="1"/>
            </p:cNvSpPr>
            <p:nvPr/>
          </p:nvSpPr>
          <p:spPr bwMode="auto">
            <a:xfrm>
              <a:off x="0" y="0"/>
              <a:ext cx="7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solidFill>
                    <a:srgbClr val="0000FF"/>
                  </a:solidFill>
                  <a:ea typeface="宋体" panose="02010600030101010101" pitchFamily="2" charset="-122"/>
                </a:rPr>
                <a:t>失业</a:t>
              </a:r>
            </a:p>
          </p:txBody>
        </p:sp>
      </p:grpSp>
    </p:spTree>
    <p:extLst>
      <p:ext uri="{BB962C8B-B14F-4D97-AF65-F5344CB8AC3E}">
        <p14:creationId xmlns:p14="http://schemas.microsoft.com/office/powerpoint/2010/main" val="79231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left)">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wipe(left)">
                                      <p:cBhvr>
                                        <p:cTn id="2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build="p" bldLvl="5"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DFA1C-9ED5-4AD4-8932-F9083DF4DE74}"/>
              </a:ext>
            </a:extLst>
          </p:cNvPr>
          <p:cNvSpPr>
            <a:spLocks noGrp="1"/>
          </p:cNvSpPr>
          <p:nvPr>
            <p:ph type="title"/>
          </p:nvPr>
        </p:nvSpPr>
        <p:spPr/>
        <p:txBody>
          <a:bodyPr/>
          <a:lstStyle/>
          <a:p>
            <a:r>
              <a:rPr lang="zh-CN" altLang="zh-CN" dirty="0">
                <a:ea typeface="宋体" panose="02010600030101010101" pitchFamily="2" charset="-122"/>
              </a:rPr>
              <a:t>对价格控制的评价</a:t>
            </a:r>
            <a:endParaRPr lang="zh-CN" altLang="en-US" dirty="0"/>
          </a:p>
        </p:txBody>
      </p:sp>
      <p:sp>
        <p:nvSpPr>
          <p:cNvPr id="3" name="内容占位符 2">
            <a:extLst>
              <a:ext uri="{FF2B5EF4-FFF2-40B4-BE49-F238E27FC236}">
                <a16:creationId xmlns:a16="http://schemas.microsoft.com/office/drawing/2014/main" id="{3C7E06EC-723E-4FD9-8FCD-7BC4A4559F2C}"/>
              </a:ext>
            </a:extLst>
          </p:cNvPr>
          <p:cNvSpPr>
            <a:spLocks noGrp="1"/>
          </p:cNvSpPr>
          <p:nvPr>
            <p:ph idx="1"/>
          </p:nvPr>
        </p:nvSpPr>
        <p:spPr/>
        <p:txBody>
          <a:bodyPr/>
          <a:lstStyle/>
          <a:p>
            <a:r>
              <a:rPr lang="zh-CN" altLang="en-US" dirty="0"/>
              <a:t>经济学原理之一：市场通常是组织经济活动的一种好方法</a:t>
            </a:r>
            <a:endParaRPr lang="en-US" altLang="zh-CN" dirty="0"/>
          </a:p>
          <a:p>
            <a:r>
              <a:rPr lang="zh-CN" altLang="en-US" dirty="0"/>
              <a:t>价格是指引社会资源配置的信号。当政府进行价格控制时，这种配置通常会被扭曲</a:t>
            </a:r>
            <a:endParaRPr lang="en-US" altLang="zh-CN" dirty="0"/>
          </a:p>
          <a:p>
            <a:r>
              <a:rPr lang="zh-CN" altLang="en-US" dirty="0"/>
              <a:t>价格控制想帮助穷人，但往往却伤害了那些它本想帮助的人 </a:t>
            </a:r>
          </a:p>
        </p:txBody>
      </p:sp>
    </p:spTree>
    <p:extLst>
      <p:ext uri="{BB962C8B-B14F-4D97-AF65-F5344CB8AC3E}">
        <p14:creationId xmlns:p14="http://schemas.microsoft.com/office/powerpoint/2010/main" val="668937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C0278-404E-452E-A0CD-49E44733B02B}"/>
              </a:ext>
            </a:extLst>
          </p:cNvPr>
          <p:cNvSpPr>
            <a:spLocks noGrp="1"/>
          </p:cNvSpPr>
          <p:nvPr>
            <p:ph type="title"/>
          </p:nvPr>
        </p:nvSpPr>
        <p:spPr/>
        <p:txBody>
          <a:bodyPr/>
          <a:lstStyle/>
          <a:p>
            <a:r>
              <a:rPr lang="zh-CN" altLang="en-US" dirty="0"/>
              <a:t>税收</a:t>
            </a:r>
          </a:p>
        </p:txBody>
      </p:sp>
      <p:sp>
        <p:nvSpPr>
          <p:cNvPr id="3" name="内容占位符 2">
            <a:extLst>
              <a:ext uri="{FF2B5EF4-FFF2-40B4-BE49-F238E27FC236}">
                <a16:creationId xmlns:a16="http://schemas.microsoft.com/office/drawing/2014/main" id="{9F49015A-0E65-4155-A95D-F869FC06C370}"/>
              </a:ext>
            </a:extLst>
          </p:cNvPr>
          <p:cNvSpPr>
            <a:spLocks noGrp="1"/>
          </p:cNvSpPr>
          <p:nvPr>
            <p:ph idx="1"/>
          </p:nvPr>
        </p:nvSpPr>
        <p:spPr/>
        <p:txBody>
          <a:bodyPr/>
          <a:lstStyle/>
          <a:p>
            <a:pPr>
              <a:spcBef>
                <a:spcPct val="55000"/>
              </a:spcBef>
            </a:pPr>
            <a:r>
              <a:rPr lang="zh-CN" altLang="zh-CN" dirty="0">
                <a:ea typeface="宋体" panose="02010600030101010101" pitchFamily="2" charset="-122"/>
              </a:rPr>
              <a:t>政府对许多物品与劳务征税是为了给国防，公立学校等这类公共项目筹资</a:t>
            </a:r>
          </a:p>
          <a:p>
            <a:pPr>
              <a:spcBef>
                <a:spcPct val="55000"/>
              </a:spcBef>
            </a:pPr>
            <a:r>
              <a:rPr lang="zh-CN" altLang="zh-CN" dirty="0">
                <a:ea typeface="宋体" panose="02010600030101010101" pitchFamily="2" charset="-122"/>
              </a:rPr>
              <a:t>政府能</a:t>
            </a:r>
            <a:r>
              <a:rPr lang="zh-CN" altLang="en-US" dirty="0">
                <a:ea typeface="宋体" panose="02010600030101010101" pitchFamily="2" charset="-122"/>
              </a:rPr>
              <a:t>向买家</a:t>
            </a:r>
            <a:r>
              <a:rPr lang="zh-CN" altLang="zh-CN" dirty="0">
                <a:ea typeface="宋体" panose="02010600030101010101" pitchFamily="2" charset="-122"/>
              </a:rPr>
              <a:t>或</a:t>
            </a:r>
            <a:r>
              <a:rPr lang="zh-CN" altLang="en-US" dirty="0">
                <a:ea typeface="宋体" panose="02010600030101010101" pitchFamily="2" charset="-122"/>
              </a:rPr>
              <a:t>卖家</a:t>
            </a:r>
            <a:r>
              <a:rPr lang="zh-CN" altLang="zh-CN" dirty="0">
                <a:ea typeface="宋体" panose="02010600030101010101" pitchFamily="2" charset="-122"/>
              </a:rPr>
              <a:t>征税</a:t>
            </a:r>
          </a:p>
          <a:p>
            <a:pPr>
              <a:spcBef>
                <a:spcPct val="55000"/>
              </a:spcBef>
            </a:pPr>
            <a:r>
              <a:rPr lang="zh-CN" altLang="zh-CN" dirty="0">
                <a:ea typeface="宋体" panose="02010600030101010101" pitchFamily="2" charset="-122"/>
              </a:rPr>
              <a:t>税收</a:t>
            </a:r>
            <a:endParaRPr lang="en-US" altLang="zh-CN" dirty="0">
              <a:ea typeface="宋体" panose="02010600030101010101" pitchFamily="2" charset="-122"/>
            </a:endParaRPr>
          </a:p>
          <a:p>
            <a:pPr lvl="1">
              <a:spcBef>
                <a:spcPct val="55000"/>
              </a:spcBef>
            </a:pPr>
            <a:r>
              <a:rPr lang="zh-CN" altLang="en-US" dirty="0">
                <a:ea typeface="宋体" panose="02010600030101010101" pitchFamily="2" charset="-122"/>
              </a:rPr>
              <a:t>从价税：商品价格</a:t>
            </a:r>
            <a:r>
              <a:rPr lang="zh-CN" altLang="zh-CN" dirty="0">
                <a:ea typeface="宋体" panose="02010600030101010101" pitchFamily="2" charset="-122"/>
              </a:rPr>
              <a:t>一个比例</a:t>
            </a:r>
            <a:endParaRPr lang="en-US" altLang="zh-CN" dirty="0">
              <a:ea typeface="宋体" panose="02010600030101010101" pitchFamily="2" charset="-122"/>
            </a:endParaRPr>
          </a:p>
          <a:p>
            <a:pPr lvl="1">
              <a:spcBef>
                <a:spcPct val="55000"/>
              </a:spcBef>
            </a:pPr>
            <a:r>
              <a:rPr lang="zh-CN" altLang="en-US" dirty="0">
                <a:ea typeface="宋体" panose="02010600030101010101" pitchFamily="2" charset="-122"/>
              </a:rPr>
              <a:t>从量税：</a:t>
            </a:r>
            <a:r>
              <a:rPr lang="zh-CN" altLang="zh-CN" dirty="0">
                <a:ea typeface="宋体" panose="02010600030101010101" pitchFamily="2" charset="-122"/>
              </a:rPr>
              <a:t>每售出一单位物品需支付一定数量的货币</a:t>
            </a:r>
            <a:endParaRPr lang="en-US" altLang="zh-CN" dirty="0">
              <a:ea typeface="宋体" panose="02010600030101010101" pitchFamily="2" charset="-122"/>
            </a:endParaRPr>
          </a:p>
          <a:p>
            <a:pPr lvl="1">
              <a:spcBef>
                <a:spcPct val="55000"/>
              </a:spcBef>
            </a:pPr>
            <a:r>
              <a:rPr lang="zh-CN" altLang="zh-CN" dirty="0">
                <a:ea typeface="宋体" panose="02010600030101010101" pitchFamily="2" charset="-122"/>
              </a:rPr>
              <a:t>简化起见，我们仅分析后者</a:t>
            </a:r>
          </a:p>
          <a:p>
            <a:endParaRPr lang="zh-CN" altLang="en-US" dirty="0"/>
          </a:p>
        </p:txBody>
      </p:sp>
    </p:spTree>
    <p:extLst>
      <p:ext uri="{BB962C8B-B14F-4D97-AF65-F5344CB8AC3E}">
        <p14:creationId xmlns:p14="http://schemas.microsoft.com/office/powerpoint/2010/main" val="3450579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D82E0-0C0B-4272-BFA7-74E8646250C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7B85E4E-F048-4DCD-91F6-80DA659CE9FC}"/>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B448CEAB-009E-4835-A197-A6E3D7439278}"/>
              </a:ext>
            </a:extLst>
          </p:cNvPr>
          <p:cNvGrpSpPr>
            <a:grpSpLocks/>
          </p:cNvGrpSpPr>
          <p:nvPr/>
        </p:nvGrpSpPr>
        <p:grpSpPr bwMode="auto">
          <a:xfrm>
            <a:off x="5072063" y="2278063"/>
            <a:ext cx="3176587" cy="2274887"/>
            <a:chOff x="0" y="0"/>
            <a:chExt cx="2001" cy="1433"/>
          </a:xfrm>
        </p:grpSpPr>
        <p:sp>
          <p:nvSpPr>
            <p:cNvPr id="7" name="Line 3">
              <a:extLst>
                <a:ext uri="{FF2B5EF4-FFF2-40B4-BE49-F238E27FC236}">
                  <a16:creationId xmlns:a16="http://schemas.microsoft.com/office/drawing/2014/main" id="{72696F91-A2AC-464D-8EB4-DB3950C00934}"/>
                </a:ext>
              </a:extLst>
            </p:cNvPr>
            <p:cNvSpPr>
              <a:spLocks noChangeShapeType="1"/>
            </p:cNvSpPr>
            <p:nvPr/>
          </p:nvSpPr>
          <p:spPr bwMode="auto">
            <a:xfrm flipV="1">
              <a:off x="0" y="210"/>
              <a:ext cx="1696" cy="122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4">
              <a:extLst>
                <a:ext uri="{FF2B5EF4-FFF2-40B4-BE49-F238E27FC236}">
                  <a16:creationId xmlns:a16="http://schemas.microsoft.com/office/drawing/2014/main" id="{3788C5E9-190B-4BB9-BCE4-D2978FB1A0A5}"/>
                </a:ext>
              </a:extLst>
            </p:cNvPr>
            <p:cNvSpPr txBox="1">
              <a:spLocks noChangeArrowheads="1"/>
            </p:cNvSpPr>
            <p:nvPr/>
          </p:nvSpPr>
          <p:spPr bwMode="auto">
            <a:xfrm>
              <a:off x="1615" y="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r>
                <a:rPr lang="en-US" altLang="zh-CN" sz="2400" b="1" baseline="-25000">
                  <a:ea typeface="宋体" panose="02010600030101010101" pitchFamily="2" charset="-122"/>
                </a:rPr>
                <a:t>1</a:t>
              </a:r>
            </a:p>
          </p:txBody>
        </p:sp>
      </p:grpSp>
      <p:sp>
        <p:nvSpPr>
          <p:cNvPr id="9" name="Rectangle 5">
            <a:extLst>
              <a:ext uri="{FF2B5EF4-FFF2-40B4-BE49-F238E27FC236}">
                <a16:creationId xmlns:a16="http://schemas.microsoft.com/office/drawing/2014/main" id="{168F155B-4ED6-491A-A471-3AB5BDD5358C}"/>
              </a:ext>
            </a:extLst>
          </p:cNvPr>
          <p:cNvSpPr txBox="1">
            <a:spLocks noChangeArrowheads="1"/>
          </p:cNvSpPr>
          <p:nvPr/>
        </p:nvSpPr>
        <p:spPr>
          <a:xfrm>
            <a:off x="0" y="20796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dirty="0">
                <a:ea typeface="宋体" panose="02010600030101010101" pitchFamily="2" charset="-122"/>
              </a:rPr>
              <a:t>例 3:  </a:t>
            </a:r>
            <a:r>
              <a:rPr lang="zh-CN" altLang="en-US" sz="3600" dirty="0">
                <a:ea typeface="宋体" panose="02010600030101010101" pitchFamily="2" charset="-122"/>
              </a:rPr>
              <a:t>烟草</a:t>
            </a:r>
            <a:r>
              <a:rPr lang="zh-CN" altLang="zh-CN" sz="3600" dirty="0">
                <a:ea typeface="宋体" panose="02010600030101010101" pitchFamily="2" charset="-122"/>
              </a:rPr>
              <a:t>市场</a:t>
            </a:r>
          </a:p>
        </p:txBody>
      </p:sp>
      <p:sp>
        <p:nvSpPr>
          <p:cNvPr id="10" name="Rectangle 6">
            <a:extLst>
              <a:ext uri="{FF2B5EF4-FFF2-40B4-BE49-F238E27FC236}">
                <a16:creationId xmlns:a16="http://schemas.microsoft.com/office/drawing/2014/main" id="{DAEBF254-27B7-4FE0-9D94-D63668F7439B}"/>
              </a:ext>
            </a:extLst>
          </p:cNvPr>
          <p:cNvSpPr txBox="1">
            <a:spLocks noChangeArrowheads="1"/>
          </p:cNvSpPr>
          <p:nvPr/>
        </p:nvSpPr>
        <p:spPr>
          <a:xfrm>
            <a:off x="1111250" y="2152650"/>
            <a:ext cx="1819275" cy="1119188"/>
          </a:xfrm>
          <a:prstGeom prst="rect">
            <a:avLst/>
          </a:prstGeom>
          <a:solidFill>
            <a:srgbClr val="FFCCCC"/>
          </a:solidFill>
          <a:effectLst>
            <a:outerShdw dist="71842" dir="2700000" algn="ctr" rotWithShape="0">
              <a:schemeClr val="bg2"/>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zh-CN">
                <a:ea typeface="宋体" panose="02010600030101010101" pitchFamily="2" charset="-122"/>
              </a:rPr>
              <a:t>没有税收时的均衡</a:t>
            </a:r>
          </a:p>
        </p:txBody>
      </p:sp>
      <p:grpSp>
        <p:nvGrpSpPr>
          <p:cNvPr id="11" name="Group 7">
            <a:extLst>
              <a:ext uri="{FF2B5EF4-FFF2-40B4-BE49-F238E27FC236}">
                <a16:creationId xmlns:a16="http://schemas.microsoft.com/office/drawing/2014/main" id="{D4365AE9-D586-4503-8615-505081F6C029}"/>
              </a:ext>
            </a:extLst>
          </p:cNvPr>
          <p:cNvGrpSpPr>
            <a:grpSpLocks/>
          </p:cNvGrpSpPr>
          <p:nvPr/>
        </p:nvGrpSpPr>
        <p:grpSpPr bwMode="auto">
          <a:xfrm>
            <a:off x="4360863" y="1757363"/>
            <a:ext cx="4422775" cy="3871912"/>
            <a:chOff x="0" y="0"/>
            <a:chExt cx="2786" cy="2439"/>
          </a:xfrm>
        </p:grpSpPr>
        <p:grpSp>
          <p:nvGrpSpPr>
            <p:cNvPr id="12" name="Group 8">
              <a:extLst>
                <a:ext uri="{FF2B5EF4-FFF2-40B4-BE49-F238E27FC236}">
                  <a16:creationId xmlns:a16="http://schemas.microsoft.com/office/drawing/2014/main" id="{18C4B59A-23E4-4D80-B322-5DD9390381C6}"/>
                </a:ext>
              </a:extLst>
            </p:cNvPr>
            <p:cNvGrpSpPr>
              <a:grpSpLocks/>
            </p:cNvGrpSpPr>
            <p:nvPr/>
          </p:nvGrpSpPr>
          <p:grpSpPr bwMode="auto">
            <a:xfrm>
              <a:off x="118" y="252"/>
              <a:ext cx="2409" cy="2049"/>
              <a:chOff x="0" y="0"/>
              <a:chExt cx="2116" cy="2027"/>
            </a:xfrm>
          </p:grpSpPr>
          <p:sp>
            <p:nvSpPr>
              <p:cNvPr id="15" name="Line 9">
                <a:extLst>
                  <a:ext uri="{FF2B5EF4-FFF2-40B4-BE49-F238E27FC236}">
                    <a16:creationId xmlns:a16="http://schemas.microsoft.com/office/drawing/2014/main" id="{406A80C0-E002-4044-86F5-89B769F1C86A}"/>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0">
                <a:extLst>
                  <a:ext uri="{FF2B5EF4-FFF2-40B4-BE49-F238E27FC236}">
                    <a16:creationId xmlns:a16="http://schemas.microsoft.com/office/drawing/2014/main" id="{0A4FAA6F-0DB6-405E-9185-13489AEDFC76}"/>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Text Box 11">
              <a:extLst>
                <a:ext uri="{FF2B5EF4-FFF2-40B4-BE49-F238E27FC236}">
                  <a16:creationId xmlns:a16="http://schemas.microsoft.com/office/drawing/2014/main" id="{4A766E0F-51C5-4812-A7EF-154163D8E7E5}"/>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4" name="Text Box 12">
              <a:extLst>
                <a:ext uri="{FF2B5EF4-FFF2-40B4-BE49-F238E27FC236}">
                  <a16:creationId xmlns:a16="http://schemas.microsoft.com/office/drawing/2014/main" id="{BC9B2221-3019-4697-974B-853A54E9A2DE}"/>
                </a:ext>
              </a:extLst>
            </p:cNvPr>
            <p:cNvSpPr txBox="1">
              <a:spLocks noChangeArrowheads="1"/>
            </p:cNvSpPr>
            <p:nvPr/>
          </p:nvSpPr>
          <p:spPr bwMode="auto">
            <a:xfrm>
              <a:off x="2496"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7" name="Group 13">
            <a:extLst>
              <a:ext uri="{FF2B5EF4-FFF2-40B4-BE49-F238E27FC236}">
                <a16:creationId xmlns:a16="http://schemas.microsoft.com/office/drawing/2014/main" id="{6FCF1545-8372-48C9-93BE-0F01BA93F072}"/>
              </a:ext>
            </a:extLst>
          </p:cNvPr>
          <p:cNvGrpSpPr>
            <a:grpSpLocks/>
          </p:cNvGrpSpPr>
          <p:nvPr/>
        </p:nvGrpSpPr>
        <p:grpSpPr bwMode="auto">
          <a:xfrm>
            <a:off x="5686425" y="2116138"/>
            <a:ext cx="2730500" cy="2649537"/>
            <a:chOff x="0" y="0"/>
            <a:chExt cx="1720" cy="1669"/>
          </a:xfrm>
        </p:grpSpPr>
        <p:sp>
          <p:nvSpPr>
            <p:cNvPr id="18" name="Line 14">
              <a:extLst>
                <a:ext uri="{FF2B5EF4-FFF2-40B4-BE49-F238E27FC236}">
                  <a16:creationId xmlns:a16="http://schemas.microsoft.com/office/drawing/2014/main" id="{A99B3D39-137C-47ED-ACB1-A8CA0C352364}"/>
                </a:ext>
              </a:extLst>
            </p:cNvPr>
            <p:cNvSpPr>
              <a:spLocks noChangeShapeType="1"/>
            </p:cNvSpPr>
            <p:nvPr/>
          </p:nvSpPr>
          <p:spPr bwMode="auto">
            <a:xfrm>
              <a:off x="0" y="0"/>
              <a:ext cx="1417" cy="147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15">
              <a:extLst>
                <a:ext uri="{FF2B5EF4-FFF2-40B4-BE49-F238E27FC236}">
                  <a16:creationId xmlns:a16="http://schemas.microsoft.com/office/drawing/2014/main" id="{6DC730CC-B411-47BE-8339-A505150E5C5C}"/>
                </a:ext>
              </a:extLst>
            </p:cNvPr>
            <p:cNvSpPr txBox="1">
              <a:spLocks noChangeArrowheads="1"/>
            </p:cNvSpPr>
            <p:nvPr/>
          </p:nvSpPr>
          <p:spPr bwMode="auto">
            <a:xfrm>
              <a:off x="1334" y="13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1</a:t>
              </a:r>
            </a:p>
          </p:txBody>
        </p:sp>
      </p:grpSp>
      <p:grpSp>
        <p:nvGrpSpPr>
          <p:cNvPr id="20" name="Group 16">
            <a:extLst>
              <a:ext uri="{FF2B5EF4-FFF2-40B4-BE49-F238E27FC236}">
                <a16:creationId xmlns:a16="http://schemas.microsoft.com/office/drawing/2014/main" id="{8CCE2A28-3D54-4486-A86C-67E2E2A5AF3D}"/>
              </a:ext>
            </a:extLst>
          </p:cNvPr>
          <p:cNvGrpSpPr>
            <a:grpSpLocks/>
          </p:cNvGrpSpPr>
          <p:nvPr/>
        </p:nvGrpSpPr>
        <p:grpSpPr bwMode="auto">
          <a:xfrm>
            <a:off x="3382963" y="3105150"/>
            <a:ext cx="3773487" cy="2720975"/>
            <a:chOff x="0" y="0"/>
            <a:chExt cx="2377" cy="1714"/>
          </a:xfrm>
        </p:grpSpPr>
        <p:grpSp>
          <p:nvGrpSpPr>
            <p:cNvPr id="21" name="Group 17">
              <a:extLst>
                <a:ext uri="{FF2B5EF4-FFF2-40B4-BE49-F238E27FC236}">
                  <a16:creationId xmlns:a16="http://schemas.microsoft.com/office/drawing/2014/main" id="{C2ACEFA8-55D2-48B0-B35E-6BFE30EEC970}"/>
                </a:ext>
              </a:extLst>
            </p:cNvPr>
            <p:cNvGrpSpPr>
              <a:grpSpLocks/>
            </p:cNvGrpSpPr>
            <p:nvPr/>
          </p:nvGrpSpPr>
          <p:grpSpPr bwMode="auto">
            <a:xfrm>
              <a:off x="740" y="119"/>
              <a:ext cx="1425" cy="1333"/>
              <a:chOff x="0" y="0"/>
              <a:chExt cx="795" cy="646"/>
            </a:xfrm>
          </p:grpSpPr>
          <p:sp>
            <p:nvSpPr>
              <p:cNvPr id="25" name="Line 18">
                <a:extLst>
                  <a:ext uri="{FF2B5EF4-FFF2-40B4-BE49-F238E27FC236}">
                    <a16:creationId xmlns:a16="http://schemas.microsoft.com/office/drawing/2014/main" id="{C5E746F5-8000-4EA7-A583-DA70C1E7B1EF}"/>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9">
                <a:extLst>
                  <a:ext uri="{FF2B5EF4-FFF2-40B4-BE49-F238E27FC236}">
                    <a16:creationId xmlns:a16="http://schemas.microsoft.com/office/drawing/2014/main" id="{08CD0811-8274-4CF4-8798-384B23F65CBE}"/>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 name="Oval 20">
              <a:extLst>
                <a:ext uri="{FF2B5EF4-FFF2-40B4-BE49-F238E27FC236}">
                  <a16:creationId xmlns:a16="http://schemas.microsoft.com/office/drawing/2014/main" id="{478631BC-C570-4EFC-A7D7-9D2192E90048}"/>
                </a:ext>
              </a:extLst>
            </p:cNvPr>
            <p:cNvSpPr>
              <a:spLocks noChangeArrowheads="1"/>
            </p:cNvSpPr>
            <p:nvPr/>
          </p:nvSpPr>
          <p:spPr bwMode="auto">
            <a:xfrm>
              <a:off x="2118" y="7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3" name="Text Box 21">
              <a:extLst>
                <a:ext uri="{FF2B5EF4-FFF2-40B4-BE49-F238E27FC236}">
                  <a16:creationId xmlns:a16="http://schemas.microsoft.com/office/drawing/2014/main" id="{F688A562-12E2-4D4A-B7B2-E271D4689208}"/>
                </a:ext>
              </a:extLst>
            </p:cNvPr>
            <p:cNvSpPr txBox="1">
              <a:spLocks noChangeArrowheads="1"/>
            </p:cNvSpPr>
            <p:nvPr/>
          </p:nvSpPr>
          <p:spPr bwMode="auto">
            <a:xfrm>
              <a:off x="0" y="0"/>
              <a:ext cx="7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$10.00</a:t>
              </a:r>
            </a:p>
          </p:txBody>
        </p:sp>
        <p:sp>
          <p:nvSpPr>
            <p:cNvPr id="24" name="Text Box 22">
              <a:extLst>
                <a:ext uri="{FF2B5EF4-FFF2-40B4-BE49-F238E27FC236}">
                  <a16:creationId xmlns:a16="http://schemas.microsoft.com/office/drawing/2014/main" id="{D477846B-50C0-42C5-97E8-9D3AAC0C18B8}"/>
                </a:ext>
              </a:extLst>
            </p:cNvPr>
            <p:cNvSpPr txBox="1">
              <a:spLocks noChangeArrowheads="1"/>
            </p:cNvSpPr>
            <p:nvPr/>
          </p:nvSpPr>
          <p:spPr bwMode="auto">
            <a:xfrm>
              <a:off x="2006" y="1484"/>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dirty="0">
                  <a:ea typeface="宋体" panose="02010600030101010101" pitchFamily="2" charset="-122"/>
                </a:rPr>
                <a:t>500</a:t>
              </a:r>
            </a:p>
          </p:txBody>
        </p:sp>
      </p:grpSp>
    </p:spTree>
    <p:extLst>
      <p:ext uri="{BB962C8B-B14F-4D97-AF65-F5344CB8AC3E}">
        <p14:creationId xmlns:p14="http://schemas.microsoft.com/office/powerpoint/2010/main" val="138668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18" presetClass="entr" presetSubtype="6"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strips(downRight)">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AC065-C1CA-46BB-A0FF-B8B486D9E82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7EC9E4D-8F09-497D-AA6D-1C566916740E}"/>
              </a:ext>
            </a:extLst>
          </p:cNvPr>
          <p:cNvSpPr>
            <a:spLocks noGrp="1"/>
          </p:cNvSpPr>
          <p:nvPr>
            <p:ph idx="1"/>
          </p:nvPr>
        </p:nvSpPr>
        <p:spPr/>
        <p:txBody>
          <a:bodyPr/>
          <a:lstStyle/>
          <a:p>
            <a:r>
              <a:rPr lang="en-US" altLang="zh-CN" dirty="0">
                <a:ea typeface="宋体" panose="02010600030101010101" pitchFamily="2" charset="-122"/>
              </a:rPr>
              <a:t>Q: </a:t>
            </a:r>
            <a:r>
              <a:rPr lang="zh-CN" altLang="en-US" dirty="0">
                <a:ea typeface="宋体" panose="02010600030101010101" pitchFamily="2" charset="-122"/>
              </a:rPr>
              <a:t>为什么不用需求曲线的斜率来测量需求相对于自身价格改变的敏感度？</a:t>
            </a:r>
            <a:endParaRPr lang="en-US" altLang="zh-CN"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27501630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F6173-A4D6-44CD-8E34-DAE5E1FBE7B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9BBD76C-9086-42FE-BD4A-0BCD15C69C3E}"/>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9F45BDB7-2D66-4E3D-A0F9-EAA607810777}"/>
              </a:ext>
            </a:extLst>
          </p:cNvPr>
          <p:cNvGrpSpPr>
            <a:grpSpLocks/>
          </p:cNvGrpSpPr>
          <p:nvPr/>
        </p:nvGrpSpPr>
        <p:grpSpPr bwMode="auto">
          <a:xfrm>
            <a:off x="5072063" y="2278063"/>
            <a:ext cx="3176587" cy="2274887"/>
            <a:chOff x="0" y="0"/>
            <a:chExt cx="2001" cy="1433"/>
          </a:xfrm>
        </p:grpSpPr>
        <p:sp>
          <p:nvSpPr>
            <p:cNvPr id="7" name="Line 3">
              <a:extLst>
                <a:ext uri="{FF2B5EF4-FFF2-40B4-BE49-F238E27FC236}">
                  <a16:creationId xmlns:a16="http://schemas.microsoft.com/office/drawing/2014/main" id="{E47459D9-E231-4389-968B-FC8A0BEA2A4B}"/>
                </a:ext>
              </a:extLst>
            </p:cNvPr>
            <p:cNvSpPr>
              <a:spLocks noChangeShapeType="1"/>
            </p:cNvSpPr>
            <p:nvPr/>
          </p:nvSpPr>
          <p:spPr bwMode="auto">
            <a:xfrm flipV="1">
              <a:off x="0" y="210"/>
              <a:ext cx="1696" cy="1223"/>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4">
              <a:extLst>
                <a:ext uri="{FF2B5EF4-FFF2-40B4-BE49-F238E27FC236}">
                  <a16:creationId xmlns:a16="http://schemas.microsoft.com/office/drawing/2014/main" id="{3AE4F809-B1D7-4284-96D3-A96633107FE8}"/>
                </a:ext>
              </a:extLst>
            </p:cNvPr>
            <p:cNvSpPr txBox="1">
              <a:spLocks noChangeArrowheads="1"/>
            </p:cNvSpPr>
            <p:nvPr/>
          </p:nvSpPr>
          <p:spPr bwMode="auto">
            <a:xfrm>
              <a:off x="1615" y="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solidFill>
                    <a:srgbClr val="B2B2B2"/>
                  </a:solidFill>
                  <a:ea typeface="宋体" panose="02010600030101010101" pitchFamily="2" charset="-122"/>
                </a:rPr>
                <a:t>S</a:t>
              </a:r>
              <a:r>
                <a:rPr lang="en-US" altLang="zh-CN" sz="2400" b="1" baseline="-25000">
                  <a:solidFill>
                    <a:srgbClr val="B2B2B2"/>
                  </a:solidFill>
                  <a:ea typeface="宋体" panose="02010600030101010101" pitchFamily="2" charset="-122"/>
                </a:rPr>
                <a:t>1</a:t>
              </a:r>
            </a:p>
          </p:txBody>
        </p:sp>
      </p:grpSp>
      <p:grpSp>
        <p:nvGrpSpPr>
          <p:cNvPr id="9" name="Group 5">
            <a:extLst>
              <a:ext uri="{FF2B5EF4-FFF2-40B4-BE49-F238E27FC236}">
                <a16:creationId xmlns:a16="http://schemas.microsoft.com/office/drawing/2014/main" id="{C90AE857-EE04-46CE-92D1-07565D36F36E}"/>
              </a:ext>
            </a:extLst>
          </p:cNvPr>
          <p:cNvGrpSpPr>
            <a:grpSpLocks/>
          </p:cNvGrpSpPr>
          <p:nvPr/>
        </p:nvGrpSpPr>
        <p:grpSpPr bwMode="auto">
          <a:xfrm>
            <a:off x="5686425" y="2116138"/>
            <a:ext cx="2730500" cy="2649537"/>
            <a:chOff x="0" y="0"/>
            <a:chExt cx="1720" cy="1669"/>
          </a:xfrm>
        </p:grpSpPr>
        <p:sp>
          <p:nvSpPr>
            <p:cNvPr id="10" name="Line 14">
              <a:extLst>
                <a:ext uri="{FF2B5EF4-FFF2-40B4-BE49-F238E27FC236}">
                  <a16:creationId xmlns:a16="http://schemas.microsoft.com/office/drawing/2014/main" id="{4FC46364-333D-4F64-9B70-3816252DB68C}"/>
                </a:ext>
              </a:extLst>
            </p:cNvPr>
            <p:cNvSpPr>
              <a:spLocks noChangeShapeType="1"/>
            </p:cNvSpPr>
            <p:nvPr/>
          </p:nvSpPr>
          <p:spPr bwMode="auto">
            <a:xfrm>
              <a:off x="0" y="0"/>
              <a:ext cx="1417" cy="147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5">
              <a:extLst>
                <a:ext uri="{FF2B5EF4-FFF2-40B4-BE49-F238E27FC236}">
                  <a16:creationId xmlns:a16="http://schemas.microsoft.com/office/drawing/2014/main" id="{23D917C6-780D-4B2B-A5AB-2BE90167DC3E}"/>
                </a:ext>
              </a:extLst>
            </p:cNvPr>
            <p:cNvSpPr txBox="1">
              <a:spLocks noChangeArrowheads="1"/>
            </p:cNvSpPr>
            <p:nvPr/>
          </p:nvSpPr>
          <p:spPr bwMode="auto">
            <a:xfrm>
              <a:off x="1334" y="13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1</a:t>
              </a:r>
            </a:p>
          </p:txBody>
        </p:sp>
      </p:grpSp>
      <p:grpSp>
        <p:nvGrpSpPr>
          <p:cNvPr id="12" name="Group 8">
            <a:extLst>
              <a:ext uri="{FF2B5EF4-FFF2-40B4-BE49-F238E27FC236}">
                <a16:creationId xmlns:a16="http://schemas.microsoft.com/office/drawing/2014/main" id="{EA8D9D07-1F48-4E2F-BCD6-DEF2228C51F1}"/>
              </a:ext>
            </a:extLst>
          </p:cNvPr>
          <p:cNvGrpSpPr>
            <a:grpSpLocks/>
          </p:cNvGrpSpPr>
          <p:nvPr/>
        </p:nvGrpSpPr>
        <p:grpSpPr bwMode="auto">
          <a:xfrm>
            <a:off x="3382963" y="3105150"/>
            <a:ext cx="3773487" cy="2720975"/>
            <a:chOff x="0" y="0"/>
            <a:chExt cx="2377" cy="1714"/>
          </a:xfrm>
        </p:grpSpPr>
        <p:grpSp>
          <p:nvGrpSpPr>
            <p:cNvPr id="13" name="Group 9">
              <a:extLst>
                <a:ext uri="{FF2B5EF4-FFF2-40B4-BE49-F238E27FC236}">
                  <a16:creationId xmlns:a16="http://schemas.microsoft.com/office/drawing/2014/main" id="{7A67D454-8C9C-4356-8687-08A2531883BB}"/>
                </a:ext>
              </a:extLst>
            </p:cNvPr>
            <p:cNvGrpSpPr>
              <a:grpSpLocks/>
            </p:cNvGrpSpPr>
            <p:nvPr/>
          </p:nvGrpSpPr>
          <p:grpSpPr bwMode="auto">
            <a:xfrm>
              <a:off x="740" y="119"/>
              <a:ext cx="1425" cy="1333"/>
              <a:chOff x="0" y="0"/>
              <a:chExt cx="795" cy="646"/>
            </a:xfrm>
          </p:grpSpPr>
          <p:sp>
            <p:nvSpPr>
              <p:cNvPr id="17" name="Line 18">
                <a:extLst>
                  <a:ext uri="{FF2B5EF4-FFF2-40B4-BE49-F238E27FC236}">
                    <a16:creationId xmlns:a16="http://schemas.microsoft.com/office/drawing/2014/main" id="{8A7C0B2B-E99F-4B0D-AAEE-D6464FAA4515}"/>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9">
                <a:extLst>
                  <a:ext uri="{FF2B5EF4-FFF2-40B4-BE49-F238E27FC236}">
                    <a16:creationId xmlns:a16="http://schemas.microsoft.com/office/drawing/2014/main" id="{F9A9C980-EA89-4D89-8369-FF2131C6C615}"/>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 name="Oval 20">
              <a:extLst>
                <a:ext uri="{FF2B5EF4-FFF2-40B4-BE49-F238E27FC236}">
                  <a16:creationId xmlns:a16="http://schemas.microsoft.com/office/drawing/2014/main" id="{413883F7-2972-4673-A371-E4EAC6A02B4F}"/>
                </a:ext>
              </a:extLst>
            </p:cNvPr>
            <p:cNvSpPr>
              <a:spLocks noChangeArrowheads="1"/>
            </p:cNvSpPr>
            <p:nvPr/>
          </p:nvSpPr>
          <p:spPr bwMode="auto">
            <a:xfrm>
              <a:off x="2118" y="7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5" name="Text Box 21">
              <a:extLst>
                <a:ext uri="{FF2B5EF4-FFF2-40B4-BE49-F238E27FC236}">
                  <a16:creationId xmlns:a16="http://schemas.microsoft.com/office/drawing/2014/main" id="{881832A2-9772-4755-8B90-9E45C44E5F01}"/>
                </a:ext>
              </a:extLst>
            </p:cNvPr>
            <p:cNvSpPr txBox="1">
              <a:spLocks noChangeArrowheads="1"/>
            </p:cNvSpPr>
            <p:nvPr/>
          </p:nvSpPr>
          <p:spPr bwMode="auto">
            <a:xfrm>
              <a:off x="0" y="0"/>
              <a:ext cx="7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$10.00</a:t>
              </a:r>
            </a:p>
          </p:txBody>
        </p:sp>
        <p:sp>
          <p:nvSpPr>
            <p:cNvPr id="16" name="Text Box 22">
              <a:extLst>
                <a:ext uri="{FF2B5EF4-FFF2-40B4-BE49-F238E27FC236}">
                  <a16:creationId xmlns:a16="http://schemas.microsoft.com/office/drawing/2014/main" id="{798D1770-B569-4AD7-8F2F-2416A6D64812}"/>
                </a:ext>
              </a:extLst>
            </p:cNvPr>
            <p:cNvSpPr txBox="1">
              <a:spLocks noChangeArrowheads="1"/>
            </p:cNvSpPr>
            <p:nvPr/>
          </p:nvSpPr>
          <p:spPr bwMode="auto">
            <a:xfrm>
              <a:off x="2006" y="1484"/>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dirty="0">
                  <a:ea typeface="宋体" panose="02010600030101010101" pitchFamily="2" charset="-122"/>
                </a:rPr>
                <a:t>500</a:t>
              </a:r>
            </a:p>
          </p:txBody>
        </p:sp>
      </p:grpSp>
      <p:sp>
        <p:nvSpPr>
          <p:cNvPr id="19" name="Rectangle 5">
            <a:extLst>
              <a:ext uri="{FF2B5EF4-FFF2-40B4-BE49-F238E27FC236}">
                <a16:creationId xmlns:a16="http://schemas.microsoft.com/office/drawing/2014/main" id="{03BBBAB1-7C03-4BFF-A84B-B1532F61B3C9}"/>
              </a:ext>
            </a:extLst>
          </p:cNvPr>
          <p:cNvSpPr txBox="1">
            <a:spLocks noChangeArrowheads="1"/>
          </p:cNvSpPr>
          <p:nvPr/>
        </p:nvSpPr>
        <p:spPr>
          <a:xfrm>
            <a:off x="0" y="20796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dirty="0">
                <a:ea typeface="宋体" panose="02010600030101010101" pitchFamily="2" charset="-122"/>
              </a:rPr>
              <a:t>向</a:t>
            </a:r>
            <a:r>
              <a:rPr lang="zh-CN" altLang="en-US" sz="3600" dirty="0">
                <a:ea typeface="宋体" panose="02010600030101010101" pitchFamily="2" charset="-122"/>
              </a:rPr>
              <a:t>买家</a:t>
            </a:r>
            <a:r>
              <a:rPr lang="zh-CN" altLang="zh-CN" sz="3600" dirty="0">
                <a:ea typeface="宋体" panose="02010600030101010101" pitchFamily="2" charset="-122"/>
              </a:rPr>
              <a:t>征税</a:t>
            </a:r>
          </a:p>
        </p:txBody>
      </p:sp>
      <p:sp>
        <p:nvSpPr>
          <p:cNvPr id="20" name="Rectangle 6">
            <a:extLst>
              <a:ext uri="{FF2B5EF4-FFF2-40B4-BE49-F238E27FC236}">
                <a16:creationId xmlns:a16="http://schemas.microsoft.com/office/drawing/2014/main" id="{CBA45705-6805-4F9C-B8CD-17EE7FFA761E}"/>
              </a:ext>
            </a:extLst>
          </p:cNvPr>
          <p:cNvSpPr txBox="1">
            <a:spLocks noChangeArrowheads="1"/>
          </p:cNvSpPr>
          <p:nvPr/>
        </p:nvSpPr>
        <p:spPr>
          <a:xfrm>
            <a:off x="479425" y="989013"/>
            <a:ext cx="3802063" cy="5178425"/>
          </a:xfrm>
          <a:prstGeom prst="rect">
            <a:avLst/>
          </a:prstGeom>
          <a:noFill/>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30000"/>
              </a:spcBef>
              <a:buFont typeface="Wingdings" panose="05000000000000000000" pitchFamily="2" charset="2"/>
              <a:buNone/>
            </a:pPr>
            <a:r>
              <a:rPr lang="zh-CN" altLang="zh-CN" sz="2500" dirty="0">
                <a:ea typeface="宋体" panose="02010600030101010101" pitchFamily="2" charset="-122"/>
              </a:rPr>
              <a:t>现在</a:t>
            </a:r>
            <a:r>
              <a:rPr lang="zh-CN" altLang="en-US" sz="2500" dirty="0">
                <a:ea typeface="宋体" panose="02010600030101010101" pitchFamily="2" charset="-122"/>
              </a:rPr>
              <a:t>买家</a:t>
            </a:r>
            <a:r>
              <a:rPr lang="zh-CN" altLang="zh-CN" sz="2500" dirty="0">
                <a:ea typeface="宋体" panose="02010600030101010101" pitchFamily="2" charset="-122"/>
              </a:rPr>
              <a:t>支付的价格比市场价格要高$1.50</a:t>
            </a:r>
          </a:p>
          <a:p>
            <a:pPr marL="0" indent="0">
              <a:spcBef>
                <a:spcPct val="30000"/>
              </a:spcBef>
              <a:buFont typeface="Wingdings" panose="05000000000000000000" pitchFamily="2" charset="2"/>
              <a:buNone/>
            </a:pPr>
            <a:r>
              <a:rPr lang="zh-CN" altLang="zh-CN" sz="2500" dirty="0">
                <a:ea typeface="宋体" panose="02010600030101010101" pitchFamily="2" charset="-122"/>
              </a:rPr>
              <a:t> </a:t>
            </a:r>
          </a:p>
          <a:p>
            <a:pPr marL="0" indent="0">
              <a:spcBef>
                <a:spcPct val="30000"/>
              </a:spcBef>
              <a:buFont typeface="Wingdings" panose="05000000000000000000" pitchFamily="2" charset="2"/>
              <a:buNone/>
            </a:pPr>
            <a:r>
              <a:rPr lang="zh-CN" altLang="zh-CN" sz="2500" dirty="0">
                <a:ea typeface="宋体" panose="02010600030101010101" pitchFamily="2" charset="-122"/>
              </a:rPr>
              <a:t>为使</a:t>
            </a:r>
            <a:r>
              <a:rPr lang="zh-CN" altLang="en-US" sz="2500" dirty="0">
                <a:ea typeface="宋体" panose="02010600030101010101" pitchFamily="2" charset="-122"/>
              </a:rPr>
              <a:t>买家</a:t>
            </a:r>
            <a:r>
              <a:rPr lang="zh-CN" altLang="zh-CN" sz="2500" dirty="0">
                <a:ea typeface="宋体" panose="02010600030101010101" pitchFamily="2" charset="-122"/>
              </a:rPr>
              <a:t>购买相同多的数量，价格需下降$1.50  </a:t>
            </a:r>
          </a:p>
          <a:p>
            <a:pPr marL="0" indent="0">
              <a:spcBef>
                <a:spcPct val="30000"/>
              </a:spcBef>
              <a:buFont typeface="Wingdings" panose="05000000000000000000" pitchFamily="2" charset="2"/>
              <a:buNone/>
            </a:pPr>
            <a:endParaRPr lang="zh-CN" altLang="zh-CN" sz="2500" dirty="0">
              <a:ea typeface="宋体" panose="02010600030101010101" pitchFamily="2" charset="-122"/>
            </a:endParaRPr>
          </a:p>
          <a:p>
            <a:pPr marL="0" indent="0">
              <a:spcBef>
                <a:spcPct val="30000"/>
              </a:spcBef>
              <a:buFont typeface="Wingdings" panose="05000000000000000000" pitchFamily="2" charset="2"/>
              <a:buNone/>
            </a:pPr>
            <a:endParaRPr lang="zh-CN" altLang="zh-CN" sz="2000" dirty="0">
              <a:ea typeface="宋体" panose="02010600030101010101" pitchFamily="2" charset="-122"/>
            </a:endParaRPr>
          </a:p>
          <a:p>
            <a:pPr marL="0" indent="0">
              <a:spcBef>
                <a:spcPct val="30000"/>
              </a:spcBef>
              <a:buFont typeface="Wingdings" panose="05000000000000000000" pitchFamily="2" charset="2"/>
              <a:buNone/>
            </a:pPr>
            <a:endParaRPr lang="zh-CN" altLang="zh-CN" sz="2400" dirty="0">
              <a:ea typeface="宋体" panose="02010600030101010101" pitchFamily="2" charset="-122"/>
            </a:endParaRPr>
          </a:p>
          <a:p>
            <a:pPr marL="0" indent="0">
              <a:spcBef>
                <a:spcPct val="30000"/>
              </a:spcBef>
              <a:buFont typeface="Wingdings" panose="05000000000000000000" pitchFamily="2" charset="2"/>
              <a:buNone/>
            </a:pPr>
            <a:r>
              <a:rPr lang="zh-CN" altLang="zh-CN" sz="2400" dirty="0">
                <a:ea typeface="宋体" panose="02010600030101010101" pitchFamily="2" charset="-122"/>
              </a:rPr>
              <a:t>例：要使</a:t>
            </a:r>
            <a:r>
              <a:rPr lang="zh-CN" altLang="en-US" sz="2400" dirty="0">
                <a:ea typeface="宋体" panose="02010600030101010101" pitchFamily="2" charset="-122"/>
              </a:rPr>
              <a:t>买家</a:t>
            </a:r>
            <a:r>
              <a:rPr lang="zh-CN" altLang="zh-CN" sz="2400" dirty="0">
                <a:ea typeface="宋体" panose="02010600030101010101" pitchFamily="2" charset="-122"/>
              </a:rPr>
              <a:t>仍愿意购买500个，市场价格需从 $10.00下降到$8.50</a:t>
            </a:r>
          </a:p>
        </p:txBody>
      </p:sp>
      <p:grpSp>
        <p:nvGrpSpPr>
          <p:cNvPr id="21" name="Group 17">
            <a:extLst>
              <a:ext uri="{FF2B5EF4-FFF2-40B4-BE49-F238E27FC236}">
                <a16:creationId xmlns:a16="http://schemas.microsoft.com/office/drawing/2014/main" id="{941B592A-E0D9-4B81-AA77-0303E53A6A7A}"/>
              </a:ext>
            </a:extLst>
          </p:cNvPr>
          <p:cNvGrpSpPr>
            <a:grpSpLocks/>
          </p:cNvGrpSpPr>
          <p:nvPr/>
        </p:nvGrpSpPr>
        <p:grpSpPr bwMode="auto">
          <a:xfrm>
            <a:off x="4360863" y="1757363"/>
            <a:ext cx="4422775" cy="3871912"/>
            <a:chOff x="0" y="0"/>
            <a:chExt cx="2786" cy="2439"/>
          </a:xfrm>
        </p:grpSpPr>
        <p:grpSp>
          <p:nvGrpSpPr>
            <p:cNvPr id="22" name="Group 18">
              <a:extLst>
                <a:ext uri="{FF2B5EF4-FFF2-40B4-BE49-F238E27FC236}">
                  <a16:creationId xmlns:a16="http://schemas.microsoft.com/office/drawing/2014/main" id="{1950934F-247D-40AB-AD22-7DFDBAF484CA}"/>
                </a:ext>
              </a:extLst>
            </p:cNvPr>
            <p:cNvGrpSpPr>
              <a:grpSpLocks/>
            </p:cNvGrpSpPr>
            <p:nvPr/>
          </p:nvGrpSpPr>
          <p:grpSpPr bwMode="auto">
            <a:xfrm>
              <a:off x="118" y="252"/>
              <a:ext cx="2409" cy="2049"/>
              <a:chOff x="0" y="0"/>
              <a:chExt cx="2116" cy="2027"/>
            </a:xfrm>
          </p:grpSpPr>
          <p:sp>
            <p:nvSpPr>
              <p:cNvPr id="25" name="Line 9">
                <a:extLst>
                  <a:ext uri="{FF2B5EF4-FFF2-40B4-BE49-F238E27FC236}">
                    <a16:creationId xmlns:a16="http://schemas.microsoft.com/office/drawing/2014/main" id="{C9311469-6FB8-4FDB-B8C3-CC2721A48BC6}"/>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0">
                <a:extLst>
                  <a:ext uri="{FF2B5EF4-FFF2-40B4-BE49-F238E27FC236}">
                    <a16:creationId xmlns:a16="http://schemas.microsoft.com/office/drawing/2014/main" id="{293CFB6C-8375-433F-A344-6CBEBD60F573}"/>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 name="Text Box 11">
              <a:extLst>
                <a:ext uri="{FF2B5EF4-FFF2-40B4-BE49-F238E27FC236}">
                  <a16:creationId xmlns:a16="http://schemas.microsoft.com/office/drawing/2014/main" id="{A93DB09D-6089-4A35-827F-D7BD57C4F383}"/>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24" name="Text Box 12">
              <a:extLst>
                <a:ext uri="{FF2B5EF4-FFF2-40B4-BE49-F238E27FC236}">
                  <a16:creationId xmlns:a16="http://schemas.microsoft.com/office/drawing/2014/main" id="{BA84B8EF-5A31-45A9-8122-45E52FFBA666}"/>
                </a:ext>
              </a:extLst>
            </p:cNvPr>
            <p:cNvSpPr txBox="1">
              <a:spLocks noChangeArrowheads="1"/>
            </p:cNvSpPr>
            <p:nvPr/>
          </p:nvSpPr>
          <p:spPr bwMode="auto">
            <a:xfrm>
              <a:off x="2496"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27" name="Group 23">
            <a:extLst>
              <a:ext uri="{FF2B5EF4-FFF2-40B4-BE49-F238E27FC236}">
                <a16:creationId xmlns:a16="http://schemas.microsoft.com/office/drawing/2014/main" id="{D03977FE-9F22-4B29-BD1A-B514378FABBC}"/>
              </a:ext>
            </a:extLst>
          </p:cNvPr>
          <p:cNvGrpSpPr>
            <a:grpSpLocks/>
          </p:cNvGrpSpPr>
          <p:nvPr/>
        </p:nvGrpSpPr>
        <p:grpSpPr bwMode="auto">
          <a:xfrm>
            <a:off x="5232400" y="2641600"/>
            <a:ext cx="2730500" cy="2649538"/>
            <a:chOff x="0" y="0"/>
            <a:chExt cx="1720" cy="1669"/>
          </a:xfrm>
        </p:grpSpPr>
        <p:sp>
          <p:nvSpPr>
            <p:cNvPr id="28" name="Line 24">
              <a:extLst>
                <a:ext uri="{FF2B5EF4-FFF2-40B4-BE49-F238E27FC236}">
                  <a16:creationId xmlns:a16="http://schemas.microsoft.com/office/drawing/2014/main" id="{9C9C660C-392D-4D2E-AE10-2AF9D3B962E9}"/>
                </a:ext>
              </a:extLst>
            </p:cNvPr>
            <p:cNvSpPr>
              <a:spLocks noChangeShapeType="1"/>
            </p:cNvSpPr>
            <p:nvPr/>
          </p:nvSpPr>
          <p:spPr bwMode="auto">
            <a:xfrm>
              <a:off x="0" y="0"/>
              <a:ext cx="1417" cy="147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25">
              <a:extLst>
                <a:ext uri="{FF2B5EF4-FFF2-40B4-BE49-F238E27FC236}">
                  <a16:creationId xmlns:a16="http://schemas.microsoft.com/office/drawing/2014/main" id="{64114EAE-B709-463A-942A-0B4A0CFCD8FE}"/>
                </a:ext>
              </a:extLst>
            </p:cNvPr>
            <p:cNvSpPr txBox="1">
              <a:spLocks noChangeArrowheads="1"/>
            </p:cNvSpPr>
            <p:nvPr/>
          </p:nvSpPr>
          <p:spPr bwMode="auto">
            <a:xfrm>
              <a:off x="1334" y="13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2</a:t>
              </a:r>
            </a:p>
          </p:txBody>
        </p:sp>
      </p:grpSp>
      <p:sp>
        <p:nvSpPr>
          <p:cNvPr id="30" name="Text Box 46">
            <a:extLst>
              <a:ext uri="{FF2B5EF4-FFF2-40B4-BE49-F238E27FC236}">
                <a16:creationId xmlns:a16="http://schemas.microsoft.com/office/drawing/2014/main" id="{4F20B9F9-1394-463D-A977-7E5FF1759578}"/>
              </a:ext>
            </a:extLst>
          </p:cNvPr>
          <p:cNvSpPr txBox="1">
            <a:spLocks noChangeArrowheads="1"/>
          </p:cNvSpPr>
          <p:nvPr/>
        </p:nvSpPr>
        <p:spPr bwMode="auto">
          <a:xfrm>
            <a:off x="4710113" y="1138238"/>
            <a:ext cx="37607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600" dirty="0">
                <a:ea typeface="宋体" panose="02010600030101010101" pitchFamily="2" charset="-122"/>
              </a:rPr>
              <a:t>向</a:t>
            </a:r>
            <a:r>
              <a:rPr lang="zh-CN" altLang="en-US" sz="2600" dirty="0">
                <a:ea typeface="宋体" panose="02010600030101010101" pitchFamily="2" charset="-122"/>
              </a:rPr>
              <a:t>买家</a:t>
            </a:r>
            <a:r>
              <a:rPr lang="zh-CN" altLang="zh-CN" sz="2600" dirty="0">
                <a:ea typeface="宋体" panose="02010600030101010101" pitchFamily="2" charset="-122"/>
              </a:rPr>
              <a:t>征收$1.50的税收</a:t>
            </a:r>
          </a:p>
        </p:txBody>
      </p:sp>
      <p:grpSp>
        <p:nvGrpSpPr>
          <p:cNvPr id="31" name="Group 27">
            <a:extLst>
              <a:ext uri="{FF2B5EF4-FFF2-40B4-BE49-F238E27FC236}">
                <a16:creationId xmlns:a16="http://schemas.microsoft.com/office/drawing/2014/main" id="{BC28CD8A-8B4D-4678-8FB0-6944F89D984D}"/>
              </a:ext>
            </a:extLst>
          </p:cNvPr>
          <p:cNvGrpSpPr>
            <a:grpSpLocks/>
          </p:cNvGrpSpPr>
          <p:nvPr/>
        </p:nvGrpSpPr>
        <p:grpSpPr bwMode="auto">
          <a:xfrm>
            <a:off x="3386138" y="4105275"/>
            <a:ext cx="3502025" cy="365125"/>
            <a:chOff x="0" y="0"/>
            <a:chExt cx="2206" cy="230"/>
          </a:xfrm>
        </p:grpSpPr>
        <p:sp>
          <p:nvSpPr>
            <p:cNvPr id="32" name="Line 18">
              <a:extLst>
                <a:ext uri="{FF2B5EF4-FFF2-40B4-BE49-F238E27FC236}">
                  <a16:creationId xmlns:a16="http://schemas.microsoft.com/office/drawing/2014/main" id="{3A2D66EA-221A-4CCA-9F1E-D4676669021B}"/>
                </a:ext>
              </a:extLst>
            </p:cNvPr>
            <p:cNvSpPr>
              <a:spLocks noChangeShapeType="1"/>
            </p:cNvSpPr>
            <p:nvPr/>
          </p:nvSpPr>
          <p:spPr bwMode="auto">
            <a:xfrm>
              <a:off x="740" y="119"/>
              <a:ext cx="142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Oval 20">
              <a:extLst>
                <a:ext uri="{FF2B5EF4-FFF2-40B4-BE49-F238E27FC236}">
                  <a16:creationId xmlns:a16="http://schemas.microsoft.com/office/drawing/2014/main" id="{639CFB42-9BCE-423B-A420-2442366D3C3E}"/>
                </a:ext>
              </a:extLst>
            </p:cNvPr>
            <p:cNvSpPr>
              <a:spLocks noChangeArrowheads="1"/>
            </p:cNvSpPr>
            <p:nvPr/>
          </p:nvSpPr>
          <p:spPr bwMode="auto">
            <a:xfrm>
              <a:off x="2118" y="7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4" name="Text Box 21">
              <a:extLst>
                <a:ext uri="{FF2B5EF4-FFF2-40B4-BE49-F238E27FC236}">
                  <a16:creationId xmlns:a16="http://schemas.microsoft.com/office/drawing/2014/main" id="{1477EB31-85EC-4E82-A37E-57D24187A80A}"/>
                </a:ext>
              </a:extLst>
            </p:cNvPr>
            <p:cNvSpPr txBox="1">
              <a:spLocks noChangeArrowheads="1"/>
            </p:cNvSpPr>
            <p:nvPr/>
          </p:nvSpPr>
          <p:spPr bwMode="auto">
            <a:xfrm>
              <a:off x="0" y="0"/>
              <a:ext cx="7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$8.50</a:t>
              </a:r>
            </a:p>
          </p:txBody>
        </p:sp>
      </p:grpSp>
      <p:sp>
        <p:nvSpPr>
          <p:cNvPr id="35" name="Line 42">
            <a:extLst>
              <a:ext uri="{FF2B5EF4-FFF2-40B4-BE49-F238E27FC236}">
                <a16:creationId xmlns:a16="http://schemas.microsoft.com/office/drawing/2014/main" id="{FDC9B701-74D4-4DA9-B7FC-FB953A3E1F7C}"/>
              </a:ext>
            </a:extLst>
          </p:cNvPr>
          <p:cNvSpPr>
            <a:spLocks noChangeShapeType="1"/>
          </p:cNvSpPr>
          <p:nvPr/>
        </p:nvSpPr>
        <p:spPr bwMode="auto">
          <a:xfrm flipV="1">
            <a:off x="4554538" y="3303588"/>
            <a:ext cx="1587" cy="981075"/>
          </a:xfrm>
          <a:prstGeom prst="line">
            <a:avLst/>
          </a:prstGeom>
          <a:noFill/>
          <a:ln w="57150">
            <a:solidFill>
              <a:srgbClr val="FF0000"/>
            </a:solidFill>
            <a:round/>
            <a:headEnd type="triangle" w="lg" len="med"/>
            <a:tailEnd/>
          </a:ln>
          <a:extLst>
            <a:ext uri="{909E8E84-426E-40DD-AFC4-6F175D3DCCD1}">
              <a14:hiddenFill xmlns:a14="http://schemas.microsoft.com/office/drawing/2010/main">
                <a:noFill/>
              </a14:hiddenFill>
            </a:ext>
          </a:extLst>
        </p:spPr>
        <p:txBody>
          <a:bodyPr/>
          <a:lstStyle/>
          <a:p>
            <a:endParaRPr lang="zh-CN" altLang="en-US"/>
          </a:p>
        </p:txBody>
      </p:sp>
      <p:sp>
        <p:nvSpPr>
          <p:cNvPr id="36" name="Rectangle 6">
            <a:extLst>
              <a:ext uri="{FF2B5EF4-FFF2-40B4-BE49-F238E27FC236}">
                <a16:creationId xmlns:a16="http://schemas.microsoft.com/office/drawing/2014/main" id="{D8E501A5-96ED-4A25-AA1F-9B90457A924F}"/>
              </a:ext>
            </a:extLst>
          </p:cNvPr>
          <p:cNvSpPr>
            <a:spLocks noChangeArrowheads="1"/>
          </p:cNvSpPr>
          <p:nvPr/>
        </p:nvSpPr>
        <p:spPr bwMode="auto">
          <a:xfrm>
            <a:off x="484188" y="993775"/>
            <a:ext cx="3692525" cy="1295400"/>
          </a:xfrm>
          <a:prstGeom prst="rect">
            <a:avLst/>
          </a:prstGeom>
          <a:solidFill>
            <a:srgbClr val="CCFFCC"/>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zh-CN" sz="2500" dirty="0">
                <a:ea typeface="宋体" panose="02010600030101010101" pitchFamily="2" charset="-122"/>
              </a:rPr>
              <a:t>对</a:t>
            </a:r>
            <a:r>
              <a:rPr lang="zh-CN" altLang="en-US" sz="2500" dirty="0">
                <a:ea typeface="宋体" panose="02010600030101010101" pitchFamily="2" charset="-122"/>
              </a:rPr>
              <a:t>买家</a:t>
            </a:r>
            <a:r>
              <a:rPr lang="zh-CN" altLang="zh-CN" sz="2500" dirty="0">
                <a:ea typeface="宋体" panose="02010600030101010101" pitchFamily="2" charset="-122"/>
              </a:rPr>
              <a:t>征税使需求曲线向下移动，其幅度为税收量 </a:t>
            </a:r>
          </a:p>
        </p:txBody>
      </p:sp>
      <p:grpSp>
        <p:nvGrpSpPr>
          <p:cNvPr id="37" name="Group 33">
            <a:extLst>
              <a:ext uri="{FF2B5EF4-FFF2-40B4-BE49-F238E27FC236}">
                <a16:creationId xmlns:a16="http://schemas.microsoft.com/office/drawing/2014/main" id="{D19CE9ED-A282-4B02-A7CE-CB5288F873EF}"/>
              </a:ext>
            </a:extLst>
          </p:cNvPr>
          <p:cNvGrpSpPr>
            <a:grpSpLocks/>
          </p:cNvGrpSpPr>
          <p:nvPr/>
        </p:nvGrpSpPr>
        <p:grpSpPr bwMode="auto">
          <a:xfrm>
            <a:off x="6889750" y="3227388"/>
            <a:ext cx="842963" cy="1058862"/>
            <a:chOff x="0" y="0"/>
            <a:chExt cx="531" cy="667"/>
          </a:xfrm>
        </p:grpSpPr>
        <p:sp>
          <p:nvSpPr>
            <p:cNvPr id="38" name="AutoShape 43">
              <a:extLst>
                <a:ext uri="{FF2B5EF4-FFF2-40B4-BE49-F238E27FC236}">
                  <a16:creationId xmlns:a16="http://schemas.microsoft.com/office/drawing/2014/main" id="{5EA964B3-D9CB-477B-8422-23DA21EAEE69}"/>
                </a:ext>
              </a:extLst>
            </p:cNvPr>
            <p:cNvSpPr>
              <a:spLocks/>
            </p:cNvSpPr>
            <p:nvPr/>
          </p:nvSpPr>
          <p:spPr bwMode="auto">
            <a:xfrm flipH="1">
              <a:off x="0" y="46"/>
              <a:ext cx="118" cy="621"/>
            </a:xfrm>
            <a:prstGeom prst="leftBrace">
              <a:avLst>
                <a:gd name="adj1" fmla="val 57110"/>
                <a:gd name="adj2" fmla="val 49435"/>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9" name="Text Box 44">
              <a:extLst>
                <a:ext uri="{FF2B5EF4-FFF2-40B4-BE49-F238E27FC236}">
                  <a16:creationId xmlns:a16="http://schemas.microsoft.com/office/drawing/2014/main" id="{8C2BB321-6D26-4213-A8AD-EF6EF5EB804B}"/>
                </a:ext>
              </a:extLst>
            </p:cNvPr>
            <p:cNvSpPr txBox="1">
              <a:spLocks noChangeArrowheads="1"/>
            </p:cNvSpPr>
            <p:nvPr/>
          </p:nvSpPr>
          <p:spPr bwMode="auto">
            <a:xfrm>
              <a:off x="89" y="0"/>
              <a:ext cx="4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400">
                  <a:solidFill>
                    <a:srgbClr val="008000"/>
                  </a:solidFill>
                  <a:ea typeface="宋体" panose="02010600030101010101" pitchFamily="2" charset="-122"/>
                </a:rPr>
                <a:t>税收</a:t>
              </a:r>
            </a:p>
          </p:txBody>
        </p:sp>
        <p:sp>
          <p:nvSpPr>
            <p:cNvPr id="40" name="Line 45">
              <a:extLst>
                <a:ext uri="{FF2B5EF4-FFF2-40B4-BE49-F238E27FC236}">
                  <a16:creationId xmlns:a16="http://schemas.microsoft.com/office/drawing/2014/main" id="{6A85544C-DCBA-4F56-AF0D-5FEEC4CE338A}"/>
                </a:ext>
              </a:extLst>
            </p:cNvPr>
            <p:cNvSpPr>
              <a:spLocks noChangeShapeType="1"/>
            </p:cNvSpPr>
            <p:nvPr/>
          </p:nvSpPr>
          <p:spPr bwMode="auto">
            <a:xfrm flipV="1">
              <a:off x="146" y="232"/>
              <a:ext cx="140" cy="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 name="Line 42">
            <a:extLst>
              <a:ext uri="{FF2B5EF4-FFF2-40B4-BE49-F238E27FC236}">
                <a16:creationId xmlns:a16="http://schemas.microsoft.com/office/drawing/2014/main" id="{210CCE4E-A1DD-427C-82F9-03421A553AB8}"/>
              </a:ext>
            </a:extLst>
          </p:cNvPr>
          <p:cNvSpPr>
            <a:spLocks noChangeShapeType="1"/>
          </p:cNvSpPr>
          <p:nvPr/>
        </p:nvSpPr>
        <p:spPr bwMode="auto">
          <a:xfrm flipH="1" flipV="1">
            <a:off x="6818313" y="3354388"/>
            <a:ext cx="1587" cy="868362"/>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65731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subTnLst>
                                    <p:animClr clrSpc="rgb" dir="cw">
                                      <p:cBhvr override="childStyle">
                                        <p:cTn dur="1" fill="hold" display="0" masterRel="nextClick" afterEffect="1"/>
                                        <p:tgtEl>
                                          <p:spTgt spid="20">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wipe(left)">
                                      <p:cBhvr>
                                        <p:cTn id="12" dur="500"/>
                                        <p:tgtEl>
                                          <p:spTgt spid="20">
                                            <p:txEl>
                                              <p:pRg st="1" end="1"/>
                                            </p:txEl>
                                          </p:spTgt>
                                        </p:tgtEl>
                                      </p:cBhvr>
                                    </p:animEffect>
                                  </p:childTnLst>
                                  <p:subTnLst>
                                    <p:animClr clrSpc="rgb" dir="cw">
                                      <p:cBhvr override="childStyle">
                                        <p:cTn dur="1" fill="hold" display="0" masterRel="nextClick" afterEffect="1"/>
                                        <p:tgtEl>
                                          <p:spTgt spid="20">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wipe(left)">
                                      <p:cBhvr>
                                        <p:cTn id="17" dur="500"/>
                                        <p:tgtEl>
                                          <p:spTgt spid="20">
                                            <p:txEl>
                                              <p:pRg st="2" end="2"/>
                                            </p:txEl>
                                          </p:spTgt>
                                        </p:tgtEl>
                                      </p:cBhvr>
                                    </p:animEffect>
                                  </p:childTnLst>
                                  <p:subTnLst>
                                    <p:animClr clrSpc="rgb" dir="cw">
                                      <p:cBhvr override="childStyle">
                                        <p:cTn dur="1" fill="hold" display="0" masterRel="nextClick" afterEffect="1"/>
                                        <p:tgtEl>
                                          <p:spTgt spid="20">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xEl>
                                              <p:pRg st="6" end="6"/>
                                            </p:txEl>
                                          </p:spTgt>
                                        </p:tgtEl>
                                        <p:attrNameLst>
                                          <p:attrName>style.visibility</p:attrName>
                                        </p:attrNameLst>
                                      </p:cBhvr>
                                      <p:to>
                                        <p:strVal val="visible"/>
                                      </p:to>
                                    </p:set>
                                    <p:animEffect transition="in" filter="wipe(left)">
                                      <p:cBhvr>
                                        <p:cTn id="22" dur="500"/>
                                        <p:tgtEl>
                                          <p:spTgt spid="20">
                                            <p:txEl>
                                              <p:pRg st="6" end="6"/>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up)">
                                      <p:cBhvr>
                                        <p:cTn id="25" dur="500"/>
                                        <p:tgtEl>
                                          <p:spTgt spid="3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dissolve">
                                      <p:cBhvr>
                                        <p:cTn id="34" dur="500"/>
                                        <p:tgtEl>
                                          <p:spTgt spid="36"/>
                                        </p:tgtEl>
                                      </p:cBhvr>
                                    </p:animEffect>
                                  </p:childTnLst>
                                </p:cTn>
                              </p:par>
                              <p:par>
                                <p:cTn id="35" presetID="22" presetClass="entr" presetSubtype="1"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childTnLst>
                          </p:cTn>
                        </p:par>
                        <p:par>
                          <p:cTn id="38" fill="hold">
                            <p:stCondLst>
                              <p:cond delay="500"/>
                            </p:stCondLst>
                            <p:childTnLst>
                              <p:par>
                                <p:cTn id="39" presetID="18" presetClass="entr" presetSubtype="12"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strips(downLeft)">
                                      <p:cBhvr>
                                        <p:cTn id="41" dur="500"/>
                                        <p:tgtEl>
                                          <p:spTgt spid="37"/>
                                        </p:tgtEl>
                                      </p:cBhvr>
                                    </p:animEffect>
                                  </p:childTnLst>
                                </p:cTn>
                              </p:par>
                              <p:par>
                                <p:cTn id="42" presetID="18" presetClass="entr" presetSubtype="6"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strips(downRight)">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autoUpdateAnimBg="0"/>
      <p:bldP spid="36" grpId="0" bldLvl="5"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3171F-D5EB-4AB1-AB16-77B8DA2E58F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FD992EC-C553-4976-9C51-D788955982FF}"/>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14962451-AF9B-4636-87C0-8B0B9419AFDE}"/>
              </a:ext>
            </a:extLst>
          </p:cNvPr>
          <p:cNvGrpSpPr>
            <a:grpSpLocks/>
          </p:cNvGrpSpPr>
          <p:nvPr/>
        </p:nvGrpSpPr>
        <p:grpSpPr bwMode="auto">
          <a:xfrm>
            <a:off x="5072063" y="2278063"/>
            <a:ext cx="3176587" cy="2274887"/>
            <a:chOff x="0" y="0"/>
            <a:chExt cx="2001" cy="1433"/>
          </a:xfrm>
        </p:grpSpPr>
        <p:sp>
          <p:nvSpPr>
            <p:cNvPr id="7" name="Line 3">
              <a:extLst>
                <a:ext uri="{FF2B5EF4-FFF2-40B4-BE49-F238E27FC236}">
                  <a16:creationId xmlns:a16="http://schemas.microsoft.com/office/drawing/2014/main" id="{3961B10F-08DA-4EEC-BC19-9B49486DBC64}"/>
                </a:ext>
              </a:extLst>
            </p:cNvPr>
            <p:cNvSpPr>
              <a:spLocks noChangeShapeType="1"/>
            </p:cNvSpPr>
            <p:nvPr/>
          </p:nvSpPr>
          <p:spPr bwMode="auto">
            <a:xfrm flipV="1">
              <a:off x="0" y="210"/>
              <a:ext cx="1696" cy="122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4">
              <a:extLst>
                <a:ext uri="{FF2B5EF4-FFF2-40B4-BE49-F238E27FC236}">
                  <a16:creationId xmlns:a16="http://schemas.microsoft.com/office/drawing/2014/main" id="{216149F8-8825-4F7D-9AE2-C2A41B6E7133}"/>
                </a:ext>
              </a:extLst>
            </p:cNvPr>
            <p:cNvSpPr txBox="1">
              <a:spLocks noChangeArrowheads="1"/>
            </p:cNvSpPr>
            <p:nvPr/>
          </p:nvSpPr>
          <p:spPr bwMode="auto">
            <a:xfrm>
              <a:off x="1615" y="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r>
                <a:rPr lang="en-US" altLang="zh-CN" sz="2400" b="1" baseline="-25000">
                  <a:ea typeface="宋体" panose="02010600030101010101" pitchFamily="2" charset="-122"/>
                </a:rPr>
                <a:t>1</a:t>
              </a:r>
            </a:p>
          </p:txBody>
        </p:sp>
      </p:grpSp>
      <p:grpSp>
        <p:nvGrpSpPr>
          <p:cNvPr id="9" name="Group 5">
            <a:extLst>
              <a:ext uri="{FF2B5EF4-FFF2-40B4-BE49-F238E27FC236}">
                <a16:creationId xmlns:a16="http://schemas.microsoft.com/office/drawing/2014/main" id="{EA0E2370-A231-4118-9ACD-6BC4DB5F8A80}"/>
              </a:ext>
            </a:extLst>
          </p:cNvPr>
          <p:cNvGrpSpPr>
            <a:grpSpLocks/>
          </p:cNvGrpSpPr>
          <p:nvPr/>
        </p:nvGrpSpPr>
        <p:grpSpPr bwMode="auto">
          <a:xfrm>
            <a:off x="5686425" y="2116138"/>
            <a:ext cx="2730500" cy="2649537"/>
            <a:chOff x="0" y="0"/>
            <a:chExt cx="1720" cy="1669"/>
          </a:xfrm>
        </p:grpSpPr>
        <p:sp>
          <p:nvSpPr>
            <p:cNvPr id="10" name="Line 14">
              <a:extLst>
                <a:ext uri="{FF2B5EF4-FFF2-40B4-BE49-F238E27FC236}">
                  <a16:creationId xmlns:a16="http://schemas.microsoft.com/office/drawing/2014/main" id="{235C03D4-53F2-4DF8-B582-0BD7AEE92DCD}"/>
                </a:ext>
              </a:extLst>
            </p:cNvPr>
            <p:cNvSpPr>
              <a:spLocks noChangeShapeType="1"/>
            </p:cNvSpPr>
            <p:nvPr/>
          </p:nvSpPr>
          <p:spPr bwMode="auto">
            <a:xfrm>
              <a:off x="0" y="0"/>
              <a:ext cx="1417" cy="147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5">
              <a:extLst>
                <a:ext uri="{FF2B5EF4-FFF2-40B4-BE49-F238E27FC236}">
                  <a16:creationId xmlns:a16="http://schemas.microsoft.com/office/drawing/2014/main" id="{9BD6D413-F8BD-4849-B27E-74E5F3A39538}"/>
                </a:ext>
              </a:extLst>
            </p:cNvPr>
            <p:cNvSpPr txBox="1">
              <a:spLocks noChangeArrowheads="1"/>
            </p:cNvSpPr>
            <p:nvPr/>
          </p:nvSpPr>
          <p:spPr bwMode="auto">
            <a:xfrm>
              <a:off x="1334" y="13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1</a:t>
              </a:r>
            </a:p>
          </p:txBody>
        </p:sp>
      </p:grpSp>
      <p:grpSp>
        <p:nvGrpSpPr>
          <p:cNvPr id="12" name="Group 8">
            <a:extLst>
              <a:ext uri="{FF2B5EF4-FFF2-40B4-BE49-F238E27FC236}">
                <a16:creationId xmlns:a16="http://schemas.microsoft.com/office/drawing/2014/main" id="{6527E5D5-9DBF-4199-9422-FE94FF3F6DEF}"/>
              </a:ext>
            </a:extLst>
          </p:cNvPr>
          <p:cNvGrpSpPr>
            <a:grpSpLocks/>
          </p:cNvGrpSpPr>
          <p:nvPr/>
        </p:nvGrpSpPr>
        <p:grpSpPr bwMode="auto">
          <a:xfrm>
            <a:off x="3382963" y="3105150"/>
            <a:ext cx="3773487" cy="2720975"/>
            <a:chOff x="0" y="0"/>
            <a:chExt cx="2377" cy="1714"/>
          </a:xfrm>
        </p:grpSpPr>
        <p:grpSp>
          <p:nvGrpSpPr>
            <p:cNvPr id="13" name="Group 9">
              <a:extLst>
                <a:ext uri="{FF2B5EF4-FFF2-40B4-BE49-F238E27FC236}">
                  <a16:creationId xmlns:a16="http://schemas.microsoft.com/office/drawing/2014/main" id="{DDBFFEFE-8B7E-40C6-9AE8-6631B1C81C8F}"/>
                </a:ext>
              </a:extLst>
            </p:cNvPr>
            <p:cNvGrpSpPr>
              <a:grpSpLocks/>
            </p:cNvGrpSpPr>
            <p:nvPr/>
          </p:nvGrpSpPr>
          <p:grpSpPr bwMode="auto">
            <a:xfrm>
              <a:off x="740" y="119"/>
              <a:ext cx="1425" cy="1333"/>
              <a:chOff x="0" y="0"/>
              <a:chExt cx="795" cy="646"/>
            </a:xfrm>
          </p:grpSpPr>
          <p:sp>
            <p:nvSpPr>
              <p:cNvPr id="17" name="Line 18">
                <a:extLst>
                  <a:ext uri="{FF2B5EF4-FFF2-40B4-BE49-F238E27FC236}">
                    <a16:creationId xmlns:a16="http://schemas.microsoft.com/office/drawing/2014/main" id="{2A13CC6B-0250-4FC2-92DB-4B9689A72E30}"/>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9">
                <a:extLst>
                  <a:ext uri="{FF2B5EF4-FFF2-40B4-BE49-F238E27FC236}">
                    <a16:creationId xmlns:a16="http://schemas.microsoft.com/office/drawing/2014/main" id="{7218D833-148F-400D-86CF-47FDB1EECE57}"/>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 name="Oval 20">
              <a:extLst>
                <a:ext uri="{FF2B5EF4-FFF2-40B4-BE49-F238E27FC236}">
                  <a16:creationId xmlns:a16="http://schemas.microsoft.com/office/drawing/2014/main" id="{1F5859C9-E2BB-49A9-A9A9-9A1D979A2349}"/>
                </a:ext>
              </a:extLst>
            </p:cNvPr>
            <p:cNvSpPr>
              <a:spLocks noChangeArrowheads="1"/>
            </p:cNvSpPr>
            <p:nvPr/>
          </p:nvSpPr>
          <p:spPr bwMode="auto">
            <a:xfrm>
              <a:off x="2118" y="72"/>
              <a:ext cx="88" cy="8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5" name="Text Box 21">
              <a:extLst>
                <a:ext uri="{FF2B5EF4-FFF2-40B4-BE49-F238E27FC236}">
                  <a16:creationId xmlns:a16="http://schemas.microsoft.com/office/drawing/2014/main" id="{B33E33D2-C3A0-4B45-A43E-0EF87060ACA4}"/>
                </a:ext>
              </a:extLst>
            </p:cNvPr>
            <p:cNvSpPr txBox="1">
              <a:spLocks noChangeArrowheads="1"/>
            </p:cNvSpPr>
            <p:nvPr/>
          </p:nvSpPr>
          <p:spPr bwMode="auto">
            <a:xfrm>
              <a:off x="0" y="0"/>
              <a:ext cx="7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solidFill>
                    <a:srgbClr val="969696"/>
                  </a:solidFill>
                  <a:ea typeface="宋体" panose="02010600030101010101" pitchFamily="2" charset="-122"/>
                </a:rPr>
                <a:t>$10.00</a:t>
              </a:r>
            </a:p>
          </p:txBody>
        </p:sp>
        <p:sp>
          <p:nvSpPr>
            <p:cNvPr id="16" name="Text Box 22">
              <a:extLst>
                <a:ext uri="{FF2B5EF4-FFF2-40B4-BE49-F238E27FC236}">
                  <a16:creationId xmlns:a16="http://schemas.microsoft.com/office/drawing/2014/main" id="{1714CBDE-7875-46D2-A5F7-ADB0658C4116}"/>
                </a:ext>
              </a:extLst>
            </p:cNvPr>
            <p:cNvSpPr txBox="1">
              <a:spLocks noChangeArrowheads="1"/>
            </p:cNvSpPr>
            <p:nvPr/>
          </p:nvSpPr>
          <p:spPr bwMode="auto">
            <a:xfrm>
              <a:off x="2006" y="1484"/>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solidFill>
                    <a:srgbClr val="969696"/>
                  </a:solidFill>
                  <a:ea typeface="宋体" panose="02010600030101010101" pitchFamily="2" charset="-122"/>
                </a:rPr>
                <a:t>500</a:t>
              </a:r>
            </a:p>
          </p:txBody>
        </p:sp>
      </p:grpSp>
      <p:sp>
        <p:nvSpPr>
          <p:cNvPr id="19" name="Rectangle 5">
            <a:extLst>
              <a:ext uri="{FF2B5EF4-FFF2-40B4-BE49-F238E27FC236}">
                <a16:creationId xmlns:a16="http://schemas.microsoft.com/office/drawing/2014/main" id="{4747CCD3-9691-481C-B020-5C8293478BE0}"/>
              </a:ext>
            </a:extLst>
          </p:cNvPr>
          <p:cNvSpPr txBox="1">
            <a:spLocks noChangeArrowheads="1"/>
          </p:cNvSpPr>
          <p:nvPr/>
        </p:nvSpPr>
        <p:spPr>
          <a:xfrm>
            <a:off x="0" y="20796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dirty="0">
                <a:ea typeface="宋体" panose="02010600030101010101" pitchFamily="2" charset="-122"/>
              </a:rPr>
              <a:t>向</a:t>
            </a:r>
            <a:r>
              <a:rPr lang="zh-CN" altLang="en-US" sz="3600" dirty="0">
                <a:ea typeface="宋体" panose="02010600030101010101" pitchFamily="2" charset="-122"/>
              </a:rPr>
              <a:t>买家</a:t>
            </a:r>
            <a:r>
              <a:rPr lang="zh-CN" altLang="zh-CN" sz="3600" dirty="0">
                <a:ea typeface="宋体" panose="02010600030101010101" pitchFamily="2" charset="-122"/>
              </a:rPr>
              <a:t>征税</a:t>
            </a:r>
          </a:p>
        </p:txBody>
      </p:sp>
      <p:grpSp>
        <p:nvGrpSpPr>
          <p:cNvPr id="20" name="Group 16">
            <a:extLst>
              <a:ext uri="{FF2B5EF4-FFF2-40B4-BE49-F238E27FC236}">
                <a16:creationId xmlns:a16="http://schemas.microsoft.com/office/drawing/2014/main" id="{6EEF5C69-00B3-4BAE-899E-291008D4A51E}"/>
              </a:ext>
            </a:extLst>
          </p:cNvPr>
          <p:cNvGrpSpPr>
            <a:grpSpLocks/>
          </p:cNvGrpSpPr>
          <p:nvPr/>
        </p:nvGrpSpPr>
        <p:grpSpPr bwMode="auto">
          <a:xfrm>
            <a:off x="4360863" y="1757363"/>
            <a:ext cx="4422775" cy="3871912"/>
            <a:chOff x="0" y="0"/>
            <a:chExt cx="2786" cy="2439"/>
          </a:xfrm>
        </p:grpSpPr>
        <p:grpSp>
          <p:nvGrpSpPr>
            <p:cNvPr id="21" name="Group 17">
              <a:extLst>
                <a:ext uri="{FF2B5EF4-FFF2-40B4-BE49-F238E27FC236}">
                  <a16:creationId xmlns:a16="http://schemas.microsoft.com/office/drawing/2014/main" id="{3011D6A7-A6B2-426A-AFA0-606A25D35BCB}"/>
                </a:ext>
              </a:extLst>
            </p:cNvPr>
            <p:cNvGrpSpPr>
              <a:grpSpLocks/>
            </p:cNvGrpSpPr>
            <p:nvPr/>
          </p:nvGrpSpPr>
          <p:grpSpPr bwMode="auto">
            <a:xfrm>
              <a:off x="118" y="252"/>
              <a:ext cx="2409" cy="2049"/>
              <a:chOff x="0" y="0"/>
              <a:chExt cx="2116" cy="2027"/>
            </a:xfrm>
          </p:grpSpPr>
          <p:sp>
            <p:nvSpPr>
              <p:cNvPr id="24" name="Line 9">
                <a:extLst>
                  <a:ext uri="{FF2B5EF4-FFF2-40B4-BE49-F238E27FC236}">
                    <a16:creationId xmlns:a16="http://schemas.microsoft.com/office/drawing/2014/main" id="{6A410295-2EC5-4C11-A5C2-99C1EFC4E698}"/>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0">
                <a:extLst>
                  <a:ext uri="{FF2B5EF4-FFF2-40B4-BE49-F238E27FC236}">
                    <a16:creationId xmlns:a16="http://schemas.microsoft.com/office/drawing/2014/main" id="{C9799795-06C7-42D6-9C6C-99FAB53CC45A}"/>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 name="Text Box 11">
              <a:extLst>
                <a:ext uri="{FF2B5EF4-FFF2-40B4-BE49-F238E27FC236}">
                  <a16:creationId xmlns:a16="http://schemas.microsoft.com/office/drawing/2014/main" id="{0824B55B-BF6B-48E7-B436-FE04435E46D3}"/>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23" name="Text Box 12">
              <a:extLst>
                <a:ext uri="{FF2B5EF4-FFF2-40B4-BE49-F238E27FC236}">
                  <a16:creationId xmlns:a16="http://schemas.microsoft.com/office/drawing/2014/main" id="{9B0A1EDD-A082-49D5-B141-F2ACF3DCE03C}"/>
                </a:ext>
              </a:extLst>
            </p:cNvPr>
            <p:cNvSpPr txBox="1">
              <a:spLocks noChangeArrowheads="1"/>
            </p:cNvSpPr>
            <p:nvPr/>
          </p:nvSpPr>
          <p:spPr bwMode="auto">
            <a:xfrm>
              <a:off x="2496"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26" name="Group 22">
            <a:extLst>
              <a:ext uri="{FF2B5EF4-FFF2-40B4-BE49-F238E27FC236}">
                <a16:creationId xmlns:a16="http://schemas.microsoft.com/office/drawing/2014/main" id="{E78F0F66-F0C9-42C0-AFA9-498ED3F7D136}"/>
              </a:ext>
            </a:extLst>
          </p:cNvPr>
          <p:cNvGrpSpPr>
            <a:grpSpLocks/>
          </p:cNvGrpSpPr>
          <p:nvPr/>
        </p:nvGrpSpPr>
        <p:grpSpPr bwMode="auto">
          <a:xfrm>
            <a:off x="5232400" y="2641600"/>
            <a:ext cx="2730500" cy="2649538"/>
            <a:chOff x="0" y="0"/>
            <a:chExt cx="1720" cy="1669"/>
          </a:xfrm>
        </p:grpSpPr>
        <p:sp>
          <p:nvSpPr>
            <p:cNvPr id="27" name="Line 24">
              <a:extLst>
                <a:ext uri="{FF2B5EF4-FFF2-40B4-BE49-F238E27FC236}">
                  <a16:creationId xmlns:a16="http://schemas.microsoft.com/office/drawing/2014/main" id="{CA60DCF4-3B25-4793-B36C-0A5193E4C075}"/>
                </a:ext>
              </a:extLst>
            </p:cNvPr>
            <p:cNvSpPr>
              <a:spLocks noChangeShapeType="1"/>
            </p:cNvSpPr>
            <p:nvPr/>
          </p:nvSpPr>
          <p:spPr bwMode="auto">
            <a:xfrm>
              <a:off x="0" y="0"/>
              <a:ext cx="1417" cy="147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5">
              <a:extLst>
                <a:ext uri="{FF2B5EF4-FFF2-40B4-BE49-F238E27FC236}">
                  <a16:creationId xmlns:a16="http://schemas.microsoft.com/office/drawing/2014/main" id="{E855950A-5D1A-4962-8595-AA7B55945FC9}"/>
                </a:ext>
              </a:extLst>
            </p:cNvPr>
            <p:cNvSpPr txBox="1">
              <a:spLocks noChangeArrowheads="1"/>
            </p:cNvSpPr>
            <p:nvPr/>
          </p:nvSpPr>
          <p:spPr bwMode="auto">
            <a:xfrm>
              <a:off x="1334" y="13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2</a:t>
              </a:r>
            </a:p>
          </p:txBody>
        </p:sp>
      </p:grpSp>
      <p:grpSp>
        <p:nvGrpSpPr>
          <p:cNvPr id="29" name="Group 25">
            <a:extLst>
              <a:ext uri="{FF2B5EF4-FFF2-40B4-BE49-F238E27FC236}">
                <a16:creationId xmlns:a16="http://schemas.microsoft.com/office/drawing/2014/main" id="{41CC54FB-D3C3-4E10-96FB-FD0A44F246D2}"/>
              </a:ext>
            </a:extLst>
          </p:cNvPr>
          <p:cNvGrpSpPr>
            <a:grpSpLocks/>
          </p:cNvGrpSpPr>
          <p:nvPr/>
        </p:nvGrpSpPr>
        <p:grpSpPr bwMode="auto">
          <a:xfrm>
            <a:off x="2711450" y="2479675"/>
            <a:ext cx="3616325" cy="1552575"/>
            <a:chOff x="0" y="0"/>
            <a:chExt cx="2278" cy="772"/>
          </a:xfrm>
        </p:grpSpPr>
        <p:sp>
          <p:nvSpPr>
            <p:cNvPr id="30" name="Line 26">
              <a:extLst>
                <a:ext uri="{FF2B5EF4-FFF2-40B4-BE49-F238E27FC236}">
                  <a16:creationId xmlns:a16="http://schemas.microsoft.com/office/drawing/2014/main" id="{76190B9D-740C-4488-B369-A208A4839F0B}"/>
                </a:ext>
              </a:extLst>
            </p:cNvPr>
            <p:cNvSpPr>
              <a:spLocks noChangeShapeType="1"/>
            </p:cNvSpPr>
            <p:nvPr/>
          </p:nvSpPr>
          <p:spPr bwMode="auto">
            <a:xfrm>
              <a:off x="2234" y="139"/>
              <a:ext cx="0" cy="63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 name="Group 27">
              <a:extLst>
                <a:ext uri="{FF2B5EF4-FFF2-40B4-BE49-F238E27FC236}">
                  <a16:creationId xmlns:a16="http://schemas.microsoft.com/office/drawing/2014/main" id="{618775A1-4C80-4CE8-8622-2379EFF2F4AB}"/>
                </a:ext>
              </a:extLst>
            </p:cNvPr>
            <p:cNvGrpSpPr>
              <a:grpSpLocks/>
            </p:cNvGrpSpPr>
            <p:nvPr/>
          </p:nvGrpSpPr>
          <p:grpSpPr bwMode="auto">
            <a:xfrm>
              <a:off x="0" y="0"/>
              <a:ext cx="2278" cy="288"/>
              <a:chOff x="0" y="0"/>
              <a:chExt cx="2278" cy="288"/>
            </a:xfrm>
          </p:grpSpPr>
          <p:grpSp>
            <p:nvGrpSpPr>
              <p:cNvPr id="32" name="Group 28">
                <a:extLst>
                  <a:ext uri="{FF2B5EF4-FFF2-40B4-BE49-F238E27FC236}">
                    <a16:creationId xmlns:a16="http://schemas.microsoft.com/office/drawing/2014/main" id="{9BF9755F-89E4-46F4-A76A-B745536CC50F}"/>
                  </a:ext>
                </a:extLst>
              </p:cNvPr>
              <p:cNvGrpSpPr>
                <a:grpSpLocks/>
              </p:cNvGrpSpPr>
              <p:nvPr/>
            </p:nvGrpSpPr>
            <p:grpSpPr bwMode="auto">
              <a:xfrm>
                <a:off x="413" y="27"/>
                <a:ext cx="1865" cy="230"/>
                <a:chOff x="0" y="0"/>
                <a:chExt cx="1865" cy="230"/>
              </a:xfrm>
            </p:grpSpPr>
            <p:sp>
              <p:nvSpPr>
                <p:cNvPr id="34" name="Line 36">
                  <a:extLst>
                    <a:ext uri="{FF2B5EF4-FFF2-40B4-BE49-F238E27FC236}">
                      <a16:creationId xmlns:a16="http://schemas.microsoft.com/office/drawing/2014/main" id="{6DED86C8-EE14-4D34-A345-69870E7B1AB9}"/>
                    </a:ext>
                  </a:extLst>
                </p:cNvPr>
                <p:cNvSpPr>
                  <a:spLocks noChangeShapeType="1"/>
                </p:cNvSpPr>
                <p:nvPr/>
              </p:nvSpPr>
              <p:spPr bwMode="auto">
                <a:xfrm>
                  <a:off x="753" y="113"/>
                  <a:ext cx="107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Oval 37">
                  <a:extLst>
                    <a:ext uri="{FF2B5EF4-FFF2-40B4-BE49-F238E27FC236}">
                      <a16:creationId xmlns:a16="http://schemas.microsoft.com/office/drawing/2014/main" id="{672C1ABE-DD60-45F8-8D18-5BEF543F0132}"/>
                    </a:ext>
                  </a:extLst>
                </p:cNvPr>
                <p:cNvSpPr>
                  <a:spLocks noChangeArrowheads="1"/>
                </p:cNvSpPr>
                <p:nvPr/>
              </p:nvSpPr>
              <p:spPr bwMode="auto">
                <a:xfrm>
                  <a:off x="1777" y="6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6" name="Text Box 38">
                  <a:extLst>
                    <a:ext uri="{FF2B5EF4-FFF2-40B4-BE49-F238E27FC236}">
                      <a16:creationId xmlns:a16="http://schemas.microsoft.com/office/drawing/2014/main" id="{E51C7691-271D-4FF5-A6B5-F2099AF83200}"/>
                    </a:ext>
                  </a:extLst>
                </p:cNvPr>
                <p:cNvSpPr txBox="1">
                  <a:spLocks noChangeArrowheads="1"/>
                </p:cNvSpPr>
                <p:nvPr/>
              </p:nvSpPr>
              <p:spPr bwMode="auto">
                <a:xfrm>
                  <a:off x="0" y="0"/>
                  <a:ext cx="7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$11.00</a:t>
                  </a:r>
                </a:p>
              </p:txBody>
            </p:sp>
          </p:grpSp>
          <p:sp>
            <p:nvSpPr>
              <p:cNvPr id="33" name="Text Box 39">
                <a:extLst>
                  <a:ext uri="{FF2B5EF4-FFF2-40B4-BE49-F238E27FC236}">
                    <a16:creationId xmlns:a16="http://schemas.microsoft.com/office/drawing/2014/main" id="{E1DB371F-5588-43D3-A1DA-7BC6FD7C91A6}"/>
                  </a:ext>
                </a:extLst>
              </p:cNvPr>
              <p:cNvSpPr txBox="1">
                <a:spLocks noChangeArrowheads="1"/>
              </p:cNvSpPr>
              <p:nvPr/>
            </p:nvSpPr>
            <p:spPr bwMode="auto">
              <a:xfrm>
                <a:off x="0" y="0"/>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B</a:t>
                </a:r>
                <a:r>
                  <a:rPr lang="en-US" altLang="zh-CN" sz="2400">
                    <a:ea typeface="宋体" panose="02010600030101010101" pitchFamily="2" charset="-122"/>
                  </a:rPr>
                  <a:t> =</a:t>
                </a:r>
                <a:endParaRPr lang="en-US" altLang="zh-CN" sz="2400" b="1" i="1" baseline="-25000">
                  <a:ea typeface="宋体" panose="02010600030101010101" pitchFamily="2" charset="-122"/>
                </a:endParaRPr>
              </a:p>
            </p:txBody>
          </p:sp>
        </p:grpSp>
      </p:grpSp>
      <p:grpSp>
        <p:nvGrpSpPr>
          <p:cNvPr id="37" name="Group 33">
            <a:extLst>
              <a:ext uri="{FF2B5EF4-FFF2-40B4-BE49-F238E27FC236}">
                <a16:creationId xmlns:a16="http://schemas.microsoft.com/office/drawing/2014/main" id="{24BFA5AC-5D82-4618-AD11-42571538A60A}"/>
              </a:ext>
            </a:extLst>
          </p:cNvPr>
          <p:cNvGrpSpPr>
            <a:grpSpLocks/>
          </p:cNvGrpSpPr>
          <p:nvPr/>
        </p:nvGrpSpPr>
        <p:grpSpPr bwMode="auto">
          <a:xfrm>
            <a:off x="2870200" y="3484563"/>
            <a:ext cx="3390900" cy="457200"/>
            <a:chOff x="0" y="0"/>
            <a:chExt cx="2136" cy="288"/>
          </a:xfrm>
        </p:grpSpPr>
        <p:sp>
          <p:nvSpPr>
            <p:cNvPr id="38" name="Line 32">
              <a:extLst>
                <a:ext uri="{FF2B5EF4-FFF2-40B4-BE49-F238E27FC236}">
                  <a16:creationId xmlns:a16="http://schemas.microsoft.com/office/drawing/2014/main" id="{913B2B3B-0F0F-4F90-80BF-06E2B217B36A}"/>
                </a:ext>
              </a:extLst>
            </p:cNvPr>
            <p:cNvSpPr>
              <a:spLocks noChangeShapeType="1"/>
            </p:cNvSpPr>
            <p:nvPr/>
          </p:nvSpPr>
          <p:spPr bwMode="auto">
            <a:xfrm>
              <a:off x="1064" y="143"/>
              <a:ext cx="107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Text Box 34">
              <a:extLst>
                <a:ext uri="{FF2B5EF4-FFF2-40B4-BE49-F238E27FC236}">
                  <a16:creationId xmlns:a16="http://schemas.microsoft.com/office/drawing/2014/main" id="{269E8126-26BB-4595-A2CB-F17FF4236B11}"/>
                </a:ext>
              </a:extLst>
            </p:cNvPr>
            <p:cNvSpPr txBox="1">
              <a:spLocks noChangeArrowheads="1"/>
            </p:cNvSpPr>
            <p:nvPr/>
          </p:nvSpPr>
          <p:spPr bwMode="auto">
            <a:xfrm>
              <a:off x="455" y="25"/>
              <a:ext cx="5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$9.50</a:t>
              </a:r>
            </a:p>
          </p:txBody>
        </p:sp>
        <p:sp>
          <p:nvSpPr>
            <p:cNvPr id="40" name="Text Box 40">
              <a:extLst>
                <a:ext uri="{FF2B5EF4-FFF2-40B4-BE49-F238E27FC236}">
                  <a16:creationId xmlns:a16="http://schemas.microsoft.com/office/drawing/2014/main" id="{C1F3DA85-BB0A-476B-ABE9-D136247516A4}"/>
                </a:ext>
              </a:extLst>
            </p:cNvPr>
            <p:cNvSpPr txBox="1">
              <a:spLocks noChangeArrowheads="1"/>
            </p:cNvSpPr>
            <p:nvPr/>
          </p:nvSpPr>
          <p:spPr bwMode="auto">
            <a:xfrm>
              <a:off x="0" y="0"/>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S</a:t>
              </a:r>
              <a:r>
                <a:rPr lang="en-US" altLang="zh-CN" sz="2400">
                  <a:ea typeface="宋体" panose="02010600030101010101" pitchFamily="2" charset="-122"/>
                </a:rPr>
                <a:t> =</a:t>
              </a:r>
              <a:endParaRPr lang="en-US" altLang="zh-CN" sz="2400" b="1" i="1" baseline="-25000">
                <a:ea typeface="宋体" panose="02010600030101010101" pitchFamily="2" charset="-122"/>
              </a:endParaRPr>
            </a:p>
          </p:txBody>
        </p:sp>
      </p:grpSp>
      <p:grpSp>
        <p:nvGrpSpPr>
          <p:cNvPr id="41" name="Group 37">
            <a:extLst>
              <a:ext uri="{FF2B5EF4-FFF2-40B4-BE49-F238E27FC236}">
                <a16:creationId xmlns:a16="http://schemas.microsoft.com/office/drawing/2014/main" id="{56EDB44D-8D82-4993-9896-A6208F18C5C5}"/>
              </a:ext>
            </a:extLst>
          </p:cNvPr>
          <p:cNvGrpSpPr>
            <a:grpSpLocks/>
          </p:cNvGrpSpPr>
          <p:nvPr/>
        </p:nvGrpSpPr>
        <p:grpSpPr bwMode="auto">
          <a:xfrm>
            <a:off x="6332538" y="2635250"/>
            <a:ext cx="842962" cy="1058863"/>
            <a:chOff x="0" y="0"/>
            <a:chExt cx="531" cy="667"/>
          </a:xfrm>
        </p:grpSpPr>
        <p:sp>
          <p:nvSpPr>
            <p:cNvPr id="42" name="AutoShape 43">
              <a:extLst>
                <a:ext uri="{FF2B5EF4-FFF2-40B4-BE49-F238E27FC236}">
                  <a16:creationId xmlns:a16="http://schemas.microsoft.com/office/drawing/2014/main" id="{7BA8EABD-BF58-4A33-9982-ED0DBB632992}"/>
                </a:ext>
              </a:extLst>
            </p:cNvPr>
            <p:cNvSpPr>
              <a:spLocks/>
            </p:cNvSpPr>
            <p:nvPr/>
          </p:nvSpPr>
          <p:spPr bwMode="auto">
            <a:xfrm flipH="1">
              <a:off x="0" y="46"/>
              <a:ext cx="118" cy="621"/>
            </a:xfrm>
            <a:prstGeom prst="leftBrace">
              <a:avLst>
                <a:gd name="adj1" fmla="val 57110"/>
                <a:gd name="adj2" fmla="val 49435"/>
              </a:avLst>
            </a:prstGeom>
            <a:noFill/>
            <a:ln w="31750">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3" name="Text Box 44">
              <a:extLst>
                <a:ext uri="{FF2B5EF4-FFF2-40B4-BE49-F238E27FC236}">
                  <a16:creationId xmlns:a16="http://schemas.microsoft.com/office/drawing/2014/main" id="{3B2BFE4C-C991-4FF4-B92D-72138B2D2F98}"/>
                </a:ext>
              </a:extLst>
            </p:cNvPr>
            <p:cNvSpPr txBox="1">
              <a:spLocks noChangeArrowheads="1"/>
            </p:cNvSpPr>
            <p:nvPr/>
          </p:nvSpPr>
          <p:spPr bwMode="auto">
            <a:xfrm>
              <a:off x="89" y="0"/>
              <a:ext cx="4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400">
                  <a:solidFill>
                    <a:srgbClr val="006600"/>
                  </a:solidFill>
                  <a:ea typeface="宋体" panose="02010600030101010101" pitchFamily="2" charset="-122"/>
                </a:rPr>
                <a:t>税收</a:t>
              </a:r>
            </a:p>
          </p:txBody>
        </p:sp>
        <p:sp>
          <p:nvSpPr>
            <p:cNvPr id="44" name="Line 45">
              <a:extLst>
                <a:ext uri="{FF2B5EF4-FFF2-40B4-BE49-F238E27FC236}">
                  <a16:creationId xmlns:a16="http://schemas.microsoft.com/office/drawing/2014/main" id="{5BA5CA9A-865F-4E4B-BD51-963BEC63A26C}"/>
                </a:ext>
              </a:extLst>
            </p:cNvPr>
            <p:cNvSpPr>
              <a:spLocks noChangeShapeType="1"/>
            </p:cNvSpPr>
            <p:nvPr/>
          </p:nvSpPr>
          <p:spPr bwMode="auto">
            <a:xfrm flipV="1">
              <a:off x="146" y="232"/>
              <a:ext cx="140" cy="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 name="Text Box 46">
            <a:extLst>
              <a:ext uri="{FF2B5EF4-FFF2-40B4-BE49-F238E27FC236}">
                <a16:creationId xmlns:a16="http://schemas.microsoft.com/office/drawing/2014/main" id="{698337F9-2CAE-44C7-88F9-563A49D5BC66}"/>
              </a:ext>
            </a:extLst>
          </p:cNvPr>
          <p:cNvSpPr txBox="1">
            <a:spLocks noChangeArrowheads="1"/>
          </p:cNvSpPr>
          <p:nvPr/>
        </p:nvSpPr>
        <p:spPr bwMode="auto">
          <a:xfrm>
            <a:off x="4410075" y="1003300"/>
            <a:ext cx="388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dirty="0">
                <a:ea typeface="宋体" panose="02010600030101010101" pitchFamily="2" charset="-122"/>
              </a:rPr>
              <a:t>向</a:t>
            </a:r>
            <a:r>
              <a:rPr lang="zh-CN" altLang="en-US" sz="2400" dirty="0">
                <a:ea typeface="宋体" panose="02010600030101010101" pitchFamily="2" charset="-122"/>
              </a:rPr>
              <a:t>买家</a:t>
            </a:r>
            <a:r>
              <a:rPr lang="zh-CN" altLang="zh-CN" sz="2400" dirty="0">
                <a:ea typeface="宋体" panose="02010600030101010101" pitchFamily="2" charset="-122"/>
              </a:rPr>
              <a:t>征收$1.50的税收</a:t>
            </a:r>
          </a:p>
        </p:txBody>
      </p:sp>
      <p:sp>
        <p:nvSpPr>
          <p:cNvPr id="46" name="Rectangle 47">
            <a:extLst>
              <a:ext uri="{FF2B5EF4-FFF2-40B4-BE49-F238E27FC236}">
                <a16:creationId xmlns:a16="http://schemas.microsoft.com/office/drawing/2014/main" id="{25467885-1865-477E-B501-DA6361363F4B}"/>
              </a:ext>
            </a:extLst>
          </p:cNvPr>
          <p:cNvSpPr>
            <a:spLocks noChangeArrowheads="1"/>
          </p:cNvSpPr>
          <p:nvPr/>
        </p:nvSpPr>
        <p:spPr bwMode="auto">
          <a:xfrm>
            <a:off x="538163" y="1049338"/>
            <a:ext cx="2627312" cy="486886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zh-CN" altLang="zh-CN" sz="2500" u="sng" dirty="0">
                <a:ea typeface="宋体" panose="02010600030101010101" pitchFamily="2" charset="-122"/>
              </a:rPr>
              <a:t>新均衡</a:t>
            </a:r>
            <a:r>
              <a:rPr lang="zh-CN" altLang="zh-CN" sz="2500" dirty="0">
                <a:ea typeface="宋体" panose="02010600030101010101" pitchFamily="2" charset="-122"/>
              </a:rPr>
              <a:t>：</a:t>
            </a:r>
          </a:p>
          <a:p>
            <a:pPr algn="ctr">
              <a:lnSpc>
                <a:spcPct val="105000"/>
              </a:lnSpc>
              <a:spcBef>
                <a:spcPct val="45000"/>
              </a:spcBef>
              <a:buClr>
                <a:srgbClr val="00B85C"/>
              </a:buClr>
              <a:buSzPct val="120000"/>
              <a:buFont typeface="Wingdings" panose="05000000000000000000" pitchFamily="2" charset="2"/>
              <a:buNone/>
            </a:pPr>
            <a:r>
              <a:rPr lang="zh-CN" altLang="zh-CN" sz="2500" b="1" i="1" dirty="0">
                <a:ea typeface="宋体" panose="02010600030101010101" pitchFamily="2" charset="-122"/>
              </a:rPr>
              <a:t>Q</a:t>
            </a:r>
            <a:r>
              <a:rPr lang="zh-CN" altLang="zh-CN" sz="2500" dirty="0">
                <a:ea typeface="宋体" panose="02010600030101010101" pitchFamily="2" charset="-122"/>
              </a:rPr>
              <a:t> = 450</a:t>
            </a:r>
          </a:p>
          <a:p>
            <a:pPr algn="ctr">
              <a:lnSpc>
                <a:spcPct val="105000"/>
              </a:lnSpc>
              <a:spcBef>
                <a:spcPct val="45000"/>
              </a:spcBef>
              <a:buClr>
                <a:srgbClr val="00B85C"/>
              </a:buClr>
              <a:buSzPct val="120000"/>
              <a:buFont typeface="Wingdings" panose="05000000000000000000" pitchFamily="2" charset="2"/>
              <a:buNone/>
            </a:pPr>
            <a:r>
              <a:rPr lang="zh-CN" altLang="en-US" sz="2500" dirty="0">
                <a:ea typeface="宋体" panose="02010600030101010101" pitchFamily="2" charset="-122"/>
              </a:rPr>
              <a:t>卖家</a:t>
            </a:r>
            <a:r>
              <a:rPr lang="zh-CN" altLang="zh-CN" sz="2500" dirty="0">
                <a:ea typeface="宋体" panose="02010600030101010101" pitchFamily="2" charset="-122"/>
              </a:rPr>
              <a:t>得到的价格： </a:t>
            </a:r>
            <a:br>
              <a:rPr lang="zh-CN" altLang="zh-CN" sz="2500" dirty="0">
                <a:ea typeface="宋体" panose="02010600030101010101" pitchFamily="2" charset="-122"/>
              </a:rPr>
            </a:br>
            <a:r>
              <a:rPr lang="zh-CN" altLang="zh-CN" sz="2400" b="1" i="1" dirty="0">
                <a:ea typeface="宋体" panose="02010600030101010101" pitchFamily="2" charset="-122"/>
              </a:rPr>
              <a:t>P</a:t>
            </a:r>
            <a:r>
              <a:rPr lang="zh-CN" altLang="zh-CN" sz="2400" b="1" i="1" baseline="-25000" dirty="0">
                <a:ea typeface="宋体" panose="02010600030101010101" pitchFamily="2" charset="-122"/>
              </a:rPr>
              <a:t>S</a:t>
            </a:r>
            <a:r>
              <a:rPr lang="zh-CN" altLang="zh-CN" sz="2500" dirty="0">
                <a:ea typeface="宋体" panose="02010600030101010101" pitchFamily="2" charset="-122"/>
              </a:rPr>
              <a:t> = $9.50</a:t>
            </a:r>
          </a:p>
          <a:p>
            <a:pPr algn="ctr">
              <a:lnSpc>
                <a:spcPct val="105000"/>
              </a:lnSpc>
              <a:spcBef>
                <a:spcPct val="45000"/>
              </a:spcBef>
              <a:buClr>
                <a:srgbClr val="00B85C"/>
              </a:buClr>
              <a:buSzPct val="120000"/>
              <a:buFont typeface="Wingdings" panose="05000000000000000000" pitchFamily="2" charset="2"/>
              <a:buNone/>
            </a:pPr>
            <a:r>
              <a:rPr lang="zh-CN" altLang="en-US" sz="2500" dirty="0">
                <a:ea typeface="宋体" panose="02010600030101010101" pitchFamily="2" charset="-122"/>
              </a:rPr>
              <a:t>买家</a:t>
            </a:r>
            <a:r>
              <a:rPr lang="zh-CN" altLang="zh-CN" sz="2500" dirty="0">
                <a:ea typeface="宋体" panose="02010600030101010101" pitchFamily="2" charset="-122"/>
              </a:rPr>
              <a:t>支付的价格： </a:t>
            </a:r>
            <a:br>
              <a:rPr lang="zh-CN" altLang="zh-CN" sz="2500" dirty="0">
                <a:ea typeface="宋体" panose="02010600030101010101" pitchFamily="2" charset="-122"/>
              </a:rPr>
            </a:br>
            <a:r>
              <a:rPr lang="zh-CN" altLang="zh-CN" sz="2400" b="1" i="1" dirty="0">
                <a:ea typeface="宋体" panose="02010600030101010101" pitchFamily="2" charset="-122"/>
              </a:rPr>
              <a:t>P</a:t>
            </a:r>
            <a:r>
              <a:rPr lang="zh-CN" altLang="zh-CN" sz="2400" b="1" i="1" baseline="-25000" dirty="0">
                <a:ea typeface="宋体" panose="02010600030101010101" pitchFamily="2" charset="-122"/>
              </a:rPr>
              <a:t>B</a:t>
            </a:r>
            <a:r>
              <a:rPr lang="zh-CN" altLang="zh-CN" sz="2500" dirty="0">
                <a:ea typeface="宋体" panose="02010600030101010101" pitchFamily="2" charset="-122"/>
              </a:rPr>
              <a:t> = $11.00</a:t>
            </a:r>
          </a:p>
          <a:p>
            <a:pPr algn="ctr">
              <a:lnSpc>
                <a:spcPct val="105000"/>
              </a:lnSpc>
              <a:spcBef>
                <a:spcPct val="45000"/>
              </a:spcBef>
              <a:buClr>
                <a:srgbClr val="00B85C"/>
              </a:buClr>
              <a:buSzPct val="120000"/>
              <a:buFont typeface="Wingdings" panose="05000000000000000000" pitchFamily="2" charset="2"/>
              <a:buNone/>
            </a:pPr>
            <a:r>
              <a:rPr lang="zh-CN" altLang="zh-CN" sz="2500" dirty="0">
                <a:ea typeface="宋体" panose="02010600030101010101" pitchFamily="2" charset="-122"/>
              </a:rPr>
              <a:t>两者之差 </a:t>
            </a:r>
            <a:br>
              <a:rPr lang="zh-CN" altLang="zh-CN" sz="2500" dirty="0">
                <a:ea typeface="宋体" panose="02010600030101010101" pitchFamily="2" charset="-122"/>
              </a:rPr>
            </a:br>
            <a:r>
              <a:rPr lang="zh-CN" altLang="zh-CN" sz="2500" dirty="0">
                <a:ea typeface="宋体" panose="02010600030101010101" pitchFamily="2" charset="-122"/>
              </a:rPr>
              <a:t>  = $1.50 = 税收</a:t>
            </a:r>
          </a:p>
        </p:txBody>
      </p:sp>
      <p:grpSp>
        <p:nvGrpSpPr>
          <p:cNvPr id="47" name="Group 43">
            <a:extLst>
              <a:ext uri="{FF2B5EF4-FFF2-40B4-BE49-F238E27FC236}">
                <a16:creationId xmlns:a16="http://schemas.microsoft.com/office/drawing/2014/main" id="{5B3E813F-8B24-4AD2-B586-E6324579B98F}"/>
              </a:ext>
            </a:extLst>
          </p:cNvPr>
          <p:cNvGrpSpPr>
            <a:grpSpLocks/>
          </p:cNvGrpSpPr>
          <p:nvPr/>
        </p:nvGrpSpPr>
        <p:grpSpPr bwMode="auto">
          <a:xfrm>
            <a:off x="5913438" y="3636963"/>
            <a:ext cx="588962" cy="2189162"/>
            <a:chOff x="0" y="0"/>
            <a:chExt cx="371" cy="1379"/>
          </a:xfrm>
        </p:grpSpPr>
        <p:sp>
          <p:nvSpPr>
            <p:cNvPr id="48" name="Oval 33">
              <a:extLst>
                <a:ext uri="{FF2B5EF4-FFF2-40B4-BE49-F238E27FC236}">
                  <a16:creationId xmlns:a16="http://schemas.microsoft.com/office/drawing/2014/main" id="{755EA477-33AF-4218-805B-A28E00F6166F}"/>
                </a:ext>
              </a:extLst>
            </p:cNvPr>
            <p:cNvSpPr>
              <a:spLocks noChangeArrowheads="1"/>
            </p:cNvSpPr>
            <p:nvPr/>
          </p:nvSpPr>
          <p:spPr bwMode="auto">
            <a:xfrm>
              <a:off x="175"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49" name="Group 45">
              <a:extLst>
                <a:ext uri="{FF2B5EF4-FFF2-40B4-BE49-F238E27FC236}">
                  <a16:creationId xmlns:a16="http://schemas.microsoft.com/office/drawing/2014/main" id="{C74DA259-8771-4C16-A83D-574BE57637A3}"/>
                </a:ext>
              </a:extLst>
            </p:cNvPr>
            <p:cNvGrpSpPr>
              <a:grpSpLocks/>
            </p:cNvGrpSpPr>
            <p:nvPr/>
          </p:nvGrpSpPr>
          <p:grpSpPr bwMode="auto">
            <a:xfrm>
              <a:off x="0" y="53"/>
              <a:ext cx="371" cy="1326"/>
              <a:chOff x="0" y="0"/>
              <a:chExt cx="371" cy="1326"/>
            </a:xfrm>
          </p:grpSpPr>
          <p:sp>
            <p:nvSpPr>
              <p:cNvPr id="50" name="Line 26">
                <a:extLst>
                  <a:ext uri="{FF2B5EF4-FFF2-40B4-BE49-F238E27FC236}">
                    <a16:creationId xmlns:a16="http://schemas.microsoft.com/office/drawing/2014/main" id="{B313A5F2-F84E-40C3-A739-E5F1F848FDB9}"/>
                  </a:ext>
                </a:extLst>
              </p:cNvPr>
              <p:cNvSpPr>
                <a:spLocks noChangeShapeType="1"/>
              </p:cNvSpPr>
              <p:nvPr/>
            </p:nvSpPr>
            <p:spPr bwMode="auto">
              <a:xfrm>
                <a:off x="215" y="0"/>
                <a:ext cx="0" cy="106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Text Box 30">
                <a:extLst>
                  <a:ext uri="{FF2B5EF4-FFF2-40B4-BE49-F238E27FC236}">
                    <a16:creationId xmlns:a16="http://schemas.microsoft.com/office/drawing/2014/main" id="{3A047469-FE24-43BF-B0C6-12E958A46BB1}"/>
                  </a:ext>
                </a:extLst>
              </p:cNvPr>
              <p:cNvSpPr txBox="1">
                <a:spLocks noChangeArrowheads="1"/>
              </p:cNvSpPr>
              <p:nvPr/>
            </p:nvSpPr>
            <p:spPr bwMode="auto">
              <a:xfrm>
                <a:off x="0" y="1096"/>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dirty="0">
                    <a:ea typeface="宋体" panose="02010600030101010101" pitchFamily="2" charset="-122"/>
                  </a:rPr>
                  <a:t>450</a:t>
                </a:r>
              </a:p>
            </p:txBody>
          </p:sp>
        </p:grpSp>
      </p:grpSp>
      <p:sp>
        <p:nvSpPr>
          <p:cNvPr id="52" name="Line 42">
            <a:extLst>
              <a:ext uri="{FF2B5EF4-FFF2-40B4-BE49-F238E27FC236}">
                <a16:creationId xmlns:a16="http://schemas.microsoft.com/office/drawing/2014/main" id="{512BDD51-B782-4FE0-9540-DBA63A9FB3DE}"/>
              </a:ext>
            </a:extLst>
          </p:cNvPr>
          <p:cNvSpPr>
            <a:spLocks noChangeShapeType="1"/>
          </p:cNvSpPr>
          <p:nvPr/>
        </p:nvSpPr>
        <p:spPr bwMode="auto">
          <a:xfrm flipH="1" flipV="1">
            <a:off x="6257925" y="2768600"/>
            <a:ext cx="1588" cy="87153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67443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
                                            <p:txEl>
                                              <p:pRg st="2" end="2"/>
                                            </p:txEl>
                                          </p:spTgt>
                                        </p:tgtEl>
                                        <p:attrNameLst>
                                          <p:attrName>style.visibility</p:attrName>
                                        </p:attrNameLst>
                                      </p:cBhvr>
                                      <p:to>
                                        <p:strVal val="visible"/>
                                      </p:to>
                                    </p:set>
                                    <p:animEffect transition="in" filter="wipe(left)">
                                      <p:cBhvr>
                                        <p:cTn id="12" dur="500"/>
                                        <p:tgtEl>
                                          <p:spTgt spid="46">
                                            <p:txEl>
                                              <p:pRg st="2" end="2"/>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right)">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
                                            <p:txEl>
                                              <p:pRg st="3" end="3"/>
                                            </p:txEl>
                                          </p:spTgt>
                                        </p:tgtEl>
                                        <p:attrNameLst>
                                          <p:attrName>style.visibility</p:attrName>
                                        </p:attrNameLst>
                                      </p:cBhvr>
                                      <p:to>
                                        <p:strVal val="visible"/>
                                      </p:to>
                                    </p:set>
                                    <p:animEffect transition="in" filter="wipe(left)">
                                      <p:cBhvr>
                                        <p:cTn id="20" dur="500"/>
                                        <p:tgtEl>
                                          <p:spTgt spid="46">
                                            <p:txEl>
                                              <p:pRg st="3" end="3"/>
                                            </p:txEl>
                                          </p:spTgt>
                                        </p:tgtEl>
                                      </p:cBhvr>
                                    </p:animEffect>
                                  </p:childTnLst>
                                </p:cTn>
                              </p:par>
                              <p:par>
                                <p:cTn id="21" presetID="18" presetClass="entr" presetSubtype="9"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strips(upLeft)">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6">
                                            <p:txEl>
                                              <p:pRg st="4" end="4"/>
                                            </p:txEl>
                                          </p:spTgt>
                                        </p:tgtEl>
                                        <p:attrNameLst>
                                          <p:attrName>style.visibility</p:attrName>
                                        </p:attrNameLst>
                                      </p:cBhvr>
                                      <p:to>
                                        <p:strVal val="visible"/>
                                      </p:to>
                                    </p:set>
                                    <p:animEffect transition="in" filter="wipe(left)">
                                      <p:cBhvr>
                                        <p:cTn id="28" dur="500"/>
                                        <p:tgtEl>
                                          <p:spTgt spid="46">
                                            <p:txEl>
                                              <p:pRg st="4" end="4"/>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up)">
                                      <p:cBhvr>
                                        <p:cTn id="31" dur="500"/>
                                        <p:tgtEl>
                                          <p:spTgt spid="52"/>
                                        </p:tgtEl>
                                      </p:cBhvr>
                                    </p:animEffect>
                                  </p:childTnLst>
                                </p:cTn>
                              </p:par>
                            </p:childTnLst>
                          </p:cTn>
                        </p:par>
                        <p:par>
                          <p:cTn id="32" fill="hold">
                            <p:stCondLst>
                              <p:cond delay="500"/>
                            </p:stCondLst>
                            <p:childTnLst>
                              <p:par>
                                <p:cTn id="33" presetID="18" presetClass="entr" presetSubtype="12"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strips(downLeft)">
                                      <p:cBhvr>
                                        <p:cTn id="3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7D244-BAAF-4367-8B85-15F15AA669E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B510566-50FB-482C-9F5D-C4B226CAC110}"/>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A2C9E285-DAB2-4A3D-809C-447209B16136}"/>
              </a:ext>
            </a:extLst>
          </p:cNvPr>
          <p:cNvGrpSpPr>
            <a:grpSpLocks/>
          </p:cNvGrpSpPr>
          <p:nvPr/>
        </p:nvGrpSpPr>
        <p:grpSpPr bwMode="auto">
          <a:xfrm>
            <a:off x="5913438" y="2711450"/>
            <a:ext cx="588962" cy="3114675"/>
            <a:chOff x="0" y="0"/>
            <a:chExt cx="371" cy="1962"/>
          </a:xfrm>
        </p:grpSpPr>
        <p:sp>
          <p:nvSpPr>
            <p:cNvPr id="7" name="Line 27">
              <a:extLst>
                <a:ext uri="{FF2B5EF4-FFF2-40B4-BE49-F238E27FC236}">
                  <a16:creationId xmlns:a16="http://schemas.microsoft.com/office/drawing/2014/main" id="{837CD42A-D132-4ECD-BFA4-F769D0FBA156}"/>
                </a:ext>
              </a:extLst>
            </p:cNvPr>
            <p:cNvSpPr>
              <a:spLocks noChangeShapeType="1"/>
            </p:cNvSpPr>
            <p:nvPr/>
          </p:nvSpPr>
          <p:spPr bwMode="auto">
            <a:xfrm>
              <a:off x="215" y="0"/>
              <a:ext cx="0" cy="1699"/>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28">
              <a:extLst>
                <a:ext uri="{FF2B5EF4-FFF2-40B4-BE49-F238E27FC236}">
                  <a16:creationId xmlns:a16="http://schemas.microsoft.com/office/drawing/2014/main" id="{3FBB74F0-0544-4B6F-B669-F94FA1B494C4}"/>
                </a:ext>
              </a:extLst>
            </p:cNvPr>
            <p:cNvSpPr txBox="1">
              <a:spLocks noChangeArrowheads="1"/>
            </p:cNvSpPr>
            <p:nvPr/>
          </p:nvSpPr>
          <p:spPr bwMode="auto">
            <a:xfrm>
              <a:off x="0" y="1732"/>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dirty="0">
                  <a:ea typeface="宋体" panose="02010600030101010101" pitchFamily="2" charset="-122"/>
                </a:rPr>
                <a:t>450</a:t>
              </a:r>
            </a:p>
          </p:txBody>
        </p:sp>
      </p:grpSp>
      <p:grpSp>
        <p:nvGrpSpPr>
          <p:cNvPr id="9" name="Group 5">
            <a:extLst>
              <a:ext uri="{FF2B5EF4-FFF2-40B4-BE49-F238E27FC236}">
                <a16:creationId xmlns:a16="http://schemas.microsoft.com/office/drawing/2014/main" id="{AC0F1EC9-9B9F-450F-B1F2-0382B43E9C20}"/>
              </a:ext>
            </a:extLst>
          </p:cNvPr>
          <p:cNvGrpSpPr>
            <a:grpSpLocks/>
          </p:cNvGrpSpPr>
          <p:nvPr/>
        </p:nvGrpSpPr>
        <p:grpSpPr bwMode="auto">
          <a:xfrm>
            <a:off x="5072063" y="2278063"/>
            <a:ext cx="3176587" cy="2274887"/>
            <a:chOff x="0" y="0"/>
            <a:chExt cx="2001" cy="1433"/>
          </a:xfrm>
        </p:grpSpPr>
        <p:sp>
          <p:nvSpPr>
            <p:cNvPr id="10" name="Line 3">
              <a:extLst>
                <a:ext uri="{FF2B5EF4-FFF2-40B4-BE49-F238E27FC236}">
                  <a16:creationId xmlns:a16="http://schemas.microsoft.com/office/drawing/2014/main" id="{139B9FC7-D9CD-490D-9C78-412E725FDCF6}"/>
                </a:ext>
              </a:extLst>
            </p:cNvPr>
            <p:cNvSpPr>
              <a:spLocks noChangeShapeType="1"/>
            </p:cNvSpPr>
            <p:nvPr/>
          </p:nvSpPr>
          <p:spPr bwMode="auto">
            <a:xfrm flipV="1">
              <a:off x="0" y="210"/>
              <a:ext cx="1696" cy="122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4">
              <a:extLst>
                <a:ext uri="{FF2B5EF4-FFF2-40B4-BE49-F238E27FC236}">
                  <a16:creationId xmlns:a16="http://schemas.microsoft.com/office/drawing/2014/main" id="{1D119218-8111-4D51-9F81-42C91AB17C1A}"/>
                </a:ext>
              </a:extLst>
            </p:cNvPr>
            <p:cNvSpPr txBox="1">
              <a:spLocks noChangeArrowheads="1"/>
            </p:cNvSpPr>
            <p:nvPr/>
          </p:nvSpPr>
          <p:spPr bwMode="auto">
            <a:xfrm>
              <a:off x="1615" y="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r>
                <a:rPr lang="en-US" altLang="zh-CN" sz="2400" b="1" baseline="-25000">
                  <a:ea typeface="宋体" panose="02010600030101010101" pitchFamily="2" charset="-122"/>
                </a:rPr>
                <a:t>1</a:t>
              </a:r>
            </a:p>
          </p:txBody>
        </p:sp>
      </p:grpSp>
      <p:sp>
        <p:nvSpPr>
          <p:cNvPr id="12" name="Rectangle 5">
            <a:extLst>
              <a:ext uri="{FF2B5EF4-FFF2-40B4-BE49-F238E27FC236}">
                <a16:creationId xmlns:a16="http://schemas.microsoft.com/office/drawing/2014/main" id="{6AB4562C-7CA7-44B1-89F9-EFD4A8D9719D}"/>
              </a:ext>
            </a:extLst>
          </p:cNvPr>
          <p:cNvSpPr txBox="1">
            <a:spLocks noChangeArrowheads="1"/>
          </p:cNvSpPr>
          <p:nvPr/>
        </p:nvSpPr>
        <p:spPr>
          <a:xfrm>
            <a:off x="0" y="219075"/>
            <a:ext cx="5254625"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a:ea typeface="宋体" panose="02010600030101010101" pitchFamily="2" charset="-122"/>
              </a:rPr>
              <a:t>税收归宿：</a:t>
            </a:r>
          </a:p>
        </p:txBody>
      </p:sp>
      <p:sp>
        <p:nvSpPr>
          <p:cNvPr id="13" name="Rectangle 6">
            <a:extLst>
              <a:ext uri="{FF2B5EF4-FFF2-40B4-BE49-F238E27FC236}">
                <a16:creationId xmlns:a16="http://schemas.microsoft.com/office/drawing/2014/main" id="{5B008360-3CC5-4ABA-8EF2-A39F590220DE}"/>
              </a:ext>
            </a:extLst>
          </p:cNvPr>
          <p:cNvSpPr txBox="1">
            <a:spLocks noChangeArrowheads="1"/>
          </p:cNvSpPr>
          <p:nvPr/>
        </p:nvSpPr>
        <p:spPr>
          <a:xfrm>
            <a:off x="631825" y="766763"/>
            <a:ext cx="6499225" cy="98107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buFont typeface="Wingdings" panose="05000000000000000000" pitchFamily="2" charset="2"/>
              <a:buNone/>
            </a:pPr>
            <a:r>
              <a:rPr lang="zh-CN" altLang="zh-CN">
                <a:ea typeface="宋体" panose="02010600030101010101" pitchFamily="2" charset="-122"/>
              </a:rPr>
              <a:t>税收负担在市场参与者之间进行分配的方式</a:t>
            </a:r>
          </a:p>
        </p:txBody>
      </p:sp>
      <p:grpSp>
        <p:nvGrpSpPr>
          <p:cNvPr id="14" name="Group 10">
            <a:extLst>
              <a:ext uri="{FF2B5EF4-FFF2-40B4-BE49-F238E27FC236}">
                <a16:creationId xmlns:a16="http://schemas.microsoft.com/office/drawing/2014/main" id="{B72B3163-34FD-4F92-9DDA-727EA87B1535}"/>
              </a:ext>
            </a:extLst>
          </p:cNvPr>
          <p:cNvGrpSpPr>
            <a:grpSpLocks/>
          </p:cNvGrpSpPr>
          <p:nvPr/>
        </p:nvGrpSpPr>
        <p:grpSpPr bwMode="auto">
          <a:xfrm>
            <a:off x="4360863" y="1757363"/>
            <a:ext cx="4422775" cy="3871912"/>
            <a:chOff x="0" y="0"/>
            <a:chExt cx="2786" cy="2439"/>
          </a:xfrm>
        </p:grpSpPr>
        <p:grpSp>
          <p:nvGrpSpPr>
            <p:cNvPr id="15" name="Group 11">
              <a:extLst>
                <a:ext uri="{FF2B5EF4-FFF2-40B4-BE49-F238E27FC236}">
                  <a16:creationId xmlns:a16="http://schemas.microsoft.com/office/drawing/2014/main" id="{D3DF8A14-2A2E-4FEE-B1DB-92FD8BD4CA16}"/>
                </a:ext>
              </a:extLst>
            </p:cNvPr>
            <p:cNvGrpSpPr>
              <a:grpSpLocks/>
            </p:cNvGrpSpPr>
            <p:nvPr/>
          </p:nvGrpSpPr>
          <p:grpSpPr bwMode="auto">
            <a:xfrm>
              <a:off x="118" y="252"/>
              <a:ext cx="2409" cy="2049"/>
              <a:chOff x="0" y="0"/>
              <a:chExt cx="2116" cy="2027"/>
            </a:xfrm>
          </p:grpSpPr>
          <p:sp>
            <p:nvSpPr>
              <p:cNvPr id="18" name="Line 9">
                <a:extLst>
                  <a:ext uri="{FF2B5EF4-FFF2-40B4-BE49-F238E27FC236}">
                    <a16:creationId xmlns:a16="http://schemas.microsoft.com/office/drawing/2014/main" id="{70CD7393-4084-4CE9-9D66-3AD93B341107}"/>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0">
                <a:extLst>
                  <a:ext uri="{FF2B5EF4-FFF2-40B4-BE49-F238E27FC236}">
                    <a16:creationId xmlns:a16="http://schemas.microsoft.com/office/drawing/2014/main" id="{B68BE41F-1EBF-4448-A59F-804C0F250817}"/>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 name="Text Box 11">
              <a:extLst>
                <a:ext uri="{FF2B5EF4-FFF2-40B4-BE49-F238E27FC236}">
                  <a16:creationId xmlns:a16="http://schemas.microsoft.com/office/drawing/2014/main" id="{1A03F457-9A4A-42E9-B23A-692F4C7B283F}"/>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7" name="Text Box 12">
              <a:extLst>
                <a:ext uri="{FF2B5EF4-FFF2-40B4-BE49-F238E27FC236}">
                  <a16:creationId xmlns:a16="http://schemas.microsoft.com/office/drawing/2014/main" id="{775EC07E-64C2-4D3E-92A3-14AD765EC0B5}"/>
                </a:ext>
              </a:extLst>
            </p:cNvPr>
            <p:cNvSpPr txBox="1">
              <a:spLocks noChangeArrowheads="1"/>
            </p:cNvSpPr>
            <p:nvPr/>
          </p:nvSpPr>
          <p:spPr bwMode="auto">
            <a:xfrm>
              <a:off x="2496"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20" name="Group 16">
            <a:extLst>
              <a:ext uri="{FF2B5EF4-FFF2-40B4-BE49-F238E27FC236}">
                <a16:creationId xmlns:a16="http://schemas.microsoft.com/office/drawing/2014/main" id="{75F73531-3677-4DCC-AC46-656DDC7B8B56}"/>
              </a:ext>
            </a:extLst>
          </p:cNvPr>
          <p:cNvGrpSpPr>
            <a:grpSpLocks/>
          </p:cNvGrpSpPr>
          <p:nvPr/>
        </p:nvGrpSpPr>
        <p:grpSpPr bwMode="auto">
          <a:xfrm>
            <a:off x="5686425" y="2116138"/>
            <a:ext cx="2730500" cy="2649537"/>
            <a:chOff x="0" y="0"/>
            <a:chExt cx="1720" cy="1669"/>
          </a:xfrm>
        </p:grpSpPr>
        <p:sp>
          <p:nvSpPr>
            <p:cNvPr id="21" name="Line 14">
              <a:extLst>
                <a:ext uri="{FF2B5EF4-FFF2-40B4-BE49-F238E27FC236}">
                  <a16:creationId xmlns:a16="http://schemas.microsoft.com/office/drawing/2014/main" id="{B3FEE240-66A5-4832-B4C8-38665A678B79}"/>
                </a:ext>
              </a:extLst>
            </p:cNvPr>
            <p:cNvSpPr>
              <a:spLocks noChangeShapeType="1"/>
            </p:cNvSpPr>
            <p:nvPr/>
          </p:nvSpPr>
          <p:spPr bwMode="auto">
            <a:xfrm>
              <a:off x="0" y="0"/>
              <a:ext cx="1417" cy="147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Text Box 15">
              <a:extLst>
                <a:ext uri="{FF2B5EF4-FFF2-40B4-BE49-F238E27FC236}">
                  <a16:creationId xmlns:a16="http://schemas.microsoft.com/office/drawing/2014/main" id="{798FF72D-52A1-4F27-9472-7A3B7843B815}"/>
                </a:ext>
              </a:extLst>
            </p:cNvPr>
            <p:cNvSpPr txBox="1">
              <a:spLocks noChangeArrowheads="1"/>
            </p:cNvSpPr>
            <p:nvPr/>
          </p:nvSpPr>
          <p:spPr bwMode="auto">
            <a:xfrm>
              <a:off x="1334" y="13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1</a:t>
              </a:r>
            </a:p>
          </p:txBody>
        </p:sp>
      </p:grpSp>
      <p:grpSp>
        <p:nvGrpSpPr>
          <p:cNvPr id="23" name="Group 19">
            <a:extLst>
              <a:ext uri="{FF2B5EF4-FFF2-40B4-BE49-F238E27FC236}">
                <a16:creationId xmlns:a16="http://schemas.microsoft.com/office/drawing/2014/main" id="{E906A44B-38CD-46E9-9C0A-0579F0F13A23}"/>
              </a:ext>
            </a:extLst>
          </p:cNvPr>
          <p:cNvGrpSpPr>
            <a:grpSpLocks/>
          </p:cNvGrpSpPr>
          <p:nvPr/>
        </p:nvGrpSpPr>
        <p:grpSpPr bwMode="auto">
          <a:xfrm>
            <a:off x="3382963" y="3105150"/>
            <a:ext cx="3773487" cy="2720975"/>
            <a:chOff x="0" y="0"/>
            <a:chExt cx="2377" cy="1714"/>
          </a:xfrm>
        </p:grpSpPr>
        <p:grpSp>
          <p:nvGrpSpPr>
            <p:cNvPr id="24" name="Group 20">
              <a:extLst>
                <a:ext uri="{FF2B5EF4-FFF2-40B4-BE49-F238E27FC236}">
                  <a16:creationId xmlns:a16="http://schemas.microsoft.com/office/drawing/2014/main" id="{61D71704-F8AB-40FE-AB85-F0F2BE26C072}"/>
                </a:ext>
              </a:extLst>
            </p:cNvPr>
            <p:cNvGrpSpPr>
              <a:grpSpLocks/>
            </p:cNvGrpSpPr>
            <p:nvPr/>
          </p:nvGrpSpPr>
          <p:grpSpPr bwMode="auto">
            <a:xfrm>
              <a:off x="740" y="119"/>
              <a:ext cx="1425" cy="1333"/>
              <a:chOff x="0" y="0"/>
              <a:chExt cx="795" cy="646"/>
            </a:xfrm>
          </p:grpSpPr>
          <p:sp>
            <p:nvSpPr>
              <p:cNvPr id="28" name="Line 18">
                <a:extLst>
                  <a:ext uri="{FF2B5EF4-FFF2-40B4-BE49-F238E27FC236}">
                    <a16:creationId xmlns:a16="http://schemas.microsoft.com/office/drawing/2014/main" id="{D02458F6-D5BA-4F79-A61C-28D274B99A71}"/>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9">
                <a:extLst>
                  <a:ext uri="{FF2B5EF4-FFF2-40B4-BE49-F238E27FC236}">
                    <a16:creationId xmlns:a16="http://schemas.microsoft.com/office/drawing/2014/main" id="{03D25C0E-F8FD-4ED0-8D2F-C9D05EED68E9}"/>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 name="Oval 20">
              <a:extLst>
                <a:ext uri="{FF2B5EF4-FFF2-40B4-BE49-F238E27FC236}">
                  <a16:creationId xmlns:a16="http://schemas.microsoft.com/office/drawing/2014/main" id="{06CE6DF7-02A7-4BAE-8C4C-76D06CF31D21}"/>
                </a:ext>
              </a:extLst>
            </p:cNvPr>
            <p:cNvSpPr>
              <a:spLocks noChangeArrowheads="1"/>
            </p:cNvSpPr>
            <p:nvPr/>
          </p:nvSpPr>
          <p:spPr bwMode="auto">
            <a:xfrm>
              <a:off x="2118" y="7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6" name="Text Box 21">
              <a:extLst>
                <a:ext uri="{FF2B5EF4-FFF2-40B4-BE49-F238E27FC236}">
                  <a16:creationId xmlns:a16="http://schemas.microsoft.com/office/drawing/2014/main" id="{B3521C7F-AAC2-4FE0-A1B3-B03FEF23C0D1}"/>
                </a:ext>
              </a:extLst>
            </p:cNvPr>
            <p:cNvSpPr txBox="1">
              <a:spLocks noChangeArrowheads="1"/>
            </p:cNvSpPr>
            <p:nvPr/>
          </p:nvSpPr>
          <p:spPr bwMode="auto">
            <a:xfrm>
              <a:off x="0" y="0"/>
              <a:ext cx="7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$10.00</a:t>
              </a:r>
            </a:p>
          </p:txBody>
        </p:sp>
        <p:sp>
          <p:nvSpPr>
            <p:cNvPr id="27" name="Text Box 22">
              <a:extLst>
                <a:ext uri="{FF2B5EF4-FFF2-40B4-BE49-F238E27FC236}">
                  <a16:creationId xmlns:a16="http://schemas.microsoft.com/office/drawing/2014/main" id="{1962B4F7-E695-4CC2-B19B-B4B085D2F7C3}"/>
                </a:ext>
              </a:extLst>
            </p:cNvPr>
            <p:cNvSpPr txBox="1">
              <a:spLocks noChangeArrowheads="1"/>
            </p:cNvSpPr>
            <p:nvPr/>
          </p:nvSpPr>
          <p:spPr bwMode="auto">
            <a:xfrm>
              <a:off x="2006" y="1484"/>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dirty="0">
                  <a:ea typeface="宋体" panose="02010600030101010101" pitchFamily="2" charset="-122"/>
                </a:rPr>
                <a:t>500</a:t>
              </a:r>
            </a:p>
          </p:txBody>
        </p:sp>
      </p:grpSp>
      <p:grpSp>
        <p:nvGrpSpPr>
          <p:cNvPr id="30" name="Group 26">
            <a:extLst>
              <a:ext uri="{FF2B5EF4-FFF2-40B4-BE49-F238E27FC236}">
                <a16:creationId xmlns:a16="http://schemas.microsoft.com/office/drawing/2014/main" id="{57E6DC51-EDDC-43F5-8404-43546FB304D5}"/>
              </a:ext>
            </a:extLst>
          </p:cNvPr>
          <p:cNvGrpSpPr>
            <a:grpSpLocks/>
          </p:cNvGrpSpPr>
          <p:nvPr/>
        </p:nvGrpSpPr>
        <p:grpSpPr bwMode="auto">
          <a:xfrm>
            <a:off x="5232400" y="2641600"/>
            <a:ext cx="2730500" cy="2649538"/>
            <a:chOff x="0" y="0"/>
            <a:chExt cx="1720" cy="1669"/>
          </a:xfrm>
        </p:grpSpPr>
        <p:sp>
          <p:nvSpPr>
            <p:cNvPr id="31" name="Line 24">
              <a:extLst>
                <a:ext uri="{FF2B5EF4-FFF2-40B4-BE49-F238E27FC236}">
                  <a16:creationId xmlns:a16="http://schemas.microsoft.com/office/drawing/2014/main" id="{DC2F2B34-88A6-4DE0-B948-8D4EDFB9C453}"/>
                </a:ext>
              </a:extLst>
            </p:cNvPr>
            <p:cNvSpPr>
              <a:spLocks noChangeShapeType="1"/>
            </p:cNvSpPr>
            <p:nvPr/>
          </p:nvSpPr>
          <p:spPr bwMode="auto">
            <a:xfrm>
              <a:off x="0" y="0"/>
              <a:ext cx="1417" cy="147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25">
              <a:extLst>
                <a:ext uri="{FF2B5EF4-FFF2-40B4-BE49-F238E27FC236}">
                  <a16:creationId xmlns:a16="http://schemas.microsoft.com/office/drawing/2014/main" id="{B697208A-BC5D-4718-A69F-4C3B81B3B0E8}"/>
                </a:ext>
              </a:extLst>
            </p:cNvPr>
            <p:cNvSpPr txBox="1">
              <a:spLocks noChangeArrowheads="1"/>
            </p:cNvSpPr>
            <p:nvPr/>
          </p:nvSpPr>
          <p:spPr bwMode="auto">
            <a:xfrm>
              <a:off x="1334" y="13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2</a:t>
              </a:r>
            </a:p>
          </p:txBody>
        </p:sp>
      </p:grpSp>
      <p:grpSp>
        <p:nvGrpSpPr>
          <p:cNvPr id="33" name="Group 29">
            <a:extLst>
              <a:ext uri="{FF2B5EF4-FFF2-40B4-BE49-F238E27FC236}">
                <a16:creationId xmlns:a16="http://schemas.microsoft.com/office/drawing/2014/main" id="{880AC7A1-1F08-48B7-9B9A-FB0A9E54517B}"/>
              </a:ext>
            </a:extLst>
          </p:cNvPr>
          <p:cNvGrpSpPr>
            <a:grpSpLocks/>
          </p:cNvGrpSpPr>
          <p:nvPr/>
        </p:nvGrpSpPr>
        <p:grpSpPr bwMode="auto">
          <a:xfrm>
            <a:off x="2711450" y="2479675"/>
            <a:ext cx="3616325" cy="457200"/>
            <a:chOff x="0" y="0"/>
            <a:chExt cx="2278" cy="288"/>
          </a:xfrm>
        </p:grpSpPr>
        <p:grpSp>
          <p:nvGrpSpPr>
            <p:cNvPr id="34" name="Group 30">
              <a:extLst>
                <a:ext uri="{FF2B5EF4-FFF2-40B4-BE49-F238E27FC236}">
                  <a16:creationId xmlns:a16="http://schemas.microsoft.com/office/drawing/2014/main" id="{17923B32-5140-471C-B26A-D2EBB5619954}"/>
                </a:ext>
              </a:extLst>
            </p:cNvPr>
            <p:cNvGrpSpPr>
              <a:grpSpLocks/>
            </p:cNvGrpSpPr>
            <p:nvPr/>
          </p:nvGrpSpPr>
          <p:grpSpPr bwMode="auto">
            <a:xfrm>
              <a:off x="413" y="27"/>
              <a:ext cx="1865" cy="230"/>
              <a:chOff x="0" y="0"/>
              <a:chExt cx="1865" cy="230"/>
            </a:xfrm>
          </p:grpSpPr>
          <p:sp>
            <p:nvSpPr>
              <p:cNvPr id="36" name="Line 31">
                <a:extLst>
                  <a:ext uri="{FF2B5EF4-FFF2-40B4-BE49-F238E27FC236}">
                    <a16:creationId xmlns:a16="http://schemas.microsoft.com/office/drawing/2014/main" id="{CAA0355F-DC98-4286-940C-B33131D533A1}"/>
                  </a:ext>
                </a:extLst>
              </p:cNvPr>
              <p:cNvSpPr>
                <a:spLocks noChangeShapeType="1"/>
              </p:cNvSpPr>
              <p:nvPr/>
            </p:nvSpPr>
            <p:spPr bwMode="auto">
              <a:xfrm>
                <a:off x="753" y="113"/>
                <a:ext cx="107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Oval 32">
                <a:extLst>
                  <a:ext uri="{FF2B5EF4-FFF2-40B4-BE49-F238E27FC236}">
                    <a16:creationId xmlns:a16="http://schemas.microsoft.com/office/drawing/2014/main" id="{205D1255-04BE-4F30-BFF4-53A49E37515D}"/>
                  </a:ext>
                </a:extLst>
              </p:cNvPr>
              <p:cNvSpPr>
                <a:spLocks noChangeArrowheads="1"/>
              </p:cNvSpPr>
              <p:nvPr/>
            </p:nvSpPr>
            <p:spPr bwMode="auto">
              <a:xfrm>
                <a:off x="1777" y="6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8" name="Text Box 33">
                <a:extLst>
                  <a:ext uri="{FF2B5EF4-FFF2-40B4-BE49-F238E27FC236}">
                    <a16:creationId xmlns:a16="http://schemas.microsoft.com/office/drawing/2014/main" id="{0F1E7D72-5DC8-40DD-9703-6DE275F26157}"/>
                  </a:ext>
                </a:extLst>
              </p:cNvPr>
              <p:cNvSpPr txBox="1">
                <a:spLocks noChangeArrowheads="1"/>
              </p:cNvSpPr>
              <p:nvPr/>
            </p:nvSpPr>
            <p:spPr bwMode="auto">
              <a:xfrm>
                <a:off x="0" y="0"/>
                <a:ext cx="7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$11.00</a:t>
                </a:r>
              </a:p>
            </p:txBody>
          </p:sp>
        </p:grpSp>
        <p:sp>
          <p:nvSpPr>
            <p:cNvPr id="35" name="Text Box 34">
              <a:extLst>
                <a:ext uri="{FF2B5EF4-FFF2-40B4-BE49-F238E27FC236}">
                  <a16:creationId xmlns:a16="http://schemas.microsoft.com/office/drawing/2014/main" id="{9A61A183-2491-4AB6-93DC-F4B576905CBA}"/>
                </a:ext>
              </a:extLst>
            </p:cNvPr>
            <p:cNvSpPr txBox="1">
              <a:spLocks noChangeArrowheads="1"/>
            </p:cNvSpPr>
            <p:nvPr/>
          </p:nvSpPr>
          <p:spPr bwMode="auto">
            <a:xfrm>
              <a:off x="0" y="0"/>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B</a:t>
              </a:r>
              <a:r>
                <a:rPr lang="en-US" altLang="zh-CN" sz="2400">
                  <a:ea typeface="宋体" panose="02010600030101010101" pitchFamily="2" charset="-122"/>
                </a:rPr>
                <a:t> =</a:t>
              </a:r>
              <a:endParaRPr lang="en-US" altLang="zh-CN" sz="2400" b="1" i="1" baseline="-25000">
                <a:ea typeface="宋体" panose="02010600030101010101" pitchFamily="2" charset="-122"/>
              </a:endParaRPr>
            </a:p>
          </p:txBody>
        </p:sp>
      </p:grpSp>
      <p:grpSp>
        <p:nvGrpSpPr>
          <p:cNvPr id="39" name="Group 35">
            <a:extLst>
              <a:ext uri="{FF2B5EF4-FFF2-40B4-BE49-F238E27FC236}">
                <a16:creationId xmlns:a16="http://schemas.microsoft.com/office/drawing/2014/main" id="{37BC7785-728E-416B-BA24-452F237CAFB4}"/>
              </a:ext>
            </a:extLst>
          </p:cNvPr>
          <p:cNvGrpSpPr>
            <a:grpSpLocks/>
          </p:cNvGrpSpPr>
          <p:nvPr/>
        </p:nvGrpSpPr>
        <p:grpSpPr bwMode="auto">
          <a:xfrm>
            <a:off x="2870200" y="3484563"/>
            <a:ext cx="3460750" cy="457200"/>
            <a:chOff x="0" y="0"/>
            <a:chExt cx="2180" cy="288"/>
          </a:xfrm>
        </p:grpSpPr>
        <p:grpSp>
          <p:nvGrpSpPr>
            <p:cNvPr id="40" name="Group 36">
              <a:extLst>
                <a:ext uri="{FF2B5EF4-FFF2-40B4-BE49-F238E27FC236}">
                  <a16:creationId xmlns:a16="http://schemas.microsoft.com/office/drawing/2014/main" id="{73897368-2C7B-447A-92E7-B783A37E4845}"/>
                </a:ext>
              </a:extLst>
            </p:cNvPr>
            <p:cNvGrpSpPr>
              <a:grpSpLocks/>
            </p:cNvGrpSpPr>
            <p:nvPr/>
          </p:nvGrpSpPr>
          <p:grpSpPr bwMode="auto">
            <a:xfrm>
              <a:off x="455" y="25"/>
              <a:ext cx="1725" cy="230"/>
              <a:chOff x="0" y="0"/>
              <a:chExt cx="1725" cy="230"/>
            </a:xfrm>
          </p:grpSpPr>
          <p:sp>
            <p:nvSpPr>
              <p:cNvPr id="42" name="Line 37">
                <a:extLst>
                  <a:ext uri="{FF2B5EF4-FFF2-40B4-BE49-F238E27FC236}">
                    <a16:creationId xmlns:a16="http://schemas.microsoft.com/office/drawing/2014/main" id="{DF07ADC4-23E4-4FDD-A243-AAD36F1905CC}"/>
                  </a:ext>
                </a:extLst>
              </p:cNvPr>
              <p:cNvSpPr>
                <a:spLocks noChangeShapeType="1"/>
              </p:cNvSpPr>
              <p:nvPr/>
            </p:nvSpPr>
            <p:spPr bwMode="auto">
              <a:xfrm>
                <a:off x="609" y="118"/>
                <a:ext cx="107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Oval 38">
                <a:extLst>
                  <a:ext uri="{FF2B5EF4-FFF2-40B4-BE49-F238E27FC236}">
                    <a16:creationId xmlns:a16="http://schemas.microsoft.com/office/drawing/2014/main" id="{03B555B1-2AC1-413B-9055-6C5F84ADCF8B}"/>
                  </a:ext>
                </a:extLst>
              </p:cNvPr>
              <p:cNvSpPr>
                <a:spLocks noChangeArrowheads="1"/>
              </p:cNvSpPr>
              <p:nvPr/>
            </p:nvSpPr>
            <p:spPr bwMode="auto">
              <a:xfrm>
                <a:off x="1637" y="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4" name="Text Box 39">
                <a:extLst>
                  <a:ext uri="{FF2B5EF4-FFF2-40B4-BE49-F238E27FC236}">
                    <a16:creationId xmlns:a16="http://schemas.microsoft.com/office/drawing/2014/main" id="{78C7FFF0-49CF-4EB7-A9C8-42099E677340}"/>
                  </a:ext>
                </a:extLst>
              </p:cNvPr>
              <p:cNvSpPr txBox="1">
                <a:spLocks noChangeArrowheads="1"/>
              </p:cNvSpPr>
              <p:nvPr/>
            </p:nvSpPr>
            <p:spPr bwMode="auto">
              <a:xfrm>
                <a:off x="0" y="0"/>
                <a:ext cx="5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$9.50</a:t>
                </a:r>
              </a:p>
            </p:txBody>
          </p:sp>
        </p:grpSp>
        <p:sp>
          <p:nvSpPr>
            <p:cNvPr id="41" name="Text Box 40">
              <a:extLst>
                <a:ext uri="{FF2B5EF4-FFF2-40B4-BE49-F238E27FC236}">
                  <a16:creationId xmlns:a16="http://schemas.microsoft.com/office/drawing/2014/main" id="{17D30B88-53D3-428A-AEF3-8791366734AE}"/>
                </a:ext>
              </a:extLst>
            </p:cNvPr>
            <p:cNvSpPr txBox="1">
              <a:spLocks noChangeArrowheads="1"/>
            </p:cNvSpPr>
            <p:nvPr/>
          </p:nvSpPr>
          <p:spPr bwMode="auto">
            <a:xfrm>
              <a:off x="0" y="0"/>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S</a:t>
              </a:r>
              <a:r>
                <a:rPr lang="en-US" altLang="zh-CN" sz="2400">
                  <a:ea typeface="宋体" panose="02010600030101010101" pitchFamily="2" charset="-122"/>
                </a:rPr>
                <a:t> =</a:t>
              </a:r>
              <a:endParaRPr lang="en-US" altLang="zh-CN" sz="2400" b="1" i="1" baseline="-25000">
                <a:ea typeface="宋体" panose="02010600030101010101" pitchFamily="2" charset="-122"/>
              </a:endParaRPr>
            </a:p>
          </p:txBody>
        </p:sp>
      </p:grpSp>
      <p:grpSp>
        <p:nvGrpSpPr>
          <p:cNvPr id="45" name="Group 41">
            <a:extLst>
              <a:ext uri="{FF2B5EF4-FFF2-40B4-BE49-F238E27FC236}">
                <a16:creationId xmlns:a16="http://schemas.microsoft.com/office/drawing/2014/main" id="{BF0A29AF-7AD1-4891-83B3-508AE787C52F}"/>
              </a:ext>
            </a:extLst>
          </p:cNvPr>
          <p:cNvGrpSpPr>
            <a:grpSpLocks/>
          </p:cNvGrpSpPr>
          <p:nvPr/>
        </p:nvGrpSpPr>
        <p:grpSpPr bwMode="auto">
          <a:xfrm>
            <a:off x="6332538" y="2635250"/>
            <a:ext cx="842962" cy="1058863"/>
            <a:chOff x="0" y="0"/>
            <a:chExt cx="531" cy="667"/>
          </a:xfrm>
        </p:grpSpPr>
        <p:sp>
          <p:nvSpPr>
            <p:cNvPr id="46" name="AutoShape 43">
              <a:extLst>
                <a:ext uri="{FF2B5EF4-FFF2-40B4-BE49-F238E27FC236}">
                  <a16:creationId xmlns:a16="http://schemas.microsoft.com/office/drawing/2014/main" id="{444ABB8F-CBD2-45F3-88BC-75F83BE05772}"/>
                </a:ext>
              </a:extLst>
            </p:cNvPr>
            <p:cNvSpPr>
              <a:spLocks/>
            </p:cNvSpPr>
            <p:nvPr/>
          </p:nvSpPr>
          <p:spPr bwMode="auto">
            <a:xfrm flipH="1">
              <a:off x="0" y="46"/>
              <a:ext cx="118" cy="621"/>
            </a:xfrm>
            <a:prstGeom prst="leftBrace">
              <a:avLst>
                <a:gd name="adj1" fmla="val 57110"/>
                <a:gd name="adj2" fmla="val 49435"/>
              </a:avLst>
            </a:prstGeom>
            <a:noFill/>
            <a:ln w="31750">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7" name="Text Box 44">
              <a:extLst>
                <a:ext uri="{FF2B5EF4-FFF2-40B4-BE49-F238E27FC236}">
                  <a16:creationId xmlns:a16="http://schemas.microsoft.com/office/drawing/2014/main" id="{700753AC-73AD-44C8-94DF-2F67B1E27F80}"/>
                </a:ext>
              </a:extLst>
            </p:cNvPr>
            <p:cNvSpPr txBox="1">
              <a:spLocks noChangeArrowheads="1"/>
            </p:cNvSpPr>
            <p:nvPr/>
          </p:nvSpPr>
          <p:spPr bwMode="auto">
            <a:xfrm>
              <a:off x="89" y="0"/>
              <a:ext cx="4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400">
                  <a:solidFill>
                    <a:srgbClr val="006600"/>
                  </a:solidFill>
                  <a:ea typeface="宋体" panose="02010600030101010101" pitchFamily="2" charset="-122"/>
                </a:rPr>
                <a:t>税收</a:t>
              </a:r>
            </a:p>
          </p:txBody>
        </p:sp>
        <p:sp>
          <p:nvSpPr>
            <p:cNvPr id="48" name="Line 45">
              <a:extLst>
                <a:ext uri="{FF2B5EF4-FFF2-40B4-BE49-F238E27FC236}">
                  <a16:creationId xmlns:a16="http://schemas.microsoft.com/office/drawing/2014/main" id="{5C78B021-48E4-4A60-B6A6-D30151257F2F}"/>
                </a:ext>
              </a:extLst>
            </p:cNvPr>
            <p:cNvSpPr>
              <a:spLocks noChangeShapeType="1"/>
            </p:cNvSpPr>
            <p:nvPr/>
          </p:nvSpPr>
          <p:spPr bwMode="auto">
            <a:xfrm flipV="1">
              <a:off x="146" y="232"/>
              <a:ext cx="140" cy="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 name="Rectangle 48">
            <a:extLst>
              <a:ext uri="{FF2B5EF4-FFF2-40B4-BE49-F238E27FC236}">
                <a16:creationId xmlns:a16="http://schemas.microsoft.com/office/drawing/2014/main" id="{3B9EDB5A-A789-4A1A-92E8-3E3613AF45D9}"/>
              </a:ext>
            </a:extLst>
          </p:cNvPr>
          <p:cNvSpPr>
            <a:spLocks noChangeArrowheads="1"/>
          </p:cNvSpPr>
          <p:nvPr/>
        </p:nvSpPr>
        <p:spPr bwMode="auto">
          <a:xfrm>
            <a:off x="506413" y="2027238"/>
            <a:ext cx="2219325" cy="3130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30000"/>
              </a:spcBef>
              <a:buClr>
                <a:srgbClr val="00B85C"/>
              </a:buClr>
              <a:buSzPct val="120000"/>
              <a:buFont typeface="Wingdings" panose="05000000000000000000" pitchFamily="2" charset="2"/>
              <a:buNone/>
            </a:pPr>
            <a:r>
              <a:rPr lang="zh-CN" altLang="zh-CN" sz="2600" dirty="0">
                <a:ea typeface="宋体" panose="02010600030101010101" pitchFamily="2" charset="-122"/>
              </a:rPr>
              <a:t>在我们的例子中，</a:t>
            </a:r>
          </a:p>
          <a:p>
            <a:pPr algn="ctr">
              <a:lnSpc>
                <a:spcPct val="105000"/>
              </a:lnSpc>
              <a:spcBef>
                <a:spcPct val="30000"/>
              </a:spcBef>
              <a:buClr>
                <a:srgbClr val="00B85C"/>
              </a:buClr>
              <a:buSzPct val="120000"/>
              <a:buFont typeface="Wingdings" panose="05000000000000000000" pitchFamily="2" charset="2"/>
              <a:buNone/>
            </a:pPr>
            <a:r>
              <a:rPr lang="zh-CN" altLang="zh-CN" sz="2600" dirty="0">
                <a:solidFill>
                  <a:srgbClr val="FF6600"/>
                </a:solidFill>
                <a:ea typeface="宋体" panose="02010600030101010101" pitchFamily="2" charset="-122"/>
              </a:rPr>
              <a:t>  </a:t>
            </a:r>
            <a:r>
              <a:rPr lang="zh-CN" altLang="en-US" sz="2600" dirty="0">
                <a:solidFill>
                  <a:srgbClr val="FF6600"/>
                </a:solidFill>
                <a:ea typeface="宋体" panose="02010600030101010101" pitchFamily="2" charset="-122"/>
              </a:rPr>
              <a:t>买家</a:t>
            </a:r>
            <a:r>
              <a:rPr lang="zh-CN" altLang="zh-CN" sz="2600" dirty="0">
                <a:solidFill>
                  <a:srgbClr val="FF6600"/>
                </a:solidFill>
                <a:ea typeface="宋体" panose="02010600030101010101" pitchFamily="2" charset="-122"/>
              </a:rPr>
              <a:t>支付</a:t>
            </a:r>
            <a:br>
              <a:rPr lang="zh-CN" altLang="zh-CN" sz="2600" dirty="0">
                <a:solidFill>
                  <a:srgbClr val="FF6600"/>
                </a:solidFill>
                <a:ea typeface="宋体" panose="02010600030101010101" pitchFamily="2" charset="-122"/>
              </a:rPr>
            </a:br>
            <a:r>
              <a:rPr lang="zh-CN" altLang="zh-CN" sz="2600" dirty="0">
                <a:solidFill>
                  <a:srgbClr val="FF6600"/>
                </a:solidFill>
                <a:ea typeface="宋体" panose="02010600030101010101" pitchFamily="2" charset="-122"/>
              </a:rPr>
              <a:t>  $1.00的税收</a:t>
            </a:r>
          </a:p>
          <a:p>
            <a:pPr algn="ctr">
              <a:lnSpc>
                <a:spcPct val="105000"/>
              </a:lnSpc>
              <a:spcBef>
                <a:spcPct val="30000"/>
              </a:spcBef>
              <a:buClr>
                <a:srgbClr val="00B85C"/>
              </a:buClr>
              <a:buSzPct val="120000"/>
              <a:buFont typeface="Wingdings" panose="05000000000000000000" pitchFamily="2" charset="2"/>
              <a:buNone/>
            </a:pPr>
            <a:r>
              <a:rPr lang="zh-CN" altLang="zh-CN" sz="2600" dirty="0">
                <a:solidFill>
                  <a:srgbClr val="990099"/>
                </a:solidFill>
                <a:ea typeface="宋体" panose="02010600030101010101" pitchFamily="2" charset="-122"/>
              </a:rPr>
              <a:t>  </a:t>
            </a:r>
            <a:r>
              <a:rPr lang="zh-CN" altLang="en-US" sz="2600" dirty="0">
                <a:solidFill>
                  <a:srgbClr val="990099"/>
                </a:solidFill>
                <a:ea typeface="宋体" panose="02010600030101010101" pitchFamily="2" charset="-122"/>
              </a:rPr>
              <a:t>卖家</a:t>
            </a:r>
            <a:r>
              <a:rPr lang="zh-CN" altLang="zh-CN" sz="2600" dirty="0">
                <a:solidFill>
                  <a:srgbClr val="990099"/>
                </a:solidFill>
                <a:ea typeface="宋体" panose="02010600030101010101" pitchFamily="2" charset="-122"/>
              </a:rPr>
              <a:t>支付</a:t>
            </a:r>
            <a:br>
              <a:rPr lang="zh-CN" altLang="zh-CN" sz="2600" dirty="0">
                <a:solidFill>
                  <a:srgbClr val="990099"/>
                </a:solidFill>
                <a:ea typeface="宋体" panose="02010600030101010101" pitchFamily="2" charset="-122"/>
              </a:rPr>
            </a:br>
            <a:r>
              <a:rPr lang="zh-CN" altLang="zh-CN" sz="2600" dirty="0">
                <a:solidFill>
                  <a:srgbClr val="990099"/>
                </a:solidFill>
                <a:ea typeface="宋体" panose="02010600030101010101" pitchFamily="2" charset="-122"/>
              </a:rPr>
              <a:t>  $0.50 的税收.</a:t>
            </a:r>
          </a:p>
        </p:txBody>
      </p:sp>
      <p:sp>
        <p:nvSpPr>
          <p:cNvPr id="50" name="Line 46">
            <a:extLst>
              <a:ext uri="{FF2B5EF4-FFF2-40B4-BE49-F238E27FC236}">
                <a16:creationId xmlns:a16="http://schemas.microsoft.com/office/drawing/2014/main" id="{C3A2164D-6D1F-4E07-BF9A-133E2D78BF23}"/>
              </a:ext>
            </a:extLst>
          </p:cNvPr>
          <p:cNvSpPr>
            <a:spLocks noChangeShapeType="1"/>
          </p:cNvSpPr>
          <p:nvPr/>
        </p:nvSpPr>
        <p:spPr bwMode="auto">
          <a:xfrm flipV="1">
            <a:off x="4556125" y="2714625"/>
            <a:ext cx="0" cy="563563"/>
          </a:xfrm>
          <a:prstGeom prst="line">
            <a:avLst/>
          </a:prstGeom>
          <a:noFill/>
          <a:ln w="38100">
            <a:solidFill>
              <a:srgbClr val="FF66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47">
            <a:extLst>
              <a:ext uri="{FF2B5EF4-FFF2-40B4-BE49-F238E27FC236}">
                <a16:creationId xmlns:a16="http://schemas.microsoft.com/office/drawing/2014/main" id="{A423585A-4502-4D87-B0E7-90C0A5A9E44A}"/>
              </a:ext>
            </a:extLst>
          </p:cNvPr>
          <p:cNvSpPr>
            <a:spLocks noChangeShapeType="1"/>
          </p:cNvSpPr>
          <p:nvPr/>
        </p:nvSpPr>
        <p:spPr bwMode="auto">
          <a:xfrm flipV="1">
            <a:off x="4556125" y="3319463"/>
            <a:ext cx="0" cy="388937"/>
          </a:xfrm>
          <a:prstGeom prst="line">
            <a:avLst/>
          </a:prstGeom>
          <a:noFill/>
          <a:ln w="38100">
            <a:solidFill>
              <a:srgbClr val="990099"/>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41">
            <a:extLst>
              <a:ext uri="{FF2B5EF4-FFF2-40B4-BE49-F238E27FC236}">
                <a16:creationId xmlns:a16="http://schemas.microsoft.com/office/drawing/2014/main" id="{2E16288D-4C5A-4CE8-AF48-86D5254EF00A}"/>
              </a:ext>
            </a:extLst>
          </p:cNvPr>
          <p:cNvSpPr>
            <a:spLocks noChangeShapeType="1"/>
          </p:cNvSpPr>
          <p:nvPr/>
        </p:nvSpPr>
        <p:spPr bwMode="auto">
          <a:xfrm flipH="1" flipV="1">
            <a:off x="6256338" y="2767013"/>
            <a:ext cx="3175" cy="86677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24367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wipe(left)">
                                      <p:cBhvr>
                                        <p:cTn id="10" dur="500"/>
                                        <p:tgtEl>
                                          <p:spTgt spid="1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9">
                                            <p:txEl>
                                              <p:pRg st="0" end="0"/>
                                            </p:txEl>
                                          </p:spTgt>
                                        </p:tgtEl>
                                        <p:attrNameLst>
                                          <p:attrName>style.visibility</p:attrName>
                                        </p:attrNameLst>
                                      </p:cBhvr>
                                      <p:to>
                                        <p:strVal val="visible"/>
                                      </p:to>
                                    </p:set>
                                    <p:animEffect transition="in" filter="wipe(left)">
                                      <p:cBhvr>
                                        <p:cTn id="15" dur="500"/>
                                        <p:tgtEl>
                                          <p:spTgt spid="4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9">
                                            <p:txEl>
                                              <p:pRg st="1" end="1"/>
                                            </p:txEl>
                                          </p:spTgt>
                                        </p:tgtEl>
                                        <p:attrNameLst>
                                          <p:attrName>style.visibility</p:attrName>
                                        </p:attrNameLst>
                                      </p:cBhvr>
                                      <p:to>
                                        <p:strVal val="visible"/>
                                      </p:to>
                                    </p:set>
                                    <p:animEffect transition="in" filter="wipe(left)">
                                      <p:cBhvr>
                                        <p:cTn id="20" dur="500"/>
                                        <p:tgtEl>
                                          <p:spTgt spid="49">
                                            <p:txEl>
                                              <p:pRg st="1" end="1"/>
                                            </p:txEl>
                                          </p:spTgt>
                                        </p:tgtEl>
                                      </p:cBhvr>
                                    </p:animEffect>
                                  </p:childTnLst>
                                </p:cTn>
                              </p:par>
                              <p:par>
                                <p:cTn id="21" presetID="17" presetClass="entr" presetSubtype="4"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ppt_x</p:attrName>
                                        </p:attrNameLst>
                                      </p:cBhvr>
                                      <p:tavLst>
                                        <p:tav tm="0">
                                          <p:val>
                                            <p:strVal val="#ppt_x"/>
                                          </p:val>
                                        </p:tav>
                                        <p:tav tm="100000">
                                          <p:val>
                                            <p:strVal val="#ppt_x"/>
                                          </p:val>
                                        </p:tav>
                                      </p:tavLst>
                                    </p:anim>
                                    <p:anim calcmode="lin" valueType="num">
                                      <p:cBhvr>
                                        <p:cTn id="24" dur="500" fill="hold"/>
                                        <p:tgtEl>
                                          <p:spTgt spid="50"/>
                                        </p:tgtEl>
                                        <p:attrNameLst>
                                          <p:attrName>ppt_y</p:attrName>
                                        </p:attrNameLst>
                                      </p:cBhvr>
                                      <p:tavLst>
                                        <p:tav tm="0">
                                          <p:val>
                                            <p:strVal val="#ppt_y+#ppt_h/2"/>
                                          </p:val>
                                        </p:tav>
                                        <p:tav tm="100000">
                                          <p:val>
                                            <p:strVal val="#ppt_y"/>
                                          </p:val>
                                        </p:tav>
                                      </p:tavLst>
                                    </p:anim>
                                    <p:anim calcmode="lin" valueType="num">
                                      <p:cBhvr>
                                        <p:cTn id="25" dur="500" fill="hold"/>
                                        <p:tgtEl>
                                          <p:spTgt spid="50"/>
                                        </p:tgtEl>
                                        <p:attrNameLst>
                                          <p:attrName>ppt_w</p:attrName>
                                        </p:attrNameLst>
                                      </p:cBhvr>
                                      <p:tavLst>
                                        <p:tav tm="0">
                                          <p:val>
                                            <p:strVal val="#ppt_w"/>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
                                            <p:txEl>
                                              <p:pRg st="2" end="2"/>
                                            </p:txEl>
                                          </p:spTgt>
                                        </p:tgtEl>
                                        <p:attrNameLst>
                                          <p:attrName>style.visibility</p:attrName>
                                        </p:attrNameLst>
                                      </p:cBhvr>
                                      <p:to>
                                        <p:strVal val="visible"/>
                                      </p:to>
                                    </p:set>
                                    <p:animEffect transition="in" filter="wipe(left)">
                                      <p:cBhvr>
                                        <p:cTn id="31" dur="500"/>
                                        <p:tgtEl>
                                          <p:spTgt spid="49">
                                            <p:txEl>
                                              <p:pRg st="2" end="2"/>
                                            </p:txEl>
                                          </p:spTgt>
                                        </p:tgtEl>
                                      </p:cBhvr>
                                    </p:animEffect>
                                  </p:childTnLst>
                                </p:cTn>
                              </p:par>
                              <p:par>
                                <p:cTn id="32" presetID="17" presetClass="entr" presetSubtype="1"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ppt_x</p:attrName>
                                        </p:attrNameLst>
                                      </p:cBhvr>
                                      <p:tavLst>
                                        <p:tav tm="0">
                                          <p:val>
                                            <p:strVal val="#ppt_x"/>
                                          </p:val>
                                        </p:tav>
                                        <p:tav tm="100000">
                                          <p:val>
                                            <p:strVal val="#ppt_x"/>
                                          </p:val>
                                        </p:tav>
                                      </p:tavLst>
                                    </p:anim>
                                    <p:anim calcmode="lin" valueType="num">
                                      <p:cBhvr>
                                        <p:cTn id="35" dur="500" fill="hold"/>
                                        <p:tgtEl>
                                          <p:spTgt spid="51"/>
                                        </p:tgtEl>
                                        <p:attrNameLst>
                                          <p:attrName>ppt_y</p:attrName>
                                        </p:attrNameLst>
                                      </p:cBhvr>
                                      <p:tavLst>
                                        <p:tav tm="0">
                                          <p:val>
                                            <p:strVal val="#ppt_y-#ppt_h/2"/>
                                          </p:val>
                                        </p:tav>
                                        <p:tav tm="100000">
                                          <p:val>
                                            <p:strVal val="#ppt_y"/>
                                          </p:val>
                                        </p:tav>
                                      </p:tavLst>
                                    </p:anim>
                                    <p:anim calcmode="lin" valueType="num">
                                      <p:cBhvr>
                                        <p:cTn id="36" dur="500" fill="hold"/>
                                        <p:tgtEl>
                                          <p:spTgt spid="51"/>
                                        </p:tgtEl>
                                        <p:attrNameLst>
                                          <p:attrName>ppt_w</p:attrName>
                                        </p:attrNameLst>
                                      </p:cBhvr>
                                      <p:tavLst>
                                        <p:tav tm="0">
                                          <p:val>
                                            <p:strVal val="#ppt_w"/>
                                          </p:val>
                                        </p:tav>
                                        <p:tav tm="100000">
                                          <p:val>
                                            <p:strVal val="#ppt_w"/>
                                          </p:val>
                                        </p:tav>
                                      </p:tavLst>
                                    </p:anim>
                                    <p:anim calcmode="lin" valueType="num">
                                      <p:cBhvr>
                                        <p:cTn id="37" dur="500" fill="hold"/>
                                        <p:tgtEl>
                                          <p:spTgt spid="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build="p" autoUpdateAnimBg="0"/>
      <p:bldP spid="49" grpId="0" uiExpand="1"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D1AD4-18BD-49E5-BC7F-829707AB722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81ACCA5-CFC6-4B2A-B410-5F38C56BC62C}"/>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5D42CB81-A974-478A-B90A-D42755C52587}"/>
              </a:ext>
            </a:extLst>
          </p:cNvPr>
          <p:cNvGrpSpPr>
            <a:grpSpLocks/>
          </p:cNvGrpSpPr>
          <p:nvPr/>
        </p:nvGrpSpPr>
        <p:grpSpPr bwMode="auto">
          <a:xfrm>
            <a:off x="5072063" y="2278063"/>
            <a:ext cx="3176587" cy="2274887"/>
            <a:chOff x="0" y="0"/>
            <a:chExt cx="2001" cy="1433"/>
          </a:xfrm>
        </p:grpSpPr>
        <p:sp>
          <p:nvSpPr>
            <p:cNvPr id="7" name="Line 3">
              <a:extLst>
                <a:ext uri="{FF2B5EF4-FFF2-40B4-BE49-F238E27FC236}">
                  <a16:creationId xmlns:a16="http://schemas.microsoft.com/office/drawing/2014/main" id="{B4F65DB3-D112-42CB-8B28-E637B441EB39}"/>
                </a:ext>
              </a:extLst>
            </p:cNvPr>
            <p:cNvSpPr>
              <a:spLocks noChangeShapeType="1"/>
            </p:cNvSpPr>
            <p:nvPr/>
          </p:nvSpPr>
          <p:spPr bwMode="auto">
            <a:xfrm flipV="1">
              <a:off x="0" y="210"/>
              <a:ext cx="1696" cy="122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4">
              <a:extLst>
                <a:ext uri="{FF2B5EF4-FFF2-40B4-BE49-F238E27FC236}">
                  <a16:creationId xmlns:a16="http://schemas.microsoft.com/office/drawing/2014/main" id="{17AC7C58-4733-4A39-9096-8CC54622DC89}"/>
                </a:ext>
              </a:extLst>
            </p:cNvPr>
            <p:cNvSpPr txBox="1">
              <a:spLocks noChangeArrowheads="1"/>
            </p:cNvSpPr>
            <p:nvPr/>
          </p:nvSpPr>
          <p:spPr bwMode="auto">
            <a:xfrm>
              <a:off x="1615" y="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r>
                <a:rPr lang="en-US" altLang="zh-CN" sz="2400" b="1" baseline="-25000">
                  <a:ea typeface="宋体" panose="02010600030101010101" pitchFamily="2" charset="-122"/>
                </a:rPr>
                <a:t>1</a:t>
              </a:r>
            </a:p>
          </p:txBody>
        </p:sp>
      </p:grpSp>
      <p:sp>
        <p:nvSpPr>
          <p:cNvPr id="9" name="Rectangle 5">
            <a:extLst>
              <a:ext uri="{FF2B5EF4-FFF2-40B4-BE49-F238E27FC236}">
                <a16:creationId xmlns:a16="http://schemas.microsoft.com/office/drawing/2014/main" id="{6B50AF23-B14F-4817-BF8A-4898DE4E72A4}"/>
              </a:ext>
            </a:extLst>
          </p:cNvPr>
          <p:cNvSpPr txBox="1">
            <a:spLocks noChangeArrowheads="1"/>
          </p:cNvSpPr>
          <p:nvPr/>
        </p:nvSpPr>
        <p:spPr>
          <a:xfrm>
            <a:off x="0" y="20796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dirty="0">
                <a:ea typeface="宋体" panose="02010600030101010101" pitchFamily="2" charset="-122"/>
              </a:rPr>
              <a:t>向</a:t>
            </a:r>
            <a:r>
              <a:rPr lang="zh-CN" altLang="en-US" sz="3600" dirty="0">
                <a:ea typeface="宋体" panose="02010600030101010101" pitchFamily="2" charset="-122"/>
              </a:rPr>
              <a:t>卖家</a:t>
            </a:r>
            <a:r>
              <a:rPr lang="zh-CN" altLang="zh-CN" sz="3600" dirty="0">
                <a:ea typeface="宋体" panose="02010600030101010101" pitchFamily="2" charset="-122"/>
              </a:rPr>
              <a:t>征税</a:t>
            </a:r>
          </a:p>
        </p:txBody>
      </p:sp>
      <p:grpSp>
        <p:nvGrpSpPr>
          <p:cNvPr id="10" name="Group 6">
            <a:extLst>
              <a:ext uri="{FF2B5EF4-FFF2-40B4-BE49-F238E27FC236}">
                <a16:creationId xmlns:a16="http://schemas.microsoft.com/office/drawing/2014/main" id="{D81AEBB8-2DCF-45D5-8E09-B5C8BB5585F8}"/>
              </a:ext>
            </a:extLst>
          </p:cNvPr>
          <p:cNvGrpSpPr>
            <a:grpSpLocks/>
          </p:cNvGrpSpPr>
          <p:nvPr/>
        </p:nvGrpSpPr>
        <p:grpSpPr bwMode="auto">
          <a:xfrm>
            <a:off x="4360863" y="1757363"/>
            <a:ext cx="4422775" cy="3871912"/>
            <a:chOff x="0" y="0"/>
            <a:chExt cx="2786" cy="2439"/>
          </a:xfrm>
        </p:grpSpPr>
        <p:grpSp>
          <p:nvGrpSpPr>
            <p:cNvPr id="11" name="Group 7">
              <a:extLst>
                <a:ext uri="{FF2B5EF4-FFF2-40B4-BE49-F238E27FC236}">
                  <a16:creationId xmlns:a16="http://schemas.microsoft.com/office/drawing/2014/main" id="{8402DA2D-C5C0-4E54-8F6F-5B4023544F49}"/>
                </a:ext>
              </a:extLst>
            </p:cNvPr>
            <p:cNvGrpSpPr>
              <a:grpSpLocks/>
            </p:cNvGrpSpPr>
            <p:nvPr/>
          </p:nvGrpSpPr>
          <p:grpSpPr bwMode="auto">
            <a:xfrm>
              <a:off x="118" y="252"/>
              <a:ext cx="2409" cy="2049"/>
              <a:chOff x="0" y="0"/>
              <a:chExt cx="2116" cy="2027"/>
            </a:xfrm>
          </p:grpSpPr>
          <p:sp>
            <p:nvSpPr>
              <p:cNvPr id="14" name="Line 9">
                <a:extLst>
                  <a:ext uri="{FF2B5EF4-FFF2-40B4-BE49-F238E27FC236}">
                    <a16:creationId xmlns:a16="http://schemas.microsoft.com/office/drawing/2014/main" id="{04594C52-A4D8-44BC-9EEE-DFCF8280DC9D}"/>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0">
                <a:extLst>
                  <a:ext uri="{FF2B5EF4-FFF2-40B4-BE49-F238E27FC236}">
                    <a16:creationId xmlns:a16="http://schemas.microsoft.com/office/drawing/2014/main" id="{0BB9FD93-87EC-4432-A9B9-810AEC5A738A}"/>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11">
              <a:extLst>
                <a:ext uri="{FF2B5EF4-FFF2-40B4-BE49-F238E27FC236}">
                  <a16:creationId xmlns:a16="http://schemas.microsoft.com/office/drawing/2014/main" id="{EEC43CB9-FB90-4CAD-AEC1-DAB17C65D68A}"/>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3" name="Text Box 12">
              <a:extLst>
                <a:ext uri="{FF2B5EF4-FFF2-40B4-BE49-F238E27FC236}">
                  <a16:creationId xmlns:a16="http://schemas.microsoft.com/office/drawing/2014/main" id="{3CA7214A-3368-404A-9293-CDBF362D8313}"/>
                </a:ext>
              </a:extLst>
            </p:cNvPr>
            <p:cNvSpPr txBox="1">
              <a:spLocks noChangeArrowheads="1"/>
            </p:cNvSpPr>
            <p:nvPr/>
          </p:nvSpPr>
          <p:spPr bwMode="auto">
            <a:xfrm>
              <a:off x="2496"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6" name="Group 12">
            <a:extLst>
              <a:ext uri="{FF2B5EF4-FFF2-40B4-BE49-F238E27FC236}">
                <a16:creationId xmlns:a16="http://schemas.microsoft.com/office/drawing/2014/main" id="{E44F3ACA-0339-460A-92C1-F48B7CB51A60}"/>
              </a:ext>
            </a:extLst>
          </p:cNvPr>
          <p:cNvGrpSpPr>
            <a:grpSpLocks/>
          </p:cNvGrpSpPr>
          <p:nvPr/>
        </p:nvGrpSpPr>
        <p:grpSpPr bwMode="auto">
          <a:xfrm>
            <a:off x="5686425" y="2116138"/>
            <a:ext cx="2730500" cy="2649537"/>
            <a:chOff x="0" y="0"/>
            <a:chExt cx="1720" cy="1669"/>
          </a:xfrm>
        </p:grpSpPr>
        <p:sp>
          <p:nvSpPr>
            <p:cNvPr id="17" name="Line 14">
              <a:extLst>
                <a:ext uri="{FF2B5EF4-FFF2-40B4-BE49-F238E27FC236}">
                  <a16:creationId xmlns:a16="http://schemas.microsoft.com/office/drawing/2014/main" id="{7CECD92E-EF1B-4E9B-A941-AE81AFC4A9DF}"/>
                </a:ext>
              </a:extLst>
            </p:cNvPr>
            <p:cNvSpPr>
              <a:spLocks noChangeShapeType="1"/>
            </p:cNvSpPr>
            <p:nvPr/>
          </p:nvSpPr>
          <p:spPr bwMode="auto">
            <a:xfrm>
              <a:off x="0" y="0"/>
              <a:ext cx="1417" cy="1470"/>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 Box 15">
              <a:extLst>
                <a:ext uri="{FF2B5EF4-FFF2-40B4-BE49-F238E27FC236}">
                  <a16:creationId xmlns:a16="http://schemas.microsoft.com/office/drawing/2014/main" id="{3C2E715F-3C78-4619-8095-A167076513FE}"/>
                </a:ext>
              </a:extLst>
            </p:cNvPr>
            <p:cNvSpPr txBox="1">
              <a:spLocks noChangeArrowheads="1"/>
            </p:cNvSpPr>
            <p:nvPr/>
          </p:nvSpPr>
          <p:spPr bwMode="auto">
            <a:xfrm>
              <a:off x="1334" y="13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solidFill>
                    <a:srgbClr val="C0C0C0"/>
                  </a:solidFill>
                  <a:ea typeface="宋体" panose="02010600030101010101" pitchFamily="2" charset="-122"/>
                </a:rPr>
                <a:t>D</a:t>
              </a:r>
              <a:r>
                <a:rPr lang="en-US" altLang="zh-CN" sz="2400" b="1" baseline="-25000">
                  <a:solidFill>
                    <a:srgbClr val="C0C0C0"/>
                  </a:solidFill>
                  <a:ea typeface="宋体" panose="02010600030101010101" pitchFamily="2" charset="-122"/>
                </a:rPr>
                <a:t>1</a:t>
              </a:r>
            </a:p>
          </p:txBody>
        </p:sp>
      </p:grpSp>
      <p:grpSp>
        <p:nvGrpSpPr>
          <p:cNvPr id="19" name="Group 15">
            <a:extLst>
              <a:ext uri="{FF2B5EF4-FFF2-40B4-BE49-F238E27FC236}">
                <a16:creationId xmlns:a16="http://schemas.microsoft.com/office/drawing/2014/main" id="{9BC16AC8-5D6C-454D-B3CD-82219C25AD8E}"/>
              </a:ext>
            </a:extLst>
          </p:cNvPr>
          <p:cNvGrpSpPr>
            <a:grpSpLocks/>
          </p:cNvGrpSpPr>
          <p:nvPr/>
        </p:nvGrpSpPr>
        <p:grpSpPr bwMode="auto">
          <a:xfrm>
            <a:off x="3368675" y="3105150"/>
            <a:ext cx="3773488" cy="2720975"/>
            <a:chOff x="0" y="0"/>
            <a:chExt cx="2377" cy="1714"/>
          </a:xfrm>
        </p:grpSpPr>
        <p:grpSp>
          <p:nvGrpSpPr>
            <p:cNvPr id="20" name="Group 16">
              <a:extLst>
                <a:ext uri="{FF2B5EF4-FFF2-40B4-BE49-F238E27FC236}">
                  <a16:creationId xmlns:a16="http://schemas.microsoft.com/office/drawing/2014/main" id="{FB435C8F-1EC7-4763-923F-81505720CC23}"/>
                </a:ext>
              </a:extLst>
            </p:cNvPr>
            <p:cNvGrpSpPr>
              <a:grpSpLocks/>
            </p:cNvGrpSpPr>
            <p:nvPr/>
          </p:nvGrpSpPr>
          <p:grpSpPr bwMode="auto">
            <a:xfrm>
              <a:off x="740" y="119"/>
              <a:ext cx="1425" cy="1333"/>
              <a:chOff x="0" y="0"/>
              <a:chExt cx="795" cy="646"/>
            </a:xfrm>
          </p:grpSpPr>
          <p:sp>
            <p:nvSpPr>
              <p:cNvPr id="24" name="Line 18">
                <a:extLst>
                  <a:ext uri="{FF2B5EF4-FFF2-40B4-BE49-F238E27FC236}">
                    <a16:creationId xmlns:a16="http://schemas.microsoft.com/office/drawing/2014/main" id="{49A171BA-CD62-4C68-907D-4EF5EE135EAB}"/>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9">
                <a:extLst>
                  <a:ext uri="{FF2B5EF4-FFF2-40B4-BE49-F238E27FC236}">
                    <a16:creationId xmlns:a16="http://schemas.microsoft.com/office/drawing/2014/main" id="{C5E7A660-ACA5-4564-B334-A7DA121B88DE}"/>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Oval 20">
              <a:extLst>
                <a:ext uri="{FF2B5EF4-FFF2-40B4-BE49-F238E27FC236}">
                  <a16:creationId xmlns:a16="http://schemas.microsoft.com/office/drawing/2014/main" id="{67905D3E-4DEC-416D-86F1-F435B358D0C8}"/>
                </a:ext>
              </a:extLst>
            </p:cNvPr>
            <p:cNvSpPr>
              <a:spLocks noChangeArrowheads="1"/>
            </p:cNvSpPr>
            <p:nvPr/>
          </p:nvSpPr>
          <p:spPr bwMode="auto">
            <a:xfrm>
              <a:off x="2118" y="7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2" name="Text Box 21">
              <a:extLst>
                <a:ext uri="{FF2B5EF4-FFF2-40B4-BE49-F238E27FC236}">
                  <a16:creationId xmlns:a16="http://schemas.microsoft.com/office/drawing/2014/main" id="{A04218A2-AD9C-46F4-8C10-CE4EC286306F}"/>
                </a:ext>
              </a:extLst>
            </p:cNvPr>
            <p:cNvSpPr txBox="1">
              <a:spLocks noChangeArrowheads="1"/>
            </p:cNvSpPr>
            <p:nvPr/>
          </p:nvSpPr>
          <p:spPr bwMode="auto">
            <a:xfrm>
              <a:off x="0" y="0"/>
              <a:ext cx="7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$10.00</a:t>
              </a:r>
            </a:p>
          </p:txBody>
        </p:sp>
        <p:sp>
          <p:nvSpPr>
            <p:cNvPr id="23" name="Text Box 22">
              <a:extLst>
                <a:ext uri="{FF2B5EF4-FFF2-40B4-BE49-F238E27FC236}">
                  <a16:creationId xmlns:a16="http://schemas.microsoft.com/office/drawing/2014/main" id="{00071C1D-E192-45A8-9803-D04CAAF12A77}"/>
                </a:ext>
              </a:extLst>
            </p:cNvPr>
            <p:cNvSpPr txBox="1">
              <a:spLocks noChangeArrowheads="1"/>
            </p:cNvSpPr>
            <p:nvPr/>
          </p:nvSpPr>
          <p:spPr bwMode="auto">
            <a:xfrm>
              <a:off x="2006" y="1484"/>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500</a:t>
              </a:r>
              <a:endParaRPr lang="en-US" altLang="zh-CN" sz="2400" dirty="0">
                <a:ea typeface="宋体" panose="02010600030101010101" pitchFamily="2" charset="-122"/>
              </a:endParaRPr>
            </a:p>
          </p:txBody>
        </p:sp>
      </p:grpSp>
      <p:grpSp>
        <p:nvGrpSpPr>
          <p:cNvPr id="26" name="Group 22">
            <a:extLst>
              <a:ext uri="{FF2B5EF4-FFF2-40B4-BE49-F238E27FC236}">
                <a16:creationId xmlns:a16="http://schemas.microsoft.com/office/drawing/2014/main" id="{D17D65A5-DADB-4A68-92FD-F89E5177BE8C}"/>
              </a:ext>
            </a:extLst>
          </p:cNvPr>
          <p:cNvGrpSpPr>
            <a:grpSpLocks/>
          </p:cNvGrpSpPr>
          <p:nvPr/>
        </p:nvGrpSpPr>
        <p:grpSpPr bwMode="auto">
          <a:xfrm>
            <a:off x="4802188" y="1890713"/>
            <a:ext cx="2600325" cy="1857375"/>
            <a:chOff x="0" y="0"/>
            <a:chExt cx="1638" cy="1170"/>
          </a:xfrm>
        </p:grpSpPr>
        <p:sp>
          <p:nvSpPr>
            <p:cNvPr id="27" name="Line 28">
              <a:extLst>
                <a:ext uri="{FF2B5EF4-FFF2-40B4-BE49-F238E27FC236}">
                  <a16:creationId xmlns:a16="http://schemas.microsoft.com/office/drawing/2014/main" id="{2C2565C4-4ED1-4EC0-ADB0-F203D23F8177}"/>
                </a:ext>
              </a:extLst>
            </p:cNvPr>
            <p:cNvSpPr>
              <a:spLocks noChangeShapeType="1"/>
            </p:cNvSpPr>
            <p:nvPr/>
          </p:nvSpPr>
          <p:spPr bwMode="auto">
            <a:xfrm flipV="1">
              <a:off x="0" y="210"/>
              <a:ext cx="1333" cy="96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9">
              <a:extLst>
                <a:ext uri="{FF2B5EF4-FFF2-40B4-BE49-F238E27FC236}">
                  <a16:creationId xmlns:a16="http://schemas.microsoft.com/office/drawing/2014/main" id="{F95701E4-7663-4C9E-9A1E-85142ACAF3D9}"/>
                </a:ext>
              </a:extLst>
            </p:cNvPr>
            <p:cNvSpPr txBox="1">
              <a:spLocks noChangeArrowheads="1"/>
            </p:cNvSpPr>
            <p:nvPr/>
          </p:nvSpPr>
          <p:spPr bwMode="auto">
            <a:xfrm>
              <a:off x="1252" y="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r>
                <a:rPr lang="en-US" altLang="zh-CN" sz="2400" b="1" baseline="-25000">
                  <a:ea typeface="宋体" panose="02010600030101010101" pitchFamily="2" charset="-122"/>
                </a:rPr>
                <a:t>2</a:t>
              </a:r>
            </a:p>
          </p:txBody>
        </p:sp>
      </p:grpSp>
      <p:sp>
        <p:nvSpPr>
          <p:cNvPr id="29" name="Text Box 46">
            <a:extLst>
              <a:ext uri="{FF2B5EF4-FFF2-40B4-BE49-F238E27FC236}">
                <a16:creationId xmlns:a16="http://schemas.microsoft.com/office/drawing/2014/main" id="{3CC3220B-9E3E-48D7-9ED1-FF516509B142}"/>
              </a:ext>
            </a:extLst>
          </p:cNvPr>
          <p:cNvSpPr txBox="1">
            <a:spLocks noChangeArrowheads="1"/>
          </p:cNvSpPr>
          <p:nvPr/>
        </p:nvSpPr>
        <p:spPr bwMode="auto">
          <a:xfrm>
            <a:off x="4814888" y="1003300"/>
            <a:ext cx="3479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500" dirty="0">
                <a:ea typeface="宋体" panose="02010600030101010101" pitchFamily="2" charset="-122"/>
              </a:rPr>
              <a:t>向</a:t>
            </a:r>
            <a:r>
              <a:rPr lang="zh-CN" altLang="en-US" sz="2500" dirty="0">
                <a:ea typeface="宋体" panose="02010600030101010101" pitchFamily="2" charset="-122"/>
              </a:rPr>
              <a:t>卖家</a:t>
            </a:r>
            <a:r>
              <a:rPr lang="zh-CN" altLang="zh-CN" sz="2500" dirty="0">
                <a:ea typeface="宋体" panose="02010600030101010101" pitchFamily="2" charset="-122"/>
              </a:rPr>
              <a:t>征税$1.50</a:t>
            </a:r>
          </a:p>
        </p:txBody>
      </p:sp>
      <p:sp>
        <p:nvSpPr>
          <p:cNvPr id="30" name="Rectangle 6">
            <a:extLst>
              <a:ext uri="{FF2B5EF4-FFF2-40B4-BE49-F238E27FC236}">
                <a16:creationId xmlns:a16="http://schemas.microsoft.com/office/drawing/2014/main" id="{EEF39630-4F54-4D89-942B-841C8E36DA83}"/>
              </a:ext>
            </a:extLst>
          </p:cNvPr>
          <p:cNvSpPr>
            <a:spLocks noChangeArrowheads="1"/>
          </p:cNvSpPr>
          <p:nvPr/>
        </p:nvSpPr>
        <p:spPr bwMode="auto">
          <a:xfrm>
            <a:off x="512763" y="1133475"/>
            <a:ext cx="3994150" cy="381793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spcBef>
                <a:spcPct val="30000"/>
              </a:spcBef>
              <a:buFont typeface="Wingdings" panose="05000000000000000000" pitchFamily="2" charset="2"/>
              <a:buNone/>
            </a:pPr>
            <a:endParaRPr lang="zh-CN" altLang="zh-CN" sz="2400" dirty="0">
              <a:ea typeface="宋体" panose="02010600030101010101" pitchFamily="2" charset="-122"/>
            </a:endParaRPr>
          </a:p>
          <a:p>
            <a:pPr>
              <a:spcBef>
                <a:spcPct val="30000"/>
              </a:spcBef>
              <a:buFont typeface="Wingdings" panose="05000000000000000000" pitchFamily="2" charset="2"/>
              <a:buNone/>
            </a:pPr>
            <a:r>
              <a:rPr lang="zh-CN" altLang="zh-CN" sz="2400" dirty="0">
                <a:ea typeface="宋体" panose="02010600030101010101" pitchFamily="2" charset="-122"/>
              </a:rPr>
              <a:t>税收增加了</a:t>
            </a:r>
            <a:r>
              <a:rPr lang="zh-CN" altLang="en-US" sz="2400" dirty="0">
                <a:ea typeface="宋体" panose="02010600030101010101" pitchFamily="2" charset="-122"/>
              </a:rPr>
              <a:t>卖家</a:t>
            </a:r>
            <a:r>
              <a:rPr lang="zh-CN" altLang="zh-CN" sz="2400" dirty="0">
                <a:ea typeface="宋体" panose="02010600030101010101" pitchFamily="2" charset="-122"/>
              </a:rPr>
              <a:t>的成本</a:t>
            </a:r>
            <a:br>
              <a:rPr lang="zh-CN" altLang="zh-CN" sz="2400" dirty="0">
                <a:ea typeface="宋体" panose="02010600030101010101" pitchFamily="2" charset="-122"/>
              </a:rPr>
            </a:br>
            <a:r>
              <a:rPr lang="zh-CN" altLang="zh-CN" sz="2400" dirty="0">
                <a:ea typeface="宋体" panose="02010600030101010101" pitchFamily="2" charset="-122"/>
              </a:rPr>
              <a:t>$1.50 </a:t>
            </a:r>
          </a:p>
          <a:p>
            <a:pPr>
              <a:spcBef>
                <a:spcPct val="30000"/>
              </a:spcBef>
              <a:buFont typeface="Wingdings" panose="05000000000000000000" pitchFamily="2" charset="2"/>
              <a:buNone/>
            </a:pPr>
            <a:endParaRPr lang="zh-CN" altLang="zh-CN" sz="2400" dirty="0">
              <a:ea typeface="宋体" panose="02010600030101010101" pitchFamily="2" charset="-122"/>
            </a:endParaRPr>
          </a:p>
          <a:p>
            <a:pPr>
              <a:spcBef>
                <a:spcPct val="30000"/>
              </a:spcBef>
              <a:buFont typeface="Wingdings" panose="05000000000000000000" pitchFamily="2" charset="2"/>
              <a:buNone/>
            </a:pPr>
            <a:endParaRPr lang="zh-CN" altLang="zh-CN" sz="2400" dirty="0">
              <a:ea typeface="宋体" panose="02010600030101010101" pitchFamily="2" charset="-122"/>
            </a:endParaRPr>
          </a:p>
          <a:p>
            <a:pPr>
              <a:spcBef>
                <a:spcPct val="30000"/>
              </a:spcBef>
              <a:buFont typeface="Wingdings" panose="05000000000000000000" pitchFamily="2" charset="2"/>
              <a:buNone/>
            </a:pPr>
            <a:r>
              <a:rPr lang="zh-CN" altLang="en-US" sz="2400" dirty="0">
                <a:ea typeface="宋体" panose="02010600030101010101" pitchFamily="2" charset="-122"/>
              </a:rPr>
              <a:t>卖家</a:t>
            </a:r>
            <a:r>
              <a:rPr lang="zh-CN" altLang="zh-CN" sz="2400" dirty="0">
                <a:ea typeface="宋体" panose="02010600030101010101" pitchFamily="2" charset="-122"/>
              </a:rPr>
              <a:t>只有在市场价格上升到$11.50时才愿意出售500</a:t>
            </a:r>
            <a:r>
              <a:rPr lang="zh-CN" altLang="en-US" sz="2400" dirty="0">
                <a:ea typeface="宋体" panose="02010600030101010101" pitchFamily="2" charset="-122"/>
              </a:rPr>
              <a:t>条香烟</a:t>
            </a:r>
            <a:r>
              <a:rPr lang="zh-CN" altLang="zh-CN" sz="2400" dirty="0">
                <a:ea typeface="宋体" panose="02010600030101010101" pitchFamily="2" charset="-122"/>
              </a:rPr>
              <a:t>，因为只有如此才能弥补成本的增加</a:t>
            </a:r>
          </a:p>
        </p:txBody>
      </p:sp>
      <p:grpSp>
        <p:nvGrpSpPr>
          <p:cNvPr id="31" name="Group 27">
            <a:extLst>
              <a:ext uri="{FF2B5EF4-FFF2-40B4-BE49-F238E27FC236}">
                <a16:creationId xmlns:a16="http://schemas.microsoft.com/office/drawing/2014/main" id="{618298DB-A8B2-4DBE-8AD3-C8C42AC639A3}"/>
              </a:ext>
            </a:extLst>
          </p:cNvPr>
          <p:cNvGrpSpPr>
            <a:grpSpLocks/>
          </p:cNvGrpSpPr>
          <p:nvPr/>
        </p:nvGrpSpPr>
        <p:grpSpPr bwMode="auto">
          <a:xfrm>
            <a:off x="3381375" y="2128838"/>
            <a:ext cx="3505200" cy="1174750"/>
            <a:chOff x="0" y="0"/>
            <a:chExt cx="2208" cy="740"/>
          </a:xfrm>
        </p:grpSpPr>
        <p:sp>
          <p:nvSpPr>
            <p:cNvPr id="32" name="Line 26">
              <a:extLst>
                <a:ext uri="{FF2B5EF4-FFF2-40B4-BE49-F238E27FC236}">
                  <a16:creationId xmlns:a16="http://schemas.microsoft.com/office/drawing/2014/main" id="{8D79621D-1FE1-45D0-8C46-B59318157B23}"/>
                </a:ext>
              </a:extLst>
            </p:cNvPr>
            <p:cNvSpPr>
              <a:spLocks noChangeShapeType="1"/>
            </p:cNvSpPr>
            <p:nvPr/>
          </p:nvSpPr>
          <p:spPr bwMode="auto">
            <a:xfrm>
              <a:off x="2163" y="107"/>
              <a:ext cx="0" cy="63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8">
              <a:extLst>
                <a:ext uri="{FF2B5EF4-FFF2-40B4-BE49-F238E27FC236}">
                  <a16:creationId xmlns:a16="http://schemas.microsoft.com/office/drawing/2014/main" id="{8D0E4472-EBD2-4EA3-B3E1-044E75D7C977}"/>
                </a:ext>
              </a:extLst>
            </p:cNvPr>
            <p:cNvSpPr>
              <a:spLocks noChangeShapeType="1"/>
            </p:cNvSpPr>
            <p:nvPr/>
          </p:nvSpPr>
          <p:spPr bwMode="auto">
            <a:xfrm>
              <a:off x="738" y="110"/>
              <a:ext cx="142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Oval 20">
              <a:extLst>
                <a:ext uri="{FF2B5EF4-FFF2-40B4-BE49-F238E27FC236}">
                  <a16:creationId xmlns:a16="http://schemas.microsoft.com/office/drawing/2014/main" id="{A716A1CE-59B0-40C6-89A5-D91DFB9F6376}"/>
                </a:ext>
              </a:extLst>
            </p:cNvPr>
            <p:cNvSpPr>
              <a:spLocks noChangeArrowheads="1"/>
            </p:cNvSpPr>
            <p:nvPr/>
          </p:nvSpPr>
          <p:spPr bwMode="auto">
            <a:xfrm>
              <a:off x="2120" y="6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5" name="Text Box 21">
              <a:extLst>
                <a:ext uri="{FF2B5EF4-FFF2-40B4-BE49-F238E27FC236}">
                  <a16:creationId xmlns:a16="http://schemas.microsoft.com/office/drawing/2014/main" id="{DED5A876-8CCC-4A83-BCDF-CD9F7BB0B018}"/>
                </a:ext>
              </a:extLst>
            </p:cNvPr>
            <p:cNvSpPr txBox="1">
              <a:spLocks noChangeArrowheads="1"/>
            </p:cNvSpPr>
            <p:nvPr/>
          </p:nvSpPr>
          <p:spPr bwMode="auto">
            <a:xfrm>
              <a:off x="0" y="0"/>
              <a:ext cx="7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$11.50</a:t>
              </a:r>
            </a:p>
          </p:txBody>
        </p:sp>
      </p:grpSp>
      <p:sp>
        <p:nvSpPr>
          <p:cNvPr id="36" name="Rectangle 6">
            <a:extLst>
              <a:ext uri="{FF2B5EF4-FFF2-40B4-BE49-F238E27FC236}">
                <a16:creationId xmlns:a16="http://schemas.microsoft.com/office/drawing/2014/main" id="{462D6647-DAD6-4E07-948B-09918505EC73}"/>
              </a:ext>
            </a:extLst>
          </p:cNvPr>
          <p:cNvSpPr>
            <a:spLocks noChangeArrowheads="1"/>
          </p:cNvSpPr>
          <p:nvPr/>
        </p:nvSpPr>
        <p:spPr bwMode="auto">
          <a:xfrm>
            <a:off x="547688" y="5110163"/>
            <a:ext cx="5383212" cy="965200"/>
          </a:xfrm>
          <a:prstGeom prst="rect">
            <a:avLst/>
          </a:prstGeom>
          <a:solidFill>
            <a:srgbClr val="CCFFCC"/>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zh-CN" sz="2500" dirty="0">
                <a:ea typeface="宋体" panose="02010600030101010101" pitchFamily="2" charset="-122"/>
              </a:rPr>
              <a:t>因此，对</a:t>
            </a:r>
            <a:r>
              <a:rPr lang="zh-CN" altLang="en-US" sz="2500" dirty="0">
                <a:ea typeface="宋体" panose="02010600030101010101" pitchFamily="2" charset="-122"/>
              </a:rPr>
              <a:t>卖家</a:t>
            </a:r>
            <a:r>
              <a:rPr lang="zh-CN" altLang="zh-CN" sz="2500" dirty="0">
                <a:ea typeface="宋体" panose="02010600030101010101" pitchFamily="2" charset="-122"/>
              </a:rPr>
              <a:t>征税使供给曲线向上移动，移动幅度为税收量</a:t>
            </a:r>
          </a:p>
        </p:txBody>
      </p:sp>
      <p:sp>
        <p:nvSpPr>
          <p:cNvPr id="37" name="Line 42">
            <a:extLst>
              <a:ext uri="{FF2B5EF4-FFF2-40B4-BE49-F238E27FC236}">
                <a16:creationId xmlns:a16="http://schemas.microsoft.com/office/drawing/2014/main" id="{47D5EBE0-5C6A-42AB-B51D-C3C12F53A675}"/>
              </a:ext>
            </a:extLst>
          </p:cNvPr>
          <p:cNvSpPr>
            <a:spLocks noChangeShapeType="1"/>
          </p:cNvSpPr>
          <p:nvPr/>
        </p:nvSpPr>
        <p:spPr bwMode="auto">
          <a:xfrm rot="10800000" flipV="1">
            <a:off x="4554538" y="2314575"/>
            <a:ext cx="1587" cy="981075"/>
          </a:xfrm>
          <a:prstGeom prst="line">
            <a:avLst/>
          </a:prstGeom>
          <a:noFill/>
          <a:ln w="57150">
            <a:solidFill>
              <a:srgbClr val="FF0000"/>
            </a:solidFill>
            <a:round/>
            <a:headEnd type="triangle" w="lg"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38" name="Group 34">
            <a:extLst>
              <a:ext uri="{FF2B5EF4-FFF2-40B4-BE49-F238E27FC236}">
                <a16:creationId xmlns:a16="http://schemas.microsoft.com/office/drawing/2014/main" id="{37D5D5EB-9056-4ADE-874A-F6258124C10E}"/>
              </a:ext>
            </a:extLst>
          </p:cNvPr>
          <p:cNvGrpSpPr>
            <a:grpSpLocks/>
          </p:cNvGrpSpPr>
          <p:nvPr/>
        </p:nvGrpSpPr>
        <p:grpSpPr bwMode="auto">
          <a:xfrm>
            <a:off x="6904038" y="2238375"/>
            <a:ext cx="842962" cy="1058863"/>
            <a:chOff x="0" y="0"/>
            <a:chExt cx="531" cy="667"/>
          </a:xfrm>
        </p:grpSpPr>
        <p:sp>
          <p:nvSpPr>
            <p:cNvPr id="39" name="AutoShape 43">
              <a:extLst>
                <a:ext uri="{FF2B5EF4-FFF2-40B4-BE49-F238E27FC236}">
                  <a16:creationId xmlns:a16="http://schemas.microsoft.com/office/drawing/2014/main" id="{94792A3F-AD94-44A0-AA2E-6A7A41F5D94E}"/>
                </a:ext>
              </a:extLst>
            </p:cNvPr>
            <p:cNvSpPr>
              <a:spLocks/>
            </p:cNvSpPr>
            <p:nvPr/>
          </p:nvSpPr>
          <p:spPr bwMode="auto">
            <a:xfrm flipH="1">
              <a:off x="0" y="46"/>
              <a:ext cx="118" cy="621"/>
            </a:xfrm>
            <a:prstGeom prst="leftBrace">
              <a:avLst>
                <a:gd name="adj1" fmla="val 57110"/>
                <a:gd name="adj2" fmla="val 49435"/>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0" name="Text Box 44">
              <a:extLst>
                <a:ext uri="{FF2B5EF4-FFF2-40B4-BE49-F238E27FC236}">
                  <a16:creationId xmlns:a16="http://schemas.microsoft.com/office/drawing/2014/main" id="{E22C960D-D8F1-47B5-B978-857B39B3A515}"/>
                </a:ext>
              </a:extLst>
            </p:cNvPr>
            <p:cNvSpPr txBox="1">
              <a:spLocks noChangeArrowheads="1"/>
            </p:cNvSpPr>
            <p:nvPr/>
          </p:nvSpPr>
          <p:spPr bwMode="auto">
            <a:xfrm>
              <a:off x="89" y="0"/>
              <a:ext cx="4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400">
                  <a:solidFill>
                    <a:srgbClr val="008000"/>
                  </a:solidFill>
                  <a:ea typeface="宋体" panose="02010600030101010101" pitchFamily="2" charset="-122"/>
                </a:rPr>
                <a:t>税收</a:t>
              </a:r>
            </a:p>
          </p:txBody>
        </p:sp>
        <p:sp>
          <p:nvSpPr>
            <p:cNvPr id="41" name="Line 45">
              <a:extLst>
                <a:ext uri="{FF2B5EF4-FFF2-40B4-BE49-F238E27FC236}">
                  <a16:creationId xmlns:a16="http://schemas.microsoft.com/office/drawing/2014/main" id="{E42F1479-76F1-4A40-9535-1E3F66910BEB}"/>
                </a:ext>
              </a:extLst>
            </p:cNvPr>
            <p:cNvSpPr>
              <a:spLocks noChangeShapeType="1"/>
            </p:cNvSpPr>
            <p:nvPr/>
          </p:nvSpPr>
          <p:spPr bwMode="auto">
            <a:xfrm flipV="1">
              <a:off x="146" y="232"/>
              <a:ext cx="140" cy="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 name="Line 42">
            <a:extLst>
              <a:ext uri="{FF2B5EF4-FFF2-40B4-BE49-F238E27FC236}">
                <a16:creationId xmlns:a16="http://schemas.microsoft.com/office/drawing/2014/main" id="{BFB7F1E0-D774-4584-BBE7-5FED935422DE}"/>
              </a:ext>
            </a:extLst>
          </p:cNvPr>
          <p:cNvSpPr>
            <a:spLocks noChangeShapeType="1"/>
          </p:cNvSpPr>
          <p:nvPr/>
        </p:nvSpPr>
        <p:spPr bwMode="auto">
          <a:xfrm flipH="1" flipV="1">
            <a:off x="6818313" y="2365375"/>
            <a:ext cx="1587" cy="868363"/>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25033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wipe(left)">
                                      <p:cBhvr>
                                        <p:cTn id="7" dur="500"/>
                                        <p:tgtEl>
                                          <p:spTgt spid="30">
                                            <p:txEl>
                                              <p:pRg st="1" end="1"/>
                                            </p:txEl>
                                          </p:spTgt>
                                        </p:tgtEl>
                                      </p:cBhvr>
                                    </p:animEffect>
                                  </p:childTnLst>
                                  <p:subTnLst>
                                    <p:animClr clrSpc="rgb" dir="cw">
                                      <p:cBhvr override="childStyle">
                                        <p:cTn dur="1" fill="hold" display="0" masterRel="nextClick" afterEffect="1"/>
                                        <p:tgtEl>
                                          <p:spTgt spid="30">
                                            <p:txEl>
                                              <p:pRg st="1" end="1"/>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xEl>
                                              <p:pRg st="4" end="4"/>
                                            </p:txEl>
                                          </p:spTgt>
                                        </p:tgtEl>
                                        <p:attrNameLst>
                                          <p:attrName>style.visibility</p:attrName>
                                        </p:attrNameLst>
                                      </p:cBhvr>
                                      <p:to>
                                        <p:strVal val="visible"/>
                                      </p:to>
                                    </p:set>
                                    <p:animEffect transition="in" filter="wipe(left)">
                                      <p:cBhvr>
                                        <p:cTn id="12" dur="500"/>
                                        <p:tgtEl>
                                          <p:spTgt spid="30">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500"/>
                            </p:stCondLst>
                            <p:childTnLst>
                              <p:par>
                                <p:cTn id="17" presetID="18" presetClass="entr" presetSubtype="3"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strips(upRight)">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dissolve">
                                      <p:cBhvr>
                                        <p:cTn id="24" dur="500"/>
                                        <p:tgtEl>
                                          <p:spTgt spid="36"/>
                                        </p:tgtEl>
                                      </p:cBhvr>
                                    </p:animEffect>
                                  </p:childTnLst>
                                </p:cTn>
                              </p:par>
                              <p:par>
                                <p:cTn id="25" presetID="22" presetClass="entr" presetSubtype="4"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500"/>
                                        <p:tgtEl>
                                          <p:spTgt spid="42"/>
                                        </p:tgtEl>
                                      </p:cBhvr>
                                    </p:animEffect>
                                  </p:childTnLst>
                                </p:cTn>
                              </p:par>
                            </p:childTnLst>
                          </p:cTn>
                        </p:par>
                        <p:par>
                          <p:cTn id="28" fill="hold">
                            <p:stCondLst>
                              <p:cond delay="500"/>
                            </p:stCondLst>
                            <p:childTnLst>
                              <p:par>
                                <p:cTn id="29" presetID="18" presetClass="entr" presetSubtype="12"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trips(downLeft)">
                                      <p:cBhvr>
                                        <p:cTn id="31" dur="500"/>
                                        <p:tgtEl>
                                          <p:spTgt spid="38"/>
                                        </p:tgtEl>
                                      </p:cBhvr>
                                    </p:animEffect>
                                  </p:childTnLst>
                                </p:cTn>
                              </p:par>
                            </p:childTnLst>
                          </p:cTn>
                        </p:par>
                        <p:par>
                          <p:cTn id="32" fill="hold">
                            <p:stCondLst>
                              <p:cond delay="1000"/>
                            </p:stCondLst>
                            <p:childTnLst>
                              <p:par>
                                <p:cTn id="33" presetID="18" presetClass="entr" presetSubtype="12"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uiExpand="1" build="p" autoUpdateAnimBg="0"/>
      <p:bldP spid="36" grpId="0" bldLvl="5"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F7DCD-52FC-42B2-8CDF-C5C61A515FD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ABCDD7C-038D-4079-AD74-CE1F86A55F6D}"/>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CD373ED7-E066-4EB6-AA2C-66AA3F6968B0}"/>
              </a:ext>
            </a:extLst>
          </p:cNvPr>
          <p:cNvGrpSpPr>
            <a:grpSpLocks/>
          </p:cNvGrpSpPr>
          <p:nvPr/>
        </p:nvGrpSpPr>
        <p:grpSpPr bwMode="auto">
          <a:xfrm>
            <a:off x="5072063" y="2278063"/>
            <a:ext cx="3176587" cy="2274887"/>
            <a:chOff x="0" y="0"/>
            <a:chExt cx="2001" cy="1433"/>
          </a:xfrm>
        </p:grpSpPr>
        <p:sp>
          <p:nvSpPr>
            <p:cNvPr id="7" name="Line 3">
              <a:extLst>
                <a:ext uri="{FF2B5EF4-FFF2-40B4-BE49-F238E27FC236}">
                  <a16:creationId xmlns:a16="http://schemas.microsoft.com/office/drawing/2014/main" id="{630D410D-08A8-44A0-AF60-1C7FD9F2112F}"/>
                </a:ext>
              </a:extLst>
            </p:cNvPr>
            <p:cNvSpPr>
              <a:spLocks noChangeShapeType="1"/>
            </p:cNvSpPr>
            <p:nvPr/>
          </p:nvSpPr>
          <p:spPr bwMode="auto">
            <a:xfrm flipV="1">
              <a:off x="0" y="210"/>
              <a:ext cx="1696" cy="122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4">
              <a:extLst>
                <a:ext uri="{FF2B5EF4-FFF2-40B4-BE49-F238E27FC236}">
                  <a16:creationId xmlns:a16="http://schemas.microsoft.com/office/drawing/2014/main" id="{C0E070C0-F931-4545-BDB8-2D5866B85873}"/>
                </a:ext>
              </a:extLst>
            </p:cNvPr>
            <p:cNvSpPr txBox="1">
              <a:spLocks noChangeArrowheads="1"/>
            </p:cNvSpPr>
            <p:nvPr/>
          </p:nvSpPr>
          <p:spPr bwMode="auto">
            <a:xfrm>
              <a:off x="1615" y="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r>
                <a:rPr lang="en-US" altLang="zh-CN" sz="2400" b="1" baseline="-25000">
                  <a:ea typeface="宋体" panose="02010600030101010101" pitchFamily="2" charset="-122"/>
                </a:rPr>
                <a:t>1</a:t>
              </a:r>
            </a:p>
          </p:txBody>
        </p:sp>
      </p:grpSp>
      <p:sp>
        <p:nvSpPr>
          <p:cNvPr id="9" name="Rectangle 5">
            <a:extLst>
              <a:ext uri="{FF2B5EF4-FFF2-40B4-BE49-F238E27FC236}">
                <a16:creationId xmlns:a16="http://schemas.microsoft.com/office/drawing/2014/main" id="{FDCA9C87-9C2E-4829-A2C1-EEEF30EDA130}"/>
              </a:ext>
            </a:extLst>
          </p:cNvPr>
          <p:cNvSpPr txBox="1">
            <a:spLocks noChangeArrowheads="1"/>
          </p:cNvSpPr>
          <p:nvPr/>
        </p:nvSpPr>
        <p:spPr>
          <a:xfrm>
            <a:off x="0" y="207963"/>
            <a:ext cx="9144000" cy="64928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dirty="0">
                <a:ea typeface="宋体" panose="02010600030101010101" pitchFamily="2" charset="-122"/>
              </a:rPr>
              <a:t>向</a:t>
            </a:r>
            <a:r>
              <a:rPr lang="zh-CN" altLang="en-US" dirty="0">
                <a:ea typeface="宋体" panose="02010600030101010101" pitchFamily="2" charset="-122"/>
              </a:rPr>
              <a:t>卖家</a:t>
            </a:r>
            <a:r>
              <a:rPr lang="zh-CN" altLang="zh-CN" dirty="0">
                <a:ea typeface="宋体" panose="02010600030101010101" pitchFamily="2" charset="-122"/>
              </a:rPr>
              <a:t>征税</a:t>
            </a:r>
            <a:endParaRPr lang="zh-CN" altLang="en-US" dirty="0">
              <a:ea typeface="宋体" panose="02010600030101010101" pitchFamily="2" charset="-122"/>
            </a:endParaRPr>
          </a:p>
        </p:txBody>
      </p:sp>
      <p:grpSp>
        <p:nvGrpSpPr>
          <p:cNvPr id="10" name="Group 6">
            <a:extLst>
              <a:ext uri="{FF2B5EF4-FFF2-40B4-BE49-F238E27FC236}">
                <a16:creationId xmlns:a16="http://schemas.microsoft.com/office/drawing/2014/main" id="{ED34DCD2-6C31-4152-B572-57DC035B5467}"/>
              </a:ext>
            </a:extLst>
          </p:cNvPr>
          <p:cNvGrpSpPr>
            <a:grpSpLocks/>
          </p:cNvGrpSpPr>
          <p:nvPr/>
        </p:nvGrpSpPr>
        <p:grpSpPr bwMode="auto">
          <a:xfrm>
            <a:off x="4360863" y="1757363"/>
            <a:ext cx="4422775" cy="3871912"/>
            <a:chOff x="0" y="0"/>
            <a:chExt cx="2786" cy="2439"/>
          </a:xfrm>
        </p:grpSpPr>
        <p:grpSp>
          <p:nvGrpSpPr>
            <p:cNvPr id="11" name="Group 7">
              <a:extLst>
                <a:ext uri="{FF2B5EF4-FFF2-40B4-BE49-F238E27FC236}">
                  <a16:creationId xmlns:a16="http://schemas.microsoft.com/office/drawing/2014/main" id="{E9787D3D-3311-4C41-A81A-8672F4B17DCD}"/>
                </a:ext>
              </a:extLst>
            </p:cNvPr>
            <p:cNvGrpSpPr>
              <a:grpSpLocks/>
            </p:cNvGrpSpPr>
            <p:nvPr/>
          </p:nvGrpSpPr>
          <p:grpSpPr bwMode="auto">
            <a:xfrm>
              <a:off x="118" y="252"/>
              <a:ext cx="2409" cy="2049"/>
              <a:chOff x="0" y="0"/>
              <a:chExt cx="2116" cy="2027"/>
            </a:xfrm>
          </p:grpSpPr>
          <p:sp>
            <p:nvSpPr>
              <p:cNvPr id="14" name="Line 9">
                <a:extLst>
                  <a:ext uri="{FF2B5EF4-FFF2-40B4-BE49-F238E27FC236}">
                    <a16:creationId xmlns:a16="http://schemas.microsoft.com/office/drawing/2014/main" id="{AF7F73E0-3CFE-4406-B8D6-099E8FDC6380}"/>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0">
                <a:extLst>
                  <a:ext uri="{FF2B5EF4-FFF2-40B4-BE49-F238E27FC236}">
                    <a16:creationId xmlns:a16="http://schemas.microsoft.com/office/drawing/2014/main" id="{FB3C6B05-EFB2-4237-B8C5-B90CE6A4448F}"/>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11">
              <a:extLst>
                <a:ext uri="{FF2B5EF4-FFF2-40B4-BE49-F238E27FC236}">
                  <a16:creationId xmlns:a16="http://schemas.microsoft.com/office/drawing/2014/main" id="{A85DEADE-F29E-488C-9AC2-499796A0E431}"/>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3" name="Text Box 12">
              <a:extLst>
                <a:ext uri="{FF2B5EF4-FFF2-40B4-BE49-F238E27FC236}">
                  <a16:creationId xmlns:a16="http://schemas.microsoft.com/office/drawing/2014/main" id="{E36995A6-C612-47D3-9691-14E694392864}"/>
                </a:ext>
              </a:extLst>
            </p:cNvPr>
            <p:cNvSpPr txBox="1">
              <a:spLocks noChangeArrowheads="1"/>
            </p:cNvSpPr>
            <p:nvPr/>
          </p:nvSpPr>
          <p:spPr bwMode="auto">
            <a:xfrm>
              <a:off x="2496"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6" name="Group 12">
            <a:extLst>
              <a:ext uri="{FF2B5EF4-FFF2-40B4-BE49-F238E27FC236}">
                <a16:creationId xmlns:a16="http://schemas.microsoft.com/office/drawing/2014/main" id="{60FF9B39-5288-4C95-8D4B-A3C4F9DA0901}"/>
              </a:ext>
            </a:extLst>
          </p:cNvPr>
          <p:cNvGrpSpPr>
            <a:grpSpLocks/>
          </p:cNvGrpSpPr>
          <p:nvPr/>
        </p:nvGrpSpPr>
        <p:grpSpPr bwMode="auto">
          <a:xfrm>
            <a:off x="5686425" y="2116138"/>
            <a:ext cx="2730500" cy="2649537"/>
            <a:chOff x="0" y="0"/>
            <a:chExt cx="1720" cy="1669"/>
          </a:xfrm>
        </p:grpSpPr>
        <p:sp>
          <p:nvSpPr>
            <p:cNvPr id="17" name="Line 14">
              <a:extLst>
                <a:ext uri="{FF2B5EF4-FFF2-40B4-BE49-F238E27FC236}">
                  <a16:creationId xmlns:a16="http://schemas.microsoft.com/office/drawing/2014/main" id="{4748C012-7A2F-4D93-9E80-768FE91A8033}"/>
                </a:ext>
              </a:extLst>
            </p:cNvPr>
            <p:cNvSpPr>
              <a:spLocks noChangeShapeType="1"/>
            </p:cNvSpPr>
            <p:nvPr/>
          </p:nvSpPr>
          <p:spPr bwMode="auto">
            <a:xfrm>
              <a:off x="0" y="0"/>
              <a:ext cx="1417" cy="147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 Box 15">
              <a:extLst>
                <a:ext uri="{FF2B5EF4-FFF2-40B4-BE49-F238E27FC236}">
                  <a16:creationId xmlns:a16="http://schemas.microsoft.com/office/drawing/2014/main" id="{52E1870E-D711-4857-9C4D-B66787CC4DBB}"/>
                </a:ext>
              </a:extLst>
            </p:cNvPr>
            <p:cNvSpPr txBox="1">
              <a:spLocks noChangeArrowheads="1"/>
            </p:cNvSpPr>
            <p:nvPr/>
          </p:nvSpPr>
          <p:spPr bwMode="auto">
            <a:xfrm>
              <a:off x="1334" y="13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1</a:t>
              </a:r>
            </a:p>
          </p:txBody>
        </p:sp>
      </p:grpSp>
      <p:grpSp>
        <p:nvGrpSpPr>
          <p:cNvPr id="19" name="Group 15">
            <a:extLst>
              <a:ext uri="{FF2B5EF4-FFF2-40B4-BE49-F238E27FC236}">
                <a16:creationId xmlns:a16="http://schemas.microsoft.com/office/drawing/2014/main" id="{9AB57766-1E76-42E7-8E69-83E2B4C2602E}"/>
              </a:ext>
            </a:extLst>
          </p:cNvPr>
          <p:cNvGrpSpPr>
            <a:grpSpLocks/>
          </p:cNvGrpSpPr>
          <p:nvPr/>
        </p:nvGrpSpPr>
        <p:grpSpPr bwMode="auto">
          <a:xfrm>
            <a:off x="3382963" y="3105150"/>
            <a:ext cx="3773487" cy="2720975"/>
            <a:chOff x="0" y="0"/>
            <a:chExt cx="2377" cy="1714"/>
          </a:xfrm>
        </p:grpSpPr>
        <p:grpSp>
          <p:nvGrpSpPr>
            <p:cNvPr id="20" name="Group 16">
              <a:extLst>
                <a:ext uri="{FF2B5EF4-FFF2-40B4-BE49-F238E27FC236}">
                  <a16:creationId xmlns:a16="http://schemas.microsoft.com/office/drawing/2014/main" id="{3A349C33-DDF6-4539-ACA4-1362E60651DA}"/>
                </a:ext>
              </a:extLst>
            </p:cNvPr>
            <p:cNvGrpSpPr>
              <a:grpSpLocks/>
            </p:cNvGrpSpPr>
            <p:nvPr/>
          </p:nvGrpSpPr>
          <p:grpSpPr bwMode="auto">
            <a:xfrm>
              <a:off x="740" y="119"/>
              <a:ext cx="1425" cy="1333"/>
              <a:chOff x="0" y="0"/>
              <a:chExt cx="795" cy="646"/>
            </a:xfrm>
          </p:grpSpPr>
          <p:sp>
            <p:nvSpPr>
              <p:cNvPr id="24" name="Line 18">
                <a:extLst>
                  <a:ext uri="{FF2B5EF4-FFF2-40B4-BE49-F238E27FC236}">
                    <a16:creationId xmlns:a16="http://schemas.microsoft.com/office/drawing/2014/main" id="{6F43975D-916B-4721-9AF5-EBCF5D483C69}"/>
                  </a:ext>
                </a:extLst>
              </p:cNvPr>
              <p:cNvSpPr>
                <a:spLocks noChangeShapeType="1"/>
              </p:cNvSpPr>
              <p:nvPr/>
            </p:nvSpPr>
            <p:spPr bwMode="auto">
              <a:xfrm>
                <a:off x="0" y="0"/>
                <a:ext cx="795" cy="0"/>
              </a:xfrm>
              <a:prstGeom prst="line">
                <a:avLst/>
              </a:prstGeom>
              <a:noFill/>
              <a:ln w="9525">
                <a:solidFill>
                  <a:srgbClr val="C0C0C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9">
                <a:extLst>
                  <a:ext uri="{FF2B5EF4-FFF2-40B4-BE49-F238E27FC236}">
                    <a16:creationId xmlns:a16="http://schemas.microsoft.com/office/drawing/2014/main" id="{B5443046-7AC9-4FDC-AC62-933BBF0A32F4}"/>
                  </a:ext>
                </a:extLst>
              </p:cNvPr>
              <p:cNvSpPr>
                <a:spLocks noChangeShapeType="1"/>
              </p:cNvSpPr>
              <p:nvPr/>
            </p:nvSpPr>
            <p:spPr bwMode="auto">
              <a:xfrm>
                <a:off x="795" y="1"/>
                <a:ext cx="0" cy="645"/>
              </a:xfrm>
              <a:prstGeom prst="line">
                <a:avLst/>
              </a:prstGeom>
              <a:noFill/>
              <a:ln w="9525">
                <a:solidFill>
                  <a:srgbClr val="C0C0C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Oval 20">
              <a:extLst>
                <a:ext uri="{FF2B5EF4-FFF2-40B4-BE49-F238E27FC236}">
                  <a16:creationId xmlns:a16="http://schemas.microsoft.com/office/drawing/2014/main" id="{F1473304-B5CF-41A5-B4BE-83BF8CF97FC1}"/>
                </a:ext>
              </a:extLst>
            </p:cNvPr>
            <p:cNvSpPr>
              <a:spLocks noChangeArrowheads="1"/>
            </p:cNvSpPr>
            <p:nvPr/>
          </p:nvSpPr>
          <p:spPr bwMode="auto">
            <a:xfrm>
              <a:off x="2118" y="72"/>
              <a:ext cx="88" cy="8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2" name="Text Box 21">
              <a:extLst>
                <a:ext uri="{FF2B5EF4-FFF2-40B4-BE49-F238E27FC236}">
                  <a16:creationId xmlns:a16="http://schemas.microsoft.com/office/drawing/2014/main" id="{3864C7DB-08D2-4A5A-8329-914739805AA8}"/>
                </a:ext>
              </a:extLst>
            </p:cNvPr>
            <p:cNvSpPr txBox="1">
              <a:spLocks noChangeArrowheads="1"/>
            </p:cNvSpPr>
            <p:nvPr/>
          </p:nvSpPr>
          <p:spPr bwMode="auto">
            <a:xfrm>
              <a:off x="0" y="0"/>
              <a:ext cx="7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solidFill>
                    <a:srgbClr val="C0C0C0"/>
                  </a:solidFill>
                  <a:ea typeface="宋体" panose="02010600030101010101" pitchFamily="2" charset="-122"/>
                </a:rPr>
                <a:t>$10.00</a:t>
              </a:r>
            </a:p>
          </p:txBody>
        </p:sp>
        <p:sp>
          <p:nvSpPr>
            <p:cNvPr id="23" name="Text Box 22">
              <a:extLst>
                <a:ext uri="{FF2B5EF4-FFF2-40B4-BE49-F238E27FC236}">
                  <a16:creationId xmlns:a16="http://schemas.microsoft.com/office/drawing/2014/main" id="{09C6B5BF-43EE-43F2-9F40-3174B040CAA3}"/>
                </a:ext>
              </a:extLst>
            </p:cNvPr>
            <p:cNvSpPr txBox="1">
              <a:spLocks noChangeArrowheads="1"/>
            </p:cNvSpPr>
            <p:nvPr/>
          </p:nvSpPr>
          <p:spPr bwMode="auto">
            <a:xfrm>
              <a:off x="2006" y="1484"/>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solidFill>
                    <a:srgbClr val="C0C0C0"/>
                  </a:solidFill>
                  <a:ea typeface="宋体" panose="02010600030101010101" pitchFamily="2" charset="-122"/>
                </a:rPr>
                <a:t>500</a:t>
              </a:r>
            </a:p>
          </p:txBody>
        </p:sp>
      </p:grpSp>
      <p:grpSp>
        <p:nvGrpSpPr>
          <p:cNvPr id="26" name="Group 22">
            <a:extLst>
              <a:ext uri="{FF2B5EF4-FFF2-40B4-BE49-F238E27FC236}">
                <a16:creationId xmlns:a16="http://schemas.microsoft.com/office/drawing/2014/main" id="{3C8B8BFD-0782-4A8E-8A5E-8004891772F6}"/>
              </a:ext>
            </a:extLst>
          </p:cNvPr>
          <p:cNvGrpSpPr>
            <a:grpSpLocks/>
          </p:cNvGrpSpPr>
          <p:nvPr/>
        </p:nvGrpSpPr>
        <p:grpSpPr bwMode="auto">
          <a:xfrm>
            <a:off x="4802188" y="1890713"/>
            <a:ext cx="2600325" cy="1857375"/>
            <a:chOff x="0" y="0"/>
            <a:chExt cx="1638" cy="1170"/>
          </a:xfrm>
        </p:grpSpPr>
        <p:sp>
          <p:nvSpPr>
            <p:cNvPr id="27" name="Line 28">
              <a:extLst>
                <a:ext uri="{FF2B5EF4-FFF2-40B4-BE49-F238E27FC236}">
                  <a16:creationId xmlns:a16="http://schemas.microsoft.com/office/drawing/2014/main" id="{F1249ABE-0123-4E6A-B260-2714D768FB65}"/>
                </a:ext>
              </a:extLst>
            </p:cNvPr>
            <p:cNvSpPr>
              <a:spLocks noChangeShapeType="1"/>
            </p:cNvSpPr>
            <p:nvPr/>
          </p:nvSpPr>
          <p:spPr bwMode="auto">
            <a:xfrm flipV="1">
              <a:off x="0" y="210"/>
              <a:ext cx="1333" cy="96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9">
              <a:extLst>
                <a:ext uri="{FF2B5EF4-FFF2-40B4-BE49-F238E27FC236}">
                  <a16:creationId xmlns:a16="http://schemas.microsoft.com/office/drawing/2014/main" id="{A0645CF8-7385-4D63-9FC0-052218FDB389}"/>
                </a:ext>
              </a:extLst>
            </p:cNvPr>
            <p:cNvSpPr txBox="1">
              <a:spLocks noChangeArrowheads="1"/>
            </p:cNvSpPr>
            <p:nvPr/>
          </p:nvSpPr>
          <p:spPr bwMode="auto">
            <a:xfrm>
              <a:off x="1252" y="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r>
                <a:rPr lang="en-US" altLang="zh-CN" sz="2400" b="1" baseline="-25000">
                  <a:ea typeface="宋体" panose="02010600030101010101" pitchFamily="2" charset="-122"/>
                </a:rPr>
                <a:t>2</a:t>
              </a:r>
            </a:p>
          </p:txBody>
        </p:sp>
      </p:grpSp>
      <p:grpSp>
        <p:nvGrpSpPr>
          <p:cNvPr id="29" name="Group 25">
            <a:extLst>
              <a:ext uri="{FF2B5EF4-FFF2-40B4-BE49-F238E27FC236}">
                <a16:creationId xmlns:a16="http://schemas.microsoft.com/office/drawing/2014/main" id="{51A9CB4F-EBDF-463D-AA53-383192C059E3}"/>
              </a:ext>
            </a:extLst>
          </p:cNvPr>
          <p:cNvGrpSpPr>
            <a:grpSpLocks/>
          </p:cNvGrpSpPr>
          <p:nvPr/>
        </p:nvGrpSpPr>
        <p:grpSpPr bwMode="auto">
          <a:xfrm>
            <a:off x="5913438" y="2628900"/>
            <a:ext cx="588962" cy="3197225"/>
            <a:chOff x="0" y="0"/>
            <a:chExt cx="371" cy="2014"/>
          </a:xfrm>
        </p:grpSpPr>
        <p:grpSp>
          <p:nvGrpSpPr>
            <p:cNvPr id="30" name="Group 26">
              <a:extLst>
                <a:ext uri="{FF2B5EF4-FFF2-40B4-BE49-F238E27FC236}">
                  <a16:creationId xmlns:a16="http://schemas.microsoft.com/office/drawing/2014/main" id="{2B8DBAE9-C459-4DDD-85F3-47F3AAA40830}"/>
                </a:ext>
              </a:extLst>
            </p:cNvPr>
            <p:cNvGrpSpPr>
              <a:grpSpLocks/>
            </p:cNvGrpSpPr>
            <p:nvPr/>
          </p:nvGrpSpPr>
          <p:grpSpPr bwMode="auto">
            <a:xfrm>
              <a:off x="0" y="52"/>
              <a:ext cx="371" cy="1962"/>
              <a:chOff x="0" y="0"/>
              <a:chExt cx="371" cy="1962"/>
            </a:xfrm>
          </p:grpSpPr>
          <p:sp>
            <p:nvSpPr>
              <p:cNvPr id="32" name="Line 26">
                <a:extLst>
                  <a:ext uri="{FF2B5EF4-FFF2-40B4-BE49-F238E27FC236}">
                    <a16:creationId xmlns:a16="http://schemas.microsoft.com/office/drawing/2014/main" id="{11210CBA-BB04-4F79-82A1-398DC48F9850}"/>
                  </a:ext>
                </a:extLst>
              </p:cNvPr>
              <p:cNvSpPr>
                <a:spLocks noChangeShapeType="1"/>
              </p:cNvSpPr>
              <p:nvPr/>
            </p:nvSpPr>
            <p:spPr bwMode="auto">
              <a:xfrm>
                <a:off x="215" y="0"/>
                <a:ext cx="0" cy="1699"/>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Text Box 30">
                <a:extLst>
                  <a:ext uri="{FF2B5EF4-FFF2-40B4-BE49-F238E27FC236}">
                    <a16:creationId xmlns:a16="http://schemas.microsoft.com/office/drawing/2014/main" id="{B76444D0-253D-49BF-B4B8-BD349B6D4261}"/>
                  </a:ext>
                </a:extLst>
              </p:cNvPr>
              <p:cNvSpPr txBox="1">
                <a:spLocks noChangeArrowheads="1"/>
              </p:cNvSpPr>
              <p:nvPr/>
            </p:nvSpPr>
            <p:spPr bwMode="auto">
              <a:xfrm>
                <a:off x="0" y="1732"/>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450</a:t>
                </a:r>
              </a:p>
            </p:txBody>
          </p:sp>
        </p:grpSp>
        <p:sp>
          <p:nvSpPr>
            <p:cNvPr id="31" name="Oval 37">
              <a:extLst>
                <a:ext uri="{FF2B5EF4-FFF2-40B4-BE49-F238E27FC236}">
                  <a16:creationId xmlns:a16="http://schemas.microsoft.com/office/drawing/2014/main" id="{E745D708-2DE5-43D8-8ABC-7195F2F034E7}"/>
                </a:ext>
              </a:extLst>
            </p:cNvPr>
            <p:cNvSpPr>
              <a:spLocks noChangeArrowheads="1"/>
            </p:cNvSpPr>
            <p:nvPr/>
          </p:nvSpPr>
          <p:spPr bwMode="auto">
            <a:xfrm>
              <a:off x="173"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34" name="Group 30">
            <a:extLst>
              <a:ext uri="{FF2B5EF4-FFF2-40B4-BE49-F238E27FC236}">
                <a16:creationId xmlns:a16="http://schemas.microsoft.com/office/drawing/2014/main" id="{F7B1E42A-5DA5-4593-BB27-9EA333EEB54E}"/>
              </a:ext>
            </a:extLst>
          </p:cNvPr>
          <p:cNvGrpSpPr>
            <a:grpSpLocks/>
          </p:cNvGrpSpPr>
          <p:nvPr/>
        </p:nvGrpSpPr>
        <p:grpSpPr bwMode="auto">
          <a:xfrm>
            <a:off x="2711450" y="2479675"/>
            <a:ext cx="3552825" cy="457200"/>
            <a:chOff x="0" y="0"/>
            <a:chExt cx="2238" cy="288"/>
          </a:xfrm>
        </p:grpSpPr>
        <p:sp>
          <p:nvSpPr>
            <p:cNvPr id="35" name="Line 36">
              <a:extLst>
                <a:ext uri="{FF2B5EF4-FFF2-40B4-BE49-F238E27FC236}">
                  <a16:creationId xmlns:a16="http://schemas.microsoft.com/office/drawing/2014/main" id="{2AFAFE53-43B3-4F24-AC4D-AF75361D046C}"/>
                </a:ext>
              </a:extLst>
            </p:cNvPr>
            <p:cNvSpPr>
              <a:spLocks noChangeShapeType="1"/>
            </p:cNvSpPr>
            <p:nvPr/>
          </p:nvSpPr>
          <p:spPr bwMode="auto">
            <a:xfrm>
              <a:off x="1166" y="140"/>
              <a:ext cx="107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Text Box 38">
              <a:extLst>
                <a:ext uri="{FF2B5EF4-FFF2-40B4-BE49-F238E27FC236}">
                  <a16:creationId xmlns:a16="http://schemas.microsoft.com/office/drawing/2014/main" id="{6EC87FCA-2165-4FC4-BF75-03A6F6CC3927}"/>
                </a:ext>
              </a:extLst>
            </p:cNvPr>
            <p:cNvSpPr txBox="1">
              <a:spLocks noChangeArrowheads="1"/>
            </p:cNvSpPr>
            <p:nvPr/>
          </p:nvSpPr>
          <p:spPr bwMode="auto">
            <a:xfrm>
              <a:off x="413" y="27"/>
              <a:ext cx="7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$11.00</a:t>
              </a:r>
            </a:p>
          </p:txBody>
        </p:sp>
        <p:sp>
          <p:nvSpPr>
            <p:cNvPr id="37" name="Text Box 39">
              <a:extLst>
                <a:ext uri="{FF2B5EF4-FFF2-40B4-BE49-F238E27FC236}">
                  <a16:creationId xmlns:a16="http://schemas.microsoft.com/office/drawing/2014/main" id="{34CFCBC7-01E5-4132-BD6E-07B85B245A5A}"/>
                </a:ext>
              </a:extLst>
            </p:cNvPr>
            <p:cNvSpPr txBox="1">
              <a:spLocks noChangeArrowheads="1"/>
            </p:cNvSpPr>
            <p:nvPr/>
          </p:nvSpPr>
          <p:spPr bwMode="auto">
            <a:xfrm>
              <a:off x="0" y="0"/>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B</a:t>
              </a:r>
              <a:r>
                <a:rPr lang="en-US" altLang="zh-CN" sz="2400">
                  <a:ea typeface="宋体" panose="02010600030101010101" pitchFamily="2" charset="-122"/>
                </a:rPr>
                <a:t> =</a:t>
              </a:r>
              <a:endParaRPr lang="en-US" altLang="zh-CN" sz="2400" b="1" i="1" baseline="-25000">
                <a:ea typeface="宋体" panose="02010600030101010101" pitchFamily="2" charset="-122"/>
              </a:endParaRPr>
            </a:p>
          </p:txBody>
        </p:sp>
      </p:grpSp>
      <p:grpSp>
        <p:nvGrpSpPr>
          <p:cNvPr id="38" name="Group 34">
            <a:extLst>
              <a:ext uri="{FF2B5EF4-FFF2-40B4-BE49-F238E27FC236}">
                <a16:creationId xmlns:a16="http://schemas.microsoft.com/office/drawing/2014/main" id="{36B37F20-98B5-4E01-9E8B-41BAD29B0A28}"/>
              </a:ext>
            </a:extLst>
          </p:cNvPr>
          <p:cNvGrpSpPr>
            <a:grpSpLocks/>
          </p:cNvGrpSpPr>
          <p:nvPr/>
        </p:nvGrpSpPr>
        <p:grpSpPr bwMode="auto">
          <a:xfrm>
            <a:off x="2870200" y="3484563"/>
            <a:ext cx="3460750" cy="457200"/>
            <a:chOff x="0" y="0"/>
            <a:chExt cx="2180" cy="288"/>
          </a:xfrm>
        </p:grpSpPr>
        <p:grpSp>
          <p:nvGrpSpPr>
            <p:cNvPr id="39" name="Group 35">
              <a:extLst>
                <a:ext uri="{FF2B5EF4-FFF2-40B4-BE49-F238E27FC236}">
                  <a16:creationId xmlns:a16="http://schemas.microsoft.com/office/drawing/2014/main" id="{201FE52F-1126-4D81-B291-2B5CCBA5D061}"/>
                </a:ext>
              </a:extLst>
            </p:cNvPr>
            <p:cNvGrpSpPr>
              <a:grpSpLocks/>
            </p:cNvGrpSpPr>
            <p:nvPr/>
          </p:nvGrpSpPr>
          <p:grpSpPr bwMode="auto">
            <a:xfrm>
              <a:off x="455" y="25"/>
              <a:ext cx="1725" cy="230"/>
              <a:chOff x="0" y="0"/>
              <a:chExt cx="1725" cy="230"/>
            </a:xfrm>
          </p:grpSpPr>
          <p:sp>
            <p:nvSpPr>
              <p:cNvPr id="41" name="Line 32">
                <a:extLst>
                  <a:ext uri="{FF2B5EF4-FFF2-40B4-BE49-F238E27FC236}">
                    <a16:creationId xmlns:a16="http://schemas.microsoft.com/office/drawing/2014/main" id="{EB1F856E-90C7-4E69-9F9D-08523729C6E2}"/>
                  </a:ext>
                </a:extLst>
              </p:cNvPr>
              <p:cNvSpPr>
                <a:spLocks noChangeShapeType="1"/>
              </p:cNvSpPr>
              <p:nvPr/>
            </p:nvSpPr>
            <p:spPr bwMode="auto">
              <a:xfrm>
                <a:off x="609" y="118"/>
                <a:ext cx="107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Oval 33">
                <a:extLst>
                  <a:ext uri="{FF2B5EF4-FFF2-40B4-BE49-F238E27FC236}">
                    <a16:creationId xmlns:a16="http://schemas.microsoft.com/office/drawing/2014/main" id="{0FDF664A-8FFC-4191-9F4E-A637EEE9C086}"/>
                  </a:ext>
                </a:extLst>
              </p:cNvPr>
              <p:cNvSpPr>
                <a:spLocks noChangeArrowheads="1"/>
              </p:cNvSpPr>
              <p:nvPr/>
            </p:nvSpPr>
            <p:spPr bwMode="auto">
              <a:xfrm>
                <a:off x="1637" y="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3" name="Text Box 34">
                <a:extLst>
                  <a:ext uri="{FF2B5EF4-FFF2-40B4-BE49-F238E27FC236}">
                    <a16:creationId xmlns:a16="http://schemas.microsoft.com/office/drawing/2014/main" id="{225E4A0D-B63B-4977-AFA2-FD5F03F582F6}"/>
                  </a:ext>
                </a:extLst>
              </p:cNvPr>
              <p:cNvSpPr txBox="1">
                <a:spLocks noChangeArrowheads="1"/>
              </p:cNvSpPr>
              <p:nvPr/>
            </p:nvSpPr>
            <p:spPr bwMode="auto">
              <a:xfrm>
                <a:off x="0" y="0"/>
                <a:ext cx="5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$9.50</a:t>
                </a:r>
              </a:p>
            </p:txBody>
          </p:sp>
        </p:grpSp>
        <p:sp>
          <p:nvSpPr>
            <p:cNvPr id="40" name="Text Box 40">
              <a:extLst>
                <a:ext uri="{FF2B5EF4-FFF2-40B4-BE49-F238E27FC236}">
                  <a16:creationId xmlns:a16="http://schemas.microsoft.com/office/drawing/2014/main" id="{F245F601-EC41-4D29-AE75-9738D50816CB}"/>
                </a:ext>
              </a:extLst>
            </p:cNvPr>
            <p:cNvSpPr txBox="1">
              <a:spLocks noChangeArrowheads="1"/>
            </p:cNvSpPr>
            <p:nvPr/>
          </p:nvSpPr>
          <p:spPr bwMode="auto">
            <a:xfrm>
              <a:off x="0" y="0"/>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S</a:t>
              </a:r>
              <a:r>
                <a:rPr lang="en-US" altLang="zh-CN" sz="2400">
                  <a:ea typeface="宋体" panose="02010600030101010101" pitchFamily="2" charset="-122"/>
                </a:rPr>
                <a:t> =</a:t>
              </a:r>
              <a:endParaRPr lang="en-US" altLang="zh-CN" sz="2400" b="1" i="1" baseline="-25000">
                <a:ea typeface="宋体" panose="02010600030101010101" pitchFamily="2" charset="-122"/>
              </a:endParaRPr>
            </a:p>
          </p:txBody>
        </p:sp>
      </p:grpSp>
      <p:sp>
        <p:nvSpPr>
          <p:cNvPr id="44" name="Line 42">
            <a:extLst>
              <a:ext uri="{FF2B5EF4-FFF2-40B4-BE49-F238E27FC236}">
                <a16:creationId xmlns:a16="http://schemas.microsoft.com/office/drawing/2014/main" id="{A4E6637A-4162-4C9C-80F8-80B25B31DAED}"/>
              </a:ext>
            </a:extLst>
          </p:cNvPr>
          <p:cNvSpPr>
            <a:spLocks noChangeShapeType="1"/>
          </p:cNvSpPr>
          <p:nvPr/>
        </p:nvSpPr>
        <p:spPr bwMode="auto">
          <a:xfrm flipV="1">
            <a:off x="6254750" y="2767013"/>
            <a:ext cx="1588" cy="874712"/>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 name="Group 41">
            <a:extLst>
              <a:ext uri="{FF2B5EF4-FFF2-40B4-BE49-F238E27FC236}">
                <a16:creationId xmlns:a16="http://schemas.microsoft.com/office/drawing/2014/main" id="{543E3A00-1678-42A2-8F3E-C2A0AA33F7A0}"/>
              </a:ext>
            </a:extLst>
          </p:cNvPr>
          <p:cNvGrpSpPr>
            <a:grpSpLocks/>
          </p:cNvGrpSpPr>
          <p:nvPr/>
        </p:nvGrpSpPr>
        <p:grpSpPr bwMode="auto">
          <a:xfrm>
            <a:off x="6332538" y="2635250"/>
            <a:ext cx="842962" cy="1058863"/>
            <a:chOff x="0" y="0"/>
            <a:chExt cx="531" cy="667"/>
          </a:xfrm>
        </p:grpSpPr>
        <p:sp>
          <p:nvSpPr>
            <p:cNvPr id="46" name="AutoShape 43">
              <a:extLst>
                <a:ext uri="{FF2B5EF4-FFF2-40B4-BE49-F238E27FC236}">
                  <a16:creationId xmlns:a16="http://schemas.microsoft.com/office/drawing/2014/main" id="{1077782E-7F1E-4EE1-B518-0B6AD1D863A2}"/>
                </a:ext>
              </a:extLst>
            </p:cNvPr>
            <p:cNvSpPr>
              <a:spLocks/>
            </p:cNvSpPr>
            <p:nvPr/>
          </p:nvSpPr>
          <p:spPr bwMode="auto">
            <a:xfrm flipH="1">
              <a:off x="0" y="46"/>
              <a:ext cx="118" cy="621"/>
            </a:xfrm>
            <a:prstGeom prst="leftBrace">
              <a:avLst>
                <a:gd name="adj1" fmla="val 57110"/>
                <a:gd name="adj2" fmla="val 49435"/>
              </a:avLst>
            </a:prstGeom>
            <a:noFill/>
            <a:ln w="31750">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7" name="Text Box 44">
              <a:extLst>
                <a:ext uri="{FF2B5EF4-FFF2-40B4-BE49-F238E27FC236}">
                  <a16:creationId xmlns:a16="http://schemas.microsoft.com/office/drawing/2014/main" id="{AF2C3D01-167D-456F-B9C4-A7CAA6213DEC}"/>
                </a:ext>
              </a:extLst>
            </p:cNvPr>
            <p:cNvSpPr txBox="1">
              <a:spLocks noChangeArrowheads="1"/>
            </p:cNvSpPr>
            <p:nvPr/>
          </p:nvSpPr>
          <p:spPr bwMode="auto">
            <a:xfrm>
              <a:off x="89" y="0"/>
              <a:ext cx="4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400">
                  <a:solidFill>
                    <a:srgbClr val="006600"/>
                  </a:solidFill>
                  <a:ea typeface="宋体" panose="02010600030101010101" pitchFamily="2" charset="-122"/>
                </a:rPr>
                <a:t>税收</a:t>
              </a:r>
            </a:p>
          </p:txBody>
        </p:sp>
        <p:sp>
          <p:nvSpPr>
            <p:cNvPr id="48" name="Line 45">
              <a:extLst>
                <a:ext uri="{FF2B5EF4-FFF2-40B4-BE49-F238E27FC236}">
                  <a16:creationId xmlns:a16="http://schemas.microsoft.com/office/drawing/2014/main" id="{22BDCF5B-AA61-4424-ABC3-EEDE96D1F5E7}"/>
                </a:ext>
              </a:extLst>
            </p:cNvPr>
            <p:cNvSpPr>
              <a:spLocks noChangeShapeType="1"/>
            </p:cNvSpPr>
            <p:nvPr/>
          </p:nvSpPr>
          <p:spPr bwMode="auto">
            <a:xfrm flipV="1">
              <a:off x="146" y="232"/>
              <a:ext cx="140" cy="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 name="Text Box 46">
            <a:extLst>
              <a:ext uri="{FF2B5EF4-FFF2-40B4-BE49-F238E27FC236}">
                <a16:creationId xmlns:a16="http://schemas.microsoft.com/office/drawing/2014/main" id="{C67F737A-4426-45D6-B6F0-34B7C9EC56F2}"/>
              </a:ext>
            </a:extLst>
          </p:cNvPr>
          <p:cNvSpPr txBox="1">
            <a:spLocks noChangeArrowheads="1"/>
          </p:cNvSpPr>
          <p:nvPr/>
        </p:nvSpPr>
        <p:spPr bwMode="auto">
          <a:xfrm>
            <a:off x="4814888" y="1003300"/>
            <a:ext cx="347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dirty="0">
                <a:ea typeface="宋体" panose="02010600030101010101" pitchFamily="2" charset="-122"/>
              </a:rPr>
              <a:t>向</a:t>
            </a:r>
            <a:r>
              <a:rPr lang="zh-CN" altLang="en-US" sz="2400" dirty="0">
                <a:ea typeface="宋体" panose="02010600030101010101" pitchFamily="2" charset="-122"/>
              </a:rPr>
              <a:t>卖家</a:t>
            </a:r>
            <a:r>
              <a:rPr lang="zh-CN" altLang="zh-CN" sz="2400" dirty="0">
                <a:ea typeface="宋体" panose="02010600030101010101" pitchFamily="2" charset="-122"/>
              </a:rPr>
              <a:t>征税</a:t>
            </a:r>
            <a:r>
              <a:rPr lang="en-US" altLang="zh-CN" sz="2400" dirty="0">
                <a:ea typeface="宋体" panose="02010600030101010101" pitchFamily="2" charset="-122"/>
              </a:rPr>
              <a:t>$1.50</a:t>
            </a:r>
          </a:p>
        </p:txBody>
      </p:sp>
      <p:sp>
        <p:nvSpPr>
          <p:cNvPr id="50" name="Rectangle 47">
            <a:extLst>
              <a:ext uri="{FF2B5EF4-FFF2-40B4-BE49-F238E27FC236}">
                <a16:creationId xmlns:a16="http://schemas.microsoft.com/office/drawing/2014/main" id="{6573EE0B-6A3D-48D2-B048-D6754FFA4E86}"/>
              </a:ext>
            </a:extLst>
          </p:cNvPr>
          <p:cNvSpPr>
            <a:spLocks noChangeArrowheads="1"/>
          </p:cNvSpPr>
          <p:nvPr/>
        </p:nvSpPr>
        <p:spPr bwMode="auto">
          <a:xfrm>
            <a:off x="538163" y="1033463"/>
            <a:ext cx="2627312" cy="486886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500" u="sng" dirty="0">
                <a:ea typeface="宋体" panose="02010600030101010101" pitchFamily="2" charset="-122"/>
              </a:rPr>
              <a:t>新的均衡：</a:t>
            </a:r>
            <a:endParaRPr lang="zh-CN" altLang="en-US" sz="2500" u="sng" dirty="0">
              <a:ea typeface="宋体" panose="02010600030101010101" pitchFamily="2" charset="-122"/>
            </a:endParaRPr>
          </a:p>
          <a:p>
            <a:pPr>
              <a:lnSpc>
                <a:spcPct val="105000"/>
              </a:lnSpc>
              <a:spcBef>
                <a:spcPct val="45000"/>
              </a:spcBef>
              <a:buClr>
                <a:srgbClr val="00B85C"/>
              </a:buClr>
              <a:buSzPct val="120000"/>
              <a:buFont typeface="Wingdings" panose="05000000000000000000" pitchFamily="2" charset="2"/>
              <a:buNone/>
            </a:pPr>
            <a:r>
              <a:rPr lang="en-US" altLang="zh-CN" sz="2500" b="1" i="1" dirty="0">
                <a:ea typeface="宋体" panose="02010600030101010101" pitchFamily="2" charset="-122"/>
              </a:rPr>
              <a:t>Q</a:t>
            </a:r>
            <a:r>
              <a:rPr lang="en-US" altLang="zh-CN" sz="2500" dirty="0">
                <a:ea typeface="宋体" panose="02010600030101010101" pitchFamily="2" charset="-122"/>
              </a:rPr>
              <a:t> = 450</a:t>
            </a:r>
          </a:p>
          <a:p>
            <a:pPr>
              <a:lnSpc>
                <a:spcPct val="105000"/>
              </a:lnSpc>
              <a:spcBef>
                <a:spcPct val="45000"/>
              </a:spcBef>
              <a:buClr>
                <a:srgbClr val="00B85C"/>
              </a:buClr>
              <a:buSzPct val="120000"/>
              <a:buFont typeface="Wingdings" panose="05000000000000000000" pitchFamily="2" charset="2"/>
              <a:buNone/>
            </a:pPr>
            <a:r>
              <a:rPr lang="zh-CN" altLang="en-US" sz="2500" dirty="0">
                <a:ea typeface="宋体" panose="02010600030101010101" pitchFamily="2" charset="-122"/>
              </a:rPr>
              <a:t>买家</a:t>
            </a:r>
            <a:r>
              <a:rPr lang="zh-CN" altLang="zh-CN" sz="2500" dirty="0">
                <a:ea typeface="宋体" panose="02010600030101010101" pitchFamily="2" charset="-122"/>
              </a:rPr>
              <a:t>支付</a:t>
            </a:r>
            <a:r>
              <a:rPr lang="zh-CN" altLang="en-US" sz="2500" dirty="0">
                <a:ea typeface="宋体" panose="02010600030101010101" pitchFamily="2" charset="-122"/>
              </a:rPr>
              <a:t/>
            </a:r>
            <a:br>
              <a:rPr lang="zh-CN" altLang="en-US" sz="2500" dirty="0">
                <a:ea typeface="宋体" panose="02010600030101010101" pitchFamily="2" charset="-122"/>
              </a:rPr>
            </a:br>
            <a:r>
              <a:rPr lang="en-US" altLang="zh-CN" sz="2400" b="1" i="1" dirty="0">
                <a:ea typeface="宋体" panose="02010600030101010101" pitchFamily="2" charset="-122"/>
              </a:rPr>
              <a:t>P</a:t>
            </a:r>
            <a:r>
              <a:rPr lang="en-US" altLang="zh-CN" sz="2400" b="1" i="1" baseline="-25000" dirty="0">
                <a:ea typeface="宋体" panose="02010600030101010101" pitchFamily="2" charset="-122"/>
              </a:rPr>
              <a:t>B</a:t>
            </a:r>
            <a:r>
              <a:rPr lang="en-US" altLang="zh-CN" sz="2500" dirty="0">
                <a:ea typeface="宋体" panose="02010600030101010101" pitchFamily="2" charset="-122"/>
              </a:rPr>
              <a:t> = $11.00</a:t>
            </a:r>
          </a:p>
          <a:p>
            <a:pPr>
              <a:lnSpc>
                <a:spcPct val="105000"/>
              </a:lnSpc>
              <a:spcBef>
                <a:spcPct val="45000"/>
              </a:spcBef>
              <a:buClr>
                <a:srgbClr val="00B85C"/>
              </a:buClr>
              <a:buSzPct val="120000"/>
              <a:buFont typeface="Wingdings" panose="05000000000000000000" pitchFamily="2" charset="2"/>
              <a:buNone/>
            </a:pPr>
            <a:r>
              <a:rPr lang="zh-CN" altLang="en-US" sz="2500" dirty="0">
                <a:ea typeface="宋体" panose="02010600030101010101" pitchFamily="2" charset="-122"/>
              </a:rPr>
              <a:t>卖家</a:t>
            </a:r>
            <a:r>
              <a:rPr lang="zh-CN" altLang="zh-CN" sz="2500" dirty="0">
                <a:ea typeface="宋体" panose="02010600030101010101" pitchFamily="2" charset="-122"/>
              </a:rPr>
              <a:t>得到</a:t>
            </a:r>
            <a:r>
              <a:rPr lang="zh-CN" altLang="en-US" sz="2500" dirty="0">
                <a:ea typeface="宋体" panose="02010600030101010101" pitchFamily="2" charset="-122"/>
              </a:rPr>
              <a:t/>
            </a:r>
            <a:br>
              <a:rPr lang="zh-CN" altLang="en-US" sz="2500" dirty="0">
                <a:ea typeface="宋体" panose="02010600030101010101" pitchFamily="2" charset="-122"/>
              </a:rPr>
            </a:br>
            <a:r>
              <a:rPr lang="en-US" altLang="zh-CN" sz="2400" b="1" i="1" dirty="0">
                <a:ea typeface="宋体" panose="02010600030101010101" pitchFamily="2" charset="-122"/>
              </a:rPr>
              <a:t>P</a:t>
            </a:r>
            <a:r>
              <a:rPr lang="en-US" altLang="zh-CN" sz="2400" b="1" i="1" baseline="-25000" dirty="0">
                <a:ea typeface="宋体" panose="02010600030101010101" pitchFamily="2" charset="-122"/>
              </a:rPr>
              <a:t>S</a:t>
            </a:r>
            <a:r>
              <a:rPr lang="en-US" altLang="zh-CN" sz="2500" dirty="0">
                <a:ea typeface="宋体" panose="02010600030101010101" pitchFamily="2" charset="-122"/>
              </a:rPr>
              <a:t> = $9.50</a:t>
            </a:r>
          </a:p>
          <a:p>
            <a:pPr>
              <a:lnSpc>
                <a:spcPct val="105000"/>
              </a:lnSpc>
              <a:spcBef>
                <a:spcPct val="45000"/>
              </a:spcBef>
              <a:buClr>
                <a:srgbClr val="00B85C"/>
              </a:buClr>
              <a:buSzPct val="120000"/>
              <a:buFont typeface="Wingdings" panose="05000000000000000000" pitchFamily="2" charset="2"/>
              <a:buNone/>
            </a:pPr>
            <a:r>
              <a:rPr lang="zh-CN" altLang="zh-CN" sz="2500" dirty="0">
                <a:ea typeface="宋体" panose="02010600030101010101" pitchFamily="2" charset="-122"/>
              </a:rPr>
              <a:t>两者之差</a:t>
            </a:r>
            <a:r>
              <a:rPr lang="zh-CN" altLang="en-US" sz="2500" dirty="0">
                <a:ea typeface="宋体" panose="02010600030101010101" pitchFamily="2" charset="-122"/>
              </a:rPr>
              <a:t/>
            </a:r>
            <a:br>
              <a:rPr lang="zh-CN" altLang="en-US" sz="2500" dirty="0">
                <a:ea typeface="宋体" panose="02010600030101010101" pitchFamily="2" charset="-122"/>
              </a:rPr>
            </a:br>
            <a:r>
              <a:rPr lang="zh-CN" altLang="en-US" sz="2500" dirty="0">
                <a:ea typeface="宋体" panose="02010600030101010101" pitchFamily="2" charset="-122"/>
              </a:rPr>
              <a:t>  </a:t>
            </a:r>
            <a:r>
              <a:rPr lang="en-US" altLang="zh-CN" sz="2500" dirty="0">
                <a:ea typeface="宋体" panose="02010600030101010101" pitchFamily="2" charset="-122"/>
              </a:rPr>
              <a:t>= $1.50 = </a:t>
            </a:r>
            <a:r>
              <a:rPr lang="zh-CN" altLang="zh-CN" sz="2500" dirty="0">
                <a:ea typeface="宋体" panose="02010600030101010101" pitchFamily="2" charset="-122"/>
              </a:rPr>
              <a:t>税收</a:t>
            </a:r>
            <a:endParaRPr lang="zh-CN" altLang="en-US" sz="2500" dirty="0">
              <a:ea typeface="宋体" panose="02010600030101010101" pitchFamily="2" charset="-122"/>
            </a:endParaRPr>
          </a:p>
        </p:txBody>
      </p:sp>
    </p:spTree>
    <p:extLst>
      <p:ext uri="{BB962C8B-B14F-4D97-AF65-F5344CB8AC3E}">
        <p14:creationId xmlns:p14="http://schemas.microsoft.com/office/powerpoint/2010/main" val="109021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
                                            <p:txEl>
                                              <p:pRg st="1" end="1"/>
                                            </p:txEl>
                                          </p:spTgt>
                                        </p:tgtEl>
                                        <p:attrNameLst>
                                          <p:attrName>style.visibility</p:attrName>
                                        </p:attrNameLst>
                                      </p:cBhvr>
                                      <p:to>
                                        <p:strVal val="visible"/>
                                      </p:to>
                                    </p:set>
                                    <p:animEffect transition="in" filter="wipe(left)">
                                      <p:cBhvr>
                                        <p:cTn id="7" dur="500"/>
                                        <p:tgtEl>
                                          <p:spTgt spid="50">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up)">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animEffect transition="in" filter="wipe(left)">
                                      <p:cBhvr>
                                        <p:cTn id="15" dur="500"/>
                                        <p:tgtEl>
                                          <p:spTgt spid="50">
                                            <p:txEl>
                                              <p:pRg st="2" end="2"/>
                                            </p:txEl>
                                          </p:spTgt>
                                        </p:tgtEl>
                                      </p:cBhvr>
                                    </p:animEffect>
                                  </p:childTnLst>
                                </p:cTn>
                              </p:par>
                              <p:par>
                                <p:cTn id="16" presetID="22" presetClass="entr" presetSubtype="2"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right)">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0">
                                            <p:txEl>
                                              <p:pRg st="3" end="3"/>
                                            </p:txEl>
                                          </p:spTgt>
                                        </p:tgtEl>
                                        <p:attrNameLst>
                                          <p:attrName>style.visibility</p:attrName>
                                        </p:attrNameLst>
                                      </p:cBhvr>
                                      <p:to>
                                        <p:strVal val="visible"/>
                                      </p:to>
                                    </p:set>
                                    <p:animEffect transition="in" filter="wipe(left)">
                                      <p:cBhvr>
                                        <p:cTn id="23" dur="500"/>
                                        <p:tgtEl>
                                          <p:spTgt spid="50">
                                            <p:txEl>
                                              <p:pRg st="3" end="3"/>
                                            </p:txEl>
                                          </p:spTgt>
                                        </p:tgtEl>
                                      </p:cBhvr>
                                    </p:animEffect>
                                  </p:childTnLst>
                                </p:cTn>
                              </p:par>
                              <p:par>
                                <p:cTn id="24" presetID="22" presetClass="entr" presetSubtype="2"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
                                            <p:txEl>
                                              <p:pRg st="4" end="4"/>
                                            </p:txEl>
                                          </p:spTgt>
                                        </p:tgtEl>
                                        <p:attrNameLst>
                                          <p:attrName>style.visibility</p:attrName>
                                        </p:attrNameLst>
                                      </p:cBhvr>
                                      <p:to>
                                        <p:strVal val="visible"/>
                                      </p:to>
                                    </p:set>
                                    <p:animEffect transition="in" filter="wipe(left)">
                                      <p:cBhvr>
                                        <p:cTn id="31" dur="500"/>
                                        <p:tgtEl>
                                          <p:spTgt spid="50">
                                            <p:txEl>
                                              <p:pRg st="4" end="4"/>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down)">
                                      <p:cBhvr>
                                        <p:cTn id="34" dur="500"/>
                                        <p:tgtEl>
                                          <p:spTgt spid="44"/>
                                        </p:tgtEl>
                                      </p:cBhvr>
                                    </p:animEffect>
                                  </p:childTnLst>
                                </p:cTn>
                              </p:par>
                            </p:childTnLst>
                          </p:cTn>
                        </p:par>
                        <p:par>
                          <p:cTn id="35" fill="hold">
                            <p:stCondLst>
                              <p:cond delay="500"/>
                            </p:stCondLst>
                            <p:childTnLst>
                              <p:par>
                                <p:cTn id="36" presetID="18" presetClass="entr" presetSubtype="12" fill="hold" nodeType="after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strips(downLeft)">
                                      <p:cBhvr>
                                        <p:cTn id="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F31E0-1CE8-42DD-83DF-957421C2AA3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F2BAF2-00C8-452D-A4A0-4970B27A84DF}"/>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117E536A-C167-4A20-929D-88655DE4850A}"/>
              </a:ext>
            </a:extLst>
          </p:cNvPr>
          <p:cNvGrpSpPr>
            <a:grpSpLocks/>
          </p:cNvGrpSpPr>
          <p:nvPr/>
        </p:nvGrpSpPr>
        <p:grpSpPr bwMode="auto">
          <a:xfrm>
            <a:off x="5072063" y="2278063"/>
            <a:ext cx="3176587" cy="2274887"/>
            <a:chOff x="0" y="0"/>
            <a:chExt cx="2001" cy="1433"/>
          </a:xfrm>
        </p:grpSpPr>
        <p:sp>
          <p:nvSpPr>
            <p:cNvPr id="7" name="Line 3">
              <a:extLst>
                <a:ext uri="{FF2B5EF4-FFF2-40B4-BE49-F238E27FC236}">
                  <a16:creationId xmlns:a16="http://schemas.microsoft.com/office/drawing/2014/main" id="{A3F2DCED-37D4-4016-8F81-52E904DE56A3}"/>
                </a:ext>
              </a:extLst>
            </p:cNvPr>
            <p:cNvSpPr>
              <a:spLocks noChangeShapeType="1"/>
            </p:cNvSpPr>
            <p:nvPr/>
          </p:nvSpPr>
          <p:spPr bwMode="auto">
            <a:xfrm flipV="1">
              <a:off x="0" y="210"/>
              <a:ext cx="1696" cy="122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4">
              <a:extLst>
                <a:ext uri="{FF2B5EF4-FFF2-40B4-BE49-F238E27FC236}">
                  <a16:creationId xmlns:a16="http://schemas.microsoft.com/office/drawing/2014/main" id="{50A0901F-6E41-4D9E-BD13-3E42BE4EA20E}"/>
                </a:ext>
              </a:extLst>
            </p:cNvPr>
            <p:cNvSpPr txBox="1">
              <a:spLocks noChangeArrowheads="1"/>
            </p:cNvSpPr>
            <p:nvPr/>
          </p:nvSpPr>
          <p:spPr bwMode="auto">
            <a:xfrm>
              <a:off x="1615" y="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r>
                <a:rPr lang="en-US" altLang="zh-CN" sz="2400" b="1" baseline="-25000">
                  <a:ea typeface="宋体" panose="02010600030101010101" pitchFamily="2" charset="-122"/>
                </a:rPr>
                <a:t>1</a:t>
              </a:r>
            </a:p>
          </p:txBody>
        </p:sp>
      </p:grpSp>
      <p:sp>
        <p:nvSpPr>
          <p:cNvPr id="9" name="Rectangle 5">
            <a:extLst>
              <a:ext uri="{FF2B5EF4-FFF2-40B4-BE49-F238E27FC236}">
                <a16:creationId xmlns:a16="http://schemas.microsoft.com/office/drawing/2014/main" id="{01B88D93-5C86-4003-8721-E63A554E1B0E}"/>
              </a:ext>
            </a:extLst>
          </p:cNvPr>
          <p:cNvSpPr txBox="1">
            <a:spLocks noChangeArrowheads="1"/>
          </p:cNvSpPr>
          <p:nvPr/>
        </p:nvSpPr>
        <p:spPr>
          <a:xfrm>
            <a:off x="0" y="152400"/>
            <a:ext cx="91440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两种情况下结果是相同的</a:t>
            </a:r>
            <a:r>
              <a:rPr lang="en-US" altLang="zh-CN" sz="3600">
                <a:ea typeface="宋体" panose="02010600030101010101" pitchFamily="2" charset="-122"/>
              </a:rPr>
              <a:t>!</a:t>
            </a:r>
          </a:p>
        </p:txBody>
      </p:sp>
      <p:sp>
        <p:nvSpPr>
          <p:cNvPr id="10" name="Rectangle 6">
            <a:extLst>
              <a:ext uri="{FF2B5EF4-FFF2-40B4-BE49-F238E27FC236}">
                <a16:creationId xmlns:a16="http://schemas.microsoft.com/office/drawing/2014/main" id="{DFB44912-E6F0-43E9-AB40-0FFC77066B61}"/>
              </a:ext>
            </a:extLst>
          </p:cNvPr>
          <p:cNvSpPr txBox="1">
            <a:spLocks noChangeArrowheads="1"/>
          </p:cNvSpPr>
          <p:nvPr/>
        </p:nvSpPr>
        <p:spPr>
          <a:xfrm>
            <a:off x="377825" y="1862138"/>
            <a:ext cx="2387600" cy="408781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zh-CN" dirty="0">
                <a:ea typeface="宋体" panose="02010600030101010101" pitchFamily="2" charset="-122"/>
              </a:rPr>
              <a:t>在这两种情况下：税收都在</a:t>
            </a:r>
            <a:r>
              <a:rPr lang="zh-CN" altLang="en-US" dirty="0">
                <a:ea typeface="宋体" panose="02010600030101010101" pitchFamily="2" charset="-122"/>
              </a:rPr>
              <a:t>买家</a:t>
            </a:r>
            <a:r>
              <a:rPr lang="zh-CN" altLang="zh-CN" dirty="0">
                <a:ea typeface="宋体" panose="02010600030101010101" pitchFamily="2" charset="-122"/>
              </a:rPr>
              <a:t>支付的价格和</a:t>
            </a:r>
            <a:r>
              <a:rPr lang="zh-CN" altLang="en-US" dirty="0">
                <a:ea typeface="宋体" panose="02010600030101010101" pitchFamily="2" charset="-122"/>
              </a:rPr>
              <a:t>卖家</a:t>
            </a:r>
            <a:r>
              <a:rPr lang="zh-CN" altLang="zh-CN" dirty="0">
                <a:ea typeface="宋体" panose="02010600030101010101" pitchFamily="2" charset="-122"/>
              </a:rPr>
              <a:t>得到的价格之间打入了一个</a:t>
            </a:r>
            <a:r>
              <a:rPr lang="zh-CN" altLang="en-US" dirty="0">
                <a:ea typeface="宋体" panose="02010600030101010101" pitchFamily="2" charset="-122"/>
              </a:rPr>
              <a:t>楔子</a:t>
            </a:r>
            <a:endParaRPr lang="zh-CN" altLang="zh-CN" dirty="0">
              <a:ea typeface="宋体" panose="02010600030101010101" pitchFamily="2" charset="-122"/>
            </a:endParaRPr>
          </a:p>
        </p:txBody>
      </p:sp>
      <p:grpSp>
        <p:nvGrpSpPr>
          <p:cNvPr id="11" name="Group 7">
            <a:extLst>
              <a:ext uri="{FF2B5EF4-FFF2-40B4-BE49-F238E27FC236}">
                <a16:creationId xmlns:a16="http://schemas.microsoft.com/office/drawing/2014/main" id="{BE2F6A5A-7A11-4B1A-AE55-03D425E36CE9}"/>
              </a:ext>
            </a:extLst>
          </p:cNvPr>
          <p:cNvGrpSpPr>
            <a:grpSpLocks/>
          </p:cNvGrpSpPr>
          <p:nvPr/>
        </p:nvGrpSpPr>
        <p:grpSpPr bwMode="auto">
          <a:xfrm>
            <a:off x="4360863" y="1757363"/>
            <a:ext cx="4422775" cy="3871912"/>
            <a:chOff x="0" y="0"/>
            <a:chExt cx="2786" cy="2439"/>
          </a:xfrm>
        </p:grpSpPr>
        <p:grpSp>
          <p:nvGrpSpPr>
            <p:cNvPr id="12" name="Group 8">
              <a:extLst>
                <a:ext uri="{FF2B5EF4-FFF2-40B4-BE49-F238E27FC236}">
                  <a16:creationId xmlns:a16="http://schemas.microsoft.com/office/drawing/2014/main" id="{9A286DC4-B2C6-4721-B3C7-FF60E59E1120}"/>
                </a:ext>
              </a:extLst>
            </p:cNvPr>
            <p:cNvGrpSpPr>
              <a:grpSpLocks/>
            </p:cNvGrpSpPr>
            <p:nvPr/>
          </p:nvGrpSpPr>
          <p:grpSpPr bwMode="auto">
            <a:xfrm>
              <a:off x="118" y="252"/>
              <a:ext cx="2409" cy="2049"/>
              <a:chOff x="0" y="0"/>
              <a:chExt cx="2116" cy="2027"/>
            </a:xfrm>
          </p:grpSpPr>
          <p:sp>
            <p:nvSpPr>
              <p:cNvPr id="15" name="Line 9">
                <a:extLst>
                  <a:ext uri="{FF2B5EF4-FFF2-40B4-BE49-F238E27FC236}">
                    <a16:creationId xmlns:a16="http://schemas.microsoft.com/office/drawing/2014/main" id="{28E35086-8632-4B93-BFD7-133881E1A465}"/>
                  </a:ext>
                </a:extLst>
              </p:cNvPr>
              <p:cNvSpPr>
                <a:spLocks noChangeShapeType="1"/>
              </p:cNvSpPr>
              <p:nvPr/>
            </p:nvSpPr>
            <p:spPr bwMode="auto">
              <a:xfrm>
                <a:off x="4" y="0"/>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0">
                <a:extLst>
                  <a:ext uri="{FF2B5EF4-FFF2-40B4-BE49-F238E27FC236}">
                    <a16:creationId xmlns:a16="http://schemas.microsoft.com/office/drawing/2014/main" id="{8167EA43-9086-4FE8-8FD1-07A909B5B340}"/>
                  </a:ext>
                </a:extLst>
              </p:cNvPr>
              <p:cNvSpPr>
                <a:spLocks noChangeShapeType="1"/>
              </p:cNvSpPr>
              <p:nvPr/>
            </p:nvSpPr>
            <p:spPr bwMode="auto">
              <a:xfrm>
                <a:off x="0" y="2027"/>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Text Box 11">
              <a:extLst>
                <a:ext uri="{FF2B5EF4-FFF2-40B4-BE49-F238E27FC236}">
                  <a16:creationId xmlns:a16="http://schemas.microsoft.com/office/drawing/2014/main" id="{F440F52C-A2A8-434C-B860-683B3D424676}"/>
                </a:ext>
              </a:extLst>
            </p:cNvPr>
            <p:cNvSpPr txBox="1">
              <a:spLocks noChangeArrowheads="1"/>
            </p:cNvSpPr>
            <p:nvPr/>
          </p:nvSpPr>
          <p:spPr bwMode="auto">
            <a:xfrm>
              <a:off x="0" y="0"/>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P</a:t>
              </a:r>
            </a:p>
          </p:txBody>
        </p:sp>
        <p:sp>
          <p:nvSpPr>
            <p:cNvPr id="14" name="Text Box 12">
              <a:extLst>
                <a:ext uri="{FF2B5EF4-FFF2-40B4-BE49-F238E27FC236}">
                  <a16:creationId xmlns:a16="http://schemas.microsoft.com/office/drawing/2014/main" id="{CA3EEFCE-9367-44F9-A69E-1485DEB493A5}"/>
                </a:ext>
              </a:extLst>
            </p:cNvPr>
            <p:cNvSpPr txBox="1">
              <a:spLocks noChangeArrowheads="1"/>
            </p:cNvSpPr>
            <p:nvPr/>
          </p:nvSpPr>
          <p:spPr bwMode="auto">
            <a:xfrm>
              <a:off x="2496" y="2151"/>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Q</a:t>
              </a:r>
            </a:p>
          </p:txBody>
        </p:sp>
      </p:grpSp>
      <p:grpSp>
        <p:nvGrpSpPr>
          <p:cNvPr id="17" name="Group 13">
            <a:extLst>
              <a:ext uri="{FF2B5EF4-FFF2-40B4-BE49-F238E27FC236}">
                <a16:creationId xmlns:a16="http://schemas.microsoft.com/office/drawing/2014/main" id="{AADC9E5D-C034-4442-9C8E-454D8051767C}"/>
              </a:ext>
            </a:extLst>
          </p:cNvPr>
          <p:cNvGrpSpPr>
            <a:grpSpLocks/>
          </p:cNvGrpSpPr>
          <p:nvPr/>
        </p:nvGrpSpPr>
        <p:grpSpPr bwMode="auto">
          <a:xfrm>
            <a:off x="5686425" y="2116138"/>
            <a:ext cx="2730500" cy="2649537"/>
            <a:chOff x="0" y="0"/>
            <a:chExt cx="1720" cy="1669"/>
          </a:xfrm>
        </p:grpSpPr>
        <p:sp>
          <p:nvSpPr>
            <p:cNvPr id="18" name="Line 14">
              <a:extLst>
                <a:ext uri="{FF2B5EF4-FFF2-40B4-BE49-F238E27FC236}">
                  <a16:creationId xmlns:a16="http://schemas.microsoft.com/office/drawing/2014/main" id="{CBE73A7A-B82F-435E-AF89-004F1AFFB67B}"/>
                </a:ext>
              </a:extLst>
            </p:cNvPr>
            <p:cNvSpPr>
              <a:spLocks noChangeShapeType="1"/>
            </p:cNvSpPr>
            <p:nvPr/>
          </p:nvSpPr>
          <p:spPr bwMode="auto">
            <a:xfrm>
              <a:off x="0" y="0"/>
              <a:ext cx="1417" cy="147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15">
              <a:extLst>
                <a:ext uri="{FF2B5EF4-FFF2-40B4-BE49-F238E27FC236}">
                  <a16:creationId xmlns:a16="http://schemas.microsoft.com/office/drawing/2014/main" id="{2879BA1B-6A80-48B1-9052-50BCFAC4998D}"/>
                </a:ext>
              </a:extLst>
            </p:cNvPr>
            <p:cNvSpPr txBox="1">
              <a:spLocks noChangeArrowheads="1"/>
            </p:cNvSpPr>
            <p:nvPr/>
          </p:nvSpPr>
          <p:spPr bwMode="auto">
            <a:xfrm>
              <a:off x="1334" y="13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1</a:t>
              </a:r>
            </a:p>
          </p:txBody>
        </p:sp>
      </p:grpSp>
      <p:grpSp>
        <p:nvGrpSpPr>
          <p:cNvPr id="20" name="Group 16">
            <a:extLst>
              <a:ext uri="{FF2B5EF4-FFF2-40B4-BE49-F238E27FC236}">
                <a16:creationId xmlns:a16="http://schemas.microsoft.com/office/drawing/2014/main" id="{EDD7BC5F-1736-4625-A415-4586F449A9C3}"/>
              </a:ext>
            </a:extLst>
          </p:cNvPr>
          <p:cNvGrpSpPr>
            <a:grpSpLocks/>
          </p:cNvGrpSpPr>
          <p:nvPr/>
        </p:nvGrpSpPr>
        <p:grpSpPr bwMode="auto">
          <a:xfrm>
            <a:off x="3382963" y="3105150"/>
            <a:ext cx="3773487" cy="2720975"/>
            <a:chOff x="0" y="0"/>
            <a:chExt cx="2377" cy="1714"/>
          </a:xfrm>
        </p:grpSpPr>
        <p:grpSp>
          <p:nvGrpSpPr>
            <p:cNvPr id="21" name="Group 17">
              <a:extLst>
                <a:ext uri="{FF2B5EF4-FFF2-40B4-BE49-F238E27FC236}">
                  <a16:creationId xmlns:a16="http://schemas.microsoft.com/office/drawing/2014/main" id="{98F6C2FF-01C8-4BFA-914D-8746B4B7D70B}"/>
                </a:ext>
              </a:extLst>
            </p:cNvPr>
            <p:cNvGrpSpPr>
              <a:grpSpLocks/>
            </p:cNvGrpSpPr>
            <p:nvPr/>
          </p:nvGrpSpPr>
          <p:grpSpPr bwMode="auto">
            <a:xfrm>
              <a:off x="740" y="119"/>
              <a:ext cx="1425" cy="1333"/>
              <a:chOff x="0" y="0"/>
              <a:chExt cx="795" cy="646"/>
            </a:xfrm>
          </p:grpSpPr>
          <p:sp>
            <p:nvSpPr>
              <p:cNvPr id="25" name="Line 18">
                <a:extLst>
                  <a:ext uri="{FF2B5EF4-FFF2-40B4-BE49-F238E27FC236}">
                    <a16:creationId xmlns:a16="http://schemas.microsoft.com/office/drawing/2014/main" id="{5DB2C787-5679-4E1C-8914-563FF82E8DD3}"/>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9">
                <a:extLst>
                  <a:ext uri="{FF2B5EF4-FFF2-40B4-BE49-F238E27FC236}">
                    <a16:creationId xmlns:a16="http://schemas.microsoft.com/office/drawing/2014/main" id="{4C926656-5350-48A2-BA3C-3E729DA08A2D}"/>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 name="Oval 20">
              <a:extLst>
                <a:ext uri="{FF2B5EF4-FFF2-40B4-BE49-F238E27FC236}">
                  <a16:creationId xmlns:a16="http://schemas.microsoft.com/office/drawing/2014/main" id="{7981E14F-B036-475A-8871-FEC1776B159E}"/>
                </a:ext>
              </a:extLst>
            </p:cNvPr>
            <p:cNvSpPr>
              <a:spLocks noChangeArrowheads="1"/>
            </p:cNvSpPr>
            <p:nvPr/>
          </p:nvSpPr>
          <p:spPr bwMode="auto">
            <a:xfrm>
              <a:off x="2118" y="7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3" name="Text Box 21">
              <a:extLst>
                <a:ext uri="{FF2B5EF4-FFF2-40B4-BE49-F238E27FC236}">
                  <a16:creationId xmlns:a16="http://schemas.microsoft.com/office/drawing/2014/main" id="{95484503-2FCB-460B-A3EE-AF018A0BCF16}"/>
                </a:ext>
              </a:extLst>
            </p:cNvPr>
            <p:cNvSpPr txBox="1">
              <a:spLocks noChangeArrowheads="1"/>
            </p:cNvSpPr>
            <p:nvPr/>
          </p:nvSpPr>
          <p:spPr bwMode="auto">
            <a:xfrm>
              <a:off x="0" y="0"/>
              <a:ext cx="7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$10.00</a:t>
              </a:r>
            </a:p>
          </p:txBody>
        </p:sp>
        <p:sp>
          <p:nvSpPr>
            <p:cNvPr id="24" name="Text Box 22">
              <a:extLst>
                <a:ext uri="{FF2B5EF4-FFF2-40B4-BE49-F238E27FC236}">
                  <a16:creationId xmlns:a16="http://schemas.microsoft.com/office/drawing/2014/main" id="{FB01A2A2-50A7-416C-8161-00C694163180}"/>
                </a:ext>
              </a:extLst>
            </p:cNvPr>
            <p:cNvSpPr txBox="1">
              <a:spLocks noChangeArrowheads="1"/>
            </p:cNvSpPr>
            <p:nvPr/>
          </p:nvSpPr>
          <p:spPr bwMode="auto">
            <a:xfrm>
              <a:off x="2006" y="1484"/>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500</a:t>
              </a:r>
            </a:p>
          </p:txBody>
        </p:sp>
      </p:grpSp>
      <p:sp>
        <p:nvSpPr>
          <p:cNvPr id="27" name="Line 23">
            <a:extLst>
              <a:ext uri="{FF2B5EF4-FFF2-40B4-BE49-F238E27FC236}">
                <a16:creationId xmlns:a16="http://schemas.microsoft.com/office/drawing/2014/main" id="{4C0F93A0-070F-4230-832D-4B8F7D858AA0}"/>
              </a:ext>
            </a:extLst>
          </p:cNvPr>
          <p:cNvSpPr>
            <a:spLocks noChangeShapeType="1"/>
          </p:cNvSpPr>
          <p:nvPr/>
        </p:nvSpPr>
        <p:spPr bwMode="auto">
          <a:xfrm>
            <a:off x="6254750" y="2711450"/>
            <a:ext cx="0" cy="269716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7">
            <a:extLst>
              <a:ext uri="{FF2B5EF4-FFF2-40B4-BE49-F238E27FC236}">
                <a16:creationId xmlns:a16="http://schemas.microsoft.com/office/drawing/2014/main" id="{F47AA2AE-0E3A-4C2D-AE79-49D05815BCD9}"/>
              </a:ext>
            </a:extLst>
          </p:cNvPr>
          <p:cNvSpPr txBox="1">
            <a:spLocks noChangeArrowheads="1"/>
          </p:cNvSpPr>
          <p:nvPr/>
        </p:nvSpPr>
        <p:spPr bwMode="auto">
          <a:xfrm>
            <a:off x="5913438" y="5461000"/>
            <a:ext cx="5889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a:ea typeface="宋体" panose="02010600030101010101" pitchFamily="2" charset="-122"/>
              </a:rPr>
              <a:t>450</a:t>
            </a:r>
          </a:p>
        </p:txBody>
      </p:sp>
      <p:grpSp>
        <p:nvGrpSpPr>
          <p:cNvPr id="29" name="Group 25">
            <a:extLst>
              <a:ext uri="{FF2B5EF4-FFF2-40B4-BE49-F238E27FC236}">
                <a16:creationId xmlns:a16="http://schemas.microsoft.com/office/drawing/2014/main" id="{238F9398-23FE-40A0-8208-8B44F4941CEA}"/>
              </a:ext>
            </a:extLst>
          </p:cNvPr>
          <p:cNvGrpSpPr>
            <a:grpSpLocks/>
          </p:cNvGrpSpPr>
          <p:nvPr/>
        </p:nvGrpSpPr>
        <p:grpSpPr bwMode="auto">
          <a:xfrm>
            <a:off x="3592513" y="3524250"/>
            <a:ext cx="2738437" cy="365125"/>
            <a:chOff x="0" y="0"/>
            <a:chExt cx="1725" cy="230"/>
          </a:xfrm>
        </p:grpSpPr>
        <p:sp>
          <p:nvSpPr>
            <p:cNvPr id="30" name="Line 29">
              <a:extLst>
                <a:ext uri="{FF2B5EF4-FFF2-40B4-BE49-F238E27FC236}">
                  <a16:creationId xmlns:a16="http://schemas.microsoft.com/office/drawing/2014/main" id="{4ED5381C-EF1D-4119-8AB1-E92594E18275}"/>
                </a:ext>
              </a:extLst>
            </p:cNvPr>
            <p:cNvSpPr>
              <a:spLocks noChangeShapeType="1"/>
            </p:cNvSpPr>
            <p:nvPr/>
          </p:nvSpPr>
          <p:spPr bwMode="auto">
            <a:xfrm>
              <a:off x="609" y="118"/>
              <a:ext cx="107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Oval 30">
              <a:extLst>
                <a:ext uri="{FF2B5EF4-FFF2-40B4-BE49-F238E27FC236}">
                  <a16:creationId xmlns:a16="http://schemas.microsoft.com/office/drawing/2014/main" id="{43273560-503F-40FD-A66B-EB7084106471}"/>
                </a:ext>
              </a:extLst>
            </p:cNvPr>
            <p:cNvSpPr>
              <a:spLocks noChangeArrowheads="1"/>
            </p:cNvSpPr>
            <p:nvPr/>
          </p:nvSpPr>
          <p:spPr bwMode="auto">
            <a:xfrm>
              <a:off x="1637" y="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2" name="Text Box 31">
              <a:extLst>
                <a:ext uri="{FF2B5EF4-FFF2-40B4-BE49-F238E27FC236}">
                  <a16:creationId xmlns:a16="http://schemas.microsoft.com/office/drawing/2014/main" id="{F73CFFCA-BC1B-4345-953F-5E2D1DE52BC1}"/>
                </a:ext>
              </a:extLst>
            </p:cNvPr>
            <p:cNvSpPr txBox="1">
              <a:spLocks noChangeArrowheads="1"/>
            </p:cNvSpPr>
            <p:nvPr/>
          </p:nvSpPr>
          <p:spPr bwMode="auto">
            <a:xfrm>
              <a:off x="0" y="0"/>
              <a:ext cx="5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$9.50</a:t>
              </a:r>
            </a:p>
          </p:txBody>
        </p:sp>
      </p:grpSp>
      <p:grpSp>
        <p:nvGrpSpPr>
          <p:cNvPr id="33" name="Group 29">
            <a:extLst>
              <a:ext uri="{FF2B5EF4-FFF2-40B4-BE49-F238E27FC236}">
                <a16:creationId xmlns:a16="http://schemas.microsoft.com/office/drawing/2014/main" id="{23DF56D6-0790-4388-8656-298D51498DF7}"/>
              </a:ext>
            </a:extLst>
          </p:cNvPr>
          <p:cNvGrpSpPr>
            <a:grpSpLocks/>
          </p:cNvGrpSpPr>
          <p:nvPr/>
        </p:nvGrpSpPr>
        <p:grpSpPr bwMode="auto">
          <a:xfrm>
            <a:off x="3367088" y="2522538"/>
            <a:ext cx="2960687" cy="365125"/>
            <a:chOff x="0" y="0"/>
            <a:chExt cx="1865" cy="230"/>
          </a:xfrm>
        </p:grpSpPr>
        <p:sp>
          <p:nvSpPr>
            <p:cNvPr id="34" name="Line 33">
              <a:extLst>
                <a:ext uri="{FF2B5EF4-FFF2-40B4-BE49-F238E27FC236}">
                  <a16:creationId xmlns:a16="http://schemas.microsoft.com/office/drawing/2014/main" id="{076D281C-8969-47E5-A805-D42BFF0D5269}"/>
                </a:ext>
              </a:extLst>
            </p:cNvPr>
            <p:cNvSpPr>
              <a:spLocks noChangeShapeType="1"/>
            </p:cNvSpPr>
            <p:nvPr/>
          </p:nvSpPr>
          <p:spPr bwMode="auto">
            <a:xfrm>
              <a:off x="753" y="113"/>
              <a:ext cx="107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Oval 34">
              <a:extLst>
                <a:ext uri="{FF2B5EF4-FFF2-40B4-BE49-F238E27FC236}">
                  <a16:creationId xmlns:a16="http://schemas.microsoft.com/office/drawing/2014/main" id="{036FF9AB-C4D1-41AF-969E-D99C6FFF94C0}"/>
                </a:ext>
              </a:extLst>
            </p:cNvPr>
            <p:cNvSpPr>
              <a:spLocks noChangeArrowheads="1"/>
            </p:cNvSpPr>
            <p:nvPr/>
          </p:nvSpPr>
          <p:spPr bwMode="auto">
            <a:xfrm>
              <a:off x="1777" y="6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6" name="Text Box 35">
              <a:extLst>
                <a:ext uri="{FF2B5EF4-FFF2-40B4-BE49-F238E27FC236}">
                  <a16:creationId xmlns:a16="http://schemas.microsoft.com/office/drawing/2014/main" id="{CA94C3E8-A82B-437F-A2FC-608C5252C8D0}"/>
                </a:ext>
              </a:extLst>
            </p:cNvPr>
            <p:cNvSpPr txBox="1">
              <a:spLocks noChangeArrowheads="1"/>
            </p:cNvSpPr>
            <p:nvPr/>
          </p:nvSpPr>
          <p:spPr bwMode="auto">
            <a:xfrm>
              <a:off x="0" y="0"/>
              <a:ext cx="7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$11.00</a:t>
              </a:r>
            </a:p>
          </p:txBody>
        </p:sp>
      </p:grpSp>
      <p:sp>
        <p:nvSpPr>
          <p:cNvPr id="37" name="Text Box 36">
            <a:extLst>
              <a:ext uri="{FF2B5EF4-FFF2-40B4-BE49-F238E27FC236}">
                <a16:creationId xmlns:a16="http://schemas.microsoft.com/office/drawing/2014/main" id="{82769F71-31B2-4513-8D07-CB79BC78839F}"/>
              </a:ext>
            </a:extLst>
          </p:cNvPr>
          <p:cNvSpPr txBox="1">
            <a:spLocks noChangeArrowheads="1"/>
          </p:cNvSpPr>
          <p:nvPr/>
        </p:nvSpPr>
        <p:spPr bwMode="auto">
          <a:xfrm>
            <a:off x="2711450" y="2479675"/>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B</a:t>
            </a:r>
            <a:r>
              <a:rPr lang="en-US" altLang="zh-CN" sz="2400">
                <a:ea typeface="宋体" panose="02010600030101010101" pitchFamily="2" charset="-122"/>
              </a:rPr>
              <a:t> =</a:t>
            </a:r>
            <a:endParaRPr lang="en-US" altLang="zh-CN" sz="2400" b="1" i="1" baseline="-25000">
              <a:ea typeface="宋体" panose="02010600030101010101" pitchFamily="2" charset="-122"/>
            </a:endParaRPr>
          </a:p>
        </p:txBody>
      </p:sp>
      <p:sp>
        <p:nvSpPr>
          <p:cNvPr id="38" name="Text Box 37">
            <a:extLst>
              <a:ext uri="{FF2B5EF4-FFF2-40B4-BE49-F238E27FC236}">
                <a16:creationId xmlns:a16="http://schemas.microsoft.com/office/drawing/2014/main" id="{C361C939-AD24-4D19-A60E-71EDD57A30F0}"/>
              </a:ext>
            </a:extLst>
          </p:cNvPr>
          <p:cNvSpPr txBox="1">
            <a:spLocks noChangeArrowheads="1"/>
          </p:cNvSpPr>
          <p:nvPr/>
        </p:nvSpPr>
        <p:spPr bwMode="auto">
          <a:xfrm>
            <a:off x="2870200" y="3484563"/>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S</a:t>
            </a:r>
            <a:r>
              <a:rPr lang="en-US" altLang="zh-CN" sz="2400">
                <a:ea typeface="宋体" panose="02010600030101010101" pitchFamily="2" charset="-122"/>
              </a:rPr>
              <a:t> =</a:t>
            </a:r>
            <a:endParaRPr lang="en-US" altLang="zh-CN" sz="2400" b="1" i="1" baseline="-25000">
              <a:ea typeface="宋体" panose="02010600030101010101" pitchFamily="2" charset="-122"/>
            </a:endParaRPr>
          </a:p>
        </p:txBody>
      </p:sp>
      <p:sp>
        <p:nvSpPr>
          <p:cNvPr id="39" name="AutoShape 40">
            <a:extLst>
              <a:ext uri="{FF2B5EF4-FFF2-40B4-BE49-F238E27FC236}">
                <a16:creationId xmlns:a16="http://schemas.microsoft.com/office/drawing/2014/main" id="{11D3EC64-4FDA-46B0-B256-16F251A0001D}"/>
              </a:ext>
            </a:extLst>
          </p:cNvPr>
          <p:cNvSpPr>
            <a:spLocks/>
          </p:cNvSpPr>
          <p:nvPr/>
        </p:nvSpPr>
        <p:spPr bwMode="auto">
          <a:xfrm flipH="1">
            <a:off x="6332538" y="2708275"/>
            <a:ext cx="187325" cy="985838"/>
          </a:xfrm>
          <a:prstGeom prst="leftBrace">
            <a:avLst>
              <a:gd name="adj1" fmla="val 57110"/>
              <a:gd name="adj2" fmla="val 49435"/>
            </a:avLst>
          </a:prstGeom>
          <a:noFill/>
          <a:ln w="31750">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0" name="Text Box 41">
            <a:extLst>
              <a:ext uri="{FF2B5EF4-FFF2-40B4-BE49-F238E27FC236}">
                <a16:creationId xmlns:a16="http://schemas.microsoft.com/office/drawing/2014/main" id="{91D4E489-A7D6-474E-BAAC-D3E4A7782D53}"/>
              </a:ext>
            </a:extLst>
          </p:cNvPr>
          <p:cNvSpPr txBox="1">
            <a:spLocks noChangeArrowheads="1"/>
          </p:cNvSpPr>
          <p:nvPr/>
        </p:nvSpPr>
        <p:spPr bwMode="auto">
          <a:xfrm>
            <a:off x="6473825" y="2635250"/>
            <a:ext cx="701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400">
                <a:solidFill>
                  <a:srgbClr val="006600"/>
                </a:solidFill>
                <a:ea typeface="宋体" panose="02010600030101010101" pitchFamily="2" charset="-122"/>
              </a:rPr>
              <a:t>税收</a:t>
            </a:r>
          </a:p>
        </p:txBody>
      </p:sp>
      <p:sp>
        <p:nvSpPr>
          <p:cNvPr id="41" name="Line 42">
            <a:extLst>
              <a:ext uri="{FF2B5EF4-FFF2-40B4-BE49-F238E27FC236}">
                <a16:creationId xmlns:a16="http://schemas.microsoft.com/office/drawing/2014/main" id="{A004D147-64D7-44B9-9D62-ADB18F0CCE2D}"/>
              </a:ext>
            </a:extLst>
          </p:cNvPr>
          <p:cNvSpPr>
            <a:spLocks noChangeShapeType="1"/>
          </p:cNvSpPr>
          <p:nvPr/>
        </p:nvSpPr>
        <p:spPr bwMode="auto">
          <a:xfrm flipV="1">
            <a:off x="6564313" y="3003550"/>
            <a:ext cx="222250" cy="179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Rectangle 44">
            <a:extLst>
              <a:ext uri="{FF2B5EF4-FFF2-40B4-BE49-F238E27FC236}">
                <a16:creationId xmlns:a16="http://schemas.microsoft.com/office/drawing/2014/main" id="{B83A6D4A-114B-47F0-AD68-9ABC46449218}"/>
              </a:ext>
            </a:extLst>
          </p:cNvPr>
          <p:cNvSpPr>
            <a:spLocks noChangeArrowheads="1"/>
          </p:cNvSpPr>
          <p:nvPr/>
        </p:nvSpPr>
        <p:spPr bwMode="auto">
          <a:xfrm>
            <a:off x="458788" y="773113"/>
            <a:ext cx="8393112"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800" dirty="0">
                <a:ea typeface="宋体" panose="02010600030101010101" pitchFamily="2" charset="-122"/>
              </a:rPr>
              <a:t>无论对</a:t>
            </a:r>
            <a:r>
              <a:rPr lang="zh-CN" altLang="en-US" sz="2800" dirty="0">
                <a:ea typeface="宋体" panose="02010600030101010101" pitchFamily="2" charset="-122"/>
              </a:rPr>
              <a:t>买家</a:t>
            </a:r>
            <a:r>
              <a:rPr lang="zh-CN" altLang="zh-CN" sz="2800" dirty="0">
                <a:ea typeface="宋体" panose="02010600030101010101" pitchFamily="2" charset="-122"/>
              </a:rPr>
              <a:t>还是</a:t>
            </a:r>
            <a:r>
              <a:rPr lang="zh-CN" altLang="en-US" sz="2800" dirty="0">
                <a:ea typeface="宋体" panose="02010600030101010101" pitchFamily="2" charset="-122"/>
              </a:rPr>
              <a:t>卖家</a:t>
            </a:r>
            <a:r>
              <a:rPr lang="zh-CN" altLang="zh-CN" sz="2800" dirty="0">
                <a:ea typeface="宋体" panose="02010600030101010101" pitchFamily="2" charset="-122"/>
              </a:rPr>
              <a:t>征税，最后的市场价格，均衡数量以及税收归宿都是相同的！</a:t>
            </a:r>
          </a:p>
        </p:txBody>
      </p:sp>
      <p:sp>
        <p:nvSpPr>
          <p:cNvPr id="43" name="Line 42">
            <a:extLst>
              <a:ext uri="{FF2B5EF4-FFF2-40B4-BE49-F238E27FC236}">
                <a16:creationId xmlns:a16="http://schemas.microsoft.com/office/drawing/2014/main" id="{CB0EC7B5-75A7-4F8D-B3CD-AA8FC1BECF8D}"/>
              </a:ext>
            </a:extLst>
          </p:cNvPr>
          <p:cNvSpPr>
            <a:spLocks noChangeShapeType="1"/>
          </p:cNvSpPr>
          <p:nvPr/>
        </p:nvSpPr>
        <p:spPr bwMode="auto">
          <a:xfrm flipV="1">
            <a:off x="6254750" y="2767013"/>
            <a:ext cx="1588" cy="874712"/>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82628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subTnLst>
                                    <p:animClr clrSpc="rgb" dir="cw">
                                      <p:cBhvr override="childStyle">
                                        <p:cTn dur="1" fill="hold" display="0" masterRel="nextClick" afterEffect="1"/>
                                        <p:tgtEl>
                                          <p:spTgt spid="42"/>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autoUpdateAnimBg="0"/>
      <p:bldP spid="42" grpId="0" bldLvl="5"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9EC09-468D-429A-8ADB-A39D6CACBD7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BD516F4-2933-457A-801B-D8C3C919AD33}"/>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124969AD-F1B7-4D37-8D51-19EE7FCD5093}"/>
              </a:ext>
            </a:extLst>
          </p:cNvPr>
          <p:cNvSpPr txBox="1">
            <a:spLocks noChangeArrowheads="1"/>
          </p:cNvSpPr>
          <p:nvPr/>
        </p:nvSpPr>
        <p:spPr>
          <a:xfrm>
            <a:off x="342900" y="252413"/>
            <a:ext cx="8410575"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a:ea typeface="宋体" panose="02010600030101010101" pitchFamily="2" charset="-122"/>
              </a:rPr>
              <a:t>弹性与税收归宿</a:t>
            </a:r>
          </a:p>
        </p:txBody>
      </p:sp>
      <p:sp>
        <p:nvSpPr>
          <p:cNvPr id="7" name="Rectangle 3">
            <a:extLst>
              <a:ext uri="{FF2B5EF4-FFF2-40B4-BE49-F238E27FC236}">
                <a16:creationId xmlns:a16="http://schemas.microsoft.com/office/drawing/2014/main" id="{02C46372-75E5-4B95-8589-CBCA2B747EE7}"/>
              </a:ext>
            </a:extLst>
          </p:cNvPr>
          <p:cNvSpPr txBox="1">
            <a:spLocks noChangeArrowheads="1"/>
          </p:cNvSpPr>
          <p:nvPr/>
        </p:nvSpPr>
        <p:spPr>
          <a:xfrm>
            <a:off x="404813" y="1035050"/>
            <a:ext cx="7254875" cy="579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zh-CN" u="sng">
                <a:ea typeface="宋体" panose="02010600030101010101" pitchFamily="2" charset="-122"/>
              </a:rPr>
              <a:t>案例 1:  供给相对于需求更富有弹性</a:t>
            </a:r>
          </a:p>
        </p:txBody>
      </p:sp>
      <p:grpSp>
        <p:nvGrpSpPr>
          <p:cNvPr id="8" name="Group 4">
            <a:extLst>
              <a:ext uri="{FF2B5EF4-FFF2-40B4-BE49-F238E27FC236}">
                <a16:creationId xmlns:a16="http://schemas.microsoft.com/office/drawing/2014/main" id="{FB36CCC4-366F-4D02-97D4-4A600F34C374}"/>
              </a:ext>
            </a:extLst>
          </p:cNvPr>
          <p:cNvGrpSpPr>
            <a:grpSpLocks/>
          </p:cNvGrpSpPr>
          <p:nvPr/>
        </p:nvGrpSpPr>
        <p:grpSpPr bwMode="auto">
          <a:xfrm>
            <a:off x="3344863" y="1824038"/>
            <a:ext cx="3316287" cy="4108450"/>
            <a:chOff x="0" y="0"/>
            <a:chExt cx="2089" cy="2588"/>
          </a:xfrm>
        </p:grpSpPr>
        <p:grpSp>
          <p:nvGrpSpPr>
            <p:cNvPr id="9" name="Group 5">
              <a:extLst>
                <a:ext uri="{FF2B5EF4-FFF2-40B4-BE49-F238E27FC236}">
                  <a16:creationId xmlns:a16="http://schemas.microsoft.com/office/drawing/2014/main" id="{C2C5CECD-28E9-4DDC-98FA-12B4B7372616}"/>
                </a:ext>
              </a:extLst>
            </p:cNvPr>
            <p:cNvGrpSpPr>
              <a:grpSpLocks/>
            </p:cNvGrpSpPr>
            <p:nvPr/>
          </p:nvGrpSpPr>
          <p:grpSpPr bwMode="auto">
            <a:xfrm>
              <a:off x="107" y="254"/>
              <a:ext cx="1784" cy="2190"/>
              <a:chOff x="0" y="0"/>
              <a:chExt cx="2400" cy="2079"/>
            </a:xfrm>
          </p:grpSpPr>
          <p:sp>
            <p:nvSpPr>
              <p:cNvPr id="12" name="Line 6">
                <a:extLst>
                  <a:ext uri="{FF2B5EF4-FFF2-40B4-BE49-F238E27FC236}">
                    <a16:creationId xmlns:a16="http://schemas.microsoft.com/office/drawing/2014/main" id="{1611D214-9CEE-4903-96BC-EE1E41A0544C}"/>
                  </a:ext>
                </a:extLst>
              </p:cNvPr>
              <p:cNvSpPr>
                <a:spLocks noChangeShapeType="1"/>
              </p:cNvSpPr>
              <p:nvPr/>
            </p:nvSpPr>
            <p:spPr bwMode="auto">
              <a:xfrm>
                <a:off x="0" y="0"/>
                <a:ext cx="0" cy="20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C590F41B-D5E9-4CAD-A996-E76A758B5B18}"/>
                  </a:ext>
                </a:extLst>
              </p:cNvPr>
              <p:cNvSpPr>
                <a:spLocks noChangeShapeType="1"/>
              </p:cNvSpPr>
              <p:nvPr/>
            </p:nvSpPr>
            <p:spPr bwMode="auto">
              <a:xfrm>
                <a:off x="0" y="2079"/>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8">
              <a:extLst>
                <a:ext uri="{FF2B5EF4-FFF2-40B4-BE49-F238E27FC236}">
                  <a16:creationId xmlns:a16="http://schemas.microsoft.com/office/drawing/2014/main" id="{DC7D926F-72BE-4DBE-8047-FB5EFFAB98A6}"/>
                </a:ext>
              </a:extLst>
            </p:cNvPr>
            <p:cNvSpPr txBox="1">
              <a:spLocks noChangeArrowheads="1"/>
            </p:cNvSpPr>
            <p:nvPr/>
          </p:nvSpPr>
          <p:spPr bwMode="auto">
            <a:xfrm>
              <a:off x="0" y="0"/>
              <a:ext cx="2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ea typeface="宋体" panose="02010600030101010101" pitchFamily="2" charset="-122"/>
                </a:rPr>
                <a:t>P</a:t>
              </a:r>
            </a:p>
          </p:txBody>
        </p:sp>
        <p:sp>
          <p:nvSpPr>
            <p:cNvPr id="11" name="Text Box 9">
              <a:extLst>
                <a:ext uri="{FF2B5EF4-FFF2-40B4-BE49-F238E27FC236}">
                  <a16:creationId xmlns:a16="http://schemas.microsoft.com/office/drawing/2014/main" id="{A98CEFE2-8830-469E-9943-3AF9F5B54FF7}"/>
                </a:ext>
              </a:extLst>
            </p:cNvPr>
            <p:cNvSpPr txBox="1">
              <a:spLocks noChangeArrowheads="1"/>
            </p:cNvSpPr>
            <p:nvPr/>
          </p:nvSpPr>
          <p:spPr bwMode="auto">
            <a:xfrm>
              <a:off x="1856" y="2309"/>
              <a:ext cx="2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ea typeface="宋体" panose="02010600030101010101" pitchFamily="2" charset="-122"/>
                </a:rPr>
                <a:t>Q</a:t>
              </a:r>
            </a:p>
          </p:txBody>
        </p:sp>
      </p:grpSp>
      <p:grpSp>
        <p:nvGrpSpPr>
          <p:cNvPr id="14" name="Group 10">
            <a:extLst>
              <a:ext uri="{FF2B5EF4-FFF2-40B4-BE49-F238E27FC236}">
                <a16:creationId xmlns:a16="http://schemas.microsoft.com/office/drawing/2014/main" id="{B7D8C8B6-9D58-47AE-8165-85EF435D41C1}"/>
              </a:ext>
            </a:extLst>
          </p:cNvPr>
          <p:cNvGrpSpPr>
            <a:grpSpLocks/>
          </p:cNvGrpSpPr>
          <p:nvPr/>
        </p:nvGrpSpPr>
        <p:grpSpPr bwMode="auto">
          <a:xfrm>
            <a:off x="4413250" y="2360613"/>
            <a:ext cx="1301750" cy="3209925"/>
            <a:chOff x="0" y="0"/>
            <a:chExt cx="820" cy="2022"/>
          </a:xfrm>
        </p:grpSpPr>
        <p:sp>
          <p:nvSpPr>
            <p:cNvPr id="15" name="Text Box 11">
              <a:extLst>
                <a:ext uri="{FF2B5EF4-FFF2-40B4-BE49-F238E27FC236}">
                  <a16:creationId xmlns:a16="http://schemas.microsoft.com/office/drawing/2014/main" id="{ABCD9792-CCDF-439B-8D63-CD4313C93CD6}"/>
                </a:ext>
              </a:extLst>
            </p:cNvPr>
            <p:cNvSpPr txBox="1">
              <a:spLocks noChangeArrowheads="1"/>
            </p:cNvSpPr>
            <p:nvPr/>
          </p:nvSpPr>
          <p:spPr bwMode="auto">
            <a:xfrm>
              <a:off x="587" y="1743"/>
              <a:ext cx="2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ea typeface="宋体" panose="02010600030101010101" pitchFamily="2" charset="-122"/>
                </a:rPr>
                <a:t>D</a:t>
              </a:r>
            </a:p>
          </p:txBody>
        </p:sp>
        <p:sp>
          <p:nvSpPr>
            <p:cNvPr id="16" name="Line 12">
              <a:extLst>
                <a:ext uri="{FF2B5EF4-FFF2-40B4-BE49-F238E27FC236}">
                  <a16:creationId xmlns:a16="http://schemas.microsoft.com/office/drawing/2014/main" id="{9BFE1A61-778C-4200-A8A5-E01637642C08}"/>
                </a:ext>
              </a:extLst>
            </p:cNvPr>
            <p:cNvSpPr>
              <a:spLocks noChangeShapeType="1"/>
            </p:cNvSpPr>
            <p:nvPr/>
          </p:nvSpPr>
          <p:spPr bwMode="auto">
            <a:xfrm>
              <a:off x="0" y="0"/>
              <a:ext cx="655" cy="179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13">
            <a:extLst>
              <a:ext uri="{FF2B5EF4-FFF2-40B4-BE49-F238E27FC236}">
                <a16:creationId xmlns:a16="http://schemas.microsoft.com/office/drawing/2014/main" id="{C87FFCBC-68A2-41DC-BEE7-4D5C8605F7AD}"/>
              </a:ext>
            </a:extLst>
          </p:cNvPr>
          <p:cNvGrpSpPr>
            <a:grpSpLocks/>
          </p:cNvGrpSpPr>
          <p:nvPr/>
        </p:nvGrpSpPr>
        <p:grpSpPr bwMode="auto">
          <a:xfrm>
            <a:off x="3708400" y="2620963"/>
            <a:ext cx="2508250" cy="2465387"/>
            <a:chOff x="0" y="0"/>
            <a:chExt cx="1580" cy="1553"/>
          </a:xfrm>
        </p:grpSpPr>
        <p:sp>
          <p:nvSpPr>
            <p:cNvPr id="18" name="Text Box 14">
              <a:extLst>
                <a:ext uri="{FF2B5EF4-FFF2-40B4-BE49-F238E27FC236}">
                  <a16:creationId xmlns:a16="http://schemas.microsoft.com/office/drawing/2014/main" id="{27826EEA-21EC-49FF-9125-F5811663F914}"/>
                </a:ext>
              </a:extLst>
            </p:cNvPr>
            <p:cNvSpPr txBox="1">
              <a:spLocks noChangeArrowheads="1"/>
            </p:cNvSpPr>
            <p:nvPr/>
          </p:nvSpPr>
          <p:spPr bwMode="auto">
            <a:xfrm>
              <a:off x="1347" y="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sp>
          <p:nvSpPr>
            <p:cNvPr id="19" name="Line 15">
              <a:extLst>
                <a:ext uri="{FF2B5EF4-FFF2-40B4-BE49-F238E27FC236}">
                  <a16:creationId xmlns:a16="http://schemas.microsoft.com/office/drawing/2014/main" id="{A05A7DE2-B874-4CA0-AEBC-294F6BFA845F}"/>
                </a:ext>
              </a:extLst>
            </p:cNvPr>
            <p:cNvSpPr>
              <a:spLocks noChangeShapeType="1"/>
            </p:cNvSpPr>
            <p:nvPr/>
          </p:nvSpPr>
          <p:spPr bwMode="auto">
            <a:xfrm flipV="1">
              <a:off x="0" y="224"/>
              <a:ext cx="1399" cy="132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16">
            <a:extLst>
              <a:ext uri="{FF2B5EF4-FFF2-40B4-BE49-F238E27FC236}">
                <a16:creationId xmlns:a16="http://schemas.microsoft.com/office/drawing/2014/main" id="{110F7751-FCF4-4C1B-B277-E10CCD2A4354}"/>
              </a:ext>
            </a:extLst>
          </p:cNvPr>
          <p:cNvGrpSpPr>
            <a:grpSpLocks/>
          </p:cNvGrpSpPr>
          <p:nvPr/>
        </p:nvGrpSpPr>
        <p:grpSpPr bwMode="auto">
          <a:xfrm>
            <a:off x="3700463" y="3062288"/>
            <a:ext cx="952500" cy="1108075"/>
            <a:chOff x="0" y="0"/>
            <a:chExt cx="600" cy="698"/>
          </a:xfrm>
        </p:grpSpPr>
        <p:sp>
          <p:nvSpPr>
            <p:cNvPr id="21" name="Line 17">
              <a:extLst>
                <a:ext uri="{FF2B5EF4-FFF2-40B4-BE49-F238E27FC236}">
                  <a16:creationId xmlns:a16="http://schemas.microsoft.com/office/drawing/2014/main" id="{C3E58D4A-97A2-45D5-9BCF-C94C2D3695D4}"/>
                </a:ext>
              </a:extLst>
            </p:cNvPr>
            <p:cNvSpPr>
              <a:spLocks noChangeShapeType="1"/>
            </p:cNvSpPr>
            <p:nvPr/>
          </p:nvSpPr>
          <p:spPr bwMode="auto">
            <a:xfrm flipH="1" flipV="1">
              <a:off x="599" y="0"/>
              <a:ext cx="1" cy="698"/>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AutoShape 18">
              <a:extLst>
                <a:ext uri="{FF2B5EF4-FFF2-40B4-BE49-F238E27FC236}">
                  <a16:creationId xmlns:a16="http://schemas.microsoft.com/office/drawing/2014/main" id="{4EB8CB67-6A1F-4385-9EAD-F7805E025222}"/>
                </a:ext>
              </a:extLst>
            </p:cNvPr>
            <p:cNvSpPr>
              <a:spLocks/>
            </p:cNvSpPr>
            <p:nvPr/>
          </p:nvSpPr>
          <p:spPr bwMode="auto">
            <a:xfrm>
              <a:off x="427" y="2"/>
              <a:ext cx="118" cy="693"/>
            </a:xfrm>
            <a:prstGeom prst="leftBrace">
              <a:avLst>
                <a:gd name="adj1" fmla="val 63732"/>
                <a:gd name="adj2" fmla="val 4488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3" name="Text Box 19">
              <a:extLst>
                <a:ext uri="{FF2B5EF4-FFF2-40B4-BE49-F238E27FC236}">
                  <a16:creationId xmlns:a16="http://schemas.microsoft.com/office/drawing/2014/main" id="{76B10BEA-EE0C-4353-B0A9-EAF12EAAFFE9}"/>
                </a:ext>
              </a:extLst>
            </p:cNvPr>
            <p:cNvSpPr txBox="1">
              <a:spLocks noChangeArrowheads="1"/>
            </p:cNvSpPr>
            <p:nvPr/>
          </p:nvSpPr>
          <p:spPr bwMode="auto">
            <a:xfrm>
              <a:off x="0" y="155"/>
              <a:ext cx="4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Tax</a:t>
              </a:r>
            </a:p>
          </p:txBody>
        </p:sp>
      </p:grpSp>
      <p:grpSp>
        <p:nvGrpSpPr>
          <p:cNvPr id="24" name="Group 20">
            <a:extLst>
              <a:ext uri="{FF2B5EF4-FFF2-40B4-BE49-F238E27FC236}">
                <a16:creationId xmlns:a16="http://schemas.microsoft.com/office/drawing/2014/main" id="{3C755E8C-51C5-4DFA-A198-54AB1DE141CA}"/>
              </a:ext>
            </a:extLst>
          </p:cNvPr>
          <p:cNvGrpSpPr>
            <a:grpSpLocks/>
          </p:cNvGrpSpPr>
          <p:nvPr/>
        </p:nvGrpSpPr>
        <p:grpSpPr bwMode="auto">
          <a:xfrm>
            <a:off x="371475" y="2727325"/>
            <a:ext cx="3113088" cy="1154113"/>
            <a:chOff x="0" y="0"/>
            <a:chExt cx="1961" cy="727"/>
          </a:xfrm>
        </p:grpSpPr>
        <p:sp>
          <p:nvSpPr>
            <p:cNvPr id="25" name="AutoShape 21">
              <a:extLst>
                <a:ext uri="{FF2B5EF4-FFF2-40B4-BE49-F238E27FC236}">
                  <a16:creationId xmlns:a16="http://schemas.microsoft.com/office/drawing/2014/main" id="{4F91457B-4B2F-4897-A59D-20EDCEC9D0AC}"/>
                </a:ext>
              </a:extLst>
            </p:cNvPr>
            <p:cNvSpPr>
              <a:spLocks/>
            </p:cNvSpPr>
            <p:nvPr/>
          </p:nvSpPr>
          <p:spPr bwMode="auto">
            <a:xfrm>
              <a:off x="1820" y="202"/>
              <a:ext cx="141" cy="525"/>
            </a:xfrm>
            <a:prstGeom prst="leftBrace">
              <a:avLst>
                <a:gd name="adj1" fmla="val 60988"/>
                <a:gd name="adj2" fmla="val 50000"/>
              </a:avLst>
            </a:prstGeom>
            <a:noFill/>
            <a:ln w="19050">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26" name="Group 22">
              <a:extLst>
                <a:ext uri="{FF2B5EF4-FFF2-40B4-BE49-F238E27FC236}">
                  <a16:creationId xmlns:a16="http://schemas.microsoft.com/office/drawing/2014/main" id="{46ED361B-2C7E-4F7B-90B1-8F3077C9E02B}"/>
                </a:ext>
              </a:extLst>
            </p:cNvPr>
            <p:cNvGrpSpPr>
              <a:grpSpLocks/>
            </p:cNvGrpSpPr>
            <p:nvPr/>
          </p:nvGrpSpPr>
          <p:grpSpPr bwMode="auto">
            <a:xfrm>
              <a:off x="0" y="0"/>
              <a:ext cx="1792" cy="460"/>
              <a:chOff x="0" y="0"/>
              <a:chExt cx="1792" cy="460"/>
            </a:xfrm>
          </p:grpSpPr>
          <p:sp>
            <p:nvSpPr>
              <p:cNvPr id="27" name="Line 23">
                <a:extLst>
                  <a:ext uri="{FF2B5EF4-FFF2-40B4-BE49-F238E27FC236}">
                    <a16:creationId xmlns:a16="http://schemas.microsoft.com/office/drawing/2014/main" id="{6106DBF3-6D30-415C-A383-2BBC15161ADE}"/>
                  </a:ext>
                </a:extLst>
              </p:cNvPr>
              <p:cNvSpPr>
                <a:spLocks noChangeShapeType="1"/>
              </p:cNvSpPr>
              <p:nvPr/>
            </p:nvSpPr>
            <p:spPr bwMode="auto">
              <a:xfrm>
                <a:off x="1157" y="163"/>
                <a:ext cx="635" cy="2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4">
                <a:extLst>
                  <a:ext uri="{FF2B5EF4-FFF2-40B4-BE49-F238E27FC236}">
                    <a16:creationId xmlns:a16="http://schemas.microsoft.com/office/drawing/2014/main" id="{ABD877B8-6202-4573-8AF0-A8DFCE8E7791}"/>
                  </a:ext>
                </a:extLst>
              </p:cNvPr>
              <p:cNvSpPr txBox="1">
                <a:spLocks noChangeArrowheads="1"/>
              </p:cNvSpPr>
              <p:nvPr/>
            </p:nvSpPr>
            <p:spPr bwMode="auto">
              <a:xfrm>
                <a:off x="0" y="0"/>
                <a:ext cx="1360" cy="23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400" dirty="0">
                    <a:ea typeface="宋体" panose="02010600030101010101" pitchFamily="2" charset="-122"/>
                  </a:rPr>
                  <a:t>买家</a:t>
                </a:r>
                <a:r>
                  <a:rPr lang="zh-CN" altLang="zh-CN" sz="2400" dirty="0">
                    <a:ea typeface="宋体" panose="02010600030101010101" pitchFamily="2" charset="-122"/>
                  </a:rPr>
                  <a:t>承担的税负</a:t>
                </a:r>
              </a:p>
            </p:txBody>
          </p:sp>
        </p:grpSp>
      </p:grpSp>
      <p:grpSp>
        <p:nvGrpSpPr>
          <p:cNvPr id="29" name="Group 25">
            <a:extLst>
              <a:ext uri="{FF2B5EF4-FFF2-40B4-BE49-F238E27FC236}">
                <a16:creationId xmlns:a16="http://schemas.microsoft.com/office/drawing/2014/main" id="{BCEA0171-B79A-4BCC-A82B-5271008691A8}"/>
              </a:ext>
            </a:extLst>
          </p:cNvPr>
          <p:cNvGrpSpPr>
            <a:grpSpLocks/>
          </p:cNvGrpSpPr>
          <p:nvPr/>
        </p:nvGrpSpPr>
        <p:grpSpPr bwMode="auto">
          <a:xfrm>
            <a:off x="441325" y="3900488"/>
            <a:ext cx="3043238" cy="1176338"/>
            <a:chOff x="0" y="0"/>
            <a:chExt cx="1917" cy="741"/>
          </a:xfrm>
        </p:grpSpPr>
        <p:sp>
          <p:nvSpPr>
            <p:cNvPr id="30" name="AutoShape 26">
              <a:extLst>
                <a:ext uri="{FF2B5EF4-FFF2-40B4-BE49-F238E27FC236}">
                  <a16:creationId xmlns:a16="http://schemas.microsoft.com/office/drawing/2014/main" id="{D99102C5-94C4-4C53-B766-92ADD95A4A3E}"/>
                </a:ext>
              </a:extLst>
            </p:cNvPr>
            <p:cNvSpPr>
              <a:spLocks/>
            </p:cNvSpPr>
            <p:nvPr/>
          </p:nvSpPr>
          <p:spPr bwMode="auto">
            <a:xfrm>
              <a:off x="1776" y="0"/>
              <a:ext cx="141" cy="177"/>
            </a:xfrm>
            <a:prstGeom prst="leftBrace">
              <a:avLst>
                <a:gd name="adj1" fmla="val 20562"/>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31" name="Group 27">
              <a:extLst>
                <a:ext uri="{FF2B5EF4-FFF2-40B4-BE49-F238E27FC236}">
                  <a16:creationId xmlns:a16="http://schemas.microsoft.com/office/drawing/2014/main" id="{2B26EAEB-4F75-408F-A23D-945A7370E1BC}"/>
                </a:ext>
              </a:extLst>
            </p:cNvPr>
            <p:cNvGrpSpPr>
              <a:grpSpLocks/>
            </p:cNvGrpSpPr>
            <p:nvPr/>
          </p:nvGrpSpPr>
          <p:grpSpPr bwMode="auto">
            <a:xfrm>
              <a:off x="0" y="92"/>
              <a:ext cx="1749" cy="649"/>
              <a:chOff x="0" y="0"/>
              <a:chExt cx="1749" cy="649"/>
            </a:xfrm>
          </p:grpSpPr>
          <p:sp>
            <p:nvSpPr>
              <p:cNvPr id="32" name="Line 28">
                <a:extLst>
                  <a:ext uri="{FF2B5EF4-FFF2-40B4-BE49-F238E27FC236}">
                    <a16:creationId xmlns:a16="http://schemas.microsoft.com/office/drawing/2014/main" id="{D8FF70ED-273E-4185-94D8-36D03437469C}"/>
                  </a:ext>
                </a:extLst>
              </p:cNvPr>
              <p:cNvSpPr>
                <a:spLocks noChangeShapeType="1"/>
              </p:cNvSpPr>
              <p:nvPr/>
            </p:nvSpPr>
            <p:spPr bwMode="auto">
              <a:xfrm flipH="1">
                <a:off x="1160" y="0"/>
                <a:ext cx="589" cy="4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Text Box 29">
                <a:extLst>
                  <a:ext uri="{FF2B5EF4-FFF2-40B4-BE49-F238E27FC236}">
                    <a16:creationId xmlns:a16="http://schemas.microsoft.com/office/drawing/2014/main" id="{F2C8AE4D-8FD8-439D-98E2-F84ABC60470E}"/>
                  </a:ext>
                </a:extLst>
              </p:cNvPr>
              <p:cNvSpPr txBox="1">
                <a:spLocks noChangeArrowheads="1"/>
              </p:cNvSpPr>
              <p:nvPr/>
            </p:nvSpPr>
            <p:spPr bwMode="auto">
              <a:xfrm>
                <a:off x="0" y="184"/>
                <a:ext cx="1319" cy="46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400" dirty="0">
                    <a:ea typeface="宋体" panose="02010600030101010101" pitchFamily="2" charset="-122"/>
                  </a:rPr>
                  <a:t>卖家</a:t>
                </a:r>
                <a:r>
                  <a:rPr lang="zh-CN" altLang="zh-CN" sz="2400" dirty="0">
                    <a:ea typeface="宋体" panose="02010600030101010101" pitchFamily="2" charset="-122"/>
                  </a:rPr>
                  <a:t>承担的税负</a:t>
                </a:r>
              </a:p>
            </p:txBody>
          </p:sp>
        </p:grpSp>
      </p:grpSp>
      <p:grpSp>
        <p:nvGrpSpPr>
          <p:cNvPr id="34" name="Group 30">
            <a:extLst>
              <a:ext uri="{FF2B5EF4-FFF2-40B4-BE49-F238E27FC236}">
                <a16:creationId xmlns:a16="http://schemas.microsoft.com/office/drawing/2014/main" id="{EDD81F63-3134-4DDF-92DD-DB2A369F2E02}"/>
              </a:ext>
            </a:extLst>
          </p:cNvPr>
          <p:cNvGrpSpPr>
            <a:grpSpLocks/>
          </p:cNvGrpSpPr>
          <p:nvPr/>
        </p:nvGrpSpPr>
        <p:grpSpPr bwMode="auto">
          <a:xfrm>
            <a:off x="882650" y="3684588"/>
            <a:ext cx="4156075" cy="730250"/>
            <a:chOff x="0" y="0"/>
            <a:chExt cx="2618" cy="460"/>
          </a:xfrm>
        </p:grpSpPr>
        <p:grpSp>
          <p:nvGrpSpPr>
            <p:cNvPr id="35" name="Group 31">
              <a:extLst>
                <a:ext uri="{FF2B5EF4-FFF2-40B4-BE49-F238E27FC236}">
                  <a16:creationId xmlns:a16="http://schemas.microsoft.com/office/drawing/2014/main" id="{3C590163-A2FC-4E74-91E3-6AF3A3CC3FE9}"/>
                </a:ext>
              </a:extLst>
            </p:cNvPr>
            <p:cNvGrpSpPr>
              <a:grpSpLocks/>
            </p:cNvGrpSpPr>
            <p:nvPr/>
          </p:nvGrpSpPr>
          <p:grpSpPr bwMode="auto">
            <a:xfrm>
              <a:off x="1657" y="86"/>
              <a:ext cx="961" cy="87"/>
              <a:chOff x="0" y="0"/>
              <a:chExt cx="961" cy="87"/>
            </a:xfrm>
          </p:grpSpPr>
          <p:sp>
            <p:nvSpPr>
              <p:cNvPr id="39" name="Oval 32">
                <a:extLst>
                  <a:ext uri="{FF2B5EF4-FFF2-40B4-BE49-F238E27FC236}">
                    <a16:creationId xmlns:a16="http://schemas.microsoft.com/office/drawing/2014/main" id="{48A66ADE-5AB4-434D-AF39-FFE56AE484C5}"/>
                  </a:ext>
                </a:extLst>
              </p:cNvPr>
              <p:cNvSpPr>
                <a:spLocks noChangeArrowheads="1"/>
              </p:cNvSpPr>
              <p:nvPr/>
            </p:nvSpPr>
            <p:spPr bwMode="auto">
              <a:xfrm>
                <a:off x="873"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0" name="Line 33">
                <a:extLst>
                  <a:ext uri="{FF2B5EF4-FFF2-40B4-BE49-F238E27FC236}">
                    <a16:creationId xmlns:a16="http://schemas.microsoft.com/office/drawing/2014/main" id="{FE5F8833-581D-4310-9795-73EC436DBC01}"/>
                  </a:ext>
                </a:extLst>
              </p:cNvPr>
              <p:cNvSpPr>
                <a:spLocks noChangeShapeType="1"/>
              </p:cNvSpPr>
              <p:nvPr/>
            </p:nvSpPr>
            <p:spPr bwMode="auto">
              <a:xfrm flipH="1">
                <a:off x="0" y="43"/>
                <a:ext cx="91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34">
              <a:extLst>
                <a:ext uri="{FF2B5EF4-FFF2-40B4-BE49-F238E27FC236}">
                  <a16:creationId xmlns:a16="http://schemas.microsoft.com/office/drawing/2014/main" id="{DD5F6B37-5364-4B77-BEF7-E460212FD119}"/>
                </a:ext>
              </a:extLst>
            </p:cNvPr>
            <p:cNvGrpSpPr>
              <a:grpSpLocks/>
            </p:cNvGrpSpPr>
            <p:nvPr/>
          </p:nvGrpSpPr>
          <p:grpSpPr bwMode="auto">
            <a:xfrm>
              <a:off x="0" y="0"/>
              <a:ext cx="1640" cy="460"/>
              <a:chOff x="0" y="0"/>
              <a:chExt cx="1640" cy="460"/>
            </a:xfrm>
          </p:grpSpPr>
          <p:sp>
            <p:nvSpPr>
              <p:cNvPr id="37" name="Text Box 35">
                <a:extLst>
                  <a:ext uri="{FF2B5EF4-FFF2-40B4-BE49-F238E27FC236}">
                    <a16:creationId xmlns:a16="http://schemas.microsoft.com/office/drawing/2014/main" id="{1B897BB2-546C-452F-AA01-6F8B376EA8F4}"/>
                  </a:ext>
                </a:extLst>
              </p:cNvPr>
              <p:cNvSpPr txBox="1">
                <a:spLocks noChangeArrowheads="1"/>
              </p:cNvSpPr>
              <p:nvPr/>
            </p:nvSpPr>
            <p:spPr bwMode="auto">
              <a:xfrm>
                <a:off x="0" y="0"/>
                <a:ext cx="129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没有税收时的价格</a:t>
                </a:r>
              </a:p>
            </p:txBody>
          </p:sp>
          <p:sp>
            <p:nvSpPr>
              <p:cNvPr id="38" name="Line 36">
                <a:extLst>
                  <a:ext uri="{FF2B5EF4-FFF2-40B4-BE49-F238E27FC236}">
                    <a16:creationId xmlns:a16="http://schemas.microsoft.com/office/drawing/2014/main" id="{CEEA6916-53DD-43AB-9A71-F3BD895A4219}"/>
                  </a:ext>
                </a:extLst>
              </p:cNvPr>
              <p:cNvSpPr>
                <a:spLocks noChangeShapeType="1"/>
              </p:cNvSpPr>
              <p:nvPr/>
            </p:nvSpPr>
            <p:spPr bwMode="auto">
              <a:xfrm flipH="1">
                <a:off x="1247" y="128"/>
                <a:ext cx="3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1" name="Group 37">
            <a:extLst>
              <a:ext uri="{FF2B5EF4-FFF2-40B4-BE49-F238E27FC236}">
                <a16:creationId xmlns:a16="http://schemas.microsoft.com/office/drawing/2014/main" id="{9E82285B-0D26-48FB-8E86-819F4878AF56}"/>
              </a:ext>
            </a:extLst>
          </p:cNvPr>
          <p:cNvGrpSpPr>
            <a:grpSpLocks/>
          </p:cNvGrpSpPr>
          <p:nvPr/>
        </p:nvGrpSpPr>
        <p:grpSpPr bwMode="auto">
          <a:xfrm>
            <a:off x="2570163" y="2530475"/>
            <a:ext cx="2151062" cy="587375"/>
            <a:chOff x="0" y="0"/>
            <a:chExt cx="1355" cy="370"/>
          </a:xfrm>
        </p:grpSpPr>
        <p:grpSp>
          <p:nvGrpSpPr>
            <p:cNvPr id="42" name="Group 38">
              <a:extLst>
                <a:ext uri="{FF2B5EF4-FFF2-40B4-BE49-F238E27FC236}">
                  <a16:creationId xmlns:a16="http://schemas.microsoft.com/office/drawing/2014/main" id="{459E38DE-AB04-4B49-9A93-35F41D9C167A}"/>
                </a:ext>
              </a:extLst>
            </p:cNvPr>
            <p:cNvGrpSpPr>
              <a:grpSpLocks/>
            </p:cNvGrpSpPr>
            <p:nvPr/>
          </p:nvGrpSpPr>
          <p:grpSpPr bwMode="auto">
            <a:xfrm>
              <a:off x="587" y="283"/>
              <a:ext cx="768" cy="87"/>
              <a:chOff x="0" y="0"/>
              <a:chExt cx="768" cy="87"/>
            </a:xfrm>
          </p:grpSpPr>
          <p:sp>
            <p:nvSpPr>
              <p:cNvPr id="46" name="Oval 39">
                <a:extLst>
                  <a:ext uri="{FF2B5EF4-FFF2-40B4-BE49-F238E27FC236}">
                    <a16:creationId xmlns:a16="http://schemas.microsoft.com/office/drawing/2014/main" id="{EF3956F6-D63C-4F0F-8E9E-630C90A63E3E}"/>
                  </a:ext>
                </a:extLst>
              </p:cNvPr>
              <p:cNvSpPr>
                <a:spLocks noChangeArrowheads="1"/>
              </p:cNvSpPr>
              <p:nvPr/>
            </p:nvSpPr>
            <p:spPr bwMode="auto">
              <a:xfrm>
                <a:off x="680"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7" name="Line 40">
                <a:extLst>
                  <a:ext uri="{FF2B5EF4-FFF2-40B4-BE49-F238E27FC236}">
                    <a16:creationId xmlns:a16="http://schemas.microsoft.com/office/drawing/2014/main" id="{11254B79-56E8-4417-BA7C-1727E9855CF1}"/>
                  </a:ext>
                </a:extLst>
              </p:cNvPr>
              <p:cNvSpPr>
                <a:spLocks noChangeShapeType="1"/>
              </p:cNvSpPr>
              <p:nvPr/>
            </p:nvSpPr>
            <p:spPr bwMode="auto">
              <a:xfrm flipH="1">
                <a:off x="0" y="45"/>
                <a:ext cx="72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 name="Group 41">
              <a:extLst>
                <a:ext uri="{FF2B5EF4-FFF2-40B4-BE49-F238E27FC236}">
                  <a16:creationId xmlns:a16="http://schemas.microsoft.com/office/drawing/2014/main" id="{38B7F8F3-E9E0-4822-9F64-1F3728B78D97}"/>
                </a:ext>
              </a:extLst>
            </p:cNvPr>
            <p:cNvGrpSpPr>
              <a:grpSpLocks/>
            </p:cNvGrpSpPr>
            <p:nvPr/>
          </p:nvGrpSpPr>
          <p:grpSpPr bwMode="auto">
            <a:xfrm>
              <a:off x="0" y="0"/>
              <a:ext cx="577" cy="325"/>
              <a:chOff x="0" y="0"/>
              <a:chExt cx="577" cy="325"/>
            </a:xfrm>
          </p:grpSpPr>
          <p:sp>
            <p:nvSpPr>
              <p:cNvPr id="44" name="Text Box 42">
                <a:extLst>
                  <a:ext uri="{FF2B5EF4-FFF2-40B4-BE49-F238E27FC236}">
                    <a16:creationId xmlns:a16="http://schemas.microsoft.com/office/drawing/2014/main" id="{1AC95B79-7E86-456A-B159-4D41D5AD1B29}"/>
                  </a:ext>
                </a:extLst>
              </p:cNvPr>
              <p:cNvSpPr txBox="1">
                <a:spLocks noChangeArrowheads="1"/>
              </p:cNvSpPr>
              <p:nvPr/>
            </p:nvSpPr>
            <p:spPr bwMode="auto">
              <a:xfrm>
                <a:off x="0" y="0"/>
                <a:ext cx="4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B</a:t>
                </a:r>
              </a:p>
            </p:txBody>
          </p:sp>
          <p:sp>
            <p:nvSpPr>
              <p:cNvPr id="45" name="Line 43">
                <a:extLst>
                  <a:ext uri="{FF2B5EF4-FFF2-40B4-BE49-F238E27FC236}">
                    <a16:creationId xmlns:a16="http://schemas.microsoft.com/office/drawing/2014/main" id="{F03BB13F-151A-447F-A9B3-94916165BB57}"/>
                  </a:ext>
                </a:extLst>
              </p:cNvPr>
              <p:cNvSpPr>
                <a:spLocks noChangeShapeType="1"/>
              </p:cNvSpPr>
              <p:nvPr/>
            </p:nvSpPr>
            <p:spPr bwMode="auto">
              <a:xfrm flipH="1" flipV="1">
                <a:off x="384" y="208"/>
                <a:ext cx="193"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8" name="Group 44">
            <a:extLst>
              <a:ext uri="{FF2B5EF4-FFF2-40B4-BE49-F238E27FC236}">
                <a16:creationId xmlns:a16="http://schemas.microsoft.com/office/drawing/2014/main" id="{12CBC472-CAB5-42DC-BD41-21DE39F778D7}"/>
              </a:ext>
            </a:extLst>
          </p:cNvPr>
          <p:cNvGrpSpPr>
            <a:grpSpLocks/>
          </p:cNvGrpSpPr>
          <p:nvPr/>
        </p:nvGrpSpPr>
        <p:grpSpPr bwMode="auto">
          <a:xfrm>
            <a:off x="2881313" y="4119563"/>
            <a:ext cx="1839912" cy="655637"/>
            <a:chOff x="0" y="0"/>
            <a:chExt cx="1159" cy="413"/>
          </a:xfrm>
        </p:grpSpPr>
        <p:grpSp>
          <p:nvGrpSpPr>
            <p:cNvPr id="49" name="Group 45">
              <a:extLst>
                <a:ext uri="{FF2B5EF4-FFF2-40B4-BE49-F238E27FC236}">
                  <a16:creationId xmlns:a16="http://schemas.microsoft.com/office/drawing/2014/main" id="{7D25218B-5003-4C3E-882A-7A5DE845EF79}"/>
                </a:ext>
              </a:extLst>
            </p:cNvPr>
            <p:cNvGrpSpPr>
              <a:grpSpLocks/>
            </p:cNvGrpSpPr>
            <p:nvPr/>
          </p:nvGrpSpPr>
          <p:grpSpPr bwMode="auto">
            <a:xfrm>
              <a:off x="398" y="0"/>
              <a:ext cx="761" cy="87"/>
              <a:chOff x="0" y="0"/>
              <a:chExt cx="761" cy="87"/>
            </a:xfrm>
          </p:grpSpPr>
          <p:sp>
            <p:nvSpPr>
              <p:cNvPr id="53" name="Oval 46">
                <a:extLst>
                  <a:ext uri="{FF2B5EF4-FFF2-40B4-BE49-F238E27FC236}">
                    <a16:creationId xmlns:a16="http://schemas.microsoft.com/office/drawing/2014/main" id="{D63BDFA0-77FE-4BD3-AE96-A47699EE2010}"/>
                  </a:ext>
                </a:extLst>
              </p:cNvPr>
              <p:cNvSpPr>
                <a:spLocks noChangeArrowheads="1"/>
              </p:cNvSpPr>
              <p:nvPr/>
            </p:nvSpPr>
            <p:spPr bwMode="auto">
              <a:xfrm>
                <a:off x="673"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54" name="Line 47">
                <a:extLst>
                  <a:ext uri="{FF2B5EF4-FFF2-40B4-BE49-F238E27FC236}">
                    <a16:creationId xmlns:a16="http://schemas.microsoft.com/office/drawing/2014/main" id="{54C82AAC-D40B-443E-81B7-EBEA341742EA}"/>
                  </a:ext>
                </a:extLst>
              </p:cNvPr>
              <p:cNvSpPr>
                <a:spLocks noChangeShapeType="1"/>
              </p:cNvSpPr>
              <p:nvPr/>
            </p:nvSpPr>
            <p:spPr bwMode="auto">
              <a:xfrm flipH="1">
                <a:off x="0" y="43"/>
                <a:ext cx="716"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 name="Group 48">
              <a:extLst>
                <a:ext uri="{FF2B5EF4-FFF2-40B4-BE49-F238E27FC236}">
                  <a16:creationId xmlns:a16="http://schemas.microsoft.com/office/drawing/2014/main" id="{55BA3633-D102-4B21-9996-E60027156BC5}"/>
                </a:ext>
              </a:extLst>
            </p:cNvPr>
            <p:cNvGrpSpPr>
              <a:grpSpLocks/>
            </p:cNvGrpSpPr>
            <p:nvPr/>
          </p:nvGrpSpPr>
          <p:grpSpPr bwMode="auto">
            <a:xfrm>
              <a:off x="0" y="48"/>
              <a:ext cx="384" cy="365"/>
              <a:chOff x="0" y="0"/>
              <a:chExt cx="384" cy="365"/>
            </a:xfrm>
          </p:grpSpPr>
          <p:sp>
            <p:nvSpPr>
              <p:cNvPr id="51" name="Text Box 49">
                <a:extLst>
                  <a:ext uri="{FF2B5EF4-FFF2-40B4-BE49-F238E27FC236}">
                    <a16:creationId xmlns:a16="http://schemas.microsoft.com/office/drawing/2014/main" id="{39848913-08E4-45A8-9F54-EA4C5CA6AF6E}"/>
                  </a:ext>
                </a:extLst>
              </p:cNvPr>
              <p:cNvSpPr txBox="1">
                <a:spLocks noChangeArrowheads="1"/>
              </p:cNvSpPr>
              <p:nvPr/>
            </p:nvSpPr>
            <p:spPr bwMode="auto">
              <a:xfrm>
                <a:off x="0" y="77"/>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S</a:t>
                </a:r>
              </a:p>
            </p:txBody>
          </p:sp>
          <p:sp>
            <p:nvSpPr>
              <p:cNvPr id="52" name="Line 50">
                <a:extLst>
                  <a:ext uri="{FF2B5EF4-FFF2-40B4-BE49-F238E27FC236}">
                    <a16:creationId xmlns:a16="http://schemas.microsoft.com/office/drawing/2014/main" id="{524368B4-E37C-4CD3-B379-848B7D542C78}"/>
                  </a:ext>
                </a:extLst>
              </p:cNvPr>
              <p:cNvSpPr>
                <a:spLocks noChangeShapeType="1"/>
              </p:cNvSpPr>
              <p:nvPr/>
            </p:nvSpPr>
            <p:spPr bwMode="auto">
              <a:xfrm flipH="1">
                <a:off x="240" y="0"/>
                <a:ext cx="144"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5" name="Rectangle 51">
            <a:extLst>
              <a:ext uri="{FF2B5EF4-FFF2-40B4-BE49-F238E27FC236}">
                <a16:creationId xmlns:a16="http://schemas.microsoft.com/office/drawing/2014/main" id="{DEDCAEE3-A337-4EDE-8D81-68A4167BA7AB}"/>
              </a:ext>
            </a:extLst>
          </p:cNvPr>
          <p:cNvSpPr>
            <a:spLocks noChangeArrowheads="1"/>
          </p:cNvSpPr>
          <p:nvPr/>
        </p:nvSpPr>
        <p:spPr bwMode="auto">
          <a:xfrm>
            <a:off x="6753225" y="1660525"/>
            <a:ext cx="2100263" cy="3108325"/>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buClr>
                <a:srgbClr val="00B85C"/>
              </a:buClr>
              <a:buSzPct val="120000"/>
              <a:buFont typeface="Wingdings" panose="05000000000000000000" pitchFamily="2" charset="2"/>
              <a:buNone/>
            </a:pPr>
            <a:r>
              <a:rPr lang="zh-CN" altLang="en-US" sz="2800" dirty="0">
                <a:ea typeface="宋体" panose="02010600030101010101" pitchFamily="2" charset="-122"/>
              </a:rPr>
              <a:t>卖家</a:t>
            </a:r>
            <a:r>
              <a:rPr lang="zh-CN" altLang="zh-CN" sz="2800" dirty="0">
                <a:ea typeface="宋体" panose="02010600030101010101" pitchFamily="2" charset="-122"/>
              </a:rPr>
              <a:t>相对于</a:t>
            </a:r>
            <a:r>
              <a:rPr lang="zh-CN" altLang="en-US" sz="2800" dirty="0">
                <a:ea typeface="宋体" panose="02010600030101010101" pitchFamily="2" charset="-122"/>
              </a:rPr>
              <a:t>买家</a:t>
            </a:r>
            <a:r>
              <a:rPr lang="zh-CN" altLang="zh-CN" sz="2800" dirty="0">
                <a:ea typeface="宋体" panose="02010600030101010101" pitchFamily="2" charset="-122"/>
              </a:rPr>
              <a:t>更容易离开市场，因此</a:t>
            </a:r>
            <a:r>
              <a:rPr lang="zh-CN" altLang="en-US" sz="2800" dirty="0">
                <a:ea typeface="宋体" panose="02010600030101010101" pitchFamily="2" charset="-122"/>
              </a:rPr>
              <a:t>买家</a:t>
            </a:r>
            <a:r>
              <a:rPr lang="zh-CN" altLang="zh-CN" sz="2800" dirty="0">
                <a:ea typeface="宋体" panose="02010600030101010101" pitchFamily="2" charset="-122"/>
              </a:rPr>
              <a:t>承担了大部分税负</a:t>
            </a:r>
          </a:p>
        </p:txBody>
      </p:sp>
    </p:spTree>
    <p:extLst>
      <p:ext uri="{BB962C8B-B14F-4D97-AF65-F5344CB8AC3E}">
        <p14:creationId xmlns:p14="http://schemas.microsoft.com/office/powerpoint/2010/main" val="285835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up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righ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strips(down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strips(downLeft)">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9"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strips(upLeft)">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dissolv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dissolve">
                                      <p:cBhvr>
                                        <p:cTn id="4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37B3C-44D0-4620-9366-8823AFDB2E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9D72661-1786-4D74-9AF7-A100F7078B6C}"/>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C0D3586D-B294-456C-90D8-9F94CB61AA88}"/>
              </a:ext>
            </a:extLst>
          </p:cNvPr>
          <p:cNvSpPr txBox="1">
            <a:spLocks noChangeArrowheads="1"/>
          </p:cNvSpPr>
          <p:nvPr/>
        </p:nvSpPr>
        <p:spPr>
          <a:xfrm>
            <a:off x="342900" y="252413"/>
            <a:ext cx="8410575"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a:ea typeface="宋体" panose="02010600030101010101" pitchFamily="2" charset="-122"/>
              </a:rPr>
              <a:t>弹性与税收归宿</a:t>
            </a:r>
            <a:endParaRPr lang="zh-CN" altLang="zh-CN" sz="3600" dirty="0">
              <a:ea typeface="宋体" panose="02010600030101010101" pitchFamily="2" charset="-122"/>
            </a:endParaRPr>
          </a:p>
        </p:txBody>
      </p:sp>
      <p:sp>
        <p:nvSpPr>
          <p:cNvPr id="7" name="Rectangle 3">
            <a:extLst>
              <a:ext uri="{FF2B5EF4-FFF2-40B4-BE49-F238E27FC236}">
                <a16:creationId xmlns:a16="http://schemas.microsoft.com/office/drawing/2014/main" id="{97DE5040-9FAC-45A8-96F5-7451965E25FD}"/>
              </a:ext>
            </a:extLst>
          </p:cNvPr>
          <p:cNvSpPr txBox="1">
            <a:spLocks noChangeArrowheads="1"/>
          </p:cNvSpPr>
          <p:nvPr/>
        </p:nvSpPr>
        <p:spPr>
          <a:xfrm>
            <a:off x="404813" y="1035050"/>
            <a:ext cx="7254875" cy="579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zh-CN" u="sng">
                <a:ea typeface="宋体" panose="02010600030101010101" pitchFamily="2" charset="-122"/>
              </a:rPr>
              <a:t>案例 2：  需求相对于供给更富有弹性</a:t>
            </a:r>
          </a:p>
        </p:txBody>
      </p:sp>
      <p:grpSp>
        <p:nvGrpSpPr>
          <p:cNvPr id="8" name="Group 4">
            <a:extLst>
              <a:ext uri="{FF2B5EF4-FFF2-40B4-BE49-F238E27FC236}">
                <a16:creationId xmlns:a16="http://schemas.microsoft.com/office/drawing/2014/main" id="{654FE545-9D91-4152-88FC-604838123CA5}"/>
              </a:ext>
            </a:extLst>
          </p:cNvPr>
          <p:cNvGrpSpPr>
            <a:grpSpLocks/>
          </p:cNvGrpSpPr>
          <p:nvPr/>
        </p:nvGrpSpPr>
        <p:grpSpPr bwMode="auto">
          <a:xfrm>
            <a:off x="3344863" y="1824038"/>
            <a:ext cx="3316287" cy="4108450"/>
            <a:chOff x="0" y="0"/>
            <a:chExt cx="2089" cy="2588"/>
          </a:xfrm>
        </p:grpSpPr>
        <p:grpSp>
          <p:nvGrpSpPr>
            <p:cNvPr id="9" name="Group 5">
              <a:extLst>
                <a:ext uri="{FF2B5EF4-FFF2-40B4-BE49-F238E27FC236}">
                  <a16:creationId xmlns:a16="http://schemas.microsoft.com/office/drawing/2014/main" id="{DDB07513-B7A2-44F0-BC13-4BB0F3E91472}"/>
                </a:ext>
              </a:extLst>
            </p:cNvPr>
            <p:cNvGrpSpPr>
              <a:grpSpLocks/>
            </p:cNvGrpSpPr>
            <p:nvPr/>
          </p:nvGrpSpPr>
          <p:grpSpPr bwMode="auto">
            <a:xfrm>
              <a:off x="107" y="254"/>
              <a:ext cx="1784" cy="2190"/>
              <a:chOff x="0" y="0"/>
              <a:chExt cx="2400" cy="2079"/>
            </a:xfrm>
          </p:grpSpPr>
          <p:sp>
            <p:nvSpPr>
              <p:cNvPr id="12" name="Line 6">
                <a:extLst>
                  <a:ext uri="{FF2B5EF4-FFF2-40B4-BE49-F238E27FC236}">
                    <a16:creationId xmlns:a16="http://schemas.microsoft.com/office/drawing/2014/main" id="{0F7418C9-E051-48B0-BE89-067DBFC841BE}"/>
                  </a:ext>
                </a:extLst>
              </p:cNvPr>
              <p:cNvSpPr>
                <a:spLocks noChangeShapeType="1"/>
              </p:cNvSpPr>
              <p:nvPr/>
            </p:nvSpPr>
            <p:spPr bwMode="auto">
              <a:xfrm>
                <a:off x="0" y="0"/>
                <a:ext cx="0" cy="20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3179200E-F66D-489B-AFD1-1D6CA25316E0}"/>
                  </a:ext>
                </a:extLst>
              </p:cNvPr>
              <p:cNvSpPr>
                <a:spLocks noChangeShapeType="1"/>
              </p:cNvSpPr>
              <p:nvPr/>
            </p:nvSpPr>
            <p:spPr bwMode="auto">
              <a:xfrm>
                <a:off x="0" y="2079"/>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8">
              <a:extLst>
                <a:ext uri="{FF2B5EF4-FFF2-40B4-BE49-F238E27FC236}">
                  <a16:creationId xmlns:a16="http://schemas.microsoft.com/office/drawing/2014/main" id="{817ECE79-29C8-4E6A-B83C-E43B28269F61}"/>
                </a:ext>
              </a:extLst>
            </p:cNvPr>
            <p:cNvSpPr txBox="1">
              <a:spLocks noChangeArrowheads="1"/>
            </p:cNvSpPr>
            <p:nvPr/>
          </p:nvSpPr>
          <p:spPr bwMode="auto">
            <a:xfrm>
              <a:off x="0" y="0"/>
              <a:ext cx="2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ea typeface="宋体" panose="02010600030101010101" pitchFamily="2" charset="-122"/>
                </a:rPr>
                <a:t>P</a:t>
              </a:r>
            </a:p>
          </p:txBody>
        </p:sp>
        <p:sp>
          <p:nvSpPr>
            <p:cNvPr id="11" name="Text Box 9">
              <a:extLst>
                <a:ext uri="{FF2B5EF4-FFF2-40B4-BE49-F238E27FC236}">
                  <a16:creationId xmlns:a16="http://schemas.microsoft.com/office/drawing/2014/main" id="{1F0CDE16-53B2-4630-BAB7-ED318ED71105}"/>
                </a:ext>
              </a:extLst>
            </p:cNvPr>
            <p:cNvSpPr txBox="1">
              <a:spLocks noChangeArrowheads="1"/>
            </p:cNvSpPr>
            <p:nvPr/>
          </p:nvSpPr>
          <p:spPr bwMode="auto">
            <a:xfrm>
              <a:off x="1856" y="2309"/>
              <a:ext cx="2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ea typeface="宋体" panose="02010600030101010101" pitchFamily="2" charset="-122"/>
                </a:rPr>
                <a:t>Q</a:t>
              </a:r>
            </a:p>
          </p:txBody>
        </p:sp>
      </p:grpSp>
      <p:grpSp>
        <p:nvGrpSpPr>
          <p:cNvPr id="14" name="Group 10">
            <a:extLst>
              <a:ext uri="{FF2B5EF4-FFF2-40B4-BE49-F238E27FC236}">
                <a16:creationId xmlns:a16="http://schemas.microsoft.com/office/drawing/2014/main" id="{E27857B3-6A47-461C-978B-56FD040ECB8E}"/>
              </a:ext>
            </a:extLst>
          </p:cNvPr>
          <p:cNvGrpSpPr>
            <a:grpSpLocks/>
          </p:cNvGrpSpPr>
          <p:nvPr/>
        </p:nvGrpSpPr>
        <p:grpSpPr bwMode="auto">
          <a:xfrm>
            <a:off x="4019550" y="2425700"/>
            <a:ext cx="2368550" cy="2889250"/>
            <a:chOff x="0" y="0"/>
            <a:chExt cx="1492" cy="1820"/>
          </a:xfrm>
        </p:grpSpPr>
        <p:sp>
          <p:nvSpPr>
            <p:cNvPr id="15" name="Text Box 11">
              <a:extLst>
                <a:ext uri="{FF2B5EF4-FFF2-40B4-BE49-F238E27FC236}">
                  <a16:creationId xmlns:a16="http://schemas.microsoft.com/office/drawing/2014/main" id="{10125497-D240-4A34-AE13-A2C8C8657EE1}"/>
                </a:ext>
              </a:extLst>
            </p:cNvPr>
            <p:cNvSpPr txBox="1">
              <a:spLocks noChangeArrowheads="1"/>
            </p:cNvSpPr>
            <p:nvPr/>
          </p:nvSpPr>
          <p:spPr bwMode="auto">
            <a:xfrm>
              <a:off x="1259" y="1541"/>
              <a:ext cx="2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ea typeface="宋体" panose="02010600030101010101" pitchFamily="2" charset="-122"/>
                </a:rPr>
                <a:t>D</a:t>
              </a:r>
            </a:p>
          </p:txBody>
        </p:sp>
        <p:sp>
          <p:nvSpPr>
            <p:cNvPr id="16" name="Line 12">
              <a:extLst>
                <a:ext uri="{FF2B5EF4-FFF2-40B4-BE49-F238E27FC236}">
                  <a16:creationId xmlns:a16="http://schemas.microsoft.com/office/drawing/2014/main" id="{D1BEC96E-3A02-48A8-B7B1-83747BDE6424}"/>
                </a:ext>
              </a:extLst>
            </p:cNvPr>
            <p:cNvSpPr>
              <a:spLocks noChangeShapeType="1"/>
            </p:cNvSpPr>
            <p:nvPr/>
          </p:nvSpPr>
          <p:spPr bwMode="auto">
            <a:xfrm>
              <a:off x="0" y="0"/>
              <a:ext cx="1324" cy="160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13">
            <a:extLst>
              <a:ext uri="{FF2B5EF4-FFF2-40B4-BE49-F238E27FC236}">
                <a16:creationId xmlns:a16="http://schemas.microsoft.com/office/drawing/2014/main" id="{449EF276-13FE-4B90-90A9-F6ABE18DF42A}"/>
              </a:ext>
            </a:extLst>
          </p:cNvPr>
          <p:cNvGrpSpPr>
            <a:grpSpLocks/>
          </p:cNvGrpSpPr>
          <p:nvPr/>
        </p:nvGrpSpPr>
        <p:grpSpPr bwMode="auto">
          <a:xfrm>
            <a:off x="4379913" y="2041525"/>
            <a:ext cx="1425575" cy="3322638"/>
            <a:chOff x="0" y="0"/>
            <a:chExt cx="898" cy="2093"/>
          </a:xfrm>
        </p:grpSpPr>
        <p:sp>
          <p:nvSpPr>
            <p:cNvPr id="18" name="Text Box 14">
              <a:extLst>
                <a:ext uri="{FF2B5EF4-FFF2-40B4-BE49-F238E27FC236}">
                  <a16:creationId xmlns:a16="http://schemas.microsoft.com/office/drawing/2014/main" id="{E86548B0-00F4-4EB9-AA8F-9D07C0520813}"/>
                </a:ext>
              </a:extLst>
            </p:cNvPr>
            <p:cNvSpPr txBox="1">
              <a:spLocks noChangeArrowheads="1"/>
            </p:cNvSpPr>
            <p:nvPr/>
          </p:nvSpPr>
          <p:spPr bwMode="auto">
            <a:xfrm>
              <a:off x="665" y="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sp>
          <p:nvSpPr>
            <p:cNvPr id="19" name="Line 15">
              <a:extLst>
                <a:ext uri="{FF2B5EF4-FFF2-40B4-BE49-F238E27FC236}">
                  <a16:creationId xmlns:a16="http://schemas.microsoft.com/office/drawing/2014/main" id="{909F0692-A3A6-4009-9354-408D68B9F37A}"/>
                </a:ext>
              </a:extLst>
            </p:cNvPr>
            <p:cNvSpPr>
              <a:spLocks noChangeShapeType="1"/>
            </p:cNvSpPr>
            <p:nvPr/>
          </p:nvSpPr>
          <p:spPr bwMode="auto">
            <a:xfrm flipV="1">
              <a:off x="0" y="248"/>
              <a:ext cx="744" cy="184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16">
            <a:extLst>
              <a:ext uri="{FF2B5EF4-FFF2-40B4-BE49-F238E27FC236}">
                <a16:creationId xmlns:a16="http://schemas.microsoft.com/office/drawing/2014/main" id="{0B84D6FF-8CDB-4203-A818-548E49F480CF}"/>
              </a:ext>
            </a:extLst>
          </p:cNvPr>
          <p:cNvGrpSpPr>
            <a:grpSpLocks/>
          </p:cNvGrpSpPr>
          <p:nvPr/>
        </p:nvGrpSpPr>
        <p:grpSpPr bwMode="auto">
          <a:xfrm>
            <a:off x="3792538" y="3316288"/>
            <a:ext cx="955675" cy="1147762"/>
            <a:chOff x="0" y="0"/>
            <a:chExt cx="602" cy="723"/>
          </a:xfrm>
        </p:grpSpPr>
        <p:sp>
          <p:nvSpPr>
            <p:cNvPr id="21" name="Line 17">
              <a:extLst>
                <a:ext uri="{FF2B5EF4-FFF2-40B4-BE49-F238E27FC236}">
                  <a16:creationId xmlns:a16="http://schemas.microsoft.com/office/drawing/2014/main" id="{F7D7675B-C0DB-4EC5-B3BB-BC5601DA5E5F}"/>
                </a:ext>
              </a:extLst>
            </p:cNvPr>
            <p:cNvSpPr>
              <a:spLocks noChangeShapeType="1"/>
            </p:cNvSpPr>
            <p:nvPr/>
          </p:nvSpPr>
          <p:spPr bwMode="auto">
            <a:xfrm flipH="1" flipV="1">
              <a:off x="601" y="0"/>
              <a:ext cx="1" cy="698"/>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AutoShape 18">
              <a:extLst>
                <a:ext uri="{FF2B5EF4-FFF2-40B4-BE49-F238E27FC236}">
                  <a16:creationId xmlns:a16="http://schemas.microsoft.com/office/drawing/2014/main" id="{5D8CBE9C-181C-4437-94D9-3487A2304F4E}"/>
                </a:ext>
              </a:extLst>
            </p:cNvPr>
            <p:cNvSpPr>
              <a:spLocks/>
            </p:cNvSpPr>
            <p:nvPr/>
          </p:nvSpPr>
          <p:spPr bwMode="auto">
            <a:xfrm>
              <a:off x="429" y="2"/>
              <a:ext cx="118" cy="693"/>
            </a:xfrm>
            <a:prstGeom prst="leftBrace">
              <a:avLst>
                <a:gd name="adj1" fmla="val 63732"/>
                <a:gd name="adj2" fmla="val 51806"/>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3" name="Text Box 19">
              <a:extLst>
                <a:ext uri="{FF2B5EF4-FFF2-40B4-BE49-F238E27FC236}">
                  <a16:creationId xmlns:a16="http://schemas.microsoft.com/office/drawing/2014/main" id="{FE22B72F-5712-486E-A1CF-BFCD6729884E}"/>
                </a:ext>
              </a:extLst>
            </p:cNvPr>
            <p:cNvSpPr txBox="1">
              <a:spLocks noChangeArrowheads="1"/>
            </p:cNvSpPr>
            <p:nvPr/>
          </p:nvSpPr>
          <p:spPr bwMode="auto">
            <a:xfrm>
              <a:off x="0" y="205"/>
              <a:ext cx="4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400">
                  <a:ea typeface="宋体" panose="02010600030101010101" pitchFamily="2" charset="-122"/>
                </a:rPr>
                <a:t>税收</a:t>
              </a:r>
            </a:p>
          </p:txBody>
        </p:sp>
      </p:grpSp>
      <p:grpSp>
        <p:nvGrpSpPr>
          <p:cNvPr id="24" name="Group 20">
            <a:extLst>
              <a:ext uri="{FF2B5EF4-FFF2-40B4-BE49-F238E27FC236}">
                <a16:creationId xmlns:a16="http://schemas.microsoft.com/office/drawing/2014/main" id="{5CCC2DEA-E81D-4C2F-A109-0BC6BA208C26}"/>
              </a:ext>
            </a:extLst>
          </p:cNvPr>
          <p:cNvGrpSpPr>
            <a:grpSpLocks/>
          </p:cNvGrpSpPr>
          <p:nvPr/>
        </p:nvGrpSpPr>
        <p:grpSpPr bwMode="auto">
          <a:xfrm>
            <a:off x="336550" y="2589213"/>
            <a:ext cx="3148013" cy="1098550"/>
            <a:chOff x="0" y="0"/>
            <a:chExt cx="1983" cy="692"/>
          </a:xfrm>
        </p:grpSpPr>
        <p:sp>
          <p:nvSpPr>
            <p:cNvPr id="25" name="AutoShape 21">
              <a:extLst>
                <a:ext uri="{FF2B5EF4-FFF2-40B4-BE49-F238E27FC236}">
                  <a16:creationId xmlns:a16="http://schemas.microsoft.com/office/drawing/2014/main" id="{69D29ADF-CDD6-46DC-BAB7-786C0AA1E8A5}"/>
                </a:ext>
              </a:extLst>
            </p:cNvPr>
            <p:cNvSpPr>
              <a:spLocks/>
            </p:cNvSpPr>
            <p:nvPr/>
          </p:nvSpPr>
          <p:spPr bwMode="auto">
            <a:xfrm>
              <a:off x="1842" y="459"/>
              <a:ext cx="141" cy="233"/>
            </a:xfrm>
            <a:prstGeom prst="leftBrace">
              <a:avLst>
                <a:gd name="adj1" fmla="val 27067"/>
                <a:gd name="adj2" fmla="val 50000"/>
              </a:avLst>
            </a:prstGeom>
            <a:noFill/>
            <a:ln w="19050">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26" name="Group 22">
              <a:extLst>
                <a:ext uri="{FF2B5EF4-FFF2-40B4-BE49-F238E27FC236}">
                  <a16:creationId xmlns:a16="http://schemas.microsoft.com/office/drawing/2014/main" id="{042A8005-7365-4A53-A6D7-1E7E286208EC}"/>
                </a:ext>
              </a:extLst>
            </p:cNvPr>
            <p:cNvGrpSpPr>
              <a:grpSpLocks/>
            </p:cNvGrpSpPr>
            <p:nvPr/>
          </p:nvGrpSpPr>
          <p:grpSpPr bwMode="auto">
            <a:xfrm>
              <a:off x="0" y="0"/>
              <a:ext cx="1807" cy="570"/>
              <a:chOff x="0" y="0"/>
              <a:chExt cx="1807" cy="570"/>
            </a:xfrm>
          </p:grpSpPr>
          <p:sp>
            <p:nvSpPr>
              <p:cNvPr id="27" name="Line 23">
                <a:extLst>
                  <a:ext uri="{FF2B5EF4-FFF2-40B4-BE49-F238E27FC236}">
                    <a16:creationId xmlns:a16="http://schemas.microsoft.com/office/drawing/2014/main" id="{3EB9378A-9008-4845-8569-F15EF7EE42F0}"/>
                  </a:ext>
                </a:extLst>
              </p:cNvPr>
              <p:cNvSpPr>
                <a:spLocks noChangeShapeType="1"/>
              </p:cNvSpPr>
              <p:nvPr/>
            </p:nvSpPr>
            <p:spPr bwMode="auto">
              <a:xfrm>
                <a:off x="1172" y="273"/>
                <a:ext cx="635" cy="2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4">
                <a:extLst>
                  <a:ext uri="{FF2B5EF4-FFF2-40B4-BE49-F238E27FC236}">
                    <a16:creationId xmlns:a16="http://schemas.microsoft.com/office/drawing/2014/main" id="{28663DE8-1004-4861-9868-045D2A12D450}"/>
                  </a:ext>
                </a:extLst>
              </p:cNvPr>
              <p:cNvSpPr txBox="1">
                <a:spLocks noChangeArrowheads="1"/>
              </p:cNvSpPr>
              <p:nvPr/>
            </p:nvSpPr>
            <p:spPr bwMode="auto">
              <a:xfrm>
                <a:off x="0" y="0"/>
                <a:ext cx="1360" cy="23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400" dirty="0">
                    <a:ea typeface="宋体" panose="02010600030101010101" pitchFamily="2" charset="-122"/>
                  </a:rPr>
                  <a:t>买家</a:t>
                </a:r>
                <a:r>
                  <a:rPr lang="zh-CN" altLang="zh-CN" sz="2400" dirty="0">
                    <a:ea typeface="宋体" panose="02010600030101010101" pitchFamily="2" charset="-122"/>
                  </a:rPr>
                  <a:t>承担的税负</a:t>
                </a:r>
              </a:p>
            </p:txBody>
          </p:sp>
        </p:grpSp>
      </p:grpSp>
      <p:grpSp>
        <p:nvGrpSpPr>
          <p:cNvPr id="29" name="Group 25">
            <a:extLst>
              <a:ext uri="{FF2B5EF4-FFF2-40B4-BE49-F238E27FC236}">
                <a16:creationId xmlns:a16="http://schemas.microsoft.com/office/drawing/2014/main" id="{11740135-2B42-4128-8AF7-D7A2CEF125F2}"/>
              </a:ext>
            </a:extLst>
          </p:cNvPr>
          <p:cNvGrpSpPr>
            <a:grpSpLocks/>
          </p:cNvGrpSpPr>
          <p:nvPr/>
        </p:nvGrpSpPr>
        <p:grpSpPr bwMode="auto">
          <a:xfrm>
            <a:off x="417513" y="3697288"/>
            <a:ext cx="3067050" cy="1228724"/>
            <a:chOff x="0" y="0"/>
            <a:chExt cx="1932" cy="774"/>
          </a:xfrm>
        </p:grpSpPr>
        <p:sp>
          <p:nvSpPr>
            <p:cNvPr id="30" name="AutoShape 26">
              <a:extLst>
                <a:ext uri="{FF2B5EF4-FFF2-40B4-BE49-F238E27FC236}">
                  <a16:creationId xmlns:a16="http://schemas.microsoft.com/office/drawing/2014/main" id="{895C5D7E-625A-4B27-A55D-3D003ACAC54E}"/>
                </a:ext>
              </a:extLst>
            </p:cNvPr>
            <p:cNvSpPr>
              <a:spLocks/>
            </p:cNvSpPr>
            <p:nvPr/>
          </p:nvSpPr>
          <p:spPr bwMode="auto">
            <a:xfrm>
              <a:off x="1791" y="0"/>
              <a:ext cx="141" cy="457"/>
            </a:xfrm>
            <a:prstGeom prst="leftBrace">
              <a:avLst>
                <a:gd name="adj1" fmla="val 53089"/>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31" name="Group 27">
              <a:extLst>
                <a:ext uri="{FF2B5EF4-FFF2-40B4-BE49-F238E27FC236}">
                  <a16:creationId xmlns:a16="http://schemas.microsoft.com/office/drawing/2014/main" id="{5CFFDCA1-9693-4DD9-93F7-A628F5178638}"/>
                </a:ext>
              </a:extLst>
            </p:cNvPr>
            <p:cNvGrpSpPr>
              <a:grpSpLocks/>
            </p:cNvGrpSpPr>
            <p:nvPr/>
          </p:nvGrpSpPr>
          <p:grpSpPr bwMode="auto">
            <a:xfrm>
              <a:off x="0" y="240"/>
              <a:ext cx="1764" cy="534"/>
              <a:chOff x="0" y="0"/>
              <a:chExt cx="1764" cy="534"/>
            </a:xfrm>
          </p:grpSpPr>
          <p:sp>
            <p:nvSpPr>
              <p:cNvPr id="32" name="Line 28">
                <a:extLst>
                  <a:ext uri="{FF2B5EF4-FFF2-40B4-BE49-F238E27FC236}">
                    <a16:creationId xmlns:a16="http://schemas.microsoft.com/office/drawing/2014/main" id="{BF863C4D-FFFC-4953-A59B-288B8B6EEDD7}"/>
                  </a:ext>
                </a:extLst>
              </p:cNvPr>
              <p:cNvSpPr>
                <a:spLocks noChangeShapeType="1"/>
              </p:cNvSpPr>
              <p:nvPr/>
            </p:nvSpPr>
            <p:spPr bwMode="auto">
              <a:xfrm flipH="1">
                <a:off x="1231" y="0"/>
                <a:ext cx="533"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Text Box 29">
                <a:extLst>
                  <a:ext uri="{FF2B5EF4-FFF2-40B4-BE49-F238E27FC236}">
                    <a16:creationId xmlns:a16="http://schemas.microsoft.com/office/drawing/2014/main" id="{27457D57-F566-4E38-A97E-C88E0F7376C7}"/>
                  </a:ext>
                </a:extLst>
              </p:cNvPr>
              <p:cNvSpPr txBox="1">
                <a:spLocks noChangeArrowheads="1"/>
              </p:cNvSpPr>
              <p:nvPr/>
            </p:nvSpPr>
            <p:spPr bwMode="auto">
              <a:xfrm>
                <a:off x="0" y="69"/>
                <a:ext cx="1319" cy="46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400" dirty="0">
                    <a:ea typeface="宋体" panose="02010600030101010101" pitchFamily="2" charset="-122"/>
                  </a:rPr>
                  <a:t>卖家</a:t>
                </a:r>
                <a:r>
                  <a:rPr lang="zh-CN" altLang="zh-CN" sz="2400" dirty="0">
                    <a:ea typeface="宋体" panose="02010600030101010101" pitchFamily="2" charset="-122"/>
                  </a:rPr>
                  <a:t>承担的税负</a:t>
                </a:r>
              </a:p>
            </p:txBody>
          </p:sp>
        </p:grpSp>
      </p:grpSp>
      <p:grpSp>
        <p:nvGrpSpPr>
          <p:cNvPr id="34" name="Group 30">
            <a:extLst>
              <a:ext uri="{FF2B5EF4-FFF2-40B4-BE49-F238E27FC236}">
                <a16:creationId xmlns:a16="http://schemas.microsoft.com/office/drawing/2014/main" id="{88FF4658-962A-4FA9-9E54-4356503B0948}"/>
              </a:ext>
            </a:extLst>
          </p:cNvPr>
          <p:cNvGrpSpPr>
            <a:grpSpLocks/>
          </p:cNvGrpSpPr>
          <p:nvPr/>
        </p:nvGrpSpPr>
        <p:grpSpPr bwMode="auto">
          <a:xfrm>
            <a:off x="869950" y="3490913"/>
            <a:ext cx="4251325" cy="730250"/>
            <a:chOff x="0" y="0"/>
            <a:chExt cx="2678" cy="460"/>
          </a:xfrm>
        </p:grpSpPr>
        <p:grpSp>
          <p:nvGrpSpPr>
            <p:cNvPr id="35" name="Group 31">
              <a:extLst>
                <a:ext uri="{FF2B5EF4-FFF2-40B4-BE49-F238E27FC236}">
                  <a16:creationId xmlns:a16="http://schemas.microsoft.com/office/drawing/2014/main" id="{B6EE3711-E7EC-441B-877A-EA0BBBC0248F}"/>
                </a:ext>
              </a:extLst>
            </p:cNvPr>
            <p:cNvGrpSpPr>
              <a:grpSpLocks/>
            </p:cNvGrpSpPr>
            <p:nvPr/>
          </p:nvGrpSpPr>
          <p:grpSpPr bwMode="auto">
            <a:xfrm>
              <a:off x="1667" y="84"/>
              <a:ext cx="1011" cy="87"/>
              <a:chOff x="0" y="0"/>
              <a:chExt cx="1011" cy="87"/>
            </a:xfrm>
          </p:grpSpPr>
          <p:sp>
            <p:nvSpPr>
              <p:cNvPr id="39" name="Oval 32">
                <a:extLst>
                  <a:ext uri="{FF2B5EF4-FFF2-40B4-BE49-F238E27FC236}">
                    <a16:creationId xmlns:a16="http://schemas.microsoft.com/office/drawing/2014/main" id="{ADEFCCDA-0067-4563-B002-4F8FFF697000}"/>
                  </a:ext>
                </a:extLst>
              </p:cNvPr>
              <p:cNvSpPr>
                <a:spLocks noChangeArrowheads="1"/>
              </p:cNvSpPr>
              <p:nvPr/>
            </p:nvSpPr>
            <p:spPr bwMode="auto">
              <a:xfrm>
                <a:off x="923"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0" name="Line 33">
                <a:extLst>
                  <a:ext uri="{FF2B5EF4-FFF2-40B4-BE49-F238E27FC236}">
                    <a16:creationId xmlns:a16="http://schemas.microsoft.com/office/drawing/2014/main" id="{6E8BD0CC-F3AC-48F9-8B30-C4A1D2EEC95B}"/>
                  </a:ext>
                </a:extLst>
              </p:cNvPr>
              <p:cNvSpPr>
                <a:spLocks noChangeShapeType="1"/>
              </p:cNvSpPr>
              <p:nvPr/>
            </p:nvSpPr>
            <p:spPr bwMode="auto">
              <a:xfrm flipH="1">
                <a:off x="0" y="43"/>
                <a:ext cx="9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34">
              <a:extLst>
                <a:ext uri="{FF2B5EF4-FFF2-40B4-BE49-F238E27FC236}">
                  <a16:creationId xmlns:a16="http://schemas.microsoft.com/office/drawing/2014/main" id="{07F5E06F-7D06-4847-9D18-D38FAA25DBE8}"/>
                </a:ext>
              </a:extLst>
            </p:cNvPr>
            <p:cNvGrpSpPr>
              <a:grpSpLocks/>
            </p:cNvGrpSpPr>
            <p:nvPr/>
          </p:nvGrpSpPr>
          <p:grpSpPr bwMode="auto">
            <a:xfrm>
              <a:off x="0" y="0"/>
              <a:ext cx="1640" cy="460"/>
              <a:chOff x="0" y="0"/>
              <a:chExt cx="1640" cy="460"/>
            </a:xfrm>
          </p:grpSpPr>
          <p:sp>
            <p:nvSpPr>
              <p:cNvPr id="37" name="Text Box 35">
                <a:extLst>
                  <a:ext uri="{FF2B5EF4-FFF2-40B4-BE49-F238E27FC236}">
                    <a16:creationId xmlns:a16="http://schemas.microsoft.com/office/drawing/2014/main" id="{69A14335-12EF-48E7-9286-374DA65A0A26}"/>
                  </a:ext>
                </a:extLst>
              </p:cNvPr>
              <p:cNvSpPr txBox="1">
                <a:spLocks noChangeArrowheads="1"/>
              </p:cNvSpPr>
              <p:nvPr/>
            </p:nvSpPr>
            <p:spPr bwMode="auto">
              <a:xfrm>
                <a:off x="0" y="0"/>
                <a:ext cx="129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a:ea typeface="宋体" panose="02010600030101010101" pitchFamily="2" charset="-122"/>
                  </a:rPr>
                  <a:t>没有税收时的价格</a:t>
                </a:r>
              </a:p>
            </p:txBody>
          </p:sp>
          <p:sp>
            <p:nvSpPr>
              <p:cNvPr id="38" name="Line 36">
                <a:extLst>
                  <a:ext uri="{FF2B5EF4-FFF2-40B4-BE49-F238E27FC236}">
                    <a16:creationId xmlns:a16="http://schemas.microsoft.com/office/drawing/2014/main" id="{E667B4CB-0E30-4ADC-9902-0F89C811BD56}"/>
                  </a:ext>
                </a:extLst>
              </p:cNvPr>
              <p:cNvSpPr>
                <a:spLocks noChangeShapeType="1"/>
              </p:cNvSpPr>
              <p:nvPr/>
            </p:nvSpPr>
            <p:spPr bwMode="auto">
              <a:xfrm flipH="1">
                <a:off x="1247" y="128"/>
                <a:ext cx="3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1" name="Group 37">
            <a:extLst>
              <a:ext uri="{FF2B5EF4-FFF2-40B4-BE49-F238E27FC236}">
                <a16:creationId xmlns:a16="http://schemas.microsoft.com/office/drawing/2014/main" id="{48BFB425-9212-45E6-A152-11A8C08FA861}"/>
              </a:ext>
            </a:extLst>
          </p:cNvPr>
          <p:cNvGrpSpPr>
            <a:grpSpLocks/>
          </p:cNvGrpSpPr>
          <p:nvPr/>
        </p:nvGrpSpPr>
        <p:grpSpPr bwMode="auto">
          <a:xfrm>
            <a:off x="2566988" y="2786063"/>
            <a:ext cx="2249487" cy="593725"/>
            <a:chOff x="0" y="0"/>
            <a:chExt cx="1417" cy="374"/>
          </a:xfrm>
        </p:grpSpPr>
        <p:grpSp>
          <p:nvGrpSpPr>
            <p:cNvPr id="42" name="Group 38">
              <a:extLst>
                <a:ext uri="{FF2B5EF4-FFF2-40B4-BE49-F238E27FC236}">
                  <a16:creationId xmlns:a16="http://schemas.microsoft.com/office/drawing/2014/main" id="{E3A444BA-A10D-4307-95B7-F1713869A7B4}"/>
                </a:ext>
              </a:extLst>
            </p:cNvPr>
            <p:cNvGrpSpPr>
              <a:grpSpLocks/>
            </p:cNvGrpSpPr>
            <p:nvPr/>
          </p:nvGrpSpPr>
          <p:grpSpPr bwMode="auto">
            <a:xfrm>
              <a:off x="599" y="287"/>
              <a:ext cx="818" cy="87"/>
              <a:chOff x="0" y="0"/>
              <a:chExt cx="818" cy="87"/>
            </a:xfrm>
          </p:grpSpPr>
          <p:sp>
            <p:nvSpPr>
              <p:cNvPr id="46" name="Oval 39">
                <a:extLst>
                  <a:ext uri="{FF2B5EF4-FFF2-40B4-BE49-F238E27FC236}">
                    <a16:creationId xmlns:a16="http://schemas.microsoft.com/office/drawing/2014/main" id="{C49D507C-78BD-4B6D-9A53-06F52DC66E99}"/>
                  </a:ext>
                </a:extLst>
              </p:cNvPr>
              <p:cNvSpPr>
                <a:spLocks noChangeArrowheads="1"/>
              </p:cNvSpPr>
              <p:nvPr/>
            </p:nvSpPr>
            <p:spPr bwMode="auto">
              <a:xfrm>
                <a:off x="730"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7" name="Line 40">
                <a:extLst>
                  <a:ext uri="{FF2B5EF4-FFF2-40B4-BE49-F238E27FC236}">
                    <a16:creationId xmlns:a16="http://schemas.microsoft.com/office/drawing/2014/main" id="{700DD189-408E-4011-822D-D2E53AC78815}"/>
                  </a:ext>
                </a:extLst>
              </p:cNvPr>
              <p:cNvSpPr>
                <a:spLocks noChangeShapeType="1"/>
              </p:cNvSpPr>
              <p:nvPr/>
            </p:nvSpPr>
            <p:spPr bwMode="auto">
              <a:xfrm flipH="1">
                <a:off x="0" y="45"/>
                <a:ext cx="76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 name="Group 41">
              <a:extLst>
                <a:ext uri="{FF2B5EF4-FFF2-40B4-BE49-F238E27FC236}">
                  <a16:creationId xmlns:a16="http://schemas.microsoft.com/office/drawing/2014/main" id="{6790FECE-0328-4D37-A1D8-B364A1E46433}"/>
                </a:ext>
              </a:extLst>
            </p:cNvPr>
            <p:cNvGrpSpPr>
              <a:grpSpLocks/>
            </p:cNvGrpSpPr>
            <p:nvPr/>
          </p:nvGrpSpPr>
          <p:grpSpPr bwMode="auto">
            <a:xfrm>
              <a:off x="0" y="0"/>
              <a:ext cx="577" cy="325"/>
              <a:chOff x="0" y="0"/>
              <a:chExt cx="577" cy="325"/>
            </a:xfrm>
          </p:grpSpPr>
          <p:sp>
            <p:nvSpPr>
              <p:cNvPr id="44" name="Text Box 42">
                <a:extLst>
                  <a:ext uri="{FF2B5EF4-FFF2-40B4-BE49-F238E27FC236}">
                    <a16:creationId xmlns:a16="http://schemas.microsoft.com/office/drawing/2014/main" id="{68C251E6-12F1-4E3D-9AD4-DED5244F7EB9}"/>
                  </a:ext>
                </a:extLst>
              </p:cNvPr>
              <p:cNvSpPr txBox="1">
                <a:spLocks noChangeArrowheads="1"/>
              </p:cNvSpPr>
              <p:nvPr/>
            </p:nvSpPr>
            <p:spPr bwMode="auto">
              <a:xfrm>
                <a:off x="0" y="0"/>
                <a:ext cx="4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B</a:t>
                </a:r>
              </a:p>
            </p:txBody>
          </p:sp>
          <p:sp>
            <p:nvSpPr>
              <p:cNvPr id="45" name="Line 43">
                <a:extLst>
                  <a:ext uri="{FF2B5EF4-FFF2-40B4-BE49-F238E27FC236}">
                    <a16:creationId xmlns:a16="http://schemas.microsoft.com/office/drawing/2014/main" id="{2E5CF17B-7514-4949-8E6C-FCBC59A8CD0B}"/>
                  </a:ext>
                </a:extLst>
              </p:cNvPr>
              <p:cNvSpPr>
                <a:spLocks noChangeShapeType="1"/>
              </p:cNvSpPr>
              <p:nvPr/>
            </p:nvSpPr>
            <p:spPr bwMode="auto">
              <a:xfrm flipH="1" flipV="1">
                <a:off x="384" y="208"/>
                <a:ext cx="193"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8" name="Group 44">
            <a:extLst>
              <a:ext uri="{FF2B5EF4-FFF2-40B4-BE49-F238E27FC236}">
                <a16:creationId xmlns:a16="http://schemas.microsoft.com/office/drawing/2014/main" id="{5C1947C9-03E1-4F9A-8384-CAF2E85BF427}"/>
              </a:ext>
            </a:extLst>
          </p:cNvPr>
          <p:cNvGrpSpPr>
            <a:grpSpLocks/>
          </p:cNvGrpSpPr>
          <p:nvPr/>
        </p:nvGrpSpPr>
        <p:grpSpPr bwMode="auto">
          <a:xfrm>
            <a:off x="2878138" y="4362450"/>
            <a:ext cx="1943100" cy="661988"/>
            <a:chOff x="0" y="0"/>
            <a:chExt cx="1224" cy="417"/>
          </a:xfrm>
        </p:grpSpPr>
        <p:grpSp>
          <p:nvGrpSpPr>
            <p:cNvPr id="49" name="Group 45">
              <a:extLst>
                <a:ext uri="{FF2B5EF4-FFF2-40B4-BE49-F238E27FC236}">
                  <a16:creationId xmlns:a16="http://schemas.microsoft.com/office/drawing/2014/main" id="{3223B8A4-E6AF-43B6-A25E-7F7041E3D462}"/>
                </a:ext>
              </a:extLst>
            </p:cNvPr>
            <p:cNvGrpSpPr>
              <a:grpSpLocks/>
            </p:cNvGrpSpPr>
            <p:nvPr/>
          </p:nvGrpSpPr>
          <p:grpSpPr bwMode="auto">
            <a:xfrm>
              <a:off x="402" y="0"/>
              <a:ext cx="822" cy="87"/>
              <a:chOff x="0" y="0"/>
              <a:chExt cx="822" cy="87"/>
            </a:xfrm>
          </p:grpSpPr>
          <p:sp>
            <p:nvSpPr>
              <p:cNvPr id="53" name="Oval 46">
                <a:extLst>
                  <a:ext uri="{FF2B5EF4-FFF2-40B4-BE49-F238E27FC236}">
                    <a16:creationId xmlns:a16="http://schemas.microsoft.com/office/drawing/2014/main" id="{0EA66DE0-D0F8-4948-9894-D2882A20E3EB}"/>
                  </a:ext>
                </a:extLst>
              </p:cNvPr>
              <p:cNvSpPr>
                <a:spLocks noChangeArrowheads="1"/>
              </p:cNvSpPr>
              <p:nvPr/>
            </p:nvSpPr>
            <p:spPr bwMode="auto">
              <a:xfrm>
                <a:off x="734"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54" name="Line 47">
                <a:extLst>
                  <a:ext uri="{FF2B5EF4-FFF2-40B4-BE49-F238E27FC236}">
                    <a16:creationId xmlns:a16="http://schemas.microsoft.com/office/drawing/2014/main" id="{F9D044AA-1DFD-4535-B3CB-F765BC9633DD}"/>
                  </a:ext>
                </a:extLst>
              </p:cNvPr>
              <p:cNvSpPr>
                <a:spLocks noChangeShapeType="1"/>
              </p:cNvSpPr>
              <p:nvPr/>
            </p:nvSpPr>
            <p:spPr bwMode="auto">
              <a:xfrm flipH="1">
                <a:off x="0" y="43"/>
                <a:ext cx="767"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 name="Group 48">
              <a:extLst>
                <a:ext uri="{FF2B5EF4-FFF2-40B4-BE49-F238E27FC236}">
                  <a16:creationId xmlns:a16="http://schemas.microsoft.com/office/drawing/2014/main" id="{F15A0AF6-30AA-47D6-A51F-B74490EBA52D}"/>
                </a:ext>
              </a:extLst>
            </p:cNvPr>
            <p:cNvGrpSpPr>
              <a:grpSpLocks/>
            </p:cNvGrpSpPr>
            <p:nvPr/>
          </p:nvGrpSpPr>
          <p:grpSpPr bwMode="auto">
            <a:xfrm>
              <a:off x="0" y="52"/>
              <a:ext cx="384" cy="365"/>
              <a:chOff x="0" y="0"/>
              <a:chExt cx="384" cy="365"/>
            </a:xfrm>
          </p:grpSpPr>
          <p:sp>
            <p:nvSpPr>
              <p:cNvPr id="51" name="Text Box 49">
                <a:extLst>
                  <a:ext uri="{FF2B5EF4-FFF2-40B4-BE49-F238E27FC236}">
                    <a16:creationId xmlns:a16="http://schemas.microsoft.com/office/drawing/2014/main" id="{5622FA1A-DA96-4B2B-916B-7CE0CFED72C0}"/>
                  </a:ext>
                </a:extLst>
              </p:cNvPr>
              <p:cNvSpPr txBox="1">
                <a:spLocks noChangeArrowheads="1"/>
              </p:cNvSpPr>
              <p:nvPr/>
            </p:nvSpPr>
            <p:spPr bwMode="auto">
              <a:xfrm>
                <a:off x="0" y="77"/>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S</a:t>
                </a:r>
              </a:p>
            </p:txBody>
          </p:sp>
          <p:sp>
            <p:nvSpPr>
              <p:cNvPr id="52" name="Line 50">
                <a:extLst>
                  <a:ext uri="{FF2B5EF4-FFF2-40B4-BE49-F238E27FC236}">
                    <a16:creationId xmlns:a16="http://schemas.microsoft.com/office/drawing/2014/main" id="{4C26330B-A2E2-441E-8182-AD74D065CF0B}"/>
                  </a:ext>
                </a:extLst>
              </p:cNvPr>
              <p:cNvSpPr>
                <a:spLocks noChangeShapeType="1"/>
              </p:cNvSpPr>
              <p:nvPr/>
            </p:nvSpPr>
            <p:spPr bwMode="auto">
              <a:xfrm flipH="1">
                <a:off x="240" y="0"/>
                <a:ext cx="144"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5" name="Rectangle 51">
            <a:extLst>
              <a:ext uri="{FF2B5EF4-FFF2-40B4-BE49-F238E27FC236}">
                <a16:creationId xmlns:a16="http://schemas.microsoft.com/office/drawing/2014/main" id="{8CBF4C9E-CC7B-4582-962B-15D1FA92015F}"/>
              </a:ext>
            </a:extLst>
          </p:cNvPr>
          <p:cNvSpPr>
            <a:spLocks noChangeArrowheads="1"/>
          </p:cNvSpPr>
          <p:nvPr/>
        </p:nvSpPr>
        <p:spPr bwMode="auto">
          <a:xfrm>
            <a:off x="6759575" y="1647825"/>
            <a:ext cx="2176463" cy="3176588"/>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25000"/>
              </a:spcBef>
              <a:buClr>
                <a:srgbClr val="00B85C"/>
              </a:buClr>
              <a:buSzPct val="120000"/>
              <a:buFont typeface="Wingdings" panose="05000000000000000000" pitchFamily="2" charset="2"/>
              <a:buNone/>
            </a:pPr>
            <a:r>
              <a:rPr lang="zh-CN" altLang="en-US" sz="2800" dirty="0">
                <a:ea typeface="宋体" panose="02010600030101010101" pitchFamily="2" charset="-122"/>
              </a:rPr>
              <a:t>买家</a:t>
            </a:r>
            <a:r>
              <a:rPr lang="zh-CN" altLang="zh-CN" sz="2800" dirty="0">
                <a:ea typeface="宋体" panose="02010600030101010101" pitchFamily="2" charset="-122"/>
              </a:rPr>
              <a:t>相对于</a:t>
            </a:r>
            <a:r>
              <a:rPr lang="zh-CN" altLang="en-US" sz="2800" dirty="0">
                <a:ea typeface="宋体" panose="02010600030101010101" pitchFamily="2" charset="-122"/>
              </a:rPr>
              <a:t>卖家</a:t>
            </a:r>
            <a:r>
              <a:rPr lang="zh-CN" altLang="zh-CN" sz="2800" dirty="0">
                <a:ea typeface="宋体" panose="02010600030101010101" pitchFamily="2" charset="-122"/>
              </a:rPr>
              <a:t>更容易离开市场，因此</a:t>
            </a:r>
            <a:r>
              <a:rPr lang="zh-CN" altLang="en-US" sz="2800" dirty="0">
                <a:ea typeface="宋体" panose="02010600030101010101" pitchFamily="2" charset="-122"/>
              </a:rPr>
              <a:t>卖家</a:t>
            </a:r>
            <a:r>
              <a:rPr lang="zh-CN" altLang="zh-CN" sz="2800" dirty="0">
                <a:ea typeface="宋体" panose="02010600030101010101" pitchFamily="2" charset="-122"/>
              </a:rPr>
              <a:t>承担了大部分的税负</a:t>
            </a:r>
          </a:p>
        </p:txBody>
      </p:sp>
    </p:spTree>
    <p:extLst>
      <p:ext uri="{BB962C8B-B14F-4D97-AF65-F5344CB8AC3E}">
        <p14:creationId xmlns:p14="http://schemas.microsoft.com/office/powerpoint/2010/main" val="114149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up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righ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strips(down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strips(upLef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strips(downLeft)">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dissolv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dissolve">
                                      <p:cBhvr>
                                        <p:cTn id="4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4842D-112B-4128-8D0F-F7AC9387D153}"/>
              </a:ext>
            </a:extLst>
          </p:cNvPr>
          <p:cNvSpPr>
            <a:spLocks noGrp="1"/>
          </p:cNvSpPr>
          <p:nvPr>
            <p:ph type="title"/>
          </p:nvPr>
        </p:nvSpPr>
        <p:spPr/>
        <p:txBody>
          <a:bodyPr/>
          <a:lstStyle/>
          <a:p>
            <a:r>
              <a:rPr lang="zh-CN" altLang="en-US" dirty="0">
                <a:ea typeface="宋体" panose="02010600030101010101" pitchFamily="2" charset="-122"/>
              </a:rPr>
              <a:t>谁支付奢侈品税</a:t>
            </a:r>
            <a:endParaRPr lang="zh-CN" altLang="en-US" dirty="0"/>
          </a:p>
        </p:txBody>
      </p:sp>
      <p:sp>
        <p:nvSpPr>
          <p:cNvPr id="3" name="内容占位符 2">
            <a:extLst>
              <a:ext uri="{FF2B5EF4-FFF2-40B4-BE49-F238E27FC236}">
                <a16:creationId xmlns:a16="http://schemas.microsoft.com/office/drawing/2014/main" id="{11647AA7-5124-44B9-9CC5-3D67ECC9F5EB}"/>
              </a:ext>
            </a:extLst>
          </p:cNvPr>
          <p:cNvSpPr>
            <a:spLocks noGrp="1"/>
          </p:cNvSpPr>
          <p:nvPr>
            <p:ph idx="1"/>
          </p:nvPr>
        </p:nvSpPr>
        <p:spPr/>
        <p:txBody>
          <a:bodyPr/>
          <a:lstStyle/>
          <a:p>
            <a:r>
              <a:rPr lang="zh-CN" altLang="zh-CN" dirty="0">
                <a:ea typeface="宋体" panose="02010600030101010101" pitchFamily="2" charset="-122"/>
              </a:rPr>
              <a:t>在1990年，国会通过了一项针对游艇，私人飞机，皮衣，珠宝和豪华轿车这类物品的新的奢侈品税</a:t>
            </a:r>
            <a:r>
              <a:rPr lang="zh-CN" altLang="en-US" dirty="0">
                <a:ea typeface="宋体" panose="02010600030101010101" pitchFamily="2" charset="-122"/>
              </a:rPr>
              <a:t>，但是在</a:t>
            </a:r>
            <a:r>
              <a:rPr lang="en-US" altLang="zh-CN" dirty="0">
                <a:ea typeface="宋体" panose="02010600030101010101" pitchFamily="2" charset="-122"/>
              </a:rPr>
              <a:t>1993 </a:t>
            </a:r>
            <a:r>
              <a:rPr lang="zh-CN" altLang="en-US" dirty="0">
                <a:ea typeface="宋体" panose="02010600030101010101" pitchFamily="2" charset="-122"/>
              </a:rPr>
              <a:t>年废除了大部分奢侈品税。</a:t>
            </a:r>
            <a:endParaRPr lang="zh-CN" altLang="zh-CN" dirty="0">
              <a:ea typeface="宋体" panose="02010600030101010101" pitchFamily="2" charset="-122"/>
            </a:endParaRPr>
          </a:p>
          <a:p>
            <a:endParaRPr lang="zh-CN" altLang="zh-CN" dirty="0">
              <a:ea typeface="宋体" panose="02010600030101010101" pitchFamily="2" charset="-122"/>
            </a:endParaRPr>
          </a:p>
          <a:p>
            <a:r>
              <a:rPr lang="zh-CN" altLang="zh-CN" dirty="0">
                <a:ea typeface="宋体" panose="02010600030101010101" pitchFamily="2" charset="-122"/>
              </a:rPr>
              <a:t>税收的目的；增加富人的税收</a:t>
            </a:r>
          </a:p>
          <a:p>
            <a:endParaRPr lang="zh-CN" altLang="zh-CN" dirty="0">
              <a:ea typeface="宋体" panose="02010600030101010101" pitchFamily="2" charset="-122"/>
            </a:endParaRPr>
          </a:p>
          <a:p>
            <a:r>
              <a:rPr lang="zh-CN" altLang="zh-CN" dirty="0">
                <a:ea typeface="宋体" panose="02010600030101010101" pitchFamily="2" charset="-122"/>
              </a:rPr>
              <a:t>但真正支付税收的人士谁？</a:t>
            </a:r>
          </a:p>
          <a:p>
            <a:endParaRPr lang="zh-CN" altLang="en-US" dirty="0"/>
          </a:p>
        </p:txBody>
      </p:sp>
    </p:spTree>
    <p:extLst>
      <p:ext uri="{BB962C8B-B14F-4D97-AF65-F5344CB8AC3E}">
        <p14:creationId xmlns:p14="http://schemas.microsoft.com/office/powerpoint/2010/main" val="25840538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A8B1F-283E-4846-93EC-78C7D1889CD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4E44433-5C62-4B68-A0E7-0C94FAA582AB}"/>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0F156649-A875-4A07-970E-DC8454A3E674}"/>
              </a:ext>
            </a:extLst>
          </p:cNvPr>
          <p:cNvSpPr txBox="1">
            <a:spLocks noChangeArrowheads="1"/>
          </p:cNvSpPr>
          <p:nvPr/>
        </p:nvSpPr>
        <p:spPr>
          <a:xfrm>
            <a:off x="342900" y="252413"/>
            <a:ext cx="8410575"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案例研究：谁支付奢侈品税</a:t>
            </a:r>
          </a:p>
        </p:txBody>
      </p:sp>
      <p:sp>
        <p:nvSpPr>
          <p:cNvPr id="7" name="Rectangle 3">
            <a:extLst>
              <a:ext uri="{FF2B5EF4-FFF2-40B4-BE49-F238E27FC236}">
                <a16:creationId xmlns:a16="http://schemas.microsoft.com/office/drawing/2014/main" id="{59438401-35C7-4C83-B364-068F300A81CD}"/>
              </a:ext>
            </a:extLst>
          </p:cNvPr>
          <p:cNvSpPr txBox="1">
            <a:spLocks noChangeArrowheads="1"/>
          </p:cNvSpPr>
          <p:nvPr/>
        </p:nvSpPr>
        <p:spPr>
          <a:xfrm>
            <a:off x="990600" y="1155700"/>
            <a:ext cx="3622675" cy="577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zh-CN" altLang="zh-CN" u="sng">
                <a:ea typeface="宋体" panose="02010600030101010101" pitchFamily="2" charset="-122"/>
              </a:rPr>
              <a:t>游艇市场</a:t>
            </a:r>
          </a:p>
        </p:txBody>
      </p:sp>
      <p:grpSp>
        <p:nvGrpSpPr>
          <p:cNvPr id="8" name="Group 4">
            <a:extLst>
              <a:ext uri="{FF2B5EF4-FFF2-40B4-BE49-F238E27FC236}">
                <a16:creationId xmlns:a16="http://schemas.microsoft.com/office/drawing/2014/main" id="{031CBE28-2127-4D64-BDCC-3AD60BAD50DF}"/>
              </a:ext>
            </a:extLst>
          </p:cNvPr>
          <p:cNvGrpSpPr>
            <a:grpSpLocks/>
          </p:cNvGrpSpPr>
          <p:nvPr/>
        </p:nvGrpSpPr>
        <p:grpSpPr bwMode="auto">
          <a:xfrm>
            <a:off x="3344863" y="1824038"/>
            <a:ext cx="3316287" cy="4108450"/>
            <a:chOff x="0" y="0"/>
            <a:chExt cx="2089" cy="2588"/>
          </a:xfrm>
        </p:grpSpPr>
        <p:grpSp>
          <p:nvGrpSpPr>
            <p:cNvPr id="9" name="Group 5">
              <a:extLst>
                <a:ext uri="{FF2B5EF4-FFF2-40B4-BE49-F238E27FC236}">
                  <a16:creationId xmlns:a16="http://schemas.microsoft.com/office/drawing/2014/main" id="{D5F2B94C-A2AF-44A6-A508-C185426A8B18}"/>
                </a:ext>
              </a:extLst>
            </p:cNvPr>
            <p:cNvGrpSpPr>
              <a:grpSpLocks/>
            </p:cNvGrpSpPr>
            <p:nvPr/>
          </p:nvGrpSpPr>
          <p:grpSpPr bwMode="auto">
            <a:xfrm>
              <a:off x="107" y="254"/>
              <a:ext cx="1784" cy="2190"/>
              <a:chOff x="0" y="0"/>
              <a:chExt cx="2400" cy="2079"/>
            </a:xfrm>
          </p:grpSpPr>
          <p:sp>
            <p:nvSpPr>
              <p:cNvPr id="12" name="Line 6">
                <a:extLst>
                  <a:ext uri="{FF2B5EF4-FFF2-40B4-BE49-F238E27FC236}">
                    <a16:creationId xmlns:a16="http://schemas.microsoft.com/office/drawing/2014/main" id="{55DA4D83-78C5-401A-9D4A-542AC3E53E53}"/>
                  </a:ext>
                </a:extLst>
              </p:cNvPr>
              <p:cNvSpPr>
                <a:spLocks noChangeShapeType="1"/>
              </p:cNvSpPr>
              <p:nvPr/>
            </p:nvSpPr>
            <p:spPr bwMode="auto">
              <a:xfrm>
                <a:off x="0" y="0"/>
                <a:ext cx="0" cy="20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03CD304A-EE8B-4D78-A717-FD9A7B96F7DD}"/>
                  </a:ext>
                </a:extLst>
              </p:cNvPr>
              <p:cNvSpPr>
                <a:spLocks noChangeShapeType="1"/>
              </p:cNvSpPr>
              <p:nvPr/>
            </p:nvSpPr>
            <p:spPr bwMode="auto">
              <a:xfrm>
                <a:off x="0" y="2079"/>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8">
              <a:extLst>
                <a:ext uri="{FF2B5EF4-FFF2-40B4-BE49-F238E27FC236}">
                  <a16:creationId xmlns:a16="http://schemas.microsoft.com/office/drawing/2014/main" id="{8FCB0B4E-9A9A-4D10-9FEE-27D96DDA4D57}"/>
                </a:ext>
              </a:extLst>
            </p:cNvPr>
            <p:cNvSpPr txBox="1">
              <a:spLocks noChangeArrowheads="1"/>
            </p:cNvSpPr>
            <p:nvPr/>
          </p:nvSpPr>
          <p:spPr bwMode="auto">
            <a:xfrm>
              <a:off x="0" y="0"/>
              <a:ext cx="2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ea typeface="宋体" panose="02010600030101010101" pitchFamily="2" charset="-122"/>
                </a:rPr>
                <a:t>P</a:t>
              </a:r>
            </a:p>
          </p:txBody>
        </p:sp>
        <p:sp>
          <p:nvSpPr>
            <p:cNvPr id="11" name="Text Box 9">
              <a:extLst>
                <a:ext uri="{FF2B5EF4-FFF2-40B4-BE49-F238E27FC236}">
                  <a16:creationId xmlns:a16="http://schemas.microsoft.com/office/drawing/2014/main" id="{6D9884D3-1277-4218-A908-0A2B4AAEEFB7}"/>
                </a:ext>
              </a:extLst>
            </p:cNvPr>
            <p:cNvSpPr txBox="1">
              <a:spLocks noChangeArrowheads="1"/>
            </p:cNvSpPr>
            <p:nvPr/>
          </p:nvSpPr>
          <p:spPr bwMode="auto">
            <a:xfrm>
              <a:off x="1856" y="2309"/>
              <a:ext cx="2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ea typeface="宋体" panose="02010600030101010101" pitchFamily="2" charset="-122"/>
                </a:rPr>
                <a:t>Q</a:t>
              </a:r>
            </a:p>
          </p:txBody>
        </p:sp>
      </p:grpSp>
      <p:grpSp>
        <p:nvGrpSpPr>
          <p:cNvPr id="14" name="Group 10">
            <a:extLst>
              <a:ext uri="{FF2B5EF4-FFF2-40B4-BE49-F238E27FC236}">
                <a16:creationId xmlns:a16="http://schemas.microsoft.com/office/drawing/2014/main" id="{83250BEF-1C12-4BAC-9EF9-716A09DC9704}"/>
              </a:ext>
            </a:extLst>
          </p:cNvPr>
          <p:cNvGrpSpPr>
            <a:grpSpLocks/>
          </p:cNvGrpSpPr>
          <p:nvPr/>
        </p:nvGrpSpPr>
        <p:grpSpPr bwMode="auto">
          <a:xfrm>
            <a:off x="4019550" y="2425700"/>
            <a:ext cx="2368550" cy="2889250"/>
            <a:chOff x="0" y="0"/>
            <a:chExt cx="1492" cy="1820"/>
          </a:xfrm>
        </p:grpSpPr>
        <p:sp>
          <p:nvSpPr>
            <p:cNvPr id="15" name="Text Box 11">
              <a:extLst>
                <a:ext uri="{FF2B5EF4-FFF2-40B4-BE49-F238E27FC236}">
                  <a16:creationId xmlns:a16="http://schemas.microsoft.com/office/drawing/2014/main" id="{529C9643-359E-4450-AFC3-887D07C88C2E}"/>
                </a:ext>
              </a:extLst>
            </p:cNvPr>
            <p:cNvSpPr txBox="1">
              <a:spLocks noChangeArrowheads="1"/>
            </p:cNvSpPr>
            <p:nvPr/>
          </p:nvSpPr>
          <p:spPr bwMode="auto">
            <a:xfrm>
              <a:off x="1259" y="1541"/>
              <a:ext cx="2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300" b="1" i="1">
                  <a:ea typeface="宋体" panose="02010600030101010101" pitchFamily="2" charset="-122"/>
                </a:rPr>
                <a:t>D</a:t>
              </a:r>
            </a:p>
          </p:txBody>
        </p:sp>
        <p:sp>
          <p:nvSpPr>
            <p:cNvPr id="16" name="Line 12">
              <a:extLst>
                <a:ext uri="{FF2B5EF4-FFF2-40B4-BE49-F238E27FC236}">
                  <a16:creationId xmlns:a16="http://schemas.microsoft.com/office/drawing/2014/main" id="{8296FDB1-E3F6-43CE-B4F0-456291ECE682}"/>
                </a:ext>
              </a:extLst>
            </p:cNvPr>
            <p:cNvSpPr>
              <a:spLocks noChangeShapeType="1"/>
            </p:cNvSpPr>
            <p:nvPr/>
          </p:nvSpPr>
          <p:spPr bwMode="auto">
            <a:xfrm>
              <a:off x="0" y="0"/>
              <a:ext cx="1324" cy="160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13">
            <a:extLst>
              <a:ext uri="{FF2B5EF4-FFF2-40B4-BE49-F238E27FC236}">
                <a16:creationId xmlns:a16="http://schemas.microsoft.com/office/drawing/2014/main" id="{8143A18D-F5F2-4239-9C25-0FB098505082}"/>
              </a:ext>
            </a:extLst>
          </p:cNvPr>
          <p:cNvGrpSpPr>
            <a:grpSpLocks/>
          </p:cNvGrpSpPr>
          <p:nvPr/>
        </p:nvGrpSpPr>
        <p:grpSpPr bwMode="auto">
          <a:xfrm>
            <a:off x="4379913" y="2041525"/>
            <a:ext cx="1425575" cy="3322638"/>
            <a:chOff x="0" y="0"/>
            <a:chExt cx="898" cy="2093"/>
          </a:xfrm>
        </p:grpSpPr>
        <p:sp>
          <p:nvSpPr>
            <p:cNvPr id="18" name="Text Box 14">
              <a:extLst>
                <a:ext uri="{FF2B5EF4-FFF2-40B4-BE49-F238E27FC236}">
                  <a16:creationId xmlns:a16="http://schemas.microsoft.com/office/drawing/2014/main" id="{0467D574-E54D-432D-B459-0CD71A20DCD3}"/>
                </a:ext>
              </a:extLst>
            </p:cNvPr>
            <p:cNvSpPr txBox="1">
              <a:spLocks noChangeArrowheads="1"/>
            </p:cNvSpPr>
            <p:nvPr/>
          </p:nvSpPr>
          <p:spPr bwMode="auto">
            <a:xfrm>
              <a:off x="665" y="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400" b="1" i="1">
                  <a:ea typeface="宋体" panose="02010600030101010101" pitchFamily="2" charset="-122"/>
                </a:rPr>
                <a:t>S</a:t>
              </a:r>
            </a:p>
          </p:txBody>
        </p:sp>
        <p:sp>
          <p:nvSpPr>
            <p:cNvPr id="19" name="Line 15">
              <a:extLst>
                <a:ext uri="{FF2B5EF4-FFF2-40B4-BE49-F238E27FC236}">
                  <a16:creationId xmlns:a16="http://schemas.microsoft.com/office/drawing/2014/main" id="{8CD53ED2-DBC3-4A30-9969-F4BA4F39F5B0}"/>
                </a:ext>
              </a:extLst>
            </p:cNvPr>
            <p:cNvSpPr>
              <a:spLocks noChangeShapeType="1"/>
            </p:cNvSpPr>
            <p:nvPr/>
          </p:nvSpPr>
          <p:spPr bwMode="auto">
            <a:xfrm flipV="1">
              <a:off x="0" y="248"/>
              <a:ext cx="744" cy="184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16">
            <a:extLst>
              <a:ext uri="{FF2B5EF4-FFF2-40B4-BE49-F238E27FC236}">
                <a16:creationId xmlns:a16="http://schemas.microsoft.com/office/drawing/2014/main" id="{85F4A092-91CC-445C-8FE5-AD1DDDFC3B58}"/>
              </a:ext>
            </a:extLst>
          </p:cNvPr>
          <p:cNvGrpSpPr>
            <a:grpSpLocks/>
          </p:cNvGrpSpPr>
          <p:nvPr/>
        </p:nvGrpSpPr>
        <p:grpSpPr bwMode="auto">
          <a:xfrm>
            <a:off x="3792538" y="3316288"/>
            <a:ext cx="955675" cy="1147762"/>
            <a:chOff x="0" y="0"/>
            <a:chExt cx="602" cy="723"/>
          </a:xfrm>
        </p:grpSpPr>
        <p:sp>
          <p:nvSpPr>
            <p:cNvPr id="21" name="Line 17">
              <a:extLst>
                <a:ext uri="{FF2B5EF4-FFF2-40B4-BE49-F238E27FC236}">
                  <a16:creationId xmlns:a16="http://schemas.microsoft.com/office/drawing/2014/main" id="{4B4644CB-29AD-46EC-B34C-78A8F49BA39B}"/>
                </a:ext>
              </a:extLst>
            </p:cNvPr>
            <p:cNvSpPr>
              <a:spLocks noChangeShapeType="1"/>
            </p:cNvSpPr>
            <p:nvPr/>
          </p:nvSpPr>
          <p:spPr bwMode="auto">
            <a:xfrm flipH="1" flipV="1">
              <a:off x="601" y="0"/>
              <a:ext cx="1" cy="698"/>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AutoShape 18">
              <a:extLst>
                <a:ext uri="{FF2B5EF4-FFF2-40B4-BE49-F238E27FC236}">
                  <a16:creationId xmlns:a16="http://schemas.microsoft.com/office/drawing/2014/main" id="{460516C1-F36A-44DA-AAEE-A88B19D34F7A}"/>
                </a:ext>
              </a:extLst>
            </p:cNvPr>
            <p:cNvSpPr>
              <a:spLocks/>
            </p:cNvSpPr>
            <p:nvPr/>
          </p:nvSpPr>
          <p:spPr bwMode="auto">
            <a:xfrm>
              <a:off x="429" y="2"/>
              <a:ext cx="118" cy="693"/>
            </a:xfrm>
            <a:prstGeom prst="leftBrace">
              <a:avLst>
                <a:gd name="adj1" fmla="val 63732"/>
                <a:gd name="adj2" fmla="val 51806"/>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3" name="Text Box 19">
              <a:extLst>
                <a:ext uri="{FF2B5EF4-FFF2-40B4-BE49-F238E27FC236}">
                  <a16:creationId xmlns:a16="http://schemas.microsoft.com/office/drawing/2014/main" id="{E1BB9F1E-377F-408C-BACA-8A78D0D8F894}"/>
                </a:ext>
              </a:extLst>
            </p:cNvPr>
            <p:cNvSpPr txBox="1">
              <a:spLocks noChangeArrowheads="1"/>
            </p:cNvSpPr>
            <p:nvPr/>
          </p:nvSpPr>
          <p:spPr bwMode="auto">
            <a:xfrm>
              <a:off x="0" y="205"/>
              <a:ext cx="4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400">
                  <a:ea typeface="宋体" panose="02010600030101010101" pitchFamily="2" charset="-122"/>
                </a:rPr>
                <a:t>税收</a:t>
              </a:r>
            </a:p>
          </p:txBody>
        </p:sp>
      </p:grpSp>
      <p:grpSp>
        <p:nvGrpSpPr>
          <p:cNvPr id="24" name="Group 20">
            <a:extLst>
              <a:ext uri="{FF2B5EF4-FFF2-40B4-BE49-F238E27FC236}">
                <a16:creationId xmlns:a16="http://schemas.microsoft.com/office/drawing/2014/main" id="{CDD22159-C549-4C06-BC02-742553AEE606}"/>
              </a:ext>
            </a:extLst>
          </p:cNvPr>
          <p:cNvGrpSpPr>
            <a:grpSpLocks/>
          </p:cNvGrpSpPr>
          <p:nvPr/>
        </p:nvGrpSpPr>
        <p:grpSpPr bwMode="auto">
          <a:xfrm>
            <a:off x="336550" y="2589213"/>
            <a:ext cx="3148013" cy="1098550"/>
            <a:chOff x="0" y="0"/>
            <a:chExt cx="1983" cy="692"/>
          </a:xfrm>
        </p:grpSpPr>
        <p:sp>
          <p:nvSpPr>
            <p:cNvPr id="25" name="AutoShape 21">
              <a:extLst>
                <a:ext uri="{FF2B5EF4-FFF2-40B4-BE49-F238E27FC236}">
                  <a16:creationId xmlns:a16="http://schemas.microsoft.com/office/drawing/2014/main" id="{4319D42E-0183-4C20-89F0-2A24C9F2216F}"/>
                </a:ext>
              </a:extLst>
            </p:cNvPr>
            <p:cNvSpPr>
              <a:spLocks/>
            </p:cNvSpPr>
            <p:nvPr/>
          </p:nvSpPr>
          <p:spPr bwMode="auto">
            <a:xfrm>
              <a:off x="1842" y="459"/>
              <a:ext cx="141" cy="233"/>
            </a:xfrm>
            <a:prstGeom prst="leftBrace">
              <a:avLst>
                <a:gd name="adj1" fmla="val 27067"/>
                <a:gd name="adj2" fmla="val 50000"/>
              </a:avLst>
            </a:prstGeom>
            <a:noFill/>
            <a:ln w="19050">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26" name="Group 22">
              <a:extLst>
                <a:ext uri="{FF2B5EF4-FFF2-40B4-BE49-F238E27FC236}">
                  <a16:creationId xmlns:a16="http://schemas.microsoft.com/office/drawing/2014/main" id="{36CFDA69-6683-4980-B7D6-BC0C1B8D0CD0}"/>
                </a:ext>
              </a:extLst>
            </p:cNvPr>
            <p:cNvGrpSpPr>
              <a:grpSpLocks/>
            </p:cNvGrpSpPr>
            <p:nvPr/>
          </p:nvGrpSpPr>
          <p:grpSpPr bwMode="auto">
            <a:xfrm>
              <a:off x="0" y="0"/>
              <a:ext cx="1807" cy="570"/>
              <a:chOff x="0" y="0"/>
              <a:chExt cx="1807" cy="570"/>
            </a:xfrm>
          </p:grpSpPr>
          <p:sp>
            <p:nvSpPr>
              <p:cNvPr id="27" name="Line 23">
                <a:extLst>
                  <a:ext uri="{FF2B5EF4-FFF2-40B4-BE49-F238E27FC236}">
                    <a16:creationId xmlns:a16="http://schemas.microsoft.com/office/drawing/2014/main" id="{1CFC0C31-CF11-4F8E-A1FF-6ABDD4ACD855}"/>
                  </a:ext>
                </a:extLst>
              </p:cNvPr>
              <p:cNvSpPr>
                <a:spLocks noChangeShapeType="1"/>
              </p:cNvSpPr>
              <p:nvPr/>
            </p:nvSpPr>
            <p:spPr bwMode="auto">
              <a:xfrm>
                <a:off x="1172" y="273"/>
                <a:ext cx="635" cy="2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4">
                <a:extLst>
                  <a:ext uri="{FF2B5EF4-FFF2-40B4-BE49-F238E27FC236}">
                    <a16:creationId xmlns:a16="http://schemas.microsoft.com/office/drawing/2014/main" id="{41383E77-4D3E-4DFB-A7B6-34EA31FD5E36}"/>
                  </a:ext>
                </a:extLst>
              </p:cNvPr>
              <p:cNvSpPr txBox="1">
                <a:spLocks noChangeArrowheads="1"/>
              </p:cNvSpPr>
              <p:nvPr/>
            </p:nvSpPr>
            <p:spPr bwMode="auto">
              <a:xfrm>
                <a:off x="0" y="0"/>
                <a:ext cx="1360" cy="23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400" dirty="0">
                    <a:ea typeface="宋体" panose="02010600030101010101" pitchFamily="2" charset="-122"/>
                  </a:rPr>
                  <a:t>买家</a:t>
                </a:r>
                <a:r>
                  <a:rPr lang="zh-CN" altLang="zh-CN" sz="2400" dirty="0">
                    <a:ea typeface="宋体" panose="02010600030101010101" pitchFamily="2" charset="-122"/>
                  </a:rPr>
                  <a:t>承担的税负</a:t>
                </a:r>
              </a:p>
            </p:txBody>
          </p:sp>
        </p:grpSp>
      </p:grpSp>
      <p:grpSp>
        <p:nvGrpSpPr>
          <p:cNvPr id="29" name="Group 25">
            <a:extLst>
              <a:ext uri="{FF2B5EF4-FFF2-40B4-BE49-F238E27FC236}">
                <a16:creationId xmlns:a16="http://schemas.microsoft.com/office/drawing/2014/main" id="{638E640C-C857-4904-84C4-CB735FD8A426}"/>
              </a:ext>
            </a:extLst>
          </p:cNvPr>
          <p:cNvGrpSpPr>
            <a:grpSpLocks/>
          </p:cNvGrpSpPr>
          <p:nvPr/>
        </p:nvGrpSpPr>
        <p:grpSpPr bwMode="auto">
          <a:xfrm>
            <a:off x="417513" y="3697288"/>
            <a:ext cx="3067050" cy="1228724"/>
            <a:chOff x="0" y="0"/>
            <a:chExt cx="1932" cy="774"/>
          </a:xfrm>
        </p:grpSpPr>
        <p:sp>
          <p:nvSpPr>
            <p:cNvPr id="30" name="AutoShape 26">
              <a:extLst>
                <a:ext uri="{FF2B5EF4-FFF2-40B4-BE49-F238E27FC236}">
                  <a16:creationId xmlns:a16="http://schemas.microsoft.com/office/drawing/2014/main" id="{81979439-A3F7-4722-B987-3D1AE958BA19}"/>
                </a:ext>
              </a:extLst>
            </p:cNvPr>
            <p:cNvSpPr>
              <a:spLocks/>
            </p:cNvSpPr>
            <p:nvPr/>
          </p:nvSpPr>
          <p:spPr bwMode="auto">
            <a:xfrm>
              <a:off x="1791" y="0"/>
              <a:ext cx="141" cy="457"/>
            </a:xfrm>
            <a:prstGeom prst="leftBrace">
              <a:avLst>
                <a:gd name="adj1" fmla="val 53089"/>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31" name="Group 27">
              <a:extLst>
                <a:ext uri="{FF2B5EF4-FFF2-40B4-BE49-F238E27FC236}">
                  <a16:creationId xmlns:a16="http://schemas.microsoft.com/office/drawing/2014/main" id="{7D949D73-26F7-4237-A0D7-148A0562B6A5}"/>
                </a:ext>
              </a:extLst>
            </p:cNvPr>
            <p:cNvGrpSpPr>
              <a:grpSpLocks/>
            </p:cNvGrpSpPr>
            <p:nvPr/>
          </p:nvGrpSpPr>
          <p:grpSpPr bwMode="auto">
            <a:xfrm>
              <a:off x="0" y="240"/>
              <a:ext cx="1764" cy="534"/>
              <a:chOff x="0" y="0"/>
              <a:chExt cx="1764" cy="534"/>
            </a:xfrm>
          </p:grpSpPr>
          <p:sp>
            <p:nvSpPr>
              <p:cNvPr id="32" name="Line 28">
                <a:extLst>
                  <a:ext uri="{FF2B5EF4-FFF2-40B4-BE49-F238E27FC236}">
                    <a16:creationId xmlns:a16="http://schemas.microsoft.com/office/drawing/2014/main" id="{B0833990-0ABE-4533-872C-C57A0A36BF80}"/>
                  </a:ext>
                </a:extLst>
              </p:cNvPr>
              <p:cNvSpPr>
                <a:spLocks noChangeShapeType="1"/>
              </p:cNvSpPr>
              <p:nvPr/>
            </p:nvSpPr>
            <p:spPr bwMode="auto">
              <a:xfrm flipH="1">
                <a:off x="1231" y="0"/>
                <a:ext cx="533"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Text Box 29">
                <a:extLst>
                  <a:ext uri="{FF2B5EF4-FFF2-40B4-BE49-F238E27FC236}">
                    <a16:creationId xmlns:a16="http://schemas.microsoft.com/office/drawing/2014/main" id="{A04BA1AC-74E2-4DEA-8FB3-8984BAA05AD2}"/>
                  </a:ext>
                </a:extLst>
              </p:cNvPr>
              <p:cNvSpPr txBox="1">
                <a:spLocks noChangeArrowheads="1"/>
              </p:cNvSpPr>
              <p:nvPr/>
            </p:nvSpPr>
            <p:spPr bwMode="auto">
              <a:xfrm>
                <a:off x="0" y="69"/>
                <a:ext cx="1319" cy="46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400" dirty="0">
                    <a:ea typeface="宋体" panose="02010600030101010101" pitchFamily="2" charset="-122"/>
                  </a:rPr>
                  <a:t>卖家</a:t>
                </a:r>
                <a:r>
                  <a:rPr lang="zh-CN" altLang="zh-CN" sz="2400" dirty="0">
                    <a:ea typeface="宋体" panose="02010600030101010101" pitchFamily="2" charset="-122"/>
                  </a:rPr>
                  <a:t>承担的税负</a:t>
                </a:r>
              </a:p>
            </p:txBody>
          </p:sp>
        </p:grpSp>
      </p:grpSp>
      <p:grpSp>
        <p:nvGrpSpPr>
          <p:cNvPr id="34" name="Group 30">
            <a:extLst>
              <a:ext uri="{FF2B5EF4-FFF2-40B4-BE49-F238E27FC236}">
                <a16:creationId xmlns:a16="http://schemas.microsoft.com/office/drawing/2014/main" id="{E40051FE-DBF9-45AC-84BE-0545A7533040}"/>
              </a:ext>
            </a:extLst>
          </p:cNvPr>
          <p:cNvGrpSpPr>
            <a:grpSpLocks/>
          </p:cNvGrpSpPr>
          <p:nvPr/>
        </p:nvGrpSpPr>
        <p:grpSpPr bwMode="auto">
          <a:xfrm>
            <a:off x="3516313" y="3624263"/>
            <a:ext cx="1604962" cy="138112"/>
            <a:chOff x="0" y="0"/>
            <a:chExt cx="1011" cy="87"/>
          </a:xfrm>
        </p:grpSpPr>
        <p:sp>
          <p:nvSpPr>
            <p:cNvPr id="35" name="Oval 32">
              <a:extLst>
                <a:ext uri="{FF2B5EF4-FFF2-40B4-BE49-F238E27FC236}">
                  <a16:creationId xmlns:a16="http://schemas.microsoft.com/office/drawing/2014/main" id="{E23EA81C-37F7-4559-B485-6B27AF1949F3}"/>
                </a:ext>
              </a:extLst>
            </p:cNvPr>
            <p:cNvSpPr>
              <a:spLocks noChangeArrowheads="1"/>
            </p:cNvSpPr>
            <p:nvPr/>
          </p:nvSpPr>
          <p:spPr bwMode="auto">
            <a:xfrm>
              <a:off x="923"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6" name="Line 33">
              <a:extLst>
                <a:ext uri="{FF2B5EF4-FFF2-40B4-BE49-F238E27FC236}">
                  <a16:creationId xmlns:a16="http://schemas.microsoft.com/office/drawing/2014/main" id="{75BC2E5D-63F3-4F82-8F4F-F543F3F0C659}"/>
                </a:ext>
              </a:extLst>
            </p:cNvPr>
            <p:cNvSpPr>
              <a:spLocks noChangeShapeType="1"/>
            </p:cNvSpPr>
            <p:nvPr/>
          </p:nvSpPr>
          <p:spPr bwMode="auto">
            <a:xfrm flipH="1">
              <a:off x="0" y="43"/>
              <a:ext cx="9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33">
            <a:extLst>
              <a:ext uri="{FF2B5EF4-FFF2-40B4-BE49-F238E27FC236}">
                <a16:creationId xmlns:a16="http://schemas.microsoft.com/office/drawing/2014/main" id="{D09056E6-4E65-4445-AF38-938DD4B0C34E}"/>
              </a:ext>
            </a:extLst>
          </p:cNvPr>
          <p:cNvGrpSpPr>
            <a:grpSpLocks/>
          </p:cNvGrpSpPr>
          <p:nvPr/>
        </p:nvGrpSpPr>
        <p:grpSpPr bwMode="auto">
          <a:xfrm>
            <a:off x="2566988" y="2786063"/>
            <a:ext cx="2249487" cy="593725"/>
            <a:chOff x="0" y="0"/>
            <a:chExt cx="1417" cy="374"/>
          </a:xfrm>
        </p:grpSpPr>
        <p:grpSp>
          <p:nvGrpSpPr>
            <p:cNvPr id="38" name="Group 34">
              <a:extLst>
                <a:ext uri="{FF2B5EF4-FFF2-40B4-BE49-F238E27FC236}">
                  <a16:creationId xmlns:a16="http://schemas.microsoft.com/office/drawing/2014/main" id="{AA68DA6C-5097-4240-87A1-A32C05DA4663}"/>
                </a:ext>
              </a:extLst>
            </p:cNvPr>
            <p:cNvGrpSpPr>
              <a:grpSpLocks/>
            </p:cNvGrpSpPr>
            <p:nvPr/>
          </p:nvGrpSpPr>
          <p:grpSpPr bwMode="auto">
            <a:xfrm>
              <a:off x="599" y="287"/>
              <a:ext cx="818" cy="87"/>
              <a:chOff x="0" y="0"/>
              <a:chExt cx="818" cy="87"/>
            </a:xfrm>
          </p:grpSpPr>
          <p:sp>
            <p:nvSpPr>
              <p:cNvPr id="42" name="Oval 39">
                <a:extLst>
                  <a:ext uri="{FF2B5EF4-FFF2-40B4-BE49-F238E27FC236}">
                    <a16:creationId xmlns:a16="http://schemas.microsoft.com/office/drawing/2014/main" id="{CB6D124E-5041-49A9-96ED-D6A4C27F8C68}"/>
                  </a:ext>
                </a:extLst>
              </p:cNvPr>
              <p:cNvSpPr>
                <a:spLocks noChangeArrowheads="1"/>
              </p:cNvSpPr>
              <p:nvPr/>
            </p:nvSpPr>
            <p:spPr bwMode="auto">
              <a:xfrm>
                <a:off x="730"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3" name="Line 40">
                <a:extLst>
                  <a:ext uri="{FF2B5EF4-FFF2-40B4-BE49-F238E27FC236}">
                    <a16:creationId xmlns:a16="http://schemas.microsoft.com/office/drawing/2014/main" id="{2E3B3DE4-28E6-4D70-B1B5-66916CA074DA}"/>
                  </a:ext>
                </a:extLst>
              </p:cNvPr>
              <p:cNvSpPr>
                <a:spLocks noChangeShapeType="1"/>
              </p:cNvSpPr>
              <p:nvPr/>
            </p:nvSpPr>
            <p:spPr bwMode="auto">
              <a:xfrm flipH="1">
                <a:off x="0" y="45"/>
                <a:ext cx="76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37">
              <a:extLst>
                <a:ext uri="{FF2B5EF4-FFF2-40B4-BE49-F238E27FC236}">
                  <a16:creationId xmlns:a16="http://schemas.microsoft.com/office/drawing/2014/main" id="{C00C0EAA-26E3-4DDD-8991-2D880BB08FA4}"/>
                </a:ext>
              </a:extLst>
            </p:cNvPr>
            <p:cNvGrpSpPr>
              <a:grpSpLocks/>
            </p:cNvGrpSpPr>
            <p:nvPr/>
          </p:nvGrpSpPr>
          <p:grpSpPr bwMode="auto">
            <a:xfrm>
              <a:off x="0" y="0"/>
              <a:ext cx="577" cy="325"/>
              <a:chOff x="0" y="0"/>
              <a:chExt cx="577" cy="325"/>
            </a:xfrm>
          </p:grpSpPr>
          <p:sp>
            <p:nvSpPr>
              <p:cNvPr id="40" name="Text Box 42">
                <a:extLst>
                  <a:ext uri="{FF2B5EF4-FFF2-40B4-BE49-F238E27FC236}">
                    <a16:creationId xmlns:a16="http://schemas.microsoft.com/office/drawing/2014/main" id="{755ED367-CF2D-4E82-84BE-A2CBE1E04F0B}"/>
                  </a:ext>
                </a:extLst>
              </p:cNvPr>
              <p:cNvSpPr txBox="1">
                <a:spLocks noChangeArrowheads="1"/>
              </p:cNvSpPr>
              <p:nvPr/>
            </p:nvSpPr>
            <p:spPr bwMode="auto">
              <a:xfrm>
                <a:off x="0" y="0"/>
                <a:ext cx="4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B</a:t>
                </a:r>
              </a:p>
            </p:txBody>
          </p:sp>
          <p:sp>
            <p:nvSpPr>
              <p:cNvPr id="41" name="Line 43">
                <a:extLst>
                  <a:ext uri="{FF2B5EF4-FFF2-40B4-BE49-F238E27FC236}">
                    <a16:creationId xmlns:a16="http://schemas.microsoft.com/office/drawing/2014/main" id="{085CBB64-D0B6-4970-8999-758B9001C3D0}"/>
                  </a:ext>
                </a:extLst>
              </p:cNvPr>
              <p:cNvSpPr>
                <a:spLocks noChangeShapeType="1"/>
              </p:cNvSpPr>
              <p:nvPr/>
            </p:nvSpPr>
            <p:spPr bwMode="auto">
              <a:xfrm flipH="1" flipV="1">
                <a:off x="384" y="208"/>
                <a:ext cx="193"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4" name="Group 40">
            <a:extLst>
              <a:ext uri="{FF2B5EF4-FFF2-40B4-BE49-F238E27FC236}">
                <a16:creationId xmlns:a16="http://schemas.microsoft.com/office/drawing/2014/main" id="{265A586F-711F-4EBD-81EA-05EE4B3A5FB8}"/>
              </a:ext>
            </a:extLst>
          </p:cNvPr>
          <p:cNvGrpSpPr>
            <a:grpSpLocks/>
          </p:cNvGrpSpPr>
          <p:nvPr/>
        </p:nvGrpSpPr>
        <p:grpSpPr bwMode="auto">
          <a:xfrm>
            <a:off x="2878138" y="4362450"/>
            <a:ext cx="1943100" cy="661988"/>
            <a:chOff x="0" y="0"/>
            <a:chExt cx="1224" cy="417"/>
          </a:xfrm>
        </p:grpSpPr>
        <p:grpSp>
          <p:nvGrpSpPr>
            <p:cNvPr id="45" name="Group 41">
              <a:extLst>
                <a:ext uri="{FF2B5EF4-FFF2-40B4-BE49-F238E27FC236}">
                  <a16:creationId xmlns:a16="http://schemas.microsoft.com/office/drawing/2014/main" id="{5A55270A-9606-4CC6-8430-569C5C78F242}"/>
                </a:ext>
              </a:extLst>
            </p:cNvPr>
            <p:cNvGrpSpPr>
              <a:grpSpLocks/>
            </p:cNvGrpSpPr>
            <p:nvPr/>
          </p:nvGrpSpPr>
          <p:grpSpPr bwMode="auto">
            <a:xfrm>
              <a:off x="402" y="0"/>
              <a:ext cx="822" cy="87"/>
              <a:chOff x="0" y="0"/>
              <a:chExt cx="822" cy="87"/>
            </a:xfrm>
          </p:grpSpPr>
          <p:sp>
            <p:nvSpPr>
              <p:cNvPr id="49" name="Oval 46">
                <a:extLst>
                  <a:ext uri="{FF2B5EF4-FFF2-40B4-BE49-F238E27FC236}">
                    <a16:creationId xmlns:a16="http://schemas.microsoft.com/office/drawing/2014/main" id="{9E324B9F-57B4-4603-B94A-EA7F370F3F4B}"/>
                  </a:ext>
                </a:extLst>
              </p:cNvPr>
              <p:cNvSpPr>
                <a:spLocks noChangeArrowheads="1"/>
              </p:cNvSpPr>
              <p:nvPr/>
            </p:nvSpPr>
            <p:spPr bwMode="auto">
              <a:xfrm>
                <a:off x="734"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50" name="Line 47">
                <a:extLst>
                  <a:ext uri="{FF2B5EF4-FFF2-40B4-BE49-F238E27FC236}">
                    <a16:creationId xmlns:a16="http://schemas.microsoft.com/office/drawing/2014/main" id="{735E9879-30FF-4952-B608-5AA178CF820C}"/>
                  </a:ext>
                </a:extLst>
              </p:cNvPr>
              <p:cNvSpPr>
                <a:spLocks noChangeShapeType="1"/>
              </p:cNvSpPr>
              <p:nvPr/>
            </p:nvSpPr>
            <p:spPr bwMode="auto">
              <a:xfrm flipH="1">
                <a:off x="0" y="43"/>
                <a:ext cx="767"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6" name="Group 44">
              <a:extLst>
                <a:ext uri="{FF2B5EF4-FFF2-40B4-BE49-F238E27FC236}">
                  <a16:creationId xmlns:a16="http://schemas.microsoft.com/office/drawing/2014/main" id="{614C4D75-6BBD-4845-B338-381351540457}"/>
                </a:ext>
              </a:extLst>
            </p:cNvPr>
            <p:cNvGrpSpPr>
              <a:grpSpLocks/>
            </p:cNvGrpSpPr>
            <p:nvPr/>
          </p:nvGrpSpPr>
          <p:grpSpPr bwMode="auto">
            <a:xfrm>
              <a:off x="0" y="52"/>
              <a:ext cx="384" cy="365"/>
              <a:chOff x="0" y="0"/>
              <a:chExt cx="384" cy="365"/>
            </a:xfrm>
          </p:grpSpPr>
          <p:sp>
            <p:nvSpPr>
              <p:cNvPr id="47" name="Text Box 49">
                <a:extLst>
                  <a:ext uri="{FF2B5EF4-FFF2-40B4-BE49-F238E27FC236}">
                    <a16:creationId xmlns:a16="http://schemas.microsoft.com/office/drawing/2014/main" id="{0541E60C-FA35-4F59-AC8B-6A7B87378EE5}"/>
                  </a:ext>
                </a:extLst>
              </p:cNvPr>
              <p:cNvSpPr txBox="1">
                <a:spLocks noChangeArrowheads="1"/>
              </p:cNvSpPr>
              <p:nvPr/>
            </p:nvSpPr>
            <p:spPr bwMode="auto">
              <a:xfrm>
                <a:off x="0" y="77"/>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b="1" i="1">
                    <a:ea typeface="宋体" panose="02010600030101010101" pitchFamily="2" charset="-122"/>
                  </a:rPr>
                  <a:t>P</a:t>
                </a:r>
                <a:r>
                  <a:rPr lang="en-US" altLang="zh-CN" sz="2400" b="1" i="1" baseline="-25000">
                    <a:ea typeface="宋体" panose="02010600030101010101" pitchFamily="2" charset="-122"/>
                  </a:rPr>
                  <a:t>S</a:t>
                </a:r>
              </a:p>
            </p:txBody>
          </p:sp>
          <p:sp>
            <p:nvSpPr>
              <p:cNvPr id="48" name="Line 50">
                <a:extLst>
                  <a:ext uri="{FF2B5EF4-FFF2-40B4-BE49-F238E27FC236}">
                    <a16:creationId xmlns:a16="http://schemas.microsoft.com/office/drawing/2014/main" id="{954AD96D-3646-4646-99B0-97B0BADFFC3A}"/>
                  </a:ext>
                </a:extLst>
              </p:cNvPr>
              <p:cNvSpPr>
                <a:spLocks noChangeShapeType="1"/>
              </p:cNvSpPr>
              <p:nvPr/>
            </p:nvSpPr>
            <p:spPr bwMode="auto">
              <a:xfrm flipH="1">
                <a:off x="240" y="0"/>
                <a:ext cx="144"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1" name="Rectangle 51">
            <a:extLst>
              <a:ext uri="{FF2B5EF4-FFF2-40B4-BE49-F238E27FC236}">
                <a16:creationId xmlns:a16="http://schemas.microsoft.com/office/drawing/2014/main" id="{E13766FE-A505-4DF9-9ECF-4137DC53F895}"/>
              </a:ext>
            </a:extLst>
          </p:cNvPr>
          <p:cNvSpPr>
            <a:spLocks noChangeArrowheads="1"/>
          </p:cNvSpPr>
          <p:nvPr/>
        </p:nvSpPr>
        <p:spPr bwMode="auto">
          <a:xfrm>
            <a:off x="6259513" y="1211263"/>
            <a:ext cx="2092325" cy="893762"/>
          </a:xfrm>
          <a:prstGeom prst="rect">
            <a:avLst/>
          </a:prstGeom>
          <a:solidFill>
            <a:srgbClr val="FFFFCC"/>
          </a:solidFill>
          <a:ln>
            <a:noFill/>
          </a:ln>
          <a:effectLst>
            <a:outerShdw dist="5388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buClr>
                <a:srgbClr val="00B85C"/>
              </a:buClr>
              <a:buSzPct val="120000"/>
              <a:buFont typeface="Wingdings" panose="05000000000000000000" pitchFamily="2" charset="2"/>
              <a:buNone/>
            </a:pPr>
            <a:r>
              <a:rPr lang="zh-CN" altLang="zh-CN" sz="2600">
                <a:ea typeface="宋体" panose="02010600030101010101" pitchFamily="2" charset="-122"/>
              </a:rPr>
              <a:t>需求是富有弹性的</a:t>
            </a:r>
          </a:p>
        </p:txBody>
      </p:sp>
      <p:sp>
        <p:nvSpPr>
          <p:cNvPr id="52" name="Rectangle 52">
            <a:extLst>
              <a:ext uri="{FF2B5EF4-FFF2-40B4-BE49-F238E27FC236}">
                <a16:creationId xmlns:a16="http://schemas.microsoft.com/office/drawing/2014/main" id="{09451305-632F-4D13-8914-72BCA3737F92}"/>
              </a:ext>
            </a:extLst>
          </p:cNvPr>
          <p:cNvSpPr>
            <a:spLocks noChangeArrowheads="1"/>
          </p:cNvSpPr>
          <p:nvPr/>
        </p:nvSpPr>
        <p:spPr bwMode="auto">
          <a:xfrm>
            <a:off x="5810250" y="2381250"/>
            <a:ext cx="2713038" cy="1041400"/>
          </a:xfrm>
          <a:prstGeom prst="rect">
            <a:avLst/>
          </a:prstGeom>
          <a:solidFill>
            <a:srgbClr val="FFFFCC"/>
          </a:solidFill>
          <a:ln>
            <a:noFill/>
          </a:ln>
          <a:effectLst>
            <a:outerShdw dist="5388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buClr>
                <a:srgbClr val="00B85C"/>
              </a:buClr>
              <a:buSzPct val="120000"/>
              <a:buFont typeface="Wingdings" panose="05000000000000000000" pitchFamily="2" charset="2"/>
              <a:buNone/>
            </a:pPr>
            <a:r>
              <a:rPr lang="zh-CN" altLang="zh-CN" sz="2600">
                <a:ea typeface="宋体" panose="02010600030101010101" pitchFamily="2" charset="-122"/>
              </a:rPr>
              <a:t>在短期内，供给缺乏弹性</a:t>
            </a:r>
          </a:p>
        </p:txBody>
      </p:sp>
      <p:sp>
        <p:nvSpPr>
          <p:cNvPr id="53" name="Rectangle 53">
            <a:extLst>
              <a:ext uri="{FF2B5EF4-FFF2-40B4-BE49-F238E27FC236}">
                <a16:creationId xmlns:a16="http://schemas.microsoft.com/office/drawing/2014/main" id="{C9B2CDA3-373E-4B02-92F9-CAA665D2B19C}"/>
              </a:ext>
            </a:extLst>
          </p:cNvPr>
          <p:cNvSpPr>
            <a:spLocks noChangeArrowheads="1"/>
          </p:cNvSpPr>
          <p:nvPr/>
        </p:nvSpPr>
        <p:spPr bwMode="auto">
          <a:xfrm>
            <a:off x="6908800" y="3505200"/>
            <a:ext cx="1903413" cy="1992313"/>
          </a:xfrm>
          <a:prstGeom prst="rect">
            <a:avLst/>
          </a:prstGeom>
          <a:solidFill>
            <a:srgbClr val="FFFFCC"/>
          </a:solidFill>
          <a:ln>
            <a:noFill/>
          </a:ln>
          <a:effectLst>
            <a:outerShdw dist="5388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buClr>
                <a:srgbClr val="00B85C"/>
              </a:buClr>
              <a:buSzPct val="120000"/>
              <a:buFont typeface="Wingdings" panose="05000000000000000000" pitchFamily="2" charset="2"/>
              <a:buNone/>
            </a:pPr>
            <a:r>
              <a:rPr lang="zh-CN" altLang="zh-CN" sz="2800">
                <a:ea typeface="宋体" panose="02010600030101010101" pitchFamily="2" charset="-122"/>
              </a:rPr>
              <a:t>因此，游艇工厂承担了大部分的税收</a:t>
            </a:r>
          </a:p>
        </p:txBody>
      </p:sp>
    </p:spTree>
    <p:extLst>
      <p:ext uri="{BB962C8B-B14F-4D97-AF65-F5344CB8AC3E}">
        <p14:creationId xmlns:p14="http://schemas.microsoft.com/office/powerpoint/2010/main" val="100467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par>
                                <p:cTn id="8" presetID="18" presetClass="entr" presetSubtype="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strips(downRigh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dissolve">
                                      <p:cBhvr>
                                        <p:cTn id="15" dur="500"/>
                                        <p:tgtEl>
                                          <p:spTgt spid="52"/>
                                        </p:tgtEl>
                                      </p:cBhvr>
                                    </p:animEffect>
                                  </p:childTnLst>
                                </p:cTn>
                              </p:par>
                              <p:par>
                                <p:cTn id="16" presetID="18" presetClass="entr" presetSubtype="3"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strips(upRight)">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right)">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strips(downLeft)">
                                      <p:cBhvr>
                                        <p:cTn id="28" dur="500"/>
                                        <p:tgtEl>
                                          <p:spTgt spid="20"/>
                                        </p:tgtEl>
                                      </p:cBhvr>
                                    </p:animEffect>
                                  </p:childTnLst>
                                </p:cTn>
                              </p:par>
                            </p:childTnLst>
                          </p:cTn>
                        </p:par>
                        <p:par>
                          <p:cTn id="29" fill="hold">
                            <p:stCondLst>
                              <p:cond delay="500"/>
                            </p:stCondLst>
                            <p:childTnLst>
                              <p:par>
                                <p:cTn id="30" presetID="18" presetClass="entr" presetSubtype="9"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strips(upLeft)">
                                      <p:cBhvr>
                                        <p:cTn id="32" dur="500"/>
                                        <p:tgtEl>
                                          <p:spTgt spid="37"/>
                                        </p:tgtEl>
                                      </p:cBhvr>
                                    </p:animEffect>
                                  </p:childTnLst>
                                </p:cTn>
                              </p:par>
                              <p:par>
                                <p:cTn id="33" presetID="18" presetClass="entr" presetSubtype="12"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strips(downLeft)">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9" fill="hold"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strips(upLeft)">
                                      <p:cBhvr>
                                        <p:cTn id="40" dur="500"/>
                                        <p:tgtEl>
                                          <p:spTgt spid="24"/>
                                        </p:tgtEl>
                                      </p:cBhvr>
                                    </p:animEffect>
                                  </p:childTnLst>
                                </p:cTn>
                              </p:par>
                            </p:childTnLst>
                          </p:cTn>
                        </p:par>
                        <p:par>
                          <p:cTn id="41" fill="hold">
                            <p:stCondLst>
                              <p:cond delay="500"/>
                            </p:stCondLst>
                            <p:childTnLst>
                              <p:par>
                                <p:cTn id="42" presetID="18" presetClass="entr" presetSubtype="12"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strips(downLeft)">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dissolve">
                                      <p:cBhvr>
                                        <p:cTn id="4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autoUpdateAnimBg="0"/>
      <p:bldP spid="52" grpId="0" bldLvl="0" animBg="1" autoUpdateAnimBg="0"/>
      <p:bldP spid="53"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BD8F-00C9-43ED-80FB-1D3F16A251D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9AAA32C-3CE4-4339-BE5F-0FF6C234CE06}"/>
              </a:ext>
            </a:extLst>
          </p:cNvPr>
          <p:cNvSpPr>
            <a:spLocks noGrp="1"/>
          </p:cNvSpPr>
          <p:nvPr>
            <p:ph idx="1"/>
          </p:nvPr>
        </p:nvSpPr>
        <p:spPr/>
        <p:txBody>
          <a:bodyPr/>
          <a:lstStyle/>
          <a:p>
            <a:endParaRPr lang="zh-CN" altLang="en-US" dirty="0"/>
          </a:p>
        </p:txBody>
      </p:sp>
      <p:sp>
        <p:nvSpPr>
          <p:cNvPr id="4" name="Line 3">
            <a:extLst>
              <a:ext uri="{FF2B5EF4-FFF2-40B4-BE49-F238E27FC236}">
                <a16:creationId xmlns:a16="http://schemas.microsoft.com/office/drawing/2014/main" id="{89829ABE-6870-47CA-A81D-F8E1C3B90CB9}"/>
              </a:ext>
            </a:extLst>
          </p:cNvPr>
          <p:cNvSpPr>
            <a:spLocks noChangeShapeType="1"/>
          </p:cNvSpPr>
          <p:nvPr/>
        </p:nvSpPr>
        <p:spPr bwMode="auto">
          <a:xfrm>
            <a:off x="976313" y="1619250"/>
            <a:ext cx="0" cy="202406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4">
            <a:extLst>
              <a:ext uri="{FF2B5EF4-FFF2-40B4-BE49-F238E27FC236}">
                <a16:creationId xmlns:a16="http://schemas.microsoft.com/office/drawing/2014/main" id="{D9D1F23B-BAEE-41D1-B3FC-542B5516A3F8}"/>
              </a:ext>
            </a:extLst>
          </p:cNvPr>
          <p:cNvSpPr>
            <a:spLocks noChangeShapeType="1"/>
          </p:cNvSpPr>
          <p:nvPr/>
        </p:nvSpPr>
        <p:spPr bwMode="auto">
          <a:xfrm>
            <a:off x="3714750" y="1619250"/>
            <a:ext cx="0" cy="202406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5">
            <a:extLst>
              <a:ext uri="{FF2B5EF4-FFF2-40B4-BE49-F238E27FC236}">
                <a16:creationId xmlns:a16="http://schemas.microsoft.com/office/drawing/2014/main" id="{B7983CBE-7A78-4EAA-9307-0B128DC08D3D}"/>
              </a:ext>
            </a:extLst>
          </p:cNvPr>
          <p:cNvSpPr>
            <a:spLocks noChangeShapeType="1"/>
          </p:cNvSpPr>
          <p:nvPr/>
        </p:nvSpPr>
        <p:spPr bwMode="auto">
          <a:xfrm>
            <a:off x="976313" y="3643313"/>
            <a:ext cx="2166937"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6">
            <a:extLst>
              <a:ext uri="{FF2B5EF4-FFF2-40B4-BE49-F238E27FC236}">
                <a16:creationId xmlns:a16="http://schemas.microsoft.com/office/drawing/2014/main" id="{0790DE16-4139-4719-9FAF-9EBE5FAEAA36}"/>
              </a:ext>
            </a:extLst>
          </p:cNvPr>
          <p:cNvSpPr>
            <a:spLocks noChangeShapeType="1"/>
          </p:cNvSpPr>
          <p:nvPr/>
        </p:nvSpPr>
        <p:spPr bwMode="auto">
          <a:xfrm>
            <a:off x="3706813" y="3643313"/>
            <a:ext cx="443706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Rectangle 7">
            <a:extLst>
              <a:ext uri="{FF2B5EF4-FFF2-40B4-BE49-F238E27FC236}">
                <a16:creationId xmlns:a16="http://schemas.microsoft.com/office/drawing/2014/main" id="{D641352A-1EDB-4A70-B6E3-E2482C71AC36}"/>
              </a:ext>
            </a:extLst>
          </p:cNvPr>
          <p:cNvSpPr>
            <a:spLocks noChangeArrowheads="1"/>
          </p:cNvSpPr>
          <p:nvPr/>
        </p:nvSpPr>
        <p:spPr bwMode="auto">
          <a:xfrm>
            <a:off x="2932113" y="3851275"/>
            <a:ext cx="7159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baseline="30000" dirty="0">
                <a:ea typeface="宋体" panose="02010600030101010101" pitchFamily="2" charset="-122"/>
              </a:rPr>
              <a:t>*</a:t>
            </a:r>
            <a:endParaRPr lang="en-US" altLang="zh-CN" dirty="0">
              <a:ea typeface="宋体" panose="02010600030101010101" pitchFamily="2" charset="-122"/>
            </a:endParaRPr>
          </a:p>
        </p:txBody>
      </p:sp>
      <p:sp>
        <p:nvSpPr>
          <p:cNvPr id="9" name="Line 9">
            <a:extLst>
              <a:ext uri="{FF2B5EF4-FFF2-40B4-BE49-F238E27FC236}">
                <a16:creationId xmlns:a16="http://schemas.microsoft.com/office/drawing/2014/main" id="{3A49D839-3835-4FF8-8232-018BBC1B1D1D}"/>
              </a:ext>
            </a:extLst>
          </p:cNvPr>
          <p:cNvSpPr>
            <a:spLocks noChangeShapeType="1"/>
          </p:cNvSpPr>
          <p:nvPr/>
        </p:nvSpPr>
        <p:spPr bwMode="auto">
          <a:xfrm>
            <a:off x="976313" y="2190750"/>
            <a:ext cx="381000" cy="145256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a:extLst>
              <a:ext uri="{FF2B5EF4-FFF2-40B4-BE49-F238E27FC236}">
                <a16:creationId xmlns:a16="http://schemas.microsoft.com/office/drawing/2014/main" id="{6F5ACBEF-5396-4348-B86D-B0C389EC9600}"/>
              </a:ext>
            </a:extLst>
          </p:cNvPr>
          <p:cNvSpPr>
            <a:spLocks noChangeShapeType="1"/>
          </p:cNvSpPr>
          <p:nvPr/>
        </p:nvSpPr>
        <p:spPr bwMode="auto">
          <a:xfrm>
            <a:off x="3714750" y="2190750"/>
            <a:ext cx="3786188" cy="145256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11">
            <a:extLst>
              <a:ext uri="{FF2B5EF4-FFF2-40B4-BE49-F238E27FC236}">
                <a16:creationId xmlns:a16="http://schemas.microsoft.com/office/drawing/2014/main" id="{8D382073-4537-4CEC-9CE4-E18346327B2F}"/>
              </a:ext>
            </a:extLst>
          </p:cNvPr>
          <p:cNvSpPr>
            <a:spLocks noChangeArrowheads="1"/>
          </p:cNvSpPr>
          <p:nvPr/>
        </p:nvSpPr>
        <p:spPr bwMode="auto">
          <a:xfrm>
            <a:off x="1193800" y="375285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5</a:t>
            </a:r>
          </a:p>
        </p:txBody>
      </p:sp>
      <p:sp>
        <p:nvSpPr>
          <p:cNvPr id="12" name="Rectangle 12">
            <a:extLst>
              <a:ext uri="{FF2B5EF4-FFF2-40B4-BE49-F238E27FC236}">
                <a16:creationId xmlns:a16="http://schemas.microsoft.com/office/drawing/2014/main" id="{973CA241-7BE0-4D41-8BB2-3EC36331B347}"/>
              </a:ext>
            </a:extLst>
          </p:cNvPr>
          <p:cNvSpPr>
            <a:spLocks noChangeArrowheads="1"/>
          </p:cNvSpPr>
          <p:nvPr/>
        </p:nvSpPr>
        <p:spPr bwMode="auto">
          <a:xfrm>
            <a:off x="7218363" y="3752850"/>
            <a:ext cx="579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50</a:t>
            </a:r>
          </a:p>
        </p:txBody>
      </p:sp>
      <p:sp>
        <p:nvSpPr>
          <p:cNvPr id="13" name="Rectangle 13">
            <a:extLst>
              <a:ext uri="{FF2B5EF4-FFF2-40B4-BE49-F238E27FC236}">
                <a16:creationId xmlns:a16="http://schemas.microsoft.com/office/drawing/2014/main" id="{0E00B956-0DB3-4ECB-91A2-650CB3F8D49E}"/>
              </a:ext>
            </a:extLst>
          </p:cNvPr>
          <p:cNvSpPr>
            <a:spLocks noChangeArrowheads="1"/>
          </p:cNvSpPr>
          <p:nvPr/>
        </p:nvSpPr>
        <p:spPr bwMode="auto">
          <a:xfrm>
            <a:off x="360363" y="1966913"/>
            <a:ext cx="579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10</a:t>
            </a:r>
          </a:p>
        </p:txBody>
      </p:sp>
      <p:sp>
        <p:nvSpPr>
          <p:cNvPr id="14" name="Rectangle 14">
            <a:extLst>
              <a:ext uri="{FF2B5EF4-FFF2-40B4-BE49-F238E27FC236}">
                <a16:creationId xmlns:a16="http://schemas.microsoft.com/office/drawing/2014/main" id="{A4AD1B4F-6033-4A6C-82CD-2B4A8FD99918}"/>
              </a:ext>
            </a:extLst>
          </p:cNvPr>
          <p:cNvSpPr>
            <a:spLocks noChangeArrowheads="1"/>
          </p:cNvSpPr>
          <p:nvPr/>
        </p:nvSpPr>
        <p:spPr bwMode="auto">
          <a:xfrm>
            <a:off x="3098800" y="1966913"/>
            <a:ext cx="579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10</a:t>
            </a:r>
          </a:p>
        </p:txBody>
      </p:sp>
      <p:sp>
        <p:nvSpPr>
          <p:cNvPr id="15" name="Rectangle 15">
            <a:extLst>
              <a:ext uri="{FF2B5EF4-FFF2-40B4-BE49-F238E27FC236}">
                <a16:creationId xmlns:a16="http://schemas.microsoft.com/office/drawing/2014/main" id="{FBB856E5-96D5-4546-896A-7418226ED205}"/>
              </a:ext>
            </a:extLst>
          </p:cNvPr>
          <p:cNvSpPr>
            <a:spLocks noChangeArrowheads="1"/>
          </p:cNvSpPr>
          <p:nvPr/>
        </p:nvSpPr>
        <p:spPr bwMode="auto">
          <a:xfrm>
            <a:off x="1193800" y="1657350"/>
            <a:ext cx="9159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800">
                <a:ea typeface="宋体" panose="02010600030101010101" pitchFamily="2" charset="-122"/>
              </a:rPr>
              <a:t>斜率</a:t>
            </a:r>
            <a:r>
              <a:rPr lang="en-US" altLang="zh-CN" sz="2800">
                <a:ea typeface="宋体" panose="02010600030101010101" pitchFamily="2" charset="-122"/>
              </a:rPr>
              <a:t/>
            </a:r>
            <a:br>
              <a:rPr lang="en-US" altLang="zh-CN" sz="2800">
                <a:ea typeface="宋体" panose="02010600030101010101" pitchFamily="2" charset="-122"/>
              </a:rPr>
            </a:br>
            <a:r>
              <a:rPr lang="en-US" altLang="zh-CN" sz="2800">
                <a:ea typeface="宋体" panose="02010600030101010101" pitchFamily="2" charset="-122"/>
              </a:rPr>
              <a:t>= - 2</a:t>
            </a:r>
          </a:p>
        </p:txBody>
      </p:sp>
      <p:sp>
        <p:nvSpPr>
          <p:cNvPr id="16" name="Rectangle 16">
            <a:extLst>
              <a:ext uri="{FF2B5EF4-FFF2-40B4-BE49-F238E27FC236}">
                <a16:creationId xmlns:a16="http://schemas.microsoft.com/office/drawing/2014/main" id="{70BB0D26-FA30-409D-88D2-249642049F7A}"/>
              </a:ext>
            </a:extLst>
          </p:cNvPr>
          <p:cNvSpPr>
            <a:spLocks noChangeArrowheads="1"/>
          </p:cNvSpPr>
          <p:nvPr/>
        </p:nvSpPr>
        <p:spPr bwMode="auto">
          <a:xfrm>
            <a:off x="4575175" y="1657350"/>
            <a:ext cx="1214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800">
                <a:ea typeface="宋体" panose="02010600030101010101" pitchFamily="2" charset="-122"/>
              </a:rPr>
              <a:t>斜率</a:t>
            </a:r>
            <a:r>
              <a:rPr lang="en-US" altLang="zh-CN" sz="2800">
                <a:ea typeface="宋体" panose="02010600030101010101" pitchFamily="2" charset="-122"/>
              </a:rPr>
              <a:t/>
            </a:r>
            <a:br>
              <a:rPr lang="en-US" altLang="zh-CN" sz="2800">
                <a:ea typeface="宋体" panose="02010600030101010101" pitchFamily="2" charset="-122"/>
              </a:rPr>
            </a:br>
            <a:r>
              <a:rPr lang="en-US" altLang="zh-CN" sz="2800">
                <a:ea typeface="宋体" panose="02010600030101010101" pitchFamily="2" charset="-122"/>
              </a:rPr>
              <a:t>= - 0.2</a:t>
            </a:r>
          </a:p>
        </p:txBody>
      </p:sp>
      <p:sp>
        <p:nvSpPr>
          <p:cNvPr id="17" name="Rectangle 17">
            <a:extLst>
              <a:ext uri="{FF2B5EF4-FFF2-40B4-BE49-F238E27FC236}">
                <a16:creationId xmlns:a16="http://schemas.microsoft.com/office/drawing/2014/main" id="{03CABD04-1CDC-4445-8D4E-C4F86F171BE0}"/>
              </a:ext>
            </a:extLst>
          </p:cNvPr>
          <p:cNvSpPr>
            <a:spLocks noChangeArrowheads="1"/>
          </p:cNvSpPr>
          <p:nvPr/>
        </p:nvSpPr>
        <p:spPr bwMode="auto">
          <a:xfrm>
            <a:off x="384175" y="1255713"/>
            <a:ext cx="579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p</a:t>
            </a:r>
            <a:r>
              <a:rPr lang="en-US" altLang="zh-CN" baseline="-25000" dirty="0">
                <a:ea typeface="宋体" panose="02010600030101010101" pitchFamily="2" charset="-122"/>
              </a:rPr>
              <a:t>1</a:t>
            </a:r>
          </a:p>
        </p:txBody>
      </p:sp>
      <p:sp>
        <p:nvSpPr>
          <p:cNvPr id="18" name="Rectangle 18">
            <a:extLst>
              <a:ext uri="{FF2B5EF4-FFF2-40B4-BE49-F238E27FC236}">
                <a16:creationId xmlns:a16="http://schemas.microsoft.com/office/drawing/2014/main" id="{34B9BCE3-CBEF-490C-A6DE-21039994594B}"/>
              </a:ext>
            </a:extLst>
          </p:cNvPr>
          <p:cNvSpPr>
            <a:spLocks noChangeArrowheads="1"/>
          </p:cNvSpPr>
          <p:nvPr/>
        </p:nvSpPr>
        <p:spPr bwMode="auto">
          <a:xfrm>
            <a:off x="3122613" y="1255713"/>
            <a:ext cx="5794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p</a:t>
            </a:r>
            <a:r>
              <a:rPr lang="en-US" altLang="zh-CN" baseline="-25000" dirty="0">
                <a:ea typeface="宋体" panose="02010600030101010101" pitchFamily="2" charset="-122"/>
              </a:rPr>
              <a:t>1</a:t>
            </a:r>
          </a:p>
        </p:txBody>
      </p:sp>
      <p:sp>
        <p:nvSpPr>
          <p:cNvPr id="19" name="Rectangle 19">
            <a:extLst>
              <a:ext uri="{FF2B5EF4-FFF2-40B4-BE49-F238E27FC236}">
                <a16:creationId xmlns:a16="http://schemas.microsoft.com/office/drawing/2014/main" id="{1EBFC45F-F567-4EC4-A117-140326EF8A67}"/>
              </a:ext>
            </a:extLst>
          </p:cNvPr>
          <p:cNvSpPr>
            <a:spLocks noChangeArrowheads="1"/>
          </p:cNvSpPr>
          <p:nvPr/>
        </p:nvSpPr>
        <p:spPr bwMode="auto">
          <a:xfrm>
            <a:off x="527050" y="4541838"/>
            <a:ext cx="71405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dirty="0">
                <a:ea typeface="宋体" panose="02010600030101010101" pitchFamily="2" charset="-122"/>
              </a:rPr>
              <a:t>在哪种情况下，需求</a:t>
            </a:r>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 </a:t>
            </a:r>
            <a:r>
              <a:rPr lang="zh-CN" altLang="en-US" dirty="0">
                <a:ea typeface="宋体" panose="02010600030101010101" pitchFamily="2" charset="-122"/>
              </a:rPr>
              <a:t>相对于</a:t>
            </a:r>
            <a:r>
              <a:rPr lang="en-US" altLang="zh-CN" dirty="0">
                <a:ea typeface="宋体" panose="02010600030101010101" pitchFamily="2" charset="-122"/>
              </a:rPr>
              <a:t>p</a:t>
            </a:r>
            <a:r>
              <a:rPr lang="en-US" altLang="zh-CN" baseline="-25000" dirty="0">
                <a:ea typeface="宋体" panose="02010600030101010101" pitchFamily="2" charset="-122"/>
              </a:rPr>
              <a:t>1</a:t>
            </a:r>
            <a:r>
              <a:rPr lang="zh-CN" altLang="en-US" dirty="0">
                <a:ea typeface="宋体" panose="02010600030101010101" pitchFamily="2" charset="-122"/>
              </a:rPr>
              <a:t>更</a:t>
            </a:r>
          </a:p>
          <a:p>
            <a:r>
              <a:rPr lang="zh-CN" altLang="en-US" dirty="0">
                <a:ea typeface="宋体" panose="02010600030101010101" pitchFamily="2" charset="-122"/>
              </a:rPr>
              <a:t>加敏感？</a:t>
            </a:r>
            <a:endParaRPr lang="en-US" altLang="zh-CN" dirty="0">
              <a:ea typeface="宋体" panose="02010600030101010101" pitchFamily="2" charset="-122"/>
            </a:endParaRPr>
          </a:p>
        </p:txBody>
      </p:sp>
      <p:sp>
        <p:nvSpPr>
          <p:cNvPr id="20" name="Rectangle 20">
            <a:extLst>
              <a:ext uri="{FF2B5EF4-FFF2-40B4-BE49-F238E27FC236}">
                <a16:creationId xmlns:a16="http://schemas.microsoft.com/office/drawing/2014/main" id="{9273772D-84E2-4FE5-89E2-5808D10A00D1}"/>
              </a:ext>
            </a:extLst>
          </p:cNvPr>
          <p:cNvSpPr>
            <a:spLocks noChangeArrowheads="1"/>
          </p:cNvSpPr>
          <p:nvPr/>
        </p:nvSpPr>
        <p:spPr bwMode="auto">
          <a:xfrm>
            <a:off x="7932738" y="3851275"/>
            <a:ext cx="7159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baseline="30000" dirty="0">
                <a:ea typeface="宋体" panose="02010600030101010101" pitchFamily="2" charset="-122"/>
              </a:rPr>
              <a:t>*</a:t>
            </a:r>
            <a:endParaRPr lang="en-US" altLang="zh-CN" dirty="0">
              <a:ea typeface="宋体" panose="02010600030101010101" pitchFamily="2" charset="-122"/>
            </a:endParaRPr>
          </a:p>
        </p:txBody>
      </p:sp>
    </p:spTree>
    <p:extLst>
      <p:ext uri="{BB962C8B-B14F-4D97-AF65-F5344CB8AC3E}">
        <p14:creationId xmlns:p14="http://schemas.microsoft.com/office/powerpoint/2010/main" val="39331398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A00BF-6CAB-4A6B-A808-9269E3343F1C}"/>
              </a:ext>
            </a:extLst>
          </p:cNvPr>
          <p:cNvSpPr>
            <a:spLocks noGrp="1"/>
          </p:cNvSpPr>
          <p:nvPr>
            <p:ph type="title"/>
          </p:nvPr>
        </p:nvSpPr>
        <p:spPr/>
        <p:txBody>
          <a:bodyPr/>
          <a:lstStyle/>
          <a:p>
            <a:r>
              <a:rPr lang="zh-CN" altLang="en-US" dirty="0"/>
              <a:t>思考题</a:t>
            </a:r>
          </a:p>
        </p:txBody>
      </p:sp>
      <p:sp>
        <p:nvSpPr>
          <p:cNvPr id="3" name="内容占位符 2">
            <a:extLst>
              <a:ext uri="{FF2B5EF4-FFF2-40B4-BE49-F238E27FC236}">
                <a16:creationId xmlns:a16="http://schemas.microsoft.com/office/drawing/2014/main" id="{E043A9E8-2B9D-4055-B3A6-228D730C6D9D}"/>
              </a:ext>
            </a:extLst>
          </p:cNvPr>
          <p:cNvSpPr>
            <a:spLocks noGrp="1"/>
          </p:cNvSpPr>
          <p:nvPr>
            <p:ph idx="1"/>
          </p:nvPr>
        </p:nvSpPr>
        <p:spPr/>
        <p:txBody>
          <a:bodyPr/>
          <a:lstStyle/>
          <a:p>
            <a:r>
              <a:rPr lang="zh-CN" altLang="en-US" dirty="0"/>
              <a:t>房产交易税， 税收在不同市场参与人之间如何分担 ？</a:t>
            </a:r>
          </a:p>
        </p:txBody>
      </p:sp>
    </p:spTree>
    <p:extLst>
      <p:ext uri="{BB962C8B-B14F-4D97-AF65-F5344CB8AC3E}">
        <p14:creationId xmlns:p14="http://schemas.microsoft.com/office/powerpoint/2010/main" val="17835666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4CD1C9C-1669-4670-9B9E-3AAD4E395D6E}"/>
              </a:ext>
            </a:extLst>
          </p:cNvPr>
          <p:cNvSpPr>
            <a:spLocks noGrp="1"/>
          </p:cNvSpPr>
          <p:nvPr>
            <p:ph type="title"/>
          </p:nvPr>
        </p:nvSpPr>
        <p:spPr/>
        <p:txBody>
          <a:bodyPr/>
          <a:lstStyle/>
          <a:p>
            <a:r>
              <a:rPr lang="zh-CN" altLang="en-US" dirty="0"/>
              <a:t>市场效率</a:t>
            </a:r>
          </a:p>
        </p:txBody>
      </p:sp>
      <p:sp>
        <p:nvSpPr>
          <p:cNvPr id="5" name="文本占位符 4">
            <a:extLst>
              <a:ext uri="{FF2B5EF4-FFF2-40B4-BE49-F238E27FC236}">
                <a16:creationId xmlns:a16="http://schemas.microsoft.com/office/drawing/2014/main" id="{6CF1D917-1DBC-4226-8E68-C68DD8021420}"/>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24292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D75AA-0BA4-4665-8EAF-C36EC6A834CA}"/>
              </a:ext>
            </a:extLst>
          </p:cNvPr>
          <p:cNvSpPr>
            <a:spLocks noGrp="1"/>
          </p:cNvSpPr>
          <p:nvPr>
            <p:ph type="title"/>
          </p:nvPr>
        </p:nvSpPr>
        <p:spPr/>
        <p:txBody>
          <a:bodyPr/>
          <a:lstStyle/>
          <a:p>
            <a:r>
              <a:rPr lang="zh-CN" altLang="en-US" dirty="0"/>
              <a:t>福利的衡量</a:t>
            </a:r>
          </a:p>
        </p:txBody>
      </p:sp>
      <p:sp>
        <p:nvSpPr>
          <p:cNvPr id="3" name="内容占位符 2">
            <a:extLst>
              <a:ext uri="{FF2B5EF4-FFF2-40B4-BE49-F238E27FC236}">
                <a16:creationId xmlns:a16="http://schemas.microsoft.com/office/drawing/2014/main" id="{F08CC1A6-6B14-49AB-AE7B-46FAD6F7B421}"/>
              </a:ext>
            </a:extLst>
          </p:cNvPr>
          <p:cNvSpPr>
            <a:spLocks noGrp="1"/>
          </p:cNvSpPr>
          <p:nvPr>
            <p:ph idx="1"/>
          </p:nvPr>
        </p:nvSpPr>
        <p:spPr/>
        <p:txBody>
          <a:bodyPr/>
          <a:lstStyle/>
          <a:p>
            <a:r>
              <a:rPr lang="zh-CN" altLang="en-US" dirty="0"/>
              <a:t>资源配置涉及下述问题：</a:t>
            </a:r>
          </a:p>
          <a:p>
            <a:pPr lvl="1"/>
            <a:r>
              <a:rPr lang="zh-CN" altLang="en-US" dirty="0"/>
              <a:t>每种商品分别生产多少？</a:t>
            </a:r>
          </a:p>
          <a:p>
            <a:pPr lvl="1"/>
            <a:r>
              <a:rPr lang="zh-CN" altLang="en-US" dirty="0"/>
              <a:t>谁生产它们？</a:t>
            </a:r>
          </a:p>
          <a:p>
            <a:pPr lvl="1"/>
            <a:r>
              <a:rPr lang="zh-CN" altLang="en-US" dirty="0"/>
              <a:t>谁消费它们？</a:t>
            </a:r>
          </a:p>
          <a:p>
            <a:r>
              <a:rPr lang="zh-CN" altLang="en-US" dirty="0"/>
              <a:t>福利经济学： 研究资源配置如何影响经济福利</a:t>
            </a:r>
          </a:p>
          <a:p>
            <a:r>
              <a:rPr lang="zh-CN" altLang="en-US" dirty="0"/>
              <a:t>首先 ，我们来看看消费者的福利衡量</a:t>
            </a:r>
          </a:p>
        </p:txBody>
      </p:sp>
    </p:spTree>
    <p:extLst>
      <p:ext uri="{BB962C8B-B14F-4D97-AF65-F5344CB8AC3E}">
        <p14:creationId xmlns:p14="http://schemas.microsoft.com/office/powerpoint/2010/main" val="6474261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24746-9216-47F2-927B-421D78DDC619}"/>
              </a:ext>
            </a:extLst>
          </p:cNvPr>
          <p:cNvSpPr>
            <a:spLocks noGrp="1"/>
          </p:cNvSpPr>
          <p:nvPr>
            <p:ph type="title"/>
          </p:nvPr>
        </p:nvSpPr>
        <p:spPr/>
        <p:txBody>
          <a:bodyPr/>
          <a:lstStyle/>
          <a:p>
            <a:r>
              <a:rPr lang="zh-CN" altLang="en-US" dirty="0">
                <a:ea typeface="宋体" panose="02010600030101010101" pitchFamily="2" charset="-122"/>
              </a:rPr>
              <a:t>支付意愿 </a:t>
            </a:r>
            <a:endParaRPr lang="zh-CN" altLang="en-US" dirty="0"/>
          </a:p>
        </p:txBody>
      </p:sp>
      <p:sp>
        <p:nvSpPr>
          <p:cNvPr id="3" name="内容占位符 2">
            <a:extLst>
              <a:ext uri="{FF2B5EF4-FFF2-40B4-BE49-F238E27FC236}">
                <a16:creationId xmlns:a16="http://schemas.microsoft.com/office/drawing/2014/main" id="{596601B7-0E02-4E8C-A1BD-209C3C8EB46F}"/>
              </a:ext>
            </a:extLst>
          </p:cNvPr>
          <p:cNvSpPr>
            <a:spLocks noGrp="1"/>
          </p:cNvSpPr>
          <p:nvPr>
            <p:ph idx="1"/>
          </p:nvPr>
        </p:nvSpPr>
        <p:spPr/>
        <p:txBody>
          <a:bodyPr/>
          <a:lstStyle/>
          <a:p>
            <a:r>
              <a:rPr lang="zh-CN" altLang="en-US" dirty="0">
                <a:ea typeface="宋体" panose="02010600030101010101" pitchFamily="2" charset="-122"/>
              </a:rPr>
              <a:t>支付意愿：一个买家愿意为额外一单位商品支付 的最高价格</a:t>
            </a:r>
          </a:p>
          <a:p>
            <a:pPr lvl="1"/>
            <a:r>
              <a:rPr lang="zh-CN" altLang="en-US" dirty="0">
                <a:ea typeface="宋体" panose="02010600030101010101" pitchFamily="2" charset="-122"/>
              </a:rPr>
              <a:t>支付意愿衡量买家对于商品的评价</a:t>
            </a:r>
            <a:endParaRPr lang="en-US" altLang="zh-CN" dirty="0">
              <a:ea typeface="宋体" panose="02010600030101010101" pitchFamily="2" charset="-122"/>
            </a:endParaRPr>
          </a:p>
          <a:p>
            <a:r>
              <a:rPr lang="zh-CN" altLang="zh-CN" dirty="0">
                <a:ea typeface="宋体" panose="02010600030101010101" pitchFamily="2" charset="-122"/>
              </a:rPr>
              <a:t>例如：4个</a:t>
            </a:r>
            <a:r>
              <a:rPr lang="zh-CN" altLang="en-US" dirty="0">
                <a:ea typeface="宋体" panose="02010600030101010101" pitchFamily="2" charset="-122"/>
              </a:rPr>
              <a:t>消费者</a:t>
            </a:r>
            <a:r>
              <a:rPr lang="zh-CN" altLang="zh-CN" dirty="0">
                <a:ea typeface="宋体" panose="02010600030101010101" pitchFamily="2" charset="-122"/>
              </a:rPr>
              <a:t>对于</a:t>
            </a:r>
            <a:r>
              <a:rPr lang="zh-CN" altLang="en-US" dirty="0">
                <a:ea typeface="宋体" panose="02010600030101010101" pitchFamily="2" charset="-122"/>
              </a:rPr>
              <a:t>一个</a:t>
            </a:r>
            <a:r>
              <a:rPr lang="en-US" altLang="zh-CN" dirty="0">
                <a:ea typeface="宋体" panose="02010600030101010101" pitchFamily="2" charset="-122"/>
              </a:rPr>
              <a:t>iPod</a:t>
            </a:r>
            <a:r>
              <a:rPr lang="zh-CN" altLang="zh-CN" dirty="0">
                <a:ea typeface="宋体" panose="02010600030101010101" pitchFamily="2" charset="-122"/>
              </a:rPr>
              <a:t>的支付意愿</a:t>
            </a:r>
          </a:p>
          <a:p>
            <a:endParaRPr lang="zh-CN" altLang="en-US" dirty="0"/>
          </a:p>
        </p:txBody>
      </p:sp>
      <p:graphicFrame>
        <p:nvGraphicFramePr>
          <p:cNvPr id="8" name="Group 4">
            <a:extLst>
              <a:ext uri="{FF2B5EF4-FFF2-40B4-BE49-F238E27FC236}">
                <a16:creationId xmlns:a16="http://schemas.microsoft.com/office/drawing/2014/main" id="{708A636F-52BE-4F6F-854C-C577D6846D41}"/>
              </a:ext>
            </a:extLst>
          </p:cNvPr>
          <p:cNvGraphicFramePr>
            <a:graphicFrameLocks noGrp="1"/>
          </p:cNvGraphicFramePr>
          <p:nvPr>
            <p:extLst>
              <p:ext uri="{D42A27DB-BD31-4B8C-83A1-F6EECF244321}">
                <p14:modId xmlns:p14="http://schemas.microsoft.com/office/powerpoint/2010/main" val="2166954914"/>
              </p:ext>
            </p:extLst>
          </p:nvPr>
        </p:nvGraphicFramePr>
        <p:xfrm>
          <a:off x="3302794" y="3509952"/>
          <a:ext cx="2538412" cy="3270252"/>
        </p:xfrm>
        <a:graphic>
          <a:graphicData uri="http://schemas.openxmlformats.org/drawingml/2006/table">
            <a:tbl>
              <a:tblPr/>
              <a:tblGrid>
                <a:gridCol w="1506537">
                  <a:extLst>
                    <a:ext uri="{9D8B030D-6E8A-4147-A177-3AD203B41FA5}">
                      <a16:colId xmlns:a16="http://schemas.microsoft.com/office/drawing/2014/main" val="2793293555"/>
                    </a:ext>
                  </a:extLst>
                </a:gridCol>
                <a:gridCol w="1031875">
                  <a:extLst>
                    <a:ext uri="{9D8B030D-6E8A-4147-A177-3AD203B41FA5}">
                      <a16:colId xmlns:a16="http://schemas.microsoft.com/office/drawing/2014/main" val="1834312805"/>
                    </a:ext>
                  </a:extLst>
                </a:gridCol>
              </a:tblGrid>
              <a:tr h="92551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6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人名</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支付意愿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978303148"/>
                  </a:ext>
                </a:extLst>
              </a:tr>
              <a:tr h="5857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Alice</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904197707"/>
                  </a:ext>
                </a:extLst>
              </a:tr>
              <a:tr h="587375">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Bob</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043365804"/>
                  </a:ext>
                </a:extLst>
              </a:tr>
              <a:tr h="5857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Camila</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175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706030554"/>
                  </a:ext>
                </a:extLst>
              </a:tr>
              <a:tr h="5857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David </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591698866"/>
                  </a:ext>
                </a:extLst>
              </a:tr>
            </a:tbl>
          </a:graphicData>
        </a:graphic>
      </p:graphicFrame>
    </p:spTree>
    <p:extLst>
      <p:ext uri="{BB962C8B-B14F-4D97-AF65-F5344CB8AC3E}">
        <p14:creationId xmlns:p14="http://schemas.microsoft.com/office/powerpoint/2010/main" val="41042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C764F-0AA7-4589-BC86-DB5FEEFCDA8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CA215CBA-4BC2-4FF9-9184-0B9B0B9254C7}"/>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7C89C501-546F-4C59-9427-B79A6CD0DCD2}"/>
              </a:ext>
            </a:extLst>
          </p:cNvPr>
          <p:cNvSpPr txBox="1">
            <a:spLocks noChangeArrowheads="1"/>
          </p:cNvSpPr>
          <p:nvPr/>
        </p:nvSpPr>
        <p:spPr>
          <a:xfrm>
            <a:off x="457200" y="230188"/>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支付意愿与需求曲线</a:t>
            </a:r>
          </a:p>
        </p:txBody>
      </p:sp>
      <p:sp>
        <p:nvSpPr>
          <p:cNvPr id="7" name="Rectangle 3">
            <a:extLst>
              <a:ext uri="{FF2B5EF4-FFF2-40B4-BE49-F238E27FC236}">
                <a16:creationId xmlns:a16="http://schemas.microsoft.com/office/drawing/2014/main" id="{C382434E-FB39-4A8C-B718-B8E788952024}"/>
              </a:ext>
            </a:extLst>
          </p:cNvPr>
          <p:cNvSpPr txBox="1">
            <a:spLocks noChangeArrowheads="1"/>
          </p:cNvSpPr>
          <p:nvPr/>
        </p:nvSpPr>
        <p:spPr>
          <a:xfrm>
            <a:off x="384175" y="1444625"/>
            <a:ext cx="2819400" cy="809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Wingdings" panose="05000000000000000000" pitchFamily="2" charset="2"/>
              <a:buNone/>
            </a:pPr>
            <a:r>
              <a:rPr lang="zh-CN" altLang="zh-CN">
                <a:ea typeface="宋体" panose="02010600030101010101" pitchFamily="2" charset="-122"/>
              </a:rPr>
              <a:t>得出需求表</a:t>
            </a:r>
          </a:p>
        </p:txBody>
      </p:sp>
      <p:sp>
        <p:nvSpPr>
          <p:cNvPr id="8" name="Rectangle 144">
            <a:extLst>
              <a:ext uri="{FF2B5EF4-FFF2-40B4-BE49-F238E27FC236}">
                <a16:creationId xmlns:a16="http://schemas.microsoft.com/office/drawing/2014/main" id="{D29A0FE9-8137-447D-9B4A-FA47D98BF87A}"/>
              </a:ext>
            </a:extLst>
          </p:cNvPr>
          <p:cNvSpPr>
            <a:spLocks noChangeArrowheads="1"/>
          </p:cNvSpPr>
          <p:nvPr/>
        </p:nvSpPr>
        <p:spPr bwMode="auto">
          <a:xfrm>
            <a:off x="7874000" y="5222875"/>
            <a:ext cx="795338"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4</a:t>
            </a:r>
          </a:p>
        </p:txBody>
      </p:sp>
      <p:sp>
        <p:nvSpPr>
          <p:cNvPr id="9" name="Rectangle 142">
            <a:extLst>
              <a:ext uri="{FF2B5EF4-FFF2-40B4-BE49-F238E27FC236}">
                <a16:creationId xmlns:a16="http://schemas.microsoft.com/office/drawing/2014/main" id="{ED26EEB2-ED92-4C75-A309-95717B3BBB5A}"/>
              </a:ext>
            </a:extLst>
          </p:cNvPr>
          <p:cNvSpPr>
            <a:spLocks noChangeArrowheads="1"/>
          </p:cNvSpPr>
          <p:nvPr/>
        </p:nvSpPr>
        <p:spPr bwMode="auto">
          <a:xfrm>
            <a:off x="5148263" y="5222875"/>
            <a:ext cx="2725737"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sz="2500" dirty="0">
                <a:ea typeface="宋体" panose="02010600030101010101" pitchFamily="2" charset="-122"/>
              </a:rPr>
              <a:t>A, B, C, D</a:t>
            </a:r>
          </a:p>
        </p:txBody>
      </p:sp>
      <p:sp>
        <p:nvSpPr>
          <p:cNvPr id="10" name="Rectangle 140">
            <a:extLst>
              <a:ext uri="{FF2B5EF4-FFF2-40B4-BE49-F238E27FC236}">
                <a16:creationId xmlns:a16="http://schemas.microsoft.com/office/drawing/2014/main" id="{6F8DD033-AB3F-4FFB-9772-3455B8AFD1E6}"/>
              </a:ext>
            </a:extLst>
          </p:cNvPr>
          <p:cNvSpPr>
            <a:spLocks noChangeArrowheads="1"/>
          </p:cNvSpPr>
          <p:nvPr/>
        </p:nvSpPr>
        <p:spPr bwMode="auto">
          <a:xfrm>
            <a:off x="3413125" y="5222875"/>
            <a:ext cx="1735138"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zh-CN" altLang="zh-CN" sz="2500" dirty="0">
                <a:ea typeface="宋体" panose="02010600030101010101" pitchFamily="2" charset="-122"/>
              </a:rPr>
              <a:t> 0 – 125</a:t>
            </a:r>
          </a:p>
        </p:txBody>
      </p:sp>
      <p:sp>
        <p:nvSpPr>
          <p:cNvPr id="11" name="Rectangle 136">
            <a:extLst>
              <a:ext uri="{FF2B5EF4-FFF2-40B4-BE49-F238E27FC236}">
                <a16:creationId xmlns:a16="http://schemas.microsoft.com/office/drawing/2014/main" id="{CC7D0632-ECC3-4EB5-B486-C9D439021236}"/>
              </a:ext>
            </a:extLst>
          </p:cNvPr>
          <p:cNvSpPr>
            <a:spLocks noChangeArrowheads="1"/>
          </p:cNvSpPr>
          <p:nvPr/>
        </p:nvSpPr>
        <p:spPr bwMode="auto">
          <a:xfrm>
            <a:off x="7874000" y="4332288"/>
            <a:ext cx="795338"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3</a:t>
            </a:r>
          </a:p>
        </p:txBody>
      </p:sp>
      <p:sp>
        <p:nvSpPr>
          <p:cNvPr id="12" name="Rectangle 134">
            <a:extLst>
              <a:ext uri="{FF2B5EF4-FFF2-40B4-BE49-F238E27FC236}">
                <a16:creationId xmlns:a16="http://schemas.microsoft.com/office/drawing/2014/main" id="{42D5BA8B-2B0E-4793-B6A8-F4C2966FA0F9}"/>
              </a:ext>
            </a:extLst>
          </p:cNvPr>
          <p:cNvSpPr>
            <a:spLocks noChangeArrowheads="1"/>
          </p:cNvSpPr>
          <p:nvPr/>
        </p:nvSpPr>
        <p:spPr bwMode="auto">
          <a:xfrm>
            <a:off x="5148263" y="4332288"/>
            <a:ext cx="2725737"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sz="2500" dirty="0">
                <a:ea typeface="宋体" panose="02010600030101010101" pitchFamily="2" charset="-122"/>
              </a:rPr>
              <a:t>A, B, C</a:t>
            </a:r>
          </a:p>
        </p:txBody>
      </p:sp>
      <p:sp>
        <p:nvSpPr>
          <p:cNvPr id="13" name="Rectangle 132">
            <a:extLst>
              <a:ext uri="{FF2B5EF4-FFF2-40B4-BE49-F238E27FC236}">
                <a16:creationId xmlns:a16="http://schemas.microsoft.com/office/drawing/2014/main" id="{AEDFC164-D689-4C27-95EF-529B2B15F408}"/>
              </a:ext>
            </a:extLst>
          </p:cNvPr>
          <p:cNvSpPr>
            <a:spLocks noChangeArrowheads="1"/>
          </p:cNvSpPr>
          <p:nvPr/>
        </p:nvSpPr>
        <p:spPr bwMode="auto">
          <a:xfrm>
            <a:off x="3413125" y="4332288"/>
            <a:ext cx="1735138"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dirty="0">
                <a:ea typeface="宋体" panose="02010600030101010101" pitchFamily="2" charset="-122"/>
              </a:rPr>
              <a:t>126 – 175</a:t>
            </a:r>
          </a:p>
        </p:txBody>
      </p:sp>
      <p:sp>
        <p:nvSpPr>
          <p:cNvPr id="14" name="Rectangle 128">
            <a:extLst>
              <a:ext uri="{FF2B5EF4-FFF2-40B4-BE49-F238E27FC236}">
                <a16:creationId xmlns:a16="http://schemas.microsoft.com/office/drawing/2014/main" id="{6AB12C23-4BDD-43D4-84FF-17CE98026699}"/>
              </a:ext>
            </a:extLst>
          </p:cNvPr>
          <p:cNvSpPr>
            <a:spLocks noChangeArrowheads="1"/>
          </p:cNvSpPr>
          <p:nvPr/>
        </p:nvSpPr>
        <p:spPr bwMode="auto">
          <a:xfrm>
            <a:off x="7874000" y="3641725"/>
            <a:ext cx="7953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2</a:t>
            </a:r>
          </a:p>
        </p:txBody>
      </p:sp>
      <p:sp>
        <p:nvSpPr>
          <p:cNvPr id="15" name="Rectangle 126">
            <a:extLst>
              <a:ext uri="{FF2B5EF4-FFF2-40B4-BE49-F238E27FC236}">
                <a16:creationId xmlns:a16="http://schemas.microsoft.com/office/drawing/2014/main" id="{6535AB60-0B5F-4595-9C9D-322F8A734D61}"/>
              </a:ext>
            </a:extLst>
          </p:cNvPr>
          <p:cNvSpPr>
            <a:spLocks noChangeArrowheads="1"/>
          </p:cNvSpPr>
          <p:nvPr/>
        </p:nvSpPr>
        <p:spPr bwMode="auto">
          <a:xfrm>
            <a:off x="5148263" y="3641725"/>
            <a:ext cx="2725737"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sz="2500" dirty="0">
                <a:ea typeface="宋体" panose="02010600030101010101" pitchFamily="2" charset="-122"/>
              </a:rPr>
              <a:t>A, B</a:t>
            </a:r>
          </a:p>
        </p:txBody>
      </p:sp>
      <p:sp>
        <p:nvSpPr>
          <p:cNvPr id="16" name="Rectangle 124">
            <a:extLst>
              <a:ext uri="{FF2B5EF4-FFF2-40B4-BE49-F238E27FC236}">
                <a16:creationId xmlns:a16="http://schemas.microsoft.com/office/drawing/2014/main" id="{FE640947-FD30-4022-A0DB-71A3C35362DB}"/>
              </a:ext>
            </a:extLst>
          </p:cNvPr>
          <p:cNvSpPr>
            <a:spLocks noChangeArrowheads="1"/>
          </p:cNvSpPr>
          <p:nvPr/>
        </p:nvSpPr>
        <p:spPr bwMode="auto">
          <a:xfrm>
            <a:off x="3413125" y="3641725"/>
            <a:ext cx="17351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dirty="0">
                <a:ea typeface="宋体" panose="02010600030101010101" pitchFamily="2" charset="-122"/>
              </a:rPr>
              <a:t>176 – 250</a:t>
            </a:r>
          </a:p>
        </p:txBody>
      </p:sp>
      <p:sp>
        <p:nvSpPr>
          <p:cNvPr id="17" name="Rectangle 120">
            <a:extLst>
              <a:ext uri="{FF2B5EF4-FFF2-40B4-BE49-F238E27FC236}">
                <a16:creationId xmlns:a16="http://schemas.microsoft.com/office/drawing/2014/main" id="{23B073A5-5B15-415B-825B-17D7FD35B493}"/>
              </a:ext>
            </a:extLst>
          </p:cNvPr>
          <p:cNvSpPr>
            <a:spLocks noChangeArrowheads="1"/>
          </p:cNvSpPr>
          <p:nvPr/>
        </p:nvSpPr>
        <p:spPr bwMode="auto">
          <a:xfrm>
            <a:off x="7874000" y="2951163"/>
            <a:ext cx="79533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1</a:t>
            </a:r>
          </a:p>
        </p:txBody>
      </p:sp>
      <p:sp>
        <p:nvSpPr>
          <p:cNvPr id="18" name="Rectangle 118">
            <a:extLst>
              <a:ext uri="{FF2B5EF4-FFF2-40B4-BE49-F238E27FC236}">
                <a16:creationId xmlns:a16="http://schemas.microsoft.com/office/drawing/2014/main" id="{879AEEA5-1A75-48C1-8451-AA3EAD458FEA}"/>
              </a:ext>
            </a:extLst>
          </p:cNvPr>
          <p:cNvSpPr>
            <a:spLocks noChangeArrowheads="1"/>
          </p:cNvSpPr>
          <p:nvPr/>
        </p:nvSpPr>
        <p:spPr bwMode="auto">
          <a:xfrm>
            <a:off x="5148263" y="2951163"/>
            <a:ext cx="2725737"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sz="2500" dirty="0">
                <a:ea typeface="宋体" panose="02010600030101010101" pitchFamily="2" charset="-122"/>
              </a:rPr>
              <a:t>A</a:t>
            </a:r>
          </a:p>
        </p:txBody>
      </p:sp>
      <p:sp>
        <p:nvSpPr>
          <p:cNvPr id="19" name="Rectangle 116">
            <a:extLst>
              <a:ext uri="{FF2B5EF4-FFF2-40B4-BE49-F238E27FC236}">
                <a16:creationId xmlns:a16="http://schemas.microsoft.com/office/drawing/2014/main" id="{6615CDD1-722C-42DD-A4B6-264A0C899EC8}"/>
              </a:ext>
            </a:extLst>
          </p:cNvPr>
          <p:cNvSpPr>
            <a:spLocks noChangeArrowheads="1"/>
          </p:cNvSpPr>
          <p:nvPr/>
        </p:nvSpPr>
        <p:spPr bwMode="auto">
          <a:xfrm>
            <a:off x="3413125" y="2951163"/>
            <a:ext cx="173513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dirty="0">
                <a:ea typeface="宋体" panose="02010600030101010101" pitchFamily="2" charset="-122"/>
              </a:rPr>
              <a:t>251 – 300</a:t>
            </a:r>
          </a:p>
        </p:txBody>
      </p:sp>
      <p:sp>
        <p:nvSpPr>
          <p:cNvPr id="20" name="Rectangle 112">
            <a:extLst>
              <a:ext uri="{FF2B5EF4-FFF2-40B4-BE49-F238E27FC236}">
                <a16:creationId xmlns:a16="http://schemas.microsoft.com/office/drawing/2014/main" id="{75F98B1A-4186-4814-921C-DA2DE7B85370}"/>
              </a:ext>
            </a:extLst>
          </p:cNvPr>
          <p:cNvSpPr>
            <a:spLocks noChangeArrowheads="1"/>
          </p:cNvSpPr>
          <p:nvPr/>
        </p:nvSpPr>
        <p:spPr bwMode="auto">
          <a:xfrm>
            <a:off x="7874000" y="2260600"/>
            <a:ext cx="7953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0</a:t>
            </a:r>
          </a:p>
        </p:txBody>
      </p:sp>
      <p:sp>
        <p:nvSpPr>
          <p:cNvPr id="21" name="Rectangle 110">
            <a:extLst>
              <a:ext uri="{FF2B5EF4-FFF2-40B4-BE49-F238E27FC236}">
                <a16:creationId xmlns:a16="http://schemas.microsoft.com/office/drawing/2014/main" id="{19DA5A6C-B1F4-4EC2-AFD7-D93877F7AEEF}"/>
              </a:ext>
            </a:extLst>
          </p:cNvPr>
          <p:cNvSpPr>
            <a:spLocks noChangeArrowheads="1"/>
          </p:cNvSpPr>
          <p:nvPr/>
        </p:nvSpPr>
        <p:spPr bwMode="auto">
          <a:xfrm>
            <a:off x="5148263" y="2260600"/>
            <a:ext cx="2725737"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500" dirty="0">
                <a:ea typeface="宋体" panose="02010600030101010101" pitchFamily="2" charset="-122"/>
              </a:rPr>
              <a:t>没人</a:t>
            </a:r>
          </a:p>
        </p:txBody>
      </p:sp>
      <p:sp>
        <p:nvSpPr>
          <p:cNvPr id="22" name="Rectangle 108">
            <a:extLst>
              <a:ext uri="{FF2B5EF4-FFF2-40B4-BE49-F238E27FC236}">
                <a16:creationId xmlns:a16="http://schemas.microsoft.com/office/drawing/2014/main" id="{ED5EBBCC-E8CC-43BB-AF96-02D5E880170D}"/>
              </a:ext>
            </a:extLst>
          </p:cNvPr>
          <p:cNvSpPr>
            <a:spLocks noChangeArrowheads="1"/>
          </p:cNvSpPr>
          <p:nvPr/>
        </p:nvSpPr>
        <p:spPr bwMode="auto">
          <a:xfrm>
            <a:off x="3413125" y="2260600"/>
            <a:ext cx="17351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zh-CN" altLang="zh-CN" sz="2500" dirty="0">
                <a:ea typeface="宋体" panose="02010600030101010101" pitchFamily="2" charset="-122"/>
              </a:rPr>
              <a:t>$</a:t>
            </a:r>
            <a:r>
              <a:rPr lang="en-US" altLang="zh-CN" sz="2500" dirty="0">
                <a:ea typeface="宋体" panose="02010600030101010101" pitchFamily="2" charset="-122"/>
              </a:rPr>
              <a:t>301</a:t>
            </a:r>
            <a:r>
              <a:rPr lang="zh-CN" altLang="en-US" sz="2500" dirty="0">
                <a:ea typeface="宋体" panose="02010600030101010101" pitchFamily="2" charset="-122"/>
              </a:rPr>
              <a:t>及以上</a:t>
            </a:r>
            <a:endParaRPr lang="zh-CN" altLang="zh-CN" sz="2500" dirty="0">
              <a:ea typeface="宋体" panose="02010600030101010101" pitchFamily="2" charset="-122"/>
            </a:endParaRPr>
          </a:p>
        </p:txBody>
      </p:sp>
      <p:sp>
        <p:nvSpPr>
          <p:cNvPr id="23" name="Rectangle 27">
            <a:extLst>
              <a:ext uri="{FF2B5EF4-FFF2-40B4-BE49-F238E27FC236}">
                <a16:creationId xmlns:a16="http://schemas.microsoft.com/office/drawing/2014/main" id="{3FEC50C4-9F9E-48B6-B2BC-E7170353D788}"/>
              </a:ext>
            </a:extLst>
          </p:cNvPr>
          <p:cNvSpPr>
            <a:spLocks noChangeArrowheads="1"/>
          </p:cNvSpPr>
          <p:nvPr/>
        </p:nvSpPr>
        <p:spPr bwMode="auto">
          <a:xfrm>
            <a:off x="7874000" y="1370013"/>
            <a:ext cx="795338"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b="1" i="1">
                <a:ea typeface="宋体" panose="02010600030101010101" pitchFamily="2" charset="-122"/>
              </a:rPr>
              <a:t>Q</a:t>
            </a:r>
            <a:r>
              <a:rPr lang="en-US" altLang="zh-CN" sz="2500" b="1" i="1" baseline="30000">
                <a:ea typeface="宋体" panose="02010600030101010101" pitchFamily="2" charset="-122"/>
              </a:rPr>
              <a:t>d</a:t>
            </a:r>
          </a:p>
        </p:txBody>
      </p:sp>
      <p:sp>
        <p:nvSpPr>
          <p:cNvPr id="24" name="Rectangle 26">
            <a:extLst>
              <a:ext uri="{FF2B5EF4-FFF2-40B4-BE49-F238E27FC236}">
                <a16:creationId xmlns:a16="http://schemas.microsoft.com/office/drawing/2014/main" id="{FB216555-A138-4F07-814D-2FDD74A942C3}"/>
              </a:ext>
            </a:extLst>
          </p:cNvPr>
          <p:cNvSpPr>
            <a:spLocks noChangeArrowheads="1"/>
          </p:cNvSpPr>
          <p:nvPr/>
        </p:nvSpPr>
        <p:spPr bwMode="auto">
          <a:xfrm>
            <a:off x="5148263" y="1370013"/>
            <a:ext cx="2725737"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zh-CN" altLang="zh-CN" sz="2500">
                <a:ea typeface="宋体" panose="02010600030101010101" pitchFamily="2" charset="-122"/>
              </a:rPr>
              <a:t>谁会买</a:t>
            </a:r>
          </a:p>
        </p:txBody>
      </p:sp>
      <p:sp>
        <p:nvSpPr>
          <p:cNvPr id="25" name="Rectangle 25">
            <a:extLst>
              <a:ext uri="{FF2B5EF4-FFF2-40B4-BE49-F238E27FC236}">
                <a16:creationId xmlns:a16="http://schemas.microsoft.com/office/drawing/2014/main" id="{2E6C0659-D1FC-4761-88F2-72EED3814961}"/>
              </a:ext>
            </a:extLst>
          </p:cNvPr>
          <p:cNvSpPr>
            <a:spLocks noChangeArrowheads="1"/>
          </p:cNvSpPr>
          <p:nvPr/>
        </p:nvSpPr>
        <p:spPr bwMode="auto">
          <a:xfrm>
            <a:off x="3413125" y="1370013"/>
            <a:ext cx="1735138"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zh-CN" altLang="zh-CN" sz="2500" b="1" i="1" dirty="0">
                <a:ea typeface="宋体" panose="02010600030101010101" pitchFamily="2" charset="-122"/>
              </a:rPr>
              <a:t>P</a:t>
            </a:r>
            <a:r>
              <a:rPr lang="zh-CN" altLang="zh-CN" sz="2500" dirty="0">
                <a:ea typeface="宋体" panose="02010600030101010101" pitchFamily="2" charset="-122"/>
              </a:rPr>
              <a:t> (iPod的价格)</a:t>
            </a:r>
          </a:p>
        </p:txBody>
      </p:sp>
      <p:sp>
        <p:nvSpPr>
          <p:cNvPr id="26" name="Line 37">
            <a:extLst>
              <a:ext uri="{FF2B5EF4-FFF2-40B4-BE49-F238E27FC236}">
                <a16:creationId xmlns:a16="http://schemas.microsoft.com/office/drawing/2014/main" id="{2A4C7A5A-4AAA-4755-95A9-688DF7747A35}"/>
              </a:ext>
            </a:extLst>
          </p:cNvPr>
          <p:cNvSpPr>
            <a:spLocks noChangeShapeType="1"/>
          </p:cNvSpPr>
          <p:nvPr/>
        </p:nvSpPr>
        <p:spPr bwMode="auto">
          <a:xfrm>
            <a:off x="3413125" y="1370013"/>
            <a:ext cx="525621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27" name="Line 38">
            <a:extLst>
              <a:ext uri="{FF2B5EF4-FFF2-40B4-BE49-F238E27FC236}">
                <a16:creationId xmlns:a16="http://schemas.microsoft.com/office/drawing/2014/main" id="{B68D233E-B8A9-40AB-B21B-D252437882C1}"/>
              </a:ext>
            </a:extLst>
          </p:cNvPr>
          <p:cNvSpPr>
            <a:spLocks noChangeShapeType="1"/>
          </p:cNvSpPr>
          <p:nvPr/>
        </p:nvSpPr>
        <p:spPr bwMode="auto">
          <a:xfrm>
            <a:off x="3413125" y="2260600"/>
            <a:ext cx="52562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28" name="Line 41">
            <a:extLst>
              <a:ext uri="{FF2B5EF4-FFF2-40B4-BE49-F238E27FC236}">
                <a16:creationId xmlns:a16="http://schemas.microsoft.com/office/drawing/2014/main" id="{7F03471C-5AB1-432E-885D-3EDFB1A4219C}"/>
              </a:ext>
            </a:extLst>
          </p:cNvPr>
          <p:cNvSpPr>
            <a:spLocks noChangeShapeType="1"/>
          </p:cNvSpPr>
          <p:nvPr/>
        </p:nvSpPr>
        <p:spPr bwMode="auto">
          <a:xfrm>
            <a:off x="3413125" y="6113463"/>
            <a:ext cx="525621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29" name="Line 42">
            <a:extLst>
              <a:ext uri="{FF2B5EF4-FFF2-40B4-BE49-F238E27FC236}">
                <a16:creationId xmlns:a16="http://schemas.microsoft.com/office/drawing/2014/main" id="{B422E371-68CF-4F3C-ABFA-7E72B52FDE7D}"/>
              </a:ext>
            </a:extLst>
          </p:cNvPr>
          <p:cNvSpPr>
            <a:spLocks noChangeShapeType="1"/>
          </p:cNvSpPr>
          <p:nvPr/>
        </p:nvSpPr>
        <p:spPr bwMode="auto">
          <a:xfrm>
            <a:off x="3402013" y="1349375"/>
            <a:ext cx="11112" cy="47640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30" name="Line 43">
            <a:extLst>
              <a:ext uri="{FF2B5EF4-FFF2-40B4-BE49-F238E27FC236}">
                <a16:creationId xmlns:a16="http://schemas.microsoft.com/office/drawing/2014/main" id="{F7D69D85-DA3A-4B3D-A219-BACC279F1069}"/>
              </a:ext>
            </a:extLst>
          </p:cNvPr>
          <p:cNvSpPr>
            <a:spLocks noChangeShapeType="1"/>
          </p:cNvSpPr>
          <p:nvPr/>
        </p:nvSpPr>
        <p:spPr bwMode="auto">
          <a:xfrm>
            <a:off x="5148263" y="1370013"/>
            <a:ext cx="0" cy="4743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31" name="Line 44">
            <a:extLst>
              <a:ext uri="{FF2B5EF4-FFF2-40B4-BE49-F238E27FC236}">
                <a16:creationId xmlns:a16="http://schemas.microsoft.com/office/drawing/2014/main" id="{37B7C533-1844-4DF5-B611-0A0521F85A94}"/>
              </a:ext>
            </a:extLst>
          </p:cNvPr>
          <p:cNvSpPr>
            <a:spLocks noChangeShapeType="1"/>
          </p:cNvSpPr>
          <p:nvPr/>
        </p:nvSpPr>
        <p:spPr bwMode="auto">
          <a:xfrm>
            <a:off x="7874000" y="1370013"/>
            <a:ext cx="0" cy="4743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32" name="Line 45">
            <a:extLst>
              <a:ext uri="{FF2B5EF4-FFF2-40B4-BE49-F238E27FC236}">
                <a16:creationId xmlns:a16="http://schemas.microsoft.com/office/drawing/2014/main" id="{3A9C15D6-E8DE-404F-9517-7DE55ADA7F00}"/>
              </a:ext>
            </a:extLst>
          </p:cNvPr>
          <p:cNvSpPr>
            <a:spLocks noChangeShapeType="1"/>
          </p:cNvSpPr>
          <p:nvPr/>
        </p:nvSpPr>
        <p:spPr bwMode="auto">
          <a:xfrm>
            <a:off x="8669338" y="1370013"/>
            <a:ext cx="0" cy="474345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33" name="Line 109">
            <a:extLst>
              <a:ext uri="{FF2B5EF4-FFF2-40B4-BE49-F238E27FC236}">
                <a16:creationId xmlns:a16="http://schemas.microsoft.com/office/drawing/2014/main" id="{11BC5B42-E86D-4ACE-ACC3-25CE85276410}"/>
              </a:ext>
            </a:extLst>
          </p:cNvPr>
          <p:cNvSpPr>
            <a:spLocks noChangeShapeType="1"/>
          </p:cNvSpPr>
          <p:nvPr/>
        </p:nvSpPr>
        <p:spPr bwMode="auto">
          <a:xfrm>
            <a:off x="3413125" y="2951163"/>
            <a:ext cx="52562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34" name="Line 117">
            <a:extLst>
              <a:ext uri="{FF2B5EF4-FFF2-40B4-BE49-F238E27FC236}">
                <a16:creationId xmlns:a16="http://schemas.microsoft.com/office/drawing/2014/main" id="{DE210B19-9A23-4EAF-8167-84FFAEBDF756}"/>
              </a:ext>
            </a:extLst>
          </p:cNvPr>
          <p:cNvSpPr>
            <a:spLocks noChangeShapeType="1"/>
          </p:cNvSpPr>
          <p:nvPr/>
        </p:nvSpPr>
        <p:spPr bwMode="auto">
          <a:xfrm>
            <a:off x="3413125" y="3641725"/>
            <a:ext cx="52562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35" name="Line 125">
            <a:extLst>
              <a:ext uri="{FF2B5EF4-FFF2-40B4-BE49-F238E27FC236}">
                <a16:creationId xmlns:a16="http://schemas.microsoft.com/office/drawing/2014/main" id="{68D64018-BB85-40A5-96C5-B87FD7FC877F}"/>
              </a:ext>
            </a:extLst>
          </p:cNvPr>
          <p:cNvSpPr>
            <a:spLocks noChangeShapeType="1"/>
          </p:cNvSpPr>
          <p:nvPr/>
        </p:nvSpPr>
        <p:spPr bwMode="auto">
          <a:xfrm>
            <a:off x="3413125" y="4332288"/>
            <a:ext cx="52562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36" name="Line 133">
            <a:extLst>
              <a:ext uri="{FF2B5EF4-FFF2-40B4-BE49-F238E27FC236}">
                <a16:creationId xmlns:a16="http://schemas.microsoft.com/office/drawing/2014/main" id="{531913AA-31CB-492B-8ACF-8C86245BD2F5}"/>
              </a:ext>
            </a:extLst>
          </p:cNvPr>
          <p:cNvSpPr>
            <a:spLocks noChangeShapeType="1"/>
          </p:cNvSpPr>
          <p:nvPr/>
        </p:nvSpPr>
        <p:spPr bwMode="auto">
          <a:xfrm>
            <a:off x="3413125" y="5222875"/>
            <a:ext cx="52562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graphicFrame>
        <p:nvGraphicFramePr>
          <p:cNvPr id="37" name="Group 33">
            <a:extLst>
              <a:ext uri="{FF2B5EF4-FFF2-40B4-BE49-F238E27FC236}">
                <a16:creationId xmlns:a16="http://schemas.microsoft.com/office/drawing/2014/main" id="{CBA55508-A8D0-4E1C-8AA8-F3C6565C7296}"/>
              </a:ext>
            </a:extLst>
          </p:cNvPr>
          <p:cNvGraphicFramePr>
            <a:graphicFrameLocks noGrp="1"/>
          </p:cNvGraphicFramePr>
          <p:nvPr>
            <p:extLst>
              <p:ext uri="{D42A27DB-BD31-4B8C-83A1-F6EECF244321}">
                <p14:modId xmlns:p14="http://schemas.microsoft.com/office/powerpoint/2010/main" val="965370490"/>
              </p:ext>
            </p:extLst>
          </p:nvPr>
        </p:nvGraphicFramePr>
        <p:xfrm>
          <a:off x="355600" y="2427288"/>
          <a:ext cx="2538413" cy="3270252"/>
        </p:xfrm>
        <a:graphic>
          <a:graphicData uri="http://schemas.openxmlformats.org/drawingml/2006/table">
            <a:tbl>
              <a:tblPr/>
              <a:tblGrid>
                <a:gridCol w="1506538">
                  <a:extLst>
                    <a:ext uri="{9D8B030D-6E8A-4147-A177-3AD203B41FA5}">
                      <a16:colId xmlns:a16="http://schemas.microsoft.com/office/drawing/2014/main" val="2795924227"/>
                    </a:ext>
                  </a:extLst>
                </a:gridCol>
                <a:gridCol w="1031875">
                  <a:extLst>
                    <a:ext uri="{9D8B030D-6E8A-4147-A177-3AD203B41FA5}">
                      <a16:colId xmlns:a16="http://schemas.microsoft.com/office/drawing/2014/main" val="3236237303"/>
                    </a:ext>
                  </a:extLst>
                </a:gridCol>
              </a:tblGrid>
              <a:tr h="92551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人名</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支付意愿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743309755"/>
                  </a:ext>
                </a:extLst>
              </a:tr>
              <a:tr h="5857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567359303"/>
                  </a:ext>
                </a:extLst>
              </a:tr>
              <a:tr h="587375">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269749056"/>
                  </a:ext>
                </a:extLst>
              </a:tr>
              <a:tr h="5857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175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119598358"/>
                  </a:ext>
                </a:extLst>
              </a:tr>
              <a:tr h="5857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D</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23509110"/>
                  </a:ext>
                </a:extLst>
              </a:tr>
            </a:tbl>
          </a:graphicData>
        </a:graphic>
      </p:graphicFrame>
    </p:spTree>
    <p:extLst>
      <p:ext uri="{BB962C8B-B14F-4D97-AF65-F5344CB8AC3E}">
        <p14:creationId xmlns:p14="http://schemas.microsoft.com/office/powerpoint/2010/main" val="64806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1" grpId="0" autoUpdateAnimBg="0"/>
      <p:bldP spid="12" grpId="0" autoUpdateAnimBg="0"/>
      <p:bldP spid="14" grpId="0" autoUpdateAnimBg="0"/>
      <p:bldP spid="15" grpId="0" autoUpdateAnimBg="0"/>
      <p:bldP spid="17" grpId="0" autoUpdateAnimBg="0"/>
      <p:bldP spid="18" grpId="0" autoUpdateAnimBg="0"/>
      <p:bldP spid="20" grpId="0" autoUpdateAnimBg="0"/>
      <p:bldP spid="2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10BB5-CA31-4044-8563-EFA035DB607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40D39A4-15CE-4B52-B49F-4134AC5AC8BF}"/>
              </a:ext>
            </a:extLst>
          </p:cNvPr>
          <p:cNvSpPr>
            <a:spLocks noGrp="1"/>
          </p:cNvSpPr>
          <p:nvPr>
            <p:ph idx="1"/>
          </p:nvPr>
        </p:nvSpPr>
        <p:spPr/>
        <p:txBody>
          <a:bodyPr/>
          <a:lstStyle/>
          <a:p>
            <a:endParaRPr lang="zh-CN" altLang="en-US" dirty="0"/>
          </a:p>
        </p:txBody>
      </p:sp>
      <p:graphicFrame>
        <p:nvGraphicFramePr>
          <p:cNvPr id="6" name="Object 66">
            <a:extLst>
              <a:ext uri="{FF2B5EF4-FFF2-40B4-BE49-F238E27FC236}">
                <a16:creationId xmlns:a16="http://schemas.microsoft.com/office/drawing/2014/main" id="{1CFAA9AD-CBA1-4185-83CE-57A1BC2510C8}"/>
              </a:ext>
            </a:extLst>
          </p:cNvPr>
          <p:cNvGraphicFramePr>
            <a:graphicFrameLocks noChangeAspect="1"/>
          </p:cNvGraphicFramePr>
          <p:nvPr/>
        </p:nvGraphicFramePr>
        <p:xfrm>
          <a:off x="214313" y="804863"/>
          <a:ext cx="5900737" cy="5711825"/>
        </p:xfrm>
        <a:graphic>
          <a:graphicData uri="http://schemas.openxmlformats.org/presentationml/2006/ole">
            <mc:AlternateContent xmlns:mc="http://schemas.openxmlformats.org/markup-compatibility/2006">
              <mc:Choice xmlns:v="urn:schemas-microsoft-com:vml" Requires="v">
                <p:oleObj spid="_x0000_s2090" r:id="rId3" imgW="3168000" imgH="3069360" progId="Excel.Chart.8">
                  <p:embed/>
                </p:oleObj>
              </mc:Choice>
              <mc:Fallback>
                <p:oleObj r:id="rId3" imgW="3168000" imgH="3069360" progId="Excel.Chart.8">
                  <p:embed/>
                  <p:pic>
                    <p:nvPicPr>
                      <p:cNvPr id="16386" name="Object 66">
                        <a:extLst>
                          <a:ext uri="{FF2B5EF4-FFF2-40B4-BE49-F238E27FC236}">
                            <a16:creationId xmlns:a16="http://schemas.microsoft.com/office/drawing/2014/main" id="{18883B3C-5AB3-4BB0-B11A-D47986CC24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804863"/>
                        <a:ext cx="5900737" cy="571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Line 69">
            <a:extLst>
              <a:ext uri="{FF2B5EF4-FFF2-40B4-BE49-F238E27FC236}">
                <a16:creationId xmlns:a16="http://schemas.microsoft.com/office/drawing/2014/main" id="{7DC6EBD3-700C-4776-AB6E-CF1D8A920C5C}"/>
              </a:ext>
            </a:extLst>
          </p:cNvPr>
          <p:cNvSpPr>
            <a:spLocks noChangeShapeType="1"/>
          </p:cNvSpPr>
          <p:nvPr/>
        </p:nvSpPr>
        <p:spPr bwMode="auto">
          <a:xfrm flipV="1">
            <a:off x="1643063" y="1270000"/>
            <a:ext cx="0" cy="81597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70">
            <a:extLst>
              <a:ext uri="{FF2B5EF4-FFF2-40B4-BE49-F238E27FC236}">
                <a16:creationId xmlns:a16="http://schemas.microsoft.com/office/drawing/2014/main" id="{0530B271-B4B5-449C-A12F-E37C84884B4E}"/>
              </a:ext>
            </a:extLst>
          </p:cNvPr>
          <p:cNvSpPr>
            <a:spLocks noChangeShapeType="1"/>
          </p:cNvSpPr>
          <p:nvPr/>
        </p:nvSpPr>
        <p:spPr bwMode="auto">
          <a:xfrm>
            <a:off x="1614488" y="2078038"/>
            <a:ext cx="85566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
            <a:extLst>
              <a:ext uri="{FF2B5EF4-FFF2-40B4-BE49-F238E27FC236}">
                <a16:creationId xmlns:a16="http://schemas.microsoft.com/office/drawing/2014/main" id="{46BB565C-AA3A-44F6-AEE2-FCC57EFB4F8E}"/>
              </a:ext>
            </a:extLst>
          </p:cNvPr>
          <p:cNvSpPr txBox="1">
            <a:spLocks noChangeArrowheads="1"/>
          </p:cNvSpPr>
          <p:nvPr/>
        </p:nvSpPr>
        <p:spPr>
          <a:xfrm>
            <a:off x="457200" y="230188"/>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a:ea typeface="宋体" panose="02010600030101010101" pitchFamily="2" charset="-122"/>
              </a:rPr>
              <a:t>支付意愿与需求曲线</a:t>
            </a:r>
            <a:endParaRPr lang="zh-CN" altLang="en-US" sz="3600">
              <a:ea typeface="宋体" panose="02010600030101010101" pitchFamily="2" charset="-122"/>
            </a:endParaRPr>
          </a:p>
        </p:txBody>
      </p:sp>
      <p:graphicFrame>
        <p:nvGraphicFramePr>
          <p:cNvPr id="10" name="Group 6">
            <a:extLst>
              <a:ext uri="{FF2B5EF4-FFF2-40B4-BE49-F238E27FC236}">
                <a16:creationId xmlns:a16="http://schemas.microsoft.com/office/drawing/2014/main" id="{6067DF96-F3C0-4336-A5A4-DE9F2CDC4EC2}"/>
              </a:ext>
            </a:extLst>
          </p:cNvPr>
          <p:cNvGraphicFramePr>
            <a:graphicFrameLocks noGrp="1"/>
          </p:cNvGraphicFramePr>
          <p:nvPr/>
        </p:nvGraphicFramePr>
        <p:xfrm>
          <a:off x="6132513" y="1219200"/>
          <a:ext cx="2530475" cy="4535489"/>
        </p:xfrm>
        <a:graphic>
          <a:graphicData uri="http://schemas.openxmlformats.org/drawingml/2006/table">
            <a:tbl>
              <a:tblPr/>
              <a:tblGrid>
                <a:gridCol w="1758950">
                  <a:extLst>
                    <a:ext uri="{9D8B030D-6E8A-4147-A177-3AD203B41FA5}">
                      <a16:colId xmlns:a16="http://schemas.microsoft.com/office/drawing/2014/main" val="1033522945"/>
                    </a:ext>
                  </a:extLst>
                </a:gridCol>
                <a:gridCol w="771525">
                  <a:extLst>
                    <a:ext uri="{9D8B030D-6E8A-4147-A177-3AD203B41FA5}">
                      <a16:colId xmlns:a16="http://schemas.microsoft.com/office/drawing/2014/main" val="3649595983"/>
                    </a:ext>
                  </a:extLst>
                </a:gridCol>
              </a:tblGrid>
              <a:tr h="882650">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5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P</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500" b="1" i="1" u="none" strike="noStrike" cap="none" normalizeH="0" baseline="0">
                          <a:ln>
                            <a:noFill/>
                          </a:ln>
                          <a:solidFill>
                            <a:schemeClr val="tx1"/>
                          </a:solidFill>
                          <a:effectLst/>
                          <a:latin typeface="Arial" panose="020B0604020202020204" pitchFamily="34" charset="0"/>
                          <a:ea typeface="宋体" panose="02010600030101010101" pitchFamily="2" charset="-122"/>
                        </a:rPr>
                        <a:t>Q</a:t>
                      </a:r>
                      <a:r>
                        <a:rPr kumimoji="0" lang="en-US" altLang="zh-CN" sz="2500" b="1" i="1" u="none" strike="noStrike" cap="none" normalizeH="0" baseline="30000">
                          <a:ln>
                            <a:noFill/>
                          </a:ln>
                          <a:solidFill>
                            <a:schemeClr val="tx1"/>
                          </a:solidFill>
                          <a:effectLst/>
                          <a:latin typeface="Arial" panose="020B0604020202020204" pitchFamily="34" charset="0"/>
                          <a:ea typeface="宋体" panose="02010600030101010101" pitchFamily="2" charset="-122"/>
                        </a:rPr>
                        <a:t>d</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1347828"/>
                  </a:ext>
                </a:extLst>
              </a:tr>
              <a:tr h="892175">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$301及以上</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8401264"/>
                  </a:ext>
                </a:extLst>
              </a:tr>
              <a:tr h="688975">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251 – 300</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996213"/>
                  </a:ext>
                </a:extLst>
              </a:tr>
              <a:tr h="69056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176 – 250</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1841255"/>
                  </a:ext>
                </a:extLst>
              </a:tr>
              <a:tr h="69056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126 – 175</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0836238"/>
                  </a:ext>
                </a:extLst>
              </a:tr>
              <a:tr h="69056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   0 – 125</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0279931"/>
                  </a:ext>
                </a:extLst>
              </a:tr>
            </a:tbl>
          </a:graphicData>
        </a:graphic>
      </p:graphicFrame>
      <p:sp>
        <p:nvSpPr>
          <p:cNvPr id="11" name="Text Box 67">
            <a:extLst>
              <a:ext uri="{FF2B5EF4-FFF2-40B4-BE49-F238E27FC236}">
                <a16:creationId xmlns:a16="http://schemas.microsoft.com/office/drawing/2014/main" id="{6D87DE1E-8BCB-46C8-B042-C60F6E18346B}"/>
              </a:ext>
            </a:extLst>
          </p:cNvPr>
          <p:cNvSpPr txBox="1">
            <a:spLocks noChangeArrowheads="1"/>
          </p:cNvSpPr>
          <p:nvPr/>
        </p:nvSpPr>
        <p:spPr bwMode="auto">
          <a:xfrm>
            <a:off x="1393825" y="838200"/>
            <a:ext cx="403225"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800" b="1" i="1">
                <a:ea typeface="宋体" panose="02010600030101010101" pitchFamily="2" charset="-122"/>
              </a:rPr>
              <a:t>P</a:t>
            </a:r>
          </a:p>
        </p:txBody>
      </p:sp>
      <p:sp>
        <p:nvSpPr>
          <p:cNvPr id="12" name="Text Box 68">
            <a:extLst>
              <a:ext uri="{FF2B5EF4-FFF2-40B4-BE49-F238E27FC236}">
                <a16:creationId xmlns:a16="http://schemas.microsoft.com/office/drawing/2014/main" id="{AC7DE4D4-DBE4-4722-A51A-E85351A0B0D1}"/>
              </a:ext>
            </a:extLst>
          </p:cNvPr>
          <p:cNvSpPr txBox="1">
            <a:spLocks noChangeArrowheads="1"/>
          </p:cNvSpPr>
          <p:nvPr/>
        </p:nvSpPr>
        <p:spPr bwMode="auto">
          <a:xfrm>
            <a:off x="5489575" y="5360988"/>
            <a:ext cx="474663"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800" b="1" i="1">
                <a:ea typeface="宋体" panose="02010600030101010101" pitchFamily="2" charset="-122"/>
              </a:rPr>
              <a:t>Q</a:t>
            </a:r>
          </a:p>
        </p:txBody>
      </p:sp>
      <p:sp>
        <p:nvSpPr>
          <p:cNvPr id="13" name="Line 84">
            <a:extLst>
              <a:ext uri="{FF2B5EF4-FFF2-40B4-BE49-F238E27FC236}">
                <a16:creationId xmlns:a16="http://schemas.microsoft.com/office/drawing/2014/main" id="{B3252DF0-E7CD-447C-A5FD-1AEE5406B48D}"/>
              </a:ext>
            </a:extLst>
          </p:cNvPr>
          <p:cNvSpPr>
            <a:spLocks noChangeShapeType="1"/>
          </p:cNvSpPr>
          <p:nvPr/>
        </p:nvSpPr>
        <p:spPr bwMode="auto">
          <a:xfrm flipV="1">
            <a:off x="4983163" y="4081463"/>
            <a:ext cx="0" cy="148113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87">
            <a:extLst>
              <a:ext uri="{FF2B5EF4-FFF2-40B4-BE49-F238E27FC236}">
                <a16:creationId xmlns:a16="http://schemas.microsoft.com/office/drawing/2014/main" id="{44F57BD6-BF92-4C97-8D38-A0EE8F8D5F11}"/>
              </a:ext>
            </a:extLst>
          </p:cNvPr>
          <p:cNvSpPr>
            <a:spLocks noChangeShapeType="1"/>
          </p:cNvSpPr>
          <p:nvPr/>
        </p:nvSpPr>
        <p:spPr bwMode="auto">
          <a:xfrm flipV="1">
            <a:off x="4135438" y="3486150"/>
            <a:ext cx="0" cy="63023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88">
            <a:extLst>
              <a:ext uri="{FF2B5EF4-FFF2-40B4-BE49-F238E27FC236}">
                <a16:creationId xmlns:a16="http://schemas.microsoft.com/office/drawing/2014/main" id="{157088E5-F8FB-4EDE-A3B3-358088F4CFDA}"/>
              </a:ext>
            </a:extLst>
          </p:cNvPr>
          <p:cNvSpPr>
            <a:spLocks noChangeShapeType="1"/>
          </p:cNvSpPr>
          <p:nvPr/>
        </p:nvSpPr>
        <p:spPr bwMode="auto">
          <a:xfrm>
            <a:off x="4106863" y="4110038"/>
            <a:ext cx="8763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90">
            <a:extLst>
              <a:ext uri="{FF2B5EF4-FFF2-40B4-BE49-F238E27FC236}">
                <a16:creationId xmlns:a16="http://schemas.microsoft.com/office/drawing/2014/main" id="{8E6380BE-E8E3-4EC9-83CB-E2E14A6EA247}"/>
              </a:ext>
            </a:extLst>
          </p:cNvPr>
          <p:cNvSpPr>
            <a:spLocks noChangeShapeType="1"/>
          </p:cNvSpPr>
          <p:nvPr/>
        </p:nvSpPr>
        <p:spPr bwMode="auto">
          <a:xfrm flipV="1">
            <a:off x="3306763" y="2636838"/>
            <a:ext cx="0" cy="88423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91">
            <a:extLst>
              <a:ext uri="{FF2B5EF4-FFF2-40B4-BE49-F238E27FC236}">
                <a16:creationId xmlns:a16="http://schemas.microsoft.com/office/drawing/2014/main" id="{177ED369-7ABD-4E36-8EFF-BCFB9AC4AE75}"/>
              </a:ext>
            </a:extLst>
          </p:cNvPr>
          <p:cNvSpPr>
            <a:spLocks noChangeShapeType="1"/>
          </p:cNvSpPr>
          <p:nvPr/>
        </p:nvSpPr>
        <p:spPr bwMode="auto">
          <a:xfrm>
            <a:off x="3278188" y="3513138"/>
            <a:ext cx="85566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93">
            <a:extLst>
              <a:ext uri="{FF2B5EF4-FFF2-40B4-BE49-F238E27FC236}">
                <a16:creationId xmlns:a16="http://schemas.microsoft.com/office/drawing/2014/main" id="{D509A924-E8CA-4F0E-84C4-111EA0DDADD1}"/>
              </a:ext>
            </a:extLst>
          </p:cNvPr>
          <p:cNvSpPr>
            <a:spLocks noChangeShapeType="1"/>
          </p:cNvSpPr>
          <p:nvPr/>
        </p:nvSpPr>
        <p:spPr bwMode="auto">
          <a:xfrm flipV="1">
            <a:off x="2466975" y="2049463"/>
            <a:ext cx="0" cy="62071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94">
            <a:extLst>
              <a:ext uri="{FF2B5EF4-FFF2-40B4-BE49-F238E27FC236}">
                <a16:creationId xmlns:a16="http://schemas.microsoft.com/office/drawing/2014/main" id="{C883ACC7-52F3-423C-8027-0A3B751BAFD8}"/>
              </a:ext>
            </a:extLst>
          </p:cNvPr>
          <p:cNvSpPr>
            <a:spLocks noChangeShapeType="1"/>
          </p:cNvSpPr>
          <p:nvPr/>
        </p:nvSpPr>
        <p:spPr bwMode="auto">
          <a:xfrm>
            <a:off x="2438400" y="2663825"/>
            <a:ext cx="8683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38">
            <a:extLst>
              <a:ext uri="{FF2B5EF4-FFF2-40B4-BE49-F238E27FC236}">
                <a16:creationId xmlns:a16="http://schemas.microsoft.com/office/drawing/2014/main" id="{0D9429E6-A0D7-4B36-BDDC-EA0EA52ECA8A}"/>
              </a:ext>
            </a:extLst>
          </p:cNvPr>
          <p:cNvGrpSpPr>
            <a:grpSpLocks/>
          </p:cNvGrpSpPr>
          <p:nvPr/>
        </p:nvGrpSpPr>
        <p:grpSpPr bwMode="auto">
          <a:xfrm>
            <a:off x="6170613" y="2163763"/>
            <a:ext cx="2449512" cy="776287"/>
            <a:chOff x="0" y="0"/>
            <a:chExt cx="1050" cy="381"/>
          </a:xfrm>
        </p:grpSpPr>
        <p:sp>
          <p:nvSpPr>
            <p:cNvPr id="21" name="Rectangle 104">
              <a:extLst>
                <a:ext uri="{FF2B5EF4-FFF2-40B4-BE49-F238E27FC236}">
                  <a16:creationId xmlns:a16="http://schemas.microsoft.com/office/drawing/2014/main" id="{197C9406-B22B-4316-A4B4-257D6FF77079}"/>
                </a:ext>
              </a:extLst>
            </p:cNvPr>
            <p:cNvSpPr>
              <a:spLocks noChangeArrowheads="1"/>
            </p:cNvSpPr>
            <p:nvPr/>
          </p:nvSpPr>
          <p:spPr bwMode="auto">
            <a:xfrm>
              <a:off x="0" y="0"/>
              <a:ext cx="1047" cy="381"/>
            </a:xfrm>
            <a:prstGeom prst="rect">
              <a:avLst/>
            </a:prstGeom>
            <a:noFill/>
            <a:ln w="5715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2" name="Rectangle 103">
              <a:extLst>
                <a:ext uri="{FF2B5EF4-FFF2-40B4-BE49-F238E27FC236}">
                  <a16:creationId xmlns:a16="http://schemas.microsoft.com/office/drawing/2014/main" id="{19487B1D-58FF-4C88-971C-7115EFF91A9C}"/>
                </a:ext>
              </a:extLst>
            </p:cNvPr>
            <p:cNvSpPr>
              <a:spLocks noChangeArrowheads="1"/>
            </p:cNvSpPr>
            <p:nvPr/>
          </p:nvSpPr>
          <p:spPr bwMode="auto">
            <a:xfrm>
              <a:off x="3" y="0"/>
              <a:ext cx="1047" cy="38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3" name="Group 41">
            <a:extLst>
              <a:ext uri="{FF2B5EF4-FFF2-40B4-BE49-F238E27FC236}">
                <a16:creationId xmlns:a16="http://schemas.microsoft.com/office/drawing/2014/main" id="{85DABB2A-B107-412C-BAA1-9B18C4A17E16}"/>
              </a:ext>
            </a:extLst>
          </p:cNvPr>
          <p:cNvGrpSpPr>
            <a:grpSpLocks/>
          </p:cNvGrpSpPr>
          <p:nvPr/>
        </p:nvGrpSpPr>
        <p:grpSpPr bwMode="auto">
          <a:xfrm>
            <a:off x="6183313" y="2990850"/>
            <a:ext cx="2462212" cy="604838"/>
            <a:chOff x="0" y="0"/>
            <a:chExt cx="1050" cy="381"/>
          </a:xfrm>
        </p:grpSpPr>
        <p:sp>
          <p:nvSpPr>
            <p:cNvPr id="24" name="Rectangle 107">
              <a:extLst>
                <a:ext uri="{FF2B5EF4-FFF2-40B4-BE49-F238E27FC236}">
                  <a16:creationId xmlns:a16="http://schemas.microsoft.com/office/drawing/2014/main" id="{4DC689D6-889F-46C5-A759-190AEECF08E5}"/>
                </a:ext>
              </a:extLst>
            </p:cNvPr>
            <p:cNvSpPr>
              <a:spLocks noChangeArrowheads="1"/>
            </p:cNvSpPr>
            <p:nvPr/>
          </p:nvSpPr>
          <p:spPr bwMode="auto">
            <a:xfrm>
              <a:off x="0" y="0"/>
              <a:ext cx="1047" cy="381"/>
            </a:xfrm>
            <a:prstGeom prst="rect">
              <a:avLst/>
            </a:prstGeom>
            <a:noFill/>
            <a:ln w="5715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5" name="Rectangle 108">
              <a:extLst>
                <a:ext uri="{FF2B5EF4-FFF2-40B4-BE49-F238E27FC236}">
                  <a16:creationId xmlns:a16="http://schemas.microsoft.com/office/drawing/2014/main" id="{3AECC98B-86A3-492B-80D5-CD463C010C41}"/>
                </a:ext>
              </a:extLst>
            </p:cNvPr>
            <p:cNvSpPr>
              <a:spLocks noChangeArrowheads="1"/>
            </p:cNvSpPr>
            <p:nvPr/>
          </p:nvSpPr>
          <p:spPr bwMode="auto">
            <a:xfrm>
              <a:off x="3" y="0"/>
              <a:ext cx="1047" cy="38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6" name="Group 44">
            <a:extLst>
              <a:ext uri="{FF2B5EF4-FFF2-40B4-BE49-F238E27FC236}">
                <a16:creationId xmlns:a16="http://schemas.microsoft.com/office/drawing/2014/main" id="{768E0B9F-EF80-483A-8014-838D32F029CE}"/>
              </a:ext>
            </a:extLst>
          </p:cNvPr>
          <p:cNvGrpSpPr>
            <a:grpSpLocks/>
          </p:cNvGrpSpPr>
          <p:nvPr/>
        </p:nvGrpSpPr>
        <p:grpSpPr bwMode="auto">
          <a:xfrm>
            <a:off x="6178550" y="3676650"/>
            <a:ext cx="2462213" cy="604838"/>
            <a:chOff x="0" y="0"/>
            <a:chExt cx="1050" cy="381"/>
          </a:xfrm>
        </p:grpSpPr>
        <p:sp>
          <p:nvSpPr>
            <p:cNvPr id="27" name="Rectangle 113">
              <a:extLst>
                <a:ext uri="{FF2B5EF4-FFF2-40B4-BE49-F238E27FC236}">
                  <a16:creationId xmlns:a16="http://schemas.microsoft.com/office/drawing/2014/main" id="{BD17899F-02C0-4672-A86F-E5FA78BC26DD}"/>
                </a:ext>
              </a:extLst>
            </p:cNvPr>
            <p:cNvSpPr>
              <a:spLocks noChangeArrowheads="1"/>
            </p:cNvSpPr>
            <p:nvPr/>
          </p:nvSpPr>
          <p:spPr bwMode="auto">
            <a:xfrm>
              <a:off x="0" y="0"/>
              <a:ext cx="1047" cy="381"/>
            </a:xfrm>
            <a:prstGeom prst="rect">
              <a:avLst/>
            </a:prstGeom>
            <a:noFill/>
            <a:ln w="5715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8" name="Rectangle 114">
              <a:extLst>
                <a:ext uri="{FF2B5EF4-FFF2-40B4-BE49-F238E27FC236}">
                  <a16:creationId xmlns:a16="http://schemas.microsoft.com/office/drawing/2014/main" id="{FCEB4FED-C563-46ED-81CE-5E45FF58C14E}"/>
                </a:ext>
              </a:extLst>
            </p:cNvPr>
            <p:cNvSpPr>
              <a:spLocks noChangeArrowheads="1"/>
            </p:cNvSpPr>
            <p:nvPr/>
          </p:nvSpPr>
          <p:spPr bwMode="auto">
            <a:xfrm>
              <a:off x="3" y="0"/>
              <a:ext cx="1047" cy="38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9" name="Group 47">
            <a:extLst>
              <a:ext uri="{FF2B5EF4-FFF2-40B4-BE49-F238E27FC236}">
                <a16:creationId xmlns:a16="http://schemas.microsoft.com/office/drawing/2014/main" id="{97022A46-320C-45CA-AF22-8F7A17769809}"/>
              </a:ext>
            </a:extLst>
          </p:cNvPr>
          <p:cNvGrpSpPr>
            <a:grpSpLocks/>
          </p:cNvGrpSpPr>
          <p:nvPr/>
        </p:nvGrpSpPr>
        <p:grpSpPr bwMode="auto">
          <a:xfrm>
            <a:off x="6183313" y="4371975"/>
            <a:ext cx="2462212" cy="604838"/>
            <a:chOff x="0" y="0"/>
            <a:chExt cx="1050" cy="381"/>
          </a:xfrm>
        </p:grpSpPr>
        <p:sp>
          <p:nvSpPr>
            <p:cNvPr id="30" name="Rectangle 116">
              <a:extLst>
                <a:ext uri="{FF2B5EF4-FFF2-40B4-BE49-F238E27FC236}">
                  <a16:creationId xmlns:a16="http://schemas.microsoft.com/office/drawing/2014/main" id="{F77C0F2F-537F-4DB1-BD96-3CC1ADDCDA78}"/>
                </a:ext>
              </a:extLst>
            </p:cNvPr>
            <p:cNvSpPr>
              <a:spLocks noChangeArrowheads="1"/>
            </p:cNvSpPr>
            <p:nvPr/>
          </p:nvSpPr>
          <p:spPr bwMode="auto">
            <a:xfrm>
              <a:off x="0" y="0"/>
              <a:ext cx="1047" cy="381"/>
            </a:xfrm>
            <a:prstGeom prst="rect">
              <a:avLst/>
            </a:prstGeom>
            <a:noFill/>
            <a:ln w="5715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1" name="Rectangle 117">
              <a:extLst>
                <a:ext uri="{FF2B5EF4-FFF2-40B4-BE49-F238E27FC236}">
                  <a16:creationId xmlns:a16="http://schemas.microsoft.com/office/drawing/2014/main" id="{58E521A9-3E20-4D0C-8B4E-1C30C8D1F9AA}"/>
                </a:ext>
              </a:extLst>
            </p:cNvPr>
            <p:cNvSpPr>
              <a:spLocks noChangeArrowheads="1"/>
            </p:cNvSpPr>
            <p:nvPr/>
          </p:nvSpPr>
          <p:spPr bwMode="auto">
            <a:xfrm>
              <a:off x="3" y="0"/>
              <a:ext cx="1047" cy="38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32" name="Group 50">
            <a:extLst>
              <a:ext uri="{FF2B5EF4-FFF2-40B4-BE49-F238E27FC236}">
                <a16:creationId xmlns:a16="http://schemas.microsoft.com/office/drawing/2014/main" id="{523DA8E0-F289-43AF-8C1D-0C94337E08FF}"/>
              </a:ext>
            </a:extLst>
          </p:cNvPr>
          <p:cNvGrpSpPr>
            <a:grpSpLocks/>
          </p:cNvGrpSpPr>
          <p:nvPr/>
        </p:nvGrpSpPr>
        <p:grpSpPr bwMode="auto">
          <a:xfrm>
            <a:off x="6183313" y="5057775"/>
            <a:ext cx="2462212" cy="604838"/>
            <a:chOff x="0" y="0"/>
            <a:chExt cx="1050" cy="381"/>
          </a:xfrm>
        </p:grpSpPr>
        <p:sp>
          <p:nvSpPr>
            <p:cNvPr id="33" name="Rectangle 119">
              <a:extLst>
                <a:ext uri="{FF2B5EF4-FFF2-40B4-BE49-F238E27FC236}">
                  <a16:creationId xmlns:a16="http://schemas.microsoft.com/office/drawing/2014/main" id="{9B1ECBF1-1A87-41D7-9492-D8BDB6766C95}"/>
                </a:ext>
              </a:extLst>
            </p:cNvPr>
            <p:cNvSpPr>
              <a:spLocks noChangeArrowheads="1"/>
            </p:cNvSpPr>
            <p:nvPr/>
          </p:nvSpPr>
          <p:spPr bwMode="auto">
            <a:xfrm>
              <a:off x="0" y="0"/>
              <a:ext cx="1047" cy="381"/>
            </a:xfrm>
            <a:prstGeom prst="rect">
              <a:avLst/>
            </a:prstGeom>
            <a:noFill/>
            <a:ln w="5715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4" name="Rectangle 120">
              <a:extLst>
                <a:ext uri="{FF2B5EF4-FFF2-40B4-BE49-F238E27FC236}">
                  <a16:creationId xmlns:a16="http://schemas.microsoft.com/office/drawing/2014/main" id="{0FBB62ED-E2BE-4221-8569-EB613EE1091A}"/>
                </a:ext>
              </a:extLst>
            </p:cNvPr>
            <p:cNvSpPr>
              <a:spLocks noChangeArrowheads="1"/>
            </p:cNvSpPr>
            <p:nvPr/>
          </p:nvSpPr>
          <p:spPr bwMode="auto">
            <a:xfrm>
              <a:off x="3" y="0"/>
              <a:ext cx="1047" cy="38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35" name="Group 53">
            <a:extLst>
              <a:ext uri="{FF2B5EF4-FFF2-40B4-BE49-F238E27FC236}">
                <a16:creationId xmlns:a16="http://schemas.microsoft.com/office/drawing/2014/main" id="{ED66763B-1592-4378-9F24-37B3907CCE79}"/>
              </a:ext>
            </a:extLst>
          </p:cNvPr>
          <p:cNvGrpSpPr>
            <a:grpSpLocks/>
          </p:cNvGrpSpPr>
          <p:nvPr/>
        </p:nvGrpSpPr>
        <p:grpSpPr bwMode="auto">
          <a:xfrm>
            <a:off x="7169150" y="5057775"/>
            <a:ext cx="1476375" cy="604838"/>
            <a:chOff x="0" y="0"/>
            <a:chExt cx="1050" cy="381"/>
          </a:xfrm>
        </p:grpSpPr>
        <p:sp>
          <p:nvSpPr>
            <p:cNvPr id="36" name="Rectangle 122">
              <a:extLst>
                <a:ext uri="{FF2B5EF4-FFF2-40B4-BE49-F238E27FC236}">
                  <a16:creationId xmlns:a16="http://schemas.microsoft.com/office/drawing/2014/main" id="{84416DD9-910E-4B8B-B51A-A1BA4D592243}"/>
                </a:ext>
              </a:extLst>
            </p:cNvPr>
            <p:cNvSpPr>
              <a:spLocks noChangeArrowheads="1"/>
            </p:cNvSpPr>
            <p:nvPr/>
          </p:nvSpPr>
          <p:spPr bwMode="auto">
            <a:xfrm>
              <a:off x="0" y="0"/>
              <a:ext cx="1047" cy="381"/>
            </a:xfrm>
            <a:prstGeom prst="rect">
              <a:avLst/>
            </a:prstGeom>
            <a:noFill/>
            <a:ln w="5715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7" name="Rectangle 123">
              <a:extLst>
                <a:ext uri="{FF2B5EF4-FFF2-40B4-BE49-F238E27FC236}">
                  <a16:creationId xmlns:a16="http://schemas.microsoft.com/office/drawing/2014/main" id="{85BB6918-FC7F-4873-BC49-6E0014B26846}"/>
                </a:ext>
              </a:extLst>
            </p:cNvPr>
            <p:cNvSpPr>
              <a:spLocks noChangeArrowheads="1"/>
            </p:cNvSpPr>
            <p:nvPr/>
          </p:nvSpPr>
          <p:spPr bwMode="auto">
            <a:xfrm>
              <a:off x="3" y="0"/>
              <a:ext cx="1047" cy="38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38" name="Group 56">
            <a:extLst>
              <a:ext uri="{FF2B5EF4-FFF2-40B4-BE49-F238E27FC236}">
                <a16:creationId xmlns:a16="http://schemas.microsoft.com/office/drawing/2014/main" id="{A83CEF45-ACAC-4260-9234-1C5B2C3B8811}"/>
              </a:ext>
            </a:extLst>
          </p:cNvPr>
          <p:cNvGrpSpPr>
            <a:grpSpLocks/>
          </p:cNvGrpSpPr>
          <p:nvPr/>
        </p:nvGrpSpPr>
        <p:grpSpPr bwMode="auto">
          <a:xfrm>
            <a:off x="7164388" y="4376738"/>
            <a:ext cx="1476375" cy="604837"/>
            <a:chOff x="0" y="0"/>
            <a:chExt cx="1050" cy="381"/>
          </a:xfrm>
        </p:grpSpPr>
        <p:sp>
          <p:nvSpPr>
            <p:cNvPr id="39" name="Rectangle 125">
              <a:extLst>
                <a:ext uri="{FF2B5EF4-FFF2-40B4-BE49-F238E27FC236}">
                  <a16:creationId xmlns:a16="http://schemas.microsoft.com/office/drawing/2014/main" id="{F9E5E1C2-6AA8-4A44-A185-45B5CCE050B7}"/>
                </a:ext>
              </a:extLst>
            </p:cNvPr>
            <p:cNvSpPr>
              <a:spLocks noChangeArrowheads="1"/>
            </p:cNvSpPr>
            <p:nvPr/>
          </p:nvSpPr>
          <p:spPr bwMode="auto">
            <a:xfrm>
              <a:off x="0" y="0"/>
              <a:ext cx="1047" cy="381"/>
            </a:xfrm>
            <a:prstGeom prst="rect">
              <a:avLst/>
            </a:prstGeom>
            <a:noFill/>
            <a:ln w="5715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0" name="Rectangle 126">
              <a:extLst>
                <a:ext uri="{FF2B5EF4-FFF2-40B4-BE49-F238E27FC236}">
                  <a16:creationId xmlns:a16="http://schemas.microsoft.com/office/drawing/2014/main" id="{5E611AA7-025D-44FA-ACA9-12F47BCF3E03}"/>
                </a:ext>
              </a:extLst>
            </p:cNvPr>
            <p:cNvSpPr>
              <a:spLocks noChangeArrowheads="1"/>
            </p:cNvSpPr>
            <p:nvPr/>
          </p:nvSpPr>
          <p:spPr bwMode="auto">
            <a:xfrm>
              <a:off x="3" y="0"/>
              <a:ext cx="1047" cy="38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41" name="Group 59">
            <a:extLst>
              <a:ext uri="{FF2B5EF4-FFF2-40B4-BE49-F238E27FC236}">
                <a16:creationId xmlns:a16="http://schemas.microsoft.com/office/drawing/2014/main" id="{8063BC36-45B9-4D9C-BF79-904E8E458789}"/>
              </a:ext>
            </a:extLst>
          </p:cNvPr>
          <p:cNvGrpSpPr>
            <a:grpSpLocks/>
          </p:cNvGrpSpPr>
          <p:nvPr/>
        </p:nvGrpSpPr>
        <p:grpSpPr bwMode="auto">
          <a:xfrm>
            <a:off x="7164388" y="3676650"/>
            <a:ext cx="1476375" cy="604838"/>
            <a:chOff x="0" y="0"/>
            <a:chExt cx="1050" cy="381"/>
          </a:xfrm>
        </p:grpSpPr>
        <p:sp>
          <p:nvSpPr>
            <p:cNvPr id="42" name="Rectangle 128">
              <a:extLst>
                <a:ext uri="{FF2B5EF4-FFF2-40B4-BE49-F238E27FC236}">
                  <a16:creationId xmlns:a16="http://schemas.microsoft.com/office/drawing/2014/main" id="{05D4D9CF-0018-4899-A01E-A9ED0A543D6D}"/>
                </a:ext>
              </a:extLst>
            </p:cNvPr>
            <p:cNvSpPr>
              <a:spLocks noChangeArrowheads="1"/>
            </p:cNvSpPr>
            <p:nvPr/>
          </p:nvSpPr>
          <p:spPr bwMode="auto">
            <a:xfrm>
              <a:off x="0" y="0"/>
              <a:ext cx="1047" cy="381"/>
            </a:xfrm>
            <a:prstGeom prst="rect">
              <a:avLst/>
            </a:prstGeom>
            <a:noFill/>
            <a:ln w="5715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3" name="Rectangle 129">
              <a:extLst>
                <a:ext uri="{FF2B5EF4-FFF2-40B4-BE49-F238E27FC236}">
                  <a16:creationId xmlns:a16="http://schemas.microsoft.com/office/drawing/2014/main" id="{E4820292-66D7-4423-8B7A-E6A1E2EB96CD}"/>
                </a:ext>
              </a:extLst>
            </p:cNvPr>
            <p:cNvSpPr>
              <a:spLocks noChangeArrowheads="1"/>
            </p:cNvSpPr>
            <p:nvPr/>
          </p:nvSpPr>
          <p:spPr bwMode="auto">
            <a:xfrm>
              <a:off x="3" y="0"/>
              <a:ext cx="1047" cy="38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44" name="Group 62">
            <a:extLst>
              <a:ext uri="{FF2B5EF4-FFF2-40B4-BE49-F238E27FC236}">
                <a16:creationId xmlns:a16="http://schemas.microsoft.com/office/drawing/2014/main" id="{406ADA1C-5257-43AE-A6FA-9CCF5C0409DF}"/>
              </a:ext>
            </a:extLst>
          </p:cNvPr>
          <p:cNvGrpSpPr>
            <a:grpSpLocks/>
          </p:cNvGrpSpPr>
          <p:nvPr/>
        </p:nvGrpSpPr>
        <p:grpSpPr bwMode="auto">
          <a:xfrm>
            <a:off x="7169150" y="2990850"/>
            <a:ext cx="1476375" cy="604838"/>
            <a:chOff x="0" y="0"/>
            <a:chExt cx="1050" cy="381"/>
          </a:xfrm>
        </p:grpSpPr>
        <p:sp>
          <p:nvSpPr>
            <p:cNvPr id="45" name="Rectangle 131">
              <a:extLst>
                <a:ext uri="{FF2B5EF4-FFF2-40B4-BE49-F238E27FC236}">
                  <a16:creationId xmlns:a16="http://schemas.microsoft.com/office/drawing/2014/main" id="{2E8280FD-242E-4635-BFE1-DC2D70E62EA0}"/>
                </a:ext>
              </a:extLst>
            </p:cNvPr>
            <p:cNvSpPr>
              <a:spLocks noChangeArrowheads="1"/>
            </p:cNvSpPr>
            <p:nvPr/>
          </p:nvSpPr>
          <p:spPr bwMode="auto">
            <a:xfrm>
              <a:off x="0" y="0"/>
              <a:ext cx="1047" cy="381"/>
            </a:xfrm>
            <a:prstGeom prst="rect">
              <a:avLst/>
            </a:prstGeom>
            <a:noFill/>
            <a:ln w="5715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6" name="Rectangle 132">
              <a:extLst>
                <a:ext uri="{FF2B5EF4-FFF2-40B4-BE49-F238E27FC236}">
                  <a16:creationId xmlns:a16="http://schemas.microsoft.com/office/drawing/2014/main" id="{0E36A038-C9AD-4BF4-B4A6-E9B143D7B3A9}"/>
                </a:ext>
              </a:extLst>
            </p:cNvPr>
            <p:cNvSpPr>
              <a:spLocks noChangeArrowheads="1"/>
            </p:cNvSpPr>
            <p:nvPr/>
          </p:nvSpPr>
          <p:spPr bwMode="auto">
            <a:xfrm>
              <a:off x="3" y="0"/>
              <a:ext cx="1047" cy="38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Tree>
    <p:extLst>
      <p:ext uri="{BB962C8B-B14F-4D97-AF65-F5344CB8AC3E}">
        <p14:creationId xmlns:p14="http://schemas.microsoft.com/office/powerpoint/2010/main" val="140666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dissolve">
                                      <p:cBhvr>
                                        <p:cTn id="20" dur="500"/>
                                        <p:tgtEl>
                                          <p:spTgt spid="44"/>
                                        </p:tgtEl>
                                      </p:cBhvr>
                                    </p:animEffect>
                                  </p:childTnLst>
                                </p:cTn>
                              </p:par>
                              <p:par>
                                <p:cTn id="21" presetID="2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44"/>
                                        </p:tgtEl>
                                      </p:cBhvr>
                                    </p:animEffect>
                                    <p:set>
                                      <p:cBhvr>
                                        <p:cTn id="28" dur="1" fill="hold">
                                          <p:stCondLst>
                                            <p:cond delay="499"/>
                                          </p:stCondLst>
                                        </p:cTn>
                                        <p:tgtEl>
                                          <p:spTgt spid="4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dissolve">
                                      <p:cBhvr>
                                        <p:cTn id="33" dur="500"/>
                                        <p:tgtEl>
                                          <p:spTgt spid="23"/>
                                        </p:tgtEl>
                                      </p:cBhvr>
                                    </p:animEffect>
                                  </p:childTnLst>
                                </p:cTn>
                              </p:par>
                              <p:par>
                                <p:cTn id="34" presetID="22" presetClass="entr" presetSubtype="1"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23"/>
                                        </p:tgtEl>
                                      </p:cBhvr>
                                    </p:animEffect>
                                    <p:set>
                                      <p:cBhvr>
                                        <p:cTn id="41" dur="1" fill="hold">
                                          <p:stCondLst>
                                            <p:cond delay="499"/>
                                          </p:stCondLst>
                                        </p:cTn>
                                        <p:tgtEl>
                                          <p:spTgt spid="2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dissolve">
                                      <p:cBhvr>
                                        <p:cTn id="46" dur="500"/>
                                        <p:tgtEl>
                                          <p:spTgt spid="41"/>
                                        </p:tgtEl>
                                      </p:cBhvr>
                                    </p:animEffect>
                                  </p:childTnLst>
                                </p:cTn>
                              </p:par>
                              <p:par>
                                <p:cTn id="47" presetID="22" presetClass="entr" presetSubtype="8"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41"/>
                                        </p:tgtEl>
                                      </p:cBhvr>
                                    </p:animEffect>
                                    <p:set>
                                      <p:cBhvr>
                                        <p:cTn id="54" dur="1" fill="hold">
                                          <p:stCondLst>
                                            <p:cond delay="499"/>
                                          </p:stCondLst>
                                        </p:cTn>
                                        <p:tgtEl>
                                          <p:spTgt spid="4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dissolve">
                                      <p:cBhvr>
                                        <p:cTn id="59" dur="500"/>
                                        <p:tgtEl>
                                          <p:spTgt spid="26"/>
                                        </p:tgtEl>
                                      </p:cBhvr>
                                    </p:animEffect>
                                  </p:childTnLst>
                                </p:cTn>
                              </p:par>
                              <p:par>
                                <p:cTn id="60" presetID="22" presetClass="entr" presetSubtype="1"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up)">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26"/>
                                        </p:tgtEl>
                                      </p:cBhvr>
                                    </p:animEffect>
                                    <p:set>
                                      <p:cBhvr>
                                        <p:cTn id="67" dur="1" fill="hold">
                                          <p:stCondLst>
                                            <p:cond delay="499"/>
                                          </p:stCondLst>
                                        </p:cTn>
                                        <p:tgtEl>
                                          <p:spTgt spid="2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dissolve">
                                      <p:cBhvr>
                                        <p:cTn id="72" dur="500"/>
                                        <p:tgtEl>
                                          <p:spTgt spid="38"/>
                                        </p:tgtEl>
                                      </p:cBhvr>
                                    </p:animEffect>
                                  </p:childTnLst>
                                </p:cTn>
                              </p:par>
                              <p:par>
                                <p:cTn id="73" presetID="22" presetClass="entr" presetSubtype="8" fill="hold"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nodeType="clickEffect">
                                  <p:stCondLst>
                                    <p:cond delay="0"/>
                                  </p:stCondLst>
                                  <p:childTnLst>
                                    <p:animEffect transition="out" filter="dissolve">
                                      <p:cBhvr>
                                        <p:cTn id="79" dur="500"/>
                                        <p:tgtEl>
                                          <p:spTgt spid="38"/>
                                        </p:tgtEl>
                                      </p:cBhvr>
                                    </p:animEffect>
                                    <p:set>
                                      <p:cBhvr>
                                        <p:cTn id="80" dur="1" fill="hold">
                                          <p:stCondLst>
                                            <p:cond delay="499"/>
                                          </p:stCondLst>
                                        </p:cTn>
                                        <p:tgtEl>
                                          <p:spTgt spid="3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dissolve">
                                      <p:cBhvr>
                                        <p:cTn id="85" dur="500"/>
                                        <p:tgtEl>
                                          <p:spTgt spid="29"/>
                                        </p:tgtEl>
                                      </p:cBhvr>
                                    </p:animEffect>
                                  </p:childTnLst>
                                </p:cTn>
                              </p:par>
                              <p:par>
                                <p:cTn id="86" presetID="22" presetClass="entr" presetSubtype="1" fill="hold" nodeType="with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up)">
                                      <p:cBhvr>
                                        <p:cTn id="88" dur="500"/>
                                        <p:tgtEl>
                                          <p:spTgt spid="14"/>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xit" presetSubtype="0" fill="hold" nodeType="clickEffect">
                                  <p:stCondLst>
                                    <p:cond delay="0"/>
                                  </p:stCondLst>
                                  <p:childTnLst>
                                    <p:animEffect transition="out" filter="dissolve">
                                      <p:cBhvr>
                                        <p:cTn id="92" dur="500"/>
                                        <p:tgtEl>
                                          <p:spTgt spid="29"/>
                                        </p:tgtEl>
                                      </p:cBhvr>
                                    </p:animEffect>
                                    <p:set>
                                      <p:cBhvr>
                                        <p:cTn id="93" dur="1" fill="hold">
                                          <p:stCondLst>
                                            <p:cond delay="499"/>
                                          </p:stCondLst>
                                        </p:cTn>
                                        <p:tgtEl>
                                          <p:spTgt spid="29"/>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dissolve">
                                      <p:cBhvr>
                                        <p:cTn id="98" dur="500"/>
                                        <p:tgtEl>
                                          <p:spTgt spid="35"/>
                                        </p:tgtEl>
                                      </p:cBhvr>
                                    </p:animEffect>
                                  </p:childTnLst>
                                </p:cTn>
                              </p:par>
                              <p:par>
                                <p:cTn id="99" presetID="22" presetClass="entr" presetSubtype="8"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wipe(left)">
                                      <p:cBhvr>
                                        <p:cTn id="101" dur="500"/>
                                        <p:tgtEl>
                                          <p:spTgt spid="15"/>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35"/>
                                        </p:tgtEl>
                                      </p:cBhvr>
                                    </p:animEffect>
                                    <p:set>
                                      <p:cBhvr>
                                        <p:cTn id="106" dur="1" fill="hold">
                                          <p:stCondLst>
                                            <p:cond delay="499"/>
                                          </p:stCondLst>
                                        </p:cTn>
                                        <p:tgtEl>
                                          <p:spTgt spid="35"/>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cTn>
                              </p:par>
                              <p:par>
                                <p:cTn id="112" presetID="22" presetClass="entr" presetSubtype="1" fill="hold" nodeType="withEffect">
                                  <p:stCondLst>
                                    <p:cond delay="0"/>
                                  </p:stCondLst>
                                  <p:childTnLst>
                                    <p:set>
                                      <p:cBhvr>
                                        <p:cTn id="113" dur="1" fill="hold">
                                          <p:stCondLst>
                                            <p:cond delay="0"/>
                                          </p:stCondLst>
                                        </p:cTn>
                                        <p:tgtEl>
                                          <p:spTgt spid="13"/>
                                        </p:tgtEl>
                                        <p:attrNameLst>
                                          <p:attrName>style.visibility</p:attrName>
                                        </p:attrNameLst>
                                      </p:cBhvr>
                                      <p:to>
                                        <p:strVal val="visible"/>
                                      </p:to>
                                    </p:set>
                                    <p:animEffect transition="in" filter="wipe(up)">
                                      <p:cBhvr>
                                        <p:cTn id="114" dur="500"/>
                                        <p:tgtEl>
                                          <p:spTgt spid="1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nodeType="clickEffect">
                                  <p:stCondLst>
                                    <p:cond delay="0"/>
                                  </p:stCondLst>
                                  <p:childTnLst>
                                    <p:animEffect transition="out" filter="dissolve">
                                      <p:cBhvr>
                                        <p:cTn id="118" dur="500"/>
                                        <p:tgtEl>
                                          <p:spTgt spid="32"/>
                                        </p:tgtEl>
                                      </p:cBhvr>
                                    </p:animEffect>
                                    <p:set>
                                      <p:cBhvr>
                                        <p:cTn id="119"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268A5-116A-4840-88D7-C1632B96A98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9EEFBD8-049D-483B-B639-040F25B1FB81}"/>
              </a:ext>
            </a:extLst>
          </p:cNvPr>
          <p:cNvSpPr>
            <a:spLocks noGrp="1"/>
          </p:cNvSpPr>
          <p:nvPr>
            <p:ph idx="1"/>
          </p:nvPr>
        </p:nvSpPr>
        <p:spPr/>
        <p:txBody>
          <a:bodyPr/>
          <a:lstStyle/>
          <a:p>
            <a:endParaRPr lang="zh-CN" altLang="en-US" dirty="0"/>
          </a:p>
        </p:txBody>
      </p:sp>
      <p:graphicFrame>
        <p:nvGraphicFramePr>
          <p:cNvPr id="6" name="Object 2">
            <a:extLst>
              <a:ext uri="{FF2B5EF4-FFF2-40B4-BE49-F238E27FC236}">
                <a16:creationId xmlns:a16="http://schemas.microsoft.com/office/drawing/2014/main" id="{23365A84-F6DC-46AB-A26D-25CB06BFBC94}"/>
              </a:ext>
            </a:extLst>
          </p:cNvPr>
          <p:cNvGraphicFramePr>
            <a:graphicFrameLocks noChangeAspect="1"/>
          </p:cNvGraphicFramePr>
          <p:nvPr/>
        </p:nvGraphicFramePr>
        <p:xfrm>
          <a:off x="214313" y="804863"/>
          <a:ext cx="5900737" cy="5711825"/>
        </p:xfrm>
        <a:graphic>
          <a:graphicData uri="http://schemas.openxmlformats.org/presentationml/2006/ole">
            <mc:AlternateContent xmlns:mc="http://schemas.openxmlformats.org/markup-compatibility/2006">
              <mc:Choice xmlns:v="urn:schemas-microsoft-com:vml" Requires="v">
                <p:oleObj spid="_x0000_s3115" r:id="rId3" imgW="3168000" imgH="3069360" progId="Excel.Chart.8">
                  <p:embed/>
                </p:oleObj>
              </mc:Choice>
              <mc:Fallback>
                <p:oleObj r:id="rId3" imgW="3168000" imgH="3069360" progId="Excel.Chart.8">
                  <p:embed/>
                  <p:pic>
                    <p:nvPicPr>
                      <p:cNvPr id="18434" name="Object 2">
                        <a:extLst>
                          <a:ext uri="{FF2B5EF4-FFF2-40B4-BE49-F238E27FC236}">
                            <a16:creationId xmlns:a16="http://schemas.microsoft.com/office/drawing/2014/main" id="{C76EA344-649B-43BA-8DB9-BB88AE318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804863"/>
                        <a:ext cx="5900737" cy="571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5">
            <a:extLst>
              <a:ext uri="{FF2B5EF4-FFF2-40B4-BE49-F238E27FC236}">
                <a16:creationId xmlns:a16="http://schemas.microsoft.com/office/drawing/2014/main" id="{E4BB7DE1-120E-42F8-B271-2612B225FA45}"/>
              </a:ext>
            </a:extLst>
          </p:cNvPr>
          <p:cNvSpPr txBox="1">
            <a:spLocks noChangeArrowheads="1"/>
          </p:cNvSpPr>
          <p:nvPr/>
        </p:nvSpPr>
        <p:spPr>
          <a:xfrm>
            <a:off x="457200" y="230188"/>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梯形图</a:t>
            </a:r>
          </a:p>
        </p:txBody>
      </p:sp>
      <p:sp>
        <p:nvSpPr>
          <p:cNvPr id="8" name="Rectangle 6">
            <a:extLst>
              <a:ext uri="{FF2B5EF4-FFF2-40B4-BE49-F238E27FC236}">
                <a16:creationId xmlns:a16="http://schemas.microsoft.com/office/drawing/2014/main" id="{2A1F4224-3A4A-40CC-9AD6-BB8D1BAE9FFA}"/>
              </a:ext>
            </a:extLst>
          </p:cNvPr>
          <p:cNvSpPr txBox="1">
            <a:spLocks noChangeArrowheads="1"/>
          </p:cNvSpPr>
          <p:nvPr/>
        </p:nvSpPr>
        <p:spPr>
          <a:xfrm>
            <a:off x="2649538" y="1027113"/>
            <a:ext cx="5346700" cy="887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zh-CN" altLang="zh-CN" sz="2500" dirty="0">
                <a:ea typeface="宋体" panose="02010600030101010101" pitchFamily="2" charset="-122"/>
              </a:rPr>
              <a:t>需求曲线看起来像一个梯形，有四个台阶—-每一个台阶代表一个</a:t>
            </a:r>
            <a:r>
              <a:rPr lang="zh-CN" altLang="en-US" sz="2500" dirty="0">
                <a:ea typeface="宋体" panose="02010600030101010101" pitchFamily="2" charset="-122"/>
              </a:rPr>
              <a:t>买家</a:t>
            </a:r>
            <a:r>
              <a:rPr lang="zh-CN" altLang="zh-CN" sz="2500" dirty="0">
                <a:ea typeface="宋体" panose="02010600030101010101" pitchFamily="2" charset="-122"/>
              </a:rPr>
              <a:t>。</a:t>
            </a:r>
          </a:p>
        </p:txBody>
      </p:sp>
      <p:sp>
        <p:nvSpPr>
          <p:cNvPr id="9" name="Text Box 30">
            <a:extLst>
              <a:ext uri="{FF2B5EF4-FFF2-40B4-BE49-F238E27FC236}">
                <a16:creationId xmlns:a16="http://schemas.microsoft.com/office/drawing/2014/main" id="{3324CA32-E413-4AE0-80D6-E13F1FB98E6E}"/>
              </a:ext>
            </a:extLst>
          </p:cNvPr>
          <p:cNvSpPr txBox="1">
            <a:spLocks noChangeArrowheads="1"/>
          </p:cNvSpPr>
          <p:nvPr/>
        </p:nvSpPr>
        <p:spPr bwMode="auto">
          <a:xfrm>
            <a:off x="1393825" y="838200"/>
            <a:ext cx="403225"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800" b="1" i="1">
                <a:ea typeface="宋体" panose="02010600030101010101" pitchFamily="2" charset="-122"/>
              </a:rPr>
              <a:t>P</a:t>
            </a:r>
          </a:p>
        </p:txBody>
      </p:sp>
      <p:sp>
        <p:nvSpPr>
          <p:cNvPr id="10" name="Text Box 31">
            <a:extLst>
              <a:ext uri="{FF2B5EF4-FFF2-40B4-BE49-F238E27FC236}">
                <a16:creationId xmlns:a16="http://schemas.microsoft.com/office/drawing/2014/main" id="{946A320A-A880-4DA8-A741-82414159FEB0}"/>
              </a:ext>
            </a:extLst>
          </p:cNvPr>
          <p:cNvSpPr txBox="1">
            <a:spLocks noChangeArrowheads="1"/>
          </p:cNvSpPr>
          <p:nvPr/>
        </p:nvSpPr>
        <p:spPr bwMode="auto">
          <a:xfrm>
            <a:off x="5489575" y="5360988"/>
            <a:ext cx="474663"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800" b="1" i="1">
                <a:ea typeface="宋体" panose="02010600030101010101" pitchFamily="2" charset="-122"/>
              </a:rPr>
              <a:t>Q</a:t>
            </a:r>
          </a:p>
        </p:txBody>
      </p:sp>
      <p:grpSp>
        <p:nvGrpSpPr>
          <p:cNvPr id="11" name="Group 7">
            <a:extLst>
              <a:ext uri="{FF2B5EF4-FFF2-40B4-BE49-F238E27FC236}">
                <a16:creationId xmlns:a16="http://schemas.microsoft.com/office/drawing/2014/main" id="{A9E227AB-D3C7-4A4C-AEF7-3666595A82EC}"/>
              </a:ext>
            </a:extLst>
          </p:cNvPr>
          <p:cNvGrpSpPr>
            <a:grpSpLocks/>
          </p:cNvGrpSpPr>
          <p:nvPr/>
        </p:nvGrpSpPr>
        <p:grpSpPr bwMode="auto">
          <a:xfrm>
            <a:off x="1614488" y="1270000"/>
            <a:ext cx="3368675" cy="4292600"/>
            <a:chOff x="0" y="0"/>
            <a:chExt cx="2122" cy="2704"/>
          </a:xfrm>
        </p:grpSpPr>
        <p:sp>
          <p:nvSpPr>
            <p:cNvPr id="12" name="Line 3">
              <a:extLst>
                <a:ext uri="{FF2B5EF4-FFF2-40B4-BE49-F238E27FC236}">
                  <a16:creationId xmlns:a16="http://schemas.microsoft.com/office/drawing/2014/main" id="{F2554C74-D1CE-44C0-914E-5F259E68A581}"/>
                </a:ext>
              </a:extLst>
            </p:cNvPr>
            <p:cNvSpPr>
              <a:spLocks noChangeShapeType="1"/>
            </p:cNvSpPr>
            <p:nvPr/>
          </p:nvSpPr>
          <p:spPr bwMode="auto">
            <a:xfrm flipV="1">
              <a:off x="18" y="0"/>
              <a:ext cx="0" cy="51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4">
              <a:extLst>
                <a:ext uri="{FF2B5EF4-FFF2-40B4-BE49-F238E27FC236}">
                  <a16:creationId xmlns:a16="http://schemas.microsoft.com/office/drawing/2014/main" id="{A44D1B8E-1BA5-4933-B11D-5426E021D9B8}"/>
                </a:ext>
              </a:extLst>
            </p:cNvPr>
            <p:cNvSpPr>
              <a:spLocks noChangeShapeType="1"/>
            </p:cNvSpPr>
            <p:nvPr/>
          </p:nvSpPr>
          <p:spPr bwMode="auto">
            <a:xfrm>
              <a:off x="0" y="509"/>
              <a:ext cx="539"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32">
              <a:extLst>
                <a:ext uri="{FF2B5EF4-FFF2-40B4-BE49-F238E27FC236}">
                  <a16:creationId xmlns:a16="http://schemas.microsoft.com/office/drawing/2014/main" id="{8448E7E2-0C46-4D30-9457-B7E217B802F6}"/>
                </a:ext>
              </a:extLst>
            </p:cNvPr>
            <p:cNvSpPr>
              <a:spLocks noChangeShapeType="1"/>
            </p:cNvSpPr>
            <p:nvPr/>
          </p:nvSpPr>
          <p:spPr bwMode="auto">
            <a:xfrm flipV="1">
              <a:off x="2122" y="1771"/>
              <a:ext cx="0" cy="93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33">
              <a:extLst>
                <a:ext uri="{FF2B5EF4-FFF2-40B4-BE49-F238E27FC236}">
                  <a16:creationId xmlns:a16="http://schemas.microsoft.com/office/drawing/2014/main" id="{7C0709B7-1A85-4736-A30B-922469461E3E}"/>
                </a:ext>
              </a:extLst>
            </p:cNvPr>
            <p:cNvSpPr>
              <a:spLocks noChangeShapeType="1"/>
            </p:cNvSpPr>
            <p:nvPr/>
          </p:nvSpPr>
          <p:spPr bwMode="auto">
            <a:xfrm flipV="1">
              <a:off x="1588" y="1396"/>
              <a:ext cx="0" cy="39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34">
              <a:extLst>
                <a:ext uri="{FF2B5EF4-FFF2-40B4-BE49-F238E27FC236}">
                  <a16:creationId xmlns:a16="http://schemas.microsoft.com/office/drawing/2014/main" id="{37855E7D-FC2D-45A8-82AE-05DD39A24760}"/>
                </a:ext>
              </a:extLst>
            </p:cNvPr>
            <p:cNvSpPr>
              <a:spLocks noChangeShapeType="1"/>
            </p:cNvSpPr>
            <p:nvPr/>
          </p:nvSpPr>
          <p:spPr bwMode="auto">
            <a:xfrm>
              <a:off x="1570" y="1789"/>
              <a:ext cx="55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35">
              <a:extLst>
                <a:ext uri="{FF2B5EF4-FFF2-40B4-BE49-F238E27FC236}">
                  <a16:creationId xmlns:a16="http://schemas.microsoft.com/office/drawing/2014/main" id="{E895D017-97E1-4B8C-93CE-2E7CD52EE375}"/>
                </a:ext>
              </a:extLst>
            </p:cNvPr>
            <p:cNvSpPr>
              <a:spLocks noChangeShapeType="1"/>
            </p:cNvSpPr>
            <p:nvPr/>
          </p:nvSpPr>
          <p:spPr bwMode="auto">
            <a:xfrm flipV="1">
              <a:off x="1066" y="861"/>
              <a:ext cx="0" cy="55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36">
              <a:extLst>
                <a:ext uri="{FF2B5EF4-FFF2-40B4-BE49-F238E27FC236}">
                  <a16:creationId xmlns:a16="http://schemas.microsoft.com/office/drawing/2014/main" id="{1FBD5946-8A9B-480E-8CA0-7981321F414A}"/>
                </a:ext>
              </a:extLst>
            </p:cNvPr>
            <p:cNvSpPr>
              <a:spLocks noChangeShapeType="1"/>
            </p:cNvSpPr>
            <p:nvPr/>
          </p:nvSpPr>
          <p:spPr bwMode="auto">
            <a:xfrm>
              <a:off x="1048" y="1413"/>
              <a:ext cx="539"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7">
              <a:extLst>
                <a:ext uri="{FF2B5EF4-FFF2-40B4-BE49-F238E27FC236}">
                  <a16:creationId xmlns:a16="http://schemas.microsoft.com/office/drawing/2014/main" id="{D14BEDF6-2AF9-450F-8A36-F37EE29F36F4}"/>
                </a:ext>
              </a:extLst>
            </p:cNvPr>
            <p:cNvSpPr>
              <a:spLocks noChangeShapeType="1"/>
            </p:cNvSpPr>
            <p:nvPr/>
          </p:nvSpPr>
          <p:spPr bwMode="auto">
            <a:xfrm flipV="1">
              <a:off x="537" y="491"/>
              <a:ext cx="0" cy="391"/>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38">
              <a:extLst>
                <a:ext uri="{FF2B5EF4-FFF2-40B4-BE49-F238E27FC236}">
                  <a16:creationId xmlns:a16="http://schemas.microsoft.com/office/drawing/2014/main" id="{772143DC-FB93-4ECF-8211-DE1856902239}"/>
                </a:ext>
              </a:extLst>
            </p:cNvPr>
            <p:cNvSpPr>
              <a:spLocks noChangeShapeType="1"/>
            </p:cNvSpPr>
            <p:nvPr/>
          </p:nvSpPr>
          <p:spPr bwMode="auto">
            <a:xfrm>
              <a:off x="519" y="878"/>
              <a:ext cx="54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Rectangle 84">
            <a:extLst>
              <a:ext uri="{FF2B5EF4-FFF2-40B4-BE49-F238E27FC236}">
                <a16:creationId xmlns:a16="http://schemas.microsoft.com/office/drawing/2014/main" id="{D2856351-8B2A-494F-B690-B520C7FFE726}"/>
              </a:ext>
            </a:extLst>
          </p:cNvPr>
          <p:cNvSpPr>
            <a:spLocks noChangeArrowheads="1"/>
          </p:cNvSpPr>
          <p:nvPr/>
        </p:nvSpPr>
        <p:spPr bwMode="auto">
          <a:xfrm>
            <a:off x="3633788" y="1931988"/>
            <a:ext cx="50307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45000"/>
              </a:spcBef>
              <a:buClr>
                <a:srgbClr val="00B85C"/>
              </a:buClr>
              <a:buSzPct val="120000"/>
              <a:buFont typeface="Wingdings" panose="05000000000000000000" pitchFamily="2" charset="2"/>
              <a:buNone/>
            </a:pPr>
            <a:r>
              <a:rPr lang="zh-CN" altLang="zh-CN" sz="2500" dirty="0">
                <a:ea typeface="宋体" panose="02010600030101010101" pitchFamily="2" charset="-122"/>
              </a:rPr>
              <a:t>如果像在竞争市场那样有许多买</a:t>
            </a:r>
            <a:r>
              <a:rPr lang="zh-CN" altLang="en-US" sz="2500" dirty="0">
                <a:ea typeface="宋体" panose="02010600030101010101" pitchFamily="2" charset="-122"/>
              </a:rPr>
              <a:t>家，</a:t>
            </a:r>
            <a:r>
              <a:rPr lang="zh-CN" altLang="zh-CN" sz="2500" dirty="0">
                <a:ea typeface="宋体" panose="02010600030101010101" pitchFamily="2" charset="-122"/>
              </a:rPr>
              <a:t>那就会有很多小的台阶</a:t>
            </a:r>
            <a:r>
              <a:rPr lang="zh-CN" altLang="en-US" sz="2500" dirty="0">
                <a:ea typeface="宋体" panose="02010600030101010101" pitchFamily="2" charset="-122"/>
              </a:rPr>
              <a:t>，</a:t>
            </a:r>
            <a:r>
              <a:rPr lang="zh-CN" altLang="zh-CN" sz="2500" dirty="0">
                <a:ea typeface="宋体" panose="02010600030101010101" pitchFamily="2" charset="-122"/>
              </a:rPr>
              <a:t>看起来就更像一条光滑的曲线</a:t>
            </a:r>
          </a:p>
        </p:txBody>
      </p:sp>
      <p:sp>
        <p:nvSpPr>
          <p:cNvPr id="22" name="Rectangle 86">
            <a:extLst>
              <a:ext uri="{FF2B5EF4-FFF2-40B4-BE49-F238E27FC236}">
                <a16:creationId xmlns:a16="http://schemas.microsoft.com/office/drawing/2014/main" id="{36B10F6D-B437-40ED-A0DE-A306A185B6D7}"/>
              </a:ext>
            </a:extLst>
          </p:cNvPr>
          <p:cNvSpPr>
            <a:spLocks noChangeArrowheads="1"/>
          </p:cNvSpPr>
          <p:nvPr/>
        </p:nvSpPr>
        <p:spPr bwMode="auto">
          <a:xfrm>
            <a:off x="4545013" y="3138708"/>
            <a:ext cx="4124325" cy="1388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45000"/>
              </a:spcBef>
              <a:buClr>
                <a:srgbClr val="00B85C"/>
              </a:buClr>
              <a:buSzPct val="120000"/>
            </a:pPr>
            <a:r>
              <a:rPr lang="zh-CN" altLang="zh-CN" sz="2400" dirty="0">
                <a:ea typeface="宋体" panose="02010600030101010101" pitchFamily="2" charset="-122"/>
              </a:rPr>
              <a:t>在任意数量，需求曲线的高度代表边界</a:t>
            </a:r>
            <a:r>
              <a:rPr lang="zh-CN" altLang="en-US" sz="2400" dirty="0">
                <a:ea typeface="宋体" panose="02010600030101010101" pitchFamily="2" charset="-122"/>
              </a:rPr>
              <a:t>买家</a:t>
            </a:r>
            <a:r>
              <a:rPr lang="zh-CN" altLang="zh-CN" sz="2400" dirty="0">
                <a:ea typeface="宋体" panose="02010600030101010101" pitchFamily="2" charset="-122"/>
              </a:rPr>
              <a:t>的支付意愿</a:t>
            </a:r>
          </a:p>
          <a:p>
            <a:pPr>
              <a:spcBef>
                <a:spcPct val="45000"/>
              </a:spcBef>
              <a:buClr>
                <a:srgbClr val="00B85C"/>
              </a:buClr>
              <a:buSzPct val="120000"/>
              <a:buFont typeface="Wingdings" panose="05000000000000000000" pitchFamily="2" charset="2"/>
              <a:buNone/>
            </a:pPr>
            <a:endParaRPr lang="zh-CN" altLang="zh-CN" sz="2500" dirty="0">
              <a:ea typeface="宋体" panose="02010600030101010101" pitchFamily="2" charset="-122"/>
            </a:endParaRPr>
          </a:p>
        </p:txBody>
      </p:sp>
      <p:sp>
        <p:nvSpPr>
          <p:cNvPr id="23" name="Rectangle 88">
            <a:extLst>
              <a:ext uri="{FF2B5EF4-FFF2-40B4-BE49-F238E27FC236}">
                <a16:creationId xmlns:a16="http://schemas.microsoft.com/office/drawing/2014/main" id="{1E0262B2-480A-4E50-B588-304B4B3B646A}"/>
              </a:ext>
            </a:extLst>
          </p:cNvPr>
          <p:cNvSpPr>
            <a:spLocks noChangeArrowheads="1"/>
          </p:cNvSpPr>
          <p:nvPr/>
        </p:nvSpPr>
        <p:spPr bwMode="auto">
          <a:xfrm>
            <a:off x="5559425" y="4228567"/>
            <a:ext cx="3030538" cy="175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45000"/>
              </a:spcBef>
              <a:buClr>
                <a:srgbClr val="00B85C"/>
              </a:buClr>
              <a:buSzPct val="120000"/>
            </a:pPr>
            <a:r>
              <a:rPr lang="zh-CN" altLang="zh-CN" sz="2400" dirty="0">
                <a:ea typeface="宋体" panose="02010600030101010101" pitchFamily="2" charset="-122"/>
              </a:rPr>
              <a:t>边际</a:t>
            </a:r>
            <a:r>
              <a:rPr lang="zh-CN" altLang="en-US" sz="2400" dirty="0">
                <a:ea typeface="宋体" panose="02010600030101010101" pitchFamily="2" charset="-122"/>
              </a:rPr>
              <a:t>买家</a:t>
            </a:r>
            <a:r>
              <a:rPr lang="zh-CN" altLang="zh-CN" sz="2400" dirty="0">
                <a:ea typeface="宋体" panose="02010600030101010101" pitchFamily="2" charset="-122"/>
              </a:rPr>
              <a:t>：指如果价格再提高一点就首先离开市场的</a:t>
            </a:r>
            <a:r>
              <a:rPr lang="zh-CN" altLang="en-US" sz="2400" dirty="0">
                <a:ea typeface="宋体" panose="02010600030101010101" pitchFamily="2" charset="-122"/>
              </a:rPr>
              <a:t>买家</a:t>
            </a:r>
            <a:endParaRPr lang="zh-CN" altLang="zh-CN" sz="2400" dirty="0">
              <a:ea typeface="宋体" panose="02010600030101010101" pitchFamily="2" charset="-122"/>
            </a:endParaRPr>
          </a:p>
          <a:p>
            <a:pPr>
              <a:spcBef>
                <a:spcPct val="45000"/>
              </a:spcBef>
              <a:buClr>
                <a:srgbClr val="00B85C"/>
              </a:buClr>
              <a:buSzPct val="120000"/>
              <a:buFont typeface="Wingdings" panose="05000000000000000000" pitchFamily="2" charset="2"/>
              <a:buNone/>
            </a:pPr>
            <a:endParaRPr lang="zh-CN" altLang="zh-CN" sz="2500" dirty="0">
              <a:ea typeface="宋体" panose="02010600030101010101" pitchFamily="2" charset="-122"/>
            </a:endParaRPr>
          </a:p>
        </p:txBody>
      </p:sp>
    </p:spTree>
    <p:extLst>
      <p:ext uri="{BB962C8B-B14F-4D97-AF65-F5344CB8AC3E}">
        <p14:creationId xmlns:p14="http://schemas.microsoft.com/office/powerpoint/2010/main" val="55292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3366CC"/>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subTnLst>
                                    <p:animClr clrSpc="rgb" dir="cw">
                                      <p:cBhvr override="childStyle">
                                        <p:cTn dur="1" fill="hold" display="0" masterRel="nextClick" afterEffect="1"/>
                                        <p:tgtEl>
                                          <p:spTgt spid="21"/>
                                        </p:tgtEl>
                                        <p:attrNameLst>
                                          <p:attrName>ppt_c</p:attrName>
                                        </p:attrNameLst>
                                      </p:cBhvr>
                                      <p:to>
                                        <a:srgbClr val="3366CC"/>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subTnLst>
                                    <p:animClr clrSpc="rgb" dir="cw">
                                      <p:cBhvr override="childStyle">
                                        <p:cTn dur="1" fill="hold" display="0" masterRel="nextClick" afterEffect="1"/>
                                        <p:tgtEl>
                                          <p:spTgt spid="22"/>
                                        </p:tgtEl>
                                        <p:attrNameLst>
                                          <p:attrName>ppt_c</p:attrName>
                                        </p:attrNameLst>
                                      </p:cBhvr>
                                      <p:to>
                                        <a:srgbClr val="3366CC"/>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subTnLst>
                                    <p:animClr clrSpc="rgb" dir="cw">
                                      <p:cBhvr override="childStyle">
                                        <p:cTn dur="1" fill="hold" display="0" masterRel="nextClick" afterEffect="1"/>
                                        <p:tgtEl>
                                          <p:spTgt spid="23"/>
                                        </p:tgtEl>
                                        <p:attrNameLst>
                                          <p:attrName>ppt_c</p:attrName>
                                        </p:attrNameLst>
                                      </p:cBhvr>
                                      <p:to>
                                        <a:srgbClr val="3366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5" autoUpdateAnimBg="0"/>
      <p:bldP spid="21" grpId="0" autoUpdateAnimBg="0"/>
      <p:bldP spid="22" grpId="0" autoUpdateAnimBg="0"/>
      <p:bldP spid="23"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16438-069D-4EF8-AC22-17080587DE8A}"/>
              </a:ext>
            </a:extLst>
          </p:cNvPr>
          <p:cNvSpPr>
            <a:spLocks noGrp="1"/>
          </p:cNvSpPr>
          <p:nvPr>
            <p:ph type="title"/>
          </p:nvPr>
        </p:nvSpPr>
        <p:spPr/>
        <p:txBody>
          <a:bodyPr/>
          <a:lstStyle/>
          <a:p>
            <a:r>
              <a:rPr lang="zh-CN" altLang="zh-CN" dirty="0">
                <a:ea typeface="宋体" panose="02010600030101010101" pitchFamily="2" charset="-122"/>
              </a:rPr>
              <a:t>消费者剩余</a:t>
            </a:r>
            <a:endParaRPr lang="zh-CN" altLang="en-US" dirty="0"/>
          </a:p>
        </p:txBody>
      </p:sp>
      <p:sp>
        <p:nvSpPr>
          <p:cNvPr id="3" name="内容占位符 2">
            <a:extLst>
              <a:ext uri="{FF2B5EF4-FFF2-40B4-BE49-F238E27FC236}">
                <a16:creationId xmlns:a16="http://schemas.microsoft.com/office/drawing/2014/main" id="{594BBE63-4B34-4EE7-A497-B9D55EF5A5BC}"/>
              </a:ext>
            </a:extLst>
          </p:cNvPr>
          <p:cNvSpPr>
            <a:spLocks noGrp="1"/>
          </p:cNvSpPr>
          <p:nvPr>
            <p:ph idx="1"/>
          </p:nvPr>
        </p:nvSpPr>
        <p:spPr/>
        <p:txBody>
          <a:bodyPr/>
          <a:lstStyle/>
          <a:p>
            <a:r>
              <a:rPr lang="zh-CN" altLang="en-US" dirty="0"/>
              <a:t>消费者剩余（</a:t>
            </a:r>
            <a:r>
              <a:rPr lang="en-US" altLang="zh-CN" dirty="0"/>
              <a:t>consumer surplus</a:t>
            </a:r>
            <a:r>
              <a:rPr lang="zh-CN" altLang="en-US" dirty="0"/>
              <a:t>）：买家愿意为一种物品支付的量减去其为此实际支付的量</a:t>
            </a:r>
            <a:endParaRPr lang="en-US" altLang="zh-CN" dirty="0"/>
          </a:p>
          <a:p>
            <a:pPr lvl="1"/>
            <a:r>
              <a:rPr lang="zh-CN" altLang="zh-CN" dirty="0">
                <a:ea typeface="宋体" panose="02010600030101010101" pitchFamily="2" charset="-122"/>
              </a:rPr>
              <a:t>消费者剩余 =  支付意愿  –  市场价格</a:t>
            </a:r>
            <a:endParaRPr lang="en-US" altLang="zh-CN" dirty="0">
              <a:ea typeface="宋体" panose="02010600030101010101" pitchFamily="2" charset="-122"/>
            </a:endParaRPr>
          </a:p>
          <a:p>
            <a:r>
              <a:rPr lang="zh-CN" altLang="en-US" dirty="0"/>
              <a:t>如果 </a:t>
            </a:r>
            <a:r>
              <a:rPr lang="en-US" altLang="zh-CN" dirty="0"/>
              <a:t>P = $260</a:t>
            </a:r>
          </a:p>
          <a:p>
            <a:r>
              <a:rPr lang="en-US" altLang="zh-CN" dirty="0"/>
              <a:t>A</a:t>
            </a:r>
            <a:r>
              <a:rPr lang="zh-CN" altLang="en-US" dirty="0"/>
              <a:t>的消费者剩余 </a:t>
            </a:r>
            <a:r>
              <a:rPr lang="en-US" altLang="zh-CN" dirty="0"/>
              <a:t>= $300 – 260 = $40</a:t>
            </a:r>
          </a:p>
          <a:p>
            <a:r>
              <a:rPr lang="zh-CN" altLang="en-US" dirty="0"/>
              <a:t>总消费者剩余是所有消费者剩余的加总</a:t>
            </a:r>
            <a:endParaRPr lang="en-US" altLang="zh-CN" dirty="0"/>
          </a:p>
          <a:p>
            <a:r>
              <a:rPr lang="zh-CN" altLang="en-US" dirty="0"/>
              <a:t>其他人没有消费者剩余，因为他们不会在这个价格下购买</a:t>
            </a:r>
            <a:r>
              <a:rPr lang="en-US" altLang="zh-CN" dirty="0"/>
              <a:t>iPod</a:t>
            </a:r>
          </a:p>
          <a:p>
            <a:r>
              <a:rPr lang="zh-CN" altLang="en-US" dirty="0"/>
              <a:t>总消费者剩余 </a:t>
            </a:r>
            <a:r>
              <a:rPr lang="en-US" altLang="zh-CN" dirty="0"/>
              <a:t>= $40</a:t>
            </a:r>
          </a:p>
          <a:p>
            <a:endParaRPr lang="zh-CN" altLang="en-US" dirty="0"/>
          </a:p>
          <a:p>
            <a:endParaRPr lang="zh-CN" altLang="en-US" dirty="0"/>
          </a:p>
        </p:txBody>
      </p:sp>
    </p:spTree>
    <p:extLst>
      <p:ext uri="{BB962C8B-B14F-4D97-AF65-F5344CB8AC3E}">
        <p14:creationId xmlns:p14="http://schemas.microsoft.com/office/powerpoint/2010/main" val="22169505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5723D-483C-466B-848F-66D20C30D1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AFB3FAA-B1D6-4AFA-8FAE-0B31FB08731A}"/>
              </a:ext>
            </a:extLst>
          </p:cNvPr>
          <p:cNvSpPr>
            <a:spLocks noGrp="1"/>
          </p:cNvSpPr>
          <p:nvPr>
            <p:ph idx="1"/>
          </p:nvPr>
        </p:nvSpPr>
        <p:spPr/>
        <p:txBody>
          <a:bodyPr/>
          <a:lstStyle/>
          <a:p>
            <a:endParaRPr lang="zh-CN" altLang="en-US" dirty="0"/>
          </a:p>
        </p:txBody>
      </p:sp>
      <p:graphicFrame>
        <p:nvGraphicFramePr>
          <p:cNvPr id="6" name="Object 2">
            <a:extLst>
              <a:ext uri="{FF2B5EF4-FFF2-40B4-BE49-F238E27FC236}">
                <a16:creationId xmlns:a16="http://schemas.microsoft.com/office/drawing/2014/main" id="{B9AE4FA5-533A-4FBC-A804-C38C4D9F6C41}"/>
              </a:ext>
            </a:extLst>
          </p:cNvPr>
          <p:cNvGraphicFramePr>
            <a:graphicFrameLocks noChangeAspect="1"/>
          </p:cNvGraphicFramePr>
          <p:nvPr/>
        </p:nvGraphicFramePr>
        <p:xfrm>
          <a:off x="184150" y="804863"/>
          <a:ext cx="5900738" cy="5711825"/>
        </p:xfrm>
        <a:graphic>
          <a:graphicData uri="http://schemas.openxmlformats.org/presentationml/2006/ole">
            <mc:AlternateContent xmlns:mc="http://schemas.openxmlformats.org/markup-compatibility/2006">
              <mc:Choice xmlns:v="urn:schemas-microsoft-com:vml" Requires="v">
                <p:oleObj spid="_x0000_s4139" r:id="rId3" imgW="3168000" imgH="3069360" progId="Excel.Chart.8">
                  <p:embed/>
                </p:oleObj>
              </mc:Choice>
              <mc:Fallback>
                <p:oleObj r:id="rId3" imgW="3168000" imgH="3069360" progId="Excel.Chart.8">
                  <p:embed/>
                  <p:pic>
                    <p:nvPicPr>
                      <p:cNvPr id="25602" name="Object 2">
                        <a:extLst>
                          <a:ext uri="{FF2B5EF4-FFF2-40B4-BE49-F238E27FC236}">
                            <a16:creationId xmlns:a16="http://schemas.microsoft.com/office/drawing/2014/main" id="{F29B61B7-42D3-473B-A86F-1E175E911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50" y="804863"/>
                        <a:ext cx="5900738" cy="571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
            <a:extLst>
              <a:ext uri="{FF2B5EF4-FFF2-40B4-BE49-F238E27FC236}">
                <a16:creationId xmlns:a16="http://schemas.microsoft.com/office/drawing/2014/main" id="{8C3EB424-97B0-47AE-A895-C70283F67F47}"/>
              </a:ext>
            </a:extLst>
          </p:cNvPr>
          <p:cNvSpPr txBox="1">
            <a:spLocks noChangeArrowheads="1"/>
          </p:cNvSpPr>
          <p:nvPr/>
        </p:nvSpPr>
        <p:spPr>
          <a:xfrm>
            <a:off x="457200" y="230188"/>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a:ea typeface="宋体" panose="02010600030101010101" pitchFamily="2" charset="-122"/>
              </a:rPr>
              <a:t>消费者剩余与需求曲线</a:t>
            </a:r>
            <a:endParaRPr lang="zh-CN" altLang="en-US" sz="3600">
              <a:ea typeface="宋体" panose="02010600030101010101" pitchFamily="2" charset="-122"/>
            </a:endParaRPr>
          </a:p>
        </p:txBody>
      </p:sp>
      <p:sp>
        <p:nvSpPr>
          <p:cNvPr id="8" name="Text Box 4">
            <a:extLst>
              <a:ext uri="{FF2B5EF4-FFF2-40B4-BE49-F238E27FC236}">
                <a16:creationId xmlns:a16="http://schemas.microsoft.com/office/drawing/2014/main" id="{B4E28DD8-0B37-4836-BB62-D5856199AA02}"/>
              </a:ext>
            </a:extLst>
          </p:cNvPr>
          <p:cNvSpPr txBox="1">
            <a:spLocks noChangeArrowheads="1"/>
          </p:cNvSpPr>
          <p:nvPr/>
        </p:nvSpPr>
        <p:spPr bwMode="auto">
          <a:xfrm>
            <a:off x="1393825" y="838200"/>
            <a:ext cx="403225"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800" b="1" i="1">
                <a:ea typeface="宋体" panose="02010600030101010101" pitchFamily="2" charset="-122"/>
              </a:rPr>
              <a:t>P</a:t>
            </a:r>
          </a:p>
        </p:txBody>
      </p:sp>
      <p:sp>
        <p:nvSpPr>
          <p:cNvPr id="9" name="Text Box 5">
            <a:extLst>
              <a:ext uri="{FF2B5EF4-FFF2-40B4-BE49-F238E27FC236}">
                <a16:creationId xmlns:a16="http://schemas.microsoft.com/office/drawing/2014/main" id="{D602D0C7-50C2-4E65-84A8-500261F092F6}"/>
              </a:ext>
            </a:extLst>
          </p:cNvPr>
          <p:cNvSpPr txBox="1">
            <a:spLocks noChangeArrowheads="1"/>
          </p:cNvSpPr>
          <p:nvPr/>
        </p:nvSpPr>
        <p:spPr bwMode="auto">
          <a:xfrm>
            <a:off x="5233988" y="5416550"/>
            <a:ext cx="474662"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800" b="1" i="1">
                <a:ea typeface="宋体" panose="02010600030101010101" pitchFamily="2" charset="-122"/>
              </a:rPr>
              <a:t>Q</a:t>
            </a:r>
          </a:p>
        </p:txBody>
      </p:sp>
      <p:grpSp>
        <p:nvGrpSpPr>
          <p:cNvPr id="10" name="Group 6">
            <a:extLst>
              <a:ext uri="{FF2B5EF4-FFF2-40B4-BE49-F238E27FC236}">
                <a16:creationId xmlns:a16="http://schemas.microsoft.com/office/drawing/2014/main" id="{9EE6DFB4-E06F-4707-9790-4EF181FC2192}"/>
              </a:ext>
            </a:extLst>
          </p:cNvPr>
          <p:cNvGrpSpPr>
            <a:grpSpLocks/>
          </p:cNvGrpSpPr>
          <p:nvPr/>
        </p:nvGrpSpPr>
        <p:grpSpPr bwMode="auto">
          <a:xfrm>
            <a:off x="1614488" y="1270000"/>
            <a:ext cx="3368675" cy="4292600"/>
            <a:chOff x="0" y="0"/>
            <a:chExt cx="2122" cy="2704"/>
          </a:xfrm>
        </p:grpSpPr>
        <p:sp>
          <p:nvSpPr>
            <p:cNvPr id="11" name="Line 7">
              <a:extLst>
                <a:ext uri="{FF2B5EF4-FFF2-40B4-BE49-F238E27FC236}">
                  <a16:creationId xmlns:a16="http://schemas.microsoft.com/office/drawing/2014/main" id="{5FF37773-5579-4AD9-8D66-710D78762E30}"/>
                </a:ext>
              </a:extLst>
            </p:cNvPr>
            <p:cNvSpPr>
              <a:spLocks noChangeShapeType="1"/>
            </p:cNvSpPr>
            <p:nvPr/>
          </p:nvSpPr>
          <p:spPr bwMode="auto">
            <a:xfrm flipV="1">
              <a:off x="18" y="0"/>
              <a:ext cx="0" cy="51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8">
              <a:extLst>
                <a:ext uri="{FF2B5EF4-FFF2-40B4-BE49-F238E27FC236}">
                  <a16:creationId xmlns:a16="http://schemas.microsoft.com/office/drawing/2014/main" id="{D0FCEB9D-6A55-4B67-AD0D-CABDFA132F9E}"/>
                </a:ext>
              </a:extLst>
            </p:cNvPr>
            <p:cNvSpPr>
              <a:spLocks noChangeShapeType="1"/>
            </p:cNvSpPr>
            <p:nvPr/>
          </p:nvSpPr>
          <p:spPr bwMode="auto">
            <a:xfrm>
              <a:off x="0" y="509"/>
              <a:ext cx="539"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9">
              <a:extLst>
                <a:ext uri="{FF2B5EF4-FFF2-40B4-BE49-F238E27FC236}">
                  <a16:creationId xmlns:a16="http://schemas.microsoft.com/office/drawing/2014/main" id="{EADF05DA-4175-41F6-AF5D-1C9FFBDBF800}"/>
                </a:ext>
              </a:extLst>
            </p:cNvPr>
            <p:cNvSpPr>
              <a:spLocks noChangeShapeType="1"/>
            </p:cNvSpPr>
            <p:nvPr/>
          </p:nvSpPr>
          <p:spPr bwMode="auto">
            <a:xfrm flipV="1">
              <a:off x="2122" y="1771"/>
              <a:ext cx="0" cy="93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0">
              <a:extLst>
                <a:ext uri="{FF2B5EF4-FFF2-40B4-BE49-F238E27FC236}">
                  <a16:creationId xmlns:a16="http://schemas.microsoft.com/office/drawing/2014/main" id="{707DD25B-9021-4DF1-9C7D-598A099CAA85}"/>
                </a:ext>
              </a:extLst>
            </p:cNvPr>
            <p:cNvSpPr>
              <a:spLocks noChangeShapeType="1"/>
            </p:cNvSpPr>
            <p:nvPr/>
          </p:nvSpPr>
          <p:spPr bwMode="auto">
            <a:xfrm flipV="1">
              <a:off x="1588" y="1396"/>
              <a:ext cx="0" cy="39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1">
              <a:extLst>
                <a:ext uri="{FF2B5EF4-FFF2-40B4-BE49-F238E27FC236}">
                  <a16:creationId xmlns:a16="http://schemas.microsoft.com/office/drawing/2014/main" id="{9B0E2EAD-5D73-4724-9045-E92669EB6677}"/>
                </a:ext>
              </a:extLst>
            </p:cNvPr>
            <p:cNvSpPr>
              <a:spLocks noChangeShapeType="1"/>
            </p:cNvSpPr>
            <p:nvPr/>
          </p:nvSpPr>
          <p:spPr bwMode="auto">
            <a:xfrm>
              <a:off x="1570" y="1789"/>
              <a:ext cx="55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2">
              <a:extLst>
                <a:ext uri="{FF2B5EF4-FFF2-40B4-BE49-F238E27FC236}">
                  <a16:creationId xmlns:a16="http://schemas.microsoft.com/office/drawing/2014/main" id="{CB5592F1-F200-4BA8-9DCB-3358A5E6E598}"/>
                </a:ext>
              </a:extLst>
            </p:cNvPr>
            <p:cNvSpPr>
              <a:spLocks noChangeShapeType="1"/>
            </p:cNvSpPr>
            <p:nvPr/>
          </p:nvSpPr>
          <p:spPr bwMode="auto">
            <a:xfrm flipV="1">
              <a:off x="1066" y="861"/>
              <a:ext cx="0" cy="55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3">
              <a:extLst>
                <a:ext uri="{FF2B5EF4-FFF2-40B4-BE49-F238E27FC236}">
                  <a16:creationId xmlns:a16="http://schemas.microsoft.com/office/drawing/2014/main" id="{6AC35173-A038-4340-AB7C-5D5A7E78D919}"/>
                </a:ext>
              </a:extLst>
            </p:cNvPr>
            <p:cNvSpPr>
              <a:spLocks noChangeShapeType="1"/>
            </p:cNvSpPr>
            <p:nvPr/>
          </p:nvSpPr>
          <p:spPr bwMode="auto">
            <a:xfrm>
              <a:off x="1048" y="1413"/>
              <a:ext cx="539"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4">
              <a:extLst>
                <a:ext uri="{FF2B5EF4-FFF2-40B4-BE49-F238E27FC236}">
                  <a16:creationId xmlns:a16="http://schemas.microsoft.com/office/drawing/2014/main" id="{99670492-1919-4808-926C-E3341892460C}"/>
                </a:ext>
              </a:extLst>
            </p:cNvPr>
            <p:cNvSpPr>
              <a:spLocks noChangeShapeType="1"/>
            </p:cNvSpPr>
            <p:nvPr/>
          </p:nvSpPr>
          <p:spPr bwMode="auto">
            <a:xfrm flipV="1">
              <a:off x="537" y="491"/>
              <a:ext cx="0" cy="391"/>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5">
              <a:extLst>
                <a:ext uri="{FF2B5EF4-FFF2-40B4-BE49-F238E27FC236}">
                  <a16:creationId xmlns:a16="http://schemas.microsoft.com/office/drawing/2014/main" id="{0E9AD433-BE02-406D-9F18-CBDA1DA7AAB1}"/>
                </a:ext>
              </a:extLst>
            </p:cNvPr>
            <p:cNvSpPr>
              <a:spLocks noChangeShapeType="1"/>
            </p:cNvSpPr>
            <p:nvPr/>
          </p:nvSpPr>
          <p:spPr bwMode="auto">
            <a:xfrm>
              <a:off x="519" y="878"/>
              <a:ext cx="54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16">
            <a:extLst>
              <a:ext uri="{FF2B5EF4-FFF2-40B4-BE49-F238E27FC236}">
                <a16:creationId xmlns:a16="http://schemas.microsoft.com/office/drawing/2014/main" id="{E505B83A-98FD-44C5-B245-5976405B3D36}"/>
              </a:ext>
            </a:extLst>
          </p:cNvPr>
          <p:cNvGrpSpPr>
            <a:grpSpLocks/>
          </p:cNvGrpSpPr>
          <p:nvPr/>
        </p:nvGrpSpPr>
        <p:grpSpPr bwMode="auto">
          <a:xfrm>
            <a:off x="2500313" y="1130300"/>
            <a:ext cx="1849437" cy="947738"/>
            <a:chOff x="0" y="0"/>
            <a:chExt cx="1165" cy="597"/>
          </a:xfrm>
        </p:grpSpPr>
        <p:sp>
          <p:nvSpPr>
            <p:cNvPr id="21" name="Arc 17">
              <a:extLst>
                <a:ext uri="{FF2B5EF4-FFF2-40B4-BE49-F238E27FC236}">
                  <a16:creationId xmlns:a16="http://schemas.microsoft.com/office/drawing/2014/main" id="{8C0D71E7-BD9D-4947-B018-7125A32ECB23}"/>
                </a:ext>
              </a:extLst>
            </p:cNvPr>
            <p:cNvSpPr>
              <a:spLocks/>
            </p:cNvSpPr>
            <p:nvPr/>
          </p:nvSpPr>
          <p:spPr bwMode="auto">
            <a:xfrm flipV="1">
              <a:off x="40" y="226"/>
              <a:ext cx="553" cy="371"/>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2" name="Text Box 18">
              <a:extLst>
                <a:ext uri="{FF2B5EF4-FFF2-40B4-BE49-F238E27FC236}">
                  <a16:creationId xmlns:a16="http://schemas.microsoft.com/office/drawing/2014/main" id="{DCACD539-B202-4682-8FEF-2D89BDB69793}"/>
                </a:ext>
              </a:extLst>
            </p:cNvPr>
            <p:cNvSpPr txBox="1">
              <a:spLocks noChangeArrowheads="1"/>
            </p:cNvSpPr>
            <p:nvPr/>
          </p:nvSpPr>
          <p:spPr bwMode="auto">
            <a:xfrm>
              <a:off x="0" y="0"/>
              <a:ext cx="1165" cy="544"/>
            </a:xfrm>
            <a:prstGeom prst="rect">
              <a:avLst/>
            </a:prstGeom>
            <a:solidFill>
              <a:srgbClr val="FFCCCC"/>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dirty="0">
                  <a:ea typeface="宋体" panose="02010600030101010101" pitchFamily="2" charset="-122"/>
                </a:rPr>
                <a:t>A</a:t>
              </a:r>
              <a:r>
                <a:rPr lang="zh-CN" altLang="zh-CN" sz="2500" dirty="0">
                  <a:ea typeface="宋体" panose="02010600030101010101" pitchFamily="2" charset="-122"/>
                </a:rPr>
                <a:t>的消费者剩余</a:t>
              </a:r>
            </a:p>
          </p:txBody>
        </p:sp>
      </p:grpSp>
      <p:grpSp>
        <p:nvGrpSpPr>
          <p:cNvPr id="23" name="Group 19">
            <a:extLst>
              <a:ext uri="{FF2B5EF4-FFF2-40B4-BE49-F238E27FC236}">
                <a16:creationId xmlns:a16="http://schemas.microsoft.com/office/drawing/2014/main" id="{E39ACDBA-1BF0-46D7-8F20-814DA474B735}"/>
              </a:ext>
            </a:extLst>
          </p:cNvPr>
          <p:cNvGrpSpPr>
            <a:grpSpLocks/>
          </p:cNvGrpSpPr>
          <p:nvPr/>
        </p:nvGrpSpPr>
        <p:grpSpPr bwMode="auto">
          <a:xfrm>
            <a:off x="3038475" y="1787525"/>
            <a:ext cx="2441575" cy="881063"/>
            <a:chOff x="0" y="0"/>
            <a:chExt cx="1538" cy="555"/>
          </a:xfrm>
        </p:grpSpPr>
        <p:sp>
          <p:nvSpPr>
            <p:cNvPr id="24" name="Arc 20">
              <a:extLst>
                <a:ext uri="{FF2B5EF4-FFF2-40B4-BE49-F238E27FC236}">
                  <a16:creationId xmlns:a16="http://schemas.microsoft.com/office/drawing/2014/main" id="{91D157B5-D6DF-4A39-AEFF-2ED3A1670CBC}"/>
                </a:ext>
              </a:extLst>
            </p:cNvPr>
            <p:cNvSpPr>
              <a:spLocks/>
            </p:cNvSpPr>
            <p:nvPr/>
          </p:nvSpPr>
          <p:spPr bwMode="auto">
            <a:xfrm flipV="1">
              <a:off x="235" y="166"/>
              <a:ext cx="601" cy="389"/>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5" name="Text Box 21">
              <a:extLst>
                <a:ext uri="{FF2B5EF4-FFF2-40B4-BE49-F238E27FC236}">
                  <a16:creationId xmlns:a16="http://schemas.microsoft.com/office/drawing/2014/main" id="{A8781B69-BF93-45CB-8434-AFF3CFF605B2}"/>
                </a:ext>
              </a:extLst>
            </p:cNvPr>
            <p:cNvSpPr txBox="1">
              <a:spLocks noChangeArrowheads="1"/>
            </p:cNvSpPr>
            <p:nvPr/>
          </p:nvSpPr>
          <p:spPr bwMode="auto">
            <a:xfrm>
              <a:off x="0" y="0"/>
              <a:ext cx="1538" cy="301"/>
            </a:xfrm>
            <a:prstGeom prst="rect">
              <a:avLst/>
            </a:prstGeom>
            <a:solidFill>
              <a:srgbClr val="FFCCCC"/>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dirty="0">
                  <a:ea typeface="宋体" panose="02010600030101010101" pitchFamily="2" charset="-122"/>
                </a:rPr>
                <a:t>B</a:t>
              </a:r>
              <a:r>
                <a:rPr lang="zh-CN" altLang="zh-CN" sz="2500" dirty="0">
                  <a:ea typeface="宋体" panose="02010600030101010101" pitchFamily="2" charset="-122"/>
                </a:rPr>
                <a:t>的消费者剩余</a:t>
              </a:r>
            </a:p>
          </p:txBody>
        </p:sp>
      </p:grpSp>
      <p:sp>
        <p:nvSpPr>
          <p:cNvPr id="26" name="Rectangle 22">
            <a:extLst>
              <a:ext uri="{FF2B5EF4-FFF2-40B4-BE49-F238E27FC236}">
                <a16:creationId xmlns:a16="http://schemas.microsoft.com/office/drawing/2014/main" id="{AC7FC581-A613-4555-B2E3-ACE56EDE6330}"/>
              </a:ext>
            </a:extLst>
          </p:cNvPr>
          <p:cNvSpPr>
            <a:spLocks noChangeArrowheads="1"/>
          </p:cNvSpPr>
          <p:nvPr/>
        </p:nvSpPr>
        <p:spPr bwMode="auto">
          <a:xfrm>
            <a:off x="5765800" y="1054100"/>
            <a:ext cx="30670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40000"/>
              </a:spcBef>
              <a:buClr>
                <a:srgbClr val="00B85C"/>
              </a:buClr>
              <a:buSzPct val="120000"/>
              <a:buFont typeface="Wingdings" panose="05000000000000000000" pitchFamily="2" charset="2"/>
              <a:buNone/>
            </a:pPr>
            <a:r>
              <a:rPr lang="zh-CN" altLang="zh-CN" sz="2600" dirty="0">
                <a:ea typeface="宋体" panose="02010600030101010101" pitchFamily="2" charset="-122"/>
              </a:rPr>
              <a:t>如果</a:t>
            </a:r>
            <a:r>
              <a:rPr lang="zh-CN" altLang="en-US" sz="2600" dirty="0">
                <a:ea typeface="宋体" panose="02010600030101010101" pitchFamily="2" charset="-122"/>
              </a:rPr>
              <a:t/>
            </a:r>
            <a:br>
              <a:rPr lang="zh-CN" altLang="en-US" sz="2600" dirty="0">
                <a:ea typeface="宋体" panose="02010600030101010101" pitchFamily="2" charset="-122"/>
              </a:rPr>
            </a:br>
            <a:r>
              <a:rPr lang="en-US" altLang="zh-CN" sz="2600" b="1" i="1" dirty="0">
                <a:ea typeface="宋体" panose="02010600030101010101" pitchFamily="2" charset="-122"/>
              </a:rPr>
              <a:t>P</a:t>
            </a:r>
            <a:r>
              <a:rPr lang="en-US" altLang="zh-CN" sz="2600" dirty="0">
                <a:ea typeface="宋体" panose="02010600030101010101" pitchFamily="2" charset="-122"/>
              </a:rPr>
              <a:t> = $220  </a:t>
            </a:r>
          </a:p>
          <a:p>
            <a:pPr>
              <a:spcBef>
                <a:spcPct val="40000"/>
              </a:spcBef>
              <a:buClr>
                <a:srgbClr val="00B85C"/>
              </a:buClr>
              <a:buSzPct val="120000"/>
              <a:buFont typeface="Wingdings" panose="05000000000000000000" pitchFamily="2" charset="2"/>
              <a:buNone/>
            </a:pPr>
            <a:r>
              <a:rPr lang="en-US" altLang="zh-CN" sz="2600" dirty="0">
                <a:ea typeface="宋体" panose="02010600030101010101" pitchFamily="2" charset="-122"/>
              </a:rPr>
              <a:t>A</a:t>
            </a:r>
            <a:r>
              <a:rPr lang="zh-CN" altLang="zh-CN" sz="2600" dirty="0">
                <a:ea typeface="宋体" panose="02010600030101010101" pitchFamily="2" charset="-122"/>
              </a:rPr>
              <a:t>的消费者剩余 </a:t>
            </a:r>
            <a:r>
              <a:rPr lang="en-US" altLang="zh-CN" sz="2600" dirty="0">
                <a:ea typeface="宋体" panose="02010600030101010101" pitchFamily="2" charset="-122"/>
              </a:rPr>
              <a:t>= $300 – 220 = </a:t>
            </a:r>
            <a:r>
              <a:rPr lang="en-US" altLang="zh-CN" sz="2600" u="sng" dirty="0">
                <a:ea typeface="宋体" panose="02010600030101010101" pitchFamily="2" charset="-122"/>
              </a:rPr>
              <a:t>$80</a:t>
            </a:r>
            <a:endParaRPr lang="en-US" altLang="zh-CN" sz="2600" dirty="0">
              <a:ea typeface="宋体" panose="02010600030101010101" pitchFamily="2" charset="-122"/>
            </a:endParaRPr>
          </a:p>
          <a:p>
            <a:pPr>
              <a:spcBef>
                <a:spcPct val="40000"/>
              </a:spcBef>
              <a:buClr>
                <a:srgbClr val="00B85C"/>
              </a:buClr>
              <a:buSzPct val="120000"/>
              <a:buFont typeface="Wingdings" panose="05000000000000000000" pitchFamily="2" charset="2"/>
              <a:buNone/>
            </a:pPr>
            <a:r>
              <a:rPr lang="en-US" altLang="zh-CN" sz="2600" dirty="0">
                <a:ea typeface="宋体" panose="02010600030101010101" pitchFamily="2" charset="-122"/>
              </a:rPr>
              <a:t>B</a:t>
            </a:r>
            <a:r>
              <a:rPr lang="zh-CN" altLang="zh-CN" sz="2600" dirty="0">
                <a:ea typeface="宋体" panose="02010600030101010101" pitchFamily="2" charset="-122"/>
              </a:rPr>
              <a:t>的消费者剩余 </a:t>
            </a:r>
            <a:r>
              <a:rPr lang="en-US" altLang="zh-CN" sz="2600" dirty="0">
                <a:ea typeface="宋体" panose="02010600030101010101" pitchFamily="2" charset="-122"/>
              </a:rPr>
              <a:t>=$250 – 220 </a:t>
            </a:r>
          </a:p>
          <a:p>
            <a:pPr>
              <a:spcBef>
                <a:spcPct val="40000"/>
              </a:spcBef>
              <a:buClr>
                <a:srgbClr val="00B85C"/>
              </a:buClr>
              <a:buSzPct val="120000"/>
              <a:buFont typeface="Wingdings" panose="05000000000000000000" pitchFamily="2" charset="2"/>
              <a:buNone/>
            </a:pPr>
            <a:r>
              <a:rPr lang="en-US" altLang="zh-CN" sz="2600" dirty="0">
                <a:ea typeface="宋体" panose="02010600030101010101" pitchFamily="2" charset="-122"/>
              </a:rPr>
              <a:t>     = </a:t>
            </a:r>
            <a:r>
              <a:rPr lang="en-US" altLang="zh-CN" sz="2600" u="sng" dirty="0">
                <a:ea typeface="宋体" panose="02010600030101010101" pitchFamily="2" charset="-122"/>
              </a:rPr>
              <a:t>$30</a:t>
            </a:r>
            <a:endParaRPr lang="en-US" altLang="zh-CN" sz="2600" dirty="0">
              <a:ea typeface="宋体" panose="02010600030101010101" pitchFamily="2" charset="-122"/>
            </a:endParaRPr>
          </a:p>
          <a:p>
            <a:pPr>
              <a:spcBef>
                <a:spcPct val="40000"/>
              </a:spcBef>
              <a:buClr>
                <a:srgbClr val="00B85C"/>
              </a:buClr>
              <a:buSzPct val="120000"/>
              <a:buFont typeface="Wingdings" panose="05000000000000000000" pitchFamily="2" charset="2"/>
              <a:buNone/>
            </a:pPr>
            <a:r>
              <a:rPr lang="zh-CN" altLang="zh-CN" sz="2600" dirty="0">
                <a:ea typeface="宋体" panose="02010600030101010101" pitchFamily="2" charset="-122"/>
              </a:rPr>
              <a:t>总消费者剩余</a:t>
            </a:r>
          </a:p>
          <a:p>
            <a:pPr>
              <a:spcBef>
                <a:spcPct val="40000"/>
              </a:spcBef>
              <a:buClr>
                <a:srgbClr val="00B85C"/>
              </a:buClr>
              <a:buSzPct val="120000"/>
              <a:buFont typeface="Wingdings" panose="05000000000000000000" pitchFamily="2" charset="2"/>
              <a:buNone/>
            </a:pPr>
            <a:r>
              <a:rPr lang="zh-CN" altLang="en-US" sz="2600" dirty="0">
                <a:ea typeface="宋体" panose="02010600030101010101" pitchFamily="2" charset="-122"/>
              </a:rPr>
              <a:t>      </a:t>
            </a:r>
            <a:r>
              <a:rPr lang="en-US" altLang="zh-CN" sz="2600" dirty="0">
                <a:ea typeface="宋体" panose="02010600030101010101" pitchFamily="2" charset="-122"/>
              </a:rPr>
              <a:t>= </a:t>
            </a:r>
            <a:r>
              <a:rPr lang="en-US" altLang="zh-CN" sz="2600" u="sng" dirty="0">
                <a:ea typeface="宋体" panose="02010600030101010101" pitchFamily="2" charset="-122"/>
              </a:rPr>
              <a:t>$110</a:t>
            </a:r>
            <a:endParaRPr lang="en-US" altLang="zh-CN" sz="2600" dirty="0">
              <a:ea typeface="宋体" panose="02010600030101010101" pitchFamily="2" charset="-122"/>
            </a:endParaRPr>
          </a:p>
        </p:txBody>
      </p:sp>
      <p:sp>
        <p:nvSpPr>
          <p:cNvPr id="27" name="Line 23">
            <a:extLst>
              <a:ext uri="{FF2B5EF4-FFF2-40B4-BE49-F238E27FC236}">
                <a16:creationId xmlns:a16="http://schemas.microsoft.com/office/drawing/2014/main" id="{3DD431CD-57A4-4222-A9EA-6809ED0E0CE8}"/>
              </a:ext>
            </a:extLst>
          </p:cNvPr>
          <p:cNvSpPr>
            <a:spLocks noChangeShapeType="1"/>
          </p:cNvSpPr>
          <p:nvPr/>
        </p:nvSpPr>
        <p:spPr bwMode="auto">
          <a:xfrm>
            <a:off x="1638300" y="3049588"/>
            <a:ext cx="1666875"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Rectangle 24">
            <a:extLst>
              <a:ext uri="{FF2B5EF4-FFF2-40B4-BE49-F238E27FC236}">
                <a16:creationId xmlns:a16="http://schemas.microsoft.com/office/drawing/2014/main" id="{7EB41195-E749-4A9D-A8F4-52DBCD88C949}"/>
              </a:ext>
            </a:extLst>
          </p:cNvPr>
          <p:cNvSpPr>
            <a:spLocks noChangeArrowheads="1"/>
          </p:cNvSpPr>
          <p:nvPr/>
        </p:nvSpPr>
        <p:spPr bwMode="auto">
          <a:xfrm>
            <a:off x="1644650" y="2106613"/>
            <a:ext cx="792163" cy="931862"/>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9" name="Line 25">
            <a:extLst>
              <a:ext uri="{FF2B5EF4-FFF2-40B4-BE49-F238E27FC236}">
                <a16:creationId xmlns:a16="http://schemas.microsoft.com/office/drawing/2014/main" id="{FBA7FC1D-EC68-41F3-A9FD-B215D520E812}"/>
              </a:ext>
            </a:extLst>
          </p:cNvPr>
          <p:cNvSpPr>
            <a:spLocks noChangeShapeType="1"/>
          </p:cNvSpPr>
          <p:nvPr/>
        </p:nvSpPr>
        <p:spPr bwMode="auto">
          <a:xfrm>
            <a:off x="855663" y="2965450"/>
            <a:ext cx="728662" cy="77788"/>
          </a:xfrm>
          <a:prstGeom prst="line">
            <a:avLst/>
          </a:prstGeom>
          <a:noFill/>
          <a:ln w="38100">
            <a:solidFill>
              <a:srgbClr val="0000FF"/>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0" name="Rectangle 26">
            <a:extLst>
              <a:ext uri="{FF2B5EF4-FFF2-40B4-BE49-F238E27FC236}">
                <a16:creationId xmlns:a16="http://schemas.microsoft.com/office/drawing/2014/main" id="{E6C392C6-EED5-4E62-8F1C-E1E424A2B16E}"/>
              </a:ext>
            </a:extLst>
          </p:cNvPr>
          <p:cNvSpPr>
            <a:spLocks noChangeArrowheads="1"/>
          </p:cNvSpPr>
          <p:nvPr/>
        </p:nvSpPr>
        <p:spPr bwMode="auto">
          <a:xfrm>
            <a:off x="2436813" y="2692400"/>
            <a:ext cx="849312" cy="346075"/>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Tree>
    <p:extLst>
      <p:ext uri="{BB962C8B-B14F-4D97-AF65-F5344CB8AC3E}">
        <p14:creationId xmlns:p14="http://schemas.microsoft.com/office/powerpoint/2010/main" val="423772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wipe(left)">
                                      <p:cBhvr>
                                        <p:cTn id="7" dur="500"/>
                                        <p:tgtEl>
                                          <p:spTgt spid="2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animEffect transition="in" filter="wipe(left)">
                                      <p:cBhvr>
                                        <p:cTn id="19" dur="500"/>
                                        <p:tgtEl>
                                          <p:spTgt spid="26">
                                            <p:txEl>
                                              <p:pRg st="1" end="1"/>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28"/>
                                        </p:tgtEl>
                                      </p:cBhvr>
                                    </p:animEffect>
                                    <p:set>
                                      <p:cBhvr>
                                        <p:cTn id="27" dur="1" fill="hold">
                                          <p:stCondLst>
                                            <p:cond delay="499"/>
                                          </p:stCondLst>
                                        </p:cTn>
                                        <p:tgtEl>
                                          <p:spTgt spid="28"/>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strips(downLeft)">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6">
                                            <p:txEl>
                                              <p:pRg st="2" end="2"/>
                                            </p:txEl>
                                          </p:spTgt>
                                        </p:tgtEl>
                                        <p:attrNameLst>
                                          <p:attrName>style.visibility</p:attrName>
                                        </p:attrNameLst>
                                      </p:cBhvr>
                                      <p:to>
                                        <p:strVal val="visible"/>
                                      </p:to>
                                    </p:set>
                                    <p:animEffect transition="in" filter="wipe(left)">
                                      <p:cBhvr>
                                        <p:cTn id="40" dur="500"/>
                                        <p:tgtEl>
                                          <p:spTgt spid="2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6">
                                            <p:txEl>
                                              <p:pRg st="3" end="3"/>
                                            </p:txEl>
                                          </p:spTgt>
                                        </p:tgtEl>
                                        <p:attrNameLst>
                                          <p:attrName>style.visibility</p:attrName>
                                        </p:attrNameLst>
                                      </p:cBhvr>
                                      <p:to>
                                        <p:strVal val="visible"/>
                                      </p:to>
                                    </p:set>
                                    <p:animEffect transition="in" filter="wipe(left)">
                                      <p:cBhvr>
                                        <p:cTn id="45" dur="500"/>
                                        <p:tgtEl>
                                          <p:spTgt spid="26">
                                            <p:txEl>
                                              <p:pRg st="3" end="3"/>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dissolve">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xit" presetSubtype="0" fill="hold" grpId="1" nodeType="clickEffect">
                                  <p:stCondLst>
                                    <p:cond delay="0"/>
                                  </p:stCondLst>
                                  <p:childTnLst>
                                    <p:animEffect transition="out" filter="dissolve">
                                      <p:cBhvr>
                                        <p:cTn id="52" dur="500"/>
                                        <p:tgtEl>
                                          <p:spTgt spid="30"/>
                                        </p:tgtEl>
                                      </p:cBhvr>
                                    </p:animEffect>
                                    <p:set>
                                      <p:cBhvr>
                                        <p:cTn id="53" dur="1" fill="hold">
                                          <p:stCondLst>
                                            <p:cond delay="499"/>
                                          </p:stCondLst>
                                        </p:cTn>
                                        <p:tgtEl>
                                          <p:spTgt spid="30"/>
                                        </p:tgtEl>
                                        <p:attrNameLst>
                                          <p:attrName>style.visibility</p:attrName>
                                        </p:attrNameLst>
                                      </p:cBhvr>
                                      <p:to>
                                        <p:strVal val="hidden"/>
                                      </p:to>
                                    </p:set>
                                  </p:childTnLst>
                                </p:cTn>
                              </p:par>
                              <p:par>
                                <p:cTn id="54" presetID="9" presetClass="exit" presetSubtype="0" fill="hold" nodeType="withEffect">
                                  <p:stCondLst>
                                    <p:cond delay="0"/>
                                  </p:stCondLst>
                                  <p:childTnLst>
                                    <p:animEffect transition="out" filter="dissolve">
                                      <p:cBhvr>
                                        <p:cTn id="55" dur="500"/>
                                        <p:tgtEl>
                                          <p:spTgt spid="23"/>
                                        </p:tgtEl>
                                      </p:cBhvr>
                                    </p:animEffect>
                                    <p:set>
                                      <p:cBhvr>
                                        <p:cTn id="56" dur="1" fill="hold">
                                          <p:stCondLst>
                                            <p:cond delay="499"/>
                                          </p:stCondLst>
                                        </p:cTn>
                                        <p:tgtEl>
                                          <p:spTgt spid="2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6">
                                            <p:txEl>
                                              <p:pRg st="4" end="4"/>
                                            </p:txEl>
                                          </p:spTgt>
                                        </p:tgtEl>
                                        <p:attrNameLst>
                                          <p:attrName>style.visibility</p:attrName>
                                        </p:attrNameLst>
                                      </p:cBhvr>
                                      <p:to>
                                        <p:strVal val="visible"/>
                                      </p:to>
                                    </p:set>
                                    <p:animEffect transition="in" filter="wipe(left)">
                                      <p:cBhvr>
                                        <p:cTn id="61" dur="500"/>
                                        <p:tgtEl>
                                          <p:spTgt spid="26">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6">
                                            <p:txEl>
                                              <p:pRg st="5" end="5"/>
                                            </p:txEl>
                                          </p:spTgt>
                                        </p:tgtEl>
                                        <p:attrNameLst>
                                          <p:attrName>style.visibility</p:attrName>
                                        </p:attrNameLst>
                                      </p:cBhvr>
                                      <p:to>
                                        <p:strVal val="visible"/>
                                      </p:to>
                                    </p:set>
                                    <p:animEffect transition="in" filter="wipe(left)">
                                      <p:cBhvr>
                                        <p:cTn id="66" dur="500"/>
                                        <p:tgtEl>
                                          <p:spTgt spid="26">
                                            <p:txEl>
                                              <p:pRg st="5" end="5"/>
                                            </p:txEl>
                                          </p:spTgt>
                                        </p:tgtEl>
                                      </p:cBhvr>
                                    </p:animEffect>
                                  </p:childTnLst>
                                </p:cTn>
                              </p:par>
                              <p:par>
                                <p:cTn id="67" presetID="9" presetClass="entr" presetSubtype="0" fill="hold" grpId="2"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dissolve">
                                      <p:cBhvr>
                                        <p:cTn id="69" dur="500"/>
                                        <p:tgtEl>
                                          <p:spTgt spid="30"/>
                                        </p:tgtEl>
                                      </p:cBhvr>
                                    </p:animEffect>
                                  </p:childTnLst>
                                </p:cTn>
                              </p:par>
                              <p:par>
                                <p:cTn id="70" presetID="9" presetClass="entr" presetSubtype="0" fill="hold" grpId="2"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dissolve">
                                      <p:cBhvr>
                                        <p:cTn id="7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autoUpdateAnimBg="0"/>
      <p:bldP spid="28" grpId="0" uiExpand="1" animBg="1" autoUpdateAnimBg="0"/>
      <p:bldP spid="28" grpId="1" uiExpand="1" animBg="1" autoUpdateAnimBg="0"/>
      <p:bldP spid="28" grpId="2" animBg="1" autoUpdateAnimBg="0"/>
      <p:bldP spid="30" grpId="0" uiExpand="1" animBg="1" autoUpdateAnimBg="0"/>
      <p:bldP spid="30" grpId="1" uiExpand="1" animBg="1" autoUpdateAnimBg="0"/>
      <p:bldP spid="30" grpId="2"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6CF00-0FA1-4F3A-BD9C-81C5496E184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F7BEFFE-4555-45AF-A77C-00A30B197516}"/>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A9D55641-EE99-41DF-BA81-1CCF5E808BEC}"/>
              </a:ext>
            </a:extLst>
          </p:cNvPr>
          <p:cNvGrpSpPr>
            <a:grpSpLocks/>
          </p:cNvGrpSpPr>
          <p:nvPr/>
        </p:nvGrpSpPr>
        <p:grpSpPr bwMode="auto">
          <a:xfrm>
            <a:off x="3690938" y="1009650"/>
            <a:ext cx="5076825" cy="5295900"/>
            <a:chOff x="0" y="0"/>
            <a:chExt cx="3198" cy="3336"/>
          </a:xfrm>
        </p:grpSpPr>
        <p:grpSp>
          <p:nvGrpSpPr>
            <p:cNvPr id="7" name="Group 3">
              <a:extLst>
                <a:ext uri="{FF2B5EF4-FFF2-40B4-BE49-F238E27FC236}">
                  <a16:creationId xmlns:a16="http://schemas.microsoft.com/office/drawing/2014/main" id="{CF0E8AAA-61E8-497B-8544-92C4F57F426B}"/>
                </a:ext>
              </a:extLst>
            </p:cNvPr>
            <p:cNvGrpSpPr>
              <a:grpSpLocks/>
            </p:cNvGrpSpPr>
            <p:nvPr/>
          </p:nvGrpSpPr>
          <p:grpSpPr bwMode="auto">
            <a:xfrm>
              <a:off x="61" y="0"/>
              <a:ext cx="3137" cy="3336"/>
              <a:chOff x="0" y="0"/>
              <a:chExt cx="3137" cy="3336"/>
            </a:xfrm>
          </p:grpSpPr>
          <p:graphicFrame>
            <p:nvGraphicFramePr>
              <p:cNvPr id="9" name="Object 3">
                <a:extLst>
                  <a:ext uri="{FF2B5EF4-FFF2-40B4-BE49-F238E27FC236}">
                    <a16:creationId xmlns:a16="http://schemas.microsoft.com/office/drawing/2014/main" id="{9E53232A-6079-4427-A0E1-91EDA1D8C09D}"/>
                  </a:ext>
                </a:extLst>
              </p:cNvPr>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5162" r:id="rId3" imgW="3061080" imgH="3274920" progId="Excel.Chart.8">
                      <p:embed/>
                    </p:oleObj>
                  </mc:Choice>
                  <mc:Fallback>
                    <p:oleObj r:id="rId3" imgW="3061080" imgH="3274920" progId="Excel.Chart.8">
                      <p:embed/>
                      <p:pic>
                        <p:nvPicPr>
                          <p:cNvPr id="29700" name="Object 3">
                            <a:extLst>
                              <a:ext uri="{FF2B5EF4-FFF2-40B4-BE49-F238E27FC236}">
                                <a16:creationId xmlns:a16="http://schemas.microsoft.com/office/drawing/2014/main" id="{59677863-B2FE-4104-8194-C951748AD5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4">
                <a:extLst>
                  <a:ext uri="{FF2B5EF4-FFF2-40B4-BE49-F238E27FC236}">
                    <a16:creationId xmlns:a16="http://schemas.microsoft.com/office/drawing/2014/main" id="{D9E5B36A-6051-48E8-B0B8-2D90BDE8FB0D}"/>
                  </a:ext>
                </a:extLst>
              </p:cNvPr>
              <p:cNvSpPr>
                <a:spLocks noChangeArrowheads="1"/>
              </p:cNvSpPr>
              <p:nvPr/>
            </p:nvSpPr>
            <p:spPr bwMode="auto">
              <a:xfrm>
                <a:off x="331" y="95"/>
                <a:ext cx="260"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P</a:t>
                </a:r>
              </a:p>
            </p:txBody>
          </p:sp>
          <p:sp>
            <p:nvSpPr>
              <p:cNvPr id="11" name="Rectangle 5">
                <a:extLst>
                  <a:ext uri="{FF2B5EF4-FFF2-40B4-BE49-F238E27FC236}">
                    <a16:creationId xmlns:a16="http://schemas.microsoft.com/office/drawing/2014/main" id="{9FEE4CA1-ECDA-4334-8D38-6C7ECDD6111A}"/>
                  </a:ext>
                </a:extLst>
              </p:cNvPr>
              <p:cNvSpPr>
                <a:spLocks noChangeArrowheads="1"/>
              </p:cNvSpPr>
              <p:nvPr/>
            </p:nvSpPr>
            <p:spPr bwMode="auto">
              <a:xfrm>
                <a:off x="2832" y="2643"/>
                <a:ext cx="305"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Q</a:t>
                </a:r>
              </a:p>
            </p:txBody>
          </p:sp>
        </p:grpSp>
        <p:sp>
          <p:nvSpPr>
            <p:cNvPr id="8" name="Text Box 24">
              <a:extLst>
                <a:ext uri="{FF2B5EF4-FFF2-40B4-BE49-F238E27FC236}">
                  <a16:creationId xmlns:a16="http://schemas.microsoft.com/office/drawing/2014/main" id="{463E36FE-FD72-431E-80A4-8BD4F7BE37AB}"/>
                </a:ext>
              </a:extLst>
            </p:cNvPr>
            <p:cNvSpPr txBox="1">
              <a:spLocks noChangeArrowheads="1"/>
            </p:cNvSpPr>
            <p:nvPr/>
          </p:nvSpPr>
          <p:spPr bwMode="auto">
            <a:xfrm>
              <a:off x="0" y="416"/>
              <a:ext cx="27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500">
                  <a:ea typeface="宋体" panose="02010600030101010101" pitchFamily="2" charset="-122"/>
                </a:rPr>
                <a:t>$</a:t>
              </a:r>
            </a:p>
          </p:txBody>
        </p:sp>
      </p:grpSp>
      <p:sp>
        <p:nvSpPr>
          <p:cNvPr id="12" name="Rectangle 6">
            <a:extLst>
              <a:ext uri="{FF2B5EF4-FFF2-40B4-BE49-F238E27FC236}">
                <a16:creationId xmlns:a16="http://schemas.microsoft.com/office/drawing/2014/main" id="{0EF59D1E-2C6B-474C-A117-482BE28BC711}"/>
              </a:ext>
            </a:extLst>
          </p:cNvPr>
          <p:cNvSpPr txBox="1">
            <a:spLocks noChangeArrowheads="1"/>
          </p:cNvSpPr>
          <p:nvPr/>
        </p:nvSpPr>
        <p:spPr>
          <a:xfrm>
            <a:off x="0" y="252413"/>
            <a:ext cx="876935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a:ea typeface="宋体" panose="02010600030101010101" pitchFamily="2" charset="-122"/>
              </a:rPr>
              <a:t>许多消费者的剩余与一条光滑的需求曲线</a:t>
            </a:r>
          </a:p>
        </p:txBody>
      </p:sp>
      <p:sp>
        <p:nvSpPr>
          <p:cNvPr id="13" name="Text Box 8">
            <a:extLst>
              <a:ext uri="{FF2B5EF4-FFF2-40B4-BE49-F238E27FC236}">
                <a16:creationId xmlns:a16="http://schemas.microsoft.com/office/drawing/2014/main" id="{0A1F912D-1450-4254-B674-163F7A00587A}"/>
              </a:ext>
            </a:extLst>
          </p:cNvPr>
          <p:cNvSpPr txBox="1">
            <a:spLocks noChangeArrowheads="1"/>
          </p:cNvSpPr>
          <p:nvPr/>
        </p:nvSpPr>
        <p:spPr bwMode="auto">
          <a:xfrm>
            <a:off x="5068888" y="1054100"/>
            <a:ext cx="3470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800">
                <a:ea typeface="宋体" panose="02010600030101010101" pitchFamily="2" charset="-122"/>
              </a:rPr>
              <a:t>对鞋的需求</a:t>
            </a:r>
          </a:p>
        </p:txBody>
      </p:sp>
      <p:grpSp>
        <p:nvGrpSpPr>
          <p:cNvPr id="14" name="Group 10">
            <a:extLst>
              <a:ext uri="{FF2B5EF4-FFF2-40B4-BE49-F238E27FC236}">
                <a16:creationId xmlns:a16="http://schemas.microsoft.com/office/drawing/2014/main" id="{4BB71F51-1CF9-462D-9ACE-79CA9860700A}"/>
              </a:ext>
            </a:extLst>
          </p:cNvPr>
          <p:cNvGrpSpPr>
            <a:grpSpLocks/>
          </p:cNvGrpSpPr>
          <p:nvPr/>
        </p:nvGrpSpPr>
        <p:grpSpPr bwMode="auto">
          <a:xfrm>
            <a:off x="4583113" y="1887538"/>
            <a:ext cx="3438525" cy="3495675"/>
            <a:chOff x="0" y="0"/>
            <a:chExt cx="2166" cy="2202"/>
          </a:xfrm>
        </p:grpSpPr>
        <p:sp>
          <p:nvSpPr>
            <p:cNvPr id="15" name="Line 10">
              <a:extLst>
                <a:ext uri="{FF2B5EF4-FFF2-40B4-BE49-F238E27FC236}">
                  <a16:creationId xmlns:a16="http://schemas.microsoft.com/office/drawing/2014/main" id="{0F0B915B-0D37-42D7-AE50-8766B90D0E7C}"/>
                </a:ext>
              </a:extLst>
            </p:cNvPr>
            <p:cNvSpPr>
              <a:spLocks noChangeShapeType="1"/>
            </p:cNvSpPr>
            <p:nvPr/>
          </p:nvSpPr>
          <p:spPr bwMode="auto">
            <a:xfrm>
              <a:off x="0" y="0"/>
              <a:ext cx="1901" cy="1990"/>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11">
              <a:extLst>
                <a:ext uri="{FF2B5EF4-FFF2-40B4-BE49-F238E27FC236}">
                  <a16:creationId xmlns:a16="http://schemas.microsoft.com/office/drawing/2014/main" id="{AD8C9714-9E3F-40AD-845B-108029350424}"/>
                </a:ext>
              </a:extLst>
            </p:cNvPr>
            <p:cNvSpPr>
              <a:spLocks noChangeArrowheads="1"/>
            </p:cNvSpPr>
            <p:nvPr/>
          </p:nvSpPr>
          <p:spPr bwMode="auto">
            <a:xfrm>
              <a:off x="1861" y="1885"/>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D</a:t>
              </a:r>
            </a:p>
          </p:txBody>
        </p:sp>
      </p:grpSp>
      <p:grpSp>
        <p:nvGrpSpPr>
          <p:cNvPr id="17" name="Group 13">
            <a:extLst>
              <a:ext uri="{FF2B5EF4-FFF2-40B4-BE49-F238E27FC236}">
                <a16:creationId xmlns:a16="http://schemas.microsoft.com/office/drawing/2014/main" id="{17742202-A748-40AD-A566-577E1607FA6E}"/>
              </a:ext>
            </a:extLst>
          </p:cNvPr>
          <p:cNvGrpSpPr>
            <a:grpSpLocks/>
          </p:cNvGrpSpPr>
          <p:nvPr/>
        </p:nvGrpSpPr>
        <p:grpSpPr bwMode="auto">
          <a:xfrm>
            <a:off x="6632575" y="3956050"/>
            <a:ext cx="1485900" cy="1039813"/>
            <a:chOff x="0" y="0"/>
            <a:chExt cx="1408" cy="975"/>
          </a:xfrm>
        </p:grpSpPr>
        <p:sp>
          <p:nvSpPr>
            <p:cNvPr id="18" name="Text Box 13">
              <a:extLst>
                <a:ext uri="{FF2B5EF4-FFF2-40B4-BE49-F238E27FC236}">
                  <a16:creationId xmlns:a16="http://schemas.microsoft.com/office/drawing/2014/main" id="{FEFDD3E0-3F6F-467E-B6B8-4DA4E2D50295}"/>
                </a:ext>
              </a:extLst>
            </p:cNvPr>
            <p:cNvSpPr txBox="1">
              <a:spLocks noChangeArrowheads="1"/>
            </p:cNvSpPr>
            <p:nvPr/>
          </p:nvSpPr>
          <p:spPr bwMode="auto">
            <a:xfrm>
              <a:off x="0" y="0"/>
              <a:ext cx="1408" cy="453"/>
            </a:xfrm>
            <a:prstGeom prst="rect">
              <a:avLst/>
            </a:prstGeom>
            <a:solidFill>
              <a:srgbClr val="FFCC99"/>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500">
                  <a:ea typeface="宋体" panose="02010600030101010101" pitchFamily="2" charset="-122"/>
                </a:rPr>
                <a:t>千双</a:t>
              </a:r>
            </a:p>
          </p:txBody>
        </p:sp>
        <p:sp>
          <p:nvSpPr>
            <p:cNvPr id="19" name="Line 14">
              <a:extLst>
                <a:ext uri="{FF2B5EF4-FFF2-40B4-BE49-F238E27FC236}">
                  <a16:creationId xmlns:a16="http://schemas.microsoft.com/office/drawing/2014/main" id="{408F64DE-DD61-4B36-95F4-AC03E4FF6EF2}"/>
                </a:ext>
              </a:extLst>
            </p:cNvPr>
            <p:cNvSpPr>
              <a:spLocks noChangeShapeType="1"/>
            </p:cNvSpPr>
            <p:nvPr/>
          </p:nvSpPr>
          <p:spPr bwMode="auto">
            <a:xfrm>
              <a:off x="906" y="541"/>
              <a:ext cx="299" cy="434"/>
            </a:xfrm>
            <a:prstGeom prst="line">
              <a:avLst/>
            </a:prstGeom>
            <a:noFill/>
            <a:ln w="381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16">
            <a:extLst>
              <a:ext uri="{FF2B5EF4-FFF2-40B4-BE49-F238E27FC236}">
                <a16:creationId xmlns:a16="http://schemas.microsoft.com/office/drawing/2014/main" id="{24F13AFF-16C3-481B-9834-1B1629E09A45}"/>
              </a:ext>
            </a:extLst>
          </p:cNvPr>
          <p:cNvGrpSpPr>
            <a:grpSpLocks/>
          </p:cNvGrpSpPr>
          <p:nvPr/>
        </p:nvGrpSpPr>
        <p:grpSpPr bwMode="auto">
          <a:xfrm>
            <a:off x="2298700" y="1098550"/>
            <a:ext cx="2006600" cy="863600"/>
            <a:chOff x="0" y="0"/>
            <a:chExt cx="1264" cy="544"/>
          </a:xfrm>
        </p:grpSpPr>
        <p:sp>
          <p:nvSpPr>
            <p:cNvPr id="21" name="Line 16">
              <a:extLst>
                <a:ext uri="{FF2B5EF4-FFF2-40B4-BE49-F238E27FC236}">
                  <a16:creationId xmlns:a16="http://schemas.microsoft.com/office/drawing/2014/main" id="{424BB30C-2A22-48FF-A3B2-8F3F8D1D5F53}"/>
                </a:ext>
              </a:extLst>
            </p:cNvPr>
            <p:cNvSpPr>
              <a:spLocks noChangeShapeType="1"/>
            </p:cNvSpPr>
            <p:nvPr/>
          </p:nvSpPr>
          <p:spPr bwMode="auto">
            <a:xfrm flipV="1">
              <a:off x="711" y="204"/>
              <a:ext cx="553" cy="105"/>
            </a:xfrm>
            <a:prstGeom prst="line">
              <a:avLst/>
            </a:prstGeom>
            <a:noFill/>
            <a:ln w="381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17">
              <a:extLst>
                <a:ext uri="{FF2B5EF4-FFF2-40B4-BE49-F238E27FC236}">
                  <a16:creationId xmlns:a16="http://schemas.microsoft.com/office/drawing/2014/main" id="{C90A755B-69AF-40F5-BEA1-159EA904E80A}"/>
                </a:ext>
              </a:extLst>
            </p:cNvPr>
            <p:cNvSpPr txBox="1">
              <a:spLocks noChangeArrowheads="1"/>
            </p:cNvSpPr>
            <p:nvPr/>
          </p:nvSpPr>
          <p:spPr bwMode="auto">
            <a:xfrm>
              <a:off x="0" y="0"/>
              <a:ext cx="899" cy="544"/>
            </a:xfrm>
            <a:prstGeom prst="rect">
              <a:avLst/>
            </a:prstGeom>
            <a:solidFill>
              <a:srgbClr val="FFCC99"/>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500">
                  <a:ea typeface="宋体" panose="02010600030101010101" pitchFamily="2" charset="-122"/>
                </a:rPr>
                <a:t>每双鞋的价格</a:t>
              </a:r>
            </a:p>
          </p:txBody>
        </p:sp>
      </p:grpSp>
      <p:sp>
        <p:nvSpPr>
          <p:cNvPr id="23" name="Rectangle 7">
            <a:extLst>
              <a:ext uri="{FF2B5EF4-FFF2-40B4-BE49-F238E27FC236}">
                <a16:creationId xmlns:a16="http://schemas.microsoft.com/office/drawing/2014/main" id="{C04FCC41-EF79-4DE9-BEBA-F551A98A512C}"/>
              </a:ext>
            </a:extLst>
          </p:cNvPr>
          <p:cNvSpPr txBox="1">
            <a:spLocks noChangeArrowheads="1"/>
          </p:cNvSpPr>
          <p:nvPr/>
        </p:nvSpPr>
        <p:spPr>
          <a:xfrm>
            <a:off x="373063" y="1008063"/>
            <a:ext cx="3178175" cy="51181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zh-CN" sz="2600" dirty="0">
                <a:ea typeface="宋体" panose="02010600030101010101" pitchFamily="2" charset="-122"/>
              </a:rPr>
              <a:t>当 </a:t>
            </a:r>
            <a:r>
              <a:rPr lang="zh-CN" altLang="zh-CN" sz="2600" b="1" i="1" dirty="0">
                <a:ea typeface="宋体" panose="02010600030101010101" pitchFamily="2" charset="-122"/>
              </a:rPr>
              <a:t>Q</a:t>
            </a:r>
            <a:r>
              <a:rPr lang="zh-CN" altLang="zh-CN" sz="2600" dirty="0">
                <a:ea typeface="宋体" panose="02010600030101010101" pitchFamily="2" charset="-122"/>
              </a:rPr>
              <a:t> = 5(千双), 边际</a:t>
            </a:r>
            <a:r>
              <a:rPr lang="zh-CN" altLang="en-US" sz="2600" dirty="0">
                <a:ea typeface="宋体" panose="02010600030101010101" pitchFamily="2" charset="-122"/>
              </a:rPr>
              <a:t>买家</a:t>
            </a:r>
            <a:r>
              <a:rPr lang="zh-CN" altLang="zh-CN" sz="2600" dirty="0">
                <a:ea typeface="宋体" panose="02010600030101010101" pitchFamily="2" charset="-122"/>
              </a:rPr>
              <a:t>为每双鞋的支付意愿是$50</a:t>
            </a:r>
          </a:p>
          <a:p>
            <a:pPr marL="0" indent="0">
              <a:buFont typeface="Wingdings" panose="05000000000000000000" pitchFamily="2" charset="2"/>
              <a:buNone/>
            </a:pPr>
            <a:r>
              <a:rPr lang="zh-CN" altLang="zh-CN" sz="2600" dirty="0">
                <a:ea typeface="宋体" panose="02010600030101010101" pitchFamily="2" charset="-122"/>
              </a:rPr>
              <a:t>如果 </a:t>
            </a:r>
            <a:r>
              <a:rPr lang="zh-CN" altLang="zh-CN" sz="2600" b="1" i="1" dirty="0">
                <a:ea typeface="宋体" panose="02010600030101010101" pitchFamily="2" charset="-122"/>
              </a:rPr>
              <a:t>P</a:t>
            </a:r>
            <a:r>
              <a:rPr lang="zh-CN" altLang="zh-CN" sz="2600" dirty="0">
                <a:ea typeface="宋体" panose="02010600030101010101" pitchFamily="2" charset="-122"/>
              </a:rPr>
              <a:t> = $30. </a:t>
            </a:r>
          </a:p>
          <a:p>
            <a:pPr marL="0" indent="0">
              <a:buFont typeface="Wingdings" panose="05000000000000000000" pitchFamily="2" charset="2"/>
              <a:buNone/>
            </a:pPr>
            <a:r>
              <a:rPr lang="zh-CN" altLang="zh-CN" sz="2600" dirty="0">
                <a:ea typeface="宋体" panose="02010600030101010101" pitchFamily="2" charset="-122"/>
              </a:rPr>
              <a:t>他的消费者剩余</a:t>
            </a:r>
          </a:p>
          <a:p>
            <a:pPr marL="0" indent="0">
              <a:buFont typeface="Wingdings" panose="05000000000000000000" pitchFamily="2" charset="2"/>
              <a:buNone/>
            </a:pPr>
            <a:r>
              <a:rPr lang="zh-CN" altLang="zh-CN" sz="2600" dirty="0">
                <a:ea typeface="宋体" panose="02010600030101010101" pitchFamily="2" charset="-122"/>
              </a:rPr>
              <a:t>            = $20.  </a:t>
            </a:r>
          </a:p>
          <a:p>
            <a:pPr marL="0" indent="0">
              <a:buFont typeface="Wingdings" panose="05000000000000000000" pitchFamily="2" charset="2"/>
              <a:buNone/>
            </a:pPr>
            <a:endParaRPr lang="zh-CN" altLang="zh-CN" sz="2600" dirty="0">
              <a:ea typeface="宋体" panose="02010600030101010101" pitchFamily="2" charset="-122"/>
            </a:endParaRPr>
          </a:p>
        </p:txBody>
      </p:sp>
      <p:sp>
        <p:nvSpPr>
          <p:cNvPr id="24" name="Line 18">
            <a:extLst>
              <a:ext uri="{FF2B5EF4-FFF2-40B4-BE49-F238E27FC236}">
                <a16:creationId xmlns:a16="http://schemas.microsoft.com/office/drawing/2014/main" id="{198019C2-C901-4639-BE0D-2756E5118E25}"/>
              </a:ext>
            </a:extLst>
          </p:cNvPr>
          <p:cNvSpPr>
            <a:spLocks noChangeShapeType="1"/>
          </p:cNvSpPr>
          <p:nvPr/>
        </p:nvSpPr>
        <p:spPr bwMode="auto">
          <a:xfrm flipV="1">
            <a:off x="5151438" y="2486025"/>
            <a:ext cx="0" cy="2957513"/>
          </a:xfrm>
          <a:prstGeom prst="line">
            <a:avLst/>
          </a:prstGeom>
          <a:noFill/>
          <a:ln w="38100">
            <a:solidFill>
              <a:srgbClr val="00CC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0">
            <a:extLst>
              <a:ext uri="{FF2B5EF4-FFF2-40B4-BE49-F238E27FC236}">
                <a16:creationId xmlns:a16="http://schemas.microsoft.com/office/drawing/2014/main" id="{90E2E65C-7DD6-49CD-877C-77338A0AD7C8}"/>
              </a:ext>
            </a:extLst>
          </p:cNvPr>
          <p:cNvSpPr>
            <a:spLocks noChangeShapeType="1"/>
          </p:cNvSpPr>
          <p:nvPr/>
        </p:nvSpPr>
        <p:spPr bwMode="auto">
          <a:xfrm flipV="1">
            <a:off x="5172075" y="2484438"/>
            <a:ext cx="0" cy="1185862"/>
          </a:xfrm>
          <a:prstGeom prst="line">
            <a:avLst/>
          </a:prstGeom>
          <a:noFill/>
          <a:ln w="38100">
            <a:solidFill>
              <a:srgbClr val="FF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nvGrpSpPr>
          <p:cNvPr id="26" name="Group 22">
            <a:extLst>
              <a:ext uri="{FF2B5EF4-FFF2-40B4-BE49-F238E27FC236}">
                <a16:creationId xmlns:a16="http://schemas.microsoft.com/office/drawing/2014/main" id="{1F74F2B1-5173-43EF-BB1B-DBCC5AE93CD6}"/>
              </a:ext>
            </a:extLst>
          </p:cNvPr>
          <p:cNvGrpSpPr>
            <a:grpSpLocks/>
          </p:cNvGrpSpPr>
          <p:nvPr/>
        </p:nvGrpSpPr>
        <p:grpSpPr bwMode="auto">
          <a:xfrm>
            <a:off x="3881438" y="3475038"/>
            <a:ext cx="2398712" cy="393700"/>
            <a:chOff x="0" y="0"/>
            <a:chExt cx="1511" cy="248"/>
          </a:xfrm>
        </p:grpSpPr>
        <p:sp>
          <p:nvSpPr>
            <p:cNvPr id="27" name="Line 19">
              <a:extLst>
                <a:ext uri="{FF2B5EF4-FFF2-40B4-BE49-F238E27FC236}">
                  <a16:creationId xmlns:a16="http://schemas.microsoft.com/office/drawing/2014/main" id="{C3C94E8C-0724-48EE-B149-941F917F9F64}"/>
                </a:ext>
              </a:extLst>
            </p:cNvPr>
            <p:cNvSpPr>
              <a:spLocks noChangeShapeType="1"/>
            </p:cNvSpPr>
            <p:nvPr/>
          </p:nvSpPr>
          <p:spPr bwMode="auto">
            <a:xfrm>
              <a:off x="326" y="122"/>
              <a:ext cx="1185"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Rectangle 21">
              <a:extLst>
                <a:ext uri="{FF2B5EF4-FFF2-40B4-BE49-F238E27FC236}">
                  <a16:creationId xmlns:a16="http://schemas.microsoft.com/office/drawing/2014/main" id="{447686FC-9056-4BBA-8C7F-1456B0587AEF}"/>
                </a:ext>
              </a:extLst>
            </p:cNvPr>
            <p:cNvSpPr>
              <a:spLocks noChangeArrowheads="1"/>
            </p:cNvSpPr>
            <p:nvPr/>
          </p:nvSpPr>
          <p:spPr bwMode="auto">
            <a:xfrm>
              <a:off x="0" y="0"/>
              <a:ext cx="329" cy="24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9" name="Line 23">
            <a:extLst>
              <a:ext uri="{FF2B5EF4-FFF2-40B4-BE49-F238E27FC236}">
                <a16:creationId xmlns:a16="http://schemas.microsoft.com/office/drawing/2014/main" id="{9931CD8B-1F2A-4D3A-904F-81EABC086FAC}"/>
              </a:ext>
            </a:extLst>
          </p:cNvPr>
          <p:cNvSpPr>
            <a:spLocks noChangeShapeType="1"/>
          </p:cNvSpPr>
          <p:nvPr/>
        </p:nvSpPr>
        <p:spPr bwMode="auto">
          <a:xfrm>
            <a:off x="4586288" y="2484438"/>
            <a:ext cx="573087" cy="0"/>
          </a:xfrm>
          <a:prstGeom prst="line">
            <a:avLst/>
          </a:prstGeom>
          <a:noFill/>
          <a:ln w="12700">
            <a:solidFill>
              <a:srgbClr val="3333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04229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18" presetClass="entr" presetSubtype="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Right)">
                                      <p:cBhvr>
                                        <p:cTn id="10" dur="500"/>
                                        <p:tgtEl>
                                          <p:spTgt spid="6"/>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dissolve">
                                      <p:cBhvr>
                                        <p:cTn id="14" dur="500"/>
                                        <p:tgtEl>
                                          <p:spTgt spid="20"/>
                                        </p:tgtEl>
                                      </p:cBhvr>
                                    </p:animEffect>
                                  </p:childTnLst>
                                </p:cTn>
                              </p:par>
                              <p:par>
                                <p:cTn id="15" presetID="9"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strips(downRigh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Effect transition="in" filter="wipe(left)">
                                      <p:cBhvr>
                                        <p:cTn id="35" dur="500"/>
                                        <p:tgtEl>
                                          <p:spTgt spid="23">
                                            <p:txEl>
                                              <p:pRg st="0" end="0"/>
                                            </p:txEl>
                                          </p:spTgt>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down)">
                                      <p:cBhvr>
                                        <p:cTn id="39" dur="500"/>
                                        <p:tgtEl>
                                          <p:spTgt spid="24"/>
                                        </p:tgtEl>
                                      </p:cBhvr>
                                    </p:animEffect>
                                  </p:childTnLst>
                                </p:cTn>
                              </p:par>
                            </p:childTnLst>
                          </p:cTn>
                        </p:par>
                        <p:par>
                          <p:cTn id="40" fill="hold">
                            <p:stCondLst>
                              <p:cond delay="10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3">
                                            <p:txEl>
                                              <p:pRg st="1" end="1"/>
                                            </p:txEl>
                                          </p:spTgt>
                                        </p:tgtEl>
                                        <p:attrNameLst>
                                          <p:attrName>style.visibility</p:attrName>
                                        </p:attrNameLst>
                                      </p:cBhvr>
                                      <p:to>
                                        <p:strVal val="visible"/>
                                      </p:to>
                                    </p:set>
                                    <p:animEffect transition="in" filter="wipe(left)">
                                      <p:cBhvr>
                                        <p:cTn id="48" dur="500"/>
                                        <p:tgtEl>
                                          <p:spTgt spid="23">
                                            <p:txEl>
                                              <p:pRg st="1" end="1"/>
                                            </p:txEl>
                                          </p:spTgt>
                                        </p:tgtEl>
                                      </p:cBhvr>
                                    </p:animEffect>
                                  </p:childTnLst>
                                </p:cTn>
                              </p:par>
                            </p:childTnLst>
                          </p:cTn>
                        </p:par>
                        <p:par>
                          <p:cTn id="49" fill="hold">
                            <p:stCondLst>
                              <p:cond delay="500"/>
                            </p:stCondLst>
                            <p:childTnLst>
                              <p:par>
                                <p:cTn id="50" presetID="18" presetClass="entr" presetSubtype="6"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strips(downRigh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xEl>
                                              <p:pRg st="2" end="2"/>
                                            </p:txEl>
                                          </p:spTgt>
                                        </p:tgtEl>
                                        <p:attrNameLst>
                                          <p:attrName>style.visibility</p:attrName>
                                        </p:attrNameLst>
                                      </p:cBhvr>
                                      <p:to>
                                        <p:strVal val="visible"/>
                                      </p:to>
                                    </p:set>
                                    <p:animEffect transition="in" filter="wipe(left)">
                                      <p:cBhvr>
                                        <p:cTn id="57" dur="500"/>
                                        <p:tgtEl>
                                          <p:spTgt spid="23">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xEl>
                                              <p:pRg st="3" end="3"/>
                                            </p:txEl>
                                          </p:spTgt>
                                        </p:tgtEl>
                                        <p:attrNameLst>
                                          <p:attrName>style.visibility</p:attrName>
                                        </p:attrNameLst>
                                      </p:cBhvr>
                                      <p:to>
                                        <p:strVal val="visible"/>
                                      </p:to>
                                    </p:set>
                                    <p:animEffect transition="in" filter="wipe(left)">
                                      <p:cBhvr>
                                        <p:cTn id="62" dur="500"/>
                                        <p:tgtEl>
                                          <p:spTgt spid="23">
                                            <p:txEl>
                                              <p:pRg st="3" end="3"/>
                                            </p:txEl>
                                          </p:spTgt>
                                        </p:tgtEl>
                                      </p:cBhvr>
                                    </p:animEffect>
                                  </p:childTnLst>
                                </p:cTn>
                              </p:par>
                            </p:childTnLst>
                          </p:cTn>
                        </p:par>
                        <p:par>
                          <p:cTn id="63" fill="hold">
                            <p:stCondLst>
                              <p:cond delay="500"/>
                            </p:stCondLst>
                            <p:childTnLst>
                              <p:par>
                                <p:cTn id="64" presetID="4" presetClass="entr" presetSubtype="32"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box(out)">
                                      <p:cBhvr>
                                        <p:cTn id="6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23"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2A48C-D495-430D-BE2C-878BFFB0D22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06E0BD3-D81D-4AC8-BFF1-E41A223E0ED3}"/>
              </a:ext>
            </a:extLst>
          </p:cNvPr>
          <p:cNvSpPr>
            <a:spLocks noGrp="1"/>
          </p:cNvSpPr>
          <p:nvPr>
            <p:ph idx="1"/>
          </p:nvPr>
        </p:nvSpPr>
        <p:spPr/>
        <p:txBody>
          <a:bodyPr/>
          <a:lstStyle/>
          <a:p>
            <a:endParaRPr lang="zh-CN" altLang="en-US" dirty="0"/>
          </a:p>
        </p:txBody>
      </p:sp>
      <p:sp>
        <p:nvSpPr>
          <p:cNvPr id="4" name="Line 3">
            <a:extLst>
              <a:ext uri="{FF2B5EF4-FFF2-40B4-BE49-F238E27FC236}">
                <a16:creationId xmlns:a16="http://schemas.microsoft.com/office/drawing/2014/main" id="{D05E9E02-11DE-4E23-9901-2B3F23A8AE19}"/>
              </a:ext>
            </a:extLst>
          </p:cNvPr>
          <p:cNvSpPr>
            <a:spLocks noChangeShapeType="1"/>
          </p:cNvSpPr>
          <p:nvPr/>
        </p:nvSpPr>
        <p:spPr bwMode="auto">
          <a:xfrm>
            <a:off x="976313" y="1619250"/>
            <a:ext cx="0" cy="202406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4">
            <a:extLst>
              <a:ext uri="{FF2B5EF4-FFF2-40B4-BE49-F238E27FC236}">
                <a16:creationId xmlns:a16="http://schemas.microsoft.com/office/drawing/2014/main" id="{41E37A9C-B420-4587-9D74-047E8FEBD151}"/>
              </a:ext>
            </a:extLst>
          </p:cNvPr>
          <p:cNvSpPr>
            <a:spLocks noChangeShapeType="1"/>
          </p:cNvSpPr>
          <p:nvPr/>
        </p:nvSpPr>
        <p:spPr bwMode="auto">
          <a:xfrm>
            <a:off x="3714750" y="1619250"/>
            <a:ext cx="0" cy="202406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5">
            <a:extLst>
              <a:ext uri="{FF2B5EF4-FFF2-40B4-BE49-F238E27FC236}">
                <a16:creationId xmlns:a16="http://schemas.microsoft.com/office/drawing/2014/main" id="{47F159DF-4BB2-42E3-84CF-4F008502A9BB}"/>
              </a:ext>
            </a:extLst>
          </p:cNvPr>
          <p:cNvSpPr>
            <a:spLocks noChangeShapeType="1"/>
          </p:cNvSpPr>
          <p:nvPr/>
        </p:nvSpPr>
        <p:spPr bwMode="auto">
          <a:xfrm>
            <a:off x="976313" y="3643313"/>
            <a:ext cx="2166937"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6">
            <a:extLst>
              <a:ext uri="{FF2B5EF4-FFF2-40B4-BE49-F238E27FC236}">
                <a16:creationId xmlns:a16="http://schemas.microsoft.com/office/drawing/2014/main" id="{4F3F860F-BDF5-4BF4-A245-E3A04A77DDE0}"/>
              </a:ext>
            </a:extLst>
          </p:cNvPr>
          <p:cNvSpPr>
            <a:spLocks noChangeShapeType="1"/>
          </p:cNvSpPr>
          <p:nvPr/>
        </p:nvSpPr>
        <p:spPr bwMode="auto">
          <a:xfrm>
            <a:off x="3706813" y="3643313"/>
            <a:ext cx="443706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9">
            <a:extLst>
              <a:ext uri="{FF2B5EF4-FFF2-40B4-BE49-F238E27FC236}">
                <a16:creationId xmlns:a16="http://schemas.microsoft.com/office/drawing/2014/main" id="{6A1D516B-6F5F-42E0-BF8D-14FB5FB880E9}"/>
              </a:ext>
            </a:extLst>
          </p:cNvPr>
          <p:cNvSpPr>
            <a:spLocks noChangeShapeType="1"/>
          </p:cNvSpPr>
          <p:nvPr/>
        </p:nvSpPr>
        <p:spPr bwMode="auto">
          <a:xfrm>
            <a:off x="976313" y="2190750"/>
            <a:ext cx="381000" cy="145256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0">
            <a:extLst>
              <a:ext uri="{FF2B5EF4-FFF2-40B4-BE49-F238E27FC236}">
                <a16:creationId xmlns:a16="http://schemas.microsoft.com/office/drawing/2014/main" id="{9D0DB560-B0C7-4252-BD2E-DD1C50AC0789}"/>
              </a:ext>
            </a:extLst>
          </p:cNvPr>
          <p:cNvSpPr>
            <a:spLocks noChangeShapeType="1"/>
          </p:cNvSpPr>
          <p:nvPr/>
        </p:nvSpPr>
        <p:spPr bwMode="auto">
          <a:xfrm>
            <a:off x="3714750" y="2190750"/>
            <a:ext cx="3786188" cy="145256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11">
            <a:extLst>
              <a:ext uri="{FF2B5EF4-FFF2-40B4-BE49-F238E27FC236}">
                <a16:creationId xmlns:a16="http://schemas.microsoft.com/office/drawing/2014/main" id="{00EB5629-2B82-4DD4-95B4-6E8719C1387B}"/>
              </a:ext>
            </a:extLst>
          </p:cNvPr>
          <p:cNvSpPr>
            <a:spLocks noChangeArrowheads="1"/>
          </p:cNvSpPr>
          <p:nvPr/>
        </p:nvSpPr>
        <p:spPr bwMode="auto">
          <a:xfrm>
            <a:off x="1193800" y="375285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5</a:t>
            </a:r>
          </a:p>
        </p:txBody>
      </p:sp>
      <p:sp>
        <p:nvSpPr>
          <p:cNvPr id="11" name="Rectangle 12">
            <a:extLst>
              <a:ext uri="{FF2B5EF4-FFF2-40B4-BE49-F238E27FC236}">
                <a16:creationId xmlns:a16="http://schemas.microsoft.com/office/drawing/2014/main" id="{B830ABE4-FD68-429C-AD86-9F1753462530}"/>
              </a:ext>
            </a:extLst>
          </p:cNvPr>
          <p:cNvSpPr>
            <a:spLocks noChangeArrowheads="1"/>
          </p:cNvSpPr>
          <p:nvPr/>
        </p:nvSpPr>
        <p:spPr bwMode="auto">
          <a:xfrm>
            <a:off x="7218363" y="3752850"/>
            <a:ext cx="579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50</a:t>
            </a:r>
          </a:p>
        </p:txBody>
      </p:sp>
      <p:sp>
        <p:nvSpPr>
          <p:cNvPr id="12" name="Rectangle 13">
            <a:extLst>
              <a:ext uri="{FF2B5EF4-FFF2-40B4-BE49-F238E27FC236}">
                <a16:creationId xmlns:a16="http://schemas.microsoft.com/office/drawing/2014/main" id="{4C871A8A-A70B-4B7F-8770-2D744E700C4C}"/>
              </a:ext>
            </a:extLst>
          </p:cNvPr>
          <p:cNvSpPr>
            <a:spLocks noChangeArrowheads="1"/>
          </p:cNvSpPr>
          <p:nvPr/>
        </p:nvSpPr>
        <p:spPr bwMode="auto">
          <a:xfrm>
            <a:off x="360363" y="1966913"/>
            <a:ext cx="579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10</a:t>
            </a:r>
          </a:p>
        </p:txBody>
      </p:sp>
      <p:sp>
        <p:nvSpPr>
          <p:cNvPr id="13" name="Rectangle 14">
            <a:extLst>
              <a:ext uri="{FF2B5EF4-FFF2-40B4-BE49-F238E27FC236}">
                <a16:creationId xmlns:a16="http://schemas.microsoft.com/office/drawing/2014/main" id="{3ED5CF5B-2B2F-4B7F-A007-B2F7DD11095F}"/>
              </a:ext>
            </a:extLst>
          </p:cNvPr>
          <p:cNvSpPr>
            <a:spLocks noChangeArrowheads="1"/>
          </p:cNvSpPr>
          <p:nvPr/>
        </p:nvSpPr>
        <p:spPr bwMode="auto">
          <a:xfrm>
            <a:off x="3098800" y="1966913"/>
            <a:ext cx="579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10</a:t>
            </a:r>
          </a:p>
        </p:txBody>
      </p:sp>
      <p:sp>
        <p:nvSpPr>
          <p:cNvPr id="14" name="Rectangle 15">
            <a:extLst>
              <a:ext uri="{FF2B5EF4-FFF2-40B4-BE49-F238E27FC236}">
                <a16:creationId xmlns:a16="http://schemas.microsoft.com/office/drawing/2014/main" id="{788FE0CC-31EC-4D7D-A35A-DC2619F97F23}"/>
              </a:ext>
            </a:extLst>
          </p:cNvPr>
          <p:cNvSpPr>
            <a:spLocks noChangeArrowheads="1"/>
          </p:cNvSpPr>
          <p:nvPr/>
        </p:nvSpPr>
        <p:spPr bwMode="auto">
          <a:xfrm>
            <a:off x="1193800" y="1657350"/>
            <a:ext cx="9159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800">
                <a:ea typeface="宋体" panose="02010600030101010101" pitchFamily="2" charset="-122"/>
              </a:rPr>
              <a:t>斜率</a:t>
            </a:r>
            <a:r>
              <a:rPr lang="en-US" altLang="zh-CN" sz="2800">
                <a:ea typeface="宋体" panose="02010600030101010101" pitchFamily="2" charset="-122"/>
              </a:rPr>
              <a:t/>
            </a:r>
            <a:br>
              <a:rPr lang="en-US" altLang="zh-CN" sz="2800">
                <a:ea typeface="宋体" panose="02010600030101010101" pitchFamily="2" charset="-122"/>
              </a:rPr>
            </a:br>
            <a:r>
              <a:rPr lang="en-US" altLang="zh-CN" sz="2800">
                <a:ea typeface="宋体" panose="02010600030101010101" pitchFamily="2" charset="-122"/>
              </a:rPr>
              <a:t>= - 2</a:t>
            </a:r>
          </a:p>
        </p:txBody>
      </p:sp>
      <p:sp>
        <p:nvSpPr>
          <p:cNvPr id="15" name="Rectangle 16">
            <a:extLst>
              <a:ext uri="{FF2B5EF4-FFF2-40B4-BE49-F238E27FC236}">
                <a16:creationId xmlns:a16="http://schemas.microsoft.com/office/drawing/2014/main" id="{A6264F12-FCFD-4639-8450-EAAB5C87E7F8}"/>
              </a:ext>
            </a:extLst>
          </p:cNvPr>
          <p:cNvSpPr>
            <a:spLocks noChangeArrowheads="1"/>
          </p:cNvSpPr>
          <p:nvPr/>
        </p:nvSpPr>
        <p:spPr bwMode="auto">
          <a:xfrm>
            <a:off x="4575175" y="1657350"/>
            <a:ext cx="1214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800">
                <a:ea typeface="宋体" panose="02010600030101010101" pitchFamily="2" charset="-122"/>
              </a:rPr>
              <a:t>斜率</a:t>
            </a:r>
            <a:r>
              <a:rPr lang="en-US" altLang="zh-CN" sz="2800">
                <a:ea typeface="宋体" panose="02010600030101010101" pitchFamily="2" charset="-122"/>
              </a:rPr>
              <a:t/>
            </a:r>
            <a:br>
              <a:rPr lang="en-US" altLang="zh-CN" sz="2800">
                <a:ea typeface="宋体" panose="02010600030101010101" pitchFamily="2" charset="-122"/>
              </a:rPr>
            </a:br>
            <a:r>
              <a:rPr lang="en-US" altLang="zh-CN" sz="2800">
                <a:ea typeface="宋体" panose="02010600030101010101" pitchFamily="2" charset="-122"/>
              </a:rPr>
              <a:t>= - 0.2</a:t>
            </a:r>
          </a:p>
        </p:txBody>
      </p:sp>
      <p:sp>
        <p:nvSpPr>
          <p:cNvPr id="16" name="Rectangle 17">
            <a:extLst>
              <a:ext uri="{FF2B5EF4-FFF2-40B4-BE49-F238E27FC236}">
                <a16:creationId xmlns:a16="http://schemas.microsoft.com/office/drawing/2014/main" id="{F44E5085-2DBC-4B47-804A-017B9ABEAB0E}"/>
              </a:ext>
            </a:extLst>
          </p:cNvPr>
          <p:cNvSpPr>
            <a:spLocks noChangeArrowheads="1"/>
          </p:cNvSpPr>
          <p:nvPr/>
        </p:nvSpPr>
        <p:spPr bwMode="auto">
          <a:xfrm>
            <a:off x="384175" y="1255713"/>
            <a:ext cx="579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p</a:t>
            </a:r>
            <a:r>
              <a:rPr lang="en-US" altLang="zh-CN" baseline="-25000" dirty="0">
                <a:ea typeface="宋体" panose="02010600030101010101" pitchFamily="2" charset="-122"/>
              </a:rPr>
              <a:t>1</a:t>
            </a:r>
          </a:p>
        </p:txBody>
      </p:sp>
      <p:sp>
        <p:nvSpPr>
          <p:cNvPr id="17" name="Rectangle 18">
            <a:extLst>
              <a:ext uri="{FF2B5EF4-FFF2-40B4-BE49-F238E27FC236}">
                <a16:creationId xmlns:a16="http://schemas.microsoft.com/office/drawing/2014/main" id="{0FE1FC68-0736-40C5-94C6-07EFC3C6269D}"/>
              </a:ext>
            </a:extLst>
          </p:cNvPr>
          <p:cNvSpPr>
            <a:spLocks noChangeArrowheads="1"/>
          </p:cNvSpPr>
          <p:nvPr/>
        </p:nvSpPr>
        <p:spPr bwMode="auto">
          <a:xfrm>
            <a:off x="3122613" y="1255713"/>
            <a:ext cx="5794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p</a:t>
            </a:r>
            <a:r>
              <a:rPr lang="en-US" altLang="zh-CN" baseline="-25000">
                <a:ea typeface="宋体" panose="02010600030101010101" pitchFamily="2" charset="-122"/>
              </a:rPr>
              <a:t>1</a:t>
            </a:r>
          </a:p>
        </p:txBody>
      </p:sp>
      <p:sp>
        <p:nvSpPr>
          <p:cNvPr id="18" name="Line 20">
            <a:extLst>
              <a:ext uri="{FF2B5EF4-FFF2-40B4-BE49-F238E27FC236}">
                <a16:creationId xmlns:a16="http://schemas.microsoft.com/office/drawing/2014/main" id="{88037193-ADA6-4F5A-936C-FB58AFE9B468}"/>
              </a:ext>
            </a:extLst>
          </p:cNvPr>
          <p:cNvSpPr>
            <a:spLocks noChangeShapeType="1"/>
          </p:cNvSpPr>
          <p:nvPr/>
        </p:nvSpPr>
        <p:spPr bwMode="auto">
          <a:xfrm>
            <a:off x="977900" y="2679700"/>
            <a:ext cx="40005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1">
            <a:extLst>
              <a:ext uri="{FF2B5EF4-FFF2-40B4-BE49-F238E27FC236}">
                <a16:creationId xmlns:a16="http://schemas.microsoft.com/office/drawing/2014/main" id="{C7430A18-CD04-4CB8-A5AA-80D4603229F0}"/>
              </a:ext>
            </a:extLst>
          </p:cNvPr>
          <p:cNvSpPr>
            <a:spLocks noChangeShapeType="1"/>
          </p:cNvSpPr>
          <p:nvPr/>
        </p:nvSpPr>
        <p:spPr bwMode="auto">
          <a:xfrm>
            <a:off x="977900" y="3251200"/>
            <a:ext cx="54991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2">
            <a:extLst>
              <a:ext uri="{FF2B5EF4-FFF2-40B4-BE49-F238E27FC236}">
                <a16:creationId xmlns:a16="http://schemas.microsoft.com/office/drawing/2014/main" id="{1D026822-16C7-47A3-B7B4-188AAE64F2A9}"/>
              </a:ext>
            </a:extLst>
          </p:cNvPr>
          <p:cNvSpPr>
            <a:spLocks noChangeShapeType="1"/>
          </p:cNvSpPr>
          <p:nvPr/>
        </p:nvSpPr>
        <p:spPr bwMode="auto">
          <a:xfrm>
            <a:off x="1092200" y="2679700"/>
            <a:ext cx="0" cy="9652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3">
            <a:extLst>
              <a:ext uri="{FF2B5EF4-FFF2-40B4-BE49-F238E27FC236}">
                <a16:creationId xmlns:a16="http://schemas.microsoft.com/office/drawing/2014/main" id="{757CDF31-CD52-4573-8C02-FD197341A56C}"/>
              </a:ext>
            </a:extLst>
          </p:cNvPr>
          <p:cNvSpPr>
            <a:spLocks noChangeShapeType="1"/>
          </p:cNvSpPr>
          <p:nvPr/>
        </p:nvSpPr>
        <p:spPr bwMode="auto">
          <a:xfrm>
            <a:off x="1244600" y="3238500"/>
            <a:ext cx="0" cy="4064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4">
            <a:extLst>
              <a:ext uri="{FF2B5EF4-FFF2-40B4-BE49-F238E27FC236}">
                <a16:creationId xmlns:a16="http://schemas.microsoft.com/office/drawing/2014/main" id="{22708DC5-B443-46AA-BA7F-B89603F90D87}"/>
              </a:ext>
            </a:extLst>
          </p:cNvPr>
          <p:cNvSpPr>
            <a:spLocks noChangeShapeType="1"/>
          </p:cNvSpPr>
          <p:nvPr/>
        </p:nvSpPr>
        <p:spPr bwMode="auto">
          <a:xfrm>
            <a:off x="4991100" y="2692400"/>
            <a:ext cx="0" cy="9525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5">
            <a:extLst>
              <a:ext uri="{FF2B5EF4-FFF2-40B4-BE49-F238E27FC236}">
                <a16:creationId xmlns:a16="http://schemas.microsoft.com/office/drawing/2014/main" id="{DAB72752-C593-4ED4-B2D6-525CD3FEEC1B}"/>
              </a:ext>
            </a:extLst>
          </p:cNvPr>
          <p:cNvSpPr>
            <a:spLocks noChangeShapeType="1"/>
          </p:cNvSpPr>
          <p:nvPr/>
        </p:nvSpPr>
        <p:spPr bwMode="auto">
          <a:xfrm>
            <a:off x="6477000" y="3251200"/>
            <a:ext cx="0" cy="3937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AutoShape 26">
            <a:extLst>
              <a:ext uri="{FF2B5EF4-FFF2-40B4-BE49-F238E27FC236}">
                <a16:creationId xmlns:a16="http://schemas.microsoft.com/office/drawing/2014/main" id="{FA4A9B3C-A920-42B2-87BF-C4AAF3D6FC81}"/>
              </a:ext>
            </a:extLst>
          </p:cNvPr>
          <p:cNvSpPr>
            <a:spLocks noChangeArrowheads="1"/>
          </p:cNvSpPr>
          <p:nvPr/>
        </p:nvSpPr>
        <p:spPr bwMode="auto">
          <a:xfrm>
            <a:off x="717550" y="2686050"/>
            <a:ext cx="165100" cy="546100"/>
          </a:xfrm>
          <a:prstGeom prst="downArrow">
            <a:avLst>
              <a:gd name="adj1" fmla="val 50000"/>
              <a:gd name="adj2" fmla="val 165400"/>
            </a:avLst>
          </a:prstGeom>
          <a:solidFill>
            <a:schemeClr val="accent1"/>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 name="AutoShape 27">
            <a:extLst>
              <a:ext uri="{FF2B5EF4-FFF2-40B4-BE49-F238E27FC236}">
                <a16:creationId xmlns:a16="http://schemas.microsoft.com/office/drawing/2014/main" id="{C4CE2BB3-27B5-4D66-A602-E081B470A0E2}"/>
              </a:ext>
            </a:extLst>
          </p:cNvPr>
          <p:cNvSpPr>
            <a:spLocks noChangeArrowheads="1"/>
          </p:cNvSpPr>
          <p:nvPr/>
        </p:nvSpPr>
        <p:spPr bwMode="auto">
          <a:xfrm>
            <a:off x="3448050" y="2686050"/>
            <a:ext cx="165100" cy="546100"/>
          </a:xfrm>
          <a:prstGeom prst="downArrow">
            <a:avLst>
              <a:gd name="adj1" fmla="val 50000"/>
              <a:gd name="adj2" fmla="val 165400"/>
            </a:avLst>
          </a:prstGeom>
          <a:solidFill>
            <a:schemeClr val="accent1"/>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AutoShape 28">
            <a:extLst>
              <a:ext uri="{FF2B5EF4-FFF2-40B4-BE49-F238E27FC236}">
                <a16:creationId xmlns:a16="http://schemas.microsoft.com/office/drawing/2014/main" id="{25F1099C-7822-4FC3-ACFA-409159E4BB9F}"/>
              </a:ext>
            </a:extLst>
          </p:cNvPr>
          <p:cNvSpPr>
            <a:spLocks noChangeArrowheads="1"/>
          </p:cNvSpPr>
          <p:nvPr/>
        </p:nvSpPr>
        <p:spPr bwMode="auto">
          <a:xfrm>
            <a:off x="1085850" y="3689350"/>
            <a:ext cx="177800" cy="215900"/>
          </a:xfrm>
          <a:prstGeom prst="rightArrow">
            <a:avLst>
              <a:gd name="adj1" fmla="val 50000"/>
              <a:gd name="adj2" fmla="val 50005"/>
            </a:avLst>
          </a:prstGeom>
          <a:solidFill>
            <a:schemeClr val="accent1"/>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 name="AutoShape 29">
            <a:extLst>
              <a:ext uri="{FF2B5EF4-FFF2-40B4-BE49-F238E27FC236}">
                <a16:creationId xmlns:a16="http://schemas.microsoft.com/office/drawing/2014/main" id="{FCA80694-F3FA-434E-A0AD-CC9394C38512}"/>
              </a:ext>
            </a:extLst>
          </p:cNvPr>
          <p:cNvSpPr>
            <a:spLocks noChangeArrowheads="1"/>
          </p:cNvSpPr>
          <p:nvPr/>
        </p:nvSpPr>
        <p:spPr bwMode="auto">
          <a:xfrm>
            <a:off x="5022850" y="3714750"/>
            <a:ext cx="1485900" cy="228600"/>
          </a:xfrm>
          <a:prstGeom prst="rightArrow">
            <a:avLst>
              <a:gd name="adj1" fmla="val 50000"/>
              <a:gd name="adj2" fmla="val 325030"/>
            </a:avLst>
          </a:prstGeom>
          <a:solidFill>
            <a:schemeClr val="accent1"/>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 name="Rectangle 30">
            <a:extLst>
              <a:ext uri="{FF2B5EF4-FFF2-40B4-BE49-F238E27FC236}">
                <a16:creationId xmlns:a16="http://schemas.microsoft.com/office/drawing/2014/main" id="{E2A36B52-99E1-41E0-BE79-AAFB91169C4A}"/>
              </a:ext>
            </a:extLst>
          </p:cNvPr>
          <p:cNvSpPr>
            <a:spLocks noChangeArrowheads="1"/>
          </p:cNvSpPr>
          <p:nvPr/>
        </p:nvSpPr>
        <p:spPr bwMode="auto">
          <a:xfrm>
            <a:off x="2932113" y="3851275"/>
            <a:ext cx="7159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baseline="30000">
                <a:ea typeface="宋体" panose="02010600030101010101" pitchFamily="2" charset="-122"/>
              </a:rPr>
              <a:t>*</a:t>
            </a:r>
            <a:endParaRPr lang="en-US" altLang="zh-CN">
              <a:ea typeface="宋体" panose="02010600030101010101" pitchFamily="2" charset="-122"/>
            </a:endParaRPr>
          </a:p>
        </p:txBody>
      </p:sp>
      <p:sp>
        <p:nvSpPr>
          <p:cNvPr id="29" name="Rectangle 31">
            <a:extLst>
              <a:ext uri="{FF2B5EF4-FFF2-40B4-BE49-F238E27FC236}">
                <a16:creationId xmlns:a16="http://schemas.microsoft.com/office/drawing/2014/main" id="{C588C7B2-7ADD-42DF-9F38-66714AA6E743}"/>
              </a:ext>
            </a:extLst>
          </p:cNvPr>
          <p:cNvSpPr>
            <a:spLocks noChangeArrowheads="1"/>
          </p:cNvSpPr>
          <p:nvPr/>
        </p:nvSpPr>
        <p:spPr bwMode="auto">
          <a:xfrm>
            <a:off x="7932738" y="3851275"/>
            <a:ext cx="7159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baseline="30000">
                <a:ea typeface="宋体" panose="02010600030101010101" pitchFamily="2" charset="-122"/>
              </a:rPr>
              <a:t>*</a:t>
            </a:r>
            <a:endParaRPr lang="en-US" altLang="zh-CN">
              <a:ea typeface="宋体" panose="02010600030101010101" pitchFamily="2" charset="-122"/>
            </a:endParaRPr>
          </a:p>
        </p:txBody>
      </p:sp>
      <p:sp>
        <p:nvSpPr>
          <p:cNvPr id="30" name="Rectangle 32">
            <a:extLst>
              <a:ext uri="{FF2B5EF4-FFF2-40B4-BE49-F238E27FC236}">
                <a16:creationId xmlns:a16="http://schemas.microsoft.com/office/drawing/2014/main" id="{6233F9A8-EAA7-4C58-B91B-A9302A2A62FC}"/>
              </a:ext>
            </a:extLst>
          </p:cNvPr>
          <p:cNvSpPr>
            <a:spLocks noChangeArrowheads="1"/>
          </p:cNvSpPr>
          <p:nvPr/>
        </p:nvSpPr>
        <p:spPr bwMode="auto">
          <a:xfrm>
            <a:off x="527050" y="4541838"/>
            <a:ext cx="69516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a:ea typeface="宋体" panose="02010600030101010101" pitchFamily="2" charset="-122"/>
              </a:rPr>
              <a:t>在哪种情况下，需求</a:t>
            </a: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 </a:t>
            </a:r>
            <a:r>
              <a:rPr lang="zh-CN" altLang="en-US">
                <a:ea typeface="宋体" panose="02010600030101010101" pitchFamily="2" charset="-122"/>
              </a:rPr>
              <a:t>相对于</a:t>
            </a:r>
            <a:r>
              <a:rPr lang="en-US" altLang="zh-CN">
                <a:ea typeface="宋体" panose="02010600030101010101" pitchFamily="2" charset="-122"/>
              </a:rPr>
              <a:t>p</a:t>
            </a:r>
            <a:r>
              <a:rPr lang="en-US" altLang="zh-CN" baseline="-25000">
                <a:ea typeface="宋体" panose="02010600030101010101" pitchFamily="2" charset="-122"/>
              </a:rPr>
              <a:t>1</a:t>
            </a:r>
            <a:r>
              <a:rPr lang="zh-CN" altLang="en-US">
                <a:ea typeface="宋体" panose="02010600030101010101" pitchFamily="2" charset="-122"/>
              </a:rPr>
              <a:t>更加敏感？</a:t>
            </a:r>
            <a:endParaRPr lang="en-US" altLang="zh-CN">
              <a:ea typeface="宋体" panose="02010600030101010101" pitchFamily="2" charset="-122"/>
            </a:endParaRPr>
          </a:p>
        </p:txBody>
      </p:sp>
    </p:spTree>
    <p:extLst>
      <p:ext uri="{BB962C8B-B14F-4D97-AF65-F5344CB8AC3E}">
        <p14:creationId xmlns:p14="http://schemas.microsoft.com/office/powerpoint/2010/main" val="13815359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185CD-1D03-4129-AAAA-78BBA218915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63D1EC-817D-4FA8-BBED-74237B327E6B}"/>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57E820FE-79B0-4B1F-85AF-B857A3794BC1}"/>
              </a:ext>
            </a:extLst>
          </p:cNvPr>
          <p:cNvGrpSpPr>
            <a:grpSpLocks/>
          </p:cNvGrpSpPr>
          <p:nvPr/>
        </p:nvGrpSpPr>
        <p:grpSpPr bwMode="auto">
          <a:xfrm>
            <a:off x="3787775" y="1009650"/>
            <a:ext cx="4979988" cy="5295900"/>
            <a:chOff x="0" y="0"/>
            <a:chExt cx="3137" cy="3336"/>
          </a:xfrm>
        </p:grpSpPr>
        <p:graphicFrame>
          <p:nvGraphicFramePr>
            <p:cNvPr id="7" name="Object 3">
              <a:extLst>
                <a:ext uri="{FF2B5EF4-FFF2-40B4-BE49-F238E27FC236}">
                  <a16:creationId xmlns:a16="http://schemas.microsoft.com/office/drawing/2014/main" id="{BFE0AAD3-1A2B-4586-8E19-EFBBFCD173A6}"/>
                </a:ext>
              </a:extLst>
            </p:cNvPr>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6186" r:id="rId3" imgW="3061080" imgH="3274920" progId="Excel.Chart.8">
                    <p:embed/>
                  </p:oleObj>
                </mc:Choice>
                <mc:Fallback>
                  <p:oleObj r:id="rId3" imgW="3061080" imgH="3274920" progId="Excel.Chart.8">
                    <p:embed/>
                    <p:pic>
                      <p:nvPicPr>
                        <p:cNvPr id="31747" name="Object 3">
                          <a:extLst>
                            <a:ext uri="{FF2B5EF4-FFF2-40B4-BE49-F238E27FC236}">
                              <a16:creationId xmlns:a16="http://schemas.microsoft.com/office/drawing/2014/main" id="{1877FA2C-3B8F-4679-8623-30CF0C3E56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4">
              <a:extLst>
                <a:ext uri="{FF2B5EF4-FFF2-40B4-BE49-F238E27FC236}">
                  <a16:creationId xmlns:a16="http://schemas.microsoft.com/office/drawing/2014/main" id="{12C9C5AF-5EB5-4414-89FE-20C3F202851A}"/>
                </a:ext>
              </a:extLst>
            </p:cNvPr>
            <p:cNvSpPr>
              <a:spLocks noChangeArrowheads="1"/>
            </p:cNvSpPr>
            <p:nvPr/>
          </p:nvSpPr>
          <p:spPr bwMode="auto">
            <a:xfrm>
              <a:off x="331" y="95"/>
              <a:ext cx="260"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P</a:t>
              </a:r>
            </a:p>
          </p:txBody>
        </p:sp>
        <p:sp>
          <p:nvSpPr>
            <p:cNvPr id="9" name="Rectangle 5">
              <a:extLst>
                <a:ext uri="{FF2B5EF4-FFF2-40B4-BE49-F238E27FC236}">
                  <a16:creationId xmlns:a16="http://schemas.microsoft.com/office/drawing/2014/main" id="{8F3C90D7-AA7C-4027-A1FE-49DE2C69255A}"/>
                </a:ext>
              </a:extLst>
            </p:cNvPr>
            <p:cNvSpPr>
              <a:spLocks noChangeArrowheads="1"/>
            </p:cNvSpPr>
            <p:nvPr/>
          </p:nvSpPr>
          <p:spPr bwMode="auto">
            <a:xfrm>
              <a:off x="2832" y="2643"/>
              <a:ext cx="305"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Q</a:t>
              </a:r>
            </a:p>
          </p:txBody>
        </p:sp>
      </p:grpSp>
      <p:sp>
        <p:nvSpPr>
          <p:cNvPr id="10" name="Rectangle 6">
            <a:extLst>
              <a:ext uri="{FF2B5EF4-FFF2-40B4-BE49-F238E27FC236}">
                <a16:creationId xmlns:a16="http://schemas.microsoft.com/office/drawing/2014/main" id="{2C715842-9D59-4E36-9054-74F5676BE72B}"/>
              </a:ext>
            </a:extLst>
          </p:cNvPr>
          <p:cNvSpPr txBox="1">
            <a:spLocks noChangeArrowheads="1"/>
          </p:cNvSpPr>
          <p:nvPr/>
        </p:nvSpPr>
        <p:spPr>
          <a:xfrm>
            <a:off x="187325" y="252413"/>
            <a:ext cx="8755063"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许多消费者的剩余与一条光滑的需求曲线</a:t>
            </a:r>
          </a:p>
        </p:txBody>
      </p:sp>
      <p:sp>
        <p:nvSpPr>
          <p:cNvPr id="11" name="Text Box 7">
            <a:extLst>
              <a:ext uri="{FF2B5EF4-FFF2-40B4-BE49-F238E27FC236}">
                <a16:creationId xmlns:a16="http://schemas.microsoft.com/office/drawing/2014/main" id="{4EB513B5-7D4A-42C3-A1F0-76EF15C6F44B}"/>
              </a:ext>
            </a:extLst>
          </p:cNvPr>
          <p:cNvSpPr txBox="1">
            <a:spLocks noChangeArrowheads="1"/>
          </p:cNvSpPr>
          <p:nvPr/>
        </p:nvSpPr>
        <p:spPr bwMode="auto">
          <a:xfrm>
            <a:off x="5068888" y="1039813"/>
            <a:ext cx="3470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800">
                <a:ea typeface="宋体" panose="02010600030101010101" pitchFamily="2" charset="-122"/>
              </a:rPr>
              <a:t>对鞋的需求</a:t>
            </a:r>
          </a:p>
        </p:txBody>
      </p:sp>
      <p:grpSp>
        <p:nvGrpSpPr>
          <p:cNvPr id="12" name="Group 8">
            <a:extLst>
              <a:ext uri="{FF2B5EF4-FFF2-40B4-BE49-F238E27FC236}">
                <a16:creationId xmlns:a16="http://schemas.microsoft.com/office/drawing/2014/main" id="{7F60CBE5-D0E9-4BAB-A86E-BBDCF0355F3D}"/>
              </a:ext>
            </a:extLst>
          </p:cNvPr>
          <p:cNvGrpSpPr>
            <a:grpSpLocks/>
          </p:cNvGrpSpPr>
          <p:nvPr/>
        </p:nvGrpSpPr>
        <p:grpSpPr bwMode="auto">
          <a:xfrm>
            <a:off x="4583113" y="1887538"/>
            <a:ext cx="3438525" cy="3495675"/>
            <a:chOff x="0" y="0"/>
            <a:chExt cx="2166" cy="2202"/>
          </a:xfrm>
        </p:grpSpPr>
        <p:sp>
          <p:nvSpPr>
            <p:cNvPr id="13" name="Line 9">
              <a:extLst>
                <a:ext uri="{FF2B5EF4-FFF2-40B4-BE49-F238E27FC236}">
                  <a16:creationId xmlns:a16="http://schemas.microsoft.com/office/drawing/2014/main" id="{9059A9BC-32F5-481C-8784-B338FFF6DC88}"/>
                </a:ext>
              </a:extLst>
            </p:cNvPr>
            <p:cNvSpPr>
              <a:spLocks noChangeShapeType="1"/>
            </p:cNvSpPr>
            <p:nvPr/>
          </p:nvSpPr>
          <p:spPr bwMode="auto">
            <a:xfrm>
              <a:off x="0" y="0"/>
              <a:ext cx="1901" cy="1990"/>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0">
              <a:extLst>
                <a:ext uri="{FF2B5EF4-FFF2-40B4-BE49-F238E27FC236}">
                  <a16:creationId xmlns:a16="http://schemas.microsoft.com/office/drawing/2014/main" id="{A3A6DBF8-F5C7-417E-B25C-685B5226B048}"/>
                </a:ext>
              </a:extLst>
            </p:cNvPr>
            <p:cNvSpPr>
              <a:spLocks noChangeArrowheads="1"/>
            </p:cNvSpPr>
            <p:nvPr/>
          </p:nvSpPr>
          <p:spPr bwMode="auto">
            <a:xfrm>
              <a:off x="1861" y="1885"/>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D</a:t>
              </a:r>
            </a:p>
          </p:txBody>
        </p:sp>
      </p:grpSp>
      <p:sp>
        <p:nvSpPr>
          <p:cNvPr id="15" name="Rectangle 17">
            <a:extLst>
              <a:ext uri="{FF2B5EF4-FFF2-40B4-BE49-F238E27FC236}">
                <a16:creationId xmlns:a16="http://schemas.microsoft.com/office/drawing/2014/main" id="{48A073F3-D279-4B3D-A254-5F93D815ED5F}"/>
              </a:ext>
            </a:extLst>
          </p:cNvPr>
          <p:cNvSpPr txBox="1">
            <a:spLocks noChangeArrowheads="1"/>
          </p:cNvSpPr>
          <p:nvPr/>
        </p:nvSpPr>
        <p:spPr>
          <a:xfrm>
            <a:off x="457200" y="928688"/>
            <a:ext cx="3146425" cy="5570537"/>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zh-CN" sz="2600" dirty="0">
                <a:ea typeface="宋体" panose="02010600030101010101" pitchFamily="2" charset="-122"/>
              </a:rPr>
              <a:t>消费者剩余是</a:t>
            </a:r>
            <a:r>
              <a:rPr lang="zh-CN" altLang="en-US" sz="2600" dirty="0">
                <a:ea typeface="宋体" panose="02010600030101010101" pitchFamily="2" charset="-122"/>
              </a:rPr>
              <a:t>买家</a:t>
            </a:r>
            <a:r>
              <a:rPr lang="zh-CN" altLang="zh-CN" sz="2600" dirty="0">
                <a:ea typeface="宋体" panose="02010600030101010101" pitchFamily="2" charset="-122"/>
              </a:rPr>
              <a:t>愿意为一种物品支付的量减去其为此实际支付的量 </a:t>
            </a:r>
          </a:p>
          <a:p>
            <a:pPr marL="0" indent="0">
              <a:buFont typeface="Wingdings" panose="05000000000000000000" pitchFamily="2" charset="2"/>
              <a:buNone/>
            </a:pPr>
            <a:r>
              <a:rPr lang="zh-CN" altLang="zh-CN" sz="2600" dirty="0">
                <a:ea typeface="宋体" panose="02010600030101010101" pitchFamily="2" charset="-122"/>
              </a:rPr>
              <a:t>复习：三角形的面积  =½ x 底 x 高</a:t>
            </a:r>
          </a:p>
          <a:p>
            <a:pPr marL="0" indent="0">
              <a:buFont typeface="Wingdings" panose="05000000000000000000" pitchFamily="2" charset="2"/>
              <a:buNone/>
            </a:pPr>
            <a:r>
              <a:rPr lang="zh-CN" altLang="zh-CN" sz="2600" dirty="0">
                <a:ea typeface="宋体" panose="02010600030101010101" pitchFamily="2" charset="-122"/>
              </a:rPr>
              <a:t>高 =$60 – 30 = </a:t>
            </a:r>
            <a:r>
              <a:rPr lang="zh-CN" altLang="zh-CN" sz="2600" u="sng" dirty="0">
                <a:ea typeface="宋体" panose="02010600030101010101" pitchFamily="2" charset="-122"/>
              </a:rPr>
              <a:t>$30</a:t>
            </a:r>
            <a:r>
              <a:rPr lang="zh-CN" altLang="zh-CN" sz="2600" dirty="0">
                <a:ea typeface="宋体" panose="02010600030101010101" pitchFamily="2" charset="-122"/>
              </a:rPr>
              <a:t>. </a:t>
            </a:r>
          </a:p>
          <a:p>
            <a:pPr marL="0" indent="0">
              <a:buFont typeface="Wingdings" panose="05000000000000000000" pitchFamily="2" charset="2"/>
              <a:buNone/>
            </a:pPr>
            <a:r>
              <a:rPr lang="zh-CN" altLang="zh-CN" sz="2600" dirty="0">
                <a:ea typeface="宋体" panose="02010600030101010101" pitchFamily="2" charset="-122"/>
              </a:rPr>
              <a:t>所以 </a:t>
            </a:r>
            <a:br>
              <a:rPr lang="zh-CN" altLang="zh-CN" sz="2600" dirty="0">
                <a:ea typeface="宋体" panose="02010600030101010101" pitchFamily="2" charset="-122"/>
              </a:rPr>
            </a:br>
            <a:r>
              <a:rPr lang="zh-CN" altLang="zh-CN" sz="2600" dirty="0">
                <a:ea typeface="宋体" panose="02010600030101010101" pitchFamily="2" charset="-122"/>
              </a:rPr>
              <a:t>CS = ½ x 15 x $30 </a:t>
            </a:r>
            <a:br>
              <a:rPr lang="zh-CN" altLang="zh-CN" sz="2600" dirty="0">
                <a:ea typeface="宋体" panose="02010600030101010101" pitchFamily="2" charset="-122"/>
              </a:rPr>
            </a:br>
            <a:r>
              <a:rPr lang="zh-CN" altLang="zh-CN" sz="2600" dirty="0">
                <a:ea typeface="宋体" panose="02010600030101010101" pitchFamily="2" charset="-122"/>
              </a:rPr>
              <a:t>      = </a:t>
            </a:r>
            <a:r>
              <a:rPr lang="zh-CN" altLang="zh-CN" sz="2600" u="sng" dirty="0">
                <a:ea typeface="宋体" panose="02010600030101010101" pitchFamily="2" charset="-122"/>
              </a:rPr>
              <a:t>$225</a:t>
            </a:r>
            <a:endParaRPr lang="zh-CN" altLang="zh-CN" sz="2600" dirty="0">
              <a:ea typeface="宋体" panose="02010600030101010101" pitchFamily="2" charset="-122"/>
            </a:endParaRPr>
          </a:p>
        </p:txBody>
      </p:sp>
      <p:grpSp>
        <p:nvGrpSpPr>
          <p:cNvPr id="16" name="Group 12">
            <a:extLst>
              <a:ext uri="{FF2B5EF4-FFF2-40B4-BE49-F238E27FC236}">
                <a16:creationId xmlns:a16="http://schemas.microsoft.com/office/drawing/2014/main" id="{530F7BA1-D81B-41BA-8826-894478CE01B1}"/>
              </a:ext>
            </a:extLst>
          </p:cNvPr>
          <p:cNvGrpSpPr>
            <a:grpSpLocks/>
          </p:cNvGrpSpPr>
          <p:nvPr/>
        </p:nvGrpSpPr>
        <p:grpSpPr bwMode="auto">
          <a:xfrm>
            <a:off x="3881438" y="3475038"/>
            <a:ext cx="2398712" cy="393700"/>
            <a:chOff x="0" y="0"/>
            <a:chExt cx="1511" cy="248"/>
          </a:xfrm>
        </p:grpSpPr>
        <p:sp>
          <p:nvSpPr>
            <p:cNvPr id="17" name="Line 21">
              <a:extLst>
                <a:ext uri="{FF2B5EF4-FFF2-40B4-BE49-F238E27FC236}">
                  <a16:creationId xmlns:a16="http://schemas.microsoft.com/office/drawing/2014/main" id="{EAA9EEDF-D7C1-4367-8D08-6E949B15AB7F}"/>
                </a:ext>
              </a:extLst>
            </p:cNvPr>
            <p:cNvSpPr>
              <a:spLocks noChangeShapeType="1"/>
            </p:cNvSpPr>
            <p:nvPr/>
          </p:nvSpPr>
          <p:spPr bwMode="auto">
            <a:xfrm>
              <a:off x="326" y="122"/>
              <a:ext cx="1185"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22">
              <a:extLst>
                <a:ext uri="{FF2B5EF4-FFF2-40B4-BE49-F238E27FC236}">
                  <a16:creationId xmlns:a16="http://schemas.microsoft.com/office/drawing/2014/main" id="{03B6E0EA-9713-4D15-A634-D710A53955C7}"/>
                </a:ext>
              </a:extLst>
            </p:cNvPr>
            <p:cNvSpPr>
              <a:spLocks noChangeArrowheads="1"/>
            </p:cNvSpPr>
            <p:nvPr/>
          </p:nvSpPr>
          <p:spPr bwMode="auto">
            <a:xfrm>
              <a:off x="0" y="0"/>
              <a:ext cx="329" cy="24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19" name="AutoShape 23">
            <a:extLst>
              <a:ext uri="{FF2B5EF4-FFF2-40B4-BE49-F238E27FC236}">
                <a16:creationId xmlns:a16="http://schemas.microsoft.com/office/drawing/2014/main" id="{BDC1B119-57D6-4A94-8BF6-77D6197A1A51}"/>
              </a:ext>
            </a:extLst>
          </p:cNvPr>
          <p:cNvSpPr>
            <a:spLocks noChangeArrowheads="1"/>
          </p:cNvSpPr>
          <p:nvPr/>
        </p:nvSpPr>
        <p:spPr bwMode="auto">
          <a:xfrm>
            <a:off x="4597400" y="1930400"/>
            <a:ext cx="1657350" cy="1733550"/>
          </a:xfrm>
          <a:prstGeom prst="rtTriangle">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20" name="Group 16">
            <a:extLst>
              <a:ext uri="{FF2B5EF4-FFF2-40B4-BE49-F238E27FC236}">
                <a16:creationId xmlns:a16="http://schemas.microsoft.com/office/drawing/2014/main" id="{CA5B6DAA-96F2-4303-BE38-B22B912C4666}"/>
              </a:ext>
            </a:extLst>
          </p:cNvPr>
          <p:cNvGrpSpPr>
            <a:grpSpLocks/>
          </p:cNvGrpSpPr>
          <p:nvPr/>
        </p:nvGrpSpPr>
        <p:grpSpPr bwMode="auto">
          <a:xfrm>
            <a:off x="6029325" y="3673475"/>
            <a:ext cx="522288" cy="2473325"/>
            <a:chOff x="0" y="0"/>
            <a:chExt cx="329" cy="1558"/>
          </a:xfrm>
        </p:grpSpPr>
        <p:sp>
          <p:nvSpPr>
            <p:cNvPr id="21" name="Line 25">
              <a:extLst>
                <a:ext uri="{FF2B5EF4-FFF2-40B4-BE49-F238E27FC236}">
                  <a16:creationId xmlns:a16="http://schemas.microsoft.com/office/drawing/2014/main" id="{D112A8E6-0DB7-4F2E-AF23-CE6CEFB10693}"/>
                </a:ext>
              </a:extLst>
            </p:cNvPr>
            <p:cNvSpPr>
              <a:spLocks noChangeShapeType="1"/>
            </p:cNvSpPr>
            <p:nvPr/>
          </p:nvSpPr>
          <p:spPr bwMode="auto">
            <a:xfrm rot="5400000">
              <a:off x="-492" y="657"/>
              <a:ext cx="1314"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26">
              <a:extLst>
                <a:ext uri="{FF2B5EF4-FFF2-40B4-BE49-F238E27FC236}">
                  <a16:creationId xmlns:a16="http://schemas.microsoft.com/office/drawing/2014/main" id="{A0B08E61-144D-4596-B610-9037FBD82539}"/>
                </a:ext>
              </a:extLst>
            </p:cNvPr>
            <p:cNvSpPr>
              <a:spLocks noChangeArrowheads="1"/>
            </p:cNvSpPr>
            <p:nvPr/>
          </p:nvSpPr>
          <p:spPr bwMode="auto">
            <a:xfrm>
              <a:off x="0" y="1310"/>
              <a:ext cx="329" cy="24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3" name="Group 19">
            <a:extLst>
              <a:ext uri="{FF2B5EF4-FFF2-40B4-BE49-F238E27FC236}">
                <a16:creationId xmlns:a16="http://schemas.microsoft.com/office/drawing/2014/main" id="{F496E35D-0557-4F27-B34A-F6E1679CFB60}"/>
              </a:ext>
            </a:extLst>
          </p:cNvPr>
          <p:cNvGrpSpPr>
            <a:grpSpLocks/>
          </p:cNvGrpSpPr>
          <p:nvPr/>
        </p:nvGrpSpPr>
        <p:grpSpPr bwMode="auto">
          <a:xfrm>
            <a:off x="3808413" y="1895475"/>
            <a:ext cx="735012" cy="1760538"/>
            <a:chOff x="0" y="0"/>
            <a:chExt cx="463" cy="1109"/>
          </a:xfrm>
        </p:grpSpPr>
        <p:sp>
          <p:nvSpPr>
            <p:cNvPr id="24" name="AutoShape 29">
              <a:extLst>
                <a:ext uri="{FF2B5EF4-FFF2-40B4-BE49-F238E27FC236}">
                  <a16:creationId xmlns:a16="http://schemas.microsoft.com/office/drawing/2014/main" id="{8075DDAA-F632-443C-A2DB-84026F41F754}"/>
                </a:ext>
              </a:extLst>
            </p:cNvPr>
            <p:cNvSpPr>
              <a:spLocks/>
            </p:cNvSpPr>
            <p:nvPr/>
          </p:nvSpPr>
          <p:spPr bwMode="auto">
            <a:xfrm>
              <a:off x="260" y="0"/>
              <a:ext cx="203" cy="1109"/>
            </a:xfrm>
            <a:prstGeom prst="leftBrace">
              <a:avLst>
                <a:gd name="adj1" fmla="val 74535"/>
                <a:gd name="adj2" fmla="val 50676"/>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5" name="Text Box 30">
              <a:extLst>
                <a:ext uri="{FF2B5EF4-FFF2-40B4-BE49-F238E27FC236}">
                  <a16:creationId xmlns:a16="http://schemas.microsoft.com/office/drawing/2014/main" id="{2CB99207-795D-41B2-9B05-F06CBAB55E93}"/>
                </a:ext>
              </a:extLst>
            </p:cNvPr>
            <p:cNvSpPr txBox="1">
              <a:spLocks noChangeArrowheads="1"/>
            </p:cNvSpPr>
            <p:nvPr/>
          </p:nvSpPr>
          <p:spPr bwMode="auto">
            <a:xfrm>
              <a:off x="0" y="405"/>
              <a:ext cx="23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i="1">
                  <a:solidFill>
                    <a:srgbClr val="FF0000"/>
                  </a:solidFill>
                  <a:ea typeface="宋体" panose="02010600030101010101" pitchFamily="2" charset="-122"/>
                </a:rPr>
                <a:t>h</a:t>
              </a:r>
            </a:p>
          </p:txBody>
        </p:sp>
      </p:grpSp>
      <p:sp>
        <p:nvSpPr>
          <p:cNvPr id="26" name="Text Box 32">
            <a:extLst>
              <a:ext uri="{FF2B5EF4-FFF2-40B4-BE49-F238E27FC236}">
                <a16:creationId xmlns:a16="http://schemas.microsoft.com/office/drawing/2014/main" id="{ABE6457D-956A-46EA-917B-EF0A9A55CB8D}"/>
              </a:ext>
            </a:extLst>
          </p:cNvPr>
          <p:cNvSpPr txBox="1">
            <a:spLocks noChangeArrowheads="1"/>
          </p:cNvSpPr>
          <p:nvPr/>
        </p:nvSpPr>
        <p:spPr bwMode="auto">
          <a:xfrm>
            <a:off x="3690938" y="1670050"/>
            <a:ext cx="4381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500">
                <a:ea typeface="宋体" panose="02010600030101010101" pitchFamily="2" charset="-122"/>
              </a:rPr>
              <a:t>$</a:t>
            </a:r>
          </a:p>
        </p:txBody>
      </p:sp>
    </p:spTree>
    <p:extLst>
      <p:ext uri="{BB962C8B-B14F-4D97-AF65-F5344CB8AC3E}">
        <p14:creationId xmlns:p14="http://schemas.microsoft.com/office/powerpoint/2010/main" val="414778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Effect transition="in" filter="wipe(left)">
                                      <p:cBhvr>
                                        <p:cTn id="21" dur="500"/>
                                        <p:tgtEl>
                                          <p:spTgt spid="1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
                                            <p:txEl>
                                              <p:pRg st="2" end="2"/>
                                            </p:txEl>
                                          </p:spTgt>
                                        </p:tgtEl>
                                        <p:attrNameLst>
                                          <p:attrName>style.visibility</p:attrName>
                                        </p:attrNameLst>
                                      </p:cBhvr>
                                      <p:to>
                                        <p:strVal val="visible"/>
                                      </p:to>
                                    </p:set>
                                    <p:animEffect transition="in" filter="wipe(left)">
                                      <p:cBhvr>
                                        <p:cTn id="26" dur="500"/>
                                        <p:tgtEl>
                                          <p:spTgt spid="15">
                                            <p:txEl>
                                              <p:pRg st="2" end="2"/>
                                            </p:txEl>
                                          </p:spTgt>
                                        </p:tgtEl>
                                      </p:cBhvr>
                                    </p:animEffect>
                                  </p:childTnLst>
                                </p:cTn>
                              </p:par>
                            </p:childTnLst>
                          </p:cTn>
                        </p:par>
                        <p:par>
                          <p:cTn id="27" fill="hold">
                            <p:stCondLst>
                              <p:cond delay="500"/>
                            </p:stCondLst>
                            <p:childTnLst>
                              <p:par>
                                <p:cTn id="28" presetID="18" presetClass="entr" presetSubtype="12"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strips(downLef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xEl>
                                              <p:pRg st="3" end="3"/>
                                            </p:txEl>
                                          </p:spTgt>
                                        </p:tgtEl>
                                        <p:attrNameLst>
                                          <p:attrName>style.visibility</p:attrName>
                                        </p:attrNameLst>
                                      </p:cBhvr>
                                      <p:to>
                                        <p:strVal val="visible"/>
                                      </p:to>
                                    </p:set>
                                    <p:animEffect transition="in" filter="wipe(left)">
                                      <p:cBhvr>
                                        <p:cTn id="35"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bldLvl="5" autoUpdateAnimBg="0"/>
      <p:bldP spid="19"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2DE43-8AB0-4A97-BE1B-D2D47449046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725ED6-16A9-4806-83A7-93BBCAB5BD6E}"/>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2CD89075-7577-4AAC-B90B-C49A5BAE3C09}"/>
              </a:ext>
            </a:extLst>
          </p:cNvPr>
          <p:cNvGrpSpPr>
            <a:grpSpLocks/>
          </p:cNvGrpSpPr>
          <p:nvPr/>
        </p:nvGrpSpPr>
        <p:grpSpPr bwMode="auto">
          <a:xfrm>
            <a:off x="3757613" y="1023938"/>
            <a:ext cx="4979987" cy="5295900"/>
            <a:chOff x="0" y="0"/>
            <a:chExt cx="3137" cy="3336"/>
          </a:xfrm>
        </p:grpSpPr>
        <p:graphicFrame>
          <p:nvGraphicFramePr>
            <p:cNvPr id="7" name="Object 3">
              <a:extLst>
                <a:ext uri="{FF2B5EF4-FFF2-40B4-BE49-F238E27FC236}">
                  <a16:creationId xmlns:a16="http://schemas.microsoft.com/office/drawing/2014/main" id="{80A7DFFD-7FE0-4F73-9190-8FEFD5B4AA33}"/>
                </a:ext>
              </a:extLst>
            </p:cNvPr>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7210" r:id="rId3" imgW="3061080" imgH="3274920" progId="Excel.Chart.8">
                    <p:embed/>
                  </p:oleObj>
                </mc:Choice>
                <mc:Fallback>
                  <p:oleObj r:id="rId3" imgW="3061080" imgH="3274920" progId="Excel.Chart.8">
                    <p:embed/>
                    <p:pic>
                      <p:nvPicPr>
                        <p:cNvPr id="33795" name="Object 3">
                          <a:extLst>
                            <a:ext uri="{FF2B5EF4-FFF2-40B4-BE49-F238E27FC236}">
                              <a16:creationId xmlns:a16="http://schemas.microsoft.com/office/drawing/2014/main" id="{A7225C65-5B5B-4F94-99DF-32B6DE5AC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4">
              <a:extLst>
                <a:ext uri="{FF2B5EF4-FFF2-40B4-BE49-F238E27FC236}">
                  <a16:creationId xmlns:a16="http://schemas.microsoft.com/office/drawing/2014/main" id="{CF8A330F-0648-470D-AE0D-B45743B73D24}"/>
                </a:ext>
              </a:extLst>
            </p:cNvPr>
            <p:cNvSpPr>
              <a:spLocks noChangeArrowheads="1"/>
            </p:cNvSpPr>
            <p:nvPr/>
          </p:nvSpPr>
          <p:spPr bwMode="auto">
            <a:xfrm>
              <a:off x="331" y="95"/>
              <a:ext cx="260"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P</a:t>
              </a:r>
            </a:p>
          </p:txBody>
        </p:sp>
        <p:sp>
          <p:nvSpPr>
            <p:cNvPr id="9" name="Rectangle 5">
              <a:extLst>
                <a:ext uri="{FF2B5EF4-FFF2-40B4-BE49-F238E27FC236}">
                  <a16:creationId xmlns:a16="http://schemas.microsoft.com/office/drawing/2014/main" id="{B796661D-0E5A-4F96-9754-A72F41DF1B67}"/>
                </a:ext>
              </a:extLst>
            </p:cNvPr>
            <p:cNvSpPr>
              <a:spLocks noChangeArrowheads="1"/>
            </p:cNvSpPr>
            <p:nvPr/>
          </p:nvSpPr>
          <p:spPr bwMode="auto">
            <a:xfrm>
              <a:off x="2832" y="2643"/>
              <a:ext cx="305"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Q</a:t>
              </a:r>
            </a:p>
          </p:txBody>
        </p:sp>
      </p:grpSp>
      <p:sp>
        <p:nvSpPr>
          <p:cNvPr id="10" name="AutoShape 15">
            <a:extLst>
              <a:ext uri="{FF2B5EF4-FFF2-40B4-BE49-F238E27FC236}">
                <a16:creationId xmlns:a16="http://schemas.microsoft.com/office/drawing/2014/main" id="{FA4E194E-7A6E-4F29-A3A3-28A7E70EFFBF}"/>
              </a:ext>
            </a:extLst>
          </p:cNvPr>
          <p:cNvSpPr>
            <a:spLocks noChangeArrowheads="1"/>
          </p:cNvSpPr>
          <p:nvPr/>
        </p:nvSpPr>
        <p:spPr bwMode="auto">
          <a:xfrm>
            <a:off x="4597400" y="1930400"/>
            <a:ext cx="1657350" cy="1733550"/>
          </a:xfrm>
          <a:prstGeom prst="rtTriangle">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1" name="AutoShape 25">
            <a:extLst>
              <a:ext uri="{FF2B5EF4-FFF2-40B4-BE49-F238E27FC236}">
                <a16:creationId xmlns:a16="http://schemas.microsoft.com/office/drawing/2014/main" id="{24431FA9-EDAD-4CA9-B44E-67571C12773A}"/>
              </a:ext>
            </a:extLst>
          </p:cNvPr>
          <p:cNvSpPr>
            <a:spLocks noChangeArrowheads="1"/>
          </p:cNvSpPr>
          <p:nvPr/>
        </p:nvSpPr>
        <p:spPr bwMode="auto">
          <a:xfrm>
            <a:off x="5722938" y="3106738"/>
            <a:ext cx="528637" cy="554037"/>
          </a:xfrm>
          <a:prstGeom prst="rtTriangle">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2" name="Rectangle 26">
            <a:extLst>
              <a:ext uri="{FF2B5EF4-FFF2-40B4-BE49-F238E27FC236}">
                <a16:creationId xmlns:a16="http://schemas.microsoft.com/office/drawing/2014/main" id="{476AF262-D967-4B66-8527-9B603DABE9BA}"/>
              </a:ext>
            </a:extLst>
          </p:cNvPr>
          <p:cNvSpPr>
            <a:spLocks noChangeArrowheads="1"/>
          </p:cNvSpPr>
          <p:nvPr/>
        </p:nvSpPr>
        <p:spPr bwMode="auto">
          <a:xfrm>
            <a:off x="4594225" y="3082925"/>
            <a:ext cx="1111250" cy="581025"/>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3" name="Rectangle 6">
            <a:extLst>
              <a:ext uri="{FF2B5EF4-FFF2-40B4-BE49-F238E27FC236}">
                <a16:creationId xmlns:a16="http://schemas.microsoft.com/office/drawing/2014/main" id="{960FF8AA-ED0F-4DFB-8392-A39849B6574B}"/>
              </a:ext>
            </a:extLst>
          </p:cNvPr>
          <p:cNvSpPr txBox="1">
            <a:spLocks noChangeArrowheads="1"/>
          </p:cNvSpPr>
          <p:nvPr/>
        </p:nvSpPr>
        <p:spPr>
          <a:xfrm>
            <a:off x="342900" y="252413"/>
            <a:ext cx="8410575"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a:ea typeface="宋体" panose="02010600030101010101" pitchFamily="2" charset="-122"/>
              </a:rPr>
              <a:t>更高的价格如何减少消费者剩余</a:t>
            </a:r>
            <a:endParaRPr lang="zh-CN" altLang="zh-CN" sz="3600" dirty="0">
              <a:ea typeface="宋体" panose="02010600030101010101" pitchFamily="2" charset="-122"/>
            </a:endParaRPr>
          </a:p>
        </p:txBody>
      </p:sp>
      <p:grpSp>
        <p:nvGrpSpPr>
          <p:cNvPr id="14" name="Group 10">
            <a:extLst>
              <a:ext uri="{FF2B5EF4-FFF2-40B4-BE49-F238E27FC236}">
                <a16:creationId xmlns:a16="http://schemas.microsoft.com/office/drawing/2014/main" id="{9E8864FA-E9BC-49EE-814D-AEAAEDCE158F}"/>
              </a:ext>
            </a:extLst>
          </p:cNvPr>
          <p:cNvGrpSpPr>
            <a:grpSpLocks/>
          </p:cNvGrpSpPr>
          <p:nvPr/>
        </p:nvGrpSpPr>
        <p:grpSpPr bwMode="auto">
          <a:xfrm>
            <a:off x="4583113" y="1887538"/>
            <a:ext cx="3438525" cy="3495675"/>
            <a:chOff x="0" y="0"/>
            <a:chExt cx="2166" cy="2202"/>
          </a:xfrm>
        </p:grpSpPr>
        <p:sp>
          <p:nvSpPr>
            <p:cNvPr id="15" name="Line 9">
              <a:extLst>
                <a:ext uri="{FF2B5EF4-FFF2-40B4-BE49-F238E27FC236}">
                  <a16:creationId xmlns:a16="http://schemas.microsoft.com/office/drawing/2014/main" id="{CDC6057D-0908-4ABE-9CD2-1DA1519303FC}"/>
                </a:ext>
              </a:extLst>
            </p:cNvPr>
            <p:cNvSpPr>
              <a:spLocks noChangeShapeType="1"/>
            </p:cNvSpPr>
            <p:nvPr/>
          </p:nvSpPr>
          <p:spPr bwMode="auto">
            <a:xfrm>
              <a:off x="0" y="0"/>
              <a:ext cx="1901" cy="1990"/>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10">
              <a:extLst>
                <a:ext uri="{FF2B5EF4-FFF2-40B4-BE49-F238E27FC236}">
                  <a16:creationId xmlns:a16="http://schemas.microsoft.com/office/drawing/2014/main" id="{93CA93F0-9855-4A48-B116-D35963A80A4D}"/>
                </a:ext>
              </a:extLst>
            </p:cNvPr>
            <p:cNvSpPr>
              <a:spLocks noChangeArrowheads="1"/>
            </p:cNvSpPr>
            <p:nvPr/>
          </p:nvSpPr>
          <p:spPr bwMode="auto">
            <a:xfrm>
              <a:off x="1861" y="1885"/>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D</a:t>
              </a:r>
            </a:p>
          </p:txBody>
        </p:sp>
      </p:grpSp>
      <p:sp>
        <p:nvSpPr>
          <p:cNvPr id="17" name="Rectangle 11">
            <a:extLst>
              <a:ext uri="{FF2B5EF4-FFF2-40B4-BE49-F238E27FC236}">
                <a16:creationId xmlns:a16="http://schemas.microsoft.com/office/drawing/2014/main" id="{396E3766-22C9-43B5-9C56-99156B8CB973}"/>
              </a:ext>
            </a:extLst>
          </p:cNvPr>
          <p:cNvSpPr txBox="1">
            <a:spLocks noChangeArrowheads="1"/>
          </p:cNvSpPr>
          <p:nvPr/>
        </p:nvSpPr>
        <p:spPr>
          <a:xfrm>
            <a:off x="457200" y="928688"/>
            <a:ext cx="3146425" cy="570071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40000"/>
              </a:spcBef>
              <a:buFont typeface="Wingdings" panose="05000000000000000000" pitchFamily="2" charset="2"/>
              <a:buNone/>
            </a:pPr>
            <a:r>
              <a:rPr lang="zh-CN" altLang="zh-CN">
                <a:ea typeface="宋体" panose="02010600030101010101" pitchFamily="2" charset="-122"/>
              </a:rPr>
              <a:t>如果价格上升到$40, </a:t>
            </a:r>
          </a:p>
          <a:p>
            <a:pPr marL="0" indent="0">
              <a:spcBef>
                <a:spcPct val="30000"/>
              </a:spcBef>
              <a:buFont typeface="Wingdings" panose="05000000000000000000" pitchFamily="2" charset="2"/>
              <a:buNone/>
            </a:pPr>
            <a:r>
              <a:rPr lang="zh-CN" altLang="zh-CN">
                <a:ea typeface="宋体" panose="02010600030101010101" pitchFamily="2" charset="-122"/>
              </a:rPr>
              <a:t>CS = ½ x 10 x $20</a:t>
            </a:r>
            <a:br>
              <a:rPr lang="zh-CN" altLang="zh-CN">
                <a:ea typeface="宋体" panose="02010600030101010101" pitchFamily="2" charset="-122"/>
              </a:rPr>
            </a:br>
            <a:r>
              <a:rPr lang="zh-CN" altLang="zh-CN">
                <a:ea typeface="宋体" panose="02010600030101010101" pitchFamily="2" charset="-122"/>
              </a:rPr>
              <a:t>      = $100.</a:t>
            </a:r>
          </a:p>
          <a:p>
            <a:pPr marL="0" indent="0">
              <a:spcBef>
                <a:spcPct val="40000"/>
              </a:spcBef>
              <a:buFont typeface="Wingdings" panose="05000000000000000000" pitchFamily="2" charset="2"/>
              <a:buNone/>
            </a:pPr>
            <a:r>
              <a:rPr lang="zh-CN" altLang="zh-CN">
                <a:ea typeface="宋体" panose="02010600030101010101" pitchFamily="2" charset="-122"/>
              </a:rPr>
              <a:t>消费者剩余减少的两个原因：</a:t>
            </a:r>
            <a:endParaRPr lang="zh-CN" altLang="zh-CN" dirty="0">
              <a:ea typeface="宋体" panose="02010600030101010101" pitchFamily="2" charset="-122"/>
            </a:endParaRPr>
          </a:p>
        </p:txBody>
      </p:sp>
      <p:sp>
        <p:nvSpPr>
          <p:cNvPr id="18" name="Line 13">
            <a:extLst>
              <a:ext uri="{FF2B5EF4-FFF2-40B4-BE49-F238E27FC236}">
                <a16:creationId xmlns:a16="http://schemas.microsoft.com/office/drawing/2014/main" id="{B546E950-98E8-4C71-8E54-FB97BF557A17}"/>
              </a:ext>
            </a:extLst>
          </p:cNvPr>
          <p:cNvSpPr>
            <a:spLocks noChangeShapeType="1"/>
          </p:cNvSpPr>
          <p:nvPr/>
        </p:nvSpPr>
        <p:spPr bwMode="auto">
          <a:xfrm>
            <a:off x="4584700" y="3668713"/>
            <a:ext cx="169545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 name="Group 15">
            <a:extLst>
              <a:ext uri="{FF2B5EF4-FFF2-40B4-BE49-F238E27FC236}">
                <a16:creationId xmlns:a16="http://schemas.microsoft.com/office/drawing/2014/main" id="{6FA506B8-C48D-47C4-89E2-23F581FAEFDA}"/>
              </a:ext>
            </a:extLst>
          </p:cNvPr>
          <p:cNvGrpSpPr>
            <a:grpSpLocks/>
          </p:cNvGrpSpPr>
          <p:nvPr/>
        </p:nvGrpSpPr>
        <p:grpSpPr bwMode="auto">
          <a:xfrm>
            <a:off x="3878263" y="2881313"/>
            <a:ext cx="2111375" cy="3265487"/>
            <a:chOff x="0" y="0"/>
            <a:chExt cx="1330" cy="2057"/>
          </a:xfrm>
        </p:grpSpPr>
        <p:sp>
          <p:nvSpPr>
            <p:cNvPr id="20" name="Rectangle 17">
              <a:extLst>
                <a:ext uri="{FF2B5EF4-FFF2-40B4-BE49-F238E27FC236}">
                  <a16:creationId xmlns:a16="http://schemas.microsoft.com/office/drawing/2014/main" id="{20D1EB12-EBBC-4078-A33B-FC586E7C2C3D}"/>
                </a:ext>
              </a:extLst>
            </p:cNvPr>
            <p:cNvSpPr>
              <a:spLocks noChangeArrowheads="1"/>
            </p:cNvSpPr>
            <p:nvPr/>
          </p:nvSpPr>
          <p:spPr bwMode="auto">
            <a:xfrm>
              <a:off x="1001" y="1809"/>
              <a:ext cx="329" cy="24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21" name="Group 17">
              <a:extLst>
                <a:ext uri="{FF2B5EF4-FFF2-40B4-BE49-F238E27FC236}">
                  <a16:creationId xmlns:a16="http://schemas.microsoft.com/office/drawing/2014/main" id="{A81FFA2B-750B-47B6-B841-3DDB633AF47B}"/>
                </a:ext>
              </a:extLst>
            </p:cNvPr>
            <p:cNvGrpSpPr>
              <a:grpSpLocks/>
            </p:cNvGrpSpPr>
            <p:nvPr/>
          </p:nvGrpSpPr>
          <p:grpSpPr bwMode="auto">
            <a:xfrm>
              <a:off x="0" y="0"/>
              <a:ext cx="1160" cy="248"/>
              <a:chOff x="0" y="0"/>
              <a:chExt cx="1160" cy="248"/>
            </a:xfrm>
          </p:grpSpPr>
          <p:sp>
            <p:nvSpPr>
              <p:cNvPr id="23" name="Line 19">
                <a:extLst>
                  <a:ext uri="{FF2B5EF4-FFF2-40B4-BE49-F238E27FC236}">
                    <a16:creationId xmlns:a16="http://schemas.microsoft.com/office/drawing/2014/main" id="{47B25A08-8DE7-42C3-B468-ECAAA7153851}"/>
                  </a:ext>
                </a:extLst>
              </p:cNvPr>
              <p:cNvSpPr>
                <a:spLocks noChangeShapeType="1"/>
              </p:cNvSpPr>
              <p:nvPr/>
            </p:nvSpPr>
            <p:spPr bwMode="auto">
              <a:xfrm>
                <a:off x="326" y="122"/>
                <a:ext cx="834"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Rectangle 20">
                <a:extLst>
                  <a:ext uri="{FF2B5EF4-FFF2-40B4-BE49-F238E27FC236}">
                    <a16:creationId xmlns:a16="http://schemas.microsoft.com/office/drawing/2014/main" id="{D12DAC4B-C497-4130-8206-BDEB79D64259}"/>
                  </a:ext>
                </a:extLst>
              </p:cNvPr>
              <p:cNvSpPr>
                <a:spLocks noChangeArrowheads="1"/>
              </p:cNvSpPr>
              <p:nvPr/>
            </p:nvSpPr>
            <p:spPr bwMode="auto">
              <a:xfrm>
                <a:off x="0" y="0"/>
                <a:ext cx="329" cy="24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2" name="Line 21">
              <a:extLst>
                <a:ext uri="{FF2B5EF4-FFF2-40B4-BE49-F238E27FC236}">
                  <a16:creationId xmlns:a16="http://schemas.microsoft.com/office/drawing/2014/main" id="{E9EC2FCD-A13C-4633-B9F7-5D0FB65E8587}"/>
                </a:ext>
              </a:extLst>
            </p:cNvPr>
            <p:cNvSpPr>
              <a:spLocks noChangeShapeType="1"/>
            </p:cNvSpPr>
            <p:nvPr/>
          </p:nvSpPr>
          <p:spPr bwMode="auto">
            <a:xfrm flipV="1">
              <a:off x="1157" y="117"/>
              <a:ext cx="0" cy="169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 name="AutoShape 24">
            <a:extLst>
              <a:ext uri="{FF2B5EF4-FFF2-40B4-BE49-F238E27FC236}">
                <a16:creationId xmlns:a16="http://schemas.microsoft.com/office/drawing/2014/main" id="{7E6BB766-06D0-4E14-9EC7-25FDF58BCD64}"/>
              </a:ext>
            </a:extLst>
          </p:cNvPr>
          <p:cNvSpPr>
            <a:spLocks noChangeArrowheads="1"/>
          </p:cNvSpPr>
          <p:nvPr/>
        </p:nvSpPr>
        <p:spPr bwMode="auto">
          <a:xfrm>
            <a:off x="4592638" y="1924050"/>
            <a:ext cx="1100137" cy="1143000"/>
          </a:xfrm>
          <a:prstGeom prst="rtTriangle">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26" name="Group 22">
            <a:extLst>
              <a:ext uri="{FF2B5EF4-FFF2-40B4-BE49-F238E27FC236}">
                <a16:creationId xmlns:a16="http://schemas.microsoft.com/office/drawing/2014/main" id="{AA949359-3EE6-46E5-A559-ED32F9EE612F}"/>
              </a:ext>
            </a:extLst>
          </p:cNvPr>
          <p:cNvGrpSpPr>
            <a:grpSpLocks/>
          </p:cNvGrpSpPr>
          <p:nvPr/>
        </p:nvGrpSpPr>
        <p:grpSpPr bwMode="auto">
          <a:xfrm>
            <a:off x="5794375" y="1471613"/>
            <a:ext cx="2630488" cy="1985962"/>
            <a:chOff x="0" y="0"/>
            <a:chExt cx="1657" cy="1251"/>
          </a:xfrm>
        </p:grpSpPr>
        <p:sp>
          <p:nvSpPr>
            <p:cNvPr id="27" name="Line 29">
              <a:extLst>
                <a:ext uri="{FF2B5EF4-FFF2-40B4-BE49-F238E27FC236}">
                  <a16:creationId xmlns:a16="http://schemas.microsoft.com/office/drawing/2014/main" id="{9828DFDC-6C51-4708-834A-3762C1C8CAD0}"/>
                </a:ext>
              </a:extLst>
            </p:cNvPr>
            <p:cNvSpPr>
              <a:spLocks noChangeShapeType="1"/>
            </p:cNvSpPr>
            <p:nvPr/>
          </p:nvSpPr>
          <p:spPr bwMode="auto">
            <a:xfrm flipH="1">
              <a:off x="73" y="735"/>
              <a:ext cx="516" cy="516"/>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7">
              <a:extLst>
                <a:ext uri="{FF2B5EF4-FFF2-40B4-BE49-F238E27FC236}">
                  <a16:creationId xmlns:a16="http://schemas.microsoft.com/office/drawing/2014/main" id="{F4A23D1E-174A-47E3-890B-E6A18EC62643}"/>
                </a:ext>
              </a:extLst>
            </p:cNvPr>
            <p:cNvSpPr txBox="1">
              <a:spLocks noChangeArrowheads="1"/>
            </p:cNvSpPr>
            <p:nvPr/>
          </p:nvSpPr>
          <p:spPr bwMode="auto">
            <a:xfrm>
              <a:off x="0" y="0"/>
              <a:ext cx="1657" cy="602"/>
            </a:xfrm>
            <a:prstGeom prst="rect">
              <a:avLst/>
            </a:prstGeom>
            <a:solidFill>
              <a:srgbClr val="FFFFCC"/>
            </a:solidFill>
            <a:ln w="9525">
              <a:solidFill>
                <a:srgbClr val="3333FF"/>
              </a:solidFill>
              <a:miter lim="800000"/>
              <a:headEnd/>
              <a:tailEnd/>
            </a:ln>
          </p:spPr>
          <p:txBody>
            <a:bodyPr>
              <a:spAutoFit/>
            </a:bodyPr>
            <a:lstStyle>
              <a:lvl1pPr marL="403225" indent="-4032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800" dirty="0">
                  <a:ea typeface="宋体" panose="02010600030101010101" pitchFamily="2" charset="-122"/>
                </a:rPr>
                <a:t>1. 一些</a:t>
              </a:r>
              <a:r>
                <a:rPr lang="zh-CN" altLang="en-US" sz="2800" dirty="0">
                  <a:ea typeface="宋体" panose="02010600030101010101" pitchFamily="2" charset="-122"/>
                </a:rPr>
                <a:t>买家</a:t>
              </a:r>
              <a:r>
                <a:rPr lang="zh-CN" altLang="zh-CN" sz="2800" dirty="0">
                  <a:ea typeface="宋体" panose="02010600030101010101" pitchFamily="2" charset="-122"/>
                </a:rPr>
                <a:t>离开市场</a:t>
              </a:r>
            </a:p>
          </p:txBody>
        </p:sp>
      </p:grpSp>
      <p:grpSp>
        <p:nvGrpSpPr>
          <p:cNvPr id="29" name="Group 25">
            <a:extLst>
              <a:ext uri="{FF2B5EF4-FFF2-40B4-BE49-F238E27FC236}">
                <a16:creationId xmlns:a16="http://schemas.microsoft.com/office/drawing/2014/main" id="{170FE409-D28B-4CD8-BB1F-8EE7ECD86B83}"/>
              </a:ext>
            </a:extLst>
          </p:cNvPr>
          <p:cNvGrpSpPr>
            <a:grpSpLocks/>
          </p:cNvGrpSpPr>
          <p:nvPr/>
        </p:nvGrpSpPr>
        <p:grpSpPr bwMode="auto">
          <a:xfrm>
            <a:off x="777875" y="3514725"/>
            <a:ext cx="4329113" cy="1997075"/>
            <a:chOff x="0" y="0"/>
            <a:chExt cx="2727" cy="1258"/>
          </a:xfrm>
        </p:grpSpPr>
        <p:sp>
          <p:nvSpPr>
            <p:cNvPr id="30" name="Line 31">
              <a:extLst>
                <a:ext uri="{FF2B5EF4-FFF2-40B4-BE49-F238E27FC236}">
                  <a16:creationId xmlns:a16="http://schemas.microsoft.com/office/drawing/2014/main" id="{084B04D0-AB5E-4727-ACF5-D032C887FEE3}"/>
                </a:ext>
              </a:extLst>
            </p:cNvPr>
            <p:cNvSpPr>
              <a:spLocks noChangeShapeType="1"/>
            </p:cNvSpPr>
            <p:nvPr/>
          </p:nvSpPr>
          <p:spPr bwMode="auto">
            <a:xfrm flipV="1">
              <a:off x="1762" y="0"/>
              <a:ext cx="965" cy="523"/>
            </a:xfrm>
            <a:prstGeom prst="line">
              <a:avLst/>
            </a:prstGeom>
            <a:noFill/>
            <a:ln w="12700">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Text Box 28">
              <a:extLst>
                <a:ext uri="{FF2B5EF4-FFF2-40B4-BE49-F238E27FC236}">
                  <a16:creationId xmlns:a16="http://schemas.microsoft.com/office/drawing/2014/main" id="{CD254B8A-61E8-436A-AB2F-498B7F93C32E}"/>
                </a:ext>
              </a:extLst>
            </p:cNvPr>
            <p:cNvSpPr txBox="1">
              <a:spLocks noChangeArrowheads="1"/>
            </p:cNvSpPr>
            <p:nvPr/>
          </p:nvSpPr>
          <p:spPr bwMode="auto">
            <a:xfrm>
              <a:off x="0" y="387"/>
              <a:ext cx="1867" cy="871"/>
            </a:xfrm>
            <a:prstGeom prst="rect">
              <a:avLst/>
            </a:prstGeom>
            <a:solidFill>
              <a:srgbClr val="FFFFCC"/>
            </a:solidFill>
            <a:ln w="9525">
              <a:solidFill>
                <a:srgbClr val="00CC00"/>
              </a:solidFill>
              <a:miter lim="800000"/>
              <a:headEnd/>
              <a:tailEnd/>
            </a:ln>
          </p:spPr>
          <p:txBody>
            <a:bodyPr>
              <a:spAutoFit/>
            </a:bodyPr>
            <a:lstStyle>
              <a:lvl1pPr marL="403225" indent="-4032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800" dirty="0">
                  <a:ea typeface="宋体" panose="02010600030101010101" pitchFamily="2" charset="-122"/>
                </a:rPr>
                <a:t>2. 	留在市场中的</a:t>
              </a:r>
              <a:r>
                <a:rPr lang="zh-CN" altLang="en-US" sz="2800" dirty="0">
                  <a:ea typeface="宋体" panose="02010600030101010101" pitchFamily="2" charset="-122"/>
                </a:rPr>
                <a:t>买家</a:t>
              </a:r>
              <a:r>
                <a:rPr lang="zh-CN" altLang="zh-CN" sz="2800" dirty="0">
                  <a:ea typeface="宋体" panose="02010600030101010101" pitchFamily="2" charset="-122"/>
                </a:rPr>
                <a:t>支付更高的价格</a:t>
              </a:r>
              <a:endParaRPr lang="zh-CN" altLang="zh-CN" sz="2800" b="1" i="1" dirty="0">
                <a:ea typeface="宋体" panose="02010600030101010101" pitchFamily="2" charset="-122"/>
              </a:endParaRPr>
            </a:p>
          </p:txBody>
        </p:sp>
      </p:grpSp>
    </p:spTree>
    <p:extLst>
      <p:ext uri="{BB962C8B-B14F-4D97-AF65-F5344CB8AC3E}">
        <p14:creationId xmlns:p14="http://schemas.microsoft.com/office/powerpoint/2010/main" val="92588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500"/>
                                        <p:tgtEl>
                                          <p:spTgt spid="17">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strips(downRigh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xEl>
                                              <p:pRg st="1" end="1"/>
                                            </p:txEl>
                                          </p:spTgt>
                                        </p:tgtEl>
                                        <p:attrNameLst>
                                          <p:attrName>style.visibility</p:attrName>
                                        </p:attrNameLst>
                                      </p:cBhvr>
                                      <p:to>
                                        <p:strVal val="visible"/>
                                      </p:to>
                                    </p:set>
                                    <p:animEffect transition="in" filter="wipe(left)">
                                      <p:cBhvr>
                                        <p:cTn id="16" dur="500"/>
                                        <p:tgtEl>
                                          <p:spTgt spid="17">
                                            <p:txEl>
                                              <p:pRg st="1" end="1"/>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dissolv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xEl>
                                              <p:pRg st="2" end="2"/>
                                            </p:txEl>
                                          </p:spTgt>
                                        </p:tgtEl>
                                        <p:attrNameLst>
                                          <p:attrName>style.visibility</p:attrName>
                                        </p:attrNameLst>
                                      </p:cBhvr>
                                      <p:to>
                                        <p:strVal val="visible"/>
                                      </p:to>
                                    </p:set>
                                    <p:animEffect transition="in" filter="wipe(left)">
                                      <p:cBhvr>
                                        <p:cTn id="25" dur="500"/>
                                        <p:tgtEl>
                                          <p:spTgt spid="1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dissolve">
                                      <p:cBhvr>
                                        <p:cTn id="30" dur="500"/>
                                        <p:tgtEl>
                                          <p:spTgt spid="2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ssolve">
                                      <p:cBhvr>
                                        <p:cTn id="38" dur="500"/>
                                        <p:tgtEl>
                                          <p:spTgt spid="2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dissolv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7" grpId="0" build="p" bldLvl="5" autoUpdateAnimBg="0"/>
      <p:bldP spid="25"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F6227-CC81-4C4B-8A8C-B21AA5328269}"/>
              </a:ext>
            </a:extLst>
          </p:cNvPr>
          <p:cNvSpPr>
            <a:spLocks noGrp="1"/>
          </p:cNvSpPr>
          <p:nvPr>
            <p:ph type="title"/>
          </p:nvPr>
        </p:nvSpPr>
        <p:spPr/>
        <p:txBody>
          <a:bodyPr/>
          <a:lstStyle/>
          <a:p>
            <a:r>
              <a:rPr lang="zh-CN" altLang="en-US" dirty="0"/>
              <a:t>出售意愿</a:t>
            </a:r>
          </a:p>
        </p:txBody>
      </p:sp>
      <p:sp>
        <p:nvSpPr>
          <p:cNvPr id="3" name="内容占位符 2">
            <a:extLst>
              <a:ext uri="{FF2B5EF4-FFF2-40B4-BE49-F238E27FC236}">
                <a16:creationId xmlns:a16="http://schemas.microsoft.com/office/drawing/2014/main" id="{4126BB7F-B746-440B-B77F-8D4E9A657312}"/>
              </a:ext>
            </a:extLst>
          </p:cNvPr>
          <p:cNvSpPr>
            <a:spLocks noGrp="1"/>
          </p:cNvSpPr>
          <p:nvPr>
            <p:ph idx="1"/>
          </p:nvPr>
        </p:nvSpPr>
        <p:spPr/>
        <p:txBody>
          <a:bodyPr/>
          <a:lstStyle/>
          <a:p>
            <a:r>
              <a:rPr lang="zh-CN" altLang="en-US" dirty="0"/>
              <a:t>出售意愿（</a:t>
            </a:r>
            <a:r>
              <a:rPr lang="en-US" altLang="zh-CN" dirty="0"/>
              <a:t>willingness to accept</a:t>
            </a:r>
            <a:r>
              <a:rPr lang="zh-CN" altLang="en-US" dirty="0"/>
              <a:t>）：卖家出售额外一单位商品或者服务所愿意接受的最低价格</a:t>
            </a:r>
            <a:endParaRPr lang="en-US" altLang="zh-CN" dirty="0"/>
          </a:p>
          <a:p>
            <a:pPr lvl="1"/>
            <a:r>
              <a:rPr lang="zh-CN" altLang="en-US" dirty="0"/>
              <a:t>包括所有用于生产物品的资源的成本和卖家对于他们自己时间的评价</a:t>
            </a:r>
            <a:endParaRPr lang="en-US" altLang="zh-CN" dirty="0"/>
          </a:p>
          <a:p>
            <a:r>
              <a:rPr lang="zh-CN" altLang="en-US" dirty="0"/>
              <a:t>例如：三个提供除草服务卖家的成本</a:t>
            </a:r>
          </a:p>
          <a:p>
            <a:endParaRPr lang="zh-CN" altLang="en-US" dirty="0"/>
          </a:p>
        </p:txBody>
      </p:sp>
      <p:graphicFrame>
        <p:nvGraphicFramePr>
          <p:cNvPr id="7" name="Group 3">
            <a:extLst>
              <a:ext uri="{FF2B5EF4-FFF2-40B4-BE49-F238E27FC236}">
                <a16:creationId xmlns:a16="http://schemas.microsoft.com/office/drawing/2014/main" id="{DF29E8CE-0513-435E-A2A9-94DE07F3DE2A}"/>
              </a:ext>
            </a:extLst>
          </p:cNvPr>
          <p:cNvGraphicFramePr>
            <a:graphicFrameLocks noGrp="1"/>
          </p:cNvGraphicFramePr>
          <p:nvPr>
            <p:extLst>
              <p:ext uri="{D42A27DB-BD31-4B8C-83A1-F6EECF244321}">
                <p14:modId xmlns:p14="http://schemas.microsoft.com/office/powerpoint/2010/main" val="851758370"/>
              </p:ext>
            </p:extLst>
          </p:nvPr>
        </p:nvGraphicFramePr>
        <p:xfrm>
          <a:off x="631825" y="3863975"/>
          <a:ext cx="2435225" cy="2346326"/>
        </p:xfrm>
        <a:graphic>
          <a:graphicData uri="http://schemas.openxmlformats.org/drawingml/2006/table">
            <a:tbl>
              <a:tblPr/>
              <a:tblGrid>
                <a:gridCol w="1387475">
                  <a:extLst>
                    <a:ext uri="{9D8B030D-6E8A-4147-A177-3AD203B41FA5}">
                      <a16:colId xmlns:a16="http://schemas.microsoft.com/office/drawing/2014/main" val="1462544034"/>
                    </a:ext>
                  </a:extLst>
                </a:gridCol>
                <a:gridCol w="1047750">
                  <a:extLst>
                    <a:ext uri="{9D8B030D-6E8A-4147-A177-3AD203B41FA5}">
                      <a16:colId xmlns:a16="http://schemas.microsoft.com/office/drawing/2014/main" val="4111714785"/>
                    </a:ext>
                  </a:extLst>
                </a:gridCol>
              </a:tblGrid>
              <a:tr h="587375">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人名</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成本</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608107315"/>
                  </a:ext>
                </a:extLst>
              </a:tr>
              <a:tr h="5857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323794227"/>
                  </a:ext>
                </a:extLst>
              </a:tr>
              <a:tr h="587375">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983728301"/>
                  </a:ext>
                </a:extLst>
              </a:tr>
              <a:tr h="5857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915897126"/>
                  </a:ext>
                </a:extLst>
              </a:tr>
            </a:tbl>
          </a:graphicData>
        </a:graphic>
      </p:graphicFrame>
      <p:sp>
        <p:nvSpPr>
          <p:cNvPr id="8" name="Text Box 95">
            <a:extLst>
              <a:ext uri="{FF2B5EF4-FFF2-40B4-BE49-F238E27FC236}">
                <a16:creationId xmlns:a16="http://schemas.microsoft.com/office/drawing/2014/main" id="{82C983CF-4515-4529-A0F6-DD9B1600E066}"/>
              </a:ext>
            </a:extLst>
          </p:cNvPr>
          <p:cNvSpPr txBox="1">
            <a:spLocks noChangeArrowheads="1"/>
          </p:cNvSpPr>
          <p:nvPr/>
        </p:nvSpPr>
        <p:spPr bwMode="auto">
          <a:xfrm>
            <a:off x="3598862" y="4024313"/>
            <a:ext cx="4919663" cy="201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50000"/>
              </a:spcBef>
            </a:pPr>
            <a:r>
              <a:rPr lang="zh-CN" altLang="en-US" sz="2700" dirty="0">
                <a:ea typeface="宋体" panose="02010600030101010101" pitchFamily="2" charset="-122"/>
              </a:rPr>
              <a:t>竞争市场中</a:t>
            </a:r>
            <a:r>
              <a:rPr lang="zh-CN" altLang="zh-CN" sz="2700" dirty="0">
                <a:ea typeface="宋体" panose="02010600030101010101" pitchFamily="2" charset="-122"/>
              </a:rPr>
              <a:t>卖</a:t>
            </a:r>
            <a:r>
              <a:rPr lang="zh-CN" altLang="en-US" sz="2700" dirty="0">
                <a:ea typeface="宋体" panose="02010600030101010101" pitchFamily="2" charset="-122"/>
              </a:rPr>
              <a:t>家愿意在任何高于生产成本的价格上</a:t>
            </a:r>
            <a:r>
              <a:rPr lang="zh-CN" altLang="zh-CN" sz="2700" dirty="0">
                <a:ea typeface="宋体" panose="02010600030101010101" pitchFamily="2" charset="-122"/>
              </a:rPr>
              <a:t>生产和出售物品或服务</a:t>
            </a:r>
          </a:p>
          <a:p>
            <a:pPr>
              <a:lnSpc>
                <a:spcPct val="105000"/>
              </a:lnSpc>
              <a:spcBef>
                <a:spcPct val="50000"/>
              </a:spcBef>
            </a:pPr>
            <a:r>
              <a:rPr lang="zh-CN" altLang="zh-CN" sz="2700" dirty="0">
                <a:ea typeface="宋体" panose="02010600030101010101" pitchFamily="2" charset="-122"/>
              </a:rPr>
              <a:t>因此，成本衡量了出售意愿 </a:t>
            </a:r>
          </a:p>
        </p:txBody>
      </p:sp>
    </p:spTree>
    <p:extLst>
      <p:ext uri="{BB962C8B-B14F-4D97-AF65-F5344CB8AC3E}">
        <p14:creationId xmlns:p14="http://schemas.microsoft.com/office/powerpoint/2010/main" val="429100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B4852-04E6-4788-B648-73B6E5235E00}"/>
              </a:ext>
            </a:extLst>
          </p:cNvPr>
          <p:cNvSpPr>
            <a:spLocks noGrp="1"/>
          </p:cNvSpPr>
          <p:nvPr>
            <p:ph type="title"/>
          </p:nvPr>
        </p:nvSpPr>
        <p:spPr/>
        <p:txBody>
          <a:bodyPr/>
          <a:lstStyle/>
          <a:p>
            <a:r>
              <a:rPr lang="zh-CN" altLang="en-US" dirty="0"/>
              <a:t>成本与供给曲线</a:t>
            </a:r>
          </a:p>
        </p:txBody>
      </p:sp>
      <p:sp>
        <p:nvSpPr>
          <p:cNvPr id="3" name="内容占位符 2">
            <a:extLst>
              <a:ext uri="{FF2B5EF4-FFF2-40B4-BE49-F238E27FC236}">
                <a16:creationId xmlns:a16="http://schemas.microsoft.com/office/drawing/2014/main" id="{46910DA1-760E-46FB-A412-4D75DCF06923}"/>
              </a:ext>
            </a:extLst>
          </p:cNvPr>
          <p:cNvSpPr>
            <a:spLocks noGrp="1"/>
          </p:cNvSpPr>
          <p:nvPr>
            <p:ph idx="1"/>
          </p:nvPr>
        </p:nvSpPr>
        <p:spPr/>
        <p:txBody>
          <a:bodyPr/>
          <a:lstStyle/>
          <a:p>
            <a:endParaRPr lang="zh-CN" altLang="en-US" dirty="0"/>
          </a:p>
        </p:txBody>
      </p:sp>
      <p:sp>
        <p:nvSpPr>
          <p:cNvPr id="7" name="Rectangle 4">
            <a:extLst>
              <a:ext uri="{FF2B5EF4-FFF2-40B4-BE49-F238E27FC236}">
                <a16:creationId xmlns:a16="http://schemas.microsoft.com/office/drawing/2014/main" id="{BAB2DE0C-3010-4F74-8CBA-F52E1CDC3DBF}"/>
              </a:ext>
            </a:extLst>
          </p:cNvPr>
          <p:cNvSpPr>
            <a:spLocks noChangeArrowheads="1"/>
          </p:cNvSpPr>
          <p:nvPr/>
        </p:nvSpPr>
        <p:spPr bwMode="auto">
          <a:xfrm>
            <a:off x="7770813" y="4133850"/>
            <a:ext cx="795337"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3</a:t>
            </a:r>
          </a:p>
        </p:txBody>
      </p:sp>
      <p:sp>
        <p:nvSpPr>
          <p:cNvPr id="8" name="Rectangle 5">
            <a:extLst>
              <a:ext uri="{FF2B5EF4-FFF2-40B4-BE49-F238E27FC236}">
                <a16:creationId xmlns:a16="http://schemas.microsoft.com/office/drawing/2014/main" id="{D4955AA1-C6B8-4BAC-B200-6F86B9637550}"/>
              </a:ext>
            </a:extLst>
          </p:cNvPr>
          <p:cNvSpPr>
            <a:spLocks noChangeArrowheads="1"/>
          </p:cNvSpPr>
          <p:nvPr/>
        </p:nvSpPr>
        <p:spPr bwMode="auto">
          <a:xfrm>
            <a:off x="6348413" y="4162425"/>
            <a:ext cx="1301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zh-CN" altLang="zh-CN" sz="2500">
                <a:ea typeface="宋体" panose="02010600030101010101" pitchFamily="2" charset="-122"/>
              </a:rPr>
              <a:t> 35 及以上</a:t>
            </a:r>
          </a:p>
        </p:txBody>
      </p:sp>
      <p:sp>
        <p:nvSpPr>
          <p:cNvPr id="9" name="Rectangle 6">
            <a:extLst>
              <a:ext uri="{FF2B5EF4-FFF2-40B4-BE49-F238E27FC236}">
                <a16:creationId xmlns:a16="http://schemas.microsoft.com/office/drawing/2014/main" id="{4D309803-9E3A-4AA2-8DF3-ACEA62A00547}"/>
              </a:ext>
            </a:extLst>
          </p:cNvPr>
          <p:cNvSpPr>
            <a:spLocks noChangeArrowheads="1"/>
          </p:cNvSpPr>
          <p:nvPr/>
        </p:nvSpPr>
        <p:spPr bwMode="auto">
          <a:xfrm>
            <a:off x="7770813" y="3443288"/>
            <a:ext cx="795337"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2</a:t>
            </a:r>
          </a:p>
        </p:txBody>
      </p:sp>
      <p:sp>
        <p:nvSpPr>
          <p:cNvPr id="10" name="Rectangle 7">
            <a:extLst>
              <a:ext uri="{FF2B5EF4-FFF2-40B4-BE49-F238E27FC236}">
                <a16:creationId xmlns:a16="http://schemas.microsoft.com/office/drawing/2014/main" id="{137C1DE1-48D1-46D8-A41D-D17A6BAC0DAE}"/>
              </a:ext>
            </a:extLst>
          </p:cNvPr>
          <p:cNvSpPr>
            <a:spLocks noChangeArrowheads="1"/>
          </p:cNvSpPr>
          <p:nvPr/>
        </p:nvSpPr>
        <p:spPr bwMode="auto">
          <a:xfrm>
            <a:off x="6334125" y="3443288"/>
            <a:ext cx="143668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20 – 34</a:t>
            </a:r>
          </a:p>
        </p:txBody>
      </p:sp>
      <p:sp>
        <p:nvSpPr>
          <p:cNvPr id="11" name="Rectangle 8">
            <a:extLst>
              <a:ext uri="{FF2B5EF4-FFF2-40B4-BE49-F238E27FC236}">
                <a16:creationId xmlns:a16="http://schemas.microsoft.com/office/drawing/2014/main" id="{801456C1-C6C8-4494-8AA0-CDB313DC460C}"/>
              </a:ext>
            </a:extLst>
          </p:cNvPr>
          <p:cNvSpPr>
            <a:spLocks noChangeArrowheads="1"/>
          </p:cNvSpPr>
          <p:nvPr/>
        </p:nvSpPr>
        <p:spPr bwMode="auto">
          <a:xfrm>
            <a:off x="7770813" y="2752725"/>
            <a:ext cx="795337"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1</a:t>
            </a:r>
          </a:p>
        </p:txBody>
      </p:sp>
      <p:sp>
        <p:nvSpPr>
          <p:cNvPr id="12" name="Rectangle 9">
            <a:extLst>
              <a:ext uri="{FF2B5EF4-FFF2-40B4-BE49-F238E27FC236}">
                <a16:creationId xmlns:a16="http://schemas.microsoft.com/office/drawing/2014/main" id="{5E034C28-5187-4586-BE81-D143A7ECC96F}"/>
              </a:ext>
            </a:extLst>
          </p:cNvPr>
          <p:cNvSpPr>
            <a:spLocks noChangeArrowheads="1"/>
          </p:cNvSpPr>
          <p:nvPr/>
        </p:nvSpPr>
        <p:spPr bwMode="auto">
          <a:xfrm>
            <a:off x="6334125" y="2752725"/>
            <a:ext cx="143668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10 – 19</a:t>
            </a:r>
          </a:p>
        </p:txBody>
      </p:sp>
      <p:sp>
        <p:nvSpPr>
          <p:cNvPr id="13" name="Rectangle 10">
            <a:extLst>
              <a:ext uri="{FF2B5EF4-FFF2-40B4-BE49-F238E27FC236}">
                <a16:creationId xmlns:a16="http://schemas.microsoft.com/office/drawing/2014/main" id="{7E305F16-8F96-42B6-A061-BABBA8142D2A}"/>
              </a:ext>
            </a:extLst>
          </p:cNvPr>
          <p:cNvSpPr>
            <a:spLocks noChangeArrowheads="1"/>
          </p:cNvSpPr>
          <p:nvPr/>
        </p:nvSpPr>
        <p:spPr bwMode="auto">
          <a:xfrm>
            <a:off x="7770813" y="2062163"/>
            <a:ext cx="795337"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0</a:t>
            </a:r>
          </a:p>
        </p:txBody>
      </p:sp>
      <p:sp>
        <p:nvSpPr>
          <p:cNvPr id="14" name="Rectangle 11">
            <a:extLst>
              <a:ext uri="{FF2B5EF4-FFF2-40B4-BE49-F238E27FC236}">
                <a16:creationId xmlns:a16="http://schemas.microsoft.com/office/drawing/2014/main" id="{0C541CB1-74A6-4FEC-9ECD-3C3D358D3DE9}"/>
              </a:ext>
            </a:extLst>
          </p:cNvPr>
          <p:cNvSpPr>
            <a:spLocks noChangeArrowheads="1"/>
          </p:cNvSpPr>
          <p:nvPr/>
        </p:nvSpPr>
        <p:spPr bwMode="auto">
          <a:xfrm>
            <a:off x="6334125" y="2062163"/>
            <a:ext cx="143668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$0 – 9</a:t>
            </a:r>
          </a:p>
        </p:txBody>
      </p:sp>
      <p:sp>
        <p:nvSpPr>
          <p:cNvPr id="15" name="Rectangle 12">
            <a:extLst>
              <a:ext uri="{FF2B5EF4-FFF2-40B4-BE49-F238E27FC236}">
                <a16:creationId xmlns:a16="http://schemas.microsoft.com/office/drawing/2014/main" id="{46AACBF9-BE08-4D71-B30F-1D44DA394570}"/>
              </a:ext>
            </a:extLst>
          </p:cNvPr>
          <p:cNvSpPr>
            <a:spLocks noChangeArrowheads="1"/>
          </p:cNvSpPr>
          <p:nvPr/>
        </p:nvSpPr>
        <p:spPr bwMode="auto">
          <a:xfrm>
            <a:off x="7770813" y="1481138"/>
            <a:ext cx="7953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b="1" i="1">
                <a:ea typeface="宋体" panose="02010600030101010101" pitchFamily="2" charset="-122"/>
              </a:rPr>
              <a:t>Q</a:t>
            </a:r>
            <a:r>
              <a:rPr lang="en-US" altLang="zh-CN" sz="2500" b="1" i="1" baseline="30000">
                <a:ea typeface="宋体" panose="02010600030101010101" pitchFamily="2" charset="-122"/>
              </a:rPr>
              <a:t>s</a:t>
            </a:r>
          </a:p>
        </p:txBody>
      </p:sp>
      <p:sp>
        <p:nvSpPr>
          <p:cNvPr id="16" name="Rectangle 13">
            <a:extLst>
              <a:ext uri="{FF2B5EF4-FFF2-40B4-BE49-F238E27FC236}">
                <a16:creationId xmlns:a16="http://schemas.microsoft.com/office/drawing/2014/main" id="{86BF5EC8-2D09-4BAA-B3B0-D3F476DD2716}"/>
              </a:ext>
            </a:extLst>
          </p:cNvPr>
          <p:cNvSpPr>
            <a:spLocks noChangeArrowheads="1"/>
          </p:cNvSpPr>
          <p:nvPr/>
        </p:nvSpPr>
        <p:spPr bwMode="auto">
          <a:xfrm>
            <a:off x="6334125" y="1481138"/>
            <a:ext cx="14366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b="1" i="1">
                <a:ea typeface="宋体" panose="02010600030101010101" pitchFamily="2" charset="-122"/>
              </a:rPr>
              <a:t>P</a:t>
            </a:r>
          </a:p>
        </p:txBody>
      </p:sp>
      <p:sp>
        <p:nvSpPr>
          <p:cNvPr id="17" name="Line 14">
            <a:extLst>
              <a:ext uri="{FF2B5EF4-FFF2-40B4-BE49-F238E27FC236}">
                <a16:creationId xmlns:a16="http://schemas.microsoft.com/office/drawing/2014/main" id="{E3BD9A53-5C06-4F88-BCAE-77FCBE320F2E}"/>
              </a:ext>
            </a:extLst>
          </p:cNvPr>
          <p:cNvSpPr>
            <a:spLocks noChangeShapeType="1"/>
          </p:cNvSpPr>
          <p:nvPr/>
        </p:nvSpPr>
        <p:spPr bwMode="auto">
          <a:xfrm>
            <a:off x="6334125" y="1481138"/>
            <a:ext cx="223202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18" name="Line 15">
            <a:extLst>
              <a:ext uri="{FF2B5EF4-FFF2-40B4-BE49-F238E27FC236}">
                <a16:creationId xmlns:a16="http://schemas.microsoft.com/office/drawing/2014/main" id="{E5BCF7D0-685B-480E-9212-836F84FF563F}"/>
              </a:ext>
            </a:extLst>
          </p:cNvPr>
          <p:cNvSpPr>
            <a:spLocks noChangeShapeType="1"/>
          </p:cNvSpPr>
          <p:nvPr/>
        </p:nvSpPr>
        <p:spPr bwMode="auto">
          <a:xfrm>
            <a:off x="6334125" y="2062163"/>
            <a:ext cx="2232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19" name="Line 16">
            <a:extLst>
              <a:ext uri="{FF2B5EF4-FFF2-40B4-BE49-F238E27FC236}">
                <a16:creationId xmlns:a16="http://schemas.microsoft.com/office/drawing/2014/main" id="{A108AF67-D871-4AB4-8F73-8A77A4547319}"/>
              </a:ext>
            </a:extLst>
          </p:cNvPr>
          <p:cNvSpPr>
            <a:spLocks noChangeShapeType="1"/>
          </p:cNvSpPr>
          <p:nvPr/>
        </p:nvSpPr>
        <p:spPr bwMode="auto">
          <a:xfrm>
            <a:off x="6334125" y="4824413"/>
            <a:ext cx="223202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20" name="Line 17">
            <a:extLst>
              <a:ext uri="{FF2B5EF4-FFF2-40B4-BE49-F238E27FC236}">
                <a16:creationId xmlns:a16="http://schemas.microsoft.com/office/drawing/2014/main" id="{E268A376-D840-45D1-B5A6-B87AC0325E4E}"/>
              </a:ext>
            </a:extLst>
          </p:cNvPr>
          <p:cNvSpPr>
            <a:spLocks noChangeShapeType="1"/>
          </p:cNvSpPr>
          <p:nvPr/>
        </p:nvSpPr>
        <p:spPr bwMode="auto">
          <a:xfrm>
            <a:off x="6334125" y="1481138"/>
            <a:ext cx="0" cy="334327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21" name="Line 18">
            <a:extLst>
              <a:ext uri="{FF2B5EF4-FFF2-40B4-BE49-F238E27FC236}">
                <a16:creationId xmlns:a16="http://schemas.microsoft.com/office/drawing/2014/main" id="{F0158CF4-B733-431E-BDDB-E671E27458F9}"/>
              </a:ext>
            </a:extLst>
          </p:cNvPr>
          <p:cNvSpPr>
            <a:spLocks noChangeShapeType="1"/>
          </p:cNvSpPr>
          <p:nvPr/>
        </p:nvSpPr>
        <p:spPr bwMode="auto">
          <a:xfrm>
            <a:off x="7770813" y="1481138"/>
            <a:ext cx="0" cy="3343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22" name="Line 19">
            <a:extLst>
              <a:ext uri="{FF2B5EF4-FFF2-40B4-BE49-F238E27FC236}">
                <a16:creationId xmlns:a16="http://schemas.microsoft.com/office/drawing/2014/main" id="{B2557465-C33C-40AE-BA39-50EE06D74FC6}"/>
              </a:ext>
            </a:extLst>
          </p:cNvPr>
          <p:cNvSpPr>
            <a:spLocks noChangeShapeType="1"/>
          </p:cNvSpPr>
          <p:nvPr/>
        </p:nvSpPr>
        <p:spPr bwMode="auto">
          <a:xfrm>
            <a:off x="8566150" y="1481138"/>
            <a:ext cx="0" cy="334327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23" name="Line 20">
            <a:extLst>
              <a:ext uri="{FF2B5EF4-FFF2-40B4-BE49-F238E27FC236}">
                <a16:creationId xmlns:a16="http://schemas.microsoft.com/office/drawing/2014/main" id="{99AA63BB-F6BE-4F29-8397-CAA66E625A23}"/>
              </a:ext>
            </a:extLst>
          </p:cNvPr>
          <p:cNvSpPr>
            <a:spLocks noChangeShapeType="1"/>
          </p:cNvSpPr>
          <p:nvPr/>
        </p:nvSpPr>
        <p:spPr bwMode="auto">
          <a:xfrm>
            <a:off x="6334125" y="2752725"/>
            <a:ext cx="2232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24" name="Line 21">
            <a:extLst>
              <a:ext uri="{FF2B5EF4-FFF2-40B4-BE49-F238E27FC236}">
                <a16:creationId xmlns:a16="http://schemas.microsoft.com/office/drawing/2014/main" id="{B4B10D6D-71C6-4BA8-BEC5-8898DA74806C}"/>
              </a:ext>
            </a:extLst>
          </p:cNvPr>
          <p:cNvSpPr>
            <a:spLocks noChangeShapeType="1"/>
          </p:cNvSpPr>
          <p:nvPr/>
        </p:nvSpPr>
        <p:spPr bwMode="auto">
          <a:xfrm>
            <a:off x="6334125" y="3443288"/>
            <a:ext cx="2232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25" name="Line 22">
            <a:extLst>
              <a:ext uri="{FF2B5EF4-FFF2-40B4-BE49-F238E27FC236}">
                <a16:creationId xmlns:a16="http://schemas.microsoft.com/office/drawing/2014/main" id="{8BE21E0D-FBC2-47F3-89C8-10ED4397049F}"/>
              </a:ext>
            </a:extLst>
          </p:cNvPr>
          <p:cNvSpPr>
            <a:spLocks noChangeShapeType="1"/>
          </p:cNvSpPr>
          <p:nvPr/>
        </p:nvSpPr>
        <p:spPr bwMode="auto">
          <a:xfrm>
            <a:off x="6334125" y="4133850"/>
            <a:ext cx="2232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0" anchor="ctr"/>
          <a:lstStyle/>
          <a:p>
            <a:endParaRPr lang="zh-CN" altLang="en-US"/>
          </a:p>
        </p:txBody>
      </p:sp>
      <p:sp>
        <p:nvSpPr>
          <p:cNvPr id="26" name="Text Box 40">
            <a:extLst>
              <a:ext uri="{FF2B5EF4-FFF2-40B4-BE49-F238E27FC236}">
                <a16:creationId xmlns:a16="http://schemas.microsoft.com/office/drawing/2014/main" id="{01DA6342-0150-477F-B8B3-41E91CF3F168}"/>
              </a:ext>
            </a:extLst>
          </p:cNvPr>
          <p:cNvSpPr txBox="1">
            <a:spLocks noChangeArrowheads="1"/>
          </p:cNvSpPr>
          <p:nvPr/>
        </p:nvSpPr>
        <p:spPr bwMode="auto">
          <a:xfrm>
            <a:off x="969963" y="1828800"/>
            <a:ext cx="4383087"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50000"/>
              </a:spcBef>
            </a:pPr>
            <a:r>
              <a:rPr lang="zh-CN" altLang="zh-CN" sz="2800">
                <a:ea typeface="宋体" panose="02010600030101010101" pitchFamily="2" charset="-122"/>
              </a:rPr>
              <a:t>根据成本数据画出供给表：</a:t>
            </a:r>
          </a:p>
        </p:txBody>
      </p:sp>
      <p:graphicFrame>
        <p:nvGraphicFramePr>
          <p:cNvPr id="27" name="Group 23">
            <a:extLst>
              <a:ext uri="{FF2B5EF4-FFF2-40B4-BE49-F238E27FC236}">
                <a16:creationId xmlns:a16="http://schemas.microsoft.com/office/drawing/2014/main" id="{BE419823-6AD2-40B7-A7AA-AD4A57C7BD72}"/>
              </a:ext>
            </a:extLst>
          </p:cNvPr>
          <p:cNvGraphicFramePr>
            <a:graphicFrameLocks noGrp="1"/>
          </p:cNvGraphicFramePr>
          <p:nvPr>
            <p:extLst>
              <p:ext uri="{D42A27DB-BD31-4B8C-83A1-F6EECF244321}">
                <p14:modId xmlns:p14="http://schemas.microsoft.com/office/powerpoint/2010/main" val="2408038681"/>
              </p:ext>
            </p:extLst>
          </p:nvPr>
        </p:nvGraphicFramePr>
        <p:xfrm>
          <a:off x="2019300" y="2420938"/>
          <a:ext cx="2436813" cy="2346326"/>
        </p:xfrm>
        <a:graphic>
          <a:graphicData uri="http://schemas.openxmlformats.org/drawingml/2006/table">
            <a:tbl>
              <a:tblPr/>
              <a:tblGrid>
                <a:gridCol w="1389063">
                  <a:extLst>
                    <a:ext uri="{9D8B030D-6E8A-4147-A177-3AD203B41FA5}">
                      <a16:colId xmlns:a16="http://schemas.microsoft.com/office/drawing/2014/main" val="3399404657"/>
                    </a:ext>
                  </a:extLst>
                </a:gridCol>
                <a:gridCol w="1047750">
                  <a:extLst>
                    <a:ext uri="{9D8B030D-6E8A-4147-A177-3AD203B41FA5}">
                      <a16:colId xmlns:a16="http://schemas.microsoft.com/office/drawing/2014/main" val="968430844"/>
                    </a:ext>
                  </a:extLst>
                </a:gridCol>
              </a:tblGrid>
              <a:tr h="587375">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人名</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成本</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225635680"/>
                  </a:ext>
                </a:extLst>
              </a:tr>
              <a:tr h="5857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573097165"/>
                  </a:ext>
                </a:extLst>
              </a:tr>
              <a:tr h="587375">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412452165"/>
                  </a:ext>
                </a:extLst>
              </a:tr>
              <a:tr h="5857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829815059"/>
                  </a:ext>
                </a:extLst>
              </a:tr>
            </a:tbl>
          </a:graphicData>
        </a:graphic>
      </p:graphicFrame>
    </p:spTree>
    <p:extLst>
      <p:ext uri="{BB962C8B-B14F-4D97-AF65-F5344CB8AC3E}">
        <p14:creationId xmlns:p14="http://schemas.microsoft.com/office/powerpoint/2010/main" val="184646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par>
                                <p:cTn id="12" presetID="9"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dissolve">
                                      <p:cBhvr>
                                        <p:cTn id="14" dur="500"/>
                                        <p:tgtEl>
                                          <p:spTgt spid="18"/>
                                        </p:tgtEl>
                                      </p:cBhvr>
                                    </p:animEffect>
                                  </p:childTnLst>
                                </p:cTn>
                              </p:par>
                              <p:par>
                                <p:cTn id="15" presetID="9"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par>
                                <p:cTn id="18" presetID="9"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par>
                                <p:cTn id="21" presetID="9"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par>
                                <p:cTn id="24" presetID="9"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dissolve">
                                      <p:cBhvr>
                                        <p:cTn id="26" dur="500"/>
                                        <p:tgtEl>
                                          <p:spTgt spid="22"/>
                                        </p:tgtEl>
                                      </p:cBhvr>
                                    </p:animEffect>
                                  </p:childTnLst>
                                </p:cTn>
                              </p:par>
                              <p:par>
                                <p:cTn id="27" presetID="9"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dissolve">
                                      <p:cBhvr>
                                        <p:cTn id="29" dur="500"/>
                                        <p:tgtEl>
                                          <p:spTgt spid="23"/>
                                        </p:tgtEl>
                                      </p:cBhvr>
                                    </p:animEffect>
                                  </p:childTnLst>
                                </p:cTn>
                              </p:par>
                              <p:par>
                                <p:cTn id="30" presetID="9"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par>
                                <p:cTn id="33" presetID="9"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dissolve">
                                      <p:cBhvr>
                                        <p:cTn id="35" dur="500"/>
                                        <p:tgtEl>
                                          <p:spTgt spid="2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dissolve">
                                      <p:cBhvr>
                                        <p:cTn id="38" dur="500"/>
                                        <p:tgtEl>
                                          <p:spTgt spid="1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dissolve">
                                      <p:cBhvr>
                                        <p:cTn id="41" dur="500"/>
                                        <p:tgtEl>
                                          <p:spTgt spid="1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dissolve">
                                      <p:cBhvr>
                                        <p:cTn id="47" dur="500"/>
                                        <p:tgtEl>
                                          <p:spTgt spid="12"/>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dissolve">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left)">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26"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0C0B1-80A3-4951-B080-88DB2DD2667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1FBBA78-B891-4990-A593-9BCB4FC06106}"/>
              </a:ext>
            </a:extLst>
          </p:cNvPr>
          <p:cNvSpPr>
            <a:spLocks noGrp="1"/>
          </p:cNvSpPr>
          <p:nvPr>
            <p:ph idx="1"/>
          </p:nvPr>
        </p:nvSpPr>
        <p:spPr/>
        <p:txBody>
          <a:bodyPr/>
          <a:lstStyle/>
          <a:p>
            <a:endParaRPr lang="zh-CN" altLang="en-US" dirty="0"/>
          </a:p>
        </p:txBody>
      </p:sp>
      <p:graphicFrame>
        <p:nvGraphicFramePr>
          <p:cNvPr id="6" name="Object 2">
            <a:extLst>
              <a:ext uri="{FF2B5EF4-FFF2-40B4-BE49-F238E27FC236}">
                <a16:creationId xmlns:a16="http://schemas.microsoft.com/office/drawing/2014/main" id="{6F7F4D65-836B-41ED-B603-418212F079E1}"/>
              </a:ext>
            </a:extLst>
          </p:cNvPr>
          <p:cNvGraphicFramePr>
            <a:graphicFrameLocks noChangeAspect="1"/>
          </p:cNvGraphicFramePr>
          <p:nvPr/>
        </p:nvGraphicFramePr>
        <p:xfrm>
          <a:off x="214313" y="1033463"/>
          <a:ext cx="4548187" cy="5200650"/>
        </p:xfrm>
        <a:graphic>
          <a:graphicData uri="http://schemas.openxmlformats.org/presentationml/2006/ole">
            <mc:AlternateContent xmlns:mc="http://schemas.openxmlformats.org/markup-compatibility/2006">
              <mc:Choice xmlns:v="urn:schemas-microsoft-com:vml" Requires="v">
                <p:oleObj spid="_x0000_s8234" r:id="rId3" imgW="2402640" imgH="2748240" progId="Excel.Chart.8">
                  <p:embed/>
                </p:oleObj>
              </mc:Choice>
              <mc:Fallback>
                <p:oleObj r:id="rId3" imgW="2402640" imgH="2748240" progId="Excel.Chart.8">
                  <p:embed/>
                  <p:pic>
                    <p:nvPicPr>
                      <p:cNvPr id="44034" name="Object 2">
                        <a:extLst>
                          <a:ext uri="{FF2B5EF4-FFF2-40B4-BE49-F238E27FC236}">
                            <a16:creationId xmlns:a16="http://schemas.microsoft.com/office/drawing/2014/main" id="{2B91B616-7E7D-4728-A7EB-BB0C1D15F9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033463"/>
                        <a:ext cx="4548187"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
            <a:extLst>
              <a:ext uri="{FF2B5EF4-FFF2-40B4-BE49-F238E27FC236}">
                <a16:creationId xmlns:a16="http://schemas.microsoft.com/office/drawing/2014/main" id="{0D9D52FB-9BAE-4BBB-9BC2-F37733FBAA6F}"/>
              </a:ext>
            </a:extLst>
          </p:cNvPr>
          <p:cNvSpPr txBox="1">
            <a:spLocks noChangeArrowheads="1"/>
          </p:cNvSpPr>
          <p:nvPr/>
        </p:nvSpPr>
        <p:spPr>
          <a:xfrm>
            <a:off x="457200" y="230188"/>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成本与供给曲线</a:t>
            </a:r>
          </a:p>
        </p:txBody>
      </p:sp>
      <p:sp>
        <p:nvSpPr>
          <p:cNvPr id="8" name="Text Box 4">
            <a:extLst>
              <a:ext uri="{FF2B5EF4-FFF2-40B4-BE49-F238E27FC236}">
                <a16:creationId xmlns:a16="http://schemas.microsoft.com/office/drawing/2014/main" id="{EF22BB2E-0FD8-41A1-8274-618A84E1D5F9}"/>
              </a:ext>
            </a:extLst>
          </p:cNvPr>
          <p:cNvSpPr txBox="1">
            <a:spLocks noChangeArrowheads="1"/>
          </p:cNvSpPr>
          <p:nvPr/>
        </p:nvSpPr>
        <p:spPr bwMode="auto">
          <a:xfrm>
            <a:off x="1166813" y="979488"/>
            <a:ext cx="403225"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800" b="1" i="1">
                <a:ea typeface="宋体" panose="02010600030101010101" pitchFamily="2" charset="-122"/>
              </a:rPr>
              <a:t>P</a:t>
            </a:r>
          </a:p>
        </p:txBody>
      </p:sp>
      <p:sp>
        <p:nvSpPr>
          <p:cNvPr id="9" name="Text Box 5">
            <a:extLst>
              <a:ext uri="{FF2B5EF4-FFF2-40B4-BE49-F238E27FC236}">
                <a16:creationId xmlns:a16="http://schemas.microsoft.com/office/drawing/2014/main" id="{52D944F0-A0D4-4C48-BF98-143BAB4FABD4}"/>
              </a:ext>
            </a:extLst>
          </p:cNvPr>
          <p:cNvSpPr txBox="1">
            <a:spLocks noChangeArrowheads="1"/>
          </p:cNvSpPr>
          <p:nvPr/>
        </p:nvSpPr>
        <p:spPr bwMode="auto">
          <a:xfrm>
            <a:off x="4276725" y="5080000"/>
            <a:ext cx="474663"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800" b="1" i="1">
                <a:ea typeface="宋体" panose="02010600030101010101" pitchFamily="2" charset="-122"/>
              </a:rPr>
              <a:t>Q</a:t>
            </a:r>
          </a:p>
        </p:txBody>
      </p:sp>
      <p:sp>
        <p:nvSpPr>
          <p:cNvPr id="10" name="Line 6">
            <a:extLst>
              <a:ext uri="{FF2B5EF4-FFF2-40B4-BE49-F238E27FC236}">
                <a16:creationId xmlns:a16="http://schemas.microsoft.com/office/drawing/2014/main" id="{FB3C447A-ADE3-43F6-8F3B-563BD38100E6}"/>
              </a:ext>
            </a:extLst>
          </p:cNvPr>
          <p:cNvSpPr>
            <a:spLocks noChangeShapeType="1"/>
          </p:cNvSpPr>
          <p:nvPr/>
        </p:nvSpPr>
        <p:spPr bwMode="auto">
          <a:xfrm flipV="1">
            <a:off x="2178050" y="3541713"/>
            <a:ext cx="0" cy="920750"/>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7">
            <a:extLst>
              <a:ext uri="{FF2B5EF4-FFF2-40B4-BE49-F238E27FC236}">
                <a16:creationId xmlns:a16="http://schemas.microsoft.com/office/drawing/2014/main" id="{1F8C6AB0-6610-4ACD-80F1-C926875D8EAF}"/>
              </a:ext>
            </a:extLst>
          </p:cNvPr>
          <p:cNvSpPr>
            <a:spLocks noChangeShapeType="1"/>
          </p:cNvSpPr>
          <p:nvPr/>
        </p:nvSpPr>
        <p:spPr bwMode="auto">
          <a:xfrm flipV="1">
            <a:off x="2989263" y="2195513"/>
            <a:ext cx="0" cy="1366837"/>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8">
            <a:extLst>
              <a:ext uri="{FF2B5EF4-FFF2-40B4-BE49-F238E27FC236}">
                <a16:creationId xmlns:a16="http://schemas.microsoft.com/office/drawing/2014/main" id="{844FBE03-52C0-43F4-9A26-CF0A8918A626}"/>
              </a:ext>
            </a:extLst>
          </p:cNvPr>
          <p:cNvSpPr>
            <a:spLocks noChangeShapeType="1"/>
          </p:cNvSpPr>
          <p:nvPr/>
        </p:nvSpPr>
        <p:spPr bwMode="auto">
          <a:xfrm>
            <a:off x="1341438" y="4433888"/>
            <a:ext cx="842962" cy="0"/>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9">
            <a:extLst>
              <a:ext uri="{FF2B5EF4-FFF2-40B4-BE49-F238E27FC236}">
                <a16:creationId xmlns:a16="http://schemas.microsoft.com/office/drawing/2014/main" id="{4FD50251-B396-4F1C-8A99-0C7196544ABD}"/>
              </a:ext>
            </a:extLst>
          </p:cNvPr>
          <p:cNvSpPr>
            <a:spLocks noChangeShapeType="1"/>
          </p:cNvSpPr>
          <p:nvPr/>
        </p:nvSpPr>
        <p:spPr bwMode="auto">
          <a:xfrm flipV="1">
            <a:off x="1368425" y="4445000"/>
            <a:ext cx="0" cy="884238"/>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0">
            <a:extLst>
              <a:ext uri="{FF2B5EF4-FFF2-40B4-BE49-F238E27FC236}">
                <a16:creationId xmlns:a16="http://schemas.microsoft.com/office/drawing/2014/main" id="{6C6ECD93-4995-4CAC-8558-D5B104B589E4}"/>
              </a:ext>
            </a:extLst>
          </p:cNvPr>
          <p:cNvSpPr>
            <a:spLocks noChangeShapeType="1"/>
          </p:cNvSpPr>
          <p:nvPr/>
        </p:nvSpPr>
        <p:spPr bwMode="auto">
          <a:xfrm>
            <a:off x="2151063" y="3533775"/>
            <a:ext cx="842962" cy="0"/>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1">
            <a:extLst>
              <a:ext uri="{FF2B5EF4-FFF2-40B4-BE49-F238E27FC236}">
                <a16:creationId xmlns:a16="http://schemas.microsoft.com/office/drawing/2014/main" id="{4ABF2E6D-783C-44EE-9592-AA7B9310F8DE}"/>
              </a:ext>
            </a:extLst>
          </p:cNvPr>
          <p:cNvSpPr>
            <a:spLocks noChangeShapeType="1"/>
          </p:cNvSpPr>
          <p:nvPr/>
        </p:nvSpPr>
        <p:spPr bwMode="auto">
          <a:xfrm>
            <a:off x="2962275" y="2200275"/>
            <a:ext cx="823913" cy="0"/>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2">
            <a:extLst>
              <a:ext uri="{FF2B5EF4-FFF2-40B4-BE49-F238E27FC236}">
                <a16:creationId xmlns:a16="http://schemas.microsoft.com/office/drawing/2014/main" id="{5EBD31E8-0AEF-4CD4-A89A-1F8F9F9A58D4}"/>
              </a:ext>
            </a:extLst>
          </p:cNvPr>
          <p:cNvSpPr>
            <a:spLocks noChangeShapeType="1"/>
          </p:cNvSpPr>
          <p:nvPr/>
        </p:nvSpPr>
        <p:spPr bwMode="auto">
          <a:xfrm flipV="1">
            <a:off x="3783013" y="1497013"/>
            <a:ext cx="0" cy="731837"/>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9">
            <a:extLst>
              <a:ext uri="{FF2B5EF4-FFF2-40B4-BE49-F238E27FC236}">
                <a16:creationId xmlns:a16="http://schemas.microsoft.com/office/drawing/2014/main" id="{8ADEAFEA-08A4-4E4A-B4FC-72E0868509EA}"/>
              </a:ext>
            </a:extLst>
          </p:cNvPr>
          <p:cNvSpPr txBox="1">
            <a:spLocks noChangeArrowheads="1"/>
          </p:cNvSpPr>
          <p:nvPr/>
        </p:nvSpPr>
        <p:spPr bwMode="auto">
          <a:xfrm>
            <a:off x="6059488" y="1285875"/>
            <a:ext cx="2759075"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0000"/>
              </a:spcBef>
            </a:pPr>
            <a:r>
              <a:rPr lang="zh-CN" altLang="zh-CN" sz="2800" dirty="0">
                <a:ea typeface="宋体" panose="02010600030101010101" pitchFamily="2" charset="-122"/>
              </a:rPr>
              <a:t>在每个数量，供给曲线的高度是边际</a:t>
            </a:r>
            <a:r>
              <a:rPr lang="zh-CN" altLang="en-US" sz="2800" dirty="0">
                <a:ea typeface="宋体" panose="02010600030101010101" pitchFamily="2" charset="-122"/>
              </a:rPr>
              <a:t>卖家</a:t>
            </a:r>
            <a:r>
              <a:rPr lang="zh-CN" altLang="zh-CN" sz="2800" dirty="0">
                <a:ea typeface="宋体" panose="02010600030101010101" pitchFamily="2" charset="-122"/>
              </a:rPr>
              <a:t>的成本</a:t>
            </a:r>
          </a:p>
          <a:p>
            <a:pPr>
              <a:lnSpc>
                <a:spcPct val="105000"/>
              </a:lnSpc>
              <a:spcBef>
                <a:spcPct val="40000"/>
              </a:spcBef>
            </a:pPr>
            <a:r>
              <a:rPr lang="zh-CN" altLang="zh-CN" sz="2800" dirty="0">
                <a:ea typeface="宋体" panose="02010600030101010101" pitchFamily="2" charset="-122"/>
              </a:rPr>
              <a:t>边际</a:t>
            </a:r>
            <a:r>
              <a:rPr lang="zh-CN" altLang="en-US" sz="2800" dirty="0">
                <a:ea typeface="宋体" panose="02010600030101010101" pitchFamily="2" charset="-122"/>
              </a:rPr>
              <a:t>卖家</a:t>
            </a:r>
            <a:r>
              <a:rPr lang="zh-CN" altLang="zh-CN" sz="2800" dirty="0">
                <a:ea typeface="宋体" panose="02010600030101010101" pitchFamily="2" charset="-122"/>
              </a:rPr>
              <a:t>：如果价格再低一点就首先离开市场的</a:t>
            </a:r>
            <a:r>
              <a:rPr lang="zh-CN" altLang="en-US" sz="2800" dirty="0">
                <a:ea typeface="宋体" panose="02010600030101010101" pitchFamily="2" charset="-122"/>
              </a:rPr>
              <a:t>卖家</a:t>
            </a:r>
            <a:endParaRPr lang="zh-CN" altLang="zh-CN" sz="2800" dirty="0">
              <a:ea typeface="宋体" panose="02010600030101010101" pitchFamily="2" charset="-122"/>
            </a:endParaRPr>
          </a:p>
        </p:txBody>
      </p:sp>
      <p:grpSp>
        <p:nvGrpSpPr>
          <p:cNvPr id="18" name="Group 14">
            <a:extLst>
              <a:ext uri="{FF2B5EF4-FFF2-40B4-BE49-F238E27FC236}">
                <a16:creationId xmlns:a16="http://schemas.microsoft.com/office/drawing/2014/main" id="{56BE2050-8BAB-40D1-B096-6F95DE0D15E3}"/>
              </a:ext>
            </a:extLst>
          </p:cNvPr>
          <p:cNvGrpSpPr>
            <a:grpSpLocks/>
          </p:cNvGrpSpPr>
          <p:nvPr/>
        </p:nvGrpSpPr>
        <p:grpSpPr bwMode="auto">
          <a:xfrm>
            <a:off x="3883025" y="1762125"/>
            <a:ext cx="1836738" cy="477838"/>
            <a:chOff x="0" y="0"/>
            <a:chExt cx="1157" cy="301"/>
          </a:xfrm>
        </p:grpSpPr>
        <p:sp>
          <p:nvSpPr>
            <p:cNvPr id="19" name="Line 24">
              <a:extLst>
                <a:ext uri="{FF2B5EF4-FFF2-40B4-BE49-F238E27FC236}">
                  <a16:creationId xmlns:a16="http://schemas.microsoft.com/office/drawing/2014/main" id="{4B60F4FD-6140-4441-9C37-F9C7DEFBBD27}"/>
                </a:ext>
              </a:extLst>
            </p:cNvPr>
            <p:cNvSpPr>
              <a:spLocks noChangeShapeType="1"/>
            </p:cNvSpPr>
            <p:nvPr/>
          </p:nvSpPr>
          <p:spPr bwMode="auto">
            <a:xfrm flipH="1">
              <a:off x="0" y="277"/>
              <a:ext cx="337"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25">
              <a:extLst>
                <a:ext uri="{FF2B5EF4-FFF2-40B4-BE49-F238E27FC236}">
                  <a16:creationId xmlns:a16="http://schemas.microsoft.com/office/drawing/2014/main" id="{CB9D629E-3477-4A6C-B4BE-937FA459070B}"/>
                </a:ext>
              </a:extLst>
            </p:cNvPr>
            <p:cNvSpPr txBox="1">
              <a:spLocks noChangeArrowheads="1"/>
            </p:cNvSpPr>
            <p:nvPr/>
          </p:nvSpPr>
          <p:spPr bwMode="auto">
            <a:xfrm>
              <a:off x="222" y="0"/>
              <a:ext cx="935" cy="301"/>
            </a:xfrm>
            <a:prstGeom prst="rect">
              <a:avLst/>
            </a:prstGeom>
            <a:solidFill>
              <a:srgbClr val="CCFFCC"/>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500" dirty="0">
                  <a:ea typeface="宋体" panose="02010600030101010101" pitchFamily="2" charset="-122"/>
                </a:rPr>
                <a:t>C的成本</a:t>
              </a:r>
            </a:p>
          </p:txBody>
        </p:sp>
      </p:grpSp>
      <p:grpSp>
        <p:nvGrpSpPr>
          <p:cNvPr id="21" name="Group 17">
            <a:extLst>
              <a:ext uri="{FF2B5EF4-FFF2-40B4-BE49-F238E27FC236}">
                <a16:creationId xmlns:a16="http://schemas.microsoft.com/office/drawing/2014/main" id="{785596F6-A803-497D-A5EB-AC4DA491A41C}"/>
              </a:ext>
            </a:extLst>
          </p:cNvPr>
          <p:cNvGrpSpPr>
            <a:grpSpLocks/>
          </p:cNvGrpSpPr>
          <p:nvPr/>
        </p:nvGrpSpPr>
        <p:grpSpPr bwMode="auto">
          <a:xfrm>
            <a:off x="3073400" y="3009900"/>
            <a:ext cx="1819275" cy="522288"/>
            <a:chOff x="0" y="0"/>
            <a:chExt cx="1146" cy="329"/>
          </a:xfrm>
        </p:grpSpPr>
        <p:sp>
          <p:nvSpPr>
            <p:cNvPr id="22" name="Line 27">
              <a:extLst>
                <a:ext uri="{FF2B5EF4-FFF2-40B4-BE49-F238E27FC236}">
                  <a16:creationId xmlns:a16="http://schemas.microsoft.com/office/drawing/2014/main" id="{0A6D9D89-C442-4EE4-B799-6EFEA6822C43}"/>
                </a:ext>
              </a:extLst>
            </p:cNvPr>
            <p:cNvSpPr>
              <a:spLocks noChangeShapeType="1"/>
            </p:cNvSpPr>
            <p:nvPr/>
          </p:nvSpPr>
          <p:spPr bwMode="auto">
            <a:xfrm flipH="1">
              <a:off x="0" y="329"/>
              <a:ext cx="337"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28">
              <a:extLst>
                <a:ext uri="{FF2B5EF4-FFF2-40B4-BE49-F238E27FC236}">
                  <a16:creationId xmlns:a16="http://schemas.microsoft.com/office/drawing/2014/main" id="{24454E7F-70DC-487A-97F0-D65697972E8C}"/>
                </a:ext>
              </a:extLst>
            </p:cNvPr>
            <p:cNvSpPr txBox="1">
              <a:spLocks noChangeArrowheads="1"/>
            </p:cNvSpPr>
            <p:nvPr/>
          </p:nvSpPr>
          <p:spPr bwMode="auto">
            <a:xfrm>
              <a:off x="269" y="0"/>
              <a:ext cx="877" cy="301"/>
            </a:xfrm>
            <a:prstGeom prst="rect">
              <a:avLst/>
            </a:prstGeom>
            <a:solidFill>
              <a:srgbClr val="CCFFCC"/>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dirty="0">
                  <a:ea typeface="宋体" panose="02010600030101010101" pitchFamily="2" charset="-122"/>
                </a:rPr>
                <a:t>B</a:t>
              </a:r>
              <a:r>
                <a:rPr lang="zh-CN" altLang="zh-CN" sz="2500" dirty="0">
                  <a:ea typeface="宋体" panose="02010600030101010101" pitchFamily="2" charset="-122"/>
                </a:rPr>
                <a:t>的成本</a:t>
              </a:r>
            </a:p>
          </p:txBody>
        </p:sp>
      </p:grpSp>
      <p:grpSp>
        <p:nvGrpSpPr>
          <p:cNvPr id="24" name="Group 20">
            <a:extLst>
              <a:ext uri="{FF2B5EF4-FFF2-40B4-BE49-F238E27FC236}">
                <a16:creationId xmlns:a16="http://schemas.microsoft.com/office/drawing/2014/main" id="{0C2F88FA-52F5-4C54-B125-2F1320CC431E}"/>
              </a:ext>
            </a:extLst>
          </p:cNvPr>
          <p:cNvGrpSpPr>
            <a:grpSpLocks/>
          </p:cNvGrpSpPr>
          <p:nvPr/>
        </p:nvGrpSpPr>
        <p:grpSpPr bwMode="auto">
          <a:xfrm>
            <a:off x="2263775" y="4197350"/>
            <a:ext cx="2578100" cy="482600"/>
            <a:chOff x="0" y="0"/>
            <a:chExt cx="1624" cy="304"/>
          </a:xfrm>
        </p:grpSpPr>
        <p:sp>
          <p:nvSpPr>
            <p:cNvPr id="25" name="Line 30">
              <a:extLst>
                <a:ext uri="{FF2B5EF4-FFF2-40B4-BE49-F238E27FC236}">
                  <a16:creationId xmlns:a16="http://schemas.microsoft.com/office/drawing/2014/main" id="{64733720-9F6A-4914-B01B-8DF26A3189E5}"/>
                </a:ext>
              </a:extLst>
            </p:cNvPr>
            <p:cNvSpPr>
              <a:spLocks noChangeShapeType="1"/>
            </p:cNvSpPr>
            <p:nvPr/>
          </p:nvSpPr>
          <p:spPr bwMode="auto">
            <a:xfrm flipH="1">
              <a:off x="0" y="152"/>
              <a:ext cx="337"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6" name="Text Box 31">
              <a:extLst>
                <a:ext uri="{FF2B5EF4-FFF2-40B4-BE49-F238E27FC236}">
                  <a16:creationId xmlns:a16="http://schemas.microsoft.com/office/drawing/2014/main" id="{A4800742-779A-4257-B6B6-E4E9106E0D8A}"/>
                </a:ext>
              </a:extLst>
            </p:cNvPr>
            <p:cNvSpPr txBox="1">
              <a:spLocks noChangeArrowheads="1"/>
            </p:cNvSpPr>
            <p:nvPr/>
          </p:nvSpPr>
          <p:spPr bwMode="auto">
            <a:xfrm>
              <a:off x="276" y="0"/>
              <a:ext cx="1348" cy="304"/>
            </a:xfrm>
            <a:prstGeom prst="rect">
              <a:avLst/>
            </a:prstGeom>
            <a:solidFill>
              <a:srgbClr val="CCFFCC"/>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dirty="0">
                  <a:ea typeface="宋体" panose="02010600030101010101" pitchFamily="2" charset="-122"/>
                </a:rPr>
                <a:t>A</a:t>
              </a:r>
              <a:r>
                <a:rPr lang="zh-CN" altLang="zh-CN" sz="2500" dirty="0">
                  <a:ea typeface="宋体" panose="02010600030101010101" pitchFamily="2" charset="-122"/>
                </a:rPr>
                <a:t>的成本</a:t>
              </a:r>
            </a:p>
          </p:txBody>
        </p:sp>
      </p:grpSp>
    </p:spTree>
    <p:extLst>
      <p:ext uri="{BB962C8B-B14F-4D97-AF65-F5344CB8AC3E}">
        <p14:creationId xmlns:p14="http://schemas.microsoft.com/office/powerpoint/2010/main" val="126910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wipe(left)">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strips(down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trips(down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trips(down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A9D9E-00FD-42B0-B6CB-B007F3896A12}"/>
              </a:ext>
            </a:extLst>
          </p:cNvPr>
          <p:cNvSpPr>
            <a:spLocks noGrp="1"/>
          </p:cNvSpPr>
          <p:nvPr>
            <p:ph type="title"/>
          </p:nvPr>
        </p:nvSpPr>
        <p:spPr/>
        <p:txBody>
          <a:bodyPr/>
          <a:lstStyle/>
          <a:p>
            <a:r>
              <a:rPr lang="zh-CN" altLang="en-US" dirty="0"/>
              <a:t>生产者剩余</a:t>
            </a:r>
          </a:p>
        </p:txBody>
      </p:sp>
      <p:sp>
        <p:nvSpPr>
          <p:cNvPr id="3" name="内容占位符 2">
            <a:extLst>
              <a:ext uri="{FF2B5EF4-FFF2-40B4-BE49-F238E27FC236}">
                <a16:creationId xmlns:a16="http://schemas.microsoft.com/office/drawing/2014/main" id="{B54E6E79-00B2-46A1-A4AD-CF7032ABCC4C}"/>
              </a:ext>
            </a:extLst>
          </p:cNvPr>
          <p:cNvSpPr>
            <a:spLocks noGrp="1"/>
          </p:cNvSpPr>
          <p:nvPr>
            <p:ph idx="1"/>
          </p:nvPr>
        </p:nvSpPr>
        <p:spPr/>
        <p:txBody>
          <a:bodyPr/>
          <a:lstStyle/>
          <a:p>
            <a:r>
              <a:rPr lang="zh-CN" altLang="en-US" dirty="0"/>
              <a:t>生产者剩余 </a:t>
            </a:r>
            <a:r>
              <a:rPr lang="en-US" altLang="zh-CN" dirty="0"/>
              <a:t>(producer surplus)</a:t>
            </a:r>
            <a:r>
              <a:rPr lang="zh-CN" altLang="en-US" dirty="0"/>
              <a:t>：卖家出售一种物品得到的量减去其生产成本</a:t>
            </a:r>
          </a:p>
          <a:p>
            <a:r>
              <a:rPr lang="zh-CN" altLang="en-US" dirty="0"/>
              <a:t>如果 </a:t>
            </a:r>
            <a:r>
              <a:rPr lang="en-US" altLang="zh-CN" dirty="0"/>
              <a:t>P = $12</a:t>
            </a:r>
          </a:p>
          <a:p>
            <a:r>
              <a:rPr lang="en-US" altLang="zh-CN" dirty="0"/>
              <a:t>A</a:t>
            </a:r>
            <a:r>
              <a:rPr lang="zh-CN" altLang="en-US" dirty="0"/>
              <a:t>的生产者剩余 </a:t>
            </a:r>
            <a:r>
              <a:rPr lang="en-US" altLang="zh-CN" dirty="0"/>
              <a:t>= $12 – 10= $2</a:t>
            </a:r>
          </a:p>
          <a:p>
            <a:r>
              <a:rPr lang="zh-CN" altLang="en-US" dirty="0"/>
              <a:t>总生产者剩余是所有生产者剩余的加总</a:t>
            </a:r>
            <a:endParaRPr lang="en-US" altLang="zh-CN" dirty="0"/>
          </a:p>
          <a:p>
            <a:r>
              <a:rPr lang="zh-CN" altLang="en-US" dirty="0"/>
              <a:t>其他人没有生产者剩余 ，因为他们不会在这个价格下帮人除草</a:t>
            </a:r>
            <a:endParaRPr lang="en-US" altLang="zh-CN" dirty="0"/>
          </a:p>
          <a:p>
            <a:r>
              <a:rPr lang="zh-CN" altLang="en-US" dirty="0"/>
              <a:t>总消费者剩余 </a:t>
            </a:r>
            <a:r>
              <a:rPr lang="en-US" altLang="zh-CN" dirty="0"/>
              <a:t>= $2</a:t>
            </a:r>
          </a:p>
          <a:p>
            <a:endParaRPr lang="zh-CN" altLang="en-US" dirty="0"/>
          </a:p>
        </p:txBody>
      </p:sp>
    </p:spTree>
    <p:extLst>
      <p:ext uri="{BB962C8B-B14F-4D97-AF65-F5344CB8AC3E}">
        <p14:creationId xmlns:p14="http://schemas.microsoft.com/office/powerpoint/2010/main" val="27029324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AF4EE-BC5C-4F1D-B8FA-D5027A2B432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125439B-3D0A-456D-916D-DFED40399298}"/>
              </a:ext>
            </a:extLst>
          </p:cNvPr>
          <p:cNvSpPr>
            <a:spLocks noGrp="1"/>
          </p:cNvSpPr>
          <p:nvPr>
            <p:ph idx="1"/>
          </p:nvPr>
        </p:nvSpPr>
        <p:spPr/>
        <p:txBody>
          <a:bodyPr/>
          <a:lstStyle/>
          <a:p>
            <a:endParaRPr lang="zh-CN" altLang="en-US" dirty="0"/>
          </a:p>
        </p:txBody>
      </p:sp>
      <p:graphicFrame>
        <p:nvGraphicFramePr>
          <p:cNvPr id="6" name="Object 2">
            <a:extLst>
              <a:ext uri="{FF2B5EF4-FFF2-40B4-BE49-F238E27FC236}">
                <a16:creationId xmlns:a16="http://schemas.microsoft.com/office/drawing/2014/main" id="{F5697A9D-915B-4E07-84A8-F8CBDD0AB16B}"/>
              </a:ext>
            </a:extLst>
          </p:cNvPr>
          <p:cNvGraphicFramePr>
            <a:graphicFrameLocks noChangeAspect="1"/>
          </p:cNvGraphicFramePr>
          <p:nvPr/>
        </p:nvGraphicFramePr>
        <p:xfrm>
          <a:off x="214313" y="1033463"/>
          <a:ext cx="4548187" cy="5200650"/>
        </p:xfrm>
        <a:graphic>
          <a:graphicData uri="http://schemas.openxmlformats.org/presentationml/2006/ole">
            <mc:AlternateContent xmlns:mc="http://schemas.openxmlformats.org/markup-compatibility/2006">
              <mc:Choice xmlns:v="urn:schemas-microsoft-com:vml" Requires="v">
                <p:oleObj spid="_x0000_s9258" r:id="rId3" imgW="2402640" imgH="2748240" progId="Excel.Chart.8">
                  <p:embed/>
                </p:oleObj>
              </mc:Choice>
              <mc:Fallback>
                <p:oleObj r:id="rId3" imgW="2402640" imgH="2748240" progId="Excel.Chart.8">
                  <p:embed/>
                  <p:pic>
                    <p:nvPicPr>
                      <p:cNvPr id="47106" name="Object 2">
                        <a:extLst>
                          <a:ext uri="{FF2B5EF4-FFF2-40B4-BE49-F238E27FC236}">
                            <a16:creationId xmlns:a16="http://schemas.microsoft.com/office/drawing/2014/main" id="{8E48D945-50AB-44F0-95C0-41C5B215CA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033463"/>
                        <a:ext cx="4548187"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3">
            <a:extLst>
              <a:ext uri="{FF2B5EF4-FFF2-40B4-BE49-F238E27FC236}">
                <a16:creationId xmlns:a16="http://schemas.microsoft.com/office/drawing/2014/main" id="{C237CBF3-9A94-4CB7-A1B5-5CD83A1F9F34}"/>
              </a:ext>
            </a:extLst>
          </p:cNvPr>
          <p:cNvSpPr>
            <a:spLocks noChangeArrowheads="1"/>
          </p:cNvSpPr>
          <p:nvPr/>
        </p:nvSpPr>
        <p:spPr bwMode="auto">
          <a:xfrm>
            <a:off x="2174875" y="3097213"/>
            <a:ext cx="811213" cy="4286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8" name="Rectangle 32">
            <a:extLst>
              <a:ext uri="{FF2B5EF4-FFF2-40B4-BE49-F238E27FC236}">
                <a16:creationId xmlns:a16="http://schemas.microsoft.com/office/drawing/2014/main" id="{BCC30150-2AF5-4E48-8879-5F8BED61D81A}"/>
              </a:ext>
            </a:extLst>
          </p:cNvPr>
          <p:cNvSpPr>
            <a:spLocks noChangeArrowheads="1"/>
          </p:cNvSpPr>
          <p:nvPr/>
        </p:nvSpPr>
        <p:spPr bwMode="auto">
          <a:xfrm>
            <a:off x="1370013" y="3097213"/>
            <a:ext cx="806450" cy="13144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9" name="Rectangle 3">
            <a:extLst>
              <a:ext uri="{FF2B5EF4-FFF2-40B4-BE49-F238E27FC236}">
                <a16:creationId xmlns:a16="http://schemas.microsoft.com/office/drawing/2014/main" id="{6A7747CC-FF4F-488A-9BDB-A416C08739E9}"/>
              </a:ext>
            </a:extLst>
          </p:cNvPr>
          <p:cNvSpPr txBox="1">
            <a:spLocks noChangeArrowheads="1"/>
          </p:cNvSpPr>
          <p:nvPr/>
        </p:nvSpPr>
        <p:spPr>
          <a:xfrm>
            <a:off x="457200" y="230188"/>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dirty="0">
                <a:ea typeface="宋体" panose="02010600030101010101" pitchFamily="2" charset="-122"/>
              </a:rPr>
              <a:t>生产者剩余与供给曲线</a:t>
            </a:r>
          </a:p>
        </p:txBody>
      </p:sp>
      <p:sp>
        <p:nvSpPr>
          <p:cNvPr id="10" name="Text Box 4">
            <a:extLst>
              <a:ext uri="{FF2B5EF4-FFF2-40B4-BE49-F238E27FC236}">
                <a16:creationId xmlns:a16="http://schemas.microsoft.com/office/drawing/2014/main" id="{F0A92F87-870B-4B5D-8EC5-A4C36E555727}"/>
              </a:ext>
            </a:extLst>
          </p:cNvPr>
          <p:cNvSpPr txBox="1">
            <a:spLocks noChangeArrowheads="1"/>
          </p:cNvSpPr>
          <p:nvPr/>
        </p:nvSpPr>
        <p:spPr bwMode="auto">
          <a:xfrm>
            <a:off x="1166813" y="979488"/>
            <a:ext cx="403225"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800" b="1" i="1">
                <a:ea typeface="宋体" panose="02010600030101010101" pitchFamily="2" charset="-122"/>
              </a:rPr>
              <a:t>P</a:t>
            </a:r>
          </a:p>
        </p:txBody>
      </p:sp>
      <p:sp>
        <p:nvSpPr>
          <p:cNvPr id="11" name="Text Box 5">
            <a:extLst>
              <a:ext uri="{FF2B5EF4-FFF2-40B4-BE49-F238E27FC236}">
                <a16:creationId xmlns:a16="http://schemas.microsoft.com/office/drawing/2014/main" id="{BD3EF783-4D25-4614-802E-E2732C373ED8}"/>
              </a:ext>
            </a:extLst>
          </p:cNvPr>
          <p:cNvSpPr txBox="1">
            <a:spLocks noChangeArrowheads="1"/>
          </p:cNvSpPr>
          <p:nvPr/>
        </p:nvSpPr>
        <p:spPr bwMode="auto">
          <a:xfrm>
            <a:off x="4276725" y="5080000"/>
            <a:ext cx="474663"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800" b="1" i="1">
                <a:ea typeface="宋体" panose="02010600030101010101" pitchFamily="2" charset="-122"/>
              </a:rPr>
              <a:t>Q</a:t>
            </a:r>
          </a:p>
        </p:txBody>
      </p:sp>
      <p:sp>
        <p:nvSpPr>
          <p:cNvPr id="12" name="Line 6">
            <a:extLst>
              <a:ext uri="{FF2B5EF4-FFF2-40B4-BE49-F238E27FC236}">
                <a16:creationId xmlns:a16="http://schemas.microsoft.com/office/drawing/2014/main" id="{4855D7F7-0011-4822-9C11-612D29DBB1C4}"/>
              </a:ext>
            </a:extLst>
          </p:cNvPr>
          <p:cNvSpPr>
            <a:spLocks noChangeShapeType="1"/>
          </p:cNvSpPr>
          <p:nvPr/>
        </p:nvSpPr>
        <p:spPr bwMode="auto">
          <a:xfrm flipV="1">
            <a:off x="2178050" y="3541713"/>
            <a:ext cx="0" cy="920750"/>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ECCB4180-7E4F-4D94-9CEF-8501CE3CDD81}"/>
              </a:ext>
            </a:extLst>
          </p:cNvPr>
          <p:cNvSpPr>
            <a:spLocks noChangeShapeType="1"/>
          </p:cNvSpPr>
          <p:nvPr/>
        </p:nvSpPr>
        <p:spPr bwMode="auto">
          <a:xfrm flipV="1">
            <a:off x="2989263" y="2195513"/>
            <a:ext cx="0" cy="1366837"/>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8">
            <a:extLst>
              <a:ext uri="{FF2B5EF4-FFF2-40B4-BE49-F238E27FC236}">
                <a16:creationId xmlns:a16="http://schemas.microsoft.com/office/drawing/2014/main" id="{93C0B25F-80A3-480B-BC76-34B4F8E08269}"/>
              </a:ext>
            </a:extLst>
          </p:cNvPr>
          <p:cNvSpPr>
            <a:spLocks noChangeShapeType="1"/>
          </p:cNvSpPr>
          <p:nvPr/>
        </p:nvSpPr>
        <p:spPr bwMode="auto">
          <a:xfrm>
            <a:off x="1341438" y="4433888"/>
            <a:ext cx="842962" cy="0"/>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9">
            <a:extLst>
              <a:ext uri="{FF2B5EF4-FFF2-40B4-BE49-F238E27FC236}">
                <a16:creationId xmlns:a16="http://schemas.microsoft.com/office/drawing/2014/main" id="{09A82F2F-C677-446A-9D3B-B71DF0FA10BF}"/>
              </a:ext>
            </a:extLst>
          </p:cNvPr>
          <p:cNvSpPr>
            <a:spLocks noChangeShapeType="1"/>
          </p:cNvSpPr>
          <p:nvPr/>
        </p:nvSpPr>
        <p:spPr bwMode="auto">
          <a:xfrm flipV="1">
            <a:off x="1368425" y="4445000"/>
            <a:ext cx="0" cy="884238"/>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0">
            <a:extLst>
              <a:ext uri="{FF2B5EF4-FFF2-40B4-BE49-F238E27FC236}">
                <a16:creationId xmlns:a16="http://schemas.microsoft.com/office/drawing/2014/main" id="{0EF741CF-B525-4A6C-98A1-520EE3EDDA0E}"/>
              </a:ext>
            </a:extLst>
          </p:cNvPr>
          <p:cNvSpPr>
            <a:spLocks noChangeShapeType="1"/>
          </p:cNvSpPr>
          <p:nvPr/>
        </p:nvSpPr>
        <p:spPr bwMode="auto">
          <a:xfrm>
            <a:off x="2151063" y="3533775"/>
            <a:ext cx="842962" cy="0"/>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1">
            <a:extLst>
              <a:ext uri="{FF2B5EF4-FFF2-40B4-BE49-F238E27FC236}">
                <a16:creationId xmlns:a16="http://schemas.microsoft.com/office/drawing/2014/main" id="{4410D83B-F041-406B-A4BD-31CE364912C7}"/>
              </a:ext>
            </a:extLst>
          </p:cNvPr>
          <p:cNvSpPr>
            <a:spLocks noChangeShapeType="1"/>
          </p:cNvSpPr>
          <p:nvPr/>
        </p:nvSpPr>
        <p:spPr bwMode="auto">
          <a:xfrm>
            <a:off x="2962275" y="2200275"/>
            <a:ext cx="823913" cy="0"/>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2">
            <a:extLst>
              <a:ext uri="{FF2B5EF4-FFF2-40B4-BE49-F238E27FC236}">
                <a16:creationId xmlns:a16="http://schemas.microsoft.com/office/drawing/2014/main" id="{5D3A57F7-3E82-4A77-8A34-6B4A21614FB2}"/>
              </a:ext>
            </a:extLst>
          </p:cNvPr>
          <p:cNvSpPr>
            <a:spLocks noChangeShapeType="1"/>
          </p:cNvSpPr>
          <p:nvPr/>
        </p:nvSpPr>
        <p:spPr bwMode="auto">
          <a:xfrm flipV="1">
            <a:off x="3783013" y="1497013"/>
            <a:ext cx="0" cy="731837"/>
          </a:xfrm>
          <a:prstGeom prst="line">
            <a:avLst/>
          </a:prstGeom>
          <a:noFill/>
          <a:ln w="5715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13">
            <a:extLst>
              <a:ext uri="{FF2B5EF4-FFF2-40B4-BE49-F238E27FC236}">
                <a16:creationId xmlns:a16="http://schemas.microsoft.com/office/drawing/2014/main" id="{6AF8D4FB-4EE8-4585-AE58-0C09413E4C23}"/>
              </a:ext>
            </a:extLst>
          </p:cNvPr>
          <p:cNvSpPr txBox="1">
            <a:spLocks noChangeArrowheads="1"/>
          </p:cNvSpPr>
          <p:nvPr/>
        </p:nvSpPr>
        <p:spPr bwMode="auto">
          <a:xfrm>
            <a:off x="3315444" y="1014413"/>
            <a:ext cx="4739532" cy="50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50000"/>
              </a:spcBef>
            </a:pPr>
            <a:r>
              <a:rPr lang="zh-CN" altLang="zh-CN" sz="2800" dirty="0">
                <a:ea typeface="宋体" panose="02010600030101010101" pitchFamily="2" charset="-122"/>
              </a:rPr>
              <a:t>生产者剩余</a:t>
            </a:r>
            <a:r>
              <a:rPr lang="en-US" altLang="zh-CN" sz="2800" dirty="0">
                <a:ea typeface="宋体" panose="02010600030101010101" pitchFamily="2" charset="-122"/>
              </a:rPr>
              <a:t>(</a:t>
            </a:r>
            <a:r>
              <a:rPr lang="zh-CN" altLang="zh-CN" sz="2600" dirty="0">
                <a:ea typeface="宋体" panose="02010600030101010101" pitchFamily="2" charset="-122"/>
              </a:rPr>
              <a:t>PS</a:t>
            </a:r>
            <a:r>
              <a:rPr lang="en-US" altLang="zh-CN" sz="2600" dirty="0">
                <a:ea typeface="宋体" panose="02010600030101010101" pitchFamily="2" charset="-122"/>
              </a:rPr>
              <a:t>)</a:t>
            </a:r>
            <a:r>
              <a:rPr lang="zh-CN" altLang="zh-CN" sz="2600" dirty="0">
                <a:ea typeface="宋体" panose="02010600030101010101" pitchFamily="2" charset="-122"/>
              </a:rPr>
              <a:t> = </a:t>
            </a:r>
            <a:r>
              <a:rPr lang="zh-CN" altLang="zh-CN" sz="2600" b="1" dirty="0">
                <a:ea typeface="宋体" panose="02010600030101010101" pitchFamily="2" charset="-122"/>
              </a:rPr>
              <a:t>价格</a:t>
            </a:r>
            <a:r>
              <a:rPr lang="zh-CN" altLang="zh-CN" sz="2600" dirty="0">
                <a:ea typeface="宋体" panose="02010600030101010101" pitchFamily="2" charset="-122"/>
              </a:rPr>
              <a:t> – 成本</a:t>
            </a:r>
          </a:p>
        </p:txBody>
      </p:sp>
      <p:sp>
        <p:nvSpPr>
          <p:cNvPr id="20" name="Text Box 14">
            <a:extLst>
              <a:ext uri="{FF2B5EF4-FFF2-40B4-BE49-F238E27FC236}">
                <a16:creationId xmlns:a16="http://schemas.microsoft.com/office/drawing/2014/main" id="{7C6EBE99-5817-4059-8389-3C9554E12788}"/>
              </a:ext>
            </a:extLst>
          </p:cNvPr>
          <p:cNvSpPr txBox="1">
            <a:spLocks noChangeArrowheads="1"/>
          </p:cNvSpPr>
          <p:nvPr/>
        </p:nvSpPr>
        <p:spPr bwMode="auto">
          <a:xfrm>
            <a:off x="5970588" y="1622425"/>
            <a:ext cx="2916237"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50000"/>
              </a:spcBef>
            </a:pPr>
            <a:r>
              <a:rPr lang="zh-CN" altLang="zh-CN" sz="2600" dirty="0">
                <a:ea typeface="宋体" panose="02010600030101010101" pitchFamily="2" charset="-122"/>
              </a:rPr>
              <a:t>如果 </a:t>
            </a:r>
            <a:r>
              <a:rPr lang="zh-CN" altLang="zh-CN" sz="2600" b="1" i="1" dirty="0">
                <a:ea typeface="宋体" panose="02010600030101010101" pitchFamily="2" charset="-122"/>
              </a:rPr>
              <a:t>P</a:t>
            </a:r>
            <a:r>
              <a:rPr lang="zh-CN" altLang="zh-CN" sz="2600" dirty="0">
                <a:ea typeface="宋体" panose="02010600030101010101" pitchFamily="2" charset="-122"/>
              </a:rPr>
              <a:t> = $25.</a:t>
            </a:r>
          </a:p>
          <a:p>
            <a:pPr>
              <a:lnSpc>
                <a:spcPct val="105000"/>
              </a:lnSpc>
              <a:spcBef>
                <a:spcPct val="50000"/>
              </a:spcBef>
            </a:pPr>
            <a:r>
              <a:rPr lang="en-US" altLang="zh-CN" sz="2600" dirty="0">
                <a:ea typeface="宋体" panose="02010600030101010101" pitchFamily="2" charset="-122"/>
              </a:rPr>
              <a:t>A</a:t>
            </a:r>
            <a:r>
              <a:rPr lang="zh-CN" altLang="zh-CN" sz="2600" dirty="0">
                <a:ea typeface="宋体" panose="02010600030101010101" pitchFamily="2" charset="-122"/>
              </a:rPr>
              <a:t>的 PS = $15</a:t>
            </a:r>
          </a:p>
          <a:p>
            <a:pPr>
              <a:lnSpc>
                <a:spcPct val="105000"/>
              </a:lnSpc>
              <a:spcBef>
                <a:spcPct val="50000"/>
              </a:spcBef>
            </a:pPr>
            <a:r>
              <a:rPr lang="en-US" altLang="zh-CN" sz="2600" dirty="0">
                <a:ea typeface="宋体" panose="02010600030101010101" pitchFamily="2" charset="-122"/>
              </a:rPr>
              <a:t>B</a:t>
            </a:r>
            <a:r>
              <a:rPr lang="zh-CN" altLang="zh-CN" sz="2600" dirty="0">
                <a:ea typeface="宋体" panose="02010600030101010101" pitchFamily="2" charset="-122"/>
              </a:rPr>
              <a:t>的PS = $5</a:t>
            </a:r>
          </a:p>
          <a:p>
            <a:pPr>
              <a:lnSpc>
                <a:spcPct val="105000"/>
              </a:lnSpc>
              <a:spcBef>
                <a:spcPct val="50000"/>
              </a:spcBef>
            </a:pPr>
            <a:r>
              <a:rPr lang="en-US" altLang="zh-CN" sz="2600" dirty="0">
                <a:ea typeface="宋体" panose="02010600030101010101" pitchFamily="2" charset="-122"/>
              </a:rPr>
              <a:t>C</a:t>
            </a:r>
            <a:r>
              <a:rPr lang="zh-CN" altLang="zh-CN" sz="2600" dirty="0">
                <a:ea typeface="宋体" panose="02010600030101010101" pitchFamily="2" charset="-122"/>
              </a:rPr>
              <a:t>的PS = $0</a:t>
            </a:r>
          </a:p>
          <a:p>
            <a:pPr>
              <a:lnSpc>
                <a:spcPct val="105000"/>
              </a:lnSpc>
              <a:spcBef>
                <a:spcPct val="50000"/>
              </a:spcBef>
            </a:pPr>
            <a:r>
              <a:rPr lang="zh-CN" altLang="zh-CN" sz="2600" dirty="0">
                <a:ea typeface="宋体" panose="02010600030101010101" pitchFamily="2" charset="-122"/>
              </a:rPr>
              <a:t>总生产者剩余</a:t>
            </a:r>
          </a:p>
          <a:p>
            <a:pPr>
              <a:lnSpc>
                <a:spcPct val="105000"/>
              </a:lnSpc>
              <a:spcBef>
                <a:spcPct val="50000"/>
              </a:spcBef>
            </a:pPr>
            <a:r>
              <a:rPr lang="zh-CN" altLang="zh-CN" sz="2600" dirty="0">
                <a:ea typeface="宋体" panose="02010600030101010101" pitchFamily="2" charset="-122"/>
              </a:rPr>
              <a:t>       = $20</a:t>
            </a:r>
          </a:p>
        </p:txBody>
      </p:sp>
      <p:grpSp>
        <p:nvGrpSpPr>
          <p:cNvPr id="21" name="Group 17">
            <a:extLst>
              <a:ext uri="{FF2B5EF4-FFF2-40B4-BE49-F238E27FC236}">
                <a16:creationId xmlns:a16="http://schemas.microsoft.com/office/drawing/2014/main" id="{1ED5D00E-86D2-46CE-80E9-1E6713515BB7}"/>
              </a:ext>
            </a:extLst>
          </p:cNvPr>
          <p:cNvGrpSpPr>
            <a:grpSpLocks/>
          </p:cNvGrpSpPr>
          <p:nvPr/>
        </p:nvGrpSpPr>
        <p:grpSpPr bwMode="auto">
          <a:xfrm>
            <a:off x="509588" y="3094038"/>
            <a:ext cx="2454275" cy="0"/>
            <a:chOff x="0" y="0"/>
            <a:chExt cx="1546" cy="0"/>
          </a:xfrm>
        </p:grpSpPr>
        <p:sp>
          <p:nvSpPr>
            <p:cNvPr id="22" name="Line 29">
              <a:extLst>
                <a:ext uri="{FF2B5EF4-FFF2-40B4-BE49-F238E27FC236}">
                  <a16:creationId xmlns:a16="http://schemas.microsoft.com/office/drawing/2014/main" id="{CF99E696-A0CF-4474-A4D1-93F5E5BFF03E}"/>
                </a:ext>
              </a:extLst>
            </p:cNvPr>
            <p:cNvSpPr>
              <a:spLocks noChangeShapeType="1"/>
            </p:cNvSpPr>
            <p:nvPr/>
          </p:nvSpPr>
          <p:spPr bwMode="auto">
            <a:xfrm>
              <a:off x="0" y="0"/>
              <a:ext cx="520" cy="0"/>
            </a:xfrm>
            <a:prstGeom prst="line">
              <a:avLst/>
            </a:prstGeom>
            <a:noFill/>
            <a:ln w="38100">
              <a:solidFill>
                <a:srgbClr val="3333FF"/>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3" name="Line 30">
              <a:extLst>
                <a:ext uri="{FF2B5EF4-FFF2-40B4-BE49-F238E27FC236}">
                  <a16:creationId xmlns:a16="http://schemas.microsoft.com/office/drawing/2014/main" id="{7EDBE6BF-CD0C-488B-A877-FAE913CBC37C}"/>
                </a:ext>
              </a:extLst>
            </p:cNvPr>
            <p:cNvSpPr>
              <a:spLocks noChangeShapeType="1"/>
            </p:cNvSpPr>
            <p:nvPr/>
          </p:nvSpPr>
          <p:spPr bwMode="auto">
            <a:xfrm>
              <a:off x="538" y="0"/>
              <a:ext cx="1008" cy="0"/>
            </a:xfrm>
            <a:prstGeom prst="line">
              <a:avLst/>
            </a:prstGeom>
            <a:noFill/>
            <a:ln w="127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 name="Group 20">
            <a:extLst>
              <a:ext uri="{FF2B5EF4-FFF2-40B4-BE49-F238E27FC236}">
                <a16:creationId xmlns:a16="http://schemas.microsoft.com/office/drawing/2014/main" id="{EC46DAD1-DF08-4822-B75D-299FDBBBFA33}"/>
              </a:ext>
            </a:extLst>
          </p:cNvPr>
          <p:cNvGrpSpPr>
            <a:grpSpLocks/>
          </p:cNvGrpSpPr>
          <p:nvPr/>
        </p:nvGrpSpPr>
        <p:grpSpPr bwMode="auto">
          <a:xfrm>
            <a:off x="3073400" y="3009900"/>
            <a:ext cx="1819275" cy="522288"/>
            <a:chOff x="0" y="0"/>
            <a:chExt cx="1146" cy="329"/>
          </a:xfrm>
        </p:grpSpPr>
        <p:sp>
          <p:nvSpPr>
            <p:cNvPr id="25" name="Line 20">
              <a:extLst>
                <a:ext uri="{FF2B5EF4-FFF2-40B4-BE49-F238E27FC236}">
                  <a16:creationId xmlns:a16="http://schemas.microsoft.com/office/drawing/2014/main" id="{81D495ED-EE65-4049-A2DA-F8D79C25396D}"/>
                </a:ext>
              </a:extLst>
            </p:cNvPr>
            <p:cNvSpPr>
              <a:spLocks noChangeShapeType="1"/>
            </p:cNvSpPr>
            <p:nvPr/>
          </p:nvSpPr>
          <p:spPr bwMode="auto">
            <a:xfrm flipH="1">
              <a:off x="0" y="329"/>
              <a:ext cx="337"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6" name="Text Box 19">
              <a:extLst>
                <a:ext uri="{FF2B5EF4-FFF2-40B4-BE49-F238E27FC236}">
                  <a16:creationId xmlns:a16="http://schemas.microsoft.com/office/drawing/2014/main" id="{D48606ED-A3FD-4C4F-BD33-6836D84BAA4C}"/>
                </a:ext>
              </a:extLst>
            </p:cNvPr>
            <p:cNvSpPr txBox="1">
              <a:spLocks noChangeArrowheads="1"/>
            </p:cNvSpPr>
            <p:nvPr/>
          </p:nvSpPr>
          <p:spPr bwMode="auto">
            <a:xfrm>
              <a:off x="269" y="0"/>
              <a:ext cx="877" cy="301"/>
            </a:xfrm>
            <a:prstGeom prst="rect">
              <a:avLst/>
            </a:prstGeom>
            <a:solidFill>
              <a:srgbClr val="CCFFCC"/>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dirty="0">
                  <a:ea typeface="宋体" panose="02010600030101010101" pitchFamily="2" charset="-122"/>
                </a:rPr>
                <a:t>B</a:t>
              </a:r>
              <a:r>
                <a:rPr lang="zh-CN" altLang="zh-CN" sz="2500" dirty="0">
                  <a:ea typeface="宋体" panose="02010600030101010101" pitchFamily="2" charset="-122"/>
                </a:rPr>
                <a:t>的成本</a:t>
              </a:r>
            </a:p>
          </p:txBody>
        </p:sp>
      </p:grpSp>
      <p:grpSp>
        <p:nvGrpSpPr>
          <p:cNvPr id="27" name="Group 23">
            <a:extLst>
              <a:ext uri="{FF2B5EF4-FFF2-40B4-BE49-F238E27FC236}">
                <a16:creationId xmlns:a16="http://schemas.microsoft.com/office/drawing/2014/main" id="{CAA10C9E-56D8-445C-BBB8-98AF5B668639}"/>
              </a:ext>
            </a:extLst>
          </p:cNvPr>
          <p:cNvGrpSpPr>
            <a:grpSpLocks/>
          </p:cNvGrpSpPr>
          <p:nvPr/>
        </p:nvGrpSpPr>
        <p:grpSpPr bwMode="auto">
          <a:xfrm>
            <a:off x="2263775" y="4197350"/>
            <a:ext cx="2578100" cy="482600"/>
            <a:chOff x="0" y="0"/>
            <a:chExt cx="1624" cy="304"/>
          </a:xfrm>
        </p:grpSpPr>
        <p:sp>
          <p:nvSpPr>
            <p:cNvPr id="28" name="Line 17">
              <a:extLst>
                <a:ext uri="{FF2B5EF4-FFF2-40B4-BE49-F238E27FC236}">
                  <a16:creationId xmlns:a16="http://schemas.microsoft.com/office/drawing/2014/main" id="{5A669241-22AE-45C9-9835-E7A10936B75D}"/>
                </a:ext>
              </a:extLst>
            </p:cNvPr>
            <p:cNvSpPr>
              <a:spLocks noChangeShapeType="1"/>
            </p:cNvSpPr>
            <p:nvPr/>
          </p:nvSpPr>
          <p:spPr bwMode="auto">
            <a:xfrm flipH="1">
              <a:off x="0" y="152"/>
              <a:ext cx="337"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16">
              <a:extLst>
                <a:ext uri="{FF2B5EF4-FFF2-40B4-BE49-F238E27FC236}">
                  <a16:creationId xmlns:a16="http://schemas.microsoft.com/office/drawing/2014/main" id="{AC6D416B-668E-44F1-B170-93CF527FCD75}"/>
                </a:ext>
              </a:extLst>
            </p:cNvPr>
            <p:cNvSpPr txBox="1">
              <a:spLocks noChangeArrowheads="1"/>
            </p:cNvSpPr>
            <p:nvPr/>
          </p:nvSpPr>
          <p:spPr bwMode="auto">
            <a:xfrm>
              <a:off x="276" y="0"/>
              <a:ext cx="1348" cy="304"/>
            </a:xfrm>
            <a:prstGeom prst="rect">
              <a:avLst/>
            </a:prstGeom>
            <a:solidFill>
              <a:srgbClr val="CCFFCC"/>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dirty="0">
                  <a:ea typeface="宋体" panose="02010600030101010101" pitchFamily="2" charset="-122"/>
                </a:rPr>
                <a:t>A</a:t>
              </a:r>
              <a:r>
                <a:rPr lang="zh-CN" altLang="zh-CN" sz="2500" dirty="0">
                  <a:ea typeface="宋体" panose="02010600030101010101" pitchFamily="2" charset="-122"/>
                </a:rPr>
                <a:t>的成本</a:t>
              </a:r>
            </a:p>
          </p:txBody>
        </p:sp>
      </p:grpSp>
      <p:sp>
        <p:nvSpPr>
          <p:cNvPr id="30" name="Rectangle 37">
            <a:extLst>
              <a:ext uri="{FF2B5EF4-FFF2-40B4-BE49-F238E27FC236}">
                <a16:creationId xmlns:a16="http://schemas.microsoft.com/office/drawing/2014/main" id="{42D496C3-14B5-45D4-8BE6-A2A68137E6FB}"/>
              </a:ext>
            </a:extLst>
          </p:cNvPr>
          <p:cNvSpPr>
            <a:spLocks noChangeArrowheads="1"/>
          </p:cNvSpPr>
          <p:nvPr/>
        </p:nvSpPr>
        <p:spPr bwMode="auto">
          <a:xfrm>
            <a:off x="4873625" y="4806950"/>
            <a:ext cx="3705225" cy="1460500"/>
          </a:xfrm>
          <a:prstGeom prst="rect">
            <a:avLst/>
          </a:prstGeom>
          <a:solidFill>
            <a:srgbClr val="FFFF99"/>
          </a:solidFill>
          <a:ln w="19050">
            <a:solidFill>
              <a:srgbClr val="FFFF00"/>
            </a:solidFill>
            <a:miter lim="800000"/>
            <a:headEnd/>
            <a:tailEnd/>
          </a:ln>
          <a:effectLst>
            <a:outerShdw dist="71842" dir="2700000" algn="ctr" rotWithShape="0">
              <a:srgbClr val="808080"/>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20000"/>
              </a:spcBef>
              <a:buClr>
                <a:srgbClr val="00B85C"/>
              </a:buClr>
              <a:buSzPct val="120000"/>
              <a:buFont typeface="Wingdings" panose="05000000000000000000" pitchFamily="2" charset="2"/>
              <a:buNone/>
            </a:pPr>
            <a:r>
              <a:rPr lang="zh-CN" altLang="zh-CN" sz="2800">
                <a:ea typeface="宋体" panose="02010600030101010101" pitchFamily="2" charset="-122"/>
              </a:rPr>
              <a:t>总生产者剩余等于价格以下和供给曲线以上的面积</a:t>
            </a:r>
          </a:p>
        </p:txBody>
      </p:sp>
      <p:grpSp>
        <p:nvGrpSpPr>
          <p:cNvPr id="31" name="Group 27">
            <a:extLst>
              <a:ext uri="{FF2B5EF4-FFF2-40B4-BE49-F238E27FC236}">
                <a16:creationId xmlns:a16="http://schemas.microsoft.com/office/drawing/2014/main" id="{F9D12BB5-7D91-4AFC-B552-91E60735F614}"/>
              </a:ext>
            </a:extLst>
          </p:cNvPr>
          <p:cNvGrpSpPr>
            <a:grpSpLocks/>
          </p:cNvGrpSpPr>
          <p:nvPr/>
        </p:nvGrpSpPr>
        <p:grpSpPr bwMode="auto">
          <a:xfrm>
            <a:off x="3883025" y="1762125"/>
            <a:ext cx="1836738" cy="477838"/>
            <a:chOff x="0" y="0"/>
            <a:chExt cx="1157" cy="301"/>
          </a:xfrm>
        </p:grpSpPr>
        <p:sp>
          <p:nvSpPr>
            <p:cNvPr id="32" name="Line 24">
              <a:extLst>
                <a:ext uri="{FF2B5EF4-FFF2-40B4-BE49-F238E27FC236}">
                  <a16:creationId xmlns:a16="http://schemas.microsoft.com/office/drawing/2014/main" id="{858797D2-E7C8-4F1C-BB1F-2B07A38D9AF4}"/>
                </a:ext>
              </a:extLst>
            </p:cNvPr>
            <p:cNvSpPr>
              <a:spLocks noChangeShapeType="1"/>
            </p:cNvSpPr>
            <p:nvPr/>
          </p:nvSpPr>
          <p:spPr bwMode="auto">
            <a:xfrm flipH="1">
              <a:off x="0" y="277"/>
              <a:ext cx="337"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25">
              <a:extLst>
                <a:ext uri="{FF2B5EF4-FFF2-40B4-BE49-F238E27FC236}">
                  <a16:creationId xmlns:a16="http://schemas.microsoft.com/office/drawing/2014/main" id="{E353215A-128E-4964-A84B-5A2E513B0D1B}"/>
                </a:ext>
              </a:extLst>
            </p:cNvPr>
            <p:cNvSpPr txBox="1">
              <a:spLocks noChangeArrowheads="1"/>
            </p:cNvSpPr>
            <p:nvPr/>
          </p:nvSpPr>
          <p:spPr bwMode="auto">
            <a:xfrm>
              <a:off x="222" y="0"/>
              <a:ext cx="935" cy="301"/>
            </a:xfrm>
            <a:prstGeom prst="rect">
              <a:avLst/>
            </a:prstGeom>
            <a:solidFill>
              <a:srgbClr val="CCFFCC"/>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500" dirty="0">
                  <a:ea typeface="宋体" panose="02010600030101010101" pitchFamily="2" charset="-122"/>
                </a:rPr>
                <a:t>C的成本</a:t>
              </a:r>
            </a:p>
          </p:txBody>
        </p:sp>
      </p:grpSp>
    </p:spTree>
    <p:extLst>
      <p:ext uri="{BB962C8B-B14F-4D97-AF65-F5344CB8AC3E}">
        <p14:creationId xmlns:p14="http://schemas.microsoft.com/office/powerpoint/2010/main" val="15988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
                                            <p:txEl>
                                              <p:pRg st="1" end="1"/>
                                            </p:txEl>
                                          </p:spTgt>
                                        </p:tgtEl>
                                        <p:attrNameLst>
                                          <p:attrName>style.visibility</p:attrName>
                                        </p:attrNameLst>
                                      </p:cBhvr>
                                      <p:to>
                                        <p:strVal val="visible"/>
                                      </p:to>
                                    </p:set>
                                    <p:animEffect transition="in" filter="wipe(left)">
                                      <p:cBhvr>
                                        <p:cTn id="16" dur="500"/>
                                        <p:tgtEl>
                                          <p:spTgt spid="20">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0"/>
                                  </p:stCondLst>
                                  <p:childTnLst>
                                    <p:animEffect transition="out" filter="dissolv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
                                            <p:txEl>
                                              <p:pRg st="2" end="2"/>
                                            </p:txEl>
                                          </p:spTgt>
                                        </p:tgtEl>
                                        <p:attrNameLst>
                                          <p:attrName>style.visibility</p:attrName>
                                        </p:attrNameLst>
                                      </p:cBhvr>
                                      <p:to>
                                        <p:strVal val="visible"/>
                                      </p:to>
                                    </p:set>
                                    <p:animEffect transition="in" filter="wipe(left)">
                                      <p:cBhvr>
                                        <p:cTn id="29" dur="500"/>
                                        <p:tgtEl>
                                          <p:spTgt spid="20">
                                            <p:txEl>
                                              <p:pRg st="2" end="2"/>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1" nodeType="clickEffect">
                                  <p:stCondLst>
                                    <p:cond delay="0"/>
                                  </p:stCondLst>
                                  <p:childTnLst>
                                    <p:animEffect transition="out" filter="dissolv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xEl>
                                              <p:pRg st="3" end="3"/>
                                            </p:txEl>
                                          </p:spTgt>
                                        </p:tgtEl>
                                        <p:attrNameLst>
                                          <p:attrName>style.visibility</p:attrName>
                                        </p:attrNameLst>
                                      </p:cBhvr>
                                      <p:to>
                                        <p:strVal val="visible"/>
                                      </p:to>
                                    </p:set>
                                    <p:animEffect transition="in" filter="wipe(left)">
                                      <p:cBhvr>
                                        <p:cTn id="42" dur="500"/>
                                        <p:tgtEl>
                                          <p:spTgt spid="20">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xEl>
                                              <p:pRg st="4" end="4"/>
                                            </p:txEl>
                                          </p:spTgt>
                                        </p:tgtEl>
                                        <p:attrNameLst>
                                          <p:attrName>style.visibility</p:attrName>
                                        </p:attrNameLst>
                                      </p:cBhvr>
                                      <p:to>
                                        <p:strVal val="visible"/>
                                      </p:to>
                                    </p:set>
                                    <p:animEffect transition="in" filter="wipe(left)">
                                      <p:cBhvr>
                                        <p:cTn id="47" dur="500"/>
                                        <p:tgtEl>
                                          <p:spTgt spid="20">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
                                            <p:txEl>
                                              <p:pRg st="5" end="5"/>
                                            </p:txEl>
                                          </p:spTgt>
                                        </p:tgtEl>
                                        <p:attrNameLst>
                                          <p:attrName>style.visibility</p:attrName>
                                        </p:attrNameLst>
                                      </p:cBhvr>
                                      <p:to>
                                        <p:strVal val="visible"/>
                                      </p:to>
                                    </p:set>
                                    <p:animEffect transition="in" filter="wipe(left)">
                                      <p:cBhvr>
                                        <p:cTn id="52" dur="500"/>
                                        <p:tgtEl>
                                          <p:spTgt spid="20">
                                            <p:txEl>
                                              <p:pRg st="5" end="5"/>
                                            </p:txEl>
                                          </p:spTgt>
                                        </p:tgtEl>
                                      </p:cBhvr>
                                    </p:animEffect>
                                  </p:childTnLst>
                                </p:cTn>
                              </p:par>
                              <p:par>
                                <p:cTn id="53" presetID="9" presetClass="entr" presetSubtype="0" fill="hold" grpId="2"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2"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dissolve">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dissolve">
                                      <p:cBhvr>
                                        <p:cTn id="6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7" grpId="1" animBg="1" autoUpdateAnimBg="0"/>
      <p:bldP spid="7" grpId="2" animBg="1" autoUpdateAnimBg="0"/>
      <p:bldP spid="8" grpId="0" animBg="1" autoUpdateAnimBg="0"/>
      <p:bldP spid="8" grpId="1" animBg="1" autoUpdateAnimBg="0"/>
      <p:bldP spid="8" grpId="2" animBg="1" autoUpdateAnimBg="0"/>
      <p:bldP spid="20" grpId="0" build="p" autoUpdateAnimBg="0"/>
      <p:bldP spid="30" grpId="0" bldLvl="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85D83-2B1D-482F-9F2E-CD76A1EF5B6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202A55B-C21A-4727-A4DE-FEEABCFF7F17}"/>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09563746-2A65-4089-AFDA-A0375972BBF7}"/>
              </a:ext>
            </a:extLst>
          </p:cNvPr>
          <p:cNvGrpSpPr>
            <a:grpSpLocks/>
          </p:cNvGrpSpPr>
          <p:nvPr/>
        </p:nvGrpSpPr>
        <p:grpSpPr bwMode="auto">
          <a:xfrm>
            <a:off x="3787775" y="1009650"/>
            <a:ext cx="4979988" cy="5295900"/>
            <a:chOff x="0" y="0"/>
            <a:chExt cx="3137" cy="3336"/>
          </a:xfrm>
        </p:grpSpPr>
        <p:graphicFrame>
          <p:nvGraphicFramePr>
            <p:cNvPr id="7" name="Object 3">
              <a:extLst>
                <a:ext uri="{FF2B5EF4-FFF2-40B4-BE49-F238E27FC236}">
                  <a16:creationId xmlns:a16="http://schemas.microsoft.com/office/drawing/2014/main" id="{6FE647D1-28AA-4D20-AD6A-44162656331D}"/>
                </a:ext>
              </a:extLst>
            </p:cNvPr>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10282" r:id="rId3" imgW="3061080" imgH="3274920" progId="Excel.Chart.8">
                    <p:embed/>
                  </p:oleObj>
                </mc:Choice>
                <mc:Fallback>
                  <p:oleObj r:id="rId3" imgW="3061080" imgH="3274920" progId="Excel.Chart.8">
                    <p:embed/>
                    <p:pic>
                      <p:nvPicPr>
                        <p:cNvPr id="49155" name="Object 3">
                          <a:extLst>
                            <a:ext uri="{FF2B5EF4-FFF2-40B4-BE49-F238E27FC236}">
                              <a16:creationId xmlns:a16="http://schemas.microsoft.com/office/drawing/2014/main" id="{D84F1DC5-03AF-4E08-8B46-EE228C0393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4">
              <a:extLst>
                <a:ext uri="{FF2B5EF4-FFF2-40B4-BE49-F238E27FC236}">
                  <a16:creationId xmlns:a16="http://schemas.microsoft.com/office/drawing/2014/main" id="{AB59D55D-61F9-4469-B71B-B585F513DB40}"/>
                </a:ext>
              </a:extLst>
            </p:cNvPr>
            <p:cNvSpPr>
              <a:spLocks noChangeArrowheads="1"/>
            </p:cNvSpPr>
            <p:nvPr/>
          </p:nvSpPr>
          <p:spPr bwMode="auto">
            <a:xfrm>
              <a:off x="331" y="95"/>
              <a:ext cx="260"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P</a:t>
              </a:r>
            </a:p>
          </p:txBody>
        </p:sp>
        <p:sp>
          <p:nvSpPr>
            <p:cNvPr id="9" name="Rectangle 5">
              <a:extLst>
                <a:ext uri="{FF2B5EF4-FFF2-40B4-BE49-F238E27FC236}">
                  <a16:creationId xmlns:a16="http://schemas.microsoft.com/office/drawing/2014/main" id="{5A9DD022-94D8-482D-AFC0-691259124964}"/>
                </a:ext>
              </a:extLst>
            </p:cNvPr>
            <p:cNvSpPr>
              <a:spLocks noChangeArrowheads="1"/>
            </p:cNvSpPr>
            <p:nvPr/>
          </p:nvSpPr>
          <p:spPr bwMode="auto">
            <a:xfrm>
              <a:off x="2832" y="2643"/>
              <a:ext cx="305"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Q</a:t>
              </a:r>
            </a:p>
          </p:txBody>
        </p:sp>
      </p:grpSp>
      <p:sp>
        <p:nvSpPr>
          <p:cNvPr id="10" name="AutoShape 27">
            <a:extLst>
              <a:ext uri="{FF2B5EF4-FFF2-40B4-BE49-F238E27FC236}">
                <a16:creationId xmlns:a16="http://schemas.microsoft.com/office/drawing/2014/main" id="{1EBF1135-6090-437B-B084-52563DD489BB}"/>
              </a:ext>
            </a:extLst>
          </p:cNvPr>
          <p:cNvSpPr>
            <a:spLocks noChangeArrowheads="1"/>
          </p:cNvSpPr>
          <p:nvPr/>
        </p:nvSpPr>
        <p:spPr bwMode="auto">
          <a:xfrm flipV="1">
            <a:off x="4594225" y="3082925"/>
            <a:ext cx="2800350" cy="1455738"/>
          </a:xfrm>
          <a:prstGeom prst="rtTriangle">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1" name="Rectangle 6">
            <a:extLst>
              <a:ext uri="{FF2B5EF4-FFF2-40B4-BE49-F238E27FC236}">
                <a16:creationId xmlns:a16="http://schemas.microsoft.com/office/drawing/2014/main" id="{7166C907-DB2B-4244-AB44-8B05076A7721}"/>
              </a:ext>
            </a:extLst>
          </p:cNvPr>
          <p:cNvSpPr txBox="1">
            <a:spLocks noChangeArrowheads="1"/>
          </p:cNvSpPr>
          <p:nvPr/>
        </p:nvSpPr>
        <p:spPr>
          <a:xfrm>
            <a:off x="233363" y="252413"/>
            <a:ext cx="8707437"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ea typeface="宋体" panose="02010600030101010101" pitchFamily="2" charset="-122"/>
              </a:rPr>
              <a:t>许多卖家的生产者剩余与光滑的供给曲线</a:t>
            </a:r>
          </a:p>
        </p:txBody>
      </p:sp>
      <p:sp>
        <p:nvSpPr>
          <p:cNvPr id="12" name="Text Box 7">
            <a:extLst>
              <a:ext uri="{FF2B5EF4-FFF2-40B4-BE49-F238E27FC236}">
                <a16:creationId xmlns:a16="http://schemas.microsoft.com/office/drawing/2014/main" id="{61518B5A-CBA2-41FE-9450-17A297483EF8}"/>
              </a:ext>
            </a:extLst>
          </p:cNvPr>
          <p:cNvSpPr txBox="1">
            <a:spLocks noChangeArrowheads="1"/>
          </p:cNvSpPr>
          <p:nvPr/>
        </p:nvSpPr>
        <p:spPr bwMode="auto">
          <a:xfrm>
            <a:off x="5068888" y="1054100"/>
            <a:ext cx="3470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800">
                <a:ea typeface="宋体" panose="02010600030101010101" pitchFamily="2" charset="-122"/>
              </a:rPr>
              <a:t>鞋的供给</a:t>
            </a:r>
          </a:p>
        </p:txBody>
      </p:sp>
      <p:grpSp>
        <p:nvGrpSpPr>
          <p:cNvPr id="13" name="Group 9">
            <a:extLst>
              <a:ext uri="{FF2B5EF4-FFF2-40B4-BE49-F238E27FC236}">
                <a16:creationId xmlns:a16="http://schemas.microsoft.com/office/drawing/2014/main" id="{833234EF-7361-4028-823A-2441AE7148EB}"/>
              </a:ext>
            </a:extLst>
          </p:cNvPr>
          <p:cNvGrpSpPr>
            <a:grpSpLocks/>
          </p:cNvGrpSpPr>
          <p:nvPr/>
        </p:nvGrpSpPr>
        <p:grpSpPr bwMode="auto">
          <a:xfrm>
            <a:off x="4586288" y="2178050"/>
            <a:ext cx="4219575" cy="2386013"/>
            <a:chOff x="0" y="0"/>
            <a:chExt cx="2658" cy="1503"/>
          </a:xfrm>
        </p:grpSpPr>
        <p:sp>
          <p:nvSpPr>
            <p:cNvPr id="14" name="Line 9">
              <a:extLst>
                <a:ext uri="{FF2B5EF4-FFF2-40B4-BE49-F238E27FC236}">
                  <a16:creationId xmlns:a16="http://schemas.microsoft.com/office/drawing/2014/main" id="{09B62461-8F3F-41CF-891B-60E1FB9207FC}"/>
                </a:ext>
              </a:extLst>
            </p:cNvPr>
            <p:cNvSpPr>
              <a:spLocks noChangeShapeType="1"/>
            </p:cNvSpPr>
            <p:nvPr/>
          </p:nvSpPr>
          <p:spPr bwMode="auto">
            <a:xfrm flipV="1">
              <a:off x="0" y="242"/>
              <a:ext cx="2401" cy="1261"/>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10">
              <a:extLst>
                <a:ext uri="{FF2B5EF4-FFF2-40B4-BE49-F238E27FC236}">
                  <a16:creationId xmlns:a16="http://schemas.microsoft.com/office/drawing/2014/main" id="{13D16163-E009-460A-827D-17EC4DEBFA2D}"/>
                </a:ext>
              </a:extLst>
            </p:cNvPr>
            <p:cNvSpPr>
              <a:spLocks noChangeArrowheads="1"/>
            </p:cNvSpPr>
            <p:nvPr/>
          </p:nvSpPr>
          <p:spPr bwMode="auto">
            <a:xfrm>
              <a:off x="2353" y="0"/>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S</a:t>
              </a:r>
            </a:p>
          </p:txBody>
        </p:sp>
      </p:grpSp>
      <p:sp>
        <p:nvSpPr>
          <p:cNvPr id="16" name="Rectangle 17">
            <a:extLst>
              <a:ext uri="{FF2B5EF4-FFF2-40B4-BE49-F238E27FC236}">
                <a16:creationId xmlns:a16="http://schemas.microsoft.com/office/drawing/2014/main" id="{F7727530-20B5-427E-AD8B-A51D633EA8C9}"/>
              </a:ext>
            </a:extLst>
          </p:cNvPr>
          <p:cNvSpPr txBox="1">
            <a:spLocks noChangeArrowheads="1"/>
          </p:cNvSpPr>
          <p:nvPr/>
        </p:nvSpPr>
        <p:spPr>
          <a:xfrm>
            <a:off x="446088" y="1001713"/>
            <a:ext cx="3305175" cy="512445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FontTx/>
              <a:buNone/>
            </a:pPr>
            <a:r>
              <a:rPr lang="zh-CN" altLang="zh-CN" sz="2600">
                <a:ea typeface="宋体" panose="02010600030101010101" pitchFamily="2" charset="-122"/>
              </a:rPr>
              <a:t>生产者剩余是价格以下和供给曲线以上的面积</a:t>
            </a:r>
          </a:p>
          <a:p>
            <a:pPr marL="0" indent="0">
              <a:spcBef>
                <a:spcPct val="50000"/>
              </a:spcBef>
              <a:buFontTx/>
              <a:buNone/>
            </a:pPr>
            <a:r>
              <a:rPr lang="zh-CN" altLang="zh-CN" sz="2600">
                <a:ea typeface="宋体" panose="02010600030101010101" pitchFamily="2" charset="-122"/>
              </a:rPr>
              <a:t>这个三角形的高度</a:t>
            </a:r>
          </a:p>
          <a:p>
            <a:pPr marL="0" indent="0">
              <a:spcBef>
                <a:spcPct val="50000"/>
              </a:spcBef>
              <a:buFontTx/>
              <a:buNone/>
            </a:pPr>
            <a:r>
              <a:rPr lang="zh-CN" altLang="zh-CN" sz="2600">
                <a:ea typeface="宋体" panose="02010600030101010101" pitchFamily="2" charset="-122"/>
              </a:rPr>
              <a:t>= $40 – 15 = $25.</a:t>
            </a:r>
          </a:p>
          <a:p>
            <a:pPr marL="0" indent="0">
              <a:spcBef>
                <a:spcPct val="50000"/>
              </a:spcBef>
              <a:buFontTx/>
              <a:buNone/>
            </a:pPr>
            <a:r>
              <a:rPr lang="zh-CN" altLang="zh-CN" sz="2600">
                <a:ea typeface="宋体" panose="02010600030101010101" pitchFamily="2" charset="-122"/>
              </a:rPr>
              <a:t>因此, </a:t>
            </a:r>
            <a:br>
              <a:rPr lang="zh-CN" altLang="zh-CN" sz="2600">
                <a:ea typeface="宋体" panose="02010600030101010101" pitchFamily="2" charset="-122"/>
              </a:rPr>
            </a:br>
            <a:r>
              <a:rPr lang="zh-CN" altLang="zh-CN" sz="2600">
                <a:ea typeface="宋体" panose="02010600030101010101" pitchFamily="2" charset="-122"/>
              </a:rPr>
              <a:t>PS = ½ x </a:t>
            </a:r>
            <a:r>
              <a:rPr lang="zh-CN" altLang="zh-CN" sz="2600" i="1">
                <a:ea typeface="宋体" panose="02010600030101010101" pitchFamily="2" charset="-122"/>
              </a:rPr>
              <a:t>b</a:t>
            </a:r>
            <a:r>
              <a:rPr lang="zh-CN" altLang="zh-CN" sz="2600">
                <a:ea typeface="宋体" panose="02010600030101010101" pitchFamily="2" charset="-122"/>
              </a:rPr>
              <a:t> x </a:t>
            </a:r>
            <a:r>
              <a:rPr lang="zh-CN" altLang="zh-CN" sz="2600" i="1">
                <a:ea typeface="宋体" panose="02010600030101010101" pitchFamily="2" charset="-122"/>
              </a:rPr>
              <a:t>h</a:t>
            </a:r>
            <a:r>
              <a:rPr lang="zh-CN" altLang="zh-CN" sz="2600">
                <a:ea typeface="宋体" panose="02010600030101010101" pitchFamily="2" charset="-122"/>
              </a:rPr>
              <a:t/>
            </a:r>
            <a:br>
              <a:rPr lang="zh-CN" altLang="zh-CN" sz="2600">
                <a:ea typeface="宋体" panose="02010600030101010101" pitchFamily="2" charset="-122"/>
              </a:rPr>
            </a:br>
            <a:r>
              <a:rPr lang="zh-CN" altLang="zh-CN" sz="2600">
                <a:ea typeface="宋体" panose="02010600030101010101" pitchFamily="2" charset="-122"/>
              </a:rPr>
              <a:t>      = ½ x 25 x $25</a:t>
            </a:r>
            <a:br>
              <a:rPr lang="zh-CN" altLang="zh-CN" sz="2600">
                <a:ea typeface="宋体" panose="02010600030101010101" pitchFamily="2" charset="-122"/>
              </a:rPr>
            </a:br>
            <a:r>
              <a:rPr lang="zh-CN" altLang="zh-CN" sz="2600">
                <a:ea typeface="宋体" panose="02010600030101010101" pitchFamily="2" charset="-122"/>
              </a:rPr>
              <a:t>      = </a:t>
            </a:r>
            <a:r>
              <a:rPr lang="zh-CN" altLang="zh-CN" sz="2600" u="sng">
                <a:ea typeface="宋体" panose="02010600030101010101" pitchFamily="2" charset="-122"/>
              </a:rPr>
              <a:t>$312.50</a:t>
            </a:r>
          </a:p>
          <a:p>
            <a:pPr marL="0" indent="0">
              <a:lnSpc>
                <a:spcPct val="100000"/>
              </a:lnSpc>
              <a:spcBef>
                <a:spcPct val="0"/>
              </a:spcBef>
              <a:buFontTx/>
              <a:buNone/>
            </a:pPr>
            <a:endParaRPr lang="zh-CN" altLang="zh-CN" sz="2600">
              <a:ea typeface="宋体" panose="02010600030101010101" pitchFamily="2" charset="-122"/>
            </a:endParaRPr>
          </a:p>
        </p:txBody>
      </p:sp>
      <p:grpSp>
        <p:nvGrpSpPr>
          <p:cNvPr id="17" name="Group 13">
            <a:extLst>
              <a:ext uri="{FF2B5EF4-FFF2-40B4-BE49-F238E27FC236}">
                <a16:creationId xmlns:a16="http://schemas.microsoft.com/office/drawing/2014/main" id="{DFF85548-2E26-4861-A2F5-438F2A75AA92}"/>
              </a:ext>
            </a:extLst>
          </p:cNvPr>
          <p:cNvGrpSpPr>
            <a:grpSpLocks/>
          </p:cNvGrpSpPr>
          <p:nvPr/>
        </p:nvGrpSpPr>
        <p:grpSpPr bwMode="auto">
          <a:xfrm>
            <a:off x="3881438" y="2882900"/>
            <a:ext cx="3544887" cy="393700"/>
            <a:chOff x="0" y="0"/>
            <a:chExt cx="2233" cy="248"/>
          </a:xfrm>
        </p:grpSpPr>
        <p:sp>
          <p:nvSpPr>
            <p:cNvPr id="18" name="Line 19">
              <a:extLst>
                <a:ext uri="{FF2B5EF4-FFF2-40B4-BE49-F238E27FC236}">
                  <a16:creationId xmlns:a16="http://schemas.microsoft.com/office/drawing/2014/main" id="{FD9889C0-0237-4F62-84C2-EB431EE82A8A}"/>
                </a:ext>
              </a:extLst>
            </p:cNvPr>
            <p:cNvSpPr>
              <a:spLocks noChangeShapeType="1"/>
            </p:cNvSpPr>
            <p:nvPr/>
          </p:nvSpPr>
          <p:spPr bwMode="auto">
            <a:xfrm>
              <a:off x="326" y="122"/>
              <a:ext cx="1907"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20">
              <a:extLst>
                <a:ext uri="{FF2B5EF4-FFF2-40B4-BE49-F238E27FC236}">
                  <a16:creationId xmlns:a16="http://schemas.microsoft.com/office/drawing/2014/main" id="{3BAC9C22-D434-4F15-9635-2135AA39BF8A}"/>
                </a:ext>
              </a:extLst>
            </p:cNvPr>
            <p:cNvSpPr>
              <a:spLocks noChangeArrowheads="1"/>
            </p:cNvSpPr>
            <p:nvPr/>
          </p:nvSpPr>
          <p:spPr bwMode="auto">
            <a:xfrm>
              <a:off x="0" y="0"/>
              <a:ext cx="329" cy="24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0" name="Line 25">
            <a:extLst>
              <a:ext uri="{FF2B5EF4-FFF2-40B4-BE49-F238E27FC236}">
                <a16:creationId xmlns:a16="http://schemas.microsoft.com/office/drawing/2014/main" id="{636063BB-B753-4BB7-81C5-6E9D46B11EF5}"/>
              </a:ext>
            </a:extLst>
          </p:cNvPr>
          <p:cNvSpPr>
            <a:spLocks noChangeShapeType="1"/>
          </p:cNvSpPr>
          <p:nvPr/>
        </p:nvSpPr>
        <p:spPr bwMode="auto">
          <a:xfrm rot="5400000">
            <a:off x="6082506" y="4418807"/>
            <a:ext cx="2681287"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26">
            <a:extLst>
              <a:ext uri="{FF2B5EF4-FFF2-40B4-BE49-F238E27FC236}">
                <a16:creationId xmlns:a16="http://schemas.microsoft.com/office/drawing/2014/main" id="{195FB63F-DA34-48A5-AFC6-0B9AEBEEE7EA}"/>
              </a:ext>
            </a:extLst>
          </p:cNvPr>
          <p:cNvSpPr>
            <a:spLocks noChangeArrowheads="1"/>
          </p:cNvSpPr>
          <p:nvPr/>
        </p:nvSpPr>
        <p:spPr bwMode="auto">
          <a:xfrm>
            <a:off x="7161213" y="5764213"/>
            <a:ext cx="522287" cy="3937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22" name="Group 18">
            <a:extLst>
              <a:ext uri="{FF2B5EF4-FFF2-40B4-BE49-F238E27FC236}">
                <a16:creationId xmlns:a16="http://schemas.microsoft.com/office/drawing/2014/main" id="{665FC591-8861-4E7E-BF96-34EAEE22E226}"/>
              </a:ext>
            </a:extLst>
          </p:cNvPr>
          <p:cNvGrpSpPr>
            <a:grpSpLocks/>
          </p:cNvGrpSpPr>
          <p:nvPr/>
        </p:nvGrpSpPr>
        <p:grpSpPr bwMode="auto">
          <a:xfrm>
            <a:off x="3803650" y="3086100"/>
            <a:ext cx="739775" cy="1477963"/>
            <a:chOff x="0" y="0"/>
            <a:chExt cx="466" cy="931"/>
          </a:xfrm>
        </p:grpSpPr>
        <p:sp>
          <p:nvSpPr>
            <p:cNvPr id="23" name="AutoShape 28">
              <a:extLst>
                <a:ext uri="{FF2B5EF4-FFF2-40B4-BE49-F238E27FC236}">
                  <a16:creationId xmlns:a16="http://schemas.microsoft.com/office/drawing/2014/main" id="{ACBF6703-1FF9-46AA-A563-3FF3FBD28BD8}"/>
                </a:ext>
              </a:extLst>
            </p:cNvPr>
            <p:cNvSpPr>
              <a:spLocks/>
            </p:cNvSpPr>
            <p:nvPr/>
          </p:nvSpPr>
          <p:spPr bwMode="auto">
            <a:xfrm>
              <a:off x="263" y="0"/>
              <a:ext cx="203" cy="931"/>
            </a:xfrm>
            <a:prstGeom prst="leftBrace">
              <a:avLst>
                <a:gd name="adj1" fmla="val 62572"/>
                <a:gd name="adj2" fmla="val 58968"/>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4" name="Text Box 29">
              <a:extLst>
                <a:ext uri="{FF2B5EF4-FFF2-40B4-BE49-F238E27FC236}">
                  <a16:creationId xmlns:a16="http://schemas.microsoft.com/office/drawing/2014/main" id="{41285A2E-B600-4501-9443-65D2E0C8E9AC}"/>
                </a:ext>
              </a:extLst>
            </p:cNvPr>
            <p:cNvSpPr txBox="1">
              <a:spLocks noChangeArrowheads="1"/>
            </p:cNvSpPr>
            <p:nvPr/>
          </p:nvSpPr>
          <p:spPr bwMode="auto">
            <a:xfrm>
              <a:off x="0" y="392"/>
              <a:ext cx="23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600" i="1">
                  <a:solidFill>
                    <a:srgbClr val="FF0000"/>
                  </a:solidFill>
                  <a:ea typeface="宋体" panose="02010600030101010101" pitchFamily="2" charset="-122"/>
                </a:rPr>
                <a:t>h</a:t>
              </a:r>
            </a:p>
          </p:txBody>
        </p:sp>
      </p:grpSp>
    </p:spTree>
    <p:extLst>
      <p:ext uri="{BB962C8B-B14F-4D97-AF65-F5344CB8AC3E}">
        <p14:creationId xmlns:p14="http://schemas.microsoft.com/office/powerpoint/2010/main" val="33907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animEffect transition="in" filter="wipe(left)">
                                      <p:cBhvr>
                                        <p:cTn id="16" dur="500"/>
                                        <p:tgtEl>
                                          <p:spTgt spid="1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Effect transition="in" filter="wipe(left)">
                                      <p:cBhvr>
                                        <p:cTn id="21" dur="500"/>
                                        <p:tgtEl>
                                          <p:spTgt spid="16">
                                            <p:txEl>
                                              <p:pRg st="2" end="2"/>
                                            </p:txEl>
                                          </p:spTgt>
                                        </p:tgtEl>
                                      </p:cBhvr>
                                    </p:animEffect>
                                  </p:childTnLst>
                                </p:cTn>
                              </p:par>
                            </p:childTnLst>
                          </p:cTn>
                        </p:par>
                        <p:par>
                          <p:cTn id="22" fill="hold">
                            <p:stCondLst>
                              <p:cond delay="500"/>
                            </p:stCondLst>
                            <p:childTnLst>
                              <p:par>
                                <p:cTn id="23" presetID="18" presetClass="entr" presetSubtype="12"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strips(downLeft)">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
                                            <p:txEl>
                                              <p:pRg st="3" end="3"/>
                                            </p:txEl>
                                          </p:spTgt>
                                        </p:tgtEl>
                                        <p:attrNameLst>
                                          <p:attrName>style.visibility</p:attrName>
                                        </p:attrNameLst>
                                      </p:cBhvr>
                                      <p:to>
                                        <p:strVal val="visible"/>
                                      </p:to>
                                    </p:set>
                                    <p:animEffect transition="in" filter="wipe(left)">
                                      <p:cBhvr>
                                        <p:cTn id="30"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6" grpId="0" build="p" bldLvl="5"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E2CE3-0A34-4938-A835-A1411F92476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66C9F10-EA72-439C-AA68-F2F72A335906}"/>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FAEE41F0-A52F-48BB-AC0F-3ADC9C6E2BF8}"/>
              </a:ext>
            </a:extLst>
          </p:cNvPr>
          <p:cNvGrpSpPr>
            <a:grpSpLocks/>
          </p:cNvGrpSpPr>
          <p:nvPr/>
        </p:nvGrpSpPr>
        <p:grpSpPr bwMode="auto">
          <a:xfrm>
            <a:off x="3787775" y="1009650"/>
            <a:ext cx="4979988" cy="5295900"/>
            <a:chOff x="0" y="0"/>
            <a:chExt cx="3137" cy="3336"/>
          </a:xfrm>
        </p:grpSpPr>
        <p:graphicFrame>
          <p:nvGraphicFramePr>
            <p:cNvPr id="7" name="Object 3">
              <a:extLst>
                <a:ext uri="{FF2B5EF4-FFF2-40B4-BE49-F238E27FC236}">
                  <a16:creationId xmlns:a16="http://schemas.microsoft.com/office/drawing/2014/main" id="{1F0C1A92-C240-4F95-814E-F36252CB1B7F}"/>
                </a:ext>
              </a:extLst>
            </p:cNvPr>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11307" r:id="rId3" imgW="3061080" imgH="3274920" progId="Excel.Chart.8">
                    <p:embed/>
                  </p:oleObj>
                </mc:Choice>
                <mc:Fallback>
                  <p:oleObj r:id="rId3" imgW="3061080" imgH="3274920" progId="Excel.Chart.8">
                    <p:embed/>
                    <p:pic>
                      <p:nvPicPr>
                        <p:cNvPr id="50179" name="Object 3">
                          <a:extLst>
                            <a:ext uri="{FF2B5EF4-FFF2-40B4-BE49-F238E27FC236}">
                              <a16:creationId xmlns:a16="http://schemas.microsoft.com/office/drawing/2014/main" id="{BBA88A36-28E9-4A28-B17E-BDA677E2AE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4">
              <a:extLst>
                <a:ext uri="{FF2B5EF4-FFF2-40B4-BE49-F238E27FC236}">
                  <a16:creationId xmlns:a16="http://schemas.microsoft.com/office/drawing/2014/main" id="{52F9DC43-88CB-4831-90FB-06F9AE4E9436}"/>
                </a:ext>
              </a:extLst>
            </p:cNvPr>
            <p:cNvSpPr>
              <a:spLocks noChangeArrowheads="1"/>
            </p:cNvSpPr>
            <p:nvPr/>
          </p:nvSpPr>
          <p:spPr bwMode="auto">
            <a:xfrm>
              <a:off x="331" y="95"/>
              <a:ext cx="260"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P</a:t>
              </a:r>
            </a:p>
          </p:txBody>
        </p:sp>
        <p:sp>
          <p:nvSpPr>
            <p:cNvPr id="9" name="Rectangle 5">
              <a:extLst>
                <a:ext uri="{FF2B5EF4-FFF2-40B4-BE49-F238E27FC236}">
                  <a16:creationId xmlns:a16="http://schemas.microsoft.com/office/drawing/2014/main" id="{BB49412C-1D2F-4BF3-BE0F-501653623D40}"/>
                </a:ext>
              </a:extLst>
            </p:cNvPr>
            <p:cNvSpPr>
              <a:spLocks noChangeArrowheads="1"/>
            </p:cNvSpPr>
            <p:nvPr/>
          </p:nvSpPr>
          <p:spPr bwMode="auto">
            <a:xfrm>
              <a:off x="2832" y="2643"/>
              <a:ext cx="305"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Q</a:t>
              </a:r>
            </a:p>
          </p:txBody>
        </p:sp>
      </p:grpSp>
      <p:sp>
        <p:nvSpPr>
          <p:cNvPr id="10" name="AutoShape 6">
            <a:extLst>
              <a:ext uri="{FF2B5EF4-FFF2-40B4-BE49-F238E27FC236}">
                <a16:creationId xmlns:a16="http://schemas.microsoft.com/office/drawing/2014/main" id="{9DC8C206-D30C-4155-B7B4-9BF4D7FB05A6}"/>
              </a:ext>
            </a:extLst>
          </p:cNvPr>
          <p:cNvSpPr>
            <a:spLocks noChangeArrowheads="1"/>
          </p:cNvSpPr>
          <p:nvPr/>
        </p:nvSpPr>
        <p:spPr bwMode="auto">
          <a:xfrm flipV="1">
            <a:off x="4594225" y="3082925"/>
            <a:ext cx="2800350" cy="1455738"/>
          </a:xfrm>
          <a:prstGeom prst="rtTriangle">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1" name="Rectangle 7">
            <a:extLst>
              <a:ext uri="{FF2B5EF4-FFF2-40B4-BE49-F238E27FC236}">
                <a16:creationId xmlns:a16="http://schemas.microsoft.com/office/drawing/2014/main" id="{2473E940-3C89-4840-AF2F-28DAA98AA7F2}"/>
              </a:ext>
            </a:extLst>
          </p:cNvPr>
          <p:cNvSpPr txBox="1">
            <a:spLocks noChangeArrowheads="1"/>
          </p:cNvSpPr>
          <p:nvPr/>
        </p:nvSpPr>
        <p:spPr>
          <a:xfrm>
            <a:off x="342900" y="252413"/>
            <a:ext cx="8410575"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更低的价格如何减少生产者剩余</a:t>
            </a:r>
          </a:p>
        </p:txBody>
      </p:sp>
      <p:sp>
        <p:nvSpPr>
          <p:cNvPr id="12" name="Rectangle 12">
            <a:extLst>
              <a:ext uri="{FF2B5EF4-FFF2-40B4-BE49-F238E27FC236}">
                <a16:creationId xmlns:a16="http://schemas.microsoft.com/office/drawing/2014/main" id="{3759D606-7488-4135-83E3-0A22BA2B87D4}"/>
              </a:ext>
            </a:extLst>
          </p:cNvPr>
          <p:cNvSpPr txBox="1">
            <a:spLocks noChangeArrowheads="1"/>
          </p:cNvSpPr>
          <p:nvPr/>
        </p:nvSpPr>
        <p:spPr>
          <a:xfrm>
            <a:off x="446088" y="1001713"/>
            <a:ext cx="3305175" cy="28575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FontTx/>
              <a:buNone/>
            </a:pPr>
            <a:r>
              <a:rPr lang="zh-CN" altLang="zh-CN">
                <a:ea typeface="宋体" panose="02010600030101010101" pitchFamily="2" charset="-122"/>
              </a:rPr>
              <a:t>如果价格降到$30,</a:t>
            </a:r>
          </a:p>
          <a:p>
            <a:pPr marL="0" indent="0">
              <a:spcBef>
                <a:spcPct val="30000"/>
              </a:spcBef>
              <a:buFont typeface="Wingdings" panose="05000000000000000000" pitchFamily="2" charset="2"/>
              <a:buNone/>
            </a:pPr>
            <a:r>
              <a:rPr lang="zh-CN" altLang="zh-CN">
                <a:ea typeface="宋体" panose="02010600030101010101" pitchFamily="2" charset="-122"/>
              </a:rPr>
              <a:t>PS = ½ x 15 x $15</a:t>
            </a:r>
            <a:br>
              <a:rPr lang="zh-CN" altLang="zh-CN">
                <a:ea typeface="宋体" panose="02010600030101010101" pitchFamily="2" charset="-122"/>
              </a:rPr>
            </a:br>
            <a:r>
              <a:rPr lang="zh-CN" altLang="zh-CN">
                <a:ea typeface="宋体" panose="02010600030101010101" pitchFamily="2" charset="-122"/>
              </a:rPr>
              <a:t>      = </a:t>
            </a:r>
            <a:r>
              <a:rPr lang="zh-CN" altLang="zh-CN" u="sng">
                <a:ea typeface="宋体" panose="02010600030101010101" pitchFamily="2" charset="-122"/>
              </a:rPr>
              <a:t>$112.50</a:t>
            </a:r>
          </a:p>
          <a:p>
            <a:pPr marL="0" indent="0">
              <a:spcBef>
                <a:spcPct val="40000"/>
              </a:spcBef>
              <a:buFont typeface="Wingdings" panose="05000000000000000000" pitchFamily="2" charset="2"/>
              <a:buNone/>
            </a:pPr>
            <a:r>
              <a:rPr lang="zh-CN" altLang="zh-CN">
                <a:ea typeface="宋体" panose="02010600030101010101" pitchFamily="2" charset="-122"/>
              </a:rPr>
              <a:t>生产者剩余减少的原因两个原因：</a:t>
            </a:r>
          </a:p>
        </p:txBody>
      </p:sp>
      <p:sp>
        <p:nvSpPr>
          <p:cNvPr id="13" name="Line 14">
            <a:extLst>
              <a:ext uri="{FF2B5EF4-FFF2-40B4-BE49-F238E27FC236}">
                <a16:creationId xmlns:a16="http://schemas.microsoft.com/office/drawing/2014/main" id="{4B158C2E-39F3-432F-BBAE-1DD266A3F6DD}"/>
              </a:ext>
            </a:extLst>
          </p:cNvPr>
          <p:cNvSpPr>
            <a:spLocks noChangeShapeType="1"/>
          </p:cNvSpPr>
          <p:nvPr/>
        </p:nvSpPr>
        <p:spPr bwMode="auto">
          <a:xfrm>
            <a:off x="4586288" y="3076575"/>
            <a:ext cx="2835275"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24">
            <a:extLst>
              <a:ext uri="{FF2B5EF4-FFF2-40B4-BE49-F238E27FC236}">
                <a16:creationId xmlns:a16="http://schemas.microsoft.com/office/drawing/2014/main" id="{D797A622-0091-45E0-8C3F-9741B754BDF8}"/>
              </a:ext>
            </a:extLst>
          </p:cNvPr>
          <p:cNvSpPr>
            <a:spLocks noChangeArrowheads="1"/>
          </p:cNvSpPr>
          <p:nvPr/>
        </p:nvSpPr>
        <p:spPr bwMode="auto">
          <a:xfrm flipV="1">
            <a:off x="4592638" y="3675063"/>
            <a:ext cx="1665287" cy="876300"/>
          </a:xfrm>
          <a:prstGeom prst="rtTriangle">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15" name="Group 11">
            <a:extLst>
              <a:ext uri="{FF2B5EF4-FFF2-40B4-BE49-F238E27FC236}">
                <a16:creationId xmlns:a16="http://schemas.microsoft.com/office/drawing/2014/main" id="{B7A42AEF-3A8B-4755-BF14-3A9769F8780E}"/>
              </a:ext>
            </a:extLst>
          </p:cNvPr>
          <p:cNvGrpSpPr>
            <a:grpSpLocks/>
          </p:cNvGrpSpPr>
          <p:nvPr/>
        </p:nvGrpSpPr>
        <p:grpSpPr bwMode="auto">
          <a:xfrm>
            <a:off x="4586288" y="2178050"/>
            <a:ext cx="4219575" cy="2386013"/>
            <a:chOff x="0" y="0"/>
            <a:chExt cx="2658" cy="1503"/>
          </a:xfrm>
        </p:grpSpPr>
        <p:sp>
          <p:nvSpPr>
            <p:cNvPr id="16" name="Line 10">
              <a:extLst>
                <a:ext uri="{FF2B5EF4-FFF2-40B4-BE49-F238E27FC236}">
                  <a16:creationId xmlns:a16="http://schemas.microsoft.com/office/drawing/2014/main" id="{4F8E1C86-E7AB-46DC-8860-61429DACFE16}"/>
                </a:ext>
              </a:extLst>
            </p:cNvPr>
            <p:cNvSpPr>
              <a:spLocks noChangeShapeType="1"/>
            </p:cNvSpPr>
            <p:nvPr/>
          </p:nvSpPr>
          <p:spPr bwMode="auto">
            <a:xfrm flipV="1">
              <a:off x="0" y="242"/>
              <a:ext cx="2401" cy="1261"/>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11">
              <a:extLst>
                <a:ext uri="{FF2B5EF4-FFF2-40B4-BE49-F238E27FC236}">
                  <a16:creationId xmlns:a16="http://schemas.microsoft.com/office/drawing/2014/main" id="{7D4514D1-4482-49AD-8DF2-9F1D70AC859C}"/>
                </a:ext>
              </a:extLst>
            </p:cNvPr>
            <p:cNvSpPr>
              <a:spLocks noChangeArrowheads="1"/>
            </p:cNvSpPr>
            <p:nvPr/>
          </p:nvSpPr>
          <p:spPr bwMode="auto">
            <a:xfrm>
              <a:off x="2353" y="0"/>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S</a:t>
              </a:r>
            </a:p>
          </p:txBody>
        </p:sp>
      </p:grpSp>
      <p:grpSp>
        <p:nvGrpSpPr>
          <p:cNvPr id="18" name="Group 14">
            <a:extLst>
              <a:ext uri="{FF2B5EF4-FFF2-40B4-BE49-F238E27FC236}">
                <a16:creationId xmlns:a16="http://schemas.microsoft.com/office/drawing/2014/main" id="{CF8CF665-3EF1-479A-9658-4466257118DC}"/>
              </a:ext>
            </a:extLst>
          </p:cNvPr>
          <p:cNvGrpSpPr>
            <a:grpSpLocks/>
          </p:cNvGrpSpPr>
          <p:nvPr/>
        </p:nvGrpSpPr>
        <p:grpSpPr bwMode="auto">
          <a:xfrm>
            <a:off x="3886200" y="3476625"/>
            <a:ext cx="2674938" cy="2676525"/>
            <a:chOff x="0" y="0"/>
            <a:chExt cx="1685" cy="1686"/>
          </a:xfrm>
        </p:grpSpPr>
        <p:grpSp>
          <p:nvGrpSpPr>
            <p:cNvPr id="19" name="Group 15">
              <a:extLst>
                <a:ext uri="{FF2B5EF4-FFF2-40B4-BE49-F238E27FC236}">
                  <a16:creationId xmlns:a16="http://schemas.microsoft.com/office/drawing/2014/main" id="{863508C4-6B47-4970-B253-F2D7F2B6680B}"/>
                </a:ext>
              </a:extLst>
            </p:cNvPr>
            <p:cNvGrpSpPr>
              <a:grpSpLocks/>
            </p:cNvGrpSpPr>
            <p:nvPr/>
          </p:nvGrpSpPr>
          <p:grpSpPr bwMode="auto">
            <a:xfrm>
              <a:off x="1356" y="112"/>
              <a:ext cx="329" cy="1574"/>
              <a:chOff x="0" y="0"/>
              <a:chExt cx="329" cy="1574"/>
            </a:xfrm>
          </p:grpSpPr>
          <p:sp>
            <p:nvSpPr>
              <p:cNvPr id="23" name="Line 16">
                <a:extLst>
                  <a:ext uri="{FF2B5EF4-FFF2-40B4-BE49-F238E27FC236}">
                    <a16:creationId xmlns:a16="http://schemas.microsoft.com/office/drawing/2014/main" id="{8C334F59-3450-497E-95FC-BBDD76CD9162}"/>
                  </a:ext>
                </a:extLst>
              </p:cNvPr>
              <p:cNvSpPr>
                <a:spLocks noChangeShapeType="1"/>
              </p:cNvSpPr>
              <p:nvPr/>
            </p:nvSpPr>
            <p:spPr bwMode="auto">
              <a:xfrm rot="5400000">
                <a:off x="-505" y="663"/>
                <a:ext cx="132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Rectangle 17">
                <a:extLst>
                  <a:ext uri="{FF2B5EF4-FFF2-40B4-BE49-F238E27FC236}">
                    <a16:creationId xmlns:a16="http://schemas.microsoft.com/office/drawing/2014/main" id="{F19BA473-7085-4801-BC42-B698989A35DC}"/>
                  </a:ext>
                </a:extLst>
              </p:cNvPr>
              <p:cNvSpPr>
                <a:spLocks noChangeArrowheads="1"/>
              </p:cNvSpPr>
              <p:nvPr/>
            </p:nvSpPr>
            <p:spPr bwMode="auto">
              <a:xfrm>
                <a:off x="0" y="1326"/>
                <a:ext cx="329" cy="24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0" name="Group 18">
              <a:extLst>
                <a:ext uri="{FF2B5EF4-FFF2-40B4-BE49-F238E27FC236}">
                  <a16:creationId xmlns:a16="http://schemas.microsoft.com/office/drawing/2014/main" id="{B291CECF-C85F-47D6-A872-3DCE4880A3AB}"/>
                </a:ext>
              </a:extLst>
            </p:cNvPr>
            <p:cNvGrpSpPr>
              <a:grpSpLocks/>
            </p:cNvGrpSpPr>
            <p:nvPr/>
          </p:nvGrpSpPr>
          <p:grpSpPr bwMode="auto">
            <a:xfrm>
              <a:off x="0" y="0"/>
              <a:ext cx="1517" cy="248"/>
              <a:chOff x="0" y="0"/>
              <a:chExt cx="1517" cy="248"/>
            </a:xfrm>
          </p:grpSpPr>
          <p:sp>
            <p:nvSpPr>
              <p:cNvPr id="21" name="Line 19">
                <a:extLst>
                  <a:ext uri="{FF2B5EF4-FFF2-40B4-BE49-F238E27FC236}">
                    <a16:creationId xmlns:a16="http://schemas.microsoft.com/office/drawing/2014/main" id="{B0137071-AA8D-49DA-90D9-DE3D855A66BE}"/>
                  </a:ext>
                </a:extLst>
              </p:cNvPr>
              <p:cNvSpPr>
                <a:spLocks noChangeShapeType="1"/>
              </p:cNvSpPr>
              <p:nvPr/>
            </p:nvSpPr>
            <p:spPr bwMode="auto">
              <a:xfrm>
                <a:off x="326" y="122"/>
                <a:ext cx="1191"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20">
                <a:extLst>
                  <a:ext uri="{FF2B5EF4-FFF2-40B4-BE49-F238E27FC236}">
                    <a16:creationId xmlns:a16="http://schemas.microsoft.com/office/drawing/2014/main" id="{CA3BC472-A75D-4804-80AE-B12AF115B760}"/>
                  </a:ext>
                </a:extLst>
              </p:cNvPr>
              <p:cNvSpPr>
                <a:spLocks noChangeArrowheads="1"/>
              </p:cNvSpPr>
              <p:nvPr/>
            </p:nvSpPr>
            <p:spPr bwMode="auto">
              <a:xfrm>
                <a:off x="0" y="0"/>
                <a:ext cx="329" cy="24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sp>
        <p:nvSpPr>
          <p:cNvPr id="25" name="AutoShape 25">
            <a:extLst>
              <a:ext uri="{FF2B5EF4-FFF2-40B4-BE49-F238E27FC236}">
                <a16:creationId xmlns:a16="http://schemas.microsoft.com/office/drawing/2014/main" id="{A74B0F9A-9695-493D-B3CE-5D8DB1FCC7A2}"/>
              </a:ext>
            </a:extLst>
          </p:cNvPr>
          <p:cNvSpPr>
            <a:spLocks noChangeArrowheads="1"/>
          </p:cNvSpPr>
          <p:nvPr/>
        </p:nvSpPr>
        <p:spPr bwMode="auto">
          <a:xfrm flipV="1">
            <a:off x="6292850" y="3086100"/>
            <a:ext cx="1068388" cy="552450"/>
          </a:xfrm>
          <a:prstGeom prst="rtTriangle">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6" name="Rectangle 26">
            <a:extLst>
              <a:ext uri="{FF2B5EF4-FFF2-40B4-BE49-F238E27FC236}">
                <a16:creationId xmlns:a16="http://schemas.microsoft.com/office/drawing/2014/main" id="{2DA8C3CC-CF65-483B-9817-F75ACDF0DB15}"/>
              </a:ext>
            </a:extLst>
          </p:cNvPr>
          <p:cNvSpPr>
            <a:spLocks noChangeArrowheads="1"/>
          </p:cNvSpPr>
          <p:nvPr/>
        </p:nvSpPr>
        <p:spPr bwMode="auto">
          <a:xfrm>
            <a:off x="4594225" y="3084513"/>
            <a:ext cx="1692275" cy="568325"/>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27" name="Group 23">
            <a:extLst>
              <a:ext uri="{FF2B5EF4-FFF2-40B4-BE49-F238E27FC236}">
                <a16:creationId xmlns:a16="http://schemas.microsoft.com/office/drawing/2014/main" id="{A4B7F5F8-052F-4341-9F20-09F6C7B27C3E}"/>
              </a:ext>
            </a:extLst>
          </p:cNvPr>
          <p:cNvGrpSpPr>
            <a:grpSpLocks/>
          </p:cNvGrpSpPr>
          <p:nvPr/>
        </p:nvGrpSpPr>
        <p:grpSpPr bwMode="auto">
          <a:xfrm>
            <a:off x="5353050" y="1350963"/>
            <a:ext cx="2630488" cy="1893887"/>
            <a:chOff x="0" y="0"/>
            <a:chExt cx="1657" cy="1193"/>
          </a:xfrm>
        </p:grpSpPr>
        <p:sp>
          <p:nvSpPr>
            <p:cNvPr id="28" name="Line 28">
              <a:extLst>
                <a:ext uri="{FF2B5EF4-FFF2-40B4-BE49-F238E27FC236}">
                  <a16:creationId xmlns:a16="http://schemas.microsoft.com/office/drawing/2014/main" id="{E15DEF67-C0D4-46BF-B4C4-C2B2B9EC17CF}"/>
                </a:ext>
              </a:extLst>
            </p:cNvPr>
            <p:cNvSpPr>
              <a:spLocks noChangeShapeType="1"/>
            </p:cNvSpPr>
            <p:nvPr/>
          </p:nvSpPr>
          <p:spPr bwMode="auto">
            <a:xfrm flipH="1" flipV="1">
              <a:off x="800" y="700"/>
              <a:ext cx="52" cy="493"/>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29">
              <a:extLst>
                <a:ext uri="{FF2B5EF4-FFF2-40B4-BE49-F238E27FC236}">
                  <a16:creationId xmlns:a16="http://schemas.microsoft.com/office/drawing/2014/main" id="{004EE05F-407E-4477-8E34-62C8DD0C3DDF}"/>
                </a:ext>
              </a:extLst>
            </p:cNvPr>
            <p:cNvSpPr txBox="1">
              <a:spLocks noChangeArrowheads="1"/>
            </p:cNvSpPr>
            <p:nvPr/>
          </p:nvSpPr>
          <p:spPr bwMode="auto">
            <a:xfrm>
              <a:off x="0" y="0"/>
              <a:ext cx="1657" cy="754"/>
            </a:xfrm>
            <a:prstGeom prst="rect">
              <a:avLst/>
            </a:prstGeom>
            <a:solidFill>
              <a:srgbClr val="FFFFCC"/>
            </a:solidFill>
            <a:ln w="9525">
              <a:solidFill>
                <a:srgbClr val="3333FF"/>
              </a:solidFill>
              <a:miter lim="800000"/>
              <a:headEnd/>
              <a:tailEnd/>
            </a:ln>
          </p:spPr>
          <p:txBody>
            <a:bodyPr>
              <a:spAutoFit/>
            </a:bodyPr>
            <a:lstStyle>
              <a:lvl1pPr marL="403225" indent="-4032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400" dirty="0">
                  <a:ea typeface="宋体" panose="02010600030101010101" pitchFamily="2" charset="-122"/>
                </a:rPr>
                <a:t>1. 	卖</a:t>
              </a:r>
              <a:r>
                <a:rPr lang="zh-CN" altLang="en-US" sz="2400" dirty="0">
                  <a:ea typeface="宋体" panose="02010600030101010101" pitchFamily="2" charset="-122"/>
                </a:rPr>
                <a:t>家</a:t>
              </a:r>
              <a:r>
                <a:rPr lang="zh-CN" altLang="zh-CN" sz="2400" dirty="0">
                  <a:ea typeface="宋体" panose="02010600030101010101" pitchFamily="2" charset="-122"/>
                </a:rPr>
                <a:t>离开市场减少的生产者剩余</a:t>
              </a:r>
            </a:p>
          </p:txBody>
        </p:sp>
      </p:grpSp>
      <p:grpSp>
        <p:nvGrpSpPr>
          <p:cNvPr id="30" name="Group 26">
            <a:extLst>
              <a:ext uri="{FF2B5EF4-FFF2-40B4-BE49-F238E27FC236}">
                <a16:creationId xmlns:a16="http://schemas.microsoft.com/office/drawing/2014/main" id="{86800FA0-32B1-4A4C-B5A5-3CFBFF68A4C1}"/>
              </a:ext>
            </a:extLst>
          </p:cNvPr>
          <p:cNvGrpSpPr>
            <a:grpSpLocks/>
          </p:cNvGrpSpPr>
          <p:nvPr/>
        </p:nvGrpSpPr>
        <p:grpSpPr bwMode="auto">
          <a:xfrm>
            <a:off x="587375" y="3454400"/>
            <a:ext cx="4602163" cy="2247900"/>
            <a:chOff x="0" y="0"/>
            <a:chExt cx="2899" cy="1416"/>
          </a:xfrm>
        </p:grpSpPr>
        <p:sp>
          <p:nvSpPr>
            <p:cNvPr id="31" name="Line 31">
              <a:extLst>
                <a:ext uri="{FF2B5EF4-FFF2-40B4-BE49-F238E27FC236}">
                  <a16:creationId xmlns:a16="http://schemas.microsoft.com/office/drawing/2014/main" id="{670E0EEB-9343-409A-91FF-81C078023C7B}"/>
                </a:ext>
              </a:extLst>
            </p:cNvPr>
            <p:cNvSpPr>
              <a:spLocks noChangeShapeType="1"/>
            </p:cNvSpPr>
            <p:nvPr/>
          </p:nvSpPr>
          <p:spPr bwMode="auto">
            <a:xfrm flipV="1">
              <a:off x="1672" y="0"/>
              <a:ext cx="1227" cy="688"/>
            </a:xfrm>
            <a:prstGeom prst="line">
              <a:avLst/>
            </a:prstGeom>
            <a:noFill/>
            <a:ln w="12700">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32">
              <a:extLst>
                <a:ext uri="{FF2B5EF4-FFF2-40B4-BE49-F238E27FC236}">
                  <a16:creationId xmlns:a16="http://schemas.microsoft.com/office/drawing/2014/main" id="{692D890C-65A9-4FDB-BEF9-56EBA8FA8A3A}"/>
                </a:ext>
              </a:extLst>
            </p:cNvPr>
            <p:cNvSpPr txBox="1">
              <a:spLocks noChangeArrowheads="1"/>
            </p:cNvSpPr>
            <p:nvPr/>
          </p:nvSpPr>
          <p:spPr bwMode="auto">
            <a:xfrm>
              <a:off x="0" y="432"/>
              <a:ext cx="1867" cy="984"/>
            </a:xfrm>
            <a:prstGeom prst="rect">
              <a:avLst/>
            </a:prstGeom>
            <a:solidFill>
              <a:srgbClr val="FFFFCC"/>
            </a:solidFill>
            <a:ln w="9525">
              <a:solidFill>
                <a:srgbClr val="00CC00"/>
              </a:solidFill>
              <a:miter lim="800000"/>
              <a:headEnd/>
              <a:tailEnd/>
            </a:ln>
          </p:spPr>
          <p:txBody>
            <a:bodyPr>
              <a:spAutoFit/>
            </a:bodyPr>
            <a:lstStyle>
              <a:lvl1pPr marL="403225" indent="-4032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400" dirty="0">
                  <a:ea typeface="宋体" panose="02010600030101010101" pitchFamily="2" charset="-122"/>
                </a:rPr>
                <a:t>2. 	仍留在市场的</a:t>
              </a:r>
              <a:r>
                <a:rPr lang="zh-CN" altLang="en-US" sz="2400" dirty="0">
                  <a:ea typeface="宋体" panose="02010600030101010101" pitchFamily="2" charset="-122"/>
                </a:rPr>
                <a:t>卖家</a:t>
              </a:r>
              <a:r>
                <a:rPr lang="zh-CN" altLang="zh-CN" sz="2400" dirty="0">
                  <a:ea typeface="宋体" panose="02010600030101010101" pitchFamily="2" charset="-122"/>
                </a:rPr>
                <a:t>只能得到更低的价格所引起生产者剩余的减少</a:t>
              </a:r>
              <a:endParaRPr lang="zh-CN" altLang="zh-CN" sz="2400" b="1" i="1" dirty="0">
                <a:ea typeface="宋体" panose="02010600030101010101" pitchFamily="2" charset="-122"/>
              </a:endParaRPr>
            </a:p>
          </p:txBody>
        </p:sp>
      </p:grpSp>
    </p:spTree>
    <p:extLst>
      <p:ext uri="{BB962C8B-B14F-4D97-AF65-F5344CB8AC3E}">
        <p14:creationId xmlns:p14="http://schemas.microsoft.com/office/powerpoint/2010/main" val="319960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trips(downRight)">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wipe(left)">
                                      <p:cBhvr>
                                        <p:cTn id="16" dur="500"/>
                                        <p:tgtEl>
                                          <p:spTgt spid="12">
                                            <p:txEl>
                                              <p:pRg st="1" end="1"/>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Effect transition="in" filter="wipe(left)">
                                      <p:cBhvr>
                                        <p:cTn id="25" dur="500"/>
                                        <p:tgtEl>
                                          <p:spTgt spid="1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dissolve">
                                      <p:cBhvr>
                                        <p:cTn id="30" dur="500"/>
                                        <p:tgtEl>
                                          <p:spTgt spid="2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dissolv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dissolve">
                                      <p:cBhvr>
                                        <p:cTn id="38" dur="500"/>
                                        <p:tgtEl>
                                          <p:spTgt spid="30"/>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dissolve">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14" grpId="0" animBg="1" autoUpdateAnimBg="0"/>
      <p:bldP spid="25" grpId="0" animBg="1" autoUpdateAnimBg="0"/>
      <p:bldP spid="26"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3F318-F0E0-4670-B84F-4B012607EEC2}"/>
              </a:ext>
            </a:extLst>
          </p:cNvPr>
          <p:cNvSpPr>
            <a:spLocks noGrp="1"/>
          </p:cNvSpPr>
          <p:nvPr>
            <p:ph type="title"/>
          </p:nvPr>
        </p:nvSpPr>
        <p:spPr/>
        <p:txBody>
          <a:bodyPr/>
          <a:lstStyle/>
          <a:p>
            <a:r>
              <a:rPr lang="zh-CN" altLang="zh-CN" dirty="0">
                <a:ea typeface="宋体" panose="02010600030101010101" pitchFamily="2" charset="-122"/>
              </a:rPr>
              <a:t>消费者剩余、生产者剩余与总剩余</a:t>
            </a:r>
            <a:endParaRPr lang="zh-CN" altLang="en-US" dirty="0"/>
          </a:p>
        </p:txBody>
      </p:sp>
      <p:sp>
        <p:nvSpPr>
          <p:cNvPr id="3" name="内容占位符 2">
            <a:extLst>
              <a:ext uri="{FF2B5EF4-FFF2-40B4-BE49-F238E27FC236}">
                <a16:creationId xmlns:a16="http://schemas.microsoft.com/office/drawing/2014/main" id="{7657947B-7562-428F-87CA-D24A52FB5976}"/>
              </a:ext>
            </a:extLst>
          </p:cNvPr>
          <p:cNvSpPr>
            <a:spLocks noGrp="1"/>
          </p:cNvSpPr>
          <p:nvPr>
            <p:ph idx="1"/>
          </p:nvPr>
        </p:nvSpPr>
        <p:spPr/>
        <p:txBody>
          <a:bodyPr/>
          <a:lstStyle/>
          <a:p>
            <a:r>
              <a:rPr lang="en-US" altLang="zh-CN" dirty="0"/>
              <a:t>CS  = (</a:t>
            </a:r>
            <a:r>
              <a:rPr lang="zh-CN" altLang="en-US" dirty="0"/>
              <a:t>买家的评价</a:t>
            </a:r>
            <a:r>
              <a:rPr lang="en-US" altLang="zh-CN" dirty="0"/>
              <a:t>) – (</a:t>
            </a:r>
            <a:r>
              <a:rPr lang="zh-CN" altLang="en-US" dirty="0"/>
              <a:t>买家支付的量</a:t>
            </a:r>
            <a:r>
              <a:rPr lang="en-US" altLang="zh-CN" dirty="0"/>
              <a:t>)</a:t>
            </a:r>
          </a:p>
          <a:p>
            <a:pPr marL="0" indent="0">
              <a:buNone/>
            </a:pPr>
            <a:r>
              <a:rPr lang="en-US" altLang="zh-CN" dirty="0"/>
              <a:t>	=	 </a:t>
            </a:r>
            <a:r>
              <a:rPr lang="zh-CN" altLang="en-US" dirty="0"/>
              <a:t>买家参与市场得到的收益</a:t>
            </a:r>
          </a:p>
          <a:p>
            <a:r>
              <a:rPr lang="en-US" altLang="zh-CN" dirty="0"/>
              <a:t>PS  = (</a:t>
            </a:r>
            <a:r>
              <a:rPr lang="zh-CN" altLang="en-US" dirty="0"/>
              <a:t>卖家得到的量</a:t>
            </a:r>
            <a:r>
              <a:rPr lang="en-US" altLang="zh-CN" dirty="0"/>
              <a:t>) – (</a:t>
            </a:r>
            <a:r>
              <a:rPr lang="zh-CN" altLang="en-US" dirty="0"/>
              <a:t>卖家的成本</a:t>
            </a:r>
            <a:r>
              <a:rPr lang="en-US" altLang="zh-CN" dirty="0"/>
              <a:t>)</a:t>
            </a:r>
          </a:p>
          <a:p>
            <a:pPr marL="0" indent="0">
              <a:buNone/>
            </a:pPr>
            <a:r>
              <a:rPr lang="en-US" altLang="zh-CN" dirty="0"/>
              <a:t>	= </a:t>
            </a:r>
            <a:r>
              <a:rPr lang="zh-CN" altLang="en-US" dirty="0"/>
              <a:t>卖家参与市场得到的收益</a:t>
            </a:r>
          </a:p>
          <a:p>
            <a:r>
              <a:rPr lang="zh-CN" altLang="en-US" dirty="0"/>
              <a:t>总剩余 </a:t>
            </a:r>
            <a:r>
              <a:rPr lang="en-US" altLang="zh-CN" dirty="0"/>
              <a:t>= CS + PS</a:t>
            </a:r>
          </a:p>
          <a:p>
            <a:pPr marL="0" indent="0">
              <a:buNone/>
            </a:pPr>
            <a:r>
              <a:rPr lang="en-US" altLang="zh-CN" dirty="0"/>
              <a:t>	= </a:t>
            </a:r>
            <a:r>
              <a:rPr lang="zh-CN" altLang="en-US" dirty="0"/>
              <a:t>参与市场交易得到的总收益</a:t>
            </a:r>
          </a:p>
          <a:p>
            <a:pPr marL="0" indent="0">
              <a:buNone/>
            </a:pPr>
            <a:r>
              <a:rPr lang="zh-CN" altLang="en-US" dirty="0"/>
              <a:t>	</a:t>
            </a:r>
            <a:r>
              <a:rPr lang="en-US" altLang="zh-CN" dirty="0"/>
              <a:t>= (</a:t>
            </a:r>
            <a:r>
              <a:rPr lang="zh-CN" altLang="en-US" dirty="0"/>
              <a:t>买家的评价</a:t>
            </a:r>
            <a:r>
              <a:rPr lang="en-US" altLang="zh-CN" dirty="0"/>
              <a:t>) – (</a:t>
            </a:r>
            <a:r>
              <a:rPr lang="zh-CN" altLang="en-US" dirty="0"/>
              <a:t>卖家的成本</a:t>
            </a:r>
            <a:r>
              <a:rPr lang="en-US" altLang="zh-CN" dirty="0"/>
              <a:t>)</a:t>
            </a:r>
          </a:p>
          <a:p>
            <a:endParaRPr lang="zh-CN" altLang="en-US" dirty="0"/>
          </a:p>
        </p:txBody>
      </p:sp>
    </p:spTree>
    <p:extLst>
      <p:ext uri="{BB962C8B-B14F-4D97-AF65-F5344CB8AC3E}">
        <p14:creationId xmlns:p14="http://schemas.microsoft.com/office/powerpoint/2010/main" val="136939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77EB2-9BA9-4563-B299-76366F3B796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66583FB-19B9-4627-B9EE-218B401ECCEF}"/>
              </a:ext>
            </a:extLst>
          </p:cNvPr>
          <p:cNvSpPr>
            <a:spLocks noGrp="1"/>
          </p:cNvSpPr>
          <p:nvPr>
            <p:ph idx="1"/>
          </p:nvPr>
        </p:nvSpPr>
        <p:spPr/>
        <p:txBody>
          <a:bodyPr/>
          <a:lstStyle/>
          <a:p>
            <a:endParaRPr lang="zh-CN" altLang="en-US" dirty="0"/>
          </a:p>
        </p:txBody>
      </p:sp>
      <p:sp>
        <p:nvSpPr>
          <p:cNvPr id="4" name="Line 3">
            <a:extLst>
              <a:ext uri="{FF2B5EF4-FFF2-40B4-BE49-F238E27FC236}">
                <a16:creationId xmlns:a16="http://schemas.microsoft.com/office/drawing/2014/main" id="{B2BEA050-C48E-4AA7-A226-E6F415947AC3}"/>
              </a:ext>
            </a:extLst>
          </p:cNvPr>
          <p:cNvSpPr>
            <a:spLocks noChangeShapeType="1"/>
          </p:cNvSpPr>
          <p:nvPr/>
        </p:nvSpPr>
        <p:spPr bwMode="auto">
          <a:xfrm>
            <a:off x="976313" y="1619250"/>
            <a:ext cx="0" cy="202406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4">
            <a:extLst>
              <a:ext uri="{FF2B5EF4-FFF2-40B4-BE49-F238E27FC236}">
                <a16:creationId xmlns:a16="http://schemas.microsoft.com/office/drawing/2014/main" id="{21DE7A4B-C0FB-489C-A69E-A039002AEF80}"/>
              </a:ext>
            </a:extLst>
          </p:cNvPr>
          <p:cNvSpPr>
            <a:spLocks noChangeShapeType="1"/>
          </p:cNvSpPr>
          <p:nvPr/>
        </p:nvSpPr>
        <p:spPr bwMode="auto">
          <a:xfrm>
            <a:off x="3714750" y="1619250"/>
            <a:ext cx="0" cy="202406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5">
            <a:extLst>
              <a:ext uri="{FF2B5EF4-FFF2-40B4-BE49-F238E27FC236}">
                <a16:creationId xmlns:a16="http://schemas.microsoft.com/office/drawing/2014/main" id="{2074A7BF-B4E5-4EC6-B6B0-B4A3BC6B4FFD}"/>
              </a:ext>
            </a:extLst>
          </p:cNvPr>
          <p:cNvSpPr>
            <a:spLocks noChangeShapeType="1"/>
          </p:cNvSpPr>
          <p:nvPr/>
        </p:nvSpPr>
        <p:spPr bwMode="auto">
          <a:xfrm>
            <a:off x="976313" y="3643313"/>
            <a:ext cx="2166937"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6">
            <a:extLst>
              <a:ext uri="{FF2B5EF4-FFF2-40B4-BE49-F238E27FC236}">
                <a16:creationId xmlns:a16="http://schemas.microsoft.com/office/drawing/2014/main" id="{42F37732-A36B-49CB-B9DD-877ED7D7C290}"/>
              </a:ext>
            </a:extLst>
          </p:cNvPr>
          <p:cNvSpPr>
            <a:spLocks noChangeShapeType="1"/>
          </p:cNvSpPr>
          <p:nvPr/>
        </p:nvSpPr>
        <p:spPr bwMode="auto">
          <a:xfrm>
            <a:off x="3706813" y="3643313"/>
            <a:ext cx="443706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9">
            <a:extLst>
              <a:ext uri="{FF2B5EF4-FFF2-40B4-BE49-F238E27FC236}">
                <a16:creationId xmlns:a16="http://schemas.microsoft.com/office/drawing/2014/main" id="{239F50C5-CA3E-456C-89E3-1A1202F5C3E9}"/>
              </a:ext>
            </a:extLst>
          </p:cNvPr>
          <p:cNvSpPr>
            <a:spLocks noChangeShapeType="1"/>
          </p:cNvSpPr>
          <p:nvPr/>
        </p:nvSpPr>
        <p:spPr bwMode="auto">
          <a:xfrm>
            <a:off x="976313" y="2190750"/>
            <a:ext cx="381000" cy="145256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0">
            <a:extLst>
              <a:ext uri="{FF2B5EF4-FFF2-40B4-BE49-F238E27FC236}">
                <a16:creationId xmlns:a16="http://schemas.microsoft.com/office/drawing/2014/main" id="{F3D844CA-D7D3-4558-8187-6D25407B7850}"/>
              </a:ext>
            </a:extLst>
          </p:cNvPr>
          <p:cNvSpPr>
            <a:spLocks noChangeShapeType="1"/>
          </p:cNvSpPr>
          <p:nvPr/>
        </p:nvSpPr>
        <p:spPr bwMode="auto">
          <a:xfrm>
            <a:off x="3714750" y="2190750"/>
            <a:ext cx="3786188" cy="145256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11">
            <a:extLst>
              <a:ext uri="{FF2B5EF4-FFF2-40B4-BE49-F238E27FC236}">
                <a16:creationId xmlns:a16="http://schemas.microsoft.com/office/drawing/2014/main" id="{EBF34A60-1890-4D90-9801-4BDF385C045E}"/>
              </a:ext>
            </a:extLst>
          </p:cNvPr>
          <p:cNvSpPr>
            <a:spLocks noChangeArrowheads="1"/>
          </p:cNvSpPr>
          <p:nvPr/>
        </p:nvSpPr>
        <p:spPr bwMode="auto">
          <a:xfrm>
            <a:off x="1193800" y="375285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5</a:t>
            </a:r>
          </a:p>
        </p:txBody>
      </p:sp>
      <p:sp>
        <p:nvSpPr>
          <p:cNvPr id="11" name="Rectangle 12">
            <a:extLst>
              <a:ext uri="{FF2B5EF4-FFF2-40B4-BE49-F238E27FC236}">
                <a16:creationId xmlns:a16="http://schemas.microsoft.com/office/drawing/2014/main" id="{AEA205EE-C624-4CEA-842B-2ABFFB5F18E9}"/>
              </a:ext>
            </a:extLst>
          </p:cNvPr>
          <p:cNvSpPr>
            <a:spLocks noChangeArrowheads="1"/>
          </p:cNvSpPr>
          <p:nvPr/>
        </p:nvSpPr>
        <p:spPr bwMode="auto">
          <a:xfrm>
            <a:off x="7218363" y="3752850"/>
            <a:ext cx="579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50</a:t>
            </a:r>
          </a:p>
        </p:txBody>
      </p:sp>
      <p:sp>
        <p:nvSpPr>
          <p:cNvPr id="12" name="Rectangle 13">
            <a:extLst>
              <a:ext uri="{FF2B5EF4-FFF2-40B4-BE49-F238E27FC236}">
                <a16:creationId xmlns:a16="http://schemas.microsoft.com/office/drawing/2014/main" id="{B08B2410-5EE2-45C4-812C-88B78120A5C1}"/>
              </a:ext>
            </a:extLst>
          </p:cNvPr>
          <p:cNvSpPr>
            <a:spLocks noChangeArrowheads="1"/>
          </p:cNvSpPr>
          <p:nvPr/>
        </p:nvSpPr>
        <p:spPr bwMode="auto">
          <a:xfrm>
            <a:off x="360363" y="1966913"/>
            <a:ext cx="579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10</a:t>
            </a:r>
          </a:p>
        </p:txBody>
      </p:sp>
      <p:sp>
        <p:nvSpPr>
          <p:cNvPr id="13" name="Rectangle 14">
            <a:extLst>
              <a:ext uri="{FF2B5EF4-FFF2-40B4-BE49-F238E27FC236}">
                <a16:creationId xmlns:a16="http://schemas.microsoft.com/office/drawing/2014/main" id="{1D8B0C71-68F3-4745-ACDF-C3FFA2CC29FF}"/>
              </a:ext>
            </a:extLst>
          </p:cNvPr>
          <p:cNvSpPr>
            <a:spLocks noChangeArrowheads="1"/>
          </p:cNvSpPr>
          <p:nvPr/>
        </p:nvSpPr>
        <p:spPr bwMode="auto">
          <a:xfrm>
            <a:off x="3098800" y="1966913"/>
            <a:ext cx="579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2800">
                <a:ea typeface="宋体" panose="02010600030101010101" pitchFamily="2" charset="-122"/>
              </a:rPr>
              <a:t>10</a:t>
            </a:r>
          </a:p>
        </p:txBody>
      </p:sp>
      <p:sp>
        <p:nvSpPr>
          <p:cNvPr id="14" name="Rectangle 15">
            <a:extLst>
              <a:ext uri="{FF2B5EF4-FFF2-40B4-BE49-F238E27FC236}">
                <a16:creationId xmlns:a16="http://schemas.microsoft.com/office/drawing/2014/main" id="{2E37AF6C-5B65-4C83-A5A4-48ACD696DDDE}"/>
              </a:ext>
            </a:extLst>
          </p:cNvPr>
          <p:cNvSpPr>
            <a:spLocks noChangeArrowheads="1"/>
          </p:cNvSpPr>
          <p:nvPr/>
        </p:nvSpPr>
        <p:spPr bwMode="auto">
          <a:xfrm>
            <a:off x="1193800" y="1657350"/>
            <a:ext cx="9159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800">
                <a:ea typeface="宋体" panose="02010600030101010101" pitchFamily="2" charset="-122"/>
              </a:rPr>
              <a:t>斜率</a:t>
            </a:r>
            <a:r>
              <a:rPr lang="en-US" altLang="zh-CN" sz="2800">
                <a:ea typeface="宋体" panose="02010600030101010101" pitchFamily="2" charset="-122"/>
              </a:rPr>
              <a:t/>
            </a:r>
            <a:br>
              <a:rPr lang="en-US" altLang="zh-CN" sz="2800">
                <a:ea typeface="宋体" panose="02010600030101010101" pitchFamily="2" charset="-122"/>
              </a:rPr>
            </a:br>
            <a:r>
              <a:rPr lang="en-US" altLang="zh-CN" sz="2800">
                <a:ea typeface="宋体" panose="02010600030101010101" pitchFamily="2" charset="-122"/>
              </a:rPr>
              <a:t>= - 2</a:t>
            </a:r>
          </a:p>
        </p:txBody>
      </p:sp>
      <p:sp>
        <p:nvSpPr>
          <p:cNvPr id="15" name="Rectangle 16">
            <a:extLst>
              <a:ext uri="{FF2B5EF4-FFF2-40B4-BE49-F238E27FC236}">
                <a16:creationId xmlns:a16="http://schemas.microsoft.com/office/drawing/2014/main" id="{EE45451F-9CD1-4B37-B818-B6FCC96210EA}"/>
              </a:ext>
            </a:extLst>
          </p:cNvPr>
          <p:cNvSpPr>
            <a:spLocks noChangeArrowheads="1"/>
          </p:cNvSpPr>
          <p:nvPr/>
        </p:nvSpPr>
        <p:spPr bwMode="auto">
          <a:xfrm>
            <a:off x="4575175" y="1657350"/>
            <a:ext cx="1214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800">
                <a:ea typeface="宋体" panose="02010600030101010101" pitchFamily="2" charset="-122"/>
              </a:rPr>
              <a:t>斜率</a:t>
            </a:r>
            <a:r>
              <a:rPr lang="en-US" altLang="zh-CN" sz="2800">
                <a:ea typeface="宋体" panose="02010600030101010101" pitchFamily="2" charset="-122"/>
              </a:rPr>
              <a:t/>
            </a:r>
            <a:br>
              <a:rPr lang="en-US" altLang="zh-CN" sz="2800">
                <a:ea typeface="宋体" panose="02010600030101010101" pitchFamily="2" charset="-122"/>
              </a:rPr>
            </a:br>
            <a:r>
              <a:rPr lang="en-US" altLang="zh-CN" sz="2800">
                <a:ea typeface="宋体" panose="02010600030101010101" pitchFamily="2" charset="-122"/>
              </a:rPr>
              <a:t>= - 0.2</a:t>
            </a:r>
          </a:p>
        </p:txBody>
      </p:sp>
      <p:sp>
        <p:nvSpPr>
          <p:cNvPr id="16" name="Rectangle 17">
            <a:extLst>
              <a:ext uri="{FF2B5EF4-FFF2-40B4-BE49-F238E27FC236}">
                <a16:creationId xmlns:a16="http://schemas.microsoft.com/office/drawing/2014/main" id="{97F26893-52A9-43F3-8A5E-7983ABEADB76}"/>
              </a:ext>
            </a:extLst>
          </p:cNvPr>
          <p:cNvSpPr>
            <a:spLocks noChangeArrowheads="1"/>
          </p:cNvSpPr>
          <p:nvPr/>
        </p:nvSpPr>
        <p:spPr bwMode="auto">
          <a:xfrm>
            <a:off x="384175" y="1255713"/>
            <a:ext cx="579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p</a:t>
            </a:r>
            <a:r>
              <a:rPr lang="en-US" altLang="zh-CN" baseline="-25000">
                <a:ea typeface="宋体" panose="02010600030101010101" pitchFamily="2" charset="-122"/>
              </a:rPr>
              <a:t>1</a:t>
            </a:r>
          </a:p>
        </p:txBody>
      </p:sp>
      <p:sp>
        <p:nvSpPr>
          <p:cNvPr id="17" name="Rectangle 18">
            <a:extLst>
              <a:ext uri="{FF2B5EF4-FFF2-40B4-BE49-F238E27FC236}">
                <a16:creationId xmlns:a16="http://schemas.microsoft.com/office/drawing/2014/main" id="{DD258B19-6270-4BF3-A35B-88D2078B9AA3}"/>
              </a:ext>
            </a:extLst>
          </p:cNvPr>
          <p:cNvSpPr>
            <a:spLocks noChangeArrowheads="1"/>
          </p:cNvSpPr>
          <p:nvPr/>
        </p:nvSpPr>
        <p:spPr bwMode="auto">
          <a:xfrm>
            <a:off x="3122613" y="1255713"/>
            <a:ext cx="5794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p</a:t>
            </a:r>
            <a:r>
              <a:rPr lang="en-US" altLang="zh-CN" baseline="-25000">
                <a:ea typeface="宋体" panose="02010600030101010101" pitchFamily="2" charset="-122"/>
              </a:rPr>
              <a:t>1</a:t>
            </a:r>
          </a:p>
        </p:txBody>
      </p:sp>
      <p:sp>
        <p:nvSpPr>
          <p:cNvPr id="18" name="Line 20">
            <a:extLst>
              <a:ext uri="{FF2B5EF4-FFF2-40B4-BE49-F238E27FC236}">
                <a16:creationId xmlns:a16="http://schemas.microsoft.com/office/drawing/2014/main" id="{E9D4CE66-B6B6-49BF-A91D-D4F9739FCFF4}"/>
              </a:ext>
            </a:extLst>
          </p:cNvPr>
          <p:cNvSpPr>
            <a:spLocks noChangeShapeType="1"/>
          </p:cNvSpPr>
          <p:nvPr/>
        </p:nvSpPr>
        <p:spPr bwMode="auto">
          <a:xfrm>
            <a:off x="977900" y="2679700"/>
            <a:ext cx="40005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1">
            <a:extLst>
              <a:ext uri="{FF2B5EF4-FFF2-40B4-BE49-F238E27FC236}">
                <a16:creationId xmlns:a16="http://schemas.microsoft.com/office/drawing/2014/main" id="{57110AD7-CE3A-488D-A118-804DA7BDC58F}"/>
              </a:ext>
            </a:extLst>
          </p:cNvPr>
          <p:cNvSpPr>
            <a:spLocks noChangeShapeType="1"/>
          </p:cNvSpPr>
          <p:nvPr/>
        </p:nvSpPr>
        <p:spPr bwMode="auto">
          <a:xfrm>
            <a:off x="977900" y="3251200"/>
            <a:ext cx="54991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2">
            <a:extLst>
              <a:ext uri="{FF2B5EF4-FFF2-40B4-BE49-F238E27FC236}">
                <a16:creationId xmlns:a16="http://schemas.microsoft.com/office/drawing/2014/main" id="{682F56E7-B22B-4E75-BCAA-833E7B603CA5}"/>
              </a:ext>
            </a:extLst>
          </p:cNvPr>
          <p:cNvSpPr>
            <a:spLocks noChangeShapeType="1"/>
          </p:cNvSpPr>
          <p:nvPr/>
        </p:nvSpPr>
        <p:spPr bwMode="auto">
          <a:xfrm>
            <a:off x="1092200" y="2679700"/>
            <a:ext cx="0" cy="9652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3">
            <a:extLst>
              <a:ext uri="{FF2B5EF4-FFF2-40B4-BE49-F238E27FC236}">
                <a16:creationId xmlns:a16="http://schemas.microsoft.com/office/drawing/2014/main" id="{0B4845AC-D822-4F36-99E8-4E1D596D63E1}"/>
              </a:ext>
            </a:extLst>
          </p:cNvPr>
          <p:cNvSpPr>
            <a:spLocks noChangeShapeType="1"/>
          </p:cNvSpPr>
          <p:nvPr/>
        </p:nvSpPr>
        <p:spPr bwMode="auto">
          <a:xfrm>
            <a:off x="1244600" y="3238500"/>
            <a:ext cx="0" cy="4064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4">
            <a:extLst>
              <a:ext uri="{FF2B5EF4-FFF2-40B4-BE49-F238E27FC236}">
                <a16:creationId xmlns:a16="http://schemas.microsoft.com/office/drawing/2014/main" id="{3C336627-3B32-49D8-B64C-733616900188}"/>
              </a:ext>
            </a:extLst>
          </p:cNvPr>
          <p:cNvSpPr>
            <a:spLocks noChangeShapeType="1"/>
          </p:cNvSpPr>
          <p:nvPr/>
        </p:nvSpPr>
        <p:spPr bwMode="auto">
          <a:xfrm>
            <a:off x="4991100" y="2692400"/>
            <a:ext cx="0" cy="9525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5">
            <a:extLst>
              <a:ext uri="{FF2B5EF4-FFF2-40B4-BE49-F238E27FC236}">
                <a16:creationId xmlns:a16="http://schemas.microsoft.com/office/drawing/2014/main" id="{926BEF69-2886-4367-88B5-F792CDC3D6DD}"/>
              </a:ext>
            </a:extLst>
          </p:cNvPr>
          <p:cNvSpPr>
            <a:spLocks noChangeShapeType="1"/>
          </p:cNvSpPr>
          <p:nvPr/>
        </p:nvSpPr>
        <p:spPr bwMode="auto">
          <a:xfrm>
            <a:off x="6477000" y="3251200"/>
            <a:ext cx="0" cy="3937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AutoShape 26">
            <a:extLst>
              <a:ext uri="{FF2B5EF4-FFF2-40B4-BE49-F238E27FC236}">
                <a16:creationId xmlns:a16="http://schemas.microsoft.com/office/drawing/2014/main" id="{30AE4E85-A205-448C-9BEA-6221749851DA}"/>
              </a:ext>
            </a:extLst>
          </p:cNvPr>
          <p:cNvSpPr>
            <a:spLocks noChangeArrowheads="1"/>
          </p:cNvSpPr>
          <p:nvPr/>
        </p:nvSpPr>
        <p:spPr bwMode="auto">
          <a:xfrm>
            <a:off x="717550" y="2686050"/>
            <a:ext cx="165100" cy="546100"/>
          </a:xfrm>
          <a:prstGeom prst="downArrow">
            <a:avLst>
              <a:gd name="adj1" fmla="val 50000"/>
              <a:gd name="adj2" fmla="val 165400"/>
            </a:avLst>
          </a:prstGeom>
          <a:solidFill>
            <a:schemeClr val="accent1"/>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 name="AutoShape 27">
            <a:extLst>
              <a:ext uri="{FF2B5EF4-FFF2-40B4-BE49-F238E27FC236}">
                <a16:creationId xmlns:a16="http://schemas.microsoft.com/office/drawing/2014/main" id="{DFDB3A2F-5799-4E9E-924F-06B0EB063E05}"/>
              </a:ext>
            </a:extLst>
          </p:cNvPr>
          <p:cNvSpPr>
            <a:spLocks noChangeArrowheads="1"/>
          </p:cNvSpPr>
          <p:nvPr/>
        </p:nvSpPr>
        <p:spPr bwMode="auto">
          <a:xfrm>
            <a:off x="3448050" y="2686050"/>
            <a:ext cx="165100" cy="546100"/>
          </a:xfrm>
          <a:prstGeom prst="downArrow">
            <a:avLst>
              <a:gd name="adj1" fmla="val 50000"/>
              <a:gd name="adj2" fmla="val 165400"/>
            </a:avLst>
          </a:prstGeom>
          <a:solidFill>
            <a:schemeClr val="accent1"/>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AutoShape 28">
            <a:extLst>
              <a:ext uri="{FF2B5EF4-FFF2-40B4-BE49-F238E27FC236}">
                <a16:creationId xmlns:a16="http://schemas.microsoft.com/office/drawing/2014/main" id="{E1BC03B6-94D3-4D90-93FD-A79F3CCE2E6B}"/>
              </a:ext>
            </a:extLst>
          </p:cNvPr>
          <p:cNvSpPr>
            <a:spLocks noChangeArrowheads="1"/>
          </p:cNvSpPr>
          <p:nvPr/>
        </p:nvSpPr>
        <p:spPr bwMode="auto">
          <a:xfrm>
            <a:off x="1085850" y="3689350"/>
            <a:ext cx="177800" cy="215900"/>
          </a:xfrm>
          <a:prstGeom prst="rightArrow">
            <a:avLst>
              <a:gd name="adj1" fmla="val 50000"/>
              <a:gd name="adj2" fmla="val 50005"/>
            </a:avLst>
          </a:prstGeom>
          <a:solidFill>
            <a:schemeClr val="accent1"/>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 name="AutoShape 29">
            <a:extLst>
              <a:ext uri="{FF2B5EF4-FFF2-40B4-BE49-F238E27FC236}">
                <a16:creationId xmlns:a16="http://schemas.microsoft.com/office/drawing/2014/main" id="{AE644E58-F562-4EB0-B8C9-0897FCB44465}"/>
              </a:ext>
            </a:extLst>
          </p:cNvPr>
          <p:cNvSpPr>
            <a:spLocks noChangeArrowheads="1"/>
          </p:cNvSpPr>
          <p:nvPr/>
        </p:nvSpPr>
        <p:spPr bwMode="auto">
          <a:xfrm>
            <a:off x="5022850" y="3714750"/>
            <a:ext cx="1485900" cy="228600"/>
          </a:xfrm>
          <a:prstGeom prst="rightArrow">
            <a:avLst>
              <a:gd name="adj1" fmla="val 50000"/>
              <a:gd name="adj2" fmla="val 325030"/>
            </a:avLst>
          </a:prstGeom>
          <a:solidFill>
            <a:schemeClr val="accent1"/>
          </a:solidFill>
          <a:ln w="12700">
            <a:solidFill>
              <a:schemeClr val="tx1"/>
            </a:solidFill>
            <a:miter lim="800000"/>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 name="Rectangle 30">
            <a:extLst>
              <a:ext uri="{FF2B5EF4-FFF2-40B4-BE49-F238E27FC236}">
                <a16:creationId xmlns:a16="http://schemas.microsoft.com/office/drawing/2014/main" id="{CD3A5520-1876-4824-9A42-EBBA51B56CE1}"/>
              </a:ext>
            </a:extLst>
          </p:cNvPr>
          <p:cNvSpPr>
            <a:spLocks noChangeArrowheads="1"/>
          </p:cNvSpPr>
          <p:nvPr/>
        </p:nvSpPr>
        <p:spPr bwMode="auto">
          <a:xfrm>
            <a:off x="1074738" y="993775"/>
            <a:ext cx="18764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solidFill>
                  <a:schemeClr val="tx2"/>
                </a:solidFill>
                <a:ea typeface="宋体" panose="02010600030101010101" pitchFamily="2" charset="-122"/>
              </a:rPr>
              <a:t>10</a:t>
            </a:r>
            <a:r>
              <a:rPr lang="zh-CN" altLang="en-US">
                <a:solidFill>
                  <a:schemeClr val="tx2"/>
                </a:solidFill>
                <a:ea typeface="宋体" panose="02010600030101010101" pitchFamily="2" charset="-122"/>
              </a:rPr>
              <a:t>个商品</a:t>
            </a:r>
            <a:endParaRPr lang="en-US" altLang="zh-CN">
              <a:solidFill>
                <a:schemeClr val="tx2"/>
              </a:solidFill>
              <a:ea typeface="宋体" panose="02010600030101010101" pitchFamily="2" charset="-122"/>
            </a:endParaRPr>
          </a:p>
        </p:txBody>
      </p:sp>
      <p:sp>
        <p:nvSpPr>
          <p:cNvPr id="29" name="Rectangle 31">
            <a:extLst>
              <a:ext uri="{FF2B5EF4-FFF2-40B4-BE49-F238E27FC236}">
                <a16:creationId xmlns:a16="http://schemas.microsoft.com/office/drawing/2014/main" id="{6A2540BE-EB83-4E5F-A903-4CD4EF6FE955}"/>
              </a:ext>
            </a:extLst>
          </p:cNvPr>
          <p:cNvSpPr>
            <a:spLocks noChangeArrowheads="1"/>
          </p:cNvSpPr>
          <p:nvPr/>
        </p:nvSpPr>
        <p:spPr bwMode="auto">
          <a:xfrm>
            <a:off x="4456113" y="993775"/>
            <a:ext cx="18335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a:solidFill>
                  <a:schemeClr val="tx2"/>
                </a:solidFill>
                <a:ea typeface="宋体" panose="02010600030101010101" pitchFamily="2" charset="-122"/>
              </a:rPr>
              <a:t>单个商品</a:t>
            </a:r>
            <a:endParaRPr lang="en-US" altLang="zh-CN">
              <a:solidFill>
                <a:schemeClr val="tx2"/>
              </a:solidFill>
              <a:ea typeface="宋体" panose="02010600030101010101" pitchFamily="2" charset="-122"/>
            </a:endParaRPr>
          </a:p>
        </p:txBody>
      </p:sp>
      <p:sp>
        <p:nvSpPr>
          <p:cNvPr id="30" name="Rectangle 32">
            <a:extLst>
              <a:ext uri="{FF2B5EF4-FFF2-40B4-BE49-F238E27FC236}">
                <a16:creationId xmlns:a16="http://schemas.microsoft.com/office/drawing/2014/main" id="{C1A7F6F9-9757-476D-9C8B-199F903A2932}"/>
              </a:ext>
            </a:extLst>
          </p:cNvPr>
          <p:cNvSpPr>
            <a:spLocks noChangeArrowheads="1"/>
          </p:cNvSpPr>
          <p:nvPr/>
        </p:nvSpPr>
        <p:spPr bwMode="auto">
          <a:xfrm>
            <a:off x="2932113" y="3851275"/>
            <a:ext cx="7159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baseline="30000" dirty="0">
                <a:ea typeface="宋体" panose="02010600030101010101" pitchFamily="2" charset="-122"/>
              </a:rPr>
              <a:t>*</a:t>
            </a:r>
            <a:endParaRPr lang="en-US" altLang="zh-CN" dirty="0">
              <a:ea typeface="宋体" panose="02010600030101010101" pitchFamily="2" charset="-122"/>
            </a:endParaRPr>
          </a:p>
        </p:txBody>
      </p:sp>
      <p:sp>
        <p:nvSpPr>
          <p:cNvPr id="31" name="Rectangle 33">
            <a:extLst>
              <a:ext uri="{FF2B5EF4-FFF2-40B4-BE49-F238E27FC236}">
                <a16:creationId xmlns:a16="http://schemas.microsoft.com/office/drawing/2014/main" id="{E21DF420-866A-44B3-ACF4-28739E5CDCD6}"/>
              </a:ext>
            </a:extLst>
          </p:cNvPr>
          <p:cNvSpPr>
            <a:spLocks noChangeArrowheads="1"/>
          </p:cNvSpPr>
          <p:nvPr/>
        </p:nvSpPr>
        <p:spPr bwMode="auto">
          <a:xfrm>
            <a:off x="7932738" y="3851275"/>
            <a:ext cx="7159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baseline="30000">
                <a:ea typeface="宋体" panose="02010600030101010101" pitchFamily="2" charset="-122"/>
              </a:rPr>
              <a:t>*</a:t>
            </a:r>
            <a:endParaRPr lang="en-US" altLang="zh-CN">
              <a:ea typeface="宋体" panose="02010600030101010101" pitchFamily="2" charset="-122"/>
            </a:endParaRPr>
          </a:p>
        </p:txBody>
      </p:sp>
      <p:sp>
        <p:nvSpPr>
          <p:cNvPr id="32" name="Rectangle 34">
            <a:extLst>
              <a:ext uri="{FF2B5EF4-FFF2-40B4-BE49-F238E27FC236}">
                <a16:creationId xmlns:a16="http://schemas.microsoft.com/office/drawing/2014/main" id="{5A151959-31D3-438F-B712-48A9170483C2}"/>
              </a:ext>
            </a:extLst>
          </p:cNvPr>
          <p:cNvSpPr>
            <a:spLocks noChangeArrowheads="1"/>
          </p:cNvSpPr>
          <p:nvPr/>
        </p:nvSpPr>
        <p:spPr bwMode="auto">
          <a:xfrm>
            <a:off x="527050" y="4541838"/>
            <a:ext cx="6788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a:ea typeface="宋体" panose="02010600030101010101" pitchFamily="2" charset="-122"/>
              </a:rPr>
              <a:t>在哪种情况下，需求</a:t>
            </a: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 </a:t>
            </a:r>
            <a:r>
              <a:rPr lang="zh-CN" altLang="en-US">
                <a:ea typeface="宋体" panose="02010600030101010101" pitchFamily="2" charset="-122"/>
              </a:rPr>
              <a:t>相对于</a:t>
            </a:r>
            <a:r>
              <a:rPr lang="en-US" altLang="zh-CN">
                <a:ea typeface="宋体" panose="02010600030101010101" pitchFamily="2" charset="-122"/>
              </a:rPr>
              <a:t>p</a:t>
            </a:r>
            <a:r>
              <a:rPr lang="en-US" altLang="zh-CN" baseline="-25000">
                <a:ea typeface="宋体" panose="02010600030101010101" pitchFamily="2" charset="-122"/>
              </a:rPr>
              <a:t>1</a:t>
            </a:r>
            <a:r>
              <a:rPr lang="zh-CN" altLang="en-US">
                <a:ea typeface="宋体" panose="02010600030101010101" pitchFamily="2" charset="-122"/>
              </a:rPr>
              <a:t>更加敏感？</a:t>
            </a:r>
            <a:endParaRPr lang="en-US" altLang="zh-CN">
              <a:ea typeface="宋体" panose="02010600030101010101" pitchFamily="2" charset="-122"/>
            </a:endParaRPr>
          </a:p>
        </p:txBody>
      </p:sp>
    </p:spTree>
    <p:extLst>
      <p:ext uri="{BB962C8B-B14F-4D97-AF65-F5344CB8AC3E}">
        <p14:creationId xmlns:p14="http://schemas.microsoft.com/office/powerpoint/2010/main" val="10089334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EDB8-D967-4043-B322-930FF4199D40}"/>
              </a:ext>
            </a:extLst>
          </p:cNvPr>
          <p:cNvSpPr>
            <a:spLocks noGrp="1"/>
          </p:cNvSpPr>
          <p:nvPr>
            <p:ph type="title"/>
          </p:nvPr>
        </p:nvSpPr>
        <p:spPr/>
        <p:txBody>
          <a:bodyPr/>
          <a:lstStyle/>
          <a:p>
            <a:r>
              <a:rPr lang="zh-CN" altLang="zh-CN" dirty="0">
                <a:ea typeface="宋体" panose="02010600030101010101" pitchFamily="2" charset="-122"/>
              </a:rPr>
              <a:t>资源的市场配置</a:t>
            </a:r>
            <a:endParaRPr lang="zh-CN" altLang="en-US" dirty="0"/>
          </a:p>
        </p:txBody>
      </p:sp>
      <p:sp>
        <p:nvSpPr>
          <p:cNvPr id="3" name="内容占位符 2">
            <a:extLst>
              <a:ext uri="{FF2B5EF4-FFF2-40B4-BE49-F238E27FC236}">
                <a16:creationId xmlns:a16="http://schemas.microsoft.com/office/drawing/2014/main" id="{4374FE72-0BD9-4773-8B9D-DA1C43D9D45F}"/>
              </a:ext>
            </a:extLst>
          </p:cNvPr>
          <p:cNvSpPr>
            <a:spLocks noGrp="1"/>
          </p:cNvSpPr>
          <p:nvPr>
            <p:ph idx="1"/>
          </p:nvPr>
        </p:nvSpPr>
        <p:spPr/>
        <p:txBody>
          <a:bodyPr/>
          <a:lstStyle/>
          <a:p>
            <a:r>
              <a:rPr lang="zh-CN" altLang="en-US" dirty="0"/>
              <a:t>市场经济中，资源的配置是由许多分散自利的买家与卖家相互作用决定的</a:t>
            </a:r>
          </a:p>
          <a:p>
            <a:r>
              <a:rPr lang="zh-CN" altLang="en-US" dirty="0"/>
              <a:t>市场对资源的配置是合意的吗？</a:t>
            </a:r>
            <a:endParaRPr lang="en-US" altLang="zh-CN" dirty="0"/>
          </a:p>
          <a:p>
            <a:r>
              <a:rPr lang="zh-CN" altLang="en-US" dirty="0"/>
              <a:t>还存在另一个不同的配置方法能使社会更好吗？  </a:t>
            </a:r>
          </a:p>
          <a:p>
            <a:r>
              <a:rPr lang="zh-CN" altLang="en-US" dirty="0"/>
              <a:t>为回答这个问题，我们使用总剩余作为衡量社会福利的指标，我们也考虑市场配置是否有效率  </a:t>
            </a:r>
          </a:p>
        </p:txBody>
      </p:sp>
    </p:spTree>
    <p:extLst>
      <p:ext uri="{BB962C8B-B14F-4D97-AF65-F5344CB8AC3E}">
        <p14:creationId xmlns:p14="http://schemas.microsoft.com/office/powerpoint/2010/main" val="5347697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FA52A-C338-4C22-91B0-5AF8A48C0BD0}"/>
              </a:ext>
            </a:extLst>
          </p:cNvPr>
          <p:cNvSpPr>
            <a:spLocks noGrp="1"/>
          </p:cNvSpPr>
          <p:nvPr>
            <p:ph type="title"/>
          </p:nvPr>
        </p:nvSpPr>
        <p:spPr/>
        <p:txBody>
          <a:bodyPr/>
          <a:lstStyle/>
          <a:p>
            <a:r>
              <a:rPr lang="zh-CN" altLang="en-US" dirty="0"/>
              <a:t>资源配置的效率</a:t>
            </a:r>
          </a:p>
        </p:txBody>
      </p:sp>
      <p:sp>
        <p:nvSpPr>
          <p:cNvPr id="3" name="内容占位符 2">
            <a:extLst>
              <a:ext uri="{FF2B5EF4-FFF2-40B4-BE49-F238E27FC236}">
                <a16:creationId xmlns:a16="http://schemas.microsoft.com/office/drawing/2014/main" id="{F0A226B5-3D49-421F-8D5C-096F32886076}"/>
              </a:ext>
            </a:extLst>
          </p:cNvPr>
          <p:cNvSpPr>
            <a:spLocks noGrp="1"/>
          </p:cNvSpPr>
          <p:nvPr>
            <p:ph idx="1"/>
          </p:nvPr>
        </p:nvSpPr>
        <p:spPr/>
        <p:txBody>
          <a:bodyPr/>
          <a:lstStyle/>
          <a:p>
            <a:r>
              <a:rPr lang="zh-CN" altLang="en-US" dirty="0"/>
              <a:t>如果资源配置使总剩余最大化，那我们可以说，这种配置表现出效率</a:t>
            </a:r>
            <a:r>
              <a:rPr lang="en-US" altLang="zh-CN" dirty="0"/>
              <a:t>(efficient)</a:t>
            </a:r>
            <a:r>
              <a:rPr lang="zh-CN" altLang="en-US" dirty="0"/>
              <a:t>。</a:t>
            </a:r>
            <a:endParaRPr lang="en-US" altLang="zh-CN" dirty="0"/>
          </a:p>
          <a:p>
            <a:r>
              <a:rPr lang="zh-CN" altLang="en-US" dirty="0"/>
              <a:t>效率意味着：</a:t>
            </a:r>
          </a:p>
          <a:p>
            <a:pPr lvl="1"/>
            <a:r>
              <a:rPr lang="zh-CN" altLang="en-US" dirty="0"/>
              <a:t>物品是由对这种物品评价最高的买家消费</a:t>
            </a:r>
          </a:p>
          <a:p>
            <a:pPr lvl="1"/>
            <a:r>
              <a:rPr lang="zh-CN" altLang="en-US" dirty="0"/>
              <a:t>物品是由生产这种物品成本最低的卖家生产</a:t>
            </a:r>
          </a:p>
          <a:p>
            <a:pPr lvl="1"/>
            <a:r>
              <a:rPr lang="zh-CN" altLang="en-US" dirty="0"/>
              <a:t>增加或减少这种物品的数量并不会使总剩余增加</a:t>
            </a:r>
          </a:p>
          <a:p>
            <a:endParaRPr lang="zh-CN" altLang="en-US" dirty="0"/>
          </a:p>
        </p:txBody>
      </p:sp>
    </p:spTree>
    <p:extLst>
      <p:ext uri="{BB962C8B-B14F-4D97-AF65-F5344CB8AC3E}">
        <p14:creationId xmlns:p14="http://schemas.microsoft.com/office/powerpoint/2010/main" val="22839118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A1C2E-23EC-424A-B3C2-5C012B47229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ADF2ADC-5EB4-4178-8C5D-B5A5B59A93CC}"/>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4CB3A978-B9B2-491E-801C-6208B6789925}"/>
              </a:ext>
            </a:extLst>
          </p:cNvPr>
          <p:cNvSpPr txBox="1">
            <a:spLocks noChangeArrowheads="1"/>
          </p:cNvSpPr>
          <p:nvPr/>
        </p:nvSpPr>
        <p:spPr>
          <a:xfrm>
            <a:off x="342900" y="252413"/>
            <a:ext cx="8410575"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a:ea typeface="宋体" panose="02010600030101010101" pitchFamily="2" charset="-122"/>
              </a:rPr>
              <a:t>市场均衡的评价</a:t>
            </a:r>
          </a:p>
        </p:txBody>
      </p:sp>
      <p:sp>
        <p:nvSpPr>
          <p:cNvPr id="7" name="Rectangle 3">
            <a:extLst>
              <a:ext uri="{FF2B5EF4-FFF2-40B4-BE49-F238E27FC236}">
                <a16:creationId xmlns:a16="http://schemas.microsoft.com/office/drawing/2014/main" id="{14F157E4-F689-4177-914F-AFF408D00FB3}"/>
              </a:ext>
            </a:extLst>
          </p:cNvPr>
          <p:cNvSpPr txBox="1">
            <a:spLocks noChangeArrowheads="1"/>
          </p:cNvSpPr>
          <p:nvPr/>
        </p:nvSpPr>
        <p:spPr>
          <a:xfrm>
            <a:off x="373063" y="1008063"/>
            <a:ext cx="3298825" cy="5118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zh-CN">
                <a:ea typeface="宋体" panose="02010600030101010101" pitchFamily="2" charset="-122"/>
              </a:rPr>
              <a:t>市场均衡：</a:t>
            </a:r>
            <a:br>
              <a:rPr lang="zh-CN" altLang="zh-CN">
                <a:ea typeface="宋体" panose="02010600030101010101" pitchFamily="2" charset="-122"/>
              </a:rPr>
            </a:br>
            <a:r>
              <a:rPr lang="zh-CN" altLang="zh-CN">
                <a:ea typeface="宋体" panose="02010600030101010101" pitchFamily="2" charset="-122"/>
              </a:rPr>
              <a:t>  </a:t>
            </a:r>
            <a:r>
              <a:rPr lang="zh-CN" altLang="zh-CN" b="1" i="1">
                <a:ea typeface="宋体" panose="02010600030101010101" pitchFamily="2" charset="-122"/>
              </a:rPr>
              <a:t>P</a:t>
            </a:r>
            <a:r>
              <a:rPr lang="zh-CN" altLang="zh-CN">
                <a:ea typeface="宋体" panose="02010600030101010101" pitchFamily="2" charset="-122"/>
              </a:rPr>
              <a:t> = $30 </a:t>
            </a:r>
            <a:br>
              <a:rPr lang="zh-CN" altLang="zh-CN">
                <a:ea typeface="宋体" panose="02010600030101010101" pitchFamily="2" charset="-122"/>
              </a:rPr>
            </a:br>
            <a:r>
              <a:rPr lang="zh-CN" altLang="zh-CN">
                <a:ea typeface="宋体" panose="02010600030101010101" pitchFamily="2" charset="-122"/>
              </a:rPr>
              <a:t>  </a:t>
            </a:r>
            <a:r>
              <a:rPr lang="zh-CN" altLang="zh-CN" b="1" i="1">
                <a:ea typeface="宋体" panose="02010600030101010101" pitchFamily="2" charset="-122"/>
              </a:rPr>
              <a:t>Q</a:t>
            </a:r>
            <a:r>
              <a:rPr lang="zh-CN" altLang="zh-CN">
                <a:ea typeface="宋体" panose="02010600030101010101" pitchFamily="2" charset="-122"/>
              </a:rPr>
              <a:t> = 15,000</a:t>
            </a:r>
          </a:p>
          <a:p>
            <a:pPr marL="0" indent="0">
              <a:buFont typeface="Wingdings" panose="05000000000000000000" pitchFamily="2" charset="2"/>
              <a:buNone/>
            </a:pPr>
            <a:r>
              <a:rPr lang="zh-CN" altLang="zh-CN">
                <a:ea typeface="宋体" panose="02010600030101010101" pitchFamily="2" charset="-122"/>
              </a:rPr>
              <a:t>总剩余</a:t>
            </a:r>
            <a:br>
              <a:rPr lang="zh-CN" altLang="zh-CN">
                <a:ea typeface="宋体" panose="02010600030101010101" pitchFamily="2" charset="-122"/>
              </a:rPr>
            </a:br>
            <a:r>
              <a:rPr lang="zh-CN" altLang="zh-CN">
                <a:ea typeface="宋体" panose="02010600030101010101" pitchFamily="2" charset="-122"/>
              </a:rPr>
              <a:t>   =  CS + PS</a:t>
            </a:r>
          </a:p>
          <a:p>
            <a:pPr marL="0" indent="0">
              <a:buFont typeface="Wingdings" panose="05000000000000000000" pitchFamily="2" charset="2"/>
              <a:buNone/>
            </a:pPr>
            <a:r>
              <a:rPr lang="zh-CN" altLang="zh-CN">
                <a:ea typeface="宋体" panose="02010600030101010101" pitchFamily="2" charset="-122"/>
              </a:rPr>
              <a:t>市场均衡有效率的?</a:t>
            </a:r>
          </a:p>
          <a:p>
            <a:pPr marL="0" indent="0">
              <a:buFont typeface="Wingdings" panose="05000000000000000000" pitchFamily="2" charset="2"/>
              <a:buNone/>
            </a:pPr>
            <a:endParaRPr lang="zh-CN" altLang="zh-CN" sz="2600">
              <a:ea typeface="宋体" panose="02010600030101010101" pitchFamily="2" charset="-122"/>
            </a:endParaRPr>
          </a:p>
        </p:txBody>
      </p:sp>
      <p:grpSp>
        <p:nvGrpSpPr>
          <p:cNvPr id="8" name="Group 4">
            <a:extLst>
              <a:ext uri="{FF2B5EF4-FFF2-40B4-BE49-F238E27FC236}">
                <a16:creationId xmlns:a16="http://schemas.microsoft.com/office/drawing/2014/main" id="{0C8AF609-5C5C-4397-9D31-F21502757D4D}"/>
              </a:ext>
            </a:extLst>
          </p:cNvPr>
          <p:cNvGrpSpPr>
            <a:grpSpLocks/>
          </p:cNvGrpSpPr>
          <p:nvPr/>
        </p:nvGrpSpPr>
        <p:grpSpPr bwMode="auto">
          <a:xfrm>
            <a:off x="3787775" y="1009650"/>
            <a:ext cx="4979988" cy="5295900"/>
            <a:chOff x="0" y="0"/>
            <a:chExt cx="3137" cy="3336"/>
          </a:xfrm>
        </p:grpSpPr>
        <p:graphicFrame>
          <p:nvGraphicFramePr>
            <p:cNvPr id="9" name="Object 5">
              <a:extLst>
                <a:ext uri="{FF2B5EF4-FFF2-40B4-BE49-F238E27FC236}">
                  <a16:creationId xmlns:a16="http://schemas.microsoft.com/office/drawing/2014/main" id="{638A384A-CF59-4DE7-93BF-46B11F396911}"/>
                </a:ext>
              </a:extLst>
            </p:cNvPr>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12330" r:id="rId3" imgW="3061080" imgH="3274920" progId="Excel.Chart.8">
                    <p:embed/>
                  </p:oleObj>
                </mc:Choice>
                <mc:Fallback>
                  <p:oleObj r:id="rId3" imgW="3061080" imgH="3274920" progId="Excel.Chart.8">
                    <p:embed/>
                    <p:pic>
                      <p:nvPicPr>
                        <p:cNvPr id="58373" name="Object 5">
                          <a:extLst>
                            <a:ext uri="{FF2B5EF4-FFF2-40B4-BE49-F238E27FC236}">
                              <a16:creationId xmlns:a16="http://schemas.microsoft.com/office/drawing/2014/main" id="{03C4D699-5C52-473C-98F9-45F560998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6">
              <a:extLst>
                <a:ext uri="{FF2B5EF4-FFF2-40B4-BE49-F238E27FC236}">
                  <a16:creationId xmlns:a16="http://schemas.microsoft.com/office/drawing/2014/main" id="{61C7CA92-A64B-45D8-A6DF-1A60DF87700F}"/>
                </a:ext>
              </a:extLst>
            </p:cNvPr>
            <p:cNvSpPr>
              <a:spLocks noChangeArrowheads="1"/>
            </p:cNvSpPr>
            <p:nvPr/>
          </p:nvSpPr>
          <p:spPr bwMode="auto">
            <a:xfrm>
              <a:off x="331" y="95"/>
              <a:ext cx="260"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P</a:t>
              </a:r>
            </a:p>
          </p:txBody>
        </p:sp>
        <p:sp>
          <p:nvSpPr>
            <p:cNvPr id="11" name="Rectangle 7">
              <a:extLst>
                <a:ext uri="{FF2B5EF4-FFF2-40B4-BE49-F238E27FC236}">
                  <a16:creationId xmlns:a16="http://schemas.microsoft.com/office/drawing/2014/main" id="{D13FD495-E3D4-4AE9-9830-A6707323BF31}"/>
                </a:ext>
              </a:extLst>
            </p:cNvPr>
            <p:cNvSpPr>
              <a:spLocks noChangeArrowheads="1"/>
            </p:cNvSpPr>
            <p:nvPr/>
          </p:nvSpPr>
          <p:spPr bwMode="auto">
            <a:xfrm>
              <a:off x="2832" y="2643"/>
              <a:ext cx="305"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Q</a:t>
              </a:r>
            </a:p>
          </p:txBody>
        </p:sp>
      </p:grpSp>
      <p:grpSp>
        <p:nvGrpSpPr>
          <p:cNvPr id="12" name="Group 8">
            <a:extLst>
              <a:ext uri="{FF2B5EF4-FFF2-40B4-BE49-F238E27FC236}">
                <a16:creationId xmlns:a16="http://schemas.microsoft.com/office/drawing/2014/main" id="{B40DA5B4-B05C-4AF8-ADB7-81566C9B55B9}"/>
              </a:ext>
            </a:extLst>
          </p:cNvPr>
          <p:cNvGrpSpPr>
            <a:grpSpLocks/>
          </p:cNvGrpSpPr>
          <p:nvPr/>
        </p:nvGrpSpPr>
        <p:grpSpPr bwMode="auto">
          <a:xfrm>
            <a:off x="4586288" y="2178050"/>
            <a:ext cx="4219575" cy="2386013"/>
            <a:chOff x="0" y="0"/>
            <a:chExt cx="2658" cy="1503"/>
          </a:xfrm>
        </p:grpSpPr>
        <p:sp>
          <p:nvSpPr>
            <p:cNvPr id="13" name="Line 10">
              <a:extLst>
                <a:ext uri="{FF2B5EF4-FFF2-40B4-BE49-F238E27FC236}">
                  <a16:creationId xmlns:a16="http://schemas.microsoft.com/office/drawing/2014/main" id="{79D6B34E-9E07-41B4-B286-145A5824F375}"/>
                </a:ext>
              </a:extLst>
            </p:cNvPr>
            <p:cNvSpPr>
              <a:spLocks noChangeShapeType="1"/>
            </p:cNvSpPr>
            <p:nvPr/>
          </p:nvSpPr>
          <p:spPr bwMode="auto">
            <a:xfrm flipV="1">
              <a:off x="0" y="242"/>
              <a:ext cx="2401" cy="1261"/>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1">
              <a:extLst>
                <a:ext uri="{FF2B5EF4-FFF2-40B4-BE49-F238E27FC236}">
                  <a16:creationId xmlns:a16="http://schemas.microsoft.com/office/drawing/2014/main" id="{8A8E7DD2-C4B5-44A5-9CD4-E224CCF64A4B}"/>
                </a:ext>
              </a:extLst>
            </p:cNvPr>
            <p:cNvSpPr>
              <a:spLocks noChangeArrowheads="1"/>
            </p:cNvSpPr>
            <p:nvPr/>
          </p:nvSpPr>
          <p:spPr bwMode="auto">
            <a:xfrm>
              <a:off x="2353" y="0"/>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S</a:t>
              </a:r>
            </a:p>
          </p:txBody>
        </p:sp>
      </p:grpSp>
      <p:grpSp>
        <p:nvGrpSpPr>
          <p:cNvPr id="15" name="Group 11">
            <a:extLst>
              <a:ext uri="{FF2B5EF4-FFF2-40B4-BE49-F238E27FC236}">
                <a16:creationId xmlns:a16="http://schemas.microsoft.com/office/drawing/2014/main" id="{5DECD0CB-C7B5-4E55-9788-DCE2A27469E8}"/>
              </a:ext>
            </a:extLst>
          </p:cNvPr>
          <p:cNvGrpSpPr>
            <a:grpSpLocks/>
          </p:cNvGrpSpPr>
          <p:nvPr/>
        </p:nvGrpSpPr>
        <p:grpSpPr bwMode="auto">
          <a:xfrm>
            <a:off x="4583113" y="1887538"/>
            <a:ext cx="3438525" cy="3495675"/>
            <a:chOff x="0" y="0"/>
            <a:chExt cx="2166" cy="2202"/>
          </a:xfrm>
        </p:grpSpPr>
        <p:sp>
          <p:nvSpPr>
            <p:cNvPr id="16" name="Line 13">
              <a:extLst>
                <a:ext uri="{FF2B5EF4-FFF2-40B4-BE49-F238E27FC236}">
                  <a16:creationId xmlns:a16="http://schemas.microsoft.com/office/drawing/2014/main" id="{94F6281D-BA4E-4615-AF94-B1C76D6229E5}"/>
                </a:ext>
              </a:extLst>
            </p:cNvPr>
            <p:cNvSpPr>
              <a:spLocks noChangeShapeType="1"/>
            </p:cNvSpPr>
            <p:nvPr/>
          </p:nvSpPr>
          <p:spPr bwMode="auto">
            <a:xfrm>
              <a:off x="0" y="0"/>
              <a:ext cx="1901" cy="1990"/>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14">
              <a:extLst>
                <a:ext uri="{FF2B5EF4-FFF2-40B4-BE49-F238E27FC236}">
                  <a16:creationId xmlns:a16="http://schemas.microsoft.com/office/drawing/2014/main" id="{A522092E-46F0-4677-81D5-72AA13C767FA}"/>
                </a:ext>
              </a:extLst>
            </p:cNvPr>
            <p:cNvSpPr>
              <a:spLocks noChangeArrowheads="1"/>
            </p:cNvSpPr>
            <p:nvPr/>
          </p:nvSpPr>
          <p:spPr bwMode="auto">
            <a:xfrm>
              <a:off x="1861" y="1885"/>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D</a:t>
              </a:r>
            </a:p>
          </p:txBody>
        </p:sp>
      </p:grpSp>
      <p:grpSp>
        <p:nvGrpSpPr>
          <p:cNvPr id="18" name="Group 14">
            <a:extLst>
              <a:ext uri="{FF2B5EF4-FFF2-40B4-BE49-F238E27FC236}">
                <a16:creationId xmlns:a16="http://schemas.microsoft.com/office/drawing/2014/main" id="{56F6CF72-0A31-49DB-8005-724EBB6ED834}"/>
              </a:ext>
            </a:extLst>
          </p:cNvPr>
          <p:cNvGrpSpPr>
            <a:grpSpLocks/>
          </p:cNvGrpSpPr>
          <p:nvPr/>
        </p:nvGrpSpPr>
        <p:grpSpPr bwMode="auto">
          <a:xfrm>
            <a:off x="3886200" y="3476625"/>
            <a:ext cx="2674938" cy="2676525"/>
            <a:chOff x="0" y="0"/>
            <a:chExt cx="1685" cy="1686"/>
          </a:xfrm>
        </p:grpSpPr>
        <p:grpSp>
          <p:nvGrpSpPr>
            <p:cNvPr id="19" name="Group 15">
              <a:extLst>
                <a:ext uri="{FF2B5EF4-FFF2-40B4-BE49-F238E27FC236}">
                  <a16:creationId xmlns:a16="http://schemas.microsoft.com/office/drawing/2014/main" id="{80FDDE2B-8D45-43B8-A497-05EC6573081B}"/>
                </a:ext>
              </a:extLst>
            </p:cNvPr>
            <p:cNvGrpSpPr>
              <a:grpSpLocks/>
            </p:cNvGrpSpPr>
            <p:nvPr/>
          </p:nvGrpSpPr>
          <p:grpSpPr bwMode="auto">
            <a:xfrm>
              <a:off x="1356" y="112"/>
              <a:ext cx="329" cy="1574"/>
              <a:chOff x="0" y="0"/>
              <a:chExt cx="329" cy="1574"/>
            </a:xfrm>
          </p:grpSpPr>
          <p:sp>
            <p:nvSpPr>
              <p:cNvPr id="23" name="Line 21">
                <a:extLst>
                  <a:ext uri="{FF2B5EF4-FFF2-40B4-BE49-F238E27FC236}">
                    <a16:creationId xmlns:a16="http://schemas.microsoft.com/office/drawing/2014/main" id="{28B76B97-8144-43EA-A2C6-B3EB4B90C6E2}"/>
                  </a:ext>
                </a:extLst>
              </p:cNvPr>
              <p:cNvSpPr>
                <a:spLocks noChangeShapeType="1"/>
              </p:cNvSpPr>
              <p:nvPr/>
            </p:nvSpPr>
            <p:spPr bwMode="auto">
              <a:xfrm rot="5400000">
                <a:off x="-505" y="663"/>
                <a:ext cx="1326"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Rectangle 22">
                <a:extLst>
                  <a:ext uri="{FF2B5EF4-FFF2-40B4-BE49-F238E27FC236}">
                    <a16:creationId xmlns:a16="http://schemas.microsoft.com/office/drawing/2014/main" id="{C5CDAF33-93E1-42D5-9153-24744E4F70BC}"/>
                  </a:ext>
                </a:extLst>
              </p:cNvPr>
              <p:cNvSpPr>
                <a:spLocks noChangeArrowheads="1"/>
              </p:cNvSpPr>
              <p:nvPr/>
            </p:nvSpPr>
            <p:spPr bwMode="auto">
              <a:xfrm>
                <a:off x="0" y="1326"/>
                <a:ext cx="329" cy="24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0" name="Group 18">
              <a:extLst>
                <a:ext uri="{FF2B5EF4-FFF2-40B4-BE49-F238E27FC236}">
                  <a16:creationId xmlns:a16="http://schemas.microsoft.com/office/drawing/2014/main" id="{C7994958-0AD4-49F9-B51E-19570557836D}"/>
                </a:ext>
              </a:extLst>
            </p:cNvPr>
            <p:cNvGrpSpPr>
              <a:grpSpLocks/>
            </p:cNvGrpSpPr>
            <p:nvPr/>
          </p:nvGrpSpPr>
          <p:grpSpPr bwMode="auto">
            <a:xfrm>
              <a:off x="0" y="0"/>
              <a:ext cx="1517" cy="248"/>
              <a:chOff x="0" y="0"/>
              <a:chExt cx="1517" cy="248"/>
            </a:xfrm>
          </p:grpSpPr>
          <p:sp>
            <p:nvSpPr>
              <p:cNvPr id="21" name="Line 24">
                <a:extLst>
                  <a:ext uri="{FF2B5EF4-FFF2-40B4-BE49-F238E27FC236}">
                    <a16:creationId xmlns:a16="http://schemas.microsoft.com/office/drawing/2014/main" id="{8FD99D7C-F0B7-4070-9CCC-A9CE3C068158}"/>
                  </a:ext>
                </a:extLst>
              </p:cNvPr>
              <p:cNvSpPr>
                <a:spLocks noChangeShapeType="1"/>
              </p:cNvSpPr>
              <p:nvPr/>
            </p:nvSpPr>
            <p:spPr bwMode="auto">
              <a:xfrm>
                <a:off x="326" y="122"/>
                <a:ext cx="1191"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25">
                <a:extLst>
                  <a:ext uri="{FF2B5EF4-FFF2-40B4-BE49-F238E27FC236}">
                    <a16:creationId xmlns:a16="http://schemas.microsoft.com/office/drawing/2014/main" id="{0652A76D-B44A-4383-8196-DAB6D8F55DAE}"/>
                  </a:ext>
                </a:extLst>
              </p:cNvPr>
              <p:cNvSpPr>
                <a:spLocks noChangeArrowheads="1"/>
              </p:cNvSpPr>
              <p:nvPr/>
            </p:nvSpPr>
            <p:spPr bwMode="auto">
              <a:xfrm>
                <a:off x="0" y="0"/>
                <a:ext cx="329" cy="24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grpSp>
        <p:nvGrpSpPr>
          <p:cNvPr id="25" name="Group 21">
            <a:extLst>
              <a:ext uri="{FF2B5EF4-FFF2-40B4-BE49-F238E27FC236}">
                <a16:creationId xmlns:a16="http://schemas.microsoft.com/office/drawing/2014/main" id="{F2F27F7F-6AB0-46A6-8F76-54EFB850423B}"/>
              </a:ext>
            </a:extLst>
          </p:cNvPr>
          <p:cNvGrpSpPr>
            <a:grpSpLocks/>
          </p:cNvGrpSpPr>
          <p:nvPr/>
        </p:nvGrpSpPr>
        <p:grpSpPr bwMode="auto">
          <a:xfrm>
            <a:off x="4597400" y="1930400"/>
            <a:ext cx="1657350" cy="1733550"/>
            <a:chOff x="0" y="0"/>
            <a:chExt cx="1044" cy="1092"/>
          </a:xfrm>
        </p:grpSpPr>
        <p:sp>
          <p:nvSpPr>
            <p:cNvPr id="26" name="AutoShape 15">
              <a:extLst>
                <a:ext uri="{FF2B5EF4-FFF2-40B4-BE49-F238E27FC236}">
                  <a16:creationId xmlns:a16="http://schemas.microsoft.com/office/drawing/2014/main" id="{AEEA1E0B-9F52-4E63-BCCB-96FBAE9E5620}"/>
                </a:ext>
              </a:extLst>
            </p:cNvPr>
            <p:cNvSpPr>
              <a:spLocks noChangeArrowheads="1"/>
            </p:cNvSpPr>
            <p:nvPr/>
          </p:nvSpPr>
          <p:spPr bwMode="auto">
            <a:xfrm>
              <a:off x="0" y="0"/>
              <a:ext cx="1044" cy="1092"/>
            </a:xfrm>
            <a:prstGeom prst="rtTriangle">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7" name="Text Box 27">
              <a:extLst>
                <a:ext uri="{FF2B5EF4-FFF2-40B4-BE49-F238E27FC236}">
                  <a16:creationId xmlns:a16="http://schemas.microsoft.com/office/drawing/2014/main" id="{1BB7524D-2C15-4CD0-811E-4CD2349D1C77}"/>
                </a:ext>
              </a:extLst>
            </p:cNvPr>
            <p:cNvSpPr txBox="1">
              <a:spLocks noChangeArrowheads="1"/>
            </p:cNvSpPr>
            <p:nvPr/>
          </p:nvSpPr>
          <p:spPr bwMode="auto">
            <a:xfrm>
              <a:off x="105" y="660"/>
              <a:ext cx="44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600" b="1">
                  <a:ea typeface="宋体" panose="02010600030101010101" pitchFamily="2" charset="-122"/>
                </a:rPr>
                <a:t>CS</a:t>
              </a:r>
            </a:p>
          </p:txBody>
        </p:sp>
      </p:grpSp>
      <p:grpSp>
        <p:nvGrpSpPr>
          <p:cNvPr id="28" name="Group 24">
            <a:extLst>
              <a:ext uri="{FF2B5EF4-FFF2-40B4-BE49-F238E27FC236}">
                <a16:creationId xmlns:a16="http://schemas.microsoft.com/office/drawing/2014/main" id="{3789253C-E1D4-4666-8391-EA33852D260D}"/>
              </a:ext>
            </a:extLst>
          </p:cNvPr>
          <p:cNvGrpSpPr>
            <a:grpSpLocks/>
          </p:cNvGrpSpPr>
          <p:nvPr/>
        </p:nvGrpSpPr>
        <p:grpSpPr bwMode="auto">
          <a:xfrm>
            <a:off x="4592638" y="3675063"/>
            <a:ext cx="1665287" cy="876300"/>
            <a:chOff x="0" y="0"/>
            <a:chExt cx="1049" cy="552"/>
          </a:xfrm>
        </p:grpSpPr>
        <p:sp>
          <p:nvSpPr>
            <p:cNvPr id="29" name="AutoShape 26">
              <a:extLst>
                <a:ext uri="{FF2B5EF4-FFF2-40B4-BE49-F238E27FC236}">
                  <a16:creationId xmlns:a16="http://schemas.microsoft.com/office/drawing/2014/main" id="{34B83CE6-F68A-4F1C-BDEE-90047A348E90}"/>
                </a:ext>
              </a:extLst>
            </p:cNvPr>
            <p:cNvSpPr>
              <a:spLocks noChangeArrowheads="1"/>
            </p:cNvSpPr>
            <p:nvPr/>
          </p:nvSpPr>
          <p:spPr bwMode="auto">
            <a:xfrm flipV="1">
              <a:off x="0" y="0"/>
              <a:ext cx="1049" cy="552"/>
            </a:xfrm>
            <a:prstGeom prst="rtTriangle">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0" name="Text Box 28">
              <a:extLst>
                <a:ext uri="{FF2B5EF4-FFF2-40B4-BE49-F238E27FC236}">
                  <a16:creationId xmlns:a16="http://schemas.microsoft.com/office/drawing/2014/main" id="{DE19B7A6-2ED6-4623-B763-273325B4F794}"/>
                </a:ext>
              </a:extLst>
            </p:cNvPr>
            <p:cNvSpPr txBox="1">
              <a:spLocks noChangeArrowheads="1"/>
            </p:cNvSpPr>
            <p:nvPr/>
          </p:nvSpPr>
          <p:spPr bwMode="auto">
            <a:xfrm>
              <a:off x="102" y="30"/>
              <a:ext cx="3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600" b="1">
                  <a:ea typeface="宋体" panose="02010600030101010101" pitchFamily="2" charset="-122"/>
                </a:rPr>
                <a:t>PS</a:t>
              </a:r>
            </a:p>
          </p:txBody>
        </p:sp>
      </p:grpSp>
      <p:sp>
        <p:nvSpPr>
          <p:cNvPr id="31" name="AutoShape 32">
            <a:extLst>
              <a:ext uri="{FF2B5EF4-FFF2-40B4-BE49-F238E27FC236}">
                <a16:creationId xmlns:a16="http://schemas.microsoft.com/office/drawing/2014/main" id="{6763D804-7C27-4E6E-A634-8CDBDDA1427C}"/>
              </a:ext>
            </a:extLst>
          </p:cNvPr>
          <p:cNvSpPr>
            <a:spLocks noChangeArrowheads="1"/>
          </p:cNvSpPr>
          <p:nvPr/>
        </p:nvSpPr>
        <p:spPr bwMode="auto">
          <a:xfrm rot="5400000">
            <a:off x="4144962" y="2436813"/>
            <a:ext cx="2549525" cy="1619250"/>
          </a:xfrm>
          <a:prstGeom prst="triangle">
            <a:avLst>
              <a:gd name="adj" fmla="val 66435"/>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Tree>
    <p:extLst>
      <p:ext uri="{BB962C8B-B14F-4D97-AF65-F5344CB8AC3E}">
        <p14:creationId xmlns:p14="http://schemas.microsoft.com/office/powerpoint/2010/main" val="409107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trips(downRight)">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dissolv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wipe(left)">
                                      <p:cBhvr>
                                        <p:cTn id="26" dur="500"/>
                                        <p:tgtEl>
                                          <p:spTgt spid="7">
                                            <p:txEl>
                                              <p:pRg st="1" end="1"/>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dissolve">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wipe(left)">
                                      <p:cBhvr>
                                        <p:cTn id="3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P spid="31"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A19A0F-6CAD-4960-B430-C63AD93ABB3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D56D604-8D6D-4334-B941-9DC8C5D86406}"/>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BC1F0083-7CCC-43CB-AE9A-4A1633316591}"/>
              </a:ext>
            </a:extLst>
          </p:cNvPr>
          <p:cNvSpPr txBox="1">
            <a:spLocks noChangeArrowheads="1"/>
          </p:cNvSpPr>
          <p:nvPr/>
        </p:nvSpPr>
        <p:spPr>
          <a:xfrm>
            <a:off x="342900" y="252413"/>
            <a:ext cx="8410575"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600">
                <a:ea typeface="宋体" panose="02010600030101010101" pitchFamily="2" charset="-122"/>
              </a:rPr>
              <a:t>谁会消费物品？</a:t>
            </a:r>
          </a:p>
        </p:txBody>
      </p:sp>
      <p:grpSp>
        <p:nvGrpSpPr>
          <p:cNvPr id="7" name="Group 3">
            <a:extLst>
              <a:ext uri="{FF2B5EF4-FFF2-40B4-BE49-F238E27FC236}">
                <a16:creationId xmlns:a16="http://schemas.microsoft.com/office/drawing/2014/main" id="{7145B5FE-5DF7-45CB-9C7F-1F87932BCDA0}"/>
              </a:ext>
            </a:extLst>
          </p:cNvPr>
          <p:cNvGrpSpPr>
            <a:grpSpLocks/>
          </p:cNvGrpSpPr>
          <p:nvPr/>
        </p:nvGrpSpPr>
        <p:grpSpPr bwMode="auto">
          <a:xfrm>
            <a:off x="3787775" y="1009650"/>
            <a:ext cx="4979988" cy="5295900"/>
            <a:chOff x="0" y="0"/>
            <a:chExt cx="3137" cy="3336"/>
          </a:xfrm>
        </p:grpSpPr>
        <p:graphicFrame>
          <p:nvGraphicFramePr>
            <p:cNvPr id="8" name="Object 5">
              <a:extLst>
                <a:ext uri="{FF2B5EF4-FFF2-40B4-BE49-F238E27FC236}">
                  <a16:creationId xmlns:a16="http://schemas.microsoft.com/office/drawing/2014/main" id="{C1724874-55D4-4E9C-BC6E-0294CA17D363}"/>
                </a:ext>
              </a:extLst>
            </p:cNvPr>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13354" r:id="rId3" imgW="3061080" imgH="3274920" progId="Excel.Chart.8">
                    <p:embed/>
                  </p:oleObj>
                </mc:Choice>
                <mc:Fallback>
                  <p:oleObj r:id="rId3" imgW="3061080" imgH="3274920" progId="Excel.Chart.8">
                    <p:embed/>
                    <p:pic>
                      <p:nvPicPr>
                        <p:cNvPr id="59396" name="Object 5">
                          <a:extLst>
                            <a:ext uri="{FF2B5EF4-FFF2-40B4-BE49-F238E27FC236}">
                              <a16:creationId xmlns:a16="http://schemas.microsoft.com/office/drawing/2014/main" id="{99795465-873D-4036-89FA-34910A1549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6">
              <a:extLst>
                <a:ext uri="{FF2B5EF4-FFF2-40B4-BE49-F238E27FC236}">
                  <a16:creationId xmlns:a16="http://schemas.microsoft.com/office/drawing/2014/main" id="{94520A2B-BED8-4698-83F6-1863A656B34D}"/>
                </a:ext>
              </a:extLst>
            </p:cNvPr>
            <p:cNvSpPr>
              <a:spLocks noChangeArrowheads="1"/>
            </p:cNvSpPr>
            <p:nvPr/>
          </p:nvSpPr>
          <p:spPr bwMode="auto">
            <a:xfrm>
              <a:off x="331" y="95"/>
              <a:ext cx="260"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P</a:t>
              </a:r>
            </a:p>
          </p:txBody>
        </p:sp>
        <p:sp>
          <p:nvSpPr>
            <p:cNvPr id="10" name="Rectangle 7">
              <a:extLst>
                <a:ext uri="{FF2B5EF4-FFF2-40B4-BE49-F238E27FC236}">
                  <a16:creationId xmlns:a16="http://schemas.microsoft.com/office/drawing/2014/main" id="{AE246B70-30AF-44F0-9790-36089C097807}"/>
                </a:ext>
              </a:extLst>
            </p:cNvPr>
            <p:cNvSpPr>
              <a:spLocks noChangeArrowheads="1"/>
            </p:cNvSpPr>
            <p:nvPr/>
          </p:nvSpPr>
          <p:spPr bwMode="auto">
            <a:xfrm>
              <a:off x="2832" y="2643"/>
              <a:ext cx="305"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Q</a:t>
              </a:r>
            </a:p>
          </p:txBody>
        </p:sp>
      </p:grpSp>
      <p:grpSp>
        <p:nvGrpSpPr>
          <p:cNvPr id="11" name="Group 7">
            <a:extLst>
              <a:ext uri="{FF2B5EF4-FFF2-40B4-BE49-F238E27FC236}">
                <a16:creationId xmlns:a16="http://schemas.microsoft.com/office/drawing/2014/main" id="{2A71DF0F-E156-4A17-90B9-91432EB2805B}"/>
              </a:ext>
            </a:extLst>
          </p:cNvPr>
          <p:cNvGrpSpPr>
            <a:grpSpLocks/>
          </p:cNvGrpSpPr>
          <p:nvPr/>
        </p:nvGrpSpPr>
        <p:grpSpPr bwMode="auto">
          <a:xfrm>
            <a:off x="4586288" y="2178050"/>
            <a:ext cx="4219575" cy="2386013"/>
            <a:chOff x="0" y="0"/>
            <a:chExt cx="2658" cy="1503"/>
          </a:xfrm>
        </p:grpSpPr>
        <p:sp>
          <p:nvSpPr>
            <p:cNvPr id="12" name="Line 9">
              <a:extLst>
                <a:ext uri="{FF2B5EF4-FFF2-40B4-BE49-F238E27FC236}">
                  <a16:creationId xmlns:a16="http://schemas.microsoft.com/office/drawing/2014/main" id="{61E29980-D695-4B09-87EB-7A363C232121}"/>
                </a:ext>
              </a:extLst>
            </p:cNvPr>
            <p:cNvSpPr>
              <a:spLocks noChangeShapeType="1"/>
            </p:cNvSpPr>
            <p:nvPr/>
          </p:nvSpPr>
          <p:spPr bwMode="auto">
            <a:xfrm flipV="1">
              <a:off x="0" y="242"/>
              <a:ext cx="2401" cy="1261"/>
            </a:xfrm>
            <a:prstGeom prst="line">
              <a:avLst/>
            </a:prstGeom>
            <a:noFill/>
            <a:ln w="4445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a:extLst>
                <a:ext uri="{FF2B5EF4-FFF2-40B4-BE49-F238E27FC236}">
                  <a16:creationId xmlns:a16="http://schemas.microsoft.com/office/drawing/2014/main" id="{C97EAA88-D337-450B-801B-B739B98D4364}"/>
                </a:ext>
              </a:extLst>
            </p:cNvPr>
            <p:cNvSpPr>
              <a:spLocks noChangeArrowheads="1"/>
            </p:cNvSpPr>
            <p:nvPr/>
          </p:nvSpPr>
          <p:spPr bwMode="auto">
            <a:xfrm>
              <a:off x="2353" y="0"/>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solidFill>
                    <a:srgbClr val="C0C0C0"/>
                  </a:solidFill>
                  <a:ea typeface="宋体" panose="02010600030101010101" pitchFamily="2" charset="-122"/>
                </a:rPr>
                <a:t>S</a:t>
              </a:r>
            </a:p>
          </p:txBody>
        </p:sp>
      </p:grpSp>
      <p:grpSp>
        <p:nvGrpSpPr>
          <p:cNvPr id="14" name="Group 10">
            <a:extLst>
              <a:ext uri="{FF2B5EF4-FFF2-40B4-BE49-F238E27FC236}">
                <a16:creationId xmlns:a16="http://schemas.microsoft.com/office/drawing/2014/main" id="{363E1527-15F5-464A-911D-9A5C3EE90A30}"/>
              </a:ext>
            </a:extLst>
          </p:cNvPr>
          <p:cNvGrpSpPr>
            <a:grpSpLocks/>
          </p:cNvGrpSpPr>
          <p:nvPr/>
        </p:nvGrpSpPr>
        <p:grpSpPr bwMode="auto">
          <a:xfrm>
            <a:off x="4583113" y="1887538"/>
            <a:ext cx="3438525" cy="3495675"/>
            <a:chOff x="0" y="0"/>
            <a:chExt cx="2166" cy="2202"/>
          </a:xfrm>
        </p:grpSpPr>
        <p:sp>
          <p:nvSpPr>
            <p:cNvPr id="15" name="Line 12">
              <a:extLst>
                <a:ext uri="{FF2B5EF4-FFF2-40B4-BE49-F238E27FC236}">
                  <a16:creationId xmlns:a16="http://schemas.microsoft.com/office/drawing/2014/main" id="{96CBDBEB-5981-4AC7-A426-D1604D8B4374}"/>
                </a:ext>
              </a:extLst>
            </p:cNvPr>
            <p:cNvSpPr>
              <a:spLocks noChangeShapeType="1"/>
            </p:cNvSpPr>
            <p:nvPr/>
          </p:nvSpPr>
          <p:spPr bwMode="auto">
            <a:xfrm>
              <a:off x="0" y="0"/>
              <a:ext cx="1901" cy="1990"/>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13">
              <a:extLst>
                <a:ext uri="{FF2B5EF4-FFF2-40B4-BE49-F238E27FC236}">
                  <a16:creationId xmlns:a16="http://schemas.microsoft.com/office/drawing/2014/main" id="{C5348954-885D-4410-B758-11828F73CC7E}"/>
                </a:ext>
              </a:extLst>
            </p:cNvPr>
            <p:cNvSpPr>
              <a:spLocks noChangeArrowheads="1"/>
            </p:cNvSpPr>
            <p:nvPr/>
          </p:nvSpPr>
          <p:spPr bwMode="auto">
            <a:xfrm>
              <a:off x="1861" y="1885"/>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D</a:t>
              </a:r>
            </a:p>
          </p:txBody>
        </p:sp>
      </p:grpSp>
      <p:grpSp>
        <p:nvGrpSpPr>
          <p:cNvPr id="17" name="Group 13">
            <a:extLst>
              <a:ext uri="{FF2B5EF4-FFF2-40B4-BE49-F238E27FC236}">
                <a16:creationId xmlns:a16="http://schemas.microsoft.com/office/drawing/2014/main" id="{16C55C27-9191-464A-9362-4836CAE729D8}"/>
              </a:ext>
            </a:extLst>
          </p:cNvPr>
          <p:cNvGrpSpPr>
            <a:grpSpLocks/>
          </p:cNvGrpSpPr>
          <p:nvPr/>
        </p:nvGrpSpPr>
        <p:grpSpPr bwMode="auto">
          <a:xfrm>
            <a:off x="3886200" y="3476625"/>
            <a:ext cx="2674938" cy="2676525"/>
            <a:chOff x="0" y="0"/>
            <a:chExt cx="1685" cy="1686"/>
          </a:xfrm>
        </p:grpSpPr>
        <p:grpSp>
          <p:nvGrpSpPr>
            <p:cNvPr id="18" name="Group 14">
              <a:extLst>
                <a:ext uri="{FF2B5EF4-FFF2-40B4-BE49-F238E27FC236}">
                  <a16:creationId xmlns:a16="http://schemas.microsoft.com/office/drawing/2014/main" id="{837FA89D-46B0-4F22-8F13-88BA3CF3B368}"/>
                </a:ext>
              </a:extLst>
            </p:cNvPr>
            <p:cNvGrpSpPr>
              <a:grpSpLocks/>
            </p:cNvGrpSpPr>
            <p:nvPr/>
          </p:nvGrpSpPr>
          <p:grpSpPr bwMode="auto">
            <a:xfrm>
              <a:off x="1356" y="112"/>
              <a:ext cx="329" cy="1574"/>
              <a:chOff x="0" y="0"/>
              <a:chExt cx="329" cy="1574"/>
            </a:xfrm>
          </p:grpSpPr>
          <p:sp>
            <p:nvSpPr>
              <p:cNvPr id="22" name="Line 16">
                <a:extLst>
                  <a:ext uri="{FF2B5EF4-FFF2-40B4-BE49-F238E27FC236}">
                    <a16:creationId xmlns:a16="http://schemas.microsoft.com/office/drawing/2014/main" id="{D9561FC5-D82C-41CD-8928-147F564EC8E6}"/>
                  </a:ext>
                </a:extLst>
              </p:cNvPr>
              <p:cNvSpPr>
                <a:spLocks noChangeShapeType="1"/>
              </p:cNvSpPr>
              <p:nvPr/>
            </p:nvSpPr>
            <p:spPr bwMode="auto">
              <a:xfrm rot="5400000">
                <a:off x="-505" y="663"/>
                <a:ext cx="1326"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Rectangle 17">
                <a:extLst>
                  <a:ext uri="{FF2B5EF4-FFF2-40B4-BE49-F238E27FC236}">
                    <a16:creationId xmlns:a16="http://schemas.microsoft.com/office/drawing/2014/main" id="{24A76C05-106E-4E77-BB79-4C0A4011B4FE}"/>
                  </a:ext>
                </a:extLst>
              </p:cNvPr>
              <p:cNvSpPr>
                <a:spLocks noChangeArrowheads="1"/>
              </p:cNvSpPr>
              <p:nvPr/>
            </p:nvSpPr>
            <p:spPr bwMode="auto">
              <a:xfrm>
                <a:off x="0" y="1326"/>
                <a:ext cx="329" cy="24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19" name="Group 17">
              <a:extLst>
                <a:ext uri="{FF2B5EF4-FFF2-40B4-BE49-F238E27FC236}">
                  <a16:creationId xmlns:a16="http://schemas.microsoft.com/office/drawing/2014/main" id="{E54DC111-DE88-4620-A9B8-D4EAE3D95C84}"/>
                </a:ext>
              </a:extLst>
            </p:cNvPr>
            <p:cNvGrpSpPr>
              <a:grpSpLocks/>
            </p:cNvGrpSpPr>
            <p:nvPr/>
          </p:nvGrpSpPr>
          <p:grpSpPr bwMode="auto">
            <a:xfrm>
              <a:off x="0" y="0"/>
              <a:ext cx="1517" cy="248"/>
              <a:chOff x="0" y="0"/>
              <a:chExt cx="1517" cy="248"/>
            </a:xfrm>
          </p:grpSpPr>
          <p:sp>
            <p:nvSpPr>
              <p:cNvPr id="20" name="Line 19">
                <a:extLst>
                  <a:ext uri="{FF2B5EF4-FFF2-40B4-BE49-F238E27FC236}">
                    <a16:creationId xmlns:a16="http://schemas.microsoft.com/office/drawing/2014/main" id="{CD3BB2CC-EAE8-4C9A-BE27-11D9CAB7D2EA}"/>
                  </a:ext>
                </a:extLst>
              </p:cNvPr>
              <p:cNvSpPr>
                <a:spLocks noChangeShapeType="1"/>
              </p:cNvSpPr>
              <p:nvPr/>
            </p:nvSpPr>
            <p:spPr bwMode="auto">
              <a:xfrm>
                <a:off x="326" y="122"/>
                <a:ext cx="1191"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20">
                <a:extLst>
                  <a:ext uri="{FF2B5EF4-FFF2-40B4-BE49-F238E27FC236}">
                    <a16:creationId xmlns:a16="http://schemas.microsoft.com/office/drawing/2014/main" id="{1344468B-E114-405F-A417-4969E4C5DA6C}"/>
                  </a:ext>
                </a:extLst>
              </p:cNvPr>
              <p:cNvSpPr>
                <a:spLocks noChangeArrowheads="1"/>
              </p:cNvSpPr>
              <p:nvPr/>
            </p:nvSpPr>
            <p:spPr bwMode="auto">
              <a:xfrm>
                <a:off x="0" y="0"/>
                <a:ext cx="329" cy="24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sp>
        <p:nvSpPr>
          <p:cNvPr id="24" name="Rectangle 29">
            <a:extLst>
              <a:ext uri="{FF2B5EF4-FFF2-40B4-BE49-F238E27FC236}">
                <a16:creationId xmlns:a16="http://schemas.microsoft.com/office/drawing/2014/main" id="{223DBCD2-990D-4BD1-88DA-4C78BB617C7D}"/>
              </a:ext>
            </a:extLst>
          </p:cNvPr>
          <p:cNvSpPr txBox="1">
            <a:spLocks noChangeArrowheads="1"/>
          </p:cNvSpPr>
          <p:nvPr/>
        </p:nvSpPr>
        <p:spPr>
          <a:xfrm>
            <a:off x="430213" y="1181100"/>
            <a:ext cx="3178175" cy="521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60000"/>
              </a:spcBef>
              <a:buFont typeface="Wingdings" panose="05000000000000000000" pitchFamily="2" charset="2"/>
              <a:buNone/>
            </a:pPr>
            <a:r>
              <a:rPr lang="zh-CN" altLang="zh-CN" dirty="0">
                <a:ea typeface="宋体" panose="02010600030101010101" pitchFamily="2" charset="-122"/>
              </a:rPr>
              <a:t>支付意愿≥ $30的</a:t>
            </a:r>
            <a:r>
              <a:rPr lang="zh-CN" altLang="en-US" dirty="0">
                <a:ea typeface="宋体" panose="02010600030101010101" pitchFamily="2" charset="-122"/>
              </a:rPr>
              <a:t>买家</a:t>
            </a:r>
            <a:r>
              <a:rPr lang="zh-CN" altLang="zh-CN" dirty="0">
                <a:ea typeface="宋体" panose="02010600030101010101" pitchFamily="2" charset="-122"/>
              </a:rPr>
              <a:t>会购买 </a:t>
            </a:r>
          </a:p>
          <a:p>
            <a:pPr marL="0" indent="0">
              <a:spcBef>
                <a:spcPct val="60000"/>
              </a:spcBef>
              <a:buFont typeface="Wingdings" panose="05000000000000000000" pitchFamily="2" charset="2"/>
              <a:buNone/>
            </a:pPr>
            <a:r>
              <a:rPr lang="zh-CN" altLang="zh-CN" dirty="0">
                <a:ea typeface="宋体" panose="02010600030101010101" pitchFamily="2" charset="-122"/>
              </a:rPr>
              <a:t>支付意愿&lt; $30 的</a:t>
            </a:r>
            <a:r>
              <a:rPr lang="zh-CN" altLang="en-US" dirty="0">
                <a:ea typeface="宋体" panose="02010600030101010101" pitchFamily="2" charset="-122"/>
              </a:rPr>
              <a:t>买家</a:t>
            </a:r>
            <a:r>
              <a:rPr lang="zh-CN" altLang="zh-CN" dirty="0">
                <a:ea typeface="宋体" panose="02010600030101010101" pitchFamily="2" charset="-122"/>
              </a:rPr>
              <a:t>不会买  </a:t>
            </a:r>
          </a:p>
          <a:p>
            <a:pPr marL="0" indent="0">
              <a:spcBef>
                <a:spcPct val="60000"/>
              </a:spcBef>
              <a:buFont typeface="Wingdings" panose="05000000000000000000" pitchFamily="2" charset="2"/>
              <a:buNone/>
            </a:pPr>
            <a:r>
              <a:rPr lang="zh-CN" altLang="zh-CN" dirty="0">
                <a:ea typeface="宋体" panose="02010600030101010101" pitchFamily="2" charset="-122"/>
              </a:rPr>
              <a:t>因此, 对物品评价最高的</a:t>
            </a:r>
            <a:r>
              <a:rPr lang="zh-CN" altLang="en-US" dirty="0">
                <a:ea typeface="宋体" panose="02010600030101010101" pitchFamily="2" charset="-122"/>
              </a:rPr>
              <a:t>买家</a:t>
            </a:r>
            <a:r>
              <a:rPr lang="zh-CN" altLang="zh-CN" dirty="0">
                <a:ea typeface="宋体" panose="02010600030101010101" pitchFamily="2" charset="-122"/>
              </a:rPr>
              <a:t>就是最终消费物品的人</a:t>
            </a:r>
            <a:endParaRPr lang="zh-CN" altLang="zh-CN" dirty="0">
              <a:solidFill>
                <a:srgbClr val="FF0000"/>
              </a:solidFill>
              <a:ea typeface="宋体" panose="02010600030101010101" pitchFamily="2" charset="-122"/>
            </a:endParaRPr>
          </a:p>
        </p:txBody>
      </p:sp>
      <p:sp>
        <p:nvSpPr>
          <p:cNvPr id="25" name="AutoShape 30">
            <a:extLst>
              <a:ext uri="{FF2B5EF4-FFF2-40B4-BE49-F238E27FC236}">
                <a16:creationId xmlns:a16="http://schemas.microsoft.com/office/drawing/2014/main" id="{DB87DC23-1C41-41EB-92B3-C34F1D968D8C}"/>
              </a:ext>
            </a:extLst>
          </p:cNvPr>
          <p:cNvSpPr>
            <a:spLocks/>
          </p:cNvSpPr>
          <p:nvPr/>
        </p:nvSpPr>
        <p:spPr bwMode="auto">
          <a:xfrm rot="18974326">
            <a:off x="5422900" y="1408113"/>
            <a:ext cx="280988" cy="2478087"/>
          </a:xfrm>
          <a:prstGeom prst="rightBrace">
            <a:avLst>
              <a:gd name="adj1" fmla="val 7349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6" name="AutoShape 31">
            <a:extLst>
              <a:ext uri="{FF2B5EF4-FFF2-40B4-BE49-F238E27FC236}">
                <a16:creationId xmlns:a16="http://schemas.microsoft.com/office/drawing/2014/main" id="{902041BD-AF1E-4359-A5D2-AA7AE067763D}"/>
              </a:ext>
            </a:extLst>
          </p:cNvPr>
          <p:cNvSpPr>
            <a:spLocks/>
          </p:cNvSpPr>
          <p:nvPr/>
        </p:nvSpPr>
        <p:spPr bwMode="auto">
          <a:xfrm rot="18974326">
            <a:off x="6938963" y="3302000"/>
            <a:ext cx="280987" cy="1858963"/>
          </a:xfrm>
          <a:prstGeom prst="rightBrace">
            <a:avLst>
              <a:gd name="adj1" fmla="val 55132"/>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Tree>
    <p:extLst>
      <p:ext uri="{BB962C8B-B14F-4D97-AF65-F5344CB8AC3E}">
        <p14:creationId xmlns:p14="http://schemas.microsoft.com/office/powerpoint/2010/main" val="368740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500"/>
                                        <p:tgtEl>
                                          <p:spTgt spid="24">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strips(downRight)">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22" presetClass="entr" presetSubtype="8" fill="hold" grpId="0" nodeType="with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wipe(left)">
                                      <p:cBhvr>
                                        <p:cTn id="17" dur="500"/>
                                        <p:tgtEl>
                                          <p:spTgt spid="24">
                                            <p:txEl>
                                              <p:pRg st="1" end="1"/>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strips(downRight)">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6"/>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24">
                                            <p:txEl>
                                              <p:pRg st="2" end="2"/>
                                            </p:txEl>
                                          </p:spTgt>
                                        </p:tgtEl>
                                        <p:attrNameLst>
                                          <p:attrName>style.visibility</p:attrName>
                                        </p:attrNameLst>
                                      </p:cBhvr>
                                      <p:to>
                                        <p:strVal val="visible"/>
                                      </p:to>
                                    </p:set>
                                    <p:animEffect transition="in" filter="wipe(left)">
                                      <p:cBhvr>
                                        <p:cTn id="27"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bldLvl="5" autoUpdateAnimBg="0"/>
      <p:bldP spid="25" grpId="0" animBg="1" autoUpdateAnimBg="0"/>
      <p:bldP spid="25" grpId="1" animBg="1" autoUpdateAnimBg="0"/>
      <p:bldP spid="26" grpId="0" animBg="1" autoUpdateAnimBg="0"/>
      <p:bldP spid="26" grpId="1"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97DB4-6C50-4866-B9B9-690D15CC4CE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B1D7808-EA4B-4B78-90BF-FD6A5C3D7AD2}"/>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8CBB9B7E-2516-4695-B264-09701171A082}"/>
              </a:ext>
            </a:extLst>
          </p:cNvPr>
          <p:cNvSpPr txBox="1">
            <a:spLocks noChangeArrowheads="1"/>
          </p:cNvSpPr>
          <p:nvPr/>
        </p:nvSpPr>
        <p:spPr>
          <a:xfrm>
            <a:off x="342900" y="252413"/>
            <a:ext cx="8410575"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谁会生产物品</a:t>
            </a:r>
            <a:r>
              <a:rPr lang="en-US" altLang="zh-CN" sz="3600">
                <a:ea typeface="宋体" panose="02010600030101010101" pitchFamily="2" charset="-122"/>
              </a:rPr>
              <a:t>?</a:t>
            </a:r>
          </a:p>
        </p:txBody>
      </p:sp>
      <p:grpSp>
        <p:nvGrpSpPr>
          <p:cNvPr id="7" name="Group 3">
            <a:extLst>
              <a:ext uri="{FF2B5EF4-FFF2-40B4-BE49-F238E27FC236}">
                <a16:creationId xmlns:a16="http://schemas.microsoft.com/office/drawing/2014/main" id="{F82B899A-91C4-4793-9342-1E001D688EA7}"/>
              </a:ext>
            </a:extLst>
          </p:cNvPr>
          <p:cNvGrpSpPr>
            <a:grpSpLocks/>
          </p:cNvGrpSpPr>
          <p:nvPr/>
        </p:nvGrpSpPr>
        <p:grpSpPr bwMode="auto">
          <a:xfrm>
            <a:off x="3787775" y="1009650"/>
            <a:ext cx="4979988" cy="5295900"/>
            <a:chOff x="0" y="0"/>
            <a:chExt cx="3137" cy="3336"/>
          </a:xfrm>
        </p:grpSpPr>
        <p:graphicFrame>
          <p:nvGraphicFramePr>
            <p:cNvPr id="8" name="Object 4">
              <a:extLst>
                <a:ext uri="{FF2B5EF4-FFF2-40B4-BE49-F238E27FC236}">
                  <a16:creationId xmlns:a16="http://schemas.microsoft.com/office/drawing/2014/main" id="{23E5B958-158A-429E-8A24-26884FA6927A}"/>
                </a:ext>
              </a:extLst>
            </p:cNvPr>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14378" r:id="rId3" imgW="3061080" imgH="3274920" progId="Excel.Chart.8">
                    <p:embed/>
                  </p:oleObj>
                </mc:Choice>
                <mc:Fallback>
                  <p:oleObj r:id="rId3" imgW="3061080" imgH="3274920" progId="Excel.Chart.8">
                    <p:embed/>
                    <p:pic>
                      <p:nvPicPr>
                        <p:cNvPr id="61444" name="Object 4">
                          <a:extLst>
                            <a:ext uri="{FF2B5EF4-FFF2-40B4-BE49-F238E27FC236}">
                              <a16:creationId xmlns:a16="http://schemas.microsoft.com/office/drawing/2014/main" id="{266057F4-628E-40FD-A576-B9DD4D5842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5">
              <a:extLst>
                <a:ext uri="{FF2B5EF4-FFF2-40B4-BE49-F238E27FC236}">
                  <a16:creationId xmlns:a16="http://schemas.microsoft.com/office/drawing/2014/main" id="{07524BA4-FDCA-4ABB-964A-A60E24D36091}"/>
                </a:ext>
              </a:extLst>
            </p:cNvPr>
            <p:cNvSpPr>
              <a:spLocks noChangeArrowheads="1"/>
            </p:cNvSpPr>
            <p:nvPr/>
          </p:nvSpPr>
          <p:spPr bwMode="auto">
            <a:xfrm>
              <a:off x="331" y="95"/>
              <a:ext cx="260"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P</a:t>
              </a:r>
            </a:p>
          </p:txBody>
        </p:sp>
        <p:sp>
          <p:nvSpPr>
            <p:cNvPr id="10" name="Rectangle 6">
              <a:extLst>
                <a:ext uri="{FF2B5EF4-FFF2-40B4-BE49-F238E27FC236}">
                  <a16:creationId xmlns:a16="http://schemas.microsoft.com/office/drawing/2014/main" id="{43943C99-2EE2-486A-AA92-0FAB1C5DDD4E}"/>
                </a:ext>
              </a:extLst>
            </p:cNvPr>
            <p:cNvSpPr>
              <a:spLocks noChangeArrowheads="1"/>
            </p:cNvSpPr>
            <p:nvPr/>
          </p:nvSpPr>
          <p:spPr bwMode="auto">
            <a:xfrm>
              <a:off x="2832" y="2643"/>
              <a:ext cx="305"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Q</a:t>
              </a:r>
            </a:p>
          </p:txBody>
        </p:sp>
      </p:grpSp>
      <p:grpSp>
        <p:nvGrpSpPr>
          <p:cNvPr id="11" name="Group 7">
            <a:extLst>
              <a:ext uri="{FF2B5EF4-FFF2-40B4-BE49-F238E27FC236}">
                <a16:creationId xmlns:a16="http://schemas.microsoft.com/office/drawing/2014/main" id="{ACFAB720-2285-4E42-A89D-0A6033A2AAC1}"/>
              </a:ext>
            </a:extLst>
          </p:cNvPr>
          <p:cNvGrpSpPr>
            <a:grpSpLocks/>
          </p:cNvGrpSpPr>
          <p:nvPr/>
        </p:nvGrpSpPr>
        <p:grpSpPr bwMode="auto">
          <a:xfrm>
            <a:off x="4586288" y="2178050"/>
            <a:ext cx="4219575" cy="2386013"/>
            <a:chOff x="0" y="0"/>
            <a:chExt cx="2658" cy="1503"/>
          </a:xfrm>
        </p:grpSpPr>
        <p:sp>
          <p:nvSpPr>
            <p:cNvPr id="12" name="Line 8">
              <a:extLst>
                <a:ext uri="{FF2B5EF4-FFF2-40B4-BE49-F238E27FC236}">
                  <a16:creationId xmlns:a16="http://schemas.microsoft.com/office/drawing/2014/main" id="{C00DE431-EFF0-477C-91F6-A7A0E679A335}"/>
                </a:ext>
              </a:extLst>
            </p:cNvPr>
            <p:cNvSpPr>
              <a:spLocks noChangeShapeType="1"/>
            </p:cNvSpPr>
            <p:nvPr/>
          </p:nvSpPr>
          <p:spPr bwMode="auto">
            <a:xfrm flipV="1">
              <a:off x="0" y="242"/>
              <a:ext cx="2401" cy="1261"/>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9">
              <a:extLst>
                <a:ext uri="{FF2B5EF4-FFF2-40B4-BE49-F238E27FC236}">
                  <a16:creationId xmlns:a16="http://schemas.microsoft.com/office/drawing/2014/main" id="{50180E11-D37A-44B0-A39D-62EFAAF73E88}"/>
                </a:ext>
              </a:extLst>
            </p:cNvPr>
            <p:cNvSpPr>
              <a:spLocks noChangeArrowheads="1"/>
            </p:cNvSpPr>
            <p:nvPr/>
          </p:nvSpPr>
          <p:spPr bwMode="auto">
            <a:xfrm>
              <a:off x="2353" y="0"/>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S</a:t>
              </a:r>
            </a:p>
          </p:txBody>
        </p:sp>
      </p:grpSp>
      <p:grpSp>
        <p:nvGrpSpPr>
          <p:cNvPr id="14" name="Group 10">
            <a:extLst>
              <a:ext uri="{FF2B5EF4-FFF2-40B4-BE49-F238E27FC236}">
                <a16:creationId xmlns:a16="http://schemas.microsoft.com/office/drawing/2014/main" id="{327AC31D-BB9C-4364-A4BC-980B8C2695D4}"/>
              </a:ext>
            </a:extLst>
          </p:cNvPr>
          <p:cNvGrpSpPr>
            <a:grpSpLocks/>
          </p:cNvGrpSpPr>
          <p:nvPr/>
        </p:nvGrpSpPr>
        <p:grpSpPr bwMode="auto">
          <a:xfrm>
            <a:off x="4583113" y="1887538"/>
            <a:ext cx="3438525" cy="3495675"/>
            <a:chOff x="0" y="0"/>
            <a:chExt cx="2166" cy="2202"/>
          </a:xfrm>
        </p:grpSpPr>
        <p:sp>
          <p:nvSpPr>
            <p:cNvPr id="15" name="Line 11">
              <a:extLst>
                <a:ext uri="{FF2B5EF4-FFF2-40B4-BE49-F238E27FC236}">
                  <a16:creationId xmlns:a16="http://schemas.microsoft.com/office/drawing/2014/main" id="{7BE74710-E11D-439A-8749-29AECC0A0E1B}"/>
                </a:ext>
              </a:extLst>
            </p:cNvPr>
            <p:cNvSpPr>
              <a:spLocks noChangeShapeType="1"/>
            </p:cNvSpPr>
            <p:nvPr/>
          </p:nvSpPr>
          <p:spPr bwMode="auto">
            <a:xfrm>
              <a:off x="0" y="0"/>
              <a:ext cx="1901" cy="1990"/>
            </a:xfrm>
            <a:prstGeom prst="line">
              <a:avLst/>
            </a:prstGeom>
            <a:noFill/>
            <a:ln w="4445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12">
              <a:extLst>
                <a:ext uri="{FF2B5EF4-FFF2-40B4-BE49-F238E27FC236}">
                  <a16:creationId xmlns:a16="http://schemas.microsoft.com/office/drawing/2014/main" id="{2430FBA8-72F4-46EB-A211-5A9706A4B427}"/>
                </a:ext>
              </a:extLst>
            </p:cNvPr>
            <p:cNvSpPr>
              <a:spLocks noChangeArrowheads="1"/>
            </p:cNvSpPr>
            <p:nvPr/>
          </p:nvSpPr>
          <p:spPr bwMode="auto">
            <a:xfrm>
              <a:off x="1861" y="1885"/>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solidFill>
                    <a:srgbClr val="C0C0C0"/>
                  </a:solidFill>
                  <a:ea typeface="宋体" panose="02010600030101010101" pitchFamily="2" charset="-122"/>
                </a:rPr>
                <a:t>D</a:t>
              </a:r>
            </a:p>
          </p:txBody>
        </p:sp>
      </p:grpSp>
      <p:grpSp>
        <p:nvGrpSpPr>
          <p:cNvPr id="17" name="Group 13">
            <a:extLst>
              <a:ext uri="{FF2B5EF4-FFF2-40B4-BE49-F238E27FC236}">
                <a16:creationId xmlns:a16="http://schemas.microsoft.com/office/drawing/2014/main" id="{232CC54F-9734-45C5-8B3F-AC92D2215E64}"/>
              </a:ext>
            </a:extLst>
          </p:cNvPr>
          <p:cNvGrpSpPr>
            <a:grpSpLocks/>
          </p:cNvGrpSpPr>
          <p:nvPr/>
        </p:nvGrpSpPr>
        <p:grpSpPr bwMode="auto">
          <a:xfrm>
            <a:off x="3886200" y="3476625"/>
            <a:ext cx="2674938" cy="2676525"/>
            <a:chOff x="0" y="0"/>
            <a:chExt cx="1685" cy="1686"/>
          </a:xfrm>
        </p:grpSpPr>
        <p:grpSp>
          <p:nvGrpSpPr>
            <p:cNvPr id="18" name="Group 14">
              <a:extLst>
                <a:ext uri="{FF2B5EF4-FFF2-40B4-BE49-F238E27FC236}">
                  <a16:creationId xmlns:a16="http://schemas.microsoft.com/office/drawing/2014/main" id="{B09CCD9D-942D-45B3-B418-CC416706FD97}"/>
                </a:ext>
              </a:extLst>
            </p:cNvPr>
            <p:cNvGrpSpPr>
              <a:grpSpLocks/>
            </p:cNvGrpSpPr>
            <p:nvPr/>
          </p:nvGrpSpPr>
          <p:grpSpPr bwMode="auto">
            <a:xfrm>
              <a:off x="1356" y="112"/>
              <a:ext cx="329" cy="1574"/>
              <a:chOff x="0" y="0"/>
              <a:chExt cx="329" cy="1574"/>
            </a:xfrm>
          </p:grpSpPr>
          <p:sp>
            <p:nvSpPr>
              <p:cNvPr id="22" name="Line 15">
                <a:extLst>
                  <a:ext uri="{FF2B5EF4-FFF2-40B4-BE49-F238E27FC236}">
                    <a16:creationId xmlns:a16="http://schemas.microsoft.com/office/drawing/2014/main" id="{4A8932E0-5799-46C7-B48F-BB3C9BB3B918}"/>
                  </a:ext>
                </a:extLst>
              </p:cNvPr>
              <p:cNvSpPr>
                <a:spLocks noChangeShapeType="1"/>
              </p:cNvSpPr>
              <p:nvPr/>
            </p:nvSpPr>
            <p:spPr bwMode="auto">
              <a:xfrm rot="5400000">
                <a:off x="-505" y="663"/>
                <a:ext cx="1326"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Rectangle 16">
                <a:extLst>
                  <a:ext uri="{FF2B5EF4-FFF2-40B4-BE49-F238E27FC236}">
                    <a16:creationId xmlns:a16="http://schemas.microsoft.com/office/drawing/2014/main" id="{E5AE6DD7-815B-4770-886E-E2D8954540F5}"/>
                  </a:ext>
                </a:extLst>
              </p:cNvPr>
              <p:cNvSpPr>
                <a:spLocks noChangeArrowheads="1"/>
              </p:cNvSpPr>
              <p:nvPr/>
            </p:nvSpPr>
            <p:spPr bwMode="auto">
              <a:xfrm>
                <a:off x="0" y="1326"/>
                <a:ext cx="329" cy="24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19" name="Group 17">
              <a:extLst>
                <a:ext uri="{FF2B5EF4-FFF2-40B4-BE49-F238E27FC236}">
                  <a16:creationId xmlns:a16="http://schemas.microsoft.com/office/drawing/2014/main" id="{835DC418-D20A-4F1C-81F7-D775A9AC23FD}"/>
                </a:ext>
              </a:extLst>
            </p:cNvPr>
            <p:cNvGrpSpPr>
              <a:grpSpLocks/>
            </p:cNvGrpSpPr>
            <p:nvPr/>
          </p:nvGrpSpPr>
          <p:grpSpPr bwMode="auto">
            <a:xfrm>
              <a:off x="0" y="0"/>
              <a:ext cx="1517" cy="248"/>
              <a:chOff x="0" y="0"/>
              <a:chExt cx="1517" cy="248"/>
            </a:xfrm>
          </p:grpSpPr>
          <p:sp>
            <p:nvSpPr>
              <p:cNvPr id="20" name="Line 18">
                <a:extLst>
                  <a:ext uri="{FF2B5EF4-FFF2-40B4-BE49-F238E27FC236}">
                    <a16:creationId xmlns:a16="http://schemas.microsoft.com/office/drawing/2014/main" id="{F9A47E2E-DEEF-4F2B-9FA5-720D2707ACCA}"/>
                  </a:ext>
                </a:extLst>
              </p:cNvPr>
              <p:cNvSpPr>
                <a:spLocks noChangeShapeType="1"/>
              </p:cNvSpPr>
              <p:nvPr/>
            </p:nvSpPr>
            <p:spPr bwMode="auto">
              <a:xfrm>
                <a:off x="326" y="122"/>
                <a:ext cx="1191"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19">
                <a:extLst>
                  <a:ext uri="{FF2B5EF4-FFF2-40B4-BE49-F238E27FC236}">
                    <a16:creationId xmlns:a16="http://schemas.microsoft.com/office/drawing/2014/main" id="{070121AE-9870-4E2F-8FE1-25970ACBE013}"/>
                  </a:ext>
                </a:extLst>
              </p:cNvPr>
              <p:cNvSpPr>
                <a:spLocks noChangeArrowheads="1"/>
              </p:cNvSpPr>
              <p:nvPr/>
            </p:nvSpPr>
            <p:spPr bwMode="auto">
              <a:xfrm>
                <a:off x="0" y="0"/>
                <a:ext cx="329" cy="24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sp>
        <p:nvSpPr>
          <p:cNvPr id="24" name="Rectangle 20">
            <a:extLst>
              <a:ext uri="{FF2B5EF4-FFF2-40B4-BE49-F238E27FC236}">
                <a16:creationId xmlns:a16="http://schemas.microsoft.com/office/drawing/2014/main" id="{0C101832-9B35-4FE4-8D96-A3D222885A0F}"/>
              </a:ext>
            </a:extLst>
          </p:cNvPr>
          <p:cNvSpPr txBox="1">
            <a:spLocks noChangeArrowheads="1"/>
          </p:cNvSpPr>
          <p:nvPr/>
        </p:nvSpPr>
        <p:spPr>
          <a:xfrm>
            <a:off x="444500" y="1208088"/>
            <a:ext cx="3178175" cy="521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zh-CN" dirty="0">
                <a:ea typeface="宋体" panose="02010600030101010101" pitchFamily="2" charset="-122"/>
              </a:rPr>
              <a:t>成本≤ $30的</a:t>
            </a:r>
            <a:r>
              <a:rPr lang="zh-CN" altLang="en-US" dirty="0">
                <a:ea typeface="宋体" panose="02010600030101010101" pitchFamily="2" charset="-122"/>
              </a:rPr>
              <a:t>卖家</a:t>
            </a:r>
            <a:r>
              <a:rPr lang="zh-CN" altLang="zh-CN" dirty="0">
                <a:ea typeface="宋体" panose="02010600030101010101" pitchFamily="2" charset="-122"/>
              </a:rPr>
              <a:t>会生产物品 </a:t>
            </a:r>
          </a:p>
          <a:p>
            <a:pPr marL="0" indent="0">
              <a:buFont typeface="Wingdings" panose="05000000000000000000" pitchFamily="2" charset="2"/>
              <a:buNone/>
            </a:pPr>
            <a:r>
              <a:rPr lang="zh-CN" altLang="zh-CN" dirty="0">
                <a:ea typeface="宋体" panose="02010600030101010101" pitchFamily="2" charset="-122"/>
              </a:rPr>
              <a:t>成本&gt; $30的</a:t>
            </a:r>
            <a:r>
              <a:rPr lang="zh-CN" altLang="en-US" dirty="0">
                <a:ea typeface="宋体" panose="02010600030101010101" pitchFamily="2" charset="-122"/>
              </a:rPr>
              <a:t>卖家</a:t>
            </a:r>
            <a:r>
              <a:rPr lang="zh-CN" altLang="zh-CN" dirty="0">
                <a:ea typeface="宋体" panose="02010600030101010101" pitchFamily="2" charset="-122"/>
              </a:rPr>
              <a:t>不会生产物品  </a:t>
            </a:r>
          </a:p>
          <a:p>
            <a:pPr marL="0" indent="0">
              <a:buFont typeface="Wingdings" panose="05000000000000000000" pitchFamily="2" charset="2"/>
              <a:buNone/>
            </a:pPr>
            <a:r>
              <a:rPr lang="zh-CN" altLang="zh-CN" dirty="0">
                <a:ea typeface="宋体" panose="02010600030101010101" pitchFamily="2" charset="-122"/>
              </a:rPr>
              <a:t>因此,具有最低生产物品成本的</a:t>
            </a:r>
            <a:r>
              <a:rPr lang="zh-CN" altLang="en-US" dirty="0">
                <a:ea typeface="宋体" panose="02010600030101010101" pitchFamily="2" charset="-122"/>
              </a:rPr>
              <a:t>卖家</a:t>
            </a:r>
            <a:r>
              <a:rPr lang="zh-CN" altLang="zh-CN" dirty="0">
                <a:ea typeface="宋体" panose="02010600030101010101" pitchFamily="2" charset="-122"/>
              </a:rPr>
              <a:t>会生产物品</a:t>
            </a:r>
            <a:endParaRPr lang="zh-CN" altLang="zh-CN" b="1" i="1" dirty="0">
              <a:solidFill>
                <a:srgbClr val="FF0000"/>
              </a:solidFill>
              <a:ea typeface="宋体" panose="02010600030101010101" pitchFamily="2" charset="-122"/>
            </a:endParaRPr>
          </a:p>
        </p:txBody>
      </p:sp>
      <p:sp>
        <p:nvSpPr>
          <p:cNvPr id="25" name="AutoShape 21">
            <a:extLst>
              <a:ext uri="{FF2B5EF4-FFF2-40B4-BE49-F238E27FC236}">
                <a16:creationId xmlns:a16="http://schemas.microsoft.com/office/drawing/2014/main" id="{D917F081-CCFB-46B3-A5A3-C7BA9DB7F9B9}"/>
              </a:ext>
            </a:extLst>
          </p:cNvPr>
          <p:cNvSpPr>
            <a:spLocks/>
          </p:cNvSpPr>
          <p:nvPr/>
        </p:nvSpPr>
        <p:spPr bwMode="auto">
          <a:xfrm rot="3720000">
            <a:off x="7295356" y="2093119"/>
            <a:ext cx="280988" cy="2355850"/>
          </a:xfrm>
          <a:prstGeom prst="rightBrace">
            <a:avLst>
              <a:gd name="adj1" fmla="val 69868"/>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6" name="AutoShape 22">
            <a:extLst>
              <a:ext uri="{FF2B5EF4-FFF2-40B4-BE49-F238E27FC236}">
                <a16:creationId xmlns:a16="http://schemas.microsoft.com/office/drawing/2014/main" id="{46818356-57D9-4AF4-B076-B4913BAD583B}"/>
              </a:ext>
            </a:extLst>
          </p:cNvPr>
          <p:cNvSpPr>
            <a:spLocks/>
          </p:cNvSpPr>
          <p:nvPr/>
        </p:nvSpPr>
        <p:spPr bwMode="auto">
          <a:xfrm rot="3720000">
            <a:off x="5375275" y="3348038"/>
            <a:ext cx="280987" cy="1893888"/>
          </a:xfrm>
          <a:prstGeom prst="rightBrace">
            <a:avLst>
              <a:gd name="adj1" fmla="val 56168"/>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Tree>
    <p:extLst>
      <p:ext uri="{BB962C8B-B14F-4D97-AF65-F5344CB8AC3E}">
        <p14:creationId xmlns:p14="http://schemas.microsoft.com/office/powerpoint/2010/main" val="41916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500"/>
                                        <p:tgtEl>
                                          <p:spTgt spid="24">
                                            <p:txEl>
                                              <p:pRg st="0" end="0"/>
                                            </p:txEl>
                                          </p:spTgt>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strips(upRight)">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22" presetClass="entr" presetSubtype="8" fill="hold" grpId="0" nodeType="with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wipe(left)">
                                      <p:cBhvr>
                                        <p:cTn id="17" dur="500"/>
                                        <p:tgtEl>
                                          <p:spTgt spid="24">
                                            <p:txEl>
                                              <p:pRg st="1" end="1"/>
                                            </p:txEl>
                                          </p:spTgt>
                                        </p:tgtEl>
                                      </p:cBhvr>
                                    </p:animEffect>
                                  </p:childTnLst>
                                </p:cTn>
                              </p:par>
                              <p:par>
                                <p:cTn id="18" presetID="18" presetClass="entr" presetSubtype="3"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strips(up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24">
                                            <p:txEl>
                                              <p:pRg st="2" end="2"/>
                                            </p:txEl>
                                          </p:spTgt>
                                        </p:tgtEl>
                                        <p:attrNameLst>
                                          <p:attrName>style.visibility</p:attrName>
                                        </p:attrNameLst>
                                      </p:cBhvr>
                                      <p:to>
                                        <p:strVal val="visible"/>
                                      </p:to>
                                    </p:set>
                                    <p:animEffect transition="in" filter="wipe(left)">
                                      <p:cBhvr>
                                        <p:cTn id="27"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bldLvl="5" autoUpdateAnimBg="0"/>
      <p:bldP spid="25" grpId="0" animBg="1" autoUpdateAnimBg="0"/>
      <p:bldP spid="25" grpId="1" animBg="1" autoUpdateAnimBg="0"/>
      <p:bldP spid="26" grpId="0" animBg="1" autoUpdateAnimBg="0"/>
      <p:bldP spid="26" grpId="1"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ED5F3-965E-4FF7-89EE-23F9D093C41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3204EBF-5132-453F-AEF3-2358F5236CDB}"/>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128237F5-A657-4282-8784-508DF86B3389}"/>
              </a:ext>
            </a:extLst>
          </p:cNvPr>
          <p:cNvSpPr txBox="1">
            <a:spLocks noChangeArrowheads="1"/>
          </p:cNvSpPr>
          <p:nvPr/>
        </p:nvSpPr>
        <p:spPr>
          <a:xfrm>
            <a:off x="0" y="25241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市场均衡产量最大化总剩余了吗</a:t>
            </a:r>
            <a:r>
              <a:rPr lang="en-US" altLang="zh-CN" sz="3600">
                <a:ea typeface="宋体" panose="02010600030101010101" pitchFamily="2" charset="-122"/>
              </a:rPr>
              <a:t>?</a:t>
            </a:r>
          </a:p>
        </p:txBody>
      </p:sp>
      <p:grpSp>
        <p:nvGrpSpPr>
          <p:cNvPr id="7" name="Group 3">
            <a:extLst>
              <a:ext uri="{FF2B5EF4-FFF2-40B4-BE49-F238E27FC236}">
                <a16:creationId xmlns:a16="http://schemas.microsoft.com/office/drawing/2014/main" id="{138A5448-D0C7-4BAE-AE02-3CC445D2198B}"/>
              </a:ext>
            </a:extLst>
          </p:cNvPr>
          <p:cNvGrpSpPr>
            <a:grpSpLocks/>
          </p:cNvGrpSpPr>
          <p:nvPr/>
        </p:nvGrpSpPr>
        <p:grpSpPr bwMode="auto">
          <a:xfrm>
            <a:off x="3773488" y="1009650"/>
            <a:ext cx="4979987" cy="5295900"/>
            <a:chOff x="0" y="0"/>
            <a:chExt cx="3137" cy="3336"/>
          </a:xfrm>
        </p:grpSpPr>
        <p:graphicFrame>
          <p:nvGraphicFramePr>
            <p:cNvPr id="8" name="Object 4">
              <a:extLst>
                <a:ext uri="{FF2B5EF4-FFF2-40B4-BE49-F238E27FC236}">
                  <a16:creationId xmlns:a16="http://schemas.microsoft.com/office/drawing/2014/main" id="{3B9EF70B-F325-46A0-BE8E-D7877F240D92}"/>
                </a:ext>
              </a:extLst>
            </p:cNvPr>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15402" r:id="rId3" imgW="3061080" imgH="3274920" progId="Excel.Chart.8">
                    <p:embed/>
                  </p:oleObj>
                </mc:Choice>
                <mc:Fallback>
                  <p:oleObj r:id="rId3" imgW="3061080" imgH="3274920" progId="Excel.Chart.8">
                    <p:embed/>
                    <p:pic>
                      <p:nvPicPr>
                        <p:cNvPr id="63492" name="Object 4">
                          <a:extLst>
                            <a:ext uri="{FF2B5EF4-FFF2-40B4-BE49-F238E27FC236}">
                              <a16:creationId xmlns:a16="http://schemas.microsoft.com/office/drawing/2014/main" id="{F070EBB1-787D-469E-8142-9F33C9DEB0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5">
              <a:extLst>
                <a:ext uri="{FF2B5EF4-FFF2-40B4-BE49-F238E27FC236}">
                  <a16:creationId xmlns:a16="http://schemas.microsoft.com/office/drawing/2014/main" id="{C4601ACB-A7D8-46FD-BEEA-481145CE17E6}"/>
                </a:ext>
              </a:extLst>
            </p:cNvPr>
            <p:cNvSpPr>
              <a:spLocks noChangeArrowheads="1"/>
            </p:cNvSpPr>
            <p:nvPr/>
          </p:nvSpPr>
          <p:spPr bwMode="auto">
            <a:xfrm>
              <a:off x="331" y="95"/>
              <a:ext cx="260"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P</a:t>
              </a:r>
            </a:p>
          </p:txBody>
        </p:sp>
        <p:sp>
          <p:nvSpPr>
            <p:cNvPr id="10" name="Rectangle 6">
              <a:extLst>
                <a:ext uri="{FF2B5EF4-FFF2-40B4-BE49-F238E27FC236}">
                  <a16:creationId xmlns:a16="http://schemas.microsoft.com/office/drawing/2014/main" id="{398C3E14-5FF9-47FC-9C76-01AC63F534D2}"/>
                </a:ext>
              </a:extLst>
            </p:cNvPr>
            <p:cNvSpPr>
              <a:spLocks noChangeArrowheads="1"/>
            </p:cNvSpPr>
            <p:nvPr/>
          </p:nvSpPr>
          <p:spPr bwMode="auto">
            <a:xfrm>
              <a:off x="2832" y="2643"/>
              <a:ext cx="305"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Q</a:t>
              </a:r>
            </a:p>
          </p:txBody>
        </p:sp>
      </p:grpSp>
      <p:grpSp>
        <p:nvGrpSpPr>
          <p:cNvPr id="11" name="Group 7">
            <a:extLst>
              <a:ext uri="{FF2B5EF4-FFF2-40B4-BE49-F238E27FC236}">
                <a16:creationId xmlns:a16="http://schemas.microsoft.com/office/drawing/2014/main" id="{92747CAB-B63A-4EAB-B82B-A2377008EC8A}"/>
              </a:ext>
            </a:extLst>
          </p:cNvPr>
          <p:cNvGrpSpPr>
            <a:grpSpLocks/>
          </p:cNvGrpSpPr>
          <p:nvPr/>
        </p:nvGrpSpPr>
        <p:grpSpPr bwMode="auto">
          <a:xfrm>
            <a:off x="4586288" y="2178050"/>
            <a:ext cx="4219575" cy="2386013"/>
            <a:chOff x="0" y="0"/>
            <a:chExt cx="2658" cy="1503"/>
          </a:xfrm>
        </p:grpSpPr>
        <p:sp>
          <p:nvSpPr>
            <p:cNvPr id="12" name="Line 8">
              <a:extLst>
                <a:ext uri="{FF2B5EF4-FFF2-40B4-BE49-F238E27FC236}">
                  <a16:creationId xmlns:a16="http://schemas.microsoft.com/office/drawing/2014/main" id="{96854C8A-0B10-4D94-A01C-8C4FF618D203}"/>
                </a:ext>
              </a:extLst>
            </p:cNvPr>
            <p:cNvSpPr>
              <a:spLocks noChangeShapeType="1"/>
            </p:cNvSpPr>
            <p:nvPr/>
          </p:nvSpPr>
          <p:spPr bwMode="auto">
            <a:xfrm flipV="1">
              <a:off x="0" y="242"/>
              <a:ext cx="2401" cy="1261"/>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9">
              <a:extLst>
                <a:ext uri="{FF2B5EF4-FFF2-40B4-BE49-F238E27FC236}">
                  <a16:creationId xmlns:a16="http://schemas.microsoft.com/office/drawing/2014/main" id="{86B9E26B-038E-4721-BB6E-C017B2C36BBE}"/>
                </a:ext>
              </a:extLst>
            </p:cNvPr>
            <p:cNvSpPr>
              <a:spLocks noChangeArrowheads="1"/>
            </p:cNvSpPr>
            <p:nvPr/>
          </p:nvSpPr>
          <p:spPr bwMode="auto">
            <a:xfrm>
              <a:off x="2353" y="0"/>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S</a:t>
              </a:r>
            </a:p>
          </p:txBody>
        </p:sp>
      </p:grpSp>
      <p:grpSp>
        <p:nvGrpSpPr>
          <p:cNvPr id="14" name="Group 10">
            <a:extLst>
              <a:ext uri="{FF2B5EF4-FFF2-40B4-BE49-F238E27FC236}">
                <a16:creationId xmlns:a16="http://schemas.microsoft.com/office/drawing/2014/main" id="{0865B9D6-EF6E-4F7F-88EC-2E7E73D39012}"/>
              </a:ext>
            </a:extLst>
          </p:cNvPr>
          <p:cNvGrpSpPr>
            <a:grpSpLocks/>
          </p:cNvGrpSpPr>
          <p:nvPr/>
        </p:nvGrpSpPr>
        <p:grpSpPr bwMode="auto">
          <a:xfrm>
            <a:off x="4583113" y="1887538"/>
            <a:ext cx="3438525" cy="3495675"/>
            <a:chOff x="0" y="0"/>
            <a:chExt cx="2166" cy="2202"/>
          </a:xfrm>
        </p:grpSpPr>
        <p:sp>
          <p:nvSpPr>
            <p:cNvPr id="15" name="Line 11">
              <a:extLst>
                <a:ext uri="{FF2B5EF4-FFF2-40B4-BE49-F238E27FC236}">
                  <a16:creationId xmlns:a16="http://schemas.microsoft.com/office/drawing/2014/main" id="{9B937D32-F6DB-4555-92CC-465EEE8DD5CD}"/>
                </a:ext>
              </a:extLst>
            </p:cNvPr>
            <p:cNvSpPr>
              <a:spLocks noChangeShapeType="1"/>
            </p:cNvSpPr>
            <p:nvPr/>
          </p:nvSpPr>
          <p:spPr bwMode="auto">
            <a:xfrm>
              <a:off x="0" y="0"/>
              <a:ext cx="1901" cy="1990"/>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12">
              <a:extLst>
                <a:ext uri="{FF2B5EF4-FFF2-40B4-BE49-F238E27FC236}">
                  <a16:creationId xmlns:a16="http://schemas.microsoft.com/office/drawing/2014/main" id="{243C19D8-187A-4475-A5F0-76BCD674509B}"/>
                </a:ext>
              </a:extLst>
            </p:cNvPr>
            <p:cNvSpPr>
              <a:spLocks noChangeArrowheads="1"/>
            </p:cNvSpPr>
            <p:nvPr/>
          </p:nvSpPr>
          <p:spPr bwMode="auto">
            <a:xfrm>
              <a:off x="1861" y="1885"/>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D</a:t>
              </a:r>
            </a:p>
          </p:txBody>
        </p:sp>
      </p:grpSp>
      <p:grpSp>
        <p:nvGrpSpPr>
          <p:cNvPr id="17" name="Group 13">
            <a:extLst>
              <a:ext uri="{FF2B5EF4-FFF2-40B4-BE49-F238E27FC236}">
                <a16:creationId xmlns:a16="http://schemas.microsoft.com/office/drawing/2014/main" id="{0AB1ACE5-8B98-4446-A756-D5362780AB26}"/>
              </a:ext>
            </a:extLst>
          </p:cNvPr>
          <p:cNvGrpSpPr>
            <a:grpSpLocks/>
          </p:cNvGrpSpPr>
          <p:nvPr/>
        </p:nvGrpSpPr>
        <p:grpSpPr bwMode="auto">
          <a:xfrm>
            <a:off x="6038850" y="3654425"/>
            <a:ext cx="522288" cy="2498725"/>
            <a:chOff x="0" y="0"/>
            <a:chExt cx="329" cy="1574"/>
          </a:xfrm>
        </p:grpSpPr>
        <p:sp>
          <p:nvSpPr>
            <p:cNvPr id="18" name="Line 15">
              <a:extLst>
                <a:ext uri="{FF2B5EF4-FFF2-40B4-BE49-F238E27FC236}">
                  <a16:creationId xmlns:a16="http://schemas.microsoft.com/office/drawing/2014/main" id="{732D2749-6D46-4BA6-A980-E4131E328A22}"/>
                </a:ext>
              </a:extLst>
            </p:cNvPr>
            <p:cNvSpPr>
              <a:spLocks noChangeShapeType="1"/>
            </p:cNvSpPr>
            <p:nvPr/>
          </p:nvSpPr>
          <p:spPr bwMode="auto">
            <a:xfrm rot="5400000">
              <a:off x="-505" y="663"/>
              <a:ext cx="1326"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16">
              <a:extLst>
                <a:ext uri="{FF2B5EF4-FFF2-40B4-BE49-F238E27FC236}">
                  <a16:creationId xmlns:a16="http://schemas.microsoft.com/office/drawing/2014/main" id="{A563B9B7-8604-47FD-A6AC-DE383607B98B}"/>
                </a:ext>
              </a:extLst>
            </p:cNvPr>
            <p:cNvSpPr>
              <a:spLocks noChangeArrowheads="1"/>
            </p:cNvSpPr>
            <p:nvPr/>
          </p:nvSpPr>
          <p:spPr bwMode="auto">
            <a:xfrm>
              <a:off x="0" y="1326"/>
              <a:ext cx="329" cy="24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0" name="Rectangle 20">
            <a:extLst>
              <a:ext uri="{FF2B5EF4-FFF2-40B4-BE49-F238E27FC236}">
                <a16:creationId xmlns:a16="http://schemas.microsoft.com/office/drawing/2014/main" id="{89E975BB-DD42-434F-AC55-DBF02E2387FA}"/>
              </a:ext>
            </a:extLst>
          </p:cNvPr>
          <p:cNvSpPr txBox="1">
            <a:spLocks noChangeArrowheads="1"/>
          </p:cNvSpPr>
          <p:nvPr/>
        </p:nvSpPr>
        <p:spPr>
          <a:xfrm>
            <a:off x="415925" y="1276350"/>
            <a:ext cx="3324225" cy="521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25000"/>
              </a:spcBef>
              <a:buFont typeface="Wingdings" panose="05000000000000000000" pitchFamily="2" charset="2"/>
              <a:buNone/>
            </a:pPr>
            <a:r>
              <a:rPr lang="zh-CN" altLang="zh-CN" b="1" i="1">
                <a:ea typeface="宋体" panose="02010600030101010101" pitchFamily="2" charset="-122"/>
              </a:rPr>
              <a:t>在Q</a:t>
            </a:r>
            <a:r>
              <a:rPr lang="zh-CN" altLang="zh-CN">
                <a:ea typeface="宋体" panose="02010600030101010101" pitchFamily="2" charset="-122"/>
              </a:rPr>
              <a:t> = 20,生产物品的边际成本是$35 </a:t>
            </a:r>
          </a:p>
          <a:p>
            <a:pPr marL="0" indent="0">
              <a:spcBef>
                <a:spcPct val="25000"/>
              </a:spcBef>
              <a:buFont typeface="Wingdings" panose="05000000000000000000" pitchFamily="2" charset="2"/>
              <a:buNone/>
            </a:pPr>
            <a:r>
              <a:rPr lang="zh-CN" altLang="zh-CN">
                <a:ea typeface="宋体" panose="02010600030101010101" pitchFamily="2" charset="-122"/>
              </a:rPr>
              <a:t>消费者对物品的边际评价是$20</a:t>
            </a:r>
          </a:p>
          <a:p>
            <a:pPr marL="0" indent="0">
              <a:spcBef>
                <a:spcPct val="25000"/>
              </a:spcBef>
              <a:buFont typeface="Wingdings" panose="05000000000000000000" pitchFamily="2" charset="2"/>
              <a:buNone/>
            </a:pPr>
            <a:r>
              <a:rPr lang="zh-CN" altLang="zh-CN">
                <a:ea typeface="宋体" panose="02010600030101010101" pitchFamily="2" charset="-122"/>
              </a:rPr>
              <a:t>因此，降低产量能增加总剩余，只有生产物品的数量大于15</a:t>
            </a:r>
            <a:r>
              <a:rPr lang="zh-CN" altLang="zh-CN" sz="2900">
                <a:ea typeface="宋体" panose="02010600030101010101" pitchFamily="2" charset="-122"/>
              </a:rPr>
              <a:t> </a:t>
            </a:r>
          </a:p>
          <a:p>
            <a:pPr marL="0" indent="0">
              <a:spcBef>
                <a:spcPct val="35000"/>
              </a:spcBef>
              <a:buFont typeface="Wingdings" panose="05000000000000000000" pitchFamily="2" charset="2"/>
              <a:buNone/>
            </a:pPr>
            <a:endParaRPr lang="zh-CN" altLang="zh-CN" sz="2900" i="1">
              <a:solidFill>
                <a:srgbClr val="FF0000"/>
              </a:solidFill>
              <a:ea typeface="宋体" panose="02010600030101010101" pitchFamily="2" charset="-122"/>
            </a:endParaRPr>
          </a:p>
        </p:txBody>
      </p:sp>
      <p:sp>
        <p:nvSpPr>
          <p:cNvPr id="21" name="Line 21">
            <a:extLst>
              <a:ext uri="{FF2B5EF4-FFF2-40B4-BE49-F238E27FC236}">
                <a16:creationId xmlns:a16="http://schemas.microsoft.com/office/drawing/2014/main" id="{0CBE70B2-ACE1-4B8E-BC6E-30B2B8906AF0}"/>
              </a:ext>
            </a:extLst>
          </p:cNvPr>
          <p:cNvSpPr>
            <a:spLocks noChangeShapeType="1"/>
          </p:cNvSpPr>
          <p:nvPr/>
        </p:nvSpPr>
        <p:spPr bwMode="auto">
          <a:xfrm flipH="1" flipV="1">
            <a:off x="6851650" y="3351213"/>
            <a:ext cx="12700" cy="2098675"/>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a:extLst>
              <a:ext uri="{FF2B5EF4-FFF2-40B4-BE49-F238E27FC236}">
                <a16:creationId xmlns:a16="http://schemas.microsoft.com/office/drawing/2014/main" id="{A2B482EB-2E3B-4F09-A02C-D74FB767CFBD}"/>
              </a:ext>
            </a:extLst>
          </p:cNvPr>
          <p:cNvSpPr>
            <a:spLocks noChangeShapeType="1"/>
          </p:cNvSpPr>
          <p:nvPr/>
        </p:nvSpPr>
        <p:spPr bwMode="auto">
          <a:xfrm flipH="1" flipV="1">
            <a:off x="6878638" y="4279900"/>
            <a:ext cx="7937" cy="1169988"/>
          </a:xfrm>
          <a:prstGeom prst="line">
            <a:avLst/>
          </a:prstGeom>
          <a:noFill/>
          <a:ln w="38100">
            <a:solidFill>
              <a:srgbClr val="00CC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a:extLst>
              <a:ext uri="{FF2B5EF4-FFF2-40B4-BE49-F238E27FC236}">
                <a16:creationId xmlns:a16="http://schemas.microsoft.com/office/drawing/2014/main" id="{6933AABD-BED4-4064-9DA8-67EE3B0D50AA}"/>
              </a:ext>
            </a:extLst>
          </p:cNvPr>
          <p:cNvSpPr>
            <a:spLocks noChangeShapeType="1"/>
          </p:cNvSpPr>
          <p:nvPr/>
        </p:nvSpPr>
        <p:spPr bwMode="auto">
          <a:xfrm>
            <a:off x="4586288" y="3357563"/>
            <a:ext cx="2257425" cy="0"/>
          </a:xfrm>
          <a:prstGeom prst="line">
            <a:avLst/>
          </a:prstGeom>
          <a:noFill/>
          <a:ln w="12700">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4">
            <a:extLst>
              <a:ext uri="{FF2B5EF4-FFF2-40B4-BE49-F238E27FC236}">
                <a16:creationId xmlns:a16="http://schemas.microsoft.com/office/drawing/2014/main" id="{14A2E4F1-98F3-4E3B-9376-EA73238D1172}"/>
              </a:ext>
            </a:extLst>
          </p:cNvPr>
          <p:cNvSpPr>
            <a:spLocks noChangeShapeType="1"/>
          </p:cNvSpPr>
          <p:nvPr/>
        </p:nvSpPr>
        <p:spPr bwMode="auto">
          <a:xfrm>
            <a:off x="4587875" y="4270375"/>
            <a:ext cx="2286000" cy="0"/>
          </a:xfrm>
          <a:prstGeom prst="line">
            <a:avLst/>
          </a:prstGeom>
          <a:noFill/>
          <a:ln w="12700">
            <a:solidFill>
              <a:srgbClr val="00CC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5">
            <a:extLst>
              <a:ext uri="{FF2B5EF4-FFF2-40B4-BE49-F238E27FC236}">
                <a16:creationId xmlns:a16="http://schemas.microsoft.com/office/drawing/2014/main" id="{71844765-84EC-4E82-9B61-08F128AD79B6}"/>
              </a:ext>
            </a:extLst>
          </p:cNvPr>
          <p:cNvSpPr>
            <a:spLocks noChangeShapeType="1"/>
          </p:cNvSpPr>
          <p:nvPr/>
        </p:nvSpPr>
        <p:spPr bwMode="auto">
          <a:xfrm flipH="1">
            <a:off x="6457950" y="5448300"/>
            <a:ext cx="400050" cy="0"/>
          </a:xfrm>
          <a:prstGeom prst="line">
            <a:avLst/>
          </a:prstGeom>
          <a:noFill/>
          <a:ln w="38100">
            <a:solidFill>
              <a:srgbClr val="0000FF"/>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18095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righ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
                                            <p:txEl>
                                              <p:pRg st="1" end="1"/>
                                            </p:txEl>
                                          </p:spTgt>
                                        </p:tgtEl>
                                        <p:attrNameLst>
                                          <p:attrName>style.visibility</p:attrName>
                                        </p:attrNameLst>
                                      </p:cBhvr>
                                      <p:to>
                                        <p:strVal val="visible"/>
                                      </p:to>
                                    </p:set>
                                    <p:animEffect transition="in" filter="wipe(left)">
                                      <p:cBhvr>
                                        <p:cTn id="20" dur="500"/>
                                        <p:tgtEl>
                                          <p:spTgt spid="20">
                                            <p:txEl>
                                              <p:pRg st="1" end="1"/>
                                            </p:txEl>
                                          </p:spTgt>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right)">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
                                            <p:txEl>
                                              <p:pRg st="2" end="2"/>
                                            </p:txEl>
                                          </p:spTgt>
                                        </p:tgtEl>
                                        <p:attrNameLst>
                                          <p:attrName>style.visibility</p:attrName>
                                        </p:attrNameLst>
                                      </p:cBhvr>
                                      <p:to>
                                        <p:strVal val="visible"/>
                                      </p:to>
                                    </p:set>
                                    <p:animEffect transition="in" filter="wipe(left)">
                                      <p:cBhvr>
                                        <p:cTn id="33" dur="500"/>
                                        <p:tgtEl>
                                          <p:spTgt spid="20">
                                            <p:txEl>
                                              <p:pRg st="2" end="2"/>
                                            </p:txEl>
                                          </p:spTgt>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right)">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bldLvl="5"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7E774-DD8A-45FA-9A1A-FA3FDD6722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24DE2D9-384A-431B-AF01-384E07528C5D}"/>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51A16D4E-DB32-46C8-BC80-66B38ADC5C66}"/>
              </a:ext>
            </a:extLst>
          </p:cNvPr>
          <p:cNvSpPr txBox="1">
            <a:spLocks noChangeArrowheads="1"/>
          </p:cNvSpPr>
          <p:nvPr/>
        </p:nvSpPr>
        <p:spPr>
          <a:xfrm>
            <a:off x="0" y="25241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ea typeface="宋体" panose="02010600030101010101" pitchFamily="2" charset="-122"/>
              </a:rPr>
              <a:t>市场均衡产量最大化总剩余了吗</a:t>
            </a:r>
            <a:r>
              <a:rPr lang="en-US" altLang="zh-CN" sz="3600">
                <a:ea typeface="宋体" panose="02010600030101010101" pitchFamily="2" charset="-122"/>
              </a:rPr>
              <a:t>?</a:t>
            </a:r>
          </a:p>
        </p:txBody>
      </p:sp>
      <p:grpSp>
        <p:nvGrpSpPr>
          <p:cNvPr id="7" name="Group 3">
            <a:extLst>
              <a:ext uri="{FF2B5EF4-FFF2-40B4-BE49-F238E27FC236}">
                <a16:creationId xmlns:a16="http://schemas.microsoft.com/office/drawing/2014/main" id="{BEBE892A-FDBC-4628-817B-15AEC65182A0}"/>
              </a:ext>
            </a:extLst>
          </p:cNvPr>
          <p:cNvGrpSpPr>
            <a:grpSpLocks/>
          </p:cNvGrpSpPr>
          <p:nvPr/>
        </p:nvGrpSpPr>
        <p:grpSpPr bwMode="auto">
          <a:xfrm>
            <a:off x="3787775" y="1009650"/>
            <a:ext cx="4979988" cy="5295900"/>
            <a:chOff x="0" y="0"/>
            <a:chExt cx="3137" cy="3336"/>
          </a:xfrm>
        </p:grpSpPr>
        <p:graphicFrame>
          <p:nvGraphicFramePr>
            <p:cNvPr id="8" name="Object 4">
              <a:extLst>
                <a:ext uri="{FF2B5EF4-FFF2-40B4-BE49-F238E27FC236}">
                  <a16:creationId xmlns:a16="http://schemas.microsoft.com/office/drawing/2014/main" id="{5FFDD1D1-7D3A-4B9D-BB49-962C45F379D4}"/>
                </a:ext>
              </a:extLst>
            </p:cNvPr>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16426" r:id="rId3" imgW="3061080" imgH="3274920" progId="Excel.Chart.8">
                    <p:embed/>
                  </p:oleObj>
                </mc:Choice>
                <mc:Fallback>
                  <p:oleObj r:id="rId3" imgW="3061080" imgH="3274920" progId="Excel.Chart.8">
                    <p:embed/>
                    <p:pic>
                      <p:nvPicPr>
                        <p:cNvPr id="65540" name="Object 4">
                          <a:extLst>
                            <a:ext uri="{FF2B5EF4-FFF2-40B4-BE49-F238E27FC236}">
                              <a16:creationId xmlns:a16="http://schemas.microsoft.com/office/drawing/2014/main" id="{20274832-5070-4E7B-A2C0-459D42B37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5">
              <a:extLst>
                <a:ext uri="{FF2B5EF4-FFF2-40B4-BE49-F238E27FC236}">
                  <a16:creationId xmlns:a16="http://schemas.microsoft.com/office/drawing/2014/main" id="{5D052CE6-0028-44AC-88DF-EC56603DC2E4}"/>
                </a:ext>
              </a:extLst>
            </p:cNvPr>
            <p:cNvSpPr>
              <a:spLocks noChangeArrowheads="1"/>
            </p:cNvSpPr>
            <p:nvPr/>
          </p:nvSpPr>
          <p:spPr bwMode="auto">
            <a:xfrm>
              <a:off x="331" y="95"/>
              <a:ext cx="260"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P</a:t>
              </a:r>
            </a:p>
          </p:txBody>
        </p:sp>
        <p:sp>
          <p:nvSpPr>
            <p:cNvPr id="10" name="Rectangle 6">
              <a:extLst>
                <a:ext uri="{FF2B5EF4-FFF2-40B4-BE49-F238E27FC236}">
                  <a16:creationId xmlns:a16="http://schemas.microsoft.com/office/drawing/2014/main" id="{CC457E40-9060-4EEC-ADD7-F9E54E5C7F50}"/>
                </a:ext>
              </a:extLst>
            </p:cNvPr>
            <p:cNvSpPr>
              <a:spLocks noChangeArrowheads="1"/>
            </p:cNvSpPr>
            <p:nvPr/>
          </p:nvSpPr>
          <p:spPr bwMode="auto">
            <a:xfrm>
              <a:off x="2832" y="2643"/>
              <a:ext cx="305"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Q</a:t>
              </a:r>
            </a:p>
          </p:txBody>
        </p:sp>
      </p:grpSp>
      <p:grpSp>
        <p:nvGrpSpPr>
          <p:cNvPr id="11" name="Group 7">
            <a:extLst>
              <a:ext uri="{FF2B5EF4-FFF2-40B4-BE49-F238E27FC236}">
                <a16:creationId xmlns:a16="http://schemas.microsoft.com/office/drawing/2014/main" id="{F87A4400-589E-4CC7-9A34-1CA839E68EC7}"/>
              </a:ext>
            </a:extLst>
          </p:cNvPr>
          <p:cNvGrpSpPr>
            <a:grpSpLocks/>
          </p:cNvGrpSpPr>
          <p:nvPr/>
        </p:nvGrpSpPr>
        <p:grpSpPr bwMode="auto">
          <a:xfrm>
            <a:off x="4586288" y="2178050"/>
            <a:ext cx="4219575" cy="2386013"/>
            <a:chOff x="0" y="0"/>
            <a:chExt cx="2658" cy="1503"/>
          </a:xfrm>
        </p:grpSpPr>
        <p:sp>
          <p:nvSpPr>
            <p:cNvPr id="12" name="Line 8">
              <a:extLst>
                <a:ext uri="{FF2B5EF4-FFF2-40B4-BE49-F238E27FC236}">
                  <a16:creationId xmlns:a16="http://schemas.microsoft.com/office/drawing/2014/main" id="{D3FBEC20-B393-4ADE-ABD1-9DA6F0851B0C}"/>
                </a:ext>
              </a:extLst>
            </p:cNvPr>
            <p:cNvSpPr>
              <a:spLocks noChangeShapeType="1"/>
            </p:cNvSpPr>
            <p:nvPr/>
          </p:nvSpPr>
          <p:spPr bwMode="auto">
            <a:xfrm flipV="1">
              <a:off x="0" y="242"/>
              <a:ext cx="2401" cy="1261"/>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9">
              <a:extLst>
                <a:ext uri="{FF2B5EF4-FFF2-40B4-BE49-F238E27FC236}">
                  <a16:creationId xmlns:a16="http://schemas.microsoft.com/office/drawing/2014/main" id="{1A40018C-A152-4370-9A99-1253AFE7E2C4}"/>
                </a:ext>
              </a:extLst>
            </p:cNvPr>
            <p:cNvSpPr>
              <a:spLocks noChangeArrowheads="1"/>
            </p:cNvSpPr>
            <p:nvPr/>
          </p:nvSpPr>
          <p:spPr bwMode="auto">
            <a:xfrm>
              <a:off x="2353" y="0"/>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S</a:t>
              </a:r>
            </a:p>
          </p:txBody>
        </p:sp>
      </p:grpSp>
      <p:grpSp>
        <p:nvGrpSpPr>
          <p:cNvPr id="14" name="Group 10">
            <a:extLst>
              <a:ext uri="{FF2B5EF4-FFF2-40B4-BE49-F238E27FC236}">
                <a16:creationId xmlns:a16="http://schemas.microsoft.com/office/drawing/2014/main" id="{79A3B258-1E74-48A9-A267-D656EA251987}"/>
              </a:ext>
            </a:extLst>
          </p:cNvPr>
          <p:cNvGrpSpPr>
            <a:grpSpLocks/>
          </p:cNvGrpSpPr>
          <p:nvPr/>
        </p:nvGrpSpPr>
        <p:grpSpPr bwMode="auto">
          <a:xfrm>
            <a:off x="4583113" y="1887538"/>
            <a:ext cx="3438525" cy="3495675"/>
            <a:chOff x="0" y="0"/>
            <a:chExt cx="2166" cy="2202"/>
          </a:xfrm>
        </p:grpSpPr>
        <p:sp>
          <p:nvSpPr>
            <p:cNvPr id="15" name="Line 11">
              <a:extLst>
                <a:ext uri="{FF2B5EF4-FFF2-40B4-BE49-F238E27FC236}">
                  <a16:creationId xmlns:a16="http://schemas.microsoft.com/office/drawing/2014/main" id="{53437397-56E6-4629-A1A2-20B9B1523CBE}"/>
                </a:ext>
              </a:extLst>
            </p:cNvPr>
            <p:cNvSpPr>
              <a:spLocks noChangeShapeType="1"/>
            </p:cNvSpPr>
            <p:nvPr/>
          </p:nvSpPr>
          <p:spPr bwMode="auto">
            <a:xfrm>
              <a:off x="0" y="0"/>
              <a:ext cx="1901" cy="1990"/>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12">
              <a:extLst>
                <a:ext uri="{FF2B5EF4-FFF2-40B4-BE49-F238E27FC236}">
                  <a16:creationId xmlns:a16="http://schemas.microsoft.com/office/drawing/2014/main" id="{706355B1-AB67-47DB-B301-140364D9BE5E}"/>
                </a:ext>
              </a:extLst>
            </p:cNvPr>
            <p:cNvSpPr>
              <a:spLocks noChangeArrowheads="1"/>
            </p:cNvSpPr>
            <p:nvPr/>
          </p:nvSpPr>
          <p:spPr bwMode="auto">
            <a:xfrm>
              <a:off x="1861" y="1885"/>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D</a:t>
              </a:r>
            </a:p>
          </p:txBody>
        </p:sp>
      </p:grpSp>
      <p:grpSp>
        <p:nvGrpSpPr>
          <p:cNvPr id="17" name="Group 13">
            <a:extLst>
              <a:ext uri="{FF2B5EF4-FFF2-40B4-BE49-F238E27FC236}">
                <a16:creationId xmlns:a16="http://schemas.microsoft.com/office/drawing/2014/main" id="{4FBB3841-4995-4DB9-84E7-1F11233C63A6}"/>
              </a:ext>
            </a:extLst>
          </p:cNvPr>
          <p:cNvGrpSpPr>
            <a:grpSpLocks/>
          </p:cNvGrpSpPr>
          <p:nvPr/>
        </p:nvGrpSpPr>
        <p:grpSpPr bwMode="auto">
          <a:xfrm>
            <a:off x="6038850" y="3654425"/>
            <a:ext cx="522288" cy="2498725"/>
            <a:chOff x="0" y="0"/>
            <a:chExt cx="329" cy="1574"/>
          </a:xfrm>
        </p:grpSpPr>
        <p:sp>
          <p:nvSpPr>
            <p:cNvPr id="18" name="Line 15">
              <a:extLst>
                <a:ext uri="{FF2B5EF4-FFF2-40B4-BE49-F238E27FC236}">
                  <a16:creationId xmlns:a16="http://schemas.microsoft.com/office/drawing/2014/main" id="{A91D7630-F537-4381-BEF3-76F5E07A1FA9}"/>
                </a:ext>
              </a:extLst>
            </p:cNvPr>
            <p:cNvSpPr>
              <a:spLocks noChangeShapeType="1"/>
            </p:cNvSpPr>
            <p:nvPr/>
          </p:nvSpPr>
          <p:spPr bwMode="auto">
            <a:xfrm rot="5400000">
              <a:off x="-505" y="663"/>
              <a:ext cx="1326"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16">
              <a:extLst>
                <a:ext uri="{FF2B5EF4-FFF2-40B4-BE49-F238E27FC236}">
                  <a16:creationId xmlns:a16="http://schemas.microsoft.com/office/drawing/2014/main" id="{EE5B7C11-4538-4314-B435-10EC41468DA0}"/>
                </a:ext>
              </a:extLst>
            </p:cNvPr>
            <p:cNvSpPr>
              <a:spLocks noChangeArrowheads="1"/>
            </p:cNvSpPr>
            <p:nvPr/>
          </p:nvSpPr>
          <p:spPr bwMode="auto">
            <a:xfrm>
              <a:off x="0" y="1326"/>
              <a:ext cx="329" cy="24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0" name="Rectangle 20">
            <a:extLst>
              <a:ext uri="{FF2B5EF4-FFF2-40B4-BE49-F238E27FC236}">
                <a16:creationId xmlns:a16="http://schemas.microsoft.com/office/drawing/2014/main" id="{6958683D-0E64-42F5-893D-3D681FC48F5B}"/>
              </a:ext>
            </a:extLst>
          </p:cNvPr>
          <p:cNvSpPr txBox="1">
            <a:spLocks noChangeArrowheads="1"/>
          </p:cNvSpPr>
          <p:nvPr/>
        </p:nvSpPr>
        <p:spPr>
          <a:xfrm>
            <a:off x="457200" y="1222375"/>
            <a:ext cx="3322638" cy="521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25000"/>
              </a:spcBef>
              <a:buFont typeface="Wingdings" panose="05000000000000000000" pitchFamily="2" charset="2"/>
              <a:buNone/>
            </a:pPr>
            <a:r>
              <a:rPr lang="zh-CN" altLang="zh-CN" b="1" i="1">
                <a:ea typeface="宋体" panose="02010600030101010101" pitchFamily="2" charset="-122"/>
              </a:rPr>
              <a:t>在Q</a:t>
            </a:r>
            <a:r>
              <a:rPr lang="zh-CN" altLang="zh-CN">
                <a:ea typeface="宋体" panose="02010600030101010101" pitchFamily="2" charset="-122"/>
              </a:rPr>
              <a:t> = 10, </a:t>
            </a:r>
            <a:br>
              <a:rPr lang="zh-CN" altLang="zh-CN">
                <a:ea typeface="宋体" panose="02010600030101010101" pitchFamily="2" charset="-122"/>
              </a:rPr>
            </a:br>
            <a:r>
              <a:rPr lang="zh-CN" altLang="zh-CN">
                <a:ea typeface="宋体" panose="02010600030101010101" pitchFamily="2" charset="-122"/>
              </a:rPr>
              <a:t>生产物品的边际成本是$25 </a:t>
            </a:r>
          </a:p>
          <a:p>
            <a:pPr marL="0" indent="0">
              <a:spcBef>
                <a:spcPct val="25000"/>
              </a:spcBef>
              <a:buFont typeface="Wingdings" panose="05000000000000000000" pitchFamily="2" charset="2"/>
              <a:buNone/>
            </a:pPr>
            <a:r>
              <a:rPr lang="zh-CN" altLang="zh-CN">
                <a:ea typeface="宋体" panose="02010600030101010101" pitchFamily="2" charset="-122"/>
              </a:rPr>
              <a:t>消费者对物品的边际评价是$40</a:t>
            </a:r>
          </a:p>
          <a:p>
            <a:pPr marL="0" indent="0">
              <a:spcBef>
                <a:spcPct val="25000"/>
              </a:spcBef>
              <a:buFont typeface="Wingdings" panose="05000000000000000000" pitchFamily="2" charset="2"/>
              <a:buNone/>
            </a:pPr>
            <a:r>
              <a:rPr lang="zh-CN" altLang="zh-CN">
                <a:ea typeface="宋体" panose="02010600030101010101" pitchFamily="2" charset="-122"/>
              </a:rPr>
              <a:t>因此，增加产量能增大总剩余，只要生产物品的数量小于15</a:t>
            </a:r>
            <a:r>
              <a:rPr lang="zh-CN" altLang="zh-CN" sz="2900">
                <a:ea typeface="宋体" panose="02010600030101010101" pitchFamily="2" charset="-122"/>
              </a:rPr>
              <a:t>  </a:t>
            </a:r>
          </a:p>
          <a:p>
            <a:pPr marL="0" indent="0">
              <a:spcBef>
                <a:spcPct val="35000"/>
              </a:spcBef>
              <a:buFont typeface="Wingdings" panose="05000000000000000000" pitchFamily="2" charset="2"/>
              <a:buNone/>
            </a:pPr>
            <a:endParaRPr lang="zh-CN" altLang="zh-CN" sz="2900" i="1" dirty="0">
              <a:solidFill>
                <a:srgbClr val="FF0000"/>
              </a:solidFill>
              <a:ea typeface="宋体" panose="02010600030101010101" pitchFamily="2" charset="-122"/>
            </a:endParaRPr>
          </a:p>
        </p:txBody>
      </p:sp>
      <p:sp>
        <p:nvSpPr>
          <p:cNvPr id="21" name="Line 21">
            <a:extLst>
              <a:ext uri="{FF2B5EF4-FFF2-40B4-BE49-F238E27FC236}">
                <a16:creationId xmlns:a16="http://schemas.microsoft.com/office/drawing/2014/main" id="{4E7D9AF4-2739-4CB2-A6F5-888EBB6A7106}"/>
              </a:ext>
            </a:extLst>
          </p:cNvPr>
          <p:cNvSpPr>
            <a:spLocks noChangeShapeType="1"/>
          </p:cNvSpPr>
          <p:nvPr/>
        </p:nvSpPr>
        <p:spPr bwMode="auto">
          <a:xfrm flipH="1" flipV="1">
            <a:off x="5702300" y="3970338"/>
            <a:ext cx="12700" cy="1479550"/>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a:extLst>
              <a:ext uri="{FF2B5EF4-FFF2-40B4-BE49-F238E27FC236}">
                <a16:creationId xmlns:a16="http://schemas.microsoft.com/office/drawing/2014/main" id="{E8025C3F-FF17-4412-B282-0E5B20E8C7F1}"/>
              </a:ext>
            </a:extLst>
          </p:cNvPr>
          <p:cNvSpPr>
            <a:spLocks noChangeShapeType="1"/>
          </p:cNvSpPr>
          <p:nvPr/>
        </p:nvSpPr>
        <p:spPr bwMode="auto">
          <a:xfrm flipH="1" flipV="1">
            <a:off x="5715000" y="3065463"/>
            <a:ext cx="22225" cy="2384425"/>
          </a:xfrm>
          <a:prstGeom prst="line">
            <a:avLst/>
          </a:prstGeom>
          <a:noFill/>
          <a:ln w="38100">
            <a:solidFill>
              <a:srgbClr val="00CC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5">
            <a:extLst>
              <a:ext uri="{FF2B5EF4-FFF2-40B4-BE49-F238E27FC236}">
                <a16:creationId xmlns:a16="http://schemas.microsoft.com/office/drawing/2014/main" id="{FFAE59A6-4A83-4224-A729-ABE2B3461091}"/>
              </a:ext>
            </a:extLst>
          </p:cNvPr>
          <p:cNvSpPr>
            <a:spLocks noChangeShapeType="1"/>
          </p:cNvSpPr>
          <p:nvPr/>
        </p:nvSpPr>
        <p:spPr bwMode="auto">
          <a:xfrm rot="10800000" flipH="1">
            <a:off x="5713413" y="5448300"/>
            <a:ext cx="400050" cy="0"/>
          </a:xfrm>
          <a:prstGeom prst="line">
            <a:avLst/>
          </a:prstGeom>
          <a:noFill/>
          <a:ln w="38100">
            <a:solidFill>
              <a:srgbClr val="0000FF"/>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6">
            <a:extLst>
              <a:ext uri="{FF2B5EF4-FFF2-40B4-BE49-F238E27FC236}">
                <a16:creationId xmlns:a16="http://schemas.microsoft.com/office/drawing/2014/main" id="{BDC865FA-E176-431C-B5CD-8752AC5D3657}"/>
              </a:ext>
            </a:extLst>
          </p:cNvPr>
          <p:cNvSpPr>
            <a:spLocks noChangeShapeType="1"/>
          </p:cNvSpPr>
          <p:nvPr/>
        </p:nvSpPr>
        <p:spPr bwMode="auto">
          <a:xfrm>
            <a:off x="4586288" y="3071813"/>
            <a:ext cx="1128712" cy="0"/>
          </a:xfrm>
          <a:prstGeom prst="line">
            <a:avLst/>
          </a:prstGeom>
          <a:noFill/>
          <a:ln w="12700">
            <a:solidFill>
              <a:srgbClr val="00CC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7">
            <a:extLst>
              <a:ext uri="{FF2B5EF4-FFF2-40B4-BE49-F238E27FC236}">
                <a16:creationId xmlns:a16="http://schemas.microsoft.com/office/drawing/2014/main" id="{112DA9AA-6803-4CEE-B992-70C2A7563F51}"/>
              </a:ext>
            </a:extLst>
          </p:cNvPr>
          <p:cNvSpPr>
            <a:spLocks noChangeShapeType="1"/>
          </p:cNvSpPr>
          <p:nvPr/>
        </p:nvSpPr>
        <p:spPr bwMode="auto">
          <a:xfrm>
            <a:off x="4587875" y="3973513"/>
            <a:ext cx="1128713" cy="0"/>
          </a:xfrm>
          <a:prstGeom prst="line">
            <a:avLst/>
          </a:prstGeom>
          <a:noFill/>
          <a:ln w="12700">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153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
                                            <p:txEl>
                                              <p:pRg st="1" end="1"/>
                                            </p:txEl>
                                          </p:spTgt>
                                        </p:tgtEl>
                                        <p:attrNameLst>
                                          <p:attrName>style.visibility</p:attrName>
                                        </p:attrNameLst>
                                      </p:cBhvr>
                                      <p:to>
                                        <p:strVal val="visible"/>
                                      </p:to>
                                    </p:set>
                                    <p:animEffect transition="in" filter="wipe(left)">
                                      <p:cBhvr>
                                        <p:cTn id="20" dur="500"/>
                                        <p:tgtEl>
                                          <p:spTgt spid="20">
                                            <p:txEl>
                                              <p:pRg st="1" end="1"/>
                                            </p:txEl>
                                          </p:spTgt>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right)">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
                                            <p:txEl>
                                              <p:pRg st="2" end="2"/>
                                            </p:txEl>
                                          </p:spTgt>
                                        </p:tgtEl>
                                        <p:attrNameLst>
                                          <p:attrName>style.visibility</p:attrName>
                                        </p:attrNameLst>
                                      </p:cBhvr>
                                      <p:to>
                                        <p:strVal val="visible"/>
                                      </p:to>
                                    </p:set>
                                    <p:animEffect transition="in" filter="wipe(left)">
                                      <p:cBhvr>
                                        <p:cTn id="33" dur="500"/>
                                        <p:tgtEl>
                                          <p:spTgt spid="20">
                                            <p:txEl>
                                              <p:pRg st="2" end="2"/>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bldLvl="5"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49121-9332-484C-BE97-B3B940E3630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BC516DD-7C52-4435-976F-843F47ACAAF2}"/>
              </a:ext>
            </a:extLst>
          </p:cNvPr>
          <p:cNvSpPr>
            <a:spLocks noGrp="1"/>
          </p:cNvSpPr>
          <p:nvPr>
            <p:ph idx="1"/>
          </p:nvPr>
        </p:nvSpPr>
        <p:spPr/>
        <p:txBody>
          <a:bodyPr/>
          <a:lstStyle/>
          <a:p>
            <a:endParaRPr lang="zh-CN" altLang="en-US" dirty="0"/>
          </a:p>
        </p:txBody>
      </p:sp>
      <p:sp>
        <p:nvSpPr>
          <p:cNvPr id="6" name="Rectangle 2">
            <a:extLst>
              <a:ext uri="{FF2B5EF4-FFF2-40B4-BE49-F238E27FC236}">
                <a16:creationId xmlns:a16="http://schemas.microsoft.com/office/drawing/2014/main" id="{378089D6-BE93-4225-86F1-4DB70F167E82}"/>
              </a:ext>
            </a:extLst>
          </p:cNvPr>
          <p:cNvSpPr txBox="1">
            <a:spLocks noChangeArrowheads="1"/>
          </p:cNvSpPr>
          <p:nvPr/>
        </p:nvSpPr>
        <p:spPr>
          <a:xfrm>
            <a:off x="0" y="252413"/>
            <a:ext cx="91440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700">
                <a:ea typeface="宋体" panose="02010600030101010101" pitchFamily="2" charset="-122"/>
              </a:rPr>
              <a:t>市场均衡产量最大化总剩余了吗</a:t>
            </a:r>
            <a:r>
              <a:rPr lang="en-US" altLang="zh-CN" sz="3700">
                <a:ea typeface="宋体" panose="02010600030101010101" pitchFamily="2" charset="-122"/>
              </a:rPr>
              <a:t>?</a:t>
            </a:r>
          </a:p>
        </p:txBody>
      </p:sp>
      <p:grpSp>
        <p:nvGrpSpPr>
          <p:cNvPr id="7" name="Group 3">
            <a:extLst>
              <a:ext uri="{FF2B5EF4-FFF2-40B4-BE49-F238E27FC236}">
                <a16:creationId xmlns:a16="http://schemas.microsoft.com/office/drawing/2014/main" id="{06827EE2-BD74-4E4E-B740-68E91BB66B35}"/>
              </a:ext>
            </a:extLst>
          </p:cNvPr>
          <p:cNvGrpSpPr>
            <a:grpSpLocks/>
          </p:cNvGrpSpPr>
          <p:nvPr/>
        </p:nvGrpSpPr>
        <p:grpSpPr bwMode="auto">
          <a:xfrm>
            <a:off x="3787775" y="1009650"/>
            <a:ext cx="4979988" cy="5295900"/>
            <a:chOff x="0" y="0"/>
            <a:chExt cx="3137" cy="3336"/>
          </a:xfrm>
        </p:grpSpPr>
        <p:graphicFrame>
          <p:nvGraphicFramePr>
            <p:cNvPr id="8" name="Object 4">
              <a:extLst>
                <a:ext uri="{FF2B5EF4-FFF2-40B4-BE49-F238E27FC236}">
                  <a16:creationId xmlns:a16="http://schemas.microsoft.com/office/drawing/2014/main" id="{74563942-5384-4625-83AC-483AC85035A9}"/>
                </a:ext>
              </a:extLst>
            </p:cNvPr>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17451" r:id="rId3" imgW="3061080" imgH="3274920" progId="Excel.Chart.8">
                    <p:embed/>
                  </p:oleObj>
                </mc:Choice>
                <mc:Fallback>
                  <p:oleObj r:id="rId3" imgW="3061080" imgH="3274920" progId="Excel.Chart.8">
                    <p:embed/>
                    <p:pic>
                      <p:nvPicPr>
                        <p:cNvPr id="67588" name="Object 4">
                          <a:extLst>
                            <a:ext uri="{FF2B5EF4-FFF2-40B4-BE49-F238E27FC236}">
                              <a16:creationId xmlns:a16="http://schemas.microsoft.com/office/drawing/2014/main" id="{D1C9A7D6-2E48-4398-9490-E0F0C75F1C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5">
              <a:extLst>
                <a:ext uri="{FF2B5EF4-FFF2-40B4-BE49-F238E27FC236}">
                  <a16:creationId xmlns:a16="http://schemas.microsoft.com/office/drawing/2014/main" id="{E7B7157F-81C0-429A-96DF-B52A150C5FB2}"/>
                </a:ext>
              </a:extLst>
            </p:cNvPr>
            <p:cNvSpPr>
              <a:spLocks noChangeArrowheads="1"/>
            </p:cNvSpPr>
            <p:nvPr/>
          </p:nvSpPr>
          <p:spPr bwMode="auto">
            <a:xfrm>
              <a:off x="331" y="95"/>
              <a:ext cx="260"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P</a:t>
              </a:r>
            </a:p>
          </p:txBody>
        </p:sp>
        <p:sp>
          <p:nvSpPr>
            <p:cNvPr id="10" name="Rectangle 6">
              <a:extLst>
                <a:ext uri="{FF2B5EF4-FFF2-40B4-BE49-F238E27FC236}">
                  <a16:creationId xmlns:a16="http://schemas.microsoft.com/office/drawing/2014/main" id="{4D208477-55DA-46C6-B34E-A817DA50CC2F}"/>
                </a:ext>
              </a:extLst>
            </p:cNvPr>
            <p:cNvSpPr>
              <a:spLocks noChangeArrowheads="1"/>
            </p:cNvSpPr>
            <p:nvPr/>
          </p:nvSpPr>
          <p:spPr bwMode="auto">
            <a:xfrm>
              <a:off x="2832" y="2643"/>
              <a:ext cx="305" cy="3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Q</a:t>
              </a:r>
            </a:p>
          </p:txBody>
        </p:sp>
      </p:grpSp>
      <p:grpSp>
        <p:nvGrpSpPr>
          <p:cNvPr id="11" name="Group 7">
            <a:extLst>
              <a:ext uri="{FF2B5EF4-FFF2-40B4-BE49-F238E27FC236}">
                <a16:creationId xmlns:a16="http://schemas.microsoft.com/office/drawing/2014/main" id="{BA91669F-6309-434B-89C4-F2959B7AB9A6}"/>
              </a:ext>
            </a:extLst>
          </p:cNvPr>
          <p:cNvGrpSpPr>
            <a:grpSpLocks/>
          </p:cNvGrpSpPr>
          <p:nvPr/>
        </p:nvGrpSpPr>
        <p:grpSpPr bwMode="auto">
          <a:xfrm>
            <a:off x="4586288" y="2178050"/>
            <a:ext cx="4219575" cy="2386013"/>
            <a:chOff x="0" y="0"/>
            <a:chExt cx="2658" cy="1503"/>
          </a:xfrm>
        </p:grpSpPr>
        <p:sp>
          <p:nvSpPr>
            <p:cNvPr id="12" name="Line 8">
              <a:extLst>
                <a:ext uri="{FF2B5EF4-FFF2-40B4-BE49-F238E27FC236}">
                  <a16:creationId xmlns:a16="http://schemas.microsoft.com/office/drawing/2014/main" id="{4E2BAC08-7644-407B-9438-F54EE63DED67}"/>
                </a:ext>
              </a:extLst>
            </p:cNvPr>
            <p:cNvSpPr>
              <a:spLocks noChangeShapeType="1"/>
            </p:cNvSpPr>
            <p:nvPr/>
          </p:nvSpPr>
          <p:spPr bwMode="auto">
            <a:xfrm flipV="1">
              <a:off x="0" y="242"/>
              <a:ext cx="2401" cy="1261"/>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9">
              <a:extLst>
                <a:ext uri="{FF2B5EF4-FFF2-40B4-BE49-F238E27FC236}">
                  <a16:creationId xmlns:a16="http://schemas.microsoft.com/office/drawing/2014/main" id="{612DD908-6CEE-4555-86D9-840429129A46}"/>
                </a:ext>
              </a:extLst>
            </p:cNvPr>
            <p:cNvSpPr>
              <a:spLocks noChangeArrowheads="1"/>
            </p:cNvSpPr>
            <p:nvPr/>
          </p:nvSpPr>
          <p:spPr bwMode="auto">
            <a:xfrm>
              <a:off x="2353" y="0"/>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S</a:t>
              </a:r>
            </a:p>
          </p:txBody>
        </p:sp>
      </p:grpSp>
      <p:grpSp>
        <p:nvGrpSpPr>
          <p:cNvPr id="14" name="Group 10">
            <a:extLst>
              <a:ext uri="{FF2B5EF4-FFF2-40B4-BE49-F238E27FC236}">
                <a16:creationId xmlns:a16="http://schemas.microsoft.com/office/drawing/2014/main" id="{8212DD6E-1877-4213-BF1F-CF50709D4B01}"/>
              </a:ext>
            </a:extLst>
          </p:cNvPr>
          <p:cNvGrpSpPr>
            <a:grpSpLocks/>
          </p:cNvGrpSpPr>
          <p:nvPr/>
        </p:nvGrpSpPr>
        <p:grpSpPr bwMode="auto">
          <a:xfrm>
            <a:off x="4583113" y="1887538"/>
            <a:ext cx="3438525" cy="3495675"/>
            <a:chOff x="0" y="0"/>
            <a:chExt cx="2166" cy="2202"/>
          </a:xfrm>
        </p:grpSpPr>
        <p:sp>
          <p:nvSpPr>
            <p:cNvPr id="15" name="Line 11">
              <a:extLst>
                <a:ext uri="{FF2B5EF4-FFF2-40B4-BE49-F238E27FC236}">
                  <a16:creationId xmlns:a16="http://schemas.microsoft.com/office/drawing/2014/main" id="{0DEE20F2-5865-472C-A6E8-13DFEF848827}"/>
                </a:ext>
              </a:extLst>
            </p:cNvPr>
            <p:cNvSpPr>
              <a:spLocks noChangeShapeType="1"/>
            </p:cNvSpPr>
            <p:nvPr/>
          </p:nvSpPr>
          <p:spPr bwMode="auto">
            <a:xfrm>
              <a:off x="0" y="0"/>
              <a:ext cx="1901" cy="1990"/>
            </a:xfrm>
            <a:prstGeom prst="line">
              <a:avLst/>
            </a:prstGeom>
            <a:noFill/>
            <a:ln w="4445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12">
              <a:extLst>
                <a:ext uri="{FF2B5EF4-FFF2-40B4-BE49-F238E27FC236}">
                  <a16:creationId xmlns:a16="http://schemas.microsoft.com/office/drawing/2014/main" id="{2DE261B4-2E8E-4401-B4CF-F6FEB65A5B37}"/>
                </a:ext>
              </a:extLst>
            </p:cNvPr>
            <p:cNvSpPr>
              <a:spLocks noChangeArrowheads="1"/>
            </p:cNvSpPr>
            <p:nvPr/>
          </p:nvSpPr>
          <p:spPr bwMode="auto">
            <a:xfrm>
              <a:off x="1861" y="1885"/>
              <a:ext cx="3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700" b="1" i="1">
                  <a:ea typeface="宋体" panose="02010600030101010101" pitchFamily="2" charset="-122"/>
                </a:rPr>
                <a:t>D</a:t>
              </a:r>
            </a:p>
          </p:txBody>
        </p:sp>
      </p:grpSp>
      <p:grpSp>
        <p:nvGrpSpPr>
          <p:cNvPr id="17" name="Group 13">
            <a:extLst>
              <a:ext uri="{FF2B5EF4-FFF2-40B4-BE49-F238E27FC236}">
                <a16:creationId xmlns:a16="http://schemas.microsoft.com/office/drawing/2014/main" id="{5E17FAB4-DDD2-4B1D-ADB9-B36B451761C8}"/>
              </a:ext>
            </a:extLst>
          </p:cNvPr>
          <p:cNvGrpSpPr>
            <a:grpSpLocks/>
          </p:cNvGrpSpPr>
          <p:nvPr/>
        </p:nvGrpSpPr>
        <p:grpSpPr bwMode="auto">
          <a:xfrm>
            <a:off x="6038850" y="3654425"/>
            <a:ext cx="522288" cy="2498725"/>
            <a:chOff x="0" y="0"/>
            <a:chExt cx="329" cy="1574"/>
          </a:xfrm>
        </p:grpSpPr>
        <p:sp>
          <p:nvSpPr>
            <p:cNvPr id="18" name="Line 15">
              <a:extLst>
                <a:ext uri="{FF2B5EF4-FFF2-40B4-BE49-F238E27FC236}">
                  <a16:creationId xmlns:a16="http://schemas.microsoft.com/office/drawing/2014/main" id="{2E41DE9F-F0ED-41A5-B1AB-487E68595176}"/>
                </a:ext>
              </a:extLst>
            </p:cNvPr>
            <p:cNvSpPr>
              <a:spLocks noChangeShapeType="1"/>
            </p:cNvSpPr>
            <p:nvPr/>
          </p:nvSpPr>
          <p:spPr bwMode="auto">
            <a:xfrm rot="5400000">
              <a:off x="-505" y="663"/>
              <a:ext cx="1326"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16">
              <a:extLst>
                <a:ext uri="{FF2B5EF4-FFF2-40B4-BE49-F238E27FC236}">
                  <a16:creationId xmlns:a16="http://schemas.microsoft.com/office/drawing/2014/main" id="{033981DD-21E0-4468-8E93-F9102F1290D9}"/>
                </a:ext>
              </a:extLst>
            </p:cNvPr>
            <p:cNvSpPr>
              <a:spLocks noChangeArrowheads="1"/>
            </p:cNvSpPr>
            <p:nvPr/>
          </p:nvSpPr>
          <p:spPr bwMode="auto">
            <a:xfrm>
              <a:off x="0" y="1326"/>
              <a:ext cx="329" cy="24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0" name="Rectangle 20">
            <a:extLst>
              <a:ext uri="{FF2B5EF4-FFF2-40B4-BE49-F238E27FC236}">
                <a16:creationId xmlns:a16="http://schemas.microsoft.com/office/drawing/2014/main" id="{148E6416-CE9E-43E3-9E66-D6F93BA2EC19}"/>
              </a:ext>
            </a:extLst>
          </p:cNvPr>
          <p:cNvSpPr txBox="1">
            <a:spLocks noChangeArrowheads="1"/>
          </p:cNvSpPr>
          <p:nvPr/>
        </p:nvSpPr>
        <p:spPr>
          <a:xfrm>
            <a:off x="503238" y="1792288"/>
            <a:ext cx="2994025" cy="3473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25000"/>
              </a:spcBef>
              <a:buFont typeface="Wingdings" panose="05000000000000000000" pitchFamily="2" charset="2"/>
              <a:buNone/>
            </a:pPr>
            <a:r>
              <a:rPr lang="zh-CN" altLang="zh-CN" dirty="0">
                <a:ea typeface="宋体" panose="02010600030101010101" pitchFamily="2" charset="-122"/>
              </a:rPr>
              <a:t>市场均衡产量使总剩余最大：在其他任何产量条件，向市场均衡产量移动都能使总剩余增加</a:t>
            </a:r>
          </a:p>
        </p:txBody>
      </p:sp>
    </p:spTree>
    <p:extLst>
      <p:ext uri="{BB962C8B-B14F-4D97-AF65-F5344CB8AC3E}">
        <p14:creationId xmlns:p14="http://schemas.microsoft.com/office/powerpoint/2010/main" val="373458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bldLvl="5"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A8460-FFA4-401C-9CD2-5A14C357E47C}"/>
              </a:ext>
            </a:extLst>
          </p:cNvPr>
          <p:cNvSpPr>
            <a:spLocks noGrp="1"/>
          </p:cNvSpPr>
          <p:nvPr>
            <p:ph type="title"/>
          </p:nvPr>
        </p:nvSpPr>
        <p:spPr/>
        <p:txBody>
          <a:bodyPr/>
          <a:lstStyle/>
          <a:p>
            <a:r>
              <a:rPr lang="zh-CN" altLang="en-US" dirty="0"/>
              <a:t>市场均衡是稳定的</a:t>
            </a:r>
          </a:p>
        </p:txBody>
      </p:sp>
      <p:sp>
        <p:nvSpPr>
          <p:cNvPr id="3" name="内容占位符 2">
            <a:extLst>
              <a:ext uri="{FF2B5EF4-FFF2-40B4-BE49-F238E27FC236}">
                <a16:creationId xmlns:a16="http://schemas.microsoft.com/office/drawing/2014/main" id="{7D058558-E958-4D93-86B4-3B905F12CF1A}"/>
              </a:ext>
            </a:extLst>
          </p:cNvPr>
          <p:cNvSpPr>
            <a:spLocks noGrp="1"/>
          </p:cNvSpPr>
          <p:nvPr>
            <p:ph idx="1"/>
          </p:nvPr>
        </p:nvSpPr>
        <p:spPr/>
        <p:txBody>
          <a:bodyPr/>
          <a:lstStyle/>
          <a:p>
            <a:r>
              <a:rPr lang="zh-CN" altLang="en-US" dirty="0"/>
              <a:t>一个资源配置机制是稳定的，如果不存在任何一个买家和一个卖家联合起来使得</a:t>
            </a:r>
          </a:p>
          <a:p>
            <a:pPr lvl="1"/>
            <a:r>
              <a:rPr lang="zh-CN" altLang="en-US" dirty="0"/>
              <a:t>开始新的交易让他们都变得更好，或者</a:t>
            </a:r>
          </a:p>
          <a:p>
            <a:pPr lvl="1"/>
            <a:r>
              <a:rPr lang="zh-CN" altLang="en-US" dirty="0"/>
              <a:t>退出原来的交易让他们都变得更好</a:t>
            </a:r>
            <a:endParaRPr lang="en-US" altLang="zh-CN" dirty="0"/>
          </a:p>
          <a:p>
            <a:r>
              <a:rPr lang="zh-CN" altLang="en-US" dirty="0"/>
              <a:t>稳定即不存在帕累托改进</a:t>
            </a:r>
            <a:endParaRPr lang="en-US" altLang="zh-CN" dirty="0"/>
          </a:p>
          <a:p>
            <a:r>
              <a:rPr lang="zh-CN" altLang="en-US" dirty="0"/>
              <a:t>市场均衡不存在帕累托</a:t>
            </a:r>
          </a:p>
        </p:txBody>
      </p:sp>
    </p:spTree>
    <p:extLst>
      <p:ext uri="{BB962C8B-B14F-4D97-AF65-F5344CB8AC3E}">
        <p14:creationId xmlns:p14="http://schemas.microsoft.com/office/powerpoint/2010/main" val="1354159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02AEA-6DB4-4EA3-B213-FC32F08A54A9}"/>
              </a:ext>
            </a:extLst>
          </p:cNvPr>
          <p:cNvSpPr>
            <a:spLocks noGrp="1"/>
          </p:cNvSpPr>
          <p:nvPr>
            <p:ph type="title"/>
          </p:nvPr>
        </p:nvSpPr>
        <p:spPr/>
        <p:txBody>
          <a:bodyPr/>
          <a:lstStyle/>
          <a:p>
            <a:r>
              <a:rPr lang="zh-CN" altLang="en-US" dirty="0"/>
              <a:t>自由市场与政府干预</a:t>
            </a:r>
          </a:p>
        </p:txBody>
      </p:sp>
      <p:sp>
        <p:nvSpPr>
          <p:cNvPr id="3" name="内容占位符 2">
            <a:extLst>
              <a:ext uri="{FF2B5EF4-FFF2-40B4-BE49-F238E27FC236}">
                <a16:creationId xmlns:a16="http://schemas.microsoft.com/office/drawing/2014/main" id="{E9448D3B-4508-472E-9E25-A0992DB890EF}"/>
              </a:ext>
            </a:extLst>
          </p:cNvPr>
          <p:cNvSpPr>
            <a:spLocks noGrp="1"/>
          </p:cNvSpPr>
          <p:nvPr>
            <p:ph idx="1"/>
          </p:nvPr>
        </p:nvSpPr>
        <p:spPr/>
        <p:txBody>
          <a:bodyPr/>
          <a:lstStyle/>
          <a:p>
            <a:r>
              <a:rPr lang="zh-CN" altLang="en-US" dirty="0"/>
              <a:t>市场均衡是有效率的，任何其他结果的总剩余都不会高于市场均衡产量的总剩余 </a:t>
            </a:r>
          </a:p>
          <a:p>
            <a:pPr lvl="1"/>
            <a:r>
              <a:rPr lang="zh-CN" altLang="en-US" dirty="0"/>
              <a:t>政府不能通过改变资源的市场配置方法而增加总剩余 </a:t>
            </a:r>
          </a:p>
          <a:p>
            <a:r>
              <a:rPr lang="zh-CN" altLang="en-US" dirty="0"/>
              <a:t>市场均衡是稳定的</a:t>
            </a:r>
          </a:p>
          <a:p>
            <a:r>
              <a:rPr lang="zh-CN" altLang="en-US" dirty="0"/>
              <a:t>自由放任</a:t>
            </a:r>
            <a:r>
              <a:rPr lang="en-US" altLang="zh-CN" dirty="0"/>
              <a:t>(laissez-faire)</a:t>
            </a:r>
            <a:r>
              <a:rPr lang="zh-CN" altLang="en-US" dirty="0"/>
              <a:t> </a:t>
            </a:r>
            <a:r>
              <a:rPr lang="en-US" altLang="zh-CN" dirty="0"/>
              <a:t>(</a:t>
            </a:r>
            <a:r>
              <a:rPr lang="zh-CN" altLang="en-US" dirty="0"/>
              <a:t>法语的意思是“让他们自由行事吧”</a:t>
            </a:r>
            <a:r>
              <a:rPr lang="en-US" altLang="zh-CN" dirty="0"/>
              <a:t>)</a:t>
            </a:r>
            <a:r>
              <a:rPr lang="zh-CN" altLang="en-US" dirty="0"/>
              <a:t>：表达了政府不应该干预市场的主张</a:t>
            </a:r>
          </a:p>
        </p:txBody>
      </p:sp>
    </p:spTree>
    <p:extLst>
      <p:ext uri="{BB962C8B-B14F-4D97-AF65-F5344CB8AC3E}">
        <p14:creationId xmlns:p14="http://schemas.microsoft.com/office/powerpoint/2010/main" val="427598593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1355</TotalTime>
  <Words>4975</Words>
  <Application>Microsoft Office PowerPoint</Application>
  <PresentationFormat>全屏显示(4:3)</PresentationFormat>
  <Paragraphs>1247</Paragraphs>
  <Slides>106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106</vt:i4>
      </vt:variant>
    </vt:vector>
  </HeadingPairs>
  <TitlesOfParts>
    <vt:vector size="118" baseType="lpstr">
      <vt:lpstr>等线</vt:lpstr>
      <vt:lpstr>等线 Light</vt:lpstr>
      <vt:lpstr>宋体</vt:lpstr>
      <vt:lpstr>Arial</vt:lpstr>
      <vt:lpstr>Calibri</vt:lpstr>
      <vt:lpstr>Calibri Light</vt:lpstr>
      <vt:lpstr>Cambria Math</vt:lpstr>
      <vt:lpstr>Tahoma</vt:lpstr>
      <vt:lpstr>Verdana</vt:lpstr>
      <vt:lpstr>Wingdings</vt:lpstr>
      <vt:lpstr>Office 主题​​</vt:lpstr>
      <vt:lpstr>Microsoft Excel 图表</vt:lpstr>
      <vt:lpstr>第三讲 市场和政府干预</vt:lpstr>
      <vt:lpstr>弹性理论</vt:lpstr>
      <vt:lpstr>引子</vt:lpstr>
      <vt:lpstr>弹性</vt:lpstr>
      <vt:lpstr>需求价格弹性</vt:lpstr>
      <vt:lpstr>PowerPoint 演示文稿</vt:lpstr>
      <vt:lpstr>PowerPoint 演示文稿</vt:lpstr>
      <vt:lpstr>PowerPoint 演示文稿</vt:lpstr>
      <vt:lpstr>PowerPoint 演示文稿</vt:lpstr>
      <vt:lpstr>PowerPoint 演示文稿</vt:lpstr>
      <vt:lpstr>PowerPoint 演示文稿</vt:lpstr>
      <vt:lpstr>区间弹性</vt:lpstr>
      <vt:lpstr>区间弹性</vt:lpstr>
      <vt:lpstr>区间弹性</vt:lpstr>
      <vt:lpstr>区间弹性</vt:lpstr>
      <vt:lpstr>区间弹性</vt:lpstr>
      <vt:lpstr>点弹性</vt:lpstr>
      <vt:lpstr>PowerPoint 演示文稿</vt:lpstr>
      <vt:lpstr>弹性和斜率</vt:lpstr>
      <vt:lpstr>需求价格弹性的影响因素</vt:lpstr>
      <vt:lpstr>需求价格弹性的影响因素</vt:lpstr>
      <vt:lpstr>PowerPoint 演示文稿</vt:lpstr>
      <vt:lpstr>PowerPoint 演示文稿</vt:lpstr>
      <vt:lpstr>PowerPoint 演示文稿</vt:lpstr>
      <vt:lpstr>PowerPoint 演示文稿</vt:lpstr>
      <vt:lpstr>PowerPoint 演示文稿</vt:lpstr>
      <vt:lpstr>总收益与需求价格弹性</vt:lpstr>
      <vt:lpstr>总收益与需求价格弹性</vt:lpstr>
      <vt:lpstr>PowerPoint 演示文稿</vt:lpstr>
      <vt:lpstr>PowerPoint 演示文稿</vt:lpstr>
      <vt:lpstr>禁毒增加还是减少了与毒品相关的犯罪</vt:lpstr>
      <vt:lpstr>PowerPoint 演示文稿</vt:lpstr>
      <vt:lpstr>PowerPoint 演示文稿</vt:lpstr>
      <vt:lpstr>需求的收入弹性</vt:lpstr>
      <vt:lpstr>需求交叉价格弹性</vt:lpstr>
      <vt:lpstr>供给价格弹性</vt:lpstr>
      <vt:lpstr>PowerPoint 演示文稿</vt:lpstr>
      <vt:lpstr>PowerPoint 演示文稿</vt:lpstr>
      <vt:lpstr>PowerPoint 演示文稿</vt:lpstr>
      <vt:lpstr>PowerPoint 演示文稿</vt:lpstr>
      <vt:lpstr>PowerPoint 演示文稿</vt:lpstr>
      <vt:lpstr>供给价格弹性的决定因素</vt:lpstr>
      <vt:lpstr>住房市场：短期</vt:lpstr>
      <vt:lpstr>住房市场：长期</vt:lpstr>
      <vt:lpstr>思考题</vt:lpstr>
      <vt:lpstr>价格控制与税收</vt:lpstr>
      <vt:lpstr>改变市场结果的政府政策</vt:lpstr>
      <vt:lpstr>PowerPoint 演示文稿</vt:lpstr>
      <vt:lpstr>PowerPoint 演示文稿</vt:lpstr>
      <vt:lpstr>PowerPoint 演示文稿</vt:lpstr>
      <vt:lpstr>短缺与配给</vt:lpstr>
      <vt:lpstr>短缺与配给：讨论</vt:lpstr>
      <vt:lpstr>PowerPoint 演示文稿</vt:lpstr>
      <vt:lpstr>PowerPoint 演示文稿</vt:lpstr>
      <vt:lpstr>PowerPoint 演示文稿</vt:lpstr>
      <vt:lpstr>PowerPoint 演示文稿</vt:lpstr>
      <vt:lpstr>对价格控制的评价</vt:lpstr>
      <vt:lpstr>税收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谁支付奢侈品税</vt:lpstr>
      <vt:lpstr>PowerPoint 演示文稿</vt:lpstr>
      <vt:lpstr>思考题</vt:lpstr>
      <vt:lpstr>市场效率</vt:lpstr>
      <vt:lpstr>福利的衡量</vt:lpstr>
      <vt:lpstr>支付意愿 </vt:lpstr>
      <vt:lpstr>PowerPoint 演示文稿</vt:lpstr>
      <vt:lpstr>PowerPoint 演示文稿</vt:lpstr>
      <vt:lpstr>PowerPoint 演示文稿</vt:lpstr>
      <vt:lpstr>消费者剩余</vt:lpstr>
      <vt:lpstr>PowerPoint 演示文稿</vt:lpstr>
      <vt:lpstr>PowerPoint 演示文稿</vt:lpstr>
      <vt:lpstr>PowerPoint 演示文稿</vt:lpstr>
      <vt:lpstr>PowerPoint 演示文稿</vt:lpstr>
      <vt:lpstr>出售意愿</vt:lpstr>
      <vt:lpstr>成本与供给曲线</vt:lpstr>
      <vt:lpstr>PowerPoint 演示文稿</vt:lpstr>
      <vt:lpstr>生产者剩余</vt:lpstr>
      <vt:lpstr>PowerPoint 演示文稿</vt:lpstr>
      <vt:lpstr>PowerPoint 演示文稿</vt:lpstr>
      <vt:lpstr>PowerPoint 演示文稿</vt:lpstr>
      <vt:lpstr>消费者剩余、生产者剩余与总剩余</vt:lpstr>
      <vt:lpstr>资源的市场配置</vt:lpstr>
      <vt:lpstr>资源配置的效率</vt:lpstr>
      <vt:lpstr>PowerPoint 演示文稿</vt:lpstr>
      <vt:lpstr>PowerPoint 演示文稿</vt:lpstr>
      <vt:lpstr>PowerPoint 演示文稿</vt:lpstr>
      <vt:lpstr>PowerPoint 演示文稿</vt:lpstr>
      <vt:lpstr>PowerPoint 演示文稿</vt:lpstr>
      <vt:lpstr>PowerPoint 演示文稿</vt:lpstr>
      <vt:lpstr>市场均衡是稳定的</vt:lpstr>
      <vt:lpstr>自由市场与政府干预</vt:lpstr>
      <vt:lpstr>市场与信息</vt:lpstr>
      <vt:lpstr>计划为什么失败？</vt:lpstr>
      <vt:lpstr>蛛网模型</vt:lpstr>
      <vt:lpstr>收敛型蛛网：</vt:lpstr>
      <vt:lpstr>发散型蛛网：</vt:lpstr>
      <vt:lpstr>稳定型蛛网：</vt:lpstr>
      <vt:lpstr>三类蛛网模型的条件：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第三讲 弹性理论</dc:title>
  <dc:creator>Yifan Yu</dc:creator>
  <cp:lastModifiedBy>740969824@qq.com</cp:lastModifiedBy>
  <cp:revision>67</cp:revision>
  <dcterms:created xsi:type="dcterms:W3CDTF">2019-09-25T11:54:18Z</dcterms:created>
  <dcterms:modified xsi:type="dcterms:W3CDTF">2020-01-04T12:05:47Z</dcterms:modified>
</cp:coreProperties>
</file>