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83" r:id="rId10"/>
    <p:sldId id="318" r:id="rId11"/>
    <p:sldId id="270" r:id="rId12"/>
    <p:sldId id="271" r:id="rId13"/>
    <p:sldId id="272" r:id="rId14"/>
    <p:sldId id="273" r:id="rId15"/>
    <p:sldId id="274" r:id="rId16"/>
    <p:sldId id="317" r:id="rId17"/>
    <p:sldId id="316" r:id="rId18"/>
    <p:sldId id="307" r:id="rId19"/>
    <p:sldId id="275" r:id="rId20"/>
    <p:sldId id="276" r:id="rId21"/>
    <p:sldId id="258" r:id="rId22"/>
    <p:sldId id="259" r:id="rId23"/>
    <p:sldId id="260" r:id="rId24"/>
    <p:sldId id="261" r:id="rId25"/>
    <p:sldId id="277" r:id="rId26"/>
    <p:sldId id="278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0" r:id="rId39"/>
    <p:sldId id="322" r:id="rId40"/>
    <p:sldId id="304" r:id="rId41"/>
    <p:sldId id="305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5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6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6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06B3-9F43-41AA-A06A-32BD577A6E41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506E-1295-4327-A3F5-F90F34E9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5B59B-4278-408D-AE0B-16872FBB9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第九讲 垄断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44FF9-C4E7-4A6F-85C1-75F497B2E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余一帆</a:t>
            </a:r>
            <a:endParaRPr lang="en-US" altLang="zh-CN" dirty="0"/>
          </a:p>
          <a:p>
            <a:r>
              <a:rPr lang="en-US" altLang="zh-CN" dirty="0"/>
              <a:t>2019.11.21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58E2-207D-43A0-A9DD-05656D4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垄断力量的测度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BD91B4-B86F-44AA-883D-1188DED16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勒纳指数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𝐌𝐂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我们可以用这个公式测度垄断力量，即价格中的成本加成部分在价格中占多大比重，而这个比重由需求价格弹性决定：</a:t>
                </a:r>
              </a:p>
              <a:p>
                <a:r>
                  <a:rPr lang="zh-CN" altLang="en-US" dirty="0"/>
                  <a:t>弹性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zh-CN" altLang="en-US" dirty="0"/>
                  <a:t>越大，则垄断力量越小；</a:t>
                </a:r>
              </a:p>
              <a:p>
                <a:r>
                  <a:rPr lang="zh-CN" altLang="en-US" dirty="0"/>
                  <a:t>弹性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zh-CN" altLang="en-US" dirty="0"/>
                  <a:t>越小，则垄断力量越大。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BD91B4-B86F-44AA-883D-1188DED16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1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B602-6C98-4CFE-9E6F-CDB0664D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5E4F1-4C6C-4551-ADE3-DE4265A5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𝟒𝟎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𝐐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𝟓𝟎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𝟒𝟎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𝐐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𝐌𝐑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𝟒𝟎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𝟐𝐐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𝐌𝐂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𝟐𝐐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𝐌𝐑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𝐌𝐂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𝟒𝟎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𝟐𝐐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𝟐𝐐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𝐐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 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𝐏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𝐐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𝟑𝟎</m:t>
                    </m:r>
                  </m:oMath>
                </a14:m>
                <a:endParaRPr lang="zh-CN" altLang="zh-CN" dirty="0"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5E4F1-4C6C-4551-ADE3-DE4265A5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64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263C9-D44D-4457-8E5D-C76B038E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垄断者的利润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DD207-9DB7-4898-B298-94AB531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39AF03-3626-4E79-90C4-1863A599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790825"/>
            <a:ext cx="1325563" cy="509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B29F484-6DE3-4276-B8A0-CFBD11C1A22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7650"/>
            <a:ext cx="1333500" cy="892175"/>
            <a:chOff x="0" y="0"/>
            <a:chExt cx="795" cy="646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82BC49C1-35EF-49FD-B3BD-A02F9695B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7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83DD276-C709-4D2E-BEFE-5719DBFCA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" y="1"/>
              <a:ext cx="0" cy="6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4AD48BF-C7EE-476E-A6D4-C0AE6D418020}"/>
              </a:ext>
            </a:extLst>
          </p:cNvPr>
          <p:cNvSpPr txBox="1">
            <a:spLocks noChangeArrowheads="1"/>
          </p:cNvSpPr>
          <p:nvPr/>
        </p:nvSpPr>
        <p:spPr>
          <a:xfrm>
            <a:off x="521494" y="2545679"/>
            <a:ext cx="2889250" cy="25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垄断者的利润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= (</a:t>
            </a:r>
            <a:r>
              <a:rPr lang="zh-CN" altLang="zh-CN" sz="2600" b="1" dirty="0">
                <a:ea typeface="宋体" panose="02010600030101010101" pitchFamily="2" charset="-122"/>
              </a:rPr>
              <a:t>P</a:t>
            </a:r>
            <a:r>
              <a:rPr lang="en-US" altLang="zh-CN" i="1" dirty="0">
                <a:ea typeface="宋体" panose="02010600030101010101" pitchFamily="2" charset="-122"/>
              </a:rPr>
              <a:t>*</a:t>
            </a:r>
            <a:r>
              <a:rPr lang="zh-CN" altLang="zh-CN" sz="2600" dirty="0">
                <a:ea typeface="宋体" panose="02010600030101010101" pitchFamily="2" charset="-122"/>
              </a:rPr>
              <a:t> – </a:t>
            </a:r>
            <a:r>
              <a:rPr lang="en-US" altLang="zh-CN" sz="2600" dirty="0">
                <a:ea typeface="宋体" panose="02010600030101010101" pitchFamily="2" charset="-122"/>
              </a:rPr>
              <a:t>A</a:t>
            </a:r>
            <a:r>
              <a:rPr lang="zh-CN" altLang="zh-CN" sz="2600" b="1" dirty="0">
                <a:ea typeface="宋体" panose="02010600030101010101" pitchFamily="2" charset="-122"/>
              </a:rPr>
              <a:t>C</a:t>
            </a:r>
            <a:r>
              <a:rPr lang="zh-CN" altLang="zh-CN" sz="2600" dirty="0">
                <a:ea typeface="宋体" panose="02010600030101010101" pitchFamily="2" charset="-122"/>
              </a:rPr>
              <a:t>)  </a:t>
            </a:r>
            <a:r>
              <a:rPr lang="zh-CN" altLang="zh-CN" sz="2600" b="1" dirty="0">
                <a:ea typeface="宋体" panose="02010600030101010101" pitchFamily="2" charset="-122"/>
              </a:rPr>
              <a:t>Q</a:t>
            </a:r>
            <a:r>
              <a:rPr lang="zh-CN" altLang="en-US" sz="2600" dirty="0">
                <a:ea typeface="宋体" panose="02010600030101010101" pitchFamily="2" charset="-122"/>
              </a:rPr>
              <a:t>*</a:t>
            </a:r>
            <a:endParaRPr lang="zh-CN" altLang="zh-CN" sz="2600" b="1" dirty="0">
              <a:ea typeface="宋体" panose="02010600030101010101" pitchFamily="2" charset="-122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E3C4766-E3E6-46A1-847F-6ADBEF104214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465263"/>
            <a:ext cx="5451475" cy="4183062"/>
            <a:chOff x="0" y="0"/>
            <a:chExt cx="3434" cy="2635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44EC91F-5424-4B44-9EB3-D67C908E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C54C5F3C-5AE8-4673-AD23-0BA2B6D5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A8258CA8-B21D-4284-8049-C5C56D265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94B6FF13-85F7-44D6-BBCA-2DDA87B47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Q</a:t>
              </a:r>
              <a:endParaRPr lang="zh-CN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344832F-6F0A-48CA-95A0-9A1748354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0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400">
                  <a:ea typeface="宋体" panose="02010600030101010101" pitchFamily="2" charset="-122"/>
                </a:rPr>
                <a:t>成本与收益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C655E63-020B-4116-842C-E687148AFF7D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1808163"/>
            <a:ext cx="3179763" cy="1516062"/>
            <a:chOff x="0" y="0"/>
            <a:chExt cx="2003" cy="955"/>
          </a:xfrm>
        </p:grpSpPr>
        <p:sp>
          <p:nvSpPr>
            <p:cNvPr id="17" name="Arc 15">
              <a:extLst>
                <a:ext uri="{FF2B5EF4-FFF2-40B4-BE49-F238E27FC236}">
                  <a16:creationId xmlns:a16="http://schemas.microsoft.com/office/drawing/2014/main" id="{FE7B1697-FD2A-42AE-B0C5-2F125E1E7BE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0" y="0"/>
              <a:ext cx="1537" cy="955"/>
            </a:xfrm>
            <a:custGeom>
              <a:avLst/>
              <a:gdLst>
                <a:gd name="T0" fmla="*/ -1 w 31233"/>
                <a:gd name="T1" fmla="*/ 3618 h 21600"/>
                <a:gd name="T2" fmla="*/ 11968 w 31233"/>
                <a:gd name="T3" fmla="*/ 0 h 21600"/>
                <a:gd name="T4" fmla="*/ 31233 w 31233"/>
                <a:gd name="T5" fmla="*/ 11831 h 21600"/>
                <a:gd name="T6" fmla="*/ -1 w 31233"/>
                <a:gd name="T7" fmla="*/ 3618 h 21600"/>
                <a:gd name="T8" fmla="*/ 11968 w 31233"/>
                <a:gd name="T9" fmla="*/ 0 h 21600"/>
                <a:gd name="T10" fmla="*/ 31233 w 31233"/>
                <a:gd name="T11" fmla="*/ 11831 h 21600"/>
                <a:gd name="T12" fmla="*/ 11968 w 31233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233"/>
                <a:gd name="T22" fmla="*/ 0 h 21600"/>
                <a:gd name="T23" fmla="*/ 31233 w 31233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233" h="21600" fill="none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</a:path>
                <a:path w="31233" h="21600" stroke="0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  <a:lnTo>
                    <a:pt x="11968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F6A4BBAD-4442-4D24-919A-8154A6949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638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7D48C859-F3DC-4222-B1B0-0A6371FFC9EC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1906588"/>
            <a:ext cx="3595687" cy="2457450"/>
            <a:chOff x="0" y="0"/>
            <a:chExt cx="2265" cy="1548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DAE2218-6B89-4D3D-B667-6C7325F97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262BCE2A-0730-465E-A44D-0776C7537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63D2B7CC-5B66-49F4-A8AE-60E5BD08C80E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1922463"/>
            <a:ext cx="2600325" cy="3024187"/>
            <a:chOff x="0" y="0"/>
            <a:chExt cx="1638" cy="1905"/>
          </a:xfrm>
        </p:grpSpPr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44A25675-5905-4552-A685-F994560CE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E679DD86-CE94-411D-AB90-C4DFE4B0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MR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A39D5ACF-44EA-4562-9B03-CDB5D7711E85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865313"/>
            <a:ext cx="2722563" cy="3014662"/>
            <a:chOff x="0" y="0"/>
            <a:chExt cx="1715" cy="1899"/>
          </a:xfrm>
        </p:grpSpPr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837326E-D7A3-486F-B30B-0489FA1C4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13"/>
              <a:ext cx="1409" cy="168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BD46CD02-3879-46FD-87D6-B3ADA1A34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0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MC</a:t>
              </a:r>
            </a:p>
          </p:txBody>
        </p:sp>
      </p:grpSp>
      <p:sp>
        <p:nvSpPr>
          <p:cNvPr id="28" name="Line 26">
            <a:extLst>
              <a:ext uri="{FF2B5EF4-FFF2-40B4-BE49-F238E27FC236}">
                <a16:creationId xmlns:a16="http://schemas.microsoft.com/office/drawing/2014/main" id="{5CCA6EF7-08BC-4228-83B5-EBB0929D8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3667125"/>
            <a:ext cx="0" cy="153035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2569D341-6E5B-4316-A63A-00644C6C4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425" y="3598863"/>
            <a:ext cx="136525" cy="1349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1DDB6ED-304E-47A6-B7EC-19DD3532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5194433"/>
            <a:ext cx="66211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500" b="1" i="1" dirty="0">
                <a:ea typeface="宋体" panose="02010600030101010101" pitchFamily="2" charset="-122"/>
              </a:rPr>
              <a:t>Q*</a:t>
            </a: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5D2F1F0E-32C2-4E2C-8282-47761559B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425" y="2717800"/>
            <a:ext cx="136525" cy="1349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57D7A16E-1462-44DA-A43B-6133A1B703EF}"/>
              </a:ext>
            </a:extLst>
          </p:cNvPr>
          <p:cNvGrpSpPr>
            <a:grpSpLocks/>
          </p:cNvGrpSpPr>
          <p:nvPr/>
        </p:nvGrpSpPr>
        <p:grpSpPr bwMode="auto">
          <a:xfrm>
            <a:off x="4065588" y="3070225"/>
            <a:ext cx="2138363" cy="473075"/>
            <a:chOff x="89" y="4"/>
            <a:chExt cx="1347" cy="298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D87FCE98-474E-4965-918E-A9D341607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106"/>
              <a:ext cx="884" cy="85"/>
              <a:chOff x="0" y="0"/>
              <a:chExt cx="884" cy="85"/>
            </a:xfrm>
          </p:grpSpPr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B9A5CFB1-898E-4116-84E8-F6F07F4D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4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Oval 32">
                <a:extLst>
                  <a:ext uri="{FF2B5EF4-FFF2-40B4-BE49-F238E27FC236}">
                    <a16:creationId xmlns:a16="http://schemas.microsoft.com/office/drawing/2014/main" id="{3D012BB8-0C98-45DD-85A0-5CE85ECABE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8" y="0"/>
                <a:ext cx="86" cy="8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5BBBC2A8-B1C5-4AE5-9D0B-F6983A6F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4"/>
              <a:ext cx="53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500" b="1" i="1" dirty="0">
                  <a:ea typeface="宋体" panose="02010600030101010101" pitchFamily="2" charset="-122"/>
                </a:rPr>
                <a:t>AC</a:t>
              </a:r>
            </a:p>
          </p:txBody>
        </p:sp>
      </p:grpSp>
      <p:sp>
        <p:nvSpPr>
          <p:cNvPr id="37" name="Line 25">
            <a:extLst>
              <a:ext uri="{FF2B5EF4-FFF2-40B4-BE49-F238E27FC236}">
                <a16:creationId xmlns:a16="http://schemas.microsoft.com/office/drawing/2014/main" id="{C30473CE-3A4E-4C41-9F52-66C91824B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2820988"/>
            <a:ext cx="0" cy="237344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9C4AA1DF-6FDB-4B54-939A-CA85769BF7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6475" y="2787444"/>
            <a:ext cx="1339484" cy="20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45">
            <a:extLst>
              <a:ext uri="{FF2B5EF4-FFF2-40B4-BE49-F238E27FC236}">
                <a16:creationId xmlns:a16="http://schemas.microsoft.com/office/drawing/2014/main" id="{74C624E9-1132-4B4C-84F5-E9E6B975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2552700"/>
            <a:ext cx="6127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500" b="1" i="1" dirty="0">
                <a:ea typeface="宋体" panose="02010600030101010101" pitchFamily="2" charset="-122"/>
              </a:rPr>
              <a:t>P*</a:t>
            </a:r>
          </a:p>
        </p:txBody>
      </p:sp>
    </p:spTree>
    <p:extLst>
      <p:ext uri="{BB962C8B-B14F-4D97-AF65-F5344CB8AC3E}">
        <p14:creationId xmlns:p14="http://schemas.microsoft.com/office/powerpoint/2010/main" val="35964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5A4C-18E1-485F-9BFA-3703D3B1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垄断者的短期决策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10BE9-C307-4238-86B1-D4977C28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2CDD07C-E70A-4F83-9F03-2968C85E915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7650"/>
            <a:ext cx="1333500" cy="892175"/>
            <a:chOff x="0" y="0"/>
            <a:chExt cx="795" cy="646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8C50048C-BAE1-4913-82D0-4156C512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7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24F0EDD-F785-408E-A4DC-B136C5409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" y="1"/>
              <a:ext cx="0" cy="6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8D6496-2158-466E-B44D-03D7589525D9}"/>
              </a:ext>
            </a:extLst>
          </p:cNvPr>
          <p:cNvSpPr txBox="1">
            <a:spLocks noChangeArrowheads="1"/>
          </p:cNvSpPr>
          <p:nvPr/>
        </p:nvSpPr>
        <p:spPr>
          <a:xfrm>
            <a:off x="521494" y="2545679"/>
            <a:ext cx="4050510" cy="25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>
                <a:ea typeface="宋体" panose="02010600030101010101" pitchFamily="2" charset="-122"/>
              </a:rPr>
              <a:t>当 </a:t>
            </a:r>
            <a:r>
              <a:rPr lang="en-US" altLang="zh-CN" sz="2600">
                <a:ea typeface="宋体" panose="02010600030101010101" pitchFamily="2" charset="-122"/>
              </a:rPr>
              <a:t>P</a:t>
            </a:r>
            <a:r>
              <a:rPr lang="en-US" altLang="zh-CN" i="1">
                <a:ea typeface="宋体" panose="02010600030101010101" pitchFamily="2" charset="-122"/>
              </a:rPr>
              <a:t>* &gt;</a:t>
            </a:r>
            <a:r>
              <a:rPr lang="en-US" altLang="zh-CN" sz="2600">
                <a:ea typeface="宋体" panose="02010600030101010101" pitchFamily="2" charset="-122"/>
              </a:rPr>
              <a:t>AVC,  </a:t>
            </a:r>
            <a:r>
              <a:rPr lang="zh-CN" altLang="en-US" sz="2600">
                <a:ea typeface="宋体" panose="02010600030101010101" pitchFamily="2" charset="-122"/>
              </a:rPr>
              <a:t>生产</a:t>
            </a:r>
            <a:endParaRPr lang="en-US" altLang="zh-CN" sz="2600"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>
                <a:ea typeface="宋体" panose="02010600030101010101" pitchFamily="2" charset="-122"/>
              </a:rPr>
              <a:t>当 </a:t>
            </a:r>
            <a:r>
              <a:rPr lang="en-US" altLang="zh-CN" sz="2600">
                <a:ea typeface="宋体" panose="02010600030101010101" pitchFamily="2" charset="-122"/>
              </a:rPr>
              <a:t>P</a:t>
            </a:r>
            <a:r>
              <a:rPr lang="en-US" altLang="zh-CN" i="1">
                <a:ea typeface="宋体" panose="02010600030101010101" pitchFamily="2" charset="-122"/>
              </a:rPr>
              <a:t>* &lt;</a:t>
            </a:r>
            <a:r>
              <a:rPr lang="en-US" altLang="zh-CN" sz="2600">
                <a:ea typeface="宋体" panose="02010600030101010101" pitchFamily="2" charset="-122"/>
              </a:rPr>
              <a:t>AVC,  </a:t>
            </a:r>
            <a:r>
              <a:rPr lang="zh-CN" altLang="en-US" sz="2600">
                <a:ea typeface="宋体" panose="02010600030101010101" pitchFamily="2" charset="-122"/>
              </a:rPr>
              <a:t>停业</a:t>
            </a:r>
            <a:endParaRPr lang="en-US" altLang="zh-CN" sz="2600"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600"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2600"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 sz="2600" dirty="0">
              <a:ea typeface="宋体" panose="02010600030101010101" pitchFamily="2" charset="-122"/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E1B34C4-E869-4D9F-A9A9-CD10B2963269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465263"/>
            <a:ext cx="5451475" cy="4183062"/>
            <a:chOff x="0" y="0"/>
            <a:chExt cx="3434" cy="2635"/>
          </a:xfrm>
        </p:grpSpPr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627BA54E-8A7A-4711-818A-B2A8046D2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33B5494A-196E-4051-A808-7D2605CB7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C385A91F-8EAE-49B6-9626-98C6C166D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AE5CCEE-8AD3-413E-90D3-14F19B7D7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Q</a:t>
              </a:r>
              <a:endParaRPr lang="zh-CN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A1E50858-3376-4C05-8C7D-A1EE588C1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0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400">
                  <a:ea typeface="宋体" panose="02010600030101010101" pitchFamily="2" charset="-122"/>
                </a:rPr>
                <a:t>成本与收益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6CE8501C-17E3-4254-B311-CDE19F2236BA}"/>
              </a:ext>
            </a:extLst>
          </p:cNvPr>
          <p:cNvGrpSpPr>
            <a:grpSpLocks/>
          </p:cNvGrpSpPr>
          <p:nvPr/>
        </p:nvGrpSpPr>
        <p:grpSpPr bwMode="auto">
          <a:xfrm>
            <a:off x="4850792" y="1936750"/>
            <a:ext cx="3595687" cy="2457450"/>
            <a:chOff x="0" y="0"/>
            <a:chExt cx="2265" cy="1548"/>
          </a:xfrm>
        </p:grpSpPr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62E38205-AB88-4983-957F-68B0AC65E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62B9D7ED-8282-45EF-AF5E-D10A715CF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420813D4-20B7-48A2-A4A4-F6AD63957635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1922463"/>
            <a:ext cx="2600325" cy="3024187"/>
            <a:chOff x="0" y="0"/>
            <a:chExt cx="1638" cy="1905"/>
          </a:xfrm>
        </p:grpSpPr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0964650A-4D09-4A5E-A0D2-2628DA2F9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A5D7E3DB-AA9F-4BA2-AD17-05A495354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MR</a:t>
              </a:r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A6455239-8712-4988-9241-43DC95174D8D}"/>
              </a:ext>
            </a:extLst>
          </p:cNvPr>
          <p:cNvGrpSpPr>
            <a:grpSpLocks/>
          </p:cNvGrpSpPr>
          <p:nvPr/>
        </p:nvGrpSpPr>
        <p:grpSpPr bwMode="auto">
          <a:xfrm>
            <a:off x="5164138" y="1735138"/>
            <a:ext cx="2765425" cy="2943225"/>
            <a:chOff x="31" y="-82"/>
            <a:chExt cx="1742" cy="1854"/>
          </a:xfrm>
        </p:grpSpPr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3B974751-7C02-4E21-85A6-AF92691BF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" y="191"/>
              <a:ext cx="1555" cy="158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BC659480-C954-4163-8FF7-B89F57302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-8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MC</a:t>
              </a:r>
            </a:p>
          </p:txBody>
        </p:sp>
      </p:grpSp>
      <p:sp>
        <p:nvSpPr>
          <p:cNvPr id="24" name="Line 26">
            <a:extLst>
              <a:ext uri="{FF2B5EF4-FFF2-40B4-BE49-F238E27FC236}">
                <a16:creationId xmlns:a16="http://schemas.microsoft.com/office/drawing/2014/main" id="{8F0509DF-2AA9-40E4-B204-648069799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3667125"/>
            <a:ext cx="0" cy="153035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8C069526-63BB-4E2E-B6C4-02299BD5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425" y="3598863"/>
            <a:ext cx="136525" cy="1349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76B9B6FA-6E4F-42EB-8972-42DDD491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5194433"/>
            <a:ext cx="66211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500" b="1" i="1" dirty="0">
                <a:ea typeface="宋体" panose="02010600030101010101" pitchFamily="2" charset="-122"/>
              </a:rPr>
              <a:t>Q*</a:t>
            </a: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AB2C3DEF-F4CF-418C-BCCB-8EC493532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425" y="2717800"/>
            <a:ext cx="136525" cy="1349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2DEFD016-CFB6-427F-A810-5D9D449B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549525"/>
            <a:ext cx="5229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b="1" i="1" dirty="0">
                <a:ea typeface="宋体" panose="02010600030101010101" pitchFamily="2" charset="-122"/>
              </a:rPr>
              <a:t>P*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C553F440-DB26-428E-B738-E9BCD5F67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0546" y="2820988"/>
            <a:ext cx="0" cy="237344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3E145628-4182-4FFD-A6A8-8C2F102481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6475" y="2787444"/>
            <a:ext cx="1339484" cy="20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8688161A-5CF6-4A35-A4E7-19379A833DE8}"/>
              </a:ext>
            </a:extLst>
          </p:cNvPr>
          <p:cNvGrpSpPr>
            <a:grpSpLocks/>
          </p:cNvGrpSpPr>
          <p:nvPr/>
        </p:nvGrpSpPr>
        <p:grpSpPr bwMode="auto">
          <a:xfrm rot="21364946">
            <a:off x="5071320" y="2038032"/>
            <a:ext cx="3602039" cy="1328737"/>
            <a:chOff x="190" y="-102"/>
            <a:chExt cx="2269" cy="837"/>
          </a:xfrm>
        </p:grpSpPr>
        <p:sp>
          <p:nvSpPr>
            <p:cNvPr id="32" name="Arc 15">
              <a:extLst>
                <a:ext uri="{FF2B5EF4-FFF2-40B4-BE49-F238E27FC236}">
                  <a16:creationId xmlns:a16="http://schemas.microsoft.com/office/drawing/2014/main" id="{6696F70A-99EA-492A-8523-0FBFC01BFB4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0" y="-102"/>
              <a:ext cx="1577" cy="837"/>
            </a:xfrm>
            <a:custGeom>
              <a:avLst/>
              <a:gdLst>
                <a:gd name="T0" fmla="*/ -1 w 31233"/>
                <a:gd name="T1" fmla="*/ 3618 h 21600"/>
                <a:gd name="T2" fmla="*/ 11968 w 31233"/>
                <a:gd name="T3" fmla="*/ 0 h 21600"/>
                <a:gd name="T4" fmla="*/ 31233 w 31233"/>
                <a:gd name="T5" fmla="*/ 11831 h 21600"/>
                <a:gd name="T6" fmla="*/ -1 w 31233"/>
                <a:gd name="T7" fmla="*/ 3618 h 21600"/>
                <a:gd name="T8" fmla="*/ 11968 w 31233"/>
                <a:gd name="T9" fmla="*/ 0 h 21600"/>
                <a:gd name="T10" fmla="*/ 31233 w 31233"/>
                <a:gd name="T11" fmla="*/ 11831 h 21600"/>
                <a:gd name="T12" fmla="*/ 11968 w 31233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233"/>
                <a:gd name="T22" fmla="*/ 0 h 21600"/>
                <a:gd name="T23" fmla="*/ 31233 w 31233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233" h="21600" fill="none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</a:path>
                <a:path w="31233" h="21600" stroke="0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  <a:lnTo>
                    <a:pt x="11968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363BA440-E91F-436B-B327-30A02FF43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35054">
              <a:off x="1994" y="399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AVC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8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6D77-3304-4E7A-B182-6A0A468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短期盈亏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9AFAD-A8BA-4AAB-BFC9-6042A04B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盈亏状况</a:t>
            </a:r>
          </a:p>
          <a:p>
            <a:pPr lvl="1"/>
            <a:r>
              <a:rPr lang="zh-CN" altLang="en-US" dirty="0"/>
              <a:t>垄断企业利润最大化产量上，企业可能盈利、亏损和不亏不盈</a:t>
            </a:r>
          </a:p>
          <a:p>
            <a:r>
              <a:rPr lang="zh-CN" altLang="en-US" dirty="0"/>
              <a:t>利润最大化：盈利</a:t>
            </a:r>
          </a:p>
          <a:p>
            <a:endParaRPr lang="zh-CN" alt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8936024-A5A4-4A22-938A-B16EF3BE0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4238" y="3126581"/>
            <a:ext cx="1587" cy="2928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B5D850-9242-45C2-8F7C-46A8BCCDB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6055518"/>
            <a:ext cx="35671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B184C37-4B28-4D71-8F3E-1E9CDDE0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2975768"/>
            <a:ext cx="4429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A3DCBF0-DE6A-42A3-A6B4-8E70448F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5980906"/>
            <a:ext cx="33972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o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0126B46-3EE6-4FAF-9DDB-9FFA3A3A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5980906"/>
            <a:ext cx="5461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Q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未知">
            <a:extLst>
              <a:ext uri="{FF2B5EF4-FFF2-40B4-BE49-F238E27FC236}">
                <a16:creationId xmlns:a16="http://schemas.microsoft.com/office/drawing/2014/main" id="{4A0DF0F2-27E6-4A09-B516-3D744F84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928268"/>
            <a:ext cx="1465262" cy="15986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0"/>
                </a:moveTo>
                <a:cubicBezTo>
                  <a:pt x="20322" y="2525"/>
                  <a:pt x="17531" y="11543"/>
                  <a:pt x="13936" y="15143"/>
                </a:cubicBezTo>
                <a:cubicBezTo>
                  <a:pt x="10341" y="18743"/>
                  <a:pt x="2317" y="20525"/>
                  <a:pt x="0" y="21599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id="{7982761B-6202-4465-B5B8-23529F38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867943"/>
            <a:ext cx="2206625" cy="11493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1408"/>
                </a:moveTo>
                <a:cubicBezTo>
                  <a:pt x="20211" y="4736"/>
                  <a:pt x="16865" y="21600"/>
                  <a:pt x="13266" y="21363"/>
                </a:cubicBezTo>
                <a:cubicBezTo>
                  <a:pt x="9667" y="21126"/>
                  <a:pt x="2209" y="3564"/>
                  <a:pt x="0" y="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61FD46A-A285-4421-A311-3EEE791C2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3728243"/>
            <a:ext cx="3094037" cy="157638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74C9E3A-88F6-4EDA-BA43-3B10489B0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3728243"/>
            <a:ext cx="1822450" cy="202882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80E51EE-954E-4BC0-949C-148926E2D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1400" y="4477543"/>
            <a:ext cx="1588" cy="1577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FAA45D1-881C-416B-9466-1F7A8FE57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4238" y="4477543"/>
            <a:ext cx="14271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F5A49FE-02E9-4B8F-ADE3-929D3D774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4238" y="4777581"/>
            <a:ext cx="142716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3DE616A-F410-438F-8E9C-D98193B3F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4238" y="5304631"/>
            <a:ext cx="142716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F76D0C9-CDF2-4530-ABFC-9C416FF7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577431"/>
            <a:ext cx="6334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1DE538A-EA0B-4BC4-B52A-0F4D3D8E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3702843"/>
            <a:ext cx="733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AC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DD72B4D-2231-457D-979C-FF6B221F3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5230018"/>
            <a:ext cx="9525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d =AR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2D851AFE-293F-4C8D-8CDC-1DB61EFE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5680868"/>
            <a:ext cx="6953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6C0E7B74-274A-47C7-AB62-64D4E46D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6055518"/>
            <a:ext cx="5667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A18B61D-0BFB-4DC9-B015-D7B6D57D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166518"/>
            <a:ext cx="44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0D1BFE10-A741-4C39-A620-C3C55834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253706"/>
            <a:ext cx="5381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FFF9BB03-E8E8-4E6F-ACC0-13FB4F92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628356"/>
            <a:ext cx="4905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5CFD2D97-6E1D-4CDD-9D24-02B29A9F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833018"/>
            <a:ext cx="2571750" cy="2009775"/>
          </a:xfrm>
          <a:prstGeom prst="wedgeRoundRectCallout">
            <a:avLst>
              <a:gd name="adj1" fmla="val 114616"/>
              <a:gd name="adj2" fmla="val -104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在利润最大化产量</a:t>
            </a:r>
            <a:r>
              <a:rPr lang="en-US" altLang="zh-CN" sz="1600" b="0" dirty="0">
                <a:solidFill>
                  <a:srgbClr val="000000"/>
                </a:solidFill>
              </a:rPr>
              <a:t>Q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zh-CN" altLang="en-US" sz="1600" b="0" dirty="0">
                <a:solidFill>
                  <a:srgbClr val="000000"/>
                </a:solidFill>
              </a:rPr>
              <a:t>上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平均收益为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平均成本为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</a:rPr>
              <a:t>; </a:t>
            </a:r>
            <a:r>
              <a:rPr lang="zh-CN" altLang="en-US" sz="1600" b="0" dirty="0">
                <a:solidFill>
                  <a:srgbClr val="000000"/>
                </a:solidFill>
              </a:rPr>
              <a:t>由于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</a:rPr>
              <a:t> </a:t>
            </a:r>
            <a:r>
              <a:rPr lang="zh-CN" altLang="en-US" sz="1600" b="0" dirty="0">
                <a:solidFill>
                  <a:srgbClr val="000000"/>
                </a:solidFill>
              </a:rPr>
              <a:t>大于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故存在经济利润</a:t>
            </a:r>
            <a:r>
              <a:rPr lang="en-US" altLang="zh-CN" sz="1600" b="0" dirty="0">
                <a:solidFill>
                  <a:srgbClr val="000000"/>
                </a:solidFill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</a:rPr>
              <a:t>此时的经济利润就是垄断利润</a:t>
            </a:r>
            <a:r>
              <a:rPr lang="en-US" altLang="zh-CN" sz="1600" b="0" dirty="0">
                <a:solidFill>
                  <a:srgbClr val="000000"/>
                </a:solidFill>
              </a:rPr>
              <a:t>), </a:t>
            </a:r>
            <a:r>
              <a:rPr lang="zh-CN" altLang="en-US" sz="1600" b="0" dirty="0">
                <a:solidFill>
                  <a:srgbClr val="000000"/>
                </a:solidFill>
              </a:rPr>
              <a:t>其大小等于</a:t>
            </a:r>
            <a:r>
              <a:rPr lang="en-US" altLang="zh-CN" sz="1600" b="0" dirty="0">
                <a:solidFill>
                  <a:srgbClr val="000000"/>
                </a:solidFill>
              </a:rPr>
              <a:t>(P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</a:rPr>
              <a:t>-P</a:t>
            </a:r>
            <a:r>
              <a:rPr lang="en-US" altLang="zh-CN" sz="1100" b="0" dirty="0">
                <a:solidFill>
                  <a:srgbClr val="000000"/>
                </a:solidFill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</a:rPr>
              <a:t>)Q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endParaRPr lang="en-US" altLang="zh-CN" sz="1600" b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9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E239A-A2D8-4DFF-8389-DB2EDBB7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短期盈亏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53652-AA99-4C8B-B734-FC1AFA4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CN" altLang="en-US" sz="2800" dirty="0"/>
              <a:t>盈亏状况</a:t>
            </a:r>
            <a:endParaRPr lang="en-US" altLang="zh-CN" sz="2800" dirty="0"/>
          </a:p>
          <a:p>
            <a:pPr lvl="1"/>
            <a:r>
              <a:rPr lang="zh-CN" altLang="en-US" dirty="0"/>
              <a:t>利润最大化：亏损</a:t>
            </a:r>
            <a:endParaRPr lang="en-US" altLang="zh-CN" dirty="0"/>
          </a:p>
          <a:p>
            <a:pPr lvl="3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71B80-D931-46F2-A412-F7CF5839E1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6063" y="1540669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 kern="1200">
                <a:solidFill>
                  <a:srgbClr val="CC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eaLnBrk="1" hangingPunct="1"/>
            <a:endParaRPr lang="zh-CN" alt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2524A5B6-06F8-45FB-860B-166AF471F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013" y="2844006"/>
            <a:ext cx="1588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383E3B9-C288-4095-9CD7-08370EF6E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5939631"/>
            <a:ext cx="345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85AC939-D71B-4539-85F6-D131AAE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6" y="2770981"/>
            <a:ext cx="419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4B6C476-28CB-4510-8935-684B291E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6" y="5866606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O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5AA43E0-ABF7-4CED-9125-FDADC2F9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5939631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未知">
            <a:extLst>
              <a:ext uri="{FF2B5EF4-FFF2-40B4-BE49-F238E27FC236}">
                <a16:creationId xmlns:a16="http://schemas.microsoft.com/office/drawing/2014/main" id="{DF8EB5E5-2561-4E73-9A50-FE154D15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3491706"/>
            <a:ext cx="1317625" cy="16176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0"/>
                </a:moveTo>
                <a:cubicBezTo>
                  <a:pt x="20110" y="2322"/>
                  <a:pt x="16278" y="10350"/>
                  <a:pt x="12674" y="13953"/>
                </a:cubicBezTo>
                <a:cubicBezTo>
                  <a:pt x="9071" y="17556"/>
                  <a:pt x="2114" y="20328"/>
                  <a:pt x="0" y="2160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id="{4881B050-8D4E-4326-BD87-3219AD6F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6" y="3355181"/>
            <a:ext cx="1889125" cy="10588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1748"/>
                </a:moveTo>
                <a:cubicBezTo>
                  <a:pt x="20017" y="5011"/>
                  <a:pt x="15706" y="21600"/>
                  <a:pt x="12106" y="21315"/>
                </a:cubicBezTo>
                <a:cubicBezTo>
                  <a:pt x="8506" y="21030"/>
                  <a:pt x="2017" y="3548"/>
                  <a:pt x="0" y="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FCB1DAA-5F2D-4AB6-B386-DE1A3BC2B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3563144"/>
            <a:ext cx="3311525" cy="19431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8ED8EFA-AA38-469F-8807-D5896C070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3563144"/>
            <a:ext cx="1873250" cy="23764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682072B7-8185-43B2-B715-47F778465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3850481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9A35AD5-756F-4D13-A5F2-B641C6E3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13" y="3850481"/>
            <a:ext cx="115252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1331AD-7F4E-4DF5-99F0-CEFFCF0A5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13" y="4210844"/>
            <a:ext cx="11525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837D5D7-9C88-4DC2-BDB6-4EDFC67E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202781"/>
            <a:ext cx="506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880D327-A5A2-40D4-8922-EA146ABA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182144"/>
            <a:ext cx="609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AC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BC07C93-4783-4797-8C0A-C91B6007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1" y="5355431"/>
            <a:ext cx="1539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3E88084-B6AE-4BA4-AA3E-241CC05D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1" y="5587206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00C89866-FC82-4C46-8389-1AEBCEC8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914231"/>
            <a:ext cx="4857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D74597E0-3956-42D9-86AF-512130F5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4066381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0AA33CA-B895-4B04-93C2-75D0A93A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3707606"/>
            <a:ext cx="4333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圆角矩形标注 22">
            <a:extLst>
              <a:ext uri="{FF2B5EF4-FFF2-40B4-BE49-F238E27FC236}">
                <a16:creationId xmlns:a16="http://schemas.microsoft.com/office/drawing/2014/main" id="{4C5BB538-24B0-4093-8593-C2691CC50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3350419"/>
            <a:ext cx="1785938" cy="1736725"/>
          </a:xfrm>
          <a:prstGeom prst="wedgeRoundRectCallout">
            <a:avLst>
              <a:gd name="adj1" fmla="val 103505"/>
              <a:gd name="adj2" fmla="val -77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利润最大化产量为</a:t>
            </a:r>
            <a:r>
              <a:rPr lang="en-US" altLang="zh-CN" sz="1600" b="0" dirty="0">
                <a:solidFill>
                  <a:srgbClr val="000000"/>
                </a:solidFill>
              </a:rPr>
              <a:t>Q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在</a:t>
            </a:r>
            <a:r>
              <a:rPr lang="en-US" altLang="zh-CN" sz="1600" b="0" dirty="0">
                <a:solidFill>
                  <a:srgbClr val="000000"/>
                </a:solidFill>
              </a:rPr>
              <a:t>Q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zh-CN" altLang="en-US" sz="1600" b="0" dirty="0">
                <a:solidFill>
                  <a:srgbClr val="000000"/>
                </a:solidFill>
              </a:rPr>
              <a:t>上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平均收益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zh-CN" altLang="en-US" sz="1600" b="0" dirty="0">
                <a:solidFill>
                  <a:srgbClr val="000000"/>
                </a:solidFill>
              </a:rPr>
              <a:t>小于平均成本</a:t>
            </a:r>
            <a:r>
              <a:rPr lang="en-US" altLang="zh-CN" sz="1600" b="0" dirty="0">
                <a:solidFill>
                  <a:srgbClr val="000000"/>
                </a:solidFill>
              </a:rPr>
              <a:t>P</a:t>
            </a:r>
            <a:r>
              <a:rPr lang="en-US" altLang="zh-CN" sz="1100" b="0" dirty="0">
                <a:solidFill>
                  <a:srgbClr val="000000"/>
                </a:solidFill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zh-CN" altLang="en-US" sz="1600" b="0" dirty="0">
                <a:solidFill>
                  <a:srgbClr val="000000"/>
                </a:solidFill>
              </a:rPr>
              <a:t>亏损的数量为</a:t>
            </a:r>
            <a:r>
              <a:rPr lang="en-US" altLang="zh-CN" sz="1600" b="0" dirty="0">
                <a:solidFill>
                  <a:srgbClr val="000000"/>
                </a:solidFill>
              </a:rPr>
              <a:t>(P</a:t>
            </a:r>
            <a:r>
              <a:rPr lang="en-US" altLang="zh-CN" sz="1100" b="0" dirty="0">
                <a:solidFill>
                  <a:srgbClr val="000000"/>
                </a:solidFill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</a:rPr>
              <a:t>-P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</a:rPr>
              <a:t>)Q</a:t>
            </a:r>
            <a:r>
              <a:rPr lang="en-US" altLang="zh-CN" sz="1100" b="0" dirty="0">
                <a:solidFill>
                  <a:srgbClr val="000000"/>
                </a:solidFill>
              </a:rPr>
              <a:t>0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  <p:sp>
        <p:nvSpPr>
          <p:cNvPr id="25" name="椭圆形标注 23">
            <a:extLst>
              <a:ext uri="{FF2B5EF4-FFF2-40B4-BE49-F238E27FC236}">
                <a16:creationId xmlns:a16="http://schemas.microsoft.com/office/drawing/2014/main" id="{6FB1FE64-5A41-49A6-8D80-8C751DEB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6" y="2128044"/>
            <a:ext cx="2643187" cy="3246437"/>
          </a:xfrm>
          <a:prstGeom prst="wedgeEllipseCallout">
            <a:avLst>
              <a:gd name="adj1" fmla="val -77940"/>
              <a:gd name="adj2" fmla="val 33431"/>
            </a:avLst>
          </a:prstGeom>
          <a:solidFill>
            <a:srgbClr val="FEFC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整个的市场需求曲线</a:t>
            </a:r>
            <a:r>
              <a:rPr lang="en-US" altLang="zh-CN" sz="1600" b="0">
                <a:solidFill>
                  <a:srgbClr val="000000"/>
                </a:solidFill>
              </a:rPr>
              <a:t>d</a:t>
            </a:r>
            <a:r>
              <a:rPr lang="zh-CN" altLang="en-US" sz="1600" b="0">
                <a:solidFill>
                  <a:srgbClr val="000000"/>
                </a:solidFill>
              </a:rPr>
              <a:t>都低于平均成本曲线</a:t>
            </a:r>
            <a:r>
              <a:rPr lang="en-US" altLang="zh-CN" sz="1600" b="0">
                <a:solidFill>
                  <a:srgbClr val="000000"/>
                </a:solidFill>
              </a:rPr>
              <a:t>AC</a:t>
            </a:r>
            <a:r>
              <a:rPr lang="zh-CN" altLang="en-US" sz="1600" b="0">
                <a:solidFill>
                  <a:srgbClr val="000000"/>
                </a:solidFill>
              </a:rPr>
              <a:t>。 此时</a:t>
            </a:r>
            <a:r>
              <a:rPr lang="en-US" altLang="zh-CN" sz="1600" b="0">
                <a:solidFill>
                  <a:srgbClr val="000000"/>
                </a:solidFill>
              </a:rPr>
              <a:t>, </a:t>
            </a:r>
            <a:r>
              <a:rPr lang="zh-CN" altLang="en-US" sz="1600" b="0">
                <a:solidFill>
                  <a:srgbClr val="000000"/>
                </a:solidFill>
              </a:rPr>
              <a:t>无论利润最大化的产量和价格组合是何种情况</a:t>
            </a:r>
            <a:r>
              <a:rPr lang="en-US" altLang="zh-CN" sz="1600" b="0">
                <a:solidFill>
                  <a:srgbClr val="000000"/>
                </a:solidFill>
              </a:rPr>
              <a:t>, </a:t>
            </a:r>
            <a:r>
              <a:rPr lang="zh-CN" altLang="en-US" sz="1600" b="0">
                <a:solidFill>
                  <a:srgbClr val="000000"/>
                </a:solidFill>
              </a:rPr>
              <a:t>平均收益都将低于平均成本</a:t>
            </a:r>
            <a:r>
              <a:rPr lang="en-US" altLang="zh-CN" sz="1600" b="0">
                <a:solidFill>
                  <a:srgbClr val="000000"/>
                </a:solidFill>
              </a:rPr>
              <a:t>,</a:t>
            </a:r>
            <a:r>
              <a:rPr lang="zh-CN" altLang="en-US" sz="1600" b="0">
                <a:solidFill>
                  <a:srgbClr val="000000"/>
                </a:solidFill>
              </a:rPr>
              <a:t>从而都将出现亏损。 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D418-9F33-4092-B944-25169F5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垄断的长期均衡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87479-7883-4081-A99A-483874CA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CN" altLang="en-US" sz="2800" dirty="0">
                <a:latin typeface="+mn-ea"/>
              </a:rPr>
              <a:t>行业规模调整</a:t>
            </a:r>
            <a:endParaRPr lang="en-US" altLang="zh-CN" sz="2800" dirty="0"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与完全竞争时的情况不同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在垄断条件下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行业规模调整是只有退出而没有进入。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垄断企业在进行了所有的规模调整之后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如果仍无法避免亏损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则自然就会退出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但如果获得了带有垄断性质的经济利润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却不会引起进入。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调整结果：不亏不盈或盈利</a:t>
            </a:r>
            <a:endParaRPr lang="en-US" altLang="zh-CN" dirty="0">
              <a:solidFill>
                <a:srgbClr val="CC00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33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C25E-6390-4F65-9F2B-6564F80A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垄断企业的长期规模调整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DE951-66D7-4FDC-96AD-2730B6FF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标注 44">
            <a:extLst>
              <a:ext uri="{FF2B5EF4-FFF2-40B4-BE49-F238E27FC236}">
                <a16:creationId xmlns:a16="http://schemas.microsoft.com/office/drawing/2014/main" id="{BAEDA0D2-CAF1-4DAB-9E2A-A843A79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428750"/>
            <a:ext cx="1714500" cy="1192213"/>
          </a:xfrm>
          <a:prstGeom prst="wedgeRoundRectCallout">
            <a:avLst>
              <a:gd name="adj1" fmla="val -74417"/>
              <a:gd name="adj2" fmla="val 13356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600" b="0">
                <a:solidFill>
                  <a:srgbClr val="FF0000"/>
                </a:solidFill>
              </a:rPr>
              <a:t>长期</a:t>
            </a:r>
            <a:r>
              <a:rPr lang="zh-CN" altLang="en-US" sz="1600" b="0">
                <a:solidFill>
                  <a:srgbClr val="000000"/>
                </a:solidFill>
              </a:rPr>
              <a:t>利润最大化相应的</a:t>
            </a:r>
            <a:r>
              <a:rPr lang="zh-CN" altLang="en-US" sz="1600" b="0">
                <a:solidFill>
                  <a:srgbClr val="FF0000"/>
                </a:solidFill>
              </a:rPr>
              <a:t>最优规模</a:t>
            </a:r>
            <a:r>
              <a:rPr lang="zh-CN" altLang="en-US" sz="1600" b="0">
                <a:solidFill>
                  <a:srgbClr val="000000"/>
                </a:solidFill>
              </a:rPr>
              <a:t>由</a:t>
            </a:r>
            <a:r>
              <a:rPr lang="en-US" altLang="zh-CN" sz="1600" b="0">
                <a:solidFill>
                  <a:srgbClr val="000000"/>
                </a:solidFill>
              </a:rPr>
              <a:t>MC*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AC*</a:t>
            </a:r>
            <a:r>
              <a:rPr lang="zh-CN" altLang="en-US" sz="1600" b="0">
                <a:solidFill>
                  <a:srgbClr val="000000"/>
                </a:solidFill>
              </a:rPr>
              <a:t>表示。 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圆角矩形标注 40">
            <a:extLst>
              <a:ext uri="{FF2B5EF4-FFF2-40B4-BE49-F238E27FC236}">
                <a16:creationId xmlns:a16="http://schemas.microsoft.com/office/drawing/2014/main" id="{E8DC51C3-8EDA-4CB8-895E-61EB8293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1250950"/>
            <a:ext cx="1785937" cy="1736725"/>
          </a:xfrm>
          <a:prstGeom prst="wedgeRoundRectCallout">
            <a:avLst>
              <a:gd name="adj1" fmla="val -205718"/>
              <a:gd name="adj2" fmla="val 10655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最优的短期利润最大化产量和价格分别为</a:t>
            </a:r>
            <a:r>
              <a:rPr lang="en-US" altLang="zh-CN" sz="1600" b="0">
                <a:solidFill>
                  <a:srgbClr val="000000"/>
                </a:solidFill>
              </a:rPr>
              <a:t>Q*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P*</a:t>
            </a:r>
            <a:r>
              <a:rPr lang="zh-CN" altLang="en-US" sz="1600" b="0">
                <a:solidFill>
                  <a:srgbClr val="000000"/>
                </a:solidFill>
              </a:rPr>
              <a:t>。 垄断的经济利润为</a:t>
            </a:r>
            <a:r>
              <a:rPr lang="en-US" altLang="zh-CN" sz="1600" b="0">
                <a:solidFill>
                  <a:srgbClr val="000000"/>
                </a:solidFill>
              </a:rPr>
              <a:t>(P*-P</a:t>
            </a:r>
            <a:r>
              <a:rPr lang="en-US" altLang="zh-CN" sz="1100" b="0">
                <a:solidFill>
                  <a:srgbClr val="000000"/>
                </a:solidFill>
              </a:rPr>
              <a:t>2</a:t>
            </a:r>
            <a:r>
              <a:rPr lang="en-US" altLang="zh-CN" sz="1600" b="0">
                <a:solidFill>
                  <a:srgbClr val="000000"/>
                </a:solidFill>
              </a:rPr>
              <a:t>)Q*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sp>
        <p:nvSpPr>
          <p:cNvPr id="6" name="圆角矩形标注 39">
            <a:extLst>
              <a:ext uri="{FF2B5EF4-FFF2-40B4-BE49-F238E27FC236}">
                <a16:creationId xmlns:a16="http://schemas.microsoft.com/office/drawing/2014/main" id="{7D934CB8-B7CA-4BA6-B414-311BAB00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143250"/>
            <a:ext cx="1285875" cy="2678113"/>
          </a:xfrm>
          <a:prstGeom prst="wedgeRoundRectCallout">
            <a:avLst>
              <a:gd name="adj1" fmla="val 188903"/>
              <a:gd name="adj2" fmla="val -367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600" b="0">
                <a:solidFill>
                  <a:srgbClr val="000000"/>
                </a:solidFill>
              </a:rPr>
              <a:t>利润最大化产量和价格由</a:t>
            </a:r>
            <a:r>
              <a:rPr lang="en-US" altLang="zh-CN" sz="1600" b="0">
                <a:solidFill>
                  <a:srgbClr val="000000"/>
                </a:solidFill>
              </a:rPr>
              <a:t>MC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 b="0">
                <a:solidFill>
                  <a:srgbClr val="000000"/>
                </a:solidFill>
              </a:rPr>
              <a:t>、 </a:t>
            </a:r>
            <a:r>
              <a:rPr lang="en-US" altLang="zh-CN" sz="1600" b="0">
                <a:solidFill>
                  <a:srgbClr val="000000"/>
                </a:solidFill>
              </a:rPr>
              <a:t>MR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d</a:t>
            </a:r>
            <a:r>
              <a:rPr lang="zh-CN" altLang="en-US" sz="1600" b="0">
                <a:solidFill>
                  <a:srgbClr val="000000"/>
                </a:solidFill>
              </a:rPr>
              <a:t>决定</a:t>
            </a:r>
            <a:r>
              <a:rPr lang="en-US" altLang="zh-CN" sz="1600" b="0">
                <a:solidFill>
                  <a:srgbClr val="000000"/>
                </a:solidFill>
              </a:rPr>
              <a:t>, </a:t>
            </a:r>
            <a:r>
              <a:rPr lang="zh-CN" altLang="en-US" sz="1600" b="0">
                <a:solidFill>
                  <a:srgbClr val="000000"/>
                </a:solidFill>
              </a:rPr>
              <a:t>分别为</a:t>
            </a:r>
            <a:r>
              <a:rPr lang="en-US" altLang="zh-CN" sz="1600" b="0">
                <a:solidFill>
                  <a:srgbClr val="000000"/>
                </a:solidFill>
              </a:rPr>
              <a:t>Q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P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 b="0">
                <a:solidFill>
                  <a:srgbClr val="000000"/>
                </a:solidFill>
              </a:rPr>
              <a:t>。 垄断的经济利润为</a:t>
            </a:r>
            <a:r>
              <a:rPr lang="en-US" altLang="zh-CN" sz="1600" b="0">
                <a:solidFill>
                  <a:srgbClr val="000000"/>
                </a:solidFill>
              </a:rPr>
              <a:t>(P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en-US" altLang="zh-CN" sz="1600" b="0">
                <a:solidFill>
                  <a:srgbClr val="000000"/>
                </a:solidFill>
              </a:rPr>
              <a:t>-P</a:t>
            </a:r>
            <a:r>
              <a:rPr lang="en-US" altLang="zh-CN" sz="1100" b="0">
                <a:solidFill>
                  <a:srgbClr val="000000"/>
                </a:solidFill>
              </a:rPr>
              <a:t>1</a:t>
            </a:r>
            <a:r>
              <a:rPr lang="en-US" altLang="zh-CN" sz="1600" b="0">
                <a:solidFill>
                  <a:srgbClr val="000000"/>
                </a:solidFill>
              </a:rPr>
              <a:t>)Q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>
                <a:solidFill>
                  <a:srgbClr val="000000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7963EF7-7680-42EC-805F-FF4E3A0CA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8838" y="2149475"/>
            <a:ext cx="1587" cy="378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F26B9B77-DB16-43AC-AF45-53255178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5932488"/>
            <a:ext cx="5538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339238B-F23F-4A8B-B3C9-B233FACA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073275"/>
            <a:ext cx="1682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8E6B3D0-47EA-4A51-83A6-3BB822CD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5854700"/>
            <a:ext cx="341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O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0AEE531-9B72-4417-A20C-FC9AF0E5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854700"/>
            <a:ext cx="339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8DF2741-573E-4164-9BE1-CCDDED22B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3000375"/>
            <a:ext cx="4511675" cy="185102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1DF6A46D-385E-485A-AC95-A038C7D9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775200"/>
            <a:ext cx="16684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d =AR=LAR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B7B6FD44-4BBF-4004-B039-BA0E0710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3001963"/>
            <a:ext cx="3086100" cy="239077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0D2082DB-A2DE-461C-B58F-0CC2D47E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5470525"/>
            <a:ext cx="12842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MR=LMR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未知">
            <a:extLst>
              <a:ext uri="{FF2B5EF4-FFF2-40B4-BE49-F238E27FC236}">
                <a16:creationId xmlns:a16="http://schemas.microsoft.com/office/drawing/2014/main" id="{FABD9C63-9A98-43CA-B9D5-C91EF6E22942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3000375" y="3308350"/>
            <a:ext cx="2565400" cy="19526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0"/>
                </a:moveTo>
                <a:cubicBezTo>
                  <a:pt x="20603" y="1923"/>
                  <a:pt x="19217" y="7938"/>
                  <a:pt x="15619" y="11534"/>
                </a:cubicBezTo>
                <a:cubicBezTo>
                  <a:pt x="12020" y="15130"/>
                  <a:pt x="2602" y="19919"/>
                  <a:pt x="0" y="2160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E39C4656-8BE8-47B1-BCD4-557B3C86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2767013"/>
            <a:ext cx="809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LMC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未知">
            <a:extLst>
              <a:ext uri="{FF2B5EF4-FFF2-40B4-BE49-F238E27FC236}">
                <a16:creationId xmlns:a16="http://schemas.microsoft.com/office/drawing/2014/main" id="{A145E52C-B27D-47B3-BA0C-439942DD271C}"/>
              </a:ext>
            </a:extLst>
          </p:cNvPr>
          <p:cNvSpPr>
            <a:spLocks noChangeArrowheads="1"/>
          </p:cNvSpPr>
          <p:nvPr/>
        </p:nvSpPr>
        <p:spPr bwMode="auto">
          <a:xfrm rot="21360000">
            <a:off x="3000375" y="2767013"/>
            <a:ext cx="3335338" cy="15255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21600" y="4995"/>
                </a:moveTo>
                <a:cubicBezTo>
                  <a:pt x="20904" y="7164"/>
                  <a:pt x="19480" y="15428"/>
                  <a:pt x="17424" y="18041"/>
                </a:cubicBezTo>
                <a:cubicBezTo>
                  <a:pt x="15368" y="20655"/>
                  <a:pt x="11834" y="21600"/>
                  <a:pt x="9272" y="20655"/>
                </a:cubicBezTo>
                <a:cubicBezTo>
                  <a:pt x="6710" y="19710"/>
                  <a:pt x="3583" y="15833"/>
                  <a:pt x="2037" y="12391"/>
                </a:cubicBezTo>
                <a:cubicBezTo>
                  <a:pt x="492" y="8948"/>
                  <a:pt x="338" y="2063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87A1DE3C-CC3F-473B-9E1D-D5282586F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690813"/>
            <a:ext cx="798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LAC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未知">
            <a:extLst>
              <a:ext uri="{FF2B5EF4-FFF2-40B4-BE49-F238E27FC236}">
                <a16:creationId xmlns:a16="http://schemas.microsoft.com/office/drawing/2014/main" id="{FCCF97DE-3CB8-4E66-B5CD-44FADB5CE30A}"/>
              </a:ext>
            </a:extLst>
          </p:cNvPr>
          <p:cNvSpPr>
            <a:spLocks noChangeArrowheads="1"/>
          </p:cNvSpPr>
          <p:nvPr/>
        </p:nvSpPr>
        <p:spPr bwMode="auto">
          <a:xfrm rot="21300000">
            <a:off x="3213100" y="3360738"/>
            <a:ext cx="827088" cy="4778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cubicBezTo>
                  <a:pt x="636" y="2773"/>
                  <a:pt x="1765" y="13249"/>
                  <a:pt x="3785" y="16669"/>
                </a:cubicBezTo>
                <a:cubicBezTo>
                  <a:pt x="5804" y="20090"/>
                  <a:pt x="9171" y="21600"/>
                  <a:pt x="12137" y="20521"/>
                </a:cubicBezTo>
                <a:cubicBezTo>
                  <a:pt x="15103" y="19443"/>
                  <a:pt x="20016" y="11955"/>
                  <a:pt x="21600" y="10260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未知">
            <a:extLst>
              <a:ext uri="{FF2B5EF4-FFF2-40B4-BE49-F238E27FC236}">
                <a16:creationId xmlns:a16="http://schemas.microsoft.com/office/drawing/2014/main" id="{B44681C2-33C4-4EF4-8DAA-ABE8F9BE41B9}"/>
              </a:ext>
            </a:extLst>
          </p:cNvPr>
          <p:cNvSpPr>
            <a:spLocks noChangeArrowheads="1"/>
          </p:cNvSpPr>
          <p:nvPr/>
        </p:nvSpPr>
        <p:spPr bwMode="auto">
          <a:xfrm rot="300000">
            <a:off x="3159125" y="3384550"/>
            <a:ext cx="654050" cy="6667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0"/>
                </a:moveTo>
                <a:cubicBezTo>
                  <a:pt x="20562" y="2228"/>
                  <a:pt x="18972" y="9729"/>
                  <a:pt x="15375" y="13326"/>
                </a:cubicBezTo>
                <a:cubicBezTo>
                  <a:pt x="11779" y="16922"/>
                  <a:pt x="2558" y="20232"/>
                  <a:pt x="0" y="2160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86CD3C9C-0D43-4509-BAAC-B30E958C1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7875" y="3462338"/>
            <a:ext cx="0" cy="2470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90B75F04-4851-43C2-BEA7-214AAAB8F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3925888"/>
            <a:ext cx="221615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CDA7CA5D-8B05-4138-9D59-453CFEF342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3692525"/>
            <a:ext cx="118903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4E45A794-582E-4178-B99E-432B8D546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838" y="3462338"/>
            <a:ext cx="118903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B70CB00A-4631-4355-B9C7-2A005B3DE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3925888"/>
            <a:ext cx="1587" cy="2008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未知">
            <a:extLst>
              <a:ext uri="{FF2B5EF4-FFF2-40B4-BE49-F238E27FC236}">
                <a16:creationId xmlns:a16="http://schemas.microsoft.com/office/drawing/2014/main" id="{FD016DF6-CDA4-4D40-96C2-386CC596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771900"/>
            <a:ext cx="1003300" cy="487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cubicBezTo>
                  <a:pt x="1202" y="3124"/>
                  <a:pt x="4599" y="15952"/>
                  <a:pt x="7200" y="18776"/>
                </a:cubicBezTo>
                <a:cubicBezTo>
                  <a:pt x="9800" y="21600"/>
                  <a:pt x="13242" y="19797"/>
                  <a:pt x="15647" y="16883"/>
                </a:cubicBezTo>
                <a:cubicBezTo>
                  <a:pt x="18052" y="13969"/>
                  <a:pt x="20607" y="3845"/>
                  <a:pt x="21600" y="1231"/>
                </a:cubicBezTo>
              </a:path>
            </a:pathLst>
          </a:cu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未知">
            <a:extLst>
              <a:ext uri="{FF2B5EF4-FFF2-40B4-BE49-F238E27FC236}">
                <a16:creationId xmlns:a16="http://schemas.microsoft.com/office/drawing/2014/main" id="{B1D09ED7-4E5C-4696-B28C-C09174A3B865}"/>
              </a:ext>
            </a:extLst>
          </p:cNvPr>
          <p:cNvSpPr>
            <a:spLocks noChangeArrowheads="1"/>
          </p:cNvSpPr>
          <p:nvPr/>
        </p:nvSpPr>
        <p:spPr bwMode="auto">
          <a:xfrm rot="21480000">
            <a:off x="4111625" y="3692525"/>
            <a:ext cx="509588" cy="13477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600" y="0"/>
                </a:moveTo>
                <a:cubicBezTo>
                  <a:pt x="20357" y="1930"/>
                  <a:pt x="17812" y="7996"/>
                  <a:pt x="14202" y="11596"/>
                </a:cubicBezTo>
                <a:cubicBezTo>
                  <a:pt x="10592" y="15196"/>
                  <a:pt x="2367" y="19930"/>
                  <a:pt x="0" y="21600"/>
                </a:cubicBezTo>
              </a:path>
            </a:pathLst>
          </a:custGeom>
          <a:noFill/>
          <a:ln w="2857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7B92ABFB-9847-4AAB-A390-BA101FE35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2211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65B92658-096F-4E73-9B09-C4D201E2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3076575"/>
            <a:ext cx="815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MC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72C3C8CD-3A17-4547-8F92-23BCA437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230563"/>
            <a:ext cx="6715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AC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C1EFA419-AED2-4E1E-9A71-7BE72C91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5854700"/>
            <a:ext cx="5349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9EAF1E21-8B67-43E5-9065-CEB711B8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230563"/>
            <a:ext cx="508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2DAB02DF-50A4-42C7-AC16-CAC8C370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540125"/>
            <a:ext cx="488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1CB33508-08D5-471A-A6DE-CD8B768B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854700"/>
            <a:ext cx="577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Q*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E48CDF6E-C84F-437E-8C5F-0DA79422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771900"/>
            <a:ext cx="5826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P*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71F8B9B1-6395-4D7C-93E1-A6F94078E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3924300"/>
            <a:ext cx="3968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1E54F561-CDD5-4759-9EC7-4B9ECDD9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308350"/>
            <a:ext cx="712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MC*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FF92EAF7-FF92-45D5-862B-4B94C3AC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3462338"/>
            <a:ext cx="6921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AC*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819ED328-8502-4904-9C53-82CD50CD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079875"/>
            <a:ext cx="495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P</a:t>
            </a:r>
            <a:r>
              <a:rPr lang="zh-CN" altLang="en-US" sz="1000">
                <a:solidFill>
                  <a:srgbClr val="000000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2" name="圆角矩形标注 37">
            <a:extLst>
              <a:ext uri="{FF2B5EF4-FFF2-40B4-BE49-F238E27FC236}">
                <a16:creationId xmlns:a16="http://schemas.microsoft.com/office/drawing/2014/main" id="{3A710ED6-7F2A-46E7-8BD9-671681E6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3244850"/>
            <a:ext cx="1857375" cy="1192213"/>
          </a:xfrm>
          <a:prstGeom prst="wedgeRoundRectCallout">
            <a:avLst>
              <a:gd name="adj1" fmla="val -74162"/>
              <a:gd name="adj2" fmla="val 78481"/>
              <a:gd name="adj3" fmla="val 16667"/>
            </a:avLst>
          </a:prstGeom>
          <a:solidFill>
            <a:srgbClr val="FEFB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市场需求曲线为</a:t>
            </a:r>
            <a:r>
              <a:rPr lang="en-US" altLang="zh-CN" sz="1600" b="0">
                <a:solidFill>
                  <a:srgbClr val="000000"/>
                </a:solidFill>
              </a:rPr>
              <a:t>d, </a:t>
            </a:r>
            <a:r>
              <a:rPr lang="zh-CN" altLang="en-US" sz="1600" b="0">
                <a:solidFill>
                  <a:srgbClr val="000000"/>
                </a:solidFill>
              </a:rPr>
              <a:t>它同时也是短期和长期的平均收益曲线</a:t>
            </a:r>
            <a:r>
              <a:rPr lang="en-US" altLang="zh-CN" sz="1600" b="0">
                <a:solidFill>
                  <a:srgbClr val="000000"/>
                </a:solidFill>
              </a:rPr>
              <a:t>AR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LAR</a:t>
            </a:r>
            <a:r>
              <a:rPr lang="zh-CN" altLang="en-US" sz="1600" b="0">
                <a:solidFill>
                  <a:srgbClr val="000000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圆角矩形标注 38">
            <a:extLst>
              <a:ext uri="{FF2B5EF4-FFF2-40B4-BE49-F238E27FC236}">
                <a16:creationId xmlns:a16="http://schemas.microsoft.com/office/drawing/2014/main" id="{523FC056-285A-4DE9-BAF6-3008B1BC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072063"/>
            <a:ext cx="2143125" cy="647700"/>
          </a:xfrm>
          <a:prstGeom prst="wedgeRoundRectCallout">
            <a:avLst>
              <a:gd name="adj1" fmla="val -83944"/>
              <a:gd name="adj2" fmla="val 15389"/>
              <a:gd name="adj3" fmla="val 16667"/>
            </a:avLst>
          </a:prstGeom>
          <a:solidFill>
            <a:srgbClr val="E9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短期和长期边际收益曲线为</a:t>
            </a:r>
            <a:r>
              <a:rPr lang="en-US" altLang="zh-CN" sz="1600" b="0">
                <a:solidFill>
                  <a:srgbClr val="000000"/>
                </a:solidFill>
              </a:rPr>
              <a:t>MR=LMR</a:t>
            </a:r>
            <a:r>
              <a:rPr lang="zh-CN" altLang="en-US" sz="1600" b="0">
                <a:solidFill>
                  <a:srgbClr val="000000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4" name="圆角矩形标注 42">
            <a:extLst>
              <a:ext uri="{FF2B5EF4-FFF2-40B4-BE49-F238E27FC236}">
                <a16:creationId xmlns:a16="http://schemas.microsoft.com/office/drawing/2014/main" id="{238226DB-4A4A-4098-AAAB-024B9C91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143125"/>
            <a:ext cx="2143125" cy="647700"/>
          </a:xfrm>
          <a:prstGeom prst="wedgeRoundRectCallout">
            <a:avLst>
              <a:gd name="adj1" fmla="val 39005"/>
              <a:gd name="adj2" fmla="val 83917"/>
              <a:gd name="adj3" fmla="val 16667"/>
            </a:avLst>
          </a:prstGeom>
          <a:solidFill>
            <a:srgbClr val="FDE9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长期成本和边际成本曲线</a:t>
            </a:r>
            <a:r>
              <a:rPr lang="en-US" altLang="zh-CN" sz="1600" b="0">
                <a:solidFill>
                  <a:srgbClr val="000000"/>
                </a:solidFill>
              </a:rPr>
              <a:t>LAC,LMC</a:t>
            </a:r>
            <a:endParaRPr lang="zh-CN" altLang="en-US" sz="1600" b="0">
              <a:solidFill>
                <a:srgbClr val="000000"/>
              </a:solidFill>
            </a:endParaRPr>
          </a:p>
        </p:txBody>
      </p:sp>
      <p:sp>
        <p:nvSpPr>
          <p:cNvPr id="45" name="圆角矩形标注 43">
            <a:extLst>
              <a:ext uri="{FF2B5EF4-FFF2-40B4-BE49-F238E27FC236}">
                <a16:creationId xmlns:a16="http://schemas.microsoft.com/office/drawing/2014/main" id="{E6112D69-31F2-4D13-BD97-7D9A946F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071688"/>
            <a:ext cx="1285875" cy="919162"/>
          </a:xfrm>
          <a:prstGeom prst="wedgeRoundRectCallout">
            <a:avLst>
              <a:gd name="adj1" fmla="val 144500"/>
              <a:gd name="adj2" fmla="val 78375"/>
              <a:gd name="adj3" fmla="val 16667"/>
            </a:avLst>
          </a:prstGeom>
          <a:solidFill>
            <a:srgbClr val="D4F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</a:rPr>
              <a:t>既定短期规模由</a:t>
            </a:r>
            <a:r>
              <a:rPr lang="en-US" altLang="zh-CN" sz="1600" b="0">
                <a:solidFill>
                  <a:srgbClr val="000000"/>
                </a:solidFill>
              </a:rPr>
              <a:t>MC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 b="0">
                <a:solidFill>
                  <a:srgbClr val="000000"/>
                </a:solidFill>
              </a:rPr>
              <a:t>和</a:t>
            </a:r>
            <a:r>
              <a:rPr lang="en-US" altLang="zh-CN" sz="1600" b="0">
                <a:solidFill>
                  <a:srgbClr val="000000"/>
                </a:solidFill>
              </a:rPr>
              <a:t>AC</a:t>
            </a:r>
            <a:r>
              <a:rPr lang="en-US" altLang="zh-CN" sz="1100" b="0">
                <a:solidFill>
                  <a:srgbClr val="000000"/>
                </a:solidFill>
              </a:rPr>
              <a:t>0</a:t>
            </a:r>
            <a:r>
              <a:rPr lang="zh-CN" altLang="en-US" sz="1600" b="0">
                <a:solidFill>
                  <a:srgbClr val="000000"/>
                </a:solidFill>
              </a:rPr>
              <a:t>表示。 </a:t>
            </a:r>
            <a:endParaRPr lang="zh-CN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10" grpId="0" bldLvl="0" autoUpdateAnimBg="0"/>
      <p:bldP spid="11" grpId="0" bldLvl="0" autoUpdateAnimBg="0"/>
      <p:bldP spid="12" grpId="0" bldLvl="0" autoUpdateAnimBg="0"/>
      <p:bldP spid="14" grpId="0" bldLvl="0" autoUpdateAnimBg="0"/>
      <p:bldP spid="16" grpId="0" bldLvl="0" autoUpdateAnimBg="0"/>
      <p:bldP spid="18" grpId="0" bldLvl="0" autoUpdateAnimBg="0"/>
      <p:bldP spid="2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nimBg="1" autoUpdateAnimBg="0"/>
      <p:bldP spid="43" grpId="0" bldLvl="0" animBg="1" autoUpdateAnimBg="0"/>
      <p:bldP spid="44" grpId="0" build="allAtOnce" bldLvl="0" animBg="1" autoUpdateAnimBg="0"/>
      <p:bldP spid="45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34A21-5ABB-401E-A8B0-7779B3D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垄断者没有供给曲线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EC03A-589E-4C73-99CC-D9E64397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zh-CN" altLang="zh-CN" dirty="0">
                <a:latin typeface="+mn-ea"/>
              </a:rPr>
              <a:t>一个竞争</a:t>
            </a:r>
            <a:r>
              <a:rPr lang="zh-CN" altLang="en-US" dirty="0">
                <a:latin typeface="+mn-ea"/>
              </a:rPr>
              <a:t>厂商</a:t>
            </a:r>
            <a:r>
              <a:rPr lang="zh-CN" altLang="zh-CN" dirty="0">
                <a:latin typeface="+mn-ea"/>
              </a:rPr>
              <a:t> </a:t>
            </a:r>
          </a:p>
          <a:p>
            <a:pPr marL="403225" lvl="1">
              <a:lnSpc>
                <a:spcPct val="105000"/>
              </a:lnSpc>
            </a:pPr>
            <a:r>
              <a:rPr lang="zh-CN" altLang="zh-CN" sz="2800" dirty="0">
                <a:latin typeface="+mn-ea"/>
              </a:rPr>
              <a:t>把价格作为给定</a:t>
            </a:r>
          </a:p>
          <a:p>
            <a:pPr marL="403225" lvl="1">
              <a:lnSpc>
                <a:spcPct val="105000"/>
              </a:lnSpc>
            </a:pPr>
            <a:r>
              <a:rPr lang="zh-CN" altLang="zh-CN" sz="2800" dirty="0">
                <a:latin typeface="+mn-ea"/>
              </a:rPr>
              <a:t>有一条供给曲线，表示出它的产量如何</a:t>
            </a:r>
            <a:r>
              <a:rPr lang="zh-CN" altLang="en-US" sz="2800" dirty="0">
                <a:latin typeface="+mn-ea"/>
              </a:rPr>
              <a:t>随</a:t>
            </a:r>
            <a:r>
              <a:rPr lang="zh-CN" altLang="zh-CN" sz="2800" dirty="0">
                <a:latin typeface="+mn-ea"/>
              </a:rPr>
              <a:t>价格</a:t>
            </a:r>
            <a:r>
              <a:rPr lang="zh-CN" altLang="en-US" sz="2800" dirty="0">
                <a:latin typeface="+mn-ea"/>
              </a:rPr>
              <a:t>变化而变化</a:t>
            </a:r>
            <a:endParaRPr lang="en-US" altLang="zh-CN" sz="2800" dirty="0">
              <a:latin typeface="+mn-ea"/>
            </a:endParaRPr>
          </a:p>
          <a:p>
            <a:pPr marL="403225" lvl="1">
              <a:lnSpc>
                <a:spcPct val="105000"/>
              </a:lnSpc>
            </a:pPr>
            <a:endParaRPr lang="zh-CN" altLang="zh-CN" sz="2800" dirty="0">
              <a:latin typeface="+mn-ea"/>
            </a:endParaRPr>
          </a:p>
          <a:p>
            <a:pPr marL="0" indent="0">
              <a:spcBef>
                <a:spcPct val="55000"/>
              </a:spcBef>
              <a:buNone/>
            </a:pPr>
            <a:r>
              <a:rPr lang="zh-CN" altLang="zh-CN" dirty="0">
                <a:latin typeface="+mn-ea"/>
              </a:rPr>
              <a:t>一个垄断</a:t>
            </a:r>
            <a:r>
              <a:rPr lang="zh-CN" altLang="en-US" dirty="0">
                <a:latin typeface="+mn-ea"/>
              </a:rPr>
              <a:t>厂商</a:t>
            </a:r>
            <a:endParaRPr lang="zh-CN" altLang="zh-CN" dirty="0">
              <a:latin typeface="+mn-ea"/>
            </a:endParaRPr>
          </a:p>
          <a:p>
            <a:pPr marL="403225" lvl="1">
              <a:lnSpc>
                <a:spcPct val="105000"/>
              </a:lnSpc>
            </a:pPr>
            <a:r>
              <a:rPr lang="zh-CN" altLang="zh-CN" sz="2800" dirty="0">
                <a:latin typeface="+mn-ea"/>
              </a:rPr>
              <a:t>是一个价格制定者</a:t>
            </a:r>
            <a:endParaRPr lang="en-US" altLang="zh-CN" sz="2800" dirty="0">
              <a:latin typeface="+mn-ea"/>
            </a:endParaRPr>
          </a:p>
          <a:p>
            <a:pPr marL="403225" lvl="1">
              <a:lnSpc>
                <a:spcPct val="105000"/>
              </a:lnSpc>
            </a:pPr>
            <a:r>
              <a:rPr lang="zh-CN" altLang="zh-CN" sz="2800" dirty="0">
                <a:latin typeface="+mn-ea"/>
              </a:rPr>
              <a:t>产量并不取决于价格，产量与价格由MC</a:t>
            </a:r>
            <a:r>
              <a:rPr lang="zh-CN" altLang="en-US" sz="2800" dirty="0">
                <a:latin typeface="+mn-ea"/>
              </a:rPr>
              <a:t>与</a:t>
            </a:r>
            <a:r>
              <a:rPr lang="zh-CN" altLang="zh-CN" sz="2800" dirty="0">
                <a:latin typeface="+mn-ea"/>
              </a:rPr>
              <a:t>需求曲线共同决定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zh-CN" altLang="zh-CN" dirty="0">
                <a:latin typeface="+mn-ea"/>
              </a:rPr>
              <a:t>因此，垄断者没有供给曲线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37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9677E-D5B0-4387-8629-18962612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垄断的福利性质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754B6-D7DF-45FD-8143-0CC6F666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在竞争均衡时，</a:t>
            </a:r>
            <a:r>
              <a:rPr lang="en-US" altLang="zh-CN" dirty="0"/>
              <a:t>P = MC </a:t>
            </a:r>
            <a:r>
              <a:rPr lang="zh-CN" altLang="en-US" dirty="0"/>
              <a:t>，社会有效率的产量，总剩余最大化  </a:t>
            </a:r>
          </a:p>
          <a:p>
            <a:endParaRPr lang="zh-CN" altLang="en-US" dirty="0"/>
          </a:p>
          <a:p>
            <a:r>
              <a:rPr lang="zh-CN" altLang="en-US" dirty="0"/>
              <a:t>在垄断均衡时，</a:t>
            </a:r>
            <a:r>
              <a:rPr lang="en-US" altLang="zh-CN" dirty="0"/>
              <a:t>P &gt; MR = MC</a:t>
            </a:r>
          </a:p>
          <a:p>
            <a:pPr lvl="1"/>
            <a:r>
              <a:rPr lang="zh-CN" altLang="en-US" dirty="0"/>
              <a:t>买家对额外一单位产出的支付意愿</a:t>
            </a:r>
            <a:r>
              <a:rPr lang="en-US" altLang="zh-CN" dirty="0"/>
              <a:t>(P)</a:t>
            </a:r>
            <a:r>
              <a:rPr lang="zh-CN" altLang="en-US" dirty="0"/>
              <a:t>大于额外一单位产出的成本</a:t>
            </a:r>
            <a:r>
              <a:rPr lang="en-US" altLang="zh-CN" dirty="0"/>
              <a:t>(MC) </a:t>
            </a:r>
          </a:p>
          <a:p>
            <a:pPr lvl="1"/>
            <a:r>
              <a:rPr lang="zh-CN" altLang="en-US" dirty="0"/>
              <a:t>垄断产量低于竞争产量</a:t>
            </a:r>
          </a:p>
          <a:p>
            <a:pPr lvl="1"/>
            <a:r>
              <a:rPr lang="zh-CN" altLang="en-US" dirty="0"/>
              <a:t>如果产量增加，总剩余也会增加  </a:t>
            </a:r>
          </a:p>
          <a:p>
            <a:pPr lvl="1"/>
            <a:r>
              <a:rPr lang="zh-CN" altLang="en-US" dirty="0"/>
              <a:t>垄断会导致无谓损失（</a:t>
            </a:r>
            <a:r>
              <a:rPr lang="en-US" altLang="zh-CN" dirty="0"/>
              <a:t>deadweight loss, DW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1A3CB-1809-4170-85CE-0C2691E7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E9C91-55A8-43ED-90C9-E4EA8749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垄断：一个没有相近替代品的产品的唯一卖家的厂商</a:t>
            </a:r>
          </a:p>
          <a:p>
            <a:r>
              <a:rPr lang="zh-CN" altLang="en-US" dirty="0"/>
              <a:t>垄断与完全竞争的区别：</a:t>
            </a:r>
          </a:p>
          <a:p>
            <a:pPr lvl="1"/>
            <a:r>
              <a:rPr lang="zh-CN" altLang="en-US" dirty="0"/>
              <a:t>竞争：</a:t>
            </a:r>
            <a:r>
              <a:rPr lang="en-US" altLang="zh-CN" dirty="0"/>
              <a:t>price taker</a:t>
            </a:r>
          </a:p>
          <a:p>
            <a:pPr lvl="1"/>
            <a:r>
              <a:rPr lang="zh-CN" altLang="en-US" dirty="0"/>
              <a:t>竞争厂商没有市场势力。</a:t>
            </a:r>
          </a:p>
          <a:p>
            <a:pPr lvl="1"/>
            <a:r>
              <a:rPr lang="zh-CN" altLang="en-US" dirty="0"/>
              <a:t>垄断： </a:t>
            </a:r>
            <a:r>
              <a:rPr lang="en-US" altLang="zh-CN" dirty="0"/>
              <a:t>price maker</a:t>
            </a:r>
          </a:p>
          <a:p>
            <a:pPr lvl="1"/>
            <a:r>
              <a:rPr lang="zh-CN" altLang="en-US" dirty="0"/>
              <a:t>垄断厂商具有市场势力，有影响它出售产品的市场价格的能力。</a:t>
            </a:r>
          </a:p>
          <a:p>
            <a:r>
              <a:rPr lang="zh-CN" altLang="en-US" dirty="0"/>
              <a:t>相同点：分析方法</a:t>
            </a:r>
          </a:p>
        </p:txBody>
      </p:sp>
    </p:spTree>
    <p:extLst>
      <p:ext uri="{BB962C8B-B14F-4D97-AF65-F5344CB8AC3E}">
        <p14:creationId xmlns:p14="http://schemas.microsoft.com/office/powerpoint/2010/main" val="217471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C1E7-F0CE-4E86-AF41-C5A08375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无谓损失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039B6-F8BC-4B8D-822C-ED88B58A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417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竞争均衡：</a:t>
            </a:r>
            <a:endParaRPr lang="en-US" altLang="zh-CN" dirty="0">
              <a:latin typeface="+mn-ea"/>
            </a:endParaRPr>
          </a:p>
          <a:p>
            <a:pPr marL="0"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Q*</a:t>
            </a:r>
            <a:r>
              <a:rPr lang="zh-CN" altLang="zh-CN" dirty="0">
                <a:latin typeface="+mn-ea"/>
              </a:rPr>
              <a:t> = </a:t>
            </a:r>
            <a:r>
              <a:rPr lang="zh-CN" altLang="zh-CN" b="1" dirty="0">
                <a:latin typeface="+mn-ea"/>
              </a:rPr>
              <a:t>Q</a:t>
            </a:r>
            <a:r>
              <a:rPr lang="zh-CN" altLang="zh-CN" b="1" baseline="-25000" dirty="0">
                <a:latin typeface="+mn-ea"/>
              </a:rPr>
              <a:t>C</a:t>
            </a:r>
            <a:r>
              <a:rPr lang="en-US" altLang="zh-CN" dirty="0">
                <a:latin typeface="+mn-ea"/>
              </a:rPr>
              <a:t> , </a:t>
            </a:r>
            <a:r>
              <a:rPr lang="zh-CN" altLang="zh-CN" b="1" dirty="0">
                <a:latin typeface="+mn-ea"/>
              </a:rPr>
              <a:t>P</a:t>
            </a:r>
            <a:r>
              <a:rPr lang="en-US" altLang="zh-CN" b="1" dirty="0">
                <a:latin typeface="+mn-ea"/>
              </a:rPr>
              <a:t>*</a:t>
            </a:r>
            <a:r>
              <a:rPr lang="zh-CN" altLang="zh-CN" dirty="0">
                <a:latin typeface="+mn-ea"/>
              </a:rPr>
              <a:t> = MC</a:t>
            </a:r>
          </a:p>
          <a:p>
            <a:pPr marL="233363" lvl="1" indent="-3175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zh-CN" sz="2800" dirty="0">
                <a:latin typeface="+mn-ea"/>
              </a:rPr>
              <a:t>总剩余最大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垄断均衡：</a:t>
            </a:r>
            <a:endParaRPr lang="en-US" altLang="zh-CN" dirty="0">
              <a:latin typeface="+mn-ea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Q*</a:t>
            </a:r>
            <a:r>
              <a:rPr lang="zh-CN" altLang="zh-CN" dirty="0">
                <a:latin typeface="+mn-ea"/>
              </a:rPr>
              <a:t> = </a:t>
            </a:r>
            <a:r>
              <a:rPr lang="zh-CN" altLang="zh-CN" b="1" dirty="0">
                <a:latin typeface="+mn-ea"/>
              </a:rPr>
              <a:t>Q</a:t>
            </a:r>
            <a:r>
              <a:rPr lang="zh-CN" altLang="zh-CN" b="1" baseline="-25000" dirty="0">
                <a:latin typeface="+mn-ea"/>
              </a:rPr>
              <a:t>M</a:t>
            </a:r>
            <a:r>
              <a:rPr lang="en-US" altLang="zh-CN" b="1" baseline="-25000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zh-CN" dirty="0">
                <a:latin typeface="+mn-ea"/>
              </a:rPr>
              <a:t> Q</a:t>
            </a:r>
            <a:r>
              <a:rPr lang="zh-CN" altLang="zh-CN" baseline="-25000" dirty="0">
                <a:latin typeface="+mn-ea"/>
              </a:rPr>
              <a:t>C </a:t>
            </a:r>
            <a:endParaRPr lang="en-US" altLang="zh-CN" baseline="-25000" dirty="0">
              <a:latin typeface="+mn-ea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b="1" dirty="0">
                <a:latin typeface="+mn-ea"/>
              </a:rPr>
              <a:t>P</a:t>
            </a:r>
            <a:r>
              <a:rPr lang="en-US" altLang="zh-CN" b="1" dirty="0">
                <a:latin typeface="+mn-ea"/>
              </a:rPr>
              <a:t>*</a:t>
            </a:r>
            <a:r>
              <a:rPr lang="zh-CN" altLang="zh-CN" dirty="0">
                <a:latin typeface="+mn-ea"/>
              </a:rPr>
              <a:t> &gt; MC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小于社会有效率产量（蛋糕变小！）</a:t>
            </a:r>
            <a:endParaRPr lang="en-US" altLang="zh-CN" dirty="0">
              <a:latin typeface="+mn-ea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无谓损失</a:t>
            </a:r>
            <a:r>
              <a:rPr lang="zh-CN" altLang="en-US" dirty="0">
                <a:latin typeface="+mn-ea"/>
              </a:rPr>
              <a:t>的计算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6A705F-D5CB-4DAD-892F-1F31E6F6D516}"/>
              </a:ext>
            </a:extLst>
          </p:cNvPr>
          <p:cNvGrpSpPr>
            <a:grpSpLocks/>
          </p:cNvGrpSpPr>
          <p:nvPr/>
        </p:nvGrpSpPr>
        <p:grpSpPr bwMode="auto">
          <a:xfrm>
            <a:off x="4289426" y="2921001"/>
            <a:ext cx="2305050" cy="862013"/>
            <a:chOff x="471" y="31"/>
            <a:chExt cx="1452" cy="543"/>
          </a:xfrm>
        </p:grpSpPr>
        <p:sp>
          <p:nvSpPr>
            <p:cNvPr id="5" name="Rectangle 59">
              <a:extLst>
                <a:ext uri="{FF2B5EF4-FFF2-40B4-BE49-F238E27FC236}">
                  <a16:creationId xmlns:a16="http://schemas.microsoft.com/office/drawing/2014/main" id="{7BF3B4A0-128F-4893-94EC-3771363D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31"/>
              <a:ext cx="34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500" b="1" i="1" dirty="0">
                  <a:ea typeface="宋体" panose="02010600030101010101" pitchFamily="2" charset="-122"/>
                </a:rPr>
                <a:t>P</a:t>
              </a:r>
              <a:r>
                <a:rPr lang="en-US" altLang="zh-CN" sz="2500" b="1" baseline="-25000" dirty="0">
                  <a:ea typeface="宋体" panose="02010600030101010101" pitchFamily="2" charset="-122"/>
                </a:rPr>
                <a:t>C</a:t>
              </a:r>
            </a:p>
            <a:p>
              <a:pPr eaLnBrk="1" hangingPunct="1"/>
              <a:r>
                <a:rPr lang="en-US" altLang="zh-CN" sz="2500" i="1" dirty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" name="Line 58">
              <a:extLst>
                <a:ext uri="{FF2B5EF4-FFF2-40B4-BE49-F238E27FC236}">
                  <a16:creationId xmlns:a16="http://schemas.microsoft.com/office/drawing/2014/main" id="{CD5A646B-FEE3-44B3-B5CB-E95B555DB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50"/>
              <a:ext cx="1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882F529-00D4-4C91-B919-2B9C0E29EF05}"/>
              </a:ext>
            </a:extLst>
          </p:cNvPr>
          <p:cNvGrpSpPr>
            <a:grpSpLocks/>
          </p:cNvGrpSpPr>
          <p:nvPr/>
        </p:nvGrpSpPr>
        <p:grpSpPr bwMode="auto">
          <a:xfrm>
            <a:off x="5599114" y="1458913"/>
            <a:ext cx="1825625" cy="2190750"/>
            <a:chOff x="0" y="0"/>
            <a:chExt cx="1150" cy="138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id="{14B0092A-28B8-4915-8495-91E73F8620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0" y="975"/>
              <a:ext cx="534" cy="276"/>
            </a:xfrm>
            <a:prstGeom prst="triangle">
              <a:avLst>
                <a:gd name="adj" fmla="val 36278"/>
              </a:avLst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" name="Text Box 53">
              <a:extLst>
                <a:ext uri="{FF2B5EF4-FFF2-40B4-BE49-F238E27FC236}">
                  <a16:creationId xmlns:a16="http://schemas.microsoft.com/office/drawing/2014/main" id="{1AFC3344-4128-4B9C-BC30-CB8D61125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DW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0" name="Arc 54">
              <a:extLst>
                <a:ext uri="{FF2B5EF4-FFF2-40B4-BE49-F238E27FC236}">
                  <a16:creationId xmlns:a16="http://schemas.microsoft.com/office/drawing/2014/main" id="{C5F6CE28-6C93-4FF7-9ABC-EA12C141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" y="474"/>
              <a:ext cx="442" cy="436"/>
            </a:xfrm>
            <a:custGeom>
              <a:avLst/>
              <a:gdLst>
                <a:gd name="T0" fmla="*/ 21594 w 21594"/>
                <a:gd name="T1" fmla="*/ 492 h 14981"/>
                <a:gd name="T2" fmla="*/ 15560 w 21594"/>
                <a:gd name="T3" fmla="*/ 14981 h 14981"/>
                <a:gd name="T4" fmla="*/ 21594 w 21594"/>
                <a:gd name="T5" fmla="*/ 492 h 14981"/>
                <a:gd name="T6" fmla="*/ 15560 w 21594"/>
                <a:gd name="T7" fmla="*/ 14981 h 14981"/>
                <a:gd name="T8" fmla="*/ 0 w 21594"/>
                <a:gd name="T9" fmla="*/ 0 h 149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14981"/>
                <a:gd name="T17" fmla="*/ 21594 w 21594"/>
                <a:gd name="T18" fmla="*/ 14981 h 149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14981" fill="none" extrusionOk="0">
                  <a:moveTo>
                    <a:pt x="21594" y="492"/>
                  </a:moveTo>
                  <a:cubicBezTo>
                    <a:pt x="21471" y="5907"/>
                    <a:pt x="19317" y="11078"/>
                    <a:pt x="15560" y="14981"/>
                  </a:cubicBezTo>
                </a:path>
                <a:path w="21594" h="14981" stroke="0" extrusionOk="0">
                  <a:moveTo>
                    <a:pt x="21594" y="492"/>
                  </a:moveTo>
                  <a:cubicBezTo>
                    <a:pt x="21471" y="5907"/>
                    <a:pt x="19317" y="11078"/>
                    <a:pt x="15560" y="149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71134E6-FEEB-40EF-A745-14762A4FD4B7}"/>
              </a:ext>
            </a:extLst>
          </p:cNvPr>
          <p:cNvGrpSpPr>
            <a:grpSpLocks/>
          </p:cNvGrpSpPr>
          <p:nvPr/>
        </p:nvGrpSpPr>
        <p:grpSpPr bwMode="auto">
          <a:xfrm>
            <a:off x="4235452" y="2557464"/>
            <a:ext cx="1898651" cy="1117601"/>
            <a:chOff x="73" y="5"/>
            <a:chExt cx="1196" cy="704"/>
          </a:xfrm>
        </p:grpSpPr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13A4D7B8-7156-4EF1-90C9-226F67AFF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" y="15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65287D81-D2D5-4451-B631-B506B12E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" y="5"/>
              <a:ext cx="418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500" b="1" i="1" dirty="0">
                  <a:ea typeface="宋体" panose="02010600030101010101" pitchFamily="2" charset="-122"/>
                </a:rPr>
                <a:t>P</a:t>
              </a:r>
              <a:r>
                <a:rPr lang="en-US" altLang="zh-CN" sz="2500" b="1" baseline="-25000" dirty="0">
                  <a:ea typeface="宋体" panose="02010600030101010101" pitchFamily="2" charset="-122"/>
                </a:rPr>
                <a:t>M</a:t>
              </a:r>
            </a:p>
            <a:p>
              <a:pPr eaLnBrk="1" hangingPunct="1"/>
              <a:endParaRPr lang="en-US" altLang="zh-CN" sz="2500" b="1" baseline="-25000" dirty="0"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500" b="1" i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541D4B89-B345-49C3-A3F3-0311BB6681B3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465263"/>
            <a:ext cx="5451475" cy="4183062"/>
            <a:chOff x="0" y="0"/>
            <a:chExt cx="3434" cy="2635"/>
          </a:xfrm>
        </p:grpSpPr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A243D9AC-634A-460F-9D24-61C448FF8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20" name="Line 10">
                <a:extLst>
                  <a:ext uri="{FF2B5EF4-FFF2-40B4-BE49-F238E27FC236}">
                    <a16:creationId xmlns:a16="http://schemas.microsoft.com/office/drawing/2014/main" id="{F4766D37-A8D1-46EC-8DE3-C66CAADEA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8AB2597E-D080-4443-B450-2F075EC5E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B721B080-D9A4-4507-B333-C32473C86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Q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4B7991F8-30E1-4F8E-BDB6-440E63112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P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30981BA1-95B4-4259-ADEC-FD78AF9EA8AB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1906588"/>
            <a:ext cx="3595687" cy="2457450"/>
            <a:chOff x="0" y="0"/>
            <a:chExt cx="2265" cy="1548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D427DB02-2FE8-45C2-858A-BA527A8B4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888B40CB-27E1-4208-A932-8A4425BEC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384088B2-6822-4A75-B6C0-3F3E4885A3BB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1922463"/>
            <a:ext cx="2600325" cy="3024187"/>
            <a:chOff x="0" y="0"/>
            <a:chExt cx="1638" cy="1905"/>
          </a:xfrm>
        </p:grpSpPr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6CF892B-5037-4529-B545-A3007580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09EB9010-25F3-4B17-AF4F-BE5A4473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MR</a:t>
              </a: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E16DD655-855A-4CDD-A5BC-4150CF528841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865313"/>
            <a:ext cx="3295651" cy="3014661"/>
            <a:chOff x="0" y="0"/>
            <a:chExt cx="2076" cy="1899"/>
          </a:xfrm>
        </p:grpSpPr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1C325567-B747-45FC-B2D4-8389CF568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13"/>
              <a:ext cx="1409" cy="168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547FDC84-B448-4682-95DD-3A42A1A7B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0"/>
              <a:ext cx="7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MC (S)</a:t>
              </a: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1797D825-F2F1-4E72-8864-9A0271EB0B3B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2717800"/>
            <a:ext cx="488950" cy="2919413"/>
            <a:chOff x="0" y="0"/>
            <a:chExt cx="308" cy="1839"/>
          </a:xfrm>
        </p:grpSpPr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4D9C118B-17BF-47A5-8B18-997E11CB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" y="46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28B08569-5686-4E87-8ABB-07764B057E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" y="555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174B4FA1-80E1-4958-B3D2-C5425C779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70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 dirty="0">
                  <a:ea typeface="宋体" panose="02010600030101010101" pitchFamily="2" charset="-122"/>
                </a:rPr>
                <a:t>Q</a:t>
              </a:r>
              <a:r>
                <a:rPr lang="en-US" altLang="zh-CN" sz="2500" b="1" baseline="-25000" dirty="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81735EEF-A26F-49EE-B7FD-DAEEFBBC11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" y="0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38">
            <a:extLst>
              <a:ext uri="{FF2B5EF4-FFF2-40B4-BE49-F238E27FC236}">
                <a16:creationId xmlns:a16="http://schemas.microsoft.com/office/drawing/2014/main" id="{1A5B74A0-C336-4824-B2F8-6F6313E689E6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3036888"/>
            <a:ext cx="493713" cy="2600325"/>
            <a:chOff x="0" y="0"/>
            <a:chExt cx="311" cy="1638"/>
          </a:xfrm>
        </p:grpSpPr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97097906-30FA-4E2B-9572-92BEA48B4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45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5">
              <a:extLst>
                <a:ext uri="{FF2B5EF4-FFF2-40B4-BE49-F238E27FC236}">
                  <a16:creationId xmlns:a16="http://schemas.microsoft.com/office/drawing/2014/main" id="{EB16A873-6112-42E8-A77D-9B44284221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" y="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39" name="Text Box 47">
              <a:extLst>
                <a:ext uri="{FF2B5EF4-FFF2-40B4-BE49-F238E27FC236}">
                  <a16:creationId xmlns:a16="http://schemas.microsoft.com/office/drawing/2014/main" id="{82FE6826-44DA-4C24-870C-A4B22C489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69"/>
              <a:ext cx="3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 dirty="0">
                  <a:ea typeface="宋体" panose="02010600030101010101" pitchFamily="2" charset="-122"/>
                </a:rPr>
                <a:t>Q</a:t>
              </a:r>
              <a:r>
                <a:rPr lang="en-US" altLang="zh-CN" sz="2500" b="1" baseline="-25000" dirty="0">
                  <a:ea typeface="宋体" panose="02010600030101010101" pitchFamily="2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7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A2684-3BF6-42C6-91BE-801F0636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为什么会产生垄断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DFE04-A0E6-463A-9B70-FD8A6BF3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垄断产生的基本原因是 进入壁垒 </a:t>
            </a:r>
            <a:r>
              <a:rPr lang="en-US" altLang="zh-CN" dirty="0"/>
              <a:t>– </a:t>
            </a:r>
            <a:r>
              <a:rPr lang="zh-CN" altLang="en-US" dirty="0"/>
              <a:t>其他企业不能进入市场</a:t>
            </a:r>
          </a:p>
          <a:p>
            <a:r>
              <a:rPr lang="zh-CN" altLang="en-US" dirty="0"/>
              <a:t>进入壁垒形成的原因：</a:t>
            </a:r>
          </a:p>
          <a:p>
            <a:r>
              <a:rPr lang="zh-CN" altLang="zh-CN" dirty="0"/>
              <a:t>资源垄断</a:t>
            </a:r>
            <a:r>
              <a:rPr lang="zh-CN" altLang="en-US" dirty="0"/>
              <a:t>：生产所需要的关键资源由单个企业所拥有</a:t>
            </a:r>
          </a:p>
          <a:p>
            <a:pPr lvl="1"/>
            <a:r>
              <a:rPr lang="zh-CN" altLang="en-US" dirty="0"/>
              <a:t>戴比尔斯，</a:t>
            </a:r>
            <a:r>
              <a:rPr lang="zh-CN" altLang="zh-CN" dirty="0"/>
              <a:t>茅台酒，龙井茶</a:t>
            </a:r>
            <a:r>
              <a:rPr lang="zh-CN" altLang="en-US" dirty="0"/>
              <a:t>，个人专长，网络外部性</a:t>
            </a:r>
            <a:r>
              <a:rPr lang="zh-CN" altLang="zh-CN" dirty="0"/>
              <a:t>。</a:t>
            </a:r>
            <a:endParaRPr lang="zh-CN" altLang="en-US" dirty="0"/>
          </a:p>
          <a:p>
            <a:r>
              <a:rPr lang="zh-CN" altLang="zh-CN" dirty="0"/>
              <a:t>特许垄断：</a:t>
            </a:r>
            <a:r>
              <a:rPr lang="zh-CN" altLang="en-US" dirty="0"/>
              <a:t>政府给予单个企业排他性生产某种物品或劳务的权利</a:t>
            </a:r>
            <a:endParaRPr lang="en-US" altLang="zh-CN" dirty="0"/>
          </a:p>
          <a:p>
            <a:pPr lvl="1"/>
            <a:r>
              <a:rPr lang="zh-CN" altLang="zh-CN" dirty="0"/>
              <a:t>烟酒、盐、军工、广电</a:t>
            </a:r>
            <a:endParaRPr lang="en-US" altLang="zh-CN" dirty="0"/>
          </a:p>
          <a:p>
            <a:r>
              <a:rPr lang="zh-CN" altLang="zh-CN" dirty="0"/>
              <a:t>专利垄断：某个企业拥有生产某种商品的专利权。</a:t>
            </a:r>
            <a:endParaRPr lang="en-US" altLang="zh-CN" dirty="0"/>
          </a:p>
          <a:p>
            <a:pPr lvl="1"/>
            <a:r>
              <a:rPr lang="zh-CN" altLang="zh-CN" dirty="0"/>
              <a:t>专利垄断可以归为上述的资源垄断或特许垄断。</a:t>
            </a:r>
            <a:endParaRPr lang="en-US" altLang="zh-CN" dirty="0"/>
          </a:p>
          <a:p>
            <a:r>
              <a:rPr lang="zh-CN" altLang="en-US" dirty="0"/>
              <a:t>自然垄断（规模经济）：一个厂商能能够以低于多个厂商的成本为整个市场供给</a:t>
            </a:r>
            <a:endParaRPr lang="en-US" altLang="zh-CN" dirty="0"/>
          </a:p>
          <a:p>
            <a:r>
              <a:rPr lang="zh-CN" altLang="en-US" dirty="0"/>
              <a:t>其他壁垒：例子：达拉匹林从</a:t>
            </a:r>
            <a:r>
              <a:rPr lang="en-US" altLang="zh-CN" dirty="0"/>
              <a:t>$13.5</a:t>
            </a:r>
            <a:r>
              <a:rPr lang="zh-CN" altLang="en-US" dirty="0"/>
              <a:t>涨价到</a:t>
            </a:r>
            <a:r>
              <a:rPr lang="en-US" altLang="zh-CN" dirty="0"/>
              <a:t>$750</a:t>
            </a: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86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B802-C241-4344-BF77-D7A40EAC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自然垄断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FEDEA-0FE1-45D6-B633-B169E168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在整个市场需求范围内，平均总成本曲线向下倾斜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例如，固定成本很大，边际成本很小约为常数）</a:t>
            </a:r>
          </a:p>
          <a:p>
            <a:r>
              <a:rPr lang="zh-CN" altLang="en-US" sz="2400" dirty="0"/>
              <a:t>例子：自来水、电力</a:t>
            </a:r>
            <a:r>
              <a:rPr lang="en-US" altLang="zh-CN" sz="2400" dirty="0"/>
              <a:t>(</a:t>
            </a:r>
            <a:r>
              <a:rPr lang="zh-CN" altLang="en-US" sz="2400" dirty="0"/>
              <a:t>输电、配电</a:t>
            </a:r>
            <a:r>
              <a:rPr lang="en-US" altLang="zh-CN" sz="2400" dirty="0"/>
              <a:t>)</a:t>
            </a:r>
            <a:r>
              <a:rPr lang="zh-CN" altLang="en-US" sz="2400" dirty="0"/>
              <a:t>、煤气、地铁、公交、电信、铁路</a:t>
            </a:r>
          </a:p>
          <a:p>
            <a:endParaRPr lang="zh-CN" altLang="en-US" sz="2400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312E2206-1FC9-43E8-9C80-BEEA738343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2813"/>
            <a:ext cx="8229600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457200">
              <a:lnSpc>
                <a:spcPct val="10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8080"/>
                </a:solidFill>
                <a:ea typeface="宋体" panose="02010600030101010101" pitchFamily="2" charset="-122"/>
              </a:rPr>
              <a:t>	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grpSp>
        <p:nvGrpSpPr>
          <p:cNvPr id="64" name="Group 6">
            <a:extLst>
              <a:ext uri="{FF2B5EF4-FFF2-40B4-BE49-F238E27FC236}">
                <a16:creationId xmlns:a16="http://schemas.microsoft.com/office/drawing/2014/main" id="{AFA077C0-7CD5-4F11-A54C-3CB12042FFD6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2916238"/>
            <a:ext cx="4025900" cy="3013075"/>
            <a:chOff x="0" y="0"/>
            <a:chExt cx="2536" cy="1898"/>
          </a:xfrm>
        </p:grpSpPr>
        <p:grpSp>
          <p:nvGrpSpPr>
            <p:cNvPr id="65" name="Group 7">
              <a:extLst>
                <a:ext uri="{FF2B5EF4-FFF2-40B4-BE49-F238E27FC236}">
                  <a16:creationId xmlns:a16="http://schemas.microsoft.com/office/drawing/2014/main" id="{44E6AC2F-4307-49CA-BE11-6A237E081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250"/>
              <a:ext cx="1994" cy="1510"/>
              <a:chOff x="0" y="0"/>
              <a:chExt cx="3650" cy="2492"/>
            </a:xfrm>
          </p:grpSpPr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5F456816-565E-4FFC-A7D3-8C3A437CB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F90EDC70-DCD9-48A7-924F-74F3C6153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Text Box 11">
              <a:extLst>
                <a:ext uri="{FF2B5EF4-FFF2-40B4-BE49-F238E27FC236}">
                  <a16:creationId xmlns:a16="http://schemas.microsoft.com/office/drawing/2014/main" id="{F244C02A-0524-43AD-8B6F-9B6C1CE3E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1610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7" name="Text Box 12">
              <a:extLst>
                <a:ext uri="{FF2B5EF4-FFF2-40B4-BE49-F238E27FC236}">
                  <a16:creationId xmlns:a16="http://schemas.microsoft.com/office/drawing/2014/main" id="{73010F23-59C1-4945-A702-3D4A5156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400" dirty="0">
                  <a:ea typeface="宋体" panose="02010600030101010101" pitchFamily="2" charset="-122"/>
                </a:rPr>
                <a:t>成本</a:t>
              </a:r>
            </a:p>
          </p:txBody>
        </p:sp>
      </p:grpSp>
      <p:grpSp>
        <p:nvGrpSpPr>
          <p:cNvPr id="70" name="Group 12">
            <a:extLst>
              <a:ext uri="{FF2B5EF4-FFF2-40B4-BE49-F238E27FC236}">
                <a16:creationId xmlns:a16="http://schemas.microsoft.com/office/drawing/2014/main" id="{D64B96D7-76B3-4B67-BB3B-75BA02055C7C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3070225"/>
            <a:ext cx="3498850" cy="2333626"/>
            <a:chOff x="0" y="0"/>
            <a:chExt cx="2204" cy="1470"/>
          </a:xfrm>
        </p:grpSpPr>
        <p:sp>
          <p:nvSpPr>
            <p:cNvPr id="71" name="Arc 13">
              <a:extLst>
                <a:ext uri="{FF2B5EF4-FFF2-40B4-BE49-F238E27FC236}">
                  <a16:creationId xmlns:a16="http://schemas.microsoft.com/office/drawing/2014/main" id="{7EA2EA9A-4272-409C-92BB-D4D8388C8E6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0" y="0"/>
              <a:ext cx="1941" cy="1317"/>
            </a:xfrm>
            <a:custGeom>
              <a:avLst/>
              <a:gdLst>
                <a:gd name="T0" fmla="*/ 2592 w 21144"/>
                <a:gd name="T1" fmla="*/ 0 h 21444"/>
                <a:gd name="T2" fmla="*/ 21144 w 21144"/>
                <a:gd name="T3" fmla="*/ 17029 h 21444"/>
                <a:gd name="T4" fmla="*/ 2592 w 21144"/>
                <a:gd name="T5" fmla="*/ 0 h 21444"/>
                <a:gd name="T6" fmla="*/ 21144 w 21144"/>
                <a:gd name="T7" fmla="*/ 17029 h 21444"/>
                <a:gd name="T8" fmla="*/ 0 w 21144"/>
                <a:gd name="T9" fmla="*/ 21444 h 21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44"/>
                <a:gd name="T16" fmla="*/ 0 h 21444"/>
                <a:gd name="T17" fmla="*/ 21144 w 21144"/>
                <a:gd name="T18" fmla="*/ 21444 h 21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44" h="21444" fill="none" extrusionOk="0">
                  <a:moveTo>
                    <a:pt x="2592" y="0"/>
                  </a:moveTo>
                  <a:cubicBezTo>
                    <a:pt x="11788" y="1112"/>
                    <a:pt x="19251" y="7963"/>
                    <a:pt x="21144" y="17029"/>
                  </a:cubicBezTo>
                </a:path>
                <a:path w="21144" h="21444" stroke="0" extrusionOk="0">
                  <a:moveTo>
                    <a:pt x="2592" y="0"/>
                  </a:moveTo>
                  <a:cubicBezTo>
                    <a:pt x="11788" y="1112"/>
                    <a:pt x="19251" y="7963"/>
                    <a:pt x="21144" y="17029"/>
                  </a:cubicBezTo>
                  <a:lnTo>
                    <a:pt x="0" y="21444"/>
                  </a:lnTo>
                  <a:close/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DDABB4E-5BC1-4FD0-A513-4B793B9F7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179"/>
              <a:ext cx="5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529D1E92-19D2-4026-BAB2-B7A98A315CC7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4891088"/>
            <a:ext cx="3579813" cy="1306512"/>
            <a:chOff x="0" y="0"/>
            <a:chExt cx="2255" cy="823"/>
          </a:xfrm>
        </p:grpSpPr>
        <p:grpSp>
          <p:nvGrpSpPr>
            <p:cNvPr id="74" name="Group 16">
              <a:extLst>
                <a:ext uri="{FF2B5EF4-FFF2-40B4-BE49-F238E27FC236}">
                  <a16:creationId xmlns:a16="http://schemas.microsoft.com/office/drawing/2014/main" id="{F1BF29F7-DD44-46DB-92B9-011EE1B88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" y="118"/>
              <a:ext cx="795" cy="400"/>
              <a:chOff x="0" y="0"/>
              <a:chExt cx="795" cy="646"/>
            </a:xfrm>
          </p:grpSpPr>
          <p:sp>
            <p:nvSpPr>
              <p:cNvPr id="78" name="Line 5">
                <a:extLst>
                  <a:ext uri="{FF2B5EF4-FFF2-40B4-BE49-F238E27FC236}">
                    <a16:creationId xmlns:a16="http://schemas.microsoft.com/office/drawing/2014/main" id="{BF8B733E-9A75-425E-AD1B-824AC5DE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6">
                <a:extLst>
                  <a:ext uri="{FF2B5EF4-FFF2-40B4-BE49-F238E27FC236}">
                    <a16:creationId xmlns:a16="http://schemas.microsoft.com/office/drawing/2014/main" id="{2BDD4F1A-204A-4673-9918-290C22520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" y="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Oval 18">
              <a:extLst>
                <a:ext uri="{FF2B5EF4-FFF2-40B4-BE49-F238E27FC236}">
                  <a16:creationId xmlns:a16="http://schemas.microsoft.com/office/drawing/2014/main" id="{2A5D69AD-55E2-4264-A66C-613272C422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7" y="78"/>
              <a:ext cx="81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76" name="Text Box 19">
              <a:extLst>
                <a:ext uri="{FF2B5EF4-FFF2-40B4-BE49-F238E27FC236}">
                  <a16:creationId xmlns:a16="http://schemas.microsoft.com/office/drawing/2014/main" id="{4F37F19C-8E23-45A0-A70F-5534BBFA1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535"/>
              <a:ext cx="5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00B328A5-F674-48A4-B75B-39EC85CCC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$50</a:t>
              </a:r>
            </a:p>
          </p:txBody>
        </p:sp>
      </p:grpSp>
      <p:sp>
        <p:nvSpPr>
          <p:cNvPr id="81" name="Text Box 28">
            <a:extLst>
              <a:ext uri="{FF2B5EF4-FFF2-40B4-BE49-F238E27FC236}">
                <a16:creationId xmlns:a16="http://schemas.microsoft.com/office/drawing/2014/main" id="{8383EF76-BDB1-49E0-B445-4CCADF748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41" y="3717925"/>
            <a:ext cx="3332284" cy="2847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zh-CN" altLang="zh-CN" sz="2400" dirty="0">
                <a:latin typeface="+mn-ea"/>
              </a:rPr>
              <a:t>一个</a:t>
            </a:r>
            <a:r>
              <a:rPr lang="zh-CN" altLang="en-US" sz="2400" dirty="0">
                <a:latin typeface="+mn-ea"/>
              </a:rPr>
              <a:t>厂商</a:t>
            </a:r>
            <a:r>
              <a:rPr lang="zh-CN" altLang="zh-CN" sz="2400" dirty="0">
                <a:latin typeface="+mn-ea"/>
              </a:rPr>
              <a:t>向1000个家庭供应电力的平均总成本比两个</a:t>
            </a:r>
            <a:r>
              <a:rPr lang="zh-CN" altLang="en-US" sz="2400" dirty="0">
                <a:latin typeface="+mn-ea"/>
              </a:rPr>
              <a:t>厂商</a:t>
            </a:r>
            <a:r>
              <a:rPr lang="zh-CN" altLang="zh-CN" sz="2400" dirty="0">
                <a:latin typeface="+mn-ea"/>
              </a:rPr>
              <a:t>分别向500个家庭供应电力的平均总成本更低</a:t>
            </a:r>
          </a:p>
        </p:txBody>
      </p:sp>
      <p:grpSp>
        <p:nvGrpSpPr>
          <p:cNvPr id="82" name="Group 26">
            <a:extLst>
              <a:ext uri="{FF2B5EF4-FFF2-40B4-BE49-F238E27FC236}">
                <a16:creationId xmlns:a16="http://schemas.microsoft.com/office/drawing/2014/main" id="{B8EBF8CF-0A7F-4575-8344-61C4DCEFCCE3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4411663"/>
            <a:ext cx="2330450" cy="1787525"/>
            <a:chOff x="0" y="0"/>
            <a:chExt cx="1468" cy="1126"/>
          </a:xfrm>
        </p:grpSpPr>
        <p:grpSp>
          <p:nvGrpSpPr>
            <p:cNvPr id="83" name="Group 27">
              <a:extLst>
                <a:ext uri="{FF2B5EF4-FFF2-40B4-BE49-F238E27FC236}">
                  <a16:creationId xmlns:a16="http://schemas.microsoft.com/office/drawing/2014/main" id="{4B4960DC-EB6A-4A3B-88FB-CBCAF1808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" y="123"/>
              <a:ext cx="795" cy="694"/>
              <a:chOff x="0" y="0"/>
              <a:chExt cx="795" cy="646"/>
            </a:xfrm>
          </p:grpSpPr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274D1059-3F8C-4899-AEBF-E4402B812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248C7110-7591-4458-8296-0E321D645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" y="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912E37C-DF8E-407B-84E7-D59FBF780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83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500</a:t>
              </a:r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52A5C672-53E4-4674-81D4-5647E49D4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$80</a:t>
              </a:r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54080332-A1FA-4C00-B530-4AB67EC4D1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8" y="83"/>
              <a:ext cx="81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5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bldLvl="4" autoUpdateAnimBg="0"/>
      <p:bldP spid="81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0584-D1C7-4135-86CD-30124C2C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自然垄断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6774-09CD-4405-ACCE-2498A5BA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75226FC-99D2-4A77-9C3C-2A51B9C67E13}"/>
              </a:ext>
            </a:extLst>
          </p:cNvPr>
          <p:cNvGrpSpPr>
            <a:grpSpLocks/>
          </p:cNvGrpSpPr>
          <p:nvPr/>
        </p:nvGrpSpPr>
        <p:grpSpPr bwMode="auto">
          <a:xfrm>
            <a:off x="5564127" y="2678775"/>
            <a:ext cx="3423261" cy="1724026"/>
            <a:chOff x="-420" y="-72"/>
            <a:chExt cx="2389" cy="1086"/>
          </a:xfrm>
        </p:grpSpPr>
        <p:sp>
          <p:nvSpPr>
            <p:cNvPr id="6" name="Arc 15">
              <a:extLst>
                <a:ext uri="{FF2B5EF4-FFF2-40B4-BE49-F238E27FC236}">
                  <a16:creationId xmlns:a16="http://schemas.microsoft.com/office/drawing/2014/main" id="{CA48AAB8-78A5-4EBB-B92E-D32D94C92DA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-420" y="-72"/>
              <a:ext cx="2389" cy="955"/>
            </a:xfrm>
            <a:custGeom>
              <a:avLst/>
              <a:gdLst>
                <a:gd name="T0" fmla="*/ -1 w 31233"/>
                <a:gd name="T1" fmla="*/ 3618 h 21600"/>
                <a:gd name="T2" fmla="*/ 11968 w 31233"/>
                <a:gd name="T3" fmla="*/ 0 h 21600"/>
                <a:gd name="T4" fmla="*/ 31233 w 31233"/>
                <a:gd name="T5" fmla="*/ 11831 h 21600"/>
                <a:gd name="T6" fmla="*/ -1 w 31233"/>
                <a:gd name="T7" fmla="*/ 3618 h 21600"/>
                <a:gd name="T8" fmla="*/ 11968 w 31233"/>
                <a:gd name="T9" fmla="*/ 0 h 21600"/>
                <a:gd name="T10" fmla="*/ 31233 w 31233"/>
                <a:gd name="T11" fmla="*/ 11831 h 21600"/>
                <a:gd name="T12" fmla="*/ 11968 w 31233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233"/>
                <a:gd name="T22" fmla="*/ 0 h 21600"/>
                <a:gd name="T23" fmla="*/ 31233 w 31233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233" h="21600" fill="none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</a:path>
                <a:path w="31233" h="21600" stroke="0" extrusionOk="0">
                  <a:moveTo>
                    <a:pt x="-1" y="3618"/>
                  </a:moveTo>
                  <a:cubicBezTo>
                    <a:pt x="3545" y="1259"/>
                    <a:pt x="7709" y="-1"/>
                    <a:pt x="11968" y="0"/>
                  </a:cubicBezTo>
                  <a:cubicBezTo>
                    <a:pt x="20105" y="0"/>
                    <a:pt x="27552" y="4573"/>
                    <a:pt x="31233" y="11831"/>
                  </a:cubicBezTo>
                  <a:lnTo>
                    <a:pt x="11968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1968DF63-9DF8-4056-85EA-B7DCBE9DC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8" y="781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1DA76C46-7D4A-4B7B-AAF5-1BBDE9182920}"/>
              </a:ext>
            </a:extLst>
          </p:cNvPr>
          <p:cNvGrpSpPr>
            <a:grpSpLocks/>
          </p:cNvGrpSpPr>
          <p:nvPr/>
        </p:nvGrpSpPr>
        <p:grpSpPr bwMode="auto">
          <a:xfrm>
            <a:off x="4801456" y="2352675"/>
            <a:ext cx="3595687" cy="2457450"/>
            <a:chOff x="0" y="0"/>
            <a:chExt cx="2265" cy="1548"/>
          </a:xfrm>
        </p:grpSpPr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76DD555C-8100-4C42-ADDD-739C42753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971E8C96-65F4-428C-A4A8-08A692FC4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 dirty="0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46E95F-2D88-4044-BF8C-8351D2983278}"/>
              </a:ext>
            </a:extLst>
          </p:cNvPr>
          <p:cNvGrpSpPr>
            <a:grpSpLocks/>
          </p:cNvGrpSpPr>
          <p:nvPr/>
        </p:nvGrpSpPr>
        <p:grpSpPr bwMode="auto">
          <a:xfrm>
            <a:off x="-404018" y="1405730"/>
            <a:ext cx="4881563" cy="4227513"/>
            <a:chOff x="486" y="-28"/>
            <a:chExt cx="3075" cy="26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A62E11-83A6-400D-8641-77809E7B0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75"/>
              <a:ext cx="2262" cy="2283"/>
              <a:chOff x="463" y="10"/>
              <a:chExt cx="3650" cy="2491"/>
            </a:xfrm>
          </p:grpSpPr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04BEDBB4-8782-45FA-9E01-8F5349A71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1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ED53F0E1-0877-42E3-905B-9B82E8EFB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2491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FC8B83BC-714D-4750-A2F5-1207EC867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zh-CN" sz="2400" dirty="0">
                  <a:ea typeface="宋体" panose="02010600030101010101" pitchFamily="2" charset="-122"/>
                </a:rPr>
                <a:t>产量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415A08F-67AF-4452-B6C5-AB04404E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-28"/>
              <a:ext cx="1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$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17" name="Arc 15">
            <a:extLst>
              <a:ext uri="{FF2B5EF4-FFF2-40B4-BE49-F238E27FC236}">
                <a16:creationId xmlns:a16="http://schemas.microsoft.com/office/drawing/2014/main" id="{FD570F60-C05F-4ACA-A957-D4313490914E}"/>
              </a:ext>
            </a:extLst>
          </p:cNvPr>
          <p:cNvSpPr>
            <a:spLocks/>
          </p:cNvSpPr>
          <p:nvPr/>
        </p:nvSpPr>
        <p:spPr bwMode="auto">
          <a:xfrm rot="20918162" flipH="1" flipV="1">
            <a:off x="1064438" y="3656610"/>
            <a:ext cx="568965" cy="436636"/>
          </a:xfrm>
          <a:custGeom>
            <a:avLst/>
            <a:gdLst>
              <a:gd name="T0" fmla="*/ -1 w 31233"/>
              <a:gd name="T1" fmla="*/ 3618 h 21600"/>
              <a:gd name="T2" fmla="*/ 11968 w 31233"/>
              <a:gd name="T3" fmla="*/ 0 h 21600"/>
              <a:gd name="T4" fmla="*/ 31233 w 31233"/>
              <a:gd name="T5" fmla="*/ 11831 h 21600"/>
              <a:gd name="T6" fmla="*/ -1 w 31233"/>
              <a:gd name="T7" fmla="*/ 3618 h 21600"/>
              <a:gd name="T8" fmla="*/ 11968 w 31233"/>
              <a:gd name="T9" fmla="*/ 0 h 21600"/>
              <a:gd name="T10" fmla="*/ 31233 w 31233"/>
              <a:gd name="T11" fmla="*/ 11831 h 21600"/>
              <a:gd name="T12" fmla="*/ 11968 w 31233"/>
              <a:gd name="T13" fmla="*/ 216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233"/>
              <a:gd name="T22" fmla="*/ 0 h 21600"/>
              <a:gd name="T23" fmla="*/ 31233 w 31233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233" h="21600" fill="none" extrusionOk="0">
                <a:moveTo>
                  <a:pt x="-1" y="3618"/>
                </a:moveTo>
                <a:cubicBezTo>
                  <a:pt x="3545" y="1259"/>
                  <a:pt x="7709" y="-1"/>
                  <a:pt x="11968" y="0"/>
                </a:cubicBezTo>
                <a:cubicBezTo>
                  <a:pt x="20105" y="0"/>
                  <a:pt x="27552" y="4573"/>
                  <a:pt x="31233" y="11831"/>
                </a:cubicBezTo>
              </a:path>
              <a:path w="31233" h="21600" stroke="0" extrusionOk="0">
                <a:moveTo>
                  <a:pt x="-1" y="3618"/>
                </a:moveTo>
                <a:cubicBezTo>
                  <a:pt x="3545" y="1259"/>
                  <a:pt x="7709" y="-1"/>
                  <a:pt x="11968" y="0"/>
                </a:cubicBezTo>
                <a:cubicBezTo>
                  <a:pt x="20105" y="0"/>
                  <a:pt x="27552" y="4573"/>
                  <a:pt x="31233" y="11831"/>
                </a:cubicBezTo>
                <a:lnTo>
                  <a:pt x="11968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74DD1263-B27D-44B5-8D07-28D82365F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20" y="2331811"/>
            <a:ext cx="3262312" cy="2171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FD3D9491-D1F2-4608-9492-A4B30B738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721" y="4445000"/>
            <a:ext cx="434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F3ACCBE-C773-4BA4-AC32-618198F3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988760"/>
            <a:ext cx="738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AC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A257A60-E167-4A25-8792-E9064CC0C7C0}"/>
              </a:ext>
            </a:extLst>
          </p:cNvPr>
          <p:cNvGrpSpPr>
            <a:grpSpLocks/>
          </p:cNvGrpSpPr>
          <p:nvPr/>
        </p:nvGrpSpPr>
        <p:grpSpPr bwMode="auto">
          <a:xfrm>
            <a:off x="4774467" y="1569243"/>
            <a:ext cx="3590925" cy="4064000"/>
            <a:chOff x="1299" y="75"/>
            <a:chExt cx="2262" cy="2560"/>
          </a:xfrm>
        </p:grpSpPr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AEA9DCD6-F4DC-44F8-9078-4EB4A0864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75"/>
              <a:ext cx="2262" cy="2283"/>
              <a:chOff x="463" y="10"/>
              <a:chExt cx="3650" cy="2491"/>
            </a:xfrm>
          </p:grpSpPr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E613B014-DE4F-4085-99DD-B475B9090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1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1">
                <a:extLst>
                  <a:ext uri="{FF2B5EF4-FFF2-40B4-BE49-F238E27FC236}">
                    <a16:creationId xmlns:a16="http://schemas.microsoft.com/office/drawing/2014/main" id="{B6578E3F-F771-41B7-80A9-339A6E094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2491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798884C-4AC6-475A-8B17-01645AC39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zh-CN" sz="2400">
                  <a:ea typeface="宋体" panose="02010600030101010101" pitchFamily="2" charset="-122"/>
                </a:rPr>
                <a:t>产量</a:t>
              </a:r>
            </a:p>
          </p:txBody>
        </p:sp>
      </p:grpSp>
      <p:sp>
        <p:nvSpPr>
          <p:cNvPr id="26" name="Text Box 12">
            <a:extLst>
              <a:ext uri="{FF2B5EF4-FFF2-40B4-BE49-F238E27FC236}">
                <a16:creationId xmlns:a16="http://schemas.microsoft.com/office/drawing/2014/main" id="{6D04F19D-0767-40EA-BA22-CCC69AC8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17" y="5777171"/>
            <a:ext cx="407547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固定成本相对于市场规模较小竞争</a:t>
            </a:r>
            <a:endParaRPr lang="zh-CN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21F0DAC6-CFFA-4DF0-A93A-7E4BC6B14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109" y="5744368"/>
            <a:ext cx="41323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固定成本相对于市场规模较大自然垄断</a:t>
            </a:r>
            <a:endParaRPr lang="zh-CN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083BA934-3822-4D40-BFC0-583C5DBF3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264" y="1356162"/>
            <a:ext cx="207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$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8BBFD65E-4D49-462F-ABA4-F7A07368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04" y="1633209"/>
            <a:ext cx="3811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市场需求：</a:t>
            </a:r>
            <a:r>
              <a:rPr lang="en-US" altLang="zh-CN" sz="2400" b="1" dirty="0">
                <a:ea typeface="宋体" panose="02010600030101010101" pitchFamily="2" charset="-122"/>
              </a:rPr>
              <a:t> 1000w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zh-CN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E369A29D-C0CE-415D-95A3-F542D928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573" y="1559866"/>
            <a:ext cx="3811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市场需求：</a:t>
            </a:r>
            <a:r>
              <a:rPr lang="en-US" altLang="zh-CN" sz="2400" b="1" dirty="0">
                <a:ea typeface="宋体" panose="02010600030101010101" pitchFamily="2" charset="-122"/>
              </a:rPr>
              <a:t> 10w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zh-CN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63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E6F5-E402-4298-9C97-0ACE5972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自然垄断造成的市场进入障碍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99A46-44E1-473A-AEB1-561DBA4D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掠夺行为： 当在位垄断者</a:t>
            </a:r>
            <a:r>
              <a:rPr lang="en-US" altLang="zh-CN" dirty="0"/>
              <a:t>(incumbent)</a:t>
            </a:r>
            <a:r>
              <a:rPr lang="zh-CN" altLang="en-US" dirty="0"/>
              <a:t>发现潜在进入者</a:t>
            </a:r>
            <a:r>
              <a:rPr lang="en-US" altLang="zh-CN" dirty="0"/>
              <a:t>(entrant)</a:t>
            </a:r>
            <a:r>
              <a:rPr lang="zh-CN" altLang="en-US" dirty="0"/>
              <a:t>时，通过策略性的定一个低价格</a:t>
            </a:r>
            <a:r>
              <a:rPr lang="en-US" altLang="zh-CN" dirty="0"/>
              <a:t>(</a:t>
            </a:r>
            <a:r>
              <a:rPr lang="zh-CN" altLang="en-US" dirty="0"/>
              <a:t>或高产量</a:t>
            </a:r>
            <a:r>
              <a:rPr lang="en-US" altLang="zh-CN" dirty="0"/>
              <a:t>)</a:t>
            </a:r>
            <a:r>
              <a:rPr lang="zh-CN" altLang="en-US" dirty="0"/>
              <a:t>，使得进入者的经济利润为负，从而</a:t>
            </a:r>
          </a:p>
          <a:p>
            <a:r>
              <a:rPr lang="zh-CN" altLang="en-US" dirty="0"/>
              <a:t>阻止其进入市场（威慑）</a:t>
            </a:r>
            <a:endParaRPr lang="en-US" altLang="zh-CN" dirty="0"/>
          </a:p>
          <a:p>
            <a:r>
              <a:rPr lang="zh-CN" altLang="en-US" dirty="0"/>
              <a:t>或使其退出市场。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20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22B9942-EB73-431C-9671-D597983C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价格歧视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093A50-3032-4D63-AB8E-C2721220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4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E6A0-0154-4636-BB2F-3188E30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EB7CC-71F4-47AF-B974-15F64C7B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歧视：根据人们的不同个体特征而来进行区别对待，比如年龄、种族或性别</a:t>
            </a:r>
          </a:p>
          <a:p>
            <a:r>
              <a:rPr lang="zh-CN" altLang="en-US" dirty="0">
                <a:latin typeface="+mn-ea"/>
              </a:rPr>
              <a:t>价格歧视： 以不同价格向不同特征的顾客出售同一种物品的理性策略</a:t>
            </a:r>
          </a:p>
          <a:p>
            <a:r>
              <a:rPr lang="zh-CN" altLang="en-US" dirty="0">
                <a:latin typeface="+mn-ea"/>
              </a:rPr>
              <a:t>在价格歧视的基础是支付意愿的差别</a:t>
            </a:r>
          </a:p>
          <a:p>
            <a:pPr lvl="1"/>
            <a:r>
              <a:rPr lang="zh-CN" altLang="en-US" dirty="0">
                <a:latin typeface="+mn-ea"/>
              </a:rPr>
              <a:t>卖家拥有垄断力量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一个厂商能对有更高支付意愿的买家收取一个更高的价格</a:t>
            </a:r>
          </a:p>
          <a:p>
            <a:pPr lvl="1"/>
            <a:r>
              <a:rPr lang="zh-CN" altLang="en-US" dirty="0">
                <a:latin typeface="+mn-ea"/>
              </a:rPr>
              <a:t>假设：买家之间不能转卖</a:t>
            </a:r>
          </a:p>
          <a:p>
            <a:r>
              <a:rPr lang="zh-CN" altLang="en-US" dirty="0">
                <a:latin typeface="+mn-ea"/>
              </a:rPr>
              <a:t>相对于无价格歧视，价格歧视很多情况下会使社会总剩余提高。</a:t>
            </a:r>
          </a:p>
        </p:txBody>
      </p:sp>
    </p:spTree>
    <p:extLst>
      <p:ext uri="{BB962C8B-B14F-4D97-AF65-F5344CB8AC3E}">
        <p14:creationId xmlns:p14="http://schemas.microsoft.com/office/powerpoint/2010/main" val="211724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E2E6-C370-4279-9268-6D51F20B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65710-9270-43C5-8DD3-4C86A7D1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54411" cy="4351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这里，垄断者对所有的买者收取相同的价格 (</a:t>
            </a:r>
            <a:r>
              <a:rPr lang="zh-CN" altLang="zh-CN" b="1" i="1" dirty="0">
                <a:latin typeface="+mn-ea"/>
              </a:rPr>
              <a:t>P</a:t>
            </a:r>
            <a:r>
              <a:rPr lang="zh-CN" altLang="zh-CN" b="1" baseline="-25000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存在无谓损失</a:t>
            </a:r>
            <a:endParaRPr lang="zh-CN" altLang="zh-CN" b="1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B098698-339F-4C30-8B91-B29AD762C2A3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1436688"/>
            <a:ext cx="2627312" cy="1501775"/>
            <a:chOff x="0" y="0"/>
            <a:chExt cx="1655" cy="946"/>
          </a:xfrm>
        </p:grpSpPr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9DFDD1BF-2AAC-41AB-A6D2-7AFB0669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"/>
              <a:ext cx="825" cy="552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A70C0D38-1461-40FC-9725-7BAB018D2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" y="0"/>
              <a:ext cx="1490" cy="817"/>
              <a:chOff x="0" y="0"/>
              <a:chExt cx="1490" cy="817"/>
            </a:xfrm>
          </p:grpSpPr>
          <p:sp>
            <p:nvSpPr>
              <p:cNvPr id="9" name="Text Box 43">
                <a:extLst>
                  <a:ext uri="{FF2B5EF4-FFF2-40B4-BE49-F238E27FC236}">
                    <a16:creationId xmlns:a16="http://schemas.microsoft.com/office/drawing/2014/main" id="{B176B416-84EC-46AE-AE30-A96DB5ED1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0"/>
                <a:ext cx="11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zh-CN" sz="2400">
                    <a:ea typeface="宋体" panose="02010600030101010101" pitchFamily="2" charset="-122"/>
                  </a:rPr>
                  <a:t>消费者剩余</a:t>
                </a:r>
              </a:p>
            </p:txBody>
          </p:sp>
          <p:sp>
            <p:nvSpPr>
              <p:cNvPr id="10" name="Arc 44">
                <a:extLst>
                  <a:ext uri="{FF2B5EF4-FFF2-40B4-BE49-F238E27FC236}">
                    <a16:creationId xmlns:a16="http://schemas.microsoft.com/office/drawing/2014/main" id="{6D603703-50E4-45F8-960D-9E854758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41"/>
                <a:ext cx="560" cy="476"/>
              </a:xfrm>
              <a:custGeom>
                <a:avLst/>
                <a:gdLst>
                  <a:gd name="T0" fmla="*/ 20745 w 20745"/>
                  <a:gd name="T1" fmla="*/ 6017 h 19257"/>
                  <a:gd name="T2" fmla="*/ 9784 w 20745"/>
                  <a:gd name="T3" fmla="*/ 19256 h 19257"/>
                  <a:gd name="T4" fmla="*/ 20745 w 20745"/>
                  <a:gd name="T5" fmla="*/ 6017 h 19257"/>
                  <a:gd name="T6" fmla="*/ 9784 w 20745"/>
                  <a:gd name="T7" fmla="*/ 19256 h 19257"/>
                  <a:gd name="T8" fmla="*/ 0 w 20745"/>
                  <a:gd name="T9" fmla="*/ 0 h 19257"/>
                  <a:gd name="T10" fmla="*/ 0 w 20745"/>
                  <a:gd name="T11" fmla="*/ 0 h 19257"/>
                  <a:gd name="T12" fmla="*/ 20745 w 20745"/>
                  <a:gd name="T13" fmla="*/ 19257 h 19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0745" h="19257" fill="none" extrusionOk="0">
                    <a:moveTo>
                      <a:pt x="20745" y="6017"/>
                    </a:moveTo>
                    <a:cubicBezTo>
                      <a:pt x="19080" y="11756"/>
                      <a:pt x="15112" y="16549"/>
                      <a:pt x="9784" y="19256"/>
                    </a:cubicBezTo>
                  </a:path>
                  <a:path w="20745" h="19257" stroke="0" extrusionOk="0">
                    <a:moveTo>
                      <a:pt x="20745" y="6017"/>
                    </a:moveTo>
                    <a:cubicBezTo>
                      <a:pt x="19080" y="11756"/>
                      <a:pt x="15112" y="16549"/>
                      <a:pt x="9784" y="1925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4C61DB4C-1694-4612-944C-20DA3B926234}"/>
              </a:ext>
            </a:extLst>
          </p:cNvPr>
          <p:cNvGrpSpPr>
            <a:grpSpLocks/>
          </p:cNvGrpSpPr>
          <p:nvPr/>
        </p:nvGrpSpPr>
        <p:grpSpPr bwMode="auto">
          <a:xfrm>
            <a:off x="6291263" y="2349500"/>
            <a:ext cx="2441575" cy="1470025"/>
            <a:chOff x="0" y="0"/>
            <a:chExt cx="1538" cy="926"/>
          </a:xfrm>
        </p:grpSpPr>
        <p:sp>
          <p:nvSpPr>
            <p:cNvPr id="12" name="AutoShape 36">
              <a:extLst>
                <a:ext uri="{FF2B5EF4-FFF2-40B4-BE49-F238E27FC236}">
                  <a16:creationId xmlns:a16="http://schemas.microsoft.com/office/drawing/2014/main" id="{85BE4AD8-F354-4184-B759-387D861C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"/>
              <a:ext cx="825" cy="552"/>
            </a:xfrm>
            <a:prstGeom prst="rtTriangle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D2E6DB27-4C28-41C3-BD76-87C4CD61FE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" y="0"/>
              <a:ext cx="1357" cy="740"/>
              <a:chOff x="0" y="0"/>
              <a:chExt cx="1357" cy="740"/>
            </a:xfrm>
          </p:grpSpPr>
          <p:sp>
            <p:nvSpPr>
              <p:cNvPr id="14" name="Text Box 39">
                <a:extLst>
                  <a:ext uri="{FF2B5EF4-FFF2-40B4-BE49-F238E27FC236}">
                    <a16:creationId xmlns:a16="http://schemas.microsoft.com/office/drawing/2014/main" id="{01EA832D-7098-47F2-87AC-694A611A4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" y="0"/>
                <a:ext cx="11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zh-CN" sz="2400">
                    <a:ea typeface="宋体" panose="02010600030101010101" pitchFamily="2" charset="-122"/>
                  </a:rPr>
                  <a:t>无谓损失</a:t>
                </a:r>
              </a:p>
            </p:txBody>
          </p:sp>
          <p:sp>
            <p:nvSpPr>
              <p:cNvPr id="15" name="Arc 40">
                <a:extLst>
                  <a:ext uri="{FF2B5EF4-FFF2-40B4-BE49-F238E27FC236}">
                    <a16:creationId xmlns:a16="http://schemas.microsoft.com/office/drawing/2014/main" id="{4F1CB0BA-A7CF-4692-8E9B-FB2F20CD6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83"/>
                <a:ext cx="425" cy="357"/>
              </a:xfrm>
              <a:custGeom>
                <a:avLst/>
                <a:gdLst>
                  <a:gd name="T0" fmla="*/ 20745 w 20745"/>
                  <a:gd name="T1" fmla="*/ 6017 h 20334"/>
                  <a:gd name="T2" fmla="*/ 7286 w 20745"/>
                  <a:gd name="T3" fmla="*/ 20334 h 20334"/>
                  <a:gd name="T4" fmla="*/ 20745 w 20745"/>
                  <a:gd name="T5" fmla="*/ 6017 h 20334"/>
                  <a:gd name="T6" fmla="*/ 7286 w 20745"/>
                  <a:gd name="T7" fmla="*/ 20334 h 20334"/>
                  <a:gd name="T8" fmla="*/ 0 w 20745"/>
                  <a:gd name="T9" fmla="*/ 0 h 20334"/>
                  <a:gd name="T10" fmla="*/ 0 w 20745"/>
                  <a:gd name="T11" fmla="*/ 0 h 20334"/>
                  <a:gd name="T12" fmla="*/ 20745 w 20745"/>
                  <a:gd name="T13" fmla="*/ 20334 h 20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0745" h="20334" fill="none" extrusionOk="0">
                    <a:moveTo>
                      <a:pt x="20745" y="6017"/>
                    </a:moveTo>
                    <a:cubicBezTo>
                      <a:pt x="18814" y="12671"/>
                      <a:pt x="13809" y="17996"/>
                      <a:pt x="7286" y="20334"/>
                    </a:cubicBezTo>
                  </a:path>
                  <a:path w="20745" h="20334" stroke="0" extrusionOk="0">
                    <a:moveTo>
                      <a:pt x="20745" y="6017"/>
                    </a:moveTo>
                    <a:cubicBezTo>
                      <a:pt x="18814" y="12671"/>
                      <a:pt x="13809" y="17996"/>
                      <a:pt x="7286" y="2033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472BEF20-D0F0-47C9-919E-751CB06D3B1E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2938463"/>
            <a:ext cx="3549650" cy="2366962"/>
            <a:chOff x="0" y="0"/>
            <a:chExt cx="2236" cy="1491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15DB4FF3-A947-4450-B6DB-8B3A07831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0"/>
              <a:ext cx="837" cy="5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768D4884-C913-40F8-A9B7-EB7C7170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1789" cy="1203"/>
              <a:chOff x="0" y="0"/>
              <a:chExt cx="1789" cy="1203"/>
            </a:xfrm>
          </p:grpSpPr>
          <p:sp>
            <p:nvSpPr>
              <p:cNvPr id="19" name="Text Box 47">
                <a:extLst>
                  <a:ext uri="{FF2B5EF4-FFF2-40B4-BE49-F238E27FC236}">
                    <a16:creationId xmlns:a16="http://schemas.microsoft.com/office/drawing/2014/main" id="{FD4C5199-601C-48BF-B201-3A7D58CE5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57"/>
                <a:ext cx="9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zh-CN" sz="2400">
                    <a:ea typeface="宋体" panose="02010600030101010101" pitchFamily="2" charset="-122"/>
                  </a:rPr>
                  <a:t>垄断利润</a:t>
                </a:r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06C3515A-6452-468D-B91A-2D12D3A647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673" y="0"/>
                <a:ext cx="1116" cy="1203"/>
              </a:xfrm>
              <a:custGeom>
                <a:avLst/>
                <a:gdLst>
                  <a:gd name="T0" fmla="*/ 14280 w 14280"/>
                  <a:gd name="T1" fmla="*/ 16206 h 21439"/>
                  <a:gd name="T2" fmla="*/ 2632 w 14280"/>
                  <a:gd name="T3" fmla="*/ 21438 h 21439"/>
                  <a:gd name="T4" fmla="*/ 14280 w 14280"/>
                  <a:gd name="T5" fmla="*/ 16206 h 21439"/>
                  <a:gd name="T6" fmla="*/ 2632 w 14280"/>
                  <a:gd name="T7" fmla="*/ 21438 h 21439"/>
                  <a:gd name="T8" fmla="*/ 0 w 14280"/>
                  <a:gd name="T9" fmla="*/ 0 h 21439"/>
                  <a:gd name="T10" fmla="*/ 0 w 14280"/>
                  <a:gd name="T11" fmla="*/ 0 h 21439"/>
                  <a:gd name="T12" fmla="*/ 14280 w 14280"/>
                  <a:gd name="T13" fmla="*/ 21439 h 21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4280" h="21439" fill="none" extrusionOk="0">
                    <a:moveTo>
                      <a:pt x="14280" y="16206"/>
                    </a:moveTo>
                    <a:cubicBezTo>
                      <a:pt x="11013" y="19084"/>
                      <a:pt x="6953" y="20908"/>
                      <a:pt x="2632" y="21438"/>
                    </a:cubicBezTo>
                  </a:path>
                  <a:path w="14280" h="21439" stroke="0" extrusionOk="0">
                    <a:moveTo>
                      <a:pt x="14280" y="16206"/>
                    </a:moveTo>
                    <a:cubicBezTo>
                      <a:pt x="11013" y="19084"/>
                      <a:pt x="6953" y="20908"/>
                      <a:pt x="2632" y="21438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B533AEA3-9FF1-46C8-9DEF-331374BA98C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3573463"/>
            <a:ext cx="4062412" cy="473075"/>
            <a:chOff x="0" y="0"/>
            <a:chExt cx="2559" cy="298"/>
          </a:xfrm>
        </p:grpSpPr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8C170EA0-93BB-438D-A369-F9E35398E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" y="150"/>
              <a:ext cx="21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D1C0EFAA-AB80-45F8-BF04-9A20EF5FE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2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500" i="1">
                  <a:ea typeface="宋体" panose="02010600030101010101" pitchFamily="2" charset="-122"/>
                </a:rPr>
                <a:t>MC</a:t>
              </a: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id="{6B0F27FF-31D1-47E7-B6AD-48650AB191FC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617663"/>
            <a:ext cx="5451475" cy="4183062"/>
            <a:chOff x="0" y="0"/>
            <a:chExt cx="3434" cy="2635"/>
          </a:xfrm>
        </p:grpSpPr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64894ADD-0B1C-451E-82F8-7E5599106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2A502A4A-B7B6-4513-B4D3-0FAF681A7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231228B8-FADF-4A9A-BEBF-9FAF0FCC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B78B9D1B-DBFC-4B1B-8042-B76A03A81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zh-CN" sz="2400">
                  <a:ea typeface="宋体" panose="02010600030101010101" pitchFamily="2" charset="-122"/>
                </a:rPr>
                <a:t>产量</a:t>
              </a: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76AEB301-87FF-43E5-BDAC-1AFFF29D4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zh-CN" sz="2400">
                  <a:ea typeface="宋体" panose="02010600030101010101" pitchFamily="2" charset="-122"/>
                </a:rPr>
                <a:t>价格</a:t>
              </a: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9BADE308-320D-4DE1-BD14-ED15D88ADC90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2058988"/>
            <a:ext cx="3595687" cy="2457450"/>
            <a:chOff x="0" y="0"/>
            <a:chExt cx="2265" cy="1548"/>
          </a:xfrm>
        </p:grpSpPr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8E8A1D14-2FB0-4878-8AB7-A7F1257A6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EAC3FEF3-AC33-40CE-B95B-DFC930C2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C04BF2E4-25F1-43CA-9F06-090EB4E1EF4E}"/>
              </a:ext>
            </a:extLst>
          </p:cNvPr>
          <p:cNvGrpSpPr>
            <a:grpSpLocks/>
          </p:cNvGrpSpPr>
          <p:nvPr/>
        </p:nvGrpSpPr>
        <p:grpSpPr bwMode="auto">
          <a:xfrm>
            <a:off x="4962525" y="2074863"/>
            <a:ext cx="2600325" cy="3024187"/>
            <a:chOff x="0" y="0"/>
            <a:chExt cx="1638" cy="1905"/>
          </a:xfrm>
        </p:grpSpPr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42F27D22-2A93-4989-81B9-32496CE7F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06EFAC11-6EBD-46A7-83F1-F852CBA3F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MR</a:t>
              </a: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5B1F243C-0999-4370-AC51-ABBB2B8DF26D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2701925"/>
            <a:ext cx="2216150" cy="3087688"/>
            <a:chOff x="0" y="0"/>
            <a:chExt cx="1396" cy="1945"/>
          </a:xfrm>
        </p:grpSpPr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4AD253F3-43C3-43AD-9011-94C98532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" y="15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64952A3-3150-4309-9CA4-F1C7F7CE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500" b="1" i="1">
                  <a:ea typeface="宋体" panose="02010600030101010101" pitchFamily="2" charset="-122"/>
                </a:rPr>
                <a:t>P</a:t>
              </a:r>
              <a:r>
                <a:rPr lang="en-US" altLang="zh-CN" sz="2500" b="1" baseline="-2500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1" name="Line 22">
              <a:extLst>
                <a:ext uri="{FF2B5EF4-FFF2-40B4-BE49-F238E27FC236}">
                  <a16:creationId xmlns:a16="http://schemas.microsoft.com/office/drawing/2014/main" id="{42A65836-DD26-4946-BEBE-6568C41C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152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23">
              <a:extLst>
                <a:ext uri="{FF2B5EF4-FFF2-40B4-BE49-F238E27FC236}">
                  <a16:creationId xmlns:a16="http://schemas.microsoft.com/office/drawing/2014/main" id="{ED7C730E-81E6-4ECD-8EAC-BBD35C404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2" y="661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B4DA102E-DA91-404B-B1F2-6EF2B06B6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676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>
                  <a:ea typeface="宋体" panose="02010600030101010101" pitchFamily="2" charset="-122"/>
                </a:rPr>
                <a:t>Q</a:t>
              </a:r>
              <a:r>
                <a:rPr lang="en-US" altLang="zh-CN" sz="2500" b="1" baseline="-2500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4" name="Oval 25">
              <a:extLst>
                <a:ext uri="{FF2B5EF4-FFF2-40B4-BE49-F238E27FC236}">
                  <a16:creationId xmlns:a16="http://schemas.microsoft.com/office/drawing/2014/main" id="{684F1B57-3D9F-4015-AD2E-5B8A502F18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2" y="106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7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791B-E4BB-4EB6-93CA-1F2D5E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D2245-F2C9-4F2B-ACAD-2BD0F06A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22701" cy="4351338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一级</a:t>
            </a:r>
            <a:r>
              <a:rPr lang="zh-CN" altLang="zh-CN" dirty="0">
                <a:latin typeface="+mn-ea"/>
              </a:rPr>
              <a:t>价格歧视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垄断者知道每一个消费者对每一单位数量的产品的支付意愿，并以此定价</a:t>
            </a:r>
            <a:endParaRPr lang="en-US" altLang="zh-CN" dirty="0">
              <a:latin typeface="+mn-ea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dirty="0">
              <a:latin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zh-CN" altLang="zh-CN" dirty="0">
                <a:latin typeface="+mn-ea"/>
              </a:rPr>
              <a:t>垄断者以利润的形式获得了所有的消费者剩余</a:t>
            </a:r>
            <a:r>
              <a:rPr lang="en-US" altLang="zh-CN" dirty="0">
                <a:latin typeface="+mn-ea"/>
              </a:rPr>
              <a:t>  </a:t>
            </a:r>
            <a:endParaRPr lang="zh-CN" altLang="zh-CN" dirty="0">
              <a:latin typeface="+mn-ea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却没有无谓损失</a:t>
            </a:r>
            <a:r>
              <a:rPr lang="en-US" altLang="zh-CN" dirty="0">
                <a:latin typeface="+mn-ea"/>
              </a:rPr>
              <a:t> </a:t>
            </a: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469E6FB0-6FE2-44B6-9E49-515C4AA50330}"/>
              </a:ext>
            </a:extLst>
          </p:cNvPr>
          <p:cNvSpPr/>
          <p:nvPr/>
        </p:nvSpPr>
        <p:spPr>
          <a:xfrm rot="5400000">
            <a:off x="5895170" y="2896085"/>
            <a:ext cx="802278" cy="2648518"/>
          </a:xfrm>
          <a:prstGeom prst="rtTriangl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3C689D-F681-4CFE-B9ED-380BA766889E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1852613"/>
            <a:ext cx="3108325" cy="1957387"/>
            <a:chOff x="0" y="0"/>
            <a:chExt cx="1958" cy="123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4984C954-398E-463B-8739-381E5240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2"/>
              <a:ext cx="1644" cy="1101"/>
            </a:xfrm>
            <a:prstGeom prst="rtTriangl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4CCDA1-7CA8-42A0-85B2-2484511D7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0"/>
              <a:ext cx="1364" cy="863"/>
              <a:chOff x="0" y="0"/>
              <a:chExt cx="1364" cy="863"/>
            </a:xfrm>
          </p:grpSpPr>
          <p:sp>
            <p:nvSpPr>
              <p:cNvPr id="8" name="Text Box 43">
                <a:extLst>
                  <a:ext uri="{FF2B5EF4-FFF2-40B4-BE49-F238E27FC236}">
                    <a16:creationId xmlns:a16="http://schemas.microsoft.com/office/drawing/2014/main" id="{36E47EF5-D4E5-4BD7-A5E1-8C4C488B5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" y="0"/>
                <a:ext cx="11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F6FC6"/>
                  </a:buClr>
                  <a:buSzPct val="75000"/>
                  <a:buFont typeface="Monotype Sorts" pitchFamily="2" charset="2"/>
                  <a:buChar char="u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F6FC6"/>
                  </a:buClr>
                  <a:buSzPct val="100000"/>
                  <a:buFont typeface="宋体" panose="02010600030101010101" pitchFamily="2" charset="-122"/>
                  <a:buChar char="–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F6FC6"/>
                  </a:buClr>
                  <a:buSzPct val="50000"/>
                  <a:buFont typeface="Wingdings" panose="05000000000000000000" pitchFamily="2" charset="2"/>
                  <a:buChar char="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Monotype Sorts" pitchFamily="2" charset="2"/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生产者剩余</a:t>
                </a:r>
                <a:endParaRPr lang="zh-CN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Arc 44">
                <a:extLst>
                  <a:ext uri="{FF2B5EF4-FFF2-40B4-BE49-F238E27FC236}">
                    <a16:creationId xmlns:a16="http://schemas.microsoft.com/office/drawing/2014/main" id="{5A19723B-0FDC-4ACF-BDCD-8AB4B7104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26"/>
                <a:ext cx="425" cy="537"/>
              </a:xfrm>
              <a:custGeom>
                <a:avLst/>
                <a:gdLst>
                  <a:gd name="T0" fmla="*/ 425 w 20745"/>
                  <a:gd name="T1" fmla="*/ 168 h 19232"/>
                  <a:gd name="T2" fmla="*/ 201 w 20745"/>
                  <a:gd name="T3" fmla="*/ 537 h 19232"/>
                  <a:gd name="T4" fmla="*/ 425 w 20745"/>
                  <a:gd name="T5" fmla="*/ 168 h 19232"/>
                  <a:gd name="T6" fmla="*/ 201 w 20745"/>
                  <a:gd name="T7" fmla="*/ 537 h 19232"/>
                  <a:gd name="T8" fmla="*/ 0 w 20745"/>
                  <a:gd name="T9" fmla="*/ 0 h 19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45"/>
                  <a:gd name="T16" fmla="*/ 0 h 19232"/>
                  <a:gd name="T17" fmla="*/ 20745 w 20745"/>
                  <a:gd name="T18" fmla="*/ 19232 h 19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45" h="19232" fill="none" extrusionOk="0">
                    <a:moveTo>
                      <a:pt x="20745" y="6017"/>
                    </a:moveTo>
                    <a:cubicBezTo>
                      <a:pt x="19085" y="11738"/>
                      <a:pt x="15137" y="16520"/>
                      <a:pt x="9833" y="19232"/>
                    </a:cubicBezTo>
                  </a:path>
                  <a:path w="20745" h="19232" stroke="0" extrusionOk="0">
                    <a:moveTo>
                      <a:pt x="20745" y="6017"/>
                    </a:moveTo>
                    <a:cubicBezTo>
                      <a:pt x="19085" y="11738"/>
                      <a:pt x="15137" y="16520"/>
                      <a:pt x="9833" y="19232"/>
                    </a:cubicBezTo>
                    <a:lnTo>
                      <a:pt x="0" y="0"/>
                    </a:lnTo>
                    <a:lnTo>
                      <a:pt x="20745" y="601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C2AE5E-3582-4E46-B1E7-C684BA300632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3093475"/>
            <a:ext cx="4038599" cy="1557338"/>
            <a:chOff x="444" y="-209"/>
            <a:chExt cx="2544" cy="981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7D0FEEC3-1374-40B3-88BD-A68E63107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" y="131"/>
              <a:ext cx="2063" cy="64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08134CEF-0A19-492F-A920-456A22137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-209"/>
              <a:ext cx="42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MC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0425C7-4032-4F17-AC12-4D029CA0BC4E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617663"/>
            <a:ext cx="5451475" cy="4183062"/>
            <a:chOff x="0" y="0"/>
            <a:chExt cx="3434" cy="263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BBB0E4-BE23-42BF-A429-4E9C32408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19" name="Line 12">
                <a:extLst>
                  <a:ext uri="{FF2B5EF4-FFF2-40B4-BE49-F238E27FC236}">
                    <a16:creationId xmlns:a16="http://schemas.microsoft.com/office/drawing/2014/main" id="{3768DB23-CBA4-4789-9ADC-2294B6C6A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0FC4B733-D98A-4C61-8A89-35417E38A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AF0CA1A6-E2FD-4807-8505-7BF32413F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Q</a:t>
              </a:r>
              <a:endParaRPr lang="zh-CN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22EB6E4C-E0D2-442C-8A93-D02ADA28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$</a:t>
              </a:r>
              <a:endParaRPr lang="zh-CN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ADBA1-A835-44B4-9437-C93420509AD5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2058988"/>
            <a:ext cx="3595687" cy="2457450"/>
            <a:chOff x="0" y="0"/>
            <a:chExt cx="2265" cy="1548"/>
          </a:xfrm>
        </p:grpSpPr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30450762-9B3C-4A08-BC2D-F09D2DCA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470AF41-A0F2-4941-8370-68736AE96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C7C273-6414-433D-8E63-667A35D10B1B}"/>
              </a:ext>
            </a:extLst>
          </p:cNvPr>
          <p:cNvGrpSpPr>
            <a:grpSpLocks/>
          </p:cNvGrpSpPr>
          <p:nvPr/>
        </p:nvGrpSpPr>
        <p:grpSpPr bwMode="auto">
          <a:xfrm>
            <a:off x="4962525" y="2074863"/>
            <a:ext cx="2600325" cy="3024187"/>
            <a:chOff x="0" y="0"/>
            <a:chExt cx="1638" cy="1905"/>
          </a:xfrm>
        </p:grpSpPr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1E66CAD7-D260-4DD2-874F-C5376D87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MR</a:t>
              </a: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AB064CC8-9FD5-4019-99F4-9B74CA1A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B446EC-3E9D-4510-8D4C-80258AF7DF83}"/>
              </a:ext>
            </a:extLst>
          </p:cNvPr>
          <p:cNvGrpSpPr>
            <a:grpSpLocks/>
          </p:cNvGrpSpPr>
          <p:nvPr/>
        </p:nvGrpSpPr>
        <p:grpSpPr bwMode="auto">
          <a:xfrm>
            <a:off x="7413625" y="3746500"/>
            <a:ext cx="493713" cy="2106613"/>
            <a:chOff x="278" y="0"/>
            <a:chExt cx="311" cy="1327"/>
          </a:xfrm>
        </p:grpSpPr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A59A4F8C-24D3-4E77-BC63-4C2074DB5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" y="45"/>
              <a:ext cx="3" cy="96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D7AF88B9-BDAB-47CB-A22E-840B3E6DF2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" y="0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9309BECB-C257-402E-836A-BE2E98014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058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>
                <a:spcBef>
                  <a:spcPct val="20000"/>
                </a:spcBef>
                <a:buClr>
                  <a:srgbClr val="0F6FC6"/>
                </a:buClr>
                <a:buSzPct val="75000"/>
                <a:buFont typeface="Monotype Sorts" pitchFamily="2" charset="2"/>
                <a:buChar char="u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F6FC6"/>
                </a:buClr>
                <a:buSzPct val="100000"/>
                <a:buFont typeface="宋体" panose="02010600030101010101" pitchFamily="2" charset="-122"/>
                <a:buChar char="–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F6FC6"/>
                </a:buClr>
                <a:buSzPct val="50000"/>
                <a:buFont typeface="Wingdings" panose="05000000000000000000" pitchFamily="2" charset="2"/>
                <a:buChar char="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Monotype Sorts" pitchFamily="2" charset="2"/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Q</a:t>
              </a:r>
              <a:endParaRPr lang="en-US" altLang="zh-CN" sz="2500" baseline="-25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A066-15E2-41B4-A293-9C27B28D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B9391-2F12-499D-BBEB-918E6E17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+mn-ea"/>
              </a:rPr>
              <a:t>三级价格歧视 垄断者</a:t>
            </a:r>
            <a:r>
              <a:rPr lang="zh-CN" altLang="zh-CN" dirty="0">
                <a:latin typeface="+mn-ea"/>
              </a:rPr>
              <a:t>根据一些它所</a:t>
            </a:r>
            <a:r>
              <a:rPr lang="zh-CN" altLang="en-US" dirty="0">
                <a:latin typeface="+mn-ea"/>
              </a:rPr>
              <a:t>能</a:t>
            </a:r>
            <a:r>
              <a:rPr lang="zh-CN" altLang="zh-CN" dirty="0">
                <a:latin typeface="+mn-ea"/>
              </a:rPr>
              <a:t>观察到的</a:t>
            </a:r>
            <a:r>
              <a:rPr lang="zh-CN" altLang="en-US" dirty="0">
                <a:latin typeface="+mn-ea"/>
              </a:rPr>
              <a:t>、与</a:t>
            </a:r>
            <a:r>
              <a:rPr lang="zh-CN" altLang="zh-CN" dirty="0">
                <a:latin typeface="+mn-ea"/>
              </a:rPr>
              <a:t>消费者支付意愿有关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zh-CN" dirty="0">
                <a:latin typeface="+mn-ea"/>
              </a:rPr>
              <a:t>特征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把消费者分为若个群体，比如年龄</a:t>
            </a:r>
            <a:r>
              <a:rPr lang="zh-CN" altLang="en-US" dirty="0">
                <a:latin typeface="+mn-ea"/>
              </a:rPr>
              <a:t>、性别、地域、收入，并以此定价</a:t>
            </a:r>
            <a:endParaRPr lang="en-US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电影票</a:t>
            </a:r>
            <a:r>
              <a:rPr lang="zh-CN" altLang="en-US" dirty="0">
                <a:latin typeface="+mn-ea"/>
              </a:rPr>
              <a:t>、公园门票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sz="2800" dirty="0">
                <a:latin typeface="+mn-ea"/>
              </a:rPr>
              <a:t>对老年人，学生</a:t>
            </a:r>
            <a:r>
              <a:rPr lang="zh-CN" altLang="en-US" sz="2800" dirty="0">
                <a:latin typeface="+mn-ea"/>
              </a:rPr>
              <a:t>，儿童</a:t>
            </a:r>
            <a:r>
              <a:rPr lang="zh-CN" altLang="zh-CN" sz="2800" dirty="0">
                <a:latin typeface="+mn-ea"/>
              </a:rPr>
              <a:t>实行折扣</a:t>
            </a:r>
          </a:p>
          <a:p>
            <a:r>
              <a:rPr lang="zh-CN" altLang="en-US" dirty="0">
                <a:latin typeface="+mn-ea"/>
              </a:rPr>
              <a:t>书籍、奢侈品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对不同国家和地区定不同价格</a:t>
            </a:r>
            <a:endParaRPr lang="en-US" altLang="zh-CN" sz="28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奖学金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美国私立大学为收入较低家庭的学生提供全额奖学金，富裕的学生自己承担学费</a:t>
            </a:r>
            <a:endParaRPr lang="en-US" altLang="zh-CN" sz="2800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30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2826-A6EC-42AB-A297-6FEC5652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竞争与垄断厂商的需求曲线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73BD-DC1A-4B94-BAFE-08F3EEDF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33841" cy="435133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在完全竞争市场，市场需求曲线向下倾斜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但在市场价格上，一家竞争</a:t>
            </a:r>
            <a:r>
              <a:rPr lang="zh-CN" altLang="en-US" dirty="0">
                <a:latin typeface="+mn-ea"/>
              </a:rPr>
              <a:t>厂商</a:t>
            </a:r>
            <a:r>
              <a:rPr lang="zh-CN" altLang="zh-CN" dirty="0">
                <a:latin typeface="+mn-ea"/>
              </a:rPr>
              <a:t>面临的需求曲线是水平的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厂商</a:t>
            </a:r>
            <a:r>
              <a:rPr lang="zh-CN" altLang="zh-CN" dirty="0">
                <a:latin typeface="+mn-ea"/>
              </a:rPr>
              <a:t>能够增加产品数量而不降低价格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P(Q)</a:t>
            </a:r>
            <a:r>
              <a:rPr lang="zh-CN" altLang="zh-CN" dirty="0">
                <a:latin typeface="+mn-ea"/>
              </a:rPr>
              <a:t> = </a:t>
            </a:r>
            <a:r>
              <a:rPr lang="zh-CN" altLang="zh-CN" b="1" dirty="0">
                <a:latin typeface="+mn-ea"/>
              </a:rPr>
              <a:t>P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5A15464-501D-4C63-AA5D-055A0EC17154}"/>
              </a:ext>
            </a:extLst>
          </p:cNvPr>
          <p:cNvGrpSpPr>
            <a:grpSpLocks/>
          </p:cNvGrpSpPr>
          <p:nvPr/>
        </p:nvGrpSpPr>
        <p:grpSpPr bwMode="auto">
          <a:xfrm>
            <a:off x="5100638" y="4233863"/>
            <a:ext cx="3581399" cy="384175"/>
            <a:chOff x="0" y="0"/>
            <a:chExt cx="2256" cy="242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445EE500-EA0B-490C-8B31-C714849B8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4"/>
              <a:ext cx="182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2C8275E-3432-449E-84EF-9C7A5EECC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0"/>
              <a:ext cx="39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00" b="1" i="1" dirty="0">
                  <a:ea typeface="宋体" panose="02010600030101010101" pitchFamily="2" charset="-122"/>
                </a:rPr>
                <a:t>P(Q)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BBB9C5D8-E6F4-4299-8DBB-EB086C1AFF95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2728913"/>
            <a:ext cx="3817938" cy="3371850"/>
            <a:chOff x="0" y="0"/>
            <a:chExt cx="2405" cy="212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25F8D4A9-1770-4248-9BB6-A4C649B2D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70"/>
              <a:ext cx="1945" cy="1713"/>
              <a:chOff x="0" y="0"/>
              <a:chExt cx="3650" cy="2492"/>
            </a:xfrm>
          </p:grpSpPr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A858EC01-C558-447E-A7F9-CBC7B9C6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6FCA3AD-273E-4F57-A547-21DBA2062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E327EB24-C5E8-4941-A2C4-A81CAC7F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>
                  <a:ea typeface="宋体" panose="02010600030101010101" pitchFamily="2" charset="-122"/>
                </a:rPr>
                <a:t>P</a:t>
              </a:r>
              <a:endParaRPr lang="en-US" altLang="zh-CN" sz="25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9223FF4-589E-48C9-8BEA-E25A84997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826"/>
              <a:ext cx="3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00" b="1" i="1"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3D8A370C-5884-4D3C-A012-D65A4AC8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409" y="1971676"/>
            <a:ext cx="339334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500" b="1" dirty="0">
                <a:ea typeface="宋体" panose="02010600030101010101" pitchFamily="2" charset="-122"/>
              </a:rPr>
              <a:t>竞争</a:t>
            </a:r>
            <a:r>
              <a:rPr lang="zh-CN" altLang="en-US" sz="2500" b="1" dirty="0">
                <a:ea typeface="宋体" panose="02010600030101010101" pitchFamily="2" charset="-122"/>
              </a:rPr>
              <a:t>厂商面临</a:t>
            </a:r>
            <a:r>
              <a:rPr lang="zh-CN" altLang="zh-CN" sz="2500" b="1" dirty="0">
                <a:ea typeface="宋体" panose="02010600030101010101" pitchFamily="2" charset="-122"/>
              </a:rPr>
              <a:t>需求曲线</a:t>
            </a:r>
          </a:p>
        </p:txBody>
      </p:sp>
    </p:spTree>
    <p:extLst>
      <p:ext uri="{BB962C8B-B14F-4D97-AF65-F5344CB8AC3E}">
        <p14:creationId xmlns:p14="http://schemas.microsoft.com/office/powerpoint/2010/main" val="17303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3BFDB-806B-436B-9217-6D3611F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三级价格歧视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40A97-360B-46ED-AC36-C14B5CC6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3824565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ct val="30000"/>
                  </a:spcBef>
                  <a:buNone/>
                </a:pPr>
                <a:r>
                  <a:rPr lang="zh-CN" altLang="en-US" dirty="0">
                    <a:latin typeface="+mn-ea"/>
                  </a:rPr>
                  <a:t>假设厂商知道每类买家的特征（需求曲线）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spcBef>
                    <a:spcPct val="30000"/>
                  </a:spcBef>
                  <a:buNone/>
                </a:pPr>
                <a:r>
                  <a:rPr lang="zh-CN" altLang="en-US" dirty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 marL="0" indent="0">
                  <a:spcBef>
                    <a:spcPct val="30000"/>
                  </a:spcBef>
                  <a:buNone/>
                </a:pPr>
                <a:endParaRPr lang="en-US" altLang="zh-CN" dirty="0">
                  <a:latin typeface="+mn-ea"/>
                </a:endParaRPr>
              </a:p>
              <a:p>
                <a:pPr marL="0" indent="0">
                  <a:spcBef>
                    <a:spcPct val="30000"/>
                  </a:spcBef>
                  <a:buNone/>
                </a:pPr>
                <a:r>
                  <a:rPr lang="zh-CN" altLang="en-US" dirty="0">
                    <a:latin typeface="+mn-ea"/>
                  </a:rPr>
                  <a:t>与一级价格歧视相比，垄断者对同一类买家只能定同一价格！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spcBef>
                    <a:spcPct val="30000"/>
                  </a:spcBef>
                  <a:buNone/>
                </a:pPr>
                <a:endParaRPr lang="en-US" altLang="zh-CN" dirty="0">
                  <a:latin typeface="+mn-ea"/>
                </a:endParaRPr>
              </a:p>
              <a:p>
                <a:pPr marL="0" indent="0">
                  <a:spcBef>
                    <a:spcPct val="30000"/>
                  </a:spcBef>
                  <a:buNone/>
                </a:pPr>
                <a:r>
                  <a:rPr lang="zh-CN" altLang="en-US" dirty="0">
                    <a:latin typeface="+mn-ea"/>
                  </a:rPr>
                  <a:t>与无价格歧视相比：卖家变好！买家？社会？</a:t>
                </a:r>
                <a:endParaRPr lang="en-US" altLang="zh-CN" dirty="0">
                  <a:latin typeface="+mn-ea"/>
                </a:endParaRP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40A97-360B-46ED-AC36-C14B5CC6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824565" cy="4351338"/>
              </a:xfrm>
              <a:blipFill>
                <a:blip r:embed="rId2"/>
                <a:stretch>
                  <a:fillRect l="-3185" t="-3221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4">
            <a:extLst>
              <a:ext uri="{FF2B5EF4-FFF2-40B4-BE49-F238E27FC236}">
                <a16:creationId xmlns:a16="http://schemas.microsoft.com/office/drawing/2014/main" id="{1CCDD736-498F-4FDD-96B1-D582AA336BA3}"/>
              </a:ext>
            </a:extLst>
          </p:cNvPr>
          <p:cNvGrpSpPr>
            <a:grpSpLocks/>
          </p:cNvGrpSpPr>
          <p:nvPr/>
        </p:nvGrpSpPr>
        <p:grpSpPr bwMode="auto">
          <a:xfrm>
            <a:off x="4287716" y="1417241"/>
            <a:ext cx="4856163" cy="3927474"/>
            <a:chOff x="603" y="-124"/>
            <a:chExt cx="3059" cy="2474"/>
          </a:xfrm>
        </p:grpSpPr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13ADC870-2C51-4782-8543-2BBC5D7A3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46CA3301-46F8-42D7-A5EB-06489270C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839DE5CA-FCD9-4996-AA40-7D8003232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09F64710-0A06-42AD-AAD3-DD638294A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1898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400" dirty="0">
                  <a:ea typeface="宋体" panose="02010600030101010101" pitchFamily="2" charset="-122"/>
                </a:rPr>
                <a:t>数</a:t>
              </a:r>
              <a:r>
                <a:rPr lang="zh-CN" altLang="zh-CN" sz="2400" dirty="0">
                  <a:ea typeface="宋体" panose="02010600030101010101" pitchFamily="2" charset="-122"/>
                </a:rPr>
                <a:t>量</a:t>
              </a: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77F69609-543E-4BD9-9525-E441C9E17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-124"/>
              <a:ext cx="1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400" dirty="0">
                  <a:ea typeface="宋体" panose="02010600030101010101" pitchFamily="2" charset="-122"/>
                </a:rPr>
                <a:t>支付意愿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12" name="Line 17">
            <a:extLst>
              <a:ext uri="{FF2B5EF4-FFF2-40B4-BE49-F238E27FC236}">
                <a16:creationId xmlns:a16="http://schemas.microsoft.com/office/drawing/2014/main" id="{33437311-05D8-43D6-960C-E469CFD65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2" y="2448785"/>
            <a:ext cx="3460750" cy="28987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6E064FBD-5489-4563-A33C-DB0868D54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272" y="1921266"/>
            <a:ext cx="1711326" cy="341629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4">
            <a:extLst>
              <a:ext uri="{FF2B5EF4-FFF2-40B4-BE49-F238E27FC236}">
                <a16:creationId xmlns:a16="http://schemas.microsoft.com/office/drawing/2014/main" id="{F98B5CB1-DC56-4618-BC05-FFE9A539E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231" y="4095970"/>
            <a:ext cx="55682" cy="122474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B804962A-55E6-46FF-B732-C1A7292E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714" y="4356105"/>
            <a:ext cx="42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46B3B78-DF73-4D3F-8D66-818D57AE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461" y="4395151"/>
            <a:ext cx="43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57896F-BAD7-435E-B860-60435E7AD507}"/>
              </a:ext>
            </a:extLst>
          </p:cNvPr>
          <p:cNvSpPr/>
          <p:nvPr/>
        </p:nvSpPr>
        <p:spPr>
          <a:xfrm>
            <a:off x="6157151" y="919545"/>
            <a:ext cx="2734620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假设两类买家有不同的需求曲线（</a:t>
            </a:r>
            <a:r>
              <a:rPr lang="en-US" altLang="zh-CN" sz="2400" b="1" dirty="0">
                <a:ea typeface="宋体" panose="02010600030101010101" pitchFamily="2" charset="-122"/>
              </a:rPr>
              <a:t>a: </a:t>
            </a:r>
            <a:r>
              <a:rPr lang="zh-CN" altLang="en-US" sz="2400" b="1" dirty="0">
                <a:ea typeface="宋体" panose="02010600030101010101" pitchFamily="2" charset="-122"/>
              </a:rPr>
              <a:t>红色、</a:t>
            </a:r>
            <a:r>
              <a:rPr lang="en-US" altLang="zh-CN" sz="2400" b="1" dirty="0"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ea typeface="宋体" panose="02010600030101010101" pitchFamily="2" charset="-122"/>
              </a:rPr>
              <a:t>：橙色）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卖家边际成本为</a:t>
            </a:r>
            <a:r>
              <a:rPr lang="en-US" altLang="zh-CN" sz="2400" b="1" dirty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770BB4FC-2FBF-4C2B-9033-A84B459AF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272" y="3218793"/>
            <a:ext cx="62273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4">
            <a:extLst>
              <a:ext uri="{FF2B5EF4-FFF2-40B4-BE49-F238E27FC236}">
                <a16:creationId xmlns:a16="http://schemas.microsoft.com/office/drawing/2014/main" id="{4D87A52E-DC0D-4C5B-90E2-216064E5B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002" y="3197798"/>
            <a:ext cx="30655" cy="214691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E6707ED-7D80-46E7-81FB-FE2BFBEB0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1117" y="4039182"/>
            <a:ext cx="1888113" cy="32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83721893-C113-4115-9264-02155988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2701925"/>
            <a:ext cx="584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500" b="1" i="1" dirty="0">
                <a:ea typeface="宋体" panose="02010600030101010101" pitchFamily="2" charset="-122"/>
              </a:rPr>
              <a:t>P</a:t>
            </a:r>
            <a:r>
              <a:rPr lang="en-US" altLang="zh-CN" sz="2500" b="1" baseline="-25000" dirty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194D7-792C-4DC0-91E0-7AB957BE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629" y="3802644"/>
            <a:ext cx="584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500" b="1" i="1" dirty="0" err="1">
                <a:ea typeface="宋体" panose="02010600030101010101" pitchFamily="2" charset="-122"/>
              </a:rPr>
              <a:t>P</a:t>
            </a:r>
            <a:r>
              <a:rPr lang="en-US" altLang="zh-CN" sz="2500" b="1" baseline="-25000" dirty="0" err="1">
                <a:ea typeface="宋体" panose="02010600030101010101" pitchFamily="2" charset="-122"/>
              </a:rPr>
              <a:t>b</a:t>
            </a:r>
            <a:endParaRPr lang="en-US" altLang="zh-CN" sz="2500" b="1" baseline="-25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3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CCC48-332F-4816-A3D9-A5957FB6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7B3B5-55E5-4A8A-9561-98B066F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latin typeface="+mn-ea"/>
              </a:rPr>
              <a:t>现实世界中，</a:t>
            </a:r>
            <a:r>
              <a:rPr lang="zh-CN" altLang="en-US" dirty="0">
                <a:latin typeface="+mn-ea"/>
              </a:rPr>
              <a:t>一级</a:t>
            </a:r>
            <a:r>
              <a:rPr lang="zh-CN" altLang="zh-CN" dirty="0">
                <a:latin typeface="+mn-ea"/>
              </a:rPr>
              <a:t>价格歧视不可能出现：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卖家不</a:t>
            </a:r>
            <a:r>
              <a:rPr lang="zh-CN" altLang="zh-CN" dirty="0">
                <a:latin typeface="+mn-ea"/>
              </a:rPr>
              <a:t>知道</a:t>
            </a:r>
            <a:r>
              <a:rPr lang="zh-CN" altLang="en-US" dirty="0">
                <a:latin typeface="+mn-ea"/>
              </a:rPr>
              <a:t>每一买家每一单位的</a:t>
            </a:r>
            <a:r>
              <a:rPr lang="zh-CN" altLang="zh-CN" dirty="0">
                <a:latin typeface="+mn-ea"/>
              </a:rPr>
              <a:t>支付意愿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买家</a:t>
            </a:r>
            <a:r>
              <a:rPr lang="zh-CN" altLang="zh-CN" dirty="0">
                <a:latin typeface="+mn-ea"/>
              </a:rPr>
              <a:t>不</a:t>
            </a:r>
            <a:r>
              <a:rPr lang="zh-CN" altLang="en-US" dirty="0">
                <a:latin typeface="+mn-ea"/>
              </a:rPr>
              <a:t>愿意</a:t>
            </a:r>
            <a:r>
              <a:rPr lang="zh-CN" altLang="zh-CN" dirty="0">
                <a:latin typeface="+mn-ea"/>
              </a:rPr>
              <a:t>把</a:t>
            </a:r>
            <a:r>
              <a:rPr lang="zh-CN" altLang="en-US" dirty="0">
                <a:latin typeface="+mn-ea"/>
              </a:rPr>
              <a:t>自己的</a:t>
            </a:r>
            <a:r>
              <a:rPr lang="zh-CN" altLang="zh-CN" dirty="0">
                <a:latin typeface="+mn-ea"/>
              </a:rPr>
              <a:t>支付意愿</a:t>
            </a:r>
            <a:r>
              <a:rPr lang="zh-CN" altLang="en-US" dirty="0">
                <a:latin typeface="+mn-ea"/>
              </a:rPr>
              <a:t>提供给卖家！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三级价格歧视需要知道与支付意愿相关的特征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买家</a:t>
            </a:r>
            <a:r>
              <a:rPr lang="zh-CN" altLang="zh-CN" dirty="0">
                <a:latin typeface="+mn-ea"/>
              </a:rPr>
              <a:t>不</a:t>
            </a:r>
            <a:r>
              <a:rPr lang="zh-CN" altLang="en-US" dirty="0">
                <a:latin typeface="+mn-ea"/>
              </a:rPr>
              <a:t>愿意</a:t>
            </a:r>
            <a:r>
              <a:rPr lang="zh-CN" altLang="zh-CN" dirty="0">
                <a:latin typeface="+mn-ea"/>
              </a:rPr>
              <a:t>把</a:t>
            </a:r>
            <a:r>
              <a:rPr lang="zh-CN" altLang="en-US" dirty="0">
                <a:latin typeface="+mn-ea"/>
              </a:rPr>
              <a:t>自己的特征提供给卖家！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二级价格歧视：卖家不知道买家的特征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但是卖家知道每一次购买行为的特征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垄断者掌握的买家信息由多到少：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        一级歧视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三级歧视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二级歧视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endParaRPr lang="zh-CN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25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2DA6-D2EE-4D44-BA79-F9F3A062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AA43-ACB6-4375-9106-DE6B5C2E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二级价格歧视 在垄断者不知道买家类型的情况下，如何设计定价策略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规则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使买家愿意主动显示其类型？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假设垄断者知道存在两种不同类型（需求曲线）的买家，但不知道一个具体买家的类型。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垄断者可以自由“设计”不同的套餐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买家自由选择（</a:t>
            </a:r>
            <a:r>
              <a:rPr lang="en-US" altLang="zh-CN" dirty="0">
                <a:latin typeface="+mn-ea"/>
              </a:rPr>
              <a:t>self-selection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使得：高（低）需求类型的买家没有动机选择面向低（高）需求类型的买家的套餐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600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49B59-C73C-4454-AE2C-AD1E295A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7C81B-A83F-4860-98C2-B8FD05F5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数量折扣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对购买量大的</a:t>
            </a:r>
            <a:r>
              <a:rPr lang="zh-CN" altLang="en-US" dirty="0">
                <a:latin typeface="+mn-ea"/>
              </a:rPr>
              <a:t>买家</a:t>
            </a:r>
            <a:r>
              <a:rPr lang="zh-CN" altLang="zh-CN" dirty="0">
                <a:latin typeface="+mn-ea"/>
              </a:rPr>
              <a:t>收取的平均价格要低于购买量小的</a:t>
            </a:r>
            <a:r>
              <a:rPr lang="zh-CN" altLang="en-US" dirty="0">
                <a:latin typeface="+mn-ea"/>
              </a:rPr>
              <a:t>买家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电影院爆米花</a:t>
            </a:r>
            <a:r>
              <a:rPr lang="zh-CN" altLang="en-US" dirty="0">
                <a:latin typeface="+mn-ea"/>
              </a:rPr>
              <a:t>、超市促销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流量套餐、电费、出租车费</a:t>
            </a:r>
            <a:endParaRPr lang="en-US" altLang="zh-CN" u="sng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质量差别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快递普通到达、有限制的机票、经济舱</a:t>
            </a:r>
            <a:endParaRPr lang="en-US" altLang="zh-CN" dirty="0">
              <a:latin typeface="+mn-ea"/>
            </a:endParaRPr>
          </a:p>
          <a:p>
            <a:endParaRPr lang="en-US" altLang="zh-CN" u="sng" dirty="0">
              <a:latin typeface="+mn-ea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162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62678-B90E-4329-A41C-3513F920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78BF-C1EF-4138-AE3F-23CE4B60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>
                <a:latin typeface="+mn-ea"/>
              </a:rPr>
              <a:t>电影票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在工作日下午看电影的人们实行折扣</a:t>
            </a:r>
          </a:p>
          <a:p>
            <a:r>
              <a:rPr lang="zh-CN" altLang="zh-CN" sz="2400" dirty="0">
                <a:latin typeface="+mn-ea"/>
              </a:rPr>
              <a:t>机票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对愿意在周六晚上过夜的乘客实行折扣，把商务乘客从</a:t>
            </a:r>
            <a:r>
              <a:rPr lang="zh-CN" altLang="en-US" dirty="0">
                <a:latin typeface="+mn-ea"/>
              </a:rPr>
              <a:t>普通</a:t>
            </a:r>
            <a:r>
              <a:rPr lang="zh-CN" altLang="zh-CN" dirty="0">
                <a:latin typeface="+mn-ea"/>
              </a:rPr>
              <a:t>乘客中区分出来</a:t>
            </a:r>
            <a:endParaRPr lang="en-US" altLang="zh-CN" dirty="0">
              <a:latin typeface="+mn-ea"/>
            </a:endParaRPr>
          </a:p>
          <a:p>
            <a:r>
              <a:rPr lang="zh-CN" altLang="zh-CN" sz="2400" dirty="0">
                <a:latin typeface="+mn-ea"/>
              </a:rPr>
              <a:t>折扣券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有时间收集折扣券的人们通常收入和支付意愿都较低</a:t>
            </a:r>
            <a:endParaRPr lang="en-US" altLang="zh-CN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公园门票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大门票与小项目门票</a:t>
            </a:r>
            <a:endParaRPr lang="en-US" altLang="zh-CN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书籍、</a:t>
            </a:r>
            <a:r>
              <a:rPr lang="en-US" altLang="zh-CN" sz="2400" dirty="0">
                <a:latin typeface="+mn-ea"/>
              </a:rPr>
              <a:t>CD</a:t>
            </a:r>
          </a:p>
          <a:p>
            <a:pPr lvl="1"/>
            <a:r>
              <a:rPr lang="zh-CN" altLang="en-US" dirty="0">
                <a:latin typeface="+mn-ea"/>
              </a:rPr>
              <a:t>限量版与普通版</a:t>
            </a:r>
            <a:endParaRPr lang="en-US" altLang="zh-CN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45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CAECB-8B3D-4A30-AF62-4AB5F199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F4092-DD93-4354-99FD-01AD4897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F9AC2-6644-432E-8207-0C6A7D59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6" y="1373903"/>
            <a:ext cx="4468201" cy="2247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CAD77B-2DD8-4102-912B-47C2E9A9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57" y="3350433"/>
            <a:ext cx="4263797" cy="32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82031-2FA7-4F52-93DC-13B4BBF2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2CF923-309D-4119-B952-5B91AEA3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693" y="1313015"/>
            <a:ext cx="4880623" cy="2545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3B2BA-4800-406C-9D96-C68DE9A1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25" y="4100430"/>
            <a:ext cx="4439923" cy="21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6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34AC6-E673-48DD-B1AC-D35B505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二级价格歧视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6972C-A237-4B28-9501-1D90B209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19</a:t>
            </a:r>
            <a:r>
              <a:rPr lang="zh-CN" altLang="en-US" dirty="0">
                <a:latin typeface="+mn-ea"/>
              </a:rPr>
              <a:t>世纪法国经济学家米尔迪皮在铁路刚通车时写道：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“并不是由于为三级车厢加一个顶棚，或者装饰三级车厢的座位需要几百法郎，几家铁路公司才推出木质座位的敞篷车厢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 它们的目的是防止有能力支付二等车票的乘客，去购买三等车票旅行；这会刺激到穷人，但并不是想蓄意伤害他们，它们只是想吓唬富人。”</a:t>
            </a:r>
          </a:p>
          <a:p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6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C29B-0BED-4A22-9F9B-1FDB63C9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DE99A-9511-4E20-8AE1-03B8BEAA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Dell</a:t>
            </a:r>
            <a:r>
              <a:rPr lang="zh-CN" altLang="en-US" dirty="0"/>
              <a:t>同样的笔记本在不同销售网页上价格不同</a:t>
            </a:r>
            <a:endParaRPr lang="en-US" altLang="zh-CN" dirty="0"/>
          </a:p>
          <a:p>
            <a:r>
              <a:rPr lang="zh-CN" altLang="en-US" dirty="0"/>
              <a:t>双十一的各种优惠活动：红包雨、种红包、盖楼层</a:t>
            </a:r>
            <a:endParaRPr lang="en-US" altLang="zh-CN" dirty="0"/>
          </a:p>
          <a:p>
            <a:r>
              <a:rPr lang="zh-CN" altLang="en-US" dirty="0"/>
              <a:t>披萨店免费送货</a:t>
            </a:r>
            <a:endParaRPr lang="en-US" altLang="zh-CN" dirty="0"/>
          </a:p>
          <a:p>
            <a:r>
              <a:rPr lang="zh-CN" altLang="en-US" dirty="0"/>
              <a:t>汽车销售商提供置换补贴</a:t>
            </a:r>
            <a:endParaRPr lang="en-US" altLang="zh-CN" dirty="0"/>
          </a:p>
          <a:p>
            <a:r>
              <a:rPr lang="zh-CN" altLang="en-US" dirty="0"/>
              <a:t>家具店提供免费送货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21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7860C-33B3-46D7-80F2-2A52771E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17DF9-2A05-4D3A-B9AD-B298FEF1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罗门哈斯公司在甲基丙烯酸甲酯中加砷</a:t>
            </a:r>
            <a:endParaRPr lang="en-US" altLang="zh-CN" dirty="0"/>
          </a:p>
          <a:p>
            <a:r>
              <a:rPr lang="en-US" altLang="zh-CN" dirty="0"/>
              <a:t>IBM</a:t>
            </a:r>
            <a:r>
              <a:rPr lang="zh-CN" altLang="en-US" dirty="0"/>
              <a:t>生产打印机</a:t>
            </a:r>
            <a:r>
              <a:rPr lang="en-US" altLang="zh-CN" dirty="0"/>
              <a:t>Laser Printer</a:t>
            </a:r>
            <a:r>
              <a:rPr lang="zh-CN" altLang="en-US" dirty="0"/>
              <a:t>和</a:t>
            </a:r>
            <a:r>
              <a:rPr lang="en-US" altLang="zh-CN" dirty="0"/>
              <a:t>Laser Printer E</a:t>
            </a:r>
          </a:p>
          <a:p>
            <a:r>
              <a:rPr lang="zh-CN" altLang="en-US" dirty="0"/>
              <a:t>残疾人修车价格高</a:t>
            </a:r>
            <a:endParaRPr lang="en-US" altLang="zh-CN" dirty="0"/>
          </a:p>
          <a:p>
            <a:r>
              <a:rPr lang="zh-CN" altLang="en-US" dirty="0"/>
              <a:t>大数据杀熟</a:t>
            </a:r>
            <a:endParaRPr lang="en-US" altLang="zh-CN" dirty="0"/>
          </a:p>
          <a:p>
            <a:r>
              <a:rPr lang="zh-CN" altLang="en-US" dirty="0"/>
              <a:t>其他解释：</a:t>
            </a:r>
            <a:r>
              <a:rPr lang="zh-CN" altLang="zh-CN" dirty="0">
                <a:latin typeface="+mn-ea"/>
              </a:rPr>
              <a:t>折扣券</a:t>
            </a:r>
            <a:r>
              <a:rPr lang="zh-CN" altLang="en-US" dirty="0">
                <a:latin typeface="+mn-ea"/>
              </a:rPr>
              <a:t>：缓解拥堵</a:t>
            </a:r>
            <a:endParaRPr lang="en-US" altLang="zh-CN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7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22AAF-278F-4101-BBCA-30F7AD88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竞争与垄断厂商的需求曲线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C4D9-B9BE-45BB-8C32-35B313B2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28707" cy="4351338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垄断</a:t>
            </a:r>
            <a:r>
              <a:rPr lang="zh-CN" altLang="en-US" dirty="0">
                <a:latin typeface="+mn-ea"/>
              </a:rPr>
              <a:t>厂商</a:t>
            </a:r>
            <a:r>
              <a:rPr lang="zh-CN" altLang="zh-CN" dirty="0">
                <a:latin typeface="+mn-ea"/>
              </a:rPr>
              <a:t>是唯一的</a:t>
            </a:r>
            <a:r>
              <a:rPr lang="zh-CN" altLang="en-US" dirty="0">
                <a:latin typeface="+mn-ea"/>
              </a:rPr>
              <a:t>卖家</a:t>
            </a:r>
            <a:r>
              <a:rPr lang="zh-CN" altLang="zh-CN" dirty="0">
                <a:latin typeface="+mn-ea"/>
              </a:rPr>
              <a:t>，它面临的</a:t>
            </a:r>
            <a:r>
              <a:rPr lang="zh-CN" altLang="en-US" dirty="0">
                <a:latin typeface="+mn-ea"/>
              </a:rPr>
              <a:t>需求曲线等于</a:t>
            </a:r>
            <a:r>
              <a:rPr lang="zh-CN" altLang="zh-CN" dirty="0">
                <a:latin typeface="+mn-ea"/>
              </a:rPr>
              <a:t>整个市场的需求曲线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为了卖出更多的产品，</a:t>
            </a:r>
            <a:r>
              <a:rPr lang="zh-CN" altLang="en-US" dirty="0">
                <a:latin typeface="+mn-ea"/>
              </a:rPr>
              <a:t>厂商</a:t>
            </a:r>
            <a:r>
              <a:rPr lang="zh-CN" altLang="zh-CN" dirty="0">
                <a:latin typeface="+mn-ea"/>
              </a:rPr>
              <a:t>必须降低价格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P(Q) </a:t>
            </a:r>
            <a:r>
              <a:rPr lang="zh-CN" altLang="zh-CN" dirty="0">
                <a:latin typeface="+mn-ea"/>
              </a:rPr>
              <a:t>≠ </a:t>
            </a:r>
            <a:r>
              <a:rPr lang="zh-CN" altLang="zh-CN" b="1" dirty="0">
                <a:latin typeface="+mn-ea"/>
              </a:rPr>
              <a:t>P</a:t>
            </a:r>
            <a:endParaRPr lang="en-US" altLang="zh-CN" b="1" dirty="0">
              <a:latin typeface="+mn-ea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     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0D507BF-FA22-4D1D-BE04-7292922DD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3473450"/>
            <a:ext cx="2357438" cy="1828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90A1928F-5E5A-41E7-921A-4A5107F21476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2728913"/>
            <a:ext cx="3817938" cy="3371850"/>
            <a:chOff x="0" y="0"/>
            <a:chExt cx="2405" cy="2124"/>
          </a:xfrm>
        </p:grpSpPr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7F7AA7-C6C5-4ADB-9E71-BC491C007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70"/>
              <a:ext cx="1945" cy="1713"/>
              <a:chOff x="0" y="0"/>
              <a:chExt cx="3650" cy="2492"/>
            </a:xfrm>
          </p:grpSpPr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DE0CFF63-1B61-40E5-81E4-9C148C86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75356409-D92E-442A-BEC2-38CCBEEC0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090ACD34-4FDF-4C75-8487-428E34BF7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>
                  <a:ea typeface="宋体" panose="02010600030101010101" pitchFamily="2" charset="-122"/>
                </a:rPr>
                <a:t>P</a:t>
              </a:r>
              <a:endParaRPr lang="en-US" altLang="zh-CN" sz="25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17E35FA5-AAF3-452D-BB03-AAF106949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826"/>
              <a:ext cx="33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500" b="1" i="1"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0AF538D7-0FFF-448F-985E-20E18BE0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38" y="2182813"/>
            <a:ext cx="37571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500" b="1" dirty="0">
                <a:ea typeface="宋体" panose="02010600030101010101" pitchFamily="2" charset="-122"/>
              </a:rPr>
              <a:t>垄断</a:t>
            </a:r>
            <a:r>
              <a:rPr lang="zh-CN" altLang="en-US" sz="2500" b="1" dirty="0">
                <a:ea typeface="宋体" panose="02010600030101010101" pitchFamily="2" charset="-122"/>
              </a:rPr>
              <a:t>厂商面临</a:t>
            </a:r>
            <a:r>
              <a:rPr lang="zh-CN" altLang="zh-CN" sz="2500" b="1" dirty="0">
                <a:ea typeface="宋体" panose="02010600030101010101" pitchFamily="2" charset="-122"/>
              </a:rPr>
              <a:t>的需求曲线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8281B036-42E5-49EF-B404-3EEB3889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293" y="4629517"/>
            <a:ext cx="6270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500" b="1" i="1" dirty="0">
                <a:ea typeface="宋体" panose="02010600030101010101" pitchFamily="2" charset="-122"/>
              </a:rPr>
              <a:t>P(Q)</a:t>
            </a:r>
          </a:p>
        </p:txBody>
      </p:sp>
    </p:spTree>
    <p:extLst>
      <p:ext uri="{BB962C8B-B14F-4D97-AF65-F5344CB8AC3E}">
        <p14:creationId xmlns:p14="http://schemas.microsoft.com/office/powerpoint/2010/main" val="2175916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AA032-44B6-4BD7-B692-826870D1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国有企业的合并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B68BF-6691-4DB4-891D-291E8A14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问题：为什么反垄断法保持沉默？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94903-5F61-4FEA-9C82-8516C347A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" t="2318" r="1308" b="4758"/>
          <a:stretch/>
        </p:blipFill>
        <p:spPr>
          <a:xfrm>
            <a:off x="2177790" y="2462938"/>
            <a:ext cx="4559273" cy="2913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1140F-B9C3-4E61-AEB8-EA35B2FE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1" y="5643156"/>
            <a:ext cx="2581967" cy="999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CD8DAC-E5A9-434D-A4CC-6C9684760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834" y="5320906"/>
            <a:ext cx="2231781" cy="1397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6A1F78-9E5A-42EA-A114-859E824577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15" b="19548"/>
          <a:stretch/>
        </p:blipFill>
        <p:spPr>
          <a:xfrm>
            <a:off x="5934897" y="5137155"/>
            <a:ext cx="3310023" cy="15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9D2E4-9DEF-40C1-9F97-F428AA3F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产业政策之争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C3B0-AD75-42EC-B0D5-034EFF7D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后发优势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劣势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各国的实践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问题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政府并不能比市场更了解技术创新的方向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集中资源投资增加失败风险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扭曲相对价格与资源配置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软预算约束、寻租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4" name="Picture 10" descr="https://timgsa.baidu.com/timg?image&amp;quality=80&amp;size=b9999_10000&amp;sec=1525702521650&amp;di=c57f34914f801dead9b0dfc469a954b2&amp;imgtype=0&amp;src=http%3A%2F%2Fn.sinaimg.cn%2Ftranslate%2F20161110%2F_ImX-fxxsmih9401380.jpg">
            <a:extLst>
              <a:ext uri="{FF2B5EF4-FFF2-40B4-BE49-F238E27FC236}">
                <a16:creationId xmlns:a16="http://schemas.microsoft.com/office/drawing/2014/main" id="{65FF5A11-85B5-486C-853D-9D29F8CC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49" y="1027907"/>
            <a:ext cx="4424851" cy="17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79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E8E8-0184-4088-8D39-400612B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互联网企业的合并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5EB0F-6699-46C4-9394-2428DC06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滴滴与快的合并、滴滴收购</a:t>
            </a:r>
            <a:r>
              <a:rPr lang="en-US" altLang="zh-CN" dirty="0">
                <a:latin typeface="+mn-ea"/>
              </a:rPr>
              <a:t>Uber</a:t>
            </a:r>
            <a:r>
              <a:rPr lang="zh-CN" altLang="en-US" dirty="0">
                <a:latin typeface="+mn-ea"/>
              </a:rPr>
              <a:t>（中国）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类似的：珍爱网与百合网、大众点评与美团，</a:t>
            </a:r>
            <a:r>
              <a:rPr lang="en-US" altLang="zh-CN" dirty="0">
                <a:latin typeface="+mn-ea"/>
              </a:rPr>
              <a:t>58</a:t>
            </a:r>
            <a:r>
              <a:rPr lang="zh-CN" altLang="en-US" dirty="0">
                <a:latin typeface="+mn-ea"/>
              </a:rPr>
              <a:t>同城与赶集，携程与去哪儿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9EC21-B393-470E-9EF1-841B8928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72" y="2262162"/>
            <a:ext cx="4694856" cy="26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F3F3-E0ED-4D1D-8398-F381315C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垄断者的需求曲线与边际收益曲线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98B9A-8CCD-4815-A60C-0F1DA935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72BC797-552D-4F22-B212-24F847D25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500688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2367AAE-5ECC-4D56-AF41-DCAE4C5C7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030788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51FF647-5D1F-44F9-AF72-439AEFEAC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575175"/>
            <a:ext cx="4713288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A9A34922-84D4-4969-B935-E014643F6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106863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83B812CE-318B-487D-A3FA-D61F943E5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636963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8F73C3E4-F7B9-422E-A879-203E021CD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181350"/>
            <a:ext cx="4713288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6F7F6780-6226-4805-A867-DF9B6B896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11450"/>
            <a:ext cx="4713288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E52017A7-AC8B-4C2B-8D94-29173C472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241550"/>
            <a:ext cx="4713288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5A9F42D2-4363-4FC6-95D3-314B14CCA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785938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05F5788D-1E47-4B48-85D9-DCF749CF0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316038"/>
            <a:ext cx="4713288" cy="1587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8B4C61D7-76D4-401C-B84D-112EAEF04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316038"/>
            <a:ext cx="1588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6841474-5757-4055-B833-3B0A0E95A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016589BF-0396-46E5-AF68-697C6D481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1316038"/>
            <a:ext cx="1588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4E8E22AD-D2FD-4216-9463-BFBA5DB5F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6EDF6745-466B-4951-9DA7-ACECAFF2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C3B6DEB2-A535-4203-A040-30EA3D468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113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472121B1-2AED-4D71-A989-4931BBD03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C1B5EE39-F4C7-4848-AF08-8ED1EEEC6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3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66A58C04-5FDC-4169-99C1-9039C840A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588" y="1316038"/>
            <a:ext cx="1587" cy="4184650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29014C15-BFEE-4A78-BF65-5698A660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5316538"/>
            <a:ext cx="282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-3</a:t>
            </a:r>
          </a:p>
        </p:txBody>
      </p:sp>
      <p:sp>
        <p:nvSpPr>
          <p:cNvPr id="25" name="Rectangle 47">
            <a:extLst>
              <a:ext uri="{FF2B5EF4-FFF2-40B4-BE49-F238E27FC236}">
                <a16:creationId xmlns:a16="http://schemas.microsoft.com/office/drawing/2014/main" id="{2220B7B2-2309-4D44-AA57-4F599B71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46638"/>
            <a:ext cx="282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7AE135D8-FA23-416C-8AA7-61116D5D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391025"/>
            <a:ext cx="282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8DB60120-AC5A-448D-A0E4-1FE19315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3921125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0CA6C7AE-FED7-4FC2-BEE6-365F655A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3451225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4B98E59F-FCA7-415C-9D02-8BC26A63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2995613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Rectangle 52">
            <a:extLst>
              <a:ext uri="{FF2B5EF4-FFF2-40B4-BE49-F238E27FC236}">
                <a16:creationId xmlns:a16="http://schemas.microsoft.com/office/drawing/2014/main" id="{E8F65268-D6DB-4DE9-84C4-64825A2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2525713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" name="Rectangle 53">
            <a:extLst>
              <a:ext uri="{FF2B5EF4-FFF2-40B4-BE49-F238E27FC236}">
                <a16:creationId xmlns:a16="http://schemas.microsoft.com/office/drawing/2014/main" id="{3A324E8E-8225-4530-ACAA-1D969E00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2055813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" name="Rectangle 54">
            <a:extLst>
              <a:ext uri="{FF2B5EF4-FFF2-40B4-BE49-F238E27FC236}">
                <a16:creationId xmlns:a16="http://schemas.microsoft.com/office/drawing/2014/main" id="{06DC2F54-EB15-4B20-B7F2-135C99DB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600200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29930E0B-42C2-4323-9C9A-96D81CD1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id="{0371498F-2947-46D6-A631-B79DA20C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C66D4258-0182-4DE2-9EF0-130368110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53F8E6E0-FEC3-44B4-AA97-5599E160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" name="Rectangle 60">
            <a:extLst>
              <a:ext uri="{FF2B5EF4-FFF2-40B4-BE49-F238E27FC236}">
                <a16:creationId xmlns:a16="http://schemas.microsoft.com/office/drawing/2014/main" id="{11F9284D-08BA-458B-9BF8-FDDF755F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" name="Rectangle 61">
            <a:extLst>
              <a:ext uri="{FF2B5EF4-FFF2-40B4-BE49-F238E27FC236}">
                <a16:creationId xmlns:a16="http://schemas.microsoft.com/office/drawing/2014/main" id="{91817255-D771-4404-BF0C-D4C89DF8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BA92DB88-6C5C-4CC8-B546-97A99AE2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5627688"/>
            <a:ext cx="176213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05BF9C42-CC4F-405F-94A2-5B73FFB3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5627688"/>
            <a:ext cx="1762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6387AF16-10A1-46D4-9A26-74DAD0D5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8" y="5551488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b="1" i="1">
                <a:ea typeface="宋体" panose="02010600030101010101" pitchFamily="2" charset="-122"/>
              </a:rPr>
              <a:t>Q</a:t>
            </a:r>
            <a:endParaRPr lang="en-US" altLang="zh-CN" sz="2500" i="1">
              <a:ea typeface="宋体" panose="02010600030101010101" pitchFamily="2" charset="-122"/>
            </a:endParaRPr>
          </a:p>
        </p:txBody>
      </p:sp>
      <p:sp>
        <p:nvSpPr>
          <p:cNvPr id="42" name="Line 69">
            <a:extLst>
              <a:ext uri="{FF2B5EF4-FFF2-40B4-BE49-F238E27FC236}">
                <a16:creationId xmlns:a16="http://schemas.microsoft.com/office/drawing/2014/main" id="{A069A68C-3F77-4538-A006-63FD4455A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323975"/>
            <a:ext cx="0" cy="417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70">
            <a:extLst>
              <a:ext uri="{FF2B5EF4-FFF2-40B4-BE49-F238E27FC236}">
                <a16:creationId xmlns:a16="http://schemas.microsoft.com/office/drawing/2014/main" id="{16F29E5B-D332-4A5A-97DA-58DAD2934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4110038"/>
            <a:ext cx="4721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45">
            <a:extLst>
              <a:ext uri="{FF2B5EF4-FFF2-40B4-BE49-F238E27FC236}">
                <a16:creationId xmlns:a16="http://schemas.microsoft.com/office/drawing/2014/main" id="{9A9E0514-10C4-4EE9-A7BB-514D350E9F3A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2170113"/>
            <a:ext cx="4240212" cy="3387725"/>
            <a:chOff x="0" y="0"/>
            <a:chExt cx="2671" cy="2134"/>
          </a:xfrm>
        </p:grpSpPr>
        <p:grpSp>
          <p:nvGrpSpPr>
            <p:cNvPr id="45" name="Group 46">
              <a:extLst>
                <a:ext uri="{FF2B5EF4-FFF2-40B4-BE49-F238E27FC236}">
                  <a16:creationId xmlns:a16="http://schemas.microsoft.com/office/drawing/2014/main" id="{D71E13BF-2F76-4500-8A9D-5B9B8E78F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671" cy="2134"/>
              <a:chOff x="0" y="0"/>
              <a:chExt cx="2671" cy="2134"/>
            </a:xfrm>
          </p:grpSpPr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D79B89D-5614-4A85-B9D1-2154C8A41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45"/>
                <a:ext cx="2595" cy="2053"/>
              </a:xfrm>
              <a:custGeom>
                <a:avLst/>
                <a:gdLst>
                  <a:gd name="T0" fmla="*/ 0 w 305"/>
                  <a:gd name="T1" fmla="*/ 0 h 229"/>
                  <a:gd name="T2" fmla="*/ 43 w 305"/>
                  <a:gd name="T3" fmla="*/ 33 h 229"/>
                  <a:gd name="T4" fmla="*/ 87 w 305"/>
                  <a:gd name="T5" fmla="*/ 66 h 229"/>
                  <a:gd name="T6" fmla="*/ 131 w 305"/>
                  <a:gd name="T7" fmla="*/ 98 h 229"/>
                  <a:gd name="T8" fmla="*/ 174 w 305"/>
                  <a:gd name="T9" fmla="*/ 131 h 229"/>
                  <a:gd name="T10" fmla="*/ 218 w 305"/>
                  <a:gd name="T11" fmla="*/ 164 h 229"/>
                  <a:gd name="T12" fmla="*/ 262 w 305"/>
                  <a:gd name="T13" fmla="*/ 196 h 229"/>
                  <a:gd name="T14" fmla="*/ 305 w 305"/>
                  <a:gd name="T15" fmla="*/ 229 h 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5"/>
                  <a:gd name="T25" fmla="*/ 0 h 229"/>
                  <a:gd name="T26" fmla="*/ 305 w 305"/>
                  <a:gd name="T27" fmla="*/ 229 h 2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5" h="229">
                    <a:moveTo>
                      <a:pt x="0" y="0"/>
                    </a:moveTo>
                    <a:lnTo>
                      <a:pt x="43" y="33"/>
                    </a:lnTo>
                    <a:lnTo>
                      <a:pt x="87" y="66"/>
                    </a:lnTo>
                    <a:lnTo>
                      <a:pt x="131" y="98"/>
                    </a:lnTo>
                    <a:lnTo>
                      <a:pt x="174" y="131"/>
                    </a:lnTo>
                    <a:lnTo>
                      <a:pt x="218" y="164"/>
                    </a:lnTo>
                    <a:lnTo>
                      <a:pt x="262" y="196"/>
                    </a:lnTo>
                    <a:lnTo>
                      <a:pt x="305" y="229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Oval 38">
                <a:extLst>
                  <a:ext uri="{FF2B5EF4-FFF2-40B4-BE49-F238E27FC236}">
                    <a16:creationId xmlns:a16="http://schemas.microsoft.com/office/drawing/2014/main" id="{E9D7032F-7FEA-4B88-9A58-39D84E637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9" name="Oval 39">
                <a:extLst>
                  <a:ext uri="{FF2B5EF4-FFF2-40B4-BE49-F238E27FC236}">
                    <a16:creationId xmlns:a16="http://schemas.microsoft.com/office/drawing/2014/main" id="{13AF3043-255C-490F-828E-C6FC6E24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96"/>
                <a:ext cx="76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0" name="Oval 40">
                <a:extLst>
                  <a:ext uri="{FF2B5EF4-FFF2-40B4-BE49-F238E27FC236}">
                    <a16:creationId xmlns:a16="http://schemas.microsoft.com/office/drawing/2014/main" id="{21D0BE0D-9A10-4B29-A814-3630F3C7B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592"/>
                <a:ext cx="77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Oval 41">
                <a:extLst>
                  <a:ext uri="{FF2B5EF4-FFF2-40B4-BE49-F238E27FC236}">
                    <a16:creationId xmlns:a16="http://schemas.microsoft.com/office/drawing/2014/main" id="{E7154E27-B7DA-40C1-A3CA-047800B5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879"/>
                <a:ext cx="77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2">
                <a:extLst>
                  <a:ext uri="{FF2B5EF4-FFF2-40B4-BE49-F238E27FC236}">
                    <a16:creationId xmlns:a16="http://schemas.microsoft.com/office/drawing/2014/main" id="{FBE17930-E415-4DFD-912D-27D4DC601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1175"/>
                <a:ext cx="77" cy="80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Oval 43">
                <a:extLst>
                  <a:ext uri="{FF2B5EF4-FFF2-40B4-BE49-F238E27FC236}">
                    <a16:creationId xmlns:a16="http://schemas.microsoft.com/office/drawing/2014/main" id="{C20B9E6C-C4B3-4CD5-9CEF-FF536E580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471"/>
                <a:ext cx="77" cy="80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44">
                <a:extLst>
                  <a:ext uri="{FF2B5EF4-FFF2-40B4-BE49-F238E27FC236}">
                    <a16:creationId xmlns:a16="http://schemas.microsoft.com/office/drawing/2014/main" id="{443A7340-CB57-48D2-B753-17840B3AC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1757"/>
                <a:ext cx="76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Oval 45">
                <a:extLst>
                  <a:ext uri="{FF2B5EF4-FFF2-40B4-BE49-F238E27FC236}">
                    <a16:creationId xmlns:a16="http://schemas.microsoft.com/office/drawing/2014/main" id="{11DFCAB8-60BB-46DC-9CB5-21512176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2053"/>
                <a:ext cx="76" cy="81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Rectangle 72">
              <a:extLst>
                <a:ext uri="{FF2B5EF4-FFF2-40B4-BE49-F238E27FC236}">
                  <a16:creationId xmlns:a16="http://schemas.microsoft.com/office/drawing/2014/main" id="{26168018-6D85-491C-A3BF-24EC9351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386"/>
              <a:ext cx="42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500" b="1" i="1">
                  <a:ea typeface="宋体" panose="02010600030101010101" pitchFamily="2" charset="-122"/>
                </a:rPr>
                <a:t>MR</a:t>
              </a:r>
              <a:endParaRPr lang="en-US" altLang="zh-CN" sz="2500">
                <a:ea typeface="宋体" panose="02010600030101010101" pitchFamily="2" charset="-122"/>
              </a:endParaRPr>
            </a:p>
          </p:txBody>
        </p:sp>
      </p:grpSp>
      <p:sp>
        <p:nvSpPr>
          <p:cNvPr id="56" name="Rectangle 75">
            <a:extLst>
              <a:ext uri="{FF2B5EF4-FFF2-40B4-BE49-F238E27FC236}">
                <a16:creationId xmlns:a16="http://schemas.microsoft.com/office/drawing/2014/main" id="{66F5D810-76DB-4114-B0A9-3BF53222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418" y="1064419"/>
            <a:ext cx="176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ea typeface="宋体" panose="02010600030101010101" pitchFamily="2" charset="-122"/>
              </a:rPr>
              <a:t>$</a:t>
            </a:r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CEDD2F72-3061-438F-8913-F1EA770E8BF8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1943100"/>
            <a:ext cx="4833938" cy="1992313"/>
            <a:chOff x="0" y="0"/>
            <a:chExt cx="3045" cy="1255"/>
          </a:xfrm>
        </p:grpSpPr>
        <p:grpSp>
          <p:nvGrpSpPr>
            <p:cNvPr id="58" name="Group 59">
              <a:extLst>
                <a:ext uri="{FF2B5EF4-FFF2-40B4-BE49-F238E27FC236}">
                  <a16:creationId xmlns:a16="http://schemas.microsoft.com/office/drawing/2014/main" id="{9A1E3376-4EAF-4D84-80B8-FFB845BF9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45" cy="1255"/>
              <a:chOff x="0" y="0"/>
              <a:chExt cx="3045" cy="1255"/>
            </a:xfrm>
          </p:grpSpPr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7392CFA6-01EB-4254-9102-2B225BE56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44"/>
                <a:ext cx="2969" cy="1175"/>
              </a:xfrm>
              <a:custGeom>
                <a:avLst/>
                <a:gdLst>
                  <a:gd name="T0" fmla="*/ 0 w 349"/>
                  <a:gd name="T1" fmla="*/ 0 h 131"/>
                  <a:gd name="T2" fmla="*/ 44 w 349"/>
                  <a:gd name="T3" fmla="*/ 16 h 131"/>
                  <a:gd name="T4" fmla="*/ 87 w 349"/>
                  <a:gd name="T5" fmla="*/ 33 h 131"/>
                  <a:gd name="T6" fmla="*/ 131 w 349"/>
                  <a:gd name="T7" fmla="*/ 49 h 131"/>
                  <a:gd name="T8" fmla="*/ 175 w 349"/>
                  <a:gd name="T9" fmla="*/ 65 h 131"/>
                  <a:gd name="T10" fmla="*/ 218 w 349"/>
                  <a:gd name="T11" fmla="*/ 82 h 131"/>
                  <a:gd name="T12" fmla="*/ 262 w 349"/>
                  <a:gd name="T13" fmla="*/ 98 h 131"/>
                  <a:gd name="T14" fmla="*/ 305 w 349"/>
                  <a:gd name="T15" fmla="*/ 114 h 131"/>
                  <a:gd name="T16" fmla="*/ 349 w 349"/>
                  <a:gd name="T17" fmla="*/ 131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9"/>
                  <a:gd name="T28" fmla="*/ 0 h 131"/>
                  <a:gd name="T29" fmla="*/ 349 w 349"/>
                  <a:gd name="T30" fmla="*/ 131 h 1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9" h="131">
                    <a:moveTo>
                      <a:pt x="0" y="0"/>
                    </a:moveTo>
                    <a:lnTo>
                      <a:pt x="44" y="16"/>
                    </a:lnTo>
                    <a:lnTo>
                      <a:pt x="87" y="33"/>
                    </a:lnTo>
                    <a:lnTo>
                      <a:pt x="131" y="49"/>
                    </a:lnTo>
                    <a:lnTo>
                      <a:pt x="175" y="65"/>
                    </a:lnTo>
                    <a:lnTo>
                      <a:pt x="218" y="82"/>
                    </a:lnTo>
                    <a:lnTo>
                      <a:pt x="262" y="98"/>
                    </a:lnTo>
                    <a:lnTo>
                      <a:pt x="305" y="114"/>
                    </a:lnTo>
                    <a:lnTo>
                      <a:pt x="349" y="131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1" name="Oval 29">
                <a:extLst>
                  <a:ext uri="{FF2B5EF4-FFF2-40B4-BE49-F238E27FC236}">
                    <a16:creationId xmlns:a16="http://schemas.microsoft.com/office/drawing/2014/main" id="{0706780C-54C9-441D-9D26-1E5FB5580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" cy="80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30">
                <a:extLst>
                  <a:ext uri="{FF2B5EF4-FFF2-40B4-BE49-F238E27FC236}">
                    <a16:creationId xmlns:a16="http://schemas.microsoft.com/office/drawing/2014/main" id="{4EB82B97-EAAC-4C04-B65F-D642EB6CE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143"/>
                <a:ext cx="77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" name="Oval 31">
                <a:extLst>
                  <a:ext uri="{FF2B5EF4-FFF2-40B4-BE49-F238E27FC236}">
                    <a16:creationId xmlns:a16="http://schemas.microsoft.com/office/drawing/2014/main" id="{D91D64FE-036D-42AD-A7E4-91A63A5B9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296"/>
                <a:ext cx="76" cy="80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32">
                <a:extLst>
                  <a:ext uri="{FF2B5EF4-FFF2-40B4-BE49-F238E27FC236}">
                    <a16:creationId xmlns:a16="http://schemas.microsoft.com/office/drawing/2014/main" id="{A3C09719-86CF-4574-B5AE-3F5748BB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439"/>
                <a:ext cx="77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Oval 33">
                <a:extLst>
                  <a:ext uri="{FF2B5EF4-FFF2-40B4-BE49-F238E27FC236}">
                    <a16:creationId xmlns:a16="http://schemas.microsoft.com/office/drawing/2014/main" id="{239264EA-772E-424C-B564-B972BE3D5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82"/>
                <a:ext cx="77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" name="Oval 34">
                <a:extLst>
                  <a:ext uri="{FF2B5EF4-FFF2-40B4-BE49-F238E27FC236}">
                    <a16:creationId xmlns:a16="http://schemas.microsoft.com/office/drawing/2014/main" id="{A9E815B3-9231-4205-8F66-B836C78E2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735"/>
                <a:ext cx="77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" name="Oval 35">
                <a:extLst>
                  <a:ext uri="{FF2B5EF4-FFF2-40B4-BE49-F238E27FC236}">
                    <a16:creationId xmlns:a16="http://schemas.microsoft.com/office/drawing/2014/main" id="{0CE0F11E-E380-471B-AADA-23C1F4238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" y="878"/>
                <a:ext cx="76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8" name="Oval 36">
                <a:extLst>
                  <a:ext uri="{FF2B5EF4-FFF2-40B4-BE49-F238E27FC236}">
                    <a16:creationId xmlns:a16="http://schemas.microsoft.com/office/drawing/2014/main" id="{2484EE14-1EF1-4D3F-AE0C-AF21C062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022"/>
                <a:ext cx="77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Oval 37">
                <a:extLst>
                  <a:ext uri="{FF2B5EF4-FFF2-40B4-BE49-F238E27FC236}">
                    <a16:creationId xmlns:a16="http://schemas.microsoft.com/office/drawing/2014/main" id="{AB348D74-6DCB-4A9E-BD0D-1433AC5CB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1174"/>
                <a:ext cx="76" cy="81"/>
              </a:xfrm>
              <a:prstGeom prst="ellipse">
                <a:avLst/>
              </a:prstGeom>
              <a:solidFill>
                <a:srgbClr val="0000FF"/>
              </a:solidFill>
              <a:ln w="14288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" name="Rectangle 71">
              <a:extLst>
                <a:ext uri="{FF2B5EF4-FFF2-40B4-BE49-F238E27FC236}">
                  <a16:creationId xmlns:a16="http://schemas.microsoft.com/office/drawing/2014/main" id="{5393A0E1-2470-4B0E-9CD4-9AAE3862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87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zh-CN" sz="2500" b="1" i="1" dirty="0">
                  <a:ea typeface="宋体" panose="02010600030101010101" pitchFamily="2" charset="-122"/>
                </a:rPr>
                <a:t>P</a:t>
              </a:r>
              <a:endParaRPr lang="zh-CN" altLang="zh-CN" sz="25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Group 71">
            <a:extLst>
              <a:ext uri="{FF2B5EF4-FFF2-40B4-BE49-F238E27FC236}">
                <a16:creationId xmlns:a16="http://schemas.microsoft.com/office/drawing/2014/main" id="{3C5EA0CE-CA97-48A3-912C-C8F431018F2C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1704975"/>
            <a:ext cx="2665412" cy="4587875"/>
            <a:chOff x="0" y="0"/>
            <a:chExt cx="1751" cy="2890"/>
          </a:xfrm>
        </p:grpSpPr>
        <p:sp>
          <p:nvSpPr>
            <p:cNvPr id="71" name="Rectangle 79">
              <a:extLst>
                <a:ext uri="{FF2B5EF4-FFF2-40B4-BE49-F238E27FC236}">
                  <a16:creationId xmlns:a16="http://schemas.microsoft.com/office/drawing/2014/main" id="{234147F9-21E5-4410-8719-C1EA18C64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528"/>
              <a:ext cx="68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1.50</a:t>
              </a:r>
            </a:p>
          </p:txBody>
        </p:sp>
        <p:sp>
          <p:nvSpPr>
            <p:cNvPr id="72" name="Rectangle 80">
              <a:extLst>
                <a:ext uri="{FF2B5EF4-FFF2-40B4-BE49-F238E27FC236}">
                  <a16:creationId xmlns:a16="http://schemas.microsoft.com/office/drawing/2014/main" id="{9B9C800D-8708-4984-99A7-BB20CECFF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8"/>
              <a:ext cx="47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Rectangle 81">
              <a:extLst>
                <a:ext uri="{FF2B5EF4-FFF2-40B4-BE49-F238E27FC236}">
                  <a16:creationId xmlns:a16="http://schemas.microsoft.com/office/drawing/2014/main" id="{0EBABEC6-B4F6-40B2-AB3C-EA33BF34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168"/>
              <a:ext cx="6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2.00</a:t>
              </a:r>
            </a:p>
          </p:txBody>
        </p:sp>
        <p:sp>
          <p:nvSpPr>
            <p:cNvPr id="74" name="Rectangle 82">
              <a:extLst>
                <a:ext uri="{FF2B5EF4-FFF2-40B4-BE49-F238E27FC236}">
                  <a16:creationId xmlns:a16="http://schemas.microsoft.com/office/drawing/2014/main" id="{F3D63814-FE07-49AD-9944-EE1BA4A0A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8"/>
              <a:ext cx="47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FD4712DC-9BEA-4F97-95A9-5281F803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807"/>
              <a:ext cx="68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2.50</a:t>
              </a:r>
            </a:p>
          </p:txBody>
        </p:sp>
        <p:sp>
          <p:nvSpPr>
            <p:cNvPr id="76" name="Rectangle 84">
              <a:extLst>
                <a:ext uri="{FF2B5EF4-FFF2-40B4-BE49-F238E27FC236}">
                  <a16:creationId xmlns:a16="http://schemas.microsoft.com/office/drawing/2014/main" id="{9BDF7A90-E8EF-4537-8F9C-58178C6A1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07"/>
              <a:ext cx="47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Rectangle 85">
              <a:extLst>
                <a:ext uri="{FF2B5EF4-FFF2-40B4-BE49-F238E27FC236}">
                  <a16:creationId xmlns:a16="http://schemas.microsoft.com/office/drawing/2014/main" id="{7680549D-40A7-43BF-A949-03203C6D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44"/>
              <a:ext cx="68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3.00</a:t>
              </a:r>
            </a:p>
          </p:txBody>
        </p:sp>
        <p:sp>
          <p:nvSpPr>
            <p:cNvPr id="78" name="Rectangle 86">
              <a:extLst>
                <a:ext uri="{FF2B5EF4-FFF2-40B4-BE49-F238E27FC236}">
                  <a16:creationId xmlns:a16="http://schemas.microsoft.com/office/drawing/2014/main" id="{54F9A80E-6E2B-4A9E-A689-523E0299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4"/>
              <a:ext cx="47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9" name="Rectangle 87">
              <a:extLst>
                <a:ext uri="{FF2B5EF4-FFF2-40B4-BE49-F238E27FC236}">
                  <a16:creationId xmlns:a16="http://schemas.microsoft.com/office/drawing/2014/main" id="{378423DF-7AE4-4D05-8B31-7B9D40AE8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083"/>
              <a:ext cx="68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3.50</a:t>
              </a:r>
            </a:p>
          </p:txBody>
        </p:sp>
        <p:sp>
          <p:nvSpPr>
            <p:cNvPr id="80" name="Rectangle 88">
              <a:extLst>
                <a:ext uri="{FF2B5EF4-FFF2-40B4-BE49-F238E27FC236}">
                  <a16:creationId xmlns:a16="http://schemas.microsoft.com/office/drawing/2014/main" id="{1A2F7344-E6C6-4C02-978C-E46D3960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3"/>
              <a:ext cx="47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1" name="Rectangle 89">
              <a:extLst>
                <a:ext uri="{FF2B5EF4-FFF2-40B4-BE49-F238E27FC236}">
                  <a16:creationId xmlns:a16="http://schemas.microsoft.com/office/drawing/2014/main" id="{F5E16944-142D-4DAB-AE2A-73990E29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723"/>
              <a:ext cx="6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4.00</a:t>
              </a:r>
            </a:p>
          </p:txBody>
        </p:sp>
        <p:sp>
          <p:nvSpPr>
            <p:cNvPr id="82" name="Rectangle 90">
              <a:extLst>
                <a:ext uri="{FF2B5EF4-FFF2-40B4-BE49-F238E27FC236}">
                  <a16:creationId xmlns:a16="http://schemas.microsoft.com/office/drawing/2014/main" id="{0DCFBA05-1F02-4024-80C1-28A58C3D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3"/>
              <a:ext cx="47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3" name="Rectangle 91">
              <a:extLst>
                <a:ext uri="{FF2B5EF4-FFF2-40B4-BE49-F238E27FC236}">
                  <a16:creationId xmlns:a16="http://schemas.microsoft.com/office/drawing/2014/main" id="{70517B97-E7A6-47B2-86A0-ED77170E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361"/>
              <a:ext cx="68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$4.50</a:t>
              </a:r>
            </a:p>
          </p:txBody>
        </p:sp>
        <p:sp>
          <p:nvSpPr>
            <p:cNvPr id="84" name="Rectangle 92">
              <a:extLst>
                <a:ext uri="{FF2B5EF4-FFF2-40B4-BE49-F238E27FC236}">
                  <a16:creationId xmlns:a16="http://schemas.microsoft.com/office/drawing/2014/main" id="{3E9FDD87-EC42-4987-BA5F-E43A88B2C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"/>
              <a:ext cx="47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28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5" name="Rectangle 93">
              <a:extLst>
                <a:ext uri="{FF2B5EF4-FFF2-40B4-BE49-F238E27FC236}">
                  <a16:creationId xmlns:a16="http://schemas.microsoft.com/office/drawing/2014/main" id="{5ADBADBB-423E-44B1-822B-03147DA1E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0"/>
              <a:ext cx="59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MR</a:t>
              </a:r>
            </a:p>
          </p:txBody>
        </p:sp>
        <p:sp>
          <p:nvSpPr>
            <p:cNvPr id="86" name="Rectangle 94">
              <a:extLst>
                <a:ext uri="{FF2B5EF4-FFF2-40B4-BE49-F238E27FC236}">
                  <a16:creationId xmlns:a16="http://schemas.microsoft.com/office/drawing/2014/main" id="{6FFC80B5-BB61-439F-861E-87EDE254E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0"/>
              <a:ext cx="68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87" name="Rectangle 95">
              <a:extLst>
                <a:ext uri="{FF2B5EF4-FFF2-40B4-BE49-F238E27FC236}">
                  <a16:creationId xmlns:a16="http://schemas.microsoft.com/office/drawing/2014/main" id="{9DD11F12-7D39-4599-B371-9B61A0F1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7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88" name="Group 89">
              <a:extLst>
                <a:ext uri="{FF2B5EF4-FFF2-40B4-BE49-F238E27FC236}">
                  <a16:creationId xmlns:a16="http://schemas.microsoft.com/office/drawing/2014/main" id="{9E92E5DB-D8DD-4EE8-B129-7E9AA8734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47" cy="2890"/>
              <a:chOff x="0" y="0"/>
              <a:chExt cx="3011" cy="2890"/>
            </a:xfrm>
          </p:grpSpPr>
          <p:sp>
            <p:nvSpPr>
              <p:cNvPr id="102" name="Line 97">
                <a:extLst>
                  <a:ext uri="{FF2B5EF4-FFF2-40B4-BE49-F238E27FC236}">
                    <a16:creationId xmlns:a16="http://schemas.microsoft.com/office/drawing/2014/main" id="{61C0D040-8E12-4A9B-894B-742FFCBDC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444"/>
                <a:ext cx="30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" name="Group 91">
                <a:extLst>
                  <a:ext uri="{FF2B5EF4-FFF2-40B4-BE49-F238E27FC236}">
                    <a16:creationId xmlns:a16="http://schemas.microsoft.com/office/drawing/2014/main" id="{6B3D286D-DF8D-46D0-9EA0-B1452E26E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011" cy="2890"/>
                <a:chOff x="0" y="0"/>
                <a:chExt cx="3011" cy="2890"/>
              </a:xfrm>
            </p:grpSpPr>
            <p:sp>
              <p:nvSpPr>
                <p:cNvPr id="104" name="Line 99">
                  <a:extLst>
                    <a:ext uri="{FF2B5EF4-FFF2-40B4-BE49-F238E27FC236}">
                      <a16:creationId xmlns:a16="http://schemas.microsoft.com/office/drawing/2014/main" id="{AFAE2465-77A8-4C3C-941B-D41A0F0FB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1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100">
                  <a:extLst>
                    <a:ext uri="{FF2B5EF4-FFF2-40B4-BE49-F238E27FC236}">
                      <a16:creationId xmlns:a16="http://schemas.microsoft.com/office/drawing/2014/main" id="{E388A34A-7F6B-4E76-A36E-6975D13EC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61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Line 101">
                  <a:extLst>
                    <a:ext uri="{FF2B5EF4-FFF2-40B4-BE49-F238E27FC236}">
                      <a16:creationId xmlns:a16="http://schemas.microsoft.com/office/drawing/2014/main" id="{F31869CE-68A4-48FD-87BE-BDAC90C40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23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102">
                  <a:extLst>
                    <a:ext uri="{FF2B5EF4-FFF2-40B4-BE49-F238E27FC236}">
                      <a16:creationId xmlns:a16="http://schemas.microsoft.com/office/drawing/2014/main" id="{B1BB178D-DF9F-44E7-8E9E-507AE1CE2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083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103">
                  <a:extLst>
                    <a:ext uri="{FF2B5EF4-FFF2-40B4-BE49-F238E27FC236}">
                      <a16:creationId xmlns:a16="http://schemas.microsoft.com/office/drawing/2014/main" id="{7C54024B-A12F-44A6-A0D7-A0A18B5DF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807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Line 104">
                  <a:extLst>
                    <a:ext uri="{FF2B5EF4-FFF2-40B4-BE49-F238E27FC236}">
                      <a16:creationId xmlns:a16="http://schemas.microsoft.com/office/drawing/2014/main" id="{E733D0B5-8363-4E0A-9580-9EDAF6589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168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105">
                  <a:extLst>
                    <a:ext uri="{FF2B5EF4-FFF2-40B4-BE49-F238E27FC236}">
                      <a16:creationId xmlns:a16="http://schemas.microsoft.com/office/drawing/2014/main" id="{EDBAB995-11D3-4577-BF8B-71674187B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528"/>
                  <a:ext cx="30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06">
                  <a:extLst>
                    <a:ext uri="{FF2B5EF4-FFF2-40B4-BE49-F238E27FC236}">
                      <a16:creationId xmlns:a16="http://schemas.microsoft.com/office/drawing/2014/main" id="{BA375210-BEAE-4319-B1AE-F6A47AF63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890"/>
                  <a:ext cx="301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9" name="Line 107">
              <a:extLst>
                <a:ext uri="{FF2B5EF4-FFF2-40B4-BE49-F238E27FC236}">
                  <a16:creationId xmlns:a16="http://schemas.microsoft.com/office/drawing/2014/main" id="{866DDCA2-4F1C-481C-BEEB-3D10FC620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8">
              <a:extLst>
                <a:ext uri="{FF2B5EF4-FFF2-40B4-BE49-F238E27FC236}">
                  <a16:creationId xmlns:a16="http://schemas.microsoft.com/office/drawing/2014/main" id="{20BC9A04-45AF-4ACB-A485-E98AA62B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0"/>
              <a:ext cx="0" cy="28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9">
              <a:extLst>
                <a:ext uri="{FF2B5EF4-FFF2-40B4-BE49-F238E27FC236}">
                  <a16:creationId xmlns:a16="http://schemas.microsoft.com/office/drawing/2014/main" id="{B687CE91-60B0-4908-9B6D-B3449E4B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0"/>
              <a:ext cx="0" cy="28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0">
              <a:extLst>
                <a:ext uri="{FF2B5EF4-FFF2-40B4-BE49-F238E27FC236}">
                  <a16:creationId xmlns:a16="http://schemas.microsoft.com/office/drawing/2014/main" id="{C6ECFF9E-65EE-40FD-8999-DBA1DBC56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0"/>
              <a:ext cx="0" cy="28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111">
              <a:extLst>
                <a:ext uri="{FF2B5EF4-FFF2-40B4-BE49-F238E27FC236}">
                  <a16:creationId xmlns:a16="http://schemas.microsoft.com/office/drawing/2014/main" id="{2A144EB3-F32C-4A98-BFA9-8E1FA16E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66"/>
              <a:ext cx="581" cy="1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4" name="Rectangle 112">
              <a:extLst>
                <a:ext uri="{FF2B5EF4-FFF2-40B4-BE49-F238E27FC236}">
                  <a16:creationId xmlns:a16="http://schemas.microsoft.com/office/drawing/2014/main" id="{62F4E4EF-7516-4B71-AE93-1172A6E0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10"/>
              <a:ext cx="581" cy="17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grpSp>
          <p:nvGrpSpPr>
            <p:cNvPr id="95" name="Group 106">
              <a:extLst>
                <a:ext uri="{FF2B5EF4-FFF2-40B4-BE49-F238E27FC236}">
                  <a16:creationId xmlns:a16="http://schemas.microsoft.com/office/drawing/2014/main" id="{0BC907B7-D074-4C27-9873-BC495B3A3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537"/>
              <a:ext cx="590" cy="2167"/>
              <a:chOff x="0" y="0"/>
              <a:chExt cx="590" cy="2167"/>
            </a:xfrm>
          </p:grpSpPr>
          <p:sp>
            <p:nvSpPr>
              <p:cNvPr id="96" name="Rectangle 114">
                <a:extLst>
                  <a:ext uri="{FF2B5EF4-FFF2-40B4-BE49-F238E27FC236}">
                    <a16:creationId xmlns:a16="http://schemas.microsoft.com/office/drawing/2014/main" id="{5CD5970C-FFFE-45A3-BF95-71457D0C1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05"/>
                <a:ext cx="590" cy="3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–1</a:t>
                </a:r>
              </a:p>
            </p:txBody>
          </p:sp>
          <p:sp>
            <p:nvSpPr>
              <p:cNvPr id="97" name="Rectangle 115">
                <a:extLst>
                  <a:ext uri="{FF2B5EF4-FFF2-40B4-BE49-F238E27FC236}">
                    <a16:creationId xmlns:a16="http://schemas.microsoft.com/office/drawing/2014/main" id="{8C19F431-7A84-4001-9CB9-2C5F09DBB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5"/>
                <a:ext cx="590" cy="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8" name="Rectangle 116">
                <a:extLst>
                  <a:ext uri="{FF2B5EF4-FFF2-40B4-BE49-F238E27FC236}">
                    <a16:creationId xmlns:a16="http://schemas.microsoft.com/office/drawing/2014/main" id="{D50A3DE4-D10A-4B4C-BB57-019C5F1B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84"/>
                <a:ext cx="590" cy="3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9" name="Rectangle 117">
                <a:extLst>
                  <a:ext uri="{FF2B5EF4-FFF2-40B4-BE49-F238E27FC236}">
                    <a16:creationId xmlns:a16="http://schemas.microsoft.com/office/drawing/2014/main" id="{A29381E7-1E86-4D7F-B0D8-A090EEAB8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1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00" name="Rectangle 118">
                <a:extLst>
                  <a:ext uri="{FF2B5EF4-FFF2-40B4-BE49-F238E27FC236}">
                    <a16:creationId xmlns:a16="http://schemas.microsoft.com/office/drawing/2014/main" id="{1D037A12-F753-4A39-BD71-FA24ABCA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0"/>
                <a:ext cx="590" cy="3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01" name="Rectangle 119">
                <a:extLst>
                  <a:ext uri="{FF2B5EF4-FFF2-40B4-BE49-F238E27FC236}">
                    <a16:creationId xmlns:a16="http://schemas.microsoft.com/office/drawing/2014/main" id="{72C98C4B-700E-4800-A475-FBCCDC41C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90" cy="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Ins="18288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$4</a:t>
                </a:r>
              </a:p>
            </p:txBody>
          </p:sp>
        </p:grpSp>
      </p:grpSp>
      <p:sp>
        <p:nvSpPr>
          <p:cNvPr id="112" name="Rectangle 120">
            <a:extLst>
              <a:ext uri="{FF2B5EF4-FFF2-40B4-BE49-F238E27FC236}">
                <a16:creationId xmlns:a16="http://schemas.microsoft.com/office/drawing/2014/main" id="{92E6B02D-52A2-4B1F-A592-DFF0C033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1727200"/>
            <a:ext cx="1016000" cy="4559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13" name="Rectangle 121">
            <a:extLst>
              <a:ext uri="{FF2B5EF4-FFF2-40B4-BE49-F238E27FC236}">
                <a16:creationId xmlns:a16="http://schemas.microsoft.com/office/drawing/2014/main" id="{BAF8772D-9A27-4FAF-B372-0E921F7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727200"/>
            <a:ext cx="901700" cy="4559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 autoUpdateAnimBg="0"/>
      <p:bldP spid="112" grpId="1" animBg="1" autoUpdateAnimBg="0"/>
      <p:bldP spid="113" grpId="0" animBg="1" autoUpdateAnimBg="0"/>
      <p:bldP spid="113" grpId="1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CA1AC-212D-4ECA-B823-7125D0B6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垄断者的边际收益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813ABC-2E53-448F-8AA5-166D4C51F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增加产量对收益有两种影响：</a:t>
                </a:r>
              </a:p>
              <a:p>
                <a:pPr lvl="1"/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产出效应：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增加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单位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产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量的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收益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lvl="1"/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价格效应：价格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变化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的损失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为了卖出更多的数量，垄断者必须降低它出售的每一单位产品的价格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num>
                        <m:den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𝐝𝐐</m:t>
                          </m:r>
                        </m:den>
                      </m:f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𝐝𝐏</m:t>
                          </m:r>
                        </m:num>
                        <m:den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𝐝𝐐</m:t>
                          </m:r>
                        </m:den>
                      </m:f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因此，MR &lt; </a:t>
                </a:r>
                <a:r>
                  <a:rPr lang="zh-CN" altLang="zh-CN" b="1" dirty="0">
                    <a:solidFill>
                      <a:schemeClr val="tx1"/>
                    </a:solidFill>
                    <a:latin typeface="+mn-ea"/>
                  </a:rPr>
                  <a:t>P</a:t>
                </a:r>
              </a:p>
              <a:p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813ABC-2E53-448F-8AA5-166D4C51F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4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E5DA7-3B10-4724-A4BC-8FCE516F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利润最大化问题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4424C-DDE8-4AD5-BD85-3A18E209E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垄断者的利润最大化问题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𝐦𝐚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Step 1.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利润最大化的一阶必要条件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𝐌𝐑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altLang="zh-C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𝐌𝐂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altLang="zh-C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求解均衡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数量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Step 2.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 垄断者将把消费者为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所愿意支付的最高价格作为市场价格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i.e. </a:t>
                </a:r>
                <a:r>
                  <a:rPr lang="zh-CN" altLang="zh-CN" dirty="0">
                    <a:solidFill>
                      <a:schemeClr val="tx1"/>
                    </a:solidFill>
                    <a:latin typeface="+mn-ea"/>
                  </a:rPr>
                  <a:t>从需求曲线上找出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  <a:latin typeface="+mn-ea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14424C-DDE8-4AD5-BD85-3A18E209E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4DE0-6C83-4A6E-B0A0-F2C1FB9A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利润最大化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E56C2-1EFC-4299-B14D-C256C57A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73463" cy="4351338"/>
          </a:xfrm>
        </p:spPr>
        <p:txBody>
          <a:bodyPr/>
          <a:lstStyle/>
          <a:p>
            <a:pPr marL="404813" indent="-404813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zh-CN" b="1" dirty="0">
                <a:latin typeface="+mn-ea"/>
              </a:rPr>
              <a:t>1.	</a:t>
            </a:r>
            <a:r>
              <a:rPr lang="zh-CN" altLang="zh-CN" dirty="0">
                <a:latin typeface="+mn-ea"/>
              </a:rPr>
              <a:t>利润最大化的产量</a:t>
            </a:r>
            <a:r>
              <a:rPr lang="zh-CN" altLang="en-US" dirty="0">
                <a:latin typeface="+mn-ea"/>
              </a:rPr>
              <a:t>由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MR = MC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给出</a:t>
            </a:r>
            <a:endParaRPr lang="zh-CN" altLang="zh-CN" dirty="0">
              <a:latin typeface="+mn-ea"/>
            </a:endParaRPr>
          </a:p>
          <a:p>
            <a:pPr marL="404813" indent="-404813">
              <a:spcBef>
                <a:spcPct val="60000"/>
              </a:spcBef>
              <a:buNone/>
            </a:pPr>
            <a:r>
              <a:rPr lang="zh-CN" altLang="zh-CN" b="1" dirty="0">
                <a:latin typeface="+mn-ea"/>
              </a:rPr>
              <a:t>2.	</a:t>
            </a:r>
            <a:r>
              <a:rPr lang="zh-CN" altLang="zh-CN" dirty="0">
                <a:latin typeface="+mn-ea"/>
              </a:rPr>
              <a:t>从需求曲线上找出这个产量</a:t>
            </a:r>
            <a:r>
              <a:rPr lang="en-US" altLang="zh-CN" dirty="0">
                <a:latin typeface="+mn-ea"/>
              </a:rPr>
              <a:t>Q*</a:t>
            </a:r>
            <a:r>
              <a:rPr lang="zh-CN" altLang="zh-CN" dirty="0">
                <a:latin typeface="+mn-ea"/>
              </a:rPr>
              <a:t>所对应的价格</a:t>
            </a:r>
            <a:r>
              <a:rPr lang="en-US" altLang="zh-CN" dirty="0">
                <a:latin typeface="+mn-ea"/>
              </a:rPr>
              <a:t> P *</a:t>
            </a:r>
          </a:p>
          <a:p>
            <a:pPr marL="404813" indent="-404813">
              <a:spcBef>
                <a:spcPct val="60000"/>
              </a:spcBef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D0A9BFA-E965-4602-A443-F92F2F872344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1465263"/>
            <a:ext cx="4699000" cy="4183062"/>
            <a:chOff x="474" y="0"/>
            <a:chExt cx="2960" cy="2635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DC6B219-7F01-4F90-A803-DF32E845C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66"/>
              <a:ext cx="2262" cy="2284"/>
              <a:chOff x="0" y="0"/>
              <a:chExt cx="3650" cy="2492"/>
            </a:xfrm>
          </p:grpSpPr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FA708815-7E9F-4AA3-8924-79615254C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19BF9D0C-E8A1-4AA7-85A0-E812B2944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2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A6C9687-CCDA-402C-AD4A-606939CAC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02"/>
              <a:ext cx="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Q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75E8F3D7-F608-4784-A092-3C5D555D9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0"/>
              <a:ext cx="5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$</a:t>
              </a:r>
              <a:endParaRPr lang="zh-CN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635707D-FCF0-4C20-88DA-95D51A1AF2F5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1922463"/>
            <a:ext cx="2600325" cy="3024187"/>
            <a:chOff x="0" y="0"/>
            <a:chExt cx="1638" cy="1905"/>
          </a:xfrm>
        </p:grpSpPr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10442948-2506-455A-A65E-CDB7F62E5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99" cy="17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8C1EC6D0-0084-4167-88D0-C4049F5D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1675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MR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68593F0-7666-47B1-A661-76F11D48BB5A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1906588"/>
            <a:ext cx="3595687" cy="2457450"/>
            <a:chOff x="0" y="0"/>
            <a:chExt cx="2265" cy="1548"/>
          </a:xfrm>
        </p:grpSpPr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BC1B8007-7476-4F35-91AF-7A78DC104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55" cy="13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011559E-EB95-42DD-B53C-B0E577E05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1318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4A4DD38-2A6A-4DD3-A685-0F3125699A2A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865313"/>
            <a:ext cx="2722563" cy="3014662"/>
            <a:chOff x="0" y="0"/>
            <a:chExt cx="1715" cy="1899"/>
          </a:xfrm>
        </p:grpSpPr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A245ED0D-C1E5-4521-83B6-41E98A1B4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13"/>
              <a:ext cx="1409" cy="168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C2E32809-C8A7-4991-B4EC-62FCB9236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0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ea typeface="宋体" panose="02010600030101010101" pitchFamily="2" charset="-122"/>
                </a:rPr>
                <a:t>MC</a:t>
              </a: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777936E7-5C76-434D-B779-9A9D29E62FA0}"/>
              </a:ext>
            </a:extLst>
          </p:cNvPr>
          <p:cNvGrpSpPr>
            <a:grpSpLocks/>
          </p:cNvGrpSpPr>
          <p:nvPr/>
        </p:nvGrpSpPr>
        <p:grpSpPr bwMode="auto">
          <a:xfrm>
            <a:off x="4177507" y="2542381"/>
            <a:ext cx="2055812" cy="1127125"/>
            <a:chOff x="-134" y="0"/>
            <a:chExt cx="1295" cy="710"/>
          </a:xfrm>
        </p:grpSpPr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823031C2-4CF8-46AD-9D29-239C12CDE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" y="148"/>
              <a:ext cx="840" cy="562"/>
              <a:chOff x="0" y="0"/>
              <a:chExt cx="795" cy="646"/>
            </a:xfrm>
          </p:grpSpPr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id="{7AF5982C-FA5B-4A73-A82B-9CE452CFB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8">
                <a:extLst>
                  <a:ext uri="{FF2B5EF4-FFF2-40B4-BE49-F238E27FC236}">
                    <a16:creationId xmlns:a16="http://schemas.microsoft.com/office/drawing/2014/main" id="{2EF4174B-2716-479D-BE8D-251F7A04B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" y="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AC103505-5B12-4BE2-B097-14FC78C805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" y="104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4" name="Text Box 45">
              <a:extLst>
                <a:ext uri="{FF2B5EF4-FFF2-40B4-BE49-F238E27FC236}">
                  <a16:creationId xmlns:a16="http://schemas.microsoft.com/office/drawing/2014/main" id="{2D05E00B-A4AF-4D7D-8298-7F9D9F62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4" y="0"/>
              <a:ext cx="38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 dirty="0">
                  <a:ea typeface="宋体" panose="02010600030101010101" pitchFamily="2" charset="-122"/>
                </a:rPr>
                <a:t>P *</a:t>
              </a:r>
            </a:p>
          </p:txBody>
        </p: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id="{835AECBC-36FB-476E-8DE6-BBA78ACD7C66}"/>
              </a:ext>
            </a:extLst>
          </p:cNvPr>
          <p:cNvGrpSpPr>
            <a:grpSpLocks/>
          </p:cNvGrpSpPr>
          <p:nvPr/>
        </p:nvGrpSpPr>
        <p:grpSpPr bwMode="auto">
          <a:xfrm>
            <a:off x="5875338" y="3598863"/>
            <a:ext cx="719138" cy="2074863"/>
            <a:chOff x="0" y="0"/>
            <a:chExt cx="453" cy="1307"/>
          </a:xfrm>
        </p:grpSpPr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3B956F71-9F85-42DD-BC17-8E8B78E76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" y="43"/>
              <a:ext cx="0" cy="9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4499303D-D06F-4751-838C-0C66AAAE8E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" y="0"/>
              <a:ext cx="86" cy="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912BC6D1-67D7-466D-91C3-190467D66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06"/>
              <a:ext cx="45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500" b="1" i="1" dirty="0">
                  <a:ea typeface="宋体" panose="02010600030101010101" pitchFamily="2" charset="-122"/>
                </a:rPr>
                <a:t>Q*</a:t>
              </a:r>
            </a:p>
          </p:txBody>
        </p:sp>
      </p:grpSp>
      <p:sp>
        <p:nvSpPr>
          <p:cNvPr id="31" name="Line 25">
            <a:extLst>
              <a:ext uri="{FF2B5EF4-FFF2-40B4-BE49-F238E27FC236}">
                <a16:creationId xmlns:a16="http://schemas.microsoft.com/office/drawing/2014/main" id="{6F579F38-CA53-4398-89BB-41B04D76E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2820988"/>
            <a:ext cx="0" cy="237344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5655E4A4-3DFB-4A40-B977-177262F792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6475" y="2787444"/>
            <a:ext cx="1339484" cy="20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9D474-80D8-4657-BE17-A9259347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边际收益和弹性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FD92F-ED1C-4122-90DD-B1A5B61C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+mn-ea"/>
                  </a:rPr>
                  <a:t>回忆边际利润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𝐌𝐑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𝐝𝐏</m:t>
                          </m:r>
                        </m:num>
                        <m:den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𝐝𝐐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=(−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𝐌𝐑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𝐌𝐂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𝐌𝐂</m:t>
                      </m:r>
                    </m:oMath>
                  </m:oMathPara>
                </a14:m>
                <a:endParaRPr lang="en-US" altLang="zh-CN" dirty="0">
                  <a:latin typeface="+mn-ea"/>
                  <a:sym typeface="Symbol" pitchFamily="18" charset="2"/>
                </a:endParaRP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+mn-ea"/>
                  </a:rPr>
                  <a:t>加成成本定价原则：</a:t>
                </a:r>
                <a:endParaRPr lang="en-US" altLang="zh-CN" sz="2800" dirty="0">
                  <a:latin typeface="+mn-ea"/>
                  <a:sym typeface="Symbol" pitchFamily="18" charset="2"/>
                </a:endParaRPr>
              </a:p>
              <a:p>
                <a:pPr lvl="1"/>
                <a:r>
                  <a:rPr lang="zh-CN" altLang="en-US" sz="2800" dirty="0">
                    <a:latin typeface="+mn-ea"/>
                    <a:sym typeface="Symbol" pitchFamily="18" charset="2"/>
                  </a:rPr>
                  <a:t>价格是边际成本的加成（</a:t>
                </a:r>
                <a:r>
                  <a:rPr lang="en-US" altLang="zh-CN" sz="2800" dirty="0">
                    <a:latin typeface="+mn-ea"/>
                    <a:sym typeface="Symbol" pitchFamily="18" charset="2"/>
                  </a:rPr>
                  <a:t>markup</a:t>
                </a:r>
                <a:r>
                  <a:rPr lang="zh-CN" altLang="en-US" sz="2800" dirty="0">
                    <a:latin typeface="+mn-ea"/>
                    <a:sym typeface="Symbol" pitchFamily="18" charset="2"/>
                  </a:rPr>
                  <a:t>）</a:t>
                </a:r>
                <a:endParaRPr lang="en-US" altLang="zh-CN" sz="2800" dirty="0">
                  <a:latin typeface="+mn-ea"/>
                  <a:sym typeface="Symbol" pitchFamily="18" charset="2"/>
                </a:endParaRPr>
              </a:p>
              <a:p>
                <a:pPr lvl="1"/>
                <a:r>
                  <a:rPr lang="zh-CN" altLang="en-US" sz="2800" dirty="0">
                    <a:latin typeface="+mn-ea"/>
                    <a:sym typeface="Symbol" pitchFamily="18" charset="2"/>
                  </a:rPr>
                  <a:t>价格和边际成本为正，在垄断产量上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z="2800" dirty="0">
                  <a:latin typeface="+mn-ea"/>
                  <a:sym typeface="Symbol" pitchFamily="18" charset="2"/>
                </a:endParaRPr>
              </a:p>
              <a:p>
                <a:pPr lvl="1"/>
                <a:r>
                  <a:rPr lang="zh-CN" altLang="en-US" sz="2800" dirty="0">
                    <a:latin typeface="+mn-ea"/>
                    <a:sym typeface="Symbol" pitchFamily="18" charset="2"/>
                  </a:rPr>
                  <a:t>需求越富有弹性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800" dirty="0">
                    <a:latin typeface="+mn-ea"/>
                    <a:sym typeface="Symbol" pitchFamily="18" charset="2"/>
                  </a:rPr>
                  <a:t>，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𝐌𝐂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800" dirty="0">
                    <a:latin typeface="+mn-ea"/>
                    <a:sym typeface="Symbol" pitchFamily="18" charset="2"/>
                  </a:rPr>
                  <a:t>则垄断带来的好处越少，结果越接近完全竞争市场</a:t>
                </a:r>
                <a:endParaRPr lang="en-US" altLang="zh-CN" sz="2800" dirty="0">
                  <a:latin typeface="+mn-ea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+mn-ea"/>
                </a:endParaRP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FD92F-ED1C-4122-90DD-B1A5B61C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7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2217</Words>
  <Application>Microsoft Office PowerPoint</Application>
  <PresentationFormat>全屏显示(4:3)</PresentationFormat>
  <Paragraphs>430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主题​​</vt:lpstr>
      <vt:lpstr>第九讲 垄断</vt:lpstr>
      <vt:lpstr>垄断</vt:lpstr>
      <vt:lpstr>竞争与垄断厂商的需求曲线</vt:lpstr>
      <vt:lpstr>竞争与垄断厂商的需求曲线</vt:lpstr>
      <vt:lpstr>垄断者的需求曲线与边际收益曲线</vt:lpstr>
      <vt:lpstr>垄断者的边际收益</vt:lpstr>
      <vt:lpstr>利润最大化问题</vt:lpstr>
      <vt:lpstr>利润最大化</vt:lpstr>
      <vt:lpstr>边际收益和弹性</vt:lpstr>
      <vt:lpstr>垄断力量的测度</vt:lpstr>
      <vt:lpstr>例子</vt:lpstr>
      <vt:lpstr>垄断者的利润</vt:lpstr>
      <vt:lpstr>垄断者的短期决策</vt:lpstr>
      <vt:lpstr>短期盈亏</vt:lpstr>
      <vt:lpstr>短期盈亏</vt:lpstr>
      <vt:lpstr>垄断的长期均衡</vt:lpstr>
      <vt:lpstr>垄断企业的长期规模调整</vt:lpstr>
      <vt:lpstr>垄断者没有供给曲线</vt:lpstr>
      <vt:lpstr>垄断的福利性质</vt:lpstr>
      <vt:lpstr>无谓损失</vt:lpstr>
      <vt:lpstr>为什么会产生垄断</vt:lpstr>
      <vt:lpstr>自然垄断</vt:lpstr>
      <vt:lpstr>自然垄断</vt:lpstr>
      <vt:lpstr>自然垄断造成的市场进入障碍</vt:lpstr>
      <vt:lpstr>价格歧视</vt:lpstr>
      <vt:lpstr>价格歧视</vt:lpstr>
      <vt:lpstr>无价格歧视</vt:lpstr>
      <vt:lpstr>一级价格歧视</vt:lpstr>
      <vt:lpstr>三级价格歧视</vt:lpstr>
      <vt:lpstr>三级价格歧视</vt:lpstr>
      <vt:lpstr>二级价格歧视</vt:lpstr>
      <vt:lpstr>二级价格歧视</vt:lpstr>
      <vt:lpstr>二级价格歧视</vt:lpstr>
      <vt:lpstr>二级价格歧视</vt:lpstr>
      <vt:lpstr> 二级价格歧视</vt:lpstr>
      <vt:lpstr>二级价格歧视</vt:lpstr>
      <vt:lpstr>二级价格歧视</vt:lpstr>
      <vt:lpstr>例子</vt:lpstr>
      <vt:lpstr>例子</vt:lpstr>
      <vt:lpstr>国有企业的合并</vt:lpstr>
      <vt:lpstr>产业政策之争</vt:lpstr>
      <vt:lpstr>互联网企业的合并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Yu</dc:creator>
  <cp:lastModifiedBy>740969824@qq.com</cp:lastModifiedBy>
  <cp:revision>55</cp:revision>
  <dcterms:created xsi:type="dcterms:W3CDTF">2019-11-20T02:00:23Z</dcterms:created>
  <dcterms:modified xsi:type="dcterms:W3CDTF">2019-12-26T14:29:14Z</dcterms:modified>
</cp:coreProperties>
</file>