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300" r:id="rId9"/>
    <p:sldId id="262" r:id="rId10"/>
    <p:sldId id="263" r:id="rId11"/>
    <p:sldId id="264" r:id="rId12"/>
    <p:sldId id="265" r:id="rId13"/>
    <p:sldId id="266" r:id="rId14"/>
    <p:sldId id="270" r:id="rId15"/>
    <p:sldId id="274" r:id="rId16"/>
    <p:sldId id="271" r:id="rId17"/>
    <p:sldId id="272" r:id="rId18"/>
    <p:sldId id="273" r:id="rId19"/>
    <p:sldId id="275" r:id="rId20"/>
    <p:sldId id="309" r:id="rId21"/>
    <p:sldId id="276" r:id="rId22"/>
    <p:sldId id="299" r:id="rId23"/>
    <p:sldId id="277" r:id="rId24"/>
    <p:sldId id="278" r:id="rId25"/>
    <p:sldId id="279" r:id="rId26"/>
    <p:sldId id="280" r:id="rId27"/>
    <p:sldId id="281" r:id="rId28"/>
    <p:sldId id="301" r:id="rId29"/>
    <p:sldId id="310" r:id="rId30"/>
    <p:sldId id="302" r:id="rId31"/>
    <p:sldId id="282" r:id="rId32"/>
    <p:sldId id="283" r:id="rId33"/>
    <p:sldId id="284" r:id="rId34"/>
    <p:sldId id="285" r:id="rId35"/>
    <p:sldId id="308" r:id="rId36"/>
    <p:sldId id="287" r:id="rId37"/>
    <p:sldId id="288" r:id="rId38"/>
    <p:sldId id="289" r:id="rId39"/>
    <p:sldId id="290" r:id="rId40"/>
    <p:sldId id="291" r:id="rId41"/>
    <p:sldId id="292" r:id="rId42"/>
    <p:sldId id="306" r:id="rId43"/>
    <p:sldId id="307" r:id="rId44"/>
    <p:sldId id="303" r:id="rId45"/>
    <p:sldId id="304" r:id="rId46"/>
    <p:sldId id="305" r:id="rId47"/>
    <p:sldId id="296" r:id="rId48"/>
    <p:sldId id="298" r:id="rId49"/>
    <p:sldId id="312" r:id="rId50"/>
    <p:sldId id="313" r:id="rId51"/>
    <p:sldId id="314" r:id="rId52"/>
    <p:sldId id="315" r:id="rId53"/>
    <p:sldId id="316"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53"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11F32DB-5DB2-4ABF-9195-DCA038B3D691}"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134463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11F32DB-5DB2-4ABF-9195-DCA038B3D691}"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193488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11F32DB-5DB2-4ABF-9195-DCA038B3D691}"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309675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11F32DB-5DB2-4ABF-9195-DCA038B3D691}"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130380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11F32DB-5DB2-4ABF-9195-DCA038B3D691}"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53620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11F32DB-5DB2-4ABF-9195-DCA038B3D691}"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43234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11F32DB-5DB2-4ABF-9195-DCA038B3D691}" type="datetimeFigureOut">
              <a:rPr lang="en-US" smtClean="0"/>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141479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11F32DB-5DB2-4ABF-9195-DCA038B3D691}" type="datetimeFigureOut">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208717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F32DB-5DB2-4ABF-9195-DCA038B3D691}" type="datetimeFigureOut">
              <a:rPr lang="en-US" smtClean="0"/>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67556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11F32DB-5DB2-4ABF-9195-DCA038B3D691}"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261362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11F32DB-5DB2-4ABF-9195-DCA038B3D691}"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2618D-A6C3-4D7D-AB96-C4D43C2DB81E}" type="slidenum">
              <a:rPr lang="en-US" smtClean="0"/>
              <a:t>‹#›</a:t>
            </a:fld>
            <a:endParaRPr lang="en-US"/>
          </a:p>
        </p:txBody>
      </p:sp>
    </p:spTree>
    <p:extLst>
      <p:ext uri="{BB962C8B-B14F-4D97-AF65-F5344CB8AC3E}">
        <p14:creationId xmlns:p14="http://schemas.microsoft.com/office/powerpoint/2010/main" val="22383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F32DB-5DB2-4ABF-9195-DCA038B3D691}" type="datetimeFigureOut">
              <a:rPr lang="en-US" smtClean="0"/>
              <a:t>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2618D-A6C3-4D7D-AB96-C4D43C2DB81E}" type="slidenum">
              <a:rPr lang="en-US" smtClean="0"/>
              <a:t>‹#›</a:t>
            </a:fld>
            <a:endParaRPr lang="en-US"/>
          </a:p>
        </p:txBody>
      </p:sp>
    </p:spTree>
    <p:extLst>
      <p:ext uri="{BB962C8B-B14F-4D97-AF65-F5344CB8AC3E}">
        <p14:creationId xmlns:p14="http://schemas.microsoft.com/office/powerpoint/2010/main" val="371834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7725C-3CB8-4879-AFC2-E51B867284A4}"/>
              </a:ext>
            </a:extLst>
          </p:cNvPr>
          <p:cNvSpPr>
            <a:spLocks noGrp="1"/>
          </p:cNvSpPr>
          <p:nvPr>
            <p:ph type="ctrTitle"/>
          </p:nvPr>
        </p:nvSpPr>
        <p:spPr/>
        <p:txBody>
          <a:bodyPr/>
          <a:lstStyle/>
          <a:p>
            <a:r>
              <a:rPr lang="zh-CN" altLang="en-US" dirty="0"/>
              <a:t>第二讲 市场机制</a:t>
            </a:r>
            <a:r>
              <a:rPr lang="en-US" altLang="zh-CN" dirty="0"/>
              <a:t/>
            </a:r>
            <a:br>
              <a:rPr lang="en-US" altLang="zh-CN" dirty="0"/>
            </a:br>
            <a:r>
              <a:rPr lang="zh-CN" altLang="en-US" dirty="0"/>
              <a:t>需求、供给和均衡</a:t>
            </a:r>
            <a:endParaRPr lang="en-US" dirty="0"/>
          </a:p>
        </p:txBody>
      </p:sp>
      <p:sp>
        <p:nvSpPr>
          <p:cNvPr id="3" name="副标题 2">
            <a:extLst>
              <a:ext uri="{FF2B5EF4-FFF2-40B4-BE49-F238E27FC236}">
                <a16:creationId xmlns:a16="http://schemas.microsoft.com/office/drawing/2014/main" id="{50088F9D-F974-4FF7-8054-27E19C7576C3}"/>
              </a:ext>
            </a:extLst>
          </p:cNvPr>
          <p:cNvSpPr>
            <a:spLocks noGrp="1"/>
          </p:cNvSpPr>
          <p:nvPr>
            <p:ph type="subTitle" idx="1"/>
          </p:nvPr>
        </p:nvSpPr>
        <p:spPr/>
        <p:txBody>
          <a:bodyPr/>
          <a:lstStyle/>
          <a:p>
            <a:r>
              <a:rPr lang="zh-CN" altLang="en-US" dirty="0"/>
              <a:t>余一帆</a:t>
            </a:r>
            <a:endParaRPr lang="en-US" altLang="zh-CN" dirty="0"/>
          </a:p>
          <a:p>
            <a:r>
              <a:rPr lang="en-US" altLang="zh-CN" dirty="0"/>
              <a:t>2019.9.19</a:t>
            </a:r>
            <a:endParaRPr lang="en-US" dirty="0"/>
          </a:p>
        </p:txBody>
      </p:sp>
    </p:spTree>
    <p:extLst>
      <p:ext uri="{BB962C8B-B14F-4D97-AF65-F5344CB8AC3E}">
        <p14:creationId xmlns:p14="http://schemas.microsoft.com/office/powerpoint/2010/main" val="37856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4545-5C56-4132-8952-63F348A4DC77}"/>
              </a:ext>
            </a:extLst>
          </p:cNvPr>
          <p:cNvSpPr>
            <a:spLocks noGrp="1"/>
          </p:cNvSpPr>
          <p:nvPr>
            <p:ph type="title"/>
          </p:nvPr>
        </p:nvSpPr>
        <p:spPr/>
        <p:txBody>
          <a:bodyPr/>
          <a:lstStyle/>
          <a:p>
            <a:r>
              <a:rPr lang="zh-CN" altLang="en-US" dirty="0"/>
              <a:t>需求函数</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198B2C-EF0B-48A4-8176-8D4B457C4980}"/>
                  </a:ext>
                </a:extLst>
              </p:cNvPr>
              <p:cNvSpPr>
                <a:spLocks noGrp="1"/>
              </p:cNvSpPr>
              <p:nvPr>
                <p:ph idx="1"/>
              </p:nvPr>
            </p:nvSpPr>
            <p:spPr/>
            <p:txBody>
              <a:bodyPr/>
              <a:lstStyle/>
              <a:p>
                <a:r>
                  <a:rPr lang="zh-CN" altLang="en-US" sz="3200" dirty="0"/>
                  <a:t>需求函数：表示一种物品的各种影响因素和需求量之间的关系的函数。</a:t>
                </a:r>
              </a:p>
              <a:p>
                <a:r>
                  <a:rPr lang="zh-CN" altLang="en-US" sz="3200" dirty="0"/>
                  <a:t>一般表达形式</a:t>
                </a:r>
              </a:p>
              <a:p>
                <a:pPr marL="0" indent="0">
                  <a:buNone/>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𝑸</m:t>
                          </m:r>
                        </m:e>
                        <m:sup>
                          <m:r>
                            <a:rPr lang="en-US" altLang="zh-CN" b="1" i="1" smtClean="0">
                              <a:latin typeface="Cambria Math" panose="02040503050406030204" pitchFamily="18" charset="0"/>
                              <a:ea typeface="宋体" panose="02010600030101010101" pitchFamily="2" charset="-122"/>
                            </a:rPr>
                            <m:t>𝑫</m:t>
                          </m:r>
                        </m:sup>
                      </m:sSup>
                      <m:r>
                        <a:rPr lang="en-US" altLang="zh-CN" b="1" i="1">
                          <a:latin typeface="Cambria Math" panose="02040503050406030204" pitchFamily="18" charset="0"/>
                          <a:ea typeface="宋体" panose="02010600030101010101" pitchFamily="2" charset="-122"/>
                        </a:rPr>
                        <m:t>=</m:t>
                      </m:r>
                      <m:r>
                        <a:rPr lang="en-US" altLang="zh-CN" b="1" i="1">
                          <a:latin typeface="Cambria Math" panose="02040503050406030204" pitchFamily="18" charset="0"/>
                          <a:ea typeface="宋体" panose="02010600030101010101" pitchFamily="2" charset="-122"/>
                        </a:rPr>
                        <m:t>𝑫</m:t>
                      </m:r>
                      <m:d>
                        <m:dPr>
                          <m:ctrlPr>
                            <a:rPr lang="en-US" altLang="zh-CN" b="1" i="1">
                              <a:latin typeface="Cambria Math" panose="02040503050406030204" pitchFamily="18" charset="0"/>
                              <a:ea typeface="宋体" panose="02010600030101010101" pitchFamily="2" charset="-122"/>
                            </a:rPr>
                          </m:ctrlPr>
                        </m:dPr>
                        <m:e>
                          <m:r>
                            <a:rPr lang="en-US" altLang="zh-CN" b="1" i="1">
                              <a:latin typeface="Cambria Math" panose="02040503050406030204" pitchFamily="18" charset="0"/>
                              <a:ea typeface="宋体" panose="02010600030101010101" pitchFamily="2" charset="-122"/>
                            </a:rPr>
                            <m:t>𝒑</m:t>
                          </m:r>
                          <m:r>
                            <a:rPr lang="en-US" altLang="zh-CN" b="1" i="1">
                              <a:latin typeface="Cambria Math" panose="02040503050406030204" pitchFamily="18" charset="0"/>
                              <a:ea typeface="宋体" panose="02010600030101010101" pitchFamily="2" charset="-122"/>
                            </a:rPr>
                            <m:t>;</m:t>
                          </m:r>
                          <m:r>
                            <a:rPr lang="en-US" altLang="zh-CN" b="1" i="1">
                              <a:latin typeface="Cambria Math" panose="02040503050406030204" pitchFamily="18" charset="0"/>
                              <a:ea typeface="宋体" panose="02010600030101010101" pitchFamily="2" charset="-122"/>
                            </a:rPr>
                            <m:t>𝒏</m:t>
                          </m:r>
                          <m:r>
                            <a:rPr lang="en-US" altLang="zh-CN" b="1" i="1">
                              <a:latin typeface="Cambria Math" panose="02040503050406030204" pitchFamily="18" charset="0"/>
                              <a:ea typeface="宋体" panose="02010600030101010101" pitchFamily="2" charset="-122"/>
                            </a:rPr>
                            <m:t>,</m:t>
                          </m:r>
                          <m:r>
                            <a:rPr lang="en-US" altLang="zh-CN" b="1" i="1">
                              <a:latin typeface="Cambria Math" panose="02040503050406030204" pitchFamily="18" charset="0"/>
                              <a:ea typeface="宋体" panose="02010600030101010101" pitchFamily="2" charset="-122"/>
                            </a:rPr>
                            <m:t>𝒎</m:t>
                          </m:r>
                          <m:r>
                            <a:rPr lang="en-US" altLang="zh-CN" b="1" i="1">
                              <a:latin typeface="Cambria Math" panose="02040503050406030204" pitchFamily="18" charset="0"/>
                              <a:ea typeface="宋体" panose="02010600030101010101" pitchFamily="2" charset="-122"/>
                            </a:rPr>
                            <m:t>,</m:t>
                          </m:r>
                          <m:sSub>
                            <m:sSubPr>
                              <m:ctrlPr>
                                <a:rPr lang="en-US" altLang="zh-CN" b="1" i="1">
                                  <a:latin typeface="Cambria Math" panose="02040503050406030204" pitchFamily="18" charset="0"/>
                                  <a:ea typeface="宋体" panose="02010600030101010101" pitchFamily="2" charset="-122"/>
                                </a:rPr>
                              </m:ctrlPr>
                            </m:sSubPr>
                            <m:e>
                              <m:r>
                                <a:rPr lang="en-US" altLang="zh-CN" b="1" i="1">
                                  <a:latin typeface="Cambria Math" panose="02040503050406030204" pitchFamily="18" charset="0"/>
                                  <a:ea typeface="宋体" panose="02010600030101010101" pitchFamily="2" charset="-122"/>
                                </a:rPr>
                                <m:t>𝒑</m:t>
                              </m:r>
                            </m:e>
                            <m:sub>
                              <m:r>
                                <a:rPr lang="en-US" altLang="zh-CN" b="1" i="1">
                                  <a:latin typeface="Cambria Math" panose="02040503050406030204" pitchFamily="18" charset="0"/>
                                  <a:ea typeface="宋体" panose="02010600030101010101" pitchFamily="2" charset="-122"/>
                                </a:rPr>
                                <m:t>𝒔</m:t>
                              </m:r>
                            </m:sub>
                          </m:sSub>
                          <m:r>
                            <a:rPr lang="en-US" altLang="zh-CN" b="1" i="1">
                              <a:latin typeface="Cambria Math" panose="02040503050406030204" pitchFamily="18" charset="0"/>
                              <a:ea typeface="宋体" panose="02010600030101010101" pitchFamily="2" charset="-122"/>
                            </a:rPr>
                            <m:t>,</m:t>
                          </m:r>
                          <m:sSub>
                            <m:sSubPr>
                              <m:ctrlPr>
                                <a:rPr lang="en-US" altLang="zh-CN" b="1" i="1">
                                  <a:latin typeface="Cambria Math" panose="02040503050406030204" pitchFamily="18" charset="0"/>
                                  <a:ea typeface="宋体" panose="02010600030101010101" pitchFamily="2" charset="-122"/>
                                </a:rPr>
                              </m:ctrlPr>
                            </m:sSubPr>
                            <m:e>
                              <m:r>
                                <a:rPr lang="en-US" altLang="zh-CN" b="1" i="1">
                                  <a:latin typeface="Cambria Math" panose="02040503050406030204" pitchFamily="18" charset="0"/>
                                  <a:ea typeface="宋体" panose="02010600030101010101" pitchFamily="2" charset="-122"/>
                                </a:rPr>
                                <m:t>𝒑</m:t>
                              </m:r>
                            </m:e>
                            <m:sub>
                              <m:r>
                                <a:rPr lang="en-US" altLang="zh-CN" b="1" i="1">
                                  <a:latin typeface="Cambria Math" panose="02040503050406030204" pitchFamily="18" charset="0"/>
                                  <a:ea typeface="宋体" panose="02010600030101010101" pitchFamily="2" charset="-122"/>
                                </a:rPr>
                                <m:t>𝒄</m:t>
                              </m:r>
                            </m:sub>
                          </m:sSub>
                          <m:r>
                            <a:rPr lang="en-US" altLang="zh-CN" b="1" i="1">
                              <a:latin typeface="Cambria Math" panose="02040503050406030204" pitchFamily="18" charset="0"/>
                              <a:ea typeface="宋体" panose="02010600030101010101" pitchFamily="2" charset="-122"/>
                            </a:rPr>
                            <m:t>, </m:t>
                          </m:r>
                          <m:sSup>
                            <m:sSupPr>
                              <m:ctrlPr>
                                <a:rPr lang="en-US" altLang="zh-CN" b="1" i="1">
                                  <a:latin typeface="Cambria Math" panose="02040503050406030204" pitchFamily="18" charset="0"/>
                                  <a:ea typeface="宋体" panose="02010600030101010101" pitchFamily="2" charset="-122"/>
                                </a:rPr>
                              </m:ctrlPr>
                            </m:sSupPr>
                            <m:e>
                              <m:r>
                                <a:rPr lang="en-US" altLang="zh-CN" b="1" i="1">
                                  <a:latin typeface="Cambria Math" panose="02040503050406030204" pitchFamily="18" charset="0"/>
                                  <a:ea typeface="宋体" panose="02010600030101010101" pitchFamily="2" charset="-122"/>
                                </a:rPr>
                                <m:t>𝒑</m:t>
                              </m:r>
                            </m:e>
                            <m:sup>
                              <m:r>
                                <a:rPr lang="en-US" altLang="zh-CN" b="1" i="1">
                                  <a:latin typeface="Cambria Math" panose="02040503050406030204" pitchFamily="18" charset="0"/>
                                  <a:ea typeface="宋体" panose="02010600030101010101" pitchFamily="2" charset="-122"/>
                                </a:rPr>
                                <m:t>𝒆</m:t>
                              </m:r>
                            </m:sup>
                          </m:sSup>
                          <m:r>
                            <a:rPr lang="en-US" altLang="zh-CN" b="1" i="1">
                              <a:latin typeface="Cambria Math" panose="02040503050406030204" pitchFamily="18" charset="0"/>
                              <a:ea typeface="宋体" panose="02010600030101010101" pitchFamily="2" charset="-122"/>
                            </a:rPr>
                            <m:t>,</m:t>
                          </m:r>
                          <m:r>
                            <a:rPr lang="en-US" altLang="zh-CN" b="1" i="1">
                              <a:latin typeface="Cambria Math" panose="02040503050406030204" pitchFamily="18" charset="0"/>
                              <a:ea typeface="宋体" panose="02010600030101010101" pitchFamily="2" charset="-122"/>
                            </a:rPr>
                            <m:t>𝑿</m:t>
                          </m:r>
                        </m:e>
                      </m:d>
                    </m:oMath>
                  </m:oMathPara>
                </a14:m>
                <a:endParaRPr lang="zh-CN" altLang="zh-CN" b="1" i="1" dirty="0">
                  <a:ea typeface="宋体" panose="02010600030101010101" pitchFamily="2" charset="-122"/>
                </a:endParaRPr>
              </a:p>
              <a:p>
                <a:r>
                  <a:rPr lang="zh-CN" altLang="en-US" sz="3200" dirty="0"/>
                  <a:t>常见形式</a:t>
                </a:r>
              </a:p>
              <a:p>
                <a:pPr lvl="1"/>
                <a:r>
                  <a:rPr lang="zh-CN" altLang="en-US" sz="2800" b="1" dirty="0"/>
                  <a:t> </a:t>
                </a:r>
                <a14:m>
                  <m:oMath xmlns:m="http://schemas.openxmlformats.org/officeDocument/2006/math">
                    <m:sSup>
                      <m:sSupPr>
                        <m:ctrlPr>
                          <a:rPr lang="en-US" altLang="zh-CN" sz="2800" b="1" i="1" smtClean="0">
                            <a:latin typeface="Cambria Math" panose="02040503050406030204" pitchFamily="18" charset="0"/>
                            <a:ea typeface="宋体" panose="02010600030101010101" pitchFamily="2" charset="-122"/>
                          </a:rPr>
                        </m:ctrlPr>
                      </m:sSupPr>
                      <m:e>
                        <m:r>
                          <a:rPr lang="en-US" altLang="zh-CN" sz="2800" b="1" i="1" smtClean="0">
                            <a:latin typeface="Cambria Math" panose="02040503050406030204" pitchFamily="18" charset="0"/>
                            <a:ea typeface="宋体" panose="02010600030101010101" pitchFamily="2" charset="-122"/>
                          </a:rPr>
                          <m:t>𝑸</m:t>
                        </m:r>
                      </m:e>
                      <m:sup>
                        <m:r>
                          <a:rPr lang="en-US" altLang="zh-CN" sz="2800" b="1" i="1" smtClean="0">
                            <a:latin typeface="Cambria Math" panose="02040503050406030204" pitchFamily="18" charset="0"/>
                            <a:ea typeface="宋体" panose="02010600030101010101" pitchFamily="2" charset="-122"/>
                          </a:rPr>
                          <m:t>𝑫</m:t>
                        </m:r>
                      </m:sup>
                    </m:sSup>
                    <m:r>
                      <a:rPr lang="en-US" altLang="zh-CN" sz="2800">
                        <a:latin typeface="Cambria Math" panose="02040503050406030204" pitchFamily="18" charset="0"/>
                        <a:ea typeface="宋体" panose="02010600030101010101" pitchFamily="2" charset="-122"/>
                      </a:rPr>
                      <m:t>=</m:t>
                    </m:r>
                  </m:oMath>
                </a14:m>
                <a:r>
                  <a:rPr lang="zh-CN" altLang="en-US" sz="2800" dirty="0"/>
                  <a:t>𝒂−𝒃𝒑</a:t>
                </a:r>
              </a:p>
              <a:p>
                <a:pPr lvl="1"/>
                <a14:m>
                  <m:oMath xmlns:m="http://schemas.openxmlformats.org/officeDocument/2006/math">
                    <m:sSup>
                      <m:sSupPr>
                        <m:ctrlPr>
                          <a:rPr lang="en-US" altLang="zh-CN" sz="2800" b="1" i="1" smtClean="0">
                            <a:latin typeface="Cambria Math" panose="02040503050406030204" pitchFamily="18" charset="0"/>
                            <a:ea typeface="宋体" panose="02010600030101010101" pitchFamily="2" charset="-122"/>
                          </a:rPr>
                        </m:ctrlPr>
                      </m:sSupPr>
                      <m:e>
                        <m:r>
                          <a:rPr lang="en-US" altLang="zh-CN" sz="2800" b="1" i="1" smtClean="0">
                            <a:latin typeface="Cambria Math" panose="02040503050406030204" pitchFamily="18" charset="0"/>
                            <a:ea typeface="宋体" panose="02010600030101010101" pitchFamily="2" charset="-122"/>
                          </a:rPr>
                          <m:t>𝑸</m:t>
                        </m:r>
                      </m:e>
                      <m:sup>
                        <m:r>
                          <a:rPr lang="en-US" altLang="zh-CN" sz="2800" b="1" i="1" smtClean="0">
                            <a:latin typeface="Cambria Math" panose="02040503050406030204" pitchFamily="18" charset="0"/>
                            <a:ea typeface="宋体" panose="02010600030101010101" pitchFamily="2" charset="-122"/>
                          </a:rPr>
                          <m:t>𝑫</m:t>
                        </m:r>
                      </m:sup>
                    </m:sSup>
                    <m:r>
                      <a:rPr lang="en-US" altLang="zh-CN" sz="2800">
                        <a:latin typeface="Cambria Math" panose="02040503050406030204" pitchFamily="18" charset="0"/>
                        <a:ea typeface="宋体" panose="02010600030101010101" pitchFamily="2" charset="-122"/>
                      </a:rPr>
                      <m:t>=</m:t>
                    </m:r>
                  </m:oMath>
                </a14:m>
                <a:r>
                  <a:rPr lang="zh-CN" altLang="en-US" sz="2800" dirty="0"/>
                  <a:t>𝒌</a:t>
                </a:r>
                <a:r>
                  <a:rPr lang="en-US" altLang="zh-CN" sz="2800" dirty="0"/>
                  <a:t>/</a:t>
                </a:r>
                <a:r>
                  <a:rPr lang="zh-CN" altLang="en-US" sz="2800" dirty="0"/>
                  <a:t>𝒑</a:t>
                </a:r>
              </a:p>
              <a:p>
                <a:endParaRPr lang="en-US" dirty="0"/>
              </a:p>
            </p:txBody>
          </p:sp>
        </mc:Choice>
        <mc:Fallback xmlns="">
          <p:sp>
            <p:nvSpPr>
              <p:cNvPr id="3" name="内容占位符 2">
                <a:extLst>
                  <a:ext uri="{FF2B5EF4-FFF2-40B4-BE49-F238E27FC236}">
                    <a16:creationId xmlns:a16="http://schemas.microsoft.com/office/drawing/2014/main" id="{92198B2C-EF0B-48A4-8176-8D4B457C4980}"/>
                  </a:ext>
                </a:extLst>
              </p:cNvPr>
              <p:cNvSpPr>
                <a:spLocks noGrp="1" noRot="1" noChangeAspect="1" noMove="1" noResize="1" noEditPoints="1" noAdjustHandles="1" noChangeArrowheads="1" noChangeShapeType="1" noTextEdit="1"/>
              </p:cNvSpPr>
              <p:nvPr>
                <p:ph idx="1"/>
              </p:nvPr>
            </p:nvSpPr>
            <p:spPr>
              <a:blipFill>
                <a:blip r:embed="rId2"/>
                <a:stretch>
                  <a:fillRect l="-1777" t="-2941" r="-232"/>
                </a:stretch>
              </a:blipFill>
            </p:spPr>
            <p:txBody>
              <a:bodyPr/>
              <a:lstStyle/>
              <a:p>
                <a:r>
                  <a:rPr lang="en-US">
                    <a:noFill/>
                  </a:rPr>
                  <a:t> </a:t>
                </a:r>
              </a:p>
            </p:txBody>
          </p:sp>
        </mc:Fallback>
      </mc:AlternateContent>
    </p:spTree>
    <p:extLst>
      <p:ext uri="{BB962C8B-B14F-4D97-AF65-F5344CB8AC3E}">
        <p14:creationId xmlns:p14="http://schemas.microsoft.com/office/powerpoint/2010/main" val="200215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C2DE6-3C2B-4DD0-B8FC-A157CD64821E}"/>
              </a:ext>
            </a:extLst>
          </p:cNvPr>
          <p:cNvSpPr>
            <a:spLocks noGrp="1"/>
          </p:cNvSpPr>
          <p:nvPr>
            <p:ph type="title"/>
          </p:nvPr>
        </p:nvSpPr>
        <p:spPr/>
        <p:txBody>
          <a:bodyPr/>
          <a:lstStyle/>
          <a:p>
            <a:r>
              <a:rPr lang="zh-CN" altLang="en-US" dirty="0">
                <a:latin typeface="+mj-ea"/>
              </a:rPr>
              <a:t>个体需求与市场需求 </a:t>
            </a:r>
            <a:endParaRPr lang="en-US" dirty="0">
              <a:latin typeface="+mj-ea"/>
            </a:endParaRPr>
          </a:p>
        </p:txBody>
      </p:sp>
      <p:sp>
        <p:nvSpPr>
          <p:cNvPr id="3" name="内容占位符 2">
            <a:extLst>
              <a:ext uri="{FF2B5EF4-FFF2-40B4-BE49-F238E27FC236}">
                <a16:creationId xmlns:a16="http://schemas.microsoft.com/office/drawing/2014/main" id="{2ED9835B-94A0-42E9-8EE0-488D7EA48FF1}"/>
              </a:ext>
            </a:extLst>
          </p:cNvPr>
          <p:cNvSpPr>
            <a:spLocks noGrp="1"/>
          </p:cNvSpPr>
          <p:nvPr>
            <p:ph idx="1"/>
          </p:nvPr>
        </p:nvSpPr>
        <p:spPr>
          <a:xfrm>
            <a:off x="628650" y="1825625"/>
            <a:ext cx="7886700" cy="4351338"/>
          </a:xfrm>
        </p:spPr>
        <p:txBody>
          <a:bodyPr>
            <a:normAutofit/>
          </a:bodyPr>
          <a:lstStyle/>
          <a:p>
            <a:r>
              <a:rPr lang="zh-CN" altLang="en-US" sz="3200" dirty="0"/>
              <a:t>市场需求量是所有买家在每一价格水平下需求量的总和</a:t>
            </a:r>
            <a:r>
              <a:rPr lang="en-US" altLang="zh-CN" sz="3200" dirty="0"/>
              <a:t>(</a:t>
            </a:r>
            <a:r>
              <a:rPr lang="zh-CN" altLang="en-US" sz="3200" dirty="0"/>
              <a:t>水平加总</a:t>
            </a:r>
            <a:r>
              <a:rPr lang="en-US" altLang="zh-CN" sz="3200" dirty="0"/>
              <a:t>)</a:t>
            </a:r>
          </a:p>
          <a:p>
            <a:r>
              <a:rPr lang="zh-CN" altLang="en-US" sz="3200" dirty="0"/>
              <a:t>个体需求：单个消费者在一定时间内在每个价格水平上对商品的需求量</a:t>
            </a:r>
            <a:endParaRPr lang="en-US" altLang="zh-CN" sz="3200" dirty="0"/>
          </a:p>
          <a:p>
            <a:r>
              <a:rPr lang="zh-CN" altLang="en-US" sz="3200" dirty="0"/>
              <a:t>市场需求：在一个特定的市场中，所有消费者在一定时间内在每个价格水平上对商品的需求量的总和</a:t>
            </a:r>
            <a:endParaRPr lang="en-US" altLang="zh-CN" sz="3200" dirty="0"/>
          </a:p>
          <a:p>
            <a:r>
              <a:rPr lang="zh-CN" altLang="en-US" sz="3200" dirty="0"/>
              <a:t>市场需求函数是全部个别需求函数的加总</a:t>
            </a:r>
            <a:endParaRPr lang="en-US" dirty="0"/>
          </a:p>
        </p:txBody>
      </p:sp>
    </p:spTree>
    <p:extLst>
      <p:ext uri="{BB962C8B-B14F-4D97-AF65-F5344CB8AC3E}">
        <p14:creationId xmlns:p14="http://schemas.microsoft.com/office/powerpoint/2010/main" val="247196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9D8EB-A7F5-4D39-8356-D9A875F1C48D}"/>
              </a:ext>
            </a:extLst>
          </p:cNvPr>
          <p:cNvSpPr>
            <a:spLocks noGrp="1"/>
          </p:cNvSpPr>
          <p:nvPr>
            <p:ph type="title"/>
          </p:nvPr>
        </p:nvSpPr>
        <p:spPr/>
        <p:txBody>
          <a:bodyPr/>
          <a:lstStyle/>
          <a:p>
            <a:r>
              <a:rPr lang="zh-CN" altLang="en-US" dirty="0">
                <a:ea typeface="宋体" panose="02010600030101010101" pitchFamily="2" charset="-122"/>
              </a:rPr>
              <a:t>市场需求</a:t>
            </a:r>
            <a:endParaRPr lang="en-US" dirty="0"/>
          </a:p>
        </p:txBody>
      </p:sp>
      <p:sp>
        <p:nvSpPr>
          <p:cNvPr id="3" name="内容占位符 2">
            <a:extLst>
              <a:ext uri="{FF2B5EF4-FFF2-40B4-BE49-F238E27FC236}">
                <a16:creationId xmlns:a16="http://schemas.microsoft.com/office/drawing/2014/main" id="{608371E9-9EA4-4A13-A575-205EA9C36958}"/>
              </a:ext>
            </a:extLst>
          </p:cNvPr>
          <p:cNvSpPr>
            <a:spLocks noGrp="1"/>
          </p:cNvSpPr>
          <p:nvPr>
            <p:ph idx="1"/>
          </p:nvPr>
        </p:nvSpPr>
        <p:spPr/>
        <p:txBody>
          <a:bodyPr/>
          <a:lstStyle/>
          <a:p>
            <a:r>
              <a:rPr lang="zh-CN" altLang="en-US" dirty="0"/>
              <a:t>假设</a:t>
            </a:r>
            <a:r>
              <a:rPr lang="en-US" altLang="zh-CN" dirty="0"/>
              <a:t>A</a:t>
            </a:r>
            <a:r>
              <a:rPr lang="zh-CN" altLang="en-US" dirty="0"/>
              <a:t>与</a:t>
            </a:r>
            <a:r>
              <a:rPr lang="en-US" altLang="zh-CN" dirty="0"/>
              <a:t>B</a:t>
            </a:r>
            <a:r>
              <a:rPr lang="zh-CN" altLang="en-US" dirty="0"/>
              <a:t>是汽油市场上唯一的两个买家</a:t>
            </a:r>
          </a:p>
          <a:p>
            <a:endParaRPr lang="en-US" dirty="0"/>
          </a:p>
        </p:txBody>
      </p:sp>
      <p:grpSp>
        <p:nvGrpSpPr>
          <p:cNvPr id="4" name="Group 2">
            <a:extLst>
              <a:ext uri="{FF2B5EF4-FFF2-40B4-BE49-F238E27FC236}">
                <a16:creationId xmlns:a16="http://schemas.microsoft.com/office/drawing/2014/main" id="{A043BF68-1628-4349-A873-5D54548BCD09}"/>
              </a:ext>
            </a:extLst>
          </p:cNvPr>
          <p:cNvGrpSpPr>
            <a:grpSpLocks/>
          </p:cNvGrpSpPr>
          <p:nvPr/>
        </p:nvGrpSpPr>
        <p:grpSpPr bwMode="auto">
          <a:xfrm>
            <a:off x="715962" y="2817812"/>
            <a:ext cx="7491413" cy="3863975"/>
            <a:chOff x="0" y="0"/>
            <a:chExt cx="4719" cy="2434"/>
          </a:xfrm>
        </p:grpSpPr>
        <p:sp>
          <p:nvSpPr>
            <p:cNvPr id="5" name="Rectangle 3">
              <a:extLst>
                <a:ext uri="{FF2B5EF4-FFF2-40B4-BE49-F238E27FC236}">
                  <a16:creationId xmlns:a16="http://schemas.microsoft.com/office/drawing/2014/main" id="{0E6E5F10-0B16-46A7-B864-0C051E67C9EC}"/>
                </a:ext>
              </a:extLst>
            </p:cNvPr>
            <p:cNvSpPr>
              <a:spLocks noChangeArrowheads="1"/>
            </p:cNvSpPr>
            <p:nvPr/>
          </p:nvSpPr>
          <p:spPr bwMode="auto">
            <a:xfrm>
              <a:off x="0" y="0"/>
              <a:ext cx="4719" cy="243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dirty="0">
                <a:ea typeface="宋体" panose="02010600030101010101" pitchFamily="2" charset="-122"/>
              </a:endParaRPr>
            </a:p>
          </p:txBody>
        </p:sp>
        <p:sp>
          <p:nvSpPr>
            <p:cNvPr id="6" name="Line 4">
              <a:extLst>
                <a:ext uri="{FF2B5EF4-FFF2-40B4-BE49-F238E27FC236}">
                  <a16:creationId xmlns:a16="http://schemas.microsoft.com/office/drawing/2014/main" id="{01897F41-D009-4748-AF97-89157CC6EE71}"/>
                </a:ext>
              </a:extLst>
            </p:cNvPr>
            <p:cNvSpPr>
              <a:spLocks noChangeShapeType="1"/>
            </p:cNvSpPr>
            <p:nvPr/>
          </p:nvSpPr>
          <p:spPr bwMode="auto">
            <a:xfrm>
              <a:off x="52" y="330"/>
              <a:ext cx="45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7">
            <a:extLst>
              <a:ext uri="{FF2B5EF4-FFF2-40B4-BE49-F238E27FC236}">
                <a16:creationId xmlns:a16="http://schemas.microsoft.com/office/drawing/2014/main" id="{795AD98A-0F0B-440E-8E26-E1F8AF204F96}"/>
              </a:ext>
            </a:extLst>
          </p:cNvPr>
          <p:cNvGrpSpPr>
            <a:grpSpLocks/>
          </p:cNvGrpSpPr>
          <p:nvPr/>
        </p:nvGrpSpPr>
        <p:grpSpPr bwMode="auto">
          <a:xfrm>
            <a:off x="2116138" y="2832100"/>
            <a:ext cx="1873250" cy="3816350"/>
            <a:chOff x="0" y="0"/>
            <a:chExt cx="1180" cy="2404"/>
          </a:xfrm>
        </p:grpSpPr>
        <p:sp>
          <p:nvSpPr>
            <p:cNvPr id="8" name="Rectangle 8">
              <a:extLst>
                <a:ext uri="{FF2B5EF4-FFF2-40B4-BE49-F238E27FC236}">
                  <a16:creationId xmlns:a16="http://schemas.microsoft.com/office/drawing/2014/main" id="{F92E85B3-A0F7-4AC2-91FE-AF6D98760079}"/>
                </a:ext>
              </a:extLst>
            </p:cNvPr>
            <p:cNvSpPr>
              <a:spLocks noChangeArrowheads="1"/>
            </p:cNvSpPr>
            <p:nvPr/>
          </p:nvSpPr>
          <p:spPr bwMode="auto">
            <a:xfrm>
              <a:off x="0" y="2105"/>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9" name="Rectangle 9">
              <a:extLst>
                <a:ext uri="{FF2B5EF4-FFF2-40B4-BE49-F238E27FC236}">
                  <a16:creationId xmlns:a16="http://schemas.microsoft.com/office/drawing/2014/main" id="{F967F435-1AF5-4EDF-8E40-CE078B1C9CAB}"/>
                </a:ext>
              </a:extLst>
            </p:cNvPr>
            <p:cNvSpPr>
              <a:spLocks noChangeArrowheads="1"/>
            </p:cNvSpPr>
            <p:nvPr/>
          </p:nvSpPr>
          <p:spPr bwMode="auto">
            <a:xfrm>
              <a:off x="0" y="1806"/>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2</a:t>
              </a:r>
            </a:p>
          </p:txBody>
        </p:sp>
        <p:sp>
          <p:nvSpPr>
            <p:cNvPr id="10" name="Rectangle 10">
              <a:extLst>
                <a:ext uri="{FF2B5EF4-FFF2-40B4-BE49-F238E27FC236}">
                  <a16:creationId xmlns:a16="http://schemas.microsoft.com/office/drawing/2014/main" id="{A8608F07-535C-4F6E-878F-BF0E8A01AAC8}"/>
                </a:ext>
              </a:extLst>
            </p:cNvPr>
            <p:cNvSpPr>
              <a:spLocks noChangeArrowheads="1"/>
            </p:cNvSpPr>
            <p:nvPr/>
          </p:nvSpPr>
          <p:spPr bwMode="auto">
            <a:xfrm>
              <a:off x="0" y="1507"/>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4</a:t>
              </a:r>
            </a:p>
          </p:txBody>
        </p:sp>
        <p:sp>
          <p:nvSpPr>
            <p:cNvPr id="11" name="Rectangle 11">
              <a:extLst>
                <a:ext uri="{FF2B5EF4-FFF2-40B4-BE49-F238E27FC236}">
                  <a16:creationId xmlns:a16="http://schemas.microsoft.com/office/drawing/2014/main" id="{C6D201A0-816B-4113-8F9B-C66CF86B3554}"/>
                </a:ext>
              </a:extLst>
            </p:cNvPr>
            <p:cNvSpPr>
              <a:spLocks noChangeArrowheads="1"/>
            </p:cNvSpPr>
            <p:nvPr/>
          </p:nvSpPr>
          <p:spPr bwMode="auto">
            <a:xfrm>
              <a:off x="0" y="1208"/>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6</a:t>
              </a:r>
            </a:p>
          </p:txBody>
        </p:sp>
        <p:sp>
          <p:nvSpPr>
            <p:cNvPr id="12" name="Rectangle 12">
              <a:extLst>
                <a:ext uri="{FF2B5EF4-FFF2-40B4-BE49-F238E27FC236}">
                  <a16:creationId xmlns:a16="http://schemas.microsoft.com/office/drawing/2014/main" id="{3F59D1C4-5C69-4E1F-BD60-C3EAAB3CF25A}"/>
                </a:ext>
              </a:extLst>
            </p:cNvPr>
            <p:cNvSpPr>
              <a:spLocks noChangeArrowheads="1"/>
            </p:cNvSpPr>
            <p:nvPr/>
          </p:nvSpPr>
          <p:spPr bwMode="auto">
            <a:xfrm>
              <a:off x="0" y="909"/>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8</a:t>
              </a:r>
            </a:p>
          </p:txBody>
        </p:sp>
        <p:sp>
          <p:nvSpPr>
            <p:cNvPr id="13" name="Rectangle 13">
              <a:extLst>
                <a:ext uri="{FF2B5EF4-FFF2-40B4-BE49-F238E27FC236}">
                  <a16:creationId xmlns:a16="http://schemas.microsoft.com/office/drawing/2014/main" id="{E1C02294-1292-4B41-A259-DA12A2B92B33}"/>
                </a:ext>
              </a:extLst>
            </p:cNvPr>
            <p:cNvSpPr>
              <a:spLocks noChangeArrowheads="1"/>
            </p:cNvSpPr>
            <p:nvPr/>
          </p:nvSpPr>
          <p:spPr bwMode="auto">
            <a:xfrm>
              <a:off x="0" y="610"/>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10</a:t>
              </a:r>
            </a:p>
          </p:txBody>
        </p:sp>
        <p:sp>
          <p:nvSpPr>
            <p:cNvPr id="14" name="Rectangle 14">
              <a:extLst>
                <a:ext uri="{FF2B5EF4-FFF2-40B4-BE49-F238E27FC236}">
                  <a16:creationId xmlns:a16="http://schemas.microsoft.com/office/drawing/2014/main" id="{6ABCC85D-A340-43DE-A653-DB5223D27942}"/>
                </a:ext>
              </a:extLst>
            </p:cNvPr>
            <p:cNvSpPr>
              <a:spLocks noChangeArrowheads="1"/>
            </p:cNvSpPr>
            <p:nvPr/>
          </p:nvSpPr>
          <p:spPr bwMode="auto">
            <a:xfrm>
              <a:off x="0" y="311"/>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12</a:t>
              </a:r>
            </a:p>
          </p:txBody>
        </p:sp>
        <p:sp>
          <p:nvSpPr>
            <p:cNvPr id="15" name="Rectangle 15">
              <a:extLst>
                <a:ext uri="{FF2B5EF4-FFF2-40B4-BE49-F238E27FC236}">
                  <a16:creationId xmlns:a16="http://schemas.microsoft.com/office/drawing/2014/main" id="{5D09F4B5-6E55-44C5-8F7E-02AA202DC40B}"/>
                </a:ext>
              </a:extLst>
            </p:cNvPr>
            <p:cNvSpPr>
              <a:spLocks noChangeArrowheads="1"/>
            </p:cNvSpPr>
            <p:nvPr/>
          </p:nvSpPr>
          <p:spPr bwMode="auto">
            <a:xfrm>
              <a:off x="0" y="0"/>
              <a:ext cx="118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en-US" altLang="zh-CN" sz="2200" dirty="0">
                  <a:ea typeface="宋体" panose="02010600030101010101" pitchFamily="2" charset="-122"/>
                </a:rPr>
                <a:t>A</a:t>
              </a:r>
              <a:r>
                <a:rPr lang="zh-CN" altLang="zh-CN" sz="2200" dirty="0">
                  <a:ea typeface="宋体" panose="02010600030101010101" pitchFamily="2" charset="-122"/>
                </a:rPr>
                <a:t>的需求量</a:t>
              </a:r>
            </a:p>
          </p:txBody>
        </p:sp>
      </p:grpSp>
      <p:grpSp>
        <p:nvGrpSpPr>
          <p:cNvPr id="16" name="Group 16">
            <a:extLst>
              <a:ext uri="{FF2B5EF4-FFF2-40B4-BE49-F238E27FC236}">
                <a16:creationId xmlns:a16="http://schemas.microsoft.com/office/drawing/2014/main" id="{E2C9BF5F-E93A-4410-AD8E-F8FCA28FB0B7}"/>
              </a:ext>
            </a:extLst>
          </p:cNvPr>
          <p:cNvGrpSpPr>
            <a:grpSpLocks/>
          </p:cNvGrpSpPr>
          <p:nvPr/>
        </p:nvGrpSpPr>
        <p:grpSpPr bwMode="auto">
          <a:xfrm>
            <a:off x="4256088" y="2832100"/>
            <a:ext cx="1598612" cy="3816350"/>
            <a:chOff x="0" y="0"/>
            <a:chExt cx="1007" cy="2404"/>
          </a:xfrm>
        </p:grpSpPr>
        <p:sp>
          <p:nvSpPr>
            <p:cNvPr id="17" name="Rectangle 17">
              <a:extLst>
                <a:ext uri="{FF2B5EF4-FFF2-40B4-BE49-F238E27FC236}">
                  <a16:creationId xmlns:a16="http://schemas.microsoft.com/office/drawing/2014/main" id="{85C887E6-A0F0-47A1-A866-2564A33B9C6E}"/>
                </a:ext>
              </a:extLst>
            </p:cNvPr>
            <p:cNvSpPr>
              <a:spLocks noChangeArrowheads="1"/>
            </p:cNvSpPr>
            <p:nvPr/>
          </p:nvSpPr>
          <p:spPr bwMode="auto">
            <a:xfrm>
              <a:off x="0" y="2105"/>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18" name="Rectangle 18">
              <a:extLst>
                <a:ext uri="{FF2B5EF4-FFF2-40B4-BE49-F238E27FC236}">
                  <a16:creationId xmlns:a16="http://schemas.microsoft.com/office/drawing/2014/main" id="{C6585CE3-A71E-4A80-A8A5-F4F3F41C3C28}"/>
                </a:ext>
              </a:extLst>
            </p:cNvPr>
            <p:cNvSpPr>
              <a:spLocks noChangeArrowheads="1"/>
            </p:cNvSpPr>
            <p:nvPr/>
          </p:nvSpPr>
          <p:spPr bwMode="auto">
            <a:xfrm>
              <a:off x="0" y="1806"/>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19" name="Rectangle 19">
              <a:extLst>
                <a:ext uri="{FF2B5EF4-FFF2-40B4-BE49-F238E27FC236}">
                  <a16:creationId xmlns:a16="http://schemas.microsoft.com/office/drawing/2014/main" id="{7C08325A-99FD-400E-BD47-C14B338143DF}"/>
                </a:ext>
              </a:extLst>
            </p:cNvPr>
            <p:cNvSpPr>
              <a:spLocks noChangeArrowheads="1"/>
            </p:cNvSpPr>
            <p:nvPr/>
          </p:nvSpPr>
          <p:spPr bwMode="auto">
            <a:xfrm>
              <a:off x="0" y="1507"/>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20" name="Rectangle 20">
              <a:extLst>
                <a:ext uri="{FF2B5EF4-FFF2-40B4-BE49-F238E27FC236}">
                  <a16:creationId xmlns:a16="http://schemas.microsoft.com/office/drawing/2014/main" id="{2694E930-6239-415F-9EFB-B75D89C16EBC}"/>
                </a:ext>
              </a:extLst>
            </p:cNvPr>
            <p:cNvSpPr>
              <a:spLocks noChangeArrowheads="1"/>
            </p:cNvSpPr>
            <p:nvPr/>
          </p:nvSpPr>
          <p:spPr bwMode="auto">
            <a:xfrm>
              <a:off x="0" y="1208"/>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3</a:t>
              </a:r>
            </a:p>
          </p:txBody>
        </p:sp>
        <p:sp>
          <p:nvSpPr>
            <p:cNvPr id="21" name="Rectangle 21">
              <a:extLst>
                <a:ext uri="{FF2B5EF4-FFF2-40B4-BE49-F238E27FC236}">
                  <a16:creationId xmlns:a16="http://schemas.microsoft.com/office/drawing/2014/main" id="{163A0821-F45C-4EF1-86EA-6B0758EC6EB6}"/>
                </a:ext>
              </a:extLst>
            </p:cNvPr>
            <p:cNvSpPr>
              <a:spLocks noChangeArrowheads="1"/>
            </p:cNvSpPr>
            <p:nvPr/>
          </p:nvSpPr>
          <p:spPr bwMode="auto">
            <a:xfrm>
              <a:off x="0" y="909"/>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6</a:t>
              </a:r>
              <a:endParaRPr lang="en-US" altLang="zh-CN" sz="2400" b="1" dirty="0">
                <a:ea typeface="宋体" panose="02010600030101010101" pitchFamily="2" charset="-122"/>
              </a:endParaRPr>
            </a:p>
          </p:txBody>
        </p:sp>
        <p:sp>
          <p:nvSpPr>
            <p:cNvPr id="22" name="Rectangle 22">
              <a:extLst>
                <a:ext uri="{FF2B5EF4-FFF2-40B4-BE49-F238E27FC236}">
                  <a16:creationId xmlns:a16="http://schemas.microsoft.com/office/drawing/2014/main" id="{66BD2F27-5DEF-44C6-9FA0-A669B1875403}"/>
                </a:ext>
              </a:extLst>
            </p:cNvPr>
            <p:cNvSpPr>
              <a:spLocks noChangeArrowheads="1"/>
            </p:cNvSpPr>
            <p:nvPr/>
          </p:nvSpPr>
          <p:spPr bwMode="auto">
            <a:xfrm>
              <a:off x="0" y="610"/>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9</a:t>
              </a:r>
            </a:p>
          </p:txBody>
        </p:sp>
        <p:sp>
          <p:nvSpPr>
            <p:cNvPr id="23" name="Rectangle 23">
              <a:extLst>
                <a:ext uri="{FF2B5EF4-FFF2-40B4-BE49-F238E27FC236}">
                  <a16:creationId xmlns:a16="http://schemas.microsoft.com/office/drawing/2014/main" id="{D6F04D70-A4AE-4C57-A63F-131F3905F12C}"/>
                </a:ext>
              </a:extLst>
            </p:cNvPr>
            <p:cNvSpPr>
              <a:spLocks noChangeArrowheads="1"/>
            </p:cNvSpPr>
            <p:nvPr/>
          </p:nvSpPr>
          <p:spPr bwMode="auto">
            <a:xfrm>
              <a:off x="0" y="311"/>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12</a:t>
              </a:r>
            </a:p>
          </p:txBody>
        </p:sp>
        <p:sp>
          <p:nvSpPr>
            <p:cNvPr id="24" name="Rectangle 24">
              <a:extLst>
                <a:ext uri="{FF2B5EF4-FFF2-40B4-BE49-F238E27FC236}">
                  <a16:creationId xmlns:a16="http://schemas.microsoft.com/office/drawing/2014/main" id="{53261077-5E4A-4C35-BC7E-4B8CBDBCBFED}"/>
                </a:ext>
              </a:extLst>
            </p:cNvPr>
            <p:cNvSpPr>
              <a:spLocks noChangeArrowheads="1"/>
            </p:cNvSpPr>
            <p:nvPr/>
          </p:nvSpPr>
          <p:spPr bwMode="auto">
            <a:xfrm>
              <a:off x="0" y="0"/>
              <a:ext cx="10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en-US" altLang="zh-CN" sz="2200" dirty="0">
                  <a:ea typeface="宋体" panose="02010600030101010101" pitchFamily="2" charset="-122"/>
                </a:rPr>
                <a:t>B</a:t>
              </a:r>
              <a:r>
                <a:rPr lang="zh-CN" altLang="en-US" sz="2200" dirty="0">
                  <a:ea typeface="宋体" panose="02010600030101010101" pitchFamily="2" charset="-122"/>
                </a:rPr>
                <a:t>的</a:t>
              </a:r>
              <a:r>
                <a:rPr lang="zh-CN" altLang="zh-CN" sz="2200" dirty="0">
                  <a:ea typeface="宋体" panose="02010600030101010101" pitchFamily="2" charset="-122"/>
                </a:rPr>
                <a:t>需求量</a:t>
              </a:r>
            </a:p>
          </p:txBody>
        </p:sp>
      </p:grpSp>
      <p:grpSp>
        <p:nvGrpSpPr>
          <p:cNvPr id="25" name="Group 25">
            <a:extLst>
              <a:ext uri="{FF2B5EF4-FFF2-40B4-BE49-F238E27FC236}">
                <a16:creationId xmlns:a16="http://schemas.microsoft.com/office/drawing/2014/main" id="{A07A8F57-E93F-4298-80D3-22945506252E}"/>
              </a:ext>
            </a:extLst>
          </p:cNvPr>
          <p:cNvGrpSpPr>
            <a:grpSpLocks/>
          </p:cNvGrpSpPr>
          <p:nvPr/>
        </p:nvGrpSpPr>
        <p:grpSpPr bwMode="auto">
          <a:xfrm>
            <a:off x="3989388" y="4749800"/>
            <a:ext cx="4217987" cy="1898650"/>
            <a:chOff x="0" y="0"/>
            <a:chExt cx="2657" cy="1196"/>
          </a:xfrm>
        </p:grpSpPr>
        <p:sp>
          <p:nvSpPr>
            <p:cNvPr id="26" name="Rectangle 26">
              <a:extLst>
                <a:ext uri="{FF2B5EF4-FFF2-40B4-BE49-F238E27FC236}">
                  <a16:creationId xmlns:a16="http://schemas.microsoft.com/office/drawing/2014/main" id="{ECB3EC4C-8A09-4F05-B3BF-A98252EF2210}"/>
                </a:ext>
              </a:extLst>
            </p:cNvPr>
            <p:cNvSpPr>
              <a:spLocks noChangeArrowheads="1"/>
            </p:cNvSpPr>
            <p:nvPr/>
          </p:nvSpPr>
          <p:spPr bwMode="auto">
            <a:xfrm>
              <a:off x="0" y="897"/>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7" name="Rectangle 27">
              <a:extLst>
                <a:ext uri="{FF2B5EF4-FFF2-40B4-BE49-F238E27FC236}">
                  <a16:creationId xmlns:a16="http://schemas.microsoft.com/office/drawing/2014/main" id="{84938723-D8D6-4D91-ADC5-48F227E3292C}"/>
                </a:ext>
              </a:extLst>
            </p:cNvPr>
            <p:cNvSpPr>
              <a:spLocks noChangeArrowheads="1"/>
            </p:cNvSpPr>
            <p:nvPr/>
          </p:nvSpPr>
          <p:spPr bwMode="auto">
            <a:xfrm>
              <a:off x="0" y="598"/>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8" name="Rectangle 28">
              <a:extLst>
                <a:ext uri="{FF2B5EF4-FFF2-40B4-BE49-F238E27FC236}">
                  <a16:creationId xmlns:a16="http://schemas.microsoft.com/office/drawing/2014/main" id="{7BA6547A-60C6-44FE-994D-459C63B1EBF3}"/>
                </a:ext>
              </a:extLst>
            </p:cNvPr>
            <p:cNvSpPr>
              <a:spLocks noChangeArrowheads="1"/>
            </p:cNvSpPr>
            <p:nvPr/>
          </p:nvSpPr>
          <p:spPr bwMode="auto">
            <a:xfrm>
              <a:off x="0" y="299"/>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9" name="Rectangle 29">
              <a:extLst>
                <a:ext uri="{FF2B5EF4-FFF2-40B4-BE49-F238E27FC236}">
                  <a16:creationId xmlns:a16="http://schemas.microsoft.com/office/drawing/2014/main" id="{9E948E18-94F0-4786-A749-3DBC9B4B0E15}"/>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a:t>
              </a:r>
            </a:p>
          </p:txBody>
        </p:sp>
        <p:sp>
          <p:nvSpPr>
            <p:cNvPr id="30" name="Rectangle 30">
              <a:extLst>
                <a:ext uri="{FF2B5EF4-FFF2-40B4-BE49-F238E27FC236}">
                  <a16:creationId xmlns:a16="http://schemas.microsoft.com/office/drawing/2014/main" id="{6F4048E9-8E47-4E8D-B793-88747CF0079B}"/>
                </a:ext>
              </a:extLst>
            </p:cNvPr>
            <p:cNvSpPr>
              <a:spLocks noChangeArrowheads="1"/>
            </p:cNvSpPr>
            <p:nvPr/>
          </p:nvSpPr>
          <p:spPr bwMode="auto">
            <a:xfrm>
              <a:off x="1175" y="897"/>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1" name="Rectangle 31">
              <a:extLst>
                <a:ext uri="{FF2B5EF4-FFF2-40B4-BE49-F238E27FC236}">
                  <a16:creationId xmlns:a16="http://schemas.microsoft.com/office/drawing/2014/main" id="{43E5CC30-6A05-48D8-87D2-0CCBB040F87D}"/>
                </a:ext>
              </a:extLst>
            </p:cNvPr>
            <p:cNvSpPr>
              <a:spLocks noChangeArrowheads="1"/>
            </p:cNvSpPr>
            <p:nvPr/>
          </p:nvSpPr>
          <p:spPr bwMode="auto">
            <a:xfrm>
              <a:off x="1175" y="598"/>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2" name="Rectangle 32">
              <a:extLst>
                <a:ext uri="{FF2B5EF4-FFF2-40B4-BE49-F238E27FC236}">
                  <a16:creationId xmlns:a16="http://schemas.microsoft.com/office/drawing/2014/main" id="{00312399-8000-44E0-B74F-E2A98CC4562B}"/>
                </a:ext>
              </a:extLst>
            </p:cNvPr>
            <p:cNvSpPr>
              <a:spLocks noChangeArrowheads="1"/>
            </p:cNvSpPr>
            <p:nvPr/>
          </p:nvSpPr>
          <p:spPr bwMode="auto">
            <a:xfrm>
              <a:off x="1175" y="299"/>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3" name="Rectangle 33">
              <a:extLst>
                <a:ext uri="{FF2B5EF4-FFF2-40B4-BE49-F238E27FC236}">
                  <a16:creationId xmlns:a16="http://schemas.microsoft.com/office/drawing/2014/main" id="{54161CE9-FF88-43F1-96E8-34D811E4B0BA}"/>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4" name="Rectangle 34">
              <a:extLst>
                <a:ext uri="{FF2B5EF4-FFF2-40B4-BE49-F238E27FC236}">
                  <a16:creationId xmlns:a16="http://schemas.microsoft.com/office/drawing/2014/main" id="{419A385C-5EED-4EA5-94AB-C7F32115C059}"/>
                </a:ext>
              </a:extLst>
            </p:cNvPr>
            <p:cNvSpPr>
              <a:spLocks noChangeArrowheads="1"/>
            </p:cNvSpPr>
            <p:nvPr/>
          </p:nvSpPr>
          <p:spPr bwMode="auto">
            <a:xfrm>
              <a:off x="1460" y="897"/>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0</a:t>
              </a:r>
            </a:p>
          </p:txBody>
        </p:sp>
        <p:sp>
          <p:nvSpPr>
            <p:cNvPr id="35" name="Rectangle 35">
              <a:extLst>
                <a:ext uri="{FF2B5EF4-FFF2-40B4-BE49-F238E27FC236}">
                  <a16:creationId xmlns:a16="http://schemas.microsoft.com/office/drawing/2014/main" id="{28EA9065-2382-40D4-B421-4681B52C3EA0}"/>
                </a:ext>
              </a:extLst>
            </p:cNvPr>
            <p:cNvSpPr>
              <a:spLocks noChangeArrowheads="1"/>
            </p:cNvSpPr>
            <p:nvPr/>
          </p:nvSpPr>
          <p:spPr bwMode="auto">
            <a:xfrm>
              <a:off x="1460" y="598"/>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2</a:t>
              </a:r>
            </a:p>
          </p:txBody>
        </p:sp>
        <p:sp>
          <p:nvSpPr>
            <p:cNvPr id="36" name="Rectangle 36">
              <a:extLst>
                <a:ext uri="{FF2B5EF4-FFF2-40B4-BE49-F238E27FC236}">
                  <a16:creationId xmlns:a16="http://schemas.microsoft.com/office/drawing/2014/main" id="{26681BD1-B9EC-48F7-885A-E00CA5EA4BA9}"/>
                </a:ext>
              </a:extLst>
            </p:cNvPr>
            <p:cNvSpPr>
              <a:spLocks noChangeArrowheads="1"/>
            </p:cNvSpPr>
            <p:nvPr/>
          </p:nvSpPr>
          <p:spPr bwMode="auto">
            <a:xfrm>
              <a:off x="1460" y="299"/>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4</a:t>
              </a:r>
            </a:p>
          </p:txBody>
        </p:sp>
        <p:sp>
          <p:nvSpPr>
            <p:cNvPr id="37" name="Rectangle 37">
              <a:extLst>
                <a:ext uri="{FF2B5EF4-FFF2-40B4-BE49-F238E27FC236}">
                  <a16:creationId xmlns:a16="http://schemas.microsoft.com/office/drawing/2014/main" id="{E7119A2F-8BBA-4CCC-9E22-FF531F7D95F9}"/>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9</a:t>
              </a:r>
            </a:p>
          </p:txBody>
        </p:sp>
      </p:grpSp>
      <p:grpSp>
        <p:nvGrpSpPr>
          <p:cNvPr id="38" name="Group 38">
            <a:extLst>
              <a:ext uri="{FF2B5EF4-FFF2-40B4-BE49-F238E27FC236}">
                <a16:creationId xmlns:a16="http://schemas.microsoft.com/office/drawing/2014/main" id="{84369D60-B973-4DFA-BD62-4DDCC908F013}"/>
              </a:ext>
            </a:extLst>
          </p:cNvPr>
          <p:cNvGrpSpPr>
            <a:grpSpLocks/>
          </p:cNvGrpSpPr>
          <p:nvPr/>
        </p:nvGrpSpPr>
        <p:grpSpPr bwMode="auto">
          <a:xfrm>
            <a:off x="3989388" y="4275138"/>
            <a:ext cx="4217987" cy="474662"/>
            <a:chOff x="0" y="0"/>
            <a:chExt cx="2657" cy="299"/>
          </a:xfrm>
        </p:grpSpPr>
        <p:sp>
          <p:nvSpPr>
            <p:cNvPr id="39" name="Rectangle 39">
              <a:extLst>
                <a:ext uri="{FF2B5EF4-FFF2-40B4-BE49-F238E27FC236}">
                  <a16:creationId xmlns:a16="http://schemas.microsoft.com/office/drawing/2014/main" id="{A0017EAC-97CE-4E1A-82F3-29422928C328}"/>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0" name="Rectangle 40">
              <a:extLst>
                <a:ext uri="{FF2B5EF4-FFF2-40B4-BE49-F238E27FC236}">
                  <a16:creationId xmlns:a16="http://schemas.microsoft.com/office/drawing/2014/main" id="{EC881835-FC0C-4166-BB7C-8030FBDD7084}"/>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1" name="Rectangle 41">
              <a:extLst>
                <a:ext uri="{FF2B5EF4-FFF2-40B4-BE49-F238E27FC236}">
                  <a16:creationId xmlns:a16="http://schemas.microsoft.com/office/drawing/2014/main" id="{EC41BEC4-CCEC-4D77-A2F4-0032CAC4E6CB}"/>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14</a:t>
              </a:r>
            </a:p>
          </p:txBody>
        </p:sp>
      </p:grpSp>
      <p:grpSp>
        <p:nvGrpSpPr>
          <p:cNvPr id="42" name="Group 42">
            <a:extLst>
              <a:ext uri="{FF2B5EF4-FFF2-40B4-BE49-F238E27FC236}">
                <a16:creationId xmlns:a16="http://schemas.microsoft.com/office/drawing/2014/main" id="{3C8B6FBA-7910-4C39-BF2A-A0E0F1B8F0BD}"/>
              </a:ext>
            </a:extLst>
          </p:cNvPr>
          <p:cNvGrpSpPr>
            <a:grpSpLocks/>
          </p:cNvGrpSpPr>
          <p:nvPr/>
        </p:nvGrpSpPr>
        <p:grpSpPr bwMode="auto">
          <a:xfrm>
            <a:off x="3989388" y="3800475"/>
            <a:ext cx="4217987" cy="474663"/>
            <a:chOff x="0" y="0"/>
            <a:chExt cx="2657" cy="299"/>
          </a:xfrm>
        </p:grpSpPr>
        <p:sp>
          <p:nvSpPr>
            <p:cNvPr id="43" name="Rectangle 43">
              <a:extLst>
                <a:ext uri="{FF2B5EF4-FFF2-40B4-BE49-F238E27FC236}">
                  <a16:creationId xmlns:a16="http://schemas.microsoft.com/office/drawing/2014/main" id="{C02BB593-9945-495A-A5F3-93236B45FB66}"/>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4" name="Rectangle 44">
              <a:extLst>
                <a:ext uri="{FF2B5EF4-FFF2-40B4-BE49-F238E27FC236}">
                  <a16:creationId xmlns:a16="http://schemas.microsoft.com/office/drawing/2014/main" id="{A538E140-834D-48BA-A12B-995242697FEB}"/>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5" name="Rectangle 45">
              <a:extLst>
                <a:ext uri="{FF2B5EF4-FFF2-40B4-BE49-F238E27FC236}">
                  <a16:creationId xmlns:a16="http://schemas.microsoft.com/office/drawing/2014/main" id="{D9454205-95E0-42AE-93FF-8200D072877F}"/>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19</a:t>
              </a:r>
            </a:p>
          </p:txBody>
        </p:sp>
      </p:grpSp>
      <p:grpSp>
        <p:nvGrpSpPr>
          <p:cNvPr id="46" name="Group 46">
            <a:extLst>
              <a:ext uri="{FF2B5EF4-FFF2-40B4-BE49-F238E27FC236}">
                <a16:creationId xmlns:a16="http://schemas.microsoft.com/office/drawing/2014/main" id="{197C4CC1-1D5C-4F6A-800E-1F8B7F1BEE92}"/>
              </a:ext>
            </a:extLst>
          </p:cNvPr>
          <p:cNvGrpSpPr>
            <a:grpSpLocks/>
          </p:cNvGrpSpPr>
          <p:nvPr/>
        </p:nvGrpSpPr>
        <p:grpSpPr bwMode="auto">
          <a:xfrm>
            <a:off x="3989388" y="3325813"/>
            <a:ext cx="4217987" cy="474662"/>
            <a:chOff x="0" y="0"/>
            <a:chExt cx="2657" cy="299"/>
          </a:xfrm>
        </p:grpSpPr>
        <p:sp>
          <p:nvSpPr>
            <p:cNvPr id="47" name="Rectangle 47">
              <a:extLst>
                <a:ext uri="{FF2B5EF4-FFF2-40B4-BE49-F238E27FC236}">
                  <a16:creationId xmlns:a16="http://schemas.microsoft.com/office/drawing/2014/main" id="{B47F60D3-EE67-4D0F-B642-8FA4A5681043}"/>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8" name="Rectangle 48">
              <a:extLst>
                <a:ext uri="{FF2B5EF4-FFF2-40B4-BE49-F238E27FC236}">
                  <a16:creationId xmlns:a16="http://schemas.microsoft.com/office/drawing/2014/main" id="{D00769E1-A5AC-415F-B1F7-FFA15F9123B6}"/>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9" name="Rectangle 49">
              <a:extLst>
                <a:ext uri="{FF2B5EF4-FFF2-40B4-BE49-F238E27FC236}">
                  <a16:creationId xmlns:a16="http://schemas.microsoft.com/office/drawing/2014/main" id="{16C837B3-0897-469D-8A1D-2399C32C0460}"/>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24</a:t>
              </a:r>
            </a:p>
          </p:txBody>
        </p:sp>
      </p:grpSp>
      <p:sp>
        <p:nvSpPr>
          <p:cNvPr id="50" name="Rectangle 50">
            <a:extLst>
              <a:ext uri="{FF2B5EF4-FFF2-40B4-BE49-F238E27FC236}">
                <a16:creationId xmlns:a16="http://schemas.microsoft.com/office/drawing/2014/main" id="{E18361E4-4971-4AF5-8E90-498D55758C38}"/>
              </a:ext>
            </a:extLst>
          </p:cNvPr>
          <p:cNvSpPr>
            <a:spLocks noChangeArrowheads="1"/>
          </p:cNvSpPr>
          <p:nvPr/>
        </p:nvSpPr>
        <p:spPr bwMode="auto">
          <a:xfrm>
            <a:off x="6307138" y="2832100"/>
            <a:ext cx="19002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zh-CN" altLang="zh-CN" sz="2400" dirty="0">
                <a:solidFill>
                  <a:schemeClr val="accent1"/>
                </a:solidFill>
                <a:ea typeface="宋体" panose="02010600030101010101" pitchFamily="2" charset="-122"/>
              </a:rPr>
              <a:t>市场需求量</a:t>
            </a:r>
          </a:p>
        </p:txBody>
      </p:sp>
      <p:grpSp>
        <p:nvGrpSpPr>
          <p:cNvPr id="51" name="Group 51">
            <a:extLst>
              <a:ext uri="{FF2B5EF4-FFF2-40B4-BE49-F238E27FC236}">
                <a16:creationId xmlns:a16="http://schemas.microsoft.com/office/drawing/2014/main" id="{0F31C0FC-0542-495C-BEF9-82BE7335E63C}"/>
              </a:ext>
            </a:extLst>
          </p:cNvPr>
          <p:cNvGrpSpPr>
            <a:grpSpLocks/>
          </p:cNvGrpSpPr>
          <p:nvPr/>
        </p:nvGrpSpPr>
        <p:grpSpPr bwMode="auto">
          <a:xfrm>
            <a:off x="923925" y="2832100"/>
            <a:ext cx="1192213" cy="3816350"/>
            <a:chOff x="0" y="0"/>
            <a:chExt cx="751" cy="2404"/>
          </a:xfrm>
        </p:grpSpPr>
        <p:sp>
          <p:nvSpPr>
            <p:cNvPr id="52" name="Rectangle 52">
              <a:extLst>
                <a:ext uri="{FF2B5EF4-FFF2-40B4-BE49-F238E27FC236}">
                  <a16:creationId xmlns:a16="http://schemas.microsoft.com/office/drawing/2014/main" id="{A73ABC5F-4F90-4831-ABCE-911B49059652}"/>
                </a:ext>
              </a:extLst>
            </p:cNvPr>
            <p:cNvSpPr>
              <a:spLocks noChangeArrowheads="1"/>
            </p:cNvSpPr>
            <p:nvPr/>
          </p:nvSpPr>
          <p:spPr bwMode="auto">
            <a:xfrm>
              <a:off x="0" y="311"/>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dirty="0">
                  <a:ea typeface="宋体" panose="02010600030101010101" pitchFamily="2" charset="-122"/>
                </a:rPr>
                <a:t>$0.00</a:t>
              </a:r>
            </a:p>
          </p:txBody>
        </p:sp>
        <p:sp>
          <p:nvSpPr>
            <p:cNvPr id="53" name="Rectangle 53">
              <a:extLst>
                <a:ext uri="{FF2B5EF4-FFF2-40B4-BE49-F238E27FC236}">
                  <a16:creationId xmlns:a16="http://schemas.microsoft.com/office/drawing/2014/main" id="{00C1D002-A33F-4209-8776-D3455AFE4A55}"/>
                </a:ext>
              </a:extLst>
            </p:cNvPr>
            <p:cNvSpPr>
              <a:spLocks noChangeArrowheads="1"/>
            </p:cNvSpPr>
            <p:nvPr/>
          </p:nvSpPr>
          <p:spPr bwMode="auto">
            <a:xfrm>
              <a:off x="0" y="2105"/>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6.00</a:t>
              </a:r>
            </a:p>
          </p:txBody>
        </p:sp>
        <p:sp>
          <p:nvSpPr>
            <p:cNvPr id="54" name="Rectangle 54">
              <a:extLst>
                <a:ext uri="{FF2B5EF4-FFF2-40B4-BE49-F238E27FC236}">
                  <a16:creationId xmlns:a16="http://schemas.microsoft.com/office/drawing/2014/main" id="{16D49916-8A70-4CB8-A285-3721B93F8A10}"/>
                </a:ext>
              </a:extLst>
            </p:cNvPr>
            <p:cNvSpPr>
              <a:spLocks noChangeArrowheads="1"/>
            </p:cNvSpPr>
            <p:nvPr/>
          </p:nvSpPr>
          <p:spPr bwMode="auto">
            <a:xfrm>
              <a:off x="0" y="1806"/>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dirty="0">
                  <a:ea typeface="宋体" panose="02010600030101010101" pitchFamily="2" charset="-122"/>
                </a:rPr>
                <a:t>5.00</a:t>
              </a:r>
            </a:p>
          </p:txBody>
        </p:sp>
        <p:sp>
          <p:nvSpPr>
            <p:cNvPr id="55" name="Rectangle 55">
              <a:extLst>
                <a:ext uri="{FF2B5EF4-FFF2-40B4-BE49-F238E27FC236}">
                  <a16:creationId xmlns:a16="http://schemas.microsoft.com/office/drawing/2014/main" id="{F6EAD9B8-E036-42DF-8AD3-914130892418}"/>
                </a:ext>
              </a:extLst>
            </p:cNvPr>
            <p:cNvSpPr>
              <a:spLocks noChangeArrowheads="1"/>
            </p:cNvSpPr>
            <p:nvPr/>
          </p:nvSpPr>
          <p:spPr bwMode="auto">
            <a:xfrm>
              <a:off x="0" y="1507"/>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4.00</a:t>
              </a:r>
            </a:p>
          </p:txBody>
        </p:sp>
        <p:sp>
          <p:nvSpPr>
            <p:cNvPr id="56" name="Rectangle 56">
              <a:extLst>
                <a:ext uri="{FF2B5EF4-FFF2-40B4-BE49-F238E27FC236}">
                  <a16:creationId xmlns:a16="http://schemas.microsoft.com/office/drawing/2014/main" id="{574738FF-E886-4C3E-9268-F8D29BD4B46C}"/>
                </a:ext>
              </a:extLst>
            </p:cNvPr>
            <p:cNvSpPr>
              <a:spLocks noChangeArrowheads="1"/>
            </p:cNvSpPr>
            <p:nvPr/>
          </p:nvSpPr>
          <p:spPr bwMode="auto">
            <a:xfrm>
              <a:off x="0" y="1208"/>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3.00</a:t>
              </a:r>
            </a:p>
          </p:txBody>
        </p:sp>
        <p:sp>
          <p:nvSpPr>
            <p:cNvPr id="57" name="Rectangle 57">
              <a:extLst>
                <a:ext uri="{FF2B5EF4-FFF2-40B4-BE49-F238E27FC236}">
                  <a16:creationId xmlns:a16="http://schemas.microsoft.com/office/drawing/2014/main" id="{0DF20CA8-1FAC-4E14-920C-988E540DA161}"/>
                </a:ext>
              </a:extLst>
            </p:cNvPr>
            <p:cNvSpPr>
              <a:spLocks noChangeArrowheads="1"/>
            </p:cNvSpPr>
            <p:nvPr/>
          </p:nvSpPr>
          <p:spPr bwMode="auto">
            <a:xfrm>
              <a:off x="0" y="909"/>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2.00</a:t>
              </a:r>
            </a:p>
          </p:txBody>
        </p:sp>
        <p:sp>
          <p:nvSpPr>
            <p:cNvPr id="58" name="Rectangle 58">
              <a:extLst>
                <a:ext uri="{FF2B5EF4-FFF2-40B4-BE49-F238E27FC236}">
                  <a16:creationId xmlns:a16="http://schemas.microsoft.com/office/drawing/2014/main" id="{8EC3D3FB-3015-40F0-84BD-0C64ED34BAE9}"/>
                </a:ext>
              </a:extLst>
            </p:cNvPr>
            <p:cNvSpPr>
              <a:spLocks noChangeArrowheads="1"/>
            </p:cNvSpPr>
            <p:nvPr/>
          </p:nvSpPr>
          <p:spPr bwMode="auto">
            <a:xfrm>
              <a:off x="0" y="610"/>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1.00</a:t>
              </a:r>
            </a:p>
          </p:txBody>
        </p:sp>
        <p:sp>
          <p:nvSpPr>
            <p:cNvPr id="59" name="Rectangle 59">
              <a:extLst>
                <a:ext uri="{FF2B5EF4-FFF2-40B4-BE49-F238E27FC236}">
                  <a16:creationId xmlns:a16="http://schemas.microsoft.com/office/drawing/2014/main" id="{2633BAA0-3E8B-45EA-A126-15EF2985FF5F}"/>
                </a:ext>
              </a:extLst>
            </p:cNvPr>
            <p:cNvSpPr>
              <a:spLocks noChangeArrowheads="1"/>
            </p:cNvSpPr>
            <p:nvPr/>
          </p:nvSpPr>
          <p:spPr bwMode="auto">
            <a:xfrm>
              <a:off x="0" y="0"/>
              <a:ext cx="75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zh-CN" altLang="zh-CN" sz="2400" dirty="0">
                  <a:ea typeface="宋体" panose="02010600030101010101" pitchFamily="2" charset="-122"/>
                </a:rPr>
                <a:t>价格 </a:t>
              </a:r>
            </a:p>
          </p:txBody>
        </p:sp>
      </p:grpSp>
      <p:sp>
        <p:nvSpPr>
          <p:cNvPr id="60" name="Line 60">
            <a:extLst>
              <a:ext uri="{FF2B5EF4-FFF2-40B4-BE49-F238E27FC236}">
                <a16:creationId xmlns:a16="http://schemas.microsoft.com/office/drawing/2014/main" id="{67BCDDE5-35FF-49D9-BC4B-961478B5DE43}"/>
              </a:ext>
            </a:extLst>
          </p:cNvPr>
          <p:cNvSpPr>
            <a:spLocks noChangeShapeType="1"/>
          </p:cNvSpPr>
          <p:nvPr/>
        </p:nvSpPr>
        <p:spPr bwMode="auto">
          <a:xfrm>
            <a:off x="923925" y="283210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Line 61">
            <a:extLst>
              <a:ext uri="{FF2B5EF4-FFF2-40B4-BE49-F238E27FC236}">
                <a16:creationId xmlns:a16="http://schemas.microsoft.com/office/drawing/2014/main" id="{EF65ACEE-4720-4B68-924D-88145266E2E4}"/>
              </a:ext>
            </a:extLst>
          </p:cNvPr>
          <p:cNvSpPr>
            <a:spLocks noChangeShapeType="1"/>
          </p:cNvSpPr>
          <p:nvPr/>
        </p:nvSpPr>
        <p:spPr bwMode="auto">
          <a:xfrm>
            <a:off x="923925" y="664845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Line 62">
            <a:extLst>
              <a:ext uri="{FF2B5EF4-FFF2-40B4-BE49-F238E27FC236}">
                <a16:creationId xmlns:a16="http://schemas.microsoft.com/office/drawing/2014/main" id="{A0E8D8E2-C836-40E9-A0E6-A4C8CFEE9645}"/>
              </a:ext>
            </a:extLst>
          </p:cNvPr>
          <p:cNvSpPr>
            <a:spLocks noChangeShapeType="1"/>
          </p:cNvSpPr>
          <p:nvPr/>
        </p:nvSpPr>
        <p:spPr bwMode="auto">
          <a:xfrm>
            <a:off x="92392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Line 63">
            <a:extLst>
              <a:ext uri="{FF2B5EF4-FFF2-40B4-BE49-F238E27FC236}">
                <a16:creationId xmlns:a16="http://schemas.microsoft.com/office/drawing/2014/main" id="{4F4C36FB-5E25-414E-9C61-90136CE5EF51}"/>
              </a:ext>
            </a:extLst>
          </p:cNvPr>
          <p:cNvSpPr>
            <a:spLocks noChangeShapeType="1"/>
          </p:cNvSpPr>
          <p:nvPr/>
        </p:nvSpPr>
        <p:spPr bwMode="auto">
          <a:xfrm>
            <a:off x="820737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Line 64">
            <a:extLst>
              <a:ext uri="{FF2B5EF4-FFF2-40B4-BE49-F238E27FC236}">
                <a16:creationId xmlns:a16="http://schemas.microsoft.com/office/drawing/2014/main" id="{0C43C214-3EEA-44F8-995F-489F8FE8577B}"/>
              </a:ext>
            </a:extLst>
          </p:cNvPr>
          <p:cNvSpPr>
            <a:spLocks noChangeShapeType="1"/>
          </p:cNvSpPr>
          <p:nvPr/>
        </p:nvSpPr>
        <p:spPr bwMode="auto">
          <a:xfrm>
            <a:off x="2116138" y="283210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Line 65">
            <a:extLst>
              <a:ext uri="{FF2B5EF4-FFF2-40B4-BE49-F238E27FC236}">
                <a16:creationId xmlns:a16="http://schemas.microsoft.com/office/drawing/2014/main" id="{E19420F0-B33A-46EB-94A2-24FECA6B5A8F}"/>
              </a:ext>
            </a:extLst>
          </p:cNvPr>
          <p:cNvSpPr>
            <a:spLocks noChangeShapeType="1"/>
          </p:cNvSpPr>
          <p:nvPr/>
        </p:nvSpPr>
        <p:spPr bwMode="auto">
          <a:xfrm>
            <a:off x="92392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Line 66">
            <a:extLst>
              <a:ext uri="{FF2B5EF4-FFF2-40B4-BE49-F238E27FC236}">
                <a16:creationId xmlns:a16="http://schemas.microsoft.com/office/drawing/2014/main" id="{F0F35C27-C693-44C3-9E72-3DF9D11BA7E6}"/>
              </a:ext>
            </a:extLst>
          </p:cNvPr>
          <p:cNvSpPr>
            <a:spLocks noChangeShapeType="1"/>
          </p:cNvSpPr>
          <p:nvPr/>
        </p:nvSpPr>
        <p:spPr bwMode="auto">
          <a:xfrm>
            <a:off x="820737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Line 67">
            <a:extLst>
              <a:ext uri="{FF2B5EF4-FFF2-40B4-BE49-F238E27FC236}">
                <a16:creationId xmlns:a16="http://schemas.microsoft.com/office/drawing/2014/main" id="{09EC6C5F-75EA-4F32-8141-F7BE844A1457}"/>
              </a:ext>
            </a:extLst>
          </p:cNvPr>
          <p:cNvSpPr>
            <a:spLocks noChangeShapeType="1"/>
          </p:cNvSpPr>
          <p:nvPr/>
        </p:nvSpPr>
        <p:spPr bwMode="auto">
          <a:xfrm>
            <a:off x="92392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Line 68">
            <a:extLst>
              <a:ext uri="{FF2B5EF4-FFF2-40B4-BE49-F238E27FC236}">
                <a16:creationId xmlns:a16="http://schemas.microsoft.com/office/drawing/2014/main" id="{BC20FB04-94E8-411F-B7C2-2DE1BD7AC3A2}"/>
              </a:ext>
            </a:extLst>
          </p:cNvPr>
          <p:cNvSpPr>
            <a:spLocks noChangeShapeType="1"/>
          </p:cNvSpPr>
          <p:nvPr/>
        </p:nvSpPr>
        <p:spPr bwMode="auto">
          <a:xfrm>
            <a:off x="820737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Line 69">
            <a:extLst>
              <a:ext uri="{FF2B5EF4-FFF2-40B4-BE49-F238E27FC236}">
                <a16:creationId xmlns:a16="http://schemas.microsoft.com/office/drawing/2014/main" id="{564334F6-DA06-4A8C-8AC6-9B04697F7D51}"/>
              </a:ext>
            </a:extLst>
          </p:cNvPr>
          <p:cNvSpPr>
            <a:spLocks noChangeShapeType="1"/>
          </p:cNvSpPr>
          <p:nvPr/>
        </p:nvSpPr>
        <p:spPr bwMode="auto">
          <a:xfrm>
            <a:off x="92392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Line 70">
            <a:extLst>
              <a:ext uri="{FF2B5EF4-FFF2-40B4-BE49-F238E27FC236}">
                <a16:creationId xmlns:a16="http://schemas.microsoft.com/office/drawing/2014/main" id="{EAC9D548-47A5-4225-98DD-F4BAD30ED5F0}"/>
              </a:ext>
            </a:extLst>
          </p:cNvPr>
          <p:cNvSpPr>
            <a:spLocks noChangeShapeType="1"/>
          </p:cNvSpPr>
          <p:nvPr/>
        </p:nvSpPr>
        <p:spPr bwMode="auto">
          <a:xfrm>
            <a:off x="820737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Line 71">
            <a:extLst>
              <a:ext uri="{FF2B5EF4-FFF2-40B4-BE49-F238E27FC236}">
                <a16:creationId xmlns:a16="http://schemas.microsoft.com/office/drawing/2014/main" id="{07097164-9CE6-4DE1-AF40-5CABF577B11E}"/>
              </a:ext>
            </a:extLst>
          </p:cNvPr>
          <p:cNvSpPr>
            <a:spLocks noChangeShapeType="1"/>
          </p:cNvSpPr>
          <p:nvPr/>
        </p:nvSpPr>
        <p:spPr bwMode="auto">
          <a:xfrm>
            <a:off x="92392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Line 72">
            <a:extLst>
              <a:ext uri="{FF2B5EF4-FFF2-40B4-BE49-F238E27FC236}">
                <a16:creationId xmlns:a16="http://schemas.microsoft.com/office/drawing/2014/main" id="{065051D1-BFAA-4588-B686-6B39900C6739}"/>
              </a:ext>
            </a:extLst>
          </p:cNvPr>
          <p:cNvSpPr>
            <a:spLocks noChangeShapeType="1"/>
          </p:cNvSpPr>
          <p:nvPr/>
        </p:nvSpPr>
        <p:spPr bwMode="auto">
          <a:xfrm>
            <a:off x="820737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Line 73">
            <a:extLst>
              <a:ext uri="{FF2B5EF4-FFF2-40B4-BE49-F238E27FC236}">
                <a16:creationId xmlns:a16="http://schemas.microsoft.com/office/drawing/2014/main" id="{CD9A7972-4869-42F8-AC75-F8AF61813680}"/>
              </a:ext>
            </a:extLst>
          </p:cNvPr>
          <p:cNvSpPr>
            <a:spLocks noChangeShapeType="1"/>
          </p:cNvSpPr>
          <p:nvPr/>
        </p:nvSpPr>
        <p:spPr bwMode="auto">
          <a:xfrm>
            <a:off x="92392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Line 74">
            <a:extLst>
              <a:ext uri="{FF2B5EF4-FFF2-40B4-BE49-F238E27FC236}">
                <a16:creationId xmlns:a16="http://schemas.microsoft.com/office/drawing/2014/main" id="{1BD5E3A6-B9E8-467C-BA67-A8587EEE2DEA}"/>
              </a:ext>
            </a:extLst>
          </p:cNvPr>
          <p:cNvSpPr>
            <a:spLocks noChangeShapeType="1"/>
          </p:cNvSpPr>
          <p:nvPr/>
        </p:nvSpPr>
        <p:spPr bwMode="auto">
          <a:xfrm>
            <a:off x="820737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Line 75">
            <a:extLst>
              <a:ext uri="{FF2B5EF4-FFF2-40B4-BE49-F238E27FC236}">
                <a16:creationId xmlns:a16="http://schemas.microsoft.com/office/drawing/2014/main" id="{0F475866-F8BA-4784-B85D-BE9377DBD1A1}"/>
              </a:ext>
            </a:extLst>
          </p:cNvPr>
          <p:cNvSpPr>
            <a:spLocks noChangeShapeType="1"/>
          </p:cNvSpPr>
          <p:nvPr/>
        </p:nvSpPr>
        <p:spPr bwMode="auto">
          <a:xfrm>
            <a:off x="92392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Line 76">
            <a:extLst>
              <a:ext uri="{FF2B5EF4-FFF2-40B4-BE49-F238E27FC236}">
                <a16:creationId xmlns:a16="http://schemas.microsoft.com/office/drawing/2014/main" id="{3BA6C12C-9CA7-43C1-B79F-0AC471E54C88}"/>
              </a:ext>
            </a:extLst>
          </p:cNvPr>
          <p:cNvSpPr>
            <a:spLocks noChangeShapeType="1"/>
          </p:cNvSpPr>
          <p:nvPr/>
        </p:nvSpPr>
        <p:spPr bwMode="auto">
          <a:xfrm>
            <a:off x="820737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Line 77">
            <a:extLst>
              <a:ext uri="{FF2B5EF4-FFF2-40B4-BE49-F238E27FC236}">
                <a16:creationId xmlns:a16="http://schemas.microsoft.com/office/drawing/2014/main" id="{E0AEF58E-577B-4A86-8586-4797B1CD8DBA}"/>
              </a:ext>
            </a:extLst>
          </p:cNvPr>
          <p:cNvSpPr>
            <a:spLocks noChangeShapeType="1"/>
          </p:cNvSpPr>
          <p:nvPr/>
        </p:nvSpPr>
        <p:spPr bwMode="auto">
          <a:xfrm>
            <a:off x="92392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Line 78">
            <a:extLst>
              <a:ext uri="{FF2B5EF4-FFF2-40B4-BE49-F238E27FC236}">
                <a16:creationId xmlns:a16="http://schemas.microsoft.com/office/drawing/2014/main" id="{52DD8968-D93E-4915-9757-6E50A8D2D890}"/>
              </a:ext>
            </a:extLst>
          </p:cNvPr>
          <p:cNvSpPr>
            <a:spLocks noChangeShapeType="1"/>
          </p:cNvSpPr>
          <p:nvPr/>
        </p:nvSpPr>
        <p:spPr bwMode="auto">
          <a:xfrm>
            <a:off x="820737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Line 79">
            <a:extLst>
              <a:ext uri="{FF2B5EF4-FFF2-40B4-BE49-F238E27FC236}">
                <a16:creationId xmlns:a16="http://schemas.microsoft.com/office/drawing/2014/main" id="{2FE85CAC-57DD-4239-A46E-5A31F8980126}"/>
              </a:ext>
            </a:extLst>
          </p:cNvPr>
          <p:cNvSpPr>
            <a:spLocks noChangeShapeType="1"/>
          </p:cNvSpPr>
          <p:nvPr/>
        </p:nvSpPr>
        <p:spPr bwMode="auto">
          <a:xfrm>
            <a:off x="2116138" y="664845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Line 80">
            <a:extLst>
              <a:ext uri="{FF2B5EF4-FFF2-40B4-BE49-F238E27FC236}">
                <a16:creationId xmlns:a16="http://schemas.microsoft.com/office/drawing/2014/main" id="{5F88B625-B841-4DEA-8DBB-67C847BE57B9}"/>
              </a:ext>
            </a:extLst>
          </p:cNvPr>
          <p:cNvSpPr>
            <a:spLocks noChangeShapeType="1"/>
          </p:cNvSpPr>
          <p:nvPr/>
        </p:nvSpPr>
        <p:spPr bwMode="auto">
          <a:xfrm>
            <a:off x="3989388" y="283210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Line 81">
            <a:extLst>
              <a:ext uri="{FF2B5EF4-FFF2-40B4-BE49-F238E27FC236}">
                <a16:creationId xmlns:a16="http://schemas.microsoft.com/office/drawing/2014/main" id="{1DEC9628-08D1-4048-BEAA-321174CA8DB5}"/>
              </a:ext>
            </a:extLst>
          </p:cNvPr>
          <p:cNvSpPr>
            <a:spLocks noChangeShapeType="1"/>
          </p:cNvSpPr>
          <p:nvPr/>
        </p:nvSpPr>
        <p:spPr bwMode="auto">
          <a:xfrm>
            <a:off x="4256088" y="283210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Line 82">
            <a:extLst>
              <a:ext uri="{FF2B5EF4-FFF2-40B4-BE49-F238E27FC236}">
                <a16:creationId xmlns:a16="http://schemas.microsoft.com/office/drawing/2014/main" id="{8E5D0A8A-6F5B-4BA7-B6FF-A41403485762}"/>
              </a:ext>
            </a:extLst>
          </p:cNvPr>
          <p:cNvSpPr>
            <a:spLocks noChangeShapeType="1"/>
          </p:cNvSpPr>
          <p:nvPr/>
        </p:nvSpPr>
        <p:spPr bwMode="auto">
          <a:xfrm>
            <a:off x="5854700" y="2704084"/>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Line 83">
            <a:extLst>
              <a:ext uri="{FF2B5EF4-FFF2-40B4-BE49-F238E27FC236}">
                <a16:creationId xmlns:a16="http://schemas.microsoft.com/office/drawing/2014/main" id="{A80FC7EF-3F96-4FC0-8A01-506E91936A41}"/>
              </a:ext>
            </a:extLst>
          </p:cNvPr>
          <p:cNvSpPr>
            <a:spLocks noChangeShapeType="1"/>
          </p:cNvSpPr>
          <p:nvPr/>
        </p:nvSpPr>
        <p:spPr bwMode="auto">
          <a:xfrm>
            <a:off x="6307138" y="283210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Line 84">
            <a:extLst>
              <a:ext uri="{FF2B5EF4-FFF2-40B4-BE49-F238E27FC236}">
                <a16:creationId xmlns:a16="http://schemas.microsoft.com/office/drawing/2014/main" id="{09936C85-529E-4E87-856A-8919BDF26175}"/>
              </a:ext>
            </a:extLst>
          </p:cNvPr>
          <p:cNvSpPr>
            <a:spLocks noChangeShapeType="1"/>
          </p:cNvSpPr>
          <p:nvPr/>
        </p:nvSpPr>
        <p:spPr bwMode="auto">
          <a:xfrm>
            <a:off x="3989388" y="664845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Line 85">
            <a:extLst>
              <a:ext uri="{FF2B5EF4-FFF2-40B4-BE49-F238E27FC236}">
                <a16:creationId xmlns:a16="http://schemas.microsoft.com/office/drawing/2014/main" id="{B6BA717B-FDBA-422B-B828-BA346B464385}"/>
              </a:ext>
            </a:extLst>
          </p:cNvPr>
          <p:cNvSpPr>
            <a:spLocks noChangeShapeType="1"/>
          </p:cNvSpPr>
          <p:nvPr/>
        </p:nvSpPr>
        <p:spPr bwMode="auto">
          <a:xfrm>
            <a:off x="4256088" y="664845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Line 86">
            <a:extLst>
              <a:ext uri="{FF2B5EF4-FFF2-40B4-BE49-F238E27FC236}">
                <a16:creationId xmlns:a16="http://schemas.microsoft.com/office/drawing/2014/main" id="{5344F2B3-6BB4-4446-BC43-7C47AE8CE5B7}"/>
              </a:ext>
            </a:extLst>
          </p:cNvPr>
          <p:cNvSpPr>
            <a:spLocks noChangeShapeType="1"/>
          </p:cNvSpPr>
          <p:nvPr/>
        </p:nvSpPr>
        <p:spPr bwMode="auto">
          <a:xfrm>
            <a:off x="5854700" y="6648450"/>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Line 87">
            <a:extLst>
              <a:ext uri="{FF2B5EF4-FFF2-40B4-BE49-F238E27FC236}">
                <a16:creationId xmlns:a16="http://schemas.microsoft.com/office/drawing/2014/main" id="{0052E34A-7E8E-4EDB-A41E-C6CFFA076380}"/>
              </a:ext>
            </a:extLst>
          </p:cNvPr>
          <p:cNvSpPr>
            <a:spLocks noChangeShapeType="1"/>
          </p:cNvSpPr>
          <p:nvPr/>
        </p:nvSpPr>
        <p:spPr bwMode="auto">
          <a:xfrm>
            <a:off x="6307138" y="664845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0080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25E22-ECF1-4E2E-B57D-55440978F1A9}"/>
              </a:ext>
            </a:extLst>
          </p:cNvPr>
          <p:cNvSpPr>
            <a:spLocks noGrp="1"/>
          </p:cNvSpPr>
          <p:nvPr>
            <p:ph type="title"/>
          </p:nvPr>
        </p:nvSpPr>
        <p:spPr/>
        <p:txBody>
          <a:bodyPr/>
          <a:lstStyle/>
          <a:p>
            <a:r>
              <a:rPr lang="zh-CN" altLang="en-US" dirty="0">
                <a:ea typeface="宋体" panose="02010600030101010101" pitchFamily="2" charset="-122"/>
              </a:rPr>
              <a:t>市场需求曲线</a:t>
            </a:r>
            <a:endParaRPr lang="en-US" dirty="0"/>
          </a:p>
        </p:txBody>
      </p:sp>
      <p:sp>
        <p:nvSpPr>
          <p:cNvPr id="3" name="内容占位符 2">
            <a:extLst>
              <a:ext uri="{FF2B5EF4-FFF2-40B4-BE49-F238E27FC236}">
                <a16:creationId xmlns:a16="http://schemas.microsoft.com/office/drawing/2014/main" id="{A617955B-C51D-4106-B2CE-30FDEB6D4CE3}"/>
              </a:ext>
            </a:extLst>
          </p:cNvPr>
          <p:cNvSpPr>
            <a:spLocks noGrp="1"/>
          </p:cNvSpPr>
          <p:nvPr>
            <p:ph idx="1"/>
          </p:nvPr>
        </p:nvSpPr>
        <p:spPr/>
        <p:txBody>
          <a:bodyPr/>
          <a:lstStyle/>
          <a:p>
            <a:endParaRPr lang="en-US" dirty="0"/>
          </a:p>
        </p:txBody>
      </p:sp>
      <p:graphicFrame>
        <p:nvGraphicFramePr>
          <p:cNvPr id="4" name="Object 2">
            <a:extLst>
              <a:ext uri="{FF2B5EF4-FFF2-40B4-BE49-F238E27FC236}">
                <a16:creationId xmlns:a16="http://schemas.microsoft.com/office/drawing/2014/main" id="{FE648419-B0B3-4013-8AF3-23826D5D20E2}"/>
              </a:ext>
            </a:extLst>
          </p:cNvPr>
          <p:cNvGraphicFramePr>
            <a:graphicFrameLocks noChangeAspect="1"/>
          </p:cNvGraphicFramePr>
          <p:nvPr/>
        </p:nvGraphicFramePr>
        <p:xfrm>
          <a:off x="225425" y="1174750"/>
          <a:ext cx="5619750" cy="5091113"/>
        </p:xfrm>
        <a:graphic>
          <a:graphicData uri="http://schemas.openxmlformats.org/presentationml/2006/ole">
            <mc:AlternateContent xmlns:mc="http://schemas.openxmlformats.org/markup-compatibility/2006">
              <mc:Choice xmlns:v="urn:schemas-microsoft-com:vml" Requires="v">
                <p:oleObj spid="_x0000_s1097" r:id="rId3" imgW="4837680" imgH="4398840" progId="Excel.Chart.8">
                  <p:embed/>
                </p:oleObj>
              </mc:Choice>
              <mc:Fallback>
                <p:oleObj r:id="rId3" imgW="4837680" imgH="4398840" progId="Excel.Chart.8">
                  <p:embed/>
                  <p:pic>
                    <p:nvPicPr>
                      <p:cNvPr id="1843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 y="1174750"/>
                        <a:ext cx="561975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3">
            <a:extLst>
              <a:ext uri="{FF2B5EF4-FFF2-40B4-BE49-F238E27FC236}">
                <a16:creationId xmlns:a16="http://schemas.microsoft.com/office/drawing/2014/main" id="{09947387-7C3F-4038-AD3E-A7C702A8FEDB}"/>
              </a:ext>
            </a:extLst>
          </p:cNvPr>
          <p:cNvSpPr>
            <a:spLocks noChangeShapeType="1"/>
          </p:cNvSpPr>
          <p:nvPr/>
        </p:nvSpPr>
        <p:spPr bwMode="auto">
          <a:xfrm>
            <a:off x="1791894" y="3080831"/>
            <a:ext cx="3172615" cy="2424063"/>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9">
            <a:extLst>
              <a:ext uri="{FF2B5EF4-FFF2-40B4-BE49-F238E27FC236}">
                <a16:creationId xmlns:a16="http://schemas.microsoft.com/office/drawing/2014/main" id="{CA7CF083-747B-4D20-AE50-A059287893AF}"/>
              </a:ext>
            </a:extLst>
          </p:cNvPr>
          <p:cNvSpPr txBox="1">
            <a:spLocks noChangeArrowheads="1"/>
          </p:cNvSpPr>
          <p:nvPr/>
        </p:nvSpPr>
        <p:spPr bwMode="auto">
          <a:xfrm>
            <a:off x="1104900" y="1301750"/>
            <a:ext cx="41592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i="1">
                <a:ea typeface="宋体" panose="02010600030101010101" pitchFamily="2" charset="-122"/>
              </a:rPr>
              <a:t>P</a:t>
            </a:r>
          </a:p>
        </p:txBody>
      </p:sp>
      <p:sp>
        <p:nvSpPr>
          <p:cNvPr id="7" name="Text Box 10">
            <a:extLst>
              <a:ext uri="{FF2B5EF4-FFF2-40B4-BE49-F238E27FC236}">
                <a16:creationId xmlns:a16="http://schemas.microsoft.com/office/drawing/2014/main" id="{ADF6D399-F8FE-4C3B-AAEA-858B50B457B1}"/>
              </a:ext>
            </a:extLst>
          </p:cNvPr>
          <p:cNvSpPr txBox="1">
            <a:spLocks noChangeArrowheads="1"/>
          </p:cNvSpPr>
          <p:nvPr/>
        </p:nvSpPr>
        <p:spPr bwMode="auto">
          <a:xfrm>
            <a:off x="5305425" y="5311775"/>
            <a:ext cx="43338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i="1" dirty="0">
                <a:ea typeface="宋体" panose="02010600030101010101" pitchFamily="2" charset="-122"/>
              </a:rPr>
              <a:t>Q</a:t>
            </a:r>
          </a:p>
        </p:txBody>
      </p:sp>
      <p:sp>
        <p:nvSpPr>
          <p:cNvPr id="8" name="Oval 11">
            <a:extLst>
              <a:ext uri="{FF2B5EF4-FFF2-40B4-BE49-F238E27FC236}">
                <a16:creationId xmlns:a16="http://schemas.microsoft.com/office/drawing/2014/main" id="{EFF92594-FACA-434A-968F-CAC9CE6DAFD7}"/>
              </a:ext>
            </a:extLst>
          </p:cNvPr>
          <p:cNvSpPr>
            <a:spLocks noChangeArrowheads="1"/>
          </p:cNvSpPr>
          <p:nvPr/>
        </p:nvSpPr>
        <p:spPr bwMode="auto">
          <a:xfrm>
            <a:off x="4872829" y="5426343"/>
            <a:ext cx="139700" cy="13811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aphicFrame>
        <p:nvGraphicFramePr>
          <p:cNvPr id="9" name="Group 13">
            <a:extLst>
              <a:ext uri="{FF2B5EF4-FFF2-40B4-BE49-F238E27FC236}">
                <a16:creationId xmlns:a16="http://schemas.microsoft.com/office/drawing/2014/main" id="{EE477676-DAC0-4AB2-BCCA-D822B2D357B4}"/>
              </a:ext>
            </a:extLst>
          </p:cNvPr>
          <p:cNvGraphicFramePr>
            <a:graphicFrameLocks noGrp="1"/>
          </p:cNvGraphicFramePr>
          <p:nvPr>
            <p:extLst>
              <p:ext uri="{D42A27DB-BD31-4B8C-83A1-F6EECF244321}">
                <p14:modId xmlns:p14="http://schemas.microsoft.com/office/powerpoint/2010/main" val="2378682280"/>
              </p:ext>
            </p:extLst>
          </p:nvPr>
        </p:nvGraphicFramePr>
        <p:xfrm>
          <a:off x="6089650" y="1035050"/>
          <a:ext cx="2532063" cy="4173537"/>
        </p:xfrm>
        <a:graphic>
          <a:graphicData uri="http://schemas.openxmlformats.org/drawingml/2006/table">
            <a:tbl>
              <a:tblPr/>
              <a:tblGrid>
                <a:gridCol w="998538">
                  <a:extLst>
                    <a:ext uri="{9D8B030D-6E8A-4147-A177-3AD203B41FA5}">
                      <a16:colId xmlns:a16="http://schemas.microsoft.com/office/drawing/2014/main" val="1141942612"/>
                    </a:ext>
                  </a:extLst>
                </a:gridCol>
                <a:gridCol w="1533525">
                  <a:extLst>
                    <a:ext uri="{9D8B030D-6E8A-4147-A177-3AD203B41FA5}">
                      <a16:colId xmlns:a16="http://schemas.microsoft.com/office/drawing/2014/main" val="3375911403"/>
                    </a:ext>
                  </a:extLst>
                </a:gridCol>
              </a:tblGrid>
              <a:tr h="84466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marT="45726" marB="45726"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Q</a:t>
                      </a:r>
                      <a:r>
                        <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(市场)</a:t>
                      </a:r>
                      <a:endParaRPr kumimoji="0" lang="zh-CN" altLang="zh-CN" sz="2400" b="1" i="1" u="none" strike="noStrike" cap="none" normalizeH="0" baseline="30000" dirty="0">
                        <a:ln>
                          <a:noFill/>
                        </a:ln>
                        <a:solidFill>
                          <a:schemeClr val="tx1"/>
                        </a:solidFill>
                        <a:effectLst/>
                        <a:latin typeface="Arial" panose="020B0604020202020204" pitchFamily="34" charset="0"/>
                        <a:ea typeface="宋体" panose="02010600030101010101" pitchFamily="2" charset="-122"/>
                      </a:endParaRPr>
                    </a:p>
                  </a:txBody>
                  <a:tcPr marT="45726" marB="45726"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525197189"/>
                  </a:ext>
                </a:extLst>
              </a:tr>
              <a:tr h="47555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$0.00</a:t>
                      </a:r>
                    </a:p>
                  </a:txBody>
                  <a:tcPr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24</a:t>
                      </a:r>
                    </a:p>
                  </a:txBody>
                  <a:tcPr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35124108"/>
                  </a:ext>
                </a:extLst>
              </a:tr>
              <a:tr h="47555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19</a:t>
                      </a:r>
                    </a:p>
                  </a:txBody>
                  <a:tcPr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304291156"/>
                  </a:ext>
                </a:extLst>
              </a:tr>
              <a:tr h="47555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2.00</a:t>
                      </a:r>
                    </a:p>
                  </a:txBody>
                  <a:tcPr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14</a:t>
                      </a:r>
                    </a:p>
                  </a:txBody>
                  <a:tcPr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556292655"/>
                  </a:ext>
                </a:extLst>
              </a:tr>
              <a:tr h="47555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3.00</a:t>
                      </a:r>
                    </a:p>
                  </a:txBody>
                  <a:tcPr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p>
                  </a:txBody>
                  <a:tcPr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461943894"/>
                  </a:ext>
                </a:extLst>
              </a:tr>
              <a:tr h="47555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4.00</a:t>
                      </a:r>
                    </a:p>
                  </a:txBody>
                  <a:tcPr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13167276"/>
                  </a:ext>
                </a:extLst>
              </a:tr>
              <a:tr h="47555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5.00</a:t>
                      </a:r>
                    </a:p>
                  </a:txBody>
                  <a:tcPr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933013623"/>
                  </a:ext>
                </a:extLst>
              </a:tr>
              <a:tr h="47555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6.00</a:t>
                      </a:r>
                    </a:p>
                  </a:txBody>
                  <a:tcPr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extLst>
                  <a:ext uri="{0D108BD9-81ED-4DB2-BD59-A6C34878D82A}">
                    <a16:rowId xmlns:a16="http://schemas.microsoft.com/office/drawing/2014/main" val="1455086153"/>
                  </a:ext>
                </a:extLst>
              </a:tr>
            </a:tbl>
          </a:graphicData>
        </a:graphic>
      </p:graphicFrame>
      <p:sp>
        <p:nvSpPr>
          <p:cNvPr id="10" name="矩形 9">
            <a:extLst>
              <a:ext uri="{FF2B5EF4-FFF2-40B4-BE49-F238E27FC236}">
                <a16:creationId xmlns:a16="http://schemas.microsoft.com/office/drawing/2014/main" id="{2849BFFD-7137-4C6F-A2C3-F284B44CCB22}"/>
              </a:ext>
            </a:extLst>
          </p:cNvPr>
          <p:cNvSpPr/>
          <p:nvPr/>
        </p:nvSpPr>
        <p:spPr>
          <a:xfrm>
            <a:off x="2178050" y="3245415"/>
            <a:ext cx="4572000" cy="461665"/>
          </a:xfrm>
          <a:prstGeom prst="rect">
            <a:avLst/>
          </a:prstGeom>
        </p:spPr>
        <p:txBody>
          <a:bodyPr>
            <a:spAutoFit/>
          </a:bodyPr>
          <a:lstStyle/>
          <a:p>
            <a:r>
              <a:rPr lang="zh-CN" altLang="en-US" dirty="0">
                <a:solidFill>
                  <a:srgbClr val="C00000"/>
                </a:solidFill>
                <a:latin typeface="华文新魏" pitchFamily="2" charset="-122"/>
                <a:ea typeface="华文新魏" pitchFamily="2" charset="-122"/>
                <a:cs typeface="Times New Roman" pitchFamily="18" charset="0"/>
              </a:rPr>
              <a:t>  </a:t>
            </a:r>
          </a:p>
        </p:txBody>
      </p:sp>
      <p:sp>
        <p:nvSpPr>
          <p:cNvPr id="11" name="Line 3">
            <a:extLst>
              <a:ext uri="{FF2B5EF4-FFF2-40B4-BE49-F238E27FC236}">
                <a16:creationId xmlns:a16="http://schemas.microsoft.com/office/drawing/2014/main" id="{317AAE9A-E69B-4A29-A383-07C1470FC9D9}"/>
              </a:ext>
            </a:extLst>
          </p:cNvPr>
          <p:cNvSpPr>
            <a:spLocks noChangeShapeType="1"/>
          </p:cNvSpPr>
          <p:nvPr/>
        </p:nvSpPr>
        <p:spPr bwMode="auto">
          <a:xfrm>
            <a:off x="1270002" y="1950772"/>
            <a:ext cx="593726" cy="1159141"/>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
            <a:extLst>
              <a:ext uri="{FF2B5EF4-FFF2-40B4-BE49-F238E27FC236}">
                <a16:creationId xmlns:a16="http://schemas.microsoft.com/office/drawing/2014/main" id="{54F525B4-ACB7-4EE3-B50D-A4673C032B3E}"/>
              </a:ext>
            </a:extLst>
          </p:cNvPr>
          <p:cNvSpPr>
            <a:spLocks noChangeShapeType="1"/>
          </p:cNvSpPr>
          <p:nvPr/>
        </p:nvSpPr>
        <p:spPr bwMode="auto">
          <a:xfrm>
            <a:off x="1270002" y="1950772"/>
            <a:ext cx="1838958" cy="3554122"/>
          </a:xfrm>
          <a:prstGeom prst="line">
            <a:avLst/>
          </a:prstGeom>
          <a:noFill/>
          <a:ln w="508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矩形 12">
            <a:extLst>
              <a:ext uri="{FF2B5EF4-FFF2-40B4-BE49-F238E27FC236}">
                <a16:creationId xmlns:a16="http://schemas.microsoft.com/office/drawing/2014/main" id="{6646035A-A6F9-49F2-8122-8EA5C9BC49CB}"/>
              </a:ext>
            </a:extLst>
          </p:cNvPr>
          <p:cNvSpPr/>
          <p:nvPr/>
        </p:nvSpPr>
        <p:spPr>
          <a:xfrm>
            <a:off x="1663582" y="4235450"/>
            <a:ext cx="389850" cy="461665"/>
          </a:xfrm>
          <a:prstGeom prst="rect">
            <a:avLst/>
          </a:prstGeom>
        </p:spPr>
        <p:txBody>
          <a:bodyPr wrap="none">
            <a:spAutoFit/>
          </a:bodyPr>
          <a:lstStyle/>
          <a:p>
            <a:r>
              <a:rPr lang="en-US" altLang="zh-CN" dirty="0">
                <a:ea typeface="宋体" panose="02010600030101010101" pitchFamily="2" charset="-122"/>
              </a:rPr>
              <a:t>B</a:t>
            </a:r>
            <a:endParaRPr lang="zh-CN" altLang="en-US" dirty="0"/>
          </a:p>
        </p:txBody>
      </p:sp>
      <p:sp>
        <p:nvSpPr>
          <p:cNvPr id="14" name="矩形 13">
            <a:extLst>
              <a:ext uri="{FF2B5EF4-FFF2-40B4-BE49-F238E27FC236}">
                <a16:creationId xmlns:a16="http://schemas.microsoft.com/office/drawing/2014/main" id="{F49F1543-1763-4589-A1EC-28745B580B54}"/>
              </a:ext>
            </a:extLst>
          </p:cNvPr>
          <p:cNvSpPr/>
          <p:nvPr/>
        </p:nvSpPr>
        <p:spPr>
          <a:xfrm>
            <a:off x="2743120" y="4524806"/>
            <a:ext cx="389850" cy="461665"/>
          </a:xfrm>
          <a:prstGeom prst="rect">
            <a:avLst/>
          </a:prstGeom>
        </p:spPr>
        <p:txBody>
          <a:bodyPr wrap="none">
            <a:spAutoFit/>
          </a:bodyPr>
          <a:lstStyle/>
          <a:p>
            <a:r>
              <a:rPr lang="en-US" altLang="zh-CN" dirty="0">
                <a:ea typeface="宋体" panose="02010600030101010101" pitchFamily="2" charset="-122"/>
              </a:rPr>
              <a:t>A</a:t>
            </a:r>
            <a:endParaRPr lang="zh-CN" altLang="en-US" dirty="0"/>
          </a:p>
        </p:txBody>
      </p:sp>
      <p:sp>
        <p:nvSpPr>
          <p:cNvPr id="15" name="Oval 74">
            <a:extLst>
              <a:ext uri="{FF2B5EF4-FFF2-40B4-BE49-F238E27FC236}">
                <a16:creationId xmlns:a16="http://schemas.microsoft.com/office/drawing/2014/main" id="{524491CC-1A85-4E01-8A41-EA1340316732}"/>
              </a:ext>
            </a:extLst>
          </p:cNvPr>
          <p:cNvSpPr>
            <a:spLocks noChangeArrowheads="1"/>
          </p:cNvSpPr>
          <p:nvPr/>
        </p:nvSpPr>
        <p:spPr bwMode="auto">
          <a:xfrm>
            <a:off x="1786575" y="3052761"/>
            <a:ext cx="139700" cy="13811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16" name="Line 3">
            <a:extLst>
              <a:ext uri="{FF2B5EF4-FFF2-40B4-BE49-F238E27FC236}">
                <a16:creationId xmlns:a16="http://schemas.microsoft.com/office/drawing/2014/main" id="{D13B6BA8-F280-4510-AEE9-DC39033F757E}"/>
              </a:ext>
            </a:extLst>
          </p:cNvPr>
          <p:cNvSpPr>
            <a:spLocks noChangeShapeType="1"/>
          </p:cNvSpPr>
          <p:nvPr/>
        </p:nvSpPr>
        <p:spPr bwMode="auto">
          <a:xfrm>
            <a:off x="1270002" y="3137983"/>
            <a:ext cx="1838958" cy="2366912"/>
          </a:xfrm>
          <a:prstGeom prst="line">
            <a:avLst/>
          </a:prstGeom>
          <a:noFill/>
          <a:ln w="50800">
            <a:solidFill>
              <a:srgbClr val="FF663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79">
            <a:extLst>
              <a:ext uri="{FF2B5EF4-FFF2-40B4-BE49-F238E27FC236}">
                <a16:creationId xmlns:a16="http://schemas.microsoft.com/office/drawing/2014/main" id="{0FB3D107-75FB-4001-BF75-721CA3740CD1}"/>
              </a:ext>
            </a:extLst>
          </p:cNvPr>
          <p:cNvSpPr>
            <a:spLocks noChangeArrowheads="1"/>
          </p:cNvSpPr>
          <p:nvPr/>
        </p:nvSpPr>
        <p:spPr bwMode="auto">
          <a:xfrm>
            <a:off x="1200152" y="1875499"/>
            <a:ext cx="139700" cy="13811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Tree>
    <p:extLst>
      <p:ext uri="{BB962C8B-B14F-4D97-AF65-F5344CB8AC3E}">
        <p14:creationId xmlns:p14="http://schemas.microsoft.com/office/powerpoint/2010/main" val="21285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C0F84-7D0D-412F-BC6F-527E1B14DDC2}"/>
              </a:ext>
            </a:extLst>
          </p:cNvPr>
          <p:cNvSpPr>
            <a:spLocks noGrp="1"/>
          </p:cNvSpPr>
          <p:nvPr>
            <p:ph type="title"/>
          </p:nvPr>
        </p:nvSpPr>
        <p:spPr/>
        <p:txBody>
          <a:bodyPr/>
          <a:lstStyle/>
          <a:p>
            <a:r>
              <a:rPr lang="zh-CN" altLang="en-US" dirty="0">
                <a:ea typeface="宋体" panose="02010600030101010101" pitchFamily="2" charset="-122"/>
              </a:rPr>
              <a:t>需求曲线的移动：买家数量</a:t>
            </a:r>
            <a:endParaRPr lang="en-US" dirty="0"/>
          </a:p>
        </p:txBody>
      </p:sp>
      <p:sp>
        <p:nvSpPr>
          <p:cNvPr id="3" name="内容占位符 2">
            <a:extLst>
              <a:ext uri="{FF2B5EF4-FFF2-40B4-BE49-F238E27FC236}">
                <a16:creationId xmlns:a16="http://schemas.microsoft.com/office/drawing/2014/main" id="{4FD54FF6-FF9E-4E41-B654-F554E535589F}"/>
              </a:ext>
            </a:extLst>
          </p:cNvPr>
          <p:cNvSpPr>
            <a:spLocks noGrp="1"/>
          </p:cNvSpPr>
          <p:nvPr>
            <p:ph idx="1"/>
          </p:nvPr>
        </p:nvSpPr>
        <p:spPr/>
        <p:txBody>
          <a:bodyPr/>
          <a:lstStyle/>
          <a:p>
            <a:endParaRPr lang="en-US" dirty="0"/>
          </a:p>
        </p:txBody>
      </p:sp>
      <p:grpSp>
        <p:nvGrpSpPr>
          <p:cNvPr id="27" name="Group 2">
            <a:extLst>
              <a:ext uri="{FF2B5EF4-FFF2-40B4-BE49-F238E27FC236}">
                <a16:creationId xmlns:a16="http://schemas.microsoft.com/office/drawing/2014/main" id="{F00AAC34-E6C1-4289-90AF-0B9669120072}"/>
              </a:ext>
            </a:extLst>
          </p:cNvPr>
          <p:cNvGrpSpPr>
            <a:grpSpLocks/>
          </p:cNvGrpSpPr>
          <p:nvPr/>
        </p:nvGrpSpPr>
        <p:grpSpPr bwMode="auto">
          <a:xfrm>
            <a:off x="236538" y="1166813"/>
            <a:ext cx="6669087" cy="5108575"/>
            <a:chOff x="0" y="0"/>
            <a:chExt cx="4201" cy="3218"/>
          </a:xfrm>
        </p:grpSpPr>
        <p:grpSp>
          <p:nvGrpSpPr>
            <p:cNvPr id="28" name="Group 3">
              <a:extLst>
                <a:ext uri="{FF2B5EF4-FFF2-40B4-BE49-F238E27FC236}">
                  <a16:creationId xmlns:a16="http://schemas.microsoft.com/office/drawing/2014/main" id="{367C0081-5D41-41CA-84DF-A824FD6D3DBB}"/>
                </a:ext>
              </a:extLst>
            </p:cNvPr>
            <p:cNvGrpSpPr>
              <a:grpSpLocks/>
            </p:cNvGrpSpPr>
            <p:nvPr/>
          </p:nvGrpSpPr>
          <p:grpSpPr bwMode="auto">
            <a:xfrm>
              <a:off x="0" y="0"/>
              <a:ext cx="4201" cy="3218"/>
              <a:chOff x="0" y="0"/>
              <a:chExt cx="4201" cy="3218"/>
            </a:xfrm>
          </p:grpSpPr>
          <p:graphicFrame>
            <p:nvGraphicFramePr>
              <p:cNvPr id="30" name="Object 4">
                <a:extLst>
                  <a:ext uri="{FF2B5EF4-FFF2-40B4-BE49-F238E27FC236}">
                    <a16:creationId xmlns:a16="http://schemas.microsoft.com/office/drawing/2014/main" id="{2757CE67-CB01-4359-A3D5-5E111F0914D0}"/>
                  </a:ext>
                </a:extLst>
              </p:cNvPr>
              <p:cNvGraphicFramePr>
                <a:graphicFrameLocks noChangeAspect="1"/>
              </p:cNvGraphicFramePr>
              <p:nvPr/>
            </p:nvGraphicFramePr>
            <p:xfrm>
              <a:off x="0" y="0"/>
              <a:ext cx="4150" cy="3218"/>
            </p:xfrm>
            <a:graphic>
              <a:graphicData uri="http://schemas.openxmlformats.org/presentationml/2006/ole">
                <mc:AlternateContent xmlns:mc="http://schemas.openxmlformats.org/markup-compatibility/2006">
                  <mc:Choice xmlns:v="urn:schemas-microsoft-com:vml" Requires="v">
                    <p:oleObj spid="_x0000_s2115" r:id="rId3" imgW="5602680" imgH="4410000" progId="Excel.Chart.8">
                      <p:embed/>
                    </p:oleObj>
                  </mc:Choice>
                  <mc:Fallback>
                    <p:oleObj r:id="rId3" imgW="5602680" imgH="4410000" progId="Excel.Chart.8">
                      <p:embed/>
                      <p:pic>
                        <p:nvPicPr>
                          <p:cNvPr id="225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50" cy="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5">
                <a:extLst>
                  <a:ext uri="{FF2B5EF4-FFF2-40B4-BE49-F238E27FC236}">
                    <a16:creationId xmlns:a16="http://schemas.microsoft.com/office/drawing/2014/main" id="{D1439B37-7667-4DE4-BAF7-CA227F8B7067}"/>
                  </a:ext>
                </a:extLst>
              </p:cNvPr>
              <p:cNvGrpSpPr>
                <a:grpSpLocks/>
              </p:cNvGrpSpPr>
              <p:nvPr/>
            </p:nvGrpSpPr>
            <p:grpSpPr bwMode="auto">
              <a:xfrm>
                <a:off x="693" y="870"/>
                <a:ext cx="883" cy="1871"/>
                <a:chOff x="0" y="0"/>
                <a:chExt cx="795" cy="646"/>
              </a:xfrm>
            </p:grpSpPr>
            <p:sp>
              <p:nvSpPr>
                <p:cNvPr id="57" name="Line 6">
                  <a:extLst>
                    <a:ext uri="{FF2B5EF4-FFF2-40B4-BE49-F238E27FC236}">
                      <a16:creationId xmlns:a16="http://schemas.microsoft.com/office/drawing/2014/main" id="{39028598-BF75-4BBF-BB60-853F0BA09DB8}"/>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7">
                  <a:extLst>
                    <a:ext uri="{FF2B5EF4-FFF2-40B4-BE49-F238E27FC236}">
                      <a16:creationId xmlns:a16="http://schemas.microsoft.com/office/drawing/2014/main" id="{0FD84E92-5738-4730-B5C7-42965BF7D352}"/>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 name="Text Box 8">
                <a:extLst>
                  <a:ext uri="{FF2B5EF4-FFF2-40B4-BE49-F238E27FC236}">
                    <a16:creationId xmlns:a16="http://schemas.microsoft.com/office/drawing/2014/main" id="{73B8543A-5059-44B7-B443-3FE9A97824DD}"/>
                  </a:ext>
                </a:extLst>
              </p:cNvPr>
              <p:cNvSpPr txBox="1">
                <a:spLocks noChangeArrowheads="1"/>
              </p:cNvSpPr>
              <p:nvPr/>
            </p:nvSpPr>
            <p:spPr bwMode="auto">
              <a:xfrm>
                <a:off x="547" y="8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i="1">
                    <a:ea typeface="宋体" panose="02010600030101010101" pitchFamily="2" charset="-122"/>
                  </a:rPr>
                  <a:t>P</a:t>
                </a:r>
              </a:p>
            </p:txBody>
          </p:sp>
          <p:sp>
            <p:nvSpPr>
              <p:cNvPr id="33" name="Text Box 9">
                <a:extLst>
                  <a:ext uri="{FF2B5EF4-FFF2-40B4-BE49-F238E27FC236}">
                    <a16:creationId xmlns:a16="http://schemas.microsoft.com/office/drawing/2014/main" id="{DF2213B4-3EDA-4F1F-A3CE-D96663354F64}"/>
                  </a:ext>
                </a:extLst>
              </p:cNvPr>
              <p:cNvSpPr txBox="1">
                <a:spLocks noChangeArrowheads="1"/>
              </p:cNvSpPr>
              <p:nvPr/>
            </p:nvSpPr>
            <p:spPr bwMode="auto">
              <a:xfrm>
                <a:off x="3928" y="262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i="1">
                    <a:ea typeface="宋体" panose="02010600030101010101" pitchFamily="2" charset="-122"/>
                  </a:rPr>
                  <a:t>Q</a:t>
                </a:r>
              </a:p>
            </p:txBody>
          </p:sp>
          <p:grpSp>
            <p:nvGrpSpPr>
              <p:cNvPr id="34" name="Group 10">
                <a:extLst>
                  <a:ext uri="{FF2B5EF4-FFF2-40B4-BE49-F238E27FC236}">
                    <a16:creationId xmlns:a16="http://schemas.microsoft.com/office/drawing/2014/main" id="{122EE566-29F4-4568-9F73-3CA4EFA7DD66}"/>
                  </a:ext>
                </a:extLst>
              </p:cNvPr>
              <p:cNvGrpSpPr>
                <a:grpSpLocks/>
              </p:cNvGrpSpPr>
              <p:nvPr/>
            </p:nvGrpSpPr>
            <p:grpSpPr bwMode="auto">
              <a:xfrm>
                <a:off x="692" y="1996"/>
                <a:ext cx="1747" cy="744"/>
                <a:chOff x="0" y="0"/>
                <a:chExt cx="795" cy="646"/>
              </a:xfrm>
            </p:grpSpPr>
            <p:sp>
              <p:nvSpPr>
                <p:cNvPr id="55" name="Line 11">
                  <a:extLst>
                    <a:ext uri="{FF2B5EF4-FFF2-40B4-BE49-F238E27FC236}">
                      <a16:creationId xmlns:a16="http://schemas.microsoft.com/office/drawing/2014/main" id="{83083F62-6FA4-4099-9498-097FD7BFF1B4}"/>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2">
                  <a:extLst>
                    <a:ext uri="{FF2B5EF4-FFF2-40B4-BE49-F238E27FC236}">
                      <a16:creationId xmlns:a16="http://schemas.microsoft.com/office/drawing/2014/main" id="{4E8388EC-6393-475B-A4AD-C6891BDA951D}"/>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 name="Group 13">
                <a:extLst>
                  <a:ext uri="{FF2B5EF4-FFF2-40B4-BE49-F238E27FC236}">
                    <a16:creationId xmlns:a16="http://schemas.microsoft.com/office/drawing/2014/main" id="{089E0A86-9ECB-4C19-8B0B-8C441CCC23F8}"/>
                  </a:ext>
                </a:extLst>
              </p:cNvPr>
              <p:cNvGrpSpPr>
                <a:grpSpLocks/>
              </p:cNvGrpSpPr>
              <p:nvPr/>
            </p:nvGrpSpPr>
            <p:grpSpPr bwMode="auto">
              <a:xfrm>
                <a:off x="692" y="2357"/>
                <a:ext cx="2032" cy="368"/>
                <a:chOff x="0" y="0"/>
                <a:chExt cx="795" cy="646"/>
              </a:xfrm>
            </p:grpSpPr>
            <p:sp>
              <p:nvSpPr>
                <p:cNvPr id="53" name="Line 14">
                  <a:extLst>
                    <a:ext uri="{FF2B5EF4-FFF2-40B4-BE49-F238E27FC236}">
                      <a16:creationId xmlns:a16="http://schemas.microsoft.com/office/drawing/2014/main" id="{4E1AF2D5-3500-42CF-818D-675D9F13D413}"/>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5">
                  <a:extLst>
                    <a:ext uri="{FF2B5EF4-FFF2-40B4-BE49-F238E27FC236}">
                      <a16:creationId xmlns:a16="http://schemas.microsoft.com/office/drawing/2014/main" id="{CD46B7C8-A4CC-4B32-BDEE-C302FD83FA3C}"/>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16">
                <a:extLst>
                  <a:ext uri="{FF2B5EF4-FFF2-40B4-BE49-F238E27FC236}">
                    <a16:creationId xmlns:a16="http://schemas.microsoft.com/office/drawing/2014/main" id="{60BDC138-6C47-4197-B44C-C26396ABC864}"/>
                  </a:ext>
                </a:extLst>
              </p:cNvPr>
              <p:cNvGrpSpPr>
                <a:grpSpLocks/>
              </p:cNvGrpSpPr>
              <p:nvPr/>
            </p:nvGrpSpPr>
            <p:grpSpPr bwMode="auto">
              <a:xfrm>
                <a:off x="694" y="1610"/>
                <a:ext cx="1452" cy="1114"/>
                <a:chOff x="0" y="0"/>
                <a:chExt cx="795" cy="646"/>
              </a:xfrm>
            </p:grpSpPr>
            <p:sp>
              <p:nvSpPr>
                <p:cNvPr id="51" name="Line 17">
                  <a:extLst>
                    <a:ext uri="{FF2B5EF4-FFF2-40B4-BE49-F238E27FC236}">
                      <a16:creationId xmlns:a16="http://schemas.microsoft.com/office/drawing/2014/main" id="{E6E7C7C3-AEEC-4CA9-88FA-57F9626C96E3}"/>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18">
                  <a:extLst>
                    <a:ext uri="{FF2B5EF4-FFF2-40B4-BE49-F238E27FC236}">
                      <a16:creationId xmlns:a16="http://schemas.microsoft.com/office/drawing/2014/main" id="{745FFF55-FE7B-431A-8A61-FEBE0CF4F220}"/>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9">
                <a:extLst>
                  <a:ext uri="{FF2B5EF4-FFF2-40B4-BE49-F238E27FC236}">
                    <a16:creationId xmlns:a16="http://schemas.microsoft.com/office/drawing/2014/main" id="{33F6CA20-A49A-43EC-92B7-74B9641D029C}"/>
                  </a:ext>
                </a:extLst>
              </p:cNvPr>
              <p:cNvGrpSpPr>
                <a:grpSpLocks/>
              </p:cNvGrpSpPr>
              <p:nvPr/>
            </p:nvGrpSpPr>
            <p:grpSpPr bwMode="auto">
              <a:xfrm>
                <a:off x="691" y="1242"/>
                <a:ext cx="1172" cy="1484"/>
                <a:chOff x="0" y="0"/>
                <a:chExt cx="795" cy="646"/>
              </a:xfrm>
            </p:grpSpPr>
            <p:sp>
              <p:nvSpPr>
                <p:cNvPr id="49" name="Line 20">
                  <a:extLst>
                    <a:ext uri="{FF2B5EF4-FFF2-40B4-BE49-F238E27FC236}">
                      <a16:creationId xmlns:a16="http://schemas.microsoft.com/office/drawing/2014/main" id="{21595FA9-DEA4-4015-A42F-10672B14B40E}"/>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21">
                  <a:extLst>
                    <a:ext uri="{FF2B5EF4-FFF2-40B4-BE49-F238E27FC236}">
                      <a16:creationId xmlns:a16="http://schemas.microsoft.com/office/drawing/2014/main" id="{AD04E14D-1213-49DE-A99A-FA45BB9D3DE1}"/>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22">
                <a:extLst>
                  <a:ext uri="{FF2B5EF4-FFF2-40B4-BE49-F238E27FC236}">
                    <a16:creationId xmlns:a16="http://schemas.microsoft.com/office/drawing/2014/main" id="{BFE4E5F0-F2D0-45D9-8545-4D7B868A614A}"/>
                  </a:ext>
                </a:extLst>
              </p:cNvPr>
              <p:cNvGrpSpPr>
                <a:grpSpLocks/>
              </p:cNvGrpSpPr>
              <p:nvPr/>
            </p:nvGrpSpPr>
            <p:grpSpPr bwMode="auto">
              <a:xfrm>
                <a:off x="1086" y="264"/>
                <a:ext cx="1923" cy="2450"/>
                <a:chOff x="0" y="0"/>
                <a:chExt cx="1923" cy="2450"/>
              </a:xfrm>
            </p:grpSpPr>
            <p:sp>
              <p:nvSpPr>
                <p:cNvPr id="42" name="Line 23">
                  <a:extLst>
                    <a:ext uri="{FF2B5EF4-FFF2-40B4-BE49-F238E27FC236}">
                      <a16:creationId xmlns:a16="http://schemas.microsoft.com/office/drawing/2014/main" id="{FC498C88-533E-4FAF-A88A-14E7D5D04C78}"/>
                    </a:ext>
                  </a:extLst>
                </p:cNvPr>
                <p:cNvSpPr>
                  <a:spLocks noChangeShapeType="1"/>
                </p:cNvSpPr>
                <p:nvPr/>
              </p:nvSpPr>
              <p:spPr bwMode="auto">
                <a:xfrm>
                  <a:off x="0" y="0"/>
                  <a:ext cx="1923" cy="2450"/>
                </a:xfrm>
                <a:prstGeom prst="line">
                  <a:avLst/>
                </a:prstGeom>
                <a:noFill/>
                <a:ln w="508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Oval 24">
                  <a:extLst>
                    <a:ext uri="{FF2B5EF4-FFF2-40B4-BE49-F238E27FC236}">
                      <a16:creationId xmlns:a16="http://schemas.microsoft.com/office/drawing/2014/main" id="{D2546266-99D9-4253-A0F3-EF7E065C3F51}"/>
                    </a:ext>
                  </a:extLst>
                </p:cNvPr>
                <p:cNvSpPr>
                  <a:spLocks noChangeArrowheads="1"/>
                </p:cNvSpPr>
                <p:nvPr/>
              </p:nvSpPr>
              <p:spPr bwMode="auto">
                <a:xfrm>
                  <a:off x="443" y="570"/>
                  <a:ext cx="89"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44" name="Oval 25">
                  <a:extLst>
                    <a:ext uri="{FF2B5EF4-FFF2-40B4-BE49-F238E27FC236}">
                      <a16:creationId xmlns:a16="http://schemas.microsoft.com/office/drawing/2014/main" id="{FFB7EFFE-CEAF-443F-AF2E-C9E9C7AEE01A}"/>
                    </a:ext>
                  </a:extLst>
                </p:cNvPr>
                <p:cNvSpPr>
                  <a:spLocks noChangeArrowheads="1"/>
                </p:cNvSpPr>
                <p:nvPr/>
              </p:nvSpPr>
              <p:spPr bwMode="auto">
                <a:xfrm>
                  <a:off x="1312" y="1683"/>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45" name="Oval 26">
                  <a:extLst>
                    <a:ext uri="{FF2B5EF4-FFF2-40B4-BE49-F238E27FC236}">
                      <a16:creationId xmlns:a16="http://schemas.microsoft.com/office/drawing/2014/main" id="{009B8CEF-48A0-45DD-8339-D2F796A63885}"/>
                    </a:ext>
                  </a:extLst>
                </p:cNvPr>
                <p:cNvSpPr>
                  <a:spLocks noChangeArrowheads="1"/>
                </p:cNvSpPr>
                <p:nvPr/>
              </p:nvSpPr>
              <p:spPr bwMode="auto">
                <a:xfrm>
                  <a:off x="1597" y="2048"/>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46" name="Oval 27">
                  <a:extLst>
                    <a:ext uri="{FF2B5EF4-FFF2-40B4-BE49-F238E27FC236}">
                      <a16:creationId xmlns:a16="http://schemas.microsoft.com/office/drawing/2014/main" id="{3ECFF300-8AF9-4BE1-A3DE-143001FCE999}"/>
                    </a:ext>
                  </a:extLst>
                </p:cNvPr>
                <p:cNvSpPr>
                  <a:spLocks noChangeArrowheads="1"/>
                </p:cNvSpPr>
                <p:nvPr/>
              </p:nvSpPr>
              <p:spPr bwMode="auto">
                <a:xfrm>
                  <a:off x="1016" y="1304"/>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47" name="Oval 28">
                  <a:extLst>
                    <a:ext uri="{FF2B5EF4-FFF2-40B4-BE49-F238E27FC236}">
                      <a16:creationId xmlns:a16="http://schemas.microsoft.com/office/drawing/2014/main" id="{97077E9A-A624-49E2-804D-838407EE339C}"/>
                    </a:ext>
                  </a:extLst>
                </p:cNvPr>
                <p:cNvSpPr>
                  <a:spLocks noChangeArrowheads="1"/>
                </p:cNvSpPr>
                <p:nvPr/>
              </p:nvSpPr>
              <p:spPr bwMode="auto">
                <a:xfrm>
                  <a:off x="725" y="937"/>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48" name="Oval 29">
                  <a:extLst>
                    <a:ext uri="{FF2B5EF4-FFF2-40B4-BE49-F238E27FC236}">
                      <a16:creationId xmlns:a16="http://schemas.microsoft.com/office/drawing/2014/main" id="{A47DAE5E-D3F4-47C1-8B80-025CA9A47A8C}"/>
                    </a:ext>
                  </a:extLst>
                </p:cNvPr>
                <p:cNvSpPr>
                  <a:spLocks noChangeArrowheads="1"/>
                </p:cNvSpPr>
                <p:nvPr/>
              </p:nvSpPr>
              <p:spPr bwMode="auto">
                <a:xfrm>
                  <a:off x="154" y="193"/>
                  <a:ext cx="91"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39" name="Group 30">
                <a:extLst>
                  <a:ext uri="{FF2B5EF4-FFF2-40B4-BE49-F238E27FC236}">
                    <a16:creationId xmlns:a16="http://schemas.microsoft.com/office/drawing/2014/main" id="{2F2415E2-6C6F-4021-9E8F-05E03177EF42}"/>
                  </a:ext>
                </a:extLst>
              </p:cNvPr>
              <p:cNvGrpSpPr>
                <a:grpSpLocks/>
              </p:cNvGrpSpPr>
              <p:nvPr/>
            </p:nvGrpSpPr>
            <p:grpSpPr bwMode="auto">
              <a:xfrm>
                <a:off x="691" y="496"/>
                <a:ext cx="598" cy="2241"/>
                <a:chOff x="0" y="0"/>
                <a:chExt cx="795" cy="646"/>
              </a:xfrm>
            </p:grpSpPr>
            <p:sp>
              <p:nvSpPr>
                <p:cNvPr id="40" name="Line 31">
                  <a:extLst>
                    <a:ext uri="{FF2B5EF4-FFF2-40B4-BE49-F238E27FC236}">
                      <a16:creationId xmlns:a16="http://schemas.microsoft.com/office/drawing/2014/main" id="{552F754F-C60F-4C0E-BE7D-6FEA29482A07}"/>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2">
                  <a:extLst>
                    <a:ext uri="{FF2B5EF4-FFF2-40B4-BE49-F238E27FC236}">
                      <a16:creationId xmlns:a16="http://schemas.microsoft.com/office/drawing/2014/main" id="{0ADF64EA-A587-4CC1-9844-1398405C42ED}"/>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9" name="Oval 33">
              <a:extLst>
                <a:ext uri="{FF2B5EF4-FFF2-40B4-BE49-F238E27FC236}">
                  <a16:creationId xmlns:a16="http://schemas.microsoft.com/office/drawing/2014/main" id="{D0FD2FBD-E494-43DC-BA07-62DB3BBAA1A3}"/>
                </a:ext>
              </a:extLst>
            </p:cNvPr>
            <p:cNvSpPr>
              <a:spLocks noChangeArrowheads="1"/>
            </p:cNvSpPr>
            <p:nvPr/>
          </p:nvSpPr>
          <p:spPr bwMode="auto">
            <a:xfrm>
              <a:off x="2965" y="2676"/>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59" name="Text Box 34">
            <a:extLst>
              <a:ext uri="{FF2B5EF4-FFF2-40B4-BE49-F238E27FC236}">
                <a16:creationId xmlns:a16="http://schemas.microsoft.com/office/drawing/2014/main" id="{C21B04F3-3225-4B4C-B9BF-C1603AAA60CF}"/>
              </a:ext>
            </a:extLst>
          </p:cNvPr>
          <p:cNvSpPr txBox="1">
            <a:spLocks noChangeArrowheads="1"/>
          </p:cNvSpPr>
          <p:nvPr/>
        </p:nvSpPr>
        <p:spPr bwMode="auto">
          <a:xfrm>
            <a:off x="4322762" y="1193800"/>
            <a:ext cx="4658677" cy="2117503"/>
          </a:xfrm>
          <a:prstGeom prst="rect">
            <a:avLst/>
          </a:prstGeom>
          <a:solidFill>
            <a:schemeClr val="bg1"/>
          </a:solidFill>
          <a:ln>
            <a:noFill/>
          </a:ln>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en-US" altLang="zh-CN" b="1" dirty="0">
              <a:solidFill>
                <a:schemeClr val="accent1"/>
              </a:solidFill>
              <a:ea typeface="宋体" panose="02010600030101010101" pitchFamily="2" charset="-122"/>
            </a:endParaRPr>
          </a:p>
          <a:p>
            <a:pPr eaLnBrk="1" hangingPunct="1">
              <a:spcBef>
                <a:spcPct val="50000"/>
              </a:spcBef>
              <a:buClrTx/>
              <a:buSzTx/>
              <a:buNone/>
            </a:pPr>
            <a:r>
              <a:rPr lang="zh-CN" altLang="en-US" b="1" dirty="0">
                <a:latin typeface="+mn-lt"/>
                <a:ea typeface="宋体" panose="02010600030101010101" pitchFamily="2" charset="-122"/>
              </a:rPr>
              <a:t>假设买家</a:t>
            </a:r>
            <a:r>
              <a:rPr lang="zh-CN" altLang="zh-CN" b="1" dirty="0">
                <a:latin typeface="+mn-lt"/>
                <a:ea typeface="宋体" panose="02010600030101010101" pitchFamily="2" charset="-122"/>
              </a:rPr>
              <a:t>数量的增加</a:t>
            </a:r>
            <a:r>
              <a:rPr lang="zh-CN" altLang="en-US" b="1" dirty="0">
                <a:latin typeface="+mn-lt"/>
                <a:ea typeface="宋体" panose="02010600030101010101" pitchFamily="2" charset="-122"/>
              </a:rPr>
              <a:t>，</a:t>
            </a:r>
            <a:r>
              <a:rPr lang="zh-CN" altLang="zh-CN" b="1" dirty="0">
                <a:latin typeface="+mn-lt"/>
                <a:ea typeface="宋体" panose="02010600030101010101" pitchFamily="2" charset="-122"/>
              </a:rPr>
              <a:t>每一价格水平下</a:t>
            </a:r>
            <a:r>
              <a:rPr lang="zh-CN" altLang="en-US" b="1" dirty="0">
                <a:latin typeface="+mn-lt"/>
                <a:ea typeface="宋体" panose="02010600030101010101" pitchFamily="2" charset="-122"/>
              </a:rPr>
              <a:t>的</a:t>
            </a:r>
            <a:r>
              <a:rPr lang="zh-CN" altLang="zh-CN" b="1" dirty="0">
                <a:latin typeface="+mn-lt"/>
                <a:ea typeface="宋体" panose="02010600030101010101" pitchFamily="2" charset="-122"/>
              </a:rPr>
              <a:t>需求量增加，使需求曲线向右移动</a:t>
            </a:r>
            <a:endParaRPr lang="en-US" altLang="zh-CN" b="1" dirty="0">
              <a:latin typeface="+mn-lt"/>
              <a:ea typeface="宋体" panose="02010600030101010101" pitchFamily="2" charset="-122"/>
            </a:endParaRPr>
          </a:p>
        </p:txBody>
      </p:sp>
      <p:sp>
        <p:nvSpPr>
          <p:cNvPr id="60" name="Line 35">
            <a:extLst>
              <a:ext uri="{FF2B5EF4-FFF2-40B4-BE49-F238E27FC236}">
                <a16:creationId xmlns:a16="http://schemas.microsoft.com/office/drawing/2014/main" id="{917FEFFB-898D-4F24-8346-04918C24842F}"/>
              </a:ext>
            </a:extLst>
          </p:cNvPr>
          <p:cNvSpPr>
            <a:spLocks noChangeShapeType="1"/>
          </p:cNvSpPr>
          <p:nvPr/>
        </p:nvSpPr>
        <p:spPr bwMode="auto">
          <a:xfrm>
            <a:off x="2719388" y="1563688"/>
            <a:ext cx="3074987" cy="3949700"/>
          </a:xfrm>
          <a:prstGeom prst="line">
            <a:avLst/>
          </a:prstGeom>
          <a:noFill/>
          <a:ln w="50800">
            <a:solidFill>
              <a:schemeClr val="accent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 name="Group 36">
            <a:extLst>
              <a:ext uri="{FF2B5EF4-FFF2-40B4-BE49-F238E27FC236}">
                <a16:creationId xmlns:a16="http://schemas.microsoft.com/office/drawing/2014/main" id="{81C91916-E3B6-4A64-AD7D-28D47910B3DC}"/>
              </a:ext>
            </a:extLst>
          </p:cNvPr>
          <p:cNvGrpSpPr>
            <a:grpSpLocks/>
          </p:cNvGrpSpPr>
          <p:nvPr/>
        </p:nvGrpSpPr>
        <p:grpSpPr bwMode="auto">
          <a:xfrm>
            <a:off x="5099050" y="5435600"/>
            <a:ext cx="755650" cy="138113"/>
            <a:chOff x="0" y="0"/>
            <a:chExt cx="476" cy="87"/>
          </a:xfrm>
        </p:grpSpPr>
        <p:sp>
          <p:nvSpPr>
            <p:cNvPr id="62" name="Oval 37">
              <a:extLst>
                <a:ext uri="{FF2B5EF4-FFF2-40B4-BE49-F238E27FC236}">
                  <a16:creationId xmlns:a16="http://schemas.microsoft.com/office/drawing/2014/main" id="{FB555830-C615-4961-A712-D17F8384640A}"/>
                </a:ext>
              </a:extLst>
            </p:cNvPr>
            <p:cNvSpPr>
              <a:spLocks noChangeArrowheads="1"/>
            </p:cNvSpPr>
            <p:nvPr/>
          </p:nvSpPr>
          <p:spPr bwMode="auto">
            <a:xfrm>
              <a:off x="388" y="0"/>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63" name="Line 38">
              <a:extLst>
                <a:ext uri="{FF2B5EF4-FFF2-40B4-BE49-F238E27FC236}">
                  <a16:creationId xmlns:a16="http://schemas.microsoft.com/office/drawing/2014/main" id="{FF4F4816-2947-4F65-BD8D-B8C6E6AC58EE}"/>
                </a:ext>
              </a:extLst>
            </p:cNvPr>
            <p:cNvSpPr>
              <a:spLocks noChangeShapeType="1"/>
            </p:cNvSpPr>
            <p:nvPr/>
          </p:nvSpPr>
          <p:spPr bwMode="auto">
            <a:xfrm>
              <a:off x="0" y="41"/>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4" name="Group 39">
            <a:extLst>
              <a:ext uri="{FF2B5EF4-FFF2-40B4-BE49-F238E27FC236}">
                <a16:creationId xmlns:a16="http://schemas.microsoft.com/office/drawing/2014/main" id="{A772C622-4F38-4C1C-89B6-281015309DF7}"/>
              </a:ext>
            </a:extLst>
          </p:cNvPr>
          <p:cNvGrpSpPr>
            <a:grpSpLocks/>
          </p:cNvGrpSpPr>
          <p:nvPr/>
        </p:nvGrpSpPr>
        <p:grpSpPr bwMode="auto">
          <a:xfrm>
            <a:off x="4638675" y="4827588"/>
            <a:ext cx="752475" cy="138112"/>
            <a:chOff x="0" y="0"/>
            <a:chExt cx="474" cy="87"/>
          </a:xfrm>
        </p:grpSpPr>
        <p:sp>
          <p:nvSpPr>
            <p:cNvPr id="65" name="Oval 40">
              <a:extLst>
                <a:ext uri="{FF2B5EF4-FFF2-40B4-BE49-F238E27FC236}">
                  <a16:creationId xmlns:a16="http://schemas.microsoft.com/office/drawing/2014/main" id="{71D18EAA-1C35-4B2D-A364-2E758A03DDFC}"/>
                </a:ext>
              </a:extLst>
            </p:cNvPr>
            <p:cNvSpPr>
              <a:spLocks noChangeArrowheads="1"/>
            </p:cNvSpPr>
            <p:nvPr/>
          </p:nvSpPr>
          <p:spPr bwMode="auto">
            <a:xfrm>
              <a:off x="386" y="0"/>
              <a:ext cx="88" cy="87"/>
            </a:xfrm>
            <a:prstGeom prst="ellipse">
              <a:avLst/>
            </a:prstGeom>
            <a:solidFill>
              <a:srgbClr val="CC0000"/>
            </a:solidFill>
            <a:ln w="9525">
              <a:solidFill>
                <a:srgbClr val="CC0000"/>
              </a:solidFill>
              <a:round/>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66" name="Line 41">
              <a:extLst>
                <a:ext uri="{FF2B5EF4-FFF2-40B4-BE49-F238E27FC236}">
                  <a16:creationId xmlns:a16="http://schemas.microsoft.com/office/drawing/2014/main" id="{6995A89F-681E-4146-B4D7-5BF7774F4130}"/>
                </a:ext>
              </a:extLst>
            </p:cNvPr>
            <p:cNvSpPr>
              <a:spLocks noChangeShapeType="1"/>
            </p:cNvSpPr>
            <p:nvPr/>
          </p:nvSpPr>
          <p:spPr bwMode="auto">
            <a:xfrm>
              <a:off x="0" y="53"/>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7" name="Group 42">
            <a:extLst>
              <a:ext uri="{FF2B5EF4-FFF2-40B4-BE49-F238E27FC236}">
                <a16:creationId xmlns:a16="http://schemas.microsoft.com/office/drawing/2014/main" id="{E09D3B20-AB19-4015-B85C-F49C76732E6B}"/>
              </a:ext>
            </a:extLst>
          </p:cNvPr>
          <p:cNvGrpSpPr>
            <a:grpSpLocks/>
          </p:cNvGrpSpPr>
          <p:nvPr/>
        </p:nvGrpSpPr>
        <p:grpSpPr bwMode="auto">
          <a:xfrm>
            <a:off x="4181475" y="4248150"/>
            <a:ext cx="757238" cy="138113"/>
            <a:chOff x="0" y="0"/>
            <a:chExt cx="477" cy="87"/>
          </a:xfrm>
        </p:grpSpPr>
        <p:sp>
          <p:nvSpPr>
            <p:cNvPr id="68" name="Oval 43">
              <a:extLst>
                <a:ext uri="{FF2B5EF4-FFF2-40B4-BE49-F238E27FC236}">
                  <a16:creationId xmlns:a16="http://schemas.microsoft.com/office/drawing/2014/main" id="{9E4F5393-C716-4312-8E19-CA540E4A453D}"/>
                </a:ext>
              </a:extLst>
            </p:cNvPr>
            <p:cNvSpPr>
              <a:spLocks noChangeArrowheads="1"/>
            </p:cNvSpPr>
            <p:nvPr/>
          </p:nvSpPr>
          <p:spPr bwMode="auto">
            <a:xfrm>
              <a:off x="389" y="0"/>
              <a:ext cx="88" cy="87"/>
            </a:xfrm>
            <a:prstGeom prst="ellipse">
              <a:avLst/>
            </a:prstGeom>
            <a:solidFill>
              <a:srgbClr val="CC0000"/>
            </a:solidFill>
            <a:ln w="9525">
              <a:solidFill>
                <a:srgbClr val="CC0000"/>
              </a:solidFill>
              <a:round/>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69" name="Line 44">
              <a:extLst>
                <a:ext uri="{FF2B5EF4-FFF2-40B4-BE49-F238E27FC236}">
                  <a16:creationId xmlns:a16="http://schemas.microsoft.com/office/drawing/2014/main" id="{1A89A9C7-AFFC-4CAB-B1CD-ABB1645031BA}"/>
                </a:ext>
              </a:extLst>
            </p:cNvPr>
            <p:cNvSpPr>
              <a:spLocks noChangeShapeType="1"/>
            </p:cNvSpPr>
            <p:nvPr/>
          </p:nvSpPr>
          <p:spPr bwMode="auto">
            <a:xfrm>
              <a:off x="0" y="49"/>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0" name="Group 45">
            <a:extLst>
              <a:ext uri="{FF2B5EF4-FFF2-40B4-BE49-F238E27FC236}">
                <a16:creationId xmlns:a16="http://schemas.microsoft.com/office/drawing/2014/main" id="{00C2F054-5918-4CBA-B0F8-AAE140D1E183}"/>
              </a:ext>
            </a:extLst>
          </p:cNvPr>
          <p:cNvGrpSpPr>
            <a:grpSpLocks/>
          </p:cNvGrpSpPr>
          <p:nvPr/>
        </p:nvGrpSpPr>
        <p:grpSpPr bwMode="auto">
          <a:xfrm>
            <a:off x="3724275" y="3646488"/>
            <a:ext cx="744538" cy="138112"/>
            <a:chOff x="0" y="0"/>
            <a:chExt cx="469" cy="87"/>
          </a:xfrm>
        </p:grpSpPr>
        <p:sp>
          <p:nvSpPr>
            <p:cNvPr id="71" name="Oval 46">
              <a:extLst>
                <a:ext uri="{FF2B5EF4-FFF2-40B4-BE49-F238E27FC236}">
                  <a16:creationId xmlns:a16="http://schemas.microsoft.com/office/drawing/2014/main" id="{101CE2C0-BD42-4423-A117-4453F2C58B2E}"/>
                </a:ext>
              </a:extLst>
            </p:cNvPr>
            <p:cNvSpPr>
              <a:spLocks noChangeArrowheads="1"/>
            </p:cNvSpPr>
            <p:nvPr/>
          </p:nvSpPr>
          <p:spPr bwMode="auto">
            <a:xfrm>
              <a:off x="381" y="0"/>
              <a:ext cx="88" cy="87"/>
            </a:xfrm>
            <a:prstGeom prst="ellipse">
              <a:avLst/>
            </a:prstGeom>
            <a:solidFill>
              <a:srgbClr val="CC0000"/>
            </a:solidFill>
            <a:ln w="9525">
              <a:solidFill>
                <a:srgbClr val="CC0000"/>
              </a:solidFill>
              <a:round/>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72" name="Line 47">
              <a:extLst>
                <a:ext uri="{FF2B5EF4-FFF2-40B4-BE49-F238E27FC236}">
                  <a16:creationId xmlns:a16="http://schemas.microsoft.com/office/drawing/2014/main" id="{3C9A4508-7FF4-4D19-966F-4B3C0A74A6F2}"/>
                </a:ext>
              </a:extLst>
            </p:cNvPr>
            <p:cNvSpPr>
              <a:spLocks noChangeShapeType="1"/>
            </p:cNvSpPr>
            <p:nvPr/>
          </p:nvSpPr>
          <p:spPr bwMode="auto">
            <a:xfrm>
              <a:off x="0" y="48"/>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3" name="Group 48">
            <a:extLst>
              <a:ext uri="{FF2B5EF4-FFF2-40B4-BE49-F238E27FC236}">
                <a16:creationId xmlns:a16="http://schemas.microsoft.com/office/drawing/2014/main" id="{36471A8D-6FD1-45D4-BB47-76103D8C363A}"/>
              </a:ext>
            </a:extLst>
          </p:cNvPr>
          <p:cNvGrpSpPr>
            <a:grpSpLocks/>
          </p:cNvGrpSpPr>
          <p:nvPr/>
        </p:nvGrpSpPr>
        <p:grpSpPr bwMode="auto">
          <a:xfrm>
            <a:off x="3252788" y="3063875"/>
            <a:ext cx="754062" cy="138113"/>
            <a:chOff x="0" y="0"/>
            <a:chExt cx="475" cy="87"/>
          </a:xfrm>
        </p:grpSpPr>
        <p:sp>
          <p:nvSpPr>
            <p:cNvPr id="74" name="Oval 49">
              <a:extLst>
                <a:ext uri="{FF2B5EF4-FFF2-40B4-BE49-F238E27FC236}">
                  <a16:creationId xmlns:a16="http://schemas.microsoft.com/office/drawing/2014/main" id="{CE0AAA62-5159-49A5-A652-4B07BA2AC1DE}"/>
                </a:ext>
              </a:extLst>
            </p:cNvPr>
            <p:cNvSpPr>
              <a:spLocks noChangeArrowheads="1"/>
            </p:cNvSpPr>
            <p:nvPr/>
          </p:nvSpPr>
          <p:spPr bwMode="auto">
            <a:xfrm>
              <a:off x="387" y="0"/>
              <a:ext cx="88" cy="87"/>
            </a:xfrm>
            <a:prstGeom prst="ellipse">
              <a:avLst/>
            </a:prstGeom>
            <a:solidFill>
              <a:srgbClr val="CC0000"/>
            </a:solidFill>
            <a:ln w="9525">
              <a:solidFill>
                <a:srgbClr val="CC0000"/>
              </a:solidFill>
              <a:round/>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75" name="Line 50">
              <a:extLst>
                <a:ext uri="{FF2B5EF4-FFF2-40B4-BE49-F238E27FC236}">
                  <a16:creationId xmlns:a16="http://schemas.microsoft.com/office/drawing/2014/main" id="{499445BA-F637-457C-9897-C94266B22720}"/>
                </a:ext>
              </a:extLst>
            </p:cNvPr>
            <p:cNvSpPr>
              <a:spLocks noChangeShapeType="1"/>
            </p:cNvSpPr>
            <p:nvPr/>
          </p:nvSpPr>
          <p:spPr bwMode="auto">
            <a:xfrm>
              <a:off x="0" y="4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6" name="Group 51">
            <a:extLst>
              <a:ext uri="{FF2B5EF4-FFF2-40B4-BE49-F238E27FC236}">
                <a16:creationId xmlns:a16="http://schemas.microsoft.com/office/drawing/2014/main" id="{B8A51EC8-0CAE-4143-A505-9E33BFDC5657}"/>
              </a:ext>
            </a:extLst>
          </p:cNvPr>
          <p:cNvGrpSpPr>
            <a:grpSpLocks/>
          </p:cNvGrpSpPr>
          <p:nvPr/>
        </p:nvGrpSpPr>
        <p:grpSpPr bwMode="auto">
          <a:xfrm>
            <a:off x="2809875" y="2481263"/>
            <a:ext cx="750888" cy="138112"/>
            <a:chOff x="0" y="0"/>
            <a:chExt cx="473" cy="87"/>
          </a:xfrm>
        </p:grpSpPr>
        <p:sp>
          <p:nvSpPr>
            <p:cNvPr id="77" name="Oval 52">
              <a:extLst>
                <a:ext uri="{FF2B5EF4-FFF2-40B4-BE49-F238E27FC236}">
                  <a16:creationId xmlns:a16="http://schemas.microsoft.com/office/drawing/2014/main" id="{CD983174-B83C-4682-B253-806238367DC0}"/>
                </a:ext>
              </a:extLst>
            </p:cNvPr>
            <p:cNvSpPr>
              <a:spLocks noChangeArrowheads="1"/>
            </p:cNvSpPr>
            <p:nvPr/>
          </p:nvSpPr>
          <p:spPr bwMode="auto">
            <a:xfrm>
              <a:off x="384" y="0"/>
              <a:ext cx="89" cy="87"/>
            </a:xfrm>
            <a:prstGeom prst="ellipse">
              <a:avLst/>
            </a:prstGeom>
            <a:solidFill>
              <a:srgbClr val="CC0000"/>
            </a:solidFill>
            <a:ln w="9525">
              <a:solidFill>
                <a:srgbClr val="CC0000"/>
              </a:solidFill>
              <a:round/>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78" name="Line 53">
              <a:extLst>
                <a:ext uri="{FF2B5EF4-FFF2-40B4-BE49-F238E27FC236}">
                  <a16:creationId xmlns:a16="http://schemas.microsoft.com/office/drawing/2014/main" id="{B656EA42-3233-4542-89C1-70610A1EEEE6}"/>
                </a:ext>
              </a:extLst>
            </p:cNvPr>
            <p:cNvSpPr>
              <a:spLocks noChangeShapeType="1"/>
            </p:cNvSpPr>
            <p:nvPr/>
          </p:nvSpPr>
          <p:spPr bwMode="auto">
            <a:xfrm>
              <a:off x="0" y="42"/>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9" name="Group 54">
            <a:extLst>
              <a:ext uri="{FF2B5EF4-FFF2-40B4-BE49-F238E27FC236}">
                <a16:creationId xmlns:a16="http://schemas.microsoft.com/office/drawing/2014/main" id="{88AA6A5A-8467-4E51-AA7E-8A25E6D6DE1B}"/>
              </a:ext>
            </a:extLst>
          </p:cNvPr>
          <p:cNvGrpSpPr>
            <a:grpSpLocks/>
          </p:cNvGrpSpPr>
          <p:nvPr/>
        </p:nvGrpSpPr>
        <p:grpSpPr bwMode="auto">
          <a:xfrm>
            <a:off x="2352675" y="1882775"/>
            <a:ext cx="752475" cy="138113"/>
            <a:chOff x="0" y="0"/>
            <a:chExt cx="474" cy="87"/>
          </a:xfrm>
        </p:grpSpPr>
        <p:sp>
          <p:nvSpPr>
            <p:cNvPr id="80" name="Oval 55">
              <a:extLst>
                <a:ext uri="{FF2B5EF4-FFF2-40B4-BE49-F238E27FC236}">
                  <a16:creationId xmlns:a16="http://schemas.microsoft.com/office/drawing/2014/main" id="{884B79FB-6D72-401F-8E26-B665FC27520C}"/>
                </a:ext>
              </a:extLst>
            </p:cNvPr>
            <p:cNvSpPr>
              <a:spLocks noChangeArrowheads="1"/>
            </p:cNvSpPr>
            <p:nvPr/>
          </p:nvSpPr>
          <p:spPr bwMode="auto">
            <a:xfrm>
              <a:off x="383" y="0"/>
              <a:ext cx="91" cy="87"/>
            </a:xfrm>
            <a:prstGeom prst="ellipse">
              <a:avLst/>
            </a:prstGeom>
            <a:solidFill>
              <a:srgbClr val="CC0000"/>
            </a:solidFill>
            <a:ln w="9525">
              <a:solidFill>
                <a:srgbClr val="CC0000"/>
              </a:solidFill>
              <a:round/>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81" name="Line 56">
              <a:extLst>
                <a:ext uri="{FF2B5EF4-FFF2-40B4-BE49-F238E27FC236}">
                  <a16:creationId xmlns:a16="http://schemas.microsoft.com/office/drawing/2014/main" id="{FD9006C8-AF20-4004-994C-B943FE50B2BD}"/>
                </a:ext>
              </a:extLst>
            </p:cNvPr>
            <p:cNvSpPr>
              <a:spLocks noChangeShapeType="1"/>
            </p:cNvSpPr>
            <p:nvPr/>
          </p:nvSpPr>
          <p:spPr bwMode="auto">
            <a:xfrm>
              <a:off x="0" y="48"/>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9426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par>
                                <p:cTn id="28" presetID="22" presetClass="entr" presetSubtype="8" fill="hold"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left)">
                                      <p:cBhvr>
                                        <p:cTn id="30" dur="500"/>
                                        <p:tgtEl>
                                          <p:spTgt spid="73"/>
                                        </p:tgtEl>
                                      </p:cBhvr>
                                    </p:animEffect>
                                  </p:childTnLst>
                                </p:cTn>
                              </p:par>
                              <p:par>
                                <p:cTn id="31" presetID="22" presetClass="entr" presetSubtype="8"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left)">
                                      <p:cBhvr>
                                        <p:cTn id="33" dur="500"/>
                                        <p:tgtEl>
                                          <p:spTgt spid="76"/>
                                        </p:tgtEl>
                                      </p:cBhvr>
                                    </p:animEffect>
                                  </p:childTnLst>
                                </p:cTn>
                              </p:par>
                              <p:par>
                                <p:cTn id="34" presetID="22" presetClass="entr" presetSubtype="8"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500"/>
                                        <p:tgtEl>
                                          <p:spTgt spid="7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strips(downRight)">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9B49F-3D9A-4887-AEEB-062A9EBEB337}"/>
              </a:ext>
            </a:extLst>
          </p:cNvPr>
          <p:cNvSpPr>
            <a:spLocks noGrp="1"/>
          </p:cNvSpPr>
          <p:nvPr>
            <p:ph type="title"/>
          </p:nvPr>
        </p:nvSpPr>
        <p:spPr/>
        <p:txBody>
          <a:bodyPr/>
          <a:lstStyle/>
          <a:p>
            <a:r>
              <a:rPr lang="zh-CN" altLang="en-US" dirty="0">
                <a:ea typeface="宋体" panose="02010600030101010101" pitchFamily="2" charset="-122"/>
              </a:rPr>
              <a:t>需求曲线的移动：偏好</a:t>
            </a:r>
            <a:endParaRPr lang="en-US" dirty="0"/>
          </a:p>
        </p:txBody>
      </p:sp>
      <p:sp>
        <p:nvSpPr>
          <p:cNvPr id="3" name="内容占位符 2">
            <a:extLst>
              <a:ext uri="{FF2B5EF4-FFF2-40B4-BE49-F238E27FC236}">
                <a16:creationId xmlns:a16="http://schemas.microsoft.com/office/drawing/2014/main" id="{9EA68002-B973-48F8-AAD2-223B8156B9E2}"/>
              </a:ext>
            </a:extLst>
          </p:cNvPr>
          <p:cNvSpPr>
            <a:spLocks noGrp="1"/>
          </p:cNvSpPr>
          <p:nvPr>
            <p:ph idx="1"/>
          </p:nvPr>
        </p:nvSpPr>
        <p:spPr/>
        <p:txBody>
          <a:bodyPr/>
          <a:lstStyle/>
          <a:p>
            <a:r>
              <a:rPr lang="zh-CN" altLang="en-US" sz="3200" dirty="0"/>
              <a:t>偏好：消费者对某种物品的喜好或嗜好。</a:t>
            </a:r>
            <a:endParaRPr lang="en-US" altLang="zh-CN" sz="3200" dirty="0"/>
          </a:p>
          <a:p>
            <a:pPr lvl="1"/>
            <a:r>
              <a:rPr lang="zh-CN" altLang="en-US" sz="2800" dirty="0"/>
              <a:t>偏好需求大，不偏好需求小甚至无需求</a:t>
            </a:r>
            <a:endParaRPr lang="en-US" sz="2800" dirty="0"/>
          </a:p>
          <a:p>
            <a:r>
              <a:rPr lang="zh-CN" altLang="en-US" sz="3200" dirty="0"/>
              <a:t>偏好由个人地域位置、家庭背景、知识水平、工作环境、个人观点决定</a:t>
            </a:r>
            <a:endParaRPr lang="en-US" sz="3200" dirty="0"/>
          </a:p>
          <a:p>
            <a:r>
              <a:rPr lang="zh-CN" altLang="en-US" sz="3200" dirty="0"/>
              <a:t>广告改变消费者偏好？</a:t>
            </a:r>
            <a:endParaRPr lang="en-US" dirty="0"/>
          </a:p>
        </p:txBody>
      </p:sp>
    </p:spTree>
    <p:extLst>
      <p:ext uri="{BB962C8B-B14F-4D97-AF65-F5344CB8AC3E}">
        <p14:creationId xmlns:p14="http://schemas.microsoft.com/office/powerpoint/2010/main" val="95033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DFEAF-D6D1-4916-88FA-138502E8F672}"/>
              </a:ext>
            </a:extLst>
          </p:cNvPr>
          <p:cNvSpPr>
            <a:spLocks noGrp="1"/>
          </p:cNvSpPr>
          <p:nvPr>
            <p:ph type="title"/>
          </p:nvPr>
        </p:nvSpPr>
        <p:spPr/>
        <p:txBody>
          <a:bodyPr/>
          <a:lstStyle/>
          <a:p>
            <a:r>
              <a:rPr lang="zh-CN" altLang="en-US" dirty="0">
                <a:ea typeface="宋体" panose="02010600030101010101" pitchFamily="2" charset="-122"/>
              </a:rPr>
              <a:t>需求曲线的移动：收入</a:t>
            </a:r>
            <a:endParaRPr lang="en-US" dirty="0"/>
          </a:p>
        </p:txBody>
      </p:sp>
      <p:sp>
        <p:nvSpPr>
          <p:cNvPr id="3" name="内容占位符 2">
            <a:extLst>
              <a:ext uri="{FF2B5EF4-FFF2-40B4-BE49-F238E27FC236}">
                <a16:creationId xmlns:a16="http://schemas.microsoft.com/office/drawing/2014/main" id="{6BD4E58B-ACD3-4192-921B-5DFA5B38BCC4}"/>
              </a:ext>
            </a:extLst>
          </p:cNvPr>
          <p:cNvSpPr>
            <a:spLocks noGrp="1"/>
          </p:cNvSpPr>
          <p:nvPr>
            <p:ph idx="1"/>
          </p:nvPr>
        </p:nvSpPr>
        <p:spPr/>
        <p:txBody>
          <a:bodyPr>
            <a:normAutofit/>
          </a:bodyPr>
          <a:lstStyle/>
          <a:p>
            <a:r>
              <a:rPr lang="zh-CN" altLang="en-US" sz="3200" dirty="0"/>
              <a:t>假设收入增加</a:t>
            </a:r>
          </a:p>
          <a:p>
            <a:r>
              <a:rPr lang="zh-CN" altLang="en-US" sz="3200" dirty="0"/>
              <a:t>正常品：需求与收入成正比</a:t>
            </a:r>
          </a:p>
          <a:p>
            <a:pPr lvl="1"/>
            <a:r>
              <a:rPr lang="zh-CN" altLang="en-US" sz="2800" dirty="0"/>
              <a:t>每一价格水平下的需求量增加，需求曲线向右移动。</a:t>
            </a:r>
            <a:endParaRPr lang="zh-CN" altLang="en-US" sz="3200" dirty="0"/>
          </a:p>
          <a:p>
            <a:r>
              <a:rPr lang="zh-CN" altLang="en-US" sz="3200" dirty="0"/>
              <a:t>低档品：需求与收入成反比</a:t>
            </a:r>
          </a:p>
          <a:p>
            <a:pPr lvl="1"/>
            <a:r>
              <a:rPr lang="zh-CN" altLang="en-US" sz="2800" dirty="0"/>
              <a:t>每一价格水平下的需求量减少，需求曲线向左移动。</a:t>
            </a:r>
          </a:p>
          <a:p>
            <a:pPr lvl="1"/>
            <a:r>
              <a:rPr lang="zh-CN" altLang="en-US" sz="2800" dirty="0"/>
              <a:t>罐头</a:t>
            </a:r>
            <a:endParaRPr lang="en-US" sz="2800" dirty="0"/>
          </a:p>
        </p:txBody>
      </p:sp>
    </p:spTree>
    <p:extLst>
      <p:ext uri="{BB962C8B-B14F-4D97-AF65-F5344CB8AC3E}">
        <p14:creationId xmlns:p14="http://schemas.microsoft.com/office/powerpoint/2010/main" val="158473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31EFD-2BB8-400F-8981-E0634F326CC4}"/>
              </a:ext>
            </a:extLst>
          </p:cNvPr>
          <p:cNvSpPr>
            <a:spLocks noGrp="1"/>
          </p:cNvSpPr>
          <p:nvPr>
            <p:ph type="title"/>
          </p:nvPr>
        </p:nvSpPr>
        <p:spPr/>
        <p:txBody>
          <a:bodyPr/>
          <a:lstStyle/>
          <a:p>
            <a:r>
              <a:rPr lang="zh-CN" altLang="en-US" dirty="0">
                <a:ea typeface="宋体" panose="02010600030101010101" pitchFamily="2" charset="-122"/>
              </a:rPr>
              <a:t>需求曲线的移动：相关商品的价格</a:t>
            </a:r>
            <a:endParaRPr lang="en-US" dirty="0"/>
          </a:p>
        </p:txBody>
      </p:sp>
      <p:sp>
        <p:nvSpPr>
          <p:cNvPr id="3" name="内容占位符 2">
            <a:extLst>
              <a:ext uri="{FF2B5EF4-FFF2-40B4-BE49-F238E27FC236}">
                <a16:creationId xmlns:a16="http://schemas.microsoft.com/office/drawing/2014/main" id="{F9C9353B-7E36-4B39-9515-396C732D4ADA}"/>
              </a:ext>
            </a:extLst>
          </p:cNvPr>
          <p:cNvSpPr>
            <a:spLocks noGrp="1"/>
          </p:cNvSpPr>
          <p:nvPr>
            <p:ph idx="1"/>
          </p:nvPr>
        </p:nvSpPr>
        <p:spPr/>
        <p:txBody>
          <a:bodyPr/>
          <a:lstStyle/>
          <a:p>
            <a:r>
              <a:rPr lang="zh-CN" altLang="en-US" sz="3200" dirty="0"/>
              <a:t>相关商品：某种商品价格的变化会引起另一种商品的需求变化的两种商品</a:t>
            </a:r>
            <a:endParaRPr lang="en-US" altLang="zh-CN" sz="3200" dirty="0"/>
          </a:p>
          <a:p>
            <a:r>
              <a:rPr lang="zh-CN" altLang="en-US" sz="3200" dirty="0"/>
              <a:t>替代品（</a:t>
            </a:r>
            <a:r>
              <a:rPr lang="en-US" altLang="zh-CN" sz="3200" dirty="0"/>
              <a:t>substitutes</a:t>
            </a:r>
            <a:r>
              <a:rPr lang="zh-CN" altLang="en-US" sz="3200" dirty="0"/>
              <a:t>）：交替使用能够满足人们同一需求或相似需求的商品。</a:t>
            </a:r>
          </a:p>
          <a:p>
            <a:pPr lvl="1"/>
            <a:r>
              <a:rPr lang="zh-CN" altLang="en-US" sz="2800" dirty="0"/>
              <a:t>猪肉与鸡肉。猪肉价格的上升会增加鸡肉的需求，并使鸡肉的需求曲线向右移动。</a:t>
            </a:r>
          </a:p>
          <a:p>
            <a:pPr lvl="1"/>
            <a:r>
              <a:rPr lang="zh-CN" altLang="en-US" sz="2800" dirty="0"/>
              <a:t>苹果与华为</a:t>
            </a:r>
          </a:p>
          <a:p>
            <a:pPr marL="0" indent="0">
              <a:buNone/>
            </a:pPr>
            <a:endParaRPr lang="en-US" dirty="0"/>
          </a:p>
        </p:txBody>
      </p:sp>
    </p:spTree>
    <p:extLst>
      <p:ext uri="{BB962C8B-B14F-4D97-AF65-F5344CB8AC3E}">
        <p14:creationId xmlns:p14="http://schemas.microsoft.com/office/powerpoint/2010/main" val="43177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40591-27D0-4F1D-91C2-C0CA26032133}"/>
              </a:ext>
            </a:extLst>
          </p:cNvPr>
          <p:cNvSpPr>
            <a:spLocks noGrp="1"/>
          </p:cNvSpPr>
          <p:nvPr>
            <p:ph type="title"/>
          </p:nvPr>
        </p:nvSpPr>
        <p:spPr/>
        <p:txBody>
          <a:bodyPr/>
          <a:lstStyle/>
          <a:p>
            <a:r>
              <a:rPr lang="zh-CN" altLang="en-US" dirty="0">
                <a:ea typeface="宋体" panose="02010600030101010101" pitchFamily="2" charset="-122"/>
              </a:rPr>
              <a:t>需求曲线的移动：相关商品的价格</a:t>
            </a:r>
            <a:endParaRPr lang="en-US" dirty="0"/>
          </a:p>
        </p:txBody>
      </p:sp>
      <p:sp>
        <p:nvSpPr>
          <p:cNvPr id="3" name="内容占位符 2">
            <a:extLst>
              <a:ext uri="{FF2B5EF4-FFF2-40B4-BE49-F238E27FC236}">
                <a16:creationId xmlns:a16="http://schemas.microsoft.com/office/drawing/2014/main" id="{B872613D-951E-4A2B-B823-52818E3BBC78}"/>
              </a:ext>
            </a:extLst>
          </p:cNvPr>
          <p:cNvSpPr>
            <a:spLocks noGrp="1"/>
          </p:cNvSpPr>
          <p:nvPr>
            <p:ph idx="1"/>
          </p:nvPr>
        </p:nvSpPr>
        <p:spPr/>
        <p:txBody>
          <a:bodyPr/>
          <a:lstStyle/>
          <a:p>
            <a:r>
              <a:rPr lang="zh-CN" altLang="en-US" sz="3200" dirty="0"/>
              <a:t>互补品（</a:t>
            </a:r>
            <a:r>
              <a:rPr lang="en-US" altLang="zh-CN" sz="3200" dirty="0"/>
              <a:t>complements</a:t>
            </a:r>
            <a:r>
              <a:rPr lang="zh-CN" altLang="en-US" sz="3200" dirty="0"/>
              <a:t>） ：配合使用才能共同满足人们某一需求的两种或者多种商品。</a:t>
            </a:r>
            <a:endParaRPr lang="en-US" altLang="zh-CN" sz="3200" dirty="0"/>
          </a:p>
          <a:p>
            <a:r>
              <a:rPr lang="zh-CN" altLang="en-US" sz="3200" dirty="0"/>
              <a:t>一种商品价格上升引起另一种商品需求量减少。</a:t>
            </a:r>
          </a:p>
          <a:p>
            <a:pPr lvl="1"/>
            <a:r>
              <a:rPr lang="zh-CN" altLang="en-US" sz="2800" dirty="0"/>
              <a:t>共享单车与地铁</a:t>
            </a:r>
          </a:p>
          <a:p>
            <a:pPr lvl="1"/>
            <a:r>
              <a:rPr lang="zh-CN" altLang="en-US" sz="2800" dirty="0"/>
              <a:t>操作系统与 </a:t>
            </a:r>
            <a:r>
              <a:rPr lang="en-US" altLang="zh-CN" sz="2800" dirty="0"/>
              <a:t>APP</a:t>
            </a:r>
          </a:p>
          <a:p>
            <a:pPr lvl="1"/>
            <a:endParaRPr lang="en-US" dirty="0"/>
          </a:p>
        </p:txBody>
      </p:sp>
    </p:spTree>
    <p:extLst>
      <p:ext uri="{BB962C8B-B14F-4D97-AF65-F5344CB8AC3E}">
        <p14:creationId xmlns:p14="http://schemas.microsoft.com/office/powerpoint/2010/main" val="292799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50BCB-225B-4748-B2A6-266FE7EFDD28}"/>
              </a:ext>
            </a:extLst>
          </p:cNvPr>
          <p:cNvSpPr>
            <a:spLocks noGrp="1"/>
          </p:cNvSpPr>
          <p:nvPr>
            <p:ph type="title"/>
          </p:nvPr>
        </p:nvSpPr>
        <p:spPr/>
        <p:txBody>
          <a:bodyPr/>
          <a:lstStyle/>
          <a:p>
            <a:r>
              <a:rPr lang="zh-CN" altLang="en-US" dirty="0">
                <a:ea typeface="宋体" panose="02010600030101010101" pitchFamily="2" charset="-122"/>
              </a:rPr>
              <a:t>需求曲线的移动：预期</a:t>
            </a:r>
            <a:endParaRPr lang="en-US" dirty="0"/>
          </a:p>
        </p:txBody>
      </p:sp>
      <p:sp>
        <p:nvSpPr>
          <p:cNvPr id="3" name="内容占位符 2">
            <a:extLst>
              <a:ext uri="{FF2B5EF4-FFF2-40B4-BE49-F238E27FC236}">
                <a16:creationId xmlns:a16="http://schemas.microsoft.com/office/drawing/2014/main" id="{34A99A93-EED2-4DD1-AAFF-A2ACDFB8F72B}"/>
              </a:ext>
            </a:extLst>
          </p:cNvPr>
          <p:cNvSpPr>
            <a:spLocks noGrp="1"/>
          </p:cNvSpPr>
          <p:nvPr>
            <p:ph idx="1"/>
          </p:nvPr>
        </p:nvSpPr>
        <p:spPr/>
        <p:txBody>
          <a:bodyPr/>
          <a:lstStyle/>
          <a:p>
            <a:r>
              <a:rPr lang="zh-CN" altLang="en-US" sz="3200" dirty="0"/>
              <a:t>预期</a:t>
            </a:r>
            <a:r>
              <a:rPr lang="en-US" altLang="zh-CN" sz="3200" dirty="0"/>
              <a:t>(expectation)</a:t>
            </a:r>
            <a:r>
              <a:rPr lang="zh-CN" altLang="en-US" sz="3200" dirty="0"/>
              <a:t>会影响消费者的购买决定</a:t>
            </a:r>
            <a:endParaRPr lang="en-US" altLang="zh-CN" sz="3200" dirty="0"/>
          </a:p>
          <a:p>
            <a:pPr lvl="1"/>
            <a:r>
              <a:rPr lang="zh-CN" altLang="en-US" sz="2800" dirty="0"/>
              <a:t>预期商品未来价格上涨，需求增加。预期商品未来价格下降，需求减少。</a:t>
            </a:r>
            <a:endParaRPr lang="en-US" altLang="zh-CN" sz="2800" dirty="0"/>
          </a:p>
          <a:p>
            <a:pPr lvl="1"/>
            <a:r>
              <a:rPr lang="zh-CN" altLang="en-US" sz="2800" dirty="0"/>
              <a:t>消费者对自身未来收入的预期</a:t>
            </a:r>
          </a:p>
          <a:p>
            <a:r>
              <a:rPr lang="zh-CN" altLang="en-US" sz="3200" dirty="0"/>
              <a:t>汽车</a:t>
            </a:r>
          </a:p>
          <a:p>
            <a:pPr lvl="1"/>
            <a:r>
              <a:rPr lang="zh-CN" altLang="en-US" sz="2800" dirty="0"/>
              <a:t>预期收入将增加</a:t>
            </a:r>
            <a:r>
              <a:rPr lang="en-US" altLang="zh-CN" sz="2800" dirty="0"/>
              <a:t>?</a:t>
            </a:r>
          </a:p>
          <a:p>
            <a:pPr lvl="1"/>
            <a:r>
              <a:rPr lang="zh-CN" altLang="en-US" sz="2800" dirty="0"/>
              <a:t>预期未来汽车价格会下降</a:t>
            </a:r>
            <a:r>
              <a:rPr lang="en-US" altLang="zh-CN" sz="2800" dirty="0"/>
              <a:t>?</a:t>
            </a:r>
          </a:p>
          <a:p>
            <a:pPr lvl="1"/>
            <a:r>
              <a:rPr lang="zh-CN" altLang="en-US" sz="2800" dirty="0"/>
              <a:t>预期未来公共交通便利</a:t>
            </a:r>
            <a:r>
              <a:rPr lang="en-US" altLang="zh-CN" sz="2800" dirty="0"/>
              <a:t>?</a:t>
            </a:r>
          </a:p>
          <a:p>
            <a:endParaRPr lang="en-US" dirty="0"/>
          </a:p>
        </p:txBody>
      </p:sp>
    </p:spTree>
    <p:extLst>
      <p:ext uri="{BB962C8B-B14F-4D97-AF65-F5344CB8AC3E}">
        <p14:creationId xmlns:p14="http://schemas.microsoft.com/office/powerpoint/2010/main" val="342453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78466-ADAF-4256-9975-64D5511105C5}"/>
              </a:ext>
            </a:extLst>
          </p:cNvPr>
          <p:cNvSpPr>
            <a:spLocks noGrp="1"/>
          </p:cNvSpPr>
          <p:nvPr>
            <p:ph type="title"/>
          </p:nvPr>
        </p:nvSpPr>
        <p:spPr/>
        <p:txBody>
          <a:bodyPr/>
          <a:lstStyle/>
          <a:p>
            <a:r>
              <a:rPr lang="zh-CN" altLang="en-US" dirty="0"/>
              <a:t>市场</a:t>
            </a:r>
            <a:endParaRPr lang="en-US" dirty="0"/>
          </a:p>
        </p:txBody>
      </p:sp>
      <p:sp>
        <p:nvSpPr>
          <p:cNvPr id="3" name="内容占位符 2">
            <a:extLst>
              <a:ext uri="{FF2B5EF4-FFF2-40B4-BE49-F238E27FC236}">
                <a16:creationId xmlns:a16="http://schemas.microsoft.com/office/drawing/2014/main" id="{CCDC4E43-F616-42BE-98F3-261525537F4A}"/>
              </a:ext>
            </a:extLst>
          </p:cNvPr>
          <p:cNvSpPr>
            <a:spLocks noGrp="1"/>
          </p:cNvSpPr>
          <p:nvPr>
            <p:ph idx="1"/>
          </p:nvPr>
        </p:nvSpPr>
        <p:spPr/>
        <p:txBody>
          <a:bodyPr>
            <a:normAutofit/>
          </a:bodyPr>
          <a:lstStyle/>
          <a:p>
            <a:r>
              <a:rPr lang="zh-CN" altLang="en-US" sz="3200" dirty="0"/>
              <a:t>市场是一群相互交易商品和服务的经济主体，以及相应的交易机制和规则的集合。</a:t>
            </a:r>
            <a:endParaRPr lang="en-US" altLang="zh-CN" sz="3200" dirty="0"/>
          </a:p>
          <a:p>
            <a:r>
              <a:rPr lang="zh-CN" altLang="en-US" sz="3200" dirty="0"/>
              <a:t>一种分配资源的制度</a:t>
            </a:r>
          </a:p>
          <a:p>
            <a:pPr lvl="1"/>
            <a:r>
              <a:rPr lang="zh-CN" altLang="en-US" sz="2800" dirty="0"/>
              <a:t>由某个时间、地点、某种商品或劳务的买家与卖家组成</a:t>
            </a:r>
          </a:p>
          <a:p>
            <a:pPr lvl="1"/>
            <a:r>
              <a:rPr lang="zh-CN" altLang="en-US" sz="2800" dirty="0"/>
              <a:t>买家决定需求、卖家决定供给</a:t>
            </a:r>
          </a:p>
          <a:p>
            <a:pPr lvl="1"/>
            <a:r>
              <a:rPr lang="zh-CN" altLang="en-US" sz="2800" dirty="0"/>
              <a:t>双方共同决定结果：价格作为筛选机制</a:t>
            </a:r>
          </a:p>
          <a:p>
            <a:pPr marL="0" indent="0">
              <a:buNone/>
            </a:pPr>
            <a:endParaRPr lang="en-US" dirty="0"/>
          </a:p>
        </p:txBody>
      </p:sp>
    </p:spTree>
    <p:extLst>
      <p:ext uri="{BB962C8B-B14F-4D97-AF65-F5344CB8AC3E}">
        <p14:creationId xmlns:p14="http://schemas.microsoft.com/office/powerpoint/2010/main" val="321222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DEF00-7322-43FB-B472-940D1056883E}"/>
              </a:ext>
            </a:extLst>
          </p:cNvPr>
          <p:cNvSpPr>
            <a:spLocks noGrp="1"/>
          </p:cNvSpPr>
          <p:nvPr>
            <p:ph type="title"/>
          </p:nvPr>
        </p:nvSpPr>
        <p:spPr/>
        <p:txBody>
          <a:bodyPr/>
          <a:lstStyle/>
          <a:p>
            <a:r>
              <a:rPr lang="zh-CN" altLang="en-US" dirty="0"/>
              <a:t>需求变动和需求量的变动</a:t>
            </a:r>
            <a:endParaRPr lang="en-US" dirty="0"/>
          </a:p>
        </p:txBody>
      </p:sp>
      <p:sp>
        <p:nvSpPr>
          <p:cNvPr id="3" name="内容占位符 2">
            <a:extLst>
              <a:ext uri="{FF2B5EF4-FFF2-40B4-BE49-F238E27FC236}">
                <a16:creationId xmlns:a16="http://schemas.microsoft.com/office/drawing/2014/main" id="{E5CC1163-3FCF-498A-9933-610AC7FEB62A}"/>
              </a:ext>
            </a:extLst>
          </p:cNvPr>
          <p:cNvSpPr>
            <a:spLocks noGrp="1"/>
          </p:cNvSpPr>
          <p:nvPr>
            <p:ph idx="1"/>
          </p:nvPr>
        </p:nvSpPr>
        <p:spPr/>
        <p:txBody>
          <a:bodyPr/>
          <a:lstStyle/>
          <a:p>
            <a:r>
              <a:rPr lang="zh-CN" altLang="en-US" dirty="0"/>
              <a:t>需求量的变动：指影响需求的其他因素不变，只是由于商品本身价格的变动而引起消费者愿意购买而且能够购买的商品数量的变化。</a:t>
            </a:r>
            <a:endParaRPr lang="en-US" altLang="zh-CN" dirty="0"/>
          </a:p>
          <a:p>
            <a:pPr lvl="1"/>
            <a:r>
              <a:rPr lang="zh-CN" altLang="en-US" dirty="0"/>
              <a:t>同一需求曲线点的移动。</a:t>
            </a:r>
            <a:endParaRPr lang="en-US" dirty="0"/>
          </a:p>
          <a:p>
            <a:r>
              <a:rPr lang="zh-CN" altLang="en-US" dirty="0"/>
              <a:t>需求的变动：需求曲线本身的移动，给定价格下需求量变化。</a:t>
            </a:r>
            <a:endParaRPr lang="en-US" altLang="zh-CN" dirty="0"/>
          </a:p>
          <a:p>
            <a:pPr lvl="1"/>
            <a:r>
              <a:rPr lang="zh-CN" altLang="en-US" dirty="0"/>
              <a:t>变动原因：商品本身价格以外的所有其它因素。</a:t>
            </a:r>
            <a:endParaRPr lang="en-US" altLang="zh-CN" dirty="0"/>
          </a:p>
          <a:p>
            <a:pPr lvl="1"/>
            <a:r>
              <a:rPr lang="zh-CN" altLang="en-US" dirty="0"/>
              <a:t>需求增加，需求曲线右上方移动。需求减少，需求曲线左下方移动。</a:t>
            </a:r>
            <a:endParaRPr lang="en-US" dirty="0"/>
          </a:p>
        </p:txBody>
      </p:sp>
    </p:spTree>
    <p:extLst>
      <p:ext uri="{BB962C8B-B14F-4D97-AF65-F5344CB8AC3E}">
        <p14:creationId xmlns:p14="http://schemas.microsoft.com/office/powerpoint/2010/main" val="65868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DB78C-F7A4-4BFA-B404-AF5519E156D1}"/>
              </a:ext>
            </a:extLst>
          </p:cNvPr>
          <p:cNvSpPr>
            <a:spLocks noGrp="1"/>
          </p:cNvSpPr>
          <p:nvPr>
            <p:ph type="title"/>
          </p:nvPr>
        </p:nvSpPr>
        <p:spPr/>
        <p:txBody>
          <a:bodyPr/>
          <a:lstStyle/>
          <a:p>
            <a:r>
              <a:rPr lang="zh-CN" altLang="en-US" dirty="0">
                <a:ea typeface="宋体" panose="02010600030101010101" pitchFamily="2" charset="-122"/>
              </a:rPr>
              <a:t>供给</a:t>
            </a:r>
            <a:endParaRPr lang="en-US" dirty="0"/>
          </a:p>
        </p:txBody>
      </p:sp>
      <p:sp>
        <p:nvSpPr>
          <p:cNvPr id="3" name="内容占位符 2">
            <a:extLst>
              <a:ext uri="{FF2B5EF4-FFF2-40B4-BE49-F238E27FC236}">
                <a16:creationId xmlns:a16="http://schemas.microsoft.com/office/drawing/2014/main" id="{C1519C06-0753-4BE4-B3F2-19418EED5896}"/>
              </a:ext>
            </a:extLst>
          </p:cNvPr>
          <p:cNvSpPr>
            <a:spLocks noGrp="1"/>
          </p:cNvSpPr>
          <p:nvPr>
            <p:ph idx="1"/>
          </p:nvPr>
        </p:nvSpPr>
        <p:spPr/>
        <p:txBody>
          <a:bodyPr>
            <a:normAutofit lnSpcReduction="10000"/>
          </a:bodyPr>
          <a:lstStyle/>
          <a:p>
            <a:r>
              <a:rPr lang="zh-CN" altLang="en-US" sz="3200" dirty="0"/>
              <a:t>供给量：生产者在某一时间内的某一特定价格水平上愿意并且能够提供的某种商品数量</a:t>
            </a:r>
            <a:endParaRPr lang="en-US" altLang="zh-CN" sz="3200" dirty="0"/>
          </a:p>
          <a:p>
            <a:pPr lvl="1"/>
            <a:r>
              <a:rPr lang="zh-CN" altLang="en-US" sz="2800" dirty="0"/>
              <a:t>供给意愿，供给能力，流量</a:t>
            </a:r>
          </a:p>
          <a:p>
            <a:r>
              <a:rPr lang="zh-CN" altLang="en-US" sz="3200" dirty="0"/>
              <a:t>供给</a:t>
            </a:r>
            <a:r>
              <a:rPr lang="en-US" altLang="zh-CN" sz="3200" dirty="0"/>
              <a:t>: </a:t>
            </a:r>
            <a:r>
              <a:rPr lang="zh-CN" altLang="en-US" sz="3200" dirty="0"/>
              <a:t>生产者在某一时间内的每一价格水平上愿意并且能够提供的某种商品数量。</a:t>
            </a:r>
          </a:p>
          <a:p>
            <a:r>
              <a:rPr lang="zh-CN" altLang="en-US" sz="3200" dirty="0"/>
              <a:t>供给规律：其他条件不变，某种商品的供给量与其价格成正方向变动</a:t>
            </a:r>
          </a:p>
          <a:p>
            <a:pPr lvl="1"/>
            <a:r>
              <a:rPr lang="zh-CN" altLang="en-US" sz="2800" dirty="0"/>
              <a:t>价格上升，供给量增加；价格下降，供给量减少</a:t>
            </a:r>
            <a:endParaRPr lang="en-US" sz="2800" dirty="0"/>
          </a:p>
        </p:txBody>
      </p:sp>
    </p:spTree>
    <p:extLst>
      <p:ext uri="{BB962C8B-B14F-4D97-AF65-F5344CB8AC3E}">
        <p14:creationId xmlns:p14="http://schemas.microsoft.com/office/powerpoint/2010/main" val="2275092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49E91-5D2F-454A-A912-50349D87C385}"/>
              </a:ext>
            </a:extLst>
          </p:cNvPr>
          <p:cNvSpPr>
            <a:spLocks noGrp="1"/>
          </p:cNvSpPr>
          <p:nvPr>
            <p:ph type="title"/>
          </p:nvPr>
        </p:nvSpPr>
        <p:spPr/>
        <p:txBody>
          <a:bodyPr/>
          <a:lstStyle/>
          <a:p>
            <a:r>
              <a:rPr lang="zh-CN" altLang="en-US" dirty="0"/>
              <a:t>供给</a:t>
            </a:r>
            <a:endParaRPr lang="en-US" dirty="0"/>
          </a:p>
        </p:txBody>
      </p:sp>
      <p:sp>
        <p:nvSpPr>
          <p:cNvPr id="3" name="内容占位符 2">
            <a:extLst>
              <a:ext uri="{FF2B5EF4-FFF2-40B4-BE49-F238E27FC236}">
                <a16:creationId xmlns:a16="http://schemas.microsoft.com/office/drawing/2014/main" id="{BE738184-4BCF-4F82-A777-5E23899FF28E}"/>
              </a:ext>
            </a:extLst>
          </p:cNvPr>
          <p:cNvSpPr>
            <a:spLocks noGrp="1"/>
          </p:cNvSpPr>
          <p:nvPr>
            <p:ph idx="1"/>
          </p:nvPr>
        </p:nvSpPr>
        <p:spPr/>
        <p:txBody>
          <a:bodyPr>
            <a:normAutofit/>
          </a:bodyPr>
          <a:lstStyle/>
          <a:p>
            <a:r>
              <a:rPr lang="zh-CN" altLang="en-US" sz="3200" dirty="0"/>
              <a:t>供给曲线：反映其它条件不变的情况下商品供给量与其价格关系的曲线。</a:t>
            </a:r>
            <a:endParaRPr lang="en-US" sz="3200" dirty="0"/>
          </a:p>
          <a:p>
            <a:r>
              <a:rPr lang="zh-CN" altLang="en-US" sz="3200" dirty="0"/>
              <a:t>供给表：反映生产者在某一特定时间对某一商品的供给量与该商品价格之间的对应关系。</a:t>
            </a:r>
            <a:endParaRPr lang="en-US" sz="3200" dirty="0"/>
          </a:p>
          <a:p>
            <a:r>
              <a:rPr lang="zh-CN" altLang="en-US" sz="3200" dirty="0"/>
              <a:t>供给函数：影响供给的各种因素和供给量之间的关系的函数</a:t>
            </a:r>
            <a:endParaRPr lang="en-US" sz="3200" dirty="0"/>
          </a:p>
        </p:txBody>
      </p:sp>
    </p:spTree>
    <p:extLst>
      <p:ext uri="{BB962C8B-B14F-4D97-AF65-F5344CB8AC3E}">
        <p14:creationId xmlns:p14="http://schemas.microsoft.com/office/powerpoint/2010/main" val="174467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A4A9A-FE66-43D3-97F2-DF9AE38C1F08}"/>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7A493320-0BDC-4A6F-A23F-15513D6E1CEC}"/>
              </a:ext>
            </a:extLst>
          </p:cNvPr>
          <p:cNvSpPr>
            <a:spLocks noGrp="1"/>
          </p:cNvSpPr>
          <p:nvPr>
            <p:ph idx="1"/>
          </p:nvPr>
        </p:nvSpPr>
        <p:spPr/>
        <p:txBody>
          <a:bodyPr/>
          <a:lstStyle/>
          <a:p>
            <a:endParaRPr lang="en-US" dirty="0"/>
          </a:p>
        </p:txBody>
      </p:sp>
      <p:graphicFrame>
        <p:nvGraphicFramePr>
          <p:cNvPr id="4" name="Object 2">
            <a:extLst>
              <a:ext uri="{FF2B5EF4-FFF2-40B4-BE49-F238E27FC236}">
                <a16:creationId xmlns:a16="http://schemas.microsoft.com/office/drawing/2014/main" id="{50168309-4F51-413D-96A4-3359959586F6}"/>
              </a:ext>
            </a:extLst>
          </p:cNvPr>
          <p:cNvGraphicFramePr>
            <a:graphicFrameLocks noChangeAspect="1"/>
          </p:cNvGraphicFramePr>
          <p:nvPr/>
        </p:nvGraphicFramePr>
        <p:xfrm>
          <a:off x="277813" y="1157288"/>
          <a:ext cx="5151437" cy="5121275"/>
        </p:xfrm>
        <a:graphic>
          <a:graphicData uri="http://schemas.openxmlformats.org/presentationml/2006/ole">
            <mc:AlternateContent xmlns:mc="http://schemas.openxmlformats.org/markup-compatibility/2006">
              <mc:Choice xmlns:v="urn:schemas-microsoft-com:vml" Requires="v">
                <p:oleObj spid="_x0000_s3140" r:id="rId3" imgW="4410000" imgH="4398840" progId="Excel.Chart.8">
                  <p:embed/>
                </p:oleObj>
              </mc:Choice>
              <mc:Fallback>
                <p:oleObj r:id="rId3" imgW="4410000" imgH="4398840" progId="Excel.Chart.8">
                  <p:embed/>
                  <p:pic>
                    <p:nvPicPr>
                      <p:cNvPr id="4198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3" y="1157288"/>
                        <a:ext cx="5151437"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3">
            <a:extLst>
              <a:ext uri="{FF2B5EF4-FFF2-40B4-BE49-F238E27FC236}">
                <a16:creationId xmlns:a16="http://schemas.microsoft.com/office/drawing/2014/main" id="{9B7122C2-4FC7-4F29-9657-81BC79D9CEAC}"/>
              </a:ext>
            </a:extLst>
          </p:cNvPr>
          <p:cNvGrpSpPr>
            <a:grpSpLocks/>
          </p:cNvGrpSpPr>
          <p:nvPr/>
        </p:nvGrpSpPr>
        <p:grpSpPr bwMode="auto">
          <a:xfrm>
            <a:off x="1312863" y="4256088"/>
            <a:ext cx="1157287" cy="1262062"/>
            <a:chOff x="0" y="0"/>
            <a:chExt cx="729" cy="795"/>
          </a:xfrm>
        </p:grpSpPr>
        <p:grpSp>
          <p:nvGrpSpPr>
            <p:cNvPr id="6" name="Group 4">
              <a:extLst>
                <a:ext uri="{FF2B5EF4-FFF2-40B4-BE49-F238E27FC236}">
                  <a16:creationId xmlns:a16="http://schemas.microsoft.com/office/drawing/2014/main" id="{D5A08B7B-216E-491A-A3F8-A7FB6A457CD3}"/>
                </a:ext>
              </a:extLst>
            </p:cNvPr>
            <p:cNvGrpSpPr>
              <a:grpSpLocks/>
            </p:cNvGrpSpPr>
            <p:nvPr/>
          </p:nvGrpSpPr>
          <p:grpSpPr bwMode="auto">
            <a:xfrm>
              <a:off x="0" y="43"/>
              <a:ext cx="685" cy="752"/>
              <a:chOff x="0" y="0"/>
              <a:chExt cx="795" cy="646"/>
            </a:xfrm>
          </p:grpSpPr>
          <p:sp>
            <p:nvSpPr>
              <p:cNvPr id="8" name="Line 5">
                <a:extLst>
                  <a:ext uri="{FF2B5EF4-FFF2-40B4-BE49-F238E27FC236}">
                    <a16:creationId xmlns:a16="http://schemas.microsoft.com/office/drawing/2014/main" id="{5234242A-E25C-4CD8-8EB3-8BF545083375}"/>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6">
                <a:extLst>
                  <a:ext uri="{FF2B5EF4-FFF2-40B4-BE49-F238E27FC236}">
                    <a16:creationId xmlns:a16="http://schemas.microsoft.com/office/drawing/2014/main" id="{7E9BBF9B-D9AB-4D00-9AC7-56DEE28E9EA0}"/>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 name="Oval 7">
              <a:extLst>
                <a:ext uri="{FF2B5EF4-FFF2-40B4-BE49-F238E27FC236}">
                  <a16:creationId xmlns:a16="http://schemas.microsoft.com/office/drawing/2014/main" id="{FAA264CC-C223-4811-87FD-1B0246F2B2FD}"/>
                </a:ext>
              </a:extLst>
            </p:cNvPr>
            <p:cNvSpPr>
              <a:spLocks noChangeArrowheads="1"/>
            </p:cNvSpPr>
            <p:nvPr/>
          </p:nvSpPr>
          <p:spPr bwMode="auto">
            <a:xfrm>
              <a:off x="641"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10" name="Group 8">
            <a:extLst>
              <a:ext uri="{FF2B5EF4-FFF2-40B4-BE49-F238E27FC236}">
                <a16:creationId xmlns:a16="http://schemas.microsoft.com/office/drawing/2014/main" id="{B5F4C51B-FAE7-4269-9A34-20B6BC899D7B}"/>
              </a:ext>
            </a:extLst>
          </p:cNvPr>
          <p:cNvGrpSpPr>
            <a:grpSpLocks/>
          </p:cNvGrpSpPr>
          <p:nvPr/>
        </p:nvGrpSpPr>
        <p:grpSpPr bwMode="auto">
          <a:xfrm>
            <a:off x="1316038" y="3671888"/>
            <a:ext cx="1689100" cy="1852612"/>
            <a:chOff x="0" y="0"/>
            <a:chExt cx="1064" cy="1167"/>
          </a:xfrm>
        </p:grpSpPr>
        <p:grpSp>
          <p:nvGrpSpPr>
            <p:cNvPr id="11" name="Group 9">
              <a:extLst>
                <a:ext uri="{FF2B5EF4-FFF2-40B4-BE49-F238E27FC236}">
                  <a16:creationId xmlns:a16="http://schemas.microsoft.com/office/drawing/2014/main" id="{AF8D47E8-1708-4C7D-83F8-3B03D2BE3AFC}"/>
                </a:ext>
              </a:extLst>
            </p:cNvPr>
            <p:cNvGrpSpPr>
              <a:grpSpLocks/>
            </p:cNvGrpSpPr>
            <p:nvPr/>
          </p:nvGrpSpPr>
          <p:grpSpPr bwMode="auto">
            <a:xfrm>
              <a:off x="0" y="42"/>
              <a:ext cx="1022" cy="1125"/>
              <a:chOff x="0" y="0"/>
              <a:chExt cx="795" cy="646"/>
            </a:xfrm>
          </p:grpSpPr>
          <p:sp>
            <p:nvSpPr>
              <p:cNvPr id="13" name="Line 10">
                <a:extLst>
                  <a:ext uri="{FF2B5EF4-FFF2-40B4-BE49-F238E27FC236}">
                    <a16:creationId xmlns:a16="http://schemas.microsoft.com/office/drawing/2014/main" id="{38AC5B9D-6367-46E0-BFD3-D7DD3A52E038}"/>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1">
                <a:extLst>
                  <a:ext uri="{FF2B5EF4-FFF2-40B4-BE49-F238E27FC236}">
                    <a16:creationId xmlns:a16="http://schemas.microsoft.com/office/drawing/2014/main" id="{41FB9BE6-45A8-4A6A-99BD-8CC79A6F93CD}"/>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Oval 12">
              <a:extLst>
                <a:ext uri="{FF2B5EF4-FFF2-40B4-BE49-F238E27FC236}">
                  <a16:creationId xmlns:a16="http://schemas.microsoft.com/office/drawing/2014/main" id="{38E28DEA-683F-45A0-9F56-0652FC055A5C}"/>
                </a:ext>
              </a:extLst>
            </p:cNvPr>
            <p:cNvSpPr>
              <a:spLocks noChangeArrowheads="1"/>
            </p:cNvSpPr>
            <p:nvPr/>
          </p:nvSpPr>
          <p:spPr bwMode="auto">
            <a:xfrm>
              <a:off x="976"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15" name="Line 13">
            <a:extLst>
              <a:ext uri="{FF2B5EF4-FFF2-40B4-BE49-F238E27FC236}">
                <a16:creationId xmlns:a16="http://schemas.microsoft.com/office/drawing/2014/main" id="{4DD7A8B4-4763-437C-B99C-37CC0CB9A65E}"/>
              </a:ext>
            </a:extLst>
          </p:cNvPr>
          <p:cNvSpPr>
            <a:spLocks noChangeShapeType="1"/>
          </p:cNvSpPr>
          <p:nvPr/>
        </p:nvSpPr>
        <p:spPr bwMode="auto">
          <a:xfrm flipV="1">
            <a:off x="1323975" y="1766888"/>
            <a:ext cx="3390900" cy="3733800"/>
          </a:xfrm>
          <a:prstGeom prst="line">
            <a:avLst/>
          </a:prstGeom>
          <a:noFill/>
          <a:ln w="508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Oval 14">
            <a:extLst>
              <a:ext uri="{FF2B5EF4-FFF2-40B4-BE49-F238E27FC236}">
                <a16:creationId xmlns:a16="http://schemas.microsoft.com/office/drawing/2014/main" id="{B53B9B3A-C67D-4825-BF0A-1237967119DB}"/>
              </a:ext>
            </a:extLst>
          </p:cNvPr>
          <p:cNvSpPr>
            <a:spLocks noChangeArrowheads="1"/>
          </p:cNvSpPr>
          <p:nvPr/>
        </p:nvSpPr>
        <p:spPr bwMode="auto">
          <a:xfrm>
            <a:off x="1247775" y="5438775"/>
            <a:ext cx="139700" cy="138113"/>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aphicFrame>
        <p:nvGraphicFramePr>
          <p:cNvPr id="17" name="Group 16">
            <a:extLst>
              <a:ext uri="{FF2B5EF4-FFF2-40B4-BE49-F238E27FC236}">
                <a16:creationId xmlns:a16="http://schemas.microsoft.com/office/drawing/2014/main" id="{7A747501-3EC0-4EF9-AAF1-CC22AB62DA9C}"/>
              </a:ext>
            </a:extLst>
          </p:cNvPr>
          <p:cNvGraphicFramePr>
            <a:graphicFrameLocks noGrp="1"/>
          </p:cNvGraphicFramePr>
          <p:nvPr>
            <p:extLst>
              <p:ext uri="{D42A27DB-BD31-4B8C-83A1-F6EECF244321}">
                <p14:modId xmlns:p14="http://schemas.microsoft.com/office/powerpoint/2010/main" val="2920738023"/>
              </p:ext>
            </p:extLst>
          </p:nvPr>
        </p:nvGraphicFramePr>
        <p:xfrm>
          <a:off x="6048375" y="889000"/>
          <a:ext cx="2651125" cy="4956174"/>
        </p:xfrm>
        <a:graphic>
          <a:graphicData uri="http://schemas.openxmlformats.org/drawingml/2006/table">
            <a:tbl>
              <a:tblPr/>
              <a:tblGrid>
                <a:gridCol w="1084263">
                  <a:extLst>
                    <a:ext uri="{9D8B030D-6E8A-4147-A177-3AD203B41FA5}">
                      <a16:colId xmlns:a16="http://schemas.microsoft.com/office/drawing/2014/main" val="2043698"/>
                    </a:ext>
                  </a:extLst>
                </a:gridCol>
                <a:gridCol w="1566862">
                  <a:extLst>
                    <a:ext uri="{9D8B030D-6E8A-4147-A177-3AD203B41FA5}">
                      <a16:colId xmlns:a16="http://schemas.microsoft.com/office/drawing/2014/main" val="3794921189"/>
                    </a:ext>
                  </a:extLst>
                </a:gridCol>
              </a:tblGrid>
              <a:tr h="1627674">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汽油的价格</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1" marB="45721"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lang="zh-CN" altLang="en-US" dirty="0">
                          <a:ea typeface="宋体" panose="02010600030101010101" pitchFamily="2" charset="-122"/>
                        </a:rPr>
                        <a:t>汽油的供应数量</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1" marB="45721"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495581772"/>
                  </a:ext>
                </a:extLst>
              </a:tr>
              <a:tr h="47550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4251383956"/>
                  </a:ext>
                </a:extLst>
              </a:tr>
              <a:tr h="47550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601309070"/>
                  </a:ext>
                </a:extLst>
              </a:tr>
              <a:tr h="47550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870453756"/>
                  </a:ext>
                </a:extLst>
              </a:tr>
              <a:tr h="47550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57043304"/>
                  </a:ext>
                </a:extLst>
              </a:tr>
              <a:tr h="47550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423882639"/>
                  </a:ext>
                </a:extLst>
              </a:tr>
              <a:tr h="47550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284257821"/>
                  </a:ext>
                </a:extLst>
              </a:tr>
              <a:tr h="475500">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18</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extLst>
                  <a:ext uri="{0D108BD9-81ED-4DB2-BD59-A6C34878D82A}">
                    <a16:rowId xmlns:a16="http://schemas.microsoft.com/office/drawing/2014/main" val="2352406886"/>
                  </a:ext>
                </a:extLst>
              </a:tr>
            </a:tbl>
          </a:graphicData>
        </a:graphic>
      </p:graphicFrame>
      <p:grpSp>
        <p:nvGrpSpPr>
          <p:cNvPr id="18" name="Group 41">
            <a:extLst>
              <a:ext uri="{FF2B5EF4-FFF2-40B4-BE49-F238E27FC236}">
                <a16:creationId xmlns:a16="http://schemas.microsoft.com/office/drawing/2014/main" id="{E6F1944C-99EC-4BB6-A724-EA544390C64B}"/>
              </a:ext>
            </a:extLst>
          </p:cNvPr>
          <p:cNvGrpSpPr>
            <a:grpSpLocks/>
          </p:cNvGrpSpPr>
          <p:nvPr/>
        </p:nvGrpSpPr>
        <p:grpSpPr bwMode="auto">
          <a:xfrm>
            <a:off x="1311275" y="4860925"/>
            <a:ext cx="601663" cy="655638"/>
            <a:chOff x="0" y="0"/>
            <a:chExt cx="379" cy="413"/>
          </a:xfrm>
        </p:grpSpPr>
        <p:grpSp>
          <p:nvGrpSpPr>
            <p:cNvPr id="19" name="Group 42">
              <a:extLst>
                <a:ext uri="{FF2B5EF4-FFF2-40B4-BE49-F238E27FC236}">
                  <a16:creationId xmlns:a16="http://schemas.microsoft.com/office/drawing/2014/main" id="{C2FAF2E7-F423-4C59-8FBB-E4CE4DE01CA0}"/>
                </a:ext>
              </a:extLst>
            </p:cNvPr>
            <p:cNvGrpSpPr>
              <a:grpSpLocks/>
            </p:cNvGrpSpPr>
            <p:nvPr/>
          </p:nvGrpSpPr>
          <p:grpSpPr bwMode="auto">
            <a:xfrm>
              <a:off x="0" y="41"/>
              <a:ext cx="341" cy="372"/>
              <a:chOff x="0" y="0"/>
              <a:chExt cx="795" cy="646"/>
            </a:xfrm>
          </p:grpSpPr>
          <p:sp>
            <p:nvSpPr>
              <p:cNvPr id="21" name="Line 63">
                <a:extLst>
                  <a:ext uri="{FF2B5EF4-FFF2-40B4-BE49-F238E27FC236}">
                    <a16:creationId xmlns:a16="http://schemas.microsoft.com/office/drawing/2014/main" id="{71C5B39C-9DC1-4593-9960-1F6CF5CA672B}"/>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64">
                <a:extLst>
                  <a:ext uri="{FF2B5EF4-FFF2-40B4-BE49-F238E27FC236}">
                    <a16:creationId xmlns:a16="http://schemas.microsoft.com/office/drawing/2014/main" id="{92BC3B18-DA39-4E9A-BEF8-C0603E6978E3}"/>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Oval 65">
              <a:extLst>
                <a:ext uri="{FF2B5EF4-FFF2-40B4-BE49-F238E27FC236}">
                  <a16:creationId xmlns:a16="http://schemas.microsoft.com/office/drawing/2014/main" id="{30ABACA7-E036-489F-B98C-367D8D2BF68B}"/>
                </a:ext>
              </a:extLst>
            </p:cNvPr>
            <p:cNvSpPr>
              <a:spLocks noChangeArrowheads="1"/>
            </p:cNvSpPr>
            <p:nvPr/>
          </p:nvSpPr>
          <p:spPr bwMode="auto">
            <a:xfrm>
              <a:off x="291"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23" name="Group 46">
            <a:extLst>
              <a:ext uri="{FF2B5EF4-FFF2-40B4-BE49-F238E27FC236}">
                <a16:creationId xmlns:a16="http://schemas.microsoft.com/office/drawing/2014/main" id="{8353B421-1E05-4DCE-B9D8-279BAC97ED3F}"/>
              </a:ext>
            </a:extLst>
          </p:cNvPr>
          <p:cNvGrpSpPr>
            <a:grpSpLocks/>
          </p:cNvGrpSpPr>
          <p:nvPr/>
        </p:nvGrpSpPr>
        <p:grpSpPr bwMode="auto">
          <a:xfrm>
            <a:off x="1314450" y="3071813"/>
            <a:ext cx="2219325" cy="2444750"/>
            <a:chOff x="0" y="0"/>
            <a:chExt cx="1398" cy="1540"/>
          </a:xfrm>
        </p:grpSpPr>
        <p:grpSp>
          <p:nvGrpSpPr>
            <p:cNvPr id="24" name="Group 47">
              <a:extLst>
                <a:ext uri="{FF2B5EF4-FFF2-40B4-BE49-F238E27FC236}">
                  <a16:creationId xmlns:a16="http://schemas.microsoft.com/office/drawing/2014/main" id="{754B93EB-C8CD-419D-A0B0-899D21355934}"/>
                </a:ext>
              </a:extLst>
            </p:cNvPr>
            <p:cNvGrpSpPr>
              <a:grpSpLocks/>
            </p:cNvGrpSpPr>
            <p:nvPr/>
          </p:nvGrpSpPr>
          <p:grpSpPr bwMode="auto">
            <a:xfrm>
              <a:off x="0" y="40"/>
              <a:ext cx="1358" cy="1500"/>
              <a:chOff x="0" y="0"/>
              <a:chExt cx="795" cy="646"/>
            </a:xfrm>
          </p:grpSpPr>
          <p:sp>
            <p:nvSpPr>
              <p:cNvPr id="26" name="Line 68">
                <a:extLst>
                  <a:ext uri="{FF2B5EF4-FFF2-40B4-BE49-F238E27FC236}">
                    <a16:creationId xmlns:a16="http://schemas.microsoft.com/office/drawing/2014/main" id="{38B92CAB-B869-4F20-BCF8-F5653C29186B}"/>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69">
                <a:extLst>
                  <a:ext uri="{FF2B5EF4-FFF2-40B4-BE49-F238E27FC236}">
                    <a16:creationId xmlns:a16="http://schemas.microsoft.com/office/drawing/2014/main" id="{30B709F0-FBF7-4BA8-94B9-7E0B18974E46}"/>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Oval 70">
              <a:extLst>
                <a:ext uri="{FF2B5EF4-FFF2-40B4-BE49-F238E27FC236}">
                  <a16:creationId xmlns:a16="http://schemas.microsoft.com/office/drawing/2014/main" id="{85B1427C-F38A-4A5A-B67A-244D18E1C696}"/>
                </a:ext>
              </a:extLst>
            </p:cNvPr>
            <p:cNvSpPr>
              <a:spLocks noChangeArrowheads="1"/>
            </p:cNvSpPr>
            <p:nvPr/>
          </p:nvSpPr>
          <p:spPr bwMode="auto">
            <a:xfrm>
              <a:off x="1310"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28" name="Group 51">
            <a:extLst>
              <a:ext uri="{FF2B5EF4-FFF2-40B4-BE49-F238E27FC236}">
                <a16:creationId xmlns:a16="http://schemas.microsoft.com/office/drawing/2014/main" id="{2586BF3F-2C54-42F6-85D4-AA7034B42151}"/>
              </a:ext>
            </a:extLst>
          </p:cNvPr>
          <p:cNvGrpSpPr>
            <a:grpSpLocks/>
          </p:cNvGrpSpPr>
          <p:nvPr/>
        </p:nvGrpSpPr>
        <p:grpSpPr bwMode="auto">
          <a:xfrm>
            <a:off x="1316038" y="2479675"/>
            <a:ext cx="2759075" cy="3048000"/>
            <a:chOff x="0" y="0"/>
            <a:chExt cx="1738" cy="1920"/>
          </a:xfrm>
        </p:grpSpPr>
        <p:grpSp>
          <p:nvGrpSpPr>
            <p:cNvPr id="29" name="Group 52">
              <a:extLst>
                <a:ext uri="{FF2B5EF4-FFF2-40B4-BE49-F238E27FC236}">
                  <a16:creationId xmlns:a16="http://schemas.microsoft.com/office/drawing/2014/main" id="{B1209C8B-49EA-48F9-AB3E-3160FC536C69}"/>
                </a:ext>
              </a:extLst>
            </p:cNvPr>
            <p:cNvGrpSpPr>
              <a:grpSpLocks/>
            </p:cNvGrpSpPr>
            <p:nvPr/>
          </p:nvGrpSpPr>
          <p:grpSpPr bwMode="auto">
            <a:xfrm>
              <a:off x="0" y="40"/>
              <a:ext cx="1695" cy="1880"/>
              <a:chOff x="0" y="0"/>
              <a:chExt cx="795" cy="646"/>
            </a:xfrm>
          </p:grpSpPr>
          <p:sp>
            <p:nvSpPr>
              <p:cNvPr id="31" name="Line 73">
                <a:extLst>
                  <a:ext uri="{FF2B5EF4-FFF2-40B4-BE49-F238E27FC236}">
                    <a16:creationId xmlns:a16="http://schemas.microsoft.com/office/drawing/2014/main" id="{BA14185F-1921-42BC-8EA1-DA1054185A8F}"/>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74">
                <a:extLst>
                  <a:ext uri="{FF2B5EF4-FFF2-40B4-BE49-F238E27FC236}">
                    <a16:creationId xmlns:a16="http://schemas.microsoft.com/office/drawing/2014/main" id="{36303E24-D3C4-40C2-8721-A68F02409595}"/>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Oval 75">
              <a:extLst>
                <a:ext uri="{FF2B5EF4-FFF2-40B4-BE49-F238E27FC236}">
                  <a16:creationId xmlns:a16="http://schemas.microsoft.com/office/drawing/2014/main" id="{669D78F1-5484-4BE7-B5D9-9FDD04A8D9CC}"/>
                </a:ext>
              </a:extLst>
            </p:cNvPr>
            <p:cNvSpPr>
              <a:spLocks noChangeArrowheads="1"/>
            </p:cNvSpPr>
            <p:nvPr/>
          </p:nvSpPr>
          <p:spPr bwMode="auto">
            <a:xfrm>
              <a:off x="1650"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33" name="Group 56">
            <a:extLst>
              <a:ext uri="{FF2B5EF4-FFF2-40B4-BE49-F238E27FC236}">
                <a16:creationId xmlns:a16="http://schemas.microsoft.com/office/drawing/2014/main" id="{2DBD495E-109C-4441-99C2-6EB479E6B848}"/>
              </a:ext>
            </a:extLst>
          </p:cNvPr>
          <p:cNvGrpSpPr>
            <a:grpSpLocks/>
          </p:cNvGrpSpPr>
          <p:nvPr/>
        </p:nvGrpSpPr>
        <p:grpSpPr bwMode="auto">
          <a:xfrm>
            <a:off x="1314450" y="1873250"/>
            <a:ext cx="3316288" cy="3640138"/>
            <a:chOff x="0" y="0"/>
            <a:chExt cx="2089" cy="2293"/>
          </a:xfrm>
        </p:grpSpPr>
        <p:grpSp>
          <p:nvGrpSpPr>
            <p:cNvPr id="34" name="Group 57">
              <a:extLst>
                <a:ext uri="{FF2B5EF4-FFF2-40B4-BE49-F238E27FC236}">
                  <a16:creationId xmlns:a16="http://schemas.microsoft.com/office/drawing/2014/main" id="{7EF2635F-BDD0-465C-B4F7-58A0CC19F638}"/>
                </a:ext>
              </a:extLst>
            </p:cNvPr>
            <p:cNvGrpSpPr>
              <a:grpSpLocks/>
            </p:cNvGrpSpPr>
            <p:nvPr/>
          </p:nvGrpSpPr>
          <p:grpSpPr bwMode="auto">
            <a:xfrm>
              <a:off x="0" y="44"/>
              <a:ext cx="2043" cy="2249"/>
              <a:chOff x="0" y="0"/>
              <a:chExt cx="795" cy="646"/>
            </a:xfrm>
          </p:grpSpPr>
          <p:sp>
            <p:nvSpPr>
              <p:cNvPr id="36" name="Line 78">
                <a:extLst>
                  <a:ext uri="{FF2B5EF4-FFF2-40B4-BE49-F238E27FC236}">
                    <a16:creationId xmlns:a16="http://schemas.microsoft.com/office/drawing/2014/main" id="{89F61BE5-E435-4D56-9479-456ABD945DEA}"/>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79">
                <a:extLst>
                  <a:ext uri="{FF2B5EF4-FFF2-40B4-BE49-F238E27FC236}">
                    <a16:creationId xmlns:a16="http://schemas.microsoft.com/office/drawing/2014/main" id="{EB669646-D345-492A-B224-B509B3EAE9CC}"/>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Oval 80">
              <a:extLst>
                <a:ext uri="{FF2B5EF4-FFF2-40B4-BE49-F238E27FC236}">
                  <a16:creationId xmlns:a16="http://schemas.microsoft.com/office/drawing/2014/main" id="{06624CA6-069B-4425-A7AB-C4F6D725AA43}"/>
                </a:ext>
              </a:extLst>
            </p:cNvPr>
            <p:cNvSpPr>
              <a:spLocks noChangeArrowheads="1"/>
            </p:cNvSpPr>
            <p:nvPr/>
          </p:nvSpPr>
          <p:spPr bwMode="auto">
            <a:xfrm>
              <a:off x="2001"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38" name="Text Box 88">
            <a:extLst>
              <a:ext uri="{FF2B5EF4-FFF2-40B4-BE49-F238E27FC236}">
                <a16:creationId xmlns:a16="http://schemas.microsoft.com/office/drawing/2014/main" id="{00072CD6-915E-4736-B4A6-7966C6925222}"/>
              </a:ext>
            </a:extLst>
          </p:cNvPr>
          <p:cNvSpPr txBox="1">
            <a:spLocks noChangeArrowheads="1"/>
          </p:cNvSpPr>
          <p:nvPr/>
        </p:nvSpPr>
        <p:spPr bwMode="auto">
          <a:xfrm>
            <a:off x="1089025" y="1301750"/>
            <a:ext cx="41592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i="1">
                <a:ea typeface="宋体" panose="02010600030101010101" pitchFamily="2" charset="-122"/>
              </a:rPr>
              <a:t>P</a:t>
            </a:r>
          </a:p>
        </p:txBody>
      </p:sp>
      <p:sp>
        <p:nvSpPr>
          <p:cNvPr id="39" name="Text Box 89">
            <a:extLst>
              <a:ext uri="{FF2B5EF4-FFF2-40B4-BE49-F238E27FC236}">
                <a16:creationId xmlns:a16="http://schemas.microsoft.com/office/drawing/2014/main" id="{EFFEFC6D-CD67-42B8-B92C-FD277608AFA8}"/>
              </a:ext>
            </a:extLst>
          </p:cNvPr>
          <p:cNvSpPr txBox="1">
            <a:spLocks noChangeArrowheads="1"/>
          </p:cNvSpPr>
          <p:nvPr/>
        </p:nvSpPr>
        <p:spPr bwMode="auto">
          <a:xfrm>
            <a:off x="4852988" y="5373688"/>
            <a:ext cx="4333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i="1">
                <a:ea typeface="宋体" panose="02010600030101010101" pitchFamily="2" charset="-122"/>
              </a:rPr>
              <a:t>Q</a:t>
            </a:r>
          </a:p>
        </p:txBody>
      </p:sp>
    </p:spTree>
    <p:extLst>
      <p:ext uri="{BB962C8B-B14F-4D97-AF65-F5344CB8AC3E}">
        <p14:creationId xmlns:p14="http://schemas.microsoft.com/office/powerpoint/2010/main" val="5134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trips(up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up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trips(upRigh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trips(upRigh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Righ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strips(upRigh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428C9-3314-49C7-A4E2-FE1572F316EB}"/>
              </a:ext>
            </a:extLst>
          </p:cNvPr>
          <p:cNvSpPr>
            <a:spLocks noGrp="1"/>
          </p:cNvSpPr>
          <p:nvPr>
            <p:ph type="title"/>
          </p:nvPr>
        </p:nvSpPr>
        <p:spPr/>
        <p:txBody>
          <a:bodyPr/>
          <a:lstStyle/>
          <a:p>
            <a:r>
              <a:rPr lang="zh-CN" altLang="en-US" dirty="0">
                <a:ea typeface="宋体" panose="02010600030101010101" pitchFamily="2" charset="-122"/>
              </a:rPr>
              <a:t>个体供给与市场供给 </a:t>
            </a:r>
            <a:endParaRPr lang="en-US" dirty="0"/>
          </a:p>
        </p:txBody>
      </p:sp>
      <p:sp>
        <p:nvSpPr>
          <p:cNvPr id="3" name="内容占位符 2">
            <a:extLst>
              <a:ext uri="{FF2B5EF4-FFF2-40B4-BE49-F238E27FC236}">
                <a16:creationId xmlns:a16="http://schemas.microsoft.com/office/drawing/2014/main" id="{D78CA653-A48A-48D8-80C0-6932316C1B73}"/>
              </a:ext>
            </a:extLst>
          </p:cNvPr>
          <p:cNvSpPr>
            <a:spLocks noGrp="1"/>
          </p:cNvSpPr>
          <p:nvPr>
            <p:ph idx="1"/>
          </p:nvPr>
        </p:nvSpPr>
        <p:spPr/>
        <p:txBody>
          <a:bodyPr/>
          <a:lstStyle/>
          <a:p>
            <a:pPr>
              <a:lnSpc>
                <a:spcPct val="100000"/>
              </a:lnSpc>
              <a:spcBef>
                <a:spcPct val="35000"/>
              </a:spcBef>
            </a:pPr>
            <a:r>
              <a:rPr lang="zh-CN" altLang="en-US" sz="3200" dirty="0">
                <a:ea typeface="宋体" panose="02010600030101010101" pitchFamily="2" charset="-122"/>
              </a:rPr>
              <a:t>个体供给：一定时间内，单个生产者对一种产品的供给量和价格之间的关系</a:t>
            </a:r>
          </a:p>
          <a:p>
            <a:pPr>
              <a:lnSpc>
                <a:spcPct val="100000"/>
              </a:lnSpc>
              <a:spcBef>
                <a:spcPct val="35000"/>
              </a:spcBef>
            </a:pPr>
            <a:r>
              <a:rPr lang="zh-CN" altLang="en-US" sz="3200" dirty="0">
                <a:ea typeface="宋体" panose="02010600030101010101" pitchFamily="2" charset="-122"/>
              </a:rPr>
              <a:t>市场供给：所有厂商对产品的总供给量和价格之间的关系，个体加总。</a:t>
            </a:r>
          </a:p>
          <a:p>
            <a:endParaRPr lang="en-US" dirty="0"/>
          </a:p>
        </p:txBody>
      </p:sp>
    </p:spTree>
    <p:extLst>
      <p:ext uri="{BB962C8B-B14F-4D97-AF65-F5344CB8AC3E}">
        <p14:creationId xmlns:p14="http://schemas.microsoft.com/office/powerpoint/2010/main" val="2422685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B6F6D-EFB7-4511-8687-2D9A2AC2BFA4}"/>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BE9F03F3-3C67-47AC-A03F-FB536C4724BE}"/>
              </a:ext>
            </a:extLst>
          </p:cNvPr>
          <p:cNvSpPr>
            <a:spLocks noGrp="1"/>
          </p:cNvSpPr>
          <p:nvPr>
            <p:ph idx="1"/>
          </p:nvPr>
        </p:nvSpPr>
        <p:spPr/>
        <p:txBody>
          <a:bodyPr/>
          <a:lstStyle/>
          <a:p>
            <a:r>
              <a:rPr lang="zh-CN" altLang="zh-CN" dirty="0">
                <a:ea typeface="宋体" panose="02010600030101010101" pitchFamily="2" charset="-122"/>
              </a:rPr>
              <a:t>假设</a:t>
            </a:r>
            <a:r>
              <a:rPr lang="zh-CN" altLang="en-US" dirty="0">
                <a:ea typeface="宋体" panose="02010600030101010101" pitchFamily="2" charset="-122"/>
              </a:rPr>
              <a:t>埃克森美孚</a:t>
            </a:r>
            <a:r>
              <a:rPr lang="zh-CN" altLang="zh-CN" dirty="0">
                <a:ea typeface="宋体" panose="02010600030101010101" pitchFamily="2" charset="-122"/>
              </a:rPr>
              <a:t>和</a:t>
            </a:r>
            <a:r>
              <a:rPr lang="zh-CN" altLang="en-US" dirty="0">
                <a:ea typeface="宋体" panose="02010600030101010101" pitchFamily="2" charset="-122"/>
              </a:rPr>
              <a:t>皇家壳牌</a:t>
            </a:r>
            <a:r>
              <a:rPr lang="zh-CN" altLang="zh-CN" dirty="0">
                <a:ea typeface="宋体" panose="02010600030101010101" pitchFamily="2" charset="-122"/>
              </a:rPr>
              <a:t>是这个市场上仅有的两个卖家</a:t>
            </a:r>
          </a:p>
        </p:txBody>
      </p:sp>
      <p:grpSp>
        <p:nvGrpSpPr>
          <p:cNvPr id="4" name="Group 7">
            <a:extLst>
              <a:ext uri="{FF2B5EF4-FFF2-40B4-BE49-F238E27FC236}">
                <a16:creationId xmlns:a16="http://schemas.microsoft.com/office/drawing/2014/main" id="{44567B02-0687-453E-8A4C-B1B344FF6015}"/>
              </a:ext>
            </a:extLst>
          </p:cNvPr>
          <p:cNvGrpSpPr>
            <a:grpSpLocks/>
          </p:cNvGrpSpPr>
          <p:nvPr/>
        </p:nvGrpSpPr>
        <p:grpSpPr bwMode="auto">
          <a:xfrm>
            <a:off x="2116138" y="2832100"/>
            <a:ext cx="1873250" cy="3816350"/>
            <a:chOff x="0" y="0"/>
            <a:chExt cx="1180" cy="2404"/>
          </a:xfrm>
        </p:grpSpPr>
        <p:sp>
          <p:nvSpPr>
            <p:cNvPr id="5" name="Rectangle 8">
              <a:extLst>
                <a:ext uri="{FF2B5EF4-FFF2-40B4-BE49-F238E27FC236}">
                  <a16:creationId xmlns:a16="http://schemas.microsoft.com/office/drawing/2014/main" id="{C57A8EAD-3849-493D-B7FA-57F98DCC0B15}"/>
                </a:ext>
              </a:extLst>
            </p:cNvPr>
            <p:cNvSpPr>
              <a:spLocks noChangeArrowheads="1"/>
            </p:cNvSpPr>
            <p:nvPr/>
          </p:nvSpPr>
          <p:spPr bwMode="auto">
            <a:xfrm>
              <a:off x="0" y="2105"/>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12</a:t>
              </a:r>
            </a:p>
          </p:txBody>
        </p:sp>
        <p:sp>
          <p:nvSpPr>
            <p:cNvPr id="6" name="Rectangle 9">
              <a:extLst>
                <a:ext uri="{FF2B5EF4-FFF2-40B4-BE49-F238E27FC236}">
                  <a16:creationId xmlns:a16="http://schemas.microsoft.com/office/drawing/2014/main" id="{892FB8C1-FFFD-4B40-B67E-A7510EF790C0}"/>
                </a:ext>
              </a:extLst>
            </p:cNvPr>
            <p:cNvSpPr>
              <a:spLocks noChangeArrowheads="1"/>
            </p:cNvSpPr>
            <p:nvPr/>
          </p:nvSpPr>
          <p:spPr bwMode="auto">
            <a:xfrm>
              <a:off x="0" y="1806"/>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9</a:t>
              </a:r>
            </a:p>
          </p:txBody>
        </p:sp>
        <p:sp>
          <p:nvSpPr>
            <p:cNvPr id="7" name="Rectangle 10">
              <a:extLst>
                <a:ext uri="{FF2B5EF4-FFF2-40B4-BE49-F238E27FC236}">
                  <a16:creationId xmlns:a16="http://schemas.microsoft.com/office/drawing/2014/main" id="{7DEA798E-B1FC-42B1-AE13-CEF30177362E}"/>
                </a:ext>
              </a:extLst>
            </p:cNvPr>
            <p:cNvSpPr>
              <a:spLocks noChangeArrowheads="1"/>
            </p:cNvSpPr>
            <p:nvPr/>
          </p:nvSpPr>
          <p:spPr bwMode="auto">
            <a:xfrm>
              <a:off x="0" y="1507"/>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6</a:t>
              </a:r>
            </a:p>
          </p:txBody>
        </p:sp>
        <p:sp>
          <p:nvSpPr>
            <p:cNvPr id="8" name="Rectangle 11">
              <a:extLst>
                <a:ext uri="{FF2B5EF4-FFF2-40B4-BE49-F238E27FC236}">
                  <a16:creationId xmlns:a16="http://schemas.microsoft.com/office/drawing/2014/main" id="{70B0375B-0924-4F46-B4E9-3BBD20EC194F}"/>
                </a:ext>
              </a:extLst>
            </p:cNvPr>
            <p:cNvSpPr>
              <a:spLocks noChangeArrowheads="1"/>
            </p:cNvSpPr>
            <p:nvPr/>
          </p:nvSpPr>
          <p:spPr bwMode="auto">
            <a:xfrm>
              <a:off x="0" y="1208"/>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3</a:t>
              </a:r>
            </a:p>
          </p:txBody>
        </p:sp>
        <p:sp>
          <p:nvSpPr>
            <p:cNvPr id="9" name="Rectangle 12">
              <a:extLst>
                <a:ext uri="{FF2B5EF4-FFF2-40B4-BE49-F238E27FC236}">
                  <a16:creationId xmlns:a16="http://schemas.microsoft.com/office/drawing/2014/main" id="{201C4FA3-5028-4386-BC62-07C17A0A6771}"/>
                </a:ext>
              </a:extLst>
            </p:cNvPr>
            <p:cNvSpPr>
              <a:spLocks noChangeArrowheads="1"/>
            </p:cNvSpPr>
            <p:nvPr/>
          </p:nvSpPr>
          <p:spPr bwMode="auto">
            <a:xfrm>
              <a:off x="0" y="909"/>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10" name="Rectangle 13">
              <a:extLst>
                <a:ext uri="{FF2B5EF4-FFF2-40B4-BE49-F238E27FC236}">
                  <a16:creationId xmlns:a16="http://schemas.microsoft.com/office/drawing/2014/main" id="{99999D86-0141-49EA-91D9-5B1F43BACD97}"/>
                </a:ext>
              </a:extLst>
            </p:cNvPr>
            <p:cNvSpPr>
              <a:spLocks noChangeArrowheads="1"/>
            </p:cNvSpPr>
            <p:nvPr/>
          </p:nvSpPr>
          <p:spPr bwMode="auto">
            <a:xfrm>
              <a:off x="0" y="610"/>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11" name="Rectangle 14">
              <a:extLst>
                <a:ext uri="{FF2B5EF4-FFF2-40B4-BE49-F238E27FC236}">
                  <a16:creationId xmlns:a16="http://schemas.microsoft.com/office/drawing/2014/main" id="{A3388B42-A5A0-4A41-82B4-B38681F55855}"/>
                </a:ext>
              </a:extLst>
            </p:cNvPr>
            <p:cNvSpPr>
              <a:spLocks noChangeArrowheads="1"/>
            </p:cNvSpPr>
            <p:nvPr/>
          </p:nvSpPr>
          <p:spPr bwMode="auto">
            <a:xfrm>
              <a:off x="0" y="311"/>
              <a:ext cx="11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12" name="Rectangle 15">
              <a:extLst>
                <a:ext uri="{FF2B5EF4-FFF2-40B4-BE49-F238E27FC236}">
                  <a16:creationId xmlns:a16="http://schemas.microsoft.com/office/drawing/2014/main" id="{774DD048-FECA-40AE-999B-7C68DFA36DF5}"/>
                </a:ext>
              </a:extLst>
            </p:cNvPr>
            <p:cNvSpPr>
              <a:spLocks noChangeArrowheads="1"/>
            </p:cNvSpPr>
            <p:nvPr/>
          </p:nvSpPr>
          <p:spPr bwMode="auto">
            <a:xfrm>
              <a:off x="0" y="0"/>
              <a:ext cx="118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Clr>
                  <a:srgbClr val="00B85C"/>
                </a:buClr>
                <a:buNone/>
              </a:pPr>
              <a:r>
                <a:rPr lang="zh-CN" altLang="en-US" sz="2400" dirty="0">
                  <a:ea typeface="宋体" panose="02010600030101010101" pitchFamily="2" charset="-122"/>
                </a:rPr>
                <a:t>埃克森美孚</a:t>
              </a:r>
              <a:endParaRPr lang="zh-CN" altLang="zh-CN" sz="2400" dirty="0">
                <a:ea typeface="宋体" panose="02010600030101010101" pitchFamily="2" charset="-122"/>
              </a:endParaRPr>
            </a:p>
          </p:txBody>
        </p:sp>
      </p:grpSp>
      <p:grpSp>
        <p:nvGrpSpPr>
          <p:cNvPr id="13" name="Group 16">
            <a:extLst>
              <a:ext uri="{FF2B5EF4-FFF2-40B4-BE49-F238E27FC236}">
                <a16:creationId xmlns:a16="http://schemas.microsoft.com/office/drawing/2014/main" id="{93839FC5-0C5B-425E-9CF2-0FC715E513E5}"/>
              </a:ext>
            </a:extLst>
          </p:cNvPr>
          <p:cNvGrpSpPr>
            <a:grpSpLocks/>
          </p:cNvGrpSpPr>
          <p:nvPr/>
        </p:nvGrpSpPr>
        <p:grpSpPr bwMode="auto">
          <a:xfrm>
            <a:off x="4256088" y="2832100"/>
            <a:ext cx="1598612" cy="3816350"/>
            <a:chOff x="0" y="0"/>
            <a:chExt cx="1007" cy="2404"/>
          </a:xfrm>
        </p:grpSpPr>
        <p:sp>
          <p:nvSpPr>
            <p:cNvPr id="14" name="Rectangle 17">
              <a:extLst>
                <a:ext uri="{FF2B5EF4-FFF2-40B4-BE49-F238E27FC236}">
                  <a16:creationId xmlns:a16="http://schemas.microsoft.com/office/drawing/2014/main" id="{9FEFBA5A-2868-4C33-8DA0-A3FEB00B922E}"/>
                </a:ext>
              </a:extLst>
            </p:cNvPr>
            <p:cNvSpPr>
              <a:spLocks noChangeArrowheads="1"/>
            </p:cNvSpPr>
            <p:nvPr/>
          </p:nvSpPr>
          <p:spPr bwMode="auto">
            <a:xfrm>
              <a:off x="0" y="2105"/>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12</a:t>
              </a:r>
            </a:p>
          </p:txBody>
        </p:sp>
        <p:sp>
          <p:nvSpPr>
            <p:cNvPr id="15" name="Rectangle 18">
              <a:extLst>
                <a:ext uri="{FF2B5EF4-FFF2-40B4-BE49-F238E27FC236}">
                  <a16:creationId xmlns:a16="http://schemas.microsoft.com/office/drawing/2014/main" id="{C8CE0D4B-BBDB-43CD-91C1-FB00EDE6A489}"/>
                </a:ext>
              </a:extLst>
            </p:cNvPr>
            <p:cNvSpPr>
              <a:spLocks noChangeArrowheads="1"/>
            </p:cNvSpPr>
            <p:nvPr/>
          </p:nvSpPr>
          <p:spPr bwMode="auto">
            <a:xfrm>
              <a:off x="0" y="1806"/>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10</a:t>
              </a:r>
            </a:p>
          </p:txBody>
        </p:sp>
        <p:sp>
          <p:nvSpPr>
            <p:cNvPr id="16" name="Rectangle 19">
              <a:extLst>
                <a:ext uri="{FF2B5EF4-FFF2-40B4-BE49-F238E27FC236}">
                  <a16:creationId xmlns:a16="http://schemas.microsoft.com/office/drawing/2014/main" id="{E04F2B9E-5858-439C-9B40-277865DF1DF5}"/>
                </a:ext>
              </a:extLst>
            </p:cNvPr>
            <p:cNvSpPr>
              <a:spLocks noChangeArrowheads="1"/>
            </p:cNvSpPr>
            <p:nvPr/>
          </p:nvSpPr>
          <p:spPr bwMode="auto">
            <a:xfrm>
              <a:off x="0" y="1507"/>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8</a:t>
              </a:r>
            </a:p>
          </p:txBody>
        </p:sp>
        <p:sp>
          <p:nvSpPr>
            <p:cNvPr id="17" name="Rectangle 20">
              <a:extLst>
                <a:ext uri="{FF2B5EF4-FFF2-40B4-BE49-F238E27FC236}">
                  <a16:creationId xmlns:a16="http://schemas.microsoft.com/office/drawing/2014/main" id="{73CC05C7-5EDD-4426-BD5D-20FF9D2D7BA3}"/>
                </a:ext>
              </a:extLst>
            </p:cNvPr>
            <p:cNvSpPr>
              <a:spLocks noChangeArrowheads="1"/>
            </p:cNvSpPr>
            <p:nvPr/>
          </p:nvSpPr>
          <p:spPr bwMode="auto">
            <a:xfrm>
              <a:off x="0" y="1208"/>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6</a:t>
              </a:r>
            </a:p>
          </p:txBody>
        </p:sp>
        <p:sp>
          <p:nvSpPr>
            <p:cNvPr id="18" name="Rectangle 21">
              <a:extLst>
                <a:ext uri="{FF2B5EF4-FFF2-40B4-BE49-F238E27FC236}">
                  <a16:creationId xmlns:a16="http://schemas.microsoft.com/office/drawing/2014/main" id="{F6BA8E94-67E1-4F0F-A63F-AFCE35C6FAFA}"/>
                </a:ext>
              </a:extLst>
            </p:cNvPr>
            <p:cNvSpPr>
              <a:spLocks noChangeArrowheads="1"/>
            </p:cNvSpPr>
            <p:nvPr/>
          </p:nvSpPr>
          <p:spPr bwMode="auto">
            <a:xfrm>
              <a:off x="0" y="909"/>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4</a:t>
              </a:r>
            </a:p>
          </p:txBody>
        </p:sp>
        <p:sp>
          <p:nvSpPr>
            <p:cNvPr id="19" name="Rectangle 22">
              <a:extLst>
                <a:ext uri="{FF2B5EF4-FFF2-40B4-BE49-F238E27FC236}">
                  <a16:creationId xmlns:a16="http://schemas.microsoft.com/office/drawing/2014/main" id="{CDE9BE41-7E1F-4F3B-8FEC-B8CE8879E68B}"/>
                </a:ext>
              </a:extLst>
            </p:cNvPr>
            <p:cNvSpPr>
              <a:spLocks noChangeArrowheads="1"/>
            </p:cNvSpPr>
            <p:nvPr/>
          </p:nvSpPr>
          <p:spPr bwMode="auto">
            <a:xfrm>
              <a:off x="0" y="610"/>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2</a:t>
              </a:r>
            </a:p>
          </p:txBody>
        </p:sp>
        <p:sp>
          <p:nvSpPr>
            <p:cNvPr id="20" name="Rectangle 23">
              <a:extLst>
                <a:ext uri="{FF2B5EF4-FFF2-40B4-BE49-F238E27FC236}">
                  <a16:creationId xmlns:a16="http://schemas.microsoft.com/office/drawing/2014/main" id="{C152B7F5-788E-4854-91CE-68FF05AFFA7F}"/>
                </a:ext>
              </a:extLst>
            </p:cNvPr>
            <p:cNvSpPr>
              <a:spLocks noChangeArrowheads="1"/>
            </p:cNvSpPr>
            <p:nvPr/>
          </p:nvSpPr>
          <p:spPr bwMode="auto">
            <a:xfrm>
              <a:off x="0" y="311"/>
              <a:ext cx="10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0</a:t>
              </a:r>
            </a:p>
          </p:txBody>
        </p:sp>
        <p:sp>
          <p:nvSpPr>
            <p:cNvPr id="21" name="Rectangle 24">
              <a:extLst>
                <a:ext uri="{FF2B5EF4-FFF2-40B4-BE49-F238E27FC236}">
                  <a16:creationId xmlns:a16="http://schemas.microsoft.com/office/drawing/2014/main" id="{8DCD5589-BEF7-49F2-9583-4AD2066E5407}"/>
                </a:ext>
              </a:extLst>
            </p:cNvPr>
            <p:cNvSpPr>
              <a:spLocks noChangeArrowheads="1"/>
            </p:cNvSpPr>
            <p:nvPr/>
          </p:nvSpPr>
          <p:spPr bwMode="auto">
            <a:xfrm>
              <a:off x="0" y="0"/>
              <a:ext cx="10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Clr>
                  <a:srgbClr val="00B85C"/>
                </a:buClr>
                <a:buNone/>
              </a:pPr>
              <a:r>
                <a:rPr lang="zh-CN" altLang="en-US" sz="2400" dirty="0">
                  <a:ea typeface="宋体" panose="02010600030101010101" pitchFamily="2" charset="-122"/>
                </a:rPr>
                <a:t>皇家壳牌</a:t>
              </a:r>
              <a:endParaRPr lang="zh-CN" altLang="zh-CN" sz="2400" dirty="0">
                <a:ea typeface="宋体" panose="02010600030101010101" pitchFamily="2" charset="-122"/>
              </a:endParaRPr>
            </a:p>
          </p:txBody>
        </p:sp>
      </p:grpSp>
      <p:grpSp>
        <p:nvGrpSpPr>
          <p:cNvPr id="22" name="Group 25">
            <a:extLst>
              <a:ext uri="{FF2B5EF4-FFF2-40B4-BE49-F238E27FC236}">
                <a16:creationId xmlns:a16="http://schemas.microsoft.com/office/drawing/2014/main" id="{70DB8081-6E60-451E-87A5-B0638FF65384}"/>
              </a:ext>
            </a:extLst>
          </p:cNvPr>
          <p:cNvGrpSpPr>
            <a:grpSpLocks/>
          </p:cNvGrpSpPr>
          <p:nvPr/>
        </p:nvGrpSpPr>
        <p:grpSpPr bwMode="auto">
          <a:xfrm>
            <a:off x="3989388" y="4749800"/>
            <a:ext cx="4217987" cy="1898650"/>
            <a:chOff x="0" y="0"/>
            <a:chExt cx="2657" cy="1196"/>
          </a:xfrm>
        </p:grpSpPr>
        <p:sp>
          <p:nvSpPr>
            <p:cNvPr id="23" name="Rectangle 26">
              <a:extLst>
                <a:ext uri="{FF2B5EF4-FFF2-40B4-BE49-F238E27FC236}">
                  <a16:creationId xmlns:a16="http://schemas.microsoft.com/office/drawing/2014/main" id="{B44D0EE6-6B29-4148-8AD1-9876DC4D6439}"/>
                </a:ext>
              </a:extLst>
            </p:cNvPr>
            <p:cNvSpPr>
              <a:spLocks noChangeArrowheads="1"/>
            </p:cNvSpPr>
            <p:nvPr/>
          </p:nvSpPr>
          <p:spPr bwMode="auto">
            <a:xfrm>
              <a:off x="0" y="897"/>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4" name="Rectangle 27">
              <a:extLst>
                <a:ext uri="{FF2B5EF4-FFF2-40B4-BE49-F238E27FC236}">
                  <a16:creationId xmlns:a16="http://schemas.microsoft.com/office/drawing/2014/main" id="{BA270ED5-5CCC-4105-8DF2-F2E8B86D237E}"/>
                </a:ext>
              </a:extLst>
            </p:cNvPr>
            <p:cNvSpPr>
              <a:spLocks noChangeArrowheads="1"/>
            </p:cNvSpPr>
            <p:nvPr/>
          </p:nvSpPr>
          <p:spPr bwMode="auto">
            <a:xfrm>
              <a:off x="0" y="598"/>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5" name="Rectangle 28">
              <a:extLst>
                <a:ext uri="{FF2B5EF4-FFF2-40B4-BE49-F238E27FC236}">
                  <a16:creationId xmlns:a16="http://schemas.microsoft.com/office/drawing/2014/main" id="{72AA2EA3-FEBB-4464-846F-5485744419EB}"/>
                </a:ext>
              </a:extLst>
            </p:cNvPr>
            <p:cNvSpPr>
              <a:spLocks noChangeArrowheads="1"/>
            </p:cNvSpPr>
            <p:nvPr/>
          </p:nvSpPr>
          <p:spPr bwMode="auto">
            <a:xfrm>
              <a:off x="0" y="299"/>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6" name="Rectangle 29">
              <a:extLst>
                <a:ext uri="{FF2B5EF4-FFF2-40B4-BE49-F238E27FC236}">
                  <a16:creationId xmlns:a16="http://schemas.microsoft.com/office/drawing/2014/main" id="{7D058AF8-6A6E-4098-B8CB-C4725038E0AE}"/>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7" name="Rectangle 30">
              <a:extLst>
                <a:ext uri="{FF2B5EF4-FFF2-40B4-BE49-F238E27FC236}">
                  <a16:creationId xmlns:a16="http://schemas.microsoft.com/office/drawing/2014/main" id="{B92E8538-3418-4A7F-87CA-4E85E42F5FC4}"/>
                </a:ext>
              </a:extLst>
            </p:cNvPr>
            <p:cNvSpPr>
              <a:spLocks noChangeArrowheads="1"/>
            </p:cNvSpPr>
            <p:nvPr/>
          </p:nvSpPr>
          <p:spPr bwMode="auto">
            <a:xfrm>
              <a:off x="1175" y="897"/>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8" name="Rectangle 31">
              <a:extLst>
                <a:ext uri="{FF2B5EF4-FFF2-40B4-BE49-F238E27FC236}">
                  <a16:creationId xmlns:a16="http://schemas.microsoft.com/office/drawing/2014/main" id="{A12951F9-F051-4993-B04F-7273FDA2FD84}"/>
                </a:ext>
              </a:extLst>
            </p:cNvPr>
            <p:cNvSpPr>
              <a:spLocks noChangeArrowheads="1"/>
            </p:cNvSpPr>
            <p:nvPr/>
          </p:nvSpPr>
          <p:spPr bwMode="auto">
            <a:xfrm>
              <a:off x="1175" y="598"/>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29" name="Rectangle 32">
              <a:extLst>
                <a:ext uri="{FF2B5EF4-FFF2-40B4-BE49-F238E27FC236}">
                  <a16:creationId xmlns:a16="http://schemas.microsoft.com/office/drawing/2014/main" id="{9FB06C40-8B91-42EA-B59C-6EF01154C4BC}"/>
                </a:ext>
              </a:extLst>
            </p:cNvPr>
            <p:cNvSpPr>
              <a:spLocks noChangeArrowheads="1"/>
            </p:cNvSpPr>
            <p:nvPr/>
          </p:nvSpPr>
          <p:spPr bwMode="auto">
            <a:xfrm>
              <a:off x="1175" y="299"/>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0" name="Rectangle 33">
              <a:extLst>
                <a:ext uri="{FF2B5EF4-FFF2-40B4-BE49-F238E27FC236}">
                  <a16:creationId xmlns:a16="http://schemas.microsoft.com/office/drawing/2014/main" id="{B490C2AE-3EFA-41D7-AE28-2C817FD01F26}"/>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1" name="Rectangle 34">
              <a:extLst>
                <a:ext uri="{FF2B5EF4-FFF2-40B4-BE49-F238E27FC236}">
                  <a16:creationId xmlns:a16="http://schemas.microsoft.com/office/drawing/2014/main" id="{BACE186A-75B3-4852-BEF3-F72D2D7C2BA0}"/>
                </a:ext>
              </a:extLst>
            </p:cNvPr>
            <p:cNvSpPr>
              <a:spLocks noChangeArrowheads="1"/>
            </p:cNvSpPr>
            <p:nvPr/>
          </p:nvSpPr>
          <p:spPr bwMode="auto">
            <a:xfrm>
              <a:off x="1460" y="897"/>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24</a:t>
              </a:r>
            </a:p>
          </p:txBody>
        </p:sp>
        <p:sp>
          <p:nvSpPr>
            <p:cNvPr id="32" name="Rectangle 35">
              <a:extLst>
                <a:ext uri="{FF2B5EF4-FFF2-40B4-BE49-F238E27FC236}">
                  <a16:creationId xmlns:a16="http://schemas.microsoft.com/office/drawing/2014/main" id="{5E78847B-D7AD-418A-856A-9684654A1FD6}"/>
                </a:ext>
              </a:extLst>
            </p:cNvPr>
            <p:cNvSpPr>
              <a:spLocks noChangeArrowheads="1"/>
            </p:cNvSpPr>
            <p:nvPr/>
          </p:nvSpPr>
          <p:spPr bwMode="auto">
            <a:xfrm>
              <a:off x="1460" y="598"/>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19</a:t>
              </a:r>
            </a:p>
          </p:txBody>
        </p:sp>
        <p:sp>
          <p:nvSpPr>
            <p:cNvPr id="33" name="Rectangle 36">
              <a:extLst>
                <a:ext uri="{FF2B5EF4-FFF2-40B4-BE49-F238E27FC236}">
                  <a16:creationId xmlns:a16="http://schemas.microsoft.com/office/drawing/2014/main" id="{0C4560F6-5E97-4FBD-B464-5EC1DE909DF6}"/>
                </a:ext>
              </a:extLst>
            </p:cNvPr>
            <p:cNvSpPr>
              <a:spLocks noChangeArrowheads="1"/>
            </p:cNvSpPr>
            <p:nvPr/>
          </p:nvSpPr>
          <p:spPr bwMode="auto">
            <a:xfrm>
              <a:off x="1460" y="299"/>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14</a:t>
              </a:r>
            </a:p>
          </p:txBody>
        </p:sp>
        <p:sp>
          <p:nvSpPr>
            <p:cNvPr id="34" name="Rectangle 37">
              <a:extLst>
                <a:ext uri="{FF2B5EF4-FFF2-40B4-BE49-F238E27FC236}">
                  <a16:creationId xmlns:a16="http://schemas.microsoft.com/office/drawing/2014/main" id="{387B317E-C75E-4DAE-B528-B635F1755FCF}"/>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9</a:t>
              </a:r>
            </a:p>
          </p:txBody>
        </p:sp>
      </p:grpSp>
      <p:grpSp>
        <p:nvGrpSpPr>
          <p:cNvPr id="35" name="Group 38">
            <a:extLst>
              <a:ext uri="{FF2B5EF4-FFF2-40B4-BE49-F238E27FC236}">
                <a16:creationId xmlns:a16="http://schemas.microsoft.com/office/drawing/2014/main" id="{8E989340-418D-4690-9FC3-EE69D871323E}"/>
              </a:ext>
            </a:extLst>
          </p:cNvPr>
          <p:cNvGrpSpPr>
            <a:grpSpLocks/>
          </p:cNvGrpSpPr>
          <p:nvPr/>
        </p:nvGrpSpPr>
        <p:grpSpPr bwMode="auto">
          <a:xfrm>
            <a:off x="3989388" y="4275138"/>
            <a:ext cx="4217987" cy="474662"/>
            <a:chOff x="0" y="0"/>
            <a:chExt cx="2657" cy="299"/>
          </a:xfrm>
        </p:grpSpPr>
        <p:sp>
          <p:nvSpPr>
            <p:cNvPr id="36" name="Rectangle 39">
              <a:extLst>
                <a:ext uri="{FF2B5EF4-FFF2-40B4-BE49-F238E27FC236}">
                  <a16:creationId xmlns:a16="http://schemas.microsoft.com/office/drawing/2014/main" id="{3E2AB518-651C-4366-9A9C-CA33053C70A7}"/>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7" name="Rectangle 40">
              <a:extLst>
                <a:ext uri="{FF2B5EF4-FFF2-40B4-BE49-F238E27FC236}">
                  <a16:creationId xmlns:a16="http://schemas.microsoft.com/office/drawing/2014/main" id="{06438BEE-7F2A-46D2-8B68-FA0AAE07753F}"/>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38" name="Rectangle 41">
              <a:extLst>
                <a:ext uri="{FF2B5EF4-FFF2-40B4-BE49-F238E27FC236}">
                  <a16:creationId xmlns:a16="http://schemas.microsoft.com/office/drawing/2014/main" id="{90C5A785-1BD7-4E2F-BC7F-E687113C3614}"/>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4</a:t>
              </a:r>
            </a:p>
          </p:txBody>
        </p:sp>
      </p:grpSp>
      <p:grpSp>
        <p:nvGrpSpPr>
          <p:cNvPr id="39" name="Group 42">
            <a:extLst>
              <a:ext uri="{FF2B5EF4-FFF2-40B4-BE49-F238E27FC236}">
                <a16:creationId xmlns:a16="http://schemas.microsoft.com/office/drawing/2014/main" id="{64838312-8F8E-4997-871E-8556DC14F16B}"/>
              </a:ext>
            </a:extLst>
          </p:cNvPr>
          <p:cNvGrpSpPr>
            <a:grpSpLocks/>
          </p:cNvGrpSpPr>
          <p:nvPr/>
        </p:nvGrpSpPr>
        <p:grpSpPr bwMode="auto">
          <a:xfrm>
            <a:off x="3989388" y="3800475"/>
            <a:ext cx="4217987" cy="474663"/>
            <a:chOff x="0" y="0"/>
            <a:chExt cx="2657" cy="299"/>
          </a:xfrm>
        </p:grpSpPr>
        <p:sp>
          <p:nvSpPr>
            <p:cNvPr id="40" name="Rectangle 43">
              <a:extLst>
                <a:ext uri="{FF2B5EF4-FFF2-40B4-BE49-F238E27FC236}">
                  <a16:creationId xmlns:a16="http://schemas.microsoft.com/office/drawing/2014/main" id="{736EDAFC-A41D-467E-A35F-77099F2DC183}"/>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1" name="Rectangle 44">
              <a:extLst>
                <a:ext uri="{FF2B5EF4-FFF2-40B4-BE49-F238E27FC236}">
                  <a16:creationId xmlns:a16="http://schemas.microsoft.com/office/drawing/2014/main" id="{F2163D03-A9AA-498C-927E-168F482624E1}"/>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2" name="Rectangle 45">
              <a:extLst>
                <a:ext uri="{FF2B5EF4-FFF2-40B4-BE49-F238E27FC236}">
                  <a16:creationId xmlns:a16="http://schemas.microsoft.com/office/drawing/2014/main" id="{BFCECA0F-96C9-4D49-8E66-D4ABE07DCE1F}"/>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2</a:t>
              </a:r>
            </a:p>
          </p:txBody>
        </p:sp>
      </p:grpSp>
      <p:grpSp>
        <p:nvGrpSpPr>
          <p:cNvPr id="43" name="Group 46">
            <a:extLst>
              <a:ext uri="{FF2B5EF4-FFF2-40B4-BE49-F238E27FC236}">
                <a16:creationId xmlns:a16="http://schemas.microsoft.com/office/drawing/2014/main" id="{3A53BE0F-2BE0-41C1-843F-5E58E1505938}"/>
              </a:ext>
            </a:extLst>
          </p:cNvPr>
          <p:cNvGrpSpPr>
            <a:grpSpLocks/>
          </p:cNvGrpSpPr>
          <p:nvPr/>
        </p:nvGrpSpPr>
        <p:grpSpPr bwMode="auto">
          <a:xfrm>
            <a:off x="3989388" y="3325813"/>
            <a:ext cx="4217987" cy="474662"/>
            <a:chOff x="0" y="0"/>
            <a:chExt cx="2657" cy="299"/>
          </a:xfrm>
        </p:grpSpPr>
        <p:sp>
          <p:nvSpPr>
            <p:cNvPr id="44" name="Rectangle 47">
              <a:extLst>
                <a:ext uri="{FF2B5EF4-FFF2-40B4-BE49-F238E27FC236}">
                  <a16:creationId xmlns:a16="http://schemas.microsoft.com/office/drawing/2014/main" id="{9C00E867-1814-4B09-B9BE-E6CC981DF169}"/>
                </a:ext>
              </a:extLst>
            </p:cNvPr>
            <p:cNvSpPr>
              <a:spLocks noChangeArrowheads="1"/>
            </p:cNvSpPr>
            <p:nvPr/>
          </p:nvSpPr>
          <p:spPr bwMode="auto">
            <a:xfrm>
              <a:off x="0" y="0"/>
              <a:ext cx="16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ea typeface="宋体" panose="02010600030101010101" pitchFamily="2" charset="-122"/>
                </a:rPr>
                <a:t>+</a:t>
              </a:r>
            </a:p>
          </p:txBody>
        </p:sp>
        <p:sp>
          <p:nvSpPr>
            <p:cNvPr id="45" name="Rectangle 48">
              <a:extLst>
                <a:ext uri="{FF2B5EF4-FFF2-40B4-BE49-F238E27FC236}">
                  <a16:creationId xmlns:a16="http://schemas.microsoft.com/office/drawing/2014/main" id="{E69463F6-9A2F-43C9-9E26-1EFFB9854CB7}"/>
                </a:ext>
              </a:extLst>
            </p:cNvPr>
            <p:cNvSpPr>
              <a:spLocks noChangeArrowheads="1"/>
            </p:cNvSpPr>
            <p:nvPr/>
          </p:nvSpPr>
          <p:spPr bwMode="auto">
            <a:xfrm>
              <a:off x="1175" y="0"/>
              <a:ext cx="2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a:ea typeface="宋体" panose="02010600030101010101" pitchFamily="2" charset="-122"/>
                </a:rPr>
                <a:t>=</a:t>
              </a:r>
            </a:p>
          </p:txBody>
        </p:sp>
        <p:sp>
          <p:nvSpPr>
            <p:cNvPr id="46" name="Rectangle 49">
              <a:extLst>
                <a:ext uri="{FF2B5EF4-FFF2-40B4-BE49-F238E27FC236}">
                  <a16:creationId xmlns:a16="http://schemas.microsoft.com/office/drawing/2014/main" id="{098E29A7-CB95-43C9-807A-EEB2ED8A0104}"/>
                </a:ext>
              </a:extLst>
            </p:cNvPr>
            <p:cNvSpPr>
              <a:spLocks noChangeArrowheads="1"/>
            </p:cNvSpPr>
            <p:nvPr/>
          </p:nvSpPr>
          <p:spPr bwMode="auto">
            <a:xfrm>
              <a:off x="1460" y="0"/>
              <a:ext cx="119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zh-CN" sz="2400" dirty="0">
                  <a:solidFill>
                    <a:schemeClr val="accent1"/>
                  </a:solidFill>
                  <a:ea typeface="宋体" panose="02010600030101010101" pitchFamily="2" charset="-122"/>
                </a:rPr>
                <a:t>0</a:t>
              </a:r>
            </a:p>
          </p:txBody>
        </p:sp>
      </p:grpSp>
      <p:sp>
        <p:nvSpPr>
          <p:cNvPr id="47" name="Rectangle 50">
            <a:extLst>
              <a:ext uri="{FF2B5EF4-FFF2-40B4-BE49-F238E27FC236}">
                <a16:creationId xmlns:a16="http://schemas.microsoft.com/office/drawing/2014/main" id="{A99C1E9F-5FC2-4BC3-9DAF-E674CCCB075F}"/>
              </a:ext>
            </a:extLst>
          </p:cNvPr>
          <p:cNvSpPr>
            <a:spLocks noChangeArrowheads="1"/>
          </p:cNvSpPr>
          <p:nvPr/>
        </p:nvSpPr>
        <p:spPr bwMode="auto">
          <a:xfrm>
            <a:off x="6307138" y="2832100"/>
            <a:ext cx="19002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zh-CN" altLang="zh-CN" sz="2200" b="1" dirty="0">
                <a:solidFill>
                  <a:schemeClr val="accent1"/>
                </a:solidFill>
                <a:ea typeface="宋体" panose="02010600030101010101" pitchFamily="2" charset="-122"/>
              </a:rPr>
              <a:t>市场供应数量</a:t>
            </a:r>
          </a:p>
        </p:txBody>
      </p:sp>
      <p:grpSp>
        <p:nvGrpSpPr>
          <p:cNvPr id="48" name="Group 51">
            <a:extLst>
              <a:ext uri="{FF2B5EF4-FFF2-40B4-BE49-F238E27FC236}">
                <a16:creationId xmlns:a16="http://schemas.microsoft.com/office/drawing/2014/main" id="{A9633E63-D478-4966-8796-E04E8255B8B7}"/>
              </a:ext>
            </a:extLst>
          </p:cNvPr>
          <p:cNvGrpSpPr>
            <a:grpSpLocks/>
          </p:cNvGrpSpPr>
          <p:nvPr/>
        </p:nvGrpSpPr>
        <p:grpSpPr bwMode="auto">
          <a:xfrm>
            <a:off x="923925" y="2832100"/>
            <a:ext cx="1192213" cy="3816350"/>
            <a:chOff x="0" y="0"/>
            <a:chExt cx="751" cy="2404"/>
          </a:xfrm>
        </p:grpSpPr>
        <p:sp>
          <p:nvSpPr>
            <p:cNvPr id="49" name="Rectangle 52">
              <a:extLst>
                <a:ext uri="{FF2B5EF4-FFF2-40B4-BE49-F238E27FC236}">
                  <a16:creationId xmlns:a16="http://schemas.microsoft.com/office/drawing/2014/main" id="{23483871-0D18-4C41-916D-472BC11DCB4F}"/>
                </a:ext>
              </a:extLst>
            </p:cNvPr>
            <p:cNvSpPr>
              <a:spLocks noChangeArrowheads="1"/>
            </p:cNvSpPr>
            <p:nvPr/>
          </p:nvSpPr>
          <p:spPr bwMode="auto">
            <a:xfrm>
              <a:off x="0" y="311"/>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dirty="0">
                  <a:ea typeface="宋体" panose="02010600030101010101" pitchFamily="2" charset="-122"/>
                </a:rPr>
                <a:t>$0.00</a:t>
              </a:r>
            </a:p>
          </p:txBody>
        </p:sp>
        <p:sp>
          <p:nvSpPr>
            <p:cNvPr id="50" name="Rectangle 53">
              <a:extLst>
                <a:ext uri="{FF2B5EF4-FFF2-40B4-BE49-F238E27FC236}">
                  <a16:creationId xmlns:a16="http://schemas.microsoft.com/office/drawing/2014/main" id="{BC2B4FA9-00DD-4F26-BF98-8AECD7302B79}"/>
                </a:ext>
              </a:extLst>
            </p:cNvPr>
            <p:cNvSpPr>
              <a:spLocks noChangeArrowheads="1"/>
            </p:cNvSpPr>
            <p:nvPr/>
          </p:nvSpPr>
          <p:spPr bwMode="auto">
            <a:xfrm>
              <a:off x="0" y="2105"/>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6.00</a:t>
              </a:r>
            </a:p>
          </p:txBody>
        </p:sp>
        <p:sp>
          <p:nvSpPr>
            <p:cNvPr id="51" name="Rectangle 54">
              <a:extLst>
                <a:ext uri="{FF2B5EF4-FFF2-40B4-BE49-F238E27FC236}">
                  <a16:creationId xmlns:a16="http://schemas.microsoft.com/office/drawing/2014/main" id="{A00216CE-AF76-46CD-8817-15F0B30BA8B0}"/>
                </a:ext>
              </a:extLst>
            </p:cNvPr>
            <p:cNvSpPr>
              <a:spLocks noChangeArrowheads="1"/>
            </p:cNvSpPr>
            <p:nvPr/>
          </p:nvSpPr>
          <p:spPr bwMode="auto">
            <a:xfrm>
              <a:off x="0" y="1806"/>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5.00</a:t>
              </a:r>
            </a:p>
          </p:txBody>
        </p:sp>
        <p:sp>
          <p:nvSpPr>
            <p:cNvPr id="52" name="Rectangle 55">
              <a:extLst>
                <a:ext uri="{FF2B5EF4-FFF2-40B4-BE49-F238E27FC236}">
                  <a16:creationId xmlns:a16="http://schemas.microsoft.com/office/drawing/2014/main" id="{FEEAE0BD-BD64-431F-99CE-C17E21244740}"/>
                </a:ext>
              </a:extLst>
            </p:cNvPr>
            <p:cNvSpPr>
              <a:spLocks noChangeArrowheads="1"/>
            </p:cNvSpPr>
            <p:nvPr/>
          </p:nvSpPr>
          <p:spPr bwMode="auto">
            <a:xfrm>
              <a:off x="0" y="1507"/>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4.00</a:t>
              </a:r>
            </a:p>
          </p:txBody>
        </p:sp>
        <p:sp>
          <p:nvSpPr>
            <p:cNvPr id="53" name="Rectangle 56">
              <a:extLst>
                <a:ext uri="{FF2B5EF4-FFF2-40B4-BE49-F238E27FC236}">
                  <a16:creationId xmlns:a16="http://schemas.microsoft.com/office/drawing/2014/main" id="{DF68EFF2-8E4D-4999-B72F-CD471750E654}"/>
                </a:ext>
              </a:extLst>
            </p:cNvPr>
            <p:cNvSpPr>
              <a:spLocks noChangeArrowheads="1"/>
            </p:cNvSpPr>
            <p:nvPr/>
          </p:nvSpPr>
          <p:spPr bwMode="auto">
            <a:xfrm>
              <a:off x="0" y="1208"/>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3.00</a:t>
              </a:r>
            </a:p>
          </p:txBody>
        </p:sp>
        <p:sp>
          <p:nvSpPr>
            <p:cNvPr id="54" name="Rectangle 57">
              <a:extLst>
                <a:ext uri="{FF2B5EF4-FFF2-40B4-BE49-F238E27FC236}">
                  <a16:creationId xmlns:a16="http://schemas.microsoft.com/office/drawing/2014/main" id="{83E48A56-9BC0-45FA-A3D5-D771B23F8D8D}"/>
                </a:ext>
              </a:extLst>
            </p:cNvPr>
            <p:cNvSpPr>
              <a:spLocks noChangeArrowheads="1"/>
            </p:cNvSpPr>
            <p:nvPr/>
          </p:nvSpPr>
          <p:spPr bwMode="auto">
            <a:xfrm>
              <a:off x="0" y="909"/>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2.00</a:t>
              </a:r>
            </a:p>
          </p:txBody>
        </p:sp>
        <p:sp>
          <p:nvSpPr>
            <p:cNvPr id="55" name="Rectangle 58">
              <a:extLst>
                <a:ext uri="{FF2B5EF4-FFF2-40B4-BE49-F238E27FC236}">
                  <a16:creationId xmlns:a16="http://schemas.microsoft.com/office/drawing/2014/main" id="{C35C2C66-726F-4B7E-8724-22C46383E313}"/>
                </a:ext>
              </a:extLst>
            </p:cNvPr>
            <p:cNvSpPr>
              <a:spLocks noChangeArrowheads="1"/>
            </p:cNvSpPr>
            <p:nvPr/>
          </p:nvSpPr>
          <p:spPr bwMode="auto">
            <a:xfrm>
              <a:off x="0" y="610"/>
              <a:ext cx="75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buClr>
                  <a:srgbClr val="00B85C"/>
                </a:buClr>
                <a:buFont typeface="Wingdings" panose="05000000000000000000" pitchFamily="2" charset="2"/>
                <a:buNone/>
              </a:pPr>
              <a:r>
                <a:rPr lang="en-US" altLang="zh-CN" sz="2400">
                  <a:ea typeface="宋体" panose="02010600030101010101" pitchFamily="2" charset="-122"/>
                </a:rPr>
                <a:t>1.00</a:t>
              </a:r>
            </a:p>
          </p:txBody>
        </p:sp>
        <p:sp>
          <p:nvSpPr>
            <p:cNvPr id="56" name="Rectangle 59">
              <a:extLst>
                <a:ext uri="{FF2B5EF4-FFF2-40B4-BE49-F238E27FC236}">
                  <a16:creationId xmlns:a16="http://schemas.microsoft.com/office/drawing/2014/main" id="{45CFA752-D623-46E2-8A5B-C4E1D56BCAB6}"/>
                </a:ext>
              </a:extLst>
            </p:cNvPr>
            <p:cNvSpPr>
              <a:spLocks noChangeArrowheads="1"/>
            </p:cNvSpPr>
            <p:nvPr/>
          </p:nvSpPr>
          <p:spPr bwMode="auto">
            <a:xfrm>
              <a:off x="0" y="0"/>
              <a:ext cx="75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zh-CN" altLang="zh-CN" sz="2400">
                  <a:ea typeface="宋体" panose="02010600030101010101" pitchFamily="2" charset="-122"/>
                </a:rPr>
                <a:t>价格 </a:t>
              </a:r>
            </a:p>
          </p:txBody>
        </p:sp>
      </p:grpSp>
      <p:sp>
        <p:nvSpPr>
          <p:cNvPr id="57" name="Line 60">
            <a:extLst>
              <a:ext uri="{FF2B5EF4-FFF2-40B4-BE49-F238E27FC236}">
                <a16:creationId xmlns:a16="http://schemas.microsoft.com/office/drawing/2014/main" id="{D2BC67C0-6239-450D-AF14-BBC845969E0A}"/>
              </a:ext>
            </a:extLst>
          </p:cNvPr>
          <p:cNvSpPr>
            <a:spLocks noChangeShapeType="1"/>
          </p:cNvSpPr>
          <p:nvPr/>
        </p:nvSpPr>
        <p:spPr bwMode="auto">
          <a:xfrm>
            <a:off x="923925" y="283210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Line 61">
            <a:extLst>
              <a:ext uri="{FF2B5EF4-FFF2-40B4-BE49-F238E27FC236}">
                <a16:creationId xmlns:a16="http://schemas.microsoft.com/office/drawing/2014/main" id="{5EEA2C75-DC4A-42DB-BD48-B7506866A51F}"/>
              </a:ext>
            </a:extLst>
          </p:cNvPr>
          <p:cNvSpPr>
            <a:spLocks noChangeShapeType="1"/>
          </p:cNvSpPr>
          <p:nvPr/>
        </p:nvSpPr>
        <p:spPr bwMode="auto">
          <a:xfrm>
            <a:off x="923925" y="6648450"/>
            <a:ext cx="1192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Line 62">
            <a:extLst>
              <a:ext uri="{FF2B5EF4-FFF2-40B4-BE49-F238E27FC236}">
                <a16:creationId xmlns:a16="http://schemas.microsoft.com/office/drawing/2014/main" id="{6FB15254-DA35-44B4-BA61-BF58A2722A52}"/>
              </a:ext>
            </a:extLst>
          </p:cNvPr>
          <p:cNvSpPr>
            <a:spLocks noChangeShapeType="1"/>
          </p:cNvSpPr>
          <p:nvPr/>
        </p:nvSpPr>
        <p:spPr bwMode="auto">
          <a:xfrm>
            <a:off x="92392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Line 63">
            <a:extLst>
              <a:ext uri="{FF2B5EF4-FFF2-40B4-BE49-F238E27FC236}">
                <a16:creationId xmlns:a16="http://schemas.microsoft.com/office/drawing/2014/main" id="{F3F56477-0B99-4EC0-9151-700935A87BB2}"/>
              </a:ext>
            </a:extLst>
          </p:cNvPr>
          <p:cNvSpPr>
            <a:spLocks noChangeShapeType="1"/>
          </p:cNvSpPr>
          <p:nvPr/>
        </p:nvSpPr>
        <p:spPr bwMode="auto">
          <a:xfrm>
            <a:off x="8207375" y="2832100"/>
            <a:ext cx="0" cy="4937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Line 64">
            <a:extLst>
              <a:ext uri="{FF2B5EF4-FFF2-40B4-BE49-F238E27FC236}">
                <a16:creationId xmlns:a16="http://schemas.microsoft.com/office/drawing/2014/main" id="{7705955A-325A-4DC0-8B41-9FC12968A608}"/>
              </a:ext>
            </a:extLst>
          </p:cNvPr>
          <p:cNvSpPr>
            <a:spLocks noChangeShapeType="1"/>
          </p:cNvSpPr>
          <p:nvPr/>
        </p:nvSpPr>
        <p:spPr bwMode="auto">
          <a:xfrm>
            <a:off x="2116138" y="283210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Line 65">
            <a:extLst>
              <a:ext uri="{FF2B5EF4-FFF2-40B4-BE49-F238E27FC236}">
                <a16:creationId xmlns:a16="http://schemas.microsoft.com/office/drawing/2014/main" id="{04C14BA0-B153-4D50-BED5-4EE60BAF3E66}"/>
              </a:ext>
            </a:extLst>
          </p:cNvPr>
          <p:cNvSpPr>
            <a:spLocks noChangeShapeType="1"/>
          </p:cNvSpPr>
          <p:nvPr/>
        </p:nvSpPr>
        <p:spPr bwMode="auto">
          <a:xfrm>
            <a:off x="92392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Line 66">
            <a:extLst>
              <a:ext uri="{FF2B5EF4-FFF2-40B4-BE49-F238E27FC236}">
                <a16:creationId xmlns:a16="http://schemas.microsoft.com/office/drawing/2014/main" id="{FD4C770A-D3EE-4DA3-9FDA-99F27FA749AB}"/>
              </a:ext>
            </a:extLst>
          </p:cNvPr>
          <p:cNvSpPr>
            <a:spLocks noChangeShapeType="1"/>
          </p:cNvSpPr>
          <p:nvPr/>
        </p:nvSpPr>
        <p:spPr bwMode="auto">
          <a:xfrm>
            <a:off x="8207375" y="332581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Line 67">
            <a:extLst>
              <a:ext uri="{FF2B5EF4-FFF2-40B4-BE49-F238E27FC236}">
                <a16:creationId xmlns:a16="http://schemas.microsoft.com/office/drawing/2014/main" id="{534A35E2-A1A3-4184-BB4B-9B3C17B69986}"/>
              </a:ext>
            </a:extLst>
          </p:cNvPr>
          <p:cNvSpPr>
            <a:spLocks noChangeShapeType="1"/>
          </p:cNvSpPr>
          <p:nvPr/>
        </p:nvSpPr>
        <p:spPr bwMode="auto">
          <a:xfrm>
            <a:off x="92392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Line 68">
            <a:extLst>
              <a:ext uri="{FF2B5EF4-FFF2-40B4-BE49-F238E27FC236}">
                <a16:creationId xmlns:a16="http://schemas.microsoft.com/office/drawing/2014/main" id="{D0923413-5F50-4615-91CF-A9CBC86E6630}"/>
              </a:ext>
            </a:extLst>
          </p:cNvPr>
          <p:cNvSpPr>
            <a:spLocks noChangeShapeType="1"/>
          </p:cNvSpPr>
          <p:nvPr/>
        </p:nvSpPr>
        <p:spPr bwMode="auto">
          <a:xfrm>
            <a:off x="8207375" y="380047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Line 69">
            <a:extLst>
              <a:ext uri="{FF2B5EF4-FFF2-40B4-BE49-F238E27FC236}">
                <a16:creationId xmlns:a16="http://schemas.microsoft.com/office/drawing/2014/main" id="{B76F6F9D-E60F-4C4B-88C5-2E8951C02B04}"/>
              </a:ext>
            </a:extLst>
          </p:cNvPr>
          <p:cNvSpPr>
            <a:spLocks noChangeShapeType="1"/>
          </p:cNvSpPr>
          <p:nvPr/>
        </p:nvSpPr>
        <p:spPr bwMode="auto">
          <a:xfrm>
            <a:off x="92392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Line 70">
            <a:extLst>
              <a:ext uri="{FF2B5EF4-FFF2-40B4-BE49-F238E27FC236}">
                <a16:creationId xmlns:a16="http://schemas.microsoft.com/office/drawing/2014/main" id="{67E6F5B7-BBC7-4A9D-A26B-54D57EAD93B2}"/>
              </a:ext>
            </a:extLst>
          </p:cNvPr>
          <p:cNvSpPr>
            <a:spLocks noChangeShapeType="1"/>
          </p:cNvSpPr>
          <p:nvPr/>
        </p:nvSpPr>
        <p:spPr bwMode="auto">
          <a:xfrm>
            <a:off x="8207375" y="427513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Line 71">
            <a:extLst>
              <a:ext uri="{FF2B5EF4-FFF2-40B4-BE49-F238E27FC236}">
                <a16:creationId xmlns:a16="http://schemas.microsoft.com/office/drawing/2014/main" id="{18F0379F-2E30-466D-891D-6060266AE71D}"/>
              </a:ext>
            </a:extLst>
          </p:cNvPr>
          <p:cNvSpPr>
            <a:spLocks noChangeShapeType="1"/>
          </p:cNvSpPr>
          <p:nvPr/>
        </p:nvSpPr>
        <p:spPr bwMode="auto">
          <a:xfrm>
            <a:off x="92392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Line 72">
            <a:extLst>
              <a:ext uri="{FF2B5EF4-FFF2-40B4-BE49-F238E27FC236}">
                <a16:creationId xmlns:a16="http://schemas.microsoft.com/office/drawing/2014/main" id="{005E25AC-8D7F-43BB-B6A3-5EEF6234A4BB}"/>
              </a:ext>
            </a:extLst>
          </p:cNvPr>
          <p:cNvSpPr>
            <a:spLocks noChangeShapeType="1"/>
          </p:cNvSpPr>
          <p:nvPr/>
        </p:nvSpPr>
        <p:spPr bwMode="auto">
          <a:xfrm>
            <a:off x="8207375" y="4749800"/>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Line 73">
            <a:extLst>
              <a:ext uri="{FF2B5EF4-FFF2-40B4-BE49-F238E27FC236}">
                <a16:creationId xmlns:a16="http://schemas.microsoft.com/office/drawing/2014/main" id="{2222C5F5-551F-4445-A099-D54229DF6B4F}"/>
              </a:ext>
            </a:extLst>
          </p:cNvPr>
          <p:cNvSpPr>
            <a:spLocks noChangeShapeType="1"/>
          </p:cNvSpPr>
          <p:nvPr/>
        </p:nvSpPr>
        <p:spPr bwMode="auto">
          <a:xfrm>
            <a:off x="92392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Line 74">
            <a:extLst>
              <a:ext uri="{FF2B5EF4-FFF2-40B4-BE49-F238E27FC236}">
                <a16:creationId xmlns:a16="http://schemas.microsoft.com/office/drawing/2014/main" id="{9DCFA9A0-AF71-4175-951B-99A11269CE75}"/>
              </a:ext>
            </a:extLst>
          </p:cNvPr>
          <p:cNvSpPr>
            <a:spLocks noChangeShapeType="1"/>
          </p:cNvSpPr>
          <p:nvPr/>
        </p:nvSpPr>
        <p:spPr bwMode="auto">
          <a:xfrm>
            <a:off x="8207375" y="5224463"/>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Line 75">
            <a:extLst>
              <a:ext uri="{FF2B5EF4-FFF2-40B4-BE49-F238E27FC236}">
                <a16:creationId xmlns:a16="http://schemas.microsoft.com/office/drawing/2014/main" id="{70769B4E-36B8-4A33-B9C5-5DFF66946492}"/>
              </a:ext>
            </a:extLst>
          </p:cNvPr>
          <p:cNvSpPr>
            <a:spLocks noChangeShapeType="1"/>
          </p:cNvSpPr>
          <p:nvPr/>
        </p:nvSpPr>
        <p:spPr bwMode="auto">
          <a:xfrm>
            <a:off x="92392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Line 76">
            <a:extLst>
              <a:ext uri="{FF2B5EF4-FFF2-40B4-BE49-F238E27FC236}">
                <a16:creationId xmlns:a16="http://schemas.microsoft.com/office/drawing/2014/main" id="{32A3AA40-24B0-4808-89A1-FEB00A3F4D9A}"/>
              </a:ext>
            </a:extLst>
          </p:cNvPr>
          <p:cNvSpPr>
            <a:spLocks noChangeShapeType="1"/>
          </p:cNvSpPr>
          <p:nvPr/>
        </p:nvSpPr>
        <p:spPr bwMode="auto">
          <a:xfrm>
            <a:off x="8207375" y="5699125"/>
            <a:ext cx="0" cy="4746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Line 77">
            <a:extLst>
              <a:ext uri="{FF2B5EF4-FFF2-40B4-BE49-F238E27FC236}">
                <a16:creationId xmlns:a16="http://schemas.microsoft.com/office/drawing/2014/main" id="{1B0E5843-E6FE-47F2-9A21-8F475A3EE3F1}"/>
              </a:ext>
            </a:extLst>
          </p:cNvPr>
          <p:cNvSpPr>
            <a:spLocks noChangeShapeType="1"/>
          </p:cNvSpPr>
          <p:nvPr/>
        </p:nvSpPr>
        <p:spPr bwMode="auto">
          <a:xfrm>
            <a:off x="92392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Line 78">
            <a:extLst>
              <a:ext uri="{FF2B5EF4-FFF2-40B4-BE49-F238E27FC236}">
                <a16:creationId xmlns:a16="http://schemas.microsoft.com/office/drawing/2014/main" id="{70DEB32A-9545-473D-ACC0-41FF240455BB}"/>
              </a:ext>
            </a:extLst>
          </p:cNvPr>
          <p:cNvSpPr>
            <a:spLocks noChangeShapeType="1"/>
          </p:cNvSpPr>
          <p:nvPr/>
        </p:nvSpPr>
        <p:spPr bwMode="auto">
          <a:xfrm>
            <a:off x="8207375" y="6173788"/>
            <a:ext cx="0" cy="474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Line 79">
            <a:extLst>
              <a:ext uri="{FF2B5EF4-FFF2-40B4-BE49-F238E27FC236}">
                <a16:creationId xmlns:a16="http://schemas.microsoft.com/office/drawing/2014/main" id="{BB36338B-EF8F-4840-8E92-D5386700E6BB}"/>
              </a:ext>
            </a:extLst>
          </p:cNvPr>
          <p:cNvSpPr>
            <a:spLocks noChangeShapeType="1"/>
          </p:cNvSpPr>
          <p:nvPr/>
        </p:nvSpPr>
        <p:spPr bwMode="auto">
          <a:xfrm>
            <a:off x="2116138" y="6648450"/>
            <a:ext cx="1873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Line 80">
            <a:extLst>
              <a:ext uri="{FF2B5EF4-FFF2-40B4-BE49-F238E27FC236}">
                <a16:creationId xmlns:a16="http://schemas.microsoft.com/office/drawing/2014/main" id="{C6F74CE3-6CBD-4A98-8F69-C7CB87B3C695}"/>
              </a:ext>
            </a:extLst>
          </p:cNvPr>
          <p:cNvSpPr>
            <a:spLocks noChangeShapeType="1"/>
          </p:cNvSpPr>
          <p:nvPr/>
        </p:nvSpPr>
        <p:spPr bwMode="auto">
          <a:xfrm>
            <a:off x="3989388" y="283210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Line 81">
            <a:extLst>
              <a:ext uri="{FF2B5EF4-FFF2-40B4-BE49-F238E27FC236}">
                <a16:creationId xmlns:a16="http://schemas.microsoft.com/office/drawing/2014/main" id="{782D4DDC-D95B-4741-8CC1-E22AC12FF76E}"/>
              </a:ext>
            </a:extLst>
          </p:cNvPr>
          <p:cNvSpPr>
            <a:spLocks noChangeShapeType="1"/>
          </p:cNvSpPr>
          <p:nvPr/>
        </p:nvSpPr>
        <p:spPr bwMode="auto">
          <a:xfrm>
            <a:off x="4256088" y="283210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Line 82">
            <a:extLst>
              <a:ext uri="{FF2B5EF4-FFF2-40B4-BE49-F238E27FC236}">
                <a16:creationId xmlns:a16="http://schemas.microsoft.com/office/drawing/2014/main" id="{F972B92E-861C-4352-BB9F-BBD9112946A9}"/>
              </a:ext>
            </a:extLst>
          </p:cNvPr>
          <p:cNvSpPr>
            <a:spLocks noChangeShapeType="1"/>
          </p:cNvSpPr>
          <p:nvPr/>
        </p:nvSpPr>
        <p:spPr bwMode="auto">
          <a:xfrm>
            <a:off x="5854700" y="2832100"/>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Line 83">
            <a:extLst>
              <a:ext uri="{FF2B5EF4-FFF2-40B4-BE49-F238E27FC236}">
                <a16:creationId xmlns:a16="http://schemas.microsoft.com/office/drawing/2014/main" id="{150EAC02-3268-433F-9079-36F4AE523A24}"/>
              </a:ext>
            </a:extLst>
          </p:cNvPr>
          <p:cNvSpPr>
            <a:spLocks noChangeShapeType="1"/>
          </p:cNvSpPr>
          <p:nvPr/>
        </p:nvSpPr>
        <p:spPr bwMode="auto">
          <a:xfrm>
            <a:off x="6307138" y="283210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Line 84">
            <a:extLst>
              <a:ext uri="{FF2B5EF4-FFF2-40B4-BE49-F238E27FC236}">
                <a16:creationId xmlns:a16="http://schemas.microsoft.com/office/drawing/2014/main" id="{043A469B-2111-41BB-9D56-BB941EFED8C2}"/>
              </a:ext>
            </a:extLst>
          </p:cNvPr>
          <p:cNvSpPr>
            <a:spLocks noChangeShapeType="1"/>
          </p:cNvSpPr>
          <p:nvPr/>
        </p:nvSpPr>
        <p:spPr bwMode="auto">
          <a:xfrm>
            <a:off x="3989388" y="6648450"/>
            <a:ext cx="266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Line 85">
            <a:extLst>
              <a:ext uri="{FF2B5EF4-FFF2-40B4-BE49-F238E27FC236}">
                <a16:creationId xmlns:a16="http://schemas.microsoft.com/office/drawing/2014/main" id="{A0EB1C73-D2E7-44F1-9FC9-6E0A439D9066}"/>
              </a:ext>
            </a:extLst>
          </p:cNvPr>
          <p:cNvSpPr>
            <a:spLocks noChangeShapeType="1"/>
          </p:cNvSpPr>
          <p:nvPr/>
        </p:nvSpPr>
        <p:spPr bwMode="auto">
          <a:xfrm>
            <a:off x="4256088" y="6648450"/>
            <a:ext cx="1598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Line 86">
            <a:extLst>
              <a:ext uri="{FF2B5EF4-FFF2-40B4-BE49-F238E27FC236}">
                <a16:creationId xmlns:a16="http://schemas.microsoft.com/office/drawing/2014/main" id="{1E630716-861E-4730-ADB0-CCEB0EE3AC98}"/>
              </a:ext>
            </a:extLst>
          </p:cNvPr>
          <p:cNvSpPr>
            <a:spLocks noChangeShapeType="1"/>
          </p:cNvSpPr>
          <p:nvPr/>
        </p:nvSpPr>
        <p:spPr bwMode="auto">
          <a:xfrm>
            <a:off x="5854700" y="6648450"/>
            <a:ext cx="4524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Line 87">
            <a:extLst>
              <a:ext uri="{FF2B5EF4-FFF2-40B4-BE49-F238E27FC236}">
                <a16:creationId xmlns:a16="http://schemas.microsoft.com/office/drawing/2014/main" id="{002109D3-802A-4F10-A754-483F792162D0}"/>
              </a:ext>
            </a:extLst>
          </p:cNvPr>
          <p:cNvSpPr>
            <a:spLocks noChangeShapeType="1"/>
          </p:cNvSpPr>
          <p:nvPr/>
        </p:nvSpPr>
        <p:spPr bwMode="auto">
          <a:xfrm>
            <a:off x="6307138" y="6648450"/>
            <a:ext cx="19002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195158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9D7E-8E94-4065-AC38-16D51B618E85}"/>
              </a:ext>
            </a:extLst>
          </p:cNvPr>
          <p:cNvSpPr>
            <a:spLocks noGrp="1"/>
          </p:cNvSpPr>
          <p:nvPr>
            <p:ph type="title"/>
          </p:nvPr>
        </p:nvSpPr>
        <p:spPr/>
        <p:txBody>
          <a:bodyPr/>
          <a:lstStyle/>
          <a:p>
            <a:r>
              <a:rPr lang="zh-CN" altLang="en-US" dirty="0">
                <a:ea typeface="宋体" panose="02010600030101010101" pitchFamily="2" charset="-122"/>
              </a:rPr>
              <a:t>供给曲线的移动：要素价格与技术</a:t>
            </a:r>
            <a:endParaRPr lang="en-US" dirty="0"/>
          </a:p>
        </p:txBody>
      </p:sp>
      <p:sp>
        <p:nvSpPr>
          <p:cNvPr id="3" name="内容占位符 2">
            <a:extLst>
              <a:ext uri="{FF2B5EF4-FFF2-40B4-BE49-F238E27FC236}">
                <a16:creationId xmlns:a16="http://schemas.microsoft.com/office/drawing/2014/main" id="{8982B7C3-2400-426B-BCE4-20C80868D42D}"/>
              </a:ext>
            </a:extLst>
          </p:cNvPr>
          <p:cNvSpPr>
            <a:spLocks noGrp="1"/>
          </p:cNvSpPr>
          <p:nvPr>
            <p:ph idx="1"/>
          </p:nvPr>
        </p:nvSpPr>
        <p:spPr/>
        <p:txBody>
          <a:bodyPr/>
          <a:lstStyle/>
          <a:p>
            <a:r>
              <a:rPr lang="zh-CN" altLang="en-US" sz="3200" dirty="0"/>
              <a:t>投入要素价格（生产成本）：工资、土地价格、原材料价格</a:t>
            </a:r>
          </a:p>
          <a:p>
            <a:pPr lvl="1"/>
            <a:r>
              <a:rPr lang="zh-CN" altLang="en-US" sz="2800" dirty="0"/>
              <a:t>要素价格的下降，企业会在每个价格下供应更多的数量。</a:t>
            </a:r>
            <a:endParaRPr lang="zh-CN" altLang="en-US" sz="3200" dirty="0"/>
          </a:p>
          <a:p>
            <a:r>
              <a:rPr lang="zh-CN" altLang="en-US" sz="3200" dirty="0"/>
              <a:t>技术：生产一单位的产出品需要多少投入品</a:t>
            </a:r>
          </a:p>
          <a:p>
            <a:pPr lvl="1"/>
            <a:r>
              <a:rPr lang="zh-CN" altLang="en-US" sz="2800" dirty="0"/>
              <a:t>一个节约成本的技术改进与投入品价格下降一样有相同的作用。</a:t>
            </a:r>
          </a:p>
          <a:p>
            <a:endParaRPr lang="en-US" dirty="0"/>
          </a:p>
        </p:txBody>
      </p:sp>
    </p:spTree>
    <p:extLst>
      <p:ext uri="{BB962C8B-B14F-4D97-AF65-F5344CB8AC3E}">
        <p14:creationId xmlns:p14="http://schemas.microsoft.com/office/powerpoint/2010/main" val="658268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77611-4EA5-49D1-A5F6-276C0798C6AD}"/>
              </a:ext>
            </a:extLst>
          </p:cNvPr>
          <p:cNvSpPr>
            <a:spLocks noGrp="1"/>
          </p:cNvSpPr>
          <p:nvPr>
            <p:ph type="title"/>
          </p:nvPr>
        </p:nvSpPr>
        <p:spPr/>
        <p:txBody>
          <a:bodyPr/>
          <a:lstStyle/>
          <a:p>
            <a:r>
              <a:rPr lang="zh-CN" altLang="en-US" dirty="0">
                <a:ea typeface="宋体" panose="02010600030101010101" pitchFamily="2" charset="-122"/>
              </a:rPr>
              <a:t>供给曲线的移动：预期</a:t>
            </a:r>
            <a:endParaRPr lang="en-US" dirty="0"/>
          </a:p>
        </p:txBody>
      </p:sp>
      <p:sp>
        <p:nvSpPr>
          <p:cNvPr id="3" name="内容占位符 2">
            <a:extLst>
              <a:ext uri="{FF2B5EF4-FFF2-40B4-BE49-F238E27FC236}">
                <a16:creationId xmlns:a16="http://schemas.microsoft.com/office/drawing/2014/main" id="{79219B71-B320-4DAF-8B3F-D3328A3A6F99}"/>
              </a:ext>
            </a:extLst>
          </p:cNvPr>
          <p:cNvSpPr>
            <a:spLocks noGrp="1"/>
          </p:cNvSpPr>
          <p:nvPr>
            <p:ph idx="1"/>
          </p:nvPr>
        </p:nvSpPr>
        <p:spPr/>
        <p:txBody>
          <a:bodyPr/>
          <a:lstStyle/>
          <a:p>
            <a:r>
              <a:rPr lang="zh-CN" altLang="en-US" sz="3200" dirty="0"/>
              <a:t>中东事件会导致高油价预期</a:t>
            </a:r>
          </a:p>
          <a:p>
            <a:pPr lvl="1"/>
            <a:r>
              <a:rPr lang="zh-CN" altLang="en-US" sz="2800" dirty="0"/>
              <a:t>作为回应，德州的油田所有者会减少现在的供给，储备一部分石油以便过段时间以更高的价格出售（未来供给量增加）</a:t>
            </a:r>
          </a:p>
          <a:p>
            <a:pPr lvl="1"/>
            <a:r>
              <a:rPr lang="zh-CN" altLang="en-US" sz="2800" dirty="0"/>
              <a:t>供给曲线向左移动</a:t>
            </a:r>
            <a:endParaRPr lang="zh-CN" altLang="en-US" sz="3200" dirty="0"/>
          </a:p>
          <a:p>
            <a:endParaRPr lang="en-US" dirty="0"/>
          </a:p>
        </p:txBody>
      </p:sp>
    </p:spTree>
    <p:extLst>
      <p:ext uri="{BB962C8B-B14F-4D97-AF65-F5344CB8AC3E}">
        <p14:creationId xmlns:p14="http://schemas.microsoft.com/office/powerpoint/2010/main" val="4373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FB077-25D6-438A-9900-01985EC1554A}"/>
              </a:ext>
            </a:extLst>
          </p:cNvPr>
          <p:cNvSpPr>
            <a:spLocks noGrp="1"/>
          </p:cNvSpPr>
          <p:nvPr>
            <p:ph type="title"/>
          </p:nvPr>
        </p:nvSpPr>
        <p:spPr/>
        <p:txBody>
          <a:bodyPr/>
          <a:lstStyle/>
          <a:p>
            <a:r>
              <a:rPr lang="zh-CN" altLang="en-US" dirty="0">
                <a:ea typeface="宋体" panose="02010600030101010101" pitchFamily="2" charset="-122"/>
              </a:rPr>
              <a:t>供给曲线的移动</a:t>
            </a:r>
            <a:endParaRPr lang="en-US" dirty="0"/>
          </a:p>
        </p:txBody>
      </p:sp>
      <p:sp>
        <p:nvSpPr>
          <p:cNvPr id="3" name="内容占位符 2">
            <a:extLst>
              <a:ext uri="{FF2B5EF4-FFF2-40B4-BE49-F238E27FC236}">
                <a16:creationId xmlns:a16="http://schemas.microsoft.com/office/drawing/2014/main" id="{55D8E9DE-0366-4DAF-963D-5F78E7CE8C08}"/>
              </a:ext>
            </a:extLst>
          </p:cNvPr>
          <p:cNvSpPr>
            <a:spLocks noGrp="1"/>
          </p:cNvSpPr>
          <p:nvPr>
            <p:ph idx="1"/>
          </p:nvPr>
        </p:nvSpPr>
        <p:spPr/>
        <p:txBody>
          <a:bodyPr/>
          <a:lstStyle/>
          <a:p>
            <a:r>
              <a:rPr lang="zh-CN" altLang="en-US" sz="3200" dirty="0"/>
              <a:t>卖家的数量和生产能力</a:t>
            </a:r>
            <a:endParaRPr lang="en-US" altLang="zh-CN" sz="3200" dirty="0"/>
          </a:p>
          <a:p>
            <a:r>
              <a:rPr lang="zh-CN" altLang="en-US" sz="3200" dirty="0"/>
              <a:t>自然条件：条件好，供给多；条件差，供给少。农产品，园艺产品。</a:t>
            </a:r>
            <a:endParaRPr lang="en-US" sz="3200" dirty="0"/>
          </a:p>
          <a:p>
            <a:r>
              <a:rPr lang="zh-CN" altLang="en-US" sz="3200" dirty="0"/>
              <a:t>产业政策：支持、限制等。支持促进生产，增加供给，限制制约生产，减少供给。</a:t>
            </a:r>
            <a:endParaRPr lang="en-US" sz="3200" dirty="0"/>
          </a:p>
          <a:p>
            <a:endParaRPr lang="en-US" dirty="0"/>
          </a:p>
        </p:txBody>
      </p:sp>
    </p:spTree>
    <p:extLst>
      <p:ext uri="{BB962C8B-B14F-4D97-AF65-F5344CB8AC3E}">
        <p14:creationId xmlns:p14="http://schemas.microsoft.com/office/powerpoint/2010/main" val="2638399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85697-DF65-43B4-B496-718D16E616C2}"/>
              </a:ext>
            </a:extLst>
          </p:cNvPr>
          <p:cNvSpPr>
            <a:spLocks noGrp="1"/>
          </p:cNvSpPr>
          <p:nvPr>
            <p:ph type="title"/>
          </p:nvPr>
        </p:nvSpPr>
        <p:spPr/>
        <p:txBody>
          <a:bodyPr/>
          <a:lstStyle/>
          <a:p>
            <a:r>
              <a:rPr lang="zh-CN" altLang="en-US" dirty="0"/>
              <a:t>供给的变动和供给量的变动</a:t>
            </a:r>
            <a:endParaRPr lang="en-US" dirty="0"/>
          </a:p>
        </p:txBody>
      </p:sp>
      <p:sp>
        <p:nvSpPr>
          <p:cNvPr id="3" name="内容占位符 2">
            <a:extLst>
              <a:ext uri="{FF2B5EF4-FFF2-40B4-BE49-F238E27FC236}">
                <a16:creationId xmlns:a16="http://schemas.microsoft.com/office/drawing/2014/main" id="{28E57270-4DDD-47F0-9960-2469E2210FCA}"/>
              </a:ext>
            </a:extLst>
          </p:cNvPr>
          <p:cNvSpPr>
            <a:spLocks noGrp="1"/>
          </p:cNvSpPr>
          <p:nvPr>
            <p:ph idx="1"/>
          </p:nvPr>
        </p:nvSpPr>
        <p:spPr/>
        <p:txBody>
          <a:bodyPr/>
          <a:lstStyle/>
          <a:p>
            <a:pPr lvl="0"/>
            <a:r>
              <a:rPr lang="zh-CN" altLang="en-US" dirty="0"/>
              <a:t>供给量的变动，指在影响供给的其他因素不变的情况下，只是由于商品价格本身的变化而引起的生产者愿意供给且能够提供的商品数量的变化。</a:t>
            </a:r>
            <a:endParaRPr lang="en-US" dirty="0"/>
          </a:p>
          <a:p>
            <a:pPr lvl="1"/>
            <a:r>
              <a:rPr lang="zh-CN" altLang="en-US" dirty="0"/>
              <a:t>同一曲线上的移动</a:t>
            </a:r>
            <a:endParaRPr lang="en-US" dirty="0"/>
          </a:p>
          <a:p>
            <a:r>
              <a:rPr lang="zh-CN" altLang="en-US" dirty="0"/>
              <a:t>供给的变动：供给曲线本身的移动。</a:t>
            </a:r>
            <a:endParaRPr lang="en-US" altLang="zh-CN" dirty="0"/>
          </a:p>
          <a:p>
            <a:pPr lvl="1"/>
            <a:r>
              <a:rPr lang="zh-CN" altLang="en-US" dirty="0"/>
              <a:t>变动原因：商品本身价格以外的所有其它因素。每一个价格水平的变化。</a:t>
            </a:r>
            <a:endParaRPr lang="en-US" altLang="zh-CN" dirty="0"/>
          </a:p>
          <a:p>
            <a:pPr lvl="1"/>
            <a:r>
              <a:rPr lang="zh-CN" altLang="en-US" dirty="0"/>
              <a:t>生产成本下降：右下</a:t>
            </a:r>
            <a:endParaRPr lang="en-US" altLang="zh-CN" dirty="0"/>
          </a:p>
          <a:p>
            <a:pPr lvl="1"/>
            <a:r>
              <a:rPr lang="zh-CN" altLang="en-US" dirty="0"/>
              <a:t>生产成本上升：左上。</a:t>
            </a:r>
            <a:endParaRPr lang="en-US" dirty="0"/>
          </a:p>
          <a:p>
            <a:endParaRPr lang="en-US" dirty="0"/>
          </a:p>
        </p:txBody>
      </p:sp>
    </p:spTree>
    <p:extLst>
      <p:ext uri="{BB962C8B-B14F-4D97-AF65-F5344CB8AC3E}">
        <p14:creationId xmlns:p14="http://schemas.microsoft.com/office/powerpoint/2010/main" val="21949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96177-0BD9-4C81-AAC0-279E95981047}"/>
              </a:ext>
            </a:extLst>
          </p:cNvPr>
          <p:cNvSpPr>
            <a:spLocks noGrp="1"/>
          </p:cNvSpPr>
          <p:nvPr>
            <p:ph type="title"/>
          </p:nvPr>
        </p:nvSpPr>
        <p:spPr/>
        <p:txBody>
          <a:bodyPr/>
          <a:lstStyle/>
          <a:p>
            <a:r>
              <a:rPr lang="zh-CN" altLang="en-US" dirty="0"/>
              <a:t>市场</a:t>
            </a:r>
            <a:endParaRPr lang="en-US" dirty="0"/>
          </a:p>
        </p:txBody>
      </p:sp>
      <p:sp>
        <p:nvSpPr>
          <p:cNvPr id="3" name="内容占位符 2">
            <a:extLst>
              <a:ext uri="{FF2B5EF4-FFF2-40B4-BE49-F238E27FC236}">
                <a16:creationId xmlns:a16="http://schemas.microsoft.com/office/drawing/2014/main" id="{F5F217AE-05BC-47D8-9E61-046B52CF9733}"/>
              </a:ext>
            </a:extLst>
          </p:cNvPr>
          <p:cNvSpPr>
            <a:spLocks noGrp="1"/>
          </p:cNvSpPr>
          <p:nvPr>
            <p:ph idx="1"/>
          </p:nvPr>
        </p:nvSpPr>
        <p:spPr/>
        <p:txBody>
          <a:bodyPr/>
          <a:lstStyle/>
          <a:p>
            <a:r>
              <a:rPr lang="zh-CN" altLang="en-US" sz="3200" dirty="0"/>
              <a:t>一种促进人们之间合作的制度</a:t>
            </a:r>
          </a:p>
          <a:p>
            <a:pPr lvl="1"/>
            <a:r>
              <a:rPr lang="zh-CN" altLang="en-US" sz="2800" dirty="0"/>
              <a:t>分工与交换</a:t>
            </a:r>
          </a:p>
          <a:p>
            <a:pPr lvl="1"/>
            <a:r>
              <a:rPr lang="zh-CN" altLang="en-US" sz="2800" dirty="0"/>
              <a:t>平等、自愿</a:t>
            </a:r>
          </a:p>
          <a:p>
            <a:pPr lvl="1"/>
            <a:r>
              <a:rPr lang="zh-CN" altLang="en-US" sz="2800" dirty="0"/>
              <a:t>通过使他人得到财富，从而使自己得到财富</a:t>
            </a:r>
          </a:p>
          <a:p>
            <a:pPr lvl="1"/>
            <a:r>
              <a:rPr lang="zh-CN" altLang="en-US" sz="2800" dirty="0"/>
              <a:t>看重结果，而不是动机（亚当⋅斯密）</a:t>
            </a:r>
          </a:p>
          <a:p>
            <a:pPr marL="0" indent="0">
              <a:buNone/>
            </a:pPr>
            <a:endParaRPr lang="en-US" altLang="zh-CN" sz="3200" dirty="0"/>
          </a:p>
          <a:p>
            <a:endParaRPr lang="en-US" dirty="0"/>
          </a:p>
        </p:txBody>
      </p:sp>
    </p:spTree>
    <p:extLst>
      <p:ext uri="{BB962C8B-B14F-4D97-AF65-F5344CB8AC3E}">
        <p14:creationId xmlns:p14="http://schemas.microsoft.com/office/powerpoint/2010/main" val="586089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D0764-FFD4-4E64-9DB3-76EDFBB9B755}"/>
              </a:ext>
            </a:extLst>
          </p:cNvPr>
          <p:cNvSpPr>
            <a:spLocks noGrp="1"/>
          </p:cNvSpPr>
          <p:nvPr>
            <p:ph type="title"/>
          </p:nvPr>
        </p:nvSpPr>
        <p:spPr/>
        <p:txBody>
          <a:bodyPr/>
          <a:lstStyle/>
          <a:p>
            <a:r>
              <a:rPr lang="zh-CN" altLang="en-US" dirty="0"/>
              <a:t>均衡</a:t>
            </a:r>
            <a:endParaRPr lang="en-US" dirty="0"/>
          </a:p>
        </p:txBody>
      </p:sp>
      <p:sp>
        <p:nvSpPr>
          <p:cNvPr id="3" name="内容占位符 2">
            <a:extLst>
              <a:ext uri="{FF2B5EF4-FFF2-40B4-BE49-F238E27FC236}">
                <a16:creationId xmlns:a16="http://schemas.microsoft.com/office/drawing/2014/main" id="{14913D1F-EE27-4CC8-B82D-F2355D3F04C6}"/>
              </a:ext>
            </a:extLst>
          </p:cNvPr>
          <p:cNvSpPr>
            <a:spLocks noGrp="1"/>
          </p:cNvSpPr>
          <p:nvPr>
            <p:ph idx="1"/>
          </p:nvPr>
        </p:nvSpPr>
        <p:spPr/>
        <p:txBody>
          <a:bodyPr/>
          <a:lstStyle/>
          <a:p>
            <a:pPr lvl="0"/>
            <a:r>
              <a:rPr lang="zh-CN" altLang="en-US" dirty="0"/>
              <a:t>竞争市场总趋向于供给数量等于需求数量</a:t>
            </a:r>
            <a:endParaRPr lang="en-US" altLang="zh-CN" dirty="0"/>
          </a:p>
          <a:p>
            <a:pPr lvl="0"/>
            <a:r>
              <a:rPr lang="zh-CN" altLang="en-US" dirty="0"/>
              <a:t>均衡价格：需求量和供给量相等时候的价格。</a:t>
            </a:r>
            <a:endParaRPr lang="en-US" altLang="zh-CN" dirty="0"/>
          </a:p>
          <a:p>
            <a:pPr lvl="0"/>
            <a:r>
              <a:rPr lang="zh-CN" altLang="en-US" dirty="0"/>
              <a:t>均衡数量：均衡价格对应的供给量和需求量。</a:t>
            </a:r>
            <a:endParaRPr lang="en-US" dirty="0"/>
          </a:p>
          <a:p>
            <a:r>
              <a:rPr lang="zh-CN" altLang="en-US" dirty="0"/>
              <a:t>市场均衡：也被称为市场出清，指某一商品的需求量和供给量在某一价格上相等，市场上既没有生产过剩，也没有需求短缺。</a:t>
            </a:r>
            <a:endParaRPr lang="en-US" dirty="0"/>
          </a:p>
          <a:p>
            <a:endParaRPr lang="en-US" dirty="0"/>
          </a:p>
        </p:txBody>
      </p:sp>
    </p:spTree>
    <p:extLst>
      <p:ext uri="{BB962C8B-B14F-4D97-AF65-F5344CB8AC3E}">
        <p14:creationId xmlns:p14="http://schemas.microsoft.com/office/powerpoint/2010/main" val="786933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AD829-91C1-492E-BD40-93E5A48C1C7F}"/>
              </a:ext>
            </a:extLst>
          </p:cNvPr>
          <p:cNvSpPr>
            <a:spLocks noGrp="1"/>
          </p:cNvSpPr>
          <p:nvPr>
            <p:ph type="title"/>
          </p:nvPr>
        </p:nvSpPr>
        <p:spPr/>
        <p:txBody>
          <a:bodyPr/>
          <a:lstStyle/>
          <a:p>
            <a:r>
              <a:rPr lang="zh-CN" altLang="en-US" dirty="0">
                <a:ea typeface="宋体" panose="02010600030101010101" pitchFamily="2" charset="-122"/>
              </a:rPr>
              <a:t>均衡</a:t>
            </a:r>
            <a:endParaRPr lang="en-US" dirty="0"/>
          </a:p>
        </p:txBody>
      </p:sp>
      <p:sp>
        <p:nvSpPr>
          <p:cNvPr id="3" name="内容占位符 2">
            <a:extLst>
              <a:ext uri="{FF2B5EF4-FFF2-40B4-BE49-F238E27FC236}">
                <a16:creationId xmlns:a16="http://schemas.microsoft.com/office/drawing/2014/main" id="{DE3641E3-FB12-4136-BE9E-E9EA9A96F3B1}"/>
              </a:ext>
            </a:extLst>
          </p:cNvPr>
          <p:cNvSpPr>
            <a:spLocks noGrp="1"/>
          </p:cNvSpPr>
          <p:nvPr>
            <p:ph idx="1"/>
          </p:nvPr>
        </p:nvSpPr>
        <p:spPr/>
        <p:txBody>
          <a:bodyPr/>
          <a:lstStyle/>
          <a:p>
            <a:endParaRPr lang="en-US" dirty="0"/>
          </a:p>
        </p:txBody>
      </p:sp>
      <p:grpSp>
        <p:nvGrpSpPr>
          <p:cNvPr id="4" name="Group 2">
            <a:extLst>
              <a:ext uri="{FF2B5EF4-FFF2-40B4-BE49-F238E27FC236}">
                <a16:creationId xmlns:a16="http://schemas.microsoft.com/office/drawing/2014/main" id="{B96C2097-9459-43D8-B7DC-457D6FCB7105}"/>
              </a:ext>
            </a:extLst>
          </p:cNvPr>
          <p:cNvGrpSpPr>
            <a:grpSpLocks/>
          </p:cNvGrpSpPr>
          <p:nvPr/>
        </p:nvGrpSpPr>
        <p:grpSpPr bwMode="auto">
          <a:xfrm>
            <a:off x="277813" y="1444625"/>
            <a:ext cx="5513387" cy="4886325"/>
            <a:chOff x="0" y="0"/>
            <a:chExt cx="3473" cy="3078"/>
          </a:xfrm>
        </p:grpSpPr>
        <p:graphicFrame>
          <p:nvGraphicFramePr>
            <p:cNvPr id="5" name="Object 3">
              <a:extLst>
                <a:ext uri="{FF2B5EF4-FFF2-40B4-BE49-F238E27FC236}">
                  <a16:creationId xmlns:a16="http://schemas.microsoft.com/office/drawing/2014/main" id="{8CF9ABD0-329A-4CC7-A3DD-6E77176A9D0B}"/>
                </a:ext>
              </a:extLst>
            </p:cNvPr>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4163" r:id="rId3" imgW="6851160" imgH="6120000" progId="Excel.Chart.8">
                    <p:embed/>
                  </p:oleObj>
                </mc:Choice>
                <mc:Fallback>
                  <p:oleObj r:id="rId3" imgW="6851160" imgH="6120000" progId="Excel.Chart.8">
                    <p:embed/>
                    <p:pic>
                      <p:nvPicPr>
                        <p:cNvPr id="61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4">
              <a:extLst>
                <a:ext uri="{FF2B5EF4-FFF2-40B4-BE49-F238E27FC236}">
                  <a16:creationId xmlns:a16="http://schemas.microsoft.com/office/drawing/2014/main" id="{14C11879-C68A-49B8-B838-9065B403A490}"/>
                </a:ext>
              </a:extLst>
            </p:cNvPr>
            <p:cNvSpPr txBox="1">
              <a:spLocks noChangeArrowheads="1"/>
            </p:cNvSpPr>
            <p:nvPr/>
          </p:nvSpPr>
          <p:spPr bwMode="auto">
            <a:xfrm>
              <a:off x="490" y="10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dirty="0">
                  <a:ea typeface="宋体" panose="02010600030101010101" pitchFamily="2" charset="-122"/>
                </a:rPr>
                <a:t>P</a:t>
              </a:r>
            </a:p>
          </p:txBody>
        </p:sp>
        <p:sp>
          <p:nvSpPr>
            <p:cNvPr id="7" name="Text Box 5">
              <a:extLst>
                <a:ext uri="{FF2B5EF4-FFF2-40B4-BE49-F238E27FC236}">
                  <a16:creationId xmlns:a16="http://schemas.microsoft.com/office/drawing/2014/main" id="{D6DEF6D6-BA52-4650-8590-DA321645FB93}"/>
                </a:ext>
              </a:extLst>
            </p:cNvPr>
            <p:cNvSpPr txBox="1">
              <a:spLocks noChangeArrowheads="1"/>
            </p:cNvSpPr>
            <p:nvPr/>
          </p:nvSpPr>
          <p:spPr bwMode="auto">
            <a:xfrm>
              <a:off x="3200" y="254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Q</a:t>
              </a:r>
            </a:p>
          </p:txBody>
        </p:sp>
      </p:grpSp>
      <p:grpSp>
        <p:nvGrpSpPr>
          <p:cNvPr id="8" name="Group 7">
            <a:extLst>
              <a:ext uri="{FF2B5EF4-FFF2-40B4-BE49-F238E27FC236}">
                <a16:creationId xmlns:a16="http://schemas.microsoft.com/office/drawing/2014/main" id="{6DBA9CCD-BC1F-40AC-BF7B-7615E4BAC6AF}"/>
              </a:ext>
            </a:extLst>
          </p:cNvPr>
          <p:cNvGrpSpPr>
            <a:grpSpLocks/>
          </p:cNvGrpSpPr>
          <p:nvPr/>
        </p:nvGrpSpPr>
        <p:grpSpPr bwMode="auto">
          <a:xfrm>
            <a:off x="1808163" y="1946275"/>
            <a:ext cx="2101850" cy="3660775"/>
            <a:chOff x="0" y="0"/>
            <a:chExt cx="1324" cy="2306"/>
          </a:xfrm>
        </p:grpSpPr>
        <p:sp>
          <p:nvSpPr>
            <p:cNvPr id="9" name="Line 8">
              <a:extLst>
                <a:ext uri="{FF2B5EF4-FFF2-40B4-BE49-F238E27FC236}">
                  <a16:creationId xmlns:a16="http://schemas.microsoft.com/office/drawing/2014/main" id="{8D30F675-1036-415E-A7C7-971DC72B23E0}"/>
                </a:ext>
              </a:extLst>
            </p:cNvPr>
            <p:cNvSpPr>
              <a:spLocks noChangeShapeType="1"/>
            </p:cNvSpPr>
            <p:nvPr/>
          </p:nvSpPr>
          <p:spPr bwMode="auto">
            <a:xfrm>
              <a:off x="12" y="26"/>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9">
              <a:extLst>
                <a:ext uri="{FF2B5EF4-FFF2-40B4-BE49-F238E27FC236}">
                  <a16:creationId xmlns:a16="http://schemas.microsoft.com/office/drawing/2014/main" id="{DE0D026E-6FDF-46E7-A645-3DB8BE252D83}"/>
                </a:ext>
              </a:extLst>
            </p:cNvPr>
            <p:cNvSpPr txBox="1">
              <a:spLocks noChangeArrowheads="1"/>
            </p:cNvSpPr>
            <p:nvPr/>
          </p:nvSpPr>
          <p:spPr bwMode="auto">
            <a:xfrm>
              <a:off x="0"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D</a:t>
              </a:r>
            </a:p>
          </p:txBody>
        </p:sp>
      </p:grpSp>
      <p:grpSp>
        <p:nvGrpSpPr>
          <p:cNvPr id="11" name="Group 10">
            <a:extLst>
              <a:ext uri="{FF2B5EF4-FFF2-40B4-BE49-F238E27FC236}">
                <a16:creationId xmlns:a16="http://schemas.microsoft.com/office/drawing/2014/main" id="{47CBDAAB-BD31-404B-A06C-16B4ED79D4C1}"/>
              </a:ext>
            </a:extLst>
          </p:cNvPr>
          <p:cNvGrpSpPr>
            <a:grpSpLocks/>
          </p:cNvGrpSpPr>
          <p:nvPr/>
        </p:nvGrpSpPr>
        <p:grpSpPr bwMode="auto">
          <a:xfrm>
            <a:off x="1327150" y="1944688"/>
            <a:ext cx="3367088" cy="3665537"/>
            <a:chOff x="0" y="0"/>
            <a:chExt cx="2121" cy="2309"/>
          </a:xfrm>
        </p:grpSpPr>
        <p:sp>
          <p:nvSpPr>
            <p:cNvPr id="12" name="Line 11">
              <a:extLst>
                <a:ext uri="{FF2B5EF4-FFF2-40B4-BE49-F238E27FC236}">
                  <a16:creationId xmlns:a16="http://schemas.microsoft.com/office/drawing/2014/main" id="{289665AD-74A2-4024-93B4-BE3EDC5B584B}"/>
                </a:ext>
              </a:extLst>
            </p:cNvPr>
            <p:cNvSpPr>
              <a:spLocks noChangeShapeType="1"/>
            </p:cNvSpPr>
            <p:nvPr/>
          </p:nvSpPr>
          <p:spPr bwMode="auto">
            <a:xfrm flipH="1">
              <a:off x="0" y="101"/>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a:extLst>
                <a:ext uri="{FF2B5EF4-FFF2-40B4-BE49-F238E27FC236}">
                  <a16:creationId xmlns:a16="http://schemas.microsoft.com/office/drawing/2014/main" id="{B3CB33D6-D0F7-480B-98B3-617B4559491C}"/>
                </a:ext>
              </a:extLst>
            </p:cNvPr>
            <p:cNvSpPr txBox="1">
              <a:spLocks noChangeArrowheads="1"/>
            </p:cNvSpPr>
            <p:nvPr/>
          </p:nvSpPr>
          <p:spPr bwMode="auto">
            <a:xfrm>
              <a:off x="1848"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S</a:t>
              </a:r>
            </a:p>
          </p:txBody>
        </p:sp>
      </p:grpSp>
      <p:sp>
        <p:nvSpPr>
          <p:cNvPr id="14" name="Text Box 13">
            <a:extLst>
              <a:ext uri="{FF2B5EF4-FFF2-40B4-BE49-F238E27FC236}">
                <a16:creationId xmlns:a16="http://schemas.microsoft.com/office/drawing/2014/main" id="{6C53CBE2-FAC8-4861-9B61-6A75832F99AF}"/>
              </a:ext>
            </a:extLst>
          </p:cNvPr>
          <p:cNvSpPr txBox="1">
            <a:spLocks noChangeArrowheads="1"/>
          </p:cNvSpPr>
          <p:nvPr/>
        </p:nvSpPr>
        <p:spPr bwMode="auto">
          <a:xfrm>
            <a:off x="5103812" y="1444625"/>
            <a:ext cx="3705225" cy="2273699"/>
          </a:xfrm>
          <a:prstGeom prst="rect">
            <a:avLst/>
          </a:prstGeom>
          <a:solidFill>
            <a:schemeClr val="bg1"/>
          </a:solidFill>
          <a:ln>
            <a:noFill/>
          </a:ln>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50000"/>
              </a:spcBef>
              <a:buClrTx/>
              <a:buSzTx/>
              <a:buFontTx/>
              <a:buNone/>
            </a:pPr>
            <a:r>
              <a:rPr lang="zh-CN" altLang="zh-CN" sz="2700" b="1" dirty="0">
                <a:solidFill>
                  <a:schemeClr val="accent1"/>
                </a:solidFill>
                <a:ea typeface="宋体" panose="02010600030101010101" pitchFamily="2" charset="-122"/>
              </a:rPr>
              <a:t>均衡：市场价格达到使供给量与需求量相等的水平时的状态</a:t>
            </a:r>
            <a:r>
              <a:rPr lang="zh-CN" altLang="en-US" sz="2700" b="1" dirty="0">
                <a:solidFill>
                  <a:schemeClr val="accent1"/>
                </a:solidFill>
                <a:ea typeface="宋体" panose="02010600030101010101" pitchFamily="2" charset="-122"/>
              </a:rPr>
              <a:t>， 即</a:t>
            </a:r>
            <a:r>
              <a:rPr lang="zh-CN" altLang="en-US" sz="2700" b="1" dirty="0">
                <a:solidFill>
                  <a:srgbClr val="FF6633"/>
                </a:solidFill>
                <a:ea typeface="宋体" panose="02010600030101010101" pitchFamily="2" charset="-122"/>
              </a:rPr>
              <a:t>（均衡价格，均衡数量） 组合。</a:t>
            </a:r>
            <a:endParaRPr lang="zh-CN" altLang="zh-CN" sz="2700" b="1" dirty="0">
              <a:solidFill>
                <a:srgbClr val="FF6633"/>
              </a:solidFill>
              <a:ea typeface="宋体" panose="02010600030101010101" pitchFamily="2" charset="-122"/>
            </a:endParaRPr>
          </a:p>
        </p:txBody>
      </p:sp>
      <p:grpSp>
        <p:nvGrpSpPr>
          <p:cNvPr id="15" name="Group 14">
            <a:extLst>
              <a:ext uri="{FF2B5EF4-FFF2-40B4-BE49-F238E27FC236}">
                <a16:creationId xmlns:a16="http://schemas.microsoft.com/office/drawing/2014/main" id="{11091B92-0DEE-4325-B251-8C78AF392DC2}"/>
              </a:ext>
            </a:extLst>
          </p:cNvPr>
          <p:cNvGrpSpPr>
            <a:grpSpLocks/>
          </p:cNvGrpSpPr>
          <p:nvPr/>
        </p:nvGrpSpPr>
        <p:grpSpPr bwMode="auto">
          <a:xfrm>
            <a:off x="1319213" y="3833813"/>
            <a:ext cx="1676400" cy="1781175"/>
            <a:chOff x="0" y="0"/>
            <a:chExt cx="1056" cy="1122"/>
          </a:xfrm>
        </p:grpSpPr>
        <p:grpSp>
          <p:nvGrpSpPr>
            <p:cNvPr id="16" name="Group 15">
              <a:extLst>
                <a:ext uri="{FF2B5EF4-FFF2-40B4-BE49-F238E27FC236}">
                  <a16:creationId xmlns:a16="http://schemas.microsoft.com/office/drawing/2014/main" id="{AE12C1D3-0152-457E-93E6-DEBEF43B18FC}"/>
                </a:ext>
              </a:extLst>
            </p:cNvPr>
            <p:cNvGrpSpPr>
              <a:grpSpLocks/>
            </p:cNvGrpSpPr>
            <p:nvPr/>
          </p:nvGrpSpPr>
          <p:grpSpPr bwMode="auto">
            <a:xfrm>
              <a:off x="0" y="46"/>
              <a:ext cx="1013" cy="1076"/>
              <a:chOff x="0" y="0"/>
              <a:chExt cx="795" cy="646"/>
            </a:xfrm>
          </p:grpSpPr>
          <p:sp>
            <p:nvSpPr>
              <p:cNvPr id="18" name="Line 16">
                <a:extLst>
                  <a:ext uri="{FF2B5EF4-FFF2-40B4-BE49-F238E27FC236}">
                    <a16:creationId xmlns:a16="http://schemas.microsoft.com/office/drawing/2014/main" id="{D2AC6E77-89F2-4A81-A3BB-5D0457DC314B}"/>
                  </a:ext>
                </a:extLst>
              </p:cNvPr>
              <p:cNvSpPr>
                <a:spLocks noChangeShapeType="1"/>
              </p:cNvSpPr>
              <p:nvPr/>
            </p:nvSpPr>
            <p:spPr bwMode="auto">
              <a:xfrm>
                <a:off x="0" y="0"/>
                <a:ext cx="795" cy="0"/>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id="{702B784C-AB07-432D-83C8-4678302E3BB6}"/>
                  </a:ext>
                </a:extLst>
              </p:cNvPr>
              <p:cNvSpPr>
                <a:spLocks noChangeShapeType="1"/>
              </p:cNvSpPr>
              <p:nvPr/>
            </p:nvSpPr>
            <p:spPr bwMode="auto">
              <a:xfrm>
                <a:off x="795" y="1"/>
                <a:ext cx="0" cy="645"/>
              </a:xfrm>
              <a:prstGeom prst="line">
                <a:avLst/>
              </a:prstGeom>
              <a:noFill/>
              <a:ln w="9525">
                <a:solidFill>
                  <a:srgbClr val="4D4D4D"/>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Oval 18">
              <a:extLst>
                <a:ext uri="{FF2B5EF4-FFF2-40B4-BE49-F238E27FC236}">
                  <a16:creationId xmlns:a16="http://schemas.microsoft.com/office/drawing/2014/main" id="{BB47E319-B7CF-488C-9E18-46C04CF28349}"/>
                </a:ext>
              </a:extLst>
            </p:cNvPr>
            <p:cNvSpPr>
              <a:spLocks noChangeArrowheads="1"/>
            </p:cNvSpPr>
            <p:nvPr/>
          </p:nvSpPr>
          <p:spPr bwMode="auto">
            <a:xfrm>
              <a:off x="968"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20" name="矩形 19">
            <a:extLst>
              <a:ext uri="{FF2B5EF4-FFF2-40B4-BE49-F238E27FC236}">
                <a16:creationId xmlns:a16="http://schemas.microsoft.com/office/drawing/2014/main" id="{31715301-2820-44EE-88C4-57666CD984EF}"/>
              </a:ext>
            </a:extLst>
          </p:cNvPr>
          <p:cNvSpPr/>
          <p:nvPr/>
        </p:nvSpPr>
        <p:spPr>
          <a:xfrm>
            <a:off x="2743200" y="5817870"/>
            <a:ext cx="422910" cy="422910"/>
          </a:xfrm>
          <a:prstGeom prst="rect">
            <a:avLst/>
          </a:prstGeom>
          <a:noFill/>
          <a:ln w="76200">
            <a:solidFill>
              <a:srgbClr val="FF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2884D5C-07D6-4343-9DBC-52C845AA219D}"/>
              </a:ext>
            </a:extLst>
          </p:cNvPr>
          <p:cNvSpPr/>
          <p:nvPr/>
        </p:nvSpPr>
        <p:spPr>
          <a:xfrm>
            <a:off x="288609" y="3718324"/>
            <a:ext cx="940116" cy="380918"/>
          </a:xfrm>
          <a:prstGeom prst="rect">
            <a:avLst/>
          </a:prstGeom>
          <a:noFill/>
          <a:ln w="76200">
            <a:solidFill>
              <a:srgbClr val="FF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62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B37B7-CD39-4EA1-AF87-07C1DBED458E}"/>
              </a:ext>
            </a:extLst>
          </p:cNvPr>
          <p:cNvSpPr>
            <a:spLocks noGrp="1"/>
          </p:cNvSpPr>
          <p:nvPr>
            <p:ph type="title"/>
          </p:nvPr>
        </p:nvSpPr>
        <p:spPr/>
        <p:txBody>
          <a:bodyPr/>
          <a:lstStyle/>
          <a:p>
            <a:r>
              <a:rPr lang="zh-CN" altLang="en-US" dirty="0"/>
              <a:t>均衡分析</a:t>
            </a:r>
            <a:r>
              <a:rPr lang="en-US" altLang="zh-CN" dirty="0"/>
              <a:t>(Equilibrium) </a:t>
            </a:r>
            <a:endParaRPr lang="en-US" dirty="0"/>
          </a:p>
        </p:txBody>
      </p:sp>
      <p:sp>
        <p:nvSpPr>
          <p:cNvPr id="3" name="内容占位符 2">
            <a:extLst>
              <a:ext uri="{FF2B5EF4-FFF2-40B4-BE49-F238E27FC236}">
                <a16:creationId xmlns:a16="http://schemas.microsoft.com/office/drawing/2014/main" id="{390BFF76-D2FE-4D03-BE11-982EE67E39F0}"/>
              </a:ext>
            </a:extLst>
          </p:cNvPr>
          <p:cNvSpPr>
            <a:spLocks noGrp="1"/>
          </p:cNvSpPr>
          <p:nvPr>
            <p:ph idx="1"/>
          </p:nvPr>
        </p:nvSpPr>
        <p:spPr/>
        <p:txBody>
          <a:bodyPr/>
          <a:lstStyle/>
          <a:p>
            <a:r>
              <a:rPr lang="zh-CN" altLang="en-US" dirty="0"/>
              <a:t>物理学分析方法</a:t>
            </a:r>
          </a:p>
          <a:p>
            <a:pPr lvl="1"/>
            <a:r>
              <a:rPr lang="zh-CN" altLang="en-US" dirty="0"/>
              <a:t>分析各种力量的相互作用</a:t>
            </a:r>
          </a:p>
          <a:p>
            <a:pPr lvl="1"/>
            <a:r>
              <a:rPr lang="zh-CN" altLang="en-US" dirty="0"/>
              <a:t>稳定结果</a:t>
            </a:r>
          </a:p>
          <a:p>
            <a:r>
              <a:rPr lang="zh-CN" altLang="en-US" dirty="0"/>
              <a:t>各种力量达到一种平衡状态，没有进一步的调整发生。</a:t>
            </a:r>
          </a:p>
          <a:p>
            <a:r>
              <a:rPr lang="zh-CN" altLang="en-US" dirty="0"/>
              <a:t>市场均衡：供给与需求之间的平衡状态。 在这一价格下，所有的意愿需求得到满足，所有的意愿产出都找到了实现。</a:t>
            </a:r>
          </a:p>
          <a:p>
            <a:endParaRPr lang="en-US" dirty="0"/>
          </a:p>
        </p:txBody>
      </p:sp>
    </p:spTree>
    <p:extLst>
      <p:ext uri="{BB962C8B-B14F-4D97-AF65-F5344CB8AC3E}">
        <p14:creationId xmlns:p14="http://schemas.microsoft.com/office/powerpoint/2010/main" val="525212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87461-7C66-4E13-85E1-E11757AA1CBF}"/>
              </a:ext>
            </a:extLst>
          </p:cNvPr>
          <p:cNvSpPr>
            <a:spLocks noGrp="1"/>
          </p:cNvSpPr>
          <p:nvPr>
            <p:ph type="title"/>
          </p:nvPr>
        </p:nvSpPr>
        <p:spPr/>
        <p:txBody>
          <a:bodyPr/>
          <a:lstStyle/>
          <a:p>
            <a:r>
              <a:rPr lang="zh-CN" altLang="en-US" dirty="0">
                <a:ea typeface="宋体" panose="02010600030101010101" pitchFamily="2" charset="-122"/>
              </a:rPr>
              <a:t>过剩 </a:t>
            </a:r>
            <a:r>
              <a:rPr lang="en-US" altLang="zh-CN" dirty="0">
                <a:ea typeface="宋体" panose="02010600030101010101" pitchFamily="2" charset="-122"/>
              </a:rPr>
              <a:t>(</a:t>
            </a:r>
            <a:r>
              <a:rPr lang="zh-CN" altLang="en-US" dirty="0">
                <a:ea typeface="宋体" panose="02010600030101010101" pitchFamily="2" charset="-122"/>
              </a:rPr>
              <a:t>超额供给</a:t>
            </a:r>
            <a:r>
              <a:rPr lang="en-US" altLang="zh-CN" dirty="0">
                <a:ea typeface="宋体" panose="02010600030101010101" pitchFamily="2" charset="-122"/>
              </a:rPr>
              <a:t>)</a:t>
            </a:r>
            <a:endParaRPr lang="en-US" dirty="0"/>
          </a:p>
        </p:txBody>
      </p:sp>
      <p:sp>
        <p:nvSpPr>
          <p:cNvPr id="3" name="内容占位符 2">
            <a:extLst>
              <a:ext uri="{FF2B5EF4-FFF2-40B4-BE49-F238E27FC236}">
                <a16:creationId xmlns:a16="http://schemas.microsoft.com/office/drawing/2014/main" id="{3F7408A9-B5E9-4C86-84FD-80F6F4BECBC0}"/>
              </a:ext>
            </a:extLst>
          </p:cNvPr>
          <p:cNvSpPr>
            <a:spLocks noGrp="1"/>
          </p:cNvSpPr>
          <p:nvPr>
            <p:ph idx="1"/>
          </p:nvPr>
        </p:nvSpPr>
        <p:spPr/>
        <p:txBody>
          <a:bodyPr/>
          <a:lstStyle/>
          <a:p>
            <a:endParaRPr lang="en-US" dirty="0"/>
          </a:p>
        </p:txBody>
      </p:sp>
      <p:grpSp>
        <p:nvGrpSpPr>
          <p:cNvPr id="27" name="Group 2">
            <a:extLst>
              <a:ext uri="{FF2B5EF4-FFF2-40B4-BE49-F238E27FC236}">
                <a16:creationId xmlns:a16="http://schemas.microsoft.com/office/drawing/2014/main" id="{5137E301-8961-408E-8EEC-2E7F58640720}"/>
              </a:ext>
            </a:extLst>
          </p:cNvPr>
          <p:cNvGrpSpPr>
            <a:grpSpLocks/>
          </p:cNvGrpSpPr>
          <p:nvPr/>
        </p:nvGrpSpPr>
        <p:grpSpPr bwMode="auto">
          <a:xfrm>
            <a:off x="247650" y="1458913"/>
            <a:ext cx="5513388" cy="4886325"/>
            <a:chOff x="0" y="0"/>
            <a:chExt cx="3473" cy="3078"/>
          </a:xfrm>
        </p:grpSpPr>
        <p:graphicFrame>
          <p:nvGraphicFramePr>
            <p:cNvPr id="28" name="Object 3">
              <a:extLst>
                <a:ext uri="{FF2B5EF4-FFF2-40B4-BE49-F238E27FC236}">
                  <a16:creationId xmlns:a16="http://schemas.microsoft.com/office/drawing/2014/main" id="{4BA2A070-63C7-440F-B7ED-7D9F7BBCFE5F}"/>
                </a:ext>
              </a:extLst>
            </p:cNvPr>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5187" r:id="rId3" imgW="6851160" imgH="6120000" progId="Excel.Chart.8">
                    <p:embed/>
                  </p:oleObj>
                </mc:Choice>
                <mc:Fallback>
                  <p:oleObj r:id="rId3" imgW="6851160" imgH="6120000" progId="Excel.Chart.8">
                    <p:embed/>
                    <p:pic>
                      <p:nvPicPr>
                        <p:cNvPr id="655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4">
              <a:extLst>
                <a:ext uri="{FF2B5EF4-FFF2-40B4-BE49-F238E27FC236}">
                  <a16:creationId xmlns:a16="http://schemas.microsoft.com/office/drawing/2014/main" id="{867B6233-FE9F-4BC9-807D-E756CBDA2891}"/>
                </a:ext>
              </a:extLst>
            </p:cNvPr>
            <p:cNvSpPr txBox="1">
              <a:spLocks noChangeArrowheads="1"/>
            </p:cNvSpPr>
            <p:nvPr/>
          </p:nvSpPr>
          <p:spPr bwMode="auto">
            <a:xfrm>
              <a:off x="490" y="10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dirty="0">
                  <a:ea typeface="宋体" panose="02010600030101010101" pitchFamily="2" charset="-122"/>
                </a:rPr>
                <a:t>P</a:t>
              </a:r>
            </a:p>
          </p:txBody>
        </p:sp>
        <p:sp>
          <p:nvSpPr>
            <p:cNvPr id="30" name="Text Box 5">
              <a:extLst>
                <a:ext uri="{FF2B5EF4-FFF2-40B4-BE49-F238E27FC236}">
                  <a16:creationId xmlns:a16="http://schemas.microsoft.com/office/drawing/2014/main" id="{2B2FD20D-69C9-405A-9829-1CF65D85DC91}"/>
                </a:ext>
              </a:extLst>
            </p:cNvPr>
            <p:cNvSpPr txBox="1">
              <a:spLocks noChangeArrowheads="1"/>
            </p:cNvSpPr>
            <p:nvPr/>
          </p:nvSpPr>
          <p:spPr bwMode="auto">
            <a:xfrm>
              <a:off x="3200" y="254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Q</a:t>
              </a:r>
            </a:p>
          </p:txBody>
        </p:sp>
      </p:grpSp>
      <p:grpSp>
        <p:nvGrpSpPr>
          <p:cNvPr id="31" name="Group 6">
            <a:extLst>
              <a:ext uri="{FF2B5EF4-FFF2-40B4-BE49-F238E27FC236}">
                <a16:creationId xmlns:a16="http://schemas.microsoft.com/office/drawing/2014/main" id="{60E2D691-8E7A-46F2-9B75-261DDBB2906A}"/>
              </a:ext>
            </a:extLst>
          </p:cNvPr>
          <p:cNvGrpSpPr>
            <a:grpSpLocks/>
          </p:cNvGrpSpPr>
          <p:nvPr/>
        </p:nvGrpSpPr>
        <p:grpSpPr bwMode="auto">
          <a:xfrm>
            <a:off x="1808163" y="1946275"/>
            <a:ext cx="2101850" cy="3660775"/>
            <a:chOff x="0" y="0"/>
            <a:chExt cx="1324" cy="2306"/>
          </a:xfrm>
        </p:grpSpPr>
        <p:sp>
          <p:nvSpPr>
            <p:cNvPr id="32" name="Line 7">
              <a:extLst>
                <a:ext uri="{FF2B5EF4-FFF2-40B4-BE49-F238E27FC236}">
                  <a16:creationId xmlns:a16="http://schemas.microsoft.com/office/drawing/2014/main" id="{3C80A5C3-A529-4CF7-9A0E-9BD981AFDFD8}"/>
                </a:ext>
              </a:extLst>
            </p:cNvPr>
            <p:cNvSpPr>
              <a:spLocks noChangeShapeType="1"/>
            </p:cNvSpPr>
            <p:nvPr/>
          </p:nvSpPr>
          <p:spPr bwMode="auto">
            <a:xfrm>
              <a:off x="12" y="26"/>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Text Box 8">
              <a:extLst>
                <a:ext uri="{FF2B5EF4-FFF2-40B4-BE49-F238E27FC236}">
                  <a16:creationId xmlns:a16="http://schemas.microsoft.com/office/drawing/2014/main" id="{C4C9C31B-393A-4829-B365-1144D089481B}"/>
                </a:ext>
              </a:extLst>
            </p:cNvPr>
            <p:cNvSpPr txBox="1">
              <a:spLocks noChangeArrowheads="1"/>
            </p:cNvSpPr>
            <p:nvPr/>
          </p:nvSpPr>
          <p:spPr bwMode="auto">
            <a:xfrm>
              <a:off x="0"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D</a:t>
              </a:r>
            </a:p>
          </p:txBody>
        </p:sp>
      </p:grpSp>
      <p:grpSp>
        <p:nvGrpSpPr>
          <p:cNvPr id="34" name="Group 9">
            <a:extLst>
              <a:ext uri="{FF2B5EF4-FFF2-40B4-BE49-F238E27FC236}">
                <a16:creationId xmlns:a16="http://schemas.microsoft.com/office/drawing/2014/main" id="{353EE50C-A3E5-425D-B6A9-C180CF28D5A7}"/>
              </a:ext>
            </a:extLst>
          </p:cNvPr>
          <p:cNvGrpSpPr>
            <a:grpSpLocks/>
          </p:cNvGrpSpPr>
          <p:nvPr/>
        </p:nvGrpSpPr>
        <p:grpSpPr bwMode="auto">
          <a:xfrm>
            <a:off x="1327150" y="1944688"/>
            <a:ext cx="3367088" cy="3665537"/>
            <a:chOff x="0" y="0"/>
            <a:chExt cx="2121" cy="2309"/>
          </a:xfrm>
        </p:grpSpPr>
        <p:sp>
          <p:nvSpPr>
            <p:cNvPr id="35" name="Line 10">
              <a:extLst>
                <a:ext uri="{FF2B5EF4-FFF2-40B4-BE49-F238E27FC236}">
                  <a16:creationId xmlns:a16="http://schemas.microsoft.com/office/drawing/2014/main" id="{4566A156-D5D9-4C5D-97F1-6CBF7679E9FD}"/>
                </a:ext>
              </a:extLst>
            </p:cNvPr>
            <p:cNvSpPr>
              <a:spLocks noChangeShapeType="1"/>
            </p:cNvSpPr>
            <p:nvPr/>
          </p:nvSpPr>
          <p:spPr bwMode="auto">
            <a:xfrm flipH="1">
              <a:off x="0" y="101"/>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11">
              <a:extLst>
                <a:ext uri="{FF2B5EF4-FFF2-40B4-BE49-F238E27FC236}">
                  <a16:creationId xmlns:a16="http://schemas.microsoft.com/office/drawing/2014/main" id="{1C7AE7CC-40CF-41C5-801C-66CB75AE334D}"/>
                </a:ext>
              </a:extLst>
            </p:cNvPr>
            <p:cNvSpPr txBox="1">
              <a:spLocks noChangeArrowheads="1"/>
            </p:cNvSpPr>
            <p:nvPr/>
          </p:nvSpPr>
          <p:spPr bwMode="auto">
            <a:xfrm>
              <a:off x="1848"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S</a:t>
              </a:r>
            </a:p>
          </p:txBody>
        </p:sp>
      </p:grpSp>
      <p:sp>
        <p:nvSpPr>
          <p:cNvPr id="37" name="Line 12">
            <a:extLst>
              <a:ext uri="{FF2B5EF4-FFF2-40B4-BE49-F238E27FC236}">
                <a16:creationId xmlns:a16="http://schemas.microsoft.com/office/drawing/2014/main" id="{42D1E226-9C72-4AAC-A2AC-C90DE0F4D0AC}"/>
              </a:ext>
            </a:extLst>
          </p:cNvPr>
          <p:cNvSpPr>
            <a:spLocks noChangeShapeType="1"/>
          </p:cNvSpPr>
          <p:nvPr/>
        </p:nvSpPr>
        <p:spPr bwMode="auto">
          <a:xfrm>
            <a:off x="1319213" y="2767013"/>
            <a:ext cx="2681287"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 name="Group 13">
            <a:extLst>
              <a:ext uri="{FF2B5EF4-FFF2-40B4-BE49-F238E27FC236}">
                <a16:creationId xmlns:a16="http://schemas.microsoft.com/office/drawing/2014/main" id="{D6BDA8E1-FB2A-4C0D-970D-D18E61AEE4E0}"/>
              </a:ext>
            </a:extLst>
          </p:cNvPr>
          <p:cNvGrpSpPr>
            <a:grpSpLocks/>
          </p:cNvGrpSpPr>
          <p:nvPr/>
        </p:nvGrpSpPr>
        <p:grpSpPr bwMode="auto">
          <a:xfrm>
            <a:off x="2212975" y="2695575"/>
            <a:ext cx="139700" cy="2908300"/>
            <a:chOff x="0" y="0"/>
            <a:chExt cx="88" cy="1832"/>
          </a:xfrm>
        </p:grpSpPr>
        <p:sp>
          <p:nvSpPr>
            <p:cNvPr id="39" name="Line 14">
              <a:extLst>
                <a:ext uri="{FF2B5EF4-FFF2-40B4-BE49-F238E27FC236}">
                  <a16:creationId xmlns:a16="http://schemas.microsoft.com/office/drawing/2014/main" id="{9123A510-20FF-4140-9C67-B72EEEF597D1}"/>
                </a:ext>
              </a:extLst>
            </p:cNvPr>
            <p:cNvSpPr>
              <a:spLocks noChangeShapeType="1"/>
            </p:cNvSpPr>
            <p:nvPr/>
          </p:nvSpPr>
          <p:spPr bwMode="auto">
            <a:xfrm>
              <a:off x="44" y="46"/>
              <a:ext cx="0" cy="1786"/>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Oval 15">
              <a:extLst>
                <a:ext uri="{FF2B5EF4-FFF2-40B4-BE49-F238E27FC236}">
                  <a16:creationId xmlns:a16="http://schemas.microsoft.com/office/drawing/2014/main" id="{39ADC17E-DE2F-4E24-B191-40AAEF5272B4}"/>
                </a:ext>
              </a:extLst>
            </p:cNvPr>
            <p:cNvSpPr>
              <a:spLocks noChangeArrowheads="1"/>
            </p:cNvSpPr>
            <p:nvPr/>
          </p:nvSpPr>
          <p:spPr bwMode="auto">
            <a:xfrm>
              <a:off x="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41" name="Text Box 17">
            <a:extLst>
              <a:ext uri="{FF2B5EF4-FFF2-40B4-BE49-F238E27FC236}">
                <a16:creationId xmlns:a16="http://schemas.microsoft.com/office/drawing/2014/main" id="{433D853E-5383-4B00-9F12-2FACE1480615}"/>
              </a:ext>
            </a:extLst>
          </p:cNvPr>
          <p:cNvSpPr txBox="1">
            <a:spLocks noChangeArrowheads="1"/>
          </p:cNvSpPr>
          <p:nvPr/>
        </p:nvSpPr>
        <p:spPr bwMode="auto">
          <a:xfrm>
            <a:off x="4985544" y="1476459"/>
            <a:ext cx="40782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zh-CN" sz="2700" b="1" dirty="0">
                <a:solidFill>
                  <a:schemeClr val="accent1"/>
                </a:solidFill>
                <a:ea typeface="宋体" panose="02010600030101010101" pitchFamily="2" charset="-122"/>
              </a:rPr>
              <a:t>供给量大于需求量</a:t>
            </a:r>
          </a:p>
        </p:txBody>
      </p:sp>
      <p:sp>
        <p:nvSpPr>
          <p:cNvPr id="42" name="AutoShape 18">
            <a:extLst>
              <a:ext uri="{FF2B5EF4-FFF2-40B4-BE49-F238E27FC236}">
                <a16:creationId xmlns:a16="http://schemas.microsoft.com/office/drawing/2014/main" id="{B46867AB-BE07-44D0-96B2-315ED9AA25A5}"/>
              </a:ext>
            </a:extLst>
          </p:cNvPr>
          <p:cNvSpPr>
            <a:spLocks/>
          </p:cNvSpPr>
          <p:nvPr/>
        </p:nvSpPr>
        <p:spPr bwMode="auto">
          <a:xfrm rot="5400000">
            <a:off x="3029744" y="1705769"/>
            <a:ext cx="220662" cy="1714500"/>
          </a:xfrm>
          <a:prstGeom prst="leftBrace">
            <a:avLst>
              <a:gd name="adj1" fmla="val 64748"/>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43" name="Text Box 19">
            <a:extLst>
              <a:ext uri="{FF2B5EF4-FFF2-40B4-BE49-F238E27FC236}">
                <a16:creationId xmlns:a16="http://schemas.microsoft.com/office/drawing/2014/main" id="{F4C34942-3D5D-4EEB-875F-3E682A24921F}"/>
              </a:ext>
            </a:extLst>
          </p:cNvPr>
          <p:cNvSpPr txBox="1">
            <a:spLocks noChangeArrowheads="1"/>
          </p:cNvSpPr>
          <p:nvPr/>
        </p:nvSpPr>
        <p:spPr bwMode="auto">
          <a:xfrm>
            <a:off x="2428875" y="1924050"/>
            <a:ext cx="1501775" cy="4889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sz="2600" b="1">
                <a:ea typeface="宋体" panose="02010600030101010101" pitchFamily="2" charset="-122"/>
              </a:rPr>
              <a:t>过剩</a:t>
            </a:r>
          </a:p>
        </p:txBody>
      </p:sp>
      <p:sp>
        <p:nvSpPr>
          <p:cNvPr id="44" name="Text Box 20">
            <a:extLst>
              <a:ext uri="{FF2B5EF4-FFF2-40B4-BE49-F238E27FC236}">
                <a16:creationId xmlns:a16="http://schemas.microsoft.com/office/drawing/2014/main" id="{D40712B3-E678-41AD-9FC3-754717EFD6A4}"/>
              </a:ext>
            </a:extLst>
          </p:cNvPr>
          <p:cNvSpPr txBox="1">
            <a:spLocks noChangeArrowheads="1"/>
          </p:cNvSpPr>
          <p:nvPr/>
        </p:nvSpPr>
        <p:spPr bwMode="auto">
          <a:xfrm>
            <a:off x="5500168" y="2203132"/>
            <a:ext cx="2257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zh-CN" sz="2600" dirty="0">
                <a:solidFill>
                  <a:schemeClr val="accent1"/>
                </a:solidFill>
                <a:ea typeface="宋体" panose="02010600030101010101" pitchFamily="2" charset="-122"/>
              </a:rPr>
              <a:t> </a:t>
            </a:r>
            <a:r>
              <a:rPr lang="zh-CN" altLang="zh-CN" sz="2600" b="1" dirty="0">
                <a:solidFill>
                  <a:schemeClr val="accent1"/>
                </a:solidFill>
                <a:ea typeface="宋体" panose="02010600030101010101" pitchFamily="2" charset="-122"/>
              </a:rPr>
              <a:t>如果 P  =  5, </a:t>
            </a:r>
          </a:p>
        </p:txBody>
      </p:sp>
      <p:sp>
        <p:nvSpPr>
          <p:cNvPr id="45" name="Text Box 21">
            <a:extLst>
              <a:ext uri="{FF2B5EF4-FFF2-40B4-BE49-F238E27FC236}">
                <a16:creationId xmlns:a16="http://schemas.microsoft.com/office/drawing/2014/main" id="{A423EF81-6CE2-4210-90DD-3ACAD44FE6B5}"/>
              </a:ext>
            </a:extLst>
          </p:cNvPr>
          <p:cNvSpPr txBox="1">
            <a:spLocks noChangeArrowheads="1"/>
          </p:cNvSpPr>
          <p:nvPr/>
        </p:nvSpPr>
        <p:spPr bwMode="auto">
          <a:xfrm>
            <a:off x="5468938" y="3225800"/>
            <a:ext cx="28622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zh-CN" sz="2600" b="1" dirty="0">
                <a:solidFill>
                  <a:schemeClr val="accent1"/>
                </a:solidFill>
                <a:ea typeface="宋体" panose="02010600030101010101" pitchFamily="2" charset="-122"/>
              </a:rPr>
              <a:t>那</a:t>
            </a:r>
            <a:r>
              <a:rPr lang="zh-CN" altLang="en-US" sz="2600" b="1" dirty="0">
                <a:solidFill>
                  <a:schemeClr val="accent1"/>
                </a:solidFill>
                <a:ea typeface="宋体" panose="02010600030101010101" pitchFamily="2" charset="-122"/>
              </a:rPr>
              <a:t>么</a:t>
            </a:r>
            <a:r>
              <a:rPr lang="zh-CN" altLang="zh-CN" sz="2600" b="1" dirty="0">
                <a:solidFill>
                  <a:schemeClr val="accent1"/>
                </a:solidFill>
                <a:ea typeface="宋体" panose="02010600030101010101" pitchFamily="2" charset="-122"/>
              </a:rPr>
              <a:t>  Q</a:t>
            </a:r>
            <a:r>
              <a:rPr lang="zh-CN" altLang="zh-CN" sz="2600" b="1" baseline="30000" dirty="0">
                <a:solidFill>
                  <a:schemeClr val="accent1"/>
                </a:solidFill>
                <a:ea typeface="宋体" panose="02010600030101010101" pitchFamily="2" charset="-122"/>
              </a:rPr>
              <a:t>D</a:t>
            </a:r>
            <a:r>
              <a:rPr lang="zh-CN" altLang="zh-CN" sz="2600" b="1" dirty="0">
                <a:solidFill>
                  <a:schemeClr val="accent1"/>
                </a:solidFill>
                <a:ea typeface="宋体" panose="02010600030101010101" pitchFamily="2" charset="-122"/>
              </a:rPr>
              <a:t>  =  9 </a:t>
            </a:r>
          </a:p>
        </p:txBody>
      </p:sp>
      <p:sp>
        <p:nvSpPr>
          <p:cNvPr id="46" name="Text Box 22">
            <a:extLst>
              <a:ext uri="{FF2B5EF4-FFF2-40B4-BE49-F238E27FC236}">
                <a16:creationId xmlns:a16="http://schemas.microsoft.com/office/drawing/2014/main" id="{229F1E6B-B463-49C4-955A-339AB9C886F5}"/>
              </a:ext>
            </a:extLst>
          </p:cNvPr>
          <p:cNvSpPr txBox="1">
            <a:spLocks noChangeArrowheads="1"/>
          </p:cNvSpPr>
          <p:nvPr/>
        </p:nvSpPr>
        <p:spPr bwMode="auto">
          <a:xfrm>
            <a:off x="5859462" y="3360895"/>
            <a:ext cx="27876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en-US" sz="2600" b="1" dirty="0">
                <a:ea typeface="宋体" panose="02010600030101010101" pitchFamily="2" charset="-122"/>
              </a:rPr>
              <a:t/>
            </a:r>
            <a:br>
              <a:rPr lang="zh-CN" altLang="en-US" sz="2600" b="1" dirty="0">
                <a:ea typeface="宋体" panose="02010600030101010101" pitchFamily="2" charset="-122"/>
              </a:rPr>
            </a:br>
            <a:r>
              <a:rPr lang="zh-CN" altLang="en-US" sz="2600" b="1" dirty="0">
                <a:ea typeface="宋体" panose="02010600030101010101" pitchFamily="2" charset="-122"/>
              </a:rPr>
              <a:t>     </a:t>
            </a:r>
            <a:r>
              <a:rPr lang="en-US" altLang="zh-CN" sz="2600" b="1" dirty="0">
                <a:solidFill>
                  <a:schemeClr val="accent1"/>
                </a:solidFill>
                <a:ea typeface="宋体" panose="02010600030101010101" pitchFamily="2" charset="-122"/>
              </a:rPr>
              <a:t>Q</a:t>
            </a:r>
            <a:r>
              <a:rPr lang="en-US" altLang="zh-CN" sz="2600" b="1" baseline="30000" dirty="0">
                <a:solidFill>
                  <a:schemeClr val="accent1"/>
                </a:solidFill>
                <a:ea typeface="宋体" panose="02010600030101010101" pitchFamily="2" charset="-122"/>
              </a:rPr>
              <a:t>S</a:t>
            </a:r>
            <a:r>
              <a:rPr lang="en-US" altLang="zh-CN" sz="2600" b="1" dirty="0">
                <a:solidFill>
                  <a:schemeClr val="accent1"/>
                </a:solidFill>
                <a:ea typeface="宋体" panose="02010600030101010101" pitchFamily="2" charset="-122"/>
              </a:rPr>
              <a:t>  =  25 </a:t>
            </a:r>
          </a:p>
        </p:txBody>
      </p:sp>
      <p:sp>
        <p:nvSpPr>
          <p:cNvPr id="47" name="Text Box 23">
            <a:extLst>
              <a:ext uri="{FF2B5EF4-FFF2-40B4-BE49-F238E27FC236}">
                <a16:creationId xmlns:a16="http://schemas.microsoft.com/office/drawing/2014/main" id="{A0D60AC0-15EA-42BA-9947-9A9088A0FE11}"/>
              </a:ext>
            </a:extLst>
          </p:cNvPr>
          <p:cNvSpPr txBox="1">
            <a:spLocks noChangeArrowheads="1"/>
          </p:cNvSpPr>
          <p:nvPr/>
        </p:nvSpPr>
        <p:spPr bwMode="auto">
          <a:xfrm>
            <a:off x="5342938" y="4513341"/>
            <a:ext cx="3559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zh-CN" sz="2600" b="1" dirty="0">
                <a:solidFill>
                  <a:schemeClr val="accent1"/>
                </a:solidFill>
                <a:ea typeface="宋体" panose="02010600030101010101" pitchFamily="2" charset="-122"/>
              </a:rPr>
              <a:t>有16单位的过剩</a:t>
            </a:r>
          </a:p>
        </p:txBody>
      </p:sp>
      <p:grpSp>
        <p:nvGrpSpPr>
          <p:cNvPr id="48" name="Group 24">
            <a:extLst>
              <a:ext uri="{FF2B5EF4-FFF2-40B4-BE49-F238E27FC236}">
                <a16:creationId xmlns:a16="http://schemas.microsoft.com/office/drawing/2014/main" id="{2CF4B587-43C8-4734-B7C0-755B02F3DBD6}"/>
              </a:ext>
            </a:extLst>
          </p:cNvPr>
          <p:cNvGrpSpPr>
            <a:grpSpLocks/>
          </p:cNvGrpSpPr>
          <p:nvPr/>
        </p:nvGrpSpPr>
        <p:grpSpPr bwMode="auto">
          <a:xfrm>
            <a:off x="3927475" y="2695575"/>
            <a:ext cx="139700" cy="2911475"/>
            <a:chOff x="0" y="0"/>
            <a:chExt cx="88" cy="1834"/>
          </a:xfrm>
        </p:grpSpPr>
        <p:sp>
          <p:nvSpPr>
            <p:cNvPr id="49" name="Line 25">
              <a:extLst>
                <a:ext uri="{FF2B5EF4-FFF2-40B4-BE49-F238E27FC236}">
                  <a16:creationId xmlns:a16="http://schemas.microsoft.com/office/drawing/2014/main" id="{63F25240-E63E-46FF-9392-60D75614231E}"/>
                </a:ext>
              </a:extLst>
            </p:cNvPr>
            <p:cNvSpPr>
              <a:spLocks noChangeShapeType="1"/>
            </p:cNvSpPr>
            <p:nvPr/>
          </p:nvSpPr>
          <p:spPr bwMode="auto">
            <a:xfrm>
              <a:off x="45" y="46"/>
              <a:ext cx="0" cy="1788"/>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Oval 26">
              <a:extLst>
                <a:ext uri="{FF2B5EF4-FFF2-40B4-BE49-F238E27FC236}">
                  <a16:creationId xmlns:a16="http://schemas.microsoft.com/office/drawing/2014/main" id="{252F2405-25A3-4BE3-A20F-C26AA83DD9C6}"/>
                </a:ext>
              </a:extLst>
            </p:cNvPr>
            <p:cNvSpPr>
              <a:spLocks noChangeArrowheads="1"/>
            </p:cNvSpPr>
            <p:nvPr/>
          </p:nvSpPr>
          <p:spPr bwMode="auto">
            <a:xfrm>
              <a:off x="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Tree>
    <p:extLst>
      <p:ext uri="{BB962C8B-B14F-4D97-AF65-F5344CB8AC3E}">
        <p14:creationId xmlns:p14="http://schemas.microsoft.com/office/powerpoint/2010/main" val="21034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par>
                                <p:cTn id="13" presetID="22" presetClass="entr" presetSubtype="8"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up)">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nimBg="1" autoUpdateAnimBg="0"/>
      <p:bldP spid="43" grpId="0" animBg="1" autoUpdateAnimBg="0"/>
      <p:bldP spid="44" grpId="0" autoUpdateAnimBg="0"/>
      <p:bldP spid="46" grpId="0" autoUpdateAnimBg="0"/>
      <p:bldP spid="4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1BA85-92E1-486B-9907-7B90AAE99C57}"/>
              </a:ext>
            </a:extLst>
          </p:cNvPr>
          <p:cNvSpPr>
            <a:spLocks noGrp="1"/>
          </p:cNvSpPr>
          <p:nvPr>
            <p:ph type="title"/>
          </p:nvPr>
        </p:nvSpPr>
        <p:spPr/>
        <p:txBody>
          <a:bodyPr/>
          <a:lstStyle/>
          <a:p>
            <a:r>
              <a:rPr lang="zh-CN" altLang="en-US" dirty="0">
                <a:ea typeface="宋体" panose="02010600030101010101" pitchFamily="2" charset="-122"/>
              </a:rPr>
              <a:t>短缺（超额需求）</a:t>
            </a:r>
            <a:r>
              <a:rPr lang="en-US" altLang="zh-CN" dirty="0">
                <a:ea typeface="宋体" panose="02010600030101010101" pitchFamily="2" charset="-122"/>
              </a:rPr>
              <a:t> </a:t>
            </a:r>
            <a:endParaRPr lang="en-US" dirty="0"/>
          </a:p>
        </p:txBody>
      </p:sp>
      <p:sp>
        <p:nvSpPr>
          <p:cNvPr id="3" name="内容占位符 2">
            <a:extLst>
              <a:ext uri="{FF2B5EF4-FFF2-40B4-BE49-F238E27FC236}">
                <a16:creationId xmlns:a16="http://schemas.microsoft.com/office/drawing/2014/main" id="{C6D1257E-3782-47B0-81AB-48758AB5D9AB}"/>
              </a:ext>
            </a:extLst>
          </p:cNvPr>
          <p:cNvSpPr>
            <a:spLocks noGrp="1"/>
          </p:cNvSpPr>
          <p:nvPr>
            <p:ph idx="1"/>
          </p:nvPr>
        </p:nvSpPr>
        <p:spPr/>
        <p:txBody>
          <a:bodyPr/>
          <a:lstStyle/>
          <a:p>
            <a:endParaRPr lang="en-US" dirty="0"/>
          </a:p>
        </p:txBody>
      </p:sp>
      <p:grpSp>
        <p:nvGrpSpPr>
          <p:cNvPr id="5" name="Group 2">
            <a:extLst>
              <a:ext uri="{FF2B5EF4-FFF2-40B4-BE49-F238E27FC236}">
                <a16:creationId xmlns:a16="http://schemas.microsoft.com/office/drawing/2014/main" id="{FE1A6A7C-435A-42D5-963D-FF00324CEB50}"/>
              </a:ext>
            </a:extLst>
          </p:cNvPr>
          <p:cNvGrpSpPr>
            <a:grpSpLocks/>
          </p:cNvGrpSpPr>
          <p:nvPr/>
        </p:nvGrpSpPr>
        <p:grpSpPr bwMode="auto">
          <a:xfrm>
            <a:off x="277813" y="1444625"/>
            <a:ext cx="5513387" cy="4886325"/>
            <a:chOff x="0" y="0"/>
            <a:chExt cx="3473" cy="3078"/>
          </a:xfrm>
        </p:grpSpPr>
        <p:graphicFrame>
          <p:nvGraphicFramePr>
            <p:cNvPr id="6" name="Object 3">
              <a:extLst>
                <a:ext uri="{FF2B5EF4-FFF2-40B4-BE49-F238E27FC236}">
                  <a16:creationId xmlns:a16="http://schemas.microsoft.com/office/drawing/2014/main" id="{A667B480-75B0-4F7C-8AD7-7F0696DC49F9}"/>
                </a:ext>
              </a:extLst>
            </p:cNvPr>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6211" r:id="rId3" imgW="6851160" imgH="6120000" progId="Excel.Chart.8">
                    <p:embed/>
                  </p:oleObj>
                </mc:Choice>
                <mc:Fallback>
                  <p:oleObj r:id="rId3" imgW="6851160" imgH="6120000" progId="Excel.Chart.8">
                    <p:embed/>
                    <p:pic>
                      <p:nvPicPr>
                        <p:cNvPr id="686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F45CCC94-4049-409B-9F1A-95ECB24990B6}"/>
                </a:ext>
              </a:extLst>
            </p:cNvPr>
            <p:cNvSpPr txBox="1">
              <a:spLocks noChangeArrowheads="1"/>
            </p:cNvSpPr>
            <p:nvPr/>
          </p:nvSpPr>
          <p:spPr bwMode="auto">
            <a:xfrm>
              <a:off x="490" y="10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dirty="0">
                  <a:ea typeface="宋体" panose="02010600030101010101" pitchFamily="2" charset="-122"/>
                </a:rPr>
                <a:t>P</a:t>
              </a:r>
            </a:p>
          </p:txBody>
        </p:sp>
        <p:sp>
          <p:nvSpPr>
            <p:cNvPr id="8" name="Text Box 5">
              <a:extLst>
                <a:ext uri="{FF2B5EF4-FFF2-40B4-BE49-F238E27FC236}">
                  <a16:creationId xmlns:a16="http://schemas.microsoft.com/office/drawing/2014/main" id="{1D01C34D-48D0-4E55-8A3E-A71F9309C698}"/>
                </a:ext>
              </a:extLst>
            </p:cNvPr>
            <p:cNvSpPr txBox="1">
              <a:spLocks noChangeArrowheads="1"/>
            </p:cNvSpPr>
            <p:nvPr/>
          </p:nvSpPr>
          <p:spPr bwMode="auto">
            <a:xfrm>
              <a:off x="3200" y="254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Q</a:t>
              </a:r>
            </a:p>
          </p:txBody>
        </p:sp>
      </p:grpSp>
      <p:grpSp>
        <p:nvGrpSpPr>
          <p:cNvPr id="9" name="Group 6">
            <a:extLst>
              <a:ext uri="{FF2B5EF4-FFF2-40B4-BE49-F238E27FC236}">
                <a16:creationId xmlns:a16="http://schemas.microsoft.com/office/drawing/2014/main" id="{51036D7F-C860-4397-B489-3E49B747D7AF}"/>
              </a:ext>
            </a:extLst>
          </p:cNvPr>
          <p:cNvGrpSpPr>
            <a:grpSpLocks/>
          </p:cNvGrpSpPr>
          <p:nvPr/>
        </p:nvGrpSpPr>
        <p:grpSpPr bwMode="auto">
          <a:xfrm>
            <a:off x="1808163" y="1946275"/>
            <a:ext cx="2101850" cy="3660775"/>
            <a:chOff x="0" y="0"/>
            <a:chExt cx="1324" cy="2306"/>
          </a:xfrm>
        </p:grpSpPr>
        <p:sp>
          <p:nvSpPr>
            <p:cNvPr id="10" name="Line 7">
              <a:extLst>
                <a:ext uri="{FF2B5EF4-FFF2-40B4-BE49-F238E27FC236}">
                  <a16:creationId xmlns:a16="http://schemas.microsoft.com/office/drawing/2014/main" id="{9A395275-63E6-4F0C-81E0-57D4098EBE9D}"/>
                </a:ext>
              </a:extLst>
            </p:cNvPr>
            <p:cNvSpPr>
              <a:spLocks noChangeShapeType="1"/>
            </p:cNvSpPr>
            <p:nvPr/>
          </p:nvSpPr>
          <p:spPr bwMode="auto">
            <a:xfrm>
              <a:off x="12" y="26"/>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8">
              <a:extLst>
                <a:ext uri="{FF2B5EF4-FFF2-40B4-BE49-F238E27FC236}">
                  <a16:creationId xmlns:a16="http://schemas.microsoft.com/office/drawing/2014/main" id="{EDA1B009-76BD-42F5-8A78-212FA504A645}"/>
                </a:ext>
              </a:extLst>
            </p:cNvPr>
            <p:cNvSpPr txBox="1">
              <a:spLocks noChangeArrowheads="1"/>
            </p:cNvSpPr>
            <p:nvPr/>
          </p:nvSpPr>
          <p:spPr bwMode="auto">
            <a:xfrm>
              <a:off x="0"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D</a:t>
              </a:r>
            </a:p>
          </p:txBody>
        </p:sp>
      </p:grpSp>
      <p:grpSp>
        <p:nvGrpSpPr>
          <p:cNvPr id="12" name="Group 9">
            <a:extLst>
              <a:ext uri="{FF2B5EF4-FFF2-40B4-BE49-F238E27FC236}">
                <a16:creationId xmlns:a16="http://schemas.microsoft.com/office/drawing/2014/main" id="{026C3064-E48B-47A6-9495-94975E4A0F37}"/>
              </a:ext>
            </a:extLst>
          </p:cNvPr>
          <p:cNvGrpSpPr>
            <a:grpSpLocks/>
          </p:cNvGrpSpPr>
          <p:nvPr/>
        </p:nvGrpSpPr>
        <p:grpSpPr bwMode="auto">
          <a:xfrm>
            <a:off x="1327150" y="1944688"/>
            <a:ext cx="3367088" cy="3665537"/>
            <a:chOff x="0" y="0"/>
            <a:chExt cx="2121" cy="2309"/>
          </a:xfrm>
        </p:grpSpPr>
        <p:sp>
          <p:nvSpPr>
            <p:cNvPr id="13" name="Line 10">
              <a:extLst>
                <a:ext uri="{FF2B5EF4-FFF2-40B4-BE49-F238E27FC236}">
                  <a16:creationId xmlns:a16="http://schemas.microsoft.com/office/drawing/2014/main" id="{65B76495-3C35-49C0-988A-665205406DE3}"/>
                </a:ext>
              </a:extLst>
            </p:cNvPr>
            <p:cNvSpPr>
              <a:spLocks noChangeShapeType="1"/>
            </p:cNvSpPr>
            <p:nvPr/>
          </p:nvSpPr>
          <p:spPr bwMode="auto">
            <a:xfrm flipH="1">
              <a:off x="0" y="101"/>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1">
              <a:extLst>
                <a:ext uri="{FF2B5EF4-FFF2-40B4-BE49-F238E27FC236}">
                  <a16:creationId xmlns:a16="http://schemas.microsoft.com/office/drawing/2014/main" id="{CACA914C-E5CC-49A0-99C4-BD107AC139F6}"/>
                </a:ext>
              </a:extLst>
            </p:cNvPr>
            <p:cNvSpPr txBox="1">
              <a:spLocks noChangeArrowheads="1"/>
            </p:cNvSpPr>
            <p:nvPr/>
          </p:nvSpPr>
          <p:spPr bwMode="auto">
            <a:xfrm>
              <a:off x="1848"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S</a:t>
              </a:r>
            </a:p>
          </p:txBody>
        </p:sp>
      </p:grpSp>
      <p:sp>
        <p:nvSpPr>
          <p:cNvPr id="15" name="Text Box 13">
            <a:extLst>
              <a:ext uri="{FF2B5EF4-FFF2-40B4-BE49-F238E27FC236}">
                <a16:creationId xmlns:a16="http://schemas.microsoft.com/office/drawing/2014/main" id="{0A903DF2-D707-450B-9B46-09B5319D689B}"/>
              </a:ext>
            </a:extLst>
          </p:cNvPr>
          <p:cNvSpPr txBox="1">
            <a:spLocks noChangeArrowheads="1"/>
          </p:cNvSpPr>
          <p:nvPr/>
        </p:nvSpPr>
        <p:spPr bwMode="auto">
          <a:xfrm>
            <a:off x="3695304" y="1328103"/>
            <a:ext cx="6675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zh-CN" sz="2700" b="1" dirty="0">
                <a:solidFill>
                  <a:schemeClr val="accent1"/>
                </a:solidFill>
                <a:ea typeface="宋体" panose="02010600030101010101" pitchFamily="2" charset="-122"/>
              </a:rPr>
              <a:t>需求量大于供给量</a:t>
            </a:r>
          </a:p>
        </p:txBody>
      </p:sp>
      <p:sp>
        <p:nvSpPr>
          <p:cNvPr id="16" name="Text Box 14">
            <a:extLst>
              <a:ext uri="{FF2B5EF4-FFF2-40B4-BE49-F238E27FC236}">
                <a16:creationId xmlns:a16="http://schemas.microsoft.com/office/drawing/2014/main" id="{422E6F9B-E664-4242-8AC7-8E1553444903}"/>
              </a:ext>
            </a:extLst>
          </p:cNvPr>
          <p:cNvSpPr txBox="1">
            <a:spLocks noChangeArrowheads="1"/>
          </p:cNvSpPr>
          <p:nvPr/>
        </p:nvSpPr>
        <p:spPr bwMode="auto">
          <a:xfrm>
            <a:off x="5453857" y="2096947"/>
            <a:ext cx="22574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zh-CN" sz="2600" dirty="0">
                <a:solidFill>
                  <a:schemeClr val="accent1"/>
                </a:solidFill>
                <a:ea typeface="宋体" panose="02010600030101010101" pitchFamily="2" charset="-122"/>
              </a:rPr>
              <a:t> </a:t>
            </a:r>
            <a:r>
              <a:rPr lang="zh-CN" altLang="zh-CN" sz="2600" dirty="0">
                <a:solidFill>
                  <a:schemeClr val="accent1"/>
                </a:solidFill>
                <a:ea typeface="宋体" panose="02010600030101010101" pitchFamily="2" charset="-122"/>
              </a:rPr>
              <a:t/>
            </a:r>
            <a:br>
              <a:rPr lang="zh-CN" altLang="zh-CN" sz="2600" dirty="0">
                <a:solidFill>
                  <a:schemeClr val="accent1"/>
                </a:solidFill>
                <a:ea typeface="宋体" panose="02010600030101010101" pitchFamily="2" charset="-122"/>
              </a:rPr>
            </a:br>
            <a:r>
              <a:rPr lang="zh-CN" altLang="zh-CN" sz="2600" b="1" dirty="0">
                <a:solidFill>
                  <a:schemeClr val="accent1"/>
                </a:solidFill>
                <a:ea typeface="宋体" panose="02010600030101010101" pitchFamily="2" charset="-122"/>
              </a:rPr>
              <a:t>如果 P  =  $1 </a:t>
            </a:r>
          </a:p>
        </p:txBody>
      </p:sp>
      <p:sp>
        <p:nvSpPr>
          <p:cNvPr id="17" name="Text Box 15">
            <a:extLst>
              <a:ext uri="{FF2B5EF4-FFF2-40B4-BE49-F238E27FC236}">
                <a16:creationId xmlns:a16="http://schemas.microsoft.com/office/drawing/2014/main" id="{1D88F56F-98E2-4F03-A905-6EFF8D2D449F}"/>
              </a:ext>
            </a:extLst>
          </p:cNvPr>
          <p:cNvSpPr txBox="1">
            <a:spLocks noChangeArrowheads="1"/>
          </p:cNvSpPr>
          <p:nvPr/>
        </p:nvSpPr>
        <p:spPr bwMode="auto">
          <a:xfrm>
            <a:off x="5398263" y="3142790"/>
            <a:ext cx="28638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zh-CN" sz="2600" b="1" dirty="0">
                <a:solidFill>
                  <a:schemeClr val="accent1"/>
                </a:solidFill>
                <a:ea typeface="宋体" panose="02010600030101010101" pitchFamily="2" charset="-122"/>
              </a:rPr>
              <a:t>那</a:t>
            </a:r>
            <a:r>
              <a:rPr lang="zh-CN" altLang="en-US" sz="2600" b="1" dirty="0">
                <a:solidFill>
                  <a:schemeClr val="accent1"/>
                </a:solidFill>
                <a:ea typeface="宋体" panose="02010600030101010101" pitchFamily="2" charset="-122"/>
              </a:rPr>
              <a:t>么</a:t>
            </a:r>
            <a:r>
              <a:rPr lang="zh-CN" altLang="zh-CN" sz="2600" b="1" dirty="0">
                <a:solidFill>
                  <a:schemeClr val="accent1"/>
                </a:solidFill>
                <a:ea typeface="宋体" panose="02010600030101010101" pitchFamily="2" charset="-122"/>
              </a:rPr>
              <a:t>  Q</a:t>
            </a:r>
            <a:r>
              <a:rPr lang="zh-CN" altLang="zh-CN" sz="2600" b="1" baseline="30000" dirty="0">
                <a:solidFill>
                  <a:schemeClr val="accent1"/>
                </a:solidFill>
                <a:ea typeface="宋体" panose="02010600030101010101" pitchFamily="2" charset="-122"/>
              </a:rPr>
              <a:t>D</a:t>
            </a:r>
            <a:r>
              <a:rPr lang="zh-CN" altLang="zh-CN" sz="2600" b="1" dirty="0">
                <a:solidFill>
                  <a:schemeClr val="accent1"/>
                </a:solidFill>
                <a:ea typeface="宋体" panose="02010600030101010101" pitchFamily="2" charset="-122"/>
              </a:rPr>
              <a:t>  =  21 </a:t>
            </a:r>
          </a:p>
        </p:txBody>
      </p:sp>
      <p:sp>
        <p:nvSpPr>
          <p:cNvPr id="18" name="Text Box 16">
            <a:extLst>
              <a:ext uri="{FF2B5EF4-FFF2-40B4-BE49-F238E27FC236}">
                <a16:creationId xmlns:a16="http://schemas.microsoft.com/office/drawing/2014/main" id="{7B892F2A-D34B-499A-95DF-1FF29A86AFE1}"/>
              </a:ext>
            </a:extLst>
          </p:cNvPr>
          <p:cNvSpPr txBox="1">
            <a:spLocks noChangeArrowheads="1"/>
          </p:cNvSpPr>
          <p:nvPr/>
        </p:nvSpPr>
        <p:spPr bwMode="auto">
          <a:xfrm>
            <a:off x="5767388" y="3674571"/>
            <a:ext cx="27876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zh-CN" sz="2600" b="1" dirty="0">
                <a:solidFill>
                  <a:schemeClr val="accent1"/>
                </a:solidFill>
                <a:ea typeface="宋体" panose="02010600030101010101" pitchFamily="2" charset="-122"/>
              </a:rPr>
              <a:t>Q</a:t>
            </a:r>
            <a:r>
              <a:rPr lang="en-US" altLang="zh-CN" sz="2600" b="1" baseline="30000" dirty="0">
                <a:solidFill>
                  <a:schemeClr val="accent1"/>
                </a:solidFill>
                <a:ea typeface="宋体" panose="02010600030101010101" pitchFamily="2" charset="-122"/>
              </a:rPr>
              <a:t>S</a:t>
            </a:r>
            <a:r>
              <a:rPr lang="en-US" altLang="zh-CN" sz="2600" b="1" dirty="0">
                <a:solidFill>
                  <a:schemeClr val="accent1"/>
                </a:solidFill>
                <a:ea typeface="宋体" panose="02010600030101010101" pitchFamily="2" charset="-122"/>
              </a:rPr>
              <a:t>  =  5 </a:t>
            </a:r>
          </a:p>
        </p:txBody>
      </p:sp>
      <p:sp>
        <p:nvSpPr>
          <p:cNvPr id="19" name="Text Box 17">
            <a:extLst>
              <a:ext uri="{FF2B5EF4-FFF2-40B4-BE49-F238E27FC236}">
                <a16:creationId xmlns:a16="http://schemas.microsoft.com/office/drawing/2014/main" id="{211E49F7-9AD5-4BC1-AE3E-6A37098958C5}"/>
              </a:ext>
            </a:extLst>
          </p:cNvPr>
          <p:cNvSpPr txBox="1">
            <a:spLocks noChangeArrowheads="1"/>
          </p:cNvSpPr>
          <p:nvPr/>
        </p:nvSpPr>
        <p:spPr bwMode="auto">
          <a:xfrm>
            <a:off x="5537200" y="4451350"/>
            <a:ext cx="32527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zh-CN" sz="2600" b="1" dirty="0">
                <a:solidFill>
                  <a:schemeClr val="accent1"/>
                </a:solidFill>
                <a:ea typeface="宋体" panose="02010600030101010101" pitchFamily="2" charset="-122"/>
              </a:rPr>
              <a:t>有16单位的短缺</a:t>
            </a:r>
          </a:p>
        </p:txBody>
      </p:sp>
      <p:sp>
        <p:nvSpPr>
          <p:cNvPr id="20" name="Line 18">
            <a:extLst>
              <a:ext uri="{FF2B5EF4-FFF2-40B4-BE49-F238E27FC236}">
                <a16:creationId xmlns:a16="http://schemas.microsoft.com/office/drawing/2014/main" id="{6FB29334-CB5A-41B0-A973-604B9457791E}"/>
              </a:ext>
            </a:extLst>
          </p:cNvPr>
          <p:cNvSpPr>
            <a:spLocks noChangeShapeType="1"/>
          </p:cNvSpPr>
          <p:nvPr/>
        </p:nvSpPr>
        <p:spPr bwMode="auto">
          <a:xfrm>
            <a:off x="1322388" y="5045075"/>
            <a:ext cx="2259012"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 name="Group 19">
            <a:extLst>
              <a:ext uri="{FF2B5EF4-FFF2-40B4-BE49-F238E27FC236}">
                <a16:creationId xmlns:a16="http://schemas.microsoft.com/office/drawing/2014/main" id="{9BD7388B-BCD3-49A2-940A-E9E472DAAB58}"/>
              </a:ext>
            </a:extLst>
          </p:cNvPr>
          <p:cNvGrpSpPr>
            <a:grpSpLocks/>
          </p:cNvGrpSpPr>
          <p:nvPr/>
        </p:nvGrpSpPr>
        <p:grpSpPr bwMode="auto">
          <a:xfrm>
            <a:off x="3505200" y="4972050"/>
            <a:ext cx="139700" cy="642940"/>
            <a:chOff x="0" y="0"/>
            <a:chExt cx="88" cy="405"/>
          </a:xfrm>
        </p:grpSpPr>
        <p:sp>
          <p:nvSpPr>
            <p:cNvPr id="22" name="Line 20">
              <a:extLst>
                <a:ext uri="{FF2B5EF4-FFF2-40B4-BE49-F238E27FC236}">
                  <a16:creationId xmlns:a16="http://schemas.microsoft.com/office/drawing/2014/main" id="{DDACE1FD-D164-4AAD-AF33-8658AA5F9D27}"/>
                </a:ext>
              </a:extLst>
            </p:cNvPr>
            <p:cNvSpPr>
              <a:spLocks noChangeShapeType="1"/>
            </p:cNvSpPr>
            <p:nvPr/>
          </p:nvSpPr>
          <p:spPr bwMode="auto">
            <a:xfrm flipH="1">
              <a:off x="39" y="31"/>
              <a:ext cx="2" cy="37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Oval 21">
              <a:extLst>
                <a:ext uri="{FF2B5EF4-FFF2-40B4-BE49-F238E27FC236}">
                  <a16:creationId xmlns:a16="http://schemas.microsoft.com/office/drawing/2014/main" id="{A72F8E79-69E0-4ADA-B3B4-A3F617FDADC4}"/>
                </a:ext>
              </a:extLst>
            </p:cNvPr>
            <p:cNvSpPr>
              <a:spLocks noChangeArrowheads="1"/>
            </p:cNvSpPr>
            <p:nvPr/>
          </p:nvSpPr>
          <p:spPr bwMode="auto">
            <a:xfrm>
              <a:off x="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24" name="Group 22">
            <a:extLst>
              <a:ext uri="{FF2B5EF4-FFF2-40B4-BE49-F238E27FC236}">
                <a16:creationId xmlns:a16="http://schemas.microsoft.com/office/drawing/2014/main" id="{BF3CF5EE-DA0E-4F8D-AFB7-197DC2A821D5}"/>
              </a:ext>
            </a:extLst>
          </p:cNvPr>
          <p:cNvGrpSpPr>
            <a:grpSpLocks/>
          </p:cNvGrpSpPr>
          <p:nvPr/>
        </p:nvGrpSpPr>
        <p:grpSpPr bwMode="auto">
          <a:xfrm>
            <a:off x="1793875" y="4972050"/>
            <a:ext cx="139700" cy="646115"/>
            <a:chOff x="0" y="0"/>
            <a:chExt cx="88" cy="407"/>
          </a:xfrm>
        </p:grpSpPr>
        <p:sp>
          <p:nvSpPr>
            <p:cNvPr id="25" name="Line 23">
              <a:extLst>
                <a:ext uri="{FF2B5EF4-FFF2-40B4-BE49-F238E27FC236}">
                  <a16:creationId xmlns:a16="http://schemas.microsoft.com/office/drawing/2014/main" id="{B6FE9CBF-027B-4169-A469-D83D158434EC}"/>
                </a:ext>
              </a:extLst>
            </p:cNvPr>
            <p:cNvSpPr>
              <a:spLocks noChangeShapeType="1"/>
            </p:cNvSpPr>
            <p:nvPr/>
          </p:nvSpPr>
          <p:spPr bwMode="auto">
            <a:xfrm flipH="1">
              <a:off x="43" y="33"/>
              <a:ext cx="2" cy="374"/>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Oval 24">
              <a:extLst>
                <a:ext uri="{FF2B5EF4-FFF2-40B4-BE49-F238E27FC236}">
                  <a16:creationId xmlns:a16="http://schemas.microsoft.com/office/drawing/2014/main" id="{3A206113-390F-45A1-9851-EB41B71321E6}"/>
                </a:ext>
              </a:extLst>
            </p:cNvPr>
            <p:cNvSpPr>
              <a:spLocks noChangeArrowheads="1"/>
            </p:cNvSpPr>
            <p:nvPr/>
          </p:nvSpPr>
          <p:spPr bwMode="auto">
            <a:xfrm>
              <a:off x="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27" name="AutoShape 25">
            <a:extLst>
              <a:ext uri="{FF2B5EF4-FFF2-40B4-BE49-F238E27FC236}">
                <a16:creationId xmlns:a16="http://schemas.microsoft.com/office/drawing/2014/main" id="{EC41713C-2D37-4D6C-8802-CC1220EE1502}"/>
              </a:ext>
            </a:extLst>
          </p:cNvPr>
          <p:cNvSpPr>
            <a:spLocks/>
          </p:cNvSpPr>
          <p:nvPr/>
        </p:nvSpPr>
        <p:spPr bwMode="auto">
          <a:xfrm rot="16200000">
            <a:off x="2601119" y="4407694"/>
            <a:ext cx="220662" cy="1714500"/>
          </a:xfrm>
          <a:prstGeom prst="leftBrace">
            <a:avLst>
              <a:gd name="adj1" fmla="val 64748"/>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8" name="Text Box 26">
            <a:extLst>
              <a:ext uri="{FF2B5EF4-FFF2-40B4-BE49-F238E27FC236}">
                <a16:creationId xmlns:a16="http://schemas.microsoft.com/office/drawing/2014/main" id="{3A9E6532-DF28-43C1-8190-FB3B0D6A71BD}"/>
              </a:ext>
            </a:extLst>
          </p:cNvPr>
          <p:cNvSpPr txBox="1">
            <a:spLocks noChangeArrowheads="1"/>
          </p:cNvSpPr>
          <p:nvPr/>
        </p:nvSpPr>
        <p:spPr bwMode="auto">
          <a:xfrm>
            <a:off x="1951038" y="5394325"/>
            <a:ext cx="1512887" cy="519113"/>
          </a:xfrm>
          <a:prstGeom prst="rect">
            <a:avLst/>
          </a:prstGeom>
          <a:solidFill>
            <a:srgbClr val="CCFFCC"/>
          </a:solidFill>
          <a:ln w="9525">
            <a:noFill/>
            <a:miter lim="800000"/>
            <a:headEnd/>
            <a:tailEnd/>
          </a:ln>
        </p:spPr>
        <p:txBody>
          <a:bodyPr lIns="45720" rIns="4572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b="1" dirty="0">
                <a:ea typeface="宋体" panose="02010600030101010101" pitchFamily="2" charset="-122"/>
              </a:rPr>
              <a:t>短缺</a:t>
            </a:r>
          </a:p>
        </p:txBody>
      </p:sp>
    </p:spTree>
    <p:extLst>
      <p:ext uri="{BB962C8B-B14F-4D97-AF65-F5344CB8AC3E}">
        <p14:creationId xmlns:p14="http://schemas.microsoft.com/office/powerpoint/2010/main" val="11006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up)">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dissolve">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8" grpId="0" autoUpdateAnimBg="0"/>
      <p:bldP spid="19" grpId="0" autoUpdateAnimBg="0"/>
      <p:bldP spid="27" grpId="0" animBg="1" autoUpdateAnimBg="0"/>
      <p:bldP spid="2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4EF76-F516-435F-ADAA-86D145978730}"/>
              </a:ext>
            </a:extLst>
          </p:cNvPr>
          <p:cNvSpPr>
            <a:spLocks noGrp="1"/>
          </p:cNvSpPr>
          <p:nvPr>
            <p:ph type="title"/>
          </p:nvPr>
        </p:nvSpPr>
        <p:spPr/>
        <p:txBody>
          <a:bodyPr/>
          <a:lstStyle/>
          <a:p>
            <a:r>
              <a:rPr lang="zh-CN" altLang="en-US" dirty="0"/>
              <a:t>市场机制的自发调节</a:t>
            </a:r>
            <a:endParaRPr lang="en-US" dirty="0"/>
          </a:p>
        </p:txBody>
      </p:sp>
      <p:sp>
        <p:nvSpPr>
          <p:cNvPr id="3" name="内容占位符 2">
            <a:extLst>
              <a:ext uri="{FF2B5EF4-FFF2-40B4-BE49-F238E27FC236}">
                <a16:creationId xmlns:a16="http://schemas.microsoft.com/office/drawing/2014/main" id="{6BFAA3F5-235D-4BC3-8211-3FF792178F8F}"/>
              </a:ext>
            </a:extLst>
          </p:cNvPr>
          <p:cNvSpPr>
            <a:spLocks noGrp="1"/>
          </p:cNvSpPr>
          <p:nvPr>
            <p:ph idx="1"/>
          </p:nvPr>
        </p:nvSpPr>
        <p:spPr/>
        <p:txBody>
          <a:bodyPr/>
          <a:lstStyle/>
          <a:p>
            <a:r>
              <a:rPr lang="zh-CN" altLang="en-US" dirty="0"/>
              <a:t>当产品价格高于均衡价格时，供过于求，价格下降至均衡价格；</a:t>
            </a:r>
            <a:endParaRPr lang="en-US" altLang="zh-CN" dirty="0"/>
          </a:p>
          <a:p>
            <a:pPr lvl="1"/>
            <a:r>
              <a:rPr lang="zh-CN" altLang="en-US" dirty="0"/>
              <a:t>供过于求</a:t>
            </a:r>
            <a:r>
              <a:rPr lang="en-US" dirty="0"/>
              <a:t>-&gt;</a:t>
            </a:r>
            <a:r>
              <a:rPr lang="zh-CN" altLang="en-US" dirty="0"/>
              <a:t>价格下降</a:t>
            </a:r>
            <a:r>
              <a:rPr lang="en-US" dirty="0"/>
              <a:t>-&gt;</a:t>
            </a:r>
            <a:r>
              <a:rPr lang="zh-CN" altLang="en-US" dirty="0"/>
              <a:t>供给量减少，需求量增加</a:t>
            </a:r>
            <a:endParaRPr lang="en-US" dirty="0"/>
          </a:p>
          <a:p>
            <a:r>
              <a:rPr lang="zh-CN" altLang="en-US" dirty="0"/>
              <a:t>当产品价格低于均衡价格时，供不应求，价格上升至均衡价格。</a:t>
            </a:r>
            <a:endParaRPr lang="en-US" dirty="0"/>
          </a:p>
          <a:p>
            <a:pPr lvl="1"/>
            <a:r>
              <a:rPr lang="zh-CN" altLang="en-US" dirty="0"/>
              <a:t>供不应求</a:t>
            </a:r>
            <a:r>
              <a:rPr lang="en-US" dirty="0"/>
              <a:t>-&gt;</a:t>
            </a:r>
            <a:r>
              <a:rPr lang="zh-CN" altLang="en-US" dirty="0"/>
              <a:t>价格上升</a:t>
            </a:r>
            <a:r>
              <a:rPr lang="en-US" dirty="0"/>
              <a:t>-&gt;</a:t>
            </a:r>
            <a:r>
              <a:rPr lang="zh-CN" altLang="en-US"/>
              <a:t>供给量增加，需求量减少</a:t>
            </a:r>
            <a:endParaRPr lang="en-US" dirty="0"/>
          </a:p>
          <a:p>
            <a:endParaRPr lang="en-US" dirty="0"/>
          </a:p>
        </p:txBody>
      </p:sp>
    </p:spTree>
    <p:extLst>
      <p:ext uri="{BB962C8B-B14F-4D97-AF65-F5344CB8AC3E}">
        <p14:creationId xmlns:p14="http://schemas.microsoft.com/office/powerpoint/2010/main" val="1260189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417D-C585-462A-9B0F-B512AF012184}"/>
              </a:ext>
            </a:extLst>
          </p:cNvPr>
          <p:cNvSpPr>
            <a:spLocks noGrp="1"/>
          </p:cNvSpPr>
          <p:nvPr>
            <p:ph type="title"/>
          </p:nvPr>
        </p:nvSpPr>
        <p:spPr/>
        <p:txBody>
          <a:bodyPr/>
          <a:lstStyle/>
          <a:p>
            <a:r>
              <a:rPr lang="zh-CN" altLang="en-US" dirty="0">
                <a:ea typeface="宋体" panose="02010600030101010101" pitchFamily="2" charset="-122"/>
              </a:rPr>
              <a:t>过剩</a:t>
            </a:r>
            <a:endParaRPr lang="en-US" dirty="0"/>
          </a:p>
        </p:txBody>
      </p:sp>
      <p:sp>
        <p:nvSpPr>
          <p:cNvPr id="3" name="内容占位符 2">
            <a:extLst>
              <a:ext uri="{FF2B5EF4-FFF2-40B4-BE49-F238E27FC236}">
                <a16:creationId xmlns:a16="http://schemas.microsoft.com/office/drawing/2014/main" id="{FC97F945-D414-4DDA-8EAE-4E043E881AE4}"/>
              </a:ext>
            </a:extLst>
          </p:cNvPr>
          <p:cNvSpPr>
            <a:spLocks noGrp="1"/>
          </p:cNvSpPr>
          <p:nvPr>
            <p:ph idx="1"/>
          </p:nvPr>
        </p:nvSpPr>
        <p:spPr/>
        <p:txBody>
          <a:bodyPr/>
          <a:lstStyle/>
          <a:p>
            <a:endParaRPr lang="en-US" dirty="0"/>
          </a:p>
        </p:txBody>
      </p:sp>
      <p:grpSp>
        <p:nvGrpSpPr>
          <p:cNvPr id="5" name="Group 2">
            <a:extLst>
              <a:ext uri="{FF2B5EF4-FFF2-40B4-BE49-F238E27FC236}">
                <a16:creationId xmlns:a16="http://schemas.microsoft.com/office/drawing/2014/main" id="{547DE473-9E85-4838-B385-FDA8A874CC88}"/>
              </a:ext>
            </a:extLst>
          </p:cNvPr>
          <p:cNvGrpSpPr>
            <a:grpSpLocks/>
          </p:cNvGrpSpPr>
          <p:nvPr/>
        </p:nvGrpSpPr>
        <p:grpSpPr bwMode="auto">
          <a:xfrm>
            <a:off x="277813" y="1444625"/>
            <a:ext cx="5513387" cy="4886325"/>
            <a:chOff x="0" y="0"/>
            <a:chExt cx="3473" cy="3078"/>
          </a:xfrm>
        </p:grpSpPr>
        <p:graphicFrame>
          <p:nvGraphicFramePr>
            <p:cNvPr id="6" name="Object 3">
              <a:extLst>
                <a:ext uri="{FF2B5EF4-FFF2-40B4-BE49-F238E27FC236}">
                  <a16:creationId xmlns:a16="http://schemas.microsoft.com/office/drawing/2014/main" id="{32980AAF-F142-434E-A8C5-6536AFC57902}"/>
                </a:ext>
              </a:extLst>
            </p:cNvPr>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7235" r:id="rId3" imgW="6851160" imgH="6120000" progId="Excel.Chart.8">
                    <p:embed/>
                  </p:oleObj>
                </mc:Choice>
                <mc:Fallback>
                  <p:oleObj r:id="rId3" imgW="6851160" imgH="6120000" progId="Excel.Chart.8">
                    <p:embed/>
                    <p:pic>
                      <p:nvPicPr>
                        <p:cNvPr id="6660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CBFBBC59-4393-430F-948B-AC958B519293}"/>
                </a:ext>
              </a:extLst>
            </p:cNvPr>
            <p:cNvSpPr txBox="1">
              <a:spLocks noChangeArrowheads="1"/>
            </p:cNvSpPr>
            <p:nvPr/>
          </p:nvSpPr>
          <p:spPr bwMode="auto">
            <a:xfrm>
              <a:off x="490" y="10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dirty="0">
                  <a:ea typeface="宋体" panose="02010600030101010101" pitchFamily="2" charset="-122"/>
                </a:rPr>
                <a:t>P</a:t>
              </a:r>
            </a:p>
          </p:txBody>
        </p:sp>
        <p:sp>
          <p:nvSpPr>
            <p:cNvPr id="8" name="Text Box 5">
              <a:extLst>
                <a:ext uri="{FF2B5EF4-FFF2-40B4-BE49-F238E27FC236}">
                  <a16:creationId xmlns:a16="http://schemas.microsoft.com/office/drawing/2014/main" id="{70BC733B-599E-498D-B805-567152EA7534}"/>
                </a:ext>
              </a:extLst>
            </p:cNvPr>
            <p:cNvSpPr txBox="1">
              <a:spLocks noChangeArrowheads="1"/>
            </p:cNvSpPr>
            <p:nvPr/>
          </p:nvSpPr>
          <p:spPr bwMode="auto">
            <a:xfrm>
              <a:off x="3200" y="254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Q</a:t>
              </a:r>
            </a:p>
          </p:txBody>
        </p:sp>
      </p:grpSp>
      <p:sp>
        <p:nvSpPr>
          <p:cNvPr id="9" name="Line 6">
            <a:extLst>
              <a:ext uri="{FF2B5EF4-FFF2-40B4-BE49-F238E27FC236}">
                <a16:creationId xmlns:a16="http://schemas.microsoft.com/office/drawing/2014/main" id="{61C62620-BE7B-4CE8-9F31-D844F09BBEC3}"/>
              </a:ext>
            </a:extLst>
          </p:cNvPr>
          <p:cNvSpPr>
            <a:spLocks noChangeShapeType="1"/>
          </p:cNvSpPr>
          <p:nvPr/>
        </p:nvSpPr>
        <p:spPr bwMode="auto">
          <a:xfrm>
            <a:off x="1319213" y="2767013"/>
            <a:ext cx="2681287"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7">
            <a:extLst>
              <a:ext uri="{FF2B5EF4-FFF2-40B4-BE49-F238E27FC236}">
                <a16:creationId xmlns:a16="http://schemas.microsoft.com/office/drawing/2014/main" id="{04F6132A-F3E9-4D9D-A2CC-9525090FEE37}"/>
              </a:ext>
            </a:extLst>
          </p:cNvPr>
          <p:cNvGrpSpPr>
            <a:grpSpLocks/>
          </p:cNvGrpSpPr>
          <p:nvPr/>
        </p:nvGrpSpPr>
        <p:grpSpPr bwMode="auto">
          <a:xfrm>
            <a:off x="1808163" y="1946275"/>
            <a:ext cx="2101850" cy="3660775"/>
            <a:chOff x="0" y="0"/>
            <a:chExt cx="1324" cy="2306"/>
          </a:xfrm>
        </p:grpSpPr>
        <p:sp>
          <p:nvSpPr>
            <p:cNvPr id="11" name="Line 8">
              <a:extLst>
                <a:ext uri="{FF2B5EF4-FFF2-40B4-BE49-F238E27FC236}">
                  <a16:creationId xmlns:a16="http://schemas.microsoft.com/office/drawing/2014/main" id="{BCBD6324-65AA-4702-88E2-CEF06BB3D747}"/>
                </a:ext>
              </a:extLst>
            </p:cNvPr>
            <p:cNvSpPr>
              <a:spLocks noChangeShapeType="1"/>
            </p:cNvSpPr>
            <p:nvPr/>
          </p:nvSpPr>
          <p:spPr bwMode="auto">
            <a:xfrm>
              <a:off x="12" y="26"/>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9">
              <a:extLst>
                <a:ext uri="{FF2B5EF4-FFF2-40B4-BE49-F238E27FC236}">
                  <a16:creationId xmlns:a16="http://schemas.microsoft.com/office/drawing/2014/main" id="{3926495D-5AB4-4086-A370-D988F6269462}"/>
                </a:ext>
              </a:extLst>
            </p:cNvPr>
            <p:cNvSpPr txBox="1">
              <a:spLocks noChangeArrowheads="1"/>
            </p:cNvSpPr>
            <p:nvPr/>
          </p:nvSpPr>
          <p:spPr bwMode="auto">
            <a:xfrm>
              <a:off x="0"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D</a:t>
              </a:r>
            </a:p>
          </p:txBody>
        </p:sp>
      </p:grpSp>
      <p:grpSp>
        <p:nvGrpSpPr>
          <p:cNvPr id="13" name="Group 10">
            <a:extLst>
              <a:ext uri="{FF2B5EF4-FFF2-40B4-BE49-F238E27FC236}">
                <a16:creationId xmlns:a16="http://schemas.microsoft.com/office/drawing/2014/main" id="{7EF4047A-7C57-4745-B0A9-8F575F22A9FB}"/>
              </a:ext>
            </a:extLst>
          </p:cNvPr>
          <p:cNvGrpSpPr>
            <a:grpSpLocks/>
          </p:cNvGrpSpPr>
          <p:nvPr/>
        </p:nvGrpSpPr>
        <p:grpSpPr bwMode="auto">
          <a:xfrm>
            <a:off x="1327150" y="1944688"/>
            <a:ext cx="3367088" cy="3665537"/>
            <a:chOff x="0" y="0"/>
            <a:chExt cx="2121" cy="2309"/>
          </a:xfrm>
        </p:grpSpPr>
        <p:sp>
          <p:nvSpPr>
            <p:cNvPr id="14" name="Line 11">
              <a:extLst>
                <a:ext uri="{FF2B5EF4-FFF2-40B4-BE49-F238E27FC236}">
                  <a16:creationId xmlns:a16="http://schemas.microsoft.com/office/drawing/2014/main" id="{F9FAD86B-7086-4446-BB83-59BFD119699C}"/>
                </a:ext>
              </a:extLst>
            </p:cNvPr>
            <p:cNvSpPr>
              <a:spLocks noChangeShapeType="1"/>
            </p:cNvSpPr>
            <p:nvPr/>
          </p:nvSpPr>
          <p:spPr bwMode="auto">
            <a:xfrm flipH="1">
              <a:off x="0" y="101"/>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2">
              <a:extLst>
                <a:ext uri="{FF2B5EF4-FFF2-40B4-BE49-F238E27FC236}">
                  <a16:creationId xmlns:a16="http://schemas.microsoft.com/office/drawing/2014/main" id="{7D7D2B67-D36C-4E40-874F-5C3FDD163B59}"/>
                </a:ext>
              </a:extLst>
            </p:cNvPr>
            <p:cNvSpPr txBox="1">
              <a:spLocks noChangeArrowheads="1"/>
            </p:cNvSpPr>
            <p:nvPr/>
          </p:nvSpPr>
          <p:spPr bwMode="auto">
            <a:xfrm>
              <a:off x="1848"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S</a:t>
              </a:r>
            </a:p>
          </p:txBody>
        </p:sp>
      </p:grpSp>
      <p:sp>
        <p:nvSpPr>
          <p:cNvPr id="16" name="Line 15">
            <a:extLst>
              <a:ext uri="{FF2B5EF4-FFF2-40B4-BE49-F238E27FC236}">
                <a16:creationId xmlns:a16="http://schemas.microsoft.com/office/drawing/2014/main" id="{53791BFD-0341-4425-92A2-0B9F2DC3D8C0}"/>
              </a:ext>
            </a:extLst>
          </p:cNvPr>
          <p:cNvSpPr>
            <a:spLocks noChangeShapeType="1"/>
          </p:cNvSpPr>
          <p:nvPr/>
        </p:nvSpPr>
        <p:spPr bwMode="auto">
          <a:xfrm>
            <a:off x="2282825" y="2768600"/>
            <a:ext cx="0" cy="2835275"/>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16">
            <a:extLst>
              <a:ext uri="{FF2B5EF4-FFF2-40B4-BE49-F238E27FC236}">
                <a16:creationId xmlns:a16="http://schemas.microsoft.com/office/drawing/2014/main" id="{47D16FDA-D17A-45C1-A63D-9158BF575B7F}"/>
              </a:ext>
            </a:extLst>
          </p:cNvPr>
          <p:cNvSpPr>
            <a:spLocks noChangeArrowheads="1"/>
          </p:cNvSpPr>
          <p:nvPr/>
        </p:nvSpPr>
        <p:spPr bwMode="auto">
          <a:xfrm>
            <a:off x="2212975" y="2695575"/>
            <a:ext cx="139700" cy="138113"/>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18" name="Line 17">
            <a:extLst>
              <a:ext uri="{FF2B5EF4-FFF2-40B4-BE49-F238E27FC236}">
                <a16:creationId xmlns:a16="http://schemas.microsoft.com/office/drawing/2014/main" id="{346A225F-8ED7-468E-9352-4A9C83C0C37C}"/>
              </a:ext>
            </a:extLst>
          </p:cNvPr>
          <p:cNvSpPr>
            <a:spLocks noChangeShapeType="1"/>
          </p:cNvSpPr>
          <p:nvPr/>
        </p:nvSpPr>
        <p:spPr bwMode="auto">
          <a:xfrm>
            <a:off x="3998913" y="2768600"/>
            <a:ext cx="0" cy="283845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Oval 18">
            <a:extLst>
              <a:ext uri="{FF2B5EF4-FFF2-40B4-BE49-F238E27FC236}">
                <a16:creationId xmlns:a16="http://schemas.microsoft.com/office/drawing/2014/main" id="{5AF6F02C-10E2-4E66-BE3F-DB9F45DC1289}"/>
              </a:ext>
            </a:extLst>
          </p:cNvPr>
          <p:cNvSpPr>
            <a:spLocks noChangeArrowheads="1"/>
          </p:cNvSpPr>
          <p:nvPr/>
        </p:nvSpPr>
        <p:spPr bwMode="auto">
          <a:xfrm>
            <a:off x="3927475" y="2695575"/>
            <a:ext cx="139700" cy="138113"/>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0" name="AutoShape 19">
            <a:extLst>
              <a:ext uri="{FF2B5EF4-FFF2-40B4-BE49-F238E27FC236}">
                <a16:creationId xmlns:a16="http://schemas.microsoft.com/office/drawing/2014/main" id="{22E75AA5-A734-4424-B01C-F6ECF5237DFC}"/>
              </a:ext>
            </a:extLst>
          </p:cNvPr>
          <p:cNvSpPr>
            <a:spLocks/>
          </p:cNvSpPr>
          <p:nvPr/>
        </p:nvSpPr>
        <p:spPr bwMode="auto">
          <a:xfrm rot="5400000">
            <a:off x="3029744" y="1705769"/>
            <a:ext cx="220662" cy="1714500"/>
          </a:xfrm>
          <a:prstGeom prst="leftBrace">
            <a:avLst>
              <a:gd name="adj1" fmla="val 64748"/>
              <a:gd name="adj2" fmla="val 50000"/>
            </a:avLst>
          </a:prstGeom>
          <a:noFill/>
          <a:ln w="19050">
            <a:solidFill>
              <a:srgbClr val="B2B2B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1" name="Text Box 20">
            <a:extLst>
              <a:ext uri="{FF2B5EF4-FFF2-40B4-BE49-F238E27FC236}">
                <a16:creationId xmlns:a16="http://schemas.microsoft.com/office/drawing/2014/main" id="{CB07A896-62DF-418F-9996-E45F4FB331BF}"/>
              </a:ext>
            </a:extLst>
          </p:cNvPr>
          <p:cNvSpPr txBox="1">
            <a:spLocks noChangeArrowheads="1"/>
          </p:cNvSpPr>
          <p:nvPr/>
        </p:nvSpPr>
        <p:spPr bwMode="auto">
          <a:xfrm>
            <a:off x="4989511" y="1741488"/>
            <a:ext cx="41544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lnSpc>
                <a:spcPct val="100000"/>
              </a:lnSpc>
              <a:spcBef>
                <a:spcPct val="50000"/>
              </a:spcBef>
              <a:buClrTx/>
              <a:buSzTx/>
              <a:buNone/>
            </a:pPr>
            <a:r>
              <a:rPr lang="zh-CN" altLang="zh-CN" b="1" dirty="0">
                <a:solidFill>
                  <a:schemeClr val="accent1"/>
                </a:solidFill>
                <a:ea typeface="宋体" panose="02010600030101010101" pitchFamily="2" charset="-122"/>
              </a:rPr>
              <a:t>面</a:t>
            </a:r>
            <a:r>
              <a:rPr lang="zh-CN" altLang="en-US" b="1" dirty="0">
                <a:solidFill>
                  <a:schemeClr val="accent1"/>
                </a:solidFill>
                <a:ea typeface="宋体" panose="02010600030101010101" pitchFamily="2" charset="-122"/>
              </a:rPr>
              <a:t>对</a:t>
            </a:r>
            <a:r>
              <a:rPr lang="zh-CN" altLang="zh-CN" b="1" dirty="0">
                <a:solidFill>
                  <a:schemeClr val="accent1"/>
                </a:solidFill>
                <a:ea typeface="宋体" panose="02010600030101010101" pitchFamily="2" charset="-122"/>
              </a:rPr>
              <a:t>过剩，</a:t>
            </a:r>
            <a:r>
              <a:rPr lang="zh-CN" altLang="en-US" b="1" dirty="0">
                <a:solidFill>
                  <a:schemeClr val="accent1"/>
                </a:solidFill>
                <a:ea typeface="宋体" panose="02010600030101010101" pitchFamily="2" charset="-122"/>
              </a:rPr>
              <a:t> 卖家竞相</a:t>
            </a:r>
            <a:r>
              <a:rPr lang="zh-CN" altLang="zh-CN" b="1" dirty="0">
                <a:solidFill>
                  <a:schemeClr val="accent1"/>
                </a:solidFill>
                <a:ea typeface="宋体" panose="02010600030101010101" pitchFamily="2" charset="-122"/>
              </a:rPr>
              <a:t>通过降低价格来增加销量</a:t>
            </a:r>
            <a:r>
              <a:rPr lang="zh-CN" altLang="en-US" b="1" dirty="0">
                <a:solidFill>
                  <a:schemeClr val="accent1"/>
                </a:solidFill>
                <a:ea typeface="宋体" panose="02010600030101010101" pitchFamily="2" charset="-122"/>
              </a:rPr>
              <a:t>。</a:t>
            </a:r>
            <a:endParaRPr lang="zh-CN" altLang="zh-CN" dirty="0">
              <a:solidFill>
                <a:schemeClr val="accent1"/>
              </a:solidFill>
              <a:ea typeface="宋体" panose="02010600030101010101" pitchFamily="2" charset="-122"/>
            </a:endParaRPr>
          </a:p>
        </p:txBody>
      </p:sp>
      <p:sp>
        <p:nvSpPr>
          <p:cNvPr id="22" name="Text Box 21">
            <a:extLst>
              <a:ext uri="{FF2B5EF4-FFF2-40B4-BE49-F238E27FC236}">
                <a16:creationId xmlns:a16="http://schemas.microsoft.com/office/drawing/2014/main" id="{ACAC7F46-72F1-4CFF-8C19-396920E2A008}"/>
              </a:ext>
            </a:extLst>
          </p:cNvPr>
          <p:cNvSpPr txBox="1">
            <a:spLocks noChangeArrowheads="1"/>
          </p:cNvSpPr>
          <p:nvPr/>
        </p:nvSpPr>
        <p:spPr bwMode="auto">
          <a:xfrm>
            <a:off x="4700588" y="3639933"/>
            <a:ext cx="4062191"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None/>
            </a:pPr>
            <a:r>
              <a:rPr lang="zh-CN" altLang="zh-CN" sz="2600" b="1" dirty="0">
                <a:solidFill>
                  <a:schemeClr val="accent1"/>
                </a:solidFill>
                <a:ea typeface="宋体" panose="02010600030101010101" pitchFamily="2" charset="-122"/>
              </a:rPr>
              <a:t>会使 Q</a:t>
            </a:r>
            <a:r>
              <a:rPr lang="zh-CN" altLang="zh-CN" sz="2600" b="1" baseline="30000" dirty="0">
                <a:solidFill>
                  <a:schemeClr val="accent1"/>
                </a:solidFill>
                <a:ea typeface="宋体" panose="02010600030101010101" pitchFamily="2" charset="-122"/>
              </a:rPr>
              <a:t>D</a:t>
            </a:r>
            <a:r>
              <a:rPr lang="zh-CN" altLang="zh-CN" sz="2600" b="1" dirty="0">
                <a:solidFill>
                  <a:schemeClr val="accent1"/>
                </a:solidFill>
                <a:ea typeface="宋体" panose="02010600030101010101" pitchFamily="2" charset="-122"/>
              </a:rPr>
              <a:t> 增加</a:t>
            </a:r>
            <a:r>
              <a:rPr lang="zh-CN" altLang="en-US" sz="2600" b="1" dirty="0">
                <a:solidFill>
                  <a:schemeClr val="accent1"/>
                </a:solidFill>
                <a:ea typeface="宋体" panose="02010600030101010101" pitchFamily="2" charset="-122"/>
              </a:rPr>
              <a:t>，</a:t>
            </a:r>
            <a:r>
              <a:rPr lang="en-US" altLang="zh-CN" sz="2600" b="1" dirty="0">
                <a:solidFill>
                  <a:schemeClr val="accent1"/>
                </a:solidFill>
                <a:ea typeface="宋体" panose="02010600030101010101" pitchFamily="2" charset="-122"/>
              </a:rPr>
              <a:t> </a:t>
            </a:r>
            <a:r>
              <a:rPr lang="zh-CN" altLang="zh-CN" sz="2600" b="1" dirty="0">
                <a:solidFill>
                  <a:schemeClr val="accent1"/>
                </a:solidFill>
                <a:ea typeface="宋体" panose="02010600030101010101" pitchFamily="2" charset="-122"/>
              </a:rPr>
              <a:t>Q</a:t>
            </a:r>
            <a:r>
              <a:rPr lang="zh-CN" altLang="zh-CN" sz="2600" b="1" baseline="30000" dirty="0">
                <a:solidFill>
                  <a:schemeClr val="accent1"/>
                </a:solidFill>
                <a:ea typeface="宋体" panose="02010600030101010101" pitchFamily="2" charset="-122"/>
              </a:rPr>
              <a:t>S</a:t>
            </a:r>
            <a:r>
              <a:rPr lang="zh-CN" altLang="zh-CN" sz="2600" b="1" dirty="0">
                <a:solidFill>
                  <a:schemeClr val="accent1"/>
                </a:solidFill>
                <a:ea typeface="宋体" panose="02010600030101010101" pitchFamily="2" charset="-122"/>
              </a:rPr>
              <a:t> 减少</a:t>
            </a:r>
          </a:p>
          <a:p>
            <a:pPr eaLnBrk="1" hangingPunct="1">
              <a:lnSpc>
                <a:spcPct val="100000"/>
              </a:lnSpc>
              <a:spcBef>
                <a:spcPct val="50000"/>
              </a:spcBef>
              <a:buClrTx/>
              <a:buSzTx/>
              <a:buFontTx/>
              <a:buNone/>
            </a:pPr>
            <a:endParaRPr lang="zh-CN" altLang="zh-CN" sz="2600" b="1" dirty="0">
              <a:solidFill>
                <a:schemeClr val="accent1"/>
              </a:solidFill>
              <a:ea typeface="宋体" panose="02010600030101010101" pitchFamily="2" charset="-122"/>
            </a:endParaRPr>
          </a:p>
        </p:txBody>
      </p:sp>
      <p:grpSp>
        <p:nvGrpSpPr>
          <p:cNvPr id="23" name="Group 22">
            <a:extLst>
              <a:ext uri="{FF2B5EF4-FFF2-40B4-BE49-F238E27FC236}">
                <a16:creationId xmlns:a16="http://schemas.microsoft.com/office/drawing/2014/main" id="{14BB4A59-95AC-4F69-BF01-7043693A8965}"/>
              </a:ext>
            </a:extLst>
          </p:cNvPr>
          <p:cNvGrpSpPr>
            <a:grpSpLocks/>
          </p:cNvGrpSpPr>
          <p:nvPr/>
        </p:nvGrpSpPr>
        <p:grpSpPr bwMode="auto">
          <a:xfrm>
            <a:off x="1320800" y="2770188"/>
            <a:ext cx="2152650" cy="558800"/>
            <a:chOff x="0" y="0"/>
            <a:chExt cx="1356" cy="352"/>
          </a:xfrm>
        </p:grpSpPr>
        <p:sp>
          <p:nvSpPr>
            <p:cNvPr id="24" name="Line 23">
              <a:extLst>
                <a:ext uri="{FF2B5EF4-FFF2-40B4-BE49-F238E27FC236}">
                  <a16:creationId xmlns:a16="http://schemas.microsoft.com/office/drawing/2014/main" id="{709A38C6-2F2F-4845-9340-9B92EC603DC9}"/>
                </a:ext>
              </a:extLst>
            </p:cNvPr>
            <p:cNvSpPr>
              <a:spLocks noChangeShapeType="1"/>
            </p:cNvSpPr>
            <p:nvPr/>
          </p:nvSpPr>
          <p:spPr bwMode="auto">
            <a:xfrm>
              <a:off x="1" y="0"/>
              <a:ext cx="0" cy="35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4">
              <a:extLst>
                <a:ext uri="{FF2B5EF4-FFF2-40B4-BE49-F238E27FC236}">
                  <a16:creationId xmlns:a16="http://schemas.microsoft.com/office/drawing/2014/main" id="{B880F856-3320-470B-901A-174191FAECDD}"/>
                </a:ext>
              </a:extLst>
            </p:cNvPr>
            <p:cNvSpPr>
              <a:spLocks noChangeShapeType="1"/>
            </p:cNvSpPr>
            <p:nvPr/>
          </p:nvSpPr>
          <p:spPr bwMode="auto">
            <a:xfrm flipV="1">
              <a:off x="0" y="351"/>
              <a:ext cx="1356" cy="1"/>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5">
            <a:extLst>
              <a:ext uri="{FF2B5EF4-FFF2-40B4-BE49-F238E27FC236}">
                <a16:creationId xmlns:a16="http://schemas.microsoft.com/office/drawing/2014/main" id="{A4FB020A-9FCE-4A11-B4CC-4BFE251A0069}"/>
              </a:ext>
            </a:extLst>
          </p:cNvPr>
          <p:cNvGrpSpPr>
            <a:grpSpLocks/>
          </p:cNvGrpSpPr>
          <p:nvPr/>
        </p:nvGrpSpPr>
        <p:grpSpPr bwMode="auto">
          <a:xfrm>
            <a:off x="2282825" y="3254375"/>
            <a:ext cx="377825" cy="2365375"/>
            <a:chOff x="0" y="0"/>
            <a:chExt cx="238" cy="1490"/>
          </a:xfrm>
        </p:grpSpPr>
        <p:sp>
          <p:nvSpPr>
            <p:cNvPr id="27" name="Line 26">
              <a:extLst>
                <a:ext uri="{FF2B5EF4-FFF2-40B4-BE49-F238E27FC236}">
                  <a16:creationId xmlns:a16="http://schemas.microsoft.com/office/drawing/2014/main" id="{A4D200BC-0583-49DF-8F79-DDF1F2625CDA}"/>
                </a:ext>
              </a:extLst>
            </p:cNvPr>
            <p:cNvSpPr>
              <a:spLocks noChangeShapeType="1"/>
            </p:cNvSpPr>
            <p:nvPr/>
          </p:nvSpPr>
          <p:spPr bwMode="auto">
            <a:xfrm>
              <a:off x="196" y="40"/>
              <a:ext cx="6" cy="145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Oval 27">
              <a:extLst>
                <a:ext uri="{FF2B5EF4-FFF2-40B4-BE49-F238E27FC236}">
                  <a16:creationId xmlns:a16="http://schemas.microsoft.com/office/drawing/2014/main" id="{D85AE8E0-404E-434B-B393-1A217B5871DC}"/>
                </a:ext>
              </a:extLst>
            </p:cNvPr>
            <p:cNvSpPr>
              <a:spLocks noChangeArrowheads="1"/>
            </p:cNvSpPr>
            <p:nvPr/>
          </p:nvSpPr>
          <p:spPr bwMode="auto">
            <a:xfrm>
              <a:off x="15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29" name="Line 28">
              <a:extLst>
                <a:ext uri="{FF2B5EF4-FFF2-40B4-BE49-F238E27FC236}">
                  <a16:creationId xmlns:a16="http://schemas.microsoft.com/office/drawing/2014/main" id="{D453B6EE-E334-47E0-8177-A34E19D9C58B}"/>
                </a:ext>
              </a:extLst>
            </p:cNvPr>
            <p:cNvSpPr>
              <a:spLocks noChangeShapeType="1"/>
            </p:cNvSpPr>
            <p:nvPr/>
          </p:nvSpPr>
          <p:spPr bwMode="auto">
            <a:xfrm rot="-5400000">
              <a:off x="103" y="1385"/>
              <a:ext cx="0" cy="206"/>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29">
            <a:extLst>
              <a:ext uri="{FF2B5EF4-FFF2-40B4-BE49-F238E27FC236}">
                <a16:creationId xmlns:a16="http://schemas.microsoft.com/office/drawing/2014/main" id="{1A1759AA-5B0F-48BF-B2F5-DFB5DB782103}"/>
              </a:ext>
            </a:extLst>
          </p:cNvPr>
          <p:cNvGrpSpPr>
            <a:grpSpLocks/>
          </p:cNvGrpSpPr>
          <p:nvPr/>
        </p:nvGrpSpPr>
        <p:grpSpPr bwMode="auto">
          <a:xfrm>
            <a:off x="3381375" y="3254375"/>
            <a:ext cx="617538" cy="2362200"/>
            <a:chOff x="0" y="0"/>
            <a:chExt cx="389" cy="1488"/>
          </a:xfrm>
        </p:grpSpPr>
        <p:sp>
          <p:nvSpPr>
            <p:cNvPr id="31" name="Line 30">
              <a:extLst>
                <a:ext uri="{FF2B5EF4-FFF2-40B4-BE49-F238E27FC236}">
                  <a16:creationId xmlns:a16="http://schemas.microsoft.com/office/drawing/2014/main" id="{9355668E-BCC9-4432-929E-B89896B5EC02}"/>
                </a:ext>
              </a:extLst>
            </p:cNvPr>
            <p:cNvSpPr>
              <a:spLocks noChangeShapeType="1"/>
            </p:cNvSpPr>
            <p:nvPr/>
          </p:nvSpPr>
          <p:spPr bwMode="auto">
            <a:xfrm>
              <a:off x="44" y="38"/>
              <a:ext cx="6" cy="145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Oval 31">
              <a:extLst>
                <a:ext uri="{FF2B5EF4-FFF2-40B4-BE49-F238E27FC236}">
                  <a16:creationId xmlns:a16="http://schemas.microsoft.com/office/drawing/2014/main" id="{28BE49F3-9C3C-4912-B7B0-03B019751781}"/>
                </a:ext>
              </a:extLst>
            </p:cNvPr>
            <p:cNvSpPr>
              <a:spLocks noChangeArrowheads="1"/>
            </p:cNvSpPr>
            <p:nvPr/>
          </p:nvSpPr>
          <p:spPr bwMode="auto">
            <a:xfrm>
              <a:off x="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sp>
          <p:nvSpPr>
            <p:cNvPr id="33" name="Line 32">
              <a:extLst>
                <a:ext uri="{FF2B5EF4-FFF2-40B4-BE49-F238E27FC236}">
                  <a16:creationId xmlns:a16="http://schemas.microsoft.com/office/drawing/2014/main" id="{56DE16BF-5B3E-4697-9901-121BA6BD713B}"/>
                </a:ext>
              </a:extLst>
            </p:cNvPr>
            <p:cNvSpPr>
              <a:spLocks noChangeShapeType="1"/>
            </p:cNvSpPr>
            <p:nvPr/>
          </p:nvSpPr>
          <p:spPr bwMode="auto">
            <a:xfrm rot="5400000">
              <a:off x="218" y="1317"/>
              <a:ext cx="0" cy="34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 name="Group 33">
            <a:extLst>
              <a:ext uri="{FF2B5EF4-FFF2-40B4-BE49-F238E27FC236}">
                <a16:creationId xmlns:a16="http://schemas.microsoft.com/office/drawing/2014/main" id="{17852D7B-28CC-4449-9A9C-392EDDC12866}"/>
              </a:ext>
            </a:extLst>
          </p:cNvPr>
          <p:cNvGrpSpPr>
            <a:grpSpLocks/>
          </p:cNvGrpSpPr>
          <p:nvPr/>
        </p:nvGrpSpPr>
        <p:grpSpPr bwMode="auto">
          <a:xfrm>
            <a:off x="2428875" y="1924050"/>
            <a:ext cx="1501775" cy="1317625"/>
            <a:chOff x="0" y="0"/>
            <a:chExt cx="946" cy="830"/>
          </a:xfrm>
        </p:grpSpPr>
        <p:sp>
          <p:nvSpPr>
            <p:cNvPr id="35" name="AutoShape 34">
              <a:extLst>
                <a:ext uri="{FF2B5EF4-FFF2-40B4-BE49-F238E27FC236}">
                  <a16:creationId xmlns:a16="http://schemas.microsoft.com/office/drawing/2014/main" id="{19ADED5E-65E7-4830-8A17-9EEEAA637168}"/>
                </a:ext>
              </a:extLst>
            </p:cNvPr>
            <p:cNvSpPr>
              <a:spLocks/>
            </p:cNvSpPr>
            <p:nvPr/>
          </p:nvSpPr>
          <p:spPr bwMode="auto">
            <a:xfrm rot="5400000">
              <a:off x="302" y="485"/>
              <a:ext cx="139" cy="548"/>
            </a:xfrm>
            <a:prstGeom prst="leftBrace">
              <a:avLst>
                <a:gd name="adj1" fmla="val 32854"/>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36" name="Group 35">
              <a:extLst>
                <a:ext uri="{FF2B5EF4-FFF2-40B4-BE49-F238E27FC236}">
                  <a16:creationId xmlns:a16="http://schemas.microsoft.com/office/drawing/2014/main" id="{A9CAB1FA-7162-4B48-BE83-F284D613B3E7}"/>
                </a:ext>
              </a:extLst>
            </p:cNvPr>
            <p:cNvGrpSpPr>
              <a:grpSpLocks/>
            </p:cNvGrpSpPr>
            <p:nvPr/>
          </p:nvGrpSpPr>
          <p:grpSpPr bwMode="auto">
            <a:xfrm>
              <a:off x="0" y="0"/>
              <a:ext cx="946" cy="666"/>
              <a:chOff x="0" y="0"/>
              <a:chExt cx="946" cy="666"/>
            </a:xfrm>
          </p:grpSpPr>
          <p:sp>
            <p:nvSpPr>
              <p:cNvPr id="37" name="Line 36">
                <a:extLst>
                  <a:ext uri="{FF2B5EF4-FFF2-40B4-BE49-F238E27FC236}">
                    <a16:creationId xmlns:a16="http://schemas.microsoft.com/office/drawing/2014/main" id="{B573F861-9141-4328-A833-ED058DE316C1}"/>
                  </a:ext>
                </a:extLst>
              </p:cNvPr>
              <p:cNvSpPr>
                <a:spLocks noChangeShapeType="1"/>
              </p:cNvSpPr>
              <p:nvPr/>
            </p:nvSpPr>
            <p:spPr bwMode="auto">
              <a:xfrm flipV="1">
                <a:off x="377" y="277"/>
                <a:ext cx="120" cy="3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7">
                <a:extLst>
                  <a:ext uri="{FF2B5EF4-FFF2-40B4-BE49-F238E27FC236}">
                    <a16:creationId xmlns:a16="http://schemas.microsoft.com/office/drawing/2014/main" id="{FB5700F5-9128-4988-84B5-CDC3A4DF47C2}"/>
                  </a:ext>
                </a:extLst>
              </p:cNvPr>
              <p:cNvSpPr txBox="1">
                <a:spLocks noChangeArrowheads="1"/>
              </p:cNvSpPr>
              <p:nvPr/>
            </p:nvSpPr>
            <p:spPr bwMode="auto">
              <a:xfrm>
                <a:off x="0" y="0"/>
                <a:ext cx="946" cy="30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sz="2600" b="1">
                    <a:ea typeface="宋体" panose="02010600030101010101" pitchFamily="2" charset="-122"/>
                  </a:rPr>
                  <a:t>过剩</a:t>
                </a:r>
              </a:p>
            </p:txBody>
          </p:sp>
        </p:grpSp>
      </p:grpSp>
      <p:sp>
        <p:nvSpPr>
          <p:cNvPr id="39" name="Text Box 38">
            <a:extLst>
              <a:ext uri="{FF2B5EF4-FFF2-40B4-BE49-F238E27FC236}">
                <a16:creationId xmlns:a16="http://schemas.microsoft.com/office/drawing/2014/main" id="{3565A43E-829E-48D5-B475-216A7A648AE7}"/>
              </a:ext>
            </a:extLst>
          </p:cNvPr>
          <p:cNvSpPr txBox="1">
            <a:spLocks noChangeArrowheads="1"/>
          </p:cNvSpPr>
          <p:nvPr/>
        </p:nvSpPr>
        <p:spPr bwMode="auto">
          <a:xfrm>
            <a:off x="4913312" y="4355366"/>
            <a:ext cx="423068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lnSpc>
                <a:spcPct val="100000"/>
              </a:lnSpc>
              <a:spcBef>
                <a:spcPct val="50000"/>
              </a:spcBef>
              <a:buClrTx/>
              <a:buSzTx/>
              <a:buFontTx/>
              <a:buNone/>
            </a:pPr>
            <a:r>
              <a:rPr lang="zh-CN" altLang="zh-CN" sz="2600" b="1" dirty="0">
                <a:solidFill>
                  <a:schemeClr val="accent1"/>
                </a:solidFill>
                <a:ea typeface="宋体" panose="02010600030101010101" pitchFamily="2" charset="-122"/>
              </a:rPr>
              <a:t>价格会继续下降，直到达到均衡价格</a:t>
            </a:r>
          </a:p>
        </p:txBody>
      </p:sp>
    </p:spTree>
    <p:extLst>
      <p:ext uri="{BB962C8B-B14F-4D97-AF65-F5344CB8AC3E}">
        <p14:creationId xmlns:p14="http://schemas.microsoft.com/office/powerpoint/2010/main" val="405707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Righ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trips(downRight)">
                                      <p:cBhvr>
                                        <p:cTn id="21" dur="500"/>
                                        <p:tgtEl>
                                          <p:spTgt spid="26"/>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strips(downLef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dissolv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P spid="3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1C1B0-0195-4CDC-99FA-E5B3D5FC44E0}"/>
              </a:ext>
            </a:extLst>
          </p:cNvPr>
          <p:cNvSpPr>
            <a:spLocks noGrp="1"/>
          </p:cNvSpPr>
          <p:nvPr>
            <p:ph type="title"/>
          </p:nvPr>
        </p:nvSpPr>
        <p:spPr/>
        <p:txBody>
          <a:bodyPr/>
          <a:lstStyle/>
          <a:p>
            <a:r>
              <a:rPr lang="zh-CN" altLang="en-US" dirty="0">
                <a:ea typeface="宋体" panose="02010600030101010101" pitchFamily="2" charset="-122"/>
              </a:rPr>
              <a:t>短缺</a:t>
            </a:r>
            <a:endParaRPr lang="en-US" dirty="0"/>
          </a:p>
        </p:txBody>
      </p:sp>
      <p:sp>
        <p:nvSpPr>
          <p:cNvPr id="3" name="内容占位符 2">
            <a:extLst>
              <a:ext uri="{FF2B5EF4-FFF2-40B4-BE49-F238E27FC236}">
                <a16:creationId xmlns:a16="http://schemas.microsoft.com/office/drawing/2014/main" id="{EC4AA007-D338-4527-B89E-49D0CF7ED580}"/>
              </a:ext>
            </a:extLst>
          </p:cNvPr>
          <p:cNvSpPr>
            <a:spLocks noGrp="1"/>
          </p:cNvSpPr>
          <p:nvPr>
            <p:ph idx="1"/>
          </p:nvPr>
        </p:nvSpPr>
        <p:spPr/>
        <p:txBody>
          <a:bodyPr/>
          <a:lstStyle/>
          <a:p>
            <a:endParaRPr lang="en-US" dirty="0"/>
          </a:p>
        </p:txBody>
      </p:sp>
      <p:grpSp>
        <p:nvGrpSpPr>
          <p:cNvPr id="5" name="Group 2">
            <a:extLst>
              <a:ext uri="{FF2B5EF4-FFF2-40B4-BE49-F238E27FC236}">
                <a16:creationId xmlns:a16="http://schemas.microsoft.com/office/drawing/2014/main" id="{3FEF86D7-1CF9-4126-A4F2-0F1B8D6664ED}"/>
              </a:ext>
            </a:extLst>
          </p:cNvPr>
          <p:cNvGrpSpPr>
            <a:grpSpLocks/>
          </p:cNvGrpSpPr>
          <p:nvPr/>
        </p:nvGrpSpPr>
        <p:grpSpPr bwMode="auto">
          <a:xfrm>
            <a:off x="277813" y="1444625"/>
            <a:ext cx="5513387" cy="4886325"/>
            <a:chOff x="0" y="0"/>
            <a:chExt cx="3473" cy="3078"/>
          </a:xfrm>
        </p:grpSpPr>
        <p:graphicFrame>
          <p:nvGraphicFramePr>
            <p:cNvPr id="6" name="Object 3">
              <a:extLst>
                <a:ext uri="{FF2B5EF4-FFF2-40B4-BE49-F238E27FC236}">
                  <a16:creationId xmlns:a16="http://schemas.microsoft.com/office/drawing/2014/main" id="{12469CB4-16C4-4BC6-8049-C3925E729E2B}"/>
                </a:ext>
              </a:extLst>
            </p:cNvPr>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8259" r:id="rId3" imgW="6508800" imgH="5737680" progId="Excel.Chart.8">
                    <p:embed/>
                  </p:oleObj>
                </mc:Choice>
                <mc:Fallback>
                  <p:oleObj r:id="rId3" imgW="6508800" imgH="5737680" progId="Excel.Chart.8">
                    <p:embed/>
                    <p:pic>
                      <p:nvPicPr>
                        <p:cNvPr id="696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7F3FD7B0-690D-4F1A-8CCB-A030DD9479CF}"/>
                </a:ext>
              </a:extLst>
            </p:cNvPr>
            <p:cNvSpPr txBox="1">
              <a:spLocks noChangeArrowheads="1"/>
            </p:cNvSpPr>
            <p:nvPr/>
          </p:nvSpPr>
          <p:spPr bwMode="auto">
            <a:xfrm>
              <a:off x="490" y="105"/>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zh-CN" sz="2600" b="1" dirty="0">
                  <a:ea typeface="宋体" panose="02010600030101010101" pitchFamily="2" charset="-122"/>
                </a:rPr>
                <a:t>P</a:t>
              </a:r>
            </a:p>
          </p:txBody>
        </p:sp>
        <p:sp>
          <p:nvSpPr>
            <p:cNvPr id="8" name="Text Box 5">
              <a:extLst>
                <a:ext uri="{FF2B5EF4-FFF2-40B4-BE49-F238E27FC236}">
                  <a16:creationId xmlns:a16="http://schemas.microsoft.com/office/drawing/2014/main" id="{49D8EEEA-562D-4B13-8768-7373408F63D3}"/>
                </a:ext>
              </a:extLst>
            </p:cNvPr>
            <p:cNvSpPr txBox="1">
              <a:spLocks noChangeArrowheads="1"/>
            </p:cNvSpPr>
            <p:nvPr/>
          </p:nvSpPr>
          <p:spPr bwMode="auto">
            <a:xfrm>
              <a:off x="3200" y="2541"/>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Q</a:t>
              </a:r>
            </a:p>
          </p:txBody>
        </p:sp>
      </p:grpSp>
      <p:grpSp>
        <p:nvGrpSpPr>
          <p:cNvPr id="9" name="Group 6">
            <a:extLst>
              <a:ext uri="{FF2B5EF4-FFF2-40B4-BE49-F238E27FC236}">
                <a16:creationId xmlns:a16="http://schemas.microsoft.com/office/drawing/2014/main" id="{6DEB1358-C8F3-423C-B38D-FB02DDEF3E5C}"/>
              </a:ext>
            </a:extLst>
          </p:cNvPr>
          <p:cNvGrpSpPr>
            <a:grpSpLocks/>
          </p:cNvGrpSpPr>
          <p:nvPr/>
        </p:nvGrpSpPr>
        <p:grpSpPr bwMode="auto">
          <a:xfrm>
            <a:off x="1808163" y="1946275"/>
            <a:ext cx="2101850" cy="3660775"/>
            <a:chOff x="0" y="0"/>
            <a:chExt cx="1324" cy="2306"/>
          </a:xfrm>
        </p:grpSpPr>
        <p:sp>
          <p:nvSpPr>
            <p:cNvPr id="10" name="Line 7">
              <a:extLst>
                <a:ext uri="{FF2B5EF4-FFF2-40B4-BE49-F238E27FC236}">
                  <a16:creationId xmlns:a16="http://schemas.microsoft.com/office/drawing/2014/main" id="{8B2A9441-98C6-47B2-89C9-A03E502F7B8F}"/>
                </a:ext>
              </a:extLst>
            </p:cNvPr>
            <p:cNvSpPr>
              <a:spLocks noChangeShapeType="1"/>
            </p:cNvSpPr>
            <p:nvPr/>
          </p:nvSpPr>
          <p:spPr bwMode="auto">
            <a:xfrm>
              <a:off x="12" y="26"/>
              <a:ext cx="1312" cy="2280"/>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8">
              <a:extLst>
                <a:ext uri="{FF2B5EF4-FFF2-40B4-BE49-F238E27FC236}">
                  <a16:creationId xmlns:a16="http://schemas.microsoft.com/office/drawing/2014/main" id="{C2B16CB4-B122-483F-92DA-B248B093A4A4}"/>
                </a:ext>
              </a:extLst>
            </p:cNvPr>
            <p:cNvSpPr txBox="1">
              <a:spLocks noChangeArrowheads="1"/>
            </p:cNvSpPr>
            <p:nvPr/>
          </p:nvSpPr>
          <p:spPr bwMode="auto">
            <a:xfrm>
              <a:off x="0"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D</a:t>
              </a:r>
            </a:p>
          </p:txBody>
        </p:sp>
      </p:grpSp>
      <p:grpSp>
        <p:nvGrpSpPr>
          <p:cNvPr id="12" name="Group 9">
            <a:extLst>
              <a:ext uri="{FF2B5EF4-FFF2-40B4-BE49-F238E27FC236}">
                <a16:creationId xmlns:a16="http://schemas.microsoft.com/office/drawing/2014/main" id="{B7C62DA6-C587-4121-8065-AEAB04D9BA41}"/>
              </a:ext>
            </a:extLst>
          </p:cNvPr>
          <p:cNvGrpSpPr>
            <a:grpSpLocks/>
          </p:cNvGrpSpPr>
          <p:nvPr/>
        </p:nvGrpSpPr>
        <p:grpSpPr bwMode="auto">
          <a:xfrm>
            <a:off x="1327150" y="1944688"/>
            <a:ext cx="3367088" cy="3665537"/>
            <a:chOff x="0" y="0"/>
            <a:chExt cx="2121" cy="2309"/>
          </a:xfrm>
        </p:grpSpPr>
        <p:sp>
          <p:nvSpPr>
            <p:cNvPr id="13" name="Line 10">
              <a:extLst>
                <a:ext uri="{FF2B5EF4-FFF2-40B4-BE49-F238E27FC236}">
                  <a16:creationId xmlns:a16="http://schemas.microsoft.com/office/drawing/2014/main" id="{99C68BBE-F3F9-4F63-AF4F-C40F1F0FA71A}"/>
                </a:ext>
              </a:extLst>
            </p:cNvPr>
            <p:cNvSpPr>
              <a:spLocks noChangeShapeType="1"/>
            </p:cNvSpPr>
            <p:nvPr/>
          </p:nvSpPr>
          <p:spPr bwMode="auto">
            <a:xfrm flipH="1">
              <a:off x="0" y="101"/>
              <a:ext cx="2064" cy="2208"/>
            </a:xfrm>
            <a:prstGeom prst="line">
              <a:avLst/>
            </a:prstGeom>
            <a:noFill/>
            <a:ln w="508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1">
              <a:extLst>
                <a:ext uri="{FF2B5EF4-FFF2-40B4-BE49-F238E27FC236}">
                  <a16:creationId xmlns:a16="http://schemas.microsoft.com/office/drawing/2014/main" id="{BC051550-06E9-48AF-AAE7-A40065B84B86}"/>
                </a:ext>
              </a:extLst>
            </p:cNvPr>
            <p:cNvSpPr txBox="1">
              <a:spLocks noChangeArrowheads="1"/>
            </p:cNvSpPr>
            <p:nvPr/>
          </p:nvSpPr>
          <p:spPr bwMode="auto">
            <a:xfrm>
              <a:off x="1848" y="0"/>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600" b="1" dirty="0">
                  <a:ea typeface="宋体" panose="02010600030101010101" pitchFamily="2" charset="-122"/>
                </a:rPr>
                <a:t>S</a:t>
              </a:r>
            </a:p>
          </p:txBody>
        </p:sp>
      </p:grpSp>
      <p:sp>
        <p:nvSpPr>
          <p:cNvPr id="15" name="Line 14">
            <a:extLst>
              <a:ext uri="{FF2B5EF4-FFF2-40B4-BE49-F238E27FC236}">
                <a16:creationId xmlns:a16="http://schemas.microsoft.com/office/drawing/2014/main" id="{7DDE4785-9ED3-41EC-998A-0B2BE473251A}"/>
              </a:ext>
            </a:extLst>
          </p:cNvPr>
          <p:cNvSpPr>
            <a:spLocks noChangeShapeType="1"/>
          </p:cNvSpPr>
          <p:nvPr/>
        </p:nvSpPr>
        <p:spPr bwMode="auto">
          <a:xfrm>
            <a:off x="1322388" y="5045075"/>
            <a:ext cx="2259012"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3B4A5BB9-9B6E-4DF7-8D4F-40AD428D85C7}"/>
              </a:ext>
            </a:extLst>
          </p:cNvPr>
          <p:cNvSpPr>
            <a:spLocks noChangeShapeType="1"/>
          </p:cNvSpPr>
          <p:nvPr/>
        </p:nvSpPr>
        <p:spPr bwMode="auto">
          <a:xfrm flipH="1">
            <a:off x="3567113" y="5021263"/>
            <a:ext cx="3175" cy="593725"/>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16">
            <a:extLst>
              <a:ext uri="{FF2B5EF4-FFF2-40B4-BE49-F238E27FC236}">
                <a16:creationId xmlns:a16="http://schemas.microsoft.com/office/drawing/2014/main" id="{A844A2AB-39D0-4C7E-8028-D22AFA42D944}"/>
              </a:ext>
            </a:extLst>
          </p:cNvPr>
          <p:cNvSpPr>
            <a:spLocks noChangeArrowheads="1"/>
          </p:cNvSpPr>
          <p:nvPr/>
        </p:nvSpPr>
        <p:spPr bwMode="auto">
          <a:xfrm>
            <a:off x="3505200" y="4972050"/>
            <a:ext cx="139700" cy="138113"/>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18" name="Group 17">
            <a:extLst>
              <a:ext uri="{FF2B5EF4-FFF2-40B4-BE49-F238E27FC236}">
                <a16:creationId xmlns:a16="http://schemas.microsoft.com/office/drawing/2014/main" id="{54D3107E-EE39-41A5-9515-0762AF34A1DD}"/>
              </a:ext>
            </a:extLst>
          </p:cNvPr>
          <p:cNvGrpSpPr>
            <a:grpSpLocks/>
          </p:cNvGrpSpPr>
          <p:nvPr/>
        </p:nvGrpSpPr>
        <p:grpSpPr bwMode="auto">
          <a:xfrm>
            <a:off x="1793875" y="4972050"/>
            <a:ext cx="139700" cy="646113"/>
            <a:chOff x="0" y="0"/>
            <a:chExt cx="88" cy="407"/>
          </a:xfrm>
        </p:grpSpPr>
        <p:sp>
          <p:nvSpPr>
            <p:cNvPr id="19" name="Line 18">
              <a:extLst>
                <a:ext uri="{FF2B5EF4-FFF2-40B4-BE49-F238E27FC236}">
                  <a16:creationId xmlns:a16="http://schemas.microsoft.com/office/drawing/2014/main" id="{85D2F408-79A7-49E7-A748-B3AF19D24076}"/>
                </a:ext>
              </a:extLst>
            </p:cNvPr>
            <p:cNvSpPr>
              <a:spLocks noChangeShapeType="1"/>
            </p:cNvSpPr>
            <p:nvPr/>
          </p:nvSpPr>
          <p:spPr bwMode="auto">
            <a:xfrm flipH="1">
              <a:off x="43" y="33"/>
              <a:ext cx="2" cy="374"/>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Oval 19">
              <a:extLst>
                <a:ext uri="{FF2B5EF4-FFF2-40B4-BE49-F238E27FC236}">
                  <a16:creationId xmlns:a16="http://schemas.microsoft.com/office/drawing/2014/main" id="{8E4BAC54-333A-4A03-97BB-463596A4F408}"/>
                </a:ext>
              </a:extLst>
            </p:cNvPr>
            <p:cNvSpPr>
              <a:spLocks noChangeArrowheads="1"/>
            </p:cNvSpPr>
            <p:nvPr/>
          </p:nvSpPr>
          <p:spPr bwMode="auto">
            <a:xfrm>
              <a:off x="0" y="0"/>
              <a:ext cx="88" cy="87"/>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21" name="Text Box 20">
            <a:extLst>
              <a:ext uri="{FF2B5EF4-FFF2-40B4-BE49-F238E27FC236}">
                <a16:creationId xmlns:a16="http://schemas.microsoft.com/office/drawing/2014/main" id="{7596E240-1F1B-4882-91A1-E515A756EE9E}"/>
              </a:ext>
            </a:extLst>
          </p:cNvPr>
          <p:cNvSpPr txBox="1">
            <a:spLocks noChangeArrowheads="1"/>
          </p:cNvSpPr>
          <p:nvPr/>
        </p:nvSpPr>
        <p:spPr bwMode="auto">
          <a:xfrm>
            <a:off x="5005388" y="1782763"/>
            <a:ext cx="39687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lnSpc>
                <a:spcPct val="100000"/>
              </a:lnSpc>
              <a:spcBef>
                <a:spcPct val="50000"/>
              </a:spcBef>
              <a:buClrTx/>
              <a:buSzTx/>
              <a:buNone/>
            </a:pPr>
            <a:r>
              <a:rPr lang="zh-CN" altLang="zh-CN" b="1" dirty="0">
                <a:solidFill>
                  <a:schemeClr val="accent1"/>
                </a:solidFill>
                <a:ea typeface="宋体" panose="02010600030101010101" pitchFamily="2" charset="-122"/>
              </a:rPr>
              <a:t>面对短缺，</a:t>
            </a:r>
            <a:r>
              <a:rPr lang="en-US" altLang="zh-CN" b="1" dirty="0">
                <a:solidFill>
                  <a:schemeClr val="accent1"/>
                </a:solidFill>
                <a:ea typeface="宋体" panose="02010600030101010101" pitchFamily="2" charset="-122"/>
              </a:rPr>
              <a:t> </a:t>
            </a:r>
            <a:r>
              <a:rPr lang="zh-CN" altLang="en-US" b="1" dirty="0">
                <a:solidFill>
                  <a:schemeClr val="accent1"/>
                </a:solidFill>
                <a:ea typeface="宋体" panose="02010600030101010101" pitchFamily="2" charset="-122"/>
              </a:rPr>
              <a:t>买家间相互竞争通过抬高</a:t>
            </a:r>
            <a:r>
              <a:rPr lang="zh-CN" altLang="zh-CN" b="1" dirty="0">
                <a:solidFill>
                  <a:schemeClr val="accent1"/>
                </a:solidFill>
                <a:ea typeface="宋体" panose="02010600030101010101" pitchFamily="2" charset="-122"/>
              </a:rPr>
              <a:t>价格</a:t>
            </a:r>
            <a:r>
              <a:rPr lang="zh-CN" altLang="en-US" b="1" dirty="0">
                <a:solidFill>
                  <a:schemeClr val="accent1"/>
                </a:solidFill>
                <a:ea typeface="宋体" panose="02010600030101010101" pitchFamily="2" charset="-122"/>
              </a:rPr>
              <a:t>来获得商品。</a:t>
            </a:r>
            <a:endParaRPr lang="zh-CN" altLang="zh-CN" b="1" dirty="0">
              <a:solidFill>
                <a:schemeClr val="accent1"/>
              </a:solidFill>
              <a:ea typeface="宋体" panose="02010600030101010101" pitchFamily="2" charset="-122"/>
            </a:endParaRPr>
          </a:p>
        </p:txBody>
      </p:sp>
      <p:sp>
        <p:nvSpPr>
          <p:cNvPr id="22" name="Text Box 21">
            <a:extLst>
              <a:ext uri="{FF2B5EF4-FFF2-40B4-BE49-F238E27FC236}">
                <a16:creationId xmlns:a16="http://schemas.microsoft.com/office/drawing/2014/main" id="{D4DEE5FA-0EBB-422E-8877-0D9EAB553AE9}"/>
              </a:ext>
            </a:extLst>
          </p:cNvPr>
          <p:cNvSpPr txBox="1">
            <a:spLocks noChangeArrowheads="1"/>
          </p:cNvSpPr>
          <p:nvPr/>
        </p:nvSpPr>
        <p:spPr bwMode="auto">
          <a:xfrm>
            <a:off x="4619626" y="3480505"/>
            <a:ext cx="4138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zh-CN" altLang="zh-CN" b="1" dirty="0">
                <a:solidFill>
                  <a:schemeClr val="accent1"/>
                </a:solidFill>
                <a:ea typeface="宋体" panose="02010600030101010101" pitchFamily="2" charset="-122"/>
              </a:rPr>
              <a:t>使 Q</a:t>
            </a:r>
            <a:r>
              <a:rPr lang="zh-CN" altLang="zh-CN" b="1" baseline="30000" dirty="0">
                <a:solidFill>
                  <a:schemeClr val="accent1"/>
                </a:solidFill>
                <a:ea typeface="宋体" panose="02010600030101010101" pitchFamily="2" charset="-122"/>
              </a:rPr>
              <a:t>D</a:t>
            </a:r>
            <a:r>
              <a:rPr lang="zh-CN" altLang="zh-CN" b="1" dirty="0">
                <a:solidFill>
                  <a:schemeClr val="accent1"/>
                </a:solidFill>
                <a:ea typeface="宋体" panose="02010600030101010101" pitchFamily="2" charset="-122"/>
              </a:rPr>
              <a:t> 减少</a:t>
            </a:r>
            <a:r>
              <a:rPr lang="zh-CN" altLang="en-US" b="1" dirty="0">
                <a:solidFill>
                  <a:schemeClr val="accent1"/>
                </a:solidFill>
                <a:ea typeface="宋体" panose="02010600030101010101" pitchFamily="2" charset="-122"/>
              </a:rPr>
              <a:t> </a:t>
            </a:r>
            <a:r>
              <a:rPr lang="zh-CN" altLang="zh-CN" b="1" dirty="0">
                <a:solidFill>
                  <a:schemeClr val="accent1"/>
                </a:solidFill>
                <a:ea typeface="宋体" panose="02010600030101010101" pitchFamily="2" charset="-122"/>
              </a:rPr>
              <a:t>Q</a:t>
            </a:r>
            <a:r>
              <a:rPr lang="zh-CN" altLang="zh-CN" b="1" baseline="30000" dirty="0">
                <a:solidFill>
                  <a:schemeClr val="accent1"/>
                </a:solidFill>
                <a:ea typeface="宋体" panose="02010600030101010101" pitchFamily="2" charset="-122"/>
              </a:rPr>
              <a:t>S</a:t>
            </a:r>
            <a:r>
              <a:rPr lang="zh-CN" altLang="zh-CN" b="1" dirty="0">
                <a:solidFill>
                  <a:schemeClr val="accent1"/>
                </a:solidFill>
                <a:ea typeface="宋体" panose="02010600030101010101" pitchFamily="2" charset="-122"/>
              </a:rPr>
              <a:t> 增加</a:t>
            </a:r>
          </a:p>
        </p:txBody>
      </p:sp>
      <p:grpSp>
        <p:nvGrpSpPr>
          <p:cNvPr id="23" name="Group 24">
            <a:extLst>
              <a:ext uri="{FF2B5EF4-FFF2-40B4-BE49-F238E27FC236}">
                <a16:creationId xmlns:a16="http://schemas.microsoft.com/office/drawing/2014/main" id="{C508B57D-3A7C-41FF-A123-C3CA07D9E011}"/>
              </a:ext>
            </a:extLst>
          </p:cNvPr>
          <p:cNvGrpSpPr>
            <a:grpSpLocks/>
          </p:cNvGrpSpPr>
          <p:nvPr/>
        </p:nvGrpSpPr>
        <p:grpSpPr bwMode="auto">
          <a:xfrm>
            <a:off x="1319213" y="4479925"/>
            <a:ext cx="1952625" cy="558800"/>
            <a:chOff x="0" y="0"/>
            <a:chExt cx="1230" cy="352"/>
          </a:xfrm>
        </p:grpSpPr>
        <p:sp>
          <p:nvSpPr>
            <p:cNvPr id="24" name="Line 25">
              <a:extLst>
                <a:ext uri="{FF2B5EF4-FFF2-40B4-BE49-F238E27FC236}">
                  <a16:creationId xmlns:a16="http://schemas.microsoft.com/office/drawing/2014/main" id="{0157B92D-8450-4F04-91D5-1E6856CA3561}"/>
                </a:ext>
              </a:extLst>
            </p:cNvPr>
            <p:cNvSpPr>
              <a:spLocks noChangeShapeType="1"/>
            </p:cNvSpPr>
            <p:nvPr/>
          </p:nvSpPr>
          <p:spPr bwMode="auto">
            <a:xfrm>
              <a:off x="0" y="0"/>
              <a:ext cx="1230"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6">
              <a:extLst>
                <a:ext uri="{FF2B5EF4-FFF2-40B4-BE49-F238E27FC236}">
                  <a16:creationId xmlns:a16="http://schemas.microsoft.com/office/drawing/2014/main" id="{DF05BC8E-EA1D-4E4D-9CF0-4D1D3E40B9FC}"/>
                </a:ext>
              </a:extLst>
            </p:cNvPr>
            <p:cNvSpPr>
              <a:spLocks noChangeShapeType="1"/>
            </p:cNvSpPr>
            <p:nvPr/>
          </p:nvSpPr>
          <p:spPr bwMode="auto">
            <a:xfrm rot="10800000">
              <a:off x="2" y="0"/>
              <a:ext cx="0" cy="35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27">
            <a:extLst>
              <a:ext uri="{FF2B5EF4-FFF2-40B4-BE49-F238E27FC236}">
                <a16:creationId xmlns:a16="http://schemas.microsoft.com/office/drawing/2014/main" id="{765FF460-D0D3-4E26-A828-26E2E56B7D0B}"/>
              </a:ext>
            </a:extLst>
          </p:cNvPr>
          <p:cNvGrpSpPr>
            <a:grpSpLocks/>
          </p:cNvGrpSpPr>
          <p:nvPr/>
        </p:nvGrpSpPr>
        <p:grpSpPr bwMode="auto">
          <a:xfrm>
            <a:off x="3186113" y="4405313"/>
            <a:ext cx="384175" cy="1214437"/>
            <a:chOff x="0" y="0"/>
            <a:chExt cx="242" cy="765"/>
          </a:xfrm>
        </p:grpSpPr>
        <p:grpSp>
          <p:nvGrpSpPr>
            <p:cNvPr id="27" name="Group 28">
              <a:extLst>
                <a:ext uri="{FF2B5EF4-FFF2-40B4-BE49-F238E27FC236}">
                  <a16:creationId xmlns:a16="http://schemas.microsoft.com/office/drawing/2014/main" id="{AE414E2A-C910-4601-804E-00032DE9A053}"/>
                </a:ext>
              </a:extLst>
            </p:cNvPr>
            <p:cNvGrpSpPr>
              <a:grpSpLocks/>
            </p:cNvGrpSpPr>
            <p:nvPr/>
          </p:nvGrpSpPr>
          <p:grpSpPr bwMode="auto">
            <a:xfrm>
              <a:off x="0" y="0"/>
              <a:ext cx="88" cy="765"/>
              <a:chOff x="0" y="0"/>
              <a:chExt cx="88" cy="765"/>
            </a:xfrm>
          </p:grpSpPr>
          <p:sp>
            <p:nvSpPr>
              <p:cNvPr id="29" name="Line 29">
                <a:extLst>
                  <a:ext uri="{FF2B5EF4-FFF2-40B4-BE49-F238E27FC236}">
                    <a16:creationId xmlns:a16="http://schemas.microsoft.com/office/drawing/2014/main" id="{BF6E04CE-8D4C-4F78-97EF-F06A6BB2EE60}"/>
                  </a:ext>
                </a:extLst>
              </p:cNvPr>
              <p:cNvSpPr>
                <a:spLocks noChangeShapeType="1"/>
              </p:cNvSpPr>
              <p:nvPr/>
            </p:nvSpPr>
            <p:spPr bwMode="auto">
              <a:xfrm flipH="1">
                <a:off x="43" y="47"/>
                <a:ext cx="0" cy="718"/>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Oval 30">
                <a:extLst>
                  <a:ext uri="{FF2B5EF4-FFF2-40B4-BE49-F238E27FC236}">
                    <a16:creationId xmlns:a16="http://schemas.microsoft.com/office/drawing/2014/main" id="{561440F1-02E0-415E-8768-AE291254E0E4}"/>
                  </a:ext>
                </a:extLst>
              </p:cNvPr>
              <p:cNvSpPr>
                <a:spLocks noChangeArrowheads="1"/>
              </p:cNvSpPr>
              <p:nvPr/>
            </p:nvSpPr>
            <p:spPr bwMode="auto">
              <a:xfrm>
                <a:off x="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28" name="Line 31">
              <a:extLst>
                <a:ext uri="{FF2B5EF4-FFF2-40B4-BE49-F238E27FC236}">
                  <a16:creationId xmlns:a16="http://schemas.microsoft.com/office/drawing/2014/main" id="{A502A893-2CAB-4627-9325-BEABAFF11745}"/>
                </a:ext>
              </a:extLst>
            </p:cNvPr>
            <p:cNvSpPr>
              <a:spLocks noChangeShapeType="1"/>
            </p:cNvSpPr>
            <p:nvPr/>
          </p:nvSpPr>
          <p:spPr bwMode="auto">
            <a:xfrm rot="5400000">
              <a:off x="141" y="663"/>
              <a:ext cx="0" cy="202"/>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32">
            <a:extLst>
              <a:ext uri="{FF2B5EF4-FFF2-40B4-BE49-F238E27FC236}">
                <a16:creationId xmlns:a16="http://schemas.microsoft.com/office/drawing/2014/main" id="{BD39F4AA-98C3-48A6-BEA9-6759B7771FFB}"/>
              </a:ext>
            </a:extLst>
          </p:cNvPr>
          <p:cNvGrpSpPr>
            <a:grpSpLocks/>
          </p:cNvGrpSpPr>
          <p:nvPr/>
        </p:nvGrpSpPr>
        <p:grpSpPr bwMode="auto">
          <a:xfrm>
            <a:off x="1858963" y="4408488"/>
            <a:ext cx="596900" cy="1209675"/>
            <a:chOff x="0" y="0"/>
            <a:chExt cx="376" cy="762"/>
          </a:xfrm>
        </p:grpSpPr>
        <p:grpSp>
          <p:nvGrpSpPr>
            <p:cNvPr id="32" name="Group 33">
              <a:extLst>
                <a:ext uri="{FF2B5EF4-FFF2-40B4-BE49-F238E27FC236}">
                  <a16:creationId xmlns:a16="http://schemas.microsoft.com/office/drawing/2014/main" id="{9D2A72C2-300C-4DA5-B875-0E27FD518E03}"/>
                </a:ext>
              </a:extLst>
            </p:cNvPr>
            <p:cNvGrpSpPr>
              <a:grpSpLocks/>
            </p:cNvGrpSpPr>
            <p:nvPr/>
          </p:nvGrpSpPr>
          <p:grpSpPr bwMode="auto">
            <a:xfrm>
              <a:off x="288" y="0"/>
              <a:ext cx="88" cy="759"/>
              <a:chOff x="0" y="0"/>
              <a:chExt cx="88" cy="759"/>
            </a:xfrm>
          </p:grpSpPr>
          <p:sp>
            <p:nvSpPr>
              <p:cNvPr id="34" name="Line 34">
                <a:extLst>
                  <a:ext uri="{FF2B5EF4-FFF2-40B4-BE49-F238E27FC236}">
                    <a16:creationId xmlns:a16="http://schemas.microsoft.com/office/drawing/2014/main" id="{0A05F514-90FF-4917-AA12-CAE1B3DF6E83}"/>
                  </a:ext>
                </a:extLst>
              </p:cNvPr>
              <p:cNvSpPr>
                <a:spLocks noChangeShapeType="1"/>
              </p:cNvSpPr>
              <p:nvPr/>
            </p:nvSpPr>
            <p:spPr bwMode="auto">
              <a:xfrm flipH="1">
                <a:off x="45" y="43"/>
                <a:ext cx="2" cy="716"/>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Oval 35">
                <a:extLst>
                  <a:ext uri="{FF2B5EF4-FFF2-40B4-BE49-F238E27FC236}">
                    <a16:creationId xmlns:a16="http://schemas.microsoft.com/office/drawing/2014/main" id="{1EB2C41D-C211-471C-8702-0DFA6425817E}"/>
                  </a:ext>
                </a:extLst>
              </p:cNvPr>
              <p:cNvSpPr>
                <a:spLocks noChangeArrowheads="1"/>
              </p:cNvSpPr>
              <p:nvPr/>
            </p:nvSpPr>
            <p:spPr bwMode="auto">
              <a:xfrm>
                <a:off x="0" y="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sp>
          <p:nvSpPr>
            <p:cNvPr id="33" name="Line 36">
              <a:extLst>
                <a:ext uri="{FF2B5EF4-FFF2-40B4-BE49-F238E27FC236}">
                  <a16:creationId xmlns:a16="http://schemas.microsoft.com/office/drawing/2014/main" id="{4605969E-1A69-4CD6-88B8-39C2AE0089D0}"/>
                </a:ext>
              </a:extLst>
            </p:cNvPr>
            <p:cNvSpPr>
              <a:spLocks noChangeShapeType="1"/>
            </p:cNvSpPr>
            <p:nvPr/>
          </p:nvSpPr>
          <p:spPr bwMode="auto">
            <a:xfrm rot="-5400000">
              <a:off x="169" y="593"/>
              <a:ext cx="0" cy="338"/>
            </a:xfrm>
            <a:prstGeom prst="line">
              <a:avLst/>
            </a:prstGeom>
            <a:noFill/>
            <a:ln w="5715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37">
            <a:extLst>
              <a:ext uri="{FF2B5EF4-FFF2-40B4-BE49-F238E27FC236}">
                <a16:creationId xmlns:a16="http://schemas.microsoft.com/office/drawing/2014/main" id="{E561ABFB-4112-4E5A-928C-B1961F50AF39}"/>
              </a:ext>
            </a:extLst>
          </p:cNvPr>
          <p:cNvGrpSpPr>
            <a:grpSpLocks/>
          </p:cNvGrpSpPr>
          <p:nvPr/>
        </p:nvGrpSpPr>
        <p:grpSpPr bwMode="auto">
          <a:xfrm>
            <a:off x="1958975" y="4572000"/>
            <a:ext cx="1512888" cy="912813"/>
            <a:chOff x="0" y="0"/>
            <a:chExt cx="953" cy="575"/>
          </a:xfrm>
        </p:grpSpPr>
        <p:sp>
          <p:nvSpPr>
            <p:cNvPr id="37" name="AutoShape 38">
              <a:extLst>
                <a:ext uri="{FF2B5EF4-FFF2-40B4-BE49-F238E27FC236}">
                  <a16:creationId xmlns:a16="http://schemas.microsoft.com/office/drawing/2014/main" id="{12BF8261-34E1-48FA-8140-83AEA7B8F106}"/>
                </a:ext>
              </a:extLst>
            </p:cNvPr>
            <p:cNvSpPr>
              <a:spLocks/>
            </p:cNvSpPr>
            <p:nvPr/>
          </p:nvSpPr>
          <p:spPr bwMode="auto">
            <a:xfrm rot="-5400000">
              <a:off x="476" y="-205"/>
              <a:ext cx="132" cy="541"/>
            </a:xfrm>
            <a:prstGeom prst="leftBrace">
              <a:avLst>
                <a:gd name="adj1" fmla="val 34154"/>
                <a:gd name="adj2" fmla="val 50000"/>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38" name="Group 39">
              <a:extLst>
                <a:ext uri="{FF2B5EF4-FFF2-40B4-BE49-F238E27FC236}">
                  <a16:creationId xmlns:a16="http://schemas.microsoft.com/office/drawing/2014/main" id="{A1DE41FB-A548-42DC-8C7B-2C84152469A6}"/>
                </a:ext>
              </a:extLst>
            </p:cNvPr>
            <p:cNvGrpSpPr>
              <a:grpSpLocks/>
            </p:cNvGrpSpPr>
            <p:nvPr/>
          </p:nvGrpSpPr>
          <p:grpSpPr bwMode="auto">
            <a:xfrm>
              <a:off x="0" y="151"/>
              <a:ext cx="953" cy="424"/>
              <a:chOff x="0" y="0"/>
              <a:chExt cx="953" cy="424"/>
            </a:xfrm>
          </p:grpSpPr>
          <p:sp>
            <p:nvSpPr>
              <p:cNvPr id="39" name="Line 40">
                <a:extLst>
                  <a:ext uri="{FF2B5EF4-FFF2-40B4-BE49-F238E27FC236}">
                    <a16:creationId xmlns:a16="http://schemas.microsoft.com/office/drawing/2014/main" id="{D0F4395A-84F5-4F9B-B6CB-5B4CCAD41D67}"/>
                  </a:ext>
                </a:extLst>
              </p:cNvPr>
              <p:cNvSpPr>
                <a:spLocks noChangeShapeType="1"/>
              </p:cNvSpPr>
              <p:nvPr/>
            </p:nvSpPr>
            <p:spPr bwMode="auto">
              <a:xfrm flipV="1">
                <a:off x="466" y="0"/>
                <a:ext cx="75" cy="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41">
                <a:extLst>
                  <a:ext uri="{FF2B5EF4-FFF2-40B4-BE49-F238E27FC236}">
                    <a16:creationId xmlns:a16="http://schemas.microsoft.com/office/drawing/2014/main" id="{FE0CF387-F4AF-4141-9B1E-6C5F606CBFDD}"/>
                  </a:ext>
                </a:extLst>
              </p:cNvPr>
              <p:cNvSpPr txBox="1">
                <a:spLocks noChangeArrowheads="1"/>
              </p:cNvSpPr>
              <p:nvPr/>
            </p:nvSpPr>
            <p:spPr bwMode="auto">
              <a:xfrm>
                <a:off x="0" y="126"/>
                <a:ext cx="953" cy="29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zh-CN" sz="2500" b="1">
                    <a:ea typeface="宋体" panose="02010600030101010101" pitchFamily="2" charset="-122"/>
                  </a:rPr>
                  <a:t>短缺</a:t>
                </a:r>
              </a:p>
            </p:txBody>
          </p:sp>
        </p:grpSp>
      </p:grpSp>
      <p:sp>
        <p:nvSpPr>
          <p:cNvPr id="41" name="Text Box 23">
            <a:extLst>
              <a:ext uri="{FF2B5EF4-FFF2-40B4-BE49-F238E27FC236}">
                <a16:creationId xmlns:a16="http://schemas.microsoft.com/office/drawing/2014/main" id="{0C8744FE-EB43-4FA3-8C8A-14855973DC50}"/>
              </a:ext>
            </a:extLst>
          </p:cNvPr>
          <p:cNvSpPr txBox="1">
            <a:spLocks noChangeArrowheads="1"/>
          </p:cNvSpPr>
          <p:nvPr/>
        </p:nvSpPr>
        <p:spPr bwMode="auto">
          <a:xfrm>
            <a:off x="5029200" y="4307681"/>
            <a:ext cx="3944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lnSpc>
                <a:spcPct val="100000"/>
              </a:lnSpc>
              <a:spcBef>
                <a:spcPct val="50000"/>
              </a:spcBef>
              <a:buClrTx/>
              <a:buSzTx/>
              <a:buFontTx/>
              <a:buNone/>
            </a:pPr>
            <a:r>
              <a:rPr lang="zh-CN" altLang="zh-CN" b="1" dirty="0">
                <a:solidFill>
                  <a:schemeClr val="accent1"/>
                </a:solidFill>
                <a:ea typeface="宋体" panose="02010600030101010101" pitchFamily="2" charset="-122"/>
              </a:rPr>
              <a:t>价格继续上升直到达到均衡价格</a:t>
            </a:r>
            <a:endParaRPr lang="zh-CN" altLang="zh-CN" sz="2600" b="1" dirty="0">
              <a:solidFill>
                <a:schemeClr val="accent1"/>
              </a:solidFill>
              <a:ea typeface="宋体" panose="02010600030101010101" pitchFamily="2" charset="-122"/>
            </a:endParaRPr>
          </a:p>
        </p:txBody>
      </p:sp>
    </p:spTree>
    <p:extLst>
      <p:ext uri="{BB962C8B-B14F-4D97-AF65-F5344CB8AC3E}">
        <p14:creationId xmlns:p14="http://schemas.microsoft.com/office/powerpoint/2010/main" val="133692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upRigh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strips(downLeft)">
                                      <p:cBhvr>
                                        <p:cTn id="20" dur="500"/>
                                        <p:tgtEl>
                                          <p:spTgt spid="26"/>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strips(downRight)">
                                      <p:cBhvr>
                                        <p:cTn id="24" dur="500"/>
                                        <p:tgtEl>
                                          <p:spTgt spid="31"/>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left)">
                                      <p:cBhvr>
                                        <p:cTn id="3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P spid="4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A3845-21D9-4F43-8C9B-F4ECC354CC7F}"/>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04C3FE5C-0D02-4C03-B80F-FF28BAEB7DC1}"/>
              </a:ext>
            </a:extLst>
          </p:cNvPr>
          <p:cNvSpPr>
            <a:spLocks noGrp="1"/>
          </p:cNvSpPr>
          <p:nvPr>
            <p:ph idx="1"/>
          </p:nvPr>
        </p:nvSpPr>
        <p:spPr/>
        <p:txBody>
          <a:bodyPr>
            <a:normAutofit fontScale="92500" lnSpcReduction="10000"/>
          </a:bodyPr>
          <a:lstStyle/>
          <a:p>
            <a:pPr marL="0" indent="0">
              <a:buNone/>
            </a:pPr>
            <a:r>
              <a:rPr lang="en-US" altLang="zh-CN" dirty="0"/>
              <a:t>…“</a:t>
            </a:r>
            <a:r>
              <a:rPr lang="zh-CN" altLang="en-US" dirty="0"/>
              <a:t>市场上任何一个商品的供售量，如果不够满足这商品的有效需求，那些愿支付这商品出售前所必须支付的地租、劳动工资和利润的全部价值的人，就不能得到他们所需要的数量的供给。他们当中有些人，不愿得不到这种商品，宁愿支付较大的价格。于是竞争便在需求者中间发生。而市场价格便或多或少地上升到自然价格之上。价格上升程度的大小，要看货品的缺乏程度及竞事者富有程度和浪费程度所引起的竞争热烈程度的大小。但在同样富有和同样奢侈的竞争者间，缺乏程度所能引起的竞争程度的大小，却要看这商品对求购者的重要性的大小。所以，在都市被封锁或发生饥馑场合，生活必需品的价格总是非常昂贵。</a:t>
            </a:r>
            <a:endParaRPr lang="en-US" altLang="zh-CN" dirty="0"/>
          </a:p>
          <a:p>
            <a:pPr marL="0" indent="0" algn="r">
              <a:buNone/>
            </a:pPr>
            <a:r>
              <a:rPr lang="en-US" altLang="zh-CN" dirty="0"/>
              <a:t>—《</a:t>
            </a:r>
            <a:r>
              <a:rPr lang="zh-CN" altLang="en-US" dirty="0"/>
              <a:t>国富论</a:t>
            </a:r>
            <a:r>
              <a:rPr lang="en-US" altLang="zh-CN" dirty="0"/>
              <a:t>》</a:t>
            </a:r>
          </a:p>
          <a:p>
            <a:endParaRPr lang="en-US" dirty="0"/>
          </a:p>
        </p:txBody>
      </p:sp>
    </p:spTree>
    <p:extLst>
      <p:ext uri="{BB962C8B-B14F-4D97-AF65-F5344CB8AC3E}">
        <p14:creationId xmlns:p14="http://schemas.microsoft.com/office/powerpoint/2010/main" val="4006100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94151-7FF2-4D06-89C0-D8DCD34ED336}"/>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E249C91-CB40-4A61-A1AD-39886EED47BF}"/>
              </a:ext>
            </a:extLst>
          </p:cNvPr>
          <p:cNvSpPr>
            <a:spLocks noGrp="1"/>
          </p:cNvSpPr>
          <p:nvPr>
            <p:ph idx="1"/>
          </p:nvPr>
        </p:nvSpPr>
        <p:spPr/>
        <p:txBody>
          <a:bodyPr>
            <a:normAutofit fontScale="92500" lnSpcReduction="10000"/>
          </a:bodyPr>
          <a:lstStyle/>
          <a:p>
            <a:pPr marL="0" indent="0">
              <a:buNone/>
            </a:pPr>
            <a:r>
              <a:rPr lang="zh-CN" altLang="en-US" dirty="0"/>
              <a:t>“反之，如果市场上这种商品的供售量超过了它的有效需求，这商品就不能全部卖给那些愿支付这商品出售前所必须支付的地租、劳动工资和利润的全部价值的人，其中一部分必须售给出价较低的人。这一部分价格的低落，必使全体价格随着低落。这样，它的市场价格，便或多或少地降到自然价格以下。下降程度的大小，要看超过额是怎样加剧卖方的竞争，或者说，要看卖方是怎样急于要把商品卖出。超过程度尽管相同，易腐败的商品输入过多比耐久性商品输入过多能引起卖方更大的竞争。例如，柑橘输入过多就比旧式铁器输入过多能引起卖方更大的竞争。”</a:t>
            </a:r>
          </a:p>
          <a:p>
            <a:pPr marL="0" indent="0" algn="r">
              <a:buNone/>
            </a:pPr>
            <a:r>
              <a:rPr lang="en-US" altLang="zh-CN" dirty="0"/>
              <a:t>—《</a:t>
            </a:r>
            <a:r>
              <a:rPr lang="zh-CN" altLang="en-US" dirty="0"/>
              <a:t>国富论</a:t>
            </a:r>
            <a:r>
              <a:rPr lang="en-US" altLang="zh-CN" dirty="0"/>
              <a:t>》</a:t>
            </a:r>
          </a:p>
          <a:p>
            <a:endParaRPr lang="en-US" dirty="0"/>
          </a:p>
        </p:txBody>
      </p:sp>
    </p:spTree>
    <p:extLst>
      <p:ext uri="{BB962C8B-B14F-4D97-AF65-F5344CB8AC3E}">
        <p14:creationId xmlns:p14="http://schemas.microsoft.com/office/powerpoint/2010/main" val="104047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3E546-7D88-4338-94A7-17D77C91FEA8}"/>
              </a:ext>
            </a:extLst>
          </p:cNvPr>
          <p:cNvSpPr>
            <a:spLocks noGrp="1"/>
          </p:cNvSpPr>
          <p:nvPr>
            <p:ph type="title"/>
          </p:nvPr>
        </p:nvSpPr>
        <p:spPr/>
        <p:txBody>
          <a:bodyPr/>
          <a:lstStyle/>
          <a:p>
            <a:r>
              <a:rPr lang="zh-CN" altLang="en-US" dirty="0"/>
              <a:t>市场</a:t>
            </a:r>
            <a:endParaRPr lang="en-US" dirty="0"/>
          </a:p>
        </p:txBody>
      </p:sp>
      <p:sp>
        <p:nvSpPr>
          <p:cNvPr id="3" name="内容占位符 2">
            <a:extLst>
              <a:ext uri="{FF2B5EF4-FFF2-40B4-BE49-F238E27FC236}">
                <a16:creationId xmlns:a16="http://schemas.microsoft.com/office/drawing/2014/main" id="{E486C065-8882-467C-8C11-014C8B81CCAE}"/>
              </a:ext>
            </a:extLst>
          </p:cNvPr>
          <p:cNvSpPr>
            <a:spLocks noGrp="1"/>
          </p:cNvSpPr>
          <p:nvPr>
            <p:ph idx="1"/>
          </p:nvPr>
        </p:nvSpPr>
        <p:spPr/>
        <p:txBody>
          <a:bodyPr>
            <a:normAutofit/>
          </a:bodyPr>
          <a:lstStyle/>
          <a:p>
            <a:r>
              <a:rPr lang="zh-CN" altLang="en-US" sz="3200" dirty="0"/>
              <a:t>竞争性市场</a:t>
            </a:r>
          </a:p>
          <a:p>
            <a:pPr lvl="1"/>
            <a:r>
              <a:rPr lang="zh-CN" altLang="en-US" sz="2800" dirty="0"/>
              <a:t>买家与卖家人数众多</a:t>
            </a:r>
          </a:p>
          <a:p>
            <a:pPr lvl="1"/>
            <a:r>
              <a:rPr lang="zh-CN" altLang="en-US" sz="2800" dirty="0"/>
              <a:t>没有任何一个买家或卖家可以对价格施加显著影响</a:t>
            </a:r>
            <a:endParaRPr lang="en-US" altLang="zh-CN" sz="2800" dirty="0"/>
          </a:p>
          <a:p>
            <a:pPr lvl="1"/>
            <a:r>
              <a:rPr lang="zh-CN" altLang="en-US" sz="2800" dirty="0"/>
              <a:t>价格接受者（</a:t>
            </a:r>
            <a:r>
              <a:rPr lang="en-US" altLang="zh-CN" sz="2800" dirty="0"/>
              <a:t>price-taker</a:t>
            </a:r>
            <a:r>
              <a:rPr lang="zh-CN" altLang="en-US" sz="2800" dirty="0"/>
              <a:t>）</a:t>
            </a:r>
          </a:p>
          <a:p>
            <a:r>
              <a:rPr lang="zh-CN" altLang="en-US" sz="3200" dirty="0"/>
              <a:t>垄断</a:t>
            </a:r>
          </a:p>
          <a:p>
            <a:pPr lvl="1"/>
            <a:r>
              <a:rPr lang="zh-CN" altLang="en-US" sz="2800" dirty="0"/>
              <a:t>一个卖（买）家控制价格</a:t>
            </a:r>
          </a:p>
          <a:p>
            <a:r>
              <a:rPr lang="zh-CN" altLang="en-US" sz="3200" dirty="0"/>
              <a:t>寡头</a:t>
            </a:r>
          </a:p>
          <a:p>
            <a:pPr lvl="1"/>
            <a:r>
              <a:rPr lang="zh-CN" altLang="en-US" sz="2800" dirty="0"/>
              <a:t>几个卖（买）家</a:t>
            </a:r>
            <a:endParaRPr lang="en-US" sz="2800" dirty="0"/>
          </a:p>
        </p:txBody>
      </p:sp>
    </p:spTree>
    <p:extLst>
      <p:ext uri="{BB962C8B-B14F-4D97-AF65-F5344CB8AC3E}">
        <p14:creationId xmlns:p14="http://schemas.microsoft.com/office/powerpoint/2010/main" val="4546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51C62-9E6C-48B6-99AE-98DA5F3F8D28}"/>
              </a:ext>
            </a:extLst>
          </p:cNvPr>
          <p:cNvSpPr>
            <a:spLocks noGrp="1"/>
          </p:cNvSpPr>
          <p:nvPr>
            <p:ph type="title"/>
          </p:nvPr>
        </p:nvSpPr>
        <p:spPr/>
        <p:txBody>
          <a:bodyPr/>
          <a:lstStyle/>
          <a:p>
            <a:r>
              <a:rPr lang="zh-CN" altLang="en-US" dirty="0"/>
              <a:t>价格发现过程</a:t>
            </a:r>
            <a:endParaRPr lang="en-US" dirty="0"/>
          </a:p>
        </p:txBody>
      </p:sp>
      <p:sp>
        <p:nvSpPr>
          <p:cNvPr id="3" name="内容占位符 2">
            <a:extLst>
              <a:ext uri="{FF2B5EF4-FFF2-40B4-BE49-F238E27FC236}">
                <a16:creationId xmlns:a16="http://schemas.microsoft.com/office/drawing/2014/main" id="{540BE3C2-A357-4322-B1BA-9B1CA6ACE750}"/>
              </a:ext>
            </a:extLst>
          </p:cNvPr>
          <p:cNvSpPr>
            <a:spLocks noGrp="1"/>
          </p:cNvSpPr>
          <p:nvPr>
            <p:ph idx="1"/>
          </p:nvPr>
        </p:nvSpPr>
        <p:spPr/>
        <p:txBody>
          <a:bodyPr/>
          <a:lstStyle/>
          <a:p>
            <a:r>
              <a:rPr lang="zh-CN" altLang="en-US" sz="3200" dirty="0"/>
              <a:t>拍卖机制</a:t>
            </a:r>
          </a:p>
          <a:p>
            <a:pPr lvl="1"/>
            <a:r>
              <a:rPr lang="zh-CN" altLang="en-US" sz="2800" dirty="0"/>
              <a:t>英式拍卖</a:t>
            </a:r>
          </a:p>
          <a:p>
            <a:pPr lvl="1"/>
            <a:r>
              <a:rPr lang="zh-CN" altLang="en-US" sz="2800" dirty="0"/>
              <a:t>荷兰式拍卖</a:t>
            </a:r>
          </a:p>
          <a:p>
            <a:pPr lvl="1"/>
            <a:r>
              <a:rPr lang="zh-CN" altLang="en-US" sz="2800" dirty="0"/>
              <a:t>密封一家拍卖</a:t>
            </a:r>
          </a:p>
          <a:p>
            <a:pPr lvl="1"/>
            <a:r>
              <a:rPr lang="zh-CN" altLang="en-US" sz="2800" dirty="0"/>
              <a:t>密封二家拍卖</a:t>
            </a:r>
          </a:p>
          <a:p>
            <a:r>
              <a:rPr lang="zh-CN" altLang="en-US" sz="3200" dirty="0"/>
              <a:t>双向拍卖（集中竞价）</a:t>
            </a:r>
            <a:endParaRPr lang="en-US" altLang="zh-CN" sz="3200" dirty="0"/>
          </a:p>
          <a:p>
            <a:pPr lvl="1"/>
            <a:r>
              <a:rPr lang="zh-CN" altLang="en-US" sz="2800" dirty="0"/>
              <a:t>证券交易所</a:t>
            </a:r>
          </a:p>
          <a:p>
            <a:endParaRPr lang="en-US" dirty="0"/>
          </a:p>
        </p:txBody>
      </p:sp>
    </p:spTree>
    <p:extLst>
      <p:ext uri="{BB962C8B-B14F-4D97-AF65-F5344CB8AC3E}">
        <p14:creationId xmlns:p14="http://schemas.microsoft.com/office/powerpoint/2010/main" val="228397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DFD76-7F53-4FF6-AF7F-4DDC7F49E967}"/>
              </a:ext>
            </a:extLst>
          </p:cNvPr>
          <p:cNvSpPr>
            <a:spLocks noGrp="1"/>
          </p:cNvSpPr>
          <p:nvPr>
            <p:ph type="title"/>
          </p:nvPr>
        </p:nvSpPr>
        <p:spPr/>
        <p:txBody>
          <a:bodyPr/>
          <a:lstStyle/>
          <a:p>
            <a:r>
              <a:rPr lang="zh-CN" altLang="en-US" dirty="0"/>
              <a:t>均衡的变动</a:t>
            </a:r>
            <a:endParaRPr lang="en-US" dirty="0"/>
          </a:p>
        </p:txBody>
      </p:sp>
      <p:sp>
        <p:nvSpPr>
          <p:cNvPr id="3" name="内容占位符 2">
            <a:extLst>
              <a:ext uri="{FF2B5EF4-FFF2-40B4-BE49-F238E27FC236}">
                <a16:creationId xmlns:a16="http://schemas.microsoft.com/office/drawing/2014/main" id="{928C51D4-E235-4220-93A8-BDDC53287C53}"/>
              </a:ext>
            </a:extLst>
          </p:cNvPr>
          <p:cNvSpPr>
            <a:spLocks noGrp="1"/>
          </p:cNvSpPr>
          <p:nvPr>
            <p:ph idx="1"/>
          </p:nvPr>
        </p:nvSpPr>
        <p:spPr/>
        <p:txBody>
          <a:bodyPr>
            <a:normAutofit fontScale="92500" lnSpcReduction="10000"/>
          </a:bodyPr>
          <a:lstStyle/>
          <a:p>
            <a:r>
              <a:rPr lang="zh-CN" altLang="en-US" sz="3000" dirty="0">
                <a:latin typeface="+mn-ea"/>
              </a:rPr>
              <a:t>外生变量与内生变量</a:t>
            </a:r>
            <a:endParaRPr lang="en-US" altLang="zh-CN" sz="3000" dirty="0">
              <a:latin typeface="+mn-ea"/>
            </a:endParaRPr>
          </a:p>
          <a:p>
            <a:pPr lvl="1"/>
            <a:r>
              <a:rPr lang="zh-CN" altLang="en-US" sz="2600" dirty="0">
                <a:latin typeface="+mn-ea"/>
              </a:rPr>
              <a:t>外生变量</a:t>
            </a:r>
            <a:r>
              <a:rPr lang="en-US" altLang="zh-CN" sz="2600" dirty="0">
                <a:latin typeface="+mn-ea"/>
              </a:rPr>
              <a:t>(</a:t>
            </a:r>
            <a:r>
              <a:rPr lang="en-US" altLang="zh-CN" sz="2600" dirty="0" err="1">
                <a:latin typeface="+mn-ea"/>
              </a:rPr>
              <a:t>Exgenous</a:t>
            </a:r>
            <a:r>
              <a:rPr lang="en-US" altLang="zh-CN" sz="2600" dirty="0">
                <a:latin typeface="+mn-ea"/>
              </a:rPr>
              <a:t> Variables)</a:t>
            </a:r>
            <a:r>
              <a:rPr lang="zh-CN" altLang="en-US" sz="2600" dirty="0">
                <a:latin typeface="+mn-ea"/>
              </a:rPr>
              <a:t>由经济模型外部的其它因素所决定的经济变量。</a:t>
            </a:r>
            <a:endParaRPr lang="en-US" altLang="zh-CN" sz="2600" dirty="0">
              <a:latin typeface="+mn-ea"/>
            </a:endParaRPr>
          </a:p>
          <a:p>
            <a:pPr lvl="1"/>
            <a:r>
              <a:rPr lang="zh-CN" altLang="en-US" sz="2600" dirty="0">
                <a:latin typeface="+mn-ea"/>
              </a:rPr>
              <a:t>内生变量</a:t>
            </a:r>
            <a:r>
              <a:rPr lang="en-US" altLang="zh-CN" sz="2600" dirty="0">
                <a:latin typeface="+mn-ea"/>
              </a:rPr>
              <a:t>(Endogenous Variables)</a:t>
            </a:r>
            <a:r>
              <a:rPr lang="zh-CN" altLang="en-US" sz="2600" dirty="0">
                <a:latin typeface="+mn-ea"/>
              </a:rPr>
              <a:t>由经济模型内部的其它经济变量所决定的经济变量。</a:t>
            </a:r>
            <a:endParaRPr lang="zh-CN" altLang="en-US" sz="3000" dirty="0">
              <a:latin typeface="+mn-ea"/>
            </a:endParaRPr>
          </a:p>
          <a:p>
            <a:r>
              <a:rPr lang="zh-CN" altLang="en-US" sz="3000" dirty="0">
                <a:latin typeface="+mn-ea"/>
              </a:rPr>
              <a:t>比较静态分析（</a:t>
            </a:r>
            <a:r>
              <a:rPr lang="en-US" altLang="zh-CN" sz="3000" dirty="0">
                <a:latin typeface="+mn-ea"/>
              </a:rPr>
              <a:t>Comparative Statics</a:t>
            </a:r>
            <a:r>
              <a:rPr lang="zh-CN" altLang="en-US" sz="3000" dirty="0">
                <a:latin typeface="+mn-ea"/>
              </a:rPr>
              <a:t>）</a:t>
            </a:r>
          </a:p>
          <a:p>
            <a:pPr lvl="1"/>
            <a:r>
              <a:rPr lang="zh-CN" altLang="en-US" sz="2600" dirty="0">
                <a:latin typeface="+mn-ea"/>
              </a:rPr>
              <a:t>外生变量（或环境参数）的变化如何影响均衡的变化？</a:t>
            </a:r>
            <a:endParaRPr lang="zh-CN" altLang="en-US" sz="3000" dirty="0">
              <a:latin typeface="+mn-ea"/>
            </a:endParaRPr>
          </a:p>
          <a:p>
            <a:r>
              <a:rPr lang="zh-CN" altLang="en-US" sz="3000" dirty="0">
                <a:latin typeface="+mn-ea"/>
              </a:rPr>
              <a:t>供需变动会引起均衡变动</a:t>
            </a:r>
          </a:p>
          <a:p>
            <a:pPr lvl="1"/>
            <a:r>
              <a:rPr lang="zh-CN" altLang="en-US" sz="2600" dirty="0">
                <a:latin typeface="+mn-ea"/>
              </a:rPr>
              <a:t>确定该事件是移动供给还是需求曲线（或者两者都移动）</a:t>
            </a:r>
            <a:r>
              <a:rPr lang="en-US" altLang="zh-CN" sz="2600" dirty="0">
                <a:latin typeface="+mn-ea"/>
              </a:rPr>
              <a:t>----</a:t>
            </a:r>
            <a:r>
              <a:rPr lang="zh-CN" altLang="en-US" sz="2600" dirty="0">
                <a:latin typeface="+mn-ea"/>
              </a:rPr>
              <a:t>确定曲线的移动方向</a:t>
            </a:r>
            <a:r>
              <a:rPr lang="en-US" altLang="zh-CN" sz="2600" dirty="0">
                <a:latin typeface="+mn-ea"/>
              </a:rPr>
              <a:t>--- </a:t>
            </a:r>
            <a:r>
              <a:rPr lang="zh-CN" altLang="en-US" sz="2600" dirty="0">
                <a:latin typeface="+mn-ea"/>
              </a:rPr>
              <a:t>用供求图说明这种移动如何改变均衡价格和均衡数量</a:t>
            </a:r>
          </a:p>
          <a:p>
            <a:endParaRPr lang="en-US" dirty="0"/>
          </a:p>
        </p:txBody>
      </p:sp>
    </p:spTree>
    <p:extLst>
      <p:ext uri="{BB962C8B-B14F-4D97-AF65-F5344CB8AC3E}">
        <p14:creationId xmlns:p14="http://schemas.microsoft.com/office/powerpoint/2010/main" val="1826812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5EC22-5750-486D-8866-93C014583A6C}"/>
              </a:ext>
            </a:extLst>
          </p:cNvPr>
          <p:cNvSpPr>
            <a:spLocks noGrp="1"/>
          </p:cNvSpPr>
          <p:nvPr>
            <p:ph type="title"/>
          </p:nvPr>
        </p:nvSpPr>
        <p:spPr/>
        <p:txBody>
          <a:bodyPr/>
          <a:lstStyle/>
          <a:p>
            <a:r>
              <a:rPr lang="zh-CN" altLang="en-US" dirty="0"/>
              <a:t>均衡的变动：需求</a:t>
            </a:r>
            <a:endParaRPr lang="en-US" dirty="0"/>
          </a:p>
        </p:txBody>
      </p:sp>
      <p:sp>
        <p:nvSpPr>
          <p:cNvPr id="3" name="内容占位符 2">
            <a:extLst>
              <a:ext uri="{FF2B5EF4-FFF2-40B4-BE49-F238E27FC236}">
                <a16:creationId xmlns:a16="http://schemas.microsoft.com/office/drawing/2014/main" id="{7A9CF02E-573D-4E42-A3D6-510FFCDF73AA}"/>
              </a:ext>
            </a:extLst>
          </p:cNvPr>
          <p:cNvSpPr>
            <a:spLocks noGrp="1"/>
          </p:cNvSpPr>
          <p:nvPr>
            <p:ph idx="1"/>
          </p:nvPr>
        </p:nvSpPr>
        <p:spPr/>
        <p:txBody>
          <a:bodyPr/>
          <a:lstStyle/>
          <a:p>
            <a:endParaRPr lang="en-US" dirty="0"/>
          </a:p>
        </p:txBody>
      </p:sp>
      <p:sp>
        <p:nvSpPr>
          <p:cNvPr id="5" name="内容占位符 79874">
            <a:extLst>
              <a:ext uri="{FF2B5EF4-FFF2-40B4-BE49-F238E27FC236}">
                <a16:creationId xmlns:a16="http://schemas.microsoft.com/office/drawing/2014/main" id="{24537C1A-952B-4839-9EF2-94D00052CC0C}"/>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79875">
            <a:extLst>
              <a:ext uri="{FF2B5EF4-FFF2-40B4-BE49-F238E27FC236}">
                <a16:creationId xmlns:a16="http://schemas.microsoft.com/office/drawing/2014/main" id="{2555BA18-3E7C-404B-96C6-09E245E8C15B}"/>
              </a:ext>
            </a:extLst>
          </p:cNvPr>
          <p:cNvSpPr>
            <a:spLocks noChangeShapeType="1"/>
          </p:cNvSpPr>
          <p:nvPr/>
        </p:nvSpPr>
        <p:spPr bwMode="auto">
          <a:xfrm>
            <a:off x="2667000" y="2362200"/>
            <a:ext cx="0" cy="3124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 name="直接连接符 79876">
            <a:extLst>
              <a:ext uri="{FF2B5EF4-FFF2-40B4-BE49-F238E27FC236}">
                <a16:creationId xmlns:a16="http://schemas.microsoft.com/office/drawing/2014/main" id="{6F5C7151-12DB-4BB3-A5D0-1A54A428350B}"/>
              </a:ext>
            </a:extLst>
          </p:cNvPr>
          <p:cNvSpPr>
            <a:spLocks noChangeShapeType="1"/>
          </p:cNvSpPr>
          <p:nvPr/>
        </p:nvSpPr>
        <p:spPr bwMode="auto">
          <a:xfrm>
            <a:off x="2667000" y="5486400"/>
            <a:ext cx="38862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文本框 79877">
            <a:extLst>
              <a:ext uri="{FF2B5EF4-FFF2-40B4-BE49-F238E27FC236}">
                <a16:creationId xmlns:a16="http://schemas.microsoft.com/office/drawing/2014/main" id="{73143CF1-C04A-430E-B96B-83515F5311A8}"/>
              </a:ext>
            </a:extLst>
          </p:cNvPr>
          <p:cNvSpPr txBox="1">
            <a:spLocks noChangeArrowheads="1"/>
          </p:cNvSpPr>
          <p:nvPr/>
        </p:nvSpPr>
        <p:spPr bwMode="auto">
          <a:xfrm>
            <a:off x="22860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9" name="文本框 79878">
            <a:extLst>
              <a:ext uri="{FF2B5EF4-FFF2-40B4-BE49-F238E27FC236}">
                <a16:creationId xmlns:a16="http://schemas.microsoft.com/office/drawing/2014/main" id="{BA15A163-C641-43E2-A474-62AC2F105553}"/>
              </a:ext>
            </a:extLst>
          </p:cNvPr>
          <p:cNvSpPr txBox="1">
            <a:spLocks noChangeArrowheads="1"/>
          </p:cNvSpPr>
          <p:nvPr/>
        </p:nvSpPr>
        <p:spPr bwMode="auto">
          <a:xfrm>
            <a:off x="64770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p>
        </p:txBody>
      </p:sp>
      <p:sp>
        <p:nvSpPr>
          <p:cNvPr id="10" name="直接连接符 79879">
            <a:extLst>
              <a:ext uri="{FF2B5EF4-FFF2-40B4-BE49-F238E27FC236}">
                <a16:creationId xmlns:a16="http://schemas.microsoft.com/office/drawing/2014/main" id="{32D2B018-442D-488B-A774-6EB4A11411A3}"/>
              </a:ext>
            </a:extLst>
          </p:cNvPr>
          <p:cNvSpPr>
            <a:spLocks noChangeShapeType="1"/>
          </p:cNvSpPr>
          <p:nvPr/>
        </p:nvSpPr>
        <p:spPr bwMode="auto">
          <a:xfrm>
            <a:off x="3200400" y="32004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文本框 79880">
            <a:extLst>
              <a:ext uri="{FF2B5EF4-FFF2-40B4-BE49-F238E27FC236}">
                <a16:creationId xmlns:a16="http://schemas.microsoft.com/office/drawing/2014/main" id="{24456D50-ED71-413D-B6A3-A64DD1CCCBC6}"/>
              </a:ext>
            </a:extLst>
          </p:cNvPr>
          <p:cNvSpPr txBox="1">
            <a:spLocks noChangeArrowheads="1"/>
          </p:cNvSpPr>
          <p:nvPr/>
        </p:nvSpPr>
        <p:spPr bwMode="auto">
          <a:xfrm>
            <a:off x="3124200" y="2819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0</a:t>
            </a:r>
          </a:p>
        </p:txBody>
      </p:sp>
      <p:sp>
        <p:nvSpPr>
          <p:cNvPr id="12" name="直接连接符 79881">
            <a:extLst>
              <a:ext uri="{FF2B5EF4-FFF2-40B4-BE49-F238E27FC236}">
                <a16:creationId xmlns:a16="http://schemas.microsoft.com/office/drawing/2014/main" id="{4E94D93C-F7B0-4FF0-BE76-6E9DA9CF74D5}"/>
              </a:ext>
            </a:extLst>
          </p:cNvPr>
          <p:cNvSpPr>
            <a:spLocks noChangeShapeType="1"/>
          </p:cNvSpPr>
          <p:nvPr/>
        </p:nvSpPr>
        <p:spPr bwMode="auto">
          <a:xfrm flipV="1">
            <a:off x="3124200" y="32004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3" name="文本框 79882">
            <a:extLst>
              <a:ext uri="{FF2B5EF4-FFF2-40B4-BE49-F238E27FC236}">
                <a16:creationId xmlns:a16="http://schemas.microsoft.com/office/drawing/2014/main" id="{761CC3B9-1F23-459F-8825-B4544469CA1E}"/>
              </a:ext>
            </a:extLst>
          </p:cNvPr>
          <p:cNvSpPr txBox="1">
            <a:spLocks noChangeArrowheads="1"/>
          </p:cNvSpPr>
          <p:nvPr/>
        </p:nvSpPr>
        <p:spPr bwMode="auto">
          <a:xfrm>
            <a:off x="4953000" y="2819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p>
        </p:txBody>
      </p:sp>
      <p:sp>
        <p:nvSpPr>
          <p:cNvPr id="14" name="文本框 79883">
            <a:extLst>
              <a:ext uri="{FF2B5EF4-FFF2-40B4-BE49-F238E27FC236}">
                <a16:creationId xmlns:a16="http://schemas.microsoft.com/office/drawing/2014/main" id="{94ABD9ED-EA45-46A4-8CD1-18E257794E06}"/>
              </a:ext>
            </a:extLst>
          </p:cNvPr>
          <p:cNvSpPr txBox="1">
            <a:spLocks noChangeArrowheads="1"/>
          </p:cNvSpPr>
          <p:nvPr/>
        </p:nvSpPr>
        <p:spPr bwMode="auto">
          <a:xfrm>
            <a:off x="41910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p>
        </p:txBody>
      </p:sp>
      <p:sp>
        <p:nvSpPr>
          <p:cNvPr id="15" name="直接连接符 79884">
            <a:extLst>
              <a:ext uri="{FF2B5EF4-FFF2-40B4-BE49-F238E27FC236}">
                <a16:creationId xmlns:a16="http://schemas.microsoft.com/office/drawing/2014/main" id="{6634FDB1-3DBE-4E4B-8539-A1FBD94E5169}"/>
              </a:ext>
            </a:extLst>
          </p:cNvPr>
          <p:cNvSpPr>
            <a:spLocks noChangeShapeType="1"/>
          </p:cNvSpPr>
          <p:nvPr/>
        </p:nvSpPr>
        <p:spPr bwMode="auto">
          <a:xfrm>
            <a:off x="2667000" y="4114800"/>
            <a:ext cx="1447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 name="文本框 79885">
            <a:extLst>
              <a:ext uri="{FF2B5EF4-FFF2-40B4-BE49-F238E27FC236}">
                <a16:creationId xmlns:a16="http://schemas.microsoft.com/office/drawing/2014/main" id="{CC3C6579-341A-46EE-AFC6-6ACA218F153D}"/>
              </a:ext>
            </a:extLst>
          </p:cNvPr>
          <p:cNvSpPr txBox="1">
            <a:spLocks noChangeArrowheads="1"/>
          </p:cNvSpPr>
          <p:nvPr/>
        </p:nvSpPr>
        <p:spPr bwMode="auto">
          <a:xfrm>
            <a:off x="21336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Pe</a:t>
            </a:r>
          </a:p>
        </p:txBody>
      </p:sp>
      <p:sp>
        <p:nvSpPr>
          <p:cNvPr id="17" name="文本框 79886">
            <a:extLst>
              <a:ext uri="{FF2B5EF4-FFF2-40B4-BE49-F238E27FC236}">
                <a16:creationId xmlns:a16="http://schemas.microsoft.com/office/drawing/2014/main" id="{F8B32CC8-5B21-4D1E-A53B-4B5096FF37B1}"/>
              </a:ext>
            </a:extLst>
          </p:cNvPr>
          <p:cNvSpPr txBox="1">
            <a:spLocks noChangeArrowheads="1"/>
          </p:cNvSpPr>
          <p:nvPr/>
        </p:nvSpPr>
        <p:spPr bwMode="auto">
          <a:xfrm>
            <a:off x="21336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Pe</a:t>
            </a:r>
          </a:p>
        </p:txBody>
      </p:sp>
      <p:sp>
        <p:nvSpPr>
          <p:cNvPr id="18" name="直接连接符 79887">
            <a:extLst>
              <a:ext uri="{FF2B5EF4-FFF2-40B4-BE49-F238E27FC236}">
                <a16:creationId xmlns:a16="http://schemas.microsoft.com/office/drawing/2014/main" id="{A97CC4B6-7199-4107-8BD6-63668A214F7B}"/>
              </a:ext>
            </a:extLst>
          </p:cNvPr>
          <p:cNvSpPr>
            <a:spLocks noChangeShapeType="1"/>
          </p:cNvSpPr>
          <p:nvPr/>
        </p:nvSpPr>
        <p:spPr bwMode="auto">
          <a:xfrm>
            <a:off x="4114800" y="4114800"/>
            <a:ext cx="0" cy="1371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 name="文本框 79888">
            <a:extLst>
              <a:ext uri="{FF2B5EF4-FFF2-40B4-BE49-F238E27FC236}">
                <a16:creationId xmlns:a16="http://schemas.microsoft.com/office/drawing/2014/main" id="{28E32F23-FC9B-400E-9766-EBAE4C6960CC}"/>
              </a:ext>
            </a:extLst>
          </p:cNvPr>
          <p:cNvSpPr txBox="1">
            <a:spLocks noChangeArrowheads="1"/>
          </p:cNvSpPr>
          <p:nvPr/>
        </p:nvSpPr>
        <p:spPr bwMode="auto">
          <a:xfrm>
            <a:off x="38862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Qe</a:t>
            </a:r>
          </a:p>
        </p:txBody>
      </p:sp>
      <p:sp>
        <p:nvSpPr>
          <p:cNvPr id="20" name="文本框 79889">
            <a:extLst>
              <a:ext uri="{FF2B5EF4-FFF2-40B4-BE49-F238E27FC236}">
                <a16:creationId xmlns:a16="http://schemas.microsoft.com/office/drawing/2014/main" id="{73120521-0665-4F5F-B08C-D9BF0DEB9594}"/>
              </a:ext>
            </a:extLst>
          </p:cNvPr>
          <p:cNvSpPr txBox="1">
            <a:spLocks noChangeArrowheads="1"/>
          </p:cNvSpPr>
          <p:nvPr/>
        </p:nvSpPr>
        <p:spPr bwMode="auto">
          <a:xfrm>
            <a:off x="2286000" y="2133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p>
        </p:txBody>
      </p:sp>
      <p:sp>
        <p:nvSpPr>
          <p:cNvPr id="21" name="直接连接符 20">
            <a:extLst>
              <a:ext uri="{FF2B5EF4-FFF2-40B4-BE49-F238E27FC236}">
                <a16:creationId xmlns:a16="http://schemas.microsoft.com/office/drawing/2014/main" id="{31FFF54A-80E3-4691-849F-E71D12143703}"/>
              </a:ext>
            </a:extLst>
          </p:cNvPr>
          <p:cNvSpPr>
            <a:spLocks noChangeShapeType="1"/>
          </p:cNvSpPr>
          <p:nvPr/>
        </p:nvSpPr>
        <p:spPr bwMode="auto">
          <a:xfrm>
            <a:off x="3733800" y="2819400"/>
            <a:ext cx="1905000" cy="1905000"/>
          </a:xfrm>
          <a:prstGeom prst="line">
            <a:avLst/>
          </a:prstGeom>
          <a:noFill/>
          <a:ln w="38100">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2" name="文本框 21">
            <a:extLst>
              <a:ext uri="{FF2B5EF4-FFF2-40B4-BE49-F238E27FC236}">
                <a16:creationId xmlns:a16="http://schemas.microsoft.com/office/drawing/2014/main" id="{FA27C5FF-AACA-4E79-ACFF-991E70F4705F}"/>
              </a:ext>
            </a:extLst>
          </p:cNvPr>
          <p:cNvSpPr txBox="1">
            <a:spLocks noChangeArrowheads="1"/>
          </p:cNvSpPr>
          <p:nvPr/>
        </p:nvSpPr>
        <p:spPr bwMode="auto">
          <a:xfrm>
            <a:off x="358140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1</a:t>
            </a:r>
          </a:p>
        </p:txBody>
      </p:sp>
      <p:sp>
        <p:nvSpPr>
          <p:cNvPr id="23" name="文本框 22">
            <a:extLst>
              <a:ext uri="{FF2B5EF4-FFF2-40B4-BE49-F238E27FC236}">
                <a16:creationId xmlns:a16="http://schemas.microsoft.com/office/drawing/2014/main" id="{10EB9C24-A4FA-4E0E-8ACD-3F2B31BC3859}"/>
              </a:ext>
            </a:extLst>
          </p:cNvPr>
          <p:cNvSpPr txBox="1">
            <a:spLocks noChangeArrowheads="1"/>
          </p:cNvSpPr>
          <p:nvPr/>
        </p:nvSpPr>
        <p:spPr bwMode="auto">
          <a:xfrm>
            <a:off x="4648200"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1</a:t>
            </a:r>
          </a:p>
        </p:txBody>
      </p:sp>
      <p:sp>
        <p:nvSpPr>
          <p:cNvPr id="24" name="直接连接符 23">
            <a:extLst>
              <a:ext uri="{FF2B5EF4-FFF2-40B4-BE49-F238E27FC236}">
                <a16:creationId xmlns:a16="http://schemas.microsoft.com/office/drawing/2014/main" id="{2963F975-9ABF-4CDB-BD65-4E3C70574BF0}"/>
              </a:ext>
            </a:extLst>
          </p:cNvPr>
          <p:cNvSpPr>
            <a:spLocks noChangeShapeType="1"/>
          </p:cNvSpPr>
          <p:nvPr/>
        </p:nvSpPr>
        <p:spPr bwMode="auto">
          <a:xfrm>
            <a:off x="2667000" y="3657600"/>
            <a:ext cx="1828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 name="直接连接符 24">
            <a:extLst>
              <a:ext uri="{FF2B5EF4-FFF2-40B4-BE49-F238E27FC236}">
                <a16:creationId xmlns:a16="http://schemas.microsoft.com/office/drawing/2014/main" id="{055C3B74-E974-460D-939C-5CCA131DFA9F}"/>
              </a:ext>
            </a:extLst>
          </p:cNvPr>
          <p:cNvSpPr>
            <a:spLocks noChangeShapeType="1"/>
          </p:cNvSpPr>
          <p:nvPr/>
        </p:nvSpPr>
        <p:spPr bwMode="auto">
          <a:xfrm>
            <a:off x="4572000" y="3657600"/>
            <a:ext cx="0" cy="18288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 name="文本框 25">
            <a:extLst>
              <a:ext uri="{FF2B5EF4-FFF2-40B4-BE49-F238E27FC236}">
                <a16:creationId xmlns:a16="http://schemas.microsoft.com/office/drawing/2014/main" id="{C12C4F9E-17A0-4E31-8A47-C21EFB43BA62}"/>
              </a:ext>
            </a:extLst>
          </p:cNvPr>
          <p:cNvSpPr txBox="1">
            <a:spLocks noChangeArrowheads="1"/>
          </p:cNvSpPr>
          <p:nvPr/>
        </p:nvSpPr>
        <p:spPr bwMode="auto">
          <a:xfrm>
            <a:off x="2133600" y="3352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1</a:t>
            </a:r>
          </a:p>
        </p:txBody>
      </p:sp>
      <p:sp>
        <p:nvSpPr>
          <p:cNvPr id="27" name="文本框 26">
            <a:extLst>
              <a:ext uri="{FF2B5EF4-FFF2-40B4-BE49-F238E27FC236}">
                <a16:creationId xmlns:a16="http://schemas.microsoft.com/office/drawing/2014/main" id="{39C20C57-A887-4A54-82E1-A7C4FB465A1A}"/>
              </a:ext>
            </a:extLst>
          </p:cNvPr>
          <p:cNvSpPr txBox="1">
            <a:spLocks noChangeArrowheads="1"/>
          </p:cNvSpPr>
          <p:nvPr/>
        </p:nvSpPr>
        <p:spPr bwMode="auto">
          <a:xfrm>
            <a:off x="43434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1</a:t>
            </a:r>
          </a:p>
        </p:txBody>
      </p:sp>
      <p:sp>
        <p:nvSpPr>
          <p:cNvPr id="28" name="直接连接符 27">
            <a:extLst>
              <a:ext uri="{FF2B5EF4-FFF2-40B4-BE49-F238E27FC236}">
                <a16:creationId xmlns:a16="http://schemas.microsoft.com/office/drawing/2014/main" id="{B8A66F1A-4DB3-4143-86BA-CA3A7CBA92CA}"/>
              </a:ext>
            </a:extLst>
          </p:cNvPr>
          <p:cNvSpPr>
            <a:spLocks noChangeShapeType="1"/>
          </p:cNvSpPr>
          <p:nvPr/>
        </p:nvSpPr>
        <p:spPr bwMode="auto">
          <a:xfrm>
            <a:off x="2667000" y="3581400"/>
            <a:ext cx="1905000" cy="1905000"/>
          </a:xfrm>
          <a:prstGeom prst="line">
            <a:avLst/>
          </a:prstGeom>
          <a:noFill/>
          <a:ln w="57150">
            <a:solidFill>
              <a:srgbClr val="FFFF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 name="文本框 28">
            <a:extLst>
              <a:ext uri="{FF2B5EF4-FFF2-40B4-BE49-F238E27FC236}">
                <a16:creationId xmlns:a16="http://schemas.microsoft.com/office/drawing/2014/main" id="{2BE45534-E827-4291-A4F5-DF7A37532BA4}"/>
              </a:ext>
            </a:extLst>
          </p:cNvPr>
          <p:cNvSpPr txBox="1">
            <a:spLocks noChangeArrowheads="1"/>
          </p:cNvSpPr>
          <p:nvPr/>
        </p:nvSpPr>
        <p:spPr bwMode="auto">
          <a:xfrm>
            <a:off x="2743200" y="3200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2</a:t>
            </a:r>
          </a:p>
        </p:txBody>
      </p:sp>
      <p:sp>
        <p:nvSpPr>
          <p:cNvPr id="30" name="文本框 29">
            <a:extLst>
              <a:ext uri="{FF2B5EF4-FFF2-40B4-BE49-F238E27FC236}">
                <a16:creationId xmlns:a16="http://schemas.microsoft.com/office/drawing/2014/main" id="{3A8C3A38-61F3-4146-A166-93E091D24C76}"/>
              </a:ext>
            </a:extLst>
          </p:cNvPr>
          <p:cNvSpPr txBox="1">
            <a:spLocks noChangeArrowheads="1"/>
          </p:cNvSpPr>
          <p:nvPr/>
        </p:nvSpPr>
        <p:spPr bwMode="auto">
          <a:xfrm>
            <a:off x="37338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2</a:t>
            </a:r>
          </a:p>
        </p:txBody>
      </p:sp>
      <p:sp>
        <p:nvSpPr>
          <p:cNvPr id="31" name="直接连接符 30">
            <a:extLst>
              <a:ext uri="{FF2B5EF4-FFF2-40B4-BE49-F238E27FC236}">
                <a16:creationId xmlns:a16="http://schemas.microsoft.com/office/drawing/2014/main" id="{BD16B7A7-2E3D-4ACC-981D-8B7FAF471ADF}"/>
              </a:ext>
            </a:extLst>
          </p:cNvPr>
          <p:cNvSpPr>
            <a:spLocks noChangeShapeType="1"/>
          </p:cNvSpPr>
          <p:nvPr/>
        </p:nvSpPr>
        <p:spPr bwMode="auto">
          <a:xfrm>
            <a:off x="2667000" y="4572000"/>
            <a:ext cx="9906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2" name="直接连接符 31">
            <a:extLst>
              <a:ext uri="{FF2B5EF4-FFF2-40B4-BE49-F238E27FC236}">
                <a16:creationId xmlns:a16="http://schemas.microsoft.com/office/drawing/2014/main" id="{DE0C92A2-EFAB-4D39-A68E-63D65E12AE7C}"/>
              </a:ext>
            </a:extLst>
          </p:cNvPr>
          <p:cNvSpPr>
            <a:spLocks noChangeShapeType="1"/>
          </p:cNvSpPr>
          <p:nvPr/>
        </p:nvSpPr>
        <p:spPr bwMode="auto">
          <a:xfrm>
            <a:off x="3657600" y="45720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 name="文本框 32">
            <a:extLst>
              <a:ext uri="{FF2B5EF4-FFF2-40B4-BE49-F238E27FC236}">
                <a16:creationId xmlns:a16="http://schemas.microsoft.com/office/drawing/2014/main" id="{DEE3234B-2EF7-433D-A14A-2000E7648396}"/>
              </a:ext>
            </a:extLst>
          </p:cNvPr>
          <p:cNvSpPr txBox="1">
            <a:spLocks noChangeArrowheads="1"/>
          </p:cNvSpPr>
          <p:nvPr/>
        </p:nvSpPr>
        <p:spPr bwMode="auto">
          <a:xfrm>
            <a:off x="2133600" y="426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2</a:t>
            </a:r>
          </a:p>
        </p:txBody>
      </p:sp>
      <p:sp>
        <p:nvSpPr>
          <p:cNvPr id="34" name="文本框 33">
            <a:extLst>
              <a:ext uri="{FF2B5EF4-FFF2-40B4-BE49-F238E27FC236}">
                <a16:creationId xmlns:a16="http://schemas.microsoft.com/office/drawing/2014/main" id="{68C29223-0CCC-4F4E-8995-D1BED98519C0}"/>
              </a:ext>
            </a:extLst>
          </p:cNvPr>
          <p:cNvSpPr txBox="1">
            <a:spLocks noChangeArrowheads="1"/>
          </p:cNvSpPr>
          <p:nvPr/>
        </p:nvSpPr>
        <p:spPr bwMode="auto">
          <a:xfrm>
            <a:off x="34290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2</a:t>
            </a:r>
          </a:p>
        </p:txBody>
      </p:sp>
      <p:sp>
        <p:nvSpPr>
          <p:cNvPr id="36" name="日期占位符 1">
            <a:extLst>
              <a:ext uri="{FF2B5EF4-FFF2-40B4-BE49-F238E27FC236}">
                <a16:creationId xmlns:a16="http://schemas.microsoft.com/office/drawing/2014/main" id="{BDB61FDB-CBCA-4E76-BC6A-2A31C287C8C2}"/>
              </a:ext>
            </a:extLst>
          </p:cNvPr>
          <p:cNvSpPr>
            <a:spLocks noGrp="1" noChangeArrowheads="1"/>
          </p:cNvSpPr>
          <p:nvPr>
            <p:ph type="dt" sz="quarter" idx="10"/>
          </p:nvPr>
        </p:nvSpPr>
        <p:spPr bwMode="auto">
          <a:xfrm>
            <a:off x="11430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r"/>
            <a:fld id="{4395000D-07BD-4468-A543-F441D42C76CC}" type="datetime1">
              <a:rPr lang="zh-CN" altLang="en-US" smtClean="0"/>
              <a:pPr algn="r"/>
              <a:t>2020/1/4</a:t>
            </a:fld>
            <a:endParaRPr lang="zh-CN" altLang="en-US"/>
          </a:p>
        </p:txBody>
      </p:sp>
      <p:sp>
        <p:nvSpPr>
          <p:cNvPr id="37" name="灯片编号占位符 2">
            <a:extLst>
              <a:ext uri="{FF2B5EF4-FFF2-40B4-BE49-F238E27FC236}">
                <a16:creationId xmlns:a16="http://schemas.microsoft.com/office/drawing/2014/main" id="{50868CA8-B406-4850-AB6B-6DC1C861CF8E}"/>
              </a:ext>
            </a:extLst>
          </p:cNvPr>
          <p:cNvSpPr>
            <a:spLocks noGrp="1" noChangeArrowheads="1"/>
          </p:cNvSpPr>
          <p:nvPr>
            <p:ph type="sldNum" sz="quarter" idx="12"/>
          </p:nvPr>
        </p:nvSpPr>
        <p:spPr bwMode="auto">
          <a:xfrm>
            <a:off x="70104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fld id="{42EA8711-1305-4566-BCD9-480B7D24661B}" type="slidenum">
              <a:rPr lang="zh-CN" altLang="en-US" smtClean="0"/>
              <a:pPr/>
              <a:t>42</a:t>
            </a:fld>
            <a:endParaRPr lang="zh-CN" altLang="en-US"/>
          </a:p>
        </p:txBody>
      </p:sp>
    </p:spTree>
    <p:extLst>
      <p:ext uri="{BB962C8B-B14F-4D97-AF65-F5344CB8AC3E}">
        <p14:creationId xmlns:p14="http://schemas.microsoft.com/office/powerpoint/2010/main" val="16270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0-#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0-#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0-#ppt_w/2"/>
                                          </p:val>
                                        </p:tav>
                                        <p:tav tm="100000">
                                          <p:val>
                                            <p:strVal val="#ppt_x"/>
                                          </p:val>
                                        </p:tav>
                                      </p:tavLst>
                                    </p:anim>
                                    <p:anim calcmode="lin" valueType="num">
                                      <p:cBhvr additive="base">
                                        <p:cTn id="6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0-#ppt_w/2"/>
                                          </p:val>
                                        </p:tav>
                                        <p:tav tm="100000">
                                          <p:val>
                                            <p:strVal val="#ppt_x"/>
                                          </p:val>
                                        </p:tav>
                                      </p:tavLst>
                                    </p:anim>
                                    <p:anim calcmode="lin" valueType="num">
                                      <p:cBhvr additive="base">
                                        <p:cTn id="6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0-#ppt_w/2"/>
                                          </p:val>
                                        </p:tav>
                                        <p:tav tm="100000">
                                          <p:val>
                                            <p:strVal val="#ppt_x"/>
                                          </p:val>
                                        </p:tav>
                                      </p:tavLst>
                                    </p:anim>
                                    <p:anim calcmode="lin" valueType="num">
                                      <p:cBhvr additive="base">
                                        <p:cTn id="8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7" grpId="0"/>
      <p:bldP spid="29" grpId="0"/>
      <p:bldP spid="30" grpId="0"/>
      <p:bldP spid="33" grpId="0"/>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D0BAE-A3B1-41C1-85CE-4C021169BFBC}"/>
              </a:ext>
            </a:extLst>
          </p:cNvPr>
          <p:cNvSpPr>
            <a:spLocks noGrp="1"/>
          </p:cNvSpPr>
          <p:nvPr>
            <p:ph type="title"/>
          </p:nvPr>
        </p:nvSpPr>
        <p:spPr/>
        <p:txBody>
          <a:bodyPr/>
          <a:lstStyle/>
          <a:p>
            <a:r>
              <a:rPr lang="zh-CN" altLang="en-US" dirty="0"/>
              <a:t>均衡的变动：供给</a:t>
            </a:r>
            <a:endParaRPr lang="en-US" dirty="0"/>
          </a:p>
        </p:txBody>
      </p:sp>
      <p:sp>
        <p:nvSpPr>
          <p:cNvPr id="3" name="内容占位符 2">
            <a:extLst>
              <a:ext uri="{FF2B5EF4-FFF2-40B4-BE49-F238E27FC236}">
                <a16:creationId xmlns:a16="http://schemas.microsoft.com/office/drawing/2014/main" id="{8CF458B1-BC5F-47CB-B39D-620B2B98EE2B}"/>
              </a:ext>
            </a:extLst>
          </p:cNvPr>
          <p:cNvSpPr>
            <a:spLocks noGrp="1"/>
          </p:cNvSpPr>
          <p:nvPr>
            <p:ph idx="1"/>
          </p:nvPr>
        </p:nvSpPr>
        <p:spPr/>
        <p:txBody>
          <a:bodyPr/>
          <a:lstStyle/>
          <a:p>
            <a:endParaRPr lang="en-US" dirty="0"/>
          </a:p>
        </p:txBody>
      </p:sp>
      <p:sp>
        <p:nvSpPr>
          <p:cNvPr id="5" name="内容占位符 80898">
            <a:extLst>
              <a:ext uri="{FF2B5EF4-FFF2-40B4-BE49-F238E27FC236}">
                <a16:creationId xmlns:a16="http://schemas.microsoft.com/office/drawing/2014/main" id="{6856ACFC-C769-4320-8ADE-C56C551D0682}"/>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80899">
            <a:extLst>
              <a:ext uri="{FF2B5EF4-FFF2-40B4-BE49-F238E27FC236}">
                <a16:creationId xmlns:a16="http://schemas.microsoft.com/office/drawing/2014/main" id="{40F8C4EA-FC04-4EE2-9A0D-B480844867AD}"/>
              </a:ext>
            </a:extLst>
          </p:cNvPr>
          <p:cNvSpPr>
            <a:spLocks noChangeShapeType="1"/>
          </p:cNvSpPr>
          <p:nvPr/>
        </p:nvSpPr>
        <p:spPr bwMode="auto">
          <a:xfrm>
            <a:off x="2667000" y="2362200"/>
            <a:ext cx="0" cy="3124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 name="直接连接符 80900">
            <a:extLst>
              <a:ext uri="{FF2B5EF4-FFF2-40B4-BE49-F238E27FC236}">
                <a16:creationId xmlns:a16="http://schemas.microsoft.com/office/drawing/2014/main" id="{589E17DC-69FA-4A96-A5C2-79762A20043C}"/>
              </a:ext>
            </a:extLst>
          </p:cNvPr>
          <p:cNvSpPr>
            <a:spLocks noChangeShapeType="1"/>
          </p:cNvSpPr>
          <p:nvPr/>
        </p:nvSpPr>
        <p:spPr bwMode="auto">
          <a:xfrm>
            <a:off x="2667000" y="5486400"/>
            <a:ext cx="38862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文本框 80901">
            <a:extLst>
              <a:ext uri="{FF2B5EF4-FFF2-40B4-BE49-F238E27FC236}">
                <a16:creationId xmlns:a16="http://schemas.microsoft.com/office/drawing/2014/main" id="{2C675D54-D606-4D3E-B472-46E21584EF0F}"/>
              </a:ext>
            </a:extLst>
          </p:cNvPr>
          <p:cNvSpPr txBox="1">
            <a:spLocks noChangeArrowheads="1"/>
          </p:cNvSpPr>
          <p:nvPr/>
        </p:nvSpPr>
        <p:spPr bwMode="auto">
          <a:xfrm>
            <a:off x="22860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9" name="文本框 80902">
            <a:extLst>
              <a:ext uri="{FF2B5EF4-FFF2-40B4-BE49-F238E27FC236}">
                <a16:creationId xmlns:a16="http://schemas.microsoft.com/office/drawing/2014/main" id="{8CE0D64C-3BCC-497B-9A03-1CF38C6B789A}"/>
              </a:ext>
            </a:extLst>
          </p:cNvPr>
          <p:cNvSpPr txBox="1">
            <a:spLocks noChangeArrowheads="1"/>
          </p:cNvSpPr>
          <p:nvPr/>
        </p:nvSpPr>
        <p:spPr bwMode="auto">
          <a:xfrm>
            <a:off x="64770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p>
        </p:txBody>
      </p:sp>
      <p:sp>
        <p:nvSpPr>
          <p:cNvPr id="10" name="直接连接符 80903">
            <a:extLst>
              <a:ext uri="{FF2B5EF4-FFF2-40B4-BE49-F238E27FC236}">
                <a16:creationId xmlns:a16="http://schemas.microsoft.com/office/drawing/2014/main" id="{9A8EF508-800A-4A63-83EE-8ECE75772E78}"/>
              </a:ext>
            </a:extLst>
          </p:cNvPr>
          <p:cNvSpPr>
            <a:spLocks noChangeShapeType="1"/>
          </p:cNvSpPr>
          <p:nvPr/>
        </p:nvSpPr>
        <p:spPr bwMode="auto">
          <a:xfrm>
            <a:off x="3200400" y="32004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文本框 80904">
            <a:extLst>
              <a:ext uri="{FF2B5EF4-FFF2-40B4-BE49-F238E27FC236}">
                <a16:creationId xmlns:a16="http://schemas.microsoft.com/office/drawing/2014/main" id="{965C94AC-C9F1-43B8-82EE-9AB3F4CE58F8}"/>
              </a:ext>
            </a:extLst>
          </p:cNvPr>
          <p:cNvSpPr txBox="1">
            <a:spLocks noChangeArrowheads="1"/>
          </p:cNvSpPr>
          <p:nvPr/>
        </p:nvSpPr>
        <p:spPr bwMode="auto">
          <a:xfrm>
            <a:off x="3124200" y="2819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p>
        </p:txBody>
      </p:sp>
      <p:sp>
        <p:nvSpPr>
          <p:cNvPr id="12" name="直接连接符 80905">
            <a:extLst>
              <a:ext uri="{FF2B5EF4-FFF2-40B4-BE49-F238E27FC236}">
                <a16:creationId xmlns:a16="http://schemas.microsoft.com/office/drawing/2014/main" id="{5DD280E7-9D5B-4BFA-B89D-81CA19685FFE}"/>
              </a:ext>
            </a:extLst>
          </p:cNvPr>
          <p:cNvSpPr>
            <a:spLocks noChangeShapeType="1"/>
          </p:cNvSpPr>
          <p:nvPr/>
        </p:nvSpPr>
        <p:spPr bwMode="auto">
          <a:xfrm flipV="1">
            <a:off x="3124200" y="32004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3" name="文本框 80906">
            <a:extLst>
              <a:ext uri="{FF2B5EF4-FFF2-40B4-BE49-F238E27FC236}">
                <a16:creationId xmlns:a16="http://schemas.microsoft.com/office/drawing/2014/main" id="{65A92101-1CF1-412B-8518-FEA0BB32262D}"/>
              </a:ext>
            </a:extLst>
          </p:cNvPr>
          <p:cNvSpPr txBox="1">
            <a:spLocks noChangeArrowheads="1"/>
          </p:cNvSpPr>
          <p:nvPr/>
        </p:nvSpPr>
        <p:spPr bwMode="auto">
          <a:xfrm>
            <a:off x="4953000" y="2895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0</a:t>
            </a:r>
          </a:p>
        </p:txBody>
      </p:sp>
      <p:sp>
        <p:nvSpPr>
          <p:cNvPr id="14" name="文本框 80907">
            <a:extLst>
              <a:ext uri="{FF2B5EF4-FFF2-40B4-BE49-F238E27FC236}">
                <a16:creationId xmlns:a16="http://schemas.microsoft.com/office/drawing/2014/main" id="{46CF3B9B-662E-4044-A0ED-1ACF052F14DE}"/>
              </a:ext>
            </a:extLst>
          </p:cNvPr>
          <p:cNvSpPr txBox="1">
            <a:spLocks noChangeArrowheads="1"/>
          </p:cNvSpPr>
          <p:nvPr/>
        </p:nvSpPr>
        <p:spPr bwMode="auto">
          <a:xfrm>
            <a:off x="4267200" y="3810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p>
        </p:txBody>
      </p:sp>
      <p:sp>
        <p:nvSpPr>
          <p:cNvPr id="15" name="直接连接符 80908">
            <a:extLst>
              <a:ext uri="{FF2B5EF4-FFF2-40B4-BE49-F238E27FC236}">
                <a16:creationId xmlns:a16="http://schemas.microsoft.com/office/drawing/2014/main" id="{1E87A831-F1E8-481A-947F-ABFB2F8C96AD}"/>
              </a:ext>
            </a:extLst>
          </p:cNvPr>
          <p:cNvSpPr>
            <a:spLocks noChangeShapeType="1"/>
          </p:cNvSpPr>
          <p:nvPr/>
        </p:nvSpPr>
        <p:spPr bwMode="auto">
          <a:xfrm>
            <a:off x="2667000" y="4114800"/>
            <a:ext cx="1447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 name="文本框 80909">
            <a:extLst>
              <a:ext uri="{FF2B5EF4-FFF2-40B4-BE49-F238E27FC236}">
                <a16:creationId xmlns:a16="http://schemas.microsoft.com/office/drawing/2014/main" id="{0F5AC6C0-850C-4823-A5F9-BDC8A7A31458}"/>
              </a:ext>
            </a:extLst>
          </p:cNvPr>
          <p:cNvSpPr txBox="1">
            <a:spLocks noChangeArrowheads="1"/>
          </p:cNvSpPr>
          <p:nvPr/>
        </p:nvSpPr>
        <p:spPr bwMode="auto">
          <a:xfrm>
            <a:off x="21336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Pe</a:t>
            </a:r>
          </a:p>
        </p:txBody>
      </p:sp>
      <p:sp>
        <p:nvSpPr>
          <p:cNvPr id="17" name="文本框 80910">
            <a:extLst>
              <a:ext uri="{FF2B5EF4-FFF2-40B4-BE49-F238E27FC236}">
                <a16:creationId xmlns:a16="http://schemas.microsoft.com/office/drawing/2014/main" id="{26C79D56-4E48-414D-B1AC-DEC218559530}"/>
              </a:ext>
            </a:extLst>
          </p:cNvPr>
          <p:cNvSpPr txBox="1">
            <a:spLocks noChangeArrowheads="1"/>
          </p:cNvSpPr>
          <p:nvPr/>
        </p:nvSpPr>
        <p:spPr bwMode="auto">
          <a:xfrm>
            <a:off x="21336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Pe</a:t>
            </a:r>
          </a:p>
        </p:txBody>
      </p:sp>
      <p:sp>
        <p:nvSpPr>
          <p:cNvPr id="18" name="直接连接符 80911">
            <a:extLst>
              <a:ext uri="{FF2B5EF4-FFF2-40B4-BE49-F238E27FC236}">
                <a16:creationId xmlns:a16="http://schemas.microsoft.com/office/drawing/2014/main" id="{B671A3BE-1D8A-4444-9059-F33DE2572B8F}"/>
              </a:ext>
            </a:extLst>
          </p:cNvPr>
          <p:cNvSpPr>
            <a:spLocks noChangeShapeType="1"/>
          </p:cNvSpPr>
          <p:nvPr/>
        </p:nvSpPr>
        <p:spPr bwMode="auto">
          <a:xfrm>
            <a:off x="4114800" y="4114800"/>
            <a:ext cx="0" cy="1371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 name="文本框 80912">
            <a:extLst>
              <a:ext uri="{FF2B5EF4-FFF2-40B4-BE49-F238E27FC236}">
                <a16:creationId xmlns:a16="http://schemas.microsoft.com/office/drawing/2014/main" id="{44E1763D-C42E-429C-A4FD-E60758C19FB6}"/>
              </a:ext>
            </a:extLst>
          </p:cNvPr>
          <p:cNvSpPr txBox="1">
            <a:spLocks noChangeArrowheads="1"/>
          </p:cNvSpPr>
          <p:nvPr/>
        </p:nvSpPr>
        <p:spPr bwMode="auto">
          <a:xfrm>
            <a:off x="38862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Qe</a:t>
            </a:r>
          </a:p>
        </p:txBody>
      </p:sp>
      <p:sp>
        <p:nvSpPr>
          <p:cNvPr id="20" name="文本框 80913">
            <a:extLst>
              <a:ext uri="{FF2B5EF4-FFF2-40B4-BE49-F238E27FC236}">
                <a16:creationId xmlns:a16="http://schemas.microsoft.com/office/drawing/2014/main" id="{43754312-C44D-44CB-837D-F90BA8AD180D}"/>
              </a:ext>
            </a:extLst>
          </p:cNvPr>
          <p:cNvSpPr txBox="1">
            <a:spLocks noChangeArrowheads="1"/>
          </p:cNvSpPr>
          <p:nvPr/>
        </p:nvSpPr>
        <p:spPr bwMode="auto">
          <a:xfrm>
            <a:off x="22860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p>
        </p:txBody>
      </p:sp>
      <p:sp>
        <p:nvSpPr>
          <p:cNvPr id="21" name="直接连接符 20">
            <a:extLst>
              <a:ext uri="{FF2B5EF4-FFF2-40B4-BE49-F238E27FC236}">
                <a16:creationId xmlns:a16="http://schemas.microsoft.com/office/drawing/2014/main" id="{6073E3DD-5718-4023-B6D1-6C7743D82C1B}"/>
              </a:ext>
            </a:extLst>
          </p:cNvPr>
          <p:cNvSpPr>
            <a:spLocks noChangeShapeType="1"/>
          </p:cNvSpPr>
          <p:nvPr/>
        </p:nvSpPr>
        <p:spPr bwMode="auto">
          <a:xfrm flipV="1">
            <a:off x="3886200" y="3276600"/>
            <a:ext cx="1905000" cy="1905000"/>
          </a:xfrm>
          <a:prstGeom prst="line">
            <a:avLst/>
          </a:prstGeom>
          <a:noFill/>
          <a:ln w="38100">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2" name="文本框 21">
            <a:extLst>
              <a:ext uri="{FF2B5EF4-FFF2-40B4-BE49-F238E27FC236}">
                <a16:creationId xmlns:a16="http://schemas.microsoft.com/office/drawing/2014/main" id="{2E261255-35A4-4D9E-BA49-D4539670447C}"/>
              </a:ext>
            </a:extLst>
          </p:cNvPr>
          <p:cNvSpPr txBox="1">
            <a:spLocks noChangeArrowheads="1"/>
          </p:cNvSpPr>
          <p:nvPr/>
        </p:nvSpPr>
        <p:spPr bwMode="auto">
          <a:xfrm>
            <a:off x="5715000" y="2971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1</a:t>
            </a:r>
          </a:p>
        </p:txBody>
      </p:sp>
      <p:sp>
        <p:nvSpPr>
          <p:cNvPr id="23" name="文本框 22">
            <a:extLst>
              <a:ext uri="{FF2B5EF4-FFF2-40B4-BE49-F238E27FC236}">
                <a16:creationId xmlns:a16="http://schemas.microsoft.com/office/drawing/2014/main" id="{990C3372-37C0-45F9-98BB-35A3858C1FB9}"/>
              </a:ext>
            </a:extLst>
          </p:cNvPr>
          <p:cNvSpPr txBox="1">
            <a:spLocks noChangeArrowheads="1"/>
          </p:cNvSpPr>
          <p:nvPr/>
        </p:nvSpPr>
        <p:spPr bwMode="auto">
          <a:xfrm>
            <a:off x="4572000" y="426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1</a:t>
            </a:r>
          </a:p>
        </p:txBody>
      </p:sp>
      <p:sp>
        <p:nvSpPr>
          <p:cNvPr id="24" name="直接连接符 23">
            <a:extLst>
              <a:ext uri="{FF2B5EF4-FFF2-40B4-BE49-F238E27FC236}">
                <a16:creationId xmlns:a16="http://schemas.microsoft.com/office/drawing/2014/main" id="{52DBA5B6-C726-40C7-98F5-DC2128E465FE}"/>
              </a:ext>
            </a:extLst>
          </p:cNvPr>
          <p:cNvSpPr>
            <a:spLocks noChangeShapeType="1"/>
          </p:cNvSpPr>
          <p:nvPr/>
        </p:nvSpPr>
        <p:spPr bwMode="auto">
          <a:xfrm>
            <a:off x="2667000" y="4495800"/>
            <a:ext cx="1905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 name="直接连接符 24">
            <a:extLst>
              <a:ext uri="{FF2B5EF4-FFF2-40B4-BE49-F238E27FC236}">
                <a16:creationId xmlns:a16="http://schemas.microsoft.com/office/drawing/2014/main" id="{28DB8102-EAB1-4FA3-8708-CB59F921A582}"/>
              </a:ext>
            </a:extLst>
          </p:cNvPr>
          <p:cNvSpPr>
            <a:spLocks noChangeShapeType="1"/>
          </p:cNvSpPr>
          <p:nvPr/>
        </p:nvSpPr>
        <p:spPr bwMode="auto">
          <a:xfrm>
            <a:off x="4572000" y="4495800"/>
            <a:ext cx="0" cy="990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 name="文本框 25">
            <a:extLst>
              <a:ext uri="{FF2B5EF4-FFF2-40B4-BE49-F238E27FC236}">
                <a16:creationId xmlns:a16="http://schemas.microsoft.com/office/drawing/2014/main" id="{9ED5503C-4B8A-4AE0-861E-F0C0F0FC07AA}"/>
              </a:ext>
            </a:extLst>
          </p:cNvPr>
          <p:cNvSpPr txBox="1">
            <a:spLocks noChangeArrowheads="1"/>
          </p:cNvSpPr>
          <p:nvPr/>
        </p:nvSpPr>
        <p:spPr bwMode="auto">
          <a:xfrm>
            <a:off x="2209800" y="426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1</a:t>
            </a:r>
          </a:p>
        </p:txBody>
      </p:sp>
      <p:sp>
        <p:nvSpPr>
          <p:cNvPr id="27" name="文本框 26">
            <a:extLst>
              <a:ext uri="{FF2B5EF4-FFF2-40B4-BE49-F238E27FC236}">
                <a16:creationId xmlns:a16="http://schemas.microsoft.com/office/drawing/2014/main" id="{57866F39-9576-4662-B126-D7856E36137D}"/>
              </a:ext>
            </a:extLst>
          </p:cNvPr>
          <p:cNvSpPr txBox="1">
            <a:spLocks noChangeArrowheads="1"/>
          </p:cNvSpPr>
          <p:nvPr/>
        </p:nvSpPr>
        <p:spPr bwMode="auto">
          <a:xfrm>
            <a:off x="44196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1</a:t>
            </a:r>
          </a:p>
        </p:txBody>
      </p:sp>
      <p:sp>
        <p:nvSpPr>
          <p:cNvPr id="28" name="直接连接符 27">
            <a:extLst>
              <a:ext uri="{FF2B5EF4-FFF2-40B4-BE49-F238E27FC236}">
                <a16:creationId xmlns:a16="http://schemas.microsoft.com/office/drawing/2014/main" id="{11893BA3-66C3-4407-B6A0-F1D7F27A0D89}"/>
              </a:ext>
            </a:extLst>
          </p:cNvPr>
          <p:cNvSpPr>
            <a:spLocks noChangeShapeType="1"/>
          </p:cNvSpPr>
          <p:nvPr/>
        </p:nvSpPr>
        <p:spPr bwMode="auto">
          <a:xfrm flipV="1">
            <a:off x="2819400" y="2743200"/>
            <a:ext cx="1905000" cy="1905000"/>
          </a:xfrm>
          <a:prstGeom prst="line">
            <a:avLst/>
          </a:prstGeom>
          <a:noFill/>
          <a:ln w="38100">
            <a:solidFill>
              <a:srgbClr val="FFFF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 name="文本框 28">
            <a:extLst>
              <a:ext uri="{FF2B5EF4-FFF2-40B4-BE49-F238E27FC236}">
                <a16:creationId xmlns:a16="http://schemas.microsoft.com/office/drawing/2014/main" id="{E10D0B46-4FBA-486A-A76A-702C04B68147}"/>
              </a:ext>
            </a:extLst>
          </p:cNvPr>
          <p:cNvSpPr txBox="1">
            <a:spLocks noChangeArrowheads="1"/>
          </p:cNvSpPr>
          <p:nvPr/>
        </p:nvSpPr>
        <p:spPr bwMode="auto">
          <a:xfrm>
            <a:off x="472440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2</a:t>
            </a:r>
          </a:p>
        </p:txBody>
      </p:sp>
      <p:sp>
        <p:nvSpPr>
          <p:cNvPr id="30" name="文本框 29">
            <a:extLst>
              <a:ext uri="{FF2B5EF4-FFF2-40B4-BE49-F238E27FC236}">
                <a16:creationId xmlns:a16="http://schemas.microsoft.com/office/drawing/2014/main" id="{209BFF37-1BB5-4943-8849-6B4EC5903C60}"/>
              </a:ext>
            </a:extLst>
          </p:cNvPr>
          <p:cNvSpPr txBox="1">
            <a:spLocks noChangeArrowheads="1"/>
          </p:cNvSpPr>
          <p:nvPr/>
        </p:nvSpPr>
        <p:spPr bwMode="auto">
          <a:xfrm>
            <a:off x="3810000" y="3505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2</a:t>
            </a:r>
          </a:p>
        </p:txBody>
      </p:sp>
      <p:sp>
        <p:nvSpPr>
          <p:cNvPr id="31" name="直接连接符 30">
            <a:extLst>
              <a:ext uri="{FF2B5EF4-FFF2-40B4-BE49-F238E27FC236}">
                <a16:creationId xmlns:a16="http://schemas.microsoft.com/office/drawing/2014/main" id="{AB71D486-71DE-473C-BDB8-604A6A7AEC8D}"/>
              </a:ext>
            </a:extLst>
          </p:cNvPr>
          <p:cNvSpPr>
            <a:spLocks noChangeShapeType="1"/>
          </p:cNvSpPr>
          <p:nvPr/>
        </p:nvSpPr>
        <p:spPr bwMode="auto">
          <a:xfrm>
            <a:off x="2743200" y="3733800"/>
            <a:ext cx="9906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2" name="直接连接符 31">
            <a:extLst>
              <a:ext uri="{FF2B5EF4-FFF2-40B4-BE49-F238E27FC236}">
                <a16:creationId xmlns:a16="http://schemas.microsoft.com/office/drawing/2014/main" id="{BD51CD32-0352-4AEE-B5AF-E752363E6799}"/>
              </a:ext>
            </a:extLst>
          </p:cNvPr>
          <p:cNvSpPr>
            <a:spLocks noChangeShapeType="1"/>
          </p:cNvSpPr>
          <p:nvPr/>
        </p:nvSpPr>
        <p:spPr bwMode="auto">
          <a:xfrm>
            <a:off x="3733800" y="3733800"/>
            <a:ext cx="0" cy="1752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 name="文本框 32">
            <a:extLst>
              <a:ext uri="{FF2B5EF4-FFF2-40B4-BE49-F238E27FC236}">
                <a16:creationId xmlns:a16="http://schemas.microsoft.com/office/drawing/2014/main" id="{6C1DCE23-D3E5-48B8-BBB7-FF1AF8E4C577}"/>
              </a:ext>
            </a:extLst>
          </p:cNvPr>
          <p:cNvSpPr txBox="1">
            <a:spLocks noChangeArrowheads="1"/>
          </p:cNvSpPr>
          <p:nvPr/>
        </p:nvSpPr>
        <p:spPr bwMode="auto">
          <a:xfrm>
            <a:off x="2209800" y="3505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2</a:t>
            </a:r>
          </a:p>
        </p:txBody>
      </p:sp>
      <p:sp>
        <p:nvSpPr>
          <p:cNvPr id="34" name="文本框 33">
            <a:extLst>
              <a:ext uri="{FF2B5EF4-FFF2-40B4-BE49-F238E27FC236}">
                <a16:creationId xmlns:a16="http://schemas.microsoft.com/office/drawing/2014/main" id="{25FBE9B7-A6DF-402A-87DE-5917BF4F1836}"/>
              </a:ext>
            </a:extLst>
          </p:cNvPr>
          <p:cNvSpPr txBox="1">
            <a:spLocks noChangeArrowheads="1"/>
          </p:cNvSpPr>
          <p:nvPr/>
        </p:nvSpPr>
        <p:spPr bwMode="auto">
          <a:xfrm>
            <a:off x="34290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2</a:t>
            </a:r>
          </a:p>
        </p:txBody>
      </p:sp>
      <p:sp>
        <p:nvSpPr>
          <p:cNvPr id="36" name="日期占位符 1">
            <a:extLst>
              <a:ext uri="{FF2B5EF4-FFF2-40B4-BE49-F238E27FC236}">
                <a16:creationId xmlns:a16="http://schemas.microsoft.com/office/drawing/2014/main" id="{9D07BB4F-C16B-40F2-9E51-4C4A6A83C352}"/>
              </a:ext>
            </a:extLst>
          </p:cNvPr>
          <p:cNvSpPr>
            <a:spLocks noGrp="1" noChangeArrowheads="1"/>
          </p:cNvSpPr>
          <p:nvPr>
            <p:ph type="dt" sz="quarter" idx="10"/>
          </p:nvPr>
        </p:nvSpPr>
        <p:spPr bwMode="auto">
          <a:xfrm>
            <a:off x="11430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r"/>
            <a:fld id="{C02AC442-1495-4061-8DC4-0D0F8A1C8946}" type="datetime1">
              <a:rPr lang="zh-CN" altLang="en-US" smtClean="0"/>
              <a:pPr algn="r"/>
              <a:t>2020/1/4</a:t>
            </a:fld>
            <a:endParaRPr lang="zh-CN" altLang="en-US"/>
          </a:p>
        </p:txBody>
      </p:sp>
      <p:sp>
        <p:nvSpPr>
          <p:cNvPr id="37" name="灯片编号占位符 2">
            <a:extLst>
              <a:ext uri="{FF2B5EF4-FFF2-40B4-BE49-F238E27FC236}">
                <a16:creationId xmlns:a16="http://schemas.microsoft.com/office/drawing/2014/main" id="{9E17D9C2-4D70-4D47-A975-9B1EB06857AD}"/>
              </a:ext>
            </a:extLst>
          </p:cNvPr>
          <p:cNvSpPr>
            <a:spLocks noGrp="1" noChangeArrowheads="1"/>
          </p:cNvSpPr>
          <p:nvPr>
            <p:ph type="sldNum" sz="quarter" idx="12"/>
          </p:nvPr>
        </p:nvSpPr>
        <p:spPr bwMode="auto">
          <a:xfrm>
            <a:off x="70104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fld id="{586CE382-CC40-474C-BD1B-0440C94D51DC}" type="slidenum">
              <a:rPr lang="zh-CN" altLang="en-US" smtClean="0"/>
              <a:pPr/>
              <a:t>43</a:t>
            </a:fld>
            <a:endParaRPr lang="zh-CN" altLang="en-US"/>
          </a:p>
        </p:txBody>
      </p:sp>
    </p:spTree>
    <p:extLst>
      <p:ext uri="{BB962C8B-B14F-4D97-AF65-F5344CB8AC3E}">
        <p14:creationId xmlns:p14="http://schemas.microsoft.com/office/powerpoint/2010/main" val="199964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0-#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0-#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0-#ppt_w/2"/>
                                          </p:val>
                                        </p:tav>
                                        <p:tav tm="100000">
                                          <p:val>
                                            <p:strVal val="#ppt_x"/>
                                          </p:val>
                                        </p:tav>
                                      </p:tavLst>
                                    </p:anim>
                                    <p:anim calcmode="lin" valueType="num">
                                      <p:cBhvr additive="base">
                                        <p:cTn id="6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0-#ppt_w/2"/>
                                          </p:val>
                                        </p:tav>
                                        <p:tav tm="100000">
                                          <p:val>
                                            <p:strVal val="#ppt_x"/>
                                          </p:val>
                                        </p:tav>
                                      </p:tavLst>
                                    </p:anim>
                                    <p:anim calcmode="lin" valueType="num">
                                      <p:cBhvr additive="base">
                                        <p:cTn id="6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0-#ppt_w/2"/>
                                          </p:val>
                                        </p:tav>
                                        <p:tav tm="100000">
                                          <p:val>
                                            <p:strVal val="#ppt_x"/>
                                          </p:val>
                                        </p:tav>
                                      </p:tavLst>
                                    </p:anim>
                                    <p:anim calcmode="lin" valueType="num">
                                      <p:cBhvr additive="base">
                                        <p:cTn id="8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7" grpId="0"/>
      <p:bldP spid="29" grpId="0"/>
      <p:bldP spid="30" grpId="0"/>
      <p:bldP spid="33" grpId="0"/>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27B67-3535-4F82-8132-F9A8385E029B}"/>
              </a:ext>
            </a:extLst>
          </p:cNvPr>
          <p:cNvSpPr>
            <a:spLocks noGrp="1"/>
          </p:cNvSpPr>
          <p:nvPr>
            <p:ph type="title"/>
          </p:nvPr>
        </p:nvSpPr>
        <p:spPr/>
        <p:txBody>
          <a:bodyPr/>
          <a:lstStyle/>
          <a:p>
            <a:r>
              <a:rPr lang="zh-CN" altLang="en-US" dirty="0"/>
              <a:t>供给和需求同时变动</a:t>
            </a:r>
            <a:endParaRPr lang="en-US" dirty="0"/>
          </a:p>
        </p:txBody>
      </p:sp>
      <p:sp>
        <p:nvSpPr>
          <p:cNvPr id="3" name="内容占位符 2">
            <a:extLst>
              <a:ext uri="{FF2B5EF4-FFF2-40B4-BE49-F238E27FC236}">
                <a16:creationId xmlns:a16="http://schemas.microsoft.com/office/drawing/2014/main" id="{370DD271-E4FA-415D-BF3F-0E9645861A60}"/>
              </a:ext>
            </a:extLst>
          </p:cNvPr>
          <p:cNvSpPr>
            <a:spLocks noGrp="1"/>
          </p:cNvSpPr>
          <p:nvPr>
            <p:ph idx="1"/>
          </p:nvPr>
        </p:nvSpPr>
        <p:spPr/>
        <p:txBody>
          <a:bodyPr/>
          <a:lstStyle/>
          <a:p>
            <a:endParaRPr lang="en-US" dirty="0"/>
          </a:p>
        </p:txBody>
      </p:sp>
      <p:sp>
        <p:nvSpPr>
          <p:cNvPr id="5" name="内容占位符 81922">
            <a:extLst>
              <a:ext uri="{FF2B5EF4-FFF2-40B4-BE49-F238E27FC236}">
                <a16:creationId xmlns:a16="http://schemas.microsoft.com/office/drawing/2014/main" id="{CB7C2CB7-A48A-402B-A5A3-37AB9F717D51}"/>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81923">
            <a:extLst>
              <a:ext uri="{FF2B5EF4-FFF2-40B4-BE49-F238E27FC236}">
                <a16:creationId xmlns:a16="http://schemas.microsoft.com/office/drawing/2014/main" id="{7ABC5E7C-9291-4A79-924D-D88BC33C6E92}"/>
              </a:ext>
            </a:extLst>
          </p:cNvPr>
          <p:cNvSpPr>
            <a:spLocks noChangeShapeType="1"/>
          </p:cNvSpPr>
          <p:nvPr/>
        </p:nvSpPr>
        <p:spPr bwMode="auto">
          <a:xfrm>
            <a:off x="2667000" y="2362200"/>
            <a:ext cx="0" cy="3124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 name="直接连接符 81924">
            <a:extLst>
              <a:ext uri="{FF2B5EF4-FFF2-40B4-BE49-F238E27FC236}">
                <a16:creationId xmlns:a16="http://schemas.microsoft.com/office/drawing/2014/main" id="{A3D86296-DF2A-48AA-9619-59D6DC74B010}"/>
              </a:ext>
            </a:extLst>
          </p:cNvPr>
          <p:cNvSpPr>
            <a:spLocks noChangeShapeType="1"/>
          </p:cNvSpPr>
          <p:nvPr/>
        </p:nvSpPr>
        <p:spPr bwMode="auto">
          <a:xfrm>
            <a:off x="2667000" y="5486400"/>
            <a:ext cx="38862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文本框 81925">
            <a:extLst>
              <a:ext uri="{FF2B5EF4-FFF2-40B4-BE49-F238E27FC236}">
                <a16:creationId xmlns:a16="http://schemas.microsoft.com/office/drawing/2014/main" id="{52B56A04-6210-4051-A878-03D78532D435}"/>
              </a:ext>
            </a:extLst>
          </p:cNvPr>
          <p:cNvSpPr txBox="1">
            <a:spLocks noChangeArrowheads="1"/>
          </p:cNvSpPr>
          <p:nvPr/>
        </p:nvSpPr>
        <p:spPr bwMode="auto">
          <a:xfrm>
            <a:off x="22860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9" name="文本框 81926">
            <a:extLst>
              <a:ext uri="{FF2B5EF4-FFF2-40B4-BE49-F238E27FC236}">
                <a16:creationId xmlns:a16="http://schemas.microsoft.com/office/drawing/2014/main" id="{1108B90A-887A-435D-B624-EEC1DF6A6653}"/>
              </a:ext>
            </a:extLst>
          </p:cNvPr>
          <p:cNvSpPr txBox="1">
            <a:spLocks noChangeArrowheads="1"/>
          </p:cNvSpPr>
          <p:nvPr/>
        </p:nvSpPr>
        <p:spPr bwMode="auto">
          <a:xfrm>
            <a:off x="64770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p>
        </p:txBody>
      </p:sp>
      <p:sp>
        <p:nvSpPr>
          <p:cNvPr id="10" name="直接连接符 81927">
            <a:extLst>
              <a:ext uri="{FF2B5EF4-FFF2-40B4-BE49-F238E27FC236}">
                <a16:creationId xmlns:a16="http://schemas.microsoft.com/office/drawing/2014/main" id="{607A89B6-A212-419C-A9A6-7D4400AE3E29}"/>
              </a:ext>
            </a:extLst>
          </p:cNvPr>
          <p:cNvSpPr>
            <a:spLocks noChangeShapeType="1"/>
          </p:cNvSpPr>
          <p:nvPr/>
        </p:nvSpPr>
        <p:spPr bwMode="auto">
          <a:xfrm>
            <a:off x="3200400" y="32004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直接连接符 81928">
            <a:extLst>
              <a:ext uri="{FF2B5EF4-FFF2-40B4-BE49-F238E27FC236}">
                <a16:creationId xmlns:a16="http://schemas.microsoft.com/office/drawing/2014/main" id="{7489BF43-B051-4706-A06C-8D06D5269A9F}"/>
              </a:ext>
            </a:extLst>
          </p:cNvPr>
          <p:cNvSpPr>
            <a:spLocks noChangeShapeType="1"/>
          </p:cNvSpPr>
          <p:nvPr/>
        </p:nvSpPr>
        <p:spPr bwMode="auto">
          <a:xfrm flipV="1">
            <a:off x="3352800" y="29718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 name="文本框 81929">
            <a:extLst>
              <a:ext uri="{FF2B5EF4-FFF2-40B4-BE49-F238E27FC236}">
                <a16:creationId xmlns:a16="http://schemas.microsoft.com/office/drawing/2014/main" id="{CF9C30CA-D98F-4E4F-85C4-D647AC51E0A1}"/>
              </a:ext>
            </a:extLst>
          </p:cNvPr>
          <p:cNvSpPr txBox="1">
            <a:spLocks noChangeArrowheads="1"/>
          </p:cNvSpPr>
          <p:nvPr/>
        </p:nvSpPr>
        <p:spPr bwMode="auto">
          <a:xfrm>
            <a:off x="5181600" y="2667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0</a:t>
            </a:r>
          </a:p>
        </p:txBody>
      </p:sp>
      <p:sp>
        <p:nvSpPr>
          <p:cNvPr id="13" name="文本框 81930">
            <a:extLst>
              <a:ext uri="{FF2B5EF4-FFF2-40B4-BE49-F238E27FC236}">
                <a16:creationId xmlns:a16="http://schemas.microsoft.com/office/drawing/2014/main" id="{E7F6BE65-5C12-42F4-AB26-7D30BE87EEC7}"/>
              </a:ext>
            </a:extLst>
          </p:cNvPr>
          <p:cNvSpPr txBox="1">
            <a:spLocks noChangeArrowheads="1"/>
          </p:cNvSpPr>
          <p:nvPr/>
        </p:nvSpPr>
        <p:spPr bwMode="auto">
          <a:xfrm>
            <a:off x="41148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p>
        </p:txBody>
      </p:sp>
      <p:sp>
        <p:nvSpPr>
          <p:cNvPr id="14" name="直接连接符 81931">
            <a:extLst>
              <a:ext uri="{FF2B5EF4-FFF2-40B4-BE49-F238E27FC236}">
                <a16:creationId xmlns:a16="http://schemas.microsoft.com/office/drawing/2014/main" id="{948FF084-84B7-4D90-9809-1C55491845DE}"/>
              </a:ext>
            </a:extLst>
          </p:cNvPr>
          <p:cNvSpPr>
            <a:spLocks noChangeShapeType="1"/>
          </p:cNvSpPr>
          <p:nvPr/>
        </p:nvSpPr>
        <p:spPr bwMode="auto">
          <a:xfrm>
            <a:off x="2667000" y="4114800"/>
            <a:ext cx="1447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 name="文本框 81932">
            <a:extLst>
              <a:ext uri="{FF2B5EF4-FFF2-40B4-BE49-F238E27FC236}">
                <a16:creationId xmlns:a16="http://schemas.microsoft.com/office/drawing/2014/main" id="{E8010BED-27B2-4D11-BBB3-D70997990BE5}"/>
              </a:ext>
            </a:extLst>
          </p:cNvPr>
          <p:cNvSpPr txBox="1">
            <a:spLocks noChangeArrowheads="1"/>
          </p:cNvSpPr>
          <p:nvPr/>
        </p:nvSpPr>
        <p:spPr bwMode="auto">
          <a:xfrm>
            <a:off x="21336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Pe</a:t>
            </a:r>
          </a:p>
        </p:txBody>
      </p:sp>
      <p:sp>
        <p:nvSpPr>
          <p:cNvPr id="16" name="文本框 81933">
            <a:extLst>
              <a:ext uri="{FF2B5EF4-FFF2-40B4-BE49-F238E27FC236}">
                <a16:creationId xmlns:a16="http://schemas.microsoft.com/office/drawing/2014/main" id="{B8C74926-DB6B-4680-B9CF-1E95923DD520}"/>
              </a:ext>
            </a:extLst>
          </p:cNvPr>
          <p:cNvSpPr txBox="1">
            <a:spLocks noChangeArrowheads="1"/>
          </p:cNvSpPr>
          <p:nvPr/>
        </p:nvSpPr>
        <p:spPr bwMode="auto">
          <a:xfrm>
            <a:off x="21336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Pe</a:t>
            </a:r>
          </a:p>
        </p:txBody>
      </p:sp>
      <p:sp>
        <p:nvSpPr>
          <p:cNvPr id="17" name="文本框 81934">
            <a:extLst>
              <a:ext uri="{FF2B5EF4-FFF2-40B4-BE49-F238E27FC236}">
                <a16:creationId xmlns:a16="http://schemas.microsoft.com/office/drawing/2014/main" id="{5B2A01D2-54A2-4431-BE48-41B590E7F2C4}"/>
              </a:ext>
            </a:extLst>
          </p:cNvPr>
          <p:cNvSpPr txBox="1">
            <a:spLocks noChangeArrowheads="1"/>
          </p:cNvSpPr>
          <p:nvPr/>
        </p:nvSpPr>
        <p:spPr bwMode="auto">
          <a:xfrm>
            <a:off x="38862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Qe</a:t>
            </a:r>
          </a:p>
        </p:txBody>
      </p:sp>
      <p:sp>
        <p:nvSpPr>
          <p:cNvPr id="18" name="文本框 81935">
            <a:extLst>
              <a:ext uri="{FF2B5EF4-FFF2-40B4-BE49-F238E27FC236}">
                <a16:creationId xmlns:a16="http://schemas.microsoft.com/office/drawing/2014/main" id="{458634DB-8F62-4FB8-A71C-56D2EDF2D545}"/>
              </a:ext>
            </a:extLst>
          </p:cNvPr>
          <p:cNvSpPr txBox="1">
            <a:spLocks noChangeArrowheads="1"/>
          </p:cNvSpPr>
          <p:nvPr/>
        </p:nvSpPr>
        <p:spPr bwMode="auto">
          <a:xfrm>
            <a:off x="22860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p>
        </p:txBody>
      </p:sp>
      <p:sp>
        <p:nvSpPr>
          <p:cNvPr id="19" name="直接连接符 81936">
            <a:extLst>
              <a:ext uri="{FF2B5EF4-FFF2-40B4-BE49-F238E27FC236}">
                <a16:creationId xmlns:a16="http://schemas.microsoft.com/office/drawing/2014/main" id="{9C9862DF-C5BC-4093-88E3-8BBAC174D750}"/>
              </a:ext>
            </a:extLst>
          </p:cNvPr>
          <p:cNvSpPr>
            <a:spLocks noChangeShapeType="1"/>
          </p:cNvSpPr>
          <p:nvPr/>
        </p:nvSpPr>
        <p:spPr bwMode="auto">
          <a:xfrm flipV="1">
            <a:off x="3733800" y="3429000"/>
            <a:ext cx="1905000" cy="1905000"/>
          </a:xfrm>
          <a:prstGeom prst="line">
            <a:avLst/>
          </a:prstGeom>
          <a:noFill/>
          <a:ln w="38100">
            <a:solidFill>
              <a:srgbClr val="FF99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0" name="文本框 81937">
            <a:extLst>
              <a:ext uri="{FF2B5EF4-FFF2-40B4-BE49-F238E27FC236}">
                <a16:creationId xmlns:a16="http://schemas.microsoft.com/office/drawing/2014/main" id="{42312A05-F714-4105-B607-E19F156A841E}"/>
              </a:ext>
            </a:extLst>
          </p:cNvPr>
          <p:cNvSpPr txBox="1">
            <a:spLocks noChangeArrowheads="1"/>
          </p:cNvSpPr>
          <p:nvPr/>
        </p:nvSpPr>
        <p:spPr bwMode="auto">
          <a:xfrm>
            <a:off x="5562600" y="3124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1</a:t>
            </a:r>
          </a:p>
        </p:txBody>
      </p:sp>
      <p:sp>
        <p:nvSpPr>
          <p:cNvPr id="21" name="直接连接符 81938">
            <a:extLst>
              <a:ext uri="{FF2B5EF4-FFF2-40B4-BE49-F238E27FC236}">
                <a16:creationId xmlns:a16="http://schemas.microsoft.com/office/drawing/2014/main" id="{D52E67EF-316D-4898-9357-2D9404BE54B2}"/>
              </a:ext>
            </a:extLst>
          </p:cNvPr>
          <p:cNvSpPr>
            <a:spLocks noChangeShapeType="1"/>
          </p:cNvSpPr>
          <p:nvPr/>
        </p:nvSpPr>
        <p:spPr bwMode="auto">
          <a:xfrm flipV="1">
            <a:off x="2819400" y="2743200"/>
            <a:ext cx="1905000" cy="1905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2" name="文本框 81939">
            <a:extLst>
              <a:ext uri="{FF2B5EF4-FFF2-40B4-BE49-F238E27FC236}">
                <a16:creationId xmlns:a16="http://schemas.microsoft.com/office/drawing/2014/main" id="{6CB57E76-85B5-49F6-98DC-2EEA9232A76A}"/>
              </a:ext>
            </a:extLst>
          </p:cNvPr>
          <p:cNvSpPr txBox="1">
            <a:spLocks noChangeArrowheads="1"/>
          </p:cNvSpPr>
          <p:nvPr/>
        </p:nvSpPr>
        <p:spPr bwMode="auto">
          <a:xfrm>
            <a:off x="472440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2</a:t>
            </a:r>
          </a:p>
        </p:txBody>
      </p:sp>
      <p:sp>
        <p:nvSpPr>
          <p:cNvPr id="23" name="直接连接符 81940">
            <a:extLst>
              <a:ext uri="{FF2B5EF4-FFF2-40B4-BE49-F238E27FC236}">
                <a16:creationId xmlns:a16="http://schemas.microsoft.com/office/drawing/2014/main" id="{C446C518-AFC2-4E9E-AA75-7A29C03D8768}"/>
              </a:ext>
            </a:extLst>
          </p:cNvPr>
          <p:cNvSpPr>
            <a:spLocks noChangeShapeType="1"/>
          </p:cNvSpPr>
          <p:nvPr/>
        </p:nvSpPr>
        <p:spPr bwMode="auto">
          <a:xfrm>
            <a:off x="3505200" y="27432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4" name="直接连接符 81941">
            <a:extLst>
              <a:ext uri="{FF2B5EF4-FFF2-40B4-BE49-F238E27FC236}">
                <a16:creationId xmlns:a16="http://schemas.microsoft.com/office/drawing/2014/main" id="{8503EB3B-D8A3-4495-8C51-3234A97EEF16}"/>
              </a:ext>
            </a:extLst>
          </p:cNvPr>
          <p:cNvSpPr>
            <a:spLocks noChangeShapeType="1"/>
          </p:cNvSpPr>
          <p:nvPr/>
        </p:nvSpPr>
        <p:spPr bwMode="auto">
          <a:xfrm>
            <a:off x="2819400" y="3581400"/>
            <a:ext cx="1905000" cy="1905000"/>
          </a:xfrm>
          <a:prstGeom prst="line">
            <a:avLst/>
          </a:prstGeom>
          <a:noFill/>
          <a:ln w="38100">
            <a:solidFill>
              <a:srgbClr val="FFFF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 name="文本框 81942">
            <a:extLst>
              <a:ext uri="{FF2B5EF4-FFF2-40B4-BE49-F238E27FC236}">
                <a16:creationId xmlns:a16="http://schemas.microsoft.com/office/drawing/2014/main" id="{3DF73200-96BE-4CC7-8DBC-F0B7461B7820}"/>
              </a:ext>
            </a:extLst>
          </p:cNvPr>
          <p:cNvSpPr txBox="1">
            <a:spLocks noChangeArrowheads="1"/>
          </p:cNvSpPr>
          <p:nvPr/>
        </p:nvSpPr>
        <p:spPr bwMode="auto">
          <a:xfrm>
            <a:off x="3124200" y="2895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0</a:t>
            </a:r>
          </a:p>
        </p:txBody>
      </p:sp>
      <p:sp>
        <p:nvSpPr>
          <p:cNvPr id="26" name="文本框 81943">
            <a:extLst>
              <a:ext uri="{FF2B5EF4-FFF2-40B4-BE49-F238E27FC236}">
                <a16:creationId xmlns:a16="http://schemas.microsoft.com/office/drawing/2014/main" id="{E31C00BC-90F8-42A1-9C90-E98EE7E68F60}"/>
              </a:ext>
            </a:extLst>
          </p:cNvPr>
          <p:cNvSpPr txBox="1">
            <a:spLocks noChangeArrowheads="1"/>
          </p:cNvSpPr>
          <p:nvPr/>
        </p:nvSpPr>
        <p:spPr bwMode="auto">
          <a:xfrm>
            <a:off x="342900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1</a:t>
            </a:r>
          </a:p>
        </p:txBody>
      </p:sp>
      <p:sp>
        <p:nvSpPr>
          <p:cNvPr id="27" name="文本框 81944">
            <a:extLst>
              <a:ext uri="{FF2B5EF4-FFF2-40B4-BE49-F238E27FC236}">
                <a16:creationId xmlns:a16="http://schemas.microsoft.com/office/drawing/2014/main" id="{EF3D84C7-1C75-48D2-9DB8-655A61B33DBF}"/>
              </a:ext>
            </a:extLst>
          </p:cNvPr>
          <p:cNvSpPr txBox="1">
            <a:spLocks noChangeArrowheads="1"/>
          </p:cNvSpPr>
          <p:nvPr/>
        </p:nvSpPr>
        <p:spPr bwMode="auto">
          <a:xfrm>
            <a:off x="2743200" y="3276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2</a:t>
            </a:r>
          </a:p>
        </p:txBody>
      </p:sp>
      <p:sp>
        <p:nvSpPr>
          <p:cNvPr id="28" name="直接连接符 81945">
            <a:extLst>
              <a:ext uri="{FF2B5EF4-FFF2-40B4-BE49-F238E27FC236}">
                <a16:creationId xmlns:a16="http://schemas.microsoft.com/office/drawing/2014/main" id="{4264C314-F44E-42DC-8DCE-17BA2C902494}"/>
              </a:ext>
            </a:extLst>
          </p:cNvPr>
          <p:cNvSpPr>
            <a:spLocks noChangeShapeType="1"/>
          </p:cNvSpPr>
          <p:nvPr/>
        </p:nvSpPr>
        <p:spPr bwMode="auto">
          <a:xfrm>
            <a:off x="4114800" y="41148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 name="文本框 81946">
            <a:extLst>
              <a:ext uri="{FF2B5EF4-FFF2-40B4-BE49-F238E27FC236}">
                <a16:creationId xmlns:a16="http://schemas.microsoft.com/office/drawing/2014/main" id="{A99357C4-8DFC-4EA5-8F9A-32004D79F3CF}"/>
              </a:ext>
            </a:extLst>
          </p:cNvPr>
          <p:cNvSpPr txBox="1">
            <a:spLocks noChangeArrowheads="1"/>
          </p:cNvSpPr>
          <p:nvPr/>
        </p:nvSpPr>
        <p:spPr bwMode="auto">
          <a:xfrm>
            <a:off x="49530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1</a:t>
            </a:r>
          </a:p>
        </p:txBody>
      </p:sp>
      <p:sp>
        <p:nvSpPr>
          <p:cNvPr id="30" name="文本框 81947">
            <a:extLst>
              <a:ext uri="{FF2B5EF4-FFF2-40B4-BE49-F238E27FC236}">
                <a16:creationId xmlns:a16="http://schemas.microsoft.com/office/drawing/2014/main" id="{AB8327F5-9C1B-4C43-AE35-A00CADF28F65}"/>
              </a:ext>
            </a:extLst>
          </p:cNvPr>
          <p:cNvSpPr txBox="1">
            <a:spLocks noChangeArrowheads="1"/>
          </p:cNvSpPr>
          <p:nvPr/>
        </p:nvSpPr>
        <p:spPr bwMode="auto">
          <a:xfrm>
            <a:off x="2819400" y="3810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2</a:t>
            </a:r>
          </a:p>
        </p:txBody>
      </p:sp>
      <p:sp>
        <p:nvSpPr>
          <p:cNvPr id="31" name="直接连接符 81948">
            <a:extLst>
              <a:ext uri="{FF2B5EF4-FFF2-40B4-BE49-F238E27FC236}">
                <a16:creationId xmlns:a16="http://schemas.microsoft.com/office/drawing/2014/main" id="{98BAE934-3812-46CC-89F7-B5DA7652C1F9}"/>
              </a:ext>
            </a:extLst>
          </p:cNvPr>
          <p:cNvSpPr>
            <a:spLocks noChangeShapeType="1"/>
          </p:cNvSpPr>
          <p:nvPr/>
        </p:nvSpPr>
        <p:spPr bwMode="auto">
          <a:xfrm flipV="1">
            <a:off x="2895600" y="2667000"/>
            <a:ext cx="1905000" cy="1905000"/>
          </a:xfrm>
          <a:prstGeom prst="line">
            <a:avLst/>
          </a:prstGeom>
          <a:noFill/>
          <a:ln w="38100">
            <a:solidFill>
              <a:srgbClr val="FF99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2" name="文本框 81949">
            <a:extLst>
              <a:ext uri="{FF2B5EF4-FFF2-40B4-BE49-F238E27FC236}">
                <a16:creationId xmlns:a16="http://schemas.microsoft.com/office/drawing/2014/main" id="{371EDB64-6B10-441D-B7A3-3862BFDA43B8}"/>
              </a:ext>
            </a:extLst>
          </p:cNvPr>
          <p:cNvSpPr txBox="1">
            <a:spLocks noChangeArrowheads="1"/>
          </p:cNvSpPr>
          <p:nvPr/>
        </p:nvSpPr>
        <p:spPr bwMode="auto">
          <a:xfrm>
            <a:off x="3810000" y="2819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3</a:t>
            </a:r>
          </a:p>
        </p:txBody>
      </p:sp>
      <p:sp>
        <p:nvSpPr>
          <p:cNvPr id="33" name="文本框 81950">
            <a:extLst>
              <a:ext uri="{FF2B5EF4-FFF2-40B4-BE49-F238E27FC236}">
                <a16:creationId xmlns:a16="http://schemas.microsoft.com/office/drawing/2014/main" id="{0BF31134-41F9-4D6B-8E8E-3B17B15D4A55}"/>
              </a:ext>
            </a:extLst>
          </p:cNvPr>
          <p:cNvSpPr txBox="1">
            <a:spLocks noChangeArrowheads="1"/>
          </p:cNvSpPr>
          <p:nvPr/>
        </p:nvSpPr>
        <p:spPr bwMode="auto">
          <a:xfrm>
            <a:off x="3581400" y="4648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4</a:t>
            </a:r>
          </a:p>
        </p:txBody>
      </p:sp>
      <p:sp>
        <p:nvSpPr>
          <p:cNvPr id="35" name="日期占位符 1">
            <a:extLst>
              <a:ext uri="{FF2B5EF4-FFF2-40B4-BE49-F238E27FC236}">
                <a16:creationId xmlns:a16="http://schemas.microsoft.com/office/drawing/2014/main" id="{D9D56C38-ABF7-4FB9-8701-DF4D22CE2370}"/>
              </a:ext>
            </a:extLst>
          </p:cNvPr>
          <p:cNvSpPr>
            <a:spLocks noGrp="1" noChangeArrowheads="1"/>
          </p:cNvSpPr>
          <p:nvPr>
            <p:ph type="dt" sz="quarter" idx="10"/>
          </p:nvPr>
        </p:nvSpPr>
        <p:spPr bwMode="auto">
          <a:xfrm>
            <a:off x="11430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r"/>
            <a:fld id="{5778AD4F-9250-4478-B936-4216A83F5E6C}" type="datetime1">
              <a:rPr lang="zh-CN" altLang="en-US" smtClean="0"/>
              <a:pPr algn="r"/>
              <a:t>2020/1/4</a:t>
            </a:fld>
            <a:endParaRPr lang="zh-CN" altLang="en-US"/>
          </a:p>
        </p:txBody>
      </p:sp>
      <p:sp>
        <p:nvSpPr>
          <p:cNvPr id="36" name="灯片编号占位符 2">
            <a:extLst>
              <a:ext uri="{FF2B5EF4-FFF2-40B4-BE49-F238E27FC236}">
                <a16:creationId xmlns:a16="http://schemas.microsoft.com/office/drawing/2014/main" id="{032336E0-C073-49EF-BFB5-10F31C6E8019}"/>
              </a:ext>
            </a:extLst>
          </p:cNvPr>
          <p:cNvSpPr>
            <a:spLocks noGrp="1" noChangeArrowheads="1"/>
          </p:cNvSpPr>
          <p:nvPr>
            <p:ph type="sldNum" sz="quarter" idx="12"/>
          </p:nvPr>
        </p:nvSpPr>
        <p:spPr bwMode="auto">
          <a:xfrm>
            <a:off x="70104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fld id="{A8060708-17F8-4304-B70C-214879E739AD}" type="slidenum">
              <a:rPr lang="zh-CN" altLang="en-US" smtClean="0"/>
              <a:pPr/>
              <a:t>44</a:t>
            </a:fld>
            <a:endParaRPr lang="zh-CN" altLang="en-US"/>
          </a:p>
        </p:txBody>
      </p:sp>
    </p:spTree>
    <p:extLst>
      <p:ext uri="{BB962C8B-B14F-4D97-AF65-F5344CB8AC3E}">
        <p14:creationId xmlns:p14="http://schemas.microsoft.com/office/powerpoint/2010/main" val="1748265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65D6E-DDEF-4064-8C6C-957394E699ED}"/>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48251F7F-F936-47E3-A20E-5E9551AA27E7}"/>
              </a:ext>
            </a:extLst>
          </p:cNvPr>
          <p:cNvSpPr>
            <a:spLocks noGrp="1"/>
          </p:cNvSpPr>
          <p:nvPr>
            <p:ph idx="1"/>
          </p:nvPr>
        </p:nvSpPr>
        <p:spPr/>
        <p:txBody>
          <a:bodyPr/>
          <a:lstStyle/>
          <a:p>
            <a:endParaRPr lang="en-US" dirty="0"/>
          </a:p>
        </p:txBody>
      </p:sp>
      <p:sp>
        <p:nvSpPr>
          <p:cNvPr id="4" name="标题 144385">
            <a:extLst>
              <a:ext uri="{FF2B5EF4-FFF2-40B4-BE49-F238E27FC236}">
                <a16:creationId xmlns:a16="http://schemas.microsoft.com/office/drawing/2014/main" id="{441D7214-F51A-4D94-A2E0-D0E38439A324}"/>
              </a:ext>
            </a:extLst>
          </p:cNvPr>
          <p:cNvSpPr txBox="1">
            <a:spLocks noChangeArrowheads="1"/>
          </p:cNvSpPr>
          <p:nvPr/>
        </p:nvSpPr>
        <p:spPr>
          <a:xfrm>
            <a:off x="1143000" y="609600"/>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a:t>案例</a:t>
            </a:r>
            <a:r>
              <a:rPr lang="en-US" altLang="zh-CN" sz="3600" b="1"/>
              <a:t>1</a:t>
            </a:r>
            <a:r>
              <a:rPr lang="zh-CN" altLang="en-US" sz="3600" b="1"/>
              <a:t>：房产价格为何上涨</a:t>
            </a:r>
            <a:endParaRPr lang="zh-CN" altLang="en-US" b="1"/>
          </a:p>
        </p:txBody>
      </p:sp>
      <p:sp>
        <p:nvSpPr>
          <p:cNvPr id="6" name="直接连接符 144389">
            <a:extLst>
              <a:ext uri="{FF2B5EF4-FFF2-40B4-BE49-F238E27FC236}">
                <a16:creationId xmlns:a16="http://schemas.microsoft.com/office/drawing/2014/main" id="{DA53B0F9-95B6-4D18-8331-BDB61B7D9C32}"/>
              </a:ext>
            </a:extLst>
          </p:cNvPr>
          <p:cNvSpPr>
            <a:spLocks noChangeShapeType="1"/>
          </p:cNvSpPr>
          <p:nvPr/>
        </p:nvSpPr>
        <p:spPr bwMode="auto">
          <a:xfrm>
            <a:off x="2667000" y="2362200"/>
            <a:ext cx="0" cy="3124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 name="直接连接符 144390">
            <a:extLst>
              <a:ext uri="{FF2B5EF4-FFF2-40B4-BE49-F238E27FC236}">
                <a16:creationId xmlns:a16="http://schemas.microsoft.com/office/drawing/2014/main" id="{9EFB3E29-6FEB-490C-BD02-BD4151366296}"/>
              </a:ext>
            </a:extLst>
          </p:cNvPr>
          <p:cNvSpPr>
            <a:spLocks noChangeShapeType="1"/>
          </p:cNvSpPr>
          <p:nvPr/>
        </p:nvSpPr>
        <p:spPr bwMode="auto">
          <a:xfrm>
            <a:off x="2667000" y="5486400"/>
            <a:ext cx="38862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文本框 144391">
            <a:extLst>
              <a:ext uri="{FF2B5EF4-FFF2-40B4-BE49-F238E27FC236}">
                <a16:creationId xmlns:a16="http://schemas.microsoft.com/office/drawing/2014/main" id="{E2AA29E1-99D1-4869-A4B8-E92B5F40EAD0}"/>
              </a:ext>
            </a:extLst>
          </p:cNvPr>
          <p:cNvSpPr txBox="1">
            <a:spLocks noChangeArrowheads="1"/>
          </p:cNvSpPr>
          <p:nvPr/>
        </p:nvSpPr>
        <p:spPr bwMode="auto">
          <a:xfrm>
            <a:off x="22860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9" name="文本框 144392">
            <a:extLst>
              <a:ext uri="{FF2B5EF4-FFF2-40B4-BE49-F238E27FC236}">
                <a16:creationId xmlns:a16="http://schemas.microsoft.com/office/drawing/2014/main" id="{86595814-896B-403A-9385-D1742E70E753}"/>
              </a:ext>
            </a:extLst>
          </p:cNvPr>
          <p:cNvSpPr txBox="1">
            <a:spLocks noChangeArrowheads="1"/>
          </p:cNvSpPr>
          <p:nvPr/>
        </p:nvSpPr>
        <p:spPr bwMode="auto">
          <a:xfrm>
            <a:off x="64770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p>
        </p:txBody>
      </p:sp>
      <p:sp>
        <p:nvSpPr>
          <p:cNvPr id="10" name="直接连接符 144393">
            <a:extLst>
              <a:ext uri="{FF2B5EF4-FFF2-40B4-BE49-F238E27FC236}">
                <a16:creationId xmlns:a16="http://schemas.microsoft.com/office/drawing/2014/main" id="{FE0D5C58-D0E5-459E-B7B0-5362B191B084}"/>
              </a:ext>
            </a:extLst>
          </p:cNvPr>
          <p:cNvSpPr>
            <a:spLocks noChangeShapeType="1"/>
          </p:cNvSpPr>
          <p:nvPr/>
        </p:nvSpPr>
        <p:spPr bwMode="auto">
          <a:xfrm>
            <a:off x="3200400" y="32004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直接连接符 144394">
            <a:extLst>
              <a:ext uri="{FF2B5EF4-FFF2-40B4-BE49-F238E27FC236}">
                <a16:creationId xmlns:a16="http://schemas.microsoft.com/office/drawing/2014/main" id="{817011BD-D4B4-4D16-A5D7-8EB8CA447BCF}"/>
              </a:ext>
            </a:extLst>
          </p:cNvPr>
          <p:cNvSpPr>
            <a:spLocks noChangeShapeType="1"/>
          </p:cNvSpPr>
          <p:nvPr/>
        </p:nvSpPr>
        <p:spPr bwMode="auto">
          <a:xfrm flipV="1">
            <a:off x="3352800" y="29718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 name="文本框 144395">
            <a:extLst>
              <a:ext uri="{FF2B5EF4-FFF2-40B4-BE49-F238E27FC236}">
                <a16:creationId xmlns:a16="http://schemas.microsoft.com/office/drawing/2014/main" id="{F7B3135B-F910-411E-AADB-3A48AF61500F}"/>
              </a:ext>
            </a:extLst>
          </p:cNvPr>
          <p:cNvSpPr txBox="1">
            <a:spLocks noChangeArrowheads="1"/>
          </p:cNvSpPr>
          <p:nvPr/>
        </p:nvSpPr>
        <p:spPr bwMode="auto">
          <a:xfrm>
            <a:off x="5181600" y="2667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0</a:t>
            </a:r>
          </a:p>
        </p:txBody>
      </p:sp>
      <p:sp>
        <p:nvSpPr>
          <p:cNvPr id="13" name="直接连接符 144397">
            <a:extLst>
              <a:ext uri="{FF2B5EF4-FFF2-40B4-BE49-F238E27FC236}">
                <a16:creationId xmlns:a16="http://schemas.microsoft.com/office/drawing/2014/main" id="{3C925942-4249-4217-AEDD-428B114C136E}"/>
              </a:ext>
            </a:extLst>
          </p:cNvPr>
          <p:cNvSpPr>
            <a:spLocks noChangeShapeType="1"/>
          </p:cNvSpPr>
          <p:nvPr/>
        </p:nvSpPr>
        <p:spPr bwMode="auto">
          <a:xfrm>
            <a:off x="2667000" y="4114800"/>
            <a:ext cx="1447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 name="文本框 144401">
            <a:extLst>
              <a:ext uri="{FF2B5EF4-FFF2-40B4-BE49-F238E27FC236}">
                <a16:creationId xmlns:a16="http://schemas.microsoft.com/office/drawing/2014/main" id="{4AD9873A-A996-41F8-995C-8B0A20D94A4F}"/>
              </a:ext>
            </a:extLst>
          </p:cNvPr>
          <p:cNvSpPr txBox="1">
            <a:spLocks noChangeArrowheads="1"/>
          </p:cNvSpPr>
          <p:nvPr/>
        </p:nvSpPr>
        <p:spPr bwMode="auto">
          <a:xfrm>
            <a:off x="22860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p>
        </p:txBody>
      </p:sp>
      <p:sp>
        <p:nvSpPr>
          <p:cNvPr id="15" name="直接连接符 14">
            <a:extLst>
              <a:ext uri="{FF2B5EF4-FFF2-40B4-BE49-F238E27FC236}">
                <a16:creationId xmlns:a16="http://schemas.microsoft.com/office/drawing/2014/main" id="{75FB148E-BF2D-4704-8D3C-39BF80414A58}"/>
              </a:ext>
            </a:extLst>
          </p:cNvPr>
          <p:cNvSpPr>
            <a:spLocks noChangeShapeType="1"/>
          </p:cNvSpPr>
          <p:nvPr/>
        </p:nvSpPr>
        <p:spPr bwMode="auto">
          <a:xfrm flipV="1">
            <a:off x="3657600" y="3200400"/>
            <a:ext cx="1905000" cy="1905000"/>
          </a:xfrm>
          <a:prstGeom prst="line">
            <a:avLst/>
          </a:prstGeom>
          <a:noFill/>
          <a:ln w="38100">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 name="文本框 15">
            <a:extLst>
              <a:ext uri="{FF2B5EF4-FFF2-40B4-BE49-F238E27FC236}">
                <a16:creationId xmlns:a16="http://schemas.microsoft.com/office/drawing/2014/main" id="{DB374DC0-4DAD-4310-912D-29F36E5F039F}"/>
              </a:ext>
            </a:extLst>
          </p:cNvPr>
          <p:cNvSpPr txBox="1">
            <a:spLocks noChangeArrowheads="1"/>
          </p:cNvSpPr>
          <p:nvPr/>
        </p:nvSpPr>
        <p:spPr bwMode="auto">
          <a:xfrm>
            <a:off x="5562600" y="3124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S</a:t>
            </a:r>
            <a:r>
              <a:rPr lang="en-US" altLang="zh-CN" baseline="-25000">
                <a:solidFill>
                  <a:srgbClr val="FFCC00"/>
                </a:solidFill>
                <a:latin typeface="Verdana" panose="020B0604030504040204" pitchFamily="34" charset="0"/>
              </a:rPr>
              <a:t>1</a:t>
            </a:r>
          </a:p>
        </p:txBody>
      </p:sp>
      <p:sp>
        <p:nvSpPr>
          <p:cNvPr id="17" name="直接连接符 16">
            <a:extLst>
              <a:ext uri="{FF2B5EF4-FFF2-40B4-BE49-F238E27FC236}">
                <a16:creationId xmlns:a16="http://schemas.microsoft.com/office/drawing/2014/main" id="{0353301F-D9C7-4A2B-8617-B92AC639ECC8}"/>
              </a:ext>
            </a:extLst>
          </p:cNvPr>
          <p:cNvSpPr>
            <a:spLocks noChangeShapeType="1"/>
          </p:cNvSpPr>
          <p:nvPr/>
        </p:nvSpPr>
        <p:spPr bwMode="auto">
          <a:xfrm>
            <a:off x="3962400" y="2667000"/>
            <a:ext cx="1905000" cy="1905000"/>
          </a:xfrm>
          <a:prstGeom prst="line">
            <a:avLst/>
          </a:prstGeom>
          <a:noFill/>
          <a:ln w="38100">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 name="文本框 144408">
            <a:extLst>
              <a:ext uri="{FF2B5EF4-FFF2-40B4-BE49-F238E27FC236}">
                <a16:creationId xmlns:a16="http://schemas.microsoft.com/office/drawing/2014/main" id="{9C516B32-5027-4A6F-9249-3B48223DCA9C}"/>
              </a:ext>
            </a:extLst>
          </p:cNvPr>
          <p:cNvSpPr txBox="1">
            <a:spLocks noChangeArrowheads="1"/>
          </p:cNvSpPr>
          <p:nvPr/>
        </p:nvSpPr>
        <p:spPr bwMode="auto">
          <a:xfrm>
            <a:off x="3886200" y="556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0</a:t>
            </a:r>
          </a:p>
        </p:txBody>
      </p:sp>
      <p:sp>
        <p:nvSpPr>
          <p:cNvPr id="19" name="文本框 18">
            <a:extLst>
              <a:ext uri="{FF2B5EF4-FFF2-40B4-BE49-F238E27FC236}">
                <a16:creationId xmlns:a16="http://schemas.microsoft.com/office/drawing/2014/main" id="{6A7DCA8C-D5F5-4751-A166-80D8578292F6}"/>
              </a:ext>
            </a:extLst>
          </p:cNvPr>
          <p:cNvSpPr txBox="1">
            <a:spLocks noChangeArrowheads="1"/>
          </p:cNvSpPr>
          <p:nvPr/>
        </p:nvSpPr>
        <p:spPr bwMode="auto">
          <a:xfrm>
            <a:off x="396240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D</a:t>
            </a:r>
            <a:r>
              <a:rPr lang="en-US" altLang="zh-CN" baseline="-25000">
                <a:solidFill>
                  <a:srgbClr val="FFCC00"/>
                </a:solidFill>
                <a:latin typeface="Verdana" panose="020B0604030504040204" pitchFamily="34" charset="0"/>
              </a:rPr>
              <a:t>1</a:t>
            </a:r>
          </a:p>
        </p:txBody>
      </p:sp>
      <p:sp>
        <p:nvSpPr>
          <p:cNvPr id="20" name="文本框 19">
            <a:extLst>
              <a:ext uri="{FF2B5EF4-FFF2-40B4-BE49-F238E27FC236}">
                <a16:creationId xmlns:a16="http://schemas.microsoft.com/office/drawing/2014/main" id="{84517D99-72C8-47DA-8CD0-1926E070FE3F}"/>
              </a:ext>
            </a:extLst>
          </p:cNvPr>
          <p:cNvSpPr txBox="1">
            <a:spLocks noChangeArrowheads="1"/>
          </p:cNvSpPr>
          <p:nvPr/>
        </p:nvSpPr>
        <p:spPr bwMode="auto">
          <a:xfrm>
            <a:off x="5029200" y="3505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E</a:t>
            </a:r>
            <a:r>
              <a:rPr lang="en-US" altLang="zh-CN" baseline="-25000">
                <a:solidFill>
                  <a:srgbClr val="FFCC00"/>
                </a:solidFill>
                <a:latin typeface="Verdana" panose="020B0604030504040204" pitchFamily="34" charset="0"/>
              </a:rPr>
              <a:t>1</a:t>
            </a:r>
          </a:p>
        </p:txBody>
      </p:sp>
      <p:sp>
        <p:nvSpPr>
          <p:cNvPr id="21" name="文本框 144413">
            <a:extLst>
              <a:ext uri="{FF2B5EF4-FFF2-40B4-BE49-F238E27FC236}">
                <a16:creationId xmlns:a16="http://schemas.microsoft.com/office/drawing/2014/main" id="{94A3516F-87DA-4363-8ECA-82A0EEC08706}"/>
              </a:ext>
            </a:extLst>
          </p:cNvPr>
          <p:cNvSpPr txBox="1">
            <a:spLocks noChangeArrowheads="1"/>
          </p:cNvSpPr>
          <p:nvPr/>
        </p:nvSpPr>
        <p:spPr bwMode="auto">
          <a:xfrm>
            <a:off x="41148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0</a:t>
            </a:r>
          </a:p>
        </p:txBody>
      </p:sp>
      <p:sp>
        <p:nvSpPr>
          <p:cNvPr id="22" name="文本框 144418">
            <a:extLst>
              <a:ext uri="{FF2B5EF4-FFF2-40B4-BE49-F238E27FC236}">
                <a16:creationId xmlns:a16="http://schemas.microsoft.com/office/drawing/2014/main" id="{D8B5F3C9-F2C3-4491-B43E-E918A7569E10}"/>
              </a:ext>
            </a:extLst>
          </p:cNvPr>
          <p:cNvSpPr txBox="1">
            <a:spLocks noChangeArrowheads="1"/>
          </p:cNvSpPr>
          <p:nvPr/>
        </p:nvSpPr>
        <p:spPr bwMode="auto">
          <a:xfrm>
            <a:off x="22098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0</a:t>
            </a:r>
          </a:p>
        </p:txBody>
      </p:sp>
      <p:sp>
        <p:nvSpPr>
          <p:cNvPr id="23" name="直接连接符 22">
            <a:extLst>
              <a:ext uri="{FF2B5EF4-FFF2-40B4-BE49-F238E27FC236}">
                <a16:creationId xmlns:a16="http://schemas.microsoft.com/office/drawing/2014/main" id="{2DB0B50E-48B9-484A-A8F8-138C4450F984}"/>
              </a:ext>
            </a:extLst>
          </p:cNvPr>
          <p:cNvSpPr>
            <a:spLocks noChangeShapeType="1"/>
          </p:cNvSpPr>
          <p:nvPr/>
        </p:nvSpPr>
        <p:spPr bwMode="auto">
          <a:xfrm>
            <a:off x="2667000" y="3733800"/>
            <a:ext cx="2362200" cy="0"/>
          </a:xfrm>
          <a:prstGeom prst="line">
            <a:avLst/>
          </a:prstGeom>
          <a:noFill/>
          <a:ln w="952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直接连接符 23">
            <a:extLst>
              <a:ext uri="{FF2B5EF4-FFF2-40B4-BE49-F238E27FC236}">
                <a16:creationId xmlns:a16="http://schemas.microsoft.com/office/drawing/2014/main" id="{1A4B002E-1DA5-4145-A498-A37F3B36DAE6}"/>
              </a:ext>
            </a:extLst>
          </p:cNvPr>
          <p:cNvSpPr>
            <a:spLocks noChangeShapeType="1"/>
          </p:cNvSpPr>
          <p:nvPr/>
        </p:nvSpPr>
        <p:spPr bwMode="auto">
          <a:xfrm>
            <a:off x="5029200" y="3733800"/>
            <a:ext cx="0" cy="1828800"/>
          </a:xfrm>
          <a:prstGeom prst="line">
            <a:avLst/>
          </a:prstGeom>
          <a:noFill/>
          <a:ln w="952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文本框 24">
            <a:extLst>
              <a:ext uri="{FF2B5EF4-FFF2-40B4-BE49-F238E27FC236}">
                <a16:creationId xmlns:a16="http://schemas.microsoft.com/office/drawing/2014/main" id="{5B0A6341-36D3-4278-86DA-84528C34D719}"/>
              </a:ext>
            </a:extLst>
          </p:cNvPr>
          <p:cNvSpPr txBox="1">
            <a:spLocks noChangeArrowheads="1"/>
          </p:cNvSpPr>
          <p:nvPr/>
        </p:nvSpPr>
        <p:spPr bwMode="auto">
          <a:xfrm>
            <a:off x="4724400" y="556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Q</a:t>
            </a:r>
            <a:r>
              <a:rPr lang="en-US" altLang="zh-CN" baseline="-25000">
                <a:solidFill>
                  <a:srgbClr val="FFCC00"/>
                </a:solidFill>
                <a:latin typeface="Verdana" panose="020B0604030504040204" pitchFamily="34" charset="0"/>
              </a:rPr>
              <a:t>1</a:t>
            </a:r>
          </a:p>
        </p:txBody>
      </p:sp>
      <p:sp>
        <p:nvSpPr>
          <p:cNvPr id="26" name="直接连接符 144429">
            <a:extLst>
              <a:ext uri="{FF2B5EF4-FFF2-40B4-BE49-F238E27FC236}">
                <a16:creationId xmlns:a16="http://schemas.microsoft.com/office/drawing/2014/main" id="{975A53E0-CC46-4432-AEFD-B7032514328F}"/>
              </a:ext>
            </a:extLst>
          </p:cNvPr>
          <p:cNvSpPr>
            <a:spLocks noChangeShapeType="1"/>
          </p:cNvSpPr>
          <p:nvPr/>
        </p:nvSpPr>
        <p:spPr bwMode="auto">
          <a:xfrm>
            <a:off x="4114800" y="4114800"/>
            <a:ext cx="0" cy="1371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文本框 26">
            <a:extLst>
              <a:ext uri="{FF2B5EF4-FFF2-40B4-BE49-F238E27FC236}">
                <a16:creationId xmlns:a16="http://schemas.microsoft.com/office/drawing/2014/main" id="{8AC16689-5EFB-450B-8162-E24CA645D25C}"/>
              </a:ext>
            </a:extLst>
          </p:cNvPr>
          <p:cNvSpPr txBox="1">
            <a:spLocks noChangeArrowheads="1"/>
          </p:cNvSpPr>
          <p:nvPr/>
        </p:nvSpPr>
        <p:spPr bwMode="auto">
          <a:xfrm>
            <a:off x="2286000"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P</a:t>
            </a:r>
            <a:r>
              <a:rPr lang="en-US" altLang="zh-CN" baseline="-25000">
                <a:solidFill>
                  <a:srgbClr val="FFCC00"/>
                </a:solidFill>
                <a:latin typeface="Verdana" panose="020B0604030504040204" pitchFamily="34" charset="0"/>
              </a:rPr>
              <a:t>1</a:t>
            </a:r>
          </a:p>
        </p:txBody>
      </p:sp>
      <p:sp>
        <p:nvSpPr>
          <p:cNvPr id="28" name="文本框 144431">
            <a:extLst>
              <a:ext uri="{FF2B5EF4-FFF2-40B4-BE49-F238E27FC236}">
                <a16:creationId xmlns:a16="http://schemas.microsoft.com/office/drawing/2014/main" id="{CAC612A1-BA33-4750-B4A9-237D0BD956B1}"/>
              </a:ext>
            </a:extLst>
          </p:cNvPr>
          <p:cNvSpPr txBox="1">
            <a:spLocks noChangeArrowheads="1"/>
          </p:cNvSpPr>
          <p:nvPr/>
        </p:nvSpPr>
        <p:spPr bwMode="auto">
          <a:xfrm>
            <a:off x="3200400" y="2895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0</a:t>
            </a:r>
          </a:p>
        </p:txBody>
      </p:sp>
      <p:sp>
        <p:nvSpPr>
          <p:cNvPr id="29" name="日期占位符 1">
            <a:extLst>
              <a:ext uri="{FF2B5EF4-FFF2-40B4-BE49-F238E27FC236}">
                <a16:creationId xmlns:a16="http://schemas.microsoft.com/office/drawing/2014/main" id="{0016D956-0CE5-4C94-B8AA-A416C9002197}"/>
              </a:ext>
            </a:extLst>
          </p:cNvPr>
          <p:cNvSpPr>
            <a:spLocks noGrp="1" noChangeArrowheads="1"/>
          </p:cNvSpPr>
          <p:nvPr>
            <p:ph type="dt" sz="quarter" idx="10"/>
          </p:nvPr>
        </p:nvSpPr>
        <p:spPr bwMode="auto">
          <a:xfrm>
            <a:off x="11430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r"/>
            <a:fld id="{A9D431BB-7991-402A-987A-8E85878C9309}" type="datetime1">
              <a:rPr lang="zh-CN" altLang="en-US" smtClean="0"/>
              <a:pPr algn="r"/>
              <a:t>2020/1/4</a:t>
            </a:fld>
            <a:endParaRPr lang="zh-CN" altLang="en-US"/>
          </a:p>
        </p:txBody>
      </p:sp>
      <p:sp>
        <p:nvSpPr>
          <p:cNvPr id="30" name="灯片编号占位符 2">
            <a:extLst>
              <a:ext uri="{FF2B5EF4-FFF2-40B4-BE49-F238E27FC236}">
                <a16:creationId xmlns:a16="http://schemas.microsoft.com/office/drawing/2014/main" id="{3BF72244-76A5-427D-B7D0-EEBB09DC8633}"/>
              </a:ext>
            </a:extLst>
          </p:cNvPr>
          <p:cNvSpPr>
            <a:spLocks noGrp="1" noChangeArrowheads="1"/>
          </p:cNvSpPr>
          <p:nvPr>
            <p:ph type="sldNum" sz="quarter" idx="12"/>
          </p:nvPr>
        </p:nvSpPr>
        <p:spPr bwMode="auto">
          <a:xfrm>
            <a:off x="70104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fld id="{58EACA6C-A119-4608-B542-B318B40DC101}" type="slidenum">
              <a:rPr lang="zh-CN" altLang="en-US" smtClean="0"/>
              <a:pPr/>
              <a:t>45</a:t>
            </a:fld>
            <a:endParaRPr lang="zh-CN" altLang="en-US"/>
          </a:p>
        </p:txBody>
      </p:sp>
    </p:spTree>
    <p:extLst>
      <p:ext uri="{BB962C8B-B14F-4D97-AF65-F5344CB8AC3E}">
        <p14:creationId xmlns:p14="http://schemas.microsoft.com/office/powerpoint/2010/main" val="174713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0-#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0-#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0-#ppt_w/2"/>
                                          </p:val>
                                        </p:tav>
                                        <p:tav tm="100000">
                                          <p:val>
                                            <p:strVal val="#ppt_x"/>
                                          </p:val>
                                        </p:tav>
                                      </p:tavLst>
                                    </p:anim>
                                    <p:anim calcmode="lin" valueType="num">
                                      <p:cBhvr additive="base">
                                        <p:cTn id="5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P spid="25"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22FF0-FADF-4052-BC5C-6007F419EF5E}"/>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15274973-5FCB-49A3-B51D-854D2A496346}"/>
              </a:ext>
            </a:extLst>
          </p:cNvPr>
          <p:cNvSpPr>
            <a:spLocks noGrp="1"/>
          </p:cNvSpPr>
          <p:nvPr>
            <p:ph idx="1"/>
          </p:nvPr>
        </p:nvSpPr>
        <p:spPr/>
        <p:txBody>
          <a:bodyPr/>
          <a:lstStyle/>
          <a:p>
            <a:endParaRPr lang="en-US" dirty="0"/>
          </a:p>
        </p:txBody>
      </p:sp>
      <p:sp>
        <p:nvSpPr>
          <p:cNvPr id="4" name="标题 301057">
            <a:extLst>
              <a:ext uri="{FF2B5EF4-FFF2-40B4-BE49-F238E27FC236}">
                <a16:creationId xmlns:a16="http://schemas.microsoft.com/office/drawing/2014/main" id="{F74861E2-7585-4C4D-8FE2-75F978D4404E}"/>
              </a:ext>
            </a:extLst>
          </p:cNvPr>
          <p:cNvSpPr txBox="1">
            <a:spLocks noChangeArrowheads="1"/>
          </p:cNvSpPr>
          <p:nvPr/>
        </p:nvSpPr>
        <p:spPr>
          <a:xfrm>
            <a:off x="1143000" y="609600"/>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a:t>案例</a:t>
            </a:r>
            <a:r>
              <a:rPr lang="en-US" altLang="zh-CN" sz="3600" b="1"/>
              <a:t>2</a:t>
            </a:r>
            <a:r>
              <a:rPr lang="zh-CN" altLang="en-US" sz="3600" b="1"/>
              <a:t>：彩电价格为何下降</a:t>
            </a:r>
          </a:p>
        </p:txBody>
      </p:sp>
      <p:sp>
        <p:nvSpPr>
          <p:cNvPr id="6" name="直接连接符 301060">
            <a:extLst>
              <a:ext uri="{FF2B5EF4-FFF2-40B4-BE49-F238E27FC236}">
                <a16:creationId xmlns:a16="http://schemas.microsoft.com/office/drawing/2014/main" id="{5CCE59FF-FB80-490F-8B34-406F74D93C43}"/>
              </a:ext>
            </a:extLst>
          </p:cNvPr>
          <p:cNvSpPr>
            <a:spLocks noChangeShapeType="1"/>
          </p:cNvSpPr>
          <p:nvPr/>
        </p:nvSpPr>
        <p:spPr bwMode="auto">
          <a:xfrm>
            <a:off x="2667000" y="2362200"/>
            <a:ext cx="0" cy="3124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 name="直接连接符 301061">
            <a:extLst>
              <a:ext uri="{FF2B5EF4-FFF2-40B4-BE49-F238E27FC236}">
                <a16:creationId xmlns:a16="http://schemas.microsoft.com/office/drawing/2014/main" id="{5423BDE6-7101-408F-8684-E38D76245350}"/>
              </a:ext>
            </a:extLst>
          </p:cNvPr>
          <p:cNvSpPr>
            <a:spLocks noChangeShapeType="1"/>
          </p:cNvSpPr>
          <p:nvPr/>
        </p:nvSpPr>
        <p:spPr bwMode="auto">
          <a:xfrm>
            <a:off x="2667000" y="5486400"/>
            <a:ext cx="38862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文本框 301062">
            <a:extLst>
              <a:ext uri="{FF2B5EF4-FFF2-40B4-BE49-F238E27FC236}">
                <a16:creationId xmlns:a16="http://schemas.microsoft.com/office/drawing/2014/main" id="{35229472-DE83-4859-A22F-375A5BB0A9D3}"/>
              </a:ext>
            </a:extLst>
          </p:cNvPr>
          <p:cNvSpPr txBox="1">
            <a:spLocks noChangeArrowheads="1"/>
          </p:cNvSpPr>
          <p:nvPr/>
        </p:nvSpPr>
        <p:spPr bwMode="auto">
          <a:xfrm>
            <a:off x="22860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9" name="文本框 301063">
            <a:extLst>
              <a:ext uri="{FF2B5EF4-FFF2-40B4-BE49-F238E27FC236}">
                <a16:creationId xmlns:a16="http://schemas.microsoft.com/office/drawing/2014/main" id="{694E3790-6830-4538-9B01-467444FD7636}"/>
              </a:ext>
            </a:extLst>
          </p:cNvPr>
          <p:cNvSpPr txBox="1">
            <a:spLocks noChangeArrowheads="1"/>
          </p:cNvSpPr>
          <p:nvPr/>
        </p:nvSpPr>
        <p:spPr bwMode="auto">
          <a:xfrm>
            <a:off x="64770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p>
        </p:txBody>
      </p:sp>
      <p:sp>
        <p:nvSpPr>
          <p:cNvPr id="10" name="直接连接符 301064">
            <a:extLst>
              <a:ext uri="{FF2B5EF4-FFF2-40B4-BE49-F238E27FC236}">
                <a16:creationId xmlns:a16="http://schemas.microsoft.com/office/drawing/2014/main" id="{CF5BFA1B-B33F-4BEC-B1E9-F7624BA2FD92}"/>
              </a:ext>
            </a:extLst>
          </p:cNvPr>
          <p:cNvSpPr>
            <a:spLocks noChangeShapeType="1"/>
          </p:cNvSpPr>
          <p:nvPr/>
        </p:nvSpPr>
        <p:spPr bwMode="auto">
          <a:xfrm>
            <a:off x="3200400" y="32004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直接连接符 301065">
            <a:extLst>
              <a:ext uri="{FF2B5EF4-FFF2-40B4-BE49-F238E27FC236}">
                <a16:creationId xmlns:a16="http://schemas.microsoft.com/office/drawing/2014/main" id="{923E6FD3-4BBE-4215-A3A4-F3AD3CEA3D08}"/>
              </a:ext>
            </a:extLst>
          </p:cNvPr>
          <p:cNvSpPr>
            <a:spLocks noChangeShapeType="1"/>
          </p:cNvSpPr>
          <p:nvPr/>
        </p:nvSpPr>
        <p:spPr bwMode="auto">
          <a:xfrm flipV="1">
            <a:off x="3352800" y="2971800"/>
            <a:ext cx="19050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 name="文本框 301066">
            <a:extLst>
              <a:ext uri="{FF2B5EF4-FFF2-40B4-BE49-F238E27FC236}">
                <a16:creationId xmlns:a16="http://schemas.microsoft.com/office/drawing/2014/main" id="{19F3CB53-78E7-46E7-B5D7-C3BA498E7A88}"/>
              </a:ext>
            </a:extLst>
          </p:cNvPr>
          <p:cNvSpPr txBox="1">
            <a:spLocks noChangeArrowheads="1"/>
          </p:cNvSpPr>
          <p:nvPr/>
        </p:nvSpPr>
        <p:spPr bwMode="auto">
          <a:xfrm>
            <a:off x="5181600" y="2667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S</a:t>
            </a:r>
            <a:r>
              <a:rPr lang="en-US" altLang="zh-CN" baseline="-25000">
                <a:solidFill>
                  <a:schemeClr val="tx1"/>
                </a:solidFill>
                <a:latin typeface="Verdana" panose="020B0604030504040204" pitchFamily="34" charset="0"/>
              </a:rPr>
              <a:t>0</a:t>
            </a:r>
          </a:p>
        </p:txBody>
      </p:sp>
      <p:sp>
        <p:nvSpPr>
          <p:cNvPr id="13" name="直接连接符 301067">
            <a:extLst>
              <a:ext uri="{FF2B5EF4-FFF2-40B4-BE49-F238E27FC236}">
                <a16:creationId xmlns:a16="http://schemas.microsoft.com/office/drawing/2014/main" id="{E93A4C76-1D2F-47F5-86DD-668826EC85C5}"/>
              </a:ext>
            </a:extLst>
          </p:cNvPr>
          <p:cNvSpPr>
            <a:spLocks noChangeShapeType="1"/>
          </p:cNvSpPr>
          <p:nvPr/>
        </p:nvSpPr>
        <p:spPr bwMode="auto">
          <a:xfrm>
            <a:off x="2667000" y="4114800"/>
            <a:ext cx="1447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 name="文本框 301068">
            <a:extLst>
              <a:ext uri="{FF2B5EF4-FFF2-40B4-BE49-F238E27FC236}">
                <a16:creationId xmlns:a16="http://schemas.microsoft.com/office/drawing/2014/main" id="{CE7BEE35-96F4-4A52-AFD5-33613A3A7BFD}"/>
              </a:ext>
            </a:extLst>
          </p:cNvPr>
          <p:cNvSpPr txBox="1">
            <a:spLocks noChangeArrowheads="1"/>
          </p:cNvSpPr>
          <p:nvPr/>
        </p:nvSpPr>
        <p:spPr bwMode="auto">
          <a:xfrm>
            <a:off x="22860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p>
        </p:txBody>
      </p:sp>
      <p:sp>
        <p:nvSpPr>
          <p:cNvPr id="15" name="直接连接符 14">
            <a:extLst>
              <a:ext uri="{FF2B5EF4-FFF2-40B4-BE49-F238E27FC236}">
                <a16:creationId xmlns:a16="http://schemas.microsoft.com/office/drawing/2014/main" id="{1EDD258A-9627-4E77-811A-D9612256CC36}"/>
              </a:ext>
            </a:extLst>
          </p:cNvPr>
          <p:cNvSpPr>
            <a:spLocks noChangeShapeType="1"/>
          </p:cNvSpPr>
          <p:nvPr/>
        </p:nvSpPr>
        <p:spPr bwMode="auto">
          <a:xfrm flipV="1">
            <a:off x="4191000" y="3429000"/>
            <a:ext cx="1905000" cy="1905000"/>
          </a:xfrm>
          <a:prstGeom prst="line">
            <a:avLst/>
          </a:prstGeom>
          <a:noFill/>
          <a:ln w="38100">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 name="文本框 15">
            <a:extLst>
              <a:ext uri="{FF2B5EF4-FFF2-40B4-BE49-F238E27FC236}">
                <a16:creationId xmlns:a16="http://schemas.microsoft.com/office/drawing/2014/main" id="{8D703A51-CD75-4D9E-B13A-B4E1D250B1FB}"/>
              </a:ext>
            </a:extLst>
          </p:cNvPr>
          <p:cNvSpPr txBox="1">
            <a:spLocks noChangeArrowheads="1"/>
          </p:cNvSpPr>
          <p:nvPr/>
        </p:nvSpPr>
        <p:spPr bwMode="auto">
          <a:xfrm>
            <a:off x="6019800" y="3352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S</a:t>
            </a:r>
            <a:r>
              <a:rPr lang="en-US" altLang="zh-CN" baseline="-25000">
                <a:solidFill>
                  <a:srgbClr val="FFCC00"/>
                </a:solidFill>
                <a:latin typeface="Verdana" panose="020B0604030504040204" pitchFamily="34" charset="0"/>
              </a:rPr>
              <a:t>1</a:t>
            </a:r>
          </a:p>
        </p:txBody>
      </p:sp>
      <p:sp>
        <p:nvSpPr>
          <p:cNvPr id="17" name="直接连接符 16">
            <a:extLst>
              <a:ext uri="{FF2B5EF4-FFF2-40B4-BE49-F238E27FC236}">
                <a16:creationId xmlns:a16="http://schemas.microsoft.com/office/drawing/2014/main" id="{A42E2BD2-938E-4859-886C-F76563C0C323}"/>
              </a:ext>
            </a:extLst>
          </p:cNvPr>
          <p:cNvSpPr>
            <a:spLocks noChangeShapeType="1"/>
          </p:cNvSpPr>
          <p:nvPr/>
        </p:nvSpPr>
        <p:spPr bwMode="auto">
          <a:xfrm>
            <a:off x="3733800" y="3200400"/>
            <a:ext cx="1905000" cy="1905000"/>
          </a:xfrm>
          <a:prstGeom prst="line">
            <a:avLst/>
          </a:prstGeom>
          <a:noFill/>
          <a:ln w="38100">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 name="文本框 301072">
            <a:extLst>
              <a:ext uri="{FF2B5EF4-FFF2-40B4-BE49-F238E27FC236}">
                <a16:creationId xmlns:a16="http://schemas.microsoft.com/office/drawing/2014/main" id="{CC8733B3-7AA2-490B-A595-BC2460098C80}"/>
              </a:ext>
            </a:extLst>
          </p:cNvPr>
          <p:cNvSpPr txBox="1">
            <a:spLocks noChangeArrowheads="1"/>
          </p:cNvSpPr>
          <p:nvPr/>
        </p:nvSpPr>
        <p:spPr bwMode="auto">
          <a:xfrm>
            <a:off x="3886200" y="556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0</a:t>
            </a:r>
          </a:p>
        </p:txBody>
      </p:sp>
      <p:sp>
        <p:nvSpPr>
          <p:cNvPr id="19" name="文本框 18">
            <a:extLst>
              <a:ext uri="{FF2B5EF4-FFF2-40B4-BE49-F238E27FC236}">
                <a16:creationId xmlns:a16="http://schemas.microsoft.com/office/drawing/2014/main" id="{08D05C6C-5358-4FF9-837A-7993C676FD80}"/>
              </a:ext>
            </a:extLst>
          </p:cNvPr>
          <p:cNvSpPr txBox="1">
            <a:spLocks noChangeArrowheads="1"/>
          </p:cNvSpPr>
          <p:nvPr/>
        </p:nvSpPr>
        <p:spPr bwMode="auto">
          <a:xfrm>
            <a:off x="3810000" y="2819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D</a:t>
            </a:r>
            <a:r>
              <a:rPr lang="en-US" altLang="zh-CN" baseline="-25000">
                <a:solidFill>
                  <a:srgbClr val="FFCC00"/>
                </a:solidFill>
                <a:latin typeface="Verdana" panose="020B0604030504040204" pitchFamily="34" charset="0"/>
              </a:rPr>
              <a:t>1</a:t>
            </a:r>
          </a:p>
        </p:txBody>
      </p:sp>
      <p:sp>
        <p:nvSpPr>
          <p:cNvPr id="20" name="文本框 19">
            <a:extLst>
              <a:ext uri="{FF2B5EF4-FFF2-40B4-BE49-F238E27FC236}">
                <a16:creationId xmlns:a16="http://schemas.microsoft.com/office/drawing/2014/main" id="{7ADFE194-4272-431A-AE78-58F7DE0B0DF5}"/>
              </a:ext>
            </a:extLst>
          </p:cNvPr>
          <p:cNvSpPr txBox="1">
            <a:spLocks noChangeArrowheads="1"/>
          </p:cNvSpPr>
          <p:nvPr/>
        </p:nvSpPr>
        <p:spPr bwMode="auto">
          <a:xfrm>
            <a:off x="5029200" y="426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E</a:t>
            </a:r>
            <a:r>
              <a:rPr lang="en-US" altLang="zh-CN" baseline="-25000">
                <a:solidFill>
                  <a:srgbClr val="FFCC00"/>
                </a:solidFill>
                <a:latin typeface="Verdana" panose="020B0604030504040204" pitchFamily="34" charset="0"/>
              </a:rPr>
              <a:t>1</a:t>
            </a:r>
          </a:p>
        </p:txBody>
      </p:sp>
      <p:sp>
        <p:nvSpPr>
          <p:cNvPr id="21" name="文本框 301075">
            <a:extLst>
              <a:ext uri="{FF2B5EF4-FFF2-40B4-BE49-F238E27FC236}">
                <a16:creationId xmlns:a16="http://schemas.microsoft.com/office/drawing/2014/main" id="{ED0E79DE-7B5E-47B1-9E64-90B954AE7C7C}"/>
              </a:ext>
            </a:extLst>
          </p:cNvPr>
          <p:cNvSpPr txBox="1">
            <a:spLocks noChangeArrowheads="1"/>
          </p:cNvSpPr>
          <p:nvPr/>
        </p:nvSpPr>
        <p:spPr bwMode="auto">
          <a:xfrm>
            <a:off x="41148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0</a:t>
            </a:r>
          </a:p>
        </p:txBody>
      </p:sp>
      <p:sp>
        <p:nvSpPr>
          <p:cNvPr id="22" name="文本框 301076">
            <a:extLst>
              <a:ext uri="{FF2B5EF4-FFF2-40B4-BE49-F238E27FC236}">
                <a16:creationId xmlns:a16="http://schemas.microsoft.com/office/drawing/2014/main" id="{9F8F519C-C2F5-4977-A7BC-636A1723326C}"/>
              </a:ext>
            </a:extLst>
          </p:cNvPr>
          <p:cNvSpPr txBox="1">
            <a:spLocks noChangeArrowheads="1"/>
          </p:cNvSpPr>
          <p:nvPr/>
        </p:nvSpPr>
        <p:spPr bwMode="auto">
          <a:xfrm>
            <a:off x="22098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P</a:t>
            </a:r>
            <a:r>
              <a:rPr lang="en-US" altLang="zh-CN" baseline="-25000">
                <a:solidFill>
                  <a:schemeClr val="tx1"/>
                </a:solidFill>
                <a:latin typeface="Verdana" panose="020B0604030504040204" pitchFamily="34" charset="0"/>
              </a:rPr>
              <a:t>0</a:t>
            </a:r>
          </a:p>
        </p:txBody>
      </p:sp>
      <p:sp>
        <p:nvSpPr>
          <p:cNvPr id="23" name="直接连接符 22">
            <a:extLst>
              <a:ext uri="{FF2B5EF4-FFF2-40B4-BE49-F238E27FC236}">
                <a16:creationId xmlns:a16="http://schemas.microsoft.com/office/drawing/2014/main" id="{7E9DD2BA-997C-44E0-AF73-4DFCE2BD0BE4}"/>
              </a:ext>
            </a:extLst>
          </p:cNvPr>
          <p:cNvSpPr>
            <a:spLocks noChangeShapeType="1"/>
          </p:cNvSpPr>
          <p:nvPr/>
        </p:nvSpPr>
        <p:spPr bwMode="auto">
          <a:xfrm>
            <a:off x="2667000" y="4495800"/>
            <a:ext cx="2362200" cy="0"/>
          </a:xfrm>
          <a:prstGeom prst="line">
            <a:avLst/>
          </a:prstGeom>
          <a:noFill/>
          <a:ln w="952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文本框 23">
            <a:extLst>
              <a:ext uri="{FF2B5EF4-FFF2-40B4-BE49-F238E27FC236}">
                <a16:creationId xmlns:a16="http://schemas.microsoft.com/office/drawing/2014/main" id="{2F5B35AF-F206-4F4C-A554-A6464E8F8D3B}"/>
              </a:ext>
            </a:extLst>
          </p:cNvPr>
          <p:cNvSpPr txBox="1">
            <a:spLocks noChangeArrowheads="1"/>
          </p:cNvSpPr>
          <p:nvPr/>
        </p:nvSpPr>
        <p:spPr bwMode="auto">
          <a:xfrm>
            <a:off x="4876800" y="556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Q</a:t>
            </a:r>
            <a:r>
              <a:rPr lang="en-US" altLang="zh-CN" baseline="-25000">
                <a:solidFill>
                  <a:srgbClr val="FFCC00"/>
                </a:solidFill>
                <a:latin typeface="Verdana" panose="020B0604030504040204" pitchFamily="34" charset="0"/>
              </a:rPr>
              <a:t>1</a:t>
            </a:r>
          </a:p>
        </p:txBody>
      </p:sp>
      <p:sp>
        <p:nvSpPr>
          <p:cNvPr id="25" name="直接连接符 301080">
            <a:extLst>
              <a:ext uri="{FF2B5EF4-FFF2-40B4-BE49-F238E27FC236}">
                <a16:creationId xmlns:a16="http://schemas.microsoft.com/office/drawing/2014/main" id="{FDA6DF33-4350-44C6-937B-573FA03EC408}"/>
              </a:ext>
            </a:extLst>
          </p:cNvPr>
          <p:cNvSpPr>
            <a:spLocks noChangeShapeType="1"/>
          </p:cNvSpPr>
          <p:nvPr/>
        </p:nvSpPr>
        <p:spPr bwMode="auto">
          <a:xfrm>
            <a:off x="4114800" y="4114800"/>
            <a:ext cx="0" cy="1371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文本框 25">
            <a:extLst>
              <a:ext uri="{FF2B5EF4-FFF2-40B4-BE49-F238E27FC236}">
                <a16:creationId xmlns:a16="http://schemas.microsoft.com/office/drawing/2014/main" id="{9079D96E-D5A5-4771-8AEB-052DCC314A8F}"/>
              </a:ext>
            </a:extLst>
          </p:cNvPr>
          <p:cNvSpPr txBox="1">
            <a:spLocks noChangeArrowheads="1"/>
          </p:cNvSpPr>
          <p:nvPr/>
        </p:nvSpPr>
        <p:spPr bwMode="auto">
          <a:xfrm>
            <a:off x="2209800" y="4267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CC00"/>
                </a:solidFill>
                <a:latin typeface="Verdana" panose="020B0604030504040204" pitchFamily="34" charset="0"/>
              </a:rPr>
              <a:t>P</a:t>
            </a:r>
            <a:r>
              <a:rPr lang="en-US" altLang="zh-CN" baseline="-25000">
                <a:solidFill>
                  <a:srgbClr val="FFCC00"/>
                </a:solidFill>
                <a:latin typeface="Verdana" panose="020B0604030504040204" pitchFamily="34" charset="0"/>
              </a:rPr>
              <a:t>1</a:t>
            </a:r>
          </a:p>
        </p:txBody>
      </p:sp>
      <p:sp>
        <p:nvSpPr>
          <p:cNvPr id="27" name="文本框 301082">
            <a:extLst>
              <a:ext uri="{FF2B5EF4-FFF2-40B4-BE49-F238E27FC236}">
                <a16:creationId xmlns:a16="http://schemas.microsoft.com/office/drawing/2014/main" id="{B406AEFD-5270-4766-A3A1-5AC409C7F0C6}"/>
              </a:ext>
            </a:extLst>
          </p:cNvPr>
          <p:cNvSpPr txBox="1">
            <a:spLocks noChangeArrowheads="1"/>
          </p:cNvSpPr>
          <p:nvPr/>
        </p:nvSpPr>
        <p:spPr bwMode="auto">
          <a:xfrm>
            <a:off x="3200400" y="2895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D</a:t>
            </a:r>
            <a:r>
              <a:rPr lang="en-US" altLang="zh-CN" baseline="-25000">
                <a:solidFill>
                  <a:schemeClr val="tx1"/>
                </a:solidFill>
                <a:latin typeface="Verdana" panose="020B0604030504040204" pitchFamily="34" charset="0"/>
              </a:rPr>
              <a:t>0</a:t>
            </a:r>
          </a:p>
        </p:txBody>
      </p:sp>
      <p:sp>
        <p:nvSpPr>
          <p:cNvPr id="28" name="直接连接符 27">
            <a:extLst>
              <a:ext uri="{FF2B5EF4-FFF2-40B4-BE49-F238E27FC236}">
                <a16:creationId xmlns:a16="http://schemas.microsoft.com/office/drawing/2014/main" id="{E64A6D54-6B75-43D1-9584-FBC87D3F7EE7}"/>
              </a:ext>
            </a:extLst>
          </p:cNvPr>
          <p:cNvSpPr>
            <a:spLocks noChangeShapeType="1"/>
          </p:cNvSpPr>
          <p:nvPr/>
        </p:nvSpPr>
        <p:spPr bwMode="auto">
          <a:xfrm>
            <a:off x="5029200" y="4495800"/>
            <a:ext cx="0" cy="990600"/>
          </a:xfrm>
          <a:prstGeom prst="line">
            <a:avLst/>
          </a:prstGeom>
          <a:noFill/>
          <a:ln w="952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日期占位符 1">
            <a:extLst>
              <a:ext uri="{FF2B5EF4-FFF2-40B4-BE49-F238E27FC236}">
                <a16:creationId xmlns:a16="http://schemas.microsoft.com/office/drawing/2014/main" id="{05454115-F576-48E9-8C6C-63B8B45B715E}"/>
              </a:ext>
            </a:extLst>
          </p:cNvPr>
          <p:cNvSpPr>
            <a:spLocks noGrp="1" noChangeArrowheads="1"/>
          </p:cNvSpPr>
          <p:nvPr>
            <p:ph type="dt" sz="quarter" idx="10"/>
          </p:nvPr>
        </p:nvSpPr>
        <p:spPr bwMode="auto">
          <a:xfrm>
            <a:off x="11430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r"/>
            <a:fld id="{76D0289E-DEE5-49C7-8215-327B908F86FB}" type="datetime1">
              <a:rPr lang="zh-CN" altLang="en-US" smtClean="0"/>
              <a:pPr algn="r"/>
              <a:t>2020/1/4</a:t>
            </a:fld>
            <a:endParaRPr lang="zh-CN" altLang="en-US"/>
          </a:p>
        </p:txBody>
      </p:sp>
      <p:sp>
        <p:nvSpPr>
          <p:cNvPr id="30" name="灯片编号占位符 2">
            <a:extLst>
              <a:ext uri="{FF2B5EF4-FFF2-40B4-BE49-F238E27FC236}">
                <a16:creationId xmlns:a16="http://schemas.microsoft.com/office/drawing/2014/main" id="{66C6BF31-FA39-43A9-85F8-3BB5733F461E}"/>
              </a:ext>
            </a:extLst>
          </p:cNvPr>
          <p:cNvSpPr>
            <a:spLocks noGrp="1" noChangeArrowheads="1"/>
          </p:cNvSpPr>
          <p:nvPr>
            <p:ph type="sldNum" sz="quarter" idx="12"/>
          </p:nvPr>
        </p:nvSpPr>
        <p:spPr bwMode="auto">
          <a:xfrm>
            <a:off x="70104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fld id="{F17BA7F9-CEFE-4718-8563-9B06665030B7}" type="slidenum">
              <a:rPr lang="zh-CN" altLang="en-US" smtClean="0"/>
              <a:pPr/>
              <a:t>46</a:t>
            </a:fld>
            <a:endParaRPr lang="zh-CN" altLang="en-US"/>
          </a:p>
        </p:txBody>
      </p:sp>
    </p:spTree>
    <p:extLst>
      <p:ext uri="{BB962C8B-B14F-4D97-AF65-F5344CB8AC3E}">
        <p14:creationId xmlns:p14="http://schemas.microsoft.com/office/powerpoint/2010/main" val="27319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0-#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0-#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0-#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P spid="24"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DB905-95A9-4CED-83A0-750A0CF68984}"/>
              </a:ext>
            </a:extLst>
          </p:cNvPr>
          <p:cNvSpPr>
            <a:spLocks noGrp="1"/>
          </p:cNvSpPr>
          <p:nvPr>
            <p:ph type="title"/>
          </p:nvPr>
        </p:nvSpPr>
        <p:spPr/>
        <p:txBody>
          <a:bodyPr/>
          <a:lstStyle/>
          <a:p>
            <a:r>
              <a:rPr lang="zh-CN" altLang="en-US" dirty="0"/>
              <a:t>政府的价格干预</a:t>
            </a:r>
            <a:endParaRPr lang="en-US" dirty="0"/>
          </a:p>
        </p:txBody>
      </p:sp>
      <p:sp>
        <p:nvSpPr>
          <p:cNvPr id="3" name="内容占位符 2">
            <a:extLst>
              <a:ext uri="{FF2B5EF4-FFF2-40B4-BE49-F238E27FC236}">
                <a16:creationId xmlns:a16="http://schemas.microsoft.com/office/drawing/2014/main" id="{BF5DA58A-D59E-4EEF-B56D-FDC7504629EA}"/>
              </a:ext>
            </a:extLst>
          </p:cNvPr>
          <p:cNvSpPr>
            <a:spLocks noGrp="1"/>
          </p:cNvSpPr>
          <p:nvPr>
            <p:ph idx="1"/>
          </p:nvPr>
        </p:nvSpPr>
        <p:spPr/>
        <p:txBody>
          <a:bodyPr>
            <a:normAutofit/>
          </a:bodyPr>
          <a:lstStyle/>
          <a:p>
            <a:r>
              <a:rPr lang="zh-CN" altLang="en-US" dirty="0"/>
              <a:t>支持价格：政府支持某行业对该行业规定高于均衡价格的最低限价。</a:t>
            </a:r>
            <a:endParaRPr lang="en-US" altLang="zh-CN" dirty="0"/>
          </a:p>
          <a:p>
            <a:pPr lvl="1"/>
            <a:r>
              <a:rPr lang="zh-CN" altLang="en-US" dirty="0"/>
              <a:t>农产品</a:t>
            </a:r>
            <a:endParaRPr lang="en-US" dirty="0"/>
          </a:p>
          <a:p>
            <a:r>
              <a:rPr lang="zh-CN" altLang="en-US" dirty="0"/>
              <a:t>限制价格：限制产品价格上涨该行业规定低于均衡价格的最高限价。</a:t>
            </a:r>
            <a:endParaRPr lang="en-US" altLang="zh-CN" dirty="0"/>
          </a:p>
          <a:p>
            <a:pPr lvl="1"/>
            <a:r>
              <a:rPr lang="zh-CN" altLang="en-US" dirty="0"/>
              <a:t>能源危机时汽油限价</a:t>
            </a:r>
            <a:endParaRPr lang="en-US" dirty="0"/>
          </a:p>
          <a:p>
            <a:r>
              <a:rPr lang="zh-CN" altLang="en-US" dirty="0"/>
              <a:t>产出过剩，政府收购。</a:t>
            </a:r>
            <a:endParaRPr lang="en-US" altLang="zh-CN" dirty="0"/>
          </a:p>
          <a:p>
            <a:r>
              <a:rPr lang="zh-CN" altLang="en-US" dirty="0"/>
              <a:t>需求短缺，配额制。</a:t>
            </a:r>
            <a:endParaRPr lang="en-US" altLang="zh-CN" dirty="0"/>
          </a:p>
          <a:p>
            <a:pPr lvl="1"/>
            <a:r>
              <a:rPr lang="zh-CN" altLang="en-US" dirty="0"/>
              <a:t>房子限购，粮票</a:t>
            </a:r>
            <a:endParaRPr lang="en-US" altLang="zh-CN" dirty="0"/>
          </a:p>
          <a:p>
            <a:pPr lvl="1"/>
            <a:r>
              <a:rPr lang="zh-CN" altLang="en-US" dirty="0"/>
              <a:t>排队，黑市</a:t>
            </a:r>
            <a:endParaRPr lang="en-US" dirty="0"/>
          </a:p>
          <a:p>
            <a:endParaRPr lang="en-US" dirty="0"/>
          </a:p>
        </p:txBody>
      </p:sp>
    </p:spTree>
    <p:extLst>
      <p:ext uri="{BB962C8B-B14F-4D97-AF65-F5344CB8AC3E}">
        <p14:creationId xmlns:p14="http://schemas.microsoft.com/office/powerpoint/2010/main" val="4153522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D4EA5-25AD-4E7F-9B4D-09850245313C}"/>
              </a:ext>
            </a:extLst>
          </p:cNvPr>
          <p:cNvSpPr>
            <a:spLocks noGrp="1"/>
          </p:cNvSpPr>
          <p:nvPr>
            <p:ph type="title"/>
          </p:nvPr>
        </p:nvSpPr>
        <p:spPr/>
        <p:txBody>
          <a:bodyPr/>
          <a:lstStyle/>
          <a:p>
            <a:r>
              <a:rPr lang="zh-CN" altLang="en-US" dirty="0">
                <a:ea typeface="宋体" panose="02010600030101010101" pitchFamily="2" charset="-122"/>
              </a:rPr>
              <a:t>总结</a:t>
            </a:r>
            <a:endParaRPr lang="en-US" dirty="0"/>
          </a:p>
        </p:txBody>
      </p:sp>
      <p:sp>
        <p:nvSpPr>
          <p:cNvPr id="3" name="内容占位符 2">
            <a:extLst>
              <a:ext uri="{FF2B5EF4-FFF2-40B4-BE49-F238E27FC236}">
                <a16:creationId xmlns:a16="http://schemas.microsoft.com/office/drawing/2014/main" id="{6330029A-6799-4309-A5BB-9D4FF5D8DA9A}"/>
              </a:ext>
            </a:extLst>
          </p:cNvPr>
          <p:cNvSpPr>
            <a:spLocks noGrp="1"/>
          </p:cNvSpPr>
          <p:nvPr>
            <p:ph idx="1"/>
          </p:nvPr>
        </p:nvSpPr>
        <p:spPr/>
        <p:txBody>
          <a:bodyPr/>
          <a:lstStyle/>
          <a:p>
            <a:r>
              <a:rPr lang="zh-CN" altLang="en-US" dirty="0"/>
              <a:t>需求和需求量、供给和供给量</a:t>
            </a:r>
            <a:endParaRPr lang="en-US" altLang="zh-CN" dirty="0"/>
          </a:p>
          <a:p>
            <a:r>
              <a:rPr lang="zh-CN" altLang="en-US" dirty="0"/>
              <a:t>经验观察</a:t>
            </a:r>
          </a:p>
          <a:p>
            <a:pPr lvl="1"/>
            <a:r>
              <a:rPr lang="zh-CN" altLang="en-US" dirty="0"/>
              <a:t>需求规律（需求曲线向下倾斜）</a:t>
            </a:r>
          </a:p>
          <a:p>
            <a:pPr lvl="1"/>
            <a:r>
              <a:rPr lang="zh-CN" altLang="en-US" dirty="0"/>
              <a:t>供给规律（供给曲线向上倾斜）</a:t>
            </a:r>
          </a:p>
          <a:p>
            <a:r>
              <a:rPr lang="zh-CN" altLang="en-US" dirty="0"/>
              <a:t>市场需求和供给是个体需求和供给的加总</a:t>
            </a:r>
          </a:p>
          <a:p>
            <a:r>
              <a:rPr lang="zh-CN" altLang="en-US" dirty="0"/>
              <a:t>需求的决定因素、供给的决定因素</a:t>
            </a:r>
            <a:endParaRPr lang="en-US" altLang="zh-CN" dirty="0"/>
          </a:p>
          <a:p>
            <a:r>
              <a:rPr lang="zh-CN" altLang="en-US" dirty="0"/>
              <a:t>均衡价格和均衡数量</a:t>
            </a:r>
            <a:endParaRPr lang="en-US" altLang="zh-CN" dirty="0"/>
          </a:p>
          <a:p>
            <a:r>
              <a:rPr lang="zh-CN" altLang="en-US" dirty="0"/>
              <a:t>短缺和过剩</a:t>
            </a:r>
            <a:endParaRPr lang="en-US" dirty="0"/>
          </a:p>
        </p:txBody>
      </p:sp>
    </p:spTree>
    <p:extLst>
      <p:ext uri="{BB962C8B-B14F-4D97-AF65-F5344CB8AC3E}">
        <p14:creationId xmlns:p14="http://schemas.microsoft.com/office/powerpoint/2010/main" val="388848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DD9B4-4B41-48C6-BF0E-02521C55F7BA}"/>
              </a:ext>
            </a:extLst>
          </p:cNvPr>
          <p:cNvSpPr>
            <a:spLocks noGrp="1"/>
          </p:cNvSpPr>
          <p:nvPr>
            <p:ph type="title"/>
          </p:nvPr>
        </p:nvSpPr>
        <p:spPr/>
        <p:txBody>
          <a:bodyPr/>
          <a:lstStyle/>
          <a:p>
            <a:r>
              <a:rPr lang="zh-CN" altLang="en-US" dirty="0"/>
              <a:t>双向拍卖（</a:t>
            </a:r>
            <a:r>
              <a:rPr lang="en-US" altLang="zh-CN" dirty="0"/>
              <a:t>double auction</a:t>
            </a:r>
            <a:r>
              <a:rPr lang="zh-CN" altLang="en-US" dirty="0"/>
              <a:t>）</a:t>
            </a:r>
            <a:endParaRPr lang="en-US" dirty="0"/>
          </a:p>
        </p:txBody>
      </p:sp>
      <p:sp>
        <p:nvSpPr>
          <p:cNvPr id="3" name="内容占位符 2">
            <a:extLst>
              <a:ext uri="{FF2B5EF4-FFF2-40B4-BE49-F238E27FC236}">
                <a16:creationId xmlns:a16="http://schemas.microsoft.com/office/drawing/2014/main" id="{B03B7521-C088-4D6B-AA09-8450EBFDCF69}"/>
              </a:ext>
            </a:extLst>
          </p:cNvPr>
          <p:cNvSpPr>
            <a:spLocks noGrp="1"/>
          </p:cNvSpPr>
          <p:nvPr>
            <p:ph idx="1"/>
          </p:nvPr>
        </p:nvSpPr>
        <p:spPr/>
        <p:txBody>
          <a:bodyPr/>
          <a:lstStyle/>
          <a:p>
            <a:r>
              <a:rPr lang="zh-CN" altLang="en-US" dirty="0"/>
              <a:t>模拟一个真实的交易市场</a:t>
            </a:r>
            <a:endParaRPr lang="en-US" altLang="zh-CN" dirty="0"/>
          </a:p>
          <a:p>
            <a:r>
              <a:rPr lang="zh-CN" altLang="en-US" dirty="0"/>
              <a:t>一些人扮演卖家</a:t>
            </a:r>
            <a:endParaRPr lang="en-US" altLang="zh-CN" dirty="0"/>
          </a:p>
          <a:p>
            <a:pPr lvl="1"/>
            <a:r>
              <a:rPr lang="zh-CN" altLang="en-US" dirty="0"/>
              <a:t>每个卖家可以生产一单位商品，生产有一定成本</a:t>
            </a:r>
            <a:r>
              <a:rPr lang="en-US" altLang="zh-CN" dirty="0"/>
              <a:t>c</a:t>
            </a:r>
          </a:p>
          <a:p>
            <a:r>
              <a:rPr lang="zh-CN" altLang="en-US" dirty="0"/>
              <a:t>一些人扮演买家</a:t>
            </a:r>
            <a:endParaRPr lang="en-US" altLang="zh-CN" dirty="0"/>
          </a:p>
          <a:p>
            <a:pPr lvl="1"/>
            <a:r>
              <a:rPr lang="zh-CN" altLang="en-US" dirty="0"/>
              <a:t>每个买家需求一单位商品，如果买到，获得一定收益</a:t>
            </a:r>
            <a:r>
              <a:rPr lang="en-US" altLang="zh-CN" dirty="0"/>
              <a:t>v</a:t>
            </a:r>
          </a:p>
          <a:p>
            <a:r>
              <a:rPr lang="zh-CN" altLang="en-US" dirty="0"/>
              <a:t>如果买家和卖家在价格</a:t>
            </a:r>
            <a:r>
              <a:rPr lang="en-US" altLang="zh-CN" dirty="0"/>
              <a:t>p</a:t>
            </a:r>
            <a:r>
              <a:rPr lang="zh-CN" altLang="en-US" dirty="0"/>
              <a:t>达成交易</a:t>
            </a:r>
            <a:endParaRPr lang="en-US" altLang="zh-CN" dirty="0"/>
          </a:p>
          <a:p>
            <a:pPr lvl="1"/>
            <a:r>
              <a:rPr lang="zh-CN" altLang="en-US" dirty="0"/>
              <a:t>卖家利润是</a:t>
            </a:r>
            <a:r>
              <a:rPr lang="en-US" altLang="zh-CN" dirty="0"/>
              <a:t>p-c</a:t>
            </a:r>
            <a:r>
              <a:rPr lang="zh-CN" altLang="en-US" dirty="0"/>
              <a:t>，买家获益</a:t>
            </a:r>
            <a:r>
              <a:rPr lang="en-US" altLang="zh-CN" dirty="0"/>
              <a:t>v-p</a:t>
            </a:r>
          </a:p>
          <a:p>
            <a:r>
              <a:rPr lang="zh-CN" altLang="en-US" dirty="0"/>
              <a:t>卖家最大化利润，买家最大化获益</a:t>
            </a:r>
            <a:endParaRPr lang="en-US" altLang="zh-CN" dirty="0"/>
          </a:p>
        </p:txBody>
      </p:sp>
    </p:spTree>
    <p:extLst>
      <p:ext uri="{BB962C8B-B14F-4D97-AF65-F5344CB8AC3E}">
        <p14:creationId xmlns:p14="http://schemas.microsoft.com/office/powerpoint/2010/main" val="381912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90E30-51DC-44EE-9C62-72DD83BF6BA3}"/>
              </a:ext>
            </a:extLst>
          </p:cNvPr>
          <p:cNvSpPr>
            <a:spLocks noGrp="1"/>
          </p:cNvSpPr>
          <p:nvPr>
            <p:ph type="title"/>
          </p:nvPr>
        </p:nvSpPr>
        <p:spPr/>
        <p:txBody>
          <a:bodyPr/>
          <a:lstStyle/>
          <a:p>
            <a:r>
              <a:rPr lang="zh-CN" altLang="en-US" dirty="0"/>
              <a:t>需求</a:t>
            </a:r>
            <a:endParaRPr lang="en-US" dirty="0"/>
          </a:p>
        </p:txBody>
      </p:sp>
      <p:sp>
        <p:nvSpPr>
          <p:cNvPr id="3" name="内容占位符 2">
            <a:extLst>
              <a:ext uri="{FF2B5EF4-FFF2-40B4-BE49-F238E27FC236}">
                <a16:creationId xmlns:a16="http://schemas.microsoft.com/office/drawing/2014/main" id="{422708DE-BBF9-4E57-8A71-1ABD8694E4D9}"/>
              </a:ext>
            </a:extLst>
          </p:cNvPr>
          <p:cNvSpPr>
            <a:spLocks noGrp="1"/>
          </p:cNvSpPr>
          <p:nvPr>
            <p:ph idx="1"/>
          </p:nvPr>
        </p:nvSpPr>
        <p:spPr/>
        <p:txBody>
          <a:bodyPr>
            <a:normAutofit lnSpcReduction="10000"/>
          </a:bodyPr>
          <a:lstStyle/>
          <a:p>
            <a:r>
              <a:rPr lang="zh-CN" altLang="en-US" sz="3200" dirty="0"/>
              <a:t>需求量：消费者在某一时间内的</a:t>
            </a:r>
            <a:r>
              <a:rPr lang="zh-CN" altLang="en-US" sz="3200" dirty="0">
                <a:solidFill>
                  <a:srgbClr val="FF0000"/>
                </a:solidFill>
              </a:rPr>
              <a:t>某一特定价格</a:t>
            </a:r>
            <a:r>
              <a:rPr lang="zh-CN" altLang="en-US" sz="3200" dirty="0"/>
              <a:t>水平上对某种商品愿意并且能够购买的数量</a:t>
            </a:r>
          </a:p>
          <a:p>
            <a:pPr lvl="1"/>
            <a:r>
              <a:rPr lang="zh-CN" altLang="en-US" sz="2800" dirty="0"/>
              <a:t>愿意：主观意愿</a:t>
            </a:r>
          </a:p>
          <a:p>
            <a:pPr lvl="1"/>
            <a:r>
              <a:rPr lang="zh-CN" altLang="en-US" sz="2800" dirty="0"/>
              <a:t>能够：客观支付能力</a:t>
            </a:r>
            <a:endParaRPr lang="en-US" altLang="zh-CN" sz="2800" dirty="0"/>
          </a:p>
          <a:p>
            <a:r>
              <a:rPr lang="zh-CN" altLang="en-US" dirty="0"/>
              <a:t>购买欲望：人们对某种物品感到缺乏，从而希望得到它的一种心理现象。</a:t>
            </a:r>
            <a:endParaRPr lang="en-US" altLang="zh-CN" dirty="0"/>
          </a:p>
          <a:p>
            <a:r>
              <a:rPr lang="zh-CN" altLang="en-US" dirty="0"/>
              <a:t>购买能力：货币支付能力</a:t>
            </a:r>
            <a:endParaRPr lang="en-US" altLang="zh-CN" dirty="0"/>
          </a:p>
          <a:p>
            <a:r>
              <a:rPr lang="zh-CN" altLang="en-US" dirty="0"/>
              <a:t>时间单位：需求量是流量，即是特定时间的变化量，有特定时间单位</a:t>
            </a:r>
            <a:endParaRPr lang="en-US" dirty="0"/>
          </a:p>
          <a:p>
            <a:endParaRPr lang="en-US" dirty="0"/>
          </a:p>
        </p:txBody>
      </p:sp>
    </p:spTree>
    <p:extLst>
      <p:ext uri="{BB962C8B-B14F-4D97-AF65-F5344CB8AC3E}">
        <p14:creationId xmlns:p14="http://schemas.microsoft.com/office/powerpoint/2010/main" val="3882104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E83F5-B787-4E10-A748-A0E612D379BD}"/>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B8D339CF-F596-4DF6-8202-9F495A36D50D}"/>
              </a:ext>
            </a:extLst>
          </p:cNvPr>
          <p:cNvSpPr>
            <a:spLocks noGrp="1"/>
          </p:cNvSpPr>
          <p:nvPr>
            <p:ph idx="1"/>
          </p:nvPr>
        </p:nvSpPr>
        <p:spPr/>
        <p:txBody>
          <a:bodyPr>
            <a:normAutofit lnSpcReduction="10000"/>
          </a:bodyPr>
          <a:lstStyle/>
          <a:p>
            <a:r>
              <a:rPr lang="zh-CN" altLang="en-US" dirty="0"/>
              <a:t>交易按照轮次进行，每一轮中：</a:t>
            </a:r>
            <a:endParaRPr lang="en-US" altLang="zh-CN" dirty="0"/>
          </a:p>
          <a:p>
            <a:r>
              <a:rPr lang="zh-CN" altLang="en-US" dirty="0"/>
              <a:t>每个没有交易过的卖家可以</a:t>
            </a:r>
            <a:endParaRPr lang="en-US" altLang="zh-CN" dirty="0"/>
          </a:p>
          <a:p>
            <a:pPr lvl="1"/>
            <a:r>
              <a:rPr lang="zh-CN" altLang="en-US" dirty="0"/>
              <a:t>提出一个比当前要价</a:t>
            </a:r>
            <a:r>
              <a:rPr lang="en-US" altLang="zh-CN" dirty="0"/>
              <a:t>a</a:t>
            </a:r>
            <a:r>
              <a:rPr lang="zh-CN" altLang="en-US" dirty="0"/>
              <a:t>低的要价</a:t>
            </a:r>
            <a:endParaRPr lang="en-US" altLang="zh-CN" dirty="0"/>
          </a:p>
          <a:p>
            <a:pPr lvl="1"/>
            <a:r>
              <a:rPr lang="zh-CN" altLang="en-US" dirty="0"/>
              <a:t>或者接受当前最高的报价</a:t>
            </a:r>
            <a:endParaRPr lang="en-US" altLang="zh-CN" dirty="0"/>
          </a:p>
          <a:p>
            <a:r>
              <a:rPr lang="zh-CN" altLang="en-US" dirty="0"/>
              <a:t>每个没有交易过的买家可以</a:t>
            </a:r>
            <a:endParaRPr lang="en-US" altLang="zh-CN" dirty="0"/>
          </a:p>
          <a:p>
            <a:pPr lvl="1"/>
            <a:r>
              <a:rPr lang="zh-CN" altLang="en-US" dirty="0"/>
              <a:t>提出比当前报价</a:t>
            </a:r>
            <a:r>
              <a:rPr lang="en-US" altLang="zh-CN" dirty="0"/>
              <a:t>b</a:t>
            </a:r>
            <a:r>
              <a:rPr lang="zh-CN" altLang="en-US" dirty="0"/>
              <a:t>高的报价</a:t>
            </a:r>
            <a:endParaRPr lang="en-US" altLang="zh-CN" dirty="0"/>
          </a:p>
          <a:p>
            <a:pPr lvl="1"/>
            <a:r>
              <a:rPr lang="zh-CN" altLang="en-US" dirty="0"/>
              <a:t>或者接受当前最低的要价</a:t>
            </a:r>
            <a:endParaRPr lang="en-US" altLang="zh-CN" dirty="0"/>
          </a:p>
          <a:p>
            <a:r>
              <a:rPr lang="zh-CN" altLang="en-US" dirty="0"/>
              <a:t>如果有人接受了报（要）价，那一对组合就完成交易并离开市场</a:t>
            </a:r>
            <a:endParaRPr lang="en-US" altLang="zh-CN" dirty="0"/>
          </a:p>
          <a:p>
            <a:r>
              <a:rPr lang="zh-CN" altLang="en-US" dirty="0"/>
              <a:t>新一轮开始，直到没人想要交易</a:t>
            </a:r>
            <a:endParaRPr lang="en-US" altLang="zh-CN" dirty="0"/>
          </a:p>
        </p:txBody>
      </p:sp>
    </p:spTree>
    <p:extLst>
      <p:ext uri="{BB962C8B-B14F-4D97-AF65-F5344CB8AC3E}">
        <p14:creationId xmlns:p14="http://schemas.microsoft.com/office/powerpoint/2010/main" val="3699316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310F9-0197-442F-82E9-BAE9AB4961E1}"/>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0BCDF797-4155-457B-89AB-4359A1DEA4C6}"/>
              </a:ext>
            </a:extLst>
          </p:cNvPr>
          <p:cNvSpPr>
            <a:spLocks noGrp="1"/>
          </p:cNvSpPr>
          <p:nvPr>
            <p:ph idx="1"/>
          </p:nvPr>
        </p:nvSpPr>
        <p:spPr/>
        <p:txBody>
          <a:bodyPr/>
          <a:lstStyle/>
          <a:p>
            <a:r>
              <a:rPr lang="zh-CN" altLang="en-US" dirty="0"/>
              <a:t>发生了什么</a:t>
            </a:r>
            <a:endParaRPr lang="en-US" altLang="zh-CN" dirty="0"/>
          </a:p>
          <a:p>
            <a:pPr lvl="1"/>
            <a:r>
              <a:rPr lang="zh-CN" altLang="en-US" dirty="0"/>
              <a:t>人人是否都做到最优</a:t>
            </a:r>
            <a:endParaRPr lang="en-US" altLang="zh-CN" dirty="0"/>
          </a:p>
          <a:p>
            <a:r>
              <a:rPr lang="zh-CN" altLang="en-US" dirty="0"/>
              <a:t>大家推测均衡价格</a:t>
            </a:r>
            <a:endParaRPr lang="en-US" altLang="zh-CN" dirty="0"/>
          </a:p>
          <a:p>
            <a:pPr lvl="1"/>
            <a:r>
              <a:rPr lang="zh-CN" altLang="en-US" dirty="0"/>
              <a:t>是否正确？</a:t>
            </a:r>
            <a:endParaRPr lang="en-US" altLang="zh-CN" dirty="0"/>
          </a:p>
          <a:p>
            <a:r>
              <a:rPr lang="zh-CN" altLang="en-US" dirty="0"/>
              <a:t>成交的数目是否“正确”</a:t>
            </a:r>
            <a:endParaRPr lang="en-US" altLang="zh-CN" dirty="0"/>
          </a:p>
          <a:p>
            <a:r>
              <a:rPr lang="zh-CN" altLang="en-US" dirty="0"/>
              <a:t>成交的组合是否“正确”</a:t>
            </a:r>
            <a:endParaRPr lang="en-US" altLang="zh-CN" dirty="0"/>
          </a:p>
          <a:p>
            <a:r>
              <a:rPr lang="zh-CN" altLang="en-US" dirty="0"/>
              <a:t>市场是否达到效率</a:t>
            </a:r>
            <a:endParaRPr lang="en-US" dirty="0"/>
          </a:p>
        </p:txBody>
      </p:sp>
    </p:spTree>
    <p:extLst>
      <p:ext uri="{BB962C8B-B14F-4D97-AF65-F5344CB8AC3E}">
        <p14:creationId xmlns:p14="http://schemas.microsoft.com/office/powerpoint/2010/main" val="3698074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1DE5F-7445-42F5-94F9-2B6E9D7128EA}"/>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99B59EBE-6539-4DB8-9B9B-811A2F1D6FE2}"/>
              </a:ext>
            </a:extLst>
          </p:cNvPr>
          <p:cNvSpPr>
            <a:spLocks noGrp="1"/>
          </p:cNvSpPr>
          <p:nvPr>
            <p:ph idx="1"/>
          </p:nvPr>
        </p:nvSpPr>
        <p:spPr/>
        <p:txBody>
          <a:bodyPr/>
          <a:lstStyle/>
          <a:p>
            <a:r>
              <a:rPr lang="en-US" altLang="zh-CN" dirty="0"/>
              <a:t>3</a:t>
            </a:r>
            <a:r>
              <a:rPr lang="zh-CN" altLang="en-US" dirty="0"/>
              <a:t>个卖家，成本</a:t>
            </a:r>
            <a:r>
              <a:rPr lang="en-US" altLang="zh-CN" dirty="0"/>
              <a:t>1</a:t>
            </a:r>
            <a:r>
              <a:rPr lang="zh-CN" altLang="en-US" dirty="0"/>
              <a:t>，</a:t>
            </a:r>
            <a:r>
              <a:rPr lang="en-US" altLang="zh-CN" dirty="0"/>
              <a:t>5</a:t>
            </a:r>
            <a:r>
              <a:rPr lang="zh-CN" altLang="en-US" dirty="0"/>
              <a:t>，</a:t>
            </a:r>
            <a:r>
              <a:rPr lang="en-US" altLang="zh-CN" dirty="0"/>
              <a:t>8</a:t>
            </a:r>
          </a:p>
          <a:p>
            <a:r>
              <a:rPr lang="en-US" altLang="zh-CN" dirty="0"/>
              <a:t>3</a:t>
            </a:r>
            <a:r>
              <a:rPr lang="zh-CN" altLang="en-US" dirty="0"/>
              <a:t>个买家，收益</a:t>
            </a:r>
            <a:r>
              <a:rPr lang="en-US" altLang="zh-CN" dirty="0"/>
              <a:t>6</a:t>
            </a:r>
            <a:r>
              <a:rPr lang="zh-CN" altLang="en-US" dirty="0"/>
              <a:t>，</a:t>
            </a:r>
            <a:r>
              <a:rPr lang="en-US" altLang="zh-CN" dirty="0"/>
              <a:t>9</a:t>
            </a:r>
            <a:r>
              <a:rPr lang="zh-CN" altLang="en-US" dirty="0"/>
              <a:t>，</a:t>
            </a:r>
            <a:r>
              <a:rPr lang="en-US" altLang="zh-CN" dirty="0"/>
              <a:t>12</a:t>
            </a:r>
          </a:p>
          <a:p>
            <a:r>
              <a:rPr lang="zh-CN" altLang="en-US" dirty="0"/>
              <a:t>每个买家的个人需求曲线是什么</a:t>
            </a:r>
            <a:endParaRPr lang="en-US" altLang="zh-CN" dirty="0"/>
          </a:p>
          <a:p>
            <a:r>
              <a:rPr lang="zh-CN" altLang="en-US" dirty="0"/>
              <a:t>市场需求曲线是什么</a:t>
            </a:r>
            <a:endParaRPr lang="en-US" altLang="zh-CN" dirty="0"/>
          </a:p>
          <a:p>
            <a:r>
              <a:rPr lang="zh-CN" altLang="en-US" dirty="0"/>
              <a:t>每个卖家的个人供给曲线是什么</a:t>
            </a:r>
            <a:endParaRPr lang="en-US" altLang="zh-CN" dirty="0"/>
          </a:p>
          <a:p>
            <a:r>
              <a:rPr lang="zh-CN" altLang="en-US" dirty="0"/>
              <a:t>市场供给曲线是什么</a:t>
            </a:r>
            <a:endParaRPr lang="en-US" dirty="0"/>
          </a:p>
        </p:txBody>
      </p:sp>
    </p:spTree>
    <p:extLst>
      <p:ext uri="{BB962C8B-B14F-4D97-AF65-F5344CB8AC3E}">
        <p14:creationId xmlns:p14="http://schemas.microsoft.com/office/powerpoint/2010/main" val="2815213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7F669-4157-466E-AC0D-CBD20A86C2E1}"/>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ED6FECC6-F9EB-4C56-91A4-AA19D5293E47}"/>
              </a:ext>
            </a:extLst>
          </p:cNvPr>
          <p:cNvSpPr>
            <a:spLocks noGrp="1"/>
          </p:cNvSpPr>
          <p:nvPr>
            <p:ph idx="1"/>
          </p:nvPr>
        </p:nvSpPr>
        <p:spPr/>
        <p:txBody>
          <a:bodyPr/>
          <a:lstStyle/>
          <a:p>
            <a:r>
              <a:rPr lang="zh-CN" altLang="en-US" dirty="0"/>
              <a:t>成本</a:t>
            </a:r>
            <a:r>
              <a:rPr lang="en-US" altLang="zh-CN" dirty="0"/>
              <a:t>1</a:t>
            </a:r>
            <a:r>
              <a:rPr lang="zh-CN" altLang="en-US" dirty="0"/>
              <a:t>、</a:t>
            </a:r>
            <a:r>
              <a:rPr lang="en-US" altLang="zh-CN" dirty="0"/>
              <a:t>5</a:t>
            </a:r>
            <a:r>
              <a:rPr lang="zh-CN" altLang="en-US" dirty="0"/>
              <a:t>、</a:t>
            </a:r>
            <a:r>
              <a:rPr lang="en-US" altLang="zh-CN" dirty="0"/>
              <a:t>8</a:t>
            </a:r>
            <a:r>
              <a:rPr lang="zh-CN" altLang="en-US" dirty="0"/>
              <a:t>，收益</a:t>
            </a:r>
            <a:r>
              <a:rPr lang="en-US" altLang="zh-CN" dirty="0"/>
              <a:t>6</a:t>
            </a:r>
            <a:r>
              <a:rPr lang="zh-CN" altLang="en-US" dirty="0"/>
              <a:t>、</a:t>
            </a:r>
            <a:r>
              <a:rPr lang="en-US" altLang="zh-CN" dirty="0"/>
              <a:t>9</a:t>
            </a:r>
            <a:r>
              <a:rPr lang="zh-CN" altLang="en-US" dirty="0"/>
              <a:t>、</a:t>
            </a:r>
            <a:r>
              <a:rPr lang="en-US" altLang="zh-CN" dirty="0"/>
              <a:t>12</a:t>
            </a:r>
          </a:p>
          <a:p>
            <a:r>
              <a:rPr lang="zh-CN" altLang="en-US" dirty="0"/>
              <a:t>如果</a:t>
            </a:r>
            <a:r>
              <a:rPr lang="en-US" altLang="zh-CN" dirty="0"/>
              <a:t>p&lt;1</a:t>
            </a:r>
            <a:r>
              <a:rPr lang="zh-CN" altLang="en-US" dirty="0"/>
              <a:t>，供给量</a:t>
            </a:r>
            <a:r>
              <a:rPr lang="en-US" altLang="zh-CN" dirty="0"/>
              <a:t>0</a:t>
            </a:r>
            <a:r>
              <a:rPr lang="zh-CN" altLang="en-US" dirty="0"/>
              <a:t>、需求量</a:t>
            </a:r>
            <a:r>
              <a:rPr lang="en-US" altLang="zh-CN" dirty="0"/>
              <a:t>3</a:t>
            </a:r>
            <a:r>
              <a:rPr lang="zh-CN" altLang="en-US" dirty="0"/>
              <a:t>，短缺</a:t>
            </a:r>
            <a:endParaRPr lang="en-US" altLang="zh-CN" dirty="0"/>
          </a:p>
          <a:p>
            <a:r>
              <a:rPr lang="zh-CN" altLang="en-US" dirty="0"/>
              <a:t>如果</a:t>
            </a:r>
            <a:r>
              <a:rPr lang="en-US" altLang="zh-CN" dirty="0"/>
              <a:t>1&lt;=p&lt;5</a:t>
            </a:r>
            <a:r>
              <a:rPr lang="zh-CN" altLang="en-US" dirty="0"/>
              <a:t>，供给量</a:t>
            </a:r>
            <a:r>
              <a:rPr lang="en-US" altLang="zh-CN" dirty="0"/>
              <a:t>1</a:t>
            </a:r>
            <a:r>
              <a:rPr lang="zh-CN" altLang="en-US" dirty="0"/>
              <a:t>、需求量</a:t>
            </a:r>
            <a:r>
              <a:rPr lang="en-US" altLang="zh-CN" dirty="0"/>
              <a:t>3</a:t>
            </a:r>
            <a:r>
              <a:rPr lang="zh-CN" altLang="en-US" dirty="0"/>
              <a:t>，短缺</a:t>
            </a:r>
            <a:endParaRPr lang="en-US" altLang="zh-CN" dirty="0"/>
          </a:p>
          <a:p>
            <a:r>
              <a:rPr lang="zh-CN" altLang="en-US" dirty="0"/>
              <a:t>如果</a:t>
            </a:r>
            <a:r>
              <a:rPr lang="en-US" altLang="zh-CN" dirty="0"/>
              <a:t>5&lt;=p&lt;=6</a:t>
            </a:r>
            <a:r>
              <a:rPr lang="zh-CN" altLang="en-US" dirty="0"/>
              <a:t>，供给量</a:t>
            </a:r>
            <a:r>
              <a:rPr lang="en-US" altLang="zh-CN" dirty="0"/>
              <a:t>2</a:t>
            </a:r>
            <a:r>
              <a:rPr lang="zh-CN" altLang="en-US" dirty="0"/>
              <a:t>、需求量</a:t>
            </a:r>
            <a:r>
              <a:rPr lang="en-US" altLang="zh-CN" dirty="0"/>
              <a:t>3</a:t>
            </a:r>
            <a:r>
              <a:rPr lang="zh-CN" altLang="en-US" dirty="0"/>
              <a:t>，短缺</a:t>
            </a:r>
            <a:endParaRPr lang="en-US" altLang="zh-CN" dirty="0"/>
          </a:p>
          <a:p>
            <a:r>
              <a:rPr lang="zh-CN" altLang="en-US" dirty="0"/>
              <a:t>如果</a:t>
            </a:r>
            <a:r>
              <a:rPr lang="en-US" altLang="zh-CN" dirty="0"/>
              <a:t>6&lt;p&lt;8</a:t>
            </a:r>
            <a:r>
              <a:rPr lang="zh-CN" altLang="en-US" dirty="0"/>
              <a:t>，供给量</a:t>
            </a:r>
            <a:r>
              <a:rPr lang="en-US" altLang="zh-CN" dirty="0"/>
              <a:t>2</a:t>
            </a:r>
            <a:r>
              <a:rPr lang="zh-CN" altLang="en-US" dirty="0"/>
              <a:t>、需求量</a:t>
            </a:r>
            <a:r>
              <a:rPr lang="en-US" altLang="zh-CN" dirty="0"/>
              <a:t>2</a:t>
            </a:r>
            <a:r>
              <a:rPr lang="zh-CN" altLang="en-US" dirty="0"/>
              <a:t>，均衡</a:t>
            </a:r>
            <a:endParaRPr lang="en-US" altLang="zh-CN" dirty="0"/>
          </a:p>
          <a:p>
            <a:r>
              <a:rPr lang="zh-CN" altLang="en-US" dirty="0"/>
              <a:t>如果</a:t>
            </a:r>
            <a:r>
              <a:rPr lang="en-US" altLang="zh-CN" dirty="0"/>
              <a:t>8&lt;=p&lt;=9</a:t>
            </a:r>
            <a:r>
              <a:rPr lang="zh-CN" altLang="en-US" dirty="0"/>
              <a:t>，供给量</a:t>
            </a:r>
            <a:r>
              <a:rPr lang="en-US" altLang="zh-CN" dirty="0"/>
              <a:t>3</a:t>
            </a:r>
            <a:r>
              <a:rPr lang="zh-CN" altLang="en-US" dirty="0"/>
              <a:t>、需求量</a:t>
            </a:r>
            <a:r>
              <a:rPr lang="en-US" altLang="zh-CN" dirty="0"/>
              <a:t>2</a:t>
            </a:r>
            <a:r>
              <a:rPr lang="zh-CN" altLang="en-US" dirty="0"/>
              <a:t>，过剩</a:t>
            </a:r>
            <a:endParaRPr lang="en-US" altLang="zh-CN" dirty="0"/>
          </a:p>
          <a:p>
            <a:r>
              <a:rPr lang="zh-CN" altLang="en-US" dirty="0"/>
              <a:t>如果</a:t>
            </a:r>
            <a:r>
              <a:rPr lang="en-US" altLang="zh-CN" dirty="0"/>
              <a:t>9&lt;p</a:t>
            </a:r>
            <a:r>
              <a:rPr lang="zh-CN" altLang="en-US" dirty="0"/>
              <a:t>，过剩</a:t>
            </a:r>
            <a:endParaRPr lang="en-US" altLang="zh-CN" dirty="0"/>
          </a:p>
          <a:p>
            <a:r>
              <a:rPr lang="zh-CN" altLang="en-US" dirty="0"/>
              <a:t>均衡价格</a:t>
            </a:r>
            <a:r>
              <a:rPr lang="en-US" altLang="zh-CN" dirty="0"/>
              <a:t>6&lt;p&lt;8</a:t>
            </a:r>
          </a:p>
          <a:p>
            <a:endParaRPr lang="en-US" altLang="zh-CN" dirty="0"/>
          </a:p>
          <a:p>
            <a:endParaRPr lang="en-US" dirty="0"/>
          </a:p>
        </p:txBody>
      </p:sp>
    </p:spTree>
    <p:extLst>
      <p:ext uri="{BB962C8B-B14F-4D97-AF65-F5344CB8AC3E}">
        <p14:creationId xmlns:p14="http://schemas.microsoft.com/office/powerpoint/2010/main" val="1517561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CD320-6D81-4F7C-9671-970D3C1932B6}"/>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045618B2-FDC3-4184-998E-D6CC5DAA8FEE}"/>
              </a:ext>
            </a:extLst>
          </p:cNvPr>
          <p:cNvSpPr>
            <a:spLocks noGrp="1"/>
          </p:cNvSpPr>
          <p:nvPr>
            <p:ph idx="1"/>
          </p:nvPr>
        </p:nvSpPr>
        <p:spPr/>
        <p:txBody>
          <a:bodyPr/>
          <a:lstStyle/>
          <a:p>
            <a:r>
              <a:rPr lang="zh-CN" altLang="en-US" dirty="0"/>
              <a:t>均衡结果：</a:t>
            </a:r>
            <a:endParaRPr lang="en-US" altLang="zh-CN" dirty="0"/>
          </a:p>
          <a:p>
            <a:pPr lvl="1"/>
            <a:r>
              <a:rPr lang="en-US" altLang="zh-CN" dirty="0"/>
              <a:t>1</a:t>
            </a:r>
            <a:r>
              <a:rPr lang="zh-CN" altLang="en-US" dirty="0"/>
              <a:t>，</a:t>
            </a:r>
            <a:r>
              <a:rPr lang="en-US" altLang="zh-CN" dirty="0"/>
              <a:t>5</a:t>
            </a:r>
            <a:r>
              <a:rPr lang="zh-CN" altLang="en-US" dirty="0"/>
              <a:t>成本的卖家卖</a:t>
            </a:r>
            <a:endParaRPr lang="en-US" altLang="zh-CN" dirty="0"/>
          </a:p>
          <a:p>
            <a:pPr lvl="1"/>
            <a:r>
              <a:rPr lang="en-US" altLang="zh-CN" dirty="0"/>
              <a:t>9</a:t>
            </a:r>
            <a:r>
              <a:rPr lang="zh-CN" altLang="en-US" dirty="0"/>
              <a:t>，</a:t>
            </a:r>
            <a:r>
              <a:rPr lang="en-US" altLang="zh-CN" dirty="0"/>
              <a:t>12</a:t>
            </a:r>
            <a:r>
              <a:rPr lang="zh-CN" altLang="en-US" dirty="0"/>
              <a:t>收益的买家买</a:t>
            </a:r>
            <a:endParaRPr lang="en-US" altLang="zh-CN" dirty="0"/>
          </a:p>
          <a:p>
            <a:pPr lvl="1"/>
            <a:r>
              <a:rPr lang="zh-CN" altLang="en-US" dirty="0"/>
              <a:t>价格在</a:t>
            </a:r>
            <a:r>
              <a:rPr lang="en-US" altLang="zh-CN" dirty="0"/>
              <a:t>6-8</a:t>
            </a:r>
            <a:r>
              <a:rPr lang="zh-CN" altLang="en-US" dirty="0"/>
              <a:t>之间</a:t>
            </a:r>
            <a:endParaRPr lang="en-US" altLang="zh-CN" dirty="0"/>
          </a:p>
          <a:p>
            <a:r>
              <a:rPr lang="zh-CN" altLang="en-US" dirty="0"/>
              <a:t>均衡是有效率的</a:t>
            </a:r>
            <a:endParaRPr lang="en-US" altLang="zh-CN" dirty="0"/>
          </a:p>
          <a:p>
            <a:pPr lvl="1"/>
            <a:r>
              <a:rPr lang="zh-CN" altLang="en-US" dirty="0"/>
              <a:t>帕累托效率：没人能在不使他人变坏的情况下变得更好。</a:t>
            </a:r>
            <a:endParaRPr lang="en-US" altLang="zh-CN" dirty="0"/>
          </a:p>
          <a:p>
            <a:pPr lvl="1"/>
            <a:r>
              <a:rPr lang="zh-CN" altLang="en-US" dirty="0"/>
              <a:t>实现了最大的社会总剩余</a:t>
            </a:r>
            <a:endParaRPr lang="en-US" dirty="0"/>
          </a:p>
        </p:txBody>
      </p:sp>
    </p:spTree>
    <p:extLst>
      <p:ext uri="{BB962C8B-B14F-4D97-AF65-F5344CB8AC3E}">
        <p14:creationId xmlns:p14="http://schemas.microsoft.com/office/powerpoint/2010/main" val="37252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D3735-66D9-4D68-9A93-4A2ADD4475FF}"/>
              </a:ext>
            </a:extLst>
          </p:cNvPr>
          <p:cNvSpPr>
            <a:spLocks noGrp="1"/>
          </p:cNvSpPr>
          <p:nvPr>
            <p:ph type="title"/>
          </p:nvPr>
        </p:nvSpPr>
        <p:spPr/>
        <p:txBody>
          <a:bodyPr/>
          <a:lstStyle/>
          <a:p>
            <a:r>
              <a:rPr lang="zh-CN" altLang="en-US" dirty="0"/>
              <a:t>需求</a:t>
            </a:r>
            <a:endParaRPr lang="en-US" dirty="0"/>
          </a:p>
        </p:txBody>
      </p:sp>
      <p:sp>
        <p:nvSpPr>
          <p:cNvPr id="3" name="内容占位符 2">
            <a:extLst>
              <a:ext uri="{FF2B5EF4-FFF2-40B4-BE49-F238E27FC236}">
                <a16:creationId xmlns:a16="http://schemas.microsoft.com/office/drawing/2014/main" id="{995781D4-F037-421E-A97C-28B3EA64CA6B}"/>
              </a:ext>
            </a:extLst>
          </p:cNvPr>
          <p:cNvSpPr>
            <a:spLocks noGrp="1"/>
          </p:cNvSpPr>
          <p:nvPr>
            <p:ph idx="1"/>
          </p:nvPr>
        </p:nvSpPr>
        <p:spPr/>
        <p:txBody>
          <a:bodyPr>
            <a:normAutofit fontScale="92500" lnSpcReduction="10000"/>
          </a:bodyPr>
          <a:lstStyle/>
          <a:p>
            <a:r>
              <a:rPr lang="zh-CN" altLang="en-US" sz="3200" dirty="0"/>
              <a:t>需求：消费者在某一时间内的</a:t>
            </a:r>
            <a:r>
              <a:rPr lang="zh-CN" altLang="en-US" sz="3200" dirty="0">
                <a:solidFill>
                  <a:srgbClr val="FF0000"/>
                </a:solidFill>
              </a:rPr>
              <a:t>每一价格水平</a:t>
            </a:r>
            <a:r>
              <a:rPr lang="zh-CN" altLang="en-US" sz="3200" dirty="0"/>
              <a:t>上对某种商品愿意并且能够购买的数量</a:t>
            </a:r>
            <a:endParaRPr lang="en-US" altLang="zh-CN" sz="3200" dirty="0"/>
          </a:p>
          <a:p>
            <a:r>
              <a:rPr lang="zh-CN" altLang="en-US" sz="3200" dirty="0"/>
              <a:t>需求规律：在</a:t>
            </a:r>
            <a:r>
              <a:rPr lang="zh-CN" altLang="en-US" sz="3200" dirty="0">
                <a:solidFill>
                  <a:srgbClr val="FF0000"/>
                </a:solidFill>
              </a:rPr>
              <a:t>其他条件不变</a:t>
            </a:r>
            <a:r>
              <a:rPr lang="zh-CN" altLang="en-US" sz="3200" dirty="0"/>
              <a:t>时， 商品的价格上升，对该商品的需求量减少</a:t>
            </a:r>
          </a:p>
          <a:p>
            <a:pPr lvl="1"/>
            <a:r>
              <a:rPr lang="zh-CN" altLang="en-US" sz="2800" dirty="0"/>
              <a:t>经验规律</a:t>
            </a:r>
          </a:p>
          <a:p>
            <a:pPr lvl="1"/>
            <a:r>
              <a:rPr lang="zh-CN" altLang="en-US" sz="2800" dirty="0"/>
              <a:t>例外：股票、房子？奢侈品？</a:t>
            </a:r>
            <a:endParaRPr lang="en-US" altLang="zh-CN" sz="2800" dirty="0"/>
          </a:p>
          <a:p>
            <a:r>
              <a:rPr lang="zh-CN" altLang="en-US" sz="3200" dirty="0"/>
              <a:t>支付意愿（</a:t>
            </a:r>
            <a:r>
              <a:rPr lang="en-US" altLang="zh-CN" sz="3200" dirty="0"/>
              <a:t>willingness to pay</a:t>
            </a:r>
            <a:r>
              <a:rPr lang="zh-CN" altLang="en-US" sz="3200" dirty="0"/>
              <a:t>）：消费者愿意为额外一单位商品支付的最高价格</a:t>
            </a:r>
            <a:endParaRPr lang="en-US" altLang="zh-CN" sz="3200" dirty="0"/>
          </a:p>
          <a:p>
            <a:pPr lvl="1"/>
            <a:r>
              <a:rPr lang="zh-CN" altLang="en-US" sz="2800" dirty="0"/>
              <a:t>边际效用递减：随着消费某种商品数量的增加，消费者对额外一单位同一商品的支付意愿下降</a:t>
            </a:r>
          </a:p>
        </p:txBody>
      </p:sp>
    </p:spTree>
    <p:extLst>
      <p:ext uri="{BB962C8B-B14F-4D97-AF65-F5344CB8AC3E}">
        <p14:creationId xmlns:p14="http://schemas.microsoft.com/office/powerpoint/2010/main" val="12471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A8B3A-CB60-4BB6-9569-4290CAEDABA7}"/>
              </a:ext>
            </a:extLst>
          </p:cNvPr>
          <p:cNvSpPr>
            <a:spLocks noGrp="1"/>
          </p:cNvSpPr>
          <p:nvPr>
            <p:ph type="title"/>
          </p:nvPr>
        </p:nvSpPr>
        <p:spPr/>
        <p:txBody>
          <a:bodyPr/>
          <a:lstStyle/>
          <a:p>
            <a:r>
              <a:rPr lang="zh-CN" altLang="en-US" dirty="0">
                <a:latin typeface="+mj-ea"/>
              </a:rPr>
              <a:t>其他条件不变（</a:t>
            </a:r>
            <a:r>
              <a:rPr lang="en-US" altLang="zh-CN" dirty="0">
                <a:latin typeface="+mj-ea"/>
              </a:rPr>
              <a:t>ceteris paribus</a:t>
            </a:r>
            <a:r>
              <a:rPr lang="zh-CN" altLang="en-US" dirty="0">
                <a:latin typeface="+mj-ea"/>
              </a:rPr>
              <a:t>）</a:t>
            </a:r>
            <a:endParaRPr lang="en-US" dirty="0">
              <a:latin typeface="+mj-ea"/>
            </a:endParaRPr>
          </a:p>
        </p:txBody>
      </p:sp>
      <p:sp>
        <p:nvSpPr>
          <p:cNvPr id="3" name="内容占位符 2">
            <a:extLst>
              <a:ext uri="{FF2B5EF4-FFF2-40B4-BE49-F238E27FC236}">
                <a16:creationId xmlns:a16="http://schemas.microsoft.com/office/drawing/2014/main" id="{490339C7-5865-4E13-954E-224E5DCA4473}"/>
              </a:ext>
            </a:extLst>
          </p:cNvPr>
          <p:cNvSpPr>
            <a:spLocks noGrp="1"/>
          </p:cNvSpPr>
          <p:nvPr>
            <p:ph idx="1"/>
          </p:nvPr>
        </p:nvSpPr>
        <p:spPr/>
        <p:txBody>
          <a:bodyPr>
            <a:normAutofit/>
          </a:bodyPr>
          <a:lstStyle/>
          <a:p>
            <a:r>
              <a:rPr lang="zh-CN" altLang="en-US" sz="3200" dirty="0"/>
              <a:t>这些“其他条件”是决定需求的非价格（商品本身价格）因素</a:t>
            </a:r>
          </a:p>
          <a:p>
            <a:pPr lvl="1"/>
            <a:r>
              <a:rPr lang="zh-CN" altLang="en-US" sz="2800" dirty="0"/>
              <a:t>消费者数量</a:t>
            </a:r>
            <a:endParaRPr lang="en-US" altLang="zh-CN" sz="2800" dirty="0"/>
          </a:p>
          <a:p>
            <a:pPr lvl="1"/>
            <a:r>
              <a:rPr lang="zh-CN" altLang="en-US" sz="2800" dirty="0"/>
              <a:t>消费者偏好</a:t>
            </a:r>
          </a:p>
          <a:p>
            <a:pPr lvl="1"/>
            <a:r>
              <a:rPr lang="zh-CN" altLang="en-US" sz="2800" dirty="0"/>
              <a:t>消费者收入水平</a:t>
            </a:r>
            <a:endParaRPr lang="en-US" altLang="zh-CN" sz="2800" dirty="0"/>
          </a:p>
          <a:p>
            <a:pPr lvl="1"/>
            <a:r>
              <a:rPr lang="zh-CN" altLang="en-US" sz="2800" dirty="0"/>
              <a:t>相关商品的价格</a:t>
            </a:r>
            <a:endParaRPr lang="en-US" altLang="zh-CN" sz="2800" dirty="0"/>
          </a:p>
          <a:p>
            <a:pPr lvl="1"/>
            <a:r>
              <a:rPr lang="zh-CN" altLang="en-US" sz="2800" dirty="0"/>
              <a:t>消费者预期 </a:t>
            </a:r>
          </a:p>
        </p:txBody>
      </p:sp>
    </p:spTree>
    <p:extLst>
      <p:ext uri="{BB962C8B-B14F-4D97-AF65-F5344CB8AC3E}">
        <p14:creationId xmlns:p14="http://schemas.microsoft.com/office/powerpoint/2010/main" val="185275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45948-D210-4BE6-8B3A-565D3B05E4C8}"/>
              </a:ext>
            </a:extLst>
          </p:cNvPr>
          <p:cNvSpPr>
            <a:spLocks noGrp="1"/>
          </p:cNvSpPr>
          <p:nvPr>
            <p:ph type="title"/>
          </p:nvPr>
        </p:nvSpPr>
        <p:spPr/>
        <p:txBody>
          <a:bodyPr/>
          <a:lstStyle/>
          <a:p>
            <a:r>
              <a:rPr lang="zh-CN" altLang="en-US" dirty="0"/>
              <a:t>需求的表示方式</a:t>
            </a:r>
            <a:endParaRPr lang="en-US" dirty="0"/>
          </a:p>
        </p:txBody>
      </p:sp>
      <p:sp>
        <p:nvSpPr>
          <p:cNvPr id="3" name="内容占位符 2">
            <a:extLst>
              <a:ext uri="{FF2B5EF4-FFF2-40B4-BE49-F238E27FC236}">
                <a16:creationId xmlns:a16="http://schemas.microsoft.com/office/drawing/2014/main" id="{840EF414-6D27-44ED-9AC4-9B89B9E82ADC}"/>
              </a:ext>
            </a:extLst>
          </p:cNvPr>
          <p:cNvSpPr>
            <a:spLocks noGrp="1"/>
          </p:cNvSpPr>
          <p:nvPr>
            <p:ph idx="1"/>
          </p:nvPr>
        </p:nvSpPr>
        <p:spPr/>
        <p:txBody>
          <a:bodyPr/>
          <a:lstStyle/>
          <a:p>
            <a:r>
              <a:rPr lang="zh-CN" altLang="en-US" sz="3200" dirty="0"/>
              <a:t>需求的表示方式：需求表、需求曲线、需求函数</a:t>
            </a:r>
            <a:endParaRPr lang="en-US" altLang="zh-CN" sz="3200" dirty="0"/>
          </a:p>
          <a:p>
            <a:r>
              <a:rPr lang="zh-CN" altLang="en-US" dirty="0"/>
              <a:t>需求表：反映在其他条件不变的情况下，消费者在某一特定时间对某一商品的需求量与该商品价格之间的对应关系的表。</a:t>
            </a:r>
          </a:p>
          <a:p>
            <a:r>
              <a:rPr lang="zh-CN" altLang="en-US" dirty="0"/>
              <a:t>需求曲线：反映其它条件不变的情况下商品需求量与其价格关系的曲线。</a:t>
            </a:r>
            <a:endParaRPr lang="en-US" altLang="zh-CN" dirty="0"/>
          </a:p>
          <a:p>
            <a:r>
              <a:rPr lang="zh-CN" altLang="en-US" dirty="0"/>
              <a:t>需求曲线和需求表：保持其他条件不变</a:t>
            </a:r>
            <a:endParaRPr lang="en-US" altLang="zh-CN" dirty="0"/>
          </a:p>
          <a:p>
            <a:endParaRPr lang="zh-CN" altLang="en-US" dirty="0"/>
          </a:p>
          <a:p>
            <a:endParaRPr lang="en-US" dirty="0"/>
          </a:p>
        </p:txBody>
      </p:sp>
    </p:spTree>
    <p:extLst>
      <p:ext uri="{BB962C8B-B14F-4D97-AF65-F5344CB8AC3E}">
        <p14:creationId xmlns:p14="http://schemas.microsoft.com/office/powerpoint/2010/main" val="214423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8BB84-4654-4734-93A6-262700879A66}"/>
              </a:ext>
            </a:extLst>
          </p:cNvPr>
          <p:cNvSpPr>
            <a:spLocks noGrp="1"/>
          </p:cNvSpPr>
          <p:nvPr>
            <p:ph type="title" idx="4294967295"/>
          </p:nvPr>
        </p:nvSpPr>
        <p:spPr>
          <a:xfrm>
            <a:off x="0" y="365125"/>
            <a:ext cx="7886700" cy="1325563"/>
          </a:xfrm>
        </p:spPr>
        <p:txBody>
          <a:bodyPr/>
          <a:lstStyle/>
          <a:p>
            <a:endParaRPr lang="en-US" dirty="0"/>
          </a:p>
        </p:txBody>
      </p:sp>
      <p:grpSp>
        <p:nvGrpSpPr>
          <p:cNvPr id="46" name="Group 2">
            <a:extLst>
              <a:ext uri="{FF2B5EF4-FFF2-40B4-BE49-F238E27FC236}">
                <a16:creationId xmlns:a16="http://schemas.microsoft.com/office/drawing/2014/main" id="{8068C616-D45A-416C-A694-9BC7B072436D}"/>
              </a:ext>
            </a:extLst>
          </p:cNvPr>
          <p:cNvGrpSpPr>
            <a:grpSpLocks/>
          </p:cNvGrpSpPr>
          <p:nvPr/>
        </p:nvGrpSpPr>
        <p:grpSpPr bwMode="auto">
          <a:xfrm>
            <a:off x="133350" y="876300"/>
            <a:ext cx="6445250" cy="5456238"/>
            <a:chOff x="0" y="0"/>
            <a:chExt cx="4060" cy="3437"/>
          </a:xfrm>
        </p:grpSpPr>
        <p:pic>
          <p:nvPicPr>
            <p:cNvPr id="47" name="Picture 3" descr="chap4 graph1">
              <a:extLst>
                <a:ext uri="{FF2B5EF4-FFF2-40B4-BE49-F238E27FC236}">
                  <a16:creationId xmlns:a16="http://schemas.microsoft.com/office/drawing/2014/main" id="{B4DFD228-F6ED-4C6A-BD9F-51056623E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 y="79"/>
              <a:ext cx="3646" cy="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4">
              <a:extLst>
                <a:ext uri="{FF2B5EF4-FFF2-40B4-BE49-F238E27FC236}">
                  <a16:creationId xmlns:a16="http://schemas.microsoft.com/office/drawing/2014/main" id="{C569C652-67D3-450F-8183-9B10FD4B9875}"/>
                </a:ext>
              </a:extLst>
            </p:cNvPr>
            <p:cNvSpPr txBox="1">
              <a:spLocks noChangeArrowheads="1"/>
            </p:cNvSpPr>
            <p:nvPr/>
          </p:nvSpPr>
          <p:spPr bwMode="auto">
            <a:xfrm>
              <a:off x="0" y="0"/>
              <a:ext cx="857" cy="5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zh-CN" altLang="en-US" sz="2400" dirty="0">
                  <a:ea typeface="宋体" panose="02010600030101010101" pitchFamily="2" charset="-122"/>
                </a:rPr>
                <a:t>汽油价格</a:t>
              </a:r>
              <a:endParaRPr lang="en-US" altLang="zh-CN" sz="2400" b="1" dirty="0">
                <a:ea typeface="宋体" panose="02010600030101010101" pitchFamily="2" charset="-122"/>
              </a:endParaRPr>
            </a:p>
          </p:txBody>
        </p:sp>
        <p:sp>
          <p:nvSpPr>
            <p:cNvPr id="49" name="Text Box 5">
              <a:extLst>
                <a:ext uri="{FF2B5EF4-FFF2-40B4-BE49-F238E27FC236}">
                  <a16:creationId xmlns:a16="http://schemas.microsoft.com/office/drawing/2014/main" id="{02B9E38F-7E1E-40E1-BA29-CCB486738E3E}"/>
                </a:ext>
              </a:extLst>
            </p:cNvPr>
            <p:cNvSpPr txBox="1">
              <a:spLocks noChangeArrowheads="1"/>
            </p:cNvSpPr>
            <p:nvPr/>
          </p:nvSpPr>
          <p:spPr bwMode="auto">
            <a:xfrm>
              <a:off x="3193" y="2937"/>
              <a:ext cx="867"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None/>
              </a:pPr>
              <a:r>
                <a:rPr lang="zh-CN" altLang="en-US" sz="2400" dirty="0">
                  <a:ea typeface="宋体" panose="02010600030101010101" pitchFamily="2" charset="-122"/>
                </a:rPr>
                <a:t>汽油数量</a:t>
              </a:r>
              <a:endParaRPr lang="zh-CN" altLang="zh-CN" sz="2400" b="1" dirty="0">
                <a:ea typeface="宋体" panose="02010600030101010101" pitchFamily="2" charset="-122"/>
              </a:endParaRPr>
            </a:p>
          </p:txBody>
        </p:sp>
      </p:grpSp>
      <p:sp>
        <p:nvSpPr>
          <p:cNvPr id="50" name="Line 6">
            <a:extLst>
              <a:ext uri="{FF2B5EF4-FFF2-40B4-BE49-F238E27FC236}">
                <a16:creationId xmlns:a16="http://schemas.microsoft.com/office/drawing/2014/main" id="{E0B61657-4A98-4605-86C1-905009FF7E46}"/>
              </a:ext>
            </a:extLst>
          </p:cNvPr>
          <p:cNvSpPr>
            <a:spLocks noChangeShapeType="1"/>
          </p:cNvSpPr>
          <p:nvPr/>
        </p:nvSpPr>
        <p:spPr bwMode="auto">
          <a:xfrm>
            <a:off x="1960563" y="1585913"/>
            <a:ext cx="3052762" cy="3889375"/>
          </a:xfrm>
          <a:prstGeom prst="line">
            <a:avLst/>
          </a:prstGeom>
          <a:noFill/>
          <a:ln w="508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Oval 7">
            <a:extLst>
              <a:ext uri="{FF2B5EF4-FFF2-40B4-BE49-F238E27FC236}">
                <a16:creationId xmlns:a16="http://schemas.microsoft.com/office/drawing/2014/main" id="{7D44DCC4-5B51-43C1-80E2-9E437EC67B92}"/>
              </a:ext>
            </a:extLst>
          </p:cNvPr>
          <p:cNvSpPr>
            <a:spLocks noChangeArrowheads="1"/>
          </p:cNvSpPr>
          <p:nvPr/>
        </p:nvSpPr>
        <p:spPr bwMode="auto">
          <a:xfrm>
            <a:off x="4943475" y="5414963"/>
            <a:ext cx="139700" cy="13811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aphicFrame>
        <p:nvGraphicFramePr>
          <p:cNvPr id="52" name="Group 9">
            <a:extLst>
              <a:ext uri="{FF2B5EF4-FFF2-40B4-BE49-F238E27FC236}">
                <a16:creationId xmlns:a16="http://schemas.microsoft.com/office/drawing/2014/main" id="{F7C4D896-1AA9-46F5-B5CA-F3D4EB37D0C2}"/>
              </a:ext>
            </a:extLst>
          </p:cNvPr>
          <p:cNvGraphicFramePr>
            <a:graphicFrameLocks noGrp="1"/>
          </p:cNvGraphicFramePr>
          <p:nvPr>
            <p:extLst>
              <p:ext uri="{D42A27DB-BD31-4B8C-83A1-F6EECF244321}">
                <p14:modId xmlns:p14="http://schemas.microsoft.com/office/powerpoint/2010/main" val="3459316854"/>
              </p:ext>
            </p:extLst>
          </p:nvPr>
        </p:nvGraphicFramePr>
        <p:xfrm>
          <a:off x="5916612" y="841375"/>
          <a:ext cx="2943226" cy="4575174"/>
        </p:xfrm>
        <a:graphic>
          <a:graphicData uri="http://schemas.openxmlformats.org/drawingml/2006/table">
            <a:tbl>
              <a:tblPr/>
              <a:tblGrid>
                <a:gridCol w="1101303">
                  <a:extLst>
                    <a:ext uri="{9D8B030D-6E8A-4147-A177-3AD203B41FA5}">
                      <a16:colId xmlns:a16="http://schemas.microsoft.com/office/drawing/2014/main" val="1973011069"/>
                    </a:ext>
                  </a:extLst>
                </a:gridCol>
                <a:gridCol w="1841923">
                  <a:extLst>
                    <a:ext uri="{9D8B030D-6E8A-4147-A177-3AD203B41FA5}">
                      <a16:colId xmlns:a16="http://schemas.microsoft.com/office/drawing/2014/main" val="2830886943"/>
                    </a:ext>
                  </a:extLst>
                </a:gridCol>
              </a:tblGrid>
              <a:tr h="1243619">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lang="zh-CN" altLang="en-US" dirty="0">
                          <a:ea typeface="宋体" panose="02010600030101010101" pitchFamily="2" charset="-122"/>
                        </a:rPr>
                        <a:t>汽油价格</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1" marB="45721"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需求量</a:t>
                      </a:r>
                    </a:p>
                  </a:txBody>
                  <a:tcPr marT="45721" marB="45721"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893132515"/>
                  </a:ext>
                </a:extLst>
              </a:tr>
              <a:tr h="4762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16</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115247958"/>
                  </a:ext>
                </a:extLst>
              </a:tr>
              <a:tr h="475501">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14</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720257529"/>
                  </a:ext>
                </a:extLst>
              </a:tr>
              <a:tr h="4762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7015548"/>
                  </a:ext>
                </a:extLst>
              </a:tr>
              <a:tr h="475501">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201791006"/>
                  </a:ext>
                </a:extLst>
              </a:tr>
              <a:tr h="4762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081171252"/>
                  </a:ext>
                </a:extLst>
              </a:tr>
              <a:tr h="475501">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981837583"/>
                  </a:ext>
                </a:extLst>
              </a:tr>
              <a:tr h="4762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6.00</a:t>
                      </a:r>
                    </a:p>
                  </a:txBody>
                  <a:tcPr marT="45721" marB="45721"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marT="45721" marB="45721"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extLst>
                  <a:ext uri="{0D108BD9-81ED-4DB2-BD59-A6C34878D82A}">
                    <a16:rowId xmlns:a16="http://schemas.microsoft.com/office/drawing/2014/main" val="3278201702"/>
                  </a:ext>
                </a:extLst>
              </a:tr>
            </a:tbl>
          </a:graphicData>
        </a:graphic>
      </p:graphicFrame>
      <p:grpSp>
        <p:nvGrpSpPr>
          <p:cNvPr id="53" name="Group 34">
            <a:extLst>
              <a:ext uri="{FF2B5EF4-FFF2-40B4-BE49-F238E27FC236}">
                <a16:creationId xmlns:a16="http://schemas.microsoft.com/office/drawing/2014/main" id="{C9E8F61A-A6E3-44F3-8D2F-7D3D2C960D5C}"/>
              </a:ext>
            </a:extLst>
          </p:cNvPr>
          <p:cNvGrpSpPr>
            <a:grpSpLocks/>
          </p:cNvGrpSpPr>
          <p:nvPr/>
        </p:nvGrpSpPr>
        <p:grpSpPr bwMode="auto">
          <a:xfrm>
            <a:off x="1335088" y="4235450"/>
            <a:ext cx="2832100" cy="1250950"/>
            <a:chOff x="0" y="0"/>
            <a:chExt cx="1784" cy="788"/>
          </a:xfrm>
        </p:grpSpPr>
        <p:grpSp>
          <p:nvGrpSpPr>
            <p:cNvPr id="54" name="Group 35">
              <a:extLst>
                <a:ext uri="{FF2B5EF4-FFF2-40B4-BE49-F238E27FC236}">
                  <a16:creationId xmlns:a16="http://schemas.microsoft.com/office/drawing/2014/main" id="{BBFF40C6-29D0-4BC9-BDDC-DE26ED04B351}"/>
                </a:ext>
              </a:extLst>
            </p:cNvPr>
            <p:cNvGrpSpPr>
              <a:grpSpLocks/>
            </p:cNvGrpSpPr>
            <p:nvPr/>
          </p:nvGrpSpPr>
          <p:grpSpPr bwMode="auto">
            <a:xfrm>
              <a:off x="0" y="44"/>
              <a:ext cx="1747" cy="744"/>
              <a:chOff x="0" y="0"/>
              <a:chExt cx="795" cy="646"/>
            </a:xfrm>
          </p:grpSpPr>
          <p:sp>
            <p:nvSpPr>
              <p:cNvPr id="56" name="Line 56">
                <a:extLst>
                  <a:ext uri="{FF2B5EF4-FFF2-40B4-BE49-F238E27FC236}">
                    <a16:creationId xmlns:a16="http://schemas.microsoft.com/office/drawing/2014/main" id="{BA59D506-C45C-4E90-BAD4-AD34C279B109}"/>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7">
                <a:extLst>
                  <a:ext uri="{FF2B5EF4-FFF2-40B4-BE49-F238E27FC236}">
                    <a16:creationId xmlns:a16="http://schemas.microsoft.com/office/drawing/2014/main" id="{12CE7619-734A-4631-ADD2-97939382FBD9}"/>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 name="Oval 58">
              <a:extLst>
                <a:ext uri="{FF2B5EF4-FFF2-40B4-BE49-F238E27FC236}">
                  <a16:creationId xmlns:a16="http://schemas.microsoft.com/office/drawing/2014/main" id="{C035E312-08C3-4005-8AA7-FE1415FBCBE8}"/>
                </a:ext>
              </a:extLst>
            </p:cNvPr>
            <p:cNvSpPr>
              <a:spLocks noChangeArrowheads="1"/>
            </p:cNvSpPr>
            <p:nvPr/>
          </p:nvSpPr>
          <p:spPr bwMode="auto">
            <a:xfrm>
              <a:off x="1696"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58" name="Group 39">
            <a:extLst>
              <a:ext uri="{FF2B5EF4-FFF2-40B4-BE49-F238E27FC236}">
                <a16:creationId xmlns:a16="http://schemas.microsoft.com/office/drawing/2014/main" id="{4ED9B7A5-0170-4564-A8A4-4C8BB4C55D39}"/>
              </a:ext>
            </a:extLst>
          </p:cNvPr>
          <p:cNvGrpSpPr>
            <a:grpSpLocks/>
          </p:cNvGrpSpPr>
          <p:nvPr/>
        </p:nvGrpSpPr>
        <p:grpSpPr bwMode="auto">
          <a:xfrm>
            <a:off x="1335088" y="4837113"/>
            <a:ext cx="3300412" cy="655637"/>
            <a:chOff x="0" y="0"/>
            <a:chExt cx="2079" cy="413"/>
          </a:xfrm>
        </p:grpSpPr>
        <p:grpSp>
          <p:nvGrpSpPr>
            <p:cNvPr id="59" name="Group 40">
              <a:extLst>
                <a:ext uri="{FF2B5EF4-FFF2-40B4-BE49-F238E27FC236}">
                  <a16:creationId xmlns:a16="http://schemas.microsoft.com/office/drawing/2014/main" id="{289590AD-992C-4285-9DAA-C3499E8342AA}"/>
                </a:ext>
              </a:extLst>
            </p:cNvPr>
            <p:cNvGrpSpPr>
              <a:grpSpLocks/>
            </p:cNvGrpSpPr>
            <p:nvPr/>
          </p:nvGrpSpPr>
          <p:grpSpPr bwMode="auto">
            <a:xfrm>
              <a:off x="0" y="45"/>
              <a:ext cx="2032" cy="368"/>
              <a:chOff x="0" y="0"/>
              <a:chExt cx="795" cy="646"/>
            </a:xfrm>
          </p:grpSpPr>
          <p:sp>
            <p:nvSpPr>
              <p:cNvPr id="61" name="Line 61">
                <a:extLst>
                  <a:ext uri="{FF2B5EF4-FFF2-40B4-BE49-F238E27FC236}">
                    <a16:creationId xmlns:a16="http://schemas.microsoft.com/office/drawing/2014/main" id="{A94FF5B8-A864-4AC8-86D2-0FD3C44B2E50}"/>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62">
                <a:extLst>
                  <a:ext uri="{FF2B5EF4-FFF2-40B4-BE49-F238E27FC236}">
                    <a16:creationId xmlns:a16="http://schemas.microsoft.com/office/drawing/2014/main" id="{C02976A6-E283-421C-BB6F-56E25F068A01}"/>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 name="Oval 63">
              <a:extLst>
                <a:ext uri="{FF2B5EF4-FFF2-40B4-BE49-F238E27FC236}">
                  <a16:creationId xmlns:a16="http://schemas.microsoft.com/office/drawing/2014/main" id="{273A4456-8F80-4026-B46D-C00BF034A3BD}"/>
                </a:ext>
              </a:extLst>
            </p:cNvPr>
            <p:cNvSpPr>
              <a:spLocks noChangeArrowheads="1"/>
            </p:cNvSpPr>
            <p:nvPr/>
          </p:nvSpPr>
          <p:spPr bwMode="auto">
            <a:xfrm>
              <a:off x="1991"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grpSp>
        <p:nvGrpSpPr>
          <p:cNvPr id="63" name="Group 44">
            <a:extLst>
              <a:ext uri="{FF2B5EF4-FFF2-40B4-BE49-F238E27FC236}">
                <a16:creationId xmlns:a16="http://schemas.microsoft.com/office/drawing/2014/main" id="{07CFA69E-6153-4846-AF10-B46DC9D8FF59}"/>
              </a:ext>
            </a:extLst>
          </p:cNvPr>
          <p:cNvGrpSpPr>
            <a:grpSpLocks/>
          </p:cNvGrpSpPr>
          <p:nvPr/>
        </p:nvGrpSpPr>
        <p:grpSpPr bwMode="auto">
          <a:xfrm>
            <a:off x="1338263" y="3652838"/>
            <a:ext cx="2374900" cy="1835150"/>
            <a:chOff x="0" y="0"/>
            <a:chExt cx="1496" cy="1156"/>
          </a:xfrm>
        </p:grpSpPr>
        <p:sp>
          <p:nvSpPr>
            <p:cNvPr id="64" name="Oval 65">
              <a:extLst>
                <a:ext uri="{FF2B5EF4-FFF2-40B4-BE49-F238E27FC236}">
                  <a16:creationId xmlns:a16="http://schemas.microsoft.com/office/drawing/2014/main" id="{3ED13CC9-E127-48D4-88D5-EF10A7CB37CD}"/>
                </a:ext>
              </a:extLst>
            </p:cNvPr>
            <p:cNvSpPr>
              <a:spLocks noChangeArrowheads="1"/>
            </p:cNvSpPr>
            <p:nvPr/>
          </p:nvSpPr>
          <p:spPr bwMode="auto">
            <a:xfrm>
              <a:off x="1408"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65" name="Group 46">
              <a:extLst>
                <a:ext uri="{FF2B5EF4-FFF2-40B4-BE49-F238E27FC236}">
                  <a16:creationId xmlns:a16="http://schemas.microsoft.com/office/drawing/2014/main" id="{EE016712-EA2A-4C1B-BDB2-745F8E3FD406}"/>
                </a:ext>
              </a:extLst>
            </p:cNvPr>
            <p:cNvGrpSpPr>
              <a:grpSpLocks/>
            </p:cNvGrpSpPr>
            <p:nvPr/>
          </p:nvGrpSpPr>
          <p:grpSpPr bwMode="auto">
            <a:xfrm>
              <a:off x="0" y="42"/>
              <a:ext cx="1452" cy="1114"/>
              <a:chOff x="0" y="0"/>
              <a:chExt cx="795" cy="646"/>
            </a:xfrm>
          </p:grpSpPr>
          <p:sp>
            <p:nvSpPr>
              <p:cNvPr id="66" name="Line 67">
                <a:extLst>
                  <a:ext uri="{FF2B5EF4-FFF2-40B4-BE49-F238E27FC236}">
                    <a16:creationId xmlns:a16="http://schemas.microsoft.com/office/drawing/2014/main" id="{A6E05554-6FD9-43FB-8F8B-94791D06E16C}"/>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68">
                <a:extLst>
                  <a:ext uri="{FF2B5EF4-FFF2-40B4-BE49-F238E27FC236}">
                    <a16:creationId xmlns:a16="http://schemas.microsoft.com/office/drawing/2014/main" id="{1B97AB88-D4CD-4A05-BA3E-03B3AECBD89A}"/>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8" name="Group 49">
            <a:extLst>
              <a:ext uri="{FF2B5EF4-FFF2-40B4-BE49-F238E27FC236}">
                <a16:creationId xmlns:a16="http://schemas.microsoft.com/office/drawing/2014/main" id="{C4B59779-D378-4E02-88F4-A17908CEAF0F}"/>
              </a:ext>
            </a:extLst>
          </p:cNvPr>
          <p:cNvGrpSpPr>
            <a:grpSpLocks/>
          </p:cNvGrpSpPr>
          <p:nvPr/>
        </p:nvGrpSpPr>
        <p:grpSpPr bwMode="auto">
          <a:xfrm>
            <a:off x="1333500" y="3063875"/>
            <a:ext cx="1917700" cy="2420938"/>
            <a:chOff x="0" y="0"/>
            <a:chExt cx="1208" cy="1525"/>
          </a:xfrm>
        </p:grpSpPr>
        <p:sp>
          <p:nvSpPr>
            <p:cNvPr id="69" name="Oval 70">
              <a:extLst>
                <a:ext uri="{FF2B5EF4-FFF2-40B4-BE49-F238E27FC236}">
                  <a16:creationId xmlns:a16="http://schemas.microsoft.com/office/drawing/2014/main" id="{EF9FC14A-F1DD-4C6C-8B04-9715B838B2EA}"/>
                </a:ext>
              </a:extLst>
            </p:cNvPr>
            <p:cNvSpPr>
              <a:spLocks noChangeArrowheads="1"/>
            </p:cNvSpPr>
            <p:nvPr/>
          </p:nvSpPr>
          <p:spPr bwMode="auto">
            <a:xfrm>
              <a:off x="1120"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70" name="Group 51">
              <a:extLst>
                <a:ext uri="{FF2B5EF4-FFF2-40B4-BE49-F238E27FC236}">
                  <a16:creationId xmlns:a16="http://schemas.microsoft.com/office/drawing/2014/main" id="{FD4215FC-07AE-4266-8B51-85259E421488}"/>
                </a:ext>
              </a:extLst>
            </p:cNvPr>
            <p:cNvGrpSpPr>
              <a:grpSpLocks/>
            </p:cNvGrpSpPr>
            <p:nvPr/>
          </p:nvGrpSpPr>
          <p:grpSpPr bwMode="auto">
            <a:xfrm>
              <a:off x="0" y="41"/>
              <a:ext cx="1172" cy="1484"/>
              <a:chOff x="0" y="0"/>
              <a:chExt cx="795" cy="646"/>
            </a:xfrm>
          </p:grpSpPr>
          <p:sp>
            <p:nvSpPr>
              <p:cNvPr id="71" name="Line 72">
                <a:extLst>
                  <a:ext uri="{FF2B5EF4-FFF2-40B4-BE49-F238E27FC236}">
                    <a16:creationId xmlns:a16="http://schemas.microsoft.com/office/drawing/2014/main" id="{624757E3-00DC-429C-B193-737DF4EFF2B2}"/>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73">
                <a:extLst>
                  <a:ext uri="{FF2B5EF4-FFF2-40B4-BE49-F238E27FC236}">
                    <a16:creationId xmlns:a16="http://schemas.microsoft.com/office/drawing/2014/main" id="{80AF5D9F-4BC0-4413-95EA-B315926AB169}"/>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3" name="Group 54">
            <a:extLst>
              <a:ext uri="{FF2B5EF4-FFF2-40B4-BE49-F238E27FC236}">
                <a16:creationId xmlns:a16="http://schemas.microsoft.com/office/drawing/2014/main" id="{F8D71B2B-EE33-4042-ADEC-C737A332CE2F}"/>
              </a:ext>
            </a:extLst>
          </p:cNvPr>
          <p:cNvGrpSpPr>
            <a:grpSpLocks/>
          </p:cNvGrpSpPr>
          <p:nvPr/>
        </p:nvGrpSpPr>
        <p:grpSpPr bwMode="auto">
          <a:xfrm>
            <a:off x="1336675" y="2466975"/>
            <a:ext cx="1452563" cy="3027363"/>
            <a:chOff x="0" y="0"/>
            <a:chExt cx="915" cy="1907"/>
          </a:xfrm>
        </p:grpSpPr>
        <p:sp>
          <p:nvSpPr>
            <p:cNvPr id="74" name="Oval 75">
              <a:extLst>
                <a:ext uri="{FF2B5EF4-FFF2-40B4-BE49-F238E27FC236}">
                  <a16:creationId xmlns:a16="http://schemas.microsoft.com/office/drawing/2014/main" id="{36D2CD10-0451-4FC1-B91E-FB244663CB90}"/>
                </a:ext>
              </a:extLst>
            </p:cNvPr>
            <p:cNvSpPr>
              <a:spLocks noChangeArrowheads="1"/>
            </p:cNvSpPr>
            <p:nvPr/>
          </p:nvSpPr>
          <p:spPr bwMode="auto">
            <a:xfrm>
              <a:off x="827"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75" name="Group 56">
              <a:extLst>
                <a:ext uri="{FF2B5EF4-FFF2-40B4-BE49-F238E27FC236}">
                  <a16:creationId xmlns:a16="http://schemas.microsoft.com/office/drawing/2014/main" id="{F8811259-7BE3-4450-87C8-FA8E12F2F056}"/>
                </a:ext>
              </a:extLst>
            </p:cNvPr>
            <p:cNvGrpSpPr>
              <a:grpSpLocks/>
            </p:cNvGrpSpPr>
            <p:nvPr/>
          </p:nvGrpSpPr>
          <p:grpSpPr bwMode="auto">
            <a:xfrm>
              <a:off x="0" y="36"/>
              <a:ext cx="873" cy="1871"/>
              <a:chOff x="0" y="0"/>
              <a:chExt cx="795" cy="646"/>
            </a:xfrm>
          </p:grpSpPr>
          <p:sp>
            <p:nvSpPr>
              <p:cNvPr id="76" name="Line 77">
                <a:extLst>
                  <a:ext uri="{FF2B5EF4-FFF2-40B4-BE49-F238E27FC236}">
                    <a16:creationId xmlns:a16="http://schemas.microsoft.com/office/drawing/2014/main" id="{A8D1427F-E18F-4597-BCF8-37476EF494F3}"/>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78">
                <a:extLst>
                  <a:ext uri="{FF2B5EF4-FFF2-40B4-BE49-F238E27FC236}">
                    <a16:creationId xmlns:a16="http://schemas.microsoft.com/office/drawing/2014/main" id="{0B292616-A8F6-4E21-A6B1-11F79AFDCE57}"/>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8" name="Group 59">
            <a:extLst>
              <a:ext uri="{FF2B5EF4-FFF2-40B4-BE49-F238E27FC236}">
                <a16:creationId xmlns:a16="http://schemas.microsoft.com/office/drawing/2014/main" id="{190062B3-39C1-4646-AEB3-7AE39C48FC62}"/>
              </a:ext>
            </a:extLst>
          </p:cNvPr>
          <p:cNvGrpSpPr>
            <a:grpSpLocks/>
          </p:cNvGrpSpPr>
          <p:nvPr/>
        </p:nvGrpSpPr>
        <p:grpSpPr bwMode="auto">
          <a:xfrm>
            <a:off x="1333500" y="1876425"/>
            <a:ext cx="984250" cy="3619500"/>
            <a:chOff x="0" y="0"/>
            <a:chExt cx="620" cy="2280"/>
          </a:xfrm>
        </p:grpSpPr>
        <p:sp>
          <p:nvSpPr>
            <p:cNvPr id="79" name="Oval 80">
              <a:extLst>
                <a:ext uri="{FF2B5EF4-FFF2-40B4-BE49-F238E27FC236}">
                  <a16:creationId xmlns:a16="http://schemas.microsoft.com/office/drawing/2014/main" id="{5BB07076-2C7F-4A8D-BFD0-BFD00C9C850E}"/>
                </a:ext>
              </a:extLst>
            </p:cNvPr>
            <p:cNvSpPr>
              <a:spLocks noChangeArrowheads="1"/>
            </p:cNvSpPr>
            <p:nvPr/>
          </p:nvSpPr>
          <p:spPr bwMode="auto">
            <a:xfrm>
              <a:off x="532"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zh-CN" altLang="zh-CN" sz="1800">
                <a:ea typeface="宋体" panose="02010600030101010101" pitchFamily="2" charset="-122"/>
              </a:endParaRPr>
            </a:p>
          </p:txBody>
        </p:sp>
        <p:grpSp>
          <p:nvGrpSpPr>
            <p:cNvPr id="80" name="Group 61">
              <a:extLst>
                <a:ext uri="{FF2B5EF4-FFF2-40B4-BE49-F238E27FC236}">
                  <a16:creationId xmlns:a16="http://schemas.microsoft.com/office/drawing/2014/main" id="{D25D15E2-0B2A-4F6E-9566-BB83ADF103AD}"/>
                </a:ext>
              </a:extLst>
            </p:cNvPr>
            <p:cNvGrpSpPr>
              <a:grpSpLocks/>
            </p:cNvGrpSpPr>
            <p:nvPr/>
          </p:nvGrpSpPr>
          <p:grpSpPr bwMode="auto">
            <a:xfrm>
              <a:off x="0" y="39"/>
              <a:ext cx="579" cy="2241"/>
              <a:chOff x="0" y="0"/>
              <a:chExt cx="795" cy="646"/>
            </a:xfrm>
          </p:grpSpPr>
          <p:sp>
            <p:nvSpPr>
              <p:cNvPr id="81" name="Line 82">
                <a:extLst>
                  <a:ext uri="{FF2B5EF4-FFF2-40B4-BE49-F238E27FC236}">
                    <a16:creationId xmlns:a16="http://schemas.microsoft.com/office/drawing/2014/main" id="{C600B329-B022-4C15-A236-BF0736EF5884}"/>
                  </a:ext>
                </a:extLst>
              </p:cNvPr>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3">
                <a:extLst>
                  <a:ext uri="{FF2B5EF4-FFF2-40B4-BE49-F238E27FC236}">
                    <a16:creationId xmlns:a16="http://schemas.microsoft.com/office/drawing/2014/main" id="{526F0B9D-9BA6-4B62-93E5-C0AE4342C929}"/>
                  </a:ext>
                </a:extLst>
              </p:cNvPr>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3" name="矩形 82">
            <a:extLst>
              <a:ext uri="{FF2B5EF4-FFF2-40B4-BE49-F238E27FC236}">
                <a16:creationId xmlns:a16="http://schemas.microsoft.com/office/drawing/2014/main" id="{C39D41EE-51D2-4179-8AA4-43E06D0B9E8E}"/>
              </a:ext>
            </a:extLst>
          </p:cNvPr>
          <p:cNvSpPr/>
          <p:nvPr/>
        </p:nvSpPr>
        <p:spPr>
          <a:xfrm>
            <a:off x="1946969" y="881361"/>
            <a:ext cx="1702710" cy="369332"/>
          </a:xfrm>
          <a:prstGeom prst="rect">
            <a:avLst/>
          </a:prstGeom>
        </p:spPr>
        <p:txBody>
          <a:bodyPr wrap="none">
            <a:spAutoFit/>
          </a:bodyPr>
          <a:lstStyle/>
          <a:p>
            <a:pPr eaLnBrk="1" hangingPunct="1">
              <a:spcBef>
                <a:spcPct val="60000"/>
              </a:spcBef>
            </a:pPr>
            <a:r>
              <a:rPr lang="en-US" altLang="zh-CN" dirty="0">
                <a:ea typeface="宋体" panose="02010600030101010101" pitchFamily="2" charset="-122"/>
              </a:rPr>
              <a:t>A</a:t>
            </a:r>
            <a:r>
              <a:rPr lang="zh-CN" altLang="en-US" dirty="0">
                <a:ea typeface="宋体" panose="02010600030101010101" pitchFamily="2" charset="-122"/>
              </a:rPr>
              <a:t>对汽油的需求</a:t>
            </a:r>
            <a:endParaRPr lang="zh-CN" altLang="zh-CN" dirty="0">
              <a:ea typeface="宋体" panose="02010600030101010101" pitchFamily="2" charset="-122"/>
            </a:endParaRPr>
          </a:p>
        </p:txBody>
      </p:sp>
    </p:spTree>
    <p:extLst>
      <p:ext uri="{BB962C8B-B14F-4D97-AF65-F5344CB8AC3E}">
        <p14:creationId xmlns:p14="http://schemas.microsoft.com/office/powerpoint/2010/main" val="51836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trips(downRight)">
                                      <p:cBhvr>
                                        <p:cTn id="7" dur="1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strips(upRight)">
                                      <p:cBhvr>
                                        <p:cTn id="17" dur="10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strips(upRight)">
                                      <p:cBhvr>
                                        <p:cTn id="22" dur="10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strips(upRight)">
                                      <p:cBhvr>
                                        <p:cTn id="27" dur="10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strips(upRight)">
                                      <p:cBhvr>
                                        <p:cTn id="32" dur="10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strips(upRight)">
                                      <p:cBhvr>
                                        <p:cTn id="37" dur="10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strips(upRight)">
                                      <p:cBhvr>
                                        <p:cTn id="42" dur="10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strips(downRight)">
                                      <p:cBhvr>
                                        <p:cTn id="4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2276</TotalTime>
  <Words>3026</Words>
  <Application>Microsoft Office PowerPoint</Application>
  <PresentationFormat>全屏显示(4:3)</PresentationFormat>
  <Paragraphs>543</Paragraphs>
  <Slides>54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7" baseType="lpstr">
      <vt:lpstr>等线</vt:lpstr>
      <vt:lpstr>等线 Light</vt:lpstr>
      <vt:lpstr>华文新魏</vt:lpstr>
      <vt:lpstr>宋体</vt:lpstr>
      <vt:lpstr>Arial</vt:lpstr>
      <vt:lpstr>Calibri</vt:lpstr>
      <vt:lpstr>Calibri Light</vt:lpstr>
      <vt:lpstr>Cambria Math</vt:lpstr>
      <vt:lpstr>Times New Roman</vt:lpstr>
      <vt:lpstr>Verdana</vt:lpstr>
      <vt:lpstr>Wingdings</vt:lpstr>
      <vt:lpstr>Office 主题​​</vt:lpstr>
      <vt:lpstr>Microsoft Excel 图表</vt:lpstr>
      <vt:lpstr>第二讲 市场机制 需求、供给和均衡</vt:lpstr>
      <vt:lpstr>市场</vt:lpstr>
      <vt:lpstr>市场</vt:lpstr>
      <vt:lpstr>市场</vt:lpstr>
      <vt:lpstr>需求</vt:lpstr>
      <vt:lpstr>需求</vt:lpstr>
      <vt:lpstr>其他条件不变（ceteris paribus）</vt:lpstr>
      <vt:lpstr>需求的表示方式</vt:lpstr>
      <vt:lpstr>PowerPoint 演示文稿</vt:lpstr>
      <vt:lpstr>需求函数</vt:lpstr>
      <vt:lpstr>个体需求与市场需求 </vt:lpstr>
      <vt:lpstr>市场需求</vt:lpstr>
      <vt:lpstr>市场需求曲线</vt:lpstr>
      <vt:lpstr>需求曲线的移动：买家数量</vt:lpstr>
      <vt:lpstr>需求曲线的移动：偏好</vt:lpstr>
      <vt:lpstr>需求曲线的移动：收入</vt:lpstr>
      <vt:lpstr>需求曲线的移动：相关商品的价格</vt:lpstr>
      <vt:lpstr>需求曲线的移动：相关商品的价格</vt:lpstr>
      <vt:lpstr>需求曲线的移动：预期</vt:lpstr>
      <vt:lpstr>需求变动和需求量的变动</vt:lpstr>
      <vt:lpstr>供给</vt:lpstr>
      <vt:lpstr>供给</vt:lpstr>
      <vt:lpstr>PowerPoint 演示文稿</vt:lpstr>
      <vt:lpstr>个体供给与市场供给 </vt:lpstr>
      <vt:lpstr>PowerPoint 演示文稿</vt:lpstr>
      <vt:lpstr>供给曲线的移动：要素价格与技术</vt:lpstr>
      <vt:lpstr>供给曲线的移动：预期</vt:lpstr>
      <vt:lpstr>供给曲线的移动</vt:lpstr>
      <vt:lpstr>供给的变动和供给量的变动</vt:lpstr>
      <vt:lpstr>均衡</vt:lpstr>
      <vt:lpstr>均衡</vt:lpstr>
      <vt:lpstr>均衡分析(Equilibrium) </vt:lpstr>
      <vt:lpstr>过剩 (超额供给)</vt:lpstr>
      <vt:lpstr>短缺（超额需求） </vt:lpstr>
      <vt:lpstr>市场机制的自发调节</vt:lpstr>
      <vt:lpstr>过剩</vt:lpstr>
      <vt:lpstr>短缺</vt:lpstr>
      <vt:lpstr>PowerPoint 演示文稿</vt:lpstr>
      <vt:lpstr>PowerPoint 演示文稿</vt:lpstr>
      <vt:lpstr>价格发现过程</vt:lpstr>
      <vt:lpstr>均衡的变动</vt:lpstr>
      <vt:lpstr>均衡的变动：需求</vt:lpstr>
      <vt:lpstr>均衡的变动：供给</vt:lpstr>
      <vt:lpstr>供给和需求同时变动</vt:lpstr>
      <vt:lpstr>PowerPoint 演示文稿</vt:lpstr>
      <vt:lpstr>PowerPoint 演示文稿</vt:lpstr>
      <vt:lpstr>政府的价格干预</vt:lpstr>
      <vt:lpstr>总结</vt:lpstr>
      <vt:lpstr>双向拍卖（double auction）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价格机制</dc:title>
  <dc:creator>YifanYu</dc:creator>
  <cp:lastModifiedBy>740969824@qq.com</cp:lastModifiedBy>
  <cp:revision>83</cp:revision>
  <dcterms:created xsi:type="dcterms:W3CDTF">2019-09-18T04:29:27Z</dcterms:created>
  <dcterms:modified xsi:type="dcterms:W3CDTF">2020-01-04T11:07:32Z</dcterms:modified>
</cp:coreProperties>
</file>