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5" r:id="rId3"/>
    <p:sldId id="326" r:id="rId4"/>
    <p:sldId id="318" r:id="rId5"/>
    <p:sldId id="257" r:id="rId6"/>
    <p:sldId id="259" r:id="rId7"/>
    <p:sldId id="317" r:id="rId8"/>
    <p:sldId id="261" r:id="rId9"/>
    <p:sldId id="262" r:id="rId10"/>
    <p:sldId id="263" r:id="rId11"/>
    <p:sldId id="264" r:id="rId12"/>
    <p:sldId id="319" r:id="rId13"/>
    <p:sldId id="258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21" r:id="rId27"/>
    <p:sldId id="322" r:id="rId28"/>
    <p:sldId id="323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20" r:id="rId45"/>
    <p:sldId id="298" r:id="rId46"/>
    <p:sldId id="299" r:id="rId47"/>
    <p:sldId id="300" r:id="rId48"/>
    <p:sldId id="305" r:id="rId49"/>
    <p:sldId id="301" r:id="rId50"/>
    <p:sldId id="302" r:id="rId51"/>
    <p:sldId id="303" r:id="rId52"/>
    <p:sldId id="304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5" r:id="rId61"/>
    <p:sldId id="313" r:id="rId62"/>
    <p:sldId id="314" r:id="rId63"/>
    <p:sldId id="316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3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4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769A1-3999-4C30-BD52-B47AF7F19D6D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B70E-58B3-4BA5-870E-B4B0688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0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4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30B7E-604E-44CD-ABFB-28DE71FDE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第五讲 消费者理论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475E96-5F2C-47F7-946B-A41CEDD15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余一帆</a:t>
            </a:r>
            <a:endParaRPr lang="en-US" altLang="zh-CN" dirty="0"/>
          </a:p>
          <a:p>
            <a:r>
              <a:rPr lang="en-US" dirty="0"/>
              <a:t>2019.10.17</a:t>
            </a:r>
          </a:p>
        </p:txBody>
      </p:sp>
    </p:spTree>
    <p:extLst>
      <p:ext uri="{BB962C8B-B14F-4D97-AF65-F5344CB8AC3E}">
        <p14:creationId xmlns:p14="http://schemas.microsoft.com/office/powerpoint/2010/main" val="255990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48678-7149-4C9B-BB79-2E210FD6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43E82-656F-46CD-8ED8-E290BD9F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B6C9F1F-969A-42E6-811D-CFC58FDA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512" y="2384425"/>
            <a:ext cx="3435350" cy="3421062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CB2122-A829-4A22-A368-44B01F2CA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4875" y="2392362"/>
            <a:ext cx="3462337" cy="3419475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AEABD8E8-3D18-4315-B02B-680FB99E50C8}"/>
              </a:ext>
            </a:extLst>
          </p:cNvPr>
          <p:cNvSpPr>
            <a:spLocks/>
          </p:cNvSpPr>
          <p:nvPr/>
        </p:nvSpPr>
        <p:spPr bwMode="auto">
          <a:xfrm>
            <a:off x="2790225" y="2259012"/>
            <a:ext cx="2960687" cy="2744788"/>
          </a:xfrm>
          <a:custGeom>
            <a:avLst/>
            <a:gdLst>
              <a:gd name="T0" fmla="*/ 0 w 1865"/>
              <a:gd name="T1" fmla="*/ 2147483646 h 1729"/>
              <a:gd name="T2" fmla="*/ 0 w 1865"/>
              <a:gd name="T3" fmla="*/ 2147483646 h 1729"/>
              <a:gd name="T4" fmla="*/ 0 w 1865"/>
              <a:gd name="T5" fmla="*/ 2147483646 h 1729"/>
              <a:gd name="T6" fmla="*/ 2147483646 w 1865"/>
              <a:gd name="T7" fmla="*/ 2147483646 h 1729"/>
              <a:gd name="T8" fmla="*/ 2147483646 w 1865"/>
              <a:gd name="T9" fmla="*/ 2147483646 h 1729"/>
              <a:gd name="T10" fmla="*/ 2147483646 w 1865"/>
              <a:gd name="T11" fmla="*/ 2147483646 h 1729"/>
              <a:gd name="T12" fmla="*/ 2147483646 w 1865"/>
              <a:gd name="T13" fmla="*/ 2147483646 h 1729"/>
              <a:gd name="T14" fmla="*/ 2147483646 w 1865"/>
              <a:gd name="T15" fmla="*/ 2147483646 h 1729"/>
              <a:gd name="T16" fmla="*/ 2147483646 w 1865"/>
              <a:gd name="T17" fmla="*/ 2147483646 h 1729"/>
              <a:gd name="T18" fmla="*/ 2147483646 w 1865"/>
              <a:gd name="T19" fmla="*/ 2147483646 h 1729"/>
              <a:gd name="T20" fmla="*/ 2147483646 w 1865"/>
              <a:gd name="T21" fmla="*/ 2147483646 h 1729"/>
              <a:gd name="T22" fmla="*/ 2147483646 w 1865"/>
              <a:gd name="T23" fmla="*/ 2147483646 h 1729"/>
              <a:gd name="T24" fmla="*/ 2147483646 w 1865"/>
              <a:gd name="T25" fmla="*/ 2147483646 h 1729"/>
              <a:gd name="T26" fmla="*/ 2147483646 w 1865"/>
              <a:gd name="T27" fmla="*/ 2147483646 h 1729"/>
              <a:gd name="T28" fmla="*/ 2147483646 w 1865"/>
              <a:gd name="T29" fmla="*/ 2147483646 h 1729"/>
              <a:gd name="T30" fmla="*/ 2147483646 w 1865"/>
              <a:gd name="T31" fmla="*/ 2147483646 h 1729"/>
              <a:gd name="T32" fmla="*/ 2147483646 w 1865"/>
              <a:gd name="T33" fmla="*/ 2147483646 h 1729"/>
              <a:gd name="T34" fmla="*/ 2147483646 w 1865"/>
              <a:gd name="T35" fmla="*/ 2147483646 h 1729"/>
              <a:gd name="T36" fmla="*/ 2147483646 w 1865"/>
              <a:gd name="T37" fmla="*/ 2147483646 h 1729"/>
              <a:gd name="T38" fmla="*/ 2147483646 w 1865"/>
              <a:gd name="T39" fmla="*/ 2147483646 h 1729"/>
              <a:gd name="T40" fmla="*/ 2147483646 w 1865"/>
              <a:gd name="T41" fmla="*/ 2147483646 h 1729"/>
              <a:gd name="T42" fmla="*/ 2147483646 w 1865"/>
              <a:gd name="T43" fmla="*/ 2147483646 h 1729"/>
              <a:gd name="T44" fmla="*/ 2147483646 w 1865"/>
              <a:gd name="T45" fmla="*/ 2147483646 h 1729"/>
              <a:gd name="T46" fmla="*/ 2147483646 w 1865"/>
              <a:gd name="T47" fmla="*/ 2147483646 h 1729"/>
              <a:gd name="T48" fmla="*/ 2147483646 w 1865"/>
              <a:gd name="T49" fmla="*/ 2147483646 h 1729"/>
              <a:gd name="T50" fmla="*/ 2147483646 w 1865"/>
              <a:gd name="T51" fmla="*/ 2147483646 h 1729"/>
              <a:gd name="T52" fmla="*/ 2147483646 w 1865"/>
              <a:gd name="T53" fmla="*/ 2147483646 h 1729"/>
              <a:gd name="T54" fmla="*/ 2147483646 w 1865"/>
              <a:gd name="T55" fmla="*/ 2147483646 h 1729"/>
              <a:gd name="T56" fmla="*/ 2147483646 w 1865"/>
              <a:gd name="T57" fmla="*/ 2147483646 h 1729"/>
              <a:gd name="T58" fmla="*/ 2147483646 w 1865"/>
              <a:gd name="T59" fmla="*/ 2147483646 h 1729"/>
              <a:gd name="T60" fmla="*/ 2147483646 w 1865"/>
              <a:gd name="T61" fmla="*/ 2147483646 h 1729"/>
              <a:gd name="T62" fmla="*/ 2147483646 w 1865"/>
              <a:gd name="T63" fmla="*/ 2147483646 h 1729"/>
              <a:gd name="T64" fmla="*/ 2147483646 w 1865"/>
              <a:gd name="T65" fmla="*/ 2147483646 h 1729"/>
              <a:gd name="T66" fmla="*/ 2147483646 w 1865"/>
              <a:gd name="T67" fmla="*/ 2147483646 h 1729"/>
              <a:gd name="T68" fmla="*/ 2147483646 w 1865"/>
              <a:gd name="T69" fmla="*/ 2147483646 h 1729"/>
              <a:gd name="T70" fmla="*/ 2147483646 w 1865"/>
              <a:gd name="T71" fmla="*/ 2147483646 h 1729"/>
              <a:gd name="T72" fmla="*/ 2147483646 w 1865"/>
              <a:gd name="T73" fmla="*/ 2147483646 h 1729"/>
              <a:gd name="T74" fmla="*/ 2147483646 w 1865"/>
              <a:gd name="T75" fmla="*/ 2147483646 h 1729"/>
              <a:gd name="T76" fmla="*/ 2147483646 w 1865"/>
              <a:gd name="T77" fmla="*/ 2147483646 h 1729"/>
              <a:gd name="T78" fmla="*/ 2147483646 w 1865"/>
              <a:gd name="T79" fmla="*/ 2147483646 h 1729"/>
              <a:gd name="T80" fmla="*/ 2147483646 w 1865"/>
              <a:gd name="T81" fmla="*/ 2147483646 h 1729"/>
              <a:gd name="T82" fmla="*/ 2147483646 w 1865"/>
              <a:gd name="T83" fmla="*/ 2147483646 h 1729"/>
              <a:gd name="T84" fmla="*/ 2147483646 w 1865"/>
              <a:gd name="T85" fmla="*/ 2147483646 h 1729"/>
              <a:gd name="T86" fmla="*/ 2147483646 w 1865"/>
              <a:gd name="T87" fmla="*/ 2147483646 h 1729"/>
              <a:gd name="T88" fmla="*/ 2147483646 w 1865"/>
              <a:gd name="T89" fmla="*/ 2147483646 h 1729"/>
              <a:gd name="T90" fmla="*/ 2147483646 w 1865"/>
              <a:gd name="T91" fmla="*/ 2147483646 h 1729"/>
              <a:gd name="T92" fmla="*/ 2147483646 w 1865"/>
              <a:gd name="T93" fmla="*/ 2147483646 h 1729"/>
              <a:gd name="T94" fmla="*/ 2147483646 w 1865"/>
              <a:gd name="T95" fmla="*/ 2147483646 h 1729"/>
              <a:gd name="T96" fmla="*/ 2147483646 w 1865"/>
              <a:gd name="T97" fmla="*/ 2147483646 h 1729"/>
              <a:gd name="T98" fmla="*/ 2147483646 w 1865"/>
              <a:gd name="T99" fmla="*/ 2147483646 h 1729"/>
              <a:gd name="T100" fmla="*/ 0 w 1865"/>
              <a:gd name="T101" fmla="*/ 0 h 17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865"/>
              <a:gd name="T154" fmla="*/ 0 h 1729"/>
              <a:gd name="T155" fmla="*/ 1865 w 1865"/>
              <a:gd name="T156" fmla="*/ 1729 h 17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865" h="1729">
                <a:moveTo>
                  <a:pt x="0" y="0"/>
                </a:moveTo>
                <a:lnTo>
                  <a:pt x="0" y="32"/>
                </a:lnTo>
                <a:lnTo>
                  <a:pt x="0" y="56"/>
                </a:lnTo>
                <a:lnTo>
                  <a:pt x="0" y="80"/>
                </a:lnTo>
                <a:lnTo>
                  <a:pt x="0" y="104"/>
                </a:lnTo>
                <a:lnTo>
                  <a:pt x="0" y="128"/>
                </a:lnTo>
                <a:lnTo>
                  <a:pt x="8" y="152"/>
                </a:lnTo>
                <a:lnTo>
                  <a:pt x="16" y="176"/>
                </a:lnTo>
                <a:lnTo>
                  <a:pt x="24" y="208"/>
                </a:lnTo>
                <a:lnTo>
                  <a:pt x="32" y="232"/>
                </a:lnTo>
                <a:lnTo>
                  <a:pt x="40" y="256"/>
                </a:lnTo>
                <a:lnTo>
                  <a:pt x="48" y="280"/>
                </a:lnTo>
                <a:lnTo>
                  <a:pt x="56" y="304"/>
                </a:lnTo>
                <a:lnTo>
                  <a:pt x="56" y="328"/>
                </a:lnTo>
                <a:lnTo>
                  <a:pt x="64" y="352"/>
                </a:lnTo>
                <a:lnTo>
                  <a:pt x="64" y="376"/>
                </a:lnTo>
                <a:lnTo>
                  <a:pt x="72" y="400"/>
                </a:lnTo>
                <a:lnTo>
                  <a:pt x="80" y="424"/>
                </a:lnTo>
                <a:lnTo>
                  <a:pt x="96" y="448"/>
                </a:lnTo>
                <a:lnTo>
                  <a:pt x="104" y="472"/>
                </a:lnTo>
                <a:lnTo>
                  <a:pt x="112" y="504"/>
                </a:lnTo>
                <a:lnTo>
                  <a:pt x="128" y="528"/>
                </a:lnTo>
                <a:lnTo>
                  <a:pt x="128" y="552"/>
                </a:lnTo>
                <a:lnTo>
                  <a:pt x="136" y="576"/>
                </a:lnTo>
                <a:lnTo>
                  <a:pt x="152" y="608"/>
                </a:lnTo>
                <a:lnTo>
                  <a:pt x="160" y="632"/>
                </a:lnTo>
                <a:lnTo>
                  <a:pt x="176" y="656"/>
                </a:lnTo>
                <a:lnTo>
                  <a:pt x="192" y="680"/>
                </a:lnTo>
                <a:lnTo>
                  <a:pt x="192" y="712"/>
                </a:lnTo>
                <a:lnTo>
                  <a:pt x="200" y="736"/>
                </a:lnTo>
                <a:lnTo>
                  <a:pt x="224" y="760"/>
                </a:lnTo>
                <a:lnTo>
                  <a:pt x="232" y="784"/>
                </a:lnTo>
                <a:lnTo>
                  <a:pt x="256" y="808"/>
                </a:lnTo>
                <a:lnTo>
                  <a:pt x="272" y="832"/>
                </a:lnTo>
                <a:lnTo>
                  <a:pt x="288" y="856"/>
                </a:lnTo>
                <a:lnTo>
                  <a:pt x="304" y="880"/>
                </a:lnTo>
                <a:lnTo>
                  <a:pt x="320" y="904"/>
                </a:lnTo>
                <a:lnTo>
                  <a:pt x="336" y="928"/>
                </a:lnTo>
                <a:lnTo>
                  <a:pt x="352" y="952"/>
                </a:lnTo>
                <a:lnTo>
                  <a:pt x="368" y="976"/>
                </a:lnTo>
                <a:lnTo>
                  <a:pt x="392" y="1000"/>
                </a:lnTo>
                <a:lnTo>
                  <a:pt x="408" y="1024"/>
                </a:lnTo>
                <a:lnTo>
                  <a:pt x="424" y="1048"/>
                </a:lnTo>
                <a:lnTo>
                  <a:pt x="440" y="1072"/>
                </a:lnTo>
                <a:lnTo>
                  <a:pt x="464" y="1088"/>
                </a:lnTo>
                <a:lnTo>
                  <a:pt x="488" y="1112"/>
                </a:lnTo>
                <a:lnTo>
                  <a:pt x="512" y="1136"/>
                </a:lnTo>
                <a:lnTo>
                  <a:pt x="520" y="1160"/>
                </a:lnTo>
                <a:lnTo>
                  <a:pt x="544" y="1184"/>
                </a:lnTo>
                <a:lnTo>
                  <a:pt x="568" y="1200"/>
                </a:lnTo>
                <a:lnTo>
                  <a:pt x="592" y="1216"/>
                </a:lnTo>
                <a:lnTo>
                  <a:pt x="600" y="1240"/>
                </a:lnTo>
                <a:lnTo>
                  <a:pt x="616" y="1264"/>
                </a:lnTo>
                <a:lnTo>
                  <a:pt x="640" y="1264"/>
                </a:lnTo>
                <a:lnTo>
                  <a:pt x="664" y="1288"/>
                </a:lnTo>
                <a:lnTo>
                  <a:pt x="680" y="1312"/>
                </a:lnTo>
                <a:lnTo>
                  <a:pt x="704" y="1320"/>
                </a:lnTo>
                <a:lnTo>
                  <a:pt x="736" y="1336"/>
                </a:lnTo>
                <a:lnTo>
                  <a:pt x="768" y="1360"/>
                </a:lnTo>
                <a:lnTo>
                  <a:pt x="792" y="1384"/>
                </a:lnTo>
                <a:lnTo>
                  <a:pt x="816" y="1400"/>
                </a:lnTo>
                <a:lnTo>
                  <a:pt x="840" y="1416"/>
                </a:lnTo>
                <a:lnTo>
                  <a:pt x="864" y="1424"/>
                </a:lnTo>
                <a:lnTo>
                  <a:pt x="896" y="1432"/>
                </a:lnTo>
                <a:lnTo>
                  <a:pt x="920" y="1448"/>
                </a:lnTo>
                <a:lnTo>
                  <a:pt x="944" y="1456"/>
                </a:lnTo>
                <a:lnTo>
                  <a:pt x="968" y="1480"/>
                </a:lnTo>
                <a:lnTo>
                  <a:pt x="1000" y="1488"/>
                </a:lnTo>
                <a:lnTo>
                  <a:pt x="1024" y="1512"/>
                </a:lnTo>
                <a:lnTo>
                  <a:pt x="1048" y="1520"/>
                </a:lnTo>
                <a:lnTo>
                  <a:pt x="1072" y="1536"/>
                </a:lnTo>
                <a:lnTo>
                  <a:pt x="1096" y="1536"/>
                </a:lnTo>
                <a:lnTo>
                  <a:pt x="1128" y="1544"/>
                </a:lnTo>
                <a:lnTo>
                  <a:pt x="1152" y="1560"/>
                </a:lnTo>
                <a:lnTo>
                  <a:pt x="1184" y="1584"/>
                </a:lnTo>
                <a:lnTo>
                  <a:pt x="1216" y="1600"/>
                </a:lnTo>
                <a:lnTo>
                  <a:pt x="1240" y="1608"/>
                </a:lnTo>
                <a:lnTo>
                  <a:pt x="1272" y="1616"/>
                </a:lnTo>
                <a:lnTo>
                  <a:pt x="1296" y="1624"/>
                </a:lnTo>
                <a:lnTo>
                  <a:pt x="1320" y="1632"/>
                </a:lnTo>
                <a:lnTo>
                  <a:pt x="1344" y="1640"/>
                </a:lnTo>
                <a:lnTo>
                  <a:pt x="1376" y="1640"/>
                </a:lnTo>
                <a:lnTo>
                  <a:pt x="1400" y="1640"/>
                </a:lnTo>
                <a:lnTo>
                  <a:pt x="1448" y="1656"/>
                </a:lnTo>
                <a:lnTo>
                  <a:pt x="1472" y="1656"/>
                </a:lnTo>
                <a:lnTo>
                  <a:pt x="1496" y="1664"/>
                </a:lnTo>
                <a:lnTo>
                  <a:pt x="1520" y="1672"/>
                </a:lnTo>
                <a:lnTo>
                  <a:pt x="1544" y="1680"/>
                </a:lnTo>
                <a:lnTo>
                  <a:pt x="1568" y="1688"/>
                </a:lnTo>
                <a:lnTo>
                  <a:pt x="1592" y="1688"/>
                </a:lnTo>
                <a:lnTo>
                  <a:pt x="1616" y="1688"/>
                </a:lnTo>
                <a:lnTo>
                  <a:pt x="1640" y="1696"/>
                </a:lnTo>
                <a:lnTo>
                  <a:pt x="1672" y="1704"/>
                </a:lnTo>
                <a:lnTo>
                  <a:pt x="1712" y="1704"/>
                </a:lnTo>
                <a:lnTo>
                  <a:pt x="1744" y="1712"/>
                </a:lnTo>
                <a:lnTo>
                  <a:pt x="1768" y="1720"/>
                </a:lnTo>
                <a:lnTo>
                  <a:pt x="1792" y="1720"/>
                </a:lnTo>
                <a:lnTo>
                  <a:pt x="1816" y="1728"/>
                </a:lnTo>
                <a:lnTo>
                  <a:pt x="1840" y="1728"/>
                </a:lnTo>
                <a:lnTo>
                  <a:pt x="1864" y="1728"/>
                </a:lnTo>
                <a:lnTo>
                  <a:pt x="186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Arc 6">
            <a:extLst>
              <a:ext uri="{FF2B5EF4-FFF2-40B4-BE49-F238E27FC236}">
                <a16:creationId xmlns:a16="http://schemas.microsoft.com/office/drawing/2014/main" id="{5AEB8156-BD73-48E6-A4B7-17CB7FA1E8A4}"/>
              </a:ext>
            </a:extLst>
          </p:cNvPr>
          <p:cNvSpPr>
            <a:spLocks/>
          </p:cNvSpPr>
          <p:nvPr/>
        </p:nvSpPr>
        <p:spPr bwMode="auto">
          <a:xfrm rot="10800000">
            <a:off x="2782287" y="2030412"/>
            <a:ext cx="3073400" cy="2986088"/>
          </a:xfrm>
          <a:custGeom>
            <a:avLst/>
            <a:gdLst>
              <a:gd name="T0" fmla="*/ 2147483646 w 21528"/>
              <a:gd name="T1" fmla="*/ 0 h 21594"/>
              <a:gd name="T2" fmla="*/ 2147483646 w 21528"/>
              <a:gd name="T3" fmla="*/ 2147483646 h 21594"/>
              <a:gd name="T4" fmla="*/ 0 w 21528"/>
              <a:gd name="T5" fmla="*/ 2147483646 h 21594"/>
              <a:gd name="T6" fmla="*/ 0 60000 65536"/>
              <a:gd name="T7" fmla="*/ 0 60000 65536"/>
              <a:gd name="T8" fmla="*/ 0 60000 65536"/>
              <a:gd name="T9" fmla="*/ 0 w 21528"/>
              <a:gd name="T10" fmla="*/ 0 h 21594"/>
              <a:gd name="T11" fmla="*/ 21528 w 21528"/>
              <a:gd name="T12" fmla="*/ 21594 h 21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28" h="21594" fill="none" extrusionOk="0">
                <a:moveTo>
                  <a:pt x="489" y="-1"/>
                </a:moveTo>
                <a:cubicBezTo>
                  <a:pt x="11542" y="249"/>
                  <a:pt x="20622" y="8806"/>
                  <a:pt x="21527" y="19826"/>
                </a:cubicBezTo>
              </a:path>
              <a:path w="21528" h="21594" stroke="0" extrusionOk="0">
                <a:moveTo>
                  <a:pt x="489" y="-1"/>
                </a:moveTo>
                <a:cubicBezTo>
                  <a:pt x="11542" y="249"/>
                  <a:pt x="20622" y="8806"/>
                  <a:pt x="21527" y="19826"/>
                </a:cubicBezTo>
                <a:lnTo>
                  <a:pt x="0" y="21594"/>
                </a:lnTo>
                <a:lnTo>
                  <a:pt x="489" y="-1"/>
                </a:lnTo>
                <a:close/>
              </a:path>
            </a:pathLst>
          </a:custGeom>
          <a:noFill/>
          <a:ln w="50800" cap="rnd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1CEAB71-AFCD-4F24-95C5-EB7F4F02D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37" y="1677987"/>
            <a:ext cx="0" cy="413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F13B4F49-5F84-4990-AEDB-D3BAF8A3C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9637" y="5811837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E222B37-A3F8-45FB-B86F-A86AF8F9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212" y="5838825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4977F9E-3520-4123-BAF7-1B31DD3AF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812" y="1323975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318E7956-9E7E-4844-BA04-4490F7F1E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0337" y="4192587"/>
            <a:ext cx="0" cy="16192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0CE02659-A903-41FE-AACB-594EE9AF8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8687" y="4211637"/>
            <a:ext cx="17716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66105D5F-B751-41A4-B1EC-480A7B6BF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237" y="3992562"/>
            <a:ext cx="346075" cy="346075"/>
          </a:xfrm>
          <a:prstGeom prst="ellipse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64AB1FCC-137E-4F78-ABBB-789D3A98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787" y="4141787"/>
            <a:ext cx="120650" cy="1206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63B4F714-D411-42C4-AF0E-F09C7E1D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537" y="5741987"/>
            <a:ext cx="120650" cy="1206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BAE36DAA-0E64-4E14-9E29-8992D6F8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812" y="5895975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69EDFDD-86A6-4E24-830B-94268750A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762" y="3876675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E67A4CD-BA99-48EB-ABFC-B5CAEA9F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312" y="1533526"/>
            <a:ext cx="4992302" cy="25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(a) (x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*,x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*) </a:t>
            </a:r>
            <a:r>
              <a:rPr lang="zh-CN" altLang="en-US" dirty="0">
                <a:ea typeface="宋体" panose="02010600030101010101" pitchFamily="2" charset="-122"/>
              </a:rPr>
              <a:t>在预算线上，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* + p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* = m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(b) 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(x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*,x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*)</a:t>
            </a:r>
            <a:r>
              <a:rPr lang="zh-CN" altLang="en-US" dirty="0">
                <a:ea typeface="宋体" panose="02010600030101010101" pitchFamily="2" charset="-122"/>
              </a:rPr>
              <a:t>处，无差异曲线与预算线相切。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20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FD375-44EB-4DB8-8296-72F5CF3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4A7CB-DA69-43B5-A020-0A1DC737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2F8724A-BB1D-49FF-9784-C9D7236B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6" y="2426494"/>
            <a:ext cx="3435350" cy="3421062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D0AAEC7F-E713-4C13-AAB8-11F660E7B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9" y="2434431"/>
            <a:ext cx="3462337" cy="3419475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E12E31-A672-409D-8988-B5C2DC26118F}"/>
              </a:ext>
            </a:extLst>
          </p:cNvPr>
          <p:cNvSpPr>
            <a:spLocks/>
          </p:cNvSpPr>
          <p:nvPr/>
        </p:nvSpPr>
        <p:spPr bwMode="auto">
          <a:xfrm>
            <a:off x="3043239" y="2301081"/>
            <a:ext cx="2960687" cy="2744788"/>
          </a:xfrm>
          <a:custGeom>
            <a:avLst/>
            <a:gdLst>
              <a:gd name="T0" fmla="*/ 0 w 1865"/>
              <a:gd name="T1" fmla="*/ 2147483646 h 1729"/>
              <a:gd name="T2" fmla="*/ 0 w 1865"/>
              <a:gd name="T3" fmla="*/ 2147483646 h 1729"/>
              <a:gd name="T4" fmla="*/ 0 w 1865"/>
              <a:gd name="T5" fmla="*/ 2147483646 h 1729"/>
              <a:gd name="T6" fmla="*/ 2147483646 w 1865"/>
              <a:gd name="T7" fmla="*/ 2147483646 h 1729"/>
              <a:gd name="T8" fmla="*/ 2147483646 w 1865"/>
              <a:gd name="T9" fmla="*/ 2147483646 h 1729"/>
              <a:gd name="T10" fmla="*/ 2147483646 w 1865"/>
              <a:gd name="T11" fmla="*/ 2147483646 h 1729"/>
              <a:gd name="T12" fmla="*/ 2147483646 w 1865"/>
              <a:gd name="T13" fmla="*/ 2147483646 h 1729"/>
              <a:gd name="T14" fmla="*/ 2147483646 w 1865"/>
              <a:gd name="T15" fmla="*/ 2147483646 h 1729"/>
              <a:gd name="T16" fmla="*/ 2147483646 w 1865"/>
              <a:gd name="T17" fmla="*/ 2147483646 h 1729"/>
              <a:gd name="T18" fmla="*/ 2147483646 w 1865"/>
              <a:gd name="T19" fmla="*/ 2147483646 h 1729"/>
              <a:gd name="T20" fmla="*/ 2147483646 w 1865"/>
              <a:gd name="T21" fmla="*/ 2147483646 h 1729"/>
              <a:gd name="T22" fmla="*/ 2147483646 w 1865"/>
              <a:gd name="T23" fmla="*/ 2147483646 h 1729"/>
              <a:gd name="T24" fmla="*/ 2147483646 w 1865"/>
              <a:gd name="T25" fmla="*/ 2147483646 h 1729"/>
              <a:gd name="T26" fmla="*/ 2147483646 w 1865"/>
              <a:gd name="T27" fmla="*/ 2147483646 h 1729"/>
              <a:gd name="T28" fmla="*/ 2147483646 w 1865"/>
              <a:gd name="T29" fmla="*/ 2147483646 h 1729"/>
              <a:gd name="T30" fmla="*/ 2147483646 w 1865"/>
              <a:gd name="T31" fmla="*/ 2147483646 h 1729"/>
              <a:gd name="T32" fmla="*/ 2147483646 w 1865"/>
              <a:gd name="T33" fmla="*/ 2147483646 h 1729"/>
              <a:gd name="T34" fmla="*/ 2147483646 w 1865"/>
              <a:gd name="T35" fmla="*/ 2147483646 h 1729"/>
              <a:gd name="T36" fmla="*/ 2147483646 w 1865"/>
              <a:gd name="T37" fmla="*/ 2147483646 h 1729"/>
              <a:gd name="T38" fmla="*/ 2147483646 w 1865"/>
              <a:gd name="T39" fmla="*/ 2147483646 h 1729"/>
              <a:gd name="T40" fmla="*/ 2147483646 w 1865"/>
              <a:gd name="T41" fmla="*/ 2147483646 h 1729"/>
              <a:gd name="T42" fmla="*/ 2147483646 w 1865"/>
              <a:gd name="T43" fmla="*/ 2147483646 h 1729"/>
              <a:gd name="T44" fmla="*/ 2147483646 w 1865"/>
              <a:gd name="T45" fmla="*/ 2147483646 h 1729"/>
              <a:gd name="T46" fmla="*/ 2147483646 w 1865"/>
              <a:gd name="T47" fmla="*/ 2147483646 h 1729"/>
              <a:gd name="T48" fmla="*/ 2147483646 w 1865"/>
              <a:gd name="T49" fmla="*/ 2147483646 h 1729"/>
              <a:gd name="T50" fmla="*/ 2147483646 w 1865"/>
              <a:gd name="T51" fmla="*/ 2147483646 h 1729"/>
              <a:gd name="T52" fmla="*/ 2147483646 w 1865"/>
              <a:gd name="T53" fmla="*/ 2147483646 h 1729"/>
              <a:gd name="T54" fmla="*/ 2147483646 w 1865"/>
              <a:gd name="T55" fmla="*/ 2147483646 h 1729"/>
              <a:gd name="T56" fmla="*/ 2147483646 w 1865"/>
              <a:gd name="T57" fmla="*/ 2147483646 h 1729"/>
              <a:gd name="T58" fmla="*/ 2147483646 w 1865"/>
              <a:gd name="T59" fmla="*/ 2147483646 h 1729"/>
              <a:gd name="T60" fmla="*/ 2147483646 w 1865"/>
              <a:gd name="T61" fmla="*/ 2147483646 h 1729"/>
              <a:gd name="T62" fmla="*/ 2147483646 w 1865"/>
              <a:gd name="T63" fmla="*/ 2147483646 h 1729"/>
              <a:gd name="T64" fmla="*/ 2147483646 w 1865"/>
              <a:gd name="T65" fmla="*/ 2147483646 h 1729"/>
              <a:gd name="T66" fmla="*/ 2147483646 w 1865"/>
              <a:gd name="T67" fmla="*/ 2147483646 h 1729"/>
              <a:gd name="T68" fmla="*/ 2147483646 w 1865"/>
              <a:gd name="T69" fmla="*/ 2147483646 h 1729"/>
              <a:gd name="T70" fmla="*/ 2147483646 w 1865"/>
              <a:gd name="T71" fmla="*/ 2147483646 h 1729"/>
              <a:gd name="T72" fmla="*/ 2147483646 w 1865"/>
              <a:gd name="T73" fmla="*/ 2147483646 h 1729"/>
              <a:gd name="T74" fmla="*/ 2147483646 w 1865"/>
              <a:gd name="T75" fmla="*/ 2147483646 h 1729"/>
              <a:gd name="T76" fmla="*/ 2147483646 w 1865"/>
              <a:gd name="T77" fmla="*/ 2147483646 h 1729"/>
              <a:gd name="T78" fmla="*/ 2147483646 w 1865"/>
              <a:gd name="T79" fmla="*/ 2147483646 h 1729"/>
              <a:gd name="T80" fmla="*/ 2147483646 w 1865"/>
              <a:gd name="T81" fmla="*/ 2147483646 h 1729"/>
              <a:gd name="T82" fmla="*/ 2147483646 w 1865"/>
              <a:gd name="T83" fmla="*/ 2147483646 h 1729"/>
              <a:gd name="T84" fmla="*/ 2147483646 w 1865"/>
              <a:gd name="T85" fmla="*/ 2147483646 h 1729"/>
              <a:gd name="T86" fmla="*/ 2147483646 w 1865"/>
              <a:gd name="T87" fmla="*/ 2147483646 h 1729"/>
              <a:gd name="T88" fmla="*/ 2147483646 w 1865"/>
              <a:gd name="T89" fmla="*/ 2147483646 h 1729"/>
              <a:gd name="T90" fmla="*/ 2147483646 w 1865"/>
              <a:gd name="T91" fmla="*/ 2147483646 h 1729"/>
              <a:gd name="T92" fmla="*/ 2147483646 w 1865"/>
              <a:gd name="T93" fmla="*/ 2147483646 h 1729"/>
              <a:gd name="T94" fmla="*/ 2147483646 w 1865"/>
              <a:gd name="T95" fmla="*/ 2147483646 h 1729"/>
              <a:gd name="T96" fmla="*/ 2147483646 w 1865"/>
              <a:gd name="T97" fmla="*/ 2147483646 h 1729"/>
              <a:gd name="T98" fmla="*/ 2147483646 w 1865"/>
              <a:gd name="T99" fmla="*/ 2147483646 h 1729"/>
              <a:gd name="T100" fmla="*/ 0 w 1865"/>
              <a:gd name="T101" fmla="*/ 0 h 17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865"/>
              <a:gd name="T154" fmla="*/ 0 h 1729"/>
              <a:gd name="T155" fmla="*/ 1865 w 1865"/>
              <a:gd name="T156" fmla="*/ 1729 h 17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865" h="1729">
                <a:moveTo>
                  <a:pt x="0" y="0"/>
                </a:moveTo>
                <a:lnTo>
                  <a:pt x="0" y="32"/>
                </a:lnTo>
                <a:lnTo>
                  <a:pt x="0" y="56"/>
                </a:lnTo>
                <a:lnTo>
                  <a:pt x="0" y="80"/>
                </a:lnTo>
                <a:lnTo>
                  <a:pt x="0" y="104"/>
                </a:lnTo>
                <a:lnTo>
                  <a:pt x="0" y="128"/>
                </a:lnTo>
                <a:lnTo>
                  <a:pt x="8" y="152"/>
                </a:lnTo>
                <a:lnTo>
                  <a:pt x="16" y="176"/>
                </a:lnTo>
                <a:lnTo>
                  <a:pt x="24" y="208"/>
                </a:lnTo>
                <a:lnTo>
                  <a:pt x="32" y="232"/>
                </a:lnTo>
                <a:lnTo>
                  <a:pt x="40" y="256"/>
                </a:lnTo>
                <a:lnTo>
                  <a:pt x="48" y="280"/>
                </a:lnTo>
                <a:lnTo>
                  <a:pt x="56" y="304"/>
                </a:lnTo>
                <a:lnTo>
                  <a:pt x="56" y="328"/>
                </a:lnTo>
                <a:lnTo>
                  <a:pt x="64" y="352"/>
                </a:lnTo>
                <a:lnTo>
                  <a:pt x="64" y="376"/>
                </a:lnTo>
                <a:lnTo>
                  <a:pt x="72" y="400"/>
                </a:lnTo>
                <a:lnTo>
                  <a:pt x="80" y="424"/>
                </a:lnTo>
                <a:lnTo>
                  <a:pt x="96" y="448"/>
                </a:lnTo>
                <a:lnTo>
                  <a:pt x="104" y="472"/>
                </a:lnTo>
                <a:lnTo>
                  <a:pt x="112" y="504"/>
                </a:lnTo>
                <a:lnTo>
                  <a:pt x="128" y="528"/>
                </a:lnTo>
                <a:lnTo>
                  <a:pt x="128" y="552"/>
                </a:lnTo>
                <a:lnTo>
                  <a:pt x="136" y="576"/>
                </a:lnTo>
                <a:lnTo>
                  <a:pt x="152" y="608"/>
                </a:lnTo>
                <a:lnTo>
                  <a:pt x="160" y="632"/>
                </a:lnTo>
                <a:lnTo>
                  <a:pt x="176" y="656"/>
                </a:lnTo>
                <a:lnTo>
                  <a:pt x="192" y="680"/>
                </a:lnTo>
                <a:lnTo>
                  <a:pt x="192" y="712"/>
                </a:lnTo>
                <a:lnTo>
                  <a:pt x="200" y="736"/>
                </a:lnTo>
                <a:lnTo>
                  <a:pt x="224" y="760"/>
                </a:lnTo>
                <a:lnTo>
                  <a:pt x="232" y="784"/>
                </a:lnTo>
                <a:lnTo>
                  <a:pt x="256" y="808"/>
                </a:lnTo>
                <a:lnTo>
                  <a:pt x="272" y="832"/>
                </a:lnTo>
                <a:lnTo>
                  <a:pt x="288" y="856"/>
                </a:lnTo>
                <a:lnTo>
                  <a:pt x="304" y="880"/>
                </a:lnTo>
                <a:lnTo>
                  <a:pt x="320" y="904"/>
                </a:lnTo>
                <a:lnTo>
                  <a:pt x="336" y="928"/>
                </a:lnTo>
                <a:lnTo>
                  <a:pt x="352" y="952"/>
                </a:lnTo>
                <a:lnTo>
                  <a:pt x="368" y="976"/>
                </a:lnTo>
                <a:lnTo>
                  <a:pt x="392" y="1000"/>
                </a:lnTo>
                <a:lnTo>
                  <a:pt x="408" y="1024"/>
                </a:lnTo>
                <a:lnTo>
                  <a:pt x="424" y="1048"/>
                </a:lnTo>
                <a:lnTo>
                  <a:pt x="440" y="1072"/>
                </a:lnTo>
                <a:lnTo>
                  <a:pt x="464" y="1088"/>
                </a:lnTo>
                <a:lnTo>
                  <a:pt x="488" y="1112"/>
                </a:lnTo>
                <a:lnTo>
                  <a:pt x="512" y="1136"/>
                </a:lnTo>
                <a:lnTo>
                  <a:pt x="520" y="1160"/>
                </a:lnTo>
                <a:lnTo>
                  <a:pt x="544" y="1184"/>
                </a:lnTo>
                <a:lnTo>
                  <a:pt x="568" y="1200"/>
                </a:lnTo>
                <a:lnTo>
                  <a:pt x="592" y="1216"/>
                </a:lnTo>
                <a:lnTo>
                  <a:pt x="600" y="1240"/>
                </a:lnTo>
                <a:lnTo>
                  <a:pt x="616" y="1264"/>
                </a:lnTo>
                <a:lnTo>
                  <a:pt x="640" y="1264"/>
                </a:lnTo>
                <a:lnTo>
                  <a:pt x="664" y="1288"/>
                </a:lnTo>
                <a:lnTo>
                  <a:pt x="680" y="1312"/>
                </a:lnTo>
                <a:lnTo>
                  <a:pt x="704" y="1320"/>
                </a:lnTo>
                <a:lnTo>
                  <a:pt x="736" y="1336"/>
                </a:lnTo>
                <a:lnTo>
                  <a:pt x="768" y="1360"/>
                </a:lnTo>
                <a:lnTo>
                  <a:pt x="792" y="1384"/>
                </a:lnTo>
                <a:lnTo>
                  <a:pt x="816" y="1400"/>
                </a:lnTo>
                <a:lnTo>
                  <a:pt x="840" y="1416"/>
                </a:lnTo>
                <a:lnTo>
                  <a:pt x="864" y="1424"/>
                </a:lnTo>
                <a:lnTo>
                  <a:pt x="896" y="1432"/>
                </a:lnTo>
                <a:lnTo>
                  <a:pt x="920" y="1448"/>
                </a:lnTo>
                <a:lnTo>
                  <a:pt x="944" y="1456"/>
                </a:lnTo>
                <a:lnTo>
                  <a:pt x="968" y="1480"/>
                </a:lnTo>
                <a:lnTo>
                  <a:pt x="1000" y="1488"/>
                </a:lnTo>
                <a:lnTo>
                  <a:pt x="1024" y="1512"/>
                </a:lnTo>
                <a:lnTo>
                  <a:pt x="1048" y="1520"/>
                </a:lnTo>
                <a:lnTo>
                  <a:pt x="1072" y="1536"/>
                </a:lnTo>
                <a:lnTo>
                  <a:pt x="1096" y="1536"/>
                </a:lnTo>
                <a:lnTo>
                  <a:pt x="1128" y="1544"/>
                </a:lnTo>
                <a:lnTo>
                  <a:pt x="1152" y="1560"/>
                </a:lnTo>
                <a:lnTo>
                  <a:pt x="1184" y="1584"/>
                </a:lnTo>
                <a:lnTo>
                  <a:pt x="1216" y="1600"/>
                </a:lnTo>
                <a:lnTo>
                  <a:pt x="1240" y="1608"/>
                </a:lnTo>
                <a:lnTo>
                  <a:pt x="1272" y="1616"/>
                </a:lnTo>
                <a:lnTo>
                  <a:pt x="1296" y="1624"/>
                </a:lnTo>
                <a:lnTo>
                  <a:pt x="1320" y="1632"/>
                </a:lnTo>
                <a:lnTo>
                  <a:pt x="1344" y="1640"/>
                </a:lnTo>
                <a:lnTo>
                  <a:pt x="1376" y="1640"/>
                </a:lnTo>
                <a:lnTo>
                  <a:pt x="1400" y="1640"/>
                </a:lnTo>
                <a:lnTo>
                  <a:pt x="1448" y="1656"/>
                </a:lnTo>
                <a:lnTo>
                  <a:pt x="1472" y="1656"/>
                </a:lnTo>
                <a:lnTo>
                  <a:pt x="1496" y="1664"/>
                </a:lnTo>
                <a:lnTo>
                  <a:pt x="1520" y="1672"/>
                </a:lnTo>
                <a:lnTo>
                  <a:pt x="1544" y="1680"/>
                </a:lnTo>
                <a:lnTo>
                  <a:pt x="1568" y="1688"/>
                </a:lnTo>
                <a:lnTo>
                  <a:pt x="1592" y="1688"/>
                </a:lnTo>
                <a:lnTo>
                  <a:pt x="1616" y="1688"/>
                </a:lnTo>
                <a:lnTo>
                  <a:pt x="1640" y="1696"/>
                </a:lnTo>
                <a:lnTo>
                  <a:pt x="1672" y="1704"/>
                </a:lnTo>
                <a:lnTo>
                  <a:pt x="1712" y="1704"/>
                </a:lnTo>
                <a:lnTo>
                  <a:pt x="1744" y="1712"/>
                </a:lnTo>
                <a:lnTo>
                  <a:pt x="1768" y="1720"/>
                </a:lnTo>
                <a:lnTo>
                  <a:pt x="1792" y="1720"/>
                </a:lnTo>
                <a:lnTo>
                  <a:pt x="1816" y="1728"/>
                </a:lnTo>
                <a:lnTo>
                  <a:pt x="1840" y="1728"/>
                </a:lnTo>
                <a:lnTo>
                  <a:pt x="1864" y="1728"/>
                </a:lnTo>
                <a:lnTo>
                  <a:pt x="186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Arc 6">
            <a:extLst>
              <a:ext uri="{FF2B5EF4-FFF2-40B4-BE49-F238E27FC236}">
                <a16:creationId xmlns:a16="http://schemas.microsoft.com/office/drawing/2014/main" id="{08386F01-33B9-4636-85D0-31DD0E24B0A6}"/>
              </a:ext>
            </a:extLst>
          </p:cNvPr>
          <p:cNvSpPr>
            <a:spLocks/>
          </p:cNvSpPr>
          <p:nvPr/>
        </p:nvSpPr>
        <p:spPr bwMode="auto">
          <a:xfrm rot="10800000">
            <a:off x="3035301" y="2072481"/>
            <a:ext cx="3073400" cy="2986088"/>
          </a:xfrm>
          <a:custGeom>
            <a:avLst/>
            <a:gdLst>
              <a:gd name="T0" fmla="*/ 2147483646 w 21528"/>
              <a:gd name="T1" fmla="*/ 0 h 21594"/>
              <a:gd name="T2" fmla="*/ 2147483646 w 21528"/>
              <a:gd name="T3" fmla="*/ 2147483646 h 21594"/>
              <a:gd name="T4" fmla="*/ 0 w 21528"/>
              <a:gd name="T5" fmla="*/ 2147483646 h 21594"/>
              <a:gd name="T6" fmla="*/ 0 60000 65536"/>
              <a:gd name="T7" fmla="*/ 0 60000 65536"/>
              <a:gd name="T8" fmla="*/ 0 60000 65536"/>
              <a:gd name="T9" fmla="*/ 0 w 21528"/>
              <a:gd name="T10" fmla="*/ 0 h 21594"/>
              <a:gd name="T11" fmla="*/ 21528 w 21528"/>
              <a:gd name="T12" fmla="*/ 21594 h 21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28" h="21594" fill="none" extrusionOk="0">
                <a:moveTo>
                  <a:pt x="489" y="-1"/>
                </a:moveTo>
                <a:cubicBezTo>
                  <a:pt x="11542" y="249"/>
                  <a:pt x="20622" y="8806"/>
                  <a:pt x="21527" y="19826"/>
                </a:cubicBezTo>
              </a:path>
              <a:path w="21528" h="21594" stroke="0" extrusionOk="0">
                <a:moveTo>
                  <a:pt x="489" y="-1"/>
                </a:moveTo>
                <a:cubicBezTo>
                  <a:pt x="11542" y="249"/>
                  <a:pt x="20622" y="8806"/>
                  <a:pt x="21527" y="19826"/>
                </a:cubicBezTo>
                <a:lnTo>
                  <a:pt x="0" y="21594"/>
                </a:lnTo>
                <a:lnTo>
                  <a:pt x="489" y="-1"/>
                </a:lnTo>
                <a:close/>
              </a:path>
            </a:pathLst>
          </a:custGeom>
          <a:noFill/>
          <a:ln w="50800" cap="rnd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AB4813D-9D7B-4082-8B69-439D139844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2651" y="1720056"/>
            <a:ext cx="0" cy="413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6E73A313-4643-4C99-BAA5-1D9DFDB1C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1" y="5853906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AB84C10-0B58-4B51-BBD1-9AB415CC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6" y="5880894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6784D96D-492E-4B84-BFF6-D6D14A2E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6" y="1366044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9217387-7B24-43C8-9FA7-89EDE4A76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1" y="4234656"/>
            <a:ext cx="0" cy="16192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B8F69C3F-D70A-4490-AD0D-1923E9CCD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1701" y="4253706"/>
            <a:ext cx="17716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6CB9FAE1-E908-4BC4-B6A2-6CD84E012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1" y="4034631"/>
            <a:ext cx="346075" cy="346075"/>
          </a:xfrm>
          <a:prstGeom prst="ellipse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FD659B46-23D6-4A08-BAAD-7AA0EBD2C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1" y="4183856"/>
            <a:ext cx="120650" cy="1206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0E774F20-7C65-4178-A7F3-CE52E4123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1" y="5784056"/>
            <a:ext cx="120650" cy="1206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6BC31A9-7A90-4B4A-B494-FADBDF65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6" y="5938044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5302EFB5-529B-4400-A06C-A8DC31A9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6" y="3918744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DD4A5FD-CF3D-4604-BB54-8C494C33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65" y="1758157"/>
            <a:ext cx="41243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*,x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*)</a:t>
            </a:r>
            <a:r>
              <a:rPr lang="zh-CN" altLang="en-US" dirty="0">
                <a:ea typeface="宋体" panose="02010600030101010101" pitchFamily="2" charset="-122"/>
              </a:rPr>
              <a:t>是最受偏好的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可行组合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07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5C183-97D1-444D-991E-6C621079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均衡条件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3B393-2470-40E3-AB9F-D0A4D3B14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均衡条件：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）均衡的商品组合</a:t>
            </a:r>
            <a:r>
              <a:rPr lang="en-US" altLang="zh-CN" dirty="0">
                <a:latin typeface="+mn-ea"/>
              </a:rPr>
              <a:t>x*</a:t>
            </a:r>
            <a:r>
              <a:rPr lang="zh-CN" altLang="en-US" dirty="0"/>
              <a:t>在预算线上。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x*</a:t>
            </a:r>
            <a:r>
              <a:rPr lang="zh-CN" altLang="en-US" dirty="0">
                <a:latin typeface="+mn-ea"/>
              </a:rPr>
              <a:t>的无差异曲线和预算线相切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无差异曲线和预算线的斜率相等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MRS</a:t>
            </a:r>
            <a:r>
              <a:rPr lang="en-US" altLang="zh-CN" baseline="-25000" dirty="0">
                <a:latin typeface="+mn-ea"/>
              </a:rPr>
              <a:t>1,2</a:t>
            </a:r>
            <a:r>
              <a:rPr lang="en-US" altLang="zh-CN" dirty="0">
                <a:latin typeface="+mn-ea"/>
              </a:rPr>
              <a:t>(x*)= p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/p</a:t>
            </a:r>
            <a:r>
              <a:rPr lang="en-US" altLang="zh-CN" baseline="-25000" dirty="0">
                <a:latin typeface="+mn-ea"/>
              </a:rPr>
              <a:t>2.</a:t>
            </a:r>
            <a:endParaRPr lang="en-US" altLang="zh-CN" dirty="0">
              <a:latin typeface="+mn-ea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7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269F4-A7B0-4BE3-95B4-BFAAA23D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消费者的效用最大化问题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5794BC-E767-42D1-9610-B02072E42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>
                    <a:latin typeface="+mn-ea"/>
                  </a:rPr>
                  <a:t>给定</a:t>
                </a:r>
                <a:endParaRPr lang="en-US" altLang="zh-CN" sz="3200" dirty="0">
                  <a:latin typeface="+mn-ea"/>
                </a:endParaRPr>
              </a:p>
              <a:p>
                <a:pPr lvl="1"/>
                <a:r>
                  <a:rPr lang="zh-CN" altLang="en-US" sz="2800" dirty="0">
                    <a:latin typeface="+mn-ea"/>
                  </a:rPr>
                  <a:t>消费者的偏好（效用函数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）</a:t>
                </a:r>
                <a:endParaRPr lang="en-US" altLang="zh-CN" sz="2800" dirty="0">
                  <a:latin typeface="+mn-ea"/>
                </a:endParaRPr>
              </a:p>
              <a:p>
                <a:pPr lvl="1"/>
                <a:r>
                  <a:rPr lang="zh-CN" altLang="en-US" sz="2800" dirty="0">
                    <a:latin typeface="+mn-ea"/>
                  </a:rPr>
                  <a:t>价格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zh-CN" sz="2800" dirty="0">
                  <a:latin typeface="+mn-ea"/>
                </a:endParaRPr>
              </a:p>
              <a:p>
                <a:pPr lvl="1"/>
                <a:r>
                  <a:rPr lang="zh-CN" altLang="en-US" sz="2800" dirty="0">
                    <a:latin typeface="+mn-ea"/>
                  </a:rPr>
                  <a:t>收入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altLang="zh-CN" sz="28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3200" dirty="0">
                    <a:latin typeface="+mn-ea"/>
                  </a:rPr>
                  <a:t>消费者面临的效用最大化问题</a:t>
                </a:r>
                <a:endParaRPr lang="en-US" altLang="zh-CN" sz="3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3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3200" dirty="0">
                    <a:latin typeface="+mn-ea"/>
                  </a:rPr>
                  <a:t>(3.A)  </a:t>
                </a:r>
                <a14:m>
                  <m:oMath xmlns:m="http://schemas.openxmlformats.org/officeDocument/2006/math">
                    <m:r>
                      <a:rPr lang="en-US" altLang="zh-CN" sz="3200" b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sz="3200" b="0" i="1" smtClean="0"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sz="3200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b="0" i="1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3200" b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zh-CN" sz="3200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3200" b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3200" b="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3200" b="0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m:rPr>
                        <m:sty m:val="p"/>
                      </m:rPr>
                      <a:rPr lang="en-US" altLang="zh-CN" sz="32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3200" b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3200" b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en-US" altLang="zh-CN" sz="32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3200" b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32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3200" b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3200" b="0" i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altLang="zh-CN" sz="3200" dirty="0">
                  <a:latin typeface="+mn-ea"/>
                </a:endParaRPr>
              </a:p>
              <a:p>
                <a:endParaRPr lang="en-US" altLang="zh-CN" sz="3200" dirty="0">
                  <a:latin typeface="+mn-ea"/>
                </a:endParaRPr>
              </a:p>
              <a:p>
                <a:endParaRPr lang="en-US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5794BC-E767-42D1-9610-B02072E42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2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73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FE89A-13CB-4896-B212-30362A6F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内点解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42518-F3B3-4573-8954-B2327270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记</a:t>
            </a:r>
            <a:r>
              <a:rPr lang="en-US" altLang="zh-CN" sz="3200" dirty="0">
                <a:latin typeface="+mn-ea"/>
              </a:rPr>
              <a:t>x*=(x</a:t>
            </a:r>
            <a:r>
              <a:rPr lang="en-US" altLang="zh-CN" sz="3200" baseline="-25000" dirty="0">
                <a:latin typeface="+mn-ea"/>
              </a:rPr>
              <a:t>1</a:t>
            </a:r>
            <a:r>
              <a:rPr lang="en-US" altLang="zh-CN" sz="3200" dirty="0">
                <a:latin typeface="+mn-ea"/>
              </a:rPr>
              <a:t>*, x</a:t>
            </a:r>
            <a:r>
              <a:rPr lang="en-US" altLang="zh-CN" sz="3200" baseline="-25000" dirty="0">
                <a:latin typeface="+mn-ea"/>
              </a:rPr>
              <a:t>2</a:t>
            </a:r>
            <a:r>
              <a:rPr lang="en-US" altLang="zh-CN" sz="3200" dirty="0">
                <a:latin typeface="+mn-ea"/>
              </a:rPr>
              <a:t>*)</a:t>
            </a:r>
            <a:r>
              <a:rPr lang="zh-CN" altLang="en-US" sz="3200" dirty="0">
                <a:latin typeface="+mn-ea"/>
              </a:rPr>
              <a:t>为一个均衡。</a:t>
            </a:r>
            <a:endParaRPr lang="en-US" altLang="zh-CN" sz="3200" dirty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当</a:t>
            </a:r>
            <a:r>
              <a:rPr lang="en-US" altLang="zh-CN" sz="3200" dirty="0">
                <a:latin typeface="+mn-ea"/>
              </a:rPr>
              <a:t> x</a:t>
            </a:r>
            <a:r>
              <a:rPr lang="en-US" altLang="zh-CN" sz="3200" baseline="-25000" dirty="0">
                <a:latin typeface="+mn-ea"/>
              </a:rPr>
              <a:t>1</a:t>
            </a:r>
            <a:r>
              <a:rPr lang="en-US" altLang="zh-CN" sz="3200" dirty="0">
                <a:latin typeface="+mn-ea"/>
              </a:rPr>
              <a:t>* &gt; 0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x</a:t>
            </a:r>
            <a:r>
              <a:rPr lang="en-US" altLang="zh-CN" sz="3200" baseline="-25000" dirty="0">
                <a:latin typeface="+mn-ea"/>
              </a:rPr>
              <a:t>2</a:t>
            </a:r>
            <a:r>
              <a:rPr lang="en-US" altLang="zh-CN" sz="3200" dirty="0">
                <a:latin typeface="+mn-ea"/>
              </a:rPr>
              <a:t>* &gt; 0</a:t>
            </a:r>
            <a:r>
              <a:rPr lang="zh-CN" altLang="en-US" sz="3200" dirty="0">
                <a:latin typeface="+mn-ea"/>
              </a:rPr>
              <a:t>时，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这样的</a:t>
            </a:r>
            <a:r>
              <a:rPr lang="en-US" altLang="zh-CN" sz="3200" dirty="0">
                <a:latin typeface="+mn-ea"/>
              </a:rPr>
              <a:t>x*</a:t>
            </a:r>
            <a:r>
              <a:rPr lang="zh-CN" altLang="en-US" sz="3200" dirty="0">
                <a:latin typeface="+mn-ea"/>
              </a:rPr>
              <a:t>称为内点解。</a:t>
            </a:r>
            <a:endParaRPr lang="en-US" altLang="zh-CN" sz="3200" dirty="0">
              <a:latin typeface="+mn-ea"/>
            </a:endParaRPr>
          </a:p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62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499A-A29B-4608-97EB-21BFE5C9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均衡条件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79C72-5B60-4039-BEA5-C3C6B487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定理</a:t>
            </a:r>
            <a:r>
              <a:rPr lang="en-US" altLang="zh-CN" dirty="0">
                <a:latin typeface="+mn-ea"/>
              </a:rPr>
              <a:t>3.1</a:t>
            </a:r>
            <a:r>
              <a:rPr lang="zh-CN" altLang="en-US" dirty="0">
                <a:latin typeface="+mn-ea"/>
              </a:rPr>
              <a:t>：考虑问题</a:t>
            </a:r>
            <a:r>
              <a:rPr lang="en-US" altLang="zh-CN" dirty="0">
                <a:latin typeface="+mn-ea"/>
              </a:rPr>
              <a:t>(3.A)</a:t>
            </a:r>
            <a:r>
              <a:rPr lang="zh-CN" altLang="en-US" dirty="0">
                <a:latin typeface="+mn-ea"/>
              </a:rPr>
              <a:t>。假设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en-US" altLang="zh-CN" dirty="0">
                <a:latin typeface="+mn-ea"/>
              </a:rPr>
              <a:t>(1)</a:t>
            </a:r>
            <a:r>
              <a:rPr lang="zh-CN" altLang="en-US" dirty="0">
                <a:latin typeface="+mn-ea"/>
              </a:rPr>
              <a:t>消费者有性状良好的偏好</a:t>
            </a:r>
            <a:r>
              <a:rPr lang="en-US" altLang="zh-CN" dirty="0">
                <a:latin typeface="+mn-ea"/>
              </a:rPr>
              <a:t>, MRS</a:t>
            </a:r>
            <a:r>
              <a:rPr lang="en-US" altLang="zh-CN" baseline="-25000" dirty="0">
                <a:latin typeface="+mn-ea"/>
              </a:rPr>
              <a:t>1,2</a:t>
            </a:r>
            <a:r>
              <a:rPr lang="zh-CN" altLang="en-US" dirty="0">
                <a:latin typeface="+mn-ea"/>
              </a:rPr>
              <a:t>处处存在，并且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en-US" altLang="zh-CN" dirty="0">
                <a:latin typeface="+mn-ea"/>
              </a:rPr>
              <a:t>(2)</a:t>
            </a:r>
            <a:r>
              <a:rPr lang="zh-CN" altLang="en-US" dirty="0">
                <a:latin typeface="+mn-ea"/>
              </a:rPr>
              <a:t>均衡</a:t>
            </a:r>
            <a:r>
              <a:rPr lang="en-US" altLang="zh-CN" dirty="0">
                <a:latin typeface="+mn-ea"/>
              </a:rPr>
              <a:t>x*=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(x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*,x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*)&gt;0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dirty="0">
                <a:latin typeface="+mn-ea"/>
              </a:rPr>
              <a:t>那么均衡</a:t>
            </a:r>
            <a:r>
              <a:rPr lang="en-US" altLang="zh-CN" dirty="0">
                <a:latin typeface="+mn-ea"/>
              </a:rPr>
              <a:t>x*</a:t>
            </a:r>
            <a:r>
              <a:rPr lang="zh-CN" altLang="en-US" dirty="0">
                <a:latin typeface="+mn-ea"/>
              </a:rPr>
              <a:t>满足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en-US" altLang="zh-CN" dirty="0">
                <a:latin typeface="+mn-ea"/>
              </a:rPr>
              <a:t> (a)</a:t>
            </a:r>
            <a:r>
              <a:rPr lang="zh-CN" altLang="en-US" dirty="0">
                <a:latin typeface="+mn-ea"/>
              </a:rPr>
              <a:t>该点在预算线上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               p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* + p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* = m.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 (b) </a:t>
            </a:r>
            <a:r>
              <a:rPr lang="zh-CN" altLang="en-US" dirty="0">
                <a:latin typeface="+mn-ea"/>
              </a:rPr>
              <a:t>在该点的预算约束的斜率与无差异曲线在该点的斜率刚好相等，即 </a:t>
            </a:r>
            <a:endParaRPr lang="en-US" altLang="zh-CN" dirty="0">
              <a:latin typeface="+mn-ea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dirty="0">
                <a:latin typeface="+mn-ea"/>
              </a:rPr>
              <a:t>                  MRS</a:t>
            </a:r>
            <a:r>
              <a:rPr lang="en-US" altLang="zh-CN" baseline="-25000" dirty="0">
                <a:latin typeface="+mn-ea"/>
              </a:rPr>
              <a:t>1,2</a:t>
            </a:r>
            <a:r>
              <a:rPr lang="en-US" altLang="zh-CN" dirty="0">
                <a:latin typeface="+mn-ea"/>
              </a:rPr>
              <a:t>(x*)= p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/p</a:t>
            </a:r>
            <a:r>
              <a:rPr lang="en-US" altLang="zh-CN" baseline="-25000" dirty="0">
                <a:latin typeface="+mn-ea"/>
              </a:rPr>
              <a:t>2.</a:t>
            </a:r>
            <a:endParaRPr lang="en-US" altLang="zh-CN" dirty="0">
              <a:latin typeface="+mn-ea"/>
            </a:endParaRPr>
          </a:p>
          <a:p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765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B5E5-2CF2-423B-AD81-039324A8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均衡条件</a:t>
            </a:r>
            <a:r>
              <a:rPr lang="en-US" altLang="zh-CN" b="1" dirty="0"/>
              <a:t>(a)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38A3E-82B7-42B3-873E-C3489C99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条件 </a:t>
            </a:r>
            <a:r>
              <a:rPr lang="en-US" altLang="zh-CN" sz="3200" dirty="0">
                <a:latin typeface="+mn-ea"/>
              </a:rPr>
              <a:t>(a) </a:t>
            </a:r>
          </a:p>
          <a:p>
            <a:pPr lvl="1"/>
            <a:r>
              <a:rPr lang="zh-CN" altLang="en-US" sz="2800" dirty="0">
                <a:latin typeface="+mn-ea"/>
              </a:rPr>
              <a:t>由效用函数的假设，</a:t>
            </a:r>
            <a:endParaRPr lang="en-US" altLang="zh-CN" sz="2800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未花掉的预算不产生效用。</a:t>
            </a:r>
            <a:endParaRPr lang="en-US" altLang="zh-CN" sz="2800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由单调性，同时严格增加两种商品的消费量提高效用。</a:t>
            </a:r>
            <a:endParaRPr lang="en-US" altLang="zh-CN" sz="2800" dirty="0">
              <a:latin typeface="+mn-ea"/>
            </a:endParaRPr>
          </a:p>
          <a:p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25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3C1CC-29B1-4EAD-A675-4A460511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均衡条件的解释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D82BD1-1883-4A4C-AB70-0BEADEBD0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条件 </a:t>
                </a:r>
                <a:r>
                  <a:rPr lang="en-US" altLang="zh-CN" dirty="0"/>
                  <a:t>(b) </a:t>
                </a:r>
                <a:r>
                  <a:rPr lang="zh-CN" altLang="en-US" dirty="0"/>
                  <a:t>的一种解释：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MRS</a:t>
                </a:r>
                <a:r>
                  <a:rPr lang="en-US" altLang="zh-CN" baseline="-25000" dirty="0"/>
                  <a:t>1,2 </a:t>
                </a:r>
                <a:r>
                  <a:rPr lang="en-US" altLang="zh-CN" dirty="0"/>
                  <a:t>(x*) </a:t>
                </a:r>
                <a:r>
                  <a:rPr lang="zh-CN" altLang="en-US" dirty="0"/>
                  <a:t>愿意放弃的数量 （主观）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/p</a:t>
                </a:r>
                <a:r>
                  <a:rPr lang="en-US" altLang="zh-CN" baseline="-25000" dirty="0"/>
                  <a:t>2  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必须放弃的数量（客观）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条件 </a:t>
                </a:r>
                <a:r>
                  <a:rPr lang="en-US" altLang="zh-CN" dirty="0"/>
                  <a:t>(b) </a:t>
                </a:r>
                <a:r>
                  <a:rPr lang="zh-CN" altLang="en-US" dirty="0"/>
                  <a:t>的另一种解释：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花费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单位货币购买每一种商品带来的边际效用相等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zh-CN" altLang="en-US" dirty="0"/>
                  <a:t>：最后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单位货币的边际效用。 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D82BD1-1883-4A4C-AB70-0BEADEBD0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22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8FF7B7E-0CC9-41F5-BD2E-4127A553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均衡的计算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EA32F6-053C-4138-9929-202EF75AD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D0B16E-DACF-4496-98BF-126A4AB9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计算均衡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98332D9-AA21-4C16-81D6-E2EBE82F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对于给定的</a:t>
            </a:r>
            <a:r>
              <a:rPr lang="en-US" altLang="zh-CN" sz="3200" dirty="0">
                <a:latin typeface="Arial" panose="020B0604020202020204" pitchFamily="34" charset="0"/>
              </a:rPr>
              <a:t>p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en-US" altLang="zh-CN" sz="3200" dirty="0">
                <a:latin typeface="Arial" panose="020B0604020202020204" pitchFamily="34" charset="0"/>
              </a:rPr>
              <a:t>, p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en-US" altLang="zh-CN" sz="3200" dirty="0"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latin typeface="Arial" panose="020B0604020202020204" pitchFamily="34" charset="0"/>
              </a:rPr>
              <a:t>和</a:t>
            </a:r>
            <a:r>
              <a:rPr lang="en-US" altLang="zh-CN" sz="3200" dirty="0">
                <a:latin typeface="Arial" panose="020B0604020202020204" pitchFamily="34" charset="0"/>
              </a:rPr>
              <a:t> m</a:t>
            </a:r>
            <a:r>
              <a:rPr lang="zh-CN" altLang="en-US" sz="3200" dirty="0">
                <a:latin typeface="Arial" panose="020B0604020202020204" pitchFamily="34" charset="0"/>
              </a:rPr>
              <a:t>，如何确定均衡</a:t>
            </a:r>
            <a:r>
              <a:rPr lang="en-US" altLang="zh-CN" sz="3200" dirty="0">
                <a:latin typeface="Arial" panose="020B0604020202020204" pitchFamily="34" charset="0"/>
              </a:rPr>
              <a:t>(x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en-US" altLang="zh-CN" sz="3200" dirty="0">
                <a:latin typeface="Arial" panose="020B0604020202020204" pitchFamily="34" charset="0"/>
              </a:rPr>
              <a:t>*,x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en-US" altLang="zh-CN" sz="3200" dirty="0">
                <a:latin typeface="Arial" panose="020B0604020202020204" pitchFamily="34" charset="0"/>
              </a:rPr>
              <a:t>*) </a:t>
            </a:r>
            <a:r>
              <a:rPr lang="zh-CN" altLang="en-US" sz="3200" dirty="0">
                <a:latin typeface="Arial" panose="020B0604020202020204" pitchFamily="34" charset="0"/>
              </a:rPr>
              <a:t>的位置？</a:t>
            </a:r>
            <a:endParaRPr lang="en-US" altLang="zh-CN" sz="3200" dirty="0">
              <a:latin typeface="Arial" panose="020B0604020202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751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5804-7AE7-483E-97CC-17B28D29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D09F7-8229-483D-B9BA-6CD32267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偏好、理性偏好</a:t>
            </a:r>
            <a:endParaRPr lang="en-US" altLang="zh-CN" dirty="0"/>
          </a:p>
          <a:p>
            <a:r>
              <a:rPr lang="zh-CN" altLang="en-US" dirty="0"/>
              <a:t>性状良好的偏好满足</a:t>
            </a:r>
          </a:p>
          <a:p>
            <a:pPr lvl="1"/>
            <a:r>
              <a:rPr lang="zh-CN" altLang="en-US" sz="2800" dirty="0"/>
              <a:t>完备性、传递性（理性偏好） </a:t>
            </a:r>
          </a:p>
          <a:p>
            <a:pPr lvl="1"/>
            <a:r>
              <a:rPr lang="zh-CN" altLang="en-US" sz="2800" dirty="0"/>
              <a:t>单调性</a:t>
            </a:r>
          </a:p>
          <a:p>
            <a:pPr lvl="1"/>
            <a:r>
              <a:rPr lang="zh-CN" altLang="en-US" sz="2800" dirty="0"/>
              <a:t>凸性</a:t>
            </a:r>
            <a:endParaRPr lang="en-US" altLang="zh-CN" sz="2800" dirty="0"/>
          </a:p>
          <a:p>
            <a:r>
              <a:rPr lang="zh-CN" altLang="en-US" dirty="0"/>
              <a:t>无差异曲线</a:t>
            </a:r>
            <a:endParaRPr lang="en-US" altLang="zh-CN" dirty="0"/>
          </a:p>
          <a:p>
            <a:r>
              <a:rPr lang="zh-CN" altLang="en-US" dirty="0"/>
              <a:t>边际替代率（</a:t>
            </a:r>
            <a:r>
              <a:rPr lang="en-US" altLang="zh-CN" dirty="0"/>
              <a:t>MRS</a:t>
            </a:r>
            <a:r>
              <a:rPr lang="zh-CN" altLang="en-US" dirty="0"/>
              <a:t>）：在保持满足程度不变的条件下，消费者增加一单位一种商品的消费愿意放弃另一种商品的消费数量。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378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7205D-EBBB-482A-AFC1-1359AFA3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计算均衡</a:t>
            </a:r>
            <a:r>
              <a:rPr lang="en-US" altLang="zh-CN" dirty="0"/>
              <a:t>- </a:t>
            </a:r>
            <a:r>
              <a:rPr lang="zh-CN" altLang="en-US" dirty="0"/>
              <a:t>柯布</a:t>
            </a:r>
            <a:r>
              <a:rPr lang="en-US" altLang="zh-CN" dirty="0"/>
              <a:t>-</a:t>
            </a:r>
            <a:r>
              <a:rPr lang="zh-CN" altLang="en-US" dirty="0"/>
              <a:t>道格拉斯函数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9670B9-1840-4493-9DB4-040DDE1D1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>
                    <a:latin typeface="+mn-ea"/>
                  </a:rPr>
                  <a:t>假如消费者有一个柯布</a:t>
                </a:r>
                <a:r>
                  <a:rPr lang="en-US" altLang="zh-CN" sz="3200" dirty="0">
                    <a:latin typeface="+mn-ea"/>
                  </a:rPr>
                  <a:t>-</a:t>
                </a:r>
                <a:r>
                  <a:rPr lang="zh-CN" altLang="en-US" sz="3200" dirty="0">
                    <a:latin typeface="+mn-ea"/>
                  </a:rPr>
                  <a:t>道格拉斯的效用函数</a:t>
                </a:r>
                <a:endParaRPr lang="en-US" altLang="zh-CN" sz="3200" dirty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en-US" altLang="zh-CN" sz="3200" b="1" dirty="0">
                    <a:latin typeface="+mn-ea"/>
                  </a:rPr>
                  <a:t>U(x</a:t>
                </a:r>
                <a:r>
                  <a:rPr lang="en-US" altLang="zh-CN" sz="3200" b="1" baseline="-25000" dirty="0">
                    <a:latin typeface="+mn-ea"/>
                  </a:rPr>
                  <a:t>1</a:t>
                </a:r>
                <a:r>
                  <a:rPr lang="en-US" altLang="zh-CN" sz="3200" b="1" dirty="0">
                    <a:latin typeface="+mn-ea"/>
                  </a:rPr>
                  <a:t>,x</a:t>
                </a:r>
                <a:r>
                  <a:rPr lang="en-US" altLang="zh-CN" sz="3200" b="1" baseline="-25000" dirty="0">
                    <a:latin typeface="+mn-ea"/>
                  </a:rPr>
                  <a:t>2</a:t>
                </a:r>
                <a:r>
                  <a:rPr lang="en-US" altLang="zh-CN" sz="3200" b="1" dirty="0">
                    <a:latin typeface="+mn-ea"/>
                  </a:rPr>
                  <a:t>) = x</a:t>
                </a:r>
                <a:r>
                  <a:rPr lang="en-US" altLang="zh-CN" sz="3200" b="1" baseline="-25000" dirty="0">
                    <a:latin typeface="+mn-ea"/>
                  </a:rPr>
                  <a:t>1</a:t>
                </a:r>
                <a:r>
                  <a:rPr lang="en-US" altLang="zh-CN" sz="4000" b="1" baseline="30000" dirty="0">
                    <a:latin typeface="+mn-ea"/>
                  </a:rPr>
                  <a:t>a</a:t>
                </a:r>
                <a:r>
                  <a:rPr lang="en-US" altLang="zh-CN" sz="3200" b="1" baseline="30000" dirty="0">
                    <a:latin typeface="+mn-ea"/>
                  </a:rPr>
                  <a:t> </a:t>
                </a:r>
                <a:r>
                  <a:rPr lang="en-US" altLang="zh-CN" sz="3200" b="1" dirty="0">
                    <a:latin typeface="+mn-ea"/>
                  </a:rPr>
                  <a:t>x</a:t>
                </a:r>
                <a:r>
                  <a:rPr lang="en-US" altLang="zh-CN" sz="3200" b="1" baseline="-25000" dirty="0">
                    <a:latin typeface="+mn-ea"/>
                  </a:rPr>
                  <a:t>2</a:t>
                </a:r>
                <a:r>
                  <a:rPr lang="en-US" altLang="zh-CN" sz="4000" b="1" baseline="30000" dirty="0">
                    <a:latin typeface="+mn-ea"/>
                  </a:rPr>
                  <a:t>b</a:t>
                </a:r>
                <a:endParaRPr lang="en-US" altLang="zh-CN" sz="3200" b="1" dirty="0">
                  <a:latin typeface="+mn-ea"/>
                </a:endParaRPr>
              </a:p>
              <a:p>
                <a:r>
                  <a:rPr lang="zh-CN" altLang="en-US" sz="3200" dirty="0">
                    <a:latin typeface="+mn-ea"/>
                  </a:rPr>
                  <a:t>那么</a:t>
                </a:r>
                <a:endParaRPr lang="en-US" altLang="zh-CN" sz="3200" dirty="0">
                  <a:latin typeface="+mn-ea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1"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3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𝒂</m:t>
                      </m:r>
                      <m:sSubSup>
                        <m:sSubSup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en-US" altLang="zh-CN" sz="3200" b="1" dirty="0">
                  <a:latin typeface="+mn-ea"/>
                </a:endParaRPr>
              </a:p>
              <a:p>
                <a:pPr marL="0" indent="0" algn="ctr">
                  <a:buNone/>
                </a:pPr>
                <a:endParaRPr lang="en-US" altLang="zh-CN" sz="3200" b="1" dirty="0">
                  <a:latin typeface="+mn-ea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1"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3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Sup>
                        <m:sSub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𝐚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altLang="zh-CN" sz="3200" b="1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9670B9-1840-4493-9DB4-040DDE1D1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50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E735-71B4-4D75-BF7F-9333FD81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440FA6-8EAA-4BB9-8419-D36A3A6BB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𝐌𝐑𝐒</m:t>
                          </m:r>
                        </m:e>
                        <m:sub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b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𝐚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𝐛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b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𝐌𝐑𝐒</m:t>
                        </m:r>
                      </m:e>
                      <m:sub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b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dirty="0"/>
                  <a:t>联立得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𝐚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𝐛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,      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𝐛𝐩</m:t>
                            </m:r>
                          </m:e>
                          <m:sub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𝐚𝐩</m:t>
                            </m:r>
                          </m:e>
                          <m:sub>
                            <m:r>
                              <a:rPr lang="en-US" altLang="zh-CN" b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440FA6-8EAA-4BB9-8419-D36A3A6BB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88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F8518-857A-4739-B93D-9E85A0E6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0F9119-3C93-4119-8C5C-4AE232629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因此可知均衡满足</a:t>
                </a:r>
                <a:endParaRPr lang="en-US" altLang="zh-CN" sz="3200" dirty="0"/>
              </a:p>
              <a:p>
                <a:endParaRPr lang="en-US" altLang="zh-CN" sz="3200" dirty="0"/>
              </a:p>
              <a:p>
                <a:pPr marL="0" indent="0" algn="ctr">
                  <a:buNone/>
                </a:pPr>
                <a:r>
                  <a:rPr lang="en-US" altLang="zh-CN" sz="3200" b="1" dirty="0">
                    <a:latin typeface="+mn-ea"/>
                  </a:rPr>
                  <a:t>p</a:t>
                </a:r>
                <a:r>
                  <a:rPr lang="en-US" altLang="zh-CN" sz="3200" b="1" baseline="-25000" dirty="0">
                    <a:latin typeface="+mn-ea"/>
                  </a:rPr>
                  <a:t>1</a:t>
                </a:r>
                <a:r>
                  <a:rPr lang="en-US" altLang="zh-CN" sz="3200" b="1" dirty="0">
                    <a:latin typeface="+mn-ea"/>
                  </a:rPr>
                  <a:t>x</a:t>
                </a:r>
                <a:r>
                  <a:rPr lang="en-US" altLang="zh-CN" sz="3200" b="1" baseline="-25000" dirty="0">
                    <a:latin typeface="+mn-ea"/>
                  </a:rPr>
                  <a:t>1</a:t>
                </a:r>
                <a:r>
                  <a:rPr lang="en-US" altLang="zh-CN" sz="3200" b="1" dirty="0">
                    <a:latin typeface="+mn-ea"/>
                  </a:rPr>
                  <a:t>* + p</a:t>
                </a:r>
                <a:r>
                  <a:rPr lang="en-US" altLang="zh-CN" sz="3200" b="1" baseline="-25000" dirty="0">
                    <a:latin typeface="+mn-ea"/>
                  </a:rPr>
                  <a:t>2</a:t>
                </a:r>
                <a:r>
                  <a:rPr lang="en-US" altLang="zh-CN" sz="3200" b="1" dirty="0">
                    <a:latin typeface="+mn-ea"/>
                  </a:rPr>
                  <a:t>x</a:t>
                </a:r>
                <a:r>
                  <a:rPr lang="en-US" altLang="zh-CN" sz="3200" b="1" baseline="-25000" dirty="0">
                    <a:latin typeface="+mn-ea"/>
                  </a:rPr>
                  <a:t>2</a:t>
                </a:r>
                <a:r>
                  <a:rPr lang="en-US" altLang="zh-CN" sz="3200" b="1" dirty="0">
                    <a:latin typeface="+mn-ea"/>
                  </a:rPr>
                  <a:t>* = m		</a:t>
                </a:r>
                <a:r>
                  <a:rPr lang="zh-CN" altLang="en-US" sz="3200" b="1" dirty="0">
                    <a:latin typeface="+mn-ea"/>
                  </a:rPr>
                  <a:t>（</a:t>
                </a:r>
                <a:r>
                  <a:rPr lang="en-US" altLang="zh-CN" sz="3200" b="1" dirty="0">
                    <a:latin typeface="+mn-ea"/>
                  </a:rPr>
                  <a:t>a</a:t>
                </a:r>
                <a:r>
                  <a:rPr lang="zh-CN" altLang="en-US" sz="3200" b="1" dirty="0">
                    <a:latin typeface="+mn-ea"/>
                  </a:rPr>
                  <a:t>）</a:t>
                </a:r>
                <a:endParaRPr lang="en-US" altLang="zh-CN" sz="3200" b="1" dirty="0">
                  <a:latin typeface="+mn-ea"/>
                </a:endParaRPr>
              </a:p>
              <a:p>
                <a:pPr marL="0" indent="0" algn="ctr">
                  <a:buNone/>
                </a:pPr>
                <a:endParaRPr lang="en-US" sz="3200" b="1" dirty="0">
                  <a:latin typeface="+mn-ea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 b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dirty="0" smtClean="0">
                                <a:latin typeface="Cambria Math" panose="02040503050406030204" pitchFamily="18" charset="0"/>
                              </a:rPr>
                              <m:t>𝐛𝐩</m:t>
                            </m:r>
                          </m:e>
                          <m:sub>
                            <m:r>
                              <a:rPr lang="en-US" altLang="zh-CN" sz="3200" b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2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dirty="0" smtClean="0">
                                <a:latin typeface="Cambria Math" panose="02040503050406030204" pitchFamily="18" charset="0"/>
                              </a:rPr>
                              <m:t>𝐚𝐩</m:t>
                            </m:r>
                          </m:e>
                          <m:sub>
                            <m:r>
                              <a:rPr lang="en-US" altLang="zh-CN" sz="3200" b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 b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b="1" dirty="0"/>
                  <a:t>			</a:t>
                </a:r>
                <a:r>
                  <a:rPr lang="zh-CN" altLang="en-US" sz="3200" b="1" dirty="0"/>
                  <a:t>（</a:t>
                </a:r>
                <a:r>
                  <a:rPr lang="en-US" altLang="zh-CN" sz="3200" b="1" dirty="0"/>
                  <a:t>b</a:t>
                </a:r>
                <a:r>
                  <a:rPr lang="zh-CN" altLang="en-US" sz="3200" b="1" dirty="0"/>
                  <a:t>）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0F9119-3C93-4119-8C5C-4AE232629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644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9FFDF-0783-45FB-B44C-32767E23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96094-C032-4632-AAFC-824C554DB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联立方程</a:t>
                </a:r>
                <a:r>
                  <a:rPr lang="en-US" altLang="zh-CN" sz="3200" dirty="0"/>
                  <a:t>(a),(b), </a:t>
                </a:r>
                <a:r>
                  <a:rPr lang="zh-CN" altLang="en-US" sz="3200" dirty="0"/>
                  <a:t>我们得到了科布</a:t>
                </a:r>
                <a:r>
                  <a:rPr lang="en-US" altLang="zh-CN" sz="3200" dirty="0"/>
                  <a:t>-</a:t>
                </a:r>
                <a:r>
                  <a:rPr lang="zh-CN" altLang="en-US" sz="3200" dirty="0"/>
                  <a:t>道格拉斯效用函数的消费者均衡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3200" dirty="0"/>
                  <a:t>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𝐚𝐦</m:t>
                        </m:r>
                      </m:num>
                      <m:den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𝐛𝐦</m:t>
                        </m:r>
                      </m:num>
                      <m:den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.</a:t>
                </a:r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r>
                  <a:rPr lang="zh-CN" altLang="en-US" sz="3200" dirty="0"/>
                  <a:t>成比例消费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𝐛</m:t>
                        </m:r>
                      </m:den>
                    </m:f>
                    <m:r>
                      <a:rPr lang="en-US" altLang="zh-CN" sz="3200" b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𝐛</m:t>
                        </m:r>
                      </m:den>
                    </m:f>
                    <m:r>
                      <a:rPr lang="en-US" altLang="zh-CN" sz="32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96094-C032-4632-AAFC-824C554DB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61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9A04B-70CD-425D-A850-F917BBCB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角点解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EFD82-08F0-4729-B3E0-0D11FF0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假如</a:t>
            </a:r>
            <a:r>
              <a:rPr lang="en-US" altLang="zh-CN" sz="3200" dirty="0">
                <a:latin typeface="Arial" panose="020B0604020202020204" pitchFamily="34" charset="0"/>
              </a:rPr>
              <a:t>x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en-US" altLang="zh-CN" sz="3200" dirty="0">
                <a:latin typeface="Arial" panose="020B0604020202020204" pitchFamily="34" charset="0"/>
              </a:rPr>
              <a:t>* = 0, </a:t>
            </a:r>
            <a:r>
              <a:rPr lang="zh-CN" altLang="en-US" sz="3200" dirty="0">
                <a:latin typeface="Arial" panose="020B0604020202020204" pitchFamily="34" charset="0"/>
              </a:rPr>
              <a:t>或者</a:t>
            </a:r>
            <a:r>
              <a:rPr lang="en-US" altLang="zh-CN" sz="3200" dirty="0">
                <a:latin typeface="Arial" panose="020B0604020202020204" pitchFamily="34" charset="0"/>
              </a:rPr>
              <a:t>x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en-US" altLang="zh-CN" sz="3200" dirty="0">
                <a:latin typeface="Arial" panose="020B0604020202020204" pitchFamily="34" charset="0"/>
              </a:rPr>
              <a:t>* = 0</a:t>
            </a:r>
            <a:r>
              <a:rPr lang="zh-CN" altLang="en-US" sz="3200" dirty="0">
                <a:latin typeface="Arial" panose="020B0604020202020204" pitchFamily="34" charset="0"/>
              </a:rPr>
              <a:t>，情况会怎么变化</a:t>
            </a:r>
            <a:r>
              <a:rPr lang="en-US" altLang="zh-CN" sz="3200" dirty="0">
                <a:latin typeface="Arial" panose="020B0604020202020204" pitchFamily="34" charset="0"/>
              </a:rPr>
              <a:t>?</a:t>
            </a:r>
          </a:p>
          <a:p>
            <a:r>
              <a:rPr lang="zh-CN" altLang="en-US" sz="3200" dirty="0">
                <a:latin typeface="Arial" panose="020B0604020202020204" pitchFamily="34" charset="0"/>
              </a:rPr>
              <a:t>假如</a:t>
            </a:r>
            <a:r>
              <a:rPr lang="en-US" altLang="zh-CN" sz="3200" dirty="0">
                <a:latin typeface="Arial" panose="020B0604020202020204" pitchFamily="34" charset="0"/>
              </a:rPr>
              <a:t>x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en-US" altLang="zh-CN" sz="3200" dirty="0">
                <a:latin typeface="Arial" panose="020B0604020202020204" pitchFamily="34" charset="0"/>
              </a:rPr>
              <a:t>* = 0 </a:t>
            </a:r>
            <a:r>
              <a:rPr lang="zh-CN" altLang="en-US" sz="3200" dirty="0">
                <a:latin typeface="Arial" panose="020B0604020202020204" pitchFamily="34" charset="0"/>
              </a:rPr>
              <a:t>或者</a:t>
            </a:r>
            <a:r>
              <a:rPr lang="en-US" altLang="zh-CN" sz="3200" dirty="0">
                <a:latin typeface="Arial" panose="020B0604020202020204" pitchFamily="34" charset="0"/>
              </a:rPr>
              <a:t> x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en-US" altLang="zh-CN" sz="3200" dirty="0">
                <a:latin typeface="Arial" panose="020B0604020202020204" pitchFamily="34" charset="0"/>
              </a:rPr>
              <a:t>* = 0, </a:t>
            </a:r>
            <a:r>
              <a:rPr lang="zh-CN" altLang="en-US" sz="3200" dirty="0">
                <a:latin typeface="Arial" panose="020B0604020202020204" pitchFamily="34" charset="0"/>
              </a:rPr>
              <a:t>那么在约束下效用最大化问题的均衡</a:t>
            </a:r>
            <a:r>
              <a:rPr lang="en-US" altLang="zh-CN" sz="3200" dirty="0">
                <a:latin typeface="Arial" panose="020B0604020202020204" pitchFamily="34" charset="0"/>
              </a:rPr>
              <a:t>(x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en-US" altLang="zh-CN" sz="3200" dirty="0">
                <a:latin typeface="Arial" panose="020B0604020202020204" pitchFamily="34" charset="0"/>
              </a:rPr>
              <a:t>*,x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en-US" altLang="zh-CN" sz="3200" dirty="0">
                <a:latin typeface="Arial" panose="020B0604020202020204" pitchFamily="34" charset="0"/>
              </a:rPr>
              <a:t>*) </a:t>
            </a:r>
            <a:r>
              <a:rPr lang="zh-CN" altLang="en-US" sz="3200" dirty="0">
                <a:latin typeface="Arial" panose="020B0604020202020204" pitchFamily="34" charset="0"/>
              </a:rPr>
              <a:t>称为</a:t>
            </a:r>
            <a:r>
              <a:rPr lang="zh-CN" altLang="en-US" sz="3200" dirty="0"/>
              <a:t>角点解</a:t>
            </a:r>
            <a:r>
              <a:rPr lang="zh-CN" altLang="en-US" sz="3200" dirty="0">
                <a:latin typeface="Arial" panose="020B0604020202020204" pitchFamily="34" charset="0"/>
              </a:rPr>
              <a:t>。</a:t>
            </a:r>
            <a:endParaRPr lang="en-US" altLang="zh-CN" sz="3200" dirty="0">
              <a:latin typeface="Arial" panose="020B0604020202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225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41904-DD3E-45AB-B5FD-08860B1E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*角点解的例子</a:t>
            </a:r>
            <a:r>
              <a:rPr lang="en-US" altLang="zh-CN" dirty="0"/>
              <a:t> –</a:t>
            </a:r>
            <a:r>
              <a:rPr lang="zh-CN" altLang="en-US" dirty="0"/>
              <a:t>凸性偏好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A3C485-B701-4C54-976B-0CBEFB7C2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8" y="1400252"/>
            <a:ext cx="7349726" cy="50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55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85F01-7EC7-446E-AD90-EC81C9D8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角点解：完全替代品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BA1BC-7F0A-4911-8A57-21DFCF41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EDC3685-E7E2-4696-A5E8-853B046BA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5470525"/>
            <a:ext cx="557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B43BDEF-2A1F-4A14-9DB3-163ED5A9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684338"/>
            <a:ext cx="55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09A43D76-71BE-4AE2-9AB9-EB9B84DE3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2938463"/>
            <a:ext cx="2495550" cy="24955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41BA119A-8159-4E1A-BBEA-B33EDB726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2160588"/>
            <a:ext cx="1911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MRS = -1</a:t>
            </a: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6036B442-C882-45F8-984D-142697AA1C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2667000"/>
            <a:ext cx="571500" cy="1028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378BB23-A86E-417F-B708-BFF0B5ADD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4008438"/>
            <a:ext cx="45593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斜率</a:t>
            </a:r>
            <a:r>
              <a:rPr lang="en-US" altLang="zh-CN">
                <a:ea typeface="宋体" panose="02010600030101010101" pitchFamily="2" charset="-122"/>
              </a:rPr>
              <a:t> = -p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/p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且</a:t>
            </a:r>
            <a:r>
              <a:rPr lang="en-US" altLang="zh-CN">
                <a:ea typeface="宋体" panose="02010600030101010101" pitchFamily="2" charset="-122"/>
              </a:rPr>
              <a:t> 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&gt; p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ED73B6EA-A3BF-4A47-AF3D-2862F48F6D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6500" y="4305300"/>
            <a:ext cx="140970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14">
            <a:extLst>
              <a:ext uri="{FF2B5EF4-FFF2-40B4-BE49-F238E27FC236}">
                <a16:creationId xmlns:a16="http://schemas.microsoft.com/office/drawing/2014/main" id="{15E8B2B7-010E-4A76-BAB9-4D1F9EE6D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2909888"/>
            <a:ext cx="1139825" cy="2524125"/>
          </a:xfrm>
          <a:prstGeom prst="rtTriangle">
            <a:avLst/>
          </a:prstGeom>
          <a:solidFill>
            <a:srgbClr val="FF003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0ABD8674-443A-4CC4-BE02-FC579C3FC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2924175"/>
            <a:ext cx="1139825" cy="2509838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3">
            <a:extLst>
              <a:ext uri="{FF2B5EF4-FFF2-40B4-BE49-F238E27FC236}">
                <a16:creationId xmlns:a16="http://schemas.microsoft.com/office/drawing/2014/main" id="{F8DAF91F-4B54-49C4-B49C-76A7DCEB9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095500"/>
            <a:ext cx="0" cy="3309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DD7D31BF-F627-4645-9BE4-C02080345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2852738"/>
            <a:ext cx="187325" cy="187325"/>
          </a:xfrm>
          <a:prstGeom prst="ellipse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" name="Line 4">
            <a:extLst>
              <a:ext uri="{FF2B5EF4-FFF2-40B4-BE49-F238E27FC236}">
                <a16:creationId xmlns:a16="http://schemas.microsoft.com/office/drawing/2014/main" id="{574EF7E0-230A-4E26-9863-2DBFFEE00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5429250"/>
            <a:ext cx="400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44B049-9AC2-465E-9E01-2D7B9B52543A}"/>
                  </a:ext>
                </a:extLst>
              </p:cNvPr>
              <p:cNvSpPr txBox="1"/>
              <p:nvPr/>
            </p:nvSpPr>
            <p:spPr>
              <a:xfrm>
                <a:off x="315316" y="2578524"/>
                <a:ext cx="1227837" cy="719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</a:rPr>
                  <a:t>x</a:t>
                </a:r>
                <a:r>
                  <a:rPr lang="en-US" altLang="zh-CN" sz="2800" baseline="-25000" dirty="0">
                    <a:latin typeface="Arial" panose="020B0604020202020204" pitchFamily="34" charset="0"/>
                  </a:rPr>
                  <a:t>2</a:t>
                </a:r>
                <a:r>
                  <a:rPr lang="en-US" altLang="zh-CN" sz="2800" dirty="0">
                    <a:latin typeface="Arial" panose="020B0604020202020204" pitchFamily="34" charset="0"/>
                  </a:rPr>
                  <a:t>*=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dirty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2800" b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44B049-9AC2-465E-9E01-2D7B9B52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6" y="2578524"/>
                <a:ext cx="1227837" cy="719877"/>
              </a:xfrm>
              <a:prstGeom prst="rect">
                <a:avLst/>
              </a:prstGeom>
              <a:blipFill>
                <a:blip r:embed="rId2"/>
                <a:stretch>
                  <a:fillRect l="-10448" t="-3390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EC09BCD8-0D8F-4432-BB3D-501B51C180BC}"/>
              </a:ext>
            </a:extLst>
          </p:cNvPr>
          <p:cNvSpPr txBox="1"/>
          <p:nvPr/>
        </p:nvSpPr>
        <p:spPr>
          <a:xfrm>
            <a:off x="1090947" y="551576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</a:rPr>
              <a:t>x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*=0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2071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ED9D8-6E84-4F62-B5B0-319126FD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角点解：完全替代品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FD72F-54D1-4816-B555-BC1F6B76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5ED1A9-7ADF-4F13-96B2-C26065D0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5470525"/>
            <a:ext cx="557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5E10C2-4E62-46B2-B23E-48E01E12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684338"/>
            <a:ext cx="55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8AC07AA-1AC4-4CFC-A6C3-E554B1C8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4292600"/>
            <a:ext cx="2524125" cy="1139825"/>
          </a:xfrm>
          <a:prstGeom prst="rtTriangle">
            <a:avLst/>
          </a:prstGeom>
          <a:solidFill>
            <a:srgbClr val="FF003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92CB3F6-1498-45EC-9818-53D0076EA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2938463"/>
            <a:ext cx="2495550" cy="24955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1C3CC7EF-71CE-4F42-BBFB-DEDB72130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9888" y="4294188"/>
            <a:ext cx="2509837" cy="1139825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CF1141A4-907B-48E6-83EC-A1EC6A47A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2160588"/>
            <a:ext cx="1911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MRS = -1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12F5192E-862A-4FF6-93A4-7D725EE84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2667000"/>
            <a:ext cx="571500" cy="1028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CE6535B8-8624-49F8-AD8E-7095AFDFE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4008438"/>
            <a:ext cx="45593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斜率</a:t>
            </a:r>
            <a:r>
              <a:rPr lang="en-US" altLang="zh-CN">
                <a:ea typeface="宋体" panose="02010600030101010101" pitchFamily="2" charset="-122"/>
              </a:rPr>
              <a:t> = -p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/p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且</a:t>
            </a:r>
            <a:r>
              <a:rPr lang="en-US" altLang="zh-CN">
                <a:ea typeface="宋体" panose="02010600030101010101" pitchFamily="2" charset="-122"/>
              </a:rPr>
              <a:t> 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&lt; p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8FCB697A-D88E-4856-B020-552E06063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5563" y="4305300"/>
            <a:ext cx="1290637" cy="433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3">
            <a:extLst>
              <a:ext uri="{FF2B5EF4-FFF2-40B4-BE49-F238E27FC236}">
                <a16:creationId xmlns:a16="http://schemas.microsoft.com/office/drawing/2014/main" id="{E9F8EB14-29A8-4463-9706-D2B1DE1D3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095500"/>
            <a:ext cx="0" cy="3309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FF68F7EC-4573-4DB2-BBDB-E3BE92082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5429250"/>
            <a:ext cx="400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BAB567E6-04FA-4DDB-8F03-777FC63F6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863" y="5329238"/>
            <a:ext cx="187325" cy="187325"/>
          </a:xfrm>
          <a:prstGeom prst="ellipse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576F3D-CE6E-4058-B71F-5B4733D5BFEC}"/>
                  </a:ext>
                </a:extLst>
              </p:cNvPr>
              <p:cNvSpPr txBox="1"/>
              <p:nvPr/>
            </p:nvSpPr>
            <p:spPr>
              <a:xfrm>
                <a:off x="3459606" y="5654676"/>
                <a:ext cx="1227837" cy="719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</a:rPr>
                  <a:t>x</a:t>
                </a:r>
                <a:r>
                  <a:rPr lang="en-US" altLang="zh-CN" sz="2800" baseline="-25000" dirty="0">
                    <a:latin typeface="Arial" panose="020B0604020202020204" pitchFamily="34" charset="0"/>
                  </a:rPr>
                  <a:t>1</a:t>
                </a:r>
                <a:r>
                  <a:rPr lang="en-US" altLang="zh-CN" sz="2800" dirty="0">
                    <a:latin typeface="Arial" panose="020B0604020202020204" pitchFamily="34" charset="0"/>
                  </a:rPr>
                  <a:t>*=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dirty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576F3D-CE6E-4058-B71F-5B4733D5B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606" y="5654676"/>
                <a:ext cx="1227837" cy="719877"/>
              </a:xfrm>
              <a:prstGeom prst="rect">
                <a:avLst/>
              </a:prstGeom>
              <a:blipFill>
                <a:blip r:embed="rId2"/>
                <a:stretch>
                  <a:fillRect l="-10448" t="-3390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7C5059A2-E686-4F49-9AB3-65C300484EC0}"/>
              </a:ext>
            </a:extLst>
          </p:cNvPr>
          <p:cNvSpPr txBox="1"/>
          <p:nvPr/>
        </p:nvSpPr>
        <p:spPr>
          <a:xfrm>
            <a:off x="476918" y="506762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</a:rPr>
              <a:t>x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latin typeface="Arial" panose="020B0604020202020204" pitchFamily="34" charset="0"/>
              </a:rPr>
              <a:t>*=0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9484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146FD-11F4-41B2-9C77-0FCFDBFF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角点解：完全替代品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2F236-1BA6-44A9-82B1-3D388D7A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381F47C-FF74-49B0-A10B-6F39CAA69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00" y="2933700"/>
            <a:ext cx="2511425" cy="2500313"/>
          </a:xfrm>
          <a:prstGeom prst="line">
            <a:avLst/>
          </a:prstGeom>
          <a:noFill/>
          <a:ln w="25400">
            <a:solidFill>
              <a:srgbClr val="FF66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0C5334EF-B9E0-42E0-9840-B6FAD2377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2938463"/>
            <a:ext cx="2525712" cy="2509837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069AC33E-14DC-4744-9964-802BA3AB8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095500"/>
            <a:ext cx="0" cy="3309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8C2BE78-97E1-4E75-88D6-7C81C456C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5429250"/>
            <a:ext cx="400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EB8107-F8E6-4B06-9A74-C2F8D1E0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5470525"/>
            <a:ext cx="557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285600F-DC49-44C3-8484-FCF71346E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684338"/>
            <a:ext cx="55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0465C491-76C6-4D67-9B72-A304C010D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952750"/>
            <a:ext cx="2517775" cy="2479675"/>
          </a:xfrm>
          <a:prstGeom prst="rtTriangle">
            <a:avLst/>
          </a:prstGeom>
          <a:solidFill>
            <a:srgbClr val="FF003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633F203-E657-4A5D-ACA5-5C4E03E7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2160588"/>
            <a:ext cx="1911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MRS = -1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51C5E0D-4CB6-4506-8746-77FE89EE27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2667000"/>
            <a:ext cx="571500" cy="1028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561808F-A469-44CE-AE7B-9B1C6D0B8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770188"/>
            <a:ext cx="45593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斜率</a:t>
            </a:r>
            <a:r>
              <a:rPr lang="en-US" altLang="zh-CN">
                <a:ea typeface="宋体" panose="02010600030101010101" pitchFamily="2" charset="-122"/>
              </a:rPr>
              <a:t> = -p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/p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且</a:t>
            </a:r>
            <a:r>
              <a:rPr lang="en-US" altLang="zh-CN">
                <a:ea typeface="宋体" panose="02010600030101010101" pitchFamily="2" charset="-122"/>
              </a:rPr>
              <a:t> 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= p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FC8249AF-67D1-46D3-991D-6D42625DA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0313" y="3238500"/>
            <a:ext cx="928687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60F3891-828F-4301-AB5E-357F6982889D}"/>
                  </a:ext>
                </a:extLst>
              </p:cNvPr>
              <p:cNvSpPr/>
              <p:nvPr/>
            </p:nvSpPr>
            <p:spPr>
              <a:xfrm>
                <a:off x="1042988" y="2617957"/>
                <a:ext cx="48917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60F3891-828F-4301-AB5E-357F69828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8" y="2617957"/>
                <a:ext cx="489173" cy="6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CDB249-0180-45ED-ADAB-DE89D37FBE24}"/>
                  </a:ext>
                </a:extLst>
              </p:cNvPr>
              <p:cNvSpPr/>
              <p:nvPr/>
            </p:nvSpPr>
            <p:spPr>
              <a:xfrm>
                <a:off x="3892438" y="5523801"/>
                <a:ext cx="48917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CDB249-0180-45ED-ADAB-DE89D37FB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38" y="5523801"/>
                <a:ext cx="489172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944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FFDF5A-053A-4476-BCE8-28743D15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F4495C-8749-4BBA-9206-822FC9A11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E24A-A89A-47F4-8492-895C16F0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83338-A902-483E-8367-E32FA176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效用：序数效用论、基数效用论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效用函数与偏好：理性偏好可以用效用函数表示</a:t>
            </a:r>
            <a:endParaRPr lang="en-US" altLang="zh-CN" dirty="0"/>
          </a:p>
          <a:p>
            <a:r>
              <a:rPr lang="zh-CN" altLang="en-US" dirty="0"/>
              <a:t>预算集：消费者的选择集（所能负担的商品的集合）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</a:p>
          <a:p>
            <a:r>
              <a:rPr lang="zh-CN" altLang="en-US" dirty="0"/>
              <a:t>预算线是预算集的上边界：</a:t>
            </a:r>
            <a:r>
              <a:rPr lang="en-US" altLang="zh-CN" dirty="0">
                <a:latin typeface="Arial" panose="020B0604020202020204" pitchFamily="34" charset="0"/>
              </a:rPr>
              <a:t> p</a:t>
            </a:r>
            <a:r>
              <a:rPr lang="en-US" altLang="zh-CN" baseline="-25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en-US" altLang="zh-CN" baseline="-25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 + p</a:t>
            </a:r>
            <a:r>
              <a:rPr lang="en-US" altLang="zh-CN" baseline="-25000" dirty="0">
                <a:latin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en-US" altLang="zh-CN" baseline="-25000" dirty="0">
                <a:latin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dirty="0">
                <a:latin typeface="Arial" panose="020B0604020202020204" pitchFamily="34" charset="0"/>
              </a:rPr>
              <a:t>m</a:t>
            </a:r>
            <a:endParaRPr lang="zh-CN" altLang="en-US" dirty="0"/>
          </a:p>
          <a:p>
            <a:r>
              <a:rPr lang="zh-CN" altLang="en-US" dirty="0"/>
              <a:t>收入变化：平行移动</a:t>
            </a:r>
            <a:endParaRPr lang="en-US" altLang="zh-CN" dirty="0"/>
          </a:p>
          <a:p>
            <a:r>
              <a:rPr lang="zh-CN" altLang="en-US" dirty="0"/>
              <a:t>价格变化：转动</a:t>
            </a:r>
          </a:p>
        </p:txBody>
      </p:sp>
    </p:spTree>
    <p:extLst>
      <p:ext uri="{BB962C8B-B14F-4D97-AF65-F5344CB8AC3E}">
        <p14:creationId xmlns:p14="http://schemas.microsoft.com/office/powerpoint/2010/main" val="4017374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C7AC4-5EA3-443F-B890-FE447CD2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均衡选择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73B5A-19FB-4706-AA96-ED8E08D4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FDDE6D-2476-492B-99E6-A4A94B2E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2230438"/>
            <a:ext cx="3435350" cy="3421062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F6FC6"/>
              </a:buClr>
              <a:buSzPct val="75000"/>
              <a:buFont typeface="Monotype Sorts" pitchFamily="2" charset="2"/>
              <a:buChar char="u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F6FC6"/>
              </a:buClr>
              <a:buSzPct val="100000"/>
              <a:buFont typeface="宋体" panose="02010600030101010101" pitchFamily="2" charset="-122"/>
              <a:buChar char="–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F6FC6"/>
              </a:buClr>
              <a:buSzPct val="50000"/>
              <a:buFont typeface="Wingdings" panose="05000000000000000000" pitchFamily="2" charset="2"/>
              <a:buChar char="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F24A8B3C-FDC8-4328-8A5A-F8B6E27EE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0288" y="2238375"/>
            <a:ext cx="3462337" cy="3419475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1A59AA0-E73C-41C4-A927-FC3BD5C967E8}"/>
              </a:ext>
            </a:extLst>
          </p:cNvPr>
          <p:cNvSpPr>
            <a:spLocks/>
          </p:cNvSpPr>
          <p:nvPr/>
        </p:nvSpPr>
        <p:spPr bwMode="auto">
          <a:xfrm>
            <a:off x="3195638" y="2105025"/>
            <a:ext cx="2960687" cy="2744788"/>
          </a:xfrm>
          <a:custGeom>
            <a:avLst/>
            <a:gdLst>
              <a:gd name="T0" fmla="*/ 0 w 1865"/>
              <a:gd name="T1" fmla="*/ 2147483646 h 1729"/>
              <a:gd name="T2" fmla="*/ 0 w 1865"/>
              <a:gd name="T3" fmla="*/ 2147483646 h 1729"/>
              <a:gd name="T4" fmla="*/ 0 w 1865"/>
              <a:gd name="T5" fmla="*/ 2147483646 h 1729"/>
              <a:gd name="T6" fmla="*/ 2147483646 w 1865"/>
              <a:gd name="T7" fmla="*/ 2147483646 h 1729"/>
              <a:gd name="T8" fmla="*/ 2147483646 w 1865"/>
              <a:gd name="T9" fmla="*/ 2147483646 h 1729"/>
              <a:gd name="T10" fmla="*/ 2147483646 w 1865"/>
              <a:gd name="T11" fmla="*/ 2147483646 h 1729"/>
              <a:gd name="T12" fmla="*/ 2147483646 w 1865"/>
              <a:gd name="T13" fmla="*/ 2147483646 h 1729"/>
              <a:gd name="T14" fmla="*/ 2147483646 w 1865"/>
              <a:gd name="T15" fmla="*/ 2147483646 h 1729"/>
              <a:gd name="T16" fmla="*/ 2147483646 w 1865"/>
              <a:gd name="T17" fmla="*/ 2147483646 h 1729"/>
              <a:gd name="T18" fmla="*/ 2147483646 w 1865"/>
              <a:gd name="T19" fmla="*/ 2147483646 h 1729"/>
              <a:gd name="T20" fmla="*/ 2147483646 w 1865"/>
              <a:gd name="T21" fmla="*/ 2147483646 h 1729"/>
              <a:gd name="T22" fmla="*/ 2147483646 w 1865"/>
              <a:gd name="T23" fmla="*/ 2147483646 h 1729"/>
              <a:gd name="T24" fmla="*/ 2147483646 w 1865"/>
              <a:gd name="T25" fmla="*/ 2147483646 h 1729"/>
              <a:gd name="T26" fmla="*/ 2147483646 w 1865"/>
              <a:gd name="T27" fmla="*/ 2147483646 h 1729"/>
              <a:gd name="T28" fmla="*/ 2147483646 w 1865"/>
              <a:gd name="T29" fmla="*/ 2147483646 h 1729"/>
              <a:gd name="T30" fmla="*/ 2147483646 w 1865"/>
              <a:gd name="T31" fmla="*/ 2147483646 h 1729"/>
              <a:gd name="T32" fmla="*/ 2147483646 w 1865"/>
              <a:gd name="T33" fmla="*/ 2147483646 h 1729"/>
              <a:gd name="T34" fmla="*/ 2147483646 w 1865"/>
              <a:gd name="T35" fmla="*/ 2147483646 h 1729"/>
              <a:gd name="T36" fmla="*/ 2147483646 w 1865"/>
              <a:gd name="T37" fmla="*/ 2147483646 h 1729"/>
              <a:gd name="T38" fmla="*/ 2147483646 w 1865"/>
              <a:gd name="T39" fmla="*/ 2147483646 h 1729"/>
              <a:gd name="T40" fmla="*/ 2147483646 w 1865"/>
              <a:gd name="T41" fmla="*/ 2147483646 h 1729"/>
              <a:gd name="T42" fmla="*/ 2147483646 w 1865"/>
              <a:gd name="T43" fmla="*/ 2147483646 h 1729"/>
              <a:gd name="T44" fmla="*/ 2147483646 w 1865"/>
              <a:gd name="T45" fmla="*/ 2147483646 h 1729"/>
              <a:gd name="T46" fmla="*/ 2147483646 w 1865"/>
              <a:gd name="T47" fmla="*/ 2147483646 h 1729"/>
              <a:gd name="T48" fmla="*/ 2147483646 w 1865"/>
              <a:gd name="T49" fmla="*/ 2147483646 h 1729"/>
              <a:gd name="T50" fmla="*/ 2147483646 w 1865"/>
              <a:gd name="T51" fmla="*/ 2147483646 h 1729"/>
              <a:gd name="T52" fmla="*/ 2147483646 w 1865"/>
              <a:gd name="T53" fmla="*/ 2147483646 h 1729"/>
              <a:gd name="T54" fmla="*/ 2147483646 w 1865"/>
              <a:gd name="T55" fmla="*/ 2147483646 h 1729"/>
              <a:gd name="T56" fmla="*/ 2147483646 w 1865"/>
              <a:gd name="T57" fmla="*/ 2147483646 h 1729"/>
              <a:gd name="T58" fmla="*/ 2147483646 w 1865"/>
              <a:gd name="T59" fmla="*/ 2147483646 h 1729"/>
              <a:gd name="T60" fmla="*/ 2147483646 w 1865"/>
              <a:gd name="T61" fmla="*/ 2147483646 h 1729"/>
              <a:gd name="T62" fmla="*/ 2147483646 w 1865"/>
              <a:gd name="T63" fmla="*/ 2147483646 h 1729"/>
              <a:gd name="T64" fmla="*/ 2147483646 w 1865"/>
              <a:gd name="T65" fmla="*/ 2147483646 h 1729"/>
              <a:gd name="T66" fmla="*/ 2147483646 w 1865"/>
              <a:gd name="T67" fmla="*/ 2147483646 h 1729"/>
              <a:gd name="T68" fmla="*/ 2147483646 w 1865"/>
              <a:gd name="T69" fmla="*/ 2147483646 h 1729"/>
              <a:gd name="T70" fmla="*/ 2147483646 w 1865"/>
              <a:gd name="T71" fmla="*/ 2147483646 h 1729"/>
              <a:gd name="T72" fmla="*/ 2147483646 w 1865"/>
              <a:gd name="T73" fmla="*/ 2147483646 h 1729"/>
              <a:gd name="T74" fmla="*/ 2147483646 w 1865"/>
              <a:gd name="T75" fmla="*/ 2147483646 h 1729"/>
              <a:gd name="T76" fmla="*/ 2147483646 w 1865"/>
              <a:gd name="T77" fmla="*/ 2147483646 h 1729"/>
              <a:gd name="T78" fmla="*/ 2147483646 w 1865"/>
              <a:gd name="T79" fmla="*/ 2147483646 h 1729"/>
              <a:gd name="T80" fmla="*/ 2147483646 w 1865"/>
              <a:gd name="T81" fmla="*/ 2147483646 h 1729"/>
              <a:gd name="T82" fmla="*/ 2147483646 w 1865"/>
              <a:gd name="T83" fmla="*/ 2147483646 h 1729"/>
              <a:gd name="T84" fmla="*/ 2147483646 w 1865"/>
              <a:gd name="T85" fmla="*/ 2147483646 h 1729"/>
              <a:gd name="T86" fmla="*/ 2147483646 w 1865"/>
              <a:gd name="T87" fmla="*/ 2147483646 h 1729"/>
              <a:gd name="T88" fmla="*/ 2147483646 w 1865"/>
              <a:gd name="T89" fmla="*/ 2147483646 h 1729"/>
              <a:gd name="T90" fmla="*/ 2147483646 w 1865"/>
              <a:gd name="T91" fmla="*/ 2147483646 h 1729"/>
              <a:gd name="T92" fmla="*/ 2147483646 w 1865"/>
              <a:gd name="T93" fmla="*/ 2147483646 h 1729"/>
              <a:gd name="T94" fmla="*/ 2147483646 w 1865"/>
              <a:gd name="T95" fmla="*/ 2147483646 h 1729"/>
              <a:gd name="T96" fmla="*/ 2147483646 w 1865"/>
              <a:gd name="T97" fmla="*/ 2147483646 h 1729"/>
              <a:gd name="T98" fmla="*/ 2147483646 w 1865"/>
              <a:gd name="T99" fmla="*/ 2147483646 h 1729"/>
              <a:gd name="T100" fmla="*/ 0 w 1865"/>
              <a:gd name="T101" fmla="*/ 0 h 17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865"/>
              <a:gd name="T154" fmla="*/ 0 h 1729"/>
              <a:gd name="T155" fmla="*/ 1865 w 1865"/>
              <a:gd name="T156" fmla="*/ 1729 h 17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865" h="1729">
                <a:moveTo>
                  <a:pt x="0" y="0"/>
                </a:moveTo>
                <a:lnTo>
                  <a:pt x="0" y="32"/>
                </a:lnTo>
                <a:lnTo>
                  <a:pt x="0" y="56"/>
                </a:lnTo>
                <a:lnTo>
                  <a:pt x="0" y="80"/>
                </a:lnTo>
                <a:lnTo>
                  <a:pt x="0" y="104"/>
                </a:lnTo>
                <a:lnTo>
                  <a:pt x="0" y="128"/>
                </a:lnTo>
                <a:lnTo>
                  <a:pt x="8" y="152"/>
                </a:lnTo>
                <a:lnTo>
                  <a:pt x="16" y="176"/>
                </a:lnTo>
                <a:lnTo>
                  <a:pt x="24" y="208"/>
                </a:lnTo>
                <a:lnTo>
                  <a:pt x="32" y="232"/>
                </a:lnTo>
                <a:lnTo>
                  <a:pt x="40" y="256"/>
                </a:lnTo>
                <a:lnTo>
                  <a:pt x="48" y="280"/>
                </a:lnTo>
                <a:lnTo>
                  <a:pt x="56" y="304"/>
                </a:lnTo>
                <a:lnTo>
                  <a:pt x="56" y="328"/>
                </a:lnTo>
                <a:lnTo>
                  <a:pt x="64" y="352"/>
                </a:lnTo>
                <a:lnTo>
                  <a:pt x="64" y="376"/>
                </a:lnTo>
                <a:lnTo>
                  <a:pt x="72" y="400"/>
                </a:lnTo>
                <a:lnTo>
                  <a:pt x="80" y="424"/>
                </a:lnTo>
                <a:lnTo>
                  <a:pt x="96" y="448"/>
                </a:lnTo>
                <a:lnTo>
                  <a:pt x="104" y="472"/>
                </a:lnTo>
                <a:lnTo>
                  <a:pt x="112" y="504"/>
                </a:lnTo>
                <a:lnTo>
                  <a:pt x="128" y="528"/>
                </a:lnTo>
                <a:lnTo>
                  <a:pt x="128" y="552"/>
                </a:lnTo>
                <a:lnTo>
                  <a:pt x="136" y="576"/>
                </a:lnTo>
                <a:lnTo>
                  <a:pt x="152" y="608"/>
                </a:lnTo>
                <a:lnTo>
                  <a:pt x="160" y="632"/>
                </a:lnTo>
                <a:lnTo>
                  <a:pt x="176" y="656"/>
                </a:lnTo>
                <a:lnTo>
                  <a:pt x="192" y="680"/>
                </a:lnTo>
                <a:lnTo>
                  <a:pt x="192" y="712"/>
                </a:lnTo>
                <a:lnTo>
                  <a:pt x="200" y="736"/>
                </a:lnTo>
                <a:lnTo>
                  <a:pt x="224" y="760"/>
                </a:lnTo>
                <a:lnTo>
                  <a:pt x="232" y="784"/>
                </a:lnTo>
                <a:lnTo>
                  <a:pt x="256" y="808"/>
                </a:lnTo>
                <a:lnTo>
                  <a:pt x="272" y="832"/>
                </a:lnTo>
                <a:lnTo>
                  <a:pt x="288" y="856"/>
                </a:lnTo>
                <a:lnTo>
                  <a:pt x="304" y="880"/>
                </a:lnTo>
                <a:lnTo>
                  <a:pt x="320" y="904"/>
                </a:lnTo>
                <a:lnTo>
                  <a:pt x="336" y="928"/>
                </a:lnTo>
                <a:lnTo>
                  <a:pt x="352" y="952"/>
                </a:lnTo>
                <a:lnTo>
                  <a:pt x="368" y="976"/>
                </a:lnTo>
                <a:lnTo>
                  <a:pt x="392" y="1000"/>
                </a:lnTo>
                <a:lnTo>
                  <a:pt x="408" y="1024"/>
                </a:lnTo>
                <a:lnTo>
                  <a:pt x="424" y="1048"/>
                </a:lnTo>
                <a:lnTo>
                  <a:pt x="440" y="1072"/>
                </a:lnTo>
                <a:lnTo>
                  <a:pt x="464" y="1088"/>
                </a:lnTo>
                <a:lnTo>
                  <a:pt x="488" y="1112"/>
                </a:lnTo>
                <a:lnTo>
                  <a:pt x="512" y="1136"/>
                </a:lnTo>
                <a:lnTo>
                  <a:pt x="520" y="1160"/>
                </a:lnTo>
                <a:lnTo>
                  <a:pt x="544" y="1184"/>
                </a:lnTo>
                <a:lnTo>
                  <a:pt x="568" y="1200"/>
                </a:lnTo>
                <a:lnTo>
                  <a:pt x="592" y="1216"/>
                </a:lnTo>
                <a:lnTo>
                  <a:pt x="600" y="1240"/>
                </a:lnTo>
                <a:lnTo>
                  <a:pt x="616" y="1264"/>
                </a:lnTo>
                <a:lnTo>
                  <a:pt x="640" y="1264"/>
                </a:lnTo>
                <a:lnTo>
                  <a:pt x="664" y="1288"/>
                </a:lnTo>
                <a:lnTo>
                  <a:pt x="680" y="1312"/>
                </a:lnTo>
                <a:lnTo>
                  <a:pt x="704" y="1320"/>
                </a:lnTo>
                <a:lnTo>
                  <a:pt x="736" y="1336"/>
                </a:lnTo>
                <a:lnTo>
                  <a:pt x="768" y="1360"/>
                </a:lnTo>
                <a:lnTo>
                  <a:pt x="792" y="1384"/>
                </a:lnTo>
                <a:lnTo>
                  <a:pt x="816" y="1400"/>
                </a:lnTo>
                <a:lnTo>
                  <a:pt x="840" y="1416"/>
                </a:lnTo>
                <a:lnTo>
                  <a:pt x="864" y="1424"/>
                </a:lnTo>
                <a:lnTo>
                  <a:pt x="896" y="1432"/>
                </a:lnTo>
                <a:lnTo>
                  <a:pt x="920" y="1448"/>
                </a:lnTo>
                <a:lnTo>
                  <a:pt x="944" y="1456"/>
                </a:lnTo>
                <a:lnTo>
                  <a:pt x="968" y="1480"/>
                </a:lnTo>
                <a:lnTo>
                  <a:pt x="1000" y="1488"/>
                </a:lnTo>
                <a:lnTo>
                  <a:pt x="1024" y="1512"/>
                </a:lnTo>
                <a:lnTo>
                  <a:pt x="1048" y="1520"/>
                </a:lnTo>
                <a:lnTo>
                  <a:pt x="1072" y="1536"/>
                </a:lnTo>
                <a:lnTo>
                  <a:pt x="1096" y="1536"/>
                </a:lnTo>
                <a:lnTo>
                  <a:pt x="1128" y="1544"/>
                </a:lnTo>
                <a:lnTo>
                  <a:pt x="1152" y="1560"/>
                </a:lnTo>
                <a:lnTo>
                  <a:pt x="1184" y="1584"/>
                </a:lnTo>
                <a:lnTo>
                  <a:pt x="1216" y="1600"/>
                </a:lnTo>
                <a:lnTo>
                  <a:pt x="1240" y="1608"/>
                </a:lnTo>
                <a:lnTo>
                  <a:pt x="1272" y="1616"/>
                </a:lnTo>
                <a:lnTo>
                  <a:pt x="1296" y="1624"/>
                </a:lnTo>
                <a:lnTo>
                  <a:pt x="1320" y="1632"/>
                </a:lnTo>
                <a:lnTo>
                  <a:pt x="1344" y="1640"/>
                </a:lnTo>
                <a:lnTo>
                  <a:pt x="1376" y="1640"/>
                </a:lnTo>
                <a:lnTo>
                  <a:pt x="1400" y="1640"/>
                </a:lnTo>
                <a:lnTo>
                  <a:pt x="1448" y="1656"/>
                </a:lnTo>
                <a:lnTo>
                  <a:pt x="1472" y="1656"/>
                </a:lnTo>
                <a:lnTo>
                  <a:pt x="1496" y="1664"/>
                </a:lnTo>
                <a:lnTo>
                  <a:pt x="1520" y="1672"/>
                </a:lnTo>
                <a:lnTo>
                  <a:pt x="1544" y="1680"/>
                </a:lnTo>
                <a:lnTo>
                  <a:pt x="1568" y="1688"/>
                </a:lnTo>
                <a:lnTo>
                  <a:pt x="1592" y="1688"/>
                </a:lnTo>
                <a:lnTo>
                  <a:pt x="1616" y="1688"/>
                </a:lnTo>
                <a:lnTo>
                  <a:pt x="1640" y="1696"/>
                </a:lnTo>
                <a:lnTo>
                  <a:pt x="1672" y="1704"/>
                </a:lnTo>
                <a:lnTo>
                  <a:pt x="1712" y="1704"/>
                </a:lnTo>
                <a:lnTo>
                  <a:pt x="1744" y="1712"/>
                </a:lnTo>
                <a:lnTo>
                  <a:pt x="1768" y="1720"/>
                </a:lnTo>
                <a:lnTo>
                  <a:pt x="1792" y="1720"/>
                </a:lnTo>
                <a:lnTo>
                  <a:pt x="1816" y="1728"/>
                </a:lnTo>
                <a:lnTo>
                  <a:pt x="1840" y="1728"/>
                </a:lnTo>
                <a:lnTo>
                  <a:pt x="1864" y="1728"/>
                </a:lnTo>
                <a:lnTo>
                  <a:pt x="186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rc 6">
            <a:extLst>
              <a:ext uri="{FF2B5EF4-FFF2-40B4-BE49-F238E27FC236}">
                <a16:creationId xmlns:a16="http://schemas.microsoft.com/office/drawing/2014/main" id="{65314E9E-234B-4705-AD01-A5CF335A21D1}"/>
              </a:ext>
            </a:extLst>
          </p:cNvPr>
          <p:cNvSpPr>
            <a:spLocks/>
          </p:cNvSpPr>
          <p:nvPr/>
        </p:nvSpPr>
        <p:spPr bwMode="auto">
          <a:xfrm rot="10800000">
            <a:off x="3187700" y="1876425"/>
            <a:ext cx="3073400" cy="2986088"/>
          </a:xfrm>
          <a:custGeom>
            <a:avLst/>
            <a:gdLst>
              <a:gd name="T0" fmla="*/ 2147483646 w 21528"/>
              <a:gd name="T1" fmla="*/ 0 h 21594"/>
              <a:gd name="T2" fmla="*/ 2147483646 w 21528"/>
              <a:gd name="T3" fmla="*/ 2147483646 h 21594"/>
              <a:gd name="T4" fmla="*/ 0 w 21528"/>
              <a:gd name="T5" fmla="*/ 2147483646 h 21594"/>
              <a:gd name="T6" fmla="*/ 0 60000 65536"/>
              <a:gd name="T7" fmla="*/ 0 60000 65536"/>
              <a:gd name="T8" fmla="*/ 0 60000 65536"/>
              <a:gd name="T9" fmla="*/ 0 w 21528"/>
              <a:gd name="T10" fmla="*/ 0 h 21594"/>
              <a:gd name="T11" fmla="*/ 21528 w 21528"/>
              <a:gd name="T12" fmla="*/ 21594 h 21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28" h="21594" fill="none" extrusionOk="0">
                <a:moveTo>
                  <a:pt x="489" y="-1"/>
                </a:moveTo>
                <a:cubicBezTo>
                  <a:pt x="11542" y="249"/>
                  <a:pt x="20622" y="8806"/>
                  <a:pt x="21527" y="19826"/>
                </a:cubicBezTo>
              </a:path>
              <a:path w="21528" h="21594" stroke="0" extrusionOk="0">
                <a:moveTo>
                  <a:pt x="489" y="-1"/>
                </a:moveTo>
                <a:cubicBezTo>
                  <a:pt x="11542" y="249"/>
                  <a:pt x="20622" y="8806"/>
                  <a:pt x="21527" y="19826"/>
                </a:cubicBezTo>
                <a:lnTo>
                  <a:pt x="0" y="21594"/>
                </a:lnTo>
                <a:lnTo>
                  <a:pt x="489" y="-1"/>
                </a:lnTo>
                <a:close/>
              </a:path>
            </a:pathLst>
          </a:custGeom>
          <a:noFill/>
          <a:ln w="50800" cap="rnd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639849DE-8B4A-40DF-8FD7-9EBE0A541B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5050" y="1524000"/>
            <a:ext cx="0" cy="413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429C79C4-A18B-49C2-BFAD-3448A903E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5050" y="5657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BEA009E-A847-4170-A4CB-F5B7FF3A2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5684838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F6FC6"/>
              </a:buClr>
              <a:buSzPct val="75000"/>
              <a:buFont typeface="Monotype Sorts" pitchFamily="2" charset="2"/>
              <a:buChar char="u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F6FC6"/>
              </a:buClr>
              <a:buSzPct val="100000"/>
              <a:buFont typeface="宋体" panose="02010600030101010101" pitchFamily="2" charset="-122"/>
              <a:buChar char="–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F6FC6"/>
              </a:buClr>
              <a:buSzPct val="50000"/>
              <a:buFont typeface="Wingdings" panose="05000000000000000000" pitchFamily="2" charset="2"/>
              <a:buChar char="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B6251A-932C-4971-8F80-9CB5B1AF9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169988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F6FC6"/>
              </a:buClr>
              <a:buSzPct val="75000"/>
              <a:buFont typeface="Monotype Sorts" pitchFamily="2" charset="2"/>
              <a:buChar char="u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F6FC6"/>
              </a:buClr>
              <a:buSzPct val="100000"/>
              <a:buFont typeface="宋体" panose="02010600030101010101" pitchFamily="2" charset="-122"/>
              <a:buChar char="–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F6FC6"/>
              </a:buClr>
              <a:buSzPct val="50000"/>
              <a:buFont typeface="Wingdings" panose="05000000000000000000" pitchFamily="2" charset="2"/>
              <a:buChar char="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5479C8E-EF51-4A56-B96B-0EAFDE731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4038600"/>
            <a:ext cx="0" cy="16192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41BD0EB1-F7DB-446B-8D52-9EC9A41BB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4100" y="4057650"/>
            <a:ext cx="17716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BAC946E9-15FE-4E9F-A694-A09ADBFD4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3838575"/>
            <a:ext cx="346075" cy="346075"/>
          </a:xfrm>
          <a:prstGeom prst="ellipse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F6FC6"/>
              </a:buClr>
              <a:buSzPct val="75000"/>
              <a:buFont typeface="Monotype Sorts" pitchFamily="2" charset="2"/>
              <a:buChar char="u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F6FC6"/>
              </a:buClr>
              <a:buSzPct val="100000"/>
              <a:buFont typeface="宋体" panose="02010600030101010101" pitchFamily="2" charset="-122"/>
              <a:buChar char="–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F6FC6"/>
              </a:buClr>
              <a:buSzPct val="50000"/>
              <a:buFont typeface="Wingdings" panose="05000000000000000000" pitchFamily="2" charset="2"/>
              <a:buChar char="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97DB21CF-55CA-4B3D-9AB9-40502831C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3987800"/>
            <a:ext cx="120650" cy="1206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F6FC6"/>
              </a:buClr>
              <a:buSzPct val="75000"/>
              <a:buFont typeface="Monotype Sorts" pitchFamily="2" charset="2"/>
              <a:buChar char="u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F6FC6"/>
              </a:buClr>
              <a:buSzPct val="100000"/>
              <a:buFont typeface="宋体" panose="02010600030101010101" pitchFamily="2" charset="-122"/>
              <a:buChar char="–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F6FC6"/>
              </a:buClr>
              <a:buSzPct val="50000"/>
              <a:buFont typeface="Wingdings" panose="05000000000000000000" pitchFamily="2" charset="2"/>
              <a:buChar char="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310CBB5B-1F28-4A08-A102-FD552A41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5588000"/>
            <a:ext cx="120650" cy="1206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F6FC6"/>
              </a:buClr>
              <a:buSzPct val="75000"/>
              <a:buFont typeface="Monotype Sorts" pitchFamily="2" charset="2"/>
              <a:buChar char="u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F6FC6"/>
              </a:buClr>
              <a:buSzPct val="100000"/>
              <a:buFont typeface="宋体" panose="02010600030101010101" pitchFamily="2" charset="-122"/>
              <a:buChar char="–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F6FC6"/>
              </a:buClr>
              <a:buSzPct val="50000"/>
              <a:buFont typeface="Wingdings" panose="05000000000000000000" pitchFamily="2" charset="2"/>
              <a:buChar char="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3A26886C-E7B9-4912-A35A-9F159061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574198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F6FC6"/>
              </a:buClr>
              <a:buSzPct val="75000"/>
              <a:buFont typeface="Monotype Sorts" pitchFamily="2" charset="2"/>
              <a:buChar char="u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F6FC6"/>
              </a:buClr>
              <a:buSzPct val="100000"/>
              <a:buFont typeface="宋体" panose="02010600030101010101" pitchFamily="2" charset="-122"/>
              <a:buChar char="–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F6FC6"/>
              </a:buClr>
              <a:buSzPct val="50000"/>
              <a:buFont typeface="Wingdings" panose="05000000000000000000" pitchFamily="2" charset="2"/>
              <a:buChar char="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C90B65C8-90D6-470A-8E8D-0F0C6D645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372268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F6FC6"/>
              </a:buClr>
              <a:buSzPct val="75000"/>
              <a:buFont typeface="Monotype Sorts" pitchFamily="2" charset="2"/>
              <a:buChar char="u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F6FC6"/>
              </a:buClr>
              <a:buSzPct val="100000"/>
              <a:buFont typeface="宋体" panose="02010600030101010101" pitchFamily="2" charset="-122"/>
              <a:buChar char="–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F6FC6"/>
              </a:buClr>
              <a:buSzPct val="50000"/>
              <a:buFont typeface="Wingdings" panose="05000000000000000000" pitchFamily="2" charset="2"/>
              <a:buChar char="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F92ACFBB-D0A1-4BEF-AFF5-2F3118E91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1360488"/>
            <a:ext cx="41243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F6FC6"/>
              </a:buClr>
              <a:buSzPct val="75000"/>
              <a:buFont typeface="Monotype Sorts" pitchFamily="2" charset="2"/>
              <a:buChar char="u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F6FC6"/>
              </a:buClr>
              <a:buSzPct val="100000"/>
              <a:buFont typeface="宋体" panose="02010600030101010101" pitchFamily="2" charset="-122"/>
              <a:buChar char="–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F6FC6"/>
              </a:buClr>
              <a:buSzPct val="50000"/>
              <a:buFont typeface="Wingdings" panose="05000000000000000000" pitchFamily="2" charset="2"/>
              <a:buChar char="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*,x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*)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是最受偏好的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可行组合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98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013DC-48F0-4B41-BECA-28F83A4F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需求函数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E5F16-B934-4F57-A0E4-92E4C459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ea typeface="宋体" panose="02010600030101010101" pitchFamily="2" charset="-122"/>
              </a:rPr>
              <a:t>(3.A)</a:t>
            </a:r>
            <a:r>
              <a:rPr lang="zh-CN" altLang="en-US" sz="3200" dirty="0">
                <a:ea typeface="宋体" panose="02010600030101010101" pitchFamily="2" charset="-122"/>
              </a:rPr>
              <a:t>的均衡又称为（马歇尔）需求。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/>
              <a:t>因此需求被表述为商品价格和收入的函数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3200" dirty="0"/>
              <a:t>                      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=x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*(p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,p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,m) </a:t>
            </a:r>
          </a:p>
          <a:p>
            <a:pPr marL="0" indent="0">
              <a:buNone/>
            </a:pPr>
            <a:r>
              <a:rPr lang="en-US" altLang="zh-CN" sz="3200" dirty="0"/>
              <a:t>                      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=x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*(p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,p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,m) 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>
                <a:ea typeface="宋体" panose="02010600030101010101" pitchFamily="2" charset="-122"/>
              </a:rPr>
              <a:t>需求函数的比较静态分析</a:t>
            </a:r>
            <a:endParaRPr lang="en-US" altLang="zh-CN" sz="3200" dirty="0"/>
          </a:p>
          <a:p>
            <a:pPr lvl="1"/>
            <a:r>
              <a:rPr lang="zh-CN" altLang="en-US" sz="2800" dirty="0">
                <a:ea typeface="宋体" panose="02010600030101010101" pitchFamily="2" charset="-122"/>
              </a:rPr>
              <a:t>研究当价格</a:t>
            </a:r>
            <a:r>
              <a:rPr lang="en-US" altLang="zh-CN" sz="2800" dirty="0">
                <a:ea typeface="宋体" panose="02010600030101010101" pitchFamily="2" charset="-122"/>
              </a:rPr>
              <a:t> p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, 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和收入</a:t>
            </a:r>
            <a:r>
              <a:rPr lang="en-US" altLang="zh-CN" sz="2800" dirty="0">
                <a:ea typeface="宋体" panose="02010600030101010101" pitchFamily="2" charset="-122"/>
              </a:rPr>
              <a:t> m</a:t>
            </a:r>
            <a:r>
              <a:rPr lang="zh-CN" altLang="en-US" sz="2800" dirty="0">
                <a:ea typeface="宋体" panose="02010600030101010101" pitchFamily="2" charset="-122"/>
              </a:rPr>
              <a:t>变化时需求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*(p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,p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,m) 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 x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*(p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,p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,m) </a:t>
            </a:r>
            <a:r>
              <a:rPr lang="zh-CN" altLang="en-US" sz="2800" dirty="0">
                <a:ea typeface="宋体" panose="02010600030101010101" pitchFamily="2" charset="-122"/>
              </a:rPr>
              <a:t>如何变化。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9402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2445F-F052-43FC-81B6-261DFC9F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收入改变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5D3CB-527B-45BD-AFAB-42264441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假设</a:t>
            </a:r>
            <a:r>
              <a:rPr lang="en-US" altLang="zh-CN" sz="3200" dirty="0"/>
              <a:t>p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 p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保持不变。 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随着收入</a:t>
            </a:r>
            <a:r>
              <a:rPr lang="en-US" altLang="zh-CN" sz="3200" dirty="0"/>
              <a:t>m</a:t>
            </a:r>
            <a:r>
              <a:rPr lang="zh-CN" altLang="en-US" sz="3200" dirty="0"/>
              <a:t>的变动， 均衡点</a:t>
            </a:r>
            <a:r>
              <a:rPr lang="en-US" altLang="zh-CN" sz="3200" dirty="0"/>
              <a:t>x*(m)</a:t>
            </a:r>
            <a:r>
              <a:rPr lang="zh-CN" altLang="en-US" sz="3200" dirty="0"/>
              <a:t>的变动轨迹成为收入（消费）扩展线。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随着收入</a:t>
            </a:r>
            <a:r>
              <a:rPr lang="en-US" altLang="zh-CN" sz="3200" dirty="0"/>
              <a:t>m</a:t>
            </a:r>
            <a:r>
              <a:rPr lang="zh-CN" altLang="en-US" sz="3200" dirty="0"/>
              <a:t>的变动， 商品</a:t>
            </a:r>
            <a:r>
              <a:rPr lang="en-US" altLang="zh-CN" sz="3200" dirty="0"/>
              <a:t>1</a:t>
            </a:r>
            <a:r>
              <a:rPr lang="zh-CN" altLang="en-US" sz="3200" dirty="0"/>
              <a:t>的需求</a:t>
            </a:r>
            <a:r>
              <a:rPr lang="en-US" altLang="zh-CN" sz="3200" dirty="0"/>
              <a:t>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*(m)</a:t>
            </a:r>
            <a:r>
              <a:rPr lang="zh-CN" altLang="en-US" sz="3200" dirty="0"/>
              <a:t>的变动轨迹称为商品</a:t>
            </a:r>
            <a:r>
              <a:rPr lang="en-US" altLang="zh-CN" sz="3200" dirty="0"/>
              <a:t>1</a:t>
            </a:r>
            <a:r>
              <a:rPr lang="zh-CN" altLang="en-US" sz="3200" dirty="0"/>
              <a:t>的恩格尔曲线。</a:t>
            </a:r>
            <a:endParaRPr lang="en-US" altLang="zh-C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797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96721-F06F-4ACA-9F9F-BE00F136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5875"/>
            <a:ext cx="7886700" cy="1325563"/>
          </a:xfrm>
        </p:spPr>
        <p:txBody>
          <a:bodyPr/>
          <a:lstStyle/>
          <a:p>
            <a:r>
              <a:rPr lang="zh-CN" altLang="en-US" dirty="0"/>
              <a:t>收入改变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214FD-CEF9-45D6-928F-FF206F73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5DCFCA9E-D33B-4754-8F84-3A47DA54D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2700338"/>
            <a:ext cx="3462338" cy="280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A775B14A-AE69-4B67-8259-772088DE1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7338" y="3524250"/>
            <a:ext cx="2481262" cy="201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FF14F7E0-058A-4242-AC18-7CE7C0E1D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3213" y="4130675"/>
            <a:ext cx="1743075" cy="141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0AF086F-9466-4C7F-AC22-41236F81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1993900"/>
            <a:ext cx="281038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 &lt; m’’ &lt; m’’’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43F40EE-E58B-4E06-AFA5-1A6E6BD8F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4078288"/>
            <a:ext cx="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56BBA749-8E72-4187-95FE-E05C094E0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313" y="4525963"/>
            <a:ext cx="0" cy="15065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1B67340B-D641-4FDB-963E-901FFEB2D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8238" y="4829175"/>
            <a:ext cx="0" cy="692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965F0E6-4E08-4454-9F74-CB58E5B5F5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038" y="4078288"/>
            <a:ext cx="17176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D1E019BF-1138-44FA-8165-5B24FBCC86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038" y="4497388"/>
            <a:ext cx="11842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399EBF6F-C76D-445C-B812-5087C94F8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038" y="48291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7ABD11DD-7B8B-454C-9373-5B97ADEC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4752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F395ECCE-7EF8-40CC-B101-EB794E7D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40147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6018A23E-0262-4831-8B72-4B48136D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44465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5FCC9BDA-6770-421C-8AB3-E1C799205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47767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F3959BDB-F794-4DD9-BE54-3327B4EEA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54752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A3BB14FF-8361-4B2A-829C-50B3DBB6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54752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A6D77D06-2739-4FDC-9C14-ECC9EBB11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5507038"/>
            <a:ext cx="89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742B9E82-25DC-4350-BDF2-7D917F25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5938838"/>
            <a:ext cx="78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F85D4072-2D63-4438-9FAC-FAB58720C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5507038"/>
            <a:ext cx="669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C7E1BA9B-DB84-4017-B6E1-10DCBC42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3665538"/>
            <a:ext cx="89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C1C64821-F1CC-4750-B67F-7BB5F5CB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135438"/>
            <a:ext cx="78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78963A2C-71FD-4E8B-8310-5266F21DF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4579938"/>
            <a:ext cx="669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EB1B8045-4B99-4D5A-A052-4CE6B8673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0563" y="3602038"/>
            <a:ext cx="1860550" cy="1614487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32F92A81-577E-42E7-829B-83EBEA55A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4427538"/>
            <a:ext cx="144462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D2189973-0461-4E18-9044-1BE28A39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4759325"/>
            <a:ext cx="144463" cy="1444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id="{4F70EFB7-9EFD-41A5-837F-92BD34845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4005263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4FD239D5-3806-4445-B477-3B20685E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615868"/>
            <a:ext cx="2245808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solidFill>
                  <a:srgbClr val="00CC00"/>
                </a:solidFill>
                <a:ea typeface="宋体" panose="02010600030101010101" pitchFamily="2" charset="-122"/>
              </a:rPr>
              <a:t>收入扩展线</a:t>
            </a:r>
            <a:endParaRPr lang="en-US" altLang="zh-CN" dirty="0">
              <a:solidFill>
                <a:srgbClr val="00CC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1CC2D042-6851-4A94-92AD-9E8ACDD26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3000375"/>
            <a:ext cx="285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41CD9BED-F7AD-44CF-BFDF-8DF5AB9C8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5524500"/>
            <a:ext cx="285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260B869D-24C2-4D10-9480-8385803E5F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863" y="3443288"/>
            <a:ext cx="0" cy="206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469B7AEC-AEBB-4BD9-B4A2-4C3AC3C19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863" y="919163"/>
            <a:ext cx="0" cy="206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A590EB81-7D9E-4945-B826-C4BC5EE1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552608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D4E23D69-7415-4467-BA3F-94E7347C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50" y="299243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E660D4EF-DCFB-4B6C-8080-70F572CA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579438"/>
            <a:ext cx="55143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9F7CD450-08C3-4BE3-A22B-1CD9DC8D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3094038"/>
            <a:ext cx="55143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0" name="Oval 40">
            <a:extLst>
              <a:ext uri="{FF2B5EF4-FFF2-40B4-BE49-F238E27FC236}">
                <a16:creationId xmlns:a16="http://schemas.microsoft.com/office/drawing/2014/main" id="{E55EA500-2024-4F18-89E6-E469ABC5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63" y="546100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Oval 41">
            <a:extLst>
              <a:ext uri="{FF2B5EF4-FFF2-40B4-BE49-F238E27FC236}">
                <a16:creationId xmlns:a16="http://schemas.microsoft.com/office/drawing/2014/main" id="{A3499A37-268F-4091-8D66-E04B26F5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546100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Oval 42">
            <a:extLst>
              <a:ext uri="{FF2B5EF4-FFF2-40B4-BE49-F238E27FC236}">
                <a16:creationId xmlns:a16="http://schemas.microsoft.com/office/drawing/2014/main" id="{B2867983-0E33-457E-B92D-CF0D5932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546100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A5D1D3A8-BFAE-40AC-9B00-3EBE5C7A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5492750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F481F344-B63B-474F-A623-898A5937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5924550"/>
            <a:ext cx="782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229A5CB0-E076-496A-8D31-A8395831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5492750"/>
            <a:ext cx="669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2642F85F-3E86-4982-88B2-157F2C298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788" y="2932113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" name="Oval 47">
            <a:extLst>
              <a:ext uri="{FF2B5EF4-FFF2-40B4-BE49-F238E27FC236}">
                <a16:creationId xmlns:a16="http://schemas.microsoft.com/office/drawing/2014/main" id="{ECADAA0F-B560-4539-AD24-67BC10004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2944813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" name="Oval 48">
            <a:extLst>
              <a:ext uri="{FF2B5EF4-FFF2-40B4-BE49-F238E27FC236}">
                <a16:creationId xmlns:a16="http://schemas.microsoft.com/office/drawing/2014/main" id="{2992D430-129C-4B01-AE63-EFE695C0C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2944813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36907DAD-AEA5-4871-BD1B-3A4B4FD59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2974975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70FE38D7-15FD-4773-B869-E4B1B138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3400425"/>
            <a:ext cx="782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68B90DA3-6719-4DBA-A1CC-207CB7E24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2979738"/>
            <a:ext cx="669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52" name="Oval 52">
            <a:extLst>
              <a:ext uri="{FF2B5EF4-FFF2-40B4-BE49-F238E27FC236}">
                <a16:creationId xmlns:a16="http://schemas.microsoft.com/office/drawing/2014/main" id="{070121F2-85C1-4F61-896A-302D881C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498475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3CC7C558-90F5-4414-BBD2-4B4FEFFF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456565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Oval 54">
            <a:extLst>
              <a:ext uri="{FF2B5EF4-FFF2-40B4-BE49-F238E27FC236}">
                <a16:creationId xmlns:a16="http://schemas.microsoft.com/office/drawing/2014/main" id="{72FE7D38-35E8-4CB7-9D7A-4EDBA6863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41036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" name="Oval 55">
            <a:extLst>
              <a:ext uri="{FF2B5EF4-FFF2-40B4-BE49-F238E27FC236}">
                <a16:creationId xmlns:a16="http://schemas.microsoft.com/office/drawing/2014/main" id="{FC7BBBC5-E08A-4FA3-9DB4-FE0C4A7E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44633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" name="Oval 56">
            <a:extLst>
              <a:ext uri="{FF2B5EF4-FFF2-40B4-BE49-F238E27FC236}">
                <a16:creationId xmlns:a16="http://schemas.microsoft.com/office/drawing/2014/main" id="{6AE8BA14-1462-43A0-BDD1-A62204BC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02723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" name="Oval 57">
            <a:extLst>
              <a:ext uri="{FF2B5EF4-FFF2-40B4-BE49-F238E27FC236}">
                <a16:creationId xmlns:a16="http://schemas.microsoft.com/office/drawing/2014/main" id="{82A09885-7000-4E00-9EC2-F19826EA5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1565275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354DECDC-B376-44CD-9FF8-84572A472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5045075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E1904988-D8A1-4CE6-921C-BC28607A8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4625975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5646E381-5C28-442D-8F59-E937E0705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4165600"/>
            <a:ext cx="1774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4F2701CE-9723-4500-A502-4E0263EFB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2505075"/>
            <a:ext cx="6937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5966B388-C2FA-405E-9FC9-59F22E9B2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2085975"/>
            <a:ext cx="10398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63">
            <a:extLst>
              <a:ext uri="{FF2B5EF4-FFF2-40B4-BE49-F238E27FC236}">
                <a16:creationId xmlns:a16="http://schemas.microsoft.com/office/drawing/2014/main" id="{9EAEBD9C-E51B-4001-88B0-4F85D6436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1625600"/>
            <a:ext cx="1485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4">
            <a:extLst>
              <a:ext uri="{FF2B5EF4-FFF2-40B4-BE49-F238E27FC236}">
                <a16:creationId xmlns:a16="http://schemas.microsoft.com/office/drawing/2014/main" id="{84BAF43A-C2A2-43D2-B41A-591773C63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8600" y="2505075"/>
            <a:ext cx="0" cy="490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5">
            <a:extLst>
              <a:ext uri="{FF2B5EF4-FFF2-40B4-BE49-F238E27FC236}">
                <a16:creationId xmlns:a16="http://schemas.microsoft.com/office/drawing/2014/main" id="{DF69C831-9907-46C0-9AB0-6BCFD582EC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2087563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6">
            <a:extLst>
              <a:ext uri="{FF2B5EF4-FFF2-40B4-BE49-F238E27FC236}">
                <a16:creationId xmlns:a16="http://schemas.microsoft.com/office/drawing/2014/main" id="{721C1E34-8223-4D4F-A74C-94FAFC0CC3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0763" y="1625600"/>
            <a:ext cx="0" cy="13700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7">
            <a:extLst>
              <a:ext uri="{FF2B5EF4-FFF2-40B4-BE49-F238E27FC236}">
                <a16:creationId xmlns:a16="http://schemas.microsoft.com/office/drawing/2014/main" id="{5EE5BE9F-F0E5-4E9C-A916-FCDD04B53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5763" y="504507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68">
            <a:extLst>
              <a:ext uri="{FF2B5EF4-FFF2-40B4-BE49-F238E27FC236}">
                <a16:creationId xmlns:a16="http://schemas.microsoft.com/office/drawing/2014/main" id="{135EFB50-1DCC-44C0-AB32-31B7609B09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2000" y="4625975"/>
            <a:ext cx="0" cy="895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9F42ACB2-24C9-474D-80B9-42D7FEA529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9688" y="4165600"/>
            <a:ext cx="0" cy="13557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BB65D132-867B-4446-8459-0B19427D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2209800"/>
            <a:ext cx="66524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2B7F28FB-4A4B-4DF4-AA79-702523B6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1776413"/>
            <a:ext cx="76379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</a:t>
            </a:r>
          </a:p>
        </p:txBody>
      </p:sp>
      <p:sp>
        <p:nvSpPr>
          <p:cNvPr id="72" name="Rectangle 72">
            <a:extLst>
              <a:ext uri="{FF2B5EF4-FFF2-40B4-BE49-F238E27FC236}">
                <a16:creationId xmlns:a16="http://schemas.microsoft.com/office/drawing/2014/main" id="{44B54A63-3350-4E16-B4AC-CD258891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1284288"/>
            <a:ext cx="86235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m’’’</a:t>
            </a:r>
          </a:p>
        </p:txBody>
      </p:sp>
      <p:sp>
        <p:nvSpPr>
          <p:cNvPr id="73" name="Rectangle 73">
            <a:extLst>
              <a:ext uri="{FF2B5EF4-FFF2-40B4-BE49-F238E27FC236}">
                <a16:creationId xmlns:a16="http://schemas.microsoft.com/office/drawing/2014/main" id="{4EC55833-B7AE-436C-8A7C-4335E7212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4748213"/>
            <a:ext cx="66524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</a:t>
            </a:r>
          </a:p>
        </p:txBody>
      </p:sp>
      <p:sp>
        <p:nvSpPr>
          <p:cNvPr id="74" name="Rectangle 74">
            <a:extLst>
              <a:ext uri="{FF2B5EF4-FFF2-40B4-BE49-F238E27FC236}">
                <a16:creationId xmlns:a16="http://schemas.microsoft.com/office/drawing/2014/main" id="{6FCB5809-5363-460D-BD18-BCAD1B9F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4314825"/>
            <a:ext cx="76379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</a:t>
            </a:r>
          </a:p>
        </p:txBody>
      </p:sp>
      <p:sp>
        <p:nvSpPr>
          <p:cNvPr id="75" name="Rectangle 75">
            <a:extLst>
              <a:ext uri="{FF2B5EF4-FFF2-40B4-BE49-F238E27FC236}">
                <a16:creationId xmlns:a16="http://schemas.microsoft.com/office/drawing/2014/main" id="{203BA8FA-F437-4683-910D-158823B1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3822700"/>
            <a:ext cx="86235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m’’’</a:t>
            </a:r>
          </a:p>
        </p:txBody>
      </p:sp>
      <p:sp>
        <p:nvSpPr>
          <p:cNvPr id="76" name="Line 76">
            <a:extLst>
              <a:ext uri="{FF2B5EF4-FFF2-40B4-BE49-F238E27FC236}">
                <a16:creationId xmlns:a16="http://schemas.microsoft.com/office/drawing/2014/main" id="{AB7B59E3-FD0F-42B6-AD0D-069E118BE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8250" y="1308100"/>
            <a:ext cx="1341438" cy="148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Oval 77">
            <a:extLst>
              <a:ext uri="{FF2B5EF4-FFF2-40B4-BE49-F238E27FC236}">
                <a16:creationId xmlns:a16="http://schemas.microsoft.com/office/drawing/2014/main" id="{9E218182-9650-43B1-B1C5-3ADCA883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1552575"/>
            <a:ext cx="144463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" name="Oval 78">
            <a:extLst>
              <a:ext uri="{FF2B5EF4-FFF2-40B4-BE49-F238E27FC236}">
                <a16:creationId xmlns:a16="http://schemas.microsoft.com/office/drawing/2014/main" id="{1CCE27BD-08D3-483F-A142-37B899DC9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19300"/>
            <a:ext cx="144463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" name="Oval 79">
            <a:extLst>
              <a:ext uri="{FF2B5EF4-FFF2-40B4-BE49-F238E27FC236}">
                <a16:creationId xmlns:a16="http://schemas.microsoft.com/office/drawing/2014/main" id="{000FA5A8-40D9-4E9B-AD85-DC566E8BA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436813"/>
            <a:ext cx="144462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" name="Line 80">
            <a:extLst>
              <a:ext uri="{FF2B5EF4-FFF2-40B4-BE49-F238E27FC236}">
                <a16:creationId xmlns:a16="http://schemas.microsoft.com/office/drawing/2014/main" id="{EA2D9389-4953-4C4C-948B-BD98B7653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8425" y="3832225"/>
            <a:ext cx="1543050" cy="14716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Oval 81">
            <a:extLst>
              <a:ext uri="{FF2B5EF4-FFF2-40B4-BE49-F238E27FC236}">
                <a16:creationId xmlns:a16="http://schemas.microsoft.com/office/drawing/2014/main" id="{301B5062-BBAC-4996-B6DD-C4CC1F317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4090988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" name="Oval 82">
            <a:extLst>
              <a:ext uri="{FF2B5EF4-FFF2-40B4-BE49-F238E27FC236}">
                <a16:creationId xmlns:a16="http://schemas.microsoft.com/office/drawing/2014/main" id="{A799A319-D2FF-462E-AB7A-6CB6EDBE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5" y="4557713"/>
            <a:ext cx="144463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" name="Oval 83">
            <a:extLst>
              <a:ext uri="{FF2B5EF4-FFF2-40B4-BE49-F238E27FC236}">
                <a16:creationId xmlns:a16="http://schemas.microsoft.com/office/drawing/2014/main" id="{226E35D5-3F57-4DA4-8FA0-92B047A1B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4975225"/>
            <a:ext cx="144462" cy="1444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8F188813-4547-462A-887C-20B84527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75" y="446088"/>
            <a:ext cx="162877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商品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的</a:t>
            </a:r>
          </a:p>
          <a:p>
            <a:r>
              <a:rPr lang="zh-CN" altLang="en-US">
                <a:ea typeface="宋体" panose="02010600030101010101" pitchFamily="2" charset="-122"/>
              </a:rPr>
              <a:t>恩格尔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曲线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1701EDBA-6070-4A1C-99BD-E8AD7BA8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75" y="4046538"/>
            <a:ext cx="15192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商品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的恩格尔曲线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6" name="Rectangle 5">
            <a:extLst>
              <a:ext uri="{FF2B5EF4-FFF2-40B4-BE49-F238E27FC236}">
                <a16:creationId xmlns:a16="http://schemas.microsoft.com/office/drawing/2014/main" id="{6E726579-EA3D-4308-B308-03E7BE78B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81100"/>
            <a:ext cx="2894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不变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pSp>
        <p:nvGrpSpPr>
          <p:cNvPr id="87" name="画布 25">
            <a:extLst>
              <a:ext uri="{FF2B5EF4-FFF2-40B4-BE49-F238E27FC236}">
                <a16:creationId xmlns:a16="http://schemas.microsoft.com/office/drawing/2014/main" id="{F480AE4B-A09F-43FE-AD3E-06D16E5D1900}"/>
              </a:ext>
            </a:extLst>
          </p:cNvPr>
          <p:cNvGrpSpPr/>
          <p:nvPr/>
        </p:nvGrpSpPr>
        <p:grpSpPr>
          <a:xfrm>
            <a:off x="41829" y="928233"/>
            <a:ext cx="7537046" cy="5668277"/>
            <a:chOff x="0" y="0"/>
            <a:chExt cx="5286375" cy="3956050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7E4FCCE-5391-42AF-AF63-7AB120621809}"/>
                </a:ext>
              </a:extLst>
            </p:cNvPr>
            <p:cNvSpPr/>
            <p:nvPr/>
          </p:nvSpPr>
          <p:spPr>
            <a:xfrm>
              <a:off x="0" y="0"/>
              <a:ext cx="5286375" cy="395605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7B76FAC4-4652-4008-B3C5-B349680F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990" y="3204210"/>
              <a:ext cx="2459990" cy="12065"/>
            </a:xfrm>
            <a:custGeom>
              <a:avLst/>
              <a:gdLst>
                <a:gd name="T0" fmla="*/ 2 w 3874"/>
                <a:gd name="T1" fmla="*/ 0 h 19"/>
                <a:gd name="T2" fmla="*/ 0 w 3874"/>
                <a:gd name="T3" fmla="*/ 19 h 19"/>
                <a:gd name="T4" fmla="*/ 3872 w 3874"/>
                <a:gd name="T5" fmla="*/ 19 h 19"/>
                <a:gd name="T6" fmla="*/ 3874 w 3874"/>
                <a:gd name="T7" fmla="*/ 0 h 19"/>
                <a:gd name="T8" fmla="*/ 2 w 387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4" h="19">
                  <a:moveTo>
                    <a:pt x="2" y="0"/>
                  </a:moveTo>
                  <a:lnTo>
                    <a:pt x="0" y="19"/>
                  </a:lnTo>
                  <a:lnTo>
                    <a:pt x="3872" y="19"/>
                  </a:lnTo>
                  <a:lnTo>
                    <a:pt x="387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190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E212D269-F90C-42C3-9B41-7274300E7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910" y="756920"/>
              <a:ext cx="2064385" cy="2315845"/>
            </a:xfrm>
            <a:custGeom>
              <a:avLst/>
              <a:gdLst>
                <a:gd name="T0" fmla="*/ 32 w 3251"/>
                <a:gd name="T1" fmla="*/ 560 h 3647"/>
                <a:gd name="T2" fmla="*/ 82 w 3251"/>
                <a:gd name="T3" fmla="*/ 1180 h 3647"/>
                <a:gd name="T4" fmla="*/ 135 w 3251"/>
                <a:gd name="T5" fmla="*/ 1605 h 3647"/>
                <a:gd name="T6" fmla="*/ 188 w 3251"/>
                <a:gd name="T7" fmla="*/ 1912 h 3647"/>
                <a:gd name="T8" fmla="*/ 239 w 3251"/>
                <a:gd name="T9" fmla="*/ 2145 h 3647"/>
                <a:gd name="T10" fmla="*/ 292 w 3251"/>
                <a:gd name="T11" fmla="*/ 2330 h 3647"/>
                <a:gd name="T12" fmla="*/ 342 w 3251"/>
                <a:gd name="T13" fmla="*/ 2479 h 3647"/>
                <a:gd name="T14" fmla="*/ 393 w 3251"/>
                <a:gd name="T15" fmla="*/ 2602 h 3647"/>
                <a:gd name="T16" fmla="*/ 446 w 3251"/>
                <a:gd name="T17" fmla="*/ 2703 h 3647"/>
                <a:gd name="T18" fmla="*/ 497 w 3251"/>
                <a:gd name="T19" fmla="*/ 2789 h 3647"/>
                <a:gd name="T20" fmla="*/ 547 w 3251"/>
                <a:gd name="T21" fmla="*/ 2864 h 3647"/>
                <a:gd name="T22" fmla="*/ 600 w 3251"/>
                <a:gd name="T23" fmla="*/ 2929 h 3647"/>
                <a:gd name="T24" fmla="*/ 653 w 3251"/>
                <a:gd name="T25" fmla="*/ 2986 h 3647"/>
                <a:gd name="T26" fmla="*/ 704 w 3251"/>
                <a:gd name="T27" fmla="*/ 3037 h 3647"/>
                <a:gd name="T28" fmla="*/ 757 w 3251"/>
                <a:gd name="T29" fmla="*/ 3082 h 3647"/>
                <a:gd name="T30" fmla="*/ 807 w 3251"/>
                <a:gd name="T31" fmla="*/ 3121 h 3647"/>
                <a:gd name="T32" fmla="*/ 858 w 3251"/>
                <a:gd name="T33" fmla="*/ 3159 h 3647"/>
                <a:gd name="T34" fmla="*/ 911 w 3251"/>
                <a:gd name="T35" fmla="*/ 3193 h 3647"/>
                <a:gd name="T36" fmla="*/ 961 w 3251"/>
                <a:gd name="T37" fmla="*/ 3222 h 3647"/>
                <a:gd name="T38" fmla="*/ 1012 w 3251"/>
                <a:gd name="T39" fmla="*/ 3248 h 3647"/>
                <a:gd name="T40" fmla="*/ 1065 w 3251"/>
                <a:gd name="T41" fmla="*/ 3275 h 3647"/>
                <a:gd name="T42" fmla="*/ 1118 w 3251"/>
                <a:gd name="T43" fmla="*/ 3296 h 3647"/>
                <a:gd name="T44" fmla="*/ 1168 w 3251"/>
                <a:gd name="T45" fmla="*/ 3320 h 3647"/>
                <a:gd name="T46" fmla="*/ 1221 w 3251"/>
                <a:gd name="T47" fmla="*/ 3339 h 3647"/>
                <a:gd name="T48" fmla="*/ 1272 w 3251"/>
                <a:gd name="T49" fmla="*/ 3356 h 3647"/>
                <a:gd name="T50" fmla="*/ 1323 w 3251"/>
                <a:gd name="T51" fmla="*/ 3375 h 3647"/>
                <a:gd name="T52" fmla="*/ 1376 w 3251"/>
                <a:gd name="T53" fmla="*/ 3390 h 3647"/>
                <a:gd name="T54" fmla="*/ 1426 w 3251"/>
                <a:gd name="T55" fmla="*/ 3404 h 3647"/>
                <a:gd name="T56" fmla="*/ 1477 w 3251"/>
                <a:gd name="T57" fmla="*/ 3419 h 3647"/>
                <a:gd name="T58" fmla="*/ 1530 w 3251"/>
                <a:gd name="T59" fmla="*/ 3433 h 3647"/>
                <a:gd name="T60" fmla="*/ 1583 w 3251"/>
                <a:gd name="T61" fmla="*/ 3445 h 3647"/>
                <a:gd name="T62" fmla="*/ 1633 w 3251"/>
                <a:gd name="T63" fmla="*/ 3457 h 3647"/>
                <a:gd name="T64" fmla="*/ 1686 w 3251"/>
                <a:gd name="T65" fmla="*/ 3469 h 3647"/>
                <a:gd name="T66" fmla="*/ 1737 w 3251"/>
                <a:gd name="T67" fmla="*/ 3479 h 3647"/>
                <a:gd name="T68" fmla="*/ 1787 w 3251"/>
                <a:gd name="T69" fmla="*/ 3491 h 3647"/>
                <a:gd name="T70" fmla="*/ 1840 w 3251"/>
                <a:gd name="T71" fmla="*/ 3498 h 3647"/>
                <a:gd name="T72" fmla="*/ 1891 w 3251"/>
                <a:gd name="T73" fmla="*/ 3508 h 3647"/>
                <a:gd name="T74" fmla="*/ 1941 w 3251"/>
                <a:gd name="T75" fmla="*/ 3517 h 3647"/>
                <a:gd name="T76" fmla="*/ 1994 w 3251"/>
                <a:gd name="T77" fmla="*/ 3524 h 3647"/>
                <a:gd name="T78" fmla="*/ 2047 w 3251"/>
                <a:gd name="T79" fmla="*/ 3532 h 3647"/>
                <a:gd name="T80" fmla="*/ 2098 w 3251"/>
                <a:gd name="T81" fmla="*/ 3539 h 3647"/>
                <a:gd name="T82" fmla="*/ 2151 w 3251"/>
                <a:gd name="T83" fmla="*/ 3546 h 3647"/>
                <a:gd name="T84" fmla="*/ 2202 w 3251"/>
                <a:gd name="T85" fmla="*/ 3553 h 3647"/>
                <a:gd name="T86" fmla="*/ 2252 w 3251"/>
                <a:gd name="T87" fmla="*/ 3560 h 3647"/>
                <a:gd name="T88" fmla="*/ 2305 w 3251"/>
                <a:gd name="T89" fmla="*/ 3565 h 3647"/>
                <a:gd name="T90" fmla="*/ 2356 w 3251"/>
                <a:gd name="T91" fmla="*/ 3573 h 3647"/>
                <a:gd name="T92" fmla="*/ 2406 w 3251"/>
                <a:gd name="T93" fmla="*/ 3580 h 3647"/>
                <a:gd name="T94" fmla="*/ 2459 w 3251"/>
                <a:gd name="T95" fmla="*/ 3585 h 3647"/>
                <a:gd name="T96" fmla="*/ 2512 w 3251"/>
                <a:gd name="T97" fmla="*/ 3589 h 3647"/>
                <a:gd name="T98" fmla="*/ 2563 w 3251"/>
                <a:gd name="T99" fmla="*/ 3594 h 3647"/>
                <a:gd name="T100" fmla="*/ 2616 w 3251"/>
                <a:gd name="T101" fmla="*/ 3599 h 3647"/>
                <a:gd name="T102" fmla="*/ 2666 w 3251"/>
                <a:gd name="T103" fmla="*/ 3604 h 3647"/>
                <a:gd name="T104" fmla="*/ 2717 w 3251"/>
                <a:gd name="T105" fmla="*/ 3609 h 3647"/>
                <a:gd name="T106" fmla="*/ 2770 w 3251"/>
                <a:gd name="T107" fmla="*/ 3613 h 3647"/>
                <a:gd name="T108" fmla="*/ 2820 w 3251"/>
                <a:gd name="T109" fmla="*/ 3618 h 3647"/>
                <a:gd name="T110" fmla="*/ 2871 w 3251"/>
                <a:gd name="T111" fmla="*/ 3623 h 3647"/>
                <a:gd name="T112" fmla="*/ 2924 w 3251"/>
                <a:gd name="T113" fmla="*/ 3625 h 3647"/>
                <a:gd name="T114" fmla="*/ 2977 w 3251"/>
                <a:gd name="T115" fmla="*/ 3630 h 3647"/>
                <a:gd name="T116" fmla="*/ 3027 w 3251"/>
                <a:gd name="T117" fmla="*/ 3633 h 3647"/>
                <a:gd name="T118" fmla="*/ 3080 w 3251"/>
                <a:gd name="T119" fmla="*/ 3635 h 3647"/>
                <a:gd name="T120" fmla="*/ 3131 w 3251"/>
                <a:gd name="T121" fmla="*/ 3640 h 3647"/>
                <a:gd name="T122" fmla="*/ 3182 w 3251"/>
                <a:gd name="T123" fmla="*/ 3645 h 3647"/>
                <a:gd name="T124" fmla="*/ 3235 w 3251"/>
                <a:gd name="T125" fmla="*/ 3647 h 3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51" h="3647">
                  <a:moveTo>
                    <a:pt x="0" y="0"/>
                  </a:moveTo>
                  <a:lnTo>
                    <a:pt x="15" y="286"/>
                  </a:lnTo>
                  <a:lnTo>
                    <a:pt x="32" y="560"/>
                  </a:lnTo>
                  <a:lnTo>
                    <a:pt x="49" y="795"/>
                  </a:lnTo>
                  <a:lnTo>
                    <a:pt x="68" y="1002"/>
                  </a:lnTo>
                  <a:lnTo>
                    <a:pt x="82" y="1180"/>
                  </a:lnTo>
                  <a:lnTo>
                    <a:pt x="102" y="1338"/>
                  </a:lnTo>
                  <a:lnTo>
                    <a:pt x="118" y="1477"/>
                  </a:lnTo>
                  <a:lnTo>
                    <a:pt x="135" y="1605"/>
                  </a:lnTo>
                  <a:lnTo>
                    <a:pt x="155" y="1718"/>
                  </a:lnTo>
                  <a:lnTo>
                    <a:pt x="169" y="1819"/>
                  </a:lnTo>
                  <a:lnTo>
                    <a:pt x="188" y="1912"/>
                  </a:lnTo>
                  <a:lnTo>
                    <a:pt x="205" y="1996"/>
                  </a:lnTo>
                  <a:lnTo>
                    <a:pt x="222" y="2073"/>
                  </a:lnTo>
                  <a:lnTo>
                    <a:pt x="239" y="2145"/>
                  </a:lnTo>
                  <a:lnTo>
                    <a:pt x="256" y="2213"/>
                  </a:lnTo>
                  <a:lnTo>
                    <a:pt x="273" y="2273"/>
                  </a:lnTo>
                  <a:lnTo>
                    <a:pt x="292" y="2330"/>
                  </a:lnTo>
                  <a:lnTo>
                    <a:pt x="309" y="2383"/>
                  </a:lnTo>
                  <a:lnTo>
                    <a:pt x="326" y="2431"/>
                  </a:lnTo>
                  <a:lnTo>
                    <a:pt x="342" y="2479"/>
                  </a:lnTo>
                  <a:lnTo>
                    <a:pt x="359" y="2520"/>
                  </a:lnTo>
                  <a:lnTo>
                    <a:pt x="376" y="2563"/>
                  </a:lnTo>
                  <a:lnTo>
                    <a:pt x="393" y="2602"/>
                  </a:lnTo>
                  <a:lnTo>
                    <a:pt x="410" y="2635"/>
                  </a:lnTo>
                  <a:lnTo>
                    <a:pt x="429" y="2672"/>
                  </a:lnTo>
                  <a:lnTo>
                    <a:pt x="446" y="2703"/>
                  </a:lnTo>
                  <a:lnTo>
                    <a:pt x="463" y="2734"/>
                  </a:lnTo>
                  <a:lnTo>
                    <a:pt x="480" y="2763"/>
                  </a:lnTo>
                  <a:lnTo>
                    <a:pt x="497" y="2789"/>
                  </a:lnTo>
                  <a:lnTo>
                    <a:pt x="513" y="2816"/>
                  </a:lnTo>
                  <a:lnTo>
                    <a:pt x="533" y="2840"/>
                  </a:lnTo>
                  <a:lnTo>
                    <a:pt x="547" y="2864"/>
                  </a:lnTo>
                  <a:lnTo>
                    <a:pt x="566" y="2888"/>
                  </a:lnTo>
                  <a:lnTo>
                    <a:pt x="583" y="2909"/>
                  </a:lnTo>
                  <a:lnTo>
                    <a:pt x="600" y="2929"/>
                  </a:lnTo>
                  <a:lnTo>
                    <a:pt x="619" y="2950"/>
                  </a:lnTo>
                  <a:lnTo>
                    <a:pt x="634" y="2969"/>
                  </a:lnTo>
                  <a:lnTo>
                    <a:pt x="653" y="2986"/>
                  </a:lnTo>
                  <a:lnTo>
                    <a:pt x="670" y="3003"/>
                  </a:lnTo>
                  <a:lnTo>
                    <a:pt x="687" y="3022"/>
                  </a:lnTo>
                  <a:lnTo>
                    <a:pt x="704" y="3037"/>
                  </a:lnTo>
                  <a:lnTo>
                    <a:pt x="720" y="3054"/>
                  </a:lnTo>
                  <a:lnTo>
                    <a:pt x="737" y="3068"/>
                  </a:lnTo>
                  <a:lnTo>
                    <a:pt x="757" y="3082"/>
                  </a:lnTo>
                  <a:lnTo>
                    <a:pt x="773" y="3097"/>
                  </a:lnTo>
                  <a:lnTo>
                    <a:pt x="790" y="3109"/>
                  </a:lnTo>
                  <a:lnTo>
                    <a:pt x="807" y="3121"/>
                  </a:lnTo>
                  <a:lnTo>
                    <a:pt x="824" y="3135"/>
                  </a:lnTo>
                  <a:lnTo>
                    <a:pt x="841" y="3147"/>
                  </a:lnTo>
                  <a:lnTo>
                    <a:pt x="858" y="3159"/>
                  </a:lnTo>
                  <a:lnTo>
                    <a:pt x="875" y="3169"/>
                  </a:lnTo>
                  <a:lnTo>
                    <a:pt x="894" y="3181"/>
                  </a:lnTo>
                  <a:lnTo>
                    <a:pt x="911" y="3193"/>
                  </a:lnTo>
                  <a:lnTo>
                    <a:pt x="928" y="3202"/>
                  </a:lnTo>
                  <a:lnTo>
                    <a:pt x="944" y="3212"/>
                  </a:lnTo>
                  <a:lnTo>
                    <a:pt x="961" y="3222"/>
                  </a:lnTo>
                  <a:lnTo>
                    <a:pt x="978" y="3231"/>
                  </a:lnTo>
                  <a:lnTo>
                    <a:pt x="997" y="3241"/>
                  </a:lnTo>
                  <a:lnTo>
                    <a:pt x="1012" y="3248"/>
                  </a:lnTo>
                  <a:lnTo>
                    <a:pt x="1031" y="3258"/>
                  </a:lnTo>
                  <a:lnTo>
                    <a:pt x="1048" y="3267"/>
                  </a:lnTo>
                  <a:lnTo>
                    <a:pt x="1065" y="3275"/>
                  </a:lnTo>
                  <a:lnTo>
                    <a:pt x="1084" y="3282"/>
                  </a:lnTo>
                  <a:lnTo>
                    <a:pt x="1099" y="3291"/>
                  </a:lnTo>
                  <a:lnTo>
                    <a:pt x="1118" y="3296"/>
                  </a:lnTo>
                  <a:lnTo>
                    <a:pt x="1135" y="3306"/>
                  </a:lnTo>
                  <a:lnTo>
                    <a:pt x="1152" y="3313"/>
                  </a:lnTo>
                  <a:lnTo>
                    <a:pt x="1168" y="3320"/>
                  </a:lnTo>
                  <a:lnTo>
                    <a:pt x="1185" y="3325"/>
                  </a:lnTo>
                  <a:lnTo>
                    <a:pt x="1202" y="3332"/>
                  </a:lnTo>
                  <a:lnTo>
                    <a:pt x="1221" y="3339"/>
                  </a:lnTo>
                  <a:lnTo>
                    <a:pt x="1238" y="3344"/>
                  </a:lnTo>
                  <a:lnTo>
                    <a:pt x="1255" y="3351"/>
                  </a:lnTo>
                  <a:lnTo>
                    <a:pt x="1272" y="3356"/>
                  </a:lnTo>
                  <a:lnTo>
                    <a:pt x="1289" y="3363"/>
                  </a:lnTo>
                  <a:lnTo>
                    <a:pt x="1306" y="3368"/>
                  </a:lnTo>
                  <a:lnTo>
                    <a:pt x="1323" y="3375"/>
                  </a:lnTo>
                  <a:lnTo>
                    <a:pt x="1339" y="3380"/>
                  </a:lnTo>
                  <a:lnTo>
                    <a:pt x="1359" y="3385"/>
                  </a:lnTo>
                  <a:lnTo>
                    <a:pt x="1376" y="3390"/>
                  </a:lnTo>
                  <a:lnTo>
                    <a:pt x="1392" y="3395"/>
                  </a:lnTo>
                  <a:lnTo>
                    <a:pt x="1409" y="3400"/>
                  </a:lnTo>
                  <a:lnTo>
                    <a:pt x="1426" y="3404"/>
                  </a:lnTo>
                  <a:lnTo>
                    <a:pt x="1443" y="3409"/>
                  </a:lnTo>
                  <a:lnTo>
                    <a:pt x="1462" y="3414"/>
                  </a:lnTo>
                  <a:lnTo>
                    <a:pt x="1477" y="3419"/>
                  </a:lnTo>
                  <a:lnTo>
                    <a:pt x="1496" y="3424"/>
                  </a:lnTo>
                  <a:lnTo>
                    <a:pt x="1513" y="3428"/>
                  </a:lnTo>
                  <a:lnTo>
                    <a:pt x="1530" y="3433"/>
                  </a:lnTo>
                  <a:lnTo>
                    <a:pt x="1549" y="3438"/>
                  </a:lnTo>
                  <a:lnTo>
                    <a:pt x="1563" y="3443"/>
                  </a:lnTo>
                  <a:lnTo>
                    <a:pt x="1583" y="3445"/>
                  </a:lnTo>
                  <a:lnTo>
                    <a:pt x="1599" y="3450"/>
                  </a:lnTo>
                  <a:lnTo>
                    <a:pt x="1616" y="3452"/>
                  </a:lnTo>
                  <a:lnTo>
                    <a:pt x="1633" y="3457"/>
                  </a:lnTo>
                  <a:lnTo>
                    <a:pt x="1650" y="3462"/>
                  </a:lnTo>
                  <a:lnTo>
                    <a:pt x="1667" y="3467"/>
                  </a:lnTo>
                  <a:lnTo>
                    <a:pt x="1686" y="3469"/>
                  </a:lnTo>
                  <a:lnTo>
                    <a:pt x="1703" y="3472"/>
                  </a:lnTo>
                  <a:lnTo>
                    <a:pt x="1720" y="3476"/>
                  </a:lnTo>
                  <a:lnTo>
                    <a:pt x="1737" y="3479"/>
                  </a:lnTo>
                  <a:lnTo>
                    <a:pt x="1754" y="3484"/>
                  </a:lnTo>
                  <a:lnTo>
                    <a:pt x="1770" y="3486"/>
                  </a:lnTo>
                  <a:lnTo>
                    <a:pt x="1787" y="3491"/>
                  </a:lnTo>
                  <a:lnTo>
                    <a:pt x="1804" y="3493"/>
                  </a:lnTo>
                  <a:lnTo>
                    <a:pt x="1823" y="3496"/>
                  </a:lnTo>
                  <a:lnTo>
                    <a:pt x="1840" y="3498"/>
                  </a:lnTo>
                  <a:lnTo>
                    <a:pt x="1857" y="3503"/>
                  </a:lnTo>
                  <a:lnTo>
                    <a:pt x="1874" y="3503"/>
                  </a:lnTo>
                  <a:lnTo>
                    <a:pt x="1891" y="3508"/>
                  </a:lnTo>
                  <a:lnTo>
                    <a:pt x="1908" y="3510"/>
                  </a:lnTo>
                  <a:lnTo>
                    <a:pt x="1927" y="3512"/>
                  </a:lnTo>
                  <a:lnTo>
                    <a:pt x="1941" y="3517"/>
                  </a:lnTo>
                  <a:lnTo>
                    <a:pt x="1961" y="3517"/>
                  </a:lnTo>
                  <a:lnTo>
                    <a:pt x="1978" y="3522"/>
                  </a:lnTo>
                  <a:lnTo>
                    <a:pt x="1994" y="3524"/>
                  </a:lnTo>
                  <a:lnTo>
                    <a:pt x="2014" y="3527"/>
                  </a:lnTo>
                  <a:lnTo>
                    <a:pt x="2028" y="3529"/>
                  </a:lnTo>
                  <a:lnTo>
                    <a:pt x="2047" y="3532"/>
                  </a:lnTo>
                  <a:lnTo>
                    <a:pt x="2064" y="3534"/>
                  </a:lnTo>
                  <a:lnTo>
                    <a:pt x="2081" y="3536"/>
                  </a:lnTo>
                  <a:lnTo>
                    <a:pt x="2098" y="3539"/>
                  </a:lnTo>
                  <a:lnTo>
                    <a:pt x="2115" y="3541"/>
                  </a:lnTo>
                  <a:lnTo>
                    <a:pt x="2132" y="3544"/>
                  </a:lnTo>
                  <a:lnTo>
                    <a:pt x="2151" y="3546"/>
                  </a:lnTo>
                  <a:lnTo>
                    <a:pt x="2168" y="3548"/>
                  </a:lnTo>
                  <a:lnTo>
                    <a:pt x="2185" y="3551"/>
                  </a:lnTo>
                  <a:lnTo>
                    <a:pt x="2202" y="3553"/>
                  </a:lnTo>
                  <a:lnTo>
                    <a:pt x="2218" y="3556"/>
                  </a:lnTo>
                  <a:lnTo>
                    <a:pt x="2235" y="3558"/>
                  </a:lnTo>
                  <a:lnTo>
                    <a:pt x="2252" y="3560"/>
                  </a:lnTo>
                  <a:lnTo>
                    <a:pt x="2269" y="3563"/>
                  </a:lnTo>
                  <a:lnTo>
                    <a:pt x="2288" y="3565"/>
                  </a:lnTo>
                  <a:lnTo>
                    <a:pt x="2305" y="3565"/>
                  </a:lnTo>
                  <a:lnTo>
                    <a:pt x="2322" y="3568"/>
                  </a:lnTo>
                  <a:lnTo>
                    <a:pt x="2339" y="3570"/>
                  </a:lnTo>
                  <a:lnTo>
                    <a:pt x="2356" y="3573"/>
                  </a:lnTo>
                  <a:lnTo>
                    <a:pt x="2372" y="3575"/>
                  </a:lnTo>
                  <a:lnTo>
                    <a:pt x="2392" y="3575"/>
                  </a:lnTo>
                  <a:lnTo>
                    <a:pt x="2406" y="3580"/>
                  </a:lnTo>
                  <a:lnTo>
                    <a:pt x="2425" y="3580"/>
                  </a:lnTo>
                  <a:lnTo>
                    <a:pt x="2442" y="3582"/>
                  </a:lnTo>
                  <a:lnTo>
                    <a:pt x="2459" y="3585"/>
                  </a:lnTo>
                  <a:lnTo>
                    <a:pt x="2478" y="3585"/>
                  </a:lnTo>
                  <a:lnTo>
                    <a:pt x="2493" y="3587"/>
                  </a:lnTo>
                  <a:lnTo>
                    <a:pt x="2512" y="3589"/>
                  </a:lnTo>
                  <a:lnTo>
                    <a:pt x="2529" y="3589"/>
                  </a:lnTo>
                  <a:lnTo>
                    <a:pt x="2546" y="3594"/>
                  </a:lnTo>
                  <a:lnTo>
                    <a:pt x="2563" y="3594"/>
                  </a:lnTo>
                  <a:lnTo>
                    <a:pt x="2580" y="3597"/>
                  </a:lnTo>
                  <a:lnTo>
                    <a:pt x="2596" y="3599"/>
                  </a:lnTo>
                  <a:lnTo>
                    <a:pt x="2616" y="3599"/>
                  </a:lnTo>
                  <a:lnTo>
                    <a:pt x="2633" y="3601"/>
                  </a:lnTo>
                  <a:lnTo>
                    <a:pt x="2649" y="3604"/>
                  </a:lnTo>
                  <a:lnTo>
                    <a:pt x="2666" y="3604"/>
                  </a:lnTo>
                  <a:lnTo>
                    <a:pt x="2683" y="3606"/>
                  </a:lnTo>
                  <a:lnTo>
                    <a:pt x="2700" y="3609"/>
                  </a:lnTo>
                  <a:lnTo>
                    <a:pt x="2717" y="3609"/>
                  </a:lnTo>
                  <a:lnTo>
                    <a:pt x="2734" y="3611"/>
                  </a:lnTo>
                  <a:lnTo>
                    <a:pt x="2753" y="3611"/>
                  </a:lnTo>
                  <a:lnTo>
                    <a:pt x="2770" y="3613"/>
                  </a:lnTo>
                  <a:lnTo>
                    <a:pt x="2787" y="3613"/>
                  </a:lnTo>
                  <a:lnTo>
                    <a:pt x="2804" y="3616"/>
                  </a:lnTo>
                  <a:lnTo>
                    <a:pt x="2820" y="3618"/>
                  </a:lnTo>
                  <a:lnTo>
                    <a:pt x="2837" y="3618"/>
                  </a:lnTo>
                  <a:lnTo>
                    <a:pt x="2856" y="3621"/>
                  </a:lnTo>
                  <a:lnTo>
                    <a:pt x="2871" y="3623"/>
                  </a:lnTo>
                  <a:lnTo>
                    <a:pt x="2890" y="3623"/>
                  </a:lnTo>
                  <a:lnTo>
                    <a:pt x="2907" y="3623"/>
                  </a:lnTo>
                  <a:lnTo>
                    <a:pt x="2924" y="3625"/>
                  </a:lnTo>
                  <a:lnTo>
                    <a:pt x="2943" y="3628"/>
                  </a:lnTo>
                  <a:lnTo>
                    <a:pt x="2958" y="3628"/>
                  </a:lnTo>
                  <a:lnTo>
                    <a:pt x="2977" y="3630"/>
                  </a:lnTo>
                  <a:lnTo>
                    <a:pt x="2994" y="3630"/>
                  </a:lnTo>
                  <a:lnTo>
                    <a:pt x="3011" y="3633"/>
                  </a:lnTo>
                  <a:lnTo>
                    <a:pt x="3027" y="3633"/>
                  </a:lnTo>
                  <a:lnTo>
                    <a:pt x="3044" y="3635"/>
                  </a:lnTo>
                  <a:lnTo>
                    <a:pt x="3061" y="3635"/>
                  </a:lnTo>
                  <a:lnTo>
                    <a:pt x="3080" y="3635"/>
                  </a:lnTo>
                  <a:lnTo>
                    <a:pt x="3097" y="3637"/>
                  </a:lnTo>
                  <a:lnTo>
                    <a:pt x="3114" y="3640"/>
                  </a:lnTo>
                  <a:lnTo>
                    <a:pt x="3131" y="3640"/>
                  </a:lnTo>
                  <a:lnTo>
                    <a:pt x="3148" y="3640"/>
                  </a:lnTo>
                  <a:lnTo>
                    <a:pt x="3165" y="3642"/>
                  </a:lnTo>
                  <a:lnTo>
                    <a:pt x="3182" y="3645"/>
                  </a:lnTo>
                  <a:lnTo>
                    <a:pt x="3198" y="3645"/>
                  </a:lnTo>
                  <a:lnTo>
                    <a:pt x="3218" y="3645"/>
                  </a:lnTo>
                  <a:lnTo>
                    <a:pt x="3235" y="3647"/>
                  </a:lnTo>
                  <a:lnTo>
                    <a:pt x="3251" y="3647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097C5C5C-DDC1-43BA-9A36-397567EA8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195" y="756920"/>
              <a:ext cx="1943100" cy="2179955"/>
            </a:xfrm>
            <a:custGeom>
              <a:avLst/>
              <a:gdLst>
                <a:gd name="T0" fmla="*/ 31 w 3060"/>
                <a:gd name="T1" fmla="*/ 286 h 3433"/>
                <a:gd name="T2" fmla="*/ 82 w 3060"/>
                <a:gd name="T3" fmla="*/ 682 h 3433"/>
                <a:gd name="T4" fmla="*/ 135 w 3060"/>
                <a:gd name="T5" fmla="*/ 1002 h 3433"/>
                <a:gd name="T6" fmla="*/ 185 w 3060"/>
                <a:gd name="T7" fmla="*/ 1261 h 3433"/>
                <a:gd name="T8" fmla="*/ 238 w 3060"/>
                <a:gd name="T9" fmla="*/ 1477 h 3433"/>
                <a:gd name="T10" fmla="*/ 289 w 3060"/>
                <a:gd name="T11" fmla="*/ 1660 h 3433"/>
                <a:gd name="T12" fmla="*/ 342 w 3060"/>
                <a:gd name="T13" fmla="*/ 1819 h 3433"/>
                <a:gd name="T14" fmla="*/ 392 w 3060"/>
                <a:gd name="T15" fmla="*/ 1953 h 3433"/>
                <a:gd name="T16" fmla="*/ 443 w 3060"/>
                <a:gd name="T17" fmla="*/ 2073 h 3433"/>
                <a:gd name="T18" fmla="*/ 496 w 3060"/>
                <a:gd name="T19" fmla="*/ 2179 h 3433"/>
                <a:gd name="T20" fmla="*/ 546 w 3060"/>
                <a:gd name="T21" fmla="*/ 2273 h 3433"/>
                <a:gd name="T22" fmla="*/ 599 w 3060"/>
                <a:gd name="T23" fmla="*/ 2357 h 3433"/>
                <a:gd name="T24" fmla="*/ 650 w 3060"/>
                <a:gd name="T25" fmla="*/ 2431 h 3433"/>
                <a:gd name="T26" fmla="*/ 703 w 3060"/>
                <a:gd name="T27" fmla="*/ 2501 h 3433"/>
                <a:gd name="T28" fmla="*/ 753 w 3060"/>
                <a:gd name="T29" fmla="*/ 2563 h 3433"/>
                <a:gd name="T30" fmla="*/ 806 w 3060"/>
                <a:gd name="T31" fmla="*/ 2619 h 3433"/>
                <a:gd name="T32" fmla="*/ 857 w 3060"/>
                <a:gd name="T33" fmla="*/ 2672 h 3433"/>
                <a:gd name="T34" fmla="*/ 908 w 3060"/>
                <a:gd name="T35" fmla="*/ 2717 h 3433"/>
                <a:gd name="T36" fmla="*/ 961 w 3060"/>
                <a:gd name="T37" fmla="*/ 2763 h 3433"/>
                <a:gd name="T38" fmla="*/ 1011 w 3060"/>
                <a:gd name="T39" fmla="*/ 2804 h 3433"/>
                <a:gd name="T40" fmla="*/ 1064 w 3060"/>
                <a:gd name="T41" fmla="*/ 2840 h 3433"/>
                <a:gd name="T42" fmla="*/ 1115 w 3060"/>
                <a:gd name="T43" fmla="*/ 2876 h 3433"/>
                <a:gd name="T44" fmla="*/ 1168 w 3060"/>
                <a:gd name="T45" fmla="*/ 2909 h 3433"/>
                <a:gd name="T46" fmla="*/ 1218 w 3060"/>
                <a:gd name="T47" fmla="*/ 2941 h 3433"/>
                <a:gd name="T48" fmla="*/ 1271 w 3060"/>
                <a:gd name="T49" fmla="*/ 2969 h 3433"/>
                <a:gd name="T50" fmla="*/ 1322 w 3060"/>
                <a:gd name="T51" fmla="*/ 2996 h 3433"/>
                <a:gd name="T52" fmla="*/ 1372 w 3060"/>
                <a:gd name="T53" fmla="*/ 3022 h 3433"/>
                <a:gd name="T54" fmla="*/ 1425 w 3060"/>
                <a:gd name="T55" fmla="*/ 3046 h 3433"/>
                <a:gd name="T56" fmla="*/ 1476 w 3060"/>
                <a:gd name="T57" fmla="*/ 3068 h 3433"/>
                <a:gd name="T58" fmla="*/ 1529 w 3060"/>
                <a:gd name="T59" fmla="*/ 3090 h 3433"/>
                <a:gd name="T60" fmla="*/ 1579 w 3060"/>
                <a:gd name="T61" fmla="*/ 3109 h 3433"/>
                <a:gd name="T62" fmla="*/ 1632 w 3060"/>
                <a:gd name="T63" fmla="*/ 3128 h 3433"/>
                <a:gd name="T64" fmla="*/ 1683 w 3060"/>
                <a:gd name="T65" fmla="*/ 3147 h 3433"/>
                <a:gd name="T66" fmla="*/ 1736 w 3060"/>
                <a:gd name="T67" fmla="*/ 3164 h 3433"/>
                <a:gd name="T68" fmla="*/ 1787 w 3060"/>
                <a:gd name="T69" fmla="*/ 3181 h 3433"/>
                <a:gd name="T70" fmla="*/ 1837 w 3060"/>
                <a:gd name="T71" fmla="*/ 3198 h 3433"/>
                <a:gd name="T72" fmla="*/ 1890 w 3060"/>
                <a:gd name="T73" fmla="*/ 3212 h 3433"/>
                <a:gd name="T74" fmla="*/ 1941 w 3060"/>
                <a:gd name="T75" fmla="*/ 3227 h 3433"/>
                <a:gd name="T76" fmla="*/ 1994 w 3060"/>
                <a:gd name="T77" fmla="*/ 3241 h 3433"/>
                <a:gd name="T78" fmla="*/ 2044 w 3060"/>
                <a:gd name="T79" fmla="*/ 3253 h 3433"/>
                <a:gd name="T80" fmla="*/ 2097 w 3060"/>
                <a:gd name="T81" fmla="*/ 3267 h 3433"/>
                <a:gd name="T82" fmla="*/ 2148 w 3060"/>
                <a:gd name="T83" fmla="*/ 3277 h 3433"/>
                <a:gd name="T84" fmla="*/ 2201 w 3060"/>
                <a:gd name="T85" fmla="*/ 3291 h 3433"/>
                <a:gd name="T86" fmla="*/ 2251 w 3060"/>
                <a:gd name="T87" fmla="*/ 3301 h 3433"/>
                <a:gd name="T88" fmla="*/ 2302 w 3060"/>
                <a:gd name="T89" fmla="*/ 3313 h 3433"/>
                <a:gd name="T90" fmla="*/ 2355 w 3060"/>
                <a:gd name="T91" fmla="*/ 3323 h 3433"/>
                <a:gd name="T92" fmla="*/ 2405 w 3060"/>
                <a:gd name="T93" fmla="*/ 3332 h 3433"/>
                <a:gd name="T94" fmla="*/ 2458 w 3060"/>
                <a:gd name="T95" fmla="*/ 3342 h 3433"/>
                <a:gd name="T96" fmla="*/ 2509 w 3060"/>
                <a:gd name="T97" fmla="*/ 3351 h 3433"/>
                <a:gd name="T98" fmla="*/ 2562 w 3060"/>
                <a:gd name="T99" fmla="*/ 3361 h 3433"/>
                <a:gd name="T100" fmla="*/ 2613 w 3060"/>
                <a:gd name="T101" fmla="*/ 3368 h 3433"/>
                <a:gd name="T102" fmla="*/ 2665 w 3060"/>
                <a:gd name="T103" fmla="*/ 3378 h 3433"/>
                <a:gd name="T104" fmla="*/ 2716 w 3060"/>
                <a:gd name="T105" fmla="*/ 3385 h 3433"/>
                <a:gd name="T106" fmla="*/ 2767 w 3060"/>
                <a:gd name="T107" fmla="*/ 3395 h 3433"/>
                <a:gd name="T108" fmla="*/ 2820 w 3060"/>
                <a:gd name="T109" fmla="*/ 3400 h 3433"/>
                <a:gd name="T110" fmla="*/ 2870 w 3060"/>
                <a:gd name="T111" fmla="*/ 3409 h 3433"/>
                <a:gd name="T112" fmla="*/ 2923 w 3060"/>
                <a:gd name="T113" fmla="*/ 3414 h 3433"/>
                <a:gd name="T114" fmla="*/ 2974 w 3060"/>
                <a:gd name="T115" fmla="*/ 3424 h 3433"/>
                <a:gd name="T116" fmla="*/ 3027 w 3060"/>
                <a:gd name="T117" fmla="*/ 3428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433">
                  <a:moveTo>
                    <a:pt x="0" y="0"/>
                  </a:moveTo>
                  <a:lnTo>
                    <a:pt x="14" y="130"/>
                  </a:lnTo>
                  <a:lnTo>
                    <a:pt x="31" y="286"/>
                  </a:lnTo>
                  <a:lnTo>
                    <a:pt x="48" y="427"/>
                  </a:lnTo>
                  <a:lnTo>
                    <a:pt x="65" y="560"/>
                  </a:lnTo>
                  <a:lnTo>
                    <a:pt x="82" y="682"/>
                  </a:lnTo>
                  <a:lnTo>
                    <a:pt x="101" y="795"/>
                  </a:lnTo>
                  <a:lnTo>
                    <a:pt x="118" y="903"/>
                  </a:lnTo>
                  <a:lnTo>
                    <a:pt x="135" y="1002"/>
                  </a:lnTo>
                  <a:lnTo>
                    <a:pt x="151" y="1093"/>
                  </a:lnTo>
                  <a:lnTo>
                    <a:pt x="168" y="1180"/>
                  </a:lnTo>
                  <a:lnTo>
                    <a:pt x="185" y="1261"/>
                  </a:lnTo>
                  <a:lnTo>
                    <a:pt x="202" y="1338"/>
                  </a:lnTo>
                  <a:lnTo>
                    <a:pt x="219" y="1410"/>
                  </a:lnTo>
                  <a:lnTo>
                    <a:pt x="238" y="1477"/>
                  </a:lnTo>
                  <a:lnTo>
                    <a:pt x="255" y="1542"/>
                  </a:lnTo>
                  <a:lnTo>
                    <a:pt x="272" y="1605"/>
                  </a:lnTo>
                  <a:lnTo>
                    <a:pt x="289" y="1660"/>
                  </a:lnTo>
                  <a:lnTo>
                    <a:pt x="306" y="1718"/>
                  </a:lnTo>
                  <a:lnTo>
                    <a:pt x="322" y="1771"/>
                  </a:lnTo>
                  <a:lnTo>
                    <a:pt x="342" y="1819"/>
                  </a:lnTo>
                  <a:lnTo>
                    <a:pt x="356" y="1867"/>
                  </a:lnTo>
                  <a:lnTo>
                    <a:pt x="375" y="1912"/>
                  </a:lnTo>
                  <a:lnTo>
                    <a:pt x="392" y="1953"/>
                  </a:lnTo>
                  <a:lnTo>
                    <a:pt x="409" y="1996"/>
                  </a:lnTo>
                  <a:lnTo>
                    <a:pt x="428" y="2035"/>
                  </a:lnTo>
                  <a:lnTo>
                    <a:pt x="443" y="2073"/>
                  </a:lnTo>
                  <a:lnTo>
                    <a:pt x="462" y="2109"/>
                  </a:lnTo>
                  <a:lnTo>
                    <a:pt x="479" y="2145"/>
                  </a:lnTo>
                  <a:lnTo>
                    <a:pt x="496" y="2179"/>
                  </a:lnTo>
                  <a:lnTo>
                    <a:pt x="513" y="2213"/>
                  </a:lnTo>
                  <a:lnTo>
                    <a:pt x="529" y="2241"/>
                  </a:lnTo>
                  <a:lnTo>
                    <a:pt x="546" y="2273"/>
                  </a:lnTo>
                  <a:lnTo>
                    <a:pt x="566" y="2301"/>
                  </a:lnTo>
                  <a:lnTo>
                    <a:pt x="582" y="2330"/>
                  </a:lnTo>
                  <a:lnTo>
                    <a:pt x="599" y="2357"/>
                  </a:lnTo>
                  <a:lnTo>
                    <a:pt x="616" y="2383"/>
                  </a:lnTo>
                  <a:lnTo>
                    <a:pt x="633" y="2407"/>
                  </a:lnTo>
                  <a:lnTo>
                    <a:pt x="650" y="2431"/>
                  </a:lnTo>
                  <a:lnTo>
                    <a:pt x="667" y="2455"/>
                  </a:lnTo>
                  <a:lnTo>
                    <a:pt x="684" y="2479"/>
                  </a:lnTo>
                  <a:lnTo>
                    <a:pt x="703" y="2501"/>
                  </a:lnTo>
                  <a:lnTo>
                    <a:pt x="720" y="2520"/>
                  </a:lnTo>
                  <a:lnTo>
                    <a:pt x="737" y="2542"/>
                  </a:lnTo>
                  <a:lnTo>
                    <a:pt x="753" y="2563"/>
                  </a:lnTo>
                  <a:lnTo>
                    <a:pt x="770" y="2583"/>
                  </a:lnTo>
                  <a:lnTo>
                    <a:pt x="787" y="2602"/>
                  </a:lnTo>
                  <a:lnTo>
                    <a:pt x="806" y="2619"/>
                  </a:lnTo>
                  <a:lnTo>
                    <a:pt x="821" y="2635"/>
                  </a:lnTo>
                  <a:lnTo>
                    <a:pt x="840" y="2652"/>
                  </a:lnTo>
                  <a:lnTo>
                    <a:pt x="857" y="2672"/>
                  </a:lnTo>
                  <a:lnTo>
                    <a:pt x="874" y="2686"/>
                  </a:lnTo>
                  <a:lnTo>
                    <a:pt x="893" y="2703"/>
                  </a:lnTo>
                  <a:lnTo>
                    <a:pt x="908" y="2717"/>
                  </a:lnTo>
                  <a:lnTo>
                    <a:pt x="927" y="2734"/>
                  </a:lnTo>
                  <a:lnTo>
                    <a:pt x="944" y="2748"/>
                  </a:lnTo>
                  <a:lnTo>
                    <a:pt x="961" y="2763"/>
                  </a:lnTo>
                  <a:lnTo>
                    <a:pt x="977" y="2775"/>
                  </a:lnTo>
                  <a:lnTo>
                    <a:pt x="994" y="2789"/>
                  </a:lnTo>
                  <a:lnTo>
                    <a:pt x="1011" y="2804"/>
                  </a:lnTo>
                  <a:lnTo>
                    <a:pt x="1030" y="2816"/>
                  </a:lnTo>
                  <a:lnTo>
                    <a:pt x="1047" y="2828"/>
                  </a:lnTo>
                  <a:lnTo>
                    <a:pt x="1064" y="2840"/>
                  </a:lnTo>
                  <a:lnTo>
                    <a:pt x="1081" y="2852"/>
                  </a:lnTo>
                  <a:lnTo>
                    <a:pt x="1098" y="2864"/>
                  </a:lnTo>
                  <a:lnTo>
                    <a:pt x="1115" y="2876"/>
                  </a:lnTo>
                  <a:lnTo>
                    <a:pt x="1132" y="2888"/>
                  </a:lnTo>
                  <a:lnTo>
                    <a:pt x="1148" y="2900"/>
                  </a:lnTo>
                  <a:lnTo>
                    <a:pt x="1168" y="2909"/>
                  </a:lnTo>
                  <a:lnTo>
                    <a:pt x="1185" y="2919"/>
                  </a:lnTo>
                  <a:lnTo>
                    <a:pt x="1201" y="2929"/>
                  </a:lnTo>
                  <a:lnTo>
                    <a:pt x="1218" y="2941"/>
                  </a:lnTo>
                  <a:lnTo>
                    <a:pt x="1235" y="2950"/>
                  </a:lnTo>
                  <a:lnTo>
                    <a:pt x="1252" y="2960"/>
                  </a:lnTo>
                  <a:lnTo>
                    <a:pt x="1271" y="2969"/>
                  </a:lnTo>
                  <a:lnTo>
                    <a:pt x="1286" y="2977"/>
                  </a:lnTo>
                  <a:lnTo>
                    <a:pt x="1305" y="2986"/>
                  </a:lnTo>
                  <a:lnTo>
                    <a:pt x="1322" y="2996"/>
                  </a:lnTo>
                  <a:lnTo>
                    <a:pt x="1339" y="3003"/>
                  </a:lnTo>
                  <a:lnTo>
                    <a:pt x="1358" y="3013"/>
                  </a:lnTo>
                  <a:lnTo>
                    <a:pt x="1372" y="3022"/>
                  </a:lnTo>
                  <a:lnTo>
                    <a:pt x="1392" y="3030"/>
                  </a:lnTo>
                  <a:lnTo>
                    <a:pt x="1408" y="3037"/>
                  </a:lnTo>
                  <a:lnTo>
                    <a:pt x="1425" y="3046"/>
                  </a:lnTo>
                  <a:lnTo>
                    <a:pt x="1442" y="3054"/>
                  </a:lnTo>
                  <a:lnTo>
                    <a:pt x="1459" y="3061"/>
                  </a:lnTo>
                  <a:lnTo>
                    <a:pt x="1476" y="3068"/>
                  </a:lnTo>
                  <a:lnTo>
                    <a:pt x="1495" y="3075"/>
                  </a:lnTo>
                  <a:lnTo>
                    <a:pt x="1512" y="3082"/>
                  </a:lnTo>
                  <a:lnTo>
                    <a:pt x="1529" y="3090"/>
                  </a:lnTo>
                  <a:lnTo>
                    <a:pt x="1546" y="3097"/>
                  </a:lnTo>
                  <a:lnTo>
                    <a:pt x="1563" y="3102"/>
                  </a:lnTo>
                  <a:lnTo>
                    <a:pt x="1579" y="3109"/>
                  </a:lnTo>
                  <a:lnTo>
                    <a:pt x="1596" y="3116"/>
                  </a:lnTo>
                  <a:lnTo>
                    <a:pt x="1613" y="3121"/>
                  </a:lnTo>
                  <a:lnTo>
                    <a:pt x="1632" y="3128"/>
                  </a:lnTo>
                  <a:lnTo>
                    <a:pt x="1649" y="3135"/>
                  </a:lnTo>
                  <a:lnTo>
                    <a:pt x="1666" y="3140"/>
                  </a:lnTo>
                  <a:lnTo>
                    <a:pt x="1683" y="3147"/>
                  </a:lnTo>
                  <a:lnTo>
                    <a:pt x="1700" y="3154"/>
                  </a:lnTo>
                  <a:lnTo>
                    <a:pt x="1717" y="3159"/>
                  </a:lnTo>
                  <a:lnTo>
                    <a:pt x="1736" y="3164"/>
                  </a:lnTo>
                  <a:lnTo>
                    <a:pt x="1750" y="3169"/>
                  </a:lnTo>
                  <a:lnTo>
                    <a:pt x="1770" y="3176"/>
                  </a:lnTo>
                  <a:lnTo>
                    <a:pt x="1787" y="3181"/>
                  </a:lnTo>
                  <a:lnTo>
                    <a:pt x="1803" y="3188"/>
                  </a:lnTo>
                  <a:lnTo>
                    <a:pt x="1823" y="3193"/>
                  </a:lnTo>
                  <a:lnTo>
                    <a:pt x="1837" y="3198"/>
                  </a:lnTo>
                  <a:lnTo>
                    <a:pt x="1856" y="3202"/>
                  </a:lnTo>
                  <a:lnTo>
                    <a:pt x="1873" y="3207"/>
                  </a:lnTo>
                  <a:lnTo>
                    <a:pt x="1890" y="3212"/>
                  </a:lnTo>
                  <a:lnTo>
                    <a:pt x="1907" y="3217"/>
                  </a:lnTo>
                  <a:lnTo>
                    <a:pt x="1924" y="3222"/>
                  </a:lnTo>
                  <a:lnTo>
                    <a:pt x="1941" y="3227"/>
                  </a:lnTo>
                  <a:lnTo>
                    <a:pt x="1960" y="3231"/>
                  </a:lnTo>
                  <a:lnTo>
                    <a:pt x="1977" y="3236"/>
                  </a:lnTo>
                  <a:lnTo>
                    <a:pt x="1994" y="3241"/>
                  </a:lnTo>
                  <a:lnTo>
                    <a:pt x="2011" y="3243"/>
                  </a:lnTo>
                  <a:lnTo>
                    <a:pt x="2027" y="3248"/>
                  </a:lnTo>
                  <a:lnTo>
                    <a:pt x="2044" y="3253"/>
                  </a:lnTo>
                  <a:lnTo>
                    <a:pt x="2061" y="3258"/>
                  </a:lnTo>
                  <a:lnTo>
                    <a:pt x="2078" y="3263"/>
                  </a:lnTo>
                  <a:lnTo>
                    <a:pt x="2097" y="3267"/>
                  </a:lnTo>
                  <a:lnTo>
                    <a:pt x="2114" y="3270"/>
                  </a:lnTo>
                  <a:lnTo>
                    <a:pt x="2131" y="3275"/>
                  </a:lnTo>
                  <a:lnTo>
                    <a:pt x="2148" y="3277"/>
                  </a:lnTo>
                  <a:lnTo>
                    <a:pt x="2165" y="3282"/>
                  </a:lnTo>
                  <a:lnTo>
                    <a:pt x="2181" y="3287"/>
                  </a:lnTo>
                  <a:lnTo>
                    <a:pt x="2201" y="3291"/>
                  </a:lnTo>
                  <a:lnTo>
                    <a:pt x="2215" y="3294"/>
                  </a:lnTo>
                  <a:lnTo>
                    <a:pt x="2234" y="3296"/>
                  </a:lnTo>
                  <a:lnTo>
                    <a:pt x="2251" y="3301"/>
                  </a:lnTo>
                  <a:lnTo>
                    <a:pt x="2268" y="3306"/>
                  </a:lnTo>
                  <a:lnTo>
                    <a:pt x="2287" y="3308"/>
                  </a:lnTo>
                  <a:lnTo>
                    <a:pt x="2302" y="3313"/>
                  </a:lnTo>
                  <a:lnTo>
                    <a:pt x="2321" y="3315"/>
                  </a:lnTo>
                  <a:lnTo>
                    <a:pt x="2338" y="3320"/>
                  </a:lnTo>
                  <a:lnTo>
                    <a:pt x="2355" y="3323"/>
                  </a:lnTo>
                  <a:lnTo>
                    <a:pt x="2372" y="3325"/>
                  </a:lnTo>
                  <a:lnTo>
                    <a:pt x="2389" y="3330"/>
                  </a:lnTo>
                  <a:lnTo>
                    <a:pt x="2405" y="3332"/>
                  </a:lnTo>
                  <a:lnTo>
                    <a:pt x="2425" y="3335"/>
                  </a:lnTo>
                  <a:lnTo>
                    <a:pt x="2442" y="3339"/>
                  </a:lnTo>
                  <a:lnTo>
                    <a:pt x="2458" y="3342"/>
                  </a:lnTo>
                  <a:lnTo>
                    <a:pt x="2475" y="3344"/>
                  </a:lnTo>
                  <a:lnTo>
                    <a:pt x="2492" y="3347"/>
                  </a:lnTo>
                  <a:lnTo>
                    <a:pt x="2509" y="3351"/>
                  </a:lnTo>
                  <a:lnTo>
                    <a:pt x="2526" y="3354"/>
                  </a:lnTo>
                  <a:lnTo>
                    <a:pt x="2543" y="3356"/>
                  </a:lnTo>
                  <a:lnTo>
                    <a:pt x="2562" y="3361"/>
                  </a:lnTo>
                  <a:lnTo>
                    <a:pt x="2579" y="3363"/>
                  </a:lnTo>
                  <a:lnTo>
                    <a:pt x="2596" y="3366"/>
                  </a:lnTo>
                  <a:lnTo>
                    <a:pt x="2613" y="3368"/>
                  </a:lnTo>
                  <a:lnTo>
                    <a:pt x="2629" y="3371"/>
                  </a:lnTo>
                  <a:lnTo>
                    <a:pt x="2646" y="3375"/>
                  </a:lnTo>
                  <a:lnTo>
                    <a:pt x="2665" y="3378"/>
                  </a:lnTo>
                  <a:lnTo>
                    <a:pt x="2680" y="3380"/>
                  </a:lnTo>
                  <a:lnTo>
                    <a:pt x="2699" y="3383"/>
                  </a:lnTo>
                  <a:lnTo>
                    <a:pt x="2716" y="3385"/>
                  </a:lnTo>
                  <a:lnTo>
                    <a:pt x="2733" y="3387"/>
                  </a:lnTo>
                  <a:lnTo>
                    <a:pt x="2752" y="3390"/>
                  </a:lnTo>
                  <a:lnTo>
                    <a:pt x="2767" y="3395"/>
                  </a:lnTo>
                  <a:lnTo>
                    <a:pt x="2786" y="3395"/>
                  </a:lnTo>
                  <a:lnTo>
                    <a:pt x="2803" y="3400"/>
                  </a:lnTo>
                  <a:lnTo>
                    <a:pt x="2820" y="3400"/>
                  </a:lnTo>
                  <a:lnTo>
                    <a:pt x="2836" y="3404"/>
                  </a:lnTo>
                  <a:lnTo>
                    <a:pt x="2853" y="3404"/>
                  </a:lnTo>
                  <a:lnTo>
                    <a:pt x="2870" y="3409"/>
                  </a:lnTo>
                  <a:lnTo>
                    <a:pt x="2889" y="3409"/>
                  </a:lnTo>
                  <a:lnTo>
                    <a:pt x="2906" y="3414"/>
                  </a:lnTo>
                  <a:lnTo>
                    <a:pt x="2923" y="3414"/>
                  </a:lnTo>
                  <a:lnTo>
                    <a:pt x="2940" y="3419"/>
                  </a:lnTo>
                  <a:lnTo>
                    <a:pt x="2957" y="3419"/>
                  </a:lnTo>
                  <a:lnTo>
                    <a:pt x="2974" y="3424"/>
                  </a:lnTo>
                  <a:lnTo>
                    <a:pt x="2991" y="3424"/>
                  </a:lnTo>
                  <a:lnTo>
                    <a:pt x="3007" y="3426"/>
                  </a:lnTo>
                  <a:lnTo>
                    <a:pt x="3027" y="3428"/>
                  </a:lnTo>
                  <a:lnTo>
                    <a:pt x="3044" y="3431"/>
                  </a:lnTo>
                  <a:lnTo>
                    <a:pt x="3060" y="3433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5AECB777-0172-4D79-9B12-4B1322C30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495" y="756920"/>
              <a:ext cx="1701800" cy="1906905"/>
            </a:xfrm>
            <a:custGeom>
              <a:avLst/>
              <a:gdLst>
                <a:gd name="T0" fmla="*/ 29 w 2680"/>
                <a:gd name="T1" fmla="*/ 130 h 3003"/>
                <a:gd name="T2" fmla="*/ 82 w 2680"/>
                <a:gd name="T3" fmla="*/ 358 h 3003"/>
                <a:gd name="T4" fmla="*/ 133 w 2680"/>
                <a:gd name="T5" fmla="*/ 560 h 3003"/>
                <a:gd name="T6" fmla="*/ 186 w 2680"/>
                <a:gd name="T7" fmla="*/ 740 h 3003"/>
                <a:gd name="T8" fmla="*/ 236 w 2680"/>
                <a:gd name="T9" fmla="*/ 903 h 3003"/>
                <a:gd name="T10" fmla="*/ 287 w 2680"/>
                <a:gd name="T11" fmla="*/ 1047 h 3003"/>
                <a:gd name="T12" fmla="*/ 340 w 2680"/>
                <a:gd name="T13" fmla="*/ 1180 h 3003"/>
                <a:gd name="T14" fmla="*/ 390 w 2680"/>
                <a:gd name="T15" fmla="*/ 1300 h 3003"/>
                <a:gd name="T16" fmla="*/ 441 w 2680"/>
                <a:gd name="T17" fmla="*/ 1410 h 3003"/>
                <a:gd name="T18" fmla="*/ 494 w 2680"/>
                <a:gd name="T19" fmla="*/ 1511 h 3003"/>
                <a:gd name="T20" fmla="*/ 547 w 2680"/>
                <a:gd name="T21" fmla="*/ 1605 h 3003"/>
                <a:gd name="T22" fmla="*/ 597 w 2680"/>
                <a:gd name="T23" fmla="*/ 1689 h 3003"/>
                <a:gd name="T24" fmla="*/ 650 w 2680"/>
                <a:gd name="T25" fmla="*/ 1771 h 3003"/>
                <a:gd name="T26" fmla="*/ 701 w 2680"/>
                <a:gd name="T27" fmla="*/ 1843 h 3003"/>
                <a:gd name="T28" fmla="*/ 752 w 2680"/>
                <a:gd name="T29" fmla="*/ 1912 h 3003"/>
                <a:gd name="T30" fmla="*/ 805 w 2680"/>
                <a:gd name="T31" fmla="*/ 1977 h 3003"/>
                <a:gd name="T32" fmla="*/ 855 w 2680"/>
                <a:gd name="T33" fmla="*/ 2035 h 3003"/>
                <a:gd name="T34" fmla="*/ 906 w 2680"/>
                <a:gd name="T35" fmla="*/ 2092 h 3003"/>
                <a:gd name="T36" fmla="*/ 959 w 2680"/>
                <a:gd name="T37" fmla="*/ 2145 h 3003"/>
                <a:gd name="T38" fmla="*/ 1012 w 2680"/>
                <a:gd name="T39" fmla="*/ 2196 h 3003"/>
                <a:gd name="T40" fmla="*/ 1062 w 2680"/>
                <a:gd name="T41" fmla="*/ 2241 h 3003"/>
                <a:gd name="T42" fmla="*/ 1115 w 2680"/>
                <a:gd name="T43" fmla="*/ 2287 h 3003"/>
                <a:gd name="T44" fmla="*/ 1166 w 2680"/>
                <a:gd name="T45" fmla="*/ 2330 h 3003"/>
                <a:gd name="T46" fmla="*/ 1216 w 2680"/>
                <a:gd name="T47" fmla="*/ 2369 h 3003"/>
                <a:gd name="T48" fmla="*/ 1269 w 2680"/>
                <a:gd name="T49" fmla="*/ 2407 h 3003"/>
                <a:gd name="T50" fmla="*/ 1320 w 2680"/>
                <a:gd name="T51" fmla="*/ 2443 h 3003"/>
                <a:gd name="T52" fmla="*/ 1370 w 2680"/>
                <a:gd name="T53" fmla="*/ 2479 h 3003"/>
                <a:gd name="T54" fmla="*/ 1423 w 2680"/>
                <a:gd name="T55" fmla="*/ 2511 h 3003"/>
                <a:gd name="T56" fmla="*/ 1476 w 2680"/>
                <a:gd name="T57" fmla="*/ 2542 h 3003"/>
                <a:gd name="T58" fmla="*/ 1527 w 2680"/>
                <a:gd name="T59" fmla="*/ 2573 h 3003"/>
                <a:gd name="T60" fmla="*/ 1580 w 2680"/>
                <a:gd name="T61" fmla="*/ 2602 h 3003"/>
                <a:gd name="T62" fmla="*/ 1631 w 2680"/>
                <a:gd name="T63" fmla="*/ 2628 h 3003"/>
                <a:gd name="T64" fmla="*/ 1681 w 2680"/>
                <a:gd name="T65" fmla="*/ 2652 h 3003"/>
                <a:gd name="T66" fmla="*/ 1734 w 2680"/>
                <a:gd name="T67" fmla="*/ 2679 h 3003"/>
                <a:gd name="T68" fmla="*/ 1785 w 2680"/>
                <a:gd name="T69" fmla="*/ 2703 h 3003"/>
                <a:gd name="T70" fmla="*/ 1835 w 2680"/>
                <a:gd name="T71" fmla="*/ 2724 h 3003"/>
                <a:gd name="T72" fmla="*/ 1888 w 2680"/>
                <a:gd name="T73" fmla="*/ 2748 h 3003"/>
                <a:gd name="T74" fmla="*/ 1941 w 2680"/>
                <a:gd name="T75" fmla="*/ 2770 h 3003"/>
                <a:gd name="T76" fmla="*/ 1992 w 2680"/>
                <a:gd name="T77" fmla="*/ 2789 h 3003"/>
                <a:gd name="T78" fmla="*/ 2045 w 2680"/>
                <a:gd name="T79" fmla="*/ 2808 h 3003"/>
                <a:gd name="T80" fmla="*/ 2095 w 2680"/>
                <a:gd name="T81" fmla="*/ 2828 h 3003"/>
                <a:gd name="T82" fmla="*/ 2146 w 2680"/>
                <a:gd name="T83" fmla="*/ 2847 h 3003"/>
                <a:gd name="T84" fmla="*/ 2199 w 2680"/>
                <a:gd name="T85" fmla="*/ 2864 h 3003"/>
                <a:gd name="T86" fmla="*/ 2249 w 2680"/>
                <a:gd name="T87" fmla="*/ 2881 h 3003"/>
                <a:gd name="T88" fmla="*/ 2300 w 2680"/>
                <a:gd name="T89" fmla="*/ 2900 h 3003"/>
                <a:gd name="T90" fmla="*/ 2353 w 2680"/>
                <a:gd name="T91" fmla="*/ 2914 h 3003"/>
                <a:gd name="T92" fmla="*/ 2406 w 2680"/>
                <a:gd name="T93" fmla="*/ 2929 h 3003"/>
                <a:gd name="T94" fmla="*/ 2456 w 2680"/>
                <a:gd name="T95" fmla="*/ 2945 h 3003"/>
                <a:gd name="T96" fmla="*/ 2509 w 2680"/>
                <a:gd name="T97" fmla="*/ 2960 h 3003"/>
                <a:gd name="T98" fmla="*/ 2560 w 2680"/>
                <a:gd name="T99" fmla="*/ 2974 h 3003"/>
                <a:gd name="T100" fmla="*/ 2611 w 2680"/>
                <a:gd name="T101" fmla="*/ 2986 h 3003"/>
                <a:gd name="T102" fmla="*/ 2664 w 2680"/>
                <a:gd name="T103" fmla="*/ 2998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80" h="3003">
                  <a:moveTo>
                    <a:pt x="0" y="0"/>
                  </a:moveTo>
                  <a:lnTo>
                    <a:pt x="12" y="48"/>
                  </a:lnTo>
                  <a:lnTo>
                    <a:pt x="29" y="130"/>
                  </a:lnTo>
                  <a:lnTo>
                    <a:pt x="48" y="209"/>
                  </a:lnTo>
                  <a:lnTo>
                    <a:pt x="63" y="286"/>
                  </a:lnTo>
                  <a:lnTo>
                    <a:pt x="82" y="358"/>
                  </a:lnTo>
                  <a:lnTo>
                    <a:pt x="99" y="427"/>
                  </a:lnTo>
                  <a:lnTo>
                    <a:pt x="116" y="497"/>
                  </a:lnTo>
                  <a:lnTo>
                    <a:pt x="133" y="560"/>
                  </a:lnTo>
                  <a:lnTo>
                    <a:pt x="149" y="622"/>
                  </a:lnTo>
                  <a:lnTo>
                    <a:pt x="166" y="682"/>
                  </a:lnTo>
                  <a:lnTo>
                    <a:pt x="186" y="740"/>
                  </a:lnTo>
                  <a:lnTo>
                    <a:pt x="202" y="795"/>
                  </a:lnTo>
                  <a:lnTo>
                    <a:pt x="219" y="850"/>
                  </a:lnTo>
                  <a:lnTo>
                    <a:pt x="236" y="903"/>
                  </a:lnTo>
                  <a:lnTo>
                    <a:pt x="253" y="951"/>
                  </a:lnTo>
                  <a:lnTo>
                    <a:pt x="270" y="1002"/>
                  </a:lnTo>
                  <a:lnTo>
                    <a:pt x="287" y="1047"/>
                  </a:lnTo>
                  <a:lnTo>
                    <a:pt x="304" y="1093"/>
                  </a:lnTo>
                  <a:lnTo>
                    <a:pt x="323" y="1136"/>
                  </a:lnTo>
                  <a:lnTo>
                    <a:pt x="340" y="1180"/>
                  </a:lnTo>
                  <a:lnTo>
                    <a:pt x="357" y="1220"/>
                  </a:lnTo>
                  <a:lnTo>
                    <a:pt x="373" y="1261"/>
                  </a:lnTo>
                  <a:lnTo>
                    <a:pt x="390" y="1300"/>
                  </a:lnTo>
                  <a:lnTo>
                    <a:pt x="407" y="1338"/>
                  </a:lnTo>
                  <a:lnTo>
                    <a:pt x="426" y="1374"/>
                  </a:lnTo>
                  <a:lnTo>
                    <a:pt x="441" y="1410"/>
                  </a:lnTo>
                  <a:lnTo>
                    <a:pt x="460" y="1444"/>
                  </a:lnTo>
                  <a:lnTo>
                    <a:pt x="477" y="1477"/>
                  </a:lnTo>
                  <a:lnTo>
                    <a:pt x="494" y="1511"/>
                  </a:lnTo>
                  <a:lnTo>
                    <a:pt x="513" y="1542"/>
                  </a:lnTo>
                  <a:lnTo>
                    <a:pt x="528" y="1574"/>
                  </a:lnTo>
                  <a:lnTo>
                    <a:pt x="547" y="1605"/>
                  </a:lnTo>
                  <a:lnTo>
                    <a:pt x="564" y="1631"/>
                  </a:lnTo>
                  <a:lnTo>
                    <a:pt x="581" y="1660"/>
                  </a:lnTo>
                  <a:lnTo>
                    <a:pt x="597" y="1689"/>
                  </a:lnTo>
                  <a:lnTo>
                    <a:pt x="614" y="1718"/>
                  </a:lnTo>
                  <a:lnTo>
                    <a:pt x="631" y="1742"/>
                  </a:lnTo>
                  <a:lnTo>
                    <a:pt x="650" y="1771"/>
                  </a:lnTo>
                  <a:lnTo>
                    <a:pt x="667" y="1792"/>
                  </a:lnTo>
                  <a:lnTo>
                    <a:pt x="684" y="1819"/>
                  </a:lnTo>
                  <a:lnTo>
                    <a:pt x="701" y="1843"/>
                  </a:lnTo>
                  <a:lnTo>
                    <a:pt x="718" y="1867"/>
                  </a:lnTo>
                  <a:lnTo>
                    <a:pt x="735" y="1888"/>
                  </a:lnTo>
                  <a:lnTo>
                    <a:pt x="752" y="1912"/>
                  </a:lnTo>
                  <a:lnTo>
                    <a:pt x="768" y="1934"/>
                  </a:lnTo>
                  <a:lnTo>
                    <a:pt x="788" y="1953"/>
                  </a:lnTo>
                  <a:lnTo>
                    <a:pt x="805" y="1977"/>
                  </a:lnTo>
                  <a:lnTo>
                    <a:pt x="821" y="1996"/>
                  </a:lnTo>
                  <a:lnTo>
                    <a:pt x="838" y="2016"/>
                  </a:lnTo>
                  <a:lnTo>
                    <a:pt x="855" y="2035"/>
                  </a:lnTo>
                  <a:lnTo>
                    <a:pt x="872" y="2054"/>
                  </a:lnTo>
                  <a:lnTo>
                    <a:pt x="891" y="2073"/>
                  </a:lnTo>
                  <a:lnTo>
                    <a:pt x="906" y="2092"/>
                  </a:lnTo>
                  <a:lnTo>
                    <a:pt x="925" y="2109"/>
                  </a:lnTo>
                  <a:lnTo>
                    <a:pt x="942" y="2129"/>
                  </a:lnTo>
                  <a:lnTo>
                    <a:pt x="959" y="2145"/>
                  </a:lnTo>
                  <a:lnTo>
                    <a:pt x="978" y="2162"/>
                  </a:lnTo>
                  <a:lnTo>
                    <a:pt x="992" y="2179"/>
                  </a:lnTo>
                  <a:lnTo>
                    <a:pt x="1012" y="2196"/>
                  </a:lnTo>
                  <a:lnTo>
                    <a:pt x="1028" y="2213"/>
                  </a:lnTo>
                  <a:lnTo>
                    <a:pt x="1045" y="2227"/>
                  </a:lnTo>
                  <a:lnTo>
                    <a:pt x="1062" y="2241"/>
                  </a:lnTo>
                  <a:lnTo>
                    <a:pt x="1079" y="2258"/>
                  </a:lnTo>
                  <a:lnTo>
                    <a:pt x="1096" y="2273"/>
                  </a:lnTo>
                  <a:lnTo>
                    <a:pt x="1115" y="2287"/>
                  </a:lnTo>
                  <a:lnTo>
                    <a:pt x="1132" y="2301"/>
                  </a:lnTo>
                  <a:lnTo>
                    <a:pt x="1149" y="2316"/>
                  </a:lnTo>
                  <a:lnTo>
                    <a:pt x="1166" y="2330"/>
                  </a:lnTo>
                  <a:lnTo>
                    <a:pt x="1183" y="2342"/>
                  </a:lnTo>
                  <a:lnTo>
                    <a:pt x="1199" y="2357"/>
                  </a:lnTo>
                  <a:lnTo>
                    <a:pt x="1216" y="2369"/>
                  </a:lnTo>
                  <a:lnTo>
                    <a:pt x="1233" y="2383"/>
                  </a:lnTo>
                  <a:lnTo>
                    <a:pt x="1252" y="2395"/>
                  </a:lnTo>
                  <a:lnTo>
                    <a:pt x="1269" y="2407"/>
                  </a:lnTo>
                  <a:lnTo>
                    <a:pt x="1286" y="2419"/>
                  </a:lnTo>
                  <a:lnTo>
                    <a:pt x="1303" y="2431"/>
                  </a:lnTo>
                  <a:lnTo>
                    <a:pt x="1320" y="2443"/>
                  </a:lnTo>
                  <a:lnTo>
                    <a:pt x="1337" y="2455"/>
                  </a:lnTo>
                  <a:lnTo>
                    <a:pt x="1356" y="2467"/>
                  </a:lnTo>
                  <a:lnTo>
                    <a:pt x="1370" y="2479"/>
                  </a:lnTo>
                  <a:lnTo>
                    <a:pt x="1390" y="2489"/>
                  </a:lnTo>
                  <a:lnTo>
                    <a:pt x="1407" y="2501"/>
                  </a:lnTo>
                  <a:lnTo>
                    <a:pt x="1423" y="2511"/>
                  </a:lnTo>
                  <a:lnTo>
                    <a:pt x="1443" y="2520"/>
                  </a:lnTo>
                  <a:lnTo>
                    <a:pt x="1457" y="2532"/>
                  </a:lnTo>
                  <a:lnTo>
                    <a:pt x="1476" y="2542"/>
                  </a:lnTo>
                  <a:lnTo>
                    <a:pt x="1493" y="2551"/>
                  </a:lnTo>
                  <a:lnTo>
                    <a:pt x="1510" y="2563"/>
                  </a:lnTo>
                  <a:lnTo>
                    <a:pt x="1527" y="2573"/>
                  </a:lnTo>
                  <a:lnTo>
                    <a:pt x="1544" y="2583"/>
                  </a:lnTo>
                  <a:lnTo>
                    <a:pt x="1561" y="2592"/>
                  </a:lnTo>
                  <a:lnTo>
                    <a:pt x="1580" y="2602"/>
                  </a:lnTo>
                  <a:lnTo>
                    <a:pt x="1597" y="2609"/>
                  </a:lnTo>
                  <a:lnTo>
                    <a:pt x="1614" y="2619"/>
                  </a:lnTo>
                  <a:lnTo>
                    <a:pt x="1631" y="2628"/>
                  </a:lnTo>
                  <a:lnTo>
                    <a:pt x="1647" y="2635"/>
                  </a:lnTo>
                  <a:lnTo>
                    <a:pt x="1664" y="2645"/>
                  </a:lnTo>
                  <a:lnTo>
                    <a:pt x="1681" y="2652"/>
                  </a:lnTo>
                  <a:lnTo>
                    <a:pt x="1698" y="2662"/>
                  </a:lnTo>
                  <a:lnTo>
                    <a:pt x="1717" y="2672"/>
                  </a:lnTo>
                  <a:lnTo>
                    <a:pt x="1734" y="2679"/>
                  </a:lnTo>
                  <a:lnTo>
                    <a:pt x="1751" y="2686"/>
                  </a:lnTo>
                  <a:lnTo>
                    <a:pt x="1768" y="2696"/>
                  </a:lnTo>
                  <a:lnTo>
                    <a:pt x="1785" y="2703"/>
                  </a:lnTo>
                  <a:lnTo>
                    <a:pt x="1801" y="2710"/>
                  </a:lnTo>
                  <a:lnTo>
                    <a:pt x="1821" y="2717"/>
                  </a:lnTo>
                  <a:lnTo>
                    <a:pt x="1835" y="2724"/>
                  </a:lnTo>
                  <a:lnTo>
                    <a:pt x="1854" y="2734"/>
                  </a:lnTo>
                  <a:lnTo>
                    <a:pt x="1871" y="2741"/>
                  </a:lnTo>
                  <a:lnTo>
                    <a:pt x="1888" y="2748"/>
                  </a:lnTo>
                  <a:lnTo>
                    <a:pt x="1907" y="2756"/>
                  </a:lnTo>
                  <a:lnTo>
                    <a:pt x="1922" y="2763"/>
                  </a:lnTo>
                  <a:lnTo>
                    <a:pt x="1941" y="2770"/>
                  </a:lnTo>
                  <a:lnTo>
                    <a:pt x="1958" y="2775"/>
                  </a:lnTo>
                  <a:lnTo>
                    <a:pt x="1975" y="2782"/>
                  </a:lnTo>
                  <a:lnTo>
                    <a:pt x="1992" y="2789"/>
                  </a:lnTo>
                  <a:lnTo>
                    <a:pt x="2009" y="2796"/>
                  </a:lnTo>
                  <a:lnTo>
                    <a:pt x="2025" y="2804"/>
                  </a:lnTo>
                  <a:lnTo>
                    <a:pt x="2045" y="2808"/>
                  </a:lnTo>
                  <a:lnTo>
                    <a:pt x="2062" y="2816"/>
                  </a:lnTo>
                  <a:lnTo>
                    <a:pt x="2078" y="2823"/>
                  </a:lnTo>
                  <a:lnTo>
                    <a:pt x="2095" y="2828"/>
                  </a:lnTo>
                  <a:lnTo>
                    <a:pt x="2112" y="2835"/>
                  </a:lnTo>
                  <a:lnTo>
                    <a:pt x="2129" y="2840"/>
                  </a:lnTo>
                  <a:lnTo>
                    <a:pt x="2146" y="2847"/>
                  </a:lnTo>
                  <a:lnTo>
                    <a:pt x="2163" y="2852"/>
                  </a:lnTo>
                  <a:lnTo>
                    <a:pt x="2182" y="2859"/>
                  </a:lnTo>
                  <a:lnTo>
                    <a:pt x="2199" y="2864"/>
                  </a:lnTo>
                  <a:lnTo>
                    <a:pt x="2216" y="2871"/>
                  </a:lnTo>
                  <a:lnTo>
                    <a:pt x="2233" y="2876"/>
                  </a:lnTo>
                  <a:lnTo>
                    <a:pt x="2249" y="2881"/>
                  </a:lnTo>
                  <a:lnTo>
                    <a:pt x="2266" y="2888"/>
                  </a:lnTo>
                  <a:lnTo>
                    <a:pt x="2285" y="2893"/>
                  </a:lnTo>
                  <a:lnTo>
                    <a:pt x="2300" y="2900"/>
                  </a:lnTo>
                  <a:lnTo>
                    <a:pt x="2319" y="2905"/>
                  </a:lnTo>
                  <a:lnTo>
                    <a:pt x="2336" y="2909"/>
                  </a:lnTo>
                  <a:lnTo>
                    <a:pt x="2353" y="2914"/>
                  </a:lnTo>
                  <a:lnTo>
                    <a:pt x="2372" y="2919"/>
                  </a:lnTo>
                  <a:lnTo>
                    <a:pt x="2387" y="2924"/>
                  </a:lnTo>
                  <a:lnTo>
                    <a:pt x="2406" y="2929"/>
                  </a:lnTo>
                  <a:lnTo>
                    <a:pt x="2423" y="2933"/>
                  </a:lnTo>
                  <a:lnTo>
                    <a:pt x="2440" y="2941"/>
                  </a:lnTo>
                  <a:lnTo>
                    <a:pt x="2456" y="2945"/>
                  </a:lnTo>
                  <a:lnTo>
                    <a:pt x="2473" y="2950"/>
                  </a:lnTo>
                  <a:lnTo>
                    <a:pt x="2490" y="2955"/>
                  </a:lnTo>
                  <a:lnTo>
                    <a:pt x="2509" y="2960"/>
                  </a:lnTo>
                  <a:lnTo>
                    <a:pt x="2526" y="2965"/>
                  </a:lnTo>
                  <a:lnTo>
                    <a:pt x="2543" y="2969"/>
                  </a:lnTo>
                  <a:lnTo>
                    <a:pt x="2560" y="2974"/>
                  </a:lnTo>
                  <a:lnTo>
                    <a:pt x="2577" y="2977"/>
                  </a:lnTo>
                  <a:lnTo>
                    <a:pt x="2594" y="2981"/>
                  </a:lnTo>
                  <a:lnTo>
                    <a:pt x="2611" y="2986"/>
                  </a:lnTo>
                  <a:lnTo>
                    <a:pt x="2627" y="2991"/>
                  </a:lnTo>
                  <a:lnTo>
                    <a:pt x="2647" y="2996"/>
                  </a:lnTo>
                  <a:lnTo>
                    <a:pt x="2664" y="2998"/>
                  </a:lnTo>
                  <a:lnTo>
                    <a:pt x="2680" y="300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93" name="Line 23">
              <a:extLst>
                <a:ext uri="{FF2B5EF4-FFF2-40B4-BE49-F238E27FC236}">
                  <a16:creationId xmlns:a16="http://schemas.microsoft.com/office/drawing/2014/main" id="{8DE915B0-A6C8-4A88-95E8-327B656407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7435" y="570865"/>
              <a:ext cx="635" cy="2651125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">
              <a:extLst>
                <a:ext uri="{FF2B5EF4-FFF2-40B4-BE49-F238E27FC236}">
                  <a16:creationId xmlns:a16="http://schemas.microsoft.com/office/drawing/2014/main" id="{6A894EB1-5377-45FE-AB36-FAB8730AA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" y="46863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25">
              <a:extLst>
                <a:ext uri="{FF2B5EF4-FFF2-40B4-BE49-F238E27FC236}">
                  <a16:creationId xmlns:a16="http://schemas.microsoft.com/office/drawing/2014/main" id="{1FB5AB8B-0D5E-484F-BB4D-1A42B1007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" y="59499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26">
              <a:extLst>
                <a:ext uri="{FF2B5EF4-FFF2-40B4-BE49-F238E27FC236}">
                  <a16:creationId xmlns:a16="http://schemas.microsoft.com/office/drawing/2014/main" id="{D01B5082-3998-4AEC-BFEA-C9F87D987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060" y="315976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BD1D20B3-026C-4C04-8117-0611793D9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328612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734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6E2F5-F805-41F7-AC6C-25D0F38F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收入改变与柯布</a:t>
            </a:r>
            <a:r>
              <a:rPr lang="en-US" altLang="zh-CN" dirty="0"/>
              <a:t>-</a:t>
            </a:r>
            <a:r>
              <a:rPr lang="zh-CN" altLang="en-US" dirty="0"/>
              <a:t>道格拉斯偏好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B39791-3EDE-412A-871D-325661285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柯布</a:t>
                </a: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道格拉斯函数</a:t>
                </a:r>
                <a:endParaRPr lang="en-US" altLang="zh-CN" dirty="0"/>
              </a:p>
              <a:p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𝐱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𝐚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𝐱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𝐛</m:t>
                          </m:r>
                        </m:sup>
                      </m:sSubSup>
                    </m:oMath>
                  </m:oMathPara>
                </a14:m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/>
                </a:r>
                <a:b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</a:b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需求函数为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num>
                        <m:den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num>
                        <m:den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B39791-3EDE-412A-871D-325661285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655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C728-831E-4A76-A797-54C7AFC7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F16E5E-94D8-4F34-BBFF-967764C58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</m:d>
                    <m:r>
                      <a:rPr lang="en-US" altLang="zh-CN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den>
                    </m:f>
                    <m:f>
                      <m:f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3200" i="1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</m:d>
                    <m:r>
                      <a:rPr lang="en-US" altLang="zh-CN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den>
                    </m:f>
                    <m:f>
                      <m:f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 移到左边</a:t>
                </a:r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den>
                    </m:f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商品</a:t>
                </a:r>
                <a:r>
                  <a:rPr lang="en-US" altLang="zh-CN" sz="3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zh-CN" altLang="en-US" sz="3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的恩格尔曲线</a:t>
                </a:r>
                <a:endParaRPr lang="en-US" altLang="zh-CN" sz="32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den>
                    </m:f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商品</a:t>
                </a:r>
                <a:r>
                  <a:rPr lang="en-US" altLang="zh-CN" sz="3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zh-CN" altLang="en-US" sz="3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的恩格尔曲线</a:t>
                </a:r>
                <a:endParaRPr lang="en-US" altLang="zh-CN" sz="32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3200" dirty="0">
                  <a:solidFill>
                    <a:schemeClr val="tx1"/>
                  </a:solidFill>
                </a:endParaRPr>
              </a:p>
              <a:p>
                <a:endParaRPr lang="zh-CN" altLang="en-US" sz="3200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F16E5E-94D8-4F34-BBFF-967764C58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838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FBCE7-5FE7-47BF-8EF1-18DD04C7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收入改变与柯布</a:t>
            </a:r>
            <a:r>
              <a:rPr lang="en-US" altLang="zh-CN" dirty="0"/>
              <a:t>-</a:t>
            </a:r>
            <a:r>
              <a:rPr lang="zh-CN" altLang="en-US" dirty="0"/>
              <a:t>道格拉斯偏好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5AFDF-A3BE-4F03-9A9A-0E8DDA87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8518D690-39F5-4FA3-A32F-872FA537F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4938" y="1643063"/>
            <a:ext cx="0" cy="185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F2B4EA20-7469-4B8B-B2D7-D7274B684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4938" y="3905250"/>
            <a:ext cx="0" cy="185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346E713-1E24-4DA9-975B-374911433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1288" y="5765800"/>
            <a:ext cx="2366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438D70AD-F178-4BD0-A058-A1A2720DB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1288" y="3502025"/>
            <a:ext cx="2366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C6B5AB-63FD-4683-BF4D-C0B3D7309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398588"/>
            <a:ext cx="55143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FDF5CFF-B5D7-4870-A1D5-5DA2D51C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665538"/>
            <a:ext cx="55143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0D05FF-E3D6-44B1-A352-23FCE0F3C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341788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954EEB2-1D3C-4A70-A229-B3B50FAF2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568483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E5E8061-1E91-46B8-BA1C-C3FDC0F32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9700" y="2095500"/>
            <a:ext cx="1143000" cy="140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8EB1E6CC-285B-4FB0-95A5-04959D8998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9700" y="4838700"/>
            <a:ext cx="1924050" cy="933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FDD39-32E6-4156-A291-EF3A9C827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2046288"/>
            <a:ext cx="370934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商品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的恩格尔曲线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1493CED-C634-4A03-A65E-169537D0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5080000"/>
            <a:ext cx="370934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商品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的恩格尔曲线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16DC47-7237-4A2D-AAEC-565A899BD365}"/>
                  </a:ext>
                </a:extLst>
              </p:cNvPr>
              <p:cNvSpPr/>
              <p:nvPr/>
            </p:nvSpPr>
            <p:spPr>
              <a:xfrm>
                <a:off x="2472876" y="1237243"/>
                <a:ext cx="2062552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den>
                      </m:f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16DC47-7237-4A2D-AAEC-565A899BD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76" y="1237243"/>
                <a:ext cx="2062552" cy="61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721B2E5-1D56-412E-917E-E3FB17CE11A2}"/>
                  </a:ext>
                </a:extLst>
              </p:cNvPr>
              <p:cNvSpPr/>
              <p:nvPr/>
            </p:nvSpPr>
            <p:spPr>
              <a:xfrm>
                <a:off x="2802060" y="4009172"/>
                <a:ext cx="2062552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zh-CN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den>
                      </m:f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721B2E5-1D56-412E-917E-E3FB17CE1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060" y="4009172"/>
                <a:ext cx="2062552" cy="61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370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5677-A85B-4C8E-812B-99919780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收入改变与完全互补品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EAB705-B3AF-48BD-BB32-412E86F3B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完全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互补</a:t>
                </a:r>
                <a:r>
                  <a:rPr lang="zh-CN" alt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品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需求函数为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EAB705-B3AF-48BD-BB32-412E86F3B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457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88891-45F5-43D9-9E81-102AC376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收入改变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E0660-9668-4D77-AB71-B64C4C06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E4D1A79E-AC66-44CD-976D-037FDBA44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1738313"/>
            <a:ext cx="0" cy="3786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A1464EC4-FBB2-434E-885A-158F01342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5548313"/>
            <a:ext cx="3548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EF9867-6B69-41BA-87E7-85B3A0D9B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5681663"/>
            <a:ext cx="51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BEF9EF-FFAF-4A2E-8743-B78841D8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657350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53EBA1F-A1A6-4D99-A181-2571B1BD08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0038" y="3327400"/>
            <a:ext cx="2222500" cy="2222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60953419-6EDC-4B50-BD3A-0B4D3377C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2635250"/>
            <a:ext cx="0" cy="22542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63B1E91C-50FB-4C8E-9990-84D86D6B2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4913313"/>
            <a:ext cx="235108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045D5B2-39C0-487D-8F93-AF4139DD7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635250"/>
            <a:ext cx="0" cy="18208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45B750F9-AD22-4112-B668-BAC55A925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4479925"/>
            <a:ext cx="19177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8B006044-1B9D-4AE5-99C4-736E7E597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2649538"/>
            <a:ext cx="0" cy="1330325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803D972D-8CBD-49A9-88F6-0FD3DB078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4003675"/>
            <a:ext cx="144145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B4323803-C865-4A63-8DEC-8F5D22E18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2474913"/>
            <a:ext cx="3074987" cy="3074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BCD71346-F460-4A9E-97EE-59A2B73DA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3413125"/>
            <a:ext cx="2122487" cy="2122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85714535-AA51-47CC-A1D0-C5E0A7C01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4278313"/>
            <a:ext cx="1271587" cy="127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5E8A8E3-AA50-4F88-A31D-9FD2FD3E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1993900"/>
            <a:ext cx="281038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 &lt; m’’ &lt; m’’’</a:t>
            </a: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B9B7FFD3-6E20-47B8-A2E7-9A0ECD66C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4006850"/>
            <a:ext cx="0" cy="1543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7D9BCF53-F7D6-475A-B918-E24561C3F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4483100"/>
            <a:ext cx="0" cy="1506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39515A27-9E67-4BBE-B47A-7C8809473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3925" y="491490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03114AB8-E86C-4338-BA7E-CD436BADF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038" y="3992563"/>
            <a:ext cx="15303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47F2A0BF-1C34-4664-99ED-25A47693C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038" y="4483100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10827679-A742-4C22-A9A0-8403463CFB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038" y="4914900"/>
            <a:ext cx="6207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67CCF5-ED75-4760-8BCA-9ACFDABE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5895975"/>
            <a:ext cx="782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AB5098A-302C-4CAE-B26C-7042E412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5507038"/>
            <a:ext cx="669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9E40961-D3A8-4D21-B0AC-5E22F9310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3665538"/>
            <a:ext cx="89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B3D5ECCA-A8A9-4B60-AFD6-5425B799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135438"/>
            <a:ext cx="78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8BE102A0-1FEB-45DA-8161-0D8D10B18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4622800"/>
            <a:ext cx="669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866E6275-F36C-44E9-9ACF-2DED7E4C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5507038"/>
            <a:ext cx="89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209ADF0A-8578-4924-A46C-C2803F98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0" y="4413250"/>
            <a:ext cx="144463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Oval 31">
            <a:extLst>
              <a:ext uri="{FF2B5EF4-FFF2-40B4-BE49-F238E27FC236}">
                <a16:creationId xmlns:a16="http://schemas.microsoft.com/office/drawing/2014/main" id="{C864836F-6398-4A98-BEFF-770147963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45050"/>
            <a:ext cx="144463" cy="1444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ECB3FD16-F69A-4E70-BEA8-FAFCBF51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19538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059EA699-0456-4931-B989-A620DF63E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3000375"/>
            <a:ext cx="285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7BF70DD-7A2B-4EC7-B7C1-935B6B6F2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5524500"/>
            <a:ext cx="285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C7B61D93-36F5-45B0-AFEC-6AECD8CC5F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863" y="3443288"/>
            <a:ext cx="0" cy="206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AE3EB1FD-4ACD-4FE7-8706-C77B58CC5F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863" y="919163"/>
            <a:ext cx="0" cy="206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22C38DCA-6BD6-4DF3-AA58-79794522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552608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DD062D5C-4703-439B-9C92-E5792E3F0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50" y="299243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EAC36994-B44D-48F9-BE7E-D8721A97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579438"/>
            <a:ext cx="55143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97695E99-751C-4C9F-89FF-D91F5E8E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3094038"/>
            <a:ext cx="55143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49D0BF8-7BD3-42FC-B422-96FE58FBE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2974975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06C919F1-F25E-4135-8792-B7301908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3400425"/>
            <a:ext cx="782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6E7D4553-242E-4B86-9291-C69AA99F9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2979738"/>
            <a:ext cx="669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523727A6-5112-489B-A0BC-317051186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2209800"/>
            <a:ext cx="66524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</a:t>
            </a: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8C8E96C9-4167-4E35-9605-9B50F4B0B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1776413"/>
            <a:ext cx="76379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</a:t>
            </a: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8C0301D1-B525-4998-973C-488BA1DAA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1284288"/>
            <a:ext cx="86235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m’’’</a:t>
            </a: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B3D5ED18-2D87-4DF0-9DB7-46E4FFDE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4748213"/>
            <a:ext cx="66524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</a:t>
            </a: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5A769B51-EE6F-4D23-B401-D98BFE7E2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4314825"/>
            <a:ext cx="76379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6DD71F52-5522-4FE7-93C0-8C5CF067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3822700"/>
            <a:ext cx="86235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m’’’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33F131F4-F5CD-4342-A832-02D7BB28A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75" y="446088"/>
            <a:ext cx="16494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商品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恩格尔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曲线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AE73EFF6-88F5-4FA4-A270-C38526958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75" y="4046538"/>
            <a:ext cx="1519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商品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的恩格尔曲线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id="{BA1DD112-9598-44E3-BFCB-F694B7312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2505075"/>
            <a:ext cx="5921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B19D143D-DDF1-48F6-B7AB-0B32CE22A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2085975"/>
            <a:ext cx="10398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30FA8DC6-EE55-4576-BC49-6C15B3142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1625600"/>
            <a:ext cx="1573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90016A57-37AA-4EE0-A9F7-4EE8AEEC6D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4300" y="2505075"/>
            <a:ext cx="0" cy="490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E1BC9D3C-02B7-4997-A507-E24E6D127A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8963" y="2087563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D2B10897-A463-4C06-9418-E5F9EEC563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6488" y="1625600"/>
            <a:ext cx="0" cy="13700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B69A930C-E4F5-40B6-885F-63AFADC1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5508625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81A0A724-11DB-4E57-9139-12F55229F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5934075"/>
            <a:ext cx="782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8A82CB6C-BD17-4C1A-ABCC-1E25C312B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5513388"/>
            <a:ext cx="669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63" name="Line 61">
            <a:extLst>
              <a:ext uri="{FF2B5EF4-FFF2-40B4-BE49-F238E27FC236}">
                <a16:creationId xmlns:a16="http://schemas.microsoft.com/office/drawing/2014/main" id="{00C1C93A-FA09-48CE-9147-F572C96C2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5038725"/>
            <a:ext cx="5921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2">
            <a:extLst>
              <a:ext uri="{FF2B5EF4-FFF2-40B4-BE49-F238E27FC236}">
                <a16:creationId xmlns:a16="http://schemas.microsoft.com/office/drawing/2014/main" id="{3FD53217-DF0B-4061-A365-B0DA7E830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4619625"/>
            <a:ext cx="10398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>
            <a:extLst>
              <a:ext uri="{FF2B5EF4-FFF2-40B4-BE49-F238E27FC236}">
                <a16:creationId xmlns:a16="http://schemas.microsoft.com/office/drawing/2014/main" id="{22470A7F-4DD8-4AA7-B8A5-39734D1B0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4159250"/>
            <a:ext cx="1573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4">
            <a:extLst>
              <a:ext uri="{FF2B5EF4-FFF2-40B4-BE49-F238E27FC236}">
                <a16:creationId xmlns:a16="http://schemas.microsoft.com/office/drawing/2014/main" id="{B08FB41C-E07D-4755-9201-0BFE2F75E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4300" y="5038725"/>
            <a:ext cx="0" cy="490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5">
            <a:extLst>
              <a:ext uri="{FF2B5EF4-FFF2-40B4-BE49-F238E27FC236}">
                <a16:creationId xmlns:a16="http://schemas.microsoft.com/office/drawing/2014/main" id="{08714C87-A430-42AB-8CBA-176AE6835A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8963" y="4621213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66">
            <a:extLst>
              <a:ext uri="{FF2B5EF4-FFF2-40B4-BE49-F238E27FC236}">
                <a16:creationId xmlns:a16="http://schemas.microsoft.com/office/drawing/2014/main" id="{A9628418-35F1-4D7E-9B80-481F4D10DD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6488" y="4159250"/>
            <a:ext cx="0" cy="13700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67">
            <a:extLst>
              <a:ext uri="{FF2B5EF4-FFF2-40B4-BE49-F238E27FC236}">
                <a16:creationId xmlns:a16="http://schemas.microsoft.com/office/drawing/2014/main" id="{A1CDBACE-02D8-41D1-90E4-4BB3E3BB1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863" y="3971925"/>
            <a:ext cx="1803400" cy="15573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8">
            <a:extLst>
              <a:ext uri="{FF2B5EF4-FFF2-40B4-BE49-F238E27FC236}">
                <a16:creationId xmlns:a16="http://schemas.microsoft.com/office/drawing/2014/main" id="{50A4A7A5-0600-441D-BEC9-23CFCE1E4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863" y="1438275"/>
            <a:ext cx="1803400" cy="15573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Oval 69">
            <a:extLst>
              <a:ext uri="{FF2B5EF4-FFF2-40B4-BE49-F238E27FC236}">
                <a16:creationId xmlns:a16="http://schemas.microsoft.com/office/drawing/2014/main" id="{E16A9B1B-3D91-4566-9F1C-D6C5AD7FA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4090988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" name="Oval 70">
            <a:extLst>
              <a:ext uri="{FF2B5EF4-FFF2-40B4-BE49-F238E27FC236}">
                <a16:creationId xmlns:a16="http://schemas.microsoft.com/office/drawing/2014/main" id="{DD91E1A8-4610-440F-844C-D783CCE4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4557713"/>
            <a:ext cx="144462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" name="Oval 71">
            <a:extLst>
              <a:ext uri="{FF2B5EF4-FFF2-40B4-BE49-F238E27FC236}">
                <a16:creationId xmlns:a16="http://schemas.microsoft.com/office/drawing/2014/main" id="{4CA13CBC-229C-4804-83B9-7B468AE4F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88" y="4975225"/>
            <a:ext cx="144462" cy="1444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578881F-44AD-476A-BF4D-4EC1ABB0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1552575"/>
            <a:ext cx="144463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71BB9C-986E-43C4-BC54-B236525E9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2019300"/>
            <a:ext cx="144462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21F0E80-1FD2-46F1-90B2-C3F097E6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88" y="2436813"/>
            <a:ext cx="144462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8CB3B1B5-F276-46EB-A2EE-3347CFE22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81100"/>
            <a:ext cx="2894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不变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172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69F1F-0AC1-47B5-AD4F-196DAFA1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正常品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2B774-A7C1-4E46-8C9F-B5F66B1A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如果一种商品的需求随着收入的上升而增加，那么称这种商品为正常品。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zh-CN" altLang="en-US" sz="3200" dirty="0"/>
              <a:t>因此一种正常</a:t>
            </a:r>
            <a:r>
              <a:rPr lang="zh-CN" altLang="en-US" sz="3200" dirty="0">
                <a:ea typeface="宋体" panose="02010600030101010101" pitchFamily="2" charset="-122"/>
              </a:rPr>
              <a:t>品的恩格尔曲线的斜率为正。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382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49F4E4-4F2A-4B2D-ABD1-E2662A5D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744CC5-D1FB-4A28-9DEF-03A4F346C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83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F70B2-E656-473E-AECF-624098FA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低档品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95C36-CF76-4DD1-A8D0-574BEE8C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如果一种商品的需求随着收入的上升而下降，那么称这种商品为</a:t>
            </a:r>
            <a:r>
              <a:rPr lang="zh-CN" altLang="en-US" sz="3200" dirty="0"/>
              <a:t>低档</a:t>
            </a:r>
            <a:r>
              <a:rPr lang="zh-CN" altLang="en-US" sz="3200" dirty="0">
                <a:ea typeface="宋体" panose="02010600030101010101" pitchFamily="2" charset="-122"/>
              </a:rPr>
              <a:t>品。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zh-CN" altLang="en-US" sz="3200" dirty="0">
                <a:ea typeface="宋体" panose="02010600030101010101" pitchFamily="2" charset="-122"/>
              </a:rPr>
              <a:t>因此一种</a:t>
            </a:r>
            <a:r>
              <a:rPr lang="zh-CN" altLang="en-US" sz="3200" dirty="0"/>
              <a:t>低档品</a:t>
            </a:r>
            <a:r>
              <a:rPr lang="zh-CN" altLang="en-US" sz="3200" dirty="0">
                <a:ea typeface="宋体" panose="02010600030101010101" pitchFamily="2" charset="-122"/>
              </a:rPr>
              <a:t>的恩格尔曲线的斜率为负。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9278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BA6FD-EB6C-4093-B9EC-FAD4CA68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商品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为正常品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409D8-1D98-43AB-96C4-CB9E8486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25A97DB-15F9-4CD3-98EE-91FC975FA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2700338"/>
            <a:ext cx="3462338" cy="280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94206190-4820-410A-97A8-D948FFA90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7338" y="3524250"/>
            <a:ext cx="2481262" cy="201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65B7ECA0-BB3A-4534-A14A-6C001E2C6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3213" y="4130675"/>
            <a:ext cx="1743075" cy="141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D40B4329-22C6-4290-93CC-66FF48E7C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4078288"/>
            <a:ext cx="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E80F8D6-5825-4716-A047-14BA1BAB3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313" y="4525963"/>
            <a:ext cx="0" cy="15065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5AC4CF6-6326-44E6-925A-A47C67F08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8238" y="4829175"/>
            <a:ext cx="0" cy="692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0B4F2A5-333D-43D8-ABE8-89FC710A0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038" y="4078288"/>
            <a:ext cx="17176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87BE8F31-1584-499F-A287-13BB027C0C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038" y="4497388"/>
            <a:ext cx="11842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4DA75051-15E7-4DA7-8EF3-A6FBBEA85C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038" y="48291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28FF7E9D-9CFB-4842-A136-7C1D37AD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4752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0FF54A0C-866A-401C-AB28-C8BA80E0A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40147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7CE29797-8BED-4445-8D69-43F8E9A3C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44465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DCBC227E-1164-49FE-A181-1E633D29B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47767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BBB255FD-71B6-461D-8457-EE420DD22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54752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7DE9FABC-0979-4743-B4A8-7A1D7D1BF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54752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6895CDD9-1DD8-47AE-A85D-F79F396E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5507038"/>
            <a:ext cx="89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64297683-EF9E-4BC8-B459-CEF9ABF3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5938838"/>
            <a:ext cx="78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CC4D3763-637E-4A8F-BD64-E1885E97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5507038"/>
            <a:ext cx="669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6EA45694-7C25-4626-BA8D-7A07EAC7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3665538"/>
            <a:ext cx="89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16346BEC-A523-45CE-86D0-568281F37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135438"/>
            <a:ext cx="78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BF3BD470-FF03-4527-8A3F-AFB68BB11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4579938"/>
            <a:ext cx="669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7F5E6D1-6F3B-410D-9929-228A51C239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0563" y="3602038"/>
            <a:ext cx="1860550" cy="1614487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26">
            <a:extLst>
              <a:ext uri="{FF2B5EF4-FFF2-40B4-BE49-F238E27FC236}">
                <a16:creationId xmlns:a16="http://schemas.microsoft.com/office/drawing/2014/main" id="{7E8826D0-E376-4082-9814-EEF9EEFB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4427538"/>
            <a:ext cx="144462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id="{20D57BDA-9AB6-47EC-A3B6-0A37961E9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4759325"/>
            <a:ext cx="144463" cy="1444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42908C67-688C-4ED7-AA44-FEE9118C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4005263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290620CA-A8C1-46A4-A7FE-048B034E0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573338"/>
            <a:ext cx="2245808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solidFill>
                  <a:srgbClr val="00CC00"/>
                </a:solidFill>
                <a:ea typeface="宋体" panose="02010600030101010101" pitchFamily="2" charset="-122"/>
              </a:rPr>
              <a:t>收入扩展线</a:t>
            </a:r>
            <a:endParaRPr lang="en-US" altLang="zh-CN" dirty="0">
              <a:solidFill>
                <a:srgbClr val="00CC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4C757FA-2A3B-43B2-A404-C8E0B458F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3000375"/>
            <a:ext cx="285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AAF92E5E-4D19-401B-AE74-AA5AD7EBF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5524500"/>
            <a:ext cx="285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550D5624-A63F-42A7-AE83-F73FFA8866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863" y="3443288"/>
            <a:ext cx="0" cy="206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E796F54-E196-4950-8267-792443BACE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863" y="919163"/>
            <a:ext cx="0" cy="206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3C80F0F4-8620-4E7D-9591-A32F4CF5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552608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614E7306-5404-4579-941D-A5E442AA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50" y="299243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8EF9380D-0ABE-4C9E-BE2A-E8C1D0BF3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579438"/>
            <a:ext cx="55143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D7197395-1645-4186-B456-9BC066A6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3094038"/>
            <a:ext cx="55143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" name="Oval 38">
            <a:extLst>
              <a:ext uri="{FF2B5EF4-FFF2-40B4-BE49-F238E27FC236}">
                <a16:creationId xmlns:a16="http://schemas.microsoft.com/office/drawing/2014/main" id="{E87BB805-9633-43DE-8F65-9FE4312D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63" y="546100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" name="Oval 39">
            <a:extLst>
              <a:ext uri="{FF2B5EF4-FFF2-40B4-BE49-F238E27FC236}">
                <a16:creationId xmlns:a16="http://schemas.microsoft.com/office/drawing/2014/main" id="{F33638DC-33B0-4EE8-A0CE-926AC5F8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546100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Oval 40">
            <a:extLst>
              <a:ext uri="{FF2B5EF4-FFF2-40B4-BE49-F238E27FC236}">
                <a16:creationId xmlns:a16="http://schemas.microsoft.com/office/drawing/2014/main" id="{9263B7C4-4AC8-4F45-89D2-7747315A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546100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D6282DF8-E351-477B-A65C-54B0E6B0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5492750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9998156A-0229-4996-AF51-A1A7E0F9A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5924550"/>
            <a:ext cx="782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76DA8A84-2DD3-4BCB-8890-195206162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5492750"/>
            <a:ext cx="669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59789B73-3468-4915-8E7A-49411689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788" y="2932113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Oval 45">
            <a:extLst>
              <a:ext uri="{FF2B5EF4-FFF2-40B4-BE49-F238E27FC236}">
                <a16:creationId xmlns:a16="http://schemas.microsoft.com/office/drawing/2014/main" id="{B65E4EE3-BED0-43A2-BDD0-3A08CEEF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2944813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C44DEF03-46CD-4061-8B76-30DC3DAC9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2944813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215F9311-198E-4AA2-8792-D30D1820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2974975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D6D4B786-3094-4CCB-9702-E21ED40F3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3400425"/>
            <a:ext cx="782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4186B847-5CEE-4E0E-9F6E-5C0F1B7C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2979738"/>
            <a:ext cx="669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50" name="Oval 50">
            <a:extLst>
              <a:ext uri="{FF2B5EF4-FFF2-40B4-BE49-F238E27FC236}">
                <a16:creationId xmlns:a16="http://schemas.microsoft.com/office/drawing/2014/main" id="{06531F3B-D69D-436F-B595-47F8DA8C7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498475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" name="Oval 51">
            <a:extLst>
              <a:ext uri="{FF2B5EF4-FFF2-40B4-BE49-F238E27FC236}">
                <a16:creationId xmlns:a16="http://schemas.microsoft.com/office/drawing/2014/main" id="{DB9688E6-F6E7-4A78-B97E-DB10E269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456565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" name="Oval 52">
            <a:extLst>
              <a:ext uri="{FF2B5EF4-FFF2-40B4-BE49-F238E27FC236}">
                <a16:creationId xmlns:a16="http://schemas.microsoft.com/office/drawing/2014/main" id="{91AF903C-6762-4BF7-8D8E-5D0A2A8C1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410368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AE9ED983-6508-4F6C-9173-EB6AA8E3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44633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Oval 54">
            <a:extLst>
              <a:ext uri="{FF2B5EF4-FFF2-40B4-BE49-F238E27FC236}">
                <a16:creationId xmlns:a16="http://schemas.microsoft.com/office/drawing/2014/main" id="{62D28357-7427-4DEF-87C8-25191459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027238"/>
            <a:ext cx="115888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" name="Oval 55">
            <a:extLst>
              <a:ext uri="{FF2B5EF4-FFF2-40B4-BE49-F238E27FC236}">
                <a16:creationId xmlns:a16="http://schemas.microsoft.com/office/drawing/2014/main" id="{7F4853A2-F9A7-4C55-9FEF-335791C8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1565275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" name="Line 56">
            <a:extLst>
              <a:ext uri="{FF2B5EF4-FFF2-40B4-BE49-F238E27FC236}">
                <a16:creationId xmlns:a16="http://schemas.microsoft.com/office/drawing/2014/main" id="{E82A57DF-9B99-458D-84B4-CED8EF08D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5045075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57">
            <a:extLst>
              <a:ext uri="{FF2B5EF4-FFF2-40B4-BE49-F238E27FC236}">
                <a16:creationId xmlns:a16="http://schemas.microsoft.com/office/drawing/2014/main" id="{6F7D247B-A159-497A-A772-C5855A09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4625975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31B2B55B-05BB-47DB-9822-220186C7F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4165600"/>
            <a:ext cx="1774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613A62D6-952A-430E-B1CB-C7CFDEDE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2505075"/>
            <a:ext cx="6937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F6AE5778-9AF0-49AF-AAF6-481DD1909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2085975"/>
            <a:ext cx="10398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A2D95193-1F82-4B95-B25F-531F71C00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1625600"/>
            <a:ext cx="1485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8EF2006C-E532-49AF-952B-D9BAD9E99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8600" y="2505075"/>
            <a:ext cx="0" cy="490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63">
            <a:extLst>
              <a:ext uri="{FF2B5EF4-FFF2-40B4-BE49-F238E27FC236}">
                <a16:creationId xmlns:a16="http://schemas.microsoft.com/office/drawing/2014/main" id="{8FA855A0-58B8-486D-9CD7-FB8B71190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2087563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4">
            <a:extLst>
              <a:ext uri="{FF2B5EF4-FFF2-40B4-BE49-F238E27FC236}">
                <a16:creationId xmlns:a16="http://schemas.microsoft.com/office/drawing/2014/main" id="{F002669F-17C4-4F7C-81C7-DC3FF97F96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0763" y="1625600"/>
            <a:ext cx="0" cy="13700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5">
            <a:extLst>
              <a:ext uri="{FF2B5EF4-FFF2-40B4-BE49-F238E27FC236}">
                <a16:creationId xmlns:a16="http://schemas.microsoft.com/office/drawing/2014/main" id="{A0F53EA6-F8C0-4576-BC67-43C7448CD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5763" y="504507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6">
            <a:extLst>
              <a:ext uri="{FF2B5EF4-FFF2-40B4-BE49-F238E27FC236}">
                <a16:creationId xmlns:a16="http://schemas.microsoft.com/office/drawing/2014/main" id="{E8D20FA7-ABC4-4D88-8640-5C64B1AD99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2000" y="4625975"/>
            <a:ext cx="0" cy="895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7">
            <a:extLst>
              <a:ext uri="{FF2B5EF4-FFF2-40B4-BE49-F238E27FC236}">
                <a16:creationId xmlns:a16="http://schemas.microsoft.com/office/drawing/2014/main" id="{0BB65CC2-22D6-4CB8-87B6-4A68939FE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9688" y="4165600"/>
            <a:ext cx="0" cy="13557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D8ACC75E-0885-4DE5-85DD-F65C2B88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2209800"/>
            <a:ext cx="66524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125FCB8E-6A83-4EED-8175-E09DD3DB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1776413"/>
            <a:ext cx="76379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</a:t>
            </a:r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49CBCEC0-8DD8-4BE4-80C7-BA47C5504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1284288"/>
            <a:ext cx="86235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m’’’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FC9787F3-D0C7-4E53-B952-9B9B9627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4748213"/>
            <a:ext cx="66524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</a:t>
            </a:r>
          </a:p>
        </p:txBody>
      </p:sp>
      <p:sp>
        <p:nvSpPr>
          <p:cNvPr id="72" name="Rectangle 72">
            <a:extLst>
              <a:ext uri="{FF2B5EF4-FFF2-40B4-BE49-F238E27FC236}">
                <a16:creationId xmlns:a16="http://schemas.microsoft.com/office/drawing/2014/main" id="{ED8DCCF4-3030-4C66-8D5A-95885C60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4314825"/>
            <a:ext cx="76379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</a:t>
            </a:r>
          </a:p>
        </p:txBody>
      </p:sp>
      <p:sp>
        <p:nvSpPr>
          <p:cNvPr id="73" name="Rectangle 73">
            <a:extLst>
              <a:ext uri="{FF2B5EF4-FFF2-40B4-BE49-F238E27FC236}">
                <a16:creationId xmlns:a16="http://schemas.microsoft.com/office/drawing/2014/main" id="{EB5E6872-52B6-48A5-82FC-87CF1D4D3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3822700"/>
            <a:ext cx="86235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m’’’</a:t>
            </a:r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407499F3-BA46-41FE-B2F8-6A44BA13DE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8250" y="1308100"/>
            <a:ext cx="1341438" cy="148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75">
            <a:extLst>
              <a:ext uri="{FF2B5EF4-FFF2-40B4-BE49-F238E27FC236}">
                <a16:creationId xmlns:a16="http://schemas.microsoft.com/office/drawing/2014/main" id="{5D8212AA-0A7B-4A34-928E-C19FDA839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1552575"/>
            <a:ext cx="144463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" name="Oval 76">
            <a:extLst>
              <a:ext uri="{FF2B5EF4-FFF2-40B4-BE49-F238E27FC236}">
                <a16:creationId xmlns:a16="http://schemas.microsoft.com/office/drawing/2014/main" id="{27FEE75C-0853-48B8-AFD1-651169691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19300"/>
            <a:ext cx="144463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7" name="Oval 77">
            <a:extLst>
              <a:ext uri="{FF2B5EF4-FFF2-40B4-BE49-F238E27FC236}">
                <a16:creationId xmlns:a16="http://schemas.microsoft.com/office/drawing/2014/main" id="{537B1009-6996-454E-8FB2-6CA4FAC5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436813"/>
            <a:ext cx="144462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" name="Line 78">
            <a:extLst>
              <a:ext uri="{FF2B5EF4-FFF2-40B4-BE49-F238E27FC236}">
                <a16:creationId xmlns:a16="http://schemas.microsoft.com/office/drawing/2014/main" id="{30674302-161B-4D2F-82C5-E653BC18B4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8425" y="3832225"/>
            <a:ext cx="1543050" cy="14716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Oval 79">
            <a:extLst>
              <a:ext uri="{FF2B5EF4-FFF2-40B4-BE49-F238E27FC236}">
                <a16:creationId xmlns:a16="http://schemas.microsoft.com/office/drawing/2014/main" id="{1F3389D5-C0DD-4124-ADDC-D58715E7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4090988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" name="Oval 80">
            <a:extLst>
              <a:ext uri="{FF2B5EF4-FFF2-40B4-BE49-F238E27FC236}">
                <a16:creationId xmlns:a16="http://schemas.microsoft.com/office/drawing/2014/main" id="{E6E1C588-4709-4690-809A-B48EA823A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5" y="4557713"/>
            <a:ext cx="144463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" name="Oval 81">
            <a:extLst>
              <a:ext uri="{FF2B5EF4-FFF2-40B4-BE49-F238E27FC236}">
                <a16:creationId xmlns:a16="http://schemas.microsoft.com/office/drawing/2014/main" id="{04DBDF40-7047-418F-956A-DFFBD1D0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4975225"/>
            <a:ext cx="144462" cy="1444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" name="Rectangle 82">
            <a:extLst>
              <a:ext uri="{FF2B5EF4-FFF2-40B4-BE49-F238E27FC236}">
                <a16:creationId xmlns:a16="http://schemas.microsoft.com/office/drawing/2014/main" id="{11E0D39C-7055-4E4B-8FB4-5591C77D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75" y="446088"/>
            <a:ext cx="16494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商品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恩格尔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曲线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3" name="Rectangle 83">
            <a:extLst>
              <a:ext uri="{FF2B5EF4-FFF2-40B4-BE49-F238E27FC236}">
                <a16:creationId xmlns:a16="http://schemas.microsoft.com/office/drawing/2014/main" id="{3F3B9C2C-92FC-4799-A099-42296D31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75" y="4046538"/>
            <a:ext cx="1519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商品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的恩格尔曲线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84" name="画布 25">
            <a:extLst>
              <a:ext uri="{FF2B5EF4-FFF2-40B4-BE49-F238E27FC236}">
                <a16:creationId xmlns:a16="http://schemas.microsoft.com/office/drawing/2014/main" id="{24649250-0F5E-484F-B4D6-F1605754518D}"/>
              </a:ext>
            </a:extLst>
          </p:cNvPr>
          <p:cNvGrpSpPr/>
          <p:nvPr/>
        </p:nvGrpSpPr>
        <p:grpSpPr>
          <a:xfrm>
            <a:off x="50973" y="919089"/>
            <a:ext cx="7537046" cy="5668277"/>
            <a:chOff x="0" y="0"/>
            <a:chExt cx="5286375" cy="3956050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753D72B-7A5E-46B3-B8BD-BCF27E3B61F1}"/>
                </a:ext>
              </a:extLst>
            </p:cNvPr>
            <p:cNvSpPr/>
            <p:nvPr/>
          </p:nvSpPr>
          <p:spPr>
            <a:xfrm>
              <a:off x="0" y="0"/>
              <a:ext cx="5286375" cy="395605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1A558F90-B55C-4C77-9718-151F8F0A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990" y="3204210"/>
              <a:ext cx="2459990" cy="12065"/>
            </a:xfrm>
            <a:custGeom>
              <a:avLst/>
              <a:gdLst>
                <a:gd name="T0" fmla="*/ 2 w 3874"/>
                <a:gd name="T1" fmla="*/ 0 h 19"/>
                <a:gd name="T2" fmla="*/ 0 w 3874"/>
                <a:gd name="T3" fmla="*/ 19 h 19"/>
                <a:gd name="T4" fmla="*/ 3872 w 3874"/>
                <a:gd name="T5" fmla="*/ 19 h 19"/>
                <a:gd name="T6" fmla="*/ 3874 w 3874"/>
                <a:gd name="T7" fmla="*/ 0 h 19"/>
                <a:gd name="T8" fmla="*/ 2 w 387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4" h="19">
                  <a:moveTo>
                    <a:pt x="2" y="0"/>
                  </a:moveTo>
                  <a:lnTo>
                    <a:pt x="0" y="19"/>
                  </a:lnTo>
                  <a:lnTo>
                    <a:pt x="3872" y="19"/>
                  </a:lnTo>
                  <a:lnTo>
                    <a:pt x="387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190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D6DEB949-FF8F-43A2-8B25-8A216AF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910" y="756920"/>
              <a:ext cx="2064385" cy="2315845"/>
            </a:xfrm>
            <a:custGeom>
              <a:avLst/>
              <a:gdLst>
                <a:gd name="T0" fmla="*/ 32 w 3251"/>
                <a:gd name="T1" fmla="*/ 560 h 3647"/>
                <a:gd name="T2" fmla="*/ 82 w 3251"/>
                <a:gd name="T3" fmla="*/ 1180 h 3647"/>
                <a:gd name="T4" fmla="*/ 135 w 3251"/>
                <a:gd name="T5" fmla="*/ 1605 h 3647"/>
                <a:gd name="T6" fmla="*/ 188 w 3251"/>
                <a:gd name="T7" fmla="*/ 1912 h 3647"/>
                <a:gd name="T8" fmla="*/ 239 w 3251"/>
                <a:gd name="T9" fmla="*/ 2145 h 3647"/>
                <a:gd name="T10" fmla="*/ 292 w 3251"/>
                <a:gd name="T11" fmla="*/ 2330 h 3647"/>
                <a:gd name="T12" fmla="*/ 342 w 3251"/>
                <a:gd name="T13" fmla="*/ 2479 h 3647"/>
                <a:gd name="T14" fmla="*/ 393 w 3251"/>
                <a:gd name="T15" fmla="*/ 2602 h 3647"/>
                <a:gd name="T16" fmla="*/ 446 w 3251"/>
                <a:gd name="T17" fmla="*/ 2703 h 3647"/>
                <a:gd name="T18" fmla="*/ 497 w 3251"/>
                <a:gd name="T19" fmla="*/ 2789 h 3647"/>
                <a:gd name="T20" fmla="*/ 547 w 3251"/>
                <a:gd name="T21" fmla="*/ 2864 h 3647"/>
                <a:gd name="T22" fmla="*/ 600 w 3251"/>
                <a:gd name="T23" fmla="*/ 2929 h 3647"/>
                <a:gd name="T24" fmla="*/ 653 w 3251"/>
                <a:gd name="T25" fmla="*/ 2986 h 3647"/>
                <a:gd name="T26" fmla="*/ 704 w 3251"/>
                <a:gd name="T27" fmla="*/ 3037 h 3647"/>
                <a:gd name="T28" fmla="*/ 757 w 3251"/>
                <a:gd name="T29" fmla="*/ 3082 h 3647"/>
                <a:gd name="T30" fmla="*/ 807 w 3251"/>
                <a:gd name="T31" fmla="*/ 3121 h 3647"/>
                <a:gd name="T32" fmla="*/ 858 w 3251"/>
                <a:gd name="T33" fmla="*/ 3159 h 3647"/>
                <a:gd name="T34" fmla="*/ 911 w 3251"/>
                <a:gd name="T35" fmla="*/ 3193 h 3647"/>
                <a:gd name="T36" fmla="*/ 961 w 3251"/>
                <a:gd name="T37" fmla="*/ 3222 h 3647"/>
                <a:gd name="T38" fmla="*/ 1012 w 3251"/>
                <a:gd name="T39" fmla="*/ 3248 h 3647"/>
                <a:gd name="T40" fmla="*/ 1065 w 3251"/>
                <a:gd name="T41" fmla="*/ 3275 h 3647"/>
                <a:gd name="T42" fmla="*/ 1118 w 3251"/>
                <a:gd name="T43" fmla="*/ 3296 h 3647"/>
                <a:gd name="T44" fmla="*/ 1168 w 3251"/>
                <a:gd name="T45" fmla="*/ 3320 h 3647"/>
                <a:gd name="T46" fmla="*/ 1221 w 3251"/>
                <a:gd name="T47" fmla="*/ 3339 h 3647"/>
                <a:gd name="T48" fmla="*/ 1272 w 3251"/>
                <a:gd name="T49" fmla="*/ 3356 h 3647"/>
                <a:gd name="T50" fmla="*/ 1323 w 3251"/>
                <a:gd name="T51" fmla="*/ 3375 h 3647"/>
                <a:gd name="T52" fmla="*/ 1376 w 3251"/>
                <a:gd name="T53" fmla="*/ 3390 h 3647"/>
                <a:gd name="T54" fmla="*/ 1426 w 3251"/>
                <a:gd name="T55" fmla="*/ 3404 h 3647"/>
                <a:gd name="T56" fmla="*/ 1477 w 3251"/>
                <a:gd name="T57" fmla="*/ 3419 h 3647"/>
                <a:gd name="T58" fmla="*/ 1530 w 3251"/>
                <a:gd name="T59" fmla="*/ 3433 h 3647"/>
                <a:gd name="T60" fmla="*/ 1583 w 3251"/>
                <a:gd name="T61" fmla="*/ 3445 h 3647"/>
                <a:gd name="T62" fmla="*/ 1633 w 3251"/>
                <a:gd name="T63" fmla="*/ 3457 h 3647"/>
                <a:gd name="T64" fmla="*/ 1686 w 3251"/>
                <a:gd name="T65" fmla="*/ 3469 h 3647"/>
                <a:gd name="T66" fmla="*/ 1737 w 3251"/>
                <a:gd name="T67" fmla="*/ 3479 h 3647"/>
                <a:gd name="T68" fmla="*/ 1787 w 3251"/>
                <a:gd name="T69" fmla="*/ 3491 h 3647"/>
                <a:gd name="T70" fmla="*/ 1840 w 3251"/>
                <a:gd name="T71" fmla="*/ 3498 h 3647"/>
                <a:gd name="T72" fmla="*/ 1891 w 3251"/>
                <a:gd name="T73" fmla="*/ 3508 h 3647"/>
                <a:gd name="T74" fmla="*/ 1941 w 3251"/>
                <a:gd name="T75" fmla="*/ 3517 h 3647"/>
                <a:gd name="T76" fmla="*/ 1994 w 3251"/>
                <a:gd name="T77" fmla="*/ 3524 h 3647"/>
                <a:gd name="T78" fmla="*/ 2047 w 3251"/>
                <a:gd name="T79" fmla="*/ 3532 h 3647"/>
                <a:gd name="T80" fmla="*/ 2098 w 3251"/>
                <a:gd name="T81" fmla="*/ 3539 h 3647"/>
                <a:gd name="T82" fmla="*/ 2151 w 3251"/>
                <a:gd name="T83" fmla="*/ 3546 h 3647"/>
                <a:gd name="T84" fmla="*/ 2202 w 3251"/>
                <a:gd name="T85" fmla="*/ 3553 h 3647"/>
                <a:gd name="T86" fmla="*/ 2252 w 3251"/>
                <a:gd name="T87" fmla="*/ 3560 h 3647"/>
                <a:gd name="T88" fmla="*/ 2305 w 3251"/>
                <a:gd name="T89" fmla="*/ 3565 h 3647"/>
                <a:gd name="T90" fmla="*/ 2356 w 3251"/>
                <a:gd name="T91" fmla="*/ 3573 h 3647"/>
                <a:gd name="T92" fmla="*/ 2406 w 3251"/>
                <a:gd name="T93" fmla="*/ 3580 h 3647"/>
                <a:gd name="T94" fmla="*/ 2459 w 3251"/>
                <a:gd name="T95" fmla="*/ 3585 h 3647"/>
                <a:gd name="T96" fmla="*/ 2512 w 3251"/>
                <a:gd name="T97" fmla="*/ 3589 h 3647"/>
                <a:gd name="T98" fmla="*/ 2563 w 3251"/>
                <a:gd name="T99" fmla="*/ 3594 h 3647"/>
                <a:gd name="T100" fmla="*/ 2616 w 3251"/>
                <a:gd name="T101" fmla="*/ 3599 h 3647"/>
                <a:gd name="T102" fmla="*/ 2666 w 3251"/>
                <a:gd name="T103" fmla="*/ 3604 h 3647"/>
                <a:gd name="T104" fmla="*/ 2717 w 3251"/>
                <a:gd name="T105" fmla="*/ 3609 h 3647"/>
                <a:gd name="T106" fmla="*/ 2770 w 3251"/>
                <a:gd name="T107" fmla="*/ 3613 h 3647"/>
                <a:gd name="T108" fmla="*/ 2820 w 3251"/>
                <a:gd name="T109" fmla="*/ 3618 h 3647"/>
                <a:gd name="T110" fmla="*/ 2871 w 3251"/>
                <a:gd name="T111" fmla="*/ 3623 h 3647"/>
                <a:gd name="T112" fmla="*/ 2924 w 3251"/>
                <a:gd name="T113" fmla="*/ 3625 h 3647"/>
                <a:gd name="T114" fmla="*/ 2977 w 3251"/>
                <a:gd name="T115" fmla="*/ 3630 h 3647"/>
                <a:gd name="T116" fmla="*/ 3027 w 3251"/>
                <a:gd name="T117" fmla="*/ 3633 h 3647"/>
                <a:gd name="T118" fmla="*/ 3080 w 3251"/>
                <a:gd name="T119" fmla="*/ 3635 h 3647"/>
                <a:gd name="T120" fmla="*/ 3131 w 3251"/>
                <a:gd name="T121" fmla="*/ 3640 h 3647"/>
                <a:gd name="T122" fmla="*/ 3182 w 3251"/>
                <a:gd name="T123" fmla="*/ 3645 h 3647"/>
                <a:gd name="T124" fmla="*/ 3235 w 3251"/>
                <a:gd name="T125" fmla="*/ 3647 h 3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51" h="3647">
                  <a:moveTo>
                    <a:pt x="0" y="0"/>
                  </a:moveTo>
                  <a:lnTo>
                    <a:pt x="15" y="286"/>
                  </a:lnTo>
                  <a:lnTo>
                    <a:pt x="32" y="560"/>
                  </a:lnTo>
                  <a:lnTo>
                    <a:pt x="49" y="795"/>
                  </a:lnTo>
                  <a:lnTo>
                    <a:pt x="68" y="1002"/>
                  </a:lnTo>
                  <a:lnTo>
                    <a:pt x="82" y="1180"/>
                  </a:lnTo>
                  <a:lnTo>
                    <a:pt x="102" y="1338"/>
                  </a:lnTo>
                  <a:lnTo>
                    <a:pt x="118" y="1477"/>
                  </a:lnTo>
                  <a:lnTo>
                    <a:pt x="135" y="1605"/>
                  </a:lnTo>
                  <a:lnTo>
                    <a:pt x="155" y="1718"/>
                  </a:lnTo>
                  <a:lnTo>
                    <a:pt x="169" y="1819"/>
                  </a:lnTo>
                  <a:lnTo>
                    <a:pt x="188" y="1912"/>
                  </a:lnTo>
                  <a:lnTo>
                    <a:pt x="205" y="1996"/>
                  </a:lnTo>
                  <a:lnTo>
                    <a:pt x="222" y="2073"/>
                  </a:lnTo>
                  <a:lnTo>
                    <a:pt x="239" y="2145"/>
                  </a:lnTo>
                  <a:lnTo>
                    <a:pt x="256" y="2213"/>
                  </a:lnTo>
                  <a:lnTo>
                    <a:pt x="273" y="2273"/>
                  </a:lnTo>
                  <a:lnTo>
                    <a:pt x="292" y="2330"/>
                  </a:lnTo>
                  <a:lnTo>
                    <a:pt x="309" y="2383"/>
                  </a:lnTo>
                  <a:lnTo>
                    <a:pt x="326" y="2431"/>
                  </a:lnTo>
                  <a:lnTo>
                    <a:pt x="342" y="2479"/>
                  </a:lnTo>
                  <a:lnTo>
                    <a:pt x="359" y="2520"/>
                  </a:lnTo>
                  <a:lnTo>
                    <a:pt x="376" y="2563"/>
                  </a:lnTo>
                  <a:lnTo>
                    <a:pt x="393" y="2602"/>
                  </a:lnTo>
                  <a:lnTo>
                    <a:pt x="410" y="2635"/>
                  </a:lnTo>
                  <a:lnTo>
                    <a:pt x="429" y="2672"/>
                  </a:lnTo>
                  <a:lnTo>
                    <a:pt x="446" y="2703"/>
                  </a:lnTo>
                  <a:lnTo>
                    <a:pt x="463" y="2734"/>
                  </a:lnTo>
                  <a:lnTo>
                    <a:pt x="480" y="2763"/>
                  </a:lnTo>
                  <a:lnTo>
                    <a:pt x="497" y="2789"/>
                  </a:lnTo>
                  <a:lnTo>
                    <a:pt x="513" y="2816"/>
                  </a:lnTo>
                  <a:lnTo>
                    <a:pt x="533" y="2840"/>
                  </a:lnTo>
                  <a:lnTo>
                    <a:pt x="547" y="2864"/>
                  </a:lnTo>
                  <a:lnTo>
                    <a:pt x="566" y="2888"/>
                  </a:lnTo>
                  <a:lnTo>
                    <a:pt x="583" y="2909"/>
                  </a:lnTo>
                  <a:lnTo>
                    <a:pt x="600" y="2929"/>
                  </a:lnTo>
                  <a:lnTo>
                    <a:pt x="619" y="2950"/>
                  </a:lnTo>
                  <a:lnTo>
                    <a:pt x="634" y="2969"/>
                  </a:lnTo>
                  <a:lnTo>
                    <a:pt x="653" y="2986"/>
                  </a:lnTo>
                  <a:lnTo>
                    <a:pt x="670" y="3003"/>
                  </a:lnTo>
                  <a:lnTo>
                    <a:pt x="687" y="3022"/>
                  </a:lnTo>
                  <a:lnTo>
                    <a:pt x="704" y="3037"/>
                  </a:lnTo>
                  <a:lnTo>
                    <a:pt x="720" y="3054"/>
                  </a:lnTo>
                  <a:lnTo>
                    <a:pt x="737" y="3068"/>
                  </a:lnTo>
                  <a:lnTo>
                    <a:pt x="757" y="3082"/>
                  </a:lnTo>
                  <a:lnTo>
                    <a:pt x="773" y="3097"/>
                  </a:lnTo>
                  <a:lnTo>
                    <a:pt x="790" y="3109"/>
                  </a:lnTo>
                  <a:lnTo>
                    <a:pt x="807" y="3121"/>
                  </a:lnTo>
                  <a:lnTo>
                    <a:pt x="824" y="3135"/>
                  </a:lnTo>
                  <a:lnTo>
                    <a:pt x="841" y="3147"/>
                  </a:lnTo>
                  <a:lnTo>
                    <a:pt x="858" y="3159"/>
                  </a:lnTo>
                  <a:lnTo>
                    <a:pt x="875" y="3169"/>
                  </a:lnTo>
                  <a:lnTo>
                    <a:pt x="894" y="3181"/>
                  </a:lnTo>
                  <a:lnTo>
                    <a:pt x="911" y="3193"/>
                  </a:lnTo>
                  <a:lnTo>
                    <a:pt x="928" y="3202"/>
                  </a:lnTo>
                  <a:lnTo>
                    <a:pt x="944" y="3212"/>
                  </a:lnTo>
                  <a:lnTo>
                    <a:pt x="961" y="3222"/>
                  </a:lnTo>
                  <a:lnTo>
                    <a:pt x="978" y="3231"/>
                  </a:lnTo>
                  <a:lnTo>
                    <a:pt x="997" y="3241"/>
                  </a:lnTo>
                  <a:lnTo>
                    <a:pt x="1012" y="3248"/>
                  </a:lnTo>
                  <a:lnTo>
                    <a:pt x="1031" y="3258"/>
                  </a:lnTo>
                  <a:lnTo>
                    <a:pt x="1048" y="3267"/>
                  </a:lnTo>
                  <a:lnTo>
                    <a:pt x="1065" y="3275"/>
                  </a:lnTo>
                  <a:lnTo>
                    <a:pt x="1084" y="3282"/>
                  </a:lnTo>
                  <a:lnTo>
                    <a:pt x="1099" y="3291"/>
                  </a:lnTo>
                  <a:lnTo>
                    <a:pt x="1118" y="3296"/>
                  </a:lnTo>
                  <a:lnTo>
                    <a:pt x="1135" y="3306"/>
                  </a:lnTo>
                  <a:lnTo>
                    <a:pt x="1152" y="3313"/>
                  </a:lnTo>
                  <a:lnTo>
                    <a:pt x="1168" y="3320"/>
                  </a:lnTo>
                  <a:lnTo>
                    <a:pt x="1185" y="3325"/>
                  </a:lnTo>
                  <a:lnTo>
                    <a:pt x="1202" y="3332"/>
                  </a:lnTo>
                  <a:lnTo>
                    <a:pt x="1221" y="3339"/>
                  </a:lnTo>
                  <a:lnTo>
                    <a:pt x="1238" y="3344"/>
                  </a:lnTo>
                  <a:lnTo>
                    <a:pt x="1255" y="3351"/>
                  </a:lnTo>
                  <a:lnTo>
                    <a:pt x="1272" y="3356"/>
                  </a:lnTo>
                  <a:lnTo>
                    <a:pt x="1289" y="3363"/>
                  </a:lnTo>
                  <a:lnTo>
                    <a:pt x="1306" y="3368"/>
                  </a:lnTo>
                  <a:lnTo>
                    <a:pt x="1323" y="3375"/>
                  </a:lnTo>
                  <a:lnTo>
                    <a:pt x="1339" y="3380"/>
                  </a:lnTo>
                  <a:lnTo>
                    <a:pt x="1359" y="3385"/>
                  </a:lnTo>
                  <a:lnTo>
                    <a:pt x="1376" y="3390"/>
                  </a:lnTo>
                  <a:lnTo>
                    <a:pt x="1392" y="3395"/>
                  </a:lnTo>
                  <a:lnTo>
                    <a:pt x="1409" y="3400"/>
                  </a:lnTo>
                  <a:lnTo>
                    <a:pt x="1426" y="3404"/>
                  </a:lnTo>
                  <a:lnTo>
                    <a:pt x="1443" y="3409"/>
                  </a:lnTo>
                  <a:lnTo>
                    <a:pt x="1462" y="3414"/>
                  </a:lnTo>
                  <a:lnTo>
                    <a:pt x="1477" y="3419"/>
                  </a:lnTo>
                  <a:lnTo>
                    <a:pt x="1496" y="3424"/>
                  </a:lnTo>
                  <a:lnTo>
                    <a:pt x="1513" y="3428"/>
                  </a:lnTo>
                  <a:lnTo>
                    <a:pt x="1530" y="3433"/>
                  </a:lnTo>
                  <a:lnTo>
                    <a:pt x="1549" y="3438"/>
                  </a:lnTo>
                  <a:lnTo>
                    <a:pt x="1563" y="3443"/>
                  </a:lnTo>
                  <a:lnTo>
                    <a:pt x="1583" y="3445"/>
                  </a:lnTo>
                  <a:lnTo>
                    <a:pt x="1599" y="3450"/>
                  </a:lnTo>
                  <a:lnTo>
                    <a:pt x="1616" y="3452"/>
                  </a:lnTo>
                  <a:lnTo>
                    <a:pt x="1633" y="3457"/>
                  </a:lnTo>
                  <a:lnTo>
                    <a:pt x="1650" y="3462"/>
                  </a:lnTo>
                  <a:lnTo>
                    <a:pt x="1667" y="3467"/>
                  </a:lnTo>
                  <a:lnTo>
                    <a:pt x="1686" y="3469"/>
                  </a:lnTo>
                  <a:lnTo>
                    <a:pt x="1703" y="3472"/>
                  </a:lnTo>
                  <a:lnTo>
                    <a:pt x="1720" y="3476"/>
                  </a:lnTo>
                  <a:lnTo>
                    <a:pt x="1737" y="3479"/>
                  </a:lnTo>
                  <a:lnTo>
                    <a:pt x="1754" y="3484"/>
                  </a:lnTo>
                  <a:lnTo>
                    <a:pt x="1770" y="3486"/>
                  </a:lnTo>
                  <a:lnTo>
                    <a:pt x="1787" y="3491"/>
                  </a:lnTo>
                  <a:lnTo>
                    <a:pt x="1804" y="3493"/>
                  </a:lnTo>
                  <a:lnTo>
                    <a:pt x="1823" y="3496"/>
                  </a:lnTo>
                  <a:lnTo>
                    <a:pt x="1840" y="3498"/>
                  </a:lnTo>
                  <a:lnTo>
                    <a:pt x="1857" y="3503"/>
                  </a:lnTo>
                  <a:lnTo>
                    <a:pt x="1874" y="3503"/>
                  </a:lnTo>
                  <a:lnTo>
                    <a:pt x="1891" y="3508"/>
                  </a:lnTo>
                  <a:lnTo>
                    <a:pt x="1908" y="3510"/>
                  </a:lnTo>
                  <a:lnTo>
                    <a:pt x="1927" y="3512"/>
                  </a:lnTo>
                  <a:lnTo>
                    <a:pt x="1941" y="3517"/>
                  </a:lnTo>
                  <a:lnTo>
                    <a:pt x="1961" y="3517"/>
                  </a:lnTo>
                  <a:lnTo>
                    <a:pt x="1978" y="3522"/>
                  </a:lnTo>
                  <a:lnTo>
                    <a:pt x="1994" y="3524"/>
                  </a:lnTo>
                  <a:lnTo>
                    <a:pt x="2014" y="3527"/>
                  </a:lnTo>
                  <a:lnTo>
                    <a:pt x="2028" y="3529"/>
                  </a:lnTo>
                  <a:lnTo>
                    <a:pt x="2047" y="3532"/>
                  </a:lnTo>
                  <a:lnTo>
                    <a:pt x="2064" y="3534"/>
                  </a:lnTo>
                  <a:lnTo>
                    <a:pt x="2081" y="3536"/>
                  </a:lnTo>
                  <a:lnTo>
                    <a:pt x="2098" y="3539"/>
                  </a:lnTo>
                  <a:lnTo>
                    <a:pt x="2115" y="3541"/>
                  </a:lnTo>
                  <a:lnTo>
                    <a:pt x="2132" y="3544"/>
                  </a:lnTo>
                  <a:lnTo>
                    <a:pt x="2151" y="3546"/>
                  </a:lnTo>
                  <a:lnTo>
                    <a:pt x="2168" y="3548"/>
                  </a:lnTo>
                  <a:lnTo>
                    <a:pt x="2185" y="3551"/>
                  </a:lnTo>
                  <a:lnTo>
                    <a:pt x="2202" y="3553"/>
                  </a:lnTo>
                  <a:lnTo>
                    <a:pt x="2218" y="3556"/>
                  </a:lnTo>
                  <a:lnTo>
                    <a:pt x="2235" y="3558"/>
                  </a:lnTo>
                  <a:lnTo>
                    <a:pt x="2252" y="3560"/>
                  </a:lnTo>
                  <a:lnTo>
                    <a:pt x="2269" y="3563"/>
                  </a:lnTo>
                  <a:lnTo>
                    <a:pt x="2288" y="3565"/>
                  </a:lnTo>
                  <a:lnTo>
                    <a:pt x="2305" y="3565"/>
                  </a:lnTo>
                  <a:lnTo>
                    <a:pt x="2322" y="3568"/>
                  </a:lnTo>
                  <a:lnTo>
                    <a:pt x="2339" y="3570"/>
                  </a:lnTo>
                  <a:lnTo>
                    <a:pt x="2356" y="3573"/>
                  </a:lnTo>
                  <a:lnTo>
                    <a:pt x="2372" y="3575"/>
                  </a:lnTo>
                  <a:lnTo>
                    <a:pt x="2392" y="3575"/>
                  </a:lnTo>
                  <a:lnTo>
                    <a:pt x="2406" y="3580"/>
                  </a:lnTo>
                  <a:lnTo>
                    <a:pt x="2425" y="3580"/>
                  </a:lnTo>
                  <a:lnTo>
                    <a:pt x="2442" y="3582"/>
                  </a:lnTo>
                  <a:lnTo>
                    <a:pt x="2459" y="3585"/>
                  </a:lnTo>
                  <a:lnTo>
                    <a:pt x="2478" y="3585"/>
                  </a:lnTo>
                  <a:lnTo>
                    <a:pt x="2493" y="3587"/>
                  </a:lnTo>
                  <a:lnTo>
                    <a:pt x="2512" y="3589"/>
                  </a:lnTo>
                  <a:lnTo>
                    <a:pt x="2529" y="3589"/>
                  </a:lnTo>
                  <a:lnTo>
                    <a:pt x="2546" y="3594"/>
                  </a:lnTo>
                  <a:lnTo>
                    <a:pt x="2563" y="3594"/>
                  </a:lnTo>
                  <a:lnTo>
                    <a:pt x="2580" y="3597"/>
                  </a:lnTo>
                  <a:lnTo>
                    <a:pt x="2596" y="3599"/>
                  </a:lnTo>
                  <a:lnTo>
                    <a:pt x="2616" y="3599"/>
                  </a:lnTo>
                  <a:lnTo>
                    <a:pt x="2633" y="3601"/>
                  </a:lnTo>
                  <a:lnTo>
                    <a:pt x="2649" y="3604"/>
                  </a:lnTo>
                  <a:lnTo>
                    <a:pt x="2666" y="3604"/>
                  </a:lnTo>
                  <a:lnTo>
                    <a:pt x="2683" y="3606"/>
                  </a:lnTo>
                  <a:lnTo>
                    <a:pt x="2700" y="3609"/>
                  </a:lnTo>
                  <a:lnTo>
                    <a:pt x="2717" y="3609"/>
                  </a:lnTo>
                  <a:lnTo>
                    <a:pt x="2734" y="3611"/>
                  </a:lnTo>
                  <a:lnTo>
                    <a:pt x="2753" y="3611"/>
                  </a:lnTo>
                  <a:lnTo>
                    <a:pt x="2770" y="3613"/>
                  </a:lnTo>
                  <a:lnTo>
                    <a:pt x="2787" y="3613"/>
                  </a:lnTo>
                  <a:lnTo>
                    <a:pt x="2804" y="3616"/>
                  </a:lnTo>
                  <a:lnTo>
                    <a:pt x="2820" y="3618"/>
                  </a:lnTo>
                  <a:lnTo>
                    <a:pt x="2837" y="3618"/>
                  </a:lnTo>
                  <a:lnTo>
                    <a:pt x="2856" y="3621"/>
                  </a:lnTo>
                  <a:lnTo>
                    <a:pt x="2871" y="3623"/>
                  </a:lnTo>
                  <a:lnTo>
                    <a:pt x="2890" y="3623"/>
                  </a:lnTo>
                  <a:lnTo>
                    <a:pt x="2907" y="3623"/>
                  </a:lnTo>
                  <a:lnTo>
                    <a:pt x="2924" y="3625"/>
                  </a:lnTo>
                  <a:lnTo>
                    <a:pt x="2943" y="3628"/>
                  </a:lnTo>
                  <a:lnTo>
                    <a:pt x="2958" y="3628"/>
                  </a:lnTo>
                  <a:lnTo>
                    <a:pt x="2977" y="3630"/>
                  </a:lnTo>
                  <a:lnTo>
                    <a:pt x="2994" y="3630"/>
                  </a:lnTo>
                  <a:lnTo>
                    <a:pt x="3011" y="3633"/>
                  </a:lnTo>
                  <a:lnTo>
                    <a:pt x="3027" y="3633"/>
                  </a:lnTo>
                  <a:lnTo>
                    <a:pt x="3044" y="3635"/>
                  </a:lnTo>
                  <a:lnTo>
                    <a:pt x="3061" y="3635"/>
                  </a:lnTo>
                  <a:lnTo>
                    <a:pt x="3080" y="3635"/>
                  </a:lnTo>
                  <a:lnTo>
                    <a:pt x="3097" y="3637"/>
                  </a:lnTo>
                  <a:lnTo>
                    <a:pt x="3114" y="3640"/>
                  </a:lnTo>
                  <a:lnTo>
                    <a:pt x="3131" y="3640"/>
                  </a:lnTo>
                  <a:lnTo>
                    <a:pt x="3148" y="3640"/>
                  </a:lnTo>
                  <a:lnTo>
                    <a:pt x="3165" y="3642"/>
                  </a:lnTo>
                  <a:lnTo>
                    <a:pt x="3182" y="3645"/>
                  </a:lnTo>
                  <a:lnTo>
                    <a:pt x="3198" y="3645"/>
                  </a:lnTo>
                  <a:lnTo>
                    <a:pt x="3218" y="3645"/>
                  </a:lnTo>
                  <a:lnTo>
                    <a:pt x="3235" y="3647"/>
                  </a:lnTo>
                  <a:lnTo>
                    <a:pt x="3251" y="3647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2796EFC7-F26E-4A4E-BAA4-DB9DA174E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195" y="756920"/>
              <a:ext cx="1943100" cy="2179955"/>
            </a:xfrm>
            <a:custGeom>
              <a:avLst/>
              <a:gdLst>
                <a:gd name="T0" fmla="*/ 31 w 3060"/>
                <a:gd name="T1" fmla="*/ 286 h 3433"/>
                <a:gd name="T2" fmla="*/ 82 w 3060"/>
                <a:gd name="T3" fmla="*/ 682 h 3433"/>
                <a:gd name="T4" fmla="*/ 135 w 3060"/>
                <a:gd name="T5" fmla="*/ 1002 h 3433"/>
                <a:gd name="T6" fmla="*/ 185 w 3060"/>
                <a:gd name="T7" fmla="*/ 1261 h 3433"/>
                <a:gd name="T8" fmla="*/ 238 w 3060"/>
                <a:gd name="T9" fmla="*/ 1477 h 3433"/>
                <a:gd name="T10" fmla="*/ 289 w 3060"/>
                <a:gd name="T11" fmla="*/ 1660 h 3433"/>
                <a:gd name="T12" fmla="*/ 342 w 3060"/>
                <a:gd name="T13" fmla="*/ 1819 h 3433"/>
                <a:gd name="T14" fmla="*/ 392 w 3060"/>
                <a:gd name="T15" fmla="*/ 1953 h 3433"/>
                <a:gd name="T16" fmla="*/ 443 w 3060"/>
                <a:gd name="T17" fmla="*/ 2073 h 3433"/>
                <a:gd name="T18" fmla="*/ 496 w 3060"/>
                <a:gd name="T19" fmla="*/ 2179 h 3433"/>
                <a:gd name="T20" fmla="*/ 546 w 3060"/>
                <a:gd name="T21" fmla="*/ 2273 h 3433"/>
                <a:gd name="T22" fmla="*/ 599 w 3060"/>
                <a:gd name="T23" fmla="*/ 2357 h 3433"/>
                <a:gd name="T24" fmla="*/ 650 w 3060"/>
                <a:gd name="T25" fmla="*/ 2431 h 3433"/>
                <a:gd name="T26" fmla="*/ 703 w 3060"/>
                <a:gd name="T27" fmla="*/ 2501 h 3433"/>
                <a:gd name="T28" fmla="*/ 753 w 3060"/>
                <a:gd name="T29" fmla="*/ 2563 h 3433"/>
                <a:gd name="T30" fmla="*/ 806 w 3060"/>
                <a:gd name="T31" fmla="*/ 2619 h 3433"/>
                <a:gd name="T32" fmla="*/ 857 w 3060"/>
                <a:gd name="T33" fmla="*/ 2672 h 3433"/>
                <a:gd name="T34" fmla="*/ 908 w 3060"/>
                <a:gd name="T35" fmla="*/ 2717 h 3433"/>
                <a:gd name="T36" fmla="*/ 961 w 3060"/>
                <a:gd name="T37" fmla="*/ 2763 h 3433"/>
                <a:gd name="T38" fmla="*/ 1011 w 3060"/>
                <a:gd name="T39" fmla="*/ 2804 h 3433"/>
                <a:gd name="T40" fmla="*/ 1064 w 3060"/>
                <a:gd name="T41" fmla="*/ 2840 h 3433"/>
                <a:gd name="T42" fmla="*/ 1115 w 3060"/>
                <a:gd name="T43" fmla="*/ 2876 h 3433"/>
                <a:gd name="T44" fmla="*/ 1168 w 3060"/>
                <a:gd name="T45" fmla="*/ 2909 h 3433"/>
                <a:gd name="T46" fmla="*/ 1218 w 3060"/>
                <a:gd name="T47" fmla="*/ 2941 h 3433"/>
                <a:gd name="T48" fmla="*/ 1271 w 3060"/>
                <a:gd name="T49" fmla="*/ 2969 h 3433"/>
                <a:gd name="T50" fmla="*/ 1322 w 3060"/>
                <a:gd name="T51" fmla="*/ 2996 h 3433"/>
                <a:gd name="T52" fmla="*/ 1372 w 3060"/>
                <a:gd name="T53" fmla="*/ 3022 h 3433"/>
                <a:gd name="T54" fmla="*/ 1425 w 3060"/>
                <a:gd name="T55" fmla="*/ 3046 h 3433"/>
                <a:gd name="T56" fmla="*/ 1476 w 3060"/>
                <a:gd name="T57" fmla="*/ 3068 h 3433"/>
                <a:gd name="T58" fmla="*/ 1529 w 3060"/>
                <a:gd name="T59" fmla="*/ 3090 h 3433"/>
                <a:gd name="T60" fmla="*/ 1579 w 3060"/>
                <a:gd name="T61" fmla="*/ 3109 h 3433"/>
                <a:gd name="T62" fmla="*/ 1632 w 3060"/>
                <a:gd name="T63" fmla="*/ 3128 h 3433"/>
                <a:gd name="T64" fmla="*/ 1683 w 3060"/>
                <a:gd name="T65" fmla="*/ 3147 h 3433"/>
                <a:gd name="T66" fmla="*/ 1736 w 3060"/>
                <a:gd name="T67" fmla="*/ 3164 h 3433"/>
                <a:gd name="T68" fmla="*/ 1787 w 3060"/>
                <a:gd name="T69" fmla="*/ 3181 h 3433"/>
                <a:gd name="T70" fmla="*/ 1837 w 3060"/>
                <a:gd name="T71" fmla="*/ 3198 h 3433"/>
                <a:gd name="T72" fmla="*/ 1890 w 3060"/>
                <a:gd name="T73" fmla="*/ 3212 h 3433"/>
                <a:gd name="T74" fmla="*/ 1941 w 3060"/>
                <a:gd name="T75" fmla="*/ 3227 h 3433"/>
                <a:gd name="T76" fmla="*/ 1994 w 3060"/>
                <a:gd name="T77" fmla="*/ 3241 h 3433"/>
                <a:gd name="T78" fmla="*/ 2044 w 3060"/>
                <a:gd name="T79" fmla="*/ 3253 h 3433"/>
                <a:gd name="T80" fmla="*/ 2097 w 3060"/>
                <a:gd name="T81" fmla="*/ 3267 h 3433"/>
                <a:gd name="T82" fmla="*/ 2148 w 3060"/>
                <a:gd name="T83" fmla="*/ 3277 h 3433"/>
                <a:gd name="T84" fmla="*/ 2201 w 3060"/>
                <a:gd name="T85" fmla="*/ 3291 h 3433"/>
                <a:gd name="T86" fmla="*/ 2251 w 3060"/>
                <a:gd name="T87" fmla="*/ 3301 h 3433"/>
                <a:gd name="T88" fmla="*/ 2302 w 3060"/>
                <a:gd name="T89" fmla="*/ 3313 h 3433"/>
                <a:gd name="T90" fmla="*/ 2355 w 3060"/>
                <a:gd name="T91" fmla="*/ 3323 h 3433"/>
                <a:gd name="T92" fmla="*/ 2405 w 3060"/>
                <a:gd name="T93" fmla="*/ 3332 h 3433"/>
                <a:gd name="T94" fmla="*/ 2458 w 3060"/>
                <a:gd name="T95" fmla="*/ 3342 h 3433"/>
                <a:gd name="T96" fmla="*/ 2509 w 3060"/>
                <a:gd name="T97" fmla="*/ 3351 h 3433"/>
                <a:gd name="T98" fmla="*/ 2562 w 3060"/>
                <a:gd name="T99" fmla="*/ 3361 h 3433"/>
                <a:gd name="T100" fmla="*/ 2613 w 3060"/>
                <a:gd name="T101" fmla="*/ 3368 h 3433"/>
                <a:gd name="T102" fmla="*/ 2665 w 3060"/>
                <a:gd name="T103" fmla="*/ 3378 h 3433"/>
                <a:gd name="T104" fmla="*/ 2716 w 3060"/>
                <a:gd name="T105" fmla="*/ 3385 h 3433"/>
                <a:gd name="T106" fmla="*/ 2767 w 3060"/>
                <a:gd name="T107" fmla="*/ 3395 h 3433"/>
                <a:gd name="T108" fmla="*/ 2820 w 3060"/>
                <a:gd name="T109" fmla="*/ 3400 h 3433"/>
                <a:gd name="T110" fmla="*/ 2870 w 3060"/>
                <a:gd name="T111" fmla="*/ 3409 h 3433"/>
                <a:gd name="T112" fmla="*/ 2923 w 3060"/>
                <a:gd name="T113" fmla="*/ 3414 h 3433"/>
                <a:gd name="T114" fmla="*/ 2974 w 3060"/>
                <a:gd name="T115" fmla="*/ 3424 h 3433"/>
                <a:gd name="T116" fmla="*/ 3027 w 3060"/>
                <a:gd name="T117" fmla="*/ 3428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433">
                  <a:moveTo>
                    <a:pt x="0" y="0"/>
                  </a:moveTo>
                  <a:lnTo>
                    <a:pt x="14" y="130"/>
                  </a:lnTo>
                  <a:lnTo>
                    <a:pt x="31" y="286"/>
                  </a:lnTo>
                  <a:lnTo>
                    <a:pt x="48" y="427"/>
                  </a:lnTo>
                  <a:lnTo>
                    <a:pt x="65" y="560"/>
                  </a:lnTo>
                  <a:lnTo>
                    <a:pt x="82" y="682"/>
                  </a:lnTo>
                  <a:lnTo>
                    <a:pt x="101" y="795"/>
                  </a:lnTo>
                  <a:lnTo>
                    <a:pt x="118" y="903"/>
                  </a:lnTo>
                  <a:lnTo>
                    <a:pt x="135" y="1002"/>
                  </a:lnTo>
                  <a:lnTo>
                    <a:pt x="151" y="1093"/>
                  </a:lnTo>
                  <a:lnTo>
                    <a:pt x="168" y="1180"/>
                  </a:lnTo>
                  <a:lnTo>
                    <a:pt x="185" y="1261"/>
                  </a:lnTo>
                  <a:lnTo>
                    <a:pt x="202" y="1338"/>
                  </a:lnTo>
                  <a:lnTo>
                    <a:pt x="219" y="1410"/>
                  </a:lnTo>
                  <a:lnTo>
                    <a:pt x="238" y="1477"/>
                  </a:lnTo>
                  <a:lnTo>
                    <a:pt x="255" y="1542"/>
                  </a:lnTo>
                  <a:lnTo>
                    <a:pt x="272" y="1605"/>
                  </a:lnTo>
                  <a:lnTo>
                    <a:pt x="289" y="1660"/>
                  </a:lnTo>
                  <a:lnTo>
                    <a:pt x="306" y="1718"/>
                  </a:lnTo>
                  <a:lnTo>
                    <a:pt x="322" y="1771"/>
                  </a:lnTo>
                  <a:lnTo>
                    <a:pt x="342" y="1819"/>
                  </a:lnTo>
                  <a:lnTo>
                    <a:pt x="356" y="1867"/>
                  </a:lnTo>
                  <a:lnTo>
                    <a:pt x="375" y="1912"/>
                  </a:lnTo>
                  <a:lnTo>
                    <a:pt x="392" y="1953"/>
                  </a:lnTo>
                  <a:lnTo>
                    <a:pt x="409" y="1996"/>
                  </a:lnTo>
                  <a:lnTo>
                    <a:pt x="428" y="2035"/>
                  </a:lnTo>
                  <a:lnTo>
                    <a:pt x="443" y="2073"/>
                  </a:lnTo>
                  <a:lnTo>
                    <a:pt x="462" y="2109"/>
                  </a:lnTo>
                  <a:lnTo>
                    <a:pt x="479" y="2145"/>
                  </a:lnTo>
                  <a:lnTo>
                    <a:pt x="496" y="2179"/>
                  </a:lnTo>
                  <a:lnTo>
                    <a:pt x="513" y="2213"/>
                  </a:lnTo>
                  <a:lnTo>
                    <a:pt x="529" y="2241"/>
                  </a:lnTo>
                  <a:lnTo>
                    <a:pt x="546" y="2273"/>
                  </a:lnTo>
                  <a:lnTo>
                    <a:pt x="566" y="2301"/>
                  </a:lnTo>
                  <a:lnTo>
                    <a:pt x="582" y="2330"/>
                  </a:lnTo>
                  <a:lnTo>
                    <a:pt x="599" y="2357"/>
                  </a:lnTo>
                  <a:lnTo>
                    <a:pt x="616" y="2383"/>
                  </a:lnTo>
                  <a:lnTo>
                    <a:pt x="633" y="2407"/>
                  </a:lnTo>
                  <a:lnTo>
                    <a:pt x="650" y="2431"/>
                  </a:lnTo>
                  <a:lnTo>
                    <a:pt x="667" y="2455"/>
                  </a:lnTo>
                  <a:lnTo>
                    <a:pt x="684" y="2479"/>
                  </a:lnTo>
                  <a:lnTo>
                    <a:pt x="703" y="2501"/>
                  </a:lnTo>
                  <a:lnTo>
                    <a:pt x="720" y="2520"/>
                  </a:lnTo>
                  <a:lnTo>
                    <a:pt x="737" y="2542"/>
                  </a:lnTo>
                  <a:lnTo>
                    <a:pt x="753" y="2563"/>
                  </a:lnTo>
                  <a:lnTo>
                    <a:pt x="770" y="2583"/>
                  </a:lnTo>
                  <a:lnTo>
                    <a:pt x="787" y="2602"/>
                  </a:lnTo>
                  <a:lnTo>
                    <a:pt x="806" y="2619"/>
                  </a:lnTo>
                  <a:lnTo>
                    <a:pt x="821" y="2635"/>
                  </a:lnTo>
                  <a:lnTo>
                    <a:pt x="840" y="2652"/>
                  </a:lnTo>
                  <a:lnTo>
                    <a:pt x="857" y="2672"/>
                  </a:lnTo>
                  <a:lnTo>
                    <a:pt x="874" y="2686"/>
                  </a:lnTo>
                  <a:lnTo>
                    <a:pt x="893" y="2703"/>
                  </a:lnTo>
                  <a:lnTo>
                    <a:pt x="908" y="2717"/>
                  </a:lnTo>
                  <a:lnTo>
                    <a:pt x="927" y="2734"/>
                  </a:lnTo>
                  <a:lnTo>
                    <a:pt x="944" y="2748"/>
                  </a:lnTo>
                  <a:lnTo>
                    <a:pt x="961" y="2763"/>
                  </a:lnTo>
                  <a:lnTo>
                    <a:pt x="977" y="2775"/>
                  </a:lnTo>
                  <a:lnTo>
                    <a:pt x="994" y="2789"/>
                  </a:lnTo>
                  <a:lnTo>
                    <a:pt x="1011" y="2804"/>
                  </a:lnTo>
                  <a:lnTo>
                    <a:pt x="1030" y="2816"/>
                  </a:lnTo>
                  <a:lnTo>
                    <a:pt x="1047" y="2828"/>
                  </a:lnTo>
                  <a:lnTo>
                    <a:pt x="1064" y="2840"/>
                  </a:lnTo>
                  <a:lnTo>
                    <a:pt x="1081" y="2852"/>
                  </a:lnTo>
                  <a:lnTo>
                    <a:pt x="1098" y="2864"/>
                  </a:lnTo>
                  <a:lnTo>
                    <a:pt x="1115" y="2876"/>
                  </a:lnTo>
                  <a:lnTo>
                    <a:pt x="1132" y="2888"/>
                  </a:lnTo>
                  <a:lnTo>
                    <a:pt x="1148" y="2900"/>
                  </a:lnTo>
                  <a:lnTo>
                    <a:pt x="1168" y="2909"/>
                  </a:lnTo>
                  <a:lnTo>
                    <a:pt x="1185" y="2919"/>
                  </a:lnTo>
                  <a:lnTo>
                    <a:pt x="1201" y="2929"/>
                  </a:lnTo>
                  <a:lnTo>
                    <a:pt x="1218" y="2941"/>
                  </a:lnTo>
                  <a:lnTo>
                    <a:pt x="1235" y="2950"/>
                  </a:lnTo>
                  <a:lnTo>
                    <a:pt x="1252" y="2960"/>
                  </a:lnTo>
                  <a:lnTo>
                    <a:pt x="1271" y="2969"/>
                  </a:lnTo>
                  <a:lnTo>
                    <a:pt x="1286" y="2977"/>
                  </a:lnTo>
                  <a:lnTo>
                    <a:pt x="1305" y="2986"/>
                  </a:lnTo>
                  <a:lnTo>
                    <a:pt x="1322" y="2996"/>
                  </a:lnTo>
                  <a:lnTo>
                    <a:pt x="1339" y="3003"/>
                  </a:lnTo>
                  <a:lnTo>
                    <a:pt x="1358" y="3013"/>
                  </a:lnTo>
                  <a:lnTo>
                    <a:pt x="1372" y="3022"/>
                  </a:lnTo>
                  <a:lnTo>
                    <a:pt x="1392" y="3030"/>
                  </a:lnTo>
                  <a:lnTo>
                    <a:pt x="1408" y="3037"/>
                  </a:lnTo>
                  <a:lnTo>
                    <a:pt x="1425" y="3046"/>
                  </a:lnTo>
                  <a:lnTo>
                    <a:pt x="1442" y="3054"/>
                  </a:lnTo>
                  <a:lnTo>
                    <a:pt x="1459" y="3061"/>
                  </a:lnTo>
                  <a:lnTo>
                    <a:pt x="1476" y="3068"/>
                  </a:lnTo>
                  <a:lnTo>
                    <a:pt x="1495" y="3075"/>
                  </a:lnTo>
                  <a:lnTo>
                    <a:pt x="1512" y="3082"/>
                  </a:lnTo>
                  <a:lnTo>
                    <a:pt x="1529" y="3090"/>
                  </a:lnTo>
                  <a:lnTo>
                    <a:pt x="1546" y="3097"/>
                  </a:lnTo>
                  <a:lnTo>
                    <a:pt x="1563" y="3102"/>
                  </a:lnTo>
                  <a:lnTo>
                    <a:pt x="1579" y="3109"/>
                  </a:lnTo>
                  <a:lnTo>
                    <a:pt x="1596" y="3116"/>
                  </a:lnTo>
                  <a:lnTo>
                    <a:pt x="1613" y="3121"/>
                  </a:lnTo>
                  <a:lnTo>
                    <a:pt x="1632" y="3128"/>
                  </a:lnTo>
                  <a:lnTo>
                    <a:pt x="1649" y="3135"/>
                  </a:lnTo>
                  <a:lnTo>
                    <a:pt x="1666" y="3140"/>
                  </a:lnTo>
                  <a:lnTo>
                    <a:pt x="1683" y="3147"/>
                  </a:lnTo>
                  <a:lnTo>
                    <a:pt x="1700" y="3154"/>
                  </a:lnTo>
                  <a:lnTo>
                    <a:pt x="1717" y="3159"/>
                  </a:lnTo>
                  <a:lnTo>
                    <a:pt x="1736" y="3164"/>
                  </a:lnTo>
                  <a:lnTo>
                    <a:pt x="1750" y="3169"/>
                  </a:lnTo>
                  <a:lnTo>
                    <a:pt x="1770" y="3176"/>
                  </a:lnTo>
                  <a:lnTo>
                    <a:pt x="1787" y="3181"/>
                  </a:lnTo>
                  <a:lnTo>
                    <a:pt x="1803" y="3188"/>
                  </a:lnTo>
                  <a:lnTo>
                    <a:pt x="1823" y="3193"/>
                  </a:lnTo>
                  <a:lnTo>
                    <a:pt x="1837" y="3198"/>
                  </a:lnTo>
                  <a:lnTo>
                    <a:pt x="1856" y="3202"/>
                  </a:lnTo>
                  <a:lnTo>
                    <a:pt x="1873" y="3207"/>
                  </a:lnTo>
                  <a:lnTo>
                    <a:pt x="1890" y="3212"/>
                  </a:lnTo>
                  <a:lnTo>
                    <a:pt x="1907" y="3217"/>
                  </a:lnTo>
                  <a:lnTo>
                    <a:pt x="1924" y="3222"/>
                  </a:lnTo>
                  <a:lnTo>
                    <a:pt x="1941" y="3227"/>
                  </a:lnTo>
                  <a:lnTo>
                    <a:pt x="1960" y="3231"/>
                  </a:lnTo>
                  <a:lnTo>
                    <a:pt x="1977" y="3236"/>
                  </a:lnTo>
                  <a:lnTo>
                    <a:pt x="1994" y="3241"/>
                  </a:lnTo>
                  <a:lnTo>
                    <a:pt x="2011" y="3243"/>
                  </a:lnTo>
                  <a:lnTo>
                    <a:pt x="2027" y="3248"/>
                  </a:lnTo>
                  <a:lnTo>
                    <a:pt x="2044" y="3253"/>
                  </a:lnTo>
                  <a:lnTo>
                    <a:pt x="2061" y="3258"/>
                  </a:lnTo>
                  <a:lnTo>
                    <a:pt x="2078" y="3263"/>
                  </a:lnTo>
                  <a:lnTo>
                    <a:pt x="2097" y="3267"/>
                  </a:lnTo>
                  <a:lnTo>
                    <a:pt x="2114" y="3270"/>
                  </a:lnTo>
                  <a:lnTo>
                    <a:pt x="2131" y="3275"/>
                  </a:lnTo>
                  <a:lnTo>
                    <a:pt x="2148" y="3277"/>
                  </a:lnTo>
                  <a:lnTo>
                    <a:pt x="2165" y="3282"/>
                  </a:lnTo>
                  <a:lnTo>
                    <a:pt x="2181" y="3287"/>
                  </a:lnTo>
                  <a:lnTo>
                    <a:pt x="2201" y="3291"/>
                  </a:lnTo>
                  <a:lnTo>
                    <a:pt x="2215" y="3294"/>
                  </a:lnTo>
                  <a:lnTo>
                    <a:pt x="2234" y="3296"/>
                  </a:lnTo>
                  <a:lnTo>
                    <a:pt x="2251" y="3301"/>
                  </a:lnTo>
                  <a:lnTo>
                    <a:pt x="2268" y="3306"/>
                  </a:lnTo>
                  <a:lnTo>
                    <a:pt x="2287" y="3308"/>
                  </a:lnTo>
                  <a:lnTo>
                    <a:pt x="2302" y="3313"/>
                  </a:lnTo>
                  <a:lnTo>
                    <a:pt x="2321" y="3315"/>
                  </a:lnTo>
                  <a:lnTo>
                    <a:pt x="2338" y="3320"/>
                  </a:lnTo>
                  <a:lnTo>
                    <a:pt x="2355" y="3323"/>
                  </a:lnTo>
                  <a:lnTo>
                    <a:pt x="2372" y="3325"/>
                  </a:lnTo>
                  <a:lnTo>
                    <a:pt x="2389" y="3330"/>
                  </a:lnTo>
                  <a:lnTo>
                    <a:pt x="2405" y="3332"/>
                  </a:lnTo>
                  <a:lnTo>
                    <a:pt x="2425" y="3335"/>
                  </a:lnTo>
                  <a:lnTo>
                    <a:pt x="2442" y="3339"/>
                  </a:lnTo>
                  <a:lnTo>
                    <a:pt x="2458" y="3342"/>
                  </a:lnTo>
                  <a:lnTo>
                    <a:pt x="2475" y="3344"/>
                  </a:lnTo>
                  <a:lnTo>
                    <a:pt x="2492" y="3347"/>
                  </a:lnTo>
                  <a:lnTo>
                    <a:pt x="2509" y="3351"/>
                  </a:lnTo>
                  <a:lnTo>
                    <a:pt x="2526" y="3354"/>
                  </a:lnTo>
                  <a:lnTo>
                    <a:pt x="2543" y="3356"/>
                  </a:lnTo>
                  <a:lnTo>
                    <a:pt x="2562" y="3361"/>
                  </a:lnTo>
                  <a:lnTo>
                    <a:pt x="2579" y="3363"/>
                  </a:lnTo>
                  <a:lnTo>
                    <a:pt x="2596" y="3366"/>
                  </a:lnTo>
                  <a:lnTo>
                    <a:pt x="2613" y="3368"/>
                  </a:lnTo>
                  <a:lnTo>
                    <a:pt x="2629" y="3371"/>
                  </a:lnTo>
                  <a:lnTo>
                    <a:pt x="2646" y="3375"/>
                  </a:lnTo>
                  <a:lnTo>
                    <a:pt x="2665" y="3378"/>
                  </a:lnTo>
                  <a:lnTo>
                    <a:pt x="2680" y="3380"/>
                  </a:lnTo>
                  <a:lnTo>
                    <a:pt x="2699" y="3383"/>
                  </a:lnTo>
                  <a:lnTo>
                    <a:pt x="2716" y="3385"/>
                  </a:lnTo>
                  <a:lnTo>
                    <a:pt x="2733" y="3387"/>
                  </a:lnTo>
                  <a:lnTo>
                    <a:pt x="2752" y="3390"/>
                  </a:lnTo>
                  <a:lnTo>
                    <a:pt x="2767" y="3395"/>
                  </a:lnTo>
                  <a:lnTo>
                    <a:pt x="2786" y="3395"/>
                  </a:lnTo>
                  <a:lnTo>
                    <a:pt x="2803" y="3400"/>
                  </a:lnTo>
                  <a:lnTo>
                    <a:pt x="2820" y="3400"/>
                  </a:lnTo>
                  <a:lnTo>
                    <a:pt x="2836" y="3404"/>
                  </a:lnTo>
                  <a:lnTo>
                    <a:pt x="2853" y="3404"/>
                  </a:lnTo>
                  <a:lnTo>
                    <a:pt x="2870" y="3409"/>
                  </a:lnTo>
                  <a:lnTo>
                    <a:pt x="2889" y="3409"/>
                  </a:lnTo>
                  <a:lnTo>
                    <a:pt x="2906" y="3414"/>
                  </a:lnTo>
                  <a:lnTo>
                    <a:pt x="2923" y="3414"/>
                  </a:lnTo>
                  <a:lnTo>
                    <a:pt x="2940" y="3419"/>
                  </a:lnTo>
                  <a:lnTo>
                    <a:pt x="2957" y="3419"/>
                  </a:lnTo>
                  <a:lnTo>
                    <a:pt x="2974" y="3424"/>
                  </a:lnTo>
                  <a:lnTo>
                    <a:pt x="2991" y="3424"/>
                  </a:lnTo>
                  <a:lnTo>
                    <a:pt x="3007" y="3426"/>
                  </a:lnTo>
                  <a:lnTo>
                    <a:pt x="3027" y="3428"/>
                  </a:lnTo>
                  <a:lnTo>
                    <a:pt x="3044" y="3431"/>
                  </a:lnTo>
                  <a:lnTo>
                    <a:pt x="3060" y="3433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CBC2C07F-458D-493E-A566-73AB92BDF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495" y="756920"/>
              <a:ext cx="1701800" cy="1906905"/>
            </a:xfrm>
            <a:custGeom>
              <a:avLst/>
              <a:gdLst>
                <a:gd name="T0" fmla="*/ 29 w 2680"/>
                <a:gd name="T1" fmla="*/ 130 h 3003"/>
                <a:gd name="T2" fmla="*/ 82 w 2680"/>
                <a:gd name="T3" fmla="*/ 358 h 3003"/>
                <a:gd name="T4" fmla="*/ 133 w 2680"/>
                <a:gd name="T5" fmla="*/ 560 h 3003"/>
                <a:gd name="T6" fmla="*/ 186 w 2680"/>
                <a:gd name="T7" fmla="*/ 740 h 3003"/>
                <a:gd name="T8" fmla="*/ 236 w 2680"/>
                <a:gd name="T9" fmla="*/ 903 h 3003"/>
                <a:gd name="T10" fmla="*/ 287 w 2680"/>
                <a:gd name="T11" fmla="*/ 1047 h 3003"/>
                <a:gd name="T12" fmla="*/ 340 w 2680"/>
                <a:gd name="T13" fmla="*/ 1180 h 3003"/>
                <a:gd name="T14" fmla="*/ 390 w 2680"/>
                <a:gd name="T15" fmla="*/ 1300 h 3003"/>
                <a:gd name="T16" fmla="*/ 441 w 2680"/>
                <a:gd name="T17" fmla="*/ 1410 h 3003"/>
                <a:gd name="T18" fmla="*/ 494 w 2680"/>
                <a:gd name="T19" fmla="*/ 1511 h 3003"/>
                <a:gd name="T20" fmla="*/ 547 w 2680"/>
                <a:gd name="T21" fmla="*/ 1605 h 3003"/>
                <a:gd name="T22" fmla="*/ 597 w 2680"/>
                <a:gd name="T23" fmla="*/ 1689 h 3003"/>
                <a:gd name="T24" fmla="*/ 650 w 2680"/>
                <a:gd name="T25" fmla="*/ 1771 h 3003"/>
                <a:gd name="T26" fmla="*/ 701 w 2680"/>
                <a:gd name="T27" fmla="*/ 1843 h 3003"/>
                <a:gd name="T28" fmla="*/ 752 w 2680"/>
                <a:gd name="T29" fmla="*/ 1912 h 3003"/>
                <a:gd name="T30" fmla="*/ 805 w 2680"/>
                <a:gd name="T31" fmla="*/ 1977 h 3003"/>
                <a:gd name="T32" fmla="*/ 855 w 2680"/>
                <a:gd name="T33" fmla="*/ 2035 h 3003"/>
                <a:gd name="T34" fmla="*/ 906 w 2680"/>
                <a:gd name="T35" fmla="*/ 2092 h 3003"/>
                <a:gd name="T36" fmla="*/ 959 w 2680"/>
                <a:gd name="T37" fmla="*/ 2145 h 3003"/>
                <a:gd name="T38" fmla="*/ 1012 w 2680"/>
                <a:gd name="T39" fmla="*/ 2196 h 3003"/>
                <a:gd name="T40" fmla="*/ 1062 w 2680"/>
                <a:gd name="T41" fmla="*/ 2241 h 3003"/>
                <a:gd name="T42" fmla="*/ 1115 w 2680"/>
                <a:gd name="T43" fmla="*/ 2287 h 3003"/>
                <a:gd name="T44" fmla="*/ 1166 w 2680"/>
                <a:gd name="T45" fmla="*/ 2330 h 3003"/>
                <a:gd name="T46" fmla="*/ 1216 w 2680"/>
                <a:gd name="T47" fmla="*/ 2369 h 3003"/>
                <a:gd name="T48" fmla="*/ 1269 w 2680"/>
                <a:gd name="T49" fmla="*/ 2407 h 3003"/>
                <a:gd name="T50" fmla="*/ 1320 w 2680"/>
                <a:gd name="T51" fmla="*/ 2443 h 3003"/>
                <a:gd name="T52" fmla="*/ 1370 w 2680"/>
                <a:gd name="T53" fmla="*/ 2479 h 3003"/>
                <a:gd name="T54" fmla="*/ 1423 w 2680"/>
                <a:gd name="T55" fmla="*/ 2511 h 3003"/>
                <a:gd name="T56" fmla="*/ 1476 w 2680"/>
                <a:gd name="T57" fmla="*/ 2542 h 3003"/>
                <a:gd name="T58" fmla="*/ 1527 w 2680"/>
                <a:gd name="T59" fmla="*/ 2573 h 3003"/>
                <a:gd name="T60" fmla="*/ 1580 w 2680"/>
                <a:gd name="T61" fmla="*/ 2602 h 3003"/>
                <a:gd name="T62" fmla="*/ 1631 w 2680"/>
                <a:gd name="T63" fmla="*/ 2628 h 3003"/>
                <a:gd name="T64" fmla="*/ 1681 w 2680"/>
                <a:gd name="T65" fmla="*/ 2652 h 3003"/>
                <a:gd name="T66" fmla="*/ 1734 w 2680"/>
                <a:gd name="T67" fmla="*/ 2679 h 3003"/>
                <a:gd name="T68" fmla="*/ 1785 w 2680"/>
                <a:gd name="T69" fmla="*/ 2703 h 3003"/>
                <a:gd name="T70" fmla="*/ 1835 w 2680"/>
                <a:gd name="T71" fmla="*/ 2724 h 3003"/>
                <a:gd name="T72" fmla="*/ 1888 w 2680"/>
                <a:gd name="T73" fmla="*/ 2748 h 3003"/>
                <a:gd name="T74" fmla="*/ 1941 w 2680"/>
                <a:gd name="T75" fmla="*/ 2770 h 3003"/>
                <a:gd name="T76" fmla="*/ 1992 w 2680"/>
                <a:gd name="T77" fmla="*/ 2789 h 3003"/>
                <a:gd name="T78" fmla="*/ 2045 w 2680"/>
                <a:gd name="T79" fmla="*/ 2808 h 3003"/>
                <a:gd name="T80" fmla="*/ 2095 w 2680"/>
                <a:gd name="T81" fmla="*/ 2828 h 3003"/>
                <a:gd name="T82" fmla="*/ 2146 w 2680"/>
                <a:gd name="T83" fmla="*/ 2847 h 3003"/>
                <a:gd name="T84" fmla="*/ 2199 w 2680"/>
                <a:gd name="T85" fmla="*/ 2864 h 3003"/>
                <a:gd name="T86" fmla="*/ 2249 w 2680"/>
                <a:gd name="T87" fmla="*/ 2881 h 3003"/>
                <a:gd name="T88" fmla="*/ 2300 w 2680"/>
                <a:gd name="T89" fmla="*/ 2900 h 3003"/>
                <a:gd name="T90" fmla="*/ 2353 w 2680"/>
                <a:gd name="T91" fmla="*/ 2914 h 3003"/>
                <a:gd name="T92" fmla="*/ 2406 w 2680"/>
                <a:gd name="T93" fmla="*/ 2929 h 3003"/>
                <a:gd name="T94" fmla="*/ 2456 w 2680"/>
                <a:gd name="T95" fmla="*/ 2945 h 3003"/>
                <a:gd name="T96" fmla="*/ 2509 w 2680"/>
                <a:gd name="T97" fmla="*/ 2960 h 3003"/>
                <a:gd name="T98" fmla="*/ 2560 w 2680"/>
                <a:gd name="T99" fmla="*/ 2974 h 3003"/>
                <a:gd name="T100" fmla="*/ 2611 w 2680"/>
                <a:gd name="T101" fmla="*/ 2986 h 3003"/>
                <a:gd name="T102" fmla="*/ 2664 w 2680"/>
                <a:gd name="T103" fmla="*/ 2998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80" h="3003">
                  <a:moveTo>
                    <a:pt x="0" y="0"/>
                  </a:moveTo>
                  <a:lnTo>
                    <a:pt x="12" y="48"/>
                  </a:lnTo>
                  <a:lnTo>
                    <a:pt x="29" y="130"/>
                  </a:lnTo>
                  <a:lnTo>
                    <a:pt x="48" y="209"/>
                  </a:lnTo>
                  <a:lnTo>
                    <a:pt x="63" y="286"/>
                  </a:lnTo>
                  <a:lnTo>
                    <a:pt x="82" y="358"/>
                  </a:lnTo>
                  <a:lnTo>
                    <a:pt x="99" y="427"/>
                  </a:lnTo>
                  <a:lnTo>
                    <a:pt x="116" y="497"/>
                  </a:lnTo>
                  <a:lnTo>
                    <a:pt x="133" y="560"/>
                  </a:lnTo>
                  <a:lnTo>
                    <a:pt x="149" y="622"/>
                  </a:lnTo>
                  <a:lnTo>
                    <a:pt x="166" y="682"/>
                  </a:lnTo>
                  <a:lnTo>
                    <a:pt x="186" y="740"/>
                  </a:lnTo>
                  <a:lnTo>
                    <a:pt x="202" y="795"/>
                  </a:lnTo>
                  <a:lnTo>
                    <a:pt x="219" y="850"/>
                  </a:lnTo>
                  <a:lnTo>
                    <a:pt x="236" y="903"/>
                  </a:lnTo>
                  <a:lnTo>
                    <a:pt x="253" y="951"/>
                  </a:lnTo>
                  <a:lnTo>
                    <a:pt x="270" y="1002"/>
                  </a:lnTo>
                  <a:lnTo>
                    <a:pt x="287" y="1047"/>
                  </a:lnTo>
                  <a:lnTo>
                    <a:pt x="304" y="1093"/>
                  </a:lnTo>
                  <a:lnTo>
                    <a:pt x="323" y="1136"/>
                  </a:lnTo>
                  <a:lnTo>
                    <a:pt x="340" y="1180"/>
                  </a:lnTo>
                  <a:lnTo>
                    <a:pt x="357" y="1220"/>
                  </a:lnTo>
                  <a:lnTo>
                    <a:pt x="373" y="1261"/>
                  </a:lnTo>
                  <a:lnTo>
                    <a:pt x="390" y="1300"/>
                  </a:lnTo>
                  <a:lnTo>
                    <a:pt x="407" y="1338"/>
                  </a:lnTo>
                  <a:lnTo>
                    <a:pt x="426" y="1374"/>
                  </a:lnTo>
                  <a:lnTo>
                    <a:pt x="441" y="1410"/>
                  </a:lnTo>
                  <a:lnTo>
                    <a:pt x="460" y="1444"/>
                  </a:lnTo>
                  <a:lnTo>
                    <a:pt x="477" y="1477"/>
                  </a:lnTo>
                  <a:lnTo>
                    <a:pt x="494" y="1511"/>
                  </a:lnTo>
                  <a:lnTo>
                    <a:pt x="513" y="1542"/>
                  </a:lnTo>
                  <a:lnTo>
                    <a:pt x="528" y="1574"/>
                  </a:lnTo>
                  <a:lnTo>
                    <a:pt x="547" y="1605"/>
                  </a:lnTo>
                  <a:lnTo>
                    <a:pt x="564" y="1631"/>
                  </a:lnTo>
                  <a:lnTo>
                    <a:pt x="581" y="1660"/>
                  </a:lnTo>
                  <a:lnTo>
                    <a:pt x="597" y="1689"/>
                  </a:lnTo>
                  <a:lnTo>
                    <a:pt x="614" y="1718"/>
                  </a:lnTo>
                  <a:lnTo>
                    <a:pt x="631" y="1742"/>
                  </a:lnTo>
                  <a:lnTo>
                    <a:pt x="650" y="1771"/>
                  </a:lnTo>
                  <a:lnTo>
                    <a:pt x="667" y="1792"/>
                  </a:lnTo>
                  <a:lnTo>
                    <a:pt x="684" y="1819"/>
                  </a:lnTo>
                  <a:lnTo>
                    <a:pt x="701" y="1843"/>
                  </a:lnTo>
                  <a:lnTo>
                    <a:pt x="718" y="1867"/>
                  </a:lnTo>
                  <a:lnTo>
                    <a:pt x="735" y="1888"/>
                  </a:lnTo>
                  <a:lnTo>
                    <a:pt x="752" y="1912"/>
                  </a:lnTo>
                  <a:lnTo>
                    <a:pt x="768" y="1934"/>
                  </a:lnTo>
                  <a:lnTo>
                    <a:pt x="788" y="1953"/>
                  </a:lnTo>
                  <a:lnTo>
                    <a:pt x="805" y="1977"/>
                  </a:lnTo>
                  <a:lnTo>
                    <a:pt x="821" y="1996"/>
                  </a:lnTo>
                  <a:lnTo>
                    <a:pt x="838" y="2016"/>
                  </a:lnTo>
                  <a:lnTo>
                    <a:pt x="855" y="2035"/>
                  </a:lnTo>
                  <a:lnTo>
                    <a:pt x="872" y="2054"/>
                  </a:lnTo>
                  <a:lnTo>
                    <a:pt x="891" y="2073"/>
                  </a:lnTo>
                  <a:lnTo>
                    <a:pt x="906" y="2092"/>
                  </a:lnTo>
                  <a:lnTo>
                    <a:pt x="925" y="2109"/>
                  </a:lnTo>
                  <a:lnTo>
                    <a:pt x="942" y="2129"/>
                  </a:lnTo>
                  <a:lnTo>
                    <a:pt x="959" y="2145"/>
                  </a:lnTo>
                  <a:lnTo>
                    <a:pt x="978" y="2162"/>
                  </a:lnTo>
                  <a:lnTo>
                    <a:pt x="992" y="2179"/>
                  </a:lnTo>
                  <a:lnTo>
                    <a:pt x="1012" y="2196"/>
                  </a:lnTo>
                  <a:lnTo>
                    <a:pt x="1028" y="2213"/>
                  </a:lnTo>
                  <a:lnTo>
                    <a:pt x="1045" y="2227"/>
                  </a:lnTo>
                  <a:lnTo>
                    <a:pt x="1062" y="2241"/>
                  </a:lnTo>
                  <a:lnTo>
                    <a:pt x="1079" y="2258"/>
                  </a:lnTo>
                  <a:lnTo>
                    <a:pt x="1096" y="2273"/>
                  </a:lnTo>
                  <a:lnTo>
                    <a:pt x="1115" y="2287"/>
                  </a:lnTo>
                  <a:lnTo>
                    <a:pt x="1132" y="2301"/>
                  </a:lnTo>
                  <a:lnTo>
                    <a:pt x="1149" y="2316"/>
                  </a:lnTo>
                  <a:lnTo>
                    <a:pt x="1166" y="2330"/>
                  </a:lnTo>
                  <a:lnTo>
                    <a:pt x="1183" y="2342"/>
                  </a:lnTo>
                  <a:lnTo>
                    <a:pt x="1199" y="2357"/>
                  </a:lnTo>
                  <a:lnTo>
                    <a:pt x="1216" y="2369"/>
                  </a:lnTo>
                  <a:lnTo>
                    <a:pt x="1233" y="2383"/>
                  </a:lnTo>
                  <a:lnTo>
                    <a:pt x="1252" y="2395"/>
                  </a:lnTo>
                  <a:lnTo>
                    <a:pt x="1269" y="2407"/>
                  </a:lnTo>
                  <a:lnTo>
                    <a:pt x="1286" y="2419"/>
                  </a:lnTo>
                  <a:lnTo>
                    <a:pt x="1303" y="2431"/>
                  </a:lnTo>
                  <a:lnTo>
                    <a:pt x="1320" y="2443"/>
                  </a:lnTo>
                  <a:lnTo>
                    <a:pt x="1337" y="2455"/>
                  </a:lnTo>
                  <a:lnTo>
                    <a:pt x="1356" y="2467"/>
                  </a:lnTo>
                  <a:lnTo>
                    <a:pt x="1370" y="2479"/>
                  </a:lnTo>
                  <a:lnTo>
                    <a:pt x="1390" y="2489"/>
                  </a:lnTo>
                  <a:lnTo>
                    <a:pt x="1407" y="2501"/>
                  </a:lnTo>
                  <a:lnTo>
                    <a:pt x="1423" y="2511"/>
                  </a:lnTo>
                  <a:lnTo>
                    <a:pt x="1443" y="2520"/>
                  </a:lnTo>
                  <a:lnTo>
                    <a:pt x="1457" y="2532"/>
                  </a:lnTo>
                  <a:lnTo>
                    <a:pt x="1476" y="2542"/>
                  </a:lnTo>
                  <a:lnTo>
                    <a:pt x="1493" y="2551"/>
                  </a:lnTo>
                  <a:lnTo>
                    <a:pt x="1510" y="2563"/>
                  </a:lnTo>
                  <a:lnTo>
                    <a:pt x="1527" y="2573"/>
                  </a:lnTo>
                  <a:lnTo>
                    <a:pt x="1544" y="2583"/>
                  </a:lnTo>
                  <a:lnTo>
                    <a:pt x="1561" y="2592"/>
                  </a:lnTo>
                  <a:lnTo>
                    <a:pt x="1580" y="2602"/>
                  </a:lnTo>
                  <a:lnTo>
                    <a:pt x="1597" y="2609"/>
                  </a:lnTo>
                  <a:lnTo>
                    <a:pt x="1614" y="2619"/>
                  </a:lnTo>
                  <a:lnTo>
                    <a:pt x="1631" y="2628"/>
                  </a:lnTo>
                  <a:lnTo>
                    <a:pt x="1647" y="2635"/>
                  </a:lnTo>
                  <a:lnTo>
                    <a:pt x="1664" y="2645"/>
                  </a:lnTo>
                  <a:lnTo>
                    <a:pt x="1681" y="2652"/>
                  </a:lnTo>
                  <a:lnTo>
                    <a:pt x="1698" y="2662"/>
                  </a:lnTo>
                  <a:lnTo>
                    <a:pt x="1717" y="2672"/>
                  </a:lnTo>
                  <a:lnTo>
                    <a:pt x="1734" y="2679"/>
                  </a:lnTo>
                  <a:lnTo>
                    <a:pt x="1751" y="2686"/>
                  </a:lnTo>
                  <a:lnTo>
                    <a:pt x="1768" y="2696"/>
                  </a:lnTo>
                  <a:lnTo>
                    <a:pt x="1785" y="2703"/>
                  </a:lnTo>
                  <a:lnTo>
                    <a:pt x="1801" y="2710"/>
                  </a:lnTo>
                  <a:lnTo>
                    <a:pt x="1821" y="2717"/>
                  </a:lnTo>
                  <a:lnTo>
                    <a:pt x="1835" y="2724"/>
                  </a:lnTo>
                  <a:lnTo>
                    <a:pt x="1854" y="2734"/>
                  </a:lnTo>
                  <a:lnTo>
                    <a:pt x="1871" y="2741"/>
                  </a:lnTo>
                  <a:lnTo>
                    <a:pt x="1888" y="2748"/>
                  </a:lnTo>
                  <a:lnTo>
                    <a:pt x="1907" y="2756"/>
                  </a:lnTo>
                  <a:lnTo>
                    <a:pt x="1922" y="2763"/>
                  </a:lnTo>
                  <a:lnTo>
                    <a:pt x="1941" y="2770"/>
                  </a:lnTo>
                  <a:lnTo>
                    <a:pt x="1958" y="2775"/>
                  </a:lnTo>
                  <a:lnTo>
                    <a:pt x="1975" y="2782"/>
                  </a:lnTo>
                  <a:lnTo>
                    <a:pt x="1992" y="2789"/>
                  </a:lnTo>
                  <a:lnTo>
                    <a:pt x="2009" y="2796"/>
                  </a:lnTo>
                  <a:lnTo>
                    <a:pt x="2025" y="2804"/>
                  </a:lnTo>
                  <a:lnTo>
                    <a:pt x="2045" y="2808"/>
                  </a:lnTo>
                  <a:lnTo>
                    <a:pt x="2062" y="2816"/>
                  </a:lnTo>
                  <a:lnTo>
                    <a:pt x="2078" y="2823"/>
                  </a:lnTo>
                  <a:lnTo>
                    <a:pt x="2095" y="2828"/>
                  </a:lnTo>
                  <a:lnTo>
                    <a:pt x="2112" y="2835"/>
                  </a:lnTo>
                  <a:lnTo>
                    <a:pt x="2129" y="2840"/>
                  </a:lnTo>
                  <a:lnTo>
                    <a:pt x="2146" y="2847"/>
                  </a:lnTo>
                  <a:lnTo>
                    <a:pt x="2163" y="2852"/>
                  </a:lnTo>
                  <a:lnTo>
                    <a:pt x="2182" y="2859"/>
                  </a:lnTo>
                  <a:lnTo>
                    <a:pt x="2199" y="2864"/>
                  </a:lnTo>
                  <a:lnTo>
                    <a:pt x="2216" y="2871"/>
                  </a:lnTo>
                  <a:lnTo>
                    <a:pt x="2233" y="2876"/>
                  </a:lnTo>
                  <a:lnTo>
                    <a:pt x="2249" y="2881"/>
                  </a:lnTo>
                  <a:lnTo>
                    <a:pt x="2266" y="2888"/>
                  </a:lnTo>
                  <a:lnTo>
                    <a:pt x="2285" y="2893"/>
                  </a:lnTo>
                  <a:lnTo>
                    <a:pt x="2300" y="2900"/>
                  </a:lnTo>
                  <a:lnTo>
                    <a:pt x="2319" y="2905"/>
                  </a:lnTo>
                  <a:lnTo>
                    <a:pt x="2336" y="2909"/>
                  </a:lnTo>
                  <a:lnTo>
                    <a:pt x="2353" y="2914"/>
                  </a:lnTo>
                  <a:lnTo>
                    <a:pt x="2372" y="2919"/>
                  </a:lnTo>
                  <a:lnTo>
                    <a:pt x="2387" y="2924"/>
                  </a:lnTo>
                  <a:lnTo>
                    <a:pt x="2406" y="2929"/>
                  </a:lnTo>
                  <a:lnTo>
                    <a:pt x="2423" y="2933"/>
                  </a:lnTo>
                  <a:lnTo>
                    <a:pt x="2440" y="2941"/>
                  </a:lnTo>
                  <a:lnTo>
                    <a:pt x="2456" y="2945"/>
                  </a:lnTo>
                  <a:lnTo>
                    <a:pt x="2473" y="2950"/>
                  </a:lnTo>
                  <a:lnTo>
                    <a:pt x="2490" y="2955"/>
                  </a:lnTo>
                  <a:lnTo>
                    <a:pt x="2509" y="2960"/>
                  </a:lnTo>
                  <a:lnTo>
                    <a:pt x="2526" y="2965"/>
                  </a:lnTo>
                  <a:lnTo>
                    <a:pt x="2543" y="2969"/>
                  </a:lnTo>
                  <a:lnTo>
                    <a:pt x="2560" y="2974"/>
                  </a:lnTo>
                  <a:lnTo>
                    <a:pt x="2577" y="2977"/>
                  </a:lnTo>
                  <a:lnTo>
                    <a:pt x="2594" y="2981"/>
                  </a:lnTo>
                  <a:lnTo>
                    <a:pt x="2611" y="2986"/>
                  </a:lnTo>
                  <a:lnTo>
                    <a:pt x="2627" y="2991"/>
                  </a:lnTo>
                  <a:lnTo>
                    <a:pt x="2647" y="2996"/>
                  </a:lnTo>
                  <a:lnTo>
                    <a:pt x="2664" y="2998"/>
                  </a:lnTo>
                  <a:lnTo>
                    <a:pt x="2680" y="300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90" name="Line 23">
              <a:extLst>
                <a:ext uri="{FF2B5EF4-FFF2-40B4-BE49-F238E27FC236}">
                  <a16:creationId xmlns:a16="http://schemas.microsoft.com/office/drawing/2014/main" id="{B8F4C091-BBFB-44F0-94D6-054E52730F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7435" y="570865"/>
              <a:ext cx="635" cy="2651125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Rectangle 24">
              <a:extLst>
                <a:ext uri="{FF2B5EF4-FFF2-40B4-BE49-F238E27FC236}">
                  <a16:creationId xmlns:a16="http://schemas.microsoft.com/office/drawing/2014/main" id="{F26375EE-5D20-4D16-B8A2-AF2FF01F9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" y="46863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0AFDF254-F390-4575-9202-22F06927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" y="59499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26">
              <a:extLst>
                <a:ext uri="{FF2B5EF4-FFF2-40B4-BE49-F238E27FC236}">
                  <a16:creationId xmlns:a16="http://schemas.microsoft.com/office/drawing/2014/main" id="{3BBC7EC2-BB7F-4E27-A56D-4E78A8515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060" y="315976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08EF4854-4BCE-4E8E-BD2F-EEE94CBD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328612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85BAB7A2-48D0-4F65-95BE-59F53DB6CAC7}"/>
              </a:ext>
            </a:extLst>
          </p:cNvPr>
          <p:cNvSpPr/>
          <p:nvPr/>
        </p:nvSpPr>
        <p:spPr>
          <a:xfrm>
            <a:off x="1051343" y="1267025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468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9F60D-3FAB-404F-B3C2-18CB4C3A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商品</a:t>
            </a:r>
            <a:r>
              <a:rPr lang="en-US" altLang="zh-CN" dirty="0"/>
              <a:t>2 </a:t>
            </a:r>
            <a:r>
              <a:rPr lang="zh-CN" altLang="en-US" dirty="0"/>
              <a:t>为正常品</a:t>
            </a:r>
            <a:r>
              <a:rPr lang="en-US" altLang="zh-CN" dirty="0"/>
              <a:t>, </a:t>
            </a:r>
            <a:r>
              <a:rPr lang="zh-CN" altLang="en-US" dirty="0"/>
              <a:t>商品</a:t>
            </a:r>
            <a:r>
              <a:rPr lang="en-US" altLang="zh-CN" dirty="0"/>
              <a:t>1</a:t>
            </a:r>
            <a:r>
              <a:rPr lang="zh-CN" altLang="en-US" dirty="0"/>
              <a:t>为低档品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970E8-8703-40C1-BD73-337EFA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17E91D5D-0595-43AE-9AFE-F9576341D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8" y="2024063"/>
            <a:ext cx="0" cy="314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E99387D8-A632-4C3D-ADBF-0B32F8D01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8" y="5167313"/>
            <a:ext cx="3190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rc 5">
            <a:extLst>
              <a:ext uri="{FF2B5EF4-FFF2-40B4-BE49-F238E27FC236}">
                <a16:creationId xmlns:a16="http://schemas.microsoft.com/office/drawing/2014/main" id="{F7CF8062-A50D-4AD0-B18B-5E1044B0AADC}"/>
              </a:ext>
            </a:extLst>
          </p:cNvPr>
          <p:cNvSpPr>
            <a:spLocks/>
          </p:cNvSpPr>
          <p:nvPr/>
        </p:nvSpPr>
        <p:spPr bwMode="auto">
          <a:xfrm rot="10320000">
            <a:off x="1022350" y="2268538"/>
            <a:ext cx="2552700" cy="1603375"/>
          </a:xfrm>
          <a:custGeom>
            <a:avLst/>
            <a:gdLst>
              <a:gd name="T0" fmla="*/ 833055 w 21600"/>
              <a:gd name="T1" fmla="*/ 0 h 20417"/>
              <a:gd name="T2" fmla="*/ 2552700 w 21600"/>
              <a:gd name="T3" fmla="*/ 1603375 h 20417"/>
              <a:gd name="T4" fmla="*/ 0 w 21600"/>
              <a:gd name="T5" fmla="*/ 1603375 h 20417"/>
              <a:gd name="T6" fmla="*/ 0 60000 65536"/>
              <a:gd name="T7" fmla="*/ 0 60000 65536"/>
              <a:gd name="T8" fmla="*/ 0 60000 65536"/>
              <a:gd name="T9" fmla="*/ 0 w 21600"/>
              <a:gd name="T10" fmla="*/ 0 h 20417"/>
              <a:gd name="T11" fmla="*/ 21600 w 21600"/>
              <a:gd name="T12" fmla="*/ 20417 h 204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417" fill="none" extrusionOk="0">
                <a:moveTo>
                  <a:pt x="7049" y="-1"/>
                </a:moveTo>
                <a:cubicBezTo>
                  <a:pt x="15757" y="3006"/>
                  <a:pt x="21600" y="11204"/>
                  <a:pt x="21600" y="20417"/>
                </a:cubicBezTo>
              </a:path>
              <a:path w="21600" h="20417" stroke="0" extrusionOk="0">
                <a:moveTo>
                  <a:pt x="7049" y="-1"/>
                </a:moveTo>
                <a:cubicBezTo>
                  <a:pt x="15757" y="3006"/>
                  <a:pt x="21600" y="11204"/>
                  <a:pt x="21600" y="20417"/>
                </a:cubicBezTo>
                <a:lnTo>
                  <a:pt x="0" y="20417"/>
                </a:lnTo>
                <a:close/>
              </a:path>
            </a:pathLst>
          </a:custGeom>
          <a:noFill/>
          <a:ln w="25400" cap="rnd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E2C019F2-AE91-41D1-9357-B2D2F7CE5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" y="2601913"/>
            <a:ext cx="2724150" cy="255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rc 7">
            <a:extLst>
              <a:ext uri="{FF2B5EF4-FFF2-40B4-BE49-F238E27FC236}">
                <a16:creationId xmlns:a16="http://schemas.microsoft.com/office/drawing/2014/main" id="{3313850B-0FC9-4065-929A-393F24F03C28}"/>
              </a:ext>
            </a:extLst>
          </p:cNvPr>
          <p:cNvSpPr>
            <a:spLocks/>
          </p:cNvSpPr>
          <p:nvPr/>
        </p:nvSpPr>
        <p:spPr bwMode="auto">
          <a:xfrm rot="10200000">
            <a:off x="969963" y="2159000"/>
            <a:ext cx="3532187" cy="2293938"/>
          </a:xfrm>
          <a:custGeom>
            <a:avLst/>
            <a:gdLst>
              <a:gd name="T0" fmla="*/ 1152049 w 21600"/>
              <a:gd name="T1" fmla="*/ 0 h 20419"/>
              <a:gd name="T2" fmla="*/ 3532187 w 21600"/>
              <a:gd name="T3" fmla="*/ 2293938 h 20419"/>
              <a:gd name="T4" fmla="*/ 0 w 21600"/>
              <a:gd name="T5" fmla="*/ 2293938 h 20419"/>
              <a:gd name="T6" fmla="*/ 0 60000 65536"/>
              <a:gd name="T7" fmla="*/ 0 60000 65536"/>
              <a:gd name="T8" fmla="*/ 0 60000 65536"/>
              <a:gd name="T9" fmla="*/ 0 w 21600"/>
              <a:gd name="T10" fmla="*/ 0 h 20419"/>
              <a:gd name="T11" fmla="*/ 21600 w 21600"/>
              <a:gd name="T12" fmla="*/ 20419 h 204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419" fill="none" extrusionOk="0">
                <a:moveTo>
                  <a:pt x="7044" y="0"/>
                </a:moveTo>
                <a:cubicBezTo>
                  <a:pt x="15755" y="3005"/>
                  <a:pt x="21600" y="11204"/>
                  <a:pt x="21600" y="20419"/>
                </a:cubicBezTo>
              </a:path>
              <a:path w="21600" h="20419" stroke="0" extrusionOk="0">
                <a:moveTo>
                  <a:pt x="7044" y="0"/>
                </a:moveTo>
                <a:cubicBezTo>
                  <a:pt x="15755" y="3005"/>
                  <a:pt x="21600" y="11204"/>
                  <a:pt x="21600" y="20419"/>
                </a:cubicBezTo>
                <a:lnTo>
                  <a:pt x="0" y="20419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31FC8377-1860-454D-B9A6-2620CDD8B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2838450"/>
            <a:ext cx="2487613" cy="2330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rc 9">
            <a:extLst>
              <a:ext uri="{FF2B5EF4-FFF2-40B4-BE49-F238E27FC236}">
                <a16:creationId xmlns:a16="http://schemas.microsoft.com/office/drawing/2014/main" id="{814F64BA-52DE-4E86-9A89-AD2887954102}"/>
              </a:ext>
            </a:extLst>
          </p:cNvPr>
          <p:cNvSpPr>
            <a:spLocks/>
          </p:cNvSpPr>
          <p:nvPr/>
        </p:nvSpPr>
        <p:spPr bwMode="auto">
          <a:xfrm rot="10380000">
            <a:off x="912813" y="2405063"/>
            <a:ext cx="4837112" cy="2532062"/>
          </a:xfrm>
          <a:custGeom>
            <a:avLst/>
            <a:gdLst>
              <a:gd name="T0" fmla="*/ 2246346 w 21600"/>
              <a:gd name="T1" fmla="*/ 0 h 19130"/>
              <a:gd name="T2" fmla="*/ 4837112 w 21600"/>
              <a:gd name="T3" fmla="*/ 2532062 h 19130"/>
              <a:gd name="T4" fmla="*/ 0 w 21600"/>
              <a:gd name="T5" fmla="*/ 2532062 h 19130"/>
              <a:gd name="T6" fmla="*/ 0 60000 65536"/>
              <a:gd name="T7" fmla="*/ 0 60000 65536"/>
              <a:gd name="T8" fmla="*/ 0 60000 65536"/>
              <a:gd name="T9" fmla="*/ 0 w 21600"/>
              <a:gd name="T10" fmla="*/ 0 h 19130"/>
              <a:gd name="T11" fmla="*/ 21600 w 21600"/>
              <a:gd name="T12" fmla="*/ 19130 h 191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130" fill="none" extrusionOk="0">
                <a:moveTo>
                  <a:pt x="10030" y="0"/>
                </a:moveTo>
                <a:cubicBezTo>
                  <a:pt x="17143" y="3730"/>
                  <a:pt x="21600" y="11098"/>
                  <a:pt x="21600" y="19130"/>
                </a:cubicBezTo>
              </a:path>
              <a:path w="21600" h="19130" stroke="0" extrusionOk="0">
                <a:moveTo>
                  <a:pt x="10030" y="0"/>
                </a:moveTo>
                <a:cubicBezTo>
                  <a:pt x="17143" y="3730"/>
                  <a:pt x="21600" y="11098"/>
                  <a:pt x="21600" y="19130"/>
                </a:cubicBezTo>
                <a:lnTo>
                  <a:pt x="0" y="1913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9BD413A8-8671-4D48-A12D-90C26581F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3181350"/>
            <a:ext cx="2120900" cy="1987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ADDEB9C9-023B-43FD-AA50-AF24658BB43A}"/>
              </a:ext>
            </a:extLst>
          </p:cNvPr>
          <p:cNvSpPr>
            <a:spLocks/>
          </p:cNvSpPr>
          <p:nvPr/>
        </p:nvSpPr>
        <p:spPr bwMode="auto">
          <a:xfrm rot="10380000">
            <a:off x="865188" y="3384550"/>
            <a:ext cx="6199187" cy="1443038"/>
          </a:xfrm>
          <a:custGeom>
            <a:avLst/>
            <a:gdLst>
              <a:gd name="T0" fmla="*/ 4480634 w 21600"/>
              <a:gd name="T1" fmla="*/ 0 h 14928"/>
              <a:gd name="T2" fmla="*/ 6199187 w 21600"/>
              <a:gd name="T3" fmla="*/ 1443038 h 14928"/>
              <a:gd name="T4" fmla="*/ 0 w 21600"/>
              <a:gd name="T5" fmla="*/ 1443038 h 14928"/>
              <a:gd name="T6" fmla="*/ 0 60000 65536"/>
              <a:gd name="T7" fmla="*/ 0 60000 65536"/>
              <a:gd name="T8" fmla="*/ 0 60000 65536"/>
              <a:gd name="T9" fmla="*/ 0 w 21600"/>
              <a:gd name="T10" fmla="*/ 0 h 14928"/>
              <a:gd name="T11" fmla="*/ 21600 w 21600"/>
              <a:gd name="T12" fmla="*/ 14928 h 149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928" fill="none" extrusionOk="0">
                <a:moveTo>
                  <a:pt x="15611" y="0"/>
                </a:moveTo>
                <a:cubicBezTo>
                  <a:pt x="19455" y="4019"/>
                  <a:pt x="21600" y="9366"/>
                  <a:pt x="21600" y="14928"/>
                </a:cubicBezTo>
              </a:path>
              <a:path w="21600" h="14928" stroke="0" extrusionOk="0">
                <a:moveTo>
                  <a:pt x="15611" y="0"/>
                </a:moveTo>
                <a:cubicBezTo>
                  <a:pt x="19455" y="4019"/>
                  <a:pt x="21600" y="9366"/>
                  <a:pt x="21600" y="14928"/>
                </a:cubicBezTo>
                <a:lnTo>
                  <a:pt x="0" y="14928"/>
                </a:lnTo>
                <a:close/>
              </a:path>
            </a:pathLst>
          </a:custGeom>
          <a:noFill/>
          <a:ln w="25400" cap="rnd">
            <a:solidFill>
              <a:srgbClr val="CC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BC105723-59C3-44B9-AECA-01FAE22B7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3879850"/>
            <a:ext cx="1397000" cy="1309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A74DD5-5434-40C3-9A6B-6F633600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708400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2A945C-F463-413C-85AC-01361C70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352800"/>
            <a:ext cx="190500" cy="1905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28FE3A-105D-409B-BDB5-CB9E2B25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22600"/>
            <a:ext cx="190500" cy="1905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36D33-3CF5-4996-A5D1-0E0B19F7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4229100"/>
            <a:ext cx="190500" cy="190500"/>
          </a:xfrm>
          <a:prstGeom prst="ellipse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72CE7-BCBD-4E76-A0AA-2F22AC31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455738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52E93-C5F8-4F3F-992C-BCA3C8E3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25" y="5113338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2F64F3DC-A1C6-499A-90ED-234510D39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3048000"/>
            <a:ext cx="271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1AC8787D-69CF-4081-AFC7-A8B8A24F6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5143500"/>
            <a:ext cx="271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0C26303F-CBAA-48BA-94B3-D921D6DD07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550" y="3448050"/>
            <a:ext cx="0" cy="169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9874E3A4-D597-4C51-B364-9975DFC706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550" y="1352550"/>
            <a:ext cx="0" cy="169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3A0E54-6DCA-4260-AC39-608D6577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507523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B3FA8A-DC00-4F7C-B74C-8B5E1AF54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2979738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E17835-7957-4920-B6AF-1595B42B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1150938"/>
            <a:ext cx="55143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2AA642-1494-4555-B628-8F8A3AD7C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3246438"/>
            <a:ext cx="55143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9" name="Arc 29">
            <a:extLst>
              <a:ext uri="{FF2B5EF4-FFF2-40B4-BE49-F238E27FC236}">
                <a16:creationId xmlns:a16="http://schemas.microsoft.com/office/drawing/2014/main" id="{B2744FDA-909E-4683-9D92-E8E558FFFD65}"/>
              </a:ext>
            </a:extLst>
          </p:cNvPr>
          <p:cNvSpPr>
            <a:spLocks/>
          </p:cNvSpPr>
          <p:nvPr/>
        </p:nvSpPr>
        <p:spPr bwMode="auto">
          <a:xfrm rot="540000">
            <a:off x="4502150" y="1860550"/>
            <a:ext cx="2038350" cy="1360488"/>
          </a:xfrm>
          <a:custGeom>
            <a:avLst/>
            <a:gdLst>
              <a:gd name="T0" fmla="*/ 0 w 21600"/>
              <a:gd name="T1" fmla="*/ 1360488 h 20849"/>
              <a:gd name="T2" fmla="*/ 1505453 w 21600"/>
              <a:gd name="T3" fmla="*/ 0 h 20849"/>
              <a:gd name="T4" fmla="*/ 2038350 w 21600"/>
              <a:gd name="T5" fmla="*/ 1360488 h 20849"/>
              <a:gd name="T6" fmla="*/ 0 60000 65536"/>
              <a:gd name="T7" fmla="*/ 0 60000 65536"/>
              <a:gd name="T8" fmla="*/ 0 60000 65536"/>
              <a:gd name="T9" fmla="*/ 0 w 21600"/>
              <a:gd name="T10" fmla="*/ 0 h 20849"/>
              <a:gd name="T11" fmla="*/ 21600 w 21600"/>
              <a:gd name="T12" fmla="*/ 20849 h 208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849" fill="none" extrusionOk="0">
                <a:moveTo>
                  <a:pt x="0" y="20849"/>
                </a:moveTo>
                <a:cubicBezTo>
                  <a:pt x="0" y="11094"/>
                  <a:pt x="6537" y="2550"/>
                  <a:pt x="15953" y="0"/>
                </a:cubicBezTo>
              </a:path>
              <a:path w="21600" h="20849" stroke="0" extrusionOk="0">
                <a:moveTo>
                  <a:pt x="0" y="20849"/>
                </a:moveTo>
                <a:cubicBezTo>
                  <a:pt x="0" y="11094"/>
                  <a:pt x="6537" y="2550"/>
                  <a:pt x="15953" y="0"/>
                </a:cubicBezTo>
                <a:lnTo>
                  <a:pt x="21600" y="20849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BB3E5ED4-4DE7-4726-841E-531F8A8D9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1646238"/>
            <a:ext cx="24733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商品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的恩格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尔曲线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1EDF4FF5-A669-433C-A5AF-F8C67C750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3703638"/>
            <a:ext cx="20621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商品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的恩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格尔曲线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3F960D5E-A8D1-4801-9772-00F40C5754FD}"/>
              </a:ext>
            </a:extLst>
          </p:cNvPr>
          <p:cNvSpPr>
            <a:spLocks/>
          </p:cNvSpPr>
          <p:nvPr/>
        </p:nvSpPr>
        <p:spPr bwMode="auto">
          <a:xfrm>
            <a:off x="895350" y="2843213"/>
            <a:ext cx="469900" cy="1774825"/>
          </a:xfrm>
          <a:custGeom>
            <a:avLst/>
            <a:gdLst>
              <a:gd name="T0" fmla="*/ 0 w 296"/>
              <a:gd name="T1" fmla="*/ 1118 h 1118"/>
              <a:gd name="T2" fmla="*/ 136 w 296"/>
              <a:gd name="T3" fmla="*/ 927 h 1118"/>
              <a:gd name="T4" fmla="*/ 272 w 296"/>
              <a:gd name="T5" fmla="*/ 600 h 1118"/>
              <a:gd name="T6" fmla="*/ 281 w 296"/>
              <a:gd name="T7" fmla="*/ 373 h 1118"/>
              <a:gd name="T8" fmla="*/ 209 w 296"/>
              <a:gd name="T9" fmla="*/ 164 h 1118"/>
              <a:gd name="T10" fmla="*/ 118 w 296"/>
              <a:gd name="T11" fmla="*/ 0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6"/>
              <a:gd name="T19" fmla="*/ 0 h 1118"/>
              <a:gd name="T20" fmla="*/ 296 w 296"/>
              <a:gd name="T21" fmla="*/ 1118 h 11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6" h="1118">
                <a:moveTo>
                  <a:pt x="0" y="1118"/>
                </a:moveTo>
                <a:cubicBezTo>
                  <a:pt x="45" y="1065"/>
                  <a:pt x="91" y="1013"/>
                  <a:pt x="136" y="927"/>
                </a:cubicBezTo>
                <a:cubicBezTo>
                  <a:pt x="181" y="841"/>
                  <a:pt x="248" y="692"/>
                  <a:pt x="272" y="600"/>
                </a:cubicBezTo>
                <a:cubicBezTo>
                  <a:pt x="296" y="508"/>
                  <a:pt x="292" y="446"/>
                  <a:pt x="281" y="373"/>
                </a:cubicBezTo>
                <a:cubicBezTo>
                  <a:pt x="270" y="300"/>
                  <a:pt x="236" y="226"/>
                  <a:pt x="209" y="164"/>
                </a:cubicBezTo>
                <a:cubicBezTo>
                  <a:pt x="182" y="102"/>
                  <a:pt x="150" y="51"/>
                  <a:pt x="118" y="0"/>
                </a:cubicBezTo>
              </a:path>
            </a:pathLst>
          </a:custGeom>
          <a:noFill/>
          <a:ln w="5715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Arc 33">
            <a:extLst>
              <a:ext uri="{FF2B5EF4-FFF2-40B4-BE49-F238E27FC236}">
                <a16:creationId xmlns:a16="http://schemas.microsoft.com/office/drawing/2014/main" id="{B96EE3A9-AC58-42B8-85B6-4C6EEEB4F53A}"/>
              </a:ext>
            </a:extLst>
          </p:cNvPr>
          <p:cNvSpPr>
            <a:spLocks/>
          </p:cNvSpPr>
          <p:nvPr/>
        </p:nvSpPr>
        <p:spPr bwMode="auto">
          <a:xfrm rot="-2220000">
            <a:off x="3921125" y="3662363"/>
            <a:ext cx="1268413" cy="1212850"/>
          </a:xfrm>
          <a:custGeom>
            <a:avLst/>
            <a:gdLst>
              <a:gd name="T0" fmla="*/ 1268413 w 21600"/>
              <a:gd name="T1" fmla="*/ 0 h 21599"/>
              <a:gd name="T2" fmla="*/ 9983 w 21600"/>
              <a:gd name="T3" fmla="*/ 1212850 h 21599"/>
              <a:gd name="T4" fmla="*/ 0 w 21600"/>
              <a:gd name="T5" fmla="*/ 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21600" y="0"/>
                </a:moveTo>
                <a:cubicBezTo>
                  <a:pt x="21600" y="11863"/>
                  <a:pt x="12032" y="21505"/>
                  <a:pt x="170" y="21599"/>
                </a:cubicBezTo>
              </a:path>
              <a:path w="21600" h="21599" stroke="0" extrusionOk="0">
                <a:moveTo>
                  <a:pt x="21600" y="0"/>
                </a:moveTo>
                <a:cubicBezTo>
                  <a:pt x="21600" y="11863"/>
                  <a:pt x="12032" y="21505"/>
                  <a:pt x="170" y="21599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975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75534-CD9B-43C7-BC89-EAF209E8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自身价格改变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52904-DACF-41C3-8A81-A68B13EA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假设</a:t>
            </a:r>
            <a:r>
              <a:rPr lang="en-US" altLang="zh-CN" sz="3200" dirty="0"/>
              <a:t>p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 m</a:t>
            </a:r>
            <a:r>
              <a:rPr lang="zh-CN" altLang="en-US" sz="3200" dirty="0"/>
              <a:t>保持不变。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随着价格</a:t>
            </a:r>
            <a:r>
              <a:rPr lang="en-US" altLang="zh-CN" sz="3200" dirty="0"/>
              <a:t>p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的变动， 均衡点</a:t>
            </a:r>
            <a:r>
              <a:rPr lang="en-US" altLang="zh-CN" sz="3200" dirty="0"/>
              <a:t>x*(p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)</a:t>
            </a:r>
            <a:r>
              <a:rPr lang="zh-CN" altLang="en-US" sz="3200" dirty="0"/>
              <a:t>的变动轨迹为商品</a:t>
            </a:r>
            <a:r>
              <a:rPr lang="en-US" altLang="zh-CN" sz="3200" dirty="0"/>
              <a:t>1</a:t>
            </a:r>
            <a:r>
              <a:rPr lang="zh-CN" altLang="en-US" sz="3200" dirty="0"/>
              <a:t>的价格（消费）扩展线。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随着价格</a:t>
            </a:r>
            <a:r>
              <a:rPr lang="en-US" altLang="zh-CN" sz="3200" dirty="0"/>
              <a:t>p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的变动，商品</a:t>
            </a:r>
            <a:r>
              <a:rPr lang="en-US" altLang="zh-CN" sz="3200" dirty="0"/>
              <a:t>1</a:t>
            </a:r>
            <a:r>
              <a:rPr lang="zh-CN" altLang="en-US" sz="3200" dirty="0"/>
              <a:t>的需求</a:t>
            </a:r>
            <a:r>
              <a:rPr lang="en-US" altLang="zh-CN" sz="3200" dirty="0"/>
              <a:t>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*(p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)</a:t>
            </a:r>
            <a:r>
              <a:rPr lang="zh-CN" altLang="en-US" sz="3200" dirty="0"/>
              <a:t>的变动轨迹称为商品</a:t>
            </a:r>
            <a:r>
              <a:rPr lang="en-US" altLang="zh-CN" sz="3200" dirty="0"/>
              <a:t>1</a:t>
            </a:r>
            <a:r>
              <a:rPr lang="zh-CN" altLang="en-US" sz="3200" dirty="0"/>
              <a:t>的需求曲线。</a:t>
            </a:r>
            <a:endParaRPr lang="en-US" altLang="zh-C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0468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2F23D-3305-4E5E-B3A9-F02D1B64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自身价格改变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1AF0F-81CF-40D4-BFB4-13003BF4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446926-3397-4386-9381-CA07656BFF5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28600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B30BB708-554E-48C2-96FA-BB123FE19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2438400"/>
            <a:ext cx="3592513" cy="282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DDBCE45B-6648-4A78-92FF-F4AA21D4D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2438400"/>
            <a:ext cx="1758950" cy="279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2D4877D-E6F8-41FE-A5B9-EA31FA4EB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2447925"/>
            <a:ext cx="881062" cy="279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8E567EFE-3540-417E-B455-BE07A21CC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8288" y="1747838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FD09122-5F7D-4ADB-BB8D-C12874F14D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8288" y="5253038"/>
            <a:ext cx="3910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F9EFE0C-3191-408A-B418-7FEB42027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5267325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3A4831E-9AB5-4646-B064-654DFA030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14475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130F8F5-8872-4DE2-8F93-D0541EE02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0" y="3829050"/>
            <a:ext cx="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58808873-23CB-4776-84EB-00E9CFEE4A49}"/>
              </a:ext>
            </a:extLst>
          </p:cNvPr>
          <p:cNvSpPr>
            <a:spLocks/>
          </p:cNvSpPr>
          <p:nvPr/>
        </p:nvSpPr>
        <p:spPr bwMode="auto">
          <a:xfrm rot="10800000">
            <a:off x="2738438" y="4048125"/>
            <a:ext cx="809625" cy="214313"/>
          </a:xfrm>
          <a:custGeom>
            <a:avLst/>
            <a:gdLst>
              <a:gd name="T0" fmla="*/ 0 w 21600"/>
              <a:gd name="T1" fmla="*/ 214313 h 21600"/>
              <a:gd name="T2" fmla="*/ 808051 w 21600"/>
              <a:gd name="T3" fmla="*/ 0 h 21600"/>
              <a:gd name="T4" fmla="*/ 809625 w 21600"/>
              <a:gd name="T5" fmla="*/ 21431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7"/>
                  <a:pt x="9645" y="23"/>
                  <a:pt x="2155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7"/>
                  <a:pt x="9645" y="23"/>
                  <a:pt x="2155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27E62EAF-71EF-4E4C-870D-16BB50DF5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4630738"/>
            <a:ext cx="1392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solidFill>
                  <a:schemeClr val="hlink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= p</a:t>
            </a:r>
            <a:r>
              <a:rPr lang="en-US" altLang="zh-CN" sz="2800" baseline="-25000">
                <a:solidFill>
                  <a:schemeClr val="hlink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15" name="Arc 13">
            <a:extLst>
              <a:ext uri="{FF2B5EF4-FFF2-40B4-BE49-F238E27FC236}">
                <a16:creationId xmlns:a16="http://schemas.microsoft.com/office/drawing/2014/main" id="{319B2020-1E1F-4F6B-AB9B-6D52A645B89B}"/>
              </a:ext>
            </a:extLst>
          </p:cNvPr>
          <p:cNvSpPr>
            <a:spLocks/>
          </p:cNvSpPr>
          <p:nvPr/>
        </p:nvSpPr>
        <p:spPr bwMode="auto">
          <a:xfrm rot="10800000">
            <a:off x="2279650" y="4468813"/>
            <a:ext cx="561975" cy="158750"/>
          </a:xfrm>
          <a:custGeom>
            <a:avLst/>
            <a:gdLst>
              <a:gd name="T0" fmla="*/ 0 w 21600"/>
              <a:gd name="T1" fmla="*/ 158750 h 21600"/>
              <a:gd name="T2" fmla="*/ 560388 w 21600"/>
              <a:gd name="T3" fmla="*/ 0 h 21600"/>
              <a:gd name="T4" fmla="*/ 561975 w 21600"/>
              <a:gd name="T5" fmla="*/ 1587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82C6859C-8DD7-4D42-860A-1E6AA1948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4313238"/>
            <a:ext cx="8334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=</a:t>
            </a:r>
            <a:b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047DC22D-8D8F-43F8-863F-8615D02EB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181100"/>
            <a:ext cx="2840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 m</a:t>
            </a:r>
            <a:r>
              <a:rPr lang="zh-CN" altLang="en-US" sz="2800" dirty="0">
                <a:ea typeface="宋体" panose="02010600030101010101" pitchFamily="2" charset="-122"/>
              </a:rPr>
              <a:t>不变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38047C20-5E21-4534-81E9-DAF2E8F2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2744788"/>
            <a:ext cx="1392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 = 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’</a:t>
            </a:r>
            <a:endParaRPr lang="en-US" altLang="zh-CN" sz="280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B585D86-D28E-4D3F-86C7-7BB1F5262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2181225"/>
            <a:ext cx="2694648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 + 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= m</a:t>
            </a:r>
          </a:p>
        </p:txBody>
      </p:sp>
    </p:spTree>
    <p:extLst>
      <p:ext uri="{BB962C8B-B14F-4D97-AF65-F5344CB8AC3E}">
        <p14:creationId xmlns:p14="http://schemas.microsoft.com/office/powerpoint/2010/main" val="1527344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AE3E1-D956-413F-82FC-F89B0A30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9D6F9-731D-4298-A71B-497C5DFA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C386CC68-79C4-4571-8733-E5B0D6AB1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2700338"/>
            <a:ext cx="3462338" cy="280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EF72C751-2618-4D92-84E0-2FF672CA2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575" y="2700338"/>
            <a:ext cx="1720850" cy="282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A14BF46F-358B-4CC8-AB4D-B8FFD1928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2709863"/>
            <a:ext cx="857250" cy="282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C17162C-EAFC-4ADB-8E9C-0B1AAD95A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4124325"/>
            <a:ext cx="0" cy="1384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13889FF-3880-432E-821C-5C9B0635F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4124325"/>
            <a:ext cx="0" cy="1962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B47876F4-1D2C-4BDA-B75A-47927E138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375" y="4152900"/>
            <a:ext cx="0" cy="13557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4B2AB5-CE79-4848-95CB-1E3729E9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016375"/>
            <a:ext cx="144462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59275F-6B5A-440A-97B9-99449E35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4046538"/>
            <a:ext cx="144462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A5DBCC-3195-437F-9128-A15CD5958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5524500"/>
            <a:ext cx="134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2EC71C-064E-43A6-BAE0-CB7F129C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5530850"/>
            <a:ext cx="117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B38EF-6C09-4298-950A-636CE482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602138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885C65-26E1-4117-AA34-62A1BAD1E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030663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4B3E08-CEB2-421E-BC62-D91F2109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46100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98DD18-4212-48C5-912D-1E85E643C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546100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5374D9-294F-4ABF-9A90-4CB1A4050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546100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BBF18A54-87E3-451E-A0CC-967E88D37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509588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7652AA-FB3D-42E7-BA31-F0D6EA9B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219075"/>
            <a:ext cx="53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FB5483B-82EF-483C-95F6-CB427AEC77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6838" y="4014788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4276A0-F815-4CC7-94D8-CC4591521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4033838"/>
            <a:ext cx="117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9B39A8-5455-4116-A53C-0153314E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4040188"/>
            <a:ext cx="134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E4225-C63A-48C0-A2A3-0122E153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4537075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’’)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ED6832BF-1C57-41EB-820F-44CB5F6DC3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1481138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C249C81F-081F-4E02-AB92-31C816BD05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2578100"/>
            <a:ext cx="1298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F460ED24-78FE-4C5D-A476-28875976A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2713" y="3313113"/>
            <a:ext cx="214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E9D55B0D-190D-4A5A-AEF1-D300F047F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481138"/>
            <a:ext cx="0" cy="25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238C4C35-380C-4EF6-AA11-15B00C3C7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78100"/>
            <a:ext cx="0" cy="20050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B0E10813-6D14-42D3-80B5-DC465F78B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8" y="3313113"/>
            <a:ext cx="0" cy="708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E1DDA-8A69-4BFD-9989-714A892E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081338"/>
            <a:ext cx="566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AB93D-B5A0-4C49-96C1-B8F84CDF4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2328863"/>
            <a:ext cx="652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45B29A-60C7-4164-AE8D-1DA0ABE44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241425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07D6538-3AFD-4FF6-87A4-9E0BF3EA4B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4400" y="3352800"/>
            <a:ext cx="370840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B3EEDC6-3888-4535-916E-68533A1478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7300" y="2649538"/>
            <a:ext cx="3819525" cy="1389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B70F24FA-9BE1-4212-8924-5ABABEBF45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8200" y="1597025"/>
            <a:ext cx="3676650" cy="2454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08E179-557A-43EE-9647-FF81FDFC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3225800"/>
            <a:ext cx="144463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796D20-4CD6-4A07-A4EB-743AC9F9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503488"/>
            <a:ext cx="144462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146058-3E41-4B6B-ACAD-D76733B3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1408113"/>
            <a:ext cx="144463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8CC3D37-3E00-4584-B71A-362B69DE7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00B472-85B5-4797-8FFD-145508BD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8B31DE-E0AF-4850-85C8-8CA7139BD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A738A8-E007-4E2D-B225-2AF46758E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4014788"/>
            <a:ext cx="65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98585E-8890-4032-8302-489544218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81100"/>
            <a:ext cx="295914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 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 m</a:t>
            </a:r>
            <a:r>
              <a:rPr lang="zh-CN" altLang="en-US" sz="2800" dirty="0">
                <a:ea typeface="宋体" panose="02010600030101010101" pitchFamily="2" charset="-122"/>
              </a:rPr>
              <a:t>不变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pSp>
        <p:nvGrpSpPr>
          <p:cNvPr id="46" name="画布 25">
            <a:extLst>
              <a:ext uri="{FF2B5EF4-FFF2-40B4-BE49-F238E27FC236}">
                <a16:creationId xmlns:a16="http://schemas.microsoft.com/office/drawing/2014/main" id="{316D46D8-0CA0-47B1-AB05-0CBBE8B2CC7C}"/>
              </a:ext>
            </a:extLst>
          </p:cNvPr>
          <p:cNvGrpSpPr/>
          <p:nvPr/>
        </p:nvGrpSpPr>
        <p:grpSpPr>
          <a:xfrm>
            <a:off x="23813" y="909945"/>
            <a:ext cx="7537046" cy="5668277"/>
            <a:chOff x="0" y="0"/>
            <a:chExt cx="5286375" cy="395605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E824896-A4A8-43B0-A757-530CA10A8204}"/>
                </a:ext>
              </a:extLst>
            </p:cNvPr>
            <p:cNvSpPr/>
            <p:nvPr/>
          </p:nvSpPr>
          <p:spPr>
            <a:xfrm>
              <a:off x="0" y="0"/>
              <a:ext cx="5286375" cy="395605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96877689-514C-4615-A12F-3FE78BD12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990" y="3204210"/>
              <a:ext cx="2459990" cy="12065"/>
            </a:xfrm>
            <a:custGeom>
              <a:avLst/>
              <a:gdLst>
                <a:gd name="T0" fmla="*/ 2 w 3874"/>
                <a:gd name="T1" fmla="*/ 0 h 19"/>
                <a:gd name="T2" fmla="*/ 0 w 3874"/>
                <a:gd name="T3" fmla="*/ 19 h 19"/>
                <a:gd name="T4" fmla="*/ 3872 w 3874"/>
                <a:gd name="T5" fmla="*/ 19 h 19"/>
                <a:gd name="T6" fmla="*/ 3874 w 3874"/>
                <a:gd name="T7" fmla="*/ 0 h 19"/>
                <a:gd name="T8" fmla="*/ 2 w 387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4" h="19">
                  <a:moveTo>
                    <a:pt x="2" y="0"/>
                  </a:moveTo>
                  <a:lnTo>
                    <a:pt x="0" y="19"/>
                  </a:lnTo>
                  <a:lnTo>
                    <a:pt x="3872" y="19"/>
                  </a:lnTo>
                  <a:lnTo>
                    <a:pt x="387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190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2BFC0238-E210-42C3-B815-D4F26D09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910" y="756920"/>
              <a:ext cx="2064385" cy="2315845"/>
            </a:xfrm>
            <a:custGeom>
              <a:avLst/>
              <a:gdLst>
                <a:gd name="T0" fmla="*/ 32 w 3251"/>
                <a:gd name="T1" fmla="*/ 560 h 3647"/>
                <a:gd name="T2" fmla="*/ 82 w 3251"/>
                <a:gd name="T3" fmla="*/ 1180 h 3647"/>
                <a:gd name="T4" fmla="*/ 135 w 3251"/>
                <a:gd name="T5" fmla="*/ 1605 h 3647"/>
                <a:gd name="T6" fmla="*/ 188 w 3251"/>
                <a:gd name="T7" fmla="*/ 1912 h 3647"/>
                <a:gd name="T8" fmla="*/ 239 w 3251"/>
                <a:gd name="T9" fmla="*/ 2145 h 3647"/>
                <a:gd name="T10" fmla="*/ 292 w 3251"/>
                <a:gd name="T11" fmla="*/ 2330 h 3647"/>
                <a:gd name="T12" fmla="*/ 342 w 3251"/>
                <a:gd name="T13" fmla="*/ 2479 h 3647"/>
                <a:gd name="T14" fmla="*/ 393 w 3251"/>
                <a:gd name="T15" fmla="*/ 2602 h 3647"/>
                <a:gd name="T16" fmla="*/ 446 w 3251"/>
                <a:gd name="T17" fmla="*/ 2703 h 3647"/>
                <a:gd name="T18" fmla="*/ 497 w 3251"/>
                <a:gd name="T19" fmla="*/ 2789 h 3647"/>
                <a:gd name="T20" fmla="*/ 547 w 3251"/>
                <a:gd name="T21" fmla="*/ 2864 h 3647"/>
                <a:gd name="T22" fmla="*/ 600 w 3251"/>
                <a:gd name="T23" fmla="*/ 2929 h 3647"/>
                <a:gd name="T24" fmla="*/ 653 w 3251"/>
                <a:gd name="T25" fmla="*/ 2986 h 3647"/>
                <a:gd name="T26" fmla="*/ 704 w 3251"/>
                <a:gd name="T27" fmla="*/ 3037 h 3647"/>
                <a:gd name="T28" fmla="*/ 757 w 3251"/>
                <a:gd name="T29" fmla="*/ 3082 h 3647"/>
                <a:gd name="T30" fmla="*/ 807 w 3251"/>
                <a:gd name="T31" fmla="*/ 3121 h 3647"/>
                <a:gd name="T32" fmla="*/ 858 w 3251"/>
                <a:gd name="T33" fmla="*/ 3159 h 3647"/>
                <a:gd name="T34" fmla="*/ 911 w 3251"/>
                <a:gd name="T35" fmla="*/ 3193 h 3647"/>
                <a:gd name="T36" fmla="*/ 961 w 3251"/>
                <a:gd name="T37" fmla="*/ 3222 h 3647"/>
                <a:gd name="T38" fmla="*/ 1012 w 3251"/>
                <a:gd name="T39" fmla="*/ 3248 h 3647"/>
                <a:gd name="T40" fmla="*/ 1065 w 3251"/>
                <a:gd name="T41" fmla="*/ 3275 h 3647"/>
                <a:gd name="T42" fmla="*/ 1118 w 3251"/>
                <a:gd name="T43" fmla="*/ 3296 h 3647"/>
                <a:gd name="T44" fmla="*/ 1168 w 3251"/>
                <a:gd name="T45" fmla="*/ 3320 h 3647"/>
                <a:gd name="T46" fmla="*/ 1221 w 3251"/>
                <a:gd name="T47" fmla="*/ 3339 h 3647"/>
                <a:gd name="T48" fmla="*/ 1272 w 3251"/>
                <a:gd name="T49" fmla="*/ 3356 h 3647"/>
                <a:gd name="T50" fmla="*/ 1323 w 3251"/>
                <a:gd name="T51" fmla="*/ 3375 h 3647"/>
                <a:gd name="T52" fmla="*/ 1376 w 3251"/>
                <a:gd name="T53" fmla="*/ 3390 h 3647"/>
                <a:gd name="T54" fmla="*/ 1426 w 3251"/>
                <a:gd name="T55" fmla="*/ 3404 h 3647"/>
                <a:gd name="T56" fmla="*/ 1477 w 3251"/>
                <a:gd name="T57" fmla="*/ 3419 h 3647"/>
                <a:gd name="T58" fmla="*/ 1530 w 3251"/>
                <a:gd name="T59" fmla="*/ 3433 h 3647"/>
                <a:gd name="T60" fmla="*/ 1583 w 3251"/>
                <a:gd name="T61" fmla="*/ 3445 h 3647"/>
                <a:gd name="T62" fmla="*/ 1633 w 3251"/>
                <a:gd name="T63" fmla="*/ 3457 h 3647"/>
                <a:gd name="T64" fmla="*/ 1686 w 3251"/>
                <a:gd name="T65" fmla="*/ 3469 h 3647"/>
                <a:gd name="T66" fmla="*/ 1737 w 3251"/>
                <a:gd name="T67" fmla="*/ 3479 h 3647"/>
                <a:gd name="T68" fmla="*/ 1787 w 3251"/>
                <a:gd name="T69" fmla="*/ 3491 h 3647"/>
                <a:gd name="T70" fmla="*/ 1840 w 3251"/>
                <a:gd name="T71" fmla="*/ 3498 h 3647"/>
                <a:gd name="T72" fmla="*/ 1891 w 3251"/>
                <a:gd name="T73" fmla="*/ 3508 h 3647"/>
                <a:gd name="T74" fmla="*/ 1941 w 3251"/>
                <a:gd name="T75" fmla="*/ 3517 h 3647"/>
                <a:gd name="T76" fmla="*/ 1994 w 3251"/>
                <a:gd name="T77" fmla="*/ 3524 h 3647"/>
                <a:gd name="T78" fmla="*/ 2047 w 3251"/>
                <a:gd name="T79" fmla="*/ 3532 h 3647"/>
                <a:gd name="T80" fmla="*/ 2098 w 3251"/>
                <a:gd name="T81" fmla="*/ 3539 h 3647"/>
                <a:gd name="T82" fmla="*/ 2151 w 3251"/>
                <a:gd name="T83" fmla="*/ 3546 h 3647"/>
                <a:gd name="T84" fmla="*/ 2202 w 3251"/>
                <a:gd name="T85" fmla="*/ 3553 h 3647"/>
                <a:gd name="T86" fmla="*/ 2252 w 3251"/>
                <a:gd name="T87" fmla="*/ 3560 h 3647"/>
                <a:gd name="T88" fmla="*/ 2305 w 3251"/>
                <a:gd name="T89" fmla="*/ 3565 h 3647"/>
                <a:gd name="T90" fmla="*/ 2356 w 3251"/>
                <a:gd name="T91" fmla="*/ 3573 h 3647"/>
                <a:gd name="T92" fmla="*/ 2406 w 3251"/>
                <a:gd name="T93" fmla="*/ 3580 h 3647"/>
                <a:gd name="T94" fmla="*/ 2459 w 3251"/>
                <a:gd name="T95" fmla="*/ 3585 h 3647"/>
                <a:gd name="T96" fmla="*/ 2512 w 3251"/>
                <a:gd name="T97" fmla="*/ 3589 h 3647"/>
                <a:gd name="T98" fmla="*/ 2563 w 3251"/>
                <a:gd name="T99" fmla="*/ 3594 h 3647"/>
                <a:gd name="T100" fmla="*/ 2616 w 3251"/>
                <a:gd name="T101" fmla="*/ 3599 h 3647"/>
                <a:gd name="T102" fmla="*/ 2666 w 3251"/>
                <a:gd name="T103" fmla="*/ 3604 h 3647"/>
                <a:gd name="T104" fmla="*/ 2717 w 3251"/>
                <a:gd name="T105" fmla="*/ 3609 h 3647"/>
                <a:gd name="T106" fmla="*/ 2770 w 3251"/>
                <a:gd name="T107" fmla="*/ 3613 h 3647"/>
                <a:gd name="T108" fmla="*/ 2820 w 3251"/>
                <a:gd name="T109" fmla="*/ 3618 h 3647"/>
                <a:gd name="T110" fmla="*/ 2871 w 3251"/>
                <a:gd name="T111" fmla="*/ 3623 h 3647"/>
                <a:gd name="T112" fmla="*/ 2924 w 3251"/>
                <a:gd name="T113" fmla="*/ 3625 h 3647"/>
                <a:gd name="T114" fmla="*/ 2977 w 3251"/>
                <a:gd name="T115" fmla="*/ 3630 h 3647"/>
                <a:gd name="T116" fmla="*/ 3027 w 3251"/>
                <a:gd name="T117" fmla="*/ 3633 h 3647"/>
                <a:gd name="T118" fmla="*/ 3080 w 3251"/>
                <a:gd name="T119" fmla="*/ 3635 h 3647"/>
                <a:gd name="T120" fmla="*/ 3131 w 3251"/>
                <a:gd name="T121" fmla="*/ 3640 h 3647"/>
                <a:gd name="T122" fmla="*/ 3182 w 3251"/>
                <a:gd name="T123" fmla="*/ 3645 h 3647"/>
                <a:gd name="T124" fmla="*/ 3235 w 3251"/>
                <a:gd name="T125" fmla="*/ 3647 h 3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51" h="3647">
                  <a:moveTo>
                    <a:pt x="0" y="0"/>
                  </a:moveTo>
                  <a:lnTo>
                    <a:pt x="15" y="286"/>
                  </a:lnTo>
                  <a:lnTo>
                    <a:pt x="32" y="560"/>
                  </a:lnTo>
                  <a:lnTo>
                    <a:pt x="49" y="795"/>
                  </a:lnTo>
                  <a:lnTo>
                    <a:pt x="68" y="1002"/>
                  </a:lnTo>
                  <a:lnTo>
                    <a:pt x="82" y="1180"/>
                  </a:lnTo>
                  <a:lnTo>
                    <a:pt x="102" y="1338"/>
                  </a:lnTo>
                  <a:lnTo>
                    <a:pt x="118" y="1477"/>
                  </a:lnTo>
                  <a:lnTo>
                    <a:pt x="135" y="1605"/>
                  </a:lnTo>
                  <a:lnTo>
                    <a:pt x="155" y="1718"/>
                  </a:lnTo>
                  <a:lnTo>
                    <a:pt x="169" y="1819"/>
                  </a:lnTo>
                  <a:lnTo>
                    <a:pt x="188" y="1912"/>
                  </a:lnTo>
                  <a:lnTo>
                    <a:pt x="205" y="1996"/>
                  </a:lnTo>
                  <a:lnTo>
                    <a:pt x="222" y="2073"/>
                  </a:lnTo>
                  <a:lnTo>
                    <a:pt x="239" y="2145"/>
                  </a:lnTo>
                  <a:lnTo>
                    <a:pt x="256" y="2213"/>
                  </a:lnTo>
                  <a:lnTo>
                    <a:pt x="273" y="2273"/>
                  </a:lnTo>
                  <a:lnTo>
                    <a:pt x="292" y="2330"/>
                  </a:lnTo>
                  <a:lnTo>
                    <a:pt x="309" y="2383"/>
                  </a:lnTo>
                  <a:lnTo>
                    <a:pt x="326" y="2431"/>
                  </a:lnTo>
                  <a:lnTo>
                    <a:pt x="342" y="2479"/>
                  </a:lnTo>
                  <a:lnTo>
                    <a:pt x="359" y="2520"/>
                  </a:lnTo>
                  <a:lnTo>
                    <a:pt x="376" y="2563"/>
                  </a:lnTo>
                  <a:lnTo>
                    <a:pt x="393" y="2602"/>
                  </a:lnTo>
                  <a:lnTo>
                    <a:pt x="410" y="2635"/>
                  </a:lnTo>
                  <a:lnTo>
                    <a:pt x="429" y="2672"/>
                  </a:lnTo>
                  <a:lnTo>
                    <a:pt x="446" y="2703"/>
                  </a:lnTo>
                  <a:lnTo>
                    <a:pt x="463" y="2734"/>
                  </a:lnTo>
                  <a:lnTo>
                    <a:pt x="480" y="2763"/>
                  </a:lnTo>
                  <a:lnTo>
                    <a:pt x="497" y="2789"/>
                  </a:lnTo>
                  <a:lnTo>
                    <a:pt x="513" y="2816"/>
                  </a:lnTo>
                  <a:lnTo>
                    <a:pt x="533" y="2840"/>
                  </a:lnTo>
                  <a:lnTo>
                    <a:pt x="547" y="2864"/>
                  </a:lnTo>
                  <a:lnTo>
                    <a:pt x="566" y="2888"/>
                  </a:lnTo>
                  <a:lnTo>
                    <a:pt x="583" y="2909"/>
                  </a:lnTo>
                  <a:lnTo>
                    <a:pt x="600" y="2929"/>
                  </a:lnTo>
                  <a:lnTo>
                    <a:pt x="619" y="2950"/>
                  </a:lnTo>
                  <a:lnTo>
                    <a:pt x="634" y="2969"/>
                  </a:lnTo>
                  <a:lnTo>
                    <a:pt x="653" y="2986"/>
                  </a:lnTo>
                  <a:lnTo>
                    <a:pt x="670" y="3003"/>
                  </a:lnTo>
                  <a:lnTo>
                    <a:pt x="687" y="3022"/>
                  </a:lnTo>
                  <a:lnTo>
                    <a:pt x="704" y="3037"/>
                  </a:lnTo>
                  <a:lnTo>
                    <a:pt x="720" y="3054"/>
                  </a:lnTo>
                  <a:lnTo>
                    <a:pt x="737" y="3068"/>
                  </a:lnTo>
                  <a:lnTo>
                    <a:pt x="757" y="3082"/>
                  </a:lnTo>
                  <a:lnTo>
                    <a:pt x="773" y="3097"/>
                  </a:lnTo>
                  <a:lnTo>
                    <a:pt x="790" y="3109"/>
                  </a:lnTo>
                  <a:lnTo>
                    <a:pt x="807" y="3121"/>
                  </a:lnTo>
                  <a:lnTo>
                    <a:pt x="824" y="3135"/>
                  </a:lnTo>
                  <a:lnTo>
                    <a:pt x="841" y="3147"/>
                  </a:lnTo>
                  <a:lnTo>
                    <a:pt x="858" y="3159"/>
                  </a:lnTo>
                  <a:lnTo>
                    <a:pt x="875" y="3169"/>
                  </a:lnTo>
                  <a:lnTo>
                    <a:pt x="894" y="3181"/>
                  </a:lnTo>
                  <a:lnTo>
                    <a:pt x="911" y="3193"/>
                  </a:lnTo>
                  <a:lnTo>
                    <a:pt x="928" y="3202"/>
                  </a:lnTo>
                  <a:lnTo>
                    <a:pt x="944" y="3212"/>
                  </a:lnTo>
                  <a:lnTo>
                    <a:pt x="961" y="3222"/>
                  </a:lnTo>
                  <a:lnTo>
                    <a:pt x="978" y="3231"/>
                  </a:lnTo>
                  <a:lnTo>
                    <a:pt x="997" y="3241"/>
                  </a:lnTo>
                  <a:lnTo>
                    <a:pt x="1012" y="3248"/>
                  </a:lnTo>
                  <a:lnTo>
                    <a:pt x="1031" y="3258"/>
                  </a:lnTo>
                  <a:lnTo>
                    <a:pt x="1048" y="3267"/>
                  </a:lnTo>
                  <a:lnTo>
                    <a:pt x="1065" y="3275"/>
                  </a:lnTo>
                  <a:lnTo>
                    <a:pt x="1084" y="3282"/>
                  </a:lnTo>
                  <a:lnTo>
                    <a:pt x="1099" y="3291"/>
                  </a:lnTo>
                  <a:lnTo>
                    <a:pt x="1118" y="3296"/>
                  </a:lnTo>
                  <a:lnTo>
                    <a:pt x="1135" y="3306"/>
                  </a:lnTo>
                  <a:lnTo>
                    <a:pt x="1152" y="3313"/>
                  </a:lnTo>
                  <a:lnTo>
                    <a:pt x="1168" y="3320"/>
                  </a:lnTo>
                  <a:lnTo>
                    <a:pt x="1185" y="3325"/>
                  </a:lnTo>
                  <a:lnTo>
                    <a:pt x="1202" y="3332"/>
                  </a:lnTo>
                  <a:lnTo>
                    <a:pt x="1221" y="3339"/>
                  </a:lnTo>
                  <a:lnTo>
                    <a:pt x="1238" y="3344"/>
                  </a:lnTo>
                  <a:lnTo>
                    <a:pt x="1255" y="3351"/>
                  </a:lnTo>
                  <a:lnTo>
                    <a:pt x="1272" y="3356"/>
                  </a:lnTo>
                  <a:lnTo>
                    <a:pt x="1289" y="3363"/>
                  </a:lnTo>
                  <a:lnTo>
                    <a:pt x="1306" y="3368"/>
                  </a:lnTo>
                  <a:lnTo>
                    <a:pt x="1323" y="3375"/>
                  </a:lnTo>
                  <a:lnTo>
                    <a:pt x="1339" y="3380"/>
                  </a:lnTo>
                  <a:lnTo>
                    <a:pt x="1359" y="3385"/>
                  </a:lnTo>
                  <a:lnTo>
                    <a:pt x="1376" y="3390"/>
                  </a:lnTo>
                  <a:lnTo>
                    <a:pt x="1392" y="3395"/>
                  </a:lnTo>
                  <a:lnTo>
                    <a:pt x="1409" y="3400"/>
                  </a:lnTo>
                  <a:lnTo>
                    <a:pt x="1426" y="3404"/>
                  </a:lnTo>
                  <a:lnTo>
                    <a:pt x="1443" y="3409"/>
                  </a:lnTo>
                  <a:lnTo>
                    <a:pt x="1462" y="3414"/>
                  </a:lnTo>
                  <a:lnTo>
                    <a:pt x="1477" y="3419"/>
                  </a:lnTo>
                  <a:lnTo>
                    <a:pt x="1496" y="3424"/>
                  </a:lnTo>
                  <a:lnTo>
                    <a:pt x="1513" y="3428"/>
                  </a:lnTo>
                  <a:lnTo>
                    <a:pt x="1530" y="3433"/>
                  </a:lnTo>
                  <a:lnTo>
                    <a:pt x="1549" y="3438"/>
                  </a:lnTo>
                  <a:lnTo>
                    <a:pt x="1563" y="3443"/>
                  </a:lnTo>
                  <a:lnTo>
                    <a:pt x="1583" y="3445"/>
                  </a:lnTo>
                  <a:lnTo>
                    <a:pt x="1599" y="3450"/>
                  </a:lnTo>
                  <a:lnTo>
                    <a:pt x="1616" y="3452"/>
                  </a:lnTo>
                  <a:lnTo>
                    <a:pt x="1633" y="3457"/>
                  </a:lnTo>
                  <a:lnTo>
                    <a:pt x="1650" y="3462"/>
                  </a:lnTo>
                  <a:lnTo>
                    <a:pt x="1667" y="3467"/>
                  </a:lnTo>
                  <a:lnTo>
                    <a:pt x="1686" y="3469"/>
                  </a:lnTo>
                  <a:lnTo>
                    <a:pt x="1703" y="3472"/>
                  </a:lnTo>
                  <a:lnTo>
                    <a:pt x="1720" y="3476"/>
                  </a:lnTo>
                  <a:lnTo>
                    <a:pt x="1737" y="3479"/>
                  </a:lnTo>
                  <a:lnTo>
                    <a:pt x="1754" y="3484"/>
                  </a:lnTo>
                  <a:lnTo>
                    <a:pt x="1770" y="3486"/>
                  </a:lnTo>
                  <a:lnTo>
                    <a:pt x="1787" y="3491"/>
                  </a:lnTo>
                  <a:lnTo>
                    <a:pt x="1804" y="3493"/>
                  </a:lnTo>
                  <a:lnTo>
                    <a:pt x="1823" y="3496"/>
                  </a:lnTo>
                  <a:lnTo>
                    <a:pt x="1840" y="3498"/>
                  </a:lnTo>
                  <a:lnTo>
                    <a:pt x="1857" y="3503"/>
                  </a:lnTo>
                  <a:lnTo>
                    <a:pt x="1874" y="3503"/>
                  </a:lnTo>
                  <a:lnTo>
                    <a:pt x="1891" y="3508"/>
                  </a:lnTo>
                  <a:lnTo>
                    <a:pt x="1908" y="3510"/>
                  </a:lnTo>
                  <a:lnTo>
                    <a:pt x="1927" y="3512"/>
                  </a:lnTo>
                  <a:lnTo>
                    <a:pt x="1941" y="3517"/>
                  </a:lnTo>
                  <a:lnTo>
                    <a:pt x="1961" y="3517"/>
                  </a:lnTo>
                  <a:lnTo>
                    <a:pt x="1978" y="3522"/>
                  </a:lnTo>
                  <a:lnTo>
                    <a:pt x="1994" y="3524"/>
                  </a:lnTo>
                  <a:lnTo>
                    <a:pt x="2014" y="3527"/>
                  </a:lnTo>
                  <a:lnTo>
                    <a:pt x="2028" y="3529"/>
                  </a:lnTo>
                  <a:lnTo>
                    <a:pt x="2047" y="3532"/>
                  </a:lnTo>
                  <a:lnTo>
                    <a:pt x="2064" y="3534"/>
                  </a:lnTo>
                  <a:lnTo>
                    <a:pt x="2081" y="3536"/>
                  </a:lnTo>
                  <a:lnTo>
                    <a:pt x="2098" y="3539"/>
                  </a:lnTo>
                  <a:lnTo>
                    <a:pt x="2115" y="3541"/>
                  </a:lnTo>
                  <a:lnTo>
                    <a:pt x="2132" y="3544"/>
                  </a:lnTo>
                  <a:lnTo>
                    <a:pt x="2151" y="3546"/>
                  </a:lnTo>
                  <a:lnTo>
                    <a:pt x="2168" y="3548"/>
                  </a:lnTo>
                  <a:lnTo>
                    <a:pt x="2185" y="3551"/>
                  </a:lnTo>
                  <a:lnTo>
                    <a:pt x="2202" y="3553"/>
                  </a:lnTo>
                  <a:lnTo>
                    <a:pt x="2218" y="3556"/>
                  </a:lnTo>
                  <a:lnTo>
                    <a:pt x="2235" y="3558"/>
                  </a:lnTo>
                  <a:lnTo>
                    <a:pt x="2252" y="3560"/>
                  </a:lnTo>
                  <a:lnTo>
                    <a:pt x="2269" y="3563"/>
                  </a:lnTo>
                  <a:lnTo>
                    <a:pt x="2288" y="3565"/>
                  </a:lnTo>
                  <a:lnTo>
                    <a:pt x="2305" y="3565"/>
                  </a:lnTo>
                  <a:lnTo>
                    <a:pt x="2322" y="3568"/>
                  </a:lnTo>
                  <a:lnTo>
                    <a:pt x="2339" y="3570"/>
                  </a:lnTo>
                  <a:lnTo>
                    <a:pt x="2356" y="3573"/>
                  </a:lnTo>
                  <a:lnTo>
                    <a:pt x="2372" y="3575"/>
                  </a:lnTo>
                  <a:lnTo>
                    <a:pt x="2392" y="3575"/>
                  </a:lnTo>
                  <a:lnTo>
                    <a:pt x="2406" y="3580"/>
                  </a:lnTo>
                  <a:lnTo>
                    <a:pt x="2425" y="3580"/>
                  </a:lnTo>
                  <a:lnTo>
                    <a:pt x="2442" y="3582"/>
                  </a:lnTo>
                  <a:lnTo>
                    <a:pt x="2459" y="3585"/>
                  </a:lnTo>
                  <a:lnTo>
                    <a:pt x="2478" y="3585"/>
                  </a:lnTo>
                  <a:lnTo>
                    <a:pt x="2493" y="3587"/>
                  </a:lnTo>
                  <a:lnTo>
                    <a:pt x="2512" y="3589"/>
                  </a:lnTo>
                  <a:lnTo>
                    <a:pt x="2529" y="3589"/>
                  </a:lnTo>
                  <a:lnTo>
                    <a:pt x="2546" y="3594"/>
                  </a:lnTo>
                  <a:lnTo>
                    <a:pt x="2563" y="3594"/>
                  </a:lnTo>
                  <a:lnTo>
                    <a:pt x="2580" y="3597"/>
                  </a:lnTo>
                  <a:lnTo>
                    <a:pt x="2596" y="3599"/>
                  </a:lnTo>
                  <a:lnTo>
                    <a:pt x="2616" y="3599"/>
                  </a:lnTo>
                  <a:lnTo>
                    <a:pt x="2633" y="3601"/>
                  </a:lnTo>
                  <a:lnTo>
                    <a:pt x="2649" y="3604"/>
                  </a:lnTo>
                  <a:lnTo>
                    <a:pt x="2666" y="3604"/>
                  </a:lnTo>
                  <a:lnTo>
                    <a:pt x="2683" y="3606"/>
                  </a:lnTo>
                  <a:lnTo>
                    <a:pt x="2700" y="3609"/>
                  </a:lnTo>
                  <a:lnTo>
                    <a:pt x="2717" y="3609"/>
                  </a:lnTo>
                  <a:lnTo>
                    <a:pt x="2734" y="3611"/>
                  </a:lnTo>
                  <a:lnTo>
                    <a:pt x="2753" y="3611"/>
                  </a:lnTo>
                  <a:lnTo>
                    <a:pt x="2770" y="3613"/>
                  </a:lnTo>
                  <a:lnTo>
                    <a:pt x="2787" y="3613"/>
                  </a:lnTo>
                  <a:lnTo>
                    <a:pt x="2804" y="3616"/>
                  </a:lnTo>
                  <a:lnTo>
                    <a:pt x="2820" y="3618"/>
                  </a:lnTo>
                  <a:lnTo>
                    <a:pt x="2837" y="3618"/>
                  </a:lnTo>
                  <a:lnTo>
                    <a:pt x="2856" y="3621"/>
                  </a:lnTo>
                  <a:lnTo>
                    <a:pt x="2871" y="3623"/>
                  </a:lnTo>
                  <a:lnTo>
                    <a:pt x="2890" y="3623"/>
                  </a:lnTo>
                  <a:lnTo>
                    <a:pt x="2907" y="3623"/>
                  </a:lnTo>
                  <a:lnTo>
                    <a:pt x="2924" y="3625"/>
                  </a:lnTo>
                  <a:lnTo>
                    <a:pt x="2943" y="3628"/>
                  </a:lnTo>
                  <a:lnTo>
                    <a:pt x="2958" y="3628"/>
                  </a:lnTo>
                  <a:lnTo>
                    <a:pt x="2977" y="3630"/>
                  </a:lnTo>
                  <a:lnTo>
                    <a:pt x="2994" y="3630"/>
                  </a:lnTo>
                  <a:lnTo>
                    <a:pt x="3011" y="3633"/>
                  </a:lnTo>
                  <a:lnTo>
                    <a:pt x="3027" y="3633"/>
                  </a:lnTo>
                  <a:lnTo>
                    <a:pt x="3044" y="3635"/>
                  </a:lnTo>
                  <a:lnTo>
                    <a:pt x="3061" y="3635"/>
                  </a:lnTo>
                  <a:lnTo>
                    <a:pt x="3080" y="3635"/>
                  </a:lnTo>
                  <a:lnTo>
                    <a:pt x="3097" y="3637"/>
                  </a:lnTo>
                  <a:lnTo>
                    <a:pt x="3114" y="3640"/>
                  </a:lnTo>
                  <a:lnTo>
                    <a:pt x="3131" y="3640"/>
                  </a:lnTo>
                  <a:lnTo>
                    <a:pt x="3148" y="3640"/>
                  </a:lnTo>
                  <a:lnTo>
                    <a:pt x="3165" y="3642"/>
                  </a:lnTo>
                  <a:lnTo>
                    <a:pt x="3182" y="3645"/>
                  </a:lnTo>
                  <a:lnTo>
                    <a:pt x="3198" y="3645"/>
                  </a:lnTo>
                  <a:lnTo>
                    <a:pt x="3218" y="3645"/>
                  </a:lnTo>
                  <a:lnTo>
                    <a:pt x="3235" y="3647"/>
                  </a:lnTo>
                  <a:lnTo>
                    <a:pt x="3251" y="3647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62497928-A1F5-4801-ABFA-54CFF47A1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195" y="756920"/>
              <a:ext cx="1943100" cy="2179955"/>
            </a:xfrm>
            <a:custGeom>
              <a:avLst/>
              <a:gdLst>
                <a:gd name="T0" fmla="*/ 31 w 3060"/>
                <a:gd name="T1" fmla="*/ 286 h 3433"/>
                <a:gd name="T2" fmla="*/ 82 w 3060"/>
                <a:gd name="T3" fmla="*/ 682 h 3433"/>
                <a:gd name="T4" fmla="*/ 135 w 3060"/>
                <a:gd name="T5" fmla="*/ 1002 h 3433"/>
                <a:gd name="T6" fmla="*/ 185 w 3060"/>
                <a:gd name="T7" fmla="*/ 1261 h 3433"/>
                <a:gd name="T8" fmla="*/ 238 w 3060"/>
                <a:gd name="T9" fmla="*/ 1477 h 3433"/>
                <a:gd name="T10" fmla="*/ 289 w 3060"/>
                <a:gd name="T11" fmla="*/ 1660 h 3433"/>
                <a:gd name="T12" fmla="*/ 342 w 3060"/>
                <a:gd name="T13" fmla="*/ 1819 h 3433"/>
                <a:gd name="T14" fmla="*/ 392 w 3060"/>
                <a:gd name="T15" fmla="*/ 1953 h 3433"/>
                <a:gd name="T16" fmla="*/ 443 w 3060"/>
                <a:gd name="T17" fmla="*/ 2073 h 3433"/>
                <a:gd name="T18" fmla="*/ 496 w 3060"/>
                <a:gd name="T19" fmla="*/ 2179 h 3433"/>
                <a:gd name="T20" fmla="*/ 546 w 3060"/>
                <a:gd name="T21" fmla="*/ 2273 h 3433"/>
                <a:gd name="T22" fmla="*/ 599 w 3060"/>
                <a:gd name="T23" fmla="*/ 2357 h 3433"/>
                <a:gd name="T24" fmla="*/ 650 w 3060"/>
                <a:gd name="T25" fmla="*/ 2431 h 3433"/>
                <a:gd name="T26" fmla="*/ 703 w 3060"/>
                <a:gd name="T27" fmla="*/ 2501 h 3433"/>
                <a:gd name="T28" fmla="*/ 753 w 3060"/>
                <a:gd name="T29" fmla="*/ 2563 h 3433"/>
                <a:gd name="T30" fmla="*/ 806 w 3060"/>
                <a:gd name="T31" fmla="*/ 2619 h 3433"/>
                <a:gd name="T32" fmla="*/ 857 w 3060"/>
                <a:gd name="T33" fmla="*/ 2672 h 3433"/>
                <a:gd name="T34" fmla="*/ 908 w 3060"/>
                <a:gd name="T35" fmla="*/ 2717 h 3433"/>
                <a:gd name="T36" fmla="*/ 961 w 3060"/>
                <a:gd name="T37" fmla="*/ 2763 h 3433"/>
                <a:gd name="T38" fmla="*/ 1011 w 3060"/>
                <a:gd name="T39" fmla="*/ 2804 h 3433"/>
                <a:gd name="T40" fmla="*/ 1064 w 3060"/>
                <a:gd name="T41" fmla="*/ 2840 h 3433"/>
                <a:gd name="T42" fmla="*/ 1115 w 3060"/>
                <a:gd name="T43" fmla="*/ 2876 h 3433"/>
                <a:gd name="T44" fmla="*/ 1168 w 3060"/>
                <a:gd name="T45" fmla="*/ 2909 h 3433"/>
                <a:gd name="T46" fmla="*/ 1218 w 3060"/>
                <a:gd name="T47" fmla="*/ 2941 h 3433"/>
                <a:gd name="T48" fmla="*/ 1271 w 3060"/>
                <a:gd name="T49" fmla="*/ 2969 h 3433"/>
                <a:gd name="T50" fmla="*/ 1322 w 3060"/>
                <a:gd name="T51" fmla="*/ 2996 h 3433"/>
                <a:gd name="T52" fmla="*/ 1372 w 3060"/>
                <a:gd name="T53" fmla="*/ 3022 h 3433"/>
                <a:gd name="T54" fmla="*/ 1425 w 3060"/>
                <a:gd name="T55" fmla="*/ 3046 h 3433"/>
                <a:gd name="T56" fmla="*/ 1476 w 3060"/>
                <a:gd name="T57" fmla="*/ 3068 h 3433"/>
                <a:gd name="T58" fmla="*/ 1529 w 3060"/>
                <a:gd name="T59" fmla="*/ 3090 h 3433"/>
                <a:gd name="T60" fmla="*/ 1579 w 3060"/>
                <a:gd name="T61" fmla="*/ 3109 h 3433"/>
                <a:gd name="T62" fmla="*/ 1632 w 3060"/>
                <a:gd name="T63" fmla="*/ 3128 h 3433"/>
                <a:gd name="T64" fmla="*/ 1683 w 3060"/>
                <a:gd name="T65" fmla="*/ 3147 h 3433"/>
                <a:gd name="T66" fmla="*/ 1736 w 3060"/>
                <a:gd name="T67" fmla="*/ 3164 h 3433"/>
                <a:gd name="T68" fmla="*/ 1787 w 3060"/>
                <a:gd name="T69" fmla="*/ 3181 h 3433"/>
                <a:gd name="T70" fmla="*/ 1837 w 3060"/>
                <a:gd name="T71" fmla="*/ 3198 h 3433"/>
                <a:gd name="T72" fmla="*/ 1890 w 3060"/>
                <a:gd name="T73" fmla="*/ 3212 h 3433"/>
                <a:gd name="T74" fmla="*/ 1941 w 3060"/>
                <a:gd name="T75" fmla="*/ 3227 h 3433"/>
                <a:gd name="T76" fmla="*/ 1994 w 3060"/>
                <a:gd name="T77" fmla="*/ 3241 h 3433"/>
                <a:gd name="T78" fmla="*/ 2044 w 3060"/>
                <a:gd name="T79" fmla="*/ 3253 h 3433"/>
                <a:gd name="T80" fmla="*/ 2097 w 3060"/>
                <a:gd name="T81" fmla="*/ 3267 h 3433"/>
                <a:gd name="T82" fmla="*/ 2148 w 3060"/>
                <a:gd name="T83" fmla="*/ 3277 h 3433"/>
                <a:gd name="T84" fmla="*/ 2201 w 3060"/>
                <a:gd name="T85" fmla="*/ 3291 h 3433"/>
                <a:gd name="T86" fmla="*/ 2251 w 3060"/>
                <a:gd name="T87" fmla="*/ 3301 h 3433"/>
                <a:gd name="T88" fmla="*/ 2302 w 3060"/>
                <a:gd name="T89" fmla="*/ 3313 h 3433"/>
                <a:gd name="T90" fmla="*/ 2355 w 3060"/>
                <a:gd name="T91" fmla="*/ 3323 h 3433"/>
                <a:gd name="T92" fmla="*/ 2405 w 3060"/>
                <a:gd name="T93" fmla="*/ 3332 h 3433"/>
                <a:gd name="T94" fmla="*/ 2458 w 3060"/>
                <a:gd name="T95" fmla="*/ 3342 h 3433"/>
                <a:gd name="T96" fmla="*/ 2509 w 3060"/>
                <a:gd name="T97" fmla="*/ 3351 h 3433"/>
                <a:gd name="T98" fmla="*/ 2562 w 3060"/>
                <a:gd name="T99" fmla="*/ 3361 h 3433"/>
                <a:gd name="T100" fmla="*/ 2613 w 3060"/>
                <a:gd name="T101" fmla="*/ 3368 h 3433"/>
                <a:gd name="T102" fmla="*/ 2665 w 3060"/>
                <a:gd name="T103" fmla="*/ 3378 h 3433"/>
                <a:gd name="T104" fmla="*/ 2716 w 3060"/>
                <a:gd name="T105" fmla="*/ 3385 h 3433"/>
                <a:gd name="T106" fmla="*/ 2767 w 3060"/>
                <a:gd name="T107" fmla="*/ 3395 h 3433"/>
                <a:gd name="T108" fmla="*/ 2820 w 3060"/>
                <a:gd name="T109" fmla="*/ 3400 h 3433"/>
                <a:gd name="T110" fmla="*/ 2870 w 3060"/>
                <a:gd name="T111" fmla="*/ 3409 h 3433"/>
                <a:gd name="T112" fmla="*/ 2923 w 3060"/>
                <a:gd name="T113" fmla="*/ 3414 h 3433"/>
                <a:gd name="T114" fmla="*/ 2974 w 3060"/>
                <a:gd name="T115" fmla="*/ 3424 h 3433"/>
                <a:gd name="T116" fmla="*/ 3027 w 3060"/>
                <a:gd name="T117" fmla="*/ 3428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433">
                  <a:moveTo>
                    <a:pt x="0" y="0"/>
                  </a:moveTo>
                  <a:lnTo>
                    <a:pt x="14" y="130"/>
                  </a:lnTo>
                  <a:lnTo>
                    <a:pt x="31" y="286"/>
                  </a:lnTo>
                  <a:lnTo>
                    <a:pt x="48" y="427"/>
                  </a:lnTo>
                  <a:lnTo>
                    <a:pt x="65" y="560"/>
                  </a:lnTo>
                  <a:lnTo>
                    <a:pt x="82" y="682"/>
                  </a:lnTo>
                  <a:lnTo>
                    <a:pt x="101" y="795"/>
                  </a:lnTo>
                  <a:lnTo>
                    <a:pt x="118" y="903"/>
                  </a:lnTo>
                  <a:lnTo>
                    <a:pt x="135" y="1002"/>
                  </a:lnTo>
                  <a:lnTo>
                    <a:pt x="151" y="1093"/>
                  </a:lnTo>
                  <a:lnTo>
                    <a:pt x="168" y="1180"/>
                  </a:lnTo>
                  <a:lnTo>
                    <a:pt x="185" y="1261"/>
                  </a:lnTo>
                  <a:lnTo>
                    <a:pt x="202" y="1338"/>
                  </a:lnTo>
                  <a:lnTo>
                    <a:pt x="219" y="1410"/>
                  </a:lnTo>
                  <a:lnTo>
                    <a:pt x="238" y="1477"/>
                  </a:lnTo>
                  <a:lnTo>
                    <a:pt x="255" y="1542"/>
                  </a:lnTo>
                  <a:lnTo>
                    <a:pt x="272" y="1605"/>
                  </a:lnTo>
                  <a:lnTo>
                    <a:pt x="289" y="1660"/>
                  </a:lnTo>
                  <a:lnTo>
                    <a:pt x="306" y="1718"/>
                  </a:lnTo>
                  <a:lnTo>
                    <a:pt x="322" y="1771"/>
                  </a:lnTo>
                  <a:lnTo>
                    <a:pt x="342" y="1819"/>
                  </a:lnTo>
                  <a:lnTo>
                    <a:pt x="356" y="1867"/>
                  </a:lnTo>
                  <a:lnTo>
                    <a:pt x="375" y="1912"/>
                  </a:lnTo>
                  <a:lnTo>
                    <a:pt x="392" y="1953"/>
                  </a:lnTo>
                  <a:lnTo>
                    <a:pt x="409" y="1996"/>
                  </a:lnTo>
                  <a:lnTo>
                    <a:pt x="428" y="2035"/>
                  </a:lnTo>
                  <a:lnTo>
                    <a:pt x="443" y="2073"/>
                  </a:lnTo>
                  <a:lnTo>
                    <a:pt x="462" y="2109"/>
                  </a:lnTo>
                  <a:lnTo>
                    <a:pt x="479" y="2145"/>
                  </a:lnTo>
                  <a:lnTo>
                    <a:pt x="496" y="2179"/>
                  </a:lnTo>
                  <a:lnTo>
                    <a:pt x="513" y="2213"/>
                  </a:lnTo>
                  <a:lnTo>
                    <a:pt x="529" y="2241"/>
                  </a:lnTo>
                  <a:lnTo>
                    <a:pt x="546" y="2273"/>
                  </a:lnTo>
                  <a:lnTo>
                    <a:pt x="566" y="2301"/>
                  </a:lnTo>
                  <a:lnTo>
                    <a:pt x="582" y="2330"/>
                  </a:lnTo>
                  <a:lnTo>
                    <a:pt x="599" y="2357"/>
                  </a:lnTo>
                  <a:lnTo>
                    <a:pt x="616" y="2383"/>
                  </a:lnTo>
                  <a:lnTo>
                    <a:pt x="633" y="2407"/>
                  </a:lnTo>
                  <a:lnTo>
                    <a:pt x="650" y="2431"/>
                  </a:lnTo>
                  <a:lnTo>
                    <a:pt x="667" y="2455"/>
                  </a:lnTo>
                  <a:lnTo>
                    <a:pt x="684" y="2479"/>
                  </a:lnTo>
                  <a:lnTo>
                    <a:pt x="703" y="2501"/>
                  </a:lnTo>
                  <a:lnTo>
                    <a:pt x="720" y="2520"/>
                  </a:lnTo>
                  <a:lnTo>
                    <a:pt x="737" y="2542"/>
                  </a:lnTo>
                  <a:lnTo>
                    <a:pt x="753" y="2563"/>
                  </a:lnTo>
                  <a:lnTo>
                    <a:pt x="770" y="2583"/>
                  </a:lnTo>
                  <a:lnTo>
                    <a:pt x="787" y="2602"/>
                  </a:lnTo>
                  <a:lnTo>
                    <a:pt x="806" y="2619"/>
                  </a:lnTo>
                  <a:lnTo>
                    <a:pt x="821" y="2635"/>
                  </a:lnTo>
                  <a:lnTo>
                    <a:pt x="840" y="2652"/>
                  </a:lnTo>
                  <a:lnTo>
                    <a:pt x="857" y="2672"/>
                  </a:lnTo>
                  <a:lnTo>
                    <a:pt x="874" y="2686"/>
                  </a:lnTo>
                  <a:lnTo>
                    <a:pt x="893" y="2703"/>
                  </a:lnTo>
                  <a:lnTo>
                    <a:pt x="908" y="2717"/>
                  </a:lnTo>
                  <a:lnTo>
                    <a:pt x="927" y="2734"/>
                  </a:lnTo>
                  <a:lnTo>
                    <a:pt x="944" y="2748"/>
                  </a:lnTo>
                  <a:lnTo>
                    <a:pt x="961" y="2763"/>
                  </a:lnTo>
                  <a:lnTo>
                    <a:pt x="977" y="2775"/>
                  </a:lnTo>
                  <a:lnTo>
                    <a:pt x="994" y="2789"/>
                  </a:lnTo>
                  <a:lnTo>
                    <a:pt x="1011" y="2804"/>
                  </a:lnTo>
                  <a:lnTo>
                    <a:pt x="1030" y="2816"/>
                  </a:lnTo>
                  <a:lnTo>
                    <a:pt x="1047" y="2828"/>
                  </a:lnTo>
                  <a:lnTo>
                    <a:pt x="1064" y="2840"/>
                  </a:lnTo>
                  <a:lnTo>
                    <a:pt x="1081" y="2852"/>
                  </a:lnTo>
                  <a:lnTo>
                    <a:pt x="1098" y="2864"/>
                  </a:lnTo>
                  <a:lnTo>
                    <a:pt x="1115" y="2876"/>
                  </a:lnTo>
                  <a:lnTo>
                    <a:pt x="1132" y="2888"/>
                  </a:lnTo>
                  <a:lnTo>
                    <a:pt x="1148" y="2900"/>
                  </a:lnTo>
                  <a:lnTo>
                    <a:pt x="1168" y="2909"/>
                  </a:lnTo>
                  <a:lnTo>
                    <a:pt x="1185" y="2919"/>
                  </a:lnTo>
                  <a:lnTo>
                    <a:pt x="1201" y="2929"/>
                  </a:lnTo>
                  <a:lnTo>
                    <a:pt x="1218" y="2941"/>
                  </a:lnTo>
                  <a:lnTo>
                    <a:pt x="1235" y="2950"/>
                  </a:lnTo>
                  <a:lnTo>
                    <a:pt x="1252" y="2960"/>
                  </a:lnTo>
                  <a:lnTo>
                    <a:pt x="1271" y="2969"/>
                  </a:lnTo>
                  <a:lnTo>
                    <a:pt x="1286" y="2977"/>
                  </a:lnTo>
                  <a:lnTo>
                    <a:pt x="1305" y="2986"/>
                  </a:lnTo>
                  <a:lnTo>
                    <a:pt x="1322" y="2996"/>
                  </a:lnTo>
                  <a:lnTo>
                    <a:pt x="1339" y="3003"/>
                  </a:lnTo>
                  <a:lnTo>
                    <a:pt x="1358" y="3013"/>
                  </a:lnTo>
                  <a:lnTo>
                    <a:pt x="1372" y="3022"/>
                  </a:lnTo>
                  <a:lnTo>
                    <a:pt x="1392" y="3030"/>
                  </a:lnTo>
                  <a:lnTo>
                    <a:pt x="1408" y="3037"/>
                  </a:lnTo>
                  <a:lnTo>
                    <a:pt x="1425" y="3046"/>
                  </a:lnTo>
                  <a:lnTo>
                    <a:pt x="1442" y="3054"/>
                  </a:lnTo>
                  <a:lnTo>
                    <a:pt x="1459" y="3061"/>
                  </a:lnTo>
                  <a:lnTo>
                    <a:pt x="1476" y="3068"/>
                  </a:lnTo>
                  <a:lnTo>
                    <a:pt x="1495" y="3075"/>
                  </a:lnTo>
                  <a:lnTo>
                    <a:pt x="1512" y="3082"/>
                  </a:lnTo>
                  <a:lnTo>
                    <a:pt x="1529" y="3090"/>
                  </a:lnTo>
                  <a:lnTo>
                    <a:pt x="1546" y="3097"/>
                  </a:lnTo>
                  <a:lnTo>
                    <a:pt x="1563" y="3102"/>
                  </a:lnTo>
                  <a:lnTo>
                    <a:pt x="1579" y="3109"/>
                  </a:lnTo>
                  <a:lnTo>
                    <a:pt x="1596" y="3116"/>
                  </a:lnTo>
                  <a:lnTo>
                    <a:pt x="1613" y="3121"/>
                  </a:lnTo>
                  <a:lnTo>
                    <a:pt x="1632" y="3128"/>
                  </a:lnTo>
                  <a:lnTo>
                    <a:pt x="1649" y="3135"/>
                  </a:lnTo>
                  <a:lnTo>
                    <a:pt x="1666" y="3140"/>
                  </a:lnTo>
                  <a:lnTo>
                    <a:pt x="1683" y="3147"/>
                  </a:lnTo>
                  <a:lnTo>
                    <a:pt x="1700" y="3154"/>
                  </a:lnTo>
                  <a:lnTo>
                    <a:pt x="1717" y="3159"/>
                  </a:lnTo>
                  <a:lnTo>
                    <a:pt x="1736" y="3164"/>
                  </a:lnTo>
                  <a:lnTo>
                    <a:pt x="1750" y="3169"/>
                  </a:lnTo>
                  <a:lnTo>
                    <a:pt x="1770" y="3176"/>
                  </a:lnTo>
                  <a:lnTo>
                    <a:pt x="1787" y="3181"/>
                  </a:lnTo>
                  <a:lnTo>
                    <a:pt x="1803" y="3188"/>
                  </a:lnTo>
                  <a:lnTo>
                    <a:pt x="1823" y="3193"/>
                  </a:lnTo>
                  <a:lnTo>
                    <a:pt x="1837" y="3198"/>
                  </a:lnTo>
                  <a:lnTo>
                    <a:pt x="1856" y="3202"/>
                  </a:lnTo>
                  <a:lnTo>
                    <a:pt x="1873" y="3207"/>
                  </a:lnTo>
                  <a:lnTo>
                    <a:pt x="1890" y="3212"/>
                  </a:lnTo>
                  <a:lnTo>
                    <a:pt x="1907" y="3217"/>
                  </a:lnTo>
                  <a:lnTo>
                    <a:pt x="1924" y="3222"/>
                  </a:lnTo>
                  <a:lnTo>
                    <a:pt x="1941" y="3227"/>
                  </a:lnTo>
                  <a:lnTo>
                    <a:pt x="1960" y="3231"/>
                  </a:lnTo>
                  <a:lnTo>
                    <a:pt x="1977" y="3236"/>
                  </a:lnTo>
                  <a:lnTo>
                    <a:pt x="1994" y="3241"/>
                  </a:lnTo>
                  <a:lnTo>
                    <a:pt x="2011" y="3243"/>
                  </a:lnTo>
                  <a:lnTo>
                    <a:pt x="2027" y="3248"/>
                  </a:lnTo>
                  <a:lnTo>
                    <a:pt x="2044" y="3253"/>
                  </a:lnTo>
                  <a:lnTo>
                    <a:pt x="2061" y="3258"/>
                  </a:lnTo>
                  <a:lnTo>
                    <a:pt x="2078" y="3263"/>
                  </a:lnTo>
                  <a:lnTo>
                    <a:pt x="2097" y="3267"/>
                  </a:lnTo>
                  <a:lnTo>
                    <a:pt x="2114" y="3270"/>
                  </a:lnTo>
                  <a:lnTo>
                    <a:pt x="2131" y="3275"/>
                  </a:lnTo>
                  <a:lnTo>
                    <a:pt x="2148" y="3277"/>
                  </a:lnTo>
                  <a:lnTo>
                    <a:pt x="2165" y="3282"/>
                  </a:lnTo>
                  <a:lnTo>
                    <a:pt x="2181" y="3287"/>
                  </a:lnTo>
                  <a:lnTo>
                    <a:pt x="2201" y="3291"/>
                  </a:lnTo>
                  <a:lnTo>
                    <a:pt x="2215" y="3294"/>
                  </a:lnTo>
                  <a:lnTo>
                    <a:pt x="2234" y="3296"/>
                  </a:lnTo>
                  <a:lnTo>
                    <a:pt x="2251" y="3301"/>
                  </a:lnTo>
                  <a:lnTo>
                    <a:pt x="2268" y="3306"/>
                  </a:lnTo>
                  <a:lnTo>
                    <a:pt x="2287" y="3308"/>
                  </a:lnTo>
                  <a:lnTo>
                    <a:pt x="2302" y="3313"/>
                  </a:lnTo>
                  <a:lnTo>
                    <a:pt x="2321" y="3315"/>
                  </a:lnTo>
                  <a:lnTo>
                    <a:pt x="2338" y="3320"/>
                  </a:lnTo>
                  <a:lnTo>
                    <a:pt x="2355" y="3323"/>
                  </a:lnTo>
                  <a:lnTo>
                    <a:pt x="2372" y="3325"/>
                  </a:lnTo>
                  <a:lnTo>
                    <a:pt x="2389" y="3330"/>
                  </a:lnTo>
                  <a:lnTo>
                    <a:pt x="2405" y="3332"/>
                  </a:lnTo>
                  <a:lnTo>
                    <a:pt x="2425" y="3335"/>
                  </a:lnTo>
                  <a:lnTo>
                    <a:pt x="2442" y="3339"/>
                  </a:lnTo>
                  <a:lnTo>
                    <a:pt x="2458" y="3342"/>
                  </a:lnTo>
                  <a:lnTo>
                    <a:pt x="2475" y="3344"/>
                  </a:lnTo>
                  <a:lnTo>
                    <a:pt x="2492" y="3347"/>
                  </a:lnTo>
                  <a:lnTo>
                    <a:pt x="2509" y="3351"/>
                  </a:lnTo>
                  <a:lnTo>
                    <a:pt x="2526" y="3354"/>
                  </a:lnTo>
                  <a:lnTo>
                    <a:pt x="2543" y="3356"/>
                  </a:lnTo>
                  <a:lnTo>
                    <a:pt x="2562" y="3361"/>
                  </a:lnTo>
                  <a:lnTo>
                    <a:pt x="2579" y="3363"/>
                  </a:lnTo>
                  <a:lnTo>
                    <a:pt x="2596" y="3366"/>
                  </a:lnTo>
                  <a:lnTo>
                    <a:pt x="2613" y="3368"/>
                  </a:lnTo>
                  <a:lnTo>
                    <a:pt x="2629" y="3371"/>
                  </a:lnTo>
                  <a:lnTo>
                    <a:pt x="2646" y="3375"/>
                  </a:lnTo>
                  <a:lnTo>
                    <a:pt x="2665" y="3378"/>
                  </a:lnTo>
                  <a:lnTo>
                    <a:pt x="2680" y="3380"/>
                  </a:lnTo>
                  <a:lnTo>
                    <a:pt x="2699" y="3383"/>
                  </a:lnTo>
                  <a:lnTo>
                    <a:pt x="2716" y="3385"/>
                  </a:lnTo>
                  <a:lnTo>
                    <a:pt x="2733" y="3387"/>
                  </a:lnTo>
                  <a:lnTo>
                    <a:pt x="2752" y="3390"/>
                  </a:lnTo>
                  <a:lnTo>
                    <a:pt x="2767" y="3395"/>
                  </a:lnTo>
                  <a:lnTo>
                    <a:pt x="2786" y="3395"/>
                  </a:lnTo>
                  <a:lnTo>
                    <a:pt x="2803" y="3400"/>
                  </a:lnTo>
                  <a:lnTo>
                    <a:pt x="2820" y="3400"/>
                  </a:lnTo>
                  <a:lnTo>
                    <a:pt x="2836" y="3404"/>
                  </a:lnTo>
                  <a:lnTo>
                    <a:pt x="2853" y="3404"/>
                  </a:lnTo>
                  <a:lnTo>
                    <a:pt x="2870" y="3409"/>
                  </a:lnTo>
                  <a:lnTo>
                    <a:pt x="2889" y="3409"/>
                  </a:lnTo>
                  <a:lnTo>
                    <a:pt x="2906" y="3414"/>
                  </a:lnTo>
                  <a:lnTo>
                    <a:pt x="2923" y="3414"/>
                  </a:lnTo>
                  <a:lnTo>
                    <a:pt x="2940" y="3419"/>
                  </a:lnTo>
                  <a:lnTo>
                    <a:pt x="2957" y="3419"/>
                  </a:lnTo>
                  <a:lnTo>
                    <a:pt x="2974" y="3424"/>
                  </a:lnTo>
                  <a:lnTo>
                    <a:pt x="2991" y="3424"/>
                  </a:lnTo>
                  <a:lnTo>
                    <a:pt x="3007" y="3426"/>
                  </a:lnTo>
                  <a:lnTo>
                    <a:pt x="3027" y="3428"/>
                  </a:lnTo>
                  <a:lnTo>
                    <a:pt x="3044" y="3431"/>
                  </a:lnTo>
                  <a:lnTo>
                    <a:pt x="3060" y="3433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CDBDE9AA-12B1-476E-A3C2-6CA710FC6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495" y="756920"/>
              <a:ext cx="1701800" cy="1906905"/>
            </a:xfrm>
            <a:custGeom>
              <a:avLst/>
              <a:gdLst>
                <a:gd name="T0" fmla="*/ 29 w 2680"/>
                <a:gd name="T1" fmla="*/ 130 h 3003"/>
                <a:gd name="T2" fmla="*/ 82 w 2680"/>
                <a:gd name="T3" fmla="*/ 358 h 3003"/>
                <a:gd name="T4" fmla="*/ 133 w 2680"/>
                <a:gd name="T5" fmla="*/ 560 h 3003"/>
                <a:gd name="T6" fmla="*/ 186 w 2680"/>
                <a:gd name="T7" fmla="*/ 740 h 3003"/>
                <a:gd name="T8" fmla="*/ 236 w 2680"/>
                <a:gd name="T9" fmla="*/ 903 h 3003"/>
                <a:gd name="T10" fmla="*/ 287 w 2680"/>
                <a:gd name="T11" fmla="*/ 1047 h 3003"/>
                <a:gd name="T12" fmla="*/ 340 w 2680"/>
                <a:gd name="T13" fmla="*/ 1180 h 3003"/>
                <a:gd name="T14" fmla="*/ 390 w 2680"/>
                <a:gd name="T15" fmla="*/ 1300 h 3003"/>
                <a:gd name="T16" fmla="*/ 441 w 2680"/>
                <a:gd name="T17" fmla="*/ 1410 h 3003"/>
                <a:gd name="T18" fmla="*/ 494 w 2680"/>
                <a:gd name="T19" fmla="*/ 1511 h 3003"/>
                <a:gd name="T20" fmla="*/ 547 w 2680"/>
                <a:gd name="T21" fmla="*/ 1605 h 3003"/>
                <a:gd name="T22" fmla="*/ 597 w 2680"/>
                <a:gd name="T23" fmla="*/ 1689 h 3003"/>
                <a:gd name="T24" fmla="*/ 650 w 2680"/>
                <a:gd name="T25" fmla="*/ 1771 h 3003"/>
                <a:gd name="T26" fmla="*/ 701 w 2680"/>
                <a:gd name="T27" fmla="*/ 1843 h 3003"/>
                <a:gd name="T28" fmla="*/ 752 w 2680"/>
                <a:gd name="T29" fmla="*/ 1912 h 3003"/>
                <a:gd name="T30" fmla="*/ 805 w 2680"/>
                <a:gd name="T31" fmla="*/ 1977 h 3003"/>
                <a:gd name="T32" fmla="*/ 855 w 2680"/>
                <a:gd name="T33" fmla="*/ 2035 h 3003"/>
                <a:gd name="T34" fmla="*/ 906 w 2680"/>
                <a:gd name="T35" fmla="*/ 2092 h 3003"/>
                <a:gd name="T36" fmla="*/ 959 w 2680"/>
                <a:gd name="T37" fmla="*/ 2145 h 3003"/>
                <a:gd name="T38" fmla="*/ 1012 w 2680"/>
                <a:gd name="T39" fmla="*/ 2196 h 3003"/>
                <a:gd name="T40" fmla="*/ 1062 w 2680"/>
                <a:gd name="T41" fmla="*/ 2241 h 3003"/>
                <a:gd name="T42" fmla="*/ 1115 w 2680"/>
                <a:gd name="T43" fmla="*/ 2287 h 3003"/>
                <a:gd name="T44" fmla="*/ 1166 w 2680"/>
                <a:gd name="T45" fmla="*/ 2330 h 3003"/>
                <a:gd name="T46" fmla="*/ 1216 w 2680"/>
                <a:gd name="T47" fmla="*/ 2369 h 3003"/>
                <a:gd name="T48" fmla="*/ 1269 w 2680"/>
                <a:gd name="T49" fmla="*/ 2407 h 3003"/>
                <a:gd name="T50" fmla="*/ 1320 w 2680"/>
                <a:gd name="T51" fmla="*/ 2443 h 3003"/>
                <a:gd name="T52" fmla="*/ 1370 w 2680"/>
                <a:gd name="T53" fmla="*/ 2479 h 3003"/>
                <a:gd name="T54" fmla="*/ 1423 w 2680"/>
                <a:gd name="T55" fmla="*/ 2511 h 3003"/>
                <a:gd name="T56" fmla="*/ 1476 w 2680"/>
                <a:gd name="T57" fmla="*/ 2542 h 3003"/>
                <a:gd name="T58" fmla="*/ 1527 w 2680"/>
                <a:gd name="T59" fmla="*/ 2573 h 3003"/>
                <a:gd name="T60" fmla="*/ 1580 w 2680"/>
                <a:gd name="T61" fmla="*/ 2602 h 3003"/>
                <a:gd name="T62" fmla="*/ 1631 w 2680"/>
                <a:gd name="T63" fmla="*/ 2628 h 3003"/>
                <a:gd name="T64" fmla="*/ 1681 w 2680"/>
                <a:gd name="T65" fmla="*/ 2652 h 3003"/>
                <a:gd name="T66" fmla="*/ 1734 w 2680"/>
                <a:gd name="T67" fmla="*/ 2679 h 3003"/>
                <a:gd name="T68" fmla="*/ 1785 w 2680"/>
                <a:gd name="T69" fmla="*/ 2703 h 3003"/>
                <a:gd name="T70" fmla="*/ 1835 w 2680"/>
                <a:gd name="T71" fmla="*/ 2724 h 3003"/>
                <a:gd name="T72" fmla="*/ 1888 w 2680"/>
                <a:gd name="T73" fmla="*/ 2748 h 3003"/>
                <a:gd name="T74" fmla="*/ 1941 w 2680"/>
                <a:gd name="T75" fmla="*/ 2770 h 3003"/>
                <a:gd name="T76" fmla="*/ 1992 w 2680"/>
                <a:gd name="T77" fmla="*/ 2789 h 3003"/>
                <a:gd name="T78" fmla="*/ 2045 w 2680"/>
                <a:gd name="T79" fmla="*/ 2808 h 3003"/>
                <a:gd name="T80" fmla="*/ 2095 w 2680"/>
                <a:gd name="T81" fmla="*/ 2828 h 3003"/>
                <a:gd name="T82" fmla="*/ 2146 w 2680"/>
                <a:gd name="T83" fmla="*/ 2847 h 3003"/>
                <a:gd name="T84" fmla="*/ 2199 w 2680"/>
                <a:gd name="T85" fmla="*/ 2864 h 3003"/>
                <a:gd name="T86" fmla="*/ 2249 w 2680"/>
                <a:gd name="T87" fmla="*/ 2881 h 3003"/>
                <a:gd name="T88" fmla="*/ 2300 w 2680"/>
                <a:gd name="T89" fmla="*/ 2900 h 3003"/>
                <a:gd name="T90" fmla="*/ 2353 w 2680"/>
                <a:gd name="T91" fmla="*/ 2914 h 3003"/>
                <a:gd name="T92" fmla="*/ 2406 w 2680"/>
                <a:gd name="T93" fmla="*/ 2929 h 3003"/>
                <a:gd name="T94" fmla="*/ 2456 w 2680"/>
                <a:gd name="T95" fmla="*/ 2945 h 3003"/>
                <a:gd name="T96" fmla="*/ 2509 w 2680"/>
                <a:gd name="T97" fmla="*/ 2960 h 3003"/>
                <a:gd name="T98" fmla="*/ 2560 w 2680"/>
                <a:gd name="T99" fmla="*/ 2974 h 3003"/>
                <a:gd name="T100" fmla="*/ 2611 w 2680"/>
                <a:gd name="T101" fmla="*/ 2986 h 3003"/>
                <a:gd name="T102" fmla="*/ 2664 w 2680"/>
                <a:gd name="T103" fmla="*/ 2998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80" h="3003">
                  <a:moveTo>
                    <a:pt x="0" y="0"/>
                  </a:moveTo>
                  <a:lnTo>
                    <a:pt x="12" y="48"/>
                  </a:lnTo>
                  <a:lnTo>
                    <a:pt x="29" y="130"/>
                  </a:lnTo>
                  <a:lnTo>
                    <a:pt x="48" y="209"/>
                  </a:lnTo>
                  <a:lnTo>
                    <a:pt x="63" y="286"/>
                  </a:lnTo>
                  <a:lnTo>
                    <a:pt x="82" y="358"/>
                  </a:lnTo>
                  <a:lnTo>
                    <a:pt x="99" y="427"/>
                  </a:lnTo>
                  <a:lnTo>
                    <a:pt x="116" y="497"/>
                  </a:lnTo>
                  <a:lnTo>
                    <a:pt x="133" y="560"/>
                  </a:lnTo>
                  <a:lnTo>
                    <a:pt x="149" y="622"/>
                  </a:lnTo>
                  <a:lnTo>
                    <a:pt x="166" y="682"/>
                  </a:lnTo>
                  <a:lnTo>
                    <a:pt x="186" y="740"/>
                  </a:lnTo>
                  <a:lnTo>
                    <a:pt x="202" y="795"/>
                  </a:lnTo>
                  <a:lnTo>
                    <a:pt x="219" y="850"/>
                  </a:lnTo>
                  <a:lnTo>
                    <a:pt x="236" y="903"/>
                  </a:lnTo>
                  <a:lnTo>
                    <a:pt x="253" y="951"/>
                  </a:lnTo>
                  <a:lnTo>
                    <a:pt x="270" y="1002"/>
                  </a:lnTo>
                  <a:lnTo>
                    <a:pt x="287" y="1047"/>
                  </a:lnTo>
                  <a:lnTo>
                    <a:pt x="304" y="1093"/>
                  </a:lnTo>
                  <a:lnTo>
                    <a:pt x="323" y="1136"/>
                  </a:lnTo>
                  <a:lnTo>
                    <a:pt x="340" y="1180"/>
                  </a:lnTo>
                  <a:lnTo>
                    <a:pt x="357" y="1220"/>
                  </a:lnTo>
                  <a:lnTo>
                    <a:pt x="373" y="1261"/>
                  </a:lnTo>
                  <a:lnTo>
                    <a:pt x="390" y="1300"/>
                  </a:lnTo>
                  <a:lnTo>
                    <a:pt x="407" y="1338"/>
                  </a:lnTo>
                  <a:lnTo>
                    <a:pt x="426" y="1374"/>
                  </a:lnTo>
                  <a:lnTo>
                    <a:pt x="441" y="1410"/>
                  </a:lnTo>
                  <a:lnTo>
                    <a:pt x="460" y="1444"/>
                  </a:lnTo>
                  <a:lnTo>
                    <a:pt x="477" y="1477"/>
                  </a:lnTo>
                  <a:lnTo>
                    <a:pt x="494" y="1511"/>
                  </a:lnTo>
                  <a:lnTo>
                    <a:pt x="513" y="1542"/>
                  </a:lnTo>
                  <a:lnTo>
                    <a:pt x="528" y="1574"/>
                  </a:lnTo>
                  <a:lnTo>
                    <a:pt x="547" y="1605"/>
                  </a:lnTo>
                  <a:lnTo>
                    <a:pt x="564" y="1631"/>
                  </a:lnTo>
                  <a:lnTo>
                    <a:pt x="581" y="1660"/>
                  </a:lnTo>
                  <a:lnTo>
                    <a:pt x="597" y="1689"/>
                  </a:lnTo>
                  <a:lnTo>
                    <a:pt x="614" y="1718"/>
                  </a:lnTo>
                  <a:lnTo>
                    <a:pt x="631" y="1742"/>
                  </a:lnTo>
                  <a:lnTo>
                    <a:pt x="650" y="1771"/>
                  </a:lnTo>
                  <a:lnTo>
                    <a:pt x="667" y="1792"/>
                  </a:lnTo>
                  <a:lnTo>
                    <a:pt x="684" y="1819"/>
                  </a:lnTo>
                  <a:lnTo>
                    <a:pt x="701" y="1843"/>
                  </a:lnTo>
                  <a:lnTo>
                    <a:pt x="718" y="1867"/>
                  </a:lnTo>
                  <a:lnTo>
                    <a:pt x="735" y="1888"/>
                  </a:lnTo>
                  <a:lnTo>
                    <a:pt x="752" y="1912"/>
                  </a:lnTo>
                  <a:lnTo>
                    <a:pt x="768" y="1934"/>
                  </a:lnTo>
                  <a:lnTo>
                    <a:pt x="788" y="1953"/>
                  </a:lnTo>
                  <a:lnTo>
                    <a:pt x="805" y="1977"/>
                  </a:lnTo>
                  <a:lnTo>
                    <a:pt x="821" y="1996"/>
                  </a:lnTo>
                  <a:lnTo>
                    <a:pt x="838" y="2016"/>
                  </a:lnTo>
                  <a:lnTo>
                    <a:pt x="855" y="2035"/>
                  </a:lnTo>
                  <a:lnTo>
                    <a:pt x="872" y="2054"/>
                  </a:lnTo>
                  <a:lnTo>
                    <a:pt x="891" y="2073"/>
                  </a:lnTo>
                  <a:lnTo>
                    <a:pt x="906" y="2092"/>
                  </a:lnTo>
                  <a:lnTo>
                    <a:pt x="925" y="2109"/>
                  </a:lnTo>
                  <a:lnTo>
                    <a:pt x="942" y="2129"/>
                  </a:lnTo>
                  <a:lnTo>
                    <a:pt x="959" y="2145"/>
                  </a:lnTo>
                  <a:lnTo>
                    <a:pt x="978" y="2162"/>
                  </a:lnTo>
                  <a:lnTo>
                    <a:pt x="992" y="2179"/>
                  </a:lnTo>
                  <a:lnTo>
                    <a:pt x="1012" y="2196"/>
                  </a:lnTo>
                  <a:lnTo>
                    <a:pt x="1028" y="2213"/>
                  </a:lnTo>
                  <a:lnTo>
                    <a:pt x="1045" y="2227"/>
                  </a:lnTo>
                  <a:lnTo>
                    <a:pt x="1062" y="2241"/>
                  </a:lnTo>
                  <a:lnTo>
                    <a:pt x="1079" y="2258"/>
                  </a:lnTo>
                  <a:lnTo>
                    <a:pt x="1096" y="2273"/>
                  </a:lnTo>
                  <a:lnTo>
                    <a:pt x="1115" y="2287"/>
                  </a:lnTo>
                  <a:lnTo>
                    <a:pt x="1132" y="2301"/>
                  </a:lnTo>
                  <a:lnTo>
                    <a:pt x="1149" y="2316"/>
                  </a:lnTo>
                  <a:lnTo>
                    <a:pt x="1166" y="2330"/>
                  </a:lnTo>
                  <a:lnTo>
                    <a:pt x="1183" y="2342"/>
                  </a:lnTo>
                  <a:lnTo>
                    <a:pt x="1199" y="2357"/>
                  </a:lnTo>
                  <a:lnTo>
                    <a:pt x="1216" y="2369"/>
                  </a:lnTo>
                  <a:lnTo>
                    <a:pt x="1233" y="2383"/>
                  </a:lnTo>
                  <a:lnTo>
                    <a:pt x="1252" y="2395"/>
                  </a:lnTo>
                  <a:lnTo>
                    <a:pt x="1269" y="2407"/>
                  </a:lnTo>
                  <a:lnTo>
                    <a:pt x="1286" y="2419"/>
                  </a:lnTo>
                  <a:lnTo>
                    <a:pt x="1303" y="2431"/>
                  </a:lnTo>
                  <a:lnTo>
                    <a:pt x="1320" y="2443"/>
                  </a:lnTo>
                  <a:lnTo>
                    <a:pt x="1337" y="2455"/>
                  </a:lnTo>
                  <a:lnTo>
                    <a:pt x="1356" y="2467"/>
                  </a:lnTo>
                  <a:lnTo>
                    <a:pt x="1370" y="2479"/>
                  </a:lnTo>
                  <a:lnTo>
                    <a:pt x="1390" y="2489"/>
                  </a:lnTo>
                  <a:lnTo>
                    <a:pt x="1407" y="2501"/>
                  </a:lnTo>
                  <a:lnTo>
                    <a:pt x="1423" y="2511"/>
                  </a:lnTo>
                  <a:lnTo>
                    <a:pt x="1443" y="2520"/>
                  </a:lnTo>
                  <a:lnTo>
                    <a:pt x="1457" y="2532"/>
                  </a:lnTo>
                  <a:lnTo>
                    <a:pt x="1476" y="2542"/>
                  </a:lnTo>
                  <a:lnTo>
                    <a:pt x="1493" y="2551"/>
                  </a:lnTo>
                  <a:lnTo>
                    <a:pt x="1510" y="2563"/>
                  </a:lnTo>
                  <a:lnTo>
                    <a:pt x="1527" y="2573"/>
                  </a:lnTo>
                  <a:lnTo>
                    <a:pt x="1544" y="2583"/>
                  </a:lnTo>
                  <a:lnTo>
                    <a:pt x="1561" y="2592"/>
                  </a:lnTo>
                  <a:lnTo>
                    <a:pt x="1580" y="2602"/>
                  </a:lnTo>
                  <a:lnTo>
                    <a:pt x="1597" y="2609"/>
                  </a:lnTo>
                  <a:lnTo>
                    <a:pt x="1614" y="2619"/>
                  </a:lnTo>
                  <a:lnTo>
                    <a:pt x="1631" y="2628"/>
                  </a:lnTo>
                  <a:lnTo>
                    <a:pt x="1647" y="2635"/>
                  </a:lnTo>
                  <a:lnTo>
                    <a:pt x="1664" y="2645"/>
                  </a:lnTo>
                  <a:lnTo>
                    <a:pt x="1681" y="2652"/>
                  </a:lnTo>
                  <a:lnTo>
                    <a:pt x="1698" y="2662"/>
                  </a:lnTo>
                  <a:lnTo>
                    <a:pt x="1717" y="2672"/>
                  </a:lnTo>
                  <a:lnTo>
                    <a:pt x="1734" y="2679"/>
                  </a:lnTo>
                  <a:lnTo>
                    <a:pt x="1751" y="2686"/>
                  </a:lnTo>
                  <a:lnTo>
                    <a:pt x="1768" y="2696"/>
                  </a:lnTo>
                  <a:lnTo>
                    <a:pt x="1785" y="2703"/>
                  </a:lnTo>
                  <a:lnTo>
                    <a:pt x="1801" y="2710"/>
                  </a:lnTo>
                  <a:lnTo>
                    <a:pt x="1821" y="2717"/>
                  </a:lnTo>
                  <a:lnTo>
                    <a:pt x="1835" y="2724"/>
                  </a:lnTo>
                  <a:lnTo>
                    <a:pt x="1854" y="2734"/>
                  </a:lnTo>
                  <a:lnTo>
                    <a:pt x="1871" y="2741"/>
                  </a:lnTo>
                  <a:lnTo>
                    <a:pt x="1888" y="2748"/>
                  </a:lnTo>
                  <a:lnTo>
                    <a:pt x="1907" y="2756"/>
                  </a:lnTo>
                  <a:lnTo>
                    <a:pt x="1922" y="2763"/>
                  </a:lnTo>
                  <a:lnTo>
                    <a:pt x="1941" y="2770"/>
                  </a:lnTo>
                  <a:lnTo>
                    <a:pt x="1958" y="2775"/>
                  </a:lnTo>
                  <a:lnTo>
                    <a:pt x="1975" y="2782"/>
                  </a:lnTo>
                  <a:lnTo>
                    <a:pt x="1992" y="2789"/>
                  </a:lnTo>
                  <a:lnTo>
                    <a:pt x="2009" y="2796"/>
                  </a:lnTo>
                  <a:lnTo>
                    <a:pt x="2025" y="2804"/>
                  </a:lnTo>
                  <a:lnTo>
                    <a:pt x="2045" y="2808"/>
                  </a:lnTo>
                  <a:lnTo>
                    <a:pt x="2062" y="2816"/>
                  </a:lnTo>
                  <a:lnTo>
                    <a:pt x="2078" y="2823"/>
                  </a:lnTo>
                  <a:lnTo>
                    <a:pt x="2095" y="2828"/>
                  </a:lnTo>
                  <a:lnTo>
                    <a:pt x="2112" y="2835"/>
                  </a:lnTo>
                  <a:lnTo>
                    <a:pt x="2129" y="2840"/>
                  </a:lnTo>
                  <a:lnTo>
                    <a:pt x="2146" y="2847"/>
                  </a:lnTo>
                  <a:lnTo>
                    <a:pt x="2163" y="2852"/>
                  </a:lnTo>
                  <a:lnTo>
                    <a:pt x="2182" y="2859"/>
                  </a:lnTo>
                  <a:lnTo>
                    <a:pt x="2199" y="2864"/>
                  </a:lnTo>
                  <a:lnTo>
                    <a:pt x="2216" y="2871"/>
                  </a:lnTo>
                  <a:lnTo>
                    <a:pt x="2233" y="2876"/>
                  </a:lnTo>
                  <a:lnTo>
                    <a:pt x="2249" y="2881"/>
                  </a:lnTo>
                  <a:lnTo>
                    <a:pt x="2266" y="2888"/>
                  </a:lnTo>
                  <a:lnTo>
                    <a:pt x="2285" y="2893"/>
                  </a:lnTo>
                  <a:lnTo>
                    <a:pt x="2300" y="2900"/>
                  </a:lnTo>
                  <a:lnTo>
                    <a:pt x="2319" y="2905"/>
                  </a:lnTo>
                  <a:lnTo>
                    <a:pt x="2336" y="2909"/>
                  </a:lnTo>
                  <a:lnTo>
                    <a:pt x="2353" y="2914"/>
                  </a:lnTo>
                  <a:lnTo>
                    <a:pt x="2372" y="2919"/>
                  </a:lnTo>
                  <a:lnTo>
                    <a:pt x="2387" y="2924"/>
                  </a:lnTo>
                  <a:lnTo>
                    <a:pt x="2406" y="2929"/>
                  </a:lnTo>
                  <a:lnTo>
                    <a:pt x="2423" y="2933"/>
                  </a:lnTo>
                  <a:lnTo>
                    <a:pt x="2440" y="2941"/>
                  </a:lnTo>
                  <a:lnTo>
                    <a:pt x="2456" y="2945"/>
                  </a:lnTo>
                  <a:lnTo>
                    <a:pt x="2473" y="2950"/>
                  </a:lnTo>
                  <a:lnTo>
                    <a:pt x="2490" y="2955"/>
                  </a:lnTo>
                  <a:lnTo>
                    <a:pt x="2509" y="2960"/>
                  </a:lnTo>
                  <a:lnTo>
                    <a:pt x="2526" y="2965"/>
                  </a:lnTo>
                  <a:lnTo>
                    <a:pt x="2543" y="2969"/>
                  </a:lnTo>
                  <a:lnTo>
                    <a:pt x="2560" y="2974"/>
                  </a:lnTo>
                  <a:lnTo>
                    <a:pt x="2577" y="2977"/>
                  </a:lnTo>
                  <a:lnTo>
                    <a:pt x="2594" y="2981"/>
                  </a:lnTo>
                  <a:lnTo>
                    <a:pt x="2611" y="2986"/>
                  </a:lnTo>
                  <a:lnTo>
                    <a:pt x="2627" y="2991"/>
                  </a:lnTo>
                  <a:lnTo>
                    <a:pt x="2647" y="2996"/>
                  </a:lnTo>
                  <a:lnTo>
                    <a:pt x="2664" y="2998"/>
                  </a:lnTo>
                  <a:lnTo>
                    <a:pt x="2680" y="300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52" name="Line 23">
              <a:extLst>
                <a:ext uri="{FF2B5EF4-FFF2-40B4-BE49-F238E27FC236}">
                  <a16:creationId xmlns:a16="http://schemas.microsoft.com/office/drawing/2014/main" id="{3C7960C9-55AF-4B18-9EE8-EA078466D0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7435" y="570865"/>
              <a:ext cx="635" cy="2651125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Rectangle 24">
              <a:extLst>
                <a:ext uri="{FF2B5EF4-FFF2-40B4-BE49-F238E27FC236}">
                  <a16:creationId xmlns:a16="http://schemas.microsoft.com/office/drawing/2014/main" id="{16A397CB-EF93-47AA-B260-053BB46FE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" y="46863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21E13A1-26D1-4A00-954F-EF3982D83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" y="59499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6">
              <a:extLst>
                <a:ext uri="{FF2B5EF4-FFF2-40B4-BE49-F238E27FC236}">
                  <a16:creationId xmlns:a16="http://schemas.microsoft.com/office/drawing/2014/main" id="{D9E51900-92BA-4207-9F52-B3FCB6792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060" y="315976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004B7352-A273-4591-AC18-B6981B632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328612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680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83BCA-B5EB-4D14-89C3-A81C9110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7C76F-3A89-450B-BCE4-C1EC1F2A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48">
            <a:extLst>
              <a:ext uri="{FF2B5EF4-FFF2-40B4-BE49-F238E27FC236}">
                <a16:creationId xmlns:a16="http://schemas.microsoft.com/office/drawing/2014/main" id="{0CE6D848-7625-49B6-9FEC-06C16C6405BE}"/>
              </a:ext>
            </a:extLst>
          </p:cNvPr>
          <p:cNvSpPr>
            <a:spLocks/>
          </p:cNvSpPr>
          <p:nvPr/>
        </p:nvSpPr>
        <p:spPr bwMode="auto">
          <a:xfrm>
            <a:off x="5729288" y="692150"/>
            <a:ext cx="2222500" cy="2873375"/>
          </a:xfrm>
          <a:custGeom>
            <a:avLst/>
            <a:gdLst>
              <a:gd name="T0" fmla="*/ 0 w 1400"/>
              <a:gd name="T1" fmla="*/ 0 h 1810"/>
              <a:gd name="T2" fmla="*/ 127 w 1400"/>
              <a:gd name="T3" fmla="*/ 500 h 1810"/>
              <a:gd name="T4" fmla="*/ 472 w 1400"/>
              <a:gd name="T5" fmla="*/ 1191 h 1810"/>
              <a:gd name="T6" fmla="*/ 1018 w 1400"/>
              <a:gd name="T7" fmla="*/ 1655 h 1810"/>
              <a:gd name="T8" fmla="*/ 1400 w 1400"/>
              <a:gd name="T9" fmla="*/ 1810 h 18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0"/>
              <a:gd name="T16" fmla="*/ 0 h 1810"/>
              <a:gd name="T17" fmla="*/ 1400 w 1400"/>
              <a:gd name="T18" fmla="*/ 1810 h 18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0" h="1810">
                <a:moveTo>
                  <a:pt x="0" y="0"/>
                </a:moveTo>
                <a:cubicBezTo>
                  <a:pt x="24" y="150"/>
                  <a:pt x="48" y="301"/>
                  <a:pt x="127" y="500"/>
                </a:cubicBezTo>
                <a:cubicBezTo>
                  <a:pt x="206" y="699"/>
                  <a:pt x="324" y="999"/>
                  <a:pt x="472" y="1191"/>
                </a:cubicBezTo>
                <a:cubicBezTo>
                  <a:pt x="620" y="1383"/>
                  <a:pt x="863" y="1552"/>
                  <a:pt x="1018" y="1655"/>
                </a:cubicBezTo>
                <a:cubicBezTo>
                  <a:pt x="1173" y="1758"/>
                  <a:pt x="1286" y="1784"/>
                  <a:pt x="1400" y="18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0F246F80-389A-487B-99D8-1EDEDCFA4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2700338"/>
            <a:ext cx="3462338" cy="280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42634A04-40B6-471B-8749-445A170D6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575" y="2700338"/>
            <a:ext cx="1720850" cy="282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6F05E75-D800-42A3-A02B-243D788AF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2709863"/>
            <a:ext cx="857250" cy="282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ED589186-5E7F-4A38-81B4-A54A0A11E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4124325"/>
            <a:ext cx="0" cy="1384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50E93B4-E7E0-4433-90E2-FC12AE23F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4124325"/>
            <a:ext cx="0" cy="1962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1E0F8AF2-E294-4D28-B96E-9AFF58BB3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375" y="4152900"/>
            <a:ext cx="0" cy="13557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E37F91C7-093A-400A-AD66-38A9477DF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016375"/>
            <a:ext cx="144462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18DA5A73-FF68-4660-B4FA-E26029CB3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4046538"/>
            <a:ext cx="144462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F1484EC-A439-4FA3-BEEA-F148E6672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5524500"/>
            <a:ext cx="134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’’’)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F940EDBF-8BE1-40EF-A7AB-1186C8273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5530850"/>
            <a:ext cx="117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’)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37D300AF-55E4-425C-87B6-1671D57E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602138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’’)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7554F756-BB53-4AB2-AEE0-D79AC43F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030663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C7BFAD2A-DB05-44CA-BAF8-C86DA494B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46100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B7C907EE-19A6-4FA6-A8AF-3DBC438E2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546100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8416231B-C007-40D8-ACB8-525AA5C65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546100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245A278B-B574-4CB8-A8DE-B836D9BFB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509588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6B98BBFC-2F6E-4A2A-9E96-83EFABD60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219075"/>
            <a:ext cx="53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CFD20870-05D0-4D85-B082-A4FBCCA0F1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6838" y="4014788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69848154-5375-4508-BB74-7074385A0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4033838"/>
            <a:ext cx="117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’)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08947FEF-6D3F-4997-81CB-D643DB361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4040188"/>
            <a:ext cx="134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’’’)</a:t>
            </a: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15215A76-1594-4F88-BC9D-77E92358D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4537075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’’)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0BE75368-47AC-480B-B0A9-8EDCC8CDC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1481138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2AEB6357-4920-42ED-BE21-2573FC2B3E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2578100"/>
            <a:ext cx="1298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80C98B79-C53E-48D1-BA7D-9441759F82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2713" y="3313113"/>
            <a:ext cx="214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BFFB3AA-2E79-4618-A281-B5E8A7F84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481138"/>
            <a:ext cx="0" cy="25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4F4AC31B-B766-4439-B45C-C458C628F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78100"/>
            <a:ext cx="0" cy="20050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EF2AB58B-9B44-43F5-8854-74F2BD0A9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8" y="3313113"/>
            <a:ext cx="0" cy="708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8F677418-F0B2-40F2-81C0-514A6F80D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081338"/>
            <a:ext cx="566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E2F31E01-84E1-4750-8039-F2F2306F4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2328863"/>
            <a:ext cx="652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8B128835-D43C-49F2-9331-0B479C8A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241425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12D04BE2-F9C4-4AAD-852F-132394069B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4400" y="3352800"/>
            <a:ext cx="370840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15FF4943-8B5E-4668-85C3-20409AE9A8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7300" y="2649538"/>
            <a:ext cx="3819525" cy="1389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2F28DA2C-07E2-4D06-AA21-5A74AFAA2B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8200" y="1597025"/>
            <a:ext cx="3676650" cy="2454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B54F48-5844-47B3-9004-F09C5CF16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3225800"/>
            <a:ext cx="144463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B53575C-6D29-4EC9-AD79-D8FF7182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503488"/>
            <a:ext cx="144462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BA21EB-EE4F-49E2-B7DC-DFDED818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1408113"/>
            <a:ext cx="144463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C0F2547-DE2E-4A95-8C68-91F693B7B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D60FBA1-C574-4B04-BFB9-3FAB9141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CEDD9C-90E0-4212-AFAD-D7D46A3D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791C6D-FF5A-4F34-B7B7-2B7DB04C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4014788"/>
            <a:ext cx="65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8AF50D-0460-4037-8AF4-3D4E798C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2" y="419100"/>
            <a:ext cx="311055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商品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的需求曲线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7DE440-9712-45CB-A099-73987A6CD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81100"/>
            <a:ext cx="295914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 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 m</a:t>
            </a:r>
            <a:r>
              <a:rPr lang="zh-CN" altLang="en-US" sz="2800" dirty="0">
                <a:ea typeface="宋体" panose="02010600030101010101" pitchFamily="2" charset="-122"/>
              </a:rPr>
              <a:t>不变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pSp>
        <p:nvGrpSpPr>
          <p:cNvPr id="48" name="画布 25">
            <a:extLst>
              <a:ext uri="{FF2B5EF4-FFF2-40B4-BE49-F238E27FC236}">
                <a16:creationId xmlns:a16="http://schemas.microsoft.com/office/drawing/2014/main" id="{2207203F-2A50-4C1B-916D-C39F8B6CA917}"/>
              </a:ext>
            </a:extLst>
          </p:cNvPr>
          <p:cNvGrpSpPr/>
          <p:nvPr/>
        </p:nvGrpSpPr>
        <p:grpSpPr>
          <a:xfrm>
            <a:off x="37461" y="909945"/>
            <a:ext cx="7537046" cy="5668277"/>
            <a:chOff x="0" y="0"/>
            <a:chExt cx="5286375" cy="395605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51977DE-B3FB-4BF2-A2ED-E61036827DF5}"/>
                </a:ext>
              </a:extLst>
            </p:cNvPr>
            <p:cNvSpPr/>
            <p:nvPr/>
          </p:nvSpPr>
          <p:spPr>
            <a:xfrm>
              <a:off x="0" y="0"/>
              <a:ext cx="5286375" cy="395605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25639D78-EBF1-4532-A54A-BF9E9017E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990" y="3204210"/>
              <a:ext cx="2459990" cy="12065"/>
            </a:xfrm>
            <a:custGeom>
              <a:avLst/>
              <a:gdLst>
                <a:gd name="T0" fmla="*/ 2 w 3874"/>
                <a:gd name="T1" fmla="*/ 0 h 19"/>
                <a:gd name="T2" fmla="*/ 0 w 3874"/>
                <a:gd name="T3" fmla="*/ 19 h 19"/>
                <a:gd name="T4" fmla="*/ 3872 w 3874"/>
                <a:gd name="T5" fmla="*/ 19 h 19"/>
                <a:gd name="T6" fmla="*/ 3874 w 3874"/>
                <a:gd name="T7" fmla="*/ 0 h 19"/>
                <a:gd name="T8" fmla="*/ 2 w 387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4" h="19">
                  <a:moveTo>
                    <a:pt x="2" y="0"/>
                  </a:moveTo>
                  <a:lnTo>
                    <a:pt x="0" y="19"/>
                  </a:lnTo>
                  <a:lnTo>
                    <a:pt x="3872" y="19"/>
                  </a:lnTo>
                  <a:lnTo>
                    <a:pt x="387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190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0BC33C0C-7839-4DF2-8784-244C2654F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910" y="756920"/>
              <a:ext cx="2064385" cy="2315845"/>
            </a:xfrm>
            <a:custGeom>
              <a:avLst/>
              <a:gdLst>
                <a:gd name="T0" fmla="*/ 32 w 3251"/>
                <a:gd name="T1" fmla="*/ 560 h 3647"/>
                <a:gd name="T2" fmla="*/ 82 w 3251"/>
                <a:gd name="T3" fmla="*/ 1180 h 3647"/>
                <a:gd name="T4" fmla="*/ 135 w 3251"/>
                <a:gd name="T5" fmla="*/ 1605 h 3647"/>
                <a:gd name="T6" fmla="*/ 188 w 3251"/>
                <a:gd name="T7" fmla="*/ 1912 h 3647"/>
                <a:gd name="T8" fmla="*/ 239 w 3251"/>
                <a:gd name="T9" fmla="*/ 2145 h 3647"/>
                <a:gd name="T10" fmla="*/ 292 w 3251"/>
                <a:gd name="T11" fmla="*/ 2330 h 3647"/>
                <a:gd name="T12" fmla="*/ 342 w 3251"/>
                <a:gd name="T13" fmla="*/ 2479 h 3647"/>
                <a:gd name="T14" fmla="*/ 393 w 3251"/>
                <a:gd name="T15" fmla="*/ 2602 h 3647"/>
                <a:gd name="T16" fmla="*/ 446 w 3251"/>
                <a:gd name="T17" fmla="*/ 2703 h 3647"/>
                <a:gd name="T18" fmla="*/ 497 w 3251"/>
                <a:gd name="T19" fmla="*/ 2789 h 3647"/>
                <a:gd name="T20" fmla="*/ 547 w 3251"/>
                <a:gd name="T21" fmla="*/ 2864 h 3647"/>
                <a:gd name="T22" fmla="*/ 600 w 3251"/>
                <a:gd name="T23" fmla="*/ 2929 h 3647"/>
                <a:gd name="T24" fmla="*/ 653 w 3251"/>
                <a:gd name="T25" fmla="*/ 2986 h 3647"/>
                <a:gd name="T26" fmla="*/ 704 w 3251"/>
                <a:gd name="T27" fmla="*/ 3037 h 3647"/>
                <a:gd name="T28" fmla="*/ 757 w 3251"/>
                <a:gd name="T29" fmla="*/ 3082 h 3647"/>
                <a:gd name="T30" fmla="*/ 807 w 3251"/>
                <a:gd name="T31" fmla="*/ 3121 h 3647"/>
                <a:gd name="T32" fmla="*/ 858 w 3251"/>
                <a:gd name="T33" fmla="*/ 3159 h 3647"/>
                <a:gd name="T34" fmla="*/ 911 w 3251"/>
                <a:gd name="T35" fmla="*/ 3193 h 3647"/>
                <a:gd name="T36" fmla="*/ 961 w 3251"/>
                <a:gd name="T37" fmla="*/ 3222 h 3647"/>
                <a:gd name="T38" fmla="*/ 1012 w 3251"/>
                <a:gd name="T39" fmla="*/ 3248 h 3647"/>
                <a:gd name="T40" fmla="*/ 1065 w 3251"/>
                <a:gd name="T41" fmla="*/ 3275 h 3647"/>
                <a:gd name="T42" fmla="*/ 1118 w 3251"/>
                <a:gd name="T43" fmla="*/ 3296 h 3647"/>
                <a:gd name="T44" fmla="*/ 1168 w 3251"/>
                <a:gd name="T45" fmla="*/ 3320 h 3647"/>
                <a:gd name="T46" fmla="*/ 1221 w 3251"/>
                <a:gd name="T47" fmla="*/ 3339 h 3647"/>
                <a:gd name="T48" fmla="*/ 1272 w 3251"/>
                <a:gd name="T49" fmla="*/ 3356 h 3647"/>
                <a:gd name="T50" fmla="*/ 1323 w 3251"/>
                <a:gd name="T51" fmla="*/ 3375 h 3647"/>
                <a:gd name="T52" fmla="*/ 1376 w 3251"/>
                <a:gd name="T53" fmla="*/ 3390 h 3647"/>
                <a:gd name="T54" fmla="*/ 1426 w 3251"/>
                <a:gd name="T55" fmla="*/ 3404 h 3647"/>
                <a:gd name="T56" fmla="*/ 1477 w 3251"/>
                <a:gd name="T57" fmla="*/ 3419 h 3647"/>
                <a:gd name="T58" fmla="*/ 1530 w 3251"/>
                <a:gd name="T59" fmla="*/ 3433 h 3647"/>
                <a:gd name="T60" fmla="*/ 1583 w 3251"/>
                <a:gd name="T61" fmla="*/ 3445 h 3647"/>
                <a:gd name="T62" fmla="*/ 1633 w 3251"/>
                <a:gd name="T63" fmla="*/ 3457 h 3647"/>
                <a:gd name="T64" fmla="*/ 1686 w 3251"/>
                <a:gd name="T65" fmla="*/ 3469 h 3647"/>
                <a:gd name="T66" fmla="*/ 1737 w 3251"/>
                <a:gd name="T67" fmla="*/ 3479 h 3647"/>
                <a:gd name="T68" fmla="*/ 1787 w 3251"/>
                <a:gd name="T69" fmla="*/ 3491 h 3647"/>
                <a:gd name="T70" fmla="*/ 1840 w 3251"/>
                <a:gd name="T71" fmla="*/ 3498 h 3647"/>
                <a:gd name="T72" fmla="*/ 1891 w 3251"/>
                <a:gd name="T73" fmla="*/ 3508 h 3647"/>
                <a:gd name="T74" fmla="*/ 1941 w 3251"/>
                <a:gd name="T75" fmla="*/ 3517 h 3647"/>
                <a:gd name="T76" fmla="*/ 1994 w 3251"/>
                <a:gd name="T77" fmla="*/ 3524 h 3647"/>
                <a:gd name="T78" fmla="*/ 2047 w 3251"/>
                <a:gd name="T79" fmla="*/ 3532 h 3647"/>
                <a:gd name="T80" fmla="*/ 2098 w 3251"/>
                <a:gd name="T81" fmla="*/ 3539 h 3647"/>
                <a:gd name="T82" fmla="*/ 2151 w 3251"/>
                <a:gd name="T83" fmla="*/ 3546 h 3647"/>
                <a:gd name="T84" fmla="*/ 2202 w 3251"/>
                <a:gd name="T85" fmla="*/ 3553 h 3647"/>
                <a:gd name="T86" fmla="*/ 2252 w 3251"/>
                <a:gd name="T87" fmla="*/ 3560 h 3647"/>
                <a:gd name="T88" fmla="*/ 2305 w 3251"/>
                <a:gd name="T89" fmla="*/ 3565 h 3647"/>
                <a:gd name="T90" fmla="*/ 2356 w 3251"/>
                <a:gd name="T91" fmla="*/ 3573 h 3647"/>
                <a:gd name="T92" fmla="*/ 2406 w 3251"/>
                <a:gd name="T93" fmla="*/ 3580 h 3647"/>
                <a:gd name="T94" fmla="*/ 2459 w 3251"/>
                <a:gd name="T95" fmla="*/ 3585 h 3647"/>
                <a:gd name="T96" fmla="*/ 2512 w 3251"/>
                <a:gd name="T97" fmla="*/ 3589 h 3647"/>
                <a:gd name="T98" fmla="*/ 2563 w 3251"/>
                <a:gd name="T99" fmla="*/ 3594 h 3647"/>
                <a:gd name="T100" fmla="*/ 2616 w 3251"/>
                <a:gd name="T101" fmla="*/ 3599 h 3647"/>
                <a:gd name="T102" fmla="*/ 2666 w 3251"/>
                <a:gd name="T103" fmla="*/ 3604 h 3647"/>
                <a:gd name="T104" fmla="*/ 2717 w 3251"/>
                <a:gd name="T105" fmla="*/ 3609 h 3647"/>
                <a:gd name="T106" fmla="*/ 2770 w 3251"/>
                <a:gd name="T107" fmla="*/ 3613 h 3647"/>
                <a:gd name="T108" fmla="*/ 2820 w 3251"/>
                <a:gd name="T109" fmla="*/ 3618 h 3647"/>
                <a:gd name="T110" fmla="*/ 2871 w 3251"/>
                <a:gd name="T111" fmla="*/ 3623 h 3647"/>
                <a:gd name="T112" fmla="*/ 2924 w 3251"/>
                <a:gd name="T113" fmla="*/ 3625 h 3647"/>
                <a:gd name="T114" fmla="*/ 2977 w 3251"/>
                <a:gd name="T115" fmla="*/ 3630 h 3647"/>
                <a:gd name="T116" fmla="*/ 3027 w 3251"/>
                <a:gd name="T117" fmla="*/ 3633 h 3647"/>
                <a:gd name="T118" fmla="*/ 3080 w 3251"/>
                <a:gd name="T119" fmla="*/ 3635 h 3647"/>
                <a:gd name="T120" fmla="*/ 3131 w 3251"/>
                <a:gd name="T121" fmla="*/ 3640 h 3647"/>
                <a:gd name="T122" fmla="*/ 3182 w 3251"/>
                <a:gd name="T123" fmla="*/ 3645 h 3647"/>
                <a:gd name="T124" fmla="*/ 3235 w 3251"/>
                <a:gd name="T125" fmla="*/ 3647 h 3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51" h="3647">
                  <a:moveTo>
                    <a:pt x="0" y="0"/>
                  </a:moveTo>
                  <a:lnTo>
                    <a:pt x="15" y="286"/>
                  </a:lnTo>
                  <a:lnTo>
                    <a:pt x="32" y="560"/>
                  </a:lnTo>
                  <a:lnTo>
                    <a:pt x="49" y="795"/>
                  </a:lnTo>
                  <a:lnTo>
                    <a:pt x="68" y="1002"/>
                  </a:lnTo>
                  <a:lnTo>
                    <a:pt x="82" y="1180"/>
                  </a:lnTo>
                  <a:lnTo>
                    <a:pt x="102" y="1338"/>
                  </a:lnTo>
                  <a:lnTo>
                    <a:pt x="118" y="1477"/>
                  </a:lnTo>
                  <a:lnTo>
                    <a:pt x="135" y="1605"/>
                  </a:lnTo>
                  <a:lnTo>
                    <a:pt x="155" y="1718"/>
                  </a:lnTo>
                  <a:lnTo>
                    <a:pt x="169" y="1819"/>
                  </a:lnTo>
                  <a:lnTo>
                    <a:pt x="188" y="1912"/>
                  </a:lnTo>
                  <a:lnTo>
                    <a:pt x="205" y="1996"/>
                  </a:lnTo>
                  <a:lnTo>
                    <a:pt x="222" y="2073"/>
                  </a:lnTo>
                  <a:lnTo>
                    <a:pt x="239" y="2145"/>
                  </a:lnTo>
                  <a:lnTo>
                    <a:pt x="256" y="2213"/>
                  </a:lnTo>
                  <a:lnTo>
                    <a:pt x="273" y="2273"/>
                  </a:lnTo>
                  <a:lnTo>
                    <a:pt x="292" y="2330"/>
                  </a:lnTo>
                  <a:lnTo>
                    <a:pt x="309" y="2383"/>
                  </a:lnTo>
                  <a:lnTo>
                    <a:pt x="326" y="2431"/>
                  </a:lnTo>
                  <a:lnTo>
                    <a:pt x="342" y="2479"/>
                  </a:lnTo>
                  <a:lnTo>
                    <a:pt x="359" y="2520"/>
                  </a:lnTo>
                  <a:lnTo>
                    <a:pt x="376" y="2563"/>
                  </a:lnTo>
                  <a:lnTo>
                    <a:pt x="393" y="2602"/>
                  </a:lnTo>
                  <a:lnTo>
                    <a:pt x="410" y="2635"/>
                  </a:lnTo>
                  <a:lnTo>
                    <a:pt x="429" y="2672"/>
                  </a:lnTo>
                  <a:lnTo>
                    <a:pt x="446" y="2703"/>
                  </a:lnTo>
                  <a:lnTo>
                    <a:pt x="463" y="2734"/>
                  </a:lnTo>
                  <a:lnTo>
                    <a:pt x="480" y="2763"/>
                  </a:lnTo>
                  <a:lnTo>
                    <a:pt x="497" y="2789"/>
                  </a:lnTo>
                  <a:lnTo>
                    <a:pt x="513" y="2816"/>
                  </a:lnTo>
                  <a:lnTo>
                    <a:pt x="533" y="2840"/>
                  </a:lnTo>
                  <a:lnTo>
                    <a:pt x="547" y="2864"/>
                  </a:lnTo>
                  <a:lnTo>
                    <a:pt x="566" y="2888"/>
                  </a:lnTo>
                  <a:lnTo>
                    <a:pt x="583" y="2909"/>
                  </a:lnTo>
                  <a:lnTo>
                    <a:pt x="600" y="2929"/>
                  </a:lnTo>
                  <a:lnTo>
                    <a:pt x="619" y="2950"/>
                  </a:lnTo>
                  <a:lnTo>
                    <a:pt x="634" y="2969"/>
                  </a:lnTo>
                  <a:lnTo>
                    <a:pt x="653" y="2986"/>
                  </a:lnTo>
                  <a:lnTo>
                    <a:pt x="670" y="3003"/>
                  </a:lnTo>
                  <a:lnTo>
                    <a:pt x="687" y="3022"/>
                  </a:lnTo>
                  <a:lnTo>
                    <a:pt x="704" y="3037"/>
                  </a:lnTo>
                  <a:lnTo>
                    <a:pt x="720" y="3054"/>
                  </a:lnTo>
                  <a:lnTo>
                    <a:pt x="737" y="3068"/>
                  </a:lnTo>
                  <a:lnTo>
                    <a:pt x="757" y="3082"/>
                  </a:lnTo>
                  <a:lnTo>
                    <a:pt x="773" y="3097"/>
                  </a:lnTo>
                  <a:lnTo>
                    <a:pt x="790" y="3109"/>
                  </a:lnTo>
                  <a:lnTo>
                    <a:pt x="807" y="3121"/>
                  </a:lnTo>
                  <a:lnTo>
                    <a:pt x="824" y="3135"/>
                  </a:lnTo>
                  <a:lnTo>
                    <a:pt x="841" y="3147"/>
                  </a:lnTo>
                  <a:lnTo>
                    <a:pt x="858" y="3159"/>
                  </a:lnTo>
                  <a:lnTo>
                    <a:pt x="875" y="3169"/>
                  </a:lnTo>
                  <a:lnTo>
                    <a:pt x="894" y="3181"/>
                  </a:lnTo>
                  <a:lnTo>
                    <a:pt x="911" y="3193"/>
                  </a:lnTo>
                  <a:lnTo>
                    <a:pt x="928" y="3202"/>
                  </a:lnTo>
                  <a:lnTo>
                    <a:pt x="944" y="3212"/>
                  </a:lnTo>
                  <a:lnTo>
                    <a:pt x="961" y="3222"/>
                  </a:lnTo>
                  <a:lnTo>
                    <a:pt x="978" y="3231"/>
                  </a:lnTo>
                  <a:lnTo>
                    <a:pt x="997" y="3241"/>
                  </a:lnTo>
                  <a:lnTo>
                    <a:pt x="1012" y="3248"/>
                  </a:lnTo>
                  <a:lnTo>
                    <a:pt x="1031" y="3258"/>
                  </a:lnTo>
                  <a:lnTo>
                    <a:pt x="1048" y="3267"/>
                  </a:lnTo>
                  <a:lnTo>
                    <a:pt x="1065" y="3275"/>
                  </a:lnTo>
                  <a:lnTo>
                    <a:pt x="1084" y="3282"/>
                  </a:lnTo>
                  <a:lnTo>
                    <a:pt x="1099" y="3291"/>
                  </a:lnTo>
                  <a:lnTo>
                    <a:pt x="1118" y="3296"/>
                  </a:lnTo>
                  <a:lnTo>
                    <a:pt x="1135" y="3306"/>
                  </a:lnTo>
                  <a:lnTo>
                    <a:pt x="1152" y="3313"/>
                  </a:lnTo>
                  <a:lnTo>
                    <a:pt x="1168" y="3320"/>
                  </a:lnTo>
                  <a:lnTo>
                    <a:pt x="1185" y="3325"/>
                  </a:lnTo>
                  <a:lnTo>
                    <a:pt x="1202" y="3332"/>
                  </a:lnTo>
                  <a:lnTo>
                    <a:pt x="1221" y="3339"/>
                  </a:lnTo>
                  <a:lnTo>
                    <a:pt x="1238" y="3344"/>
                  </a:lnTo>
                  <a:lnTo>
                    <a:pt x="1255" y="3351"/>
                  </a:lnTo>
                  <a:lnTo>
                    <a:pt x="1272" y="3356"/>
                  </a:lnTo>
                  <a:lnTo>
                    <a:pt x="1289" y="3363"/>
                  </a:lnTo>
                  <a:lnTo>
                    <a:pt x="1306" y="3368"/>
                  </a:lnTo>
                  <a:lnTo>
                    <a:pt x="1323" y="3375"/>
                  </a:lnTo>
                  <a:lnTo>
                    <a:pt x="1339" y="3380"/>
                  </a:lnTo>
                  <a:lnTo>
                    <a:pt x="1359" y="3385"/>
                  </a:lnTo>
                  <a:lnTo>
                    <a:pt x="1376" y="3390"/>
                  </a:lnTo>
                  <a:lnTo>
                    <a:pt x="1392" y="3395"/>
                  </a:lnTo>
                  <a:lnTo>
                    <a:pt x="1409" y="3400"/>
                  </a:lnTo>
                  <a:lnTo>
                    <a:pt x="1426" y="3404"/>
                  </a:lnTo>
                  <a:lnTo>
                    <a:pt x="1443" y="3409"/>
                  </a:lnTo>
                  <a:lnTo>
                    <a:pt x="1462" y="3414"/>
                  </a:lnTo>
                  <a:lnTo>
                    <a:pt x="1477" y="3419"/>
                  </a:lnTo>
                  <a:lnTo>
                    <a:pt x="1496" y="3424"/>
                  </a:lnTo>
                  <a:lnTo>
                    <a:pt x="1513" y="3428"/>
                  </a:lnTo>
                  <a:lnTo>
                    <a:pt x="1530" y="3433"/>
                  </a:lnTo>
                  <a:lnTo>
                    <a:pt x="1549" y="3438"/>
                  </a:lnTo>
                  <a:lnTo>
                    <a:pt x="1563" y="3443"/>
                  </a:lnTo>
                  <a:lnTo>
                    <a:pt x="1583" y="3445"/>
                  </a:lnTo>
                  <a:lnTo>
                    <a:pt x="1599" y="3450"/>
                  </a:lnTo>
                  <a:lnTo>
                    <a:pt x="1616" y="3452"/>
                  </a:lnTo>
                  <a:lnTo>
                    <a:pt x="1633" y="3457"/>
                  </a:lnTo>
                  <a:lnTo>
                    <a:pt x="1650" y="3462"/>
                  </a:lnTo>
                  <a:lnTo>
                    <a:pt x="1667" y="3467"/>
                  </a:lnTo>
                  <a:lnTo>
                    <a:pt x="1686" y="3469"/>
                  </a:lnTo>
                  <a:lnTo>
                    <a:pt x="1703" y="3472"/>
                  </a:lnTo>
                  <a:lnTo>
                    <a:pt x="1720" y="3476"/>
                  </a:lnTo>
                  <a:lnTo>
                    <a:pt x="1737" y="3479"/>
                  </a:lnTo>
                  <a:lnTo>
                    <a:pt x="1754" y="3484"/>
                  </a:lnTo>
                  <a:lnTo>
                    <a:pt x="1770" y="3486"/>
                  </a:lnTo>
                  <a:lnTo>
                    <a:pt x="1787" y="3491"/>
                  </a:lnTo>
                  <a:lnTo>
                    <a:pt x="1804" y="3493"/>
                  </a:lnTo>
                  <a:lnTo>
                    <a:pt x="1823" y="3496"/>
                  </a:lnTo>
                  <a:lnTo>
                    <a:pt x="1840" y="3498"/>
                  </a:lnTo>
                  <a:lnTo>
                    <a:pt x="1857" y="3503"/>
                  </a:lnTo>
                  <a:lnTo>
                    <a:pt x="1874" y="3503"/>
                  </a:lnTo>
                  <a:lnTo>
                    <a:pt x="1891" y="3508"/>
                  </a:lnTo>
                  <a:lnTo>
                    <a:pt x="1908" y="3510"/>
                  </a:lnTo>
                  <a:lnTo>
                    <a:pt x="1927" y="3512"/>
                  </a:lnTo>
                  <a:lnTo>
                    <a:pt x="1941" y="3517"/>
                  </a:lnTo>
                  <a:lnTo>
                    <a:pt x="1961" y="3517"/>
                  </a:lnTo>
                  <a:lnTo>
                    <a:pt x="1978" y="3522"/>
                  </a:lnTo>
                  <a:lnTo>
                    <a:pt x="1994" y="3524"/>
                  </a:lnTo>
                  <a:lnTo>
                    <a:pt x="2014" y="3527"/>
                  </a:lnTo>
                  <a:lnTo>
                    <a:pt x="2028" y="3529"/>
                  </a:lnTo>
                  <a:lnTo>
                    <a:pt x="2047" y="3532"/>
                  </a:lnTo>
                  <a:lnTo>
                    <a:pt x="2064" y="3534"/>
                  </a:lnTo>
                  <a:lnTo>
                    <a:pt x="2081" y="3536"/>
                  </a:lnTo>
                  <a:lnTo>
                    <a:pt x="2098" y="3539"/>
                  </a:lnTo>
                  <a:lnTo>
                    <a:pt x="2115" y="3541"/>
                  </a:lnTo>
                  <a:lnTo>
                    <a:pt x="2132" y="3544"/>
                  </a:lnTo>
                  <a:lnTo>
                    <a:pt x="2151" y="3546"/>
                  </a:lnTo>
                  <a:lnTo>
                    <a:pt x="2168" y="3548"/>
                  </a:lnTo>
                  <a:lnTo>
                    <a:pt x="2185" y="3551"/>
                  </a:lnTo>
                  <a:lnTo>
                    <a:pt x="2202" y="3553"/>
                  </a:lnTo>
                  <a:lnTo>
                    <a:pt x="2218" y="3556"/>
                  </a:lnTo>
                  <a:lnTo>
                    <a:pt x="2235" y="3558"/>
                  </a:lnTo>
                  <a:lnTo>
                    <a:pt x="2252" y="3560"/>
                  </a:lnTo>
                  <a:lnTo>
                    <a:pt x="2269" y="3563"/>
                  </a:lnTo>
                  <a:lnTo>
                    <a:pt x="2288" y="3565"/>
                  </a:lnTo>
                  <a:lnTo>
                    <a:pt x="2305" y="3565"/>
                  </a:lnTo>
                  <a:lnTo>
                    <a:pt x="2322" y="3568"/>
                  </a:lnTo>
                  <a:lnTo>
                    <a:pt x="2339" y="3570"/>
                  </a:lnTo>
                  <a:lnTo>
                    <a:pt x="2356" y="3573"/>
                  </a:lnTo>
                  <a:lnTo>
                    <a:pt x="2372" y="3575"/>
                  </a:lnTo>
                  <a:lnTo>
                    <a:pt x="2392" y="3575"/>
                  </a:lnTo>
                  <a:lnTo>
                    <a:pt x="2406" y="3580"/>
                  </a:lnTo>
                  <a:lnTo>
                    <a:pt x="2425" y="3580"/>
                  </a:lnTo>
                  <a:lnTo>
                    <a:pt x="2442" y="3582"/>
                  </a:lnTo>
                  <a:lnTo>
                    <a:pt x="2459" y="3585"/>
                  </a:lnTo>
                  <a:lnTo>
                    <a:pt x="2478" y="3585"/>
                  </a:lnTo>
                  <a:lnTo>
                    <a:pt x="2493" y="3587"/>
                  </a:lnTo>
                  <a:lnTo>
                    <a:pt x="2512" y="3589"/>
                  </a:lnTo>
                  <a:lnTo>
                    <a:pt x="2529" y="3589"/>
                  </a:lnTo>
                  <a:lnTo>
                    <a:pt x="2546" y="3594"/>
                  </a:lnTo>
                  <a:lnTo>
                    <a:pt x="2563" y="3594"/>
                  </a:lnTo>
                  <a:lnTo>
                    <a:pt x="2580" y="3597"/>
                  </a:lnTo>
                  <a:lnTo>
                    <a:pt x="2596" y="3599"/>
                  </a:lnTo>
                  <a:lnTo>
                    <a:pt x="2616" y="3599"/>
                  </a:lnTo>
                  <a:lnTo>
                    <a:pt x="2633" y="3601"/>
                  </a:lnTo>
                  <a:lnTo>
                    <a:pt x="2649" y="3604"/>
                  </a:lnTo>
                  <a:lnTo>
                    <a:pt x="2666" y="3604"/>
                  </a:lnTo>
                  <a:lnTo>
                    <a:pt x="2683" y="3606"/>
                  </a:lnTo>
                  <a:lnTo>
                    <a:pt x="2700" y="3609"/>
                  </a:lnTo>
                  <a:lnTo>
                    <a:pt x="2717" y="3609"/>
                  </a:lnTo>
                  <a:lnTo>
                    <a:pt x="2734" y="3611"/>
                  </a:lnTo>
                  <a:lnTo>
                    <a:pt x="2753" y="3611"/>
                  </a:lnTo>
                  <a:lnTo>
                    <a:pt x="2770" y="3613"/>
                  </a:lnTo>
                  <a:lnTo>
                    <a:pt x="2787" y="3613"/>
                  </a:lnTo>
                  <a:lnTo>
                    <a:pt x="2804" y="3616"/>
                  </a:lnTo>
                  <a:lnTo>
                    <a:pt x="2820" y="3618"/>
                  </a:lnTo>
                  <a:lnTo>
                    <a:pt x="2837" y="3618"/>
                  </a:lnTo>
                  <a:lnTo>
                    <a:pt x="2856" y="3621"/>
                  </a:lnTo>
                  <a:lnTo>
                    <a:pt x="2871" y="3623"/>
                  </a:lnTo>
                  <a:lnTo>
                    <a:pt x="2890" y="3623"/>
                  </a:lnTo>
                  <a:lnTo>
                    <a:pt x="2907" y="3623"/>
                  </a:lnTo>
                  <a:lnTo>
                    <a:pt x="2924" y="3625"/>
                  </a:lnTo>
                  <a:lnTo>
                    <a:pt x="2943" y="3628"/>
                  </a:lnTo>
                  <a:lnTo>
                    <a:pt x="2958" y="3628"/>
                  </a:lnTo>
                  <a:lnTo>
                    <a:pt x="2977" y="3630"/>
                  </a:lnTo>
                  <a:lnTo>
                    <a:pt x="2994" y="3630"/>
                  </a:lnTo>
                  <a:lnTo>
                    <a:pt x="3011" y="3633"/>
                  </a:lnTo>
                  <a:lnTo>
                    <a:pt x="3027" y="3633"/>
                  </a:lnTo>
                  <a:lnTo>
                    <a:pt x="3044" y="3635"/>
                  </a:lnTo>
                  <a:lnTo>
                    <a:pt x="3061" y="3635"/>
                  </a:lnTo>
                  <a:lnTo>
                    <a:pt x="3080" y="3635"/>
                  </a:lnTo>
                  <a:lnTo>
                    <a:pt x="3097" y="3637"/>
                  </a:lnTo>
                  <a:lnTo>
                    <a:pt x="3114" y="3640"/>
                  </a:lnTo>
                  <a:lnTo>
                    <a:pt x="3131" y="3640"/>
                  </a:lnTo>
                  <a:lnTo>
                    <a:pt x="3148" y="3640"/>
                  </a:lnTo>
                  <a:lnTo>
                    <a:pt x="3165" y="3642"/>
                  </a:lnTo>
                  <a:lnTo>
                    <a:pt x="3182" y="3645"/>
                  </a:lnTo>
                  <a:lnTo>
                    <a:pt x="3198" y="3645"/>
                  </a:lnTo>
                  <a:lnTo>
                    <a:pt x="3218" y="3645"/>
                  </a:lnTo>
                  <a:lnTo>
                    <a:pt x="3235" y="3647"/>
                  </a:lnTo>
                  <a:lnTo>
                    <a:pt x="3251" y="3647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F578367F-0EC7-4B17-8FD0-2EA76D29E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195" y="756920"/>
              <a:ext cx="1943100" cy="2179955"/>
            </a:xfrm>
            <a:custGeom>
              <a:avLst/>
              <a:gdLst>
                <a:gd name="T0" fmla="*/ 31 w 3060"/>
                <a:gd name="T1" fmla="*/ 286 h 3433"/>
                <a:gd name="T2" fmla="*/ 82 w 3060"/>
                <a:gd name="T3" fmla="*/ 682 h 3433"/>
                <a:gd name="T4" fmla="*/ 135 w 3060"/>
                <a:gd name="T5" fmla="*/ 1002 h 3433"/>
                <a:gd name="T6" fmla="*/ 185 w 3060"/>
                <a:gd name="T7" fmla="*/ 1261 h 3433"/>
                <a:gd name="T8" fmla="*/ 238 w 3060"/>
                <a:gd name="T9" fmla="*/ 1477 h 3433"/>
                <a:gd name="T10" fmla="*/ 289 w 3060"/>
                <a:gd name="T11" fmla="*/ 1660 h 3433"/>
                <a:gd name="T12" fmla="*/ 342 w 3060"/>
                <a:gd name="T13" fmla="*/ 1819 h 3433"/>
                <a:gd name="T14" fmla="*/ 392 w 3060"/>
                <a:gd name="T15" fmla="*/ 1953 h 3433"/>
                <a:gd name="T16" fmla="*/ 443 w 3060"/>
                <a:gd name="T17" fmla="*/ 2073 h 3433"/>
                <a:gd name="T18" fmla="*/ 496 w 3060"/>
                <a:gd name="T19" fmla="*/ 2179 h 3433"/>
                <a:gd name="T20" fmla="*/ 546 w 3060"/>
                <a:gd name="T21" fmla="*/ 2273 h 3433"/>
                <a:gd name="T22" fmla="*/ 599 w 3060"/>
                <a:gd name="T23" fmla="*/ 2357 h 3433"/>
                <a:gd name="T24" fmla="*/ 650 w 3060"/>
                <a:gd name="T25" fmla="*/ 2431 h 3433"/>
                <a:gd name="T26" fmla="*/ 703 w 3060"/>
                <a:gd name="T27" fmla="*/ 2501 h 3433"/>
                <a:gd name="T28" fmla="*/ 753 w 3060"/>
                <a:gd name="T29" fmla="*/ 2563 h 3433"/>
                <a:gd name="T30" fmla="*/ 806 w 3060"/>
                <a:gd name="T31" fmla="*/ 2619 h 3433"/>
                <a:gd name="T32" fmla="*/ 857 w 3060"/>
                <a:gd name="T33" fmla="*/ 2672 h 3433"/>
                <a:gd name="T34" fmla="*/ 908 w 3060"/>
                <a:gd name="T35" fmla="*/ 2717 h 3433"/>
                <a:gd name="T36" fmla="*/ 961 w 3060"/>
                <a:gd name="T37" fmla="*/ 2763 h 3433"/>
                <a:gd name="T38" fmla="*/ 1011 w 3060"/>
                <a:gd name="T39" fmla="*/ 2804 h 3433"/>
                <a:gd name="T40" fmla="*/ 1064 w 3060"/>
                <a:gd name="T41" fmla="*/ 2840 h 3433"/>
                <a:gd name="T42" fmla="*/ 1115 w 3060"/>
                <a:gd name="T43" fmla="*/ 2876 h 3433"/>
                <a:gd name="T44" fmla="*/ 1168 w 3060"/>
                <a:gd name="T45" fmla="*/ 2909 h 3433"/>
                <a:gd name="T46" fmla="*/ 1218 w 3060"/>
                <a:gd name="T47" fmla="*/ 2941 h 3433"/>
                <a:gd name="T48" fmla="*/ 1271 w 3060"/>
                <a:gd name="T49" fmla="*/ 2969 h 3433"/>
                <a:gd name="T50" fmla="*/ 1322 w 3060"/>
                <a:gd name="T51" fmla="*/ 2996 h 3433"/>
                <a:gd name="T52" fmla="*/ 1372 w 3060"/>
                <a:gd name="T53" fmla="*/ 3022 h 3433"/>
                <a:gd name="T54" fmla="*/ 1425 w 3060"/>
                <a:gd name="T55" fmla="*/ 3046 h 3433"/>
                <a:gd name="T56" fmla="*/ 1476 w 3060"/>
                <a:gd name="T57" fmla="*/ 3068 h 3433"/>
                <a:gd name="T58" fmla="*/ 1529 w 3060"/>
                <a:gd name="T59" fmla="*/ 3090 h 3433"/>
                <a:gd name="T60" fmla="*/ 1579 w 3060"/>
                <a:gd name="T61" fmla="*/ 3109 h 3433"/>
                <a:gd name="T62" fmla="*/ 1632 w 3060"/>
                <a:gd name="T63" fmla="*/ 3128 h 3433"/>
                <a:gd name="T64" fmla="*/ 1683 w 3060"/>
                <a:gd name="T65" fmla="*/ 3147 h 3433"/>
                <a:gd name="T66" fmla="*/ 1736 w 3060"/>
                <a:gd name="T67" fmla="*/ 3164 h 3433"/>
                <a:gd name="T68" fmla="*/ 1787 w 3060"/>
                <a:gd name="T69" fmla="*/ 3181 h 3433"/>
                <a:gd name="T70" fmla="*/ 1837 w 3060"/>
                <a:gd name="T71" fmla="*/ 3198 h 3433"/>
                <a:gd name="T72" fmla="*/ 1890 w 3060"/>
                <a:gd name="T73" fmla="*/ 3212 h 3433"/>
                <a:gd name="T74" fmla="*/ 1941 w 3060"/>
                <a:gd name="T75" fmla="*/ 3227 h 3433"/>
                <a:gd name="T76" fmla="*/ 1994 w 3060"/>
                <a:gd name="T77" fmla="*/ 3241 h 3433"/>
                <a:gd name="T78" fmla="*/ 2044 w 3060"/>
                <a:gd name="T79" fmla="*/ 3253 h 3433"/>
                <a:gd name="T80" fmla="*/ 2097 w 3060"/>
                <a:gd name="T81" fmla="*/ 3267 h 3433"/>
                <a:gd name="T82" fmla="*/ 2148 w 3060"/>
                <a:gd name="T83" fmla="*/ 3277 h 3433"/>
                <a:gd name="T84" fmla="*/ 2201 w 3060"/>
                <a:gd name="T85" fmla="*/ 3291 h 3433"/>
                <a:gd name="T86" fmla="*/ 2251 w 3060"/>
                <a:gd name="T87" fmla="*/ 3301 h 3433"/>
                <a:gd name="T88" fmla="*/ 2302 w 3060"/>
                <a:gd name="T89" fmla="*/ 3313 h 3433"/>
                <a:gd name="T90" fmla="*/ 2355 w 3060"/>
                <a:gd name="T91" fmla="*/ 3323 h 3433"/>
                <a:gd name="T92" fmla="*/ 2405 w 3060"/>
                <a:gd name="T93" fmla="*/ 3332 h 3433"/>
                <a:gd name="T94" fmla="*/ 2458 w 3060"/>
                <a:gd name="T95" fmla="*/ 3342 h 3433"/>
                <a:gd name="T96" fmla="*/ 2509 w 3060"/>
                <a:gd name="T97" fmla="*/ 3351 h 3433"/>
                <a:gd name="T98" fmla="*/ 2562 w 3060"/>
                <a:gd name="T99" fmla="*/ 3361 h 3433"/>
                <a:gd name="T100" fmla="*/ 2613 w 3060"/>
                <a:gd name="T101" fmla="*/ 3368 h 3433"/>
                <a:gd name="T102" fmla="*/ 2665 w 3060"/>
                <a:gd name="T103" fmla="*/ 3378 h 3433"/>
                <a:gd name="T104" fmla="*/ 2716 w 3060"/>
                <a:gd name="T105" fmla="*/ 3385 h 3433"/>
                <a:gd name="T106" fmla="*/ 2767 w 3060"/>
                <a:gd name="T107" fmla="*/ 3395 h 3433"/>
                <a:gd name="T108" fmla="*/ 2820 w 3060"/>
                <a:gd name="T109" fmla="*/ 3400 h 3433"/>
                <a:gd name="T110" fmla="*/ 2870 w 3060"/>
                <a:gd name="T111" fmla="*/ 3409 h 3433"/>
                <a:gd name="T112" fmla="*/ 2923 w 3060"/>
                <a:gd name="T113" fmla="*/ 3414 h 3433"/>
                <a:gd name="T114" fmla="*/ 2974 w 3060"/>
                <a:gd name="T115" fmla="*/ 3424 h 3433"/>
                <a:gd name="T116" fmla="*/ 3027 w 3060"/>
                <a:gd name="T117" fmla="*/ 3428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433">
                  <a:moveTo>
                    <a:pt x="0" y="0"/>
                  </a:moveTo>
                  <a:lnTo>
                    <a:pt x="14" y="130"/>
                  </a:lnTo>
                  <a:lnTo>
                    <a:pt x="31" y="286"/>
                  </a:lnTo>
                  <a:lnTo>
                    <a:pt x="48" y="427"/>
                  </a:lnTo>
                  <a:lnTo>
                    <a:pt x="65" y="560"/>
                  </a:lnTo>
                  <a:lnTo>
                    <a:pt x="82" y="682"/>
                  </a:lnTo>
                  <a:lnTo>
                    <a:pt x="101" y="795"/>
                  </a:lnTo>
                  <a:lnTo>
                    <a:pt x="118" y="903"/>
                  </a:lnTo>
                  <a:lnTo>
                    <a:pt x="135" y="1002"/>
                  </a:lnTo>
                  <a:lnTo>
                    <a:pt x="151" y="1093"/>
                  </a:lnTo>
                  <a:lnTo>
                    <a:pt x="168" y="1180"/>
                  </a:lnTo>
                  <a:lnTo>
                    <a:pt x="185" y="1261"/>
                  </a:lnTo>
                  <a:lnTo>
                    <a:pt x="202" y="1338"/>
                  </a:lnTo>
                  <a:lnTo>
                    <a:pt x="219" y="1410"/>
                  </a:lnTo>
                  <a:lnTo>
                    <a:pt x="238" y="1477"/>
                  </a:lnTo>
                  <a:lnTo>
                    <a:pt x="255" y="1542"/>
                  </a:lnTo>
                  <a:lnTo>
                    <a:pt x="272" y="1605"/>
                  </a:lnTo>
                  <a:lnTo>
                    <a:pt x="289" y="1660"/>
                  </a:lnTo>
                  <a:lnTo>
                    <a:pt x="306" y="1718"/>
                  </a:lnTo>
                  <a:lnTo>
                    <a:pt x="322" y="1771"/>
                  </a:lnTo>
                  <a:lnTo>
                    <a:pt x="342" y="1819"/>
                  </a:lnTo>
                  <a:lnTo>
                    <a:pt x="356" y="1867"/>
                  </a:lnTo>
                  <a:lnTo>
                    <a:pt x="375" y="1912"/>
                  </a:lnTo>
                  <a:lnTo>
                    <a:pt x="392" y="1953"/>
                  </a:lnTo>
                  <a:lnTo>
                    <a:pt x="409" y="1996"/>
                  </a:lnTo>
                  <a:lnTo>
                    <a:pt x="428" y="2035"/>
                  </a:lnTo>
                  <a:lnTo>
                    <a:pt x="443" y="2073"/>
                  </a:lnTo>
                  <a:lnTo>
                    <a:pt x="462" y="2109"/>
                  </a:lnTo>
                  <a:lnTo>
                    <a:pt x="479" y="2145"/>
                  </a:lnTo>
                  <a:lnTo>
                    <a:pt x="496" y="2179"/>
                  </a:lnTo>
                  <a:lnTo>
                    <a:pt x="513" y="2213"/>
                  </a:lnTo>
                  <a:lnTo>
                    <a:pt x="529" y="2241"/>
                  </a:lnTo>
                  <a:lnTo>
                    <a:pt x="546" y="2273"/>
                  </a:lnTo>
                  <a:lnTo>
                    <a:pt x="566" y="2301"/>
                  </a:lnTo>
                  <a:lnTo>
                    <a:pt x="582" y="2330"/>
                  </a:lnTo>
                  <a:lnTo>
                    <a:pt x="599" y="2357"/>
                  </a:lnTo>
                  <a:lnTo>
                    <a:pt x="616" y="2383"/>
                  </a:lnTo>
                  <a:lnTo>
                    <a:pt x="633" y="2407"/>
                  </a:lnTo>
                  <a:lnTo>
                    <a:pt x="650" y="2431"/>
                  </a:lnTo>
                  <a:lnTo>
                    <a:pt x="667" y="2455"/>
                  </a:lnTo>
                  <a:lnTo>
                    <a:pt x="684" y="2479"/>
                  </a:lnTo>
                  <a:lnTo>
                    <a:pt x="703" y="2501"/>
                  </a:lnTo>
                  <a:lnTo>
                    <a:pt x="720" y="2520"/>
                  </a:lnTo>
                  <a:lnTo>
                    <a:pt x="737" y="2542"/>
                  </a:lnTo>
                  <a:lnTo>
                    <a:pt x="753" y="2563"/>
                  </a:lnTo>
                  <a:lnTo>
                    <a:pt x="770" y="2583"/>
                  </a:lnTo>
                  <a:lnTo>
                    <a:pt x="787" y="2602"/>
                  </a:lnTo>
                  <a:lnTo>
                    <a:pt x="806" y="2619"/>
                  </a:lnTo>
                  <a:lnTo>
                    <a:pt x="821" y="2635"/>
                  </a:lnTo>
                  <a:lnTo>
                    <a:pt x="840" y="2652"/>
                  </a:lnTo>
                  <a:lnTo>
                    <a:pt x="857" y="2672"/>
                  </a:lnTo>
                  <a:lnTo>
                    <a:pt x="874" y="2686"/>
                  </a:lnTo>
                  <a:lnTo>
                    <a:pt x="893" y="2703"/>
                  </a:lnTo>
                  <a:lnTo>
                    <a:pt x="908" y="2717"/>
                  </a:lnTo>
                  <a:lnTo>
                    <a:pt x="927" y="2734"/>
                  </a:lnTo>
                  <a:lnTo>
                    <a:pt x="944" y="2748"/>
                  </a:lnTo>
                  <a:lnTo>
                    <a:pt x="961" y="2763"/>
                  </a:lnTo>
                  <a:lnTo>
                    <a:pt x="977" y="2775"/>
                  </a:lnTo>
                  <a:lnTo>
                    <a:pt x="994" y="2789"/>
                  </a:lnTo>
                  <a:lnTo>
                    <a:pt x="1011" y="2804"/>
                  </a:lnTo>
                  <a:lnTo>
                    <a:pt x="1030" y="2816"/>
                  </a:lnTo>
                  <a:lnTo>
                    <a:pt x="1047" y="2828"/>
                  </a:lnTo>
                  <a:lnTo>
                    <a:pt x="1064" y="2840"/>
                  </a:lnTo>
                  <a:lnTo>
                    <a:pt x="1081" y="2852"/>
                  </a:lnTo>
                  <a:lnTo>
                    <a:pt x="1098" y="2864"/>
                  </a:lnTo>
                  <a:lnTo>
                    <a:pt x="1115" y="2876"/>
                  </a:lnTo>
                  <a:lnTo>
                    <a:pt x="1132" y="2888"/>
                  </a:lnTo>
                  <a:lnTo>
                    <a:pt x="1148" y="2900"/>
                  </a:lnTo>
                  <a:lnTo>
                    <a:pt x="1168" y="2909"/>
                  </a:lnTo>
                  <a:lnTo>
                    <a:pt x="1185" y="2919"/>
                  </a:lnTo>
                  <a:lnTo>
                    <a:pt x="1201" y="2929"/>
                  </a:lnTo>
                  <a:lnTo>
                    <a:pt x="1218" y="2941"/>
                  </a:lnTo>
                  <a:lnTo>
                    <a:pt x="1235" y="2950"/>
                  </a:lnTo>
                  <a:lnTo>
                    <a:pt x="1252" y="2960"/>
                  </a:lnTo>
                  <a:lnTo>
                    <a:pt x="1271" y="2969"/>
                  </a:lnTo>
                  <a:lnTo>
                    <a:pt x="1286" y="2977"/>
                  </a:lnTo>
                  <a:lnTo>
                    <a:pt x="1305" y="2986"/>
                  </a:lnTo>
                  <a:lnTo>
                    <a:pt x="1322" y="2996"/>
                  </a:lnTo>
                  <a:lnTo>
                    <a:pt x="1339" y="3003"/>
                  </a:lnTo>
                  <a:lnTo>
                    <a:pt x="1358" y="3013"/>
                  </a:lnTo>
                  <a:lnTo>
                    <a:pt x="1372" y="3022"/>
                  </a:lnTo>
                  <a:lnTo>
                    <a:pt x="1392" y="3030"/>
                  </a:lnTo>
                  <a:lnTo>
                    <a:pt x="1408" y="3037"/>
                  </a:lnTo>
                  <a:lnTo>
                    <a:pt x="1425" y="3046"/>
                  </a:lnTo>
                  <a:lnTo>
                    <a:pt x="1442" y="3054"/>
                  </a:lnTo>
                  <a:lnTo>
                    <a:pt x="1459" y="3061"/>
                  </a:lnTo>
                  <a:lnTo>
                    <a:pt x="1476" y="3068"/>
                  </a:lnTo>
                  <a:lnTo>
                    <a:pt x="1495" y="3075"/>
                  </a:lnTo>
                  <a:lnTo>
                    <a:pt x="1512" y="3082"/>
                  </a:lnTo>
                  <a:lnTo>
                    <a:pt x="1529" y="3090"/>
                  </a:lnTo>
                  <a:lnTo>
                    <a:pt x="1546" y="3097"/>
                  </a:lnTo>
                  <a:lnTo>
                    <a:pt x="1563" y="3102"/>
                  </a:lnTo>
                  <a:lnTo>
                    <a:pt x="1579" y="3109"/>
                  </a:lnTo>
                  <a:lnTo>
                    <a:pt x="1596" y="3116"/>
                  </a:lnTo>
                  <a:lnTo>
                    <a:pt x="1613" y="3121"/>
                  </a:lnTo>
                  <a:lnTo>
                    <a:pt x="1632" y="3128"/>
                  </a:lnTo>
                  <a:lnTo>
                    <a:pt x="1649" y="3135"/>
                  </a:lnTo>
                  <a:lnTo>
                    <a:pt x="1666" y="3140"/>
                  </a:lnTo>
                  <a:lnTo>
                    <a:pt x="1683" y="3147"/>
                  </a:lnTo>
                  <a:lnTo>
                    <a:pt x="1700" y="3154"/>
                  </a:lnTo>
                  <a:lnTo>
                    <a:pt x="1717" y="3159"/>
                  </a:lnTo>
                  <a:lnTo>
                    <a:pt x="1736" y="3164"/>
                  </a:lnTo>
                  <a:lnTo>
                    <a:pt x="1750" y="3169"/>
                  </a:lnTo>
                  <a:lnTo>
                    <a:pt x="1770" y="3176"/>
                  </a:lnTo>
                  <a:lnTo>
                    <a:pt x="1787" y="3181"/>
                  </a:lnTo>
                  <a:lnTo>
                    <a:pt x="1803" y="3188"/>
                  </a:lnTo>
                  <a:lnTo>
                    <a:pt x="1823" y="3193"/>
                  </a:lnTo>
                  <a:lnTo>
                    <a:pt x="1837" y="3198"/>
                  </a:lnTo>
                  <a:lnTo>
                    <a:pt x="1856" y="3202"/>
                  </a:lnTo>
                  <a:lnTo>
                    <a:pt x="1873" y="3207"/>
                  </a:lnTo>
                  <a:lnTo>
                    <a:pt x="1890" y="3212"/>
                  </a:lnTo>
                  <a:lnTo>
                    <a:pt x="1907" y="3217"/>
                  </a:lnTo>
                  <a:lnTo>
                    <a:pt x="1924" y="3222"/>
                  </a:lnTo>
                  <a:lnTo>
                    <a:pt x="1941" y="3227"/>
                  </a:lnTo>
                  <a:lnTo>
                    <a:pt x="1960" y="3231"/>
                  </a:lnTo>
                  <a:lnTo>
                    <a:pt x="1977" y="3236"/>
                  </a:lnTo>
                  <a:lnTo>
                    <a:pt x="1994" y="3241"/>
                  </a:lnTo>
                  <a:lnTo>
                    <a:pt x="2011" y="3243"/>
                  </a:lnTo>
                  <a:lnTo>
                    <a:pt x="2027" y="3248"/>
                  </a:lnTo>
                  <a:lnTo>
                    <a:pt x="2044" y="3253"/>
                  </a:lnTo>
                  <a:lnTo>
                    <a:pt x="2061" y="3258"/>
                  </a:lnTo>
                  <a:lnTo>
                    <a:pt x="2078" y="3263"/>
                  </a:lnTo>
                  <a:lnTo>
                    <a:pt x="2097" y="3267"/>
                  </a:lnTo>
                  <a:lnTo>
                    <a:pt x="2114" y="3270"/>
                  </a:lnTo>
                  <a:lnTo>
                    <a:pt x="2131" y="3275"/>
                  </a:lnTo>
                  <a:lnTo>
                    <a:pt x="2148" y="3277"/>
                  </a:lnTo>
                  <a:lnTo>
                    <a:pt x="2165" y="3282"/>
                  </a:lnTo>
                  <a:lnTo>
                    <a:pt x="2181" y="3287"/>
                  </a:lnTo>
                  <a:lnTo>
                    <a:pt x="2201" y="3291"/>
                  </a:lnTo>
                  <a:lnTo>
                    <a:pt x="2215" y="3294"/>
                  </a:lnTo>
                  <a:lnTo>
                    <a:pt x="2234" y="3296"/>
                  </a:lnTo>
                  <a:lnTo>
                    <a:pt x="2251" y="3301"/>
                  </a:lnTo>
                  <a:lnTo>
                    <a:pt x="2268" y="3306"/>
                  </a:lnTo>
                  <a:lnTo>
                    <a:pt x="2287" y="3308"/>
                  </a:lnTo>
                  <a:lnTo>
                    <a:pt x="2302" y="3313"/>
                  </a:lnTo>
                  <a:lnTo>
                    <a:pt x="2321" y="3315"/>
                  </a:lnTo>
                  <a:lnTo>
                    <a:pt x="2338" y="3320"/>
                  </a:lnTo>
                  <a:lnTo>
                    <a:pt x="2355" y="3323"/>
                  </a:lnTo>
                  <a:lnTo>
                    <a:pt x="2372" y="3325"/>
                  </a:lnTo>
                  <a:lnTo>
                    <a:pt x="2389" y="3330"/>
                  </a:lnTo>
                  <a:lnTo>
                    <a:pt x="2405" y="3332"/>
                  </a:lnTo>
                  <a:lnTo>
                    <a:pt x="2425" y="3335"/>
                  </a:lnTo>
                  <a:lnTo>
                    <a:pt x="2442" y="3339"/>
                  </a:lnTo>
                  <a:lnTo>
                    <a:pt x="2458" y="3342"/>
                  </a:lnTo>
                  <a:lnTo>
                    <a:pt x="2475" y="3344"/>
                  </a:lnTo>
                  <a:lnTo>
                    <a:pt x="2492" y="3347"/>
                  </a:lnTo>
                  <a:lnTo>
                    <a:pt x="2509" y="3351"/>
                  </a:lnTo>
                  <a:lnTo>
                    <a:pt x="2526" y="3354"/>
                  </a:lnTo>
                  <a:lnTo>
                    <a:pt x="2543" y="3356"/>
                  </a:lnTo>
                  <a:lnTo>
                    <a:pt x="2562" y="3361"/>
                  </a:lnTo>
                  <a:lnTo>
                    <a:pt x="2579" y="3363"/>
                  </a:lnTo>
                  <a:lnTo>
                    <a:pt x="2596" y="3366"/>
                  </a:lnTo>
                  <a:lnTo>
                    <a:pt x="2613" y="3368"/>
                  </a:lnTo>
                  <a:lnTo>
                    <a:pt x="2629" y="3371"/>
                  </a:lnTo>
                  <a:lnTo>
                    <a:pt x="2646" y="3375"/>
                  </a:lnTo>
                  <a:lnTo>
                    <a:pt x="2665" y="3378"/>
                  </a:lnTo>
                  <a:lnTo>
                    <a:pt x="2680" y="3380"/>
                  </a:lnTo>
                  <a:lnTo>
                    <a:pt x="2699" y="3383"/>
                  </a:lnTo>
                  <a:lnTo>
                    <a:pt x="2716" y="3385"/>
                  </a:lnTo>
                  <a:lnTo>
                    <a:pt x="2733" y="3387"/>
                  </a:lnTo>
                  <a:lnTo>
                    <a:pt x="2752" y="3390"/>
                  </a:lnTo>
                  <a:lnTo>
                    <a:pt x="2767" y="3395"/>
                  </a:lnTo>
                  <a:lnTo>
                    <a:pt x="2786" y="3395"/>
                  </a:lnTo>
                  <a:lnTo>
                    <a:pt x="2803" y="3400"/>
                  </a:lnTo>
                  <a:lnTo>
                    <a:pt x="2820" y="3400"/>
                  </a:lnTo>
                  <a:lnTo>
                    <a:pt x="2836" y="3404"/>
                  </a:lnTo>
                  <a:lnTo>
                    <a:pt x="2853" y="3404"/>
                  </a:lnTo>
                  <a:lnTo>
                    <a:pt x="2870" y="3409"/>
                  </a:lnTo>
                  <a:lnTo>
                    <a:pt x="2889" y="3409"/>
                  </a:lnTo>
                  <a:lnTo>
                    <a:pt x="2906" y="3414"/>
                  </a:lnTo>
                  <a:lnTo>
                    <a:pt x="2923" y="3414"/>
                  </a:lnTo>
                  <a:lnTo>
                    <a:pt x="2940" y="3419"/>
                  </a:lnTo>
                  <a:lnTo>
                    <a:pt x="2957" y="3419"/>
                  </a:lnTo>
                  <a:lnTo>
                    <a:pt x="2974" y="3424"/>
                  </a:lnTo>
                  <a:lnTo>
                    <a:pt x="2991" y="3424"/>
                  </a:lnTo>
                  <a:lnTo>
                    <a:pt x="3007" y="3426"/>
                  </a:lnTo>
                  <a:lnTo>
                    <a:pt x="3027" y="3428"/>
                  </a:lnTo>
                  <a:lnTo>
                    <a:pt x="3044" y="3431"/>
                  </a:lnTo>
                  <a:lnTo>
                    <a:pt x="3060" y="3433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085A5EA1-A78A-46EC-A85A-C52C09DF4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495" y="756920"/>
              <a:ext cx="1701800" cy="1906905"/>
            </a:xfrm>
            <a:custGeom>
              <a:avLst/>
              <a:gdLst>
                <a:gd name="T0" fmla="*/ 29 w 2680"/>
                <a:gd name="T1" fmla="*/ 130 h 3003"/>
                <a:gd name="T2" fmla="*/ 82 w 2680"/>
                <a:gd name="T3" fmla="*/ 358 h 3003"/>
                <a:gd name="T4" fmla="*/ 133 w 2680"/>
                <a:gd name="T5" fmla="*/ 560 h 3003"/>
                <a:gd name="T6" fmla="*/ 186 w 2680"/>
                <a:gd name="T7" fmla="*/ 740 h 3003"/>
                <a:gd name="T8" fmla="*/ 236 w 2680"/>
                <a:gd name="T9" fmla="*/ 903 h 3003"/>
                <a:gd name="T10" fmla="*/ 287 w 2680"/>
                <a:gd name="T11" fmla="*/ 1047 h 3003"/>
                <a:gd name="T12" fmla="*/ 340 w 2680"/>
                <a:gd name="T13" fmla="*/ 1180 h 3003"/>
                <a:gd name="T14" fmla="*/ 390 w 2680"/>
                <a:gd name="T15" fmla="*/ 1300 h 3003"/>
                <a:gd name="T16" fmla="*/ 441 w 2680"/>
                <a:gd name="T17" fmla="*/ 1410 h 3003"/>
                <a:gd name="T18" fmla="*/ 494 w 2680"/>
                <a:gd name="T19" fmla="*/ 1511 h 3003"/>
                <a:gd name="T20" fmla="*/ 547 w 2680"/>
                <a:gd name="T21" fmla="*/ 1605 h 3003"/>
                <a:gd name="T22" fmla="*/ 597 w 2680"/>
                <a:gd name="T23" fmla="*/ 1689 h 3003"/>
                <a:gd name="T24" fmla="*/ 650 w 2680"/>
                <a:gd name="T25" fmla="*/ 1771 h 3003"/>
                <a:gd name="T26" fmla="*/ 701 w 2680"/>
                <a:gd name="T27" fmla="*/ 1843 h 3003"/>
                <a:gd name="T28" fmla="*/ 752 w 2680"/>
                <a:gd name="T29" fmla="*/ 1912 h 3003"/>
                <a:gd name="T30" fmla="*/ 805 w 2680"/>
                <a:gd name="T31" fmla="*/ 1977 h 3003"/>
                <a:gd name="T32" fmla="*/ 855 w 2680"/>
                <a:gd name="T33" fmla="*/ 2035 h 3003"/>
                <a:gd name="T34" fmla="*/ 906 w 2680"/>
                <a:gd name="T35" fmla="*/ 2092 h 3003"/>
                <a:gd name="T36" fmla="*/ 959 w 2680"/>
                <a:gd name="T37" fmla="*/ 2145 h 3003"/>
                <a:gd name="T38" fmla="*/ 1012 w 2680"/>
                <a:gd name="T39" fmla="*/ 2196 h 3003"/>
                <a:gd name="T40" fmla="*/ 1062 w 2680"/>
                <a:gd name="T41" fmla="*/ 2241 h 3003"/>
                <a:gd name="T42" fmla="*/ 1115 w 2680"/>
                <a:gd name="T43" fmla="*/ 2287 h 3003"/>
                <a:gd name="T44" fmla="*/ 1166 w 2680"/>
                <a:gd name="T45" fmla="*/ 2330 h 3003"/>
                <a:gd name="T46" fmla="*/ 1216 w 2680"/>
                <a:gd name="T47" fmla="*/ 2369 h 3003"/>
                <a:gd name="T48" fmla="*/ 1269 w 2680"/>
                <a:gd name="T49" fmla="*/ 2407 h 3003"/>
                <a:gd name="T50" fmla="*/ 1320 w 2680"/>
                <a:gd name="T51" fmla="*/ 2443 h 3003"/>
                <a:gd name="T52" fmla="*/ 1370 w 2680"/>
                <a:gd name="T53" fmla="*/ 2479 h 3003"/>
                <a:gd name="T54" fmla="*/ 1423 w 2680"/>
                <a:gd name="T55" fmla="*/ 2511 h 3003"/>
                <a:gd name="T56" fmla="*/ 1476 w 2680"/>
                <a:gd name="T57" fmla="*/ 2542 h 3003"/>
                <a:gd name="T58" fmla="*/ 1527 w 2680"/>
                <a:gd name="T59" fmla="*/ 2573 h 3003"/>
                <a:gd name="T60" fmla="*/ 1580 w 2680"/>
                <a:gd name="T61" fmla="*/ 2602 h 3003"/>
                <a:gd name="T62" fmla="*/ 1631 w 2680"/>
                <a:gd name="T63" fmla="*/ 2628 h 3003"/>
                <a:gd name="T64" fmla="*/ 1681 w 2680"/>
                <a:gd name="T65" fmla="*/ 2652 h 3003"/>
                <a:gd name="T66" fmla="*/ 1734 w 2680"/>
                <a:gd name="T67" fmla="*/ 2679 h 3003"/>
                <a:gd name="T68" fmla="*/ 1785 w 2680"/>
                <a:gd name="T69" fmla="*/ 2703 h 3003"/>
                <a:gd name="T70" fmla="*/ 1835 w 2680"/>
                <a:gd name="T71" fmla="*/ 2724 h 3003"/>
                <a:gd name="T72" fmla="*/ 1888 w 2680"/>
                <a:gd name="T73" fmla="*/ 2748 h 3003"/>
                <a:gd name="T74" fmla="*/ 1941 w 2680"/>
                <a:gd name="T75" fmla="*/ 2770 h 3003"/>
                <a:gd name="T76" fmla="*/ 1992 w 2680"/>
                <a:gd name="T77" fmla="*/ 2789 h 3003"/>
                <a:gd name="T78" fmla="*/ 2045 w 2680"/>
                <a:gd name="T79" fmla="*/ 2808 h 3003"/>
                <a:gd name="T80" fmla="*/ 2095 w 2680"/>
                <a:gd name="T81" fmla="*/ 2828 h 3003"/>
                <a:gd name="T82" fmla="*/ 2146 w 2680"/>
                <a:gd name="T83" fmla="*/ 2847 h 3003"/>
                <a:gd name="T84" fmla="*/ 2199 w 2680"/>
                <a:gd name="T85" fmla="*/ 2864 h 3003"/>
                <a:gd name="T86" fmla="*/ 2249 w 2680"/>
                <a:gd name="T87" fmla="*/ 2881 h 3003"/>
                <a:gd name="T88" fmla="*/ 2300 w 2680"/>
                <a:gd name="T89" fmla="*/ 2900 h 3003"/>
                <a:gd name="T90" fmla="*/ 2353 w 2680"/>
                <a:gd name="T91" fmla="*/ 2914 h 3003"/>
                <a:gd name="T92" fmla="*/ 2406 w 2680"/>
                <a:gd name="T93" fmla="*/ 2929 h 3003"/>
                <a:gd name="T94" fmla="*/ 2456 w 2680"/>
                <a:gd name="T95" fmla="*/ 2945 h 3003"/>
                <a:gd name="T96" fmla="*/ 2509 w 2680"/>
                <a:gd name="T97" fmla="*/ 2960 h 3003"/>
                <a:gd name="T98" fmla="*/ 2560 w 2680"/>
                <a:gd name="T99" fmla="*/ 2974 h 3003"/>
                <a:gd name="T100" fmla="*/ 2611 w 2680"/>
                <a:gd name="T101" fmla="*/ 2986 h 3003"/>
                <a:gd name="T102" fmla="*/ 2664 w 2680"/>
                <a:gd name="T103" fmla="*/ 2998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80" h="3003">
                  <a:moveTo>
                    <a:pt x="0" y="0"/>
                  </a:moveTo>
                  <a:lnTo>
                    <a:pt x="12" y="48"/>
                  </a:lnTo>
                  <a:lnTo>
                    <a:pt x="29" y="130"/>
                  </a:lnTo>
                  <a:lnTo>
                    <a:pt x="48" y="209"/>
                  </a:lnTo>
                  <a:lnTo>
                    <a:pt x="63" y="286"/>
                  </a:lnTo>
                  <a:lnTo>
                    <a:pt x="82" y="358"/>
                  </a:lnTo>
                  <a:lnTo>
                    <a:pt x="99" y="427"/>
                  </a:lnTo>
                  <a:lnTo>
                    <a:pt x="116" y="497"/>
                  </a:lnTo>
                  <a:lnTo>
                    <a:pt x="133" y="560"/>
                  </a:lnTo>
                  <a:lnTo>
                    <a:pt x="149" y="622"/>
                  </a:lnTo>
                  <a:lnTo>
                    <a:pt x="166" y="682"/>
                  </a:lnTo>
                  <a:lnTo>
                    <a:pt x="186" y="740"/>
                  </a:lnTo>
                  <a:lnTo>
                    <a:pt x="202" y="795"/>
                  </a:lnTo>
                  <a:lnTo>
                    <a:pt x="219" y="850"/>
                  </a:lnTo>
                  <a:lnTo>
                    <a:pt x="236" y="903"/>
                  </a:lnTo>
                  <a:lnTo>
                    <a:pt x="253" y="951"/>
                  </a:lnTo>
                  <a:lnTo>
                    <a:pt x="270" y="1002"/>
                  </a:lnTo>
                  <a:lnTo>
                    <a:pt x="287" y="1047"/>
                  </a:lnTo>
                  <a:lnTo>
                    <a:pt x="304" y="1093"/>
                  </a:lnTo>
                  <a:lnTo>
                    <a:pt x="323" y="1136"/>
                  </a:lnTo>
                  <a:lnTo>
                    <a:pt x="340" y="1180"/>
                  </a:lnTo>
                  <a:lnTo>
                    <a:pt x="357" y="1220"/>
                  </a:lnTo>
                  <a:lnTo>
                    <a:pt x="373" y="1261"/>
                  </a:lnTo>
                  <a:lnTo>
                    <a:pt x="390" y="1300"/>
                  </a:lnTo>
                  <a:lnTo>
                    <a:pt x="407" y="1338"/>
                  </a:lnTo>
                  <a:lnTo>
                    <a:pt x="426" y="1374"/>
                  </a:lnTo>
                  <a:lnTo>
                    <a:pt x="441" y="1410"/>
                  </a:lnTo>
                  <a:lnTo>
                    <a:pt x="460" y="1444"/>
                  </a:lnTo>
                  <a:lnTo>
                    <a:pt x="477" y="1477"/>
                  </a:lnTo>
                  <a:lnTo>
                    <a:pt x="494" y="1511"/>
                  </a:lnTo>
                  <a:lnTo>
                    <a:pt x="513" y="1542"/>
                  </a:lnTo>
                  <a:lnTo>
                    <a:pt x="528" y="1574"/>
                  </a:lnTo>
                  <a:lnTo>
                    <a:pt x="547" y="1605"/>
                  </a:lnTo>
                  <a:lnTo>
                    <a:pt x="564" y="1631"/>
                  </a:lnTo>
                  <a:lnTo>
                    <a:pt x="581" y="1660"/>
                  </a:lnTo>
                  <a:lnTo>
                    <a:pt x="597" y="1689"/>
                  </a:lnTo>
                  <a:lnTo>
                    <a:pt x="614" y="1718"/>
                  </a:lnTo>
                  <a:lnTo>
                    <a:pt x="631" y="1742"/>
                  </a:lnTo>
                  <a:lnTo>
                    <a:pt x="650" y="1771"/>
                  </a:lnTo>
                  <a:lnTo>
                    <a:pt x="667" y="1792"/>
                  </a:lnTo>
                  <a:lnTo>
                    <a:pt x="684" y="1819"/>
                  </a:lnTo>
                  <a:lnTo>
                    <a:pt x="701" y="1843"/>
                  </a:lnTo>
                  <a:lnTo>
                    <a:pt x="718" y="1867"/>
                  </a:lnTo>
                  <a:lnTo>
                    <a:pt x="735" y="1888"/>
                  </a:lnTo>
                  <a:lnTo>
                    <a:pt x="752" y="1912"/>
                  </a:lnTo>
                  <a:lnTo>
                    <a:pt x="768" y="1934"/>
                  </a:lnTo>
                  <a:lnTo>
                    <a:pt x="788" y="1953"/>
                  </a:lnTo>
                  <a:lnTo>
                    <a:pt x="805" y="1977"/>
                  </a:lnTo>
                  <a:lnTo>
                    <a:pt x="821" y="1996"/>
                  </a:lnTo>
                  <a:lnTo>
                    <a:pt x="838" y="2016"/>
                  </a:lnTo>
                  <a:lnTo>
                    <a:pt x="855" y="2035"/>
                  </a:lnTo>
                  <a:lnTo>
                    <a:pt x="872" y="2054"/>
                  </a:lnTo>
                  <a:lnTo>
                    <a:pt x="891" y="2073"/>
                  </a:lnTo>
                  <a:lnTo>
                    <a:pt x="906" y="2092"/>
                  </a:lnTo>
                  <a:lnTo>
                    <a:pt x="925" y="2109"/>
                  </a:lnTo>
                  <a:lnTo>
                    <a:pt x="942" y="2129"/>
                  </a:lnTo>
                  <a:lnTo>
                    <a:pt x="959" y="2145"/>
                  </a:lnTo>
                  <a:lnTo>
                    <a:pt x="978" y="2162"/>
                  </a:lnTo>
                  <a:lnTo>
                    <a:pt x="992" y="2179"/>
                  </a:lnTo>
                  <a:lnTo>
                    <a:pt x="1012" y="2196"/>
                  </a:lnTo>
                  <a:lnTo>
                    <a:pt x="1028" y="2213"/>
                  </a:lnTo>
                  <a:lnTo>
                    <a:pt x="1045" y="2227"/>
                  </a:lnTo>
                  <a:lnTo>
                    <a:pt x="1062" y="2241"/>
                  </a:lnTo>
                  <a:lnTo>
                    <a:pt x="1079" y="2258"/>
                  </a:lnTo>
                  <a:lnTo>
                    <a:pt x="1096" y="2273"/>
                  </a:lnTo>
                  <a:lnTo>
                    <a:pt x="1115" y="2287"/>
                  </a:lnTo>
                  <a:lnTo>
                    <a:pt x="1132" y="2301"/>
                  </a:lnTo>
                  <a:lnTo>
                    <a:pt x="1149" y="2316"/>
                  </a:lnTo>
                  <a:lnTo>
                    <a:pt x="1166" y="2330"/>
                  </a:lnTo>
                  <a:lnTo>
                    <a:pt x="1183" y="2342"/>
                  </a:lnTo>
                  <a:lnTo>
                    <a:pt x="1199" y="2357"/>
                  </a:lnTo>
                  <a:lnTo>
                    <a:pt x="1216" y="2369"/>
                  </a:lnTo>
                  <a:lnTo>
                    <a:pt x="1233" y="2383"/>
                  </a:lnTo>
                  <a:lnTo>
                    <a:pt x="1252" y="2395"/>
                  </a:lnTo>
                  <a:lnTo>
                    <a:pt x="1269" y="2407"/>
                  </a:lnTo>
                  <a:lnTo>
                    <a:pt x="1286" y="2419"/>
                  </a:lnTo>
                  <a:lnTo>
                    <a:pt x="1303" y="2431"/>
                  </a:lnTo>
                  <a:lnTo>
                    <a:pt x="1320" y="2443"/>
                  </a:lnTo>
                  <a:lnTo>
                    <a:pt x="1337" y="2455"/>
                  </a:lnTo>
                  <a:lnTo>
                    <a:pt x="1356" y="2467"/>
                  </a:lnTo>
                  <a:lnTo>
                    <a:pt x="1370" y="2479"/>
                  </a:lnTo>
                  <a:lnTo>
                    <a:pt x="1390" y="2489"/>
                  </a:lnTo>
                  <a:lnTo>
                    <a:pt x="1407" y="2501"/>
                  </a:lnTo>
                  <a:lnTo>
                    <a:pt x="1423" y="2511"/>
                  </a:lnTo>
                  <a:lnTo>
                    <a:pt x="1443" y="2520"/>
                  </a:lnTo>
                  <a:lnTo>
                    <a:pt x="1457" y="2532"/>
                  </a:lnTo>
                  <a:lnTo>
                    <a:pt x="1476" y="2542"/>
                  </a:lnTo>
                  <a:lnTo>
                    <a:pt x="1493" y="2551"/>
                  </a:lnTo>
                  <a:lnTo>
                    <a:pt x="1510" y="2563"/>
                  </a:lnTo>
                  <a:lnTo>
                    <a:pt x="1527" y="2573"/>
                  </a:lnTo>
                  <a:lnTo>
                    <a:pt x="1544" y="2583"/>
                  </a:lnTo>
                  <a:lnTo>
                    <a:pt x="1561" y="2592"/>
                  </a:lnTo>
                  <a:lnTo>
                    <a:pt x="1580" y="2602"/>
                  </a:lnTo>
                  <a:lnTo>
                    <a:pt x="1597" y="2609"/>
                  </a:lnTo>
                  <a:lnTo>
                    <a:pt x="1614" y="2619"/>
                  </a:lnTo>
                  <a:lnTo>
                    <a:pt x="1631" y="2628"/>
                  </a:lnTo>
                  <a:lnTo>
                    <a:pt x="1647" y="2635"/>
                  </a:lnTo>
                  <a:lnTo>
                    <a:pt x="1664" y="2645"/>
                  </a:lnTo>
                  <a:lnTo>
                    <a:pt x="1681" y="2652"/>
                  </a:lnTo>
                  <a:lnTo>
                    <a:pt x="1698" y="2662"/>
                  </a:lnTo>
                  <a:lnTo>
                    <a:pt x="1717" y="2672"/>
                  </a:lnTo>
                  <a:lnTo>
                    <a:pt x="1734" y="2679"/>
                  </a:lnTo>
                  <a:lnTo>
                    <a:pt x="1751" y="2686"/>
                  </a:lnTo>
                  <a:lnTo>
                    <a:pt x="1768" y="2696"/>
                  </a:lnTo>
                  <a:lnTo>
                    <a:pt x="1785" y="2703"/>
                  </a:lnTo>
                  <a:lnTo>
                    <a:pt x="1801" y="2710"/>
                  </a:lnTo>
                  <a:lnTo>
                    <a:pt x="1821" y="2717"/>
                  </a:lnTo>
                  <a:lnTo>
                    <a:pt x="1835" y="2724"/>
                  </a:lnTo>
                  <a:lnTo>
                    <a:pt x="1854" y="2734"/>
                  </a:lnTo>
                  <a:lnTo>
                    <a:pt x="1871" y="2741"/>
                  </a:lnTo>
                  <a:lnTo>
                    <a:pt x="1888" y="2748"/>
                  </a:lnTo>
                  <a:lnTo>
                    <a:pt x="1907" y="2756"/>
                  </a:lnTo>
                  <a:lnTo>
                    <a:pt x="1922" y="2763"/>
                  </a:lnTo>
                  <a:lnTo>
                    <a:pt x="1941" y="2770"/>
                  </a:lnTo>
                  <a:lnTo>
                    <a:pt x="1958" y="2775"/>
                  </a:lnTo>
                  <a:lnTo>
                    <a:pt x="1975" y="2782"/>
                  </a:lnTo>
                  <a:lnTo>
                    <a:pt x="1992" y="2789"/>
                  </a:lnTo>
                  <a:lnTo>
                    <a:pt x="2009" y="2796"/>
                  </a:lnTo>
                  <a:lnTo>
                    <a:pt x="2025" y="2804"/>
                  </a:lnTo>
                  <a:lnTo>
                    <a:pt x="2045" y="2808"/>
                  </a:lnTo>
                  <a:lnTo>
                    <a:pt x="2062" y="2816"/>
                  </a:lnTo>
                  <a:lnTo>
                    <a:pt x="2078" y="2823"/>
                  </a:lnTo>
                  <a:lnTo>
                    <a:pt x="2095" y="2828"/>
                  </a:lnTo>
                  <a:lnTo>
                    <a:pt x="2112" y="2835"/>
                  </a:lnTo>
                  <a:lnTo>
                    <a:pt x="2129" y="2840"/>
                  </a:lnTo>
                  <a:lnTo>
                    <a:pt x="2146" y="2847"/>
                  </a:lnTo>
                  <a:lnTo>
                    <a:pt x="2163" y="2852"/>
                  </a:lnTo>
                  <a:lnTo>
                    <a:pt x="2182" y="2859"/>
                  </a:lnTo>
                  <a:lnTo>
                    <a:pt x="2199" y="2864"/>
                  </a:lnTo>
                  <a:lnTo>
                    <a:pt x="2216" y="2871"/>
                  </a:lnTo>
                  <a:lnTo>
                    <a:pt x="2233" y="2876"/>
                  </a:lnTo>
                  <a:lnTo>
                    <a:pt x="2249" y="2881"/>
                  </a:lnTo>
                  <a:lnTo>
                    <a:pt x="2266" y="2888"/>
                  </a:lnTo>
                  <a:lnTo>
                    <a:pt x="2285" y="2893"/>
                  </a:lnTo>
                  <a:lnTo>
                    <a:pt x="2300" y="2900"/>
                  </a:lnTo>
                  <a:lnTo>
                    <a:pt x="2319" y="2905"/>
                  </a:lnTo>
                  <a:lnTo>
                    <a:pt x="2336" y="2909"/>
                  </a:lnTo>
                  <a:lnTo>
                    <a:pt x="2353" y="2914"/>
                  </a:lnTo>
                  <a:lnTo>
                    <a:pt x="2372" y="2919"/>
                  </a:lnTo>
                  <a:lnTo>
                    <a:pt x="2387" y="2924"/>
                  </a:lnTo>
                  <a:lnTo>
                    <a:pt x="2406" y="2929"/>
                  </a:lnTo>
                  <a:lnTo>
                    <a:pt x="2423" y="2933"/>
                  </a:lnTo>
                  <a:lnTo>
                    <a:pt x="2440" y="2941"/>
                  </a:lnTo>
                  <a:lnTo>
                    <a:pt x="2456" y="2945"/>
                  </a:lnTo>
                  <a:lnTo>
                    <a:pt x="2473" y="2950"/>
                  </a:lnTo>
                  <a:lnTo>
                    <a:pt x="2490" y="2955"/>
                  </a:lnTo>
                  <a:lnTo>
                    <a:pt x="2509" y="2960"/>
                  </a:lnTo>
                  <a:lnTo>
                    <a:pt x="2526" y="2965"/>
                  </a:lnTo>
                  <a:lnTo>
                    <a:pt x="2543" y="2969"/>
                  </a:lnTo>
                  <a:lnTo>
                    <a:pt x="2560" y="2974"/>
                  </a:lnTo>
                  <a:lnTo>
                    <a:pt x="2577" y="2977"/>
                  </a:lnTo>
                  <a:lnTo>
                    <a:pt x="2594" y="2981"/>
                  </a:lnTo>
                  <a:lnTo>
                    <a:pt x="2611" y="2986"/>
                  </a:lnTo>
                  <a:lnTo>
                    <a:pt x="2627" y="2991"/>
                  </a:lnTo>
                  <a:lnTo>
                    <a:pt x="2647" y="2996"/>
                  </a:lnTo>
                  <a:lnTo>
                    <a:pt x="2664" y="2998"/>
                  </a:lnTo>
                  <a:lnTo>
                    <a:pt x="2680" y="300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54" name="Line 23">
              <a:extLst>
                <a:ext uri="{FF2B5EF4-FFF2-40B4-BE49-F238E27FC236}">
                  <a16:creationId xmlns:a16="http://schemas.microsoft.com/office/drawing/2014/main" id="{99A92382-121F-4A61-A30C-ED7130BFF3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7435" y="570865"/>
              <a:ext cx="635" cy="2651125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Rectangle 24">
              <a:extLst>
                <a:ext uri="{FF2B5EF4-FFF2-40B4-BE49-F238E27FC236}">
                  <a16:creationId xmlns:a16="http://schemas.microsoft.com/office/drawing/2014/main" id="{2B7EB1AE-EDA7-44B9-A638-7983247D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" y="46863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38AC4C79-792C-4794-979D-85C8D323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" y="59499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A69473E7-7063-4835-B511-CEB0C2961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060" y="315976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5531B90C-71D6-4DC8-939E-A5B309E7D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328612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554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98D35-8F51-4C48-A9B8-8FA49E83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5876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A3998-1687-4079-86EE-FDF48A71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46">
            <a:extLst>
              <a:ext uri="{FF2B5EF4-FFF2-40B4-BE49-F238E27FC236}">
                <a16:creationId xmlns:a16="http://schemas.microsoft.com/office/drawing/2014/main" id="{6358EFC5-1D6D-4C58-909E-5143CC11AD72}"/>
              </a:ext>
            </a:extLst>
          </p:cNvPr>
          <p:cNvSpPr>
            <a:spLocks/>
          </p:cNvSpPr>
          <p:nvPr/>
        </p:nvSpPr>
        <p:spPr bwMode="auto">
          <a:xfrm>
            <a:off x="5729288" y="692150"/>
            <a:ext cx="2222500" cy="2873375"/>
          </a:xfrm>
          <a:custGeom>
            <a:avLst/>
            <a:gdLst>
              <a:gd name="T0" fmla="*/ 0 w 1400"/>
              <a:gd name="T1" fmla="*/ 0 h 1810"/>
              <a:gd name="T2" fmla="*/ 127 w 1400"/>
              <a:gd name="T3" fmla="*/ 500 h 1810"/>
              <a:gd name="T4" fmla="*/ 472 w 1400"/>
              <a:gd name="T5" fmla="*/ 1191 h 1810"/>
              <a:gd name="T6" fmla="*/ 1018 w 1400"/>
              <a:gd name="T7" fmla="*/ 1655 h 1810"/>
              <a:gd name="T8" fmla="*/ 1400 w 1400"/>
              <a:gd name="T9" fmla="*/ 1810 h 18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0"/>
              <a:gd name="T16" fmla="*/ 0 h 1810"/>
              <a:gd name="T17" fmla="*/ 1400 w 1400"/>
              <a:gd name="T18" fmla="*/ 1810 h 18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0" h="1810">
                <a:moveTo>
                  <a:pt x="0" y="0"/>
                </a:moveTo>
                <a:cubicBezTo>
                  <a:pt x="24" y="150"/>
                  <a:pt x="48" y="301"/>
                  <a:pt x="127" y="500"/>
                </a:cubicBezTo>
                <a:cubicBezTo>
                  <a:pt x="206" y="699"/>
                  <a:pt x="324" y="999"/>
                  <a:pt x="472" y="1191"/>
                </a:cubicBezTo>
                <a:cubicBezTo>
                  <a:pt x="620" y="1383"/>
                  <a:pt x="863" y="1552"/>
                  <a:pt x="1018" y="1655"/>
                </a:cubicBezTo>
                <a:cubicBezTo>
                  <a:pt x="1173" y="1758"/>
                  <a:pt x="1286" y="1784"/>
                  <a:pt x="1400" y="18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A2C66B18-FE73-4050-87FB-BDE327FB5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2700338"/>
            <a:ext cx="3462338" cy="280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1DD04117-7684-483A-B0CF-819E236B4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575" y="2700338"/>
            <a:ext cx="1720850" cy="282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5CFC3F5-9389-4595-8522-B5E5B98C6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2709863"/>
            <a:ext cx="857250" cy="282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FBD8AB87-3534-4A3E-96B5-10094067E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4124325"/>
            <a:ext cx="0" cy="1384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249990F4-EE40-4620-AA63-E69DADDE9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4124325"/>
            <a:ext cx="0" cy="1962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C26B2134-F714-4540-A316-F55D83BB1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375" y="4152900"/>
            <a:ext cx="0" cy="13557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28AA253D-FBD2-4496-9394-B3F6DA95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016375"/>
            <a:ext cx="144462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3DF6F2B1-9D85-4A64-B153-2600AB23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4046538"/>
            <a:ext cx="144462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E6590B5-35FA-4541-9A5A-AEE1254A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5524500"/>
            <a:ext cx="134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’’’)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76AAD0F-879C-4C2C-B472-F6CD476D1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5530850"/>
            <a:ext cx="117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*(p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’)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7288594B-5610-463F-ABB2-9C27BD01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602138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’’)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457EE6A-B913-4151-83D9-016CB024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030663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28B89C4C-67CE-4144-B79A-7E2B6192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46100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AA0C8A09-E2E4-4FAA-8FD5-740174AE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546100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CEAA23C8-F4E0-465A-B3BA-C2864B8FE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546100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A317AF4-2BE9-4CD3-A984-B41F34C2B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509588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A02106EE-A077-485F-ADA5-67F4E193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219075"/>
            <a:ext cx="53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69FA1B54-2CCA-4DE9-BA8C-CF0EF82925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6838" y="4014788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F0C53967-00BF-4D2D-88E9-699BBF8E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4033838"/>
            <a:ext cx="117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’)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B178584B-1AD2-4B1C-8955-7C8320E9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4040188"/>
            <a:ext cx="134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’’’)</a:t>
            </a: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C2A4FCAA-63AE-42B8-9044-75B364313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4537075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*(p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’’)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006B511-B334-496C-B25B-8A9B3908C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1481138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E5B278AF-3636-47FF-80A0-A4406A8F0E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2578100"/>
            <a:ext cx="1298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F2BC164-AF46-4C8C-B52D-8CA31DDAB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2713" y="3313113"/>
            <a:ext cx="214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5332B6C6-32E9-4DA2-9946-A4F44E6AD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481138"/>
            <a:ext cx="0" cy="25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75D497C-26A3-482A-A268-905178380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78100"/>
            <a:ext cx="0" cy="20050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8CE11BE9-F40E-4284-9351-2BB590253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8" y="3313113"/>
            <a:ext cx="0" cy="708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5121A96B-F456-4A13-BDA6-61DEFDA3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081338"/>
            <a:ext cx="566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7BE6511C-BD44-4BBA-8205-904A9713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2328863"/>
            <a:ext cx="652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5467821C-B324-4A86-B884-8475DA64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241425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4D685EB-FDFA-4775-B4E3-81CBD1478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3225800"/>
            <a:ext cx="144463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3C3BAF-60FE-4648-885A-936D1BF6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503488"/>
            <a:ext cx="144462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E89A59-A6F8-4C3A-9B26-58471A03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1408113"/>
            <a:ext cx="144463" cy="144462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735B75-60B3-4A47-A359-7B1AA5B79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DFE104-0588-4653-BB54-6A79BC067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FE83EB-30E2-48FE-B553-D7E317692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4935B-9D43-4C32-B672-4BBC417EB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4014788"/>
            <a:ext cx="65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3" name="Arc 43">
            <a:extLst>
              <a:ext uri="{FF2B5EF4-FFF2-40B4-BE49-F238E27FC236}">
                <a16:creationId xmlns:a16="http://schemas.microsoft.com/office/drawing/2014/main" id="{ED50E1C8-ED0C-484D-AC21-899BC7F54838}"/>
              </a:ext>
            </a:extLst>
          </p:cNvPr>
          <p:cNvSpPr>
            <a:spLocks/>
          </p:cNvSpPr>
          <p:nvPr/>
        </p:nvSpPr>
        <p:spPr bwMode="auto">
          <a:xfrm rot="240000">
            <a:off x="1644650" y="4046538"/>
            <a:ext cx="2106613" cy="274637"/>
          </a:xfrm>
          <a:custGeom>
            <a:avLst/>
            <a:gdLst>
              <a:gd name="T0" fmla="*/ 0 w 21600"/>
              <a:gd name="T1" fmla="*/ 274637 h 21600"/>
              <a:gd name="T2" fmla="*/ 2105053 w 21600"/>
              <a:gd name="T3" fmla="*/ 0 h 21600"/>
              <a:gd name="T4" fmla="*/ 2106613 w 21600"/>
              <a:gd name="T5" fmla="*/ 27463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6"/>
                  <a:pt x="9660" y="8"/>
                  <a:pt x="2158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6"/>
                  <a:pt x="9660" y="8"/>
                  <a:pt x="2158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9F2DAABE-9965-4DEE-9E6F-DCC279E4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2138363"/>
            <a:ext cx="1720023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>
                <a:ea typeface="宋体" panose="02010600030101010101" pitchFamily="2" charset="-122"/>
              </a:rPr>
              <a:t> p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的价格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扩展线</a:t>
            </a: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5E4FBB0-214C-4BA9-8249-CC11B8C9F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81100"/>
            <a:ext cx="295914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 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 m</a:t>
            </a:r>
            <a:r>
              <a:rPr lang="zh-CN" altLang="en-US" sz="2800" dirty="0">
                <a:ea typeface="宋体" panose="02010600030101010101" pitchFamily="2" charset="-122"/>
              </a:rPr>
              <a:t>不变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pSp>
        <p:nvGrpSpPr>
          <p:cNvPr id="46" name="画布 25">
            <a:extLst>
              <a:ext uri="{FF2B5EF4-FFF2-40B4-BE49-F238E27FC236}">
                <a16:creationId xmlns:a16="http://schemas.microsoft.com/office/drawing/2014/main" id="{D8AAAEB1-8D4A-442B-8180-125A19163C1D}"/>
              </a:ext>
            </a:extLst>
          </p:cNvPr>
          <p:cNvGrpSpPr/>
          <p:nvPr/>
        </p:nvGrpSpPr>
        <p:grpSpPr>
          <a:xfrm>
            <a:off x="37461" y="909945"/>
            <a:ext cx="7537046" cy="5668277"/>
            <a:chOff x="0" y="0"/>
            <a:chExt cx="5286375" cy="395605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C75F263-5FD3-41B9-ABA9-227437F8E712}"/>
                </a:ext>
              </a:extLst>
            </p:cNvPr>
            <p:cNvSpPr/>
            <p:nvPr/>
          </p:nvSpPr>
          <p:spPr>
            <a:xfrm>
              <a:off x="0" y="0"/>
              <a:ext cx="5286375" cy="395605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ABF67974-35CE-48D8-8729-E94A50E21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990" y="3204210"/>
              <a:ext cx="2459990" cy="12065"/>
            </a:xfrm>
            <a:custGeom>
              <a:avLst/>
              <a:gdLst>
                <a:gd name="T0" fmla="*/ 2 w 3874"/>
                <a:gd name="T1" fmla="*/ 0 h 19"/>
                <a:gd name="T2" fmla="*/ 0 w 3874"/>
                <a:gd name="T3" fmla="*/ 19 h 19"/>
                <a:gd name="T4" fmla="*/ 3872 w 3874"/>
                <a:gd name="T5" fmla="*/ 19 h 19"/>
                <a:gd name="T6" fmla="*/ 3874 w 3874"/>
                <a:gd name="T7" fmla="*/ 0 h 19"/>
                <a:gd name="T8" fmla="*/ 2 w 387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4" h="19">
                  <a:moveTo>
                    <a:pt x="2" y="0"/>
                  </a:moveTo>
                  <a:lnTo>
                    <a:pt x="0" y="19"/>
                  </a:lnTo>
                  <a:lnTo>
                    <a:pt x="3872" y="19"/>
                  </a:lnTo>
                  <a:lnTo>
                    <a:pt x="387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190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6DDD6AC5-31D2-42CC-B22E-2FBC6B5F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910" y="756920"/>
              <a:ext cx="2064385" cy="2315845"/>
            </a:xfrm>
            <a:custGeom>
              <a:avLst/>
              <a:gdLst>
                <a:gd name="T0" fmla="*/ 32 w 3251"/>
                <a:gd name="T1" fmla="*/ 560 h 3647"/>
                <a:gd name="T2" fmla="*/ 82 w 3251"/>
                <a:gd name="T3" fmla="*/ 1180 h 3647"/>
                <a:gd name="T4" fmla="*/ 135 w 3251"/>
                <a:gd name="T5" fmla="*/ 1605 h 3647"/>
                <a:gd name="T6" fmla="*/ 188 w 3251"/>
                <a:gd name="T7" fmla="*/ 1912 h 3647"/>
                <a:gd name="T8" fmla="*/ 239 w 3251"/>
                <a:gd name="T9" fmla="*/ 2145 h 3647"/>
                <a:gd name="T10" fmla="*/ 292 w 3251"/>
                <a:gd name="T11" fmla="*/ 2330 h 3647"/>
                <a:gd name="T12" fmla="*/ 342 w 3251"/>
                <a:gd name="T13" fmla="*/ 2479 h 3647"/>
                <a:gd name="T14" fmla="*/ 393 w 3251"/>
                <a:gd name="T15" fmla="*/ 2602 h 3647"/>
                <a:gd name="T16" fmla="*/ 446 w 3251"/>
                <a:gd name="T17" fmla="*/ 2703 h 3647"/>
                <a:gd name="T18" fmla="*/ 497 w 3251"/>
                <a:gd name="T19" fmla="*/ 2789 h 3647"/>
                <a:gd name="T20" fmla="*/ 547 w 3251"/>
                <a:gd name="T21" fmla="*/ 2864 h 3647"/>
                <a:gd name="T22" fmla="*/ 600 w 3251"/>
                <a:gd name="T23" fmla="*/ 2929 h 3647"/>
                <a:gd name="T24" fmla="*/ 653 w 3251"/>
                <a:gd name="T25" fmla="*/ 2986 h 3647"/>
                <a:gd name="T26" fmla="*/ 704 w 3251"/>
                <a:gd name="T27" fmla="*/ 3037 h 3647"/>
                <a:gd name="T28" fmla="*/ 757 w 3251"/>
                <a:gd name="T29" fmla="*/ 3082 h 3647"/>
                <a:gd name="T30" fmla="*/ 807 w 3251"/>
                <a:gd name="T31" fmla="*/ 3121 h 3647"/>
                <a:gd name="T32" fmla="*/ 858 w 3251"/>
                <a:gd name="T33" fmla="*/ 3159 h 3647"/>
                <a:gd name="T34" fmla="*/ 911 w 3251"/>
                <a:gd name="T35" fmla="*/ 3193 h 3647"/>
                <a:gd name="T36" fmla="*/ 961 w 3251"/>
                <a:gd name="T37" fmla="*/ 3222 h 3647"/>
                <a:gd name="T38" fmla="*/ 1012 w 3251"/>
                <a:gd name="T39" fmla="*/ 3248 h 3647"/>
                <a:gd name="T40" fmla="*/ 1065 w 3251"/>
                <a:gd name="T41" fmla="*/ 3275 h 3647"/>
                <a:gd name="T42" fmla="*/ 1118 w 3251"/>
                <a:gd name="T43" fmla="*/ 3296 h 3647"/>
                <a:gd name="T44" fmla="*/ 1168 w 3251"/>
                <a:gd name="T45" fmla="*/ 3320 h 3647"/>
                <a:gd name="T46" fmla="*/ 1221 w 3251"/>
                <a:gd name="T47" fmla="*/ 3339 h 3647"/>
                <a:gd name="T48" fmla="*/ 1272 w 3251"/>
                <a:gd name="T49" fmla="*/ 3356 h 3647"/>
                <a:gd name="T50" fmla="*/ 1323 w 3251"/>
                <a:gd name="T51" fmla="*/ 3375 h 3647"/>
                <a:gd name="T52" fmla="*/ 1376 w 3251"/>
                <a:gd name="T53" fmla="*/ 3390 h 3647"/>
                <a:gd name="T54" fmla="*/ 1426 w 3251"/>
                <a:gd name="T55" fmla="*/ 3404 h 3647"/>
                <a:gd name="T56" fmla="*/ 1477 w 3251"/>
                <a:gd name="T57" fmla="*/ 3419 h 3647"/>
                <a:gd name="T58" fmla="*/ 1530 w 3251"/>
                <a:gd name="T59" fmla="*/ 3433 h 3647"/>
                <a:gd name="T60" fmla="*/ 1583 w 3251"/>
                <a:gd name="T61" fmla="*/ 3445 h 3647"/>
                <a:gd name="T62" fmla="*/ 1633 w 3251"/>
                <a:gd name="T63" fmla="*/ 3457 h 3647"/>
                <a:gd name="T64" fmla="*/ 1686 w 3251"/>
                <a:gd name="T65" fmla="*/ 3469 h 3647"/>
                <a:gd name="T66" fmla="*/ 1737 w 3251"/>
                <a:gd name="T67" fmla="*/ 3479 h 3647"/>
                <a:gd name="T68" fmla="*/ 1787 w 3251"/>
                <a:gd name="T69" fmla="*/ 3491 h 3647"/>
                <a:gd name="T70" fmla="*/ 1840 w 3251"/>
                <a:gd name="T71" fmla="*/ 3498 h 3647"/>
                <a:gd name="T72" fmla="*/ 1891 w 3251"/>
                <a:gd name="T73" fmla="*/ 3508 h 3647"/>
                <a:gd name="T74" fmla="*/ 1941 w 3251"/>
                <a:gd name="T75" fmla="*/ 3517 h 3647"/>
                <a:gd name="T76" fmla="*/ 1994 w 3251"/>
                <a:gd name="T77" fmla="*/ 3524 h 3647"/>
                <a:gd name="T78" fmla="*/ 2047 w 3251"/>
                <a:gd name="T79" fmla="*/ 3532 h 3647"/>
                <a:gd name="T80" fmla="*/ 2098 w 3251"/>
                <a:gd name="T81" fmla="*/ 3539 h 3647"/>
                <a:gd name="T82" fmla="*/ 2151 w 3251"/>
                <a:gd name="T83" fmla="*/ 3546 h 3647"/>
                <a:gd name="T84" fmla="*/ 2202 w 3251"/>
                <a:gd name="T85" fmla="*/ 3553 h 3647"/>
                <a:gd name="T86" fmla="*/ 2252 w 3251"/>
                <a:gd name="T87" fmla="*/ 3560 h 3647"/>
                <a:gd name="T88" fmla="*/ 2305 w 3251"/>
                <a:gd name="T89" fmla="*/ 3565 h 3647"/>
                <a:gd name="T90" fmla="*/ 2356 w 3251"/>
                <a:gd name="T91" fmla="*/ 3573 h 3647"/>
                <a:gd name="T92" fmla="*/ 2406 w 3251"/>
                <a:gd name="T93" fmla="*/ 3580 h 3647"/>
                <a:gd name="T94" fmla="*/ 2459 w 3251"/>
                <a:gd name="T95" fmla="*/ 3585 h 3647"/>
                <a:gd name="T96" fmla="*/ 2512 w 3251"/>
                <a:gd name="T97" fmla="*/ 3589 h 3647"/>
                <a:gd name="T98" fmla="*/ 2563 w 3251"/>
                <a:gd name="T99" fmla="*/ 3594 h 3647"/>
                <a:gd name="T100" fmla="*/ 2616 w 3251"/>
                <a:gd name="T101" fmla="*/ 3599 h 3647"/>
                <a:gd name="T102" fmla="*/ 2666 w 3251"/>
                <a:gd name="T103" fmla="*/ 3604 h 3647"/>
                <a:gd name="T104" fmla="*/ 2717 w 3251"/>
                <a:gd name="T105" fmla="*/ 3609 h 3647"/>
                <a:gd name="T106" fmla="*/ 2770 w 3251"/>
                <a:gd name="T107" fmla="*/ 3613 h 3647"/>
                <a:gd name="T108" fmla="*/ 2820 w 3251"/>
                <a:gd name="T109" fmla="*/ 3618 h 3647"/>
                <a:gd name="T110" fmla="*/ 2871 w 3251"/>
                <a:gd name="T111" fmla="*/ 3623 h 3647"/>
                <a:gd name="T112" fmla="*/ 2924 w 3251"/>
                <a:gd name="T113" fmla="*/ 3625 h 3647"/>
                <a:gd name="T114" fmla="*/ 2977 w 3251"/>
                <a:gd name="T115" fmla="*/ 3630 h 3647"/>
                <a:gd name="T116" fmla="*/ 3027 w 3251"/>
                <a:gd name="T117" fmla="*/ 3633 h 3647"/>
                <a:gd name="T118" fmla="*/ 3080 w 3251"/>
                <a:gd name="T119" fmla="*/ 3635 h 3647"/>
                <a:gd name="T120" fmla="*/ 3131 w 3251"/>
                <a:gd name="T121" fmla="*/ 3640 h 3647"/>
                <a:gd name="T122" fmla="*/ 3182 w 3251"/>
                <a:gd name="T123" fmla="*/ 3645 h 3647"/>
                <a:gd name="T124" fmla="*/ 3235 w 3251"/>
                <a:gd name="T125" fmla="*/ 3647 h 3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51" h="3647">
                  <a:moveTo>
                    <a:pt x="0" y="0"/>
                  </a:moveTo>
                  <a:lnTo>
                    <a:pt x="15" y="286"/>
                  </a:lnTo>
                  <a:lnTo>
                    <a:pt x="32" y="560"/>
                  </a:lnTo>
                  <a:lnTo>
                    <a:pt x="49" y="795"/>
                  </a:lnTo>
                  <a:lnTo>
                    <a:pt x="68" y="1002"/>
                  </a:lnTo>
                  <a:lnTo>
                    <a:pt x="82" y="1180"/>
                  </a:lnTo>
                  <a:lnTo>
                    <a:pt x="102" y="1338"/>
                  </a:lnTo>
                  <a:lnTo>
                    <a:pt x="118" y="1477"/>
                  </a:lnTo>
                  <a:lnTo>
                    <a:pt x="135" y="1605"/>
                  </a:lnTo>
                  <a:lnTo>
                    <a:pt x="155" y="1718"/>
                  </a:lnTo>
                  <a:lnTo>
                    <a:pt x="169" y="1819"/>
                  </a:lnTo>
                  <a:lnTo>
                    <a:pt x="188" y="1912"/>
                  </a:lnTo>
                  <a:lnTo>
                    <a:pt x="205" y="1996"/>
                  </a:lnTo>
                  <a:lnTo>
                    <a:pt x="222" y="2073"/>
                  </a:lnTo>
                  <a:lnTo>
                    <a:pt x="239" y="2145"/>
                  </a:lnTo>
                  <a:lnTo>
                    <a:pt x="256" y="2213"/>
                  </a:lnTo>
                  <a:lnTo>
                    <a:pt x="273" y="2273"/>
                  </a:lnTo>
                  <a:lnTo>
                    <a:pt x="292" y="2330"/>
                  </a:lnTo>
                  <a:lnTo>
                    <a:pt x="309" y="2383"/>
                  </a:lnTo>
                  <a:lnTo>
                    <a:pt x="326" y="2431"/>
                  </a:lnTo>
                  <a:lnTo>
                    <a:pt x="342" y="2479"/>
                  </a:lnTo>
                  <a:lnTo>
                    <a:pt x="359" y="2520"/>
                  </a:lnTo>
                  <a:lnTo>
                    <a:pt x="376" y="2563"/>
                  </a:lnTo>
                  <a:lnTo>
                    <a:pt x="393" y="2602"/>
                  </a:lnTo>
                  <a:lnTo>
                    <a:pt x="410" y="2635"/>
                  </a:lnTo>
                  <a:lnTo>
                    <a:pt x="429" y="2672"/>
                  </a:lnTo>
                  <a:lnTo>
                    <a:pt x="446" y="2703"/>
                  </a:lnTo>
                  <a:lnTo>
                    <a:pt x="463" y="2734"/>
                  </a:lnTo>
                  <a:lnTo>
                    <a:pt x="480" y="2763"/>
                  </a:lnTo>
                  <a:lnTo>
                    <a:pt x="497" y="2789"/>
                  </a:lnTo>
                  <a:lnTo>
                    <a:pt x="513" y="2816"/>
                  </a:lnTo>
                  <a:lnTo>
                    <a:pt x="533" y="2840"/>
                  </a:lnTo>
                  <a:lnTo>
                    <a:pt x="547" y="2864"/>
                  </a:lnTo>
                  <a:lnTo>
                    <a:pt x="566" y="2888"/>
                  </a:lnTo>
                  <a:lnTo>
                    <a:pt x="583" y="2909"/>
                  </a:lnTo>
                  <a:lnTo>
                    <a:pt x="600" y="2929"/>
                  </a:lnTo>
                  <a:lnTo>
                    <a:pt x="619" y="2950"/>
                  </a:lnTo>
                  <a:lnTo>
                    <a:pt x="634" y="2969"/>
                  </a:lnTo>
                  <a:lnTo>
                    <a:pt x="653" y="2986"/>
                  </a:lnTo>
                  <a:lnTo>
                    <a:pt x="670" y="3003"/>
                  </a:lnTo>
                  <a:lnTo>
                    <a:pt x="687" y="3022"/>
                  </a:lnTo>
                  <a:lnTo>
                    <a:pt x="704" y="3037"/>
                  </a:lnTo>
                  <a:lnTo>
                    <a:pt x="720" y="3054"/>
                  </a:lnTo>
                  <a:lnTo>
                    <a:pt x="737" y="3068"/>
                  </a:lnTo>
                  <a:lnTo>
                    <a:pt x="757" y="3082"/>
                  </a:lnTo>
                  <a:lnTo>
                    <a:pt x="773" y="3097"/>
                  </a:lnTo>
                  <a:lnTo>
                    <a:pt x="790" y="3109"/>
                  </a:lnTo>
                  <a:lnTo>
                    <a:pt x="807" y="3121"/>
                  </a:lnTo>
                  <a:lnTo>
                    <a:pt x="824" y="3135"/>
                  </a:lnTo>
                  <a:lnTo>
                    <a:pt x="841" y="3147"/>
                  </a:lnTo>
                  <a:lnTo>
                    <a:pt x="858" y="3159"/>
                  </a:lnTo>
                  <a:lnTo>
                    <a:pt x="875" y="3169"/>
                  </a:lnTo>
                  <a:lnTo>
                    <a:pt x="894" y="3181"/>
                  </a:lnTo>
                  <a:lnTo>
                    <a:pt x="911" y="3193"/>
                  </a:lnTo>
                  <a:lnTo>
                    <a:pt x="928" y="3202"/>
                  </a:lnTo>
                  <a:lnTo>
                    <a:pt x="944" y="3212"/>
                  </a:lnTo>
                  <a:lnTo>
                    <a:pt x="961" y="3222"/>
                  </a:lnTo>
                  <a:lnTo>
                    <a:pt x="978" y="3231"/>
                  </a:lnTo>
                  <a:lnTo>
                    <a:pt x="997" y="3241"/>
                  </a:lnTo>
                  <a:lnTo>
                    <a:pt x="1012" y="3248"/>
                  </a:lnTo>
                  <a:lnTo>
                    <a:pt x="1031" y="3258"/>
                  </a:lnTo>
                  <a:lnTo>
                    <a:pt x="1048" y="3267"/>
                  </a:lnTo>
                  <a:lnTo>
                    <a:pt x="1065" y="3275"/>
                  </a:lnTo>
                  <a:lnTo>
                    <a:pt x="1084" y="3282"/>
                  </a:lnTo>
                  <a:lnTo>
                    <a:pt x="1099" y="3291"/>
                  </a:lnTo>
                  <a:lnTo>
                    <a:pt x="1118" y="3296"/>
                  </a:lnTo>
                  <a:lnTo>
                    <a:pt x="1135" y="3306"/>
                  </a:lnTo>
                  <a:lnTo>
                    <a:pt x="1152" y="3313"/>
                  </a:lnTo>
                  <a:lnTo>
                    <a:pt x="1168" y="3320"/>
                  </a:lnTo>
                  <a:lnTo>
                    <a:pt x="1185" y="3325"/>
                  </a:lnTo>
                  <a:lnTo>
                    <a:pt x="1202" y="3332"/>
                  </a:lnTo>
                  <a:lnTo>
                    <a:pt x="1221" y="3339"/>
                  </a:lnTo>
                  <a:lnTo>
                    <a:pt x="1238" y="3344"/>
                  </a:lnTo>
                  <a:lnTo>
                    <a:pt x="1255" y="3351"/>
                  </a:lnTo>
                  <a:lnTo>
                    <a:pt x="1272" y="3356"/>
                  </a:lnTo>
                  <a:lnTo>
                    <a:pt x="1289" y="3363"/>
                  </a:lnTo>
                  <a:lnTo>
                    <a:pt x="1306" y="3368"/>
                  </a:lnTo>
                  <a:lnTo>
                    <a:pt x="1323" y="3375"/>
                  </a:lnTo>
                  <a:lnTo>
                    <a:pt x="1339" y="3380"/>
                  </a:lnTo>
                  <a:lnTo>
                    <a:pt x="1359" y="3385"/>
                  </a:lnTo>
                  <a:lnTo>
                    <a:pt x="1376" y="3390"/>
                  </a:lnTo>
                  <a:lnTo>
                    <a:pt x="1392" y="3395"/>
                  </a:lnTo>
                  <a:lnTo>
                    <a:pt x="1409" y="3400"/>
                  </a:lnTo>
                  <a:lnTo>
                    <a:pt x="1426" y="3404"/>
                  </a:lnTo>
                  <a:lnTo>
                    <a:pt x="1443" y="3409"/>
                  </a:lnTo>
                  <a:lnTo>
                    <a:pt x="1462" y="3414"/>
                  </a:lnTo>
                  <a:lnTo>
                    <a:pt x="1477" y="3419"/>
                  </a:lnTo>
                  <a:lnTo>
                    <a:pt x="1496" y="3424"/>
                  </a:lnTo>
                  <a:lnTo>
                    <a:pt x="1513" y="3428"/>
                  </a:lnTo>
                  <a:lnTo>
                    <a:pt x="1530" y="3433"/>
                  </a:lnTo>
                  <a:lnTo>
                    <a:pt x="1549" y="3438"/>
                  </a:lnTo>
                  <a:lnTo>
                    <a:pt x="1563" y="3443"/>
                  </a:lnTo>
                  <a:lnTo>
                    <a:pt x="1583" y="3445"/>
                  </a:lnTo>
                  <a:lnTo>
                    <a:pt x="1599" y="3450"/>
                  </a:lnTo>
                  <a:lnTo>
                    <a:pt x="1616" y="3452"/>
                  </a:lnTo>
                  <a:lnTo>
                    <a:pt x="1633" y="3457"/>
                  </a:lnTo>
                  <a:lnTo>
                    <a:pt x="1650" y="3462"/>
                  </a:lnTo>
                  <a:lnTo>
                    <a:pt x="1667" y="3467"/>
                  </a:lnTo>
                  <a:lnTo>
                    <a:pt x="1686" y="3469"/>
                  </a:lnTo>
                  <a:lnTo>
                    <a:pt x="1703" y="3472"/>
                  </a:lnTo>
                  <a:lnTo>
                    <a:pt x="1720" y="3476"/>
                  </a:lnTo>
                  <a:lnTo>
                    <a:pt x="1737" y="3479"/>
                  </a:lnTo>
                  <a:lnTo>
                    <a:pt x="1754" y="3484"/>
                  </a:lnTo>
                  <a:lnTo>
                    <a:pt x="1770" y="3486"/>
                  </a:lnTo>
                  <a:lnTo>
                    <a:pt x="1787" y="3491"/>
                  </a:lnTo>
                  <a:lnTo>
                    <a:pt x="1804" y="3493"/>
                  </a:lnTo>
                  <a:lnTo>
                    <a:pt x="1823" y="3496"/>
                  </a:lnTo>
                  <a:lnTo>
                    <a:pt x="1840" y="3498"/>
                  </a:lnTo>
                  <a:lnTo>
                    <a:pt x="1857" y="3503"/>
                  </a:lnTo>
                  <a:lnTo>
                    <a:pt x="1874" y="3503"/>
                  </a:lnTo>
                  <a:lnTo>
                    <a:pt x="1891" y="3508"/>
                  </a:lnTo>
                  <a:lnTo>
                    <a:pt x="1908" y="3510"/>
                  </a:lnTo>
                  <a:lnTo>
                    <a:pt x="1927" y="3512"/>
                  </a:lnTo>
                  <a:lnTo>
                    <a:pt x="1941" y="3517"/>
                  </a:lnTo>
                  <a:lnTo>
                    <a:pt x="1961" y="3517"/>
                  </a:lnTo>
                  <a:lnTo>
                    <a:pt x="1978" y="3522"/>
                  </a:lnTo>
                  <a:lnTo>
                    <a:pt x="1994" y="3524"/>
                  </a:lnTo>
                  <a:lnTo>
                    <a:pt x="2014" y="3527"/>
                  </a:lnTo>
                  <a:lnTo>
                    <a:pt x="2028" y="3529"/>
                  </a:lnTo>
                  <a:lnTo>
                    <a:pt x="2047" y="3532"/>
                  </a:lnTo>
                  <a:lnTo>
                    <a:pt x="2064" y="3534"/>
                  </a:lnTo>
                  <a:lnTo>
                    <a:pt x="2081" y="3536"/>
                  </a:lnTo>
                  <a:lnTo>
                    <a:pt x="2098" y="3539"/>
                  </a:lnTo>
                  <a:lnTo>
                    <a:pt x="2115" y="3541"/>
                  </a:lnTo>
                  <a:lnTo>
                    <a:pt x="2132" y="3544"/>
                  </a:lnTo>
                  <a:lnTo>
                    <a:pt x="2151" y="3546"/>
                  </a:lnTo>
                  <a:lnTo>
                    <a:pt x="2168" y="3548"/>
                  </a:lnTo>
                  <a:lnTo>
                    <a:pt x="2185" y="3551"/>
                  </a:lnTo>
                  <a:lnTo>
                    <a:pt x="2202" y="3553"/>
                  </a:lnTo>
                  <a:lnTo>
                    <a:pt x="2218" y="3556"/>
                  </a:lnTo>
                  <a:lnTo>
                    <a:pt x="2235" y="3558"/>
                  </a:lnTo>
                  <a:lnTo>
                    <a:pt x="2252" y="3560"/>
                  </a:lnTo>
                  <a:lnTo>
                    <a:pt x="2269" y="3563"/>
                  </a:lnTo>
                  <a:lnTo>
                    <a:pt x="2288" y="3565"/>
                  </a:lnTo>
                  <a:lnTo>
                    <a:pt x="2305" y="3565"/>
                  </a:lnTo>
                  <a:lnTo>
                    <a:pt x="2322" y="3568"/>
                  </a:lnTo>
                  <a:lnTo>
                    <a:pt x="2339" y="3570"/>
                  </a:lnTo>
                  <a:lnTo>
                    <a:pt x="2356" y="3573"/>
                  </a:lnTo>
                  <a:lnTo>
                    <a:pt x="2372" y="3575"/>
                  </a:lnTo>
                  <a:lnTo>
                    <a:pt x="2392" y="3575"/>
                  </a:lnTo>
                  <a:lnTo>
                    <a:pt x="2406" y="3580"/>
                  </a:lnTo>
                  <a:lnTo>
                    <a:pt x="2425" y="3580"/>
                  </a:lnTo>
                  <a:lnTo>
                    <a:pt x="2442" y="3582"/>
                  </a:lnTo>
                  <a:lnTo>
                    <a:pt x="2459" y="3585"/>
                  </a:lnTo>
                  <a:lnTo>
                    <a:pt x="2478" y="3585"/>
                  </a:lnTo>
                  <a:lnTo>
                    <a:pt x="2493" y="3587"/>
                  </a:lnTo>
                  <a:lnTo>
                    <a:pt x="2512" y="3589"/>
                  </a:lnTo>
                  <a:lnTo>
                    <a:pt x="2529" y="3589"/>
                  </a:lnTo>
                  <a:lnTo>
                    <a:pt x="2546" y="3594"/>
                  </a:lnTo>
                  <a:lnTo>
                    <a:pt x="2563" y="3594"/>
                  </a:lnTo>
                  <a:lnTo>
                    <a:pt x="2580" y="3597"/>
                  </a:lnTo>
                  <a:lnTo>
                    <a:pt x="2596" y="3599"/>
                  </a:lnTo>
                  <a:lnTo>
                    <a:pt x="2616" y="3599"/>
                  </a:lnTo>
                  <a:lnTo>
                    <a:pt x="2633" y="3601"/>
                  </a:lnTo>
                  <a:lnTo>
                    <a:pt x="2649" y="3604"/>
                  </a:lnTo>
                  <a:lnTo>
                    <a:pt x="2666" y="3604"/>
                  </a:lnTo>
                  <a:lnTo>
                    <a:pt x="2683" y="3606"/>
                  </a:lnTo>
                  <a:lnTo>
                    <a:pt x="2700" y="3609"/>
                  </a:lnTo>
                  <a:lnTo>
                    <a:pt x="2717" y="3609"/>
                  </a:lnTo>
                  <a:lnTo>
                    <a:pt x="2734" y="3611"/>
                  </a:lnTo>
                  <a:lnTo>
                    <a:pt x="2753" y="3611"/>
                  </a:lnTo>
                  <a:lnTo>
                    <a:pt x="2770" y="3613"/>
                  </a:lnTo>
                  <a:lnTo>
                    <a:pt x="2787" y="3613"/>
                  </a:lnTo>
                  <a:lnTo>
                    <a:pt x="2804" y="3616"/>
                  </a:lnTo>
                  <a:lnTo>
                    <a:pt x="2820" y="3618"/>
                  </a:lnTo>
                  <a:lnTo>
                    <a:pt x="2837" y="3618"/>
                  </a:lnTo>
                  <a:lnTo>
                    <a:pt x="2856" y="3621"/>
                  </a:lnTo>
                  <a:lnTo>
                    <a:pt x="2871" y="3623"/>
                  </a:lnTo>
                  <a:lnTo>
                    <a:pt x="2890" y="3623"/>
                  </a:lnTo>
                  <a:lnTo>
                    <a:pt x="2907" y="3623"/>
                  </a:lnTo>
                  <a:lnTo>
                    <a:pt x="2924" y="3625"/>
                  </a:lnTo>
                  <a:lnTo>
                    <a:pt x="2943" y="3628"/>
                  </a:lnTo>
                  <a:lnTo>
                    <a:pt x="2958" y="3628"/>
                  </a:lnTo>
                  <a:lnTo>
                    <a:pt x="2977" y="3630"/>
                  </a:lnTo>
                  <a:lnTo>
                    <a:pt x="2994" y="3630"/>
                  </a:lnTo>
                  <a:lnTo>
                    <a:pt x="3011" y="3633"/>
                  </a:lnTo>
                  <a:lnTo>
                    <a:pt x="3027" y="3633"/>
                  </a:lnTo>
                  <a:lnTo>
                    <a:pt x="3044" y="3635"/>
                  </a:lnTo>
                  <a:lnTo>
                    <a:pt x="3061" y="3635"/>
                  </a:lnTo>
                  <a:lnTo>
                    <a:pt x="3080" y="3635"/>
                  </a:lnTo>
                  <a:lnTo>
                    <a:pt x="3097" y="3637"/>
                  </a:lnTo>
                  <a:lnTo>
                    <a:pt x="3114" y="3640"/>
                  </a:lnTo>
                  <a:lnTo>
                    <a:pt x="3131" y="3640"/>
                  </a:lnTo>
                  <a:lnTo>
                    <a:pt x="3148" y="3640"/>
                  </a:lnTo>
                  <a:lnTo>
                    <a:pt x="3165" y="3642"/>
                  </a:lnTo>
                  <a:lnTo>
                    <a:pt x="3182" y="3645"/>
                  </a:lnTo>
                  <a:lnTo>
                    <a:pt x="3198" y="3645"/>
                  </a:lnTo>
                  <a:lnTo>
                    <a:pt x="3218" y="3645"/>
                  </a:lnTo>
                  <a:lnTo>
                    <a:pt x="3235" y="3647"/>
                  </a:lnTo>
                  <a:lnTo>
                    <a:pt x="3251" y="3647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9AFDDBDD-A49F-4CAE-A8F7-8E58C14AB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195" y="756920"/>
              <a:ext cx="1943100" cy="2179955"/>
            </a:xfrm>
            <a:custGeom>
              <a:avLst/>
              <a:gdLst>
                <a:gd name="T0" fmla="*/ 31 w 3060"/>
                <a:gd name="T1" fmla="*/ 286 h 3433"/>
                <a:gd name="T2" fmla="*/ 82 w 3060"/>
                <a:gd name="T3" fmla="*/ 682 h 3433"/>
                <a:gd name="T4" fmla="*/ 135 w 3060"/>
                <a:gd name="T5" fmla="*/ 1002 h 3433"/>
                <a:gd name="T6" fmla="*/ 185 w 3060"/>
                <a:gd name="T7" fmla="*/ 1261 h 3433"/>
                <a:gd name="T8" fmla="*/ 238 w 3060"/>
                <a:gd name="T9" fmla="*/ 1477 h 3433"/>
                <a:gd name="T10" fmla="*/ 289 w 3060"/>
                <a:gd name="T11" fmla="*/ 1660 h 3433"/>
                <a:gd name="T12" fmla="*/ 342 w 3060"/>
                <a:gd name="T13" fmla="*/ 1819 h 3433"/>
                <a:gd name="T14" fmla="*/ 392 w 3060"/>
                <a:gd name="T15" fmla="*/ 1953 h 3433"/>
                <a:gd name="T16" fmla="*/ 443 w 3060"/>
                <a:gd name="T17" fmla="*/ 2073 h 3433"/>
                <a:gd name="T18" fmla="*/ 496 w 3060"/>
                <a:gd name="T19" fmla="*/ 2179 h 3433"/>
                <a:gd name="T20" fmla="*/ 546 w 3060"/>
                <a:gd name="T21" fmla="*/ 2273 h 3433"/>
                <a:gd name="T22" fmla="*/ 599 w 3060"/>
                <a:gd name="T23" fmla="*/ 2357 h 3433"/>
                <a:gd name="T24" fmla="*/ 650 w 3060"/>
                <a:gd name="T25" fmla="*/ 2431 h 3433"/>
                <a:gd name="T26" fmla="*/ 703 w 3060"/>
                <a:gd name="T27" fmla="*/ 2501 h 3433"/>
                <a:gd name="T28" fmla="*/ 753 w 3060"/>
                <a:gd name="T29" fmla="*/ 2563 h 3433"/>
                <a:gd name="T30" fmla="*/ 806 w 3060"/>
                <a:gd name="T31" fmla="*/ 2619 h 3433"/>
                <a:gd name="T32" fmla="*/ 857 w 3060"/>
                <a:gd name="T33" fmla="*/ 2672 h 3433"/>
                <a:gd name="T34" fmla="*/ 908 w 3060"/>
                <a:gd name="T35" fmla="*/ 2717 h 3433"/>
                <a:gd name="T36" fmla="*/ 961 w 3060"/>
                <a:gd name="T37" fmla="*/ 2763 h 3433"/>
                <a:gd name="T38" fmla="*/ 1011 w 3060"/>
                <a:gd name="T39" fmla="*/ 2804 h 3433"/>
                <a:gd name="T40" fmla="*/ 1064 w 3060"/>
                <a:gd name="T41" fmla="*/ 2840 h 3433"/>
                <a:gd name="T42" fmla="*/ 1115 w 3060"/>
                <a:gd name="T43" fmla="*/ 2876 h 3433"/>
                <a:gd name="T44" fmla="*/ 1168 w 3060"/>
                <a:gd name="T45" fmla="*/ 2909 h 3433"/>
                <a:gd name="T46" fmla="*/ 1218 w 3060"/>
                <a:gd name="T47" fmla="*/ 2941 h 3433"/>
                <a:gd name="T48" fmla="*/ 1271 w 3060"/>
                <a:gd name="T49" fmla="*/ 2969 h 3433"/>
                <a:gd name="T50" fmla="*/ 1322 w 3060"/>
                <a:gd name="T51" fmla="*/ 2996 h 3433"/>
                <a:gd name="T52" fmla="*/ 1372 w 3060"/>
                <a:gd name="T53" fmla="*/ 3022 h 3433"/>
                <a:gd name="T54" fmla="*/ 1425 w 3060"/>
                <a:gd name="T55" fmla="*/ 3046 h 3433"/>
                <a:gd name="T56" fmla="*/ 1476 w 3060"/>
                <a:gd name="T57" fmla="*/ 3068 h 3433"/>
                <a:gd name="T58" fmla="*/ 1529 w 3060"/>
                <a:gd name="T59" fmla="*/ 3090 h 3433"/>
                <a:gd name="T60" fmla="*/ 1579 w 3060"/>
                <a:gd name="T61" fmla="*/ 3109 h 3433"/>
                <a:gd name="T62" fmla="*/ 1632 w 3060"/>
                <a:gd name="T63" fmla="*/ 3128 h 3433"/>
                <a:gd name="T64" fmla="*/ 1683 w 3060"/>
                <a:gd name="T65" fmla="*/ 3147 h 3433"/>
                <a:gd name="T66" fmla="*/ 1736 w 3060"/>
                <a:gd name="T67" fmla="*/ 3164 h 3433"/>
                <a:gd name="T68" fmla="*/ 1787 w 3060"/>
                <a:gd name="T69" fmla="*/ 3181 h 3433"/>
                <a:gd name="T70" fmla="*/ 1837 w 3060"/>
                <a:gd name="T71" fmla="*/ 3198 h 3433"/>
                <a:gd name="T72" fmla="*/ 1890 w 3060"/>
                <a:gd name="T73" fmla="*/ 3212 h 3433"/>
                <a:gd name="T74" fmla="*/ 1941 w 3060"/>
                <a:gd name="T75" fmla="*/ 3227 h 3433"/>
                <a:gd name="T76" fmla="*/ 1994 w 3060"/>
                <a:gd name="T77" fmla="*/ 3241 h 3433"/>
                <a:gd name="T78" fmla="*/ 2044 w 3060"/>
                <a:gd name="T79" fmla="*/ 3253 h 3433"/>
                <a:gd name="T80" fmla="*/ 2097 w 3060"/>
                <a:gd name="T81" fmla="*/ 3267 h 3433"/>
                <a:gd name="T82" fmla="*/ 2148 w 3060"/>
                <a:gd name="T83" fmla="*/ 3277 h 3433"/>
                <a:gd name="T84" fmla="*/ 2201 w 3060"/>
                <a:gd name="T85" fmla="*/ 3291 h 3433"/>
                <a:gd name="T86" fmla="*/ 2251 w 3060"/>
                <a:gd name="T87" fmla="*/ 3301 h 3433"/>
                <a:gd name="T88" fmla="*/ 2302 w 3060"/>
                <a:gd name="T89" fmla="*/ 3313 h 3433"/>
                <a:gd name="T90" fmla="*/ 2355 w 3060"/>
                <a:gd name="T91" fmla="*/ 3323 h 3433"/>
                <a:gd name="T92" fmla="*/ 2405 w 3060"/>
                <a:gd name="T93" fmla="*/ 3332 h 3433"/>
                <a:gd name="T94" fmla="*/ 2458 w 3060"/>
                <a:gd name="T95" fmla="*/ 3342 h 3433"/>
                <a:gd name="T96" fmla="*/ 2509 w 3060"/>
                <a:gd name="T97" fmla="*/ 3351 h 3433"/>
                <a:gd name="T98" fmla="*/ 2562 w 3060"/>
                <a:gd name="T99" fmla="*/ 3361 h 3433"/>
                <a:gd name="T100" fmla="*/ 2613 w 3060"/>
                <a:gd name="T101" fmla="*/ 3368 h 3433"/>
                <a:gd name="T102" fmla="*/ 2665 w 3060"/>
                <a:gd name="T103" fmla="*/ 3378 h 3433"/>
                <a:gd name="T104" fmla="*/ 2716 w 3060"/>
                <a:gd name="T105" fmla="*/ 3385 h 3433"/>
                <a:gd name="T106" fmla="*/ 2767 w 3060"/>
                <a:gd name="T107" fmla="*/ 3395 h 3433"/>
                <a:gd name="T108" fmla="*/ 2820 w 3060"/>
                <a:gd name="T109" fmla="*/ 3400 h 3433"/>
                <a:gd name="T110" fmla="*/ 2870 w 3060"/>
                <a:gd name="T111" fmla="*/ 3409 h 3433"/>
                <a:gd name="T112" fmla="*/ 2923 w 3060"/>
                <a:gd name="T113" fmla="*/ 3414 h 3433"/>
                <a:gd name="T114" fmla="*/ 2974 w 3060"/>
                <a:gd name="T115" fmla="*/ 3424 h 3433"/>
                <a:gd name="T116" fmla="*/ 3027 w 3060"/>
                <a:gd name="T117" fmla="*/ 3428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433">
                  <a:moveTo>
                    <a:pt x="0" y="0"/>
                  </a:moveTo>
                  <a:lnTo>
                    <a:pt x="14" y="130"/>
                  </a:lnTo>
                  <a:lnTo>
                    <a:pt x="31" y="286"/>
                  </a:lnTo>
                  <a:lnTo>
                    <a:pt x="48" y="427"/>
                  </a:lnTo>
                  <a:lnTo>
                    <a:pt x="65" y="560"/>
                  </a:lnTo>
                  <a:lnTo>
                    <a:pt x="82" y="682"/>
                  </a:lnTo>
                  <a:lnTo>
                    <a:pt x="101" y="795"/>
                  </a:lnTo>
                  <a:lnTo>
                    <a:pt x="118" y="903"/>
                  </a:lnTo>
                  <a:lnTo>
                    <a:pt x="135" y="1002"/>
                  </a:lnTo>
                  <a:lnTo>
                    <a:pt x="151" y="1093"/>
                  </a:lnTo>
                  <a:lnTo>
                    <a:pt x="168" y="1180"/>
                  </a:lnTo>
                  <a:lnTo>
                    <a:pt x="185" y="1261"/>
                  </a:lnTo>
                  <a:lnTo>
                    <a:pt x="202" y="1338"/>
                  </a:lnTo>
                  <a:lnTo>
                    <a:pt x="219" y="1410"/>
                  </a:lnTo>
                  <a:lnTo>
                    <a:pt x="238" y="1477"/>
                  </a:lnTo>
                  <a:lnTo>
                    <a:pt x="255" y="1542"/>
                  </a:lnTo>
                  <a:lnTo>
                    <a:pt x="272" y="1605"/>
                  </a:lnTo>
                  <a:lnTo>
                    <a:pt x="289" y="1660"/>
                  </a:lnTo>
                  <a:lnTo>
                    <a:pt x="306" y="1718"/>
                  </a:lnTo>
                  <a:lnTo>
                    <a:pt x="322" y="1771"/>
                  </a:lnTo>
                  <a:lnTo>
                    <a:pt x="342" y="1819"/>
                  </a:lnTo>
                  <a:lnTo>
                    <a:pt x="356" y="1867"/>
                  </a:lnTo>
                  <a:lnTo>
                    <a:pt x="375" y="1912"/>
                  </a:lnTo>
                  <a:lnTo>
                    <a:pt x="392" y="1953"/>
                  </a:lnTo>
                  <a:lnTo>
                    <a:pt x="409" y="1996"/>
                  </a:lnTo>
                  <a:lnTo>
                    <a:pt x="428" y="2035"/>
                  </a:lnTo>
                  <a:lnTo>
                    <a:pt x="443" y="2073"/>
                  </a:lnTo>
                  <a:lnTo>
                    <a:pt x="462" y="2109"/>
                  </a:lnTo>
                  <a:lnTo>
                    <a:pt x="479" y="2145"/>
                  </a:lnTo>
                  <a:lnTo>
                    <a:pt x="496" y="2179"/>
                  </a:lnTo>
                  <a:lnTo>
                    <a:pt x="513" y="2213"/>
                  </a:lnTo>
                  <a:lnTo>
                    <a:pt x="529" y="2241"/>
                  </a:lnTo>
                  <a:lnTo>
                    <a:pt x="546" y="2273"/>
                  </a:lnTo>
                  <a:lnTo>
                    <a:pt x="566" y="2301"/>
                  </a:lnTo>
                  <a:lnTo>
                    <a:pt x="582" y="2330"/>
                  </a:lnTo>
                  <a:lnTo>
                    <a:pt x="599" y="2357"/>
                  </a:lnTo>
                  <a:lnTo>
                    <a:pt x="616" y="2383"/>
                  </a:lnTo>
                  <a:lnTo>
                    <a:pt x="633" y="2407"/>
                  </a:lnTo>
                  <a:lnTo>
                    <a:pt x="650" y="2431"/>
                  </a:lnTo>
                  <a:lnTo>
                    <a:pt x="667" y="2455"/>
                  </a:lnTo>
                  <a:lnTo>
                    <a:pt x="684" y="2479"/>
                  </a:lnTo>
                  <a:lnTo>
                    <a:pt x="703" y="2501"/>
                  </a:lnTo>
                  <a:lnTo>
                    <a:pt x="720" y="2520"/>
                  </a:lnTo>
                  <a:lnTo>
                    <a:pt x="737" y="2542"/>
                  </a:lnTo>
                  <a:lnTo>
                    <a:pt x="753" y="2563"/>
                  </a:lnTo>
                  <a:lnTo>
                    <a:pt x="770" y="2583"/>
                  </a:lnTo>
                  <a:lnTo>
                    <a:pt x="787" y="2602"/>
                  </a:lnTo>
                  <a:lnTo>
                    <a:pt x="806" y="2619"/>
                  </a:lnTo>
                  <a:lnTo>
                    <a:pt x="821" y="2635"/>
                  </a:lnTo>
                  <a:lnTo>
                    <a:pt x="840" y="2652"/>
                  </a:lnTo>
                  <a:lnTo>
                    <a:pt x="857" y="2672"/>
                  </a:lnTo>
                  <a:lnTo>
                    <a:pt x="874" y="2686"/>
                  </a:lnTo>
                  <a:lnTo>
                    <a:pt x="893" y="2703"/>
                  </a:lnTo>
                  <a:lnTo>
                    <a:pt x="908" y="2717"/>
                  </a:lnTo>
                  <a:lnTo>
                    <a:pt x="927" y="2734"/>
                  </a:lnTo>
                  <a:lnTo>
                    <a:pt x="944" y="2748"/>
                  </a:lnTo>
                  <a:lnTo>
                    <a:pt x="961" y="2763"/>
                  </a:lnTo>
                  <a:lnTo>
                    <a:pt x="977" y="2775"/>
                  </a:lnTo>
                  <a:lnTo>
                    <a:pt x="994" y="2789"/>
                  </a:lnTo>
                  <a:lnTo>
                    <a:pt x="1011" y="2804"/>
                  </a:lnTo>
                  <a:lnTo>
                    <a:pt x="1030" y="2816"/>
                  </a:lnTo>
                  <a:lnTo>
                    <a:pt x="1047" y="2828"/>
                  </a:lnTo>
                  <a:lnTo>
                    <a:pt x="1064" y="2840"/>
                  </a:lnTo>
                  <a:lnTo>
                    <a:pt x="1081" y="2852"/>
                  </a:lnTo>
                  <a:lnTo>
                    <a:pt x="1098" y="2864"/>
                  </a:lnTo>
                  <a:lnTo>
                    <a:pt x="1115" y="2876"/>
                  </a:lnTo>
                  <a:lnTo>
                    <a:pt x="1132" y="2888"/>
                  </a:lnTo>
                  <a:lnTo>
                    <a:pt x="1148" y="2900"/>
                  </a:lnTo>
                  <a:lnTo>
                    <a:pt x="1168" y="2909"/>
                  </a:lnTo>
                  <a:lnTo>
                    <a:pt x="1185" y="2919"/>
                  </a:lnTo>
                  <a:lnTo>
                    <a:pt x="1201" y="2929"/>
                  </a:lnTo>
                  <a:lnTo>
                    <a:pt x="1218" y="2941"/>
                  </a:lnTo>
                  <a:lnTo>
                    <a:pt x="1235" y="2950"/>
                  </a:lnTo>
                  <a:lnTo>
                    <a:pt x="1252" y="2960"/>
                  </a:lnTo>
                  <a:lnTo>
                    <a:pt x="1271" y="2969"/>
                  </a:lnTo>
                  <a:lnTo>
                    <a:pt x="1286" y="2977"/>
                  </a:lnTo>
                  <a:lnTo>
                    <a:pt x="1305" y="2986"/>
                  </a:lnTo>
                  <a:lnTo>
                    <a:pt x="1322" y="2996"/>
                  </a:lnTo>
                  <a:lnTo>
                    <a:pt x="1339" y="3003"/>
                  </a:lnTo>
                  <a:lnTo>
                    <a:pt x="1358" y="3013"/>
                  </a:lnTo>
                  <a:lnTo>
                    <a:pt x="1372" y="3022"/>
                  </a:lnTo>
                  <a:lnTo>
                    <a:pt x="1392" y="3030"/>
                  </a:lnTo>
                  <a:lnTo>
                    <a:pt x="1408" y="3037"/>
                  </a:lnTo>
                  <a:lnTo>
                    <a:pt x="1425" y="3046"/>
                  </a:lnTo>
                  <a:lnTo>
                    <a:pt x="1442" y="3054"/>
                  </a:lnTo>
                  <a:lnTo>
                    <a:pt x="1459" y="3061"/>
                  </a:lnTo>
                  <a:lnTo>
                    <a:pt x="1476" y="3068"/>
                  </a:lnTo>
                  <a:lnTo>
                    <a:pt x="1495" y="3075"/>
                  </a:lnTo>
                  <a:lnTo>
                    <a:pt x="1512" y="3082"/>
                  </a:lnTo>
                  <a:lnTo>
                    <a:pt x="1529" y="3090"/>
                  </a:lnTo>
                  <a:lnTo>
                    <a:pt x="1546" y="3097"/>
                  </a:lnTo>
                  <a:lnTo>
                    <a:pt x="1563" y="3102"/>
                  </a:lnTo>
                  <a:lnTo>
                    <a:pt x="1579" y="3109"/>
                  </a:lnTo>
                  <a:lnTo>
                    <a:pt x="1596" y="3116"/>
                  </a:lnTo>
                  <a:lnTo>
                    <a:pt x="1613" y="3121"/>
                  </a:lnTo>
                  <a:lnTo>
                    <a:pt x="1632" y="3128"/>
                  </a:lnTo>
                  <a:lnTo>
                    <a:pt x="1649" y="3135"/>
                  </a:lnTo>
                  <a:lnTo>
                    <a:pt x="1666" y="3140"/>
                  </a:lnTo>
                  <a:lnTo>
                    <a:pt x="1683" y="3147"/>
                  </a:lnTo>
                  <a:lnTo>
                    <a:pt x="1700" y="3154"/>
                  </a:lnTo>
                  <a:lnTo>
                    <a:pt x="1717" y="3159"/>
                  </a:lnTo>
                  <a:lnTo>
                    <a:pt x="1736" y="3164"/>
                  </a:lnTo>
                  <a:lnTo>
                    <a:pt x="1750" y="3169"/>
                  </a:lnTo>
                  <a:lnTo>
                    <a:pt x="1770" y="3176"/>
                  </a:lnTo>
                  <a:lnTo>
                    <a:pt x="1787" y="3181"/>
                  </a:lnTo>
                  <a:lnTo>
                    <a:pt x="1803" y="3188"/>
                  </a:lnTo>
                  <a:lnTo>
                    <a:pt x="1823" y="3193"/>
                  </a:lnTo>
                  <a:lnTo>
                    <a:pt x="1837" y="3198"/>
                  </a:lnTo>
                  <a:lnTo>
                    <a:pt x="1856" y="3202"/>
                  </a:lnTo>
                  <a:lnTo>
                    <a:pt x="1873" y="3207"/>
                  </a:lnTo>
                  <a:lnTo>
                    <a:pt x="1890" y="3212"/>
                  </a:lnTo>
                  <a:lnTo>
                    <a:pt x="1907" y="3217"/>
                  </a:lnTo>
                  <a:lnTo>
                    <a:pt x="1924" y="3222"/>
                  </a:lnTo>
                  <a:lnTo>
                    <a:pt x="1941" y="3227"/>
                  </a:lnTo>
                  <a:lnTo>
                    <a:pt x="1960" y="3231"/>
                  </a:lnTo>
                  <a:lnTo>
                    <a:pt x="1977" y="3236"/>
                  </a:lnTo>
                  <a:lnTo>
                    <a:pt x="1994" y="3241"/>
                  </a:lnTo>
                  <a:lnTo>
                    <a:pt x="2011" y="3243"/>
                  </a:lnTo>
                  <a:lnTo>
                    <a:pt x="2027" y="3248"/>
                  </a:lnTo>
                  <a:lnTo>
                    <a:pt x="2044" y="3253"/>
                  </a:lnTo>
                  <a:lnTo>
                    <a:pt x="2061" y="3258"/>
                  </a:lnTo>
                  <a:lnTo>
                    <a:pt x="2078" y="3263"/>
                  </a:lnTo>
                  <a:lnTo>
                    <a:pt x="2097" y="3267"/>
                  </a:lnTo>
                  <a:lnTo>
                    <a:pt x="2114" y="3270"/>
                  </a:lnTo>
                  <a:lnTo>
                    <a:pt x="2131" y="3275"/>
                  </a:lnTo>
                  <a:lnTo>
                    <a:pt x="2148" y="3277"/>
                  </a:lnTo>
                  <a:lnTo>
                    <a:pt x="2165" y="3282"/>
                  </a:lnTo>
                  <a:lnTo>
                    <a:pt x="2181" y="3287"/>
                  </a:lnTo>
                  <a:lnTo>
                    <a:pt x="2201" y="3291"/>
                  </a:lnTo>
                  <a:lnTo>
                    <a:pt x="2215" y="3294"/>
                  </a:lnTo>
                  <a:lnTo>
                    <a:pt x="2234" y="3296"/>
                  </a:lnTo>
                  <a:lnTo>
                    <a:pt x="2251" y="3301"/>
                  </a:lnTo>
                  <a:lnTo>
                    <a:pt x="2268" y="3306"/>
                  </a:lnTo>
                  <a:lnTo>
                    <a:pt x="2287" y="3308"/>
                  </a:lnTo>
                  <a:lnTo>
                    <a:pt x="2302" y="3313"/>
                  </a:lnTo>
                  <a:lnTo>
                    <a:pt x="2321" y="3315"/>
                  </a:lnTo>
                  <a:lnTo>
                    <a:pt x="2338" y="3320"/>
                  </a:lnTo>
                  <a:lnTo>
                    <a:pt x="2355" y="3323"/>
                  </a:lnTo>
                  <a:lnTo>
                    <a:pt x="2372" y="3325"/>
                  </a:lnTo>
                  <a:lnTo>
                    <a:pt x="2389" y="3330"/>
                  </a:lnTo>
                  <a:lnTo>
                    <a:pt x="2405" y="3332"/>
                  </a:lnTo>
                  <a:lnTo>
                    <a:pt x="2425" y="3335"/>
                  </a:lnTo>
                  <a:lnTo>
                    <a:pt x="2442" y="3339"/>
                  </a:lnTo>
                  <a:lnTo>
                    <a:pt x="2458" y="3342"/>
                  </a:lnTo>
                  <a:lnTo>
                    <a:pt x="2475" y="3344"/>
                  </a:lnTo>
                  <a:lnTo>
                    <a:pt x="2492" y="3347"/>
                  </a:lnTo>
                  <a:lnTo>
                    <a:pt x="2509" y="3351"/>
                  </a:lnTo>
                  <a:lnTo>
                    <a:pt x="2526" y="3354"/>
                  </a:lnTo>
                  <a:lnTo>
                    <a:pt x="2543" y="3356"/>
                  </a:lnTo>
                  <a:lnTo>
                    <a:pt x="2562" y="3361"/>
                  </a:lnTo>
                  <a:lnTo>
                    <a:pt x="2579" y="3363"/>
                  </a:lnTo>
                  <a:lnTo>
                    <a:pt x="2596" y="3366"/>
                  </a:lnTo>
                  <a:lnTo>
                    <a:pt x="2613" y="3368"/>
                  </a:lnTo>
                  <a:lnTo>
                    <a:pt x="2629" y="3371"/>
                  </a:lnTo>
                  <a:lnTo>
                    <a:pt x="2646" y="3375"/>
                  </a:lnTo>
                  <a:lnTo>
                    <a:pt x="2665" y="3378"/>
                  </a:lnTo>
                  <a:lnTo>
                    <a:pt x="2680" y="3380"/>
                  </a:lnTo>
                  <a:lnTo>
                    <a:pt x="2699" y="3383"/>
                  </a:lnTo>
                  <a:lnTo>
                    <a:pt x="2716" y="3385"/>
                  </a:lnTo>
                  <a:lnTo>
                    <a:pt x="2733" y="3387"/>
                  </a:lnTo>
                  <a:lnTo>
                    <a:pt x="2752" y="3390"/>
                  </a:lnTo>
                  <a:lnTo>
                    <a:pt x="2767" y="3395"/>
                  </a:lnTo>
                  <a:lnTo>
                    <a:pt x="2786" y="3395"/>
                  </a:lnTo>
                  <a:lnTo>
                    <a:pt x="2803" y="3400"/>
                  </a:lnTo>
                  <a:lnTo>
                    <a:pt x="2820" y="3400"/>
                  </a:lnTo>
                  <a:lnTo>
                    <a:pt x="2836" y="3404"/>
                  </a:lnTo>
                  <a:lnTo>
                    <a:pt x="2853" y="3404"/>
                  </a:lnTo>
                  <a:lnTo>
                    <a:pt x="2870" y="3409"/>
                  </a:lnTo>
                  <a:lnTo>
                    <a:pt x="2889" y="3409"/>
                  </a:lnTo>
                  <a:lnTo>
                    <a:pt x="2906" y="3414"/>
                  </a:lnTo>
                  <a:lnTo>
                    <a:pt x="2923" y="3414"/>
                  </a:lnTo>
                  <a:lnTo>
                    <a:pt x="2940" y="3419"/>
                  </a:lnTo>
                  <a:lnTo>
                    <a:pt x="2957" y="3419"/>
                  </a:lnTo>
                  <a:lnTo>
                    <a:pt x="2974" y="3424"/>
                  </a:lnTo>
                  <a:lnTo>
                    <a:pt x="2991" y="3424"/>
                  </a:lnTo>
                  <a:lnTo>
                    <a:pt x="3007" y="3426"/>
                  </a:lnTo>
                  <a:lnTo>
                    <a:pt x="3027" y="3428"/>
                  </a:lnTo>
                  <a:lnTo>
                    <a:pt x="3044" y="3431"/>
                  </a:lnTo>
                  <a:lnTo>
                    <a:pt x="3060" y="3433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34225BE0-4986-4FA0-8DBC-2BF4ADCE6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495" y="756920"/>
              <a:ext cx="1701800" cy="1906905"/>
            </a:xfrm>
            <a:custGeom>
              <a:avLst/>
              <a:gdLst>
                <a:gd name="T0" fmla="*/ 29 w 2680"/>
                <a:gd name="T1" fmla="*/ 130 h 3003"/>
                <a:gd name="T2" fmla="*/ 82 w 2680"/>
                <a:gd name="T3" fmla="*/ 358 h 3003"/>
                <a:gd name="T4" fmla="*/ 133 w 2680"/>
                <a:gd name="T5" fmla="*/ 560 h 3003"/>
                <a:gd name="T6" fmla="*/ 186 w 2680"/>
                <a:gd name="T7" fmla="*/ 740 h 3003"/>
                <a:gd name="T8" fmla="*/ 236 w 2680"/>
                <a:gd name="T9" fmla="*/ 903 h 3003"/>
                <a:gd name="T10" fmla="*/ 287 w 2680"/>
                <a:gd name="T11" fmla="*/ 1047 h 3003"/>
                <a:gd name="T12" fmla="*/ 340 w 2680"/>
                <a:gd name="T13" fmla="*/ 1180 h 3003"/>
                <a:gd name="T14" fmla="*/ 390 w 2680"/>
                <a:gd name="T15" fmla="*/ 1300 h 3003"/>
                <a:gd name="T16" fmla="*/ 441 w 2680"/>
                <a:gd name="T17" fmla="*/ 1410 h 3003"/>
                <a:gd name="T18" fmla="*/ 494 w 2680"/>
                <a:gd name="T19" fmla="*/ 1511 h 3003"/>
                <a:gd name="T20" fmla="*/ 547 w 2680"/>
                <a:gd name="T21" fmla="*/ 1605 h 3003"/>
                <a:gd name="T22" fmla="*/ 597 w 2680"/>
                <a:gd name="T23" fmla="*/ 1689 h 3003"/>
                <a:gd name="T24" fmla="*/ 650 w 2680"/>
                <a:gd name="T25" fmla="*/ 1771 h 3003"/>
                <a:gd name="T26" fmla="*/ 701 w 2680"/>
                <a:gd name="T27" fmla="*/ 1843 h 3003"/>
                <a:gd name="T28" fmla="*/ 752 w 2680"/>
                <a:gd name="T29" fmla="*/ 1912 h 3003"/>
                <a:gd name="T30" fmla="*/ 805 w 2680"/>
                <a:gd name="T31" fmla="*/ 1977 h 3003"/>
                <a:gd name="T32" fmla="*/ 855 w 2680"/>
                <a:gd name="T33" fmla="*/ 2035 h 3003"/>
                <a:gd name="T34" fmla="*/ 906 w 2680"/>
                <a:gd name="T35" fmla="*/ 2092 h 3003"/>
                <a:gd name="T36" fmla="*/ 959 w 2680"/>
                <a:gd name="T37" fmla="*/ 2145 h 3003"/>
                <a:gd name="T38" fmla="*/ 1012 w 2680"/>
                <a:gd name="T39" fmla="*/ 2196 h 3003"/>
                <a:gd name="T40" fmla="*/ 1062 w 2680"/>
                <a:gd name="T41" fmla="*/ 2241 h 3003"/>
                <a:gd name="T42" fmla="*/ 1115 w 2680"/>
                <a:gd name="T43" fmla="*/ 2287 h 3003"/>
                <a:gd name="T44" fmla="*/ 1166 w 2680"/>
                <a:gd name="T45" fmla="*/ 2330 h 3003"/>
                <a:gd name="T46" fmla="*/ 1216 w 2680"/>
                <a:gd name="T47" fmla="*/ 2369 h 3003"/>
                <a:gd name="T48" fmla="*/ 1269 w 2680"/>
                <a:gd name="T49" fmla="*/ 2407 h 3003"/>
                <a:gd name="T50" fmla="*/ 1320 w 2680"/>
                <a:gd name="T51" fmla="*/ 2443 h 3003"/>
                <a:gd name="T52" fmla="*/ 1370 w 2680"/>
                <a:gd name="T53" fmla="*/ 2479 h 3003"/>
                <a:gd name="T54" fmla="*/ 1423 w 2680"/>
                <a:gd name="T55" fmla="*/ 2511 h 3003"/>
                <a:gd name="T56" fmla="*/ 1476 w 2680"/>
                <a:gd name="T57" fmla="*/ 2542 h 3003"/>
                <a:gd name="T58" fmla="*/ 1527 w 2680"/>
                <a:gd name="T59" fmla="*/ 2573 h 3003"/>
                <a:gd name="T60" fmla="*/ 1580 w 2680"/>
                <a:gd name="T61" fmla="*/ 2602 h 3003"/>
                <a:gd name="T62" fmla="*/ 1631 w 2680"/>
                <a:gd name="T63" fmla="*/ 2628 h 3003"/>
                <a:gd name="T64" fmla="*/ 1681 w 2680"/>
                <a:gd name="T65" fmla="*/ 2652 h 3003"/>
                <a:gd name="T66" fmla="*/ 1734 w 2680"/>
                <a:gd name="T67" fmla="*/ 2679 h 3003"/>
                <a:gd name="T68" fmla="*/ 1785 w 2680"/>
                <a:gd name="T69" fmla="*/ 2703 h 3003"/>
                <a:gd name="T70" fmla="*/ 1835 w 2680"/>
                <a:gd name="T71" fmla="*/ 2724 h 3003"/>
                <a:gd name="T72" fmla="*/ 1888 w 2680"/>
                <a:gd name="T73" fmla="*/ 2748 h 3003"/>
                <a:gd name="T74" fmla="*/ 1941 w 2680"/>
                <a:gd name="T75" fmla="*/ 2770 h 3003"/>
                <a:gd name="T76" fmla="*/ 1992 w 2680"/>
                <a:gd name="T77" fmla="*/ 2789 h 3003"/>
                <a:gd name="T78" fmla="*/ 2045 w 2680"/>
                <a:gd name="T79" fmla="*/ 2808 h 3003"/>
                <a:gd name="T80" fmla="*/ 2095 w 2680"/>
                <a:gd name="T81" fmla="*/ 2828 h 3003"/>
                <a:gd name="T82" fmla="*/ 2146 w 2680"/>
                <a:gd name="T83" fmla="*/ 2847 h 3003"/>
                <a:gd name="T84" fmla="*/ 2199 w 2680"/>
                <a:gd name="T85" fmla="*/ 2864 h 3003"/>
                <a:gd name="T86" fmla="*/ 2249 w 2680"/>
                <a:gd name="T87" fmla="*/ 2881 h 3003"/>
                <a:gd name="T88" fmla="*/ 2300 w 2680"/>
                <a:gd name="T89" fmla="*/ 2900 h 3003"/>
                <a:gd name="T90" fmla="*/ 2353 w 2680"/>
                <a:gd name="T91" fmla="*/ 2914 h 3003"/>
                <a:gd name="T92" fmla="*/ 2406 w 2680"/>
                <a:gd name="T93" fmla="*/ 2929 h 3003"/>
                <a:gd name="T94" fmla="*/ 2456 w 2680"/>
                <a:gd name="T95" fmla="*/ 2945 h 3003"/>
                <a:gd name="T96" fmla="*/ 2509 w 2680"/>
                <a:gd name="T97" fmla="*/ 2960 h 3003"/>
                <a:gd name="T98" fmla="*/ 2560 w 2680"/>
                <a:gd name="T99" fmla="*/ 2974 h 3003"/>
                <a:gd name="T100" fmla="*/ 2611 w 2680"/>
                <a:gd name="T101" fmla="*/ 2986 h 3003"/>
                <a:gd name="T102" fmla="*/ 2664 w 2680"/>
                <a:gd name="T103" fmla="*/ 2998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80" h="3003">
                  <a:moveTo>
                    <a:pt x="0" y="0"/>
                  </a:moveTo>
                  <a:lnTo>
                    <a:pt x="12" y="48"/>
                  </a:lnTo>
                  <a:lnTo>
                    <a:pt x="29" y="130"/>
                  </a:lnTo>
                  <a:lnTo>
                    <a:pt x="48" y="209"/>
                  </a:lnTo>
                  <a:lnTo>
                    <a:pt x="63" y="286"/>
                  </a:lnTo>
                  <a:lnTo>
                    <a:pt x="82" y="358"/>
                  </a:lnTo>
                  <a:lnTo>
                    <a:pt x="99" y="427"/>
                  </a:lnTo>
                  <a:lnTo>
                    <a:pt x="116" y="497"/>
                  </a:lnTo>
                  <a:lnTo>
                    <a:pt x="133" y="560"/>
                  </a:lnTo>
                  <a:lnTo>
                    <a:pt x="149" y="622"/>
                  </a:lnTo>
                  <a:lnTo>
                    <a:pt x="166" y="682"/>
                  </a:lnTo>
                  <a:lnTo>
                    <a:pt x="186" y="740"/>
                  </a:lnTo>
                  <a:lnTo>
                    <a:pt x="202" y="795"/>
                  </a:lnTo>
                  <a:lnTo>
                    <a:pt x="219" y="850"/>
                  </a:lnTo>
                  <a:lnTo>
                    <a:pt x="236" y="903"/>
                  </a:lnTo>
                  <a:lnTo>
                    <a:pt x="253" y="951"/>
                  </a:lnTo>
                  <a:lnTo>
                    <a:pt x="270" y="1002"/>
                  </a:lnTo>
                  <a:lnTo>
                    <a:pt x="287" y="1047"/>
                  </a:lnTo>
                  <a:lnTo>
                    <a:pt x="304" y="1093"/>
                  </a:lnTo>
                  <a:lnTo>
                    <a:pt x="323" y="1136"/>
                  </a:lnTo>
                  <a:lnTo>
                    <a:pt x="340" y="1180"/>
                  </a:lnTo>
                  <a:lnTo>
                    <a:pt x="357" y="1220"/>
                  </a:lnTo>
                  <a:lnTo>
                    <a:pt x="373" y="1261"/>
                  </a:lnTo>
                  <a:lnTo>
                    <a:pt x="390" y="1300"/>
                  </a:lnTo>
                  <a:lnTo>
                    <a:pt x="407" y="1338"/>
                  </a:lnTo>
                  <a:lnTo>
                    <a:pt x="426" y="1374"/>
                  </a:lnTo>
                  <a:lnTo>
                    <a:pt x="441" y="1410"/>
                  </a:lnTo>
                  <a:lnTo>
                    <a:pt x="460" y="1444"/>
                  </a:lnTo>
                  <a:lnTo>
                    <a:pt x="477" y="1477"/>
                  </a:lnTo>
                  <a:lnTo>
                    <a:pt x="494" y="1511"/>
                  </a:lnTo>
                  <a:lnTo>
                    <a:pt x="513" y="1542"/>
                  </a:lnTo>
                  <a:lnTo>
                    <a:pt x="528" y="1574"/>
                  </a:lnTo>
                  <a:lnTo>
                    <a:pt x="547" y="1605"/>
                  </a:lnTo>
                  <a:lnTo>
                    <a:pt x="564" y="1631"/>
                  </a:lnTo>
                  <a:lnTo>
                    <a:pt x="581" y="1660"/>
                  </a:lnTo>
                  <a:lnTo>
                    <a:pt x="597" y="1689"/>
                  </a:lnTo>
                  <a:lnTo>
                    <a:pt x="614" y="1718"/>
                  </a:lnTo>
                  <a:lnTo>
                    <a:pt x="631" y="1742"/>
                  </a:lnTo>
                  <a:lnTo>
                    <a:pt x="650" y="1771"/>
                  </a:lnTo>
                  <a:lnTo>
                    <a:pt x="667" y="1792"/>
                  </a:lnTo>
                  <a:lnTo>
                    <a:pt x="684" y="1819"/>
                  </a:lnTo>
                  <a:lnTo>
                    <a:pt x="701" y="1843"/>
                  </a:lnTo>
                  <a:lnTo>
                    <a:pt x="718" y="1867"/>
                  </a:lnTo>
                  <a:lnTo>
                    <a:pt x="735" y="1888"/>
                  </a:lnTo>
                  <a:lnTo>
                    <a:pt x="752" y="1912"/>
                  </a:lnTo>
                  <a:lnTo>
                    <a:pt x="768" y="1934"/>
                  </a:lnTo>
                  <a:lnTo>
                    <a:pt x="788" y="1953"/>
                  </a:lnTo>
                  <a:lnTo>
                    <a:pt x="805" y="1977"/>
                  </a:lnTo>
                  <a:lnTo>
                    <a:pt x="821" y="1996"/>
                  </a:lnTo>
                  <a:lnTo>
                    <a:pt x="838" y="2016"/>
                  </a:lnTo>
                  <a:lnTo>
                    <a:pt x="855" y="2035"/>
                  </a:lnTo>
                  <a:lnTo>
                    <a:pt x="872" y="2054"/>
                  </a:lnTo>
                  <a:lnTo>
                    <a:pt x="891" y="2073"/>
                  </a:lnTo>
                  <a:lnTo>
                    <a:pt x="906" y="2092"/>
                  </a:lnTo>
                  <a:lnTo>
                    <a:pt x="925" y="2109"/>
                  </a:lnTo>
                  <a:lnTo>
                    <a:pt x="942" y="2129"/>
                  </a:lnTo>
                  <a:lnTo>
                    <a:pt x="959" y="2145"/>
                  </a:lnTo>
                  <a:lnTo>
                    <a:pt x="978" y="2162"/>
                  </a:lnTo>
                  <a:lnTo>
                    <a:pt x="992" y="2179"/>
                  </a:lnTo>
                  <a:lnTo>
                    <a:pt x="1012" y="2196"/>
                  </a:lnTo>
                  <a:lnTo>
                    <a:pt x="1028" y="2213"/>
                  </a:lnTo>
                  <a:lnTo>
                    <a:pt x="1045" y="2227"/>
                  </a:lnTo>
                  <a:lnTo>
                    <a:pt x="1062" y="2241"/>
                  </a:lnTo>
                  <a:lnTo>
                    <a:pt x="1079" y="2258"/>
                  </a:lnTo>
                  <a:lnTo>
                    <a:pt x="1096" y="2273"/>
                  </a:lnTo>
                  <a:lnTo>
                    <a:pt x="1115" y="2287"/>
                  </a:lnTo>
                  <a:lnTo>
                    <a:pt x="1132" y="2301"/>
                  </a:lnTo>
                  <a:lnTo>
                    <a:pt x="1149" y="2316"/>
                  </a:lnTo>
                  <a:lnTo>
                    <a:pt x="1166" y="2330"/>
                  </a:lnTo>
                  <a:lnTo>
                    <a:pt x="1183" y="2342"/>
                  </a:lnTo>
                  <a:lnTo>
                    <a:pt x="1199" y="2357"/>
                  </a:lnTo>
                  <a:lnTo>
                    <a:pt x="1216" y="2369"/>
                  </a:lnTo>
                  <a:lnTo>
                    <a:pt x="1233" y="2383"/>
                  </a:lnTo>
                  <a:lnTo>
                    <a:pt x="1252" y="2395"/>
                  </a:lnTo>
                  <a:lnTo>
                    <a:pt x="1269" y="2407"/>
                  </a:lnTo>
                  <a:lnTo>
                    <a:pt x="1286" y="2419"/>
                  </a:lnTo>
                  <a:lnTo>
                    <a:pt x="1303" y="2431"/>
                  </a:lnTo>
                  <a:lnTo>
                    <a:pt x="1320" y="2443"/>
                  </a:lnTo>
                  <a:lnTo>
                    <a:pt x="1337" y="2455"/>
                  </a:lnTo>
                  <a:lnTo>
                    <a:pt x="1356" y="2467"/>
                  </a:lnTo>
                  <a:lnTo>
                    <a:pt x="1370" y="2479"/>
                  </a:lnTo>
                  <a:lnTo>
                    <a:pt x="1390" y="2489"/>
                  </a:lnTo>
                  <a:lnTo>
                    <a:pt x="1407" y="2501"/>
                  </a:lnTo>
                  <a:lnTo>
                    <a:pt x="1423" y="2511"/>
                  </a:lnTo>
                  <a:lnTo>
                    <a:pt x="1443" y="2520"/>
                  </a:lnTo>
                  <a:lnTo>
                    <a:pt x="1457" y="2532"/>
                  </a:lnTo>
                  <a:lnTo>
                    <a:pt x="1476" y="2542"/>
                  </a:lnTo>
                  <a:lnTo>
                    <a:pt x="1493" y="2551"/>
                  </a:lnTo>
                  <a:lnTo>
                    <a:pt x="1510" y="2563"/>
                  </a:lnTo>
                  <a:lnTo>
                    <a:pt x="1527" y="2573"/>
                  </a:lnTo>
                  <a:lnTo>
                    <a:pt x="1544" y="2583"/>
                  </a:lnTo>
                  <a:lnTo>
                    <a:pt x="1561" y="2592"/>
                  </a:lnTo>
                  <a:lnTo>
                    <a:pt x="1580" y="2602"/>
                  </a:lnTo>
                  <a:lnTo>
                    <a:pt x="1597" y="2609"/>
                  </a:lnTo>
                  <a:lnTo>
                    <a:pt x="1614" y="2619"/>
                  </a:lnTo>
                  <a:lnTo>
                    <a:pt x="1631" y="2628"/>
                  </a:lnTo>
                  <a:lnTo>
                    <a:pt x="1647" y="2635"/>
                  </a:lnTo>
                  <a:lnTo>
                    <a:pt x="1664" y="2645"/>
                  </a:lnTo>
                  <a:lnTo>
                    <a:pt x="1681" y="2652"/>
                  </a:lnTo>
                  <a:lnTo>
                    <a:pt x="1698" y="2662"/>
                  </a:lnTo>
                  <a:lnTo>
                    <a:pt x="1717" y="2672"/>
                  </a:lnTo>
                  <a:lnTo>
                    <a:pt x="1734" y="2679"/>
                  </a:lnTo>
                  <a:lnTo>
                    <a:pt x="1751" y="2686"/>
                  </a:lnTo>
                  <a:lnTo>
                    <a:pt x="1768" y="2696"/>
                  </a:lnTo>
                  <a:lnTo>
                    <a:pt x="1785" y="2703"/>
                  </a:lnTo>
                  <a:lnTo>
                    <a:pt x="1801" y="2710"/>
                  </a:lnTo>
                  <a:lnTo>
                    <a:pt x="1821" y="2717"/>
                  </a:lnTo>
                  <a:lnTo>
                    <a:pt x="1835" y="2724"/>
                  </a:lnTo>
                  <a:lnTo>
                    <a:pt x="1854" y="2734"/>
                  </a:lnTo>
                  <a:lnTo>
                    <a:pt x="1871" y="2741"/>
                  </a:lnTo>
                  <a:lnTo>
                    <a:pt x="1888" y="2748"/>
                  </a:lnTo>
                  <a:lnTo>
                    <a:pt x="1907" y="2756"/>
                  </a:lnTo>
                  <a:lnTo>
                    <a:pt x="1922" y="2763"/>
                  </a:lnTo>
                  <a:lnTo>
                    <a:pt x="1941" y="2770"/>
                  </a:lnTo>
                  <a:lnTo>
                    <a:pt x="1958" y="2775"/>
                  </a:lnTo>
                  <a:lnTo>
                    <a:pt x="1975" y="2782"/>
                  </a:lnTo>
                  <a:lnTo>
                    <a:pt x="1992" y="2789"/>
                  </a:lnTo>
                  <a:lnTo>
                    <a:pt x="2009" y="2796"/>
                  </a:lnTo>
                  <a:lnTo>
                    <a:pt x="2025" y="2804"/>
                  </a:lnTo>
                  <a:lnTo>
                    <a:pt x="2045" y="2808"/>
                  </a:lnTo>
                  <a:lnTo>
                    <a:pt x="2062" y="2816"/>
                  </a:lnTo>
                  <a:lnTo>
                    <a:pt x="2078" y="2823"/>
                  </a:lnTo>
                  <a:lnTo>
                    <a:pt x="2095" y="2828"/>
                  </a:lnTo>
                  <a:lnTo>
                    <a:pt x="2112" y="2835"/>
                  </a:lnTo>
                  <a:lnTo>
                    <a:pt x="2129" y="2840"/>
                  </a:lnTo>
                  <a:lnTo>
                    <a:pt x="2146" y="2847"/>
                  </a:lnTo>
                  <a:lnTo>
                    <a:pt x="2163" y="2852"/>
                  </a:lnTo>
                  <a:lnTo>
                    <a:pt x="2182" y="2859"/>
                  </a:lnTo>
                  <a:lnTo>
                    <a:pt x="2199" y="2864"/>
                  </a:lnTo>
                  <a:lnTo>
                    <a:pt x="2216" y="2871"/>
                  </a:lnTo>
                  <a:lnTo>
                    <a:pt x="2233" y="2876"/>
                  </a:lnTo>
                  <a:lnTo>
                    <a:pt x="2249" y="2881"/>
                  </a:lnTo>
                  <a:lnTo>
                    <a:pt x="2266" y="2888"/>
                  </a:lnTo>
                  <a:lnTo>
                    <a:pt x="2285" y="2893"/>
                  </a:lnTo>
                  <a:lnTo>
                    <a:pt x="2300" y="2900"/>
                  </a:lnTo>
                  <a:lnTo>
                    <a:pt x="2319" y="2905"/>
                  </a:lnTo>
                  <a:lnTo>
                    <a:pt x="2336" y="2909"/>
                  </a:lnTo>
                  <a:lnTo>
                    <a:pt x="2353" y="2914"/>
                  </a:lnTo>
                  <a:lnTo>
                    <a:pt x="2372" y="2919"/>
                  </a:lnTo>
                  <a:lnTo>
                    <a:pt x="2387" y="2924"/>
                  </a:lnTo>
                  <a:lnTo>
                    <a:pt x="2406" y="2929"/>
                  </a:lnTo>
                  <a:lnTo>
                    <a:pt x="2423" y="2933"/>
                  </a:lnTo>
                  <a:lnTo>
                    <a:pt x="2440" y="2941"/>
                  </a:lnTo>
                  <a:lnTo>
                    <a:pt x="2456" y="2945"/>
                  </a:lnTo>
                  <a:lnTo>
                    <a:pt x="2473" y="2950"/>
                  </a:lnTo>
                  <a:lnTo>
                    <a:pt x="2490" y="2955"/>
                  </a:lnTo>
                  <a:lnTo>
                    <a:pt x="2509" y="2960"/>
                  </a:lnTo>
                  <a:lnTo>
                    <a:pt x="2526" y="2965"/>
                  </a:lnTo>
                  <a:lnTo>
                    <a:pt x="2543" y="2969"/>
                  </a:lnTo>
                  <a:lnTo>
                    <a:pt x="2560" y="2974"/>
                  </a:lnTo>
                  <a:lnTo>
                    <a:pt x="2577" y="2977"/>
                  </a:lnTo>
                  <a:lnTo>
                    <a:pt x="2594" y="2981"/>
                  </a:lnTo>
                  <a:lnTo>
                    <a:pt x="2611" y="2986"/>
                  </a:lnTo>
                  <a:lnTo>
                    <a:pt x="2627" y="2991"/>
                  </a:lnTo>
                  <a:lnTo>
                    <a:pt x="2647" y="2996"/>
                  </a:lnTo>
                  <a:lnTo>
                    <a:pt x="2664" y="2998"/>
                  </a:lnTo>
                  <a:lnTo>
                    <a:pt x="2680" y="300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52" name="Line 23">
              <a:extLst>
                <a:ext uri="{FF2B5EF4-FFF2-40B4-BE49-F238E27FC236}">
                  <a16:creationId xmlns:a16="http://schemas.microsoft.com/office/drawing/2014/main" id="{4B9F318C-9D39-4011-A843-058FE0E395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7435" y="570865"/>
              <a:ext cx="635" cy="2651125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Rectangle 24">
              <a:extLst>
                <a:ext uri="{FF2B5EF4-FFF2-40B4-BE49-F238E27FC236}">
                  <a16:creationId xmlns:a16="http://schemas.microsoft.com/office/drawing/2014/main" id="{BC50BA30-E1AE-4698-AD60-D8C59F6F4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" y="46863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3308039A-CB35-49E3-AA06-DEA9BA30C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" y="59499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6">
              <a:extLst>
                <a:ext uri="{FF2B5EF4-FFF2-40B4-BE49-F238E27FC236}">
                  <a16:creationId xmlns:a16="http://schemas.microsoft.com/office/drawing/2014/main" id="{9D098B73-B8EB-4AE3-A3F1-B659CB99E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060" y="315976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F605C6C0-E121-4019-9C80-3FCB0537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328612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Rectangle 45">
            <a:extLst>
              <a:ext uri="{FF2B5EF4-FFF2-40B4-BE49-F238E27FC236}">
                <a16:creationId xmlns:a16="http://schemas.microsoft.com/office/drawing/2014/main" id="{19F65A68-2CDA-48B6-9DF3-20A380D1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2" y="419100"/>
            <a:ext cx="311055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商品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的需求曲线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851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832D-97FC-4933-8246-D8F27363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自身价格改变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F80C-55DE-44B9-8883-0D8367A1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对于柯布</a:t>
            </a:r>
            <a:r>
              <a:rPr lang="en-US" altLang="zh-CN" sz="3200" dirty="0">
                <a:latin typeface="+mn-ea"/>
              </a:rPr>
              <a:t>-</a:t>
            </a:r>
            <a:r>
              <a:rPr lang="zh-CN" altLang="en-US" sz="3200" dirty="0">
                <a:latin typeface="+mn-ea"/>
              </a:rPr>
              <a:t>道格拉斯效用函数</a:t>
            </a:r>
            <a:r>
              <a:rPr lang="en-US" altLang="zh-CN" sz="3200" dirty="0">
                <a:latin typeface="+mn-ea"/>
              </a:rPr>
              <a:t>,p</a:t>
            </a:r>
            <a:r>
              <a:rPr lang="en-US" altLang="zh-CN" sz="3200" baseline="-25000" dirty="0">
                <a:latin typeface="+mn-ea"/>
              </a:rPr>
              <a:t>1</a:t>
            </a:r>
            <a:r>
              <a:rPr lang="zh-CN" altLang="en-US" sz="3200" dirty="0">
                <a:latin typeface="+mn-ea"/>
              </a:rPr>
              <a:t>的价格扩展线是怎样的？</a:t>
            </a:r>
            <a:endParaRPr lang="en-US" altLang="zh-CN" sz="3200" dirty="0">
              <a:latin typeface="+mn-ea"/>
            </a:endParaRPr>
          </a:p>
          <a:p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060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BA02A-67C6-4333-83E1-9F51D33B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自身价格改变</a:t>
            </a:r>
            <a:r>
              <a:rPr lang="en-US" altLang="zh-CN" dirty="0"/>
              <a:t>: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7383BE-41B8-484C-9AE4-44343AE11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>
                    <a:latin typeface="+mn-ea"/>
                  </a:rPr>
                  <a:t>对于柯布</a:t>
                </a:r>
                <a:r>
                  <a:rPr lang="en-US" altLang="zh-CN" sz="3200" dirty="0">
                    <a:latin typeface="+mn-ea"/>
                  </a:rPr>
                  <a:t>-</a:t>
                </a:r>
                <a:r>
                  <a:rPr lang="zh-CN" altLang="en-US" sz="3200" dirty="0">
                    <a:latin typeface="+mn-ea"/>
                  </a:rPr>
                  <a:t>道格拉斯效用函数</a:t>
                </a:r>
                <a:r>
                  <a:rPr lang="en-US" altLang="zh-CN" sz="3200" dirty="0">
                    <a:latin typeface="+mn-ea"/>
                  </a:rPr>
                  <a:t>,p</a:t>
                </a:r>
                <a:r>
                  <a:rPr lang="en-US" altLang="zh-CN" sz="3200" baseline="-25000" dirty="0">
                    <a:latin typeface="+mn-ea"/>
                  </a:rPr>
                  <a:t>1</a:t>
                </a:r>
                <a:r>
                  <a:rPr lang="zh-CN" altLang="en-US" sz="3200" dirty="0">
                    <a:latin typeface="+mn-ea"/>
                  </a:rPr>
                  <a:t>的价格扩展线是怎样的？</a:t>
                </a:r>
                <a:endParaRPr lang="en-US" altLang="zh-CN" sz="3200" dirty="0">
                  <a:latin typeface="+mn-ea"/>
                </a:endParaRPr>
              </a:p>
              <a:p>
                <a:r>
                  <a:rPr lang="zh-CN" altLang="en-US" sz="3200" dirty="0">
                    <a:latin typeface="+mn-ea"/>
                  </a:rPr>
                  <a:t>例如</a:t>
                </a:r>
                <a:endParaRPr lang="en-US" altLang="zh-CN" sz="3200" dirty="0">
                  <a:latin typeface="+mn-ea"/>
                </a:endParaRPr>
              </a:p>
              <a:p>
                <a:endParaRPr lang="en-US" altLang="zh-CN" sz="32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>
                          <a:latin typeface="Cambria Math" panose="02040503050406030204" pitchFamily="18" charset="0"/>
                        </a:rPr>
                        <m:t>𝐔</m:t>
                      </m:r>
                      <m:d>
                        <m:d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32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32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𝐚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𝐛</m:t>
                          </m:r>
                        </m:sup>
                      </m:sSubSup>
                    </m:oMath>
                  </m:oMathPara>
                </a14:m>
                <a:r>
                  <a:rPr lang="en-US" altLang="zh-CN" sz="3200" dirty="0">
                    <a:latin typeface="+mn-ea"/>
                  </a:rPr>
                  <a:t/>
                </a:r>
                <a:br>
                  <a:rPr lang="en-US" altLang="zh-CN" sz="3200" dirty="0">
                    <a:latin typeface="+mn-ea"/>
                  </a:rPr>
                </a:br>
                <a:r>
                  <a:rPr lang="en-US" altLang="zh-CN" sz="3200" dirty="0">
                    <a:latin typeface="+mn-ea"/>
                  </a:rPr>
                  <a:t/>
                </a:r>
                <a:br>
                  <a:rPr lang="en-US" altLang="zh-CN" sz="3200" dirty="0">
                    <a:latin typeface="+mn-ea"/>
                  </a:rPr>
                </a:br>
                <a:r>
                  <a:rPr lang="zh-CN" altLang="en-US" sz="3200" dirty="0">
                    <a:latin typeface="+mn-ea"/>
                  </a:rPr>
                  <a:t>对于商品</a:t>
                </a:r>
                <a:r>
                  <a:rPr lang="en-US" altLang="zh-CN" sz="3200" dirty="0">
                    <a:latin typeface="+mn-ea"/>
                  </a:rPr>
                  <a:t>1</a:t>
                </a:r>
                <a:r>
                  <a:rPr lang="zh-CN" altLang="en-US" sz="3200" dirty="0">
                    <a:latin typeface="+mn-ea"/>
                  </a:rPr>
                  <a:t>与商品</a:t>
                </a:r>
                <a:r>
                  <a:rPr lang="en-US" altLang="zh-CN" sz="3200" dirty="0">
                    <a:latin typeface="+mn-ea"/>
                  </a:rPr>
                  <a:t>2</a:t>
                </a:r>
                <a:r>
                  <a:rPr lang="zh-CN" altLang="en-US" sz="3200" dirty="0">
                    <a:latin typeface="+mn-ea"/>
                  </a:rPr>
                  <a:t>的需求函数为：</a:t>
                </a:r>
                <a:endParaRPr lang="en-US" altLang="zh-CN" sz="3200" dirty="0">
                  <a:latin typeface="+mn-ea"/>
                </a:endParaRPr>
              </a:p>
              <a:p>
                <a:endParaRPr lang="en-US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7383BE-41B8-484C-9AE4-44343AE11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2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30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6E2BF-D7C7-4DFF-869A-50CEB36E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个体理性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F8FB34-6728-4EB6-B3D2-B09AB92BC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>
                    <a:latin typeface="+mn-ea"/>
                  </a:rPr>
                  <a:t>行为假定</a:t>
                </a:r>
                <a:endParaRPr lang="en-US" altLang="zh-CN" sz="3200" dirty="0">
                  <a:latin typeface="+mn-ea"/>
                </a:endParaRPr>
              </a:p>
              <a:p>
                <a:pPr lvl="1"/>
                <a:r>
                  <a:rPr lang="zh-CN" altLang="en-US" sz="2800" dirty="0">
                    <a:latin typeface="+mn-ea"/>
                  </a:rPr>
                  <a:t>决策者总是从他的选择集中选择他最偏好的选项。</a:t>
                </a:r>
                <a:endParaRPr lang="en-US" altLang="zh-CN" sz="2800" dirty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CN" sz="2800" b="1" dirty="0">
                    <a:latin typeface="+mn-ea"/>
                  </a:rPr>
                  <a:t>.</a:t>
                </a:r>
              </a:p>
              <a:p>
                <a:pPr lvl="1"/>
                <a:endParaRPr lang="en-US" altLang="zh-CN" sz="2800" dirty="0">
                  <a:latin typeface="+mn-ea"/>
                </a:endParaRPr>
              </a:p>
              <a:p>
                <a:r>
                  <a:rPr lang="zh-CN" altLang="en-US" sz="3200" dirty="0">
                    <a:latin typeface="+mn-ea"/>
                  </a:rPr>
                  <a:t>在分别对消费者偏好和预算约束进行考察之后，我们将二者结合在一起，考察消费者如何在所有可行的商品组合中选择最优的商品组合。</a:t>
                </a:r>
              </a:p>
              <a:p>
                <a:endParaRPr lang="en-US" altLang="zh-CN" sz="3200" dirty="0">
                  <a:latin typeface="+mn-ea"/>
                </a:endParaRPr>
              </a:p>
              <a:p>
                <a:endParaRPr lang="en-US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F8FB34-6728-4EB6-B3D2-B09AB92BC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59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E1C36-8BBA-41C0-86E9-4C6F1F25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自身价格改变</a:t>
            </a:r>
            <a:r>
              <a:rPr lang="en-US" altLang="zh-CN" dirty="0"/>
              <a:t>: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BEF5B1-5B49-45B5-B032-99671F090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</m:d>
                      <m:r>
                        <a:rPr lang="en-US" altLang="zh-CN" sz="3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num>
                        <m:den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  <m:f>
                        <m:f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32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</m:d>
                      <m:r>
                        <a:rPr lang="en-US" altLang="zh-CN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num>
                        <m:den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注意点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* 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与价格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p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+mn-ea"/>
                  </a:rPr>
                  <a:t>1 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无关，因此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p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的价格扩展线为水平的。</a:t>
                </a:r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对于商品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的需求曲线为双曲线。</a:t>
                </a:r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sz="32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BEF5B1-5B49-45B5-B032-99671F090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359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49FD1-F652-492C-A05C-2012A0BD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79438-DEDB-4D4F-9F94-5BB4D486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669EFAE-0D13-45C0-8ECE-837FDC952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2700338"/>
            <a:ext cx="3462338" cy="280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425FB417-1991-4C73-AA53-F493A3B3A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575" y="2700338"/>
            <a:ext cx="1720850" cy="282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F0477B22-C344-4A3C-9AFC-4AD6CFC23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2709863"/>
            <a:ext cx="857250" cy="282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FC824DD-319B-4FA8-A89F-1B8F7E8BC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4124325"/>
            <a:ext cx="0" cy="1384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E9E2A9ED-28F4-4231-A023-22B53CDD6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4124325"/>
            <a:ext cx="0" cy="1962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F0B55593-94F6-4608-B684-8CBB43044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375" y="4152900"/>
            <a:ext cx="0" cy="13557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85250D-32B1-4C18-8DC7-C422D002B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5524500"/>
            <a:ext cx="134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’’’)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91F1233-01BE-43AD-9F28-4BC89732A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5530850"/>
            <a:ext cx="117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’)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FDA61BF-9E74-4E2F-837F-E21D2712B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602138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*(p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7037C9-F709-428E-9844-3CFC0371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46100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46F5CA-20D5-4EDE-8913-22F0E976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5461000"/>
            <a:ext cx="115888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E2FD3C-02D4-438B-A39A-52F99E1B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546100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3F06B0D7-788B-4AE3-B901-ED8522EA2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509588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275F89-AE22-4654-B760-8D72D3659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219075"/>
            <a:ext cx="53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44D06178-D9F9-4EC8-85F0-A12C407185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6838" y="4014788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F6FA26B-A124-442C-AE1C-BECA03DC2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1481138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9C92E4B-F7CD-4953-B839-E8727191B7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2578100"/>
            <a:ext cx="1298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6EF0521-047D-46D3-B30F-6FC35E441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2713" y="3313113"/>
            <a:ext cx="214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7A36AB0B-25DE-4BD8-B84B-A5D8206B9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481138"/>
            <a:ext cx="0" cy="25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239303E3-59E9-4ADC-A8B2-9C95E45DF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78100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AF74A150-3A8E-4A5E-AF68-86A573161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8" y="3313113"/>
            <a:ext cx="0" cy="708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B221B7-2EEB-43C5-A553-82FDE862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33A3AE-C0BA-4428-B7E5-A657CD377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787B07-5B45-43A7-A043-97F625FB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FB68AA-4B1E-4BDC-8F93-998A53AC3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4014788"/>
            <a:ext cx="65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08B732-C18A-4714-BC9C-8832DC73C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419100"/>
            <a:ext cx="21891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对于商品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的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需求为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CE7DC7-50D5-4DD9-9D78-9CB79A9E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81100"/>
            <a:ext cx="285975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 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ea typeface="宋体" panose="02010600030101010101" pitchFamily="2" charset="-122"/>
              </a:rPr>
              <a:t>不变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E978D29D-1C07-4F8F-AFCE-E1A987C7E7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038" y="4106863"/>
            <a:ext cx="2078037" cy="0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" name="Object 34">
            <a:extLst>
              <a:ext uri="{FF2B5EF4-FFF2-40B4-BE49-F238E27FC236}">
                <a16:creationId xmlns:a16="http://schemas.microsoft.com/office/drawing/2014/main" id="{FD6DC568-B76F-4670-AD7D-9F1DA6588D37}"/>
              </a:ext>
            </a:extLst>
          </p:cNvPr>
          <p:cNvGraphicFramePr>
            <a:graphicFrameLocks/>
          </p:cNvGraphicFramePr>
          <p:nvPr/>
        </p:nvGraphicFramePr>
        <p:xfrm>
          <a:off x="6704013" y="2032000"/>
          <a:ext cx="21748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公式" r:id="rId3" imgW="2209680" imgH="914400" progId="Equation.3">
                  <p:embed/>
                </p:oleObj>
              </mc:Choice>
              <mc:Fallback>
                <p:oleObj name="公式" r:id="rId3" imgW="2209680" imgH="914400" progId="Equation.3">
                  <p:embed/>
                  <p:pic>
                    <p:nvPicPr>
                      <p:cNvPr id="19461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2032000"/>
                        <a:ext cx="21748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rc 35">
            <a:extLst>
              <a:ext uri="{FF2B5EF4-FFF2-40B4-BE49-F238E27FC236}">
                <a16:creationId xmlns:a16="http://schemas.microsoft.com/office/drawing/2014/main" id="{D2ECFDB2-DF67-48DA-A4B6-7078A797E3F0}"/>
              </a:ext>
            </a:extLst>
          </p:cNvPr>
          <p:cNvSpPr>
            <a:spLocks/>
          </p:cNvSpPr>
          <p:nvPr/>
        </p:nvSpPr>
        <p:spPr bwMode="auto">
          <a:xfrm rot="11400000">
            <a:off x="5719763" y="568325"/>
            <a:ext cx="2668587" cy="2819400"/>
          </a:xfrm>
          <a:custGeom>
            <a:avLst/>
            <a:gdLst>
              <a:gd name="T0" fmla="*/ 0 w 21046"/>
              <a:gd name="T1" fmla="*/ 0 h 21600"/>
              <a:gd name="T2" fmla="*/ 2668587 w 21046"/>
              <a:gd name="T3" fmla="*/ 2177726 h 21600"/>
              <a:gd name="T4" fmla="*/ 1648 w 21046"/>
              <a:gd name="T5" fmla="*/ 2819400 h 21600"/>
              <a:gd name="T6" fmla="*/ 0 60000 65536"/>
              <a:gd name="T7" fmla="*/ 0 60000 65536"/>
              <a:gd name="T8" fmla="*/ 0 60000 65536"/>
              <a:gd name="T9" fmla="*/ 0 w 21046"/>
              <a:gd name="T10" fmla="*/ 0 h 21600"/>
              <a:gd name="T11" fmla="*/ 21046 w 2104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6" h="21600" fill="none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10048" y="0"/>
                  <a:pt x="18762" y="6911"/>
                  <a:pt x="21046" y="16683"/>
                </a:cubicBezTo>
              </a:path>
              <a:path w="21046" h="21600" stroke="0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10048" y="0"/>
                  <a:pt x="18762" y="6911"/>
                  <a:pt x="21046" y="16683"/>
                </a:cubicBezTo>
                <a:lnTo>
                  <a:pt x="13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7D434D55-FC98-4443-B529-402693F0D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0675" y="2738438"/>
            <a:ext cx="3462338" cy="280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3565E5D2-18B2-4F4C-8B69-29B53FFF7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2738438"/>
            <a:ext cx="1720850" cy="282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8954F44F-E342-41BA-8CC1-C44197A9D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2747963"/>
            <a:ext cx="857250" cy="282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377CBE90-A06C-4886-85D7-C2057F3F3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4133850"/>
            <a:ext cx="0" cy="1384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82EDFFB3-1317-46B1-84F8-7456D2BD9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4133850"/>
            <a:ext cx="0" cy="1390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EB200D3B-0F3A-4C86-BB90-AC0D8ACC3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375" y="4105275"/>
            <a:ext cx="0" cy="14192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42">
            <a:extLst>
              <a:ext uri="{FF2B5EF4-FFF2-40B4-BE49-F238E27FC236}">
                <a16:creationId xmlns:a16="http://schemas.microsoft.com/office/drawing/2014/main" id="{A271F827-BDE5-4687-B377-DE240339A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025900"/>
            <a:ext cx="144462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82FE4237-2CFC-4B70-BA21-F5A5FE67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4022725"/>
            <a:ext cx="144462" cy="1444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Oval 44">
            <a:extLst>
              <a:ext uri="{FF2B5EF4-FFF2-40B4-BE49-F238E27FC236}">
                <a16:creationId xmlns:a16="http://schemas.microsoft.com/office/drawing/2014/main" id="{5D1C4580-4E54-49D8-BCB3-ECEC3F2E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030663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Oval 45">
            <a:extLst>
              <a:ext uri="{FF2B5EF4-FFF2-40B4-BE49-F238E27FC236}">
                <a16:creationId xmlns:a16="http://schemas.microsoft.com/office/drawing/2014/main" id="{B1FDD853-E32B-4927-A7FE-38585AA0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3225800"/>
            <a:ext cx="144463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EA5A9810-B7D0-4DDA-A001-47A8BA830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524125"/>
            <a:ext cx="123825" cy="123825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" name="Oval 47">
            <a:extLst>
              <a:ext uri="{FF2B5EF4-FFF2-40B4-BE49-F238E27FC236}">
                <a16:creationId xmlns:a16="http://schemas.microsoft.com/office/drawing/2014/main" id="{0BA85C78-4C14-4314-B2E3-A5081A99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1428750"/>
            <a:ext cx="123825" cy="12382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7" name="画布 25">
            <a:extLst>
              <a:ext uri="{FF2B5EF4-FFF2-40B4-BE49-F238E27FC236}">
                <a16:creationId xmlns:a16="http://schemas.microsoft.com/office/drawing/2014/main" id="{94C13537-D65F-449A-81B3-10C04E782E1E}"/>
              </a:ext>
            </a:extLst>
          </p:cNvPr>
          <p:cNvGrpSpPr/>
          <p:nvPr/>
        </p:nvGrpSpPr>
        <p:grpSpPr>
          <a:xfrm>
            <a:off x="23541" y="928233"/>
            <a:ext cx="7537046" cy="5668277"/>
            <a:chOff x="0" y="0"/>
            <a:chExt cx="5286375" cy="395605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3D37EE3-44D5-4B24-8072-B72C9F3BA511}"/>
                </a:ext>
              </a:extLst>
            </p:cNvPr>
            <p:cNvSpPr/>
            <p:nvPr/>
          </p:nvSpPr>
          <p:spPr>
            <a:xfrm>
              <a:off x="0" y="0"/>
              <a:ext cx="5286375" cy="395605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67415038-7E8E-4A1B-BB79-F12C8E78D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990" y="3204210"/>
              <a:ext cx="2459990" cy="12065"/>
            </a:xfrm>
            <a:custGeom>
              <a:avLst/>
              <a:gdLst>
                <a:gd name="T0" fmla="*/ 2 w 3874"/>
                <a:gd name="T1" fmla="*/ 0 h 19"/>
                <a:gd name="T2" fmla="*/ 0 w 3874"/>
                <a:gd name="T3" fmla="*/ 19 h 19"/>
                <a:gd name="T4" fmla="*/ 3872 w 3874"/>
                <a:gd name="T5" fmla="*/ 19 h 19"/>
                <a:gd name="T6" fmla="*/ 3874 w 3874"/>
                <a:gd name="T7" fmla="*/ 0 h 19"/>
                <a:gd name="T8" fmla="*/ 2 w 387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4" h="19">
                  <a:moveTo>
                    <a:pt x="2" y="0"/>
                  </a:moveTo>
                  <a:lnTo>
                    <a:pt x="0" y="19"/>
                  </a:lnTo>
                  <a:lnTo>
                    <a:pt x="3872" y="19"/>
                  </a:lnTo>
                  <a:lnTo>
                    <a:pt x="387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190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7E529FD1-2EE5-41AB-82D9-162B16FA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910" y="756920"/>
              <a:ext cx="2064385" cy="2315845"/>
            </a:xfrm>
            <a:custGeom>
              <a:avLst/>
              <a:gdLst>
                <a:gd name="T0" fmla="*/ 32 w 3251"/>
                <a:gd name="T1" fmla="*/ 560 h 3647"/>
                <a:gd name="T2" fmla="*/ 82 w 3251"/>
                <a:gd name="T3" fmla="*/ 1180 h 3647"/>
                <a:gd name="T4" fmla="*/ 135 w 3251"/>
                <a:gd name="T5" fmla="*/ 1605 h 3647"/>
                <a:gd name="T6" fmla="*/ 188 w 3251"/>
                <a:gd name="T7" fmla="*/ 1912 h 3647"/>
                <a:gd name="T8" fmla="*/ 239 w 3251"/>
                <a:gd name="T9" fmla="*/ 2145 h 3647"/>
                <a:gd name="T10" fmla="*/ 292 w 3251"/>
                <a:gd name="T11" fmla="*/ 2330 h 3647"/>
                <a:gd name="T12" fmla="*/ 342 w 3251"/>
                <a:gd name="T13" fmla="*/ 2479 h 3647"/>
                <a:gd name="T14" fmla="*/ 393 w 3251"/>
                <a:gd name="T15" fmla="*/ 2602 h 3647"/>
                <a:gd name="T16" fmla="*/ 446 w 3251"/>
                <a:gd name="T17" fmla="*/ 2703 h 3647"/>
                <a:gd name="T18" fmla="*/ 497 w 3251"/>
                <a:gd name="T19" fmla="*/ 2789 h 3647"/>
                <a:gd name="T20" fmla="*/ 547 w 3251"/>
                <a:gd name="T21" fmla="*/ 2864 h 3647"/>
                <a:gd name="T22" fmla="*/ 600 w 3251"/>
                <a:gd name="T23" fmla="*/ 2929 h 3647"/>
                <a:gd name="T24" fmla="*/ 653 w 3251"/>
                <a:gd name="T25" fmla="*/ 2986 h 3647"/>
                <a:gd name="T26" fmla="*/ 704 w 3251"/>
                <a:gd name="T27" fmla="*/ 3037 h 3647"/>
                <a:gd name="T28" fmla="*/ 757 w 3251"/>
                <a:gd name="T29" fmla="*/ 3082 h 3647"/>
                <a:gd name="T30" fmla="*/ 807 w 3251"/>
                <a:gd name="T31" fmla="*/ 3121 h 3647"/>
                <a:gd name="T32" fmla="*/ 858 w 3251"/>
                <a:gd name="T33" fmla="*/ 3159 h 3647"/>
                <a:gd name="T34" fmla="*/ 911 w 3251"/>
                <a:gd name="T35" fmla="*/ 3193 h 3647"/>
                <a:gd name="T36" fmla="*/ 961 w 3251"/>
                <a:gd name="T37" fmla="*/ 3222 h 3647"/>
                <a:gd name="T38" fmla="*/ 1012 w 3251"/>
                <a:gd name="T39" fmla="*/ 3248 h 3647"/>
                <a:gd name="T40" fmla="*/ 1065 w 3251"/>
                <a:gd name="T41" fmla="*/ 3275 h 3647"/>
                <a:gd name="T42" fmla="*/ 1118 w 3251"/>
                <a:gd name="T43" fmla="*/ 3296 h 3647"/>
                <a:gd name="T44" fmla="*/ 1168 w 3251"/>
                <a:gd name="T45" fmla="*/ 3320 h 3647"/>
                <a:gd name="T46" fmla="*/ 1221 w 3251"/>
                <a:gd name="T47" fmla="*/ 3339 h 3647"/>
                <a:gd name="T48" fmla="*/ 1272 w 3251"/>
                <a:gd name="T49" fmla="*/ 3356 h 3647"/>
                <a:gd name="T50" fmla="*/ 1323 w 3251"/>
                <a:gd name="T51" fmla="*/ 3375 h 3647"/>
                <a:gd name="T52" fmla="*/ 1376 w 3251"/>
                <a:gd name="T53" fmla="*/ 3390 h 3647"/>
                <a:gd name="T54" fmla="*/ 1426 w 3251"/>
                <a:gd name="T55" fmla="*/ 3404 h 3647"/>
                <a:gd name="T56" fmla="*/ 1477 w 3251"/>
                <a:gd name="T57" fmla="*/ 3419 h 3647"/>
                <a:gd name="T58" fmla="*/ 1530 w 3251"/>
                <a:gd name="T59" fmla="*/ 3433 h 3647"/>
                <a:gd name="T60" fmla="*/ 1583 w 3251"/>
                <a:gd name="T61" fmla="*/ 3445 h 3647"/>
                <a:gd name="T62" fmla="*/ 1633 w 3251"/>
                <a:gd name="T63" fmla="*/ 3457 h 3647"/>
                <a:gd name="T64" fmla="*/ 1686 w 3251"/>
                <a:gd name="T65" fmla="*/ 3469 h 3647"/>
                <a:gd name="T66" fmla="*/ 1737 w 3251"/>
                <a:gd name="T67" fmla="*/ 3479 h 3647"/>
                <a:gd name="T68" fmla="*/ 1787 w 3251"/>
                <a:gd name="T69" fmla="*/ 3491 h 3647"/>
                <a:gd name="T70" fmla="*/ 1840 w 3251"/>
                <a:gd name="T71" fmla="*/ 3498 h 3647"/>
                <a:gd name="T72" fmla="*/ 1891 w 3251"/>
                <a:gd name="T73" fmla="*/ 3508 h 3647"/>
                <a:gd name="T74" fmla="*/ 1941 w 3251"/>
                <a:gd name="T75" fmla="*/ 3517 h 3647"/>
                <a:gd name="T76" fmla="*/ 1994 w 3251"/>
                <a:gd name="T77" fmla="*/ 3524 h 3647"/>
                <a:gd name="T78" fmla="*/ 2047 w 3251"/>
                <a:gd name="T79" fmla="*/ 3532 h 3647"/>
                <a:gd name="T80" fmla="*/ 2098 w 3251"/>
                <a:gd name="T81" fmla="*/ 3539 h 3647"/>
                <a:gd name="T82" fmla="*/ 2151 w 3251"/>
                <a:gd name="T83" fmla="*/ 3546 h 3647"/>
                <a:gd name="T84" fmla="*/ 2202 w 3251"/>
                <a:gd name="T85" fmla="*/ 3553 h 3647"/>
                <a:gd name="T86" fmla="*/ 2252 w 3251"/>
                <a:gd name="T87" fmla="*/ 3560 h 3647"/>
                <a:gd name="T88" fmla="*/ 2305 w 3251"/>
                <a:gd name="T89" fmla="*/ 3565 h 3647"/>
                <a:gd name="T90" fmla="*/ 2356 w 3251"/>
                <a:gd name="T91" fmla="*/ 3573 h 3647"/>
                <a:gd name="T92" fmla="*/ 2406 w 3251"/>
                <a:gd name="T93" fmla="*/ 3580 h 3647"/>
                <a:gd name="T94" fmla="*/ 2459 w 3251"/>
                <a:gd name="T95" fmla="*/ 3585 h 3647"/>
                <a:gd name="T96" fmla="*/ 2512 w 3251"/>
                <a:gd name="T97" fmla="*/ 3589 h 3647"/>
                <a:gd name="T98" fmla="*/ 2563 w 3251"/>
                <a:gd name="T99" fmla="*/ 3594 h 3647"/>
                <a:gd name="T100" fmla="*/ 2616 w 3251"/>
                <a:gd name="T101" fmla="*/ 3599 h 3647"/>
                <a:gd name="T102" fmla="*/ 2666 w 3251"/>
                <a:gd name="T103" fmla="*/ 3604 h 3647"/>
                <a:gd name="T104" fmla="*/ 2717 w 3251"/>
                <a:gd name="T105" fmla="*/ 3609 h 3647"/>
                <a:gd name="T106" fmla="*/ 2770 w 3251"/>
                <a:gd name="T107" fmla="*/ 3613 h 3647"/>
                <a:gd name="T108" fmla="*/ 2820 w 3251"/>
                <a:gd name="T109" fmla="*/ 3618 h 3647"/>
                <a:gd name="T110" fmla="*/ 2871 w 3251"/>
                <a:gd name="T111" fmla="*/ 3623 h 3647"/>
                <a:gd name="T112" fmla="*/ 2924 w 3251"/>
                <a:gd name="T113" fmla="*/ 3625 h 3647"/>
                <a:gd name="T114" fmla="*/ 2977 w 3251"/>
                <a:gd name="T115" fmla="*/ 3630 h 3647"/>
                <a:gd name="T116" fmla="*/ 3027 w 3251"/>
                <a:gd name="T117" fmla="*/ 3633 h 3647"/>
                <a:gd name="T118" fmla="*/ 3080 w 3251"/>
                <a:gd name="T119" fmla="*/ 3635 h 3647"/>
                <a:gd name="T120" fmla="*/ 3131 w 3251"/>
                <a:gd name="T121" fmla="*/ 3640 h 3647"/>
                <a:gd name="T122" fmla="*/ 3182 w 3251"/>
                <a:gd name="T123" fmla="*/ 3645 h 3647"/>
                <a:gd name="T124" fmla="*/ 3235 w 3251"/>
                <a:gd name="T125" fmla="*/ 3647 h 3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51" h="3647">
                  <a:moveTo>
                    <a:pt x="0" y="0"/>
                  </a:moveTo>
                  <a:lnTo>
                    <a:pt x="15" y="286"/>
                  </a:lnTo>
                  <a:lnTo>
                    <a:pt x="32" y="560"/>
                  </a:lnTo>
                  <a:lnTo>
                    <a:pt x="49" y="795"/>
                  </a:lnTo>
                  <a:lnTo>
                    <a:pt x="68" y="1002"/>
                  </a:lnTo>
                  <a:lnTo>
                    <a:pt x="82" y="1180"/>
                  </a:lnTo>
                  <a:lnTo>
                    <a:pt x="102" y="1338"/>
                  </a:lnTo>
                  <a:lnTo>
                    <a:pt x="118" y="1477"/>
                  </a:lnTo>
                  <a:lnTo>
                    <a:pt x="135" y="1605"/>
                  </a:lnTo>
                  <a:lnTo>
                    <a:pt x="155" y="1718"/>
                  </a:lnTo>
                  <a:lnTo>
                    <a:pt x="169" y="1819"/>
                  </a:lnTo>
                  <a:lnTo>
                    <a:pt x="188" y="1912"/>
                  </a:lnTo>
                  <a:lnTo>
                    <a:pt x="205" y="1996"/>
                  </a:lnTo>
                  <a:lnTo>
                    <a:pt x="222" y="2073"/>
                  </a:lnTo>
                  <a:lnTo>
                    <a:pt x="239" y="2145"/>
                  </a:lnTo>
                  <a:lnTo>
                    <a:pt x="256" y="2213"/>
                  </a:lnTo>
                  <a:lnTo>
                    <a:pt x="273" y="2273"/>
                  </a:lnTo>
                  <a:lnTo>
                    <a:pt x="292" y="2330"/>
                  </a:lnTo>
                  <a:lnTo>
                    <a:pt x="309" y="2383"/>
                  </a:lnTo>
                  <a:lnTo>
                    <a:pt x="326" y="2431"/>
                  </a:lnTo>
                  <a:lnTo>
                    <a:pt x="342" y="2479"/>
                  </a:lnTo>
                  <a:lnTo>
                    <a:pt x="359" y="2520"/>
                  </a:lnTo>
                  <a:lnTo>
                    <a:pt x="376" y="2563"/>
                  </a:lnTo>
                  <a:lnTo>
                    <a:pt x="393" y="2602"/>
                  </a:lnTo>
                  <a:lnTo>
                    <a:pt x="410" y="2635"/>
                  </a:lnTo>
                  <a:lnTo>
                    <a:pt x="429" y="2672"/>
                  </a:lnTo>
                  <a:lnTo>
                    <a:pt x="446" y="2703"/>
                  </a:lnTo>
                  <a:lnTo>
                    <a:pt x="463" y="2734"/>
                  </a:lnTo>
                  <a:lnTo>
                    <a:pt x="480" y="2763"/>
                  </a:lnTo>
                  <a:lnTo>
                    <a:pt x="497" y="2789"/>
                  </a:lnTo>
                  <a:lnTo>
                    <a:pt x="513" y="2816"/>
                  </a:lnTo>
                  <a:lnTo>
                    <a:pt x="533" y="2840"/>
                  </a:lnTo>
                  <a:lnTo>
                    <a:pt x="547" y="2864"/>
                  </a:lnTo>
                  <a:lnTo>
                    <a:pt x="566" y="2888"/>
                  </a:lnTo>
                  <a:lnTo>
                    <a:pt x="583" y="2909"/>
                  </a:lnTo>
                  <a:lnTo>
                    <a:pt x="600" y="2929"/>
                  </a:lnTo>
                  <a:lnTo>
                    <a:pt x="619" y="2950"/>
                  </a:lnTo>
                  <a:lnTo>
                    <a:pt x="634" y="2969"/>
                  </a:lnTo>
                  <a:lnTo>
                    <a:pt x="653" y="2986"/>
                  </a:lnTo>
                  <a:lnTo>
                    <a:pt x="670" y="3003"/>
                  </a:lnTo>
                  <a:lnTo>
                    <a:pt x="687" y="3022"/>
                  </a:lnTo>
                  <a:lnTo>
                    <a:pt x="704" y="3037"/>
                  </a:lnTo>
                  <a:lnTo>
                    <a:pt x="720" y="3054"/>
                  </a:lnTo>
                  <a:lnTo>
                    <a:pt x="737" y="3068"/>
                  </a:lnTo>
                  <a:lnTo>
                    <a:pt x="757" y="3082"/>
                  </a:lnTo>
                  <a:lnTo>
                    <a:pt x="773" y="3097"/>
                  </a:lnTo>
                  <a:lnTo>
                    <a:pt x="790" y="3109"/>
                  </a:lnTo>
                  <a:lnTo>
                    <a:pt x="807" y="3121"/>
                  </a:lnTo>
                  <a:lnTo>
                    <a:pt x="824" y="3135"/>
                  </a:lnTo>
                  <a:lnTo>
                    <a:pt x="841" y="3147"/>
                  </a:lnTo>
                  <a:lnTo>
                    <a:pt x="858" y="3159"/>
                  </a:lnTo>
                  <a:lnTo>
                    <a:pt x="875" y="3169"/>
                  </a:lnTo>
                  <a:lnTo>
                    <a:pt x="894" y="3181"/>
                  </a:lnTo>
                  <a:lnTo>
                    <a:pt x="911" y="3193"/>
                  </a:lnTo>
                  <a:lnTo>
                    <a:pt x="928" y="3202"/>
                  </a:lnTo>
                  <a:lnTo>
                    <a:pt x="944" y="3212"/>
                  </a:lnTo>
                  <a:lnTo>
                    <a:pt x="961" y="3222"/>
                  </a:lnTo>
                  <a:lnTo>
                    <a:pt x="978" y="3231"/>
                  </a:lnTo>
                  <a:lnTo>
                    <a:pt x="997" y="3241"/>
                  </a:lnTo>
                  <a:lnTo>
                    <a:pt x="1012" y="3248"/>
                  </a:lnTo>
                  <a:lnTo>
                    <a:pt x="1031" y="3258"/>
                  </a:lnTo>
                  <a:lnTo>
                    <a:pt x="1048" y="3267"/>
                  </a:lnTo>
                  <a:lnTo>
                    <a:pt x="1065" y="3275"/>
                  </a:lnTo>
                  <a:lnTo>
                    <a:pt x="1084" y="3282"/>
                  </a:lnTo>
                  <a:lnTo>
                    <a:pt x="1099" y="3291"/>
                  </a:lnTo>
                  <a:lnTo>
                    <a:pt x="1118" y="3296"/>
                  </a:lnTo>
                  <a:lnTo>
                    <a:pt x="1135" y="3306"/>
                  </a:lnTo>
                  <a:lnTo>
                    <a:pt x="1152" y="3313"/>
                  </a:lnTo>
                  <a:lnTo>
                    <a:pt x="1168" y="3320"/>
                  </a:lnTo>
                  <a:lnTo>
                    <a:pt x="1185" y="3325"/>
                  </a:lnTo>
                  <a:lnTo>
                    <a:pt x="1202" y="3332"/>
                  </a:lnTo>
                  <a:lnTo>
                    <a:pt x="1221" y="3339"/>
                  </a:lnTo>
                  <a:lnTo>
                    <a:pt x="1238" y="3344"/>
                  </a:lnTo>
                  <a:lnTo>
                    <a:pt x="1255" y="3351"/>
                  </a:lnTo>
                  <a:lnTo>
                    <a:pt x="1272" y="3356"/>
                  </a:lnTo>
                  <a:lnTo>
                    <a:pt x="1289" y="3363"/>
                  </a:lnTo>
                  <a:lnTo>
                    <a:pt x="1306" y="3368"/>
                  </a:lnTo>
                  <a:lnTo>
                    <a:pt x="1323" y="3375"/>
                  </a:lnTo>
                  <a:lnTo>
                    <a:pt x="1339" y="3380"/>
                  </a:lnTo>
                  <a:lnTo>
                    <a:pt x="1359" y="3385"/>
                  </a:lnTo>
                  <a:lnTo>
                    <a:pt x="1376" y="3390"/>
                  </a:lnTo>
                  <a:lnTo>
                    <a:pt x="1392" y="3395"/>
                  </a:lnTo>
                  <a:lnTo>
                    <a:pt x="1409" y="3400"/>
                  </a:lnTo>
                  <a:lnTo>
                    <a:pt x="1426" y="3404"/>
                  </a:lnTo>
                  <a:lnTo>
                    <a:pt x="1443" y="3409"/>
                  </a:lnTo>
                  <a:lnTo>
                    <a:pt x="1462" y="3414"/>
                  </a:lnTo>
                  <a:lnTo>
                    <a:pt x="1477" y="3419"/>
                  </a:lnTo>
                  <a:lnTo>
                    <a:pt x="1496" y="3424"/>
                  </a:lnTo>
                  <a:lnTo>
                    <a:pt x="1513" y="3428"/>
                  </a:lnTo>
                  <a:lnTo>
                    <a:pt x="1530" y="3433"/>
                  </a:lnTo>
                  <a:lnTo>
                    <a:pt x="1549" y="3438"/>
                  </a:lnTo>
                  <a:lnTo>
                    <a:pt x="1563" y="3443"/>
                  </a:lnTo>
                  <a:lnTo>
                    <a:pt x="1583" y="3445"/>
                  </a:lnTo>
                  <a:lnTo>
                    <a:pt x="1599" y="3450"/>
                  </a:lnTo>
                  <a:lnTo>
                    <a:pt x="1616" y="3452"/>
                  </a:lnTo>
                  <a:lnTo>
                    <a:pt x="1633" y="3457"/>
                  </a:lnTo>
                  <a:lnTo>
                    <a:pt x="1650" y="3462"/>
                  </a:lnTo>
                  <a:lnTo>
                    <a:pt x="1667" y="3467"/>
                  </a:lnTo>
                  <a:lnTo>
                    <a:pt x="1686" y="3469"/>
                  </a:lnTo>
                  <a:lnTo>
                    <a:pt x="1703" y="3472"/>
                  </a:lnTo>
                  <a:lnTo>
                    <a:pt x="1720" y="3476"/>
                  </a:lnTo>
                  <a:lnTo>
                    <a:pt x="1737" y="3479"/>
                  </a:lnTo>
                  <a:lnTo>
                    <a:pt x="1754" y="3484"/>
                  </a:lnTo>
                  <a:lnTo>
                    <a:pt x="1770" y="3486"/>
                  </a:lnTo>
                  <a:lnTo>
                    <a:pt x="1787" y="3491"/>
                  </a:lnTo>
                  <a:lnTo>
                    <a:pt x="1804" y="3493"/>
                  </a:lnTo>
                  <a:lnTo>
                    <a:pt x="1823" y="3496"/>
                  </a:lnTo>
                  <a:lnTo>
                    <a:pt x="1840" y="3498"/>
                  </a:lnTo>
                  <a:lnTo>
                    <a:pt x="1857" y="3503"/>
                  </a:lnTo>
                  <a:lnTo>
                    <a:pt x="1874" y="3503"/>
                  </a:lnTo>
                  <a:lnTo>
                    <a:pt x="1891" y="3508"/>
                  </a:lnTo>
                  <a:lnTo>
                    <a:pt x="1908" y="3510"/>
                  </a:lnTo>
                  <a:lnTo>
                    <a:pt x="1927" y="3512"/>
                  </a:lnTo>
                  <a:lnTo>
                    <a:pt x="1941" y="3517"/>
                  </a:lnTo>
                  <a:lnTo>
                    <a:pt x="1961" y="3517"/>
                  </a:lnTo>
                  <a:lnTo>
                    <a:pt x="1978" y="3522"/>
                  </a:lnTo>
                  <a:lnTo>
                    <a:pt x="1994" y="3524"/>
                  </a:lnTo>
                  <a:lnTo>
                    <a:pt x="2014" y="3527"/>
                  </a:lnTo>
                  <a:lnTo>
                    <a:pt x="2028" y="3529"/>
                  </a:lnTo>
                  <a:lnTo>
                    <a:pt x="2047" y="3532"/>
                  </a:lnTo>
                  <a:lnTo>
                    <a:pt x="2064" y="3534"/>
                  </a:lnTo>
                  <a:lnTo>
                    <a:pt x="2081" y="3536"/>
                  </a:lnTo>
                  <a:lnTo>
                    <a:pt x="2098" y="3539"/>
                  </a:lnTo>
                  <a:lnTo>
                    <a:pt x="2115" y="3541"/>
                  </a:lnTo>
                  <a:lnTo>
                    <a:pt x="2132" y="3544"/>
                  </a:lnTo>
                  <a:lnTo>
                    <a:pt x="2151" y="3546"/>
                  </a:lnTo>
                  <a:lnTo>
                    <a:pt x="2168" y="3548"/>
                  </a:lnTo>
                  <a:lnTo>
                    <a:pt x="2185" y="3551"/>
                  </a:lnTo>
                  <a:lnTo>
                    <a:pt x="2202" y="3553"/>
                  </a:lnTo>
                  <a:lnTo>
                    <a:pt x="2218" y="3556"/>
                  </a:lnTo>
                  <a:lnTo>
                    <a:pt x="2235" y="3558"/>
                  </a:lnTo>
                  <a:lnTo>
                    <a:pt x="2252" y="3560"/>
                  </a:lnTo>
                  <a:lnTo>
                    <a:pt x="2269" y="3563"/>
                  </a:lnTo>
                  <a:lnTo>
                    <a:pt x="2288" y="3565"/>
                  </a:lnTo>
                  <a:lnTo>
                    <a:pt x="2305" y="3565"/>
                  </a:lnTo>
                  <a:lnTo>
                    <a:pt x="2322" y="3568"/>
                  </a:lnTo>
                  <a:lnTo>
                    <a:pt x="2339" y="3570"/>
                  </a:lnTo>
                  <a:lnTo>
                    <a:pt x="2356" y="3573"/>
                  </a:lnTo>
                  <a:lnTo>
                    <a:pt x="2372" y="3575"/>
                  </a:lnTo>
                  <a:lnTo>
                    <a:pt x="2392" y="3575"/>
                  </a:lnTo>
                  <a:lnTo>
                    <a:pt x="2406" y="3580"/>
                  </a:lnTo>
                  <a:lnTo>
                    <a:pt x="2425" y="3580"/>
                  </a:lnTo>
                  <a:lnTo>
                    <a:pt x="2442" y="3582"/>
                  </a:lnTo>
                  <a:lnTo>
                    <a:pt x="2459" y="3585"/>
                  </a:lnTo>
                  <a:lnTo>
                    <a:pt x="2478" y="3585"/>
                  </a:lnTo>
                  <a:lnTo>
                    <a:pt x="2493" y="3587"/>
                  </a:lnTo>
                  <a:lnTo>
                    <a:pt x="2512" y="3589"/>
                  </a:lnTo>
                  <a:lnTo>
                    <a:pt x="2529" y="3589"/>
                  </a:lnTo>
                  <a:lnTo>
                    <a:pt x="2546" y="3594"/>
                  </a:lnTo>
                  <a:lnTo>
                    <a:pt x="2563" y="3594"/>
                  </a:lnTo>
                  <a:lnTo>
                    <a:pt x="2580" y="3597"/>
                  </a:lnTo>
                  <a:lnTo>
                    <a:pt x="2596" y="3599"/>
                  </a:lnTo>
                  <a:lnTo>
                    <a:pt x="2616" y="3599"/>
                  </a:lnTo>
                  <a:lnTo>
                    <a:pt x="2633" y="3601"/>
                  </a:lnTo>
                  <a:lnTo>
                    <a:pt x="2649" y="3604"/>
                  </a:lnTo>
                  <a:lnTo>
                    <a:pt x="2666" y="3604"/>
                  </a:lnTo>
                  <a:lnTo>
                    <a:pt x="2683" y="3606"/>
                  </a:lnTo>
                  <a:lnTo>
                    <a:pt x="2700" y="3609"/>
                  </a:lnTo>
                  <a:lnTo>
                    <a:pt x="2717" y="3609"/>
                  </a:lnTo>
                  <a:lnTo>
                    <a:pt x="2734" y="3611"/>
                  </a:lnTo>
                  <a:lnTo>
                    <a:pt x="2753" y="3611"/>
                  </a:lnTo>
                  <a:lnTo>
                    <a:pt x="2770" y="3613"/>
                  </a:lnTo>
                  <a:lnTo>
                    <a:pt x="2787" y="3613"/>
                  </a:lnTo>
                  <a:lnTo>
                    <a:pt x="2804" y="3616"/>
                  </a:lnTo>
                  <a:lnTo>
                    <a:pt x="2820" y="3618"/>
                  </a:lnTo>
                  <a:lnTo>
                    <a:pt x="2837" y="3618"/>
                  </a:lnTo>
                  <a:lnTo>
                    <a:pt x="2856" y="3621"/>
                  </a:lnTo>
                  <a:lnTo>
                    <a:pt x="2871" y="3623"/>
                  </a:lnTo>
                  <a:lnTo>
                    <a:pt x="2890" y="3623"/>
                  </a:lnTo>
                  <a:lnTo>
                    <a:pt x="2907" y="3623"/>
                  </a:lnTo>
                  <a:lnTo>
                    <a:pt x="2924" y="3625"/>
                  </a:lnTo>
                  <a:lnTo>
                    <a:pt x="2943" y="3628"/>
                  </a:lnTo>
                  <a:lnTo>
                    <a:pt x="2958" y="3628"/>
                  </a:lnTo>
                  <a:lnTo>
                    <a:pt x="2977" y="3630"/>
                  </a:lnTo>
                  <a:lnTo>
                    <a:pt x="2994" y="3630"/>
                  </a:lnTo>
                  <a:lnTo>
                    <a:pt x="3011" y="3633"/>
                  </a:lnTo>
                  <a:lnTo>
                    <a:pt x="3027" y="3633"/>
                  </a:lnTo>
                  <a:lnTo>
                    <a:pt x="3044" y="3635"/>
                  </a:lnTo>
                  <a:lnTo>
                    <a:pt x="3061" y="3635"/>
                  </a:lnTo>
                  <a:lnTo>
                    <a:pt x="3080" y="3635"/>
                  </a:lnTo>
                  <a:lnTo>
                    <a:pt x="3097" y="3637"/>
                  </a:lnTo>
                  <a:lnTo>
                    <a:pt x="3114" y="3640"/>
                  </a:lnTo>
                  <a:lnTo>
                    <a:pt x="3131" y="3640"/>
                  </a:lnTo>
                  <a:lnTo>
                    <a:pt x="3148" y="3640"/>
                  </a:lnTo>
                  <a:lnTo>
                    <a:pt x="3165" y="3642"/>
                  </a:lnTo>
                  <a:lnTo>
                    <a:pt x="3182" y="3645"/>
                  </a:lnTo>
                  <a:lnTo>
                    <a:pt x="3198" y="3645"/>
                  </a:lnTo>
                  <a:lnTo>
                    <a:pt x="3218" y="3645"/>
                  </a:lnTo>
                  <a:lnTo>
                    <a:pt x="3235" y="3647"/>
                  </a:lnTo>
                  <a:lnTo>
                    <a:pt x="3251" y="3647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E03C9A57-3881-4A2B-9572-A7251D6BF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195" y="756920"/>
              <a:ext cx="1943100" cy="2179955"/>
            </a:xfrm>
            <a:custGeom>
              <a:avLst/>
              <a:gdLst>
                <a:gd name="T0" fmla="*/ 31 w 3060"/>
                <a:gd name="T1" fmla="*/ 286 h 3433"/>
                <a:gd name="T2" fmla="*/ 82 w 3060"/>
                <a:gd name="T3" fmla="*/ 682 h 3433"/>
                <a:gd name="T4" fmla="*/ 135 w 3060"/>
                <a:gd name="T5" fmla="*/ 1002 h 3433"/>
                <a:gd name="T6" fmla="*/ 185 w 3060"/>
                <a:gd name="T7" fmla="*/ 1261 h 3433"/>
                <a:gd name="T8" fmla="*/ 238 w 3060"/>
                <a:gd name="T9" fmla="*/ 1477 h 3433"/>
                <a:gd name="T10" fmla="*/ 289 w 3060"/>
                <a:gd name="T11" fmla="*/ 1660 h 3433"/>
                <a:gd name="T12" fmla="*/ 342 w 3060"/>
                <a:gd name="T13" fmla="*/ 1819 h 3433"/>
                <a:gd name="T14" fmla="*/ 392 w 3060"/>
                <a:gd name="T15" fmla="*/ 1953 h 3433"/>
                <a:gd name="T16" fmla="*/ 443 w 3060"/>
                <a:gd name="T17" fmla="*/ 2073 h 3433"/>
                <a:gd name="T18" fmla="*/ 496 w 3060"/>
                <a:gd name="T19" fmla="*/ 2179 h 3433"/>
                <a:gd name="T20" fmla="*/ 546 w 3060"/>
                <a:gd name="T21" fmla="*/ 2273 h 3433"/>
                <a:gd name="T22" fmla="*/ 599 w 3060"/>
                <a:gd name="T23" fmla="*/ 2357 h 3433"/>
                <a:gd name="T24" fmla="*/ 650 w 3060"/>
                <a:gd name="T25" fmla="*/ 2431 h 3433"/>
                <a:gd name="T26" fmla="*/ 703 w 3060"/>
                <a:gd name="T27" fmla="*/ 2501 h 3433"/>
                <a:gd name="T28" fmla="*/ 753 w 3060"/>
                <a:gd name="T29" fmla="*/ 2563 h 3433"/>
                <a:gd name="T30" fmla="*/ 806 w 3060"/>
                <a:gd name="T31" fmla="*/ 2619 h 3433"/>
                <a:gd name="T32" fmla="*/ 857 w 3060"/>
                <a:gd name="T33" fmla="*/ 2672 h 3433"/>
                <a:gd name="T34" fmla="*/ 908 w 3060"/>
                <a:gd name="T35" fmla="*/ 2717 h 3433"/>
                <a:gd name="T36" fmla="*/ 961 w 3060"/>
                <a:gd name="T37" fmla="*/ 2763 h 3433"/>
                <a:gd name="T38" fmla="*/ 1011 w 3060"/>
                <a:gd name="T39" fmla="*/ 2804 h 3433"/>
                <a:gd name="T40" fmla="*/ 1064 w 3060"/>
                <a:gd name="T41" fmla="*/ 2840 h 3433"/>
                <a:gd name="T42" fmla="*/ 1115 w 3060"/>
                <a:gd name="T43" fmla="*/ 2876 h 3433"/>
                <a:gd name="T44" fmla="*/ 1168 w 3060"/>
                <a:gd name="T45" fmla="*/ 2909 h 3433"/>
                <a:gd name="T46" fmla="*/ 1218 w 3060"/>
                <a:gd name="T47" fmla="*/ 2941 h 3433"/>
                <a:gd name="T48" fmla="*/ 1271 w 3060"/>
                <a:gd name="T49" fmla="*/ 2969 h 3433"/>
                <a:gd name="T50" fmla="*/ 1322 w 3060"/>
                <a:gd name="T51" fmla="*/ 2996 h 3433"/>
                <a:gd name="T52" fmla="*/ 1372 w 3060"/>
                <a:gd name="T53" fmla="*/ 3022 h 3433"/>
                <a:gd name="T54" fmla="*/ 1425 w 3060"/>
                <a:gd name="T55" fmla="*/ 3046 h 3433"/>
                <a:gd name="T56" fmla="*/ 1476 w 3060"/>
                <a:gd name="T57" fmla="*/ 3068 h 3433"/>
                <a:gd name="T58" fmla="*/ 1529 w 3060"/>
                <a:gd name="T59" fmla="*/ 3090 h 3433"/>
                <a:gd name="T60" fmla="*/ 1579 w 3060"/>
                <a:gd name="T61" fmla="*/ 3109 h 3433"/>
                <a:gd name="T62" fmla="*/ 1632 w 3060"/>
                <a:gd name="T63" fmla="*/ 3128 h 3433"/>
                <a:gd name="T64" fmla="*/ 1683 w 3060"/>
                <a:gd name="T65" fmla="*/ 3147 h 3433"/>
                <a:gd name="T66" fmla="*/ 1736 w 3060"/>
                <a:gd name="T67" fmla="*/ 3164 h 3433"/>
                <a:gd name="T68" fmla="*/ 1787 w 3060"/>
                <a:gd name="T69" fmla="*/ 3181 h 3433"/>
                <a:gd name="T70" fmla="*/ 1837 w 3060"/>
                <a:gd name="T71" fmla="*/ 3198 h 3433"/>
                <a:gd name="T72" fmla="*/ 1890 w 3060"/>
                <a:gd name="T73" fmla="*/ 3212 h 3433"/>
                <a:gd name="T74" fmla="*/ 1941 w 3060"/>
                <a:gd name="T75" fmla="*/ 3227 h 3433"/>
                <a:gd name="T76" fmla="*/ 1994 w 3060"/>
                <a:gd name="T77" fmla="*/ 3241 h 3433"/>
                <a:gd name="T78" fmla="*/ 2044 w 3060"/>
                <a:gd name="T79" fmla="*/ 3253 h 3433"/>
                <a:gd name="T80" fmla="*/ 2097 w 3060"/>
                <a:gd name="T81" fmla="*/ 3267 h 3433"/>
                <a:gd name="T82" fmla="*/ 2148 w 3060"/>
                <a:gd name="T83" fmla="*/ 3277 h 3433"/>
                <a:gd name="T84" fmla="*/ 2201 w 3060"/>
                <a:gd name="T85" fmla="*/ 3291 h 3433"/>
                <a:gd name="T86" fmla="*/ 2251 w 3060"/>
                <a:gd name="T87" fmla="*/ 3301 h 3433"/>
                <a:gd name="T88" fmla="*/ 2302 w 3060"/>
                <a:gd name="T89" fmla="*/ 3313 h 3433"/>
                <a:gd name="T90" fmla="*/ 2355 w 3060"/>
                <a:gd name="T91" fmla="*/ 3323 h 3433"/>
                <a:gd name="T92" fmla="*/ 2405 w 3060"/>
                <a:gd name="T93" fmla="*/ 3332 h 3433"/>
                <a:gd name="T94" fmla="*/ 2458 w 3060"/>
                <a:gd name="T95" fmla="*/ 3342 h 3433"/>
                <a:gd name="T96" fmla="*/ 2509 w 3060"/>
                <a:gd name="T97" fmla="*/ 3351 h 3433"/>
                <a:gd name="T98" fmla="*/ 2562 w 3060"/>
                <a:gd name="T99" fmla="*/ 3361 h 3433"/>
                <a:gd name="T100" fmla="*/ 2613 w 3060"/>
                <a:gd name="T101" fmla="*/ 3368 h 3433"/>
                <a:gd name="T102" fmla="*/ 2665 w 3060"/>
                <a:gd name="T103" fmla="*/ 3378 h 3433"/>
                <a:gd name="T104" fmla="*/ 2716 w 3060"/>
                <a:gd name="T105" fmla="*/ 3385 h 3433"/>
                <a:gd name="T106" fmla="*/ 2767 w 3060"/>
                <a:gd name="T107" fmla="*/ 3395 h 3433"/>
                <a:gd name="T108" fmla="*/ 2820 w 3060"/>
                <a:gd name="T109" fmla="*/ 3400 h 3433"/>
                <a:gd name="T110" fmla="*/ 2870 w 3060"/>
                <a:gd name="T111" fmla="*/ 3409 h 3433"/>
                <a:gd name="T112" fmla="*/ 2923 w 3060"/>
                <a:gd name="T113" fmla="*/ 3414 h 3433"/>
                <a:gd name="T114" fmla="*/ 2974 w 3060"/>
                <a:gd name="T115" fmla="*/ 3424 h 3433"/>
                <a:gd name="T116" fmla="*/ 3027 w 3060"/>
                <a:gd name="T117" fmla="*/ 3428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433">
                  <a:moveTo>
                    <a:pt x="0" y="0"/>
                  </a:moveTo>
                  <a:lnTo>
                    <a:pt x="14" y="130"/>
                  </a:lnTo>
                  <a:lnTo>
                    <a:pt x="31" y="286"/>
                  </a:lnTo>
                  <a:lnTo>
                    <a:pt x="48" y="427"/>
                  </a:lnTo>
                  <a:lnTo>
                    <a:pt x="65" y="560"/>
                  </a:lnTo>
                  <a:lnTo>
                    <a:pt x="82" y="682"/>
                  </a:lnTo>
                  <a:lnTo>
                    <a:pt x="101" y="795"/>
                  </a:lnTo>
                  <a:lnTo>
                    <a:pt x="118" y="903"/>
                  </a:lnTo>
                  <a:lnTo>
                    <a:pt x="135" y="1002"/>
                  </a:lnTo>
                  <a:lnTo>
                    <a:pt x="151" y="1093"/>
                  </a:lnTo>
                  <a:lnTo>
                    <a:pt x="168" y="1180"/>
                  </a:lnTo>
                  <a:lnTo>
                    <a:pt x="185" y="1261"/>
                  </a:lnTo>
                  <a:lnTo>
                    <a:pt x="202" y="1338"/>
                  </a:lnTo>
                  <a:lnTo>
                    <a:pt x="219" y="1410"/>
                  </a:lnTo>
                  <a:lnTo>
                    <a:pt x="238" y="1477"/>
                  </a:lnTo>
                  <a:lnTo>
                    <a:pt x="255" y="1542"/>
                  </a:lnTo>
                  <a:lnTo>
                    <a:pt x="272" y="1605"/>
                  </a:lnTo>
                  <a:lnTo>
                    <a:pt x="289" y="1660"/>
                  </a:lnTo>
                  <a:lnTo>
                    <a:pt x="306" y="1718"/>
                  </a:lnTo>
                  <a:lnTo>
                    <a:pt x="322" y="1771"/>
                  </a:lnTo>
                  <a:lnTo>
                    <a:pt x="342" y="1819"/>
                  </a:lnTo>
                  <a:lnTo>
                    <a:pt x="356" y="1867"/>
                  </a:lnTo>
                  <a:lnTo>
                    <a:pt x="375" y="1912"/>
                  </a:lnTo>
                  <a:lnTo>
                    <a:pt x="392" y="1953"/>
                  </a:lnTo>
                  <a:lnTo>
                    <a:pt x="409" y="1996"/>
                  </a:lnTo>
                  <a:lnTo>
                    <a:pt x="428" y="2035"/>
                  </a:lnTo>
                  <a:lnTo>
                    <a:pt x="443" y="2073"/>
                  </a:lnTo>
                  <a:lnTo>
                    <a:pt x="462" y="2109"/>
                  </a:lnTo>
                  <a:lnTo>
                    <a:pt x="479" y="2145"/>
                  </a:lnTo>
                  <a:lnTo>
                    <a:pt x="496" y="2179"/>
                  </a:lnTo>
                  <a:lnTo>
                    <a:pt x="513" y="2213"/>
                  </a:lnTo>
                  <a:lnTo>
                    <a:pt x="529" y="2241"/>
                  </a:lnTo>
                  <a:lnTo>
                    <a:pt x="546" y="2273"/>
                  </a:lnTo>
                  <a:lnTo>
                    <a:pt x="566" y="2301"/>
                  </a:lnTo>
                  <a:lnTo>
                    <a:pt x="582" y="2330"/>
                  </a:lnTo>
                  <a:lnTo>
                    <a:pt x="599" y="2357"/>
                  </a:lnTo>
                  <a:lnTo>
                    <a:pt x="616" y="2383"/>
                  </a:lnTo>
                  <a:lnTo>
                    <a:pt x="633" y="2407"/>
                  </a:lnTo>
                  <a:lnTo>
                    <a:pt x="650" y="2431"/>
                  </a:lnTo>
                  <a:lnTo>
                    <a:pt x="667" y="2455"/>
                  </a:lnTo>
                  <a:lnTo>
                    <a:pt x="684" y="2479"/>
                  </a:lnTo>
                  <a:lnTo>
                    <a:pt x="703" y="2501"/>
                  </a:lnTo>
                  <a:lnTo>
                    <a:pt x="720" y="2520"/>
                  </a:lnTo>
                  <a:lnTo>
                    <a:pt x="737" y="2542"/>
                  </a:lnTo>
                  <a:lnTo>
                    <a:pt x="753" y="2563"/>
                  </a:lnTo>
                  <a:lnTo>
                    <a:pt x="770" y="2583"/>
                  </a:lnTo>
                  <a:lnTo>
                    <a:pt x="787" y="2602"/>
                  </a:lnTo>
                  <a:lnTo>
                    <a:pt x="806" y="2619"/>
                  </a:lnTo>
                  <a:lnTo>
                    <a:pt x="821" y="2635"/>
                  </a:lnTo>
                  <a:lnTo>
                    <a:pt x="840" y="2652"/>
                  </a:lnTo>
                  <a:lnTo>
                    <a:pt x="857" y="2672"/>
                  </a:lnTo>
                  <a:lnTo>
                    <a:pt x="874" y="2686"/>
                  </a:lnTo>
                  <a:lnTo>
                    <a:pt x="893" y="2703"/>
                  </a:lnTo>
                  <a:lnTo>
                    <a:pt x="908" y="2717"/>
                  </a:lnTo>
                  <a:lnTo>
                    <a:pt x="927" y="2734"/>
                  </a:lnTo>
                  <a:lnTo>
                    <a:pt x="944" y="2748"/>
                  </a:lnTo>
                  <a:lnTo>
                    <a:pt x="961" y="2763"/>
                  </a:lnTo>
                  <a:lnTo>
                    <a:pt x="977" y="2775"/>
                  </a:lnTo>
                  <a:lnTo>
                    <a:pt x="994" y="2789"/>
                  </a:lnTo>
                  <a:lnTo>
                    <a:pt x="1011" y="2804"/>
                  </a:lnTo>
                  <a:lnTo>
                    <a:pt x="1030" y="2816"/>
                  </a:lnTo>
                  <a:lnTo>
                    <a:pt x="1047" y="2828"/>
                  </a:lnTo>
                  <a:lnTo>
                    <a:pt x="1064" y="2840"/>
                  </a:lnTo>
                  <a:lnTo>
                    <a:pt x="1081" y="2852"/>
                  </a:lnTo>
                  <a:lnTo>
                    <a:pt x="1098" y="2864"/>
                  </a:lnTo>
                  <a:lnTo>
                    <a:pt x="1115" y="2876"/>
                  </a:lnTo>
                  <a:lnTo>
                    <a:pt x="1132" y="2888"/>
                  </a:lnTo>
                  <a:lnTo>
                    <a:pt x="1148" y="2900"/>
                  </a:lnTo>
                  <a:lnTo>
                    <a:pt x="1168" y="2909"/>
                  </a:lnTo>
                  <a:lnTo>
                    <a:pt x="1185" y="2919"/>
                  </a:lnTo>
                  <a:lnTo>
                    <a:pt x="1201" y="2929"/>
                  </a:lnTo>
                  <a:lnTo>
                    <a:pt x="1218" y="2941"/>
                  </a:lnTo>
                  <a:lnTo>
                    <a:pt x="1235" y="2950"/>
                  </a:lnTo>
                  <a:lnTo>
                    <a:pt x="1252" y="2960"/>
                  </a:lnTo>
                  <a:lnTo>
                    <a:pt x="1271" y="2969"/>
                  </a:lnTo>
                  <a:lnTo>
                    <a:pt x="1286" y="2977"/>
                  </a:lnTo>
                  <a:lnTo>
                    <a:pt x="1305" y="2986"/>
                  </a:lnTo>
                  <a:lnTo>
                    <a:pt x="1322" y="2996"/>
                  </a:lnTo>
                  <a:lnTo>
                    <a:pt x="1339" y="3003"/>
                  </a:lnTo>
                  <a:lnTo>
                    <a:pt x="1358" y="3013"/>
                  </a:lnTo>
                  <a:lnTo>
                    <a:pt x="1372" y="3022"/>
                  </a:lnTo>
                  <a:lnTo>
                    <a:pt x="1392" y="3030"/>
                  </a:lnTo>
                  <a:lnTo>
                    <a:pt x="1408" y="3037"/>
                  </a:lnTo>
                  <a:lnTo>
                    <a:pt x="1425" y="3046"/>
                  </a:lnTo>
                  <a:lnTo>
                    <a:pt x="1442" y="3054"/>
                  </a:lnTo>
                  <a:lnTo>
                    <a:pt x="1459" y="3061"/>
                  </a:lnTo>
                  <a:lnTo>
                    <a:pt x="1476" y="3068"/>
                  </a:lnTo>
                  <a:lnTo>
                    <a:pt x="1495" y="3075"/>
                  </a:lnTo>
                  <a:lnTo>
                    <a:pt x="1512" y="3082"/>
                  </a:lnTo>
                  <a:lnTo>
                    <a:pt x="1529" y="3090"/>
                  </a:lnTo>
                  <a:lnTo>
                    <a:pt x="1546" y="3097"/>
                  </a:lnTo>
                  <a:lnTo>
                    <a:pt x="1563" y="3102"/>
                  </a:lnTo>
                  <a:lnTo>
                    <a:pt x="1579" y="3109"/>
                  </a:lnTo>
                  <a:lnTo>
                    <a:pt x="1596" y="3116"/>
                  </a:lnTo>
                  <a:lnTo>
                    <a:pt x="1613" y="3121"/>
                  </a:lnTo>
                  <a:lnTo>
                    <a:pt x="1632" y="3128"/>
                  </a:lnTo>
                  <a:lnTo>
                    <a:pt x="1649" y="3135"/>
                  </a:lnTo>
                  <a:lnTo>
                    <a:pt x="1666" y="3140"/>
                  </a:lnTo>
                  <a:lnTo>
                    <a:pt x="1683" y="3147"/>
                  </a:lnTo>
                  <a:lnTo>
                    <a:pt x="1700" y="3154"/>
                  </a:lnTo>
                  <a:lnTo>
                    <a:pt x="1717" y="3159"/>
                  </a:lnTo>
                  <a:lnTo>
                    <a:pt x="1736" y="3164"/>
                  </a:lnTo>
                  <a:lnTo>
                    <a:pt x="1750" y="3169"/>
                  </a:lnTo>
                  <a:lnTo>
                    <a:pt x="1770" y="3176"/>
                  </a:lnTo>
                  <a:lnTo>
                    <a:pt x="1787" y="3181"/>
                  </a:lnTo>
                  <a:lnTo>
                    <a:pt x="1803" y="3188"/>
                  </a:lnTo>
                  <a:lnTo>
                    <a:pt x="1823" y="3193"/>
                  </a:lnTo>
                  <a:lnTo>
                    <a:pt x="1837" y="3198"/>
                  </a:lnTo>
                  <a:lnTo>
                    <a:pt x="1856" y="3202"/>
                  </a:lnTo>
                  <a:lnTo>
                    <a:pt x="1873" y="3207"/>
                  </a:lnTo>
                  <a:lnTo>
                    <a:pt x="1890" y="3212"/>
                  </a:lnTo>
                  <a:lnTo>
                    <a:pt x="1907" y="3217"/>
                  </a:lnTo>
                  <a:lnTo>
                    <a:pt x="1924" y="3222"/>
                  </a:lnTo>
                  <a:lnTo>
                    <a:pt x="1941" y="3227"/>
                  </a:lnTo>
                  <a:lnTo>
                    <a:pt x="1960" y="3231"/>
                  </a:lnTo>
                  <a:lnTo>
                    <a:pt x="1977" y="3236"/>
                  </a:lnTo>
                  <a:lnTo>
                    <a:pt x="1994" y="3241"/>
                  </a:lnTo>
                  <a:lnTo>
                    <a:pt x="2011" y="3243"/>
                  </a:lnTo>
                  <a:lnTo>
                    <a:pt x="2027" y="3248"/>
                  </a:lnTo>
                  <a:lnTo>
                    <a:pt x="2044" y="3253"/>
                  </a:lnTo>
                  <a:lnTo>
                    <a:pt x="2061" y="3258"/>
                  </a:lnTo>
                  <a:lnTo>
                    <a:pt x="2078" y="3263"/>
                  </a:lnTo>
                  <a:lnTo>
                    <a:pt x="2097" y="3267"/>
                  </a:lnTo>
                  <a:lnTo>
                    <a:pt x="2114" y="3270"/>
                  </a:lnTo>
                  <a:lnTo>
                    <a:pt x="2131" y="3275"/>
                  </a:lnTo>
                  <a:lnTo>
                    <a:pt x="2148" y="3277"/>
                  </a:lnTo>
                  <a:lnTo>
                    <a:pt x="2165" y="3282"/>
                  </a:lnTo>
                  <a:lnTo>
                    <a:pt x="2181" y="3287"/>
                  </a:lnTo>
                  <a:lnTo>
                    <a:pt x="2201" y="3291"/>
                  </a:lnTo>
                  <a:lnTo>
                    <a:pt x="2215" y="3294"/>
                  </a:lnTo>
                  <a:lnTo>
                    <a:pt x="2234" y="3296"/>
                  </a:lnTo>
                  <a:lnTo>
                    <a:pt x="2251" y="3301"/>
                  </a:lnTo>
                  <a:lnTo>
                    <a:pt x="2268" y="3306"/>
                  </a:lnTo>
                  <a:lnTo>
                    <a:pt x="2287" y="3308"/>
                  </a:lnTo>
                  <a:lnTo>
                    <a:pt x="2302" y="3313"/>
                  </a:lnTo>
                  <a:lnTo>
                    <a:pt x="2321" y="3315"/>
                  </a:lnTo>
                  <a:lnTo>
                    <a:pt x="2338" y="3320"/>
                  </a:lnTo>
                  <a:lnTo>
                    <a:pt x="2355" y="3323"/>
                  </a:lnTo>
                  <a:lnTo>
                    <a:pt x="2372" y="3325"/>
                  </a:lnTo>
                  <a:lnTo>
                    <a:pt x="2389" y="3330"/>
                  </a:lnTo>
                  <a:lnTo>
                    <a:pt x="2405" y="3332"/>
                  </a:lnTo>
                  <a:lnTo>
                    <a:pt x="2425" y="3335"/>
                  </a:lnTo>
                  <a:lnTo>
                    <a:pt x="2442" y="3339"/>
                  </a:lnTo>
                  <a:lnTo>
                    <a:pt x="2458" y="3342"/>
                  </a:lnTo>
                  <a:lnTo>
                    <a:pt x="2475" y="3344"/>
                  </a:lnTo>
                  <a:lnTo>
                    <a:pt x="2492" y="3347"/>
                  </a:lnTo>
                  <a:lnTo>
                    <a:pt x="2509" y="3351"/>
                  </a:lnTo>
                  <a:lnTo>
                    <a:pt x="2526" y="3354"/>
                  </a:lnTo>
                  <a:lnTo>
                    <a:pt x="2543" y="3356"/>
                  </a:lnTo>
                  <a:lnTo>
                    <a:pt x="2562" y="3361"/>
                  </a:lnTo>
                  <a:lnTo>
                    <a:pt x="2579" y="3363"/>
                  </a:lnTo>
                  <a:lnTo>
                    <a:pt x="2596" y="3366"/>
                  </a:lnTo>
                  <a:lnTo>
                    <a:pt x="2613" y="3368"/>
                  </a:lnTo>
                  <a:lnTo>
                    <a:pt x="2629" y="3371"/>
                  </a:lnTo>
                  <a:lnTo>
                    <a:pt x="2646" y="3375"/>
                  </a:lnTo>
                  <a:lnTo>
                    <a:pt x="2665" y="3378"/>
                  </a:lnTo>
                  <a:lnTo>
                    <a:pt x="2680" y="3380"/>
                  </a:lnTo>
                  <a:lnTo>
                    <a:pt x="2699" y="3383"/>
                  </a:lnTo>
                  <a:lnTo>
                    <a:pt x="2716" y="3385"/>
                  </a:lnTo>
                  <a:lnTo>
                    <a:pt x="2733" y="3387"/>
                  </a:lnTo>
                  <a:lnTo>
                    <a:pt x="2752" y="3390"/>
                  </a:lnTo>
                  <a:lnTo>
                    <a:pt x="2767" y="3395"/>
                  </a:lnTo>
                  <a:lnTo>
                    <a:pt x="2786" y="3395"/>
                  </a:lnTo>
                  <a:lnTo>
                    <a:pt x="2803" y="3400"/>
                  </a:lnTo>
                  <a:lnTo>
                    <a:pt x="2820" y="3400"/>
                  </a:lnTo>
                  <a:lnTo>
                    <a:pt x="2836" y="3404"/>
                  </a:lnTo>
                  <a:lnTo>
                    <a:pt x="2853" y="3404"/>
                  </a:lnTo>
                  <a:lnTo>
                    <a:pt x="2870" y="3409"/>
                  </a:lnTo>
                  <a:lnTo>
                    <a:pt x="2889" y="3409"/>
                  </a:lnTo>
                  <a:lnTo>
                    <a:pt x="2906" y="3414"/>
                  </a:lnTo>
                  <a:lnTo>
                    <a:pt x="2923" y="3414"/>
                  </a:lnTo>
                  <a:lnTo>
                    <a:pt x="2940" y="3419"/>
                  </a:lnTo>
                  <a:lnTo>
                    <a:pt x="2957" y="3419"/>
                  </a:lnTo>
                  <a:lnTo>
                    <a:pt x="2974" y="3424"/>
                  </a:lnTo>
                  <a:lnTo>
                    <a:pt x="2991" y="3424"/>
                  </a:lnTo>
                  <a:lnTo>
                    <a:pt x="3007" y="3426"/>
                  </a:lnTo>
                  <a:lnTo>
                    <a:pt x="3027" y="3428"/>
                  </a:lnTo>
                  <a:lnTo>
                    <a:pt x="3044" y="3431"/>
                  </a:lnTo>
                  <a:lnTo>
                    <a:pt x="3060" y="3433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C3F9A581-DFD7-4521-A544-839B85311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495" y="756920"/>
              <a:ext cx="1701800" cy="1906905"/>
            </a:xfrm>
            <a:custGeom>
              <a:avLst/>
              <a:gdLst>
                <a:gd name="T0" fmla="*/ 29 w 2680"/>
                <a:gd name="T1" fmla="*/ 130 h 3003"/>
                <a:gd name="T2" fmla="*/ 82 w 2680"/>
                <a:gd name="T3" fmla="*/ 358 h 3003"/>
                <a:gd name="T4" fmla="*/ 133 w 2680"/>
                <a:gd name="T5" fmla="*/ 560 h 3003"/>
                <a:gd name="T6" fmla="*/ 186 w 2680"/>
                <a:gd name="T7" fmla="*/ 740 h 3003"/>
                <a:gd name="T8" fmla="*/ 236 w 2680"/>
                <a:gd name="T9" fmla="*/ 903 h 3003"/>
                <a:gd name="T10" fmla="*/ 287 w 2680"/>
                <a:gd name="T11" fmla="*/ 1047 h 3003"/>
                <a:gd name="T12" fmla="*/ 340 w 2680"/>
                <a:gd name="T13" fmla="*/ 1180 h 3003"/>
                <a:gd name="T14" fmla="*/ 390 w 2680"/>
                <a:gd name="T15" fmla="*/ 1300 h 3003"/>
                <a:gd name="T16" fmla="*/ 441 w 2680"/>
                <a:gd name="T17" fmla="*/ 1410 h 3003"/>
                <a:gd name="T18" fmla="*/ 494 w 2680"/>
                <a:gd name="T19" fmla="*/ 1511 h 3003"/>
                <a:gd name="T20" fmla="*/ 547 w 2680"/>
                <a:gd name="T21" fmla="*/ 1605 h 3003"/>
                <a:gd name="T22" fmla="*/ 597 w 2680"/>
                <a:gd name="T23" fmla="*/ 1689 h 3003"/>
                <a:gd name="T24" fmla="*/ 650 w 2680"/>
                <a:gd name="T25" fmla="*/ 1771 h 3003"/>
                <a:gd name="T26" fmla="*/ 701 w 2680"/>
                <a:gd name="T27" fmla="*/ 1843 h 3003"/>
                <a:gd name="T28" fmla="*/ 752 w 2680"/>
                <a:gd name="T29" fmla="*/ 1912 h 3003"/>
                <a:gd name="T30" fmla="*/ 805 w 2680"/>
                <a:gd name="T31" fmla="*/ 1977 h 3003"/>
                <a:gd name="T32" fmla="*/ 855 w 2680"/>
                <a:gd name="T33" fmla="*/ 2035 h 3003"/>
                <a:gd name="T34" fmla="*/ 906 w 2680"/>
                <a:gd name="T35" fmla="*/ 2092 h 3003"/>
                <a:gd name="T36" fmla="*/ 959 w 2680"/>
                <a:gd name="T37" fmla="*/ 2145 h 3003"/>
                <a:gd name="T38" fmla="*/ 1012 w 2680"/>
                <a:gd name="T39" fmla="*/ 2196 h 3003"/>
                <a:gd name="T40" fmla="*/ 1062 w 2680"/>
                <a:gd name="T41" fmla="*/ 2241 h 3003"/>
                <a:gd name="T42" fmla="*/ 1115 w 2680"/>
                <a:gd name="T43" fmla="*/ 2287 h 3003"/>
                <a:gd name="T44" fmla="*/ 1166 w 2680"/>
                <a:gd name="T45" fmla="*/ 2330 h 3003"/>
                <a:gd name="T46" fmla="*/ 1216 w 2680"/>
                <a:gd name="T47" fmla="*/ 2369 h 3003"/>
                <a:gd name="T48" fmla="*/ 1269 w 2680"/>
                <a:gd name="T49" fmla="*/ 2407 h 3003"/>
                <a:gd name="T50" fmla="*/ 1320 w 2680"/>
                <a:gd name="T51" fmla="*/ 2443 h 3003"/>
                <a:gd name="T52" fmla="*/ 1370 w 2680"/>
                <a:gd name="T53" fmla="*/ 2479 h 3003"/>
                <a:gd name="T54" fmla="*/ 1423 w 2680"/>
                <a:gd name="T55" fmla="*/ 2511 h 3003"/>
                <a:gd name="T56" fmla="*/ 1476 w 2680"/>
                <a:gd name="T57" fmla="*/ 2542 h 3003"/>
                <a:gd name="T58" fmla="*/ 1527 w 2680"/>
                <a:gd name="T59" fmla="*/ 2573 h 3003"/>
                <a:gd name="T60" fmla="*/ 1580 w 2680"/>
                <a:gd name="T61" fmla="*/ 2602 h 3003"/>
                <a:gd name="T62" fmla="*/ 1631 w 2680"/>
                <a:gd name="T63" fmla="*/ 2628 h 3003"/>
                <a:gd name="T64" fmla="*/ 1681 w 2680"/>
                <a:gd name="T65" fmla="*/ 2652 h 3003"/>
                <a:gd name="T66" fmla="*/ 1734 w 2680"/>
                <a:gd name="T67" fmla="*/ 2679 h 3003"/>
                <a:gd name="T68" fmla="*/ 1785 w 2680"/>
                <a:gd name="T69" fmla="*/ 2703 h 3003"/>
                <a:gd name="T70" fmla="*/ 1835 w 2680"/>
                <a:gd name="T71" fmla="*/ 2724 h 3003"/>
                <a:gd name="T72" fmla="*/ 1888 w 2680"/>
                <a:gd name="T73" fmla="*/ 2748 h 3003"/>
                <a:gd name="T74" fmla="*/ 1941 w 2680"/>
                <a:gd name="T75" fmla="*/ 2770 h 3003"/>
                <a:gd name="T76" fmla="*/ 1992 w 2680"/>
                <a:gd name="T77" fmla="*/ 2789 h 3003"/>
                <a:gd name="T78" fmla="*/ 2045 w 2680"/>
                <a:gd name="T79" fmla="*/ 2808 h 3003"/>
                <a:gd name="T80" fmla="*/ 2095 w 2680"/>
                <a:gd name="T81" fmla="*/ 2828 h 3003"/>
                <a:gd name="T82" fmla="*/ 2146 w 2680"/>
                <a:gd name="T83" fmla="*/ 2847 h 3003"/>
                <a:gd name="T84" fmla="*/ 2199 w 2680"/>
                <a:gd name="T85" fmla="*/ 2864 h 3003"/>
                <a:gd name="T86" fmla="*/ 2249 w 2680"/>
                <a:gd name="T87" fmla="*/ 2881 h 3003"/>
                <a:gd name="T88" fmla="*/ 2300 w 2680"/>
                <a:gd name="T89" fmla="*/ 2900 h 3003"/>
                <a:gd name="T90" fmla="*/ 2353 w 2680"/>
                <a:gd name="T91" fmla="*/ 2914 h 3003"/>
                <a:gd name="T92" fmla="*/ 2406 w 2680"/>
                <a:gd name="T93" fmla="*/ 2929 h 3003"/>
                <a:gd name="T94" fmla="*/ 2456 w 2680"/>
                <a:gd name="T95" fmla="*/ 2945 h 3003"/>
                <a:gd name="T96" fmla="*/ 2509 w 2680"/>
                <a:gd name="T97" fmla="*/ 2960 h 3003"/>
                <a:gd name="T98" fmla="*/ 2560 w 2680"/>
                <a:gd name="T99" fmla="*/ 2974 h 3003"/>
                <a:gd name="T100" fmla="*/ 2611 w 2680"/>
                <a:gd name="T101" fmla="*/ 2986 h 3003"/>
                <a:gd name="T102" fmla="*/ 2664 w 2680"/>
                <a:gd name="T103" fmla="*/ 2998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80" h="3003">
                  <a:moveTo>
                    <a:pt x="0" y="0"/>
                  </a:moveTo>
                  <a:lnTo>
                    <a:pt x="12" y="48"/>
                  </a:lnTo>
                  <a:lnTo>
                    <a:pt x="29" y="130"/>
                  </a:lnTo>
                  <a:lnTo>
                    <a:pt x="48" y="209"/>
                  </a:lnTo>
                  <a:lnTo>
                    <a:pt x="63" y="286"/>
                  </a:lnTo>
                  <a:lnTo>
                    <a:pt x="82" y="358"/>
                  </a:lnTo>
                  <a:lnTo>
                    <a:pt x="99" y="427"/>
                  </a:lnTo>
                  <a:lnTo>
                    <a:pt x="116" y="497"/>
                  </a:lnTo>
                  <a:lnTo>
                    <a:pt x="133" y="560"/>
                  </a:lnTo>
                  <a:lnTo>
                    <a:pt x="149" y="622"/>
                  </a:lnTo>
                  <a:lnTo>
                    <a:pt x="166" y="682"/>
                  </a:lnTo>
                  <a:lnTo>
                    <a:pt x="186" y="740"/>
                  </a:lnTo>
                  <a:lnTo>
                    <a:pt x="202" y="795"/>
                  </a:lnTo>
                  <a:lnTo>
                    <a:pt x="219" y="850"/>
                  </a:lnTo>
                  <a:lnTo>
                    <a:pt x="236" y="903"/>
                  </a:lnTo>
                  <a:lnTo>
                    <a:pt x="253" y="951"/>
                  </a:lnTo>
                  <a:lnTo>
                    <a:pt x="270" y="1002"/>
                  </a:lnTo>
                  <a:lnTo>
                    <a:pt x="287" y="1047"/>
                  </a:lnTo>
                  <a:lnTo>
                    <a:pt x="304" y="1093"/>
                  </a:lnTo>
                  <a:lnTo>
                    <a:pt x="323" y="1136"/>
                  </a:lnTo>
                  <a:lnTo>
                    <a:pt x="340" y="1180"/>
                  </a:lnTo>
                  <a:lnTo>
                    <a:pt x="357" y="1220"/>
                  </a:lnTo>
                  <a:lnTo>
                    <a:pt x="373" y="1261"/>
                  </a:lnTo>
                  <a:lnTo>
                    <a:pt x="390" y="1300"/>
                  </a:lnTo>
                  <a:lnTo>
                    <a:pt x="407" y="1338"/>
                  </a:lnTo>
                  <a:lnTo>
                    <a:pt x="426" y="1374"/>
                  </a:lnTo>
                  <a:lnTo>
                    <a:pt x="441" y="1410"/>
                  </a:lnTo>
                  <a:lnTo>
                    <a:pt x="460" y="1444"/>
                  </a:lnTo>
                  <a:lnTo>
                    <a:pt x="477" y="1477"/>
                  </a:lnTo>
                  <a:lnTo>
                    <a:pt x="494" y="1511"/>
                  </a:lnTo>
                  <a:lnTo>
                    <a:pt x="513" y="1542"/>
                  </a:lnTo>
                  <a:lnTo>
                    <a:pt x="528" y="1574"/>
                  </a:lnTo>
                  <a:lnTo>
                    <a:pt x="547" y="1605"/>
                  </a:lnTo>
                  <a:lnTo>
                    <a:pt x="564" y="1631"/>
                  </a:lnTo>
                  <a:lnTo>
                    <a:pt x="581" y="1660"/>
                  </a:lnTo>
                  <a:lnTo>
                    <a:pt x="597" y="1689"/>
                  </a:lnTo>
                  <a:lnTo>
                    <a:pt x="614" y="1718"/>
                  </a:lnTo>
                  <a:lnTo>
                    <a:pt x="631" y="1742"/>
                  </a:lnTo>
                  <a:lnTo>
                    <a:pt x="650" y="1771"/>
                  </a:lnTo>
                  <a:lnTo>
                    <a:pt x="667" y="1792"/>
                  </a:lnTo>
                  <a:lnTo>
                    <a:pt x="684" y="1819"/>
                  </a:lnTo>
                  <a:lnTo>
                    <a:pt x="701" y="1843"/>
                  </a:lnTo>
                  <a:lnTo>
                    <a:pt x="718" y="1867"/>
                  </a:lnTo>
                  <a:lnTo>
                    <a:pt x="735" y="1888"/>
                  </a:lnTo>
                  <a:lnTo>
                    <a:pt x="752" y="1912"/>
                  </a:lnTo>
                  <a:lnTo>
                    <a:pt x="768" y="1934"/>
                  </a:lnTo>
                  <a:lnTo>
                    <a:pt x="788" y="1953"/>
                  </a:lnTo>
                  <a:lnTo>
                    <a:pt x="805" y="1977"/>
                  </a:lnTo>
                  <a:lnTo>
                    <a:pt x="821" y="1996"/>
                  </a:lnTo>
                  <a:lnTo>
                    <a:pt x="838" y="2016"/>
                  </a:lnTo>
                  <a:lnTo>
                    <a:pt x="855" y="2035"/>
                  </a:lnTo>
                  <a:lnTo>
                    <a:pt x="872" y="2054"/>
                  </a:lnTo>
                  <a:lnTo>
                    <a:pt x="891" y="2073"/>
                  </a:lnTo>
                  <a:lnTo>
                    <a:pt x="906" y="2092"/>
                  </a:lnTo>
                  <a:lnTo>
                    <a:pt x="925" y="2109"/>
                  </a:lnTo>
                  <a:lnTo>
                    <a:pt x="942" y="2129"/>
                  </a:lnTo>
                  <a:lnTo>
                    <a:pt x="959" y="2145"/>
                  </a:lnTo>
                  <a:lnTo>
                    <a:pt x="978" y="2162"/>
                  </a:lnTo>
                  <a:lnTo>
                    <a:pt x="992" y="2179"/>
                  </a:lnTo>
                  <a:lnTo>
                    <a:pt x="1012" y="2196"/>
                  </a:lnTo>
                  <a:lnTo>
                    <a:pt x="1028" y="2213"/>
                  </a:lnTo>
                  <a:lnTo>
                    <a:pt x="1045" y="2227"/>
                  </a:lnTo>
                  <a:lnTo>
                    <a:pt x="1062" y="2241"/>
                  </a:lnTo>
                  <a:lnTo>
                    <a:pt x="1079" y="2258"/>
                  </a:lnTo>
                  <a:lnTo>
                    <a:pt x="1096" y="2273"/>
                  </a:lnTo>
                  <a:lnTo>
                    <a:pt x="1115" y="2287"/>
                  </a:lnTo>
                  <a:lnTo>
                    <a:pt x="1132" y="2301"/>
                  </a:lnTo>
                  <a:lnTo>
                    <a:pt x="1149" y="2316"/>
                  </a:lnTo>
                  <a:lnTo>
                    <a:pt x="1166" y="2330"/>
                  </a:lnTo>
                  <a:lnTo>
                    <a:pt x="1183" y="2342"/>
                  </a:lnTo>
                  <a:lnTo>
                    <a:pt x="1199" y="2357"/>
                  </a:lnTo>
                  <a:lnTo>
                    <a:pt x="1216" y="2369"/>
                  </a:lnTo>
                  <a:lnTo>
                    <a:pt x="1233" y="2383"/>
                  </a:lnTo>
                  <a:lnTo>
                    <a:pt x="1252" y="2395"/>
                  </a:lnTo>
                  <a:lnTo>
                    <a:pt x="1269" y="2407"/>
                  </a:lnTo>
                  <a:lnTo>
                    <a:pt x="1286" y="2419"/>
                  </a:lnTo>
                  <a:lnTo>
                    <a:pt x="1303" y="2431"/>
                  </a:lnTo>
                  <a:lnTo>
                    <a:pt x="1320" y="2443"/>
                  </a:lnTo>
                  <a:lnTo>
                    <a:pt x="1337" y="2455"/>
                  </a:lnTo>
                  <a:lnTo>
                    <a:pt x="1356" y="2467"/>
                  </a:lnTo>
                  <a:lnTo>
                    <a:pt x="1370" y="2479"/>
                  </a:lnTo>
                  <a:lnTo>
                    <a:pt x="1390" y="2489"/>
                  </a:lnTo>
                  <a:lnTo>
                    <a:pt x="1407" y="2501"/>
                  </a:lnTo>
                  <a:lnTo>
                    <a:pt x="1423" y="2511"/>
                  </a:lnTo>
                  <a:lnTo>
                    <a:pt x="1443" y="2520"/>
                  </a:lnTo>
                  <a:lnTo>
                    <a:pt x="1457" y="2532"/>
                  </a:lnTo>
                  <a:lnTo>
                    <a:pt x="1476" y="2542"/>
                  </a:lnTo>
                  <a:lnTo>
                    <a:pt x="1493" y="2551"/>
                  </a:lnTo>
                  <a:lnTo>
                    <a:pt x="1510" y="2563"/>
                  </a:lnTo>
                  <a:lnTo>
                    <a:pt x="1527" y="2573"/>
                  </a:lnTo>
                  <a:lnTo>
                    <a:pt x="1544" y="2583"/>
                  </a:lnTo>
                  <a:lnTo>
                    <a:pt x="1561" y="2592"/>
                  </a:lnTo>
                  <a:lnTo>
                    <a:pt x="1580" y="2602"/>
                  </a:lnTo>
                  <a:lnTo>
                    <a:pt x="1597" y="2609"/>
                  </a:lnTo>
                  <a:lnTo>
                    <a:pt x="1614" y="2619"/>
                  </a:lnTo>
                  <a:lnTo>
                    <a:pt x="1631" y="2628"/>
                  </a:lnTo>
                  <a:lnTo>
                    <a:pt x="1647" y="2635"/>
                  </a:lnTo>
                  <a:lnTo>
                    <a:pt x="1664" y="2645"/>
                  </a:lnTo>
                  <a:lnTo>
                    <a:pt x="1681" y="2652"/>
                  </a:lnTo>
                  <a:lnTo>
                    <a:pt x="1698" y="2662"/>
                  </a:lnTo>
                  <a:lnTo>
                    <a:pt x="1717" y="2672"/>
                  </a:lnTo>
                  <a:lnTo>
                    <a:pt x="1734" y="2679"/>
                  </a:lnTo>
                  <a:lnTo>
                    <a:pt x="1751" y="2686"/>
                  </a:lnTo>
                  <a:lnTo>
                    <a:pt x="1768" y="2696"/>
                  </a:lnTo>
                  <a:lnTo>
                    <a:pt x="1785" y="2703"/>
                  </a:lnTo>
                  <a:lnTo>
                    <a:pt x="1801" y="2710"/>
                  </a:lnTo>
                  <a:lnTo>
                    <a:pt x="1821" y="2717"/>
                  </a:lnTo>
                  <a:lnTo>
                    <a:pt x="1835" y="2724"/>
                  </a:lnTo>
                  <a:lnTo>
                    <a:pt x="1854" y="2734"/>
                  </a:lnTo>
                  <a:lnTo>
                    <a:pt x="1871" y="2741"/>
                  </a:lnTo>
                  <a:lnTo>
                    <a:pt x="1888" y="2748"/>
                  </a:lnTo>
                  <a:lnTo>
                    <a:pt x="1907" y="2756"/>
                  </a:lnTo>
                  <a:lnTo>
                    <a:pt x="1922" y="2763"/>
                  </a:lnTo>
                  <a:lnTo>
                    <a:pt x="1941" y="2770"/>
                  </a:lnTo>
                  <a:lnTo>
                    <a:pt x="1958" y="2775"/>
                  </a:lnTo>
                  <a:lnTo>
                    <a:pt x="1975" y="2782"/>
                  </a:lnTo>
                  <a:lnTo>
                    <a:pt x="1992" y="2789"/>
                  </a:lnTo>
                  <a:lnTo>
                    <a:pt x="2009" y="2796"/>
                  </a:lnTo>
                  <a:lnTo>
                    <a:pt x="2025" y="2804"/>
                  </a:lnTo>
                  <a:lnTo>
                    <a:pt x="2045" y="2808"/>
                  </a:lnTo>
                  <a:lnTo>
                    <a:pt x="2062" y="2816"/>
                  </a:lnTo>
                  <a:lnTo>
                    <a:pt x="2078" y="2823"/>
                  </a:lnTo>
                  <a:lnTo>
                    <a:pt x="2095" y="2828"/>
                  </a:lnTo>
                  <a:lnTo>
                    <a:pt x="2112" y="2835"/>
                  </a:lnTo>
                  <a:lnTo>
                    <a:pt x="2129" y="2840"/>
                  </a:lnTo>
                  <a:lnTo>
                    <a:pt x="2146" y="2847"/>
                  </a:lnTo>
                  <a:lnTo>
                    <a:pt x="2163" y="2852"/>
                  </a:lnTo>
                  <a:lnTo>
                    <a:pt x="2182" y="2859"/>
                  </a:lnTo>
                  <a:lnTo>
                    <a:pt x="2199" y="2864"/>
                  </a:lnTo>
                  <a:lnTo>
                    <a:pt x="2216" y="2871"/>
                  </a:lnTo>
                  <a:lnTo>
                    <a:pt x="2233" y="2876"/>
                  </a:lnTo>
                  <a:lnTo>
                    <a:pt x="2249" y="2881"/>
                  </a:lnTo>
                  <a:lnTo>
                    <a:pt x="2266" y="2888"/>
                  </a:lnTo>
                  <a:lnTo>
                    <a:pt x="2285" y="2893"/>
                  </a:lnTo>
                  <a:lnTo>
                    <a:pt x="2300" y="2900"/>
                  </a:lnTo>
                  <a:lnTo>
                    <a:pt x="2319" y="2905"/>
                  </a:lnTo>
                  <a:lnTo>
                    <a:pt x="2336" y="2909"/>
                  </a:lnTo>
                  <a:lnTo>
                    <a:pt x="2353" y="2914"/>
                  </a:lnTo>
                  <a:lnTo>
                    <a:pt x="2372" y="2919"/>
                  </a:lnTo>
                  <a:lnTo>
                    <a:pt x="2387" y="2924"/>
                  </a:lnTo>
                  <a:lnTo>
                    <a:pt x="2406" y="2929"/>
                  </a:lnTo>
                  <a:lnTo>
                    <a:pt x="2423" y="2933"/>
                  </a:lnTo>
                  <a:lnTo>
                    <a:pt x="2440" y="2941"/>
                  </a:lnTo>
                  <a:lnTo>
                    <a:pt x="2456" y="2945"/>
                  </a:lnTo>
                  <a:lnTo>
                    <a:pt x="2473" y="2950"/>
                  </a:lnTo>
                  <a:lnTo>
                    <a:pt x="2490" y="2955"/>
                  </a:lnTo>
                  <a:lnTo>
                    <a:pt x="2509" y="2960"/>
                  </a:lnTo>
                  <a:lnTo>
                    <a:pt x="2526" y="2965"/>
                  </a:lnTo>
                  <a:lnTo>
                    <a:pt x="2543" y="2969"/>
                  </a:lnTo>
                  <a:lnTo>
                    <a:pt x="2560" y="2974"/>
                  </a:lnTo>
                  <a:lnTo>
                    <a:pt x="2577" y="2977"/>
                  </a:lnTo>
                  <a:lnTo>
                    <a:pt x="2594" y="2981"/>
                  </a:lnTo>
                  <a:lnTo>
                    <a:pt x="2611" y="2986"/>
                  </a:lnTo>
                  <a:lnTo>
                    <a:pt x="2627" y="2991"/>
                  </a:lnTo>
                  <a:lnTo>
                    <a:pt x="2647" y="2996"/>
                  </a:lnTo>
                  <a:lnTo>
                    <a:pt x="2664" y="2998"/>
                  </a:lnTo>
                  <a:lnTo>
                    <a:pt x="2680" y="300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53" name="Line 23">
              <a:extLst>
                <a:ext uri="{FF2B5EF4-FFF2-40B4-BE49-F238E27FC236}">
                  <a16:creationId xmlns:a16="http://schemas.microsoft.com/office/drawing/2014/main" id="{601111EB-29C4-4A3E-AB97-4C6EF73C70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7435" y="570865"/>
              <a:ext cx="635" cy="2651125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Rectangle 24">
              <a:extLst>
                <a:ext uri="{FF2B5EF4-FFF2-40B4-BE49-F238E27FC236}">
                  <a16:creationId xmlns:a16="http://schemas.microsoft.com/office/drawing/2014/main" id="{C594238A-A20C-4FF2-9C96-CC9B847D2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" y="46863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50AAC82B-1D23-4BD1-BC0C-293BE1AD3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" y="59499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id="{09E3C69B-6473-43AF-8405-A067EB119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060" y="3159760"/>
              <a:ext cx="13462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9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1CA4D460-4461-4848-92F6-804CECC5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3286125"/>
              <a:ext cx="85090" cy="19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4A6BBDD-5E94-4F68-BD8B-23663F7D2FA9}"/>
                  </a:ext>
                </a:extLst>
              </p:cNvPr>
              <p:cNvSpPr/>
              <p:nvPr/>
            </p:nvSpPr>
            <p:spPr>
              <a:xfrm>
                <a:off x="4213225" y="5701826"/>
                <a:ext cx="3056055" cy="6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4A6BBDD-5E94-4F68-BD8B-23663F7D2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225" y="5701826"/>
                <a:ext cx="3056055" cy="6756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424A5F-200A-4FD4-A8CA-5C6AEA531D13}"/>
                  </a:ext>
                </a:extLst>
              </p:cNvPr>
              <p:cNvSpPr/>
              <p:nvPr/>
            </p:nvSpPr>
            <p:spPr>
              <a:xfrm>
                <a:off x="-124836" y="3757107"/>
                <a:ext cx="1781321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424A5F-200A-4FD4-A8CA-5C6AEA531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836" y="3757107"/>
                <a:ext cx="1781321" cy="675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2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5AD14-BF0B-43F8-8775-F3D0D37F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自身价格改变</a:t>
            </a:r>
            <a:r>
              <a:rPr lang="en-US" altLang="zh-CN" dirty="0"/>
              <a:t>:</a:t>
            </a:r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FD6364-1673-4C52-84CB-586FC8381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对于完全互补效用函数的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p1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价格扩展线是怎样的？</a:t>
                </a:r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zh-CN" altLang="en-US" sz="32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US" altLang="zh-CN" sz="3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sz="3200" dirty="0">
                  <a:latin typeface="+mn-ea"/>
                </a:endParaRPr>
              </a:p>
              <a:p>
                <a:r>
                  <a:rPr lang="zh-CN" altLang="en-US" sz="3200" dirty="0">
                    <a:latin typeface="+mn-ea"/>
                  </a:rPr>
                  <a:t>对于商品</a:t>
                </a:r>
                <a:r>
                  <a:rPr lang="en-US" altLang="zh-CN" sz="3200" dirty="0">
                    <a:latin typeface="+mn-ea"/>
                  </a:rPr>
                  <a:t>1</a:t>
                </a:r>
                <a:r>
                  <a:rPr lang="zh-CN" altLang="en-US" sz="3200" dirty="0">
                    <a:latin typeface="+mn-ea"/>
                  </a:rPr>
                  <a:t>和商品</a:t>
                </a:r>
                <a:r>
                  <a:rPr lang="en-US" altLang="zh-CN" sz="3200" dirty="0">
                    <a:latin typeface="+mn-ea"/>
                  </a:rPr>
                  <a:t>2</a:t>
                </a:r>
                <a:r>
                  <a:rPr lang="zh-CN" altLang="en-US" sz="3200" dirty="0">
                    <a:latin typeface="+mn-ea"/>
                  </a:rPr>
                  <a:t>的需求函数为：</a:t>
                </a:r>
              </a:p>
              <a:p>
                <a:endParaRPr lang="en-US" sz="32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FD6364-1673-4C52-84CB-586FC8381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136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90F7-4A89-4789-ADC5-6E1FED05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9E6CC4-E994-4877-84A6-5DF3CA5751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CN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CN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</m:d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</m:d>
                      <m:r>
                        <a:rPr lang="en-US" altLang="zh-CN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保持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 p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和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 m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不变，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p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升高导致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* 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和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 x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*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变小。</a:t>
                </a:r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当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当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→∞,</m:t>
                    </m:r>
                    <m:sSubSup>
                      <m:sSubSup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sz="32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9E6CC4-E994-4877-84A6-5DF3CA575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942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D72E9-C9B1-4FB5-972A-E76AEFAD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82837-4DA7-4981-926C-84186480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5B7423-2FC1-4666-8DCC-6D8302F93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509588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B2ED1F-8BA4-40B0-AEE5-BB8C7828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219075"/>
            <a:ext cx="53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85611F45-7A7B-4E80-A2C9-1686FF8A1B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6838" y="4014788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66F3759B-B776-4A59-8419-9E2B02AF8C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1481138"/>
            <a:ext cx="631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FF72FF39-E4DD-43F0-BFF7-5130345B9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2578100"/>
            <a:ext cx="10699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B0BF160C-83F6-4CDB-A212-3FD054277B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2713" y="3313113"/>
            <a:ext cx="15890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14639269-09EC-46C5-829D-9E110C0E8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1481138"/>
            <a:ext cx="0" cy="25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7E7FC8A4-F40A-4CD2-B48B-FDC0909F9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578100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24CBA32E-5DBC-4360-9269-1DA0F625C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3313113"/>
            <a:ext cx="0" cy="708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0F7A7A-A85E-4BBF-93B3-89E2D0129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4014788"/>
            <a:ext cx="65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87D340F-1934-46AE-B988-404AD10AC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81100"/>
            <a:ext cx="322043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 m</a:t>
            </a:r>
            <a:r>
              <a:rPr lang="zh-CN" altLang="en-US" sz="2800" dirty="0">
                <a:ea typeface="宋体" panose="02010600030101010101" pitchFamily="2" charset="-122"/>
              </a:rPr>
              <a:t>不变。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4820DF36-6959-4753-B0CC-B4CC05D63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2747963"/>
            <a:ext cx="857250" cy="282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22DB6D48-BB7D-4EF5-818B-BD3AD31A8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0" y="4019550"/>
            <a:ext cx="0" cy="1530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BADC7037-5C6F-4A0C-9E28-FE756E917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4476750"/>
            <a:ext cx="0" cy="1073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E2038609-74A8-4023-942E-3D3DF5AE3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4919663"/>
            <a:ext cx="0" cy="630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5204F4E5-9F8D-458D-ABA1-F7193E8F1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1738313"/>
            <a:ext cx="0" cy="3786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762DA363-3B9D-4625-909C-9BE90772B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5548313"/>
            <a:ext cx="3548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5E7264B1-EC3F-400C-BAB9-95BFF51E7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5681663"/>
            <a:ext cx="51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C8301428-D0B1-464D-AC0B-CD5322C3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657350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8FEF0807-8674-4B44-92C2-F57FF9EDA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0038" y="3327400"/>
            <a:ext cx="2222500" cy="2222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00F0488-6353-4DCE-B3AA-DD0C1A100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2635250"/>
            <a:ext cx="0" cy="22542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A52C6A4E-1409-4346-B427-3FFB7E1DC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4913313"/>
            <a:ext cx="235108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FAAA7E73-6ACF-4CA8-AB46-0BDFE506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635250"/>
            <a:ext cx="0" cy="18208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0240D858-2663-4F52-AF02-1C615A501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4479925"/>
            <a:ext cx="19177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4544FCE8-1B23-4D5E-8857-167A27071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2649538"/>
            <a:ext cx="0" cy="1330325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8C1973A8-9530-48A3-A265-2227D7F9D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4003675"/>
            <a:ext cx="144145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6F854053-E50B-459D-B05C-3EA2BC3B4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4406900"/>
            <a:ext cx="144462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" name="Oval 32">
            <a:extLst>
              <a:ext uri="{FF2B5EF4-FFF2-40B4-BE49-F238E27FC236}">
                <a16:creationId xmlns:a16="http://schemas.microsoft.com/office/drawing/2014/main" id="{518EBDDF-C970-4599-9CBD-F5B7A7D6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4835525"/>
            <a:ext cx="144462" cy="1444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80F5BA5-C8D1-4AD5-B6EC-921D109C8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3929063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045D0A4F-FFAA-47ED-8664-A7052E5E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081338"/>
            <a:ext cx="566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8D7771D1-78D8-4C9E-B26F-65C7FC03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2328863"/>
            <a:ext cx="652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EA7A9F3A-69FF-4DCD-A581-8A80D80B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241425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37" name="Oval 37">
            <a:extLst>
              <a:ext uri="{FF2B5EF4-FFF2-40B4-BE49-F238E27FC236}">
                <a16:creationId xmlns:a16="http://schemas.microsoft.com/office/drawing/2014/main" id="{8B137D36-5F21-4921-BF11-95A47EB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549275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Oval 38">
            <a:extLst>
              <a:ext uri="{FF2B5EF4-FFF2-40B4-BE49-F238E27FC236}">
                <a16:creationId xmlns:a16="http://schemas.microsoft.com/office/drawing/2014/main" id="{0A59E0B4-A97B-424C-A94A-3FDA8749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549275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" name="Oval 39">
            <a:extLst>
              <a:ext uri="{FF2B5EF4-FFF2-40B4-BE49-F238E27FC236}">
                <a16:creationId xmlns:a16="http://schemas.microsoft.com/office/drawing/2014/main" id="{E76C352A-492E-4538-912A-EB2BD1EE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49275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Oval 40">
            <a:extLst>
              <a:ext uri="{FF2B5EF4-FFF2-40B4-BE49-F238E27FC236}">
                <a16:creationId xmlns:a16="http://schemas.microsoft.com/office/drawing/2014/main" id="{3409AF8C-9D20-4AF8-9687-2BEF9062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Oval 41">
            <a:extLst>
              <a:ext uri="{FF2B5EF4-FFF2-40B4-BE49-F238E27FC236}">
                <a16:creationId xmlns:a16="http://schemas.microsoft.com/office/drawing/2014/main" id="{84289F55-3870-4634-8667-D61E4F2F2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Oval 42">
            <a:extLst>
              <a:ext uri="{FF2B5EF4-FFF2-40B4-BE49-F238E27FC236}">
                <a16:creationId xmlns:a16="http://schemas.microsoft.com/office/drawing/2014/main" id="{FB8ECAEF-EF22-4055-B3FA-2178A4A4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Oval 43">
            <a:extLst>
              <a:ext uri="{FF2B5EF4-FFF2-40B4-BE49-F238E27FC236}">
                <a16:creationId xmlns:a16="http://schemas.microsoft.com/office/drawing/2014/main" id="{4FA9B1F4-4EB1-4DED-9674-BA362087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3243263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056B52E8-1813-4565-A7FE-70AB70724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2501900"/>
            <a:ext cx="144462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Oval 45">
            <a:extLst>
              <a:ext uri="{FF2B5EF4-FFF2-40B4-BE49-F238E27FC236}">
                <a16:creationId xmlns:a16="http://schemas.microsoft.com/office/drawing/2014/main" id="{3D93CA4C-DDA7-4205-A1C5-EA35502E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1406525"/>
            <a:ext cx="144462" cy="1444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847B63AD-7BA3-44CD-8141-ADE3CBD7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1895475"/>
            <a:ext cx="159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 = 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9DD1F183-1FDA-473E-B5FB-E86E80AC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2351088"/>
            <a:ext cx="95699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>
                <a:ea typeface="宋体" panose="02010600030101010101" pitchFamily="2" charset="-122"/>
              </a:rPr>
              <a:t>m/p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0A702F6-1D75-4F12-AC3D-5C4699CDA404}"/>
                  </a:ext>
                </a:extLst>
              </p:cNvPr>
              <p:cNvSpPr/>
              <p:nvPr/>
            </p:nvSpPr>
            <p:spPr>
              <a:xfrm>
                <a:off x="-46036" y="4551362"/>
                <a:ext cx="1839911" cy="6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0A702F6-1D75-4F12-AC3D-5C4699CDA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036" y="4551362"/>
                <a:ext cx="1839911" cy="675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397707C-C742-44AE-BC29-143A75C88D32}"/>
                  </a:ext>
                </a:extLst>
              </p:cNvPr>
              <p:cNvSpPr/>
              <p:nvPr/>
            </p:nvSpPr>
            <p:spPr>
              <a:xfrm>
                <a:off x="4523982" y="4171258"/>
                <a:ext cx="2068775" cy="6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397707C-C742-44AE-BC29-143A75C88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82" y="4171258"/>
                <a:ext cx="2068775" cy="67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5145110-A02B-4C98-B727-58BAAD008655}"/>
                  </a:ext>
                </a:extLst>
              </p:cNvPr>
              <p:cNvSpPr/>
              <p:nvPr/>
            </p:nvSpPr>
            <p:spPr>
              <a:xfrm>
                <a:off x="810600" y="5699125"/>
                <a:ext cx="2068775" cy="6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5145110-A02B-4C98-B727-58BAAD008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00" y="5699125"/>
                <a:ext cx="2068775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688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E2891-0B95-4A39-A02B-86A884A0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A276E-76C9-4B68-952E-F2B17027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10C53854-6B05-40E2-821E-20CBD83E7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509588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CFC8A0-9FA8-486E-A9F4-9D2B5AE22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219075"/>
            <a:ext cx="53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D3D7DC59-DC40-448A-996A-8E56F934FC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6838" y="4014788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1BC9DA76-7044-443D-AE81-BEE3E1F9D6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1481138"/>
            <a:ext cx="631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8C9C645A-D5E2-4A1C-9233-B12DC324DB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2578100"/>
            <a:ext cx="10699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5FE718DC-91BD-4D89-97AA-2D0613A10C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2713" y="3313113"/>
            <a:ext cx="15890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118B87F1-0C9B-4316-855C-7F1F79E0E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1481138"/>
            <a:ext cx="0" cy="25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721714E6-D912-4A77-AAAA-C05F3E0A2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578100"/>
            <a:ext cx="0" cy="14430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83AFBF4-BF44-44C5-B8E5-FEC1C9BC8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3313113"/>
            <a:ext cx="0" cy="708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396FD86-2418-47EA-B7FB-96067B32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4014788"/>
            <a:ext cx="65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FCEAF0F2-81C4-455F-BF16-2AF15E1DA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419100"/>
            <a:ext cx="21891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>
                <a:ea typeface="宋体" panose="02010600030101010101" pitchFamily="2" charset="-122"/>
              </a:rPr>
              <a:t>商品</a:t>
            </a:r>
            <a:r>
              <a:rPr lang="en-US" altLang="zh-CN" sz="2800">
                <a:ea typeface="宋体" panose="02010600030101010101" pitchFamily="2" charset="-122"/>
              </a:rPr>
              <a:t>1</a:t>
            </a:r>
            <a:r>
              <a:rPr lang="zh-CN" altLang="en-US" sz="2800">
                <a:ea typeface="宋体" panose="02010600030101010101" pitchFamily="2" charset="-122"/>
              </a:rPr>
              <a:t>的一般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zh-CN" altLang="en-US" sz="2800">
                <a:ea typeface="宋体" panose="02010600030101010101" pitchFamily="2" charset="-122"/>
              </a:rPr>
              <a:t>需求函数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7541B758-402F-4392-9CC4-55CFF84F8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81100"/>
            <a:ext cx="322043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 m</a:t>
            </a:r>
            <a:r>
              <a:rPr lang="zh-CN" altLang="en-US" sz="2800" dirty="0">
                <a:ea typeface="宋体" panose="02010600030101010101" pitchFamily="2" charset="-122"/>
              </a:rPr>
              <a:t>不变。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8AD4F05A-BA0C-42E9-90F8-0C433BB8F114}"/>
              </a:ext>
            </a:extLst>
          </p:cNvPr>
          <p:cNvGraphicFramePr>
            <a:graphicFrameLocks/>
          </p:cNvGraphicFramePr>
          <p:nvPr/>
        </p:nvGraphicFramePr>
        <p:xfrm>
          <a:off x="6797675" y="2032000"/>
          <a:ext cx="1968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3" imgW="2019240" imgH="914400" progId="Equation.2">
                  <p:embed/>
                </p:oleObj>
              </mc:Choice>
              <mc:Fallback>
                <p:oleObj name="Equation" r:id="rId3" imgW="2019240" imgH="914400" progId="Equation.2">
                  <p:embed/>
                  <p:pic>
                    <p:nvPicPr>
                      <p:cNvPr id="28676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2032000"/>
                        <a:ext cx="19685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7">
            <a:extLst>
              <a:ext uri="{FF2B5EF4-FFF2-40B4-BE49-F238E27FC236}">
                <a16:creationId xmlns:a16="http://schemas.microsoft.com/office/drawing/2014/main" id="{6EED738C-6C2F-4DC1-A9F7-2780E5CDB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0675" y="2738438"/>
            <a:ext cx="3462338" cy="280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2755548B-83DB-47C4-8C91-E41749461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2738438"/>
            <a:ext cx="1720850" cy="282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A8A7961B-3E69-475B-8383-C064C2010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2747963"/>
            <a:ext cx="857250" cy="282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BF74F26C-614C-4AAB-B6ED-2A2EF4711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0" y="4019550"/>
            <a:ext cx="0" cy="1530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DD9F8BCD-0695-4C33-A456-F531BFEDD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4476750"/>
            <a:ext cx="0" cy="1073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DA8B3E19-E745-42CE-9DE4-B1F5844E3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4919663"/>
            <a:ext cx="0" cy="630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195434CF-1F27-4C81-AC87-048B6017E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1738313"/>
            <a:ext cx="0" cy="3786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E7A527EF-CD0F-444E-85F3-CB601CD61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5548313"/>
            <a:ext cx="3548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A9477C79-4532-4589-B875-4BA99D36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5681663"/>
            <a:ext cx="51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D227A5E7-0935-45A8-9C2F-61616FF7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657350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5B3B42B1-B07D-4C23-9A1B-FAC7012D8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0038" y="3327400"/>
            <a:ext cx="2222500" cy="2222500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16BE3002-184B-4E29-A3EB-7421C30AF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2635250"/>
            <a:ext cx="0" cy="22542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956D72DF-37C2-4FDF-8002-FE0A3F586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4913313"/>
            <a:ext cx="235108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BE6F8D4D-557D-4E2F-9197-A536606C6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635250"/>
            <a:ext cx="0" cy="18208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47C42BB0-118C-4A45-853A-A1EF59EF8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4479925"/>
            <a:ext cx="19177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E8DD7907-1DF5-4A37-8710-415A81B8B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2649538"/>
            <a:ext cx="0" cy="1330325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C09AA5E4-D518-426C-ABCA-B750AC367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4003675"/>
            <a:ext cx="144145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35">
            <a:extLst>
              <a:ext uri="{FF2B5EF4-FFF2-40B4-BE49-F238E27FC236}">
                <a16:creationId xmlns:a16="http://schemas.microsoft.com/office/drawing/2014/main" id="{6BE7EC55-2153-4848-AE20-04E0C09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4406900"/>
            <a:ext cx="144462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" name="Oval 36">
            <a:extLst>
              <a:ext uri="{FF2B5EF4-FFF2-40B4-BE49-F238E27FC236}">
                <a16:creationId xmlns:a16="http://schemas.microsoft.com/office/drawing/2014/main" id="{8141F85C-8269-4DD7-A6BB-B44A8B8B9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4835525"/>
            <a:ext cx="144462" cy="1444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" name="Oval 37">
            <a:extLst>
              <a:ext uri="{FF2B5EF4-FFF2-40B4-BE49-F238E27FC236}">
                <a16:creationId xmlns:a16="http://schemas.microsoft.com/office/drawing/2014/main" id="{77D670BB-5E97-4BBE-8F1E-EB0CFAFD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3929063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6C83CCE6-8D24-4303-84A9-AA6BA2766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081338"/>
            <a:ext cx="566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CA9796F4-C329-4AAA-8F39-A8D7F1641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2328863"/>
            <a:ext cx="652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</a:t>
            </a: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BD7587E4-8C60-420E-A5CD-2459D765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241425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’’’</a:t>
            </a:r>
          </a:p>
        </p:txBody>
      </p:sp>
      <p:sp>
        <p:nvSpPr>
          <p:cNvPr id="41" name="Oval 41">
            <a:extLst>
              <a:ext uri="{FF2B5EF4-FFF2-40B4-BE49-F238E27FC236}">
                <a16:creationId xmlns:a16="http://schemas.microsoft.com/office/drawing/2014/main" id="{DFFA9682-46F2-41B7-B4A9-DACB5945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549275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Oval 42">
            <a:extLst>
              <a:ext uri="{FF2B5EF4-FFF2-40B4-BE49-F238E27FC236}">
                <a16:creationId xmlns:a16="http://schemas.microsoft.com/office/drawing/2014/main" id="{9EB944E1-3420-4FEB-B84D-3FAF6BFBE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549275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Oval 43">
            <a:extLst>
              <a:ext uri="{FF2B5EF4-FFF2-40B4-BE49-F238E27FC236}">
                <a16:creationId xmlns:a16="http://schemas.microsoft.com/office/drawing/2014/main" id="{41E32E6B-391B-4994-AC12-7E647748E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492750"/>
            <a:ext cx="115887" cy="11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8B6F0F16-34AB-49E8-B4BC-96C097AF9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Oval 45">
            <a:extLst>
              <a:ext uri="{FF2B5EF4-FFF2-40B4-BE49-F238E27FC236}">
                <a16:creationId xmlns:a16="http://schemas.microsoft.com/office/drawing/2014/main" id="{5A142BC9-4E73-452D-9F9A-E33305FE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4E53B8EA-2362-462F-BF17-E6F6D9492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963988"/>
            <a:ext cx="115887" cy="1158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" name="Arc 47">
            <a:extLst>
              <a:ext uri="{FF2B5EF4-FFF2-40B4-BE49-F238E27FC236}">
                <a16:creationId xmlns:a16="http://schemas.microsoft.com/office/drawing/2014/main" id="{51C63AA9-01BA-4355-9591-20CA0B77D82E}"/>
              </a:ext>
            </a:extLst>
          </p:cNvPr>
          <p:cNvSpPr>
            <a:spLocks/>
          </p:cNvSpPr>
          <p:nvPr/>
        </p:nvSpPr>
        <p:spPr bwMode="auto">
          <a:xfrm rot="21360000">
            <a:off x="5857875" y="858838"/>
            <a:ext cx="3048000" cy="3190875"/>
          </a:xfrm>
          <a:custGeom>
            <a:avLst/>
            <a:gdLst>
              <a:gd name="T0" fmla="*/ 1752459 w 21600"/>
              <a:gd name="T1" fmla="*/ 3190875 h 19562"/>
              <a:gd name="T2" fmla="*/ 0 w 21600"/>
              <a:gd name="T3" fmla="*/ 0 h 19562"/>
              <a:gd name="T4" fmla="*/ 3048000 w 21600"/>
              <a:gd name="T5" fmla="*/ 1631 h 19562"/>
              <a:gd name="T6" fmla="*/ 0 60000 65536"/>
              <a:gd name="T7" fmla="*/ 0 60000 65536"/>
              <a:gd name="T8" fmla="*/ 0 60000 65536"/>
              <a:gd name="T9" fmla="*/ 0 w 21600"/>
              <a:gd name="T10" fmla="*/ 0 h 19562"/>
              <a:gd name="T11" fmla="*/ 21600 w 21600"/>
              <a:gd name="T12" fmla="*/ 19562 h 195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562" fill="none" extrusionOk="0">
                <a:moveTo>
                  <a:pt x="12419" y="19561"/>
                </a:moveTo>
                <a:cubicBezTo>
                  <a:pt x="4839" y="16002"/>
                  <a:pt x="0" y="8383"/>
                  <a:pt x="0" y="10"/>
                </a:cubicBezTo>
                <a:cubicBezTo>
                  <a:pt x="-1" y="6"/>
                  <a:pt x="0" y="3"/>
                  <a:pt x="0" y="0"/>
                </a:cubicBezTo>
              </a:path>
              <a:path w="21600" h="19562" stroke="0" extrusionOk="0">
                <a:moveTo>
                  <a:pt x="12419" y="19561"/>
                </a:moveTo>
                <a:cubicBezTo>
                  <a:pt x="4839" y="16002"/>
                  <a:pt x="0" y="8383"/>
                  <a:pt x="0" y="10"/>
                </a:cubicBezTo>
                <a:cubicBezTo>
                  <a:pt x="-1" y="6"/>
                  <a:pt x="0" y="3"/>
                  <a:pt x="0" y="0"/>
                </a:cubicBezTo>
                <a:lnTo>
                  <a:pt x="21600" y="1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" name="Oval 48">
            <a:extLst>
              <a:ext uri="{FF2B5EF4-FFF2-40B4-BE49-F238E27FC236}">
                <a16:creationId xmlns:a16="http://schemas.microsoft.com/office/drawing/2014/main" id="{A4AD6651-BD46-4F70-94FE-11880799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3243263"/>
            <a:ext cx="144463" cy="14446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" name="Oval 49">
            <a:extLst>
              <a:ext uri="{FF2B5EF4-FFF2-40B4-BE49-F238E27FC236}">
                <a16:creationId xmlns:a16="http://schemas.microsoft.com/office/drawing/2014/main" id="{733D85B7-53EF-48CC-B49B-EBD173E3B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2501900"/>
            <a:ext cx="144462" cy="14446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" name="Oval 50">
            <a:extLst>
              <a:ext uri="{FF2B5EF4-FFF2-40B4-BE49-F238E27FC236}">
                <a16:creationId xmlns:a16="http://schemas.microsoft.com/office/drawing/2014/main" id="{435CE989-3DF9-4E9D-9DE5-D0042E95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1406525"/>
            <a:ext cx="144462" cy="1444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" name="Line 51">
            <a:extLst>
              <a:ext uri="{FF2B5EF4-FFF2-40B4-BE49-F238E27FC236}">
                <a16:creationId xmlns:a16="http://schemas.microsoft.com/office/drawing/2014/main" id="{8F8140C2-BEB8-4DC2-8130-E8DA90B8D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2238" y="3924300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53">
            <a:extLst>
              <a:ext uri="{FF2B5EF4-FFF2-40B4-BE49-F238E27FC236}">
                <a16:creationId xmlns:a16="http://schemas.microsoft.com/office/drawing/2014/main" id="{297372FD-C38D-4721-95B3-5C2D04E08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2351088"/>
            <a:ext cx="95699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>
                <a:ea typeface="宋体" panose="02010600030101010101" pitchFamily="2" charset="-122"/>
              </a:rPr>
              <a:t>m/p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9787982-5BC9-4E30-A787-EABD72D5ED5A}"/>
                  </a:ext>
                </a:extLst>
              </p:cNvPr>
              <p:cNvSpPr/>
              <p:nvPr/>
            </p:nvSpPr>
            <p:spPr>
              <a:xfrm>
                <a:off x="1313394" y="5662614"/>
                <a:ext cx="2068775" cy="6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9787982-5BC9-4E30-A787-EABD72D5E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4" y="5662614"/>
                <a:ext cx="2068775" cy="6756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3DDD5FE-5865-47DB-99C0-FE7C356AE254}"/>
                  </a:ext>
                </a:extLst>
              </p:cNvPr>
              <p:cNvSpPr/>
              <p:nvPr/>
            </p:nvSpPr>
            <p:spPr>
              <a:xfrm>
                <a:off x="-229787" y="3632133"/>
                <a:ext cx="2068775" cy="6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3DDD5FE-5865-47DB-99C0-FE7C356AE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787" y="3632133"/>
                <a:ext cx="2068775" cy="675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7B43370-84CF-449F-A4F8-ED8C4A326BD8}"/>
                  </a:ext>
                </a:extLst>
              </p:cNvPr>
              <p:cNvSpPr/>
              <p:nvPr/>
            </p:nvSpPr>
            <p:spPr>
              <a:xfrm>
                <a:off x="6387838" y="4274343"/>
                <a:ext cx="2378337" cy="6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7B43370-84CF-449F-A4F8-ED8C4A326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838" y="4274343"/>
                <a:ext cx="2378337" cy="675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0797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50CEF-88AF-4E4B-9458-650AB066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CAD9A-0A9A-477F-8D39-3867ED43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如果一种商品的价格下降时对于这种商品的需求上升，我们称这种商品为一般商品。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8612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9A90C-C34E-4307-8FB1-5989153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566A3-C8CD-454A-B2DE-1B5A5E08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84517B-F0DD-448F-B0D7-91FA5C80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1181100"/>
            <a:ext cx="295914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 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 m</a:t>
            </a:r>
            <a:r>
              <a:rPr lang="zh-CN" altLang="en-US" sz="2800" dirty="0">
                <a:ea typeface="宋体" panose="02010600030101010101" pitchFamily="2" charset="-122"/>
              </a:rPr>
              <a:t>不变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67B45C52-C175-4127-B3D1-ACA265B46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1738313"/>
            <a:ext cx="0" cy="3786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53FC7EF5-E7B6-4BA7-8D92-1D3F6FD7C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5548313"/>
            <a:ext cx="3548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4B1B6D5-1E72-4946-8DE4-5CB0FE4A2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5681663"/>
            <a:ext cx="51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DA90319-C67A-4B9F-8BBA-17E96CF56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1657350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E88A837B-EE75-46E4-A0A7-147D19738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2201863"/>
            <a:ext cx="3144838" cy="3362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6EEFFD28-8206-42C2-9658-6D34ADFEC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2217738"/>
            <a:ext cx="1774825" cy="333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D2EF2A3-232B-4538-B940-7ABA307D5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2217738"/>
            <a:ext cx="749300" cy="333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32FF68BF-7373-49B5-B08E-D9BD90CADA81}"/>
              </a:ext>
            </a:extLst>
          </p:cNvPr>
          <p:cNvSpPr>
            <a:spLocks/>
          </p:cNvSpPr>
          <p:nvPr/>
        </p:nvSpPr>
        <p:spPr bwMode="auto">
          <a:xfrm rot="10800000">
            <a:off x="1749425" y="2605088"/>
            <a:ext cx="1616075" cy="1225550"/>
          </a:xfrm>
          <a:custGeom>
            <a:avLst/>
            <a:gdLst>
              <a:gd name="T0" fmla="*/ 0 w 21600"/>
              <a:gd name="T1" fmla="*/ 0 h 21600"/>
              <a:gd name="T2" fmla="*/ 1616075 w 21600"/>
              <a:gd name="T3" fmla="*/ 1225550 h 21600"/>
              <a:gd name="T4" fmla="*/ 0 w 21600"/>
              <a:gd name="T5" fmla="*/ 12255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Arc 12">
            <a:extLst>
              <a:ext uri="{FF2B5EF4-FFF2-40B4-BE49-F238E27FC236}">
                <a16:creationId xmlns:a16="http://schemas.microsoft.com/office/drawing/2014/main" id="{338AA294-02F3-42C9-8640-A8E8179B06AC}"/>
              </a:ext>
            </a:extLst>
          </p:cNvPr>
          <p:cNvSpPr>
            <a:spLocks/>
          </p:cNvSpPr>
          <p:nvPr/>
        </p:nvSpPr>
        <p:spPr bwMode="auto">
          <a:xfrm rot="10800000">
            <a:off x="1576388" y="3024188"/>
            <a:ext cx="1616075" cy="1225550"/>
          </a:xfrm>
          <a:custGeom>
            <a:avLst/>
            <a:gdLst>
              <a:gd name="T0" fmla="*/ 0 w 21600"/>
              <a:gd name="T1" fmla="*/ 0 h 21600"/>
              <a:gd name="T2" fmla="*/ 1616075 w 21600"/>
              <a:gd name="T3" fmla="*/ 1225550 h 21600"/>
              <a:gd name="T4" fmla="*/ 0 w 21600"/>
              <a:gd name="T5" fmla="*/ 12255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Arc 13">
            <a:extLst>
              <a:ext uri="{FF2B5EF4-FFF2-40B4-BE49-F238E27FC236}">
                <a16:creationId xmlns:a16="http://schemas.microsoft.com/office/drawing/2014/main" id="{5D2A38FC-ECCA-4C5F-8BF6-7259535A8340}"/>
              </a:ext>
            </a:extLst>
          </p:cNvPr>
          <p:cNvSpPr>
            <a:spLocks/>
          </p:cNvSpPr>
          <p:nvPr/>
        </p:nvSpPr>
        <p:spPr bwMode="auto">
          <a:xfrm rot="10800000">
            <a:off x="1330325" y="3486150"/>
            <a:ext cx="1616075" cy="1225550"/>
          </a:xfrm>
          <a:custGeom>
            <a:avLst/>
            <a:gdLst>
              <a:gd name="T0" fmla="*/ 0 w 21600"/>
              <a:gd name="T1" fmla="*/ 0 h 21600"/>
              <a:gd name="T2" fmla="*/ 1616075 w 21600"/>
              <a:gd name="T3" fmla="*/ 1225550 h 21600"/>
              <a:gd name="T4" fmla="*/ 0 w 21600"/>
              <a:gd name="T5" fmla="*/ 12255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AE3BDDFA-C03E-46AA-B837-0DA96A6123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3788" y="3040063"/>
            <a:ext cx="1314450" cy="822325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E36709E-71F3-4E64-83EC-FEE13D67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360997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F526B89D-5B84-4925-A391-4BA06A82C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3190875"/>
            <a:ext cx="190500" cy="1905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2FFE4D12-5A5C-45AB-8FFD-63CBB2E33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3406775"/>
            <a:ext cx="190500" cy="1905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09A9478-F29F-45CD-862A-7CA915CB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2181225"/>
            <a:ext cx="276197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CC00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CC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CC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CC00"/>
                </a:solidFill>
                <a:ea typeface="宋体" panose="02010600030101010101" pitchFamily="2" charset="-122"/>
              </a:rPr>
              <a:t>价格扩展线</a:t>
            </a:r>
            <a:endParaRPr lang="en-US" altLang="zh-CN" dirty="0">
              <a:solidFill>
                <a:srgbClr val="00CC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DF012AA-5598-4576-B5C8-20F60EFF2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905000"/>
            <a:ext cx="0" cy="287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05605E8F-6EC3-4A86-B014-C1C534DE3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4805363"/>
            <a:ext cx="3190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BC123FE1-C1DC-4794-BE44-8F900383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4795838"/>
            <a:ext cx="65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4" name="Arc 22">
            <a:extLst>
              <a:ext uri="{FF2B5EF4-FFF2-40B4-BE49-F238E27FC236}">
                <a16:creationId xmlns:a16="http://schemas.microsoft.com/office/drawing/2014/main" id="{2F0BF105-FF8D-4586-8172-2241FF43168A}"/>
              </a:ext>
            </a:extLst>
          </p:cNvPr>
          <p:cNvSpPr>
            <a:spLocks/>
          </p:cNvSpPr>
          <p:nvPr/>
        </p:nvSpPr>
        <p:spPr bwMode="auto">
          <a:xfrm rot="10800000">
            <a:off x="5607050" y="2401888"/>
            <a:ext cx="2546350" cy="2228850"/>
          </a:xfrm>
          <a:custGeom>
            <a:avLst/>
            <a:gdLst>
              <a:gd name="T0" fmla="*/ 468115 w 21383"/>
              <a:gd name="T1" fmla="*/ 0 h 21239"/>
              <a:gd name="T2" fmla="*/ 2546350 w 21383"/>
              <a:gd name="T3" fmla="*/ 1908044 h 21239"/>
              <a:gd name="T4" fmla="*/ 0 w 21383"/>
              <a:gd name="T5" fmla="*/ 2228850 h 21239"/>
              <a:gd name="T6" fmla="*/ 0 60000 65536"/>
              <a:gd name="T7" fmla="*/ 0 60000 65536"/>
              <a:gd name="T8" fmla="*/ 0 60000 65536"/>
              <a:gd name="T9" fmla="*/ 0 w 21383"/>
              <a:gd name="T10" fmla="*/ 0 h 21239"/>
              <a:gd name="T11" fmla="*/ 21383 w 21383"/>
              <a:gd name="T12" fmla="*/ 21239 h 21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83" h="21239" fill="none" extrusionOk="0">
                <a:moveTo>
                  <a:pt x="3931" y="-1"/>
                </a:moveTo>
                <a:cubicBezTo>
                  <a:pt x="13047" y="1687"/>
                  <a:pt x="20070" y="9004"/>
                  <a:pt x="21382" y="18182"/>
                </a:cubicBezTo>
              </a:path>
              <a:path w="21383" h="21239" stroke="0" extrusionOk="0">
                <a:moveTo>
                  <a:pt x="3931" y="-1"/>
                </a:moveTo>
                <a:cubicBezTo>
                  <a:pt x="13047" y="1687"/>
                  <a:pt x="20070" y="9004"/>
                  <a:pt x="21382" y="18182"/>
                </a:cubicBezTo>
                <a:lnTo>
                  <a:pt x="0" y="21239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CE3B5979-E96A-49D9-A7ED-B6136917B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019425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0161DF07-45F2-4595-83E8-2AD8FC81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4276725"/>
            <a:ext cx="190500" cy="1905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B02B1CD4-D1D2-4BF8-8AFC-A0ABFDC4B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3673475"/>
            <a:ext cx="190500" cy="1905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2C5708B-0DD4-4D9E-90C5-D281290E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1189038"/>
            <a:ext cx="2622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向下弯曲的需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求曲线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9B40D7B-EC86-4DD1-8233-76476B413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1613"/>
            <a:ext cx="24733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商品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一般</a:t>
            </a: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商品</a:t>
            </a: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B522CC61-6EDA-4898-91B6-8F2A47FC4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19901" y="2251075"/>
            <a:ext cx="608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Û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88986C9-EB10-42B4-BE58-29E5933AF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1731963"/>
            <a:ext cx="579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5001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81AE2-D5F0-456F-96D0-2E9D7483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吉芬品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8285F-ADD6-4990-A716-1337CA26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假如对于一种商品价格的某些值，当商品的价格上升时对于这种商品的需求也上升，那么称这种商品为吉芬商品。</a:t>
            </a:r>
          </a:p>
          <a:p>
            <a:r>
              <a:rPr lang="zh-CN" altLang="en-US" sz="3200" dirty="0"/>
              <a:t>例子</a:t>
            </a:r>
          </a:p>
          <a:p>
            <a:endParaRPr lang="zh-CN" alt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53410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37BA9-82EE-43DF-8A92-EB65B26E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吉芬品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31040-0D8C-44D7-A94A-F2A939FE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254CC3-697E-4E0E-BEEE-DFF99FD6C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1181100"/>
            <a:ext cx="295914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 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ea typeface="宋体" panose="02010600030101010101" pitchFamily="2" charset="-122"/>
              </a:rPr>
              <a:t> m</a:t>
            </a:r>
            <a:r>
              <a:rPr lang="zh-CN" altLang="en-US" sz="2800" dirty="0">
                <a:ea typeface="宋体" panose="02010600030101010101" pitchFamily="2" charset="-122"/>
              </a:rPr>
              <a:t>不变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8EBE9B83-D957-4928-BB35-CEB02F25B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1738313"/>
            <a:ext cx="0" cy="3786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545CA93-33BF-458A-98C3-743729502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5548313"/>
            <a:ext cx="3548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9FE9779-2A91-4768-85BB-4D3C7756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5681663"/>
            <a:ext cx="51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0860848-41E0-4D12-B74E-955C2621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1657350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C6610ED3-DDDC-4D41-8488-76F5D9031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2201863"/>
            <a:ext cx="3144838" cy="3362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6A90D176-9F07-4642-B87D-1759B54E3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2217738"/>
            <a:ext cx="1774825" cy="333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CC741110-17D1-4C1F-9B48-DD5A1C94A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2217738"/>
            <a:ext cx="749300" cy="333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56D91AFC-B96F-439F-BB96-C6F685F36874}"/>
              </a:ext>
            </a:extLst>
          </p:cNvPr>
          <p:cNvSpPr>
            <a:spLocks/>
          </p:cNvSpPr>
          <p:nvPr/>
        </p:nvSpPr>
        <p:spPr bwMode="auto">
          <a:xfrm rot="10320000">
            <a:off x="1455738" y="2092325"/>
            <a:ext cx="2552700" cy="1603375"/>
          </a:xfrm>
          <a:custGeom>
            <a:avLst/>
            <a:gdLst>
              <a:gd name="T0" fmla="*/ 833055 w 21600"/>
              <a:gd name="T1" fmla="*/ 0 h 20417"/>
              <a:gd name="T2" fmla="*/ 2552700 w 21600"/>
              <a:gd name="T3" fmla="*/ 1603375 h 20417"/>
              <a:gd name="T4" fmla="*/ 0 w 21600"/>
              <a:gd name="T5" fmla="*/ 1603375 h 20417"/>
              <a:gd name="T6" fmla="*/ 0 60000 65536"/>
              <a:gd name="T7" fmla="*/ 0 60000 65536"/>
              <a:gd name="T8" fmla="*/ 0 60000 65536"/>
              <a:gd name="T9" fmla="*/ 0 w 21600"/>
              <a:gd name="T10" fmla="*/ 0 h 20417"/>
              <a:gd name="T11" fmla="*/ 21600 w 21600"/>
              <a:gd name="T12" fmla="*/ 20417 h 204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417" fill="none" extrusionOk="0">
                <a:moveTo>
                  <a:pt x="7049" y="-1"/>
                </a:moveTo>
                <a:cubicBezTo>
                  <a:pt x="15757" y="3006"/>
                  <a:pt x="21600" y="11204"/>
                  <a:pt x="21600" y="20417"/>
                </a:cubicBezTo>
              </a:path>
              <a:path w="21600" h="20417" stroke="0" extrusionOk="0">
                <a:moveTo>
                  <a:pt x="7049" y="-1"/>
                </a:moveTo>
                <a:cubicBezTo>
                  <a:pt x="15757" y="3006"/>
                  <a:pt x="21600" y="11204"/>
                  <a:pt x="21600" y="20417"/>
                </a:cubicBezTo>
                <a:lnTo>
                  <a:pt x="0" y="20417"/>
                </a:lnTo>
                <a:close/>
              </a:path>
            </a:pathLst>
          </a:custGeom>
          <a:noFill/>
          <a:ln w="25400" cap="rnd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Arc 12">
            <a:extLst>
              <a:ext uri="{FF2B5EF4-FFF2-40B4-BE49-F238E27FC236}">
                <a16:creationId xmlns:a16="http://schemas.microsoft.com/office/drawing/2014/main" id="{C56105B7-99ED-41FC-AA84-A785562ED97B}"/>
              </a:ext>
            </a:extLst>
          </p:cNvPr>
          <p:cNvSpPr>
            <a:spLocks/>
          </p:cNvSpPr>
          <p:nvPr/>
        </p:nvSpPr>
        <p:spPr bwMode="auto">
          <a:xfrm rot="10200000">
            <a:off x="1700213" y="2736850"/>
            <a:ext cx="3532187" cy="2293938"/>
          </a:xfrm>
          <a:custGeom>
            <a:avLst/>
            <a:gdLst>
              <a:gd name="T0" fmla="*/ 1152049 w 21600"/>
              <a:gd name="T1" fmla="*/ 0 h 20419"/>
              <a:gd name="T2" fmla="*/ 3532187 w 21600"/>
              <a:gd name="T3" fmla="*/ 2293938 h 20419"/>
              <a:gd name="T4" fmla="*/ 0 w 21600"/>
              <a:gd name="T5" fmla="*/ 2293938 h 20419"/>
              <a:gd name="T6" fmla="*/ 0 60000 65536"/>
              <a:gd name="T7" fmla="*/ 0 60000 65536"/>
              <a:gd name="T8" fmla="*/ 0 60000 65536"/>
              <a:gd name="T9" fmla="*/ 0 w 21600"/>
              <a:gd name="T10" fmla="*/ 0 h 20419"/>
              <a:gd name="T11" fmla="*/ 21600 w 21600"/>
              <a:gd name="T12" fmla="*/ 20419 h 204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419" fill="none" extrusionOk="0">
                <a:moveTo>
                  <a:pt x="7044" y="0"/>
                </a:moveTo>
                <a:cubicBezTo>
                  <a:pt x="15755" y="3005"/>
                  <a:pt x="21600" y="11204"/>
                  <a:pt x="21600" y="20419"/>
                </a:cubicBezTo>
              </a:path>
              <a:path w="21600" h="20419" stroke="0" extrusionOk="0">
                <a:moveTo>
                  <a:pt x="7044" y="0"/>
                </a:moveTo>
                <a:cubicBezTo>
                  <a:pt x="15755" y="3005"/>
                  <a:pt x="21600" y="11204"/>
                  <a:pt x="21600" y="20419"/>
                </a:cubicBezTo>
                <a:lnTo>
                  <a:pt x="0" y="20419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5BEBA0-E2EE-4911-8265-AEFAF32D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3676650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340577-C52C-4FF5-B789-D51891684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3497263"/>
            <a:ext cx="190500" cy="1905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A6ECCC-5F7F-4CEA-9BB6-CE164E368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2774950"/>
            <a:ext cx="190500" cy="1905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F784A53-52F4-4756-86C0-F7713B3F506D}"/>
              </a:ext>
            </a:extLst>
          </p:cNvPr>
          <p:cNvSpPr>
            <a:spLocks/>
          </p:cNvSpPr>
          <p:nvPr/>
        </p:nvSpPr>
        <p:spPr bwMode="auto">
          <a:xfrm>
            <a:off x="1298575" y="3262313"/>
            <a:ext cx="1023938" cy="1789112"/>
          </a:xfrm>
          <a:custGeom>
            <a:avLst/>
            <a:gdLst>
              <a:gd name="T0" fmla="*/ 0 w 645"/>
              <a:gd name="T1" fmla="*/ 0 h 1127"/>
              <a:gd name="T2" fmla="*/ 46 w 645"/>
              <a:gd name="T3" fmla="*/ 318 h 1127"/>
              <a:gd name="T4" fmla="*/ 136 w 645"/>
              <a:gd name="T5" fmla="*/ 591 h 1127"/>
              <a:gd name="T6" fmla="*/ 346 w 645"/>
              <a:gd name="T7" fmla="*/ 909 h 1127"/>
              <a:gd name="T8" fmla="*/ 645 w 645"/>
              <a:gd name="T9" fmla="*/ 1127 h 1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5"/>
              <a:gd name="T16" fmla="*/ 0 h 1127"/>
              <a:gd name="T17" fmla="*/ 645 w 645"/>
              <a:gd name="T18" fmla="*/ 1127 h 1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5" h="1127">
                <a:moveTo>
                  <a:pt x="0" y="0"/>
                </a:moveTo>
                <a:cubicBezTo>
                  <a:pt x="11" y="110"/>
                  <a:pt x="23" y="220"/>
                  <a:pt x="46" y="318"/>
                </a:cubicBezTo>
                <a:cubicBezTo>
                  <a:pt x="69" y="416"/>
                  <a:pt x="86" y="493"/>
                  <a:pt x="136" y="591"/>
                </a:cubicBezTo>
                <a:cubicBezTo>
                  <a:pt x="186" y="689"/>
                  <a:pt x="261" y="820"/>
                  <a:pt x="346" y="909"/>
                </a:cubicBezTo>
                <a:cubicBezTo>
                  <a:pt x="431" y="998"/>
                  <a:pt x="538" y="1062"/>
                  <a:pt x="645" y="1127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63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3D078-EF9B-4785-B323-A3907511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消费者均衡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54820-7279-443B-BD00-5A8EFAB0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消费者均衡：给定偏好与预算约束，最受消费者偏好的商品数量组合。</a:t>
            </a:r>
            <a:endParaRPr lang="en-US" altLang="zh-CN" sz="3200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一定价格和收入条件下，消费者愿意并且能够购买的商品数量组合。</a:t>
            </a:r>
            <a:endParaRPr lang="en-US" altLang="zh-CN" sz="2800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60474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86080-0117-45D6-80F9-4A7F044D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吉芬品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4358D-7202-4AC7-A63B-B0B7F243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4">
            <a:extLst>
              <a:ext uri="{FF2B5EF4-FFF2-40B4-BE49-F238E27FC236}">
                <a16:creationId xmlns:a16="http://schemas.microsoft.com/office/drawing/2014/main" id="{8F68F0FE-3BAB-4261-8808-4A53B007F44A}"/>
              </a:ext>
            </a:extLst>
          </p:cNvPr>
          <p:cNvSpPr>
            <a:spLocks/>
          </p:cNvSpPr>
          <p:nvPr/>
        </p:nvSpPr>
        <p:spPr bwMode="auto">
          <a:xfrm>
            <a:off x="5641975" y="2179638"/>
            <a:ext cx="773113" cy="2265362"/>
          </a:xfrm>
          <a:custGeom>
            <a:avLst/>
            <a:gdLst>
              <a:gd name="T0" fmla="*/ 0 w 487"/>
              <a:gd name="T1" fmla="*/ 0 h 1427"/>
              <a:gd name="T2" fmla="*/ 137 w 487"/>
              <a:gd name="T3" fmla="*/ 73 h 1427"/>
              <a:gd name="T4" fmla="*/ 382 w 487"/>
              <a:gd name="T5" fmla="*/ 354 h 1427"/>
              <a:gd name="T6" fmla="*/ 473 w 487"/>
              <a:gd name="T7" fmla="*/ 709 h 1427"/>
              <a:gd name="T8" fmla="*/ 464 w 487"/>
              <a:gd name="T9" fmla="*/ 964 h 1427"/>
              <a:gd name="T10" fmla="*/ 364 w 487"/>
              <a:gd name="T11" fmla="*/ 1254 h 1427"/>
              <a:gd name="T12" fmla="*/ 273 w 487"/>
              <a:gd name="T13" fmla="*/ 1427 h 14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7"/>
              <a:gd name="T22" fmla="*/ 0 h 1427"/>
              <a:gd name="T23" fmla="*/ 487 w 487"/>
              <a:gd name="T24" fmla="*/ 1427 h 14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7" h="1427">
                <a:moveTo>
                  <a:pt x="0" y="0"/>
                </a:moveTo>
                <a:cubicBezTo>
                  <a:pt x="36" y="7"/>
                  <a:pt x="73" y="14"/>
                  <a:pt x="137" y="73"/>
                </a:cubicBezTo>
                <a:cubicBezTo>
                  <a:pt x="201" y="132"/>
                  <a:pt x="326" y="248"/>
                  <a:pt x="382" y="354"/>
                </a:cubicBezTo>
                <a:cubicBezTo>
                  <a:pt x="438" y="460"/>
                  <a:pt x="459" y="607"/>
                  <a:pt x="473" y="709"/>
                </a:cubicBezTo>
                <a:cubicBezTo>
                  <a:pt x="487" y="811"/>
                  <a:pt x="482" y="873"/>
                  <a:pt x="464" y="964"/>
                </a:cubicBezTo>
                <a:cubicBezTo>
                  <a:pt x="446" y="1055"/>
                  <a:pt x="396" y="1177"/>
                  <a:pt x="364" y="1254"/>
                </a:cubicBezTo>
                <a:cubicBezTo>
                  <a:pt x="332" y="1331"/>
                  <a:pt x="288" y="1395"/>
                  <a:pt x="273" y="1427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F750CF-F503-48C9-A32F-3B591BAF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1181100"/>
            <a:ext cx="2840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ea typeface="宋体" panose="02010600030101010101" pitchFamily="2" charset="-122"/>
              </a:rPr>
              <a:t>保持</a:t>
            </a:r>
            <a:r>
              <a:rPr lang="en-US" altLang="zh-CN" sz="2800" dirty="0">
                <a:ea typeface="宋体" panose="02010600030101010101" pitchFamily="2" charset="-122"/>
              </a:rPr>
              <a:t>p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ea typeface="宋体" panose="02010600030101010101" pitchFamily="2" charset="-122"/>
              </a:rPr>
              <a:t> m</a:t>
            </a:r>
            <a:r>
              <a:rPr lang="zh-CN" altLang="en-US" sz="2800" dirty="0">
                <a:ea typeface="宋体" panose="02010600030101010101" pitchFamily="2" charset="-122"/>
              </a:rPr>
              <a:t>不变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894FE483-8354-4F98-A725-2A913CAA6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1738313"/>
            <a:ext cx="0" cy="3786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423C7E06-BDE2-4959-853F-19A0E2FCB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5548313"/>
            <a:ext cx="3548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90EF820-74BE-4D79-8A0D-408D1F9C7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5681663"/>
            <a:ext cx="51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9E17520-FEB3-4FB6-93D0-45A03C623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1657350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FD11E375-62F3-4E64-ADA0-C5B42C32A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2201863"/>
            <a:ext cx="3144838" cy="3362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9B35DD7A-A356-4F73-984A-A0CE9CEDE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2217738"/>
            <a:ext cx="1774825" cy="333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2D28D701-B525-4DA9-9171-810C2C7DE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2217738"/>
            <a:ext cx="749300" cy="333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rc 11">
            <a:extLst>
              <a:ext uri="{FF2B5EF4-FFF2-40B4-BE49-F238E27FC236}">
                <a16:creationId xmlns:a16="http://schemas.microsoft.com/office/drawing/2014/main" id="{77880635-6C40-4A12-A483-9EF5DA9E1FC6}"/>
              </a:ext>
            </a:extLst>
          </p:cNvPr>
          <p:cNvSpPr>
            <a:spLocks/>
          </p:cNvSpPr>
          <p:nvPr/>
        </p:nvSpPr>
        <p:spPr bwMode="auto">
          <a:xfrm rot="10320000">
            <a:off x="1455738" y="2092325"/>
            <a:ext cx="2552700" cy="1603375"/>
          </a:xfrm>
          <a:custGeom>
            <a:avLst/>
            <a:gdLst>
              <a:gd name="T0" fmla="*/ 833055 w 21600"/>
              <a:gd name="T1" fmla="*/ 0 h 20417"/>
              <a:gd name="T2" fmla="*/ 2552700 w 21600"/>
              <a:gd name="T3" fmla="*/ 1603375 h 20417"/>
              <a:gd name="T4" fmla="*/ 0 w 21600"/>
              <a:gd name="T5" fmla="*/ 1603375 h 20417"/>
              <a:gd name="T6" fmla="*/ 0 60000 65536"/>
              <a:gd name="T7" fmla="*/ 0 60000 65536"/>
              <a:gd name="T8" fmla="*/ 0 60000 65536"/>
              <a:gd name="T9" fmla="*/ 0 w 21600"/>
              <a:gd name="T10" fmla="*/ 0 h 20417"/>
              <a:gd name="T11" fmla="*/ 21600 w 21600"/>
              <a:gd name="T12" fmla="*/ 20417 h 204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417" fill="none" extrusionOk="0">
                <a:moveTo>
                  <a:pt x="7049" y="-1"/>
                </a:moveTo>
                <a:cubicBezTo>
                  <a:pt x="15757" y="3006"/>
                  <a:pt x="21600" y="11204"/>
                  <a:pt x="21600" y="20417"/>
                </a:cubicBezTo>
              </a:path>
              <a:path w="21600" h="20417" stroke="0" extrusionOk="0">
                <a:moveTo>
                  <a:pt x="7049" y="-1"/>
                </a:moveTo>
                <a:cubicBezTo>
                  <a:pt x="15757" y="3006"/>
                  <a:pt x="21600" y="11204"/>
                  <a:pt x="21600" y="20417"/>
                </a:cubicBezTo>
                <a:lnTo>
                  <a:pt x="0" y="20417"/>
                </a:lnTo>
                <a:close/>
              </a:path>
            </a:pathLst>
          </a:custGeom>
          <a:noFill/>
          <a:ln w="25400" cap="rnd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Arc 12">
            <a:extLst>
              <a:ext uri="{FF2B5EF4-FFF2-40B4-BE49-F238E27FC236}">
                <a16:creationId xmlns:a16="http://schemas.microsoft.com/office/drawing/2014/main" id="{8E6DED34-796F-47D8-97AC-53C46A0D5B56}"/>
              </a:ext>
            </a:extLst>
          </p:cNvPr>
          <p:cNvSpPr>
            <a:spLocks/>
          </p:cNvSpPr>
          <p:nvPr/>
        </p:nvSpPr>
        <p:spPr bwMode="auto">
          <a:xfrm rot="10200000">
            <a:off x="1700213" y="2736850"/>
            <a:ext cx="3532187" cy="2293938"/>
          </a:xfrm>
          <a:custGeom>
            <a:avLst/>
            <a:gdLst>
              <a:gd name="T0" fmla="*/ 1152049 w 21600"/>
              <a:gd name="T1" fmla="*/ 0 h 20419"/>
              <a:gd name="T2" fmla="*/ 3532187 w 21600"/>
              <a:gd name="T3" fmla="*/ 2293938 h 20419"/>
              <a:gd name="T4" fmla="*/ 0 w 21600"/>
              <a:gd name="T5" fmla="*/ 2293938 h 20419"/>
              <a:gd name="T6" fmla="*/ 0 60000 65536"/>
              <a:gd name="T7" fmla="*/ 0 60000 65536"/>
              <a:gd name="T8" fmla="*/ 0 60000 65536"/>
              <a:gd name="T9" fmla="*/ 0 w 21600"/>
              <a:gd name="T10" fmla="*/ 0 h 20419"/>
              <a:gd name="T11" fmla="*/ 21600 w 21600"/>
              <a:gd name="T12" fmla="*/ 20419 h 204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419" fill="none" extrusionOk="0">
                <a:moveTo>
                  <a:pt x="7044" y="0"/>
                </a:moveTo>
                <a:cubicBezTo>
                  <a:pt x="15755" y="3005"/>
                  <a:pt x="21600" y="11204"/>
                  <a:pt x="21600" y="20419"/>
                </a:cubicBezTo>
              </a:path>
              <a:path w="21600" h="20419" stroke="0" extrusionOk="0">
                <a:moveTo>
                  <a:pt x="7044" y="0"/>
                </a:moveTo>
                <a:cubicBezTo>
                  <a:pt x="15755" y="3005"/>
                  <a:pt x="21600" y="11204"/>
                  <a:pt x="21600" y="20419"/>
                </a:cubicBezTo>
                <a:lnTo>
                  <a:pt x="0" y="20419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3E95FF70-08FF-4EA4-A560-1B9D1423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3676650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3B2E5151-C966-42F8-BACA-F6595702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3497263"/>
            <a:ext cx="190500" cy="1905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2EF976D6-1714-4FE5-840C-E04852B9D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2774950"/>
            <a:ext cx="190500" cy="1905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89AA1B99-2B61-4164-A529-B264A1DEE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905000"/>
            <a:ext cx="0" cy="287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03F1690-770F-4858-945A-6C25344ED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4805363"/>
            <a:ext cx="3190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58E95F03-D673-41EC-A342-C3733481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4795838"/>
            <a:ext cx="65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124006B4-27C5-49A8-A080-140673BC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175" y="1055688"/>
            <a:ext cx="348138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需求曲线有一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段斜率为正的部分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67010F6D-42E7-41B1-9990-A278DF8A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3217863"/>
            <a:ext cx="1649491" cy="10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商品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吉芬品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6D4B7526-A57E-4262-AE35-F7BB763DE7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34213" y="2632075"/>
            <a:ext cx="6080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Û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92BF03C5-DD2E-4EFB-9DD2-E1DAC2A3D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1731963"/>
            <a:ext cx="579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44322A81-E9A7-41B1-87F9-85E79E78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3" y="2222500"/>
            <a:ext cx="190500" cy="1905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2203E635-484F-4E5A-B80D-0FC9E50F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4062413"/>
            <a:ext cx="190500" cy="1905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AAF29DCB-BB87-4BC1-89DC-2056C6F8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3221038"/>
            <a:ext cx="190500" cy="1905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A1ED21E8-56D6-4BE5-88D6-4FD00AD6469E}"/>
              </a:ext>
            </a:extLst>
          </p:cNvPr>
          <p:cNvSpPr>
            <a:spLocks/>
          </p:cNvSpPr>
          <p:nvPr/>
        </p:nvSpPr>
        <p:spPr bwMode="auto">
          <a:xfrm>
            <a:off x="1298575" y="3262313"/>
            <a:ext cx="1023938" cy="1789112"/>
          </a:xfrm>
          <a:custGeom>
            <a:avLst/>
            <a:gdLst>
              <a:gd name="T0" fmla="*/ 0 w 645"/>
              <a:gd name="T1" fmla="*/ 0 h 1127"/>
              <a:gd name="T2" fmla="*/ 46 w 645"/>
              <a:gd name="T3" fmla="*/ 318 h 1127"/>
              <a:gd name="T4" fmla="*/ 136 w 645"/>
              <a:gd name="T5" fmla="*/ 591 h 1127"/>
              <a:gd name="T6" fmla="*/ 346 w 645"/>
              <a:gd name="T7" fmla="*/ 909 h 1127"/>
              <a:gd name="T8" fmla="*/ 645 w 645"/>
              <a:gd name="T9" fmla="*/ 1127 h 1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5"/>
              <a:gd name="T16" fmla="*/ 0 h 1127"/>
              <a:gd name="T17" fmla="*/ 645 w 645"/>
              <a:gd name="T18" fmla="*/ 1127 h 1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5" h="1127">
                <a:moveTo>
                  <a:pt x="0" y="0"/>
                </a:moveTo>
                <a:cubicBezTo>
                  <a:pt x="11" y="110"/>
                  <a:pt x="23" y="220"/>
                  <a:pt x="46" y="318"/>
                </a:cubicBezTo>
                <a:cubicBezTo>
                  <a:pt x="69" y="416"/>
                  <a:pt x="86" y="493"/>
                  <a:pt x="136" y="591"/>
                </a:cubicBezTo>
                <a:cubicBezTo>
                  <a:pt x="186" y="689"/>
                  <a:pt x="261" y="820"/>
                  <a:pt x="346" y="909"/>
                </a:cubicBezTo>
                <a:cubicBezTo>
                  <a:pt x="431" y="998"/>
                  <a:pt x="538" y="1062"/>
                  <a:pt x="645" y="1127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" name="Freeform 32">
            <a:extLst>
              <a:ext uri="{FF2B5EF4-FFF2-40B4-BE49-F238E27FC236}">
                <a16:creationId xmlns:a16="http://schemas.microsoft.com/office/drawing/2014/main" id="{BD6F59E7-58CE-4C26-AD95-0A61494B090D}"/>
              </a:ext>
            </a:extLst>
          </p:cNvPr>
          <p:cNvSpPr>
            <a:spLocks/>
          </p:cNvSpPr>
          <p:nvPr/>
        </p:nvSpPr>
        <p:spPr bwMode="auto">
          <a:xfrm>
            <a:off x="1096963" y="2482850"/>
            <a:ext cx="663575" cy="1370013"/>
          </a:xfrm>
          <a:custGeom>
            <a:avLst/>
            <a:gdLst>
              <a:gd name="T0" fmla="*/ 0 w 418"/>
              <a:gd name="T1" fmla="*/ 863 h 863"/>
              <a:gd name="T2" fmla="*/ 163 w 418"/>
              <a:gd name="T3" fmla="*/ 818 h 863"/>
              <a:gd name="T4" fmla="*/ 391 w 418"/>
              <a:gd name="T5" fmla="*/ 700 h 863"/>
              <a:gd name="T6" fmla="*/ 327 w 418"/>
              <a:gd name="T7" fmla="*/ 245 h 863"/>
              <a:gd name="T8" fmla="*/ 254 w 418"/>
              <a:gd name="T9" fmla="*/ 0 h 8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8"/>
              <a:gd name="T16" fmla="*/ 0 h 863"/>
              <a:gd name="T17" fmla="*/ 418 w 418"/>
              <a:gd name="T18" fmla="*/ 863 h 8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8" h="863">
                <a:moveTo>
                  <a:pt x="0" y="863"/>
                </a:moveTo>
                <a:cubicBezTo>
                  <a:pt x="49" y="854"/>
                  <a:pt x="98" y="845"/>
                  <a:pt x="163" y="818"/>
                </a:cubicBezTo>
                <a:cubicBezTo>
                  <a:pt x="228" y="791"/>
                  <a:pt x="364" y="795"/>
                  <a:pt x="391" y="700"/>
                </a:cubicBezTo>
                <a:cubicBezTo>
                  <a:pt x="418" y="605"/>
                  <a:pt x="350" y="362"/>
                  <a:pt x="327" y="245"/>
                </a:cubicBezTo>
                <a:cubicBezTo>
                  <a:pt x="304" y="128"/>
                  <a:pt x="279" y="64"/>
                  <a:pt x="254" y="0"/>
                </a:cubicBezTo>
              </a:path>
            </a:pathLst>
          </a:custGeom>
          <a:noFill/>
          <a:ln w="5715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1D236DDA-334C-4DA4-9059-1E2D12941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2181225"/>
            <a:ext cx="276197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CC00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CC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CC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CC00"/>
                </a:solidFill>
                <a:ea typeface="宋体" panose="02010600030101010101" pitchFamily="2" charset="-122"/>
              </a:rPr>
              <a:t>价格扩展线</a:t>
            </a:r>
            <a:endParaRPr lang="en-US" altLang="zh-CN" dirty="0">
              <a:solidFill>
                <a:srgbClr val="00CC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625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F173-F30A-42F5-94BD-8460C723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交叉价格影响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2405D-4435-4BBD-85F9-4467D4E3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假如价格</a:t>
            </a:r>
            <a:r>
              <a:rPr lang="en-US" altLang="zh-CN" sz="3200" dirty="0">
                <a:ea typeface="宋体" panose="02010600030101010101" pitchFamily="2" charset="-122"/>
              </a:rPr>
              <a:t>p</a:t>
            </a:r>
            <a:r>
              <a:rPr lang="en-US" altLang="zh-CN" sz="3200" baseline="-25000" dirty="0">
                <a:ea typeface="宋体" panose="02010600030101010101" pitchFamily="2" charset="-122"/>
              </a:rPr>
              <a:t>2</a:t>
            </a:r>
            <a:r>
              <a:rPr lang="zh-CN" altLang="en-US" sz="3200" dirty="0"/>
              <a:t>上升</a:t>
            </a:r>
          </a:p>
          <a:p>
            <a:pPr lvl="1"/>
            <a:r>
              <a:rPr lang="zh-CN" altLang="en-US" sz="2800" dirty="0"/>
              <a:t>增加对商品</a:t>
            </a:r>
            <a:r>
              <a:rPr lang="en-US" altLang="zh-CN" sz="2800" dirty="0"/>
              <a:t>1</a:t>
            </a:r>
            <a:r>
              <a:rPr lang="zh-CN" altLang="en-US" sz="2800" dirty="0"/>
              <a:t>的需求，那么商品</a:t>
            </a:r>
            <a:r>
              <a:rPr lang="en-US" altLang="zh-CN" sz="2800" dirty="0"/>
              <a:t>1</a:t>
            </a:r>
            <a:r>
              <a:rPr lang="zh-CN" altLang="en-US" sz="2800" dirty="0"/>
              <a:t>与商品</a:t>
            </a:r>
            <a:r>
              <a:rPr lang="en-US" altLang="zh-CN" sz="2800" dirty="0"/>
              <a:t>2</a:t>
            </a:r>
            <a:r>
              <a:rPr lang="zh-CN" altLang="en-US" sz="2800" dirty="0"/>
              <a:t>为替代品。</a:t>
            </a:r>
          </a:p>
          <a:p>
            <a:pPr lvl="1"/>
            <a:r>
              <a:rPr lang="zh-CN" altLang="en-US" sz="2800" dirty="0"/>
              <a:t>减少 对于商品</a:t>
            </a:r>
            <a:r>
              <a:rPr lang="en-US" altLang="zh-CN" sz="2800" dirty="0"/>
              <a:t>1</a:t>
            </a:r>
            <a:r>
              <a:rPr lang="zh-CN" altLang="en-US" sz="2800" dirty="0"/>
              <a:t>的需求，商品</a:t>
            </a:r>
            <a:r>
              <a:rPr lang="en-US" altLang="zh-CN" sz="2800" dirty="0"/>
              <a:t>1</a:t>
            </a:r>
            <a:r>
              <a:rPr lang="zh-CN" altLang="en-US" sz="2800" dirty="0"/>
              <a:t>与商品</a:t>
            </a:r>
            <a:r>
              <a:rPr lang="en-US" altLang="zh-CN" sz="2800" dirty="0"/>
              <a:t>2</a:t>
            </a:r>
            <a:r>
              <a:rPr lang="zh-CN" altLang="en-US" sz="2800" dirty="0"/>
              <a:t>为互补品。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3228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2FCAA-71CC-4612-A5CE-E91F3C23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交叉价格影响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69753E-2541-4A55-ABF3-6E5DE3935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完全互补品的例子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因此</a:t>
                </a:r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sSubSup>
                          <m:sSubSup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CN" sz="32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32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CN" sz="32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3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因此商品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与商品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互为互补品</a:t>
                </a:r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sz="32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69753E-2541-4A55-ABF3-6E5DE3935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564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31C17-FC20-4D5D-8501-3A48673A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交叉价格影响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340B9-013F-4C8E-9258-2269ED5C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柯布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-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道格拉斯函数的例子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𝐛𝐦</m:t>
                        </m:r>
                      </m:num>
                      <m:den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因此</a:t>
                </a:r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sSubSup>
                          <m:sSubSup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3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因此商品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既不是商品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的互补品，也不是商品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+mn-ea"/>
                  </a:rPr>
                  <a:t>的替代品。</a:t>
                </a:r>
                <a:endParaRPr lang="en-US" altLang="zh-CN" sz="3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sz="32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340B9-013F-4C8E-9258-2269ED5C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37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1A401-8EDA-4DFC-99FD-778C6AEC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消费者均衡：例子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89D3C-4F19-44CF-818B-9CCC5C8D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5D4BD6C-B7E4-4766-84AF-061D76A8438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3447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CD7AF6D-36D3-4AB1-BCDC-9231E2D0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6300788"/>
            <a:ext cx="51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F1C3D7-344B-4525-99AA-134B3DFE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2109788"/>
            <a:ext cx="51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C339B30-EC25-4E00-914E-3C422EB56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2944813"/>
            <a:ext cx="3435350" cy="3421062"/>
          </a:xfrm>
          <a:prstGeom prst="rtTriangl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02B82DA8-D820-4508-AFB0-E010FD674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50" y="2952750"/>
            <a:ext cx="3462338" cy="3419475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302ED7D9-A65F-4BF2-B0B4-17E8FD9B8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5346700"/>
            <a:ext cx="346075" cy="346075"/>
          </a:xfrm>
          <a:prstGeom prst="ellipse">
            <a:avLst/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8FDB3E-45DF-4326-941C-C6C5EA92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4481513"/>
            <a:ext cx="346075" cy="346075"/>
          </a:xfrm>
          <a:prstGeom prst="ellipse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2514B6C-F772-4D52-B72B-7CB87CF01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5380038"/>
            <a:ext cx="265777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solidFill>
                  <a:srgbClr val="3333FF"/>
                </a:solidFill>
                <a:ea typeface="宋体" panose="02010600030101010101" pitchFamily="2" charset="-122"/>
              </a:rPr>
              <a:t>可行商品组合</a:t>
            </a:r>
            <a:endParaRPr lang="en-US" altLang="zh-CN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A7BADF39-0A4F-4B7E-9761-BE268C113AD2}"/>
              </a:ext>
            </a:extLst>
          </p:cNvPr>
          <p:cNvSpPr>
            <a:spLocks/>
          </p:cNvSpPr>
          <p:nvPr/>
        </p:nvSpPr>
        <p:spPr bwMode="auto">
          <a:xfrm>
            <a:off x="3429000" y="2730500"/>
            <a:ext cx="2806700" cy="2781300"/>
          </a:xfrm>
          <a:custGeom>
            <a:avLst/>
            <a:gdLst>
              <a:gd name="T0" fmla="*/ 0 w 1768"/>
              <a:gd name="T1" fmla="*/ 0 h 1752"/>
              <a:gd name="T2" fmla="*/ 2147483647 w 1768"/>
              <a:gd name="T3" fmla="*/ 0 h 1752"/>
              <a:gd name="T4" fmla="*/ 2147483647 w 1768"/>
              <a:gd name="T5" fmla="*/ 2147483647 h 1752"/>
              <a:gd name="T6" fmla="*/ 2147483647 w 1768"/>
              <a:gd name="T7" fmla="*/ 2147483647 h 1752"/>
              <a:gd name="T8" fmla="*/ 2147483647 w 1768"/>
              <a:gd name="T9" fmla="*/ 2147483647 h 1752"/>
              <a:gd name="T10" fmla="*/ 2147483647 w 1768"/>
              <a:gd name="T11" fmla="*/ 2147483647 h 1752"/>
              <a:gd name="T12" fmla="*/ 2147483647 w 1768"/>
              <a:gd name="T13" fmla="*/ 2147483647 h 1752"/>
              <a:gd name="T14" fmla="*/ 2096770215 w 1768"/>
              <a:gd name="T15" fmla="*/ 2147483647 h 1752"/>
              <a:gd name="T16" fmla="*/ 1774190304 w 1768"/>
              <a:gd name="T17" fmla="*/ 2147483647 h 1752"/>
              <a:gd name="T18" fmla="*/ 1431448752 w 1768"/>
              <a:gd name="T19" fmla="*/ 2147483647 h 1752"/>
              <a:gd name="T20" fmla="*/ 1129030085 w 1768"/>
              <a:gd name="T21" fmla="*/ 2147483647 h 1752"/>
              <a:gd name="T22" fmla="*/ 866933907 w 1768"/>
              <a:gd name="T23" fmla="*/ 2147483647 h 1752"/>
              <a:gd name="T24" fmla="*/ 665321265 w 1768"/>
              <a:gd name="T25" fmla="*/ 1895157766 h 1752"/>
              <a:gd name="T26" fmla="*/ 443547576 w 1768"/>
              <a:gd name="T27" fmla="*/ 1471771237 h 1752"/>
              <a:gd name="T28" fmla="*/ 302418766 w 1768"/>
              <a:gd name="T29" fmla="*/ 1028223860 h 1752"/>
              <a:gd name="T30" fmla="*/ 120967516 w 1768"/>
              <a:gd name="T31" fmla="*/ 443547575 h 1752"/>
              <a:gd name="T32" fmla="*/ 0 w 1768"/>
              <a:gd name="T33" fmla="*/ 0 h 175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68"/>
              <a:gd name="T52" fmla="*/ 0 h 1752"/>
              <a:gd name="T53" fmla="*/ 1768 w 1768"/>
              <a:gd name="T54" fmla="*/ 1752 h 175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68" h="1752">
                <a:moveTo>
                  <a:pt x="0" y="0"/>
                </a:moveTo>
                <a:lnTo>
                  <a:pt x="1768" y="0"/>
                </a:lnTo>
                <a:lnTo>
                  <a:pt x="1768" y="1752"/>
                </a:lnTo>
                <a:lnTo>
                  <a:pt x="1576" y="1720"/>
                </a:lnTo>
                <a:lnTo>
                  <a:pt x="1384" y="1656"/>
                </a:lnTo>
                <a:lnTo>
                  <a:pt x="1232" y="1608"/>
                </a:lnTo>
                <a:lnTo>
                  <a:pt x="1024" y="1504"/>
                </a:lnTo>
                <a:lnTo>
                  <a:pt x="832" y="1408"/>
                </a:lnTo>
                <a:lnTo>
                  <a:pt x="704" y="1328"/>
                </a:lnTo>
                <a:lnTo>
                  <a:pt x="568" y="1208"/>
                </a:lnTo>
                <a:lnTo>
                  <a:pt x="448" y="1056"/>
                </a:lnTo>
                <a:lnTo>
                  <a:pt x="344" y="904"/>
                </a:lnTo>
                <a:lnTo>
                  <a:pt x="264" y="752"/>
                </a:lnTo>
                <a:lnTo>
                  <a:pt x="176" y="584"/>
                </a:lnTo>
                <a:lnTo>
                  <a:pt x="120" y="408"/>
                </a:lnTo>
                <a:lnTo>
                  <a:pt x="48" y="176"/>
                </a:lnTo>
                <a:lnTo>
                  <a:pt x="0" y="0"/>
                </a:lnTo>
                <a:close/>
              </a:path>
            </a:pathLst>
          </a:cu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36F24B17-69FC-4796-B1AD-0C8E0661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182938"/>
            <a:ext cx="389369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solidFill>
                  <a:srgbClr val="FF0033"/>
                </a:solidFill>
                <a:ea typeface="宋体" panose="02010600030101010101" pitchFamily="2" charset="-122"/>
              </a:rPr>
              <a:t>更受偏好的商品组合</a:t>
            </a:r>
            <a:endParaRPr lang="en-US" altLang="zh-CN" dirty="0">
              <a:solidFill>
                <a:srgbClr val="FF0033"/>
              </a:solidFill>
              <a:ea typeface="宋体" panose="02010600030101010101" pitchFamily="2" charset="-122"/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1AA3768F-3227-4D61-A786-82E7C1E004F5}"/>
              </a:ext>
            </a:extLst>
          </p:cNvPr>
          <p:cNvSpPr>
            <a:spLocks/>
          </p:cNvSpPr>
          <p:nvPr/>
        </p:nvSpPr>
        <p:spPr bwMode="auto">
          <a:xfrm>
            <a:off x="3416300" y="2705100"/>
            <a:ext cx="2857500" cy="2819400"/>
          </a:xfrm>
          <a:custGeom>
            <a:avLst/>
            <a:gdLst>
              <a:gd name="T0" fmla="*/ 0 w 1800"/>
              <a:gd name="T1" fmla="*/ 0 h 1776"/>
              <a:gd name="T2" fmla="*/ 161290006 w 1800"/>
              <a:gd name="T3" fmla="*/ 564515043 h 1776"/>
              <a:gd name="T4" fmla="*/ 342741256 w 1800"/>
              <a:gd name="T5" fmla="*/ 1189513820 h 1776"/>
              <a:gd name="T6" fmla="*/ 544353801 w 1800"/>
              <a:gd name="T7" fmla="*/ 1693545328 h 1776"/>
              <a:gd name="T8" fmla="*/ 766127491 w 1800"/>
              <a:gd name="T9" fmla="*/ 2147483647 h 1776"/>
              <a:gd name="T10" fmla="*/ 947578890 w 1800"/>
              <a:gd name="T11" fmla="*/ 2147483647 h 1776"/>
              <a:gd name="T12" fmla="*/ 1169352580 w 1800"/>
              <a:gd name="T13" fmla="*/ 2147483647 h 1776"/>
              <a:gd name="T14" fmla="*/ 1451610003 w 1800"/>
              <a:gd name="T15" fmla="*/ 2147483647 h 1776"/>
              <a:gd name="T16" fmla="*/ 1955641513 w 1800"/>
              <a:gd name="T17" fmla="*/ 2147483647 h 1776"/>
              <a:gd name="T18" fmla="*/ 2147483647 w 1800"/>
              <a:gd name="T19" fmla="*/ 2147483647 h 1776"/>
              <a:gd name="T20" fmla="*/ 2147483647 w 1800"/>
              <a:gd name="T21" fmla="*/ 2147483647 h 1776"/>
              <a:gd name="T22" fmla="*/ 2147483647 w 1800"/>
              <a:gd name="T23" fmla="*/ 2147483647 h 1776"/>
              <a:gd name="T24" fmla="*/ 2147483647 w 1800"/>
              <a:gd name="T25" fmla="*/ 2147483647 h 1776"/>
              <a:gd name="T26" fmla="*/ 2147483647 w 1800"/>
              <a:gd name="T27" fmla="*/ 2147483647 h 17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00"/>
              <a:gd name="T43" fmla="*/ 0 h 1776"/>
              <a:gd name="T44" fmla="*/ 1800 w 1800"/>
              <a:gd name="T45" fmla="*/ 1776 h 177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00" h="1776">
                <a:moveTo>
                  <a:pt x="0" y="0"/>
                </a:moveTo>
                <a:cubicBezTo>
                  <a:pt x="20" y="72"/>
                  <a:pt x="41" y="145"/>
                  <a:pt x="64" y="224"/>
                </a:cubicBezTo>
                <a:cubicBezTo>
                  <a:pt x="87" y="303"/>
                  <a:pt x="111" y="397"/>
                  <a:pt x="136" y="472"/>
                </a:cubicBezTo>
                <a:cubicBezTo>
                  <a:pt x="161" y="547"/>
                  <a:pt x="188" y="608"/>
                  <a:pt x="216" y="672"/>
                </a:cubicBezTo>
                <a:cubicBezTo>
                  <a:pt x="244" y="736"/>
                  <a:pt x="277" y="805"/>
                  <a:pt x="304" y="856"/>
                </a:cubicBezTo>
                <a:cubicBezTo>
                  <a:pt x="331" y="907"/>
                  <a:pt x="349" y="937"/>
                  <a:pt x="376" y="976"/>
                </a:cubicBezTo>
                <a:cubicBezTo>
                  <a:pt x="403" y="1015"/>
                  <a:pt x="431" y="1048"/>
                  <a:pt x="464" y="1088"/>
                </a:cubicBezTo>
                <a:cubicBezTo>
                  <a:pt x="497" y="1128"/>
                  <a:pt x="524" y="1167"/>
                  <a:pt x="576" y="1216"/>
                </a:cubicBezTo>
                <a:cubicBezTo>
                  <a:pt x="628" y="1265"/>
                  <a:pt x="715" y="1339"/>
                  <a:pt x="776" y="1384"/>
                </a:cubicBezTo>
                <a:cubicBezTo>
                  <a:pt x="837" y="1429"/>
                  <a:pt x="880" y="1453"/>
                  <a:pt x="944" y="1488"/>
                </a:cubicBezTo>
                <a:cubicBezTo>
                  <a:pt x="1008" y="1523"/>
                  <a:pt x="1087" y="1560"/>
                  <a:pt x="1160" y="1592"/>
                </a:cubicBezTo>
                <a:cubicBezTo>
                  <a:pt x="1233" y="1624"/>
                  <a:pt x="1311" y="1653"/>
                  <a:pt x="1384" y="1680"/>
                </a:cubicBezTo>
                <a:cubicBezTo>
                  <a:pt x="1457" y="1707"/>
                  <a:pt x="1531" y="1736"/>
                  <a:pt x="1600" y="1752"/>
                </a:cubicBezTo>
                <a:cubicBezTo>
                  <a:pt x="1669" y="1768"/>
                  <a:pt x="1758" y="1771"/>
                  <a:pt x="1800" y="1776"/>
                </a:cubicBezTo>
              </a:path>
            </a:pathLst>
          </a:custGeom>
          <a:noFill/>
          <a:ln w="381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58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2B690-92F5-4CD4-A41C-D3757381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非均衡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42A43-37D5-4BF9-93B8-6F1023424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99D2383-E0CD-4A63-BD5E-B88836C1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42" y="2344166"/>
            <a:ext cx="3435350" cy="3421062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F640028-5460-4D54-8B51-435521B6E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505" y="2352103"/>
            <a:ext cx="3462337" cy="3419475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7A18B2-02A0-4488-9407-2F7857500BE5}"/>
              </a:ext>
            </a:extLst>
          </p:cNvPr>
          <p:cNvSpPr>
            <a:spLocks/>
          </p:cNvSpPr>
          <p:nvPr/>
        </p:nvSpPr>
        <p:spPr bwMode="auto">
          <a:xfrm>
            <a:off x="3023855" y="2218753"/>
            <a:ext cx="2960687" cy="2744788"/>
          </a:xfrm>
          <a:custGeom>
            <a:avLst/>
            <a:gdLst>
              <a:gd name="T0" fmla="*/ 0 w 1865"/>
              <a:gd name="T1" fmla="*/ 2147483646 h 1729"/>
              <a:gd name="T2" fmla="*/ 0 w 1865"/>
              <a:gd name="T3" fmla="*/ 2147483646 h 1729"/>
              <a:gd name="T4" fmla="*/ 0 w 1865"/>
              <a:gd name="T5" fmla="*/ 2147483646 h 1729"/>
              <a:gd name="T6" fmla="*/ 2147483646 w 1865"/>
              <a:gd name="T7" fmla="*/ 2147483646 h 1729"/>
              <a:gd name="T8" fmla="*/ 2147483646 w 1865"/>
              <a:gd name="T9" fmla="*/ 2147483646 h 1729"/>
              <a:gd name="T10" fmla="*/ 2147483646 w 1865"/>
              <a:gd name="T11" fmla="*/ 2147483646 h 1729"/>
              <a:gd name="T12" fmla="*/ 2147483646 w 1865"/>
              <a:gd name="T13" fmla="*/ 2147483646 h 1729"/>
              <a:gd name="T14" fmla="*/ 2147483646 w 1865"/>
              <a:gd name="T15" fmla="*/ 2147483646 h 1729"/>
              <a:gd name="T16" fmla="*/ 2147483646 w 1865"/>
              <a:gd name="T17" fmla="*/ 2147483646 h 1729"/>
              <a:gd name="T18" fmla="*/ 2147483646 w 1865"/>
              <a:gd name="T19" fmla="*/ 2147483646 h 1729"/>
              <a:gd name="T20" fmla="*/ 2147483646 w 1865"/>
              <a:gd name="T21" fmla="*/ 2147483646 h 1729"/>
              <a:gd name="T22" fmla="*/ 2147483646 w 1865"/>
              <a:gd name="T23" fmla="*/ 2147483646 h 1729"/>
              <a:gd name="T24" fmla="*/ 2147483646 w 1865"/>
              <a:gd name="T25" fmla="*/ 2147483646 h 1729"/>
              <a:gd name="T26" fmla="*/ 2147483646 w 1865"/>
              <a:gd name="T27" fmla="*/ 2147483646 h 1729"/>
              <a:gd name="T28" fmla="*/ 2147483646 w 1865"/>
              <a:gd name="T29" fmla="*/ 2147483646 h 1729"/>
              <a:gd name="T30" fmla="*/ 2147483646 w 1865"/>
              <a:gd name="T31" fmla="*/ 2147483646 h 1729"/>
              <a:gd name="T32" fmla="*/ 2147483646 w 1865"/>
              <a:gd name="T33" fmla="*/ 2147483646 h 1729"/>
              <a:gd name="T34" fmla="*/ 2147483646 w 1865"/>
              <a:gd name="T35" fmla="*/ 2147483646 h 1729"/>
              <a:gd name="T36" fmla="*/ 2147483646 w 1865"/>
              <a:gd name="T37" fmla="*/ 2147483646 h 1729"/>
              <a:gd name="T38" fmla="*/ 2147483646 w 1865"/>
              <a:gd name="T39" fmla="*/ 2147483646 h 1729"/>
              <a:gd name="T40" fmla="*/ 2147483646 w 1865"/>
              <a:gd name="T41" fmla="*/ 2147483646 h 1729"/>
              <a:gd name="T42" fmla="*/ 2147483646 w 1865"/>
              <a:gd name="T43" fmla="*/ 2147483646 h 1729"/>
              <a:gd name="T44" fmla="*/ 2147483646 w 1865"/>
              <a:gd name="T45" fmla="*/ 2147483646 h 1729"/>
              <a:gd name="T46" fmla="*/ 2147483646 w 1865"/>
              <a:gd name="T47" fmla="*/ 2147483646 h 1729"/>
              <a:gd name="T48" fmla="*/ 2147483646 w 1865"/>
              <a:gd name="T49" fmla="*/ 2147483646 h 1729"/>
              <a:gd name="T50" fmla="*/ 2147483646 w 1865"/>
              <a:gd name="T51" fmla="*/ 2147483646 h 1729"/>
              <a:gd name="T52" fmla="*/ 2147483646 w 1865"/>
              <a:gd name="T53" fmla="*/ 2147483646 h 1729"/>
              <a:gd name="T54" fmla="*/ 2147483646 w 1865"/>
              <a:gd name="T55" fmla="*/ 2147483646 h 1729"/>
              <a:gd name="T56" fmla="*/ 2147483646 w 1865"/>
              <a:gd name="T57" fmla="*/ 2147483646 h 1729"/>
              <a:gd name="T58" fmla="*/ 2147483646 w 1865"/>
              <a:gd name="T59" fmla="*/ 2147483646 h 1729"/>
              <a:gd name="T60" fmla="*/ 2147483646 w 1865"/>
              <a:gd name="T61" fmla="*/ 2147483646 h 1729"/>
              <a:gd name="T62" fmla="*/ 2147483646 w 1865"/>
              <a:gd name="T63" fmla="*/ 2147483646 h 1729"/>
              <a:gd name="T64" fmla="*/ 2147483646 w 1865"/>
              <a:gd name="T65" fmla="*/ 2147483646 h 1729"/>
              <a:gd name="T66" fmla="*/ 2147483646 w 1865"/>
              <a:gd name="T67" fmla="*/ 2147483646 h 1729"/>
              <a:gd name="T68" fmla="*/ 2147483646 w 1865"/>
              <a:gd name="T69" fmla="*/ 2147483646 h 1729"/>
              <a:gd name="T70" fmla="*/ 2147483646 w 1865"/>
              <a:gd name="T71" fmla="*/ 2147483646 h 1729"/>
              <a:gd name="T72" fmla="*/ 2147483646 w 1865"/>
              <a:gd name="T73" fmla="*/ 2147483646 h 1729"/>
              <a:gd name="T74" fmla="*/ 2147483646 w 1865"/>
              <a:gd name="T75" fmla="*/ 2147483646 h 1729"/>
              <a:gd name="T76" fmla="*/ 2147483646 w 1865"/>
              <a:gd name="T77" fmla="*/ 2147483646 h 1729"/>
              <a:gd name="T78" fmla="*/ 2147483646 w 1865"/>
              <a:gd name="T79" fmla="*/ 2147483646 h 1729"/>
              <a:gd name="T80" fmla="*/ 2147483646 w 1865"/>
              <a:gd name="T81" fmla="*/ 2147483646 h 1729"/>
              <a:gd name="T82" fmla="*/ 2147483646 w 1865"/>
              <a:gd name="T83" fmla="*/ 2147483646 h 1729"/>
              <a:gd name="T84" fmla="*/ 2147483646 w 1865"/>
              <a:gd name="T85" fmla="*/ 2147483646 h 1729"/>
              <a:gd name="T86" fmla="*/ 2147483646 w 1865"/>
              <a:gd name="T87" fmla="*/ 2147483646 h 1729"/>
              <a:gd name="T88" fmla="*/ 2147483646 w 1865"/>
              <a:gd name="T89" fmla="*/ 2147483646 h 1729"/>
              <a:gd name="T90" fmla="*/ 2147483646 w 1865"/>
              <a:gd name="T91" fmla="*/ 2147483646 h 1729"/>
              <a:gd name="T92" fmla="*/ 2147483646 w 1865"/>
              <a:gd name="T93" fmla="*/ 2147483646 h 1729"/>
              <a:gd name="T94" fmla="*/ 2147483646 w 1865"/>
              <a:gd name="T95" fmla="*/ 2147483646 h 1729"/>
              <a:gd name="T96" fmla="*/ 2147483646 w 1865"/>
              <a:gd name="T97" fmla="*/ 2147483646 h 1729"/>
              <a:gd name="T98" fmla="*/ 2147483646 w 1865"/>
              <a:gd name="T99" fmla="*/ 2147483646 h 1729"/>
              <a:gd name="T100" fmla="*/ 0 w 1865"/>
              <a:gd name="T101" fmla="*/ 0 h 17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865"/>
              <a:gd name="T154" fmla="*/ 0 h 1729"/>
              <a:gd name="T155" fmla="*/ 1865 w 1865"/>
              <a:gd name="T156" fmla="*/ 1729 h 17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865" h="1729">
                <a:moveTo>
                  <a:pt x="0" y="0"/>
                </a:moveTo>
                <a:lnTo>
                  <a:pt x="0" y="32"/>
                </a:lnTo>
                <a:lnTo>
                  <a:pt x="0" y="56"/>
                </a:lnTo>
                <a:lnTo>
                  <a:pt x="0" y="80"/>
                </a:lnTo>
                <a:lnTo>
                  <a:pt x="0" y="104"/>
                </a:lnTo>
                <a:lnTo>
                  <a:pt x="0" y="128"/>
                </a:lnTo>
                <a:lnTo>
                  <a:pt x="8" y="152"/>
                </a:lnTo>
                <a:lnTo>
                  <a:pt x="16" y="176"/>
                </a:lnTo>
                <a:lnTo>
                  <a:pt x="24" y="208"/>
                </a:lnTo>
                <a:lnTo>
                  <a:pt x="32" y="232"/>
                </a:lnTo>
                <a:lnTo>
                  <a:pt x="40" y="256"/>
                </a:lnTo>
                <a:lnTo>
                  <a:pt x="48" y="280"/>
                </a:lnTo>
                <a:lnTo>
                  <a:pt x="56" y="304"/>
                </a:lnTo>
                <a:lnTo>
                  <a:pt x="56" y="328"/>
                </a:lnTo>
                <a:lnTo>
                  <a:pt x="64" y="352"/>
                </a:lnTo>
                <a:lnTo>
                  <a:pt x="64" y="376"/>
                </a:lnTo>
                <a:lnTo>
                  <a:pt x="72" y="400"/>
                </a:lnTo>
                <a:lnTo>
                  <a:pt x="80" y="424"/>
                </a:lnTo>
                <a:lnTo>
                  <a:pt x="96" y="448"/>
                </a:lnTo>
                <a:lnTo>
                  <a:pt x="104" y="472"/>
                </a:lnTo>
                <a:lnTo>
                  <a:pt x="112" y="504"/>
                </a:lnTo>
                <a:lnTo>
                  <a:pt x="128" y="528"/>
                </a:lnTo>
                <a:lnTo>
                  <a:pt x="128" y="552"/>
                </a:lnTo>
                <a:lnTo>
                  <a:pt x="136" y="576"/>
                </a:lnTo>
                <a:lnTo>
                  <a:pt x="152" y="608"/>
                </a:lnTo>
                <a:lnTo>
                  <a:pt x="160" y="632"/>
                </a:lnTo>
                <a:lnTo>
                  <a:pt x="176" y="656"/>
                </a:lnTo>
                <a:lnTo>
                  <a:pt x="192" y="680"/>
                </a:lnTo>
                <a:lnTo>
                  <a:pt x="192" y="712"/>
                </a:lnTo>
                <a:lnTo>
                  <a:pt x="200" y="736"/>
                </a:lnTo>
                <a:lnTo>
                  <a:pt x="224" y="760"/>
                </a:lnTo>
                <a:lnTo>
                  <a:pt x="232" y="784"/>
                </a:lnTo>
                <a:lnTo>
                  <a:pt x="256" y="808"/>
                </a:lnTo>
                <a:lnTo>
                  <a:pt x="272" y="832"/>
                </a:lnTo>
                <a:lnTo>
                  <a:pt x="288" y="856"/>
                </a:lnTo>
                <a:lnTo>
                  <a:pt x="304" y="880"/>
                </a:lnTo>
                <a:lnTo>
                  <a:pt x="320" y="904"/>
                </a:lnTo>
                <a:lnTo>
                  <a:pt x="336" y="928"/>
                </a:lnTo>
                <a:lnTo>
                  <a:pt x="352" y="952"/>
                </a:lnTo>
                <a:lnTo>
                  <a:pt x="368" y="976"/>
                </a:lnTo>
                <a:lnTo>
                  <a:pt x="392" y="1000"/>
                </a:lnTo>
                <a:lnTo>
                  <a:pt x="408" y="1024"/>
                </a:lnTo>
                <a:lnTo>
                  <a:pt x="424" y="1048"/>
                </a:lnTo>
                <a:lnTo>
                  <a:pt x="440" y="1072"/>
                </a:lnTo>
                <a:lnTo>
                  <a:pt x="464" y="1088"/>
                </a:lnTo>
                <a:lnTo>
                  <a:pt x="488" y="1112"/>
                </a:lnTo>
                <a:lnTo>
                  <a:pt x="512" y="1136"/>
                </a:lnTo>
                <a:lnTo>
                  <a:pt x="520" y="1160"/>
                </a:lnTo>
                <a:lnTo>
                  <a:pt x="544" y="1184"/>
                </a:lnTo>
                <a:lnTo>
                  <a:pt x="568" y="1200"/>
                </a:lnTo>
                <a:lnTo>
                  <a:pt x="592" y="1216"/>
                </a:lnTo>
                <a:lnTo>
                  <a:pt x="600" y="1240"/>
                </a:lnTo>
                <a:lnTo>
                  <a:pt x="616" y="1264"/>
                </a:lnTo>
                <a:lnTo>
                  <a:pt x="640" y="1264"/>
                </a:lnTo>
                <a:lnTo>
                  <a:pt x="664" y="1288"/>
                </a:lnTo>
                <a:lnTo>
                  <a:pt x="680" y="1312"/>
                </a:lnTo>
                <a:lnTo>
                  <a:pt x="704" y="1320"/>
                </a:lnTo>
                <a:lnTo>
                  <a:pt x="736" y="1336"/>
                </a:lnTo>
                <a:lnTo>
                  <a:pt x="768" y="1360"/>
                </a:lnTo>
                <a:lnTo>
                  <a:pt x="792" y="1384"/>
                </a:lnTo>
                <a:lnTo>
                  <a:pt x="816" y="1400"/>
                </a:lnTo>
                <a:lnTo>
                  <a:pt x="840" y="1416"/>
                </a:lnTo>
                <a:lnTo>
                  <a:pt x="864" y="1424"/>
                </a:lnTo>
                <a:lnTo>
                  <a:pt x="896" y="1432"/>
                </a:lnTo>
                <a:lnTo>
                  <a:pt x="920" y="1448"/>
                </a:lnTo>
                <a:lnTo>
                  <a:pt x="944" y="1456"/>
                </a:lnTo>
                <a:lnTo>
                  <a:pt x="968" y="1480"/>
                </a:lnTo>
                <a:lnTo>
                  <a:pt x="1000" y="1488"/>
                </a:lnTo>
                <a:lnTo>
                  <a:pt x="1024" y="1512"/>
                </a:lnTo>
                <a:lnTo>
                  <a:pt x="1048" y="1520"/>
                </a:lnTo>
                <a:lnTo>
                  <a:pt x="1072" y="1536"/>
                </a:lnTo>
                <a:lnTo>
                  <a:pt x="1096" y="1536"/>
                </a:lnTo>
                <a:lnTo>
                  <a:pt x="1128" y="1544"/>
                </a:lnTo>
                <a:lnTo>
                  <a:pt x="1152" y="1560"/>
                </a:lnTo>
                <a:lnTo>
                  <a:pt x="1184" y="1584"/>
                </a:lnTo>
                <a:lnTo>
                  <a:pt x="1216" y="1600"/>
                </a:lnTo>
                <a:lnTo>
                  <a:pt x="1240" y="1608"/>
                </a:lnTo>
                <a:lnTo>
                  <a:pt x="1272" y="1616"/>
                </a:lnTo>
                <a:lnTo>
                  <a:pt x="1296" y="1624"/>
                </a:lnTo>
                <a:lnTo>
                  <a:pt x="1320" y="1632"/>
                </a:lnTo>
                <a:lnTo>
                  <a:pt x="1344" y="1640"/>
                </a:lnTo>
                <a:lnTo>
                  <a:pt x="1376" y="1640"/>
                </a:lnTo>
                <a:lnTo>
                  <a:pt x="1400" y="1640"/>
                </a:lnTo>
                <a:lnTo>
                  <a:pt x="1448" y="1656"/>
                </a:lnTo>
                <a:lnTo>
                  <a:pt x="1472" y="1656"/>
                </a:lnTo>
                <a:lnTo>
                  <a:pt x="1496" y="1664"/>
                </a:lnTo>
                <a:lnTo>
                  <a:pt x="1520" y="1672"/>
                </a:lnTo>
                <a:lnTo>
                  <a:pt x="1544" y="1680"/>
                </a:lnTo>
                <a:lnTo>
                  <a:pt x="1568" y="1688"/>
                </a:lnTo>
                <a:lnTo>
                  <a:pt x="1592" y="1688"/>
                </a:lnTo>
                <a:lnTo>
                  <a:pt x="1616" y="1688"/>
                </a:lnTo>
                <a:lnTo>
                  <a:pt x="1640" y="1696"/>
                </a:lnTo>
                <a:lnTo>
                  <a:pt x="1672" y="1704"/>
                </a:lnTo>
                <a:lnTo>
                  <a:pt x="1712" y="1704"/>
                </a:lnTo>
                <a:lnTo>
                  <a:pt x="1744" y="1712"/>
                </a:lnTo>
                <a:lnTo>
                  <a:pt x="1768" y="1720"/>
                </a:lnTo>
                <a:lnTo>
                  <a:pt x="1792" y="1720"/>
                </a:lnTo>
                <a:lnTo>
                  <a:pt x="1816" y="1728"/>
                </a:lnTo>
                <a:lnTo>
                  <a:pt x="1840" y="1728"/>
                </a:lnTo>
                <a:lnTo>
                  <a:pt x="1864" y="1728"/>
                </a:lnTo>
                <a:lnTo>
                  <a:pt x="186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Arc 6">
            <a:extLst>
              <a:ext uri="{FF2B5EF4-FFF2-40B4-BE49-F238E27FC236}">
                <a16:creationId xmlns:a16="http://schemas.microsoft.com/office/drawing/2014/main" id="{717FEDA1-7D9D-4685-99EC-F7B514C66C09}"/>
              </a:ext>
            </a:extLst>
          </p:cNvPr>
          <p:cNvSpPr>
            <a:spLocks/>
          </p:cNvSpPr>
          <p:nvPr/>
        </p:nvSpPr>
        <p:spPr bwMode="auto">
          <a:xfrm rot="10800000">
            <a:off x="1929274" y="2060003"/>
            <a:ext cx="3073400" cy="2986088"/>
          </a:xfrm>
          <a:custGeom>
            <a:avLst/>
            <a:gdLst>
              <a:gd name="T0" fmla="*/ 2147483646 w 21528"/>
              <a:gd name="T1" fmla="*/ 0 h 21594"/>
              <a:gd name="T2" fmla="*/ 2147483646 w 21528"/>
              <a:gd name="T3" fmla="*/ 2147483646 h 21594"/>
              <a:gd name="T4" fmla="*/ 0 w 21528"/>
              <a:gd name="T5" fmla="*/ 2147483646 h 21594"/>
              <a:gd name="T6" fmla="*/ 0 60000 65536"/>
              <a:gd name="T7" fmla="*/ 0 60000 65536"/>
              <a:gd name="T8" fmla="*/ 0 60000 65536"/>
              <a:gd name="T9" fmla="*/ 0 w 21528"/>
              <a:gd name="T10" fmla="*/ 0 h 21594"/>
              <a:gd name="T11" fmla="*/ 21528 w 21528"/>
              <a:gd name="T12" fmla="*/ 21594 h 21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28" h="21594" fill="none" extrusionOk="0">
                <a:moveTo>
                  <a:pt x="489" y="-1"/>
                </a:moveTo>
                <a:cubicBezTo>
                  <a:pt x="11542" y="249"/>
                  <a:pt x="20622" y="8806"/>
                  <a:pt x="21527" y="19826"/>
                </a:cubicBezTo>
              </a:path>
              <a:path w="21528" h="21594" stroke="0" extrusionOk="0">
                <a:moveTo>
                  <a:pt x="489" y="-1"/>
                </a:moveTo>
                <a:cubicBezTo>
                  <a:pt x="11542" y="249"/>
                  <a:pt x="20622" y="8806"/>
                  <a:pt x="21527" y="19826"/>
                </a:cubicBezTo>
                <a:lnTo>
                  <a:pt x="0" y="21594"/>
                </a:lnTo>
                <a:lnTo>
                  <a:pt x="489" y="-1"/>
                </a:lnTo>
                <a:close/>
              </a:path>
            </a:pathLst>
          </a:custGeom>
          <a:noFill/>
          <a:ln w="50800" cap="rnd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21B812D3-8436-427F-92CC-2B98C0B7D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267" y="1637728"/>
            <a:ext cx="0" cy="413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B29FD106-C7BA-4A15-ABED-05B853676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267" y="5771578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67CA2EC-9993-4363-BEE8-10DF3D011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842" y="5798566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FEF77874-42A0-4E3C-A029-8F4D3962F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42" y="1283716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F676B272-C661-427A-B6C3-B6EB206D4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625" y="4153916"/>
            <a:ext cx="0" cy="16192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ACB7C840-071B-40F0-89BB-0F0CC2D7D4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52317" y="4171378"/>
            <a:ext cx="676308" cy="63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DC919731-FB86-4679-9C62-F837FBF7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392" y="3998340"/>
            <a:ext cx="346075" cy="346075"/>
          </a:xfrm>
          <a:prstGeom prst="ellipse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29D34B3-B8CC-4809-83C6-92BA305BB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7" y="4101528"/>
            <a:ext cx="120650" cy="1206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AE2E1933-A9EB-4920-9163-58D4BA76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300" y="5695505"/>
            <a:ext cx="120650" cy="1206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BF857151-DC7E-41BB-8ECD-6B7C8D08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485" y="5936235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764658AF-4876-493A-8854-E63243700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92" y="3836416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32E9D6-4225-4995-84FB-16D62E8B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700" y="2528951"/>
            <a:ext cx="506228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假设</a:t>
            </a:r>
            <a:r>
              <a:rPr lang="en-US" altLang="zh-CN" dirty="0">
                <a:ea typeface="宋体" panose="02010600030101010101" pitchFamily="2" charset="-122"/>
              </a:rPr>
              <a:t>(x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*,x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*) </a:t>
            </a:r>
            <a:r>
              <a:rPr lang="zh-CN" altLang="en-US" dirty="0">
                <a:ea typeface="宋体" panose="02010600030101010101" pitchFamily="2" charset="-122"/>
              </a:rPr>
              <a:t>不在预算线上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" name="右箭头 1">
            <a:extLst>
              <a:ext uri="{FF2B5EF4-FFF2-40B4-BE49-F238E27FC236}">
                <a16:creationId xmlns:a16="http://schemas.microsoft.com/office/drawing/2014/main" id="{CC067C90-5034-4A5A-847D-D7A5AC783711}"/>
              </a:ext>
            </a:extLst>
          </p:cNvPr>
          <p:cNvSpPr/>
          <p:nvPr/>
        </p:nvSpPr>
        <p:spPr>
          <a:xfrm rot="16893051">
            <a:off x="2609715" y="3262389"/>
            <a:ext cx="571155" cy="596102"/>
          </a:xfrm>
          <a:prstGeom prst="rightArrow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7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102E1-8C0B-4FE5-82AD-5344BDAA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非均衡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6A9F3-832F-409B-BD6F-97D349E7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id="{8CBC20F6-730B-4388-8CAA-C0B514FF6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67" y="2362279"/>
            <a:ext cx="3435350" cy="3421062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Line 4">
            <a:extLst>
              <a:ext uri="{FF2B5EF4-FFF2-40B4-BE49-F238E27FC236}">
                <a16:creationId xmlns:a16="http://schemas.microsoft.com/office/drawing/2014/main" id="{863BE263-6D4B-44EB-A34F-4C4EA5BF6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230" y="2370216"/>
            <a:ext cx="3462337" cy="3419475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D190AEF-84D1-4FB5-8A80-FB5730A5FEDE}"/>
              </a:ext>
            </a:extLst>
          </p:cNvPr>
          <p:cNvSpPr>
            <a:spLocks/>
          </p:cNvSpPr>
          <p:nvPr/>
        </p:nvSpPr>
        <p:spPr bwMode="auto">
          <a:xfrm>
            <a:off x="2721580" y="2236866"/>
            <a:ext cx="2960687" cy="2744788"/>
          </a:xfrm>
          <a:custGeom>
            <a:avLst/>
            <a:gdLst>
              <a:gd name="T0" fmla="*/ 0 w 1865"/>
              <a:gd name="T1" fmla="*/ 2147483646 h 1729"/>
              <a:gd name="T2" fmla="*/ 0 w 1865"/>
              <a:gd name="T3" fmla="*/ 2147483646 h 1729"/>
              <a:gd name="T4" fmla="*/ 0 w 1865"/>
              <a:gd name="T5" fmla="*/ 2147483646 h 1729"/>
              <a:gd name="T6" fmla="*/ 2147483646 w 1865"/>
              <a:gd name="T7" fmla="*/ 2147483646 h 1729"/>
              <a:gd name="T8" fmla="*/ 2147483646 w 1865"/>
              <a:gd name="T9" fmla="*/ 2147483646 h 1729"/>
              <a:gd name="T10" fmla="*/ 2147483646 w 1865"/>
              <a:gd name="T11" fmla="*/ 2147483646 h 1729"/>
              <a:gd name="T12" fmla="*/ 2147483646 w 1865"/>
              <a:gd name="T13" fmla="*/ 2147483646 h 1729"/>
              <a:gd name="T14" fmla="*/ 2147483646 w 1865"/>
              <a:gd name="T15" fmla="*/ 2147483646 h 1729"/>
              <a:gd name="T16" fmla="*/ 2147483646 w 1865"/>
              <a:gd name="T17" fmla="*/ 2147483646 h 1729"/>
              <a:gd name="T18" fmla="*/ 2147483646 w 1865"/>
              <a:gd name="T19" fmla="*/ 2147483646 h 1729"/>
              <a:gd name="T20" fmla="*/ 2147483646 w 1865"/>
              <a:gd name="T21" fmla="*/ 2147483646 h 1729"/>
              <a:gd name="T22" fmla="*/ 2147483646 w 1865"/>
              <a:gd name="T23" fmla="*/ 2147483646 h 1729"/>
              <a:gd name="T24" fmla="*/ 2147483646 w 1865"/>
              <a:gd name="T25" fmla="*/ 2147483646 h 1729"/>
              <a:gd name="T26" fmla="*/ 2147483646 w 1865"/>
              <a:gd name="T27" fmla="*/ 2147483646 h 1729"/>
              <a:gd name="T28" fmla="*/ 2147483646 w 1865"/>
              <a:gd name="T29" fmla="*/ 2147483646 h 1729"/>
              <a:gd name="T30" fmla="*/ 2147483646 w 1865"/>
              <a:gd name="T31" fmla="*/ 2147483646 h 1729"/>
              <a:gd name="T32" fmla="*/ 2147483646 w 1865"/>
              <a:gd name="T33" fmla="*/ 2147483646 h 1729"/>
              <a:gd name="T34" fmla="*/ 2147483646 w 1865"/>
              <a:gd name="T35" fmla="*/ 2147483646 h 1729"/>
              <a:gd name="T36" fmla="*/ 2147483646 w 1865"/>
              <a:gd name="T37" fmla="*/ 2147483646 h 1729"/>
              <a:gd name="T38" fmla="*/ 2147483646 w 1865"/>
              <a:gd name="T39" fmla="*/ 2147483646 h 1729"/>
              <a:gd name="T40" fmla="*/ 2147483646 w 1865"/>
              <a:gd name="T41" fmla="*/ 2147483646 h 1729"/>
              <a:gd name="T42" fmla="*/ 2147483646 w 1865"/>
              <a:gd name="T43" fmla="*/ 2147483646 h 1729"/>
              <a:gd name="T44" fmla="*/ 2147483646 w 1865"/>
              <a:gd name="T45" fmla="*/ 2147483646 h 1729"/>
              <a:gd name="T46" fmla="*/ 2147483646 w 1865"/>
              <a:gd name="T47" fmla="*/ 2147483646 h 1729"/>
              <a:gd name="T48" fmla="*/ 2147483646 w 1865"/>
              <a:gd name="T49" fmla="*/ 2147483646 h 1729"/>
              <a:gd name="T50" fmla="*/ 2147483646 w 1865"/>
              <a:gd name="T51" fmla="*/ 2147483646 h 1729"/>
              <a:gd name="T52" fmla="*/ 2147483646 w 1865"/>
              <a:gd name="T53" fmla="*/ 2147483646 h 1729"/>
              <a:gd name="T54" fmla="*/ 2147483646 w 1865"/>
              <a:gd name="T55" fmla="*/ 2147483646 h 1729"/>
              <a:gd name="T56" fmla="*/ 2147483646 w 1865"/>
              <a:gd name="T57" fmla="*/ 2147483646 h 1729"/>
              <a:gd name="T58" fmla="*/ 2147483646 w 1865"/>
              <a:gd name="T59" fmla="*/ 2147483646 h 1729"/>
              <a:gd name="T60" fmla="*/ 2147483646 w 1865"/>
              <a:gd name="T61" fmla="*/ 2147483646 h 1729"/>
              <a:gd name="T62" fmla="*/ 2147483646 w 1865"/>
              <a:gd name="T63" fmla="*/ 2147483646 h 1729"/>
              <a:gd name="T64" fmla="*/ 2147483646 w 1865"/>
              <a:gd name="T65" fmla="*/ 2147483646 h 1729"/>
              <a:gd name="T66" fmla="*/ 2147483646 w 1865"/>
              <a:gd name="T67" fmla="*/ 2147483646 h 1729"/>
              <a:gd name="T68" fmla="*/ 2147483646 w 1865"/>
              <a:gd name="T69" fmla="*/ 2147483646 h 1729"/>
              <a:gd name="T70" fmla="*/ 2147483646 w 1865"/>
              <a:gd name="T71" fmla="*/ 2147483646 h 1729"/>
              <a:gd name="T72" fmla="*/ 2147483646 w 1865"/>
              <a:gd name="T73" fmla="*/ 2147483646 h 1729"/>
              <a:gd name="T74" fmla="*/ 2147483646 w 1865"/>
              <a:gd name="T75" fmla="*/ 2147483646 h 1729"/>
              <a:gd name="T76" fmla="*/ 2147483646 w 1865"/>
              <a:gd name="T77" fmla="*/ 2147483646 h 1729"/>
              <a:gd name="T78" fmla="*/ 2147483646 w 1865"/>
              <a:gd name="T79" fmla="*/ 2147483646 h 1729"/>
              <a:gd name="T80" fmla="*/ 2147483646 w 1865"/>
              <a:gd name="T81" fmla="*/ 2147483646 h 1729"/>
              <a:gd name="T82" fmla="*/ 2147483646 w 1865"/>
              <a:gd name="T83" fmla="*/ 2147483646 h 1729"/>
              <a:gd name="T84" fmla="*/ 2147483646 w 1865"/>
              <a:gd name="T85" fmla="*/ 2147483646 h 1729"/>
              <a:gd name="T86" fmla="*/ 2147483646 w 1865"/>
              <a:gd name="T87" fmla="*/ 2147483646 h 1729"/>
              <a:gd name="T88" fmla="*/ 2147483646 w 1865"/>
              <a:gd name="T89" fmla="*/ 2147483646 h 1729"/>
              <a:gd name="T90" fmla="*/ 2147483646 w 1865"/>
              <a:gd name="T91" fmla="*/ 2147483646 h 1729"/>
              <a:gd name="T92" fmla="*/ 2147483646 w 1865"/>
              <a:gd name="T93" fmla="*/ 2147483646 h 1729"/>
              <a:gd name="T94" fmla="*/ 2147483646 w 1865"/>
              <a:gd name="T95" fmla="*/ 2147483646 h 1729"/>
              <a:gd name="T96" fmla="*/ 2147483646 w 1865"/>
              <a:gd name="T97" fmla="*/ 2147483646 h 1729"/>
              <a:gd name="T98" fmla="*/ 2147483646 w 1865"/>
              <a:gd name="T99" fmla="*/ 2147483646 h 1729"/>
              <a:gd name="T100" fmla="*/ 0 w 1865"/>
              <a:gd name="T101" fmla="*/ 0 h 17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865"/>
              <a:gd name="T154" fmla="*/ 0 h 1729"/>
              <a:gd name="T155" fmla="*/ 1865 w 1865"/>
              <a:gd name="T156" fmla="*/ 1729 h 17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865" h="1729">
                <a:moveTo>
                  <a:pt x="0" y="0"/>
                </a:moveTo>
                <a:lnTo>
                  <a:pt x="0" y="32"/>
                </a:lnTo>
                <a:lnTo>
                  <a:pt x="0" y="56"/>
                </a:lnTo>
                <a:lnTo>
                  <a:pt x="0" y="80"/>
                </a:lnTo>
                <a:lnTo>
                  <a:pt x="0" y="104"/>
                </a:lnTo>
                <a:lnTo>
                  <a:pt x="0" y="128"/>
                </a:lnTo>
                <a:lnTo>
                  <a:pt x="8" y="152"/>
                </a:lnTo>
                <a:lnTo>
                  <a:pt x="16" y="176"/>
                </a:lnTo>
                <a:lnTo>
                  <a:pt x="24" y="208"/>
                </a:lnTo>
                <a:lnTo>
                  <a:pt x="32" y="232"/>
                </a:lnTo>
                <a:lnTo>
                  <a:pt x="40" y="256"/>
                </a:lnTo>
                <a:lnTo>
                  <a:pt x="48" y="280"/>
                </a:lnTo>
                <a:lnTo>
                  <a:pt x="56" y="304"/>
                </a:lnTo>
                <a:lnTo>
                  <a:pt x="56" y="328"/>
                </a:lnTo>
                <a:lnTo>
                  <a:pt x="64" y="352"/>
                </a:lnTo>
                <a:lnTo>
                  <a:pt x="64" y="376"/>
                </a:lnTo>
                <a:lnTo>
                  <a:pt x="72" y="400"/>
                </a:lnTo>
                <a:lnTo>
                  <a:pt x="80" y="424"/>
                </a:lnTo>
                <a:lnTo>
                  <a:pt x="96" y="448"/>
                </a:lnTo>
                <a:lnTo>
                  <a:pt x="104" y="472"/>
                </a:lnTo>
                <a:lnTo>
                  <a:pt x="112" y="504"/>
                </a:lnTo>
                <a:lnTo>
                  <a:pt x="128" y="528"/>
                </a:lnTo>
                <a:lnTo>
                  <a:pt x="128" y="552"/>
                </a:lnTo>
                <a:lnTo>
                  <a:pt x="136" y="576"/>
                </a:lnTo>
                <a:lnTo>
                  <a:pt x="152" y="608"/>
                </a:lnTo>
                <a:lnTo>
                  <a:pt x="160" y="632"/>
                </a:lnTo>
                <a:lnTo>
                  <a:pt x="176" y="656"/>
                </a:lnTo>
                <a:lnTo>
                  <a:pt x="192" y="680"/>
                </a:lnTo>
                <a:lnTo>
                  <a:pt x="192" y="712"/>
                </a:lnTo>
                <a:lnTo>
                  <a:pt x="200" y="736"/>
                </a:lnTo>
                <a:lnTo>
                  <a:pt x="224" y="760"/>
                </a:lnTo>
                <a:lnTo>
                  <a:pt x="232" y="784"/>
                </a:lnTo>
                <a:lnTo>
                  <a:pt x="256" y="808"/>
                </a:lnTo>
                <a:lnTo>
                  <a:pt x="272" y="832"/>
                </a:lnTo>
                <a:lnTo>
                  <a:pt x="288" y="856"/>
                </a:lnTo>
                <a:lnTo>
                  <a:pt x="304" y="880"/>
                </a:lnTo>
                <a:lnTo>
                  <a:pt x="320" y="904"/>
                </a:lnTo>
                <a:lnTo>
                  <a:pt x="336" y="928"/>
                </a:lnTo>
                <a:lnTo>
                  <a:pt x="352" y="952"/>
                </a:lnTo>
                <a:lnTo>
                  <a:pt x="368" y="976"/>
                </a:lnTo>
                <a:lnTo>
                  <a:pt x="392" y="1000"/>
                </a:lnTo>
                <a:lnTo>
                  <a:pt x="408" y="1024"/>
                </a:lnTo>
                <a:lnTo>
                  <a:pt x="424" y="1048"/>
                </a:lnTo>
                <a:lnTo>
                  <a:pt x="440" y="1072"/>
                </a:lnTo>
                <a:lnTo>
                  <a:pt x="464" y="1088"/>
                </a:lnTo>
                <a:lnTo>
                  <a:pt x="488" y="1112"/>
                </a:lnTo>
                <a:lnTo>
                  <a:pt x="512" y="1136"/>
                </a:lnTo>
                <a:lnTo>
                  <a:pt x="520" y="1160"/>
                </a:lnTo>
                <a:lnTo>
                  <a:pt x="544" y="1184"/>
                </a:lnTo>
                <a:lnTo>
                  <a:pt x="568" y="1200"/>
                </a:lnTo>
                <a:lnTo>
                  <a:pt x="592" y="1216"/>
                </a:lnTo>
                <a:lnTo>
                  <a:pt x="600" y="1240"/>
                </a:lnTo>
                <a:lnTo>
                  <a:pt x="616" y="1264"/>
                </a:lnTo>
                <a:lnTo>
                  <a:pt x="640" y="1264"/>
                </a:lnTo>
                <a:lnTo>
                  <a:pt x="664" y="1288"/>
                </a:lnTo>
                <a:lnTo>
                  <a:pt x="680" y="1312"/>
                </a:lnTo>
                <a:lnTo>
                  <a:pt x="704" y="1320"/>
                </a:lnTo>
                <a:lnTo>
                  <a:pt x="736" y="1336"/>
                </a:lnTo>
                <a:lnTo>
                  <a:pt x="768" y="1360"/>
                </a:lnTo>
                <a:lnTo>
                  <a:pt x="792" y="1384"/>
                </a:lnTo>
                <a:lnTo>
                  <a:pt x="816" y="1400"/>
                </a:lnTo>
                <a:lnTo>
                  <a:pt x="840" y="1416"/>
                </a:lnTo>
                <a:lnTo>
                  <a:pt x="864" y="1424"/>
                </a:lnTo>
                <a:lnTo>
                  <a:pt x="896" y="1432"/>
                </a:lnTo>
                <a:lnTo>
                  <a:pt x="920" y="1448"/>
                </a:lnTo>
                <a:lnTo>
                  <a:pt x="944" y="1456"/>
                </a:lnTo>
                <a:lnTo>
                  <a:pt x="968" y="1480"/>
                </a:lnTo>
                <a:lnTo>
                  <a:pt x="1000" y="1488"/>
                </a:lnTo>
                <a:lnTo>
                  <a:pt x="1024" y="1512"/>
                </a:lnTo>
                <a:lnTo>
                  <a:pt x="1048" y="1520"/>
                </a:lnTo>
                <a:lnTo>
                  <a:pt x="1072" y="1536"/>
                </a:lnTo>
                <a:lnTo>
                  <a:pt x="1096" y="1536"/>
                </a:lnTo>
                <a:lnTo>
                  <a:pt x="1128" y="1544"/>
                </a:lnTo>
                <a:lnTo>
                  <a:pt x="1152" y="1560"/>
                </a:lnTo>
                <a:lnTo>
                  <a:pt x="1184" y="1584"/>
                </a:lnTo>
                <a:lnTo>
                  <a:pt x="1216" y="1600"/>
                </a:lnTo>
                <a:lnTo>
                  <a:pt x="1240" y="1608"/>
                </a:lnTo>
                <a:lnTo>
                  <a:pt x="1272" y="1616"/>
                </a:lnTo>
                <a:lnTo>
                  <a:pt x="1296" y="1624"/>
                </a:lnTo>
                <a:lnTo>
                  <a:pt x="1320" y="1632"/>
                </a:lnTo>
                <a:lnTo>
                  <a:pt x="1344" y="1640"/>
                </a:lnTo>
                <a:lnTo>
                  <a:pt x="1376" y="1640"/>
                </a:lnTo>
                <a:lnTo>
                  <a:pt x="1400" y="1640"/>
                </a:lnTo>
                <a:lnTo>
                  <a:pt x="1448" y="1656"/>
                </a:lnTo>
                <a:lnTo>
                  <a:pt x="1472" y="1656"/>
                </a:lnTo>
                <a:lnTo>
                  <a:pt x="1496" y="1664"/>
                </a:lnTo>
                <a:lnTo>
                  <a:pt x="1520" y="1672"/>
                </a:lnTo>
                <a:lnTo>
                  <a:pt x="1544" y="1680"/>
                </a:lnTo>
                <a:lnTo>
                  <a:pt x="1568" y="1688"/>
                </a:lnTo>
                <a:lnTo>
                  <a:pt x="1592" y="1688"/>
                </a:lnTo>
                <a:lnTo>
                  <a:pt x="1616" y="1688"/>
                </a:lnTo>
                <a:lnTo>
                  <a:pt x="1640" y="1696"/>
                </a:lnTo>
                <a:lnTo>
                  <a:pt x="1672" y="1704"/>
                </a:lnTo>
                <a:lnTo>
                  <a:pt x="1712" y="1704"/>
                </a:lnTo>
                <a:lnTo>
                  <a:pt x="1744" y="1712"/>
                </a:lnTo>
                <a:lnTo>
                  <a:pt x="1768" y="1720"/>
                </a:lnTo>
                <a:lnTo>
                  <a:pt x="1792" y="1720"/>
                </a:lnTo>
                <a:lnTo>
                  <a:pt x="1816" y="1728"/>
                </a:lnTo>
                <a:lnTo>
                  <a:pt x="1840" y="1728"/>
                </a:lnTo>
                <a:lnTo>
                  <a:pt x="1864" y="1728"/>
                </a:lnTo>
                <a:lnTo>
                  <a:pt x="186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Arc 6">
            <a:extLst>
              <a:ext uri="{FF2B5EF4-FFF2-40B4-BE49-F238E27FC236}">
                <a16:creationId xmlns:a16="http://schemas.microsoft.com/office/drawing/2014/main" id="{0E1B5AC7-A431-4226-9952-57C3A6191EE8}"/>
              </a:ext>
            </a:extLst>
          </p:cNvPr>
          <p:cNvSpPr>
            <a:spLocks/>
          </p:cNvSpPr>
          <p:nvPr/>
        </p:nvSpPr>
        <p:spPr bwMode="auto">
          <a:xfrm rot="10800000">
            <a:off x="2416779" y="1995566"/>
            <a:ext cx="3073400" cy="2986088"/>
          </a:xfrm>
          <a:custGeom>
            <a:avLst/>
            <a:gdLst>
              <a:gd name="T0" fmla="*/ 2147483646 w 21528"/>
              <a:gd name="T1" fmla="*/ 0 h 21594"/>
              <a:gd name="T2" fmla="*/ 2147483646 w 21528"/>
              <a:gd name="T3" fmla="*/ 2147483646 h 21594"/>
              <a:gd name="T4" fmla="*/ 0 w 21528"/>
              <a:gd name="T5" fmla="*/ 2147483646 h 21594"/>
              <a:gd name="T6" fmla="*/ 0 60000 65536"/>
              <a:gd name="T7" fmla="*/ 0 60000 65536"/>
              <a:gd name="T8" fmla="*/ 0 60000 65536"/>
              <a:gd name="T9" fmla="*/ 0 w 21528"/>
              <a:gd name="T10" fmla="*/ 0 h 21594"/>
              <a:gd name="T11" fmla="*/ 21528 w 21528"/>
              <a:gd name="T12" fmla="*/ 21594 h 21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28" h="21594" fill="none" extrusionOk="0">
                <a:moveTo>
                  <a:pt x="489" y="-1"/>
                </a:moveTo>
                <a:cubicBezTo>
                  <a:pt x="11542" y="249"/>
                  <a:pt x="20622" y="8806"/>
                  <a:pt x="21527" y="19826"/>
                </a:cubicBezTo>
              </a:path>
              <a:path w="21528" h="21594" stroke="0" extrusionOk="0">
                <a:moveTo>
                  <a:pt x="489" y="-1"/>
                </a:moveTo>
                <a:cubicBezTo>
                  <a:pt x="11542" y="249"/>
                  <a:pt x="20622" y="8806"/>
                  <a:pt x="21527" y="19826"/>
                </a:cubicBezTo>
                <a:lnTo>
                  <a:pt x="0" y="21594"/>
                </a:lnTo>
                <a:lnTo>
                  <a:pt x="489" y="-1"/>
                </a:lnTo>
                <a:close/>
              </a:path>
            </a:pathLst>
          </a:custGeom>
          <a:noFill/>
          <a:ln w="50800" cap="rnd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Line 7">
            <a:extLst>
              <a:ext uri="{FF2B5EF4-FFF2-40B4-BE49-F238E27FC236}">
                <a16:creationId xmlns:a16="http://schemas.microsoft.com/office/drawing/2014/main" id="{19DAA0F8-C985-4874-980E-D83B02D837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0992" y="1655841"/>
            <a:ext cx="0" cy="413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E26F965D-60DB-465F-82A1-ADC53A9C4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0992" y="5789691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73A696F8-8226-47E5-8544-ACE1BC118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567" y="5816679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D5343A27-D8A4-48EF-B6C3-84E886EA3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67" y="1301829"/>
            <a:ext cx="55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FE2A0647-6E06-4B61-A4D6-0489DBE2E4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8831" y="3076653"/>
            <a:ext cx="762" cy="27209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D08D60D4-2C75-4780-9E93-5F8A107611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1572" y="3205208"/>
            <a:ext cx="829089" cy="1803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Oval 13">
            <a:extLst>
              <a:ext uri="{FF2B5EF4-FFF2-40B4-BE49-F238E27FC236}">
                <a16:creationId xmlns:a16="http://schemas.microsoft.com/office/drawing/2014/main" id="{91550ECD-DB2A-46C5-A262-26B69E248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940" y="3022136"/>
            <a:ext cx="346075" cy="346075"/>
          </a:xfrm>
          <a:prstGeom prst="ellipse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" name="Oval 14">
            <a:extLst>
              <a:ext uri="{FF2B5EF4-FFF2-40B4-BE49-F238E27FC236}">
                <a16:creationId xmlns:a16="http://schemas.microsoft.com/office/drawing/2014/main" id="{3005EE73-C997-46ED-9321-12B13BB76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943" y="3153899"/>
            <a:ext cx="120650" cy="1206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" name="Oval 15">
            <a:extLst>
              <a:ext uri="{FF2B5EF4-FFF2-40B4-BE49-F238E27FC236}">
                <a16:creationId xmlns:a16="http://schemas.microsoft.com/office/drawing/2014/main" id="{2599DA40-11B8-4E12-9174-871315092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506" y="5739655"/>
            <a:ext cx="120650" cy="1206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09CF0DF4-C712-4AF2-8B17-6DD50F8A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666" y="5929392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8BF967FD-CA58-4096-BA29-90111B94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04" y="2956003"/>
            <a:ext cx="715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23365EDA-A744-494E-9F10-1A438B368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652" y="2312428"/>
            <a:ext cx="4438982" cy="10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假设无差异曲线与预算线不相切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" name="右箭头 1">
            <a:extLst>
              <a:ext uri="{FF2B5EF4-FFF2-40B4-BE49-F238E27FC236}">
                <a16:creationId xmlns:a16="http://schemas.microsoft.com/office/drawing/2014/main" id="{0EEFF90E-8C14-4C73-91FD-52ADDA788A4E}"/>
              </a:ext>
            </a:extLst>
          </p:cNvPr>
          <p:cNvSpPr/>
          <p:nvPr/>
        </p:nvSpPr>
        <p:spPr>
          <a:xfrm rot="2666073">
            <a:off x="3258493" y="3042762"/>
            <a:ext cx="629581" cy="695052"/>
          </a:xfrm>
          <a:prstGeom prst="rightArrow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4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1778</TotalTime>
  <Words>1838</Words>
  <Application>Microsoft Office PowerPoint</Application>
  <PresentationFormat>全屏显示(4:3)</PresentationFormat>
  <Paragraphs>498</Paragraphs>
  <Slides>63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Monotype Sorts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Office 主题​​</vt:lpstr>
      <vt:lpstr>公式</vt:lpstr>
      <vt:lpstr>Equation</vt:lpstr>
      <vt:lpstr>第五讲 消费者理论</vt:lpstr>
      <vt:lpstr>Recap</vt:lpstr>
      <vt:lpstr>Recap</vt:lpstr>
      <vt:lpstr>选择</vt:lpstr>
      <vt:lpstr>个体理性</vt:lpstr>
      <vt:lpstr>消费者均衡</vt:lpstr>
      <vt:lpstr>消费者均衡：例子</vt:lpstr>
      <vt:lpstr>非均衡</vt:lpstr>
      <vt:lpstr>非均衡</vt:lpstr>
      <vt:lpstr>均衡</vt:lpstr>
      <vt:lpstr>均衡</vt:lpstr>
      <vt:lpstr>均衡条件</vt:lpstr>
      <vt:lpstr>消费者的效用最大化问题</vt:lpstr>
      <vt:lpstr>内点解</vt:lpstr>
      <vt:lpstr>均衡条件</vt:lpstr>
      <vt:lpstr>均衡条件(a)</vt:lpstr>
      <vt:lpstr>均衡条件的解释</vt:lpstr>
      <vt:lpstr>均衡的计算</vt:lpstr>
      <vt:lpstr>计算均衡</vt:lpstr>
      <vt:lpstr>计算均衡- 柯布-道格拉斯函数</vt:lpstr>
      <vt:lpstr>PowerPoint 演示文稿</vt:lpstr>
      <vt:lpstr>PowerPoint 演示文稿</vt:lpstr>
      <vt:lpstr>PowerPoint 演示文稿</vt:lpstr>
      <vt:lpstr>角点解</vt:lpstr>
      <vt:lpstr>*角点解的例子 –凸性偏好</vt:lpstr>
      <vt:lpstr>角点解：完全替代品</vt:lpstr>
      <vt:lpstr>角点解：完全替代品</vt:lpstr>
      <vt:lpstr>角点解：完全替代品</vt:lpstr>
      <vt:lpstr>需求</vt:lpstr>
      <vt:lpstr>均衡选择</vt:lpstr>
      <vt:lpstr>需求函数</vt:lpstr>
      <vt:lpstr>收入改变</vt:lpstr>
      <vt:lpstr>收入改变</vt:lpstr>
      <vt:lpstr>收入改变与柯布-道格拉斯偏好</vt:lpstr>
      <vt:lpstr>PowerPoint 演示文稿</vt:lpstr>
      <vt:lpstr>收入改变与柯布-道格拉斯偏好</vt:lpstr>
      <vt:lpstr>收入改变与完全互补品</vt:lpstr>
      <vt:lpstr>收入改变</vt:lpstr>
      <vt:lpstr>正常品</vt:lpstr>
      <vt:lpstr>低档品</vt:lpstr>
      <vt:lpstr>商品1，2为正常品</vt:lpstr>
      <vt:lpstr>商品2 为正常品, 商品1为低档品</vt:lpstr>
      <vt:lpstr>自身价格改变</vt:lpstr>
      <vt:lpstr>自身价格改变</vt:lpstr>
      <vt:lpstr>PowerPoint 演示文稿</vt:lpstr>
      <vt:lpstr>PowerPoint 演示文稿</vt:lpstr>
      <vt:lpstr>PowerPoint 演示文稿</vt:lpstr>
      <vt:lpstr>自身价格改变</vt:lpstr>
      <vt:lpstr>自身价格改变:例1</vt:lpstr>
      <vt:lpstr>自身价格改变:例1</vt:lpstr>
      <vt:lpstr>PowerPoint 演示文稿</vt:lpstr>
      <vt:lpstr>自身价格改变:例2</vt:lpstr>
      <vt:lpstr>PowerPoint 演示文稿</vt:lpstr>
      <vt:lpstr>PowerPoint 演示文稿</vt:lpstr>
      <vt:lpstr>PowerPoint 演示文稿</vt:lpstr>
      <vt:lpstr>普通品</vt:lpstr>
      <vt:lpstr>普通品</vt:lpstr>
      <vt:lpstr>吉芬品</vt:lpstr>
      <vt:lpstr>吉芬品</vt:lpstr>
      <vt:lpstr>吉芬品</vt:lpstr>
      <vt:lpstr>交叉价格影响</vt:lpstr>
      <vt:lpstr>交叉价格影响</vt:lpstr>
      <vt:lpstr>交叉价格影响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第五讲 消费者理论</dc:title>
  <dc:creator>YifanYu</dc:creator>
  <cp:lastModifiedBy>740969824@qq.com</cp:lastModifiedBy>
  <cp:revision>38</cp:revision>
  <dcterms:created xsi:type="dcterms:W3CDTF">2019-10-11T16:27:02Z</dcterms:created>
  <dcterms:modified xsi:type="dcterms:W3CDTF">2019-12-26T14:23:36Z</dcterms:modified>
</cp:coreProperties>
</file>