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15" r:id="rId3"/>
    <p:sldId id="317" r:id="rId4"/>
    <p:sldId id="318" r:id="rId5"/>
    <p:sldId id="316" r:id="rId6"/>
    <p:sldId id="319" r:id="rId7"/>
    <p:sldId id="320" r:id="rId8"/>
    <p:sldId id="257" r:id="rId9"/>
    <p:sldId id="322" r:id="rId10"/>
    <p:sldId id="323" r:id="rId11"/>
    <p:sldId id="258" r:id="rId12"/>
    <p:sldId id="321" r:id="rId13"/>
    <p:sldId id="324" r:id="rId14"/>
    <p:sldId id="262" r:id="rId15"/>
    <p:sldId id="263" r:id="rId16"/>
    <p:sldId id="264" r:id="rId17"/>
    <p:sldId id="265" r:id="rId18"/>
    <p:sldId id="266" r:id="rId19"/>
    <p:sldId id="267" r:id="rId20"/>
    <p:sldId id="268" r:id="rId21"/>
    <p:sldId id="269" r:id="rId22"/>
    <p:sldId id="270" r:id="rId23"/>
    <p:sldId id="271" r:id="rId24"/>
    <p:sldId id="277" r:id="rId25"/>
    <p:sldId id="278" r:id="rId26"/>
    <p:sldId id="279" r:id="rId27"/>
    <p:sldId id="280" r:id="rId28"/>
    <p:sldId id="281" r:id="rId29"/>
    <p:sldId id="282" r:id="rId30"/>
    <p:sldId id="325" r:id="rId31"/>
    <p:sldId id="326" r:id="rId32"/>
    <p:sldId id="283" r:id="rId33"/>
    <p:sldId id="284" r:id="rId34"/>
    <p:sldId id="285" r:id="rId35"/>
    <p:sldId id="327" r:id="rId36"/>
    <p:sldId id="286" r:id="rId37"/>
    <p:sldId id="287" r:id="rId38"/>
    <p:sldId id="288" r:id="rId39"/>
    <p:sldId id="328" r:id="rId40"/>
    <p:sldId id="289" r:id="rId41"/>
    <p:sldId id="329" r:id="rId42"/>
    <p:sldId id="290" r:id="rId43"/>
    <p:sldId id="291" r:id="rId44"/>
    <p:sldId id="292" r:id="rId45"/>
    <p:sldId id="293" r:id="rId46"/>
    <p:sldId id="294" r:id="rId47"/>
    <p:sldId id="295" r:id="rId48"/>
    <p:sldId id="296" r:id="rId49"/>
    <p:sldId id="297" r:id="rId50"/>
    <p:sldId id="298" r:id="rId51"/>
    <p:sldId id="299" r:id="rId52"/>
    <p:sldId id="330"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31" r:id="rId68"/>
    <p:sldId id="332" r:id="rId69"/>
    <p:sldId id="333" r:id="rId70"/>
    <p:sldId id="314" r:id="rId71"/>
    <p:sldId id="334" r:id="rId7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135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F27FE01-2AF3-4A97-82F0-005590205C75}" type="datetimeFigureOut">
              <a:rPr lang="en-US" smtClean="0"/>
              <a:t>12/26/2019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49CD2F-16AA-4F98-B3DA-5D0F10D2019B}" type="slidenum">
              <a:rPr lang="en-US" smtClean="0"/>
              <a:t>‹#›</a:t>
            </a:fld>
            <a:endParaRPr lang="en-US"/>
          </a:p>
        </p:txBody>
      </p:sp>
    </p:spTree>
    <p:extLst>
      <p:ext uri="{BB962C8B-B14F-4D97-AF65-F5344CB8AC3E}">
        <p14:creationId xmlns:p14="http://schemas.microsoft.com/office/powerpoint/2010/main" val="2475534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F27FE01-2AF3-4A97-82F0-005590205C75}" type="datetimeFigureOut">
              <a:rPr lang="en-US" smtClean="0"/>
              <a:t>12/26/2019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49CD2F-16AA-4F98-B3DA-5D0F10D2019B}" type="slidenum">
              <a:rPr lang="en-US" smtClean="0"/>
              <a:t>‹#›</a:t>
            </a:fld>
            <a:endParaRPr lang="en-US"/>
          </a:p>
        </p:txBody>
      </p:sp>
    </p:spTree>
    <p:extLst>
      <p:ext uri="{BB962C8B-B14F-4D97-AF65-F5344CB8AC3E}">
        <p14:creationId xmlns:p14="http://schemas.microsoft.com/office/powerpoint/2010/main" val="3151871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F27FE01-2AF3-4A97-82F0-005590205C75}" type="datetimeFigureOut">
              <a:rPr lang="en-US" smtClean="0"/>
              <a:t>12/26/2019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49CD2F-16AA-4F98-B3DA-5D0F10D2019B}" type="slidenum">
              <a:rPr lang="en-US" smtClean="0"/>
              <a:t>‹#›</a:t>
            </a:fld>
            <a:endParaRPr lang="en-US"/>
          </a:p>
        </p:txBody>
      </p:sp>
    </p:spTree>
    <p:extLst>
      <p:ext uri="{BB962C8B-B14F-4D97-AF65-F5344CB8AC3E}">
        <p14:creationId xmlns:p14="http://schemas.microsoft.com/office/powerpoint/2010/main" val="81619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F27FE01-2AF3-4A97-82F0-005590205C75}" type="datetimeFigureOut">
              <a:rPr lang="en-US" smtClean="0"/>
              <a:t>12/26/2019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49CD2F-16AA-4F98-B3DA-5D0F10D2019B}" type="slidenum">
              <a:rPr lang="en-US" smtClean="0"/>
              <a:t>‹#›</a:t>
            </a:fld>
            <a:endParaRPr lang="en-US"/>
          </a:p>
        </p:txBody>
      </p:sp>
    </p:spTree>
    <p:extLst>
      <p:ext uri="{BB962C8B-B14F-4D97-AF65-F5344CB8AC3E}">
        <p14:creationId xmlns:p14="http://schemas.microsoft.com/office/powerpoint/2010/main" val="4231717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F27FE01-2AF3-4A97-82F0-005590205C75}" type="datetimeFigureOut">
              <a:rPr lang="en-US" smtClean="0"/>
              <a:t>12/26/2019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49CD2F-16AA-4F98-B3DA-5D0F10D2019B}" type="slidenum">
              <a:rPr lang="en-US" smtClean="0"/>
              <a:t>‹#›</a:t>
            </a:fld>
            <a:endParaRPr lang="en-US"/>
          </a:p>
        </p:txBody>
      </p:sp>
    </p:spTree>
    <p:extLst>
      <p:ext uri="{BB962C8B-B14F-4D97-AF65-F5344CB8AC3E}">
        <p14:creationId xmlns:p14="http://schemas.microsoft.com/office/powerpoint/2010/main" val="2226978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FF27FE01-2AF3-4A97-82F0-005590205C75}" type="datetimeFigureOut">
              <a:rPr lang="en-US" smtClean="0"/>
              <a:t>12/26/2019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49CD2F-16AA-4F98-B3DA-5D0F10D2019B}" type="slidenum">
              <a:rPr lang="en-US" smtClean="0"/>
              <a:t>‹#›</a:t>
            </a:fld>
            <a:endParaRPr lang="en-US"/>
          </a:p>
        </p:txBody>
      </p:sp>
    </p:spTree>
    <p:extLst>
      <p:ext uri="{BB962C8B-B14F-4D97-AF65-F5344CB8AC3E}">
        <p14:creationId xmlns:p14="http://schemas.microsoft.com/office/powerpoint/2010/main" val="634495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FF27FE01-2AF3-4A97-82F0-005590205C75}" type="datetimeFigureOut">
              <a:rPr lang="en-US" smtClean="0"/>
              <a:t>12/26/2019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49CD2F-16AA-4F98-B3DA-5D0F10D2019B}" type="slidenum">
              <a:rPr lang="en-US" smtClean="0"/>
              <a:t>‹#›</a:t>
            </a:fld>
            <a:endParaRPr lang="en-US"/>
          </a:p>
        </p:txBody>
      </p:sp>
    </p:spTree>
    <p:extLst>
      <p:ext uri="{BB962C8B-B14F-4D97-AF65-F5344CB8AC3E}">
        <p14:creationId xmlns:p14="http://schemas.microsoft.com/office/powerpoint/2010/main" val="2956043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F27FE01-2AF3-4A97-82F0-005590205C75}" type="datetimeFigureOut">
              <a:rPr lang="en-US" smtClean="0"/>
              <a:t>12/26/2019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49CD2F-16AA-4F98-B3DA-5D0F10D2019B}" type="slidenum">
              <a:rPr lang="en-US" smtClean="0"/>
              <a:t>‹#›</a:t>
            </a:fld>
            <a:endParaRPr lang="en-US"/>
          </a:p>
        </p:txBody>
      </p:sp>
    </p:spTree>
    <p:extLst>
      <p:ext uri="{BB962C8B-B14F-4D97-AF65-F5344CB8AC3E}">
        <p14:creationId xmlns:p14="http://schemas.microsoft.com/office/powerpoint/2010/main" val="104869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27FE01-2AF3-4A97-82F0-005590205C75}" type="datetimeFigureOut">
              <a:rPr lang="en-US" smtClean="0"/>
              <a:t>12/26/2019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49CD2F-16AA-4F98-B3DA-5D0F10D2019B}" type="slidenum">
              <a:rPr lang="en-US" smtClean="0"/>
              <a:t>‹#›</a:t>
            </a:fld>
            <a:endParaRPr lang="en-US"/>
          </a:p>
        </p:txBody>
      </p:sp>
    </p:spTree>
    <p:extLst>
      <p:ext uri="{BB962C8B-B14F-4D97-AF65-F5344CB8AC3E}">
        <p14:creationId xmlns:p14="http://schemas.microsoft.com/office/powerpoint/2010/main" val="4293155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F27FE01-2AF3-4A97-82F0-005590205C75}" type="datetimeFigureOut">
              <a:rPr lang="en-US" smtClean="0"/>
              <a:t>12/26/2019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49CD2F-16AA-4F98-B3DA-5D0F10D2019B}" type="slidenum">
              <a:rPr lang="en-US" smtClean="0"/>
              <a:t>‹#›</a:t>
            </a:fld>
            <a:endParaRPr lang="en-US"/>
          </a:p>
        </p:txBody>
      </p:sp>
    </p:spTree>
    <p:extLst>
      <p:ext uri="{BB962C8B-B14F-4D97-AF65-F5344CB8AC3E}">
        <p14:creationId xmlns:p14="http://schemas.microsoft.com/office/powerpoint/2010/main" val="1440201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F27FE01-2AF3-4A97-82F0-005590205C75}" type="datetimeFigureOut">
              <a:rPr lang="en-US" smtClean="0"/>
              <a:t>12/26/2019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49CD2F-16AA-4F98-B3DA-5D0F10D2019B}" type="slidenum">
              <a:rPr lang="en-US" smtClean="0"/>
              <a:t>‹#›</a:t>
            </a:fld>
            <a:endParaRPr lang="en-US"/>
          </a:p>
        </p:txBody>
      </p:sp>
    </p:spTree>
    <p:extLst>
      <p:ext uri="{BB962C8B-B14F-4D97-AF65-F5344CB8AC3E}">
        <p14:creationId xmlns:p14="http://schemas.microsoft.com/office/powerpoint/2010/main" val="381455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27FE01-2AF3-4A97-82F0-005590205C75}" type="datetimeFigureOut">
              <a:rPr lang="en-US" smtClean="0"/>
              <a:t>12/26/2019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9CD2F-16AA-4F98-B3DA-5D0F10D2019B}" type="slidenum">
              <a:rPr lang="en-US" smtClean="0"/>
              <a:t>‹#›</a:t>
            </a:fld>
            <a:endParaRPr lang="en-US"/>
          </a:p>
        </p:txBody>
      </p:sp>
    </p:spTree>
    <p:extLst>
      <p:ext uri="{BB962C8B-B14F-4D97-AF65-F5344CB8AC3E}">
        <p14:creationId xmlns:p14="http://schemas.microsoft.com/office/powerpoint/2010/main" val="368659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A8ECEF-459C-4F3D-B6B1-ABA6A5EE77D8}"/>
              </a:ext>
            </a:extLst>
          </p:cNvPr>
          <p:cNvSpPr>
            <a:spLocks noGrp="1"/>
          </p:cNvSpPr>
          <p:nvPr>
            <p:ph type="ctrTitle"/>
          </p:nvPr>
        </p:nvSpPr>
        <p:spPr/>
        <p:txBody>
          <a:bodyPr/>
          <a:lstStyle/>
          <a:p>
            <a:r>
              <a:rPr lang="zh-CN" altLang="en-US" dirty="0"/>
              <a:t>第八讲 完全竞争市场</a:t>
            </a:r>
            <a:endParaRPr lang="en-US" dirty="0"/>
          </a:p>
        </p:txBody>
      </p:sp>
      <p:sp>
        <p:nvSpPr>
          <p:cNvPr id="3" name="副标题 2">
            <a:extLst>
              <a:ext uri="{FF2B5EF4-FFF2-40B4-BE49-F238E27FC236}">
                <a16:creationId xmlns:a16="http://schemas.microsoft.com/office/drawing/2014/main" id="{1D09DB96-54D6-45FC-A9FC-0F5BE268B043}"/>
              </a:ext>
            </a:extLst>
          </p:cNvPr>
          <p:cNvSpPr>
            <a:spLocks noGrp="1"/>
          </p:cNvSpPr>
          <p:nvPr>
            <p:ph type="subTitle" idx="1"/>
          </p:nvPr>
        </p:nvSpPr>
        <p:spPr/>
        <p:txBody>
          <a:bodyPr/>
          <a:lstStyle/>
          <a:p>
            <a:r>
              <a:rPr lang="zh-CN" altLang="en-US" dirty="0"/>
              <a:t>余一帆</a:t>
            </a:r>
            <a:endParaRPr lang="en-US" altLang="zh-CN" dirty="0"/>
          </a:p>
          <a:p>
            <a:r>
              <a:rPr lang="en-US" dirty="0"/>
              <a:t>2019.11.14</a:t>
            </a:r>
          </a:p>
        </p:txBody>
      </p:sp>
    </p:spTree>
    <p:extLst>
      <p:ext uri="{BB962C8B-B14F-4D97-AF65-F5344CB8AC3E}">
        <p14:creationId xmlns:p14="http://schemas.microsoft.com/office/powerpoint/2010/main" val="1571308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53898B-6024-4C8F-B401-B58917575F7E}"/>
              </a:ext>
            </a:extLst>
          </p:cNvPr>
          <p:cNvSpPr>
            <a:spLocks noGrp="1"/>
          </p:cNvSpPr>
          <p:nvPr>
            <p:ph type="title"/>
          </p:nvPr>
        </p:nvSpPr>
        <p:spPr/>
        <p:txBody>
          <a:bodyPr/>
          <a:lstStyle/>
          <a:p>
            <a:r>
              <a:rPr lang="zh-CN" altLang="en-US" dirty="0"/>
              <a:t>市场的划分</a:t>
            </a:r>
          </a:p>
        </p:txBody>
      </p:sp>
      <p:sp>
        <p:nvSpPr>
          <p:cNvPr id="3" name="内容占位符 2">
            <a:extLst>
              <a:ext uri="{FF2B5EF4-FFF2-40B4-BE49-F238E27FC236}">
                <a16:creationId xmlns:a16="http://schemas.microsoft.com/office/drawing/2014/main" id="{DC624DE6-80D3-4329-BF50-EFD5AA2AFDD0}"/>
              </a:ext>
            </a:extLst>
          </p:cNvPr>
          <p:cNvSpPr>
            <a:spLocks noGrp="1"/>
          </p:cNvSpPr>
          <p:nvPr>
            <p:ph idx="1"/>
          </p:nvPr>
        </p:nvSpPr>
        <p:spPr/>
        <p:txBody>
          <a:bodyPr>
            <a:normAutofit fontScale="92500" lnSpcReduction="20000"/>
          </a:bodyPr>
          <a:lstStyle/>
          <a:p>
            <a:r>
              <a:rPr lang="zh-CN" altLang="zh-CN" dirty="0"/>
              <a:t>根据买着和卖者力量对比：</a:t>
            </a:r>
            <a:endParaRPr lang="en-US" altLang="zh-CN" dirty="0"/>
          </a:p>
          <a:p>
            <a:pPr lvl="1"/>
            <a:r>
              <a:rPr lang="zh-CN" altLang="zh-CN" dirty="0"/>
              <a:t>买方市场：买方占优势，交易主要由买方左右。供给量超过需求量。</a:t>
            </a:r>
            <a:endParaRPr lang="en-US" altLang="zh-CN" dirty="0"/>
          </a:p>
          <a:p>
            <a:pPr lvl="1"/>
            <a:r>
              <a:rPr lang="zh-CN" altLang="zh-CN" dirty="0"/>
              <a:t>卖方市场：卖方占优势，交易主要由卖方左右。商品短缺，供不应求。计划经济。</a:t>
            </a:r>
          </a:p>
          <a:p>
            <a:pPr lvl="1"/>
            <a:r>
              <a:rPr lang="zh-CN" altLang="zh-CN" dirty="0"/>
              <a:t>买方市场有利于生产者竞争：销售、价格、质量、技术、成本。有利于消费者主权实现。</a:t>
            </a:r>
          </a:p>
          <a:p>
            <a:r>
              <a:rPr lang="zh-CN" altLang="zh-CN" dirty="0"/>
              <a:t>产品性质：</a:t>
            </a:r>
            <a:endParaRPr lang="en-US" altLang="zh-CN" dirty="0"/>
          </a:p>
          <a:p>
            <a:pPr lvl="1"/>
            <a:r>
              <a:rPr lang="zh-CN" altLang="zh-CN" dirty="0"/>
              <a:t>产品市场：生产最终产品满足消费者。</a:t>
            </a:r>
            <a:endParaRPr lang="en-US" altLang="zh-CN" dirty="0"/>
          </a:p>
          <a:p>
            <a:pPr lvl="2"/>
            <a:r>
              <a:rPr lang="zh-CN" altLang="zh-CN" dirty="0"/>
              <a:t>农产品：粮食</a:t>
            </a:r>
            <a:r>
              <a:rPr lang="zh-CN" altLang="en-US" dirty="0"/>
              <a:t>、</a:t>
            </a:r>
            <a:r>
              <a:rPr lang="zh-CN" altLang="zh-CN" dirty="0"/>
              <a:t>水果</a:t>
            </a:r>
            <a:r>
              <a:rPr lang="zh-CN" altLang="en-US" dirty="0"/>
              <a:t>、</a:t>
            </a:r>
            <a:r>
              <a:rPr lang="zh-CN" altLang="zh-CN" dirty="0"/>
              <a:t>蔬菜。</a:t>
            </a:r>
            <a:endParaRPr lang="en-US" altLang="zh-CN" dirty="0"/>
          </a:p>
          <a:p>
            <a:pPr lvl="2"/>
            <a:r>
              <a:rPr lang="zh-CN" altLang="zh-CN" dirty="0"/>
              <a:t>工业消费品：家电</a:t>
            </a:r>
            <a:r>
              <a:rPr lang="zh-CN" altLang="en-US" dirty="0"/>
              <a:t>、</a:t>
            </a:r>
            <a:r>
              <a:rPr lang="zh-CN" altLang="zh-CN" dirty="0"/>
              <a:t>家具</a:t>
            </a:r>
            <a:r>
              <a:rPr lang="zh-CN" altLang="en-US" dirty="0"/>
              <a:t>、</a:t>
            </a:r>
            <a:r>
              <a:rPr lang="zh-CN" altLang="zh-CN" dirty="0"/>
              <a:t>服装。</a:t>
            </a:r>
            <a:endParaRPr lang="en-US" altLang="zh-CN" dirty="0"/>
          </a:p>
          <a:p>
            <a:pPr lvl="2"/>
            <a:r>
              <a:rPr lang="zh-CN" altLang="zh-CN" dirty="0"/>
              <a:t>生产资料：化肥</a:t>
            </a:r>
            <a:r>
              <a:rPr lang="zh-CN" altLang="en-US" dirty="0"/>
              <a:t>、</a:t>
            </a:r>
            <a:r>
              <a:rPr lang="zh-CN" altLang="zh-CN" dirty="0"/>
              <a:t>水泥</a:t>
            </a:r>
            <a:r>
              <a:rPr lang="zh-CN" altLang="en-US" dirty="0"/>
              <a:t>、</a:t>
            </a:r>
            <a:r>
              <a:rPr lang="zh-CN" altLang="zh-CN" dirty="0"/>
              <a:t>钢材。</a:t>
            </a:r>
            <a:endParaRPr lang="en-US" altLang="zh-CN" dirty="0"/>
          </a:p>
          <a:p>
            <a:pPr lvl="1"/>
            <a:r>
              <a:rPr lang="zh-CN" altLang="zh-CN" dirty="0"/>
              <a:t>要素市场：提供生产要素满足生产者中间投入需要的市场。</a:t>
            </a:r>
            <a:endParaRPr lang="en-US" altLang="zh-CN" dirty="0"/>
          </a:p>
          <a:p>
            <a:pPr lvl="2"/>
            <a:r>
              <a:rPr lang="zh-CN" altLang="zh-CN" dirty="0"/>
              <a:t>资本市场，劳动，土地，企业家，技术。</a:t>
            </a:r>
          </a:p>
        </p:txBody>
      </p:sp>
    </p:spTree>
    <p:extLst>
      <p:ext uri="{BB962C8B-B14F-4D97-AF65-F5344CB8AC3E}">
        <p14:creationId xmlns:p14="http://schemas.microsoft.com/office/powerpoint/2010/main" val="277283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62E74F-72C0-454F-B006-1F4E5BB9223A}"/>
              </a:ext>
            </a:extLst>
          </p:cNvPr>
          <p:cNvSpPr>
            <a:spLocks noGrp="1"/>
          </p:cNvSpPr>
          <p:nvPr>
            <p:ph type="title"/>
          </p:nvPr>
        </p:nvSpPr>
        <p:spPr/>
        <p:txBody>
          <a:bodyPr/>
          <a:lstStyle/>
          <a:p>
            <a:r>
              <a:rPr lang="zh-CN" altLang="en-US" dirty="0"/>
              <a:t>市场结构</a:t>
            </a:r>
            <a:endParaRPr lang="en-US" dirty="0"/>
          </a:p>
        </p:txBody>
      </p:sp>
      <p:sp>
        <p:nvSpPr>
          <p:cNvPr id="3" name="内容占位符 2">
            <a:extLst>
              <a:ext uri="{FF2B5EF4-FFF2-40B4-BE49-F238E27FC236}">
                <a16:creationId xmlns:a16="http://schemas.microsoft.com/office/drawing/2014/main" id="{4623AC6F-8415-49C9-B400-CE9D4C4F0284}"/>
              </a:ext>
            </a:extLst>
          </p:cNvPr>
          <p:cNvSpPr>
            <a:spLocks noGrp="1"/>
          </p:cNvSpPr>
          <p:nvPr>
            <p:ph idx="1"/>
          </p:nvPr>
        </p:nvSpPr>
        <p:spPr/>
        <p:txBody>
          <a:bodyPr/>
          <a:lstStyle/>
          <a:p>
            <a:r>
              <a:rPr lang="zh-CN" altLang="en-US" dirty="0">
                <a:latin typeface="+mn-ea"/>
              </a:rPr>
              <a:t>完全竞争：许多厂商都生产同质的产品。每家厂商的产量相对于整个市场来说都很小。</a:t>
            </a:r>
            <a:endParaRPr lang="en-US" altLang="zh-CN" dirty="0">
              <a:latin typeface="+mn-ea"/>
            </a:endParaRPr>
          </a:p>
          <a:p>
            <a:r>
              <a:rPr lang="zh-CN" altLang="en-US" dirty="0">
                <a:latin typeface="+mn-ea"/>
              </a:rPr>
              <a:t>垄断：仅有一家厂商决定着供给量和市场出清价格。</a:t>
            </a:r>
            <a:endParaRPr lang="en-US" altLang="zh-CN" dirty="0">
              <a:latin typeface="+mn-ea"/>
            </a:endParaRPr>
          </a:p>
          <a:p>
            <a:r>
              <a:rPr lang="zh-CN" altLang="en-US" dirty="0">
                <a:latin typeface="+mn-ea"/>
              </a:rPr>
              <a:t>垄断竞争：很多厂商，每家厂商生产的产品稍有差异。</a:t>
            </a:r>
            <a:endParaRPr lang="en-US" altLang="zh-CN" dirty="0">
              <a:latin typeface="+mn-ea"/>
            </a:endParaRPr>
          </a:p>
          <a:p>
            <a:r>
              <a:rPr lang="zh-CN" altLang="en-US" dirty="0">
                <a:latin typeface="+mn-ea"/>
              </a:rPr>
              <a:t>寡头：几家厂商，每家厂商的决策影响其它厂商的收益。</a:t>
            </a:r>
            <a:endParaRPr lang="en-US" altLang="zh-CN" dirty="0">
              <a:latin typeface="+mn-ea"/>
            </a:endParaRPr>
          </a:p>
          <a:p>
            <a:pPr lvl="1"/>
            <a:r>
              <a:rPr lang="zh-CN" altLang="en-US" dirty="0">
                <a:latin typeface="+mn-ea"/>
              </a:rPr>
              <a:t>同质</a:t>
            </a:r>
            <a:r>
              <a:rPr lang="en-US" altLang="zh-CN" dirty="0">
                <a:latin typeface="+mn-ea"/>
              </a:rPr>
              <a:t>\</a:t>
            </a:r>
            <a:r>
              <a:rPr lang="zh-CN" altLang="en-US" dirty="0">
                <a:latin typeface="+mn-ea"/>
              </a:rPr>
              <a:t>差异化产品</a:t>
            </a:r>
            <a:endParaRPr lang="en-US" altLang="zh-CN" dirty="0">
              <a:latin typeface="+mn-ea"/>
            </a:endParaRPr>
          </a:p>
          <a:p>
            <a:endParaRPr lang="en-US" altLang="zh-CN" dirty="0">
              <a:latin typeface="+mn-ea"/>
            </a:endParaRPr>
          </a:p>
          <a:p>
            <a:endParaRPr lang="en-US" altLang="zh-CN" dirty="0">
              <a:latin typeface="+mn-ea"/>
            </a:endParaRPr>
          </a:p>
          <a:p>
            <a:endParaRPr lang="en-US" dirty="0">
              <a:latin typeface="+mn-ea"/>
            </a:endParaRPr>
          </a:p>
        </p:txBody>
      </p:sp>
    </p:spTree>
    <p:extLst>
      <p:ext uri="{BB962C8B-B14F-4D97-AF65-F5344CB8AC3E}">
        <p14:creationId xmlns:p14="http://schemas.microsoft.com/office/powerpoint/2010/main" val="3777633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6A0639-4AB2-4A7D-8490-EF32701772B9}"/>
              </a:ext>
            </a:extLst>
          </p:cNvPr>
          <p:cNvSpPr>
            <a:spLocks noGrp="1"/>
          </p:cNvSpPr>
          <p:nvPr>
            <p:ph type="title"/>
          </p:nvPr>
        </p:nvSpPr>
        <p:spPr/>
        <p:txBody>
          <a:bodyPr/>
          <a:lstStyle/>
          <a:p>
            <a:r>
              <a:rPr lang="zh-CN" altLang="en-US" dirty="0"/>
              <a:t>市场结构</a:t>
            </a:r>
          </a:p>
        </p:txBody>
      </p:sp>
      <p:sp>
        <p:nvSpPr>
          <p:cNvPr id="3" name="内容占位符 2">
            <a:extLst>
              <a:ext uri="{FF2B5EF4-FFF2-40B4-BE49-F238E27FC236}">
                <a16:creationId xmlns:a16="http://schemas.microsoft.com/office/drawing/2014/main" id="{738B260D-C790-4895-AFE4-89357EC7F0FA}"/>
              </a:ext>
            </a:extLst>
          </p:cNvPr>
          <p:cNvSpPr>
            <a:spLocks noGrp="1"/>
          </p:cNvSpPr>
          <p:nvPr>
            <p:ph idx="1"/>
          </p:nvPr>
        </p:nvSpPr>
        <p:spPr/>
        <p:txBody>
          <a:bodyPr/>
          <a:lstStyle/>
          <a:p>
            <a:r>
              <a:rPr lang="zh-CN" altLang="en-US" dirty="0"/>
              <a:t>根据厂商数量、产品差异程度、厂商所占市场份额、进入退出市场的难易程度以及厂商对价格的影响力等因素对市场结构进行分析：</a:t>
            </a:r>
            <a:endParaRPr lang="en-US" altLang="zh-CN" dirty="0"/>
          </a:p>
          <a:p>
            <a:endParaRPr lang="zh-CN" altLang="en-US" dirty="0"/>
          </a:p>
        </p:txBody>
      </p:sp>
      <p:graphicFrame>
        <p:nvGraphicFramePr>
          <p:cNvPr id="5" name="Group 3">
            <a:extLst>
              <a:ext uri="{FF2B5EF4-FFF2-40B4-BE49-F238E27FC236}">
                <a16:creationId xmlns:a16="http://schemas.microsoft.com/office/drawing/2014/main" id="{51A4BACB-0DB3-41D4-8A55-50035CAF01CF}"/>
              </a:ext>
            </a:extLst>
          </p:cNvPr>
          <p:cNvGraphicFramePr>
            <a:graphicFrameLocks noGrp="1"/>
          </p:cNvGraphicFramePr>
          <p:nvPr/>
        </p:nvGraphicFramePr>
        <p:xfrm>
          <a:off x="1260475" y="3429000"/>
          <a:ext cx="6408738" cy="2354303"/>
        </p:xfrm>
        <a:graphic>
          <a:graphicData uri="http://schemas.openxmlformats.org/drawingml/2006/table">
            <a:tbl>
              <a:tblPr/>
              <a:tblGrid>
                <a:gridCol w="1281113">
                  <a:extLst>
                    <a:ext uri="{9D8B030D-6E8A-4147-A177-3AD203B41FA5}">
                      <a16:colId xmlns:a16="http://schemas.microsoft.com/office/drawing/2014/main" val="2237695523"/>
                    </a:ext>
                  </a:extLst>
                </a:gridCol>
                <a:gridCol w="1281112">
                  <a:extLst>
                    <a:ext uri="{9D8B030D-6E8A-4147-A177-3AD203B41FA5}">
                      <a16:colId xmlns:a16="http://schemas.microsoft.com/office/drawing/2014/main" val="3224029827"/>
                    </a:ext>
                  </a:extLst>
                </a:gridCol>
                <a:gridCol w="1243013">
                  <a:extLst>
                    <a:ext uri="{9D8B030D-6E8A-4147-A177-3AD203B41FA5}">
                      <a16:colId xmlns:a16="http://schemas.microsoft.com/office/drawing/2014/main" val="2245481741"/>
                    </a:ext>
                  </a:extLst>
                </a:gridCol>
                <a:gridCol w="1308100">
                  <a:extLst>
                    <a:ext uri="{9D8B030D-6E8A-4147-A177-3AD203B41FA5}">
                      <a16:colId xmlns:a16="http://schemas.microsoft.com/office/drawing/2014/main" val="1604278180"/>
                    </a:ext>
                  </a:extLst>
                </a:gridCol>
                <a:gridCol w="1295400">
                  <a:extLst>
                    <a:ext uri="{9D8B030D-6E8A-4147-A177-3AD203B41FA5}">
                      <a16:colId xmlns:a16="http://schemas.microsoft.com/office/drawing/2014/main" val="1206871596"/>
                    </a:ext>
                  </a:extLst>
                </a:gridCol>
              </a:tblGrid>
              <a:tr h="615838">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l" defTabSz="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a:ln>
                          <a:noFill/>
                        </a:ln>
                        <a:solidFill>
                          <a:srgbClr val="FFFFFF"/>
                        </a:solidFill>
                        <a:effectLst/>
                        <a:latin typeface="Arial" panose="020B0604020202020204" pitchFamily="34" charset="0"/>
                        <a:ea typeface="宋体" panose="02010600030101010101" pitchFamily="2" charset="-122"/>
                        <a:sym typeface="Arial" panose="020B0604020202020204" pitchFamily="34" charset="0"/>
                      </a:endParaRPr>
                    </a:p>
                  </a:txBody>
                  <a:tcPr marT="45712" marB="45712" horzOverflow="overflow">
                    <a:lnL>
                      <a:noFill/>
                    </a:lnL>
                    <a:lnR>
                      <a:noFill/>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3" indent="0" algn="l" defTabSz="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完全竞争</a:t>
                      </a:r>
                    </a:p>
                  </a:txBody>
                  <a:tcPr marT="45712" marB="45712" horzOverflow="overflow">
                    <a:lnL>
                      <a:noFill/>
                    </a:lnL>
                    <a:lnR>
                      <a:noFill/>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3" indent="0" algn="l" defTabSz="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垄断</a:t>
                      </a:r>
                    </a:p>
                  </a:txBody>
                  <a:tcPr marT="45712" marB="45712" horzOverflow="overflow">
                    <a:lnL>
                      <a:noFill/>
                    </a:lnL>
                    <a:lnR>
                      <a:noFill/>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3" indent="0" algn="l" defTabSz="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垄断竞争</a:t>
                      </a:r>
                    </a:p>
                  </a:txBody>
                  <a:tcPr marT="45712" marB="45712" horzOverflow="overflow">
                    <a:lnL>
                      <a:noFill/>
                    </a:lnL>
                    <a:lnR>
                      <a:noFill/>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3" indent="0" algn="l" defTabSz="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寡头</a:t>
                      </a:r>
                    </a:p>
                  </a:txBody>
                  <a:tcPr marT="45712" marB="45712" horzOverflow="overflow">
                    <a:lnL>
                      <a:noFill/>
                    </a:lnL>
                    <a:lnR>
                      <a:noFill/>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44257050"/>
                  </a:ext>
                </a:extLst>
              </a:tr>
              <a:tr h="365731">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产品份额</a:t>
                      </a:r>
                    </a:p>
                  </a:txBody>
                  <a:tcPr marT="45712" marB="45712" horzOverflow="overflow">
                    <a:lnL>
                      <a:noFill/>
                    </a:lnL>
                    <a:lnR>
                      <a:noFill/>
                    </a:lnR>
                    <a:lnT w="25400" cap="flat" cmpd="sng" algn="ctr">
                      <a:solidFill>
                        <a:srgbClr val="000000"/>
                      </a:solidFill>
                      <a:prstDash val="solid"/>
                      <a:miter lim="800000"/>
                      <a:headEnd type="none" w="med" len="med"/>
                      <a:tailEnd type="none" w="med" len="med"/>
                    </a:lnT>
                    <a:lnB>
                      <a:noFill/>
                    </a:lnB>
                    <a:lnTlToBr>
                      <a:noFill/>
                    </a:lnTlToBr>
                    <a:lnBlToTr>
                      <a:noFill/>
                    </a:lnBlToTr>
                    <a:solidFill>
                      <a:srgbClr val="E7E7E7"/>
                    </a:solid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rPr>
                        <a:t>微不足道</a:t>
                      </a:r>
                      <a:endPar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45712" marB="45712" horzOverflow="overflow">
                    <a:lnL>
                      <a:noFill/>
                    </a:lnL>
                    <a:lnR>
                      <a:noFill/>
                    </a:lnR>
                    <a:lnT w="25400" cap="flat" cmpd="sng" algn="ctr">
                      <a:solidFill>
                        <a:srgbClr val="000000"/>
                      </a:solidFill>
                      <a:prstDash val="solid"/>
                      <a:miter lim="800000"/>
                      <a:headEnd type="none" w="med" len="med"/>
                      <a:tailEnd type="none" w="med" len="med"/>
                    </a:lnT>
                    <a:lnB>
                      <a:noFill/>
                    </a:lnB>
                    <a:lnTlToBr>
                      <a:noFill/>
                    </a:lnTlToBr>
                    <a:lnBlToTr>
                      <a:noFill/>
                    </a:lnBlToTr>
                    <a:solidFill>
                      <a:srgbClr val="E7E7E7"/>
                    </a:solid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rPr>
                        <a:t>比较多</a:t>
                      </a:r>
                      <a:endPar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45712" marB="45712" horzOverflow="overflow">
                    <a:lnL>
                      <a:noFill/>
                    </a:lnL>
                    <a:lnR>
                      <a:noFill/>
                    </a:lnR>
                    <a:lnT w="25400" cap="flat" cmpd="sng" algn="ctr">
                      <a:solidFill>
                        <a:srgbClr val="000000"/>
                      </a:solidFill>
                      <a:prstDash val="solid"/>
                      <a:miter lim="800000"/>
                      <a:headEnd type="none" w="med" len="med"/>
                      <a:tailEnd type="none" w="med" len="med"/>
                    </a:lnT>
                    <a:lnB>
                      <a:noFill/>
                    </a:lnB>
                    <a:lnTlToBr>
                      <a:noFill/>
                    </a:lnTlToBr>
                    <a:lnBlToTr>
                      <a:noFill/>
                    </a:lnBlToTr>
                    <a:solidFill>
                      <a:srgbClr val="E7E7E7"/>
                    </a:solid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rPr>
                        <a:t>比较少</a:t>
                      </a:r>
                      <a:endPar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45712" marB="45712" horzOverflow="overflow">
                    <a:lnL>
                      <a:noFill/>
                    </a:lnL>
                    <a:lnR>
                      <a:noFill/>
                    </a:lnR>
                    <a:lnT w="25400" cap="flat" cmpd="sng" algn="ctr">
                      <a:solidFill>
                        <a:srgbClr val="000000"/>
                      </a:solidFill>
                      <a:prstDash val="solid"/>
                      <a:miter lim="800000"/>
                      <a:headEnd type="none" w="med" len="med"/>
                      <a:tailEnd type="none" w="med" len="med"/>
                    </a:lnT>
                    <a:lnB>
                      <a:noFill/>
                    </a:lnB>
                    <a:lnTlToBr>
                      <a:noFill/>
                    </a:lnTlToBr>
                    <a:lnBlToTr>
                      <a:noFill/>
                    </a:lnBlToTr>
                    <a:solidFill>
                      <a:srgbClr val="E7E7E7"/>
                    </a:solid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rPr>
                        <a:t>独占</a:t>
                      </a:r>
                      <a:endPar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45712" marB="45712" horzOverflow="overflow">
                    <a:lnL>
                      <a:noFill/>
                    </a:lnL>
                    <a:lnR>
                      <a:noFill/>
                    </a:lnR>
                    <a:lnT w="25400" cap="flat" cmpd="sng" algn="ctr">
                      <a:solidFill>
                        <a:srgbClr val="000000"/>
                      </a:solidFill>
                      <a:prstDash val="solid"/>
                      <a:miter lim="800000"/>
                      <a:headEnd type="none" w="med" len="med"/>
                      <a:tailEnd type="none" w="med" len="med"/>
                    </a:lnT>
                    <a:lnB>
                      <a:noFill/>
                    </a:lnB>
                    <a:lnTlToBr>
                      <a:noFill/>
                    </a:lnTlToBr>
                    <a:lnBlToTr>
                      <a:noFill/>
                    </a:lnBlToTr>
                    <a:solidFill>
                      <a:srgbClr val="E7E7E7"/>
                    </a:solidFill>
                  </a:tcPr>
                </a:tc>
                <a:extLst>
                  <a:ext uri="{0D108BD9-81ED-4DB2-BD59-A6C34878D82A}">
                    <a16:rowId xmlns:a16="http://schemas.microsoft.com/office/drawing/2014/main" val="2649363483"/>
                  </a:ext>
                </a:extLst>
              </a:tr>
              <a:tr h="641233">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产品差异</a:t>
                      </a:r>
                    </a:p>
                  </a:txBody>
                  <a:tcPr marT="45712" marB="45712" horzOverflow="overflow">
                    <a:lnL>
                      <a:noFill/>
                    </a:lnL>
                    <a:lnR>
                      <a:noFill/>
                    </a:lnR>
                    <a:lnT>
                      <a:noFill/>
                    </a:lnT>
                    <a:lnB>
                      <a:noFill/>
                    </a:lnB>
                    <a:lnTlToBr>
                      <a:noFill/>
                    </a:lnTlToBr>
                    <a:lnBlToTr>
                      <a:noFill/>
                    </a:lnBlToTr>
                    <a:solidFill>
                      <a:srgbClr val="FFFFFF"/>
                    </a:solid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rPr>
                        <a:t>毫无差异</a:t>
                      </a:r>
                      <a:endPar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45712" marB="45712" horzOverflow="overflow">
                    <a:lnL>
                      <a:noFill/>
                    </a:lnL>
                    <a:lnR>
                      <a:noFill/>
                    </a:lnR>
                    <a:lnT>
                      <a:noFill/>
                    </a:lnT>
                    <a:lnB>
                      <a:noFill/>
                    </a:lnB>
                    <a:lnTlToBr>
                      <a:noFill/>
                    </a:lnTlToBr>
                    <a:lnBlToTr>
                      <a:noFill/>
                    </a:lnBlToTr>
                    <a:solidFill>
                      <a:srgbClr val="FFFFFF"/>
                    </a:solid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rPr>
                        <a:t>同质</a:t>
                      </a:r>
                      <a:endPar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45712" marB="45712" horzOverflow="overflow">
                    <a:lnL>
                      <a:noFill/>
                    </a:lnL>
                    <a:lnR>
                      <a:noFill/>
                    </a:lnR>
                    <a:lnT>
                      <a:noFill/>
                    </a:lnT>
                    <a:lnB>
                      <a:noFill/>
                    </a:lnB>
                    <a:lnTlToBr>
                      <a:noFill/>
                    </a:lnTlToBr>
                    <a:lnBlToTr>
                      <a:noFill/>
                    </a:lnBlToTr>
                    <a:solidFill>
                      <a:srgbClr val="FFFFFF"/>
                    </a:solid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rPr>
                        <a:t>不全相同</a:t>
                      </a:r>
                      <a:endPar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45712" marB="45712" horzOverflow="overflow">
                    <a:lnL>
                      <a:noFill/>
                    </a:lnL>
                    <a:lnR>
                      <a:noFill/>
                    </a:lnR>
                    <a:lnT>
                      <a:noFill/>
                    </a:lnT>
                    <a:lnB>
                      <a:noFill/>
                    </a:lnB>
                    <a:lnTlToBr>
                      <a:noFill/>
                    </a:lnTlToBr>
                    <a:lnBlToTr>
                      <a:noFill/>
                    </a:lnBlToTr>
                    <a:solidFill>
                      <a:srgbClr val="FFFFFF"/>
                    </a:solid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rPr>
                        <a:t>同质</a:t>
                      </a:r>
                      <a:r>
                        <a:rPr kumimoji="0" lang="en-US" altLang="zh-CN"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rPr>
                        <a:t>/</a:t>
                      </a:r>
                      <a:r>
                        <a:rPr kumimoji="0" lang="zh-CN" altLang="en-US"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rPr>
                        <a:t>差异</a:t>
                      </a:r>
                    </a:p>
                    <a:p>
                      <a:pPr marL="0" marR="0" lvl="0" indent="0" algn="l" defTabSz="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45712" marB="45712"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3661779831"/>
                  </a:ext>
                </a:extLst>
              </a:tr>
              <a:tr h="365731">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进出难度</a:t>
                      </a:r>
                    </a:p>
                  </a:txBody>
                  <a:tcPr marT="45712" marB="45712" horzOverflow="overflow">
                    <a:lnL>
                      <a:noFill/>
                    </a:lnL>
                    <a:lnR>
                      <a:noFill/>
                    </a:lnR>
                    <a:lnT>
                      <a:noFill/>
                    </a:lnT>
                    <a:lnB>
                      <a:noFill/>
                    </a:lnB>
                    <a:lnTlToBr>
                      <a:noFill/>
                    </a:lnTlToBr>
                    <a:lnBlToTr>
                      <a:noFill/>
                    </a:lnBlToTr>
                    <a:solidFill>
                      <a:srgbClr val="E7E7E7"/>
                    </a:solid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rPr>
                        <a:t>最容易</a:t>
                      </a:r>
                      <a:endPar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45712" marB="45712" horzOverflow="overflow">
                    <a:lnL>
                      <a:noFill/>
                    </a:lnL>
                    <a:lnR>
                      <a:noFill/>
                    </a:lnR>
                    <a:lnT>
                      <a:noFill/>
                    </a:lnT>
                    <a:lnB>
                      <a:noFill/>
                    </a:lnB>
                    <a:lnTlToBr>
                      <a:noFill/>
                    </a:lnTlToBr>
                    <a:lnBlToTr>
                      <a:noFill/>
                    </a:lnBlToTr>
                    <a:solidFill>
                      <a:srgbClr val="E7E7E7"/>
                    </a:solid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rPr>
                        <a:t>最难</a:t>
                      </a:r>
                      <a:endPar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45712" marB="45712" horzOverflow="overflow">
                    <a:lnL>
                      <a:noFill/>
                    </a:lnL>
                    <a:lnR>
                      <a:noFill/>
                    </a:lnR>
                    <a:lnT>
                      <a:noFill/>
                    </a:lnT>
                    <a:lnB>
                      <a:noFill/>
                    </a:lnB>
                    <a:lnTlToBr>
                      <a:noFill/>
                    </a:lnTlToBr>
                    <a:lnBlToTr>
                      <a:noFill/>
                    </a:lnBlToTr>
                    <a:solidFill>
                      <a:srgbClr val="E7E7E7"/>
                    </a:solid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rPr>
                        <a:t>次易</a:t>
                      </a:r>
                      <a:endPar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45712" marB="45712" horzOverflow="overflow">
                    <a:lnL>
                      <a:noFill/>
                    </a:lnL>
                    <a:lnR>
                      <a:noFill/>
                    </a:lnR>
                    <a:lnT>
                      <a:noFill/>
                    </a:lnT>
                    <a:lnB>
                      <a:noFill/>
                    </a:lnB>
                    <a:lnTlToBr>
                      <a:noFill/>
                    </a:lnTlToBr>
                    <a:lnBlToTr>
                      <a:noFill/>
                    </a:lnBlToTr>
                    <a:solidFill>
                      <a:srgbClr val="E7E7E7"/>
                    </a:solid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rPr>
                        <a:t>次难</a:t>
                      </a:r>
                      <a:endPar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45712" marB="45712" horzOverflow="overflow">
                    <a:lnL>
                      <a:noFill/>
                    </a:lnL>
                    <a:lnR>
                      <a:noFill/>
                    </a:lnR>
                    <a:lnT>
                      <a:noFill/>
                    </a:lnT>
                    <a:lnB>
                      <a:noFill/>
                    </a:lnB>
                    <a:lnTlToBr>
                      <a:noFill/>
                    </a:lnTlToBr>
                    <a:lnBlToTr>
                      <a:noFill/>
                    </a:lnBlToTr>
                    <a:solidFill>
                      <a:srgbClr val="E7E7E7"/>
                    </a:solidFill>
                  </a:tcPr>
                </a:tc>
                <a:extLst>
                  <a:ext uri="{0D108BD9-81ED-4DB2-BD59-A6C34878D82A}">
                    <a16:rowId xmlns:a16="http://schemas.microsoft.com/office/drawing/2014/main" val="3733158431"/>
                  </a:ext>
                </a:extLst>
              </a:tr>
              <a:tr h="365731">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厂商数量</a:t>
                      </a:r>
                    </a:p>
                  </a:txBody>
                  <a:tcPr marT="45712" marB="45712" horzOverflow="overflow">
                    <a:lnL>
                      <a:noFill/>
                    </a:lnL>
                    <a:lnR>
                      <a:noFill/>
                    </a:lnR>
                    <a:lnT>
                      <a:noFill/>
                    </a:lnT>
                    <a:lnB w="254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rPr>
                        <a:t>非常多</a:t>
                      </a:r>
                      <a:endPar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45712" marB="45712" horzOverflow="overflow">
                    <a:lnL>
                      <a:noFill/>
                    </a:lnL>
                    <a:lnR>
                      <a:noFill/>
                    </a:lnR>
                    <a:lnT>
                      <a:noFill/>
                    </a:lnT>
                    <a:lnB w="254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rPr>
                        <a:t>只有一个</a:t>
                      </a:r>
                      <a:endPar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45712" marB="45712" horzOverflow="overflow">
                    <a:lnL>
                      <a:noFill/>
                    </a:lnL>
                    <a:lnR>
                      <a:noFill/>
                    </a:lnR>
                    <a:lnT>
                      <a:noFill/>
                    </a:lnT>
                    <a:lnB w="254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rPr>
                        <a:t>很多</a:t>
                      </a:r>
                      <a:endPar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45712" marB="45712" horzOverflow="overflow">
                    <a:lnL>
                      <a:noFill/>
                    </a:lnL>
                    <a:lnR>
                      <a:noFill/>
                    </a:lnR>
                    <a:lnT>
                      <a:noFill/>
                    </a:lnT>
                    <a:lnB w="254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rPr>
                        <a:t>几个</a:t>
                      </a:r>
                      <a:endParaRPr kumimoji="0" lang="zh-CN"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45712" marB="45712" horzOverflow="overflow">
                    <a:lnL>
                      <a:noFill/>
                    </a:lnL>
                    <a:lnR>
                      <a:noFill/>
                    </a:lnR>
                    <a:lnT>
                      <a:noFill/>
                    </a:lnT>
                    <a:lnB w="25400" cap="flat" cmpd="sng" algn="ctr">
                      <a:solidFill>
                        <a:srgbClr val="000000"/>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412264561"/>
                  </a:ext>
                </a:extLst>
              </a:tr>
            </a:tbl>
          </a:graphicData>
        </a:graphic>
      </p:graphicFrame>
      <p:sp>
        <p:nvSpPr>
          <p:cNvPr id="7" name="Text Box 33">
            <a:extLst>
              <a:ext uri="{FF2B5EF4-FFF2-40B4-BE49-F238E27FC236}">
                <a16:creationId xmlns:a16="http://schemas.microsoft.com/office/drawing/2014/main" id="{0C0F3A71-E620-4EB2-ACD7-64F77799638A}"/>
              </a:ext>
            </a:extLst>
          </p:cNvPr>
          <p:cNvSpPr txBox="1">
            <a:spLocks noChangeArrowheads="1"/>
          </p:cNvSpPr>
          <p:nvPr/>
        </p:nvSpPr>
        <p:spPr bwMode="auto">
          <a:xfrm>
            <a:off x="1476375" y="5876925"/>
            <a:ext cx="6407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800" dirty="0">
                <a:solidFill>
                  <a:schemeClr val="tx1"/>
                </a:solidFill>
              </a:rPr>
              <a:t>例如：</a:t>
            </a:r>
            <a:r>
              <a:rPr lang="zh-CN" altLang="en-US" sz="1800" b="0" dirty="0">
                <a:solidFill>
                  <a:schemeClr val="tx1"/>
                </a:solidFill>
              </a:rPr>
              <a:t>        农业          公用事业      普通制造业     重工</a:t>
            </a:r>
          </a:p>
        </p:txBody>
      </p:sp>
    </p:spTree>
    <p:extLst>
      <p:ext uri="{BB962C8B-B14F-4D97-AF65-F5344CB8AC3E}">
        <p14:creationId xmlns:p14="http://schemas.microsoft.com/office/powerpoint/2010/main" val="3851226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p:cBhvr>
                                        <p:cTn id="7" dur="500"/>
                                        <p:tgtEl>
                                          <p:spTgt spid="5"/>
                                        </p:tgtEl>
                                      </p:cBhvr>
                                    </p:animEffect>
                                  </p:childTnLst>
                                </p:cTn>
                              </p:par>
                              <p:par>
                                <p:cTn id="8" presetID="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500" fill="hold"/>
                                        <p:tgtEl>
                                          <p:spTgt spid="7"/>
                                        </p:tgtEl>
                                        <p:attrNameLst>
                                          <p:attrName>ppt_x</p:attrName>
                                        </p:attrNameLst>
                                      </p:cBhvr>
                                      <p:tavLst>
                                        <p:tav tm="0">
                                          <p:val>
                                            <p:strVal val="#ppt_x"/>
                                          </p:val>
                                        </p:tav>
                                        <p:tav tm="100000">
                                          <p:val>
                                            <p:strVal val="#ppt_x"/>
                                          </p:val>
                                        </p:tav>
                                      </p:tavLst>
                                    </p:anim>
                                    <p:anim calcmode="lin" valueType="num">
                                      <p:cBhvr additive="base">
                                        <p:cTn id="1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0A9A36-4157-436E-B415-2333D49B53CF}"/>
              </a:ext>
            </a:extLst>
          </p:cNvPr>
          <p:cNvSpPr>
            <a:spLocks noGrp="1"/>
          </p:cNvSpPr>
          <p:nvPr>
            <p:ph type="title"/>
          </p:nvPr>
        </p:nvSpPr>
        <p:spPr/>
        <p:txBody>
          <a:bodyPr/>
          <a:lstStyle/>
          <a:p>
            <a:r>
              <a:rPr lang="zh-CN" altLang="en-US" dirty="0"/>
              <a:t>市场和厂商的需求曲线</a:t>
            </a:r>
          </a:p>
        </p:txBody>
      </p:sp>
      <p:sp>
        <p:nvSpPr>
          <p:cNvPr id="3" name="内容占位符 2">
            <a:extLst>
              <a:ext uri="{FF2B5EF4-FFF2-40B4-BE49-F238E27FC236}">
                <a16:creationId xmlns:a16="http://schemas.microsoft.com/office/drawing/2014/main" id="{519BE0AF-97A2-403C-B739-1EA56BBE8D9F}"/>
              </a:ext>
            </a:extLst>
          </p:cNvPr>
          <p:cNvSpPr>
            <a:spLocks noGrp="1"/>
          </p:cNvSpPr>
          <p:nvPr>
            <p:ph idx="1"/>
          </p:nvPr>
        </p:nvSpPr>
        <p:spPr/>
        <p:txBody>
          <a:bodyPr/>
          <a:lstStyle/>
          <a:p>
            <a:r>
              <a:rPr lang="zh-CN" altLang="en-US" dirty="0"/>
              <a:t>不同市场结构下的厂商面临的需求函数不同</a:t>
            </a:r>
          </a:p>
          <a:p>
            <a:r>
              <a:rPr lang="zh-CN" altLang="en-US" dirty="0"/>
              <a:t>在理解“厂商面临的需求函数”时</a:t>
            </a:r>
            <a:r>
              <a:rPr lang="en-US" altLang="zh-CN" dirty="0"/>
              <a:t>, </a:t>
            </a:r>
            <a:r>
              <a:rPr lang="zh-CN" altLang="en-US" dirty="0"/>
              <a:t>不要把它误解为“市场的需求”。</a:t>
            </a:r>
          </a:p>
          <a:p>
            <a:r>
              <a:rPr lang="zh-CN" altLang="en-US" dirty="0"/>
              <a:t>“市场需求” 指的是对某个市场上全部产品的需求</a:t>
            </a:r>
            <a:r>
              <a:rPr lang="en-US" altLang="zh-CN" dirty="0"/>
              <a:t>, </a:t>
            </a:r>
            <a:r>
              <a:rPr lang="zh-CN" altLang="en-US" dirty="0"/>
              <a:t>而“企业面临的需求”则是对市场上某个企业的产品的需求。</a:t>
            </a:r>
          </a:p>
          <a:p>
            <a:r>
              <a:rPr lang="zh-CN" altLang="en-US" dirty="0"/>
              <a:t> 市场需求函数取决于消费者的行为</a:t>
            </a:r>
            <a:r>
              <a:rPr lang="en-US" altLang="zh-CN" dirty="0"/>
              <a:t>, </a:t>
            </a:r>
            <a:r>
              <a:rPr lang="zh-CN" altLang="en-US" dirty="0"/>
              <a:t>企业面临的需求函数不仅取决于消费者行为</a:t>
            </a:r>
            <a:r>
              <a:rPr lang="en-US" altLang="zh-CN" dirty="0"/>
              <a:t>, </a:t>
            </a:r>
            <a:r>
              <a:rPr lang="zh-CN" altLang="en-US" dirty="0"/>
              <a:t>常常还要取决于同一市场中其他企业的行为。</a:t>
            </a:r>
          </a:p>
          <a:p>
            <a:endParaRPr lang="zh-CN" altLang="en-US" dirty="0"/>
          </a:p>
        </p:txBody>
      </p:sp>
    </p:spTree>
    <p:extLst>
      <p:ext uri="{BB962C8B-B14F-4D97-AF65-F5344CB8AC3E}">
        <p14:creationId xmlns:p14="http://schemas.microsoft.com/office/powerpoint/2010/main" val="2893138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73750E-8CD0-4D9A-845D-641E78532950}"/>
              </a:ext>
            </a:extLst>
          </p:cNvPr>
          <p:cNvSpPr>
            <a:spLocks noGrp="1"/>
          </p:cNvSpPr>
          <p:nvPr>
            <p:ph type="title"/>
          </p:nvPr>
        </p:nvSpPr>
        <p:spPr/>
        <p:txBody>
          <a:bodyPr/>
          <a:lstStyle/>
          <a:p>
            <a:r>
              <a:rPr lang="zh-CN" altLang="en-US" dirty="0"/>
              <a:t>厂商的决策</a:t>
            </a:r>
            <a:endParaRPr lang="en-US" dirty="0"/>
          </a:p>
        </p:txBody>
      </p:sp>
      <p:sp>
        <p:nvSpPr>
          <p:cNvPr id="3" name="内容占位符 2">
            <a:extLst>
              <a:ext uri="{FF2B5EF4-FFF2-40B4-BE49-F238E27FC236}">
                <a16:creationId xmlns:a16="http://schemas.microsoft.com/office/drawing/2014/main" id="{2CE6B924-0610-40AA-9E0D-903CD046713D}"/>
              </a:ext>
            </a:extLst>
          </p:cNvPr>
          <p:cNvSpPr>
            <a:spLocks noGrp="1"/>
          </p:cNvSpPr>
          <p:nvPr>
            <p:ph idx="1"/>
          </p:nvPr>
        </p:nvSpPr>
        <p:spPr/>
        <p:txBody>
          <a:bodyPr/>
          <a:lstStyle/>
          <a:p>
            <a:pPr marL="342900" lvl="1" indent="-342900">
              <a:buSzPct val="75000"/>
            </a:pPr>
            <a:r>
              <a:rPr lang="zh-CN" altLang="en-US" sz="3200" dirty="0"/>
              <a:t>厂商的经济目标：利润最大化</a:t>
            </a:r>
            <a:endParaRPr lang="en-US" altLang="zh-CN" sz="3200" dirty="0"/>
          </a:p>
          <a:p>
            <a:pPr marL="342900" lvl="1" indent="-342900">
              <a:buSzPct val="75000"/>
            </a:pPr>
            <a:r>
              <a:rPr lang="zh-CN" altLang="en-US" sz="3200" dirty="0"/>
              <a:t>管理者可能关注其他目标</a:t>
            </a:r>
            <a:endParaRPr lang="en-US" altLang="zh-CN" sz="3200" dirty="0"/>
          </a:p>
          <a:p>
            <a:pPr marL="800100" lvl="2" indent="-342900">
              <a:buSzPct val="75000"/>
            </a:pPr>
            <a:r>
              <a:rPr lang="zh-CN" altLang="en-US" sz="2800" dirty="0"/>
              <a:t>产量最大化</a:t>
            </a:r>
            <a:endParaRPr lang="en-US" altLang="zh-CN" sz="2800" dirty="0"/>
          </a:p>
          <a:p>
            <a:pPr marL="800100" lvl="2" indent="-342900">
              <a:buSzPct val="75000"/>
            </a:pPr>
            <a:r>
              <a:rPr lang="zh-CN" altLang="en-US" sz="2800" dirty="0"/>
              <a:t>市场份额最大化</a:t>
            </a:r>
            <a:endParaRPr lang="en-US" altLang="zh-CN" sz="3200" dirty="0"/>
          </a:p>
          <a:p>
            <a:pPr marL="342900" lvl="1" indent="-342900">
              <a:buSzPct val="75000"/>
            </a:pPr>
            <a:r>
              <a:rPr lang="zh-CN" altLang="en-US" sz="3200" dirty="0"/>
              <a:t>非盈利目标的影响</a:t>
            </a:r>
            <a:endParaRPr lang="en-US" altLang="zh-CN" sz="3200" dirty="0"/>
          </a:p>
          <a:p>
            <a:pPr marL="800100" lvl="2" indent="-342900">
              <a:buSzPct val="75000"/>
            </a:pPr>
            <a:r>
              <a:rPr lang="zh-CN" altLang="en-US" sz="2800" dirty="0"/>
              <a:t>从长远来看，投资者不会支持</a:t>
            </a:r>
            <a:endParaRPr lang="en-US" altLang="zh-CN" sz="2800" dirty="0"/>
          </a:p>
          <a:p>
            <a:pPr marL="800100" lvl="2" indent="-342900">
              <a:buSzPct val="75000"/>
            </a:pPr>
            <a:r>
              <a:rPr lang="zh-CN" altLang="en-US" sz="2800" dirty="0"/>
              <a:t>没有利润，在竞争性行业中无法生存</a:t>
            </a:r>
          </a:p>
          <a:p>
            <a:pPr marL="342900" lvl="1" indent="-342900">
              <a:buSzPct val="75000"/>
            </a:pPr>
            <a:endParaRPr lang="zh-CN" altLang="en-US" dirty="0"/>
          </a:p>
          <a:p>
            <a:pPr marL="342900" lvl="1" indent="-342900">
              <a:buSzPct val="75000"/>
            </a:pPr>
            <a:endParaRPr lang="zh-CN" altLang="en-US" dirty="0"/>
          </a:p>
          <a:p>
            <a:endParaRPr lang="zh-CN" altLang="en-US" dirty="0"/>
          </a:p>
          <a:p>
            <a:endParaRPr lang="en-US" dirty="0"/>
          </a:p>
        </p:txBody>
      </p:sp>
    </p:spTree>
    <p:extLst>
      <p:ext uri="{BB962C8B-B14F-4D97-AF65-F5344CB8AC3E}">
        <p14:creationId xmlns:p14="http://schemas.microsoft.com/office/powerpoint/2010/main" val="464436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02D27B-35DD-4C41-AD5C-80A14254AB06}"/>
              </a:ext>
            </a:extLst>
          </p:cNvPr>
          <p:cNvSpPr>
            <a:spLocks noGrp="1"/>
          </p:cNvSpPr>
          <p:nvPr>
            <p:ph type="title"/>
          </p:nvPr>
        </p:nvSpPr>
        <p:spPr/>
        <p:txBody>
          <a:bodyPr/>
          <a:lstStyle/>
          <a:p>
            <a:r>
              <a:rPr lang="zh-CN" altLang="en-US" dirty="0"/>
              <a:t>利润最大化问题</a:t>
            </a:r>
            <a:endParaRPr 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E9EB523-67B1-40C2-AADE-0CA650EC7BCE}"/>
                  </a:ext>
                </a:extLst>
              </p:cNvPr>
              <p:cNvSpPr>
                <a:spLocks noGrp="1"/>
              </p:cNvSpPr>
              <p:nvPr>
                <p:ph idx="1"/>
              </p:nvPr>
            </p:nvSpPr>
            <p:spPr/>
            <p:txBody>
              <a:bodyPr>
                <a:noAutofit/>
              </a:bodyPr>
              <a:lstStyle/>
              <a:p>
                <a:pPr marL="342900" lvl="1" indent="-342900">
                  <a:buSzPct val="75000"/>
                </a:pPr>
                <a:r>
                  <a:rPr lang="zh-CN" altLang="en-US" sz="3200" dirty="0"/>
                  <a:t>利润</a:t>
                </a:r>
                <a:r>
                  <a:rPr lang="en-US" altLang="zh-CN" sz="3200" dirty="0"/>
                  <a:t>=</a:t>
                </a:r>
                <a:r>
                  <a:rPr lang="zh-CN" altLang="en-US" sz="3200" dirty="0"/>
                  <a:t>总收益</a:t>
                </a:r>
                <a:r>
                  <a:rPr lang="en-US" altLang="zh-CN" sz="3200" dirty="0"/>
                  <a:t>-</a:t>
                </a:r>
                <a:r>
                  <a:rPr lang="zh-CN" altLang="en-US" sz="3200" dirty="0"/>
                  <a:t>总成本</a:t>
                </a:r>
                <a:endParaRPr lang="en-US" altLang="zh-CN" sz="3200" dirty="0"/>
              </a:p>
              <a:p>
                <a:pPr marL="342900" lvl="1" indent="-342900">
                  <a:buSzPct val="75000"/>
                </a:pPr>
                <a:r>
                  <a:rPr lang="zh-CN" altLang="en-US" sz="3200" dirty="0"/>
                  <a:t>总收益：由厂商面临的需求曲线和销量决定</a:t>
                </a:r>
                <a:endParaRPr lang="en-US" altLang="zh-CN" sz="3200" b="1" dirty="0">
                  <a:latin typeface="Cambria Math" panose="02040503050406030204" pitchFamily="18" charset="0"/>
                </a:endParaRPr>
              </a:p>
              <a:p>
                <a:pPr marL="0" lvl="1" indent="0">
                  <a:buSzPct val="75000"/>
                  <a:buNone/>
                </a:pPr>
                <a14:m>
                  <m:oMathPara xmlns:m="http://schemas.openxmlformats.org/officeDocument/2006/math">
                    <m:oMathParaPr>
                      <m:jc m:val="center"/>
                    </m:oMathParaPr>
                    <m:oMath xmlns:m="http://schemas.openxmlformats.org/officeDocument/2006/math">
                      <m:r>
                        <a:rPr lang="en-US" altLang="zh-CN" sz="3200" b="1">
                          <a:latin typeface="Cambria Math" panose="02040503050406030204" pitchFamily="18" charset="0"/>
                        </a:rPr>
                        <m:t>𝐑</m:t>
                      </m:r>
                      <m:d>
                        <m:dPr>
                          <m:ctrlPr>
                            <a:rPr lang="en-US" altLang="zh-CN" sz="3200" i="1">
                              <a:latin typeface="Cambria Math" panose="02040503050406030204" pitchFamily="18" charset="0"/>
                            </a:rPr>
                          </m:ctrlPr>
                        </m:dPr>
                        <m:e>
                          <m:r>
                            <a:rPr lang="en-US" altLang="zh-CN" sz="3200" b="1">
                              <a:latin typeface="Cambria Math" panose="02040503050406030204" pitchFamily="18" charset="0"/>
                            </a:rPr>
                            <m:t>𝐐</m:t>
                          </m:r>
                        </m:e>
                      </m:d>
                      <m:r>
                        <a:rPr lang="en-US" altLang="zh-CN" sz="3200" b="1">
                          <a:latin typeface="Cambria Math" panose="02040503050406030204" pitchFamily="18" charset="0"/>
                        </a:rPr>
                        <m:t>=</m:t>
                      </m:r>
                      <m:r>
                        <a:rPr lang="en-US" altLang="zh-CN" sz="3200" b="1">
                          <a:latin typeface="Cambria Math" panose="02040503050406030204" pitchFamily="18" charset="0"/>
                        </a:rPr>
                        <m:t>𝐏</m:t>
                      </m:r>
                      <m:d>
                        <m:dPr>
                          <m:ctrlPr>
                            <a:rPr lang="en-US" altLang="zh-CN" sz="3200" i="1">
                              <a:latin typeface="Cambria Math" panose="02040503050406030204" pitchFamily="18" charset="0"/>
                            </a:rPr>
                          </m:ctrlPr>
                        </m:dPr>
                        <m:e>
                          <m:r>
                            <a:rPr lang="en-US" altLang="zh-CN" sz="3200" b="1">
                              <a:latin typeface="Cambria Math" panose="02040503050406030204" pitchFamily="18" charset="0"/>
                            </a:rPr>
                            <m:t>𝐐</m:t>
                          </m:r>
                        </m:e>
                      </m:d>
                      <m:r>
                        <a:rPr lang="en-US" altLang="zh-CN" sz="3200" b="1" i="1">
                          <a:latin typeface="Cambria Math" panose="02040503050406030204" pitchFamily="18" charset="0"/>
                        </a:rPr>
                        <m:t>⋅</m:t>
                      </m:r>
                      <m:r>
                        <a:rPr lang="en-US" altLang="zh-CN" sz="3200" b="1">
                          <a:latin typeface="Cambria Math" panose="02040503050406030204" pitchFamily="18" charset="0"/>
                        </a:rPr>
                        <m:t> </m:t>
                      </m:r>
                      <m:r>
                        <a:rPr lang="en-US" altLang="zh-CN" sz="3200" b="1">
                          <a:latin typeface="Cambria Math" panose="02040503050406030204" pitchFamily="18" charset="0"/>
                        </a:rPr>
                        <m:t>𝐐</m:t>
                      </m:r>
                    </m:oMath>
                  </m:oMathPara>
                </a14:m>
                <a:endParaRPr lang="en-US" altLang="zh-CN" sz="3200" dirty="0"/>
              </a:p>
              <a:p>
                <a:pPr marL="342900" lvl="1" indent="-342900">
                  <a:buSzPct val="75000"/>
                </a:pPr>
                <a:r>
                  <a:rPr lang="zh-CN" altLang="en-US" sz="3200" dirty="0"/>
                  <a:t>边际收益：</a:t>
                </a:r>
                <a14:m>
                  <m:oMath xmlns:m="http://schemas.openxmlformats.org/officeDocument/2006/math">
                    <m:r>
                      <a:rPr lang="en-US" altLang="zh-CN" sz="3200">
                        <a:latin typeface="Cambria Math" panose="02040503050406030204" pitchFamily="18" charset="0"/>
                      </a:rPr>
                      <m:t>𝐌𝐑</m:t>
                    </m:r>
                    <m:d>
                      <m:dPr>
                        <m:ctrlPr>
                          <a:rPr lang="en-US" altLang="zh-CN" sz="3200" i="1">
                            <a:latin typeface="Cambria Math" panose="02040503050406030204" pitchFamily="18" charset="0"/>
                          </a:rPr>
                        </m:ctrlPr>
                      </m:dPr>
                      <m:e>
                        <m:r>
                          <a:rPr lang="en-US" altLang="zh-CN" sz="3200">
                            <a:latin typeface="Cambria Math" panose="02040503050406030204" pitchFamily="18" charset="0"/>
                          </a:rPr>
                          <m:t>𝐐</m:t>
                        </m:r>
                      </m:e>
                    </m:d>
                    <m:r>
                      <a:rPr lang="en-US" altLang="zh-CN" sz="3200">
                        <a:latin typeface="Cambria Math" panose="02040503050406030204" pitchFamily="18" charset="0"/>
                      </a:rPr>
                      <m:t>=</m:t>
                    </m:r>
                    <m:r>
                      <a:rPr lang="en-US" altLang="zh-CN" sz="3200">
                        <a:latin typeface="Cambria Math" panose="02040503050406030204" pitchFamily="18" charset="0"/>
                      </a:rPr>
                      <m:t>𝐑</m:t>
                    </m:r>
                    <m:r>
                      <a:rPr lang="en-US" altLang="zh-CN" sz="3200">
                        <a:latin typeface="Cambria Math" panose="02040503050406030204" pitchFamily="18" charset="0"/>
                      </a:rPr>
                      <m:t>′(</m:t>
                    </m:r>
                    <m:r>
                      <a:rPr lang="en-US" altLang="zh-CN" sz="3200">
                        <a:latin typeface="Cambria Math" panose="02040503050406030204" pitchFamily="18" charset="0"/>
                      </a:rPr>
                      <m:t>𝐐</m:t>
                    </m:r>
                    <m:r>
                      <a:rPr lang="en-US" altLang="zh-CN" sz="3200">
                        <a:latin typeface="Cambria Math" panose="02040503050406030204" pitchFamily="18" charset="0"/>
                      </a:rPr>
                      <m:t>)</m:t>
                    </m:r>
                  </m:oMath>
                </a14:m>
                <a:endParaRPr lang="en-US" altLang="zh-CN" sz="3200" dirty="0"/>
              </a:p>
              <a:p>
                <a:pPr marL="342900" lvl="1" indent="-342900">
                  <a:buSzPct val="75000"/>
                </a:pPr>
                <a:r>
                  <a:rPr lang="zh-CN" altLang="en-US" sz="3200" dirty="0"/>
                  <a:t>平均收益：</a:t>
                </a:r>
                <a14:m>
                  <m:oMath xmlns:m="http://schemas.openxmlformats.org/officeDocument/2006/math">
                    <m:r>
                      <a:rPr lang="en-US" altLang="zh-CN" sz="3200" b="1" i="1" dirty="0">
                        <a:latin typeface="Cambria Math" panose="02040503050406030204" pitchFamily="18" charset="0"/>
                      </a:rPr>
                      <m:t>𝐀</m:t>
                    </m:r>
                    <m:r>
                      <a:rPr lang="en-US" altLang="zh-CN" sz="3200">
                        <a:latin typeface="Cambria Math" panose="02040503050406030204" pitchFamily="18" charset="0"/>
                      </a:rPr>
                      <m:t>𝐑</m:t>
                    </m:r>
                    <m:d>
                      <m:dPr>
                        <m:ctrlPr>
                          <a:rPr lang="en-US" altLang="zh-CN" sz="3200" i="1">
                            <a:latin typeface="Cambria Math" panose="02040503050406030204" pitchFamily="18" charset="0"/>
                          </a:rPr>
                        </m:ctrlPr>
                      </m:dPr>
                      <m:e>
                        <m:r>
                          <a:rPr lang="en-US" altLang="zh-CN" sz="3200">
                            <a:latin typeface="Cambria Math" panose="02040503050406030204" pitchFamily="18" charset="0"/>
                          </a:rPr>
                          <m:t>𝐐</m:t>
                        </m:r>
                      </m:e>
                    </m:d>
                    <m:r>
                      <a:rPr lang="en-US" altLang="zh-CN" sz="3200">
                        <a:latin typeface="Cambria Math" panose="02040503050406030204" pitchFamily="18" charset="0"/>
                      </a:rPr>
                      <m:t>=</m:t>
                    </m:r>
                    <m:f>
                      <m:fPr>
                        <m:ctrlPr>
                          <a:rPr lang="en-US" altLang="zh-CN" sz="3200" b="1" i="1" smtClean="0">
                            <a:latin typeface="Cambria Math" panose="02040503050406030204" pitchFamily="18" charset="0"/>
                          </a:rPr>
                        </m:ctrlPr>
                      </m:fPr>
                      <m:num>
                        <m:r>
                          <a:rPr lang="en-US" altLang="zh-CN" sz="3200" b="1">
                            <a:latin typeface="Cambria Math" panose="02040503050406030204" pitchFamily="18" charset="0"/>
                          </a:rPr>
                          <m:t>𝐑</m:t>
                        </m:r>
                        <m:d>
                          <m:dPr>
                            <m:ctrlPr>
                              <a:rPr lang="en-US" altLang="zh-CN" sz="3200" i="1">
                                <a:latin typeface="Cambria Math" panose="02040503050406030204" pitchFamily="18" charset="0"/>
                              </a:rPr>
                            </m:ctrlPr>
                          </m:dPr>
                          <m:e>
                            <m:r>
                              <a:rPr lang="en-US" altLang="zh-CN" sz="3200" b="1">
                                <a:latin typeface="Cambria Math" panose="02040503050406030204" pitchFamily="18" charset="0"/>
                              </a:rPr>
                              <m:t>𝐐</m:t>
                            </m:r>
                          </m:e>
                        </m:d>
                      </m:num>
                      <m:den>
                        <m:r>
                          <a:rPr lang="en-US" altLang="zh-CN" sz="3200" b="1">
                            <a:latin typeface="Cambria Math" panose="02040503050406030204" pitchFamily="18" charset="0"/>
                          </a:rPr>
                          <m:t>𝐐</m:t>
                        </m:r>
                      </m:den>
                    </m:f>
                    <m:r>
                      <a:rPr lang="en-US" altLang="zh-CN" sz="3200" b="0" i="0" smtClean="0">
                        <a:latin typeface="Cambria Math" panose="02040503050406030204" pitchFamily="18" charset="0"/>
                      </a:rPr>
                      <m:t>=</m:t>
                    </m:r>
                    <m:r>
                      <a:rPr lang="en-US" altLang="zh-CN" sz="3200" b="1">
                        <a:latin typeface="Cambria Math" panose="02040503050406030204" pitchFamily="18" charset="0"/>
                      </a:rPr>
                      <m:t>𝐏</m:t>
                    </m:r>
                    <m:d>
                      <m:dPr>
                        <m:ctrlPr>
                          <a:rPr lang="en-US" altLang="zh-CN" sz="3200" i="1">
                            <a:latin typeface="Cambria Math" panose="02040503050406030204" pitchFamily="18" charset="0"/>
                          </a:rPr>
                        </m:ctrlPr>
                      </m:dPr>
                      <m:e>
                        <m:r>
                          <a:rPr lang="en-US" altLang="zh-CN" sz="3200" b="1">
                            <a:latin typeface="Cambria Math" panose="02040503050406030204" pitchFamily="18" charset="0"/>
                          </a:rPr>
                          <m:t>𝐐</m:t>
                        </m:r>
                      </m:e>
                    </m:d>
                  </m:oMath>
                </a14:m>
                <a:endParaRPr lang="en-US" altLang="zh-CN" sz="3200" dirty="0"/>
              </a:p>
              <a:p>
                <a:pPr marL="342900" lvl="1" indent="-342900">
                  <a:buSzPct val="75000"/>
                </a:pPr>
                <a:r>
                  <a:rPr lang="zh-CN" altLang="en-US" sz="3200" dirty="0"/>
                  <a:t>总成本：由厂商的总成本曲线和产量决定</a:t>
                </a:r>
                <a:endParaRPr lang="en-US" altLang="zh-CN" sz="3200" dirty="0"/>
              </a:p>
              <a:p>
                <a:pPr marL="988650" lvl="1" indent="-457200"/>
                <a:r>
                  <a:rPr lang="zh-CN" altLang="en-US" sz="2800" dirty="0"/>
                  <a:t>总成本 </a:t>
                </a:r>
                <a14:m>
                  <m:oMath xmlns:m="http://schemas.openxmlformats.org/officeDocument/2006/math">
                    <m:r>
                      <a:rPr lang="en-US" altLang="zh-CN" sz="2800" b="1" dirty="0">
                        <a:latin typeface="Cambria Math" panose="02040503050406030204" pitchFamily="18" charset="0"/>
                      </a:rPr>
                      <m:t>𝐂</m:t>
                    </m:r>
                    <m:r>
                      <a:rPr lang="en-US" altLang="zh-CN" sz="2800" b="1" dirty="0">
                        <a:latin typeface="Cambria Math" panose="02040503050406030204" pitchFamily="18" charset="0"/>
                      </a:rPr>
                      <m:t>(</m:t>
                    </m:r>
                    <m:r>
                      <a:rPr lang="en-US" altLang="zh-CN" sz="2800" b="1" dirty="0">
                        <a:latin typeface="Cambria Math" panose="02040503050406030204" pitchFamily="18" charset="0"/>
                      </a:rPr>
                      <m:t>𝐐</m:t>
                    </m:r>
                    <m:r>
                      <a:rPr lang="en-US" altLang="zh-CN" sz="2800" b="1" dirty="0">
                        <a:latin typeface="Cambria Math" panose="02040503050406030204" pitchFamily="18" charset="0"/>
                      </a:rPr>
                      <m:t>) </m:t>
                    </m:r>
                  </m:oMath>
                </a14:m>
                <a:r>
                  <a:rPr lang="en-US" altLang="zh-CN" sz="2800" dirty="0"/>
                  <a:t>  </a:t>
                </a:r>
              </a:p>
              <a:p>
                <a:pPr marL="988650" lvl="1" indent="-457200"/>
                <a:r>
                  <a:rPr lang="zh-CN" altLang="en-US" sz="2800" dirty="0"/>
                  <a:t>边际成本   </a:t>
                </a:r>
                <a14:m>
                  <m:oMath xmlns:m="http://schemas.openxmlformats.org/officeDocument/2006/math">
                    <m:r>
                      <a:rPr lang="en-US" altLang="zh-CN" sz="2800" b="1" dirty="0">
                        <a:latin typeface="Cambria Math" panose="02040503050406030204" pitchFamily="18" charset="0"/>
                      </a:rPr>
                      <m:t>𝐌𝐂</m:t>
                    </m:r>
                    <m:r>
                      <a:rPr lang="en-US" altLang="zh-CN" sz="2800" b="1" dirty="0">
                        <a:latin typeface="Cambria Math" panose="02040503050406030204" pitchFamily="18" charset="0"/>
                      </a:rPr>
                      <m:t> (</m:t>
                    </m:r>
                    <m:r>
                      <a:rPr lang="en-US" altLang="zh-CN" sz="2800" b="1" dirty="0">
                        <a:latin typeface="Cambria Math" panose="02040503050406030204" pitchFamily="18" charset="0"/>
                      </a:rPr>
                      <m:t>𝐐</m:t>
                    </m:r>
                    <m:r>
                      <a:rPr lang="en-US" altLang="zh-CN" sz="2800" b="1" dirty="0">
                        <a:latin typeface="Cambria Math" panose="02040503050406030204" pitchFamily="18" charset="0"/>
                      </a:rPr>
                      <m:t>) =</m:t>
                    </m:r>
                    <m:r>
                      <a:rPr lang="en-US" altLang="zh-CN" sz="2800" b="1" dirty="0">
                        <a:latin typeface="Cambria Math" panose="02040503050406030204" pitchFamily="18" charset="0"/>
                      </a:rPr>
                      <m:t>𝐂</m:t>
                    </m:r>
                    <m:r>
                      <a:rPr lang="en-US" altLang="zh-CN" sz="2800" b="1" dirty="0">
                        <a:latin typeface="Cambria Math" panose="02040503050406030204" pitchFamily="18" charset="0"/>
                      </a:rPr>
                      <m:t>’(</m:t>
                    </m:r>
                    <m:r>
                      <a:rPr lang="en-US" altLang="zh-CN" sz="2800" b="1" dirty="0">
                        <a:latin typeface="Cambria Math" panose="02040503050406030204" pitchFamily="18" charset="0"/>
                      </a:rPr>
                      <m:t>𝐐</m:t>
                    </m:r>
                    <m:r>
                      <a:rPr lang="en-US" altLang="zh-CN" sz="2800" b="1" dirty="0">
                        <a:latin typeface="Cambria Math" panose="02040503050406030204" pitchFamily="18" charset="0"/>
                      </a:rPr>
                      <m:t>)</m:t>
                    </m:r>
                  </m:oMath>
                </a14:m>
                <a:endParaRPr lang="en-US" altLang="zh-CN" sz="2800" dirty="0"/>
              </a:p>
            </p:txBody>
          </p:sp>
        </mc:Choice>
        <mc:Fallback xmlns="">
          <p:sp>
            <p:nvSpPr>
              <p:cNvPr id="3" name="内容占位符 2">
                <a:extLst>
                  <a:ext uri="{FF2B5EF4-FFF2-40B4-BE49-F238E27FC236}">
                    <a16:creationId xmlns:a16="http://schemas.microsoft.com/office/drawing/2014/main" id="{4E9EB523-67B1-40C2-AADE-0CA650EC7BCE}"/>
                  </a:ext>
                </a:extLst>
              </p:cNvPr>
              <p:cNvSpPr>
                <a:spLocks noGrp="1" noRot="1" noChangeAspect="1" noMove="1" noResize="1" noEditPoints="1" noAdjustHandles="1" noChangeArrowheads="1" noChangeShapeType="1" noTextEdit="1"/>
              </p:cNvSpPr>
              <p:nvPr>
                <p:ph idx="1"/>
              </p:nvPr>
            </p:nvSpPr>
            <p:spPr>
              <a:blipFill>
                <a:blip r:embed="rId2"/>
                <a:stretch>
                  <a:fillRect l="-1005" t="-2941" r="-1623" b="-89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85298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787BD2-FBEC-4C31-8F10-73025C421CA8}"/>
              </a:ext>
            </a:extLst>
          </p:cNvPr>
          <p:cNvSpPr>
            <a:spLocks noGrp="1"/>
          </p:cNvSpPr>
          <p:nvPr>
            <p:ph type="title"/>
          </p:nvPr>
        </p:nvSpPr>
        <p:spPr/>
        <p:txBody>
          <a:bodyPr/>
          <a:lstStyle/>
          <a:p>
            <a:r>
              <a:rPr lang="zh-CN" altLang="en-US" dirty="0"/>
              <a:t>利润最大化问题</a:t>
            </a:r>
            <a:endParaRPr 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8A057AC-2E91-4C16-B424-A4148D6B78E0}"/>
                  </a:ext>
                </a:extLst>
              </p:cNvPr>
              <p:cNvSpPr>
                <a:spLocks noGrp="1"/>
              </p:cNvSpPr>
              <p:nvPr>
                <p:ph idx="1"/>
              </p:nvPr>
            </p:nvSpPr>
            <p:spPr/>
            <p:txBody>
              <a:bodyPr>
                <a:noAutofit/>
              </a:bodyPr>
              <a:lstStyle/>
              <a:p>
                <a:pPr marL="531450" indent="-457200"/>
                <a14:m>
                  <m:oMath xmlns:m="http://schemas.openxmlformats.org/officeDocument/2006/math">
                    <m:r>
                      <a:rPr lang="en-US" altLang="zh-CN" sz="3200" b="1">
                        <a:latin typeface="Cambria Math" panose="02040503050406030204" pitchFamily="18" charset="0"/>
                      </a:rPr>
                      <m:t>𝐦𝐚</m:t>
                    </m:r>
                    <m:sSub>
                      <m:sSubPr>
                        <m:ctrlPr>
                          <a:rPr lang="en-US" altLang="zh-CN" sz="3200" b="1" i="1">
                            <a:latin typeface="Cambria Math" panose="02040503050406030204" pitchFamily="18" charset="0"/>
                          </a:rPr>
                        </m:ctrlPr>
                      </m:sSubPr>
                      <m:e>
                        <m:r>
                          <a:rPr lang="en-US" altLang="zh-CN" sz="3200" b="1">
                            <a:latin typeface="Cambria Math" panose="02040503050406030204" pitchFamily="18" charset="0"/>
                          </a:rPr>
                          <m:t>𝐱</m:t>
                        </m:r>
                      </m:e>
                      <m:sub>
                        <m:r>
                          <a:rPr lang="en-US" altLang="zh-CN" sz="3200" b="1">
                            <a:latin typeface="Cambria Math" panose="02040503050406030204" pitchFamily="18" charset="0"/>
                          </a:rPr>
                          <m:t>𝐐</m:t>
                        </m:r>
                        <m:r>
                          <a:rPr lang="en-US" altLang="zh-CN" sz="3200" b="1">
                            <a:latin typeface="Cambria Math" panose="02040503050406030204" pitchFamily="18" charset="0"/>
                          </a:rPr>
                          <m:t>≥</m:t>
                        </m:r>
                        <m:r>
                          <a:rPr lang="en-US" altLang="zh-CN" sz="3200" b="1">
                            <a:latin typeface="Cambria Math" panose="02040503050406030204" pitchFamily="18" charset="0"/>
                          </a:rPr>
                          <m:t>𝟎</m:t>
                        </m:r>
                      </m:sub>
                    </m:sSub>
                    <m:r>
                      <a:rPr lang="en-US" altLang="zh-CN" sz="3200" b="1">
                        <a:latin typeface="Cambria Math" panose="02040503050406030204" pitchFamily="18" charset="0"/>
                      </a:rPr>
                      <m:t>    </m:t>
                    </m:r>
                    <m:r>
                      <a:rPr lang="en-US" altLang="zh-CN" sz="3200">
                        <a:latin typeface="Cambria Math" panose="02040503050406030204" pitchFamily="18" charset="0"/>
                      </a:rPr>
                      <m:t>𝛑</m:t>
                    </m:r>
                    <m:d>
                      <m:dPr>
                        <m:ctrlPr>
                          <a:rPr lang="en-US" altLang="zh-CN" sz="3200" i="1">
                            <a:latin typeface="Cambria Math" panose="02040503050406030204" pitchFamily="18" charset="0"/>
                          </a:rPr>
                        </m:ctrlPr>
                      </m:dPr>
                      <m:e>
                        <m:r>
                          <a:rPr lang="en-US" altLang="zh-CN" sz="3200">
                            <a:latin typeface="Cambria Math" panose="02040503050406030204" pitchFamily="18" charset="0"/>
                          </a:rPr>
                          <m:t>𝐐</m:t>
                        </m:r>
                      </m:e>
                    </m:d>
                    <m:r>
                      <a:rPr lang="en-US" altLang="zh-CN" sz="3200">
                        <a:latin typeface="Cambria Math" panose="02040503050406030204" pitchFamily="18" charset="0"/>
                      </a:rPr>
                      <m:t>=</m:t>
                    </m:r>
                    <m:r>
                      <a:rPr lang="en-US" altLang="zh-CN" sz="3200">
                        <a:latin typeface="Cambria Math" panose="02040503050406030204" pitchFamily="18" charset="0"/>
                      </a:rPr>
                      <m:t>𝐑</m:t>
                    </m:r>
                    <m:d>
                      <m:dPr>
                        <m:ctrlPr>
                          <a:rPr lang="en-US" altLang="zh-CN" sz="3200" i="1">
                            <a:latin typeface="Cambria Math" panose="02040503050406030204" pitchFamily="18" charset="0"/>
                          </a:rPr>
                        </m:ctrlPr>
                      </m:dPr>
                      <m:e>
                        <m:r>
                          <a:rPr lang="en-US" altLang="zh-CN" sz="3200">
                            <a:latin typeface="Cambria Math" panose="02040503050406030204" pitchFamily="18" charset="0"/>
                          </a:rPr>
                          <m:t>𝐐</m:t>
                        </m:r>
                      </m:e>
                    </m:d>
                    <m:r>
                      <a:rPr lang="en-US" altLang="zh-CN" sz="3200">
                        <a:latin typeface="Cambria Math" panose="02040503050406030204" pitchFamily="18" charset="0"/>
                      </a:rPr>
                      <m:t>−</m:t>
                    </m:r>
                    <m:r>
                      <a:rPr lang="en-US" altLang="zh-CN" sz="3200">
                        <a:latin typeface="Cambria Math" panose="02040503050406030204" pitchFamily="18" charset="0"/>
                      </a:rPr>
                      <m:t>𝐂</m:t>
                    </m:r>
                    <m:d>
                      <m:dPr>
                        <m:ctrlPr>
                          <a:rPr lang="en-US" altLang="zh-CN" sz="3200" i="1">
                            <a:latin typeface="Cambria Math" panose="02040503050406030204" pitchFamily="18" charset="0"/>
                          </a:rPr>
                        </m:ctrlPr>
                      </m:dPr>
                      <m:e>
                        <m:r>
                          <a:rPr lang="en-US" altLang="zh-CN" sz="3200">
                            <a:latin typeface="Cambria Math" panose="02040503050406030204" pitchFamily="18" charset="0"/>
                          </a:rPr>
                          <m:t>𝐐</m:t>
                        </m:r>
                      </m:e>
                    </m:d>
                  </m:oMath>
                </a14:m>
                <a:endParaRPr lang="en-US" altLang="zh-CN" sz="3200" dirty="0">
                  <a:latin typeface="+mn-ea"/>
                </a:endParaRPr>
              </a:p>
              <a:p>
                <a:r>
                  <a:rPr lang="zh-CN" altLang="zh-CN" sz="3200" dirty="0">
                    <a:latin typeface="+mn-ea"/>
                  </a:rPr>
                  <a:t>利润最大化的产量是多少？  </a:t>
                </a:r>
                <a:endParaRPr lang="en-US" altLang="zh-CN" sz="3200" dirty="0">
                  <a:latin typeface="+mn-ea"/>
                </a:endParaRPr>
              </a:p>
              <a:p>
                <a:r>
                  <a:rPr lang="zh-CN" altLang="zh-CN" sz="3200" dirty="0">
                    <a:latin typeface="+mn-ea"/>
                  </a:rPr>
                  <a:t>如果产量增加一单位，那么收益增加</a:t>
                </a:r>
                <a14:m>
                  <m:oMath xmlns:m="http://schemas.openxmlformats.org/officeDocument/2006/math">
                    <m:r>
                      <a:rPr lang="zh-CN" altLang="zh-CN" sz="3200" b="1" dirty="0">
                        <a:latin typeface="Cambria Math" panose="02040503050406030204" pitchFamily="18" charset="0"/>
                      </a:rPr>
                      <m:t>𝐌𝐑</m:t>
                    </m:r>
                  </m:oMath>
                </a14:m>
                <a:r>
                  <a:rPr lang="zh-CN" altLang="zh-CN" sz="3200" dirty="0">
                    <a:latin typeface="+mn-ea"/>
                  </a:rPr>
                  <a:t>，</a:t>
                </a:r>
              </a:p>
              <a:p>
                <a:pPr>
                  <a:spcBef>
                    <a:spcPct val="30000"/>
                  </a:spcBef>
                  <a:buNone/>
                </a:pPr>
                <a:r>
                  <a:rPr lang="zh-CN" altLang="zh-CN" sz="3200" dirty="0">
                    <a:latin typeface="+mn-ea"/>
                  </a:rPr>
                  <a:t>    成本增加</a:t>
                </a:r>
                <a14:m>
                  <m:oMath xmlns:m="http://schemas.openxmlformats.org/officeDocument/2006/math">
                    <m:r>
                      <a:rPr lang="zh-CN" altLang="zh-CN" sz="3200" b="1" dirty="0">
                        <a:latin typeface="Cambria Math" panose="02040503050406030204" pitchFamily="18" charset="0"/>
                      </a:rPr>
                      <m:t>𝐌𝐂</m:t>
                    </m:r>
                  </m:oMath>
                </a14:m>
                <a:r>
                  <a:rPr lang="zh-CN" altLang="zh-CN" sz="3200" dirty="0">
                    <a:latin typeface="+mn-ea"/>
                  </a:rPr>
                  <a:t> </a:t>
                </a:r>
                <a:r>
                  <a:rPr lang="zh-CN" altLang="en-US" sz="3200" dirty="0">
                    <a:latin typeface="+mn-ea"/>
                  </a:rPr>
                  <a:t>，</a:t>
                </a:r>
                <a:endParaRPr lang="zh-CN" altLang="zh-CN" sz="3200" dirty="0">
                  <a:latin typeface="+mn-ea"/>
                </a:endParaRPr>
              </a:p>
              <a:p>
                <a:pPr lvl="1"/>
                <a:r>
                  <a:rPr lang="zh-CN" altLang="zh-CN" sz="2800" dirty="0">
                    <a:latin typeface="+mn-ea"/>
                  </a:rPr>
                  <a:t> </a:t>
                </a:r>
                <a14:m>
                  <m:oMath xmlns:m="http://schemas.openxmlformats.org/officeDocument/2006/math">
                    <m:r>
                      <a:rPr lang="zh-CN" altLang="zh-CN" sz="2800" b="1" dirty="0">
                        <a:latin typeface="Cambria Math" panose="02040503050406030204" pitchFamily="18" charset="0"/>
                      </a:rPr>
                      <m:t>𝐌𝐑</m:t>
                    </m:r>
                    <m:r>
                      <a:rPr lang="zh-CN" altLang="zh-CN" sz="2800" b="1" dirty="0">
                        <a:latin typeface="Cambria Math" panose="02040503050406030204" pitchFamily="18" charset="0"/>
                      </a:rPr>
                      <m:t> &gt; </m:t>
                    </m:r>
                    <m:r>
                      <a:rPr lang="zh-CN" altLang="zh-CN" sz="2800" b="1" dirty="0">
                        <a:latin typeface="Cambria Math" panose="02040503050406030204" pitchFamily="18" charset="0"/>
                      </a:rPr>
                      <m:t>𝐌𝐂</m:t>
                    </m:r>
                  </m:oMath>
                </a14:m>
                <a:r>
                  <a:rPr lang="zh-CN" altLang="zh-CN" sz="2800" dirty="0">
                    <a:latin typeface="+mn-ea"/>
                  </a:rPr>
                  <a:t>，增加产量提高利润</a:t>
                </a:r>
              </a:p>
              <a:p>
                <a:pPr lvl="1"/>
                <a:r>
                  <a:rPr lang="en-US" altLang="zh-CN" sz="2800" dirty="0">
                    <a:latin typeface="+mn-ea"/>
                  </a:rPr>
                  <a:t> </a:t>
                </a:r>
                <a14:m>
                  <m:oMath xmlns:m="http://schemas.openxmlformats.org/officeDocument/2006/math">
                    <m:r>
                      <a:rPr lang="zh-CN" altLang="zh-CN" sz="2800" b="1" dirty="0">
                        <a:latin typeface="Cambria Math" panose="02040503050406030204" pitchFamily="18" charset="0"/>
                      </a:rPr>
                      <m:t>𝐌𝐑</m:t>
                    </m:r>
                    <m:r>
                      <a:rPr lang="zh-CN" altLang="zh-CN" sz="2800" b="1" dirty="0">
                        <a:latin typeface="Cambria Math" panose="02040503050406030204" pitchFamily="18" charset="0"/>
                      </a:rPr>
                      <m:t> &lt; </m:t>
                    </m:r>
                    <m:r>
                      <a:rPr lang="zh-CN" altLang="zh-CN" sz="2800" b="1" dirty="0">
                        <a:latin typeface="Cambria Math" panose="02040503050406030204" pitchFamily="18" charset="0"/>
                      </a:rPr>
                      <m:t>𝐌𝐂</m:t>
                    </m:r>
                  </m:oMath>
                </a14:m>
                <a:r>
                  <a:rPr lang="zh-CN" altLang="zh-CN" sz="2800" dirty="0">
                    <a:latin typeface="+mn-ea"/>
                  </a:rPr>
                  <a:t>，降低产量提高利润</a:t>
                </a:r>
                <a:endParaRPr lang="en-US" altLang="zh-CN" sz="2800" dirty="0">
                  <a:latin typeface="+mn-ea"/>
                </a:endParaRPr>
              </a:p>
              <a:p>
                <a:r>
                  <a:rPr lang="zh-CN" altLang="en-US" sz="3200" dirty="0">
                    <a:latin typeface="+mn-ea"/>
                  </a:rPr>
                  <a:t>利润最大化的一阶条件</a:t>
                </a:r>
                <a:endParaRPr lang="en-US" altLang="zh-CN" sz="3200" dirty="0">
                  <a:latin typeface="+mn-ea"/>
                </a:endParaRPr>
              </a:p>
              <a:p>
                <a:pPr marL="0" indent="0">
                  <a:buNone/>
                </a:pPr>
                <a14:m>
                  <m:oMath xmlns:m="http://schemas.openxmlformats.org/officeDocument/2006/math">
                    <m:r>
                      <a:rPr lang="en-US" altLang="zh-CN" sz="3200" b="1" i="1">
                        <a:latin typeface="Cambria Math" panose="02040503050406030204" pitchFamily="18" charset="0"/>
                      </a:rPr>
                      <m:t> </m:t>
                    </m:r>
                    <m:r>
                      <a:rPr lang="en-US" altLang="zh-CN" sz="3200" b="1">
                        <a:latin typeface="Cambria Math" panose="02040503050406030204" pitchFamily="18" charset="0"/>
                      </a:rPr>
                      <m:t>                                       </m:t>
                    </m:r>
                    <m:r>
                      <a:rPr lang="en-US" altLang="zh-CN" sz="3200" b="1">
                        <a:latin typeface="Cambria Math" panose="02040503050406030204" pitchFamily="18" charset="0"/>
                      </a:rPr>
                      <m:t>𝐌𝐑</m:t>
                    </m:r>
                    <m:r>
                      <a:rPr lang="en-US" altLang="zh-CN" sz="3200" b="1" i="1">
                        <a:latin typeface="Cambria Math" panose="02040503050406030204" pitchFamily="18" charset="0"/>
                      </a:rPr>
                      <m:t>=</m:t>
                    </m:r>
                    <m:r>
                      <a:rPr lang="en-US" altLang="zh-CN" sz="3200" b="1">
                        <a:latin typeface="Cambria Math" panose="02040503050406030204" pitchFamily="18" charset="0"/>
                      </a:rPr>
                      <m:t>𝐌𝐂</m:t>
                    </m:r>
                  </m:oMath>
                </a14:m>
                <a:r>
                  <a:rPr lang="en-US" altLang="zh-CN" sz="3200" dirty="0">
                    <a:latin typeface="+mn-ea"/>
                  </a:rPr>
                  <a:t>.</a:t>
                </a:r>
                <a:endParaRPr lang="en-US" sz="3200" dirty="0">
                  <a:latin typeface="+mn-ea"/>
                </a:endParaRPr>
              </a:p>
            </p:txBody>
          </p:sp>
        </mc:Choice>
        <mc:Fallback xmlns="">
          <p:sp>
            <p:nvSpPr>
              <p:cNvPr id="3" name="内容占位符 2">
                <a:extLst>
                  <a:ext uri="{FF2B5EF4-FFF2-40B4-BE49-F238E27FC236}">
                    <a16:creationId xmlns:a16="http://schemas.microsoft.com/office/drawing/2014/main" id="{08A057AC-2E91-4C16-B424-A4148D6B78E0}"/>
                  </a:ext>
                </a:extLst>
              </p:cNvPr>
              <p:cNvSpPr>
                <a:spLocks noGrp="1" noRot="1" noChangeAspect="1" noMove="1" noResize="1" noEditPoints="1" noAdjustHandles="1" noChangeArrowheads="1" noChangeShapeType="1" noTextEdit="1"/>
              </p:cNvSpPr>
              <p:nvPr>
                <p:ph idx="1"/>
              </p:nvPr>
            </p:nvSpPr>
            <p:spPr>
              <a:blipFill>
                <a:blip r:embed="rId2"/>
                <a:stretch>
                  <a:fillRect l="-1777" r="-7187" b="-3641"/>
                </a:stretch>
              </a:blipFill>
            </p:spPr>
            <p:txBody>
              <a:bodyPr/>
              <a:lstStyle/>
              <a:p>
                <a:r>
                  <a:rPr lang="en-US">
                    <a:noFill/>
                  </a:rPr>
                  <a:t> </a:t>
                </a:r>
              </a:p>
            </p:txBody>
          </p:sp>
        </mc:Fallback>
      </mc:AlternateContent>
    </p:spTree>
    <p:extLst>
      <p:ext uri="{BB962C8B-B14F-4D97-AF65-F5344CB8AC3E}">
        <p14:creationId xmlns:p14="http://schemas.microsoft.com/office/powerpoint/2010/main" val="3758445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A9DB790-FF0D-4C9E-A961-1C76EFA2CDAD}"/>
              </a:ext>
            </a:extLst>
          </p:cNvPr>
          <p:cNvSpPr>
            <a:spLocks noGrp="1"/>
          </p:cNvSpPr>
          <p:nvPr>
            <p:ph type="title"/>
          </p:nvPr>
        </p:nvSpPr>
        <p:spPr/>
        <p:txBody>
          <a:bodyPr/>
          <a:lstStyle/>
          <a:p>
            <a:r>
              <a:rPr lang="zh-CN" altLang="en-US" dirty="0"/>
              <a:t>完全竞争市场</a:t>
            </a:r>
            <a:r>
              <a:rPr lang="en-US" altLang="zh-CN" dirty="0"/>
              <a:t>-</a:t>
            </a:r>
            <a:r>
              <a:rPr lang="zh-CN" altLang="en-US" dirty="0"/>
              <a:t>短期</a:t>
            </a:r>
            <a:endParaRPr lang="en-US" dirty="0"/>
          </a:p>
        </p:txBody>
      </p:sp>
      <p:sp>
        <p:nvSpPr>
          <p:cNvPr id="5" name="文本占位符 4">
            <a:extLst>
              <a:ext uri="{FF2B5EF4-FFF2-40B4-BE49-F238E27FC236}">
                <a16:creationId xmlns:a16="http://schemas.microsoft.com/office/drawing/2014/main" id="{2E84E287-70E0-4CD1-9F4D-98E58D5F8C0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20157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96C53F-2D21-4734-B86E-94581A220D3B}"/>
              </a:ext>
            </a:extLst>
          </p:cNvPr>
          <p:cNvSpPr>
            <a:spLocks noGrp="1"/>
          </p:cNvSpPr>
          <p:nvPr>
            <p:ph type="title"/>
          </p:nvPr>
        </p:nvSpPr>
        <p:spPr/>
        <p:txBody>
          <a:bodyPr/>
          <a:lstStyle/>
          <a:p>
            <a:r>
              <a:rPr lang="zh-CN" altLang="en-US" dirty="0"/>
              <a:t>完全竞争</a:t>
            </a:r>
            <a:endParaRPr lang="en-US" dirty="0"/>
          </a:p>
        </p:txBody>
      </p:sp>
      <p:sp>
        <p:nvSpPr>
          <p:cNvPr id="3" name="内容占位符 2">
            <a:extLst>
              <a:ext uri="{FF2B5EF4-FFF2-40B4-BE49-F238E27FC236}">
                <a16:creationId xmlns:a16="http://schemas.microsoft.com/office/drawing/2014/main" id="{1899B621-62F4-40E9-98B2-3672DAF3FB3D}"/>
              </a:ext>
            </a:extLst>
          </p:cNvPr>
          <p:cNvSpPr>
            <a:spLocks noGrp="1"/>
          </p:cNvSpPr>
          <p:nvPr>
            <p:ph idx="1"/>
          </p:nvPr>
        </p:nvSpPr>
        <p:spPr/>
        <p:txBody>
          <a:bodyPr>
            <a:normAutofit/>
          </a:bodyPr>
          <a:lstStyle/>
          <a:p>
            <a:r>
              <a:rPr lang="zh-CN" altLang="en-US" sz="3200" dirty="0"/>
              <a:t>买卖人数众多</a:t>
            </a:r>
            <a:endParaRPr lang="zh-CN" altLang="en-US" sz="2800" dirty="0"/>
          </a:p>
          <a:p>
            <a:r>
              <a:rPr lang="zh-CN" altLang="en-US" sz="3200" dirty="0"/>
              <a:t>产品同质</a:t>
            </a:r>
          </a:p>
          <a:p>
            <a:pPr lvl="1"/>
            <a:r>
              <a:rPr lang="zh-CN" altLang="en-US" sz="2800" dirty="0"/>
              <a:t>所有厂商的产品完全替代</a:t>
            </a:r>
          </a:p>
          <a:p>
            <a:pPr lvl="1"/>
            <a:r>
              <a:rPr lang="zh-CN" altLang="en-US" sz="2800" dirty="0"/>
              <a:t>质量、特征相同</a:t>
            </a:r>
          </a:p>
          <a:p>
            <a:r>
              <a:rPr lang="zh-CN" altLang="en-US" sz="3200" dirty="0"/>
              <a:t>自由进出市场</a:t>
            </a:r>
          </a:p>
          <a:p>
            <a:pPr lvl="1"/>
            <a:r>
              <a:rPr lang="zh-CN" altLang="en-US" sz="2800" dirty="0"/>
              <a:t>厂商进入或退出一个行业没有特殊的成本</a:t>
            </a:r>
          </a:p>
          <a:p>
            <a:pPr lvl="1"/>
            <a:r>
              <a:rPr lang="zh-CN" altLang="en-US" sz="2800" dirty="0"/>
              <a:t>厂商容易进入或退出市场</a:t>
            </a:r>
          </a:p>
          <a:p>
            <a:pPr lvl="1"/>
            <a:r>
              <a:rPr lang="zh-CN" altLang="en-US" sz="2800" dirty="0"/>
              <a:t>消费者容易从一个厂商切换到另一个</a:t>
            </a:r>
          </a:p>
          <a:p>
            <a:endParaRPr lang="zh-CN" altLang="en-US" sz="3200" dirty="0"/>
          </a:p>
          <a:p>
            <a:endParaRPr lang="zh-CN" altLang="en-US" sz="3200" dirty="0"/>
          </a:p>
          <a:p>
            <a:endParaRPr lang="zh-CN" altLang="en-US" sz="3200" dirty="0"/>
          </a:p>
          <a:p>
            <a:endParaRPr lang="en-US" sz="3200" dirty="0"/>
          </a:p>
        </p:txBody>
      </p:sp>
    </p:spTree>
    <p:extLst>
      <p:ext uri="{BB962C8B-B14F-4D97-AF65-F5344CB8AC3E}">
        <p14:creationId xmlns:p14="http://schemas.microsoft.com/office/powerpoint/2010/main" val="1425293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EA36A0-7D9B-4BF9-B643-206A20C07498}"/>
              </a:ext>
            </a:extLst>
          </p:cNvPr>
          <p:cNvSpPr>
            <a:spLocks noGrp="1"/>
          </p:cNvSpPr>
          <p:nvPr>
            <p:ph type="title"/>
          </p:nvPr>
        </p:nvSpPr>
        <p:spPr/>
        <p:txBody>
          <a:bodyPr/>
          <a:lstStyle/>
          <a:p>
            <a:r>
              <a:rPr lang="zh-CN" altLang="en-US" dirty="0"/>
              <a:t>完全竞争</a:t>
            </a:r>
            <a:endParaRPr 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149D06E-7622-4A46-9795-CCC47DC2427A}"/>
                  </a:ext>
                </a:extLst>
              </p:cNvPr>
              <p:cNvSpPr>
                <a:spLocks noGrp="1"/>
              </p:cNvSpPr>
              <p:nvPr>
                <p:ph idx="1"/>
              </p:nvPr>
            </p:nvSpPr>
            <p:spPr/>
            <p:txBody>
              <a:bodyPr>
                <a:normAutofit/>
              </a:bodyPr>
              <a:lstStyle/>
              <a:p>
                <a:r>
                  <a:rPr lang="zh-CN" altLang="en-US" sz="3200" dirty="0">
                    <a:latin typeface="+mn-ea"/>
                  </a:rPr>
                  <a:t>假设：厂商知道它对市场价格没有影响，它是市场价格接受者。</a:t>
                </a:r>
                <a:r>
                  <a:rPr lang="en-US" altLang="zh-CN" sz="3200" dirty="0">
                    <a:latin typeface="+mn-ea"/>
                  </a:rPr>
                  <a:t> </a:t>
                </a:r>
                <a:r>
                  <a:rPr lang="zh-CN" altLang="en-US" sz="3200" dirty="0">
                    <a:latin typeface="+mn-ea"/>
                  </a:rPr>
                  <a:t>厂商</a:t>
                </a:r>
                <a:r>
                  <a:rPr lang="zh-CN" altLang="zh-CN" sz="3200" dirty="0">
                    <a:latin typeface="+mn-ea"/>
                  </a:rPr>
                  <a:t>能够增加它的产量，而不影响市场价格</a:t>
                </a:r>
                <a:r>
                  <a:rPr lang="en-US" altLang="zh-CN" sz="3200" dirty="0">
                    <a:latin typeface="+mn-ea"/>
                  </a:rPr>
                  <a:t>, </a:t>
                </a:r>
              </a:p>
              <a:p>
                <a:pPr marL="0" indent="0">
                  <a:buNone/>
                </a:pPr>
                <a14:m>
                  <m:oMathPara xmlns:m="http://schemas.openxmlformats.org/officeDocument/2006/math">
                    <m:oMathParaPr>
                      <m:jc m:val="centerGroup"/>
                    </m:oMathParaPr>
                    <m:oMath xmlns:m="http://schemas.openxmlformats.org/officeDocument/2006/math">
                      <m:r>
                        <a:rPr lang="en-US" altLang="zh-CN" sz="3200" b="1" dirty="0">
                          <a:latin typeface="Cambria Math" panose="02040503050406030204" pitchFamily="18" charset="0"/>
                        </a:rPr>
                        <m:t>𝐏</m:t>
                      </m:r>
                      <m:d>
                        <m:dPr>
                          <m:ctrlPr>
                            <a:rPr lang="en-US" altLang="zh-CN" sz="3200" i="1" dirty="0">
                              <a:latin typeface="Cambria Math" panose="02040503050406030204" pitchFamily="18" charset="0"/>
                            </a:rPr>
                          </m:ctrlPr>
                        </m:dPr>
                        <m:e>
                          <m:r>
                            <a:rPr lang="en-US" altLang="zh-CN" sz="3200" b="1" dirty="0">
                              <a:latin typeface="Cambria Math" panose="02040503050406030204" pitchFamily="18" charset="0"/>
                            </a:rPr>
                            <m:t>𝐐</m:t>
                          </m:r>
                        </m:e>
                      </m:d>
                      <m:r>
                        <a:rPr lang="en-US" altLang="zh-CN" sz="3200" b="1" dirty="0">
                          <a:latin typeface="Cambria Math" panose="02040503050406030204" pitchFamily="18" charset="0"/>
                        </a:rPr>
                        <m:t>≡</m:t>
                      </m:r>
                      <m:r>
                        <a:rPr lang="zh-CN" altLang="zh-CN" sz="3200" b="1" dirty="0">
                          <a:latin typeface="Cambria Math" panose="02040503050406030204" pitchFamily="18" charset="0"/>
                        </a:rPr>
                        <m:t> </m:t>
                      </m:r>
                      <m:r>
                        <a:rPr lang="en-US" altLang="zh-CN" sz="3200" b="1" dirty="0">
                          <a:latin typeface="Cambria Math" panose="02040503050406030204" pitchFamily="18" charset="0"/>
                        </a:rPr>
                        <m:t>𝐏</m:t>
                      </m:r>
                    </m:oMath>
                  </m:oMathPara>
                </a14:m>
                <a:endParaRPr lang="en-US" altLang="zh-CN" sz="3200" baseline="-25000" dirty="0">
                  <a:latin typeface="+mn-ea"/>
                </a:endParaRPr>
              </a:p>
              <a:p>
                <a:pPr marL="0" indent="0">
                  <a:buNone/>
                </a:pPr>
                <a:endParaRPr lang="en-US" altLang="zh-CN" sz="3200" baseline="-25000" dirty="0">
                  <a:latin typeface="+mn-ea"/>
                </a:endParaRPr>
              </a:p>
              <a:p>
                <a:r>
                  <a:rPr lang="zh-CN" altLang="zh-CN" sz="3200" dirty="0">
                    <a:latin typeface="+mn-ea"/>
                  </a:rPr>
                  <a:t>增加</a:t>
                </a:r>
                <a:r>
                  <a:rPr lang="zh-CN" altLang="en-US" sz="3200" dirty="0">
                    <a:latin typeface="+mn-ea"/>
                  </a:rPr>
                  <a:t>一</a:t>
                </a:r>
                <a:r>
                  <a:rPr lang="zh-CN" altLang="zh-CN" sz="3200" dirty="0">
                    <a:latin typeface="+mn-ea"/>
                  </a:rPr>
                  <a:t>单位产量使收益增加</a:t>
                </a:r>
                <a:r>
                  <a:rPr lang="en-US" altLang="zh-CN" sz="3200" dirty="0">
                    <a:latin typeface="+mn-ea"/>
                  </a:rPr>
                  <a:t> </a:t>
                </a:r>
                <a14:m>
                  <m:oMath xmlns:m="http://schemas.openxmlformats.org/officeDocument/2006/math">
                    <m:r>
                      <a:rPr lang="en-US" altLang="zh-CN" sz="3200" dirty="0">
                        <a:latin typeface="Cambria Math" panose="02040503050406030204" pitchFamily="18" charset="0"/>
                      </a:rPr>
                      <m:t>𝐏</m:t>
                    </m:r>
                  </m:oMath>
                </a14:m>
                <a:endParaRPr lang="en-US" altLang="zh-CN" sz="3200" dirty="0">
                  <a:latin typeface="+mn-ea"/>
                </a:endParaRPr>
              </a:p>
              <a:p>
                <a:pPr marL="0" indent="0">
                  <a:buNone/>
                </a:pPr>
                <a:r>
                  <a:rPr lang="en-US" altLang="zh-CN" sz="3200" dirty="0">
                    <a:latin typeface="+mn-ea"/>
                  </a:rPr>
                  <a:t>                             </a:t>
                </a:r>
                <a14:m>
                  <m:oMath xmlns:m="http://schemas.openxmlformats.org/officeDocument/2006/math">
                    <m:r>
                      <a:rPr lang="zh-CN" altLang="zh-CN" sz="3200" b="1" dirty="0">
                        <a:latin typeface="Cambria Math" panose="02040503050406030204" pitchFamily="18" charset="0"/>
                      </a:rPr>
                      <m:t>𝐌𝐑</m:t>
                    </m:r>
                    <m:r>
                      <a:rPr lang="en-US" altLang="zh-CN" sz="3200" b="1" dirty="0">
                        <a:latin typeface="Cambria Math" panose="02040503050406030204" pitchFamily="18" charset="0"/>
                      </a:rPr>
                      <m:t> (</m:t>
                    </m:r>
                    <m:r>
                      <a:rPr lang="en-US" altLang="zh-CN" sz="3200" b="1" dirty="0">
                        <a:latin typeface="Cambria Math" panose="02040503050406030204" pitchFamily="18" charset="0"/>
                      </a:rPr>
                      <m:t>𝐐</m:t>
                    </m:r>
                    <m:r>
                      <a:rPr lang="en-US" altLang="zh-CN" sz="3200" b="1" dirty="0">
                        <a:latin typeface="Cambria Math" panose="02040503050406030204" pitchFamily="18" charset="0"/>
                      </a:rPr>
                      <m:t>) = </m:t>
                    </m:r>
                    <m:r>
                      <a:rPr lang="en-US" altLang="zh-CN" sz="3200" b="1" dirty="0">
                        <a:latin typeface="Cambria Math" panose="02040503050406030204" pitchFamily="18" charset="0"/>
                      </a:rPr>
                      <m:t>𝐏</m:t>
                    </m:r>
                  </m:oMath>
                </a14:m>
                <a:endParaRPr lang="en-US" altLang="zh-CN" sz="3200" dirty="0">
                  <a:latin typeface="+mn-ea"/>
                </a:endParaRPr>
              </a:p>
              <a:p>
                <a:pPr lvl="1"/>
                <a:r>
                  <a:rPr lang="zh-CN" altLang="zh-CN" sz="2800" dirty="0">
                    <a:latin typeface="+mn-ea"/>
                  </a:rPr>
                  <a:t>仅对</a:t>
                </a:r>
                <a:r>
                  <a:rPr lang="zh-CN" altLang="en-US" sz="2800" dirty="0">
                    <a:latin typeface="+mn-ea"/>
                  </a:rPr>
                  <a:t>完全</a:t>
                </a:r>
                <a:r>
                  <a:rPr lang="zh-CN" altLang="zh-CN" sz="2800" dirty="0">
                    <a:latin typeface="+mn-ea"/>
                  </a:rPr>
                  <a:t>竞争市场上的</a:t>
                </a:r>
                <a:r>
                  <a:rPr lang="zh-CN" altLang="en-US" sz="2800" dirty="0">
                    <a:latin typeface="+mn-ea"/>
                  </a:rPr>
                  <a:t>厂商</a:t>
                </a:r>
                <a:r>
                  <a:rPr lang="zh-CN" altLang="zh-CN" sz="2800" dirty="0">
                    <a:latin typeface="+mn-ea"/>
                  </a:rPr>
                  <a:t>成立</a:t>
                </a:r>
                <a:r>
                  <a:rPr lang="zh-CN" altLang="en-US" sz="2800" dirty="0">
                    <a:latin typeface="+mn-ea"/>
                  </a:rPr>
                  <a:t>。</a:t>
                </a:r>
                <a:endParaRPr lang="zh-CN" altLang="zh-CN" sz="2800" dirty="0">
                  <a:latin typeface="+mn-ea"/>
                </a:endParaRPr>
              </a:p>
            </p:txBody>
          </p:sp>
        </mc:Choice>
        <mc:Fallback xmlns="">
          <p:sp>
            <p:nvSpPr>
              <p:cNvPr id="3" name="内容占位符 2">
                <a:extLst>
                  <a:ext uri="{FF2B5EF4-FFF2-40B4-BE49-F238E27FC236}">
                    <a16:creationId xmlns:a16="http://schemas.microsoft.com/office/drawing/2014/main" id="{5149D06E-7622-4A46-9795-CCC47DC2427A}"/>
                  </a:ext>
                </a:extLst>
              </p:cNvPr>
              <p:cNvSpPr>
                <a:spLocks noGrp="1" noRot="1" noChangeAspect="1" noMove="1" noResize="1" noEditPoints="1" noAdjustHandles="1" noChangeArrowheads="1" noChangeShapeType="1" noTextEdit="1"/>
              </p:cNvSpPr>
              <p:nvPr>
                <p:ph idx="1"/>
              </p:nvPr>
            </p:nvSpPr>
            <p:spPr>
              <a:blipFill>
                <a:blip r:embed="rId2"/>
                <a:stretch>
                  <a:fillRect l="-1777" t="-2941" r="-1623"/>
                </a:stretch>
              </a:blipFill>
            </p:spPr>
            <p:txBody>
              <a:bodyPr/>
              <a:lstStyle/>
              <a:p>
                <a:r>
                  <a:rPr lang="en-US">
                    <a:noFill/>
                  </a:rPr>
                  <a:t> </a:t>
                </a:r>
              </a:p>
            </p:txBody>
          </p:sp>
        </mc:Fallback>
      </mc:AlternateContent>
    </p:spTree>
    <p:extLst>
      <p:ext uri="{BB962C8B-B14F-4D97-AF65-F5344CB8AC3E}">
        <p14:creationId xmlns:p14="http://schemas.microsoft.com/office/powerpoint/2010/main" val="839734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13F5A3-50DE-43B3-9134-831212CD99FC}"/>
              </a:ext>
            </a:extLst>
          </p:cNvPr>
          <p:cNvSpPr>
            <a:spLocks noGrp="1"/>
          </p:cNvSpPr>
          <p:nvPr>
            <p:ph type="title"/>
          </p:nvPr>
        </p:nvSpPr>
        <p:spPr/>
        <p:txBody>
          <a:bodyPr/>
          <a:lstStyle/>
          <a:p>
            <a:r>
              <a:rPr lang="en-US" altLang="zh-CN" dirty="0"/>
              <a:t>Recap</a:t>
            </a:r>
            <a:endParaRPr lang="zh-CN" altLang="en-US" dirty="0"/>
          </a:p>
        </p:txBody>
      </p:sp>
      <p:sp>
        <p:nvSpPr>
          <p:cNvPr id="3" name="内容占位符 2">
            <a:extLst>
              <a:ext uri="{FF2B5EF4-FFF2-40B4-BE49-F238E27FC236}">
                <a16:creationId xmlns:a16="http://schemas.microsoft.com/office/drawing/2014/main" id="{89BE2D02-5DBC-49E2-8399-737244754137}"/>
              </a:ext>
            </a:extLst>
          </p:cNvPr>
          <p:cNvSpPr>
            <a:spLocks noGrp="1"/>
          </p:cNvSpPr>
          <p:nvPr>
            <p:ph idx="1"/>
          </p:nvPr>
        </p:nvSpPr>
        <p:spPr/>
        <p:txBody>
          <a:bodyPr/>
          <a:lstStyle/>
          <a:p>
            <a:r>
              <a:rPr lang="zh-CN" altLang="en-US" dirty="0"/>
              <a:t>厂商追求利润最大化。</a:t>
            </a:r>
            <a:endParaRPr lang="en-US" altLang="zh-CN" dirty="0"/>
          </a:p>
          <a:p>
            <a:r>
              <a:rPr lang="zh-CN" altLang="zh-CN" dirty="0"/>
              <a:t>生产要素</a:t>
            </a:r>
            <a:r>
              <a:rPr lang="zh-CN" altLang="en-US" dirty="0"/>
              <a:t>：劳动和资本。</a:t>
            </a:r>
            <a:endParaRPr lang="en-US" altLang="zh-CN" dirty="0"/>
          </a:p>
          <a:p>
            <a:r>
              <a:rPr lang="zh-CN" altLang="en-US" dirty="0"/>
              <a:t>短期劳动是可变要素，资本是固定要素，长期都可变。</a:t>
            </a:r>
            <a:endParaRPr lang="en-US" altLang="zh-CN" dirty="0"/>
          </a:p>
          <a:p>
            <a:r>
              <a:rPr lang="zh-CN" altLang="en-US" dirty="0"/>
              <a:t>给定投入或者给定产量，如何生产？</a:t>
            </a:r>
            <a:endParaRPr lang="en-US" altLang="zh-CN" dirty="0"/>
          </a:p>
          <a:p>
            <a:r>
              <a:rPr lang="zh-CN" altLang="en-US" dirty="0"/>
              <a:t>生产给定产量</a:t>
            </a:r>
            <a:r>
              <a:rPr lang="en-US" altLang="zh-CN" dirty="0"/>
              <a:t>Q</a:t>
            </a:r>
            <a:r>
              <a:rPr lang="zh-CN" altLang="en-US" dirty="0"/>
              <a:t>的短期和长期成本是多少？</a:t>
            </a:r>
          </a:p>
        </p:txBody>
      </p:sp>
    </p:spTree>
    <p:extLst>
      <p:ext uri="{BB962C8B-B14F-4D97-AF65-F5344CB8AC3E}">
        <p14:creationId xmlns:p14="http://schemas.microsoft.com/office/powerpoint/2010/main" val="3240292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D04218-1FD7-4A2E-83FC-E5F08B29E5B9}"/>
              </a:ext>
            </a:extLst>
          </p:cNvPr>
          <p:cNvSpPr>
            <a:spLocks noGrp="1"/>
          </p:cNvSpPr>
          <p:nvPr>
            <p:ph type="title"/>
          </p:nvPr>
        </p:nvSpPr>
        <p:spPr/>
        <p:txBody>
          <a:bodyPr/>
          <a:lstStyle/>
          <a:p>
            <a:r>
              <a:rPr lang="zh-CN" altLang="en-US" dirty="0"/>
              <a:t>竞争厂商的短期供给决策</a:t>
            </a:r>
            <a:endParaRPr 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132D47B-169B-4E97-BF33-1349E146D5F0}"/>
                  </a:ext>
                </a:extLst>
              </p:cNvPr>
              <p:cNvSpPr>
                <a:spLocks noGrp="1"/>
              </p:cNvSpPr>
              <p:nvPr>
                <p:ph idx="1"/>
              </p:nvPr>
            </p:nvSpPr>
            <p:spPr/>
            <p:txBody>
              <a:bodyPr>
                <a:normAutofit/>
              </a:bodyPr>
              <a:lstStyle/>
              <a:p>
                <a:r>
                  <a:rPr lang="zh-CN" altLang="en-US" sz="3200" dirty="0">
                    <a:latin typeface="+mn-ea"/>
                  </a:rPr>
                  <a:t>短期： 生产</a:t>
                </a:r>
                <a:r>
                  <a:rPr lang="en-US" altLang="zh-CN" sz="3200" dirty="0">
                    <a:latin typeface="+mn-ea"/>
                  </a:rPr>
                  <a:t>/</a:t>
                </a:r>
                <a:r>
                  <a:rPr lang="zh-CN" altLang="en-US" sz="3200" dirty="0">
                    <a:latin typeface="+mn-ea"/>
                  </a:rPr>
                  <a:t>停业  </a:t>
                </a:r>
                <a:endParaRPr lang="en-US" altLang="zh-CN" sz="3200" dirty="0">
                  <a:latin typeface="+mn-ea"/>
                </a:endParaRPr>
              </a:p>
              <a:p>
                <a:r>
                  <a:rPr lang="zh-CN" altLang="en-US" sz="3200" dirty="0">
                    <a:latin typeface="+mn-ea"/>
                  </a:rPr>
                  <a:t>长期： 生产</a:t>
                </a:r>
                <a:r>
                  <a:rPr lang="en-US" altLang="zh-CN" sz="3200" dirty="0">
                    <a:latin typeface="+mn-ea"/>
                  </a:rPr>
                  <a:t>/</a:t>
                </a:r>
                <a:r>
                  <a:rPr lang="zh-CN" altLang="en-US" sz="3200" dirty="0">
                    <a:latin typeface="+mn-ea"/>
                  </a:rPr>
                  <a:t>进入</a:t>
                </a:r>
                <a:r>
                  <a:rPr lang="en-US" altLang="zh-CN" sz="3200" dirty="0">
                    <a:latin typeface="+mn-ea"/>
                  </a:rPr>
                  <a:t>/</a:t>
                </a:r>
                <a:r>
                  <a:rPr lang="zh-CN" altLang="en-US" sz="3200" dirty="0">
                    <a:latin typeface="+mn-ea"/>
                  </a:rPr>
                  <a:t>退出</a:t>
                </a:r>
                <a:endParaRPr lang="en-US" altLang="zh-CN" sz="3200" dirty="0">
                  <a:latin typeface="+mn-ea"/>
                </a:endParaRPr>
              </a:p>
              <a:p>
                <a:endParaRPr lang="en-US" altLang="zh-CN" sz="3200" dirty="0">
                  <a:latin typeface="+mn-ea"/>
                </a:endParaRPr>
              </a:p>
              <a:p>
                <a:r>
                  <a:rPr lang="zh-CN" altLang="en-US" sz="3200" dirty="0">
                    <a:latin typeface="+mn-ea"/>
                  </a:rPr>
                  <a:t>在短期，每个厂商如何最优决策？</a:t>
                </a:r>
                <a:endParaRPr lang="en-US" altLang="zh-CN" sz="3200" dirty="0">
                  <a:latin typeface="+mn-ea"/>
                </a:endParaRPr>
              </a:p>
              <a:p>
                <a:pPr lvl="1"/>
                <a:r>
                  <a:rPr lang="zh-CN" altLang="en-US" sz="2800" dirty="0">
                    <a:latin typeface="+mn-ea"/>
                  </a:rPr>
                  <a:t>停业还是生产？</a:t>
                </a:r>
                <a:endParaRPr lang="en-US" altLang="zh-CN" sz="2800" dirty="0">
                  <a:latin typeface="+mn-ea"/>
                </a:endParaRPr>
              </a:p>
              <a:p>
                <a:pPr lvl="1"/>
                <a:r>
                  <a:rPr lang="zh-CN" altLang="en-US" sz="2800" dirty="0">
                    <a:latin typeface="+mn-ea"/>
                  </a:rPr>
                  <a:t>生产多少？</a:t>
                </a:r>
                <a:endParaRPr lang="en-US" altLang="zh-CN" sz="2800" dirty="0">
                  <a:latin typeface="+mn-ea"/>
                </a:endParaRPr>
              </a:p>
              <a:p>
                <a:r>
                  <a:rPr lang="zh-CN" altLang="en-US" sz="3200" dirty="0">
                    <a:latin typeface="+mn-ea"/>
                  </a:rPr>
                  <a:t>厂商的短期利润最大化问题：</a:t>
                </a:r>
                <a:endParaRPr lang="en-US" altLang="zh-CN" sz="3200" dirty="0">
                  <a:latin typeface="+mn-ea"/>
                </a:endParaRPr>
              </a:p>
              <a:p>
                <a:pPr marL="0" indent="0">
                  <a:buNone/>
                </a:pPr>
                <a:r>
                  <a:rPr lang="zh-CN" altLang="en-US" sz="3200" dirty="0">
                    <a:latin typeface="+mn-ea"/>
                  </a:rPr>
                  <a:t>（</a:t>
                </a:r>
                <a:r>
                  <a:rPr lang="en-US" altLang="zh-CN" sz="3200" dirty="0">
                    <a:latin typeface="+mn-ea"/>
                  </a:rPr>
                  <a:t>8.A</a:t>
                </a:r>
                <a:r>
                  <a:rPr lang="zh-CN" altLang="en-US" sz="3200" dirty="0">
                    <a:latin typeface="+mn-ea"/>
                  </a:rPr>
                  <a:t>）</a:t>
                </a:r>
                <a:r>
                  <a:rPr lang="en-US" altLang="zh-CN" sz="3200" dirty="0">
                    <a:latin typeface="+mn-ea"/>
                  </a:rPr>
                  <a:t>   </a:t>
                </a:r>
                <a14:m>
                  <m:oMath xmlns:m="http://schemas.openxmlformats.org/officeDocument/2006/math">
                    <m:r>
                      <a:rPr lang="en-US" altLang="zh-CN" sz="3200" b="1">
                        <a:latin typeface="Cambria Math" panose="02040503050406030204" pitchFamily="18" charset="0"/>
                      </a:rPr>
                      <m:t>𝐦𝐚</m:t>
                    </m:r>
                    <m:sSub>
                      <m:sSubPr>
                        <m:ctrlPr>
                          <a:rPr lang="en-US" altLang="zh-CN" sz="3200" b="1" i="1">
                            <a:latin typeface="Cambria Math" panose="02040503050406030204" pitchFamily="18" charset="0"/>
                          </a:rPr>
                        </m:ctrlPr>
                      </m:sSubPr>
                      <m:e>
                        <m:r>
                          <a:rPr lang="en-US" altLang="zh-CN" sz="3200" b="1">
                            <a:latin typeface="Cambria Math" panose="02040503050406030204" pitchFamily="18" charset="0"/>
                          </a:rPr>
                          <m:t>𝐱</m:t>
                        </m:r>
                      </m:e>
                      <m:sub>
                        <m:r>
                          <a:rPr lang="en-US" altLang="zh-CN" sz="3200" b="1">
                            <a:latin typeface="Cambria Math" panose="02040503050406030204" pitchFamily="18" charset="0"/>
                          </a:rPr>
                          <m:t>𝐐</m:t>
                        </m:r>
                        <m:r>
                          <a:rPr lang="en-US" altLang="zh-CN" sz="3200" b="1">
                            <a:latin typeface="Cambria Math" panose="02040503050406030204" pitchFamily="18" charset="0"/>
                          </a:rPr>
                          <m:t>≥</m:t>
                        </m:r>
                        <m:r>
                          <a:rPr lang="en-US" altLang="zh-CN" sz="3200" b="1">
                            <a:latin typeface="Cambria Math" panose="02040503050406030204" pitchFamily="18" charset="0"/>
                          </a:rPr>
                          <m:t>𝟎</m:t>
                        </m:r>
                      </m:sub>
                    </m:sSub>
                    <m:r>
                      <a:rPr lang="en-US" altLang="zh-CN" sz="3200" b="1">
                        <a:latin typeface="Cambria Math" panose="02040503050406030204" pitchFamily="18" charset="0"/>
                      </a:rPr>
                      <m:t>  </m:t>
                    </m:r>
                    <m:r>
                      <a:rPr lang="en-US" altLang="zh-CN" sz="3200" b="1">
                        <a:latin typeface="Cambria Math" panose="02040503050406030204" pitchFamily="18" charset="0"/>
                      </a:rPr>
                      <m:t>𝛑</m:t>
                    </m:r>
                    <m:d>
                      <m:dPr>
                        <m:ctrlPr>
                          <a:rPr lang="en-US" altLang="zh-CN" sz="3200" b="1" i="1">
                            <a:latin typeface="Cambria Math" panose="02040503050406030204" pitchFamily="18" charset="0"/>
                          </a:rPr>
                        </m:ctrlPr>
                      </m:dPr>
                      <m:e>
                        <m:r>
                          <a:rPr lang="en-US" altLang="zh-CN" sz="3200" b="1">
                            <a:latin typeface="Cambria Math" panose="02040503050406030204" pitchFamily="18" charset="0"/>
                          </a:rPr>
                          <m:t>𝐐</m:t>
                        </m:r>
                      </m:e>
                    </m:d>
                    <m:r>
                      <a:rPr lang="en-US" altLang="zh-CN" sz="3200" b="1">
                        <a:latin typeface="Cambria Math" panose="02040503050406030204" pitchFamily="18" charset="0"/>
                      </a:rPr>
                      <m:t>=</m:t>
                    </m:r>
                    <m:r>
                      <a:rPr lang="en-US" altLang="zh-CN" sz="3200" b="1">
                        <a:latin typeface="Cambria Math" panose="02040503050406030204" pitchFamily="18" charset="0"/>
                      </a:rPr>
                      <m:t>𝐏𝐐</m:t>
                    </m:r>
                    <m:r>
                      <a:rPr lang="en-US" altLang="zh-CN" sz="3200" b="1">
                        <a:latin typeface="Cambria Math" panose="02040503050406030204" pitchFamily="18" charset="0"/>
                      </a:rPr>
                      <m:t>−</m:t>
                    </m:r>
                    <m:r>
                      <a:rPr lang="en-US" altLang="zh-CN" sz="3200" b="1">
                        <a:latin typeface="Cambria Math" panose="02040503050406030204" pitchFamily="18" charset="0"/>
                      </a:rPr>
                      <m:t>𝐓𝐂</m:t>
                    </m:r>
                    <m:r>
                      <a:rPr lang="en-US" altLang="zh-CN" sz="3200" b="1">
                        <a:latin typeface="Cambria Math" panose="02040503050406030204" pitchFamily="18" charset="0"/>
                      </a:rPr>
                      <m:t>(</m:t>
                    </m:r>
                    <m:r>
                      <a:rPr lang="en-US" altLang="zh-CN" sz="3200" b="1">
                        <a:latin typeface="Cambria Math" panose="02040503050406030204" pitchFamily="18" charset="0"/>
                      </a:rPr>
                      <m:t>𝐐</m:t>
                    </m:r>
                    <m:r>
                      <a:rPr lang="en-US" altLang="zh-CN" sz="3200" b="1">
                        <a:latin typeface="Cambria Math" panose="02040503050406030204" pitchFamily="18" charset="0"/>
                      </a:rPr>
                      <m:t>)</m:t>
                    </m:r>
                  </m:oMath>
                </a14:m>
                <a:endParaRPr lang="en-US" altLang="zh-CN" sz="3200" dirty="0">
                  <a:latin typeface="+mn-ea"/>
                </a:endParaRPr>
              </a:p>
              <a:p>
                <a:endParaRPr lang="en-US" sz="3200" dirty="0">
                  <a:latin typeface="+mn-ea"/>
                </a:endParaRPr>
              </a:p>
            </p:txBody>
          </p:sp>
        </mc:Choice>
        <mc:Fallback xmlns="">
          <p:sp>
            <p:nvSpPr>
              <p:cNvPr id="3" name="内容占位符 2">
                <a:extLst>
                  <a:ext uri="{FF2B5EF4-FFF2-40B4-BE49-F238E27FC236}">
                    <a16:creationId xmlns:a16="http://schemas.microsoft.com/office/drawing/2014/main" id="{D132D47B-169B-4E97-BF33-1349E146D5F0}"/>
                  </a:ext>
                </a:extLst>
              </p:cNvPr>
              <p:cNvSpPr>
                <a:spLocks noGrp="1" noRot="1" noChangeAspect="1" noMove="1" noResize="1" noEditPoints="1" noAdjustHandles="1" noChangeArrowheads="1" noChangeShapeType="1" noTextEdit="1"/>
              </p:cNvSpPr>
              <p:nvPr>
                <p:ph idx="1"/>
              </p:nvPr>
            </p:nvSpPr>
            <p:spPr>
              <a:blipFill>
                <a:blip r:embed="rId2"/>
                <a:stretch>
                  <a:fillRect l="-1932" t="-2941" b="-2801"/>
                </a:stretch>
              </a:blipFill>
            </p:spPr>
            <p:txBody>
              <a:bodyPr/>
              <a:lstStyle/>
              <a:p>
                <a:r>
                  <a:rPr lang="en-US">
                    <a:noFill/>
                  </a:rPr>
                  <a:t> </a:t>
                </a:r>
              </a:p>
            </p:txBody>
          </p:sp>
        </mc:Fallback>
      </mc:AlternateContent>
    </p:spTree>
    <p:extLst>
      <p:ext uri="{BB962C8B-B14F-4D97-AF65-F5344CB8AC3E}">
        <p14:creationId xmlns:p14="http://schemas.microsoft.com/office/powerpoint/2010/main" val="42658740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260885-D76B-41F0-BAE3-9C6A448B7E45}"/>
              </a:ext>
            </a:extLst>
          </p:cNvPr>
          <p:cNvSpPr>
            <a:spLocks noGrp="1"/>
          </p:cNvSpPr>
          <p:nvPr>
            <p:ph type="title"/>
          </p:nvPr>
        </p:nvSpPr>
        <p:spPr/>
        <p:txBody>
          <a:bodyPr/>
          <a:lstStyle/>
          <a:p>
            <a:r>
              <a:rPr lang="zh-CN" altLang="en-US" dirty="0"/>
              <a:t>竞争厂商的短期供给决策</a:t>
            </a:r>
            <a:endParaRPr 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734F8C2-CE6A-407B-9CA9-A7158BC3FA12}"/>
                  </a:ext>
                </a:extLst>
              </p:cNvPr>
              <p:cNvSpPr>
                <a:spLocks noGrp="1"/>
              </p:cNvSpPr>
              <p:nvPr>
                <p:ph idx="1"/>
              </p:nvPr>
            </p:nvSpPr>
            <p:spPr/>
            <p:txBody>
              <a:bodyPr>
                <a:normAutofit/>
              </a:bodyPr>
              <a:lstStyle/>
              <a:p>
                <a:r>
                  <a:rPr lang="zh-CN" altLang="en-US" sz="3200" dirty="0">
                    <a:solidFill>
                      <a:schemeClr val="tx1"/>
                    </a:solidFill>
                    <a:latin typeface="+mn-ea"/>
                  </a:rPr>
                  <a:t>（</a:t>
                </a:r>
                <a:r>
                  <a:rPr lang="en-US" altLang="zh-CN" sz="3200" dirty="0">
                    <a:solidFill>
                      <a:schemeClr val="tx1"/>
                    </a:solidFill>
                    <a:latin typeface="+mn-ea"/>
                  </a:rPr>
                  <a:t>8.A</a:t>
                </a:r>
                <a:r>
                  <a:rPr lang="zh-CN" altLang="en-US" sz="3200" dirty="0">
                    <a:solidFill>
                      <a:schemeClr val="tx1"/>
                    </a:solidFill>
                    <a:latin typeface="+mn-ea"/>
                  </a:rPr>
                  <a:t>）</a:t>
                </a:r>
                <a:r>
                  <a:rPr lang="en-US" altLang="zh-CN" sz="3200" dirty="0">
                    <a:solidFill>
                      <a:schemeClr val="tx1"/>
                    </a:solidFill>
                    <a:latin typeface="+mn-ea"/>
                  </a:rPr>
                  <a:t>   </a:t>
                </a:r>
                <a14:m>
                  <m:oMath xmlns:m="http://schemas.openxmlformats.org/officeDocument/2006/math">
                    <m:r>
                      <a:rPr lang="en-US" altLang="zh-CN" sz="3200" b="1">
                        <a:solidFill>
                          <a:schemeClr val="tx1"/>
                        </a:solidFill>
                        <a:latin typeface="Cambria Math" panose="02040503050406030204" pitchFamily="18" charset="0"/>
                      </a:rPr>
                      <m:t>𝐦𝐚</m:t>
                    </m:r>
                    <m:sSub>
                      <m:sSubPr>
                        <m:ctrlPr>
                          <a:rPr lang="en-US" altLang="zh-CN" sz="3200" i="1">
                            <a:solidFill>
                              <a:schemeClr val="tx1"/>
                            </a:solidFill>
                            <a:latin typeface="Cambria Math" panose="02040503050406030204" pitchFamily="18" charset="0"/>
                          </a:rPr>
                        </m:ctrlPr>
                      </m:sSubPr>
                      <m:e>
                        <m:r>
                          <a:rPr lang="en-US" altLang="zh-CN" sz="3200" b="1">
                            <a:solidFill>
                              <a:schemeClr val="tx1"/>
                            </a:solidFill>
                            <a:latin typeface="Cambria Math" panose="02040503050406030204" pitchFamily="18" charset="0"/>
                          </a:rPr>
                          <m:t>𝐱</m:t>
                        </m:r>
                      </m:e>
                      <m:sub>
                        <m:r>
                          <a:rPr lang="en-US" altLang="zh-CN" sz="3200" b="1">
                            <a:solidFill>
                              <a:schemeClr val="tx1"/>
                            </a:solidFill>
                            <a:latin typeface="Cambria Math" panose="02040503050406030204" pitchFamily="18" charset="0"/>
                          </a:rPr>
                          <m:t>𝐐</m:t>
                        </m:r>
                        <m:r>
                          <a:rPr lang="en-US" altLang="zh-CN" sz="3200" b="1">
                            <a:solidFill>
                              <a:schemeClr val="tx1"/>
                            </a:solidFill>
                            <a:latin typeface="Cambria Math" panose="02040503050406030204" pitchFamily="18" charset="0"/>
                          </a:rPr>
                          <m:t>≥</m:t>
                        </m:r>
                        <m:r>
                          <a:rPr lang="en-US" altLang="zh-CN" sz="3200" b="1">
                            <a:solidFill>
                              <a:schemeClr val="tx1"/>
                            </a:solidFill>
                            <a:latin typeface="Cambria Math" panose="02040503050406030204" pitchFamily="18" charset="0"/>
                          </a:rPr>
                          <m:t>𝟎</m:t>
                        </m:r>
                      </m:sub>
                    </m:sSub>
                    <m:r>
                      <a:rPr lang="en-US" altLang="zh-CN" sz="3200" b="1">
                        <a:solidFill>
                          <a:schemeClr val="tx1"/>
                        </a:solidFill>
                        <a:latin typeface="Cambria Math" panose="02040503050406030204" pitchFamily="18" charset="0"/>
                      </a:rPr>
                      <m:t>𝛑</m:t>
                    </m:r>
                    <m:d>
                      <m:dPr>
                        <m:ctrlPr>
                          <a:rPr lang="en-US" altLang="zh-CN" sz="3200" i="1">
                            <a:solidFill>
                              <a:schemeClr val="tx1"/>
                            </a:solidFill>
                            <a:latin typeface="Cambria Math" panose="02040503050406030204" pitchFamily="18" charset="0"/>
                          </a:rPr>
                        </m:ctrlPr>
                      </m:dPr>
                      <m:e>
                        <m:r>
                          <a:rPr lang="en-US" altLang="zh-CN" sz="3200" b="1">
                            <a:solidFill>
                              <a:schemeClr val="tx1"/>
                            </a:solidFill>
                            <a:latin typeface="Cambria Math" panose="02040503050406030204" pitchFamily="18" charset="0"/>
                          </a:rPr>
                          <m:t>𝐐</m:t>
                        </m:r>
                      </m:e>
                    </m:d>
                    <m:r>
                      <a:rPr lang="en-US" altLang="zh-CN" sz="3200" b="1">
                        <a:solidFill>
                          <a:schemeClr val="tx1"/>
                        </a:solidFill>
                        <a:latin typeface="Cambria Math" panose="02040503050406030204" pitchFamily="18" charset="0"/>
                      </a:rPr>
                      <m:t>=</m:t>
                    </m:r>
                    <m:r>
                      <a:rPr lang="en-US" altLang="zh-CN" sz="3200" b="1">
                        <a:solidFill>
                          <a:schemeClr val="tx1"/>
                        </a:solidFill>
                        <a:latin typeface="Cambria Math" panose="02040503050406030204" pitchFamily="18" charset="0"/>
                      </a:rPr>
                      <m:t>𝐏𝐐</m:t>
                    </m:r>
                    <m:r>
                      <a:rPr lang="en-US" altLang="zh-CN" sz="3200" b="1">
                        <a:solidFill>
                          <a:schemeClr val="tx1"/>
                        </a:solidFill>
                        <a:latin typeface="Cambria Math" panose="02040503050406030204" pitchFamily="18" charset="0"/>
                      </a:rPr>
                      <m:t>−</m:t>
                    </m:r>
                    <m:r>
                      <a:rPr lang="en-US" altLang="zh-CN" sz="3200" b="1">
                        <a:solidFill>
                          <a:schemeClr val="tx1"/>
                        </a:solidFill>
                        <a:latin typeface="Cambria Math" panose="02040503050406030204" pitchFamily="18" charset="0"/>
                      </a:rPr>
                      <m:t>𝐓𝐂</m:t>
                    </m:r>
                    <m:r>
                      <a:rPr lang="en-US" altLang="zh-CN" sz="3200" b="1">
                        <a:solidFill>
                          <a:schemeClr val="tx1"/>
                        </a:solidFill>
                        <a:latin typeface="Cambria Math" panose="02040503050406030204" pitchFamily="18" charset="0"/>
                      </a:rPr>
                      <m:t>(</m:t>
                    </m:r>
                    <m:r>
                      <a:rPr lang="en-US" altLang="zh-CN" sz="3200" b="1">
                        <a:solidFill>
                          <a:schemeClr val="tx1"/>
                        </a:solidFill>
                        <a:latin typeface="Cambria Math" panose="02040503050406030204" pitchFamily="18" charset="0"/>
                      </a:rPr>
                      <m:t>𝐐</m:t>
                    </m:r>
                    <m:r>
                      <a:rPr lang="en-US" altLang="zh-CN" sz="3200" b="1">
                        <a:solidFill>
                          <a:schemeClr val="tx1"/>
                        </a:solidFill>
                        <a:latin typeface="Cambria Math" panose="02040503050406030204" pitchFamily="18" charset="0"/>
                      </a:rPr>
                      <m:t>)</m:t>
                    </m:r>
                  </m:oMath>
                </a14:m>
                <a:endParaRPr lang="en-US" altLang="zh-CN" sz="3200" dirty="0">
                  <a:solidFill>
                    <a:schemeClr val="tx1"/>
                  </a:solidFill>
                  <a:latin typeface="+mn-ea"/>
                </a:endParaRPr>
              </a:p>
              <a:p>
                <a:r>
                  <a:rPr lang="zh-CN" altLang="en-US" sz="3200" dirty="0">
                    <a:solidFill>
                      <a:schemeClr val="tx1"/>
                    </a:solidFill>
                    <a:latin typeface="+mn-ea"/>
                  </a:rPr>
                  <a:t>利润最大化的一阶条件为：</a:t>
                </a:r>
              </a:p>
              <a:p>
                <a:pPr marL="0" indent="0" algn="ctr">
                  <a:buNone/>
                </a:pPr>
                <a14:m>
                  <m:oMath xmlns:m="http://schemas.openxmlformats.org/officeDocument/2006/math">
                    <m:r>
                      <a:rPr lang="en-US" altLang="zh-CN" sz="3200" b="1" i="1">
                        <a:solidFill>
                          <a:schemeClr val="tx1"/>
                        </a:solidFill>
                        <a:latin typeface="Cambria Math" panose="02040503050406030204" pitchFamily="18" charset="0"/>
                      </a:rPr>
                      <m:t> </m:t>
                    </m:r>
                    <m:r>
                      <a:rPr lang="en-US" altLang="zh-CN" sz="3200">
                        <a:solidFill>
                          <a:schemeClr val="tx1"/>
                        </a:solidFill>
                        <a:latin typeface="Cambria Math" panose="02040503050406030204" pitchFamily="18" charset="0"/>
                      </a:rPr>
                      <m:t>𝐏</m:t>
                    </m:r>
                    <m:r>
                      <a:rPr lang="en-US" altLang="zh-CN" sz="3200" b="1">
                        <a:solidFill>
                          <a:schemeClr val="tx1"/>
                        </a:solidFill>
                        <a:latin typeface="Cambria Math" panose="02040503050406030204" pitchFamily="18" charset="0"/>
                      </a:rPr>
                      <m:t>=</m:t>
                    </m:r>
                    <m:r>
                      <a:rPr lang="en-US" altLang="zh-CN" sz="3200" b="1">
                        <a:solidFill>
                          <a:schemeClr val="tx1"/>
                        </a:solidFill>
                        <a:latin typeface="Cambria Math" panose="02040503050406030204" pitchFamily="18" charset="0"/>
                      </a:rPr>
                      <m:t>𝐌𝐑</m:t>
                    </m:r>
                    <m:d>
                      <m:dPr>
                        <m:ctrlPr>
                          <a:rPr lang="en-US" altLang="zh-CN" sz="3200" i="1">
                            <a:solidFill>
                              <a:schemeClr val="tx1"/>
                            </a:solidFill>
                            <a:latin typeface="Cambria Math" panose="02040503050406030204" pitchFamily="18" charset="0"/>
                          </a:rPr>
                        </m:ctrlPr>
                      </m:dPr>
                      <m:e>
                        <m:sSup>
                          <m:sSupPr>
                            <m:ctrlPr>
                              <a:rPr lang="en-US" altLang="zh-CN" sz="3200" i="1">
                                <a:solidFill>
                                  <a:schemeClr val="tx1"/>
                                </a:solidFill>
                                <a:latin typeface="Cambria Math" panose="02040503050406030204" pitchFamily="18" charset="0"/>
                              </a:rPr>
                            </m:ctrlPr>
                          </m:sSupPr>
                          <m:e>
                            <m:r>
                              <a:rPr lang="en-US" altLang="zh-CN" sz="3200" b="1">
                                <a:solidFill>
                                  <a:schemeClr val="tx1"/>
                                </a:solidFill>
                                <a:latin typeface="Cambria Math" panose="02040503050406030204" pitchFamily="18" charset="0"/>
                              </a:rPr>
                              <m:t>𝐐</m:t>
                            </m:r>
                          </m:e>
                          <m:sup>
                            <m:r>
                              <a:rPr lang="en-US" altLang="zh-CN" sz="3200" b="1">
                                <a:solidFill>
                                  <a:schemeClr val="tx1"/>
                                </a:solidFill>
                                <a:latin typeface="Cambria Math" panose="02040503050406030204" pitchFamily="18" charset="0"/>
                              </a:rPr>
                              <m:t>∗</m:t>
                            </m:r>
                          </m:sup>
                        </m:sSup>
                      </m:e>
                    </m:d>
                    <m:r>
                      <a:rPr lang="en-US" altLang="zh-CN" sz="3200" b="1" i="1">
                        <a:solidFill>
                          <a:schemeClr val="tx1"/>
                        </a:solidFill>
                        <a:latin typeface="Cambria Math" panose="02040503050406030204" pitchFamily="18" charset="0"/>
                      </a:rPr>
                      <m:t>=</m:t>
                    </m:r>
                    <m:r>
                      <a:rPr lang="en-US" altLang="zh-CN" sz="3200">
                        <a:solidFill>
                          <a:schemeClr val="tx1"/>
                        </a:solidFill>
                        <a:latin typeface="Cambria Math" panose="02040503050406030204" pitchFamily="18" charset="0"/>
                      </a:rPr>
                      <m:t>𝐌𝐂</m:t>
                    </m:r>
                    <m:d>
                      <m:dPr>
                        <m:ctrlPr>
                          <a:rPr lang="en-US" altLang="zh-CN" sz="3200" i="1">
                            <a:solidFill>
                              <a:schemeClr val="tx1"/>
                            </a:solidFill>
                            <a:latin typeface="Cambria Math" panose="02040503050406030204" pitchFamily="18" charset="0"/>
                          </a:rPr>
                        </m:ctrlPr>
                      </m:dPr>
                      <m:e>
                        <m:sSup>
                          <m:sSupPr>
                            <m:ctrlPr>
                              <a:rPr lang="en-US" altLang="zh-CN" sz="3200" b="1" i="1">
                                <a:solidFill>
                                  <a:schemeClr val="tx1"/>
                                </a:solidFill>
                                <a:latin typeface="Cambria Math" panose="02040503050406030204" pitchFamily="18" charset="0"/>
                              </a:rPr>
                            </m:ctrlPr>
                          </m:sSupPr>
                          <m:e>
                            <m:r>
                              <a:rPr lang="en-US" altLang="zh-CN" sz="3200">
                                <a:solidFill>
                                  <a:schemeClr val="tx1"/>
                                </a:solidFill>
                                <a:latin typeface="Cambria Math" panose="02040503050406030204" pitchFamily="18" charset="0"/>
                              </a:rPr>
                              <m:t>𝐐</m:t>
                            </m:r>
                          </m:e>
                          <m:sup>
                            <m:r>
                              <a:rPr lang="en-US" altLang="zh-CN" sz="3200" b="1" i="1">
                                <a:solidFill>
                                  <a:schemeClr val="tx1"/>
                                </a:solidFill>
                                <a:latin typeface="Cambria Math" panose="02040503050406030204" pitchFamily="18" charset="0"/>
                              </a:rPr>
                              <m:t>∗</m:t>
                            </m:r>
                          </m:sup>
                        </m:sSup>
                      </m:e>
                    </m:d>
                  </m:oMath>
                </a14:m>
                <a:r>
                  <a:rPr lang="en-US" altLang="zh-CN" sz="3200" dirty="0">
                    <a:solidFill>
                      <a:schemeClr val="tx1"/>
                    </a:solidFill>
                    <a:latin typeface="+mn-ea"/>
                  </a:rPr>
                  <a:t>.</a:t>
                </a:r>
              </a:p>
              <a:p>
                <a:r>
                  <a:rPr lang="zh-CN" altLang="en-US" sz="3200" dirty="0">
                    <a:latin typeface="+mn-ea"/>
                  </a:rPr>
                  <a:t>当</a:t>
                </a:r>
                <a:r>
                  <a:rPr lang="en-US" altLang="zh-CN" sz="3200" dirty="0">
                    <a:latin typeface="+mn-ea"/>
                  </a:rPr>
                  <a:t>Q* &gt; 0,  </a:t>
                </a:r>
                <a:r>
                  <a:rPr lang="zh-CN" altLang="en-US" sz="3200" dirty="0">
                    <a:latin typeface="+mn-ea"/>
                  </a:rPr>
                  <a:t>边际成本与边际收益（市场价格</a:t>
                </a:r>
                <a:r>
                  <a:rPr lang="en-US" altLang="zh-CN" sz="3200" dirty="0">
                    <a:latin typeface="+mn-ea"/>
                  </a:rPr>
                  <a:t>P</a:t>
                </a:r>
                <a:r>
                  <a:rPr lang="zh-CN" altLang="en-US" sz="3200" dirty="0">
                    <a:latin typeface="+mn-ea"/>
                  </a:rPr>
                  <a:t>）相等。</a:t>
                </a:r>
              </a:p>
              <a:p>
                <a:endParaRPr lang="en-US" sz="3200" dirty="0">
                  <a:solidFill>
                    <a:schemeClr val="tx1"/>
                  </a:solidFill>
                  <a:latin typeface="+mn-ea"/>
                </a:endParaRPr>
              </a:p>
            </p:txBody>
          </p:sp>
        </mc:Choice>
        <mc:Fallback xmlns="">
          <p:sp>
            <p:nvSpPr>
              <p:cNvPr id="3" name="内容占位符 2">
                <a:extLst>
                  <a:ext uri="{FF2B5EF4-FFF2-40B4-BE49-F238E27FC236}">
                    <a16:creationId xmlns:a16="http://schemas.microsoft.com/office/drawing/2014/main" id="{0734F8C2-CE6A-407B-9CA9-A7158BC3FA12}"/>
                  </a:ext>
                </a:extLst>
              </p:cNvPr>
              <p:cNvSpPr>
                <a:spLocks noGrp="1" noRot="1" noChangeAspect="1" noMove="1" noResize="1" noEditPoints="1" noAdjustHandles="1" noChangeArrowheads="1" noChangeShapeType="1" noTextEdit="1"/>
              </p:cNvSpPr>
              <p:nvPr>
                <p:ph idx="1"/>
              </p:nvPr>
            </p:nvSpPr>
            <p:spPr>
              <a:blipFill>
                <a:blip r:embed="rId2"/>
                <a:stretch>
                  <a:fillRect l="-1777" t="-2521"/>
                </a:stretch>
              </a:blipFill>
            </p:spPr>
            <p:txBody>
              <a:bodyPr/>
              <a:lstStyle/>
              <a:p>
                <a:r>
                  <a:rPr lang="en-US">
                    <a:noFill/>
                  </a:rPr>
                  <a:t> </a:t>
                </a:r>
              </a:p>
            </p:txBody>
          </p:sp>
        </mc:Fallback>
      </mc:AlternateContent>
    </p:spTree>
    <p:extLst>
      <p:ext uri="{BB962C8B-B14F-4D97-AF65-F5344CB8AC3E}">
        <p14:creationId xmlns:p14="http://schemas.microsoft.com/office/powerpoint/2010/main" val="2289352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E8325F-CBCB-40D0-B874-DC32983FF863}"/>
              </a:ext>
            </a:extLst>
          </p:cNvPr>
          <p:cNvSpPr>
            <a:spLocks noGrp="1"/>
          </p:cNvSpPr>
          <p:nvPr>
            <p:ph type="title"/>
          </p:nvPr>
        </p:nvSpPr>
        <p:spPr/>
        <p:txBody>
          <a:bodyPr/>
          <a:lstStyle/>
          <a:p>
            <a:r>
              <a:rPr lang="zh-CN" altLang="en-US" dirty="0"/>
              <a:t>*厂商的短期供给决策</a:t>
            </a:r>
            <a:endParaRPr 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E1F478B-FB44-4BD0-B750-CC8305D96BDD}"/>
                  </a:ext>
                </a:extLst>
              </p:cNvPr>
              <p:cNvSpPr>
                <a:spLocks noGrp="1"/>
              </p:cNvSpPr>
              <p:nvPr>
                <p:ph idx="1"/>
              </p:nvPr>
            </p:nvSpPr>
            <p:spPr/>
            <p:txBody>
              <a:bodyPr>
                <a:normAutofit/>
              </a:bodyPr>
              <a:lstStyle/>
              <a:p>
                <a:r>
                  <a:rPr lang="zh-CN" altLang="en-US" sz="3200" dirty="0">
                    <a:solidFill>
                      <a:schemeClr val="tx1"/>
                    </a:solidFill>
                    <a:latin typeface="+mn-ea"/>
                  </a:rPr>
                  <a:t>若满足</a:t>
                </a:r>
                <a14:m>
                  <m:oMath xmlns:m="http://schemas.openxmlformats.org/officeDocument/2006/math">
                    <m:r>
                      <a:rPr lang="en-US" altLang="zh-CN" sz="3200">
                        <a:solidFill>
                          <a:schemeClr val="tx1"/>
                        </a:solidFill>
                        <a:latin typeface="Cambria Math" panose="02040503050406030204" pitchFamily="18" charset="0"/>
                      </a:rPr>
                      <m:t>𝐏</m:t>
                    </m:r>
                    <m:r>
                      <a:rPr lang="en-US" altLang="zh-CN" sz="3200">
                        <a:solidFill>
                          <a:schemeClr val="tx1"/>
                        </a:solidFill>
                        <a:latin typeface="Cambria Math" panose="02040503050406030204" pitchFamily="18" charset="0"/>
                      </a:rPr>
                      <m:t>=</m:t>
                    </m:r>
                    <m:r>
                      <a:rPr lang="en-US" altLang="zh-CN" sz="3200">
                        <a:solidFill>
                          <a:schemeClr val="tx1"/>
                        </a:solidFill>
                        <a:latin typeface="Cambria Math" panose="02040503050406030204" pitchFamily="18" charset="0"/>
                      </a:rPr>
                      <m:t>𝐌𝐂</m:t>
                    </m:r>
                    <m:d>
                      <m:dPr>
                        <m:ctrlPr>
                          <a:rPr lang="en-US" altLang="zh-CN" sz="3200" i="1">
                            <a:solidFill>
                              <a:schemeClr val="tx1"/>
                            </a:solidFill>
                            <a:latin typeface="Cambria Math" panose="02040503050406030204" pitchFamily="18" charset="0"/>
                          </a:rPr>
                        </m:ctrlPr>
                      </m:dPr>
                      <m:e>
                        <m:sSup>
                          <m:sSupPr>
                            <m:ctrlPr>
                              <a:rPr lang="en-US" altLang="zh-CN" sz="3200" i="1">
                                <a:solidFill>
                                  <a:schemeClr val="tx1"/>
                                </a:solidFill>
                                <a:latin typeface="Cambria Math" panose="02040503050406030204" pitchFamily="18" charset="0"/>
                              </a:rPr>
                            </m:ctrlPr>
                          </m:sSupPr>
                          <m:e>
                            <m:r>
                              <a:rPr lang="en-US" altLang="zh-CN" sz="3200">
                                <a:solidFill>
                                  <a:schemeClr val="tx1"/>
                                </a:solidFill>
                                <a:latin typeface="Cambria Math" panose="02040503050406030204" pitchFamily="18" charset="0"/>
                              </a:rPr>
                              <m:t>𝐐</m:t>
                            </m:r>
                          </m:e>
                          <m:sup>
                            <m:r>
                              <a:rPr lang="en-US" altLang="zh-CN" sz="3200" i="1">
                                <a:solidFill>
                                  <a:schemeClr val="tx1"/>
                                </a:solidFill>
                                <a:latin typeface="Cambria Math" panose="02040503050406030204" pitchFamily="18" charset="0"/>
                              </a:rPr>
                              <m:t>∗</m:t>
                            </m:r>
                          </m:sup>
                        </m:sSup>
                      </m:e>
                    </m:d>
                  </m:oMath>
                </a14:m>
                <a:r>
                  <a:rPr lang="zh-CN" altLang="en-US" sz="3200" dirty="0">
                    <a:solidFill>
                      <a:schemeClr val="tx1"/>
                    </a:solidFill>
                    <a:latin typeface="+mn-ea"/>
                  </a:rPr>
                  <a:t> 的</a:t>
                </a:r>
                <a14:m>
                  <m:oMath xmlns:m="http://schemas.openxmlformats.org/officeDocument/2006/math">
                    <m:sSup>
                      <m:sSupPr>
                        <m:ctrlPr>
                          <a:rPr lang="en-US" altLang="zh-CN" sz="3200" i="1">
                            <a:solidFill>
                              <a:schemeClr val="tx1"/>
                            </a:solidFill>
                            <a:latin typeface="Cambria Math" panose="02040503050406030204" pitchFamily="18" charset="0"/>
                          </a:rPr>
                        </m:ctrlPr>
                      </m:sSupPr>
                      <m:e>
                        <m:r>
                          <a:rPr lang="en-US" altLang="zh-CN" sz="3200">
                            <a:solidFill>
                              <a:schemeClr val="tx1"/>
                            </a:solidFill>
                            <a:latin typeface="Cambria Math" panose="02040503050406030204" pitchFamily="18" charset="0"/>
                          </a:rPr>
                          <m:t>𝐐</m:t>
                        </m:r>
                      </m:e>
                      <m:sup>
                        <m:r>
                          <a:rPr lang="en-US" altLang="zh-CN" sz="3200">
                            <a:solidFill>
                              <a:schemeClr val="tx1"/>
                            </a:solidFill>
                            <a:latin typeface="Cambria Math" panose="02040503050406030204" pitchFamily="18" charset="0"/>
                          </a:rPr>
                          <m:t>∗</m:t>
                        </m:r>
                      </m:sup>
                    </m:sSup>
                  </m:oMath>
                </a14:m>
                <a:r>
                  <a:rPr lang="zh-CN" altLang="en-US" sz="3200" dirty="0">
                    <a:solidFill>
                      <a:schemeClr val="tx1"/>
                    </a:solidFill>
                    <a:latin typeface="+mn-ea"/>
                  </a:rPr>
                  <a:t>为局部极大值，有二阶必要条件</a:t>
                </a:r>
                <a:endParaRPr lang="en-US" altLang="zh-CN" sz="3200" dirty="0">
                  <a:solidFill>
                    <a:schemeClr val="tx1"/>
                  </a:solidFill>
                  <a:latin typeface="+mn-ea"/>
                </a:endParaRPr>
              </a:p>
              <a:p>
                <a:pPr marL="0" indent="0" algn="ctr">
                  <a:buNone/>
                </a:pPr>
                <a14:m>
                  <m:oMath xmlns:m="http://schemas.openxmlformats.org/officeDocument/2006/math">
                    <m:sSup>
                      <m:sSupPr>
                        <m:ctrlPr>
                          <a:rPr lang="en-US" altLang="zh-CN" sz="3200" i="1">
                            <a:solidFill>
                              <a:schemeClr val="tx1"/>
                            </a:solidFill>
                            <a:latin typeface="Cambria Math" panose="02040503050406030204" pitchFamily="18" charset="0"/>
                          </a:rPr>
                        </m:ctrlPr>
                      </m:sSupPr>
                      <m:e>
                        <m:r>
                          <a:rPr lang="en-US" altLang="zh-CN" sz="3200" b="1">
                            <a:solidFill>
                              <a:schemeClr val="tx1"/>
                            </a:solidFill>
                            <a:latin typeface="Cambria Math" panose="02040503050406030204" pitchFamily="18" charset="0"/>
                          </a:rPr>
                          <m:t>𝛑</m:t>
                        </m:r>
                      </m:e>
                      <m:sup>
                        <m:r>
                          <a:rPr lang="en-US" altLang="zh-CN" sz="3200" b="1">
                            <a:solidFill>
                              <a:schemeClr val="tx1"/>
                            </a:solidFill>
                            <a:latin typeface="Cambria Math" panose="02040503050406030204" pitchFamily="18" charset="0"/>
                          </a:rPr>
                          <m:t>′′</m:t>
                        </m:r>
                      </m:sup>
                    </m:sSup>
                    <m:d>
                      <m:dPr>
                        <m:ctrlPr>
                          <a:rPr lang="en-US" altLang="zh-CN" sz="3200" i="1">
                            <a:solidFill>
                              <a:schemeClr val="tx1"/>
                            </a:solidFill>
                            <a:latin typeface="Cambria Math" panose="02040503050406030204" pitchFamily="18" charset="0"/>
                          </a:rPr>
                        </m:ctrlPr>
                      </m:dPr>
                      <m:e>
                        <m:sSup>
                          <m:sSupPr>
                            <m:ctrlPr>
                              <a:rPr lang="en-US" altLang="zh-CN" sz="3200" i="1">
                                <a:solidFill>
                                  <a:schemeClr val="tx1"/>
                                </a:solidFill>
                                <a:latin typeface="Cambria Math" panose="02040503050406030204" pitchFamily="18" charset="0"/>
                              </a:rPr>
                            </m:ctrlPr>
                          </m:sSupPr>
                          <m:e>
                            <m:r>
                              <a:rPr lang="en-US" altLang="zh-CN" sz="3200" b="1">
                                <a:solidFill>
                                  <a:schemeClr val="tx1"/>
                                </a:solidFill>
                                <a:latin typeface="Cambria Math" panose="02040503050406030204" pitchFamily="18" charset="0"/>
                              </a:rPr>
                              <m:t>𝐐</m:t>
                            </m:r>
                          </m:e>
                          <m:sup>
                            <m:r>
                              <a:rPr lang="en-US" altLang="zh-CN" sz="3200" b="1" i="1">
                                <a:solidFill>
                                  <a:schemeClr val="tx1"/>
                                </a:solidFill>
                                <a:latin typeface="Cambria Math" panose="02040503050406030204" pitchFamily="18" charset="0"/>
                              </a:rPr>
                              <m:t>∗</m:t>
                            </m:r>
                          </m:sup>
                        </m:sSup>
                      </m:e>
                    </m:d>
                    <m:r>
                      <a:rPr lang="en-US" altLang="zh-CN" sz="3200" b="1">
                        <a:solidFill>
                          <a:schemeClr val="tx1"/>
                        </a:solidFill>
                        <a:latin typeface="Cambria Math" panose="02040503050406030204" pitchFamily="18" charset="0"/>
                      </a:rPr>
                      <m:t>=−</m:t>
                    </m:r>
                    <m:r>
                      <a:rPr lang="en-US" altLang="zh-CN" sz="3200" b="1">
                        <a:solidFill>
                          <a:schemeClr val="tx1"/>
                        </a:solidFill>
                        <a:latin typeface="Cambria Math" panose="02040503050406030204" pitchFamily="18" charset="0"/>
                      </a:rPr>
                      <m:t>𝐌</m:t>
                    </m:r>
                    <m:sSup>
                      <m:sSupPr>
                        <m:ctrlPr>
                          <a:rPr lang="en-US" altLang="zh-CN" sz="3200" i="1">
                            <a:solidFill>
                              <a:schemeClr val="tx1"/>
                            </a:solidFill>
                            <a:latin typeface="Cambria Math" panose="02040503050406030204" pitchFamily="18" charset="0"/>
                          </a:rPr>
                        </m:ctrlPr>
                      </m:sSupPr>
                      <m:e>
                        <m:r>
                          <a:rPr lang="en-US" altLang="zh-CN" sz="3200" b="1">
                            <a:solidFill>
                              <a:schemeClr val="tx1"/>
                            </a:solidFill>
                            <a:latin typeface="Cambria Math" panose="02040503050406030204" pitchFamily="18" charset="0"/>
                          </a:rPr>
                          <m:t>𝐂</m:t>
                        </m:r>
                      </m:e>
                      <m:sup>
                        <m:r>
                          <a:rPr lang="en-US" altLang="zh-CN" sz="3200" b="1">
                            <a:solidFill>
                              <a:schemeClr val="tx1"/>
                            </a:solidFill>
                            <a:latin typeface="Cambria Math" panose="02040503050406030204" pitchFamily="18" charset="0"/>
                          </a:rPr>
                          <m:t>′</m:t>
                        </m:r>
                      </m:sup>
                    </m:sSup>
                    <m:d>
                      <m:dPr>
                        <m:ctrlPr>
                          <a:rPr lang="en-US" altLang="zh-CN" sz="3200" i="1">
                            <a:solidFill>
                              <a:schemeClr val="tx1"/>
                            </a:solidFill>
                            <a:latin typeface="Cambria Math" panose="02040503050406030204" pitchFamily="18" charset="0"/>
                          </a:rPr>
                        </m:ctrlPr>
                      </m:dPr>
                      <m:e>
                        <m:sSup>
                          <m:sSupPr>
                            <m:ctrlPr>
                              <a:rPr lang="en-US" altLang="zh-CN" sz="3200" i="1">
                                <a:solidFill>
                                  <a:schemeClr val="tx1"/>
                                </a:solidFill>
                                <a:latin typeface="Cambria Math" panose="02040503050406030204" pitchFamily="18" charset="0"/>
                              </a:rPr>
                            </m:ctrlPr>
                          </m:sSupPr>
                          <m:e>
                            <m:r>
                              <a:rPr lang="en-US" altLang="zh-CN" sz="3200" b="1">
                                <a:solidFill>
                                  <a:schemeClr val="tx1"/>
                                </a:solidFill>
                                <a:latin typeface="Cambria Math" panose="02040503050406030204" pitchFamily="18" charset="0"/>
                              </a:rPr>
                              <m:t>𝐐</m:t>
                            </m:r>
                          </m:e>
                          <m:sup>
                            <m:r>
                              <a:rPr lang="en-US" altLang="zh-CN" sz="3200" b="1">
                                <a:solidFill>
                                  <a:schemeClr val="tx1"/>
                                </a:solidFill>
                                <a:latin typeface="Cambria Math" panose="02040503050406030204" pitchFamily="18" charset="0"/>
                              </a:rPr>
                              <m:t>∗</m:t>
                            </m:r>
                          </m:sup>
                        </m:sSup>
                      </m:e>
                    </m:d>
                    <m:r>
                      <a:rPr lang="en-US" altLang="zh-CN" sz="3200" b="1" i="1">
                        <a:solidFill>
                          <a:schemeClr val="tx1"/>
                        </a:solidFill>
                        <a:latin typeface="Cambria Math" panose="02040503050406030204" pitchFamily="18" charset="0"/>
                      </a:rPr>
                      <m:t>≤</m:t>
                    </m:r>
                    <m:r>
                      <a:rPr lang="en-US" altLang="zh-CN" sz="3200" b="1">
                        <a:solidFill>
                          <a:schemeClr val="tx1"/>
                        </a:solidFill>
                        <a:latin typeface="Cambria Math" panose="02040503050406030204" pitchFamily="18" charset="0"/>
                      </a:rPr>
                      <m:t>𝟎</m:t>
                    </m:r>
                  </m:oMath>
                </a14:m>
                <a:r>
                  <a:rPr lang="en-US" altLang="zh-CN" sz="3200" dirty="0">
                    <a:solidFill>
                      <a:schemeClr val="tx1"/>
                    </a:solidFill>
                    <a:latin typeface="+mn-ea"/>
                  </a:rPr>
                  <a:t> </a:t>
                </a:r>
                <a:endParaRPr lang="zh-CN" altLang="en-US" sz="3200" dirty="0">
                  <a:solidFill>
                    <a:schemeClr val="tx1"/>
                  </a:solidFill>
                  <a:latin typeface="+mn-ea"/>
                </a:endParaRPr>
              </a:p>
              <a:p>
                <a14:m>
                  <m:oMath xmlns:m="http://schemas.openxmlformats.org/officeDocument/2006/math">
                    <m:r>
                      <a:rPr lang="zh-CN" altLang="en-US" sz="3200" i="1">
                        <a:solidFill>
                          <a:schemeClr val="tx1"/>
                        </a:solidFill>
                        <a:latin typeface="Cambria Math" panose="02040503050406030204" pitchFamily="18" charset="0"/>
                      </a:rPr>
                      <m:t>即</m:t>
                    </m:r>
                    <m:sSup>
                      <m:sSupPr>
                        <m:ctrlPr>
                          <a:rPr lang="en-US" altLang="zh-CN" sz="3200" i="1">
                            <a:solidFill>
                              <a:schemeClr val="tx1"/>
                            </a:solidFill>
                            <a:latin typeface="Cambria Math" panose="02040503050406030204" pitchFamily="18" charset="0"/>
                          </a:rPr>
                        </m:ctrlPr>
                      </m:sSupPr>
                      <m:e>
                        <m:r>
                          <a:rPr lang="en-US" altLang="zh-CN" sz="3200">
                            <a:solidFill>
                              <a:schemeClr val="tx1"/>
                            </a:solidFill>
                            <a:latin typeface="Cambria Math" panose="02040503050406030204" pitchFamily="18" charset="0"/>
                          </a:rPr>
                          <m:t>𝐐</m:t>
                        </m:r>
                      </m:e>
                      <m:sup>
                        <m:r>
                          <a:rPr lang="en-US" altLang="zh-CN" sz="3200" i="1">
                            <a:solidFill>
                              <a:schemeClr val="tx1"/>
                            </a:solidFill>
                            <a:latin typeface="Cambria Math" panose="02040503050406030204" pitchFamily="18" charset="0"/>
                          </a:rPr>
                          <m:t>∗</m:t>
                        </m:r>
                      </m:sup>
                    </m:sSup>
                  </m:oMath>
                </a14:m>
                <a:r>
                  <a:rPr lang="zh-CN" altLang="en-US" sz="3200" dirty="0">
                    <a:solidFill>
                      <a:schemeClr val="tx1"/>
                    </a:solidFill>
                    <a:latin typeface="+mn-ea"/>
                  </a:rPr>
                  <a:t>在边际成本递增的区域。</a:t>
                </a:r>
                <a:endParaRPr lang="en-US" altLang="zh-CN" sz="3200" dirty="0">
                  <a:solidFill>
                    <a:schemeClr val="tx1"/>
                  </a:solidFill>
                  <a:latin typeface="+mn-ea"/>
                </a:endParaRPr>
              </a:p>
              <a:p>
                <a:endParaRPr lang="en-US" altLang="zh-CN" sz="3200" dirty="0">
                  <a:solidFill>
                    <a:schemeClr val="tx1"/>
                  </a:solidFill>
                  <a:latin typeface="+mn-ea"/>
                </a:endParaRPr>
              </a:p>
              <a:p>
                <a:endParaRPr lang="en-US" sz="3200" dirty="0">
                  <a:solidFill>
                    <a:schemeClr val="tx1"/>
                  </a:solidFill>
                  <a:latin typeface="+mn-ea"/>
                </a:endParaRPr>
              </a:p>
            </p:txBody>
          </p:sp>
        </mc:Choice>
        <mc:Fallback xmlns="">
          <p:sp>
            <p:nvSpPr>
              <p:cNvPr id="3" name="内容占位符 2">
                <a:extLst>
                  <a:ext uri="{FF2B5EF4-FFF2-40B4-BE49-F238E27FC236}">
                    <a16:creationId xmlns:a16="http://schemas.microsoft.com/office/drawing/2014/main" id="{CE1F478B-FB44-4BD0-B750-CC8305D96BDD}"/>
                  </a:ext>
                </a:extLst>
              </p:cNvPr>
              <p:cNvSpPr>
                <a:spLocks noGrp="1" noRot="1" noChangeAspect="1" noMove="1" noResize="1" noEditPoints="1" noAdjustHandles="1" noChangeArrowheads="1" noChangeShapeType="1" noTextEdit="1"/>
              </p:cNvSpPr>
              <p:nvPr>
                <p:ph idx="1"/>
              </p:nvPr>
            </p:nvSpPr>
            <p:spPr>
              <a:blipFill>
                <a:blip r:embed="rId2"/>
                <a:stretch>
                  <a:fillRect l="-1777" t="-2941"/>
                </a:stretch>
              </a:blipFill>
            </p:spPr>
            <p:txBody>
              <a:bodyPr/>
              <a:lstStyle/>
              <a:p>
                <a:r>
                  <a:rPr lang="en-US">
                    <a:noFill/>
                  </a:rPr>
                  <a:t> </a:t>
                </a:r>
              </a:p>
            </p:txBody>
          </p:sp>
        </mc:Fallback>
      </mc:AlternateContent>
    </p:spTree>
    <p:extLst>
      <p:ext uri="{BB962C8B-B14F-4D97-AF65-F5344CB8AC3E}">
        <p14:creationId xmlns:p14="http://schemas.microsoft.com/office/powerpoint/2010/main" val="2851994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8129CA-1E8D-4C18-82EC-EA386F0C6E6C}"/>
              </a:ext>
            </a:extLst>
          </p:cNvPr>
          <p:cNvSpPr>
            <a:spLocks noGrp="1"/>
          </p:cNvSpPr>
          <p:nvPr>
            <p:ph type="title"/>
          </p:nvPr>
        </p:nvSpPr>
        <p:spPr/>
        <p:txBody>
          <a:bodyPr/>
          <a:lstStyle/>
          <a:p>
            <a:r>
              <a:rPr lang="zh-CN" altLang="en-US" dirty="0"/>
              <a:t>*厂商的短期供给决策</a:t>
            </a:r>
            <a:endParaRPr lang="en-US" dirty="0"/>
          </a:p>
        </p:txBody>
      </p:sp>
      <p:sp>
        <p:nvSpPr>
          <p:cNvPr id="3" name="内容占位符 2">
            <a:extLst>
              <a:ext uri="{FF2B5EF4-FFF2-40B4-BE49-F238E27FC236}">
                <a16:creationId xmlns:a16="http://schemas.microsoft.com/office/drawing/2014/main" id="{063D61B6-6BA8-4F5C-90BC-6D10041756E0}"/>
              </a:ext>
            </a:extLst>
          </p:cNvPr>
          <p:cNvSpPr>
            <a:spLocks noGrp="1"/>
          </p:cNvSpPr>
          <p:nvPr>
            <p:ph idx="1"/>
          </p:nvPr>
        </p:nvSpPr>
        <p:spPr/>
        <p:txBody>
          <a:bodyPr/>
          <a:lstStyle/>
          <a:p>
            <a:endParaRPr lang="en-US" dirty="0"/>
          </a:p>
        </p:txBody>
      </p:sp>
      <p:sp>
        <p:nvSpPr>
          <p:cNvPr id="5" name="Line 3">
            <a:extLst>
              <a:ext uri="{FF2B5EF4-FFF2-40B4-BE49-F238E27FC236}">
                <a16:creationId xmlns:a16="http://schemas.microsoft.com/office/drawing/2014/main" id="{ACEEB665-6ED1-46C3-8189-5BA17DE02FC3}"/>
              </a:ext>
            </a:extLst>
          </p:cNvPr>
          <p:cNvSpPr>
            <a:spLocks noChangeShapeType="1"/>
          </p:cNvSpPr>
          <p:nvPr/>
        </p:nvSpPr>
        <p:spPr bwMode="auto">
          <a:xfrm>
            <a:off x="1440615" y="1754982"/>
            <a:ext cx="0" cy="3190875"/>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6" name="Line 4">
            <a:extLst>
              <a:ext uri="{FF2B5EF4-FFF2-40B4-BE49-F238E27FC236}">
                <a16:creationId xmlns:a16="http://schemas.microsoft.com/office/drawing/2014/main" id="{BDB6FB75-500C-4FED-A2CB-685639B5F557}"/>
              </a:ext>
            </a:extLst>
          </p:cNvPr>
          <p:cNvSpPr>
            <a:spLocks noChangeShapeType="1"/>
          </p:cNvSpPr>
          <p:nvPr/>
        </p:nvSpPr>
        <p:spPr bwMode="auto">
          <a:xfrm>
            <a:off x="1440615" y="4945857"/>
            <a:ext cx="4500563"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7" name="Line 5">
            <a:extLst>
              <a:ext uri="{FF2B5EF4-FFF2-40B4-BE49-F238E27FC236}">
                <a16:creationId xmlns:a16="http://schemas.microsoft.com/office/drawing/2014/main" id="{D11711E5-62E0-414F-8749-8FA065B27CC7}"/>
              </a:ext>
            </a:extLst>
          </p:cNvPr>
          <p:cNvSpPr>
            <a:spLocks noChangeShapeType="1"/>
          </p:cNvSpPr>
          <p:nvPr/>
        </p:nvSpPr>
        <p:spPr bwMode="auto">
          <a:xfrm>
            <a:off x="1440615" y="3231357"/>
            <a:ext cx="4119563"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8" name="Rectangle 7">
            <a:extLst>
              <a:ext uri="{FF2B5EF4-FFF2-40B4-BE49-F238E27FC236}">
                <a16:creationId xmlns:a16="http://schemas.microsoft.com/office/drawing/2014/main" id="{59294D08-FA79-4D9F-8E7E-5E8885D9B81E}"/>
              </a:ext>
            </a:extLst>
          </p:cNvPr>
          <p:cNvSpPr>
            <a:spLocks noChangeArrowheads="1"/>
          </p:cNvSpPr>
          <p:nvPr/>
        </p:nvSpPr>
        <p:spPr bwMode="auto">
          <a:xfrm>
            <a:off x="860336" y="1323982"/>
            <a:ext cx="386324"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a:t>
            </a:r>
          </a:p>
        </p:txBody>
      </p:sp>
      <p:sp>
        <p:nvSpPr>
          <p:cNvPr id="9" name="Rectangle 8">
            <a:extLst>
              <a:ext uri="{FF2B5EF4-FFF2-40B4-BE49-F238E27FC236}">
                <a16:creationId xmlns:a16="http://schemas.microsoft.com/office/drawing/2014/main" id="{767D6321-9484-4272-A495-CF27A35AC2FF}"/>
              </a:ext>
            </a:extLst>
          </p:cNvPr>
          <p:cNvSpPr>
            <a:spLocks noChangeArrowheads="1"/>
          </p:cNvSpPr>
          <p:nvPr/>
        </p:nvSpPr>
        <p:spPr bwMode="auto">
          <a:xfrm>
            <a:off x="5734803" y="5010944"/>
            <a:ext cx="504946"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dirty="0">
                <a:solidFill>
                  <a:schemeClr val="tx1"/>
                </a:solidFill>
                <a:ea typeface="宋体" panose="02010600030101010101" pitchFamily="2" charset="-122"/>
              </a:rPr>
              <a:t>Q</a:t>
            </a:r>
          </a:p>
        </p:txBody>
      </p:sp>
      <p:sp>
        <p:nvSpPr>
          <p:cNvPr id="10" name="Rectangle 9">
            <a:extLst>
              <a:ext uri="{FF2B5EF4-FFF2-40B4-BE49-F238E27FC236}">
                <a16:creationId xmlns:a16="http://schemas.microsoft.com/office/drawing/2014/main" id="{C7350E35-5194-4D3E-982F-1D0C8CA3717B}"/>
              </a:ext>
            </a:extLst>
          </p:cNvPr>
          <p:cNvSpPr>
            <a:spLocks noChangeArrowheads="1"/>
          </p:cNvSpPr>
          <p:nvPr/>
        </p:nvSpPr>
        <p:spPr bwMode="auto">
          <a:xfrm>
            <a:off x="753228" y="2986882"/>
            <a:ext cx="460062"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dirty="0">
                <a:solidFill>
                  <a:schemeClr val="tx1"/>
                </a:solidFill>
              </a:rPr>
              <a:t>P</a:t>
            </a:r>
            <a:endParaRPr lang="en-US" altLang="zh-CN" baseline="-25000" dirty="0">
              <a:solidFill>
                <a:schemeClr val="tx1"/>
              </a:solidFill>
              <a:ea typeface="宋体" panose="02010600030101010101" pitchFamily="2" charset="-122"/>
            </a:endParaRPr>
          </a:p>
        </p:txBody>
      </p:sp>
      <p:sp>
        <p:nvSpPr>
          <p:cNvPr id="11" name="Oval 13">
            <a:extLst>
              <a:ext uri="{FF2B5EF4-FFF2-40B4-BE49-F238E27FC236}">
                <a16:creationId xmlns:a16="http://schemas.microsoft.com/office/drawing/2014/main" id="{57FC9E3C-D465-4894-8256-BD89C5444FE6}"/>
              </a:ext>
            </a:extLst>
          </p:cNvPr>
          <p:cNvSpPr>
            <a:spLocks noChangeArrowheads="1"/>
          </p:cNvSpPr>
          <p:nvPr/>
        </p:nvSpPr>
        <p:spPr bwMode="auto">
          <a:xfrm>
            <a:off x="4404478" y="3137694"/>
            <a:ext cx="173037" cy="173038"/>
          </a:xfrm>
          <a:prstGeom prst="ellipse">
            <a:avLst/>
          </a:prstGeom>
          <a:solidFill>
            <a:schemeClr val="accent1"/>
          </a:solidFill>
          <a:ln>
            <a:noFill/>
          </a:ln>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12" name="Rectangle 14">
            <a:extLst>
              <a:ext uri="{FF2B5EF4-FFF2-40B4-BE49-F238E27FC236}">
                <a16:creationId xmlns:a16="http://schemas.microsoft.com/office/drawing/2014/main" id="{5E46F378-A231-42C0-9FCF-72A23CD262FE}"/>
              </a:ext>
            </a:extLst>
          </p:cNvPr>
          <p:cNvSpPr>
            <a:spLocks noChangeArrowheads="1"/>
          </p:cNvSpPr>
          <p:nvPr/>
        </p:nvSpPr>
        <p:spPr bwMode="auto">
          <a:xfrm>
            <a:off x="4239378" y="5010944"/>
            <a:ext cx="665247"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dirty="0">
                <a:solidFill>
                  <a:schemeClr val="tx1"/>
                </a:solidFill>
                <a:ea typeface="宋体" panose="02010600030101010101" pitchFamily="2" charset="-122"/>
              </a:rPr>
              <a:t>Q</a:t>
            </a:r>
            <a:r>
              <a:rPr lang="zh-CN" altLang="en-US" dirty="0">
                <a:solidFill>
                  <a:schemeClr val="tx1"/>
                </a:solidFill>
                <a:ea typeface="宋体" panose="02010600030101010101" pitchFamily="2" charset="-122"/>
              </a:rPr>
              <a:t>*</a:t>
            </a:r>
            <a:endParaRPr lang="en-US" altLang="zh-CN" dirty="0">
              <a:solidFill>
                <a:schemeClr val="tx1"/>
              </a:solidFill>
              <a:ea typeface="宋体" panose="02010600030101010101" pitchFamily="2" charset="-122"/>
            </a:endParaRPr>
          </a:p>
        </p:txBody>
      </p:sp>
      <p:cxnSp>
        <p:nvCxnSpPr>
          <p:cNvPr id="13" name="直接连接符 12">
            <a:extLst>
              <a:ext uri="{FF2B5EF4-FFF2-40B4-BE49-F238E27FC236}">
                <a16:creationId xmlns:a16="http://schemas.microsoft.com/office/drawing/2014/main" id="{92C5F125-84CE-434F-BA08-3D5C4789FB0C}"/>
              </a:ext>
            </a:extLst>
          </p:cNvPr>
          <p:cNvCxnSpPr/>
          <p:nvPr/>
        </p:nvCxnSpPr>
        <p:spPr>
          <a:xfrm flipV="1">
            <a:off x="2640333" y="2564462"/>
            <a:ext cx="2781155" cy="1952802"/>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9235C483-01DD-4C26-9B04-DCDC3239352C}"/>
              </a:ext>
            </a:extLst>
          </p:cNvPr>
          <p:cNvSpPr>
            <a:spLocks noChangeArrowheads="1"/>
          </p:cNvSpPr>
          <p:nvPr/>
        </p:nvSpPr>
        <p:spPr bwMode="auto">
          <a:xfrm>
            <a:off x="4404477" y="3144838"/>
            <a:ext cx="173037" cy="173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77BCFE74-B12C-4B77-899F-171C8C2F4A82}"/>
                  </a:ext>
                </a:extLst>
              </p:cNvPr>
              <p:cNvSpPr/>
              <p:nvPr/>
            </p:nvSpPr>
            <p:spPr>
              <a:xfrm>
                <a:off x="245169" y="5583138"/>
                <a:ext cx="8653663" cy="1077218"/>
              </a:xfrm>
              <a:prstGeom prst="rect">
                <a:avLst/>
              </a:prstGeom>
            </p:spPr>
            <p:txBody>
              <a:bodyPr wrap="square">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zh-CN" altLang="en-US" dirty="0">
                    <a:solidFill>
                      <a:schemeClr val="tx1"/>
                    </a:solidFill>
                    <a:latin typeface="+mn-ea"/>
                  </a:rPr>
                  <a:t>若</a:t>
                </a:r>
                <a14:m>
                  <m:oMath xmlns:m="http://schemas.openxmlformats.org/officeDocument/2006/math">
                    <m:r>
                      <a:rPr lang="en-US" altLang="zh-CN">
                        <a:solidFill>
                          <a:schemeClr val="tx1"/>
                        </a:solidFill>
                        <a:latin typeface="Cambria Math" panose="02040503050406030204" pitchFamily="18" charset="0"/>
                      </a:rPr>
                      <m:t>𝐓𝐂</m:t>
                    </m:r>
                  </m:oMath>
                </a14:m>
                <a:r>
                  <a:rPr lang="zh-CN" altLang="en-US" dirty="0">
                    <a:solidFill>
                      <a:schemeClr val="tx1"/>
                    </a:solidFill>
                    <a:latin typeface="+mn-ea"/>
                  </a:rPr>
                  <a:t>为二次函数，</a:t>
                </a:r>
                <a14:m>
                  <m:oMath xmlns:m="http://schemas.openxmlformats.org/officeDocument/2006/math">
                    <m:r>
                      <a:rPr lang="en-US" altLang="zh-CN">
                        <a:solidFill>
                          <a:schemeClr val="tx1"/>
                        </a:solidFill>
                        <a:latin typeface="Cambria Math" panose="02040503050406030204" pitchFamily="18" charset="0"/>
                      </a:rPr>
                      <m:t> </m:t>
                    </m:r>
                    <m:r>
                      <a:rPr lang="en-US" altLang="zh-CN">
                        <a:solidFill>
                          <a:schemeClr val="tx1"/>
                        </a:solidFill>
                        <a:latin typeface="Cambria Math" panose="02040503050406030204" pitchFamily="18" charset="0"/>
                      </a:rPr>
                      <m:t>𝐌𝐂</m:t>
                    </m:r>
                  </m:oMath>
                </a14:m>
                <a:r>
                  <a:rPr lang="zh-CN" altLang="en-US" dirty="0">
                    <a:solidFill>
                      <a:schemeClr val="tx1"/>
                    </a:solidFill>
                    <a:latin typeface="+mn-ea"/>
                  </a:rPr>
                  <a:t>为直线， </a:t>
                </a:r>
                <a14:m>
                  <m:oMath xmlns:m="http://schemas.openxmlformats.org/officeDocument/2006/math">
                    <m:r>
                      <a:rPr lang="en-US" altLang="zh-CN">
                        <a:solidFill>
                          <a:schemeClr val="tx1"/>
                        </a:solidFill>
                        <a:latin typeface="Cambria Math" panose="02040503050406030204" pitchFamily="18" charset="0"/>
                      </a:rPr>
                      <m:t>𝐏</m:t>
                    </m:r>
                    <m:r>
                      <a:rPr lang="en-US" altLang="zh-CN">
                        <a:solidFill>
                          <a:schemeClr val="tx1"/>
                        </a:solidFill>
                        <a:latin typeface="Cambria Math" panose="02040503050406030204" pitchFamily="18" charset="0"/>
                      </a:rPr>
                      <m:t>=</m:t>
                    </m:r>
                    <m:r>
                      <a:rPr lang="en-US" altLang="zh-CN">
                        <a:solidFill>
                          <a:schemeClr val="tx1"/>
                        </a:solidFill>
                        <a:latin typeface="Cambria Math" panose="02040503050406030204" pitchFamily="18" charset="0"/>
                      </a:rPr>
                      <m:t>𝐌𝐂</m:t>
                    </m:r>
                    <m:d>
                      <m:dPr>
                        <m:ctrlPr>
                          <a:rPr lang="en-US" altLang="zh-CN" i="1">
                            <a:solidFill>
                              <a:schemeClr val="tx1"/>
                            </a:solidFill>
                            <a:latin typeface="Cambria Math" panose="02040503050406030204" pitchFamily="18" charset="0"/>
                          </a:rPr>
                        </m:ctrlPr>
                      </m:dPr>
                      <m:e>
                        <m:sSup>
                          <m:sSupPr>
                            <m:ctrlPr>
                              <a:rPr lang="en-US" altLang="zh-CN" i="1">
                                <a:solidFill>
                                  <a:schemeClr val="tx1"/>
                                </a:solidFill>
                                <a:latin typeface="Cambria Math" panose="02040503050406030204" pitchFamily="18" charset="0"/>
                              </a:rPr>
                            </m:ctrlPr>
                          </m:sSupPr>
                          <m:e>
                            <m:r>
                              <a:rPr lang="en-US" altLang="zh-CN">
                                <a:solidFill>
                                  <a:schemeClr val="tx1"/>
                                </a:solidFill>
                                <a:latin typeface="Cambria Math" panose="02040503050406030204" pitchFamily="18" charset="0"/>
                              </a:rPr>
                              <m:t>𝐐</m:t>
                            </m:r>
                          </m:e>
                          <m:sup>
                            <m:r>
                              <a:rPr lang="en-US" altLang="zh-CN" i="1">
                                <a:solidFill>
                                  <a:schemeClr val="tx1"/>
                                </a:solidFill>
                                <a:latin typeface="Cambria Math" panose="02040503050406030204" pitchFamily="18" charset="0"/>
                              </a:rPr>
                              <m:t>∗</m:t>
                            </m:r>
                          </m:sup>
                        </m:sSup>
                      </m:e>
                    </m:d>
                  </m:oMath>
                </a14:m>
                <a:r>
                  <a:rPr lang="zh-CN" altLang="en-US" dirty="0">
                    <a:solidFill>
                      <a:schemeClr val="tx1"/>
                    </a:solidFill>
                    <a:latin typeface="+mn-ea"/>
                  </a:rPr>
                  <a:t>有一个解</a:t>
                </a:r>
                <a:endParaRPr lang="en-US" altLang="zh-CN" dirty="0">
                  <a:solidFill>
                    <a:schemeClr val="tx1"/>
                  </a:solidFill>
                  <a:latin typeface="+mn-ea"/>
                </a:endParaRPr>
              </a:p>
            </p:txBody>
          </p:sp>
        </mc:Choice>
        <mc:Fallback xmlns="">
          <p:sp>
            <p:nvSpPr>
              <p:cNvPr id="15" name="矩形 14">
                <a:extLst>
                  <a:ext uri="{FF2B5EF4-FFF2-40B4-BE49-F238E27FC236}">
                    <a16:creationId xmlns:a16="http://schemas.microsoft.com/office/drawing/2014/main" id="{77BCFE74-B12C-4B77-899F-171C8C2F4A82}"/>
                  </a:ext>
                </a:extLst>
              </p:cNvPr>
              <p:cNvSpPr>
                <a:spLocks noRot="1" noChangeAspect="1" noMove="1" noResize="1" noEditPoints="1" noAdjustHandles="1" noChangeArrowheads="1" noChangeShapeType="1" noTextEdit="1"/>
              </p:cNvSpPr>
              <p:nvPr/>
            </p:nvSpPr>
            <p:spPr>
              <a:xfrm>
                <a:off x="245169" y="5583138"/>
                <a:ext cx="8653663" cy="1077218"/>
              </a:xfrm>
              <a:prstGeom prst="rect">
                <a:avLst/>
              </a:prstGeom>
              <a:blipFill>
                <a:blip r:embed="rId2"/>
                <a:stretch>
                  <a:fillRect l="-1761" t="-7345" r="-352" b="-17514"/>
                </a:stretch>
              </a:blipFill>
            </p:spPr>
            <p:txBody>
              <a:bodyPr/>
              <a:lstStyle/>
              <a:p>
                <a:r>
                  <a:rPr lang="en-US">
                    <a:noFill/>
                  </a:rPr>
                  <a:t> </a:t>
                </a:r>
              </a:p>
            </p:txBody>
          </p:sp>
        </mc:Fallback>
      </mc:AlternateContent>
    </p:spTree>
    <p:extLst>
      <p:ext uri="{BB962C8B-B14F-4D97-AF65-F5344CB8AC3E}">
        <p14:creationId xmlns:p14="http://schemas.microsoft.com/office/powerpoint/2010/main" val="2456086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1630D1-25ED-41E6-A81F-9BD221F12C33}"/>
              </a:ext>
            </a:extLst>
          </p:cNvPr>
          <p:cNvSpPr>
            <a:spLocks noGrp="1"/>
          </p:cNvSpPr>
          <p:nvPr>
            <p:ph type="title"/>
          </p:nvPr>
        </p:nvSpPr>
        <p:spPr/>
        <p:txBody>
          <a:bodyPr/>
          <a:lstStyle/>
          <a:p>
            <a:r>
              <a:rPr lang="zh-CN" altLang="en-US" dirty="0"/>
              <a:t>厂商的短期供给决策</a:t>
            </a:r>
            <a:endParaRPr 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DE51DD8-59F5-4F6F-B400-E871EF544F25}"/>
                  </a:ext>
                </a:extLst>
              </p:cNvPr>
              <p:cNvSpPr>
                <a:spLocks noGrp="1"/>
              </p:cNvSpPr>
              <p:nvPr>
                <p:ph idx="1"/>
              </p:nvPr>
            </p:nvSpPr>
            <p:spPr/>
            <p:txBody>
              <a:bodyPr>
                <a:normAutofit/>
              </a:bodyPr>
              <a:lstStyle/>
              <a:p>
                <a:r>
                  <a:rPr lang="zh-CN" altLang="en-US" sz="3200" dirty="0">
                    <a:solidFill>
                      <a:schemeClr val="tx1"/>
                    </a:solidFill>
                  </a:rPr>
                  <a:t>对三次总成本函数</a:t>
                </a:r>
                <a:r>
                  <a:rPr lang="en-US" altLang="zh-CN" sz="3200" dirty="0">
                    <a:solidFill>
                      <a:schemeClr val="tx1"/>
                    </a:solidFill>
                  </a:rPr>
                  <a:t>,</a:t>
                </a:r>
                <a:r>
                  <a:rPr lang="zh-CN" altLang="en-US" sz="3200" dirty="0">
                    <a:solidFill>
                      <a:schemeClr val="tx1"/>
                    </a:solidFill>
                  </a:rPr>
                  <a:t>全局利润最大化产量可能在边界</a:t>
                </a:r>
                <a:r>
                  <a:rPr lang="en-US" altLang="zh-CN" sz="3200" dirty="0">
                    <a:solidFill>
                      <a:schemeClr val="tx1"/>
                    </a:solidFill>
                  </a:rPr>
                  <a:t>Q=0</a:t>
                </a:r>
                <a:r>
                  <a:rPr lang="zh-CN" altLang="en-US" sz="3200" dirty="0">
                    <a:solidFill>
                      <a:schemeClr val="tx1"/>
                    </a:solidFill>
                  </a:rPr>
                  <a:t>处，即停业。</a:t>
                </a:r>
                <a:endParaRPr lang="en-US" altLang="zh-CN" sz="3200" dirty="0">
                  <a:solidFill>
                    <a:schemeClr val="tx1"/>
                  </a:solidFill>
                </a:endParaRPr>
              </a:p>
              <a:p>
                <a:endParaRPr lang="zh-CN" altLang="en-US" sz="3200" dirty="0">
                  <a:solidFill>
                    <a:schemeClr val="tx1"/>
                  </a:solidFill>
                </a:endParaRPr>
              </a:p>
              <a:p>
                <a:r>
                  <a:rPr lang="zh-CN" altLang="en-US" sz="3200" dirty="0">
                    <a:solidFill>
                      <a:schemeClr val="tx1"/>
                    </a:solidFill>
                  </a:rPr>
                  <a:t>厂商的利润函数为：</a:t>
                </a:r>
                <a:endParaRPr lang="en-US" altLang="zh-CN" sz="3200" dirty="0">
                  <a:solidFill>
                    <a:schemeClr val="tx1"/>
                  </a:solidFill>
                </a:endParaRPr>
              </a:p>
              <a:p>
                <a:endParaRPr lang="zh-CN" altLang="en-US" sz="3200" dirty="0">
                  <a:solidFill>
                    <a:schemeClr val="tx1"/>
                  </a:solidFill>
                </a:endParaRPr>
              </a:p>
              <a:p>
                <a:pPr marL="0" indent="0">
                  <a:buNone/>
                </a:pPr>
                <a14:m>
                  <m:oMathPara xmlns:m="http://schemas.openxmlformats.org/officeDocument/2006/math">
                    <m:oMathParaPr>
                      <m:jc m:val="center"/>
                    </m:oMathParaPr>
                    <m:oMath xmlns:m="http://schemas.openxmlformats.org/officeDocument/2006/math">
                      <m:r>
                        <a:rPr lang="en-US" altLang="zh-CN" sz="3200">
                          <a:solidFill>
                            <a:schemeClr val="tx1"/>
                          </a:solidFill>
                          <a:latin typeface="Cambria Math" panose="02040503050406030204" pitchFamily="18" charset="0"/>
                          <a:ea typeface="宋体" panose="02010600030101010101" pitchFamily="2" charset="-122"/>
                        </a:rPr>
                        <m:t>𝛑</m:t>
                      </m:r>
                      <m:d>
                        <m:dPr>
                          <m:ctrlPr>
                            <a:rPr lang="en-US" altLang="zh-CN" sz="3200" i="1">
                              <a:solidFill>
                                <a:schemeClr val="tx1"/>
                              </a:solidFill>
                              <a:latin typeface="Cambria Math" panose="02040503050406030204" pitchFamily="18" charset="0"/>
                              <a:ea typeface="宋体" panose="02010600030101010101" pitchFamily="2" charset="-122"/>
                            </a:rPr>
                          </m:ctrlPr>
                        </m:dPr>
                        <m:e>
                          <m:r>
                            <a:rPr lang="en-US" altLang="zh-CN" sz="3200">
                              <a:solidFill>
                                <a:schemeClr val="tx1"/>
                              </a:solidFill>
                              <a:latin typeface="Cambria Math" panose="02040503050406030204" pitchFamily="18" charset="0"/>
                              <a:ea typeface="宋体" panose="02010600030101010101" pitchFamily="2" charset="-122"/>
                            </a:rPr>
                            <m:t>𝐐</m:t>
                          </m:r>
                        </m:e>
                      </m:d>
                      <m:r>
                        <a:rPr lang="en-US" altLang="zh-CN" sz="3200">
                          <a:solidFill>
                            <a:schemeClr val="tx1"/>
                          </a:solidFill>
                          <a:latin typeface="Cambria Math" panose="02040503050406030204" pitchFamily="18" charset="0"/>
                          <a:ea typeface="宋体" panose="02010600030101010101" pitchFamily="2" charset="-122"/>
                        </a:rPr>
                        <m:t>=</m:t>
                      </m:r>
                      <m:r>
                        <a:rPr lang="en-US" altLang="zh-CN" sz="3200">
                          <a:solidFill>
                            <a:schemeClr val="tx1"/>
                          </a:solidFill>
                          <a:latin typeface="Cambria Math" panose="02040503050406030204" pitchFamily="18" charset="0"/>
                          <a:ea typeface="宋体" panose="02010600030101010101" pitchFamily="2" charset="-122"/>
                        </a:rPr>
                        <m:t>𝐏𝐐</m:t>
                      </m:r>
                      <m:r>
                        <a:rPr lang="en-US" altLang="zh-CN" sz="3200">
                          <a:solidFill>
                            <a:schemeClr val="tx1"/>
                          </a:solidFill>
                          <a:latin typeface="Cambria Math" panose="02040503050406030204" pitchFamily="18" charset="0"/>
                          <a:ea typeface="宋体" panose="02010600030101010101" pitchFamily="2" charset="-122"/>
                        </a:rPr>
                        <m:t>−</m:t>
                      </m:r>
                      <m:r>
                        <a:rPr lang="en-US" altLang="zh-CN" sz="3200">
                          <a:solidFill>
                            <a:schemeClr val="tx1"/>
                          </a:solidFill>
                          <a:latin typeface="Cambria Math" panose="02040503050406030204" pitchFamily="18" charset="0"/>
                          <a:ea typeface="宋体" panose="02010600030101010101" pitchFamily="2" charset="-122"/>
                        </a:rPr>
                        <m:t>𝐓𝐂</m:t>
                      </m:r>
                      <m:d>
                        <m:dPr>
                          <m:ctrlPr>
                            <a:rPr lang="en-US" altLang="zh-CN" sz="3200" i="1">
                              <a:solidFill>
                                <a:schemeClr val="tx1"/>
                              </a:solidFill>
                              <a:latin typeface="Cambria Math" panose="02040503050406030204" pitchFamily="18" charset="0"/>
                              <a:ea typeface="宋体" panose="02010600030101010101" pitchFamily="2" charset="-122"/>
                            </a:rPr>
                          </m:ctrlPr>
                        </m:dPr>
                        <m:e>
                          <m:r>
                            <a:rPr lang="en-US" altLang="zh-CN" sz="3200">
                              <a:solidFill>
                                <a:schemeClr val="tx1"/>
                              </a:solidFill>
                              <a:latin typeface="Cambria Math" panose="02040503050406030204" pitchFamily="18" charset="0"/>
                              <a:ea typeface="宋体" panose="02010600030101010101" pitchFamily="2" charset="-122"/>
                            </a:rPr>
                            <m:t>𝐐</m:t>
                          </m:r>
                        </m:e>
                      </m:d>
                      <m:r>
                        <a:rPr lang="en-US" altLang="zh-CN" sz="3200" b="1">
                          <a:solidFill>
                            <a:schemeClr val="tx1"/>
                          </a:solidFill>
                          <a:latin typeface="Cambria Math" panose="02040503050406030204" pitchFamily="18" charset="0"/>
                          <a:ea typeface="宋体" panose="02010600030101010101" pitchFamily="2" charset="-122"/>
                        </a:rPr>
                        <m:t>=</m:t>
                      </m:r>
                      <m:r>
                        <a:rPr lang="en-US" altLang="zh-CN" sz="3200" b="1">
                          <a:solidFill>
                            <a:schemeClr val="tx1"/>
                          </a:solidFill>
                          <a:latin typeface="Cambria Math" panose="02040503050406030204" pitchFamily="18" charset="0"/>
                          <a:ea typeface="宋体" panose="02010600030101010101" pitchFamily="2" charset="-122"/>
                        </a:rPr>
                        <m:t>𝐏𝐐</m:t>
                      </m:r>
                      <m:r>
                        <a:rPr lang="en-US" altLang="zh-CN" sz="3200" b="1">
                          <a:solidFill>
                            <a:schemeClr val="tx1"/>
                          </a:solidFill>
                          <a:latin typeface="Cambria Math" panose="02040503050406030204" pitchFamily="18" charset="0"/>
                          <a:ea typeface="宋体" panose="02010600030101010101" pitchFamily="2" charset="-122"/>
                        </a:rPr>
                        <m:t>−</m:t>
                      </m:r>
                      <m:r>
                        <a:rPr lang="en-US" altLang="zh-CN" sz="3200" b="1">
                          <a:solidFill>
                            <a:schemeClr val="tx1"/>
                          </a:solidFill>
                          <a:latin typeface="Cambria Math" panose="02040503050406030204" pitchFamily="18" charset="0"/>
                          <a:ea typeface="宋体" panose="02010600030101010101" pitchFamily="2" charset="-122"/>
                        </a:rPr>
                        <m:t>𝐅𝐂</m:t>
                      </m:r>
                      <m:r>
                        <a:rPr lang="en-US" altLang="zh-CN" sz="3200" b="1">
                          <a:solidFill>
                            <a:schemeClr val="tx1"/>
                          </a:solidFill>
                          <a:latin typeface="Cambria Math" panose="02040503050406030204" pitchFamily="18" charset="0"/>
                          <a:ea typeface="宋体" panose="02010600030101010101" pitchFamily="2" charset="-122"/>
                        </a:rPr>
                        <m:t>−</m:t>
                      </m:r>
                      <m:r>
                        <a:rPr lang="en-US" altLang="zh-CN" sz="3200" b="1">
                          <a:solidFill>
                            <a:schemeClr val="tx1"/>
                          </a:solidFill>
                          <a:latin typeface="Cambria Math" panose="02040503050406030204" pitchFamily="18" charset="0"/>
                          <a:ea typeface="宋体" panose="02010600030101010101" pitchFamily="2" charset="-122"/>
                        </a:rPr>
                        <m:t>𝐕𝐂</m:t>
                      </m:r>
                      <m:r>
                        <a:rPr lang="en-US" altLang="zh-CN" sz="3200" b="1">
                          <a:solidFill>
                            <a:schemeClr val="tx1"/>
                          </a:solidFill>
                          <a:latin typeface="Cambria Math" panose="02040503050406030204" pitchFamily="18" charset="0"/>
                          <a:ea typeface="宋体" panose="02010600030101010101" pitchFamily="2" charset="-122"/>
                        </a:rPr>
                        <m:t>(</m:t>
                      </m:r>
                      <m:r>
                        <a:rPr lang="en-US" altLang="zh-CN" sz="3200" b="1">
                          <a:solidFill>
                            <a:schemeClr val="tx1"/>
                          </a:solidFill>
                          <a:latin typeface="Cambria Math" panose="02040503050406030204" pitchFamily="18" charset="0"/>
                          <a:ea typeface="宋体" panose="02010600030101010101" pitchFamily="2" charset="-122"/>
                        </a:rPr>
                        <m:t>𝐐</m:t>
                      </m:r>
                      <m:r>
                        <a:rPr lang="en-US" altLang="zh-CN" sz="3200" b="1">
                          <a:solidFill>
                            <a:schemeClr val="tx1"/>
                          </a:solidFill>
                          <a:latin typeface="Cambria Math" panose="02040503050406030204" pitchFamily="18" charset="0"/>
                          <a:ea typeface="宋体" panose="02010600030101010101" pitchFamily="2" charset="-122"/>
                        </a:rPr>
                        <m:t>)</m:t>
                      </m:r>
                    </m:oMath>
                  </m:oMathPara>
                </a14:m>
                <a:endParaRPr lang="en-US" altLang="zh-CN" sz="3200" dirty="0">
                  <a:solidFill>
                    <a:schemeClr val="tx1"/>
                  </a:solidFill>
                  <a:ea typeface="宋体" panose="02010600030101010101" pitchFamily="2" charset="-122"/>
                </a:endParaRPr>
              </a:p>
              <a:p>
                <a:pPr marL="0" indent="0">
                  <a:buNone/>
                </a:pPr>
                <a:endParaRPr lang="en-US" altLang="zh-CN" sz="3200" dirty="0">
                  <a:solidFill>
                    <a:schemeClr val="tx1"/>
                  </a:solidFill>
                  <a:ea typeface="宋体" panose="02010600030101010101" pitchFamily="2" charset="-122"/>
                </a:endParaRPr>
              </a:p>
              <a:p>
                <a:pPr marL="0" indent="0">
                  <a:buNone/>
                </a:pPr>
                <a14:m>
                  <m:oMathPara xmlns:m="http://schemas.openxmlformats.org/officeDocument/2006/math">
                    <m:oMathParaPr>
                      <m:jc m:val="centerGroup"/>
                    </m:oMathParaPr>
                    <m:oMath xmlns:m="http://schemas.openxmlformats.org/officeDocument/2006/math">
                      <m:r>
                        <a:rPr lang="en-US" altLang="zh-CN" sz="3200">
                          <a:solidFill>
                            <a:schemeClr val="tx1"/>
                          </a:solidFill>
                          <a:latin typeface="Cambria Math" panose="02040503050406030204" pitchFamily="18" charset="0"/>
                          <a:ea typeface="宋体" panose="02010600030101010101" pitchFamily="2" charset="-122"/>
                        </a:rPr>
                        <m:t>𝛑</m:t>
                      </m:r>
                      <m:d>
                        <m:dPr>
                          <m:ctrlPr>
                            <a:rPr lang="en-US" altLang="zh-CN" sz="3200" i="1">
                              <a:solidFill>
                                <a:schemeClr val="tx1"/>
                              </a:solidFill>
                              <a:latin typeface="Cambria Math" panose="02040503050406030204" pitchFamily="18" charset="0"/>
                              <a:ea typeface="宋体" panose="02010600030101010101" pitchFamily="2" charset="-122"/>
                            </a:rPr>
                          </m:ctrlPr>
                        </m:dPr>
                        <m:e>
                          <m:r>
                            <a:rPr lang="en-US" altLang="zh-CN" sz="3200" b="1">
                              <a:solidFill>
                                <a:schemeClr val="tx1"/>
                              </a:solidFill>
                              <a:latin typeface="Cambria Math" panose="02040503050406030204" pitchFamily="18" charset="0"/>
                              <a:ea typeface="宋体" panose="02010600030101010101" pitchFamily="2" charset="-122"/>
                            </a:rPr>
                            <m:t>𝟎</m:t>
                          </m:r>
                        </m:e>
                      </m:d>
                      <m:r>
                        <a:rPr lang="en-US" altLang="zh-CN" sz="3200">
                          <a:solidFill>
                            <a:schemeClr val="tx1"/>
                          </a:solidFill>
                          <a:latin typeface="Cambria Math" panose="02040503050406030204" pitchFamily="18" charset="0"/>
                          <a:ea typeface="宋体" panose="02010600030101010101" pitchFamily="2" charset="-122"/>
                        </a:rPr>
                        <m:t>=</m:t>
                      </m:r>
                      <m:r>
                        <a:rPr lang="en-US" altLang="zh-CN" sz="3200" b="1">
                          <a:solidFill>
                            <a:schemeClr val="tx1"/>
                          </a:solidFill>
                          <a:latin typeface="Cambria Math" panose="02040503050406030204" pitchFamily="18" charset="0"/>
                          <a:ea typeface="宋体" panose="02010600030101010101" pitchFamily="2" charset="-122"/>
                        </a:rPr>
                        <m:t>−</m:t>
                      </m:r>
                      <m:r>
                        <a:rPr lang="en-US" altLang="zh-CN" sz="3200" b="1">
                          <a:solidFill>
                            <a:schemeClr val="tx1"/>
                          </a:solidFill>
                          <a:latin typeface="Cambria Math" panose="02040503050406030204" pitchFamily="18" charset="0"/>
                          <a:ea typeface="宋体" panose="02010600030101010101" pitchFamily="2" charset="-122"/>
                        </a:rPr>
                        <m:t>𝐅𝐂</m:t>
                      </m:r>
                    </m:oMath>
                  </m:oMathPara>
                </a14:m>
                <a:r>
                  <a:rPr lang="zh-CN" altLang="en-US" sz="3200" dirty="0">
                    <a:solidFill>
                      <a:schemeClr val="tx1"/>
                    </a:solidFill>
                  </a:rPr>
                  <a:t/>
                </a:r>
                <a:br>
                  <a:rPr lang="zh-CN" altLang="en-US" sz="3200" dirty="0">
                    <a:solidFill>
                      <a:schemeClr val="tx1"/>
                    </a:solidFill>
                  </a:rPr>
                </a:br>
                <a:endParaRPr lang="zh-CN" altLang="en-US" sz="3200" dirty="0">
                  <a:solidFill>
                    <a:schemeClr val="tx1"/>
                  </a:solidFill>
                </a:endParaRPr>
              </a:p>
              <a:p>
                <a:endParaRPr lang="en-US" sz="3200" dirty="0">
                  <a:solidFill>
                    <a:schemeClr val="tx1"/>
                  </a:solidFill>
                </a:endParaRPr>
              </a:p>
            </p:txBody>
          </p:sp>
        </mc:Choice>
        <mc:Fallback xmlns="">
          <p:sp>
            <p:nvSpPr>
              <p:cNvPr id="3" name="内容占位符 2">
                <a:extLst>
                  <a:ext uri="{FF2B5EF4-FFF2-40B4-BE49-F238E27FC236}">
                    <a16:creationId xmlns:a16="http://schemas.microsoft.com/office/drawing/2014/main" id="{ADE51DD8-59F5-4F6F-B400-E871EF544F25}"/>
                  </a:ext>
                </a:extLst>
              </p:cNvPr>
              <p:cNvSpPr>
                <a:spLocks noGrp="1" noRot="1" noChangeAspect="1" noMove="1" noResize="1" noEditPoints="1" noAdjustHandles="1" noChangeArrowheads="1" noChangeShapeType="1" noTextEdit="1"/>
              </p:cNvSpPr>
              <p:nvPr>
                <p:ph idx="1"/>
              </p:nvPr>
            </p:nvSpPr>
            <p:spPr>
              <a:blipFill>
                <a:blip r:embed="rId2"/>
                <a:stretch>
                  <a:fillRect l="-1777" t="-2941" r="-1546"/>
                </a:stretch>
              </a:blipFill>
            </p:spPr>
            <p:txBody>
              <a:bodyPr/>
              <a:lstStyle/>
              <a:p>
                <a:r>
                  <a:rPr lang="en-US">
                    <a:noFill/>
                  </a:rPr>
                  <a:t> </a:t>
                </a:r>
              </a:p>
            </p:txBody>
          </p:sp>
        </mc:Fallback>
      </mc:AlternateContent>
    </p:spTree>
    <p:extLst>
      <p:ext uri="{BB962C8B-B14F-4D97-AF65-F5344CB8AC3E}">
        <p14:creationId xmlns:p14="http://schemas.microsoft.com/office/powerpoint/2010/main" val="37621531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34D371-4254-4E3A-BFBD-17724D012F64}"/>
              </a:ext>
            </a:extLst>
          </p:cNvPr>
          <p:cNvSpPr>
            <a:spLocks noGrp="1"/>
          </p:cNvSpPr>
          <p:nvPr>
            <p:ph type="title"/>
          </p:nvPr>
        </p:nvSpPr>
        <p:spPr/>
        <p:txBody>
          <a:bodyPr/>
          <a:lstStyle/>
          <a:p>
            <a:r>
              <a:rPr lang="zh-CN" altLang="en-US" dirty="0"/>
              <a:t>厂商的短期供给决策</a:t>
            </a:r>
            <a:endParaRPr 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BD59D34-BDED-4D3D-8A7E-992FB9C4989F}"/>
                  </a:ext>
                </a:extLst>
              </p:cNvPr>
              <p:cNvSpPr>
                <a:spLocks noGrp="1"/>
              </p:cNvSpPr>
              <p:nvPr>
                <p:ph idx="1"/>
              </p:nvPr>
            </p:nvSpPr>
            <p:spPr/>
            <p:txBody>
              <a:bodyPr>
                <a:normAutofit/>
              </a:bodyPr>
              <a:lstStyle/>
              <a:p>
                <a:r>
                  <a:rPr lang="zh-CN" altLang="en-US" dirty="0">
                    <a:latin typeface="+mn-ea"/>
                  </a:rPr>
                  <a:t>厂商选择停业</a:t>
                </a:r>
                <a14:m>
                  <m:oMath xmlns:m="http://schemas.openxmlformats.org/officeDocument/2006/math">
                    <m:sSup>
                      <m:sSupPr>
                        <m:ctrlPr>
                          <a:rPr lang="en-US" altLang="zh-CN" i="1">
                            <a:latin typeface="Cambria Math" panose="02040503050406030204" pitchFamily="18" charset="0"/>
                          </a:rPr>
                        </m:ctrlPr>
                      </m:sSupPr>
                      <m:e>
                        <m:r>
                          <a:rPr lang="en-US" altLang="zh-CN">
                            <a:latin typeface="Cambria Math" panose="02040503050406030204" pitchFamily="18" charset="0"/>
                          </a:rPr>
                          <m:t>𝐐</m:t>
                        </m:r>
                      </m:e>
                      <m:sup>
                        <m:r>
                          <a:rPr lang="en-US" altLang="zh-CN" i="1">
                            <a:latin typeface="Cambria Math" panose="02040503050406030204" pitchFamily="18" charset="0"/>
                          </a:rPr>
                          <m:t>∗</m:t>
                        </m:r>
                      </m:sup>
                    </m:sSup>
                  </m:oMath>
                </a14:m>
                <a:r>
                  <a:rPr lang="en-US" altLang="zh-CN" dirty="0">
                    <a:latin typeface="+mn-ea"/>
                  </a:rPr>
                  <a:t> </a:t>
                </a:r>
                <a14:m>
                  <m:oMath xmlns:m="http://schemas.openxmlformats.org/officeDocument/2006/math">
                    <m:r>
                      <a:rPr lang="en-US" altLang="zh-CN" b="1" i="1">
                        <a:latin typeface="Cambria Math" panose="02040503050406030204" pitchFamily="18" charset="0"/>
                      </a:rPr>
                      <m:t>=</m:t>
                    </m:r>
                    <m:r>
                      <a:rPr lang="en-US" altLang="zh-CN" i="1">
                        <a:latin typeface="Cambria Math" panose="02040503050406030204" pitchFamily="18" charset="0"/>
                      </a:rPr>
                      <m:t>𝟎</m:t>
                    </m:r>
                  </m:oMath>
                </a14:m>
                <a:r>
                  <a:rPr lang="zh-CN" altLang="en-US" dirty="0">
                    <a:latin typeface="+mn-ea"/>
                  </a:rPr>
                  <a:t>，当且仅当对所有的</a:t>
                </a:r>
                <a14:m>
                  <m:oMath xmlns:m="http://schemas.openxmlformats.org/officeDocument/2006/math">
                    <m:r>
                      <a:rPr lang="en-US" altLang="zh-CN">
                        <a:latin typeface="Cambria Math" panose="02040503050406030204" pitchFamily="18" charset="0"/>
                      </a:rPr>
                      <m:t>𝐐</m:t>
                    </m:r>
                    <m:r>
                      <a:rPr lang="en-US" altLang="zh-CN" b="1">
                        <a:latin typeface="Cambria Math" panose="02040503050406030204" pitchFamily="18" charset="0"/>
                      </a:rPr>
                      <m:t>&gt;</m:t>
                    </m:r>
                    <m:r>
                      <a:rPr lang="en-US" altLang="zh-CN" b="1">
                        <a:latin typeface="Cambria Math" panose="02040503050406030204" pitchFamily="18" charset="0"/>
                      </a:rPr>
                      <m:t>𝟎</m:t>
                    </m:r>
                  </m:oMath>
                </a14:m>
                <a:r>
                  <a:rPr lang="zh-CN" altLang="en-US" dirty="0">
                    <a:latin typeface="+mn-ea"/>
                  </a:rPr>
                  <a:t>，有</a:t>
                </a:r>
                <a:endParaRPr lang="en-US" altLang="zh-CN" dirty="0">
                  <a:latin typeface="+mn-ea"/>
                </a:endParaRPr>
              </a:p>
              <a:p>
                <a:pPr marL="0" indent="0">
                  <a:buNone/>
                </a:pPr>
                <a14:m>
                  <m:oMathPara xmlns:m="http://schemas.openxmlformats.org/officeDocument/2006/math">
                    <m:oMathParaPr>
                      <m:jc m:val="centerGroup"/>
                    </m:oMathParaPr>
                    <m:oMath xmlns:m="http://schemas.openxmlformats.org/officeDocument/2006/math">
                      <m:r>
                        <a:rPr lang="en-US" altLang="zh-CN">
                          <a:latin typeface="Cambria Math" panose="02040503050406030204" pitchFamily="18" charset="0"/>
                        </a:rPr>
                        <m:t>𝛑</m:t>
                      </m:r>
                      <m:d>
                        <m:dPr>
                          <m:ctrlPr>
                            <a:rPr lang="en-US" altLang="zh-CN" i="1">
                              <a:latin typeface="Cambria Math" panose="02040503050406030204" pitchFamily="18" charset="0"/>
                            </a:rPr>
                          </m:ctrlPr>
                        </m:dPr>
                        <m:e>
                          <m:r>
                            <a:rPr lang="en-US" altLang="zh-CN">
                              <a:latin typeface="Cambria Math" panose="02040503050406030204" pitchFamily="18" charset="0"/>
                            </a:rPr>
                            <m:t>𝟎</m:t>
                          </m:r>
                        </m:e>
                      </m:d>
                      <m:r>
                        <a:rPr lang="en-US" altLang="zh-CN" i="1">
                          <a:latin typeface="Cambria Math" panose="02040503050406030204" pitchFamily="18" charset="0"/>
                        </a:rPr>
                        <m:t>≥</m:t>
                      </m:r>
                      <m:r>
                        <a:rPr lang="en-US" altLang="zh-CN">
                          <a:latin typeface="Cambria Math" panose="02040503050406030204" pitchFamily="18" charset="0"/>
                        </a:rPr>
                        <m:t>𝛑</m:t>
                      </m:r>
                      <m:d>
                        <m:dPr>
                          <m:ctrlPr>
                            <a:rPr lang="en-US" altLang="zh-CN" i="1">
                              <a:latin typeface="Cambria Math" panose="02040503050406030204" pitchFamily="18" charset="0"/>
                            </a:rPr>
                          </m:ctrlPr>
                        </m:dPr>
                        <m:e>
                          <m:r>
                            <a:rPr lang="en-US" altLang="zh-CN">
                              <a:latin typeface="Cambria Math" panose="02040503050406030204" pitchFamily="18" charset="0"/>
                            </a:rPr>
                            <m:t>𝐐</m:t>
                          </m:r>
                        </m:e>
                      </m:d>
                    </m:oMath>
                  </m:oMathPara>
                </a14:m>
                <a:endParaRPr lang="en-US" altLang="zh-CN" dirty="0">
                  <a:latin typeface="+mn-ea"/>
                </a:endParaRPr>
              </a:p>
              <a:p>
                <a:pPr marL="0" indent="0">
                  <a:buNone/>
                </a:pPr>
                <a14:m>
                  <m:oMathPara xmlns:m="http://schemas.openxmlformats.org/officeDocument/2006/math">
                    <m:oMathParaPr>
                      <m:jc m:val="centerGroup"/>
                    </m:oMathParaPr>
                    <m:oMath xmlns:m="http://schemas.openxmlformats.org/officeDocument/2006/math">
                      <m:r>
                        <a:rPr lang="en-US" altLang="zh-CN">
                          <a:latin typeface="Cambria Math" panose="02040503050406030204" pitchFamily="18" charset="0"/>
                        </a:rPr>
                        <m:t>−</m:t>
                      </m:r>
                      <m:r>
                        <a:rPr lang="en-US" altLang="zh-CN">
                          <a:latin typeface="Cambria Math" panose="02040503050406030204" pitchFamily="18" charset="0"/>
                        </a:rPr>
                        <m:t>𝐅𝐂</m:t>
                      </m:r>
                      <m:r>
                        <a:rPr lang="en-US" altLang="zh-CN" i="1">
                          <a:latin typeface="Cambria Math" panose="02040503050406030204" pitchFamily="18" charset="0"/>
                        </a:rPr>
                        <m:t>≥</m:t>
                      </m:r>
                      <m:r>
                        <a:rPr lang="en-US" altLang="zh-CN">
                          <a:latin typeface="Cambria Math" panose="02040503050406030204" pitchFamily="18" charset="0"/>
                        </a:rPr>
                        <m:t>𝐏𝐐</m:t>
                      </m:r>
                      <m:r>
                        <a:rPr lang="en-US" altLang="zh-CN">
                          <a:latin typeface="Cambria Math" panose="02040503050406030204" pitchFamily="18" charset="0"/>
                        </a:rPr>
                        <m:t>−</m:t>
                      </m:r>
                      <m:r>
                        <a:rPr lang="en-US" altLang="zh-CN">
                          <a:latin typeface="Cambria Math" panose="02040503050406030204" pitchFamily="18" charset="0"/>
                        </a:rPr>
                        <m:t>𝐅𝐂</m:t>
                      </m:r>
                      <m:r>
                        <a:rPr lang="en-US" altLang="zh-CN">
                          <a:latin typeface="Cambria Math" panose="02040503050406030204" pitchFamily="18" charset="0"/>
                        </a:rPr>
                        <m:t>−</m:t>
                      </m:r>
                      <m:r>
                        <a:rPr lang="en-US" altLang="zh-CN">
                          <a:latin typeface="Cambria Math" panose="02040503050406030204" pitchFamily="18" charset="0"/>
                        </a:rPr>
                        <m:t>𝐕𝐂</m:t>
                      </m:r>
                      <m:d>
                        <m:dPr>
                          <m:ctrlPr>
                            <a:rPr lang="en-US" altLang="zh-CN" i="1">
                              <a:latin typeface="Cambria Math" panose="02040503050406030204" pitchFamily="18" charset="0"/>
                            </a:rPr>
                          </m:ctrlPr>
                        </m:dPr>
                        <m:e>
                          <m:r>
                            <a:rPr lang="en-US" altLang="zh-CN">
                              <a:latin typeface="Cambria Math" panose="02040503050406030204" pitchFamily="18" charset="0"/>
                            </a:rPr>
                            <m:t>𝐐</m:t>
                          </m:r>
                        </m:e>
                      </m:d>
                    </m:oMath>
                  </m:oMathPara>
                </a14:m>
                <a:endParaRPr lang="en-US" altLang="zh-CN" dirty="0">
                  <a:latin typeface="+mn-ea"/>
                </a:endParaRPr>
              </a:p>
              <a:p>
                <a:pPr marL="0" indent="0">
                  <a:buNone/>
                </a:pPr>
                <a14:m>
                  <m:oMathPara xmlns:m="http://schemas.openxmlformats.org/officeDocument/2006/math">
                    <m:oMathParaPr>
                      <m:jc m:val="centerGroup"/>
                    </m:oMathParaPr>
                    <m:oMath xmlns:m="http://schemas.openxmlformats.org/officeDocument/2006/math">
                      <m:r>
                        <a:rPr lang="en-US" altLang="zh-CN" b="1">
                          <a:latin typeface="Cambria Math" panose="02040503050406030204" pitchFamily="18" charset="0"/>
                        </a:rPr>
                        <m:t>𝟎</m:t>
                      </m:r>
                      <m:r>
                        <a:rPr lang="en-US" altLang="zh-CN" b="1" i="1">
                          <a:latin typeface="Cambria Math" panose="02040503050406030204" pitchFamily="18" charset="0"/>
                        </a:rPr>
                        <m:t>≥</m:t>
                      </m:r>
                      <m:r>
                        <a:rPr lang="en-US" altLang="zh-CN" b="1">
                          <a:latin typeface="Cambria Math" panose="02040503050406030204" pitchFamily="18" charset="0"/>
                        </a:rPr>
                        <m:t>𝐏𝐐</m:t>
                      </m:r>
                      <m:r>
                        <a:rPr lang="en-US" altLang="zh-CN" b="1">
                          <a:latin typeface="Cambria Math" panose="02040503050406030204" pitchFamily="18" charset="0"/>
                        </a:rPr>
                        <m:t>−</m:t>
                      </m:r>
                      <m:r>
                        <a:rPr lang="en-US" altLang="zh-CN" b="1">
                          <a:latin typeface="Cambria Math" panose="02040503050406030204" pitchFamily="18" charset="0"/>
                        </a:rPr>
                        <m:t>𝐕𝐂</m:t>
                      </m:r>
                      <m:d>
                        <m:dPr>
                          <m:ctrlPr>
                            <a:rPr lang="en-US" altLang="zh-CN" i="1">
                              <a:latin typeface="Cambria Math" panose="02040503050406030204" pitchFamily="18" charset="0"/>
                            </a:rPr>
                          </m:ctrlPr>
                        </m:dPr>
                        <m:e>
                          <m:r>
                            <a:rPr lang="en-US" altLang="zh-CN" b="1">
                              <a:latin typeface="Cambria Math" panose="02040503050406030204" pitchFamily="18" charset="0"/>
                            </a:rPr>
                            <m:t>𝐐</m:t>
                          </m:r>
                        </m:e>
                      </m:d>
                    </m:oMath>
                  </m:oMathPara>
                </a14:m>
                <a:endParaRPr lang="en-US" altLang="zh-CN" dirty="0">
                  <a:latin typeface="+mn-ea"/>
                </a:endParaRPr>
              </a:p>
              <a:p>
                <a:r>
                  <a:rPr lang="zh-CN" altLang="en-US" dirty="0">
                    <a:latin typeface="+mn-ea"/>
                  </a:rPr>
                  <a:t>对所有</a:t>
                </a:r>
                <a14:m>
                  <m:oMath xmlns:m="http://schemas.openxmlformats.org/officeDocument/2006/math">
                    <m:r>
                      <a:rPr lang="en-US" altLang="zh-CN">
                        <a:latin typeface="Cambria Math" panose="02040503050406030204" pitchFamily="18" charset="0"/>
                      </a:rPr>
                      <m:t>𝐐</m:t>
                    </m:r>
                    <m:r>
                      <a:rPr lang="en-US" altLang="zh-CN">
                        <a:latin typeface="Cambria Math" panose="02040503050406030204" pitchFamily="18" charset="0"/>
                      </a:rPr>
                      <m:t>&gt;</m:t>
                    </m:r>
                    <m:r>
                      <a:rPr lang="en-US" altLang="zh-CN">
                        <a:latin typeface="Cambria Math" panose="02040503050406030204" pitchFamily="18" charset="0"/>
                      </a:rPr>
                      <m:t>𝟎</m:t>
                    </m:r>
                  </m:oMath>
                </a14:m>
                <a:endParaRPr lang="en-US" altLang="zh-CN" dirty="0">
                  <a:latin typeface="+mn-ea"/>
                </a:endParaRPr>
              </a:p>
              <a:p>
                <a:pPr marL="0" indent="0">
                  <a:buNone/>
                </a:pPr>
                <a14:m>
                  <m:oMathPara xmlns:m="http://schemas.openxmlformats.org/officeDocument/2006/math">
                    <m:oMathParaPr>
                      <m:jc m:val="centerGroup"/>
                    </m:oMathParaPr>
                    <m:oMath xmlns:m="http://schemas.openxmlformats.org/officeDocument/2006/math">
                      <m:r>
                        <a:rPr lang="en-US" altLang="zh-CN" b="1">
                          <a:latin typeface="Cambria Math" panose="02040503050406030204" pitchFamily="18" charset="0"/>
                        </a:rPr>
                        <m:t>𝐏</m:t>
                      </m:r>
                      <m:r>
                        <a:rPr lang="en-US" altLang="zh-CN" b="1" i="1">
                          <a:latin typeface="Cambria Math" panose="02040503050406030204" pitchFamily="18" charset="0"/>
                        </a:rPr>
                        <m:t>≤</m:t>
                      </m:r>
                      <m:r>
                        <a:rPr lang="en-US" altLang="zh-CN">
                          <a:latin typeface="Cambria Math" panose="02040503050406030204" pitchFamily="18" charset="0"/>
                        </a:rPr>
                        <m:t>𝐀𝐕𝐂</m:t>
                      </m:r>
                      <m:d>
                        <m:dPr>
                          <m:ctrlPr>
                            <a:rPr lang="en-US" altLang="zh-CN" i="1">
                              <a:latin typeface="Cambria Math" panose="02040503050406030204" pitchFamily="18" charset="0"/>
                            </a:rPr>
                          </m:ctrlPr>
                        </m:dPr>
                        <m:e>
                          <m:r>
                            <a:rPr lang="en-US" altLang="zh-CN">
                              <a:latin typeface="Cambria Math" panose="02040503050406030204" pitchFamily="18" charset="0"/>
                            </a:rPr>
                            <m:t>𝐐</m:t>
                          </m:r>
                        </m:e>
                      </m:d>
                    </m:oMath>
                  </m:oMathPara>
                </a14:m>
                <a:endParaRPr lang="en-US" altLang="zh-CN" dirty="0">
                  <a:latin typeface="+mn-ea"/>
                </a:endParaRPr>
              </a:p>
              <a:p>
                <a:r>
                  <a:rPr lang="zh-CN" altLang="en-US" dirty="0">
                    <a:latin typeface="+mn-ea"/>
                  </a:rPr>
                  <a:t>等价地</a:t>
                </a:r>
                <a:r>
                  <a:rPr lang="en-US" altLang="zh-CN" dirty="0">
                    <a:latin typeface="+mn-ea"/>
                  </a:rPr>
                  <a:t>,  </a:t>
                </a:r>
              </a:p>
              <a:p>
                <a:pPr marL="0" indent="0">
                  <a:buNone/>
                </a:pPr>
                <a14:m>
                  <m:oMathPara xmlns:m="http://schemas.openxmlformats.org/officeDocument/2006/math">
                    <m:oMathParaPr>
                      <m:jc m:val="centerGroup"/>
                    </m:oMathParaPr>
                    <m:oMath xmlns:m="http://schemas.openxmlformats.org/officeDocument/2006/math">
                      <m:r>
                        <a:rPr lang="en-US" altLang="zh-CN">
                          <a:latin typeface="Cambria Math" panose="02040503050406030204" pitchFamily="18" charset="0"/>
                        </a:rPr>
                        <m:t>𝐏</m:t>
                      </m:r>
                      <m:r>
                        <a:rPr lang="en-US" altLang="zh-CN" i="1">
                          <a:latin typeface="Cambria Math" panose="02040503050406030204" pitchFamily="18" charset="0"/>
                        </a:rPr>
                        <m:t>≤</m:t>
                      </m:r>
                      <m:limLow>
                        <m:limLowPr>
                          <m:ctrlPr>
                            <a:rPr lang="en-US" altLang="zh-CN" b="1" i="1">
                              <a:latin typeface="Cambria Math" panose="02040503050406030204" pitchFamily="18" charset="0"/>
                            </a:rPr>
                          </m:ctrlPr>
                        </m:limLowPr>
                        <m:e>
                          <m:r>
                            <m:rPr>
                              <m:sty m:val="p"/>
                            </m:rPr>
                            <a:rPr lang="en-US" altLang="zh-CN">
                              <a:latin typeface="Cambria Math" panose="02040503050406030204" pitchFamily="18" charset="0"/>
                            </a:rPr>
                            <m:t>min</m:t>
                          </m:r>
                        </m:e>
                        <m:lim>
                          <m:r>
                            <a:rPr lang="en-US" altLang="zh-CN" b="1">
                              <a:latin typeface="Cambria Math" panose="02040503050406030204" pitchFamily="18" charset="0"/>
                            </a:rPr>
                            <m:t>𝐐</m:t>
                          </m:r>
                        </m:lim>
                      </m:limLow>
                      <m:r>
                        <a:rPr lang="en-US" altLang="zh-CN">
                          <a:latin typeface="Cambria Math" panose="02040503050406030204" pitchFamily="18" charset="0"/>
                        </a:rPr>
                        <m:t>𝐀𝐕𝐂</m:t>
                      </m:r>
                      <m:d>
                        <m:dPr>
                          <m:ctrlPr>
                            <a:rPr lang="en-US" altLang="zh-CN" i="1">
                              <a:latin typeface="Cambria Math" panose="02040503050406030204" pitchFamily="18" charset="0"/>
                            </a:rPr>
                          </m:ctrlPr>
                        </m:dPr>
                        <m:e>
                          <m:r>
                            <a:rPr lang="en-US" altLang="zh-CN">
                              <a:latin typeface="Cambria Math" panose="02040503050406030204" pitchFamily="18" charset="0"/>
                            </a:rPr>
                            <m:t>𝐐</m:t>
                          </m:r>
                        </m:e>
                      </m:d>
                    </m:oMath>
                  </m:oMathPara>
                </a14:m>
                <a:endParaRPr lang="en-US" altLang="zh-CN" dirty="0">
                  <a:latin typeface="+mn-ea"/>
                </a:endParaRPr>
              </a:p>
            </p:txBody>
          </p:sp>
        </mc:Choice>
        <mc:Fallback xmlns="">
          <p:sp>
            <p:nvSpPr>
              <p:cNvPr id="3" name="内容占位符 2">
                <a:extLst>
                  <a:ext uri="{FF2B5EF4-FFF2-40B4-BE49-F238E27FC236}">
                    <a16:creationId xmlns:a16="http://schemas.microsoft.com/office/drawing/2014/main" id="{0BD59D34-BDED-4D3D-8A7E-992FB9C4989F}"/>
                  </a:ext>
                </a:extLst>
              </p:cNvPr>
              <p:cNvSpPr>
                <a:spLocks noGrp="1" noRot="1" noChangeAspect="1" noMove="1" noResize="1" noEditPoints="1" noAdjustHandles="1" noChangeArrowheads="1" noChangeShapeType="1" noTextEdit="1"/>
              </p:cNvSpPr>
              <p:nvPr>
                <p:ph idx="1"/>
              </p:nvPr>
            </p:nvSpPr>
            <p:spPr>
              <a:blipFill>
                <a:blip r:embed="rId2"/>
                <a:stretch>
                  <a:fillRect l="-1391" t="-2381" r="-6105"/>
                </a:stretch>
              </a:blipFill>
            </p:spPr>
            <p:txBody>
              <a:bodyPr/>
              <a:lstStyle/>
              <a:p>
                <a:r>
                  <a:rPr lang="en-US">
                    <a:noFill/>
                  </a:rPr>
                  <a:t> </a:t>
                </a:r>
              </a:p>
            </p:txBody>
          </p:sp>
        </mc:Fallback>
      </mc:AlternateContent>
    </p:spTree>
    <p:extLst>
      <p:ext uri="{BB962C8B-B14F-4D97-AF65-F5344CB8AC3E}">
        <p14:creationId xmlns:p14="http://schemas.microsoft.com/office/powerpoint/2010/main" val="16022123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28F512-AAFE-40AB-8351-EFD7BCAC466A}"/>
              </a:ext>
            </a:extLst>
          </p:cNvPr>
          <p:cNvSpPr>
            <a:spLocks noGrp="1"/>
          </p:cNvSpPr>
          <p:nvPr>
            <p:ph type="title"/>
          </p:nvPr>
        </p:nvSpPr>
        <p:spPr/>
        <p:txBody>
          <a:bodyPr/>
          <a:lstStyle/>
          <a:p>
            <a:r>
              <a:rPr lang="zh-CN" altLang="en-US" dirty="0"/>
              <a:t>厂商的短期供给决策</a:t>
            </a:r>
            <a:r>
              <a:rPr lang="en-US" altLang="zh-CN" dirty="0"/>
              <a:t>(</a:t>
            </a:r>
            <a:r>
              <a:rPr lang="zh-CN" altLang="en-US" dirty="0"/>
              <a:t>是否停业</a:t>
            </a:r>
            <a:r>
              <a:rPr lang="en-US" altLang="zh-CN" dirty="0"/>
              <a:t>)</a:t>
            </a:r>
            <a:endParaRPr lang="en-US" dirty="0"/>
          </a:p>
        </p:txBody>
      </p:sp>
      <p:sp>
        <p:nvSpPr>
          <p:cNvPr id="3" name="内容占位符 2">
            <a:extLst>
              <a:ext uri="{FF2B5EF4-FFF2-40B4-BE49-F238E27FC236}">
                <a16:creationId xmlns:a16="http://schemas.microsoft.com/office/drawing/2014/main" id="{AE0B67BE-4023-4C59-A4E6-F131C41D827F}"/>
              </a:ext>
            </a:extLst>
          </p:cNvPr>
          <p:cNvSpPr>
            <a:spLocks noGrp="1"/>
          </p:cNvSpPr>
          <p:nvPr>
            <p:ph idx="1"/>
          </p:nvPr>
        </p:nvSpPr>
        <p:spPr/>
        <p:txBody>
          <a:bodyPr/>
          <a:lstStyle/>
          <a:p>
            <a:endParaRPr lang="en-US" dirty="0"/>
          </a:p>
        </p:txBody>
      </p:sp>
      <p:sp>
        <p:nvSpPr>
          <p:cNvPr id="5" name="Line 3">
            <a:extLst>
              <a:ext uri="{FF2B5EF4-FFF2-40B4-BE49-F238E27FC236}">
                <a16:creationId xmlns:a16="http://schemas.microsoft.com/office/drawing/2014/main" id="{09922D00-D230-48F4-85AF-6B1359004342}"/>
              </a:ext>
            </a:extLst>
          </p:cNvPr>
          <p:cNvSpPr>
            <a:spLocks noChangeShapeType="1"/>
          </p:cNvSpPr>
          <p:nvPr/>
        </p:nvSpPr>
        <p:spPr bwMode="auto">
          <a:xfrm>
            <a:off x="1780662" y="1522107"/>
            <a:ext cx="0" cy="3381375"/>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6" name="Line 4">
            <a:extLst>
              <a:ext uri="{FF2B5EF4-FFF2-40B4-BE49-F238E27FC236}">
                <a16:creationId xmlns:a16="http://schemas.microsoft.com/office/drawing/2014/main" id="{B53908C9-FDAD-4E9A-8D33-4B5261C18E1D}"/>
              </a:ext>
            </a:extLst>
          </p:cNvPr>
          <p:cNvSpPr>
            <a:spLocks noChangeShapeType="1"/>
          </p:cNvSpPr>
          <p:nvPr/>
        </p:nvSpPr>
        <p:spPr bwMode="auto">
          <a:xfrm>
            <a:off x="1780662" y="4927295"/>
            <a:ext cx="4429125"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7" name="Arc 6">
            <a:extLst>
              <a:ext uri="{FF2B5EF4-FFF2-40B4-BE49-F238E27FC236}">
                <a16:creationId xmlns:a16="http://schemas.microsoft.com/office/drawing/2014/main" id="{9E838DFE-881E-4A1E-A25D-73182D897557}"/>
              </a:ext>
            </a:extLst>
          </p:cNvPr>
          <p:cNvSpPr>
            <a:spLocks/>
          </p:cNvSpPr>
          <p:nvPr/>
        </p:nvSpPr>
        <p:spPr bwMode="auto">
          <a:xfrm rot="10800000">
            <a:off x="1801299" y="1598307"/>
            <a:ext cx="3663950" cy="2667000"/>
          </a:xfrm>
          <a:custGeom>
            <a:avLst/>
            <a:gdLst>
              <a:gd name="T0" fmla="*/ 0 w 33175"/>
              <a:gd name="T1" fmla="*/ 136903666 h 21600"/>
              <a:gd name="T2" fmla="*/ 404657933 w 33175"/>
              <a:gd name="T3" fmla="*/ 102266109 h 21600"/>
              <a:gd name="T4" fmla="*/ 213825315 w 33175"/>
              <a:gd name="T5" fmla="*/ 329300421 h 21600"/>
              <a:gd name="T6" fmla="*/ 0 60000 65536"/>
              <a:gd name="T7" fmla="*/ 0 60000 65536"/>
              <a:gd name="T8" fmla="*/ 0 60000 65536"/>
              <a:gd name="T9" fmla="*/ 0 w 33175"/>
              <a:gd name="T10" fmla="*/ 0 h 21600"/>
              <a:gd name="T11" fmla="*/ 33175 w 33175"/>
              <a:gd name="T12" fmla="*/ 21600 h 21600"/>
            </a:gdLst>
            <a:ahLst/>
            <a:cxnLst>
              <a:cxn ang="T6">
                <a:pos x="T0" y="T1"/>
              </a:cxn>
              <a:cxn ang="T7">
                <a:pos x="T2" y="T3"/>
              </a:cxn>
              <a:cxn ang="T8">
                <a:pos x="T4" y="T5"/>
              </a:cxn>
            </a:cxnLst>
            <a:rect l="T9" t="T10" r="T11" b="T12"/>
            <a:pathLst>
              <a:path w="33175" h="21600" fill="none" extrusionOk="0">
                <a:moveTo>
                  <a:pt x="0" y="8980"/>
                </a:moveTo>
                <a:cubicBezTo>
                  <a:pt x="4059" y="3341"/>
                  <a:pt x="10582" y="-1"/>
                  <a:pt x="17530" y="0"/>
                </a:cubicBezTo>
                <a:cubicBezTo>
                  <a:pt x="23443" y="0"/>
                  <a:pt x="29098" y="2424"/>
                  <a:pt x="33175" y="6707"/>
                </a:cubicBezTo>
              </a:path>
              <a:path w="33175" h="21600" stroke="0" extrusionOk="0">
                <a:moveTo>
                  <a:pt x="0" y="8980"/>
                </a:moveTo>
                <a:cubicBezTo>
                  <a:pt x="4059" y="3341"/>
                  <a:pt x="10582" y="-1"/>
                  <a:pt x="17530" y="0"/>
                </a:cubicBezTo>
                <a:cubicBezTo>
                  <a:pt x="23443" y="0"/>
                  <a:pt x="29098" y="2424"/>
                  <a:pt x="33175" y="6707"/>
                </a:cubicBezTo>
                <a:lnTo>
                  <a:pt x="17530" y="21600"/>
                </a:lnTo>
                <a:close/>
              </a:path>
            </a:pathLst>
          </a:custGeom>
          <a:noFill/>
          <a:ln w="25400" cap="rnd">
            <a:solidFill>
              <a:srgbClr val="20F90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8" name="Rectangle 8">
            <a:extLst>
              <a:ext uri="{FF2B5EF4-FFF2-40B4-BE49-F238E27FC236}">
                <a16:creationId xmlns:a16="http://schemas.microsoft.com/office/drawing/2014/main" id="{4DFC11FE-D5B2-46E1-A687-AB8EC077618B}"/>
              </a:ext>
            </a:extLst>
          </p:cNvPr>
          <p:cNvSpPr>
            <a:spLocks noChangeArrowheads="1"/>
          </p:cNvSpPr>
          <p:nvPr/>
        </p:nvSpPr>
        <p:spPr bwMode="auto">
          <a:xfrm>
            <a:off x="5409687" y="2881007"/>
            <a:ext cx="1022716"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dirty="0">
                <a:solidFill>
                  <a:srgbClr val="20F90F"/>
                </a:solidFill>
                <a:ea typeface="宋体" panose="02010600030101010101" pitchFamily="2" charset="-122"/>
              </a:rPr>
              <a:t>AVC</a:t>
            </a:r>
          </a:p>
        </p:txBody>
      </p:sp>
      <p:sp>
        <p:nvSpPr>
          <p:cNvPr id="9" name="Line 11">
            <a:extLst>
              <a:ext uri="{FF2B5EF4-FFF2-40B4-BE49-F238E27FC236}">
                <a16:creationId xmlns:a16="http://schemas.microsoft.com/office/drawing/2014/main" id="{BAA2BF9B-97EA-45B9-B584-F7E073B9FA7E}"/>
              </a:ext>
            </a:extLst>
          </p:cNvPr>
          <p:cNvSpPr>
            <a:spLocks noChangeShapeType="1"/>
          </p:cNvSpPr>
          <p:nvPr/>
        </p:nvSpPr>
        <p:spPr bwMode="auto">
          <a:xfrm flipH="1">
            <a:off x="1779074" y="4243082"/>
            <a:ext cx="1687513"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10" name="Rectangle 13">
            <a:extLst>
              <a:ext uri="{FF2B5EF4-FFF2-40B4-BE49-F238E27FC236}">
                <a16:creationId xmlns:a16="http://schemas.microsoft.com/office/drawing/2014/main" id="{CAD75F12-8684-4D57-AD42-62FAB908FCF8}"/>
              </a:ext>
            </a:extLst>
          </p:cNvPr>
          <p:cNvSpPr>
            <a:spLocks noChangeArrowheads="1"/>
          </p:cNvSpPr>
          <p:nvPr/>
        </p:nvSpPr>
        <p:spPr bwMode="auto">
          <a:xfrm>
            <a:off x="1095193" y="5950624"/>
            <a:ext cx="4954626"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dirty="0">
                <a:solidFill>
                  <a:schemeClr val="tx1"/>
                </a:solidFill>
              </a:rPr>
              <a:t>P</a:t>
            </a:r>
            <a:r>
              <a:rPr lang="en-US" altLang="zh-CN" dirty="0">
                <a:solidFill>
                  <a:schemeClr val="tx1"/>
                </a:solidFill>
                <a:ea typeface="宋体" panose="02010600030101010101" pitchFamily="2" charset="-122"/>
              </a:rPr>
              <a:t> </a:t>
            </a:r>
            <a:r>
              <a:rPr lang="en-US" altLang="zh-CN" dirty="0">
                <a:solidFill>
                  <a:schemeClr val="tx1"/>
                </a:solidFill>
                <a:latin typeface="Symbol" panose="05050102010706020507" pitchFamily="18" charset="2"/>
                <a:ea typeface="宋体" panose="02010600030101010101" pitchFamily="2" charset="-122"/>
              </a:rPr>
              <a:t>&lt;</a:t>
            </a:r>
            <a:r>
              <a:rPr lang="en-US" altLang="zh-CN" dirty="0">
                <a:solidFill>
                  <a:schemeClr val="tx1"/>
                </a:solidFill>
                <a:ea typeface="宋体" panose="02010600030101010101" pitchFamily="2" charset="-122"/>
              </a:rPr>
              <a:t> min AVC</a:t>
            </a:r>
            <a:r>
              <a:rPr lang="zh-CN" altLang="en-US" dirty="0">
                <a:solidFill>
                  <a:schemeClr val="tx1"/>
                </a:solidFill>
                <a:ea typeface="宋体" panose="02010600030101010101" pitchFamily="2" charset="-122"/>
              </a:rPr>
              <a:t>，</a:t>
            </a:r>
            <a:r>
              <a:rPr lang="en-US" altLang="zh-CN" dirty="0">
                <a:solidFill>
                  <a:schemeClr val="tx1"/>
                </a:solidFill>
                <a:ea typeface="宋体" panose="02010600030101010101" pitchFamily="2" charset="-122"/>
              </a:rPr>
              <a:t>      Q*= 0. </a:t>
            </a:r>
          </a:p>
        </p:txBody>
      </p:sp>
      <p:sp>
        <p:nvSpPr>
          <p:cNvPr id="11" name="Rectangle 18">
            <a:extLst>
              <a:ext uri="{FF2B5EF4-FFF2-40B4-BE49-F238E27FC236}">
                <a16:creationId xmlns:a16="http://schemas.microsoft.com/office/drawing/2014/main" id="{7563E89F-B3BD-4EE7-B050-C95E7EAA8F06}"/>
              </a:ext>
            </a:extLst>
          </p:cNvPr>
          <p:cNvSpPr>
            <a:spLocks noChangeArrowheads="1"/>
          </p:cNvSpPr>
          <p:nvPr/>
        </p:nvSpPr>
        <p:spPr bwMode="auto">
          <a:xfrm>
            <a:off x="1197209" y="1461556"/>
            <a:ext cx="386324"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a:t>
            </a:r>
          </a:p>
        </p:txBody>
      </p:sp>
      <p:sp>
        <p:nvSpPr>
          <p:cNvPr id="12" name="Rectangle 19">
            <a:extLst>
              <a:ext uri="{FF2B5EF4-FFF2-40B4-BE49-F238E27FC236}">
                <a16:creationId xmlns:a16="http://schemas.microsoft.com/office/drawing/2014/main" id="{764FC257-B542-4FE9-8BC5-DEC2061DA0FF}"/>
              </a:ext>
            </a:extLst>
          </p:cNvPr>
          <p:cNvSpPr>
            <a:spLocks noChangeArrowheads="1"/>
          </p:cNvSpPr>
          <p:nvPr/>
        </p:nvSpPr>
        <p:spPr bwMode="auto">
          <a:xfrm>
            <a:off x="6046274" y="4920945"/>
            <a:ext cx="504946"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dirty="0">
                <a:solidFill>
                  <a:schemeClr val="tx1"/>
                </a:solidFill>
                <a:ea typeface="宋体" panose="02010600030101010101" pitchFamily="2" charset="-122"/>
              </a:rPr>
              <a:t>Q</a:t>
            </a:r>
          </a:p>
        </p:txBody>
      </p:sp>
      <p:sp>
        <p:nvSpPr>
          <p:cNvPr id="13" name="矩形 12">
            <a:extLst>
              <a:ext uri="{FF2B5EF4-FFF2-40B4-BE49-F238E27FC236}">
                <a16:creationId xmlns:a16="http://schemas.microsoft.com/office/drawing/2014/main" id="{64EBD98C-B771-433C-9C80-76D33B10D4FA}"/>
              </a:ext>
            </a:extLst>
          </p:cNvPr>
          <p:cNvSpPr/>
          <p:nvPr/>
        </p:nvSpPr>
        <p:spPr>
          <a:xfrm>
            <a:off x="405325" y="3825129"/>
            <a:ext cx="1922091" cy="584775"/>
          </a:xfrm>
          <a:prstGeom prst="rect">
            <a:avLst/>
          </a:prstGeom>
        </p:spPr>
        <p:txBody>
          <a:bodyPr wrap="square">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dirty="0">
                <a:solidFill>
                  <a:schemeClr val="accent1"/>
                </a:solidFill>
                <a:ea typeface="宋体" panose="02010600030101010101" pitchFamily="2" charset="-122"/>
              </a:rPr>
              <a:t>min AVC</a:t>
            </a:r>
          </a:p>
        </p:txBody>
      </p:sp>
      <p:sp>
        <p:nvSpPr>
          <p:cNvPr id="14" name="Line 14">
            <a:extLst>
              <a:ext uri="{FF2B5EF4-FFF2-40B4-BE49-F238E27FC236}">
                <a16:creationId xmlns:a16="http://schemas.microsoft.com/office/drawing/2014/main" id="{65521D87-F09E-4C38-888F-81F1F88C3A28}"/>
              </a:ext>
            </a:extLst>
          </p:cNvPr>
          <p:cNvSpPr>
            <a:spLocks noChangeShapeType="1"/>
          </p:cNvSpPr>
          <p:nvPr/>
        </p:nvSpPr>
        <p:spPr bwMode="auto">
          <a:xfrm>
            <a:off x="1793362" y="4243082"/>
            <a:ext cx="0" cy="663575"/>
          </a:xfrm>
          <a:prstGeom prst="line">
            <a:avLst/>
          </a:prstGeom>
          <a:noFill/>
          <a:ln w="762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15" name="Rectangle 18">
            <a:extLst>
              <a:ext uri="{FF2B5EF4-FFF2-40B4-BE49-F238E27FC236}">
                <a16:creationId xmlns:a16="http://schemas.microsoft.com/office/drawing/2014/main" id="{149EC685-FE27-4F14-B600-4C56785AD87A}"/>
              </a:ext>
            </a:extLst>
          </p:cNvPr>
          <p:cNvSpPr>
            <a:spLocks noChangeArrowheads="1"/>
          </p:cNvSpPr>
          <p:nvPr/>
        </p:nvSpPr>
        <p:spPr bwMode="auto">
          <a:xfrm>
            <a:off x="1197209" y="4459622"/>
            <a:ext cx="424796"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P</a:t>
            </a:r>
          </a:p>
        </p:txBody>
      </p:sp>
      <p:sp>
        <p:nvSpPr>
          <p:cNvPr id="16" name="Line 19">
            <a:extLst>
              <a:ext uri="{FF2B5EF4-FFF2-40B4-BE49-F238E27FC236}">
                <a16:creationId xmlns:a16="http://schemas.microsoft.com/office/drawing/2014/main" id="{C758C548-14F7-442F-87AC-5D38CEB80B8E}"/>
              </a:ext>
            </a:extLst>
          </p:cNvPr>
          <p:cNvSpPr>
            <a:spLocks noChangeShapeType="1"/>
          </p:cNvSpPr>
          <p:nvPr/>
        </p:nvSpPr>
        <p:spPr bwMode="auto">
          <a:xfrm>
            <a:off x="3361804" y="2691593"/>
            <a:ext cx="207963" cy="13462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17" name="Rectangle 18">
            <a:extLst>
              <a:ext uri="{FF2B5EF4-FFF2-40B4-BE49-F238E27FC236}">
                <a16:creationId xmlns:a16="http://schemas.microsoft.com/office/drawing/2014/main" id="{CA1F901A-BB24-4FF4-BCE2-4091C245AEF0}"/>
              </a:ext>
            </a:extLst>
          </p:cNvPr>
          <p:cNvSpPr>
            <a:spLocks noChangeArrowheads="1"/>
          </p:cNvSpPr>
          <p:nvPr/>
        </p:nvSpPr>
        <p:spPr bwMode="auto">
          <a:xfrm>
            <a:off x="2807029" y="2119473"/>
            <a:ext cx="1421864"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zh-CN" altLang="en-US" dirty="0">
                <a:solidFill>
                  <a:schemeClr val="tx1"/>
                </a:solidFill>
                <a:ea typeface="宋体" panose="02010600030101010101" pitchFamily="2" charset="-122"/>
              </a:rPr>
              <a:t>停业点</a:t>
            </a:r>
            <a:endParaRPr lang="en-US" altLang="zh-CN" dirty="0">
              <a:solidFill>
                <a:schemeClr val="tx1"/>
              </a:solidFill>
              <a:ea typeface="宋体" panose="02010600030101010101" pitchFamily="2" charset="-122"/>
            </a:endParaRPr>
          </a:p>
        </p:txBody>
      </p:sp>
      <p:sp>
        <p:nvSpPr>
          <p:cNvPr id="18" name="Oval 13">
            <a:extLst>
              <a:ext uri="{FF2B5EF4-FFF2-40B4-BE49-F238E27FC236}">
                <a16:creationId xmlns:a16="http://schemas.microsoft.com/office/drawing/2014/main" id="{29AFF7B5-6F6B-4821-A85E-54DF27E5C5BF}"/>
              </a:ext>
            </a:extLst>
          </p:cNvPr>
          <p:cNvSpPr>
            <a:spLocks noChangeArrowheads="1"/>
          </p:cNvSpPr>
          <p:nvPr/>
        </p:nvSpPr>
        <p:spPr bwMode="auto">
          <a:xfrm>
            <a:off x="3436080" y="4164006"/>
            <a:ext cx="163762" cy="158452"/>
          </a:xfrm>
          <a:prstGeom prst="ellipse">
            <a:avLst/>
          </a:prstGeom>
          <a:solidFill>
            <a:srgbClr val="FF6600"/>
          </a:solidFill>
          <a:ln>
            <a:noFill/>
          </a:ln>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19" name="Line 11">
            <a:extLst>
              <a:ext uri="{FF2B5EF4-FFF2-40B4-BE49-F238E27FC236}">
                <a16:creationId xmlns:a16="http://schemas.microsoft.com/office/drawing/2014/main" id="{7FB2C12F-BC16-4455-81A3-C06633E439A4}"/>
              </a:ext>
            </a:extLst>
          </p:cNvPr>
          <p:cNvSpPr>
            <a:spLocks noChangeShapeType="1"/>
          </p:cNvSpPr>
          <p:nvPr/>
        </p:nvSpPr>
        <p:spPr bwMode="auto">
          <a:xfrm flipH="1">
            <a:off x="1801297" y="4642630"/>
            <a:ext cx="2524703" cy="12248"/>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20" name="Oval 15">
            <a:extLst>
              <a:ext uri="{FF2B5EF4-FFF2-40B4-BE49-F238E27FC236}">
                <a16:creationId xmlns:a16="http://schemas.microsoft.com/office/drawing/2014/main" id="{0BB32395-1407-41EF-9913-E3FDF5C8C440}"/>
              </a:ext>
            </a:extLst>
          </p:cNvPr>
          <p:cNvSpPr>
            <a:spLocks noChangeArrowheads="1"/>
          </p:cNvSpPr>
          <p:nvPr/>
        </p:nvSpPr>
        <p:spPr bwMode="auto">
          <a:xfrm>
            <a:off x="1714778" y="4539036"/>
            <a:ext cx="173037" cy="17303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Tree>
    <p:extLst>
      <p:ext uri="{BB962C8B-B14F-4D97-AF65-F5344CB8AC3E}">
        <p14:creationId xmlns:p14="http://schemas.microsoft.com/office/powerpoint/2010/main" val="6195129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1A64AD-869C-4033-9F70-83C54ECCAAAB}"/>
              </a:ext>
            </a:extLst>
          </p:cNvPr>
          <p:cNvSpPr>
            <a:spLocks noGrp="1"/>
          </p:cNvSpPr>
          <p:nvPr>
            <p:ph type="title"/>
          </p:nvPr>
        </p:nvSpPr>
        <p:spPr/>
        <p:txBody>
          <a:bodyPr/>
          <a:lstStyle/>
          <a:p>
            <a:r>
              <a:rPr lang="zh-CN" altLang="en-US" dirty="0"/>
              <a:t>厂商的短期供给决策（如生产，生产多少）</a:t>
            </a:r>
            <a:endParaRPr lang="en-US" dirty="0"/>
          </a:p>
        </p:txBody>
      </p:sp>
      <p:sp>
        <p:nvSpPr>
          <p:cNvPr id="3" name="内容占位符 2">
            <a:extLst>
              <a:ext uri="{FF2B5EF4-FFF2-40B4-BE49-F238E27FC236}">
                <a16:creationId xmlns:a16="http://schemas.microsoft.com/office/drawing/2014/main" id="{99E173B7-377C-4882-A553-B6CF26977205}"/>
              </a:ext>
            </a:extLst>
          </p:cNvPr>
          <p:cNvSpPr>
            <a:spLocks noGrp="1"/>
          </p:cNvSpPr>
          <p:nvPr>
            <p:ph idx="1"/>
          </p:nvPr>
        </p:nvSpPr>
        <p:spPr/>
        <p:txBody>
          <a:bodyPr/>
          <a:lstStyle/>
          <a:p>
            <a:endParaRPr lang="en-US" dirty="0"/>
          </a:p>
        </p:txBody>
      </p:sp>
      <p:sp>
        <p:nvSpPr>
          <p:cNvPr id="5" name="Line 3">
            <a:extLst>
              <a:ext uri="{FF2B5EF4-FFF2-40B4-BE49-F238E27FC236}">
                <a16:creationId xmlns:a16="http://schemas.microsoft.com/office/drawing/2014/main" id="{02B3E34D-7F14-496C-84D3-8BD7A34B8136}"/>
              </a:ext>
            </a:extLst>
          </p:cNvPr>
          <p:cNvSpPr>
            <a:spLocks noChangeShapeType="1"/>
          </p:cNvSpPr>
          <p:nvPr/>
        </p:nvSpPr>
        <p:spPr bwMode="auto">
          <a:xfrm>
            <a:off x="1397719" y="1620076"/>
            <a:ext cx="0" cy="3381375"/>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6" name="Line 4">
            <a:extLst>
              <a:ext uri="{FF2B5EF4-FFF2-40B4-BE49-F238E27FC236}">
                <a16:creationId xmlns:a16="http://schemas.microsoft.com/office/drawing/2014/main" id="{94577E39-DD0C-45C6-BFD4-A9AAC0B24FB4}"/>
              </a:ext>
            </a:extLst>
          </p:cNvPr>
          <p:cNvSpPr>
            <a:spLocks noChangeShapeType="1"/>
          </p:cNvSpPr>
          <p:nvPr/>
        </p:nvSpPr>
        <p:spPr bwMode="auto">
          <a:xfrm>
            <a:off x="1397719" y="5025264"/>
            <a:ext cx="4429125"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7" name="Arc 7">
            <a:extLst>
              <a:ext uri="{FF2B5EF4-FFF2-40B4-BE49-F238E27FC236}">
                <a16:creationId xmlns:a16="http://schemas.microsoft.com/office/drawing/2014/main" id="{499C9ECC-0F00-4E7A-BF09-EEF5A9FC1D82}"/>
              </a:ext>
            </a:extLst>
          </p:cNvPr>
          <p:cNvSpPr>
            <a:spLocks/>
          </p:cNvSpPr>
          <p:nvPr/>
        </p:nvSpPr>
        <p:spPr bwMode="auto">
          <a:xfrm rot="10800000">
            <a:off x="1407244" y="1907414"/>
            <a:ext cx="2514600" cy="2714625"/>
          </a:xfrm>
          <a:custGeom>
            <a:avLst/>
            <a:gdLst>
              <a:gd name="T0" fmla="*/ 0 w 38747"/>
              <a:gd name="T1" fmla="*/ 285173892 h 21600"/>
              <a:gd name="T2" fmla="*/ 163192328 w 38747"/>
              <a:gd name="T3" fmla="*/ 139878103 h 21600"/>
              <a:gd name="T4" fmla="*/ 89739553 w 38747"/>
              <a:gd name="T5" fmla="*/ 341166029 h 21600"/>
              <a:gd name="T6" fmla="*/ 0 60000 65536"/>
              <a:gd name="T7" fmla="*/ 0 60000 65536"/>
              <a:gd name="T8" fmla="*/ 0 60000 65536"/>
              <a:gd name="T9" fmla="*/ 0 w 38747"/>
              <a:gd name="T10" fmla="*/ 0 h 21600"/>
              <a:gd name="T11" fmla="*/ 38747 w 38747"/>
              <a:gd name="T12" fmla="*/ 21600 h 21600"/>
            </a:gdLst>
            <a:ahLst/>
            <a:cxnLst>
              <a:cxn ang="T6">
                <a:pos x="T0" y="T1"/>
              </a:cxn>
              <a:cxn ang="T7">
                <a:pos x="T2" y="T3"/>
              </a:cxn>
              <a:cxn ang="T8">
                <a:pos x="T4" y="T5"/>
              </a:cxn>
            </a:cxnLst>
            <a:rect l="T9" t="T10" r="T11" b="T12"/>
            <a:pathLst>
              <a:path w="38747" h="21600" fill="none" extrusionOk="0">
                <a:moveTo>
                  <a:pt x="-1" y="18054"/>
                </a:moveTo>
                <a:cubicBezTo>
                  <a:pt x="1733" y="7636"/>
                  <a:pt x="10745" y="-1"/>
                  <a:pt x="21307" y="0"/>
                </a:cubicBezTo>
                <a:cubicBezTo>
                  <a:pt x="28200" y="0"/>
                  <a:pt x="34679" y="3290"/>
                  <a:pt x="38746" y="8856"/>
                </a:cubicBezTo>
              </a:path>
              <a:path w="38747" h="21600" stroke="0" extrusionOk="0">
                <a:moveTo>
                  <a:pt x="-1" y="18054"/>
                </a:moveTo>
                <a:cubicBezTo>
                  <a:pt x="1733" y="7636"/>
                  <a:pt x="10745" y="-1"/>
                  <a:pt x="21307" y="0"/>
                </a:cubicBezTo>
                <a:cubicBezTo>
                  <a:pt x="28200" y="0"/>
                  <a:pt x="34679" y="3290"/>
                  <a:pt x="38746" y="8856"/>
                </a:cubicBezTo>
                <a:lnTo>
                  <a:pt x="21307" y="21600"/>
                </a:lnTo>
                <a:close/>
              </a:path>
            </a:pathLst>
          </a:custGeom>
          <a:noFill/>
          <a:ln w="25400" cap="rnd">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8" name="Rectangle 10">
            <a:extLst>
              <a:ext uri="{FF2B5EF4-FFF2-40B4-BE49-F238E27FC236}">
                <a16:creationId xmlns:a16="http://schemas.microsoft.com/office/drawing/2014/main" id="{F5C07C0C-7367-4BBB-99A0-3081B94124ED}"/>
              </a:ext>
            </a:extLst>
          </p:cNvPr>
          <p:cNvSpPr>
            <a:spLocks noChangeArrowheads="1"/>
          </p:cNvSpPr>
          <p:nvPr/>
        </p:nvSpPr>
        <p:spPr bwMode="auto">
          <a:xfrm>
            <a:off x="3815481" y="1810576"/>
            <a:ext cx="823944"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dirty="0">
                <a:solidFill>
                  <a:schemeClr val="hlink"/>
                </a:solidFill>
                <a:ea typeface="宋体" panose="02010600030101010101" pitchFamily="2" charset="-122"/>
              </a:rPr>
              <a:t>MC</a:t>
            </a:r>
          </a:p>
        </p:txBody>
      </p:sp>
      <p:sp>
        <p:nvSpPr>
          <p:cNvPr id="9" name="Line 11">
            <a:extLst>
              <a:ext uri="{FF2B5EF4-FFF2-40B4-BE49-F238E27FC236}">
                <a16:creationId xmlns:a16="http://schemas.microsoft.com/office/drawing/2014/main" id="{C6F6D65F-B9D0-4056-A44A-BB20EDCC5C5E}"/>
              </a:ext>
            </a:extLst>
          </p:cNvPr>
          <p:cNvSpPr>
            <a:spLocks noChangeShapeType="1"/>
          </p:cNvSpPr>
          <p:nvPr/>
        </p:nvSpPr>
        <p:spPr bwMode="auto">
          <a:xfrm flipH="1">
            <a:off x="1396131" y="4341051"/>
            <a:ext cx="1687513"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10" name="Arc 12">
            <a:extLst>
              <a:ext uri="{FF2B5EF4-FFF2-40B4-BE49-F238E27FC236}">
                <a16:creationId xmlns:a16="http://schemas.microsoft.com/office/drawing/2014/main" id="{B25EC312-CBE9-4D51-BDFC-C0CA5211D56D}"/>
              </a:ext>
            </a:extLst>
          </p:cNvPr>
          <p:cNvSpPr>
            <a:spLocks/>
          </p:cNvSpPr>
          <p:nvPr/>
        </p:nvSpPr>
        <p:spPr bwMode="auto">
          <a:xfrm rot="10800000">
            <a:off x="2551831" y="1896301"/>
            <a:ext cx="1382713" cy="2498725"/>
          </a:xfrm>
          <a:custGeom>
            <a:avLst/>
            <a:gdLst>
              <a:gd name="T0" fmla="*/ 0 w 21307"/>
              <a:gd name="T1" fmla="*/ 258010627 h 19885"/>
              <a:gd name="T2" fmla="*/ 54208290 w 21307"/>
              <a:gd name="T3" fmla="*/ 0 h 19885"/>
              <a:gd name="T4" fmla="*/ 89730850 w 21307"/>
              <a:gd name="T5" fmla="*/ 313986632 h 19885"/>
              <a:gd name="T6" fmla="*/ 0 60000 65536"/>
              <a:gd name="T7" fmla="*/ 0 60000 65536"/>
              <a:gd name="T8" fmla="*/ 0 60000 65536"/>
              <a:gd name="T9" fmla="*/ 0 w 21307"/>
              <a:gd name="T10" fmla="*/ 0 h 19885"/>
              <a:gd name="T11" fmla="*/ 21307 w 21307"/>
              <a:gd name="T12" fmla="*/ 19885 h 19885"/>
            </a:gdLst>
            <a:ahLst/>
            <a:cxnLst>
              <a:cxn ang="T6">
                <a:pos x="T0" y="T1"/>
              </a:cxn>
              <a:cxn ang="T7">
                <a:pos x="T2" y="T3"/>
              </a:cxn>
              <a:cxn ang="T8">
                <a:pos x="T4" y="T5"/>
              </a:cxn>
            </a:cxnLst>
            <a:rect l="T9" t="T10" r="T11" b="T12"/>
            <a:pathLst>
              <a:path w="21307" h="19885" fill="none" extrusionOk="0">
                <a:moveTo>
                  <a:pt x="-1" y="16339"/>
                </a:moveTo>
                <a:cubicBezTo>
                  <a:pt x="1212" y="9049"/>
                  <a:pt x="6068" y="2886"/>
                  <a:pt x="12872" y="0"/>
                </a:cubicBezTo>
              </a:path>
              <a:path w="21307" h="19885" stroke="0" extrusionOk="0">
                <a:moveTo>
                  <a:pt x="-1" y="16339"/>
                </a:moveTo>
                <a:cubicBezTo>
                  <a:pt x="1212" y="9049"/>
                  <a:pt x="6068" y="2886"/>
                  <a:pt x="12872" y="0"/>
                </a:cubicBezTo>
                <a:lnTo>
                  <a:pt x="21307" y="19885"/>
                </a:lnTo>
                <a:close/>
              </a:path>
            </a:pathLst>
          </a:custGeom>
          <a:noFill/>
          <a:ln w="508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11" name="Rectangle 18">
            <a:extLst>
              <a:ext uri="{FF2B5EF4-FFF2-40B4-BE49-F238E27FC236}">
                <a16:creationId xmlns:a16="http://schemas.microsoft.com/office/drawing/2014/main" id="{0BD96740-F14A-4DA0-987F-67606136ACE1}"/>
              </a:ext>
            </a:extLst>
          </p:cNvPr>
          <p:cNvSpPr>
            <a:spLocks noChangeArrowheads="1"/>
          </p:cNvSpPr>
          <p:nvPr/>
        </p:nvSpPr>
        <p:spPr bwMode="auto">
          <a:xfrm>
            <a:off x="814266" y="1286714"/>
            <a:ext cx="386324"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a:t>
            </a:r>
          </a:p>
        </p:txBody>
      </p:sp>
      <p:sp>
        <p:nvSpPr>
          <p:cNvPr id="12" name="Rectangle 19">
            <a:extLst>
              <a:ext uri="{FF2B5EF4-FFF2-40B4-BE49-F238E27FC236}">
                <a16:creationId xmlns:a16="http://schemas.microsoft.com/office/drawing/2014/main" id="{26869DFD-3B2D-487A-923B-B5A15AF0B49D}"/>
              </a:ext>
            </a:extLst>
          </p:cNvPr>
          <p:cNvSpPr>
            <a:spLocks noChangeArrowheads="1"/>
          </p:cNvSpPr>
          <p:nvPr/>
        </p:nvSpPr>
        <p:spPr bwMode="auto">
          <a:xfrm>
            <a:off x="5663331" y="5018914"/>
            <a:ext cx="504946"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dirty="0">
                <a:solidFill>
                  <a:schemeClr val="tx1"/>
                </a:solidFill>
                <a:ea typeface="宋体" panose="02010600030101010101" pitchFamily="2" charset="-122"/>
              </a:rPr>
              <a:t>Q</a:t>
            </a:r>
          </a:p>
        </p:txBody>
      </p:sp>
      <p:sp>
        <p:nvSpPr>
          <p:cNvPr id="13" name="矩形 12">
            <a:extLst>
              <a:ext uri="{FF2B5EF4-FFF2-40B4-BE49-F238E27FC236}">
                <a16:creationId xmlns:a16="http://schemas.microsoft.com/office/drawing/2014/main" id="{996AF1B7-086A-48CE-AC7A-2A2C12B80C3A}"/>
              </a:ext>
            </a:extLst>
          </p:cNvPr>
          <p:cNvSpPr/>
          <p:nvPr/>
        </p:nvSpPr>
        <p:spPr>
          <a:xfrm>
            <a:off x="583331" y="5853298"/>
            <a:ext cx="8580939" cy="584775"/>
          </a:xfrm>
          <a:prstGeom prst="rect">
            <a:avLst/>
          </a:prstGeom>
        </p:spPr>
        <p:txBody>
          <a:bodyPr wrap="none">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dirty="0">
                <a:solidFill>
                  <a:schemeClr val="tx1"/>
                </a:solidFill>
              </a:rPr>
              <a:t>P</a:t>
            </a:r>
            <a:r>
              <a:rPr lang="en-US" altLang="zh-CN" dirty="0">
                <a:solidFill>
                  <a:schemeClr val="tx1"/>
                </a:solidFill>
                <a:ea typeface="宋体" panose="02010600030101010101" pitchFamily="2" charset="-122"/>
              </a:rPr>
              <a:t> </a:t>
            </a:r>
            <a:r>
              <a:rPr lang="en-US" altLang="zh-CN" dirty="0">
                <a:solidFill>
                  <a:schemeClr val="tx1"/>
                </a:solidFill>
                <a:latin typeface="Symbol" panose="05050102010706020507" pitchFamily="18" charset="2"/>
                <a:ea typeface="宋体" panose="02010600030101010101" pitchFamily="2" charset="-122"/>
              </a:rPr>
              <a:t>&gt;</a:t>
            </a:r>
            <a:r>
              <a:rPr lang="en-US" altLang="zh-CN" dirty="0">
                <a:solidFill>
                  <a:schemeClr val="tx1"/>
                </a:solidFill>
                <a:ea typeface="宋体" panose="02010600030101010101" pitchFamily="2" charset="-122"/>
              </a:rPr>
              <a:t> min AVC</a:t>
            </a:r>
            <a:r>
              <a:rPr lang="zh-CN" altLang="en-US" dirty="0">
                <a:solidFill>
                  <a:schemeClr val="tx1"/>
                </a:solidFill>
                <a:ea typeface="宋体" panose="02010600030101010101" pitchFamily="2" charset="-122"/>
              </a:rPr>
              <a:t>，</a:t>
            </a:r>
            <a:r>
              <a:rPr lang="en-US" altLang="zh-CN" baseline="-25000" dirty="0">
                <a:solidFill>
                  <a:schemeClr val="tx1"/>
                </a:solidFill>
                <a:ea typeface="宋体" panose="02010600030101010101" pitchFamily="2" charset="-122"/>
              </a:rPr>
              <a:t> </a:t>
            </a:r>
            <a:r>
              <a:rPr lang="en-US" altLang="zh-CN" dirty="0">
                <a:solidFill>
                  <a:schemeClr val="tx1"/>
                </a:solidFill>
                <a:ea typeface="宋体" panose="02010600030101010101" pitchFamily="2" charset="-122"/>
              </a:rPr>
              <a:t>    </a:t>
            </a:r>
            <a:r>
              <a:rPr lang="zh-CN" altLang="en-US" dirty="0">
                <a:solidFill>
                  <a:schemeClr val="tx1"/>
                </a:solidFill>
                <a:ea typeface="宋体" panose="02010600030101010101" pitchFamily="2" charset="-122"/>
              </a:rPr>
              <a:t>生产</a:t>
            </a:r>
            <a:r>
              <a:rPr lang="en-US" altLang="zh-CN" dirty="0">
                <a:solidFill>
                  <a:schemeClr val="tx1"/>
                </a:solidFill>
                <a:ea typeface="宋体" panose="02010600030101010101" pitchFamily="2" charset="-122"/>
              </a:rPr>
              <a:t>Q*&gt;0 </a:t>
            </a:r>
            <a:r>
              <a:rPr lang="zh-CN" altLang="en-US" dirty="0">
                <a:solidFill>
                  <a:schemeClr val="tx1"/>
                </a:solidFill>
                <a:ea typeface="宋体" panose="02010600030101010101" pitchFamily="2" charset="-122"/>
              </a:rPr>
              <a:t>满足  </a:t>
            </a:r>
            <a:r>
              <a:rPr lang="en-US" altLang="zh-CN" dirty="0">
                <a:solidFill>
                  <a:schemeClr val="tx1"/>
                </a:solidFill>
                <a:ea typeface="宋体" panose="02010600030101010101" pitchFamily="2" charset="-122"/>
              </a:rPr>
              <a:t>P=MC(Q*). </a:t>
            </a:r>
          </a:p>
        </p:txBody>
      </p:sp>
      <p:sp>
        <p:nvSpPr>
          <p:cNvPr id="14" name="Line 11">
            <a:extLst>
              <a:ext uri="{FF2B5EF4-FFF2-40B4-BE49-F238E27FC236}">
                <a16:creationId xmlns:a16="http://schemas.microsoft.com/office/drawing/2014/main" id="{BE0FA108-67F0-42EF-9926-4D88935DDC3C}"/>
              </a:ext>
            </a:extLst>
          </p:cNvPr>
          <p:cNvSpPr>
            <a:spLocks noChangeShapeType="1"/>
          </p:cNvSpPr>
          <p:nvPr/>
        </p:nvSpPr>
        <p:spPr bwMode="auto">
          <a:xfrm flipH="1">
            <a:off x="1407242" y="2978976"/>
            <a:ext cx="2408238"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15" name="Line 11">
            <a:extLst>
              <a:ext uri="{FF2B5EF4-FFF2-40B4-BE49-F238E27FC236}">
                <a16:creationId xmlns:a16="http://schemas.microsoft.com/office/drawing/2014/main" id="{EB8C5E87-9856-4F9D-B7E8-04D51CE6AB9A}"/>
              </a:ext>
            </a:extLst>
          </p:cNvPr>
          <p:cNvSpPr>
            <a:spLocks noChangeShapeType="1"/>
          </p:cNvSpPr>
          <p:nvPr/>
        </p:nvSpPr>
        <p:spPr bwMode="auto">
          <a:xfrm flipV="1">
            <a:off x="3863896" y="2961513"/>
            <a:ext cx="3177" cy="2039938"/>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16" name="Rectangle 18">
            <a:extLst>
              <a:ext uri="{FF2B5EF4-FFF2-40B4-BE49-F238E27FC236}">
                <a16:creationId xmlns:a16="http://schemas.microsoft.com/office/drawing/2014/main" id="{6E57092D-C5F9-4A2E-B17B-655617EE62AB}"/>
              </a:ext>
            </a:extLst>
          </p:cNvPr>
          <p:cNvSpPr>
            <a:spLocks noChangeArrowheads="1"/>
          </p:cNvSpPr>
          <p:nvPr/>
        </p:nvSpPr>
        <p:spPr bwMode="auto">
          <a:xfrm>
            <a:off x="832392" y="2728157"/>
            <a:ext cx="367095"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P</a:t>
            </a:r>
          </a:p>
        </p:txBody>
      </p:sp>
      <p:sp>
        <p:nvSpPr>
          <p:cNvPr id="17" name="矩形 16">
            <a:extLst>
              <a:ext uri="{FF2B5EF4-FFF2-40B4-BE49-F238E27FC236}">
                <a16:creationId xmlns:a16="http://schemas.microsoft.com/office/drawing/2014/main" id="{34320D9F-B224-4BC8-91CB-9DE269B38BB8}"/>
              </a:ext>
            </a:extLst>
          </p:cNvPr>
          <p:cNvSpPr/>
          <p:nvPr/>
        </p:nvSpPr>
        <p:spPr>
          <a:xfrm>
            <a:off x="3452369" y="4957536"/>
            <a:ext cx="1324402" cy="584775"/>
          </a:xfrm>
          <a:prstGeom prst="rect">
            <a:avLst/>
          </a:prstGeom>
        </p:spPr>
        <p:txBody>
          <a:bodyPr wrap="none">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dirty="0">
                <a:solidFill>
                  <a:schemeClr val="accent1"/>
                </a:solidFill>
                <a:ea typeface="宋体" panose="02010600030101010101" pitchFamily="2" charset="-122"/>
              </a:rPr>
              <a:t>Q*(P) </a:t>
            </a:r>
            <a:endParaRPr lang="zh-CN" altLang="en-US" dirty="0"/>
          </a:p>
        </p:txBody>
      </p:sp>
      <p:sp>
        <p:nvSpPr>
          <p:cNvPr id="18" name="矩形 17">
            <a:extLst>
              <a:ext uri="{FF2B5EF4-FFF2-40B4-BE49-F238E27FC236}">
                <a16:creationId xmlns:a16="http://schemas.microsoft.com/office/drawing/2014/main" id="{85CD04B2-FEA5-4E6A-A779-4F8289ABBE3B}"/>
              </a:ext>
            </a:extLst>
          </p:cNvPr>
          <p:cNvSpPr/>
          <p:nvPr/>
        </p:nvSpPr>
        <p:spPr>
          <a:xfrm>
            <a:off x="-20270" y="4234747"/>
            <a:ext cx="1922091" cy="584775"/>
          </a:xfrm>
          <a:prstGeom prst="rect">
            <a:avLst/>
          </a:prstGeom>
        </p:spPr>
        <p:txBody>
          <a:bodyPr wrap="square">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dirty="0">
                <a:solidFill>
                  <a:schemeClr val="accent1"/>
                </a:solidFill>
                <a:ea typeface="宋体" panose="02010600030101010101" pitchFamily="2" charset="-122"/>
              </a:rPr>
              <a:t>min AVC</a:t>
            </a:r>
          </a:p>
        </p:txBody>
      </p:sp>
      <p:sp>
        <p:nvSpPr>
          <p:cNvPr id="19" name="Oval 15">
            <a:extLst>
              <a:ext uri="{FF2B5EF4-FFF2-40B4-BE49-F238E27FC236}">
                <a16:creationId xmlns:a16="http://schemas.microsoft.com/office/drawing/2014/main" id="{4B095446-8026-4020-A843-5445F170666E}"/>
              </a:ext>
            </a:extLst>
          </p:cNvPr>
          <p:cNvSpPr>
            <a:spLocks noChangeArrowheads="1"/>
          </p:cNvSpPr>
          <p:nvPr/>
        </p:nvSpPr>
        <p:spPr bwMode="auto">
          <a:xfrm>
            <a:off x="3748807" y="2874994"/>
            <a:ext cx="173037" cy="17303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Tree>
    <p:extLst>
      <p:ext uri="{BB962C8B-B14F-4D97-AF65-F5344CB8AC3E}">
        <p14:creationId xmlns:p14="http://schemas.microsoft.com/office/powerpoint/2010/main" val="15330548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8FC6DE-0CFC-4FCE-B2E9-41F07E4205D4}"/>
              </a:ext>
            </a:extLst>
          </p:cNvPr>
          <p:cNvSpPr>
            <a:spLocks noGrp="1"/>
          </p:cNvSpPr>
          <p:nvPr>
            <p:ph type="title"/>
          </p:nvPr>
        </p:nvSpPr>
        <p:spPr/>
        <p:txBody>
          <a:bodyPr/>
          <a:lstStyle/>
          <a:p>
            <a:r>
              <a:rPr lang="zh-CN" altLang="en-US" dirty="0"/>
              <a:t>厂商的短期供给曲线</a:t>
            </a:r>
            <a:endParaRPr lang="en-US" dirty="0"/>
          </a:p>
        </p:txBody>
      </p:sp>
      <p:sp>
        <p:nvSpPr>
          <p:cNvPr id="3" name="内容占位符 2">
            <a:extLst>
              <a:ext uri="{FF2B5EF4-FFF2-40B4-BE49-F238E27FC236}">
                <a16:creationId xmlns:a16="http://schemas.microsoft.com/office/drawing/2014/main" id="{D65B198F-9DF2-4DC7-9704-708A1B5D4FF1}"/>
              </a:ext>
            </a:extLst>
          </p:cNvPr>
          <p:cNvSpPr>
            <a:spLocks noGrp="1"/>
          </p:cNvSpPr>
          <p:nvPr>
            <p:ph idx="1"/>
          </p:nvPr>
        </p:nvSpPr>
        <p:spPr/>
        <p:txBody>
          <a:bodyPr/>
          <a:lstStyle/>
          <a:p>
            <a:endParaRPr lang="en-US" dirty="0"/>
          </a:p>
        </p:txBody>
      </p:sp>
      <p:sp>
        <p:nvSpPr>
          <p:cNvPr id="5" name="Line 3">
            <a:extLst>
              <a:ext uri="{FF2B5EF4-FFF2-40B4-BE49-F238E27FC236}">
                <a16:creationId xmlns:a16="http://schemas.microsoft.com/office/drawing/2014/main" id="{A521416A-78CE-437A-A8DC-735F457E7F70}"/>
              </a:ext>
            </a:extLst>
          </p:cNvPr>
          <p:cNvSpPr>
            <a:spLocks noChangeShapeType="1"/>
          </p:cNvSpPr>
          <p:nvPr/>
        </p:nvSpPr>
        <p:spPr bwMode="auto">
          <a:xfrm>
            <a:off x="1506482" y="1438008"/>
            <a:ext cx="0" cy="3381375"/>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6" name="Line 4">
            <a:extLst>
              <a:ext uri="{FF2B5EF4-FFF2-40B4-BE49-F238E27FC236}">
                <a16:creationId xmlns:a16="http://schemas.microsoft.com/office/drawing/2014/main" id="{1A5E386E-EB17-4AEA-BF94-C0788B716ED6}"/>
              </a:ext>
            </a:extLst>
          </p:cNvPr>
          <p:cNvSpPr>
            <a:spLocks noChangeShapeType="1"/>
          </p:cNvSpPr>
          <p:nvPr/>
        </p:nvSpPr>
        <p:spPr bwMode="auto">
          <a:xfrm>
            <a:off x="1506482" y="4843196"/>
            <a:ext cx="4429125"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7" name="Arc 6">
            <a:extLst>
              <a:ext uri="{FF2B5EF4-FFF2-40B4-BE49-F238E27FC236}">
                <a16:creationId xmlns:a16="http://schemas.microsoft.com/office/drawing/2014/main" id="{AE8241AF-35B3-496B-B641-E6261A371870}"/>
              </a:ext>
            </a:extLst>
          </p:cNvPr>
          <p:cNvSpPr>
            <a:spLocks/>
          </p:cNvSpPr>
          <p:nvPr/>
        </p:nvSpPr>
        <p:spPr bwMode="auto">
          <a:xfrm rot="10800000">
            <a:off x="1527119" y="1514208"/>
            <a:ext cx="3663950" cy="2667000"/>
          </a:xfrm>
          <a:custGeom>
            <a:avLst/>
            <a:gdLst>
              <a:gd name="T0" fmla="*/ 0 w 33175"/>
              <a:gd name="T1" fmla="*/ 136903666 h 21600"/>
              <a:gd name="T2" fmla="*/ 404657933 w 33175"/>
              <a:gd name="T3" fmla="*/ 102266109 h 21600"/>
              <a:gd name="T4" fmla="*/ 213825315 w 33175"/>
              <a:gd name="T5" fmla="*/ 329300421 h 21600"/>
              <a:gd name="T6" fmla="*/ 0 60000 65536"/>
              <a:gd name="T7" fmla="*/ 0 60000 65536"/>
              <a:gd name="T8" fmla="*/ 0 60000 65536"/>
              <a:gd name="T9" fmla="*/ 0 w 33175"/>
              <a:gd name="T10" fmla="*/ 0 h 21600"/>
              <a:gd name="T11" fmla="*/ 33175 w 33175"/>
              <a:gd name="T12" fmla="*/ 21600 h 21600"/>
            </a:gdLst>
            <a:ahLst/>
            <a:cxnLst>
              <a:cxn ang="T6">
                <a:pos x="T0" y="T1"/>
              </a:cxn>
              <a:cxn ang="T7">
                <a:pos x="T2" y="T3"/>
              </a:cxn>
              <a:cxn ang="T8">
                <a:pos x="T4" y="T5"/>
              </a:cxn>
            </a:cxnLst>
            <a:rect l="T9" t="T10" r="T11" b="T12"/>
            <a:pathLst>
              <a:path w="33175" h="21600" fill="none" extrusionOk="0">
                <a:moveTo>
                  <a:pt x="0" y="8980"/>
                </a:moveTo>
                <a:cubicBezTo>
                  <a:pt x="4059" y="3341"/>
                  <a:pt x="10582" y="-1"/>
                  <a:pt x="17530" y="0"/>
                </a:cubicBezTo>
                <a:cubicBezTo>
                  <a:pt x="23443" y="0"/>
                  <a:pt x="29098" y="2424"/>
                  <a:pt x="33175" y="6707"/>
                </a:cubicBezTo>
              </a:path>
              <a:path w="33175" h="21600" stroke="0" extrusionOk="0">
                <a:moveTo>
                  <a:pt x="0" y="8980"/>
                </a:moveTo>
                <a:cubicBezTo>
                  <a:pt x="4059" y="3341"/>
                  <a:pt x="10582" y="-1"/>
                  <a:pt x="17530" y="0"/>
                </a:cubicBezTo>
                <a:cubicBezTo>
                  <a:pt x="23443" y="0"/>
                  <a:pt x="29098" y="2424"/>
                  <a:pt x="33175" y="6707"/>
                </a:cubicBezTo>
                <a:lnTo>
                  <a:pt x="17530" y="21600"/>
                </a:lnTo>
                <a:close/>
              </a:path>
            </a:pathLst>
          </a:custGeom>
          <a:noFill/>
          <a:ln w="25400" cap="rnd">
            <a:solidFill>
              <a:srgbClr val="20F90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8" name="Arc 7">
            <a:extLst>
              <a:ext uri="{FF2B5EF4-FFF2-40B4-BE49-F238E27FC236}">
                <a16:creationId xmlns:a16="http://schemas.microsoft.com/office/drawing/2014/main" id="{12F738D3-80A6-4380-9C9E-715F157FD727}"/>
              </a:ext>
            </a:extLst>
          </p:cNvPr>
          <p:cNvSpPr>
            <a:spLocks/>
          </p:cNvSpPr>
          <p:nvPr/>
        </p:nvSpPr>
        <p:spPr bwMode="auto">
          <a:xfrm rot="10800000">
            <a:off x="1516007" y="1725346"/>
            <a:ext cx="2514600" cy="2714625"/>
          </a:xfrm>
          <a:custGeom>
            <a:avLst/>
            <a:gdLst>
              <a:gd name="T0" fmla="*/ 0 w 38747"/>
              <a:gd name="T1" fmla="*/ 285173892 h 21600"/>
              <a:gd name="T2" fmla="*/ 163192328 w 38747"/>
              <a:gd name="T3" fmla="*/ 139878103 h 21600"/>
              <a:gd name="T4" fmla="*/ 89739553 w 38747"/>
              <a:gd name="T5" fmla="*/ 341166029 h 21600"/>
              <a:gd name="T6" fmla="*/ 0 60000 65536"/>
              <a:gd name="T7" fmla="*/ 0 60000 65536"/>
              <a:gd name="T8" fmla="*/ 0 60000 65536"/>
              <a:gd name="T9" fmla="*/ 0 w 38747"/>
              <a:gd name="T10" fmla="*/ 0 h 21600"/>
              <a:gd name="T11" fmla="*/ 38747 w 38747"/>
              <a:gd name="T12" fmla="*/ 21600 h 21600"/>
            </a:gdLst>
            <a:ahLst/>
            <a:cxnLst>
              <a:cxn ang="T6">
                <a:pos x="T0" y="T1"/>
              </a:cxn>
              <a:cxn ang="T7">
                <a:pos x="T2" y="T3"/>
              </a:cxn>
              <a:cxn ang="T8">
                <a:pos x="T4" y="T5"/>
              </a:cxn>
            </a:cxnLst>
            <a:rect l="T9" t="T10" r="T11" b="T12"/>
            <a:pathLst>
              <a:path w="38747" h="21600" fill="none" extrusionOk="0">
                <a:moveTo>
                  <a:pt x="-1" y="18054"/>
                </a:moveTo>
                <a:cubicBezTo>
                  <a:pt x="1733" y="7636"/>
                  <a:pt x="10745" y="-1"/>
                  <a:pt x="21307" y="0"/>
                </a:cubicBezTo>
                <a:cubicBezTo>
                  <a:pt x="28200" y="0"/>
                  <a:pt x="34679" y="3290"/>
                  <a:pt x="38746" y="8856"/>
                </a:cubicBezTo>
              </a:path>
              <a:path w="38747" h="21600" stroke="0" extrusionOk="0">
                <a:moveTo>
                  <a:pt x="-1" y="18054"/>
                </a:moveTo>
                <a:cubicBezTo>
                  <a:pt x="1733" y="7636"/>
                  <a:pt x="10745" y="-1"/>
                  <a:pt x="21307" y="0"/>
                </a:cubicBezTo>
                <a:cubicBezTo>
                  <a:pt x="28200" y="0"/>
                  <a:pt x="34679" y="3290"/>
                  <a:pt x="38746" y="8856"/>
                </a:cubicBezTo>
                <a:lnTo>
                  <a:pt x="21307" y="21600"/>
                </a:lnTo>
                <a:close/>
              </a:path>
            </a:pathLst>
          </a:custGeom>
          <a:noFill/>
          <a:ln w="25400" cap="rnd">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9" name="Rectangle 8">
            <a:extLst>
              <a:ext uri="{FF2B5EF4-FFF2-40B4-BE49-F238E27FC236}">
                <a16:creationId xmlns:a16="http://schemas.microsoft.com/office/drawing/2014/main" id="{AA339C18-6A45-46D6-905D-053144554B9F}"/>
              </a:ext>
            </a:extLst>
          </p:cNvPr>
          <p:cNvSpPr>
            <a:spLocks noChangeArrowheads="1"/>
          </p:cNvSpPr>
          <p:nvPr/>
        </p:nvSpPr>
        <p:spPr bwMode="auto">
          <a:xfrm>
            <a:off x="5135507" y="2796908"/>
            <a:ext cx="1022716"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dirty="0">
                <a:solidFill>
                  <a:srgbClr val="20F90F"/>
                </a:solidFill>
                <a:ea typeface="宋体" panose="02010600030101010101" pitchFamily="2" charset="-122"/>
              </a:rPr>
              <a:t>AVC</a:t>
            </a:r>
          </a:p>
        </p:txBody>
      </p:sp>
      <p:sp>
        <p:nvSpPr>
          <p:cNvPr id="10" name="Rectangle 10">
            <a:extLst>
              <a:ext uri="{FF2B5EF4-FFF2-40B4-BE49-F238E27FC236}">
                <a16:creationId xmlns:a16="http://schemas.microsoft.com/office/drawing/2014/main" id="{C1292602-5470-41C3-A657-DE964C832142}"/>
              </a:ext>
            </a:extLst>
          </p:cNvPr>
          <p:cNvSpPr>
            <a:spLocks noChangeArrowheads="1"/>
          </p:cNvSpPr>
          <p:nvPr/>
        </p:nvSpPr>
        <p:spPr bwMode="auto">
          <a:xfrm>
            <a:off x="3924244" y="1628508"/>
            <a:ext cx="823944"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dirty="0">
                <a:solidFill>
                  <a:schemeClr val="hlink"/>
                </a:solidFill>
                <a:ea typeface="宋体" panose="02010600030101010101" pitchFamily="2" charset="-122"/>
              </a:rPr>
              <a:t>MC</a:t>
            </a:r>
          </a:p>
        </p:txBody>
      </p:sp>
      <p:sp>
        <p:nvSpPr>
          <p:cNvPr id="11" name="Line 11">
            <a:extLst>
              <a:ext uri="{FF2B5EF4-FFF2-40B4-BE49-F238E27FC236}">
                <a16:creationId xmlns:a16="http://schemas.microsoft.com/office/drawing/2014/main" id="{93DACBD2-9C03-4E84-826D-D5E109A3DA9C}"/>
              </a:ext>
            </a:extLst>
          </p:cNvPr>
          <p:cNvSpPr>
            <a:spLocks noChangeShapeType="1"/>
          </p:cNvSpPr>
          <p:nvPr/>
        </p:nvSpPr>
        <p:spPr bwMode="auto">
          <a:xfrm flipH="1">
            <a:off x="1504894" y="4158983"/>
            <a:ext cx="1687513"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12" name="Arc 12">
            <a:extLst>
              <a:ext uri="{FF2B5EF4-FFF2-40B4-BE49-F238E27FC236}">
                <a16:creationId xmlns:a16="http://schemas.microsoft.com/office/drawing/2014/main" id="{A3E30472-CD0A-463A-ACE7-E6871D67B5BA}"/>
              </a:ext>
            </a:extLst>
          </p:cNvPr>
          <p:cNvSpPr>
            <a:spLocks/>
          </p:cNvSpPr>
          <p:nvPr/>
        </p:nvSpPr>
        <p:spPr bwMode="auto">
          <a:xfrm rot="10800000">
            <a:off x="2660594" y="1714233"/>
            <a:ext cx="1382713" cy="2498725"/>
          </a:xfrm>
          <a:custGeom>
            <a:avLst/>
            <a:gdLst>
              <a:gd name="T0" fmla="*/ 0 w 21307"/>
              <a:gd name="T1" fmla="*/ 258010627 h 19885"/>
              <a:gd name="T2" fmla="*/ 54208290 w 21307"/>
              <a:gd name="T3" fmla="*/ 0 h 19885"/>
              <a:gd name="T4" fmla="*/ 89730850 w 21307"/>
              <a:gd name="T5" fmla="*/ 313986632 h 19885"/>
              <a:gd name="T6" fmla="*/ 0 60000 65536"/>
              <a:gd name="T7" fmla="*/ 0 60000 65536"/>
              <a:gd name="T8" fmla="*/ 0 60000 65536"/>
              <a:gd name="T9" fmla="*/ 0 w 21307"/>
              <a:gd name="T10" fmla="*/ 0 h 19885"/>
              <a:gd name="T11" fmla="*/ 21307 w 21307"/>
              <a:gd name="T12" fmla="*/ 19885 h 19885"/>
            </a:gdLst>
            <a:ahLst/>
            <a:cxnLst>
              <a:cxn ang="T6">
                <a:pos x="T0" y="T1"/>
              </a:cxn>
              <a:cxn ang="T7">
                <a:pos x="T2" y="T3"/>
              </a:cxn>
              <a:cxn ang="T8">
                <a:pos x="T4" y="T5"/>
              </a:cxn>
            </a:cxnLst>
            <a:rect l="T9" t="T10" r="T11" b="T12"/>
            <a:pathLst>
              <a:path w="21307" h="19885" fill="none" extrusionOk="0">
                <a:moveTo>
                  <a:pt x="-1" y="16339"/>
                </a:moveTo>
                <a:cubicBezTo>
                  <a:pt x="1212" y="9049"/>
                  <a:pt x="6068" y="2886"/>
                  <a:pt x="12872" y="0"/>
                </a:cubicBezTo>
              </a:path>
              <a:path w="21307" h="19885" stroke="0" extrusionOk="0">
                <a:moveTo>
                  <a:pt x="-1" y="16339"/>
                </a:moveTo>
                <a:cubicBezTo>
                  <a:pt x="1212" y="9049"/>
                  <a:pt x="6068" y="2886"/>
                  <a:pt x="12872" y="0"/>
                </a:cubicBezTo>
                <a:lnTo>
                  <a:pt x="21307" y="19885"/>
                </a:lnTo>
                <a:close/>
              </a:path>
            </a:pathLst>
          </a:custGeom>
          <a:noFill/>
          <a:ln w="508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13" name="Line 16">
            <a:extLst>
              <a:ext uri="{FF2B5EF4-FFF2-40B4-BE49-F238E27FC236}">
                <a16:creationId xmlns:a16="http://schemas.microsoft.com/office/drawing/2014/main" id="{5878B2C5-6FE5-4F49-B00B-930553AC7212}"/>
              </a:ext>
            </a:extLst>
          </p:cNvPr>
          <p:cNvSpPr>
            <a:spLocks noChangeShapeType="1"/>
          </p:cNvSpPr>
          <p:nvPr/>
        </p:nvSpPr>
        <p:spPr bwMode="auto">
          <a:xfrm>
            <a:off x="1521491" y="4178355"/>
            <a:ext cx="0" cy="663575"/>
          </a:xfrm>
          <a:prstGeom prst="line">
            <a:avLst/>
          </a:prstGeom>
          <a:noFill/>
          <a:ln w="762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14" name="Rectangle 18">
            <a:extLst>
              <a:ext uri="{FF2B5EF4-FFF2-40B4-BE49-F238E27FC236}">
                <a16:creationId xmlns:a16="http://schemas.microsoft.com/office/drawing/2014/main" id="{5309BFCE-09D1-4058-9A16-AE8F37244801}"/>
              </a:ext>
            </a:extLst>
          </p:cNvPr>
          <p:cNvSpPr>
            <a:spLocks noChangeArrowheads="1"/>
          </p:cNvSpPr>
          <p:nvPr/>
        </p:nvSpPr>
        <p:spPr bwMode="auto">
          <a:xfrm>
            <a:off x="943665" y="1284724"/>
            <a:ext cx="386324"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a:t>
            </a:r>
          </a:p>
        </p:txBody>
      </p:sp>
      <p:sp>
        <p:nvSpPr>
          <p:cNvPr id="15" name="Rectangle 19">
            <a:extLst>
              <a:ext uri="{FF2B5EF4-FFF2-40B4-BE49-F238E27FC236}">
                <a16:creationId xmlns:a16="http://schemas.microsoft.com/office/drawing/2014/main" id="{8EC913A5-DE0B-4FA5-95D1-A14B1EFA31AB}"/>
              </a:ext>
            </a:extLst>
          </p:cNvPr>
          <p:cNvSpPr>
            <a:spLocks noChangeArrowheads="1"/>
          </p:cNvSpPr>
          <p:nvPr/>
        </p:nvSpPr>
        <p:spPr bwMode="auto">
          <a:xfrm>
            <a:off x="5772094" y="4836846"/>
            <a:ext cx="665247"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dirty="0">
                <a:solidFill>
                  <a:schemeClr val="tx1"/>
                </a:solidFill>
                <a:ea typeface="宋体" panose="02010600030101010101" pitchFamily="2" charset="-122"/>
              </a:rPr>
              <a:t>Q*</a:t>
            </a:r>
          </a:p>
        </p:txBody>
      </p:sp>
      <p:sp>
        <p:nvSpPr>
          <p:cNvPr id="16" name="矩形 15">
            <a:extLst>
              <a:ext uri="{FF2B5EF4-FFF2-40B4-BE49-F238E27FC236}">
                <a16:creationId xmlns:a16="http://schemas.microsoft.com/office/drawing/2014/main" id="{61013B45-CF3F-4FAA-887D-87C00BBD8179}"/>
              </a:ext>
            </a:extLst>
          </p:cNvPr>
          <p:cNvSpPr/>
          <p:nvPr/>
        </p:nvSpPr>
        <p:spPr>
          <a:xfrm>
            <a:off x="33621" y="3593580"/>
            <a:ext cx="1922091" cy="584775"/>
          </a:xfrm>
          <a:prstGeom prst="rect">
            <a:avLst/>
          </a:prstGeom>
        </p:spPr>
        <p:txBody>
          <a:bodyPr wrap="square">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dirty="0">
                <a:solidFill>
                  <a:schemeClr val="accent1"/>
                </a:solidFill>
                <a:ea typeface="宋体" panose="02010600030101010101" pitchFamily="2" charset="-122"/>
              </a:rPr>
              <a:t>min AVC</a:t>
            </a:r>
          </a:p>
        </p:txBody>
      </p:sp>
      <p:sp>
        <p:nvSpPr>
          <p:cNvPr id="17" name="Line 11">
            <a:extLst>
              <a:ext uri="{FF2B5EF4-FFF2-40B4-BE49-F238E27FC236}">
                <a16:creationId xmlns:a16="http://schemas.microsoft.com/office/drawing/2014/main" id="{A3EDD77E-2F9E-476B-BD7E-3E6AFEC82654}"/>
              </a:ext>
            </a:extLst>
          </p:cNvPr>
          <p:cNvSpPr>
            <a:spLocks noChangeShapeType="1"/>
          </p:cNvSpPr>
          <p:nvPr/>
        </p:nvSpPr>
        <p:spPr bwMode="auto">
          <a:xfrm flipH="1">
            <a:off x="1527116" y="4592370"/>
            <a:ext cx="2390771" cy="5628"/>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18" name="Line 11">
            <a:extLst>
              <a:ext uri="{FF2B5EF4-FFF2-40B4-BE49-F238E27FC236}">
                <a16:creationId xmlns:a16="http://schemas.microsoft.com/office/drawing/2014/main" id="{1DD1D16B-4F81-4F58-878A-93A12984F2C6}"/>
              </a:ext>
            </a:extLst>
          </p:cNvPr>
          <p:cNvSpPr>
            <a:spLocks noChangeShapeType="1"/>
          </p:cNvSpPr>
          <p:nvPr/>
        </p:nvSpPr>
        <p:spPr bwMode="auto">
          <a:xfrm flipH="1" flipV="1">
            <a:off x="1541501" y="2785940"/>
            <a:ext cx="2418458" cy="10968"/>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19" name="Rectangle 18">
            <a:extLst>
              <a:ext uri="{FF2B5EF4-FFF2-40B4-BE49-F238E27FC236}">
                <a16:creationId xmlns:a16="http://schemas.microsoft.com/office/drawing/2014/main" id="{8CCB20E2-9CEB-4408-9D78-2BB497611A41}"/>
              </a:ext>
            </a:extLst>
          </p:cNvPr>
          <p:cNvSpPr>
            <a:spLocks noChangeArrowheads="1"/>
          </p:cNvSpPr>
          <p:nvPr/>
        </p:nvSpPr>
        <p:spPr bwMode="auto">
          <a:xfrm>
            <a:off x="941155" y="2546089"/>
            <a:ext cx="367095"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P</a:t>
            </a:r>
          </a:p>
        </p:txBody>
      </p:sp>
      <p:sp>
        <p:nvSpPr>
          <p:cNvPr id="20" name="Rectangle 18">
            <a:extLst>
              <a:ext uri="{FF2B5EF4-FFF2-40B4-BE49-F238E27FC236}">
                <a16:creationId xmlns:a16="http://schemas.microsoft.com/office/drawing/2014/main" id="{8009615D-ECF9-4186-A4B4-FEB4EDF592D5}"/>
              </a:ext>
            </a:extLst>
          </p:cNvPr>
          <p:cNvSpPr>
            <a:spLocks noChangeArrowheads="1"/>
          </p:cNvSpPr>
          <p:nvPr/>
        </p:nvSpPr>
        <p:spPr bwMode="auto">
          <a:xfrm>
            <a:off x="885168" y="4414323"/>
            <a:ext cx="62449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P’</a:t>
            </a:r>
          </a:p>
        </p:txBody>
      </p:sp>
      <p:sp>
        <p:nvSpPr>
          <p:cNvPr id="21" name="矩形 20">
            <a:extLst>
              <a:ext uri="{FF2B5EF4-FFF2-40B4-BE49-F238E27FC236}">
                <a16:creationId xmlns:a16="http://schemas.microsoft.com/office/drawing/2014/main" id="{A84FD7FA-50D6-412C-B2DE-CDA6173542FF}"/>
              </a:ext>
            </a:extLst>
          </p:cNvPr>
          <p:cNvSpPr/>
          <p:nvPr/>
        </p:nvSpPr>
        <p:spPr>
          <a:xfrm>
            <a:off x="3561132" y="4775468"/>
            <a:ext cx="1324402" cy="584775"/>
          </a:xfrm>
          <a:prstGeom prst="rect">
            <a:avLst/>
          </a:prstGeom>
        </p:spPr>
        <p:txBody>
          <a:bodyPr wrap="none">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dirty="0">
                <a:solidFill>
                  <a:schemeClr val="accent1"/>
                </a:solidFill>
                <a:ea typeface="宋体" panose="02010600030101010101" pitchFamily="2" charset="-122"/>
              </a:rPr>
              <a:t>Q*(P) </a:t>
            </a:r>
            <a:endParaRPr lang="zh-CN" altLang="en-US" dirty="0"/>
          </a:p>
        </p:txBody>
      </p:sp>
      <p:sp>
        <p:nvSpPr>
          <p:cNvPr id="22" name="矩形 21">
            <a:extLst>
              <a:ext uri="{FF2B5EF4-FFF2-40B4-BE49-F238E27FC236}">
                <a16:creationId xmlns:a16="http://schemas.microsoft.com/office/drawing/2014/main" id="{6E9CCA1B-9855-4506-899C-2CC412E31EEA}"/>
              </a:ext>
            </a:extLst>
          </p:cNvPr>
          <p:cNvSpPr/>
          <p:nvPr/>
        </p:nvSpPr>
        <p:spPr>
          <a:xfrm>
            <a:off x="1024248" y="4819383"/>
            <a:ext cx="1438214" cy="584775"/>
          </a:xfrm>
          <a:prstGeom prst="rect">
            <a:avLst/>
          </a:prstGeom>
        </p:spPr>
        <p:txBody>
          <a:bodyPr wrap="none">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dirty="0">
                <a:solidFill>
                  <a:schemeClr val="accent1"/>
                </a:solidFill>
                <a:ea typeface="宋体" panose="02010600030101010101" pitchFamily="2" charset="-122"/>
              </a:rPr>
              <a:t>Q*(P’) </a:t>
            </a:r>
            <a:endParaRPr lang="zh-CN" altLang="en-US" dirty="0"/>
          </a:p>
        </p:txBody>
      </p:sp>
      <p:sp>
        <p:nvSpPr>
          <p:cNvPr id="23" name="Line 11">
            <a:extLst>
              <a:ext uri="{FF2B5EF4-FFF2-40B4-BE49-F238E27FC236}">
                <a16:creationId xmlns:a16="http://schemas.microsoft.com/office/drawing/2014/main" id="{5DA091EA-3E6C-4AC9-B637-31986289FE53}"/>
              </a:ext>
            </a:extLst>
          </p:cNvPr>
          <p:cNvSpPr>
            <a:spLocks noChangeShapeType="1"/>
          </p:cNvSpPr>
          <p:nvPr/>
        </p:nvSpPr>
        <p:spPr bwMode="auto">
          <a:xfrm flipV="1">
            <a:off x="3972659" y="2779445"/>
            <a:ext cx="3177" cy="2039938"/>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24" name="Oval 15">
            <a:extLst>
              <a:ext uri="{FF2B5EF4-FFF2-40B4-BE49-F238E27FC236}">
                <a16:creationId xmlns:a16="http://schemas.microsoft.com/office/drawing/2014/main" id="{C9E93EA2-1D09-4115-B977-1057E3CCE7EA}"/>
              </a:ext>
            </a:extLst>
          </p:cNvPr>
          <p:cNvSpPr>
            <a:spLocks noChangeArrowheads="1"/>
          </p:cNvSpPr>
          <p:nvPr/>
        </p:nvSpPr>
        <p:spPr bwMode="auto">
          <a:xfrm>
            <a:off x="3857570" y="2692926"/>
            <a:ext cx="173037" cy="17303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25" name="Oval 15">
            <a:extLst>
              <a:ext uri="{FF2B5EF4-FFF2-40B4-BE49-F238E27FC236}">
                <a16:creationId xmlns:a16="http://schemas.microsoft.com/office/drawing/2014/main" id="{DFC69265-3FD5-48C4-AB2C-DF88B2780BE9}"/>
              </a:ext>
            </a:extLst>
          </p:cNvPr>
          <p:cNvSpPr>
            <a:spLocks noChangeArrowheads="1"/>
          </p:cNvSpPr>
          <p:nvPr/>
        </p:nvSpPr>
        <p:spPr bwMode="auto">
          <a:xfrm>
            <a:off x="1434611" y="4538396"/>
            <a:ext cx="173037" cy="17303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26" name="矩形 25">
            <a:extLst>
              <a:ext uri="{FF2B5EF4-FFF2-40B4-BE49-F238E27FC236}">
                <a16:creationId xmlns:a16="http://schemas.microsoft.com/office/drawing/2014/main" id="{D384701E-7024-4027-B495-E42E692D85E4}"/>
              </a:ext>
            </a:extLst>
          </p:cNvPr>
          <p:cNvSpPr/>
          <p:nvPr/>
        </p:nvSpPr>
        <p:spPr>
          <a:xfrm>
            <a:off x="1197027" y="6035366"/>
            <a:ext cx="4450001" cy="584775"/>
          </a:xfrm>
          <a:prstGeom prst="rect">
            <a:avLst/>
          </a:prstGeom>
        </p:spPr>
        <p:txBody>
          <a:bodyPr wrap="none">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dirty="0">
                <a:solidFill>
                  <a:schemeClr val="tx1"/>
                </a:solidFill>
              </a:rPr>
              <a:t>P</a:t>
            </a:r>
            <a:r>
              <a:rPr lang="en-US" altLang="zh-CN" dirty="0">
                <a:solidFill>
                  <a:schemeClr val="tx1"/>
                </a:solidFill>
                <a:ea typeface="宋体" panose="02010600030101010101" pitchFamily="2" charset="-122"/>
              </a:rPr>
              <a:t> </a:t>
            </a:r>
            <a:r>
              <a:rPr lang="en-US" altLang="zh-CN" dirty="0">
                <a:solidFill>
                  <a:schemeClr val="tx1"/>
                </a:solidFill>
                <a:latin typeface="Symbol" panose="05050102010706020507" pitchFamily="18" charset="2"/>
                <a:ea typeface="宋体" panose="02010600030101010101" pitchFamily="2" charset="-122"/>
              </a:rPr>
              <a:t>&gt;</a:t>
            </a:r>
            <a:r>
              <a:rPr lang="en-US" altLang="zh-CN" dirty="0">
                <a:solidFill>
                  <a:schemeClr val="tx1"/>
                </a:solidFill>
                <a:ea typeface="宋体" panose="02010600030101010101" pitchFamily="2" charset="-122"/>
              </a:rPr>
              <a:t> min AVC</a:t>
            </a:r>
            <a:r>
              <a:rPr lang="zh-CN" altLang="en-US" dirty="0">
                <a:solidFill>
                  <a:schemeClr val="tx1"/>
                </a:solidFill>
                <a:ea typeface="宋体" panose="02010600030101010101" pitchFamily="2" charset="-122"/>
              </a:rPr>
              <a:t>，</a:t>
            </a:r>
            <a:r>
              <a:rPr lang="en-US" altLang="zh-CN" baseline="-25000" dirty="0">
                <a:solidFill>
                  <a:schemeClr val="tx1"/>
                </a:solidFill>
                <a:ea typeface="宋体" panose="02010600030101010101" pitchFamily="2" charset="-122"/>
              </a:rPr>
              <a:t> </a:t>
            </a:r>
            <a:r>
              <a:rPr lang="en-US" altLang="zh-CN" dirty="0">
                <a:solidFill>
                  <a:schemeClr val="tx1"/>
                </a:solidFill>
                <a:ea typeface="宋体" panose="02010600030101010101" pitchFamily="2" charset="-122"/>
              </a:rPr>
              <a:t>    </a:t>
            </a:r>
            <a:r>
              <a:rPr lang="zh-CN" altLang="en-US" dirty="0">
                <a:solidFill>
                  <a:schemeClr val="tx1"/>
                </a:solidFill>
                <a:ea typeface="宋体" panose="02010600030101010101" pitchFamily="2" charset="-122"/>
              </a:rPr>
              <a:t>生产</a:t>
            </a:r>
            <a:r>
              <a:rPr lang="en-US" altLang="zh-CN" dirty="0">
                <a:solidFill>
                  <a:schemeClr val="tx1"/>
                </a:solidFill>
                <a:ea typeface="宋体" panose="02010600030101010101" pitchFamily="2" charset="-122"/>
              </a:rPr>
              <a:t> </a:t>
            </a:r>
          </a:p>
        </p:txBody>
      </p:sp>
      <p:sp>
        <p:nvSpPr>
          <p:cNvPr id="27" name="Rectangle 13">
            <a:extLst>
              <a:ext uri="{FF2B5EF4-FFF2-40B4-BE49-F238E27FC236}">
                <a16:creationId xmlns:a16="http://schemas.microsoft.com/office/drawing/2014/main" id="{FCCC98A5-CA6A-4334-8ED7-FEFAD9B83515}"/>
              </a:ext>
            </a:extLst>
          </p:cNvPr>
          <p:cNvSpPr>
            <a:spLocks noChangeArrowheads="1"/>
          </p:cNvSpPr>
          <p:nvPr/>
        </p:nvSpPr>
        <p:spPr bwMode="auto">
          <a:xfrm>
            <a:off x="7139063" y="3714913"/>
            <a:ext cx="1971316" cy="1816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zh-CN" altLang="en-US" sz="2800" dirty="0">
                <a:solidFill>
                  <a:schemeClr val="tx1"/>
                </a:solidFill>
                <a:latin typeface="+mn-lt"/>
                <a:ea typeface="宋体" panose="02010600030101010101" pitchFamily="2" charset="-122"/>
              </a:rPr>
              <a:t>在</a:t>
            </a:r>
            <a:r>
              <a:rPr lang="en-US" altLang="zh-CN" sz="2800" dirty="0" err="1">
                <a:solidFill>
                  <a:schemeClr val="tx1"/>
                </a:solidFill>
                <a:latin typeface="+mn-lt"/>
                <a:ea typeface="宋体" panose="02010600030101010101" pitchFamily="2" charset="-122"/>
              </a:rPr>
              <a:t>minAVC</a:t>
            </a:r>
            <a:r>
              <a:rPr lang="zh-CN" altLang="en-US" sz="2800" dirty="0">
                <a:solidFill>
                  <a:schemeClr val="tx1"/>
                </a:solidFill>
                <a:latin typeface="+mn-lt"/>
                <a:ea typeface="宋体" panose="02010600030101010101" pitchFamily="2" charset="-122"/>
              </a:rPr>
              <a:t>有，</a:t>
            </a:r>
            <a:r>
              <a:rPr lang="en-US" altLang="zh-CN" sz="2800" dirty="0">
                <a:solidFill>
                  <a:schemeClr val="tx1"/>
                </a:solidFill>
                <a:latin typeface="+mn-lt"/>
                <a:ea typeface="宋体" panose="02010600030101010101" pitchFamily="2" charset="-122"/>
              </a:rPr>
              <a:t>MC=AVC</a:t>
            </a:r>
            <a:r>
              <a:rPr lang="zh-CN" altLang="en-US" sz="2800" dirty="0">
                <a:solidFill>
                  <a:schemeClr val="tx1"/>
                </a:solidFill>
                <a:latin typeface="+mn-lt"/>
                <a:ea typeface="宋体" panose="02010600030101010101" pitchFamily="2" charset="-122"/>
              </a:rPr>
              <a:t>为什么？</a:t>
            </a:r>
            <a:endParaRPr lang="en-US" altLang="zh-CN" sz="2800" dirty="0">
              <a:solidFill>
                <a:schemeClr val="tx1"/>
              </a:solidFill>
              <a:latin typeface="+mn-lt"/>
              <a:ea typeface="宋体" panose="02010600030101010101" pitchFamily="2" charset="-122"/>
            </a:endParaRPr>
          </a:p>
        </p:txBody>
      </p:sp>
      <p:sp>
        <p:nvSpPr>
          <p:cNvPr id="28" name="Rectangle 13">
            <a:extLst>
              <a:ext uri="{FF2B5EF4-FFF2-40B4-BE49-F238E27FC236}">
                <a16:creationId xmlns:a16="http://schemas.microsoft.com/office/drawing/2014/main" id="{66B12B7B-493C-4356-A57C-61A65A30FE93}"/>
              </a:ext>
            </a:extLst>
          </p:cNvPr>
          <p:cNvSpPr>
            <a:spLocks noChangeArrowheads="1"/>
          </p:cNvSpPr>
          <p:nvPr/>
        </p:nvSpPr>
        <p:spPr bwMode="auto">
          <a:xfrm>
            <a:off x="1177149" y="5670640"/>
            <a:ext cx="4375942"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dirty="0">
                <a:solidFill>
                  <a:schemeClr val="tx1"/>
                </a:solidFill>
              </a:rPr>
              <a:t>P</a:t>
            </a:r>
            <a:r>
              <a:rPr lang="en-US" altLang="zh-CN" dirty="0">
                <a:solidFill>
                  <a:schemeClr val="tx1"/>
                </a:solidFill>
                <a:ea typeface="宋体" panose="02010600030101010101" pitchFamily="2" charset="-122"/>
              </a:rPr>
              <a:t> </a:t>
            </a:r>
            <a:r>
              <a:rPr lang="en-US" altLang="zh-CN" dirty="0">
                <a:solidFill>
                  <a:schemeClr val="tx1"/>
                </a:solidFill>
                <a:latin typeface="Symbol" panose="05050102010706020507" pitchFamily="18" charset="2"/>
                <a:ea typeface="宋体" panose="02010600030101010101" pitchFamily="2" charset="-122"/>
              </a:rPr>
              <a:t>&lt;</a:t>
            </a:r>
            <a:r>
              <a:rPr lang="en-US" altLang="zh-CN" dirty="0">
                <a:solidFill>
                  <a:schemeClr val="tx1"/>
                </a:solidFill>
                <a:ea typeface="宋体" panose="02010600030101010101" pitchFamily="2" charset="-122"/>
              </a:rPr>
              <a:t> min AVC</a:t>
            </a:r>
            <a:r>
              <a:rPr lang="zh-CN" altLang="en-US" dirty="0">
                <a:solidFill>
                  <a:schemeClr val="tx1"/>
                </a:solidFill>
                <a:ea typeface="宋体" panose="02010600030101010101" pitchFamily="2" charset="-122"/>
              </a:rPr>
              <a:t>，</a:t>
            </a:r>
            <a:r>
              <a:rPr lang="en-US" altLang="zh-CN" dirty="0">
                <a:solidFill>
                  <a:schemeClr val="tx1"/>
                </a:solidFill>
                <a:ea typeface="宋体" panose="02010600030101010101" pitchFamily="2" charset="-122"/>
              </a:rPr>
              <a:t>     </a:t>
            </a:r>
            <a:r>
              <a:rPr lang="zh-CN" altLang="en-US" dirty="0">
                <a:solidFill>
                  <a:schemeClr val="tx1"/>
                </a:solidFill>
                <a:ea typeface="宋体" panose="02010600030101010101" pitchFamily="2" charset="-122"/>
              </a:rPr>
              <a:t>停产</a:t>
            </a:r>
            <a:endParaRPr lang="en-US" altLang="zh-CN" dirty="0">
              <a:solidFill>
                <a:schemeClr val="tx1"/>
              </a:solidFill>
              <a:ea typeface="宋体" panose="02010600030101010101" pitchFamily="2" charset="-122"/>
            </a:endParaRPr>
          </a:p>
        </p:txBody>
      </p:sp>
    </p:spTree>
    <p:extLst>
      <p:ext uri="{BB962C8B-B14F-4D97-AF65-F5344CB8AC3E}">
        <p14:creationId xmlns:p14="http://schemas.microsoft.com/office/powerpoint/2010/main" val="24797408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4DE573-CA76-4C5C-BD99-5B30E870D735}"/>
              </a:ext>
            </a:extLst>
          </p:cNvPr>
          <p:cNvSpPr>
            <a:spLocks noGrp="1"/>
          </p:cNvSpPr>
          <p:nvPr>
            <p:ph type="title"/>
          </p:nvPr>
        </p:nvSpPr>
        <p:spPr/>
        <p:txBody>
          <a:bodyPr/>
          <a:lstStyle/>
          <a:p>
            <a:r>
              <a:rPr lang="zh-CN" altLang="en-US" dirty="0"/>
              <a:t>厂商的短期盈亏</a:t>
            </a:r>
            <a:endParaRPr lang="en-US" dirty="0"/>
          </a:p>
        </p:txBody>
      </p:sp>
      <p:sp>
        <p:nvSpPr>
          <p:cNvPr id="3" name="内容占位符 2">
            <a:extLst>
              <a:ext uri="{FF2B5EF4-FFF2-40B4-BE49-F238E27FC236}">
                <a16:creationId xmlns:a16="http://schemas.microsoft.com/office/drawing/2014/main" id="{3850F01A-1E79-4608-A1BA-C3DD3936E750}"/>
              </a:ext>
            </a:extLst>
          </p:cNvPr>
          <p:cNvSpPr>
            <a:spLocks noGrp="1"/>
          </p:cNvSpPr>
          <p:nvPr>
            <p:ph idx="1"/>
          </p:nvPr>
        </p:nvSpPr>
        <p:spPr/>
        <p:txBody>
          <a:bodyPr/>
          <a:lstStyle/>
          <a:p>
            <a:endParaRPr lang="en-US" dirty="0"/>
          </a:p>
        </p:txBody>
      </p:sp>
      <p:sp>
        <p:nvSpPr>
          <p:cNvPr id="5" name="Line 3">
            <a:extLst>
              <a:ext uri="{FF2B5EF4-FFF2-40B4-BE49-F238E27FC236}">
                <a16:creationId xmlns:a16="http://schemas.microsoft.com/office/drawing/2014/main" id="{F6560E1C-A82B-4462-A0BE-110248785CDC}"/>
              </a:ext>
            </a:extLst>
          </p:cNvPr>
          <p:cNvSpPr>
            <a:spLocks noChangeShapeType="1"/>
          </p:cNvSpPr>
          <p:nvPr/>
        </p:nvSpPr>
        <p:spPr bwMode="auto">
          <a:xfrm>
            <a:off x="1542674" y="1656596"/>
            <a:ext cx="0" cy="3381375"/>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6" name="Line 4">
            <a:extLst>
              <a:ext uri="{FF2B5EF4-FFF2-40B4-BE49-F238E27FC236}">
                <a16:creationId xmlns:a16="http://schemas.microsoft.com/office/drawing/2014/main" id="{3D2EA240-9ED1-4627-BDEC-1BDA9BAED855}"/>
              </a:ext>
            </a:extLst>
          </p:cNvPr>
          <p:cNvSpPr>
            <a:spLocks noChangeShapeType="1"/>
          </p:cNvSpPr>
          <p:nvPr/>
        </p:nvSpPr>
        <p:spPr bwMode="auto">
          <a:xfrm>
            <a:off x="1542674" y="5061784"/>
            <a:ext cx="4429125"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7" name="Arc 5">
            <a:extLst>
              <a:ext uri="{FF2B5EF4-FFF2-40B4-BE49-F238E27FC236}">
                <a16:creationId xmlns:a16="http://schemas.microsoft.com/office/drawing/2014/main" id="{D583A33B-6F83-4D24-9578-146A19EC6F27}"/>
              </a:ext>
            </a:extLst>
          </p:cNvPr>
          <p:cNvSpPr>
            <a:spLocks/>
          </p:cNvSpPr>
          <p:nvPr/>
        </p:nvSpPr>
        <p:spPr bwMode="auto">
          <a:xfrm rot="10800000">
            <a:off x="1979236" y="1515309"/>
            <a:ext cx="3043238" cy="2428875"/>
          </a:xfrm>
          <a:custGeom>
            <a:avLst/>
            <a:gdLst>
              <a:gd name="T0" fmla="*/ 0 w 38509"/>
              <a:gd name="T1" fmla="*/ 112422603 h 21600"/>
              <a:gd name="T2" fmla="*/ 240496944 w 38509"/>
              <a:gd name="T3" fmla="*/ 211517772 h 21600"/>
              <a:gd name="T4" fmla="*/ 109078926 w 38509"/>
              <a:gd name="T5" fmla="*/ 273121835 h 21600"/>
              <a:gd name="T6" fmla="*/ 0 60000 65536"/>
              <a:gd name="T7" fmla="*/ 0 60000 65536"/>
              <a:gd name="T8" fmla="*/ 0 60000 65536"/>
              <a:gd name="T9" fmla="*/ 0 w 38509"/>
              <a:gd name="T10" fmla="*/ 0 h 21600"/>
              <a:gd name="T11" fmla="*/ 38509 w 38509"/>
              <a:gd name="T12" fmla="*/ 21600 h 21600"/>
            </a:gdLst>
            <a:ahLst/>
            <a:cxnLst>
              <a:cxn ang="T6">
                <a:pos x="T0" y="T1"/>
              </a:cxn>
              <a:cxn ang="T7">
                <a:pos x="T2" y="T3"/>
              </a:cxn>
              <a:cxn ang="T8">
                <a:pos x="T4" y="T5"/>
              </a:cxn>
            </a:cxnLst>
            <a:rect l="T9" t="T10" r="T11" b="T12"/>
            <a:pathLst>
              <a:path w="38509" h="21600" fill="none" extrusionOk="0">
                <a:moveTo>
                  <a:pt x="0" y="8891"/>
                </a:moveTo>
                <a:cubicBezTo>
                  <a:pt x="4065" y="3304"/>
                  <a:pt x="10557" y="-1"/>
                  <a:pt x="17466" y="0"/>
                </a:cubicBezTo>
                <a:cubicBezTo>
                  <a:pt x="27518" y="0"/>
                  <a:pt x="36241" y="6934"/>
                  <a:pt x="38509" y="16727"/>
                </a:cubicBezTo>
              </a:path>
              <a:path w="38509" h="21600" stroke="0" extrusionOk="0">
                <a:moveTo>
                  <a:pt x="0" y="8891"/>
                </a:moveTo>
                <a:cubicBezTo>
                  <a:pt x="4065" y="3304"/>
                  <a:pt x="10557" y="-1"/>
                  <a:pt x="17466" y="0"/>
                </a:cubicBezTo>
                <a:cubicBezTo>
                  <a:pt x="27518" y="0"/>
                  <a:pt x="36241" y="6934"/>
                  <a:pt x="38509" y="16727"/>
                </a:cubicBezTo>
                <a:lnTo>
                  <a:pt x="17466" y="21600"/>
                </a:lnTo>
                <a:close/>
              </a:path>
            </a:pathLst>
          </a:custGeom>
          <a:noFill/>
          <a:ln w="25400" cap="rnd">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8" name="Arc 7">
            <a:extLst>
              <a:ext uri="{FF2B5EF4-FFF2-40B4-BE49-F238E27FC236}">
                <a16:creationId xmlns:a16="http://schemas.microsoft.com/office/drawing/2014/main" id="{F0C75954-BC4F-4267-A88A-C80D07C50B95}"/>
              </a:ext>
            </a:extLst>
          </p:cNvPr>
          <p:cNvSpPr>
            <a:spLocks/>
          </p:cNvSpPr>
          <p:nvPr/>
        </p:nvSpPr>
        <p:spPr bwMode="auto">
          <a:xfrm rot="10800000">
            <a:off x="1552199" y="1943934"/>
            <a:ext cx="2514600" cy="2714625"/>
          </a:xfrm>
          <a:custGeom>
            <a:avLst/>
            <a:gdLst>
              <a:gd name="T0" fmla="*/ 0 w 38747"/>
              <a:gd name="T1" fmla="*/ 285173892 h 21600"/>
              <a:gd name="T2" fmla="*/ 163192328 w 38747"/>
              <a:gd name="T3" fmla="*/ 139878103 h 21600"/>
              <a:gd name="T4" fmla="*/ 89739553 w 38747"/>
              <a:gd name="T5" fmla="*/ 341166029 h 21600"/>
              <a:gd name="T6" fmla="*/ 0 60000 65536"/>
              <a:gd name="T7" fmla="*/ 0 60000 65536"/>
              <a:gd name="T8" fmla="*/ 0 60000 65536"/>
              <a:gd name="T9" fmla="*/ 0 w 38747"/>
              <a:gd name="T10" fmla="*/ 0 h 21600"/>
              <a:gd name="T11" fmla="*/ 38747 w 38747"/>
              <a:gd name="T12" fmla="*/ 21600 h 21600"/>
            </a:gdLst>
            <a:ahLst/>
            <a:cxnLst>
              <a:cxn ang="T6">
                <a:pos x="T0" y="T1"/>
              </a:cxn>
              <a:cxn ang="T7">
                <a:pos x="T2" y="T3"/>
              </a:cxn>
              <a:cxn ang="T8">
                <a:pos x="T4" y="T5"/>
              </a:cxn>
            </a:cxnLst>
            <a:rect l="T9" t="T10" r="T11" b="T12"/>
            <a:pathLst>
              <a:path w="38747" h="21600" fill="none" extrusionOk="0">
                <a:moveTo>
                  <a:pt x="-1" y="18054"/>
                </a:moveTo>
                <a:cubicBezTo>
                  <a:pt x="1733" y="7636"/>
                  <a:pt x="10745" y="-1"/>
                  <a:pt x="21307" y="0"/>
                </a:cubicBezTo>
                <a:cubicBezTo>
                  <a:pt x="28200" y="0"/>
                  <a:pt x="34679" y="3290"/>
                  <a:pt x="38746" y="8856"/>
                </a:cubicBezTo>
              </a:path>
              <a:path w="38747" h="21600" stroke="0" extrusionOk="0">
                <a:moveTo>
                  <a:pt x="-1" y="18054"/>
                </a:moveTo>
                <a:cubicBezTo>
                  <a:pt x="1733" y="7636"/>
                  <a:pt x="10745" y="-1"/>
                  <a:pt x="21307" y="0"/>
                </a:cubicBezTo>
                <a:cubicBezTo>
                  <a:pt x="28200" y="0"/>
                  <a:pt x="34679" y="3290"/>
                  <a:pt x="38746" y="8856"/>
                </a:cubicBezTo>
                <a:lnTo>
                  <a:pt x="21307" y="21600"/>
                </a:lnTo>
                <a:close/>
              </a:path>
            </a:pathLst>
          </a:custGeom>
          <a:noFill/>
          <a:ln w="25400" cap="rnd">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9" name="Rectangle 9">
            <a:extLst>
              <a:ext uri="{FF2B5EF4-FFF2-40B4-BE49-F238E27FC236}">
                <a16:creationId xmlns:a16="http://schemas.microsoft.com/office/drawing/2014/main" id="{84DA4011-90CF-45BF-AA0D-E1698D7E4001}"/>
              </a:ext>
            </a:extLst>
          </p:cNvPr>
          <p:cNvSpPr>
            <a:spLocks noChangeArrowheads="1"/>
          </p:cNvSpPr>
          <p:nvPr/>
        </p:nvSpPr>
        <p:spPr bwMode="auto">
          <a:xfrm>
            <a:off x="4998661" y="2366209"/>
            <a:ext cx="779059"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dirty="0">
                <a:solidFill>
                  <a:schemeClr val="accent1"/>
                </a:solidFill>
                <a:ea typeface="宋体" panose="02010600030101010101" pitchFamily="2" charset="-122"/>
              </a:rPr>
              <a:t>AC</a:t>
            </a:r>
          </a:p>
        </p:txBody>
      </p:sp>
      <p:sp>
        <p:nvSpPr>
          <p:cNvPr id="10" name="Rectangle 10">
            <a:extLst>
              <a:ext uri="{FF2B5EF4-FFF2-40B4-BE49-F238E27FC236}">
                <a16:creationId xmlns:a16="http://schemas.microsoft.com/office/drawing/2014/main" id="{841554CA-5918-44FA-A822-3B979FEB8324}"/>
              </a:ext>
            </a:extLst>
          </p:cNvPr>
          <p:cNvSpPr>
            <a:spLocks noChangeArrowheads="1"/>
          </p:cNvSpPr>
          <p:nvPr/>
        </p:nvSpPr>
        <p:spPr bwMode="auto">
          <a:xfrm>
            <a:off x="4017525" y="2466222"/>
            <a:ext cx="823944"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dirty="0">
                <a:solidFill>
                  <a:schemeClr val="hlink"/>
                </a:solidFill>
                <a:ea typeface="宋体" panose="02010600030101010101" pitchFamily="2" charset="-122"/>
              </a:rPr>
              <a:t>MC</a:t>
            </a:r>
          </a:p>
        </p:txBody>
      </p:sp>
      <p:sp>
        <p:nvSpPr>
          <p:cNvPr id="11" name="Line 11">
            <a:extLst>
              <a:ext uri="{FF2B5EF4-FFF2-40B4-BE49-F238E27FC236}">
                <a16:creationId xmlns:a16="http://schemas.microsoft.com/office/drawing/2014/main" id="{BC5571D5-DEB2-40E6-9A59-C0EBE0E67A6C}"/>
              </a:ext>
            </a:extLst>
          </p:cNvPr>
          <p:cNvSpPr>
            <a:spLocks noChangeShapeType="1"/>
          </p:cNvSpPr>
          <p:nvPr/>
        </p:nvSpPr>
        <p:spPr bwMode="auto">
          <a:xfrm flipH="1">
            <a:off x="1541086" y="4377571"/>
            <a:ext cx="1687513"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12" name="Arc 12">
            <a:extLst>
              <a:ext uri="{FF2B5EF4-FFF2-40B4-BE49-F238E27FC236}">
                <a16:creationId xmlns:a16="http://schemas.microsoft.com/office/drawing/2014/main" id="{5779EDF5-2CD0-456E-A550-4560648F1AEA}"/>
              </a:ext>
            </a:extLst>
          </p:cNvPr>
          <p:cNvSpPr>
            <a:spLocks/>
          </p:cNvSpPr>
          <p:nvPr/>
        </p:nvSpPr>
        <p:spPr bwMode="auto">
          <a:xfrm rot="10800000">
            <a:off x="2696786" y="1932821"/>
            <a:ext cx="1382713" cy="2498725"/>
          </a:xfrm>
          <a:custGeom>
            <a:avLst/>
            <a:gdLst>
              <a:gd name="T0" fmla="*/ 0 w 21307"/>
              <a:gd name="T1" fmla="*/ 258010627 h 19885"/>
              <a:gd name="T2" fmla="*/ 54208290 w 21307"/>
              <a:gd name="T3" fmla="*/ 0 h 19885"/>
              <a:gd name="T4" fmla="*/ 89730850 w 21307"/>
              <a:gd name="T5" fmla="*/ 313986632 h 19885"/>
              <a:gd name="T6" fmla="*/ 0 60000 65536"/>
              <a:gd name="T7" fmla="*/ 0 60000 65536"/>
              <a:gd name="T8" fmla="*/ 0 60000 65536"/>
              <a:gd name="T9" fmla="*/ 0 w 21307"/>
              <a:gd name="T10" fmla="*/ 0 h 19885"/>
              <a:gd name="T11" fmla="*/ 21307 w 21307"/>
              <a:gd name="T12" fmla="*/ 19885 h 19885"/>
            </a:gdLst>
            <a:ahLst/>
            <a:cxnLst>
              <a:cxn ang="T6">
                <a:pos x="T0" y="T1"/>
              </a:cxn>
              <a:cxn ang="T7">
                <a:pos x="T2" y="T3"/>
              </a:cxn>
              <a:cxn ang="T8">
                <a:pos x="T4" y="T5"/>
              </a:cxn>
            </a:cxnLst>
            <a:rect l="T9" t="T10" r="T11" b="T12"/>
            <a:pathLst>
              <a:path w="21307" h="19885" fill="none" extrusionOk="0">
                <a:moveTo>
                  <a:pt x="-1" y="16339"/>
                </a:moveTo>
                <a:cubicBezTo>
                  <a:pt x="1212" y="9049"/>
                  <a:pt x="6068" y="2886"/>
                  <a:pt x="12872" y="0"/>
                </a:cubicBezTo>
              </a:path>
              <a:path w="21307" h="19885" stroke="0" extrusionOk="0">
                <a:moveTo>
                  <a:pt x="-1" y="16339"/>
                </a:moveTo>
                <a:cubicBezTo>
                  <a:pt x="1212" y="9049"/>
                  <a:pt x="6068" y="2886"/>
                  <a:pt x="12872" y="0"/>
                </a:cubicBezTo>
                <a:lnTo>
                  <a:pt x="21307" y="19885"/>
                </a:lnTo>
                <a:close/>
              </a:path>
            </a:pathLst>
          </a:custGeom>
          <a:noFill/>
          <a:ln w="508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13" name="Line 14">
            <a:extLst>
              <a:ext uri="{FF2B5EF4-FFF2-40B4-BE49-F238E27FC236}">
                <a16:creationId xmlns:a16="http://schemas.microsoft.com/office/drawing/2014/main" id="{F9221832-56AB-4559-8771-9AD1DEB1469F}"/>
              </a:ext>
            </a:extLst>
          </p:cNvPr>
          <p:cNvSpPr>
            <a:spLocks noChangeShapeType="1"/>
          </p:cNvSpPr>
          <p:nvPr/>
        </p:nvSpPr>
        <p:spPr bwMode="auto">
          <a:xfrm>
            <a:off x="1555374" y="4377571"/>
            <a:ext cx="0" cy="663575"/>
          </a:xfrm>
          <a:prstGeom prst="line">
            <a:avLst/>
          </a:prstGeom>
          <a:noFill/>
          <a:ln w="762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14" name="Rectangle 20">
            <a:extLst>
              <a:ext uri="{FF2B5EF4-FFF2-40B4-BE49-F238E27FC236}">
                <a16:creationId xmlns:a16="http://schemas.microsoft.com/office/drawing/2014/main" id="{CBAE3CD2-1B13-4941-94D1-C70D3DD41DAB}"/>
              </a:ext>
            </a:extLst>
          </p:cNvPr>
          <p:cNvSpPr>
            <a:spLocks noChangeArrowheads="1"/>
          </p:cNvSpPr>
          <p:nvPr/>
        </p:nvSpPr>
        <p:spPr bwMode="auto">
          <a:xfrm>
            <a:off x="951563" y="1664867"/>
            <a:ext cx="386324"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a:t>
            </a:r>
          </a:p>
        </p:txBody>
      </p:sp>
      <p:sp>
        <p:nvSpPr>
          <p:cNvPr id="15" name="Rectangle 21">
            <a:extLst>
              <a:ext uri="{FF2B5EF4-FFF2-40B4-BE49-F238E27FC236}">
                <a16:creationId xmlns:a16="http://schemas.microsoft.com/office/drawing/2014/main" id="{C91B59C0-D787-41CD-B8F2-E0E2AF601746}"/>
              </a:ext>
            </a:extLst>
          </p:cNvPr>
          <p:cNvSpPr>
            <a:spLocks noChangeArrowheads="1"/>
          </p:cNvSpPr>
          <p:nvPr/>
        </p:nvSpPr>
        <p:spPr bwMode="auto">
          <a:xfrm>
            <a:off x="5808286" y="5055434"/>
            <a:ext cx="504946"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dirty="0">
                <a:solidFill>
                  <a:schemeClr val="tx1"/>
                </a:solidFill>
                <a:ea typeface="宋体" panose="02010600030101010101" pitchFamily="2" charset="-122"/>
              </a:rPr>
              <a:t>Q</a:t>
            </a:r>
          </a:p>
        </p:txBody>
      </p:sp>
      <p:sp>
        <p:nvSpPr>
          <p:cNvPr id="16" name="Line 11">
            <a:extLst>
              <a:ext uri="{FF2B5EF4-FFF2-40B4-BE49-F238E27FC236}">
                <a16:creationId xmlns:a16="http://schemas.microsoft.com/office/drawing/2014/main" id="{136BC6FC-388D-4A8C-A863-0FAD217718F0}"/>
              </a:ext>
            </a:extLst>
          </p:cNvPr>
          <p:cNvSpPr>
            <a:spLocks noChangeShapeType="1"/>
          </p:cNvSpPr>
          <p:nvPr/>
        </p:nvSpPr>
        <p:spPr bwMode="auto">
          <a:xfrm flipH="1" flipV="1">
            <a:off x="1566485" y="3902909"/>
            <a:ext cx="1965325" cy="41275"/>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17" name="Oval 13">
            <a:extLst>
              <a:ext uri="{FF2B5EF4-FFF2-40B4-BE49-F238E27FC236}">
                <a16:creationId xmlns:a16="http://schemas.microsoft.com/office/drawing/2014/main" id="{1FA9AC95-BACB-4A8D-82A4-A8D522419885}"/>
              </a:ext>
            </a:extLst>
          </p:cNvPr>
          <p:cNvSpPr>
            <a:spLocks noChangeArrowheads="1"/>
          </p:cNvSpPr>
          <p:nvPr/>
        </p:nvSpPr>
        <p:spPr bwMode="auto">
          <a:xfrm>
            <a:off x="3569912" y="3816390"/>
            <a:ext cx="173037" cy="173037"/>
          </a:xfrm>
          <a:prstGeom prst="ellipse">
            <a:avLst/>
          </a:prstGeom>
          <a:solidFill>
            <a:srgbClr val="FF6600"/>
          </a:solidFill>
          <a:ln>
            <a:noFill/>
          </a:ln>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18" name="矩形 17">
            <a:extLst>
              <a:ext uri="{FF2B5EF4-FFF2-40B4-BE49-F238E27FC236}">
                <a16:creationId xmlns:a16="http://schemas.microsoft.com/office/drawing/2014/main" id="{6BEDA05D-E1B9-4B23-AFF0-36E7C05F66B8}"/>
              </a:ext>
            </a:extLst>
          </p:cNvPr>
          <p:cNvSpPr/>
          <p:nvPr/>
        </p:nvSpPr>
        <p:spPr>
          <a:xfrm>
            <a:off x="-2572" y="3641113"/>
            <a:ext cx="1507144" cy="584775"/>
          </a:xfrm>
          <a:prstGeom prst="rect">
            <a:avLst/>
          </a:prstGeom>
        </p:spPr>
        <p:txBody>
          <a:bodyPr wrap="none">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dirty="0" err="1">
                <a:solidFill>
                  <a:schemeClr val="accent1"/>
                </a:solidFill>
                <a:ea typeface="宋体" panose="02010600030101010101" pitchFamily="2" charset="-122"/>
              </a:rPr>
              <a:t>minAC</a:t>
            </a:r>
            <a:endParaRPr lang="en-US" altLang="zh-CN" baseline="-25000" dirty="0">
              <a:solidFill>
                <a:schemeClr val="accent1"/>
              </a:solidFill>
              <a:ea typeface="宋体" panose="02010600030101010101" pitchFamily="2" charset="-122"/>
            </a:endParaRPr>
          </a:p>
        </p:txBody>
      </p:sp>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389E05B8-E7B0-4294-A87E-4AE3EE0CA634}"/>
                  </a:ext>
                </a:extLst>
              </p:cNvPr>
              <p:cNvSpPr/>
              <p:nvPr/>
            </p:nvSpPr>
            <p:spPr>
              <a:xfrm>
                <a:off x="1295214" y="5324335"/>
                <a:ext cx="7205472" cy="1077218"/>
              </a:xfrm>
              <a:prstGeom prst="rect">
                <a:avLst/>
              </a:prstGeom>
            </p:spPr>
            <p:txBody>
              <a:bodyPr wrap="square">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14:m>
                  <m:oMath xmlns:m="http://schemas.openxmlformats.org/officeDocument/2006/math">
                    <m:r>
                      <a:rPr lang="en-US" altLang="zh-CN" b="1" i="0" smtClean="0">
                        <a:solidFill>
                          <a:schemeClr val="tx1"/>
                        </a:solidFill>
                        <a:latin typeface="Cambria Math" panose="02040503050406030204" pitchFamily="18" charset="0"/>
                      </a:rPr>
                      <m:t>𝐏</m:t>
                    </m:r>
                    <m:r>
                      <a:rPr lang="en-US" altLang="zh-CN" b="1" i="0" smtClean="0">
                        <a:solidFill>
                          <a:schemeClr val="tx1"/>
                        </a:solidFill>
                        <a:latin typeface="Cambria Math" panose="02040503050406030204" pitchFamily="18" charset="0"/>
                      </a:rPr>
                      <m:t>&lt;</m:t>
                    </m:r>
                    <m:r>
                      <m:rPr>
                        <m:nor/>
                      </m:rPr>
                      <a:rPr lang="en-US" altLang="zh-CN" dirty="0">
                        <a:solidFill>
                          <a:schemeClr val="tx1"/>
                        </a:solidFill>
                        <a:ea typeface="宋体" panose="02010600030101010101" pitchFamily="2" charset="-122"/>
                      </a:rPr>
                      <m:t>minAC</m:t>
                    </m:r>
                  </m:oMath>
                </a14:m>
                <a:r>
                  <a:rPr lang="en-US" altLang="zh-CN" dirty="0">
                    <a:solidFill>
                      <a:schemeClr val="tx1"/>
                    </a:solidFill>
                    <a:latin typeface="宋体" panose="02010600030101010101" pitchFamily="2" charset="-122"/>
                    <a:ea typeface="宋体" panose="02010600030101010101" pitchFamily="2" charset="-122"/>
                  </a:rPr>
                  <a:t>, </a:t>
                </a:r>
                <a:r>
                  <a:rPr lang="zh-CN" altLang="en-US" dirty="0">
                    <a:solidFill>
                      <a:schemeClr val="tx1"/>
                    </a:solidFill>
                    <a:latin typeface="宋体" panose="02010600030101010101" pitchFamily="2" charset="-122"/>
                    <a:ea typeface="宋体" panose="02010600030101010101" pitchFamily="2" charset="-122"/>
                  </a:rPr>
                  <a:t>亏损</a:t>
                </a:r>
                <a:endParaRPr lang="en-US" altLang="zh-CN" dirty="0">
                  <a:solidFill>
                    <a:schemeClr val="tx1"/>
                  </a:solidFill>
                  <a:latin typeface="宋体" panose="02010600030101010101" pitchFamily="2" charset="-122"/>
                  <a:ea typeface="宋体" panose="02010600030101010101" pitchFamily="2" charset="-122"/>
                </a:endParaRPr>
              </a:p>
              <a:p>
                <a14:m>
                  <m:oMath xmlns:m="http://schemas.openxmlformats.org/officeDocument/2006/math">
                    <m:r>
                      <a:rPr lang="en-US" altLang="zh-CN" b="1" i="0" smtClean="0">
                        <a:solidFill>
                          <a:schemeClr val="tx1"/>
                        </a:solidFill>
                        <a:latin typeface="Cambria Math" panose="02040503050406030204" pitchFamily="18" charset="0"/>
                      </a:rPr>
                      <m:t>𝐏</m:t>
                    </m:r>
                    <m:r>
                      <a:rPr lang="en-US" altLang="zh-CN" b="1" i="0" smtClean="0">
                        <a:solidFill>
                          <a:schemeClr val="tx1"/>
                        </a:solidFill>
                        <a:latin typeface="Cambria Math" panose="02040503050406030204" pitchFamily="18" charset="0"/>
                      </a:rPr>
                      <m:t>&gt;</m:t>
                    </m:r>
                    <m:r>
                      <m:rPr>
                        <m:nor/>
                      </m:rPr>
                      <a:rPr lang="en-US" altLang="zh-CN" dirty="0">
                        <a:solidFill>
                          <a:schemeClr val="tx1"/>
                        </a:solidFill>
                        <a:ea typeface="宋体" panose="02010600030101010101" pitchFamily="2" charset="-122"/>
                      </a:rPr>
                      <m:t>minAC</m:t>
                    </m:r>
                    <m:r>
                      <a:rPr lang="en-US" altLang="zh-CN" b="1" i="0" smtClean="0">
                        <a:solidFill>
                          <a:schemeClr val="tx1"/>
                        </a:solidFill>
                        <a:latin typeface="Cambria Math" panose="02040503050406030204" pitchFamily="18" charset="0"/>
                      </a:rPr>
                      <m:t>,</m:t>
                    </m:r>
                  </m:oMath>
                </a14:m>
                <a:r>
                  <a:rPr lang="en-US" altLang="zh-CN" dirty="0">
                    <a:solidFill>
                      <a:schemeClr val="tx1"/>
                    </a:solidFill>
                    <a:latin typeface="宋体" panose="02010600030101010101" pitchFamily="2" charset="-122"/>
                    <a:ea typeface="宋体" panose="02010600030101010101" pitchFamily="2" charset="-122"/>
                  </a:rPr>
                  <a:t>  </a:t>
                </a:r>
                <a:r>
                  <a:rPr lang="zh-CN" altLang="en-US" dirty="0">
                    <a:solidFill>
                      <a:schemeClr val="tx1"/>
                    </a:solidFill>
                    <a:latin typeface="宋体" panose="02010600030101010101" pitchFamily="2" charset="-122"/>
                    <a:ea typeface="宋体" panose="02010600030101010101" pitchFamily="2" charset="-122"/>
                  </a:rPr>
                  <a:t>盈利</a:t>
                </a:r>
                <a:endParaRPr lang="en-US" altLang="zh-CN" dirty="0">
                  <a:solidFill>
                    <a:schemeClr val="tx1"/>
                  </a:solidFill>
                  <a:latin typeface="宋体" panose="02010600030101010101" pitchFamily="2" charset="-122"/>
                  <a:ea typeface="宋体" panose="02010600030101010101" pitchFamily="2" charset="-122"/>
                </a:endParaRPr>
              </a:p>
            </p:txBody>
          </p:sp>
        </mc:Choice>
        <mc:Fallback xmlns="">
          <p:sp>
            <p:nvSpPr>
              <p:cNvPr id="19" name="矩形 18">
                <a:extLst>
                  <a:ext uri="{FF2B5EF4-FFF2-40B4-BE49-F238E27FC236}">
                    <a16:creationId xmlns:a16="http://schemas.microsoft.com/office/drawing/2014/main" id="{389E05B8-E7B0-4294-A87E-4AE3EE0CA634}"/>
                  </a:ext>
                </a:extLst>
              </p:cNvPr>
              <p:cNvSpPr>
                <a:spLocks noRot="1" noChangeAspect="1" noMove="1" noResize="1" noEditPoints="1" noAdjustHandles="1" noChangeArrowheads="1" noChangeShapeType="1" noTextEdit="1"/>
              </p:cNvSpPr>
              <p:nvPr/>
            </p:nvSpPr>
            <p:spPr>
              <a:xfrm>
                <a:off x="1295214" y="5324335"/>
                <a:ext cx="7205472" cy="1077218"/>
              </a:xfrm>
              <a:prstGeom prst="rect">
                <a:avLst/>
              </a:prstGeom>
              <a:blipFill>
                <a:blip r:embed="rId2"/>
                <a:stretch>
                  <a:fillRect t="-9040" b="-15819"/>
                </a:stretch>
              </a:blipFill>
            </p:spPr>
            <p:txBody>
              <a:bodyPr/>
              <a:lstStyle/>
              <a:p>
                <a:r>
                  <a:rPr lang="en-US">
                    <a:noFill/>
                  </a:rPr>
                  <a:t> </a:t>
                </a:r>
              </a:p>
            </p:txBody>
          </p:sp>
        </mc:Fallback>
      </mc:AlternateContent>
      <p:sp>
        <p:nvSpPr>
          <p:cNvPr id="20" name="Line 19">
            <a:extLst>
              <a:ext uri="{FF2B5EF4-FFF2-40B4-BE49-F238E27FC236}">
                <a16:creationId xmlns:a16="http://schemas.microsoft.com/office/drawing/2014/main" id="{AF3CD91F-4BE9-470A-A184-927B4CBE3FDE}"/>
              </a:ext>
            </a:extLst>
          </p:cNvPr>
          <p:cNvSpPr>
            <a:spLocks noChangeShapeType="1"/>
          </p:cNvSpPr>
          <p:nvPr/>
        </p:nvSpPr>
        <p:spPr bwMode="auto">
          <a:xfrm>
            <a:off x="3471455" y="2305884"/>
            <a:ext cx="207963" cy="13462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21" name="Rectangle 18">
            <a:extLst>
              <a:ext uri="{FF2B5EF4-FFF2-40B4-BE49-F238E27FC236}">
                <a16:creationId xmlns:a16="http://schemas.microsoft.com/office/drawing/2014/main" id="{227218E8-45BA-48DD-ADF9-9B40A23B472C}"/>
              </a:ext>
            </a:extLst>
          </p:cNvPr>
          <p:cNvSpPr>
            <a:spLocks noChangeArrowheads="1"/>
          </p:cNvSpPr>
          <p:nvPr/>
        </p:nvSpPr>
        <p:spPr bwMode="auto">
          <a:xfrm>
            <a:off x="2622850" y="1721073"/>
            <a:ext cx="1649491"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dirty="0">
                <a:solidFill>
                  <a:schemeClr val="tx1"/>
                </a:solidFill>
                <a:ea typeface="宋体" panose="02010600030101010101" pitchFamily="2" charset="-122"/>
              </a:rPr>
              <a:t>0</a:t>
            </a:r>
            <a:r>
              <a:rPr lang="zh-CN" altLang="en-US" dirty="0">
                <a:solidFill>
                  <a:schemeClr val="tx1"/>
                </a:solidFill>
                <a:ea typeface="宋体" panose="02010600030101010101" pitchFamily="2" charset="-122"/>
              </a:rPr>
              <a:t>利润点</a:t>
            </a:r>
            <a:endParaRPr lang="en-US" altLang="zh-CN" dirty="0">
              <a:solidFill>
                <a:schemeClr val="tx1"/>
              </a:solidFill>
              <a:ea typeface="宋体" panose="02010600030101010101" pitchFamily="2" charset="-122"/>
            </a:endParaRPr>
          </a:p>
        </p:txBody>
      </p:sp>
      <p:sp>
        <p:nvSpPr>
          <p:cNvPr id="22" name="Rectangle 13">
            <a:extLst>
              <a:ext uri="{FF2B5EF4-FFF2-40B4-BE49-F238E27FC236}">
                <a16:creationId xmlns:a16="http://schemas.microsoft.com/office/drawing/2014/main" id="{927E7CE3-A558-4299-9800-F8160591FF17}"/>
              </a:ext>
            </a:extLst>
          </p:cNvPr>
          <p:cNvSpPr>
            <a:spLocks noChangeArrowheads="1"/>
          </p:cNvSpPr>
          <p:nvPr/>
        </p:nvSpPr>
        <p:spPr bwMode="auto">
          <a:xfrm>
            <a:off x="7175255" y="3933501"/>
            <a:ext cx="1971316" cy="138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zh-CN" altLang="en-US" sz="2800" dirty="0">
                <a:solidFill>
                  <a:schemeClr val="tx1"/>
                </a:solidFill>
                <a:latin typeface="+mn-lt"/>
                <a:ea typeface="宋体" panose="02010600030101010101" pitchFamily="2" charset="-122"/>
              </a:rPr>
              <a:t>在</a:t>
            </a:r>
            <a:r>
              <a:rPr lang="en-US" altLang="zh-CN" sz="2800" dirty="0" err="1">
                <a:solidFill>
                  <a:schemeClr val="tx1"/>
                </a:solidFill>
                <a:latin typeface="+mn-lt"/>
                <a:ea typeface="宋体" panose="02010600030101010101" pitchFamily="2" charset="-122"/>
              </a:rPr>
              <a:t>minAC</a:t>
            </a:r>
            <a:r>
              <a:rPr lang="zh-CN" altLang="en-US" sz="2800" dirty="0">
                <a:solidFill>
                  <a:schemeClr val="tx1"/>
                </a:solidFill>
                <a:latin typeface="+mn-lt"/>
                <a:ea typeface="宋体" panose="02010600030101010101" pitchFamily="2" charset="-122"/>
              </a:rPr>
              <a:t>有，</a:t>
            </a:r>
            <a:r>
              <a:rPr lang="en-US" altLang="zh-CN" sz="2800" dirty="0">
                <a:solidFill>
                  <a:schemeClr val="tx1"/>
                </a:solidFill>
                <a:latin typeface="+mn-lt"/>
                <a:ea typeface="宋体" panose="02010600030101010101" pitchFamily="2" charset="-122"/>
              </a:rPr>
              <a:t>MC=AC</a:t>
            </a:r>
          </a:p>
          <a:p>
            <a:r>
              <a:rPr lang="zh-CN" altLang="en-US" sz="2800" dirty="0">
                <a:solidFill>
                  <a:schemeClr val="tx1"/>
                </a:solidFill>
                <a:latin typeface="+mn-lt"/>
                <a:ea typeface="宋体" panose="02010600030101010101" pitchFamily="2" charset="-122"/>
              </a:rPr>
              <a:t>为什么？</a:t>
            </a:r>
            <a:endParaRPr lang="en-US" altLang="zh-CN" sz="2800" dirty="0">
              <a:solidFill>
                <a:schemeClr val="tx1"/>
              </a:solidFill>
              <a:latin typeface="+mn-lt"/>
              <a:ea typeface="宋体" panose="02010600030101010101" pitchFamily="2" charset="-122"/>
            </a:endParaRPr>
          </a:p>
        </p:txBody>
      </p:sp>
    </p:spTree>
    <p:extLst>
      <p:ext uri="{BB962C8B-B14F-4D97-AF65-F5344CB8AC3E}">
        <p14:creationId xmlns:p14="http://schemas.microsoft.com/office/powerpoint/2010/main" val="3481282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7762F3-AAC4-4D95-8211-379C607E001B}"/>
              </a:ext>
            </a:extLst>
          </p:cNvPr>
          <p:cNvSpPr>
            <a:spLocks noGrp="1"/>
          </p:cNvSpPr>
          <p:nvPr>
            <p:ph type="title"/>
          </p:nvPr>
        </p:nvSpPr>
        <p:spPr/>
        <p:txBody>
          <a:bodyPr/>
          <a:lstStyle/>
          <a:p>
            <a:r>
              <a:rPr lang="en-US" altLang="zh-CN" dirty="0"/>
              <a:t>Recap</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DA20A85-372A-4B73-96FC-BF4105FAB538}"/>
                  </a:ext>
                </a:extLst>
              </p:cNvPr>
              <p:cNvSpPr>
                <a:spLocks noGrp="1"/>
              </p:cNvSpPr>
              <p:nvPr>
                <p:ph idx="1"/>
              </p:nvPr>
            </p:nvSpPr>
            <p:spPr/>
            <p:txBody>
              <a:bodyPr/>
              <a:lstStyle/>
              <a:p>
                <a:r>
                  <a:rPr lang="zh-CN" altLang="en-US" dirty="0"/>
                  <a:t>短期的成本最小化：</a:t>
                </a:r>
                <a:endParaRPr lang="en-US" altLang="zh-CN" dirty="0"/>
              </a:p>
              <a:p>
                <a:pPr marL="0" indent="0">
                  <a:buNone/>
                </a:pPr>
                <a:r>
                  <a:rPr lang="en-US" altLang="zh-CN" dirty="0">
                    <a:latin typeface="+mn-ea"/>
                  </a:rPr>
                  <a:t>(7.B)    </a:t>
                </a:r>
                <a:r>
                  <a:rPr lang="en-US" altLang="zh-CN" dirty="0" err="1">
                    <a:latin typeface="+mn-ea"/>
                  </a:rPr>
                  <a:t>min</a:t>
                </a:r>
                <a:r>
                  <a:rPr lang="en-US" altLang="zh-CN" baseline="-25000" dirty="0" err="1">
                    <a:latin typeface="+mn-ea"/>
                  </a:rPr>
                  <a:t>L</a:t>
                </a:r>
                <a:r>
                  <a:rPr lang="en-US" altLang="zh-CN" dirty="0">
                    <a:latin typeface="+mn-ea"/>
                  </a:rPr>
                  <a:t> </a:t>
                </a:r>
                <a:r>
                  <a:rPr lang="en-US" altLang="zh-CN" dirty="0" err="1">
                    <a:latin typeface="+mn-ea"/>
                  </a:rPr>
                  <a:t>wL+r</a:t>
                </a:r>
                <a:r>
                  <a:rPr lang="en-US" altLang="zh-CN" dirty="0">
                    <a:latin typeface="+mn-ea"/>
                  </a:rPr>
                  <a:t> </a:t>
                </a:r>
                <a14:m>
                  <m:oMath xmlns:m="http://schemas.openxmlformats.org/officeDocument/2006/math">
                    <m:acc>
                      <m:accPr>
                        <m:chr m:val="̅"/>
                        <m:ctrlPr>
                          <a:rPr lang="en-US" altLang="zh-CN" i="1">
                            <a:latin typeface="Cambria Math" panose="02040503050406030204" pitchFamily="18" charset="0"/>
                          </a:rPr>
                        </m:ctrlPr>
                      </m:accPr>
                      <m:e>
                        <m:r>
                          <a:rPr lang="en-US" altLang="zh-CN">
                            <a:latin typeface="Cambria Math" panose="02040503050406030204" pitchFamily="18" charset="0"/>
                          </a:rPr>
                          <m:t>𝐊</m:t>
                        </m:r>
                      </m:e>
                    </m:acc>
                  </m:oMath>
                </a14:m>
                <a:r>
                  <a:rPr lang="en-US" altLang="zh-CN" dirty="0">
                    <a:latin typeface="+mn-ea"/>
                  </a:rPr>
                  <a:t>   </a:t>
                </a:r>
              </a:p>
              <a:p>
                <a:pPr marL="0" indent="0">
                  <a:buNone/>
                </a:pPr>
                <a:r>
                  <a:rPr lang="en-US" altLang="zh-CN" dirty="0">
                    <a:latin typeface="+mn-ea"/>
                  </a:rPr>
                  <a:t>                  </a:t>
                </a:r>
                <a:r>
                  <a:rPr lang="en-US" altLang="zh-CN" dirty="0" err="1">
                    <a:latin typeface="+mn-ea"/>
                  </a:rPr>
                  <a:t>s.t.</a:t>
                </a:r>
                <a:r>
                  <a:rPr lang="en-US" altLang="zh-CN" dirty="0">
                    <a:latin typeface="+mn-ea"/>
                  </a:rPr>
                  <a:t>   f(L, </a:t>
                </a:r>
                <a14:m>
                  <m:oMath xmlns:m="http://schemas.openxmlformats.org/officeDocument/2006/math">
                    <m:acc>
                      <m:accPr>
                        <m:chr m:val="̅"/>
                        <m:ctrlPr>
                          <a:rPr lang="en-US" altLang="zh-CN" i="1">
                            <a:latin typeface="Cambria Math" panose="02040503050406030204" pitchFamily="18" charset="0"/>
                          </a:rPr>
                        </m:ctrlPr>
                      </m:accPr>
                      <m:e>
                        <m:r>
                          <a:rPr lang="en-US" altLang="zh-CN">
                            <a:latin typeface="Cambria Math" panose="02040503050406030204" pitchFamily="18" charset="0"/>
                          </a:rPr>
                          <m:t>𝐊</m:t>
                        </m:r>
                      </m:e>
                    </m:acc>
                  </m:oMath>
                </a14:m>
                <a:r>
                  <a:rPr lang="en-US" altLang="zh-CN" dirty="0">
                    <a:latin typeface="+mn-ea"/>
                  </a:rPr>
                  <a:t>)=Q,  L</a:t>
                </a:r>
                <a14:m>
                  <m:oMath xmlns:m="http://schemas.openxmlformats.org/officeDocument/2006/math">
                    <m:r>
                      <a:rPr lang="en-US" altLang="zh-CN" i="1">
                        <a:latin typeface="Cambria Math" panose="02040503050406030204" pitchFamily="18" charset="0"/>
                      </a:rPr>
                      <m:t>≥</m:t>
                    </m:r>
                  </m:oMath>
                </a14:m>
                <a:r>
                  <a:rPr lang="en-US" altLang="zh-CN" dirty="0">
                    <a:latin typeface="+mn-ea"/>
                  </a:rPr>
                  <a:t>0.</a:t>
                </a:r>
              </a:p>
              <a:p>
                <a:r>
                  <a:rPr lang="zh-CN" altLang="en-US" dirty="0"/>
                  <a:t>劳动投入量</a:t>
                </a:r>
                <a:r>
                  <a:rPr lang="en-US" altLang="zh-CN" dirty="0">
                    <a:latin typeface="+mn-ea"/>
                  </a:rPr>
                  <a:t>L=</a:t>
                </a:r>
                <a:r>
                  <a:rPr lang="zh-CN" altLang="en-US" dirty="0">
                    <a:latin typeface="+mn-ea"/>
                  </a:rPr>
                  <a:t> </a:t>
                </a:r>
                <a:r>
                  <a:rPr lang="en-US" altLang="zh-CN" dirty="0">
                    <a:latin typeface="+mn-ea"/>
                  </a:rPr>
                  <a:t>L*</a:t>
                </a:r>
                <a14:m>
                  <m:oMath xmlns:m="http://schemas.openxmlformats.org/officeDocument/2006/math">
                    <m:r>
                      <m:rPr>
                        <m:nor/>
                      </m:rPr>
                      <a:rPr lang="en-US" altLang="zh-CN" dirty="0">
                        <a:latin typeface="+mn-ea"/>
                      </a:rPr>
                      <m:t>(</m:t>
                    </m:r>
                    <m:r>
                      <m:rPr>
                        <m:nor/>
                      </m:rPr>
                      <a:rPr lang="en-US" altLang="zh-CN" dirty="0">
                        <a:latin typeface="+mn-ea"/>
                      </a:rPr>
                      <m:t>Q</m:t>
                    </m:r>
                    <m:r>
                      <m:rPr>
                        <m:nor/>
                      </m:rPr>
                      <a:rPr lang="en-US" altLang="zh-CN" dirty="0">
                        <a:latin typeface="+mn-ea"/>
                      </a:rPr>
                      <m:t>)</m:t>
                    </m:r>
                  </m:oMath>
                </a14:m>
                <a:r>
                  <a:rPr lang="en-US" altLang="zh-CN" dirty="0">
                    <a:latin typeface="+mn-ea"/>
                  </a:rPr>
                  <a:t> </a:t>
                </a:r>
                <a:r>
                  <a:rPr lang="zh-CN" altLang="en-US" dirty="0">
                    <a:latin typeface="+mn-ea"/>
                  </a:rPr>
                  <a:t>满足</a:t>
                </a:r>
                <a:endParaRPr lang="en-US" altLang="zh-CN" dirty="0">
                  <a:latin typeface="+mn-ea"/>
                </a:endParaRPr>
              </a:p>
              <a:p>
                <a:pPr lvl="1"/>
                <a:r>
                  <a:rPr lang="en-US" altLang="zh-CN" dirty="0">
                    <a:latin typeface="+mn-ea"/>
                  </a:rPr>
                  <a:t>f(L* , </a:t>
                </a:r>
                <a14:m>
                  <m:oMath xmlns:m="http://schemas.openxmlformats.org/officeDocument/2006/math">
                    <m:acc>
                      <m:accPr>
                        <m:chr m:val="̅"/>
                        <m:ctrlPr>
                          <a:rPr lang="en-US" altLang="zh-CN" i="1">
                            <a:latin typeface="Cambria Math" panose="02040503050406030204" pitchFamily="18" charset="0"/>
                          </a:rPr>
                        </m:ctrlPr>
                      </m:accPr>
                      <m:e>
                        <m:r>
                          <a:rPr lang="en-US" altLang="zh-CN">
                            <a:latin typeface="Cambria Math" panose="02040503050406030204" pitchFamily="18" charset="0"/>
                          </a:rPr>
                          <m:t>𝐊</m:t>
                        </m:r>
                      </m:e>
                    </m:acc>
                  </m:oMath>
                </a14:m>
                <a:r>
                  <a:rPr lang="en-US" altLang="zh-CN" dirty="0">
                    <a:latin typeface="+mn-ea"/>
                  </a:rPr>
                  <a:t>) = Q</a:t>
                </a:r>
              </a:p>
              <a:p>
                <a14:m>
                  <m:oMath xmlns:m="http://schemas.openxmlformats.org/officeDocument/2006/math">
                    <m:r>
                      <m:rPr>
                        <m:nor/>
                      </m:rPr>
                      <a:rPr lang="en-US" altLang="zh-CN" dirty="0">
                        <a:latin typeface="+mn-ea"/>
                      </a:rPr>
                      <m:t>TC</m:t>
                    </m:r>
                    <m:r>
                      <m:rPr>
                        <m:nor/>
                      </m:rPr>
                      <a:rPr lang="en-US" altLang="zh-CN" dirty="0">
                        <a:latin typeface="+mn-ea"/>
                      </a:rPr>
                      <m:t>(</m:t>
                    </m:r>
                    <m:r>
                      <m:rPr>
                        <m:nor/>
                      </m:rPr>
                      <a:rPr lang="en-US" altLang="zh-CN" dirty="0">
                        <a:latin typeface="+mn-ea"/>
                      </a:rPr>
                      <m:t>Q</m:t>
                    </m:r>
                    <m:r>
                      <m:rPr>
                        <m:nor/>
                      </m:rPr>
                      <a:rPr lang="en-US" altLang="zh-CN" dirty="0">
                        <a:latin typeface="+mn-ea"/>
                      </a:rPr>
                      <m:t>)=</m:t>
                    </m:r>
                    <m:r>
                      <m:rPr>
                        <m:nor/>
                      </m:rPr>
                      <a:rPr lang="en-US" altLang="zh-CN" dirty="0">
                        <a:latin typeface="+mn-ea"/>
                      </a:rPr>
                      <m:t>wL</m:t>
                    </m:r>
                    <m:r>
                      <m:rPr>
                        <m:nor/>
                      </m:rPr>
                      <a:rPr lang="en-US" altLang="zh-CN" dirty="0">
                        <a:latin typeface="+mn-ea"/>
                      </a:rPr>
                      <m:t>∗ (</m:t>
                    </m:r>
                    <m:r>
                      <m:rPr>
                        <m:nor/>
                      </m:rPr>
                      <a:rPr lang="en-US" altLang="zh-CN" dirty="0">
                        <a:latin typeface="+mn-ea"/>
                      </a:rPr>
                      <m:t>Q</m:t>
                    </m:r>
                    <m:r>
                      <m:rPr>
                        <m:nor/>
                      </m:rPr>
                      <a:rPr lang="en-US" altLang="zh-CN" dirty="0">
                        <a:latin typeface="+mn-ea"/>
                      </a:rPr>
                      <m:t>)+</m:t>
                    </m:r>
                    <m:r>
                      <m:rPr>
                        <m:nor/>
                      </m:rPr>
                      <a:rPr lang="en-US" altLang="zh-CN" dirty="0">
                        <a:latin typeface="+mn-ea"/>
                      </a:rPr>
                      <m:t>r</m:t>
                    </m:r>
                    <m:acc>
                      <m:accPr>
                        <m:chr m:val="̅"/>
                        <m:ctrlPr>
                          <a:rPr lang="en-US" altLang="zh-CN" i="1">
                            <a:latin typeface="Cambria Math" panose="02040503050406030204" pitchFamily="18" charset="0"/>
                          </a:rPr>
                        </m:ctrlPr>
                      </m:accPr>
                      <m:e>
                        <m:r>
                          <a:rPr lang="en-US" altLang="zh-CN">
                            <a:latin typeface="Cambria Math" panose="02040503050406030204" pitchFamily="18" charset="0"/>
                          </a:rPr>
                          <m:t>𝐊</m:t>
                        </m:r>
                      </m:e>
                    </m:acc>
                    <m:r>
                      <a:rPr lang="en-US" altLang="zh-CN" i="1">
                        <a:latin typeface="Cambria Math" panose="02040503050406030204" pitchFamily="18" charset="0"/>
                      </a:rPr>
                      <m:t>=</m:t>
                    </m:r>
                    <m:r>
                      <m:rPr>
                        <m:sty m:val="p"/>
                      </m:rPr>
                      <a:rPr lang="en-US" altLang="zh-CN" i="1" dirty="0">
                        <a:latin typeface="Cambria Math" panose="02040503050406030204" pitchFamily="18" charset="0"/>
                      </a:rPr>
                      <m:t>V</m:t>
                    </m:r>
                    <m:r>
                      <m:rPr>
                        <m:nor/>
                      </m:rPr>
                      <a:rPr lang="en-US" altLang="zh-CN" dirty="0">
                        <a:latin typeface="+mn-ea"/>
                      </a:rPr>
                      <m:t>C</m:t>
                    </m:r>
                    <m:r>
                      <m:rPr>
                        <m:nor/>
                      </m:rPr>
                      <a:rPr lang="en-US" altLang="zh-CN" dirty="0">
                        <a:latin typeface="+mn-ea"/>
                      </a:rPr>
                      <m:t>(</m:t>
                    </m:r>
                    <m:r>
                      <m:rPr>
                        <m:nor/>
                      </m:rPr>
                      <a:rPr lang="en-US" altLang="zh-CN" dirty="0">
                        <a:latin typeface="+mn-ea"/>
                      </a:rPr>
                      <m:t>Q</m:t>
                    </m:r>
                    <m:r>
                      <m:rPr>
                        <m:nor/>
                      </m:rPr>
                      <a:rPr lang="en-US" altLang="zh-CN" dirty="0">
                        <a:latin typeface="+mn-ea"/>
                      </a:rPr>
                      <m:t>)</m:t>
                    </m:r>
                    <m:r>
                      <a:rPr lang="en-US" altLang="zh-CN" i="1" dirty="0" smtClean="0">
                        <a:latin typeface="Cambria Math" panose="02040503050406030204" pitchFamily="18" charset="0"/>
                      </a:rPr>
                      <m:t>+</m:t>
                    </m:r>
                    <m:r>
                      <m:rPr>
                        <m:sty m:val="p"/>
                      </m:rPr>
                      <a:rPr lang="en-US" altLang="zh-CN" i="1" dirty="0">
                        <a:latin typeface="Cambria Math" panose="02040503050406030204" pitchFamily="18" charset="0"/>
                      </a:rPr>
                      <m:t>FC</m:t>
                    </m:r>
                  </m:oMath>
                </a14:m>
                <a:endParaRPr lang="en-US" altLang="zh-CN" i="1" dirty="0">
                  <a:latin typeface="Cambria Math" panose="02040503050406030204" pitchFamily="18" charset="0"/>
                </a:endParaRPr>
              </a:p>
              <a:p>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𝑤</m:t>
                        </m:r>
                      </m:num>
                      <m:den>
                        <m:r>
                          <a:rPr lang="en-US" altLang="zh-CN">
                            <a:latin typeface="Cambria Math" panose="02040503050406030204" pitchFamily="18" charset="0"/>
                          </a:rPr>
                          <m:t>𝐌</m:t>
                        </m:r>
                        <m:sSub>
                          <m:sSubPr>
                            <m:ctrlPr>
                              <a:rPr lang="en-US" altLang="zh-CN" i="1">
                                <a:latin typeface="Cambria Math" panose="02040503050406030204" pitchFamily="18" charset="0"/>
                              </a:rPr>
                            </m:ctrlPr>
                          </m:sSubPr>
                          <m:e>
                            <m:r>
                              <a:rPr lang="en-US" altLang="zh-CN">
                                <a:latin typeface="Cambria Math" panose="02040503050406030204" pitchFamily="18" charset="0"/>
                              </a:rPr>
                              <m:t>𝐏</m:t>
                            </m:r>
                          </m:e>
                          <m:sub>
                            <m:r>
                              <a:rPr lang="en-US" altLang="zh-CN" b="1">
                                <a:latin typeface="Cambria Math" panose="02040503050406030204" pitchFamily="18" charset="0"/>
                              </a:rPr>
                              <m:t>𝐋</m:t>
                            </m:r>
                          </m:sub>
                        </m:sSub>
                      </m:den>
                    </m:f>
                    <m:r>
                      <a:rPr lang="en-US" altLang="zh-CN" b="1" i="1">
                        <a:latin typeface="Cambria Math" panose="02040503050406030204" pitchFamily="18" charset="0"/>
                      </a:rPr>
                      <m:t>=</m:t>
                    </m:r>
                    <m:r>
                      <a:rPr lang="en-US" altLang="zh-CN" b="1" i="1">
                        <a:latin typeface="Cambria Math" panose="02040503050406030204" pitchFamily="18" charset="0"/>
                      </a:rPr>
                      <m:t>𝑴𝑪</m:t>
                    </m:r>
                    <m:r>
                      <a:rPr lang="en-US" altLang="zh-CN" b="1" i="1" smtClean="0">
                        <a:latin typeface="Cambria Math" panose="02040503050406030204" pitchFamily="18" charset="0"/>
                      </a:rPr>
                      <m:t>(</m:t>
                    </m:r>
                    <m:r>
                      <m:rPr>
                        <m:nor/>
                      </m:rPr>
                      <a:rPr lang="en-US" altLang="zh-CN" dirty="0">
                        <a:latin typeface="+mn-ea"/>
                      </a:rPr>
                      <m:t>Q</m:t>
                    </m:r>
                    <m:r>
                      <a:rPr lang="en-US" altLang="zh-CN" b="1" i="1" smtClean="0">
                        <a:latin typeface="Cambria Math" panose="02040503050406030204" pitchFamily="18" charset="0"/>
                      </a:rPr>
                      <m:t>)</m:t>
                    </m:r>
                  </m:oMath>
                </a14:m>
                <a:endParaRPr lang="zh-CN" altLang="en-US" dirty="0"/>
              </a:p>
            </p:txBody>
          </p:sp>
        </mc:Choice>
        <mc:Fallback xmlns="">
          <p:sp>
            <p:nvSpPr>
              <p:cNvPr id="3" name="内容占位符 2">
                <a:extLst>
                  <a:ext uri="{FF2B5EF4-FFF2-40B4-BE49-F238E27FC236}">
                    <a16:creationId xmlns:a16="http://schemas.microsoft.com/office/drawing/2014/main" id="{0DA20A85-372A-4B73-96FC-BF4105FAB538}"/>
                  </a:ext>
                </a:extLst>
              </p:cNvPr>
              <p:cNvSpPr>
                <a:spLocks noGrp="1" noRot="1" noChangeAspect="1" noMove="1" noResize="1" noEditPoints="1" noAdjustHandles="1" noChangeArrowheads="1" noChangeShapeType="1" noTextEdit="1"/>
              </p:cNvSpPr>
              <p:nvPr>
                <p:ph idx="1"/>
              </p:nvPr>
            </p:nvSpPr>
            <p:spPr>
              <a:blipFill>
                <a:blip r:embed="rId2"/>
                <a:stretch>
                  <a:fillRect l="-1546"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227988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9D3410-9DE7-4D79-98D3-6B0A3D6F7B5F}"/>
              </a:ext>
            </a:extLst>
          </p:cNvPr>
          <p:cNvSpPr>
            <a:spLocks noGrp="1"/>
          </p:cNvSpPr>
          <p:nvPr>
            <p:ph type="title"/>
          </p:nvPr>
        </p:nvSpPr>
        <p:spPr/>
        <p:txBody>
          <a:bodyPr/>
          <a:lstStyle/>
          <a:p>
            <a:r>
              <a:rPr lang="zh-CN" altLang="en-US" dirty="0"/>
              <a:t>盈亏与利润最大化</a:t>
            </a:r>
          </a:p>
        </p:txBody>
      </p:sp>
      <p:sp>
        <p:nvSpPr>
          <p:cNvPr id="3" name="内容占位符 2">
            <a:extLst>
              <a:ext uri="{FF2B5EF4-FFF2-40B4-BE49-F238E27FC236}">
                <a16:creationId xmlns:a16="http://schemas.microsoft.com/office/drawing/2014/main" id="{21665A11-C493-462C-818A-DF9F133DA478}"/>
              </a:ext>
            </a:extLst>
          </p:cNvPr>
          <p:cNvSpPr>
            <a:spLocks noGrp="1"/>
          </p:cNvSpPr>
          <p:nvPr>
            <p:ph idx="1"/>
          </p:nvPr>
        </p:nvSpPr>
        <p:spPr/>
        <p:txBody>
          <a:bodyPr>
            <a:normAutofit fontScale="92500" lnSpcReduction="10000"/>
          </a:bodyPr>
          <a:lstStyle/>
          <a:p>
            <a:r>
              <a:rPr lang="zh-CN" altLang="en-US" dirty="0"/>
              <a:t>盈亏与利润最大化的关系</a:t>
            </a:r>
          </a:p>
          <a:p>
            <a:r>
              <a:rPr lang="zh-CN" altLang="en-US" dirty="0"/>
              <a:t>企业按利润最大化产量生产的结果可能是盈利、亏损和不亏不盈。企业的利润最大化和盈亏含义并不相同。</a:t>
            </a:r>
          </a:p>
          <a:p>
            <a:r>
              <a:rPr lang="zh-CN" altLang="en-US" dirty="0"/>
              <a:t>利润最大化意味着：企业在现有条件下已经做到了最好</a:t>
            </a:r>
          </a:p>
          <a:p>
            <a:r>
              <a:rPr lang="zh-CN" altLang="en-US" dirty="0"/>
              <a:t>企业盈亏，还取决于市场价格（客观条件）。</a:t>
            </a:r>
          </a:p>
          <a:p>
            <a:r>
              <a:rPr lang="zh-CN" altLang="en-US" dirty="0"/>
              <a:t>市场价格过低时企业可能亏损，但利润最大化条件下，亏损最小：此时利润最大化</a:t>
            </a:r>
            <a:r>
              <a:rPr lang="en-US" altLang="zh-CN" dirty="0"/>
              <a:t>=</a:t>
            </a:r>
            <a:r>
              <a:rPr lang="zh-CN" altLang="en-US" dirty="0"/>
              <a:t>亏损最小化</a:t>
            </a:r>
          </a:p>
          <a:p>
            <a:r>
              <a:rPr lang="zh-CN" altLang="en-US" dirty="0"/>
              <a:t>市场价格较高时企业盈利，利润最大化条件下，盈利最大化</a:t>
            </a:r>
          </a:p>
          <a:p>
            <a:endParaRPr lang="zh-CN" altLang="en-US" dirty="0"/>
          </a:p>
        </p:txBody>
      </p:sp>
    </p:spTree>
    <p:extLst>
      <p:ext uri="{BB962C8B-B14F-4D97-AF65-F5344CB8AC3E}">
        <p14:creationId xmlns:p14="http://schemas.microsoft.com/office/powerpoint/2010/main" val="32920476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ED0196-9A80-41A5-A0CA-0D79317BD6DC}"/>
              </a:ext>
            </a:extLst>
          </p:cNvPr>
          <p:cNvSpPr>
            <a:spLocks noGrp="1"/>
          </p:cNvSpPr>
          <p:nvPr>
            <p:ph type="title"/>
          </p:nvPr>
        </p:nvSpPr>
        <p:spPr/>
        <p:txBody>
          <a:bodyPr/>
          <a:lstStyle/>
          <a:p>
            <a:r>
              <a:rPr lang="zh-CN" altLang="en-US" dirty="0"/>
              <a:t>亏损时的决策</a:t>
            </a:r>
          </a:p>
        </p:txBody>
      </p:sp>
      <p:sp>
        <p:nvSpPr>
          <p:cNvPr id="3" name="内容占位符 2">
            <a:extLst>
              <a:ext uri="{FF2B5EF4-FFF2-40B4-BE49-F238E27FC236}">
                <a16:creationId xmlns:a16="http://schemas.microsoft.com/office/drawing/2014/main" id="{9F69AD00-5483-4C0A-9180-D003E1B06693}"/>
              </a:ext>
            </a:extLst>
          </p:cNvPr>
          <p:cNvSpPr>
            <a:spLocks noGrp="1"/>
          </p:cNvSpPr>
          <p:nvPr>
            <p:ph idx="1"/>
          </p:nvPr>
        </p:nvSpPr>
        <p:spPr/>
        <p:txBody>
          <a:bodyPr>
            <a:normAutofit/>
          </a:bodyPr>
          <a:lstStyle/>
          <a:p>
            <a:r>
              <a:rPr lang="zh-CN" altLang="en-US" dirty="0"/>
              <a:t>继续生产</a:t>
            </a:r>
            <a:r>
              <a:rPr lang="en-US" altLang="zh-CN" dirty="0"/>
              <a:t>OR</a:t>
            </a:r>
            <a:r>
              <a:rPr lang="zh-CN" altLang="en-US" dirty="0"/>
              <a:t>决定停产</a:t>
            </a:r>
            <a:r>
              <a:rPr lang="en-US" altLang="zh-CN" dirty="0"/>
              <a:t>?</a:t>
            </a:r>
            <a:r>
              <a:rPr lang="zh-CN" altLang="en-US" dirty="0"/>
              <a:t>答案取决于停产是否会有损失</a:t>
            </a:r>
            <a:r>
              <a:rPr lang="en-US" altLang="zh-CN" dirty="0"/>
              <a:t>, </a:t>
            </a:r>
            <a:r>
              <a:rPr lang="zh-CN" altLang="en-US" dirty="0"/>
              <a:t>以及如果有损失</a:t>
            </a:r>
            <a:r>
              <a:rPr lang="en-US" altLang="zh-CN" dirty="0"/>
              <a:t>, </a:t>
            </a:r>
            <a:r>
              <a:rPr lang="zh-CN" altLang="en-US" dirty="0"/>
              <a:t>这个损失又有多大。</a:t>
            </a:r>
          </a:p>
          <a:p>
            <a:r>
              <a:rPr lang="zh-CN" altLang="en-US" dirty="0"/>
              <a:t>停产的损失：短期存在不变成本，停产会造成不变成本的损失（</a:t>
            </a:r>
            <a:r>
              <a:rPr lang="en-US" altLang="zh-CN" dirty="0"/>
              <a:t>-FC</a:t>
            </a:r>
            <a:r>
              <a:rPr lang="zh-CN" altLang="en-US" dirty="0"/>
              <a:t>）。</a:t>
            </a:r>
          </a:p>
          <a:p>
            <a:r>
              <a:rPr lang="zh-CN" altLang="en-US" dirty="0"/>
              <a:t>继续生产：若停产而导致的不变成本的损失比继续生产的损失还要大，则继续生产（</a:t>
            </a:r>
            <a:r>
              <a:rPr lang="en-US" altLang="zh-CN" dirty="0"/>
              <a:t>P&gt;</a:t>
            </a:r>
            <a:r>
              <a:rPr lang="en-US" altLang="zh-CN" dirty="0" err="1">
                <a:ea typeface="宋体" panose="02010600030101010101" pitchFamily="2" charset="-122"/>
              </a:rPr>
              <a:t>min</a:t>
            </a:r>
            <a:r>
              <a:rPr lang="en-US" altLang="zh-CN" dirty="0" err="1"/>
              <a:t>AVC</a:t>
            </a:r>
            <a:r>
              <a:rPr lang="zh-CN" altLang="en-US" dirty="0"/>
              <a:t>）</a:t>
            </a:r>
          </a:p>
          <a:p>
            <a:r>
              <a:rPr lang="zh-CN" altLang="en-US" dirty="0"/>
              <a:t>停产：继续生产的损失增加大于停产的不变成本损失时</a:t>
            </a:r>
            <a:r>
              <a:rPr lang="en-US" altLang="zh-CN" dirty="0"/>
              <a:t>, </a:t>
            </a:r>
            <a:r>
              <a:rPr lang="zh-CN" altLang="en-US" dirty="0"/>
              <a:t>企业便可决定停产（</a:t>
            </a:r>
            <a:r>
              <a:rPr lang="en-US" altLang="zh-CN" dirty="0"/>
              <a:t>P&lt;</a:t>
            </a:r>
            <a:r>
              <a:rPr lang="en-US" altLang="zh-CN" dirty="0" err="1">
                <a:ea typeface="宋体" panose="02010600030101010101" pitchFamily="2" charset="-122"/>
              </a:rPr>
              <a:t>min</a:t>
            </a:r>
            <a:r>
              <a:rPr lang="en-US" altLang="zh-CN" dirty="0" err="1"/>
              <a:t>AVC</a:t>
            </a:r>
            <a:r>
              <a:rPr lang="zh-CN" altLang="en-US" dirty="0"/>
              <a:t>）</a:t>
            </a:r>
            <a:endParaRPr lang="en-US" altLang="zh-CN" dirty="0"/>
          </a:p>
          <a:p>
            <a:r>
              <a:rPr lang="zh-CN" altLang="en-US" dirty="0"/>
              <a:t>停业点：</a:t>
            </a:r>
            <a:r>
              <a:rPr lang="en-US" altLang="zh-CN" dirty="0"/>
              <a:t>P=</a:t>
            </a:r>
            <a:r>
              <a:rPr lang="en-US" altLang="zh-CN" dirty="0">
                <a:ea typeface="宋体" panose="02010600030101010101" pitchFamily="2" charset="-122"/>
              </a:rPr>
              <a:t> </a:t>
            </a:r>
            <a:r>
              <a:rPr lang="en-US" altLang="zh-CN" dirty="0" err="1">
                <a:ea typeface="宋体" panose="02010600030101010101" pitchFamily="2" charset="-122"/>
              </a:rPr>
              <a:t>minAVC</a:t>
            </a:r>
            <a:endParaRPr lang="zh-CN" altLang="en-US" dirty="0"/>
          </a:p>
        </p:txBody>
      </p:sp>
    </p:spTree>
    <p:extLst>
      <p:ext uri="{BB962C8B-B14F-4D97-AF65-F5344CB8AC3E}">
        <p14:creationId xmlns:p14="http://schemas.microsoft.com/office/powerpoint/2010/main" val="10003587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D44F21-1129-477F-9224-AD48DDD52108}"/>
              </a:ext>
            </a:extLst>
          </p:cNvPr>
          <p:cNvSpPr>
            <a:spLocks noGrp="1"/>
          </p:cNvSpPr>
          <p:nvPr>
            <p:ph type="title"/>
          </p:nvPr>
        </p:nvSpPr>
        <p:spPr/>
        <p:txBody>
          <a:bodyPr/>
          <a:lstStyle/>
          <a:p>
            <a:r>
              <a:rPr lang="zh-CN" altLang="en-US" dirty="0"/>
              <a:t>沉没成本</a:t>
            </a:r>
            <a:endParaRPr lang="en-US" dirty="0"/>
          </a:p>
        </p:txBody>
      </p:sp>
      <p:sp>
        <p:nvSpPr>
          <p:cNvPr id="3" name="内容占位符 2">
            <a:extLst>
              <a:ext uri="{FF2B5EF4-FFF2-40B4-BE49-F238E27FC236}">
                <a16:creationId xmlns:a16="http://schemas.microsoft.com/office/drawing/2014/main" id="{242A499F-D1BA-4F10-A33C-721FBA3BBE8B}"/>
              </a:ext>
            </a:extLst>
          </p:cNvPr>
          <p:cNvSpPr>
            <a:spLocks noGrp="1"/>
          </p:cNvSpPr>
          <p:nvPr>
            <p:ph idx="1"/>
          </p:nvPr>
        </p:nvSpPr>
        <p:spPr/>
        <p:txBody>
          <a:bodyPr>
            <a:normAutofit/>
          </a:bodyPr>
          <a:lstStyle/>
          <a:p>
            <a:r>
              <a:rPr lang="zh-CN" altLang="en-US" sz="3200" dirty="0"/>
              <a:t>停产意味着产出为零 </a:t>
            </a:r>
            <a:r>
              <a:rPr lang="en-US" altLang="zh-CN" sz="3200" dirty="0"/>
              <a:t>(</a:t>
            </a:r>
            <a:r>
              <a:rPr lang="zh-CN" altLang="en-US" sz="3200" dirty="0"/>
              <a:t>但厂商依然在市场中且担负着固定成本</a:t>
            </a:r>
            <a:r>
              <a:rPr lang="en-US" altLang="zh-CN" sz="3200" dirty="0"/>
              <a:t>)</a:t>
            </a:r>
            <a:r>
              <a:rPr lang="zh-CN" altLang="en-US" sz="3200" dirty="0"/>
              <a:t>。</a:t>
            </a:r>
          </a:p>
          <a:p>
            <a:pPr lvl="1"/>
            <a:r>
              <a:rPr lang="zh-CN" altLang="en-US" sz="2800" dirty="0"/>
              <a:t>过去的固定投入不影响现在的决策</a:t>
            </a:r>
          </a:p>
          <a:p>
            <a:pPr lvl="1"/>
            <a:r>
              <a:rPr lang="zh-CN" altLang="en-US" sz="2800" dirty="0"/>
              <a:t>沉没成本是无关的（</a:t>
            </a:r>
            <a:r>
              <a:rPr lang="en-US" altLang="zh-CN" sz="2800" dirty="0"/>
              <a:t>Bygone is bygone</a:t>
            </a:r>
            <a:r>
              <a:rPr lang="zh-CN" altLang="en-US" sz="2800" dirty="0"/>
              <a:t>）</a:t>
            </a:r>
            <a:r>
              <a:rPr lang="en-US" altLang="zh-CN" sz="2800" dirty="0"/>
              <a:t>True?</a:t>
            </a:r>
          </a:p>
          <a:p>
            <a:r>
              <a:rPr lang="zh-CN" altLang="en-US" sz="3200" dirty="0"/>
              <a:t>停产点并不表示退出。退出意味着离开这个行业，厂商只有在长期时才可以做这样的决策。</a:t>
            </a:r>
          </a:p>
        </p:txBody>
      </p:sp>
    </p:spTree>
    <p:extLst>
      <p:ext uri="{BB962C8B-B14F-4D97-AF65-F5344CB8AC3E}">
        <p14:creationId xmlns:p14="http://schemas.microsoft.com/office/powerpoint/2010/main" val="10304525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F42DC6-E7C8-4BF9-8C26-FCFDBABB581C}"/>
              </a:ext>
            </a:extLst>
          </p:cNvPr>
          <p:cNvSpPr>
            <a:spLocks noGrp="1"/>
          </p:cNvSpPr>
          <p:nvPr>
            <p:ph type="title"/>
          </p:nvPr>
        </p:nvSpPr>
        <p:spPr/>
        <p:txBody>
          <a:bodyPr/>
          <a:lstStyle/>
          <a:p>
            <a:r>
              <a:rPr lang="zh-CN" altLang="en-US" dirty="0"/>
              <a:t>沉没成本</a:t>
            </a:r>
            <a:endParaRPr lang="en-US" dirty="0"/>
          </a:p>
        </p:txBody>
      </p:sp>
      <p:sp>
        <p:nvSpPr>
          <p:cNvPr id="3" name="内容占位符 2">
            <a:extLst>
              <a:ext uri="{FF2B5EF4-FFF2-40B4-BE49-F238E27FC236}">
                <a16:creationId xmlns:a16="http://schemas.microsoft.com/office/drawing/2014/main" id="{DDF814A6-7FEB-4694-9EEC-8643DAD1AA05}"/>
              </a:ext>
            </a:extLst>
          </p:cNvPr>
          <p:cNvSpPr>
            <a:spLocks noGrp="1"/>
          </p:cNvSpPr>
          <p:nvPr>
            <p:ph idx="1"/>
          </p:nvPr>
        </p:nvSpPr>
        <p:spPr/>
        <p:txBody>
          <a:bodyPr>
            <a:normAutofit/>
          </a:bodyPr>
          <a:lstStyle/>
          <a:p>
            <a:r>
              <a:rPr lang="zh-CN" altLang="en-US" sz="3200" dirty="0"/>
              <a:t>你花了</a:t>
            </a:r>
            <a:r>
              <a:rPr lang="en-US" altLang="zh-CN" sz="3200" dirty="0"/>
              <a:t>1000</a:t>
            </a:r>
            <a:r>
              <a:rPr lang="zh-CN" altLang="en-US" sz="3200" dirty="0"/>
              <a:t>元买了演唱会门票，但是突然发现找不到了，怎么办？</a:t>
            </a:r>
          </a:p>
          <a:p>
            <a:endParaRPr lang="zh-CN" altLang="en-US" sz="3200" dirty="0"/>
          </a:p>
          <a:p>
            <a:r>
              <a:rPr lang="zh-CN" altLang="en-US" sz="3200" dirty="0"/>
              <a:t>你去影院看电影，在头</a:t>
            </a:r>
            <a:r>
              <a:rPr lang="en-US" altLang="zh-CN" sz="3200" dirty="0"/>
              <a:t>15</a:t>
            </a:r>
            <a:r>
              <a:rPr lang="zh-CN" altLang="en-US" sz="3200" dirty="0"/>
              <a:t>分钟内你意识到这是你看过的最差的片子，怎么办？</a:t>
            </a:r>
          </a:p>
          <a:p>
            <a:endParaRPr lang="zh-CN" altLang="en-US" sz="3200" dirty="0"/>
          </a:p>
          <a:p>
            <a:r>
              <a:rPr lang="zh-CN" altLang="en-US" sz="3200" dirty="0"/>
              <a:t>你花了</a:t>
            </a:r>
            <a:r>
              <a:rPr lang="en-US" altLang="zh-CN" sz="3200" dirty="0"/>
              <a:t>1000</a:t>
            </a:r>
            <a:r>
              <a:rPr lang="zh-CN" altLang="en-US" sz="3200" dirty="0"/>
              <a:t>元办了健身房的会员，但是你的关节扭伤了，你会继续去健身房么？</a:t>
            </a:r>
          </a:p>
          <a:p>
            <a:endParaRPr lang="en-US" sz="3200" dirty="0"/>
          </a:p>
        </p:txBody>
      </p:sp>
    </p:spTree>
    <p:extLst>
      <p:ext uri="{BB962C8B-B14F-4D97-AF65-F5344CB8AC3E}">
        <p14:creationId xmlns:p14="http://schemas.microsoft.com/office/powerpoint/2010/main" val="29333852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02B463-B3DD-4E52-B0AB-096ED246BF1D}"/>
              </a:ext>
            </a:extLst>
          </p:cNvPr>
          <p:cNvSpPr>
            <a:spLocks noGrp="1"/>
          </p:cNvSpPr>
          <p:nvPr>
            <p:ph type="title"/>
          </p:nvPr>
        </p:nvSpPr>
        <p:spPr/>
        <p:txBody>
          <a:bodyPr/>
          <a:lstStyle/>
          <a:p>
            <a:r>
              <a:rPr lang="zh-CN" altLang="en-US" dirty="0"/>
              <a:t>沉没成本</a:t>
            </a:r>
            <a:endParaRPr lang="en-US" dirty="0"/>
          </a:p>
        </p:txBody>
      </p:sp>
      <p:sp>
        <p:nvSpPr>
          <p:cNvPr id="3" name="内容占位符 2">
            <a:extLst>
              <a:ext uri="{FF2B5EF4-FFF2-40B4-BE49-F238E27FC236}">
                <a16:creationId xmlns:a16="http://schemas.microsoft.com/office/drawing/2014/main" id="{A27FE00A-EE3C-4997-9D4F-B46B2C939B8D}"/>
              </a:ext>
            </a:extLst>
          </p:cNvPr>
          <p:cNvSpPr>
            <a:spLocks noGrp="1"/>
          </p:cNvSpPr>
          <p:nvPr>
            <p:ph idx="1"/>
          </p:nvPr>
        </p:nvSpPr>
        <p:spPr>
          <a:xfrm>
            <a:off x="628650" y="1825625"/>
            <a:ext cx="7886700" cy="4351338"/>
          </a:xfrm>
        </p:spPr>
        <p:txBody>
          <a:bodyPr>
            <a:normAutofit/>
          </a:bodyPr>
          <a:lstStyle/>
          <a:p>
            <a:r>
              <a:rPr lang="zh-CN" altLang="en-US" sz="3200" dirty="0">
                <a:latin typeface="+mn-ea"/>
              </a:rPr>
              <a:t>一双昂贵但是不合脚的鞋子，是丢掉还是继续穿？</a:t>
            </a:r>
            <a:endParaRPr lang="en-US" altLang="zh-CN" sz="3200" dirty="0">
              <a:latin typeface="+mn-ea"/>
            </a:endParaRPr>
          </a:p>
          <a:p>
            <a:r>
              <a:rPr lang="zh-CN" altLang="en-US" sz="3200" dirty="0">
                <a:latin typeface="+mn-ea"/>
              </a:rPr>
              <a:t>在大学专业学了一年半，发现这个专业不适合自己，是继续还是转别的专业？</a:t>
            </a:r>
            <a:endParaRPr lang="en-US" altLang="zh-CN" sz="3200" dirty="0">
              <a:latin typeface="+mn-ea"/>
            </a:endParaRPr>
          </a:p>
          <a:p>
            <a:r>
              <a:rPr lang="zh-CN" altLang="en-US" sz="3200" dirty="0">
                <a:latin typeface="+mn-ea"/>
              </a:rPr>
              <a:t>恋爱半年之后，发现彼此并不适合。是拖了又拖，还是好心分手？</a:t>
            </a:r>
            <a:endParaRPr lang="en-US" altLang="zh-CN" sz="3200" dirty="0">
              <a:latin typeface="+mn-ea"/>
            </a:endParaRPr>
          </a:p>
          <a:p>
            <a:r>
              <a:rPr lang="zh-CN" altLang="en-US" sz="3200" dirty="0">
                <a:latin typeface="+mn-ea"/>
              </a:rPr>
              <a:t>陷入泥潭的战争？</a:t>
            </a:r>
            <a:endParaRPr lang="en-US" altLang="zh-CN" sz="3200" dirty="0">
              <a:latin typeface="+mn-ea"/>
            </a:endParaRPr>
          </a:p>
          <a:p>
            <a:endParaRPr lang="en-US" altLang="zh-CN" sz="3200" dirty="0">
              <a:latin typeface="+mn-ea"/>
            </a:endParaRPr>
          </a:p>
          <a:p>
            <a:endParaRPr lang="en-US" altLang="zh-CN" sz="3200" dirty="0">
              <a:latin typeface="+mn-ea"/>
            </a:endParaRPr>
          </a:p>
          <a:p>
            <a:endParaRPr lang="en-US" altLang="zh-CN" sz="3200" dirty="0">
              <a:latin typeface="+mn-ea"/>
            </a:endParaRPr>
          </a:p>
          <a:p>
            <a:endParaRPr lang="en-US" altLang="zh-CN" sz="3200" dirty="0">
              <a:latin typeface="+mn-ea"/>
            </a:endParaRPr>
          </a:p>
          <a:p>
            <a:endParaRPr lang="en-US" altLang="zh-CN" sz="3200" dirty="0">
              <a:latin typeface="+mn-ea"/>
            </a:endParaRPr>
          </a:p>
          <a:p>
            <a:endParaRPr lang="en-US" altLang="zh-CN" sz="3200" dirty="0">
              <a:latin typeface="+mn-ea"/>
            </a:endParaRPr>
          </a:p>
          <a:p>
            <a:endParaRPr lang="en-US" sz="3200" dirty="0">
              <a:latin typeface="+mn-ea"/>
            </a:endParaRPr>
          </a:p>
        </p:txBody>
      </p:sp>
    </p:spTree>
    <p:extLst>
      <p:ext uri="{BB962C8B-B14F-4D97-AF65-F5344CB8AC3E}">
        <p14:creationId xmlns:p14="http://schemas.microsoft.com/office/powerpoint/2010/main" val="10664386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F02DA1-398F-4CD1-A5A2-586AC8395C3C}"/>
              </a:ext>
            </a:extLst>
          </p:cNvPr>
          <p:cNvSpPr>
            <a:spLocks noGrp="1"/>
          </p:cNvSpPr>
          <p:nvPr>
            <p:ph type="title"/>
          </p:nvPr>
        </p:nvSpPr>
        <p:spPr/>
        <p:txBody>
          <a:bodyPr/>
          <a:lstStyle/>
          <a:p>
            <a:r>
              <a:rPr lang="zh-CN" altLang="en-US" dirty="0"/>
              <a:t>企业的短期供给曲线</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7BB1CC4-0244-43D4-A7D5-42215AE6F273}"/>
                  </a:ext>
                </a:extLst>
              </p:cNvPr>
              <p:cNvSpPr>
                <a:spLocks noGrp="1"/>
              </p:cNvSpPr>
              <p:nvPr>
                <p:ph idx="1"/>
              </p:nvPr>
            </p:nvSpPr>
            <p:spPr/>
            <p:txBody>
              <a:bodyPr/>
              <a:lstStyle/>
              <a:p>
                <a:r>
                  <a:rPr lang="zh-CN" altLang="en-US" dirty="0"/>
                  <a:t>价格大于或等于平均可变成本曲线的最低点</a:t>
                </a:r>
                <a:endParaRPr lang="en-US" altLang="zh-CN" dirty="0"/>
              </a:p>
              <a:p>
                <a:pPr lvl="1"/>
                <a:r>
                  <a:rPr lang="en-US" altLang="zh-CN" dirty="0"/>
                  <a:t>P=MC(Q) </a:t>
                </a:r>
                <a:r>
                  <a:rPr lang="zh-CN" altLang="en-US" dirty="0"/>
                  <a:t>当 </a:t>
                </a:r>
                <a:r>
                  <a:rPr lang="en-US" altLang="zh-CN" dirty="0"/>
                  <a:t>P</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a14:m>
                <a:r>
                  <a:rPr lang="en-US" altLang="zh-CN" dirty="0" err="1">
                    <a:ea typeface="宋体" panose="02010600030101010101" pitchFamily="2" charset="-122"/>
                  </a:rPr>
                  <a:t>min</a:t>
                </a:r>
                <a:r>
                  <a:rPr lang="en-US" altLang="zh-CN" dirty="0" err="1"/>
                  <a:t>AVC</a:t>
                </a:r>
                <a:endParaRPr lang="en-US" altLang="zh-CN" dirty="0"/>
              </a:p>
              <a:p>
                <a:r>
                  <a:rPr lang="zh-CN" altLang="en-US" dirty="0"/>
                  <a:t>价格小于平均可变成本曲线的最低点</a:t>
                </a:r>
                <a:endParaRPr lang="en-US" altLang="zh-CN" dirty="0"/>
              </a:p>
              <a:p>
                <a:pPr lvl="1"/>
                <a:r>
                  <a:rPr lang="en-US" altLang="zh-CN" dirty="0"/>
                  <a:t>Q=0 </a:t>
                </a:r>
                <a:r>
                  <a:rPr lang="zh-CN" altLang="en-US" dirty="0"/>
                  <a:t>当 </a:t>
                </a:r>
                <a:r>
                  <a:rPr lang="en-US" altLang="zh-CN" dirty="0"/>
                  <a:t>P&lt;</a:t>
                </a:r>
                <a:r>
                  <a:rPr lang="en-US" altLang="zh-CN" dirty="0" err="1">
                    <a:ea typeface="宋体" panose="02010600030101010101" pitchFamily="2" charset="-122"/>
                  </a:rPr>
                  <a:t>min</a:t>
                </a:r>
                <a:r>
                  <a:rPr lang="en-US" altLang="zh-CN" dirty="0" err="1"/>
                  <a:t>AVC</a:t>
                </a:r>
                <a:endParaRPr lang="zh-CN" altLang="en-US" dirty="0"/>
              </a:p>
              <a:p>
                <a:r>
                  <a:rPr lang="zh-CN" altLang="en-US" dirty="0"/>
                  <a:t>*产品供给曲线与边际成本曲线的关系</a:t>
                </a:r>
              </a:p>
              <a:p>
                <a:pPr lvl="1"/>
                <a:r>
                  <a:rPr lang="zh-CN" altLang="en-US" dirty="0"/>
                  <a:t>变量的不同</a:t>
                </a:r>
              </a:p>
              <a:p>
                <a:pPr lvl="1"/>
                <a:r>
                  <a:rPr lang="zh-CN" altLang="en-US" dirty="0"/>
                  <a:t>函数关系的不同</a:t>
                </a:r>
                <a:endParaRPr lang="en-US" altLang="zh-CN" dirty="0"/>
              </a:p>
              <a:p>
                <a:pPr lvl="1"/>
                <a:r>
                  <a:rPr lang="en-US" altLang="zh-CN" dirty="0"/>
                  <a:t>MC</a:t>
                </a:r>
                <a:r>
                  <a:rPr lang="zh-CN" altLang="en-US" dirty="0"/>
                  <a:t>曲线反映的是</a:t>
                </a:r>
                <a:r>
                  <a:rPr lang="en-US" altLang="zh-CN" dirty="0"/>
                  <a:t>MC</a:t>
                </a:r>
                <a:r>
                  <a:rPr lang="zh-CN" altLang="en-US" dirty="0"/>
                  <a:t>和</a:t>
                </a:r>
                <a:r>
                  <a:rPr lang="en-US" altLang="zh-CN" dirty="0"/>
                  <a:t>Q</a:t>
                </a:r>
                <a:r>
                  <a:rPr lang="zh-CN" altLang="en-US" dirty="0"/>
                  <a:t>的关系，供给曲线反映的是</a:t>
                </a:r>
                <a:r>
                  <a:rPr lang="en-US" altLang="zh-CN" dirty="0"/>
                  <a:t>P</a:t>
                </a:r>
                <a:r>
                  <a:rPr lang="zh-CN" altLang="en-US" dirty="0"/>
                  <a:t>和</a:t>
                </a:r>
                <a:r>
                  <a:rPr lang="en-US" altLang="zh-CN" dirty="0"/>
                  <a:t>Q</a:t>
                </a:r>
                <a:r>
                  <a:rPr lang="zh-CN" altLang="en-US" dirty="0"/>
                  <a:t>的关系，根据利润最大化原则</a:t>
                </a:r>
                <a:r>
                  <a:rPr lang="en-US" altLang="zh-CN" dirty="0"/>
                  <a:t>P=MC</a:t>
                </a:r>
                <a:r>
                  <a:rPr lang="zh-CN" altLang="en-US" dirty="0"/>
                  <a:t>，可以得出</a:t>
                </a:r>
                <a:r>
                  <a:rPr lang="en-US" altLang="zh-CN" dirty="0"/>
                  <a:t>MC</a:t>
                </a:r>
                <a:r>
                  <a:rPr lang="zh-CN" altLang="en-US" dirty="0"/>
                  <a:t>曲线在</a:t>
                </a:r>
                <a:r>
                  <a:rPr lang="en-US" altLang="zh-CN" dirty="0"/>
                  <a:t>AVC</a:t>
                </a:r>
                <a:r>
                  <a:rPr lang="zh-CN" altLang="en-US" dirty="0"/>
                  <a:t>上的部分与供给曲线重合。</a:t>
                </a:r>
              </a:p>
            </p:txBody>
          </p:sp>
        </mc:Choice>
        <mc:Fallback xmlns="">
          <p:sp>
            <p:nvSpPr>
              <p:cNvPr id="3" name="内容占位符 2">
                <a:extLst>
                  <a:ext uri="{FF2B5EF4-FFF2-40B4-BE49-F238E27FC236}">
                    <a16:creationId xmlns:a16="http://schemas.microsoft.com/office/drawing/2014/main" id="{C7BB1CC4-0244-43D4-A7D5-42215AE6F273}"/>
                  </a:ext>
                </a:extLst>
              </p:cNvPr>
              <p:cNvSpPr>
                <a:spLocks noGrp="1" noRot="1" noChangeAspect="1" noMove="1" noResize="1" noEditPoints="1" noAdjustHandles="1" noChangeArrowheads="1" noChangeShapeType="1" noTextEdit="1"/>
              </p:cNvSpPr>
              <p:nvPr>
                <p:ph idx="1"/>
              </p:nvPr>
            </p:nvSpPr>
            <p:spPr>
              <a:blipFill>
                <a:blip r:embed="rId2"/>
                <a:stretch>
                  <a:fillRect l="-1391" t="-2521" r="-11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410669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EEAFD3-C00E-4928-81E2-1EE8EB84C796}"/>
              </a:ext>
            </a:extLst>
          </p:cNvPr>
          <p:cNvSpPr>
            <a:spLocks noGrp="1"/>
          </p:cNvSpPr>
          <p:nvPr>
            <p:ph type="title"/>
          </p:nvPr>
        </p:nvSpPr>
        <p:spPr/>
        <p:txBody>
          <a:bodyPr/>
          <a:lstStyle/>
          <a:p>
            <a:r>
              <a:rPr lang="zh-CN" altLang="en-US" dirty="0"/>
              <a:t>行业的短期供给</a:t>
            </a:r>
            <a:endParaRPr lang="en-US" dirty="0"/>
          </a:p>
        </p:txBody>
      </p:sp>
      <p:sp>
        <p:nvSpPr>
          <p:cNvPr id="3" name="内容占位符 2">
            <a:extLst>
              <a:ext uri="{FF2B5EF4-FFF2-40B4-BE49-F238E27FC236}">
                <a16:creationId xmlns:a16="http://schemas.microsoft.com/office/drawing/2014/main" id="{CDAF6FDE-F1A6-4AB6-863C-AFB6617BBE0F}"/>
              </a:ext>
            </a:extLst>
          </p:cNvPr>
          <p:cNvSpPr>
            <a:spLocks noGrp="1"/>
          </p:cNvSpPr>
          <p:nvPr>
            <p:ph idx="1"/>
          </p:nvPr>
        </p:nvSpPr>
        <p:spPr/>
        <p:txBody>
          <a:bodyPr>
            <a:normAutofit/>
          </a:bodyPr>
          <a:lstStyle/>
          <a:p>
            <a:r>
              <a:rPr lang="zh-CN" altLang="en-US" sz="3200" dirty="0"/>
              <a:t>行业中单个厂商的供给决策是如何加总得到整个行业的供给曲线的？</a:t>
            </a:r>
          </a:p>
          <a:p>
            <a:endParaRPr lang="zh-CN" altLang="en-US" sz="3200" dirty="0"/>
          </a:p>
          <a:p>
            <a:r>
              <a:rPr lang="zh-CN" altLang="en-US" sz="3200" dirty="0"/>
              <a:t>由于每个厂商都是价格接受者，在给定价格水平下的总行业供给为在该价格下所有单个厂商供给的总和。</a:t>
            </a:r>
          </a:p>
          <a:p>
            <a:endParaRPr lang="zh-CN" altLang="en-US" sz="3200" dirty="0"/>
          </a:p>
          <a:p>
            <a:endParaRPr lang="en-US" sz="3200" dirty="0"/>
          </a:p>
        </p:txBody>
      </p:sp>
    </p:spTree>
    <p:extLst>
      <p:ext uri="{BB962C8B-B14F-4D97-AF65-F5344CB8AC3E}">
        <p14:creationId xmlns:p14="http://schemas.microsoft.com/office/powerpoint/2010/main" val="20914555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448155-6E08-4EE4-8EDC-F4459AA17F0B}"/>
              </a:ext>
            </a:extLst>
          </p:cNvPr>
          <p:cNvSpPr>
            <a:spLocks noGrp="1"/>
          </p:cNvSpPr>
          <p:nvPr>
            <p:ph type="title"/>
          </p:nvPr>
        </p:nvSpPr>
        <p:spPr/>
        <p:txBody>
          <a:bodyPr/>
          <a:lstStyle/>
          <a:p>
            <a:r>
              <a:rPr lang="zh-CN" altLang="en-US" dirty="0"/>
              <a:t>行业的短期供给</a:t>
            </a:r>
            <a:endParaRPr 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2BA8479-2277-410F-B6C7-3083C1F02EC5}"/>
                  </a:ext>
                </a:extLst>
              </p:cNvPr>
              <p:cNvSpPr>
                <a:spLocks noGrp="1"/>
              </p:cNvSpPr>
              <p:nvPr>
                <p:ph idx="1"/>
              </p:nvPr>
            </p:nvSpPr>
            <p:spPr/>
            <p:txBody>
              <a:bodyPr>
                <a:normAutofit/>
              </a:bodyPr>
              <a:lstStyle/>
              <a:p>
                <a:r>
                  <a:rPr lang="zh-CN" altLang="en-US" sz="3200" dirty="0">
                    <a:latin typeface="+mn-ea"/>
                  </a:rPr>
                  <a:t>假设： 在短期，行业中厂商的数量</a:t>
                </a:r>
                <a14:m>
                  <m:oMath xmlns:m="http://schemas.openxmlformats.org/officeDocument/2006/math">
                    <m:r>
                      <a:rPr lang="en-US" altLang="zh-CN" sz="3200" dirty="0">
                        <a:latin typeface="Cambria Math" panose="02040503050406030204" pitchFamily="18" charset="0"/>
                      </a:rPr>
                      <m:t>𝐧</m:t>
                    </m:r>
                    <m:r>
                      <a:rPr lang="en-US" altLang="zh-CN" sz="3200" b="1" i="1" dirty="0">
                        <a:latin typeface="Cambria Math" panose="02040503050406030204" pitchFamily="18" charset="0"/>
                      </a:rPr>
                      <m:t>≥</m:t>
                    </m:r>
                    <m:r>
                      <a:rPr lang="en-US" altLang="zh-CN" sz="3200" b="1" i="1" dirty="0">
                        <a:latin typeface="Cambria Math" panose="02040503050406030204" pitchFamily="18" charset="0"/>
                      </a:rPr>
                      <m:t>𝟐</m:t>
                    </m:r>
                  </m:oMath>
                </a14:m>
                <a:r>
                  <a:rPr lang="zh-CN" altLang="en-US" sz="3200" dirty="0">
                    <a:latin typeface="+mn-ea"/>
                  </a:rPr>
                  <a:t>是固定的。</a:t>
                </a:r>
                <a:endParaRPr lang="en-US" altLang="zh-CN" sz="3200" dirty="0">
                  <a:latin typeface="+mn-ea"/>
                </a:endParaRPr>
              </a:p>
              <a:p>
                <a:r>
                  <a:rPr lang="zh-CN" altLang="en-US" sz="3200" dirty="0">
                    <a:latin typeface="+mn-ea"/>
                  </a:rPr>
                  <a:t>假设所有厂商成本相同。</a:t>
                </a:r>
                <a:endParaRPr lang="en-US" altLang="zh-CN" sz="3200" dirty="0">
                  <a:latin typeface="+mn-ea"/>
                </a:endParaRPr>
              </a:p>
              <a:p>
                <a14:m>
                  <m:oMath xmlns:m="http://schemas.openxmlformats.org/officeDocument/2006/math">
                    <m:r>
                      <a:rPr lang="en-US" altLang="zh-CN" sz="3200" b="1" dirty="0">
                        <a:latin typeface="Cambria Math" panose="02040503050406030204" pitchFamily="18" charset="0"/>
                      </a:rPr>
                      <m:t>𝐬</m:t>
                    </m:r>
                  </m:oMath>
                </a14:m>
                <a:r>
                  <a:rPr lang="en-US" altLang="zh-CN" sz="3200" dirty="0">
                    <a:latin typeface="+mn-ea"/>
                  </a:rPr>
                  <a:t> </a:t>
                </a:r>
                <a:r>
                  <a:rPr lang="zh-CN" altLang="en-US" sz="3200" dirty="0">
                    <a:latin typeface="+mn-ea"/>
                  </a:rPr>
                  <a:t>为单个厂商的供给曲线。</a:t>
                </a:r>
                <a:endParaRPr lang="en-US" altLang="zh-CN" sz="3200" dirty="0">
                  <a:latin typeface="+mn-ea"/>
                </a:endParaRPr>
              </a:p>
              <a:p>
                <a:r>
                  <a:rPr lang="zh-CN" altLang="en-US" sz="3200" dirty="0">
                    <a:latin typeface="+mn-ea"/>
                  </a:rPr>
                  <a:t>行业的短期供给曲线为</a:t>
                </a:r>
                <a:endParaRPr lang="en-US" altLang="zh-CN" sz="3200" dirty="0">
                  <a:latin typeface="+mn-ea"/>
                </a:endParaRPr>
              </a:p>
              <a:p>
                <a:endParaRPr lang="en-US" altLang="zh-CN" sz="3200" dirty="0">
                  <a:latin typeface="+mn-ea"/>
                </a:endParaRPr>
              </a:p>
              <a:p>
                <a:pPr marL="0" indent="0">
                  <a:buNone/>
                </a:pPr>
                <a14:m>
                  <m:oMathPara xmlns:m="http://schemas.openxmlformats.org/officeDocument/2006/math">
                    <m:oMathParaPr>
                      <m:jc m:val="centerGroup"/>
                    </m:oMathParaPr>
                    <m:oMath xmlns:m="http://schemas.openxmlformats.org/officeDocument/2006/math">
                      <m:r>
                        <a:rPr lang="zh-CN" altLang="en-US" sz="3200" b="1" dirty="0">
                          <a:latin typeface="Cambria Math" panose="02040503050406030204" pitchFamily="18" charset="0"/>
                        </a:rPr>
                        <m:t>𝐒</m:t>
                      </m:r>
                      <m:d>
                        <m:dPr>
                          <m:begChr m:val="（"/>
                          <m:endChr m:val="）"/>
                          <m:ctrlPr>
                            <a:rPr lang="zh-CN" altLang="en-US" sz="3200" i="1" dirty="0">
                              <a:latin typeface="Cambria Math" panose="02040503050406030204" pitchFamily="18" charset="0"/>
                            </a:rPr>
                          </m:ctrlPr>
                        </m:dPr>
                        <m:e>
                          <m:r>
                            <a:rPr lang="zh-CN" altLang="en-US" sz="3200" b="1" dirty="0">
                              <a:latin typeface="Cambria Math" panose="02040503050406030204" pitchFamily="18" charset="0"/>
                            </a:rPr>
                            <m:t>𝐏</m:t>
                          </m:r>
                        </m:e>
                      </m:d>
                      <m:r>
                        <a:rPr lang="zh-CN" altLang="en-US" sz="3200" b="1" dirty="0">
                          <a:latin typeface="Cambria Math" panose="02040503050406030204" pitchFamily="18" charset="0"/>
                        </a:rPr>
                        <m:t>＝</m:t>
                      </m:r>
                      <m:r>
                        <a:rPr lang="en-US" altLang="zh-CN" sz="3200" b="1" dirty="0">
                          <a:latin typeface="Cambria Math" panose="02040503050406030204" pitchFamily="18" charset="0"/>
                        </a:rPr>
                        <m:t>𝐧</m:t>
                      </m:r>
                      <m:r>
                        <a:rPr lang="en-US" altLang="zh-CN" sz="3200" b="1" i="1" dirty="0">
                          <a:latin typeface="Cambria Math" panose="02040503050406030204" pitchFamily="18" charset="0"/>
                        </a:rPr>
                        <m:t>𝒔</m:t>
                      </m:r>
                      <m:r>
                        <a:rPr lang="en-US" altLang="zh-CN" sz="3200" dirty="0">
                          <a:latin typeface="Cambria Math" panose="02040503050406030204" pitchFamily="18" charset="0"/>
                        </a:rPr>
                        <m:t>(</m:t>
                      </m:r>
                      <m:r>
                        <a:rPr lang="en-US" altLang="zh-CN" sz="3200" dirty="0">
                          <a:latin typeface="Cambria Math" panose="02040503050406030204" pitchFamily="18" charset="0"/>
                        </a:rPr>
                        <m:t>𝐏</m:t>
                      </m:r>
                      <m:r>
                        <a:rPr lang="en-US" altLang="zh-CN" sz="3200" dirty="0">
                          <a:latin typeface="Cambria Math" panose="02040503050406030204" pitchFamily="18" charset="0"/>
                        </a:rPr>
                        <m:t>)</m:t>
                      </m:r>
                    </m:oMath>
                  </m:oMathPara>
                </a14:m>
                <a:endParaRPr lang="en-US" altLang="zh-CN" sz="3200" dirty="0">
                  <a:latin typeface="+mn-ea"/>
                </a:endParaRPr>
              </a:p>
              <a:p>
                <a:endParaRPr lang="en-US" sz="3200" dirty="0">
                  <a:latin typeface="+mn-ea"/>
                </a:endParaRPr>
              </a:p>
            </p:txBody>
          </p:sp>
        </mc:Choice>
        <mc:Fallback xmlns="">
          <p:sp>
            <p:nvSpPr>
              <p:cNvPr id="3" name="内容占位符 2">
                <a:extLst>
                  <a:ext uri="{FF2B5EF4-FFF2-40B4-BE49-F238E27FC236}">
                    <a16:creationId xmlns:a16="http://schemas.microsoft.com/office/drawing/2014/main" id="{22BA8479-2277-410F-B6C7-3083C1F02EC5}"/>
                  </a:ext>
                </a:extLst>
              </p:cNvPr>
              <p:cNvSpPr>
                <a:spLocks noGrp="1" noRot="1" noChangeAspect="1" noMove="1" noResize="1" noEditPoints="1" noAdjustHandles="1" noChangeArrowheads="1" noChangeShapeType="1" noTextEdit="1"/>
              </p:cNvSpPr>
              <p:nvPr>
                <p:ph idx="1"/>
              </p:nvPr>
            </p:nvSpPr>
            <p:spPr>
              <a:blipFill>
                <a:blip r:embed="rId2"/>
                <a:stretch>
                  <a:fillRect l="-1777" t="-2941"/>
                </a:stretch>
              </a:blipFill>
            </p:spPr>
            <p:txBody>
              <a:bodyPr/>
              <a:lstStyle/>
              <a:p>
                <a:r>
                  <a:rPr lang="en-US">
                    <a:noFill/>
                  </a:rPr>
                  <a:t> </a:t>
                </a:r>
              </a:p>
            </p:txBody>
          </p:sp>
        </mc:Fallback>
      </mc:AlternateContent>
    </p:spTree>
    <p:extLst>
      <p:ext uri="{BB962C8B-B14F-4D97-AF65-F5344CB8AC3E}">
        <p14:creationId xmlns:p14="http://schemas.microsoft.com/office/powerpoint/2010/main" val="3360746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7E67C9-957C-4D88-805B-DFA02E0C0474}"/>
              </a:ext>
            </a:extLst>
          </p:cNvPr>
          <p:cNvSpPr>
            <a:spLocks noGrp="1"/>
          </p:cNvSpPr>
          <p:nvPr>
            <p:ph type="title"/>
          </p:nvPr>
        </p:nvSpPr>
        <p:spPr/>
        <p:txBody>
          <a:bodyPr/>
          <a:lstStyle/>
          <a:p>
            <a:r>
              <a:rPr lang="zh-CN" altLang="en-US" dirty="0"/>
              <a:t>产品市场与要素市场</a:t>
            </a:r>
            <a:endParaRPr lang="en-US" dirty="0"/>
          </a:p>
        </p:txBody>
      </p:sp>
      <p:sp>
        <p:nvSpPr>
          <p:cNvPr id="3" name="内容占位符 2">
            <a:extLst>
              <a:ext uri="{FF2B5EF4-FFF2-40B4-BE49-F238E27FC236}">
                <a16:creationId xmlns:a16="http://schemas.microsoft.com/office/drawing/2014/main" id="{5ED44DAF-C68C-4B7F-80A8-1BDD819C5808}"/>
              </a:ext>
            </a:extLst>
          </p:cNvPr>
          <p:cNvSpPr>
            <a:spLocks noGrp="1"/>
          </p:cNvSpPr>
          <p:nvPr>
            <p:ph idx="1"/>
          </p:nvPr>
        </p:nvSpPr>
        <p:spPr/>
        <p:txBody>
          <a:bodyPr>
            <a:normAutofit/>
          </a:bodyPr>
          <a:lstStyle/>
          <a:p>
            <a:r>
              <a:rPr lang="zh-CN" altLang="en-US" sz="3200" dirty="0"/>
              <a:t>假设</a:t>
            </a:r>
            <a:r>
              <a:rPr lang="en-US" altLang="zh-CN" sz="3200" dirty="0"/>
              <a:t>1</a:t>
            </a:r>
            <a:r>
              <a:rPr lang="zh-CN" altLang="en-US" sz="3200" dirty="0"/>
              <a:t>：市场供给增加不会引起要素价格上涨</a:t>
            </a:r>
          </a:p>
          <a:p>
            <a:pPr lvl="1"/>
            <a:r>
              <a:rPr lang="zh-CN" altLang="en-US" sz="2800" dirty="0"/>
              <a:t>该市场对要素的需求占整个要素市场的规模很小</a:t>
            </a:r>
          </a:p>
          <a:p>
            <a:r>
              <a:rPr lang="zh-CN" altLang="en-US" sz="3200" dirty="0"/>
              <a:t>随着价格上升，行业供给加总时的厂商供给曲线𝒔是厂商的原供给曲线。</a:t>
            </a:r>
          </a:p>
          <a:p>
            <a:endParaRPr lang="zh-CN" altLang="en-US" sz="3200" dirty="0"/>
          </a:p>
          <a:p>
            <a:endParaRPr lang="zh-CN" altLang="en-US" sz="3200" dirty="0"/>
          </a:p>
          <a:p>
            <a:endParaRPr lang="en-US" sz="3200" dirty="0"/>
          </a:p>
        </p:txBody>
      </p:sp>
    </p:spTree>
    <p:extLst>
      <p:ext uri="{BB962C8B-B14F-4D97-AF65-F5344CB8AC3E}">
        <p14:creationId xmlns:p14="http://schemas.microsoft.com/office/powerpoint/2010/main" val="22535877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E0A174-EECE-4E7B-9E33-0E04A2D7039D}"/>
              </a:ext>
            </a:extLst>
          </p:cNvPr>
          <p:cNvSpPr>
            <a:spLocks noGrp="1"/>
          </p:cNvSpPr>
          <p:nvPr>
            <p:ph type="title"/>
          </p:nvPr>
        </p:nvSpPr>
        <p:spPr/>
        <p:txBody>
          <a:bodyPr/>
          <a:lstStyle/>
          <a:p>
            <a:r>
              <a:rPr lang="zh-CN" altLang="en-US" dirty="0"/>
              <a:t>要素价格不变</a:t>
            </a:r>
          </a:p>
        </p:txBody>
      </p:sp>
      <p:sp>
        <p:nvSpPr>
          <p:cNvPr id="3" name="内容占位符 2">
            <a:extLst>
              <a:ext uri="{FF2B5EF4-FFF2-40B4-BE49-F238E27FC236}">
                <a16:creationId xmlns:a16="http://schemas.microsoft.com/office/drawing/2014/main" id="{520EDFDD-3606-4490-AD44-006B5A39658F}"/>
              </a:ext>
            </a:extLst>
          </p:cNvPr>
          <p:cNvSpPr>
            <a:spLocks noGrp="1"/>
          </p:cNvSpPr>
          <p:nvPr>
            <p:ph idx="1"/>
          </p:nvPr>
        </p:nvSpPr>
        <p:spPr/>
        <p:txBody>
          <a:bodyPr/>
          <a:lstStyle/>
          <a:p>
            <a:endParaRPr lang="zh-CN" altLang="en-US" dirty="0"/>
          </a:p>
        </p:txBody>
      </p:sp>
      <p:grpSp>
        <p:nvGrpSpPr>
          <p:cNvPr id="5" name="组合 30">
            <a:extLst>
              <a:ext uri="{FF2B5EF4-FFF2-40B4-BE49-F238E27FC236}">
                <a16:creationId xmlns:a16="http://schemas.microsoft.com/office/drawing/2014/main" id="{819FF8AD-F50C-43C5-A220-F9E427B58E09}"/>
              </a:ext>
            </a:extLst>
          </p:cNvPr>
          <p:cNvGrpSpPr>
            <a:grpSpLocks/>
          </p:cNvGrpSpPr>
          <p:nvPr/>
        </p:nvGrpSpPr>
        <p:grpSpPr bwMode="auto">
          <a:xfrm>
            <a:off x="500063" y="1714500"/>
            <a:ext cx="3500437" cy="2286000"/>
            <a:chOff x="0" y="0"/>
            <a:chExt cx="4000528" cy="3083976"/>
          </a:xfrm>
        </p:grpSpPr>
        <p:grpSp>
          <p:nvGrpSpPr>
            <p:cNvPr id="6" name="组合 11">
              <a:extLst>
                <a:ext uri="{FF2B5EF4-FFF2-40B4-BE49-F238E27FC236}">
                  <a16:creationId xmlns:a16="http://schemas.microsoft.com/office/drawing/2014/main" id="{D4CF2A79-42DD-4D59-8005-EDC6B203AE55}"/>
                </a:ext>
              </a:extLst>
            </p:cNvPr>
            <p:cNvGrpSpPr>
              <a:grpSpLocks/>
            </p:cNvGrpSpPr>
            <p:nvPr/>
          </p:nvGrpSpPr>
          <p:grpSpPr bwMode="auto">
            <a:xfrm>
              <a:off x="0" y="0"/>
              <a:ext cx="4000528" cy="3000372"/>
              <a:chOff x="0" y="0"/>
              <a:chExt cx="4946107" cy="3500438"/>
            </a:xfrm>
          </p:grpSpPr>
          <p:cxnSp>
            <p:nvCxnSpPr>
              <p:cNvPr id="11" name="直接箭头连接符 4">
                <a:extLst>
                  <a:ext uri="{FF2B5EF4-FFF2-40B4-BE49-F238E27FC236}">
                    <a16:creationId xmlns:a16="http://schemas.microsoft.com/office/drawing/2014/main" id="{392606A5-A992-47B5-8169-2B3EF80913DA}"/>
                  </a:ext>
                </a:extLst>
              </p:cNvPr>
              <p:cNvCxnSpPr>
                <a:cxnSpLocks noChangeShapeType="1"/>
              </p:cNvCxnSpPr>
              <p:nvPr/>
            </p:nvCxnSpPr>
            <p:spPr bwMode="auto">
              <a:xfrm rot="16200000" flipV="1">
                <a:off x="-1080262" y="1599100"/>
                <a:ext cx="3053283" cy="1"/>
              </a:xfrm>
              <a:prstGeom prst="straightConnector1">
                <a:avLst/>
              </a:prstGeom>
              <a:noFill/>
              <a:ln w="28575">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12" name="直接箭头连接符 5">
                <a:extLst>
                  <a:ext uri="{FF2B5EF4-FFF2-40B4-BE49-F238E27FC236}">
                    <a16:creationId xmlns:a16="http://schemas.microsoft.com/office/drawing/2014/main" id="{63583514-AD0A-4727-A621-FE33E566414B}"/>
                  </a:ext>
                </a:extLst>
              </p:cNvPr>
              <p:cNvCxnSpPr>
                <a:cxnSpLocks noChangeShapeType="1"/>
              </p:cNvCxnSpPr>
              <p:nvPr/>
            </p:nvCxnSpPr>
            <p:spPr bwMode="auto">
              <a:xfrm>
                <a:off x="446383" y="3123244"/>
                <a:ext cx="4286627" cy="19989"/>
              </a:xfrm>
              <a:prstGeom prst="straightConnector1">
                <a:avLst/>
              </a:prstGeom>
              <a:noFill/>
              <a:ln w="28575">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13" name="TextBox 6">
                <a:extLst>
                  <a:ext uri="{FF2B5EF4-FFF2-40B4-BE49-F238E27FC236}">
                    <a16:creationId xmlns:a16="http://schemas.microsoft.com/office/drawing/2014/main" id="{9BC809D1-48BC-4F4B-B681-14D6FC119D56}"/>
                  </a:ext>
                </a:extLst>
              </p:cNvPr>
              <p:cNvSpPr>
                <a:spLocks noChangeArrowheads="1"/>
              </p:cNvSpPr>
              <p:nvPr/>
            </p:nvSpPr>
            <p:spPr bwMode="auto">
              <a:xfrm>
                <a:off x="159761" y="3131106"/>
                <a:ext cx="5000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800" b="0">
                    <a:solidFill>
                      <a:srgbClr val="000000"/>
                    </a:solidFill>
                    <a:latin typeface="Cambria Math" panose="02040503050406030204" pitchFamily="18" charset="0"/>
                    <a:sym typeface="Cambria Math" panose="02040503050406030204" pitchFamily="18" charset="0"/>
                  </a:rPr>
                  <a:t>O</a:t>
                </a:r>
                <a:endParaRPr lang="zh-CN" altLang="en-US" sz="1800" b="0">
                  <a:solidFill>
                    <a:srgbClr val="000000"/>
                  </a:solidFill>
                  <a:latin typeface="Cambria Math" panose="02040503050406030204" pitchFamily="18" charset="0"/>
                  <a:sym typeface="Cambria Math" panose="02040503050406030204" pitchFamily="18" charset="0"/>
                </a:endParaRPr>
              </a:p>
            </p:txBody>
          </p:sp>
          <p:sp>
            <p:nvSpPr>
              <p:cNvPr id="14" name="TextBox 7">
                <a:extLst>
                  <a:ext uri="{FF2B5EF4-FFF2-40B4-BE49-F238E27FC236}">
                    <a16:creationId xmlns:a16="http://schemas.microsoft.com/office/drawing/2014/main" id="{CAF77ECB-7917-4D1A-8881-E8BA1CABC9FB}"/>
                  </a:ext>
                </a:extLst>
              </p:cNvPr>
              <p:cNvSpPr>
                <a:spLocks noChangeArrowheads="1"/>
              </p:cNvSpPr>
              <p:nvPr/>
            </p:nvSpPr>
            <p:spPr bwMode="auto">
              <a:xfrm>
                <a:off x="4446041" y="3131106"/>
                <a:ext cx="5000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800" b="0">
                    <a:solidFill>
                      <a:srgbClr val="000000"/>
                    </a:solidFill>
                    <a:latin typeface="Cambria Math" panose="02040503050406030204" pitchFamily="18" charset="0"/>
                    <a:sym typeface="Cambria Math" panose="02040503050406030204" pitchFamily="18" charset="0"/>
                  </a:rPr>
                  <a:t>Q</a:t>
                </a:r>
                <a:endParaRPr lang="zh-CN" altLang="en-US" sz="1800" b="0">
                  <a:solidFill>
                    <a:srgbClr val="000000"/>
                  </a:solidFill>
                  <a:latin typeface="Cambria Math" panose="02040503050406030204" pitchFamily="18" charset="0"/>
                  <a:sym typeface="Cambria Math" panose="02040503050406030204" pitchFamily="18" charset="0"/>
                </a:endParaRPr>
              </a:p>
            </p:txBody>
          </p:sp>
          <p:sp>
            <p:nvSpPr>
              <p:cNvPr id="15" name="TextBox 8">
                <a:extLst>
                  <a:ext uri="{FF2B5EF4-FFF2-40B4-BE49-F238E27FC236}">
                    <a16:creationId xmlns:a16="http://schemas.microsoft.com/office/drawing/2014/main" id="{F4C38F56-8516-42DA-818D-ACCC0A343408}"/>
                  </a:ext>
                </a:extLst>
              </p:cNvPr>
              <p:cNvSpPr>
                <a:spLocks noChangeArrowheads="1"/>
              </p:cNvSpPr>
              <p:nvPr/>
            </p:nvSpPr>
            <p:spPr bwMode="auto">
              <a:xfrm>
                <a:off x="2570630" y="32483"/>
                <a:ext cx="785096" cy="582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anose="020B0604020202020204" pitchFamily="34" charset="0"/>
                  <a:buNone/>
                  <a:defRPr/>
                </a:pPr>
                <a:r>
                  <a:rPr lang="en-US" altLang="zh-CN" b="1" dirty="0">
                    <a:solidFill>
                      <a:srgbClr val="FF0000"/>
                    </a:solidFill>
                    <a:effectLst>
                      <a:outerShdw blurRad="38100" dist="38100" dir="2700000" algn="tl">
                        <a:srgbClr val="000000">
                          <a:alpha val="43137"/>
                        </a:srgbClr>
                      </a:outerShdw>
                    </a:effectLst>
                    <a:latin typeface="Cambria Math" panose="02040503050406030204" pitchFamily="18" charset="0"/>
                    <a:sym typeface="Cambria Math" panose="02040503050406030204" pitchFamily="18" charset="0"/>
                  </a:rPr>
                  <a:t>MC</a:t>
                </a:r>
                <a:endParaRPr lang="zh-CN" altLang="en-US" sz="1100" b="1" dirty="0">
                  <a:solidFill>
                    <a:srgbClr val="FF0000"/>
                  </a:solidFill>
                  <a:effectLst>
                    <a:outerShdw blurRad="38100" dist="38100" dir="2700000" algn="tl">
                      <a:srgbClr val="000000">
                        <a:alpha val="43137"/>
                      </a:srgbClr>
                    </a:outerShdw>
                  </a:effectLst>
                  <a:latin typeface="Cambria Math" panose="02040503050406030204" pitchFamily="18" charset="0"/>
                  <a:sym typeface="Cambria Math" panose="02040503050406030204" pitchFamily="18" charset="0"/>
                </a:endParaRPr>
              </a:p>
            </p:txBody>
          </p:sp>
          <p:sp>
            <p:nvSpPr>
              <p:cNvPr id="16" name="任意多边形 9">
                <a:extLst>
                  <a:ext uri="{FF2B5EF4-FFF2-40B4-BE49-F238E27FC236}">
                    <a16:creationId xmlns:a16="http://schemas.microsoft.com/office/drawing/2014/main" id="{4F1A9F16-7E9C-4672-BFE3-DE828D9A465A}"/>
                  </a:ext>
                </a:extLst>
              </p:cNvPr>
              <p:cNvSpPr>
                <a:spLocks noChangeArrowheads="1"/>
              </p:cNvSpPr>
              <p:nvPr/>
            </p:nvSpPr>
            <p:spPr bwMode="auto">
              <a:xfrm>
                <a:off x="1231479" y="427261"/>
                <a:ext cx="1855071" cy="1843963"/>
              </a:xfrm>
              <a:custGeom>
                <a:avLst/>
                <a:gdLst>
                  <a:gd name="T0" fmla="*/ 18127 w 2723661"/>
                  <a:gd name="T1" fmla="*/ 1439310 h 2341684"/>
                  <a:gd name="T2" fmla="*/ 45319 w 2723661"/>
                  <a:gd name="T3" fmla="*/ 1417504 h 2341684"/>
                  <a:gd name="T4" fmla="*/ 398803 w 2723661"/>
                  <a:gd name="T5" fmla="*/ 1155811 h 2341684"/>
                  <a:gd name="T6" fmla="*/ 774040 w 2723661"/>
                  <a:gd name="T7" fmla="*/ 785078 h 2341684"/>
                  <a:gd name="T8" fmla="*/ 1181906 w 2723661"/>
                  <a:gd name="T9" fmla="*/ 196270 h 2341684"/>
                  <a:gd name="T10" fmla="*/ 1263479 w 2723661"/>
                  <a:gd name="T11" fmla="*/ 0 h 2341684"/>
                  <a:gd name="T12" fmla="*/ 0 60000 65536"/>
                  <a:gd name="T13" fmla="*/ 0 60000 65536"/>
                  <a:gd name="T14" fmla="*/ 0 60000 65536"/>
                  <a:gd name="T15" fmla="*/ 0 60000 65536"/>
                  <a:gd name="T16" fmla="*/ 0 60000 65536"/>
                  <a:gd name="T17" fmla="*/ 0 60000 65536"/>
                  <a:gd name="T18" fmla="*/ 0 w 2723661"/>
                  <a:gd name="T19" fmla="*/ 0 h 2341684"/>
                  <a:gd name="T20" fmla="*/ 2723661 w 2723661"/>
                  <a:gd name="T21" fmla="*/ 2341684 h 2341684"/>
                </a:gdLst>
                <a:ahLst/>
                <a:cxnLst>
                  <a:cxn ang="T12">
                    <a:pos x="T0" y="T1"/>
                  </a:cxn>
                  <a:cxn ang="T13">
                    <a:pos x="T2" y="T3"/>
                  </a:cxn>
                  <a:cxn ang="T14">
                    <a:pos x="T4" y="T5"/>
                  </a:cxn>
                  <a:cxn ang="T15">
                    <a:pos x="T6" y="T7"/>
                  </a:cxn>
                  <a:cxn ang="T16">
                    <a:pos x="T8" y="T9"/>
                  </a:cxn>
                  <a:cxn ang="T17">
                    <a:pos x="T10" y="T11"/>
                  </a:cxn>
                </a:cxnLst>
                <a:rect l="T18" t="T19" r="T20" b="T21"/>
                <a:pathLst>
                  <a:path w="2723661" h="2341684">
                    <a:moveTo>
                      <a:pt x="39077" y="2321169"/>
                    </a:moveTo>
                    <a:cubicBezTo>
                      <a:pt x="0" y="2341684"/>
                      <a:pt x="97692" y="2286000"/>
                      <a:pt x="97692" y="2286000"/>
                    </a:cubicBezTo>
                    <a:cubicBezTo>
                      <a:pt x="234461" y="2209800"/>
                      <a:pt x="597877" y="2033954"/>
                      <a:pt x="859692" y="1863969"/>
                    </a:cubicBezTo>
                    <a:cubicBezTo>
                      <a:pt x="1121507" y="1693984"/>
                      <a:pt x="1387230" y="1524000"/>
                      <a:pt x="1668584" y="1266092"/>
                    </a:cubicBezTo>
                    <a:cubicBezTo>
                      <a:pt x="1949938" y="1008184"/>
                      <a:pt x="2371969" y="527538"/>
                      <a:pt x="2547815" y="316523"/>
                    </a:cubicBezTo>
                    <a:cubicBezTo>
                      <a:pt x="2723661" y="105508"/>
                      <a:pt x="2723661" y="52754"/>
                      <a:pt x="2723661" y="0"/>
                    </a:cubicBezTo>
                  </a:path>
                </a:pathLst>
              </a:custGeom>
              <a:noFill/>
              <a:ln w="28575" cap="flat" cmpd="sng">
                <a:solidFill>
                  <a:srgbClr val="6699FF"/>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17" name="TextBox 10">
                <a:extLst>
                  <a:ext uri="{FF2B5EF4-FFF2-40B4-BE49-F238E27FC236}">
                    <a16:creationId xmlns:a16="http://schemas.microsoft.com/office/drawing/2014/main" id="{5B7A4251-B5BF-46FB-A7E4-2E775CFC0554}"/>
                  </a:ext>
                </a:extLst>
              </p:cNvPr>
              <p:cNvSpPr>
                <a:spLocks noChangeArrowheads="1"/>
              </p:cNvSpPr>
              <p:nvPr/>
            </p:nvSpPr>
            <p:spPr bwMode="auto">
              <a:xfrm>
                <a:off x="0" y="0"/>
                <a:ext cx="428628" cy="3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800" b="0">
                    <a:solidFill>
                      <a:srgbClr val="000000"/>
                    </a:solidFill>
                    <a:latin typeface="Cambria Math" panose="02040503050406030204" pitchFamily="18" charset="0"/>
                    <a:sym typeface="Cambria Math" panose="02040503050406030204" pitchFamily="18" charset="0"/>
                  </a:rPr>
                  <a:t>P</a:t>
                </a:r>
                <a:endParaRPr lang="zh-CN" altLang="en-US" sz="1800" b="0">
                  <a:solidFill>
                    <a:srgbClr val="000000"/>
                  </a:solidFill>
                  <a:latin typeface="Cambria Math" panose="02040503050406030204" pitchFamily="18" charset="0"/>
                  <a:sym typeface="Cambria Math" panose="02040503050406030204" pitchFamily="18" charset="0"/>
                </a:endParaRPr>
              </a:p>
            </p:txBody>
          </p:sp>
        </p:grpSp>
        <p:sp>
          <p:nvSpPr>
            <p:cNvPr id="7" name="TextBox 20">
              <a:extLst>
                <a:ext uri="{FF2B5EF4-FFF2-40B4-BE49-F238E27FC236}">
                  <a16:creationId xmlns:a16="http://schemas.microsoft.com/office/drawing/2014/main" id="{68AAA83C-EB10-497F-8959-5A2B0B2D24D0}"/>
                </a:ext>
              </a:extLst>
            </p:cNvPr>
            <p:cNvSpPr>
              <a:spLocks noChangeArrowheads="1"/>
            </p:cNvSpPr>
            <p:nvPr/>
          </p:nvSpPr>
          <p:spPr bwMode="auto">
            <a:xfrm>
              <a:off x="2214578" y="2714644"/>
              <a:ext cx="5000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800" b="0">
                  <a:solidFill>
                    <a:srgbClr val="000000"/>
                  </a:solidFill>
                  <a:latin typeface="Cambria Math" panose="02040503050406030204" pitchFamily="18" charset="0"/>
                  <a:sym typeface="Cambria Math" panose="02040503050406030204" pitchFamily="18" charset="0"/>
                </a:rPr>
                <a:t>Q</a:t>
              </a:r>
              <a:r>
                <a:rPr lang="en-US" altLang="zh-CN" sz="1100" b="0">
                  <a:solidFill>
                    <a:srgbClr val="000000"/>
                  </a:solidFill>
                  <a:latin typeface="Cambria Math" panose="02040503050406030204" pitchFamily="18" charset="0"/>
                  <a:sym typeface="Cambria Math" panose="02040503050406030204" pitchFamily="18" charset="0"/>
                </a:rPr>
                <a:t>0</a:t>
              </a:r>
              <a:endParaRPr lang="zh-CN" altLang="en-US" sz="1100" b="0">
                <a:solidFill>
                  <a:srgbClr val="000000"/>
                </a:solidFill>
                <a:latin typeface="Cambria Math" panose="02040503050406030204" pitchFamily="18" charset="0"/>
                <a:sym typeface="Cambria Math" panose="02040503050406030204" pitchFamily="18" charset="0"/>
              </a:endParaRPr>
            </a:p>
          </p:txBody>
        </p:sp>
        <p:sp>
          <p:nvSpPr>
            <p:cNvPr id="8" name="直接连接符 21">
              <a:extLst>
                <a:ext uri="{FF2B5EF4-FFF2-40B4-BE49-F238E27FC236}">
                  <a16:creationId xmlns:a16="http://schemas.microsoft.com/office/drawing/2014/main" id="{34B1E99B-48DB-4272-B96A-2541D7A23B07}"/>
                </a:ext>
              </a:extLst>
            </p:cNvPr>
            <p:cNvSpPr>
              <a:spLocks noChangeShapeType="1"/>
            </p:cNvSpPr>
            <p:nvPr/>
          </p:nvSpPr>
          <p:spPr bwMode="auto">
            <a:xfrm rot="16200000" flipH="1">
              <a:off x="1327961" y="1671304"/>
              <a:ext cx="2066693" cy="9072"/>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直接连接符 22">
              <a:extLst>
                <a:ext uri="{FF2B5EF4-FFF2-40B4-BE49-F238E27FC236}">
                  <a16:creationId xmlns:a16="http://schemas.microsoft.com/office/drawing/2014/main" id="{052872D4-6754-4F23-B85C-57778046B67D}"/>
                </a:ext>
              </a:extLst>
            </p:cNvPr>
            <p:cNvSpPr>
              <a:spLocks noChangeShapeType="1"/>
            </p:cNvSpPr>
            <p:nvPr/>
          </p:nvSpPr>
          <p:spPr bwMode="auto">
            <a:xfrm rot="10800000">
              <a:off x="357416" y="642495"/>
              <a:ext cx="1999357" cy="2142"/>
            </a:xfrm>
            <a:prstGeom prst="line">
              <a:avLst/>
            </a:prstGeom>
            <a:noFill/>
            <a:ln w="12700">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TextBox 24">
              <a:extLst>
                <a:ext uri="{FF2B5EF4-FFF2-40B4-BE49-F238E27FC236}">
                  <a16:creationId xmlns:a16="http://schemas.microsoft.com/office/drawing/2014/main" id="{EFDD702A-02C0-4159-840C-3CF042090700}"/>
                </a:ext>
              </a:extLst>
            </p:cNvPr>
            <p:cNvSpPr>
              <a:spLocks noChangeArrowheads="1"/>
            </p:cNvSpPr>
            <p:nvPr/>
          </p:nvSpPr>
          <p:spPr bwMode="auto">
            <a:xfrm>
              <a:off x="0" y="500066"/>
              <a:ext cx="5000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800" b="0">
                  <a:solidFill>
                    <a:srgbClr val="000000"/>
                  </a:solidFill>
                  <a:latin typeface="Cambria Math" panose="02040503050406030204" pitchFamily="18" charset="0"/>
                  <a:sym typeface="Cambria Math" panose="02040503050406030204" pitchFamily="18" charset="0"/>
                </a:rPr>
                <a:t>P</a:t>
              </a:r>
              <a:r>
                <a:rPr lang="en-US" altLang="zh-CN" sz="1100" b="0">
                  <a:solidFill>
                    <a:srgbClr val="000000"/>
                  </a:solidFill>
                  <a:latin typeface="Cambria Math" panose="02040503050406030204" pitchFamily="18" charset="0"/>
                  <a:sym typeface="Cambria Math" panose="02040503050406030204" pitchFamily="18" charset="0"/>
                </a:rPr>
                <a:t>0</a:t>
              </a:r>
              <a:endParaRPr lang="zh-CN" altLang="en-US" sz="1100" b="0">
                <a:solidFill>
                  <a:srgbClr val="000000"/>
                </a:solidFill>
                <a:latin typeface="Cambria Math" panose="02040503050406030204" pitchFamily="18" charset="0"/>
                <a:sym typeface="Cambria Math" panose="02040503050406030204" pitchFamily="18" charset="0"/>
              </a:endParaRPr>
            </a:p>
          </p:txBody>
        </p:sp>
      </p:grpSp>
      <p:grpSp>
        <p:nvGrpSpPr>
          <p:cNvPr id="18" name="组合 45">
            <a:extLst>
              <a:ext uri="{FF2B5EF4-FFF2-40B4-BE49-F238E27FC236}">
                <a16:creationId xmlns:a16="http://schemas.microsoft.com/office/drawing/2014/main" id="{F3859238-CF6B-4995-8E58-AB70C7AED218}"/>
              </a:ext>
            </a:extLst>
          </p:cNvPr>
          <p:cNvGrpSpPr>
            <a:grpSpLocks/>
          </p:cNvGrpSpPr>
          <p:nvPr/>
        </p:nvGrpSpPr>
        <p:grpSpPr bwMode="auto">
          <a:xfrm>
            <a:off x="571500" y="4071938"/>
            <a:ext cx="3500438" cy="2290762"/>
            <a:chOff x="0" y="0"/>
            <a:chExt cx="4000528" cy="3151153"/>
          </a:xfrm>
        </p:grpSpPr>
        <p:grpSp>
          <p:nvGrpSpPr>
            <p:cNvPr id="19" name="组合 12">
              <a:extLst>
                <a:ext uri="{FF2B5EF4-FFF2-40B4-BE49-F238E27FC236}">
                  <a16:creationId xmlns:a16="http://schemas.microsoft.com/office/drawing/2014/main" id="{72E1DBB9-0A37-4BB5-98B8-DEDE4E610C62}"/>
                </a:ext>
              </a:extLst>
            </p:cNvPr>
            <p:cNvGrpSpPr>
              <a:grpSpLocks/>
            </p:cNvGrpSpPr>
            <p:nvPr/>
          </p:nvGrpSpPr>
          <p:grpSpPr bwMode="auto">
            <a:xfrm>
              <a:off x="71438" y="0"/>
              <a:ext cx="3929090" cy="3000372"/>
              <a:chOff x="0" y="0"/>
              <a:chExt cx="4857784" cy="3500438"/>
            </a:xfrm>
          </p:grpSpPr>
          <p:cxnSp>
            <p:nvCxnSpPr>
              <p:cNvPr id="24" name="直接箭头连接符 13">
                <a:extLst>
                  <a:ext uri="{FF2B5EF4-FFF2-40B4-BE49-F238E27FC236}">
                    <a16:creationId xmlns:a16="http://schemas.microsoft.com/office/drawing/2014/main" id="{B4673F48-300E-4013-AC70-7450E88865EC}"/>
                  </a:ext>
                </a:extLst>
              </p:cNvPr>
              <p:cNvCxnSpPr>
                <a:cxnSpLocks noChangeShapeType="1"/>
              </p:cNvCxnSpPr>
              <p:nvPr/>
            </p:nvCxnSpPr>
            <p:spPr bwMode="auto">
              <a:xfrm rot="16200000" flipV="1">
                <a:off x="-1172509" y="1599646"/>
                <a:ext cx="3056652" cy="1"/>
              </a:xfrm>
              <a:prstGeom prst="straightConnector1">
                <a:avLst/>
              </a:prstGeom>
              <a:noFill/>
              <a:ln w="28575">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25" name="直接箭头连接符 14">
                <a:extLst>
                  <a:ext uri="{FF2B5EF4-FFF2-40B4-BE49-F238E27FC236}">
                    <a16:creationId xmlns:a16="http://schemas.microsoft.com/office/drawing/2014/main" id="{0C86CD99-7A87-43DD-8891-A9B826E25831}"/>
                  </a:ext>
                </a:extLst>
              </p:cNvPr>
              <p:cNvCxnSpPr>
                <a:cxnSpLocks noChangeShapeType="1"/>
              </p:cNvCxnSpPr>
              <p:nvPr/>
            </p:nvCxnSpPr>
            <p:spPr bwMode="auto">
              <a:xfrm>
                <a:off x="355817" y="3122880"/>
                <a:ext cx="4286627" cy="17830"/>
              </a:xfrm>
              <a:prstGeom prst="straightConnector1">
                <a:avLst/>
              </a:prstGeom>
              <a:noFill/>
              <a:ln w="28575">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26" name="TextBox 15">
                <a:extLst>
                  <a:ext uri="{FF2B5EF4-FFF2-40B4-BE49-F238E27FC236}">
                    <a16:creationId xmlns:a16="http://schemas.microsoft.com/office/drawing/2014/main" id="{501D03B8-8CA0-4CE5-867C-BC6F2817DF7B}"/>
                  </a:ext>
                </a:extLst>
              </p:cNvPr>
              <p:cNvSpPr>
                <a:spLocks noChangeArrowheads="1"/>
              </p:cNvSpPr>
              <p:nvPr/>
            </p:nvSpPr>
            <p:spPr bwMode="auto">
              <a:xfrm>
                <a:off x="71438" y="3131106"/>
                <a:ext cx="5000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800" b="0">
                    <a:solidFill>
                      <a:srgbClr val="000000"/>
                    </a:solidFill>
                    <a:latin typeface="Cambria Math" panose="02040503050406030204" pitchFamily="18" charset="0"/>
                    <a:sym typeface="Cambria Math" panose="02040503050406030204" pitchFamily="18" charset="0"/>
                  </a:rPr>
                  <a:t>O</a:t>
                </a:r>
                <a:endParaRPr lang="zh-CN" altLang="en-US" sz="1800" b="0">
                  <a:solidFill>
                    <a:srgbClr val="000000"/>
                  </a:solidFill>
                  <a:latin typeface="Cambria Math" panose="02040503050406030204" pitchFamily="18" charset="0"/>
                  <a:sym typeface="Cambria Math" panose="02040503050406030204" pitchFamily="18" charset="0"/>
                </a:endParaRPr>
              </a:p>
            </p:txBody>
          </p:sp>
          <p:sp>
            <p:nvSpPr>
              <p:cNvPr id="27" name="TextBox 16">
                <a:extLst>
                  <a:ext uri="{FF2B5EF4-FFF2-40B4-BE49-F238E27FC236}">
                    <a16:creationId xmlns:a16="http://schemas.microsoft.com/office/drawing/2014/main" id="{A09C8F4C-AEA8-4329-9747-81DE6FF6CBD1}"/>
                  </a:ext>
                </a:extLst>
              </p:cNvPr>
              <p:cNvSpPr>
                <a:spLocks noChangeArrowheads="1"/>
              </p:cNvSpPr>
              <p:nvPr/>
            </p:nvSpPr>
            <p:spPr bwMode="auto">
              <a:xfrm>
                <a:off x="4357718" y="3131106"/>
                <a:ext cx="5000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800" b="0">
                    <a:solidFill>
                      <a:srgbClr val="000000"/>
                    </a:solidFill>
                    <a:latin typeface="Cambria Math" panose="02040503050406030204" pitchFamily="18" charset="0"/>
                    <a:sym typeface="Cambria Math" panose="02040503050406030204" pitchFamily="18" charset="0"/>
                  </a:rPr>
                  <a:t>Q</a:t>
                </a:r>
                <a:endParaRPr lang="zh-CN" altLang="en-US" sz="1800" b="0">
                  <a:solidFill>
                    <a:srgbClr val="000000"/>
                  </a:solidFill>
                  <a:latin typeface="Cambria Math" panose="02040503050406030204" pitchFamily="18" charset="0"/>
                  <a:sym typeface="Cambria Math" panose="02040503050406030204" pitchFamily="18" charset="0"/>
                </a:endParaRPr>
              </a:p>
            </p:txBody>
          </p:sp>
          <p:sp>
            <p:nvSpPr>
              <p:cNvPr id="28" name="TextBox 17">
                <a:extLst>
                  <a:ext uri="{FF2B5EF4-FFF2-40B4-BE49-F238E27FC236}">
                    <a16:creationId xmlns:a16="http://schemas.microsoft.com/office/drawing/2014/main" id="{ABBB7E9E-7230-4507-BA89-9E522FC89633}"/>
                  </a:ext>
                </a:extLst>
              </p:cNvPr>
              <p:cNvSpPr>
                <a:spLocks noChangeArrowheads="1"/>
              </p:cNvSpPr>
              <p:nvPr/>
            </p:nvSpPr>
            <p:spPr bwMode="auto">
              <a:xfrm>
                <a:off x="2643812" y="142672"/>
                <a:ext cx="785096" cy="593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anose="020B0604020202020204" pitchFamily="34" charset="0"/>
                  <a:buNone/>
                  <a:defRPr/>
                </a:pPr>
                <a:r>
                  <a:rPr lang="en-US" altLang="zh-CN" b="1" dirty="0">
                    <a:solidFill>
                      <a:srgbClr val="FF0000"/>
                    </a:solidFill>
                    <a:effectLst>
                      <a:outerShdw blurRad="38100" dist="38100" dir="2700000" algn="tl">
                        <a:srgbClr val="000000">
                          <a:alpha val="43137"/>
                        </a:srgbClr>
                      </a:outerShdw>
                    </a:effectLst>
                    <a:latin typeface="Cambria Math" panose="02040503050406030204" pitchFamily="18" charset="0"/>
                    <a:sym typeface="Cambria Math" panose="02040503050406030204" pitchFamily="18" charset="0"/>
                  </a:rPr>
                  <a:t>S</a:t>
                </a:r>
                <a:endParaRPr lang="zh-CN" altLang="en-US" sz="1100" b="1" dirty="0">
                  <a:solidFill>
                    <a:srgbClr val="FF0000"/>
                  </a:solidFill>
                  <a:effectLst>
                    <a:outerShdw blurRad="38100" dist="38100" dir="2700000" algn="tl">
                      <a:srgbClr val="000000">
                        <a:alpha val="43137"/>
                      </a:srgbClr>
                    </a:outerShdw>
                  </a:effectLst>
                  <a:latin typeface="Cambria Math" panose="02040503050406030204" pitchFamily="18" charset="0"/>
                  <a:sym typeface="Cambria Math" panose="02040503050406030204" pitchFamily="18" charset="0"/>
                </a:endParaRPr>
              </a:p>
            </p:txBody>
          </p:sp>
          <p:sp>
            <p:nvSpPr>
              <p:cNvPr id="29" name="任意多边形 18">
                <a:extLst>
                  <a:ext uri="{FF2B5EF4-FFF2-40B4-BE49-F238E27FC236}">
                    <a16:creationId xmlns:a16="http://schemas.microsoft.com/office/drawing/2014/main" id="{5237921A-142D-429F-A19D-10E527BFFBFF}"/>
                  </a:ext>
                </a:extLst>
              </p:cNvPr>
              <p:cNvSpPr>
                <a:spLocks noChangeArrowheads="1"/>
              </p:cNvSpPr>
              <p:nvPr/>
            </p:nvSpPr>
            <p:spPr bwMode="auto">
              <a:xfrm>
                <a:off x="1143157" y="427931"/>
                <a:ext cx="1855070" cy="1841632"/>
              </a:xfrm>
              <a:custGeom>
                <a:avLst/>
                <a:gdLst>
                  <a:gd name="T0" fmla="*/ 18127 w 2723661"/>
                  <a:gd name="T1" fmla="*/ 1435674 h 2341684"/>
                  <a:gd name="T2" fmla="*/ 45318 w 2723661"/>
                  <a:gd name="T3" fmla="*/ 1413922 h 2341684"/>
                  <a:gd name="T4" fmla="*/ 398802 w 2723661"/>
                  <a:gd name="T5" fmla="*/ 1152890 h 2341684"/>
                  <a:gd name="T6" fmla="*/ 774038 w 2723661"/>
                  <a:gd name="T7" fmla="*/ 783095 h 2341684"/>
                  <a:gd name="T8" fmla="*/ 1181904 w 2723661"/>
                  <a:gd name="T9" fmla="*/ 195773 h 2341684"/>
                  <a:gd name="T10" fmla="*/ 1263478 w 2723661"/>
                  <a:gd name="T11" fmla="*/ 0 h 2341684"/>
                  <a:gd name="T12" fmla="*/ 0 60000 65536"/>
                  <a:gd name="T13" fmla="*/ 0 60000 65536"/>
                  <a:gd name="T14" fmla="*/ 0 60000 65536"/>
                  <a:gd name="T15" fmla="*/ 0 60000 65536"/>
                  <a:gd name="T16" fmla="*/ 0 60000 65536"/>
                  <a:gd name="T17" fmla="*/ 0 60000 65536"/>
                  <a:gd name="T18" fmla="*/ 0 w 2723661"/>
                  <a:gd name="T19" fmla="*/ 0 h 2341684"/>
                  <a:gd name="T20" fmla="*/ 2723661 w 2723661"/>
                  <a:gd name="T21" fmla="*/ 2341684 h 2341684"/>
                </a:gdLst>
                <a:ahLst/>
                <a:cxnLst>
                  <a:cxn ang="T12">
                    <a:pos x="T0" y="T1"/>
                  </a:cxn>
                  <a:cxn ang="T13">
                    <a:pos x="T2" y="T3"/>
                  </a:cxn>
                  <a:cxn ang="T14">
                    <a:pos x="T4" y="T5"/>
                  </a:cxn>
                  <a:cxn ang="T15">
                    <a:pos x="T6" y="T7"/>
                  </a:cxn>
                  <a:cxn ang="T16">
                    <a:pos x="T8" y="T9"/>
                  </a:cxn>
                  <a:cxn ang="T17">
                    <a:pos x="T10" y="T11"/>
                  </a:cxn>
                </a:cxnLst>
                <a:rect l="T18" t="T19" r="T20" b="T21"/>
                <a:pathLst>
                  <a:path w="2723661" h="2341684">
                    <a:moveTo>
                      <a:pt x="39077" y="2321169"/>
                    </a:moveTo>
                    <a:cubicBezTo>
                      <a:pt x="0" y="2341684"/>
                      <a:pt x="97692" y="2286000"/>
                      <a:pt x="97692" y="2286000"/>
                    </a:cubicBezTo>
                    <a:cubicBezTo>
                      <a:pt x="234461" y="2209800"/>
                      <a:pt x="597877" y="2033954"/>
                      <a:pt x="859692" y="1863969"/>
                    </a:cubicBezTo>
                    <a:cubicBezTo>
                      <a:pt x="1121507" y="1693984"/>
                      <a:pt x="1387230" y="1524000"/>
                      <a:pt x="1668584" y="1266092"/>
                    </a:cubicBezTo>
                    <a:cubicBezTo>
                      <a:pt x="1949938" y="1008184"/>
                      <a:pt x="2371969" y="527538"/>
                      <a:pt x="2547815" y="316523"/>
                    </a:cubicBezTo>
                    <a:cubicBezTo>
                      <a:pt x="2723661" y="105508"/>
                      <a:pt x="2723661" y="52754"/>
                      <a:pt x="2723661" y="0"/>
                    </a:cubicBezTo>
                  </a:path>
                </a:pathLst>
              </a:custGeom>
              <a:noFill/>
              <a:ln w="28575" cap="flat" cmpd="sng">
                <a:solidFill>
                  <a:srgbClr val="6699FF"/>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30" name="TextBox 19">
                <a:extLst>
                  <a:ext uri="{FF2B5EF4-FFF2-40B4-BE49-F238E27FC236}">
                    <a16:creationId xmlns:a16="http://schemas.microsoft.com/office/drawing/2014/main" id="{E6FDE7F4-4DF9-4F52-9CF9-CC7FA5F8A377}"/>
                  </a:ext>
                </a:extLst>
              </p:cNvPr>
              <p:cNvSpPr>
                <a:spLocks noChangeArrowheads="1"/>
              </p:cNvSpPr>
              <p:nvPr/>
            </p:nvSpPr>
            <p:spPr bwMode="auto">
              <a:xfrm>
                <a:off x="0" y="0"/>
                <a:ext cx="4286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800" b="0">
                    <a:solidFill>
                      <a:srgbClr val="000000"/>
                    </a:solidFill>
                    <a:latin typeface="Cambria Math" panose="02040503050406030204" pitchFamily="18" charset="0"/>
                    <a:sym typeface="Cambria Math" panose="02040503050406030204" pitchFamily="18" charset="0"/>
                  </a:rPr>
                  <a:t>P</a:t>
                </a:r>
                <a:endParaRPr lang="zh-CN" altLang="en-US" sz="1800" b="0">
                  <a:solidFill>
                    <a:srgbClr val="000000"/>
                  </a:solidFill>
                  <a:latin typeface="Cambria Math" panose="02040503050406030204" pitchFamily="18" charset="0"/>
                  <a:sym typeface="Cambria Math" panose="02040503050406030204" pitchFamily="18" charset="0"/>
                </a:endParaRPr>
              </a:p>
            </p:txBody>
          </p:sp>
        </p:grpSp>
        <p:sp>
          <p:nvSpPr>
            <p:cNvPr id="20" name="TextBox 25">
              <a:extLst>
                <a:ext uri="{FF2B5EF4-FFF2-40B4-BE49-F238E27FC236}">
                  <a16:creationId xmlns:a16="http://schemas.microsoft.com/office/drawing/2014/main" id="{CF7D181E-FC43-4450-B759-CACE0F8229C9}"/>
                </a:ext>
              </a:extLst>
            </p:cNvPr>
            <p:cNvSpPr>
              <a:spLocks noChangeArrowheads="1"/>
            </p:cNvSpPr>
            <p:nvPr/>
          </p:nvSpPr>
          <p:spPr bwMode="auto">
            <a:xfrm>
              <a:off x="2215259" y="2642340"/>
              <a:ext cx="838206" cy="50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anose="020B0604020202020204" pitchFamily="34" charset="0"/>
                <a:buNone/>
                <a:defRPr/>
              </a:pPr>
              <a:r>
                <a:rPr lang="en-US" altLang="zh-CN" b="1" dirty="0">
                  <a:solidFill>
                    <a:srgbClr val="FF0000"/>
                  </a:solidFill>
                  <a:effectLst>
                    <a:outerShdw blurRad="38100" dist="38100" dir="2700000" algn="tl">
                      <a:srgbClr val="000000">
                        <a:alpha val="43137"/>
                      </a:srgbClr>
                    </a:outerShdw>
                  </a:effectLst>
                  <a:latin typeface="Cambria Math" panose="02040503050406030204" pitchFamily="18" charset="0"/>
                  <a:sym typeface="Cambria Math" panose="02040503050406030204" pitchFamily="18" charset="0"/>
                </a:rPr>
                <a:t>n</a:t>
              </a:r>
              <a:r>
                <a:rPr lang="en-US" altLang="zh-CN" dirty="0">
                  <a:solidFill>
                    <a:srgbClr val="000000"/>
                  </a:solidFill>
                  <a:latin typeface="Cambria Math" panose="02040503050406030204" pitchFamily="18" charset="0"/>
                  <a:sym typeface="Cambria Math" panose="02040503050406030204" pitchFamily="18" charset="0"/>
                </a:rPr>
                <a:t>Q</a:t>
              </a:r>
              <a:r>
                <a:rPr lang="en-US" altLang="zh-CN" sz="1100" dirty="0">
                  <a:solidFill>
                    <a:srgbClr val="000000"/>
                  </a:solidFill>
                  <a:latin typeface="Cambria Math" panose="02040503050406030204" pitchFamily="18" charset="0"/>
                  <a:sym typeface="Cambria Math" panose="02040503050406030204" pitchFamily="18" charset="0"/>
                </a:rPr>
                <a:t>0</a:t>
              </a:r>
              <a:endParaRPr lang="zh-CN" altLang="en-US" sz="1100" dirty="0">
                <a:solidFill>
                  <a:srgbClr val="000000"/>
                </a:solidFill>
                <a:latin typeface="Cambria Math" panose="02040503050406030204" pitchFamily="18" charset="0"/>
                <a:sym typeface="Cambria Math" panose="02040503050406030204" pitchFamily="18" charset="0"/>
              </a:endParaRPr>
            </a:p>
          </p:txBody>
        </p:sp>
        <p:sp>
          <p:nvSpPr>
            <p:cNvPr id="21" name="直接连接符 26">
              <a:extLst>
                <a:ext uri="{FF2B5EF4-FFF2-40B4-BE49-F238E27FC236}">
                  <a16:creationId xmlns:a16="http://schemas.microsoft.com/office/drawing/2014/main" id="{F80FFDC4-D8A3-4C19-B97C-E508971E23E2}"/>
                </a:ext>
              </a:extLst>
            </p:cNvPr>
            <p:cNvSpPr>
              <a:spLocks noChangeShapeType="1"/>
            </p:cNvSpPr>
            <p:nvPr/>
          </p:nvSpPr>
          <p:spPr bwMode="auto">
            <a:xfrm rot="16200000" flipH="1">
              <a:off x="1327690" y="1601111"/>
              <a:ext cx="2065422" cy="7257"/>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直接连接符 27">
              <a:extLst>
                <a:ext uri="{FF2B5EF4-FFF2-40B4-BE49-F238E27FC236}">
                  <a16:creationId xmlns:a16="http://schemas.microsoft.com/office/drawing/2014/main" id="{ECA9E185-A434-4B02-A4F0-53ABE2E9C3A2}"/>
                </a:ext>
              </a:extLst>
            </p:cNvPr>
            <p:cNvSpPr>
              <a:spLocks noChangeShapeType="1"/>
            </p:cNvSpPr>
            <p:nvPr/>
          </p:nvSpPr>
          <p:spPr bwMode="auto">
            <a:xfrm rot="10800000">
              <a:off x="357417" y="572030"/>
              <a:ext cx="1999357" cy="2183"/>
            </a:xfrm>
            <a:prstGeom prst="line">
              <a:avLst/>
            </a:prstGeom>
            <a:noFill/>
            <a:ln w="12700">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TextBox 28">
              <a:extLst>
                <a:ext uri="{FF2B5EF4-FFF2-40B4-BE49-F238E27FC236}">
                  <a16:creationId xmlns:a16="http://schemas.microsoft.com/office/drawing/2014/main" id="{D7775B59-D5CE-4A74-98BF-D3F426896B53}"/>
                </a:ext>
              </a:extLst>
            </p:cNvPr>
            <p:cNvSpPr>
              <a:spLocks noChangeArrowheads="1"/>
            </p:cNvSpPr>
            <p:nvPr/>
          </p:nvSpPr>
          <p:spPr bwMode="auto">
            <a:xfrm>
              <a:off x="0" y="428628"/>
              <a:ext cx="5000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800" b="0">
                  <a:solidFill>
                    <a:srgbClr val="000000"/>
                  </a:solidFill>
                  <a:latin typeface="Cambria Math" panose="02040503050406030204" pitchFamily="18" charset="0"/>
                  <a:sym typeface="Cambria Math" panose="02040503050406030204" pitchFamily="18" charset="0"/>
                </a:rPr>
                <a:t>P</a:t>
              </a:r>
              <a:r>
                <a:rPr lang="en-US" altLang="zh-CN" sz="1100" b="0">
                  <a:solidFill>
                    <a:srgbClr val="000000"/>
                  </a:solidFill>
                  <a:latin typeface="Cambria Math" panose="02040503050406030204" pitchFamily="18" charset="0"/>
                  <a:sym typeface="Cambria Math" panose="02040503050406030204" pitchFamily="18" charset="0"/>
                </a:rPr>
                <a:t>0</a:t>
              </a:r>
              <a:endParaRPr lang="zh-CN" altLang="en-US" sz="1100" b="0">
                <a:solidFill>
                  <a:srgbClr val="000000"/>
                </a:solidFill>
                <a:latin typeface="Cambria Math" panose="02040503050406030204" pitchFamily="18" charset="0"/>
                <a:sym typeface="Cambria Math" panose="02040503050406030204" pitchFamily="18" charset="0"/>
              </a:endParaRPr>
            </a:p>
          </p:txBody>
        </p:sp>
      </p:grpSp>
      <p:sp>
        <p:nvSpPr>
          <p:cNvPr id="31" name="圆角矩形标注 30">
            <a:extLst>
              <a:ext uri="{FF2B5EF4-FFF2-40B4-BE49-F238E27FC236}">
                <a16:creationId xmlns:a16="http://schemas.microsoft.com/office/drawing/2014/main" id="{C53DE81D-911A-4809-A8FA-486E4D6E1B8D}"/>
              </a:ext>
            </a:extLst>
          </p:cNvPr>
          <p:cNvSpPr>
            <a:spLocks noChangeArrowheads="1"/>
          </p:cNvSpPr>
          <p:nvPr/>
        </p:nvSpPr>
        <p:spPr bwMode="auto">
          <a:xfrm>
            <a:off x="5000625" y="1785938"/>
            <a:ext cx="3571875" cy="1643062"/>
          </a:xfrm>
          <a:prstGeom prst="wedgeRoundRectCallout">
            <a:avLst>
              <a:gd name="adj1" fmla="val -71269"/>
              <a:gd name="adj2" fmla="val 30102"/>
              <a:gd name="adj3" fmla="val 16667"/>
            </a:avLst>
          </a:prstGeom>
          <a:solidFill>
            <a:srgbClr val="E2E2F6"/>
          </a:solidFill>
          <a:ln w="25400">
            <a:solidFill>
              <a:srgbClr val="88A3A6"/>
            </a:solidFill>
            <a:miter lim="800000"/>
            <a:headEnd/>
            <a:tailEnd/>
          </a:ln>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spcBef>
                <a:spcPct val="0"/>
              </a:spcBef>
              <a:buFontTx/>
              <a:buNone/>
            </a:pPr>
            <a:r>
              <a:rPr lang="zh-CN" altLang="en-US" sz="1800">
                <a:solidFill>
                  <a:schemeClr val="tx1"/>
                </a:solidFill>
              </a:rPr>
              <a:t>假定</a:t>
            </a:r>
            <a:r>
              <a:rPr lang="zh-CN" altLang="en-US" sz="1800" b="0">
                <a:solidFill>
                  <a:schemeClr val="tx1"/>
                </a:solidFill>
              </a:rPr>
              <a:t>：产品市场价格变化，所有厂商对相关要素的需求仅构成该要素市场需求微不足道的一部分。所有企业改变产量的行为不会会改变要素的价格</a:t>
            </a:r>
            <a:r>
              <a:rPr lang="en-US" altLang="zh-CN" sz="1800" b="0">
                <a:solidFill>
                  <a:schemeClr val="tx1"/>
                </a:solidFill>
                <a:cs typeface="Arial" panose="020B0604020202020204" pitchFamily="34" charset="0"/>
              </a:rPr>
              <a:t>, </a:t>
            </a:r>
            <a:r>
              <a:rPr lang="zh-CN" altLang="en-US" sz="1800" b="0">
                <a:solidFill>
                  <a:schemeClr val="tx1"/>
                </a:solidFill>
              </a:rPr>
              <a:t>因而短期</a:t>
            </a:r>
            <a:r>
              <a:rPr lang="en-US" altLang="zh-CN" sz="1800" b="0">
                <a:solidFill>
                  <a:schemeClr val="tx1"/>
                </a:solidFill>
                <a:cs typeface="Arial" panose="020B0604020202020204" pitchFamily="34" charset="0"/>
              </a:rPr>
              <a:t>MC</a:t>
            </a:r>
            <a:r>
              <a:rPr lang="zh-CN" altLang="en-US" sz="1800" b="0">
                <a:solidFill>
                  <a:schemeClr val="tx1"/>
                </a:solidFill>
              </a:rPr>
              <a:t>曲线不变。</a:t>
            </a:r>
          </a:p>
        </p:txBody>
      </p:sp>
      <p:sp>
        <p:nvSpPr>
          <p:cNvPr id="32" name="矩形标注 31">
            <a:extLst>
              <a:ext uri="{FF2B5EF4-FFF2-40B4-BE49-F238E27FC236}">
                <a16:creationId xmlns:a16="http://schemas.microsoft.com/office/drawing/2014/main" id="{EB91CBA7-091C-4316-9974-D6732BCF7735}"/>
              </a:ext>
            </a:extLst>
          </p:cNvPr>
          <p:cNvSpPr>
            <a:spLocks noChangeArrowheads="1"/>
          </p:cNvSpPr>
          <p:nvPr/>
        </p:nvSpPr>
        <p:spPr bwMode="auto">
          <a:xfrm>
            <a:off x="5072063" y="3714750"/>
            <a:ext cx="3571875" cy="2000250"/>
          </a:xfrm>
          <a:prstGeom prst="wedgeRectCallout">
            <a:avLst>
              <a:gd name="adj1" fmla="val -110708"/>
              <a:gd name="adj2" fmla="val 52944"/>
            </a:avLst>
          </a:prstGeom>
          <a:solidFill>
            <a:srgbClr val="E7F4D8"/>
          </a:solidFill>
          <a:ln w="25400">
            <a:solidFill>
              <a:srgbClr val="88A3A6"/>
            </a:solidFill>
            <a:miter lim="800000"/>
            <a:headEnd/>
            <a:tailEnd/>
          </a:ln>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800" b="0">
                <a:solidFill>
                  <a:schemeClr val="tx1"/>
                </a:solidFill>
              </a:rPr>
              <a:t>由于产品价格的变化不影响要素市场的价格</a:t>
            </a:r>
            <a:r>
              <a:rPr lang="en-US" altLang="zh-CN" sz="1800" b="0">
                <a:solidFill>
                  <a:schemeClr val="tx1"/>
                </a:solidFill>
                <a:cs typeface="Arial" panose="020B0604020202020204" pitchFamily="34" charset="0"/>
              </a:rPr>
              <a:t>, </a:t>
            </a:r>
            <a:r>
              <a:rPr lang="zh-CN" altLang="en-US" sz="1800" b="0">
                <a:solidFill>
                  <a:schemeClr val="tx1"/>
                </a:solidFill>
              </a:rPr>
              <a:t>故产品市场的供给曲线</a:t>
            </a:r>
            <a:r>
              <a:rPr lang="en-US" altLang="zh-CN" sz="1800" b="0">
                <a:solidFill>
                  <a:schemeClr val="tx1"/>
                </a:solidFill>
                <a:cs typeface="Arial" panose="020B0604020202020204" pitchFamily="34" charset="0"/>
              </a:rPr>
              <a:t>S</a:t>
            </a:r>
            <a:r>
              <a:rPr lang="zh-CN" altLang="en-US" sz="1800" b="0">
                <a:solidFill>
                  <a:schemeClr val="tx1"/>
                </a:solidFill>
              </a:rPr>
              <a:t>是所有企业边际成本曲线的简单水平相加。</a:t>
            </a:r>
          </a:p>
        </p:txBody>
      </p:sp>
      <p:sp>
        <p:nvSpPr>
          <p:cNvPr id="33" name="左弧形箭头 32">
            <a:extLst>
              <a:ext uri="{FF2B5EF4-FFF2-40B4-BE49-F238E27FC236}">
                <a16:creationId xmlns:a16="http://schemas.microsoft.com/office/drawing/2014/main" id="{5025D7AB-17B9-4392-9A13-7274794C0929}"/>
              </a:ext>
            </a:extLst>
          </p:cNvPr>
          <p:cNvSpPr>
            <a:spLocks noChangeArrowheads="1"/>
          </p:cNvSpPr>
          <p:nvPr/>
        </p:nvSpPr>
        <p:spPr bwMode="auto">
          <a:xfrm>
            <a:off x="285750" y="3286125"/>
            <a:ext cx="428625" cy="1143000"/>
          </a:xfrm>
          <a:prstGeom prst="curvedRightArrow">
            <a:avLst>
              <a:gd name="adj1" fmla="val 24988"/>
              <a:gd name="adj2" fmla="val 50000"/>
              <a:gd name="adj3" fmla="val 25000"/>
            </a:avLst>
          </a:prstGeom>
          <a:solidFill>
            <a:schemeClr val="accent1"/>
          </a:solidFill>
          <a:ln w="25400">
            <a:solidFill>
              <a:srgbClr val="92D050"/>
            </a:solidFill>
            <a:miter lim="800000"/>
            <a:headEnd/>
            <a:tailEnd/>
          </a:ln>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spcBef>
                <a:spcPct val="0"/>
              </a:spcBef>
              <a:buFontTx/>
              <a:buNone/>
            </a:pPr>
            <a:endParaRPr lang="zh-CN" altLang="zh-CN" sz="1800" b="0">
              <a:solidFill>
                <a:schemeClr val="tx1"/>
              </a:solidFill>
            </a:endParaRPr>
          </a:p>
        </p:txBody>
      </p:sp>
    </p:spTree>
    <p:extLst>
      <p:ext uri="{BB962C8B-B14F-4D97-AF65-F5344CB8AC3E}">
        <p14:creationId xmlns:p14="http://schemas.microsoft.com/office/powerpoint/2010/main" val="1600141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autoUpdateAnimBg="0"/>
      <p:bldP spid="32" grpId="0" bldLvl="0" animBg="1" autoUpdateAnimBg="0"/>
      <p:bldP spid="33" grpId="0" bldLvl="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BFE47A-930B-42F4-A208-BC0BCEAE103D}"/>
              </a:ext>
            </a:extLst>
          </p:cNvPr>
          <p:cNvSpPr>
            <a:spLocks noGrp="1"/>
          </p:cNvSpPr>
          <p:nvPr>
            <p:ph type="title"/>
          </p:nvPr>
        </p:nvSpPr>
        <p:spPr/>
        <p:txBody>
          <a:bodyPr/>
          <a:lstStyle/>
          <a:p>
            <a:r>
              <a:rPr lang="en-US" altLang="zh-CN" dirty="0"/>
              <a:t>Recap</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41FDF83-E841-4A50-9A17-E8F9A178619C}"/>
                  </a:ext>
                </a:extLst>
              </p:cNvPr>
              <p:cNvSpPr>
                <a:spLocks noGrp="1"/>
              </p:cNvSpPr>
              <p:nvPr>
                <p:ph idx="1"/>
              </p:nvPr>
            </p:nvSpPr>
            <p:spPr/>
            <p:txBody>
              <a:bodyPr/>
              <a:lstStyle/>
              <a:p>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𝑤</m:t>
                        </m:r>
                      </m:num>
                      <m:den>
                        <m:r>
                          <a:rPr lang="en-US" altLang="zh-CN">
                            <a:latin typeface="Cambria Math" panose="02040503050406030204" pitchFamily="18" charset="0"/>
                          </a:rPr>
                          <m:t>𝐌</m:t>
                        </m:r>
                        <m:sSub>
                          <m:sSubPr>
                            <m:ctrlPr>
                              <a:rPr lang="en-US" altLang="zh-CN" i="1">
                                <a:latin typeface="Cambria Math" panose="02040503050406030204" pitchFamily="18" charset="0"/>
                              </a:rPr>
                            </m:ctrlPr>
                          </m:sSubPr>
                          <m:e>
                            <m:r>
                              <a:rPr lang="en-US" altLang="zh-CN">
                                <a:latin typeface="Cambria Math" panose="02040503050406030204" pitchFamily="18" charset="0"/>
                              </a:rPr>
                              <m:t>𝐏</m:t>
                            </m:r>
                          </m:e>
                          <m:sub>
                            <m:r>
                              <a:rPr lang="en-US" altLang="zh-CN" b="1">
                                <a:latin typeface="Cambria Math" panose="02040503050406030204" pitchFamily="18" charset="0"/>
                              </a:rPr>
                              <m:t>𝐋</m:t>
                            </m:r>
                          </m:sub>
                        </m:sSub>
                      </m:den>
                    </m:f>
                    <m:r>
                      <a:rPr lang="en-US" altLang="zh-CN" b="1" i="1">
                        <a:latin typeface="Cambria Math" panose="02040503050406030204" pitchFamily="18" charset="0"/>
                      </a:rPr>
                      <m:t>=</m:t>
                    </m:r>
                    <m:r>
                      <a:rPr lang="en-US" altLang="zh-CN" b="1" i="1">
                        <a:latin typeface="Cambria Math" panose="02040503050406030204" pitchFamily="18" charset="0"/>
                      </a:rPr>
                      <m:t>𝑴𝑪</m:t>
                    </m:r>
                    <m:r>
                      <a:rPr lang="en-US" altLang="zh-CN" b="1" i="1">
                        <a:latin typeface="Cambria Math" panose="02040503050406030204" pitchFamily="18" charset="0"/>
                      </a:rPr>
                      <m:t>(</m:t>
                    </m:r>
                    <m:r>
                      <m:rPr>
                        <m:nor/>
                      </m:rPr>
                      <a:rPr lang="en-US" altLang="zh-CN" dirty="0">
                        <a:latin typeface="+mn-ea"/>
                      </a:rPr>
                      <m:t>Q</m:t>
                    </m:r>
                    <m:r>
                      <a:rPr lang="en-US" altLang="zh-CN" b="1" i="1">
                        <a:latin typeface="Cambria Math" panose="02040503050406030204" pitchFamily="18" charset="0"/>
                      </a:rPr>
                      <m:t>)</m:t>
                    </m:r>
                  </m:oMath>
                </a14:m>
                <a:endParaRPr lang="en-US" altLang="zh-CN" dirty="0"/>
              </a:p>
              <a:p>
                <a:r>
                  <a:rPr lang="en-US" altLang="zh-CN" dirty="0"/>
                  <a:t>MP</a:t>
                </a:r>
                <a:r>
                  <a:rPr lang="en-US" altLang="zh-CN" i="1" baseline="-25000" dirty="0"/>
                  <a:t>L</a:t>
                </a:r>
                <a:r>
                  <a:rPr lang="en-US" altLang="zh-CN" dirty="0"/>
                  <a:t> </a:t>
                </a:r>
                <a:r>
                  <a:rPr lang="zh-CN" altLang="en-US" dirty="0"/>
                  <a:t>先递增后递减（经验观察，取决于生产函数）导致</a:t>
                </a:r>
                <a:r>
                  <a:rPr lang="en-US" altLang="zh-CN" dirty="0"/>
                  <a:t>MC</a:t>
                </a:r>
                <a:r>
                  <a:rPr lang="zh-CN" altLang="en-US" dirty="0"/>
                  <a:t>先递减后递增</a:t>
                </a:r>
                <a:endParaRPr lang="en-US" altLang="zh-CN" dirty="0"/>
              </a:p>
              <a:p>
                <a:r>
                  <a:rPr lang="en-US" altLang="zh-CN" dirty="0"/>
                  <a:t>MC</a:t>
                </a:r>
                <a:r>
                  <a:rPr lang="zh-CN" altLang="en-US" dirty="0"/>
                  <a:t>先递减后递增导致</a:t>
                </a:r>
                <a:r>
                  <a:rPr lang="en-US" altLang="zh-CN" dirty="0"/>
                  <a:t>AVC</a:t>
                </a:r>
                <a:r>
                  <a:rPr lang="zh-CN" altLang="en-US" dirty="0"/>
                  <a:t>和</a:t>
                </a:r>
                <a:r>
                  <a:rPr lang="en-US" altLang="zh-CN" dirty="0"/>
                  <a:t>AC</a:t>
                </a:r>
                <a:r>
                  <a:rPr lang="zh-CN" altLang="en-US" dirty="0"/>
                  <a:t>先递减再递增</a:t>
                </a:r>
                <a:endParaRPr lang="en-US" altLang="zh-CN" dirty="0"/>
              </a:p>
              <a:p>
                <a:r>
                  <a:rPr lang="en-US" altLang="zh-CN" dirty="0"/>
                  <a:t>MC</a:t>
                </a:r>
                <a:r>
                  <a:rPr lang="zh-CN" altLang="en-US" dirty="0"/>
                  <a:t>曲线交于</a:t>
                </a:r>
                <a:r>
                  <a:rPr lang="en-US" altLang="zh-CN" dirty="0"/>
                  <a:t>AVC</a:t>
                </a:r>
                <a:r>
                  <a:rPr lang="zh-CN" altLang="en-US" dirty="0"/>
                  <a:t>和</a:t>
                </a:r>
                <a:r>
                  <a:rPr lang="en-US" altLang="zh-CN" dirty="0"/>
                  <a:t>AC</a:t>
                </a:r>
                <a:r>
                  <a:rPr lang="zh-CN" altLang="en-US" dirty="0"/>
                  <a:t>曲线的最低点</a:t>
                </a:r>
                <a:endParaRPr lang="en-US" altLang="zh-CN" dirty="0"/>
              </a:p>
              <a:p>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D41FDF83-E841-4A50-9A17-E8F9A178619C}"/>
                  </a:ext>
                </a:extLst>
              </p:cNvPr>
              <p:cNvSpPr>
                <a:spLocks noGrp="1" noRot="1" noChangeAspect="1" noMove="1" noResize="1" noEditPoints="1" noAdjustHandles="1" noChangeArrowheads="1" noChangeShapeType="1" noTextEdit="1"/>
              </p:cNvSpPr>
              <p:nvPr>
                <p:ph idx="1"/>
              </p:nvPr>
            </p:nvSpPr>
            <p:spPr>
              <a:blipFill>
                <a:blip r:embed="rId2"/>
                <a:stretch>
                  <a:fillRect l="-1391" r="-55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892458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F399C2-9C40-4CA9-AC7C-D73DA6CD5589}"/>
              </a:ext>
            </a:extLst>
          </p:cNvPr>
          <p:cNvSpPr>
            <a:spLocks noGrp="1"/>
          </p:cNvSpPr>
          <p:nvPr>
            <p:ph type="title"/>
          </p:nvPr>
        </p:nvSpPr>
        <p:spPr/>
        <p:txBody>
          <a:bodyPr/>
          <a:lstStyle/>
          <a:p>
            <a:r>
              <a:rPr lang="zh-CN" altLang="en-US" dirty="0"/>
              <a:t>产品市场与要素市场</a:t>
            </a:r>
            <a:endParaRPr lang="en-US" dirty="0"/>
          </a:p>
        </p:txBody>
      </p:sp>
      <p:sp>
        <p:nvSpPr>
          <p:cNvPr id="3" name="内容占位符 2">
            <a:extLst>
              <a:ext uri="{FF2B5EF4-FFF2-40B4-BE49-F238E27FC236}">
                <a16:creationId xmlns:a16="http://schemas.microsoft.com/office/drawing/2014/main" id="{D0A4497C-EFD7-4DB3-B683-C5934AE6FC4C}"/>
              </a:ext>
            </a:extLst>
          </p:cNvPr>
          <p:cNvSpPr>
            <a:spLocks noGrp="1"/>
          </p:cNvSpPr>
          <p:nvPr>
            <p:ph idx="1"/>
          </p:nvPr>
        </p:nvSpPr>
        <p:spPr/>
        <p:txBody>
          <a:bodyPr>
            <a:normAutofit/>
          </a:bodyPr>
          <a:lstStyle/>
          <a:p>
            <a:r>
              <a:rPr lang="zh-CN" altLang="en-US" sz="3200" dirty="0"/>
              <a:t>假设</a:t>
            </a:r>
            <a:r>
              <a:rPr lang="en-US" altLang="zh-CN" sz="3200" dirty="0"/>
              <a:t>2</a:t>
            </a:r>
            <a:r>
              <a:rPr lang="zh-CN" altLang="en-US" sz="3200" dirty="0"/>
              <a:t>：市场供给增加引起要素价格上涨效应</a:t>
            </a:r>
          </a:p>
          <a:p>
            <a:pPr lvl="1"/>
            <a:r>
              <a:rPr lang="zh-CN" altLang="en-US" sz="2800" dirty="0"/>
              <a:t>在某些行业，一些关键投入的供给是有限的（比如，适宜耕种的土地数量）</a:t>
            </a:r>
          </a:p>
          <a:p>
            <a:pPr lvl="1"/>
            <a:r>
              <a:rPr lang="zh-CN" altLang="en-US" sz="2800" dirty="0"/>
              <a:t>该市场对要素的需求占整个要素市场的规模较大</a:t>
            </a:r>
          </a:p>
          <a:p>
            <a:r>
              <a:rPr lang="zh-CN" altLang="en-US" sz="3200" dirty="0"/>
              <a:t>随着价格上升，行业供给加总时的厂商供给曲线𝒔不再是原供给曲线，而是更加陡峭。</a:t>
            </a:r>
          </a:p>
          <a:p>
            <a:endParaRPr lang="zh-CN" altLang="en-US" sz="3200" dirty="0"/>
          </a:p>
          <a:p>
            <a:endParaRPr lang="en-US" sz="3200" dirty="0"/>
          </a:p>
        </p:txBody>
      </p:sp>
    </p:spTree>
    <p:extLst>
      <p:ext uri="{BB962C8B-B14F-4D97-AF65-F5344CB8AC3E}">
        <p14:creationId xmlns:p14="http://schemas.microsoft.com/office/powerpoint/2010/main" val="23839904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58CAF5-78BC-461B-95E4-553FCEDCC7ED}"/>
              </a:ext>
            </a:extLst>
          </p:cNvPr>
          <p:cNvSpPr>
            <a:spLocks noGrp="1"/>
          </p:cNvSpPr>
          <p:nvPr>
            <p:ph type="title"/>
          </p:nvPr>
        </p:nvSpPr>
        <p:spPr/>
        <p:txBody>
          <a:bodyPr/>
          <a:lstStyle/>
          <a:p>
            <a:r>
              <a:rPr lang="zh-CN" altLang="en-US" dirty="0"/>
              <a:t>要素价格上升</a:t>
            </a:r>
          </a:p>
        </p:txBody>
      </p:sp>
      <p:sp>
        <p:nvSpPr>
          <p:cNvPr id="3" name="内容占位符 2">
            <a:extLst>
              <a:ext uri="{FF2B5EF4-FFF2-40B4-BE49-F238E27FC236}">
                <a16:creationId xmlns:a16="http://schemas.microsoft.com/office/drawing/2014/main" id="{EF5E4C57-4051-4729-9366-2BF8BD402BB3}"/>
              </a:ext>
            </a:extLst>
          </p:cNvPr>
          <p:cNvSpPr>
            <a:spLocks noGrp="1"/>
          </p:cNvSpPr>
          <p:nvPr>
            <p:ph idx="1"/>
          </p:nvPr>
        </p:nvSpPr>
        <p:spPr/>
        <p:txBody>
          <a:bodyPr/>
          <a:lstStyle/>
          <a:p>
            <a:endParaRPr lang="zh-CN" altLang="en-US" dirty="0"/>
          </a:p>
        </p:txBody>
      </p:sp>
      <p:cxnSp>
        <p:nvCxnSpPr>
          <p:cNvPr id="5" name="直接箭头连接符 10">
            <a:extLst>
              <a:ext uri="{FF2B5EF4-FFF2-40B4-BE49-F238E27FC236}">
                <a16:creationId xmlns:a16="http://schemas.microsoft.com/office/drawing/2014/main" id="{B1790B06-2B70-41B1-AA73-D9AB4CD134AF}"/>
              </a:ext>
            </a:extLst>
          </p:cNvPr>
          <p:cNvCxnSpPr>
            <a:cxnSpLocks noChangeShapeType="1"/>
          </p:cNvCxnSpPr>
          <p:nvPr/>
        </p:nvCxnSpPr>
        <p:spPr bwMode="auto">
          <a:xfrm rot="16200000" flipV="1">
            <a:off x="-34925" y="2992438"/>
            <a:ext cx="2209800" cy="0"/>
          </a:xfrm>
          <a:prstGeom prst="straightConnector1">
            <a:avLst/>
          </a:prstGeom>
          <a:noFill/>
          <a:ln w="28575">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6" name="直接箭头连接符 11">
            <a:extLst>
              <a:ext uri="{FF2B5EF4-FFF2-40B4-BE49-F238E27FC236}">
                <a16:creationId xmlns:a16="http://schemas.microsoft.com/office/drawing/2014/main" id="{EAF81EB7-FD8D-4D6F-A671-8B61CC2B5EDA}"/>
              </a:ext>
            </a:extLst>
          </p:cNvPr>
          <p:cNvCxnSpPr>
            <a:cxnSpLocks noChangeShapeType="1"/>
          </p:cNvCxnSpPr>
          <p:nvPr/>
        </p:nvCxnSpPr>
        <p:spPr bwMode="auto">
          <a:xfrm>
            <a:off x="1069975" y="4095750"/>
            <a:ext cx="3063875" cy="12700"/>
          </a:xfrm>
          <a:prstGeom prst="straightConnector1">
            <a:avLst/>
          </a:prstGeom>
          <a:noFill/>
          <a:ln w="28575">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7" name="TextBox 6">
            <a:extLst>
              <a:ext uri="{FF2B5EF4-FFF2-40B4-BE49-F238E27FC236}">
                <a16:creationId xmlns:a16="http://schemas.microsoft.com/office/drawing/2014/main" id="{5CFA2550-FF9D-4175-8D81-92B98A54342E}"/>
              </a:ext>
            </a:extLst>
          </p:cNvPr>
          <p:cNvSpPr>
            <a:spLocks noChangeArrowheads="1"/>
          </p:cNvSpPr>
          <p:nvPr/>
        </p:nvSpPr>
        <p:spPr bwMode="auto">
          <a:xfrm>
            <a:off x="866775" y="4098925"/>
            <a:ext cx="355600"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800" b="0">
                <a:solidFill>
                  <a:srgbClr val="000000"/>
                </a:solidFill>
                <a:latin typeface="Cambria Math" panose="02040503050406030204" pitchFamily="18" charset="0"/>
                <a:sym typeface="Cambria Math" panose="02040503050406030204" pitchFamily="18" charset="0"/>
              </a:rPr>
              <a:t>O</a:t>
            </a:r>
            <a:endParaRPr lang="zh-CN" altLang="en-US" sz="1800" b="0">
              <a:solidFill>
                <a:srgbClr val="000000"/>
              </a:solidFill>
              <a:latin typeface="Cambria Math" panose="02040503050406030204" pitchFamily="18" charset="0"/>
              <a:sym typeface="Cambria Math" panose="02040503050406030204" pitchFamily="18" charset="0"/>
            </a:endParaRPr>
          </a:p>
        </p:txBody>
      </p:sp>
      <p:sp>
        <p:nvSpPr>
          <p:cNvPr id="8" name="TextBox 7">
            <a:extLst>
              <a:ext uri="{FF2B5EF4-FFF2-40B4-BE49-F238E27FC236}">
                <a16:creationId xmlns:a16="http://schemas.microsoft.com/office/drawing/2014/main" id="{C4619AFB-3D22-43F2-AD99-5DBDCF4DE6F2}"/>
              </a:ext>
            </a:extLst>
          </p:cNvPr>
          <p:cNvSpPr>
            <a:spLocks noChangeArrowheads="1"/>
          </p:cNvSpPr>
          <p:nvPr/>
        </p:nvSpPr>
        <p:spPr bwMode="auto">
          <a:xfrm>
            <a:off x="3929063" y="4098925"/>
            <a:ext cx="357187"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800" b="0">
                <a:solidFill>
                  <a:srgbClr val="000000"/>
                </a:solidFill>
                <a:latin typeface="Cambria Math" panose="02040503050406030204" pitchFamily="18" charset="0"/>
                <a:sym typeface="Cambria Math" panose="02040503050406030204" pitchFamily="18" charset="0"/>
              </a:rPr>
              <a:t>Q</a:t>
            </a:r>
            <a:endParaRPr lang="zh-CN" altLang="en-US" sz="1800" b="0">
              <a:solidFill>
                <a:srgbClr val="000000"/>
              </a:solidFill>
              <a:latin typeface="Cambria Math" panose="02040503050406030204" pitchFamily="18" charset="0"/>
              <a:sym typeface="Cambria Math" panose="02040503050406030204" pitchFamily="18" charset="0"/>
            </a:endParaRPr>
          </a:p>
        </p:txBody>
      </p:sp>
      <p:sp>
        <p:nvSpPr>
          <p:cNvPr id="9" name="TextBox 8">
            <a:extLst>
              <a:ext uri="{FF2B5EF4-FFF2-40B4-BE49-F238E27FC236}">
                <a16:creationId xmlns:a16="http://schemas.microsoft.com/office/drawing/2014/main" id="{1AB4B0E1-DD09-4252-B699-6BF462A43176}"/>
              </a:ext>
            </a:extLst>
          </p:cNvPr>
          <p:cNvSpPr>
            <a:spLocks noChangeArrowheads="1"/>
          </p:cNvSpPr>
          <p:nvPr/>
        </p:nvSpPr>
        <p:spPr bwMode="auto">
          <a:xfrm>
            <a:off x="2582863" y="1714500"/>
            <a:ext cx="97313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800" b="0">
                <a:solidFill>
                  <a:srgbClr val="000000"/>
                </a:solidFill>
                <a:latin typeface="Cambria Math" panose="02040503050406030204" pitchFamily="18" charset="0"/>
                <a:sym typeface="Cambria Math" panose="02040503050406030204" pitchFamily="18" charset="0"/>
              </a:rPr>
              <a:t>MC</a:t>
            </a:r>
            <a:r>
              <a:rPr lang="en-US" altLang="zh-CN" sz="1100" b="0">
                <a:solidFill>
                  <a:srgbClr val="000000"/>
                </a:solidFill>
                <a:latin typeface="Cambria Math" panose="02040503050406030204" pitchFamily="18" charset="0"/>
                <a:sym typeface="Cambria Math" panose="02040503050406030204" pitchFamily="18" charset="0"/>
              </a:rPr>
              <a:t>1</a:t>
            </a:r>
            <a:endParaRPr lang="zh-CN" altLang="en-US" sz="1100" b="0">
              <a:solidFill>
                <a:srgbClr val="000000"/>
              </a:solidFill>
              <a:latin typeface="Cambria Math" panose="02040503050406030204" pitchFamily="18" charset="0"/>
              <a:sym typeface="Cambria Math" panose="02040503050406030204" pitchFamily="18" charset="0"/>
            </a:endParaRPr>
          </a:p>
        </p:txBody>
      </p:sp>
      <p:sp>
        <p:nvSpPr>
          <p:cNvPr id="10" name="任意多边形 15">
            <a:extLst>
              <a:ext uri="{FF2B5EF4-FFF2-40B4-BE49-F238E27FC236}">
                <a16:creationId xmlns:a16="http://schemas.microsoft.com/office/drawing/2014/main" id="{ECE1FDB8-CA26-469E-9A43-61EBA15B1D8E}"/>
              </a:ext>
            </a:extLst>
          </p:cNvPr>
          <p:cNvSpPr>
            <a:spLocks noChangeArrowheads="1"/>
          </p:cNvSpPr>
          <p:nvPr/>
        </p:nvSpPr>
        <p:spPr bwMode="auto">
          <a:xfrm>
            <a:off x="1630363" y="2144713"/>
            <a:ext cx="1328737" cy="1333500"/>
          </a:xfrm>
          <a:custGeom>
            <a:avLst/>
            <a:gdLst>
              <a:gd name="T0" fmla="*/ 9300 w 2723661"/>
              <a:gd name="T1" fmla="*/ 752725 h 2341684"/>
              <a:gd name="T2" fmla="*/ 23250 w 2723661"/>
              <a:gd name="T3" fmla="*/ 741320 h 2341684"/>
              <a:gd name="T4" fmla="*/ 204604 w 2723661"/>
              <a:gd name="T5" fmla="*/ 604461 h 2341684"/>
              <a:gd name="T6" fmla="*/ 397118 w 2723661"/>
              <a:gd name="T7" fmla="*/ 410577 h 2341684"/>
              <a:gd name="T8" fmla="*/ 606373 w 2723661"/>
              <a:gd name="T9" fmla="*/ 102644 h 2341684"/>
              <a:gd name="T10" fmla="*/ 648224 w 2723661"/>
              <a:gd name="T11" fmla="*/ 0 h 2341684"/>
              <a:gd name="T12" fmla="*/ 0 60000 65536"/>
              <a:gd name="T13" fmla="*/ 0 60000 65536"/>
              <a:gd name="T14" fmla="*/ 0 60000 65536"/>
              <a:gd name="T15" fmla="*/ 0 60000 65536"/>
              <a:gd name="T16" fmla="*/ 0 60000 65536"/>
              <a:gd name="T17" fmla="*/ 0 60000 65536"/>
              <a:gd name="T18" fmla="*/ 0 w 2723661"/>
              <a:gd name="T19" fmla="*/ 0 h 2341684"/>
              <a:gd name="T20" fmla="*/ 2723661 w 2723661"/>
              <a:gd name="T21" fmla="*/ 2341684 h 2341684"/>
            </a:gdLst>
            <a:ahLst/>
            <a:cxnLst>
              <a:cxn ang="T12">
                <a:pos x="T0" y="T1"/>
              </a:cxn>
              <a:cxn ang="T13">
                <a:pos x="T2" y="T3"/>
              </a:cxn>
              <a:cxn ang="T14">
                <a:pos x="T4" y="T5"/>
              </a:cxn>
              <a:cxn ang="T15">
                <a:pos x="T6" y="T7"/>
              </a:cxn>
              <a:cxn ang="T16">
                <a:pos x="T8" y="T9"/>
              </a:cxn>
              <a:cxn ang="T17">
                <a:pos x="T10" y="T11"/>
              </a:cxn>
            </a:cxnLst>
            <a:rect l="T18" t="T19" r="T20" b="T21"/>
            <a:pathLst>
              <a:path w="2723661" h="2341684">
                <a:moveTo>
                  <a:pt x="39077" y="2321169"/>
                </a:moveTo>
                <a:cubicBezTo>
                  <a:pt x="0" y="2341684"/>
                  <a:pt x="97692" y="2286000"/>
                  <a:pt x="97692" y="2286000"/>
                </a:cubicBezTo>
                <a:cubicBezTo>
                  <a:pt x="234461" y="2209800"/>
                  <a:pt x="597877" y="2033954"/>
                  <a:pt x="859692" y="1863969"/>
                </a:cubicBezTo>
                <a:cubicBezTo>
                  <a:pt x="1121507" y="1693984"/>
                  <a:pt x="1387230" y="1524000"/>
                  <a:pt x="1668584" y="1266092"/>
                </a:cubicBezTo>
                <a:cubicBezTo>
                  <a:pt x="1949938" y="1008184"/>
                  <a:pt x="2371969" y="527538"/>
                  <a:pt x="2547815" y="316523"/>
                </a:cubicBezTo>
                <a:cubicBezTo>
                  <a:pt x="2723661" y="105508"/>
                  <a:pt x="2723661" y="52754"/>
                  <a:pt x="2723661" y="0"/>
                </a:cubicBezTo>
              </a:path>
            </a:pathLst>
          </a:custGeom>
          <a:noFill/>
          <a:ln w="28575" cap="flat" cmpd="sng">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11" name="TextBox 10">
            <a:extLst>
              <a:ext uri="{FF2B5EF4-FFF2-40B4-BE49-F238E27FC236}">
                <a16:creationId xmlns:a16="http://schemas.microsoft.com/office/drawing/2014/main" id="{34237BF3-7477-481B-B22E-659E18D44693}"/>
              </a:ext>
            </a:extLst>
          </p:cNvPr>
          <p:cNvSpPr>
            <a:spLocks noChangeArrowheads="1"/>
          </p:cNvSpPr>
          <p:nvPr/>
        </p:nvSpPr>
        <p:spPr bwMode="auto">
          <a:xfrm>
            <a:off x="696913" y="1835150"/>
            <a:ext cx="307975"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800" b="0">
                <a:solidFill>
                  <a:srgbClr val="000000"/>
                </a:solidFill>
                <a:latin typeface="Cambria Math" panose="02040503050406030204" pitchFamily="18" charset="0"/>
                <a:sym typeface="Cambria Math" panose="02040503050406030204" pitchFamily="18" charset="0"/>
              </a:rPr>
              <a:t>P</a:t>
            </a:r>
            <a:endParaRPr lang="zh-CN" altLang="en-US" sz="1800" b="0">
              <a:solidFill>
                <a:srgbClr val="000000"/>
              </a:solidFill>
              <a:latin typeface="Cambria Math" panose="02040503050406030204" pitchFamily="18" charset="0"/>
              <a:sym typeface="Cambria Math" panose="02040503050406030204" pitchFamily="18" charset="0"/>
            </a:endParaRPr>
          </a:p>
        </p:txBody>
      </p:sp>
      <p:sp>
        <p:nvSpPr>
          <p:cNvPr id="12" name="任意多边形 17">
            <a:extLst>
              <a:ext uri="{FF2B5EF4-FFF2-40B4-BE49-F238E27FC236}">
                <a16:creationId xmlns:a16="http://schemas.microsoft.com/office/drawing/2014/main" id="{E98EEAFA-9B2E-4561-8F3B-CB68359EB4A2}"/>
              </a:ext>
            </a:extLst>
          </p:cNvPr>
          <p:cNvSpPr>
            <a:spLocks noChangeArrowheads="1"/>
          </p:cNvSpPr>
          <p:nvPr/>
        </p:nvSpPr>
        <p:spPr bwMode="auto">
          <a:xfrm>
            <a:off x="1881188" y="2311400"/>
            <a:ext cx="1327150" cy="1331913"/>
          </a:xfrm>
          <a:custGeom>
            <a:avLst/>
            <a:gdLst>
              <a:gd name="T0" fmla="*/ 9278 w 2723661"/>
              <a:gd name="T1" fmla="*/ 750934 h 2341684"/>
              <a:gd name="T2" fmla="*/ 23195 w 2723661"/>
              <a:gd name="T3" fmla="*/ 739557 h 2341684"/>
              <a:gd name="T4" fmla="*/ 204116 w 2723661"/>
              <a:gd name="T5" fmla="*/ 603023 h 2341684"/>
              <a:gd name="T6" fmla="*/ 396170 w 2723661"/>
              <a:gd name="T7" fmla="*/ 409600 h 2341684"/>
              <a:gd name="T8" fmla="*/ 604925 w 2723661"/>
              <a:gd name="T9" fmla="*/ 102400 h 2341684"/>
              <a:gd name="T10" fmla="*/ 646676 w 2723661"/>
              <a:gd name="T11" fmla="*/ 0 h 2341684"/>
              <a:gd name="T12" fmla="*/ 0 60000 65536"/>
              <a:gd name="T13" fmla="*/ 0 60000 65536"/>
              <a:gd name="T14" fmla="*/ 0 60000 65536"/>
              <a:gd name="T15" fmla="*/ 0 60000 65536"/>
              <a:gd name="T16" fmla="*/ 0 60000 65536"/>
              <a:gd name="T17" fmla="*/ 0 60000 65536"/>
              <a:gd name="T18" fmla="*/ 0 w 2723661"/>
              <a:gd name="T19" fmla="*/ 0 h 2341684"/>
              <a:gd name="T20" fmla="*/ 2723661 w 2723661"/>
              <a:gd name="T21" fmla="*/ 2341684 h 2341684"/>
            </a:gdLst>
            <a:ahLst/>
            <a:cxnLst>
              <a:cxn ang="T12">
                <a:pos x="T0" y="T1"/>
              </a:cxn>
              <a:cxn ang="T13">
                <a:pos x="T2" y="T3"/>
              </a:cxn>
              <a:cxn ang="T14">
                <a:pos x="T4" y="T5"/>
              </a:cxn>
              <a:cxn ang="T15">
                <a:pos x="T6" y="T7"/>
              </a:cxn>
              <a:cxn ang="T16">
                <a:pos x="T8" y="T9"/>
              </a:cxn>
              <a:cxn ang="T17">
                <a:pos x="T10" y="T11"/>
              </a:cxn>
            </a:cxnLst>
            <a:rect l="T18" t="T19" r="T20" b="T21"/>
            <a:pathLst>
              <a:path w="2723661" h="2341684">
                <a:moveTo>
                  <a:pt x="39077" y="2321169"/>
                </a:moveTo>
                <a:cubicBezTo>
                  <a:pt x="0" y="2341684"/>
                  <a:pt x="97692" y="2286000"/>
                  <a:pt x="97692" y="2286000"/>
                </a:cubicBezTo>
                <a:cubicBezTo>
                  <a:pt x="234461" y="2209800"/>
                  <a:pt x="597877" y="2033954"/>
                  <a:pt x="859692" y="1863969"/>
                </a:cubicBezTo>
                <a:cubicBezTo>
                  <a:pt x="1121507" y="1693984"/>
                  <a:pt x="1387230" y="1524000"/>
                  <a:pt x="1668584" y="1266092"/>
                </a:cubicBezTo>
                <a:cubicBezTo>
                  <a:pt x="1949938" y="1008184"/>
                  <a:pt x="2371969" y="527538"/>
                  <a:pt x="2547815" y="316523"/>
                </a:cubicBezTo>
                <a:cubicBezTo>
                  <a:pt x="2723661" y="105508"/>
                  <a:pt x="2723661" y="52754"/>
                  <a:pt x="2723661" y="0"/>
                </a:cubicBezTo>
              </a:path>
            </a:pathLst>
          </a:custGeom>
          <a:noFill/>
          <a:ln w="28575" cap="flat" cmpd="sng">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13" name="任意多边形 18">
            <a:extLst>
              <a:ext uri="{FF2B5EF4-FFF2-40B4-BE49-F238E27FC236}">
                <a16:creationId xmlns:a16="http://schemas.microsoft.com/office/drawing/2014/main" id="{A4188C4F-C11A-43EE-86F5-336AC1921DA0}"/>
              </a:ext>
            </a:extLst>
          </p:cNvPr>
          <p:cNvSpPr>
            <a:spLocks noChangeArrowheads="1"/>
          </p:cNvSpPr>
          <p:nvPr/>
        </p:nvSpPr>
        <p:spPr bwMode="auto">
          <a:xfrm rot="19594056">
            <a:off x="1676400" y="2165350"/>
            <a:ext cx="1328738" cy="1333500"/>
          </a:xfrm>
          <a:custGeom>
            <a:avLst/>
            <a:gdLst>
              <a:gd name="T0" fmla="*/ 9300 w 2723661"/>
              <a:gd name="T1" fmla="*/ 752725 h 2341684"/>
              <a:gd name="T2" fmla="*/ 23250 w 2723661"/>
              <a:gd name="T3" fmla="*/ 741320 h 2341684"/>
              <a:gd name="T4" fmla="*/ 204605 w 2723661"/>
              <a:gd name="T5" fmla="*/ 604461 h 2341684"/>
              <a:gd name="T6" fmla="*/ 397119 w 2723661"/>
              <a:gd name="T7" fmla="*/ 410577 h 2341684"/>
              <a:gd name="T8" fmla="*/ 606374 w 2723661"/>
              <a:gd name="T9" fmla="*/ 102644 h 2341684"/>
              <a:gd name="T10" fmla="*/ 648225 w 2723661"/>
              <a:gd name="T11" fmla="*/ 0 h 2341684"/>
              <a:gd name="T12" fmla="*/ 0 60000 65536"/>
              <a:gd name="T13" fmla="*/ 0 60000 65536"/>
              <a:gd name="T14" fmla="*/ 0 60000 65536"/>
              <a:gd name="T15" fmla="*/ 0 60000 65536"/>
              <a:gd name="T16" fmla="*/ 0 60000 65536"/>
              <a:gd name="T17" fmla="*/ 0 60000 65536"/>
              <a:gd name="T18" fmla="*/ 0 w 2723661"/>
              <a:gd name="T19" fmla="*/ 0 h 2341684"/>
              <a:gd name="T20" fmla="*/ 2723661 w 2723661"/>
              <a:gd name="T21" fmla="*/ 2341684 h 2341684"/>
            </a:gdLst>
            <a:ahLst/>
            <a:cxnLst>
              <a:cxn ang="T12">
                <a:pos x="T0" y="T1"/>
              </a:cxn>
              <a:cxn ang="T13">
                <a:pos x="T2" y="T3"/>
              </a:cxn>
              <a:cxn ang="T14">
                <a:pos x="T4" y="T5"/>
              </a:cxn>
              <a:cxn ang="T15">
                <a:pos x="T6" y="T7"/>
              </a:cxn>
              <a:cxn ang="T16">
                <a:pos x="T8" y="T9"/>
              </a:cxn>
              <a:cxn ang="T17">
                <a:pos x="T10" y="T11"/>
              </a:cxn>
            </a:cxnLst>
            <a:rect l="T18" t="T19" r="T20" b="T21"/>
            <a:pathLst>
              <a:path w="2723661" h="2341684">
                <a:moveTo>
                  <a:pt x="39077" y="2321169"/>
                </a:moveTo>
                <a:cubicBezTo>
                  <a:pt x="0" y="2341684"/>
                  <a:pt x="97692" y="2286000"/>
                  <a:pt x="97692" y="2286000"/>
                </a:cubicBezTo>
                <a:cubicBezTo>
                  <a:pt x="234461" y="2209800"/>
                  <a:pt x="597877" y="2033954"/>
                  <a:pt x="859692" y="1863969"/>
                </a:cubicBezTo>
                <a:cubicBezTo>
                  <a:pt x="1121507" y="1693984"/>
                  <a:pt x="1387230" y="1524000"/>
                  <a:pt x="1668584" y="1266092"/>
                </a:cubicBezTo>
                <a:cubicBezTo>
                  <a:pt x="1949938" y="1008184"/>
                  <a:pt x="2371969" y="527538"/>
                  <a:pt x="2547815" y="316523"/>
                </a:cubicBezTo>
                <a:cubicBezTo>
                  <a:pt x="2723661" y="105508"/>
                  <a:pt x="2723661" y="52754"/>
                  <a:pt x="2723661" y="0"/>
                </a:cubicBezTo>
              </a:path>
            </a:pathLst>
          </a:custGeom>
          <a:noFill/>
          <a:ln w="38100" cap="flat" cmpd="sng">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14" name="TextBox 8">
            <a:extLst>
              <a:ext uri="{FF2B5EF4-FFF2-40B4-BE49-F238E27FC236}">
                <a16:creationId xmlns:a16="http://schemas.microsoft.com/office/drawing/2014/main" id="{C7BDD585-C2F8-4C42-A94A-2E8852C30D01}"/>
              </a:ext>
            </a:extLst>
          </p:cNvPr>
          <p:cNvSpPr>
            <a:spLocks noChangeArrowheads="1"/>
          </p:cNvSpPr>
          <p:nvPr/>
        </p:nvSpPr>
        <p:spPr bwMode="auto">
          <a:xfrm>
            <a:off x="3209925" y="1979613"/>
            <a:ext cx="7635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anose="020B0604020202020204" pitchFamily="34" charset="0"/>
              <a:buNone/>
              <a:defRPr/>
            </a:pPr>
            <a:r>
              <a:rPr lang="en-US" altLang="zh-CN" b="1" dirty="0">
                <a:solidFill>
                  <a:srgbClr val="0000FF"/>
                </a:solidFill>
                <a:effectLst>
                  <a:outerShdw blurRad="38100" dist="38100" dir="2700000" algn="tl">
                    <a:srgbClr val="000000">
                      <a:alpha val="43137"/>
                    </a:srgbClr>
                  </a:outerShdw>
                </a:effectLst>
                <a:latin typeface="Cambria Math" panose="02040503050406030204" pitchFamily="18" charset="0"/>
                <a:sym typeface="Cambria Math" panose="02040503050406030204" pitchFamily="18" charset="0"/>
              </a:rPr>
              <a:t>MC</a:t>
            </a:r>
            <a:endParaRPr lang="zh-CN" altLang="en-US" sz="1100" b="1" dirty="0">
              <a:solidFill>
                <a:srgbClr val="0000FF"/>
              </a:solidFill>
              <a:effectLst>
                <a:outerShdw blurRad="38100" dist="38100" dir="2700000" algn="tl">
                  <a:srgbClr val="000000">
                    <a:alpha val="43137"/>
                  </a:srgbClr>
                </a:outerShdw>
              </a:effectLst>
              <a:latin typeface="Cambria Math" panose="02040503050406030204" pitchFamily="18" charset="0"/>
              <a:sym typeface="Cambria Math" panose="02040503050406030204" pitchFamily="18" charset="0"/>
            </a:endParaRPr>
          </a:p>
        </p:txBody>
      </p:sp>
      <p:sp>
        <p:nvSpPr>
          <p:cNvPr id="15" name="TextBox 8">
            <a:extLst>
              <a:ext uri="{FF2B5EF4-FFF2-40B4-BE49-F238E27FC236}">
                <a16:creationId xmlns:a16="http://schemas.microsoft.com/office/drawing/2014/main" id="{21767738-2778-47BA-8EAC-9D35EDC5AAE0}"/>
              </a:ext>
            </a:extLst>
          </p:cNvPr>
          <p:cNvSpPr>
            <a:spLocks noChangeArrowheads="1"/>
          </p:cNvSpPr>
          <p:nvPr/>
        </p:nvSpPr>
        <p:spPr bwMode="auto">
          <a:xfrm>
            <a:off x="2954338" y="2738438"/>
            <a:ext cx="560387"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800" b="0">
                <a:solidFill>
                  <a:srgbClr val="000000"/>
                </a:solidFill>
                <a:latin typeface="Cambria Math" panose="02040503050406030204" pitchFamily="18" charset="0"/>
                <a:sym typeface="Cambria Math" panose="02040503050406030204" pitchFamily="18" charset="0"/>
              </a:rPr>
              <a:t>B</a:t>
            </a:r>
            <a:endParaRPr lang="zh-CN" altLang="en-US" sz="1100" b="0">
              <a:solidFill>
                <a:srgbClr val="000000"/>
              </a:solidFill>
              <a:latin typeface="Cambria Math" panose="02040503050406030204" pitchFamily="18" charset="0"/>
              <a:sym typeface="Cambria Math" panose="02040503050406030204" pitchFamily="18" charset="0"/>
            </a:endParaRPr>
          </a:p>
        </p:txBody>
      </p:sp>
      <p:sp>
        <p:nvSpPr>
          <p:cNvPr id="16" name="TextBox 8">
            <a:extLst>
              <a:ext uri="{FF2B5EF4-FFF2-40B4-BE49-F238E27FC236}">
                <a16:creationId xmlns:a16="http://schemas.microsoft.com/office/drawing/2014/main" id="{133B16DE-0219-4FB9-9527-5E77AA267CCA}"/>
              </a:ext>
            </a:extLst>
          </p:cNvPr>
          <p:cNvSpPr>
            <a:spLocks noChangeArrowheads="1"/>
          </p:cNvSpPr>
          <p:nvPr/>
        </p:nvSpPr>
        <p:spPr bwMode="auto">
          <a:xfrm>
            <a:off x="2187575" y="2438400"/>
            <a:ext cx="255588"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800" b="0">
                <a:solidFill>
                  <a:srgbClr val="000000"/>
                </a:solidFill>
                <a:latin typeface="Cambria Math" panose="02040503050406030204" pitchFamily="18" charset="0"/>
                <a:sym typeface="Cambria Math" panose="02040503050406030204" pitchFamily="18" charset="0"/>
              </a:rPr>
              <a:t>C</a:t>
            </a:r>
            <a:endParaRPr lang="zh-CN" altLang="en-US" sz="1800" b="0">
              <a:solidFill>
                <a:srgbClr val="000000"/>
              </a:solidFill>
              <a:latin typeface="Cambria Math" panose="02040503050406030204" pitchFamily="18" charset="0"/>
              <a:sym typeface="Cambria Math" panose="02040503050406030204" pitchFamily="18" charset="0"/>
            </a:endParaRPr>
          </a:p>
        </p:txBody>
      </p:sp>
      <p:sp>
        <p:nvSpPr>
          <p:cNvPr id="17" name="TextBox 8">
            <a:extLst>
              <a:ext uri="{FF2B5EF4-FFF2-40B4-BE49-F238E27FC236}">
                <a16:creationId xmlns:a16="http://schemas.microsoft.com/office/drawing/2014/main" id="{7B5697BA-7949-48D8-A537-AFF36B139A1C}"/>
              </a:ext>
            </a:extLst>
          </p:cNvPr>
          <p:cNvSpPr>
            <a:spLocks noChangeArrowheads="1"/>
          </p:cNvSpPr>
          <p:nvPr/>
        </p:nvSpPr>
        <p:spPr bwMode="auto">
          <a:xfrm>
            <a:off x="2290763" y="3343275"/>
            <a:ext cx="25400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800" b="0">
                <a:solidFill>
                  <a:srgbClr val="000000"/>
                </a:solidFill>
                <a:latin typeface="Cambria Math" panose="02040503050406030204" pitchFamily="18" charset="0"/>
                <a:sym typeface="Cambria Math" panose="02040503050406030204" pitchFamily="18" charset="0"/>
              </a:rPr>
              <a:t>A</a:t>
            </a:r>
            <a:endParaRPr lang="zh-CN" altLang="en-US" sz="1800" b="0">
              <a:solidFill>
                <a:srgbClr val="000000"/>
              </a:solidFill>
              <a:latin typeface="Cambria Math" panose="02040503050406030204" pitchFamily="18" charset="0"/>
              <a:sym typeface="Cambria Math" panose="02040503050406030204" pitchFamily="18" charset="0"/>
            </a:endParaRPr>
          </a:p>
        </p:txBody>
      </p:sp>
      <p:sp>
        <p:nvSpPr>
          <p:cNvPr id="18" name="TextBox 8">
            <a:extLst>
              <a:ext uri="{FF2B5EF4-FFF2-40B4-BE49-F238E27FC236}">
                <a16:creationId xmlns:a16="http://schemas.microsoft.com/office/drawing/2014/main" id="{AD5C918A-F0BD-41AB-B179-097E1175D22E}"/>
              </a:ext>
            </a:extLst>
          </p:cNvPr>
          <p:cNvSpPr>
            <a:spLocks noChangeArrowheads="1"/>
          </p:cNvSpPr>
          <p:nvPr/>
        </p:nvSpPr>
        <p:spPr bwMode="auto">
          <a:xfrm>
            <a:off x="2268538" y="1643063"/>
            <a:ext cx="3587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anose="020B0604020202020204" pitchFamily="34" charset="0"/>
              <a:buNone/>
              <a:defRPr/>
            </a:pPr>
            <a:r>
              <a:rPr lang="en-US" altLang="zh-CN" b="1" dirty="0">
                <a:solidFill>
                  <a:srgbClr val="FF0000"/>
                </a:solidFill>
                <a:effectLst>
                  <a:outerShdw blurRad="38100" dist="38100" dir="2700000" algn="tl">
                    <a:srgbClr val="000000">
                      <a:alpha val="43137"/>
                    </a:srgbClr>
                  </a:outerShdw>
                </a:effectLst>
                <a:latin typeface="Cambria Math" panose="02040503050406030204" pitchFamily="18" charset="0"/>
                <a:sym typeface="Cambria Math" panose="02040503050406030204" pitchFamily="18" charset="0"/>
              </a:rPr>
              <a:t>s</a:t>
            </a:r>
            <a:endParaRPr lang="zh-CN" altLang="en-US" b="1" dirty="0">
              <a:solidFill>
                <a:srgbClr val="FF0000"/>
              </a:solidFill>
              <a:effectLst>
                <a:outerShdw blurRad="38100" dist="38100" dir="2700000" algn="tl">
                  <a:srgbClr val="000000">
                    <a:alpha val="43137"/>
                  </a:srgbClr>
                </a:outerShdw>
              </a:effectLst>
              <a:latin typeface="Cambria Math" panose="02040503050406030204" pitchFamily="18" charset="0"/>
              <a:sym typeface="Cambria Math" panose="02040503050406030204" pitchFamily="18" charset="0"/>
            </a:endParaRPr>
          </a:p>
        </p:txBody>
      </p:sp>
      <p:sp>
        <p:nvSpPr>
          <p:cNvPr id="19" name="TextBox 20">
            <a:extLst>
              <a:ext uri="{FF2B5EF4-FFF2-40B4-BE49-F238E27FC236}">
                <a16:creationId xmlns:a16="http://schemas.microsoft.com/office/drawing/2014/main" id="{BA053E39-8FD9-4390-92C8-03A61557B4A5}"/>
              </a:ext>
            </a:extLst>
          </p:cNvPr>
          <p:cNvSpPr>
            <a:spLocks noChangeArrowheads="1"/>
          </p:cNvSpPr>
          <p:nvPr/>
        </p:nvSpPr>
        <p:spPr bwMode="auto">
          <a:xfrm>
            <a:off x="1885950" y="4114800"/>
            <a:ext cx="7096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anose="020B0604020202020204" pitchFamily="34" charset="0"/>
              <a:buNone/>
              <a:defRPr/>
            </a:pPr>
            <a:r>
              <a:rPr lang="en-US" altLang="zh-CN" b="1" dirty="0">
                <a:solidFill>
                  <a:srgbClr val="FF0000"/>
                </a:solidFill>
                <a:effectLst>
                  <a:outerShdw blurRad="38100" dist="38100" dir="2700000" algn="tl">
                    <a:srgbClr val="000000">
                      <a:alpha val="43137"/>
                    </a:srgbClr>
                  </a:outerShdw>
                </a:effectLst>
                <a:latin typeface="Cambria Math" panose="02040503050406030204" pitchFamily="18" charset="0"/>
                <a:sym typeface="Cambria Math" panose="02040503050406030204" pitchFamily="18" charset="0"/>
              </a:rPr>
              <a:t>Q</a:t>
            </a:r>
            <a:r>
              <a:rPr lang="en-US" altLang="zh-CN" sz="1100" b="1" dirty="0">
                <a:solidFill>
                  <a:srgbClr val="FF0000"/>
                </a:solidFill>
                <a:effectLst>
                  <a:outerShdw blurRad="38100" dist="38100" dir="2700000" algn="tl">
                    <a:srgbClr val="000000">
                      <a:alpha val="43137"/>
                    </a:srgbClr>
                  </a:outerShdw>
                </a:effectLst>
                <a:latin typeface="Cambria Math" panose="02040503050406030204" pitchFamily="18" charset="0"/>
                <a:sym typeface="Cambria Math" panose="02040503050406030204" pitchFamily="18" charset="0"/>
              </a:rPr>
              <a:t>0</a:t>
            </a:r>
            <a:endParaRPr lang="zh-CN" altLang="en-US" sz="1100" b="1" dirty="0">
              <a:solidFill>
                <a:srgbClr val="FF0000"/>
              </a:solidFill>
              <a:effectLst>
                <a:outerShdw blurRad="38100" dist="38100" dir="2700000" algn="tl">
                  <a:srgbClr val="000000">
                    <a:alpha val="43137"/>
                  </a:srgbClr>
                </a:outerShdw>
              </a:effectLst>
              <a:latin typeface="Cambria Math" panose="02040503050406030204" pitchFamily="18" charset="0"/>
              <a:sym typeface="Cambria Math" panose="02040503050406030204" pitchFamily="18" charset="0"/>
            </a:endParaRPr>
          </a:p>
        </p:txBody>
      </p:sp>
      <p:sp>
        <p:nvSpPr>
          <p:cNvPr id="20" name="直接连接符 7">
            <a:extLst>
              <a:ext uri="{FF2B5EF4-FFF2-40B4-BE49-F238E27FC236}">
                <a16:creationId xmlns:a16="http://schemas.microsoft.com/office/drawing/2014/main" id="{36C77617-A78E-44FC-BBF4-F284814CBB5E}"/>
              </a:ext>
            </a:extLst>
          </p:cNvPr>
          <p:cNvSpPr>
            <a:spLocks noChangeShapeType="1"/>
          </p:cNvSpPr>
          <p:nvPr/>
        </p:nvSpPr>
        <p:spPr bwMode="auto">
          <a:xfrm flipH="1">
            <a:off x="2346325" y="3281363"/>
            <a:ext cx="33338" cy="841375"/>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直接连接符 8">
            <a:extLst>
              <a:ext uri="{FF2B5EF4-FFF2-40B4-BE49-F238E27FC236}">
                <a16:creationId xmlns:a16="http://schemas.microsoft.com/office/drawing/2014/main" id="{8C733F6C-6EAC-4776-972C-3043B96FDC3C}"/>
              </a:ext>
            </a:extLst>
          </p:cNvPr>
          <p:cNvSpPr>
            <a:spLocks noChangeShapeType="1"/>
          </p:cNvSpPr>
          <p:nvPr/>
        </p:nvSpPr>
        <p:spPr bwMode="auto">
          <a:xfrm rot="10800000" flipV="1">
            <a:off x="1065213" y="2798763"/>
            <a:ext cx="1785937" cy="1587"/>
          </a:xfrm>
          <a:prstGeom prst="line">
            <a:avLst/>
          </a:prstGeom>
          <a:noFill/>
          <a:ln w="12700">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TextBox 24">
            <a:extLst>
              <a:ext uri="{FF2B5EF4-FFF2-40B4-BE49-F238E27FC236}">
                <a16:creationId xmlns:a16="http://schemas.microsoft.com/office/drawing/2014/main" id="{C10A5D81-372B-4CB8-AFE5-366D9728A18E}"/>
              </a:ext>
            </a:extLst>
          </p:cNvPr>
          <p:cNvSpPr>
            <a:spLocks noChangeArrowheads="1"/>
          </p:cNvSpPr>
          <p:nvPr/>
        </p:nvSpPr>
        <p:spPr bwMode="auto">
          <a:xfrm>
            <a:off x="614363" y="3170238"/>
            <a:ext cx="568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anose="020B0604020202020204" pitchFamily="34" charset="0"/>
              <a:buNone/>
              <a:defRPr/>
            </a:pPr>
            <a:r>
              <a:rPr lang="en-US" altLang="zh-CN" b="1" dirty="0">
                <a:solidFill>
                  <a:srgbClr val="FF0000"/>
                </a:solidFill>
                <a:effectLst>
                  <a:outerShdw blurRad="38100" dist="38100" dir="2700000" algn="tl">
                    <a:srgbClr val="000000">
                      <a:alpha val="43137"/>
                    </a:srgbClr>
                  </a:outerShdw>
                </a:effectLst>
                <a:latin typeface="Cambria Math" panose="02040503050406030204" pitchFamily="18" charset="0"/>
                <a:sym typeface="Cambria Math" panose="02040503050406030204" pitchFamily="18" charset="0"/>
              </a:rPr>
              <a:t>P</a:t>
            </a:r>
            <a:r>
              <a:rPr lang="en-US" altLang="zh-CN" sz="1100" b="1" dirty="0">
                <a:solidFill>
                  <a:srgbClr val="FF0000"/>
                </a:solidFill>
                <a:effectLst>
                  <a:outerShdw blurRad="38100" dist="38100" dir="2700000" algn="tl">
                    <a:srgbClr val="000000">
                      <a:alpha val="43137"/>
                    </a:srgbClr>
                  </a:outerShdw>
                </a:effectLst>
                <a:latin typeface="Cambria Math" panose="02040503050406030204" pitchFamily="18" charset="0"/>
                <a:sym typeface="Cambria Math" panose="02040503050406030204" pitchFamily="18" charset="0"/>
              </a:rPr>
              <a:t>0</a:t>
            </a:r>
            <a:endParaRPr lang="zh-CN" altLang="en-US" sz="1100" b="1" dirty="0">
              <a:solidFill>
                <a:srgbClr val="FF0000"/>
              </a:solidFill>
              <a:effectLst>
                <a:outerShdw blurRad="38100" dist="38100" dir="2700000" algn="tl">
                  <a:srgbClr val="000000">
                    <a:alpha val="43137"/>
                  </a:srgbClr>
                </a:outerShdw>
              </a:effectLst>
              <a:latin typeface="Cambria Math" panose="02040503050406030204" pitchFamily="18" charset="0"/>
              <a:sym typeface="Cambria Math" panose="02040503050406030204" pitchFamily="18" charset="0"/>
            </a:endParaRPr>
          </a:p>
        </p:txBody>
      </p:sp>
      <p:sp>
        <p:nvSpPr>
          <p:cNvPr id="23" name="直接连接符 20">
            <a:extLst>
              <a:ext uri="{FF2B5EF4-FFF2-40B4-BE49-F238E27FC236}">
                <a16:creationId xmlns:a16="http://schemas.microsoft.com/office/drawing/2014/main" id="{68918711-0E26-4780-930C-05E9C5247659}"/>
              </a:ext>
            </a:extLst>
          </p:cNvPr>
          <p:cNvSpPr>
            <a:spLocks noChangeShapeType="1"/>
          </p:cNvSpPr>
          <p:nvPr/>
        </p:nvSpPr>
        <p:spPr bwMode="auto">
          <a:xfrm rot="16200000" flipH="1">
            <a:off x="1835150" y="3457576"/>
            <a:ext cx="1323975" cy="635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直接连接符 21">
            <a:extLst>
              <a:ext uri="{FF2B5EF4-FFF2-40B4-BE49-F238E27FC236}">
                <a16:creationId xmlns:a16="http://schemas.microsoft.com/office/drawing/2014/main" id="{E66BD597-BA37-494C-A2BF-8016573128C6}"/>
              </a:ext>
            </a:extLst>
          </p:cNvPr>
          <p:cNvSpPr>
            <a:spLocks noChangeShapeType="1"/>
          </p:cNvSpPr>
          <p:nvPr/>
        </p:nvSpPr>
        <p:spPr bwMode="auto">
          <a:xfrm rot="16200000" flipH="1">
            <a:off x="2192337" y="3457576"/>
            <a:ext cx="1323975" cy="635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直接连接符 24">
            <a:extLst>
              <a:ext uri="{FF2B5EF4-FFF2-40B4-BE49-F238E27FC236}">
                <a16:creationId xmlns:a16="http://schemas.microsoft.com/office/drawing/2014/main" id="{DB43CA06-3695-449E-8D15-2221C1CBFE33}"/>
              </a:ext>
            </a:extLst>
          </p:cNvPr>
          <p:cNvSpPr>
            <a:spLocks noChangeShapeType="1"/>
          </p:cNvSpPr>
          <p:nvPr/>
        </p:nvSpPr>
        <p:spPr bwMode="auto">
          <a:xfrm flipH="1">
            <a:off x="1065213" y="3281363"/>
            <a:ext cx="1314450" cy="61912"/>
          </a:xfrm>
          <a:prstGeom prst="line">
            <a:avLst/>
          </a:prstGeom>
          <a:noFill/>
          <a:ln w="12700">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TextBox 24">
            <a:extLst>
              <a:ext uri="{FF2B5EF4-FFF2-40B4-BE49-F238E27FC236}">
                <a16:creationId xmlns:a16="http://schemas.microsoft.com/office/drawing/2014/main" id="{8B995755-A8A6-4CF5-B82F-D70A6C606DA2}"/>
              </a:ext>
            </a:extLst>
          </p:cNvPr>
          <p:cNvSpPr>
            <a:spLocks noChangeArrowheads="1"/>
          </p:cNvSpPr>
          <p:nvPr/>
        </p:nvSpPr>
        <p:spPr bwMode="auto">
          <a:xfrm>
            <a:off x="622300" y="2619375"/>
            <a:ext cx="4968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anose="020B0604020202020204" pitchFamily="34" charset="0"/>
              <a:buNone/>
              <a:defRPr/>
            </a:pPr>
            <a:r>
              <a:rPr lang="en-US" altLang="zh-CN" b="1" dirty="0">
                <a:solidFill>
                  <a:srgbClr val="FF0000"/>
                </a:solidFill>
                <a:effectLst>
                  <a:outerShdw blurRad="38100" dist="38100" dir="2700000" algn="tl">
                    <a:srgbClr val="000000">
                      <a:alpha val="43137"/>
                    </a:srgbClr>
                  </a:outerShdw>
                </a:effectLst>
                <a:latin typeface="Cambria Math" panose="02040503050406030204" pitchFamily="18" charset="0"/>
                <a:sym typeface="Cambria Math" panose="02040503050406030204" pitchFamily="18" charset="0"/>
              </a:rPr>
              <a:t>P</a:t>
            </a:r>
            <a:r>
              <a:rPr lang="en-US" altLang="zh-CN" sz="1100" b="1" dirty="0">
                <a:solidFill>
                  <a:srgbClr val="FF0000"/>
                </a:solidFill>
                <a:effectLst>
                  <a:outerShdw blurRad="38100" dist="38100" dir="2700000" algn="tl">
                    <a:srgbClr val="000000">
                      <a:alpha val="43137"/>
                    </a:srgbClr>
                  </a:outerShdw>
                </a:effectLst>
                <a:latin typeface="Cambria Math" panose="02040503050406030204" pitchFamily="18" charset="0"/>
                <a:sym typeface="Cambria Math" panose="02040503050406030204" pitchFamily="18" charset="0"/>
              </a:rPr>
              <a:t>1</a:t>
            </a:r>
            <a:endParaRPr lang="zh-CN" altLang="en-US" sz="1100" b="1" dirty="0">
              <a:solidFill>
                <a:srgbClr val="FF0000"/>
              </a:solidFill>
              <a:effectLst>
                <a:outerShdw blurRad="38100" dist="38100" dir="2700000" algn="tl">
                  <a:srgbClr val="000000">
                    <a:alpha val="43137"/>
                  </a:srgbClr>
                </a:outerShdw>
              </a:effectLst>
              <a:latin typeface="Cambria Math" panose="02040503050406030204" pitchFamily="18" charset="0"/>
              <a:sym typeface="Cambria Math" panose="02040503050406030204" pitchFamily="18" charset="0"/>
            </a:endParaRPr>
          </a:p>
        </p:txBody>
      </p:sp>
      <p:sp>
        <p:nvSpPr>
          <p:cNvPr id="27" name="TextBox 20">
            <a:extLst>
              <a:ext uri="{FF2B5EF4-FFF2-40B4-BE49-F238E27FC236}">
                <a16:creationId xmlns:a16="http://schemas.microsoft.com/office/drawing/2014/main" id="{97005A61-71A8-4A05-8CFF-61D67DBC416E}"/>
              </a:ext>
            </a:extLst>
          </p:cNvPr>
          <p:cNvSpPr>
            <a:spLocks noChangeArrowheads="1"/>
          </p:cNvSpPr>
          <p:nvPr/>
        </p:nvSpPr>
        <p:spPr bwMode="auto">
          <a:xfrm>
            <a:off x="2303463" y="4090988"/>
            <a:ext cx="635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anose="020B0604020202020204" pitchFamily="34" charset="0"/>
              <a:buNone/>
              <a:defRPr/>
            </a:pPr>
            <a:r>
              <a:rPr lang="en-US" altLang="zh-CN" b="1" dirty="0">
                <a:solidFill>
                  <a:srgbClr val="FF0000"/>
                </a:solidFill>
                <a:effectLst>
                  <a:outerShdw blurRad="38100" dist="38100" dir="2700000" algn="tl">
                    <a:srgbClr val="000000">
                      <a:alpha val="43137"/>
                    </a:srgbClr>
                  </a:outerShdw>
                </a:effectLst>
                <a:latin typeface="Cambria Math" panose="02040503050406030204" pitchFamily="18" charset="0"/>
                <a:sym typeface="Cambria Math" panose="02040503050406030204" pitchFamily="18" charset="0"/>
              </a:rPr>
              <a:t>Q</a:t>
            </a:r>
            <a:r>
              <a:rPr lang="en-US" altLang="zh-CN" sz="1100" b="1" dirty="0">
                <a:solidFill>
                  <a:srgbClr val="FF0000"/>
                </a:solidFill>
                <a:effectLst>
                  <a:outerShdw blurRad="38100" dist="38100" dir="2700000" algn="tl">
                    <a:srgbClr val="000000">
                      <a:alpha val="43137"/>
                    </a:srgbClr>
                  </a:outerShdw>
                </a:effectLst>
                <a:latin typeface="Cambria Math" panose="02040503050406030204" pitchFamily="18" charset="0"/>
                <a:sym typeface="Cambria Math" panose="02040503050406030204" pitchFamily="18" charset="0"/>
              </a:rPr>
              <a:t>2</a:t>
            </a:r>
            <a:endParaRPr lang="zh-CN" altLang="en-US" sz="1100" b="1" dirty="0">
              <a:solidFill>
                <a:srgbClr val="FF0000"/>
              </a:solidFill>
              <a:effectLst>
                <a:outerShdw blurRad="38100" dist="38100" dir="2700000" algn="tl">
                  <a:srgbClr val="000000">
                    <a:alpha val="43137"/>
                  </a:srgbClr>
                </a:outerShdw>
              </a:effectLst>
              <a:latin typeface="Cambria Math" panose="02040503050406030204" pitchFamily="18" charset="0"/>
              <a:sym typeface="Cambria Math" panose="02040503050406030204" pitchFamily="18" charset="0"/>
            </a:endParaRPr>
          </a:p>
        </p:txBody>
      </p:sp>
      <p:sp>
        <p:nvSpPr>
          <p:cNvPr id="28" name="TextBox 20">
            <a:extLst>
              <a:ext uri="{FF2B5EF4-FFF2-40B4-BE49-F238E27FC236}">
                <a16:creationId xmlns:a16="http://schemas.microsoft.com/office/drawing/2014/main" id="{5FCC081C-9B65-4C00-A373-47D5CA9D4E4B}"/>
              </a:ext>
            </a:extLst>
          </p:cNvPr>
          <p:cNvSpPr>
            <a:spLocks noChangeArrowheads="1"/>
          </p:cNvSpPr>
          <p:nvPr/>
        </p:nvSpPr>
        <p:spPr bwMode="auto">
          <a:xfrm>
            <a:off x="2698750" y="4100513"/>
            <a:ext cx="752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anose="020B0604020202020204" pitchFamily="34" charset="0"/>
              <a:buNone/>
              <a:defRPr/>
            </a:pPr>
            <a:r>
              <a:rPr lang="en-US" altLang="zh-CN" b="1" dirty="0">
                <a:solidFill>
                  <a:srgbClr val="0000FF"/>
                </a:solidFill>
                <a:effectLst>
                  <a:outerShdw blurRad="38100" dist="38100" dir="2700000" algn="tl">
                    <a:srgbClr val="000000">
                      <a:alpha val="43137"/>
                    </a:srgbClr>
                  </a:outerShdw>
                </a:effectLst>
                <a:latin typeface="Cambria Math" panose="02040503050406030204" pitchFamily="18" charset="0"/>
                <a:sym typeface="Cambria Math" panose="02040503050406030204" pitchFamily="18" charset="0"/>
              </a:rPr>
              <a:t>Q</a:t>
            </a:r>
            <a:r>
              <a:rPr lang="en-US" altLang="zh-CN" sz="1100" b="1" dirty="0">
                <a:solidFill>
                  <a:srgbClr val="0000FF"/>
                </a:solidFill>
                <a:effectLst>
                  <a:outerShdw blurRad="38100" dist="38100" dir="2700000" algn="tl">
                    <a:srgbClr val="000000">
                      <a:alpha val="43137"/>
                    </a:srgbClr>
                  </a:outerShdw>
                </a:effectLst>
                <a:latin typeface="Cambria Math" panose="02040503050406030204" pitchFamily="18" charset="0"/>
                <a:sym typeface="Cambria Math" panose="02040503050406030204" pitchFamily="18" charset="0"/>
              </a:rPr>
              <a:t>1</a:t>
            </a:r>
            <a:endParaRPr lang="zh-CN" altLang="en-US" sz="1100" b="1" dirty="0">
              <a:solidFill>
                <a:srgbClr val="0000FF"/>
              </a:solidFill>
              <a:effectLst>
                <a:outerShdw blurRad="38100" dist="38100" dir="2700000" algn="tl">
                  <a:srgbClr val="000000">
                    <a:alpha val="43137"/>
                  </a:srgbClr>
                </a:outerShdw>
              </a:effectLst>
              <a:latin typeface="Cambria Math" panose="02040503050406030204" pitchFamily="18" charset="0"/>
              <a:sym typeface="Cambria Math" panose="02040503050406030204" pitchFamily="18" charset="0"/>
            </a:endParaRPr>
          </a:p>
        </p:txBody>
      </p:sp>
      <p:grpSp>
        <p:nvGrpSpPr>
          <p:cNvPr id="29" name="组合 45">
            <a:extLst>
              <a:ext uri="{FF2B5EF4-FFF2-40B4-BE49-F238E27FC236}">
                <a16:creationId xmlns:a16="http://schemas.microsoft.com/office/drawing/2014/main" id="{58ACE1FF-822B-4351-9167-42F5EB448E7E}"/>
              </a:ext>
            </a:extLst>
          </p:cNvPr>
          <p:cNvGrpSpPr>
            <a:grpSpLocks/>
          </p:cNvGrpSpPr>
          <p:nvPr/>
        </p:nvGrpSpPr>
        <p:grpSpPr bwMode="auto">
          <a:xfrm>
            <a:off x="4857750" y="3714750"/>
            <a:ext cx="3643313" cy="2714625"/>
            <a:chOff x="0" y="0"/>
            <a:chExt cx="5216728" cy="3124470"/>
          </a:xfrm>
        </p:grpSpPr>
        <p:grpSp>
          <p:nvGrpSpPr>
            <p:cNvPr id="30" name="组合 12">
              <a:extLst>
                <a:ext uri="{FF2B5EF4-FFF2-40B4-BE49-F238E27FC236}">
                  <a16:creationId xmlns:a16="http://schemas.microsoft.com/office/drawing/2014/main" id="{623700EA-DE8C-430C-8F64-3B2BEB2C0585}"/>
                </a:ext>
              </a:extLst>
            </p:cNvPr>
            <p:cNvGrpSpPr>
              <a:grpSpLocks/>
            </p:cNvGrpSpPr>
            <p:nvPr/>
          </p:nvGrpSpPr>
          <p:grpSpPr bwMode="auto">
            <a:xfrm>
              <a:off x="0" y="0"/>
              <a:ext cx="5216728" cy="3000373"/>
              <a:chOff x="0" y="0"/>
              <a:chExt cx="5216728" cy="3500438"/>
            </a:xfrm>
          </p:grpSpPr>
          <p:cxnSp>
            <p:nvCxnSpPr>
              <p:cNvPr id="35" name="直接箭头连接符 41">
                <a:extLst>
                  <a:ext uri="{FF2B5EF4-FFF2-40B4-BE49-F238E27FC236}">
                    <a16:creationId xmlns:a16="http://schemas.microsoft.com/office/drawing/2014/main" id="{8141611B-3FB1-4007-9729-4B5A7E34DA22}"/>
                  </a:ext>
                </a:extLst>
              </p:cNvPr>
              <p:cNvCxnSpPr>
                <a:cxnSpLocks noChangeShapeType="1"/>
              </p:cNvCxnSpPr>
              <p:nvPr/>
            </p:nvCxnSpPr>
            <p:spPr bwMode="auto">
              <a:xfrm rot="16200000" flipV="1">
                <a:off x="-808007" y="1598778"/>
                <a:ext cx="3052604" cy="1"/>
              </a:xfrm>
              <a:prstGeom prst="straightConnector1">
                <a:avLst/>
              </a:prstGeom>
              <a:noFill/>
              <a:ln w="28575">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36" name="直接箭头连接符 42">
                <a:extLst>
                  <a:ext uri="{FF2B5EF4-FFF2-40B4-BE49-F238E27FC236}">
                    <a16:creationId xmlns:a16="http://schemas.microsoft.com/office/drawing/2014/main" id="{DB6DEC40-8EB0-44D9-AAFC-D087E2A3586B}"/>
                  </a:ext>
                </a:extLst>
              </p:cNvPr>
              <p:cNvCxnSpPr>
                <a:cxnSpLocks noChangeShapeType="1"/>
              </p:cNvCxnSpPr>
              <p:nvPr/>
            </p:nvCxnSpPr>
            <p:spPr bwMode="auto">
              <a:xfrm>
                <a:off x="718294" y="3122951"/>
                <a:ext cx="4284764" cy="21317"/>
              </a:xfrm>
              <a:prstGeom prst="straightConnector1">
                <a:avLst/>
              </a:prstGeom>
              <a:noFill/>
              <a:ln w="28575">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37" name="TextBox 15">
                <a:extLst>
                  <a:ext uri="{FF2B5EF4-FFF2-40B4-BE49-F238E27FC236}">
                    <a16:creationId xmlns:a16="http://schemas.microsoft.com/office/drawing/2014/main" id="{D11993D4-3E27-4C7E-8F7A-F366F412926C}"/>
                  </a:ext>
                </a:extLst>
              </p:cNvPr>
              <p:cNvSpPr>
                <a:spLocks noChangeArrowheads="1"/>
              </p:cNvSpPr>
              <p:nvPr/>
            </p:nvSpPr>
            <p:spPr bwMode="auto">
              <a:xfrm>
                <a:off x="430382" y="3131106"/>
                <a:ext cx="5000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800" b="0">
                    <a:solidFill>
                      <a:srgbClr val="000000"/>
                    </a:solidFill>
                    <a:latin typeface="Cambria Math" panose="02040503050406030204" pitchFamily="18" charset="0"/>
                    <a:sym typeface="Cambria Math" panose="02040503050406030204" pitchFamily="18" charset="0"/>
                  </a:rPr>
                  <a:t>O</a:t>
                </a:r>
                <a:endParaRPr lang="zh-CN" altLang="en-US" sz="1800" b="0">
                  <a:solidFill>
                    <a:srgbClr val="000000"/>
                  </a:solidFill>
                  <a:latin typeface="Cambria Math" panose="02040503050406030204" pitchFamily="18" charset="0"/>
                  <a:sym typeface="Cambria Math" panose="02040503050406030204" pitchFamily="18" charset="0"/>
                </a:endParaRPr>
              </a:p>
            </p:txBody>
          </p:sp>
          <p:sp>
            <p:nvSpPr>
              <p:cNvPr id="38" name="TextBox 16">
                <a:extLst>
                  <a:ext uri="{FF2B5EF4-FFF2-40B4-BE49-F238E27FC236}">
                    <a16:creationId xmlns:a16="http://schemas.microsoft.com/office/drawing/2014/main" id="{A44DE017-A38D-43D9-AAA3-5721CF8A2C16}"/>
                  </a:ext>
                </a:extLst>
              </p:cNvPr>
              <p:cNvSpPr>
                <a:spLocks noChangeArrowheads="1"/>
              </p:cNvSpPr>
              <p:nvPr/>
            </p:nvSpPr>
            <p:spPr bwMode="auto">
              <a:xfrm>
                <a:off x="4716662" y="3131106"/>
                <a:ext cx="5000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800" b="0">
                    <a:solidFill>
                      <a:srgbClr val="000000"/>
                    </a:solidFill>
                    <a:latin typeface="Cambria Math" panose="02040503050406030204" pitchFamily="18" charset="0"/>
                    <a:sym typeface="Cambria Math" panose="02040503050406030204" pitchFamily="18" charset="0"/>
                  </a:rPr>
                  <a:t>Q</a:t>
                </a:r>
                <a:endParaRPr lang="zh-CN" altLang="en-US" sz="1800" b="0">
                  <a:solidFill>
                    <a:srgbClr val="000000"/>
                  </a:solidFill>
                  <a:latin typeface="Cambria Math" panose="02040503050406030204" pitchFamily="18" charset="0"/>
                  <a:sym typeface="Cambria Math" panose="02040503050406030204" pitchFamily="18" charset="0"/>
                </a:endParaRPr>
              </a:p>
            </p:txBody>
          </p:sp>
          <p:sp>
            <p:nvSpPr>
              <p:cNvPr id="39" name="TextBox 17">
                <a:extLst>
                  <a:ext uri="{FF2B5EF4-FFF2-40B4-BE49-F238E27FC236}">
                    <a16:creationId xmlns:a16="http://schemas.microsoft.com/office/drawing/2014/main" id="{9FE0BE92-3B18-4AFE-9BA0-59D2CB7634AF}"/>
                  </a:ext>
                </a:extLst>
              </p:cNvPr>
              <p:cNvSpPr>
                <a:spLocks noChangeArrowheads="1"/>
              </p:cNvSpPr>
              <p:nvPr/>
            </p:nvSpPr>
            <p:spPr bwMode="auto">
              <a:xfrm>
                <a:off x="3051978" y="87866"/>
                <a:ext cx="785819" cy="43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800" b="0">
                    <a:solidFill>
                      <a:srgbClr val="000000"/>
                    </a:solidFill>
                    <a:latin typeface="Cambria Math" panose="02040503050406030204" pitchFamily="18" charset="0"/>
                    <a:sym typeface="Cambria Math" panose="02040503050406030204" pitchFamily="18" charset="0"/>
                  </a:rPr>
                  <a:t>S</a:t>
                </a:r>
                <a:endParaRPr lang="zh-CN" altLang="en-US" sz="1100" b="0">
                  <a:solidFill>
                    <a:srgbClr val="000000"/>
                  </a:solidFill>
                  <a:latin typeface="Cambria Math" panose="02040503050406030204" pitchFamily="18" charset="0"/>
                  <a:sym typeface="Cambria Math" panose="02040503050406030204" pitchFamily="18" charset="0"/>
                </a:endParaRPr>
              </a:p>
            </p:txBody>
          </p:sp>
          <p:sp>
            <p:nvSpPr>
              <p:cNvPr id="40" name="任意多边形 46">
                <a:extLst>
                  <a:ext uri="{FF2B5EF4-FFF2-40B4-BE49-F238E27FC236}">
                    <a16:creationId xmlns:a16="http://schemas.microsoft.com/office/drawing/2014/main" id="{A587D2F7-CDFA-4419-86E4-7851173C7B41}"/>
                  </a:ext>
                </a:extLst>
              </p:cNvPr>
              <p:cNvSpPr>
                <a:spLocks noChangeArrowheads="1"/>
              </p:cNvSpPr>
              <p:nvPr/>
            </p:nvSpPr>
            <p:spPr bwMode="auto">
              <a:xfrm>
                <a:off x="1436589" y="441264"/>
                <a:ext cx="1857110" cy="1843925"/>
              </a:xfrm>
              <a:custGeom>
                <a:avLst/>
                <a:gdLst>
                  <a:gd name="T0" fmla="*/ 18167 w 2723661"/>
                  <a:gd name="T1" fmla="*/ 1439252 h 2341684"/>
                  <a:gd name="T2" fmla="*/ 45418 w 2723661"/>
                  <a:gd name="T3" fmla="*/ 1417444 h 2341684"/>
                  <a:gd name="T4" fmla="*/ 399679 w 2723661"/>
                  <a:gd name="T5" fmla="*/ 1155762 h 2341684"/>
                  <a:gd name="T6" fmla="*/ 775742 w 2723661"/>
                  <a:gd name="T7" fmla="*/ 785046 h 2341684"/>
                  <a:gd name="T8" fmla="*/ 1184506 w 2723661"/>
                  <a:gd name="T9" fmla="*/ 196261 h 2341684"/>
                  <a:gd name="T10" fmla="*/ 1266258 w 2723661"/>
                  <a:gd name="T11" fmla="*/ 0 h 2341684"/>
                  <a:gd name="T12" fmla="*/ 0 60000 65536"/>
                  <a:gd name="T13" fmla="*/ 0 60000 65536"/>
                  <a:gd name="T14" fmla="*/ 0 60000 65536"/>
                  <a:gd name="T15" fmla="*/ 0 60000 65536"/>
                  <a:gd name="T16" fmla="*/ 0 60000 65536"/>
                  <a:gd name="T17" fmla="*/ 0 60000 65536"/>
                  <a:gd name="T18" fmla="*/ 0 w 2723661"/>
                  <a:gd name="T19" fmla="*/ 0 h 2341684"/>
                  <a:gd name="T20" fmla="*/ 2723661 w 2723661"/>
                  <a:gd name="T21" fmla="*/ 2341684 h 2341684"/>
                </a:gdLst>
                <a:ahLst/>
                <a:cxnLst>
                  <a:cxn ang="T12">
                    <a:pos x="T0" y="T1"/>
                  </a:cxn>
                  <a:cxn ang="T13">
                    <a:pos x="T2" y="T3"/>
                  </a:cxn>
                  <a:cxn ang="T14">
                    <a:pos x="T4" y="T5"/>
                  </a:cxn>
                  <a:cxn ang="T15">
                    <a:pos x="T6" y="T7"/>
                  </a:cxn>
                  <a:cxn ang="T16">
                    <a:pos x="T8" y="T9"/>
                  </a:cxn>
                  <a:cxn ang="T17">
                    <a:pos x="T10" y="T11"/>
                  </a:cxn>
                </a:cxnLst>
                <a:rect l="T18" t="T19" r="T20" b="T21"/>
                <a:pathLst>
                  <a:path w="2723661" h="2341684">
                    <a:moveTo>
                      <a:pt x="39077" y="2321169"/>
                    </a:moveTo>
                    <a:cubicBezTo>
                      <a:pt x="0" y="2341684"/>
                      <a:pt x="97692" y="2286000"/>
                      <a:pt x="97692" y="2286000"/>
                    </a:cubicBezTo>
                    <a:cubicBezTo>
                      <a:pt x="234461" y="2209800"/>
                      <a:pt x="597877" y="2033954"/>
                      <a:pt x="859692" y="1863969"/>
                    </a:cubicBezTo>
                    <a:cubicBezTo>
                      <a:pt x="1121507" y="1693984"/>
                      <a:pt x="1387230" y="1524000"/>
                      <a:pt x="1668584" y="1266092"/>
                    </a:cubicBezTo>
                    <a:cubicBezTo>
                      <a:pt x="1949938" y="1008184"/>
                      <a:pt x="2371969" y="527538"/>
                      <a:pt x="2547815" y="316523"/>
                    </a:cubicBezTo>
                    <a:cubicBezTo>
                      <a:pt x="2723661" y="105508"/>
                      <a:pt x="2723661" y="52754"/>
                      <a:pt x="2723661" y="0"/>
                    </a:cubicBezTo>
                  </a:path>
                </a:pathLst>
              </a:custGeom>
              <a:noFill/>
              <a:ln w="28575" cap="flat" cmpd="sng">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41" name="TextBox 19">
                <a:extLst>
                  <a:ext uri="{FF2B5EF4-FFF2-40B4-BE49-F238E27FC236}">
                    <a16:creationId xmlns:a16="http://schemas.microsoft.com/office/drawing/2014/main" id="{BA7111CD-2DF7-49CD-A369-63A83A9AEF21}"/>
                  </a:ext>
                </a:extLst>
              </p:cNvPr>
              <p:cNvSpPr>
                <a:spLocks noChangeArrowheads="1"/>
              </p:cNvSpPr>
              <p:nvPr/>
            </p:nvSpPr>
            <p:spPr bwMode="auto">
              <a:xfrm>
                <a:off x="0" y="0"/>
                <a:ext cx="4286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800" b="0">
                    <a:solidFill>
                      <a:srgbClr val="000000"/>
                    </a:solidFill>
                    <a:latin typeface="Cambria Math" panose="02040503050406030204" pitchFamily="18" charset="0"/>
                    <a:sym typeface="Cambria Math" panose="02040503050406030204" pitchFamily="18" charset="0"/>
                  </a:rPr>
                  <a:t>P</a:t>
                </a:r>
                <a:endParaRPr lang="zh-CN" altLang="en-US" sz="1800" b="0">
                  <a:solidFill>
                    <a:srgbClr val="000000"/>
                  </a:solidFill>
                  <a:latin typeface="Cambria Math" panose="02040503050406030204" pitchFamily="18" charset="0"/>
                  <a:sym typeface="Cambria Math" panose="02040503050406030204" pitchFamily="18" charset="0"/>
                </a:endParaRPr>
              </a:p>
            </p:txBody>
          </p:sp>
        </p:grpSp>
        <p:sp>
          <p:nvSpPr>
            <p:cNvPr id="31" name="TextBox 25">
              <a:extLst>
                <a:ext uri="{FF2B5EF4-FFF2-40B4-BE49-F238E27FC236}">
                  <a16:creationId xmlns:a16="http://schemas.microsoft.com/office/drawing/2014/main" id="{E51B0BEA-EC46-48BE-BDB9-D990460CD7A4}"/>
                </a:ext>
              </a:extLst>
            </p:cNvPr>
            <p:cNvSpPr>
              <a:spLocks noChangeArrowheads="1"/>
            </p:cNvSpPr>
            <p:nvPr/>
          </p:nvSpPr>
          <p:spPr bwMode="auto">
            <a:xfrm>
              <a:off x="1921956" y="2643204"/>
              <a:ext cx="1072847" cy="481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800" b="0">
                  <a:solidFill>
                    <a:srgbClr val="000000"/>
                  </a:solidFill>
                  <a:latin typeface="Cambria Math" panose="02040503050406030204" pitchFamily="18" charset="0"/>
                  <a:sym typeface="Cambria Math" panose="02040503050406030204" pitchFamily="18" charset="0"/>
                </a:rPr>
                <a:t>nQ</a:t>
              </a:r>
              <a:r>
                <a:rPr lang="en-US" altLang="zh-CN" sz="1100" b="0">
                  <a:solidFill>
                    <a:srgbClr val="000000"/>
                  </a:solidFill>
                  <a:latin typeface="Cambria Math" panose="02040503050406030204" pitchFamily="18" charset="0"/>
                  <a:sym typeface="Cambria Math" panose="02040503050406030204" pitchFamily="18" charset="0"/>
                </a:rPr>
                <a:t>0</a:t>
              </a:r>
              <a:endParaRPr lang="zh-CN" altLang="en-US" sz="1100" b="0">
                <a:solidFill>
                  <a:srgbClr val="000000"/>
                </a:solidFill>
                <a:latin typeface="Cambria Math" panose="02040503050406030204" pitchFamily="18" charset="0"/>
                <a:sym typeface="Cambria Math" panose="02040503050406030204" pitchFamily="18" charset="0"/>
              </a:endParaRPr>
            </a:p>
          </p:txBody>
        </p:sp>
        <p:sp>
          <p:nvSpPr>
            <p:cNvPr id="32" name="直接连接符 38">
              <a:extLst>
                <a:ext uri="{FF2B5EF4-FFF2-40B4-BE49-F238E27FC236}">
                  <a16:creationId xmlns:a16="http://schemas.microsoft.com/office/drawing/2014/main" id="{29DCE869-BF8F-42F0-851D-DC45D556D7E2}"/>
                </a:ext>
              </a:extLst>
            </p:cNvPr>
            <p:cNvSpPr>
              <a:spLocks noChangeShapeType="1"/>
            </p:cNvSpPr>
            <p:nvPr/>
          </p:nvSpPr>
          <p:spPr bwMode="auto">
            <a:xfrm rot="5400000">
              <a:off x="1760000" y="2034338"/>
              <a:ext cx="1355764" cy="2274"/>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直接连接符 39">
              <a:extLst>
                <a:ext uri="{FF2B5EF4-FFF2-40B4-BE49-F238E27FC236}">
                  <a16:creationId xmlns:a16="http://schemas.microsoft.com/office/drawing/2014/main" id="{D112178C-C6DB-4521-B47E-FC64238E9E61}"/>
                </a:ext>
              </a:extLst>
            </p:cNvPr>
            <p:cNvSpPr>
              <a:spLocks noChangeShapeType="1"/>
            </p:cNvSpPr>
            <p:nvPr/>
          </p:nvSpPr>
          <p:spPr bwMode="auto">
            <a:xfrm rot="10800000">
              <a:off x="736479" y="1355764"/>
              <a:ext cx="1702540" cy="1828"/>
            </a:xfrm>
            <a:prstGeom prst="line">
              <a:avLst/>
            </a:prstGeom>
            <a:noFill/>
            <a:ln w="12700">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TextBox 28">
              <a:extLst>
                <a:ext uri="{FF2B5EF4-FFF2-40B4-BE49-F238E27FC236}">
                  <a16:creationId xmlns:a16="http://schemas.microsoft.com/office/drawing/2014/main" id="{6004F55F-7AD9-4400-B750-883DF2E51B02}"/>
                </a:ext>
              </a:extLst>
            </p:cNvPr>
            <p:cNvSpPr>
              <a:spLocks noChangeArrowheads="1"/>
            </p:cNvSpPr>
            <p:nvPr/>
          </p:nvSpPr>
          <p:spPr bwMode="auto">
            <a:xfrm>
              <a:off x="0" y="903343"/>
              <a:ext cx="837379" cy="47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800" b="0">
                  <a:solidFill>
                    <a:srgbClr val="000000"/>
                  </a:solidFill>
                  <a:latin typeface="Cambria Math" panose="02040503050406030204" pitchFamily="18" charset="0"/>
                  <a:sym typeface="Cambria Math" panose="02040503050406030204" pitchFamily="18" charset="0"/>
                </a:rPr>
                <a:t>P</a:t>
              </a:r>
              <a:r>
                <a:rPr lang="en-US" altLang="zh-CN" sz="1100" b="0">
                  <a:solidFill>
                    <a:srgbClr val="000000"/>
                  </a:solidFill>
                  <a:latin typeface="Cambria Math" panose="02040503050406030204" pitchFamily="18" charset="0"/>
                  <a:sym typeface="Cambria Math" panose="02040503050406030204" pitchFamily="18" charset="0"/>
                </a:rPr>
                <a:t>0</a:t>
              </a:r>
              <a:endParaRPr lang="zh-CN" altLang="en-US" sz="1100" b="0">
                <a:solidFill>
                  <a:srgbClr val="000000"/>
                </a:solidFill>
                <a:latin typeface="Cambria Math" panose="02040503050406030204" pitchFamily="18" charset="0"/>
                <a:sym typeface="Cambria Math" panose="02040503050406030204" pitchFamily="18" charset="0"/>
              </a:endParaRPr>
            </a:p>
          </p:txBody>
        </p:sp>
      </p:grpSp>
      <p:sp>
        <p:nvSpPr>
          <p:cNvPr id="42" name="圆角矩形标注 43">
            <a:extLst>
              <a:ext uri="{FF2B5EF4-FFF2-40B4-BE49-F238E27FC236}">
                <a16:creationId xmlns:a16="http://schemas.microsoft.com/office/drawing/2014/main" id="{B0297C3D-71D0-43AF-A606-A55817C854B9}"/>
              </a:ext>
            </a:extLst>
          </p:cNvPr>
          <p:cNvSpPr>
            <a:spLocks noChangeArrowheads="1"/>
          </p:cNvSpPr>
          <p:nvPr/>
        </p:nvSpPr>
        <p:spPr bwMode="auto">
          <a:xfrm>
            <a:off x="4286250" y="1785938"/>
            <a:ext cx="4357688" cy="1928812"/>
          </a:xfrm>
          <a:prstGeom prst="wedgeRoundRectCallout">
            <a:avLst>
              <a:gd name="adj1" fmla="val -70630"/>
              <a:gd name="adj2" fmla="val 27829"/>
              <a:gd name="adj3" fmla="val 16667"/>
            </a:avLst>
          </a:prstGeom>
          <a:solidFill>
            <a:srgbClr val="C9F1FF"/>
          </a:solidFill>
          <a:ln w="25400" cap="flat" cmpd="sng">
            <a:solidFill>
              <a:srgbClr val="88A3A6"/>
            </a:solidFill>
            <a:miter lim="800000"/>
            <a:headEnd/>
            <a:tailEnd/>
          </a:ln>
        </p:spPr>
        <p:txBody>
          <a:bodyPr anchor="ctr"/>
          <a:lstStyle/>
          <a:p>
            <a:pPr algn="ctr">
              <a:buFont typeface="Arial" panose="020B0604020202020204" pitchFamily="34" charset="0"/>
              <a:buNone/>
              <a:defRPr/>
            </a:pPr>
            <a:r>
              <a:rPr lang="zh-CN" altLang="en-US" dirty="0"/>
              <a:t>假定：产品价格变化</a:t>
            </a:r>
            <a:r>
              <a:rPr lang="en-US" altLang="zh-CN" dirty="0">
                <a:cs typeface="Arial" panose="020B0604020202020204" pitchFamily="34" charset="0"/>
                <a:sym typeface="Arial" panose="020B0604020202020204" pitchFamily="34" charset="0"/>
              </a:rPr>
              <a:t>, </a:t>
            </a:r>
            <a:r>
              <a:rPr lang="zh-CN" altLang="en-US" dirty="0"/>
              <a:t>所有企业改变产量的行为会</a:t>
            </a:r>
            <a:r>
              <a:rPr lang="zh-CN" altLang="en-US" b="1" dirty="0">
                <a:solidFill>
                  <a:srgbClr val="FF0000"/>
                </a:solidFill>
                <a:effectLst>
                  <a:outerShdw blurRad="38100" dist="38100" dir="2700000" algn="tl">
                    <a:srgbClr val="000000">
                      <a:alpha val="43137"/>
                    </a:srgbClr>
                  </a:outerShdw>
                </a:effectLst>
              </a:rPr>
              <a:t>改变要素（例如劳动力）的价格</a:t>
            </a:r>
            <a:r>
              <a:rPr lang="en-US" altLang="zh-CN" dirty="0">
                <a:cs typeface="Arial" panose="020B0604020202020204" pitchFamily="34" charset="0"/>
                <a:sym typeface="Arial" panose="020B0604020202020204" pitchFamily="34" charset="0"/>
              </a:rPr>
              <a:t>, </a:t>
            </a:r>
            <a:r>
              <a:rPr lang="zh-CN" altLang="en-US" dirty="0"/>
              <a:t>对每一个新的产品价格</a:t>
            </a:r>
            <a:r>
              <a:rPr lang="en-US" altLang="zh-CN" dirty="0">
                <a:cs typeface="Arial" panose="020B0604020202020204" pitchFamily="34" charset="0"/>
                <a:sym typeface="Arial" panose="020B0604020202020204" pitchFamily="34" charset="0"/>
              </a:rPr>
              <a:t>, </a:t>
            </a:r>
            <a:r>
              <a:rPr lang="zh-CN" altLang="en-US" dirty="0"/>
              <a:t>都有一条新的边际成本曲线（例：产品价格上升，短期</a:t>
            </a:r>
            <a:r>
              <a:rPr lang="en-US" altLang="zh-CN" dirty="0">
                <a:cs typeface="Arial" panose="020B0604020202020204" pitchFamily="34" charset="0"/>
                <a:sym typeface="Arial" panose="020B0604020202020204" pitchFamily="34" charset="0"/>
              </a:rPr>
              <a:t>MC</a:t>
            </a:r>
            <a:r>
              <a:rPr lang="zh-CN" altLang="en-US" dirty="0"/>
              <a:t>曲线上移）。</a:t>
            </a:r>
          </a:p>
        </p:txBody>
      </p:sp>
      <p:sp>
        <p:nvSpPr>
          <p:cNvPr id="43" name="圆角矩形标注 44">
            <a:extLst>
              <a:ext uri="{FF2B5EF4-FFF2-40B4-BE49-F238E27FC236}">
                <a16:creationId xmlns:a16="http://schemas.microsoft.com/office/drawing/2014/main" id="{4592492C-BB2F-458D-9E0B-4D58632FC09E}"/>
              </a:ext>
            </a:extLst>
          </p:cNvPr>
          <p:cNvSpPr>
            <a:spLocks noChangeArrowheads="1"/>
          </p:cNvSpPr>
          <p:nvPr/>
        </p:nvSpPr>
        <p:spPr bwMode="auto">
          <a:xfrm>
            <a:off x="1033463" y="4627563"/>
            <a:ext cx="2857500" cy="1357312"/>
          </a:xfrm>
          <a:prstGeom prst="wedgeRoundRectCallout">
            <a:avLst>
              <a:gd name="adj1" fmla="val 138611"/>
              <a:gd name="adj2" fmla="val -33023"/>
              <a:gd name="adj3" fmla="val 16667"/>
            </a:avLst>
          </a:prstGeom>
          <a:solidFill>
            <a:srgbClr val="F1FDA9"/>
          </a:solidFill>
          <a:ln w="25400">
            <a:solidFill>
              <a:srgbClr val="88A3A6"/>
            </a:solidFill>
            <a:miter lim="800000"/>
            <a:headEnd/>
            <a:tailEnd/>
          </a:ln>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800" b="0">
                <a:solidFill>
                  <a:schemeClr val="tx1"/>
                </a:solidFill>
              </a:rPr>
              <a:t>市场的短期供给曲线是所有企业的真正的短期供给曲线的水平相加。</a:t>
            </a:r>
          </a:p>
        </p:txBody>
      </p:sp>
    </p:spTree>
    <p:extLst>
      <p:ext uri="{BB962C8B-B14F-4D97-AF65-F5344CB8AC3E}">
        <p14:creationId xmlns:p14="http://schemas.microsoft.com/office/powerpoint/2010/main" val="1305380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p:cBhvr>
                                        <p:cTn id="7" dur="500"/>
                                        <p:tgtEl>
                                          <p:spTgt spid="11"/>
                                        </p:tgtEl>
                                      </p:cBhvr>
                                    </p:animEffect>
                                  </p:childTnLst>
                                </p:cTn>
                              </p:par>
                              <p:par>
                                <p:cTn id="8" presetID="5"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500"/>
                                        <p:tgtEl>
                                          <p:spTgt spid="5"/>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p:cBhvr>
                                        <p:cTn id="13" dur="500"/>
                                        <p:tgtEl>
                                          <p:spTgt spid="7"/>
                                        </p:tgtEl>
                                      </p:cBhvr>
                                    </p:animEffect>
                                  </p:childTnLst>
                                </p:cTn>
                              </p:par>
                              <p:par>
                                <p:cTn id="14" presetID="5"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p:cBhvr>
                                        <p:cTn id="16" dur="500"/>
                                        <p:tgtEl>
                                          <p:spTgt spid="6"/>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8" presetClass="entr" presetSubtype="16" fill="hold" grpId="0" nodeType="clickEffect">
                                  <p:stCondLst>
                                    <p:cond delay="0"/>
                                  </p:stCondLst>
                                  <p:childTnLst>
                                    <p:set>
                                      <p:cBhvr>
                                        <p:cTn id="23" dur="1" fill="hold">
                                          <p:stCondLst>
                                            <p:cond delay="0"/>
                                          </p:stCondLst>
                                        </p:cTn>
                                        <p:tgtEl>
                                          <p:spTgt spid="42"/>
                                        </p:tgtEl>
                                        <p:attrNameLst>
                                          <p:attrName>style.visibility</p:attrName>
                                        </p:attrNameLst>
                                      </p:cBhvr>
                                      <p:to>
                                        <p:strVal val="visible"/>
                                      </p:to>
                                    </p:set>
                                    <p:animEffect>
                                      <p:cBhvr>
                                        <p:cTn id="24" dur="500"/>
                                        <p:tgtEl>
                                          <p:spTgt spid="42"/>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p:cBhvr>
                                        <p:cTn id="29" dur="500"/>
                                        <p:tgtEl>
                                          <p:spTgt spid="12"/>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p:cBhvr>
                                        <p:cTn id="37" dur="500"/>
                                        <p:tgtEl>
                                          <p:spTgt spid="22"/>
                                        </p:tgtEl>
                                      </p:cBhvr>
                                    </p:animEffect>
                                  </p:childTnLst>
                                </p:cTn>
                              </p:par>
                              <p:par>
                                <p:cTn id="38" presetID="8" presetClass="entr" presetSubtype="16" fill="hold"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p:cBhvr>
                                        <p:cTn id="40" dur="500"/>
                                        <p:tgtEl>
                                          <p:spTgt spid="25"/>
                                        </p:tgtEl>
                                      </p:cBhvr>
                                    </p:animEffect>
                                  </p:childTnLst>
                                </p:cTn>
                              </p:par>
                              <p:par>
                                <p:cTn id="41" presetID="8" presetClass="entr" presetSubtype="16"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p:cBhvr>
                                        <p:cTn id="43" dur="500"/>
                                        <p:tgtEl>
                                          <p:spTgt spid="17"/>
                                        </p:tgtEl>
                                      </p:cBhvr>
                                    </p:animEffect>
                                  </p:childTnLst>
                                </p:cTn>
                              </p:par>
                              <p:par>
                                <p:cTn id="44" presetID="8" presetClass="entr" presetSubtype="16" fill="hold"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p:cBhvr>
                                        <p:cTn id="46" dur="500"/>
                                        <p:tgtEl>
                                          <p:spTgt spid="20"/>
                                        </p:tgtEl>
                                      </p:cBhvr>
                                    </p:animEffect>
                                  </p:childTnLst>
                                </p:cTn>
                              </p:par>
                              <p:par>
                                <p:cTn id="47" presetID="8" presetClass="entr" presetSubtype="16"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p:cBhvr>
                                        <p:cTn id="49" dur="500"/>
                                        <p:tgtEl>
                                          <p:spTgt spid="19"/>
                                        </p:tgtEl>
                                      </p:cBhvr>
                                    </p:animEffect>
                                  </p:childTnLst>
                                </p:cTn>
                              </p:par>
                            </p:childTnLst>
                          </p:cTn>
                        </p:par>
                      </p:childTnLst>
                    </p:cTn>
                  </p:par>
                  <p:par>
                    <p:cTn id="50" fill="hold">
                      <p:stCondLst>
                        <p:cond delay="indefinite"/>
                      </p:stCondLst>
                      <p:childTnLst>
                        <p:par>
                          <p:cTn id="51" fill="hold">
                            <p:stCondLst>
                              <p:cond delay="0"/>
                            </p:stCondLst>
                            <p:childTnLst>
                              <p:par>
                                <p:cTn id="52" presetID="5" presetClass="entr" presetSubtype="10" fill="hold" grpId="0" nodeType="clickEffect">
                                  <p:stCondLst>
                                    <p:cond delay="0"/>
                                  </p:stCondLst>
                                  <p:childTnLst>
                                    <p:set>
                                      <p:cBhvr>
                                        <p:cTn id="53" dur="1" fill="hold">
                                          <p:stCondLst>
                                            <p:cond delay="0"/>
                                          </p:stCondLst>
                                        </p:cTn>
                                        <p:tgtEl>
                                          <p:spTgt spid="26"/>
                                        </p:tgtEl>
                                        <p:attrNameLst>
                                          <p:attrName>style.visibility</p:attrName>
                                        </p:attrNameLst>
                                      </p:cBhvr>
                                      <p:to>
                                        <p:strVal val="visible"/>
                                      </p:to>
                                    </p:set>
                                    <p:animEffect>
                                      <p:cBhvr>
                                        <p:cTn id="54" dur="500"/>
                                        <p:tgtEl>
                                          <p:spTgt spid="26"/>
                                        </p:tgtEl>
                                      </p:cBhvr>
                                    </p:animEffect>
                                  </p:childTnLst>
                                </p:cTn>
                              </p:par>
                              <p:par>
                                <p:cTn id="55" presetID="5" presetClass="entr" presetSubtype="10" fill="hold"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p:cBhvr>
                                        <p:cTn id="57" dur="500"/>
                                        <p:tgtEl>
                                          <p:spTgt spid="21"/>
                                        </p:tgtEl>
                                      </p:cBhvr>
                                    </p:animEffect>
                                  </p:childTnLst>
                                </p:cTn>
                              </p:par>
                              <p:par>
                                <p:cTn id="58" presetID="5" presetClass="entr" presetSubtype="10" fill="hold"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p:cBhvr>
                                        <p:cTn id="60" dur="500"/>
                                        <p:tgtEl>
                                          <p:spTgt spid="24"/>
                                        </p:tgtEl>
                                      </p:cBhvr>
                                    </p:animEffect>
                                  </p:childTnLst>
                                </p:cTn>
                              </p:par>
                              <p:par>
                                <p:cTn id="61" presetID="5" presetClass="entr" presetSubtype="1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p:cBhvr>
                                        <p:cTn id="63" dur="500"/>
                                        <p:tgtEl>
                                          <p:spTgt spid="28"/>
                                        </p:tgtEl>
                                      </p:cBhvr>
                                    </p:animEffect>
                                  </p:childTnLst>
                                </p:cTn>
                              </p:par>
                              <p:par>
                                <p:cTn id="64" presetID="5" presetClass="entr" presetSubtype="10" fill="hold" grpId="0" nodeType="withEffect">
                                  <p:stCondLst>
                                    <p:cond delay="0"/>
                                  </p:stCondLst>
                                  <p:childTnLst>
                                    <p:set>
                                      <p:cBhvr>
                                        <p:cTn id="65" dur="1" fill="hold">
                                          <p:stCondLst>
                                            <p:cond delay="0"/>
                                          </p:stCondLst>
                                        </p:cTn>
                                        <p:tgtEl>
                                          <p:spTgt spid="15"/>
                                        </p:tgtEl>
                                        <p:attrNameLst>
                                          <p:attrName>style.visibility</p:attrName>
                                        </p:attrNameLst>
                                      </p:cBhvr>
                                      <p:to>
                                        <p:strVal val="visible"/>
                                      </p:to>
                                    </p:set>
                                    <p:animEffect>
                                      <p:cBhvr>
                                        <p:cTn id="66" dur="500"/>
                                        <p:tgtEl>
                                          <p:spTgt spid="15"/>
                                        </p:tgtEl>
                                      </p:cBhvr>
                                    </p:animEffect>
                                  </p:childTnLst>
                                </p:cTn>
                              </p:par>
                            </p:childTnLst>
                          </p:cTn>
                        </p:par>
                      </p:childTnLst>
                    </p:cTn>
                  </p:par>
                  <p:par>
                    <p:cTn id="67" fill="hold">
                      <p:stCondLst>
                        <p:cond delay="indefinite"/>
                      </p:stCondLst>
                      <p:childTnLst>
                        <p:par>
                          <p:cTn id="68" fill="hold">
                            <p:stCondLst>
                              <p:cond delay="0"/>
                            </p:stCondLst>
                            <p:childTnLst>
                              <p:par>
                                <p:cTn id="69" presetID="16" presetClass="entr" presetSubtype="26" fill="hold" nodeType="clickEffect">
                                  <p:stCondLst>
                                    <p:cond delay="0"/>
                                  </p:stCondLst>
                                  <p:childTnLst>
                                    <p:set>
                                      <p:cBhvr>
                                        <p:cTn id="70" dur="1" fill="hold">
                                          <p:stCondLst>
                                            <p:cond delay="0"/>
                                          </p:stCondLst>
                                        </p:cTn>
                                        <p:tgtEl>
                                          <p:spTgt spid="10"/>
                                        </p:tgtEl>
                                        <p:attrNameLst>
                                          <p:attrName>style.visibility</p:attrName>
                                        </p:attrNameLst>
                                      </p:cBhvr>
                                      <p:to>
                                        <p:strVal val="visible"/>
                                      </p:to>
                                    </p:set>
                                    <p:animEffect>
                                      <p:cBhvr>
                                        <p:cTn id="71" dur="1000"/>
                                        <p:tgtEl>
                                          <p:spTgt spid="10"/>
                                        </p:tgtEl>
                                      </p:cBhvr>
                                    </p:animEffect>
                                  </p:childTnLst>
                                </p:cTn>
                              </p:par>
                              <p:par>
                                <p:cTn id="72" presetID="16" presetClass="entr" presetSubtype="26" fill="hold" grpId="0" nodeType="withEffect">
                                  <p:stCondLst>
                                    <p:cond delay="0"/>
                                  </p:stCondLst>
                                  <p:childTnLst>
                                    <p:set>
                                      <p:cBhvr>
                                        <p:cTn id="73" dur="1" fill="hold">
                                          <p:stCondLst>
                                            <p:cond delay="0"/>
                                          </p:stCondLst>
                                        </p:cTn>
                                        <p:tgtEl>
                                          <p:spTgt spid="9"/>
                                        </p:tgtEl>
                                        <p:attrNameLst>
                                          <p:attrName>style.visibility</p:attrName>
                                        </p:attrNameLst>
                                      </p:cBhvr>
                                      <p:to>
                                        <p:strVal val="visible"/>
                                      </p:to>
                                    </p:set>
                                    <p:animEffect>
                                      <p:cBhvr>
                                        <p:cTn id="74" dur="1000"/>
                                        <p:tgtEl>
                                          <p:spTgt spid="9"/>
                                        </p:tgtEl>
                                      </p:cBhvr>
                                    </p:animEffect>
                                  </p:childTnLst>
                                </p:cTn>
                              </p:par>
                              <p:par>
                                <p:cTn id="75" presetID="16" presetClass="entr" presetSubtype="26" fill="hold" grpId="0" nodeType="withEffect">
                                  <p:stCondLst>
                                    <p:cond delay="0"/>
                                  </p:stCondLst>
                                  <p:childTnLst>
                                    <p:set>
                                      <p:cBhvr>
                                        <p:cTn id="76" dur="1" fill="hold">
                                          <p:stCondLst>
                                            <p:cond delay="0"/>
                                          </p:stCondLst>
                                        </p:cTn>
                                        <p:tgtEl>
                                          <p:spTgt spid="16"/>
                                        </p:tgtEl>
                                        <p:attrNameLst>
                                          <p:attrName>style.visibility</p:attrName>
                                        </p:attrNameLst>
                                      </p:cBhvr>
                                      <p:to>
                                        <p:strVal val="visible"/>
                                      </p:to>
                                    </p:set>
                                    <p:animEffect>
                                      <p:cBhvr>
                                        <p:cTn id="77" dur="1000"/>
                                        <p:tgtEl>
                                          <p:spTgt spid="16"/>
                                        </p:tgtEl>
                                      </p:cBhvr>
                                    </p:animEffect>
                                  </p:childTnLst>
                                </p:cTn>
                              </p:par>
                              <p:par>
                                <p:cTn id="78" presetID="16" presetClass="entr" presetSubtype="26" fill="hold" nodeType="withEffect">
                                  <p:stCondLst>
                                    <p:cond delay="0"/>
                                  </p:stCondLst>
                                  <p:childTnLst>
                                    <p:set>
                                      <p:cBhvr>
                                        <p:cTn id="79" dur="1" fill="hold">
                                          <p:stCondLst>
                                            <p:cond delay="0"/>
                                          </p:stCondLst>
                                        </p:cTn>
                                        <p:tgtEl>
                                          <p:spTgt spid="23"/>
                                        </p:tgtEl>
                                        <p:attrNameLst>
                                          <p:attrName>style.visibility</p:attrName>
                                        </p:attrNameLst>
                                      </p:cBhvr>
                                      <p:to>
                                        <p:strVal val="visible"/>
                                      </p:to>
                                    </p:set>
                                    <p:animEffect>
                                      <p:cBhvr>
                                        <p:cTn id="80" dur="1000"/>
                                        <p:tgtEl>
                                          <p:spTgt spid="23"/>
                                        </p:tgtEl>
                                      </p:cBhvr>
                                    </p:animEffect>
                                  </p:childTnLst>
                                </p:cTn>
                              </p:par>
                              <p:par>
                                <p:cTn id="81" presetID="16" presetClass="entr" presetSubtype="26" fill="hold" grpId="0" nodeType="withEffect">
                                  <p:stCondLst>
                                    <p:cond delay="0"/>
                                  </p:stCondLst>
                                  <p:childTnLst>
                                    <p:set>
                                      <p:cBhvr>
                                        <p:cTn id="82" dur="1" fill="hold">
                                          <p:stCondLst>
                                            <p:cond delay="0"/>
                                          </p:stCondLst>
                                        </p:cTn>
                                        <p:tgtEl>
                                          <p:spTgt spid="27"/>
                                        </p:tgtEl>
                                        <p:attrNameLst>
                                          <p:attrName>style.visibility</p:attrName>
                                        </p:attrNameLst>
                                      </p:cBhvr>
                                      <p:to>
                                        <p:strVal val="visible"/>
                                      </p:to>
                                    </p:set>
                                    <p:animEffect>
                                      <p:cBhvr>
                                        <p:cTn id="83" dur="1000"/>
                                        <p:tgtEl>
                                          <p:spTgt spid="27"/>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18"/>
                                        </p:tgtEl>
                                        <p:attrNameLst>
                                          <p:attrName>style.visibility</p:attrName>
                                        </p:attrNameLst>
                                      </p:cBhvr>
                                      <p:to>
                                        <p:strVal val="visible"/>
                                      </p:to>
                                    </p:set>
                                    <p:animEffect>
                                      <p:cBhvr>
                                        <p:cTn id="88" dur="500"/>
                                        <p:tgtEl>
                                          <p:spTgt spid="18"/>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nodeType="clickEffect">
                                  <p:stCondLst>
                                    <p:cond delay="0"/>
                                  </p:stCondLst>
                                  <p:childTnLst>
                                    <p:set>
                                      <p:cBhvr>
                                        <p:cTn id="92" dur="1" fill="hold">
                                          <p:stCondLst>
                                            <p:cond delay="0"/>
                                          </p:stCondLst>
                                        </p:cTn>
                                        <p:tgtEl>
                                          <p:spTgt spid="13"/>
                                        </p:tgtEl>
                                        <p:attrNameLst>
                                          <p:attrName>style.visibility</p:attrName>
                                        </p:attrNameLst>
                                      </p:cBhvr>
                                      <p:to>
                                        <p:strVal val="visible"/>
                                      </p:to>
                                    </p:set>
                                    <p:animEffect>
                                      <p:cBhvr>
                                        <p:cTn id="93" dur="500"/>
                                        <p:tgtEl>
                                          <p:spTgt spid="13"/>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grpId="0" nodeType="clickEffect">
                                  <p:stCondLst>
                                    <p:cond delay="0"/>
                                  </p:stCondLst>
                                  <p:childTnLst>
                                    <p:set>
                                      <p:cBhvr>
                                        <p:cTn id="97" dur="1" fill="hold">
                                          <p:stCondLst>
                                            <p:cond delay="0"/>
                                          </p:stCondLst>
                                        </p:cTn>
                                        <p:tgtEl>
                                          <p:spTgt spid="43"/>
                                        </p:tgtEl>
                                        <p:attrNameLst>
                                          <p:attrName>style.visibility</p:attrName>
                                        </p:attrNameLst>
                                      </p:cBhvr>
                                      <p:to>
                                        <p:strVal val="visible"/>
                                      </p:to>
                                    </p:set>
                                    <p:animEffect>
                                      <p:cBhvr>
                                        <p:cTn id="98" dur="500"/>
                                        <p:tgtEl>
                                          <p:spTgt spid="43"/>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nodeType="clickEffect">
                                  <p:stCondLst>
                                    <p:cond delay="0"/>
                                  </p:stCondLst>
                                  <p:childTnLst>
                                    <p:set>
                                      <p:cBhvr>
                                        <p:cTn id="102" dur="1" fill="hold">
                                          <p:stCondLst>
                                            <p:cond delay="0"/>
                                          </p:stCondLst>
                                        </p:cTn>
                                        <p:tgtEl>
                                          <p:spTgt spid="29"/>
                                        </p:tgtEl>
                                        <p:attrNameLst>
                                          <p:attrName>style.visibility</p:attrName>
                                        </p:attrNameLst>
                                      </p:cBhvr>
                                      <p:to>
                                        <p:strVal val="visible"/>
                                      </p:to>
                                    </p:set>
                                    <p:animEffect>
                                      <p:cBhvr>
                                        <p:cTn id="10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utoUpdateAnimBg="0"/>
      <p:bldP spid="8" grpId="0" bldLvl="0" autoUpdateAnimBg="0"/>
      <p:bldP spid="9" grpId="0" bldLvl="0" autoUpdateAnimBg="0"/>
      <p:bldP spid="11" grpId="0" bldLvl="0" autoUpdateAnimBg="0"/>
      <p:bldP spid="14" grpId="0" bldLvl="0" autoUpdateAnimBg="0"/>
      <p:bldP spid="15" grpId="0" bldLvl="0" autoUpdateAnimBg="0"/>
      <p:bldP spid="16" grpId="0" bldLvl="0" autoUpdateAnimBg="0"/>
      <p:bldP spid="17" grpId="0" bldLvl="0" autoUpdateAnimBg="0"/>
      <p:bldP spid="18" grpId="0" bldLvl="0" autoUpdateAnimBg="0"/>
      <p:bldP spid="19" grpId="0" bldLvl="0" autoUpdateAnimBg="0"/>
      <p:bldP spid="22" grpId="0" bldLvl="0" autoUpdateAnimBg="0"/>
      <p:bldP spid="26" grpId="0" bldLvl="0" autoUpdateAnimBg="0"/>
      <p:bldP spid="27" grpId="0" bldLvl="0" autoUpdateAnimBg="0"/>
      <p:bldP spid="28" grpId="0" bldLvl="0" autoUpdateAnimBg="0"/>
      <p:bldP spid="42" grpId="0" bldLvl="0" animBg="1" autoUpdateAnimBg="0"/>
      <p:bldP spid="43" grpId="0" bldLvl="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FC57A19-7D56-4E5F-93F8-F0B050B39118}"/>
              </a:ext>
            </a:extLst>
          </p:cNvPr>
          <p:cNvSpPr>
            <a:spLocks noGrp="1"/>
          </p:cNvSpPr>
          <p:nvPr>
            <p:ph type="title"/>
          </p:nvPr>
        </p:nvSpPr>
        <p:spPr/>
        <p:txBody>
          <a:bodyPr/>
          <a:lstStyle/>
          <a:p>
            <a:r>
              <a:rPr lang="zh-CN" altLang="en-US" dirty="0"/>
              <a:t>完全竞争市场</a:t>
            </a:r>
            <a:r>
              <a:rPr lang="en-US" altLang="zh-CN" dirty="0"/>
              <a:t>-</a:t>
            </a:r>
            <a:r>
              <a:rPr lang="zh-CN" altLang="en-US" dirty="0"/>
              <a:t>长期</a:t>
            </a:r>
            <a:endParaRPr lang="en-US" dirty="0"/>
          </a:p>
        </p:txBody>
      </p:sp>
      <p:sp>
        <p:nvSpPr>
          <p:cNvPr id="5" name="文本占位符 4">
            <a:extLst>
              <a:ext uri="{FF2B5EF4-FFF2-40B4-BE49-F238E27FC236}">
                <a16:creationId xmlns:a16="http://schemas.microsoft.com/office/drawing/2014/main" id="{29BAE930-7202-4A34-A9A6-46483F86B35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664424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FB9C3F-A7C4-4F67-8E44-77C214CE973E}"/>
              </a:ext>
            </a:extLst>
          </p:cNvPr>
          <p:cNvSpPr>
            <a:spLocks noGrp="1"/>
          </p:cNvSpPr>
          <p:nvPr>
            <p:ph type="title"/>
          </p:nvPr>
        </p:nvSpPr>
        <p:spPr/>
        <p:txBody>
          <a:bodyPr/>
          <a:lstStyle/>
          <a:p>
            <a:r>
              <a:rPr lang="zh-CN" altLang="en-US" dirty="0"/>
              <a:t>厂商的长期供给决策</a:t>
            </a:r>
            <a:endParaRPr lang="en-US" dirty="0"/>
          </a:p>
        </p:txBody>
      </p:sp>
      <p:sp>
        <p:nvSpPr>
          <p:cNvPr id="3" name="内容占位符 2">
            <a:extLst>
              <a:ext uri="{FF2B5EF4-FFF2-40B4-BE49-F238E27FC236}">
                <a16:creationId xmlns:a16="http://schemas.microsoft.com/office/drawing/2014/main" id="{1E788045-7BFF-41BA-A784-788D7F9A39C6}"/>
              </a:ext>
            </a:extLst>
          </p:cNvPr>
          <p:cNvSpPr>
            <a:spLocks noGrp="1"/>
          </p:cNvSpPr>
          <p:nvPr>
            <p:ph idx="1"/>
          </p:nvPr>
        </p:nvSpPr>
        <p:spPr/>
        <p:txBody>
          <a:bodyPr>
            <a:normAutofit/>
          </a:bodyPr>
          <a:lstStyle/>
          <a:p>
            <a:r>
              <a:rPr lang="zh-CN" altLang="en-US" sz="3200" dirty="0"/>
              <a:t>长期是指厂商可以调整资本投入水平，在所有的短期环境中进行决策。</a:t>
            </a:r>
          </a:p>
          <a:p>
            <a:r>
              <a:rPr lang="zh-CN" altLang="en-US" sz="3200" dirty="0"/>
              <a:t>厂商的长期供给决策与短期供给决策相比有什么特点？</a:t>
            </a:r>
          </a:p>
          <a:p>
            <a:endParaRPr lang="en-US" sz="3200" dirty="0"/>
          </a:p>
        </p:txBody>
      </p:sp>
    </p:spTree>
    <p:extLst>
      <p:ext uri="{BB962C8B-B14F-4D97-AF65-F5344CB8AC3E}">
        <p14:creationId xmlns:p14="http://schemas.microsoft.com/office/powerpoint/2010/main" val="10446890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7FB646-19AF-4F50-B230-C9A644AE28B8}"/>
              </a:ext>
            </a:extLst>
          </p:cNvPr>
          <p:cNvSpPr>
            <a:spLocks noGrp="1"/>
          </p:cNvSpPr>
          <p:nvPr>
            <p:ph type="title"/>
          </p:nvPr>
        </p:nvSpPr>
        <p:spPr/>
        <p:txBody>
          <a:bodyPr/>
          <a:lstStyle/>
          <a:p>
            <a:r>
              <a:rPr lang="zh-CN" altLang="en-US" dirty="0"/>
              <a:t>厂商的长期供给决策</a:t>
            </a:r>
            <a:endParaRPr 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149FC56-B47A-4A69-BB95-3EDB134830B8}"/>
                  </a:ext>
                </a:extLst>
              </p:cNvPr>
              <p:cNvSpPr>
                <a:spLocks noGrp="1"/>
              </p:cNvSpPr>
              <p:nvPr>
                <p:ph idx="1"/>
              </p:nvPr>
            </p:nvSpPr>
            <p:spPr/>
            <p:txBody>
              <a:bodyPr>
                <a:normAutofit/>
              </a:bodyPr>
              <a:lstStyle/>
              <a:p>
                <a:r>
                  <a:rPr lang="zh-CN" altLang="en-US" sz="3200" dirty="0">
                    <a:solidFill>
                      <a:schemeClr val="tx1"/>
                    </a:solidFill>
                    <a:latin typeface="+mn-ea"/>
                  </a:rPr>
                  <a:t>厂商的长期利润最大化问题</a:t>
                </a:r>
                <a:endParaRPr lang="en-US" altLang="zh-CN" sz="3200" dirty="0">
                  <a:latin typeface="+mn-ea"/>
                </a:endParaRPr>
              </a:p>
              <a:p>
                <a:pPr marL="0" indent="0">
                  <a:buNone/>
                </a:pPr>
                <a:r>
                  <a:rPr lang="zh-CN" altLang="en-US" sz="3200" dirty="0">
                    <a:solidFill>
                      <a:schemeClr val="tx1"/>
                    </a:solidFill>
                    <a:latin typeface="+mn-ea"/>
                  </a:rPr>
                  <a:t>（</a:t>
                </a:r>
                <a:r>
                  <a:rPr lang="en-US" altLang="zh-CN" sz="3200" dirty="0">
                    <a:solidFill>
                      <a:schemeClr val="tx1"/>
                    </a:solidFill>
                    <a:latin typeface="+mn-ea"/>
                  </a:rPr>
                  <a:t>8.B</a:t>
                </a:r>
                <a:r>
                  <a:rPr lang="zh-CN" altLang="en-US" sz="3200" dirty="0">
                    <a:solidFill>
                      <a:schemeClr val="tx1"/>
                    </a:solidFill>
                    <a:latin typeface="+mn-ea"/>
                  </a:rPr>
                  <a:t>）</a:t>
                </a:r>
                <a:endParaRPr lang="en-US" altLang="zh-CN" sz="3200" dirty="0">
                  <a:solidFill>
                    <a:schemeClr val="tx1"/>
                  </a:solidFill>
                  <a:latin typeface="+mn-ea"/>
                </a:endParaRPr>
              </a:p>
              <a:p>
                <a:pPr>
                  <a:buFont typeface="Wingdings" panose="05000000000000000000" pitchFamily="2" charset="2"/>
                  <a:buNone/>
                </a:pPr>
                <a14:m>
                  <m:oMathPara xmlns:m="http://schemas.openxmlformats.org/officeDocument/2006/math">
                    <m:oMathParaPr>
                      <m:jc m:val="centerGroup"/>
                    </m:oMathParaPr>
                    <m:oMath xmlns:m="http://schemas.openxmlformats.org/officeDocument/2006/math">
                      <m:r>
                        <a:rPr lang="en-US" altLang="zh-CN" sz="3200" b="1" i="1">
                          <a:solidFill>
                            <a:schemeClr val="tx1"/>
                          </a:solidFill>
                          <a:latin typeface="Cambria Math" panose="02040503050406030204" pitchFamily="18" charset="0"/>
                        </a:rPr>
                        <m:t>𝐦</m:t>
                      </m:r>
                      <m:r>
                        <a:rPr lang="en-US" altLang="zh-CN" sz="3200" b="1">
                          <a:solidFill>
                            <a:schemeClr val="tx1"/>
                          </a:solidFill>
                          <a:latin typeface="Cambria Math" panose="02040503050406030204" pitchFamily="18" charset="0"/>
                        </a:rPr>
                        <m:t>𝐚𝐱</m:t>
                      </m:r>
                      <m:r>
                        <a:rPr lang="en-US" altLang="zh-CN" sz="3200" b="1">
                          <a:solidFill>
                            <a:schemeClr val="tx1"/>
                          </a:solidFill>
                          <a:latin typeface="Cambria Math" panose="02040503050406030204" pitchFamily="18" charset="0"/>
                        </a:rPr>
                        <m:t>{</m:t>
                      </m:r>
                      <m:r>
                        <a:rPr lang="en-US" altLang="zh-CN" sz="3200" b="1">
                          <a:solidFill>
                            <a:schemeClr val="tx1"/>
                          </a:solidFill>
                          <a:latin typeface="Cambria Math" panose="02040503050406030204" pitchFamily="18" charset="0"/>
                        </a:rPr>
                        <m:t>𝟎</m:t>
                      </m:r>
                      <m:r>
                        <a:rPr lang="en-US" altLang="zh-CN" sz="3200" b="1">
                          <a:solidFill>
                            <a:schemeClr val="tx1"/>
                          </a:solidFill>
                          <a:latin typeface="Cambria Math" panose="02040503050406030204" pitchFamily="18" charset="0"/>
                        </a:rPr>
                        <m:t>, </m:t>
                      </m:r>
                      <m:r>
                        <a:rPr lang="en-US" altLang="zh-CN" sz="3200" b="1">
                          <a:solidFill>
                            <a:schemeClr val="tx1"/>
                          </a:solidFill>
                          <a:latin typeface="Cambria Math" panose="02040503050406030204" pitchFamily="18" charset="0"/>
                        </a:rPr>
                        <m:t>𝐦𝐚</m:t>
                      </m:r>
                      <m:sSub>
                        <m:sSubPr>
                          <m:ctrlPr>
                            <a:rPr lang="en-US" altLang="zh-CN" sz="3200" b="1" i="1">
                              <a:solidFill>
                                <a:schemeClr val="tx1"/>
                              </a:solidFill>
                              <a:latin typeface="Cambria Math" panose="02040503050406030204" pitchFamily="18" charset="0"/>
                            </a:rPr>
                          </m:ctrlPr>
                        </m:sSubPr>
                        <m:e>
                          <m:r>
                            <a:rPr lang="en-US" altLang="zh-CN" sz="3200" b="1">
                              <a:solidFill>
                                <a:schemeClr val="tx1"/>
                              </a:solidFill>
                              <a:latin typeface="Cambria Math" panose="02040503050406030204" pitchFamily="18" charset="0"/>
                            </a:rPr>
                            <m:t>𝐱</m:t>
                          </m:r>
                        </m:e>
                        <m:sub>
                          <m:r>
                            <a:rPr lang="en-US" altLang="zh-CN" sz="3200" b="1">
                              <a:solidFill>
                                <a:schemeClr val="tx1"/>
                              </a:solidFill>
                              <a:latin typeface="Cambria Math" panose="02040503050406030204" pitchFamily="18" charset="0"/>
                            </a:rPr>
                            <m:t>𝐐</m:t>
                          </m:r>
                          <m:r>
                            <a:rPr lang="en-US" altLang="zh-CN" sz="3200" b="1">
                              <a:solidFill>
                                <a:schemeClr val="tx1"/>
                              </a:solidFill>
                              <a:latin typeface="Cambria Math" panose="02040503050406030204" pitchFamily="18" charset="0"/>
                            </a:rPr>
                            <m:t>≥</m:t>
                          </m:r>
                          <m:r>
                            <a:rPr lang="en-US" altLang="zh-CN" sz="3200" b="1">
                              <a:solidFill>
                                <a:schemeClr val="tx1"/>
                              </a:solidFill>
                              <a:latin typeface="Cambria Math" panose="02040503050406030204" pitchFamily="18" charset="0"/>
                            </a:rPr>
                            <m:t>𝟎</m:t>
                          </m:r>
                        </m:sub>
                      </m:sSub>
                      <m:r>
                        <a:rPr lang="en-US" altLang="zh-CN" sz="3200" b="1">
                          <a:solidFill>
                            <a:schemeClr val="tx1"/>
                          </a:solidFill>
                          <a:latin typeface="Cambria Math" panose="02040503050406030204" pitchFamily="18" charset="0"/>
                        </a:rPr>
                        <m:t>  </m:t>
                      </m:r>
                      <m:r>
                        <a:rPr lang="en-US" altLang="zh-CN" sz="3200">
                          <a:solidFill>
                            <a:schemeClr val="tx1"/>
                          </a:solidFill>
                          <a:latin typeface="Cambria Math" panose="02040503050406030204" pitchFamily="18" charset="0"/>
                        </a:rPr>
                        <m:t>𝛑</m:t>
                      </m:r>
                      <m:d>
                        <m:dPr>
                          <m:ctrlPr>
                            <a:rPr lang="en-US" altLang="zh-CN" sz="3200" i="1">
                              <a:solidFill>
                                <a:schemeClr val="tx1"/>
                              </a:solidFill>
                              <a:latin typeface="Cambria Math" panose="02040503050406030204" pitchFamily="18" charset="0"/>
                            </a:rPr>
                          </m:ctrlPr>
                        </m:dPr>
                        <m:e>
                          <m:r>
                            <a:rPr lang="en-US" altLang="zh-CN" sz="3200">
                              <a:solidFill>
                                <a:schemeClr val="tx1"/>
                              </a:solidFill>
                              <a:latin typeface="Cambria Math" panose="02040503050406030204" pitchFamily="18" charset="0"/>
                            </a:rPr>
                            <m:t>𝐐</m:t>
                          </m:r>
                        </m:e>
                      </m:d>
                      <m:r>
                        <a:rPr lang="en-US" altLang="zh-CN" sz="3200">
                          <a:solidFill>
                            <a:schemeClr val="tx1"/>
                          </a:solidFill>
                          <a:latin typeface="Cambria Math" panose="02040503050406030204" pitchFamily="18" charset="0"/>
                        </a:rPr>
                        <m:t>=</m:t>
                      </m:r>
                      <m:r>
                        <a:rPr lang="en-US" altLang="zh-CN" sz="3200">
                          <a:solidFill>
                            <a:schemeClr val="tx1"/>
                          </a:solidFill>
                          <a:latin typeface="Cambria Math" panose="02040503050406030204" pitchFamily="18" charset="0"/>
                        </a:rPr>
                        <m:t>𝐏𝐐</m:t>
                      </m:r>
                      <m:r>
                        <a:rPr lang="en-US" altLang="zh-CN" sz="3200">
                          <a:solidFill>
                            <a:schemeClr val="tx1"/>
                          </a:solidFill>
                          <a:latin typeface="Cambria Math" panose="02040503050406030204" pitchFamily="18" charset="0"/>
                        </a:rPr>
                        <m:t>−</m:t>
                      </m:r>
                      <m:r>
                        <a:rPr lang="en-US" altLang="zh-CN" sz="3200">
                          <a:solidFill>
                            <a:schemeClr val="tx1"/>
                          </a:solidFill>
                          <a:latin typeface="Cambria Math" panose="02040503050406030204" pitchFamily="18" charset="0"/>
                        </a:rPr>
                        <m:t>𝐋𝐓𝐂</m:t>
                      </m:r>
                      <m:d>
                        <m:dPr>
                          <m:ctrlPr>
                            <a:rPr lang="en-US" altLang="zh-CN" sz="3200" i="1">
                              <a:solidFill>
                                <a:schemeClr val="tx1"/>
                              </a:solidFill>
                              <a:latin typeface="Cambria Math" panose="02040503050406030204" pitchFamily="18" charset="0"/>
                            </a:rPr>
                          </m:ctrlPr>
                        </m:dPr>
                        <m:e>
                          <m:r>
                            <a:rPr lang="en-US" altLang="zh-CN" sz="3200">
                              <a:solidFill>
                                <a:schemeClr val="tx1"/>
                              </a:solidFill>
                              <a:latin typeface="Cambria Math" panose="02040503050406030204" pitchFamily="18" charset="0"/>
                            </a:rPr>
                            <m:t>𝐐</m:t>
                          </m:r>
                        </m:e>
                      </m:d>
                      <m:r>
                        <a:rPr lang="en-US" altLang="zh-CN" sz="3200" b="1" i="1">
                          <a:solidFill>
                            <a:schemeClr val="tx1"/>
                          </a:solidFill>
                          <a:latin typeface="Cambria Math" panose="02040503050406030204" pitchFamily="18" charset="0"/>
                        </a:rPr>
                        <m:t>}</m:t>
                      </m:r>
                    </m:oMath>
                  </m:oMathPara>
                </a14:m>
                <a:endParaRPr lang="en-US" altLang="zh-CN" sz="3200" dirty="0">
                  <a:solidFill>
                    <a:schemeClr val="tx1"/>
                  </a:solidFill>
                  <a:latin typeface="+mn-ea"/>
                </a:endParaRPr>
              </a:p>
              <a:p>
                <a:r>
                  <a:rPr lang="zh-CN" altLang="en-US" sz="3200" dirty="0">
                    <a:solidFill>
                      <a:schemeClr val="tx1"/>
                    </a:solidFill>
                    <a:latin typeface="+mn-ea"/>
                  </a:rPr>
                  <a:t>首先，当</a:t>
                </a:r>
                <a:r>
                  <a:rPr lang="en-US" altLang="zh-CN" sz="3200" dirty="0">
                    <a:solidFill>
                      <a:schemeClr val="tx1"/>
                    </a:solidFill>
                    <a:latin typeface="+mn-ea"/>
                  </a:rPr>
                  <a:t>Q* &gt; 0</a:t>
                </a:r>
                <a:r>
                  <a:rPr lang="zh-CN" altLang="en-US" sz="3200" dirty="0">
                    <a:solidFill>
                      <a:schemeClr val="tx1"/>
                    </a:solidFill>
                    <a:latin typeface="+mn-ea"/>
                  </a:rPr>
                  <a:t>时，利润最大化的一阶和二阶必要条件为：</a:t>
                </a:r>
                <a:endParaRPr lang="en-US" altLang="zh-CN" sz="3200" dirty="0">
                  <a:solidFill>
                    <a:schemeClr val="tx1"/>
                  </a:solidFill>
                  <a:latin typeface="+mn-ea"/>
                </a:endParaRPr>
              </a:p>
              <a:p>
                <a:pPr marL="0" indent="0" algn="ctr">
                  <a:buNone/>
                </a:pPr>
                <a14:m>
                  <m:oMathPara xmlns:m="http://schemas.openxmlformats.org/officeDocument/2006/math">
                    <m:oMathParaPr>
                      <m:jc m:val="centerGroup"/>
                    </m:oMathParaPr>
                    <m:oMath xmlns:m="http://schemas.openxmlformats.org/officeDocument/2006/math">
                      <m:r>
                        <a:rPr lang="en-US" altLang="zh-CN" sz="3200">
                          <a:solidFill>
                            <a:schemeClr val="tx1"/>
                          </a:solidFill>
                          <a:latin typeface="Cambria Math" panose="02040503050406030204" pitchFamily="18" charset="0"/>
                        </a:rPr>
                        <m:t>𝐏</m:t>
                      </m:r>
                      <m:r>
                        <a:rPr lang="en-US" altLang="zh-CN" sz="3200" b="1">
                          <a:solidFill>
                            <a:schemeClr val="tx1"/>
                          </a:solidFill>
                          <a:latin typeface="Cambria Math" panose="02040503050406030204" pitchFamily="18" charset="0"/>
                        </a:rPr>
                        <m:t>=</m:t>
                      </m:r>
                      <m:r>
                        <a:rPr lang="en-US" altLang="zh-CN" sz="3200">
                          <a:solidFill>
                            <a:schemeClr val="tx1"/>
                          </a:solidFill>
                          <a:latin typeface="Cambria Math" panose="02040503050406030204" pitchFamily="18" charset="0"/>
                        </a:rPr>
                        <m:t>𝐋</m:t>
                      </m:r>
                      <m:r>
                        <a:rPr lang="en-US" altLang="zh-CN" sz="3200" b="1">
                          <a:solidFill>
                            <a:schemeClr val="tx1"/>
                          </a:solidFill>
                          <a:latin typeface="Cambria Math" panose="02040503050406030204" pitchFamily="18" charset="0"/>
                        </a:rPr>
                        <m:t>𝐌</m:t>
                      </m:r>
                      <m:r>
                        <a:rPr lang="en-US" altLang="zh-CN" sz="3200">
                          <a:solidFill>
                            <a:schemeClr val="tx1"/>
                          </a:solidFill>
                          <a:latin typeface="Cambria Math" panose="02040503050406030204" pitchFamily="18" charset="0"/>
                        </a:rPr>
                        <m:t>𝐂</m:t>
                      </m:r>
                      <m:d>
                        <m:dPr>
                          <m:ctrlPr>
                            <a:rPr lang="en-US" altLang="zh-CN" sz="3200" i="1">
                              <a:solidFill>
                                <a:schemeClr val="tx1"/>
                              </a:solidFill>
                              <a:latin typeface="Cambria Math" panose="02040503050406030204" pitchFamily="18" charset="0"/>
                            </a:rPr>
                          </m:ctrlPr>
                        </m:dPr>
                        <m:e>
                          <m:sSup>
                            <m:sSupPr>
                              <m:ctrlPr>
                                <a:rPr lang="en-US" altLang="zh-CN" sz="3200" b="1" i="1">
                                  <a:solidFill>
                                    <a:schemeClr val="tx1"/>
                                  </a:solidFill>
                                  <a:latin typeface="Cambria Math" panose="02040503050406030204" pitchFamily="18" charset="0"/>
                                </a:rPr>
                              </m:ctrlPr>
                            </m:sSupPr>
                            <m:e>
                              <m:r>
                                <a:rPr lang="en-US" altLang="zh-CN" sz="3200">
                                  <a:solidFill>
                                    <a:schemeClr val="tx1"/>
                                  </a:solidFill>
                                  <a:latin typeface="Cambria Math" panose="02040503050406030204" pitchFamily="18" charset="0"/>
                                </a:rPr>
                                <m:t>𝐐</m:t>
                              </m:r>
                            </m:e>
                            <m:sup>
                              <m:r>
                                <a:rPr lang="en-US" altLang="zh-CN" sz="3200" b="1">
                                  <a:solidFill>
                                    <a:schemeClr val="tx1"/>
                                  </a:solidFill>
                                  <a:latin typeface="Cambria Math" panose="02040503050406030204" pitchFamily="18" charset="0"/>
                                </a:rPr>
                                <m:t>∗</m:t>
                              </m:r>
                            </m:sup>
                          </m:sSup>
                        </m:e>
                      </m:d>
                    </m:oMath>
                  </m:oMathPara>
                </a14:m>
                <a:endParaRPr lang="en-US" altLang="zh-CN" sz="3200" dirty="0">
                  <a:solidFill>
                    <a:schemeClr val="tx1"/>
                  </a:solidFill>
                  <a:latin typeface="+mn-ea"/>
                </a:endParaRPr>
              </a:p>
              <a:p>
                <a:pPr marL="0" indent="0" algn="ctr">
                  <a:buNone/>
                </a:pPr>
                <a:endParaRPr lang="en-US" altLang="zh-CN" sz="3200" dirty="0">
                  <a:solidFill>
                    <a:schemeClr val="tx1"/>
                  </a:solidFill>
                  <a:latin typeface="+mn-ea"/>
                </a:endParaRPr>
              </a:p>
              <a:p>
                <a:pPr marL="0" indent="0" algn="ctr">
                  <a:buNone/>
                </a:pPr>
                <a14:m>
                  <m:oMathPara xmlns:m="http://schemas.openxmlformats.org/officeDocument/2006/math">
                    <m:oMathParaPr>
                      <m:jc m:val="centerGroup"/>
                    </m:oMathParaPr>
                    <m:oMath xmlns:m="http://schemas.openxmlformats.org/officeDocument/2006/math">
                      <m:r>
                        <a:rPr lang="en-US" altLang="zh-CN" sz="3200">
                          <a:solidFill>
                            <a:schemeClr val="tx1"/>
                          </a:solidFill>
                          <a:latin typeface="Cambria Math" panose="02040503050406030204" pitchFamily="18" charset="0"/>
                        </a:rPr>
                        <m:t>𝐋𝐌</m:t>
                      </m:r>
                      <m:sSup>
                        <m:sSupPr>
                          <m:ctrlPr>
                            <a:rPr lang="en-US" altLang="zh-CN" sz="3200" b="1" i="1">
                              <a:solidFill>
                                <a:schemeClr val="tx1"/>
                              </a:solidFill>
                              <a:latin typeface="Cambria Math" panose="02040503050406030204" pitchFamily="18" charset="0"/>
                            </a:rPr>
                          </m:ctrlPr>
                        </m:sSupPr>
                        <m:e>
                          <m:r>
                            <a:rPr lang="en-US" altLang="zh-CN" sz="3200">
                              <a:solidFill>
                                <a:schemeClr val="tx1"/>
                              </a:solidFill>
                              <a:latin typeface="Cambria Math" panose="02040503050406030204" pitchFamily="18" charset="0"/>
                            </a:rPr>
                            <m:t>𝐂</m:t>
                          </m:r>
                        </m:e>
                        <m:sup>
                          <m:r>
                            <a:rPr lang="en-US" altLang="zh-CN" sz="3200" b="1">
                              <a:solidFill>
                                <a:schemeClr val="tx1"/>
                              </a:solidFill>
                              <a:latin typeface="Cambria Math" panose="02040503050406030204" pitchFamily="18" charset="0"/>
                            </a:rPr>
                            <m:t>′</m:t>
                          </m:r>
                        </m:sup>
                      </m:sSup>
                      <m:d>
                        <m:dPr>
                          <m:ctrlPr>
                            <a:rPr lang="en-US" altLang="zh-CN" sz="3200" i="1">
                              <a:latin typeface="Cambria Math" panose="02040503050406030204" pitchFamily="18" charset="0"/>
                            </a:rPr>
                          </m:ctrlPr>
                        </m:dPr>
                        <m:e>
                          <m:sSup>
                            <m:sSupPr>
                              <m:ctrlPr>
                                <a:rPr lang="en-US" altLang="zh-CN" sz="3200" b="1" i="1">
                                  <a:latin typeface="Cambria Math" panose="02040503050406030204" pitchFamily="18" charset="0"/>
                                </a:rPr>
                              </m:ctrlPr>
                            </m:sSupPr>
                            <m:e>
                              <m:r>
                                <a:rPr lang="en-US" altLang="zh-CN" sz="3200">
                                  <a:latin typeface="Cambria Math" panose="02040503050406030204" pitchFamily="18" charset="0"/>
                                </a:rPr>
                                <m:t>𝐐</m:t>
                              </m:r>
                            </m:e>
                            <m:sup>
                              <m:r>
                                <a:rPr lang="en-US" altLang="zh-CN" sz="3200" b="1" i="1">
                                  <a:latin typeface="Cambria Math" panose="02040503050406030204" pitchFamily="18" charset="0"/>
                                </a:rPr>
                                <m:t>∗</m:t>
                              </m:r>
                            </m:sup>
                          </m:sSup>
                        </m:e>
                      </m:d>
                      <m:r>
                        <a:rPr lang="en-US" altLang="zh-CN" sz="3200" b="1" i="1">
                          <a:solidFill>
                            <a:schemeClr val="tx1"/>
                          </a:solidFill>
                          <a:latin typeface="Cambria Math" panose="02040503050406030204" pitchFamily="18" charset="0"/>
                        </a:rPr>
                        <m:t>≥</m:t>
                      </m:r>
                      <m:r>
                        <a:rPr lang="en-US" altLang="zh-CN" sz="3200" b="1" i="1">
                          <a:solidFill>
                            <a:schemeClr val="tx1"/>
                          </a:solidFill>
                          <a:latin typeface="Cambria Math" panose="02040503050406030204" pitchFamily="18" charset="0"/>
                        </a:rPr>
                        <m:t>𝟎</m:t>
                      </m:r>
                      <m:r>
                        <a:rPr lang="en-US" altLang="zh-CN" sz="3200" b="1" i="1">
                          <a:solidFill>
                            <a:schemeClr val="tx1"/>
                          </a:solidFill>
                          <a:latin typeface="Cambria Math" panose="02040503050406030204" pitchFamily="18" charset="0"/>
                        </a:rPr>
                        <m:t>.</m:t>
                      </m:r>
                    </m:oMath>
                  </m:oMathPara>
                </a14:m>
                <a:endParaRPr lang="zh-CN" altLang="en-US" sz="3200" dirty="0">
                  <a:solidFill>
                    <a:schemeClr val="tx1"/>
                  </a:solidFill>
                  <a:latin typeface="+mn-ea"/>
                </a:endParaRPr>
              </a:p>
              <a:p>
                <a:endParaRPr lang="en-US" sz="3200" dirty="0">
                  <a:solidFill>
                    <a:schemeClr val="tx1"/>
                  </a:solidFill>
                  <a:latin typeface="+mn-ea"/>
                </a:endParaRPr>
              </a:p>
            </p:txBody>
          </p:sp>
        </mc:Choice>
        <mc:Fallback xmlns="">
          <p:sp>
            <p:nvSpPr>
              <p:cNvPr id="3" name="内容占位符 2">
                <a:extLst>
                  <a:ext uri="{FF2B5EF4-FFF2-40B4-BE49-F238E27FC236}">
                    <a16:creationId xmlns:a16="http://schemas.microsoft.com/office/drawing/2014/main" id="{2149FC56-B47A-4A69-BB95-3EDB134830B8}"/>
                  </a:ext>
                </a:extLst>
              </p:cNvPr>
              <p:cNvSpPr>
                <a:spLocks noGrp="1" noRot="1" noChangeAspect="1" noMove="1" noResize="1" noEditPoints="1" noAdjustHandles="1" noChangeArrowheads="1" noChangeShapeType="1" noTextEdit="1"/>
              </p:cNvSpPr>
              <p:nvPr>
                <p:ph idx="1"/>
              </p:nvPr>
            </p:nvSpPr>
            <p:spPr>
              <a:blipFill>
                <a:blip r:embed="rId2"/>
                <a:stretch>
                  <a:fillRect l="-1932" t="-2941"/>
                </a:stretch>
              </a:blipFill>
            </p:spPr>
            <p:txBody>
              <a:bodyPr/>
              <a:lstStyle/>
              <a:p>
                <a:r>
                  <a:rPr lang="en-US">
                    <a:noFill/>
                  </a:rPr>
                  <a:t> </a:t>
                </a:r>
              </a:p>
            </p:txBody>
          </p:sp>
        </mc:Fallback>
      </mc:AlternateContent>
    </p:spTree>
    <p:extLst>
      <p:ext uri="{BB962C8B-B14F-4D97-AF65-F5344CB8AC3E}">
        <p14:creationId xmlns:p14="http://schemas.microsoft.com/office/powerpoint/2010/main" val="2589891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7CF895-4C73-4A8B-94E6-EC14814E2540}"/>
              </a:ext>
            </a:extLst>
          </p:cNvPr>
          <p:cNvSpPr>
            <a:spLocks noGrp="1"/>
          </p:cNvSpPr>
          <p:nvPr>
            <p:ph type="title"/>
          </p:nvPr>
        </p:nvSpPr>
        <p:spPr/>
        <p:txBody>
          <a:bodyPr/>
          <a:lstStyle/>
          <a:p>
            <a:r>
              <a:rPr lang="zh-CN" altLang="en-US" dirty="0"/>
              <a:t>厂商的长期供给决策</a:t>
            </a:r>
            <a:endParaRPr 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4679E4B-EB0C-47D5-B0F5-C04847AF8FCB}"/>
                  </a:ext>
                </a:extLst>
              </p:cNvPr>
              <p:cNvSpPr>
                <a:spLocks noGrp="1"/>
              </p:cNvSpPr>
              <p:nvPr>
                <p:ph idx="1"/>
              </p:nvPr>
            </p:nvSpPr>
            <p:spPr/>
            <p:txBody>
              <a:bodyPr>
                <a:normAutofit/>
              </a:bodyPr>
              <a:lstStyle/>
              <a:p>
                <a:r>
                  <a:rPr lang="zh-CN" altLang="en-US" sz="3200" dirty="0">
                    <a:solidFill>
                      <a:schemeClr val="tx1"/>
                    </a:solidFill>
                  </a:rPr>
                  <a:t>同时</a:t>
                </a:r>
                <a:r>
                  <a:rPr lang="en-US" altLang="zh-CN" sz="3200" dirty="0">
                    <a:solidFill>
                      <a:schemeClr val="tx1"/>
                    </a:solidFill>
                  </a:rPr>
                  <a:t>, </a:t>
                </a:r>
                <a:r>
                  <a:rPr lang="zh-CN" altLang="en-US" sz="3200" dirty="0">
                    <a:solidFill>
                      <a:schemeClr val="tx1"/>
                    </a:solidFill>
                  </a:rPr>
                  <a:t>厂商的经济利润不能为负。如果为负厂商将退出这个市场。因此，</a:t>
                </a:r>
                <a:endParaRPr lang="en-US" altLang="zh-CN" sz="3200" dirty="0">
                  <a:solidFill>
                    <a:schemeClr val="tx1"/>
                  </a:solidFill>
                </a:endParaRPr>
              </a:p>
              <a:p>
                <a:endParaRPr lang="zh-CN" altLang="en-US" sz="3200" dirty="0">
                  <a:solidFill>
                    <a:schemeClr val="tx1"/>
                  </a:solidFill>
                </a:endParaRPr>
              </a:p>
              <a:p>
                <a:pPr marL="0" indent="0" algn="ctr">
                  <a:buNone/>
                </a:pPr>
                <a14:m>
                  <m:oMathPara xmlns:m="http://schemas.openxmlformats.org/officeDocument/2006/math">
                    <m:oMathParaPr>
                      <m:jc m:val="centerGroup"/>
                    </m:oMathParaPr>
                    <m:oMath xmlns:m="http://schemas.openxmlformats.org/officeDocument/2006/math">
                      <m:r>
                        <a:rPr lang="en-US" altLang="zh-CN" sz="3200" b="1">
                          <a:solidFill>
                            <a:schemeClr val="tx1"/>
                          </a:solidFill>
                          <a:latin typeface="Cambria Math" panose="02040503050406030204" pitchFamily="18" charset="0"/>
                        </a:rPr>
                        <m:t>𝛑</m:t>
                      </m:r>
                      <m:d>
                        <m:dPr>
                          <m:ctrlPr>
                            <a:rPr lang="en-US" altLang="zh-CN" sz="3200" i="1">
                              <a:solidFill>
                                <a:schemeClr val="tx1"/>
                              </a:solidFill>
                              <a:latin typeface="Cambria Math" panose="02040503050406030204" pitchFamily="18" charset="0"/>
                            </a:rPr>
                          </m:ctrlPr>
                        </m:dPr>
                        <m:e>
                          <m:r>
                            <a:rPr lang="en-US" altLang="zh-CN" sz="3200" b="1">
                              <a:solidFill>
                                <a:schemeClr val="tx1"/>
                              </a:solidFill>
                              <a:latin typeface="Cambria Math" panose="02040503050406030204" pitchFamily="18" charset="0"/>
                            </a:rPr>
                            <m:t>𝐐</m:t>
                          </m:r>
                        </m:e>
                      </m:d>
                      <m:r>
                        <a:rPr lang="en-US" altLang="zh-CN" sz="3200" b="1">
                          <a:solidFill>
                            <a:schemeClr val="tx1"/>
                          </a:solidFill>
                          <a:latin typeface="Cambria Math" panose="02040503050406030204" pitchFamily="18" charset="0"/>
                        </a:rPr>
                        <m:t>=</m:t>
                      </m:r>
                      <m:r>
                        <a:rPr lang="en-US" altLang="zh-CN" sz="3200" b="1">
                          <a:solidFill>
                            <a:schemeClr val="tx1"/>
                          </a:solidFill>
                          <a:latin typeface="Cambria Math" panose="02040503050406030204" pitchFamily="18" charset="0"/>
                        </a:rPr>
                        <m:t>𝐏𝐐</m:t>
                      </m:r>
                      <m:r>
                        <a:rPr lang="en-US" altLang="zh-CN" sz="3200" b="1">
                          <a:solidFill>
                            <a:schemeClr val="tx1"/>
                          </a:solidFill>
                          <a:latin typeface="Cambria Math" panose="02040503050406030204" pitchFamily="18" charset="0"/>
                        </a:rPr>
                        <m:t>−</m:t>
                      </m:r>
                      <m:r>
                        <a:rPr lang="en-US" altLang="zh-CN" sz="3200" b="1">
                          <a:solidFill>
                            <a:schemeClr val="tx1"/>
                          </a:solidFill>
                          <a:latin typeface="Cambria Math" panose="02040503050406030204" pitchFamily="18" charset="0"/>
                        </a:rPr>
                        <m:t>𝐋𝐓𝐂</m:t>
                      </m:r>
                      <m:d>
                        <m:dPr>
                          <m:ctrlPr>
                            <a:rPr lang="en-US" altLang="zh-CN" sz="3200" i="1">
                              <a:solidFill>
                                <a:schemeClr val="tx1"/>
                              </a:solidFill>
                              <a:latin typeface="Cambria Math" panose="02040503050406030204" pitchFamily="18" charset="0"/>
                            </a:rPr>
                          </m:ctrlPr>
                        </m:dPr>
                        <m:e>
                          <m:r>
                            <a:rPr lang="en-US" altLang="zh-CN" sz="3200" b="1">
                              <a:solidFill>
                                <a:schemeClr val="tx1"/>
                              </a:solidFill>
                              <a:latin typeface="Cambria Math" panose="02040503050406030204" pitchFamily="18" charset="0"/>
                            </a:rPr>
                            <m:t>𝐐</m:t>
                          </m:r>
                        </m:e>
                      </m:d>
                      <m:r>
                        <a:rPr lang="en-US" altLang="zh-CN" sz="3200" b="1">
                          <a:solidFill>
                            <a:schemeClr val="tx1"/>
                          </a:solidFill>
                          <a:latin typeface="Cambria Math" panose="02040503050406030204" pitchFamily="18" charset="0"/>
                        </a:rPr>
                        <m:t>≥</m:t>
                      </m:r>
                      <m:r>
                        <a:rPr lang="en-US" altLang="zh-CN" sz="3200" b="1">
                          <a:solidFill>
                            <a:schemeClr val="tx1"/>
                          </a:solidFill>
                          <a:latin typeface="Cambria Math" panose="02040503050406030204" pitchFamily="18" charset="0"/>
                        </a:rPr>
                        <m:t>𝟎</m:t>
                      </m:r>
                    </m:oMath>
                  </m:oMathPara>
                </a14:m>
                <a:endParaRPr lang="en-US" altLang="zh-CN" sz="3200" b="1" dirty="0">
                  <a:solidFill>
                    <a:schemeClr val="tx1"/>
                  </a:solidFill>
                </a:endParaRPr>
              </a:p>
              <a:p>
                <a:pPr marL="0" indent="0" algn="ctr">
                  <a:buNone/>
                </a:pPr>
                <a:endParaRPr lang="en-US" altLang="zh-CN" sz="3200" dirty="0">
                  <a:solidFill>
                    <a:schemeClr val="tx1"/>
                  </a:solidFill>
                </a:endParaRPr>
              </a:p>
              <a:p>
                <a:pPr marL="0" indent="0" algn="ctr">
                  <a:buNone/>
                </a:pPr>
                <a14:m>
                  <m:oMathPara xmlns:m="http://schemas.openxmlformats.org/officeDocument/2006/math">
                    <m:oMathParaPr>
                      <m:jc m:val="centerGroup"/>
                    </m:oMathParaPr>
                    <m:oMath xmlns:m="http://schemas.openxmlformats.org/officeDocument/2006/math">
                      <m:r>
                        <a:rPr lang="en-US" altLang="zh-CN" sz="3200" b="1">
                          <a:solidFill>
                            <a:schemeClr val="tx1"/>
                          </a:solidFill>
                          <a:latin typeface="Cambria Math" panose="02040503050406030204" pitchFamily="18" charset="0"/>
                        </a:rPr>
                        <m:t>𝐏</m:t>
                      </m:r>
                      <m:r>
                        <a:rPr lang="en-US" altLang="zh-CN" sz="3200" b="1">
                          <a:solidFill>
                            <a:schemeClr val="tx1"/>
                          </a:solidFill>
                          <a:latin typeface="Cambria Math" panose="02040503050406030204" pitchFamily="18" charset="0"/>
                        </a:rPr>
                        <m:t>≥</m:t>
                      </m:r>
                      <m:r>
                        <a:rPr lang="en-US" altLang="zh-CN" sz="3200" b="1">
                          <a:solidFill>
                            <a:schemeClr val="tx1"/>
                          </a:solidFill>
                          <a:latin typeface="Cambria Math" panose="02040503050406030204" pitchFamily="18" charset="0"/>
                        </a:rPr>
                        <m:t>𝐋𝐀𝐂</m:t>
                      </m:r>
                      <m:r>
                        <a:rPr lang="en-US" altLang="zh-CN" sz="3200" b="1">
                          <a:solidFill>
                            <a:schemeClr val="tx1"/>
                          </a:solidFill>
                          <a:latin typeface="Cambria Math" panose="02040503050406030204" pitchFamily="18" charset="0"/>
                        </a:rPr>
                        <m:t>(</m:t>
                      </m:r>
                      <m:r>
                        <a:rPr lang="en-US" altLang="zh-CN" sz="3200" b="1">
                          <a:solidFill>
                            <a:schemeClr val="tx1"/>
                          </a:solidFill>
                          <a:latin typeface="Cambria Math" panose="02040503050406030204" pitchFamily="18" charset="0"/>
                        </a:rPr>
                        <m:t>𝐐</m:t>
                      </m:r>
                      <m:r>
                        <a:rPr lang="en-US" altLang="zh-CN" sz="3200" b="1">
                          <a:solidFill>
                            <a:schemeClr val="tx1"/>
                          </a:solidFill>
                          <a:latin typeface="Cambria Math" panose="02040503050406030204" pitchFamily="18" charset="0"/>
                        </a:rPr>
                        <m:t>)</m:t>
                      </m:r>
                      <m:r>
                        <a:rPr lang="en-US" altLang="zh-CN" sz="3200" b="1" i="1">
                          <a:solidFill>
                            <a:schemeClr val="tx1"/>
                          </a:solidFill>
                          <a:latin typeface="Cambria Math" panose="02040503050406030204" pitchFamily="18" charset="0"/>
                        </a:rPr>
                        <m:t>.</m:t>
                      </m:r>
                    </m:oMath>
                  </m:oMathPara>
                </a14:m>
                <a:endParaRPr lang="zh-CN" altLang="en-US" sz="3200" dirty="0">
                  <a:solidFill>
                    <a:schemeClr val="tx1"/>
                  </a:solidFill>
                </a:endParaRPr>
              </a:p>
              <a:p>
                <a:endParaRPr lang="en-US" sz="3200" dirty="0">
                  <a:solidFill>
                    <a:schemeClr val="tx1"/>
                  </a:solidFill>
                </a:endParaRPr>
              </a:p>
            </p:txBody>
          </p:sp>
        </mc:Choice>
        <mc:Fallback xmlns="">
          <p:sp>
            <p:nvSpPr>
              <p:cNvPr id="3" name="内容占位符 2">
                <a:extLst>
                  <a:ext uri="{FF2B5EF4-FFF2-40B4-BE49-F238E27FC236}">
                    <a16:creationId xmlns:a16="http://schemas.microsoft.com/office/drawing/2014/main" id="{94679E4B-EB0C-47D5-B0F5-C04847AF8FCB}"/>
                  </a:ext>
                </a:extLst>
              </p:cNvPr>
              <p:cNvSpPr>
                <a:spLocks noGrp="1" noRot="1" noChangeAspect="1" noMove="1" noResize="1" noEditPoints="1" noAdjustHandles="1" noChangeArrowheads="1" noChangeShapeType="1" noTextEdit="1"/>
              </p:cNvSpPr>
              <p:nvPr>
                <p:ph idx="1"/>
              </p:nvPr>
            </p:nvSpPr>
            <p:spPr>
              <a:blipFill>
                <a:blip r:embed="rId2"/>
                <a:stretch>
                  <a:fillRect l="-1777" t="-2941"/>
                </a:stretch>
              </a:blipFill>
            </p:spPr>
            <p:txBody>
              <a:bodyPr/>
              <a:lstStyle/>
              <a:p>
                <a:r>
                  <a:rPr lang="en-US">
                    <a:noFill/>
                  </a:rPr>
                  <a:t> </a:t>
                </a:r>
              </a:p>
            </p:txBody>
          </p:sp>
        </mc:Fallback>
      </mc:AlternateContent>
    </p:spTree>
    <p:extLst>
      <p:ext uri="{BB962C8B-B14F-4D97-AF65-F5344CB8AC3E}">
        <p14:creationId xmlns:p14="http://schemas.microsoft.com/office/powerpoint/2010/main" val="23152126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C58AA6-DAF5-496F-8F86-E3ABE547CC7A}"/>
              </a:ext>
            </a:extLst>
          </p:cNvPr>
          <p:cNvSpPr>
            <a:spLocks noGrp="1"/>
          </p:cNvSpPr>
          <p:nvPr>
            <p:ph type="title"/>
          </p:nvPr>
        </p:nvSpPr>
        <p:spPr>
          <a:xfrm>
            <a:off x="628650" y="345875"/>
            <a:ext cx="7886700" cy="1325563"/>
          </a:xfrm>
        </p:spPr>
        <p:txBody>
          <a:bodyPr/>
          <a:lstStyle/>
          <a:p>
            <a:r>
              <a:rPr lang="zh-CN" altLang="en-US" dirty="0"/>
              <a:t>厂商的长期供给决策</a:t>
            </a:r>
            <a:endParaRPr lang="en-US" dirty="0"/>
          </a:p>
        </p:txBody>
      </p:sp>
      <p:sp>
        <p:nvSpPr>
          <p:cNvPr id="3" name="内容占位符 2">
            <a:extLst>
              <a:ext uri="{FF2B5EF4-FFF2-40B4-BE49-F238E27FC236}">
                <a16:creationId xmlns:a16="http://schemas.microsoft.com/office/drawing/2014/main" id="{5C5242D3-03AE-49B8-96E6-5240B1A038DB}"/>
              </a:ext>
            </a:extLst>
          </p:cNvPr>
          <p:cNvSpPr>
            <a:spLocks noGrp="1"/>
          </p:cNvSpPr>
          <p:nvPr>
            <p:ph idx="1"/>
          </p:nvPr>
        </p:nvSpPr>
        <p:spPr/>
        <p:txBody>
          <a:bodyPr/>
          <a:lstStyle/>
          <a:p>
            <a:endParaRPr lang="en-US" dirty="0"/>
          </a:p>
        </p:txBody>
      </p:sp>
      <p:sp>
        <p:nvSpPr>
          <p:cNvPr id="5" name="Line 3">
            <a:extLst>
              <a:ext uri="{FF2B5EF4-FFF2-40B4-BE49-F238E27FC236}">
                <a16:creationId xmlns:a16="http://schemas.microsoft.com/office/drawing/2014/main" id="{CA047072-9075-4F0A-BF02-310D32228B40}"/>
              </a:ext>
            </a:extLst>
          </p:cNvPr>
          <p:cNvSpPr>
            <a:spLocks noChangeShapeType="1"/>
          </p:cNvSpPr>
          <p:nvPr/>
        </p:nvSpPr>
        <p:spPr bwMode="auto">
          <a:xfrm>
            <a:off x="1591468" y="2033594"/>
            <a:ext cx="0" cy="3548062"/>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6" name="Line 4">
            <a:extLst>
              <a:ext uri="{FF2B5EF4-FFF2-40B4-BE49-F238E27FC236}">
                <a16:creationId xmlns:a16="http://schemas.microsoft.com/office/drawing/2014/main" id="{28E915C1-6B60-49EC-B464-671F726D6107}"/>
              </a:ext>
            </a:extLst>
          </p:cNvPr>
          <p:cNvSpPr>
            <a:spLocks noChangeShapeType="1"/>
          </p:cNvSpPr>
          <p:nvPr/>
        </p:nvSpPr>
        <p:spPr bwMode="auto">
          <a:xfrm>
            <a:off x="1591468" y="5581656"/>
            <a:ext cx="5881688"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7" name="Arc 5">
            <a:extLst>
              <a:ext uri="{FF2B5EF4-FFF2-40B4-BE49-F238E27FC236}">
                <a16:creationId xmlns:a16="http://schemas.microsoft.com/office/drawing/2014/main" id="{FC6CFBA0-B42D-47B6-BCA3-F4841D04A17F}"/>
              </a:ext>
            </a:extLst>
          </p:cNvPr>
          <p:cNvSpPr>
            <a:spLocks/>
          </p:cNvSpPr>
          <p:nvPr/>
        </p:nvSpPr>
        <p:spPr bwMode="auto">
          <a:xfrm rot="10800000">
            <a:off x="1642268" y="3106744"/>
            <a:ext cx="5683250" cy="1689100"/>
          </a:xfrm>
          <a:custGeom>
            <a:avLst/>
            <a:gdLst>
              <a:gd name="T0" fmla="*/ 0 w 39462"/>
              <a:gd name="T1" fmla="*/ 77258096 h 21600"/>
              <a:gd name="T2" fmla="*/ 818491657 w 39462"/>
              <a:gd name="T3" fmla="*/ 79447279 h 21600"/>
              <a:gd name="T4" fmla="*/ 407586738 w 39462"/>
              <a:gd name="T5" fmla="*/ 132086047 h 21600"/>
              <a:gd name="T6" fmla="*/ 0 60000 65536"/>
              <a:gd name="T7" fmla="*/ 0 60000 65536"/>
              <a:gd name="T8" fmla="*/ 0 60000 65536"/>
              <a:gd name="T9" fmla="*/ 0 w 39462"/>
              <a:gd name="T10" fmla="*/ 0 h 21600"/>
              <a:gd name="T11" fmla="*/ 39462 w 39462"/>
              <a:gd name="T12" fmla="*/ 21600 h 21600"/>
            </a:gdLst>
            <a:ahLst/>
            <a:cxnLst>
              <a:cxn ang="T6">
                <a:pos x="T0" y="T1"/>
              </a:cxn>
              <a:cxn ang="T7">
                <a:pos x="T2" y="T3"/>
              </a:cxn>
              <a:cxn ang="T8">
                <a:pos x="T4" y="T5"/>
              </a:cxn>
            </a:cxnLst>
            <a:rect l="T9" t="T10" r="T11" b="T12"/>
            <a:pathLst>
              <a:path w="39462" h="21600" fill="none" extrusionOk="0">
                <a:moveTo>
                  <a:pt x="-1" y="12633"/>
                </a:moveTo>
                <a:cubicBezTo>
                  <a:pt x="3511" y="4937"/>
                  <a:pt x="11191" y="-1"/>
                  <a:pt x="19651" y="0"/>
                </a:cubicBezTo>
                <a:cubicBezTo>
                  <a:pt x="28252" y="0"/>
                  <a:pt x="36033" y="5103"/>
                  <a:pt x="39461" y="12992"/>
                </a:cubicBezTo>
              </a:path>
              <a:path w="39462" h="21600" stroke="0" extrusionOk="0">
                <a:moveTo>
                  <a:pt x="-1" y="12633"/>
                </a:moveTo>
                <a:cubicBezTo>
                  <a:pt x="3511" y="4937"/>
                  <a:pt x="11191" y="-1"/>
                  <a:pt x="19651" y="0"/>
                </a:cubicBezTo>
                <a:cubicBezTo>
                  <a:pt x="28252" y="0"/>
                  <a:pt x="36033" y="5103"/>
                  <a:pt x="39461" y="12992"/>
                </a:cubicBezTo>
                <a:lnTo>
                  <a:pt x="19651" y="21600"/>
                </a:lnTo>
                <a:close/>
              </a:path>
            </a:pathLst>
          </a:custGeom>
          <a:noFill/>
          <a:ln w="25400" cap="rnd">
            <a:solidFill>
              <a:srgbClr val="20F90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8" name="Arc 6">
            <a:extLst>
              <a:ext uri="{FF2B5EF4-FFF2-40B4-BE49-F238E27FC236}">
                <a16:creationId xmlns:a16="http://schemas.microsoft.com/office/drawing/2014/main" id="{5AFF1BFF-9583-41C5-9AB3-769C7B9D53B5}"/>
              </a:ext>
            </a:extLst>
          </p:cNvPr>
          <p:cNvSpPr>
            <a:spLocks/>
          </p:cNvSpPr>
          <p:nvPr/>
        </p:nvSpPr>
        <p:spPr bwMode="auto">
          <a:xfrm>
            <a:off x="1329531" y="1414469"/>
            <a:ext cx="5749925" cy="3935412"/>
          </a:xfrm>
          <a:custGeom>
            <a:avLst/>
            <a:gdLst>
              <a:gd name="T0" fmla="*/ 1559290245 w 21203"/>
              <a:gd name="T1" fmla="*/ 138008059 h 21505"/>
              <a:gd name="T2" fmla="*/ 148552985 w 21203"/>
              <a:gd name="T3" fmla="*/ 720179768 h 21505"/>
              <a:gd name="T4" fmla="*/ 0 w 21203"/>
              <a:gd name="T5" fmla="*/ 0 h 21505"/>
              <a:gd name="T6" fmla="*/ 0 60000 65536"/>
              <a:gd name="T7" fmla="*/ 0 60000 65536"/>
              <a:gd name="T8" fmla="*/ 0 60000 65536"/>
              <a:gd name="T9" fmla="*/ 0 w 21203"/>
              <a:gd name="T10" fmla="*/ 0 h 21505"/>
              <a:gd name="T11" fmla="*/ 21203 w 21203"/>
              <a:gd name="T12" fmla="*/ 21505 h 21505"/>
            </a:gdLst>
            <a:ahLst/>
            <a:cxnLst>
              <a:cxn ang="T6">
                <a:pos x="T0" y="T1"/>
              </a:cxn>
              <a:cxn ang="T7">
                <a:pos x="T2" y="T3"/>
              </a:cxn>
              <a:cxn ang="T8">
                <a:pos x="T4" y="T5"/>
              </a:cxn>
            </a:cxnLst>
            <a:rect l="T9" t="T10" r="T11" b="T12"/>
            <a:pathLst>
              <a:path w="21203" h="21505" fill="none" extrusionOk="0">
                <a:moveTo>
                  <a:pt x="21203" y="4121"/>
                </a:moveTo>
                <a:cubicBezTo>
                  <a:pt x="19374" y="13530"/>
                  <a:pt x="11563" y="20608"/>
                  <a:pt x="2020" y="21505"/>
                </a:cubicBezTo>
              </a:path>
              <a:path w="21203" h="21505" stroke="0" extrusionOk="0">
                <a:moveTo>
                  <a:pt x="21203" y="4121"/>
                </a:moveTo>
                <a:cubicBezTo>
                  <a:pt x="19374" y="13530"/>
                  <a:pt x="11563" y="20608"/>
                  <a:pt x="2020" y="21505"/>
                </a:cubicBezTo>
                <a:lnTo>
                  <a:pt x="0" y="0"/>
                </a:lnTo>
                <a:close/>
              </a:path>
            </a:pathLst>
          </a:custGeom>
          <a:noFill/>
          <a:ln w="25400" cap="rnd">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9" name="Rectangle 7">
            <a:extLst>
              <a:ext uri="{FF2B5EF4-FFF2-40B4-BE49-F238E27FC236}">
                <a16:creationId xmlns:a16="http://schemas.microsoft.com/office/drawing/2014/main" id="{22D6973C-F0C6-49A1-AF04-FB755D5E3ADA}"/>
              </a:ext>
            </a:extLst>
          </p:cNvPr>
          <p:cNvSpPr>
            <a:spLocks noChangeArrowheads="1"/>
          </p:cNvSpPr>
          <p:nvPr/>
        </p:nvSpPr>
        <p:spPr bwMode="auto">
          <a:xfrm>
            <a:off x="7071518" y="1952631"/>
            <a:ext cx="965008"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hlink"/>
                </a:solidFill>
                <a:ea typeface="宋体" panose="02010600030101010101" pitchFamily="2" charset="-122"/>
              </a:rPr>
              <a:t>LMC</a:t>
            </a:r>
          </a:p>
        </p:txBody>
      </p:sp>
      <p:sp>
        <p:nvSpPr>
          <p:cNvPr id="10" name="Rectangle 8">
            <a:extLst>
              <a:ext uri="{FF2B5EF4-FFF2-40B4-BE49-F238E27FC236}">
                <a16:creationId xmlns:a16="http://schemas.microsoft.com/office/drawing/2014/main" id="{CB0B35F4-C66A-47DC-966F-3478CD3BDCFD}"/>
              </a:ext>
            </a:extLst>
          </p:cNvPr>
          <p:cNvSpPr>
            <a:spLocks noChangeArrowheads="1"/>
          </p:cNvSpPr>
          <p:nvPr/>
        </p:nvSpPr>
        <p:spPr bwMode="auto">
          <a:xfrm>
            <a:off x="7285831" y="3571881"/>
            <a:ext cx="924933"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rgbClr val="20F90F"/>
                </a:solidFill>
                <a:ea typeface="宋体" panose="02010600030101010101" pitchFamily="2" charset="-122"/>
              </a:rPr>
              <a:t>LAC</a:t>
            </a:r>
          </a:p>
        </p:txBody>
      </p:sp>
      <p:sp>
        <p:nvSpPr>
          <p:cNvPr id="11" name="Rectangle 9">
            <a:extLst>
              <a:ext uri="{FF2B5EF4-FFF2-40B4-BE49-F238E27FC236}">
                <a16:creationId xmlns:a16="http://schemas.microsoft.com/office/drawing/2014/main" id="{4E1292A4-ABC5-425B-AD8C-D7FC3A91B94D}"/>
              </a:ext>
            </a:extLst>
          </p:cNvPr>
          <p:cNvSpPr>
            <a:spLocks noChangeArrowheads="1"/>
          </p:cNvSpPr>
          <p:nvPr/>
        </p:nvSpPr>
        <p:spPr bwMode="auto">
          <a:xfrm>
            <a:off x="7309643" y="5572131"/>
            <a:ext cx="46487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Q</a:t>
            </a:r>
          </a:p>
        </p:txBody>
      </p:sp>
      <p:sp>
        <p:nvSpPr>
          <p:cNvPr id="12" name="Rectangle 10">
            <a:extLst>
              <a:ext uri="{FF2B5EF4-FFF2-40B4-BE49-F238E27FC236}">
                <a16:creationId xmlns:a16="http://schemas.microsoft.com/office/drawing/2014/main" id="{80B62414-D027-430E-8821-7CC3CB2454C1}"/>
              </a:ext>
            </a:extLst>
          </p:cNvPr>
          <p:cNvSpPr>
            <a:spLocks noChangeArrowheads="1"/>
          </p:cNvSpPr>
          <p:nvPr/>
        </p:nvSpPr>
        <p:spPr bwMode="auto">
          <a:xfrm>
            <a:off x="475456" y="1547819"/>
            <a:ext cx="1206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a:solidFill>
                  <a:schemeClr val="tx1"/>
                </a:solidFill>
                <a:ea typeface="宋体" panose="02010600030101010101" pitchFamily="2" charset="-122"/>
              </a:rPr>
              <a:t>$/</a:t>
            </a:r>
            <a:r>
              <a:rPr lang="zh-CN" altLang="en-US" sz="2800">
                <a:solidFill>
                  <a:schemeClr val="tx1"/>
                </a:solidFill>
                <a:ea typeface="宋体" panose="02010600030101010101" pitchFamily="2" charset="-122"/>
              </a:rPr>
              <a:t>产出</a:t>
            </a:r>
            <a:endParaRPr lang="en-US" altLang="zh-CN" sz="2800">
              <a:solidFill>
                <a:schemeClr val="tx1"/>
              </a:solidFill>
              <a:ea typeface="宋体" panose="02010600030101010101" pitchFamily="2" charset="-122"/>
            </a:endParaRPr>
          </a:p>
        </p:txBody>
      </p:sp>
      <p:sp>
        <p:nvSpPr>
          <p:cNvPr id="13" name="Arc 11">
            <a:extLst>
              <a:ext uri="{FF2B5EF4-FFF2-40B4-BE49-F238E27FC236}">
                <a16:creationId xmlns:a16="http://schemas.microsoft.com/office/drawing/2014/main" id="{834C8AC3-E81D-4373-A330-081FBA38948A}"/>
              </a:ext>
            </a:extLst>
          </p:cNvPr>
          <p:cNvSpPr>
            <a:spLocks/>
          </p:cNvSpPr>
          <p:nvPr/>
        </p:nvSpPr>
        <p:spPr bwMode="auto">
          <a:xfrm>
            <a:off x="1339056" y="1409706"/>
            <a:ext cx="5749925" cy="3340100"/>
          </a:xfrm>
          <a:custGeom>
            <a:avLst/>
            <a:gdLst>
              <a:gd name="T0" fmla="*/ 1559290245 w 21203"/>
              <a:gd name="T1" fmla="*/ 137961395 h 18255"/>
              <a:gd name="T2" fmla="*/ 849104668 w 21203"/>
              <a:gd name="T3" fmla="*/ 611134844 h 18255"/>
              <a:gd name="T4" fmla="*/ 0 w 21203"/>
              <a:gd name="T5" fmla="*/ 0 h 18255"/>
              <a:gd name="T6" fmla="*/ 0 60000 65536"/>
              <a:gd name="T7" fmla="*/ 0 60000 65536"/>
              <a:gd name="T8" fmla="*/ 0 60000 65536"/>
              <a:gd name="T9" fmla="*/ 0 w 21203"/>
              <a:gd name="T10" fmla="*/ 0 h 18255"/>
              <a:gd name="T11" fmla="*/ 21203 w 21203"/>
              <a:gd name="T12" fmla="*/ 18255 h 18255"/>
            </a:gdLst>
            <a:ahLst/>
            <a:cxnLst>
              <a:cxn ang="T6">
                <a:pos x="T0" y="T1"/>
              </a:cxn>
              <a:cxn ang="T7">
                <a:pos x="T2" y="T3"/>
              </a:cxn>
              <a:cxn ang="T8">
                <a:pos x="T4" y="T5"/>
              </a:cxn>
            </a:cxnLst>
            <a:rect l="T9" t="T10" r="T11" b="T12"/>
            <a:pathLst>
              <a:path w="21203" h="18255" fill="none" extrusionOk="0">
                <a:moveTo>
                  <a:pt x="21203" y="4121"/>
                </a:moveTo>
                <a:cubicBezTo>
                  <a:pt x="20068" y="9961"/>
                  <a:pt x="16574" y="15074"/>
                  <a:pt x="11546" y="18255"/>
                </a:cubicBezTo>
              </a:path>
              <a:path w="21203" h="18255" stroke="0" extrusionOk="0">
                <a:moveTo>
                  <a:pt x="21203" y="4121"/>
                </a:moveTo>
                <a:cubicBezTo>
                  <a:pt x="20068" y="9961"/>
                  <a:pt x="16574" y="15074"/>
                  <a:pt x="11546" y="18255"/>
                </a:cubicBezTo>
                <a:lnTo>
                  <a:pt x="0" y="0"/>
                </a:lnTo>
                <a:close/>
              </a:path>
            </a:pathLst>
          </a:custGeom>
          <a:noFill/>
          <a:ln w="5715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14" name="Rectangle 12">
            <a:extLst>
              <a:ext uri="{FF2B5EF4-FFF2-40B4-BE49-F238E27FC236}">
                <a16:creationId xmlns:a16="http://schemas.microsoft.com/office/drawing/2014/main" id="{7200E00C-90E1-4115-A876-0A1FA0B51E09}"/>
              </a:ext>
            </a:extLst>
          </p:cNvPr>
          <p:cNvSpPr>
            <a:spLocks noChangeArrowheads="1"/>
          </p:cNvSpPr>
          <p:nvPr/>
        </p:nvSpPr>
        <p:spPr bwMode="auto">
          <a:xfrm>
            <a:off x="2047081" y="2214569"/>
            <a:ext cx="3432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zh-CN" altLang="en-US" sz="2800">
                <a:solidFill>
                  <a:schemeClr val="tx2"/>
                </a:solidFill>
                <a:ea typeface="宋体" panose="02010600030101010101" pitchFamily="2" charset="-122"/>
              </a:rPr>
              <a:t>厂商的长期供给曲线</a:t>
            </a:r>
            <a:endParaRPr lang="en-US" altLang="zh-CN" sz="2800">
              <a:solidFill>
                <a:schemeClr val="tx2"/>
              </a:solidFill>
              <a:ea typeface="宋体" panose="02010600030101010101" pitchFamily="2" charset="-122"/>
            </a:endParaRPr>
          </a:p>
        </p:txBody>
      </p:sp>
      <p:sp>
        <p:nvSpPr>
          <p:cNvPr id="15" name="Line 13">
            <a:extLst>
              <a:ext uri="{FF2B5EF4-FFF2-40B4-BE49-F238E27FC236}">
                <a16:creationId xmlns:a16="http://schemas.microsoft.com/office/drawing/2014/main" id="{35538001-0CD1-4B18-B0E9-C23893FFF34D}"/>
              </a:ext>
            </a:extLst>
          </p:cNvPr>
          <p:cNvSpPr>
            <a:spLocks noChangeShapeType="1"/>
          </p:cNvSpPr>
          <p:nvPr/>
        </p:nvSpPr>
        <p:spPr bwMode="auto">
          <a:xfrm>
            <a:off x="4544218" y="2843219"/>
            <a:ext cx="1381125" cy="85725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16" name="Rectangle 15">
            <a:extLst>
              <a:ext uri="{FF2B5EF4-FFF2-40B4-BE49-F238E27FC236}">
                <a16:creationId xmlns:a16="http://schemas.microsoft.com/office/drawing/2014/main" id="{223763F8-639B-4867-856E-1421C82968F1}"/>
              </a:ext>
            </a:extLst>
          </p:cNvPr>
          <p:cNvSpPr>
            <a:spLocks noChangeArrowheads="1"/>
          </p:cNvSpPr>
          <p:nvPr/>
        </p:nvSpPr>
        <p:spPr bwMode="auto">
          <a:xfrm>
            <a:off x="1690485" y="2817825"/>
            <a:ext cx="2072683"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p &gt; LAC(Q)</a:t>
            </a:r>
          </a:p>
        </p:txBody>
      </p:sp>
    </p:spTree>
    <p:extLst>
      <p:ext uri="{BB962C8B-B14F-4D97-AF65-F5344CB8AC3E}">
        <p14:creationId xmlns:p14="http://schemas.microsoft.com/office/powerpoint/2010/main" val="11537646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E3674-9D7C-49B7-9F92-E3A45531D81F}"/>
              </a:ext>
            </a:extLst>
          </p:cNvPr>
          <p:cNvSpPr>
            <a:spLocks noGrp="1"/>
          </p:cNvSpPr>
          <p:nvPr>
            <p:ph type="title"/>
          </p:nvPr>
        </p:nvSpPr>
        <p:spPr/>
        <p:txBody>
          <a:bodyPr/>
          <a:lstStyle/>
          <a:p>
            <a:r>
              <a:rPr lang="zh-CN" altLang="en-US" dirty="0"/>
              <a:t>厂商规模调整</a:t>
            </a:r>
            <a:endParaRPr lang="en-US" dirty="0"/>
          </a:p>
        </p:txBody>
      </p:sp>
      <p:sp>
        <p:nvSpPr>
          <p:cNvPr id="3" name="内容占位符 2">
            <a:extLst>
              <a:ext uri="{FF2B5EF4-FFF2-40B4-BE49-F238E27FC236}">
                <a16:creationId xmlns:a16="http://schemas.microsoft.com/office/drawing/2014/main" id="{28C2AC29-1300-4657-9B05-BA80745DC861}"/>
              </a:ext>
            </a:extLst>
          </p:cNvPr>
          <p:cNvSpPr>
            <a:spLocks noGrp="1"/>
          </p:cNvSpPr>
          <p:nvPr>
            <p:ph idx="1"/>
          </p:nvPr>
        </p:nvSpPr>
        <p:spPr/>
        <p:txBody>
          <a:bodyPr/>
          <a:lstStyle/>
          <a:p>
            <a:endParaRPr lang="en-US" dirty="0"/>
          </a:p>
        </p:txBody>
      </p:sp>
      <p:sp>
        <p:nvSpPr>
          <p:cNvPr id="5" name="Line 3">
            <a:extLst>
              <a:ext uri="{FF2B5EF4-FFF2-40B4-BE49-F238E27FC236}">
                <a16:creationId xmlns:a16="http://schemas.microsoft.com/office/drawing/2014/main" id="{A377660C-AD62-40EF-8631-AB7A4E06B0E2}"/>
              </a:ext>
            </a:extLst>
          </p:cNvPr>
          <p:cNvSpPr>
            <a:spLocks noChangeShapeType="1"/>
          </p:cNvSpPr>
          <p:nvPr/>
        </p:nvSpPr>
        <p:spPr bwMode="auto">
          <a:xfrm>
            <a:off x="1591468" y="2033594"/>
            <a:ext cx="0" cy="3548062"/>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6" name="Line 4">
            <a:extLst>
              <a:ext uri="{FF2B5EF4-FFF2-40B4-BE49-F238E27FC236}">
                <a16:creationId xmlns:a16="http://schemas.microsoft.com/office/drawing/2014/main" id="{9F86C2A9-09A5-421B-B179-396C6566ADC8}"/>
              </a:ext>
            </a:extLst>
          </p:cNvPr>
          <p:cNvSpPr>
            <a:spLocks noChangeShapeType="1"/>
          </p:cNvSpPr>
          <p:nvPr/>
        </p:nvSpPr>
        <p:spPr bwMode="auto">
          <a:xfrm>
            <a:off x="1591468" y="5581656"/>
            <a:ext cx="5881688"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7" name="Arc 5">
            <a:extLst>
              <a:ext uri="{FF2B5EF4-FFF2-40B4-BE49-F238E27FC236}">
                <a16:creationId xmlns:a16="http://schemas.microsoft.com/office/drawing/2014/main" id="{671BFEE9-4B54-48CF-9AFF-C2F8A8CC9CCF}"/>
              </a:ext>
            </a:extLst>
          </p:cNvPr>
          <p:cNvSpPr>
            <a:spLocks/>
          </p:cNvSpPr>
          <p:nvPr/>
        </p:nvSpPr>
        <p:spPr bwMode="auto">
          <a:xfrm rot="10800000">
            <a:off x="1642268" y="3106744"/>
            <a:ext cx="5683250" cy="1689100"/>
          </a:xfrm>
          <a:custGeom>
            <a:avLst/>
            <a:gdLst>
              <a:gd name="T0" fmla="*/ 0 w 39462"/>
              <a:gd name="T1" fmla="*/ 77258096 h 21600"/>
              <a:gd name="T2" fmla="*/ 818491657 w 39462"/>
              <a:gd name="T3" fmla="*/ 79447279 h 21600"/>
              <a:gd name="T4" fmla="*/ 407586738 w 39462"/>
              <a:gd name="T5" fmla="*/ 132086047 h 21600"/>
              <a:gd name="T6" fmla="*/ 0 60000 65536"/>
              <a:gd name="T7" fmla="*/ 0 60000 65536"/>
              <a:gd name="T8" fmla="*/ 0 60000 65536"/>
              <a:gd name="T9" fmla="*/ 0 w 39462"/>
              <a:gd name="T10" fmla="*/ 0 h 21600"/>
              <a:gd name="T11" fmla="*/ 39462 w 39462"/>
              <a:gd name="T12" fmla="*/ 21600 h 21600"/>
            </a:gdLst>
            <a:ahLst/>
            <a:cxnLst>
              <a:cxn ang="T6">
                <a:pos x="T0" y="T1"/>
              </a:cxn>
              <a:cxn ang="T7">
                <a:pos x="T2" y="T3"/>
              </a:cxn>
              <a:cxn ang="T8">
                <a:pos x="T4" y="T5"/>
              </a:cxn>
            </a:cxnLst>
            <a:rect l="T9" t="T10" r="T11" b="T12"/>
            <a:pathLst>
              <a:path w="39462" h="21600" fill="none" extrusionOk="0">
                <a:moveTo>
                  <a:pt x="-1" y="12633"/>
                </a:moveTo>
                <a:cubicBezTo>
                  <a:pt x="3511" y="4937"/>
                  <a:pt x="11191" y="-1"/>
                  <a:pt x="19651" y="0"/>
                </a:cubicBezTo>
                <a:cubicBezTo>
                  <a:pt x="28252" y="0"/>
                  <a:pt x="36033" y="5103"/>
                  <a:pt x="39461" y="12992"/>
                </a:cubicBezTo>
              </a:path>
              <a:path w="39462" h="21600" stroke="0" extrusionOk="0">
                <a:moveTo>
                  <a:pt x="-1" y="12633"/>
                </a:moveTo>
                <a:cubicBezTo>
                  <a:pt x="3511" y="4937"/>
                  <a:pt x="11191" y="-1"/>
                  <a:pt x="19651" y="0"/>
                </a:cubicBezTo>
                <a:cubicBezTo>
                  <a:pt x="28252" y="0"/>
                  <a:pt x="36033" y="5103"/>
                  <a:pt x="39461" y="12992"/>
                </a:cubicBezTo>
                <a:lnTo>
                  <a:pt x="19651" y="21600"/>
                </a:lnTo>
                <a:close/>
              </a:path>
            </a:pathLst>
          </a:custGeom>
          <a:noFill/>
          <a:ln w="25400" cap="rnd">
            <a:solidFill>
              <a:srgbClr val="20F90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8" name="Arc 6">
            <a:extLst>
              <a:ext uri="{FF2B5EF4-FFF2-40B4-BE49-F238E27FC236}">
                <a16:creationId xmlns:a16="http://schemas.microsoft.com/office/drawing/2014/main" id="{B87310C0-BD43-4814-A58E-FBCF166B366F}"/>
              </a:ext>
            </a:extLst>
          </p:cNvPr>
          <p:cNvSpPr>
            <a:spLocks/>
          </p:cNvSpPr>
          <p:nvPr/>
        </p:nvSpPr>
        <p:spPr bwMode="auto">
          <a:xfrm>
            <a:off x="1329531" y="1414469"/>
            <a:ext cx="5749925" cy="3935412"/>
          </a:xfrm>
          <a:custGeom>
            <a:avLst/>
            <a:gdLst>
              <a:gd name="T0" fmla="*/ 1559290245 w 21203"/>
              <a:gd name="T1" fmla="*/ 138008059 h 21505"/>
              <a:gd name="T2" fmla="*/ 148552985 w 21203"/>
              <a:gd name="T3" fmla="*/ 720179768 h 21505"/>
              <a:gd name="T4" fmla="*/ 0 w 21203"/>
              <a:gd name="T5" fmla="*/ 0 h 21505"/>
              <a:gd name="T6" fmla="*/ 0 60000 65536"/>
              <a:gd name="T7" fmla="*/ 0 60000 65536"/>
              <a:gd name="T8" fmla="*/ 0 60000 65536"/>
              <a:gd name="T9" fmla="*/ 0 w 21203"/>
              <a:gd name="T10" fmla="*/ 0 h 21505"/>
              <a:gd name="T11" fmla="*/ 21203 w 21203"/>
              <a:gd name="T12" fmla="*/ 21505 h 21505"/>
            </a:gdLst>
            <a:ahLst/>
            <a:cxnLst>
              <a:cxn ang="T6">
                <a:pos x="T0" y="T1"/>
              </a:cxn>
              <a:cxn ang="T7">
                <a:pos x="T2" y="T3"/>
              </a:cxn>
              <a:cxn ang="T8">
                <a:pos x="T4" y="T5"/>
              </a:cxn>
            </a:cxnLst>
            <a:rect l="T9" t="T10" r="T11" b="T12"/>
            <a:pathLst>
              <a:path w="21203" h="21505" fill="none" extrusionOk="0">
                <a:moveTo>
                  <a:pt x="21203" y="4121"/>
                </a:moveTo>
                <a:cubicBezTo>
                  <a:pt x="19374" y="13530"/>
                  <a:pt x="11563" y="20608"/>
                  <a:pt x="2020" y="21505"/>
                </a:cubicBezTo>
              </a:path>
              <a:path w="21203" h="21505" stroke="0" extrusionOk="0">
                <a:moveTo>
                  <a:pt x="21203" y="4121"/>
                </a:moveTo>
                <a:cubicBezTo>
                  <a:pt x="19374" y="13530"/>
                  <a:pt x="11563" y="20608"/>
                  <a:pt x="2020" y="21505"/>
                </a:cubicBezTo>
                <a:lnTo>
                  <a:pt x="0" y="0"/>
                </a:lnTo>
                <a:close/>
              </a:path>
            </a:pathLst>
          </a:custGeom>
          <a:noFill/>
          <a:ln w="25400" cap="rnd">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9" name="Arc 7">
            <a:extLst>
              <a:ext uri="{FF2B5EF4-FFF2-40B4-BE49-F238E27FC236}">
                <a16:creationId xmlns:a16="http://schemas.microsoft.com/office/drawing/2014/main" id="{26DCE247-8DF8-44AD-A0A9-0CB7C421572E}"/>
              </a:ext>
            </a:extLst>
          </p:cNvPr>
          <p:cNvSpPr>
            <a:spLocks/>
          </p:cNvSpPr>
          <p:nvPr/>
        </p:nvSpPr>
        <p:spPr bwMode="auto">
          <a:xfrm rot="10800000">
            <a:off x="1981993" y="2012956"/>
            <a:ext cx="2078038" cy="2547938"/>
          </a:xfrm>
          <a:custGeom>
            <a:avLst/>
            <a:gdLst>
              <a:gd name="T0" fmla="*/ 0 w 42794"/>
              <a:gd name="T1" fmla="*/ 254761977 h 21600"/>
              <a:gd name="T2" fmla="*/ 100907636 w 42794"/>
              <a:gd name="T3" fmla="*/ 264738802 h 21600"/>
              <a:gd name="T4" fmla="*/ 50338296 w 42794"/>
              <a:gd name="T5" fmla="*/ 300555012 h 21600"/>
              <a:gd name="T6" fmla="*/ 0 60000 65536"/>
              <a:gd name="T7" fmla="*/ 0 60000 65536"/>
              <a:gd name="T8" fmla="*/ 0 60000 65536"/>
              <a:gd name="T9" fmla="*/ 0 w 42794"/>
              <a:gd name="T10" fmla="*/ 0 h 21600"/>
              <a:gd name="T11" fmla="*/ 42794 w 42794"/>
              <a:gd name="T12" fmla="*/ 21600 h 21600"/>
            </a:gdLst>
            <a:ahLst/>
            <a:cxnLst>
              <a:cxn ang="T6">
                <a:pos x="T0" y="T1"/>
              </a:cxn>
              <a:cxn ang="T7">
                <a:pos x="T2" y="T3"/>
              </a:cxn>
              <a:cxn ang="T8">
                <a:pos x="T4" y="T5"/>
              </a:cxn>
            </a:cxnLst>
            <a:rect l="T9" t="T10" r="T11" b="T12"/>
            <a:pathLst>
              <a:path w="42794" h="21600" fill="none" extrusionOk="0">
                <a:moveTo>
                  <a:pt x="0" y="18309"/>
                </a:moveTo>
                <a:cubicBezTo>
                  <a:pt x="1624" y="7774"/>
                  <a:pt x="10689" y="-1"/>
                  <a:pt x="21348" y="0"/>
                </a:cubicBezTo>
                <a:cubicBezTo>
                  <a:pt x="32281" y="0"/>
                  <a:pt x="41491" y="8170"/>
                  <a:pt x="42794" y="19025"/>
                </a:cubicBezTo>
              </a:path>
              <a:path w="42794" h="21600" stroke="0" extrusionOk="0">
                <a:moveTo>
                  <a:pt x="0" y="18309"/>
                </a:moveTo>
                <a:cubicBezTo>
                  <a:pt x="1624" y="7774"/>
                  <a:pt x="10689" y="-1"/>
                  <a:pt x="21348" y="0"/>
                </a:cubicBezTo>
                <a:cubicBezTo>
                  <a:pt x="32281" y="0"/>
                  <a:pt x="41491" y="8170"/>
                  <a:pt x="42794" y="19025"/>
                </a:cubicBezTo>
                <a:lnTo>
                  <a:pt x="21348" y="21600"/>
                </a:lnTo>
                <a:close/>
              </a:path>
            </a:pathLst>
          </a:custGeom>
          <a:noFill/>
          <a:ln w="25400" cap="rnd">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10" name="Arc 8">
            <a:extLst>
              <a:ext uri="{FF2B5EF4-FFF2-40B4-BE49-F238E27FC236}">
                <a16:creationId xmlns:a16="http://schemas.microsoft.com/office/drawing/2014/main" id="{0F5A6F07-626C-4B94-9CDE-8393C25BDCDB}"/>
              </a:ext>
            </a:extLst>
          </p:cNvPr>
          <p:cNvSpPr>
            <a:spLocks/>
          </p:cNvSpPr>
          <p:nvPr/>
        </p:nvSpPr>
        <p:spPr bwMode="auto">
          <a:xfrm>
            <a:off x="2590006" y="3533781"/>
            <a:ext cx="517525" cy="1916113"/>
          </a:xfrm>
          <a:custGeom>
            <a:avLst/>
            <a:gdLst>
              <a:gd name="T0" fmla="*/ 12489256 w 21445"/>
              <a:gd name="T1" fmla="*/ 23800713 h 19969"/>
              <a:gd name="T2" fmla="*/ 4795353 w 21445"/>
              <a:gd name="T3" fmla="*/ 183859410 h 19969"/>
              <a:gd name="T4" fmla="*/ 0 w 21445"/>
              <a:gd name="T5" fmla="*/ 0 h 19969"/>
              <a:gd name="T6" fmla="*/ 0 60000 65536"/>
              <a:gd name="T7" fmla="*/ 0 60000 65536"/>
              <a:gd name="T8" fmla="*/ 0 60000 65536"/>
              <a:gd name="T9" fmla="*/ 0 w 21445"/>
              <a:gd name="T10" fmla="*/ 0 h 19969"/>
              <a:gd name="T11" fmla="*/ 21445 w 21445"/>
              <a:gd name="T12" fmla="*/ 19969 h 19969"/>
            </a:gdLst>
            <a:ahLst/>
            <a:cxnLst>
              <a:cxn ang="T6">
                <a:pos x="T0" y="T1"/>
              </a:cxn>
              <a:cxn ang="T7">
                <a:pos x="T2" y="T3"/>
              </a:cxn>
              <a:cxn ang="T8">
                <a:pos x="T4" y="T5"/>
              </a:cxn>
            </a:cxnLst>
            <a:rect l="T9" t="T10" r="T11" b="T12"/>
            <a:pathLst>
              <a:path w="21445" h="19969" fill="none" extrusionOk="0">
                <a:moveTo>
                  <a:pt x="21444" y="2584"/>
                </a:moveTo>
                <a:cubicBezTo>
                  <a:pt x="20509" y="10342"/>
                  <a:pt x="15457" y="16990"/>
                  <a:pt x="8234" y="19969"/>
                </a:cubicBezTo>
              </a:path>
              <a:path w="21445" h="19969" stroke="0" extrusionOk="0">
                <a:moveTo>
                  <a:pt x="21444" y="2584"/>
                </a:moveTo>
                <a:cubicBezTo>
                  <a:pt x="20509" y="10342"/>
                  <a:pt x="15457" y="16990"/>
                  <a:pt x="8234" y="19969"/>
                </a:cubicBezTo>
                <a:lnTo>
                  <a:pt x="0" y="0"/>
                </a:lnTo>
                <a:close/>
              </a:path>
            </a:pathLst>
          </a:custGeom>
          <a:noFill/>
          <a:ln w="25400" cap="rnd">
            <a:solidFill>
              <a:schemeClr val="accent1"/>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11" name="Rectangle 9">
            <a:extLst>
              <a:ext uri="{FF2B5EF4-FFF2-40B4-BE49-F238E27FC236}">
                <a16:creationId xmlns:a16="http://schemas.microsoft.com/office/drawing/2014/main" id="{834264A4-6DDD-4D73-8069-C42FBBFB0F5D}"/>
              </a:ext>
            </a:extLst>
          </p:cNvPr>
          <p:cNvSpPr>
            <a:spLocks noChangeArrowheads="1"/>
          </p:cNvSpPr>
          <p:nvPr/>
        </p:nvSpPr>
        <p:spPr bwMode="auto">
          <a:xfrm>
            <a:off x="7071518" y="1952631"/>
            <a:ext cx="965008"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hlink"/>
                </a:solidFill>
                <a:ea typeface="宋体" panose="02010600030101010101" pitchFamily="2" charset="-122"/>
              </a:rPr>
              <a:t>LMC</a:t>
            </a:r>
          </a:p>
        </p:txBody>
      </p:sp>
      <p:sp>
        <p:nvSpPr>
          <p:cNvPr id="12" name="Rectangle 10">
            <a:extLst>
              <a:ext uri="{FF2B5EF4-FFF2-40B4-BE49-F238E27FC236}">
                <a16:creationId xmlns:a16="http://schemas.microsoft.com/office/drawing/2014/main" id="{35094F34-090B-44AF-8B18-7B68B460D2F3}"/>
              </a:ext>
            </a:extLst>
          </p:cNvPr>
          <p:cNvSpPr>
            <a:spLocks noChangeArrowheads="1"/>
          </p:cNvSpPr>
          <p:nvPr/>
        </p:nvSpPr>
        <p:spPr bwMode="auto">
          <a:xfrm>
            <a:off x="7285831" y="3571881"/>
            <a:ext cx="924933"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rgbClr val="20F90F"/>
                </a:solidFill>
                <a:ea typeface="宋体" panose="02010600030101010101" pitchFamily="2" charset="-122"/>
              </a:rPr>
              <a:t>LAC</a:t>
            </a:r>
          </a:p>
        </p:txBody>
      </p:sp>
      <p:sp>
        <p:nvSpPr>
          <p:cNvPr id="13" name="Rectangle 11">
            <a:extLst>
              <a:ext uri="{FF2B5EF4-FFF2-40B4-BE49-F238E27FC236}">
                <a16:creationId xmlns:a16="http://schemas.microsoft.com/office/drawing/2014/main" id="{08867852-2BD5-44A2-9169-24D7E8DE0804}"/>
              </a:ext>
            </a:extLst>
          </p:cNvPr>
          <p:cNvSpPr>
            <a:spLocks noChangeArrowheads="1"/>
          </p:cNvSpPr>
          <p:nvPr/>
        </p:nvSpPr>
        <p:spPr bwMode="auto">
          <a:xfrm>
            <a:off x="7309643" y="5572131"/>
            <a:ext cx="46487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Q</a:t>
            </a:r>
          </a:p>
        </p:txBody>
      </p:sp>
      <p:sp>
        <p:nvSpPr>
          <p:cNvPr id="14" name="Rectangle 12">
            <a:extLst>
              <a:ext uri="{FF2B5EF4-FFF2-40B4-BE49-F238E27FC236}">
                <a16:creationId xmlns:a16="http://schemas.microsoft.com/office/drawing/2014/main" id="{51892FF9-3D39-426A-9F28-E36003E448AC}"/>
              </a:ext>
            </a:extLst>
          </p:cNvPr>
          <p:cNvSpPr>
            <a:spLocks noChangeArrowheads="1"/>
          </p:cNvSpPr>
          <p:nvPr/>
        </p:nvSpPr>
        <p:spPr bwMode="auto">
          <a:xfrm>
            <a:off x="475456" y="1547819"/>
            <a:ext cx="1206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a:solidFill>
                  <a:schemeClr val="tx1"/>
                </a:solidFill>
                <a:ea typeface="宋体" panose="02010600030101010101" pitchFamily="2" charset="-122"/>
              </a:rPr>
              <a:t>$/</a:t>
            </a:r>
            <a:r>
              <a:rPr lang="zh-CN" altLang="en-US" sz="2800">
                <a:solidFill>
                  <a:schemeClr val="tx1"/>
                </a:solidFill>
                <a:ea typeface="宋体" panose="02010600030101010101" pitchFamily="2" charset="-122"/>
              </a:rPr>
              <a:t>产出</a:t>
            </a:r>
            <a:endParaRPr lang="en-US" altLang="zh-CN" sz="2800">
              <a:solidFill>
                <a:schemeClr val="tx1"/>
              </a:solidFill>
              <a:ea typeface="宋体" panose="02010600030101010101" pitchFamily="2" charset="-122"/>
            </a:endParaRPr>
          </a:p>
        </p:txBody>
      </p:sp>
      <p:sp>
        <p:nvSpPr>
          <p:cNvPr id="15" name="Rectangle 13">
            <a:extLst>
              <a:ext uri="{FF2B5EF4-FFF2-40B4-BE49-F238E27FC236}">
                <a16:creationId xmlns:a16="http://schemas.microsoft.com/office/drawing/2014/main" id="{D0243369-01E9-45EA-8475-3671A5F568B4}"/>
              </a:ext>
            </a:extLst>
          </p:cNvPr>
          <p:cNvSpPr>
            <a:spLocks noChangeArrowheads="1"/>
          </p:cNvSpPr>
          <p:nvPr/>
        </p:nvSpPr>
        <p:spPr bwMode="auto">
          <a:xfrm>
            <a:off x="3666331" y="1928819"/>
            <a:ext cx="70532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accent1"/>
                </a:solidFill>
                <a:ea typeface="宋体" panose="02010600030101010101" pitchFamily="2" charset="-122"/>
              </a:rPr>
              <a:t>AC</a:t>
            </a:r>
          </a:p>
        </p:txBody>
      </p:sp>
      <p:sp>
        <p:nvSpPr>
          <p:cNvPr id="16" name="Rectangle 14">
            <a:extLst>
              <a:ext uri="{FF2B5EF4-FFF2-40B4-BE49-F238E27FC236}">
                <a16:creationId xmlns:a16="http://schemas.microsoft.com/office/drawing/2014/main" id="{B3457333-EB05-463F-8460-24D2C30AC2BA}"/>
              </a:ext>
            </a:extLst>
          </p:cNvPr>
          <p:cNvSpPr>
            <a:spLocks noChangeArrowheads="1"/>
          </p:cNvSpPr>
          <p:nvPr/>
        </p:nvSpPr>
        <p:spPr bwMode="auto">
          <a:xfrm>
            <a:off x="2451893" y="3238506"/>
            <a:ext cx="745397"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accent1"/>
                </a:solidFill>
                <a:ea typeface="宋体" panose="02010600030101010101" pitchFamily="2" charset="-122"/>
              </a:rPr>
              <a:t>MC</a:t>
            </a:r>
          </a:p>
        </p:txBody>
      </p:sp>
    </p:spTree>
    <p:extLst>
      <p:ext uri="{BB962C8B-B14F-4D97-AF65-F5344CB8AC3E}">
        <p14:creationId xmlns:p14="http://schemas.microsoft.com/office/powerpoint/2010/main" val="27054694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4AFFC4-EB70-49CC-8602-9396FFA0A366}"/>
              </a:ext>
            </a:extLst>
          </p:cNvPr>
          <p:cNvSpPr>
            <a:spLocks noGrp="1"/>
          </p:cNvSpPr>
          <p:nvPr>
            <p:ph type="title"/>
          </p:nvPr>
        </p:nvSpPr>
        <p:spPr/>
        <p:txBody>
          <a:bodyPr/>
          <a:lstStyle/>
          <a:p>
            <a:r>
              <a:rPr lang="zh-CN" altLang="en-US" dirty="0"/>
              <a:t>厂商规模调整</a:t>
            </a:r>
            <a:endParaRPr lang="en-US" dirty="0"/>
          </a:p>
        </p:txBody>
      </p:sp>
      <p:sp>
        <p:nvSpPr>
          <p:cNvPr id="3" name="内容占位符 2">
            <a:extLst>
              <a:ext uri="{FF2B5EF4-FFF2-40B4-BE49-F238E27FC236}">
                <a16:creationId xmlns:a16="http://schemas.microsoft.com/office/drawing/2014/main" id="{A37F5D16-838E-4712-BD4D-5349FA8541A2}"/>
              </a:ext>
            </a:extLst>
          </p:cNvPr>
          <p:cNvSpPr>
            <a:spLocks noGrp="1"/>
          </p:cNvSpPr>
          <p:nvPr>
            <p:ph idx="1"/>
          </p:nvPr>
        </p:nvSpPr>
        <p:spPr/>
        <p:txBody>
          <a:bodyPr/>
          <a:lstStyle/>
          <a:p>
            <a:endParaRPr lang="en-US" dirty="0"/>
          </a:p>
        </p:txBody>
      </p:sp>
      <p:sp>
        <p:nvSpPr>
          <p:cNvPr id="5" name="Line 3">
            <a:extLst>
              <a:ext uri="{FF2B5EF4-FFF2-40B4-BE49-F238E27FC236}">
                <a16:creationId xmlns:a16="http://schemas.microsoft.com/office/drawing/2014/main" id="{037B7F48-4D1C-46A1-BF5C-23A554ABCACF}"/>
              </a:ext>
            </a:extLst>
          </p:cNvPr>
          <p:cNvSpPr>
            <a:spLocks noChangeShapeType="1"/>
          </p:cNvSpPr>
          <p:nvPr/>
        </p:nvSpPr>
        <p:spPr bwMode="auto">
          <a:xfrm>
            <a:off x="1339065" y="1662305"/>
            <a:ext cx="0" cy="3548062"/>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6" name="Line 4">
            <a:extLst>
              <a:ext uri="{FF2B5EF4-FFF2-40B4-BE49-F238E27FC236}">
                <a16:creationId xmlns:a16="http://schemas.microsoft.com/office/drawing/2014/main" id="{D8D87A3F-F7DE-4D29-9877-30E416E90F8A}"/>
              </a:ext>
            </a:extLst>
          </p:cNvPr>
          <p:cNvSpPr>
            <a:spLocks noChangeShapeType="1"/>
          </p:cNvSpPr>
          <p:nvPr/>
        </p:nvSpPr>
        <p:spPr bwMode="auto">
          <a:xfrm>
            <a:off x="1339065" y="5210367"/>
            <a:ext cx="5881688"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7" name="Arc 5">
            <a:extLst>
              <a:ext uri="{FF2B5EF4-FFF2-40B4-BE49-F238E27FC236}">
                <a16:creationId xmlns:a16="http://schemas.microsoft.com/office/drawing/2014/main" id="{C04EB026-1894-4A02-AD2F-D96421D70EA0}"/>
              </a:ext>
            </a:extLst>
          </p:cNvPr>
          <p:cNvSpPr>
            <a:spLocks/>
          </p:cNvSpPr>
          <p:nvPr/>
        </p:nvSpPr>
        <p:spPr bwMode="auto">
          <a:xfrm rot="10800000">
            <a:off x="1389865" y="2735455"/>
            <a:ext cx="5683250" cy="1689100"/>
          </a:xfrm>
          <a:custGeom>
            <a:avLst/>
            <a:gdLst>
              <a:gd name="T0" fmla="*/ 0 w 39462"/>
              <a:gd name="T1" fmla="*/ 77258096 h 21600"/>
              <a:gd name="T2" fmla="*/ 818491657 w 39462"/>
              <a:gd name="T3" fmla="*/ 79447279 h 21600"/>
              <a:gd name="T4" fmla="*/ 407586738 w 39462"/>
              <a:gd name="T5" fmla="*/ 132086047 h 21600"/>
              <a:gd name="T6" fmla="*/ 0 60000 65536"/>
              <a:gd name="T7" fmla="*/ 0 60000 65536"/>
              <a:gd name="T8" fmla="*/ 0 60000 65536"/>
              <a:gd name="T9" fmla="*/ 0 w 39462"/>
              <a:gd name="T10" fmla="*/ 0 h 21600"/>
              <a:gd name="T11" fmla="*/ 39462 w 39462"/>
              <a:gd name="T12" fmla="*/ 21600 h 21600"/>
            </a:gdLst>
            <a:ahLst/>
            <a:cxnLst>
              <a:cxn ang="T6">
                <a:pos x="T0" y="T1"/>
              </a:cxn>
              <a:cxn ang="T7">
                <a:pos x="T2" y="T3"/>
              </a:cxn>
              <a:cxn ang="T8">
                <a:pos x="T4" y="T5"/>
              </a:cxn>
            </a:cxnLst>
            <a:rect l="T9" t="T10" r="T11" b="T12"/>
            <a:pathLst>
              <a:path w="39462" h="21600" fill="none" extrusionOk="0">
                <a:moveTo>
                  <a:pt x="-1" y="12633"/>
                </a:moveTo>
                <a:cubicBezTo>
                  <a:pt x="3511" y="4937"/>
                  <a:pt x="11191" y="-1"/>
                  <a:pt x="19651" y="0"/>
                </a:cubicBezTo>
                <a:cubicBezTo>
                  <a:pt x="28252" y="0"/>
                  <a:pt x="36033" y="5103"/>
                  <a:pt x="39461" y="12992"/>
                </a:cubicBezTo>
              </a:path>
              <a:path w="39462" h="21600" stroke="0" extrusionOk="0">
                <a:moveTo>
                  <a:pt x="-1" y="12633"/>
                </a:moveTo>
                <a:cubicBezTo>
                  <a:pt x="3511" y="4937"/>
                  <a:pt x="11191" y="-1"/>
                  <a:pt x="19651" y="0"/>
                </a:cubicBezTo>
                <a:cubicBezTo>
                  <a:pt x="28252" y="0"/>
                  <a:pt x="36033" y="5103"/>
                  <a:pt x="39461" y="12992"/>
                </a:cubicBezTo>
                <a:lnTo>
                  <a:pt x="19651" y="21600"/>
                </a:lnTo>
                <a:close/>
              </a:path>
            </a:pathLst>
          </a:custGeom>
          <a:noFill/>
          <a:ln w="25400" cap="rnd">
            <a:solidFill>
              <a:srgbClr val="20F90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8" name="Arc 6">
            <a:extLst>
              <a:ext uri="{FF2B5EF4-FFF2-40B4-BE49-F238E27FC236}">
                <a16:creationId xmlns:a16="http://schemas.microsoft.com/office/drawing/2014/main" id="{5C8506CB-CA32-487D-9755-D8356B379EFC}"/>
              </a:ext>
            </a:extLst>
          </p:cNvPr>
          <p:cNvSpPr>
            <a:spLocks/>
          </p:cNvSpPr>
          <p:nvPr/>
        </p:nvSpPr>
        <p:spPr bwMode="auto">
          <a:xfrm>
            <a:off x="1077128" y="1043180"/>
            <a:ext cx="5749925" cy="3935412"/>
          </a:xfrm>
          <a:custGeom>
            <a:avLst/>
            <a:gdLst>
              <a:gd name="T0" fmla="*/ 1559290245 w 21203"/>
              <a:gd name="T1" fmla="*/ 138008059 h 21505"/>
              <a:gd name="T2" fmla="*/ 148552985 w 21203"/>
              <a:gd name="T3" fmla="*/ 720179768 h 21505"/>
              <a:gd name="T4" fmla="*/ 0 w 21203"/>
              <a:gd name="T5" fmla="*/ 0 h 21505"/>
              <a:gd name="T6" fmla="*/ 0 60000 65536"/>
              <a:gd name="T7" fmla="*/ 0 60000 65536"/>
              <a:gd name="T8" fmla="*/ 0 60000 65536"/>
              <a:gd name="T9" fmla="*/ 0 w 21203"/>
              <a:gd name="T10" fmla="*/ 0 h 21505"/>
              <a:gd name="T11" fmla="*/ 21203 w 21203"/>
              <a:gd name="T12" fmla="*/ 21505 h 21505"/>
            </a:gdLst>
            <a:ahLst/>
            <a:cxnLst>
              <a:cxn ang="T6">
                <a:pos x="T0" y="T1"/>
              </a:cxn>
              <a:cxn ang="T7">
                <a:pos x="T2" y="T3"/>
              </a:cxn>
              <a:cxn ang="T8">
                <a:pos x="T4" y="T5"/>
              </a:cxn>
            </a:cxnLst>
            <a:rect l="T9" t="T10" r="T11" b="T12"/>
            <a:pathLst>
              <a:path w="21203" h="21505" fill="none" extrusionOk="0">
                <a:moveTo>
                  <a:pt x="21203" y="4121"/>
                </a:moveTo>
                <a:cubicBezTo>
                  <a:pt x="19374" y="13530"/>
                  <a:pt x="11563" y="20608"/>
                  <a:pt x="2020" y="21505"/>
                </a:cubicBezTo>
              </a:path>
              <a:path w="21203" h="21505" stroke="0" extrusionOk="0">
                <a:moveTo>
                  <a:pt x="21203" y="4121"/>
                </a:moveTo>
                <a:cubicBezTo>
                  <a:pt x="19374" y="13530"/>
                  <a:pt x="11563" y="20608"/>
                  <a:pt x="2020" y="21505"/>
                </a:cubicBezTo>
                <a:lnTo>
                  <a:pt x="0" y="0"/>
                </a:lnTo>
                <a:close/>
              </a:path>
            </a:pathLst>
          </a:custGeom>
          <a:noFill/>
          <a:ln w="25400" cap="rnd">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9" name="Arc 7">
            <a:extLst>
              <a:ext uri="{FF2B5EF4-FFF2-40B4-BE49-F238E27FC236}">
                <a16:creationId xmlns:a16="http://schemas.microsoft.com/office/drawing/2014/main" id="{5A268DD7-C741-4ED9-A9C7-57F10A5BB1D9}"/>
              </a:ext>
            </a:extLst>
          </p:cNvPr>
          <p:cNvSpPr>
            <a:spLocks/>
          </p:cNvSpPr>
          <p:nvPr/>
        </p:nvSpPr>
        <p:spPr bwMode="auto">
          <a:xfrm rot="10800000">
            <a:off x="1729590" y="1641667"/>
            <a:ext cx="2078038" cy="2547938"/>
          </a:xfrm>
          <a:custGeom>
            <a:avLst/>
            <a:gdLst>
              <a:gd name="T0" fmla="*/ 0 w 42794"/>
              <a:gd name="T1" fmla="*/ 254761977 h 21600"/>
              <a:gd name="T2" fmla="*/ 100907636 w 42794"/>
              <a:gd name="T3" fmla="*/ 264738802 h 21600"/>
              <a:gd name="T4" fmla="*/ 50338296 w 42794"/>
              <a:gd name="T5" fmla="*/ 300555012 h 21600"/>
              <a:gd name="T6" fmla="*/ 0 60000 65536"/>
              <a:gd name="T7" fmla="*/ 0 60000 65536"/>
              <a:gd name="T8" fmla="*/ 0 60000 65536"/>
              <a:gd name="T9" fmla="*/ 0 w 42794"/>
              <a:gd name="T10" fmla="*/ 0 h 21600"/>
              <a:gd name="T11" fmla="*/ 42794 w 42794"/>
              <a:gd name="T12" fmla="*/ 21600 h 21600"/>
            </a:gdLst>
            <a:ahLst/>
            <a:cxnLst>
              <a:cxn ang="T6">
                <a:pos x="T0" y="T1"/>
              </a:cxn>
              <a:cxn ang="T7">
                <a:pos x="T2" y="T3"/>
              </a:cxn>
              <a:cxn ang="T8">
                <a:pos x="T4" y="T5"/>
              </a:cxn>
            </a:cxnLst>
            <a:rect l="T9" t="T10" r="T11" b="T12"/>
            <a:pathLst>
              <a:path w="42794" h="21600" fill="none" extrusionOk="0">
                <a:moveTo>
                  <a:pt x="0" y="18309"/>
                </a:moveTo>
                <a:cubicBezTo>
                  <a:pt x="1624" y="7774"/>
                  <a:pt x="10689" y="-1"/>
                  <a:pt x="21348" y="0"/>
                </a:cubicBezTo>
                <a:cubicBezTo>
                  <a:pt x="32281" y="0"/>
                  <a:pt x="41491" y="8170"/>
                  <a:pt x="42794" y="19025"/>
                </a:cubicBezTo>
              </a:path>
              <a:path w="42794" h="21600" stroke="0" extrusionOk="0">
                <a:moveTo>
                  <a:pt x="0" y="18309"/>
                </a:moveTo>
                <a:cubicBezTo>
                  <a:pt x="1624" y="7774"/>
                  <a:pt x="10689" y="-1"/>
                  <a:pt x="21348" y="0"/>
                </a:cubicBezTo>
                <a:cubicBezTo>
                  <a:pt x="32281" y="0"/>
                  <a:pt x="41491" y="8170"/>
                  <a:pt x="42794" y="19025"/>
                </a:cubicBezTo>
                <a:lnTo>
                  <a:pt x="21348" y="21600"/>
                </a:lnTo>
                <a:close/>
              </a:path>
            </a:pathLst>
          </a:custGeom>
          <a:noFill/>
          <a:ln w="25400" cap="rnd">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10" name="Arc 8">
            <a:extLst>
              <a:ext uri="{FF2B5EF4-FFF2-40B4-BE49-F238E27FC236}">
                <a16:creationId xmlns:a16="http://schemas.microsoft.com/office/drawing/2014/main" id="{0E0080DF-7125-4B8D-AD9E-68590A1DD42D}"/>
              </a:ext>
            </a:extLst>
          </p:cNvPr>
          <p:cNvSpPr>
            <a:spLocks/>
          </p:cNvSpPr>
          <p:nvPr/>
        </p:nvSpPr>
        <p:spPr bwMode="auto">
          <a:xfrm>
            <a:off x="2337603" y="3162492"/>
            <a:ext cx="517525" cy="1916113"/>
          </a:xfrm>
          <a:custGeom>
            <a:avLst/>
            <a:gdLst>
              <a:gd name="T0" fmla="*/ 12489256 w 21445"/>
              <a:gd name="T1" fmla="*/ 23800713 h 19969"/>
              <a:gd name="T2" fmla="*/ 4795353 w 21445"/>
              <a:gd name="T3" fmla="*/ 183859410 h 19969"/>
              <a:gd name="T4" fmla="*/ 0 w 21445"/>
              <a:gd name="T5" fmla="*/ 0 h 19969"/>
              <a:gd name="T6" fmla="*/ 0 60000 65536"/>
              <a:gd name="T7" fmla="*/ 0 60000 65536"/>
              <a:gd name="T8" fmla="*/ 0 60000 65536"/>
              <a:gd name="T9" fmla="*/ 0 w 21445"/>
              <a:gd name="T10" fmla="*/ 0 h 19969"/>
              <a:gd name="T11" fmla="*/ 21445 w 21445"/>
              <a:gd name="T12" fmla="*/ 19969 h 19969"/>
            </a:gdLst>
            <a:ahLst/>
            <a:cxnLst>
              <a:cxn ang="T6">
                <a:pos x="T0" y="T1"/>
              </a:cxn>
              <a:cxn ang="T7">
                <a:pos x="T2" y="T3"/>
              </a:cxn>
              <a:cxn ang="T8">
                <a:pos x="T4" y="T5"/>
              </a:cxn>
            </a:cxnLst>
            <a:rect l="T9" t="T10" r="T11" b="T12"/>
            <a:pathLst>
              <a:path w="21445" h="19969" fill="none" extrusionOk="0">
                <a:moveTo>
                  <a:pt x="21444" y="2584"/>
                </a:moveTo>
                <a:cubicBezTo>
                  <a:pt x="20509" y="10342"/>
                  <a:pt x="15457" y="16990"/>
                  <a:pt x="8234" y="19969"/>
                </a:cubicBezTo>
              </a:path>
              <a:path w="21445" h="19969" stroke="0" extrusionOk="0">
                <a:moveTo>
                  <a:pt x="21444" y="2584"/>
                </a:moveTo>
                <a:cubicBezTo>
                  <a:pt x="20509" y="10342"/>
                  <a:pt x="15457" y="16990"/>
                  <a:pt x="8234" y="19969"/>
                </a:cubicBezTo>
                <a:lnTo>
                  <a:pt x="0" y="0"/>
                </a:lnTo>
                <a:close/>
              </a:path>
            </a:pathLst>
          </a:custGeom>
          <a:noFill/>
          <a:ln w="25400" cap="rnd">
            <a:solidFill>
              <a:schemeClr val="accent1"/>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11" name="Rectangle 9">
            <a:extLst>
              <a:ext uri="{FF2B5EF4-FFF2-40B4-BE49-F238E27FC236}">
                <a16:creationId xmlns:a16="http://schemas.microsoft.com/office/drawing/2014/main" id="{6201642A-8CA3-4FBF-A769-D3683A5B1958}"/>
              </a:ext>
            </a:extLst>
          </p:cNvPr>
          <p:cNvSpPr>
            <a:spLocks noChangeArrowheads="1"/>
          </p:cNvSpPr>
          <p:nvPr/>
        </p:nvSpPr>
        <p:spPr bwMode="auto">
          <a:xfrm>
            <a:off x="6819115" y="1581342"/>
            <a:ext cx="965008"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hlink"/>
                </a:solidFill>
                <a:ea typeface="宋体" panose="02010600030101010101" pitchFamily="2" charset="-122"/>
              </a:rPr>
              <a:t>LMC</a:t>
            </a:r>
          </a:p>
        </p:txBody>
      </p:sp>
      <p:sp>
        <p:nvSpPr>
          <p:cNvPr id="12" name="Rectangle 10">
            <a:extLst>
              <a:ext uri="{FF2B5EF4-FFF2-40B4-BE49-F238E27FC236}">
                <a16:creationId xmlns:a16="http://schemas.microsoft.com/office/drawing/2014/main" id="{0F40F767-6EF1-4B7F-8078-DBBA9913693A}"/>
              </a:ext>
            </a:extLst>
          </p:cNvPr>
          <p:cNvSpPr>
            <a:spLocks noChangeArrowheads="1"/>
          </p:cNvSpPr>
          <p:nvPr/>
        </p:nvSpPr>
        <p:spPr bwMode="auto">
          <a:xfrm>
            <a:off x="7033428" y="3200592"/>
            <a:ext cx="924933"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rgbClr val="20F90F"/>
                </a:solidFill>
                <a:ea typeface="宋体" panose="02010600030101010101" pitchFamily="2" charset="-122"/>
              </a:rPr>
              <a:t>LAC</a:t>
            </a:r>
          </a:p>
        </p:txBody>
      </p:sp>
      <p:sp>
        <p:nvSpPr>
          <p:cNvPr id="13" name="Rectangle 11">
            <a:extLst>
              <a:ext uri="{FF2B5EF4-FFF2-40B4-BE49-F238E27FC236}">
                <a16:creationId xmlns:a16="http://schemas.microsoft.com/office/drawing/2014/main" id="{F620C679-5121-4BDE-890C-387E0E8D7C29}"/>
              </a:ext>
            </a:extLst>
          </p:cNvPr>
          <p:cNvSpPr>
            <a:spLocks noChangeArrowheads="1"/>
          </p:cNvSpPr>
          <p:nvPr/>
        </p:nvSpPr>
        <p:spPr bwMode="auto">
          <a:xfrm>
            <a:off x="7057240" y="5200842"/>
            <a:ext cx="46487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Q</a:t>
            </a:r>
          </a:p>
        </p:txBody>
      </p:sp>
      <p:sp>
        <p:nvSpPr>
          <p:cNvPr id="14" name="Rectangle 12">
            <a:extLst>
              <a:ext uri="{FF2B5EF4-FFF2-40B4-BE49-F238E27FC236}">
                <a16:creationId xmlns:a16="http://schemas.microsoft.com/office/drawing/2014/main" id="{3163B0DD-0DB2-4C22-A551-0B92796282B1}"/>
              </a:ext>
            </a:extLst>
          </p:cNvPr>
          <p:cNvSpPr>
            <a:spLocks noChangeArrowheads="1"/>
          </p:cNvSpPr>
          <p:nvPr/>
        </p:nvSpPr>
        <p:spPr bwMode="auto">
          <a:xfrm>
            <a:off x="223053" y="1176530"/>
            <a:ext cx="1206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a:solidFill>
                  <a:schemeClr val="tx1"/>
                </a:solidFill>
                <a:ea typeface="宋体" panose="02010600030101010101" pitchFamily="2" charset="-122"/>
              </a:rPr>
              <a:t>$/</a:t>
            </a:r>
            <a:r>
              <a:rPr lang="zh-CN" altLang="en-US" sz="2800">
                <a:solidFill>
                  <a:schemeClr val="tx1"/>
                </a:solidFill>
                <a:ea typeface="宋体" panose="02010600030101010101" pitchFamily="2" charset="-122"/>
              </a:rPr>
              <a:t>产出</a:t>
            </a:r>
            <a:endParaRPr lang="en-US" altLang="zh-CN" sz="2800">
              <a:solidFill>
                <a:schemeClr val="tx1"/>
              </a:solidFill>
              <a:ea typeface="宋体" panose="02010600030101010101" pitchFamily="2" charset="-122"/>
            </a:endParaRPr>
          </a:p>
        </p:txBody>
      </p:sp>
      <p:sp>
        <p:nvSpPr>
          <p:cNvPr id="15" name="Rectangle 13">
            <a:extLst>
              <a:ext uri="{FF2B5EF4-FFF2-40B4-BE49-F238E27FC236}">
                <a16:creationId xmlns:a16="http://schemas.microsoft.com/office/drawing/2014/main" id="{AA2E3BE3-8B09-4AEC-8D06-9953085CCD4D}"/>
              </a:ext>
            </a:extLst>
          </p:cNvPr>
          <p:cNvSpPr>
            <a:spLocks noChangeArrowheads="1"/>
          </p:cNvSpPr>
          <p:nvPr/>
        </p:nvSpPr>
        <p:spPr bwMode="auto">
          <a:xfrm>
            <a:off x="3413928" y="1557530"/>
            <a:ext cx="70532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accent1"/>
                </a:solidFill>
                <a:ea typeface="宋体" panose="02010600030101010101" pitchFamily="2" charset="-122"/>
              </a:rPr>
              <a:t>AC</a:t>
            </a:r>
          </a:p>
        </p:txBody>
      </p:sp>
      <p:sp>
        <p:nvSpPr>
          <p:cNvPr id="16" name="Rectangle 14">
            <a:extLst>
              <a:ext uri="{FF2B5EF4-FFF2-40B4-BE49-F238E27FC236}">
                <a16:creationId xmlns:a16="http://schemas.microsoft.com/office/drawing/2014/main" id="{1D6C28D0-B5FA-4573-95D7-1E69922F81B6}"/>
              </a:ext>
            </a:extLst>
          </p:cNvPr>
          <p:cNvSpPr>
            <a:spLocks noChangeArrowheads="1"/>
          </p:cNvSpPr>
          <p:nvPr/>
        </p:nvSpPr>
        <p:spPr bwMode="auto">
          <a:xfrm>
            <a:off x="2199490" y="2867217"/>
            <a:ext cx="745397"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accent1"/>
                </a:solidFill>
                <a:ea typeface="宋体" panose="02010600030101010101" pitchFamily="2" charset="-122"/>
              </a:rPr>
              <a:t>MC</a:t>
            </a:r>
          </a:p>
        </p:txBody>
      </p:sp>
      <p:sp>
        <p:nvSpPr>
          <p:cNvPr id="17" name="Line 15">
            <a:extLst>
              <a:ext uri="{FF2B5EF4-FFF2-40B4-BE49-F238E27FC236}">
                <a16:creationId xmlns:a16="http://schemas.microsoft.com/office/drawing/2014/main" id="{F45E4CB3-556D-4B50-96EE-75CC4D7B9DC5}"/>
              </a:ext>
            </a:extLst>
          </p:cNvPr>
          <p:cNvSpPr>
            <a:spLocks noChangeShapeType="1"/>
          </p:cNvSpPr>
          <p:nvPr/>
        </p:nvSpPr>
        <p:spPr bwMode="auto">
          <a:xfrm>
            <a:off x="1339065" y="3710180"/>
            <a:ext cx="4024313"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18" name="Line 16">
            <a:extLst>
              <a:ext uri="{FF2B5EF4-FFF2-40B4-BE49-F238E27FC236}">
                <a16:creationId xmlns:a16="http://schemas.microsoft.com/office/drawing/2014/main" id="{F2A86D7E-7ECE-4491-8CF6-91F6A9A631A0}"/>
              </a:ext>
            </a:extLst>
          </p:cNvPr>
          <p:cNvSpPr>
            <a:spLocks noChangeShapeType="1"/>
          </p:cNvSpPr>
          <p:nvPr/>
        </p:nvSpPr>
        <p:spPr bwMode="auto">
          <a:xfrm>
            <a:off x="5387190" y="3710180"/>
            <a:ext cx="0" cy="1476375"/>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19" name="Line 17">
            <a:extLst>
              <a:ext uri="{FF2B5EF4-FFF2-40B4-BE49-F238E27FC236}">
                <a16:creationId xmlns:a16="http://schemas.microsoft.com/office/drawing/2014/main" id="{FF146A48-8D56-4EC5-AE70-8AD9F13FEF73}"/>
              </a:ext>
            </a:extLst>
          </p:cNvPr>
          <p:cNvSpPr>
            <a:spLocks noChangeShapeType="1"/>
          </p:cNvSpPr>
          <p:nvPr/>
        </p:nvSpPr>
        <p:spPr bwMode="auto">
          <a:xfrm>
            <a:off x="2863065" y="3733992"/>
            <a:ext cx="0" cy="1476375"/>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20" name="Rectangle 18">
            <a:extLst>
              <a:ext uri="{FF2B5EF4-FFF2-40B4-BE49-F238E27FC236}">
                <a16:creationId xmlns:a16="http://schemas.microsoft.com/office/drawing/2014/main" id="{F4313D7D-BBA9-46B3-B627-4CBF26C001D2}"/>
              </a:ext>
            </a:extLst>
          </p:cNvPr>
          <p:cNvSpPr>
            <a:spLocks noChangeArrowheads="1"/>
          </p:cNvSpPr>
          <p:nvPr/>
        </p:nvSpPr>
        <p:spPr bwMode="auto">
          <a:xfrm>
            <a:off x="845353" y="3440305"/>
            <a:ext cx="405560"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p</a:t>
            </a:r>
          </a:p>
        </p:txBody>
      </p:sp>
      <p:sp>
        <p:nvSpPr>
          <p:cNvPr id="21" name="Rectangle 19">
            <a:extLst>
              <a:ext uri="{FF2B5EF4-FFF2-40B4-BE49-F238E27FC236}">
                <a16:creationId xmlns:a16="http://schemas.microsoft.com/office/drawing/2014/main" id="{9DA80EC2-37F2-4657-937D-07527E509389}"/>
              </a:ext>
            </a:extLst>
          </p:cNvPr>
          <p:cNvSpPr>
            <a:spLocks noChangeArrowheads="1"/>
          </p:cNvSpPr>
          <p:nvPr/>
        </p:nvSpPr>
        <p:spPr bwMode="auto">
          <a:xfrm>
            <a:off x="2604303" y="5296092"/>
            <a:ext cx="830356"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err="1">
                <a:solidFill>
                  <a:schemeClr val="tx1"/>
                </a:solidFill>
                <a:ea typeface="宋体" panose="02010600030101010101" pitchFamily="2" charset="-122"/>
              </a:rPr>
              <a:t>Q</a:t>
            </a:r>
            <a:r>
              <a:rPr lang="en-US" altLang="zh-CN" sz="2800" baseline="-25000" dirty="0" err="1">
                <a:solidFill>
                  <a:schemeClr val="tx1"/>
                </a:solidFill>
                <a:ea typeface="宋体" panose="02010600030101010101" pitchFamily="2" charset="-122"/>
              </a:rPr>
              <a:t>sr</a:t>
            </a:r>
            <a:r>
              <a:rPr lang="en-US" altLang="zh-CN" sz="2800" dirty="0">
                <a:solidFill>
                  <a:schemeClr val="tx1"/>
                </a:solidFill>
                <a:ea typeface="宋体" panose="02010600030101010101" pitchFamily="2" charset="-122"/>
              </a:rPr>
              <a:t>*</a:t>
            </a:r>
          </a:p>
        </p:txBody>
      </p:sp>
      <p:sp>
        <p:nvSpPr>
          <p:cNvPr id="22" name="Rectangle 20">
            <a:extLst>
              <a:ext uri="{FF2B5EF4-FFF2-40B4-BE49-F238E27FC236}">
                <a16:creationId xmlns:a16="http://schemas.microsoft.com/office/drawing/2014/main" id="{2BB0B540-AAD0-4EEF-A1EE-4120CA9A65C6}"/>
              </a:ext>
            </a:extLst>
          </p:cNvPr>
          <p:cNvSpPr>
            <a:spLocks noChangeArrowheads="1"/>
          </p:cNvSpPr>
          <p:nvPr/>
        </p:nvSpPr>
        <p:spPr bwMode="auto">
          <a:xfrm>
            <a:off x="5152240" y="5296092"/>
            <a:ext cx="604333"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Q*</a:t>
            </a:r>
          </a:p>
        </p:txBody>
      </p:sp>
      <p:sp>
        <p:nvSpPr>
          <p:cNvPr id="23" name="Rectangle 21">
            <a:extLst>
              <a:ext uri="{FF2B5EF4-FFF2-40B4-BE49-F238E27FC236}">
                <a16:creationId xmlns:a16="http://schemas.microsoft.com/office/drawing/2014/main" id="{550303BF-1B8C-442A-92E4-F212BF5B1A88}"/>
              </a:ext>
            </a:extLst>
          </p:cNvPr>
          <p:cNvSpPr>
            <a:spLocks noChangeArrowheads="1"/>
          </p:cNvSpPr>
          <p:nvPr/>
        </p:nvSpPr>
        <p:spPr bwMode="auto">
          <a:xfrm>
            <a:off x="223053" y="5881865"/>
            <a:ext cx="8697894"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zh-CN" altLang="en-US" dirty="0">
                <a:solidFill>
                  <a:schemeClr val="tx1"/>
                </a:solidFill>
                <a:ea typeface="宋体" panose="02010600030101010101" pitchFamily="2" charset="-122"/>
              </a:rPr>
              <a:t>厂商可以在长期通过扩大规模</a:t>
            </a:r>
            <a:r>
              <a:rPr lang="en-US" altLang="zh-CN" dirty="0">
                <a:solidFill>
                  <a:schemeClr val="tx1"/>
                </a:solidFill>
                <a:ea typeface="宋体" panose="02010600030101010101" pitchFamily="2" charset="-122"/>
              </a:rPr>
              <a:t>(</a:t>
            </a:r>
            <a:r>
              <a:rPr lang="zh-CN" altLang="en-US" dirty="0">
                <a:solidFill>
                  <a:schemeClr val="tx1"/>
                </a:solidFill>
                <a:ea typeface="宋体" panose="02010600030101010101" pitchFamily="2" charset="-122"/>
              </a:rPr>
              <a:t>资本</a:t>
            </a:r>
            <a:r>
              <a:rPr lang="en-US" altLang="zh-CN" dirty="0">
                <a:solidFill>
                  <a:schemeClr val="tx1"/>
                </a:solidFill>
                <a:ea typeface="宋体" panose="02010600030101010101" pitchFamily="2" charset="-122"/>
              </a:rPr>
              <a:t>)</a:t>
            </a:r>
            <a:r>
              <a:rPr lang="zh-CN" altLang="en-US" dirty="0">
                <a:solidFill>
                  <a:schemeClr val="tx1"/>
                </a:solidFill>
                <a:ea typeface="宋体" panose="02010600030101010101" pitchFamily="2" charset="-122"/>
              </a:rPr>
              <a:t>来增加利润</a:t>
            </a:r>
            <a:endParaRPr lang="en-US" altLang="zh-CN" dirty="0">
              <a:solidFill>
                <a:schemeClr val="tx1"/>
              </a:solidFill>
              <a:ea typeface="宋体" panose="02010600030101010101" pitchFamily="2" charset="-122"/>
            </a:endParaRPr>
          </a:p>
        </p:txBody>
      </p:sp>
      <p:sp>
        <p:nvSpPr>
          <p:cNvPr id="24" name="Rectangle 22">
            <a:extLst>
              <a:ext uri="{FF2B5EF4-FFF2-40B4-BE49-F238E27FC236}">
                <a16:creationId xmlns:a16="http://schemas.microsoft.com/office/drawing/2014/main" id="{F897BF79-9B34-42BA-8250-B3B6A234C899}"/>
              </a:ext>
            </a:extLst>
          </p:cNvPr>
          <p:cNvSpPr>
            <a:spLocks noChangeArrowheads="1"/>
          </p:cNvSpPr>
          <p:nvPr/>
        </p:nvSpPr>
        <p:spPr bwMode="auto">
          <a:xfrm>
            <a:off x="1342240" y="3705417"/>
            <a:ext cx="1524000" cy="4191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25" name="Rectangle 23">
            <a:extLst>
              <a:ext uri="{FF2B5EF4-FFF2-40B4-BE49-F238E27FC236}">
                <a16:creationId xmlns:a16="http://schemas.microsoft.com/office/drawing/2014/main" id="{B9809D01-0148-4DBC-83AC-6074EF257ADD}"/>
              </a:ext>
            </a:extLst>
          </p:cNvPr>
          <p:cNvSpPr>
            <a:spLocks noChangeArrowheads="1"/>
          </p:cNvSpPr>
          <p:nvPr/>
        </p:nvSpPr>
        <p:spPr bwMode="auto">
          <a:xfrm>
            <a:off x="1656565" y="3611755"/>
            <a:ext cx="6445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a:solidFill>
                  <a:schemeClr val="tx1"/>
                </a:solidFill>
                <a:latin typeface="Symbol" panose="05050102010706020507" pitchFamily="18" charset="2"/>
                <a:ea typeface="宋体" panose="02010600030101010101" pitchFamily="2" charset="-122"/>
              </a:rPr>
              <a:t>P</a:t>
            </a:r>
            <a:r>
              <a:rPr lang="en-US" altLang="zh-CN" baseline="-25000">
                <a:solidFill>
                  <a:schemeClr val="tx1"/>
                </a:solidFill>
                <a:ea typeface="宋体" panose="02010600030101010101" pitchFamily="2" charset="-122"/>
              </a:rPr>
              <a:t>s</a:t>
            </a:r>
          </a:p>
        </p:txBody>
      </p:sp>
      <p:sp>
        <p:nvSpPr>
          <p:cNvPr id="26" name="Rectangle 24">
            <a:extLst>
              <a:ext uri="{FF2B5EF4-FFF2-40B4-BE49-F238E27FC236}">
                <a16:creationId xmlns:a16="http://schemas.microsoft.com/office/drawing/2014/main" id="{8C8108C0-83BE-412D-98CD-E3865388E0F8}"/>
              </a:ext>
            </a:extLst>
          </p:cNvPr>
          <p:cNvSpPr>
            <a:spLocks noChangeArrowheads="1"/>
          </p:cNvSpPr>
          <p:nvPr/>
        </p:nvSpPr>
        <p:spPr bwMode="auto">
          <a:xfrm>
            <a:off x="1348590" y="3699067"/>
            <a:ext cx="4038600" cy="595286"/>
          </a:xfrm>
          <a:prstGeom prst="rect">
            <a:avLst/>
          </a:prstGeom>
          <a:solidFill>
            <a:srgbClr val="0099FF">
              <a:alpha val="50195"/>
            </a:srgbClr>
          </a:solidFill>
          <a:ln w="12700">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27" name="Rectangle 25">
            <a:extLst>
              <a:ext uri="{FF2B5EF4-FFF2-40B4-BE49-F238E27FC236}">
                <a16:creationId xmlns:a16="http://schemas.microsoft.com/office/drawing/2014/main" id="{784AF5ED-C393-477D-B0D2-B8D662E2D0E5}"/>
              </a:ext>
            </a:extLst>
          </p:cNvPr>
          <p:cNvSpPr>
            <a:spLocks noChangeArrowheads="1"/>
          </p:cNvSpPr>
          <p:nvPr/>
        </p:nvSpPr>
        <p:spPr bwMode="auto">
          <a:xfrm>
            <a:off x="3472665" y="3638742"/>
            <a:ext cx="6143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4400">
                <a:solidFill>
                  <a:schemeClr val="tx1"/>
                </a:solidFill>
                <a:latin typeface="Symbol" panose="05050102010706020507" pitchFamily="18" charset="2"/>
                <a:ea typeface="宋体" panose="02010600030101010101" pitchFamily="2" charset="-122"/>
              </a:rPr>
              <a:t>P</a:t>
            </a:r>
          </a:p>
        </p:txBody>
      </p:sp>
    </p:spTree>
    <p:extLst>
      <p:ext uri="{BB962C8B-B14F-4D97-AF65-F5344CB8AC3E}">
        <p14:creationId xmlns:p14="http://schemas.microsoft.com/office/powerpoint/2010/main" val="39952735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19FF27-4EB2-44E1-ABDE-0159EFBD72C5}"/>
              </a:ext>
            </a:extLst>
          </p:cNvPr>
          <p:cNvSpPr>
            <a:spLocks noGrp="1"/>
          </p:cNvSpPr>
          <p:nvPr>
            <p:ph type="title"/>
          </p:nvPr>
        </p:nvSpPr>
        <p:spPr/>
        <p:txBody>
          <a:bodyPr/>
          <a:lstStyle/>
          <a:p>
            <a:r>
              <a:rPr lang="zh-CN" altLang="en-US" dirty="0"/>
              <a:t>厂商的规模调整</a:t>
            </a:r>
            <a:endParaRPr lang="en-US" dirty="0"/>
          </a:p>
        </p:txBody>
      </p:sp>
      <p:sp>
        <p:nvSpPr>
          <p:cNvPr id="3" name="内容占位符 2">
            <a:extLst>
              <a:ext uri="{FF2B5EF4-FFF2-40B4-BE49-F238E27FC236}">
                <a16:creationId xmlns:a16="http://schemas.microsoft.com/office/drawing/2014/main" id="{AF420618-D06A-4333-A68A-FA1765B00E02}"/>
              </a:ext>
            </a:extLst>
          </p:cNvPr>
          <p:cNvSpPr>
            <a:spLocks noGrp="1"/>
          </p:cNvSpPr>
          <p:nvPr>
            <p:ph idx="1"/>
          </p:nvPr>
        </p:nvSpPr>
        <p:spPr/>
        <p:txBody>
          <a:bodyPr/>
          <a:lstStyle/>
          <a:p>
            <a:endParaRPr lang="en-US" dirty="0"/>
          </a:p>
        </p:txBody>
      </p:sp>
      <p:sp>
        <p:nvSpPr>
          <p:cNvPr id="5" name="Line 3">
            <a:extLst>
              <a:ext uri="{FF2B5EF4-FFF2-40B4-BE49-F238E27FC236}">
                <a16:creationId xmlns:a16="http://schemas.microsoft.com/office/drawing/2014/main" id="{0973E483-B46B-41A2-911A-0DDCA93AE04D}"/>
              </a:ext>
            </a:extLst>
          </p:cNvPr>
          <p:cNvSpPr>
            <a:spLocks noChangeShapeType="1"/>
          </p:cNvSpPr>
          <p:nvPr/>
        </p:nvSpPr>
        <p:spPr bwMode="auto">
          <a:xfrm>
            <a:off x="1591468" y="1628464"/>
            <a:ext cx="0" cy="3548062"/>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6" name="Line 4">
            <a:extLst>
              <a:ext uri="{FF2B5EF4-FFF2-40B4-BE49-F238E27FC236}">
                <a16:creationId xmlns:a16="http://schemas.microsoft.com/office/drawing/2014/main" id="{F14E7DD9-6310-4BF3-A241-8D94B1ADC0DD}"/>
              </a:ext>
            </a:extLst>
          </p:cNvPr>
          <p:cNvSpPr>
            <a:spLocks noChangeShapeType="1"/>
          </p:cNvSpPr>
          <p:nvPr/>
        </p:nvSpPr>
        <p:spPr bwMode="auto">
          <a:xfrm>
            <a:off x="1591468" y="5176526"/>
            <a:ext cx="5881688"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7" name="Arc 5">
            <a:extLst>
              <a:ext uri="{FF2B5EF4-FFF2-40B4-BE49-F238E27FC236}">
                <a16:creationId xmlns:a16="http://schemas.microsoft.com/office/drawing/2014/main" id="{EB5361CB-5273-4549-8A87-B33B96EF4AEF}"/>
              </a:ext>
            </a:extLst>
          </p:cNvPr>
          <p:cNvSpPr>
            <a:spLocks/>
          </p:cNvSpPr>
          <p:nvPr/>
        </p:nvSpPr>
        <p:spPr bwMode="auto">
          <a:xfrm rot="10800000">
            <a:off x="1642268" y="2701614"/>
            <a:ext cx="5683250" cy="1689100"/>
          </a:xfrm>
          <a:custGeom>
            <a:avLst/>
            <a:gdLst>
              <a:gd name="T0" fmla="*/ 0 w 39462"/>
              <a:gd name="T1" fmla="*/ 77258096 h 21600"/>
              <a:gd name="T2" fmla="*/ 818491657 w 39462"/>
              <a:gd name="T3" fmla="*/ 79447279 h 21600"/>
              <a:gd name="T4" fmla="*/ 407586738 w 39462"/>
              <a:gd name="T5" fmla="*/ 132086047 h 21600"/>
              <a:gd name="T6" fmla="*/ 0 60000 65536"/>
              <a:gd name="T7" fmla="*/ 0 60000 65536"/>
              <a:gd name="T8" fmla="*/ 0 60000 65536"/>
              <a:gd name="T9" fmla="*/ 0 w 39462"/>
              <a:gd name="T10" fmla="*/ 0 h 21600"/>
              <a:gd name="T11" fmla="*/ 39462 w 39462"/>
              <a:gd name="T12" fmla="*/ 21600 h 21600"/>
            </a:gdLst>
            <a:ahLst/>
            <a:cxnLst>
              <a:cxn ang="T6">
                <a:pos x="T0" y="T1"/>
              </a:cxn>
              <a:cxn ang="T7">
                <a:pos x="T2" y="T3"/>
              </a:cxn>
              <a:cxn ang="T8">
                <a:pos x="T4" y="T5"/>
              </a:cxn>
            </a:cxnLst>
            <a:rect l="T9" t="T10" r="T11" b="T12"/>
            <a:pathLst>
              <a:path w="39462" h="21600" fill="none" extrusionOk="0">
                <a:moveTo>
                  <a:pt x="-1" y="12633"/>
                </a:moveTo>
                <a:cubicBezTo>
                  <a:pt x="3511" y="4937"/>
                  <a:pt x="11191" y="-1"/>
                  <a:pt x="19651" y="0"/>
                </a:cubicBezTo>
                <a:cubicBezTo>
                  <a:pt x="28252" y="0"/>
                  <a:pt x="36033" y="5103"/>
                  <a:pt x="39461" y="12992"/>
                </a:cubicBezTo>
              </a:path>
              <a:path w="39462" h="21600" stroke="0" extrusionOk="0">
                <a:moveTo>
                  <a:pt x="-1" y="12633"/>
                </a:moveTo>
                <a:cubicBezTo>
                  <a:pt x="3511" y="4937"/>
                  <a:pt x="11191" y="-1"/>
                  <a:pt x="19651" y="0"/>
                </a:cubicBezTo>
                <a:cubicBezTo>
                  <a:pt x="28252" y="0"/>
                  <a:pt x="36033" y="5103"/>
                  <a:pt x="39461" y="12992"/>
                </a:cubicBezTo>
                <a:lnTo>
                  <a:pt x="19651" y="21600"/>
                </a:lnTo>
                <a:close/>
              </a:path>
            </a:pathLst>
          </a:custGeom>
          <a:noFill/>
          <a:ln w="25400" cap="rnd">
            <a:solidFill>
              <a:srgbClr val="20F90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8" name="Arc 6">
            <a:extLst>
              <a:ext uri="{FF2B5EF4-FFF2-40B4-BE49-F238E27FC236}">
                <a16:creationId xmlns:a16="http://schemas.microsoft.com/office/drawing/2014/main" id="{5F8760F5-E98B-46D8-BDE1-57167D8C1A8E}"/>
              </a:ext>
            </a:extLst>
          </p:cNvPr>
          <p:cNvSpPr>
            <a:spLocks/>
          </p:cNvSpPr>
          <p:nvPr/>
        </p:nvSpPr>
        <p:spPr bwMode="auto">
          <a:xfrm>
            <a:off x="1329531" y="1009339"/>
            <a:ext cx="5749925" cy="3935412"/>
          </a:xfrm>
          <a:custGeom>
            <a:avLst/>
            <a:gdLst>
              <a:gd name="T0" fmla="*/ 1559290245 w 21203"/>
              <a:gd name="T1" fmla="*/ 138008059 h 21505"/>
              <a:gd name="T2" fmla="*/ 148552985 w 21203"/>
              <a:gd name="T3" fmla="*/ 720179768 h 21505"/>
              <a:gd name="T4" fmla="*/ 0 w 21203"/>
              <a:gd name="T5" fmla="*/ 0 h 21505"/>
              <a:gd name="T6" fmla="*/ 0 60000 65536"/>
              <a:gd name="T7" fmla="*/ 0 60000 65536"/>
              <a:gd name="T8" fmla="*/ 0 60000 65536"/>
              <a:gd name="T9" fmla="*/ 0 w 21203"/>
              <a:gd name="T10" fmla="*/ 0 h 21505"/>
              <a:gd name="T11" fmla="*/ 21203 w 21203"/>
              <a:gd name="T12" fmla="*/ 21505 h 21505"/>
            </a:gdLst>
            <a:ahLst/>
            <a:cxnLst>
              <a:cxn ang="T6">
                <a:pos x="T0" y="T1"/>
              </a:cxn>
              <a:cxn ang="T7">
                <a:pos x="T2" y="T3"/>
              </a:cxn>
              <a:cxn ang="T8">
                <a:pos x="T4" y="T5"/>
              </a:cxn>
            </a:cxnLst>
            <a:rect l="T9" t="T10" r="T11" b="T12"/>
            <a:pathLst>
              <a:path w="21203" h="21505" fill="none" extrusionOk="0">
                <a:moveTo>
                  <a:pt x="21203" y="4121"/>
                </a:moveTo>
                <a:cubicBezTo>
                  <a:pt x="19374" y="13530"/>
                  <a:pt x="11563" y="20608"/>
                  <a:pt x="2020" y="21505"/>
                </a:cubicBezTo>
              </a:path>
              <a:path w="21203" h="21505" stroke="0" extrusionOk="0">
                <a:moveTo>
                  <a:pt x="21203" y="4121"/>
                </a:moveTo>
                <a:cubicBezTo>
                  <a:pt x="19374" y="13530"/>
                  <a:pt x="11563" y="20608"/>
                  <a:pt x="2020" y="21505"/>
                </a:cubicBezTo>
                <a:lnTo>
                  <a:pt x="0" y="0"/>
                </a:lnTo>
                <a:close/>
              </a:path>
            </a:pathLst>
          </a:custGeom>
          <a:noFill/>
          <a:ln w="25400" cap="rnd">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9" name="Arc 7">
            <a:extLst>
              <a:ext uri="{FF2B5EF4-FFF2-40B4-BE49-F238E27FC236}">
                <a16:creationId xmlns:a16="http://schemas.microsoft.com/office/drawing/2014/main" id="{E067B305-4F35-4E1E-8B41-3E38FE295F9E}"/>
              </a:ext>
            </a:extLst>
          </p:cNvPr>
          <p:cNvSpPr>
            <a:spLocks/>
          </p:cNvSpPr>
          <p:nvPr/>
        </p:nvSpPr>
        <p:spPr bwMode="auto">
          <a:xfrm rot="10800000">
            <a:off x="5322093" y="1464951"/>
            <a:ext cx="1965325" cy="2547938"/>
          </a:xfrm>
          <a:custGeom>
            <a:avLst/>
            <a:gdLst>
              <a:gd name="T0" fmla="*/ 0 w 40497"/>
              <a:gd name="T1" fmla="*/ 193579696 h 21600"/>
              <a:gd name="T2" fmla="*/ 95377481 w 40497"/>
              <a:gd name="T3" fmla="*/ 198310602 h 21600"/>
              <a:gd name="T4" fmla="*/ 47539195 w 40497"/>
              <a:gd name="T5" fmla="*/ 300555012 h 21600"/>
              <a:gd name="T6" fmla="*/ 0 60000 65536"/>
              <a:gd name="T7" fmla="*/ 0 60000 65536"/>
              <a:gd name="T8" fmla="*/ 0 60000 65536"/>
              <a:gd name="T9" fmla="*/ 0 w 40497"/>
              <a:gd name="T10" fmla="*/ 0 h 21600"/>
              <a:gd name="T11" fmla="*/ 40497 w 40497"/>
              <a:gd name="T12" fmla="*/ 21600 h 21600"/>
            </a:gdLst>
            <a:ahLst/>
            <a:cxnLst>
              <a:cxn ang="T6">
                <a:pos x="T0" y="T1"/>
              </a:cxn>
              <a:cxn ang="T7">
                <a:pos x="T2" y="T3"/>
              </a:cxn>
              <a:cxn ang="T8">
                <a:pos x="T4" y="T5"/>
              </a:cxn>
            </a:cxnLst>
            <a:rect l="T9" t="T10" r="T11" b="T12"/>
            <a:pathLst>
              <a:path w="40497" h="21600" fill="none" extrusionOk="0">
                <a:moveTo>
                  <a:pt x="-1" y="13911"/>
                </a:moveTo>
                <a:cubicBezTo>
                  <a:pt x="3189" y="5535"/>
                  <a:pt x="11221" y="-1"/>
                  <a:pt x="20185" y="0"/>
                </a:cubicBezTo>
                <a:cubicBezTo>
                  <a:pt x="29281" y="0"/>
                  <a:pt x="37402" y="5698"/>
                  <a:pt x="40496" y="14252"/>
                </a:cubicBezTo>
              </a:path>
              <a:path w="40497" h="21600" stroke="0" extrusionOk="0">
                <a:moveTo>
                  <a:pt x="-1" y="13911"/>
                </a:moveTo>
                <a:cubicBezTo>
                  <a:pt x="3189" y="5535"/>
                  <a:pt x="11221" y="-1"/>
                  <a:pt x="20185" y="0"/>
                </a:cubicBezTo>
                <a:cubicBezTo>
                  <a:pt x="29281" y="0"/>
                  <a:pt x="37402" y="5698"/>
                  <a:pt x="40496" y="14252"/>
                </a:cubicBezTo>
                <a:lnTo>
                  <a:pt x="20185" y="21600"/>
                </a:lnTo>
                <a:close/>
              </a:path>
            </a:pathLst>
          </a:custGeom>
          <a:noFill/>
          <a:ln w="25400" cap="rnd">
            <a:solidFill>
              <a:srgbClr val="FF33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10" name="Arc 8">
            <a:extLst>
              <a:ext uri="{FF2B5EF4-FFF2-40B4-BE49-F238E27FC236}">
                <a16:creationId xmlns:a16="http://schemas.microsoft.com/office/drawing/2014/main" id="{48D851D8-80D8-47EC-BFF1-CA91ABF2997A}"/>
              </a:ext>
            </a:extLst>
          </p:cNvPr>
          <p:cNvSpPr>
            <a:spLocks/>
          </p:cNvSpPr>
          <p:nvPr/>
        </p:nvSpPr>
        <p:spPr bwMode="auto">
          <a:xfrm>
            <a:off x="5606256" y="2172976"/>
            <a:ext cx="938212" cy="2559050"/>
          </a:xfrm>
          <a:custGeom>
            <a:avLst/>
            <a:gdLst>
              <a:gd name="T0" fmla="*/ 40751929 w 21600"/>
              <a:gd name="T1" fmla="*/ 0 h 20718"/>
              <a:gd name="T2" fmla="*/ 11525632 w 21600"/>
              <a:gd name="T3" fmla="*/ 316089246 h 20718"/>
              <a:gd name="T4" fmla="*/ 0 w 21600"/>
              <a:gd name="T5" fmla="*/ 0 h 20718"/>
              <a:gd name="T6" fmla="*/ 0 60000 65536"/>
              <a:gd name="T7" fmla="*/ 0 60000 65536"/>
              <a:gd name="T8" fmla="*/ 0 60000 65536"/>
              <a:gd name="T9" fmla="*/ 0 w 21600"/>
              <a:gd name="T10" fmla="*/ 0 h 20718"/>
              <a:gd name="T11" fmla="*/ 21600 w 21600"/>
              <a:gd name="T12" fmla="*/ 20718 h 20718"/>
            </a:gdLst>
            <a:ahLst/>
            <a:cxnLst>
              <a:cxn ang="T6">
                <a:pos x="T0" y="T1"/>
              </a:cxn>
              <a:cxn ang="T7">
                <a:pos x="T2" y="T3"/>
              </a:cxn>
              <a:cxn ang="T8">
                <a:pos x="T4" y="T5"/>
              </a:cxn>
            </a:cxnLst>
            <a:rect l="T9" t="T10" r="T11" b="T12"/>
            <a:pathLst>
              <a:path w="21600" h="20718" fill="none" extrusionOk="0">
                <a:moveTo>
                  <a:pt x="21600" y="0"/>
                </a:moveTo>
                <a:cubicBezTo>
                  <a:pt x="21600" y="9576"/>
                  <a:pt x="15294" y="18009"/>
                  <a:pt x="6109" y="20718"/>
                </a:cubicBezTo>
              </a:path>
              <a:path w="21600" h="20718" stroke="0" extrusionOk="0">
                <a:moveTo>
                  <a:pt x="21600" y="0"/>
                </a:moveTo>
                <a:cubicBezTo>
                  <a:pt x="21600" y="9576"/>
                  <a:pt x="15294" y="18009"/>
                  <a:pt x="6109" y="20718"/>
                </a:cubicBezTo>
                <a:lnTo>
                  <a:pt x="0" y="0"/>
                </a:lnTo>
                <a:close/>
              </a:path>
            </a:pathLst>
          </a:custGeom>
          <a:noFill/>
          <a:ln w="25400" cap="rnd">
            <a:solidFill>
              <a:srgbClr val="FF3300"/>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11" name="Rectangle 9">
            <a:extLst>
              <a:ext uri="{FF2B5EF4-FFF2-40B4-BE49-F238E27FC236}">
                <a16:creationId xmlns:a16="http://schemas.microsoft.com/office/drawing/2014/main" id="{3FD1528F-033E-4C2B-8121-D3E3BA7A482D}"/>
              </a:ext>
            </a:extLst>
          </p:cNvPr>
          <p:cNvSpPr>
            <a:spLocks noChangeArrowheads="1"/>
          </p:cNvSpPr>
          <p:nvPr/>
        </p:nvSpPr>
        <p:spPr bwMode="auto">
          <a:xfrm>
            <a:off x="7071518" y="1547501"/>
            <a:ext cx="965008"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hlink"/>
                </a:solidFill>
                <a:ea typeface="宋体" panose="02010600030101010101" pitchFamily="2" charset="-122"/>
              </a:rPr>
              <a:t>LMC</a:t>
            </a:r>
          </a:p>
        </p:txBody>
      </p:sp>
      <p:sp>
        <p:nvSpPr>
          <p:cNvPr id="12" name="Rectangle 10">
            <a:extLst>
              <a:ext uri="{FF2B5EF4-FFF2-40B4-BE49-F238E27FC236}">
                <a16:creationId xmlns:a16="http://schemas.microsoft.com/office/drawing/2014/main" id="{36E60AC7-9438-4273-A0EC-AE49D4235418}"/>
              </a:ext>
            </a:extLst>
          </p:cNvPr>
          <p:cNvSpPr>
            <a:spLocks noChangeArrowheads="1"/>
          </p:cNvSpPr>
          <p:nvPr/>
        </p:nvSpPr>
        <p:spPr bwMode="auto">
          <a:xfrm>
            <a:off x="7285831" y="3166751"/>
            <a:ext cx="924933"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rgbClr val="20F90F"/>
                </a:solidFill>
                <a:ea typeface="宋体" panose="02010600030101010101" pitchFamily="2" charset="-122"/>
              </a:rPr>
              <a:t>LAC</a:t>
            </a:r>
          </a:p>
        </p:txBody>
      </p:sp>
      <p:sp>
        <p:nvSpPr>
          <p:cNvPr id="13" name="Rectangle 11">
            <a:extLst>
              <a:ext uri="{FF2B5EF4-FFF2-40B4-BE49-F238E27FC236}">
                <a16:creationId xmlns:a16="http://schemas.microsoft.com/office/drawing/2014/main" id="{552DDA36-C0D2-4090-9082-23F2C8FEED03}"/>
              </a:ext>
            </a:extLst>
          </p:cNvPr>
          <p:cNvSpPr>
            <a:spLocks noChangeArrowheads="1"/>
          </p:cNvSpPr>
          <p:nvPr/>
        </p:nvSpPr>
        <p:spPr bwMode="auto">
          <a:xfrm>
            <a:off x="7309643" y="5167001"/>
            <a:ext cx="46487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Q</a:t>
            </a:r>
          </a:p>
        </p:txBody>
      </p:sp>
      <p:sp>
        <p:nvSpPr>
          <p:cNvPr id="14" name="Rectangle 12">
            <a:extLst>
              <a:ext uri="{FF2B5EF4-FFF2-40B4-BE49-F238E27FC236}">
                <a16:creationId xmlns:a16="http://schemas.microsoft.com/office/drawing/2014/main" id="{E52149EE-6964-44C7-9B93-04B931FEDA85}"/>
              </a:ext>
            </a:extLst>
          </p:cNvPr>
          <p:cNvSpPr>
            <a:spLocks noChangeArrowheads="1"/>
          </p:cNvSpPr>
          <p:nvPr/>
        </p:nvSpPr>
        <p:spPr bwMode="auto">
          <a:xfrm>
            <a:off x="475456" y="1142689"/>
            <a:ext cx="1206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a:solidFill>
                  <a:schemeClr val="tx1"/>
                </a:solidFill>
                <a:ea typeface="宋体" panose="02010600030101010101" pitchFamily="2" charset="-122"/>
              </a:rPr>
              <a:t>$/</a:t>
            </a:r>
            <a:r>
              <a:rPr lang="zh-CN" altLang="en-US" sz="2800">
                <a:solidFill>
                  <a:schemeClr val="tx1"/>
                </a:solidFill>
                <a:ea typeface="宋体" panose="02010600030101010101" pitchFamily="2" charset="-122"/>
              </a:rPr>
              <a:t>产出</a:t>
            </a:r>
            <a:endParaRPr lang="en-US" altLang="zh-CN" sz="2800">
              <a:solidFill>
                <a:schemeClr val="tx1"/>
              </a:solidFill>
              <a:ea typeface="宋体" panose="02010600030101010101" pitchFamily="2" charset="-122"/>
            </a:endParaRPr>
          </a:p>
        </p:txBody>
      </p:sp>
      <p:sp>
        <p:nvSpPr>
          <p:cNvPr id="15" name="Line 13">
            <a:extLst>
              <a:ext uri="{FF2B5EF4-FFF2-40B4-BE49-F238E27FC236}">
                <a16:creationId xmlns:a16="http://schemas.microsoft.com/office/drawing/2014/main" id="{4ECD8264-1559-4DAF-9D39-F0C252FDA5D5}"/>
              </a:ext>
            </a:extLst>
          </p:cNvPr>
          <p:cNvSpPr>
            <a:spLocks noChangeShapeType="1"/>
          </p:cNvSpPr>
          <p:nvPr/>
        </p:nvSpPr>
        <p:spPr bwMode="auto">
          <a:xfrm flipH="1">
            <a:off x="1599406" y="3476314"/>
            <a:ext cx="48101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16" name="Rectangle 14">
            <a:extLst>
              <a:ext uri="{FF2B5EF4-FFF2-40B4-BE49-F238E27FC236}">
                <a16:creationId xmlns:a16="http://schemas.microsoft.com/office/drawing/2014/main" id="{9C69F34E-8D5D-4D55-8A7F-B47559DAF0E0}"/>
              </a:ext>
            </a:extLst>
          </p:cNvPr>
          <p:cNvSpPr>
            <a:spLocks noChangeArrowheads="1"/>
          </p:cNvSpPr>
          <p:nvPr/>
        </p:nvSpPr>
        <p:spPr bwMode="auto">
          <a:xfrm>
            <a:off x="1121568" y="3203264"/>
            <a:ext cx="405560"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p</a:t>
            </a:r>
          </a:p>
        </p:txBody>
      </p:sp>
      <p:sp>
        <p:nvSpPr>
          <p:cNvPr id="17" name="Line 15">
            <a:extLst>
              <a:ext uri="{FF2B5EF4-FFF2-40B4-BE49-F238E27FC236}">
                <a16:creationId xmlns:a16="http://schemas.microsoft.com/office/drawing/2014/main" id="{3BEC00E0-A791-487E-8F1A-D5070901AEB2}"/>
              </a:ext>
            </a:extLst>
          </p:cNvPr>
          <p:cNvSpPr>
            <a:spLocks noChangeShapeType="1"/>
          </p:cNvSpPr>
          <p:nvPr/>
        </p:nvSpPr>
        <p:spPr bwMode="auto">
          <a:xfrm>
            <a:off x="6407943" y="3493776"/>
            <a:ext cx="0" cy="16891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18" name="Rectangle 16">
            <a:extLst>
              <a:ext uri="{FF2B5EF4-FFF2-40B4-BE49-F238E27FC236}">
                <a16:creationId xmlns:a16="http://schemas.microsoft.com/office/drawing/2014/main" id="{C31833CB-DD77-4B3F-ABAA-B37318F2AA69}"/>
              </a:ext>
            </a:extLst>
          </p:cNvPr>
          <p:cNvSpPr>
            <a:spLocks noChangeArrowheads="1"/>
          </p:cNvSpPr>
          <p:nvPr/>
        </p:nvSpPr>
        <p:spPr bwMode="auto">
          <a:xfrm>
            <a:off x="6150768" y="5184464"/>
            <a:ext cx="830356"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err="1">
                <a:solidFill>
                  <a:schemeClr val="tx1"/>
                </a:solidFill>
                <a:ea typeface="宋体" panose="02010600030101010101" pitchFamily="2" charset="-122"/>
              </a:rPr>
              <a:t>Q</a:t>
            </a:r>
            <a:r>
              <a:rPr lang="en-US" altLang="zh-CN" sz="2800" baseline="-25000" dirty="0" err="1">
                <a:solidFill>
                  <a:schemeClr val="tx1"/>
                </a:solidFill>
                <a:ea typeface="宋体" panose="02010600030101010101" pitchFamily="2" charset="-122"/>
              </a:rPr>
              <a:t>sr</a:t>
            </a:r>
            <a:r>
              <a:rPr lang="en-US" altLang="zh-CN" sz="2800" dirty="0">
                <a:solidFill>
                  <a:schemeClr val="tx1"/>
                </a:solidFill>
                <a:ea typeface="宋体" panose="02010600030101010101" pitchFamily="2" charset="-122"/>
              </a:rPr>
              <a:t>*</a:t>
            </a:r>
          </a:p>
        </p:txBody>
      </p:sp>
      <p:sp>
        <p:nvSpPr>
          <p:cNvPr id="19" name="Rectangle 17">
            <a:extLst>
              <a:ext uri="{FF2B5EF4-FFF2-40B4-BE49-F238E27FC236}">
                <a16:creationId xmlns:a16="http://schemas.microsoft.com/office/drawing/2014/main" id="{AA19D01F-B542-470B-942B-5AB534EC4F91}"/>
              </a:ext>
            </a:extLst>
          </p:cNvPr>
          <p:cNvSpPr>
            <a:spLocks noChangeArrowheads="1"/>
          </p:cNvSpPr>
          <p:nvPr/>
        </p:nvSpPr>
        <p:spPr bwMode="auto">
          <a:xfrm>
            <a:off x="808831" y="5741676"/>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20" name="Line 18">
            <a:extLst>
              <a:ext uri="{FF2B5EF4-FFF2-40B4-BE49-F238E27FC236}">
                <a16:creationId xmlns:a16="http://schemas.microsoft.com/office/drawing/2014/main" id="{75B4D7E4-9284-4428-A702-1561A478D270}"/>
              </a:ext>
            </a:extLst>
          </p:cNvPr>
          <p:cNvSpPr>
            <a:spLocks noChangeShapeType="1"/>
          </p:cNvSpPr>
          <p:nvPr/>
        </p:nvSpPr>
        <p:spPr bwMode="auto">
          <a:xfrm>
            <a:off x="5861843" y="3481076"/>
            <a:ext cx="0" cy="17018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21" name="Rectangle 19">
            <a:extLst>
              <a:ext uri="{FF2B5EF4-FFF2-40B4-BE49-F238E27FC236}">
                <a16:creationId xmlns:a16="http://schemas.microsoft.com/office/drawing/2014/main" id="{128D701D-D9DF-4C0B-B200-EF3BFA9D1968}"/>
              </a:ext>
            </a:extLst>
          </p:cNvPr>
          <p:cNvSpPr>
            <a:spLocks noChangeArrowheads="1"/>
          </p:cNvSpPr>
          <p:nvPr/>
        </p:nvSpPr>
        <p:spPr bwMode="auto">
          <a:xfrm>
            <a:off x="5642768" y="5197164"/>
            <a:ext cx="604333"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Q*</a:t>
            </a:r>
          </a:p>
        </p:txBody>
      </p:sp>
      <p:sp>
        <p:nvSpPr>
          <p:cNvPr id="22" name="Rectangle 20">
            <a:extLst>
              <a:ext uri="{FF2B5EF4-FFF2-40B4-BE49-F238E27FC236}">
                <a16:creationId xmlns:a16="http://schemas.microsoft.com/office/drawing/2014/main" id="{0FBAF44F-0651-4041-82E0-8909393B3DA9}"/>
              </a:ext>
            </a:extLst>
          </p:cNvPr>
          <p:cNvSpPr>
            <a:spLocks noChangeArrowheads="1"/>
          </p:cNvSpPr>
          <p:nvPr/>
        </p:nvSpPr>
        <p:spPr bwMode="auto">
          <a:xfrm>
            <a:off x="1594643" y="3493776"/>
            <a:ext cx="4813300" cy="5127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23" name="Rectangle 21">
            <a:extLst>
              <a:ext uri="{FF2B5EF4-FFF2-40B4-BE49-F238E27FC236}">
                <a16:creationId xmlns:a16="http://schemas.microsoft.com/office/drawing/2014/main" id="{FD2B4111-6476-4961-9443-28CE9752BB91}"/>
              </a:ext>
            </a:extLst>
          </p:cNvPr>
          <p:cNvSpPr>
            <a:spLocks noChangeArrowheads="1"/>
          </p:cNvSpPr>
          <p:nvPr/>
        </p:nvSpPr>
        <p:spPr bwMode="auto">
          <a:xfrm>
            <a:off x="4398168" y="3450914"/>
            <a:ext cx="6445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a:solidFill>
                  <a:schemeClr val="tx1"/>
                </a:solidFill>
                <a:latin typeface="Symbol" panose="05050102010706020507" pitchFamily="18" charset="2"/>
                <a:ea typeface="宋体" panose="02010600030101010101" pitchFamily="2" charset="-122"/>
              </a:rPr>
              <a:t>P</a:t>
            </a:r>
            <a:r>
              <a:rPr lang="en-US" altLang="zh-CN" baseline="-25000">
                <a:solidFill>
                  <a:schemeClr val="tx1"/>
                </a:solidFill>
                <a:ea typeface="宋体" panose="02010600030101010101" pitchFamily="2" charset="-122"/>
              </a:rPr>
              <a:t>s</a:t>
            </a:r>
          </a:p>
        </p:txBody>
      </p:sp>
      <p:sp>
        <p:nvSpPr>
          <p:cNvPr id="24" name="Rectangle 22">
            <a:extLst>
              <a:ext uri="{FF2B5EF4-FFF2-40B4-BE49-F238E27FC236}">
                <a16:creationId xmlns:a16="http://schemas.microsoft.com/office/drawing/2014/main" id="{87DBEB51-CC16-468F-A311-00298306DF27}"/>
              </a:ext>
            </a:extLst>
          </p:cNvPr>
          <p:cNvSpPr>
            <a:spLocks noChangeArrowheads="1"/>
          </p:cNvSpPr>
          <p:nvPr/>
        </p:nvSpPr>
        <p:spPr bwMode="auto">
          <a:xfrm>
            <a:off x="1613693" y="3487426"/>
            <a:ext cx="4254500" cy="685800"/>
          </a:xfrm>
          <a:prstGeom prst="rect">
            <a:avLst/>
          </a:prstGeom>
          <a:solidFill>
            <a:srgbClr val="0099FF">
              <a:alpha val="50195"/>
            </a:srgbClr>
          </a:solidFill>
          <a:ln w="12700">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25" name="Rectangle 23">
            <a:extLst>
              <a:ext uri="{FF2B5EF4-FFF2-40B4-BE49-F238E27FC236}">
                <a16:creationId xmlns:a16="http://schemas.microsoft.com/office/drawing/2014/main" id="{62018B7B-887B-4B07-AAC8-7762B3B7D26B}"/>
              </a:ext>
            </a:extLst>
          </p:cNvPr>
          <p:cNvSpPr>
            <a:spLocks noChangeArrowheads="1"/>
          </p:cNvSpPr>
          <p:nvPr/>
        </p:nvSpPr>
        <p:spPr bwMode="auto">
          <a:xfrm>
            <a:off x="3483768" y="3528701"/>
            <a:ext cx="6143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4400">
                <a:solidFill>
                  <a:schemeClr val="tx1"/>
                </a:solidFill>
                <a:latin typeface="Symbol" panose="05050102010706020507" pitchFamily="18" charset="2"/>
                <a:ea typeface="宋体" panose="02010600030101010101" pitchFamily="2" charset="-122"/>
              </a:rPr>
              <a:t>P</a:t>
            </a:r>
          </a:p>
        </p:txBody>
      </p:sp>
      <p:sp>
        <p:nvSpPr>
          <p:cNvPr id="26" name="Rectangle 24">
            <a:extLst>
              <a:ext uri="{FF2B5EF4-FFF2-40B4-BE49-F238E27FC236}">
                <a16:creationId xmlns:a16="http://schemas.microsoft.com/office/drawing/2014/main" id="{76323D74-58D6-43D9-B885-E8DE8AE63733}"/>
              </a:ext>
            </a:extLst>
          </p:cNvPr>
          <p:cNvSpPr>
            <a:spLocks noChangeArrowheads="1"/>
          </p:cNvSpPr>
          <p:nvPr/>
        </p:nvSpPr>
        <p:spPr bwMode="auto">
          <a:xfrm>
            <a:off x="731592" y="5915705"/>
            <a:ext cx="7601440"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zh-CN" altLang="en-US" dirty="0">
                <a:solidFill>
                  <a:schemeClr val="tx1"/>
                </a:solidFill>
                <a:ea typeface="宋体" panose="02010600030101010101" pitchFamily="2" charset="-122"/>
              </a:rPr>
              <a:t>厂商可以在长期通过减小规模来增加利润</a:t>
            </a:r>
            <a:endParaRPr lang="en-US" altLang="zh-CN" dirty="0">
              <a:solidFill>
                <a:schemeClr val="tx1"/>
              </a:solidFill>
              <a:ea typeface="宋体" panose="02010600030101010101" pitchFamily="2" charset="-122"/>
            </a:endParaRPr>
          </a:p>
        </p:txBody>
      </p:sp>
    </p:spTree>
    <p:extLst>
      <p:ext uri="{BB962C8B-B14F-4D97-AF65-F5344CB8AC3E}">
        <p14:creationId xmlns:p14="http://schemas.microsoft.com/office/powerpoint/2010/main" val="1836597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BBACFD-7920-4C30-B5AD-1DE8F678CCE7}"/>
              </a:ext>
            </a:extLst>
          </p:cNvPr>
          <p:cNvSpPr>
            <a:spLocks noGrp="1"/>
          </p:cNvSpPr>
          <p:nvPr>
            <p:ph type="title"/>
          </p:nvPr>
        </p:nvSpPr>
        <p:spPr/>
        <p:txBody>
          <a:bodyPr/>
          <a:lstStyle/>
          <a:p>
            <a:r>
              <a:rPr lang="en-US" altLang="zh-CN" dirty="0"/>
              <a:t>Recap</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E7A3E57-3FF5-403C-850A-62D44DE1EB14}"/>
                  </a:ext>
                </a:extLst>
              </p:cNvPr>
              <p:cNvSpPr>
                <a:spLocks noGrp="1"/>
              </p:cNvSpPr>
              <p:nvPr>
                <p:ph idx="1"/>
              </p:nvPr>
            </p:nvSpPr>
            <p:spPr/>
            <p:txBody>
              <a:bodyPr/>
              <a:lstStyle/>
              <a:p>
                <a:r>
                  <a:rPr lang="zh-CN" altLang="en-US" dirty="0"/>
                  <a:t>长期的成本最小化：</a:t>
                </a:r>
                <a:endParaRPr lang="en-US" altLang="zh-CN" dirty="0"/>
              </a:p>
              <a:p>
                <a:pPr marL="0" indent="0">
                  <a:buNone/>
                </a:pPr>
                <a:r>
                  <a:rPr lang="en-US" altLang="zh-CN" dirty="0">
                    <a:latin typeface="+mn-ea"/>
                  </a:rPr>
                  <a:t>(7.A)    </a:t>
                </a:r>
                <a:r>
                  <a:rPr lang="en-US" altLang="zh-CN" dirty="0" err="1">
                    <a:latin typeface="+mn-ea"/>
                  </a:rPr>
                  <a:t>min</a:t>
                </a:r>
                <a:r>
                  <a:rPr lang="en-US" altLang="zh-CN" baseline="-25000" dirty="0" err="1">
                    <a:latin typeface="+mn-ea"/>
                  </a:rPr>
                  <a:t>L,K</a:t>
                </a:r>
                <a:r>
                  <a:rPr lang="en-US" altLang="zh-CN" dirty="0">
                    <a:latin typeface="+mn-ea"/>
                  </a:rPr>
                  <a:t> </a:t>
                </a:r>
                <a:r>
                  <a:rPr lang="en-US" altLang="zh-CN" dirty="0" err="1">
                    <a:latin typeface="+mn-ea"/>
                  </a:rPr>
                  <a:t>wL+rK</a:t>
                </a:r>
                <a:r>
                  <a:rPr lang="en-US" altLang="zh-CN" dirty="0">
                    <a:latin typeface="+mn-ea"/>
                  </a:rPr>
                  <a:t>    </a:t>
                </a:r>
              </a:p>
              <a:p>
                <a:pPr marL="0" indent="0">
                  <a:buNone/>
                </a:pPr>
                <a:r>
                  <a:rPr lang="en-US" altLang="zh-CN" dirty="0">
                    <a:latin typeface="+mn-ea"/>
                  </a:rPr>
                  <a:t>                   </a:t>
                </a:r>
                <a:r>
                  <a:rPr lang="en-US" altLang="zh-CN" dirty="0" err="1">
                    <a:latin typeface="+mn-ea"/>
                  </a:rPr>
                  <a:t>s.t.</a:t>
                </a:r>
                <a:r>
                  <a:rPr lang="en-US" altLang="zh-CN" dirty="0">
                    <a:latin typeface="+mn-ea"/>
                  </a:rPr>
                  <a:t>   f(L,K)=Q, L</a:t>
                </a:r>
                <a14:m>
                  <m:oMath xmlns:m="http://schemas.openxmlformats.org/officeDocument/2006/math">
                    <m:r>
                      <a:rPr lang="en-US" altLang="zh-CN" i="1">
                        <a:latin typeface="Cambria Math" panose="02040503050406030204" pitchFamily="18" charset="0"/>
                      </a:rPr>
                      <m:t>≥</m:t>
                    </m:r>
                  </m:oMath>
                </a14:m>
                <a:r>
                  <a:rPr lang="en-US" altLang="zh-CN" dirty="0">
                    <a:latin typeface="+mn-ea"/>
                  </a:rPr>
                  <a:t>0, K</a:t>
                </a:r>
                <a14:m>
                  <m:oMath xmlns:m="http://schemas.openxmlformats.org/officeDocument/2006/math">
                    <m:r>
                      <a:rPr lang="en-US" altLang="zh-CN" i="1">
                        <a:latin typeface="Cambria Math" panose="02040503050406030204" pitchFamily="18" charset="0"/>
                      </a:rPr>
                      <m:t>≥</m:t>
                    </m:r>
                  </m:oMath>
                </a14:m>
                <a:r>
                  <a:rPr lang="en-US" altLang="zh-CN" dirty="0">
                    <a:latin typeface="+mn-ea"/>
                  </a:rPr>
                  <a:t>0</a:t>
                </a:r>
              </a:p>
              <a:p>
                <a:r>
                  <a:rPr lang="zh-CN" altLang="en-US" dirty="0"/>
                  <a:t>生产者均衡</a:t>
                </a:r>
                <a:r>
                  <a:rPr lang="en-US" altLang="zh-CN" dirty="0">
                    <a:latin typeface="+mn-ea"/>
                  </a:rPr>
                  <a:t>x*(Q)=</a:t>
                </a:r>
                <a:r>
                  <a:rPr lang="zh-CN" altLang="en-US" dirty="0">
                    <a:latin typeface="+mn-ea"/>
                  </a:rPr>
                  <a:t> </a:t>
                </a:r>
                <a:r>
                  <a:rPr lang="en-US" altLang="zh-CN" dirty="0">
                    <a:latin typeface="+mn-ea"/>
                  </a:rPr>
                  <a:t>(L*,K*)&gt;0</a:t>
                </a:r>
                <a:r>
                  <a:rPr lang="zh-CN" altLang="en-US" dirty="0">
                    <a:latin typeface="+mn-ea"/>
                  </a:rPr>
                  <a:t>满足</a:t>
                </a:r>
                <a:endParaRPr lang="en-US" altLang="zh-CN" dirty="0">
                  <a:latin typeface="+mn-ea"/>
                </a:endParaRPr>
              </a:p>
              <a:p>
                <a:pPr lvl="1"/>
                <a:r>
                  <a:rPr lang="en-US" altLang="zh-CN" dirty="0">
                    <a:latin typeface="+mn-ea"/>
                  </a:rPr>
                  <a:t>f(x*) = Q</a:t>
                </a:r>
              </a:p>
              <a:p>
                <a:pPr lvl="1"/>
                <a:r>
                  <a:rPr lang="en-US" altLang="zh-CN" dirty="0">
                    <a:latin typeface="+mn-ea"/>
                  </a:rPr>
                  <a:t>MRTS</a:t>
                </a:r>
                <a:r>
                  <a:rPr lang="en-US" altLang="zh-CN" baseline="-25000" dirty="0">
                    <a:latin typeface="+mn-ea"/>
                  </a:rPr>
                  <a:t>L,K </a:t>
                </a:r>
                <a:r>
                  <a:rPr lang="en-US" altLang="zh-CN" dirty="0">
                    <a:latin typeface="+mn-ea"/>
                  </a:rPr>
                  <a:t>(x*)= </a:t>
                </a:r>
                <a14:m>
                  <m:oMath xmlns:m="http://schemas.openxmlformats.org/officeDocument/2006/math">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b="1">
                                <a:latin typeface="Cambria Math" panose="02040503050406030204" pitchFamily="18" charset="0"/>
                              </a:rPr>
                              <m:t>𝐌𝐏</m:t>
                            </m:r>
                          </m:e>
                          <m:sub>
                            <m:r>
                              <a:rPr lang="en-US" altLang="zh-CN" b="1" i="1">
                                <a:latin typeface="Cambria Math" panose="02040503050406030204" pitchFamily="18" charset="0"/>
                              </a:rPr>
                              <m:t>𝑳</m:t>
                            </m:r>
                          </m:sub>
                        </m:sSub>
                      </m:num>
                      <m:den>
                        <m:sSub>
                          <m:sSubPr>
                            <m:ctrlPr>
                              <a:rPr lang="en-US" altLang="zh-CN" i="1">
                                <a:latin typeface="Cambria Math" panose="02040503050406030204" pitchFamily="18" charset="0"/>
                              </a:rPr>
                            </m:ctrlPr>
                          </m:sSubPr>
                          <m:e>
                            <m:r>
                              <a:rPr lang="en-US" altLang="zh-CN" b="1">
                                <a:latin typeface="Cambria Math" panose="02040503050406030204" pitchFamily="18" charset="0"/>
                              </a:rPr>
                              <m:t>𝐌𝐏</m:t>
                            </m:r>
                          </m:e>
                          <m:sub>
                            <m:r>
                              <a:rPr lang="en-US" altLang="zh-CN" b="1" i="1">
                                <a:latin typeface="Cambria Math" panose="02040503050406030204" pitchFamily="18" charset="0"/>
                              </a:rPr>
                              <m:t>𝑲</m:t>
                            </m:r>
                          </m:sub>
                        </m:sSub>
                      </m:den>
                    </m:f>
                    <m:r>
                      <a:rPr lang="en-US" altLang="zh-CN" b="1" i="1">
                        <a:latin typeface="Cambria Math" panose="02040503050406030204" pitchFamily="18" charset="0"/>
                      </a:rPr>
                      <m:t> </m:t>
                    </m:r>
                  </m:oMath>
                </a14:m>
                <a:r>
                  <a:rPr lang="en-US" altLang="zh-CN" dirty="0">
                    <a:latin typeface="+mn-ea"/>
                  </a:rPr>
                  <a:t>=</a:t>
                </a:r>
                <a:r>
                  <a:rPr lang="en-US" altLang="zh-CN" dirty="0"/>
                  <a:t> </a:t>
                </a:r>
                <a14:m>
                  <m:oMath xmlns:m="http://schemas.openxmlformats.org/officeDocument/2006/math">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m:rPr>
                                <m:sty m:val="p"/>
                              </m:rPr>
                              <a:rPr lang="en-US" altLang="zh-CN" b="1" i="1">
                                <a:latin typeface="Cambria Math" panose="02040503050406030204" pitchFamily="18" charset="0"/>
                              </a:rPr>
                              <m:t>f</m:t>
                            </m:r>
                          </m:e>
                          <m:sub>
                            <m:r>
                              <a:rPr lang="en-US" altLang="zh-CN" b="1" i="1">
                                <a:latin typeface="Cambria Math" panose="02040503050406030204" pitchFamily="18" charset="0"/>
                              </a:rPr>
                              <m:t>𝑳</m:t>
                            </m:r>
                          </m:sub>
                        </m:sSub>
                        <m:r>
                          <a:rPr lang="en-US" altLang="zh-CN" b="1" i="1" smtClean="0">
                            <a:latin typeface="Cambria Math" panose="02040503050406030204" pitchFamily="18" charset="0"/>
                          </a:rPr>
                          <m:t>(</m:t>
                        </m:r>
                        <m:r>
                          <m:rPr>
                            <m:nor/>
                          </m:rPr>
                          <a:rPr lang="en-US" altLang="zh-CN" dirty="0">
                            <a:latin typeface="+mn-ea"/>
                          </a:rPr>
                          <m:t>x</m:t>
                        </m:r>
                        <m:r>
                          <m:rPr>
                            <m:nor/>
                          </m:rPr>
                          <a:rPr lang="en-US" altLang="zh-CN" dirty="0">
                            <a:latin typeface="+mn-ea"/>
                          </a:rPr>
                          <m:t>∗</m:t>
                        </m:r>
                        <m:r>
                          <a:rPr lang="en-US" altLang="zh-CN" b="1" i="1" smtClean="0">
                            <a:latin typeface="Cambria Math" panose="02040503050406030204" pitchFamily="18" charset="0"/>
                          </a:rPr>
                          <m:t>)</m:t>
                        </m:r>
                      </m:num>
                      <m:den>
                        <m:sSub>
                          <m:sSubPr>
                            <m:ctrlPr>
                              <a:rPr lang="en-US" altLang="zh-CN" i="1">
                                <a:latin typeface="Cambria Math" panose="02040503050406030204" pitchFamily="18" charset="0"/>
                              </a:rPr>
                            </m:ctrlPr>
                          </m:sSubPr>
                          <m:e>
                            <m:r>
                              <a:rPr lang="en-US" altLang="zh-CN" b="1" i="0" smtClean="0">
                                <a:latin typeface="Cambria Math" panose="02040503050406030204" pitchFamily="18" charset="0"/>
                              </a:rPr>
                              <m:t>𝐟</m:t>
                            </m:r>
                          </m:e>
                          <m:sub>
                            <m:r>
                              <a:rPr lang="en-US" altLang="zh-CN" b="1" i="1">
                                <a:latin typeface="Cambria Math" panose="02040503050406030204" pitchFamily="18" charset="0"/>
                              </a:rPr>
                              <m:t>𝑲</m:t>
                            </m:r>
                          </m:sub>
                        </m:sSub>
                        <m:r>
                          <a:rPr lang="en-US" altLang="zh-CN" b="1" i="1" smtClean="0">
                            <a:latin typeface="Cambria Math" panose="02040503050406030204" pitchFamily="18" charset="0"/>
                          </a:rPr>
                          <m:t>(</m:t>
                        </m:r>
                        <m:r>
                          <m:rPr>
                            <m:nor/>
                          </m:rPr>
                          <a:rPr lang="en-US" altLang="zh-CN" dirty="0">
                            <a:latin typeface="+mn-ea"/>
                          </a:rPr>
                          <m:t>x</m:t>
                        </m:r>
                        <m:r>
                          <m:rPr>
                            <m:nor/>
                          </m:rPr>
                          <a:rPr lang="en-US" altLang="zh-CN" dirty="0">
                            <a:latin typeface="+mn-ea"/>
                          </a:rPr>
                          <m:t>∗</m:t>
                        </m:r>
                        <m:r>
                          <a:rPr lang="en-US" altLang="zh-CN" b="1" i="1" smtClean="0">
                            <a:latin typeface="Cambria Math" panose="02040503050406030204" pitchFamily="18" charset="0"/>
                          </a:rPr>
                          <m:t>)</m:t>
                        </m:r>
                      </m:den>
                    </m:f>
                    <m:r>
                      <a:rPr lang="en-US" altLang="zh-CN" b="1" i="1">
                        <a:latin typeface="Cambria Math" panose="02040503050406030204" pitchFamily="18" charset="0"/>
                      </a:rPr>
                      <m:t> </m:t>
                    </m:r>
                  </m:oMath>
                </a14:m>
                <a:r>
                  <a:rPr lang="en-US" altLang="zh-CN" dirty="0">
                    <a:latin typeface="+mn-ea"/>
                  </a:rPr>
                  <a:t>=w/r</a:t>
                </a:r>
              </a:p>
              <a:p>
                <a14:m>
                  <m:oMath xmlns:m="http://schemas.openxmlformats.org/officeDocument/2006/math">
                    <m:r>
                      <m:rPr>
                        <m:nor/>
                      </m:rPr>
                      <a:rPr lang="en-US" altLang="zh-CN" dirty="0">
                        <a:latin typeface="+mn-ea"/>
                      </a:rPr>
                      <m:t>LTC</m:t>
                    </m:r>
                    <m:r>
                      <m:rPr>
                        <m:nor/>
                      </m:rPr>
                      <a:rPr lang="en-US" altLang="zh-CN" dirty="0">
                        <a:latin typeface="+mn-ea"/>
                      </a:rPr>
                      <m:t>(</m:t>
                    </m:r>
                    <m:r>
                      <m:rPr>
                        <m:nor/>
                      </m:rPr>
                      <a:rPr lang="en-US" altLang="zh-CN" dirty="0">
                        <a:latin typeface="+mn-ea"/>
                      </a:rPr>
                      <m:t>Q</m:t>
                    </m:r>
                    <m:r>
                      <m:rPr>
                        <m:nor/>
                      </m:rPr>
                      <a:rPr lang="en-US" altLang="zh-CN" dirty="0">
                        <a:latin typeface="+mn-ea"/>
                      </a:rPr>
                      <m:t>)=</m:t>
                    </m:r>
                    <m:r>
                      <m:rPr>
                        <m:nor/>
                      </m:rPr>
                      <a:rPr lang="en-US" altLang="zh-CN" dirty="0">
                        <a:latin typeface="+mn-ea"/>
                      </a:rPr>
                      <m:t>wL</m:t>
                    </m:r>
                    <m:r>
                      <m:rPr>
                        <m:nor/>
                      </m:rPr>
                      <a:rPr lang="en-US" altLang="zh-CN" dirty="0">
                        <a:latin typeface="+mn-ea"/>
                      </a:rPr>
                      <m:t>∗ (</m:t>
                    </m:r>
                    <m:r>
                      <m:rPr>
                        <m:nor/>
                      </m:rPr>
                      <a:rPr lang="en-US" altLang="zh-CN" dirty="0">
                        <a:latin typeface="+mn-ea"/>
                      </a:rPr>
                      <m:t>Q</m:t>
                    </m:r>
                    <m:r>
                      <m:rPr>
                        <m:nor/>
                      </m:rPr>
                      <a:rPr lang="en-US" altLang="zh-CN" dirty="0">
                        <a:latin typeface="+mn-ea"/>
                      </a:rPr>
                      <m:t>)+</m:t>
                    </m:r>
                    <m:r>
                      <m:rPr>
                        <m:nor/>
                      </m:rPr>
                      <a:rPr lang="en-US" altLang="zh-CN" dirty="0">
                        <a:latin typeface="+mn-ea"/>
                      </a:rPr>
                      <m:t>rK</m:t>
                    </m:r>
                    <m:r>
                      <m:rPr>
                        <m:nor/>
                      </m:rPr>
                      <a:rPr lang="en-US" altLang="zh-CN" dirty="0">
                        <a:latin typeface="+mn-ea"/>
                      </a:rPr>
                      <m:t>∗ (</m:t>
                    </m:r>
                    <m:r>
                      <m:rPr>
                        <m:nor/>
                      </m:rPr>
                      <a:rPr lang="en-US" altLang="zh-CN" dirty="0">
                        <a:latin typeface="+mn-ea"/>
                      </a:rPr>
                      <m:t>Q</m:t>
                    </m:r>
                    <m:r>
                      <m:rPr>
                        <m:nor/>
                      </m:rPr>
                      <a:rPr lang="en-US" altLang="zh-CN" dirty="0">
                        <a:latin typeface="+mn-ea"/>
                      </a:rPr>
                      <m:t>)</m:t>
                    </m:r>
                  </m:oMath>
                </a14:m>
                <a:endParaRPr lang="zh-CN" altLang="en-US" dirty="0"/>
              </a:p>
              <a:p>
                <a14:m>
                  <m:oMath xmlns:m="http://schemas.openxmlformats.org/officeDocument/2006/math">
                    <m:f>
                      <m:fPr>
                        <m:ctrlPr>
                          <a:rPr lang="en-US" altLang="zh-CN" i="1">
                            <a:latin typeface="Cambria Math" panose="02040503050406030204" pitchFamily="18" charset="0"/>
                          </a:rPr>
                        </m:ctrlPr>
                      </m:fPr>
                      <m:num>
                        <m:r>
                          <a:rPr lang="en-US" altLang="zh-CN" b="0" i="1" smtClean="0">
                            <a:latin typeface="Cambria Math" panose="02040503050406030204" pitchFamily="18" charset="0"/>
                          </a:rPr>
                          <m:t>𝑤</m:t>
                        </m:r>
                      </m:num>
                      <m:den>
                        <m:r>
                          <a:rPr lang="en-US" altLang="zh-CN">
                            <a:latin typeface="Cambria Math" panose="02040503050406030204" pitchFamily="18" charset="0"/>
                          </a:rPr>
                          <m:t>𝐌</m:t>
                        </m:r>
                        <m:sSub>
                          <m:sSubPr>
                            <m:ctrlPr>
                              <a:rPr lang="en-US" altLang="zh-CN" i="1">
                                <a:latin typeface="Cambria Math" panose="02040503050406030204" pitchFamily="18" charset="0"/>
                              </a:rPr>
                            </m:ctrlPr>
                          </m:sSubPr>
                          <m:e>
                            <m:r>
                              <a:rPr lang="en-US" altLang="zh-CN">
                                <a:latin typeface="Cambria Math" panose="02040503050406030204" pitchFamily="18" charset="0"/>
                              </a:rPr>
                              <m:t>𝐏</m:t>
                            </m:r>
                          </m:e>
                          <m:sub>
                            <m:r>
                              <a:rPr lang="en-US" altLang="zh-CN" b="1">
                                <a:latin typeface="Cambria Math" panose="02040503050406030204" pitchFamily="18" charset="0"/>
                              </a:rPr>
                              <m:t>𝐋</m:t>
                            </m:r>
                          </m:sub>
                        </m:sSub>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a:latin typeface="Cambria Math" panose="02040503050406030204" pitchFamily="18" charset="0"/>
                                  </a:rPr>
                                  <m:t>𝐱</m:t>
                                </m:r>
                              </m:e>
                              <m:sup>
                                <m:r>
                                  <a:rPr lang="en-US" altLang="zh-CN">
                                    <a:latin typeface="Cambria Math" panose="02040503050406030204" pitchFamily="18" charset="0"/>
                                  </a:rPr>
                                  <m:t>∗</m:t>
                                </m:r>
                              </m:sup>
                            </m:sSup>
                            <m:r>
                              <a:rPr lang="en-US" altLang="zh-CN" b="0" i="1" smtClean="0">
                                <a:latin typeface="Cambria Math" panose="02040503050406030204" pitchFamily="18" charset="0"/>
                              </a:rPr>
                              <m:t>(</m:t>
                            </m:r>
                            <m:r>
                              <m:rPr>
                                <m:nor/>
                              </m:rPr>
                              <a:rPr lang="en-US" altLang="zh-CN" dirty="0">
                                <a:latin typeface="+mn-ea"/>
                              </a:rPr>
                              <m:t>Q</m:t>
                            </m:r>
                            <m:r>
                              <a:rPr lang="en-US" altLang="zh-CN" b="0" i="1" smtClean="0">
                                <a:latin typeface="Cambria Math" panose="02040503050406030204" pitchFamily="18" charset="0"/>
                              </a:rPr>
                              <m:t>)</m:t>
                            </m:r>
                          </m:e>
                        </m:d>
                      </m:den>
                    </m:f>
                    <m:r>
                      <a:rPr lang="en-US" altLang="zh-CN">
                        <a:latin typeface="Cambria Math" panose="02040503050406030204" pitchFamily="18" charset="0"/>
                      </a:rPr>
                      <m:t>=</m:t>
                    </m:r>
                    <m:f>
                      <m:fPr>
                        <m:ctrlPr>
                          <a:rPr lang="en-US" altLang="zh-CN" i="1">
                            <a:latin typeface="Cambria Math" panose="02040503050406030204" pitchFamily="18" charset="0"/>
                          </a:rPr>
                        </m:ctrlPr>
                      </m:fPr>
                      <m:num>
                        <m:r>
                          <a:rPr lang="en-US" altLang="zh-CN" b="0" i="1" smtClean="0">
                            <a:latin typeface="Cambria Math" panose="02040503050406030204" pitchFamily="18" charset="0"/>
                          </a:rPr>
                          <m:t>𝑟</m:t>
                        </m:r>
                      </m:num>
                      <m:den>
                        <m:r>
                          <a:rPr lang="en-US" altLang="zh-CN">
                            <a:latin typeface="Cambria Math" panose="02040503050406030204" pitchFamily="18" charset="0"/>
                          </a:rPr>
                          <m:t>𝐌</m:t>
                        </m:r>
                        <m:sSub>
                          <m:sSubPr>
                            <m:ctrlPr>
                              <a:rPr lang="en-US" altLang="zh-CN" i="1">
                                <a:latin typeface="Cambria Math" panose="02040503050406030204" pitchFamily="18" charset="0"/>
                              </a:rPr>
                            </m:ctrlPr>
                          </m:sSubPr>
                          <m:e>
                            <m:r>
                              <a:rPr lang="en-US" altLang="zh-CN">
                                <a:latin typeface="Cambria Math" panose="02040503050406030204" pitchFamily="18" charset="0"/>
                              </a:rPr>
                              <m:t>𝐏</m:t>
                            </m:r>
                          </m:e>
                          <m:sub>
                            <m:r>
                              <a:rPr lang="en-US" altLang="zh-CN" b="1">
                                <a:latin typeface="Cambria Math" panose="02040503050406030204" pitchFamily="18" charset="0"/>
                              </a:rPr>
                              <m:t>𝐊</m:t>
                            </m:r>
                          </m:sub>
                        </m:sSub>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a:latin typeface="Cambria Math" panose="02040503050406030204" pitchFamily="18" charset="0"/>
                                  </a:rPr>
                                  <m:t>𝐱</m:t>
                                </m:r>
                              </m:e>
                              <m:sup>
                                <m:r>
                                  <a:rPr lang="en-US" altLang="zh-CN">
                                    <a:latin typeface="Cambria Math" panose="02040503050406030204" pitchFamily="18" charset="0"/>
                                  </a:rPr>
                                  <m:t>∗</m:t>
                                </m:r>
                              </m:sup>
                            </m:sSup>
                            <m:r>
                              <a:rPr lang="en-US" altLang="zh-CN" b="0" i="1" smtClean="0">
                                <a:latin typeface="Cambria Math" panose="02040503050406030204" pitchFamily="18" charset="0"/>
                              </a:rPr>
                              <m:t>(</m:t>
                            </m:r>
                            <m:r>
                              <m:rPr>
                                <m:nor/>
                              </m:rPr>
                              <a:rPr lang="en-US" altLang="zh-CN" dirty="0">
                                <a:latin typeface="+mn-ea"/>
                              </a:rPr>
                              <m:t>Q</m:t>
                            </m:r>
                            <m:r>
                              <a:rPr lang="en-US" altLang="zh-CN" b="0" i="1" smtClean="0">
                                <a:latin typeface="Cambria Math" panose="02040503050406030204" pitchFamily="18" charset="0"/>
                              </a:rPr>
                              <m:t>)</m:t>
                            </m:r>
                          </m:e>
                        </m:d>
                      </m:den>
                    </m:f>
                    <m:r>
                      <a:rPr lang="en-US" altLang="zh-CN" b="1" i="1" smtClean="0">
                        <a:latin typeface="Cambria Math" panose="02040503050406030204" pitchFamily="18" charset="0"/>
                      </a:rPr>
                      <m:t>=</m:t>
                    </m:r>
                    <m:r>
                      <a:rPr lang="en-US" altLang="zh-CN" b="1" i="1" smtClean="0">
                        <a:latin typeface="Cambria Math" panose="02040503050406030204" pitchFamily="18" charset="0"/>
                      </a:rPr>
                      <m:t>𝑳𝑴𝑪</m:t>
                    </m:r>
                    <m:r>
                      <a:rPr lang="en-US" altLang="zh-CN" b="1" i="1">
                        <a:latin typeface="Cambria Math" panose="02040503050406030204" pitchFamily="18" charset="0"/>
                      </a:rPr>
                      <m:t>(</m:t>
                    </m:r>
                    <m:r>
                      <m:rPr>
                        <m:nor/>
                      </m:rPr>
                      <a:rPr lang="en-US" altLang="zh-CN" dirty="0">
                        <a:latin typeface="+mn-ea"/>
                      </a:rPr>
                      <m:t>Q</m:t>
                    </m:r>
                    <m:r>
                      <a:rPr lang="en-US" altLang="zh-CN" b="1" i="1">
                        <a:latin typeface="Cambria Math" panose="02040503050406030204" pitchFamily="18" charset="0"/>
                      </a:rPr>
                      <m:t>)</m:t>
                    </m:r>
                  </m:oMath>
                </a14:m>
                <a:endParaRPr lang="en-US" altLang="zh-CN" dirty="0">
                  <a:latin typeface="+mn-ea"/>
                </a:endParaRPr>
              </a:p>
            </p:txBody>
          </p:sp>
        </mc:Choice>
        <mc:Fallback xmlns="">
          <p:sp>
            <p:nvSpPr>
              <p:cNvPr id="3" name="内容占位符 2">
                <a:extLst>
                  <a:ext uri="{FF2B5EF4-FFF2-40B4-BE49-F238E27FC236}">
                    <a16:creationId xmlns:a16="http://schemas.microsoft.com/office/drawing/2014/main" id="{EE7A3E57-3FF5-403C-850A-62D44DE1EB14}"/>
                  </a:ext>
                </a:extLst>
              </p:cNvPr>
              <p:cNvSpPr>
                <a:spLocks noGrp="1" noRot="1" noChangeAspect="1" noMove="1" noResize="1" noEditPoints="1" noAdjustHandles="1" noChangeArrowheads="1" noChangeShapeType="1" noTextEdit="1"/>
              </p:cNvSpPr>
              <p:nvPr>
                <p:ph idx="1"/>
              </p:nvPr>
            </p:nvSpPr>
            <p:spPr>
              <a:blipFill>
                <a:blip r:embed="rId2"/>
                <a:stretch>
                  <a:fillRect l="-1546"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180032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359F1C-D8EA-41E0-94DD-690BF480413B}"/>
              </a:ext>
            </a:extLst>
          </p:cNvPr>
          <p:cNvSpPr>
            <a:spLocks noGrp="1"/>
          </p:cNvSpPr>
          <p:nvPr>
            <p:ph type="title"/>
          </p:nvPr>
        </p:nvSpPr>
        <p:spPr/>
        <p:txBody>
          <a:bodyPr/>
          <a:lstStyle/>
          <a:p>
            <a:r>
              <a:rPr lang="zh-CN" altLang="en-US" dirty="0"/>
              <a:t>厂商规模调整</a:t>
            </a:r>
            <a:endParaRPr lang="en-US" dirty="0"/>
          </a:p>
        </p:txBody>
      </p:sp>
      <p:sp>
        <p:nvSpPr>
          <p:cNvPr id="3" name="内容占位符 2">
            <a:extLst>
              <a:ext uri="{FF2B5EF4-FFF2-40B4-BE49-F238E27FC236}">
                <a16:creationId xmlns:a16="http://schemas.microsoft.com/office/drawing/2014/main" id="{AFF0CE52-A05E-41D7-9541-600893E94D74}"/>
              </a:ext>
            </a:extLst>
          </p:cNvPr>
          <p:cNvSpPr>
            <a:spLocks noGrp="1"/>
          </p:cNvSpPr>
          <p:nvPr>
            <p:ph idx="1"/>
          </p:nvPr>
        </p:nvSpPr>
        <p:spPr/>
        <p:txBody>
          <a:bodyPr/>
          <a:lstStyle/>
          <a:p>
            <a:endParaRPr lang="en-US" dirty="0"/>
          </a:p>
        </p:txBody>
      </p:sp>
      <p:sp>
        <p:nvSpPr>
          <p:cNvPr id="5" name="Line 3">
            <a:extLst>
              <a:ext uri="{FF2B5EF4-FFF2-40B4-BE49-F238E27FC236}">
                <a16:creationId xmlns:a16="http://schemas.microsoft.com/office/drawing/2014/main" id="{9BF56B75-2ACB-4C23-A2FB-AD27367174E1}"/>
              </a:ext>
            </a:extLst>
          </p:cNvPr>
          <p:cNvSpPr>
            <a:spLocks noChangeShapeType="1"/>
          </p:cNvSpPr>
          <p:nvPr/>
        </p:nvSpPr>
        <p:spPr bwMode="auto">
          <a:xfrm>
            <a:off x="1514618" y="1715479"/>
            <a:ext cx="0" cy="3548062"/>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6" name="Line 4">
            <a:extLst>
              <a:ext uri="{FF2B5EF4-FFF2-40B4-BE49-F238E27FC236}">
                <a16:creationId xmlns:a16="http://schemas.microsoft.com/office/drawing/2014/main" id="{18CF0D37-4B4E-476D-B4F2-B0AEBDA2AA0A}"/>
              </a:ext>
            </a:extLst>
          </p:cNvPr>
          <p:cNvSpPr>
            <a:spLocks noChangeShapeType="1"/>
          </p:cNvSpPr>
          <p:nvPr/>
        </p:nvSpPr>
        <p:spPr bwMode="auto">
          <a:xfrm>
            <a:off x="1514618" y="5263541"/>
            <a:ext cx="5881688"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7" name="Arc 5">
            <a:extLst>
              <a:ext uri="{FF2B5EF4-FFF2-40B4-BE49-F238E27FC236}">
                <a16:creationId xmlns:a16="http://schemas.microsoft.com/office/drawing/2014/main" id="{867C9099-584A-4E81-86CD-F7F94F0AB4A8}"/>
              </a:ext>
            </a:extLst>
          </p:cNvPr>
          <p:cNvSpPr>
            <a:spLocks/>
          </p:cNvSpPr>
          <p:nvPr/>
        </p:nvSpPr>
        <p:spPr bwMode="auto">
          <a:xfrm rot="10800000">
            <a:off x="1565418" y="2788629"/>
            <a:ext cx="5683250" cy="1689100"/>
          </a:xfrm>
          <a:custGeom>
            <a:avLst/>
            <a:gdLst>
              <a:gd name="T0" fmla="*/ 0 w 39462"/>
              <a:gd name="T1" fmla="*/ 77258096 h 21600"/>
              <a:gd name="T2" fmla="*/ 818491657 w 39462"/>
              <a:gd name="T3" fmla="*/ 79447279 h 21600"/>
              <a:gd name="T4" fmla="*/ 407586738 w 39462"/>
              <a:gd name="T5" fmla="*/ 132086047 h 21600"/>
              <a:gd name="T6" fmla="*/ 0 60000 65536"/>
              <a:gd name="T7" fmla="*/ 0 60000 65536"/>
              <a:gd name="T8" fmla="*/ 0 60000 65536"/>
              <a:gd name="T9" fmla="*/ 0 w 39462"/>
              <a:gd name="T10" fmla="*/ 0 h 21600"/>
              <a:gd name="T11" fmla="*/ 39462 w 39462"/>
              <a:gd name="T12" fmla="*/ 21600 h 21600"/>
            </a:gdLst>
            <a:ahLst/>
            <a:cxnLst>
              <a:cxn ang="T6">
                <a:pos x="T0" y="T1"/>
              </a:cxn>
              <a:cxn ang="T7">
                <a:pos x="T2" y="T3"/>
              </a:cxn>
              <a:cxn ang="T8">
                <a:pos x="T4" y="T5"/>
              </a:cxn>
            </a:cxnLst>
            <a:rect l="T9" t="T10" r="T11" b="T12"/>
            <a:pathLst>
              <a:path w="39462" h="21600" fill="none" extrusionOk="0">
                <a:moveTo>
                  <a:pt x="-1" y="12633"/>
                </a:moveTo>
                <a:cubicBezTo>
                  <a:pt x="3511" y="4937"/>
                  <a:pt x="11191" y="-1"/>
                  <a:pt x="19651" y="0"/>
                </a:cubicBezTo>
                <a:cubicBezTo>
                  <a:pt x="28252" y="0"/>
                  <a:pt x="36033" y="5103"/>
                  <a:pt x="39461" y="12992"/>
                </a:cubicBezTo>
              </a:path>
              <a:path w="39462" h="21600" stroke="0" extrusionOk="0">
                <a:moveTo>
                  <a:pt x="-1" y="12633"/>
                </a:moveTo>
                <a:cubicBezTo>
                  <a:pt x="3511" y="4937"/>
                  <a:pt x="11191" y="-1"/>
                  <a:pt x="19651" y="0"/>
                </a:cubicBezTo>
                <a:cubicBezTo>
                  <a:pt x="28252" y="0"/>
                  <a:pt x="36033" y="5103"/>
                  <a:pt x="39461" y="12992"/>
                </a:cubicBezTo>
                <a:lnTo>
                  <a:pt x="19651" y="21600"/>
                </a:lnTo>
                <a:close/>
              </a:path>
            </a:pathLst>
          </a:custGeom>
          <a:noFill/>
          <a:ln w="25400" cap="rnd">
            <a:solidFill>
              <a:srgbClr val="20F90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8" name="Arc 6">
            <a:extLst>
              <a:ext uri="{FF2B5EF4-FFF2-40B4-BE49-F238E27FC236}">
                <a16:creationId xmlns:a16="http://schemas.microsoft.com/office/drawing/2014/main" id="{A272719D-001C-4049-8EDE-2DC7CEA816D8}"/>
              </a:ext>
            </a:extLst>
          </p:cNvPr>
          <p:cNvSpPr>
            <a:spLocks/>
          </p:cNvSpPr>
          <p:nvPr/>
        </p:nvSpPr>
        <p:spPr bwMode="auto">
          <a:xfrm>
            <a:off x="1252681" y="1096354"/>
            <a:ext cx="5749925" cy="3935412"/>
          </a:xfrm>
          <a:custGeom>
            <a:avLst/>
            <a:gdLst>
              <a:gd name="T0" fmla="*/ 1559290245 w 21203"/>
              <a:gd name="T1" fmla="*/ 138008059 h 21505"/>
              <a:gd name="T2" fmla="*/ 148552985 w 21203"/>
              <a:gd name="T3" fmla="*/ 720179768 h 21505"/>
              <a:gd name="T4" fmla="*/ 0 w 21203"/>
              <a:gd name="T5" fmla="*/ 0 h 21505"/>
              <a:gd name="T6" fmla="*/ 0 60000 65536"/>
              <a:gd name="T7" fmla="*/ 0 60000 65536"/>
              <a:gd name="T8" fmla="*/ 0 60000 65536"/>
              <a:gd name="T9" fmla="*/ 0 w 21203"/>
              <a:gd name="T10" fmla="*/ 0 h 21505"/>
              <a:gd name="T11" fmla="*/ 21203 w 21203"/>
              <a:gd name="T12" fmla="*/ 21505 h 21505"/>
            </a:gdLst>
            <a:ahLst/>
            <a:cxnLst>
              <a:cxn ang="T6">
                <a:pos x="T0" y="T1"/>
              </a:cxn>
              <a:cxn ang="T7">
                <a:pos x="T2" y="T3"/>
              </a:cxn>
              <a:cxn ang="T8">
                <a:pos x="T4" y="T5"/>
              </a:cxn>
            </a:cxnLst>
            <a:rect l="T9" t="T10" r="T11" b="T12"/>
            <a:pathLst>
              <a:path w="21203" h="21505" fill="none" extrusionOk="0">
                <a:moveTo>
                  <a:pt x="21203" y="4121"/>
                </a:moveTo>
                <a:cubicBezTo>
                  <a:pt x="19374" y="13530"/>
                  <a:pt x="11563" y="20608"/>
                  <a:pt x="2020" y="21505"/>
                </a:cubicBezTo>
              </a:path>
              <a:path w="21203" h="21505" stroke="0" extrusionOk="0">
                <a:moveTo>
                  <a:pt x="21203" y="4121"/>
                </a:moveTo>
                <a:cubicBezTo>
                  <a:pt x="19374" y="13530"/>
                  <a:pt x="11563" y="20608"/>
                  <a:pt x="2020" y="21505"/>
                </a:cubicBezTo>
                <a:lnTo>
                  <a:pt x="0" y="0"/>
                </a:lnTo>
                <a:close/>
              </a:path>
            </a:pathLst>
          </a:custGeom>
          <a:noFill/>
          <a:ln w="25400" cap="rnd">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9" name="Arc 7">
            <a:extLst>
              <a:ext uri="{FF2B5EF4-FFF2-40B4-BE49-F238E27FC236}">
                <a16:creationId xmlns:a16="http://schemas.microsoft.com/office/drawing/2014/main" id="{C047FD9C-A82A-4BD6-AB26-711583245D0A}"/>
              </a:ext>
            </a:extLst>
          </p:cNvPr>
          <p:cNvSpPr>
            <a:spLocks/>
          </p:cNvSpPr>
          <p:nvPr/>
        </p:nvSpPr>
        <p:spPr bwMode="auto">
          <a:xfrm rot="10800000">
            <a:off x="1905143" y="1694841"/>
            <a:ext cx="2078038" cy="2547938"/>
          </a:xfrm>
          <a:custGeom>
            <a:avLst/>
            <a:gdLst>
              <a:gd name="T0" fmla="*/ 0 w 42794"/>
              <a:gd name="T1" fmla="*/ 254761977 h 21600"/>
              <a:gd name="T2" fmla="*/ 100907636 w 42794"/>
              <a:gd name="T3" fmla="*/ 264738802 h 21600"/>
              <a:gd name="T4" fmla="*/ 50338296 w 42794"/>
              <a:gd name="T5" fmla="*/ 300555012 h 21600"/>
              <a:gd name="T6" fmla="*/ 0 60000 65536"/>
              <a:gd name="T7" fmla="*/ 0 60000 65536"/>
              <a:gd name="T8" fmla="*/ 0 60000 65536"/>
              <a:gd name="T9" fmla="*/ 0 w 42794"/>
              <a:gd name="T10" fmla="*/ 0 h 21600"/>
              <a:gd name="T11" fmla="*/ 42794 w 42794"/>
              <a:gd name="T12" fmla="*/ 21600 h 21600"/>
            </a:gdLst>
            <a:ahLst/>
            <a:cxnLst>
              <a:cxn ang="T6">
                <a:pos x="T0" y="T1"/>
              </a:cxn>
              <a:cxn ang="T7">
                <a:pos x="T2" y="T3"/>
              </a:cxn>
              <a:cxn ang="T8">
                <a:pos x="T4" y="T5"/>
              </a:cxn>
            </a:cxnLst>
            <a:rect l="T9" t="T10" r="T11" b="T12"/>
            <a:pathLst>
              <a:path w="42794" h="21600" fill="none" extrusionOk="0">
                <a:moveTo>
                  <a:pt x="0" y="18309"/>
                </a:moveTo>
                <a:cubicBezTo>
                  <a:pt x="1624" y="7774"/>
                  <a:pt x="10689" y="-1"/>
                  <a:pt x="21348" y="0"/>
                </a:cubicBezTo>
                <a:cubicBezTo>
                  <a:pt x="32281" y="0"/>
                  <a:pt x="41491" y="8170"/>
                  <a:pt x="42794" y="19025"/>
                </a:cubicBezTo>
              </a:path>
              <a:path w="42794" h="21600" stroke="0" extrusionOk="0">
                <a:moveTo>
                  <a:pt x="0" y="18309"/>
                </a:moveTo>
                <a:cubicBezTo>
                  <a:pt x="1624" y="7774"/>
                  <a:pt x="10689" y="-1"/>
                  <a:pt x="21348" y="0"/>
                </a:cubicBezTo>
                <a:cubicBezTo>
                  <a:pt x="32281" y="0"/>
                  <a:pt x="41491" y="8170"/>
                  <a:pt x="42794" y="19025"/>
                </a:cubicBezTo>
                <a:lnTo>
                  <a:pt x="21348" y="21600"/>
                </a:lnTo>
                <a:close/>
              </a:path>
            </a:pathLst>
          </a:custGeom>
          <a:noFill/>
          <a:ln w="25400" cap="rnd">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10" name="Arc 8">
            <a:extLst>
              <a:ext uri="{FF2B5EF4-FFF2-40B4-BE49-F238E27FC236}">
                <a16:creationId xmlns:a16="http://schemas.microsoft.com/office/drawing/2014/main" id="{1BB32C97-E1E7-49A6-A2AA-1247256B265C}"/>
              </a:ext>
            </a:extLst>
          </p:cNvPr>
          <p:cNvSpPr>
            <a:spLocks/>
          </p:cNvSpPr>
          <p:nvPr/>
        </p:nvSpPr>
        <p:spPr bwMode="auto">
          <a:xfrm>
            <a:off x="2513156" y="3215666"/>
            <a:ext cx="517525" cy="1916113"/>
          </a:xfrm>
          <a:custGeom>
            <a:avLst/>
            <a:gdLst>
              <a:gd name="T0" fmla="*/ 12489256 w 21445"/>
              <a:gd name="T1" fmla="*/ 23800713 h 19969"/>
              <a:gd name="T2" fmla="*/ 4795353 w 21445"/>
              <a:gd name="T3" fmla="*/ 183859410 h 19969"/>
              <a:gd name="T4" fmla="*/ 0 w 21445"/>
              <a:gd name="T5" fmla="*/ 0 h 19969"/>
              <a:gd name="T6" fmla="*/ 0 60000 65536"/>
              <a:gd name="T7" fmla="*/ 0 60000 65536"/>
              <a:gd name="T8" fmla="*/ 0 60000 65536"/>
              <a:gd name="T9" fmla="*/ 0 w 21445"/>
              <a:gd name="T10" fmla="*/ 0 h 19969"/>
              <a:gd name="T11" fmla="*/ 21445 w 21445"/>
              <a:gd name="T12" fmla="*/ 19969 h 19969"/>
            </a:gdLst>
            <a:ahLst/>
            <a:cxnLst>
              <a:cxn ang="T6">
                <a:pos x="T0" y="T1"/>
              </a:cxn>
              <a:cxn ang="T7">
                <a:pos x="T2" y="T3"/>
              </a:cxn>
              <a:cxn ang="T8">
                <a:pos x="T4" y="T5"/>
              </a:cxn>
            </a:cxnLst>
            <a:rect l="T9" t="T10" r="T11" b="T12"/>
            <a:pathLst>
              <a:path w="21445" h="19969" fill="none" extrusionOk="0">
                <a:moveTo>
                  <a:pt x="21444" y="2584"/>
                </a:moveTo>
                <a:cubicBezTo>
                  <a:pt x="20509" y="10342"/>
                  <a:pt x="15457" y="16990"/>
                  <a:pt x="8234" y="19969"/>
                </a:cubicBezTo>
              </a:path>
              <a:path w="21445" h="19969" stroke="0" extrusionOk="0">
                <a:moveTo>
                  <a:pt x="21444" y="2584"/>
                </a:moveTo>
                <a:cubicBezTo>
                  <a:pt x="20509" y="10342"/>
                  <a:pt x="15457" y="16990"/>
                  <a:pt x="8234" y="19969"/>
                </a:cubicBezTo>
                <a:lnTo>
                  <a:pt x="0" y="0"/>
                </a:lnTo>
                <a:close/>
              </a:path>
            </a:pathLst>
          </a:custGeom>
          <a:noFill/>
          <a:ln w="25400" cap="rnd">
            <a:solidFill>
              <a:schemeClr val="accent1"/>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11" name="Rectangle 9">
            <a:extLst>
              <a:ext uri="{FF2B5EF4-FFF2-40B4-BE49-F238E27FC236}">
                <a16:creationId xmlns:a16="http://schemas.microsoft.com/office/drawing/2014/main" id="{BBBC0862-B276-4CB5-A3E9-D4A39527DF79}"/>
              </a:ext>
            </a:extLst>
          </p:cNvPr>
          <p:cNvSpPr>
            <a:spLocks noChangeArrowheads="1"/>
          </p:cNvSpPr>
          <p:nvPr/>
        </p:nvSpPr>
        <p:spPr bwMode="auto">
          <a:xfrm>
            <a:off x="6994668" y="1634516"/>
            <a:ext cx="965008"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hlink"/>
                </a:solidFill>
                <a:ea typeface="宋体" panose="02010600030101010101" pitchFamily="2" charset="-122"/>
              </a:rPr>
              <a:t>LMC</a:t>
            </a:r>
          </a:p>
        </p:txBody>
      </p:sp>
      <p:sp>
        <p:nvSpPr>
          <p:cNvPr id="12" name="Rectangle 10">
            <a:extLst>
              <a:ext uri="{FF2B5EF4-FFF2-40B4-BE49-F238E27FC236}">
                <a16:creationId xmlns:a16="http://schemas.microsoft.com/office/drawing/2014/main" id="{B0C5470F-D437-4579-B03F-CCDB56E8FA66}"/>
              </a:ext>
            </a:extLst>
          </p:cNvPr>
          <p:cNvSpPr>
            <a:spLocks noChangeArrowheads="1"/>
          </p:cNvSpPr>
          <p:nvPr/>
        </p:nvSpPr>
        <p:spPr bwMode="auto">
          <a:xfrm>
            <a:off x="7208981" y="3253766"/>
            <a:ext cx="924933"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rgbClr val="20F90F"/>
                </a:solidFill>
                <a:ea typeface="宋体" panose="02010600030101010101" pitchFamily="2" charset="-122"/>
              </a:rPr>
              <a:t>LAC</a:t>
            </a:r>
          </a:p>
        </p:txBody>
      </p:sp>
      <p:sp>
        <p:nvSpPr>
          <p:cNvPr id="13" name="Rectangle 11">
            <a:extLst>
              <a:ext uri="{FF2B5EF4-FFF2-40B4-BE49-F238E27FC236}">
                <a16:creationId xmlns:a16="http://schemas.microsoft.com/office/drawing/2014/main" id="{31D5875D-D621-4740-9CA1-B5CA828589CA}"/>
              </a:ext>
            </a:extLst>
          </p:cNvPr>
          <p:cNvSpPr>
            <a:spLocks noChangeArrowheads="1"/>
          </p:cNvSpPr>
          <p:nvPr/>
        </p:nvSpPr>
        <p:spPr bwMode="auto">
          <a:xfrm>
            <a:off x="7232793" y="5254016"/>
            <a:ext cx="46487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Q</a:t>
            </a:r>
          </a:p>
        </p:txBody>
      </p:sp>
      <p:sp>
        <p:nvSpPr>
          <p:cNvPr id="14" name="Rectangle 12">
            <a:extLst>
              <a:ext uri="{FF2B5EF4-FFF2-40B4-BE49-F238E27FC236}">
                <a16:creationId xmlns:a16="http://schemas.microsoft.com/office/drawing/2014/main" id="{114DEA0C-0A4D-471F-B207-F6DAB0A0E451}"/>
              </a:ext>
            </a:extLst>
          </p:cNvPr>
          <p:cNvSpPr>
            <a:spLocks noChangeArrowheads="1"/>
          </p:cNvSpPr>
          <p:nvPr/>
        </p:nvSpPr>
        <p:spPr bwMode="auto">
          <a:xfrm>
            <a:off x="398606" y="1229704"/>
            <a:ext cx="1206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a:solidFill>
                  <a:schemeClr val="tx1"/>
                </a:solidFill>
                <a:ea typeface="宋体" panose="02010600030101010101" pitchFamily="2" charset="-122"/>
              </a:rPr>
              <a:t>$/</a:t>
            </a:r>
            <a:r>
              <a:rPr lang="zh-CN" altLang="en-US" sz="2800">
                <a:solidFill>
                  <a:schemeClr val="tx1"/>
                </a:solidFill>
                <a:ea typeface="宋体" panose="02010600030101010101" pitchFamily="2" charset="-122"/>
              </a:rPr>
              <a:t>产出</a:t>
            </a:r>
            <a:endParaRPr lang="en-US" altLang="zh-CN" sz="2800">
              <a:solidFill>
                <a:schemeClr val="tx1"/>
              </a:solidFill>
              <a:ea typeface="宋体" panose="02010600030101010101" pitchFamily="2" charset="-122"/>
            </a:endParaRPr>
          </a:p>
        </p:txBody>
      </p:sp>
      <p:sp>
        <p:nvSpPr>
          <p:cNvPr id="15" name="Rectangle 13">
            <a:extLst>
              <a:ext uri="{FF2B5EF4-FFF2-40B4-BE49-F238E27FC236}">
                <a16:creationId xmlns:a16="http://schemas.microsoft.com/office/drawing/2014/main" id="{7A9C6A2E-B031-4397-A8F8-C919E42FC198}"/>
              </a:ext>
            </a:extLst>
          </p:cNvPr>
          <p:cNvSpPr>
            <a:spLocks noChangeArrowheads="1"/>
          </p:cNvSpPr>
          <p:nvPr/>
        </p:nvSpPr>
        <p:spPr bwMode="auto">
          <a:xfrm>
            <a:off x="3589481" y="1610704"/>
            <a:ext cx="70532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accent1"/>
                </a:solidFill>
                <a:ea typeface="宋体" panose="02010600030101010101" pitchFamily="2" charset="-122"/>
              </a:rPr>
              <a:t>AC</a:t>
            </a:r>
          </a:p>
        </p:txBody>
      </p:sp>
      <p:sp>
        <p:nvSpPr>
          <p:cNvPr id="16" name="Rectangle 14">
            <a:extLst>
              <a:ext uri="{FF2B5EF4-FFF2-40B4-BE49-F238E27FC236}">
                <a16:creationId xmlns:a16="http://schemas.microsoft.com/office/drawing/2014/main" id="{08F74DEC-05EC-4DFC-8F71-7D00714D1E88}"/>
              </a:ext>
            </a:extLst>
          </p:cNvPr>
          <p:cNvSpPr>
            <a:spLocks noChangeArrowheads="1"/>
          </p:cNvSpPr>
          <p:nvPr/>
        </p:nvSpPr>
        <p:spPr bwMode="auto">
          <a:xfrm>
            <a:off x="2375043" y="2920391"/>
            <a:ext cx="745397"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accent1"/>
                </a:solidFill>
                <a:ea typeface="宋体" panose="02010600030101010101" pitchFamily="2" charset="-122"/>
              </a:rPr>
              <a:t>MC</a:t>
            </a:r>
          </a:p>
        </p:txBody>
      </p:sp>
      <p:sp>
        <p:nvSpPr>
          <p:cNvPr id="17" name="Line 15">
            <a:extLst>
              <a:ext uri="{FF2B5EF4-FFF2-40B4-BE49-F238E27FC236}">
                <a16:creationId xmlns:a16="http://schemas.microsoft.com/office/drawing/2014/main" id="{7C6AE2E9-3C79-4B12-AA25-BC1A1BC60919}"/>
              </a:ext>
            </a:extLst>
          </p:cNvPr>
          <p:cNvSpPr>
            <a:spLocks noChangeShapeType="1"/>
          </p:cNvSpPr>
          <p:nvPr/>
        </p:nvSpPr>
        <p:spPr bwMode="auto">
          <a:xfrm>
            <a:off x="1514618" y="4606316"/>
            <a:ext cx="3927475"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18" name="Line 16">
            <a:extLst>
              <a:ext uri="{FF2B5EF4-FFF2-40B4-BE49-F238E27FC236}">
                <a16:creationId xmlns:a16="http://schemas.microsoft.com/office/drawing/2014/main" id="{304C3194-1DF1-44E9-BDF5-8AE8369487AB}"/>
              </a:ext>
            </a:extLst>
          </p:cNvPr>
          <p:cNvSpPr>
            <a:spLocks noChangeShapeType="1"/>
          </p:cNvSpPr>
          <p:nvPr/>
        </p:nvSpPr>
        <p:spPr bwMode="auto">
          <a:xfrm>
            <a:off x="2867168" y="4203091"/>
            <a:ext cx="0" cy="106045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19" name="Rectangle 17">
            <a:extLst>
              <a:ext uri="{FF2B5EF4-FFF2-40B4-BE49-F238E27FC236}">
                <a16:creationId xmlns:a16="http://schemas.microsoft.com/office/drawing/2014/main" id="{46550F9B-167F-4179-8411-F361F2B74AA9}"/>
              </a:ext>
            </a:extLst>
          </p:cNvPr>
          <p:cNvSpPr>
            <a:spLocks noChangeArrowheads="1"/>
          </p:cNvSpPr>
          <p:nvPr/>
        </p:nvSpPr>
        <p:spPr bwMode="auto">
          <a:xfrm>
            <a:off x="963756" y="4322154"/>
            <a:ext cx="405560"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p</a:t>
            </a:r>
          </a:p>
        </p:txBody>
      </p:sp>
      <p:sp>
        <p:nvSpPr>
          <p:cNvPr id="20" name="Rectangle 18">
            <a:extLst>
              <a:ext uri="{FF2B5EF4-FFF2-40B4-BE49-F238E27FC236}">
                <a16:creationId xmlns:a16="http://schemas.microsoft.com/office/drawing/2014/main" id="{F3A3A143-AC40-4B5B-A7EC-D14A3AEB9821}"/>
              </a:ext>
            </a:extLst>
          </p:cNvPr>
          <p:cNvSpPr>
            <a:spLocks noChangeArrowheads="1"/>
          </p:cNvSpPr>
          <p:nvPr/>
        </p:nvSpPr>
        <p:spPr bwMode="auto">
          <a:xfrm>
            <a:off x="2779856" y="5349266"/>
            <a:ext cx="830356"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err="1">
                <a:solidFill>
                  <a:schemeClr val="tx1"/>
                </a:solidFill>
                <a:ea typeface="宋体" panose="02010600030101010101" pitchFamily="2" charset="-122"/>
              </a:rPr>
              <a:t>Q</a:t>
            </a:r>
            <a:r>
              <a:rPr lang="en-US" altLang="zh-CN" sz="2800" baseline="-25000" dirty="0" err="1">
                <a:solidFill>
                  <a:schemeClr val="tx1"/>
                </a:solidFill>
                <a:ea typeface="宋体" panose="02010600030101010101" pitchFamily="2" charset="-122"/>
              </a:rPr>
              <a:t>sr</a:t>
            </a:r>
            <a:r>
              <a:rPr lang="en-US" altLang="zh-CN" sz="2800" dirty="0">
                <a:solidFill>
                  <a:schemeClr val="tx1"/>
                </a:solidFill>
                <a:ea typeface="宋体" panose="02010600030101010101" pitchFamily="2" charset="-122"/>
              </a:rPr>
              <a:t>*</a:t>
            </a:r>
          </a:p>
        </p:txBody>
      </p:sp>
      <p:sp>
        <p:nvSpPr>
          <p:cNvPr id="21" name="Rectangle 19">
            <a:extLst>
              <a:ext uri="{FF2B5EF4-FFF2-40B4-BE49-F238E27FC236}">
                <a16:creationId xmlns:a16="http://schemas.microsoft.com/office/drawing/2014/main" id="{11C56B11-ED89-49C9-9E18-7CCF6C26AEF2}"/>
              </a:ext>
            </a:extLst>
          </p:cNvPr>
          <p:cNvSpPr>
            <a:spLocks noChangeArrowheads="1"/>
          </p:cNvSpPr>
          <p:nvPr/>
        </p:nvSpPr>
        <p:spPr bwMode="auto">
          <a:xfrm>
            <a:off x="731981" y="5828691"/>
            <a:ext cx="8013412"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zh-CN" altLang="en-US" dirty="0">
                <a:solidFill>
                  <a:schemeClr val="tx1"/>
                </a:solidFill>
                <a:ea typeface="宋体" panose="02010600030101010101" pitchFamily="2" charset="-122"/>
              </a:rPr>
              <a:t>厂商可以在长期通过退出这个行业消除损失</a:t>
            </a:r>
            <a:endParaRPr lang="en-US" altLang="zh-CN" dirty="0">
              <a:solidFill>
                <a:schemeClr val="tx1"/>
              </a:solidFill>
              <a:ea typeface="宋体" panose="02010600030101010101" pitchFamily="2" charset="-122"/>
            </a:endParaRPr>
          </a:p>
        </p:txBody>
      </p:sp>
      <p:sp>
        <p:nvSpPr>
          <p:cNvPr id="22" name="Rectangle 20">
            <a:extLst>
              <a:ext uri="{FF2B5EF4-FFF2-40B4-BE49-F238E27FC236}">
                <a16:creationId xmlns:a16="http://schemas.microsoft.com/office/drawing/2014/main" id="{FCBA2A56-0380-465B-9674-B15FD478B666}"/>
              </a:ext>
            </a:extLst>
          </p:cNvPr>
          <p:cNvSpPr>
            <a:spLocks noChangeArrowheads="1"/>
          </p:cNvSpPr>
          <p:nvPr/>
        </p:nvSpPr>
        <p:spPr bwMode="auto">
          <a:xfrm>
            <a:off x="1524143" y="4236075"/>
            <a:ext cx="1333500" cy="368300"/>
          </a:xfrm>
          <a:prstGeom prst="rect">
            <a:avLst/>
          </a:prstGeom>
          <a:solidFill>
            <a:srgbClr val="FF3300"/>
          </a:solidFill>
          <a:ln w="12700">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23" name="Rectangle 21">
            <a:extLst>
              <a:ext uri="{FF2B5EF4-FFF2-40B4-BE49-F238E27FC236}">
                <a16:creationId xmlns:a16="http://schemas.microsoft.com/office/drawing/2014/main" id="{67AA886C-D0FF-450A-B4AD-2376E2E858DE}"/>
              </a:ext>
            </a:extLst>
          </p:cNvPr>
          <p:cNvSpPr>
            <a:spLocks noChangeArrowheads="1"/>
          </p:cNvSpPr>
          <p:nvPr/>
        </p:nvSpPr>
        <p:spPr bwMode="auto">
          <a:xfrm>
            <a:off x="1628918" y="4134829"/>
            <a:ext cx="299762"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zh-CN" altLang="en-US" dirty="0">
                <a:solidFill>
                  <a:schemeClr val="tx1"/>
                </a:solidFill>
                <a:ea typeface="宋体" panose="02010600030101010101" pitchFamily="2" charset="-122"/>
              </a:rPr>
              <a:t> </a:t>
            </a:r>
            <a:endParaRPr lang="en-US" altLang="zh-CN" dirty="0">
              <a:solidFill>
                <a:schemeClr val="tx1"/>
              </a:solidFill>
              <a:ea typeface="宋体" panose="02010600030101010101" pitchFamily="2" charset="-122"/>
            </a:endParaRPr>
          </a:p>
        </p:txBody>
      </p:sp>
      <p:sp>
        <p:nvSpPr>
          <p:cNvPr id="24" name="Oval 13">
            <a:extLst>
              <a:ext uri="{FF2B5EF4-FFF2-40B4-BE49-F238E27FC236}">
                <a16:creationId xmlns:a16="http://schemas.microsoft.com/office/drawing/2014/main" id="{AED3AA47-6735-48E2-82FD-D0BCCDE5091A}"/>
              </a:ext>
            </a:extLst>
          </p:cNvPr>
          <p:cNvSpPr>
            <a:spLocks noChangeArrowheads="1"/>
          </p:cNvSpPr>
          <p:nvPr/>
        </p:nvSpPr>
        <p:spPr bwMode="auto">
          <a:xfrm>
            <a:off x="2758071" y="4484914"/>
            <a:ext cx="250532" cy="242803"/>
          </a:xfrm>
          <a:prstGeom prst="ellipse">
            <a:avLst/>
          </a:prstGeom>
          <a:solidFill>
            <a:schemeClr val="accent1"/>
          </a:solidFill>
          <a:ln>
            <a:noFill/>
          </a:ln>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Tree>
    <p:extLst>
      <p:ext uri="{BB962C8B-B14F-4D97-AF65-F5344CB8AC3E}">
        <p14:creationId xmlns:p14="http://schemas.microsoft.com/office/powerpoint/2010/main" val="35269956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C6335F-8285-4597-9A4C-7943B299F9C6}"/>
              </a:ext>
            </a:extLst>
          </p:cNvPr>
          <p:cNvSpPr>
            <a:spLocks noGrp="1"/>
          </p:cNvSpPr>
          <p:nvPr>
            <p:ph type="title"/>
          </p:nvPr>
        </p:nvSpPr>
        <p:spPr>
          <a:xfrm>
            <a:off x="628650" y="345876"/>
            <a:ext cx="7886700" cy="1325563"/>
          </a:xfrm>
        </p:spPr>
        <p:txBody>
          <a:bodyPr/>
          <a:lstStyle/>
          <a:p>
            <a:r>
              <a:rPr lang="zh-CN" altLang="en-US" dirty="0"/>
              <a:t>厂商的规模调整</a:t>
            </a:r>
            <a:endParaRPr lang="en-US" dirty="0"/>
          </a:p>
        </p:txBody>
      </p:sp>
      <p:sp>
        <p:nvSpPr>
          <p:cNvPr id="3" name="内容占位符 2">
            <a:extLst>
              <a:ext uri="{FF2B5EF4-FFF2-40B4-BE49-F238E27FC236}">
                <a16:creationId xmlns:a16="http://schemas.microsoft.com/office/drawing/2014/main" id="{7C1D863A-8D69-4911-8D3F-8936B97840E4}"/>
              </a:ext>
            </a:extLst>
          </p:cNvPr>
          <p:cNvSpPr>
            <a:spLocks noGrp="1"/>
          </p:cNvSpPr>
          <p:nvPr>
            <p:ph idx="1"/>
          </p:nvPr>
        </p:nvSpPr>
        <p:spPr/>
        <p:txBody>
          <a:bodyPr/>
          <a:lstStyle/>
          <a:p>
            <a:endParaRPr lang="en-US" dirty="0"/>
          </a:p>
        </p:txBody>
      </p:sp>
      <p:sp>
        <p:nvSpPr>
          <p:cNvPr id="5" name="Line 3">
            <a:extLst>
              <a:ext uri="{FF2B5EF4-FFF2-40B4-BE49-F238E27FC236}">
                <a16:creationId xmlns:a16="http://schemas.microsoft.com/office/drawing/2014/main" id="{C64B72F2-B55C-4A4B-AF66-7036A997BB38}"/>
              </a:ext>
            </a:extLst>
          </p:cNvPr>
          <p:cNvSpPr>
            <a:spLocks noChangeShapeType="1"/>
          </p:cNvSpPr>
          <p:nvPr/>
        </p:nvSpPr>
        <p:spPr bwMode="auto">
          <a:xfrm>
            <a:off x="1591468" y="1518221"/>
            <a:ext cx="0" cy="3548062"/>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6" name="Line 4">
            <a:extLst>
              <a:ext uri="{FF2B5EF4-FFF2-40B4-BE49-F238E27FC236}">
                <a16:creationId xmlns:a16="http://schemas.microsoft.com/office/drawing/2014/main" id="{CAF92BF9-9BBB-4C03-A007-276C5313C0A2}"/>
              </a:ext>
            </a:extLst>
          </p:cNvPr>
          <p:cNvSpPr>
            <a:spLocks noChangeShapeType="1"/>
          </p:cNvSpPr>
          <p:nvPr/>
        </p:nvSpPr>
        <p:spPr bwMode="auto">
          <a:xfrm>
            <a:off x="1591468" y="5066283"/>
            <a:ext cx="5881688"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7" name="Arc 5">
            <a:extLst>
              <a:ext uri="{FF2B5EF4-FFF2-40B4-BE49-F238E27FC236}">
                <a16:creationId xmlns:a16="http://schemas.microsoft.com/office/drawing/2014/main" id="{DF81CA07-2632-4227-86D0-BCD6E6162EAA}"/>
              </a:ext>
            </a:extLst>
          </p:cNvPr>
          <p:cNvSpPr>
            <a:spLocks/>
          </p:cNvSpPr>
          <p:nvPr/>
        </p:nvSpPr>
        <p:spPr bwMode="auto">
          <a:xfrm rot="10800000">
            <a:off x="1642268" y="2591371"/>
            <a:ext cx="5683250" cy="1689100"/>
          </a:xfrm>
          <a:custGeom>
            <a:avLst/>
            <a:gdLst>
              <a:gd name="T0" fmla="*/ 0 w 39462"/>
              <a:gd name="T1" fmla="*/ 77258096 h 21600"/>
              <a:gd name="T2" fmla="*/ 818491657 w 39462"/>
              <a:gd name="T3" fmla="*/ 79447279 h 21600"/>
              <a:gd name="T4" fmla="*/ 407586738 w 39462"/>
              <a:gd name="T5" fmla="*/ 132086047 h 21600"/>
              <a:gd name="T6" fmla="*/ 0 60000 65536"/>
              <a:gd name="T7" fmla="*/ 0 60000 65536"/>
              <a:gd name="T8" fmla="*/ 0 60000 65536"/>
              <a:gd name="T9" fmla="*/ 0 w 39462"/>
              <a:gd name="T10" fmla="*/ 0 h 21600"/>
              <a:gd name="T11" fmla="*/ 39462 w 39462"/>
              <a:gd name="T12" fmla="*/ 21600 h 21600"/>
            </a:gdLst>
            <a:ahLst/>
            <a:cxnLst>
              <a:cxn ang="T6">
                <a:pos x="T0" y="T1"/>
              </a:cxn>
              <a:cxn ang="T7">
                <a:pos x="T2" y="T3"/>
              </a:cxn>
              <a:cxn ang="T8">
                <a:pos x="T4" y="T5"/>
              </a:cxn>
            </a:cxnLst>
            <a:rect l="T9" t="T10" r="T11" b="T12"/>
            <a:pathLst>
              <a:path w="39462" h="21600" fill="none" extrusionOk="0">
                <a:moveTo>
                  <a:pt x="-1" y="12633"/>
                </a:moveTo>
                <a:cubicBezTo>
                  <a:pt x="3511" y="4937"/>
                  <a:pt x="11191" y="-1"/>
                  <a:pt x="19651" y="0"/>
                </a:cubicBezTo>
                <a:cubicBezTo>
                  <a:pt x="28252" y="0"/>
                  <a:pt x="36033" y="5103"/>
                  <a:pt x="39461" y="12992"/>
                </a:cubicBezTo>
              </a:path>
              <a:path w="39462" h="21600" stroke="0" extrusionOk="0">
                <a:moveTo>
                  <a:pt x="-1" y="12633"/>
                </a:moveTo>
                <a:cubicBezTo>
                  <a:pt x="3511" y="4937"/>
                  <a:pt x="11191" y="-1"/>
                  <a:pt x="19651" y="0"/>
                </a:cubicBezTo>
                <a:cubicBezTo>
                  <a:pt x="28252" y="0"/>
                  <a:pt x="36033" y="5103"/>
                  <a:pt x="39461" y="12992"/>
                </a:cubicBezTo>
                <a:lnTo>
                  <a:pt x="19651" y="21600"/>
                </a:lnTo>
                <a:close/>
              </a:path>
            </a:pathLst>
          </a:custGeom>
          <a:noFill/>
          <a:ln w="25400" cap="rnd">
            <a:solidFill>
              <a:srgbClr val="20F90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8" name="Arc 6">
            <a:extLst>
              <a:ext uri="{FF2B5EF4-FFF2-40B4-BE49-F238E27FC236}">
                <a16:creationId xmlns:a16="http://schemas.microsoft.com/office/drawing/2014/main" id="{A1746603-EA50-4E3F-ADF1-0266B1E1C5EB}"/>
              </a:ext>
            </a:extLst>
          </p:cNvPr>
          <p:cNvSpPr>
            <a:spLocks/>
          </p:cNvSpPr>
          <p:nvPr/>
        </p:nvSpPr>
        <p:spPr bwMode="auto">
          <a:xfrm>
            <a:off x="1329531" y="899096"/>
            <a:ext cx="5749925" cy="3935412"/>
          </a:xfrm>
          <a:custGeom>
            <a:avLst/>
            <a:gdLst>
              <a:gd name="T0" fmla="*/ 1559290245 w 21203"/>
              <a:gd name="T1" fmla="*/ 138008059 h 21505"/>
              <a:gd name="T2" fmla="*/ 148552985 w 21203"/>
              <a:gd name="T3" fmla="*/ 720179768 h 21505"/>
              <a:gd name="T4" fmla="*/ 0 w 21203"/>
              <a:gd name="T5" fmla="*/ 0 h 21505"/>
              <a:gd name="T6" fmla="*/ 0 60000 65536"/>
              <a:gd name="T7" fmla="*/ 0 60000 65536"/>
              <a:gd name="T8" fmla="*/ 0 60000 65536"/>
              <a:gd name="T9" fmla="*/ 0 w 21203"/>
              <a:gd name="T10" fmla="*/ 0 h 21505"/>
              <a:gd name="T11" fmla="*/ 21203 w 21203"/>
              <a:gd name="T12" fmla="*/ 21505 h 21505"/>
            </a:gdLst>
            <a:ahLst/>
            <a:cxnLst>
              <a:cxn ang="T6">
                <a:pos x="T0" y="T1"/>
              </a:cxn>
              <a:cxn ang="T7">
                <a:pos x="T2" y="T3"/>
              </a:cxn>
              <a:cxn ang="T8">
                <a:pos x="T4" y="T5"/>
              </a:cxn>
            </a:cxnLst>
            <a:rect l="T9" t="T10" r="T11" b="T12"/>
            <a:pathLst>
              <a:path w="21203" h="21505" fill="none" extrusionOk="0">
                <a:moveTo>
                  <a:pt x="21203" y="4121"/>
                </a:moveTo>
                <a:cubicBezTo>
                  <a:pt x="19374" y="13530"/>
                  <a:pt x="11563" y="20608"/>
                  <a:pt x="2020" y="21505"/>
                </a:cubicBezTo>
              </a:path>
              <a:path w="21203" h="21505" stroke="0" extrusionOk="0">
                <a:moveTo>
                  <a:pt x="21203" y="4121"/>
                </a:moveTo>
                <a:cubicBezTo>
                  <a:pt x="19374" y="13530"/>
                  <a:pt x="11563" y="20608"/>
                  <a:pt x="2020" y="21505"/>
                </a:cubicBezTo>
                <a:lnTo>
                  <a:pt x="0" y="0"/>
                </a:lnTo>
                <a:close/>
              </a:path>
            </a:pathLst>
          </a:custGeom>
          <a:noFill/>
          <a:ln w="25400" cap="rnd">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9" name="Arc 7">
            <a:extLst>
              <a:ext uri="{FF2B5EF4-FFF2-40B4-BE49-F238E27FC236}">
                <a16:creationId xmlns:a16="http://schemas.microsoft.com/office/drawing/2014/main" id="{E7F5C9FD-976D-44B7-8F3D-A44FC865E3D1}"/>
              </a:ext>
            </a:extLst>
          </p:cNvPr>
          <p:cNvSpPr>
            <a:spLocks/>
          </p:cNvSpPr>
          <p:nvPr/>
        </p:nvSpPr>
        <p:spPr bwMode="auto">
          <a:xfrm rot="10800000">
            <a:off x="1981993" y="1497583"/>
            <a:ext cx="2078038" cy="2547938"/>
          </a:xfrm>
          <a:custGeom>
            <a:avLst/>
            <a:gdLst>
              <a:gd name="T0" fmla="*/ 0 w 42794"/>
              <a:gd name="T1" fmla="*/ 254761977 h 21600"/>
              <a:gd name="T2" fmla="*/ 100907636 w 42794"/>
              <a:gd name="T3" fmla="*/ 264738802 h 21600"/>
              <a:gd name="T4" fmla="*/ 50338296 w 42794"/>
              <a:gd name="T5" fmla="*/ 300555012 h 21600"/>
              <a:gd name="T6" fmla="*/ 0 60000 65536"/>
              <a:gd name="T7" fmla="*/ 0 60000 65536"/>
              <a:gd name="T8" fmla="*/ 0 60000 65536"/>
              <a:gd name="T9" fmla="*/ 0 w 42794"/>
              <a:gd name="T10" fmla="*/ 0 h 21600"/>
              <a:gd name="T11" fmla="*/ 42794 w 42794"/>
              <a:gd name="T12" fmla="*/ 21600 h 21600"/>
            </a:gdLst>
            <a:ahLst/>
            <a:cxnLst>
              <a:cxn ang="T6">
                <a:pos x="T0" y="T1"/>
              </a:cxn>
              <a:cxn ang="T7">
                <a:pos x="T2" y="T3"/>
              </a:cxn>
              <a:cxn ang="T8">
                <a:pos x="T4" y="T5"/>
              </a:cxn>
            </a:cxnLst>
            <a:rect l="T9" t="T10" r="T11" b="T12"/>
            <a:pathLst>
              <a:path w="42794" h="21600" fill="none" extrusionOk="0">
                <a:moveTo>
                  <a:pt x="0" y="18309"/>
                </a:moveTo>
                <a:cubicBezTo>
                  <a:pt x="1624" y="7774"/>
                  <a:pt x="10689" y="-1"/>
                  <a:pt x="21348" y="0"/>
                </a:cubicBezTo>
                <a:cubicBezTo>
                  <a:pt x="32281" y="0"/>
                  <a:pt x="41491" y="8170"/>
                  <a:pt x="42794" y="19025"/>
                </a:cubicBezTo>
              </a:path>
              <a:path w="42794" h="21600" stroke="0" extrusionOk="0">
                <a:moveTo>
                  <a:pt x="0" y="18309"/>
                </a:moveTo>
                <a:cubicBezTo>
                  <a:pt x="1624" y="7774"/>
                  <a:pt x="10689" y="-1"/>
                  <a:pt x="21348" y="0"/>
                </a:cubicBezTo>
                <a:cubicBezTo>
                  <a:pt x="32281" y="0"/>
                  <a:pt x="41491" y="8170"/>
                  <a:pt x="42794" y="19025"/>
                </a:cubicBezTo>
                <a:lnTo>
                  <a:pt x="21348" y="21600"/>
                </a:lnTo>
                <a:close/>
              </a:path>
            </a:pathLst>
          </a:custGeom>
          <a:noFill/>
          <a:ln w="25400" cap="rnd">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10" name="Arc 8">
            <a:extLst>
              <a:ext uri="{FF2B5EF4-FFF2-40B4-BE49-F238E27FC236}">
                <a16:creationId xmlns:a16="http://schemas.microsoft.com/office/drawing/2014/main" id="{8C1A3D71-DC9E-4B16-AFCC-C97FEAA556EB}"/>
              </a:ext>
            </a:extLst>
          </p:cNvPr>
          <p:cNvSpPr>
            <a:spLocks/>
          </p:cNvSpPr>
          <p:nvPr/>
        </p:nvSpPr>
        <p:spPr bwMode="auto">
          <a:xfrm rot="10800000">
            <a:off x="3410743" y="1721421"/>
            <a:ext cx="2078038" cy="2547937"/>
          </a:xfrm>
          <a:custGeom>
            <a:avLst/>
            <a:gdLst>
              <a:gd name="T0" fmla="*/ 0 w 42794"/>
              <a:gd name="T1" fmla="*/ 254761877 h 21600"/>
              <a:gd name="T2" fmla="*/ 100907636 w 42794"/>
              <a:gd name="T3" fmla="*/ 264738698 h 21600"/>
              <a:gd name="T4" fmla="*/ 50338296 w 42794"/>
              <a:gd name="T5" fmla="*/ 300554658 h 21600"/>
              <a:gd name="T6" fmla="*/ 0 60000 65536"/>
              <a:gd name="T7" fmla="*/ 0 60000 65536"/>
              <a:gd name="T8" fmla="*/ 0 60000 65536"/>
              <a:gd name="T9" fmla="*/ 0 w 42794"/>
              <a:gd name="T10" fmla="*/ 0 h 21600"/>
              <a:gd name="T11" fmla="*/ 42794 w 42794"/>
              <a:gd name="T12" fmla="*/ 21600 h 21600"/>
            </a:gdLst>
            <a:ahLst/>
            <a:cxnLst>
              <a:cxn ang="T6">
                <a:pos x="T0" y="T1"/>
              </a:cxn>
              <a:cxn ang="T7">
                <a:pos x="T2" y="T3"/>
              </a:cxn>
              <a:cxn ang="T8">
                <a:pos x="T4" y="T5"/>
              </a:cxn>
            </a:cxnLst>
            <a:rect l="T9" t="T10" r="T11" b="T12"/>
            <a:pathLst>
              <a:path w="42794" h="21600" fill="none" extrusionOk="0">
                <a:moveTo>
                  <a:pt x="0" y="18309"/>
                </a:moveTo>
                <a:cubicBezTo>
                  <a:pt x="1624" y="7774"/>
                  <a:pt x="10689" y="-1"/>
                  <a:pt x="21348" y="0"/>
                </a:cubicBezTo>
                <a:cubicBezTo>
                  <a:pt x="32281" y="0"/>
                  <a:pt x="41491" y="8170"/>
                  <a:pt x="42794" y="19025"/>
                </a:cubicBezTo>
              </a:path>
              <a:path w="42794" h="21600" stroke="0" extrusionOk="0">
                <a:moveTo>
                  <a:pt x="0" y="18309"/>
                </a:moveTo>
                <a:cubicBezTo>
                  <a:pt x="1624" y="7774"/>
                  <a:pt x="10689" y="-1"/>
                  <a:pt x="21348" y="0"/>
                </a:cubicBezTo>
                <a:cubicBezTo>
                  <a:pt x="32281" y="0"/>
                  <a:pt x="41491" y="8170"/>
                  <a:pt x="42794" y="19025"/>
                </a:cubicBezTo>
                <a:lnTo>
                  <a:pt x="21348" y="21600"/>
                </a:lnTo>
                <a:close/>
              </a:path>
            </a:pathLst>
          </a:custGeom>
          <a:noFill/>
          <a:ln w="25400" cap="rnd">
            <a:solidFill>
              <a:srgbClr val="0099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11" name="Arc 9">
            <a:extLst>
              <a:ext uri="{FF2B5EF4-FFF2-40B4-BE49-F238E27FC236}">
                <a16:creationId xmlns:a16="http://schemas.microsoft.com/office/drawing/2014/main" id="{3B94C33E-85FB-4A80-91D8-132A7FBF3EFA}"/>
              </a:ext>
            </a:extLst>
          </p:cNvPr>
          <p:cNvSpPr>
            <a:spLocks/>
          </p:cNvSpPr>
          <p:nvPr/>
        </p:nvSpPr>
        <p:spPr bwMode="auto">
          <a:xfrm rot="10800000">
            <a:off x="5322093" y="1354708"/>
            <a:ext cx="1965325" cy="2547938"/>
          </a:xfrm>
          <a:custGeom>
            <a:avLst/>
            <a:gdLst>
              <a:gd name="T0" fmla="*/ 0 w 40497"/>
              <a:gd name="T1" fmla="*/ 193579696 h 21600"/>
              <a:gd name="T2" fmla="*/ 95377481 w 40497"/>
              <a:gd name="T3" fmla="*/ 198310602 h 21600"/>
              <a:gd name="T4" fmla="*/ 47539195 w 40497"/>
              <a:gd name="T5" fmla="*/ 300555012 h 21600"/>
              <a:gd name="T6" fmla="*/ 0 60000 65536"/>
              <a:gd name="T7" fmla="*/ 0 60000 65536"/>
              <a:gd name="T8" fmla="*/ 0 60000 65536"/>
              <a:gd name="T9" fmla="*/ 0 w 40497"/>
              <a:gd name="T10" fmla="*/ 0 h 21600"/>
              <a:gd name="T11" fmla="*/ 40497 w 40497"/>
              <a:gd name="T12" fmla="*/ 21600 h 21600"/>
            </a:gdLst>
            <a:ahLst/>
            <a:cxnLst>
              <a:cxn ang="T6">
                <a:pos x="T0" y="T1"/>
              </a:cxn>
              <a:cxn ang="T7">
                <a:pos x="T2" y="T3"/>
              </a:cxn>
              <a:cxn ang="T8">
                <a:pos x="T4" y="T5"/>
              </a:cxn>
            </a:cxnLst>
            <a:rect l="T9" t="T10" r="T11" b="T12"/>
            <a:pathLst>
              <a:path w="40497" h="21600" fill="none" extrusionOk="0">
                <a:moveTo>
                  <a:pt x="-1" y="13911"/>
                </a:moveTo>
                <a:cubicBezTo>
                  <a:pt x="3189" y="5535"/>
                  <a:pt x="11221" y="-1"/>
                  <a:pt x="20185" y="0"/>
                </a:cubicBezTo>
                <a:cubicBezTo>
                  <a:pt x="29281" y="0"/>
                  <a:pt x="37402" y="5698"/>
                  <a:pt x="40496" y="14252"/>
                </a:cubicBezTo>
              </a:path>
              <a:path w="40497" h="21600" stroke="0" extrusionOk="0">
                <a:moveTo>
                  <a:pt x="-1" y="13911"/>
                </a:moveTo>
                <a:cubicBezTo>
                  <a:pt x="3189" y="5535"/>
                  <a:pt x="11221" y="-1"/>
                  <a:pt x="20185" y="0"/>
                </a:cubicBezTo>
                <a:cubicBezTo>
                  <a:pt x="29281" y="0"/>
                  <a:pt x="37402" y="5698"/>
                  <a:pt x="40496" y="14252"/>
                </a:cubicBezTo>
                <a:lnTo>
                  <a:pt x="20185" y="21600"/>
                </a:lnTo>
                <a:close/>
              </a:path>
            </a:pathLst>
          </a:custGeom>
          <a:noFill/>
          <a:ln w="25400" cap="rnd">
            <a:solidFill>
              <a:srgbClr val="FF33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12" name="Arc 10">
            <a:extLst>
              <a:ext uri="{FF2B5EF4-FFF2-40B4-BE49-F238E27FC236}">
                <a16:creationId xmlns:a16="http://schemas.microsoft.com/office/drawing/2014/main" id="{D467DA95-2386-4110-A608-5AD0F737C6E7}"/>
              </a:ext>
            </a:extLst>
          </p:cNvPr>
          <p:cNvSpPr>
            <a:spLocks/>
          </p:cNvSpPr>
          <p:nvPr/>
        </p:nvSpPr>
        <p:spPr bwMode="auto">
          <a:xfrm>
            <a:off x="2590006" y="3018408"/>
            <a:ext cx="517525" cy="1916113"/>
          </a:xfrm>
          <a:custGeom>
            <a:avLst/>
            <a:gdLst>
              <a:gd name="T0" fmla="*/ 12489256 w 21445"/>
              <a:gd name="T1" fmla="*/ 23800713 h 19969"/>
              <a:gd name="T2" fmla="*/ 4795353 w 21445"/>
              <a:gd name="T3" fmla="*/ 183859410 h 19969"/>
              <a:gd name="T4" fmla="*/ 0 w 21445"/>
              <a:gd name="T5" fmla="*/ 0 h 19969"/>
              <a:gd name="T6" fmla="*/ 0 60000 65536"/>
              <a:gd name="T7" fmla="*/ 0 60000 65536"/>
              <a:gd name="T8" fmla="*/ 0 60000 65536"/>
              <a:gd name="T9" fmla="*/ 0 w 21445"/>
              <a:gd name="T10" fmla="*/ 0 h 19969"/>
              <a:gd name="T11" fmla="*/ 21445 w 21445"/>
              <a:gd name="T12" fmla="*/ 19969 h 19969"/>
            </a:gdLst>
            <a:ahLst/>
            <a:cxnLst>
              <a:cxn ang="T6">
                <a:pos x="T0" y="T1"/>
              </a:cxn>
              <a:cxn ang="T7">
                <a:pos x="T2" y="T3"/>
              </a:cxn>
              <a:cxn ang="T8">
                <a:pos x="T4" y="T5"/>
              </a:cxn>
            </a:cxnLst>
            <a:rect l="T9" t="T10" r="T11" b="T12"/>
            <a:pathLst>
              <a:path w="21445" h="19969" fill="none" extrusionOk="0">
                <a:moveTo>
                  <a:pt x="21444" y="2584"/>
                </a:moveTo>
                <a:cubicBezTo>
                  <a:pt x="20509" y="10342"/>
                  <a:pt x="15457" y="16990"/>
                  <a:pt x="8234" y="19969"/>
                </a:cubicBezTo>
              </a:path>
              <a:path w="21445" h="19969" stroke="0" extrusionOk="0">
                <a:moveTo>
                  <a:pt x="21444" y="2584"/>
                </a:moveTo>
                <a:cubicBezTo>
                  <a:pt x="20509" y="10342"/>
                  <a:pt x="15457" y="16990"/>
                  <a:pt x="8234" y="19969"/>
                </a:cubicBezTo>
                <a:lnTo>
                  <a:pt x="0" y="0"/>
                </a:lnTo>
                <a:close/>
              </a:path>
            </a:pathLst>
          </a:custGeom>
          <a:noFill/>
          <a:ln w="25400" cap="rnd">
            <a:solidFill>
              <a:schemeClr val="accent1"/>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13" name="Line 11">
            <a:extLst>
              <a:ext uri="{FF2B5EF4-FFF2-40B4-BE49-F238E27FC236}">
                <a16:creationId xmlns:a16="http://schemas.microsoft.com/office/drawing/2014/main" id="{3F7DFFB5-A247-4A51-864A-7C2AD3190345}"/>
              </a:ext>
            </a:extLst>
          </p:cNvPr>
          <p:cNvSpPr>
            <a:spLocks noChangeShapeType="1"/>
          </p:cNvSpPr>
          <p:nvPr/>
        </p:nvSpPr>
        <p:spPr bwMode="auto">
          <a:xfrm flipV="1">
            <a:off x="4450556" y="4269358"/>
            <a:ext cx="0" cy="798513"/>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14" name="Line 12">
            <a:extLst>
              <a:ext uri="{FF2B5EF4-FFF2-40B4-BE49-F238E27FC236}">
                <a16:creationId xmlns:a16="http://schemas.microsoft.com/office/drawing/2014/main" id="{32E7185E-1FC0-4197-AD0D-8B8C54BC4D0B}"/>
              </a:ext>
            </a:extLst>
          </p:cNvPr>
          <p:cNvSpPr>
            <a:spLocks noChangeShapeType="1"/>
          </p:cNvSpPr>
          <p:nvPr/>
        </p:nvSpPr>
        <p:spPr bwMode="auto">
          <a:xfrm>
            <a:off x="6512718" y="2754883"/>
            <a:ext cx="0" cy="23114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15" name="Line 13">
            <a:extLst>
              <a:ext uri="{FF2B5EF4-FFF2-40B4-BE49-F238E27FC236}">
                <a16:creationId xmlns:a16="http://schemas.microsoft.com/office/drawing/2014/main" id="{21D4BB86-8CF8-4A15-81D7-E20515163D63}"/>
              </a:ext>
            </a:extLst>
          </p:cNvPr>
          <p:cNvSpPr>
            <a:spLocks noChangeShapeType="1"/>
          </p:cNvSpPr>
          <p:nvPr/>
        </p:nvSpPr>
        <p:spPr bwMode="auto">
          <a:xfrm>
            <a:off x="2877343" y="4024883"/>
            <a:ext cx="0" cy="10414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16" name="Arc 14">
            <a:extLst>
              <a:ext uri="{FF2B5EF4-FFF2-40B4-BE49-F238E27FC236}">
                <a16:creationId xmlns:a16="http://schemas.microsoft.com/office/drawing/2014/main" id="{15C4B534-D129-41C2-B693-5125EAE76D24}"/>
              </a:ext>
            </a:extLst>
          </p:cNvPr>
          <p:cNvSpPr>
            <a:spLocks/>
          </p:cNvSpPr>
          <p:nvPr/>
        </p:nvSpPr>
        <p:spPr bwMode="auto">
          <a:xfrm>
            <a:off x="5606256" y="2062733"/>
            <a:ext cx="938212" cy="2559050"/>
          </a:xfrm>
          <a:custGeom>
            <a:avLst/>
            <a:gdLst>
              <a:gd name="T0" fmla="*/ 40751929 w 21600"/>
              <a:gd name="T1" fmla="*/ 0 h 20718"/>
              <a:gd name="T2" fmla="*/ 11525632 w 21600"/>
              <a:gd name="T3" fmla="*/ 316089246 h 20718"/>
              <a:gd name="T4" fmla="*/ 0 w 21600"/>
              <a:gd name="T5" fmla="*/ 0 h 20718"/>
              <a:gd name="T6" fmla="*/ 0 60000 65536"/>
              <a:gd name="T7" fmla="*/ 0 60000 65536"/>
              <a:gd name="T8" fmla="*/ 0 60000 65536"/>
              <a:gd name="T9" fmla="*/ 0 w 21600"/>
              <a:gd name="T10" fmla="*/ 0 h 20718"/>
              <a:gd name="T11" fmla="*/ 21600 w 21600"/>
              <a:gd name="T12" fmla="*/ 20718 h 20718"/>
            </a:gdLst>
            <a:ahLst/>
            <a:cxnLst>
              <a:cxn ang="T6">
                <a:pos x="T0" y="T1"/>
              </a:cxn>
              <a:cxn ang="T7">
                <a:pos x="T2" y="T3"/>
              </a:cxn>
              <a:cxn ang="T8">
                <a:pos x="T4" y="T5"/>
              </a:cxn>
            </a:cxnLst>
            <a:rect l="T9" t="T10" r="T11" b="T12"/>
            <a:pathLst>
              <a:path w="21600" h="20718" fill="none" extrusionOk="0">
                <a:moveTo>
                  <a:pt x="21600" y="0"/>
                </a:moveTo>
                <a:cubicBezTo>
                  <a:pt x="21600" y="9576"/>
                  <a:pt x="15294" y="18009"/>
                  <a:pt x="6109" y="20718"/>
                </a:cubicBezTo>
              </a:path>
              <a:path w="21600" h="20718" stroke="0" extrusionOk="0">
                <a:moveTo>
                  <a:pt x="21600" y="0"/>
                </a:moveTo>
                <a:cubicBezTo>
                  <a:pt x="21600" y="9576"/>
                  <a:pt x="15294" y="18009"/>
                  <a:pt x="6109" y="20718"/>
                </a:cubicBezTo>
                <a:lnTo>
                  <a:pt x="0" y="0"/>
                </a:lnTo>
                <a:close/>
              </a:path>
            </a:pathLst>
          </a:custGeom>
          <a:noFill/>
          <a:ln w="25400" cap="rnd">
            <a:solidFill>
              <a:srgbClr val="FF3300"/>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17" name="Arc 15">
            <a:extLst>
              <a:ext uri="{FF2B5EF4-FFF2-40B4-BE49-F238E27FC236}">
                <a16:creationId xmlns:a16="http://schemas.microsoft.com/office/drawing/2014/main" id="{8F05DAB9-963B-4BB9-8E9D-950EAAC96211}"/>
              </a:ext>
            </a:extLst>
          </p:cNvPr>
          <p:cNvSpPr>
            <a:spLocks/>
          </p:cNvSpPr>
          <p:nvPr/>
        </p:nvSpPr>
        <p:spPr bwMode="auto">
          <a:xfrm>
            <a:off x="3888581" y="3086671"/>
            <a:ext cx="747712" cy="1716087"/>
          </a:xfrm>
          <a:custGeom>
            <a:avLst/>
            <a:gdLst>
              <a:gd name="T0" fmla="*/ 25996151 w 21506"/>
              <a:gd name="T1" fmla="*/ 13836977 h 20714"/>
              <a:gd name="T2" fmla="*/ 7402613 w 21506"/>
              <a:gd name="T3" fmla="*/ 142172170 h 20714"/>
              <a:gd name="T4" fmla="*/ 0 w 21506"/>
              <a:gd name="T5" fmla="*/ 0 h 20714"/>
              <a:gd name="T6" fmla="*/ 0 60000 65536"/>
              <a:gd name="T7" fmla="*/ 0 60000 65536"/>
              <a:gd name="T8" fmla="*/ 0 60000 65536"/>
              <a:gd name="T9" fmla="*/ 0 w 21506"/>
              <a:gd name="T10" fmla="*/ 0 h 20714"/>
              <a:gd name="T11" fmla="*/ 21506 w 21506"/>
              <a:gd name="T12" fmla="*/ 20714 h 20714"/>
            </a:gdLst>
            <a:ahLst/>
            <a:cxnLst>
              <a:cxn ang="T6">
                <a:pos x="T0" y="T1"/>
              </a:cxn>
              <a:cxn ang="T7">
                <a:pos x="T2" y="T3"/>
              </a:cxn>
              <a:cxn ang="T8">
                <a:pos x="T4" y="T5"/>
              </a:cxn>
            </a:cxnLst>
            <a:rect l="T9" t="T10" r="T11" b="T12"/>
            <a:pathLst>
              <a:path w="21506" h="20714" fill="none" extrusionOk="0">
                <a:moveTo>
                  <a:pt x="21505" y="2015"/>
                </a:moveTo>
                <a:cubicBezTo>
                  <a:pt x="20681" y="10806"/>
                  <a:pt x="14590" y="18210"/>
                  <a:pt x="6123" y="20713"/>
                </a:cubicBezTo>
              </a:path>
              <a:path w="21506" h="20714" stroke="0" extrusionOk="0">
                <a:moveTo>
                  <a:pt x="21505" y="2015"/>
                </a:moveTo>
                <a:cubicBezTo>
                  <a:pt x="20681" y="10806"/>
                  <a:pt x="14590" y="18210"/>
                  <a:pt x="6123" y="20713"/>
                </a:cubicBezTo>
                <a:lnTo>
                  <a:pt x="0" y="0"/>
                </a:lnTo>
                <a:close/>
              </a:path>
            </a:pathLst>
          </a:custGeom>
          <a:noFill/>
          <a:ln w="25400" cap="rnd">
            <a:solidFill>
              <a:srgbClr val="0099FF"/>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18" name="Rectangle 16">
            <a:extLst>
              <a:ext uri="{FF2B5EF4-FFF2-40B4-BE49-F238E27FC236}">
                <a16:creationId xmlns:a16="http://schemas.microsoft.com/office/drawing/2014/main" id="{756F5E39-23E9-4509-A705-4998D57F5111}"/>
              </a:ext>
            </a:extLst>
          </p:cNvPr>
          <p:cNvSpPr>
            <a:spLocks noChangeArrowheads="1"/>
          </p:cNvSpPr>
          <p:nvPr/>
        </p:nvSpPr>
        <p:spPr bwMode="auto">
          <a:xfrm>
            <a:off x="7071518" y="1437258"/>
            <a:ext cx="965008"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hlink"/>
                </a:solidFill>
                <a:ea typeface="宋体" panose="02010600030101010101" pitchFamily="2" charset="-122"/>
              </a:rPr>
              <a:t>LMC</a:t>
            </a:r>
          </a:p>
        </p:txBody>
      </p:sp>
      <p:sp>
        <p:nvSpPr>
          <p:cNvPr id="19" name="Rectangle 17">
            <a:extLst>
              <a:ext uri="{FF2B5EF4-FFF2-40B4-BE49-F238E27FC236}">
                <a16:creationId xmlns:a16="http://schemas.microsoft.com/office/drawing/2014/main" id="{5B98C6A0-9C65-42AA-9521-E04E6D016D16}"/>
              </a:ext>
            </a:extLst>
          </p:cNvPr>
          <p:cNvSpPr>
            <a:spLocks noChangeArrowheads="1"/>
          </p:cNvSpPr>
          <p:nvPr/>
        </p:nvSpPr>
        <p:spPr bwMode="auto">
          <a:xfrm>
            <a:off x="7285831" y="3056508"/>
            <a:ext cx="924933"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rgbClr val="20F90F"/>
                </a:solidFill>
                <a:ea typeface="宋体" panose="02010600030101010101" pitchFamily="2" charset="-122"/>
              </a:rPr>
              <a:t>LAC</a:t>
            </a:r>
          </a:p>
        </p:txBody>
      </p:sp>
      <p:sp>
        <p:nvSpPr>
          <p:cNvPr id="20" name="Rectangle 18">
            <a:extLst>
              <a:ext uri="{FF2B5EF4-FFF2-40B4-BE49-F238E27FC236}">
                <a16:creationId xmlns:a16="http://schemas.microsoft.com/office/drawing/2014/main" id="{792667BB-4386-4864-9D45-ED26A8CB2D75}"/>
              </a:ext>
            </a:extLst>
          </p:cNvPr>
          <p:cNvSpPr>
            <a:spLocks noChangeArrowheads="1"/>
          </p:cNvSpPr>
          <p:nvPr/>
        </p:nvSpPr>
        <p:spPr bwMode="auto">
          <a:xfrm>
            <a:off x="7309643" y="5056758"/>
            <a:ext cx="46487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Q</a:t>
            </a:r>
          </a:p>
        </p:txBody>
      </p:sp>
      <p:sp>
        <p:nvSpPr>
          <p:cNvPr id="21" name="Rectangle 19">
            <a:extLst>
              <a:ext uri="{FF2B5EF4-FFF2-40B4-BE49-F238E27FC236}">
                <a16:creationId xmlns:a16="http://schemas.microsoft.com/office/drawing/2014/main" id="{80484F18-8C1C-4769-9B3A-70A7486BAB2E}"/>
              </a:ext>
            </a:extLst>
          </p:cNvPr>
          <p:cNvSpPr>
            <a:spLocks noChangeArrowheads="1"/>
          </p:cNvSpPr>
          <p:nvPr/>
        </p:nvSpPr>
        <p:spPr bwMode="auto">
          <a:xfrm>
            <a:off x="475456" y="1032446"/>
            <a:ext cx="1206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a:solidFill>
                  <a:schemeClr val="tx1"/>
                </a:solidFill>
                <a:ea typeface="宋体" panose="02010600030101010101" pitchFamily="2" charset="-122"/>
              </a:rPr>
              <a:t>$/</a:t>
            </a:r>
            <a:r>
              <a:rPr lang="zh-CN" altLang="en-US" sz="2800">
                <a:solidFill>
                  <a:schemeClr val="tx1"/>
                </a:solidFill>
                <a:ea typeface="宋体" panose="02010600030101010101" pitchFamily="2" charset="-122"/>
              </a:rPr>
              <a:t>产出</a:t>
            </a:r>
            <a:endParaRPr lang="en-US" altLang="zh-CN" sz="2800">
              <a:solidFill>
                <a:schemeClr val="tx1"/>
              </a:solidFill>
              <a:ea typeface="宋体" panose="02010600030101010101" pitchFamily="2" charset="-122"/>
            </a:endParaRPr>
          </a:p>
        </p:txBody>
      </p:sp>
      <p:sp>
        <p:nvSpPr>
          <p:cNvPr id="22" name="Line 13">
            <a:extLst>
              <a:ext uri="{FF2B5EF4-FFF2-40B4-BE49-F238E27FC236}">
                <a16:creationId xmlns:a16="http://schemas.microsoft.com/office/drawing/2014/main" id="{82E5C650-BDB1-4727-87AF-7D8F102777EB}"/>
              </a:ext>
            </a:extLst>
          </p:cNvPr>
          <p:cNvSpPr>
            <a:spLocks noChangeShapeType="1"/>
          </p:cNvSpPr>
          <p:nvPr/>
        </p:nvSpPr>
        <p:spPr bwMode="auto">
          <a:xfrm flipH="1" flipV="1">
            <a:off x="1642266" y="2738282"/>
            <a:ext cx="4902202" cy="451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23" name="Oval 13">
            <a:extLst>
              <a:ext uri="{FF2B5EF4-FFF2-40B4-BE49-F238E27FC236}">
                <a16:creationId xmlns:a16="http://schemas.microsoft.com/office/drawing/2014/main" id="{63A71EBD-CCC6-4ED4-9C41-35EF1F13A5BE}"/>
              </a:ext>
            </a:extLst>
          </p:cNvPr>
          <p:cNvSpPr>
            <a:spLocks noChangeArrowheads="1"/>
          </p:cNvSpPr>
          <p:nvPr/>
        </p:nvSpPr>
        <p:spPr bwMode="auto">
          <a:xfrm>
            <a:off x="6419518" y="2662055"/>
            <a:ext cx="250532" cy="242803"/>
          </a:xfrm>
          <a:prstGeom prst="ellipse">
            <a:avLst/>
          </a:prstGeom>
          <a:solidFill>
            <a:srgbClr val="FF6600"/>
          </a:solidFill>
          <a:ln>
            <a:noFill/>
          </a:ln>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24" name="Rectangle 14">
            <a:extLst>
              <a:ext uri="{FF2B5EF4-FFF2-40B4-BE49-F238E27FC236}">
                <a16:creationId xmlns:a16="http://schemas.microsoft.com/office/drawing/2014/main" id="{D3BF6C41-5E62-4B31-8410-40E8170D0EBE}"/>
              </a:ext>
            </a:extLst>
          </p:cNvPr>
          <p:cNvSpPr>
            <a:spLocks noChangeArrowheads="1"/>
          </p:cNvSpPr>
          <p:nvPr/>
        </p:nvSpPr>
        <p:spPr bwMode="auto">
          <a:xfrm>
            <a:off x="1154159" y="2380996"/>
            <a:ext cx="405560"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p</a:t>
            </a:r>
          </a:p>
        </p:txBody>
      </p:sp>
      <mc:AlternateContent xmlns:mc="http://schemas.openxmlformats.org/markup-compatibility/2006" xmlns:a14="http://schemas.microsoft.com/office/drawing/2010/main">
        <mc:Choice Requires="a14">
          <p:sp>
            <p:nvSpPr>
              <p:cNvPr id="25" name="矩形 24">
                <a:extLst>
                  <a:ext uri="{FF2B5EF4-FFF2-40B4-BE49-F238E27FC236}">
                    <a16:creationId xmlns:a16="http://schemas.microsoft.com/office/drawing/2014/main" id="{14A951F8-50F0-43A9-97B5-68CEA38560A8}"/>
                  </a:ext>
                </a:extLst>
              </p:cNvPr>
              <p:cNvSpPr/>
              <p:nvPr/>
            </p:nvSpPr>
            <p:spPr>
              <a:xfrm>
                <a:off x="1621681" y="5534149"/>
                <a:ext cx="4634153" cy="584775"/>
              </a:xfrm>
              <a:prstGeom prst="rect">
                <a:avLst/>
              </a:prstGeom>
            </p:spPr>
            <p:txBody>
              <a:bodyPr wrap="none">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pPr/>
                <a14:m>
                  <m:oMathPara xmlns:m="http://schemas.openxmlformats.org/officeDocument/2006/math">
                    <m:oMathParaPr>
                      <m:jc m:val="centerGroup"/>
                    </m:oMathParaPr>
                    <m:oMath xmlns:m="http://schemas.openxmlformats.org/officeDocument/2006/math">
                      <m:r>
                        <a:rPr lang="en-US" altLang="zh-CN" smtClean="0">
                          <a:solidFill>
                            <a:schemeClr val="tx1"/>
                          </a:solidFill>
                          <a:latin typeface="Cambria Math" panose="02040503050406030204" pitchFamily="18" charset="0"/>
                        </a:rPr>
                        <m:t>𝐏</m:t>
                      </m:r>
                      <m:r>
                        <a:rPr lang="en-US" altLang="zh-CN">
                          <a:solidFill>
                            <a:schemeClr val="tx1"/>
                          </a:solidFill>
                          <a:latin typeface="Cambria Math" panose="02040503050406030204" pitchFamily="18" charset="0"/>
                        </a:rPr>
                        <m:t>=</m:t>
                      </m:r>
                      <m:r>
                        <a:rPr lang="en-US" altLang="zh-CN" smtClean="0">
                          <a:solidFill>
                            <a:schemeClr val="tx1"/>
                          </a:solidFill>
                          <a:latin typeface="Cambria Math" panose="02040503050406030204" pitchFamily="18" charset="0"/>
                        </a:rPr>
                        <m:t>𝐋</m:t>
                      </m:r>
                      <m:r>
                        <a:rPr lang="en-US" altLang="zh-CN">
                          <a:solidFill>
                            <a:schemeClr val="tx1"/>
                          </a:solidFill>
                          <a:latin typeface="Cambria Math" panose="02040503050406030204" pitchFamily="18" charset="0"/>
                        </a:rPr>
                        <m:t>𝐌</m:t>
                      </m:r>
                      <m:r>
                        <a:rPr lang="en-US" altLang="zh-CN" smtClean="0">
                          <a:solidFill>
                            <a:schemeClr val="tx1"/>
                          </a:solidFill>
                          <a:latin typeface="Cambria Math" panose="02040503050406030204" pitchFamily="18" charset="0"/>
                        </a:rPr>
                        <m:t>𝐂</m:t>
                      </m:r>
                      <m:d>
                        <m:dPr>
                          <m:ctrlPr>
                            <a:rPr lang="en-US" altLang="zh-CN" i="1">
                              <a:solidFill>
                                <a:schemeClr val="tx1"/>
                              </a:solidFill>
                              <a:latin typeface="Cambria Math" panose="02040503050406030204" pitchFamily="18" charset="0"/>
                            </a:rPr>
                          </m:ctrlPr>
                        </m:dPr>
                        <m:e>
                          <m:sSup>
                            <m:sSupPr>
                              <m:ctrlPr>
                                <a:rPr lang="en-US" altLang="zh-CN" i="1">
                                  <a:solidFill>
                                    <a:schemeClr val="tx1"/>
                                  </a:solidFill>
                                  <a:latin typeface="Cambria Math" panose="02040503050406030204" pitchFamily="18" charset="0"/>
                                </a:rPr>
                              </m:ctrlPr>
                            </m:sSupPr>
                            <m:e>
                              <m:r>
                                <a:rPr lang="en-US" altLang="zh-CN">
                                  <a:solidFill>
                                    <a:schemeClr val="tx1"/>
                                  </a:solidFill>
                                  <a:latin typeface="Cambria Math" panose="02040503050406030204" pitchFamily="18" charset="0"/>
                                </a:rPr>
                                <m:t>𝐐</m:t>
                              </m:r>
                            </m:e>
                            <m:sup>
                              <m:r>
                                <a:rPr lang="en-US" altLang="zh-CN">
                                  <a:solidFill>
                                    <a:schemeClr val="tx1"/>
                                  </a:solidFill>
                                  <a:latin typeface="Cambria Math" panose="02040503050406030204" pitchFamily="18" charset="0"/>
                                </a:rPr>
                                <m:t>∗</m:t>
                              </m:r>
                            </m:sup>
                          </m:sSup>
                        </m:e>
                      </m:d>
                      <m:r>
                        <a:rPr lang="en-US" altLang="zh-CN" b="1" i="0" smtClean="0">
                          <a:solidFill>
                            <a:schemeClr val="tx1"/>
                          </a:solidFill>
                          <a:latin typeface="Cambria Math" panose="02040503050406030204" pitchFamily="18" charset="0"/>
                        </a:rPr>
                        <m:t>=</m:t>
                      </m:r>
                      <m:r>
                        <a:rPr lang="en-US" altLang="zh-CN" smtClean="0">
                          <a:solidFill>
                            <a:schemeClr val="tx1"/>
                          </a:solidFill>
                          <a:latin typeface="Cambria Math" panose="02040503050406030204" pitchFamily="18" charset="0"/>
                        </a:rPr>
                        <m:t>𝐌𝐂</m:t>
                      </m:r>
                      <m:d>
                        <m:dPr>
                          <m:ctrlPr>
                            <a:rPr lang="en-US" altLang="zh-CN" i="1">
                              <a:solidFill>
                                <a:schemeClr val="tx1"/>
                              </a:solidFill>
                              <a:latin typeface="Cambria Math" panose="02040503050406030204" pitchFamily="18" charset="0"/>
                            </a:rPr>
                          </m:ctrlPr>
                        </m:dPr>
                        <m:e>
                          <m:sSup>
                            <m:sSupPr>
                              <m:ctrlPr>
                                <a:rPr lang="en-US" altLang="zh-CN" i="1">
                                  <a:solidFill>
                                    <a:schemeClr val="tx1"/>
                                  </a:solidFill>
                                  <a:latin typeface="Cambria Math" panose="02040503050406030204" pitchFamily="18" charset="0"/>
                                </a:rPr>
                              </m:ctrlPr>
                            </m:sSupPr>
                            <m:e>
                              <m:r>
                                <a:rPr lang="en-US" altLang="zh-CN">
                                  <a:solidFill>
                                    <a:schemeClr val="tx1"/>
                                  </a:solidFill>
                                  <a:latin typeface="Cambria Math" panose="02040503050406030204" pitchFamily="18" charset="0"/>
                                </a:rPr>
                                <m:t>𝐐</m:t>
                              </m:r>
                            </m:e>
                            <m:sup>
                              <m:r>
                                <a:rPr lang="en-US" altLang="zh-CN">
                                  <a:solidFill>
                                    <a:schemeClr val="tx1"/>
                                  </a:solidFill>
                                  <a:latin typeface="Cambria Math" panose="02040503050406030204" pitchFamily="18" charset="0"/>
                                </a:rPr>
                                <m:t>∗</m:t>
                              </m:r>
                            </m:sup>
                          </m:sSup>
                        </m:e>
                      </m:d>
                    </m:oMath>
                  </m:oMathPara>
                </a14:m>
                <a:endParaRPr lang="zh-CN" altLang="en-US" dirty="0">
                  <a:solidFill>
                    <a:schemeClr val="tx1"/>
                  </a:solidFill>
                </a:endParaRPr>
              </a:p>
            </p:txBody>
          </p:sp>
        </mc:Choice>
        <mc:Fallback xmlns="">
          <p:sp>
            <p:nvSpPr>
              <p:cNvPr id="25" name="矩形 24">
                <a:extLst>
                  <a:ext uri="{FF2B5EF4-FFF2-40B4-BE49-F238E27FC236}">
                    <a16:creationId xmlns:a16="http://schemas.microsoft.com/office/drawing/2014/main" id="{14A951F8-50F0-43A9-97B5-68CEA38560A8}"/>
                  </a:ext>
                </a:extLst>
              </p:cNvPr>
              <p:cNvSpPr>
                <a:spLocks noRot="1" noChangeAspect="1" noMove="1" noResize="1" noEditPoints="1" noAdjustHandles="1" noChangeArrowheads="1" noChangeShapeType="1" noTextEdit="1"/>
              </p:cNvSpPr>
              <p:nvPr/>
            </p:nvSpPr>
            <p:spPr>
              <a:xfrm>
                <a:off x="1621681" y="5534149"/>
                <a:ext cx="4634153" cy="584775"/>
              </a:xfrm>
              <a:prstGeom prst="rect">
                <a:avLst/>
              </a:prstGeom>
              <a:blipFill>
                <a:blip r:embed="rId2"/>
                <a:stretch>
                  <a:fillRect/>
                </a:stretch>
              </a:blipFill>
            </p:spPr>
            <p:txBody>
              <a:bodyPr/>
              <a:lstStyle/>
              <a:p>
                <a:r>
                  <a:rPr lang="en-US">
                    <a:noFill/>
                  </a:rPr>
                  <a:t> </a:t>
                </a:r>
              </a:p>
            </p:txBody>
          </p:sp>
        </mc:Fallback>
      </mc:AlternateContent>
      <p:sp>
        <p:nvSpPr>
          <p:cNvPr id="26" name="Rectangle 18">
            <a:extLst>
              <a:ext uri="{FF2B5EF4-FFF2-40B4-BE49-F238E27FC236}">
                <a16:creationId xmlns:a16="http://schemas.microsoft.com/office/drawing/2014/main" id="{92B22C5C-6704-4679-BB53-7DDEB4E37112}"/>
              </a:ext>
            </a:extLst>
          </p:cNvPr>
          <p:cNvSpPr>
            <a:spLocks noChangeArrowheads="1"/>
          </p:cNvSpPr>
          <p:nvPr/>
        </p:nvSpPr>
        <p:spPr bwMode="auto">
          <a:xfrm>
            <a:off x="6255835" y="5053591"/>
            <a:ext cx="604333"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Q*</a:t>
            </a:r>
          </a:p>
        </p:txBody>
      </p:sp>
    </p:spTree>
    <p:extLst>
      <p:ext uri="{BB962C8B-B14F-4D97-AF65-F5344CB8AC3E}">
        <p14:creationId xmlns:p14="http://schemas.microsoft.com/office/powerpoint/2010/main" val="31544805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126906-D1E5-441D-8BC6-300F2C11AE4A}"/>
              </a:ext>
            </a:extLst>
          </p:cNvPr>
          <p:cNvSpPr>
            <a:spLocks noGrp="1"/>
          </p:cNvSpPr>
          <p:nvPr>
            <p:ph type="title"/>
          </p:nvPr>
        </p:nvSpPr>
        <p:spPr/>
        <p:txBody>
          <a:bodyPr/>
          <a:lstStyle/>
          <a:p>
            <a:r>
              <a:rPr lang="zh-CN" altLang="en-US" dirty="0"/>
              <a:t>厂商规模调整</a:t>
            </a:r>
          </a:p>
        </p:txBody>
      </p:sp>
      <p:sp>
        <p:nvSpPr>
          <p:cNvPr id="3" name="内容占位符 2">
            <a:extLst>
              <a:ext uri="{FF2B5EF4-FFF2-40B4-BE49-F238E27FC236}">
                <a16:creationId xmlns:a16="http://schemas.microsoft.com/office/drawing/2014/main" id="{EFA71C6E-B9F0-4790-B119-4345784AA504}"/>
              </a:ext>
            </a:extLst>
          </p:cNvPr>
          <p:cNvSpPr>
            <a:spLocks noGrp="1"/>
          </p:cNvSpPr>
          <p:nvPr>
            <p:ph idx="1"/>
          </p:nvPr>
        </p:nvSpPr>
        <p:spPr/>
        <p:txBody>
          <a:bodyPr/>
          <a:lstStyle/>
          <a:p>
            <a:r>
              <a:rPr lang="zh-CN" altLang="en-US" dirty="0"/>
              <a:t>最优的短期利润最大化</a:t>
            </a:r>
          </a:p>
          <a:p>
            <a:pPr lvl="1"/>
            <a:r>
              <a:rPr lang="zh-CN" altLang="en-US" dirty="0"/>
              <a:t>在所有这些规模</a:t>
            </a:r>
            <a:r>
              <a:rPr lang="en-US" altLang="zh-CN" dirty="0"/>
              <a:t>(</a:t>
            </a:r>
            <a:r>
              <a:rPr lang="zh-CN" altLang="en-US" dirty="0"/>
              <a:t>或短期利润最大化产量</a:t>
            </a:r>
            <a:r>
              <a:rPr lang="en-US" altLang="zh-CN" dirty="0"/>
              <a:t>) </a:t>
            </a:r>
            <a:r>
              <a:rPr lang="zh-CN" altLang="en-US" dirty="0"/>
              <a:t>中</a:t>
            </a:r>
            <a:r>
              <a:rPr lang="en-US" altLang="zh-CN" dirty="0"/>
              <a:t>, </a:t>
            </a:r>
            <a:r>
              <a:rPr lang="zh-CN" altLang="en-US" dirty="0"/>
              <a:t>有一个可以带来最大的经济利润。</a:t>
            </a:r>
          </a:p>
          <a:p>
            <a:r>
              <a:rPr lang="zh-CN" altLang="en-US" dirty="0"/>
              <a:t>长期利润最大化</a:t>
            </a:r>
          </a:p>
          <a:p>
            <a:pPr lvl="1"/>
            <a:r>
              <a:rPr lang="zh-CN" altLang="en-US" dirty="0"/>
              <a:t>长期的利润最大化</a:t>
            </a:r>
            <a:r>
              <a:rPr lang="en-US" altLang="zh-CN" dirty="0"/>
              <a:t>, </a:t>
            </a:r>
            <a:r>
              <a:rPr lang="zh-CN" altLang="en-US" dirty="0"/>
              <a:t>就是在所有的短期均衡中选择一个“最优” 的短期均衡。</a:t>
            </a:r>
          </a:p>
          <a:p>
            <a:pPr lvl="1"/>
            <a:r>
              <a:rPr lang="zh-CN" altLang="en-US" dirty="0"/>
              <a:t>此时，长期边际成本</a:t>
            </a:r>
            <a:r>
              <a:rPr lang="en-US" altLang="zh-CN" dirty="0"/>
              <a:t>=</a:t>
            </a:r>
            <a:r>
              <a:rPr lang="zh-CN" altLang="en-US" dirty="0"/>
              <a:t>长期边际收益</a:t>
            </a:r>
          </a:p>
          <a:p>
            <a:pPr lvl="1"/>
            <a:r>
              <a:rPr lang="zh-CN" altLang="en-US" dirty="0"/>
              <a:t>最终得到：长期利润最大化产量</a:t>
            </a:r>
          </a:p>
          <a:p>
            <a:endParaRPr lang="zh-CN" altLang="en-US" dirty="0"/>
          </a:p>
        </p:txBody>
      </p:sp>
    </p:spTree>
    <p:extLst>
      <p:ext uri="{BB962C8B-B14F-4D97-AF65-F5344CB8AC3E}">
        <p14:creationId xmlns:p14="http://schemas.microsoft.com/office/powerpoint/2010/main" val="25395126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E6AA8D-7C0F-44AE-A656-98765782B203}"/>
              </a:ext>
            </a:extLst>
          </p:cNvPr>
          <p:cNvSpPr>
            <a:spLocks noGrp="1"/>
          </p:cNvSpPr>
          <p:nvPr>
            <p:ph type="title"/>
          </p:nvPr>
        </p:nvSpPr>
        <p:spPr/>
        <p:txBody>
          <a:bodyPr/>
          <a:lstStyle/>
          <a:p>
            <a:r>
              <a:rPr lang="zh-CN" altLang="en-US" dirty="0"/>
              <a:t>行业</a:t>
            </a:r>
            <a:endParaRPr lang="en-US" dirty="0"/>
          </a:p>
        </p:txBody>
      </p:sp>
      <p:sp>
        <p:nvSpPr>
          <p:cNvPr id="3" name="内容占位符 2">
            <a:extLst>
              <a:ext uri="{FF2B5EF4-FFF2-40B4-BE49-F238E27FC236}">
                <a16:creationId xmlns:a16="http://schemas.microsoft.com/office/drawing/2014/main" id="{95ABCC69-ADD0-4F41-A4B7-61D47C75293F}"/>
              </a:ext>
            </a:extLst>
          </p:cNvPr>
          <p:cNvSpPr>
            <a:spLocks noGrp="1"/>
          </p:cNvSpPr>
          <p:nvPr>
            <p:ph idx="1"/>
          </p:nvPr>
        </p:nvSpPr>
        <p:spPr/>
        <p:txBody>
          <a:bodyPr>
            <a:normAutofit/>
          </a:bodyPr>
          <a:lstStyle/>
          <a:p>
            <a:r>
              <a:rPr lang="zh-CN" altLang="en-US" sz="3200" dirty="0"/>
              <a:t>在长期，行业中的每个厂商都可以退出，而行业外的每一个厂商都可以进入。</a:t>
            </a:r>
          </a:p>
          <a:p>
            <a:r>
              <a:rPr lang="zh-CN" altLang="en-US" sz="3200" dirty="0"/>
              <a:t>行业的长期供给曲线必须要考虑到厂商进入与退出的影响和那些继续保持在行业的厂商的供给的影响。</a:t>
            </a:r>
          </a:p>
          <a:p>
            <a:r>
              <a:rPr lang="zh-CN" altLang="en-US" sz="3200" dirty="0"/>
              <a:t>如何做到这一点？</a:t>
            </a:r>
          </a:p>
          <a:p>
            <a:endParaRPr lang="en-US" sz="3200" dirty="0"/>
          </a:p>
        </p:txBody>
      </p:sp>
    </p:spTree>
    <p:extLst>
      <p:ext uri="{BB962C8B-B14F-4D97-AF65-F5344CB8AC3E}">
        <p14:creationId xmlns:p14="http://schemas.microsoft.com/office/powerpoint/2010/main" val="27966519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B62032-F17B-4222-86C2-772936342CA2}"/>
              </a:ext>
            </a:extLst>
          </p:cNvPr>
          <p:cNvSpPr>
            <a:spLocks noGrp="1"/>
          </p:cNvSpPr>
          <p:nvPr>
            <p:ph type="title"/>
          </p:nvPr>
        </p:nvSpPr>
        <p:spPr/>
        <p:txBody>
          <a:bodyPr/>
          <a:lstStyle/>
          <a:p>
            <a:r>
              <a:rPr lang="zh-CN" altLang="en-US" dirty="0"/>
              <a:t>行业规模（厂商数目）调整</a:t>
            </a:r>
            <a:endParaRPr 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C98B274-CAD7-49D0-9AC9-29F5207B5DE7}"/>
                  </a:ext>
                </a:extLst>
              </p:cNvPr>
              <p:cNvSpPr>
                <a:spLocks noGrp="1"/>
              </p:cNvSpPr>
              <p:nvPr>
                <p:ph idx="1"/>
              </p:nvPr>
            </p:nvSpPr>
            <p:spPr/>
            <p:txBody>
              <a:bodyPr>
                <a:normAutofit/>
              </a:bodyPr>
              <a:lstStyle/>
              <a:p>
                <a:r>
                  <a:rPr lang="zh-CN" altLang="en-US" sz="3200" dirty="0">
                    <a:latin typeface="+mn-ea"/>
                  </a:rPr>
                  <a:t>当行业价格</a:t>
                </a:r>
                <a:r>
                  <a:rPr lang="en-US" altLang="zh-CN" sz="3200" dirty="0">
                    <a:latin typeface="+mn-ea"/>
                  </a:rPr>
                  <a:t>P</a:t>
                </a:r>
                <a:r>
                  <a:rPr lang="zh-CN" altLang="en-US" sz="3200" dirty="0">
                    <a:latin typeface="+mn-ea"/>
                  </a:rPr>
                  <a:t>比厂商的最小平均总成本高时，经济利润为正。</a:t>
                </a:r>
                <a:r>
                  <a:rPr lang="en-US" altLang="zh-CN" sz="3200" dirty="0">
                    <a:latin typeface="+mn-ea"/>
                  </a:rPr>
                  <a:t/>
                </a:r>
                <a:br>
                  <a:rPr lang="en-US" altLang="zh-CN" sz="3200" dirty="0">
                    <a:latin typeface="+mn-ea"/>
                  </a:rPr>
                </a:br>
                <a:r>
                  <a:rPr lang="en-US" altLang="zh-CN" sz="3200" dirty="0">
                    <a:latin typeface="+mn-ea"/>
                  </a:rPr>
                  <a:t>                P &gt; </a:t>
                </a:r>
                <a14:m>
                  <m:oMath xmlns:m="http://schemas.openxmlformats.org/officeDocument/2006/math">
                    <m:r>
                      <a:rPr lang="en-US" altLang="zh-CN" sz="3200" b="1" dirty="0">
                        <a:latin typeface="Cambria Math" panose="02040503050406030204" pitchFamily="18" charset="0"/>
                      </a:rPr>
                      <m:t>𝐦𝐢</m:t>
                    </m:r>
                    <m:sSub>
                      <m:sSubPr>
                        <m:ctrlPr>
                          <a:rPr lang="en-US" altLang="zh-CN" sz="3200" b="1" i="1" dirty="0">
                            <a:latin typeface="Cambria Math" panose="02040503050406030204" pitchFamily="18" charset="0"/>
                          </a:rPr>
                        </m:ctrlPr>
                      </m:sSubPr>
                      <m:e>
                        <m:r>
                          <a:rPr lang="en-US" altLang="zh-CN" sz="3200" b="1" dirty="0">
                            <a:latin typeface="Cambria Math" panose="02040503050406030204" pitchFamily="18" charset="0"/>
                          </a:rPr>
                          <m:t>𝐧</m:t>
                        </m:r>
                      </m:e>
                      <m:sub>
                        <m:r>
                          <a:rPr lang="en-US" altLang="zh-CN" sz="3200" b="1" dirty="0">
                            <a:latin typeface="Cambria Math" panose="02040503050406030204" pitchFamily="18" charset="0"/>
                          </a:rPr>
                          <m:t>𝐐</m:t>
                        </m:r>
                        <m:r>
                          <a:rPr lang="en-US" altLang="zh-CN" sz="3200" b="1" i="1" dirty="0">
                            <a:latin typeface="Cambria Math" panose="02040503050406030204" pitchFamily="18" charset="0"/>
                          </a:rPr>
                          <m:t>≥</m:t>
                        </m:r>
                        <m:r>
                          <a:rPr lang="en-US" altLang="zh-CN" sz="3200" b="1" i="1" dirty="0">
                            <a:latin typeface="Cambria Math" panose="02040503050406030204" pitchFamily="18" charset="0"/>
                          </a:rPr>
                          <m:t>𝟎</m:t>
                        </m:r>
                      </m:sub>
                    </m:sSub>
                    <m:r>
                      <a:rPr lang="en-US" altLang="zh-CN" sz="3200" b="1" i="1" dirty="0">
                        <a:latin typeface="Cambria Math" panose="02040503050406030204" pitchFamily="18" charset="0"/>
                      </a:rPr>
                      <m:t>  </m:t>
                    </m:r>
                  </m:oMath>
                </a14:m>
                <a:r>
                  <a:rPr lang="en-US" altLang="zh-CN" sz="3200" dirty="0">
                    <a:latin typeface="+mn-ea"/>
                  </a:rPr>
                  <a:t>LAC(Q).</a:t>
                </a:r>
              </a:p>
              <a:p>
                <a:r>
                  <a:rPr lang="zh-CN" altLang="en-US" sz="3200" dirty="0">
                    <a:latin typeface="+mn-ea"/>
                  </a:rPr>
                  <a:t>正的经济利润会引起行业规模调整，导致其它厂商进入。</a:t>
                </a:r>
                <a:endParaRPr lang="en-US" altLang="zh-CN" sz="3200" dirty="0">
                  <a:latin typeface="+mn-ea"/>
                </a:endParaRPr>
              </a:p>
              <a:p>
                <a:r>
                  <a:rPr lang="zh-CN" altLang="en-US" sz="3200" dirty="0">
                    <a:latin typeface="+mn-ea"/>
                  </a:rPr>
                  <a:t>其它厂商进入会导致行业供给增加，以及</a:t>
                </a:r>
                <a:r>
                  <a:rPr lang="en-US" altLang="zh-CN" sz="3200" dirty="0">
                    <a:latin typeface="+mn-ea"/>
                  </a:rPr>
                  <a:t> p </a:t>
                </a:r>
                <a:r>
                  <a:rPr lang="zh-CN" altLang="en-US" sz="3200" dirty="0">
                    <a:latin typeface="+mn-ea"/>
                  </a:rPr>
                  <a:t>下降。</a:t>
                </a:r>
                <a:endParaRPr lang="en-US" altLang="zh-CN" sz="3200" dirty="0">
                  <a:latin typeface="+mn-ea"/>
                </a:endParaRPr>
              </a:p>
              <a:p>
                <a:r>
                  <a:rPr lang="zh-CN" altLang="en-US" sz="3200" dirty="0">
                    <a:latin typeface="+mn-ea"/>
                  </a:rPr>
                  <a:t>其它厂商进入何时停止？</a:t>
                </a:r>
                <a:endParaRPr lang="en-US" altLang="zh-CN" sz="3200" dirty="0">
                  <a:latin typeface="+mn-ea"/>
                </a:endParaRPr>
              </a:p>
              <a:p>
                <a:endParaRPr lang="en-US" sz="3200" dirty="0">
                  <a:latin typeface="+mn-ea"/>
                </a:endParaRPr>
              </a:p>
            </p:txBody>
          </p:sp>
        </mc:Choice>
        <mc:Fallback xmlns="">
          <p:sp>
            <p:nvSpPr>
              <p:cNvPr id="3" name="内容占位符 2">
                <a:extLst>
                  <a:ext uri="{FF2B5EF4-FFF2-40B4-BE49-F238E27FC236}">
                    <a16:creationId xmlns:a16="http://schemas.microsoft.com/office/drawing/2014/main" id="{2C98B274-CAD7-49D0-9AC9-29F5207B5DE7}"/>
                  </a:ext>
                </a:extLst>
              </p:cNvPr>
              <p:cNvSpPr>
                <a:spLocks noGrp="1" noRot="1" noChangeAspect="1" noMove="1" noResize="1" noEditPoints="1" noAdjustHandles="1" noChangeArrowheads="1" noChangeShapeType="1" noTextEdit="1"/>
              </p:cNvSpPr>
              <p:nvPr>
                <p:ph idx="1"/>
              </p:nvPr>
            </p:nvSpPr>
            <p:spPr>
              <a:blipFill>
                <a:blip r:embed="rId2"/>
                <a:stretch>
                  <a:fillRect l="-1777" t="-2941" r="-232"/>
                </a:stretch>
              </a:blipFill>
            </p:spPr>
            <p:txBody>
              <a:bodyPr/>
              <a:lstStyle/>
              <a:p>
                <a:r>
                  <a:rPr lang="en-US">
                    <a:noFill/>
                  </a:rPr>
                  <a:t> </a:t>
                </a:r>
              </a:p>
            </p:txBody>
          </p:sp>
        </mc:Fallback>
      </mc:AlternateContent>
    </p:spTree>
    <p:extLst>
      <p:ext uri="{BB962C8B-B14F-4D97-AF65-F5344CB8AC3E}">
        <p14:creationId xmlns:p14="http://schemas.microsoft.com/office/powerpoint/2010/main" val="542180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0486DF-5584-4EF5-92CB-255B8EBDCEDB}"/>
              </a:ext>
            </a:extLst>
          </p:cNvPr>
          <p:cNvSpPr>
            <a:spLocks noGrp="1"/>
          </p:cNvSpPr>
          <p:nvPr>
            <p:ph type="title"/>
          </p:nvPr>
        </p:nvSpPr>
        <p:spPr/>
        <p:txBody>
          <a:bodyPr/>
          <a:lstStyle/>
          <a:p>
            <a:r>
              <a:rPr lang="zh-CN" altLang="en-US" dirty="0"/>
              <a:t>行业规模调整</a:t>
            </a:r>
            <a:endParaRPr lang="en-US" dirty="0"/>
          </a:p>
        </p:txBody>
      </p:sp>
      <p:sp>
        <p:nvSpPr>
          <p:cNvPr id="3" name="内容占位符 2">
            <a:extLst>
              <a:ext uri="{FF2B5EF4-FFF2-40B4-BE49-F238E27FC236}">
                <a16:creationId xmlns:a16="http://schemas.microsoft.com/office/drawing/2014/main" id="{F052B10D-D02F-4DB2-9E28-5A920692107E}"/>
              </a:ext>
            </a:extLst>
          </p:cNvPr>
          <p:cNvSpPr>
            <a:spLocks noGrp="1"/>
          </p:cNvSpPr>
          <p:nvPr>
            <p:ph idx="1"/>
          </p:nvPr>
        </p:nvSpPr>
        <p:spPr/>
        <p:txBody>
          <a:bodyPr/>
          <a:lstStyle/>
          <a:p>
            <a:endParaRPr lang="en-US" dirty="0"/>
          </a:p>
        </p:txBody>
      </p:sp>
      <p:sp>
        <p:nvSpPr>
          <p:cNvPr id="5" name="Line 3">
            <a:extLst>
              <a:ext uri="{FF2B5EF4-FFF2-40B4-BE49-F238E27FC236}">
                <a16:creationId xmlns:a16="http://schemas.microsoft.com/office/drawing/2014/main" id="{C04C7F0F-9109-497B-8656-9D128FBC4894}"/>
              </a:ext>
            </a:extLst>
          </p:cNvPr>
          <p:cNvSpPr>
            <a:spLocks noChangeShapeType="1"/>
          </p:cNvSpPr>
          <p:nvPr/>
        </p:nvSpPr>
        <p:spPr bwMode="auto">
          <a:xfrm>
            <a:off x="1062170" y="1743101"/>
            <a:ext cx="0" cy="3190875"/>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6" name="Line 4">
            <a:extLst>
              <a:ext uri="{FF2B5EF4-FFF2-40B4-BE49-F238E27FC236}">
                <a16:creationId xmlns:a16="http://schemas.microsoft.com/office/drawing/2014/main" id="{E9980A8A-EE0D-4751-A8A8-0E7CBA2088E9}"/>
              </a:ext>
            </a:extLst>
          </p:cNvPr>
          <p:cNvSpPr>
            <a:spLocks noChangeShapeType="1"/>
          </p:cNvSpPr>
          <p:nvPr/>
        </p:nvSpPr>
        <p:spPr bwMode="auto">
          <a:xfrm>
            <a:off x="1062170" y="4957788"/>
            <a:ext cx="3381375"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7" name="Line 5">
            <a:extLst>
              <a:ext uri="{FF2B5EF4-FFF2-40B4-BE49-F238E27FC236}">
                <a16:creationId xmlns:a16="http://schemas.microsoft.com/office/drawing/2014/main" id="{7216FA16-8E7F-4EB8-A500-AB311874967B}"/>
              </a:ext>
            </a:extLst>
          </p:cNvPr>
          <p:cNvSpPr>
            <a:spLocks noChangeShapeType="1"/>
          </p:cNvSpPr>
          <p:nvPr/>
        </p:nvSpPr>
        <p:spPr bwMode="auto">
          <a:xfrm>
            <a:off x="5538920" y="1743101"/>
            <a:ext cx="0" cy="3190875"/>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8" name="Line 6">
            <a:extLst>
              <a:ext uri="{FF2B5EF4-FFF2-40B4-BE49-F238E27FC236}">
                <a16:creationId xmlns:a16="http://schemas.microsoft.com/office/drawing/2014/main" id="{E8822589-7C76-43A3-B967-391BFEBCB011}"/>
              </a:ext>
            </a:extLst>
          </p:cNvPr>
          <p:cNvSpPr>
            <a:spLocks noChangeShapeType="1"/>
          </p:cNvSpPr>
          <p:nvPr/>
        </p:nvSpPr>
        <p:spPr bwMode="auto">
          <a:xfrm>
            <a:off x="5538920" y="4957788"/>
            <a:ext cx="2881313"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9" name="Arc 7">
            <a:extLst>
              <a:ext uri="{FF2B5EF4-FFF2-40B4-BE49-F238E27FC236}">
                <a16:creationId xmlns:a16="http://schemas.microsoft.com/office/drawing/2014/main" id="{679FC29C-E928-482E-99FF-A03D3B7F93D8}"/>
              </a:ext>
            </a:extLst>
          </p:cNvPr>
          <p:cNvSpPr>
            <a:spLocks/>
          </p:cNvSpPr>
          <p:nvPr/>
        </p:nvSpPr>
        <p:spPr bwMode="auto">
          <a:xfrm rot="10800000">
            <a:off x="5850070" y="2935313"/>
            <a:ext cx="2000250" cy="1166813"/>
          </a:xfrm>
          <a:custGeom>
            <a:avLst/>
            <a:gdLst>
              <a:gd name="T0" fmla="*/ 0 w 43200"/>
              <a:gd name="T1" fmla="*/ 1166813 h 21600"/>
              <a:gd name="T2" fmla="*/ 2000250 w 43200"/>
              <a:gd name="T3" fmla="*/ 1163626 h 21600"/>
              <a:gd name="T4" fmla="*/ 1000125 w 43200"/>
              <a:gd name="T5" fmla="*/ 1166813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0" y="21600"/>
                </a:moveTo>
                <a:cubicBezTo>
                  <a:pt x="0" y="9670"/>
                  <a:pt x="9670" y="0"/>
                  <a:pt x="21600" y="0"/>
                </a:cubicBezTo>
                <a:cubicBezTo>
                  <a:pt x="33506" y="0"/>
                  <a:pt x="43167" y="9634"/>
                  <a:pt x="43199" y="21541"/>
                </a:cubicBezTo>
              </a:path>
              <a:path w="43200" h="21600" stroke="0" extrusionOk="0">
                <a:moveTo>
                  <a:pt x="0" y="21600"/>
                </a:moveTo>
                <a:cubicBezTo>
                  <a:pt x="0" y="9670"/>
                  <a:pt x="9670" y="0"/>
                  <a:pt x="21600" y="0"/>
                </a:cubicBezTo>
                <a:cubicBezTo>
                  <a:pt x="33506" y="0"/>
                  <a:pt x="43167" y="9634"/>
                  <a:pt x="43199" y="21541"/>
                </a:cubicBezTo>
                <a:lnTo>
                  <a:pt x="21600" y="21600"/>
                </a:lnTo>
                <a:close/>
              </a:path>
            </a:pathLst>
          </a:custGeom>
          <a:noFill/>
          <a:ln w="25400" cap="rnd">
            <a:solidFill>
              <a:srgbClr val="00CC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10" name="Arc 8">
            <a:extLst>
              <a:ext uri="{FF2B5EF4-FFF2-40B4-BE49-F238E27FC236}">
                <a16:creationId xmlns:a16="http://schemas.microsoft.com/office/drawing/2014/main" id="{E0AA0D7E-4856-4502-A6DA-588CD49BFCBE}"/>
              </a:ext>
            </a:extLst>
          </p:cNvPr>
          <p:cNvSpPr>
            <a:spLocks/>
          </p:cNvSpPr>
          <p:nvPr/>
        </p:nvSpPr>
        <p:spPr bwMode="auto">
          <a:xfrm>
            <a:off x="5800858" y="2886101"/>
            <a:ext cx="1381125" cy="1792287"/>
          </a:xfrm>
          <a:custGeom>
            <a:avLst/>
            <a:gdLst>
              <a:gd name="T0" fmla="*/ 1381125 w 21600"/>
              <a:gd name="T1" fmla="*/ 0 h 21122"/>
              <a:gd name="T2" fmla="*/ 289013 w 21600"/>
              <a:gd name="T3" fmla="*/ 1792287 h 21122"/>
              <a:gd name="T4" fmla="*/ 0 w 21600"/>
              <a:gd name="T5" fmla="*/ 0 h 21122"/>
              <a:gd name="T6" fmla="*/ 0 60000 65536"/>
              <a:gd name="T7" fmla="*/ 0 60000 65536"/>
              <a:gd name="T8" fmla="*/ 0 60000 65536"/>
              <a:gd name="T9" fmla="*/ 0 w 21600"/>
              <a:gd name="T10" fmla="*/ 0 h 21122"/>
              <a:gd name="T11" fmla="*/ 21600 w 21600"/>
              <a:gd name="T12" fmla="*/ 21122 h 21122"/>
            </a:gdLst>
            <a:ahLst/>
            <a:cxnLst>
              <a:cxn ang="T6">
                <a:pos x="T0" y="T1"/>
              </a:cxn>
              <a:cxn ang="T7">
                <a:pos x="T2" y="T3"/>
              </a:cxn>
              <a:cxn ang="T8">
                <a:pos x="T4" y="T5"/>
              </a:cxn>
            </a:cxnLst>
            <a:rect l="T9" t="T10" r="T11" b="T12"/>
            <a:pathLst>
              <a:path w="21600" h="21122" fill="none" extrusionOk="0">
                <a:moveTo>
                  <a:pt x="21600" y="0"/>
                </a:moveTo>
                <a:cubicBezTo>
                  <a:pt x="21600" y="10187"/>
                  <a:pt x="14481" y="18989"/>
                  <a:pt x="4519" y="21121"/>
                </a:cubicBezTo>
              </a:path>
              <a:path w="21600" h="21122" stroke="0" extrusionOk="0">
                <a:moveTo>
                  <a:pt x="21600" y="0"/>
                </a:moveTo>
                <a:cubicBezTo>
                  <a:pt x="21600" y="10187"/>
                  <a:pt x="14481" y="18989"/>
                  <a:pt x="4519" y="21121"/>
                </a:cubicBezTo>
                <a:lnTo>
                  <a:pt x="0" y="0"/>
                </a:lnTo>
                <a:close/>
              </a:path>
            </a:pathLst>
          </a:custGeom>
          <a:noFill/>
          <a:ln w="25400" cap="rnd">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11" name="Line 9">
            <a:extLst>
              <a:ext uri="{FF2B5EF4-FFF2-40B4-BE49-F238E27FC236}">
                <a16:creationId xmlns:a16="http://schemas.microsoft.com/office/drawing/2014/main" id="{2F0841B0-DF3B-4C09-A088-4CC5B0FEF66A}"/>
              </a:ext>
            </a:extLst>
          </p:cNvPr>
          <p:cNvSpPr>
            <a:spLocks noChangeShapeType="1"/>
          </p:cNvSpPr>
          <p:nvPr/>
        </p:nvSpPr>
        <p:spPr bwMode="auto">
          <a:xfrm>
            <a:off x="1062170" y="2171726"/>
            <a:ext cx="2881313" cy="2786062"/>
          </a:xfrm>
          <a:prstGeom prst="line">
            <a:avLst/>
          </a:prstGeom>
          <a:noFill/>
          <a:ln w="25400">
            <a:solidFill>
              <a:srgbClr val="3DF5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12" name="Line 10">
            <a:extLst>
              <a:ext uri="{FF2B5EF4-FFF2-40B4-BE49-F238E27FC236}">
                <a16:creationId xmlns:a16="http://schemas.microsoft.com/office/drawing/2014/main" id="{EC5EA2B2-F7AC-4845-8C73-E41E079FFFFC}"/>
              </a:ext>
            </a:extLst>
          </p:cNvPr>
          <p:cNvSpPr>
            <a:spLocks noChangeShapeType="1"/>
          </p:cNvSpPr>
          <p:nvPr/>
        </p:nvSpPr>
        <p:spPr bwMode="auto">
          <a:xfrm flipV="1">
            <a:off x="1062170" y="2838476"/>
            <a:ext cx="2452688" cy="2119312"/>
          </a:xfrm>
          <a:prstGeom prst="line">
            <a:avLst/>
          </a:prstGeom>
          <a:noFill/>
          <a:ln w="25400">
            <a:solidFill>
              <a:srgbClr val="FF4E2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13" name="Rectangle 11">
            <a:extLst>
              <a:ext uri="{FF2B5EF4-FFF2-40B4-BE49-F238E27FC236}">
                <a16:creationId xmlns:a16="http://schemas.microsoft.com/office/drawing/2014/main" id="{D6BE0246-7DB2-4CE2-827C-5FE3C0FC7C76}"/>
              </a:ext>
            </a:extLst>
          </p:cNvPr>
          <p:cNvSpPr>
            <a:spLocks noChangeArrowheads="1"/>
          </p:cNvSpPr>
          <p:nvPr/>
        </p:nvSpPr>
        <p:spPr bwMode="auto">
          <a:xfrm>
            <a:off x="3113220" y="2447951"/>
            <a:ext cx="103073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rgbClr val="FF4E21"/>
                </a:solidFill>
                <a:ea typeface="宋体" panose="02010600030101010101" pitchFamily="2" charset="-122"/>
              </a:rPr>
              <a:t>S</a:t>
            </a:r>
            <a:r>
              <a:rPr lang="en-US" altLang="zh-CN" sz="2800" baseline="30000" dirty="0">
                <a:solidFill>
                  <a:srgbClr val="FF4E21"/>
                </a:solidFill>
                <a:ea typeface="宋体" panose="02010600030101010101" pitchFamily="2" charset="-122"/>
              </a:rPr>
              <a:t>n</a:t>
            </a:r>
            <a:r>
              <a:rPr lang="en-US" altLang="zh-CN" sz="2800" dirty="0">
                <a:solidFill>
                  <a:srgbClr val="FF4E21"/>
                </a:solidFill>
                <a:ea typeface="宋体" panose="02010600030101010101" pitchFamily="2" charset="-122"/>
              </a:rPr>
              <a:t>(p)</a:t>
            </a:r>
          </a:p>
        </p:txBody>
      </p:sp>
      <p:sp>
        <p:nvSpPr>
          <p:cNvPr id="14" name="Rectangle 12">
            <a:extLst>
              <a:ext uri="{FF2B5EF4-FFF2-40B4-BE49-F238E27FC236}">
                <a16:creationId xmlns:a16="http://schemas.microsoft.com/office/drawing/2014/main" id="{287FA983-25E5-4462-9C3C-EC52CE4CDA97}"/>
              </a:ext>
            </a:extLst>
          </p:cNvPr>
          <p:cNvSpPr>
            <a:spLocks noChangeArrowheads="1"/>
          </p:cNvSpPr>
          <p:nvPr/>
        </p:nvSpPr>
        <p:spPr bwMode="auto">
          <a:xfrm>
            <a:off x="1160595" y="1924076"/>
            <a:ext cx="1606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zh-CN" altLang="en-US" sz="2800">
                <a:solidFill>
                  <a:srgbClr val="3DF500"/>
                </a:solidFill>
                <a:ea typeface="宋体" panose="02010600030101010101" pitchFamily="2" charset="-122"/>
              </a:rPr>
              <a:t>行业需求</a:t>
            </a:r>
            <a:endParaRPr lang="en-US" altLang="zh-CN" sz="2800">
              <a:solidFill>
                <a:srgbClr val="3DF500"/>
              </a:solidFill>
              <a:ea typeface="宋体" panose="02010600030101010101" pitchFamily="2" charset="-122"/>
            </a:endParaRPr>
          </a:p>
        </p:txBody>
      </p:sp>
      <p:sp>
        <p:nvSpPr>
          <p:cNvPr id="15" name="Rectangle 13">
            <a:extLst>
              <a:ext uri="{FF2B5EF4-FFF2-40B4-BE49-F238E27FC236}">
                <a16:creationId xmlns:a16="http://schemas.microsoft.com/office/drawing/2014/main" id="{2A93EE35-832C-4E71-97FB-DB7CCCD6B43D}"/>
              </a:ext>
            </a:extLst>
          </p:cNvPr>
          <p:cNvSpPr>
            <a:spLocks noChangeArrowheads="1"/>
          </p:cNvSpPr>
          <p:nvPr/>
        </p:nvSpPr>
        <p:spPr bwMode="auto">
          <a:xfrm>
            <a:off x="7637595" y="2376513"/>
            <a:ext cx="924933"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rgbClr val="00CCFF"/>
                </a:solidFill>
                <a:ea typeface="宋体" panose="02010600030101010101" pitchFamily="2" charset="-122"/>
              </a:rPr>
              <a:t>LAC</a:t>
            </a:r>
          </a:p>
        </p:txBody>
      </p:sp>
      <p:sp>
        <p:nvSpPr>
          <p:cNvPr id="16" name="Rectangle 14">
            <a:extLst>
              <a:ext uri="{FF2B5EF4-FFF2-40B4-BE49-F238E27FC236}">
                <a16:creationId xmlns:a16="http://schemas.microsoft.com/office/drawing/2014/main" id="{5159C5EA-D46F-4188-943A-210530BF3A75}"/>
              </a:ext>
            </a:extLst>
          </p:cNvPr>
          <p:cNvSpPr>
            <a:spLocks noChangeArrowheads="1"/>
          </p:cNvSpPr>
          <p:nvPr/>
        </p:nvSpPr>
        <p:spPr bwMode="auto">
          <a:xfrm>
            <a:off x="6446970" y="2376513"/>
            <a:ext cx="965008"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hlink"/>
                </a:solidFill>
                <a:ea typeface="宋体" panose="02010600030101010101" pitchFamily="2" charset="-122"/>
              </a:rPr>
              <a:t>LMC</a:t>
            </a:r>
          </a:p>
        </p:txBody>
      </p:sp>
      <p:sp>
        <p:nvSpPr>
          <p:cNvPr id="17" name="Rectangle 15">
            <a:extLst>
              <a:ext uri="{FF2B5EF4-FFF2-40B4-BE49-F238E27FC236}">
                <a16:creationId xmlns:a16="http://schemas.microsoft.com/office/drawing/2014/main" id="{A3B5A538-F693-42FD-9266-50D500CBEECA}"/>
              </a:ext>
            </a:extLst>
          </p:cNvPr>
          <p:cNvSpPr>
            <a:spLocks noChangeArrowheads="1"/>
          </p:cNvSpPr>
          <p:nvPr/>
        </p:nvSpPr>
        <p:spPr bwMode="auto">
          <a:xfrm>
            <a:off x="8161470" y="4995888"/>
            <a:ext cx="46487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Q</a:t>
            </a:r>
          </a:p>
        </p:txBody>
      </p:sp>
      <p:sp>
        <p:nvSpPr>
          <p:cNvPr id="18" name="Rectangle 16">
            <a:extLst>
              <a:ext uri="{FF2B5EF4-FFF2-40B4-BE49-F238E27FC236}">
                <a16:creationId xmlns:a16="http://schemas.microsoft.com/office/drawing/2014/main" id="{54656FA2-D5F8-431E-BA14-49586BCCDAA6}"/>
              </a:ext>
            </a:extLst>
          </p:cNvPr>
          <p:cNvSpPr>
            <a:spLocks noChangeArrowheads="1"/>
          </p:cNvSpPr>
          <p:nvPr/>
        </p:nvSpPr>
        <p:spPr bwMode="auto">
          <a:xfrm>
            <a:off x="5613533" y="1233513"/>
            <a:ext cx="2350002"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zh-CN" altLang="en-US" sz="2800" dirty="0">
                <a:solidFill>
                  <a:schemeClr val="tx1"/>
                </a:solidFill>
                <a:ea typeface="宋体" panose="02010600030101010101" pitchFamily="2" charset="-122"/>
              </a:rPr>
              <a:t>一个典型厂商</a:t>
            </a:r>
            <a:endParaRPr lang="en-US" altLang="zh-CN" sz="2800" dirty="0">
              <a:solidFill>
                <a:schemeClr val="tx1"/>
              </a:solidFill>
              <a:ea typeface="宋体" panose="02010600030101010101" pitchFamily="2" charset="-122"/>
            </a:endParaRPr>
          </a:p>
        </p:txBody>
      </p:sp>
      <p:sp>
        <p:nvSpPr>
          <p:cNvPr id="19" name="Rectangle 17">
            <a:extLst>
              <a:ext uri="{FF2B5EF4-FFF2-40B4-BE49-F238E27FC236}">
                <a16:creationId xmlns:a16="http://schemas.microsoft.com/office/drawing/2014/main" id="{044874BF-F7E6-4657-B006-C48C0FC84D37}"/>
              </a:ext>
            </a:extLst>
          </p:cNvPr>
          <p:cNvSpPr>
            <a:spLocks noChangeArrowheads="1"/>
          </p:cNvSpPr>
          <p:nvPr/>
        </p:nvSpPr>
        <p:spPr bwMode="auto">
          <a:xfrm>
            <a:off x="1613033" y="1233513"/>
            <a:ext cx="907300"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zh-CN" altLang="en-US" sz="2800" dirty="0">
                <a:solidFill>
                  <a:schemeClr val="tx1"/>
                </a:solidFill>
                <a:ea typeface="宋体" panose="02010600030101010101" pitchFamily="2" charset="-122"/>
              </a:rPr>
              <a:t>行业</a:t>
            </a:r>
            <a:endParaRPr lang="en-US" altLang="zh-CN" sz="2800" dirty="0">
              <a:solidFill>
                <a:schemeClr val="tx1"/>
              </a:solidFill>
              <a:ea typeface="宋体" panose="02010600030101010101" pitchFamily="2" charset="-122"/>
            </a:endParaRPr>
          </a:p>
        </p:txBody>
      </p:sp>
      <p:sp>
        <p:nvSpPr>
          <p:cNvPr id="20" name="Rectangle 18">
            <a:extLst>
              <a:ext uri="{FF2B5EF4-FFF2-40B4-BE49-F238E27FC236}">
                <a16:creationId xmlns:a16="http://schemas.microsoft.com/office/drawing/2014/main" id="{ECE8E0E8-8DD7-4520-ACD8-ABFBF41C0EE2}"/>
              </a:ext>
            </a:extLst>
          </p:cNvPr>
          <p:cNvSpPr>
            <a:spLocks noChangeArrowheads="1"/>
          </p:cNvSpPr>
          <p:nvPr/>
        </p:nvSpPr>
        <p:spPr bwMode="auto">
          <a:xfrm>
            <a:off x="589095" y="1614513"/>
            <a:ext cx="401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p</a:t>
            </a:r>
          </a:p>
        </p:txBody>
      </p:sp>
      <p:sp>
        <p:nvSpPr>
          <p:cNvPr id="21" name="Rectangle 19">
            <a:extLst>
              <a:ext uri="{FF2B5EF4-FFF2-40B4-BE49-F238E27FC236}">
                <a16:creationId xmlns:a16="http://schemas.microsoft.com/office/drawing/2014/main" id="{8000A466-7503-42F3-BFCB-978414FD57AC}"/>
              </a:ext>
            </a:extLst>
          </p:cNvPr>
          <p:cNvSpPr>
            <a:spLocks noChangeArrowheads="1"/>
          </p:cNvSpPr>
          <p:nvPr/>
        </p:nvSpPr>
        <p:spPr bwMode="auto">
          <a:xfrm>
            <a:off x="5042033" y="1614513"/>
            <a:ext cx="405560"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p</a:t>
            </a:r>
          </a:p>
        </p:txBody>
      </p:sp>
      <p:sp>
        <p:nvSpPr>
          <p:cNvPr id="22" name="Rectangle 20">
            <a:extLst>
              <a:ext uri="{FF2B5EF4-FFF2-40B4-BE49-F238E27FC236}">
                <a16:creationId xmlns:a16="http://schemas.microsoft.com/office/drawing/2014/main" id="{C08DEBDC-1B08-415E-BDF7-C970B22922B8}"/>
              </a:ext>
            </a:extLst>
          </p:cNvPr>
          <p:cNvSpPr>
            <a:spLocks noChangeArrowheads="1"/>
          </p:cNvSpPr>
          <p:nvPr/>
        </p:nvSpPr>
        <p:spPr bwMode="auto">
          <a:xfrm>
            <a:off x="4160970" y="5067326"/>
            <a:ext cx="665247"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Qs</a:t>
            </a:r>
          </a:p>
        </p:txBody>
      </p:sp>
      <p:sp>
        <p:nvSpPr>
          <p:cNvPr id="23" name="Line 21">
            <a:extLst>
              <a:ext uri="{FF2B5EF4-FFF2-40B4-BE49-F238E27FC236}">
                <a16:creationId xmlns:a16="http://schemas.microsoft.com/office/drawing/2014/main" id="{F1599D98-F38E-4EF6-98C1-5EC15BF2B9ED}"/>
              </a:ext>
            </a:extLst>
          </p:cNvPr>
          <p:cNvSpPr>
            <a:spLocks noChangeShapeType="1"/>
          </p:cNvSpPr>
          <p:nvPr/>
        </p:nvSpPr>
        <p:spPr bwMode="auto">
          <a:xfrm>
            <a:off x="1062170" y="3638576"/>
            <a:ext cx="7262813"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24" name="Rectangle 22">
            <a:extLst>
              <a:ext uri="{FF2B5EF4-FFF2-40B4-BE49-F238E27FC236}">
                <a16:creationId xmlns:a16="http://schemas.microsoft.com/office/drawing/2014/main" id="{6F0EAB39-DFB8-4166-BE95-060063F27766}"/>
              </a:ext>
            </a:extLst>
          </p:cNvPr>
          <p:cNvSpPr>
            <a:spLocks noChangeArrowheads="1"/>
          </p:cNvSpPr>
          <p:nvPr/>
        </p:nvSpPr>
        <p:spPr bwMode="auto">
          <a:xfrm>
            <a:off x="517658" y="3376638"/>
            <a:ext cx="551433"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err="1">
                <a:solidFill>
                  <a:schemeClr val="tx1"/>
                </a:solidFill>
                <a:ea typeface="宋体" panose="02010600030101010101" pitchFamily="2" charset="-122"/>
              </a:rPr>
              <a:t>p</a:t>
            </a:r>
            <a:r>
              <a:rPr lang="en-US" altLang="zh-CN" sz="2800" baseline="-25000" dirty="0" err="1">
                <a:solidFill>
                  <a:schemeClr val="tx1"/>
                </a:solidFill>
                <a:ea typeface="宋体" panose="02010600030101010101" pitchFamily="2" charset="-122"/>
              </a:rPr>
              <a:t>n</a:t>
            </a:r>
            <a:endParaRPr lang="en-US" altLang="zh-CN" sz="2800" baseline="-25000" dirty="0">
              <a:solidFill>
                <a:schemeClr val="tx1"/>
              </a:solidFill>
              <a:ea typeface="宋体" panose="02010600030101010101" pitchFamily="2" charset="-122"/>
            </a:endParaRPr>
          </a:p>
        </p:txBody>
      </p:sp>
      <p:sp>
        <p:nvSpPr>
          <p:cNvPr id="25" name="Rectangle 23">
            <a:extLst>
              <a:ext uri="{FF2B5EF4-FFF2-40B4-BE49-F238E27FC236}">
                <a16:creationId xmlns:a16="http://schemas.microsoft.com/office/drawing/2014/main" id="{B089D957-D823-4604-AB25-1E0D7D8D435E}"/>
              </a:ext>
            </a:extLst>
          </p:cNvPr>
          <p:cNvSpPr>
            <a:spLocks noChangeArrowheads="1"/>
          </p:cNvSpPr>
          <p:nvPr/>
        </p:nvSpPr>
        <p:spPr bwMode="auto">
          <a:xfrm>
            <a:off x="4951545" y="3376638"/>
            <a:ext cx="551433" cy="5238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err="1">
                <a:solidFill>
                  <a:schemeClr val="tx1"/>
                </a:solidFill>
                <a:ea typeface="宋体" panose="02010600030101010101" pitchFamily="2" charset="-122"/>
              </a:rPr>
              <a:t>p</a:t>
            </a:r>
            <a:r>
              <a:rPr lang="en-US" altLang="zh-CN" sz="2800" baseline="-25000" dirty="0" err="1">
                <a:solidFill>
                  <a:schemeClr val="tx1"/>
                </a:solidFill>
                <a:ea typeface="宋体" panose="02010600030101010101" pitchFamily="2" charset="-122"/>
              </a:rPr>
              <a:t>n</a:t>
            </a:r>
            <a:endParaRPr lang="en-US" altLang="zh-CN" sz="2800" baseline="-25000" dirty="0">
              <a:solidFill>
                <a:schemeClr val="tx1"/>
              </a:solidFill>
              <a:ea typeface="宋体" panose="02010600030101010101" pitchFamily="2" charset="-122"/>
            </a:endParaRPr>
          </a:p>
        </p:txBody>
      </p:sp>
      <p:sp>
        <p:nvSpPr>
          <p:cNvPr id="26" name="Line 24">
            <a:extLst>
              <a:ext uri="{FF2B5EF4-FFF2-40B4-BE49-F238E27FC236}">
                <a16:creationId xmlns:a16="http://schemas.microsoft.com/office/drawing/2014/main" id="{728F004D-5476-46C4-B06E-22B6AB13B878}"/>
              </a:ext>
            </a:extLst>
          </p:cNvPr>
          <p:cNvSpPr>
            <a:spLocks noChangeShapeType="1"/>
          </p:cNvSpPr>
          <p:nvPr/>
        </p:nvSpPr>
        <p:spPr bwMode="auto">
          <a:xfrm>
            <a:off x="7037520" y="3659213"/>
            <a:ext cx="0" cy="1312863"/>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27" name="Rectangle 25">
            <a:extLst>
              <a:ext uri="{FF2B5EF4-FFF2-40B4-BE49-F238E27FC236}">
                <a16:creationId xmlns:a16="http://schemas.microsoft.com/office/drawing/2014/main" id="{DD56E224-0877-4F33-819C-134CC684A39C}"/>
              </a:ext>
            </a:extLst>
          </p:cNvPr>
          <p:cNvSpPr>
            <a:spLocks noChangeArrowheads="1"/>
          </p:cNvSpPr>
          <p:nvPr/>
        </p:nvSpPr>
        <p:spPr bwMode="auto">
          <a:xfrm>
            <a:off x="6802570" y="4980013"/>
            <a:ext cx="750205"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err="1">
                <a:solidFill>
                  <a:schemeClr val="tx1"/>
                </a:solidFill>
                <a:ea typeface="宋体" panose="02010600030101010101" pitchFamily="2" charset="-122"/>
              </a:rPr>
              <a:t>Q</a:t>
            </a:r>
            <a:r>
              <a:rPr lang="en-US" altLang="zh-CN" sz="2800" baseline="-25000" dirty="0" err="1">
                <a:solidFill>
                  <a:schemeClr val="tx1"/>
                </a:solidFill>
                <a:ea typeface="宋体" panose="02010600030101010101" pitchFamily="2" charset="-122"/>
              </a:rPr>
              <a:t>n</a:t>
            </a:r>
            <a:r>
              <a:rPr lang="en-US" altLang="zh-CN" sz="2800" dirty="0">
                <a:solidFill>
                  <a:schemeClr val="tx1"/>
                </a:solidFill>
                <a:ea typeface="宋体" panose="02010600030101010101" pitchFamily="2" charset="-122"/>
              </a:rPr>
              <a:t>*</a:t>
            </a:r>
          </a:p>
        </p:txBody>
      </p:sp>
      <p:sp>
        <p:nvSpPr>
          <p:cNvPr id="28" name="Rectangle 26">
            <a:extLst>
              <a:ext uri="{FF2B5EF4-FFF2-40B4-BE49-F238E27FC236}">
                <a16:creationId xmlns:a16="http://schemas.microsoft.com/office/drawing/2014/main" id="{E1614B66-5B3E-41DD-B6EF-3142B8E22A25}"/>
              </a:ext>
            </a:extLst>
          </p:cNvPr>
          <p:cNvSpPr>
            <a:spLocks noChangeArrowheads="1"/>
          </p:cNvSpPr>
          <p:nvPr/>
        </p:nvSpPr>
        <p:spPr bwMode="auto">
          <a:xfrm>
            <a:off x="993908" y="5451501"/>
            <a:ext cx="4937249" cy="1077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zh-CN" altLang="en-US" dirty="0">
                <a:solidFill>
                  <a:schemeClr val="tx1"/>
                </a:solidFill>
                <a:ea typeface="宋体" panose="02010600030101010101" pitchFamily="2" charset="-122"/>
              </a:rPr>
              <a:t>行业出清价格为</a:t>
            </a:r>
            <a:r>
              <a:rPr lang="en-US" altLang="zh-CN" dirty="0" err="1">
                <a:solidFill>
                  <a:schemeClr val="tx1"/>
                </a:solidFill>
                <a:ea typeface="宋体" panose="02010600030101010101" pitchFamily="2" charset="-122"/>
              </a:rPr>
              <a:t>p</a:t>
            </a:r>
            <a:r>
              <a:rPr lang="en-US" altLang="zh-CN" baseline="-25000" dirty="0" err="1">
                <a:solidFill>
                  <a:schemeClr val="tx1"/>
                </a:solidFill>
                <a:ea typeface="宋体" panose="02010600030101010101" pitchFamily="2" charset="-122"/>
              </a:rPr>
              <a:t>n</a:t>
            </a:r>
            <a:r>
              <a:rPr lang="zh-CN" altLang="en-US" baseline="-25000" dirty="0">
                <a:solidFill>
                  <a:schemeClr val="tx1"/>
                </a:solidFill>
                <a:ea typeface="宋体" panose="02010600030101010101" pitchFamily="2" charset="-122"/>
              </a:rPr>
              <a:t>。</a:t>
            </a:r>
            <a:r>
              <a:rPr lang="en-US" altLang="zh-CN" dirty="0">
                <a:solidFill>
                  <a:schemeClr val="tx1"/>
                </a:solidFill>
                <a:ea typeface="宋体" panose="02010600030101010101" pitchFamily="2" charset="-122"/>
              </a:rPr>
              <a:t/>
            </a:r>
            <a:br>
              <a:rPr lang="en-US" altLang="zh-CN" dirty="0">
                <a:solidFill>
                  <a:schemeClr val="tx1"/>
                </a:solidFill>
                <a:ea typeface="宋体" panose="02010600030101010101" pitchFamily="2" charset="-122"/>
              </a:rPr>
            </a:br>
            <a:r>
              <a:rPr lang="zh-CN" altLang="en-US" dirty="0">
                <a:solidFill>
                  <a:schemeClr val="tx1"/>
                </a:solidFill>
                <a:ea typeface="宋体" panose="02010600030101010101" pitchFamily="2" charset="-122"/>
              </a:rPr>
              <a:t>每个厂商生产</a:t>
            </a:r>
            <a:r>
              <a:rPr lang="en-US" altLang="zh-CN" dirty="0" err="1">
                <a:solidFill>
                  <a:schemeClr val="tx1"/>
                </a:solidFill>
                <a:ea typeface="宋体" panose="02010600030101010101" pitchFamily="2" charset="-122"/>
              </a:rPr>
              <a:t>Q</a:t>
            </a:r>
            <a:r>
              <a:rPr lang="en-US" altLang="zh-CN" baseline="-25000" dirty="0" err="1">
                <a:solidFill>
                  <a:schemeClr val="tx1"/>
                </a:solidFill>
                <a:ea typeface="宋体" panose="02010600030101010101" pitchFamily="2" charset="-122"/>
              </a:rPr>
              <a:t>n</a:t>
            </a:r>
            <a:r>
              <a:rPr lang="en-US" altLang="zh-CN" dirty="0">
                <a:solidFill>
                  <a:schemeClr val="tx1"/>
                </a:solidFill>
                <a:ea typeface="宋体" panose="02010600030101010101" pitchFamily="2" charset="-122"/>
              </a:rPr>
              <a:t>*</a:t>
            </a:r>
            <a:r>
              <a:rPr lang="zh-CN" altLang="en-US" dirty="0">
                <a:solidFill>
                  <a:schemeClr val="tx1"/>
                </a:solidFill>
                <a:ea typeface="宋体" panose="02010600030101010101" pitchFamily="2" charset="-122"/>
              </a:rPr>
              <a:t>单位产出</a:t>
            </a:r>
            <a:endParaRPr lang="en-US" altLang="zh-CN" dirty="0">
              <a:solidFill>
                <a:schemeClr val="tx1"/>
              </a:solidFill>
              <a:ea typeface="宋体" panose="02010600030101010101" pitchFamily="2" charset="-122"/>
            </a:endParaRPr>
          </a:p>
        </p:txBody>
      </p:sp>
    </p:spTree>
    <p:extLst>
      <p:ext uri="{BB962C8B-B14F-4D97-AF65-F5344CB8AC3E}">
        <p14:creationId xmlns:p14="http://schemas.microsoft.com/office/powerpoint/2010/main" val="10339590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EF9B8C-3B5C-43AC-95A4-10CA6D226D32}"/>
              </a:ext>
            </a:extLst>
          </p:cNvPr>
          <p:cNvSpPr>
            <a:spLocks noGrp="1"/>
          </p:cNvSpPr>
          <p:nvPr>
            <p:ph type="title"/>
          </p:nvPr>
        </p:nvSpPr>
        <p:spPr/>
        <p:txBody>
          <a:bodyPr/>
          <a:lstStyle/>
          <a:p>
            <a:r>
              <a:rPr lang="zh-CN" altLang="en-US" dirty="0"/>
              <a:t>行业规模调整</a:t>
            </a:r>
            <a:endParaRPr lang="en-US" dirty="0"/>
          </a:p>
        </p:txBody>
      </p:sp>
      <p:sp>
        <p:nvSpPr>
          <p:cNvPr id="3" name="内容占位符 2">
            <a:extLst>
              <a:ext uri="{FF2B5EF4-FFF2-40B4-BE49-F238E27FC236}">
                <a16:creationId xmlns:a16="http://schemas.microsoft.com/office/drawing/2014/main" id="{CBDE22D0-7F0B-4384-9C0A-CD14BB4F3709}"/>
              </a:ext>
            </a:extLst>
          </p:cNvPr>
          <p:cNvSpPr>
            <a:spLocks noGrp="1"/>
          </p:cNvSpPr>
          <p:nvPr>
            <p:ph idx="1"/>
          </p:nvPr>
        </p:nvSpPr>
        <p:spPr/>
        <p:txBody>
          <a:bodyPr/>
          <a:lstStyle/>
          <a:p>
            <a:endParaRPr lang="en-US" dirty="0"/>
          </a:p>
        </p:txBody>
      </p:sp>
      <p:sp>
        <p:nvSpPr>
          <p:cNvPr id="5" name="Line 3">
            <a:extLst>
              <a:ext uri="{FF2B5EF4-FFF2-40B4-BE49-F238E27FC236}">
                <a16:creationId xmlns:a16="http://schemas.microsoft.com/office/drawing/2014/main" id="{93BB3CFB-8DE7-4F36-A91A-10435B1CCACF}"/>
              </a:ext>
            </a:extLst>
          </p:cNvPr>
          <p:cNvSpPr>
            <a:spLocks noChangeShapeType="1"/>
          </p:cNvSpPr>
          <p:nvPr/>
        </p:nvSpPr>
        <p:spPr bwMode="auto">
          <a:xfrm>
            <a:off x="1062170" y="1743101"/>
            <a:ext cx="0" cy="3190875"/>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6" name="Line 4">
            <a:extLst>
              <a:ext uri="{FF2B5EF4-FFF2-40B4-BE49-F238E27FC236}">
                <a16:creationId xmlns:a16="http://schemas.microsoft.com/office/drawing/2014/main" id="{84BCDD4F-47F3-4DD5-8780-946370A64A51}"/>
              </a:ext>
            </a:extLst>
          </p:cNvPr>
          <p:cNvSpPr>
            <a:spLocks noChangeShapeType="1"/>
          </p:cNvSpPr>
          <p:nvPr/>
        </p:nvSpPr>
        <p:spPr bwMode="auto">
          <a:xfrm>
            <a:off x="1062170" y="4957788"/>
            <a:ext cx="3381375"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7" name="Line 5">
            <a:extLst>
              <a:ext uri="{FF2B5EF4-FFF2-40B4-BE49-F238E27FC236}">
                <a16:creationId xmlns:a16="http://schemas.microsoft.com/office/drawing/2014/main" id="{B267FC2B-7A90-4265-8F25-BC993065ECE4}"/>
              </a:ext>
            </a:extLst>
          </p:cNvPr>
          <p:cNvSpPr>
            <a:spLocks noChangeShapeType="1"/>
          </p:cNvSpPr>
          <p:nvPr/>
        </p:nvSpPr>
        <p:spPr bwMode="auto">
          <a:xfrm>
            <a:off x="5538920" y="1743101"/>
            <a:ext cx="0" cy="3190875"/>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8" name="Line 6">
            <a:extLst>
              <a:ext uri="{FF2B5EF4-FFF2-40B4-BE49-F238E27FC236}">
                <a16:creationId xmlns:a16="http://schemas.microsoft.com/office/drawing/2014/main" id="{9E94F309-0DBD-43D9-96EC-E45F5151FD27}"/>
              </a:ext>
            </a:extLst>
          </p:cNvPr>
          <p:cNvSpPr>
            <a:spLocks noChangeShapeType="1"/>
          </p:cNvSpPr>
          <p:nvPr/>
        </p:nvSpPr>
        <p:spPr bwMode="auto">
          <a:xfrm>
            <a:off x="5538920" y="4957788"/>
            <a:ext cx="2881313"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9" name="Arc 7">
            <a:extLst>
              <a:ext uri="{FF2B5EF4-FFF2-40B4-BE49-F238E27FC236}">
                <a16:creationId xmlns:a16="http://schemas.microsoft.com/office/drawing/2014/main" id="{A4BFBDA6-0779-4159-88D3-BB8EE0123150}"/>
              </a:ext>
            </a:extLst>
          </p:cNvPr>
          <p:cNvSpPr>
            <a:spLocks/>
          </p:cNvSpPr>
          <p:nvPr/>
        </p:nvSpPr>
        <p:spPr bwMode="auto">
          <a:xfrm rot="10800000">
            <a:off x="5850070" y="2935313"/>
            <a:ext cx="2000250" cy="1166813"/>
          </a:xfrm>
          <a:custGeom>
            <a:avLst/>
            <a:gdLst>
              <a:gd name="T0" fmla="*/ 0 w 43200"/>
              <a:gd name="T1" fmla="*/ 1166813 h 21600"/>
              <a:gd name="T2" fmla="*/ 2000250 w 43200"/>
              <a:gd name="T3" fmla="*/ 1163626 h 21600"/>
              <a:gd name="T4" fmla="*/ 1000125 w 43200"/>
              <a:gd name="T5" fmla="*/ 1166813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0" y="21600"/>
                </a:moveTo>
                <a:cubicBezTo>
                  <a:pt x="0" y="9670"/>
                  <a:pt x="9670" y="0"/>
                  <a:pt x="21600" y="0"/>
                </a:cubicBezTo>
                <a:cubicBezTo>
                  <a:pt x="33506" y="0"/>
                  <a:pt x="43167" y="9634"/>
                  <a:pt x="43199" y="21541"/>
                </a:cubicBezTo>
              </a:path>
              <a:path w="43200" h="21600" stroke="0" extrusionOk="0">
                <a:moveTo>
                  <a:pt x="0" y="21600"/>
                </a:moveTo>
                <a:cubicBezTo>
                  <a:pt x="0" y="9670"/>
                  <a:pt x="9670" y="0"/>
                  <a:pt x="21600" y="0"/>
                </a:cubicBezTo>
                <a:cubicBezTo>
                  <a:pt x="33506" y="0"/>
                  <a:pt x="43167" y="9634"/>
                  <a:pt x="43199" y="21541"/>
                </a:cubicBezTo>
                <a:lnTo>
                  <a:pt x="21600" y="21600"/>
                </a:lnTo>
                <a:close/>
              </a:path>
            </a:pathLst>
          </a:custGeom>
          <a:noFill/>
          <a:ln w="25400" cap="rnd">
            <a:solidFill>
              <a:srgbClr val="00CC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10" name="Arc 8">
            <a:extLst>
              <a:ext uri="{FF2B5EF4-FFF2-40B4-BE49-F238E27FC236}">
                <a16:creationId xmlns:a16="http://schemas.microsoft.com/office/drawing/2014/main" id="{81486515-A542-4775-96E9-6F53F0ADE386}"/>
              </a:ext>
            </a:extLst>
          </p:cNvPr>
          <p:cNvSpPr>
            <a:spLocks/>
          </p:cNvSpPr>
          <p:nvPr/>
        </p:nvSpPr>
        <p:spPr bwMode="auto">
          <a:xfrm>
            <a:off x="5800858" y="2886101"/>
            <a:ext cx="1381125" cy="1792287"/>
          </a:xfrm>
          <a:custGeom>
            <a:avLst/>
            <a:gdLst>
              <a:gd name="T0" fmla="*/ 1381125 w 21600"/>
              <a:gd name="T1" fmla="*/ 0 h 21122"/>
              <a:gd name="T2" fmla="*/ 289013 w 21600"/>
              <a:gd name="T3" fmla="*/ 1792287 h 21122"/>
              <a:gd name="T4" fmla="*/ 0 w 21600"/>
              <a:gd name="T5" fmla="*/ 0 h 21122"/>
              <a:gd name="T6" fmla="*/ 0 60000 65536"/>
              <a:gd name="T7" fmla="*/ 0 60000 65536"/>
              <a:gd name="T8" fmla="*/ 0 60000 65536"/>
              <a:gd name="T9" fmla="*/ 0 w 21600"/>
              <a:gd name="T10" fmla="*/ 0 h 21122"/>
              <a:gd name="T11" fmla="*/ 21600 w 21600"/>
              <a:gd name="T12" fmla="*/ 21122 h 21122"/>
            </a:gdLst>
            <a:ahLst/>
            <a:cxnLst>
              <a:cxn ang="T6">
                <a:pos x="T0" y="T1"/>
              </a:cxn>
              <a:cxn ang="T7">
                <a:pos x="T2" y="T3"/>
              </a:cxn>
              <a:cxn ang="T8">
                <a:pos x="T4" y="T5"/>
              </a:cxn>
            </a:cxnLst>
            <a:rect l="T9" t="T10" r="T11" b="T12"/>
            <a:pathLst>
              <a:path w="21600" h="21122" fill="none" extrusionOk="0">
                <a:moveTo>
                  <a:pt x="21600" y="0"/>
                </a:moveTo>
                <a:cubicBezTo>
                  <a:pt x="21600" y="10187"/>
                  <a:pt x="14481" y="18989"/>
                  <a:pt x="4519" y="21121"/>
                </a:cubicBezTo>
              </a:path>
              <a:path w="21600" h="21122" stroke="0" extrusionOk="0">
                <a:moveTo>
                  <a:pt x="21600" y="0"/>
                </a:moveTo>
                <a:cubicBezTo>
                  <a:pt x="21600" y="10187"/>
                  <a:pt x="14481" y="18989"/>
                  <a:pt x="4519" y="21121"/>
                </a:cubicBezTo>
                <a:lnTo>
                  <a:pt x="0" y="0"/>
                </a:lnTo>
                <a:close/>
              </a:path>
            </a:pathLst>
          </a:custGeom>
          <a:noFill/>
          <a:ln w="25400" cap="rnd">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11" name="Line 9">
            <a:extLst>
              <a:ext uri="{FF2B5EF4-FFF2-40B4-BE49-F238E27FC236}">
                <a16:creationId xmlns:a16="http://schemas.microsoft.com/office/drawing/2014/main" id="{AA8AA0AD-FCD5-4774-BF3C-0069AA53238B}"/>
              </a:ext>
            </a:extLst>
          </p:cNvPr>
          <p:cNvSpPr>
            <a:spLocks noChangeShapeType="1"/>
          </p:cNvSpPr>
          <p:nvPr/>
        </p:nvSpPr>
        <p:spPr bwMode="auto">
          <a:xfrm>
            <a:off x="1062170" y="2171726"/>
            <a:ext cx="2881313" cy="2786062"/>
          </a:xfrm>
          <a:prstGeom prst="line">
            <a:avLst/>
          </a:prstGeom>
          <a:noFill/>
          <a:ln w="25400">
            <a:solidFill>
              <a:srgbClr val="3DF5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12" name="Line 10">
            <a:extLst>
              <a:ext uri="{FF2B5EF4-FFF2-40B4-BE49-F238E27FC236}">
                <a16:creationId xmlns:a16="http://schemas.microsoft.com/office/drawing/2014/main" id="{2BB8A789-AD31-4DAE-93A3-FA11F2236332}"/>
              </a:ext>
            </a:extLst>
          </p:cNvPr>
          <p:cNvSpPr>
            <a:spLocks noChangeShapeType="1"/>
          </p:cNvSpPr>
          <p:nvPr/>
        </p:nvSpPr>
        <p:spPr bwMode="auto">
          <a:xfrm flipV="1">
            <a:off x="1062170" y="2838476"/>
            <a:ext cx="2452688" cy="2119312"/>
          </a:xfrm>
          <a:prstGeom prst="line">
            <a:avLst/>
          </a:prstGeom>
          <a:noFill/>
          <a:ln w="25400">
            <a:solidFill>
              <a:srgbClr val="FF4E2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13" name="Rectangle 11">
            <a:extLst>
              <a:ext uri="{FF2B5EF4-FFF2-40B4-BE49-F238E27FC236}">
                <a16:creationId xmlns:a16="http://schemas.microsoft.com/office/drawing/2014/main" id="{3A107EFE-D25E-49C4-BB6F-6408E11D9C82}"/>
              </a:ext>
            </a:extLst>
          </p:cNvPr>
          <p:cNvSpPr>
            <a:spLocks noChangeArrowheads="1"/>
          </p:cNvSpPr>
          <p:nvPr/>
        </p:nvSpPr>
        <p:spPr bwMode="auto">
          <a:xfrm>
            <a:off x="3113220" y="2447951"/>
            <a:ext cx="103073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rgbClr val="FF4E21"/>
                </a:solidFill>
                <a:ea typeface="宋体" panose="02010600030101010101" pitchFamily="2" charset="-122"/>
              </a:rPr>
              <a:t>S</a:t>
            </a:r>
            <a:r>
              <a:rPr lang="en-US" altLang="zh-CN" sz="2800" baseline="30000" dirty="0">
                <a:solidFill>
                  <a:srgbClr val="FF4E21"/>
                </a:solidFill>
                <a:ea typeface="宋体" panose="02010600030101010101" pitchFamily="2" charset="-122"/>
              </a:rPr>
              <a:t>n</a:t>
            </a:r>
            <a:r>
              <a:rPr lang="en-US" altLang="zh-CN" sz="2800" dirty="0">
                <a:solidFill>
                  <a:srgbClr val="FF4E21"/>
                </a:solidFill>
                <a:ea typeface="宋体" panose="02010600030101010101" pitchFamily="2" charset="-122"/>
              </a:rPr>
              <a:t>(p)</a:t>
            </a:r>
          </a:p>
        </p:txBody>
      </p:sp>
      <p:sp>
        <p:nvSpPr>
          <p:cNvPr id="14" name="Rectangle 12">
            <a:extLst>
              <a:ext uri="{FF2B5EF4-FFF2-40B4-BE49-F238E27FC236}">
                <a16:creationId xmlns:a16="http://schemas.microsoft.com/office/drawing/2014/main" id="{E42F6C24-3892-4617-BE85-D8F5B2AF0FAB}"/>
              </a:ext>
            </a:extLst>
          </p:cNvPr>
          <p:cNvSpPr>
            <a:spLocks noChangeArrowheads="1"/>
          </p:cNvSpPr>
          <p:nvPr/>
        </p:nvSpPr>
        <p:spPr bwMode="auto">
          <a:xfrm>
            <a:off x="1160595" y="1924076"/>
            <a:ext cx="1606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zh-CN" altLang="en-US" sz="2800">
                <a:solidFill>
                  <a:srgbClr val="3DF500"/>
                </a:solidFill>
                <a:ea typeface="宋体" panose="02010600030101010101" pitchFamily="2" charset="-122"/>
              </a:rPr>
              <a:t>行业需求</a:t>
            </a:r>
            <a:endParaRPr lang="en-US" altLang="zh-CN" sz="2800">
              <a:solidFill>
                <a:srgbClr val="3DF500"/>
              </a:solidFill>
              <a:ea typeface="宋体" panose="02010600030101010101" pitchFamily="2" charset="-122"/>
            </a:endParaRPr>
          </a:p>
        </p:txBody>
      </p:sp>
      <p:sp>
        <p:nvSpPr>
          <p:cNvPr id="15" name="Rectangle 13">
            <a:extLst>
              <a:ext uri="{FF2B5EF4-FFF2-40B4-BE49-F238E27FC236}">
                <a16:creationId xmlns:a16="http://schemas.microsoft.com/office/drawing/2014/main" id="{863DE07B-24DF-4D00-B999-1312F308722B}"/>
              </a:ext>
            </a:extLst>
          </p:cNvPr>
          <p:cNvSpPr>
            <a:spLocks noChangeArrowheads="1"/>
          </p:cNvSpPr>
          <p:nvPr/>
        </p:nvSpPr>
        <p:spPr bwMode="auto">
          <a:xfrm>
            <a:off x="7637595" y="2376513"/>
            <a:ext cx="924933"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rgbClr val="00CCFF"/>
                </a:solidFill>
                <a:ea typeface="宋体" panose="02010600030101010101" pitchFamily="2" charset="-122"/>
              </a:rPr>
              <a:t>LAC</a:t>
            </a:r>
          </a:p>
        </p:txBody>
      </p:sp>
      <p:sp>
        <p:nvSpPr>
          <p:cNvPr id="16" name="Rectangle 14">
            <a:extLst>
              <a:ext uri="{FF2B5EF4-FFF2-40B4-BE49-F238E27FC236}">
                <a16:creationId xmlns:a16="http://schemas.microsoft.com/office/drawing/2014/main" id="{2F790CED-0D77-4A25-B2F2-F5C476DC2550}"/>
              </a:ext>
            </a:extLst>
          </p:cNvPr>
          <p:cNvSpPr>
            <a:spLocks noChangeArrowheads="1"/>
          </p:cNvSpPr>
          <p:nvPr/>
        </p:nvSpPr>
        <p:spPr bwMode="auto">
          <a:xfrm>
            <a:off x="6446970" y="2376513"/>
            <a:ext cx="965008"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hlink"/>
                </a:solidFill>
                <a:ea typeface="宋体" panose="02010600030101010101" pitchFamily="2" charset="-122"/>
              </a:rPr>
              <a:t>LMC</a:t>
            </a:r>
          </a:p>
        </p:txBody>
      </p:sp>
      <p:sp>
        <p:nvSpPr>
          <p:cNvPr id="17" name="Rectangle 15">
            <a:extLst>
              <a:ext uri="{FF2B5EF4-FFF2-40B4-BE49-F238E27FC236}">
                <a16:creationId xmlns:a16="http://schemas.microsoft.com/office/drawing/2014/main" id="{4C15AC78-AA4D-4FBD-A4D7-8E9B092F6CC3}"/>
              </a:ext>
            </a:extLst>
          </p:cNvPr>
          <p:cNvSpPr>
            <a:spLocks noChangeArrowheads="1"/>
          </p:cNvSpPr>
          <p:nvPr/>
        </p:nvSpPr>
        <p:spPr bwMode="auto">
          <a:xfrm>
            <a:off x="8161470" y="4995888"/>
            <a:ext cx="46487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Q</a:t>
            </a:r>
          </a:p>
        </p:txBody>
      </p:sp>
      <p:sp>
        <p:nvSpPr>
          <p:cNvPr id="18" name="Rectangle 16">
            <a:extLst>
              <a:ext uri="{FF2B5EF4-FFF2-40B4-BE49-F238E27FC236}">
                <a16:creationId xmlns:a16="http://schemas.microsoft.com/office/drawing/2014/main" id="{4A833E05-9862-4A86-874C-502D15684929}"/>
              </a:ext>
            </a:extLst>
          </p:cNvPr>
          <p:cNvSpPr>
            <a:spLocks noChangeArrowheads="1"/>
          </p:cNvSpPr>
          <p:nvPr/>
        </p:nvSpPr>
        <p:spPr bwMode="auto">
          <a:xfrm>
            <a:off x="5613533" y="1233513"/>
            <a:ext cx="2350002"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zh-CN" altLang="en-US" sz="2800" dirty="0">
                <a:solidFill>
                  <a:schemeClr val="tx1"/>
                </a:solidFill>
                <a:ea typeface="宋体" panose="02010600030101010101" pitchFamily="2" charset="-122"/>
              </a:rPr>
              <a:t>一个典型厂商</a:t>
            </a:r>
            <a:endParaRPr lang="en-US" altLang="zh-CN" sz="2800" dirty="0">
              <a:solidFill>
                <a:schemeClr val="tx1"/>
              </a:solidFill>
              <a:ea typeface="宋体" panose="02010600030101010101" pitchFamily="2" charset="-122"/>
            </a:endParaRPr>
          </a:p>
        </p:txBody>
      </p:sp>
      <p:sp>
        <p:nvSpPr>
          <p:cNvPr id="19" name="Rectangle 17">
            <a:extLst>
              <a:ext uri="{FF2B5EF4-FFF2-40B4-BE49-F238E27FC236}">
                <a16:creationId xmlns:a16="http://schemas.microsoft.com/office/drawing/2014/main" id="{51D10F5F-42FF-414E-8AC9-3EEEC71DAB3E}"/>
              </a:ext>
            </a:extLst>
          </p:cNvPr>
          <p:cNvSpPr>
            <a:spLocks noChangeArrowheads="1"/>
          </p:cNvSpPr>
          <p:nvPr/>
        </p:nvSpPr>
        <p:spPr bwMode="auto">
          <a:xfrm>
            <a:off x="1613033" y="1233513"/>
            <a:ext cx="907300"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zh-CN" altLang="en-US" sz="2800" dirty="0">
                <a:solidFill>
                  <a:schemeClr val="tx1"/>
                </a:solidFill>
                <a:ea typeface="宋体" panose="02010600030101010101" pitchFamily="2" charset="-122"/>
              </a:rPr>
              <a:t>行业</a:t>
            </a:r>
            <a:endParaRPr lang="en-US" altLang="zh-CN" sz="2800" dirty="0">
              <a:solidFill>
                <a:schemeClr val="tx1"/>
              </a:solidFill>
              <a:ea typeface="宋体" panose="02010600030101010101" pitchFamily="2" charset="-122"/>
            </a:endParaRPr>
          </a:p>
        </p:txBody>
      </p:sp>
      <p:sp>
        <p:nvSpPr>
          <p:cNvPr id="20" name="Rectangle 18">
            <a:extLst>
              <a:ext uri="{FF2B5EF4-FFF2-40B4-BE49-F238E27FC236}">
                <a16:creationId xmlns:a16="http://schemas.microsoft.com/office/drawing/2014/main" id="{4DA452EF-B7F6-4414-A075-CB229677160A}"/>
              </a:ext>
            </a:extLst>
          </p:cNvPr>
          <p:cNvSpPr>
            <a:spLocks noChangeArrowheads="1"/>
          </p:cNvSpPr>
          <p:nvPr/>
        </p:nvSpPr>
        <p:spPr bwMode="auto">
          <a:xfrm>
            <a:off x="589095" y="1614513"/>
            <a:ext cx="401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p</a:t>
            </a:r>
          </a:p>
        </p:txBody>
      </p:sp>
      <p:sp>
        <p:nvSpPr>
          <p:cNvPr id="21" name="Rectangle 19">
            <a:extLst>
              <a:ext uri="{FF2B5EF4-FFF2-40B4-BE49-F238E27FC236}">
                <a16:creationId xmlns:a16="http://schemas.microsoft.com/office/drawing/2014/main" id="{5566536F-21B7-49D6-92A6-60B72C2FCB99}"/>
              </a:ext>
            </a:extLst>
          </p:cNvPr>
          <p:cNvSpPr>
            <a:spLocks noChangeArrowheads="1"/>
          </p:cNvSpPr>
          <p:nvPr/>
        </p:nvSpPr>
        <p:spPr bwMode="auto">
          <a:xfrm>
            <a:off x="5042033" y="1614513"/>
            <a:ext cx="405560"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p</a:t>
            </a:r>
          </a:p>
        </p:txBody>
      </p:sp>
      <p:sp>
        <p:nvSpPr>
          <p:cNvPr id="22" name="Rectangle 20">
            <a:extLst>
              <a:ext uri="{FF2B5EF4-FFF2-40B4-BE49-F238E27FC236}">
                <a16:creationId xmlns:a16="http://schemas.microsoft.com/office/drawing/2014/main" id="{743A2EEB-DF9B-44EB-8755-196CBD159EAE}"/>
              </a:ext>
            </a:extLst>
          </p:cNvPr>
          <p:cNvSpPr>
            <a:spLocks noChangeArrowheads="1"/>
          </p:cNvSpPr>
          <p:nvPr/>
        </p:nvSpPr>
        <p:spPr bwMode="auto">
          <a:xfrm>
            <a:off x="4160970" y="5067326"/>
            <a:ext cx="665247"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Qs</a:t>
            </a:r>
          </a:p>
        </p:txBody>
      </p:sp>
      <p:sp>
        <p:nvSpPr>
          <p:cNvPr id="23" name="Line 21">
            <a:extLst>
              <a:ext uri="{FF2B5EF4-FFF2-40B4-BE49-F238E27FC236}">
                <a16:creationId xmlns:a16="http://schemas.microsoft.com/office/drawing/2014/main" id="{9BFE6749-2EDF-44D8-B6E2-DF45E8A7B5F3}"/>
              </a:ext>
            </a:extLst>
          </p:cNvPr>
          <p:cNvSpPr>
            <a:spLocks noChangeShapeType="1"/>
          </p:cNvSpPr>
          <p:nvPr/>
        </p:nvSpPr>
        <p:spPr bwMode="auto">
          <a:xfrm>
            <a:off x="1062170" y="3638576"/>
            <a:ext cx="7262813"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24" name="Rectangle 22">
            <a:extLst>
              <a:ext uri="{FF2B5EF4-FFF2-40B4-BE49-F238E27FC236}">
                <a16:creationId xmlns:a16="http://schemas.microsoft.com/office/drawing/2014/main" id="{2130DFAB-2769-4C86-9767-2417415C2800}"/>
              </a:ext>
            </a:extLst>
          </p:cNvPr>
          <p:cNvSpPr>
            <a:spLocks noChangeArrowheads="1"/>
          </p:cNvSpPr>
          <p:nvPr/>
        </p:nvSpPr>
        <p:spPr bwMode="auto">
          <a:xfrm>
            <a:off x="517658" y="3376638"/>
            <a:ext cx="551433"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err="1">
                <a:solidFill>
                  <a:schemeClr val="tx1"/>
                </a:solidFill>
                <a:ea typeface="宋体" panose="02010600030101010101" pitchFamily="2" charset="-122"/>
              </a:rPr>
              <a:t>p</a:t>
            </a:r>
            <a:r>
              <a:rPr lang="en-US" altLang="zh-CN" sz="2800" baseline="-25000" dirty="0" err="1">
                <a:solidFill>
                  <a:schemeClr val="tx1"/>
                </a:solidFill>
                <a:ea typeface="宋体" panose="02010600030101010101" pitchFamily="2" charset="-122"/>
              </a:rPr>
              <a:t>n</a:t>
            </a:r>
            <a:endParaRPr lang="en-US" altLang="zh-CN" sz="2800" baseline="-25000" dirty="0">
              <a:solidFill>
                <a:schemeClr val="tx1"/>
              </a:solidFill>
              <a:ea typeface="宋体" panose="02010600030101010101" pitchFamily="2" charset="-122"/>
            </a:endParaRPr>
          </a:p>
        </p:txBody>
      </p:sp>
      <p:sp>
        <p:nvSpPr>
          <p:cNvPr id="25" name="Rectangle 23">
            <a:extLst>
              <a:ext uri="{FF2B5EF4-FFF2-40B4-BE49-F238E27FC236}">
                <a16:creationId xmlns:a16="http://schemas.microsoft.com/office/drawing/2014/main" id="{9E79CDA9-4DA8-41CF-93C7-D01AED96F14E}"/>
              </a:ext>
            </a:extLst>
          </p:cNvPr>
          <p:cNvSpPr>
            <a:spLocks noChangeArrowheads="1"/>
          </p:cNvSpPr>
          <p:nvPr/>
        </p:nvSpPr>
        <p:spPr bwMode="auto">
          <a:xfrm>
            <a:off x="4951545" y="3376638"/>
            <a:ext cx="551433" cy="5238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err="1">
                <a:solidFill>
                  <a:schemeClr val="tx1"/>
                </a:solidFill>
                <a:ea typeface="宋体" panose="02010600030101010101" pitchFamily="2" charset="-122"/>
              </a:rPr>
              <a:t>p</a:t>
            </a:r>
            <a:r>
              <a:rPr lang="en-US" altLang="zh-CN" sz="2800" baseline="-25000" dirty="0" err="1">
                <a:solidFill>
                  <a:schemeClr val="tx1"/>
                </a:solidFill>
                <a:ea typeface="宋体" panose="02010600030101010101" pitchFamily="2" charset="-122"/>
              </a:rPr>
              <a:t>n</a:t>
            </a:r>
            <a:endParaRPr lang="en-US" altLang="zh-CN" sz="2800" baseline="-25000" dirty="0">
              <a:solidFill>
                <a:schemeClr val="tx1"/>
              </a:solidFill>
              <a:ea typeface="宋体" panose="02010600030101010101" pitchFamily="2" charset="-122"/>
            </a:endParaRPr>
          </a:p>
        </p:txBody>
      </p:sp>
      <p:sp>
        <p:nvSpPr>
          <p:cNvPr id="26" name="Line 24">
            <a:extLst>
              <a:ext uri="{FF2B5EF4-FFF2-40B4-BE49-F238E27FC236}">
                <a16:creationId xmlns:a16="http://schemas.microsoft.com/office/drawing/2014/main" id="{3BAA2535-8E58-4FF0-858B-101E68F250AA}"/>
              </a:ext>
            </a:extLst>
          </p:cNvPr>
          <p:cNvSpPr>
            <a:spLocks noChangeShapeType="1"/>
          </p:cNvSpPr>
          <p:nvPr/>
        </p:nvSpPr>
        <p:spPr bwMode="auto">
          <a:xfrm>
            <a:off x="7037520" y="3659213"/>
            <a:ext cx="0" cy="1312863"/>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27" name="Rectangle 25">
            <a:extLst>
              <a:ext uri="{FF2B5EF4-FFF2-40B4-BE49-F238E27FC236}">
                <a16:creationId xmlns:a16="http://schemas.microsoft.com/office/drawing/2014/main" id="{23AC123D-807C-42BF-80EF-7CA6D4A16CA4}"/>
              </a:ext>
            </a:extLst>
          </p:cNvPr>
          <p:cNvSpPr>
            <a:spLocks noChangeArrowheads="1"/>
          </p:cNvSpPr>
          <p:nvPr/>
        </p:nvSpPr>
        <p:spPr bwMode="auto">
          <a:xfrm>
            <a:off x="6802570" y="4980013"/>
            <a:ext cx="750205"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err="1">
                <a:solidFill>
                  <a:schemeClr val="tx1"/>
                </a:solidFill>
                <a:ea typeface="宋体" panose="02010600030101010101" pitchFamily="2" charset="-122"/>
              </a:rPr>
              <a:t>Q</a:t>
            </a:r>
            <a:r>
              <a:rPr lang="en-US" altLang="zh-CN" sz="2800" baseline="-25000" dirty="0" err="1">
                <a:solidFill>
                  <a:schemeClr val="tx1"/>
                </a:solidFill>
                <a:ea typeface="宋体" panose="02010600030101010101" pitchFamily="2" charset="-122"/>
              </a:rPr>
              <a:t>n</a:t>
            </a:r>
            <a:r>
              <a:rPr lang="en-US" altLang="zh-CN" sz="2800" dirty="0">
                <a:solidFill>
                  <a:schemeClr val="tx1"/>
                </a:solidFill>
                <a:ea typeface="宋体" panose="02010600030101010101" pitchFamily="2" charset="-122"/>
              </a:rPr>
              <a:t>*</a:t>
            </a:r>
          </a:p>
        </p:txBody>
      </p:sp>
      <p:sp>
        <p:nvSpPr>
          <p:cNvPr id="28" name="Rectangle 26">
            <a:extLst>
              <a:ext uri="{FF2B5EF4-FFF2-40B4-BE49-F238E27FC236}">
                <a16:creationId xmlns:a16="http://schemas.microsoft.com/office/drawing/2014/main" id="{C80E6D88-89F9-4FC4-B0BD-F5FB6922F5C5}"/>
              </a:ext>
            </a:extLst>
          </p:cNvPr>
          <p:cNvSpPr>
            <a:spLocks noChangeArrowheads="1"/>
          </p:cNvSpPr>
          <p:nvPr/>
        </p:nvSpPr>
        <p:spPr bwMode="auto">
          <a:xfrm>
            <a:off x="5548445" y="3643338"/>
            <a:ext cx="1489074" cy="458788"/>
          </a:xfrm>
          <a:prstGeom prst="rect">
            <a:avLst/>
          </a:prstGeom>
          <a:solidFill>
            <a:srgbClr val="3DF5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29" name="Rectangle 27">
            <a:extLst>
              <a:ext uri="{FF2B5EF4-FFF2-40B4-BE49-F238E27FC236}">
                <a16:creationId xmlns:a16="http://schemas.microsoft.com/office/drawing/2014/main" id="{9ED39532-D653-454D-AB66-E5E5D0279328}"/>
              </a:ext>
            </a:extLst>
          </p:cNvPr>
          <p:cNvSpPr>
            <a:spLocks noChangeArrowheads="1"/>
          </p:cNvSpPr>
          <p:nvPr/>
        </p:nvSpPr>
        <p:spPr bwMode="auto">
          <a:xfrm>
            <a:off x="7285170" y="3914801"/>
            <a:ext cx="10604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latin typeface="Symbol" panose="05050102010706020507" pitchFamily="18" charset="2"/>
                <a:ea typeface="宋体" panose="02010600030101010101" pitchFamily="2" charset="-122"/>
              </a:rPr>
              <a:t>P</a:t>
            </a:r>
            <a:r>
              <a:rPr lang="en-US" altLang="zh-CN" sz="2800" dirty="0">
                <a:solidFill>
                  <a:schemeClr val="tx1"/>
                </a:solidFill>
                <a:ea typeface="宋体" panose="02010600030101010101" pitchFamily="2" charset="-122"/>
              </a:rPr>
              <a:t> &gt; 0</a:t>
            </a:r>
          </a:p>
        </p:txBody>
      </p:sp>
      <p:sp>
        <p:nvSpPr>
          <p:cNvPr id="30" name="Rectangle 28">
            <a:extLst>
              <a:ext uri="{FF2B5EF4-FFF2-40B4-BE49-F238E27FC236}">
                <a16:creationId xmlns:a16="http://schemas.microsoft.com/office/drawing/2014/main" id="{82FF15F3-1B0C-47A6-93F7-1D3576EC227B}"/>
              </a:ext>
            </a:extLst>
          </p:cNvPr>
          <p:cNvSpPr>
            <a:spLocks noChangeArrowheads="1"/>
          </p:cNvSpPr>
          <p:nvPr/>
        </p:nvSpPr>
        <p:spPr bwMode="auto">
          <a:xfrm>
            <a:off x="993908" y="5451501"/>
            <a:ext cx="5953553" cy="1077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zh-CN" altLang="en-US" dirty="0">
                <a:solidFill>
                  <a:schemeClr val="tx1"/>
                </a:solidFill>
                <a:ea typeface="宋体" panose="02010600030101010101" pitchFamily="2" charset="-122"/>
              </a:rPr>
              <a:t>每个厂商都获得正的经济利润，</a:t>
            </a:r>
            <a:endParaRPr lang="en-US" altLang="zh-CN" dirty="0">
              <a:solidFill>
                <a:schemeClr val="tx1"/>
              </a:solidFill>
              <a:ea typeface="宋体" panose="02010600030101010101" pitchFamily="2" charset="-122"/>
            </a:endParaRPr>
          </a:p>
          <a:p>
            <a:r>
              <a:rPr lang="zh-CN" altLang="en-US" dirty="0">
                <a:solidFill>
                  <a:schemeClr val="tx1"/>
                </a:solidFill>
                <a:ea typeface="宋体" panose="02010600030101010101" pitchFamily="2" charset="-122"/>
              </a:rPr>
              <a:t>吸引其它厂商进入。</a:t>
            </a:r>
            <a:endParaRPr lang="en-US" altLang="zh-CN" dirty="0">
              <a:solidFill>
                <a:schemeClr val="tx1"/>
              </a:solidFill>
              <a:ea typeface="宋体" panose="02010600030101010101" pitchFamily="2" charset="-122"/>
            </a:endParaRPr>
          </a:p>
        </p:txBody>
      </p:sp>
    </p:spTree>
    <p:extLst>
      <p:ext uri="{BB962C8B-B14F-4D97-AF65-F5344CB8AC3E}">
        <p14:creationId xmlns:p14="http://schemas.microsoft.com/office/powerpoint/2010/main" val="19340668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40348E-769E-4BB8-B80D-F79D71CAF1C6}"/>
              </a:ext>
            </a:extLst>
          </p:cNvPr>
          <p:cNvSpPr>
            <a:spLocks noGrp="1"/>
          </p:cNvSpPr>
          <p:nvPr>
            <p:ph type="title"/>
          </p:nvPr>
        </p:nvSpPr>
        <p:spPr/>
        <p:txBody>
          <a:bodyPr/>
          <a:lstStyle/>
          <a:p>
            <a:r>
              <a:rPr lang="zh-CN" altLang="en-US" dirty="0"/>
              <a:t>行业规模调整</a:t>
            </a:r>
            <a:endParaRPr lang="en-US" dirty="0"/>
          </a:p>
        </p:txBody>
      </p:sp>
      <p:sp>
        <p:nvSpPr>
          <p:cNvPr id="3" name="内容占位符 2">
            <a:extLst>
              <a:ext uri="{FF2B5EF4-FFF2-40B4-BE49-F238E27FC236}">
                <a16:creationId xmlns:a16="http://schemas.microsoft.com/office/drawing/2014/main" id="{50D5404C-B2AB-42E4-9361-E25412A6E186}"/>
              </a:ext>
            </a:extLst>
          </p:cNvPr>
          <p:cNvSpPr>
            <a:spLocks noGrp="1"/>
          </p:cNvSpPr>
          <p:nvPr>
            <p:ph idx="1"/>
          </p:nvPr>
        </p:nvSpPr>
        <p:spPr/>
        <p:txBody>
          <a:bodyPr/>
          <a:lstStyle/>
          <a:p>
            <a:endParaRPr lang="en-US" dirty="0"/>
          </a:p>
        </p:txBody>
      </p:sp>
      <p:sp>
        <p:nvSpPr>
          <p:cNvPr id="5" name="Line 3">
            <a:extLst>
              <a:ext uri="{FF2B5EF4-FFF2-40B4-BE49-F238E27FC236}">
                <a16:creationId xmlns:a16="http://schemas.microsoft.com/office/drawing/2014/main" id="{8CDA55FA-C37F-4B8E-9241-BC3D6B4A696F}"/>
              </a:ext>
            </a:extLst>
          </p:cNvPr>
          <p:cNvSpPr>
            <a:spLocks noChangeShapeType="1"/>
          </p:cNvSpPr>
          <p:nvPr/>
        </p:nvSpPr>
        <p:spPr bwMode="auto">
          <a:xfrm>
            <a:off x="1062170" y="1743101"/>
            <a:ext cx="0" cy="3190875"/>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6" name="Line 4">
            <a:extLst>
              <a:ext uri="{FF2B5EF4-FFF2-40B4-BE49-F238E27FC236}">
                <a16:creationId xmlns:a16="http://schemas.microsoft.com/office/drawing/2014/main" id="{6757FB7B-884E-4E83-9C6D-11C11BC38E66}"/>
              </a:ext>
            </a:extLst>
          </p:cNvPr>
          <p:cNvSpPr>
            <a:spLocks noChangeShapeType="1"/>
          </p:cNvSpPr>
          <p:nvPr/>
        </p:nvSpPr>
        <p:spPr bwMode="auto">
          <a:xfrm>
            <a:off x="1062170" y="4957788"/>
            <a:ext cx="3381375"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7" name="Line 5">
            <a:extLst>
              <a:ext uri="{FF2B5EF4-FFF2-40B4-BE49-F238E27FC236}">
                <a16:creationId xmlns:a16="http://schemas.microsoft.com/office/drawing/2014/main" id="{A5E07D30-834C-4E6F-BB40-E265204974D9}"/>
              </a:ext>
            </a:extLst>
          </p:cNvPr>
          <p:cNvSpPr>
            <a:spLocks noChangeShapeType="1"/>
          </p:cNvSpPr>
          <p:nvPr/>
        </p:nvSpPr>
        <p:spPr bwMode="auto">
          <a:xfrm>
            <a:off x="5538920" y="1743101"/>
            <a:ext cx="0" cy="3190875"/>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8" name="Line 6">
            <a:extLst>
              <a:ext uri="{FF2B5EF4-FFF2-40B4-BE49-F238E27FC236}">
                <a16:creationId xmlns:a16="http://schemas.microsoft.com/office/drawing/2014/main" id="{DBA196FC-3A1B-40DE-9820-1694F4806B35}"/>
              </a:ext>
            </a:extLst>
          </p:cNvPr>
          <p:cNvSpPr>
            <a:spLocks noChangeShapeType="1"/>
          </p:cNvSpPr>
          <p:nvPr/>
        </p:nvSpPr>
        <p:spPr bwMode="auto">
          <a:xfrm>
            <a:off x="5538920" y="4957788"/>
            <a:ext cx="2881313"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9" name="Arc 7">
            <a:extLst>
              <a:ext uri="{FF2B5EF4-FFF2-40B4-BE49-F238E27FC236}">
                <a16:creationId xmlns:a16="http://schemas.microsoft.com/office/drawing/2014/main" id="{610CD69C-B60E-49EC-8912-868D9E3DA533}"/>
              </a:ext>
            </a:extLst>
          </p:cNvPr>
          <p:cNvSpPr>
            <a:spLocks/>
          </p:cNvSpPr>
          <p:nvPr/>
        </p:nvSpPr>
        <p:spPr bwMode="auto">
          <a:xfrm rot="10800000">
            <a:off x="5850070" y="2935313"/>
            <a:ext cx="2000250" cy="1166813"/>
          </a:xfrm>
          <a:custGeom>
            <a:avLst/>
            <a:gdLst>
              <a:gd name="T0" fmla="*/ 0 w 43200"/>
              <a:gd name="T1" fmla="*/ 1166813 h 21600"/>
              <a:gd name="T2" fmla="*/ 2000250 w 43200"/>
              <a:gd name="T3" fmla="*/ 1163626 h 21600"/>
              <a:gd name="T4" fmla="*/ 1000125 w 43200"/>
              <a:gd name="T5" fmla="*/ 1166813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0" y="21600"/>
                </a:moveTo>
                <a:cubicBezTo>
                  <a:pt x="0" y="9670"/>
                  <a:pt x="9670" y="0"/>
                  <a:pt x="21600" y="0"/>
                </a:cubicBezTo>
                <a:cubicBezTo>
                  <a:pt x="33506" y="0"/>
                  <a:pt x="43167" y="9634"/>
                  <a:pt x="43199" y="21541"/>
                </a:cubicBezTo>
              </a:path>
              <a:path w="43200" h="21600" stroke="0" extrusionOk="0">
                <a:moveTo>
                  <a:pt x="0" y="21600"/>
                </a:moveTo>
                <a:cubicBezTo>
                  <a:pt x="0" y="9670"/>
                  <a:pt x="9670" y="0"/>
                  <a:pt x="21600" y="0"/>
                </a:cubicBezTo>
                <a:cubicBezTo>
                  <a:pt x="33506" y="0"/>
                  <a:pt x="43167" y="9634"/>
                  <a:pt x="43199" y="21541"/>
                </a:cubicBezTo>
                <a:lnTo>
                  <a:pt x="21600" y="21600"/>
                </a:lnTo>
                <a:close/>
              </a:path>
            </a:pathLst>
          </a:custGeom>
          <a:noFill/>
          <a:ln w="25400" cap="rnd">
            <a:solidFill>
              <a:srgbClr val="00CC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10" name="Arc 8">
            <a:extLst>
              <a:ext uri="{FF2B5EF4-FFF2-40B4-BE49-F238E27FC236}">
                <a16:creationId xmlns:a16="http://schemas.microsoft.com/office/drawing/2014/main" id="{EA406E40-640C-4D6F-AD10-ECC658A6ED81}"/>
              </a:ext>
            </a:extLst>
          </p:cNvPr>
          <p:cNvSpPr>
            <a:spLocks/>
          </p:cNvSpPr>
          <p:nvPr/>
        </p:nvSpPr>
        <p:spPr bwMode="auto">
          <a:xfrm>
            <a:off x="5800858" y="2886101"/>
            <a:ext cx="1381125" cy="1792287"/>
          </a:xfrm>
          <a:custGeom>
            <a:avLst/>
            <a:gdLst>
              <a:gd name="T0" fmla="*/ 1381125 w 21600"/>
              <a:gd name="T1" fmla="*/ 0 h 21122"/>
              <a:gd name="T2" fmla="*/ 289013 w 21600"/>
              <a:gd name="T3" fmla="*/ 1792287 h 21122"/>
              <a:gd name="T4" fmla="*/ 0 w 21600"/>
              <a:gd name="T5" fmla="*/ 0 h 21122"/>
              <a:gd name="T6" fmla="*/ 0 60000 65536"/>
              <a:gd name="T7" fmla="*/ 0 60000 65536"/>
              <a:gd name="T8" fmla="*/ 0 60000 65536"/>
              <a:gd name="T9" fmla="*/ 0 w 21600"/>
              <a:gd name="T10" fmla="*/ 0 h 21122"/>
              <a:gd name="T11" fmla="*/ 21600 w 21600"/>
              <a:gd name="T12" fmla="*/ 21122 h 21122"/>
            </a:gdLst>
            <a:ahLst/>
            <a:cxnLst>
              <a:cxn ang="T6">
                <a:pos x="T0" y="T1"/>
              </a:cxn>
              <a:cxn ang="T7">
                <a:pos x="T2" y="T3"/>
              </a:cxn>
              <a:cxn ang="T8">
                <a:pos x="T4" y="T5"/>
              </a:cxn>
            </a:cxnLst>
            <a:rect l="T9" t="T10" r="T11" b="T12"/>
            <a:pathLst>
              <a:path w="21600" h="21122" fill="none" extrusionOk="0">
                <a:moveTo>
                  <a:pt x="21600" y="0"/>
                </a:moveTo>
                <a:cubicBezTo>
                  <a:pt x="21600" y="10187"/>
                  <a:pt x="14481" y="18989"/>
                  <a:pt x="4519" y="21121"/>
                </a:cubicBezTo>
              </a:path>
              <a:path w="21600" h="21122" stroke="0" extrusionOk="0">
                <a:moveTo>
                  <a:pt x="21600" y="0"/>
                </a:moveTo>
                <a:cubicBezTo>
                  <a:pt x="21600" y="10187"/>
                  <a:pt x="14481" y="18989"/>
                  <a:pt x="4519" y="21121"/>
                </a:cubicBezTo>
                <a:lnTo>
                  <a:pt x="0" y="0"/>
                </a:lnTo>
                <a:close/>
              </a:path>
            </a:pathLst>
          </a:custGeom>
          <a:noFill/>
          <a:ln w="25400" cap="rnd">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11" name="Line 9">
            <a:extLst>
              <a:ext uri="{FF2B5EF4-FFF2-40B4-BE49-F238E27FC236}">
                <a16:creationId xmlns:a16="http://schemas.microsoft.com/office/drawing/2014/main" id="{7CD99915-5949-485F-8BB5-9F25110BA91E}"/>
              </a:ext>
            </a:extLst>
          </p:cNvPr>
          <p:cNvSpPr>
            <a:spLocks noChangeShapeType="1"/>
          </p:cNvSpPr>
          <p:nvPr/>
        </p:nvSpPr>
        <p:spPr bwMode="auto">
          <a:xfrm>
            <a:off x="1062170" y="2171726"/>
            <a:ext cx="2881313" cy="2786062"/>
          </a:xfrm>
          <a:prstGeom prst="line">
            <a:avLst/>
          </a:prstGeom>
          <a:noFill/>
          <a:ln w="25400">
            <a:solidFill>
              <a:srgbClr val="3DF5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12" name="Line 10">
            <a:extLst>
              <a:ext uri="{FF2B5EF4-FFF2-40B4-BE49-F238E27FC236}">
                <a16:creationId xmlns:a16="http://schemas.microsoft.com/office/drawing/2014/main" id="{19EC3B3D-FB27-44F7-A925-4A217D5B7124}"/>
              </a:ext>
            </a:extLst>
          </p:cNvPr>
          <p:cNvSpPr>
            <a:spLocks noChangeShapeType="1"/>
          </p:cNvSpPr>
          <p:nvPr/>
        </p:nvSpPr>
        <p:spPr bwMode="auto">
          <a:xfrm flipV="1">
            <a:off x="1062170" y="2838476"/>
            <a:ext cx="2452688" cy="2119312"/>
          </a:xfrm>
          <a:prstGeom prst="line">
            <a:avLst/>
          </a:prstGeom>
          <a:noFill/>
          <a:ln w="25400">
            <a:solidFill>
              <a:srgbClr val="FF4E2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13" name="Line 11">
            <a:extLst>
              <a:ext uri="{FF2B5EF4-FFF2-40B4-BE49-F238E27FC236}">
                <a16:creationId xmlns:a16="http://schemas.microsoft.com/office/drawing/2014/main" id="{BD7B9327-2451-41B9-9AB2-2827CAC4E178}"/>
              </a:ext>
            </a:extLst>
          </p:cNvPr>
          <p:cNvSpPr>
            <a:spLocks noChangeShapeType="1"/>
          </p:cNvSpPr>
          <p:nvPr/>
        </p:nvSpPr>
        <p:spPr bwMode="auto">
          <a:xfrm flipV="1">
            <a:off x="1085983" y="3356001"/>
            <a:ext cx="2786062" cy="1601787"/>
          </a:xfrm>
          <a:prstGeom prst="line">
            <a:avLst/>
          </a:prstGeom>
          <a:noFill/>
          <a:ln w="25400">
            <a:solidFill>
              <a:srgbClr val="FF4E2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14" name="Rectangle 12">
            <a:extLst>
              <a:ext uri="{FF2B5EF4-FFF2-40B4-BE49-F238E27FC236}">
                <a16:creationId xmlns:a16="http://schemas.microsoft.com/office/drawing/2014/main" id="{EDC929A8-E4AD-4838-8736-3922C73BCE01}"/>
              </a:ext>
            </a:extLst>
          </p:cNvPr>
          <p:cNvSpPr>
            <a:spLocks noChangeArrowheads="1"/>
          </p:cNvSpPr>
          <p:nvPr/>
        </p:nvSpPr>
        <p:spPr bwMode="auto">
          <a:xfrm>
            <a:off x="3113220" y="2447951"/>
            <a:ext cx="103073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rgbClr val="FF4E21"/>
                </a:solidFill>
                <a:ea typeface="宋体" panose="02010600030101010101" pitchFamily="2" charset="-122"/>
              </a:rPr>
              <a:t>S</a:t>
            </a:r>
            <a:r>
              <a:rPr lang="en-US" altLang="zh-CN" sz="2800" baseline="30000" dirty="0">
                <a:solidFill>
                  <a:srgbClr val="FF4E21"/>
                </a:solidFill>
                <a:ea typeface="宋体" panose="02010600030101010101" pitchFamily="2" charset="-122"/>
              </a:rPr>
              <a:t>n</a:t>
            </a:r>
            <a:r>
              <a:rPr lang="en-US" altLang="zh-CN" sz="2800" dirty="0">
                <a:solidFill>
                  <a:srgbClr val="FF4E21"/>
                </a:solidFill>
                <a:ea typeface="宋体" panose="02010600030101010101" pitchFamily="2" charset="-122"/>
              </a:rPr>
              <a:t>(p)</a:t>
            </a:r>
          </a:p>
        </p:txBody>
      </p:sp>
      <p:sp>
        <p:nvSpPr>
          <p:cNvPr id="15" name="Rectangle 13">
            <a:extLst>
              <a:ext uri="{FF2B5EF4-FFF2-40B4-BE49-F238E27FC236}">
                <a16:creationId xmlns:a16="http://schemas.microsoft.com/office/drawing/2014/main" id="{84D65032-9BF6-472D-9787-E1B30FFD1A36}"/>
              </a:ext>
            </a:extLst>
          </p:cNvPr>
          <p:cNvSpPr>
            <a:spLocks noChangeArrowheads="1"/>
          </p:cNvSpPr>
          <p:nvPr/>
        </p:nvSpPr>
        <p:spPr bwMode="auto">
          <a:xfrm>
            <a:off x="3470408" y="2995638"/>
            <a:ext cx="1303242"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rgbClr val="FF4E21"/>
                </a:solidFill>
                <a:ea typeface="宋体" panose="02010600030101010101" pitchFamily="2" charset="-122"/>
              </a:rPr>
              <a:t>S</a:t>
            </a:r>
            <a:r>
              <a:rPr lang="en-US" altLang="zh-CN" sz="2800" baseline="30000" dirty="0">
                <a:solidFill>
                  <a:srgbClr val="FF4E21"/>
                </a:solidFill>
                <a:ea typeface="宋体" panose="02010600030101010101" pitchFamily="2" charset="-122"/>
              </a:rPr>
              <a:t>n+1</a:t>
            </a:r>
            <a:r>
              <a:rPr lang="en-US" altLang="zh-CN" sz="2800" dirty="0">
                <a:solidFill>
                  <a:srgbClr val="FF4E21"/>
                </a:solidFill>
                <a:ea typeface="宋体" panose="02010600030101010101" pitchFamily="2" charset="-122"/>
              </a:rPr>
              <a:t>(p)</a:t>
            </a:r>
          </a:p>
        </p:txBody>
      </p:sp>
      <p:sp>
        <p:nvSpPr>
          <p:cNvPr id="16" name="Rectangle 14">
            <a:extLst>
              <a:ext uri="{FF2B5EF4-FFF2-40B4-BE49-F238E27FC236}">
                <a16:creationId xmlns:a16="http://schemas.microsoft.com/office/drawing/2014/main" id="{7A985AD4-3BB6-4798-B94B-DFD8A1ED48C1}"/>
              </a:ext>
            </a:extLst>
          </p:cNvPr>
          <p:cNvSpPr>
            <a:spLocks noChangeArrowheads="1"/>
          </p:cNvSpPr>
          <p:nvPr/>
        </p:nvSpPr>
        <p:spPr bwMode="auto">
          <a:xfrm>
            <a:off x="1160595" y="1924076"/>
            <a:ext cx="1606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zh-CN" altLang="en-US" sz="2800">
                <a:solidFill>
                  <a:srgbClr val="3DF500"/>
                </a:solidFill>
                <a:ea typeface="宋体" panose="02010600030101010101" pitchFamily="2" charset="-122"/>
              </a:rPr>
              <a:t>行业需求</a:t>
            </a:r>
            <a:endParaRPr lang="en-US" altLang="zh-CN" sz="2800">
              <a:solidFill>
                <a:srgbClr val="3DF500"/>
              </a:solidFill>
              <a:ea typeface="宋体" panose="02010600030101010101" pitchFamily="2" charset="-122"/>
            </a:endParaRPr>
          </a:p>
        </p:txBody>
      </p:sp>
      <p:sp>
        <p:nvSpPr>
          <p:cNvPr id="17" name="Rectangle 15">
            <a:extLst>
              <a:ext uri="{FF2B5EF4-FFF2-40B4-BE49-F238E27FC236}">
                <a16:creationId xmlns:a16="http://schemas.microsoft.com/office/drawing/2014/main" id="{126BF073-2140-4A67-AFFD-D573BE7FF99B}"/>
              </a:ext>
            </a:extLst>
          </p:cNvPr>
          <p:cNvSpPr>
            <a:spLocks noChangeArrowheads="1"/>
          </p:cNvSpPr>
          <p:nvPr/>
        </p:nvSpPr>
        <p:spPr bwMode="auto">
          <a:xfrm>
            <a:off x="7637595" y="2376513"/>
            <a:ext cx="924933"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rgbClr val="00CCFF"/>
                </a:solidFill>
                <a:ea typeface="宋体" panose="02010600030101010101" pitchFamily="2" charset="-122"/>
              </a:rPr>
              <a:t>LAC</a:t>
            </a:r>
          </a:p>
        </p:txBody>
      </p:sp>
      <p:sp>
        <p:nvSpPr>
          <p:cNvPr id="18" name="Rectangle 16">
            <a:extLst>
              <a:ext uri="{FF2B5EF4-FFF2-40B4-BE49-F238E27FC236}">
                <a16:creationId xmlns:a16="http://schemas.microsoft.com/office/drawing/2014/main" id="{DF653150-1AFC-4ECE-B243-B9D1BDB4208C}"/>
              </a:ext>
            </a:extLst>
          </p:cNvPr>
          <p:cNvSpPr>
            <a:spLocks noChangeArrowheads="1"/>
          </p:cNvSpPr>
          <p:nvPr/>
        </p:nvSpPr>
        <p:spPr bwMode="auto">
          <a:xfrm>
            <a:off x="6446970" y="2376513"/>
            <a:ext cx="965008"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hlink"/>
                </a:solidFill>
                <a:ea typeface="宋体" panose="02010600030101010101" pitchFamily="2" charset="-122"/>
              </a:rPr>
              <a:t>LMC</a:t>
            </a:r>
          </a:p>
        </p:txBody>
      </p:sp>
      <p:sp>
        <p:nvSpPr>
          <p:cNvPr id="19" name="Rectangle 17">
            <a:extLst>
              <a:ext uri="{FF2B5EF4-FFF2-40B4-BE49-F238E27FC236}">
                <a16:creationId xmlns:a16="http://schemas.microsoft.com/office/drawing/2014/main" id="{352DE440-6E94-4C95-B6E3-3C5C4E6293C1}"/>
              </a:ext>
            </a:extLst>
          </p:cNvPr>
          <p:cNvSpPr>
            <a:spLocks noChangeArrowheads="1"/>
          </p:cNvSpPr>
          <p:nvPr/>
        </p:nvSpPr>
        <p:spPr bwMode="auto">
          <a:xfrm>
            <a:off x="8161470" y="4995888"/>
            <a:ext cx="46487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Q</a:t>
            </a:r>
          </a:p>
        </p:txBody>
      </p:sp>
      <p:sp>
        <p:nvSpPr>
          <p:cNvPr id="20" name="Rectangle 18">
            <a:extLst>
              <a:ext uri="{FF2B5EF4-FFF2-40B4-BE49-F238E27FC236}">
                <a16:creationId xmlns:a16="http://schemas.microsoft.com/office/drawing/2014/main" id="{D9843F64-AC86-47FB-91A2-DAD9EF52AA8F}"/>
              </a:ext>
            </a:extLst>
          </p:cNvPr>
          <p:cNvSpPr>
            <a:spLocks noChangeArrowheads="1"/>
          </p:cNvSpPr>
          <p:nvPr/>
        </p:nvSpPr>
        <p:spPr bwMode="auto">
          <a:xfrm>
            <a:off x="5613533" y="1233513"/>
            <a:ext cx="2350002"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zh-CN" altLang="en-US" sz="2800" dirty="0">
                <a:solidFill>
                  <a:schemeClr val="tx1"/>
                </a:solidFill>
                <a:ea typeface="宋体" panose="02010600030101010101" pitchFamily="2" charset="-122"/>
              </a:rPr>
              <a:t>一个典型厂商</a:t>
            </a:r>
            <a:endParaRPr lang="en-US" altLang="zh-CN" sz="2800" dirty="0">
              <a:solidFill>
                <a:schemeClr val="tx1"/>
              </a:solidFill>
              <a:ea typeface="宋体" panose="02010600030101010101" pitchFamily="2" charset="-122"/>
            </a:endParaRPr>
          </a:p>
        </p:txBody>
      </p:sp>
      <p:sp>
        <p:nvSpPr>
          <p:cNvPr id="21" name="Rectangle 19">
            <a:extLst>
              <a:ext uri="{FF2B5EF4-FFF2-40B4-BE49-F238E27FC236}">
                <a16:creationId xmlns:a16="http://schemas.microsoft.com/office/drawing/2014/main" id="{CE9A8AE4-449F-4393-8F62-7FC1AD56F9BB}"/>
              </a:ext>
            </a:extLst>
          </p:cNvPr>
          <p:cNvSpPr>
            <a:spLocks noChangeArrowheads="1"/>
          </p:cNvSpPr>
          <p:nvPr/>
        </p:nvSpPr>
        <p:spPr bwMode="auto">
          <a:xfrm>
            <a:off x="1613033" y="1233513"/>
            <a:ext cx="907300"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zh-CN" altLang="en-US" sz="2800" dirty="0">
                <a:solidFill>
                  <a:schemeClr val="tx1"/>
                </a:solidFill>
                <a:ea typeface="宋体" panose="02010600030101010101" pitchFamily="2" charset="-122"/>
              </a:rPr>
              <a:t>行业</a:t>
            </a:r>
            <a:endParaRPr lang="en-US" altLang="zh-CN" sz="2800" dirty="0">
              <a:solidFill>
                <a:schemeClr val="tx1"/>
              </a:solidFill>
              <a:ea typeface="宋体" panose="02010600030101010101" pitchFamily="2" charset="-122"/>
            </a:endParaRPr>
          </a:p>
        </p:txBody>
      </p:sp>
      <p:sp>
        <p:nvSpPr>
          <p:cNvPr id="22" name="Rectangle 20">
            <a:extLst>
              <a:ext uri="{FF2B5EF4-FFF2-40B4-BE49-F238E27FC236}">
                <a16:creationId xmlns:a16="http://schemas.microsoft.com/office/drawing/2014/main" id="{9D897C43-EC8D-44AD-A6A9-28AFF8AE96CA}"/>
              </a:ext>
            </a:extLst>
          </p:cNvPr>
          <p:cNvSpPr>
            <a:spLocks noChangeArrowheads="1"/>
          </p:cNvSpPr>
          <p:nvPr/>
        </p:nvSpPr>
        <p:spPr bwMode="auto">
          <a:xfrm>
            <a:off x="589095" y="1614513"/>
            <a:ext cx="401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p</a:t>
            </a:r>
          </a:p>
        </p:txBody>
      </p:sp>
      <p:sp>
        <p:nvSpPr>
          <p:cNvPr id="23" name="Rectangle 21">
            <a:extLst>
              <a:ext uri="{FF2B5EF4-FFF2-40B4-BE49-F238E27FC236}">
                <a16:creationId xmlns:a16="http://schemas.microsoft.com/office/drawing/2014/main" id="{0AE7187D-1178-4291-B907-55A89C334300}"/>
              </a:ext>
            </a:extLst>
          </p:cNvPr>
          <p:cNvSpPr>
            <a:spLocks noChangeArrowheads="1"/>
          </p:cNvSpPr>
          <p:nvPr/>
        </p:nvSpPr>
        <p:spPr bwMode="auto">
          <a:xfrm>
            <a:off x="5042033" y="1614513"/>
            <a:ext cx="405560"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p</a:t>
            </a:r>
          </a:p>
        </p:txBody>
      </p:sp>
      <p:sp>
        <p:nvSpPr>
          <p:cNvPr id="24" name="Rectangle 22">
            <a:extLst>
              <a:ext uri="{FF2B5EF4-FFF2-40B4-BE49-F238E27FC236}">
                <a16:creationId xmlns:a16="http://schemas.microsoft.com/office/drawing/2014/main" id="{506E374E-A97B-4B89-8C28-503B3AB08945}"/>
              </a:ext>
            </a:extLst>
          </p:cNvPr>
          <p:cNvSpPr>
            <a:spLocks noChangeArrowheads="1"/>
          </p:cNvSpPr>
          <p:nvPr/>
        </p:nvSpPr>
        <p:spPr bwMode="auto">
          <a:xfrm>
            <a:off x="4160970" y="5067326"/>
            <a:ext cx="665247"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Qs</a:t>
            </a:r>
          </a:p>
        </p:txBody>
      </p:sp>
      <p:sp>
        <p:nvSpPr>
          <p:cNvPr id="25" name="Line 23">
            <a:extLst>
              <a:ext uri="{FF2B5EF4-FFF2-40B4-BE49-F238E27FC236}">
                <a16:creationId xmlns:a16="http://schemas.microsoft.com/office/drawing/2014/main" id="{C03028A9-390E-43A8-95AB-0148CE5097BF}"/>
              </a:ext>
            </a:extLst>
          </p:cNvPr>
          <p:cNvSpPr>
            <a:spLocks noChangeShapeType="1"/>
          </p:cNvSpPr>
          <p:nvPr/>
        </p:nvSpPr>
        <p:spPr bwMode="auto">
          <a:xfrm>
            <a:off x="1062170" y="3638576"/>
            <a:ext cx="7262813"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26" name="Line 24">
            <a:extLst>
              <a:ext uri="{FF2B5EF4-FFF2-40B4-BE49-F238E27FC236}">
                <a16:creationId xmlns:a16="http://schemas.microsoft.com/office/drawing/2014/main" id="{F6376175-F38E-463E-AFC3-6EFA48CD190D}"/>
              </a:ext>
            </a:extLst>
          </p:cNvPr>
          <p:cNvSpPr>
            <a:spLocks noChangeShapeType="1"/>
          </p:cNvSpPr>
          <p:nvPr/>
        </p:nvSpPr>
        <p:spPr bwMode="auto">
          <a:xfrm>
            <a:off x="2752858" y="3481413"/>
            <a:ext cx="857250" cy="0"/>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27" name="Rectangle 25">
            <a:extLst>
              <a:ext uri="{FF2B5EF4-FFF2-40B4-BE49-F238E27FC236}">
                <a16:creationId xmlns:a16="http://schemas.microsoft.com/office/drawing/2014/main" id="{72F9C39A-4C4A-4D9D-B3B3-170C9556FABF}"/>
              </a:ext>
            </a:extLst>
          </p:cNvPr>
          <p:cNvSpPr>
            <a:spLocks noChangeArrowheads="1"/>
          </p:cNvSpPr>
          <p:nvPr/>
        </p:nvSpPr>
        <p:spPr bwMode="auto">
          <a:xfrm>
            <a:off x="517658" y="3376638"/>
            <a:ext cx="551433"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err="1">
                <a:solidFill>
                  <a:schemeClr val="tx1"/>
                </a:solidFill>
                <a:ea typeface="宋体" panose="02010600030101010101" pitchFamily="2" charset="-122"/>
              </a:rPr>
              <a:t>p</a:t>
            </a:r>
            <a:r>
              <a:rPr lang="en-US" altLang="zh-CN" sz="2800" baseline="-25000" dirty="0" err="1">
                <a:solidFill>
                  <a:schemeClr val="tx1"/>
                </a:solidFill>
                <a:ea typeface="宋体" panose="02010600030101010101" pitchFamily="2" charset="-122"/>
              </a:rPr>
              <a:t>n</a:t>
            </a:r>
            <a:endParaRPr lang="en-US" altLang="zh-CN" sz="2800" baseline="-25000" dirty="0">
              <a:solidFill>
                <a:schemeClr val="tx1"/>
              </a:solidFill>
              <a:ea typeface="宋体" panose="02010600030101010101" pitchFamily="2" charset="-122"/>
            </a:endParaRPr>
          </a:p>
        </p:txBody>
      </p:sp>
      <p:sp>
        <p:nvSpPr>
          <p:cNvPr id="28" name="Rectangle 26">
            <a:extLst>
              <a:ext uri="{FF2B5EF4-FFF2-40B4-BE49-F238E27FC236}">
                <a16:creationId xmlns:a16="http://schemas.microsoft.com/office/drawing/2014/main" id="{A49DC3F5-7D7E-4286-B8C8-06B7C6ADFABD}"/>
              </a:ext>
            </a:extLst>
          </p:cNvPr>
          <p:cNvSpPr>
            <a:spLocks noChangeArrowheads="1"/>
          </p:cNvSpPr>
          <p:nvPr/>
        </p:nvSpPr>
        <p:spPr bwMode="auto">
          <a:xfrm>
            <a:off x="4951545" y="3376638"/>
            <a:ext cx="551433" cy="5238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err="1">
                <a:solidFill>
                  <a:schemeClr val="tx1"/>
                </a:solidFill>
                <a:ea typeface="宋体" panose="02010600030101010101" pitchFamily="2" charset="-122"/>
              </a:rPr>
              <a:t>p</a:t>
            </a:r>
            <a:r>
              <a:rPr lang="en-US" altLang="zh-CN" sz="2800" baseline="-25000" dirty="0" err="1">
                <a:solidFill>
                  <a:schemeClr val="tx1"/>
                </a:solidFill>
                <a:ea typeface="宋体" panose="02010600030101010101" pitchFamily="2" charset="-122"/>
              </a:rPr>
              <a:t>n</a:t>
            </a:r>
            <a:endParaRPr lang="en-US" altLang="zh-CN" sz="2800" baseline="-25000" dirty="0">
              <a:solidFill>
                <a:schemeClr val="tx1"/>
              </a:solidFill>
              <a:ea typeface="宋体" panose="02010600030101010101" pitchFamily="2" charset="-122"/>
            </a:endParaRPr>
          </a:p>
        </p:txBody>
      </p:sp>
      <p:sp>
        <p:nvSpPr>
          <p:cNvPr id="29" name="Rectangle 27">
            <a:extLst>
              <a:ext uri="{FF2B5EF4-FFF2-40B4-BE49-F238E27FC236}">
                <a16:creationId xmlns:a16="http://schemas.microsoft.com/office/drawing/2014/main" id="{2F4316B5-422B-4F13-BCA1-9E4170B55DC1}"/>
              </a:ext>
            </a:extLst>
          </p:cNvPr>
          <p:cNvSpPr>
            <a:spLocks noChangeArrowheads="1"/>
          </p:cNvSpPr>
          <p:nvPr/>
        </p:nvSpPr>
        <p:spPr bwMode="auto">
          <a:xfrm>
            <a:off x="993908" y="5451501"/>
            <a:ext cx="3893695" cy="1077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zh-CN" altLang="en-US" dirty="0">
                <a:solidFill>
                  <a:schemeClr val="tx1"/>
                </a:solidFill>
                <a:ea typeface="宋体" panose="02010600030101010101" pitchFamily="2" charset="-122"/>
              </a:rPr>
              <a:t>行业供给向外移动，</a:t>
            </a:r>
            <a:endParaRPr lang="en-US" altLang="zh-CN" dirty="0">
              <a:solidFill>
                <a:schemeClr val="tx1"/>
              </a:solidFill>
              <a:ea typeface="宋体" panose="02010600030101010101" pitchFamily="2" charset="-122"/>
            </a:endParaRPr>
          </a:p>
          <a:p>
            <a:r>
              <a:rPr lang="zh-CN" altLang="en-US" dirty="0">
                <a:solidFill>
                  <a:schemeClr val="tx1"/>
                </a:solidFill>
                <a:ea typeface="宋体" panose="02010600030101010101" pitchFamily="2" charset="-122"/>
              </a:rPr>
              <a:t>行业价格下跌。</a:t>
            </a:r>
            <a:endParaRPr lang="en-US" altLang="zh-CN" dirty="0">
              <a:solidFill>
                <a:schemeClr val="tx1"/>
              </a:solidFill>
              <a:ea typeface="宋体" panose="02010600030101010101" pitchFamily="2" charset="-122"/>
            </a:endParaRPr>
          </a:p>
        </p:txBody>
      </p:sp>
      <p:sp>
        <p:nvSpPr>
          <p:cNvPr id="30" name="Line 28">
            <a:extLst>
              <a:ext uri="{FF2B5EF4-FFF2-40B4-BE49-F238E27FC236}">
                <a16:creationId xmlns:a16="http://schemas.microsoft.com/office/drawing/2014/main" id="{E36A272C-E058-4E2C-844C-C98860AC1CB2}"/>
              </a:ext>
            </a:extLst>
          </p:cNvPr>
          <p:cNvSpPr>
            <a:spLocks noChangeShapeType="1"/>
          </p:cNvSpPr>
          <p:nvPr/>
        </p:nvSpPr>
        <p:spPr bwMode="auto">
          <a:xfrm>
            <a:off x="7037520" y="3659213"/>
            <a:ext cx="0" cy="1312863"/>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31" name="Rectangle 29">
            <a:extLst>
              <a:ext uri="{FF2B5EF4-FFF2-40B4-BE49-F238E27FC236}">
                <a16:creationId xmlns:a16="http://schemas.microsoft.com/office/drawing/2014/main" id="{76946B1C-F293-4DFB-898B-3E028A36ABC2}"/>
              </a:ext>
            </a:extLst>
          </p:cNvPr>
          <p:cNvSpPr>
            <a:spLocks noChangeArrowheads="1"/>
          </p:cNvSpPr>
          <p:nvPr/>
        </p:nvSpPr>
        <p:spPr bwMode="auto">
          <a:xfrm>
            <a:off x="6802570" y="4980013"/>
            <a:ext cx="750205"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err="1">
                <a:solidFill>
                  <a:schemeClr val="tx1"/>
                </a:solidFill>
                <a:ea typeface="宋体" panose="02010600030101010101" pitchFamily="2" charset="-122"/>
              </a:rPr>
              <a:t>Q</a:t>
            </a:r>
            <a:r>
              <a:rPr lang="en-US" altLang="zh-CN" sz="2800" baseline="-25000" dirty="0" err="1">
                <a:solidFill>
                  <a:schemeClr val="tx1"/>
                </a:solidFill>
                <a:ea typeface="宋体" panose="02010600030101010101" pitchFamily="2" charset="-122"/>
              </a:rPr>
              <a:t>n</a:t>
            </a:r>
            <a:r>
              <a:rPr lang="en-US" altLang="zh-CN" sz="2800" dirty="0">
                <a:solidFill>
                  <a:schemeClr val="tx1"/>
                </a:solidFill>
                <a:ea typeface="宋体" panose="02010600030101010101" pitchFamily="2" charset="-122"/>
              </a:rPr>
              <a:t>*</a:t>
            </a:r>
          </a:p>
        </p:txBody>
      </p:sp>
      <p:sp>
        <p:nvSpPr>
          <p:cNvPr id="32" name="Line 30">
            <a:extLst>
              <a:ext uri="{FF2B5EF4-FFF2-40B4-BE49-F238E27FC236}">
                <a16:creationId xmlns:a16="http://schemas.microsoft.com/office/drawing/2014/main" id="{FEE073AB-6349-4040-8ADB-74926B413487}"/>
              </a:ext>
            </a:extLst>
          </p:cNvPr>
          <p:cNvSpPr>
            <a:spLocks noChangeShapeType="1"/>
          </p:cNvSpPr>
          <p:nvPr/>
        </p:nvSpPr>
        <p:spPr bwMode="auto">
          <a:xfrm>
            <a:off x="1062170" y="3927501"/>
            <a:ext cx="7262813"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Tree>
    <p:extLst>
      <p:ext uri="{BB962C8B-B14F-4D97-AF65-F5344CB8AC3E}">
        <p14:creationId xmlns:p14="http://schemas.microsoft.com/office/powerpoint/2010/main" val="34886555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8B95C4-2214-45CB-AD39-F636A0F8D246}"/>
              </a:ext>
            </a:extLst>
          </p:cNvPr>
          <p:cNvSpPr>
            <a:spLocks noGrp="1"/>
          </p:cNvSpPr>
          <p:nvPr>
            <p:ph type="title"/>
          </p:nvPr>
        </p:nvSpPr>
        <p:spPr/>
        <p:txBody>
          <a:bodyPr/>
          <a:lstStyle/>
          <a:p>
            <a:r>
              <a:rPr lang="zh-CN" altLang="en-US" dirty="0"/>
              <a:t>行业规模调整</a:t>
            </a:r>
            <a:endParaRPr lang="en-US" dirty="0"/>
          </a:p>
        </p:txBody>
      </p:sp>
      <p:sp>
        <p:nvSpPr>
          <p:cNvPr id="3" name="内容占位符 2">
            <a:extLst>
              <a:ext uri="{FF2B5EF4-FFF2-40B4-BE49-F238E27FC236}">
                <a16:creationId xmlns:a16="http://schemas.microsoft.com/office/drawing/2014/main" id="{8F1958D5-6535-4FAD-8C46-13125E4E41F4}"/>
              </a:ext>
            </a:extLst>
          </p:cNvPr>
          <p:cNvSpPr>
            <a:spLocks noGrp="1"/>
          </p:cNvSpPr>
          <p:nvPr>
            <p:ph idx="1"/>
          </p:nvPr>
        </p:nvSpPr>
        <p:spPr/>
        <p:txBody>
          <a:bodyPr/>
          <a:lstStyle/>
          <a:p>
            <a:endParaRPr lang="en-US" dirty="0"/>
          </a:p>
        </p:txBody>
      </p:sp>
      <p:sp>
        <p:nvSpPr>
          <p:cNvPr id="5" name="Line 3">
            <a:extLst>
              <a:ext uri="{FF2B5EF4-FFF2-40B4-BE49-F238E27FC236}">
                <a16:creationId xmlns:a16="http://schemas.microsoft.com/office/drawing/2014/main" id="{0E93B978-C5A9-4D9F-93A4-186F391A59D4}"/>
              </a:ext>
            </a:extLst>
          </p:cNvPr>
          <p:cNvSpPr>
            <a:spLocks noChangeShapeType="1"/>
          </p:cNvSpPr>
          <p:nvPr/>
        </p:nvSpPr>
        <p:spPr bwMode="auto">
          <a:xfrm>
            <a:off x="1062170" y="1743101"/>
            <a:ext cx="0" cy="3190875"/>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6" name="Line 4">
            <a:extLst>
              <a:ext uri="{FF2B5EF4-FFF2-40B4-BE49-F238E27FC236}">
                <a16:creationId xmlns:a16="http://schemas.microsoft.com/office/drawing/2014/main" id="{A74A23DB-635E-4A29-82FA-CD5D779F14E1}"/>
              </a:ext>
            </a:extLst>
          </p:cNvPr>
          <p:cNvSpPr>
            <a:spLocks noChangeShapeType="1"/>
          </p:cNvSpPr>
          <p:nvPr/>
        </p:nvSpPr>
        <p:spPr bwMode="auto">
          <a:xfrm>
            <a:off x="1062170" y="4957788"/>
            <a:ext cx="3381375"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7" name="Line 5">
            <a:extLst>
              <a:ext uri="{FF2B5EF4-FFF2-40B4-BE49-F238E27FC236}">
                <a16:creationId xmlns:a16="http://schemas.microsoft.com/office/drawing/2014/main" id="{B13A58CA-9652-44B5-B8C2-B412BE357D23}"/>
              </a:ext>
            </a:extLst>
          </p:cNvPr>
          <p:cNvSpPr>
            <a:spLocks noChangeShapeType="1"/>
          </p:cNvSpPr>
          <p:nvPr/>
        </p:nvSpPr>
        <p:spPr bwMode="auto">
          <a:xfrm>
            <a:off x="5538920" y="1743101"/>
            <a:ext cx="0" cy="3190875"/>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8" name="Line 6">
            <a:extLst>
              <a:ext uri="{FF2B5EF4-FFF2-40B4-BE49-F238E27FC236}">
                <a16:creationId xmlns:a16="http://schemas.microsoft.com/office/drawing/2014/main" id="{4DC5EF48-B2A7-4C8A-A1E9-3969E742E566}"/>
              </a:ext>
            </a:extLst>
          </p:cNvPr>
          <p:cNvSpPr>
            <a:spLocks noChangeShapeType="1"/>
          </p:cNvSpPr>
          <p:nvPr/>
        </p:nvSpPr>
        <p:spPr bwMode="auto">
          <a:xfrm>
            <a:off x="5538920" y="4957788"/>
            <a:ext cx="2881313"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9" name="Arc 7">
            <a:extLst>
              <a:ext uri="{FF2B5EF4-FFF2-40B4-BE49-F238E27FC236}">
                <a16:creationId xmlns:a16="http://schemas.microsoft.com/office/drawing/2014/main" id="{DD7341E4-62D9-4AB5-9114-153BFA15B2C6}"/>
              </a:ext>
            </a:extLst>
          </p:cNvPr>
          <p:cNvSpPr>
            <a:spLocks/>
          </p:cNvSpPr>
          <p:nvPr/>
        </p:nvSpPr>
        <p:spPr bwMode="auto">
          <a:xfrm rot="10800000">
            <a:off x="5850070" y="2935313"/>
            <a:ext cx="2000250" cy="1166813"/>
          </a:xfrm>
          <a:custGeom>
            <a:avLst/>
            <a:gdLst>
              <a:gd name="T0" fmla="*/ 0 w 43200"/>
              <a:gd name="T1" fmla="*/ 1166813 h 21600"/>
              <a:gd name="T2" fmla="*/ 2000250 w 43200"/>
              <a:gd name="T3" fmla="*/ 1163626 h 21600"/>
              <a:gd name="T4" fmla="*/ 1000125 w 43200"/>
              <a:gd name="T5" fmla="*/ 1166813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0" y="21600"/>
                </a:moveTo>
                <a:cubicBezTo>
                  <a:pt x="0" y="9670"/>
                  <a:pt x="9670" y="0"/>
                  <a:pt x="21600" y="0"/>
                </a:cubicBezTo>
                <a:cubicBezTo>
                  <a:pt x="33506" y="0"/>
                  <a:pt x="43167" y="9634"/>
                  <a:pt x="43199" y="21541"/>
                </a:cubicBezTo>
              </a:path>
              <a:path w="43200" h="21600" stroke="0" extrusionOk="0">
                <a:moveTo>
                  <a:pt x="0" y="21600"/>
                </a:moveTo>
                <a:cubicBezTo>
                  <a:pt x="0" y="9670"/>
                  <a:pt x="9670" y="0"/>
                  <a:pt x="21600" y="0"/>
                </a:cubicBezTo>
                <a:cubicBezTo>
                  <a:pt x="33506" y="0"/>
                  <a:pt x="43167" y="9634"/>
                  <a:pt x="43199" y="21541"/>
                </a:cubicBezTo>
                <a:lnTo>
                  <a:pt x="21600" y="21600"/>
                </a:lnTo>
                <a:close/>
              </a:path>
            </a:pathLst>
          </a:custGeom>
          <a:noFill/>
          <a:ln w="25400" cap="rnd">
            <a:solidFill>
              <a:srgbClr val="00CC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10" name="Arc 8">
            <a:extLst>
              <a:ext uri="{FF2B5EF4-FFF2-40B4-BE49-F238E27FC236}">
                <a16:creationId xmlns:a16="http://schemas.microsoft.com/office/drawing/2014/main" id="{E4CA9FB9-0D12-4469-9297-D0566603FD47}"/>
              </a:ext>
            </a:extLst>
          </p:cNvPr>
          <p:cNvSpPr>
            <a:spLocks/>
          </p:cNvSpPr>
          <p:nvPr/>
        </p:nvSpPr>
        <p:spPr bwMode="auto">
          <a:xfrm>
            <a:off x="5800858" y="2886101"/>
            <a:ext cx="1381125" cy="1792287"/>
          </a:xfrm>
          <a:custGeom>
            <a:avLst/>
            <a:gdLst>
              <a:gd name="T0" fmla="*/ 1381125 w 21600"/>
              <a:gd name="T1" fmla="*/ 0 h 21122"/>
              <a:gd name="T2" fmla="*/ 289013 w 21600"/>
              <a:gd name="T3" fmla="*/ 1792287 h 21122"/>
              <a:gd name="T4" fmla="*/ 0 w 21600"/>
              <a:gd name="T5" fmla="*/ 0 h 21122"/>
              <a:gd name="T6" fmla="*/ 0 60000 65536"/>
              <a:gd name="T7" fmla="*/ 0 60000 65536"/>
              <a:gd name="T8" fmla="*/ 0 60000 65536"/>
              <a:gd name="T9" fmla="*/ 0 w 21600"/>
              <a:gd name="T10" fmla="*/ 0 h 21122"/>
              <a:gd name="T11" fmla="*/ 21600 w 21600"/>
              <a:gd name="T12" fmla="*/ 21122 h 21122"/>
            </a:gdLst>
            <a:ahLst/>
            <a:cxnLst>
              <a:cxn ang="T6">
                <a:pos x="T0" y="T1"/>
              </a:cxn>
              <a:cxn ang="T7">
                <a:pos x="T2" y="T3"/>
              </a:cxn>
              <a:cxn ang="T8">
                <a:pos x="T4" y="T5"/>
              </a:cxn>
            </a:cxnLst>
            <a:rect l="T9" t="T10" r="T11" b="T12"/>
            <a:pathLst>
              <a:path w="21600" h="21122" fill="none" extrusionOk="0">
                <a:moveTo>
                  <a:pt x="21600" y="0"/>
                </a:moveTo>
                <a:cubicBezTo>
                  <a:pt x="21600" y="10187"/>
                  <a:pt x="14481" y="18989"/>
                  <a:pt x="4519" y="21121"/>
                </a:cubicBezTo>
              </a:path>
              <a:path w="21600" h="21122" stroke="0" extrusionOk="0">
                <a:moveTo>
                  <a:pt x="21600" y="0"/>
                </a:moveTo>
                <a:cubicBezTo>
                  <a:pt x="21600" y="10187"/>
                  <a:pt x="14481" y="18989"/>
                  <a:pt x="4519" y="21121"/>
                </a:cubicBezTo>
                <a:lnTo>
                  <a:pt x="0" y="0"/>
                </a:lnTo>
                <a:close/>
              </a:path>
            </a:pathLst>
          </a:custGeom>
          <a:noFill/>
          <a:ln w="25400" cap="rnd">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11" name="Line 9">
            <a:extLst>
              <a:ext uri="{FF2B5EF4-FFF2-40B4-BE49-F238E27FC236}">
                <a16:creationId xmlns:a16="http://schemas.microsoft.com/office/drawing/2014/main" id="{E39A89AF-175F-4D50-BE87-1DB9DF0F81AE}"/>
              </a:ext>
            </a:extLst>
          </p:cNvPr>
          <p:cNvSpPr>
            <a:spLocks noChangeShapeType="1"/>
          </p:cNvSpPr>
          <p:nvPr/>
        </p:nvSpPr>
        <p:spPr bwMode="auto">
          <a:xfrm>
            <a:off x="1062170" y="2171726"/>
            <a:ext cx="2881313" cy="2786062"/>
          </a:xfrm>
          <a:prstGeom prst="line">
            <a:avLst/>
          </a:prstGeom>
          <a:noFill/>
          <a:ln w="25400">
            <a:solidFill>
              <a:srgbClr val="3DF5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12" name="Line 11">
            <a:extLst>
              <a:ext uri="{FF2B5EF4-FFF2-40B4-BE49-F238E27FC236}">
                <a16:creationId xmlns:a16="http://schemas.microsoft.com/office/drawing/2014/main" id="{6D286DEC-6FEB-4F15-8C4E-07687F71DC51}"/>
              </a:ext>
            </a:extLst>
          </p:cNvPr>
          <p:cNvSpPr>
            <a:spLocks noChangeShapeType="1"/>
          </p:cNvSpPr>
          <p:nvPr/>
        </p:nvSpPr>
        <p:spPr bwMode="auto">
          <a:xfrm flipV="1">
            <a:off x="1085983" y="3356001"/>
            <a:ext cx="2786062" cy="1601787"/>
          </a:xfrm>
          <a:prstGeom prst="line">
            <a:avLst/>
          </a:prstGeom>
          <a:noFill/>
          <a:ln w="25400">
            <a:solidFill>
              <a:srgbClr val="FF4E2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13" name="Rectangle 13">
            <a:extLst>
              <a:ext uri="{FF2B5EF4-FFF2-40B4-BE49-F238E27FC236}">
                <a16:creationId xmlns:a16="http://schemas.microsoft.com/office/drawing/2014/main" id="{018960DC-947C-45ED-BC16-8836D0559211}"/>
              </a:ext>
            </a:extLst>
          </p:cNvPr>
          <p:cNvSpPr>
            <a:spLocks noChangeArrowheads="1"/>
          </p:cNvSpPr>
          <p:nvPr/>
        </p:nvSpPr>
        <p:spPr bwMode="auto">
          <a:xfrm>
            <a:off x="3470408" y="2995638"/>
            <a:ext cx="1303242"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rgbClr val="FF4E21"/>
                </a:solidFill>
                <a:ea typeface="宋体" panose="02010600030101010101" pitchFamily="2" charset="-122"/>
              </a:rPr>
              <a:t>S</a:t>
            </a:r>
            <a:r>
              <a:rPr lang="en-US" altLang="zh-CN" sz="2800" baseline="30000" dirty="0">
                <a:solidFill>
                  <a:srgbClr val="FF4E21"/>
                </a:solidFill>
                <a:ea typeface="宋体" panose="02010600030101010101" pitchFamily="2" charset="-122"/>
              </a:rPr>
              <a:t>n+1</a:t>
            </a:r>
            <a:r>
              <a:rPr lang="en-US" altLang="zh-CN" sz="2800" dirty="0">
                <a:solidFill>
                  <a:srgbClr val="FF4E21"/>
                </a:solidFill>
                <a:ea typeface="宋体" panose="02010600030101010101" pitchFamily="2" charset="-122"/>
              </a:rPr>
              <a:t>(p)</a:t>
            </a:r>
          </a:p>
        </p:txBody>
      </p:sp>
      <p:sp>
        <p:nvSpPr>
          <p:cNvPr id="14" name="Rectangle 14">
            <a:extLst>
              <a:ext uri="{FF2B5EF4-FFF2-40B4-BE49-F238E27FC236}">
                <a16:creationId xmlns:a16="http://schemas.microsoft.com/office/drawing/2014/main" id="{A46D8D80-0A75-40EC-A5A4-BF61F584AAF9}"/>
              </a:ext>
            </a:extLst>
          </p:cNvPr>
          <p:cNvSpPr>
            <a:spLocks noChangeArrowheads="1"/>
          </p:cNvSpPr>
          <p:nvPr/>
        </p:nvSpPr>
        <p:spPr bwMode="auto">
          <a:xfrm>
            <a:off x="1160595" y="1924076"/>
            <a:ext cx="1606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zh-CN" altLang="en-US" sz="2800">
                <a:solidFill>
                  <a:srgbClr val="3DF500"/>
                </a:solidFill>
                <a:ea typeface="宋体" panose="02010600030101010101" pitchFamily="2" charset="-122"/>
              </a:rPr>
              <a:t>行业需求</a:t>
            </a:r>
            <a:endParaRPr lang="en-US" altLang="zh-CN" sz="2800">
              <a:solidFill>
                <a:srgbClr val="3DF500"/>
              </a:solidFill>
              <a:ea typeface="宋体" panose="02010600030101010101" pitchFamily="2" charset="-122"/>
            </a:endParaRPr>
          </a:p>
        </p:txBody>
      </p:sp>
      <p:sp>
        <p:nvSpPr>
          <p:cNvPr id="15" name="Rectangle 15">
            <a:extLst>
              <a:ext uri="{FF2B5EF4-FFF2-40B4-BE49-F238E27FC236}">
                <a16:creationId xmlns:a16="http://schemas.microsoft.com/office/drawing/2014/main" id="{577980BB-BE9C-491A-8530-78E168412BBD}"/>
              </a:ext>
            </a:extLst>
          </p:cNvPr>
          <p:cNvSpPr>
            <a:spLocks noChangeArrowheads="1"/>
          </p:cNvSpPr>
          <p:nvPr/>
        </p:nvSpPr>
        <p:spPr bwMode="auto">
          <a:xfrm>
            <a:off x="7637595" y="2376513"/>
            <a:ext cx="924933"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rgbClr val="00CCFF"/>
                </a:solidFill>
                <a:ea typeface="宋体" panose="02010600030101010101" pitchFamily="2" charset="-122"/>
              </a:rPr>
              <a:t>LAC</a:t>
            </a:r>
          </a:p>
        </p:txBody>
      </p:sp>
      <p:sp>
        <p:nvSpPr>
          <p:cNvPr id="16" name="Rectangle 16">
            <a:extLst>
              <a:ext uri="{FF2B5EF4-FFF2-40B4-BE49-F238E27FC236}">
                <a16:creationId xmlns:a16="http://schemas.microsoft.com/office/drawing/2014/main" id="{9C04DDB6-5171-4B6C-B548-58F6313B21A2}"/>
              </a:ext>
            </a:extLst>
          </p:cNvPr>
          <p:cNvSpPr>
            <a:spLocks noChangeArrowheads="1"/>
          </p:cNvSpPr>
          <p:nvPr/>
        </p:nvSpPr>
        <p:spPr bwMode="auto">
          <a:xfrm>
            <a:off x="6446970" y="2376513"/>
            <a:ext cx="965008"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hlink"/>
                </a:solidFill>
                <a:ea typeface="宋体" panose="02010600030101010101" pitchFamily="2" charset="-122"/>
              </a:rPr>
              <a:t>LMC</a:t>
            </a:r>
          </a:p>
        </p:txBody>
      </p:sp>
      <p:sp>
        <p:nvSpPr>
          <p:cNvPr id="17" name="Rectangle 17">
            <a:extLst>
              <a:ext uri="{FF2B5EF4-FFF2-40B4-BE49-F238E27FC236}">
                <a16:creationId xmlns:a16="http://schemas.microsoft.com/office/drawing/2014/main" id="{C4B9CC97-65E0-4A1F-B241-81259DC6371F}"/>
              </a:ext>
            </a:extLst>
          </p:cNvPr>
          <p:cNvSpPr>
            <a:spLocks noChangeArrowheads="1"/>
          </p:cNvSpPr>
          <p:nvPr/>
        </p:nvSpPr>
        <p:spPr bwMode="auto">
          <a:xfrm>
            <a:off x="8161470" y="4995888"/>
            <a:ext cx="46487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Q</a:t>
            </a:r>
          </a:p>
        </p:txBody>
      </p:sp>
      <p:sp>
        <p:nvSpPr>
          <p:cNvPr id="18" name="Rectangle 18">
            <a:extLst>
              <a:ext uri="{FF2B5EF4-FFF2-40B4-BE49-F238E27FC236}">
                <a16:creationId xmlns:a16="http://schemas.microsoft.com/office/drawing/2014/main" id="{9DE4DDF8-4226-4B13-9DA3-2F1EF5D94DF0}"/>
              </a:ext>
            </a:extLst>
          </p:cNvPr>
          <p:cNvSpPr>
            <a:spLocks noChangeArrowheads="1"/>
          </p:cNvSpPr>
          <p:nvPr/>
        </p:nvSpPr>
        <p:spPr bwMode="auto">
          <a:xfrm>
            <a:off x="5613533" y="1233513"/>
            <a:ext cx="2350002"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zh-CN" altLang="en-US" sz="2800" dirty="0">
                <a:solidFill>
                  <a:schemeClr val="tx1"/>
                </a:solidFill>
                <a:ea typeface="宋体" panose="02010600030101010101" pitchFamily="2" charset="-122"/>
              </a:rPr>
              <a:t>一个典型厂商</a:t>
            </a:r>
            <a:endParaRPr lang="en-US" altLang="zh-CN" sz="2800" dirty="0">
              <a:solidFill>
                <a:schemeClr val="tx1"/>
              </a:solidFill>
              <a:ea typeface="宋体" panose="02010600030101010101" pitchFamily="2" charset="-122"/>
            </a:endParaRPr>
          </a:p>
        </p:txBody>
      </p:sp>
      <p:sp>
        <p:nvSpPr>
          <p:cNvPr id="19" name="Rectangle 19">
            <a:extLst>
              <a:ext uri="{FF2B5EF4-FFF2-40B4-BE49-F238E27FC236}">
                <a16:creationId xmlns:a16="http://schemas.microsoft.com/office/drawing/2014/main" id="{8E0E7FAB-482F-47BD-9036-D41C44A85A81}"/>
              </a:ext>
            </a:extLst>
          </p:cNvPr>
          <p:cNvSpPr>
            <a:spLocks noChangeArrowheads="1"/>
          </p:cNvSpPr>
          <p:nvPr/>
        </p:nvSpPr>
        <p:spPr bwMode="auto">
          <a:xfrm>
            <a:off x="1613033" y="1233513"/>
            <a:ext cx="907300"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zh-CN" altLang="en-US" sz="2800" dirty="0">
                <a:solidFill>
                  <a:schemeClr val="tx1"/>
                </a:solidFill>
                <a:ea typeface="宋体" panose="02010600030101010101" pitchFamily="2" charset="-122"/>
              </a:rPr>
              <a:t>行业</a:t>
            </a:r>
            <a:endParaRPr lang="en-US" altLang="zh-CN" sz="2800" dirty="0">
              <a:solidFill>
                <a:schemeClr val="tx1"/>
              </a:solidFill>
              <a:ea typeface="宋体" panose="02010600030101010101" pitchFamily="2" charset="-122"/>
            </a:endParaRPr>
          </a:p>
        </p:txBody>
      </p:sp>
      <p:sp>
        <p:nvSpPr>
          <p:cNvPr id="20" name="Rectangle 20">
            <a:extLst>
              <a:ext uri="{FF2B5EF4-FFF2-40B4-BE49-F238E27FC236}">
                <a16:creationId xmlns:a16="http://schemas.microsoft.com/office/drawing/2014/main" id="{FDB30B5F-B48C-4DD2-880E-FFDE7AECAFB3}"/>
              </a:ext>
            </a:extLst>
          </p:cNvPr>
          <p:cNvSpPr>
            <a:spLocks noChangeArrowheads="1"/>
          </p:cNvSpPr>
          <p:nvPr/>
        </p:nvSpPr>
        <p:spPr bwMode="auto">
          <a:xfrm>
            <a:off x="589095" y="1614513"/>
            <a:ext cx="401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p</a:t>
            </a:r>
          </a:p>
        </p:txBody>
      </p:sp>
      <p:sp>
        <p:nvSpPr>
          <p:cNvPr id="21" name="Rectangle 21">
            <a:extLst>
              <a:ext uri="{FF2B5EF4-FFF2-40B4-BE49-F238E27FC236}">
                <a16:creationId xmlns:a16="http://schemas.microsoft.com/office/drawing/2014/main" id="{5518ABFA-4AB5-4294-8017-37B9EA78397A}"/>
              </a:ext>
            </a:extLst>
          </p:cNvPr>
          <p:cNvSpPr>
            <a:spLocks noChangeArrowheads="1"/>
          </p:cNvSpPr>
          <p:nvPr/>
        </p:nvSpPr>
        <p:spPr bwMode="auto">
          <a:xfrm>
            <a:off x="5042033" y="1614513"/>
            <a:ext cx="405560"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p</a:t>
            </a:r>
          </a:p>
        </p:txBody>
      </p:sp>
      <p:sp>
        <p:nvSpPr>
          <p:cNvPr id="22" name="Rectangle 22">
            <a:extLst>
              <a:ext uri="{FF2B5EF4-FFF2-40B4-BE49-F238E27FC236}">
                <a16:creationId xmlns:a16="http://schemas.microsoft.com/office/drawing/2014/main" id="{8CD77667-9B2C-4B10-B175-0D7FE3C548D7}"/>
              </a:ext>
            </a:extLst>
          </p:cNvPr>
          <p:cNvSpPr>
            <a:spLocks noChangeArrowheads="1"/>
          </p:cNvSpPr>
          <p:nvPr/>
        </p:nvSpPr>
        <p:spPr bwMode="auto">
          <a:xfrm>
            <a:off x="4160970" y="5067326"/>
            <a:ext cx="665247"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Qs</a:t>
            </a:r>
          </a:p>
        </p:txBody>
      </p:sp>
      <p:sp>
        <p:nvSpPr>
          <p:cNvPr id="23" name="Rectangle 23">
            <a:extLst>
              <a:ext uri="{FF2B5EF4-FFF2-40B4-BE49-F238E27FC236}">
                <a16:creationId xmlns:a16="http://schemas.microsoft.com/office/drawing/2014/main" id="{3A97189F-4800-48A2-A9AA-2EB1BE312CD7}"/>
              </a:ext>
            </a:extLst>
          </p:cNvPr>
          <p:cNvSpPr>
            <a:spLocks noChangeArrowheads="1"/>
          </p:cNvSpPr>
          <p:nvPr/>
        </p:nvSpPr>
        <p:spPr bwMode="auto">
          <a:xfrm>
            <a:off x="517658" y="3638576"/>
            <a:ext cx="823944"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p</a:t>
            </a:r>
            <a:r>
              <a:rPr lang="en-US" altLang="zh-CN" sz="2800" baseline="-25000" dirty="0">
                <a:solidFill>
                  <a:schemeClr val="tx1"/>
                </a:solidFill>
                <a:ea typeface="宋体" panose="02010600030101010101" pitchFamily="2" charset="-122"/>
              </a:rPr>
              <a:t>n+1</a:t>
            </a:r>
          </a:p>
        </p:txBody>
      </p:sp>
      <p:sp>
        <p:nvSpPr>
          <p:cNvPr id="24" name="Rectangle 24">
            <a:extLst>
              <a:ext uri="{FF2B5EF4-FFF2-40B4-BE49-F238E27FC236}">
                <a16:creationId xmlns:a16="http://schemas.microsoft.com/office/drawing/2014/main" id="{1C9DBD86-3EA1-4699-B1EC-6466C54235A9}"/>
              </a:ext>
            </a:extLst>
          </p:cNvPr>
          <p:cNvSpPr>
            <a:spLocks noChangeArrowheads="1"/>
          </p:cNvSpPr>
          <p:nvPr/>
        </p:nvSpPr>
        <p:spPr bwMode="auto">
          <a:xfrm>
            <a:off x="993908" y="5451501"/>
            <a:ext cx="6777496" cy="1077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zh-CN" altLang="en-US" dirty="0">
                <a:solidFill>
                  <a:schemeClr val="tx1"/>
                </a:solidFill>
                <a:ea typeface="宋体" panose="02010600030101010101" pitchFamily="2" charset="-122"/>
              </a:rPr>
              <a:t>每个厂商的经济利润都为正，其它厂</a:t>
            </a:r>
            <a:endParaRPr lang="en-US" altLang="zh-CN" dirty="0">
              <a:solidFill>
                <a:schemeClr val="tx1"/>
              </a:solidFill>
              <a:ea typeface="宋体" panose="02010600030101010101" pitchFamily="2" charset="-122"/>
            </a:endParaRPr>
          </a:p>
          <a:p>
            <a:r>
              <a:rPr lang="zh-CN" altLang="en-US" dirty="0">
                <a:solidFill>
                  <a:schemeClr val="tx1"/>
                </a:solidFill>
                <a:ea typeface="宋体" panose="02010600030101010101" pitchFamily="2" charset="-122"/>
              </a:rPr>
              <a:t>商是否会进入？</a:t>
            </a:r>
            <a:endParaRPr lang="en-US" altLang="zh-CN" dirty="0">
              <a:solidFill>
                <a:schemeClr val="tx1"/>
              </a:solidFill>
              <a:ea typeface="宋体" panose="02010600030101010101" pitchFamily="2" charset="-122"/>
            </a:endParaRPr>
          </a:p>
        </p:txBody>
      </p:sp>
      <p:sp>
        <p:nvSpPr>
          <p:cNvPr id="25" name="Rectangle 25">
            <a:extLst>
              <a:ext uri="{FF2B5EF4-FFF2-40B4-BE49-F238E27FC236}">
                <a16:creationId xmlns:a16="http://schemas.microsoft.com/office/drawing/2014/main" id="{20B11BB2-73E3-4234-B451-8629416F1821}"/>
              </a:ext>
            </a:extLst>
          </p:cNvPr>
          <p:cNvSpPr>
            <a:spLocks noChangeArrowheads="1"/>
          </p:cNvSpPr>
          <p:nvPr/>
        </p:nvSpPr>
        <p:spPr bwMode="auto">
          <a:xfrm>
            <a:off x="6673983" y="4980013"/>
            <a:ext cx="1022716"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Q</a:t>
            </a:r>
            <a:r>
              <a:rPr lang="en-US" altLang="zh-CN" sz="2800" baseline="-25000" dirty="0">
                <a:solidFill>
                  <a:schemeClr val="tx1"/>
                </a:solidFill>
                <a:ea typeface="宋体" panose="02010600030101010101" pitchFamily="2" charset="-122"/>
              </a:rPr>
              <a:t>n+1</a:t>
            </a:r>
            <a:r>
              <a:rPr lang="en-US" altLang="zh-CN" sz="2800" dirty="0">
                <a:solidFill>
                  <a:schemeClr val="tx1"/>
                </a:solidFill>
                <a:ea typeface="宋体" panose="02010600030101010101" pitchFamily="2" charset="-122"/>
              </a:rPr>
              <a:t>*</a:t>
            </a:r>
          </a:p>
        </p:txBody>
      </p:sp>
      <p:sp>
        <p:nvSpPr>
          <p:cNvPr id="26" name="Line 26">
            <a:extLst>
              <a:ext uri="{FF2B5EF4-FFF2-40B4-BE49-F238E27FC236}">
                <a16:creationId xmlns:a16="http://schemas.microsoft.com/office/drawing/2014/main" id="{B6ABC06E-F423-46FA-AB3E-B97C4E8574AB}"/>
              </a:ext>
            </a:extLst>
          </p:cNvPr>
          <p:cNvSpPr>
            <a:spLocks noChangeShapeType="1"/>
          </p:cNvSpPr>
          <p:nvPr/>
        </p:nvSpPr>
        <p:spPr bwMode="auto">
          <a:xfrm>
            <a:off x="1062170" y="3927501"/>
            <a:ext cx="7262813"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27" name="Rectangle 27">
            <a:extLst>
              <a:ext uri="{FF2B5EF4-FFF2-40B4-BE49-F238E27FC236}">
                <a16:creationId xmlns:a16="http://schemas.microsoft.com/office/drawing/2014/main" id="{AF8769E2-2778-4700-B18E-E013C0C362BE}"/>
              </a:ext>
            </a:extLst>
          </p:cNvPr>
          <p:cNvSpPr>
            <a:spLocks noChangeArrowheads="1"/>
          </p:cNvSpPr>
          <p:nvPr/>
        </p:nvSpPr>
        <p:spPr bwMode="auto">
          <a:xfrm>
            <a:off x="4951545" y="3638576"/>
            <a:ext cx="823944" cy="5238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p</a:t>
            </a:r>
            <a:r>
              <a:rPr lang="en-US" altLang="zh-CN" sz="2800" baseline="-25000" dirty="0">
                <a:solidFill>
                  <a:schemeClr val="tx1"/>
                </a:solidFill>
                <a:ea typeface="宋体" panose="02010600030101010101" pitchFamily="2" charset="-122"/>
              </a:rPr>
              <a:t>n+1</a:t>
            </a:r>
          </a:p>
        </p:txBody>
      </p:sp>
      <p:sp>
        <p:nvSpPr>
          <p:cNvPr id="28" name="Line 28">
            <a:extLst>
              <a:ext uri="{FF2B5EF4-FFF2-40B4-BE49-F238E27FC236}">
                <a16:creationId xmlns:a16="http://schemas.microsoft.com/office/drawing/2014/main" id="{DF18D353-3852-4A0C-9578-ADB88290FA72}"/>
              </a:ext>
            </a:extLst>
          </p:cNvPr>
          <p:cNvSpPr>
            <a:spLocks noChangeShapeType="1"/>
          </p:cNvSpPr>
          <p:nvPr/>
        </p:nvSpPr>
        <p:spPr bwMode="auto">
          <a:xfrm>
            <a:off x="6908933" y="3932263"/>
            <a:ext cx="0" cy="1025525"/>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29" name="Rectangle 29">
            <a:extLst>
              <a:ext uri="{FF2B5EF4-FFF2-40B4-BE49-F238E27FC236}">
                <a16:creationId xmlns:a16="http://schemas.microsoft.com/office/drawing/2014/main" id="{42218205-0346-4BE8-8C00-0F43DCE62B72}"/>
              </a:ext>
            </a:extLst>
          </p:cNvPr>
          <p:cNvSpPr>
            <a:spLocks noChangeArrowheads="1"/>
          </p:cNvSpPr>
          <p:nvPr/>
        </p:nvSpPr>
        <p:spPr bwMode="auto">
          <a:xfrm>
            <a:off x="5542095" y="3922738"/>
            <a:ext cx="1366838" cy="201612"/>
          </a:xfrm>
          <a:prstGeom prst="rect">
            <a:avLst/>
          </a:prstGeom>
          <a:solidFill>
            <a:srgbClr val="3DF5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30" name="Rectangle 30">
            <a:extLst>
              <a:ext uri="{FF2B5EF4-FFF2-40B4-BE49-F238E27FC236}">
                <a16:creationId xmlns:a16="http://schemas.microsoft.com/office/drawing/2014/main" id="{24E8B5F3-20FA-4E76-B66C-4ED3C3E23E15}"/>
              </a:ext>
            </a:extLst>
          </p:cNvPr>
          <p:cNvSpPr>
            <a:spLocks noChangeArrowheads="1"/>
          </p:cNvSpPr>
          <p:nvPr/>
        </p:nvSpPr>
        <p:spPr bwMode="auto">
          <a:xfrm>
            <a:off x="7285170" y="3914801"/>
            <a:ext cx="10604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latin typeface="Symbol" panose="05050102010706020507" pitchFamily="18" charset="2"/>
                <a:ea typeface="宋体" panose="02010600030101010101" pitchFamily="2" charset="-122"/>
              </a:rPr>
              <a:t>P</a:t>
            </a:r>
            <a:r>
              <a:rPr lang="en-US" altLang="zh-CN" sz="2800" dirty="0">
                <a:solidFill>
                  <a:schemeClr val="tx1"/>
                </a:solidFill>
                <a:ea typeface="宋体" panose="02010600030101010101" pitchFamily="2" charset="-122"/>
              </a:rPr>
              <a:t> &gt; 0</a:t>
            </a:r>
          </a:p>
        </p:txBody>
      </p:sp>
    </p:spTree>
    <p:extLst>
      <p:ext uri="{BB962C8B-B14F-4D97-AF65-F5344CB8AC3E}">
        <p14:creationId xmlns:p14="http://schemas.microsoft.com/office/powerpoint/2010/main" val="37892934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D4D886-415F-4B52-88CA-551EE0DA6F4F}"/>
              </a:ext>
            </a:extLst>
          </p:cNvPr>
          <p:cNvSpPr>
            <a:spLocks noGrp="1"/>
          </p:cNvSpPr>
          <p:nvPr>
            <p:ph type="title"/>
          </p:nvPr>
        </p:nvSpPr>
        <p:spPr/>
        <p:txBody>
          <a:bodyPr/>
          <a:lstStyle/>
          <a:p>
            <a:r>
              <a:rPr lang="zh-CN" altLang="en-US" dirty="0"/>
              <a:t>行业规模调整</a:t>
            </a:r>
            <a:endParaRPr lang="en-US" dirty="0"/>
          </a:p>
        </p:txBody>
      </p:sp>
      <p:sp>
        <p:nvSpPr>
          <p:cNvPr id="3" name="内容占位符 2">
            <a:extLst>
              <a:ext uri="{FF2B5EF4-FFF2-40B4-BE49-F238E27FC236}">
                <a16:creationId xmlns:a16="http://schemas.microsoft.com/office/drawing/2014/main" id="{2F909BF5-3C86-44D3-B871-CEF26EF9696F}"/>
              </a:ext>
            </a:extLst>
          </p:cNvPr>
          <p:cNvSpPr>
            <a:spLocks noGrp="1"/>
          </p:cNvSpPr>
          <p:nvPr>
            <p:ph idx="1"/>
          </p:nvPr>
        </p:nvSpPr>
        <p:spPr/>
        <p:txBody>
          <a:bodyPr/>
          <a:lstStyle/>
          <a:p>
            <a:endParaRPr lang="en-US" dirty="0"/>
          </a:p>
        </p:txBody>
      </p:sp>
      <p:sp>
        <p:nvSpPr>
          <p:cNvPr id="5" name="Line 3">
            <a:extLst>
              <a:ext uri="{FF2B5EF4-FFF2-40B4-BE49-F238E27FC236}">
                <a16:creationId xmlns:a16="http://schemas.microsoft.com/office/drawing/2014/main" id="{8251164F-251F-4941-908F-D55D9CFED710}"/>
              </a:ext>
            </a:extLst>
          </p:cNvPr>
          <p:cNvSpPr>
            <a:spLocks noChangeShapeType="1"/>
          </p:cNvSpPr>
          <p:nvPr/>
        </p:nvSpPr>
        <p:spPr bwMode="auto">
          <a:xfrm>
            <a:off x="1062170" y="1989322"/>
            <a:ext cx="0" cy="3190875"/>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6" name="Line 4">
            <a:extLst>
              <a:ext uri="{FF2B5EF4-FFF2-40B4-BE49-F238E27FC236}">
                <a16:creationId xmlns:a16="http://schemas.microsoft.com/office/drawing/2014/main" id="{F10B2386-E680-4BB6-B7EB-AEAA5980877C}"/>
              </a:ext>
            </a:extLst>
          </p:cNvPr>
          <p:cNvSpPr>
            <a:spLocks noChangeShapeType="1"/>
          </p:cNvSpPr>
          <p:nvPr/>
        </p:nvSpPr>
        <p:spPr bwMode="auto">
          <a:xfrm>
            <a:off x="1062170" y="5204009"/>
            <a:ext cx="3381375"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7" name="Line 5">
            <a:extLst>
              <a:ext uri="{FF2B5EF4-FFF2-40B4-BE49-F238E27FC236}">
                <a16:creationId xmlns:a16="http://schemas.microsoft.com/office/drawing/2014/main" id="{9EE10CCA-60C1-4538-BD08-1B19AEC9A9B8}"/>
              </a:ext>
            </a:extLst>
          </p:cNvPr>
          <p:cNvSpPr>
            <a:spLocks noChangeShapeType="1"/>
          </p:cNvSpPr>
          <p:nvPr/>
        </p:nvSpPr>
        <p:spPr bwMode="auto">
          <a:xfrm>
            <a:off x="5538920" y="1989322"/>
            <a:ext cx="0" cy="3190875"/>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8" name="Line 6">
            <a:extLst>
              <a:ext uri="{FF2B5EF4-FFF2-40B4-BE49-F238E27FC236}">
                <a16:creationId xmlns:a16="http://schemas.microsoft.com/office/drawing/2014/main" id="{FA61A9A7-E6E2-460B-835F-ECED4F00CEBB}"/>
              </a:ext>
            </a:extLst>
          </p:cNvPr>
          <p:cNvSpPr>
            <a:spLocks noChangeShapeType="1"/>
          </p:cNvSpPr>
          <p:nvPr/>
        </p:nvSpPr>
        <p:spPr bwMode="auto">
          <a:xfrm>
            <a:off x="5538920" y="5204009"/>
            <a:ext cx="2881313"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9" name="Arc 7">
            <a:extLst>
              <a:ext uri="{FF2B5EF4-FFF2-40B4-BE49-F238E27FC236}">
                <a16:creationId xmlns:a16="http://schemas.microsoft.com/office/drawing/2014/main" id="{15B3C6DF-713E-41FD-9EDE-C2FC096F0535}"/>
              </a:ext>
            </a:extLst>
          </p:cNvPr>
          <p:cNvSpPr>
            <a:spLocks/>
          </p:cNvSpPr>
          <p:nvPr/>
        </p:nvSpPr>
        <p:spPr bwMode="auto">
          <a:xfrm rot="10800000">
            <a:off x="5850070" y="3181534"/>
            <a:ext cx="2000250" cy="1166813"/>
          </a:xfrm>
          <a:custGeom>
            <a:avLst/>
            <a:gdLst>
              <a:gd name="T0" fmla="*/ 0 w 43200"/>
              <a:gd name="T1" fmla="*/ 1166813 h 21600"/>
              <a:gd name="T2" fmla="*/ 2000250 w 43200"/>
              <a:gd name="T3" fmla="*/ 1163626 h 21600"/>
              <a:gd name="T4" fmla="*/ 1000125 w 43200"/>
              <a:gd name="T5" fmla="*/ 1166813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0" y="21600"/>
                </a:moveTo>
                <a:cubicBezTo>
                  <a:pt x="0" y="9670"/>
                  <a:pt x="9670" y="0"/>
                  <a:pt x="21600" y="0"/>
                </a:cubicBezTo>
                <a:cubicBezTo>
                  <a:pt x="33506" y="0"/>
                  <a:pt x="43167" y="9634"/>
                  <a:pt x="43199" y="21541"/>
                </a:cubicBezTo>
              </a:path>
              <a:path w="43200" h="21600" stroke="0" extrusionOk="0">
                <a:moveTo>
                  <a:pt x="0" y="21600"/>
                </a:moveTo>
                <a:cubicBezTo>
                  <a:pt x="0" y="9670"/>
                  <a:pt x="9670" y="0"/>
                  <a:pt x="21600" y="0"/>
                </a:cubicBezTo>
                <a:cubicBezTo>
                  <a:pt x="33506" y="0"/>
                  <a:pt x="43167" y="9634"/>
                  <a:pt x="43199" y="21541"/>
                </a:cubicBezTo>
                <a:lnTo>
                  <a:pt x="21600" y="21600"/>
                </a:lnTo>
                <a:close/>
              </a:path>
            </a:pathLst>
          </a:custGeom>
          <a:noFill/>
          <a:ln w="25400" cap="rnd">
            <a:solidFill>
              <a:srgbClr val="00CC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10" name="Arc 8">
            <a:extLst>
              <a:ext uri="{FF2B5EF4-FFF2-40B4-BE49-F238E27FC236}">
                <a16:creationId xmlns:a16="http://schemas.microsoft.com/office/drawing/2014/main" id="{F4F38B63-7567-44DB-AF78-683E7772A110}"/>
              </a:ext>
            </a:extLst>
          </p:cNvPr>
          <p:cNvSpPr>
            <a:spLocks/>
          </p:cNvSpPr>
          <p:nvPr/>
        </p:nvSpPr>
        <p:spPr bwMode="auto">
          <a:xfrm>
            <a:off x="5800858" y="3132322"/>
            <a:ext cx="1381125" cy="1792287"/>
          </a:xfrm>
          <a:custGeom>
            <a:avLst/>
            <a:gdLst>
              <a:gd name="T0" fmla="*/ 1381125 w 21600"/>
              <a:gd name="T1" fmla="*/ 0 h 21122"/>
              <a:gd name="T2" fmla="*/ 289013 w 21600"/>
              <a:gd name="T3" fmla="*/ 1792287 h 21122"/>
              <a:gd name="T4" fmla="*/ 0 w 21600"/>
              <a:gd name="T5" fmla="*/ 0 h 21122"/>
              <a:gd name="T6" fmla="*/ 0 60000 65536"/>
              <a:gd name="T7" fmla="*/ 0 60000 65536"/>
              <a:gd name="T8" fmla="*/ 0 60000 65536"/>
              <a:gd name="T9" fmla="*/ 0 w 21600"/>
              <a:gd name="T10" fmla="*/ 0 h 21122"/>
              <a:gd name="T11" fmla="*/ 21600 w 21600"/>
              <a:gd name="T12" fmla="*/ 21122 h 21122"/>
            </a:gdLst>
            <a:ahLst/>
            <a:cxnLst>
              <a:cxn ang="T6">
                <a:pos x="T0" y="T1"/>
              </a:cxn>
              <a:cxn ang="T7">
                <a:pos x="T2" y="T3"/>
              </a:cxn>
              <a:cxn ang="T8">
                <a:pos x="T4" y="T5"/>
              </a:cxn>
            </a:cxnLst>
            <a:rect l="T9" t="T10" r="T11" b="T12"/>
            <a:pathLst>
              <a:path w="21600" h="21122" fill="none" extrusionOk="0">
                <a:moveTo>
                  <a:pt x="21600" y="0"/>
                </a:moveTo>
                <a:cubicBezTo>
                  <a:pt x="21600" y="10187"/>
                  <a:pt x="14481" y="18989"/>
                  <a:pt x="4519" y="21121"/>
                </a:cubicBezTo>
              </a:path>
              <a:path w="21600" h="21122" stroke="0" extrusionOk="0">
                <a:moveTo>
                  <a:pt x="21600" y="0"/>
                </a:moveTo>
                <a:cubicBezTo>
                  <a:pt x="21600" y="10187"/>
                  <a:pt x="14481" y="18989"/>
                  <a:pt x="4519" y="21121"/>
                </a:cubicBezTo>
                <a:lnTo>
                  <a:pt x="0" y="0"/>
                </a:lnTo>
                <a:close/>
              </a:path>
            </a:pathLst>
          </a:custGeom>
          <a:noFill/>
          <a:ln w="25400" cap="rnd">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11" name="Line 9">
            <a:extLst>
              <a:ext uri="{FF2B5EF4-FFF2-40B4-BE49-F238E27FC236}">
                <a16:creationId xmlns:a16="http://schemas.microsoft.com/office/drawing/2014/main" id="{BBBA1E78-B038-4356-9825-210F4890E2E8}"/>
              </a:ext>
            </a:extLst>
          </p:cNvPr>
          <p:cNvSpPr>
            <a:spLocks noChangeShapeType="1"/>
          </p:cNvSpPr>
          <p:nvPr/>
        </p:nvSpPr>
        <p:spPr bwMode="auto">
          <a:xfrm>
            <a:off x="1062170" y="2417947"/>
            <a:ext cx="2881313" cy="2786062"/>
          </a:xfrm>
          <a:prstGeom prst="line">
            <a:avLst/>
          </a:prstGeom>
          <a:noFill/>
          <a:ln w="25400">
            <a:solidFill>
              <a:srgbClr val="3DF5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12" name="Line 11">
            <a:extLst>
              <a:ext uri="{FF2B5EF4-FFF2-40B4-BE49-F238E27FC236}">
                <a16:creationId xmlns:a16="http://schemas.microsoft.com/office/drawing/2014/main" id="{BC6D287F-C1C8-47D5-A1EE-ACC1F153F522}"/>
              </a:ext>
            </a:extLst>
          </p:cNvPr>
          <p:cNvSpPr>
            <a:spLocks noChangeShapeType="1"/>
          </p:cNvSpPr>
          <p:nvPr/>
        </p:nvSpPr>
        <p:spPr bwMode="auto">
          <a:xfrm flipV="1">
            <a:off x="1085983" y="3602222"/>
            <a:ext cx="2786062" cy="1601787"/>
          </a:xfrm>
          <a:prstGeom prst="line">
            <a:avLst/>
          </a:prstGeom>
          <a:noFill/>
          <a:ln w="25400">
            <a:solidFill>
              <a:srgbClr val="FF4E2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13" name="Rectangle 12">
            <a:extLst>
              <a:ext uri="{FF2B5EF4-FFF2-40B4-BE49-F238E27FC236}">
                <a16:creationId xmlns:a16="http://schemas.microsoft.com/office/drawing/2014/main" id="{5AD93B5A-9A89-4B4D-97A6-649567F07C40}"/>
              </a:ext>
            </a:extLst>
          </p:cNvPr>
          <p:cNvSpPr>
            <a:spLocks noChangeArrowheads="1"/>
          </p:cNvSpPr>
          <p:nvPr/>
        </p:nvSpPr>
        <p:spPr bwMode="auto">
          <a:xfrm>
            <a:off x="3565658" y="3632384"/>
            <a:ext cx="1303242"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rgbClr val="FF4E21"/>
                </a:solidFill>
                <a:ea typeface="宋体" panose="02010600030101010101" pitchFamily="2" charset="-122"/>
              </a:rPr>
              <a:t>S</a:t>
            </a:r>
            <a:r>
              <a:rPr lang="en-US" altLang="zh-CN" sz="2800" baseline="30000" dirty="0">
                <a:solidFill>
                  <a:srgbClr val="FF4E21"/>
                </a:solidFill>
                <a:ea typeface="宋体" panose="02010600030101010101" pitchFamily="2" charset="-122"/>
              </a:rPr>
              <a:t>n+2</a:t>
            </a:r>
            <a:r>
              <a:rPr lang="en-US" altLang="zh-CN" sz="2800" dirty="0">
                <a:solidFill>
                  <a:srgbClr val="FF4E21"/>
                </a:solidFill>
                <a:ea typeface="宋体" panose="02010600030101010101" pitchFamily="2" charset="-122"/>
              </a:rPr>
              <a:t>(p)</a:t>
            </a:r>
          </a:p>
        </p:txBody>
      </p:sp>
      <p:sp>
        <p:nvSpPr>
          <p:cNvPr id="14" name="Rectangle 13">
            <a:extLst>
              <a:ext uri="{FF2B5EF4-FFF2-40B4-BE49-F238E27FC236}">
                <a16:creationId xmlns:a16="http://schemas.microsoft.com/office/drawing/2014/main" id="{7C247E2E-65F7-4AE7-B63E-2DA6A36A050A}"/>
              </a:ext>
            </a:extLst>
          </p:cNvPr>
          <p:cNvSpPr>
            <a:spLocks noChangeArrowheads="1"/>
          </p:cNvSpPr>
          <p:nvPr/>
        </p:nvSpPr>
        <p:spPr bwMode="auto">
          <a:xfrm>
            <a:off x="3470408" y="3241859"/>
            <a:ext cx="1303242"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rgbClr val="FF4E21"/>
                </a:solidFill>
                <a:ea typeface="宋体" panose="02010600030101010101" pitchFamily="2" charset="-122"/>
              </a:rPr>
              <a:t>S</a:t>
            </a:r>
            <a:r>
              <a:rPr lang="en-US" altLang="zh-CN" sz="2800" baseline="30000" dirty="0">
                <a:solidFill>
                  <a:srgbClr val="FF4E21"/>
                </a:solidFill>
                <a:ea typeface="宋体" panose="02010600030101010101" pitchFamily="2" charset="-122"/>
              </a:rPr>
              <a:t>n+1</a:t>
            </a:r>
            <a:r>
              <a:rPr lang="en-US" altLang="zh-CN" sz="2800" dirty="0">
                <a:solidFill>
                  <a:srgbClr val="FF4E21"/>
                </a:solidFill>
                <a:ea typeface="宋体" panose="02010600030101010101" pitchFamily="2" charset="-122"/>
              </a:rPr>
              <a:t>(p)</a:t>
            </a:r>
          </a:p>
        </p:txBody>
      </p:sp>
      <p:sp>
        <p:nvSpPr>
          <p:cNvPr id="15" name="Rectangle 14">
            <a:extLst>
              <a:ext uri="{FF2B5EF4-FFF2-40B4-BE49-F238E27FC236}">
                <a16:creationId xmlns:a16="http://schemas.microsoft.com/office/drawing/2014/main" id="{B63D30E4-5EA1-430B-839C-CC5FBBB54109}"/>
              </a:ext>
            </a:extLst>
          </p:cNvPr>
          <p:cNvSpPr>
            <a:spLocks noChangeArrowheads="1"/>
          </p:cNvSpPr>
          <p:nvPr/>
        </p:nvSpPr>
        <p:spPr bwMode="auto">
          <a:xfrm>
            <a:off x="1160595" y="2170297"/>
            <a:ext cx="1606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zh-CN" altLang="en-US" sz="2800">
                <a:solidFill>
                  <a:srgbClr val="3DF500"/>
                </a:solidFill>
                <a:ea typeface="宋体" panose="02010600030101010101" pitchFamily="2" charset="-122"/>
              </a:rPr>
              <a:t>行业需求</a:t>
            </a:r>
            <a:endParaRPr lang="en-US" altLang="zh-CN" sz="2800">
              <a:solidFill>
                <a:srgbClr val="3DF500"/>
              </a:solidFill>
              <a:ea typeface="宋体" panose="02010600030101010101" pitchFamily="2" charset="-122"/>
            </a:endParaRPr>
          </a:p>
        </p:txBody>
      </p:sp>
      <p:sp>
        <p:nvSpPr>
          <p:cNvPr id="16" name="Rectangle 15">
            <a:extLst>
              <a:ext uri="{FF2B5EF4-FFF2-40B4-BE49-F238E27FC236}">
                <a16:creationId xmlns:a16="http://schemas.microsoft.com/office/drawing/2014/main" id="{4E0D1D00-310D-45A9-A864-F40D537AB9F7}"/>
              </a:ext>
            </a:extLst>
          </p:cNvPr>
          <p:cNvSpPr>
            <a:spLocks noChangeArrowheads="1"/>
          </p:cNvSpPr>
          <p:nvPr/>
        </p:nvSpPr>
        <p:spPr bwMode="auto">
          <a:xfrm>
            <a:off x="7637595" y="2622734"/>
            <a:ext cx="924933"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rgbClr val="00CCFF"/>
                </a:solidFill>
                <a:ea typeface="宋体" panose="02010600030101010101" pitchFamily="2" charset="-122"/>
              </a:rPr>
              <a:t>LAC</a:t>
            </a:r>
          </a:p>
        </p:txBody>
      </p:sp>
      <p:sp>
        <p:nvSpPr>
          <p:cNvPr id="17" name="Rectangle 16">
            <a:extLst>
              <a:ext uri="{FF2B5EF4-FFF2-40B4-BE49-F238E27FC236}">
                <a16:creationId xmlns:a16="http://schemas.microsoft.com/office/drawing/2014/main" id="{823D8669-16AB-4D73-B4F9-D2C0FDB2806B}"/>
              </a:ext>
            </a:extLst>
          </p:cNvPr>
          <p:cNvSpPr>
            <a:spLocks noChangeArrowheads="1"/>
          </p:cNvSpPr>
          <p:nvPr/>
        </p:nvSpPr>
        <p:spPr bwMode="auto">
          <a:xfrm>
            <a:off x="6446970" y="2622734"/>
            <a:ext cx="965008"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hlink"/>
                </a:solidFill>
                <a:ea typeface="宋体" panose="02010600030101010101" pitchFamily="2" charset="-122"/>
              </a:rPr>
              <a:t>LMC</a:t>
            </a:r>
          </a:p>
        </p:txBody>
      </p:sp>
      <p:sp>
        <p:nvSpPr>
          <p:cNvPr id="18" name="Rectangle 17">
            <a:extLst>
              <a:ext uri="{FF2B5EF4-FFF2-40B4-BE49-F238E27FC236}">
                <a16:creationId xmlns:a16="http://schemas.microsoft.com/office/drawing/2014/main" id="{22F0E032-FD5E-4C8A-97E3-E2790B9B49DD}"/>
              </a:ext>
            </a:extLst>
          </p:cNvPr>
          <p:cNvSpPr>
            <a:spLocks noChangeArrowheads="1"/>
          </p:cNvSpPr>
          <p:nvPr/>
        </p:nvSpPr>
        <p:spPr bwMode="auto">
          <a:xfrm>
            <a:off x="8161470" y="5242109"/>
            <a:ext cx="46487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Q</a:t>
            </a:r>
          </a:p>
        </p:txBody>
      </p:sp>
      <p:sp>
        <p:nvSpPr>
          <p:cNvPr id="19" name="Rectangle 18">
            <a:extLst>
              <a:ext uri="{FF2B5EF4-FFF2-40B4-BE49-F238E27FC236}">
                <a16:creationId xmlns:a16="http://schemas.microsoft.com/office/drawing/2014/main" id="{951C43B1-EA55-45E0-84B7-668CBE4A4CF0}"/>
              </a:ext>
            </a:extLst>
          </p:cNvPr>
          <p:cNvSpPr>
            <a:spLocks noChangeArrowheads="1"/>
          </p:cNvSpPr>
          <p:nvPr/>
        </p:nvSpPr>
        <p:spPr bwMode="auto">
          <a:xfrm>
            <a:off x="5613533" y="1479734"/>
            <a:ext cx="2350002"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zh-CN" altLang="en-US" sz="2800" dirty="0">
                <a:solidFill>
                  <a:schemeClr val="tx1"/>
                </a:solidFill>
                <a:ea typeface="宋体" panose="02010600030101010101" pitchFamily="2" charset="-122"/>
              </a:rPr>
              <a:t>一个典型厂商</a:t>
            </a:r>
            <a:endParaRPr lang="en-US" altLang="zh-CN" sz="2800" dirty="0">
              <a:solidFill>
                <a:schemeClr val="tx1"/>
              </a:solidFill>
              <a:ea typeface="宋体" panose="02010600030101010101" pitchFamily="2" charset="-122"/>
            </a:endParaRPr>
          </a:p>
        </p:txBody>
      </p:sp>
      <p:sp>
        <p:nvSpPr>
          <p:cNvPr id="20" name="Rectangle 19">
            <a:extLst>
              <a:ext uri="{FF2B5EF4-FFF2-40B4-BE49-F238E27FC236}">
                <a16:creationId xmlns:a16="http://schemas.microsoft.com/office/drawing/2014/main" id="{0828ED54-66B8-44F6-89EE-21E46B58F528}"/>
              </a:ext>
            </a:extLst>
          </p:cNvPr>
          <p:cNvSpPr>
            <a:spLocks noChangeArrowheads="1"/>
          </p:cNvSpPr>
          <p:nvPr/>
        </p:nvSpPr>
        <p:spPr bwMode="auto">
          <a:xfrm>
            <a:off x="1613033" y="1479734"/>
            <a:ext cx="907300"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zh-CN" altLang="en-US" sz="2800" dirty="0">
                <a:solidFill>
                  <a:schemeClr val="tx1"/>
                </a:solidFill>
                <a:ea typeface="宋体" panose="02010600030101010101" pitchFamily="2" charset="-122"/>
              </a:rPr>
              <a:t>行业</a:t>
            </a:r>
            <a:endParaRPr lang="en-US" altLang="zh-CN" sz="2800" dirty="0">
              <a:solidFill>
                <a:schemeClr val="tx1"/>
              </a:solidFill>
              <a:ea typeface="宋体" panose="02010600030101010101" pitchFamily="2" charset="-122"/>
            </a:endParaRPr>
          </a:p>
        </p:txBody>
      </p:sp>
      <p:sp>
        <p:nvSpPr>
          <p:cNvPr id="21" name="Rectangle 20">
            <a:extLst>
              <a:ext uri="{FF2B5EF4-FFF2-40B4-BE49-F238E27FC236}">
                <a16:creationId xmlns:a16="http://schemas.microsoft.com/office/drawing/2014/main" id="{F52E22C8-10FC-49C2-8B88-9FDD21FC77BA}"/>
              </a:ext>
            </a:extLst>
          </p:cNvPr>
          <p:cNvSpPr>
            <a:spLocks noChangeArrowheads="1"/>
          </p:cNvSpPr>
          <p:nvPr/>
        </p:nvSpPr>
        <p:spPr bwMode="auto">
          <a:xfrm>
            <a:off x="589095" y="1860734"/>
            <a:ext cx="401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p</a:t>
            </a:r>
          </a:p>
        </p:txBody>
      </p:sp>
      <p:sp>
        <p:nvSpPr>
          <p:cNvPr id="22" name="Rectangle 21">
            <a:extLst>
              <a:ext uri="{FF2B5EF4-FFF2-40B4-BE49-F238E27FC236}">
                <a16:creationId xmlns:a16="http://schemas.microsoft.com/office/drawing/2014/main" id="{3C42A68C-301F-46DA-A3FA-0DB41D6406A1}"/>
              </a:ext>
            </a:extLst>
          </p:cNvPr>
          <p:cNvSpPr>
            <a:spLocks noChangeArrowheads="1"/>
          </p:cNvSpPr>
          <p:nvPr/>
        </p:nvSpPr>
        <p:spPr bwMode="auto">
          <a:xfrm>
            <a:off x="5042033" y="1860734"/>
            <a:ext cx="405560"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p</a:t>
            </a:r>
          </a:p>
        </p:txBody>
      </p:sp>
      <p:sp>
        <p:nvSpPr>
          <p:cNvPr id="23" name="Rectangle 22">
            <a:extLst>
              <a:ext uri="{FF2B5EF4-FFF2-40B4-BE49-F238E27FC236}">
                <a16:creationId xmlns:a16="http://schemas.microsoft.com/office/drawing/2014/main" id="{F07EC610-5F4C-4AEC-88A3-4EE9B5EBC5B1}"/>
              </a:ext>
            </a:extLst>
          </p:cNvPr>
          <p:cNvSpPr>
            <a:spLocks noChangeArrowheads="1"/>
          </p:cNvSpPr>
          <p:nvPr/>
        </p:nvSpPr>
        <p:spPr bwMode="auto">
          <a:xfrm>
            <a:off x="4160970" y="5313547"/>
            <a:ext cx="665247"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Qs</a:t>
            </a:r>
          </a:p>
        </p:txBody>
      </p:sp>
      <p:sp>
        <p:nvSpPr>
          <p:cNvPr id="24" name="Rectangle 23">
            <a:extLst>
              <a:ext uri="{FF2B5EF4-FFF2-40B4-BE49-F238E27FC236}">
                <a16:creationId xmlns:a16="http://schemas.microsoft.com/office/drawing/2014/main" id="{32FC41F9-FA4E-47A6-963C-99060B70965B}"/>
              </a:ext>
            </a:extLst>
          </p:cNvPr>
          <p:cNvSpPr>
            <a:spLocks noChangeArrowheads="1"/>
          </p:cNvSpPr>
          <p:nvPr/>
        </p:nvSpPr>
        <p:spPr bwMode="auto">
          <a:xfrm>
            <a:off x="517658" y="4113397"/>
            <a:ext cx="823944"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p</a:t>
            </a:r>
            <a:r>
              <a:rPr lang="en-US" altLang="zh-CN" sz="2800" baseline="-25000" dirty="0">
                <a:solidFill>
                  <a:schemeClr val="tx1"/>
                </a:solidFill>
                <a:ea typeface="宋体" panose="02010600030101010101" pitchFamily="2" charset="-122"/>
              </a:rPr>
              <a:t>n+2</a:t>
            </a:r>
          </a:p>
        </p:txBody>
      </p:sp>
      <p:sp>
        <p:nvSpPr>
          <p:cNvPr id="25" name="Rectangle 24">
            <a:extLst>
              <a:ext uri="{FF2B5EF4-FFF2-40B4-BE49-F238E27FC236}">
                <a16:creationId xmlns:a16="http://schemas.microsoft.com/office/drawing/2014/main" id="{C5021AC5-8111-42DC-9AF3-63024C386322}"/>
              </a:ext>
            </a:extLst>
          </p:cNvPr>
          <p:cNvSpPr>
            <a:spLocks noChangeArrowheads="1"/>
          </p:cNvSpPr>
          <p:nvPr/>
        </p:nvSpPr>
        <p:spPr bwMode="auto">
          <a:xfrm>
            <a:off x="660533" y="5697722"/>
            <a:ext cx="4305666"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zh-CN" altLang="en-US" dirty="0">
                <a:solidFill>
                  <a:schemeClr val="tx1"/>
                </a:solidFill>
                <a:ea typeface="宋体" panose="02010600030101010101" pitchFamily="2" charset="-122"/>
              </a:rPr>
              <a:t>每个厂商都将减少生产</a:t>
            </a:r>
            <a:endParaRPr lang="en-US" altLang="zh-CN" dirty="0">
              <a:solidFill>
                <a:schemeClr val="tx1"/>
              </a:solidFill>
              <a:ea typeface="宋体" panose="02010600030101010101" pitchFamily="2" charset="-122"/>
            </a:endParaRPr>
          </a:p>
        </p:txBody>
      </p:sp>
      <p:sp>
        <p:nvSpPr>
          <p:cNvPr id="26" name="Rectangle 25">
            <a:extLst>
              <a:ext uri="{FF2B5EF4-FFF2-40B4-BE49-F238E27FC236}">
                <a16:creationId xmlns:a16="http://schemas.microsoft.com/office/drawing/2014/main" id="{B7F4ED74-6A75-4825-A3F2-5A304E48A9A9}"/>
              </a:ext>
            </a:extLst>
          </p:cNvPr>
          <p:cNvSpPr>
            <a:spLocks noChangeArrowheads="1"/>
          </p:cNvSpPr>
          <p:nvPr/>
        </p:nvSpPr>
        <p:spPr bwMode="auto">
          <a:xfrm>
            <a:off x="6496183" y="5226234"/>
            <a:ext cx="1022716"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Q</a:t>
            </a:r>
            <a:r>
              <a:rPr lang="en-US" altLang="zh-CN" sz="2800" baseline="-25000" dirty="0">
                <a:solidFill>
                  <a:schemeClr val="tx1"/>
                </a:solidFill>
                <a:ea typeface="宋体" panose="02010600030101010101" pitchFamily="2" charset="-122"/>
              </a:rPr>
              <a:t>n+2</a:t>
            </a:r>
            <a:r>
              <a:rPr lang="en-US" altLang="zh-CN" sz="2800" dirty="0">
                <a:solidFill>
                  <a:schemeClr val="tx1"/>
                </a:solidFill>
                <a:ea typeface="宋体" panose="02010600030101010101" pitchFamily="2" charset="-122"/>
              </a:rPr>
              <a:t>*</a:t>
            </a:r>
          </a:p>
        </p:txBody>
      </p:sp>
      <p:sp>
        <p:nvSpPr>
          <p:cNvPr id="28" name="Line 29">
            <a:extLst>
              <a:ext uri="{FF2B5EF4-FFF2-40B4-BE49-F238E27FC236}">
                <a16:creationId xmlns:a16="http://schemas.microsoft.com/office/drawing/2014/main" id="{AC6F4E6B-27A5-4A42-8882-025EB6F385EA}"/>
              </a:ext>
            </a:extLst>
          </p:cNvPr>
          <p:cNvSpPr>
            <a:spLocks noChangeShapeType="1"/>
          </p:cNvSpPr>
          <p:nvPr/>
        </p:nvSpPr>
        <p:spPr bwMode="auto">
          <a:xfrm>
            <a:off x="6814127" y="4359459"/>
            <a:ext cx="0" cy="85725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29" name="Line 32">
            <a:extLst>
              <a:ext uri="{FF2B5EF4-FFF2-40B4-BE49-F238E27FC236}">
                <a16:creationId xmlns:a16="http://schemas.microsoft.com/office/drawing/2014/main" id="{6E054441-E306-41CD-AF31-58B8F9A2B2D1}"/>
              </a:ext>
            </a:extLst>
          </p:cNvPr>
          <p:cNvSpPr>
            <a:spLocks noChangeShapeType="1"/>
          </p:cNvSpPr>
          <p:nvPr/>
        </p:nvSpPr>
        <p:spPr bwMode="auto">
          <a:xfrm>
            <a:off x="1071695" y="4367333"/>
            <a:ext cx="7262813"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30" name="Rectangle 28">
            <a:extLst>
              <a:ext uri="{FF2B5EF4-FFF2-40B4-BE49-F238E27FC236}">
                <a16:creationId xmlns:a16="http://schemas.microsoft.com/office/drawing/2014/main" id="{F7D6E42C-3A84-4F9F-8AE5-F98F22A80268}"/>
              </a:ext>
            </a:extLst>
          </p:cNvPr>
          <p:cNvSpPr>
            <a:spLocks noChangeArrowheads="1"/>
          </p:cNvSpPr>
          <p:nvPr/>
        </p:nvSpPr>
        <p:spPr bwMode="auto">
          <a:xfrm>
            <a:off x="4970595" y="4113397"/>
            <a:ext cx="823944" cy="5238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p</a:t>
            </a:r>
            <a:r>
              <a:rPr lang="en-US" altLang="zh-CN" sz="2800" baseline="-25000" dirty="0">
                <a:solidFill>
                  <a:schemeClr val="tx1"/>
                </a:solidFill>
                <a:ea typeface="宋体" panose="02010600030101010101" pitchFamily="2" charset="-122"/>
              </a:rPr>
              <a:t>n+2</a:t>
            </a:r>
          </a:p>
        </p:txBody>
      </p:sp>
      <p:sp>
        <p:nvSpPr>
          <p:cNvPr id="31" name="Line 32">
            <a:extLst>
              <a:ext uri="{FF2B5EF4-FFF2-40B4-BE49-F238E27FC236}">
                <a16:creationId xmlns:a16="http://schemas.microsoft.com/office/drawing/2014/main" id="{A338EEED-A722-49B0-94AA-37C2C6D00C9D}"/>
              </a:ext>
            </a:extLst>
          </p:cNvPr>
          <p:cNvSpPr>
            <a:spLocks noChangeShapeType="1"/>
          </p:cNvSpPr>
          <p:nvPr/>
        </p:nvSpPr>
        <p:spPr bwMode="auto">
          <a:xfrm flipV="1">
            <a:off x="1062170" y="4080059"/>
            <a:ext cx="2905125" cy="1123950"/>
          </a:xfrm>
          <a:prstGeom prst="line">
            <a:avLst/>
          </a:prstGeom>
          <a:noFill/>
          <a:ln w="25400">
            <a:solidFill>
              <a:srgbClr val="FF4E2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Tree>
    <p:extLst>
      <p:ext uri="{BB962C8B-B14F-4D97-AF65-F5344CB8AC3E}">
        <p14:creationId xmlns:p14="http://schemas.microsoft.com/office/powerpoint/2010/main" val="991174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08C9A8-2BEA-4AF8-AA23-4277FDF8501A}"/>
              </a:ext>
            </a:extLst>
          </p:cNvPr>
          <p:cNvSpPr>
            <a:spLocks noGrp="1"/>
          </p:cNvSpPr>
          <p:nvPr>
            <p:ph type="title"/>
          </p:nvPr>
        </p:nvSpPr>
        <p:spPr/>
        <p:txBody>
          <a:bodyPr/>
          <a:lstStyle/>
          <a:p>
            <a:r>
              <a:rPr lang="en-US" altLang="zh-CN" dirty="0"/>
              <a:t>Recap</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F94F32C-9C06-4D06-A656-6C13ED908669}"/>
                  </a:ext>
                </a:extLst>
              </p:cNvPr>
              <p:cNvSpPr>
                <a:spLocks noGrp="1"/>
              </p:cNvSpPr>
              <p:nvPr>
                <p:ph idx="1"/>
              </p:nvPr>
            </p:nvSpPr>
            <p:spPr/>
            <p:txBody>
              <a:bodyPr/>
              <a:lstStyle/>
              <a:p>
                <a14:m>
                  <m:oMath xmlns:m="http://schemas.openxmlformats.org/officeDocument/2006/math">
                    <m:r>
                      <m:rPr>
                        <m:nor/>
                      </m:rPr>
                      <a:rPr lang="en-US" altLang="zh-CN" dirty="0">
                        <a:latin typeface="+mn-ea"/>
                      </a:rPr>
                      <m:t>L</m:t>
                    </m:r>
                    <m:r>
                      <m:rPr>
                        <m:nor/>
                      </m:rPr>
                      <a:rPr lang="en-US" altLang="zh-CN" dirty="0" smtClean="0">
                        <a:latin typeface="+mn-ea"/>
                      </a:rPr>
                      <m:t>TC</m:t>
                    </m:r>
                    <m:r>
                      <m:rPr>
                        <m:nor/>
                      </m:rPr>
                      <a:rPr lang="en-US" altLang="zh-CN" dirty="0" smtClean="0">
                        <a:latin typeface="+mn-ea"/>
                      </a:rPr>
                      <m:t>(</m:t>
                    </m:r>
                    <m:r>
                      <m:rPr>
                        <m:nor/>
                      </m:rPr>
                      <a:rPr lang="en-US" altLang="zh-CN" dirty="0" smtClean="0">
                        <a:latin typeface="+mn-ea"/>
                      </a:rPr>
                      <m:t>Q</m:t>
                    </m:r>
                    <m:r>
                      <m:rPr>
                        <m:nor/>
                      </m:rPr>
                      <a:rPr lang="en-US" altLang="zh-CN" dirty="0" smtClean="0">
                        <a:latin typeface="+mn-ea"/>
                      </a:rPr>
                      <m:t>)</m:t>
                    </m:r>
                    <m:r>
                      <a:rPr lang="en-US" altLang="zh-CN" b="0" i="1" dirty="0" smtClean="0">
                        <a:latin typeface="Cambria Math" panose="02040503050406030204" pitchFamily="18" charset="0"/>
                        <a:ea typeface="Cambria Math" panose="02040503050406030204" pitchFamily="18" charset="0"/>
                      </a:rPr>
                      <m:t>≤</m:t>
                    </m:r>
                    <m:r>
                      <m:rPr>
                        <m:nor/>
                      </m:rPr>
                      <a:rPr lang="en-US" altLang="zh-CN" b="0" i="0" dirty="0" smtClean="0">
                        <a:latin typeface="+mn-ea"/>
                      </a:rPr>
                      <m:t>TC</m:t>
                    </m:r>
                    <m:r>
                      <m:rPr>
                        <m:nor/>
                      </m:rPr>
                      <a:rPr lang="en-US" altLang="zh-CN" dirty="0">
                        <a:latin typeface="+mn-ea"/>
                      </a:rPr>
                      <m:t>(</m:t>
                    </m:r>
                    <m:r>
                      <m:rPr>
                        <m:nor/>
                      </m:rPr>
                      <a:rPr lang="en-US" altLang="zh-CN" dirty="0">
                        <a:latin typeface="+mn-ea"/>
                      </a:rPr>
                      <m:t>Q</m:t>
                    </m:r>
                    <m:r>
                      <m:rPr>
                        <m:nor/>
                      </m:rPr>
                      <a:rPr lang="en-US" altLang="zh-CN" dirty="0">
                        <a:latin typeface="+mn-ea"/>
                      </a:rPr>
                      <m:t>)</m:t>
                    </m:r>
                    <m:r>
                      <a:rPr lang="zh-CN" altLang="en-US" i="1" dirty="0" smtClean="0">
                        <a:latin typeface="Cambria Math" panose="02040503050406030204" pitchFamily="18" charset="0"/>
                      </a:rPr>
                      <m:t>，</m:t>
                    </m:r>
                  </m:oMath>
                </a14:m>
                <a:r>
                  <a:rPr lang="zh-CN" altLang="en-US" dirty="0"/>
                  <a:t>等号满足当且仅当</a:t>
                </a:r>
                <a14:m>
                  <m:oMath xmlns:m="http://schemas.openxmlformats.org/officeDocument/2006/math">
                    <m:acc>
                      <m:accPr>
                        <m:chr m:val="̅"/>
                        <m:ctrlPr>
                          <a:rPr lang="en-US" altLang="zh-CN" i="1">
                            <a:latin typeface="Cambria Math" panose="02040503050406030204" pitchFamily="18" charset="0"/>
                          </a:rPr>
                        </m:ctrlPr>
                      </m:accPr>
                      <m:e>
                        <m:r>
                          <a:rPr lang="en-US" altLang="zh-CN">
                            <a:latin typeface="Cambria Math" panose="02040503050406030204" pitchFamily="18" charset="0"/>
                          </a:rPr>
                          <m:t>𝐊</m:t>
                        </m:r>
                      </m:e>
                    </m:acc>
                  </m:oMath>
                </a14:m>
                <a:r>
                  <a:rPr lang="en-US" altLang="zh-CN" dirty="0"/>
                  <a:t>=</a:t>
                </a:r>
                <a14:m>
                  <m:oMath xmlns:m="http://schemas.openxmlformats.org/officeDocument/2006/math">
                    <m:r>
                      <m:rPr>
                        <m:nor/>
                      </m:rPr>
                      <a:rPr lang="en-US" altLang="zh-CN" dirty="0">
                        <a:latin typeface="+mn-ea"/>
                      </a:rPr>
                      <m:t>K</m:t>
                    </m:r>
                    <m:r>
                      <m:rPr>
                        <m:nor/>
                      </m:rPr>
                      <a:rPr lang="en-US" altLang="zh-CN" dirty="0">
                        <a:latin typeface="+mn-ea"/>
                      </a:rPr>
                      <m:t>∗ (</m:t>
                    </m:r>
                    <m:r>
                      <m:rPr>
                        <m:nor/>
                      </m:rPr>
                      <a:rPr lang="en-US" altLang="zh-CN" dirty="0">
                        <a:latin typeface="+mn-ea"/>
                      </a:rPr>
                      <m:t>Q</m:t>
                    </m:r>
                    <m:r>
                      <m:rPr>
                        <m:nor/>
                      </m:rPr>
                      <a:rPr lang="en-US" altLang="zh-CN" dirty="0">
                        <a:latin typeface="+mn-ea"/>
                      </a:rPr>
                      <m:t>)</m:t>
                    </m:r>
                  </m:oMath>
                </a14:m>
                <a:endParaRPr lang="en-US" altLang="zh-CN" dirty="0"/>
              </a:p>
              <a:p>
                <a14:m>
                  <m:oMath xmlns:m="http://schemas.openxmlformats.org/officeDocument/2006/math">
                    <m:r>
                      <m:rPr>
                        <m:nor/>
                      </m:rPr>
                      <a:rPr lang="en-US" altLang="zh-CN" dirty="0">
                        <a:latin typeface="+mn-ea"/>
                      </a:rPr>
                      <m:t>LAC</m:t>
                    </m:r>
                    <m:r>
                      <m:rPr>
                        <m:nor/>
                      </m:rPr>
                      <a:rPr lang="en-US" altLang="zh-CN" dirty="0">
                        <a:latin typeface="+mn-ea"/>
                      </a:rPr>
                      <m:t>(</m:t>
                    </m:r>
                    <m:r>
                      <m:rPr>
                        <m:nor/>
                      </m:rPr>
                      <a:rPr lang="en-US" altLang="zh-CN" dirty="0">
                        <a:latin typeface="+mn-ea"/>
                      </a:rPr>
                      <m:t>Q</m:t>
                    </m:r>
                    <m:r>
                      <m:rPr>
                        <m:nor/>
                      </m:rPr>
                      <a:rPr lang="en-US" altLang="zh-CN" dirty="0">
                        <a:latin typeface="+mn-ea"/>
                      </a:rPr>
                      <m:t>)</m:t>
                    </m:r>
                    <m:r>
                      <a:rPr lang="en-US" altLang="zh-CN" i="1" dirty="0">
                        <a:latin typeface="Cambria Math" panose="02040503050406030204" pitchFamily="18" charset="0"/>
                        <a:ea typeface="Cambria Math" panose="02040503050406030204" pitchFamily="18" charset="0"/>
                      </a:rPr>
                      <m:t>≤</m:t>
                    </m:r>
                    <m:r>
                      <m:rPr>
                        <m:nor/>
                      </m:rPr>
                      <a:rPr lang="en-US" altLang="zh-CN" dirty="0">
                        <a:latin typeface="+mn-ea"/>
                      </a:rPr>
                      <m:t>AC</m:t>
                    </m:r>
                    <m:r>
                      <m:rPr>
                        <m:nor/>
                      </m:rPr>
                      <a:rPr lang="en-US" altLang="zh-CN" dirty="0">
                        <a:latin typeface="+mn-ea"/>
                      </a:rPr>
                      <m:t>(</m:t>
                    </m:r>
                    <m:r>
                      <m:rPr>
                        <m:nor/>
                      </m:rPr>
                      <a:rPr lang="en-US" altLang="zh-CN" dirty="0">
                        <a:latin typeface="+mn-ea"/>
                      </a:rPr>
                      <m:t>Q</m:t>
                    </m:r>
                    <m:r>
                      <m:rPr>
                        <m:nor/>
                      </m:rPr>
                      <a:rPr lang="en-US" altLang="zh-CN" dirty="0">
                        <a:latin typeface="+mn-ea"/>
                      </a:rPr>
                      <m:t>)</m:t>
                    </m:r>
                    <m:r>
                      <a:rPr lang="zh-CN" altLang="en-US" i="1" dirty="0">
                        <a:latin typeface="Cambria Math" panose="02040503050406030204" pitchFamily="18" charset="0"/>
                      </a:rPr>
                      <m:t>，</m:t>
                    </m:r>
                  </m:oMath>
                </a14:m>
                <a:r>
                  <a:rPr lang="zh-CN" altLang="en-US" dirty="0"/>
                  <a:t>等号满足当且仅当</a:t>
                </a:r>
                <a14:m>
                  <m:oMath xmlns:m="http://schemas.openxmlformats.org/officeDocument/2006/math">
                    <m:acc>
                      <m:accPr>
                        <m:chr m:val="̅"/>
                        <m:ctrlPr>
                          <a:rPr lang="en-US" altLang="zh-CN" i="1">
                            <a:latin typeface="Cambria Math" panose="02040503050406030204" pitchFamily="18" charset="0"/>
                          </a:rPr>
                        </m:ctrlPr>
                      </m:accPr>
                      <m:e>
                        <m:r>
                          <a:rPr lang="en-US" altLang="zh-CN">
                            <a:latin typeface="Cambria Math" panose="02040503050406030204" pitchFamily="18" charset="0"/>
                          </a:rPr>
                          <m:t>𝐊</m:t>
                        </m:r>
                      </m:e>
                    </m:acc>
                  </m:oMath>
                </a14:m>
                <a:r>
                  <a:rPr lang="en-US" altLang="zh-CN" dirty="0"/>
                  <a:t>=</a:t>
                </a:r>
                <a14:m>
                  <m:oMath xmlns:m="http://schemas.openxmlformats.org/officeDocument/2006/math">
                    <m:r>
                      <m:rPr>
                        <m:nor/>
                      </m:rPr>
                      <a:rPr lang="en-US" altLang="zh-CN" dirty="0">
                        <a:latin typeface="+mn-ea"/>
                      </a:rPr>
                      <m:t>K</m:t>
                    </m:r>
                    <m:r>
                      <m:rPr>
                        <m:nor/>
                      </m:rPr>
                      <a:rPr lang="en-US" altLang="zh-CN" dirty="0">
                        <a:latin typeface="+mn-ea"/>
                      </a:rPr>
                      <m:t>∗ (</m:t>
                    </m:r>
                    <m:r>
                      <m:rPr>
                        <m:nor/>
                      </m:rPr>
                      <a:rPr lang="en-US" altLang="zh-CN" dirty="0">
                        <a:latin typeface="+mn-ea"/>
                      </a:rPr>
                      <m:t>Q</m:t>
                    </m:r>
                    <m:r>
                      <m:rPr>
                        <m:nor/>
                      </m:rPr>
                      <a:rPr lang="en-US" altLang="zh-CN" dirty="0">
                        <a:latin typeface="+mn-ea"/>
                      </a:rPr>
                      <m:t>)</m:t>
                    </m:r>
                  </m:oMath>
                </a14:m>
                <a:endParaRPr lang="zh-CN" altLang="en-US" dirty="0"/>
              </a:p>
              <a:p>
                <a:r>
                  <a:rPr lang="en-US" altLang="zh-CN" dirty="0"/>
                  <a:t>TC</a:t>
                </a:r>
                <a:r>
                  <a:rPr lang="zh-CN" altLang="en-US" dirty="0"/>
                  <a:t>和</a:t>
                </a:r>
                <a:r>
                  <a:rPr lang="en-US" altLang="zh-CN" dirty="0"/>
                  <a:t>LTC</a:t>
                </a:r>
                <a:r>
                  <a:rPr lang="zh-CN" altLang="en-US" dirty="0"/>
                  <a:t>相切，</a:t>
                </a:r>
                <a:r>
                  <a:rPr lang="en-US" altLang="zh-CN" dirty="0"/>
                  <a:t>AC</a:t>
                </a:r>
                <a:r>
                  <a:rPr lang="zh-CN" altLang="en-US" dirty="0"/>
                  <a:t>和</a:t>
                </a:r>
                <a:r>
                  <a:rPr lang="en-US" altLang="zh-CN" dirty="0"/>
                  <a:t>LAC</a:t>
                </a:r>
                <a:r>
                  <a:rPr lang="zh-CN" altLang="en-US" dirty="0"/>
                  <a:t>相切</a:t>
                </a:r>
                <a:endParaRPr lang="en-US" altLang="zh-CN" dirty="0"/>
              </a:p>
              <a:p>
                <a14:m>
                  <m:oMath xmlns:m="http://schemas.openxmlformats.org/officeDocument/2006/math">
                    <m:r>
                      <a:rPr lang="en-US" altLang="zh-CN" b="1" i="1">
                        <a:latin typeface="Cambria Math" panose="02040503050406030204" pitchFamily="18" charset="0"/>
                      </a:rPr>
                      <m:t>𝑴𝑪</m:t>
                    </m:r>
                    <m:d>
                      <m:dPr>
                        <m:ctrlPr>
                          <a:rPr lang="en-US" altLang="zh-CN" b="1" i="1">
                            <a:latin typeface="Cambria Math" panose="02040503050406030204" pitchFamily="18" charset="0"/>
                          </a:rPr>
                        </m:ctrlPr>
                      </m:dPr>
                      <m:e>
                        <m:r>
                          <m:rPr>
                            <m:nor/>
                          </m:rPr>
                          <a:rPr lang="en-US" altLang="zh-CN" dirty="0">
                            <a:latin typeface="+mn-ea"/>
                          </a:rPr>
                          <m:t>Q</m:t>
                        </m:r>
                      </m:e>
                    </m:d>
                    <m:r>
                      <a:rPr lang="en-US" altLang="zh-CN" b="1" i="1" smtClean="0">
                        <a:latin typeface="Cambria Math" panose="02040503050406030204" pitchFamily="18" charset="0"/>
                      </a:rPr>
                      <m:t>=</m:t>
                    </m:r>
                  </m:oMath>
                </a14:m>
                <a:r>
                  <a:rPr lang="en-US" altLang="zh-CN" dirty="0"/>
                  <a:t> </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𝑤</m:t>
                        </m:r>
                      </m:num>
                      <m:den>
                        <m:r>
                          <a:rPr lang="en-US" altLang="zh-CN">
                            <a:latin typeface="Cambria Math" panose="02040503050406030204" pitchFamily="18" charset="0"/>
                          </a:rPr>
                          <m:t>𝐌</m:t>
                        </m:r>
                        <m:sSub>
                          <m:sSubPr>
                            <m:ctrlPr>
                              <a:rPr lang="en-US" altLang="zh-CN" i="1">
                                <a:latin typeface="Cambria Math" panose="02040503050406030204" pitchFamily="18" charset="0"/>
                              </a:rPr>
                            </m:ctrlPr>
                          </m:sSubPr>
                          <m:e>
                            <m:r>
                              <a:rPr lang="en-US" altLang="zh-CN">
                                <a:latin typeface="Cambria Math" panose="02040503050406030204" pitchFamily="18" charset="0"/>
                              </a:rPr>
                              <m:t>𝐏</m:t>
                            </m:r>
                          </m:e>
                          <m:sub>
                            <m:r>
                              <a:rPr lang="en-US" altLang="zh-CN" b="1">
                                <a:latin typeface="Cambria Math" panose="02040503050406030204" pitchFamily="18" charset="0"/>
                              </a:rPr>
                              <m:t>𝐋</m:t>
                            </m:r>
                          </m:sub>
                        </m:sSub>
                        <m:r>
                          <a:rPr lang="en-US" altLang="zh-CN" b="1" i="1" smtClean="0">
                            <a:latin typeface="Cambria Math" panose="02040503050406030204" pitchFamily="18" charset="0"/>
                          </a:rPr>
                          <m:t>(</m:t>
                        </m:r>
                        <m:r>
                          <m:rPr>
                            <m:nor/>
                          </m:rPr>
                          <a:rPr lang="en-US" altLang="zh-CN" dirty="0">
                            <a:latin typeface="+mn-ea"/>
                          </a:rPr>
                          <m:t>L</m:t>
                        </m:r>
                        <m:r>
                          <m:rPr>
                            <m:nor/>
                          </m:rPr>
                          <a:rPr lang="en-US" altLang="zh-CN" dirty="0">
                            <a:latin typeface="+mn-ea"/>
                          </a:rPr>
                          <m:t>∗</m:t>
                        </m:r>
                        <m:r>
                          <a:rPr lang="en-US" altLang="zh-CN" b="1" i="1" dirty="0" smtClean="0">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a:latin typeface="Cambria Math" panose="02040503050406030204" pitchFamily="18" charset="0"/>
                              </a:rPr>
                              <m:t>𝐊</m:t>
                            </m:r>
                          </m:e>
                        </m:acc>
                        <m:r>
                          <a:rPr lang="en-US" altLang="zh-CN" b="1" i="1" smtClean="0">
                            <a:latin typeface="Cambria Math" panose="02040503050406030204" pitchFamily="18" charset="0"/>
                          </a:rPr>
                          <m:t>)</m:t>
                        </m:r>
                      </m:den>
                    </m:f>
                    <m:r>
                      <a:rPr lang="en-US" altLang="zh-CN" b="1" i="1" smtClean="0">
                        <a:latin typeface="Cambria Math" panose="02040503050406030204" pitchFamily="18" charset="0"/>
                      </a:rPr>
                      <m:t>,</m:t>
                    </m:r>
                    <m:r>
                      <a:rPr lang="en-US" altLang="zh-CN" b="1" i="1">
                        <a:latin typeface="Cambria Math" panose="02040503050406030204" pitchFamily="18" charset="0"/>
                      </a:rPr>
                      <m:t>𝑳𝑴𝑪</m:t>
                    </m:r>
                    <m:r>
                      <a:rPr lang="en-US" altLang="zh-CN" b="1" i="1">
                        <a:latin typeface="Cambria Math" panose="02040503050406030204" pitchFamily="18" charset="0"/>
                      </a:rPr>
                      <m:t>(</m:t>
                    </m:r>
                    <m:r>
                      <m:rPr>
                        <m:nor/>
                      </m:rPr>
                      <a:rPr lang="en-US" altLang="zh-CN" dirty="0">
                        <a:latin typeface="+mn-ea"/>
                      </a:rPr>
                      <m:t>Q</m:t>
                    </m:r>
                    <m:r>
                      <a:rPr lang="en-US" altLang="zh-CN" b="1"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𝑤</m:t>
                        </m:r>
                      </m:num>
                      <m:den>
                        <m:r>
                          <a:rPr lang="en-US" altLang="zh-CN">
                            <a:latin typeface="Cambria Math" panose="02040503050406030204" pitchFamily="18" charset="0"/>
                          </a:rPr>
                          <m:t>𝐌</m:t>
                        </m:r>
                        <m:sSub>
                          <m:sSubPr>
                            <m:ctrlPr>
                              <a:rPr lang="en-US" altLang="zh-CN" i="1">
                                <a:latin typeface="Cambria Math" panose="02040503050406030204" pitchFamily="18" charset="0"/>
                              </a:rPr>
                            </m:ctrlPr>
                          </m:sSubPr>
                          <m:e>
                            <m:r>
                              <a:rPr lang="en-US" altLang="zh-CN">
                                <a:latin typeface="Cambria Math" panose="02040503050406030204" pitchFamily="18" charset="0"/>
                              </a:rPr>
                              <m:t>𝐏</m:t>
                            </m:r>
                          </m:e>
                          <m:sub>
                            <m:r>
                              <a:rPr lang="en-US" altLang="zh-CN" b="1">
                                <a:latin typeface="Cambria Math" panose="02040503050406030204" pitchFamily="18" charset="0"/>
                              </a:rPr>
                              <m:t>𝐋</m:t>
                            </m:r>
                          </m:sub>
                        </m:sSub>
                        <m:d>
                          <m:dPr>
                            <m:ctrlPr>
                              <a:rPr lang="en-US" altLang="zh-CN" i="1">
                                <a:latin typeface="Cambria Math" panose="02040503050406030204" pitchFamily="18" charset="0"/>
                              </a:rPr>
                            </m:ctrlPr>
                          </m:dPr>
                          <m:e>
                            <m:r>
                              <m:rPr>
                                <m:nor/>
                              </m:rPr>
                              <a:rPr lang="en-US" altLang="zh-CN" dirty="0">
                                <a:latin typeface="+mn-ea"/>
                              </a:rPr>
                              <m:t>L</m:t>
                            </m:r>
                            <m:r>
                              <m:rPr>
                                <m:nor/>
                              </m:rPr>
                              <a:rPr lang="en-US" altLang="zh-CN" dirty="0">
                                <a:latin typeface="+mn-ea"/>
                              </a:rPr>
                              <m:t>∗</m:t>
                            </m:r>
                            <m:r>
                              <a:rPr lang="en-US" altLang="zh-CN" b="0" i="1" dirty="0" smtClean="0">
                                <a:latin typeface="Cambria Math" panose="02040503050406030204" pitchFamily="18" charset="0"/>
                              </a:rPr>
                              <m:t>,</m:t>
                            </m:r>
                            <m:r>
                              <m:rPr>
                                <m:nor/>
                              </m:rPr>
                              <a:rPr lang="en-US" altLang="zh-CN" dirty="0">
                                <a:latin typeface="+mn-ea"/>
                              </a:rPr>
                              <m:t>K</m:t>
                            </m:r>
                            <m:r>
                              <m:rPr>
                                <m:nor/>
                              </m:rPr>
                              <a:rPr lang="en-US" altLang="zh-CN" dirty="0">
                                <a:latin typeface="+mn-ea"/>
                              </a:rPr>
                              <m:t>∗</m:t>
                            </m:r>
                          </m:e>
                        </m:d>
                      </m:den>
                    </m:f>
                  </m:oMath>
                </a14:m>
                <a:endParaRPr lang="en-US" altLang="zh-CN" dirty="0"/>
              </a:p>
              <a:p>
                <a14:m>
                  <m:oMath xmlns:m="http://schemas.openxmlformats.org/officeDocument/2006/math">
                    <m:r>
                      <a:rPr lang="en-US" altLang="zh-CN" b="1" i="1">
                        <a:latin typeface="Cambria Math" panose="02040503050406030204" pitchFamily="18" charset="0"/>
                      </a:rPr>
                      <m:t>𝑴𝑪</m:t>
                    </m:r>
                    <m:d>
                      <m:dPr>
                        <m:ctrlPr>
                          <a:rPr lang="en-US" altLang="zh-CN" b="1" i="1">
                            <a:latin typeface="Cambria Math" panose="02040503050406030204" pitchFamily="18" charset="0"/>
                          </a:rPr>
                        </m:ctrlPr>
                      </m:dPr>
                      <m:e>
                        <m:r>
                          <m:rPr>
                            <m:nor/>
                          </m:rPr>
                          <a:rPr lang="en-US" altLang="zh-CN" dirty="0">
                            <a:latin typeface="+mn-ea"/>
                          </a:rPr>
                          <m:t>Q</m:t>
                        </m:r>
                      </m:e>
                    </m:d>
                    <m:r>
                      <a:rPr lang="en-US" altLang="zh-CN" b="1" i="1">
                        <a:latin typeface="Cambria Math" panose="02040503050406030204" pitchFamily="18" charset="0"/>
                      </a:rPr>
                      <m:t>=</m:t>
                    </m:r>
                    <m:r>
                      <a:rPr lang="en-US" altLang="zh-CN" b="1" i="1">
                        <a:latin typeface="Cambria Math" panose="02040503050406030204" pitchFamily="18" charset="0"/>
                      </a:rPr>
                      <m:t>𝑳𝑴𝑪</m:t>
                    </m:r>
                    <m:r>
                      <a:rPr lang="en-US" altLang="zh-CN" b="1" i="1">
                        <a:latin typeface="Cambria Math" panose="02040503050406030204" pitchFamily="18" charset="0"/>
                      </a:rPr>
                      <m:t>(</m:t>
                    </m:r>
                    <m:r>
                      <m:rPr>
                        <m:nor/>
                      </m:rPr>
                      <a:rPr lang="en-US" altLang="zh-CN" dirty="0">
                        <a:latin typeface="+mn-ea"/>
                      </a:rPr>
                      <m:t>Q</m:t>
                    </m:r>
                    <m:r>
                      <a:rPr lang="en-US" altLang="zh-CN" b="1" i="1">
                        <a:latin typeface="Cambria Math" panose="02040503050406030204" pitchFamily="18" charset="0"/>
                      </a:rPr>
                      <m:t>)</m:t>
                    </m:r>
                  </m:oMath>
                </a14:m>
                <a:r>
                  <a:rPr lang="zh-CN" altLang="en-US" dirty="0"/>
                  <a:t>当且仅当</a:t>
                </a:r>
                <a14:m>
                  <m:oMath xmlns:m="http://schemas.openxmlformats.org/officeDocument/2006/math">
                    <m:acc>
                      <m:accPr>
                        <m:chr m:val="̅"/>
                        <m:ctrlPr>
                          <a:rPr lang="en-US" altLang="zh-CN" i="1">
                            <a:latin typeface="Cambria Math" panose="02040503050406030204" pitchFamily="18" charset="0"/>
                          </a:rPr>
                        </m:ctrlPr>
                      </m:accPr>
                      <m:e>
                        <m:r>
                          <a:rPr lang="en-US" altLang="zh-CN">
                            <a:latin typeface="Cambria Math" panose="02040503050406030204" pitchFamily="18" charset="0"/>
                          </a:rPr>
                          <m:t>𝐊</m:t>
                        </m:r>
                      </m:e>
                    </m:acc>
                  </m:oMath>
                </a14:m>
                <a:r>
                  <a:rPr lang="en-US" altLang="zh-CN" dirty="0"/>
                  <a:t>=</a:t>
                </a:r>
                <a14:m>
                  <m:oMath xmlns:m="http://schemas.openxmlformats.org/officeDocument/2006/math">
                    <m:r>
                      <m:rPr>
                        <m:nor/>
                      </m:rPr>
                      <a:rPr lang="en-US" altLang="zh-CN" dirty="0">
                        <a:latin typeface="+mn-ea"/>
                      </a:rPr>
                      <m:t>K</m:t>
                    </m:r>
                    <m:r>
                      <m:rPr>
                        <m:nor/>
                      </m:rPr>
                      <a:rPr lang="en-US" altLang="zh-CN" dirty="0">
                        <a:latin typeface="+mn-ea"/>
                      </a:rPr>
                      <m:t>∗ (</m:t>
                    </m:r>
                    <m:r>
                      <m:rPr>
                        <m:nor/>
                      </m:rPr>
                      <a:rPr lang="en-US" altLang="zh-CN" dirty="0">
                        <a:latin typeface="+mn-ea"/>
                      </a:rPr>
                      <m:t>Q</m:t>
                    </m:r>
                    <m:r>
                      <m:rPr>
                        <m:nor/>
                      </m:rPr>
                      <a:rPr lang="en-US" altLang="zh-CN" dirty="0">
                        <a:latin typeface="+mn-ea"/>
                      </a:rPr>
                      <m:t>)</m:t>
                    </m:r>
                  </m:oMath>
                </a14:m>
                <a:endParaRPr lang="zh-CN" altLang="en-US" dirty="0"/>
              </a:p>
            </p:txBody>
          </p:sp>
        </mc:Choice>
        <mc:Fallback xmlns="">
          <p:sp>
            <p:nvSpPr>
              <p:cNvPr id="3" name="内容占位符 2">
                <a:extLst>
                  <a:ext uri="{FF2B5EF4-FFF2-40B4-BE49-F238E27FC236}">
                    <a16:creationId xmlns:a16="http://schemas.microsoft.com/office/drawing/2014/main" id="{8F94F32C-9C06-4D06-A656-6C13ED908669}"/>
                  </a:ext>
                </a:extLst>
              </p:cNvPr>
              <p:cNvSpPr>
                <a:spLocks noGrp="1" noRot="1" noChangeAspect="1" noMove="1" noResize="1" noEditPoints="1" noAdjustHandles="1" noChangeArrowheads="1" noChangeShapeType="1" noTextEdit="1"/>
              </p:cNvSpPr>
              <p:nvPr>
                <p:ph idx="1"/>
              </p:nvPr>
            </p:nvSpPr>
            <p:spPr>
              <a:blipFill>
                <a:blip r:embed="rId2"/>
                <a:stretch>
                  <a:fillRect l="-1391" t="-2381"/>
                </a:stretch>
              </a:blipFill>
            </p:spPr>
            <p:txBody>
              <a:bodyPr/>
              <a:lstStyle/>
              <a:p>
                <a:r>
                  <a:rPr lang="en-US">
                    <a:noFill/>
                  </a:rPr>
                  <a:t> </a:t>
                </a:r>
              </a:p>
            </p:txBody>
          </p:sp>
        </mc:Fallback>
      </mc:AlternateContent>
    </p:spTree>
    <p:extLst>
      <p:ext uri="{BB962C8B-B14F-4D97-AF65-F5344CB8AC3E}">
        <p14:creationId xmlns:p14="http://schemas.microsoft.com/office/powerpoint/2010/main" val="3462444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CBD7A9-ED9C-46E8-84EC-7712D0B6973A}"/>
              </a:ext>
            </a:extLst>
          </p:cNvPr>
          <p:cNvSpPr>
            <a:spLocks noGrp="1"/>
          </p:cNvSpPr>
          <p:nvPr>
            <p:ph type="title"/>
          </p:nvPr>
        </p:nvSpPr>
        <p:spPr/>
        <p:txBody>
          <a:bodyPr/>
          <a:lstStyle/>
          <a:p>
            <a:r>
              <a:rPr lang="zh-CN" altLang="en-US" dirty="0"/>
              <a:t>行业规模调整</a:t>
            </a:r>
            <a:endParaRPr lang="en-US" dirty="0"/>
          </a:p>
        </p:txBody>
      </p:sp>
      <p:sp>
        <p:nvSpPr>
          <p:cNvPr id="3" name="内容占位符 2">
            <a:extLst>
              <a:ext uri="{FF2B5EF4-FFF2-40B4-BE49-F238E27FC236}">
                <a16:creationId xmlns:a16="http://schemas.microsoft.com/office/drawing/2014/main" id="{3CDEF753-46E4-4198-9110-5E4AB0BCA98A}"/>
              </a:ext>
            </a:extLst>
          </p:cNvPr>
          <p:cNvSpPr>
            <a:spLocks noGrp="1"/>
          </p:cNvSpPr>
          <p:nvPr>
            <p:ph idx="1"/>
          </p:nvPr>
        </p:nvSpPr>
        <p:spPr/>
        <p:txBody>
          <a:bodyPr/>
          <a:lstStyle/>
          <a:p>
            <a:endParaRPr lang="en-US" dirty="0"/>
          </a:p>
        </p:txBody>
      </p:sp>
      <p:sp>
        <p:nvSpPr>
          <p:cNvPr id="5" name="Line 3">
            <a:extLst>
              <a:ext uri="{FF2B5EF4-FFF2-40B4-BE49-F238E27FC236}">
                <a16:creationId xmlns:a16="http://schemas.microsoft.com/office/drawing/2014/main" id="{C09D468E-89C3-4F1E-A16C-53F55851A941}"/>
              </a:ext>
            </a:extLst>
          </p:cNvPr>
          <p:cNvSpPr>
            <a:spLocks noChangeShapeType="1"/>
          </p:cNvSpPr>
          <p:nvPr/>
        </p:nvSpPr>
        <p:spPr bwMode="auto">
          <a:xfrm>
            <a:off x="1062170" y="1496880"/>
            <a:ext cx="0" cy="3190875"/>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6" name="Line 4">
            <a:extLst>
              <a:ext uri="{FF2B5EF4-FFF2-40B4-BE49-F238E27FC236}">
                <a16:creationId xmlns:a16="http://schemas.microsoft.com/office/drawing/2014/main" id="{F4EA94C1-78A3-4170-994B-68D50EE26B2E}"/>
              </a:ext>
            </a:extLst>
          </p:cNvPr>
          <p:cNvSpPr>
            <a:spLocks noChangeShapeType="1"/>
          </p:cNvSpPr>
          <p:nvPr/>
        </p:nvSpPr>
        <p:spPr bwMode="auto">
          <a:xfrm>
            <a:off x="1062170" y="4711567"/>
            <a:ext cx="3381375"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7" name="Line 5">
            <a:extLst>
              <a:ext uri="{FF2B5EF4-FFF2-40B4-BE49-F238E27FC236}">
                <a16:creationId xmlns:a16="http://schemas.microsoft.com/office/drawing/2014/main" id="{4AD8E4FB-12EE-412E-A270-433AC4DAB074}"/>
              </a:ext>
            </a:extLst>
          </p:cNvPr>
          <p:cNvSpPr>
            <a:spLocks noChangeShapeType="1"/>
          </p:cNvSpPr>
          <p:nvPr/>
        </p:nvSpPr>
        <p:spPr bwMode="auto">
          <a:xfrm>
            <a:off x="5538920" y="1496880"/>
            <a:ext cx="0" cy="3190875"/>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8" name="Line 6">
            <a:extLst>
              <a:ext uri="{FF2B5EF4-FFF2-40B4-BE49-F238E27FC236}">
                <a16:creationId xmlns:a16="http://schemas.microsoft.com/office/drawing/2014/main" id="{751799B2-9374-49BE-AD87-E43C499807A4}"/>
              </a:ext>
            </a:extLst>
          </p:cNvPr>
          <p:cNvSpPr>
            <a:spLocks noChangeShapeType="1"/>
          </p:cNvSpPr>
          <p:nvPr/>
        </p:nvSpPr>
        <p:spPr bwMode="auto">
          <a:xfrm>
            <a:off x="5538920" y="4711567"/>
            <a:ext cx="2881313"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9" name="Arc 7">
            <a:extLst>
              <a:ext uri="{FF2B5EF4-FFF2-40B4-BE49-F238E27FC236}">
                <a16:creationId xmlns:a16="http://schemas.microsoft.com/office/drawing/2014/main" id="{9405AD74-1C84-4571-A772-F90014AC0E01}"/>
              </a:ext>
            </a:extLst>
          </p:cNvPr>
          <p:cNvSpPr>
            <a:spLocks/>
          </p:cNvSpPr>
          <p:nvPr/>
        </p:nvSpPr>
        <p:spPr bwMode="auto">
          <a:xfrm rot="10800000">
            <a:off x="5850070" y="2725668"/>
            <a:ext cx="2000250" cy="1166813"/>
          </a:xfrm>
          <a:custGeom>
            <a:avLst/>
            <a:gdLst>
              <a:gd name="T0" fmla="*/ 0 w 43200"/>
              <a:gd name="T1" fmla="*/ 1166813 h 21600"/>
              <a:gd name="T2" fmla="*/ 2000250 w 43200"/>
              <a:gd name="T3" fmla="*/ 1163626 h 21600"/>
              <a:gd name="T4" fmla="*/ 1000125 w 43200"/>
              <a:gd name="T5" fmla="*/ 1166813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0" y="21600"/>
                </a:moveTo>
                <a:cubicBezTo>
                  <a:pt x="0" y="9670"/>
                  <a:pt x="9670" y="0"/>
                  <a:pt x="21600" y="0"/>
                </a:cubicBezTo>
                <a:cubicBezTo>
                  <a:pt x="33506" y="0"/>
                  <a:pt x="43167" y="9634"/>
                  <a:pt x="43199" y="21541"/>
                </a:cubicBezTo>
              </a:path>
              <a:path w="43200" h="21600" stroke="0" extrusionOk="0">
                <a:moveTo>
                  <a:pt x="0" y="21600"/>
                </a:moveTo>
                <a:cubicBezTo>
                  <a:pt x="0" y="9670"/>
                  <a:pt x="9670" y="0"/>
                  <a:pt x="21600" y="0"/>
                </a:cubicBezTo>
                <a:cubicBezTo>
                  <a:pt x="33506" y="0"/>
                  <a:pt x="43167" y="9634"/>
                  <a:pt x="43199" y="21541"/>
                </a:cubicBezTo>
                <a:lnTo>
                  <a:pt x="21600" y="21600"/>
                </a:lnTo>
                <a:close/>
              </a:path>
            </a:pathLst>
          </a:custGeom>
          <a:noFill/>
          <a:ln w="25400" cap="rnd">
            <a:solidFill>
              <a:srgbClr val="00CC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10" name="Arc 8">
            <a:extLst>
              <a:ext uri="{FF2B5EF4-FFF2-40B4-BE49-F238E27FC236}">
                <a16:creationId xmlns:a16="http://schemas.microsoft.com/office/drawing/2014/main" id="{D23FFAA4-BDAB-4770-ABA2-81F443FA5D87}"/>
              </a:ext>
            </a:extLst>
          </p:cNvPr>
          <p:cNvSpPr>
            <a:spLocks/>
          </p:cNvSpPr>
          <p:nvPr/>
        </p:nvSpPr>
        <p:spPr bwMode="auto">
          <a:xfrm>
            <a:off x="5800858" y="2639880"/>
            <a:ext cx="1381125" cy="1792287"/>
          </a:xfrm>
          <a:custGeom>
            <a:avLst/>
            <a:gdLst>
              <a:gd name="T0" fmla="*/ 1381125 w 21600"/>
              <a:gd name="T1" fmla="*/ 0 h 21122"/>
              <a:gd name="T2" fmla="*/ 289013 w 21600"/>
              <a:gd name="T3" fmla="*/ 1792287 h 21122"/>
              <a:gd name="T4" fmla="*/ 0 w 21600"/>
              <a:gd name="T5" fmla="*/ 0 h 21122"/>
              <a:gd name="T6" fmla="*/ 0 60000 65536"/>
              <a:gd name="T7" fmla="*/ 0 60000 65536"/>
              <a:gd name="T8" fmla="*/ 0 60000 65536"/>
              <a:gd name="T9" fmla="*/ 0 w 21600"/>
              <a:gd name="T10" fmla="*/ 0 h 21122"/>
              <a:gd name="T11" fmla="*/ 21600 w 21600"/>
              <a:gd name="T12" fmla="*/ 21122 h 21122"/>
            </a:gdLst>
            <a:ahLst/>
            <a:cxnLst>
              <a:cxn ang="T6">
                <a:pos x="T0" y="T1"/>
              </a:cxn>
              <a:cxn ang="T7">
                <a:pos x="T2" y="T3"/>
              </a:cxn>
              <a:cxn ang="T8">
                <a:pos x="T4" y="T5"/>
              </a:cxn>
            </a:cxnLst>
            <a:rect l="T9" t="T10" r="T11" b="T12"/>
            <a:pathLst>
              <a:path w="21600" h="21122" fill="none" extrusionOk="0">
                <a:moveTo>
                  <a:pt x="21600" y="0"/>
                </a:moveTo>
                <a:cubicBezTo>
                  <a:pt x="21600" y="10187"/>
                  <a:pt x="14481" y="18989"/>
                  <a:pt x="4519" y="21121"/>
                </a:cubicBezTo>
              </a:path>
              <a:path w="21600" h="21122" stroke="0" extrusionOk="0">
                <a:moveTo>
                  <a:pt x="21600" y="0"/>
                </a:moveTo>
                <a:cubicBezTo>
                  <a:pt x="21600" y="10187"/>
                  <a:pt x="14481" y="18989"/>
                  <a:pt x="4519" y="21121"/>
                </a:cubicBezTo>
                <a:lnTo>
                  <a:pt x="0" y="0"/>
                </a:lnTo>
                <a:close/>
              </a:path>
            </a:pathLst>
          </a:custGeom>
          <a:noFill/>
          <a:ln w="25400" cap="rnd">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11" name="Line 9">
            <a:extLst>
              <a:ext uri="{FF2B5EF4-FFF2-40B4-BE49-F238E27FC236}">
                <a16:creationId xmlns:a16="http://schemas.microsoft.com/office/drawing/2014/main" id="{DE24FB69-D7B7-4D36-A1E9-FDCA4148B6C6}"/>
              </a:ext>
            </a:extLst>
          </p:cNvPr>
          <p:cNvSpPr>
            <a:spLocks noChangeShapeType="1"/>
          </p:cNvSpPr>
          <p:nvPr/>
        </p:nvSpPr>
        <p:spPr bwMode="auto">
          <a:xfrm>
            <a:off x="1062170" y="1925505"/>
            <a:ext cx="2881313" cy="2786062"/>
          </a:xfrm>
          <a:prstGeom prst="line">
            <a:avLst/>
          </a:prstGeom>
          <a:noFill/>
          <a:ln w="25400">
            <a:solidFill>
              <a:srgbClr val="3DF5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12" name="Rectangle 12">
            <a:extLst>
              <a:ext uri="{FF2B5EF4-FFF2-40B4-BE49-F238E27FC236}">
                <a16:creationId xmlns:a16="http://schemas.microsoft.com/office/drawing/2014/main" id="{1C6C1439-05C1-4C31-A60D-D16776C279B3}"/>
              </a:ext>
            </a:extLst>
          </p:cNvPr>
          <p:cNvSpPr>
            <a:spLocks noChangeArrowheads="1"/>
          </p:cNvSpPr>
          <p:nvPr/>
        </p:nvSpPr>
        <p:spPr bwMode="auto">
          <a:xfrm>
            <a:off x="3565658" y="3139942"/>
            <a:ext cx="1303242"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rgbClr val="FF4E21"/>
                </a:solidFill>
                <a:ea typeface="宋体" panose="02010600030101010101" pitchFamily="2" charset="-122"/>
              </a:rPr>
              <a:t>S</a:t>
            </a:r>
            <a:r>
              <a:rPr lang="en-US" altLang="zh-CN" sz="2800" baseline="30000" dirty="0">
                <a:solidFill>
                  <a:srgbClr val="FF4E21"/>
                </a:solidFill>
                <a:ea typeface="宋体" panose="02010600030101010101" pitchFamily="2" charset="-122"/>
              </a:rPr>
              <a:t>n+2</a:t>
            </a:r>
            <a:r>
              <a:rPr lang="en-US" altLang="zh-CN" sz="2800" dirty="0">
                <a:solidFill>
                  <a:srgbClr val="FF4E21"/>
                </a:solidFill>
                <a:ea typeface="宋体" panose="02010600030101010101" pitchFamily="2" charset="-122"/>
              </a:rPr>
              <a:t>(p)</a:t>
            </a:r>
          </a:p>
        </p:txBody>
      </p:sp>
      <p:sp>
        <p:nvSpPr>
          <p:cNvPr id="13" name="Rectangle 14">
            <a:extLst>
              <a:ext uri="{FF2B5EF4-FFF2-40B4-BE49-F238E27FC236}">
                <a16:creationId xmlns:a16="http://schemas.microsoft.com/office/drawing/2014/main" id="{E5A2F88A-A4A6-4F78-A0FF-F76A10012115}"/>
              </a:ext>
            </a:extLst>
          </p:cNvPr>
          <p:cNvSpPr>
            <a:spLocks noChangeArrowheads="1"/>
          </p:cNvSpPr>
          <p:nvPr/>
        </p:nvSpPr>
        <p:spPr bwMode="auto">
          <a:xfrm>
            <a:off x="1160595" y="1677855"/>
            <a:ext cx="1606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zh-CN" altLang="en-US" sz="2800">
                <a:solidFill>
                  <a:srgbClr val="3DF500"/>
                </a:solidFill>
                <a:ea typeface="宋体" panose="02010600030101010101" pitchFamily="2" charset="-122"/>
              </a:rPr>
              <a:t>行业需求</a:t>
            </a:r>
            <a:endParaRPr lang="en-US" altLang="zh-CN" sz="2800">
              <a:solidFill>
                <a:srgbClr val="3DF500"/>
              </a:solidFill>
              <a:ea typeface="宋体" panose="02010600030101010101" pitchFamily="2" charset="-122"/>
            </a:endParaRPr>
          </a:p>
        </p:txBody>
      </p:sp>
      <p:sp>
        <p:nvSpPr>
          <p:cNvPr id="14" name="Rectangle 15">
            <a:extLst>
              <a:ext uri="{FF2B5EF4-FFF2-40B4-BE49-F238E27FC236}">
                <a16:creationId xmlns:a16="http://schemas.microsoft.com/office/drawing/2014/main" id="{E97FF232-203A-4232-9004-D7AAEF899C78}"/>
              </a:ext>
            </a:extLst>
          </p:cNvPr>
          <p:cNvSpPr>
            <a:spLocks noChangeArrowheads="1"/>
          </p:cNvSpPr>
          <p:nvPr/>
        </p:nvSpPr>
        <p:spPr bwMode="auto">
          <a:xfrm>
            <a:off x="7637595" y="2130292"/>
            <a:ext cx="924933"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rgbClr val="00CCFF"/>
                </a:solidFill>
                <a:ea typeface="宋体" panose="02010600030101010101" pitchFamily="2" charset="-122"/>
              </a:rPr>
              <a:t>LAC</a:t>
            </a:r>
          </a:p>
        </p:txBody>
      </p:sp>
      <p:sp>
        <p:nvSpPr>
          <p:cNvPr id="15" name="Rectangle 16">
            <a:extLst>
              <a:ext uri="{FF2B5EF4-FFF2-40B4-BE49-F238E27FC236}">
                <a16:creationId xmlns:a16="http://schemas.microsoft.com/office/drawing/2014/main" id="{935A262C-D1D5-4E1E-BB0B-E92CE0628285}"/>
              </a:ext>
            </a:extLst>
          </p:cNvPr>
          <p:cNvSpPr>
            <a:spLocks noChangeArrowheads="1"/>
          </p:cNvSpPr>
          <p:nvPr/>
        </p:nvSpPr>
        <p:spPr bwMode="auto">
          <a:xfrm>
            <a:off x="6446970" y="2130292"/>
            <a:ext cx="965008"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hlink"/>
                </a:solidFill>
                <a:ea typeface="宋体" panose="02010600030101010101" pitchFamily="2" charset="-122"/>
              </a:rPr>
              <a:t>LMC</a:t>
            </a:r>
          </a:p>
        </p:txBody>
      </p:sp>
      <p:sp>
        <p:nvSpPr>
          <p:cNvPr id="16" name="Rectangle 17">
            <a:extLst>
              <a:ext uri="{FF2B5EF4-FFF2-40B4-BE49-F238E27FC236}">
                <a16:creationId xmlns:a16="http://schemas.microsoft.com/office/drawing/2014/main" id="{CE1576B6-43E9-4377-B99C-37D43409F5F5}"/>
              </a:ext>
            </a:extLst>
          </p:cNvPr>
          <p:cNvSpPr>
            <a:spLocks noChangeArrowheads="1"/>
          </p:cNvSpPr>
          <p:nvPr/>
        </p:nvSpPr>
        <p:spPr bwMode="auto">
          <a:xfrm>
            <a:off x="8161470" y="4749667"/>
            <a:ext cx="46487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Q</a:t>
            </a:r>
          </a:p>
        </p:txBody>
      </p:sp>
      <p:sp>
        <p:nvSpPr>
          <p:cNvPr id="17" name="Rectangle 18">
            <a:extLst>
              <a:ext uri="{FF2B5EF4-FFF2-40B4-BE49-F238E27FC236}">
                <a16:creationId xmlns:a16="http://schemas.microsoft.com/office/drawing/2014/main" id="{BDFFD35A-D5FF-4C16-94D8-7DE42F762D44}"/>
              </a:ext>
            </a:extLst>
          </p:cNvPr>
          <p:cNvSpPr>
            <a:spLocks noChangeArrowheads="1"/>
          </p:cNvSpPr>
          <p:nvPr/>
        </p:nvSpPr>
        <p:spPr bwMode="auto">
          <a:xfrm>
            <a:off x="5613533" y="987292"/>
            <a:ext cx="2350002"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zh-CN" altLang="en-US" sz="2800" dirty="0">
                <a:solidFill>
                  <a:schemeClr val="tx1"/>
                </a:solidFill>
                <a:ea typeface="宋体" panose="02010600030101010101" pitchFamily="2" charset="-122"/>
              </a:rPr>
              <a:t>一个典型厂商</a:t>
            </a:r>
            <a:endParaRPr lang="en-US" altLang="zh-CN" sz="2800" dirty="0">
              <a:solidFill>
                <a:schemeClr val="tx1"/>
              </a:solidFill>
              <a:ea typeface="宋体" panose="02010600030101010101" pitchFamily="2" charset="-122"/>
            </a:endParaRPr>
          </a:p>
        </p:txBody>
      </p:sp>
      <p:sp>
        <p:nvSpPr>
          <p:cNvPr id="18" name="Rectangle 19">
            <a:extLst>
              <a:ext uri="{FF2B5EF4-FFF2-40B4-BE49-F238E27FC236}">
                <a16:creationId xmlns:a16="http://schemas.microsoft.com/office/drawing/2014/main" id="{48F897FE-E9F7-4BA5-A09C-CDAEBB674838}"/>
              </a:ext>
            </a:extLst>
          </p:cNvPr>
          <p:cNvSpPr>
            <a:spLocks noChangeArrowheads="1"/>
          </p:cNvSpPr>
          <p:nvPr/>
        </p:nvSpPr>
        <p:spPr bwMode="auto">
          <a:xfrm>
            <a:off x="1613033" y="987292"/>
            <a:ext cx="907300"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zh-CN" altLang="en-US" sz="2800" dirty="0">
                <a:solidFill>
                  <a:schemeClr val="tx1"/>
                </a:solidFill>
                <a:ea typeface="宋体" panose="02010600030101010101" pitchFamily="2" charset="-122"/>
              </a:rPr>
              <a:t>行业</a:t>
            </a:r>
            <a:endParaRPr lang="en-US" altLang="zh-CN" sz="2800" dirty="0">
              <a:solidFill>
                <a:schemeClr val="tx1"/>
              </a:solidFill>
              <a:ea typeface="宋体" panose="02010600030101010101" pitchFamily="2" charset="-122"/>
            </a:endParaRPr>
          </a:p>
        </p:txBody>
      </p:sp>
      <p:sp>
        <p:nvSpPr>
          <p:cNvPr id="19" name="Rectangle 20">
            <a:extLst>
              <a:ext uri="{FF2B5EF4-FFF2-40B4-BE49-F238E27FC236}">
                <a16:creationId xmlns:a16="http://schemas.microsoft.com/office/drawing/2014/main" id="{D7D972A9-F890-4FF6-AA57-E33156E05CED}"/>
              </a:ext>
            </a:extLst>
          </p:cNvPr>
          <p:cNvSpPr>
            <a:spLocks noChangeArrowheads="1"/>
          </p:cNvSpPr>
          <p:nvPr/>
        </p:nvSpPr>
        <p:spPr bwMode="auto">
          <a:xfrm>
            <a:off x="589095" y="1368292"/>
            <a:ext cx="401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p</a:t>
            </a:r>
          </a:p>
        </p:txBody>
      </p:sp>
      <p:sp>
        <p:nvSpPr>
          <p:cNvPr id="20" name="Rectangle 21">
            <a:extLst>
              <a:ext uri="{FF2B5EF4-FFF2-40B4-BE49-F238E27FC236}">
                <a16:creationId xmlns:a16="http://schemas.microsoft.com/office/drawing/2014/main" id="{B955E500-6BA3-40C5-8EB6-E4F08B194524}"/>
              </a:ext>
            </a:extLst>
          </p:cNvPr>
          <p:cNvSpPr>
            <a:spLocks noChangeArrowheads="1"/>
          </p:cNvSpPr>
          <p:nvPr/>
        </p:nvSpPr>
        <p:spPr bwMode="auto">
          <a:xfrm>
            <a:off x="5042033" y="1368292"/>
            <a:ext cx="405560"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p</a:t>
            </a:r>
          </a:p>
        </p:txBody>
      </p:sp>
      <p:sp>
        <p:nvSpPr>
          <p:cNvPr id="21" name="Rectangle 22">
            <a:extLst>
              <a:ext uri="{FF2B5EF4-FFF2-40B4-BE49-F238E27FC236}">
                <a16:creationId xmlns:a16="http://schemas.microsoft.com/office/drawing/2014/main" id="{EAB4C59F-2189-44C4-A1A9-F4DE151C459D}"/>
              </a:ext>
            </a:extLst>
          </p:cNvPr>
          <p:cNvSpPr>
            <a:spLocks noChangeArrowheads="1"/>
          </p:cNvSpPr>
          <p:nvPr/>
        </p:nvSpPr>
        <p:spPr bwMode="auto">
          <a:xfrm>
            <a:off x="4160970" y="4821105"/>
            <a:ext cx="665247"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Qs</a:t>
            </a:r>
          </a:p>
        </p:txBody>
      </p:sp>
      <p:sp>
        <p:nvSpPr>
          <p:cNvPr id="22" name="Rectangle 23">
            <a:extLst>
              <a:ext uri="{FF2B5EF4-FFF2-40B4-BE49-F238E27FC236}">
                <a16:creationId xmlns:a16="http://schemas.microsoft.com/office/drawing/2014/main" id="{C24C4966-2D39-4E85-8921-902983C53771}"/>
              </a:ext>
            </a:extLst>
          </p:cNvPr>
          <p:cNvSpPr>
            <a:spLocks noChangeArrowheads="1"/>
          </p:cNvSpPr>
          <p:nvPr/>
        </p:nvSpPr>
        <p:spPr bwMode="auto">
          <a:xfrm>
            <a:off x="517658" y="3620955"/>
            <a:ext cx="823944"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p</a:t>
            </a:r>
            <a:r>
              <a:rPr lang="en-US" altLang="zh-CN" sz="2800" baseline="-25000" dirty="0">
                <a:solidFill>
                  <a:schemeClr val="tx1"/>
                </a:solidFill>
                <a:ea typeface="宋体" panose="02010600030101010101" pitchFamily="2" charset="-122"/>
              </a:rPr>
              <a:t>n+2</a:t>
            </a:r>
          </a:p>
        </p:txBody>
      </p:sp>
      <p:sp>
        <p:nvSpPr>
          <p:cNvPr id="23" name="Rectangle 24">
            <a:extLst>
              <a:ext uri="{FF2B5EF4-FFF2-40B4-BE49-F238E27FC236}">
                <a16:creationId xmlns:a16="http://schemas.microsoft.com/office/drawing/2014/main" id="{D2472C93-3F1A-495F-B342-109483FB76CB}"/>
              </a:ext>
            </a:extLst>
          </p:cNvPr>
          <p:cNvSpPr>
            <a:spLocks noChangeArrowheads="1"/>
          </p:cNvSpPr>
          <p:nvPr/>
        </p:nvSpPr>
        <p:spPr bwMode="auto">
          <a:xfrm>
            <a:off x="660533" y="5205280"/>
            <a:ext cx="7495642" cy="1570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zh-CN" altLang="en-US" dirty="0">
                <a:solidFill>
                  <a:schemeClr val="tx1"/>
                </a:solidFill>
                <a:ea typeface="宋体" panose="02010600030101010101" pitchFamily="2" charset="-122"/>
              </a:rPr>
              <a:t>每个厂商都将减少生产，每个厂商的经</a:t>
            </a:r>
            <a:endParaRPr lang="en-US" altLang="zh-CN" dirty="0">
              <a:solidFill>
                <a:schemeClr val="tx1"/>
              </a:solidFill>
              <a:ea typeface="宋体" panose="02010600030101010101" pitchFamily="2" charset="-122"/>
            </a:endParaRPr>
          </a:p>
          <a:p>
            <a:r>
              <a:rPr lang="zh-CN" altLang="en-US" dirty="0">
                <a:solidFill>
                  <a:schemeClr val="tx1"/>
                </a:solidFill>
                <a:ea typeface="宋体" panose="02010600030101010101" pitchFamily="2" charset="-122"/>
              </a:rPr>
              <a:t>济利润都为零。第</a:t>
            </a:r>
            <a:r>
              <a:rPr lang="en-US" altLang="zh-CN" dirty="0">
                <a:solidFill>
                  <a:schemeClr val="tx1"/>
                </a:solidFill>
                <a:ea typeface="宋体" panose="02010600030101010101" pitchFamily="2" charset="-122"/>
              </a:rPr>
              <a:t>n+3</a:t>
            </a:r>
            <a:r>
              <a:rPr lang="zh-CN" altLang="en-US" dirty="0">
                <a:solidFill>
                  <a:schemeClr val="tx1"/>
                </a:solidFill>
                <a:ea typeface="宋体" panose="02010600030101010101" pitchFamily="2" charset="-122"/>
              </a:rPr>
              <a:t>个厂商将不进入。</a:t>
            </a:r>
            <a:r>
              <a:rPr lang="en-US" altLang="zh-CN" dirty="0">
                <a:solidFill>
                  <a:schemeClr val="tx1"/>
                </a:solidFill>
                <a:ea typeface="宋体" panose="02010600030101010101" pitchFamily="2" charset="-122"/>
              </a:rPr>
              <a:t/>
            </a:r>
            <a:br>
              <a:rPr lang="en-US" altLang="zh-CN" dirty="0">
                <a:solidFill>
                  <a:schemeClr val="tx1"/>
                </a:solidFill>
                <a:ea typeface="宋体" panose="02010600030101010101" pitchFamily="2" charset="-122"/>
              </a:rPr>
            </a:br>
            <a:endParaRPr lang="en-US" altLang="zh-CN" dirty="0">
              <a:solidFill>
                <a:schemeClr val="tx1"/>
              </a:solidFill>
              <a:ea typeface="宋体" panose="02010600030101010101" pitchFamily="2" charset="-122"/>
            </a:endParaRPr>
          </a:p>
        </p:txBody>
      </p:sp>
      <p:sp>
        <p:nvSpPr>
          <p:cNvPr id="24" name="Rectangle 25">
            <a:extLst>
              <a:ext uri="{FF2B5EF4-FFF2-40B4-BE49-F238E27FC236}">
                <a16:creationId xmlns:a16="http://schemas.microsoft.com/office/drawing/2014/main" id="{55BC1D84-DDD3-4D22-AABD-335EBF16174C}"/>
              </a:ext>
            </a:extLst>
          </p:cNvPr>
          <p:cNvSpPr>
            <a:spLocks noChangeArrowheads="1"/>
          </p:cNvSpPr>
          <p:nvPr/>
        </p:nvSpPr>
        <p:spPr bwMode="auto">
          <a:xfrm>
            <a:off x="6496183" y="4733792"/>
            <a:ext cx="1022716"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Q</a:t>
            </a:r>
            <a:r>
              <a:rPr lang="en-US" altLang="zh-CN" sz="2800" baseline="-25000" dirty="0">
                <a:solidFill>
                  <a:schemeClr val="tx1"/>
                </a:solidFill>
                <a:ea typeface="宋体" panose="02010600030101010101" pitchFamily="2" charset="-122"/>
              </a:rPr>
              <a:t>n+2</a:t>
            </a:r>
            <a:r>
              <a:rPr lang="en-US" altLang="zh-CN" sz="2800" dirty="0">
                <a:solidFill>
                  <a:schemeClr val="tx1"/>
                </a:solidFill>
                <a:ea typeface="宋体" panose="02010600030101010101" pitchFamily="2" charset="-122"/>
              </a:rPr>
              <a:t>*</a:t>
            </a:r>
          </a:p>
        </p:txBody>
      </p:sp>
      <p:sp>
        <p:nvSpPr>
          <p:cNvPr id="25" name="Rectangle 30">
            <a:extLst>
              <a:ext uri="{FF2B5EF4-FFF2-40B4-BE49-F238E27FC236}">
                <a16:creationId xmlns:a16="http://schemas.microsoft.com/office/drawing/2014/main" id="{E3CDC7ED-8FB1-4452-B25C-A0B1082B0257}"/>
              </a:ext>
            </a:extLst>
          </p:cNvPr>
          <p:cNvSpPr>
            <a:spLocks noChangeArrowheads="1"/>
          </p:cNvSpPr>
          <p:nvPr/>
        </p:nvSpPr>
        <p:spPr bwMode="auto">
          <a:xfrm>
            <a:off x="6980370" y="3944805"/>
            <a:ext cx="1070806"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latin typeface="Symbol" panose="05050102010706020507" pitchFamily="18" charset="2"/>
                <a:ea typeface="宋体" panose="02010600030101010101" pitchFamily="2" charset="-122"/>
              </a:rPr>
              <a:t>P</a:t>
            </a:r>
            <a:r>
              <a:rPr lang="en-US" altLang="zh-CN" sz="2800" dirty="0">
                <a:solidFill>
                  <a:schemeClr val="tx1"/>
                </a:solidFill>
                <a:ea typeface="宋体" panose="02010600030101010101" pitchFamily="2" charset="-122"/>
              </a:rPr>
              <a:t> = 0</a:t>
            </a:r>
          </a:p>
        </p:txBody>
      </p:sp>
      <p:sp>
        <p:nvSpPr>
          <p:cNvPr id="26" name="Line 31">
            <a:extLst>
              <a:ext uri="{FF2B5EF4-FFF2-40B4-BE49-F238E27FC236}">
                <a16:creationId xmlns:a16="http://schemas.microsoft.com/office/drawing/2014/main" id="{53799640-72E6-4587-A2F3-CBC2C5A3EB55}"/>
              </a:ext>
            </a:extLst>
          </p:cNvPr>
          <p:cNvSpPr>
            <a:spLocks noChangeShapeType="1"/>
          </p:cNvSpPr>
          <p:nvPr/>
        </p:nvSpPr>
        <p:spPr bwMode="auto">
          <a:xfrm>
            <a:off x="6786695" y="3867017"/>
            <a:ext cx="0" cy="85725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27" name="Line 32">
            <a:extLst>
              <a:ext uri="{FF2B5EF4-FFF2-40B4-BE49-F238E27FC236}">
                <a16:creationId xmlns:a16="http://schemas.microsoft.com/office/drawing/2014/main" id="{6245F5A3-6F21-411E-96E0-CEB61F94491C}"/>
              </a:ext>
            </a:extLst>
          </p:cNvPr>
          <p:cNvSpPr>
            <a:spLocks noChangeShapeType="1"/>
          </p:cNvSpPr>
          <p:nvPr/>
        </p:nvSpPr>
        <p:spPr bwMode="auto">
          <a:xfrm flipV="1">
            <a:off x="1062170" y="3587617"/>
            <a:ext cx="2905125" cy="1123950"/>
          </a:xfrm>
          <a:prstGeom prst="line">
            <a:avLst/>
          </a:prstGeom>
          <a:noFill/>
          <a:ln w="25400">
            <a:solidFill>
              <a:srgbClr val="FF4E2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28" name="Line 33">
            <a:extLst>
              <a:ext uri="{FF2B5EF4-FFF2-40B4-BE49-F238E27FC236}">
                <a16:creationId xmlns:a16="http://schemas.microsoft.com/office/drawing/2014/main" id="{7907F120-2030-4C4D-9F66-BAC44E9B3804}"/>
              </a:ext>
            </a:extLst>
          </p:cNvPr>
          <p:cNvSpPr>
            <a:spLocks noChangeShapeType="1"/>
          </p:cNvSpPr>
          <p:nvPr/>
        </p:nvSpPr>
        <p:spPr bwMode="auto">
          <a:xfrm>
            <a:off x="1044263" y="3911467"/>
            <a:ext cx="7262813"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29" name="Rectangle 27">
            <a:extLst>
              <a:ext uri="{FF2B5EF4-FFF2-40B4-BE49-F238E27FC236}">
                <a16:creationId xmlns:a16="http://schemas.microsoft.com/office/drawing/2014/main" id="{98BF24AC-63AA-4EEC-9884-80FC63A8EC44}"/>
              </a:ext>
            </a:extLst>
          </p:cNvPr>
          <p:cNvSpPr>
            <a:spLocks noChangeArrowheads="1"/>
          </p:cNvSpPr>
          <p:nvPr/>
        </p:nvSpPr>
        <p:spPr bwMode="auto">
          <a:xfrm>
            <a:off x="4970595" y="3620955"/>
            <a:ext cx="823944" cy="5238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p</a:t>
            </a:r>
            <a:r>
              <a:rPr lang="en-US" altLang="zh-CN" sz="2800" baseline="-25000" dirty="0">
                <a:solidFill>
                  <a:schemeClr val="tx1"/>
                </a:solidFill>
                <a:ea typeface="宋体" panose="02010600030101010101" pitchFamily="2" charset="-122"/>
              </a:rPr>
              <a:t>n+2</a:t>
            </a:r>
          </a:p>
        </p:txBody>
      </p:sp>
    </p:spTree>
    <p:extLst>
      <p:ext uri="{BB962C8B-B14F-4D97-AF65-F5344CB8AC3E}">
        <p14:creationId xmlns:p14="http://schemas.microsoft.com/office/powerpoint/2010/main" val="36574902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08C147-C337-41CB-AACD-84883AFDF71F}"/>
              </a:ext>
            </a:extLst>
          </p:cNvPr>
          <p:cNvSpPr>
            <a:spLocks noGrp="1"/>
          </p:cNvSpPr>
          <p:nvPr>
            <p:ph type="title"/>
          </p:nvPr>
        </p:nvSpPr>
        <p:spPr/>
        <p:txBody>
          <a:bodyPr/>
          <a:lstStyle/>
          <a:p>
            <a:r>
              <a:rPr lang="zh-CN" altLang="en-US" dirty="0"/>
              <a:t>长期均衡</a:t>
            </a:r>
            <a:endParaRPr 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10FDE54-9B24-4078-BC0B-F64ABB5451B0}"/>
                  </a:ext>
                </a:extLst>
              </p:cNvPr>
              <p:cNvSpPr>
                <a:spLocks noGrp="1"/>
              </p:cNvSpPr>
              <p:nvPr>
                <p:ph idx="1"/>
              </p:nvPr>
            </p:nvSpPr>
            <p:spPr/>
            <p:txBody>
              <a:bodyPr>
                <a:normAutofit lnSpcReduction="10000"/>
              </a:bodyPr>
              <a:lstStyle/>
              <a:p>
                <a:r>
                  <a:rPr lang="zh-CN" altLang="en-US" sz="3200" dirty="0">
                    <a:solidFill>
                      <a:schemeClr val="tx1"/>
                    </a:solidFill>
                    <a:latin typeface="+mn-ea"/>
                  </a:rPr>
                  <a:t>行业长期的均衡厂商数目</a:t>
                </a:r>
                <a:endParaRPr lang="en-US" altLang="zh-CN" sz="3200" dirty="0">
                  <a:solidFill>
                    <a:schemeClr val="tx1"/>
                  </a:solidFill>
                  <a:latin typeface="+mn-ea"/>
                </a:endParaRPr>
              </a:p>
              <a:p>
                <a:pPr lvl="1"/>
                <a:r>
                  <a:rPr lang="zh-CN" altLang="en-US" sz="2800" dirty="0">
                    <a:solidFill>
                      <a:schemeClr val="tx1"/>
                    </a:solidFill>
                    <a:latin typeface="+mn-ea"/>
                  </a:rPr>
                  <a:t>使价格与</a:t>
                </a:r>
                <a:r>
                  <a:rPr lang="en-US" altLang="zh-CN" sz="2800" dirty="0">
                    <a:solidFill>
                      <a:schemeClr val="tx1"/>
                    </a:solidFill>
                    <a:latin typeface="+mn-ea"/>
                  </a:rPr>
                  <a:t>min LAC</a:t>
                </a:r>
                <a:r>
                  <a:rPr lang="zh-CN" altLang="en-US" sz="2800" dirty="0">
                    <a:solidFill>
                      <a:schemeClr val="tx1"/>
                    </a:solidFill>
                    <a:latin typeface="+mn-ea"/>
                  </a:rPr>
                  <a:t> 相等的厂商数目。</a:t>
                </a:r>
                <a:endParaRPr lang="en-US" altLang="zh-CN" sz="3200" dirty="0">
                  <a:solidFill>
                    <a:schemeClr val="tx1"/>
                  </a:solidFill>
                  <a:latin typeface="+mn-ea"/>
                </a:endParaRPr>
              </a:p>
              <a:p>
                <a14:m>
                  <m:oMath xmlns:m="http://schemas.openxmlformats.org/officeDocument/2006/math">
                    <m:r>
                      <a:rPr lang="en-US" altLang="zh-CN" sz="3200">
                        <a:solidFill>
                          <a:schemeClr val="tx1"/>
                        </a:solidFill>
                        <a:latin typeface="Cambria Math" panose="02040503050406030204" pitchFamily="18" charset="0"/>
                      </a:rPr>
                      <m:t>𝐏</m:t>
                    </m:r>
                    <m:r>
                      <a:rPr lang="en-US" altLang="zh-CN" sz="3200">
                        <a:solidFill>
                          <a:schemeClr val="tx1"/>
                        </a:solidFill>
                        <a:latin typeface="Cambria Math" panose="02040503050406030204" pitchFamily="18" charset="0"/>
                      </a:rPr>
                      <m:t>=</m:t>
                    </m:r>
                    <m:r>
                      <a:rPr lang="en-US" altLang="zh-CN" sz="3200" b="1">
                        <a:solidFill>
                          <a:schemeClr val="tx1"/>
                        </a:solidFill>
                        <a:latin typeface="Cambria Math" panose="02040503050406030204" pitchFamily="18" charset="0"/>
                      </a:rPr>
                      <m:t>𝐋𝐀𝐂</m:t>
                    </m:r>
                    <m:d>
                      <m:dPr>
                        <m:ctrlPr>
                          <a:rPr lang="en-US" altLang="zh-CN" sz="3200" i="1">
                            <a:solidFill>
                              <a:schemeClr val="tx1"/>
                            </a:solidFill>
                            <a:latin typeface="Cambria Math" panose="02040503050406030204" pitchFamily="18" charset="0"/>
                          </a:rPr>
                        </m:ctrlPr>
                      </m:dPr>
                      <m:e>
                        <m:sSup>
                          <m:sSupPr>
                            <m:ctrlPr>
                              <a:rPr lang="en-US" altLang="zh-CN" sz="3200" i="1">
                                <a:solidFill>
                                  <a:schemeClr val="tx1"/>
                                </a:solidFill>
                                <a:latin typeface="Cambria Math" panose="02040503050406030204" pitchFamily="18" charset="0"/>
                              </a:rPr>
                            </m:ctrlPr>
                          </m:sSupPr>
                          <m:e>
                            <m:r>
                              <a:rPr lang="en-US" altLang="zh-CN" sz="3200">
                                <a:solidFill>
                                  <a:schemeClr val="tx1"/>
                                </a:solidFill>
                                <a:latin typeface="Cambria Math" panose="02040503050406030204" pitchFamily="18" charset="0"/>
                              </a:rPr>
                              <m:t>𝐐</m:t>
                            </m:r>
                          </m:e>
                          <m:sup>
                            <m:r>
                              <a:rPr lang="en-US" altLang="zh-CN" sz="3200">
                                <a:solidFill>
                                  <a:schemeClr val="tx1"/>
                                </a:solidFill>
                                <a:latin typeface="Cambria Math" panose="02040503050406030204" pitchFamily="18" charset="0"/>
                              </a:rPr>
                              <m:t>∗</m:t>
                            </m:r>
                          </m:sup>
                        </m:sSup>
                      </m:e>
                    </m:d>
                    <m:r>
                      <a:rPr lang="en-US" altLang="zh-CN" sz="3200" b="1">
                        <a:solidFill>
                          <a:schemeClr val="tx1"/>
                        </a:solidFill>
                        <a:latin typeface="Cambria Math" panose="02040503050406030204" pitchFamily="18" charset="0"/>
                      </a:rPr>
                      <m:t>=</m:t>
                    </m:r>
                    <m:r>
                      <a:rPr lang="en-US" altLang="zh-CN" sz="3200" b="1">
                        <a:latin typeface="Cambria Math" panose="02040503050406030204" pitchFamily="18" charset="0"/>
                      </a:rPr>
                      <m:t>𝐋𝐌𝐂</m:t>
                    </m:r>
                    <m:d>
                      <m:dPr>
                        <m:ctrlPr>
                          <a:rPr lang="en-US" altLang="zh-CN" sz="3200" i="1">
                            <a:latin typeface="Cambria Math" panose="02040503050406030204" pitchFamily="18" charset="0"/>
                          </a:rPr>
                        </m:ctrlPr>
                      </m:dPr>
                      <m:e>
                        <m:sSup>
                          <m:sSupPr>
                            <m:ctrlPr>
                              <a:rPr lang="en-US" altLang="zh-CN" sz="3200" i="1">
                                <a:latin typeface="Cambria Math" panose="02040503050406030204" pitchFamily="18" charset="0"/>
                              </a:rPr>
                            </m:ctrlPr>
                          </m:sSupPr>
                          <m:e>
                            <m:r>
                              <a:rPr lang="en-US" altLang="zh-CN" sz="3200" b="1">
                                <a:latin typeface="Cambria Math" panose="02040503050406030204" pitchFamily="18" charset="0"/>
                              </a:rPr>
                              <m:t>𝐐</m:t>
                            </m:r>
                          </m:e>
                          <m:sup>
                            <m:r>
                              <a:rPr lang="en-US" altLang="zh-CN" sz="3200" b="1">
                                <a:latin typeface="Cambria Math" panose="02040503050406030204" pitchFamily="18" charset="0"/>
                              </a:rPr>
                              <m:t>∗</m:t>
                            </m:r>
                          </m:sup>
                        </m:sSup>
                      </m:e>
                    </m:d>
                    <m:r>
                      <a:rPr lang="en-US" altLang="zh-CN" sz="3200" b="1" i="1">
                        <a:latin typeface="Cambria Math" panose="02040503050406030204" pitchFamily="18" charset="0"/>
                      </a:rPr>
                      <m:t>=</m:t>
                    </m:r>
                  </m:oMath>
                </a14:m>
                <a:r>
                  <a:rPr lang="en-US" altLang="zh-CN" sz="3200" dirty="0">
                    <a:latin typeface="+mn-ea"/>
                  </a:rPr>
                  <a:t> min LAC</a:t>
                </a:r>
                <a:r>
                  <a:rPr lang="zh-CN" altLang="en-US" sz="3200" dirty="0">
                    <a:latin typeface="+mn-ea"/>
                  </a:rPr>
                  <a:t> </a:t>
                </a:r>
                <a:endParaRPr lang="en-US" altLang="zh-CN" sz="3200" dirty="0">
                  <a:solidFill>
                    <a:schemeClr val="tx1"/>
                  </a:solidFill>
                  <a:latin typeface="+mn-ea"/>
                </a:endParaRPr>
              </a:p>
              <a:p>
                <a:r>
                  <a:rPr lang="zh-CN" altLang="en-US" sz="3200" dirty="0">
                    <a:latin typeface="+mn-ea"/>
                  </a:rPr>
                  <a:t>在最优短期规模上有</a:t>
                </a:r>
                <a14:m>
                  <m:oMath xmlns:m="http://schemas.openxmlformats.org/officeDocument/2006/math">
                    <m:r>
                      <a:rPr lang="en-US" altLang="zh-CN" sz="3200" b="1">
                        <a:latin typeface="Cambria Math" panose="02040503050406030204" pitchFamily="18" charset="0"/>
                      </a:rPr>
                      <m:t>𝐋𝐌𝐂</m:t>
                    </m:r>
                    <m:d>
                      <m:dPr>
                        <m:ctrlPr>
                          <a:rPr lang="en-US" altLang="zh-CN" sz="3200" i="1">
                            <a:latin typeface="Cambria Math" panose="02040503050406030204" pitchFamily="18" charset="0"/>
                          </a:rPr>
                        </m:ctrlPr>
                      </m:dPr>
                      <m:e>
                        <m:sSup>
                          <m:sSupPr>
                            <m:ctrlPr>
                              <a:rPr lang="en-US" altLang="zh-CN" sz="3200" i="1">
                                <a:latin typeface="Cambria Math" panose="02040503050406030204" pitchFamily="18" charset="0"/>
                              </a:rPr>
                            </m:ctrlPr>
                          </m:sSupPr>
                          <m:e>
                            <m:r>
                              <a:rPr lang="en-US" altLang="zh-CN" sz="3200" b="1">
                                <a:latin typeface="Cambria Math" panose="02040503050406030204" pitchFamily="18" charset="0"/>
                              </a:rPr>
                              <m:t>𝐐</m:t>
                            </m:r>
                          </m:e>
                          <m:sup>
                            <m:r>
                              <a:rPr lang="en-US" altLang="zh-CN" sz="3200" b="1">
                                <a:latin typeface="Cambria Math" panose="02040503050406030204" pitchFamily="18" charset="0"/>
                              </a:rPr>
                              <m:t>∗</m:t>
                            </m:r>
                          </m:sup>
                        </m:sSup>
                      </m:e>
                    </m:d>
                    <m:r>
                      <a:rPr lang="en-US" altLang="zh-CN" sz="3200" b="1" i="1">
                        <a:latin typeface="Cambria Math" panose="02040503050406030204" pitchFamily="18" charset="0"/>
                      </a:rPr>
                      <m:t>=</m:t>
                    </m:r>
                    <m:r>
                      <a:rPr lang="en-US" altLang="zh-CN" sz="3200" b="1">
                        <a:latin typeface="Cambria Math" panose="02040503050406030204" pitchFamily="18" charset="0"/>
                      </a:rPr>
                      <m:t>𝐌𝐂</m:t>
                    </m:r>
                    <m:d>
                      <m:dPr>
                        <m:ctrlPr>
                          <a:rPr lang="en-US" altLang="zh-CN" sz="3200" i="1">
                            <a:latin typeface="Cambria Math" panose="02040503050406030204" pitchFamily="18" charset="0"/>
                          </a:rPr>
                        </m:ctrlPr>
                      </m:dPr>
                      <m:e>
                        <m:sSup>
                          <m:sSupPr>
                            <m:ctrlPr>
                              <a:rPr lang="en-US" altLang="zh-CN" sz="3200" i="1">
                                <a:latin typeface="Cambria Math" panose="02040503050406030204" pitchFamily="18" charset="0"/>
                              </a:rPr>
                            </m:ctrlPr>
                          </m:sSupPr>
                          <m:e>
                            <m:r>
                              <a:rPr lang="en-US" altLang="zh-CN" sz="3200" b="1">
                                <a:latin typeface="Cambria Math" panose="02040503050406030204" pitchFamily="18" charset="0"/>
                              </a:rPr>
                              <m:t>𝐐</m:t>
                            </m:r>
                          </m:e>
                          <m:sup>
                            <m:r>
                              <a:rPr lang="en-US" altLang="zh-CN" sz="3200" b="1">
                                <a:latin typeface="Cambria Math" panose="02040503050406030204" pitchFamily="18" charset="0"/>
                              </a:rPr>
                              <m:t>∗</m:t>
                            </m:r>
                          </m:sup>
                        </m:sSup>
                      </m:e>
                    </m:d>
                  </m:oMath>
                </a14:m>
                <a:r>
                  <a:rPr lang="zh-CN" altLang="en-US" sz="3200" dirty="0">
                    <a:latin typeface="+mn-ea"/>
                  </a:rPr>
                  <a:t>和</a:t>
                </a:r>
                <a14:m>
                  <m:oMath xmlns:m="http://schemas.openxmlformats.org/officeDocument/2006/math">
                    <m:r>
                      <a:rPr lang="en-US" altLang="zh-CN" sz="3200" b="1">
                        <a:latin typeface="Cambria Math" panose="02040503050406030204" pitchFamily="18" charset="0"/>
                      </a:rPr>
                      <m:t>𝐋𝐀𝐂</m:t>
                    </m:r>
                    <m:d>
                      <m:dPr>
                        <m:ctrlPr>
                          <a:rPr lang="en-US" altLang="zh-CN" sz="3200" i="1">
                            <a:latin typeface="Cambria Math" panose="02040503050406030204" pitchFamily="18" charset="0"/>
                          </a:rPr>
                        </m:ctrlPr>
                      </m:dPr>
                      <m:e>
                        <m:sSup>
                          <m:sSupPr>
                            <m:ctrlPr>
                              <a:rPr lang="en-US" altLang="zh-CN" sz="3200" i="1">
                                <a:latin typeface="Cambria Math" panose="02040503050406030204" pitchFamily="18" charset="0"/>
                              </a:rPr>
                            </m:ctrlPr>
                          </m:sSupPr>
                          <m:e>
                            <m:r>
                              <a:rPr lang="en-US" altLang="zh-CN" sz="3200">
                                <a:latin typeface="Cambria Math" panose="02040503050406030204" pitchFamily="18" charset="0"/>
                              </a:rPr>
                              <m:t>𝐐</m:t>
                            </m:r>
                          </m:e>
                          <m:sup>
                            <m:r>
                              <a:rPr lang="en-US" altLang="zh-CN" sz="3200">
                                <a:latin typeface="Cambria Math" panose="02040503050406030204" pitchFamily="18" charset="0"/>
                              </a:rPr>
                              <m:t>∗</m:t>
                            </m:r>
                          </m:sup>
                        </m:sSup>
                      </m:e>
                    </m:d>
                    <m:r>
                      <a:rPr lang="en-US" altLang="zh-CN" sz="3200" i="1">
                        <a:latin typeface="Cambria Math" panose="02040503050406030204" pitchFamily="18" charset="0"/>
                      </a:rPr>
                      <m:t>=</m:t>
                    </m:r>
                  </m:oMath>
                </a14:m>
                <a:r>
                  <a:rPr lang="en-US" altLang="zh-CN" sz="3200" b="1" dirty="0"/>
                  <a:t> </a:t>
                </a:r>
                <a14:m>
                  <m:oMath xmlns:m="http://schemas.openxmlformats.org/officeDocument/2006/math">
                    <m:r>
                      <a:rPr lang="en-US" altLang="zh-CN" sz="3200" b="1">
                        <a:latin typeface="Cambria Math" panose="02040503050406030204" pitchFamily="18" charset="0"/>
                      </a:rPr>
                      <m:t>𝐀𝐂</m:t>
                    </m:r>
                    <m:d>
                      <m:dPr>
                        <m:ctrlPr>
                          <a:rPr lang="en-US" altLang="zh-CN" sz="3200" i="1">
                            <a:latin typeface="Cambria Math" panose="02040503050406030204" pitchFamily="18" charset="0"/>
                          </a:rPr>
                        </m:ctrlPr>
                      </m:dPr>
                      <m:e>
                        <m:sSup>
                          <m:sSupPr>
                            <m:ctrlPr>
                              <a:rPr lang="en-US" altLang="zh-CN" sz="3200" i="1">
                                <a:latin typeface="Cambria Math" panose="02040503050406030204" pitchFamily="18" charset="0"/>
                              </a:rPr>
                            </m:ctrlPr>
                          </m:sSupPr>
                          <m:e>
                            <m:r>
                              <a:rPr lang="en-US" altLang="zh-CN" sz="3200" b="1">
                                <a:latin typeface="Cambria Math" panose="02040503050406030204" pitchFamily="18" charset="0"/>
                              </a:rPr>
                              <m:t>𝐐</m:t>
                            </m:r>
                          </m:e>
                          <m:sup>
                            <m:r>
                              <a:rPr lang="en-US" altLang="zh-CN" sz="3200" b="1">
                                <a:latin typeface="Cambria Math" panose="02040503050406030204" pitchFamily="18" charset="0"/>
                              </a:rPr>
                              <m:t>∗</m:t>
                            </m:r>
                          </m:sup>
                        </m:sSup>
                      </m:e>
                    </m:d>
                  </m:oMath>
                </a14:m>
                <a:endParaRPr lang="en-US" altLang="zh-CN" sz="3200" b="1" dirty="0">
                  <a:solidFill>
                    <a:schemeClr val="tx1"/>
                  </a:solidFill>
                  <a:latin typeface="Cambria Math" panose="02040503050406030204" pitchFamily="18" charset="0"/>
                </a:endParaRPr>
              </a:p>
              <a:p>
                <a:r>
                  <a:rPr lang="zh-CN" altLang="en-US" sz="3200" dirty="0">
                    <a:solidFill>
                      <a:schemeClr val="tx1"/>
                    </a:solidFill>
                    <a:latin typeface="Cambria Math" panose="02040503050406030204" pitchFamily="18" charset="0"/>
                  </a:rPr>
                  <a:t>因此</a:t>
                </a:r>
                <a:r>
                  <a:rPr lang="zh-CN" altLang="en-US" sz="3200" dirty="0">
                    <a:latin typeface="+mn-ea"/>
                  </a:rPr>
                  <a:t>在最优短期规模上</a:t>
                </a:r>
                <a14:m>
                  <m:oMath xmlns:m="http://schemas.openxmlformats.org/officeDocument/2006/math">
                    <m:r>
                      <a:rPr lang="en-US" altLang="zh-CN" sz="3200" b="1">
                        <a:latin typeface="Cambria Math" panose="02040503050406030204" pitchFamily="18" charset="0"/>
                      </a:rPr>
                      <m:t>𝐌𝐂</m:t>
                    </m:r>
                    <m:d>
                      <m:dPr>
                        <m:ctrlPr>
                          <a:rPr lang="en-US" altLang="zh-CN" sz="3200" i="1">
                            <a:latin typeface="Cambria Math" panose="02040503050406030204" pitchFamily="18" charset="0"/>
                          </a:rPr>
                        </m:ctrlPr>
                      </m:dPr>
                      <m:e>
                        <m:sSup>
                          <m:sSupPr>
                            <m:ctrlPr>
                              <a:rPr lang="en-US" altLang="zh-CN" sz="3200" i="1">
                                <a:latin typeface="Cambria Math" panose="02040503050406030204" pitchFamily="18" charset="0"/>
                              </a:rPr>
                            </m:ctrlPr>
                          </m:sSupPr>
                          <m:e>
                            <m:r>
                              <a:rPr lang="en-US" altLang="zh-CN" sz="3200" b="1">
                                <a:latin typeface="Cambria Math" panose="02040503050406030204" pitchFamily="18" charset="0"/>
                              </a:rPr>
                              <m:t>𝐐</m:t>
                            </m:r>
                          </m:e>
                          <m:sup>
                            <m:r>
                              <a:rPr lang="en-US" altLang="zh-CN" sz="3200" b="1">
                                <a:latin typeface="Cambria Math" panose="02040503050406030204" pitchFamily="18" charset="0"/>
                              </a:rPr>
                              <m:t>∗</m:t>
                            </m:r>
                          </m:sup>
                        </m:sSup>
                      </m:e>
                    </m:d>
                  </m:oMath>
                </a14:m>
                <a:r>
                  <a:rPr lang="en-US" altLang="zh-CN" sz="3200" dirty="0">
                    <a:solidFill>
                      <a:schemeClr val="tx1"/>
                    </a:solidFill>
                    <a:latin typeface="Cambria Math" panose="02040503050406030204" pitchFamily="18" charset="0"/>
                  </a:rPr>
                  <a:t>=</a:t>
                </a:r>
                <a:r>
                  <a:rPr lang="en-US" altLang="zh-CN" sz="3200" b="1" dirty="0"/>
                  <a:t> </a:t>
                </a:r>
                <a14:m>
                  <m:oMath xmlns:m="http://schemas.openxmlformats.org/officeDocument/2006/math">
                    <m:r>
                      <a:rPr lang="en-US" altLang="zh-CN" sz="3200" b="1">
                        <a:latin typeface="Cambria Math" panose="02040503050406030204" pitchFamily="18" charset="0"/>
                      </a:rPr>
                      <m:t>𝐀𝐂</m:t>
                    </m:r>
                    <m:d>
                      <m:dPr>
                        <m:ctrlPr>
                          <a:rPr lang="en-US" altLang="zh-CN" sz="3200" i="1">
                            <a:latin typeface="Cambria Math" panose="02040503050406030204" pitchFamily="18" charset="0"/>
                          </a:rPr>
                        </m:ctrlPr>
                      </m:dPr>
                      <m:e>
                        <m:sSup>
                          <m:sSupPr>
                            <m:ctrlPr>
                              <a:rPr lang="en-US" altLang="zh-CN" sz="3200" i="1">
                                <a:latin typeface="Cambria Math" panose="02040503050406030204" pitchFamily="18" charset="0"/>
                              </a:rPr>
                            </m:ctrlPr>
                          </m:sSupPr>
                          <m:e>
                            <m:r>
                              <a:rPr lang="en-US" altLang="zh-CN" sz="3200" b="1">
                                <a:latin typeface="Cambria Math" panose="02040503050406030204" pitchFamily="18" charset="0"/>
                              </a:rPr>
                              <m:t>𝐐</m:t>
                            </m:r>
                          </m:e>
                          <m:sup>
                            <m:r>
                              <a:rPr lang="en-US" altLang="zh-CN" sz="3200" b="1">
                                <a:latin typeface="Cambria Math" panose="02040503050406030204" pitchFamily="18" charset="0"/>
                              </a:rPr>
                              <m:t>∗</m:t>
                            </m:r>
                          </m:sup>
                        </m:sSup>
                      </m:e>
                    </m:d>
                  </m:oMath>
                </a14:m>
                <a:r>
                  <a:rPr lang="en-US" altLang="zh-CN" sz="3200" dirty="0">
                    <a:solidFill>
                      <a:schemeClr val="tx1"/>
                    </a:solidFill>
                    <a:latin typeface="Cambria Math" panose="02040503050406030204" pitchFamily="18" charset="0"/>
                  </a:rPr>
                  <a:t>=</a:t>
                </a:r>
                <a:r>
                  <a:rPr lang="en-US" altLang="zh-CN" sz="3200" dirty="0">
                    <a:latin typeface="+mn-ea"/>
                  </a:rPr>
                  <a:t> min AC</a:t>
                </a:r>
                <a:r>
                  <a:rPr lang="zh-CN" altLang="en-US" sz="3200" dirty="0">
                    <a:latin typeface="+mn-ea"/>
                  </a:rPr>
                  <a:t> </a:t>
                </a:r>
                <a:endParaRPr lang="en-US" altLang="zh-CN" sz="3200" dirty="0">
                  <a:solidFill>
                    <a:schemeClr val="tx1"/>
                  </a:solidFill>
                  <a:latin typeface="Cambria Math" panose="02040503050406030204" pitchFamily="18" charset="0"/>
                </a:endParaRPr>
              </a:p>
              <a:p>
                <a14:m>
                  <m:oMath xmlns:m="http://schemas.openxmlformats.org/officeDocument/2006/math">
                    <m:r>
                      <a:rPr lang="en-US" altLang="zh-CN" sz="3200" b="1">
                        <a:solidFill>
                          <a:schemeClr val="tx1"/>
                        </a:solidFill>
                        <a:latin typeface="Cambria Math" panose="02040503050406030204" pitchFamily="18" charset="0"/>
                      </a:rPr>
                      <m:t>𝐏</m:t>
                    </m:r>
                    <m:r>
                      <a:rPr lang="en-US" altLang="zh-CN" sz="3200" b="1">
                        <a:solidFill>
                          <a:schemeClr val="tx1"/>
                        </a:solidFill>
                        <a:latin typeface="Cambria Math" panose="02040503050406030204" pitchFamily="18" charset="0"/>
                      </a:rPr>
                      <m:t>=</m:t>
                    </m:r>
                    <m:r>
                      <a:rPr lang="en-US" altLang="zh-CN" sz="3200" b="1">
                        <a:solidFill>
                          <a:schemeClr val="tx1"/>
                        </a:solidFill>
                        <a:latin typeface="Cambria Math" panose="02040503050406030204" pitchFamily="18" charset="0"/>
                      </a:rPr>
                      <m:t>𝐋𝐌𝐂</m:t>
                    </m:r>
                    <m:d>
                      <m:dPr>
                        <m:ctrlPr>
                          <a:rPr lang="en-US" altLang="zh-CN" sz="3200" i="1">
                            <a:solidFill>
                              <a:schemeClr val="tx1"/>
                            </a:solidFill>
                            <a:latin typeface="Cambria Math" panose="02040503050406030204" pitchFamily="18" charset="0"/>
                          </a:rPr>
                        </m:ctrlPr>
                      </m:dPr>
                      <m:e>
                        <m:sSup>
                          <m:sSupPr>
                            <m:ctrlPr>
                              <a:rPr lang="en-US" altLang="zh-CN" sz="3200" i="1">
                                <a:solidFill>
                                  <a:schemeClr val="tx1"/>
                                </a:solidFill>
                                <a:latin typeface="Cambria Math" panose="02040503050406030204" pitchFamily="18" charset="0"/>
                              </a:rPr>
                            </m:ctrlPr>
                          </m:sSupPr>
                          <m:e>
                            <m:r>
                              <a:rPr lang="en-US" altLang="zh-CN" sz="3200" b="1">
                                <a:solidFill>
                                  <a:schemeClr val="tx1"/>
                                </a:solidFill>
                                <a:latin typeface="Cambria Math" panose="02040503050406030204" pitchFamily="18" charset="0"/>
                              </a:rPr>
                              <m:t>𝐐</m:t>
                            </m:r>
                          </m:e>
                          <m:sup>
                            <m:r>
                              <a:rPr lang="en-US" altLang="zh-CN" sz="3200" b="1">
                                <a:solidFill>
                                  <a:schemeClr val="tx1"/>
                                </a:solidFill>
                                <a:latin typeface="Cambria Math" panose="02040503050406030204" pitchFamily="18" charset="0"/>
                              </a:rPr>
                              <m:t>∗</m:t>
                            </m:r>
                          </m:sup>
                        </m:sSup>
                      </m:e>
                    </m:d>
                    <m:r>
                      <a:rPr lang="en-US" altLang="zh-CN" sz="3200" b="1">
                        <a:solidFill>
                          <a:schemeClr val="tx1"/>
                        </a:solidFill>
                        <a:latin typeface="Cambria Math" panose="02040503050406030204" pitchFamily="18" charset="0"/>
                      </a:rPr>
                      <m:t>=</m:t>
                    </m:r>
                    <m:r>
                      <a:rPr lang="en-US" altLang="zh-CN" sz="3200" b="1">
                        <a:solidFill>
                          <a:schemeClr val="tx1"/>
                        </a:solidFill>
                        <a:latin typeface="Cambria Math" panose="02040503050406030204" pitchFamily="18" charset="0"/>
                      </a:rPr>
                      <m:t>𝐌𝐂</m:t>
                    </m:r>
                    <m:d>
                      <m:dPr>
                        <m:ctrlPr>
                          <a:rPr lang="en-US" altLang="zh-CN" sz="3200" i="1">
                            <a:solidFill>
                              <a:schemeClr val="tx1"/>
                            </a:solidFill>
                            <a:latin typeface="Cambria Math" panose="02040503050406030204" pitchFamily="18" charset="0"/>
                          </a:rPr>
                        </m:ctrlPr>
                      </m:dPr>
                      <m:e>
                        <m:sSup>
                          <m:sSupPr>
                            <m:ctrlPr>
                              <a:rPr lang="en-US" altLang="zh-CN" sz="3200" i="1">
                                <a:solidFill>
                                  <a:schemeClr val="tx1"/>
                                </a:solidFill>
                                <a:latin typeface="Cambria Math" panose="02040503050406030204" pitchFamily="18" charset="0"/>
                              </a:rPr>
                            </m:ctrlPr>
                          </m:sSupPr>
                          <m:e>
                            <m:r>
                              <a:rPr lang="en-US" altLang="zh-CN" sz="3200" b="1">
                                <a:solidFill>
                                  <a:schemeClr val="tx1"/>
                                </a:solidFill>
                                <a:latin typeface="Cambria Math" panose="02040503050406030204" pitchFamily="18" charset="0"/>
                              </a:rPr>
                              <m:t>𝐐</m:t>
                            </m:r>
                          </m:e>
                          <m:sup>
                            <m:r>
                              <a:rPr lang="en-US" altLang="zh-CN" sz="3200" b="1">
                                <a:solidFill>
                                  <a:schemeClr val="tx1"/>
                                </a:solidFill>
                                <a:latin typeface="Cambria Math" panose="02040503050406030204" pitchFamily="18" charset="0"/>
                              </a:rPr>
                              <m:t>∗</m:t>
                            </m:r>
                          </m:sup>
                        </m:sSup>
                      </m:e>
                    </m:d>
                    <m:r>
                      <a:rPr lang="en-US" altLang="zh-CN" sz="3200" b="1">
                        <a:solidFill>
                          <a:schemeClr val="tx1"/>
                        </a:solidFill>
                        <a:latin typeface="Cambria Math" panose="02040503050406030204" pitchFamily="18" charset="0"/>
                      </a:rPr>
                      <m:t>=</m:t>
                    </m:r>
                    <m:r>
                      <a:rPr lang="en-US" altLang="zh-CN" sz="3200" b="1">
                        <a:solidFill>
                          <a:schemeClr val="tx1"/>
                        </a:solidFill>
                        <a:latin typeface="Cambria Math" panose="02040503050406030204" pitchFamily="18" charset="0"/>
                      </a:rPr>
                      <m:t>𝐋𝐀𝐂</m:t>
                    </m:r>
                    <m:d>
                      <m:dPr>
                        <m:ctrlPr>
                          <a:rPr lang="en-US" altLang="zh-CN" sz="3200" i="1">
                            <a:solidFill>
                              <a:schemeClr val="tx1"/>
                            </a:solidFill>
                            <a:latin typeface="Cambria Math" panose="02040503050406030204" pitchFamily="18" charset="0"/>
                          </a:rPr>
                        </m:ctrlPr>
                      </m:dPr>
                      <m:e>
                        <m:sSup>
                          <m:sSupPr>
                            <m:ctrlPr>
                              <a:rPr lang="en-US" altLang="zh-CN" sz="3200" i="1">
                                <a:solidFill>
                                  <a:schemeClr val="tx1"/>
                                </a:solidFill>
                                <a:latin typeface="Cambria Math" panose="02040503050406030204" pitchFamily="18" charset="0"/>
                              </a:rPr>
                            </m:ctrlPr>
                          </m:sSupPr>
                          <m:e>
                            <m:r>
                              <a:rPr lang="en-US" altLang="zh-CN" sz="3200" b="1">
                                <a:solidFill>
                                  <a:schemeClr val="tx1"/>
                                </a:solidFill>
                                <a:latin typeface="Cambria Math" panose="02040503050406030204" pitchFamily="18" charset="0"/>
                              </a:rPr>
                              <m:t>𝐐</m:t>
                            </m:r>
                          </m:e>
                          <m:sup>
                            <m:r>
                              <a:rPr lang="en-US" altLang="zh-CN" sz="3200" b="1">
                                <a:solidFill>
                                  <a:schemeClr val="tx1"/>
                                </a:solidFill>
                                <a:latin typeface="Cambria Math" panose="02040503050406030204" pitchFamily="18" charset="0"/>
                              </a:rPr>
                              <m:t>∗</m:t>
                            </m:r>
                          </m:sup>
                        </m:sSup>
                      </m:e>
                    </m:d>
                    <m:r>
                      <a:rPr lang="en-US" altLang="zh-CN" sz="3200" b="1">
                        <a:solidFill>
                          <a:schemeClr val="tx1"/>
                        </a:solidFill>
                        <a:latin typeface="Cambria Math" panose="02040503050406030204" pitchFamily="18" charset="0"/>
                      </a:rPr>
                      <m:t>=</m:t>
                    </m:r>
                    <m:r>
                      <a:rPr lang="en-US" altLang="zh-CN" sz="3200" b="1">
                        <a:solidFill>
                          <a:schemeClr val="tx1"/>
                        </a:solidFill>
                        <a:latin typeface="Cambria Math" panose="02040503050406030204" pitchFamily="18" charset="0"/>
                      </a:rPr>
                      <m:t>𝐀𝐂</m:t>
                    </m:r>
                    <m:d>
                      <m:dPr>
                        <m:ctrlPr>
                          <a:rPr lang="en-US" altLang="zh-CN" sz="3200" i="1">
                            <a:solidFill>
                              <a:schemeClr val="tx1"/>
                            </a:solidFill>
                            <a:latin typeface="Cambria Math" panose="02040503050406030204" pitchFamily="18" charset="0"/>
                          </a:rPr>
                        </m:ctrlPr>
                      </m:dPr>
                      <m:e>
                        <m:sSup>
                          <m:sSupPr>
                            <m:ctrlPr>
                              <a:rPr lang="en-US" altLang="zh-CN" sz="3200" i="1">
                                <a:solidFill>
                                  <a:schemeClr val="tx1"/>
                                </a:solidFill>
                                <a:latin typeface="Cambria Math" panose="02040503050406030204" pitchFamily="18" charset="0"/>
                              </a:rPr>
                            </m:ctrlPr>
                          </m:sSupPr>
                          <m:e>
                            <m:r>
                              <a:rPr lang="en-US" altLang="zh-CN" sz="3200" b="1">
                                <a:solidFill>
                                  <a:schemeClr val="tx1"/>
                                </a:solidFill>
                                <a:latin typeface="Cambria Math" panose="02040503050406030204" pitchFamily="18" charset="0"/>
                              </a:rPr>
                              <m:t>𝐐</m:t>
                            </m:r>
                          </m:e>
                          <m:sup>
                            <m:r>
                              <a:rPr lang="en-US" altLang="zh-CN" sz="3200" b="1">
                                <a:solidFill>
                                  <a:schemeClr val="tx1"/>
                                </a:solidFill>
                                <a:latin typeface="Cambria Math" panose="02040503050406030204" pitchFamily="18" charset="0"/>
                              </a:rPr>
                              <m:t>∗</m:t>
                            </m:r>
                          </m:sup>
                        </m:sSup>
                      </m:e>
                    </m:d>
                  </m:oMath>
                </a14:m>
                <a:r>
                  <a:rPr lang="en-US" altLang="zh-CN" sz="3200" b="1" dirty="0"/>
                  <a:t> </a:t>
                </a:r>
                <a14:m>
                  <m:oMath xmlns:m="http://schemas.openxmlformats.org/officeDocument/2006/math">
                    <m:r>
                      <a:rPr lang="en-US" altLang="zh-CN" sz="3200" b="1" i="1">
                        <a:latin typeface="Cambria Math" panose="02040503050406030204" pitchFamily="18" charset="0"/>
                      </a:rPr>
                      <m:t>=</m:t>
                    </m:r>
                  </m:oMath>
                </a14:m>
                <a:r>
                  <a:rPr lang="en-US" altLang="zh-CN" sz="3200" dirty="0">
                    <a:latin typeface="+mn-ea"/>
                  </a:rPr>
                  <a:t> min LAC</a:t>
                </a:r>
                <a:r>
                  <a:rPr lang="zh-CN" altLang="en-US" sz="3200" dirty="0">
                    <a:latin typeface="+mn-ea"/>
                  </a:rPr>
                  <a:t> </a:t>
                </a:r>
                <a:r>
                  <a:rPr lang="en-US" altLang="zh-CN" sz="3200" dirty="0">
                    <a:latin typeface="Cambria Math" panose="02040503050406030204" pitchFamily="18" charset="0"/>
                  </a:rPr>
                  <a:t>=</a:t>
                </a:r>
                <a:r>
                  <a:rPr lang="en-US" altLang="zh-CN" sz="3200" dirty="0">
                    <a:latin typeface="+mn-ea"/>
                  </a:rPr>
                  <a:t> min AC</a:t>
                </a:r>
                <a:r>
                  <a:rPr lang="zh-CN" altLang="en-US" sz="3200" dirty="0">
                    <a:latin typeface="+mn-ea"/>
                  </a:rPr>
                  <a:t> </a:t>
                </a:r>
                <a:endParaRPr lang="zh-CN" altLang="en-US" sz="3200" dirty="0">
                  <a:solidFill>
                    <a:schemeClr val="tx1"/>
                  </a:solidFill>
                  <a:latin typeface="+mn-ea"/>
                </a:endParaRPr>
              </a:p>
              <a:p>
                <a:endParaRPr lang="zh-CN" altLang="en-US" sz="3200" dirty="0">
                  <a:solidFill>
                    <a:schemeClr val="tx1"/>
                  </a:solidFill>
                  <a:latin typeface="+mn-ea"/>
                </a:endParaRPr>
              </a:p>
              <a:p>
                <a:endParaRPr lang="en-US" sz="3200" dirty="0">
                  <a:solidFill>
                    <a:schemeClr val="tx1"/>
                  </a:solidFill>
                  <a:latin typeface="+mn-ea"/>
                </a:endParaRPr>
              </a:p>
            </p:txBody>
          </p:sp>
        </mc:Choice>
        <mc:Fallback xmlns="">
          <p:sp>
            <p:nvSpPr>
              <p:cNvPr id="3" name="内容占位符 2">
                <a:extLst>
                  <a:ext uri="{FF2B5EF4-FFF2-40B4-BE49-F238E27FC236}">
                    <a16:creationId xmlns:a16="http://schemas.microsoft.com/office/drawing/2014/main" id="{410FDE54-9B24-4078-BC0B-F64ABB5451B0}"/>
                  </a:ext>
                </a:extLst>
              </p:cNvPr>
              <p:cNvSpPr>
                <a:spLocks noGrp="1" noRot="1" noChangeAspect="1" noMove="1" noResize="1" noEditPoints="1" noAdjustHandles="1" noChangeArrowheads="1" noChangeShapeType="1" noTextEdit="1"/>
              </p:cNvSpPr>
              <p:nvPr>
                <p:ph idx="1"/>
              </p:nvPr>
            </p:nvSpPr>
            <p:spPr>
              <a:blipFill>
                <a:blip r:embed="rId2"/>
                <a:stretch>
                  <a:fillRect l="-1777" t="-3782" r="-162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065344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2BCB89-0BF6-4661-9DB3-116AD3DB6B46}"/>
              </a:ext>
            </a:extLst>
          </p:cNvPr>
          <p:cNvSpPr>
            <a:spLocks noGrp="1"/>
          </p:cNvSpPr>
          <p:nvPr>
            <p:ph type="title"/>
          </p:nvPr>
        </p:nvSpPr>
        <p:spPr/>
        <p:txBody>
          <a:bodyPr/>
          <a:lstStyle/>
          <a:p>
            <a:r>
              <a:rPr lang="zh-CN" altLang="en-US" dirty="0"/>
              <a:t>长期供给曲线</a:t>
            </a:r>
            <a:endParaRPr lang="en-US" dirty="0"/>
          </a:p>
        </p:txBody>
      </p:sp>
      <p:sp>
        <p:nvSpPr>
          <p:cNvPr id="3" name="内容占位符 2">
            <a:extLst>
              <a:ext uri="{FF2B5EF4-FFF2-40B4-BE49-F238E27FC236}">
                <a16:creationId xmlns:a16="http://schemas.microsoft.com/office/drawing/2014/main" id="{A8A5B62C-6238-412D-B898-82062E17E7ED}"/>
              </a:ext>
            </a:extLst>
          </p:cNvPr>
          <p:cNvSpPr>
            <a:spLocks noGrp="1"/>
          </p:cNvSpPr>
          <p:nvPr>
            <p:ph idx="1"/>
          </p:nvPr>
        </p:nvSpPr>
        <p:spPr/>
        <p:txBody>
          <a:bodyPr>
            <a:normAutofit/>
          </a:bodyPr>
          <a:lstStyle/>
          <a:p>
            <a:r>
              <a:rPr lang="zh-CN" altLang="en-US" sz="3200" dirty="0"/>
              <a:t>假设行业需求仅能维持</a:t>
            </a:r>
            <a:r>
              <a:rPr lang="en-US" altLang="zh-CN" sz="3200" dirty="0"/>
              <a:t>n</a:t>
            </a:r>
            <a:r>
              <a:rPr lang="zh-CN" altLang="en-US" sz="3200" dirty="0"/>
              <a:t>个厂商在行业中。</a:t>
            </a:r>
          </a:p>
          <a:p>
            <a:r>
              <a:rPr lang="zh-CN" altLang="en-US" sz="3200" dirty="0"/>
              <a:t>假设行业需求上升，行业价格上升。</a:t>
            </a:r>
          </a:p>
          <a:p>
            <a:pPr lvl="1"/>
            <a:r>
              <a:rPr lang="zh-CN" altLang="en-US" sz="2800" dirty="0"/>
              <a:t>每个厂商生产更多</a:t>
            </a:r>
          </a:p>
          <a:p>
            <a:pPr lvl="1"/>
            <a:r>
              <a:rPr lang="zh-CN" altLang="en-US" sz="2800" dirty="0"/>
              <a:t>能够获得更多经济利润。</a:t>
            </a:r>
          </a:p>
          <a:p>
            <a:endParaRPr lang="en-US" sz="3200" dirty="0"/>
          </a:p>
        </p:txBody>
      </p:sp>
    </p:spTree>
    <p:extLst>
      <p:ext uri="{BB962C8B-B14F-4D97-AF65-F5344CB8AC3E}">
        <p14:creationId xmlns:p14="http://schemas.microsoft.com/office/powerpoint/2010/main" val="20976747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0A802D-06E3-4069-88B7-1B772A4349F0}"/>
              </a:ext>
            </a:extLst>
          </p:cNvPr>
          <p:cNvSpPr>
            <a:spLocks noGrp="1"/>
          </p:cNvSpPr>
          <p:nvPr>
            <p:ph type="title"/>
          </p:nvPr>
        </p:nvSpPr>
        <p:spPr/>
        <p:txBody>
          <a:bodyPr/>
          <a:lstStyle/>
          <a:p>
            <a:r>
              <a:rPr lang="zh-CN" altLang="en-US" dirty="0"/>
              <a:t>长期供给曲线</a:t>
            </a:r>
            <a:endParaRPr lang="en-US" dirty="0"/>
          </a:p>
        </p:txBody>
      </p:sp>
      <p:sp>
        <p:nvSpPr>
          <p:cNvPr id="3" name="内容占位符 2">
            <a:extLst>
              <a:ext uri="{FF2B5EF4-FFF2-40B4-BE49-F238E27FC236}">
                <a16:creationId xmlns:a16="http://schemas.microsoft.com/office/drawing/2014/main" id="{9E95564D-0228-4EB7-B1C6-9CD796AE0631}"/>
              </a:ext>
            </a:extLst>
          </p:cNvPr>
          <p:cNvSpPr>
            <a:spLocks noGrp="1"/>
          </p:cNvSpPr>
          <p:nvPr>
            <p:ph idx="1"/>
          </p:nvPr>
        </p:nvSpPr>
        <p:spPr/>
        <p:txBody>
          <a:bodyPr/>
          <a:lstStyle/>
          <a:p>
            <a:endParaRPr lang="en-US" dirty="0"/>
          </a:p>
        </p:txBody>
      </p:sp>
      <p:sp>
        <p:nvSpPr>
          <p:cNvPr id="5" name="Line 3">
            <a:extLst>
              <a:ext uri="{FF2B5EF4-FFF2-40B4-BE49-F238E27FC236}">
                <a16:creationId xmlns:a16="http://schemas.microsoft.com/office/drawing/2014/main" id="{35FEA673-D6A8-4ADD-B8FD-04396833DA9F}"/>
              </a:ext>
            </a:extLst>
          </p:cNvPr>
          <p:cNvSpPr>
            <a:spLocks noChangeShapeType="1"/>
          </p:cNvSpPr>
          <p:nvPr/>
        </p:nvSpPr>
        <p:spPr bwMode="auto">
          <a:xfrm>
            <a:off x="1172630" y="2212188"/>
            <a:ext cx="0" cy="3190875"/>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6" name="Line 4">
            <a:extLst>
              <a:ext uri="{FF2B5EF4-FFF2-40B4-BE49-F238E27FC236}">
                <a16:creationId xmlns:a16="http://schemas.microsoft.com/office/drawing/2014/main" id="{AAC4BB38-851E-4A1F-A05D-A27A0716F7C2}"/>
              </a:ext>
            </a:extLst>
          </p:cNvPr>
          <p:cNvSpPr>
            <a:spLocks noChangeShapeType="1"/>
          </p:cNvSpPr>
          <p:nvPr/>
        </p:nvSpPr>
        <p:spPr bwMode="auto">
          <a:xfrm>
            <a:off x="1172630" y="5426875"/>
            <a:ext cx="3381375"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7" name="Line 5">
            <a:extLst>
              <a:ext uri="{FF2B5EF4-FFF2-40B4-BE49-F238E27FC236}">
                <a16:creationId xmlns:a16="http://schemas.microsoft.com/office/drawing/2014/main" id="{7FC47BD6-D40C-42B8-A107-33ECEFB5D855}"/>
              </a:ext>
            </a:extLst>
          </p:cNvPr>
          <p:cNvSpPr>
            <a:spLocks noChangeShapeType="1"/>
          </p:cNvSpPr>
          <p:nvPr/>
        </p:nvSpPr>
        <p:spPr bwMode="auto">
          <a:xfrm>
            <a:off x="5649380" y="2212188"/>
            <a:ext cx="0" cy="3190875"/>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8" name="Line 6">
            <a:extLst>
              <a:ext uri="{FF2B5EF4-FFF2-40B4-BE49-F238E27FC236}">
                <a16:creationId xmlns:a16="http://schemas.microsoft.com/office/drawing/2014/main" id="{919F292E-0465-432E-B6F1-EC02B78E8B2D}"/>
              </a:ext>
            </a:extLst>
          </p:cNvPr>
          <p:cNvSpPr>
            <a:spLocks noChangeShapeType="1"/>
          </p:cNvSpPr>
          <p:nvPr/>
        </p:nvSpPr>
        <p:spPr bwMode="auto">
          <a:xfrm>
            <a:off x="5649380" y="5426875"/>
            <a:ext cx="2881313"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9" name="Arc 7">
            <a:extLst>
              <a:ext uri="{FF2B5EF4-FFF2-40B4-BE49-F238E27FC236}">
                <a16:creationId xmlns:a16="http://schemas.microsoft.com/office/drawing/2014/main" id="{9759474F-8E0A-4E6B-82B1-6C88A99349D7}"/>
              </a:ext>
            </a:extLst>
          </p:cNvPr>
          <p:cNvSpPr>
            <a:spLocks/>
          </p:cNvSpPr>
          <p:nvPr/>
        </p:nvSpPr>
        <p:spPr bwMode="auto">
          <a:xfrm rot="10800000">
            <a:off x="5960530" y="3404400"/>
            <a:ext cx="2000250" cy="1166813"/>
          </a:xfrm>
          <a:custGeom>
            <a:avLst/>
            <a:gdLst>
              <a:gd name="T0" fmla="*/ 0 w 43200"/>
              <a:gd name="T1" fmla="*/ 1166813 h 21600"/>
              <a:gd name="T2" fmla="*/ 2000250 w 43200"/>
              <a:gd name="T3" fmla="*/ 1163626 h 21600"/>
              <a:gd name="T4" fmla="*/ 1000125 w 43200"/>
              <a:gd name="T5" fmla="*/ 1166813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0" y="21600"/>
                </a:moveTo>
                <a:cubicBezTo>
                  <a:pt x="0" y="9670"/>
                  <a:pt x="9670" y="0"/>
                  <a:pt x="21600" y="0"/>
                </a:cubicBezTo>
                <a:cubicBezTo>
                  <a:pt x="33506" y="0"/>
                  <a:pt x="43167" y="9634"/>
                  <a:pt x="43199" y="21541"/>
                </a:cubicBezTo>
              </a:path>
              <a:path w="43200" h="21600" stroke="0" extrusionOk="0">
                <a:moveTo>
                  <a:pt x="0" y="21600"/>
                </a:moveTo>
                <a:cubicBezTo>
                  <a:pt x="0" y="9670"/>
                  <a:pt x="9670" y="0"/>
                  <a:pt x="21600" y="0"/>
                </a:cubicBezTo>
                <a:cubicBezTo>
                  <a:pt x="33506" y="0"/>
                  <a:pt x="43167" y="9634"/>
                  <a:pt x="43199" y="21541"/>
                </a:cubicBezTo>
                <a:lnTo>
                  <a:pt x="21600" y="21600"/>
                </a:lnTo>
                <a:close/>
              </a:path>
            </a:pathLst>
          </a:custGeom>
          <a:noFill/>
          <a:ln w="25400" cap="rnd">
            <a:solidFill>
              <a:srgbClr val="00CC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10" name="Arc 8">
            <a:extLst>
              <a:ext uri="{FF2B5EF4-FFF2-40B4-BE49-F238E27FC236}">
                <a16:creationId xmlns:a16="http://schemas.microsoft.com/office/drawing/2014/main" id="{67DCD2A5-AE5E-4AE3-B905-23964DEE0D12}"/>
              </a:ext>
            </a:extLst>
          </p:cNvPr>
          <p:cNvSpPr>
            <a:spLocks/>
          </p:cNvSpPr>
          <p:nvPr/>
        </p:nvSpPr>
        <p:spPr bwMode="auto">
          <a:xfrm>
            <a:off x="5911318" y="3355188"/>
            <a:ext cx="1381125" cy="1792287"/>
          </a:xfrm>
          <a:custGeom>
            <a:avLst/>
            <a:gdLst>
              <a:gd name="T0" fmla="*/ 1381125 w 21600"/>
              <a:gd name="T1" fmla="*/ 0 h 21122"/>
              <a:gd name="T2" fmla="*/ 289013 w 21600"/>
              <a:gd name="T3" fmla="*/ 1792287 h 21122"/>
              <a:gd name="T4" fmla="*/ 0 w 21600"/>
              <a:gd name="T5" fmla="*/ 0 h 21122"/>
              <a:gd name="T6" fmla="*/ 0 60000 65536"/>
              <a:gd name="T7" fmla="*/ 0 60000 65536"/>
              <a:gd name="T8" fmla="*/ 0 60000 65536"/>
              <a:gd name="T9" fmla="*/ 0 w 21600"/>
              <a:gd name="T10" fmla="*/ 0 h 21122"/>
              <a:gd name="T11" fmla="*/ 21600 w 21600"/>
              <a:gd name="T12" fmla="*/ 21122 h 21122"/>
            </a:gdLst>
            <a:ahLst/>
            <a:cxnLst>
              <a:cxn ang="T6">
                <a:pos x="T0" y="T1"/>
              </a:cxn>
              <a:cxn ang="T7">
                <a:pos x="T2" y="T3"/>
              </a:cxn>
              <a:cxn ang="T8">
                <a:pos x="T4" y="T5"/>
              </a:cxn>
            </a:cxnLst>
            <a:rect l="T9" t="T10" r="T11" b="T12"/>
            <a:pathLst>
              <a:path w="21600" h="21122" fill="none" extrusionOk="0">
                <a:moveTo>
                  <a:pt x="21600" y="0"/>
                </a:moveTo>
                <a:cubicBezTo>
                  <a:pt x="21600" y="10187"/>
                  <a:pt x="14481" y="18989"/>
                  <a:pt x="4519" y="21121"/>
                </a:cubicBezTo>
              </a:path>
              <a:path w="21600" h="21122" stroke="0" extrusionOk="0">
                <a:moveTo>
                  <a:pt x="21600" y="0"/>
                </a:moveTo>
                <a:cubicBezTo>
                  <a:pt x="21600" y="10187"/>
                  <a:pt x="14481" y="18989"/>
                  <a:pt x="4519" y="21121"/>
                </a:cubicBezTo>
                <a:lnTo>
                  <a:pt x="0" y="0"/>
                </a:lnTo>
                <a:close/>
              </a:path>
            </a:pathLst>
          </a:custGeom>
          <a:noFill/>
          <a:ln w="25400" cap="rnd">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11" name="Line 9">
            <a:extLst>
              <a:ext uri="{FF2B5EF4-FFF2-40B4-BE49-F238E27FC236}">
                <a16:creationId xmlns:a16="http://schemas.microsoft.com/office/drawing/2014/main" id="{D60413FA-F977-45BD-8267-ACB1C19912C1}"/>
              </a:ext>
            </a:extLst>
          </p:cNvPr>
          <p:cNvSpPr>
            <a:spLocks noChangeShapeType="1"/>
          </p:cNvSpPr>
          <p:nvPr/>
        </p:nvSpPr>
        <p:spPr bwMode="auto">
          <a:xfrm flipV="1">
            <a:off x="1172630" y="3307563"/>
            <a:ext cx="2452688" cy="2119312"/>
          </a:xfrm>
          <a:prstGeom prst="line">
            <a:avLst/>
          </a:prstGeom>
          <a:noFill/>
          <a:ln w="25400">
            <a:solidFill>
              <a:srgbClr val="FF4E2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12" name="Rectangle 11">
            <a:extLst>
              <a:ext uri="{FF2B5EF4-FFF2-40B4-BE49-F238E27FC236}">
                <a16:creationId xmlns:a16="http://schemas.microsoft.com/office/drawing/2014/main" id="{ED330764-BF28-4D9C-8056-101FF3F0242D}"/>
              </a:ext>
            </a:extLst>
          </p:cNvPr>
          <p:cNvSpPr>
            <a:spLocks noChangeArrowheads="1"/>
          </p:cNvSpPr>
          <p:nvPr/>
        </p:nvSpPr>
        <p:spPr bwMode="auto">
          <a:xfrm>
            <a:off x="3223680" y="2917038"/>
            <a:ext cx="103073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rgbClr val="FF4E21"/>
                </a:solidFill>
                <a:ea typeface="宋体" panose="02010600030101010101" pitchFamily="2" charset="-122"/>
              </a:rPr>
              <a:t>S</a:t>
            </a:r>
            <a:r>
              <a:rPr lang="en-US" altLang="zh-CN" sz="2800" baseline="30000" dirty="0">
                <a:solidFill>
                  <a:srgbClr val="FF4E21"/>
                </a:solidFill>
                <a:ea typeface="宋体" panose="02010600030101010101" pitchFamily="2" charset="-122"/>
              </a:rPr>
              <a:t>n</a:t>
            </a:r>
            <a:r>
              <a:rPr lang="en-US" altLang="zh-CN" sz="2800" dirty="0">
                <a:solidFill>
                  <a:srgbClr val="FF4E21"/>
                </a:solidFill>
                <a:ea typeface="宋体" panose="02010600030101010101" pitchFamily="2" charset="-122"/>
              </a:rPr>
              <a:t>(p)</a:t>
            </a:r>
          </a:p>
        </p:txBody>
      </p:sp>
      <p:sp>
        <p:nvSpPr>
          <p:cNvPr id="13" name="Rectangle 13">
            <a:extLst>
              <a:ext uri="{FF2B5EF4-FFF2-40B4-BE49-F238E27FC236}">
                <a16:creationId xmlns:a16="http://schemas.microsoft.com/office/drawing/2014/main" id="{3793A786-7BAF-4B39-A3FB-34D9982A4C8E}"/>
              </a:ext>
            </a:extLst>
          </p:cNvPr>
          <p:cNvSpPr>
            <a:spLocks noChangeArrowheads="1"/>
          </p:cNvSpPr>
          <p:nvPr/>
        </p:nvSpPr>
        <p:spPr bwMode="auto">
          <a:xfrm>
            <a:off x="1271055" y="2393163"/>
            <a:ext cx="1606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zh-CN" altLang="en-US" sz="2800">
                <a:solidFill>
                  <a:srgbClr val="3DF500"/>
                </a:solidFill>
                <a:ea typeface="宋体" panose="02010600030101010101" pitchFamily="2" charset="-122"/>
              </a:rPr>
              <a:t>行业需求</a:t>
            </a:r>
            <a:endParaRPr lang="en-US" altLang="zh-CN" sz="2800">
              <a:solidFill>
                <a:srgbClr val="3DF500"/>
              </a:solidFill>
              <a:ea typeface="宋体" panose="02010600030101010101" pitchFamily="2" charset="-122"/>
            </a:endParaRPr>
          </a:p>
        </p:txBody>
      </p:sp>
      <p:sp>
        <p:nvSpPr>
          <p:cNvPr id="14" name="Rectangle 14">
            <a:extLst>
              <a:ext uri="{FF2B5EF4-FFF2-40B4-BE49-F238E27FC236}">
                <a16:creationId xmlns:a16="http://schemas.microsoft.com/office/drawing/2014/main" id="{1F61E2D0-36A2-4D39-834A-FA4BBBE071C3}"/>
              </a:ext>
            </a:extLst>
          </p:cNvPr>
          <p:cNvSpPr>
            <a:spLocks noChangeArrowheads="1"/>
          </p:cNvSpPr>
          <p:nvPr/>
        </p:nvSpPr>
        <p:spPr bwMode="auto">
          <a:xfrm>
            <a:off x="7748055" y="2845600"/>
            <a:ext cx="924933"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rgbClr val="00CCFF"/>
                </a:solidFill>
                <a:ea typeface="宋体" panose="02010600030101010101" pitchFamily="2" charset="-122"/>
              </a:rPr>
              <a:t>LAC</a:t>
            </a:r>
          </a:p>
        </p:txBody>
      </p:sp>
      <p:sp>
        <p:nvSpPr>
          <p:cNvPr id="15" name="Rectangle 15">
            <a:extLst>
              <a:ext uri="{FF2B5EF4-FFF2-40B4-BE49-F238E27FC236}">
                <a16:creationId xmlns:a16="http://schemas.microsoft.com/office/drawing/2014/main" id="{53C5B68F-07FA-4BFC-804A-0F27B27619FF}"/>
              </a:ext>
            </a:extLst>
          </p:cNvPr>
          <p:cNvSpPr>
            <a:spLocks noChangeArrowheads="1"/>
          </p:cNvSpPr>
          <p:nvPr/>
        </p:nvSpPr>
        <p:spPr bwMode="auto">
          <a:xfrm>
            <a:off x="6557430" y="2845600"/>
            <a:ext cx="965008"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hlink"/>
                </a:solidFill>
                <a:ea typeface="宋体" panose="02010600030101010101" pitchFamily="2" charset="-122"/>
              </a:rPr>
              <a:t>LMC</a:t>
            </a:r>
          </a:p>
        </p:txBody>
      </p:sp>
      <p:sp>
        <p:nvSpPr>
          <p:cNvPr id="16" name="Rectangle 16">
            <a:extLst>
              <a:ext uri="{FF2B5EF4-FFF2-40B4-BE49-F238E27FC236}">
                <a16:creationId xmlns:a16="http://schemas.microsoft.com/office/drawing/2014/main" id="{6E78AA6F-D288-4764-A2DD-8FAD6ABED710}"/>
              </a:ext>
            </a:extLst>
          </p:cNvPr>
          <p:cNvSpPr>
            <a:spLocks noChangeArrowheads="1"/>
          </p:cNvSpPr>
          <p:nvPr/>
        </p:nvSpPr>
        <p:spPr bwMode="auto">
          <a:xfrm>
            <a:off x="8271930" y="5464975"/>
            <a:ext cx="46487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Q</a:t>
            </a:r>
          </a:p>
        </p:txBody>
      </p:sp>
      <p:sp>
        <p:nvSpPr>
          <p:cNvPr id="17" name="Rectangle 17">
            <a:extLst>
              <a:ext uri="{FF2B5EF4-FFF2-40B4-BE49-F238E27FC236}">
                <a16:creationId xmlns:a16="http://schemas.microsoft.com/office/drawing/2014/main" id="{84B3AD1B-AE08-4A06-9873-D6B82E9CAB48}"/>
              </a:ext>
            </a:extLst>
          </p:cNvPr>
          <p:cNvSpPr>
            <a:spLocks noChangeArrowheads="1"/>
          </p:cNvSpPr>
          <p:nvPr/>
        </p:nvSpPr>
        <p:spPr bwMode="auto">
          <a:xfrm>
            <a:off x="5723993" y="1702600"/>
            <a:ext cx="2350002"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zh-CN" altLang="en-US" sz="2800" dirty="0">
                <a:solidFill>
                  <a:schemeClr val="tx1"/>
                </a:solidFill>
                <a:ea typeface="宋体" panose="02010600030101010101" pitchFamily="2" charset="-122"/>
              </a:rPr>
              <a:t>一个典型厂商</a:t>
            </a:r>
            <a:endParaRPr lang="en-US" altLang="zh-CN" sz="2800" dirty="0">
              <a:solidFill>
                <a:schemeClr val="tx1"/>
              </a:solidFill>
              <a:ea typeface="宋体" panose="02010600030101010101" pitchFamily="2" charset="-122"/>
            </a:endParaRPr>
          </a:p>
        </p:txBody>
      </p:sp>
      <p:sp>
        <p:nvSpPr>
          <p:cNvPr id="18" name="Rectangle 18">
            <a:extLst>
              <a:ext uri="{FF2B5EF4-FFF2-40B4-BE49-F238E27FC236}">
                <a16:creationId xmlns:a16="http://schemas.microsoft.com/office/drawing/2014/main" id="{509DC597-FE56-4EA0-93E9-F3AEF169B189}"/>
              </a:ext>
            </a:extLst>
          </p:cNvPr>
          <p:cNvSpPr>
            <a:spLocks noChangeArrowheads="1"/>
          </p:cNvSpPr>
          <p:nvPr/>
        </p:nvSpPr>
        <p:spPr bwMode="auto">
          <a:xfrm>
            <a:off x="1723493" y="1702600"/>
            <a:ext cx="907300"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zh-CN" altLang="en-US" sz="2800" dirty="0">
                <a:solidFill>
                  <a:schemeClr val="tx1"/>
                </a:solidFill>
                <a:ea typeface="宋体" panose="02010600030101010101" pitchFamily="2" charset="-122"/>
              </a:rPr>
              <a:t>行业</a:t>
            </a:r>
            <a:endParaRPr lang="en-US" altLang="zh-CN" sz="2800" dirty="0">
              <a:solidFill>
                <a:schemeClr val="tx1"/>
              </a:solidFill>
              <a:ea typeface="宋体" panose="02010600030101010101" pitchFamily="2" charset="-122"/>
            </a:endParaRPr>
          </a:p>
        </p:txBody>
      </p:sp>
      <p:sp>
        <p:nvSpPr>
          <p:cNvPr id="19" name="Rectangle 19">
            <a:extLst>
              <a:ext uri="{FF2B5EF4-FFF2-40B4-BE49-F238E27FC236}">
                <a16:creationId xmlns:a16="http://schemas.microsoft.com/office/drawing/2014/main" id="{4AC82B2D-0C2F-424E-A62D-2CC2332EBB0C}"/>
              </a:ext>
            </a:extLst>
          </p:cNvPr>
          <p:cNvSpPr>
            <a:spLocks noChangeArrowheads="1"/>
          </p:cNvSpPr>
          <p:nvPr/>
        </p:nvSpPr>
        <p:spPr bwMode="auto">
          <a:xfrm>
            <a:off x="699555" y="2083600"/>
            <a:ext cx="401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p</a:t>
            </a:r>
          </a:p>
        </p:txBody>
      </p:sp>
      <p:sp>
        <p:nvSpPr>
          <p:cNvPr id="20" name="Rectangle 20">
            <a:extLst>
              <a:ext uri="{FF2B5EF4-FFF2-40B4-BE49-F238E27FC236}">
                <a16:creationId xmlns:a16="http://schemas.microsoft.com/office/drawing/2014/main" id="{A7AF09F1-C0C7-4074-8175-21E7321EFC61}"/>
              </a:ext>
            </a:extLst>
          </p:cNvPr>
          <p:cNvSpPr>
            <a:spLocks noChangeArrowheads="1"/>
          </p:cNvSpPr>
          <p:nvPr/>
        </p:nvSpPr>
        <p:spPr bwMode="auto">
          <a:xfrm>
            <a:off x="5152493" y="2083600"/>
            <a:ext cx="405560"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p</a:t>
            </a:r>
          </a:p>
        </p:txBody>
      </p:sp>
      <p:sp>
        <p:nvSpPr>
          <p:cNvPr id="21" name="Rectangle 21">
            <a:extLst>
              <a:ext uri="{FF2B5EF4-FFF2-40B4-BE49-F238E27FC236}">
                <a16:creationId xmlns:a16="http://schemas.microsoft.com/office/drawing/2014/main" id="{78D3729A-57E0-4B5A-BB07-BF3DE7CC4635}"/>
              </a:ext>
            </a:extLst>
          </p:cNvPr>
          <p:cNvSpPr>
            <a:spLocks noChangeArrowheads="1"/>
          </p:cNvSpPr>
          <p:nvPr/>
        </p:nvSpPr>
        <p:spPr bwMode="auto">
          <a:xfrm>
            <a:off x="4271430" y="5536413"/>
            <a:ext cx="665247"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Qs</a:t>
            </a:r>
          </a:p>
        </p:txBody>
      </p:sp>
      <p:sp>
        <p:nvSpPr>
          <p:cNvPr id="22" name="Rectangle 22">
            <a:extLst>
              <a:ext uri="{FF2B5EF4-FFF2-40B4-BE49-F238E27FC236}">
                <a16:creationId xmlns:a16="http://schemas.microsoft.com/office/drawing/2014/main" id="{CFD6CE3D-C039-4835-97CF-591A7DCF870B}"/>
              </a:ext>
            </a:extLst>
          </p:cNvPr>
          <p:cNvSpPr>
            <a:spLocks noChangeArrowheads="1"/>
          </p:cNvSpPr>
          <p:nvPr/>
        </p:nvSpPr>
        <p:spPr bwMode="auto">
          <a:xfrm>
            <a:off x="6813018" y="5449100"/>
            <a:ext cx="604333"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Q*</a:t>
            </a:r>
          </a:p>
        </p:txBody>
      </p:sp>
      <p:sp>
        <p:nvSpPr>
          <p:cNvPr id="23" name="Line 24">
            <a:extLst>
              <a:ext uri="{FF2B5EF4-FFF2-40B4-BE49-F238E27FC236}">
                <a16:creationId xmlns:a16="http://schemas.microsoft.com/office/drawing/2014/main" id="{3E92406D-0A29-4436-80AB-D61677B46BE1}"/>
              </a:ext>
            </a:extLst>
          </p:cNvPr>
          <p:cNvSpPr>
            <a:spLocks noChangeShapeType="1"/>
          </p:cNvSpPr>
          <p:nvPr/>
        </p:nvSpPr>
        <p:spPr bwMode="auto">
          <a:xfrm>
            <a:off x="7226339" y="4038244"/>
            <a:ext cx="0" cy="1358405"/>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24" name="Rectangle 25">
            <a:extLst>
              <a:ext uri="{FF2B5EF4-FFF2-40B4-BE49-F238E27FC236}">
                <a16:creationId xmlns:a16="http://schemas.microsoft.com/office/drawing/2014/main" id="{83A89B47-C77E-428E-9C52-FD3FBC89DE3F}"/>
              </a:ext>
            </a:extLst>
          </p:cNvPr>
          <p:cNvSpPr>
            <a:spLocks noChangeArrowheads="1"/>
          </p:cNvSpPr>
          <p:nvPr/>
        </p:nvSpPr>
        <p:spPr bwMode="auto">
          <a:xfrm>
            <a:off x="5640236" y="4002861"/>
            <a:ext cx="1576959" cy="560846"/>
          </a:xfrm>
          <a:prstGeom prst="rect">
            <a:avLst/>
          </a:prstGeom>
          <a:solidFill>
            <a:srgbClr val="3DF5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25" name="Line 26">
            <a:extLst>
              <a:ext uri="{FF2B5EF4-FFF2-40B4-BE49-F238E27FC236}">
                <a16:creationId xmlns:a16="http://schemas.microsoft.com/office/drawing/2014/main" id="{98052454-7BF7-4279-B3E5-9CC6AB95F7E8}"/>
              </a:ext>
            </a:extLst>
          </p:cNvPr>
          <p:cNvSpPr>
            <a:spLocks noChangeShapeType="1"/>
          </p:cNvSpPr>
          <p:nvPr/>
        </p:nvSpPr>
        <p:spPr bwMode="auto">
          <a:xfrm>
            <a:off x="1159930" y="3512350"/>
            <a:ext cx="1979613" cy="1914525"/>
          </a:xfrm>
          <a:prstGeom prst="line">
            <a:avLst/>
          </a:prstGeom>
          <a:noFill/>
          <a:ln w="25400">
            <a:solidFill>
              <a:srgbClr val="3DF500"/>
            </a:solidFill>
            <a:prstDash val="lgDash"/>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26" name="Line 27">
            <a:extLst>
              <a:ext uri="{FF2B5EF4-FFF2-40B4-BE49-F238E27FC236}">
                <a16:creationId xmlns:a16="http://schemas.microsoft.com/office/drawing/2014/main" id="{470E89E0-6F68-439B-9E94-888545EFD717}"/>
              </a:ext>
            </a:extLst>
          </p:cNvPr>
          <p:cNvSpPr>
            <a:spLocks noChangeShapeType="1"/>
          </p:cNvSpPr>
          <p:nvPr/>
        </p:nvSpPr>
        <p:spPr bwMode="auto">
          <a:xfrm>
            <a:off x="1578459" y="3610077"/>
            <a:ext cx="504825"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27" name="Line 29">
            <a:extLst>
              <a:ext uri="{FF2B5EF4-FFF2-40B4-BE49-F238E27FC236}">
                <a16:creationId xmlns:a16="http://schemas.microsoft.com/office/drawing/2014/main" id="{22E749ED-465E-467F-B580-B2319DFA0CC7}"/>
              </a:ext>
            </a:extLst>
          </p:cNvPr>
          <p:cNvSpPr>
            <a:spLocks noChangeShapeType="1"/>
          </p:cNvSpPr>
          <p:nvPr/>
        </p:nvSpPr>
        <p:spPr bwMode="auto">
          <a:xfrm>
            <a:off x="1172630" y="4539463"/>
            <a:ext cx="7262813"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28" name="Rectangle 33">
            <a:extLst>
              <a:ext uri="{FF2B5EF4-FFF2-40B4-BE49-F238E27FC236}">
                <a16:creationId xmlns:a16="http://schemas.microsoft.com/office/drawing/2014/main" id="{754C2048-C9F5-46AC-A0BA-5C2B437F7DB6}"/>
              </a:ext>
            </a:extLst>
          </p:cNvPr>
          <p:cNvSpPr>
            <a:spLocks noChangeArrowheads="1"/>
          </p:cNvSpPr>
          <p:nvPr/>
        </p:nvSpPr>
        <p:spPr bwMode="auto">
          <a:xfrm>
            <a:off x="407199" y="3768362"/>
            <a:ext cx="670055"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err="1">
                <a:solidFill>
                  <a:schemeClr val="tx1"/>
                </a:solidFill>
                <a:ea typeface="宋体" panose="02010600030101010101" pitchFamily="2" charset="-122"/>
              </a:rPr>
              <a:t>P’</a:t>
            </a:r>
            <a:r>
              <a:rPr lang="en-US" altLang="zh-CN" sz="2800" baseline="-25000" dirty="0" err="1">
                <a:solidFill>
                  <a:schemeClr val="tx1"/>
                </a:solidFill>
                <a:ea typeface="宋体" panose="02010600030101010101" pitchFamily="2" charset="-122"/>
              </a:rPr>
              <a:t>n</a:t>
            </a:r>
            <a:endParaRPr lang="en-US" altLang="zh-CN" sz="2800" dirty="0">
              <a:solidFill>
                <a:schemeClr val="tx1"/>
              </a:solidFill>
              <a:ea typeface="宋体" panose="02010600030101010101" pitchFamily="2" charset="-122"/>
            </a:endParaRPr>
          </a:p>
        </p:txBody>
      </p:sp>
      <p:sp>
        <p:nvSpPr>
          <p:cNvPr id="29" name="Line 27">
            <a:extLst>
              <a:ext uri="{FF2B5EF4-FFF2-40B4-BE49-F238E27FC236}">
                <a16:creationId xmlns:a16="http://schemas.microsoft.com/office/drawing/2014/main" id="{AD11E9F3-CBCD-4E2D-9F57-44FA05B482CA}"/>
              </a:ext>
            </a:extLst>
          </p:cNvPr>
          <p:cNvSpPr>
            <a:spLocks noChangeShapeType="1"/>
          </p:cNvSpPr>
          <p:nvPr/>
        </p:nvSpPr>
        <p:spPr bwMode="auto">
          <a:xfrm>
            <a:off x="1178980" y="2497938"/>
            <a:ext cx="3055938" cy="2924175"/>
          </a:xfrm>
          <a:prstGeom prst="line">
            <a:avLst/>
          </a:prstGeom>
          <a:noFill/>
          <a:ln w="25400">
            <a:solidFill>
              <a:srgbClr val="3DF5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30" name="Line 23">
            <a:extLst>
              <a:ext uri="{FF2B5EF4-FFF2-40B4-BE49-F238E27FC236}">
                <a16:creationId xmlns:a16="http://schemas.microsoft.com/office/drawing/2014/main" id="{7D7B261C-5828-4963-AA4F-5DE2B77A1E3E}"/>
              </a:ext>
            </a:extLst>
          </p:cNvPr>
          <p:cNvSpPr>
            <a:spLocks noChangeShapeType="1"/>
          </p:cNvSpPr>
          <p:nvPr/>
        </p:nvSpPr>
        <p:spPr bwMode="auto">
          <a:xfrm>
            <a:off x="1197839" y="4016019"/>
            <a:ext cx="7262813"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31" name="Rectangle 33">
            <a:extLst>
              <a:ext uri="{FF2B5EF4-FFF2-40B4-BE49-F238E27FC236}">
                <a16:creationId xmlns:a16="http://schemas.microsoft.com/office/drawing/2014/main" id="{41B1EE0F-ECC6-4800-AD95-8CF402702F98}"/>
              </a:ext>
            </a:extLst>
          </p:cNvPr>
          <p:cNvSpPr>
            <a:spLocks noChangeArrowheads="1"/>
          </p:cNvSpPr>
          <p:nvPr/>
        </p:nvSpPr>
        <p:spPr bwMode="auto">
          <a:xfrm>
            <a:off x="439265" y="4291069"/>
            <a:ext cx="570669"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err="1">
                <a:solidFill>
                  <a:schemeClr val="tx1"/>
                </a:solidFill>
                <a:ea typeface="宋体" panose="02010600030101010101" pitchFamily="2" charset="-122"/>
              </a:rPr>
              <a:t>P</a:t>
            </a:r>
            <a:r>
              <a:rPr lang="en-US" altLang="zh-CN" sz="2800" baseline="-25000" dirty="0" err="1">
                <a:solidFill>
                  <a:schemeClr val="tx1"/>
                </a:solidFill>
                <a:ea typeface="宋体" panose="02010600030101010101" pitchFamily="2" charset="-122"/>
              </a:rPr>
              <a:t>n</a:t>
            </a:r>
            <a:endParaRPr lang="en-US" altLang="zh-CN" sz="2800" dirty="0">
              <a:solidFill>
                <a:schemeClr val="tx1"/>
              </a:solidFill>
              <a:ea typeface="宋体" panose="02010600030101010101" pitchFamily="2" charset="-122"/>
            </a:endParaRPr>
          </a:p>
        </p:txBody>
      </p:sp>
      <p:sp>
        <p:nvSpPr>
          <p:cNvPr id="32" name="Oval 13">
            <a:extLst>
              <a:ext uri="{FF2B5EF4-FFF2-40B4-BE49-F238E27FC236}">
                <a16:creationId xmlns:a16="http://schemas.microsoft.com/office/drawing/2014/main" id="{6C84081C-EB4A-4799-BBB6-DEF973B28993}"/>
              </a:ext>
            </a:extLst>
          </p:cNvPr>
          <p:cNvSpPr>
            <a:spLocks noChangeArrowheads="1"/>
          </p:cNvSpPr>
          <p:nvPr/>
        </p:nvSpPr>
        <p:spPr bwMode="auto">
          <a:xfrm>
            <a:off x="2129460" y="4473243"/>
            <a:ext cx="179744" cy="159514"/>
          </a:xfrm>
          <a:prstGeom prst="ellipse">
            <a:avLst/>
          </a:prstGeom>
          <a:solidFill>
            <a:schemeClr val="accent1"/>
          </a:solidFill>
          <a:ln>
            <a:noFill/>
          </a:ln>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Tree>
    <p:extLst>
      <p:ext uri="{BB962C8B-B14F-4D97-AF65-F5344CB8AC3E}">
        <p14:creationId xmlns:p14="http://schemas.microsoft.com/office/powerpoint/2010/main" val="5828655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682A71-435F-4A70-AFB7-B41B17483EF3}"/>
              </a:ext>
            </a:extLst>
          </p:cNvPr>
          <p:cNvSpPr>
            <a:spLocks noGrp="1"/>
          </p:cNvSpPr>
          <p:nvPr>
            <p:ph type="title"/>
          </p:nvPr>
        </p:nvSpPr>
        <p:spPr/>
        <p:txBody>
          <a:bodyPr/>
          <a:lstStyle/>
          <a:p>
            <a:r>
              <a:rPr lang="zh-CN" altLang="en-US" dirty="0"/>
              <a:t>长期供给曲线</a:t>
            </a:r>
            <a:r>
              <a:rPr lang="en-US" altLang="zh-CN" dirty="0"/>
              <a:t>(</a:t>
            </a:r>
            <a:r>
              <a:rPr lang="zh-CN" altLang="en-US" dirty="0"/>
              <a:t>要素价格不变</a:t>
            </a:r>
            <a:r>
              <a:rPr lang="en-US" altLang="zh-CN" dirty="0"/>
              <a:t>)</a:t>
            </a:r>
            <a:endParaRPr lang="en-US" dirty="0"/>
          </a:p>
        </p:txBody>
      </p:sp>
      <p:sp>
        <p:nvSpPr>
          <p:cNvPr id="3" name="内容占位符 2">
            <a:extLst>
              <a:ext uri="{FF2B5EF4-FFF2-40B4-BE49-F238E27FC236}">
                <a16:creationId xmlns:a16="http://schemas.microsoft.com/office/drawing/2014/main" id="{7FD42EF6-E53E-482F-8942-2771712674F1}"/>
              </a:ext>
            </a:extLst>
          </p:cNvPr>
          <p:cNvSpPr>
            <a:spLocks noGrp="1"/>
          </p:cNvSpPr>
          <p:nvPr>
            <p:ph idx="1"/>
          </p:nvPr>
        </p:nvSpPr>
        <p:spPr/>
        <p:txBody>
          <a:bodyPr/>
          <a:lstStyle/>
          <a:p>
            <a:endParaRPr lang="en-US" dirty="0"/>
          </a:p>
        </p:txBody>
      </p:sp>
      <p:sp>
        <p:nvSpPr>
          <p:cNvPr id="5" name="Line 3">
            <a:extLst>
              <a:ext uri="{FF2B5EF4-FFF2-40B4-BE49-F238E27FC236}">
                <a16:creationId xmlns:a16="http://schemas.microsoft.com/office/drawing/2014/main" id="{8FAA30A9-5033-444D-B914-7AB30FCEB976}"/>
              </a:ext>
            </a:extLst>
          </p:cNvPr>
          <p:cNvSpPr>
            <a:spLocks noChangeShapeType="1"/>
          </p:cNvSpPr>
          <p:nvPr/>
        </p:nvSpPr>
        <p:spPr bwMode="auto">
          <a:xfrm>
            <a:off x="1100270" y="1795036"/>
            <a:ext cx="0" cy="3190875"/>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6" name="Line 4">
            <a:extLst>
              <a:ext uri="{FF2B5EF4-FFF2-40B4-BE49-F238E27FC236}">
                <a16:creationId xmlns:a16="http://schemas.microsoft.com/office/drawing/2014/main" id="{84F53D52-5A5E-4568-9D91-DFCDB2867079}"/>
              </a:ext>
            </a:extLst>
          </p:cNvPr>
          <p:cNvSpPr>
            <a:spLocks noChangeShapeType="1"/>
          </p:cNvSpPr>
          <p:nvPr/>
        </p:nvSpPr>
        <p:spPr bwMode="auto">
          <a:xfrm>
            <a:off x="1100270" y="5009723"/>
            <a:ext cx="3381375"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7" name="Line 5">
            <a:extLst>
              <a:ext uri="{FF2B5EF4-FFF2-40B4-BE49-F238E27FC236}">
                <a16:creationId xmlns:a16="http://schemas.microsoft.com/office/drawing/2014/main" id="{CABB1515-C7D9-4C0B-A3DA-F9AC560BB6C3}"/>
              </a:ext>
            </a:extLst>
          </p:cNvPr>
          <p:cNvSpPr>
            <a:spLocks noChangeShapeType="1"/>
          </p:cNvSpPr>
          <p:nvPr/>
        </p:nvSpPr>
        <p:spPr bwMode="auto">
          <a:xfrm>
            <a:off x="5577020" y="1795036"/>
            <a:ext cx="0" cy="3190875"/>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8" name="Line 6">
            <a:extLst>
              <a:ext uri="{FF2B5EF4-FFF2-40B4-BE49-F238E27FC236}">
                <a16:creationId xmlns:a16="http://schemas.microsoft.com/office/drawing/2014/main" id="{E9BAEC23-7218-4ABB-BCAF-CBF16A7F69B2}"/>
              </a:ext>
            </a:extLst>
          </p:cNvPr>
          <p:cNvSpPr>
            <a:spLocks noChangeShapeType="1"/>
          </p:cNvSpPr>
          <p:nvPr/>
        </p:nvSpPr>
        <p:spPr bwMode="auto">
          <a:xfrm>
            <a:off x="5577020" y="5009723"/>
            <a:ext cx="2881313"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9" name="Arc 7">
            <a:extLst>
              <a:ext uri="{FF2B5EF4-FFF2-40B4-BE49-F238E27FC236}">
                <a16:creationId xmlns:a16="http://schemas.microsoft.com/office/drawing/2014/main" id="{7BA83E78-7CD7-4513-A2EE-771265BB1FC8}"/>
              </a:ext>
            </a:extLst>
          </p:cNvPr>
          <p:cNvSpPr>
            <a:spLocks/>
          </p:cNvSpPr>
          <p:nvPr/>
        </p:nvSpPr>
        <p:spPr bwMode="auto">
          <a:xfrm rot="10800000">
            <a:off x="5888170" y="2987248"/>
            <a:ext cx="2000250" cy="1166813"/>
          </a:xfrm>
          <a:custGeom>
            <a:avLst/>
            <a:gdLst>
              <a:gd name="T0" fmla="*/ 0 w 43200"/>
              <a:gd name="T1" fmla="*/ 1166813 h 21600"/>
              <a:gd name="T2" fmla="*/ 2000250 w 43200"/>
              <a:gd name="T3" fmla="*/ 1163626 h 21600"/>
              <a:gd name="T4" fmla="*/ 1000125 w 43200"/>
              <a:gd name="T5" fmla="*/ 1166813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0" y="21600"/>
                </a:moveTo>
                <a:cubicBezTo>
                  <a:pt x="0" y="9670"/>
                  <a:pt x="9670" y="0"/>
                  <a:pt x="21600" y="0"/>
                </a:cubicBezTo>
                <a:cubicBezTo>
                  <a:pt x="33506" y="0"/>
                  <a:pt x="43167" y="9634"/>
                  <a:pt x="43199" y="21541"/>
                </a:cubicBezTo>
              </a:path>
              <a:path w="43200" h="21600" stroke="0" extrusionOk="0">
                <a:moveTo>
                  <a:pt x="0" y="21600"/>
                </a:moveTo>
                <a:cubicBezTo>
                  <a:pt x="0" y="9670"/>
                  <a:pt x="9670" y="0"/>
                  <a:pt x="21600" y="0"/>
                </a:cubicBezTo>
                <a:cubicBezTo>
                  <a:pt x="33506" y="0"/>
                  <a:pt x="43167" y="9634"/>
                  <a:pt x="43199" y="21541"/>
                </a:cubicBezTo>
                <a:lnTo>
                  <a:pt x="21600" y="21600"/>
                </a:lnTo>
                <a:close/>
              </a:path>
            </a:pathLst>
          </a:custGeom>
          <a:noFill/>
          <a:ln w="25400" cap="rnd">
            <a:solidFill>
              <a:srgbClr val="00CC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10" name="Arc 8">
            <a:extLst>
              <a:ext uri="{FF2B5EF4-FFF2-40B4-BE49-F238E27FC236}">
                <a16:creationId xmlns:a16="http://schemas.microsoft.com/office/drawing/2014/main" id="{EC9AB07E-B536-4F0C-8090-20594B671FA8}"/>
              </a:ext>
            </a:extLst>
          </p:cNvPr>
          <p:cNvSpPr>
            <a:spLocks/>
          </p:cNvSpPr>
          <p:nvPr/>
        </p:nvSpPr>
        <p:spPr bwMode="auto">
          <a:xfrm>
            <a:off x="5838958" y="2938036"/>
            <a:ext cx="1381125" cy="1792287"/>
          </a:xfrm>
          <a:custGeom>
            <a:avLst/>
            <a:gdLst>
              <a:gd name="T0" fmla="*/ 1381125 w 21600"/>
              <a:gd name="T1" fmla="*/ 0 h 21122"/>
              <a:gd name="T2" fmla="*/ 289013 w 21600"/>
              <a:gd name="T3" fmla="*/ 1792287 h 21122"/>
              <a:gd name="T4" fmla="*/ 0 w 21600"/>
              <a:gd name="T5" fmla="*/ 0 h 21122"/>
              <a:gd name="T6" fmla="*/ 0 60000 65536"/>
              <a:gd name="T7" fmla="*/ 0 60000 65536"/>
              <a:gd name="T8" fmla="*/ 0 60000 65536"/>
              <a:gd name="T9" fmla="*/ 0 w 21600"/>
              <a:gd name="T10" fmla="*/ 0 h 21122"/>
              <a:gd name="T11" fmla="*/ 21600 w 21600"/>
              <a:gd name="T12" fmla="*/ 21122 h 21122"/>
            </a:gdLst>
            <a:ahLst/>
            <a:cxnLst>
              <a:cxn ang="T6">
                <a:pos x="T0" y="T1"/>
              </a:cxn>
              <a:cxn ang="T7">
                <a:pos x="T2" y="T3"/>
              </a:cxn>
              <a:cxn ang="T8">
                <a:pos x="T4" y="T5"/>
              </a:cxn>
            </a:cxnLst>
            <a:rect l="T9" t="T10" r="T11" b="T12"/>
            <a:pathLst>
              <a:path w="21600" h="21122" fill="none" extrusionOk="0">
                <a:moveTo>
                  <a:pt x="21600" y="0"/>
                </a:moveTo>
                <a:cubicBezTo>
                  <a:pt x="21600" y="10187"/>
                  <a:pt x="14481" y="18989"/>
                  <a:pt x="4519" y="21121"/>
                </a:cubicBezTo>
              </a:path>
              <a:path w="21600" h="21122" stroke="0" extrusionOk="0">
                <a:moveTo>
                  <a:pt x="21600" y="0"/>
                </a:moveTo>
                <a:cubicBezTo>
                  <a:pt x="21600" y="10187"/>
                  <a:pt x="14481" y="18989"/>
                  <a:pt x="4519" y="21121"/>
                </a:cubicBezTo>
                <a:lnTo>
                  <a:pt x="0" y="0"/>
                </a:lnTo>
                <a:close/>
              </a:path>
            </a:pathLst>
          </a:custGeom>
          <a:noFill/>
          <a:ln w="25400" cap="rnd">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11" name="Rectangle 11">
            <a:extLst>
              <a:ext uri="{FF2B5EF4-FFF2-40B4-BE49-F238E27FC236}">
                <a16:creationId xmlns:a16="http://schemas.microsoft.com/office/drawing/2014/main" id="{4A7893B8-BA0D-48B3-BBCE-811B9685B89D}"/>
              </a:ext>
            </a:extLst>
          </p:cNvPr>
          <p:cNvSpPr>
            <a:spLocks noChangeArrowheads="1"/>
          </p:cNvSpPr>
          <p:nvPr/>
        </p:nvSpPr>
        <p:spPr bwMode="auto">
          <a:xfrm>
            <a:off x="1198695" y="1976011"/>
            <a:ext cx="1606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zh-CN" altLang="en-US" sz="2800">
                <a:solidFill>
                  <a:srgbClr val="3DF500"/>
                </a:solidFill>
                <a:ea typeface="宋体" panose="02010600030101010101" pitchFamily="2" charset="-122"/>
              </a:rPr>
              <a:t>行业需求</a:t>
            </a:r>
            <a:endParaRPr lang="en-US" altLang="zh-CN" sz="2800">
              <a:solidFill>
                <a:srgbClr val="3DF500"/>
              </a:solidFill>
              <a:ea typeface="宋体" panose="02010600030101010101" pitchFamily="2" charset="-122"/>
            </a:endParaRPr>
          </a:p>
        </p:txBody>
      </p:sp>
      <p:sp>
        <p:nvSpPr>
          <p:cNvPr id="12" name="Rectangle 12">
            <a:extLst>
              <a:ext uri="{FF2B5EF4-FFF2-40B4-BE49-F238E27FC236}">
                <a16:creationId xmlns:a16="http://schemas.microsoft.com/office/drawing/2014/main" id="{416EE9EB-6FF2-4123-921E-2F8BCD3E43F0}"/>
              </a:ext>
            </a:extLst>
          </p:cNvPr>
          <p:cNvSpPr>
            <a:spLocks noChangeArrowheads="1"/>
          </p:cNvSpPr>
          <p:nvPr/>
        </p:nvSpPr>
        <p:spPr bwMode="auto">
          <a:xfrm>
            <a:off x="7675695" y="2428448"/>
            <a:ext cx="924933"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rgbClr val="00CCFF"/>
                </a:solidFill>
                <a:ea typeface="宋体" panose="02010600030101010101" pitchFamily="2" charset="-122"/>
              </a:rPr>
              <a:t>LAC</a:t>
            </a:r>
          </a:p>
        </p:txBody>
      </p:sp>
      <p:sp>
        <p:nvSpPr>
          <p:cNvPr id="13" name="Rectangle 13">
            <a:extLst>
              <a:ext uri="{FF2B5EF4-FFF2-40B4-BE49-F238E27FC236}">
                <a16:creationId xmlns:a16="http://schemas.microsoft.com/office/drawing/2014/main" id="{7C14FE74-5117-49A6-AC2F-47B9A7303CCA}"/>
              </a:ext>
            </a:extLst>
          </p:cNvPr>
          <p:cNvSpPr>
            <a:spLocks noChangeArrowheads="1"/>
          </p:cNvSpPr>
          <p:nvPr/>
        </p:nvSpPr>
        <p:spPr bwMode="auto">
          <a:xfrm>
            <a:off x="6485070" y="2428448"/>
            <a:ext cx="965008"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hlink"/>
                </a:solidFill>
                <a:ea typeface="宋体" panose="02010600030101010101" pitchFamily="2" charset="-122"/>
              </a:rPr>
              <a:t>LMC</a:t>
            </a:r>
          </a:p>
        </p:txBody>
      </p:sp>
      <p:sp>
        <p:nvSpPr>
          <p:cNvPr id="14" name="Rectangle 14">
            <a:extLst>
              <a:ext uri="{FF2B5EF4-FFF2-40B4-BE49-F238E27FC236}">
                <a16:creationId xmlns:a16="http://schemas.microsoft.com/office/drawing/2014/main" id="{3A420B64-A266-4B81-AF21-616A874BEDB2}"/>
              </a:ext>
            </a:extLst>
          </p:cNvPr>
          <p:cNvSpPr>
            <a:spLocks noChangeArrowheads="1"/>
          </p:cNvSpPr>
          <p:nvPr/>
        </p:nvSpPr>
        <p:spPr bwMode="auto">
          <a:xfrm>
            <a:off x="8199570" y="5047823"/>
            <a:ext cx="46487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Q</a:t>
            </a:r>
          </a:p>
        </p:txBody>
      </p:sp>
      <p:sp>
        <p:nvSpPr>
          <p:cNvPr id="15" name="Rectangle 15">
            <a:extLst>
              <a:ext uri="{FF2B5EF4-FFF2-40B4-BE49-F238E27FC236}">
                <a16:creationId xmlns:a16="http://schemas.microsoft.com/office/drawing/2014/main" id="{85FCE9CA-9765-4BD3-A672-56870FBF5CD1}"/>
              </a:ext>
            </a:extLst>
          </p:cNvPr>
          <p:cNvSpPr>
            <a:spLocks noChangeArrowheads="1"/>
          </p:cNvSpPr>
          <p:nvPr/>
        </p:nvSpPr>
        <p:spPr bwMode="auto">
          <a:xfrm>
            <a:off x="5651633" y="1285448"/>
            <a:ext cx="2350002"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zh-CN" altLang="en-US" sz="2800" dirty="0">
                <a:solidFill>
                  <a:schemeClr val="tx1"/>
                </a:solidFill>
                <a:ea typeface="宋体" panose="02010600030101010101" pitchFamily="2" charset="-122"/>
              </a:rPr>
              <a:t>一个典型厂商</a:t>
            </a:r>
            <a:endParaRPr lang="en-US" altLang="zh-CN" sz="2800" dirty="0">
              <a:solidFill>
                <a:schemeClr val="tx1"/>
              </a:solidFill>
              <a:ea typeface="宋体" panose="02010600030101010101" pitchFamily="2" charset="-122"/>
            </a:endParaRPr>
          </a:p>
        </p:txBody>
      </p:sp>
      <p:sp>
        <p:nvSpPr>
          <p:cNvPr id="16" name="Rectangle 16">
            <a:extLst>
              <a:ext uri="{FF2B5EF4-FFF2-40B4-BE49-F238E27FC236}">
                <a16:creationId xmlns:a16="http://schemas.microsoft.com/office/drawing/2014/main" id="{02183F7D-4580-422A-8DCA-44BD6395C5F6}"/>
              </a:ext>
            </a:extLst>
          </p:cNvPr>
          <p:cNvSpPr>
            <a:spLocks noChangeArrowheads="1"/>
          </p:cNvSpPr>
          <p:nvPr/>
        </p:nvSpPr>
        <p:spPr bwMode="auto">
          <a:xfrm>
            <a:off x="1651133" y="1285448"/>
            <a:ext cx="907300"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zh-CN" altLang="en-US" sz="2800" dirty="0">
                <a:solidFill>
                  <a:schemeClr val="tx1"/>
                </a:solidFill>
                <a:ea typeface="宋体" panose="02010600030101010101" pitchFamily="2" charset="-122"/>
              </a:rPr>
              <a:t>行业</a:t>
            </a:r>
            <a:endParaRPr lang="en-US" altLang="zh-CN" sz="2800" dirty="0">
              <a:solidFill>
                <a:schemeClr val="tx1"/>
              </a:solidFill>
              <a:ea typeface="宋体" panose="02010600030101010101" pitchFamily="2" charset="-122"/>
            </a:endParaRPr>
          </a:p>
        </p:txBody>
      </p:sp>
      <p:sp>
        <p:nvSpPr>
          <p:cNvPr id="17" name="Rectangle 17">
            <a:extLst>
              <a:ext uri="{FF2B5EF4-FFF2-40B4-BE49-F238E27FC236}">
                <a16:creationId xmlns:a16="http://schemas.microsoft.com/office/drawing/2014/main" id="{B8210BFF-183E-4FF4-AAE2-3DED4F1EDD93}"/>
              </a:ext>
            </a:extLst>
          </p:cNvPr>
          <p:cNvSpPr>
            <a:spLocks noChangeArrowheads="1"/>
          </p:cNvSpPr>
          <p:nvPr/>
        </p:nvSpPr>
        <p:spPr bwMode="auto">
          <a:xfrm>
            <a:off x="627195" y="1666448"/>
            <a:ext cx="401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p</a:t>
            </a:r>
          </a:p>
        </p:txBody>
      </p:sp>
      <p:sp>
        <p:nvSpPr>
          <p:cNvPr id="18" name="Rectangle 18">
            <a:extLst>
              <a:ext uri="{FF2B5EF4-FFF2-40B4-BE49-F238E27FC236}">
                <a16:creationId xmlns:a16="http://schemas.microsoft.com/office/drawing/2014/main" id="{1A573B2D-60A4-4DCF-92FD-A32CCFA2A601}"/>
              </a:ext>
            </a:extLst>
          </p:cNvPr>
          <p:cNvSpPr>
            <a:spLocks noChangeArrowheads="1"/>
          </p:cNvSpPr>
          <p:nvPr/>
        </p:nvSpPr>
        <p:spPr bwMode="auto">
          <a:xfrm>
            <a:off x="5080133" y="1666448"/>
            <a:ext cx="405560"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p</a:t>
            </a:r>
          </a:p>
        </p:txBody>
      </p:sp>
      <p:sp>
        <p:nvSpPr>
          <p:cNvPr id="19" name="Rectangle 19">
            <a:extLst>
              <a:ext uri="{FF2B5EF4-FFF2-40B4-BE49-F238E27FC236}">
                <a16:creationId xmlns:a16="http://schemas.microsoft.com/office/drawing/2014/main" id="{C4EFA3C8-B2E4-40DF-B965-4D02D2842A5E}"/>
              </a:ext>
            </a:extLst>
          </p:cNvPr>
          <p:cNvSpPr>
            <a:spLocks noChangeArrowheads="1"/>
          </p:cNvSpPr>
          <p:nvPr/>
        </p:nvSpPr>
        <p:spPr bwMode="auto">
          <a:xfrm>
            <a:off x="4199070" y="5119261"/>
            <a:ext cx="665247"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Qs</a:t>
            </a:r>
          </a:p>
        </p:txBody>
      </p:sp>
      <p:sp>
        <p:nvSpPr>
          <p:cNvPr id="20" name="Rectangle 20">
            <a:extLst>
              <a:ext uri="{FF2B5EF4-FFF2-40B4-BE49-F238E27FC236}">
                <a16:creationId xmlns:a16="http://schemas.microsoft.com/office/drawing/2014/main" id="{1C06F9CE-1E77-4903-91A8-F52BD8998033}"/>
              </a:ext>
            </a:extLst>
          </p:cNvPr>
          <p:cNvSpPr>
            <a:spLocks noChangeArrowheads="1"/>
          </p:cNvSpPr>
          <p:nvPr/>
        </p:nvSpPr>
        <p:spPr bwMode="auto">
          <a:xfrm>
            <a:off x="479558" y="3857198"/>
            <a:ext cx="823944"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p</a:t>
            </a:r>
            <a:r>
              <a:rPr lang="en-US" altLang="zh-CN" sz="2800" baseline="-25000" dirty="0">
                <a:solidFill>
                  <a:schemeClr val="tx1"/>
                </a:solidFill>
                <a:ea typeface="宋体" panose="02010600030101010101" pitchFamily="2" charset="-122"/>
              </a:rPr>
              <a:t>n+7</a:t>
            </a:r>
            <a:endParaRPr lang="en-US" altLang="zh-CN" sz="2800" dirty="0">
              <a:solidFill>
                <a:schemeClr val="tx1"/>
              </a:solidFill>
              <a:ea typeface="宋体" panose="02010600030101010101" pitchFamily="2" charset="-122"/>
            </a:endParaRPr>
          </a:p>
        </p:txBody>
      </p:sp>
      <p:sp>
        <p:nvSpPr>
          <p:cNvPr id="21" name="Rectangle 21">
            <a:extLst>
              <a:ext uri="{FF2B5EF4-FFF2-40B4-BE49-F238E27FC236}">
                <a16:creationId xmlns:a16="http://schemas.microsoft.com/office/drawing/2014/main" id="{38D39FA4-5978-41A1-8B5C-75D310107705}"/>
              </a:ext>
            </a:extLst>
          </p:cNvPr>
          <p:cNvSpPr>
            <a:spLocks noChangeArrowheads="1"/>
          </p:cNvSpPr>
          <p:nvPr/>
        </p:nvSpPr>
        <p:spPr bwMode="auto">
          <a:xfrm>
            <a:off x="6583495" y="5031948"/>
            <a:ext cx="604333"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Q*</a:t>
            </a:r>
          </a:p>
        </p:txBody>
      </p:sp>
      <p:sp>
        <p:nvSpPr>
          <p:cNvPr id="22" name="Line 23">
            <a:extLst>
              <a:ext uri="{FF2B5EF4-FFF2-40B4-BE49-F238E27FC236}">
                <a16:creationId xmlns:a16="http://schemas.microsoft.com/office/drawing/2014/main" id="{C8BB3302-7450-4110-98CF-F55520397930}"/>
              </a:ext>
            </a:extLst>
          </p:cNvPr>
          <p:cNvSpPr>
            <a:spLocks noChangeShapeType="1"/>
          </p:cNvSpPr>
          <p:nvPr/>
        </p:nvSpPr>
        <p:spPr bwMode="auto">
          <a:xfrm>
            <a:off x="6877183" y="4114373"/>
            <a:ext cx="0" cy="89535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23" name="Line 33">
            <a:extLst>
              <a:ext uri="{FF2B5EF4-FFF2-40B4-BE49-F238E27FC236}">
                <a16:creationId xmlns:a16="http://schemas.microsoft.com/office/drawing/2014/main" id="{83671243-3EC0-46B0-9305-E65625CF179A}"/>
              </a:ext>
            </a:extLst>
          </p:cNvPr>
          <p:cNvSpPr>
            <a:spLocks noChangeShapeType="1"/>
          </p:cNvSpPr>
          <p:nvPr/>
        </p:nvSpPr>
        <p:spPr bwMode="auto">
          <a:xfrm flipV="1">
            <a:off x="1112972" y="3833372"/>
            <a:ext cx="3049586" cy="1152538"/>
          </a:xfrm>
          <a:prstGeom prst="line">
            <a:avLst/>
          </a:prstGeom>
          <a:noFill/>
          <a:ln w="25400">
            <a:solidFill>
              <a:srgbClr val="FF4E2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24" name="Rectangle 34">
            <a:extLst>
              <a:ext uri="{FF2B5EF4-FFF2-40B4-BE49-F238E27FC236}">
                <a16:creationId xmlns:a16="http://schemas.microsoft.com/office/drawing/2014/main" id="{A0E25F69-977A-440C-A78A-5A643AF0858A}"/>
              </a:ext>
            </a:extLst>
          </p:cNvPr>
          <p:cNvSpPr>
            <a:spLocks noChangeArrowheads="1"/>
          </p:cNvSpPr>
          <p:nvPr/>
        </p:nvSpPr>
        <p:spPr bwMode="auto">
          <a:xfrm>
            <a:off x="3918083" y="3438098"/>
            <a:ext cx="1303242"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rgbClr val="FF4E21"/>
                </a:solidFill>
                <a:ea typeface="宋体" panose="02010600030101010101" pitchFamily="2" charset="-122"/>
              </a:rPr>
              <a:t>S</a:t>
            </a:r>
            <a:r>
              <a:rPr lang="en-US" altLang="zh-CN" sz="2800" baseline="30000" dirty="0">
                <a:solidFill>
                  <a:srgbClr val="FF4E21"/>
                </a:solidFill>
                <a:ea typeface="宋体" panose="02010600030101010101" pitchFamily="2" charset="-122"/>
              </a:rPr>
              <a:t>n+7</a:t>
            </a:r>
            <a:r>
              <a:rPr lang="en-US" altLang="zh-CN" sz="2800" dirty="0">
                <a:solidFill>
                  <a:srgbClr val="FF4E21"/>
                </a:solidFill>
                <a:ea typeface="宋体" panose="02010600030101010101" pitchFamily="2" charset="-122"/>
              </a:rPr>
              <a:t>(p)</a:t>
            </a:r>
          </a:p>
        </p:txBody>
      </p:sp>
      <p:sp>
        <p:nvSpPr>
          <p:cNvPr id="25" name="Line 31">
            <a:extLst>
              <a:ext uri="{FF2B5EF4-FFF2-40B4-BE49-F238E27FC236}">
                <a16:creationId xmlns:a16="http://schemas.microsoft.com/office/drawing/2014/main" id="{DC2315ED-9E65-4FD3-B509-08B02F186373}"/>
              </a:ext>
            </a:extLst>
          </p:cNvPr>
          <p:cNvSpPr>
            <a:spLocks noChangeShapeType="1"/>
          </p:cNvSpPr>
          <p:nvPr/>
        </p:nvSpPr>
        <p:spPr bwMode="auto">
          <a:xfrm>
            <a:off x="1100270" y="4158887"/>
            <a:ext cx="7262813"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26" name="Rectangle 28">
            <a:extLst>
              <a:ext uri="{FF2B5EF4-FFF2-40B4-BE49-F238E27FC236}">
                <a16:creationId xmlns:a16="http://schemas.microsoft.com/office/drawing/2014/main" id="{27C7D044-7287-41B7-BDFE-53D40C6736C6}"/>
              </a:ext>
            </a:extLst>
          </p:cNvPr>
          <p:cNvSpPr>
            <a:spLocks noChangeArrowheads="1"/>
          </p:cNvSpPr>
          <p:nvPr/>
        </p:nvSpPr>
        <p:spPr bwMode="auto">
          <a:xfrm>
            <a:off x="4932495" y="3857198"/>
            <a:ext cx="823944" cy="5238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p</a:t>
            </a:r>
            <a:r>
              <a:rPr lang="en-US" altLang="zh-CN" sz="2800" baseline="-25000" dirty="0">
                <a:solidFill>
                  <a:schemeClr val="tx1"/>
                </a:solidFill>
                <a:ea typeface="宋体" panose="02010600030101010101" pitchFamily="2" charset="-122"/>
              </a:rPr>
              <a:t>n+7</a:t>
            </a:r>
            <a:endParaRPr lang="en-US" altLang="zh-CN" sz="2800" dirty="0">
              <a:solidFill>
                <a:schemeClr val="tx1"/>
              </a:solidFill>
              <a:ea typeface="宋体" panose="02010600030101010101" pitchFamily="2" charset="-122"/>
            </a:endParaRPr>
          </a:p>
        </p:txBody>
      </p:sp>
      <p:sp>
        <p:nvSpPr>
          <p:cNvPr id="27" name="Line 27">
            <a:extLst>
              <a:ext uri="{FF2B5EF4-FFF2-40B4-BE49-F238E27FC236}">
                <a16:creationId xmlns:a16="http://schemas.microsoft.com/office/drawing/2014/main" id="{C9B1C463-B021-4C07-B1E0-78D24D7FABD4}"/>
              </a:ext>
            </a:extLst>
          </p:cNvPr>
          <p:cNvSpPr>
            <a:spLocks noChangeShapeType="1"/>
          </p:cNvSpPr>
          <p:nvPr/>
        </p:nvSpPr>
        <p:spPr bwMode="auto">
          <a:xfrm>
            <a:off x="1106620" y="2080786"/>
            <a:ext cx="3055938" cy="2924175"/>
          </a:xfrm>
          <a:prstGeom prst="line">
            <a:avLst/>
          </a:prstGeom>
          <a:noFill/>
          <a:ln w="25400">
            <a:solidFill>
              <a:srgbClr val="3DF5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28" name="Line 26">
            <a:extLst>
              <a:ext uri="{FF2B5EF4-FFF2-40B4-BE49-F238E27FC236}">
                <a16:creationId xmlns:a16="http://schemas.microsoft.com/office/drawing/2014/main" id="{1ADC3C77-9B22-448E-B4B3-6BE3403F765B}"/>
              </a:ext>
            </a:extLst>
          </p:cNvPr>
          <p:cNvSpPr>
            <a:spLocks noChangeShapeType="1"/>
          </p:cNvSpPr>
          <p:nvPr/>
        </p:nvSpPr>
        <p:spPr bwMode="auto">
          <a:xfrm>
            <a:off x="1087570" y="3095198"/>
            <a:ext cx="1979613" cy="1914525"/>
          </a:xfrm>
          <a:prstGeom prst="line">
            <a:avLst/>
          </a:prstGeom>
          <a:noFill/>
          <a:ln w="25400">
            <a:solidFill>
              <a:srgbClr val="3DF500"/>
            </a:solidFill>
            <a:prstDash val="lgDash"/>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29" name="Line 9">
            <a:extLst>
              <a:ext uri="{FF2B5EF4-FFF2-40B4-BE49-F238E27FC236}">
                <a16:creationId xmlns:a16="http://schemas.microsoft.com/office/drawing/2014/main" id="{14753C62-1310-479A-B2A0-E5FBADD633D7}"/>
              </a:ext>
            </a:extLst>
          </p:cNvPr>
          <p:cNvSpPr>
            <a:spLocks noChangeShapeType="1"/>
          </p:cNvSpPr>
          <p:nvPr/>
        </p:nvSpPr>
        <p:spPr bwMode="auto">
          <a:xfrm flipV="1">
            <a:off x="1100270" y="2890411"/>
            <a:ext cx="2452688" cy="2119312"/>
          </a:xfrm>
          <a:prstGeom prst="line">
            <a:avLst/>
          </a:prstGeom>
          <a:noFill/>
          <a:ln w="25400">
            <a:solidFill>
              <a:srgbClr val="FF4E2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30" name="Rectangle 11">
            <a:extLst>
              <a:ext uri="{FF2B5EF4-FFF2-40B4-BE49-F238E27FC236}">
                <a16:creationId xmlns:a16="http://schemas.microsoft.com/office/drawing/2014/main" id="{1EECF80C-EEFE-45BD-B31D-D32B0D38CB5A}"/>
              </a:ext>
            </a:extLst>
          </p:cNvPr>
          <p:cNvSpPr>
            <a:spLocks noChangeArrowheads="1"/>
          </p:cNvSpPr>
          <p:nvPr/>
        </p:nvSpPr>
        <p:spPr bwMode="auto">
          <a:xfrm>
            <a:off x="3151320" y="2499886"/>
            <a:ext cx="103073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rgbClr val="FF4E21"/>
                </a:solidFill>
                <a:ea typeface="宋体" panose="02010600030101010101" pitchFamily="2" charset="-122"/>
              </a:rPr>
              <a:t>S</a:t>
            </a:r>
            <a:r>
              <a:rPr lang="en-US" altLang="zh-CN" sz="2800" baseline="30000" dirty="0">
                <a:solidFill>
                  <a:srgbClr val="FF4E21"/>
                </a:solidFill>
                <a:ea typeface="宋体" panose="02010600030101010101" pitchFamily="2" charset="-122"/>
              </a:rPr>
              <a:t>n</a:t>
            </a:r>
            <a:r>
              <a:rPr lang="en-US" altLang="zh-CN" sz="2800" dirty="0">
                <a:solidFill>
                  <a:srgbClr val="FF4E21"/>
                </a:solidFill>
                <a:ea typeface="宋体" panose="02010600030101010101" pitchFamily="2" charset="-122"/>
              </a:rPr>
              <a:t>(p)</a:t>
            </a:r>
          </a:p>
        </p:txBody>
      </p:sp>
      <p:sp>
        <p:nvSpPr>
          <p:cNvPr id="31" name="Oval 13">
            <a:extLst>
              <a:ext uri="{FF2B5EF4-FFF2-40B4-BE49-F238E27FC236}">
                <a16:creationId xmlns:a16="http://schemas.microsoft.com/office/drawing/2014/main" id="{83062A33-B26D-492D-B050-53B53E070AA0}"/>
              </a:ext>
            </a:extLst>
          </p:cNvPr>
          <p:cNvSpPr>
            <a:spLocks noChangeArrowheads="1"/>
          </p:cNvSpPr>
          <p:nvPr/>
        </p:nvSpPr>
        <p:spPr bwMode="auto">
          <a:xfrm>
            <a:off x="3204506" y="4074304"/>
            <a:ext cx="179744" cy="159514"/>
          </a:xfrm>
          <a:prstGeom prst="ellipse">
            <a:avLst/>
          </a:prstGeom>
          <a:solidFill>
            <a:schemeClr val="accent1"/>
          </a:solidFill>
          <a:ln>
            <a:noFill/>
          </a:ln>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32" name="Oval 13">
            <a:extLst>
              <a:ext uri="{FF2B5EF4-FFF2-40B4-BE49-F238E27FC236}">
                <a16:creationId xmlns:a16="http://schemas.microsoft.com/office/drawing/2014/main" id="{FF23F71F-7F25-4C17-9E82-48C972BCABC6}"/>
              </a:ext>
            </a:extLst>
          </p:cNvPr>
          <p:cNvSpPr>
            <a:spLocks noChangeArrowheads="1"/>
          </p:cNvSpPr>
          <p:nvPr/>
        </p:nvSpPr>
        <p:spPr bwMode="auto">
          <a:xfrm>
            <a:off x="2022430" y="4074304"/>
            <a:ext cx="179744" cy="159514"/>
          </a:xfrm>
          <a:prstGeom prst="ellipse">
            <a:avLst/>
          </a:prstGeom>
          <a:solidFill>
            <a:schemeClr val="accent1"/>
          </a:solidFill>
          <a:ln>
            <a:noFill/>
          </a:ln>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33" name="矩形 32">
            <a:extLst>
              <a:ext uri="{FF2B5EF4-FFF2-40B4-BE49-F238E27FC236}">
                <a16:creationId xmlns:a16="http://schemas.microsoft.com/office/drawing/2014/main" id="{BA4CA16B-8C60-48EB-98B5-0AD510868CEE}"/>
              </a:ext>
            </a:extLst>
          </p:cNvPr>
          <p:cNvSpPr/>
          <p:nvPr/>
        </p:nvSpPr>
        <p:spPr>
          <a:xfrm>
            <a:off x="1058726" y="5892651"/>
            <a:ext cx="6267142" cy="584775"/>
          </a:xfrm>
          <a:prstGeom prst="rect">
            <a:avLst/>
          </a:prstGeom>
        </p:spPr>
        <p:txBody>
          <a:bodyPr wrap="square">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zh-CN" altLang="en-US" dirty="0">
                <a:solidFill>
                  <a:schemeClr val="tx1"/>
                </a:solidFill>
                <a:ea typeface="宋体" panose="02010600030101010101" pitchFamily="2" charset="-122"/>
              </a:rPr>
              <a:t>长期</a:t>
            </a:r>
            <a:r>
              <a:rPr lang="zh-CN" altLang="zh-CN" dirty="0">
                <a:solidFill>
                  <a:schemeClr val="tx1"/>
                </a:solidFill>
                <a:ea typeface="宋体" panose="02010600030101010101" pitchFamily="2" charset="-122"/>
              </a:rPr>
              <a:t>供给曲线</a:t>
            </a:r>
            <a:r>
              <a:rPr lang="zh-CN" altLang="en-US" dirty="0">
                <a:solidFill>
                  <a:schemeClr val="tx1"/>
                </a:solidFill>
                <a:ea typeface="宋体" panose="02010600030101010101" pitchFamily="2" charset="-122"/>
              </a:rPr>
              <a:t>为水平线</a:t>
            </a:r>
          </a:p>
        </p:txBody>
      </p:sp>
    </p:spTree>
    <p:extLst>
      <p:ext uri="{BB962C8B-B14F-4D97-AF65-F5344CB8AC3E}">
        <p14:creationId xmlns:p14="http://schemas.microsoft.com/office/powerpoint/2010/main" val="290057309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74DEDC-B735-4FBF-A10E-44594CFE60C9}"/>
              </a:ext>
            </a:extLst>
          </p:cNvPr>
          <p:cNvSpPr>
            <a:spLocks noGrp="1"/>
          </p:cNvSpPr>
          <p:nvPr>
            <p:ph type="title"/>
          </p:nvPr>
        </p:nvSpPr>
        <p:spPr/>
        <p:txBody>
          <a:bodyPr/>
          <a:lstStyle/>
          <a:p>
            <a:r>
              <a:rPr lang="zh-CN" altLang="en-US" dirty="0"/>
              <a:t>要素价格上升</a:t>
            </a:r>
            <a:endParaRPr lang="en-US" dirty="0"/>
          </a:p>
        </p:txBody>
      </p:sp>
      <p:sp>
        <p:nvSpPr>
          <p:cNvPr id="3" name="内容占位符 2">
            <a:extLst>
              <a:ext uri="{FF2B5EF4-FFF2-40B4-BE49-F238E27FC236}">
                <a16:creationId xmlns:a16="http://schemas.microsoft.com/office/drawing/2014/main" id="{F84B9CD8-9903-406E-972F-9ADFF6DD4224}"/>
              </a:ext>
            </a:extLst>
          </p:cNvPr>
          <p:cNvSpPr>
            <a:spLocks noGrp="1"/>
          </p:cNvSpPr>
          <p:nvPr>
            <p:ph idx="1"/>
          </p:nvPr>
        </p:nvSpPr>
        <p:spPr/>
        <p:txBody>
          <a:bodyPr>
            <a:normAutofit/>
          </a:bodyPr>
          <a:lstStyle/>
          <a:p>
            <a:r>
              <a:rPr lang="zh-CN" altLang="en-US" sz="3200" dirty="0">
                <a:latin typeface="+mn-ea"/>
              </a:rPr>
              <a:t>之前的推导假设要素价格不受厂商进入的影响。</a:t>
            </a:r>
            <a:endParaRPr lang="en-US" altLang="zh-CN" sz="3200" dirty="0">
              <a:latin typeface="+mn-ea"/>
            </a:endParaRPr>
          </a:p>
          <a:p>
            <a:r>
              <a:rPr lang="zh-CN" altLang="en-US" sz="3200" dirty="0">
                <a:latin typeface="+mn-ea"/>
              </a:rPr>
              <a:t>假设行业需求增加、行业价格上升</a:t>
            </a:r>
            <a:endParaRPr lang="en-US" altLang="zh-CN" sz="3200" dirty="0">
              <a:latin typeface="+mn-ea"/>
            </a:endParaRPr>
          </a:p>
          <a:p>
            <a:pPr lvl="1"/>
            <a:r>
              <a:rPr lang="zh-CN" altLang="zh-CN" sz="2800" dirty="0">
                <a:latin typeface="+mn-ea"/>
              </a:rPr>
              <a:t>新</a:t>
            </a:r>
            <a:r>
              <a:rPr lang="zh-CN" altLang="en-US" sz="2800" dirty="0">
                <a:latin typeface="+mn-ea"/>
              </a:rPr>
              <a:t>厂商</a:t>
            </a:r>
            <a:r>
              <a:rPr lang="zh-CN" altLang="zh-CN" sz="2800" dirty="0">
                <a:latin typeface="+mn-ea"/>
              </a:rPr>
              <a:t>的进入使这种</a:t>
            </a:r>
            <a:r>
              <a:rPr lang="zh-CN" altLang="en-US" sz="2800" dirty="0">
                <a:latin typeface="+mn-ea"/>
              </a:rPr>
              <a:t>要素</a:t>
            </a:r>
            <a:r>
              <a:rPr lang="zh-CN" altLang="zh-CN" sz="2800" dirty="0">
                <a:latin typeface="+mn-ea"/>
              </a:rPr>
              <a:t>的需求增加，从而</a:t>
            </a:r>
            <a:r>
              <a:rPr lang="zh-CN" altLang="en-US" sz="2800" dirty="0">
                <a:latin typeface="+mn-ea"/>
              </a:rPr>
              <a:t>要素</a:t>
            </a:r>
            <a:r>
              <a:rPr lang="zh-CN" altLang="zh-CN" sz="2800" dirty="0">
                <a:latin typeface="+mn-ea"/>
              </a:rPr>
              <a:t>价格上升</a:t>
            </a:r>
          </a:p>
          <a:p>
            <a:pPr marL="746125" lvl="1" indent="-346075">
              <a:spcBef>
                <a:spcPct val="40000"/>
              </a:spcBef>
            </a:pPr>
            <a:r>
              <a:rPr lang="zh-CN" altLang="zh-CN" sz="2800" dirty="0">
                <a:latin typeface="+mn-ea"/>
              </a:rPr>
              <a:t>所有</a:t>
            </a:r>
            <a:r>
              <a:rPr lang="zh-CN" altLang="en-US" sz="2800" dirty="0">
                <a:latin typeface="+mn-ea"/>
              </a:rPr>
              <a:t>厂商</a:t>
            </a:r>
            <a:r>
              <a:rPr lang="zh-CN" altLang="zh-CN" sz="2800" dirty="0">
                <a:latin typeface="+mn-ea"/>
              </a:rPr>
              <a:t>的成本上升</a:t>
            </a:r>
            <a:r>
              <a:rPr lang="en-US" altLang="zh-CN" sz="2800" dirty="0">
                <a:latin typeface="+mn-ea"/>
              </a:rPr>
              <a:t> (min LAC</a:t>
            </a:r>
            <a:r>
              <a:rPr lang="zh-CN" altLang="en-US" sz="2800" dirty="0">
                <a:latin typeface="+mn-ea"/>
              </a:rPr>
              <a:t>上升）</a:t>
            </a:r>
            <a:endParaRPr lang="en-US" altLang="zh-CN" sz="2800" dirty="0">
              <a:latin typeface="+mn-ea"/>
            </a:endParaRPr>
          </a:p>
          <a:p>
            <a:pPr marL="746125" lvl="1" indent="-346075">
              <a:spcBef>
                <a:spcPct val="40000"/>
              </a:spcBef>
            </a:pPr>
            <a:r>
              <a:rPr lang="zh-CN" altLang="en-US" sz="2800" dirty="0">
                <a:latin typeface="+mn-ea"/>
              </a:rPr>
              <a:t>进入使行业价格降至新的</a:t>
            </a:r>
            <a:r>
              <a:rPr lang="en-US" altLang="zh-CN" sz="2800" dirty="0">
                <a:latin typeface="+mn-ea"/>
              </a:rPr>
              <a:t>min LAC</a:t>
            </a:r>
          </a:p>
          <a:p>
            <a:pPr marL="346075" indent="-346075">
              <a:spcBef>
                <a:spcPct val="40000"/>
              </a:spcBef>
            </a:pPr>
            <a:r>
              <a:rPr lang="zh-CN" altLang="zh-CN" sz="3200" dirty="0">
                <a:latin typeface="+mn-ea"/>
              </a:rPr>
              <a:t>长期供给曲线向右上方倾斜</a:t>
            </a:r>
          </a:p>
          <a:p>
            <a:endParaRPr lang="en-US" sz="3200" dirty="0">
              <a:latin typeface="+mn-ea"/>
            </a:endParaRPr>
          </a:p>
        </p:txBody>
      </p:sp>
    </p:spTree>
    <p:extLst>
      <p:ext uri="{BB962C8B-B14F-4D97-AF65-F5344CB8AC3E}">
        <p14:creationId xmlns:p14="http://schemas.microsoft.com/office/powerpoint/2010/main" val="42685962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CB7CDA-7035-4978-AA0B-6C31656A24D2}"/>
              </a:ext>
            </a:extLst>
          </p:cNvPr>
          <p:cNvSpPr>
            <a:spLocks noGrp="1"/>
          </p:cNvSpPr>
          <p:nvPr>
            <p:ph type="title"/>
          </p:nvPr>
        </p:nvSpPr>
        <p:spPr/>
        <p:txBody>
          <a:bodyPr/>
          <a:lstStyle/>
          <a:p>
            <a:r>
              <a:rPr lang="zh-CN" altLang="en-US" dirty="0"/>
              <a:t>长期供给曲线</a:t>
            </a:r>
            <a:r>
              <a:rPr lang="en-US" altLang="zh-CN" dirty="0"/>
              <a:t>(</a:t>
            </a:r>
            <a:r>
              <a:rPr lang="zh-CN" altLang="en-US" dirty="0"/>
              <a:t>要素价格上升</a:t>
            </a:r>
            <a:r>
              <a:rPr lang="en-US" altLang="zh-CN" dirty="0"/>
              <a:t>)</a:t>
            </a:r>
            <a:endParaRPr lang="en-US" dirty="0"/>
          </a:p>
        </p:txBody>
      </p:sp>
      <p:sp>
        <p:nvSpPr>
          <p:cNvPr id="3" name="内容占位符 2">
            <a:extLst>
              <a:ext uri="{FF2B5EF4-FFF2-40B4-BE49-F238E27FC236}">
                <a16:creationId xmlns:a16="http://schemas.microsoft.com/office/drawing/2014/main" id="{25461D5D-0FFC-4B76-9131-21308662D08B}"/>
              </a:ext>
            </a:extLst>
          </p:cNvPr>
          <p:cNvSpPr>
            <a:spLocks noGrp="1"/>
          </p:cNvSpPr>
          <p:nvPr>
            <p:ph idx="1"/>
          </p:nvPr>
        </p:nvSpPr>
        <p:spPr/>
        <p:txBody>
          <a:bodyPr/>
          <a:lstStyle/>
          <a:p>
            <a:endParaRPr lang="en-US" dirty="0"/>
          </a:p>
        </p:txBody>
      </p:sp>
      <p:sp>
        <p:nvSpPr>
          <p:cNvPr id="5" name="Line 3">
            <a:extLst>
              <a:ext uri="{FF2B5EF4-FFF2-40B4-BE49-F238E27FC236}">
                <a16:creationId xmlns:a16="http://schemas.microsoft.com/office/drawing/2014/main" id="{58228DC8-A347-4EAE-999F-ADE9E4737270}"/>
              </a:ext>
            </a:extLst>
          </p:cNvPr>
          <p:cNvSpPr>
            <a:spLocks noChangeShapeType="1"/>
          </p:cNvSpPr>
          <p:nvPr/>
        </p:nvSpPr>
        <p:spPr bwMode="auto">
          <a:xfrm>
            <a:off x="978513" y="1892341"/>
            <a:ext cx="0" cy="3190875"/>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6" name="Line 4">
            <a:extLst>
              <a:ext uri="{FF2B5EF4-FFF2-40B4-BE49-F238E27FC236}">
                <a16:creationId xmlns:a16="http://schemas.microsoft.com/office/drawing/2014/main" id="{650E0C62-3BEB-4F10-B762-69B1788EADB7}"/>
              </a:ext>
            </a:extLst>
          </p:cNvPr>
          <p:cNvSpPr>
            <a:spLocks noChangeShapeType="1"/>
          </p:cNvSpPr>
          <p:nvPr/>
        </p:nvSpPr>
        <p:spPr bwMode="auto">
          <a:xfrm>
            <a:off x="978513" y="5107028"/>
            <a:ext cx="3381375"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7" name="Line 5">
            <a:extLst>
              <a:ext uri="{FF2B5EF4-FFF2-40B4-BE49-F238E27FC236}">
                <a16:creationId xmlns:a16="http://schemas.microsoft.com/office/drawing/2014/main" id="{B8B49CEC-CAFC-4D9F-93E9-E321EE70B95D}"/>
              </a:ext>
            </a:extLst>
          </p:cNvPr>
          <p:cNvSpPr>
            <a:spLocks noChangeShapeType="1"/>
          </p:cNvSpPr>
          <p:nvPr/>
        </p:nvSpPr>
        <p:spPr bwMode="auto">
          <a:xfrm>
            <a:off x="5455263" y="1892341"/>
            <a:ext cx="0" cy="3190875"/>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8" name="Line 6">
            <a:extLst>
              <a:ext uri="{FF2B5EF4-FFF2-40B4-BE49-F238E27FC236}">
                <a16:creationId xmlns:a16="http://schemas.microsoft.com/office/drawing/2014/main" id="{176F1ACB-D798-4BF0-B87E-2A263207AB47}"/>
              </a:ext>
            </a:extLst>
          </p:cNvPr>
          <p:cNvSpPr>
            <a:spLocks noChangeShapeType="1"/>
          </p:cNvSpPr>
          <p:nvPr/>
        </p:nvSpPr>
        <p:spPr bwMode="auto">
          <a:xfrm>
            <a:off x="5455263" y="5107028"/>
            <a:ext cx="2881313"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9" name="Arc 7">
            <a:extLst>
              <a:ext uri="{FF2B5EF4-FFF2-40B4-BE49-F238E27FC236}">
                <a16:creationId xmlns:a16="http://schemas.microsoft.com/office/drawing/2014/main" id="{28D3D309-CFD3-4961-B9E4-A46E0CB982FB}"/>
              </a:ext>
            </a:extLst>
          </p:cNvPr>
          <p:cNvSpPr>
            <a:spLocks/>
          </p:cNvSpPr>
          <p:nvPr/>
        </p:nvSpPr>
        <p:spPr bwMode="auto">
          <a:xfrm rot="10800000">
            <a:off x="5766413" y="3084553"/>
            <a:ext cx="2000250" cy="1166813"/>
          </a:xfrm>
          <a:custGeom>
            <a:avLst/>
            <a:gdLst>
              <a:gd name="T0" fmla="*/ 0 w 43200"/>
              <a:gd name="T1" fmla="*/ 1166813 h 21600"/>
              <a:gd name="T2" fmla="*/ 2000250 w 43200"/>
              <a:gd name="T3" fmla="*/ 1163626 h 21600"/>
              <a:gd name="T4" fmla="*/ 1000125 w 43200"/>
              <a:gd name="T5" fmla="*/ 1166813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0" y="21600"/>
                </a:moveTo>
                <a:cubicBezTo>
                  <a:pt x="0" y="9670"/>
                  <a:pt x="9670" y="0"/>
                  <a:pt x="21600" y="0"/>
                </a:cubicBezTo>
                <a:cubicBezTo>
                  <a:pt x="33506" y="0"/>
                  <a:pt x="43167" y="9634"/>
                  <a:pt x="43199" y="21541"/>
                </a:cubicBezTo>
              </a:path>
              <a:path w="43200" h="21600" stroke="0" extrusionOk="0">
                <a:moveTo>
                  <a:pt x="0" y="21600"/>
                </a:moveTo>
                <a:cubicBezTo>
                  <a:pt x="0" y="9670"/>
                  <a:pt x="9670" y="0"/>
                  <a:pt x="21600" y="0"/>
                </a:cubicBezTo>
                <a:cubicBezTo>
                  <a:pt x="33506" y="0"/>
                  <a:pt x="43167" y="9634"/>
                  <a:pt x="43199" y="21541"/>
                </a:cubicBezTo>
                <a:lnTo>
                  <a:pt x="21600" y="21600"/>
                </a:lnTo>
                <a:close/>
              </a:path>
            </a:pathLst>
          </a:custGeom>
          <a:noFill/>
          <a:ln w="25400" cap="rnd">
            <a:solidFill>
              <a:srgbClr val="00CC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10" name="Arc 8">
            <a:extLst>
              <a:ext uri="{FF2B5EF4-FFF2-40B4-BE49-F238E27FC236}">
                <a16:creationId xmlns:a16="http://schemas.microsoft.com/office/drawing/2014/main" id="{3C61FB4D-26ED-4240-A1C1-F6129625FEA1}"/>
              </a:ext>
            </a:extLst>
          </p:cNvPr>
          <p:cNvSpPr>
            <a:spLocks/>
          </p:cNvSpPr>
          <p:nvPr/>
        </p:nvSpPr>
        <p:spPr bwMode="auto">
          <a:xfrm>
            <a:off x="5717201" y="3035341"/>
            <a:ext cx="1381125" cy="1792287"/>
          </a:xfrm>
          <a:custGeom>
            <a:avLst/>
            <a:gdLst>
              <a:gd name="T0" fmla="*/ 1381125 w 21600"/>
              <a:gd name="T1" fmla="*/ 0 h 21122"/>
              <a:gd name="T2" fmla="*/ 289013 w 21600"/>
              <a:gd name="T3" fmla="*/ 1792287 h 21122"/>
              <a:gd name="T4" fmla="*/ 0 w 21600"/>
              <a:gd name="T5" fmla="*/ 0 h 21122"/>
              <a:gd name="T6" fmla="*/ 0 60000 65536"/>
              <a:gd name="T7" fmla="*/ 0 60000 65536"/>
              <a:gd name="T8" fmla="*/ 0 60000 65536"/>
              <a:gd name="T9" fmla="*/ 0 w 21600"/>
              <a:gd name="T10" fmla="*/ 0 h 21122"/>
              <a:gd name="T11" fmla="*/ 21600 w 21600"/>
              <a:gd name="T12" fmla="*/ 21122 h 21122"/>
            </a:gdLst>
            <a:ahLst/>
            <a:cxnLst>
              <a:cxn ang="T6">
                <a:pos x="T0" y="T1"/>
              </a:cxn>
              <a:cxn ang="T7">
                <a:pos x="T2" y="T3"/>
              </a:cxn>
              <a:cxn ang="T8">
                <a:pos x="T4" y="T5"/>
              </a:cxn>
            </a:cxnLst>
            <a:rect l="T9" t="T10" r="T11" b="T12"/>
            <a:pathLst>
              <a:path w="21600" h="21122" fill="none" extrusionOk="0">
                <a:moveTo>
                  <a:pt x="21600" y="0"/>
                </a:moveTo>
                <a:cubicBezTo>
                  <a:pt x="21600" y="10187"/>
                  <a:pt x="14481" y="18989"/>
                  <a:pt x="4519" y="21121"/>
                </a:cubicBezTo>
              </a:path>
              <a:path w="21600" h="21122" stroke="0" extrusionOk="0">
                <a:moveTo>
                  <a:pt x="21600" y="0"/>
                </a:moveTo>
                <a:cubicBezTo>
                  <a:pt x="21600" y="10187"/>
                  <a:pt x="14481" y="18989"/>
                  <a:pt x="4519" y="21121"/>
                </a:cubicBezTo>
                <a:lnTo>
                  <a:pt x="0" y="0"/>
                </a:lnTo>
                <a:close/>
              </a:path>
            </a:pathLst>
          </a:custGeom>
          <a:noFill/>
          <a:ln w="25400" cap="rnd">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11" name="Rectangle 11">
            <a:extLst>
              <a:ext uri="{FF2B5EF4-FFF2-40B4-BE49-F238E27FC236}">
                <a16:creationId xmlns:a16="http://schemas.microsoft.com/office/drawing/2014/main" id="{2207A53C-A019-4EC1-BB2F-0664D570009A}"/>
              </a:ext>
            </a:extLst>
          </p:cNvPr>
          <p:cNvSpPr>
            <a:spLocks noChangeArrowheads="1"/>
          </p:cNvSpPr>
          <p:nvPr/>
        </p:nvSpPr>
        <p:spPr bwMode="auto">
          <a:xfrm>
            <a:off x="1076938" y="2073316"/>
            <a:ext cx="1606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zh-CN" altLang="en-US" sz="2800">
                <a:solidFill>
                  <a:srgbClr val="3DF500"/>
                </a:solidFill>
                <a:ea typeface="宋体" panose="02010600030101010101" pitchFamily="2" charset="-122"/>
              </a:rPr>
              <a:t>行业需求</a:t>
            </a:r>
            <a:endParaRPr lang="en-US" altLang="zh-CN" sz="2800">
              <a:solidFill>
                <a:srgbClr val="3DF500"/>
              </a:solidFill>
              <a:ea typeface="宋体" panose="02010600030101010101" pitchFamily="2" charset="-122"/>
            </a:endParaRPr>
          </a:p>
        </p:txBody>
      </p:sp>
      <p:sp>
        <p:nvSpPr>
          <p:cNvPr id="12" name="Rectangle 12">
            <a:extLst>
              <a:ext uri="{FF2B5EF4-FFF2-40B4-BE49-F238E27FC236}">
                <a16:creationId xmlns:a16="http://schemas.microsoft.com/office/drawing/2014/main" id="{CE7163F9-EF75-4636-BC65-CE7D5299676F}"/>
              </a:ext>
            </a:extLst>
          </p:cNvPr>
          <p:cNvSpPr>
            <a:spLocks noChangeArrowheads="1"/>
          </p:cNvSpPr>
          <p:nvPr/>
        </p:nvSpPr>
        <p:spPr bwMode="auto">
          <a:xfrm>
            <a:off x="7742080" y="3245537"/>
            <a:ext cx="70532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rgbClr val="00CCFF"/>
                </a:solidFill>
                <a:ea typeface="宋体" panose="02010600030101010101" pitchFamily="2" charset="-122"/>
              </a:rPr>
              <a:t>AC</a:t>
            </a:r>
          </a:p>
        </p:txBody>
      </p:sp>
      <p:sp>
        <p:nvSpPr>
          <p:cNvPr id="13" name="Rectangle 13">
            <a:extLst>
              <a:ext uri="{FF2B5EF4-FFF2-40B4-BE49-F238E27FC236}">
                <a16:creationId xmlns:a16="http://schemas.microsoft.com/office/drawing/2014/main" id="{7172CA98-CCDC-430C-BD20-2D771EFA93CA}"/>
              </a:ext>
            </a:extLst>
          </p:cNvPr>
          <p:cNvSpPr>
            <a:spLocks noChangeArrowheads="1"/>
          </p:cNvSpPr>
          <p:nvPr/>
        </p:nvSpPr>
        <p:spPr bwMode="auto">
          <a:xfrm>
            <a:off x="6987564" y="2559724"/>
            <a:ext cx="745397"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hlink"/>
                </a:solidFill>
                <a:ea typeface="宋体" panose="02010600030101010101" pitchFamily="2" charset="-122"/>
              </a:rPr>
              <a:t>MC</a:t>
            </a:r>
          </a:p>
        </p:txBody>
      </p:sp>
      <p:sp>
        <p:nvSpPr>
          <p:cNvPr id="14" name="Rectangle 14">
            <a:extLst>
              <a:ext uri="{FF2B5EF4-FFF2-40B4-BE49-F238E27FC236}">
                <a16:creationId xmlns:a16="http://schemas.microsoft.com/office/drawing/2014/main" id="{42678935-E425-4F34-8600-A5F459179507}"/>
              </a:ext>
            </a:extLst>
          </p:cNvPr>
          <p:cNvSpPr>
            <a:spLocks noChangeArrowheads="1"/>
          </p:cNvSpPr>
          <p:nvPr/>
        </p:nvSpPr>
        <p:spPr bwMode="auto">
          <a:xfrm>
            <a:off x="8077813" y="5145128"/>
            <a:ext cx="46487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Q</a:t>
            </a:r>
          </a:p>
        </p:txBody>
      </p:sp>
      <p:sp>
        <p:nvSpPr>
          <p:cNvPr id="15" name="Rectangle 15">
            <a:extLst>
              <a:ext uri="{FF2B5EF4-FFF2-40B4-BE49-F238E27FC236}">
                <a16:creationId xmlns:a16="http://schemas.microsoft.com/office/drawing/2014/main" id="{A2BC521F-C366-4F5C-8B58-AB743D611445}"/>
              </a:ext>
            </a:extLst>
          </p:cNvPr>
          <p:cNvSpPr>
            <a:spLocks noChangeArrowheads="1"/>
          </p:cNvSpPr>
          <p:nvPr/>
        </p:nvSpPr>
        <p:spPr bwMode="auto">
          <a:xfrm>
            <a:off x="5529876" y="1382753"/>
            <a:ext cx="2350002"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zh-CN" altLang="en-US" sz="2800" dirty="0">
                <a:solidFill>
                  <a:schemeClr val="tx1"/>
                </a:solidFill>
                <a:ea typeface="宋体" panose="02010600030101010101" pitchFamily="2" charset="-122"/>
              </a:rPr>
              <a:t>一个典型厂商</a:t>
            </a:r>
            <a:endParaRPr lang="en-US" altLang="zh-CN" sz="2800" dirty="0">
              <a:solidFill>
                <a:schemeClr val="tx1"/>
              </a:solidFill>
              <a:ea typeface="宋体" panose="02010600030101010101" pitchFamily="2" charset="-122"/>
            </a:endParaRPr>
          </a:p>
        </p:txBody>
      </p:sp>
      <p:sp>
        <p:nvSpPr>
          <p:cNvPr id="16" name="Rectangle 16">
            <a:extLst>
              <a:ext uri="{FF2B5EF4-FFF2-40B4-BE49-F238E27FC236}">
                <a16:creationId xmlns:a16="http://schemas.microsoft.com/office/drawing/2014/main" id="{064156EA-8AE4-400D-B111-34611C651DAC}"/>
              </a:ext>
            </a:extLst>
          </p:cNvPr>
          <p:cNvSpPr>
            <a:spLocks noChangeArrowheads="1"/>
          </p:cNvSpPr>
          <p:nvPr/>
        </p:nvSpPr>
        <p:spPr bwMode="auto">
          <a:xfrm>
            <a:off x="1529376" y="1382753"/>
            <a:ext cx="907300"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zh-CN" altLang="en-US" sz="2800" dirty="0">
                <a:solidFill>
                  <a:schemeClr val="tx1"/>
                </a:solidFill>
                <a:ea typeface="宋体" panose="02010600030101010101" pitchFamily="2" charset="-122"/>
              </a:rPr>
              <a:t>行业</a:t>
            </a:r>
            <a:endParaRPr lang="en-US" altLang="zh-CN" sz="2800" dirty="0">
              <a:solidFill>
                <a:schemeClr val="tx1"/>
              </a:solidFill>
              <a:ea typeface="宋体" panose="02010600030101010101" pitchFamily="2" charset="-122"/>
            </a:endParaRPr>
          </a:p>
        </p:txBody>
      </p:sp>
      <p:sp>
        <p:nvSpPr>
          <p:cNvPr id="17" name="Rectangle 17">
            <a:extLst>
              <a:ext uri="{FF2B5EF4-FFF2-40B4-BE49-F238E27FC236}">
                <a16:creationId xmlns:a16="http://schemas.microsoft.com/office/drawing/2014/main" id="{66FC26D9-974E-4B08-9CBB-E17A43C22D51}"/>
              </a:ext>
            </a:extLst>
          </p:cNvPr>
          <p:cNvSpPr>
            <a:spLocks noChangeArrowheads="1"/>
          </p:cNvSpPr>
          <p:nvPr/>
        </p:nvSpPr>
        <p:spPr bwMode="auto">
          <a:xfrm>
            <a:off x="505438" y="1763753"/>
            <a:ext cx="401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p</a:t>
            </a:r>
          </a:p>
        </p:txBody>
      </p:sp>
      <p:sp>
        <p:nvSpPr>
          <p:cNvPr id="18" name="Rectangle 18">
            <a:extLst>
              <a:ext uri="{FF2B5EF4-FFF2-40B4-BE49-F238E27FC236}">
                <a16:creationId xmlns:a16="http://schemas.microsoft.com/office/drawing/2014/main" id="{129DC26C-3D93-40A8-AC7B-21BE159D8746}"/>
              </a:ext>
            </a:extLst>
          </p:cNvPr>
          <p:cNvSpPr>
            <a:spLocks noChangeArrowheads="1"/>
          </p:cNvSpPr>
          <p:nvPr/>
        </p:nvSpPr>
        <p:spPr bwMode="auto">
          <a:xfrm>
            <a:off x="4958376" y="1763753"/>
            <a:ext cx="405560"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p</a:t>
            </a:r>
          </a:p>
        </p:txBody>
      </p:sp>
      <p:sp>
        <p:nvSpPr>
          <p:cNvPr id="19" name="Rectangle 19">
            <a:extLst>
              <a:ext uri="{FF2B5EF4-FFF2-40B4-BE49-F238E27FC236}">
                <a16:creationId xmlns:a16="http://schemas.microsoft.com/office/drawing/2014/main" id="{36C7FED3-7643-4909-9CE7-78D095478C68}"/>
              </a:ext>
            </a:extLst>
          </p:cNvPr>
          <p:cNvSpPr>
            <a:spLocks noChangeArrowheads="1"/>
          </p:cNvSpPr>
          <p:nvPr/>
        </p:nvSpPr>
        <p:spPr bwMode="auto">
          <a:xfrm>
            <a:off x="4077313" y="5216566"/>
            <a:ext cx="665247"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Qs</a:t>
            </a:r>
          </a:p>
        </p:txBody>
      </p:sp>
      <p:sp>
        <p:nvSpPr>
          <p:cNvPr id="20" name="Rectangle 20">
            <a:extLst>
              <a:ext uri="{FF2B5EF4-FFF2-40B4-BE49-F238E27FC236}">
                <a16:creationId xmlns:a16="http://schemas.microsoft.com/office/drawing/2014/main" id="{B62452FF-1EDE-49AD-A3D3-B174DA68C497}"/>
              </a:ext>
            </a:extLst>
          </p:cNvPr>
          <p:cNvSpPr>
            <a:spLocks noChangeArrowheads="1"/>
          </p:cNvSpPr>
          <p:nvPr/>
        </p:nvSpPr>
        <p:spPr bwMode="auto">
          <a:xfrm>
            <a:off x="265289" y="3640178"/>
            <a:ext cx="823944"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p</a:t>
            </a:r>
            <a:r>
              <a:rPr lang="en-US" altLang="zh-CN" sz="2800" baseline="-25000" dirty="0">
                <a:solidFill>
                  <a:schemeClr val="tx1"/>
                </a:solidFill>
                <a:ea typeface="宋体" panose="02010600030101010101" pitchFamily="2" charset="-122"/>
              </a:rPr>
              <a:t>n+3</a:t>
            </a:r>
            <a:endParaRPr lang="en-US" altLang="zh-CN" sz="2800" dirty="0">
              <a:solidFill>
                <a:schemeClr val="tx1"/>
              </a:solidFill>
              <a:ea typeface="宋体" panose="02010600030101010101" pitchFamily="2" charset="-122"/>
            </a:endParaRPr>
          </a:p>
        </p:txBody>
      </p:sp>
      <p:sp>
        <p:nvSpPr>
          <p:cNvPr id="21" name="Rectangle 21">
            <a:extLst>
              <a:ext uri="{FF2B5EF4-FFF2-40B4-BE49-F238E27FC236}">
                <a16:creationId xmlns:a16="http://schemas.microsoft.com/office/drawing/2014/main" id="{0591110E-0F82-4783-B1DD-40E0F9C1ADC0}"/>
              </a:ext>
            </a:extLst>
          </p:cNvPr>
          <p:cNvSpPr>
            <a:spLocks noChangeArrowheads="1"/>
          </p:cNvSpPr>
          <p:nvPr/>
        </p:nvSpPr>
        <p:spPr bwMode="auto">
          <a:xfrm>
            <a:off x="6188269" y="5124497"/>
            <a:ext cx="604333"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tx1"/>
                </a:solidFill>
                <a:ea typeface="宋体" panose="02010600030101010101" pitchFamily="2" charset="-122"/>
              </a:rPr>
              <a:t>Q*</a:t>
            </a:r>
          </a:p>
        </p:txBody>
      </p:sp>
      <p:sp>
        <p:nvSpPr>
          <p:cNvPr id="22" name="Line 23">
            <a:extLst>
              <a:ext uri="{FF2B5EF4-FFF2-40B4-BE49-F238E27FC236}">
                <a16:creationId xmlns:a16="http://schemas.microsoft.com/office/drawing/2014/main" id="{15C43FCF-5CFB-4C7E-87E5-F0649973266A}"/>
              </a:ext>
            </a:extLst>
          </p:cNvPr>
          <p:cNvSpPr>
            <a:spLocks noChangeShapeType="1"/>
          </p:cNvSpPr>
          <p:nvPr/>
        </p:nvSpPr>
        <p:spPr bwMode="auto">
          <a:xfrm>
            <a:off x="6755426" y="4211678"/>
            <a:ext cx="0" cy="89535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23" name="Line 33">
            <a:extLst>
              <a:ext uri="{FF2B5EF4-FFF2-40B4-BE49-F238E27FC236}">
                <a16:creationId xmlns:a16="http://schemas.microsoft.com/office/drawing/2014/main" id="{031A831C-F2A2-44F7-A10A-220CCA6A395C}"/>
              </a:ext>
            </a:extLst>
          </p:cNvPr>
          <p:cNvSpPr>
            <a:spLocks noChangeShapeType="1"/>
          </p:cNvSpPr>
          <p:nvPr/>
        </p:nvSpPr>
        <p:spPr bwMode="auto">
          <a:xfrm flipV="1">
            <a:off x="1042592" y="3406802"/>
            <a:ext cx="2272691" cy="1684683"/>
          </a:xfrm>
          <a:prstGeom prst="line">
            <a:avLst/>
          </a:prstGeom>
          <a:noFill/>
          <a:ln w="25400">
            <a:solidFill>
              <a:srgbClr val="FF4E2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24" name="Rectangle 34">
            <a:extLst>
              <a:ext uri="{FF2B5EF4-FFF2-40B4-BE49-F238E27FC236}">
                <a16:creationId xmlns:a16="http://schemas.microsoft.com/office/drawing/2014/main" id="{799140BC-B4BE-4493-BA2E-57ACFBBC49A2}"/>
              </a:ext>
            </a:extLst>
          </p:cNvPr>
          <p:cNvSpPr>
            <a:spLocks noChangeArrowheads="1"/>
          </p:cNvSpPr>
          <p:nvPr/>
        </p:nvSpPr>
        <p:spPr bwMode="auto">
          <a:xfrm>
            <a:off x="3608970" y="3086612"/>
            <a:ext cx="1303242"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rgbClr val="FF4E21"/>
                </a:solidFill>
                <a:ea typeface="宋体" panose="02010600030101010101" pitchFamily="2" charset="-122"/>
              </a:rPr>
              <a:t>S</a:t>
            </a:r>
            <a:r>
              <a:rPr lang="en-US" altLang="zh-CN" sz="2800" baseline="30000" dirty="0">
                <a:solidFill>
                  <a:srgbClr val="FF4E21"/>
                </a:solidFill>
                <a:ea typeface="宋体" panose="02010600030101010101" pitchFamily="2" charset="-122"/>
              </a:rPr>
              <a:t>n+3</a:t>
            </a:r>
            <a:r>
              <a:rPr lang="en-US" altLang="zh-CN" sz="2800" dirty="0">
                <a:solidFill>
                  <a:srgbClr val="FF4E21"/>
                </a:solidFill>
                <a:ea typeface="宋体" panose="02010600030101010101" pitchFamily="2" charset="-122"/>
              </a:rPr>
              <a:t>(p)</a:t>
            </a:r>
          </a:p>
        </p:txBody>
      </p:sp>
      <p:sp>
        <p:nvSpPr>
          <p:cNvPr id="25" name="Line 31">
            <a:extLst>
              <a:ext uri="{FF2B5EF4-FFF2-40B4-BE49-F238E27FC236}">
                <a16:creationId xmlns:a16="http://schemas.microsoft.com/office/drawing/2014/main" id="{AB01965A-1983-4CDC-B156-9982BC0D1D87}"/>
              </a:ext>
            </a:extLst>
          </p:cNvPr>
          <p:cNvSpPr>
            <a:spLocks noChangeShapeType="1"/>
          </p:cNvSpPr>
          <p:nvPr/>
        </p:nvSpPr>
        <p:spPr bwMode="auto">
          <a:xfrm>
            <a:off x="1014231" y="3850980"/>
            <a:ext cx="7262813"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26" name="Line 27">
            <a:extLst>
              <a:ext uri="{FF2B5EF4-FFF2-40B4-BE49-F238E27FC236}">
                <a16:creationId xmlns:a16="http://schemas.microsoft.com/office/drawing/2014/main" id="{E0160A8C-BD9E-4033-8BEE-D4F5B15EC770}"/>
              </a:ext>
            </a:extLst>
          </p:cNvPr>
          <p:cNvSpPr>
            <a:spLocks noChangeShapeType="1"/>
          </p:cNvSpPr>
          <p:nvPr/>
        </p:nvSpPr>
        <p:spPr bwMode="auto">
          <a:xfrm>
            <a:off x="984863" y="2178091"/>
            <a:ext cx="3055938" cy="2924175"/>
          </a:xfrm>
          <a:prstGeom prst="line">
            <a:avLst/>
          </a:prstGeom>
          <a:noFill/>
          <a:ln w="25400">
            <a:solidFill>
              <a:srgbClr val="3DF5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27" name="Line 26">
            <a:extLst>
              <a:ext uri="{FF2B5EF4-FFF2-40B4-BE49-F238E27FC236}">
                <a16:creationId xmlns:a16="http://schemas.microsoft.com/office/drawing/2014/main" id="{1077E03D-8486-4856-86A4-98776F415F91}"/>
              </a:ext>
            </a:extLst>
          </p:cNvPr>
          <p:cNvSpPr>
            <a:spLocks noChangeShapeType="1"/>
          </p:cNvSpPr>
          <p:nvPr/>
        </p:nvSpPr>
        <p:spPr bwMode="auto">
          <a:xfrm>
            <a:off x="965813" y="3192503"/>
            <a:ext cx="1979613" cy="1914525"/>
          </a:xfrm>
          <a:prstGeom prst="line">
            <a:avLst/>
          </a:prstGeom>
          <a:noFill/>
          <a:ln w="25400">
            <a:solidFill>
              <a:srgbClr val="3DF500"/>
            </a:solidFill>
            <a:prstDash val="lgDash"/>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28" name="Line 9">
            <a:extLst>
              <a:ext uri="{FF2B5EF4-FFF2-40B4-BE49-F238E27FC236}">
                <a16:creationId xmlns:a16="http://schemas.microsoft.com/office/drawing/2014/main" id="{447C1405-6E65-4593-80C1-AE8CAC245BB7}"/>
              </a:ext>
            </a:extLst>
          </p:cNvPr>
          <p:cNvSpPr>
            <a:spLocks noChangeShapeType="1"/>
          </p:cNvSpPr>
          <p:nvPr/>
        </p:nvSpPr>
        <p:spPr bwMode="auto">
          <a:xfrm flipV="1">
            <a:off x="978513" y="2987716"/>
            <a:ext cx="2452688" cy="2119312"/>
          </a:xfrm>
          <a:prstGeom prst="line">
            <a:avLst/>
          </a:prstGeom>
          <a:noFill/>
          <a:ln w="25400">
            <a:solidFill>
              <a:srgbClr val="FF4E2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29" name="Rectangle 11">
            <a:extLst>
              <a:ext uri="{FF2B5EF4-FFF2-40B4-BE49-F238E27FC236}">
                <a16:creationId xmlns:a16="http://schemas.microsoft.com/office/drawing/2014/main" id="{B85581AD-8B35-4A3A-AB81-9C118B7F5141}"/>
              </a:ext>
            </a:extLst>
          </p:cNvPr>
          <p:cNvSpPr>
            <a:spLocks noChangeArrowheads="1"/>
          </p:cNvSpPr>
          <p:nvPr/>
        </p:nvSpPr>
        <p:spPr bwMode="auto">
          <a:xfrm>
            <a:off x="3029563" y="2597191"/>
            <a:ext cx="103073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rgbClr val="FF4E21"/>
                </a:solidFill>
                <a:ea typeface="宋体" panose="02010600030101010101" pitchFamily="2" charset="-122"/>
              </a:rPr>
              <a:t>S</a:t>
            </a:r>
            <a:r>
              <a:rPr lang="en-US" altLang="zh-CN" sz="2800" baseline="30000" dirty="0">
                <a:solidFill>
                  <a:srgbClr val="FF4E21"/>
                </a:solidFill>
                <a:ea typeface="宋体" panose="02010600030101010101" pitchFamily="2" charset="-122"/>
              </a:rPr>
              <a:t>n</a:t>
            </a:r>
            <a:r>
              <a:rPr lang="en-US" altLang="zh-CN" sz="2800" dirty="0">
                <a:solidFill>
                  <a:srgbClr val="FF4E21"/>
                </a:solidFill>
                <a:ea typeface="宋体" panose="02010600030101010101" pitchFamily="2" charset="-122"/>
              </a:rPr>
              <a:t>(p)</a:t>
            </a:r>
          </a:p>
        </p:txBody>
      </p:sp>
      <p:sp>
        <p:nvSpPr>
          <p:cNvPr id="30" name="Arc 8">
            <a:extLst>
              <a:ext uri="{FF2B5EF4-FFF2-40B4-BE49-F238E27FC236}">
                <a16:creationId xmlns:a16="http://schemas.microsoft.com/office/drawing/2014/main" id="{ED6C1799-E026-4C0F-8061-0386DB58E8AD}"/>
              </a:ext>
            </a:extLst>
          </p:cNvPr>
          <p:cNvSpPr>
            <a:spLocks/>
          </p:cNvSpPr>
          <p:nvPr/>
        </p:nvSpPr>
        <p:spPr bwMode="auto">
          <a:xfrm>
            <a:off x="5529876" y="2536462"/>
            <a:ext cx="1381125" cy="1792287"/>
          </a:xfrm>
          <a:custGeom>
            <a:avLst/>
            <a:gdLst>
              <a:gd name="T0" fmla="*/ 1381125 w 21600"/>
              <a:gd name="T1" fmla="*/ 0 h 21122"/>
              <a:gd name="T2" fmla="*/ 289013 w 21600"/>
              <a:gd name="T3" fmla="*/ 1792287 h 21122"/>
              <a:gd name="T4" fmla="*/ 0 w 21600"/>
              <a:gd name="T5" fmla="*/ 0 h 21122"/>
              <a:gd name="T6" fmla="*/ 0 60000 65536"/>
              <a:gd name="T7" fmla="*/ 0 60000 65536"/>
              <a:gd name="T8" fmla="*/ 0 60000 65536"/>
              <a:gd name="T9" fmla="*/ 0 w 21600"/>
              <a:gd name="T10" fmla="*/ 0 h 21122"/>
              <a:gd name="T11" fmla="*/ 21600 w 21600"/>
              <a:gd name="T12" fmla="*/ 21122 h 21122"/>
            </a:gdLst>
            <a:ahLst/>
            <a:cxnLst>
              <a:cxn ang="T6">
                <a:pos x="T0" y="T1"/>
              </a:cxn>
              <a:cxn ang="T7">
                <a:pos x="T2" y="T3"/>
              </a:cxn>
              <a:cxn ang="T8">
                <a:pos x="T4" y="T5"/>
              </a:cxn>
            </a:cxnLst>
            <a:rect l="T9" t="T10" r="T11" b="T12"/>
            <a:pathLst>
              <a:path w="21600" h="21122" fill="none" extrusionOk="0">
                <a:moveTo>
                  <a:pt x="21600" y="0"/>
                </a:moveTo>
                <a:cubicBezTo>
                  <a:pt x="21600" y="10187"/>
                  <a:pt x="14481" y="18989"/>
                  <a:pt x="4519" y="21121"/>
                </a:cubicBezTo>
              </a:path>
              <a:path w="21600" h="21122" stroke="0" extrusionOk="0">
                <a:moveTo>
                  <a:pt x="21600" y="0"/>
                </a:moveTo>
                <a:cubicBezTo>
                  <a:pt x="21600" y="10187"/>
                  <a:pt x="14481" y="18989"/>
                  <a:pt x="4519" y="21121"/>
                </a:cubicBezTo>
                <a:lnTo>
                  <a:pt x="0" y="0"/>
                </a:lnTo>
                <a:close/>
              </a:path>
            </a:pathLst>
          </a:custGeom>
          <a:noFill/>
          <a:ln w="25400" cap="rnd">
            <a:solidFill>
              <a:schemeClr val="hlink"/>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31" name="Arc 7">
            <a:extLst>
              <a:ext uri="{FF2B5EF4-FFF2-40B4-BE49-F238E27FC236}">
                <a16:creationId xmlns:a16="http://schemas.microsoft.com/office/drawing/2014/main" id="{B8D99681-518D-4EB2-8F72-ABAA2C1F719D}"/>
              </a:ext>
            </a:extLst>
          </p:cNvPr>
          <p:cNvSpPr>
            <a:spLocks/>
          </p:cNvSpPr>
          <p:nvPr/>
        </p:nvSpPr>
        <p:spPr bwMode="auto">
          <a:xfrm rot="10800000">
            <a:off x="5795781" y="2757802"/>
            <a:ext cx="2000250" cy="1166813"/>
          </a:xfrm>
          <a:custGeom>
            <a:avLst/>
            <a:gdLst>
              <a:gd name="T0" fmla="*/ 0 w 43200"/>
              <a:gd name="T1" fmla="*/ 1166813 h 21600"/>
              <a:gd name="T2" fmla="*/ 2000250 w 43200"/>
              <a:gd name="T3" fmla="*/ 1163626 h 21600"/>
              <a:gd name="T4" fmla="*/ 1000125 w 43200"/>
              <a:gd name="T5" fmla="*/ 1166813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0" y="21600"/>
                </a:moveTo>
                <a:cubicBezTo>
                  <a:pt x="0" y="9670"/>
                  <a:pt x="9670" y="0"/>
                  <a:pt x="21600" y="0"/>
                </a:cubicBezTo>
                <a:cubicBezTo>
                  <a:pt x="33506" y="0"/>
                  <a:pt x="43167" y="9634"/>
                  <a:pt x="43199" y="21541"/>
                </a:cubicBezTo>
              </a:path>
              <a:path w="43200" h="21600" stroke="0" extrusionOk="0">
                <a:moveTo>
                  <a:pt x="0" y="21600"/>
                </a:moveTo>
                <a:cubicBezTo>
                  <a:pt x="0" y="9670"/>
                  <a:pt x="9670" y="0"/>
                  <a:pt x="21600" y="0"/>
                </a:cubicBezTo>
                <a:cubicBezTo>
                  <a:pt x="33506" y="0"/>
                  <a:pt x="43167" y="9634"/>
                  <a:pt x="43199" y="21541"/>
                </a:cubicBezTo>
                <a:lnTo>
                  <a:pt x="21600" y="21600"/>
                </a:lnTo>
                <a:close/>
              </a:path>
            </a:pathLst>
          </a:custGeom>
          <a:noFill/>
          <a:ln w="25400" cap="rnd">
            <a:solidFill>
              <a:srgbClr val="00CCFF"/>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32" name="Rectangle 13">
            <a:extLst>
              <a:ext uri="{FF2B5EF4-FFF2-40B4-BE49-F238E27FC236}">
                <a16:creationId xmlns:a16="http://schemas.microsoft.com/office/drawing/2014/main" id="{335186CF-1753-4AB3-B5A7-9057E59BE754}"/>
              </a:ext>
            </a:extLst>
          </p:cNvPr>
          <p:cNvSpPr>
            <a:spLocks noChangeArrowheads="1"/>
          </p:cNvSpPr>
          <p:nvPr/>
        </p:nvSpPr>
        <p:spPr bwMode="auto">
          <a:xfrm>
            <a:off x="6574451" y="1980584"/>
            <a:ext cx="1106072"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chemeClr val="hlink"/>
                </a:solidFill>
                <a:ea typeface="宋体" panose="02010600030101010101" pitchFamily="2" charset="-122"/>
              </a:rPr>
              <a:t>MC</a:t>
            </a:r>
            <a:r>
              <a:rPr lang="zh-CN" altLang="en-US" sz="2800" dirty="0">
                <a:solidFill>
                  <a:schemeClr val="hlink"/>
                </a:solidFill>
                <a:ea typeface="宋体" panose="02010600030101010101" pitchFamily="2" charset="-122"/>
              </a:rPr>
              <a:t>’</a:t>
            </a:r>
            <a:endParaRPr lang="en-US" altLang="zh-CN" sz="2800" dirty="0">
              <a:solidFill>
                <a:schemeClr val="hlink"/>
              </a:solidFill>
              <a:ea typeface="宋体" panose="02010600030101010101" pitchFamily="2" charset="-122"/>
            </a:endParaRPr>
          </a:p>
        </p:txBody>
      </p:sp>
      <p:sp>
        <p:nvSpPr>
          <p:cNvPr id="33" name="Rectangle 12">
            <a:extLst>
              <a:ext uri="{FF2B5EF4-FFF2-40B4-BE49-F238E27FC236}">
                <a16:creationId xmlns:a16="http://schemas.microsoft.com/office/drawing/2014/main" id="{A7FC1B28-4CB8-4D60-8804-C74F06833E4F}"/>
              </a:ext>
            </a:extLst>
          </p:cNvPr>
          <p:cNvSpPr>
            <a:spLocks noChangeArrowheads="1"/>
          </p:cNvSpPr>
          <p:nvPr/>
        </p:nvSpPr>
        <p:spPr bwMode="auto">
          <a:xfrm>
            <a:off x="7812713" y="2201575"/>
            <a:ext cx="1065997"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r>
              <a:rPr lang="en-US" altLang="zh-CN" sz="2800" dirty="0">
                <a:solidFill>
                  <a:srgbClr val="00CCFF"/>
                </a:solidFill>
                <a:ea typeface="宋体" panose="02010600030101010101" pitchFamily="2" charset="-122"/>
              </a:rPr>
              <a:t>AC</a:t>
            </a:r>
            <a:r>
              <a:rPr lang="zh-CN" altLang="en-US" sz="2800" dirty="0">
                <a:solidFill>
                  <a:srgbClr val="00CCFF"/>
                </a:solidFill>
                <a:ea typeface="宋体" panose="02010600030101010101" pitchFamily="2" charset="-122"/>
              </a:rPr>
              <a:t>’</a:t>
            </a:r>
            <a:endParaRPr lang="en-US" altLang="zh-CN" sz="2800" dirty="0">
              <a:solidFill>
                <a:srgbClr val="00CCFF"/>
              </a:solidFill>
              <a:ea typeface="宋体" panose="02010600030101010101" pitchFamily="2" charset="-122"/>
            </a:endParaRPr>
          </a:p>
        </p:txBody>
      </p:sp>
      <p:sp>
        <p:nvSpPr>
          <p:cNvPr id="34" name="Line 23">
            <a:extLst>
              <a:ext uri="{FF2B5EF4-FFF2-40B4-BE49-F238E27FC236}">
                <a16:creationId xmlns:a16="http://schemas.microsoft.com/office/drawing/2014/main" id="{EF7D74E6-4135-46C0-818B-DDB22A8D97C8}"/>
              </a:ext>
            </a:extLst>
          </p:cNvPr>
          <p:cNvSpPr>
            <a:spLocks noChangeShapeType="1"/>
          </p:cNvSpPr>
          <p:nvPr/>
        </p:nvSpPr>
        <p:spPr bwMode="auto">
          <a:xfrm>
            <a:off x="6461738" y="3850980"/>
            <a:ext cx="0" cy="1232236"/>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35" name="Oval 13">
            <a:extLst>
              <a:ext uri="{FF2B5EF4-FFF2-40B4-BE49-F238E27FC236}">
                <a16:creationId xmlns:a16="http://schemas.microsoft.com/office/drawing/2014/main" id="{602AACB2-3DC8-405B-9899-BBF7AE95429E}"/>
              </a:ext>
            </a:extLst>
          </p:cNvPr>
          <p:cNvSpPr>
            <a:spLocks noChangeArrowheads="1"/>
          </p:cNvSpPr>
          <p:nvPr/>
        </p:nvSpPr>
        <p:spPr bwMode="auto">
          <a:xfrm>
            <a:off x="1915963" y="4120045"/>
            <a:ext cx="179744" cy="159514"/>
          </a:xfrm>
          <a:prstGeom prst="ellipse">
            <a:avLst/>
          </a:prstGeom>
          <a:solidFill>
            <a:schemeClr val="accent1"/>
          </a:solidFill>
          <a:ln>
            <a:noFill/>
          </a:ln>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36" name="Oval 13">
            <a:extLst>
              <a:ext uri="{FF2B5EF4-FFF2-40B4-BE49-F238E27FC236}">
                <a16:creationId xmlns:a16="http://schemas.microsoft.com/office/drawing/2014/main" id="{1ADA6F31-7951-4433-8ACD-BD8A176F26F8}"/>
              </a:ext>
            </a:extLst>
          </p:cNvPr>
          <p:cNvSpPr>
            <a:spLocks noChangeArrowheads="1"/>
          </p:cNvSpPr>
          <p:nvPr/>
        </p:nvSpPr>
        <p:spPr bwMode="auto">
          <a:xfrm>
            <a:off x="2661473" y="3766610"/>
            <a:ext cx="179744" cy="159514"/>
          </a:xfrm>
          <a:prstGeom prst="ellipse">
            <a:avLst/>
          </a:prstGeom>
          <a:solidFill>
            <a:schemeClr val="accent1"/>
          </a:solidFill>
          <a:ln>
            <a:noFill/>
          </a:ln>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37" name="Line 27">
            <a:extLst>
              <a:ext uri="{FF2B5EF4-FFF2-40B4-BE49-F238E27FC236}">
                <a16:creationId xmlns:a16="http://schemas.microsoft.com/office/drawing/2014/main" id="{0AB4FC9E-8656-4E11-8048-725D7F896055}"/>
              </a:ext>
            </a:extLst>
          </p:cNvPr>
          <p:cNvSpPr>
            <a:spLocks noChangeShapeType="1"/>
          </p:cNvSpPr>
          <p:nvPr/>
        </p:nvSpPr>
        <p:spPr bwMode="auto">
          <a:xfrm>
            <a:off x="1384342" y="3290230"/>
            <a:ext cx="504825"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endParaRPr lang="zh-CN" altLang="en-US"/>
          </a:p>
        </p:txBody>
      </p:sp>
      <p:sp>
        <p:nvSpPr>
          <p:cNvPr id="38" name="矩形 37">
            <a:extLst>
              <a:ext uri="{FF2B5EF4-FFF2-40B4-BE49-F238E27FC236}">
                <a16:creationId xmlns:a16="http://schemas.microsoft.com/office/drawing/2014/main" id="{6DF706E1-0EBE-4CC5-86AA-C072C73FF1C2}"/>
              </a:ext>
            </a:extLst>
          </p:cNvPr>
          <p:cNvSpPr/>
          <p:nvPr/>
        </p:nvSpPr>
        <p:spPr>
          <a:xfrm>
            <a:off x="1258927" y="5795346"/>
            <a:ext cx="6203801" cy="584775"/>
          </a:xfrm>
          <a:prstGeom prst="rect">
            <a:avLst/>
          </a:prstGeom>
        </p:spPr>
        <p:txBody>
          <a:bodyPr wrap="square">
            <a:spAutoFit/>
          </a:bodyPr>
          <a:lstStyle>
            <a:defPPr>
              <a:defRPr lang="en-US"/>
            </a:defPPr>
            <a:lvl1pPr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rgbClr val="0099FF"/>
                </a:solidFill>
                <a:latin typeface="Arial" panose="020B0604020202020204" pitchFamily="34" charset="0"/>
                <a:ea typeface="+mn-ea"/>
                <a:cs typeface="+mn-cs"/>
              </a:defRPr>
            </a:lvl5pPr>
            <a:lvl6pPr marL="2286000" algn="l" defTabSz="914400" rtl="0" eaLnBrk="1" latinLnBrk="0" hangingPunct="1">
              <a:defRPr sz="3200" b="1" kern="1200">
                <a:solidFill>
                  <a:srgbClr val="0099FF"/>
                </a:solidFill>
                <a:latin typeface="Arial" panose="020B0604020202020204" pitchFamily="34" charset="0"/>
                <a:ea typeface="+mn-ea"/>
                <a:cs typeface="+mn-cs"/>
              </a:defRPr>
            </a:lvl6pPr>
            <a:lvl7pPr marL="2743200" algn="l" defTabSz="914400" rtl="0" eaLnBrk="1" latinLnBrk="0" hangingPunct="1">
              <a:defRPr sz="3200" b="1" kern="1200">
                <a:solidFill>
                  <a:srgbClr val="0099FF"/>
                </a:solidFill>
                <a:latin typeface="Arial" panose="020B0604020202020204" pitchFamily="34" charset="0"/>
                <a:ea typeface="+mn-ea"/>
                <a:cs typeface="+mn-cs"/>
              </a:defRPr>
            </a:lvl7pPr>
            <a:lvl8pPr marL="3200400" algn="l" defTabSz="914400" rtl="0" eaLnBrk="1" latinLnBrk="0" hangingPunct="1">
              <a:defRPr sz="3200" b="1" kern="1200">
                <a:solidFill>
                  <a:srgbClr val="0099FF"/>
                </a:solidFill>
                <a:latin typeface="Arial" panose="020B0604020202020204" pitchFamily="34" charset="0"/>
                <a:ea typeface="+mn-ea"/>
                <a:cs typeface="+mn-cs"/>
              </a:defRPr>
            </a:lvl8pPr>
            <a:lvl9pPr marL="3657600" algn="l" defTabSz="914400" rtl="0" eaLnBrk="1" latinLnBrk="0" hangingPunct="1">
              <a:defRPr sz="3200" b="1" kern="1200">
                <a:solidFill>
                  <a:srgbClr val="0099FF"/>
                </a:solidFill>
                <a:latin typeface="Arial" panose="020B0604020202020204" pitchFamily="34" charset="0"/>
                <a:ea typeface="+mn-ea"/>
                <a:cs typeface="+mn-cs"/>
              </a:defRPr>
            </a:lvl9pPr>
          </a:lstStyle>
          <a:p>
            <a:pPr marL="346075" indent="-346075">
              <a:spcBef>
                <a:spcPct val="40000"/>
              </a:spcBef>
            </a:pPr>
            <a:r>
              <a:rPr lang="zh-CN" altLang="en-US" dirty="0">
                <a:solidFill>
                  <a:schemeClr val="tx1"/>
                </a:solidFill>
                <a:latin typeface="宋体" panose="02010600030101010101" pitchFamily="2" charset="-122"/>
                <a:ea typeface="宋体" panose="02010600030101010101" pitchFamily="2" charset="-122"/>
              </a:rPr>
              <a:t>长期</a:t>
            </a:r>
            <a:r>
              <a:rPr lang="zh-CN" altLang="zh-CN" dirty="0">
                <a:solidFill>
                  <a:schemeClr val="tx1"/>
                </a:solidFill>
                <a:latin typeface="宋体" panose="02010600030101010101" pitchFamily="2" charset="-122"/>
                <a:ea typeface="宋体" panose="02010600030101010101" pitchFamily="2" charset="-122"/>
              </a:rPr>
              <a:t>供给曲线向右上方倾斜</a:t>
            </a:r>
          </a:p>
        </p:txBody>
      </p:sp>
    </p:spTree>
    <p:extLst>
      <p:ext uri="{BB962C8B-B14F-4D97-AF65-F5344CB8AC3E}">
        <p14:creationId xmlns:p14="http://schemas.microsoft.com/office/powerpoint/2010/main" val="26175276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6F0951-F776-4EA4-9E39-3813197F7B1F}"/>
              </a:ext>
            </a:extLst>
          </p:cNvPr>
          <p:cNvSpPr>
            <a:spLocks noGrp="1"/>
          </p:cNvSpPr>
          <p:nvPr>
            <p:ph type="title"/>
          </p:nvPr>
        </p:nvSpPr>
        <p:spPr/>
        <p:txBody>
          <a:bodyPr/>
          <a:lstStyle/>
          <a:p>
            <a:r>
              <a:rPr lang="zh-CN" altLang="en-US" dirty="0"/>
              <a:t>厂商供给（要素价格上升）</a:t>
            </a:r>
          </a:p>
        </p:txBody>
      </p:sp>
      <p:sp>
        <p:nvSpPr>
          <p:cNvPr id="3" name="内容占位符 2">
            <a:extLst>
              <a:ext uri="{FF2B5EF4-FFF2-40B4-BE49-F238E27FC236}">
                <a16:creationId xmlns:a16="http://schemas.microsoft.com/office/drawing/2014/main" id="{E13A9B9F-DA7F-43E9-8828-6ECB333372DC}"/>
              </a:ext>
            </a:extLst>
          </p:cNvPr>
          <p:cNvSpPr>
            <a:spLocks noGrp="1"/>
          </p:cNvSpPr>
          <p:nvPr>
            <p:ph idx="1"/>
          </p:nvPr>
        </p:nvSpPr>
        <p:spPr/>
        <p:txBody>
          <a:bodyPr/>
          <a:lstStyle/>
          <a:p>
            <a:endParaRPr lang="zh-CN" altLang="en-US" dirty="0"/>
          </a:p>
        </p:txBody>
      </p:sp>
      <p:cxnSp>
        <p:nvCxnSpPr>
          <p:cNvPr id="5" name="直接箭头连接符 19">
            <a:extLst>
              <a:ext uri="{FF2B5EF4-FFF2-40B4-BE49-F238E27FC236}">
                <a16:creationId xmlns:a16="http://schemas.microsoft.com/office/drawing/2014/main" id="{C102924F-DC93-446F-8117-CC48BC2BEA22}"/>
              </a:ext>
            </a:extLst>
          </p:cNvPr>
          <p:cNvCxnSpPr>
            <a:cxnSpLocks noChangeShapeType="1"/>
          </p:cNvCxnSpPr>
          <p:nvPr/>
        </p:nvCxnSpPr>
        <p:spPr bwMode="auto">
          <a:xfrm rot="5400000" flipH="1" flipV="1">
            <a:off x="246856" y="3866357"/>
            <a:ext cx="3159125" cy="1588"/>
          </a:xfrm>
          <a:prstGeom prst="straightConnector1">
            <a:avLst/>
          </a:prstGeom>
          <a:noFill/>
          <a:ln w="28575">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6" name="直接连接符 20">
            <a:extLst>
              <a:ext uri="{FF2B5EF4-FFF2-40B4-BE49-F238E27FC236}">
                <a16:creationId xmlns:a16="http://schemas.microsoft.com/office/drawing/2014/main" id="{9053A6C8-405E-4E91-A1AA-EAE18B9AF741}"/>
              </a:ext>
            </a:extLst>
          </p:cNvPr>
          <p:cNvSpPr>
            <a:spLocks noChangeShapeType="1"/>
          </p:cNvSpPr>
          <p:nvPr/>
        </p:nvSpPr>
        <p:spPr bwMode="auto">
          <a:xfrm>
            <a:off x="1827213" y="3686175"/>
            <a:ext cx="4459287" cy="1588"/>
          </a:xfrm>
          <a:prstGeom prst="line">
            <a:avLst/>
          </a:prstGeom>
          <a:noFill/>
          <a:ln w="19050">
            <a:solidFill>
              <a:srgbClr val="0070C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任意多边形 21">
            <a:extLst>
              <a:ext uri="{FF2B5EF4-FFF2-40B4-BE49-F238E27FC236}">
                <a16:creationId xmlns:a16="http://schemas.microsoft.com/office/drawing/2014/main" id="{11BB4037-73D0-4430-BCFE-3DDDF4A99422}"/>
              </a:ext>
            </a:extLst>
          </p:cNvPr>
          <p:cNvSpPr>
            <a:spLocks noChangeArrowheads="1"/>
          </p:cNvSpPr>
          <p:nvPr/>
        </p:nvSpPr>
        <p:spPr bwMode="auto">
          <a:xfrm rot="20518266">
            <a:off x="2351088" y="3328988"/>
            <a:ext cx="3465512" cy="1533525"/>
          </a:xfrm>
          <a:custGeom>
            <a:avLst/>
            <a:gdLst>
              <a:gd name="T0" fmla="*/ 0 w 3164114"/>
              <a:gd name="T1" fmla="*/ 1653332 h 1422400"/>
              <a:gd name="T2" fmla="*/ 1166543 w 3164114"/>
              <a:gd name="T3" fmla="*/ 1467754 h 1422400"/>
              <a:gd name="T4" fmla="*/ 2437554 w 3164114"/>
              <a:gd name="T5" fmla="*/ 978502 h 1422400"/>
              <a:gd name="T6" fmla="*/ 3795620 w 3164114"/>
              <a:gd name="T7" fmla="*/ 0 h 1422400"/>
              <a:gd name="T8" fmla="*/ 3795620 w 3164114"/>
              <a:gd name="T9" fmla="*/ 0 h 1422400"/>
              <a:gd name="T10" fmla="*/ 3795620 w 3164114"/>
              <a:gd name="T11" fmla="*/ 16871 h 1422400"/>
              <a:gd name="T12" fmla="*/ 0 60000 65536"/>
              <a:gd name="T13" fmla="*/ 0 60000 65536"/>
              <a:gd name="T14" fmla="*/ 0 60000 65536"/>
              <a:gd name="T15" fmla="*/ 0 60000 65536"/>
              <a:gd name="T16" fmla="*/ 0 60000 65536"/>
              <a:gd name="T17" fmla="*/ 0 60000 65536"/>
              <a:gd name="T18" fmla="*/ 0 w 3164114"/>
              <a:gd name="T19" fmla="*/ 0 h 1422400"/>
              <a:gd name="T20" fmla="*/ 3164114 w 3164114"/>
              <a:gd name="T21" fmla="*/ 1422400 h 1422400"/>
            </a:gdLst>
            <a:ahLst/>
            <a:cxnLst>
              <a:cxn ang="T12">
                <a:pos x="T0" y="T1"/>
              </a:cxn>
              <a:cxn ang="T13">
                <a:pos x="T2" y="T3"/>
              </a:cxn>
              <a:cxn ang="T14">
                <a:pos x="T4" y="T5"/>
              </a:cxn>
              <a:cxn ang="T15">
                <a:pos x="T6" y="T7"/>
              </a:cxn>
              <a:cxn ang="T16">
                <a:pos x="T8" y="T9"/>
              </a:cxn>
              <a:cxn ang="T17">
                <a:pos x="T10" y="T11"/>
              </a:cxn>
            </a:cxnLst>
            <a:rect l="T18" t="T19" r="T20" b="T21"/>
            <a:pathLst>
              <a:path w="3164114" h="1422400">
                <a:moveTo>
                  <a:pt x="0" y="1422400"/>
                </a:moveTo>
                <a:cubicBezTo>
                  <a:pt x="316895" y="1390952"/>
                  <a:pt x="633790" y="1359505"/>
                  <a:pt x="972457" y="1262743"/>
                </a:cubicBezTo>
                <a:cubicBezTo>
                  <a:pt x="1311124" y="1165981"/>
                  <a:pt x="1666724" y="1052285"/>
                  <a:pt x="2032000" y="841828"/>
                </a:cubicBezTo>
                <a:cubicBezTo>
                  <a:pt x="2397276" y="631371"/>
                  <a:pt x="3164114" y="0"/>
                  <a:pt x="3164114" y="0"/>
                </a:cubicBezTo>
                <a:lnTo>
                  <a:pt x="3164114" y="14514"/>
                </a:lnTo>
              </a:path>
            </a:pathLst>
          </a:custGeom>
          <a:noFill/>
          <a:ln w="28575" cap="flat" cmpd="sng">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8" name="TextBox 22">
            <a:extLst>
              <a:ext uri="{FF2B5EF4-FFF2-40B4-BE49-F238E27FC236}">
                <a16:creationId xmlns:a16="http://schemas.microsoft.com/office/drawing/2014/main" id="{E9C0823F-1178-4764-ABF4-7399B525CBA1}"/>
              </a:ext>
            </a:extLst>
          </p:cNvPr>
          <p:cNvSpPr>
            <a:spLocks noChangeArrowheads="1"/>
          </p:cNvSpPr>
          <p:nvPr/>
        </p:nvSpPr>
        <p:spPr bwMode="auto">
          <a:xfrm>
            <a:off x="6208713" y="2916238"/>
            <a:ext cx="703262"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800" b="0">
                <a:solidFill>
                  <a:srgbClr val="000000"/>
                </a:solidFill>
              </a:rPr>
              <a:t>LAC</a:t>
            </a:r>
            <a:endParaRPr lang="zh-CN" altLang="en-US" sz="1100" b="0">
              <a:solidFill>
                <a:srgbClr val="000000"/>
              </a:solidFill>
            </a:endParaRPr>
          </a:p>
        </p:txBody>
      </p:sp>
      <p:sp>
        <p:nvSpPr>
          <p:cNvPr id="9" name="TextBox 23">
            <a:extLst>
              <a:ext uri="{FF2B5EF4-FFF2-40B4-BE49-F238E27FC236}">
                <a16:creationId xmlns:a16="http://schemas.microsoft.com/office/drawing/2014/main" id="{72C9CDA4-07E3-448B-AD9F-87DF548F3037}"/>
              </a:ext>
            </a:extLst>
          </p:cNvPr>
          <p:cNvSpPr>
            <a:spLocks noChangeArrowheads="1"/>
          </p:cNvSpPr>
          <p:nvPr/>
        </p:nvSpPr>
        <p:spPr bwMode="auto">
          <a:xfrm>
            <a:off x="4721225" y="2530475"/>
            <a:ext cx="24939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800" b="0">
                <a:solidFill>
                  <a:srgbClr val="000000"/>
                </a:solidFill>
              </a:rPr>
              <a:t>LMC=</a:t>
            </a:r>
            <a:r>
              <a:rPr lang="en-US" altLang="zh-CN" sz="1100" b="0">
                <a:solidFill>
                  <a:srgbClr val="000000"/>
                </a:solidFill>
              </a:rPr>
              <a:t> </a:t>
            </a:r>
            <a:r>
              <a:rPr lang="en-US" altLang="zh-CN" sz="1800" b="0">
                <a:solidFill>
                  <a:srgbClr val="000000"/>
                </a:solidFill>
              </a:rPr>
              <a:t>LMC</a:t>
            </a:r>
            <a:r>
              <a:rPr lang="en-US" altLang="zh-CN" sz="1100" b="0">
                <a:solidFill>
                  <a:srgbClr val="000000"/>
                </a:solidFill>
              </a:rPr>
              <a:t>1</a:t>
            </a:r>
            <a:r>
              <a:rPr lang="zh-CN" altLang="en-US" sz="1100" b="0">
                <a:solidFill>
                  <a:srgbClr val="000000"/>
                </a:solidFill>
              </a:rPr>
              <a:t>（为简单起见）</a:t>
            </a:r>
            <a:endParaRPr lang="zh-CN" altLang="en-US" sz="1800" b="0">
              <a:solidFill>
                <a:schemeClr val="tx1"/>
              </a:solidFill>
            </a:endParaRPr>
          </a:p>
        </p:txBody>
      </p:sp>
      <p:sp>
        <p:nvSpPr>
          <p:cNvPr id="10" name="TextBox 24">
            <a:extLst>
              <a:ext uri="{FF2B5EF4-FFF2-40B4-BE49-F238E27FC236}">
                <a16:creationId xmlns:a16="http://schemas.microsoft.com/office/drawing/2014/main" id="{8678C72F-068B-463F-AEDB-B7FDAE97293C}"/>
              </a:ext>
            </a:extLst>
          </p:cNvPr>
          <p:cNvSpPr>
            <a:spLocks noChangeArrowheads="1"/>
          </p:cNvSpPr>
          <p:nvPr/>
        </p:nvSpPr>
        <p:spPr bwMode="auto">
          <a:xfrm>
            <a:off x="4252913" y="5459413"/>
            <a:ext cx="5476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800" b="0">
                <a:solidFill>
                  <a:srgbClr val="000000"/>
                </a:solidFill>
              </a:rPr>
              <a:t>Q</a:t>
            </a:r>
            <a:r>
              <a:rPr lang="en-US" altLang="zh-CN" sz="1100" b="0">
                <a:solidFill>
                  <a:srgbClr val="000000"/>
                </a:solidFill>
              </a:rPr>
              <a:t>1</a:t>
            </a:r>
            <a:endParaRPr lang="zh-CN" altLang="en-US" sz="1100" b="0">
              <a:solidFill>
                <a:srgbClr val="000000"/>
              </a:solidFill>
            </a:endParaRPr>
          </a:p>
        </p:txBody>
      </p:sp>
      <p:sp>
        <p:nvSpPr>
          <p:cNvPr id="11" name="TextBox 25">
            <a:extLst>
              <a:ext uri="{FF2B5EF4-FFF2-40B4-BE49-F238E27FC236}">
                <a16:creationId xmlns:a16="http://schemas.microsoft.com/office/drawing/2014/main" id="{590F6F82-A7AB-413E-89ED-8087C2F7D09B}"/>
              </a:ext>
            </a:extLst>
          </p:cNvPr>
          <p:cNvSpPr>
            <a:spLocks noChangeArrowheads="1"/>
          </p:cNvSpPr>
          <p:nvPr/>
        </p:nvSpPr>
        <p:spPr bwMode="auto">
          <a:xfrm>
            <a:off x="1357313" y="2286000"/>
            <a:ext cx="547687"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800" b="0">
                <a:solidFill>
                  <a:srgbClr val="000000"/>
                </a:solidFill>
              </a:rPr>
              <a:t>P</a:t>
            </a:r>
            <a:endParaRPr lang="zh-CN" altLang="en-US" sz="1100" b="0">
              <a:solidFill>
                <a:srgbClr val="000000"/>
              </a:solidFill>
            </a:endParaRPr>
          </a:p>
        </p:txBody>
      </p:sp>
      <p:sp>
        <p:nvSpPr>
          <p:cNvPr id="12" name="TextBox 26">
            <a:extLst>
              <a:ext uri="{FF2B5EF4-FFF2-40B4-BE49-F238E27FC236}">
                <a16:creationId xmlns:a16="http://schemas.microsoft.com/office/drawing/2014/main" id="{DF3E7FA7-CF39-46CD-AC0F-A019D7B7C8B6}"/>
              </a:ext>
            </a:extLst>
          </p:cNvPr>
          <p:cNvSpPr>
            <a:spLocks noChangeArrowheads="1"/>
          </p:cNvSpPr>
          <p:nvPr/>
        </p:nvSpPr>
        <p:spPr bwMode="auto">
          <a:xfrm>
            <a:off x="1514475" y="5445125"/>
            <a:ext cx="547688"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800" b="0">
                <a:solidFill>
                  <a:srgbClr val="000000"/>
                </a:solidFill>
              </a:rPr>
              <a:t>O</a:t>
            </a:r>
            <a:endParaRPr lang="zh-CN" altLang="en-US" sz="1100" b="0">
              <a:solidFill>
                <a:srgbClr val="000000"/>
              </a:solidFill>
            </a:endParaRPr>
          </a:p>
        </p:txBody>
      </p:sp>
      <p:sp>
        <p:nvSpPr>
          <p:cNvPr id="13" name="TextBox 27">
            <a:extLst>
              <a:ext uri="{FF2B5EF4-FFF2-40B4-BE49-F238E27FC236}">
                <a16:creationId xmlns:a16="http://schemas.microsoft.com/office/drawing/2014/main" id="{1DF4CDF2-8525-4677-9127-EA3F3628C9F6}"/>
              </a:ext>
            </a:extLst>
          </p:cNvPr>
          <p:cNvSpPr>
            <a:spLocks noChangeArrowheads="1"/>
          </p:cNvSpPr>
          <p:nvPr/>
        </p:nvSpPr>
        <p:spPr bwMode="auto">
          <a:xfrm>
            <a:off x="4721225" y="5459413"/>
            <a:ext cx="547688"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800" b="0">
                <a:solidFill>
                  <a:srgbClr val="000000"/>
                </a:solidFill>
              </a:rPr>
              <a:t>Q</a:t>
            </a:r>
            <a:r>
              <a:rPr lang="en-US" altLang="zh-CN" sz="1100" b="0">
                <a:solidFill>
                  <a:srgbClr val="000000"/>
                </a:solidFill>
              </a:rPr>
              <a:t>t</a:t>
            </a:r>
            <a:endParaRPr lang="zh-CN" altLang="en-US" sz="1100" b="0">
              <a:solidFill>
                <a:srgbClr val="000000"/>
              </a:solidFill>
            </a:endParaRPr>
          </a:p>
        </p:txBody>
      </p:sp>
      <p:sp>
        <p:nvSpPr>
          <p:cNvPr id="14" name="TextBox 28">
            <a:extLst>
              <a:ext uri="{FF2B5EF4-FFF2-40B4-BE49-F238E27FC236}">
                <a16:creationId xmlns:a16="http://schemas.microsoft.com/office/drawing/2014/main" id="{3B5C3C0D-6742-4BD1-920A-380B341AA696}"/>
              </a:ext>
            </a:extLst>
          </p:cNvPr>
          <p:cNvSpPr>
            <a:spLocks noChangeArrowheads="1"/>
          </p:cNvSpPr>
          <p:nvPr/>
        </p:nvSpPr>
        <p:spPr bwMode="auto">
          <a:xfrm>
            <a:off x="7381875" y="5445125"/>
            <a:ext cx="547688"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800" b="0">
                <a:solidFill>
                  <a:srgbClr val="000000"/>
                </a:solidFill>
              </a:rPr>
              <a:t>Q</a:t>
            </a:r>
            <a:endParaRPr lang="zh-CN" altLang="en-US" sz="1800" b="0">
              <a:solidFill>
                <a:srgbClr val="000000"/>
              </a:solidFill>
            </a:endParaRPr>
          </a:p>
        </p:txBody>
      </p:sp>
      <p:sp>
        <p:nvSpPr>
          <p:cNvPr id="15" name="TextBox 30">
            <a:extLst>
              <a:ext uri="{FF2B5EF4-FFF2-40B4-BE49-F238E27FC236}">
                <a16:creationId xmlns:a16="http://schemas.microsoft.com/office/drawing/2014/main" id="{6069C316-EA15-45E1-B4F6-096CB5BAA2B4}"/>
              </a:ext>
            </a:extLst>
          </p:cNvPr>
          <p:cNvSpPr>
            <a:spLocks noChangeArrowheads="1"/>
          </p:cNvSpPr>
          <p:nvPr/>
        </p:nvSpPr>
        <p:spPr bwMode="auto">
          <a:xfrm>
            <a:off x="1238250" y="3365500"/>
            <a:ext cx="547688"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800" b="0">
                <a:solidFill>
                  <a:srgbClr val="000000"/>
                </a:solidFill>
              </a:rPr>
              <a:t>P</a:t>
            </a:r>
            <a:r>
              <a:rPr lang="en-US" altLang="zh-CN" sz="1100" b="0">
                <a:solidFill>
                  <a:srgbClr val="000000"/>
                </a:solidFill>
              </a:rPr>
              <a:t>t</a:t>
            </a:r>
            <a:endParaRPr lang="zh-CN" altLang="en-US" sz="1100" b="0">
              <a:solidFill>
                <a:srgbClr val="000000"/>
              </a:solidFill>
            </a:endParaRPr>
          </a:p>
        </p:txBody>
      </p:sp>
      <p:cxnSp>
        <p:nvCxnSpPr>
          <p:cNvPr id="16" name="直接箭头连接符 31">
            <a:extLst>
              <a:ext uri="{FF2B5EF4-FFF2-40B4-BE49-F238E27FC236}">
                <a16:creationId xmlns:a16="http://schemas.microsoft.com/office/drawing/2014/main" id="{10502216-0B2E-4589-9191-FDE258C5F8E7}"/>
              </a:ext>
            </a:extLst>
          </p:cNvPr>
          <p:cNvCxnSpPr>
            <a:cxnSpLocks noChangeShapeType="1"/>
          </p:cNvCxnSpPr>
          <p:nvPr/>
        </p:nvCxnSpPr>
        <p:spPr bwMode="auto">
          <a:xfrm>
            <a:off x="1827213" y="5459413"/>
            <a:ext cx="5867400" cy="1587"/>
          </a:xfrm>
          <a:prstGeom prst="straightConnector1">
            <a:avLst/>
          </a:prstGeom>
          <a:noFill/>
          <a:ln w="28575">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17" name="任意多边形 32">
            <a:extLst>
              <a:ext uri="{FF2B5EF4-FFF2-40B4-BE49-F238E27FC236}">
                <a16:creationId xmlns:a16="http://schemas.microsoft.com/office/drawing/2014/main" id="{32967ACC-88B7-4864-9858-4069DFD6D7C6}"/>
              </a:ext>
            </a:extLst>
          </p:cNvPr>
          <p:cNvSpPr>
            <a:spLocks noChangeArrowheads="1"/>
          </p:cNvSpPr>
          <p:nvPr/>
        </p:nvSpPr>
        <p:spPr bwMode="auto">
          <a:xfrm>
            <a:off x="2922588" y="3224213"/>
            <a:ext cx="3249612" cy="1362075"/>
          </a:xfrm>
          <a:custGeom>
            <a:avLst/>
            <a:gdLst>
              <a:gd name="T0" fmla="*/ 0 w 4209143"/>
              <a:gd name="T1" fmla="*/ 227238 h 1088571"/>
              <a:gd name="T2" fmla="*/ 787250 w 4209143"/>
              <a:gd name="T3" fmla="*/ 1545229 h 1088571"/>
              <a:gd name="T4" fmla="*/ 1747522 w 4209143"/>
              <a:gd name="T5" fmla="*/ 1181645 h 1088571"/>
              <a:gd name="T6" fmla="*/ 2508819 w 4209143"/>
              <a:gd name="T7" fmla="*/ 0 h 1088571"/>
              <a:gd name="T8" fmla="*/ 0 60000 65536"/>
              <a:gd name="T9" fmla="*/ 0 60000 65536"/>
              <a:gd name="T10" fmla="*/ 0 60000 65536"/>
              <a:gd name="T11" fmla="*/ 0 60000 65536"/>
              <a:gd name="T12" fmla="*/ 0 w 4209143"/>
              <a:gd name="T13" fmla="*/ 0 h 1088571"/>
              <a:gd name="T14" fmla="*/ 4209143 w 4209143"/>
              <a:gd name="T15" fmla="*/ 1088571 h 1088571"/>
            </a:gdLst>
            <a:ahLst/>
            <a:cxnLst>
              <a:cxn ang="T8">
                <a:pos x="T0" y="T1"/>
              </a:cxn>
              <a:cxn ang="T9">
                <a:pos x="T2" y="T3"/>
              </a:cxn>
              <a:cxn ang="T10">
                <a:pos x="T4" y="T5"/>
              </a:cxn>
              <a:cxn ang="T11">
                <a:pos x="T6" y="T7"/>
              </a:cxn>
            </a:cxnLst>
            <a:rect l="T12" t="T13" r="T14" b="T15"/>
            <a:pathLst>
              <a:path w="4209143" h="1088571">
                <a:moveTo>
                  <a:pt x="0" y="145142"/>
                </a:moveTo>
                <a:cubicBezTo>
                  <a:pt x="416076" y="515256"/>
                  <a:pt x="832152" y="885371"/>
                  <a:pt x="1320800" y="986971"/>
                </a:cubicBezTo>
                <a:cubicBezTo>
                  <a:pt x="1809448" y="1088571"/>
                  <a:pt x="2450496" y="919237"/>
                  <a:pt x="2931886" y="754742"/>
                </a:cubicBezTo>
                <a:cubicBezTo>
                  <a:pt x="3413277" y="590247"/>
                  <a:pt x="3811210" y="295123"/>
                  <a:pt x="4209143" y="0"/>
                </a:cubicBezTo>
              </a:path>
            </a:pathLst>
          </a:custGeom>
          <a:noFill/>
          <a:ln w="28575" cap="flat" cmpd="sng">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18" name="直接连接符 33">
            <a:extLst>
              <a:ext uri="{FF2B5EF4-FFF2-40B4-BE49-F238E27FC236}">
                <a16:creationId xmlns:a16="http://schemas.microsoft.com/office/drawing/2014/main" id="{F80EE062-8066-48C9-A57B-DF65AAFA12DE}"/>
              </a:ext>
            </a:extLst>
          </p:cNvPr>
          <p:cNvSpPr>
            <a:spLocks noChangeShapeType="1"/>
          </p:cNvSpPr>
          <p:nvPr/>
        </p:nvSpPr>
        <p:spPr bwMode="auto">
          <a:xfrm>
            <a:off x="1827213" y="4286250"/>
            <a:ext cx="4459287" cy="1588"/>
          </a:xfrm>
          <a:prstGeom prst="line">
            <a:avLst/>
          </a:prstGeom>
          <a:noFill/>
          <a:ln w="19050">
            <a:solidFill>
              <a:srgbClr val="0070C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直接连接符 34">
            <a:extLst>
              <a:ext uri="{FF2B5EF4-FFF2-40B4-BE49-F238E27FC236}">
                <a16:creationId xmlns:a16="http://schemas.microsoft.com/office/drawing/2014/main" id="{64F3538D-7833-43CD-B2EA-6EAA7A3C55B6}"/>
              </a:ext>
            </a:extLst>
          </p:cNvPr>
          <p:cNvSpPr>
            <a:spLocks noChangeShapeType="1"/>
          </p:cNvSpPr>
          <p:nvPr/>
        </p:nvSpPr>
        <p:spPr bwMode="auto">
          <a:xfrm>
            <a:off x="1827213" y="4500563"/>
            <a:ext cx="4459287" cy="1587"/>
          </a:xfrm>
          <a:prstGeom prst="line">
            <a:avLst/>
          </a:prstGeom>
          <a:noFill/>
          <a:ln w="19050">
            <a:solidFill>
              <a:srgbClr val="0070C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TextBox 35">
            <a:extLst>
              <a:ext uri="{FF2B5EF4-FFF2-40B4-BE49-F238E27FC236}">
                <a16:creationId xmlns:a16="http://schemas.microsoft.com/office/drawing/2014/main" id="{CF69E2EC-3836-4EE7-83FC-A9266DE2B6AE}"/>
              </a:ext>
            </a:extLst>
          </p:cNvPr>
          <p:cNvSpPr>
            <a:spLocks noChangeArrowheads="1"/>
          </p:cNvSpPr>
          <p:nvPr/>
        </p:nvSpPr>
        <p:spPr bwMode="auto">
          <a:xfrm>
            <a:off x="1214438" y="4102100"/>
            <a:ext cx="547687"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800" b="0">
                <a:solidFill>
                  <a:srgbClr val="000000"/>
                </a:solidFill>
              </a:rPr>
              <a:t>P</a:t>
            </a:r>
            <a:r>
              <a:rPr lang="en-US" altLang="zh-CN" sz="1100" b="0">
                <a:solidFill>
                  <a:srgbClr val="000000"/>
                </a:solidFill>
              </a:rPr>
              <a:t>1</a:t>
            </a:r>
            <a:endParaRPr lang="zh-CN" altLang="en-US" sz="1100" b="0">
              <a:solidFill>
                <a:srgbClr val="000000"/>
              </a:solidFill>
            </a:endParaRPr>
          </a:p>
        </p:txBody>
      </p:sp>
      <p:sp>
        <p:nvSpPr>
          <p:cNvPr id="21" name="TextBox 36">
            <a:extLst>
              <a:ext uri="{FF2B5EF4-FFF2-40B4-BE49-F238E27FC236}">
                <a16:creationId xmlns:a16="http://schemas.microsoft.com/office/drawing/2014/main" id="{7A71D007-485D-4C34-AB9D-D2D0EB553976}"/>
              </a:ext>
            </a:extLst>
          </p:cNvPr>
          <p:cNvSpPr>
            <a:spLocks noChangeArrowheads="1"/>
          </p:cNvSpPr>
          <p:nvPr/>
        </p:nvSpPr>
        <p:spPr bwMode="auto">
          <a:xfrm>
            <a:off x="1214438" y="4357688"/>
            <a:ext cx="5476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800" b="0">
                <a:solidFill>
                  <a:srgbClr val="000000"/>
                </a:solidFill>
              </a:rPr>
              <a:t>P</a:t>
            </a:r>
            <a:r>
              <a:rPr lang="en-US" altLang="zh-CN" sz="1100" b="0">
                <a:solidFill>
                  <a:srgbClr val="000000"/>
                </a:solidFill>
              </a:rPr>
              <a:t>0</a:t>
            </a:r>
            <a:endParaRPr lang="zh-CN" altLang="en-US" sz="1100" b="0">
              <a:solidFill>
                <a:srgbClr val="000000"/>
              </a:solidFill>
            </a:endParaRPr>
          </a:p>
        </p:txBody>
      </p:sp>
      <p:sp>
        <p:nvSpPr>
          <p:cNvPr id="22" name="任意多边形 37">
            <a:extLst>
              <a:ext uri="{FF2B5EF4-FFF2-40B4-BE49-F238E27FC236}">
                <a16:creationId xmlns:a16="http://schemas.microsoft.com/office/drawing/2014/main" id="{3DAD6D6B-A6E3-45E5-82D0-69C8392AEA0A}"/>
              </a:ext>
            </a:extLst>
          </p:cNvPr>
          <p:cNvSpPr>
            <a:spLocks noChangeArrowheads="1"/>
          </p:cNvSpPr>
          <p:nvPr/>
        </p:nvSpPr>
        <p:spPr bwMode="auto">
          <a:xfrm>
            <a:off x="3157538" y="2916238"/>
            <a:ext cx="2894012" cy="1438275"/>
          </a:xfrm>
          <a:custGeom>
            <a:avLst/>
            <a:gdLst>
              <a:gd name="T0" fmla="*/ 0 w 4209143"/>
              <a:gd name="T1" fmla="*/ 253375 h 1088571"/>
              <a:gd name="T2" fmla="*/ 624382 w 4209143"/>
              <a:gd name="T3" fmla="*/ 1722958 h 1088571"/>
              <a:gd name="T4" fmla="*/ 1385991 w 4209143"/>
              <a:gd name="T5" fmla="*/ 1317555 h 1088571"/>
              <a:gd name="T6" fmla="*/ 1989789 w 4209143"/>
              <a:gd name="T7" fmla="*/ 0 h 1088571"/>
              <a:gd name="T8" fmla="*/ 0 60000 65536"/>
              <a:gd name="T9" fmla="*/ 0 60000 65536"/>
              <a:gd name="T10" fmla="*/ 0 60000 65536"/>
              <a:gd name="T11" fmla="*/ 0 60000 65536"/>
              <a:gd name="T12" fmla="*/ 0 w 4209143"/>
              <a:gd name="T13" fmla="*/ 0 h 1088571"/>
              <a:gd name="T14" fmla="*/ 4209143 w 4209143"/>
              <a:gd name="T15" fmla="*/ 1088571 h 1088571"/>
            </a:gdLst>
            <a:ahLst/>
            <a:cxnLst>
              <a:cxn ang="T8">
                <a:pos x="T0" y="T1"/>
              </a:cxn>
              <a:cxn ang="T9">
                <a:pos x="T2" y="T3"/>
              </a:cxn>
              <a:cxn ang="T10">
                <a:pos x="T4" y="T5"/>
              </a:cxn>
              <a:cxn ang="T11">
                <a:pos x="T6" y="T7"/>
              </a:cxn>
            </a:cxnLst>
            <a:rect l="T12" t="T13" r="T14" b="T15"/>
            <a:pathLst>
              <a:path w="4209143" h="1088571">
                <a:moveTo>
                  <a:pt x="0" y="145142"/>
                </a:moveTo>
                <a:cubicBezTo>
                  <a:pt x="416076" y="515256"/>
                  <a:pt x="832152" y="885371"/>
                  <a:pt x="1320800" y="986971"/>
                </a:cubicBezTo>
                <a:cubicBezTo>
                  <a:pt x="1809448" y="1088571"/>
                  <a:pt x="2450496" y="919237"/>
                  <a:pt x="2931886" y="754742"/>
                </a:cubicBezTo>
                <a:cubicBezTo>
                  <a:pt x="3413277" y="590247"/>
                  <a:pt x="3811210" y="295123"/>
                  <a:pt x="4209143" y="0"/>
                </a:cubicBezTo>
              </a:path>
            </a:pathLst>
          </a:custGeom>
          <a:noFill/>
          <a:ln w="28575" cap="flat" cmpd="sng">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23" name="TextBox 38">
            <a:extLst>
              <a:ext uri="{FF2B5EF4-FFF2-40B4-BE49-F238E27FC236}">
                <a16:creationId xmlns:a16="http://schemas.microsoft.com/office/drawing/2014/main" id="{9C6EE81B-9503-4CB2-B84E-69108E5D9FE6}"/>
              </a:ext>
            </a:extLst>
          </p:cNvPr>
          <p:cNvSpPr>
            <a:spLocks noChangeArrowheads="1"/>
          </p:cNvSpPr>
          <p:nvPr/>
        </p:nvSpPr>
        <p:spPr bwMode="auto">
          <a:xfrm>
            <a:off x="3078163" y="2608263"/>
            <a:ext cx="10175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800" b="0">
                <a:solidFill>
                  <a:srgbClr val="000000"/>
                </a:solidFill>
              </a:rPr>
              <a:t>LAC</a:t>
            </a:r>
            <a:r>
              <a:rPr lang="en-US" altLang="zh-CN" sz="1100" b="0">
                <a:solidFill>
                  <a:srgbClr val="000000"/>
                </a:solidFill>
              </a:rPr>
              <a:t>1</a:t>
            </a:r>
            <a:endParaRPr lang="zh-CN" altLang="en-US" sz="1100" b="0">
              <a:solidFill>
                <a:srgbClr val="000000"/>
              </a:solidFill>
            </a:endParaRPr>
          </a:p>
        </p:txBody>
      </p:sp>
      <p:sp>
        <p:nvSpPr>
          <p:cNvPr id="24" name="TextBox 40">
            <a:extLst>
              <a:ext uri="{FF2B5EF4-FFF2-40B4-BE49-F238E27FC236}">
                <a16:creationId xmlns:a16="http://schemas.microsoft.com/office/drawing/2014/main" id="{C0B9F95E-85D1-4C89-91DA-4E3ED4295FC4}"/>
              </a:ext>
            </a:extLst>
          </p:cNvPr>
          <p:cNvSpPr>
            <a:spLocks noChangeArrowheads="1"/>
          </p:cNvSpPr>
          <p:nvPr/>
        </p:nvSpPr>
        <p:spPr bwMode="auto">
          <a:xfrm>
            <a:off x="4565650" y="3378200"/>
            <a:ext cx="468313"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800" b="0">
                <a:solidFill>
                  <a:srgbClr val="000000"/>
                </a:solidFill>
              </a:rPr>
              <a:t>T</a:t>
            </a:r>
            <a:endParaRPr lang="zh-CN" altLang="en-US" sz="1100" b="0">
              <a:solidFill>
                <a:srgbClr val="000000"/>
              </a:solidFill>
            </a:endParaRPr>
          </a:p>
        </p:txBody>
      </p:sp>
      <p:sp>
        <p:nvSpPr>
          <p:cNvPr id="25" name="TextBox 41">
            <a:extLst>
              <a:ext uri="{FF2B5EF4-FFF2-40B4-BE49-F238E27FC236}">
                <a16:creationId xmlns:a16="http://schemas.microsoft.com/office/drawing/2014/main" id="{289C57F5-4D4A-416C-AD97-89DAFECEB9E5}"/>
              </a:ext>
            </a:extLst>
          </p:cNvPr>
          <p:cNvSpPr>
            <a:spLocks noChangeArrowheads="1"/>
          </p:cNvSpPr>
          <p:nvPr/>
        </p:nvSpPr>
        <p:spPr bwMode="auto">
          <a:xfrm>
            <a:off x="4095750" y="3917950"/>
            <a:ext cx="4699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800" b="0">
                <a:solidFill>
                  <a:srgbClr val="000000"/>
                </a:solidFill>
              </a:rPr>
              <a:t>B</a:t>
            </a:r>
            <a:endParaRPr lang="zh-CN" altLang="en-US" sz="1800" b="0">
              <a:solidFill>
                <a:srgbClr val="000000"/>
              </a:solidFill>
            </a:endParaRPr>
          </a:p>
        </p:txBody>
      </p:sp>
      <p:sp>
        <p:nvSpPr>
          <p:cNvPr id="26" name="TextBox 42">
            <a:extLst>
              <a:ext uri="{FF2B5EF4-FFF2-40B4-BE49-F238E27FC236}">
                <a16:creationId xmlns:a16="http://schemas.microsoft.com/office/drawing/2014/main" id="{E6A8E740-94AE-46A5-A9E0-D98172CFEBCD}"/>
              </a:ext>
            </a:extLst>
          </p:cNvPr>
          <p:cNvSpPr>
            <a:spLocks noChangeArrowheads="1"/>
          </p:cNvSpPr>
          <p:nvPr/>
        </p:nvSpPr>
        <p:spPr bwMode="auto">
          <a:xfrm>
            <a:off x="3714750" y="4143375"/>
            <a:ext cx="4699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800" b="0">
                <a:solidFill>
                  <a:srgbClr val="000000"/>
                </a:solidFill>
              </a:rPr>
              <a:t>A</a:t>
            </a:r>
            <a:endParaRPr lang="zh-CN" altLang="en-US" sz="1800" b="0">
              <a:solidFill>
                <a:srgbClr val="000000"/>
              </a:solidFill>
            </a:endParaRPr>
          </a:p>
        </p:txBody>
      </p:sp>
      <p:sp>
        <p:nvSpPr>
          <p:cNvPr id="27" name="直接连接符 43">
            <a:extLst>
              <a:ext uri="{FF2B5EF4-FFF2-40B4-BE49-F238E27FC236}">
                <a16:creationId xmlns:a16="http://schemas.microsoft.com/office/drawing/2014/main" id="{2706B5A9-1621-4277-9BC8-8BE7E8CAB52D}"/>
              </a:ext>
            </a:extLst>
          </p:cNvPr>
          <p:cNvSpPr>
            <a:spLocks noChangeShapeType="1"/>
          </p:cNvSpPr>
          <p:nvPr/>
        </p:nvSpPr>
        <p:spPr bwMode="auto">
          <a:xfrm rot="5400000">
            <a:off x="3992563" y="4572000"/>
            <a:ext cx="1773238" cy="1587"/>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直接连接符 44">
            <a:extLst>
              <a:ext uri="{FF2B5EF4-FFF2-40B4-BE49-F238E27FC236}">
                <a16:creationId xmlns:a16="http://schemas.microsoft.com/office/drawing/2014/main" id="{0AB83D18-85A5-40B7-A7E6-A5557A74A0C6}"/>
              </a:ext>
            </a:extLst>
          </p:cNvPr>
          <p:cNvSpPr>
            <a:spLocks noChangeShapeType="1"/>
          </p:cNvSpPr>
          <p:nvPr/>
        </p:nvSpPr>
        <p:spPr bwMode="auto">
          <a:xfrm rot="5400000">
            <a:off x="3830638" y="4881563"/>
            <a:ext cx="1155700"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直接连接符 46">
            <a:extLst>
              <a:ext uri="{FF2B5EF4-FFF2-40B4-BE49-F238E27FC236}">
                <a16:creationId xmlns:a16="http://schemas.microsoft.com/office/drawing/2014/main" id="{85920BF5-DBF8-4884-9B7D-0F362CBA5F02}"/>
              </a:ext>
            </a:extLst>
          </p:cNvPr>
          <p:cNvSpPr>
            <a:spLocks noChangeShapeType="1"/>
          </p:cNvSpPr>
          <p:nvPr/>
        </p:nvSpPr>
        <p:spPr bwMode="auto">
          <a:xfrm rot="5400000">
            <a:off x="3709988" y="4997450"/>
            <a:ext cx="925512" cy="1588"/>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TextBox 50">
            <a:extLst>
              <a:ext uri="{FF2B5EF4-FFF2-40B4-BE49-F238E27FC236}">
                <a16:creationId xmlns:a16="http://schemas.microsoft.com/office/drawing/2014/main" id="{EBC355B9-C50D-465A-9F22-D5F8782B411E}"/>
              </a:ext>
            </a:extLst>
          </p:cNvPr>
          <p:cNvSpPr>
            <a:spLocks noChangeArrowheads="1"/>
          </p:cNvSpPr>
          <p:nvPr/>
        </p:nvSpPr>
        <p:spPr bwMode="auto">
          <a:xfrm>
            <a:off x="3860800" y="5459413"/>
            <a:ext cx="547688"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800" b="0">
                <a:solidFill>
                  <a:srgbClr val="000000"/>
                </a:solidFill>
              </a:rPr>
              <a:t>Q</a:t>
            </a:r>
            <a:r>
              <a:rPr lang="en-US" altLang="zh-CN" sz="1100" b="0">
                <a:solidFill>
                  <a:srgbClr val="000000"/>
                </a:solidFill>
              </a:rPr>
              <a:t>0</a:t>
            </a:r>
            <a:endParaRPr lang="zh-CN" altLang="en-US" sz="1100" b="0">
              <a:solidFill>
                <a:srgbClr val="000000"/>
              </a:solidFill>
            </a:endParaRPr>
          </a:p>
        </p:txBody>
      </p:sp>
      <p:sp>
        <p:nvSpPr>
          <p:cNvPr id="31" name="左弧形箭头 29">
            <a:extLst>
              <a:ext uri="{FF2B5EF4-FFF2-40B4-BE49-F238E27FC236}">
                <a16:creationId xmlns:a16="http://schemas.microsoft.com/office/drawing/2014/main" id="{404DF5AA-FD33-40E3-A64D-BFB6CFEA283D}"/>
              </a:ext>
            </a:extLst>
          </p:cNvPr>
          <p:cNvSpPr>
            <a:spLocks noChangeArrowheads="1"/>
          </p:cNvSpPr>
          <p:nvPr/>
        </p:nvSpPr>
        <p:spPr bwMode="auto">
          <a:xfrm rot="10800000" flipH="1">
            <a:off x="1000125" y="3571875"/>
            <a:ext cx="209550" cy="1000125"/>
          </a:xfrm>
          <a:prstGeom prst="curvedRightArrow">
            <a:avLst>
              <a:gd name="adj1" fmla="val 24991"/>
              <a:gd name="adj2" fmla="val 50003"/>
              <a:gd name="adj3" fmla="val 25000"/>
            </a:avLst>
          </a:prstGeom>
          <a:solidFill>
            <a:schemeClr val="accent1"/>
          </a:solidFill>
          <a:ln w="25400">
            <a:solidFill>
              <a:srgbClr val="88A3A6"/>
            </a:solidFill>
            <a:miter lim="800000"/>
            <a:headEnd/>
            <a:tailEnd/>
          </a:ln>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spcBef>
                <a:spcPct val="0"/>
              </a:spcBef>
              <a:buFontTx/>
              <a:buNone/>
            </a:pPr>
            <a:endParaRPr lang="zh-CN" altLang="zh-CN" sz="1800" b="0">
              <a:solidFill>
                <a:schemeClr val="tx1"/>
              </a:solidFill>
            </a:endParaRPr>
          </a:p>
        </p:txBody>
      </p:sp>
      <p:sp>
        <p:nvSpPr>
          <p:cNvPr id="32" name="左弧形箭头 30">
            <a:extLst>
              <a:ext uri="{FF2B5EF4-FFF2-40B4-BE49-F238E27FC236}">
                <a16:creationId xmlns:a16="http://schemas.microsoft.com/office/drawing/2014/main" id="{1B0A0A88-59CD-47D5-8FEF-DF6369A62EF3}"/>
              </a:ext>
            </a:extLst>
          </p:cNvPr>
          <p:cNvSpPr>
            <a:spLocks noChangeArrowheads="1"/>
          </p:cNvSpPr>
          <p:nvPr/>
        </p:nvSpPr>
        <p:spPr bwMode="auto">
          <a:xfrm flipH="1">
            <a:off x="1571625" y="3643313"/>
            <a:ext cx="214313" cy="714375"/>
          </a:xfrm>
          <a:prstGeom prst="curvedRightArrow">
            <a:avLst>
              <a:gd name="adj1" fmla="val 25015"/>
              <a:gd name="adj2" fmla="val 50077"/>
              <a:gd name="adj3" fmla="val 25000"/>
            </a:avLst>
          </a:prstGeom>
          <a:solidFill>
            <a:schemeClr val="accent1"/>
          </a:solidFill>
          <a:ln w="25400">
            <a:solidFill>
              <a:srgbClr val="88A3A6"/>
            </a:solidFill>
            <a:miter lim="800000"/>
            <a:headEnd/>
            <a:tailEnd/>
          </a:ln>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spcBef>
                <a:spcPct val="0"/>
              </a:spcBef>
              <a:buFontTx/>
              <a:buNone/>
            </a:pPr>
            <a:endParaRPr lang="zh-CN" altLang="zh-CN" sz="1800" b="0">
              <a:solidFill>
                <a:schemeClr val="tx1"/>
              </a:solidFill>
            </a:endParaRPr>
          </a:p>
        </p:txBody>
      </p:sp>
      <p:sp>
        <p:nvSpPr>
          <p:cNvPr id="33" name="Oval 21">
            <a:extLst>
              <a:ext uri="{FF2B5EF4-FFF2-40B4-BE49-F238E27FC236}">
                <a16:creationId xmlns:a16="http://schemas.microsoft.com/office/drawing/2014/main" id="{A77EA8DD-FB0D-4C78-B3AB-5C57A324DF82}"/>
              </a:ext>
            </a:extLst>
          </p:cNvPr>
          <p:cNvSpPr>
            <a:spLocks noChangeArrowheads="1"/>
          </p:cNvSpPr>
          <p:nvPr/>
        </p:nvSpPr>
        <p:spPr bwMode="auto">
          <a:xfrm>
            <a:off x="4062413" y="4419600"/>
            <a:ext cx="152400" cy="152400"/>
          </a:xfrm>
          <a:prstGeom prst="ellipse">
            <a:avLst/>
          </a:prstGeom>
          <a:solidFill>
            <a:srgbClr val="00B050"/>
          </a:solidFill>
          <a:ln w="9525">
            <a:solidFill>
              <a:schemeClr val="tx1"/>
            </a:solidFill>
            <a:miter lim="800000"/>
            <a:headEnd/>
            <a:tailEnd/>
          </a:ln>
        </p:spPr>
        <p:txBody>
          <a:bodyPr wrap="none" anchor="ct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endParaRPr lang="zh-CN" altLang="zh-CN" sz="2400" b="0">
              <a:solidFill>
                <a:srgbClr val="000000"/>
              </a:solidFill>
              <a:latin typeface="Times New Roman" panose="02020603050405020304" pitchFamily="18" charset="0"/>
              <a:sym typeface="Times New Roman" panose="02020603050405020304" pitchFamily="18" charset="0"/>
            </a:endParaRPr>
          </a:p>
        </p:txBody>
      </p:sp>
      <p:sp>
        <p:nvSpPr>
          <p:cNvPr id="34" name="Oval 21">
            <a:extLst>
              <a:ext uri="{FF2B5EF4-FFF2-40B4-BE49-F238E27FC236}">
                <a16:creationId xmlns:a16="http://schemas.microsoft.com/office/drawing/2014/main" id="{59124FC7-7938-4B15-AF2E-9F8B4E3EED65}"/>
              </a:ext>
            </a:extLst>
          </p:cNvPr>
          <p:cNvSpPr>
            <a:spLocks noChangeArrowheads="1"/>
          </p:cNvSpPr>
          <p:nvPr/>
        </p:nvSpPr>
        <p:spPr bwMode="auto">
          <a:xfrm>
            <a:off x="4776788" y="3633788"/>
            <a:ext cx="152400" cy="152400"/>
          </a:xfrm>
          <a:prstGeom prst="ellipse">
            <a:avLst/>
          </a:prstGeom>
          <a:solidFill>
            <a:schemeClr val="accent1"/>
          </a:solidFill>
          <a:ln w="9525">
            <a:solidFill>
              <a:schemeClr val="tx1"/>
            </a:solidFill>
            <a:miter lim="800000"/>
            <a:headEnd/>
            <a:tailEnd/>
          </a:ln>
        </p:spPr>
        <p:txBody>
          <a:bodyPr wrap="none" anchor="ct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endParaRPr lang="zh-CN" altLang="zh-CN" sz="2400" b="0">
              <a:solidFill>
                <a:srgbClr val="000000"/>
              </a:solidFill>
              <a:latin typeface="Times New Roman" panose="02020603050405020304" pitchFamily="18" charset="0"/>
              <a:sym typeface="Times New Roman" panose="02020603050405020304" pitchFamily="18" charset="0"/>
            </a:endParaRPr>
          </a:p>
        </p:txBody>
      </p:sp>
      <p:sp>
        <p:nvSpPr>
          <p:cNvPr id="35" name="Oval 21">
            <a:extLst>
              <a:ext uri="{FF2B5EF4-FFF2-40B4-BE49-F238E27FC236}">
                <a16:creationId xmlns:a16="http://schemas.microsoft.com/office/drawing/2014/main" id="{625A3E8A-C1BD-46B4-A1F6-D89FCEA06587}"/>
              </a:ext>
            </a:extLst>
          </p:cNvPr>
          <p:cNvSpPr>
            <a:spLocks noChangeArrowheads="1"/>
          </p:cNvSpPr>
          <p:nvPr/>
        </p:nvSpPr>
        <p:spPr bwMode="auto">
          <a:xfrm>
            <a:off x="4357688" y="4133850"/>
            <a:ext cx="152400" cy="152400"/>
          </a:xfrm>
          <a:prstGeom prst="ellipse">
            <a:avLst/>
          </a:prstGeom>
          <a:solidFill>
            <a:srgbClr val="FF0000"/>
          </a:solidFill>
          <a:ln w="9525">
            <a:solidFill>
              <a:schemeClr val="tx1"/>
            </a:solidFill>
            <a:miter lim="800000"/>
            <a:headEnd/>
            <a:tailEnd/>
          </a:ln>
        </p:spPr>
        <p:txBody>
          <a:bodyPr wrap="none" anchor="ct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endParaRPr lang="zh-CN" altLang="zh-CN" sz="2400" b="0">
              <a:solidFill>
                <a:srgbClr val="000000"/>
              </a:solidFill>
              <a:latin typeface="Times New Roman" panose="02020603050405020304" pitchFamily="18" charset="0"/>
              <a:sym typeface="Times New Roman" panose="02020603050405020304" pitchFamily="18" charset="0"/>
            </a:endParaRPr>
          </a:p>
        </p:txBody>
      </p:sp>
      <p:sp>
        <p:nvSpPr>
          <p:cNvPr id="36" name="圆角矩形标注 39">
            <a:extLst>
              <a:ext uri="{FF2B5EF4-FFF2-40B4-BE49-F238E27FC236}">
                <a16:creationId xmlns:a16="http://schemas.microsoft.com/office/drawing/2014/main" id="{C2E6B101-4129-4760-8F81-E94381E0B6C4}"/>
              </a:ext>
            </a:extLst>
          </p:cNvPr>
          <p:cNvSpPr>
            <a:spLocks noChangeArrowheads="1"/>
          </p:cNvSpPr>
          <p:nvPr/>
        </p:nvSpPr>
        <p:spPr bwMode="auto">
          <a:xfrm>
            <a:off x="7358063" y="4357688"/>
            <a:ext cx="1571625" cy="785812"/>
          </a:xfrm>
          <a:prstGeom prst="wedgeRoundRectCallout">
            <a:avLst>
              <a:gd name="adj1" fmla="val -251884"/>
              <a:gd name="adj2" fmla="val -38449"/>
              <a:gd name="adj3" fmla="val 16667"/>
            </a:avLst>
          </a:prstGeom>
          <a:solidFill>
            <a:srgbClr val="F1FDA9"/>
          </a:solidFill>
          <a:ln w="25400">
            <a:solidFill>
              <a:srgbClr val="88A3A6"/>
            </a:solidFill>
            <a:miter lim="800000"/>
            <a:headEnd/>
            <a:tailEnd/>
          </a:ln>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spcBef>
                <a:spcPct val="0"/>
              </a:spcBef>
              <a:buFontTx/>
              <a:buNone/>
            </a:pPr>
            <a:r>
              <a:rPr lang="zh-CN" altLang="en-US" sz="1800" b="0">
                <a:solidFill>
                  <a:schemeClr val="tx1"/>
                </a:solidFill>
              </a:rPr>
              <a:t>初始长期均衡点</a:t>
            </a:r>
          </a:p>
        </p:txBody>
      </p:sp>
      <p:sp>
        <p:nvSpPr>
          <p:cNvPr id="37" name="圆角矩形标注 40">
            <a:extLst>
              <a:ext uri="{FF2B5EF4-FFF2-40B4-BE49-F238E27FC236}">
                <a16:creationId xmlns:a16="http://schemas.microsoft.com/office/drawing/2014/main" id="{1B926516-9FB8-4B79-AFB0-3DB185339484}"/>
              </a:ext>
            </a:extLst>
          </p:cNvPr>
          <p:cNvSpPr>
            <a:spLocks noChangeArrowheads="1"/>
          </p:cNvSpPr>
          <p:nvPr/>
        </p:nvSpPr>
        <p:spPr bwMode="auto">
          <a:xfrm>
            <a:off x="214313" y="2214563"/>
            <a:ext cx="714375" cy="1143000"/>
          </a:xfrm>
          <a:prstGeom prst="wedgeRoundRectCallout">
            <a:avLst>
              <a:gd name="adj1" fmla="val 84023"/>
              <a:gd name="adj2" fmla="val 100431"/>
              <a:gd name="adj3" fmla="val 16667"/>
            </a:avLst>
          </a:prstGeom>
          <a:solidFill>
            <a:srgbClr val="E2E2F6"/>
          </a:solidFill>
          <a:ln w="25400">
            <a:solidFill>
              <a:srgbClr val="88A3A6"/>
            </a:solidFill>
            <a:miter lim="800000"/>
            <a:headEnd/>
            <a:tailEnd/>
          </a:ln>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spcBef>
                <a:spcPct val="0"/>
              </a:spcBef>
              <a:buFontTx/>
              <a:buNone/>
            </a:pPr>
            <a:r>
              <a:rPr lang="zh-CN" altLang="en-US" sz="1800" b="0">
                <a:solidFill>
                  <a:schemeClr val="tx1"/>
                </a:solidFill>
              </a:rPr>
              <a:t>产品价格上升</a:t>
            </a:r>
          </a:p>
        </p:txBody>
      </p:sp>
      <p:sp>
        <p:nvSpPr>
          <p:cNvPr id="38" name="圆角矩形标注 41">
            <a:extLst>
              <a:ext uri="{FF2B5EF4-FFF2-40B4-BE49-F238E27FC236}">
                <a16:creationId xmlns:a16="http://schemas.microsoft.com/office/drawing/2014/main" id="{ABE1D3C1-F369-4BE0-AB73-4FE5E5E99B89}"/>
              </a:ext>
            </a:extLst>
          </p:cNvPr>
          <p:cNvSpPr>
            <a:spLocks noChangeArrowheads="1"/>
          </p:cNvSpPr>
          <p:nvPr/>
        </p:nvSpPr>
        <p:spPr bwMode="auto">
          <a:xfrm>
            <a:off x="7286625" y="1906588"/>
            <a:ext cx="1857375" cy="2170112"/>
          </a:xfrm>
          <a:prstGeom prst="wedgeRoundRectCallout">
            <a:avLst>
              <a:gd name="adj1" fmla="val -167823"/>
              <a:gd name="adj2" fmla="val 31800"/>
              <a:gd name="adj3" fmla="val 16667"/>
            </a:avLst>
          </a:prstGeom>
          <a:solidFill>
            <a:srgbClr val="C9F1FF"/>
          </a:solidFill>
          <a:ln w="25400" cap="flat" cmpd="sng">
            <a:solidFill>
              <a:srgbClr val="88A3A6"/>
            </a:solidFill>
            <a:miter lim="800000"/>
            <a:headEnd/>
            <a:tailEnd/>
          </a:ln>
        </p:spPr>
        <p:txBody>
          <a:bodyPr anchor="ctr"/>
          <a:lstStyle/>
          <a:p>
            <a:pPr algn="ctr">
              <a:buFont typeface="Arial" panose="020B0604020202020204" pitchFamily="34" charset="0"/>
              <a:buNone/>
              <a:defRPr/>
            </a:pPr>
            <a:r>
              <a:rPr lang="zh-CN" altLang="en-US" dirty="0"/>
              <a:t>利润最大化产量开始时会增加到</a:t>
            </a:r>
            <a:r>
              <a:rPr lang="en-US" altLang="zh-CN" dirty="0">
                <a:cs typeface="Arial" panose="020B0604020202020204" pitchFamily="34" charset="0"/>
                <a:sym typeface="Arial" panose="020B0604020202020204" pitchFamily="34" charset="0"/>
              </a:rPr>
              <a:t>Q</a:t>
            </a:r>
            <a:r>
              <a:rPr lang="en-US" altLang="zh-CN" baseline="-25000" dirty="0">
                <a:cs typeface="Arial" panose="020B0604020202020204" pitchFamily="34" charset="0"/>
                <a:sym typeface="Arial" panose="020B0604020202020204" pitchFamily="34" charset="0"/>
              </a:rPr>
              <a:t>t</a:t>
            </a:r>
            <a:r>
              <a:rPr lang="zh-CN" altLang="en-US" dirty="0"/>
              <a:t>，但非最后均衡，经济利润导致</a:t>
            </a:r>
            <a:r>
              <a:rPr lang="zh-CN" altLang="en-US" b="1" dirty="0">
                <a:solidFill>
                  <a:srgbClr val="FF0000"/>
                </a:solidFill>
                <a:effectLst>
                  <a:outerShdw blurRad="38100" dist="38100" dir="2700000" algn="tl">
                    <a:srgbClr val="000000">
                      <a:alpha val="43137"/>
                    </a:srgbClr>
                  </a:outerShdw>
                </a:effectLst>
              </a:rPr>
              <a:t>新企业的进入</a:t>
            </a:r>
            <a:r>
              <a:rPr lang="zh-CN" altLang="en-US" dirty="0"/>
              <a:t>，产品供给增加要素需求增加</a:t>
            </a:r>
          </a:p>
        </p:txBody>
      </p:sp>
      <p:sp>
        <p:nvSpPr>
          <p:cNvPr id="39" name="圆角矩形标注 42">
            <a:extLst>
              <a:ext uri="{FF2B5EF4-FFF2-40B4-BE49-F238E27FC236}">
                <a16:creationId xmlns:a16="http://schemas.microsoft.com/office/drawing/2014/main" id="{98FA28FA-DD9F-414C-B000-11367CF62BE3}"/>
              </a:ext>
            </a:extLst>
          </p:cNvPr>
          <p:cNvSpPr>
            <a:spLocks noChangeArrowheads="1"/>
          </p:cNvSpPr>
          <p:nvPr/>
        </p:nvSpPr>
        <p:spPr bwMode="auto">
          <a:xfrm>
            <a:off x="1938338" y="2205038"/>
            <a:ext cx="1000125" cy="1143000"/>
          </a:xfrm>
          <a:prstGeom prst="wedgeRoundRectCallout">
            <a:avLst>
              <a:gd name="adj1" fmla="val -42315"/>
              <a:gd name="adj2" fmla="val 75870"/>
              <a:gd name="adj3" fmla="val 16667"/>
            </a:avLst>
          </a:prstGeom>
          <a:solidFill>
            <a:srgbClr val="FFEFBD"/>
          </a:solidFill>
          <a:ln w="25400">
            <a:solidFill>
              <a:srgbClr val="88A3A6"/>
            </a:solidFill>
            <a:miter lim="800000"/>
            <a:headEnd/>
            <a:tailEnd/>
          </a:ln>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spcBef>
                <a:spcPct val="0"/>
              </a:spcBef>
              <a:buFontTx/>
              <a:buNone/>
            </a:pPr>
            <a:r>
              <a:rPr lang="zh-CN" altLang="en-US" sz="1800" b="0">
                <a:solidFill>
                  <a:schemeClr val="tx1"/>
                </a:solidFill>
              </a:rPr>
              <a:t>产品价格下降，</a:t>
            </a:r>
            <a:r>
              <a:rPr lang="en-US" altLang="zh-CN" sz="1800" b="0">
                <a:solidFill>
                  <a:schemeClr val="tx1"/>
                </a:solidFill>
                <a:cs typeface="Arial" panose="020B0604020202020204" pitchFamily="34" charset="0"/>
              </a:rPr>
              <a:t>LAC</a:t>
            </a:r>
            <a:r>
              <a:rPr lang="zh-CN" altLang="en-US" sz="1800" b="0">
                <a:solidFill>
                  <a:schemeClr val="tx1"/>
                </a:solidFill>
              </a:rPr>
              <a:t>上升</a:t>
            </a:r>
          </a:p>
        </p:txBody>
      </p:sp>
      <p:sp>
        <p:nvSpPr>
          <p:cNvPr id="40" name="圆角矩形标注 45">
            <a:extLst>
              <a:ext uri="{FF2B5EF4-FFF2-40B4-BE49-F238E27FC236}">
                <a16:creationId xmlns:a16="http://schemas.microsoft.com/office/drawing/2014/main" id="{1865285B-2E80-44CC-B6F7-C5268B003415}"/>
              </a:ext>
            </a:extLst>
          </p:cNvPr>
          <p:cNvSpPr>
            <a:spLocks noChangeArrowheads="1"/>
          </p:cNvSpPr>
          <p:nvPr/>
        </p:nvSpPr>
        <p:spPr bwMode="auto">
          <a:xfrm>
            <a:off x="1928813" y="5786438"/>
            <a:ext cx="1857375" cy="571500"/>
          </a:xfrm>
          <a:prstGeom prst="wedgeRoundRectCallout">
            <a:avLst>
              <a:gd name="adj1" fmla="val 84250"/>
              <a:gd name="adj2" fmla="val -308296"/>
              <a:gd name="adj3" fmla="val 16667"/>
            </a:avLst>
          </a:prstGeom>
          <a:solidFill>
            <a:srgbClr val="FFD5D5"/>
          </a:solidFill>
          <a:ln w="25400">
            <a:solidFill>
              <a:srgbClr val="88A3A6"/>
            </a:solidFill>
            <a:miter lim="800000"/>
            <a:headEnd/>
            <a:tailEnd/>
          </a:ln>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spcBef>
                <a:spcPct val="0"/>
              </a:spcBef>
              <a:buFontTx/>
              <a:buNone/>
            </a:pPr>
            <a:r>
              <a:rPr lang="zh-CN" altLang="en-US" sz="1800" b="0">
                <a:solidFill>
                  <a:schemeClr val="tx1"/>
                </a:solidFill>
              </a:rPr>
              <a:t>新的长期均衡点</a:t>
            </a:r>
          </a:p>
        </p:txBody>
      </p:sp>
    </p:spTree>
    <p:extLst>
      <p:ext uri="{BB962C8B-B14F-4D97-AF65-F5344CB8AC3E}">
        <p14:creationId xmlns:p14="http://schemas.microsoft.com/office/powerpoint/2010/main" val="2730344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p:cBhvr>
                                        <p:cTn id="7" dur="500"/>
                                        <p:tgtEl>
                                          <p:spTgt spid="11"/>
                                        </p:tgtEl>
                                      </p:cBhvr>
                                    </p:animEffect>
                                  </p:childTnLst>
                                </p:cTn>
                              </p:par>
                              <p:par>
                                <p:cTn id="8" presetID="5"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500"/>
                                        <p:tgtEl>
                                          <p:spTgt spid="5"/>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p:cBhvr>
                                        <p:cTn id="13" dur="500"/>
                                        <p:tgtEl>
                                          <p:spTgt spid="12"/>
                                        </p:tgtEl>
                                      </p:cBhvr>
                                    </p:animEffect>
                                  </p:childTnLst>
                                </p:cTn>
                              </p:par>
                              <p:par>
                                <p:cTn id="14" presetID="5" presetClass="entr" presetSubtype="1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p:cBhvr>
                                        <p:cTn id="16" dur="500"/>
                                        <p:tgtEl>
                                          <p:spTgt spid="16"/>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p:cBhvr>
                                        <p:cTn id="24" dur="500"/>
                                        <p:tgtEl>
                                          <p:spTgt spid="17"/>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p:cBhvr>
                                        <p:cTn id="27" dur="500"/>
                                        <p:tgtEl>
                                          <p:spTgt spid="8"/>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p:cBhvr>
                                        <p:cTn id="30" dur="500"/>
                                        <p:tgtEl>
                                          <p:spTgt spid="9"/>
                                        </p:tgtEl>
                                      </p:cBhvr>
                                    </p:animEffect>
                                  </p:childTnLst>
                                </p:cTn>
                              </p:par>
                              <p:par>
                                <p:cTn id="31" presetID="3" presetClass="entr" presetSubtype="1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1"/>
                                        </p:tgtEl>
                                        <p:attrNameLst>
                                          <p:attrName>style.visibility</p:attrName>
                                        </p:attrNameLst>
                                      </p:cBhvr>
                                      <p:to>
                                        <p:strVal val="visible"/>
                                      </p:to>
                                    </p:set>
                                    <p:animEffect>
                                      <p:cBhvr>
                                        <p:cTn id="38" dur="500"/>
                                        <p:tgtEl>
                                          <p:spTgt spid="21"/>
                                        </p:tgtEl>
                                      </p:cBhvr>
                                    </p:animEffect>
                                  </p:childTnLst>
                                </p:cTn>
                              </p:par>
                              <p:par>
                                <p:cTn id="39" presetID="3" presetClass="entr" presetSubtype="1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p:cBhvr>
                                        <p:cTn id="41" dur="500"/>
                                        <p:tgtEl>
                                          <p:spTgt spid="19"/>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p:cBhvr>
                                        <p:cTn id="44" dur="500"/>
                                        <p:tgtEl>
                                          <p:spTgt spid="26"/>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animEffect>
                                      <p:cBhvr>
                                        <p:cTn id="47" dur="500"/>
                                        <p:tgtEl>
                                          <p:spTgt spid="33"/>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36"/>
                                        </p:tgtEl>
                                        <p:attrNameLst>
                                          <p:attrName>style.visibility</p:attrName>
                                        </p:attrNameLst>
                                      </p:cBhvr>
                                      <p:to>
                                        <p:strVal val="visible"/>
                                      </p:to>
                                    </p:set>
                                    <p:animEffect>
                                      <p:cBhvr>
                                        <p:cTn id="50" dur="500"/>
                                        <p:tgtEl>
                                          <p:spTgt spid="36"/>
                                        </p:tgtEl>
                                      </p:cBhvr>
                                    </p:animEffect>
                                  </p:childTnLst>
                                </p:cTn>
                              </p:par>
                              <p:par>
                                <p:cTn id="51" presetID="3" presetClass="entr" presetSubtype="10" fill="hold" nodeType="withEffect">
                                  <p:stCondLst>
                                    <p:cond delay="0"/>
                                  </p:stCondLst>
                                  <p:childTnLst>
                                    <p:set>
                                      <p:cBhvr>
                                        <p:cTn id="52" dur="1" fill="hold">
                                          <p:stCondLst>
                                            <p:cond delay="0"/>
                                          </p:stCondLst>
                                        </p:cTn>
                                        <p:tgtEl>
                                          <p:spTgt spid="29"/>
                                        </p:tgtEl>
                                        <p:attrNameLst>
                                          <p:attrName>style.visibility</p:attrName>
                                        </p:attrNameLst>
                                      </p:cBhvr>
                                      <p:to>
                                        <p:strVal val="visible"/>
                                      </p:to>
                                    </p:set>
                                    <p:animEffect>
                                      <p:cBhvr>
                                        <p:cTn id="53" dur="500"/>
                                        <p:tgtEl>
                                          <p:spTgt spid="29"/>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p:cBhvr>
                                        <p:cTn id="56" dur="500"/>
                                        <p:tgtEl>
                                          <p:spTgt spid="30"/>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37"/>
                                        </p:tgtEl>
                                        <p:attrNameLst>
                                          <p:attrName>style.visibility</p:attrName>
                                        </p:attrNameLst>
                                      </p:cBhvr>
                                      <p:to>
                                        <p:strVal val="visible"/>
                                      </p:to>
                                    </p:set>
                                    <p:animEffect>
                                      <p:cBhvr>
                                        <p:cTn id="61" dur="500"/>
                                        <p:tgtEl>
                                          <p:spTgt spid="37"/>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31"/>
                                        </p:tgtEl>
                                        <p:attrNameLst>
                                          <p:attrName>style.visibility</p:attrName>
                                        </p:attrNameLst>
                                      </p:cBhvr>
                                      <p:to>
                                        <p:strVal val="visible"/>
                                      </p:to>
                                    </p:set>
                                    <p:animEffect>
                                      <p:cBhvr>
                                        <p:cTn id="64" dur="500"/>
                                        <p:tgtEl>
                                          <p:spTgt spid="31"/>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15"/>
                                        </p:tgtEl>
                                        <p:attrNameLst>
                                          <p:attrName>style.visibility</p:attrName>
                                        </p:attrNameLst>
                                      </p:cBhvr>
                                      <p:to>
                                        <p:strVal val="visible"/>
                                      </p:to>
                                    </p:set>
                                    <p:animEffect>
                                      <p:cBhvr>
                                        <p:cTn id="69" dur="500"/>
                                        <p:tgtEl>
                                          <p:spTgt spid="15"/>
                                        </p:tgtEl>
                                      </p:cBhvr>
                                    </p:animEffect>
                                  </p:childTnLst>
                                </p:cTn>
                              </p:par>
                              <p:par>
                                <p:cTn id="70" presetID="3" presetClass="entr" presetSubtype="10" fill="hold" nodeType="withEffect">
                                  <p:stCondLst>
                                    <p:cond delay="0"/>
                                  </p:stCondLst>
                                  <p:childTnLst>
                                    <p:set>
                                      <p:cBhvr>
                                        <p:cTn id="71" dur="1" fill="hold">
                                          <p:stCondLst>
                                            <p:cond delay="0"/>
                                          </p:stCondLst>
                                        </p:cTn>
                                        <p:tgtEl>
                                          <p:spTgt spid="6"/>
                                        </p:tgtEl>
                                        <p:attrNameLst>
                                          <p:attrName>style.visibility</p:attrName>
                                        </p:attrNameLst>
                                      </p:cBhvr>
                                      <p:to>
                                        <p:strVal val="visible"/>
                                      </p:to>
                                    </p:set>
                                    <p:animEffect>
                                      <p:cBhvr>
                                        <p:cTn id="72" dur="500"/>
                                        <p:tgtEl>
                                          <p:spTgt spid="6"/>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p:cBhvr>
                                        <p:cTn id="75" dur="500"/>
                                        <p:tgtEl>
                                          <p:spTgt spid="24"/>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34"/>
                                        </p:tgtEl>
                                        <p:attrNameLst>
                                          <p:attrName>style.visibility</p:attrName>
                                        </p:attrNameLst>
                                      </p:cBhvr>
                                      <p:to>
                                        <p:strVal val="visible"/>
                                      </p:to>
                                    </p:set>
                                    <p:animEffect>
                                      <p:cBhvr>
                                        <p:cTn id="78" dur="500"/>
                                        <p:tgtEl>
                                          <p:spTgt spid="34"/>
                                        </p:tgtEl>
                                      </p:cBhvr>
                                    </p:animEffect>
                                  </p:childTnLst>
                                </p:cTn>
                              </p:par>
                              <p:par>
                                <p:cTn id="79" presetID="3" presetClass="entr" presetSubtype="10" fill="hold" nodeType="withEffect">
                                  <p:stCondLst>
                                    <p:cond delay="0"/>
                                  </p:stCondLst>
                                  <p:childTnLst>
                                    <p:set>
                                      <p:cBhvr>
                                        <p:cTn id="80" dur="1" fill="hold">
                                          <p:stCondLst>
                                            <p:cond delay="0"/>
                                          </p:stCondLst>
                                        </p:cTn>
                                        <p:tgtEl>
                                          <p:spTgt spid="27"/>
                                        </p:tgtEl>
                                        <p:attrNameLst>
                                          <p:attrName>style.visibility</p:attrName>
                                        </p:attrNameLst>
                                      </p:cBhvr>
                                      <p:to>
                                        <p:strVal val="visible"/>
                                      </p:to>
                                    </p:set>
                                    <p:animEffect>
                                      <p:cBhvr>
                                        <p:cTn id="81" dur="500"/>
                                        <p:tgtEl>
                                          <p:spTgt spid="27"/>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13"/>
                                        </p:tgtEl>
                                        <p:attrNameLst>
                                          <p:attrName>style.visibility</p:attrName>
                                        </p:attrNameLst>
                                      </p:cBhvr>
                                      <p:to>
                                        <p:strVal val="visible"/>
                                      </p:to>
                                    </p:set>
                                    <p:animEffect>
                                      <p:cBhvr>
                                        <p:cTn id="84" dur="500"/>
                                        <p:tgtEl>
                                          <p:spTgt spid="13"/>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38"/>
                                        </p:tgtEl>
                                        <p:attrNameLst>
                                          <p:attrName>style.visibility</p:attrName>
                                        </p:attrNameLst>
                                      </p:cBhvr>
                                      <p:to>
                                        <p:strVal val="visible"/>
                                      </p:to>
                                    </p:set>
                                    <p:animEffect>
                                      <p:cBhvr>
                                        <p:cTn id="87" dur="500"/>
                                        <p:tgtEl>
                                          <p:spTgt spid="38"/>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39"/>
                                        </p:tgtEl>
                                        <p:attrNameLst>
                                          <p:attrName>style.visibility</p:attrName>
                                        </p:attrNameLst>
                                      </p:cBhvr>
                                      <p:to>
                                        <p:strVal val="visible"/>
                                      </p:to>
                                    </p:set>
                                    <p:animEffect>
                                      <p:cBhvr>
                                        <p:cTn id="92" dur="500"/>
                                        <p:tgtEl>
                                          <p:spTgt spid="39"/>
                                        </p:tgtEl>
                                      </p:cBhvr>
                                    </p:animEffect>
                                  </p:childTnLst>
                                </p:cTn>
                              </p:par>
                              <p:par>
                                <p:cTn id="93" presetID="3" presetClass="entr" presetSubtype="10" fill="hold" grpId="0" nodeType="withEffect">
                                  <p:stCondLst>
                                    <p:cond delay="0"/>
                                  </p:stCondLst>
                                  <p:childTnLst>
                                    <p:set>
                                      <p:cBhvr>
                                        <p:cTn id="94" dur="1" fill="hold">
                                          <p:stCondLst>
                                            <p:cond delay="0"/>
                                          </p:stCondLst>
                                        </p:cTn>
                                        <p:tgtEl>
                                          <p:spTgt spid="32"/>
                                        </p:tgtEl>
                                        <p:attrNameLst>
                                          <p:attrName>style.visibility</p:attrName>
                                        </p:attrNameLst>
                                      </p:cBhvr>
                                      <p:to>
                                        <p:strVal val="visible"/>
                                      </p:to>
                                    </p:set>
                                    <p:animEffect>
                                      <p:cBhvr>
                                        <p:cTn id="95" dur="500"/>
                                        <p:tgtEl>
                                          <p:spTgt spid="32"/>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grpId="0" nodeType="clickEffect">
                                  <p:stCondLst>
                                    <p:cond delay="0"/>
                                  </p:stCondLst>
                                  <p:childTnLst>
                                    <p:set>
                                      <p:cBhvr>
                                        <p:cTn id="99" dur="1" fill="hold">
                                          <p:stCondLst>
                                            <p:cond delay="0"/>
                                          </p:stCondLst>
                                        </p:cTn>
                                        <p:tgtEl>
                                          <p:spTgt spid="20"/>
                                        </p:tgtEl>
                                        <p:attrNameLst>
                                          <p:attrName>style.visibility</p:attrName>
                                        </p:attrNameLst>
                                      </p:cBhvr>
                                      <p:to>
                                        <p:strVal val="visible"/>
                                      </p:to>
                                    </p:set>
                                    <p:animEffect>
                                      <p:cBhvr>
                                        <p:cTn id="100" dur="500"/>
                                        <p:tgtEl>
                                          <p:spTgt spid="20"/>
                                        </p:tgtEl>
                                      </p:cBhvr>
                                    </p:animEffect>
                                  </p:childTnLst>
                                </p:cTn>
                              </p:par>
                              <p:par>
                                <p:cTn id="101" presetID="3" presetClass="entr" presetSubtype="10" fill="hold" nodeType="withEffect">
                                  <p:stCondLst>
                                    <p:cond delay="0"/>
                                  </p:stCondLst>
                                  <p:childTnLst>
                                    <p:set>
                                      <p:cBhvr>
                                        <p:cTn id="102" dur="1" fill="hold">
                                          <p:stCondLst>
                                            <p:cond delay="0"/>
                                          </p:stCondLst>
                                        </p:cTn>
                                        <p:tgtEl>
                                          <p:spTgt spid="18"/>
                                        </p:tgtEl>
                                        <p:attrNameLst>
                                          <p:attrName>style.visibility</p:attrName>
                                        </p:attrNameLst>
                                      </p:cBhvr>
                                      <p:to>
                                        <p:strVal val="visible"/>
                                      </p:to>
                                    </p:set>
                                    <p:animEffect>
                                      <p:cBhvr>
                                        <p:cTn id="103" dur="500"/>
                                        <p:tgtEl>
                                          <p:spTgt spid="18"/>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25"/>
                                        </p:tgtEl>
                                        <p:attrNameLst>
                                          <p:attrName>style.visibility</p:attrName>
                                        </p:attrNameLst>
                                      </p:cBhvr>
                                      <p:to>
                                        <p:strVal val="visible"/>
                                      </p:to>
                                    </p:set>
                                    <p:animEffect>
                                      <p:cBhvr>
                                        <p:cTn id="106" dur="500"/>
                                        <p:tgtEl>
                                          <p:spTgt spid="25"/>
                                        </p:tgtEl>
                                      </p:cBhvr>
                                    </p:animEffect>
                                  </p:childTnLst>
                                </p:cTn>
                              </p:par>
                              <p:par>
                                <p:cTn id="107" presetID="3" presetClass="entr" presetSubtype="10" fill="hold" grpId="0" nodeType="withEffect">
                                  <p:stCondLst>
                                    <p:cond delay="0"/>
                                  </p:stCondLst>
                                  <p:childTnLst>
                                    <p:set>
                                      <p:cBhvr>
                                        <p:cTn id="108" dur="1" fill="hold">
                                          <p:stCondLst>
                                            <p:cond delay="0"/>
                                          </p:stCondLst>
                                        </p:cTn>
                                        <p:tgtEl>
                                          <p:spTgt spid="10"/>
                                        </p:tgtEl>
                                        <p:attrNameLst>
                                          <p:attrName>style.visibility</p:attrName>
                                        </p:attrNameLst>
                                      </p:cBhvr>
                                      <p:to>
                                        <p:strVal val="visible"/>
                                      </p:to>
                                    </p:set>
                                    <p:animEffect>
                                      <p:cBhvr>
                                        <p:cTn id="109" dur="500"/>
                                        <p:tgtEl>
                                          <p:spTgt spid="10"/>
                                        </p:tgtEl>
                                      </p:cBhvr>
                                    </p:animEffect>
                                  </p:childTnLst>
                                </p:cTn>
                              </p:par>
                            </p:childTnLst>
                          </p:cTn>
                        </p:par>
                      </p:childTnLst>
                    </p:cTn>
                  </p:par>
                  <p:par>
                    <p:cTn id="110" fill="hold">
                      <p:stCondLst>
                        <p:cond delay="indefinite"/>
                      </p:stCondLst>
                      <p:childTnLst>
                        <p:par>
                          <p:cTn id="111" fill="hold">
                            <p:stCondLst>
                              <p:cond delay="0"/>
                            </p:stCondLst>
                            <p:childTnLst>
                              <p:par>
                                <p:cTn id="112" presetID="3" presetClass="entr" presetSubtype="10" fill="hold" nodeType="clickEffect">
                                  <p:stCondLst>
                                    <p:cond delay="0"/>
                                  </p:stCondLst>
                                  <p:childTnLst>
                                    <p:set>
                                      <p:cBhvr>
                                        <p:cTn id="113" dur="1" fill="hold">
                                          <p:stCondLst>
                                            <p:cond delay="0"/>
                                          </p:stCondLst>
                                        </p:cTn>
                                        <p:tgtEl>
                                          <p:spTgt spid="22"/>
                                        </p:tgtEl>
                                        <p:attrNameLst>
                                          <p:attrName>style.visibility</p:attrName>
                                        </p:attrNameLst>
                                      </p:cBhvr>
                                      <p:to>
                                        <p:strVal val="visible"/>
                                      </p:to>
                                    </p:set>
                                    <p:animEffect>
                                      <p:cBhvr>
                                        <p:cTn id="114" dur="500"/>
                                        <p:tgtEl>
                                          <p:spTgt spid="22"/>
                                        </p:tgtEl>
                                      </p:cBhvr>
                                    </p:animEffect>
                                  </p:childTnLst>
                                </p:cTn>
                              </p:par>
                              <p:par>
                                <p:cTn id="115" presetID="3" presetClass="entr" presetSubtype="10" fill="hold" grpId="1" nodeType="withEffect">
                                  <p:stCondLst>
                                    <p:cond delay="0"/>
                                  </p:stCondLst>
                                  <p:childTnLst>
                                    <p:set>
                                      <p:cBhvr>
                                        <p:cTn id="116" dur="1" fill="hold">
                                          <p:stCondLst>
                                            <p:cond delay="0"/>
                                          </p:stCondLst>
                                        </p:cTn>
                                        <p:tgtEl>
                                          <p:spTgt spid="35"/>
                                        </p:tgtEl>
                                        <p:attrNameLst>
                                          <p:attrName>style.visibility</p:attrName>
                                        </p:attrNameLst>
                                      </p:cBhvr>
                                      <p:to>
                                        <p:strVal val="visible"/>
                                      </p:to>
                                    </p:set>
                                    <p:animEffect>
                                      <p:cBhvr>
                                        <p:cTn id="117" dur="500"/>
                                        <p:tgtEl>
                                          <p:spTgt spid="35"/>
                                        </p:tgtEl>
                                      </p:cBhvr>
                                    </p:animEffect>
                                  </p:childTnLst>
                                </p:cTn>
                              </p:par>
                              <p:par>
                                <p:cTn id="118" presetID="3" presetClass="entr" presetSubtype="10" fill="hold" nodeType="withEffect">
                                  <p:stCondLst>
                                    <p:cond delay="0"/>
                                  </p:stCondLst>
                                  <p:childTnLst>
                                    <p:set>
                                      <p:cBhvr>
                                        <p:cTn id="119" dur="1" fill="hold">
                                          <p:stCondLst>
                                            <p:cond delay="0"/>
                                          </p:stCondLst>
                                        </p:cTn>
                                        <p:tgtEl>
                                          <p:spTgt spid="28"/>
                                        </p:tgtEl>
                                        <p:attrNameLst>
                                          <p:attrName>style.visibility</p:attrName>
                                        </p:attrNameLst>
                                      </p:cBhvr>
                                      <p:to>
                                        <p:strVal val="visible"/>
                                      </p:to>
                                    </p:set>
                                    <p:animEffect>
                                      <p:cBhvr>
                                        <p:cTn id="120" dur="500"/>
                                        <p:tgtEl>
                                          <p:spTgt spid="28"/>
                                        </p:tgtEl>
                                      </p:cBhvr>
                                    </p:animEffect>
                                  </p:childTnLst>
                                </p:cTn>
                              </p:par>
                            </p:childTnLst>
                          </p:cTn>
                        </p:par>
                      </p:childTnLst>
                    </p:cTn>
                  </p:par>
                  <p:par>
                    <p:cTn id="121" fill="hold">
                      <p:stCondLst>
                        <p:cond delay="indefinite"/>
                      </p:stCondLst>
                      <p:childTnLst>
                        <p:par>
                          <p:cTn id="122" fill="hold">
                            <p:stCondLst>
                              <p:cond delay="0"/>
                            </p:stCondLst>
                            <p:childTnLst>
                              <p:par>
                                <p:cTn id="123" presetID="3" presetClass="entr" presetSubtype="10" fill="hold" grpId="0" nodeType="clickEffect">
                                  <p:stCondLst>
                                    <p:cond delay="0"/>
                                  </p:stCondLst>
                                  <p:childTnLst>
                                    <p:set>
                                      <p:cBhvr>
                                        <p:cTn id="124" dur="1" fill="hold">
                                          <p:stCondLst>
                                            <p:cond delay="0"/>
                                          </p:stCondLst>
                                        </p:cTn>
                                        <p:tgtEl>
                                          <p:spTgt spid="23"/>
                                        </p:tgtEl>
                                        <p:attrNameLst>
                                          <p:attrName>style.visibility</p:attrName>
                                        </p:attrNameLst>
                                      </p:cBhvr>
                                      <p:to>
                                        <p:strVal val="visible"/>
                                      </p:to>
                                    </p:set>
                                    <p:animEffect>
                                      <p:cBhvr>
                                        <p:cTn id="125" dur="500"/>
                                        <p:tgtEl>
                                          <p:spTgt spid="23"/>
                                        </p:tgtEl>
                                      </p:cBhvr>
                                    </p:animEffect>
                                  </p:childTnLst>
                                </p:cTn>
                              </p:par>
                              <p:par>
                                <p:cTn id="126" presetID="3" presetClass="entr" presetSubtype="10" fill="hold" grpId="1" nodeType="withEffect">
                                  <p:stCondLst>
                                    <p:cond delay="0"/>
                                  </p:stCondLst>
                                  <p:childTnLst>
                                    <p:set>
                                      <p:cBhvr>
                                        <p:cTn id="127" dur="1" fill="hold">
                                          <p:stCondLst>
                                            <p:cond delay="0"/>
                                          </p:stCondLst>
                                        </p:cTn>
                                        <p:tgtEl>
                                          <p:spTgt spid="10"/>
                                        </p:tgtEl>
                                        <p:attrNameLst>
                                          <p:attrName>style.visibility</p:attrName>
                                        </p:attrNameLst>
                                      </p:cBhvr>
                                      <p:to>
                                        <p:strVal val="visible"/>
                                      </p:to>
                                    </p:set>
                                    <p:animEffect>
                                      <p:cBhvr>
                                        <p:cTn id="128" dur="500"/>
                                        <p:tgtEl>
                                          <p:spTgt spid="10"/>
                                        </p:tgtEl>
                                      </p:cBhvr>
                                    </p:animEffect>
                                  </p:childTnLst>
                                </p:cTn>
                              </p:par>
                              <p:par>
                                <p:cTn id="129" presetID="3" presetClass="entr" presetSubtype="10" fill="hold" grpId="0" nodeType="withEffect">
                                  <p:stCondLst>
                                    <p:cond delay="0"/>
                                  </p:stCondLst>
                                  <p:childTnLst>
                                    <p:set>
                                      <p:cBhvr>
                                        <p:cTn id="130" dur="1" fill="hold">
                                          <p:stCondLst>
                                            <p:cond delay="0"/>
                                          </p:stCondLst>
                                        </p:cTn>
                                        <p:tgtEl>
                                          <p:spTgt spid="40"/>
                                        </p:tgtEl>
                                        <p:attrNameLst>
                                          <p:attrName>style.visibility</p:attrName>
                                        </p:attrNameLst>
                                      </p:cBhvr>
                                      <p:to>
                                        <p:strVal val="visible"/>
                                      </p:to>
                                    </p:set>
                                    <p:animEffect>
                                      <p:cBhvr>
                                        <p:cTn id="131" dur="500"/>
                                        <p:tgtEl>
                                          <p:spTgt spid="40"/>
                                        </p:tgtEl>
                                      </p:cBhvr>
                                    </p:animEffect>
                                  </p:childTnLst>
                                </p:cTn>
                              </p:par>
                              <p:par>
                                <p:cTn id="132" presetID="3" presetClass="entr" presetSubtype="10" fill="hold" grpId="0" nodeType="withEffect">
                                  <p:stCondLst>
                                    <p:cond delay="0"/>
                                  </p:stCondLst>
                                  <p:childTnLst>
                                    <p:set>
                                      <p:cBhvr>
                                        <p:cTn id="133" dur="1" fill="hold">
                                          <p:stCondLst>
                                            <p:cond delay="0"/>
                                          </p:stCondLst>
                                        </p:cTn>
                                        <p:tgtEl>
                                          <p:spTgt spid="35"/>
                                        </p:tgtEl>
                                        <p:attrNameLst>
                                          <p:attrName>style.visibility</p:attrName>
                                        </p:attrNameLst>
                                      </p:cBhvr>
                                      <p:to>
                                        <p:strVal val="visible"/>
                                      </p:to>
                                    </p:set>
                                    <p:animEffect>
                                      <p:cBhvr>
                                        <p:cTn id="13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utoUpdateAnimBg="0"/>
      <p:bldP spid="9" grpId="0" bldLvl="0" autoUpdateAnimBg="0"/>
      <p:bldP spid="10" grpId="0" bldLvl="0" autoUpdateAnimBg="0"/>
      <p:bldP spid="10" grpId="1" bldLvl="0" autoUpdateAnimBg="0"/>
      <p:bldP spid="11" grpId="0" bldLvl="0" autoUpdateAnimBg="0"/>
      <p:bldP spid="12" grpId="0" bldLvl="0" autoUpdateAnimBg="0"/>
      <p:bldP spid="13" grpId="0" bldLvl="0" autoUpdateAnimBg="0"/>
      <p:bldP spid="14" grpId="0" bldLvl="0" autoUpdateAnimBg="0"/>
      <p:bldP spid="15" grpId="0" bldLvl="0" autoUpdateAnimBg="0"/>
      <p:bldP spid="20" grpId="0" bldLvl="0" autoUpdateAnimBg="0"/>
      <p:bldP spid="21" grpId="0" bldLvl="0" autoUpdateAnimBg="0"/>
      <p:bldP spid="23" grpId="0" bldLvl="0" autoUpdateAnimBg="0"/>
      <p:bldP spid="24" grpId="0" bldLvl="0" autoUpdateAnimBg="0"/>
      <p:bldP spid="25" grpId="0" bldLvl="0" autoUpdateAnimBg="0"/>
      <p:bldP spid="26" grpId="0" bldLvl="0" autoUpdateAnimBg="0"/>
      <p:bldP spid="30" grpId="0" bldLvl="0" autoUpdateAnimBg="0"/>
      <p:bldP spid="31" grpId="0" bldLvl="0" animBg="1" autoUpdateAnimBg="0"/>
      <p:bldP spid="32" grpId="0" bldLvl="0" animBg="1" autoUpdateAnimBg="0"/>
      <p:bldP spid="33" grpId="0" bldLvl="0" animBg="1" autoUpdateAnimBg="0"/>
      <p:bldP spid="34" grpId="0" bldLvl="0" animBg="1" autoUpdateAnimBg="0"/>
      <p:bldP spid="35" grpId="0" bldLvl="0" animBg="1" autoUpdateAnimBg="0"/>
      <p:bldP spid="35" grpId="1" bldLvl="0" animBg="1" autoUpdateAnimBg="0"/>
      <p:bldP spid="36" grpId="0" bldLvl="0" animBg="1" autoUpdateAnimBg="0"/>
      <p:bldP spid="37" grpId="0" bldLvl="0" animBg="1" autoUpdateAnimBg="0"/>
      <p:bldP spid="38" grpId="0" bldLvl="0" animBg="1" autoUpdateAnimBg="0"/>
      <p:bldP spid="39" grpId="0" bldLvl="0" animBg="1" autoUpdateAnimBg="0"/>
      <p:bldP spid="40" grpId="0" bldLvl="0" animBg="1"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93571E-624B-4852-906E-0488E78D93B5}"/>
              </a:ext>
            </a:extLst>
          </p:cNvPr>
          <p:cNvSpPr>
            <a:spLocks noGrp="1"/>
          </p:cNvSpPr>
          <p:nvPr>
            <p:ph type="title"/>
          </p:nvPr>
        </p:nvSpPr>
        <p:spPr/>
        <p:txBody>
          <a:bodyPr/>
          <a:lstStyle/>
          <a:p>
            <a:r>
              <a:rPr lang="zh-CN" altLang="en-US" dirty="0"/>
              <a:t>厂商供给（要素价格上升）</a:t>
            </a:r>
          </a:p>
        </p:txBody>
      </p:sp>
      <p:sp>
        <p:nvSpPr>
          <p:cNvPr id="3" name="内容占位符 2">
            <a:extLst>
              <a:ext uri="{FF2B5EF4-FFF2-40B4-BE49-F238E27FC236}">
                <a16:creationId xmlns:a16="http://schemas.microsoft.com/office/drawing/2014/main" id="{8D933B28-CF1A-4B31-8E30-0618A14E7599}"/>
              </a:ext>
            </a:extLst>
          </p:cNvPr>
          <p:cNvSpPr>
            <a:spLocks noGrp="1"/>
          </p:cNvSpPr>
          <p:nvPr>
            <p:ph idx="1"/>
          </p:nvPr>
        </p:nvSpPr>
        <p:spPr/>
        <p:txBody>
          <a:bodyPr/>
          <a:lstStyle/>
          <a:p>
            <a:endParaRPr lang="zh-CN" altLang="en-US" dirty="0"/>
          </a:p>
        </p:txBody>
      </p:sp>
      <p:cxnSp>
        <p:nvCxnSpPr>
          <p:cNvPr id="5" name="直接箭头连接符 4">
            <a:extLst>
              <a:ext uri="{FF2B5EF4-FFF2-40B4-BE49-F238E27FC236}">
                <a16:creationId xmlns:a16="http://schemas.microsoft.com/office/drawing/2014/main" id="{581C191D-B1D4-4BA8-AF51-899602E3E717}"/>
              </a:ext>
            </a:extLst>
          </p:cNvPr>
          <p:cNvCxnSpPr>
            <a:cxnSpLocks noChangeShapeType="1"/>
          </p:cNvCxnSpPr>
          <p:nvPr/>
        </p:nvCxnSpPr>
        <p:spPr bwMode="auto">
          <a:xfrm rot="5400000" flipH="1" flipV="1">
            <a:off x="111125" y="3786188"/>
            <a:ext cx="3173413" cy="1587"/>
          </a:xfrm>
          <a:prstGeom prst="straightConnector1">
            <a:avLst/>
          </a:prstGeom>
          <a:noFill/>
          <a:ln w="28575">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6" name="直接连接符 5">
            <a:extLst>
              <a:ext uri="{FF2B5EF4-FFF2-40B4-BE49-F238E27FC236}">
                <a16:creationId xmlns:a16="http://schemas.microsoft.com/office/drawing/2014/main" id="{40D556FF-2644-46B1-BA18-B73240FA41CA}"/>
              </a:ext>
            </a:extLst>
          </p:cNvPr>
          <p:cNvSpPr>
            <a:spLocks noChangeShapeType="1"/>
          </p:cNvSpPr>
          <p:nvPr/>
        </p:nvSpPr>
        <p:spPr bwMode="auto">
          <a:xfrm>
            <a:off x="1698625" y="3929063"/>
            <a:ext cx="4605338" cy="1587"/>
          </a:xfrm>
          <a:prstGeom prst="line">
            <a:avLst/>
          </a:prstGeom>
          <a:noFill/>
          <a:ln w="19050">
            <a:solidFill>
              <a:srgbClr val="0070C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任意多边形 6">
            <a:extLst>
              <a:ext uri="{FF2B5EF4-FFF2-40B4-BE49-F238E27FC236}">
                <a16:creationId xmlns:a16="http://schemas.microsoft.com/office/drawing/2014/main" id="{A09A0672-3650-47CD-AEF7-AB97237BBB03}"/>
              </a:ext>
            </a:extLst>
          </p:cNvPr>
          <p:cNvSpPr>
            <a:spLocks noChangeArrowheads="1"/>
          </p:cNvSpPr>
          <p:nvPr/>
        </p:nvSpPr>
        <p:spPr bwMode="auto">
          <a:xfrm rot="20518266">
            <a:off x="2281238" y="3241675"/>
            <a:ext cx="3508375" cy="1362075"/>
          </a:xfrm>
          <a:custGeom>
            <a:avLst/>
            <a:gdLst>
              <a:gd name="T0" fmla="*/ 0 w 3164114"/>
              <a:gd name="T1" fmla="*/ 1304308 h 1422400"/>
              <a:gd name="T2" fmla="*/ 1195579 w 3164114"/>
              <a:gd name="T3" fmla="*/ 1157906 h 1422400"/>
              <a:gd name="T4" fmla="*/ 2498224 w 3164114"/>
              <a:gd name="T5" fmla="*/ 771937 h 1422400"/>
              <a:gd name="T6" fmla="*/ 3890092 w 3164114"/>
              <a:gd name="T7" fmla="*/ 0 h 1422400"/>
              <a:gd name="T8" fmla="*/ 3890092 w 3164114"/>
              <a:gd name="T9" fmla="*/ 0 h 1422400"/>
              <a:gd name="T10" fmla="*/ 3890092 w 3164114"/>
              <a:gd name="T11" fmla="*/ 13309 h 1422400"/>
              <a:gd name="T12" fmla="*/ 0 60000 65536"/>
              <a:gd name="T13" fmla="*/ 0 60000 65536"/>
              <a:gd name="T14" fmla="*/ 0 60000 65536"/>
              <a:gd name="T15" fmla="*/ 0 60000 65536"/>
              <a:gd name="T16" fmla="*/ 0 60000 65536"/>
              <a:gd name="T17" fmla="*/ 0 60000 65536"/>
              <a:gd name="T18" fmla="*/ 0 w 3164114"/>
              <a:gd name="T19" fmla="*/ 0 h 1422400"/>
              <a:gd name="T20" fmla="*/ 3164114 w 3164114"/>
              <a:gd name="T21" fmla="*/ 1422400 h 1422400"/>
            </a:gdLst>
            <a:ahLst/>
            <a:cxnLst>
              <a:cxn ang="T12">
                <a:pos x="T0" y="T1"/>
              </a:cxn>
              <a:cxn ang="T13">
                <a:pos x="T2" y="T3"/>
              </a:cxn>
              <a:cxn ang="T14">
                <a:pos x="T4" y="T5"/>
              </a:cxn>
              <a:cxn ang="T15">
                <a:pos x="T6" y="T7"/>
              </a:cxn>
              <a:cxn ang="T16">
                <a:pos x="T8" y="T9"/>
              </a:cxn>
              <a:cxn ang="T17">
                <a:pos x="T10" y="T11"/>
              </a:cxn>
            </a:cxnLst>
            <a:rect l="T18" t="T19" r="T20" b="T21"/>
            <a:pathLst>
              <a:path w="3164114" h="1422400">
                <a:moveTo>
                  <a:pt x="0" y="1422400"/>
                </a:moveTo>
                <a:cubicBezTo>
                  <a:pt x="316895" y="1390952"/>
                  <a:pt x="633790" y="1359505"/>
                  <a:pt x="972457" y="1262743"/>
                </a:cubicBezTo>
                <a:cubicBezTo>
                  <a:pt x="1311124" y="1165981"/>
                  <a:pt x="1666724" y="1052285"/>
                  <a:pt x="2032000" y="841828"/>
                </a:cubicBezTo>
                <a:cubicBezTo>
                  <a:pt x="2397276" y="631371"/>
                  <a:pt x="3164114" y="0"/>
                  <a:pt x="3164114" y="0"/>
                </a:cubicBezTo>
                <a:lnTo>
                  <a:pt x="3164114" y="14514"/>
                </a:lnTo>
              </a:path>
            </a:pathLst>
          </a:custGeom>
          <a:noFill/>
          <a:ln w="28575" cap="flat" cmpd="sng">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8" name="TextBox 7">
            <a:extLst>
              <a:ext uri="{FF2B5EF4-FFF2-40B4-BE49-F238E27FC236}">
                <a16:creationId xmlns:a16="http://schemas.microsoft.com/office/drawing/2014/main" id="{474A6B48-C373-4510-BC6E-11D388D6899A}"/>
              </a:ext>
            </a:extLst>
          </p:cNvPr>
          <p:cNvSpPr>
            <a:spLocks noChangeArrowheads="1"/>
          </p:cNvSpPr>
          <p:nvPr/>
        </p:nvSpPr>
        <p:spPr bwMode="auto">
          <a:xfrm>
            <a:off x="4365625" y="5386388"/>
            <a:ext cx="565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800" b="0">
                <a:solidFill>
                  <a:srgbClr val="000000"/>
                </a:solidFill>
              </a:rPr>
              <a:t>Q</a:t>
            </a:r>
            <a:r>
              <a:rPr lang="en-US" altLang="zh-CN" sz="1100" b="0">
                <a:solidFill>
                  <a:srgbClr val="000000"/>
                </a:solidFill>
              </a:rPr>
              <a:t>1</a:t>
            </a:r>
            <a:endParaRPr lang="zh-CN" altLang="en-US" sz="1100" b="0">
              <a:solidFill>
                <a:srgbClr val="000000"/>
              </a:solidFill>
            </a:endParaRPr>
          </a:p>
        </p:txBody>
      </p:sp>
      <p:sp>
        <p:nvSpPr>
          <p:cNvPr id="9" name="TextBox 8">
            <a:extLst>
              <a:ext uri="{FF2B5EF4-FFF2-40B4-BE49-F238E27FC236}">
                <a16:creationId xmlns:a16="http://schemas.microsoft.com/office/drawing/2014/main" id="{4DD18DF8-5520-43F4-9FDA-66649231DBDE}"/>
              </a:ext>
            </a:extLst>
          </p:cNvPr>
          <p:cNvSpPr>
            <a:spLocks noChangeArrowheads="1"/>
          </p:cNvSpPr>
          <p:nvPr/>
        </p:nvSpPr>
        <p:spPr bwMode="auto">
          <a:xfrm>
            <a:off x="1214438" y="2200275"/>
            <a:ext cx="565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800" b="0">
                <a:solidFill>
                  <a:srgbClr val="000000"/>
                </a:solidFill>
              </a:rPr>
              <a:t>P</a:t>
            </a:r>
            <a:endParaRPr lang="zh-CN" altLang="en-US" sz="1100" b="0">
              <a:solidFill>
                <a:srgbClr val="000000"/>
              </a:solidFill>
            </a:endParaRPr>
          </a:p>
        </p:txBody>
      </p:sp>
      <p:sp>
        <p:nvSpPr>
          <p:cNvPr id="10" name="TextBox 9">
            <a:extLst>
              <a:ext uri="{FF2B5EF4-FFF2-40B4-BE49-F238E27FC236}">
                <a16:creationId xmlns:a16="http://schemas.microsoft.com/office/drawing/2014/main" id="{3F3266E1-C301-406E-BF9A-58D3873C5AAE}"/>
              </a:ext>
            </a:extLst>
          </p:cNvPr>
          <p:cNvSpPr>
            <a:spLocks noChangeArrowheads="1"/>
          </p:cNvSpPr>
          <p:nvPr/>
        </p:nvSpPr>
        <p:spPr bwMode="auto">
          <a:xfrm>
            <a:off x="1376363" y="5373688"/>
            <a:ext cx="56515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800" b="0">
                <a:solidFill>
                  <a:srgbClr val="000000"/>
                </a:solidFill>
              </a:rPr>
              <a:t>O</a:t>
            </a:r>
            <a:endParaRPr lang="zh-CN" altLang="en-US" sz="1100" b="0">
              <a:solidFill>
                <a:srgbClr val="000000"/>
              </a:solidFill>
            </a:endParaRPr>
          </a:p>
        </p:txBody>
      </p:sp>
      <p:sp>
        <p:nvSpPr>
          <p:cNvPr id="11" name="TextBox 10">
            <a:extLst>
              <a:ext uri="{FF2B5EF4-FFF2-40B4-BE49-F238E27FC236}">
                <a16:creationId xmlns:a16="http://schemas.microsoft.com/office/drawing/2014/main" id="{806A84E8-5CAB-465E-A4FF-F7767AE3A472}"/>
              </a:ext>
            </a:extLst>
          </p:cNvPr>
          <p:cNvSpPr>
            <a:spLocks noChangeArrowheads="1"/>
          </p:cNvSpPr>
          <p:nvPr/>
        </p:nvSpPr>
        <p:spPr bwMode="auto">
          <a:xfrm>
            <a:off x="3152775" y="5386388"/>
            <a:ext cx="566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800" b="0">
                <a:solidFill>
                  <a:srgbClr val="000000"/>
                </a:solidFill>
              </a:rPr>
              <a:t>Q</a:t>
            </a:r>
            <a:r>
              <a:rPr lang="en-US" altLang="zh-CN" sz="1100" b="0">
                <a:solidFill>
                  <a:srgbClr val="000000"/>
                </a:solidFill>
              </a:rPr>
              <a:t>u</a:t>
            </a:r>
            <a:endParaRPr lang="zh-CN" altLang="en-US" sz="1100" b="0">
              <a:solidFill>
                <a:srgbClr val="000000"/>
              </a:solidFill>
            </a:endParaRPr>
          </a:p>
        </p:txBody>
      </p:sp>
      <p:sp>
        <p:nvSpPr>
          <p:cNvPr id="12" name="TextBox 11">
            <a:extLst>
              <a:ext uri="{FF2B5EF4-FFF2-40B4-BE49-F238E27FC236}">
                <a16:creationId xmlns:a16="http://schemas.microsoft.com/office/drawing/2014/main" id="{1297A4DE-A572-4895-80E8-DD68E212EE49}"/>
              </a:ext>
            </a:extLst>
          </p:cNvPr>
          <p:cNvSpPr>
            <a:spLocks noChangeArrowheads="1"/>
          </p:cNvSpPr>
          <p:nvPr/>
        </p:nvSpPr>
        <p:spPr bwMode="auto">
          <a:xfrm>
            <a:off x="7435850" y="5373688"/>
            <a:ext cx="56515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800" b="0">
                <a:solidFill>
                  <a:srgbClr val="000000"/>
                </a:solidFill>
              </a:rPr>
              <a:t>Q</a:t>
            </a:r>
            <a:endParaRPr lang="zh-CN" altLang="en-US" sz="1800" b="0">
              <a:solidFill>
                <a:srgbClr val="000000"/>
              </a:solidFill>
            </a:endParaRPr>
          </a:p>
        </p:txBody>
      </p:sp>
      <p:sp>
        <p:nvSpPr>
          <p:cNvPr id="13" name="TextBox 12">
            <a:extLst>
              <a:ext uri="{FF2B5EF4-FFF2-40B4-BE49-F238E27FC236}">
                <a16:creationId xmlns:a16="http://schemas.microsoft.com/office/drawing/2014/main" id="{9C961BBB-FA4A-46E5-94EF-247F3FB5B809}"/>
              </a:ext>
            </a:extLst>
          </p:cNvPr>
          <p:cNvSpPr>
            <a:spLocks noChangeArrowheads="1"/>
          </p:cNvSpPr>
          <p:nvPr/>
        </p:nvSpPr>
        <p:spPr bwMode="auto">
          <a:xfrm>
            <a:off x="1071563" y="3643313"/>
            <a:ext cx="565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800" b="0">
                <a:solidFill>
                  <a:srgbClr val="000000"/>
                </a:solidFill>
              </a:rPr>
              <a:t>P</a:t>
            </a:r>
            <a:r>
              <a:rPr lang="en-US" altLang="zh-CN" sz="1100" b="0">
                <a:solidFill>
                  <a:srgbClr val="000000"/>
                </a:solidFill>
              </a:rPr>
              <a:t>0</a:t>
            </a:r>
            <a:endParaRPr lang="zh-CN" altLang="en-US" sz="1100" b="0">
              <a:solidFill>
                <a:srgbClr val="000000"/>
              </a:solidFill>
            </a:endParaRPr>
          </a:p>
        </p:txBody>
      </p:sp>
      <p:cxnSp>
        <p:nvCxnSpPr>
          <p:cNvPr id="14" name="直接箭头连接符 13">
            <a:extLst>
              <a:ext uri="{FF2B5EF4-FFF2-40B4-BE49-F238E27FC236}">
                <a16:creationId xmlns:a16="http://schemas.microsoft.com/office/drawing/2014/main" id="{8878BF11-521B-4B8F-9656-5E785185441B}"/>
              </a:ext>
            </a:extLst>
          </p:cNvPr>
          <p:cNvCxnSpPr>
            <a:cxnSpLocks noChangeShapeType="1"/>
          </p:cNvCxnSpPr>
          <p:nvPr/>
        </p:nvCxnSpPr>
        <p:spPr bwMode="auto">
          <a:xfrm>
            <a:off x="1698625" y="5386388"/>
            <a:ext cx="6059488" cy="1587"/>
          </a:xfrm>
          <a:prstGeom prst="straightConnector1">
            <a:avLst/>
          </a:prstGeom>
          <a:noFill/>
          <a:ln w="28575">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15" name="任意多边形 14">
            <a:extLst>
              <a:ext uri="{FF2B5EF4-FFF2-40B4-BE49-F238E27FC236}">
                <a16:creationId xmlns:a16="http://schemas.microsoft.com/office/drawing/2014/main" id="{9E6CCA35-0CA5-4A0B-87C7-2DF93CD5CD2B}"/>
              </a:ext>
            </a:extLst>
          </p:cNvPr>
          <p:cNvSpPr>
            <a:spLocks noChangeArrowheads="1"/>
          </p:cNvSpPr>
          <p:nvPr/>
        </p:nvSpPr>
        <p:spPr bwMode="auto">
          <a:xfrm>
            <a:off x="2506663" y="3141663"/>
            <a:ext cx="3355975" cy="1368425"/>
          </a:xfrm>
          <a:custGeom>
            <a:avLst/>
            <a:gdLst>
              <a:gd name="T0" fmla="*/ 0 w 4209143"/>
              <a:gd name="T1" fmla="*/ 229362 h 1088571"/>
              <a:gd name="T2" fmla="*/ 839629 w 4209143"/>
              <a:gd name="T3" fmla="*/ 1559670 h 1088571"/>
              <a:gd name="T4" fmla="*/ 1863790 w 4209143"/>
              <a:gd name="T5" fmla="*/ 1192688 h 1088571"/>
              <a:gd name="T6" fmla="*/ 2675739 w 4209143"/>
              <a:gd name="T7" fmla="*/ 0 h 1088571"/>
              <a:gd name="T8" fmla="*/ 0 60000 65536"/>
              <a:gd name="T9" fmla="*/ 0 60000 65536"/>
              <a:gd name="T10" fmla="*/ 0 60000 65536"/>
              <a:gd name="T11" fmla="*/ 0 60000 65536"/>
              <a:gd name="T12" fmla="*/ 0 w 4209143"/>
              <a:gd name="T13" fmla="*/ 0 h 1088571"/>
              <a:gd name="T14" fmla="*/ 4209143 w 4209143"/>
              <a:gd name="T15" fmla="*/ 1088571 h 1088571"/>
            </a:gdLst>
            <a:ahLst/>
            <a:cxnLst>
              <a:cxn ang="T8">
                <a:pos x="T0" y="T1"/>
              </a:cxn>
              <a:cxn ang="T9">
                <a:pos x="T2" y="T3"/>
              </a:cxn>
              <a:cxn ang="T10">
                <a:pos x="T4" y="T5"/>
              </a:cxn>
              <a:cxn ang="T11">
                <a:pos x="T6" y="T7"/>
              </a:cxn>
            </a:cxnLst>
            <a:rect l="T12" t="T13" r="T14" b="T15"/>
            <a:pathLst>
              <a:path w="4209143" h="1088571">
                <a:moveTo>
                  <a:pt x="0" y="145142"/>
                </a:moveTo>
                <a:cubicBezTo>
                  <a:pt x="416076" y="515256"/>
                  <a:pt x="832152" y="885371"/>
                  <a:pt x="1320800" y="986971"/>
                </a:cubicBezTo>
                <a:cubicBezTo>
                  <a:pt x="1809448" y="1088571"/>
                  <a:pt x="2450496" y="919237"/>
                  <a:pt x="2931886" y="754742"/>
                </a:cubicBezTo>
                <a:cubicBezTo>
                  <a:pt x="3413277" y="590247"/>
                  <a:pt x="3811210" y="295123"/>
                  <a:pt x="4209143" y="0"/>
                </a:cubicBezTo>
              </a:path>
            </a:pathLst>
          </a:custGeom>
          <a:noFill/>
          <a:ln w="28575" cap="flat" cmpd="sng">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16" name="直接连接符 15">
            <a:extLst>
              <a:ext uri="{FF2B5EF4-FFF2-40B4-BE49-F238E27FC236}">
                <a16:creationId xmlns:a16="http://schemas.microsoft.com/office/drawing/2014/main" id="{4052A6EF-9D73-47EF-B3E5-29DAF6CA0176}"/>
              </a:ext>
            </a:extLst>
          </p:cNvPr>
          <p:cNvSpPr>
            <a:spLocks noChangeShapeType="1"/>
          </p:cNvSpPr>
          <p:nvPr/>
        </p:nvSpPr>
        <p:spPr bwMode="auto">
          <a:xfrm>
            <a:off x="1698625" y="4445000"/>
            <a:ext cx="4605338" cy="1588"/>
          </a:xfrm>
          <a:prstGeom prst="line">
            <a:avLst/>
          </a:prstGeom>
          <a:noFill/>
          <a:ln w="19050">
            <a:solidFill>
              <a:srgbClr val="0070C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直接连接符 16">
            <a:extLst>
              <a:ext uri="{FF2B5EF4-FFF2-40B4-BE49-F238E27FC236}">
                <a16:creationId xmlns:a16="http://schemas.microsoft.com/office/drawing/2014/main" id="{0716F634-E3F0-44D2-AD4B-FF1608E88DBE}"/>
              </a:ext>
            </a:extLst>
          </p:cNvPr>
          <p:cNvSpPr>
            <a:spLocks noChangeShapeType="1"/>
          </p:cNvSpPr>
          <p:nvPr/>
        </p:nvSpPr>
        <p:spPr bwMode="auto">
          <a:xfrm>
            <a:off x="1698625" y="4676775"/>
            <a:ext cx="4605338" cy="1588"/>
          </a:xfrm>
          <a:prstGeom prst="line">
            <a:avLst/>
          </a:prstGeom>
          <a:noFill/>
          <a:ln w="19050">
            <a:solidFill>
              <a:srgbClr val="0070C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TextBox 17">
            <a:extLst>
              <a:ext uri="{FF2B5EF4-FFF2-40B4-BE49-F238E27FC236}">
                <a16:creationId xmlns:a16="http://schemas.microsoft.com/office/drawing/2014/main" id="{86419C45-B423-4942-89A5-E3725366EB0F}"/>
              </a:ext>
            </a:extLst>
          </p:cNvPr>
          <p:cNvSpPr>
            <a:spLocks noChangeArrowheads="1"/>
          </p:cNvSpPr>
          <p:nvPr/>
        </p:nvSpPr>
        <p:spPr bwMode="auto">
          <a:xfrm>
            <a:off x="1071563" y="4160838"/>
            <a:ext cx="56515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800" b="0">
                <a:solidFill>
                  <a:srgbClr val="000000"/>
                </a:solidFill>
              </a:rPr>
              <a:t>P</a:t>
            </a:r>
            <a:r>
              <a:rPr lang="en-US" altLang="zh-CN" sz="1100" b="0">
                <a:solidFill>
                  <a:srgbClr val="000000"/>
                </a:solidFill>
              </a:rPr>
              <a:t>2</a:t>
            </a:r>
            <a:endParaRPr lang="zh-CN" altLang="en-US" sz="1100" b="0">
              <a:solidFill>
                <a:srgbClr val="000000"/>
              </a:solidFill>
            </a:endParaRPr>
          </a:p>
        </p:txBody>
      </p:sp>
      <p:sp>
        <p:nvSpPr>
          <p:cNvPr id="19" name="任意多边形 18">
            <a:extLst>
              <a:ext uri="{FF2B5EF4-FFF2-40B4-BE49-F238E27FC236}">
                <a16:creationId xmlns:a16="http://schemas.microsoft.com/office/drawing/2014/main" id="{F810797E-83D4-4F59-92D9-192E587F62E3}"/>
              </a:ext>
            </a:extLst>
          </p:cNvPr>
          <p:cNvSpPr>
            <a:spLocks noChangeArrowheads="1"/>
          </p:cNvSpPr>
          <p:nvPr/>
        </p:nvSpPr>
        <p:spPr bwMode="auto">
          <a:xfrm rot="21332941">
            <a:off x="3233738" y="2535238"/>
            <a:ext cx="2989262" cy="1446212"/>
          </a:xfrm>
          <a:custGeom>
            <a:avLst/>
            <a:gdLst>
              <a:gd name="T0" fmla="*/ 0 w 4209143"/>
              <a:gd name="T1" fmla="*/ 256179 h 1088571"/>
              <a:gd name="T2" fmla="*/ 666159 w 4209143"/>
              <a:gd name="T3" fmla="*/ 1742026 h 1088571"/>
              <a:gd name="T4" fmla="*/ 1478726 w 4209143"/>
              <a:gd name="T5" fmla="*/ 1332137 h 1088571"/>
              <a:gd name="T6" fmla="*/ 2122923 w 4209143"/>
              <a:gd name="T7" fmla="*/ 0 h 1088571"/>
              <a:gd name="T8" fmla="*/ 0 60000 65536"/>
              <a:gd name="T9" fmla="*/ 0 60000 65536"/>
              <a:gd name="T10" fmla="*/ 0 60000 65536"/>
              <a:gd name="T11" fmla="*/ 0 60000 65536"/>
              <a:gd name="T12" fmla="*/ 0 w 4209143"/>
              <a:gd name="T13" fmla="*/ 0 h 1088571"/>
              <a:gd name="T14" fmla="*/ 4209143 w 4209143"/>
              <a:gd name="T15" fmla="*/ 1088571 h 1088571"/>
            </a:gdLst>
            <a:ahLst/>
            <a:cxnLst>
              <a:cxn ang="T8">
                <a:pos x="T0" y="T1"/>
              </a:cxn>
              <a:cxn ang="T9">
                <a:pos x="T2" y="T3"/>
              </a:cxn>
              <a:cxn ang="T10">
                <a:pos x="T4" y="T5"/>
              </a:cxn>
              <a:cxn ang="T11">
                <a:pos x="T6" y="T7"/>
              </a:cxn>
            </a:cxnLst>
            <a:rect l="T12" t="T13" r="T14" b="T15"/>
            <a:pathLst>
              <a:path w="4209143" h="1088571">
                <a:moveTo>
                  <a:pt x="0" y="145142"/>
                </a:moveTo>
                <a:cubicBezTo>
                  <a:pt x="416076" y="515256"/>
                  <a:pt x="832152" y="885371"/>
                  <a:pt x="1320800" y="986971"/>
                </a:cubicBezTo>
                <a:cubicBezTo>
                  <a:pt x="1809448" y="1088571"/>
                  <a:pt x="2450496" y="919237"/>
                  <a:pt x="2931886" y="754742"/>
                </a:cubicBezTo>
                <a:cubicBezTo>
                  <a:pt x="3413277" y="590247"/>
                  <a:pt x="3811210" y="295123"/>
                  <a:pt x="4209143" y="0"/>
                </a:cubicBezTo>
              </a:path>
            </a:pathLst>
          </a:custGeom>
          <a:noFill/>
          <a:ln w="28575" cap="flat" cmpd="sng">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20" name="TextBox 19">
            <a:extLst>
              <a:ext uri="{FF2B5EF4-FFF2-40B4-BE49-F238E27FC236}">
                <a16:creationId xmlns:a16="http://schemas.microsoft.com/office/drawing/2014/main" id="{E13E1518-644B-467E-AD2E-1B6EFA19F407}"/>
              </a:ext>
            </a:extLst>
          </p:cNvPr>
          <p:cNvSpPr>
            <a:spLocks noChangeArrowheads="1"/>
          </p:cNvSpPr>
          <p:nvPr/>
        </p:nvSpPr>
        <p:spPr bwMode="auto">
          <a:xfrm>
            <a:off x="3638550" y="5386388"/>
            <a:ext cx="565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800" b="0">
                <a:solidFill>
                  <a:srgbClr val="000000"/>
                </a:solidFill>
              </a:rPr>
              <a:t>Q</a:t>
            </a:r>
            <a:r>
              <a:rPr lang="en-US" altLang="zh-CN" sz="1100" b="0">
                <a:solidFill>
                  <a:srgbClr val="000000"/>
                </a:solidFill>
              </a:rPr>
              <a:t>0</a:t>
            </a:r>
            <a:endParaRPr lang="zh-CN" altLang="en-US" sz="1100" b="0">
              <a:solidFill>
                <a:srgbClr val="000000"/>
              </a:solidFill>
            </a:endParaRPr>
          </a:p>
        </p:txBody>
      </p:sp>
      <p:sp>
        <p:nvSpPr>
          <p:cNvPr id="21" name="TextBox 20">
            <a:extLst>
              <a:ext uri="{FF2B5EF4-FFF2-40B4-BE49-F238E27FC236}">
                <a16:creationId xmlns:a16="http://schemas.microsoft.com/office/drawing/2014/main" id="{F4A7B8AF-0070-4295-98A7-6EC898B1481E}"/>
              </a:ext>
            </a:extLst>
          </p:cNvPr>
          <p:cNvSpPr>
            <a:spLocks noChangeArrowheads="1"/>
          </p:cNvSpPr>
          <p:nvPr/>
        </p:nvSpPr>
        <p:spPr bwMode="auto">
          <a:xfrm>
            <a:off x="6142038" y="2071688"/>
            <a:ext cx="727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800" b="0">
                <a:solidFill>
                  <a:srgbClr val="000000"/>
                </a:solidFill>
              </a:rPr>
              <a:t>LAC</a:t>
            </a:r>
            <a:endParaRPr lang="zh-CN" altLang="en-US" sz="1100" b="0">
              <a:solidFill>
                <a:srgbClr val="000000"/>
              </a:solidFill>
            </a:endParaRPr>
          </a:p>
        </p:txBody>
      </p:sp>
      <p:sp>
        <p:nvSpPr>
          <p:cNvPr id="22" name="TextBox 21">
            <a:extLst>
              <a:ext uri="{FF2B5EF4-FFF2-40B4-BE49-F238E27FC236}">
                <a16:creationId xmlns:a16="http://schemas.microsoft.com/office/drawing/2014/main" id="{20BE58A7-C01A-4F4B-A494-AC050CBC3821}"/>
              </a:ext>
            </a:extLst>
          </p:cNvPr>
          <p:cNvSpPr>
            <a:spLocks noChangeArrowheads="1"/>
          </p:cNvSpPr>
          <p:nvPr/>
        </p:nvSpPr>
        <p:spPr bwMode="auto">
          <a:xfrm>
            <a:off x="4446588" y="2303463"/>
            <a:ext cx="169545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800" b="0">
                <a:solidFill>
                  <a:srgbClr val="000000"/>
                </a:solidFill>
              </a:rPr>
              <a:t>LMC=</a:t>
            </a:r>
            <a:r>
              <a:rPr lang="en-US" altLang="zh-CN" sz="1100" b="0">
                <a:solidFill>
                  <a:srgbClr val="000000"/>
                </a:solidFill>
              </a:rPr>
              <a:t> </a:t>
            </a:r>
            <a:r>
              <a:rPr lang="en-US" altLang="zh-CN" sz="1800" b="0">
                <a:solidFill>
                  <a:srgbClr val="000000"/>
                </a:solidFill>
              </a:rPr>
              <a:t>LMC</a:t>
            </a:r>
            <a:r>
              <a:rPr lang="en-US" altLang="zh-CN" sz="1100" b="0">
                <a:solidFill>
                  <a:srgbClr val="000000"/>
                </a:solidFill>
              </a:rPr>
              <a:t>2</a:t>
            </a:r>
            <a:endParaRPr lang="zh-CN" altLang="en-US" sz="1100" b="0">
              <a:solidFill>
                <a:srgbClr val="000000"/>
              </a:solidFill>
            </a:endParaRPr>
          </a:p>
        </p:txBody>
      </p:sp>
      <p:sp>
        <p:nvSpPr>
          <p:cNvPr id="23" name="TextBox 22">
            <a:extLst>
              <a:ext uri="{FF2B5EF4-FFF2-40B4-BE49-F238E27FC236}">
                <a16:creationId xmlns:a16="http://schemas.microsoft.com/office/drawing/2014/main" id="{D13EDFF0-881C-4B27-8D09-39B1DE24558F}"/>
              </a:ext>
            </a:extLst>
          </p:cNvPr>
          <p:cNvSpPr>
            <a:spLocks noChangeArrowheads="1"/>
          </p:cNvSpPr>
          <p:nvPr/>
        </p:nvSpPr>
        <p:spPr bwMode="auto">
          <a:xfrm>
            <a:off x="5900738" y="2844800"/>
            <a:ext cx="1049337"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800" b="0">
                <a:solidFill>
                  <a:srgbClr val="000000"/>
                </a:solidFill>
              </a:rPr>
              <a:t>LAC</a:t>
            </a:r>
            <a:r>
              <a:rPr lang="en-US" altLang="zh-CN" sz="1100" b="0">
                <a:solidFill>
                  <a:srgbClr val="000000"/>
                </a:solidFill>
              </a:rPr>
              <a:t>2</a:t>
            </a:r>
            <a:endParaRPr lang="zh-CN" altLang="en-US" sz="1100" b="0">
              <a:solidFill>
                <a:srgbClr val="000000"/>
              </a:solidFill>
            </a:endParaRPr>
          </a:p>
        </p:txBody>
      </p:sp>
      <p:sp>
        <p:nvSpPr>
          <p:cNvPr id="24" name="直接连接符 23">
            <a:extLst>
              <a:ext uri="{FF2B5EF4-FFF2-40B4-BE49-F238E27FC236}">
                <a16:creationId xmlns:a16="http://schemas.microsoft.com/office/drawing/2014/main" id="{C037E600-46AB-410F-A2AC-F98C742C3ED2}"/>
              </a:ext>
            </a:extLst>
          </p:cNvPr>
          <p:cNvSpPr>
            <a:spLocks noChangeShapeType="1"/>
          </p:cNvSpPr>
          <p:nvPr/>
        </p:nvSpPr>
        <p:spPr bwMode="auto">
          <a:xfrm rot="5400000">
            <a:off x="3129756" y="5052219"/>
            <a:ext cx="693738"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直接连接符 24">
            <a:extLst>
              <a:ext uri="{FF2B5EF4-FFF2-40B4-BE49-F238E27FC236}">
                <a16:creationId xmlns:a16="http://schemas.microsoft.com/office/drawing/2014/main" id="{337DEFBE-B8FC-4004-8D87-E76BA672B561}"/>
              </a:ext>
            </a:extLst>
          </p:cNvPr>
          <p:cNvSpPr>
            <a:spLocks noChangeShapeType="1"/>
          </p:cNvSpPr>
          <p:nvPr/>
        </p:nvSpPr>
        <p:spPr bwMode="auto">
          <a:xfrm flipH="1">
            <a:off x="4527550" y="3892550"/>
            <a:ext cx="22225" cy="1506538"/>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直接连接符 25">
            <a:extLst>
              <a:ext uri="{FF2B5EF4-FFF2-40B4-BE49-F238E27FC236}">
                <a16:creationId xmlns:a16="http://schemas.microsoft.com/office/drawing/2014/main" id="{07EC7575-8FD2-49E9-81D2-ACCDAF569310}"/>
              </a:ext>
            </a:extLst>
          </p:cNvPr>
          <p:cNvSpPr>
            <a:spLocks noChangeShapeType="1"/>
          </p:cNvSpPr>
          <p:nvPr/>
        </p:nvSpPr>
        <p:spPr bwMode="auto">
          <a:xfrm rot="5400000">
            <a:off x="3336925" y="4935538"/>
            <a:ext cx="928687" cy="1588"/>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TextBox 28">
            <a:extLst>
              <a:ext uri="{FF2B5EF4-FFF2-40B4-BE49-F238E27FC236}">
                <a16:creationId xmlns:a16="http://schemas.microsoft.com/office/drawing/2014/main" id="{E8642A26-D042-4E1B-954F-27FBF701EDB7}"/>
              </a:ext>
            </a:extLst>
          </p:cNvPr>
          <p:cNvSpPr>
            <a:spLocks noChangeArrowheads="1"/>
          </p:cNvSpPr>
          <p:nvPr/>
        </p:nvSpPr>
        <p:spPr bwMode="auto">
          <a:xfrm>
            <a:off x="3557588" y="4006850"/>
            <a:ext cx="4841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800" b="0">
                <a:solidFill>
                  <a:srgbClr val="000000"/>
                </a:solidFill>
              </a:rPr>
              <a:t>C</a:t>
            </a:r>
            <a:endParaRPr lang="zh-CN" altLang="en-US" sz="1800" b="0">
              <a:solidFill>
                <a:srgbClr val="000000"/>
              </a:solidFill>
            </a:endParaRPr>
          </a:p>
        </p:txBody>
      </p:sp>
      <p:sp>
        <p:nvSpPr>
          <p:cNvPr id="28" name="TextBox 30">
            <a:extLst>
              <a:ext uri="{FF2B5EF4-FFF2-40B4-BE49-F238E27FC236}">
                <a16:creationId xmlns:a16="http://schemas.microsoft.com/office/drawing/2014/main" id="{83C5A68D-0CBC-41B9-AC8A-D2E6488B4E3E}"/>
              </a:ext>
            </a:extLst>
          </p:cNvPr>
          <p:cNvSpPr>
            <a:spLocks noChangeArrowheads="1"/>
          </p:cNvSpPr>
          <p:nvPr/>
        </p:nvSpPr>
        <p:spPr bwMode="auto">
          <a:xfrm>
            <a:off x="3152775" y="4779963"/>
            <a:ext cx="485775"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800" b="0">
                <a:solidFill>
                  <a:srgbClr val="000000"/>
                </a:solidFill>
              </a:rPr>
              <a:t>U</a:t>
            </a:r>
            <a:endParaRPr lang="zh-CN" altLang="en-US" sz="1800" b="0">
              <a:solidFill>
                <a:srgbClr val="000000"/>
              </a:solidFill>
            </a:endParaRPr>
          </a:p>
        </p:txBody>
      </p:sp>
      <p:sp>
        <p:nvSpPr>
          <p:cNvPr id="29" name="TextBox 31">
            <a:extLst>
              <a:ext uri="{FF2B5EF4-FFF2-40B4-BE49-F238E27FC236}">
                <a16:creationId xmlns:a16="http://schemas.microsoft.com/office/drawing/2014/main" id="{4E01D30C-79A6-4C4B-BACC-20A10675F04E}"/>
              </a:ext>
            </a:extLst>
          </p:cNvPr>
          <p:cNvSpPr>
            <a:spLocks noChangeArrowheads="1"/>
          </p:cNvSpPr>
          <p:nvPr/>
        </p:nvSpPr>
        <p:spPr bwMode="auto">
          <a:xfrm>
            <a:off x="4203700" y="3465513"/>
            <a:ext cx="484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800" b="0">
                <a:solidFill>
                  <a:srgbClr val="000000"/>
                </a:solidFill>
              </a:rPr>
              <a:t>A</a:t>
            </a:r>
            <a:endParaRPr lang="zh-CN" altLang="en-US" sz="1800" b="0">
              <a:solidFill>
                <a:srgbClr val="000000"/>
              </a:solidFill>
            </a:endParaRPr>
          </a:p>
        </p:txBody>
      </p:sp>
      <p:sp>
        <p:nvSpPr>
          <p:cNvPr id="30" name="TextBox 32">
            <a:extLst>
              <a:ext uri="{FF2B5EF4-FFF2-40B4-BE49-F238E27FC236}">
                <a16:creationId xmlns:a16="http://schemas.microsoft.com/office/drawing/2014/main" id="{70587277-524B-4FC0-A26F-A33EA5455089}"/>
              </a:ext>
            </a:extLst>
          </p:cNvPr>
          <p:cNvSpPr>
            <a:spLocks noChangeArrowheads="1"/>
          </p:cNvSpPr>
          <p:nvPr/>
        </p:nvSpPr>
        <p:spPr bwMode="auto">
          <a:xfrm>
            <a:off x="1149350" y="4672013"/>
            <a:ext cx="565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800" b="0">
                <a:solidFill>
                  <a:srgbClr val="000000"/>
                </a:solidFill>
              </a:rPr>
              <a:t>P</a:t>
            </a:r>
            <a:r>
              <a:rPr lang="en-US" altLang="zh-CN" sz="1100" b="0">
                <a:solidFill>
                  <a:srgbClr val="000000"/>
                </a:solidFill>
              </a:rPr>
              <a:t>U</a:t>
            </a:r>
            <a:endParaRPr lang="zh-CN" altLang="en-US" sz="1100" b="0">
              <a:solidFill>
                <a:srgbClr val="000000"/>
              </a:solidFill>
            </a:endParaRPr>
          </a:p>
        </p:txBody>
      </p:sp>
      <p:sp>
        <p:nvSpPr>
          <p:cNvPr id="31" name="左弧形箭头 29">
            <a:extLst>
              <a:ext uri="{FF2B5EF4-FFF2-40B4-BE49-F238E27FC236}">
                <a16:creationId xmlns:a16="http://schemas.microsoft.com/office/drawing/2014/main" id="{57F22B04-0404-4746-B31B-50C5201E13B6}"/>
              </a:ext>
            </a:extLst>
          </p:cNvPr>
          <p:cNvSpPr>
            <a:spLocks noChangeArrowheads="1"/>
          </p:cNvSpPr>
          <p:nvPr/>
        </p:nvSpPr>
        <p:spPr bwMode="auto">
          <a:xfrm rot="10800000" flipH="1">
            <a:off x="965200" y="4311650"/>
            <a:ext cx="142875" cy="500063"/>
          </a:xfrm>
          <a:prstGeom prst="curvedRightArrow">
            <a:avLst>
              <a:gd name="adj1" fmla="val 24986"/>
              <a:gd name="adj2" fmla="val 49972"/>
              <a:gd name="adj3" fmla="val 25000"/>
            </a:avLst>
          </a:prstGeom>
          <a:solidFill>
            <a:schemeClr val="accent1"/>
          </a:solidFill>
          <a:ln w="25400">
            <a:solidFill>
              <a:srgbClr val="88A3A6"/>
            </a:solidFill>
            <a:miter lim="800000"/>
            <a:headEnd/>
            <a:tailEnd/>
          </a:ln>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spcBef>
                <a:spcPct val="0"/>
              </a:spcBef>
              <a:buFontTx/>
              <a:buNone/>
            </a:pPr>
            <a:endParaRPr lang="zh-CN" altLang="zh-CN" sz="1800" b="0">
              <a:solidFill>
                <a:schemeClr val="tx1"/>
              </a:solidFill>
            </a:endParaRPr>
          </a:p>
        </p:txBody>
      </p:sp>
      <p:sp>
        <p:nvSpPr>
          <p:cNvPr id="32" name="左弧形箭头 30">
            <a:extLst>
              <a:ext uri="{FF2B5EF4-FFF2-40B4-BE49-F238E27FC236}">
                <a16:creationId xmlns:a16="http://schemas.microsoft.com/office/drawing/2014/main" id="{93730BB6-8002-4C17-A072-FBD2973EF77A}"/>
              </a:ext>
            </a:extLst>
          </p:cNvPr>
          <p:cNvSpPr>
            <a:spLocks noChangeArrowheads="1"/>
          </p:cNvSpPr>
          <p:nvPr/>
        </p:nvSpPr>
        <p:spPr bwMode="auto">
          <a:xfrm flipH="1">
            <a:off x="1428750" y="3786188"/>
            <a:ext cx="214313" cy="1000125"/>
          </a:xfrm>
          <a:prstGeom prst="curvedRightArrow">
            <a:avLst>
              <a:gd name="adj1" fmla="val 25018"/>
              <a:gd name="adj2" fmla="val 50080"/>
              <a:gd name="adj3" fmla="val 25000"/>
            </a:avLst>
          </a:prstGeom>
          <a:solidFill>
            <a:schemeClr val="accent1"/>
          </a:solidFill>
          <a:ln w="25400">
            <a:solidFill>
              <a:srgbClr val="88A3A6"/>
            </a:solidFill>
            <a:miter lim="800000"/>
            <a:headEnd/>
            <a:tailEnd/>
          </a:ln>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spcBef>
                <a:spcPct val="0"/>
              </a:spcBef>
              <a:buFontTx/>
              <a:buNone/>
            </a:pPr>
            <a:endParaRPr lang="zh-CN" altLang="zh-CN" sz="1800" b="0">
              <a:solidFill>
                <a:schemeClr val="tx1"/>
              </a:solidFill>
            </a:endParaRPr>
          </a:p>
        </p:txBody>
      </p:sp>
      <p:sp>
        <p:nvSpPr>
          <p:cNvPr id="33" name="圆角矩形标注 31">
            <a:extLst>
              <a:ext uri="{FF2B5EF4-FFF2-40B4-BE49-F238E27FC236}">
                <a16:creationId xmlns:a16="http://schemas.microsoft.com/office/drawing/2014/main" id="{B4E93936-8895-4A99-BEAE-7485E507AB98}"/>
              </a:ext>
            </a:extLst>
          </p:cNvPr>
          <p:cNvSpPr>
            <a:spLocks noChangeArrowheads="1"/>
          </p:cNvSpPr>
          <p:nvPr/>
        </p:nvSpPr>
        <p:spPr bwMode="auto">
          <a:xfrm>
            <a:off x="7358063" y="4357688"/>
            <a:ext cx="1571625" cy="785812"/>
          </a:xfrm>
          <a:prstGeom prst="wedgeRoundRectCallout">
            <a:avLst>
              <a:gd name="adj1" fmla="val -220653"/>
              <a:gd name="adj2" fmla="val -101157"/>
              <a:gd name="adj3" fmla="val 16667"/>
            </a:avLst>
          </a:prstGeom>
          <a:solidFill>
            <a:srgbClr val="F1FDA9"/>
          </a:solidFill>
          <a:ln w="25400">
            <a:solidFill>
              <a:srgbClr val="88A3A6"/>
            </a:solidFill>
            <a:miter lim="800000"/>
            <a:headEnd/>
            <a:tailEnd/>
          </a:ln>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spcBef>
                <a:spcPct val="0"/>
              </a:spcBef>
              <a:buFontTx/>
              <a:buNone/>
            </a:pPr>
            <a:r>
              <a:rPr lang="zh-CN" altLang="en-US" sz="1800" b="0">
                <a:solidFill>
                  <a:schemeClr val="tx1"/>
                </a:solidFill>
              </a:rPr>
              <a:t>初始长期均衡点</a:t>
            </a:r>
          </a:p>
        </p:txBody>
      </p:sp>
      <p:sp>
        <p:nvSpPr>
          <p:cNvPr id="34" name="圆角矩形标注 32">
            <a:extLst>
              <a:ext uri="{FF2B5EF4-FFF2-40B4-BE49-F238E27FC236}">
                <a16:creationId xmlns:a16="http://schemas.microsoft.com/office/drawing/2014/main" id="{28D62DCC-935F-4B4B-8B6F-E733AB9B8C71}"/>
              </a:ext>
            </a:extLst>
          </p:cNvPr>
          <p:cNvSpPr>
            <a:spLocks noChangeArrowheads="1"/>
          </p:cNvSpPr>
          <p:nvPr/>
        </p:nvSpPr>
        <p:spPr bwMode="auto">
          <a:xfrm>
            <a:off x="571500" y="2143125"/>
            <a:ext cx="714375" cy="1143000"/>
          </a:xfrm>
          <a:prstGeom prst="wedgeRoundRectCallout">
            <a:avLst>
              <a:gd name="adj1" fmla="val 101593"/>
              <a:gd name="adj2" fmla="val 130236"/>
              <a:gd name="adj3" fmla="val 16667"/>
            </a:avLst>
          </a:prstGeom>
          <a:solidFill>
            <a:srgbClr val="E2E2F6"/>
          </a:solidFill>
          <a:ln w="25400">
            <a:solidFill>
              <a:srgbClr val="88A3A6"/>
            </a:solidFill>
            <a:miter lim="800000"/>
            <a:headEnd/>
            <a:tailEnd/>
          </a:ln>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spcBef>
                <a:spcPct val="0"/>
              </a:spcBef>
              <a:buFontTx/>
              <a:buNone/>
            </a:pPr>
            <a:r>
              <a:rPr lang="zh-CN" altLang="en-US" sz="1800" b="0">
                <a:solidFill>
                  <a:schemeClr val="tx1"/>
                </a:solidFill>
              </a:rPr>
              <a:t>产品价格下降</a:t>
            </a:r>
          </a:p>
        </p:txBody>
      </p:sp>
      <p:sp>
        <p:nvSpPr>
          <p:cNvPr id="35" name="圆角矩形标注 33">
            <a:extLst>
              <a:ext uri="{FF2B5EF4-FFF2-40B4-BE49-F238E27FC236}">
                <a16:creationId xmlns:a16="http://schemas.microsoft.com/office/drawing/2014/main" id="{F999D8C0-878F-4E0B-AAD1-C56FE62BCEE1}"/>
              </a:ext>
            </a:extLst>
          </p:cNvPr>
          <p:cNvSpPr>
            <a:spLocks noChangeArrowheads="1"/>
          </p:cNvSpPr>
          <p:nvPr/>
        </p:nvSpPr>
        <p:spPr bwMode="auto">
          <a:xfrm>
            <a:off x="7286625" y="1857375"/>
            <a:ext cx="1857375" cy="2185988"/>
          </a:xfrm>
          <a:prstGeom prst="wedgeRoundRectCallout">
            <a:avLst>
              <a:gd name="adj1" fmla="val -244095"/>
              <a:gd name="adj2" fmla="val 79897"/>
              <a:gd name="adj3" fmla="val 16667"/>
            </a:avLst>
          </a:prstGeom>
          <a:solidFill>
            <a:srgbClr val="C9F1FF"/>
          </a:solidFill>
          <a:ln w="25400" cap="flat" cmpd="sng">
            <a:solidFill>
              <a:srgbClr val="88A3A6"/>
            </a:solidFill>
            <a:miter lim="800000"/>
            <a:headEnd/>
            <a:tailEnd/>
          </a:ln>
        </p:spPr>
        <p:txBody>
          <a:bodyPr anchor="ctr"/>
          <a:lstStyle/>
          <a:p>
            <a:pPr algn="ctr">
              <a:buFont typeface="Arial" panose="020B0604020202020204" pitchFamily="34" charset="0"/>
              <a:buNone/>
              <a:defRPr/>
            </a:pPr>
            <a:r>
              <a:rPr lang="zh-CN" altLang="en-US" dirty="0"/>
              <a:t>利润最大化产量开始时会下降到</a:t>
            </a:r>
            <a:r>
              <a:rPr lang="en-US" altLang="zh-CN" dirty="0">
                <a:cs typeface="Arial" panose="020B0604020202020204" pitchFamily="34" charset="0"/>
                <a:sym typeface="Arial" panose="020B0604020202020204" pitchFamily="34" charset="0"/>
              </a:rPr>
              <a:t>Q</a:t>
            </a:r>
            <a:r>
              <a:rPr lang="en-US" altLang="zh-CN" baseline="-25000" dirty="0">
                <a:cs typeface="Arial" panose="020B0604020202020204" pitchFamily="34" charset="0"/>
                <a:sym typeface="Arial" panose="020B0604020202020204" pitchFamily="34" charset="0"/>
              </a:rPr>
              <a:t>u</a:t>
            </a:r>
            <a:r>
              <a:rPr lang="zh-CN" altLang="en-US" dirty="0"/>
              <a:t>，但非最后均衡，亏损导致</a:t>
            </a:r>
            <a:r>
              <a:rPr lang="zh-CN" altLang="en-US" b="1" dirty="0">
                <a:solidFill>
                  <a:srgbClr val="FF0000"/>
                </a:solidFill>
                <a:effectLst>
                  <a:outerShdw blurRad="38100" dist="38100" dir="2700000" algn="tl">
                    <a:srgbClr val="000000">
                      <a:alpha val="43137"/>
                    </a:srgbClr>
                  </a:outerShdw>
                </a:effectLst>
              </a:rPr>
              <a:t>原有企业的退出</a:t>
            </a:r>
            <a:r>
              <a:rPr lang="zh-CN" altLang="en-US" dirty="0"/>
              <a:t>，产品供给减少，要素需求减少</a:t>
            </a:r>
          </a:p>
        </p:txBody>
      </p:sp>
      <p:sp>
        <p:nvSpPr>
          <p:cNvPr id="36" name="圆角矩形标注 34">
            <a:extLst>
              <a:ext uri="{FF2B5EF4-FFF2-40B4-BE49-F238E27FC236}">
                <a16:creationId xmlns:a16="http://schemas.microsoft.com/office/drawing/2014/main" id="{7A38DF4D-5DDE-481E-9EB9-00107BC006B5}"/>
              </a:ext>
            </a:extLst>
          </p:cNvPr>
          <p:cNvSpPr>
            <a:spLocks noChangeArrowheads="1"/>
          </p:cNvSpPr>
          <p:nvPr/>
        </p:nvSpPr>
        <p:spPr bwMode="auto">
          <a:xfrm>
            <a:off x="71438" y="4857750"/>
            <a:ext cx="1143000" cy="1143000"/>
          </a:xfrm>
          <a:prstGeom prst="wedgeRoundRectCallout">
            <a:avLst>
              <a:gd name="adj1" fmla="val 32204"/>
              <a:gd name="adj2" fmla="val -71222"/>
              <a:gd name="adj3" fmla="val 16667"/>
            </a:avLst>
          </a:prstGeom>
          <a:solidFill>
            <a:srgbClr val="E7F4D8"/>
          </a:solidFill>
          <a:ln w="25400">
            <a:solidFill>
              <a:srgbClr val="88A3A6"/>
            </a:solidFill>
            <a:miter lim="800000"/>
            <a:headEnd/>
            <a:tailEnd/>
          </a:ln>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spcBef>
                <a:spcPct val="0"/>
              </a:spcBef>
              <a:buFontTx/>
              <a:buNone/>
            </a:pPr>
            <a:r>
              <a:rPr lang="zh-CN" altLang="en-US" sz="1800" b="0">
                <a:solidFill>
                  <a:schemeClr val="tx1"/>
                </a:solidFill>
              </a:rPr>
              <a:t>产品价格上升，</a:t>
            </a:r>
            <a:r>
              <a:rPr lang="en-US" altLang="zh-CN" sz="1800" b="0">
                <a:solidFill>
                  <a:schemeClr val="tx1"/>
                </a:solidFill>
                <a:cs typeface="Arial" panose="020B0604020202020204" pitchFamily="34" charset="0"/>
              </a:rPr>
              <a:t>LAC</a:t>
            </a:r>
            <a:r>
              <a:rPr lang="zh-CN" altLang="en-US" sz="1800" b="0">
                <a:solidFill>
                  <a:schemeClr val="tx1"/>
                </a:solidFill>
              </a:rPr>
              <a:t>下降</a:t>
            </a:r>
          </a:p>
        </p:txBody>
      </p:sp>
      <p:sp>
        <p:nvSpPr>
          <p:cNvPr id="37" name="圆角矩形标注 35">
            <a:extLst>
              <a:ext uri="{FF2B5EF4-FFF2-40B4-BE49-F238E27FC236}">
                <a16:creationId xmlns:a16="http://schemas.microsoft.com/office/drawing/2014/main" id="{82DE6E05-5E85-4D4D-9DEA-D87A845C1A48}"/>
              </a:ext>
            </a:extLst>
          </p:cNvPr>
          <p:cNvSpPr>
            <a:spLocks noChangeArrowheads="1"/>
          </p:cNvSpPr>
          <p:nvPr/>
        </p:nvSpPr>
        <p:spPr bwMode="auto">
          <a:xfrm>
            <a:off x="1903413" y="1955800"/>
            <a:ext cx="1643062" cy="571500"/>
          </a:xfrm>
          <a:prstGeom prst="wedgeRoundRectCallout">
            <a:avLst>
              <a:gd name="adj1" fmla="val 53694"/>
              <a:gd name="adj2" fmla="val 316009"/>
              <a:gd name="adj3" fmla="val 16667"/>
            </a:avLst>
          </a:prstGeom>
          <a:solidFill>
            <a:srgbClr val="FFD5D5"/>
          </a:solidFill>
          <a:ln w="25400">
            <a:solidFill>
              <a:srgbClr val="88A3A6"/>
            </a:solidFill>
            <a:miter lim="800000"/>
            <a:headEnd/>
            <a:tailEnd/>
          </a:ln>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spcBef>
                <a:spcPct val="0"/>
              </a:spcBef>
              <a:buFontTx/>
              <a:buNone/>
            </a:pPr>
            <a:r>
              <a:rPr lang="zh-CN" altLang="en-US" sz="1800" b="0">
                <a:solidFill>
                  <a:schemeClr val="tx1"/>
                </a:solidFill>
              </a:rPr>
              <a:t>最终新均衡点</a:t>
            </a:r>
          </a:p>
        </p:txBody>
      </p:sp>
      <p:sp>
        <p:nvSpPr>
          <p:cNvPr id="38" name="Oval 21">
            <a:extLst>
              <a:ext uri="{FF2B5EF4-FFF2-40B4-BE49-F238E27FC236}">
                <a16:creationId xmlns:a16="http://schemas.microsoft.com/office/drawing/2014/main" id="{D59C51F1-11E0-452E-9AAA-6A00C3F9C950}"/>
              </a:ext>
            </a:extLst>
          </p:cNvPr>
          <p:cNvSpPr>
            <a:spLocks noChangeArrowheads="1"/>
          </p:cNvSpPr>
          <p:nvPr/>
        </p:nvSpPr>
        <p:spPr bwMode="auto">
          <a:xfrm>
            <a:off x="3419475" y="4633913"/>
            <a:ext cx="152400" cy="152400"/>
          </a:xfrm>
          <a:prstGeom prst="ellipse">
            <a:avLst/>
          </a:prstGeom>
          <a:solidFill>
            <a:srgbClr val="00B050"/>
          </a:solidFill>
          <a:ln w="9525">
            <a:solidFill>
              <a:schemeClr val="tx1"/>
            </a:solidFill>
            <a:miter lim="800000"/>
            <a:headEnd/>
            <a:tailEnd/>
          </a:ln>
        </p:spPr>
        <p:txBody>
          <a:bodyPr wrap="none" anchor="ct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endParaRPr lang="zh-CN" altLang="zh-CN" sz="2400" b="0">
              <a:solidFill>
                <a:srgbClr val="000000"/>
              </a:solidFill>
              <a:latin typeface="Times New Roman" panose="02020603050405020304" pitchFamily="18" charset="0"/>
              <a:sym typeface="Times New Roman" panose="02020603050405020304" pitchFamily="18" charset="0"/>
            </a:endParaRPr>
          </a:p>
        </p:txBody>
      </p:sp>
      <p:sp>
        <p:nvSpPr>
          <p:cNvPr id="39" name="Oval 21">
            <a:extLst>
              <a:ext uri="{FF2B5EF4-FFF2-40B4-BE49-F238E27FC236}">
                <a16:creationId xmlns:a16="http://schemas.microsoft.com/office/drawing/2014/main" id="{B15F57FC-0E4B-4509-ABD9-D7C95D881E85}"/>
              </a:ext>
            </a:extLst>
          </p:cNvPr>
          <p:cNvSpPr>
            <a:spLocks noChangeArrowheads="1"/>
          </p:cNvSpPr>
          <p:nvPr/>
        </p:nvSpPr>
        <p:spPr bwMode="auto">
          <a:xfrm>
            <a:off x="4429125" y="3776663"/>
            <a:ext cx="152400" cy="152400"/>
          </a:xfrm>
          <a:prstGeom prst="ellipse">
            <a:avLst/>
          </a:prstGeom>
          <a:solidFill>
            <a:schemeClr val="accent1"/>
          </a:solidFill>
          <a:ln w="9525">
            <a:solidFill>
              <a:schemeClr val="tx1"/>
            </a:solidFill>
            <a:miter lim="800000"/>
            <a:headEnd/>
            <a:tailEnd/>
          </a:ln>
        </p:spPr>
        <p:txBody>
          <a:bodyPr wrap="none" anchor="ct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endParaRPr lang="zh-CN" altLang="zh-CN" sz="2400" b="0">
              <a:solidFill>
                <a:srgbClr val="000000"/>
              </a:solidFill>
              <a:latin typeface="Times New Roman" panose="02020603050405020304" pitchFamily="18" charset="0"/>
              <a:sym typeface="Times New Roman" panose="02020603050405020304" pitchFamily="18" charset="0"/>
            </a:endParaRPr>
          </a:p>
        </p:txBody>
      </p:sp>
      <p:sp>
        <p:nvSpPr>
          <p:cNvPr id="40" name="Oval 21">
            <a:extLst>
              <a:ext uri="{FF2B5EF4-FFF2-40B4-BE49-F238E27FC236}">
                <a16:creationId xmlns:a16="http://schemas.microsoft.com/office/drawing/2014/main" id="{8641969B-1DCD-4F7E-9FAC-1354FDB5FD18}"/>
              </a:ext>
            </a:extLst>
          </p:cNvPr>
          <p:cNvSpPr>
            <a:spLocks noChangeArrowheads="1"/>
          </p:cNvSpPr>
          <p:nvPr/>
        </p:nvSpPr>
        <p:spPr bwMode="auto">
          <a:xfrm>
            <a:off x="3714750" y="4348163"/>
            <a:ext cx="152400" cy="152400"/>
          </a:xfrm>
          <a:prstGeom prst="ellipse">
            <a:avLst/>
          </a:prstGeom>
          <a:solidFill>
            <a:srgbClr val="FF0000"/>
          </a:solidFill>
          <a:ln w="9525">
            <a:solidFill>
              <a:schemeClr val="tx1"/>
            </a:solidFill>
            <a:miter lim="800000"/>
            <a:headEnd/>
            <a:tailEnd/>
          </a:ln>
        </p:spPr>
        <p:txBody>
          <a:bodyPr wrap="none" anchor="ct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endParaRPr lang="zh-CN" altLang="zh-CN" sz="2400" b="0">
              <a:solidFill>
                <a:srgbClr val="000000"/>
              </a:solidFill>
              <a:latin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1353001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p:cBhvr>
                                        <p:cTn id="7" dur="500"/>
                                        <p:tgtEl>
                                          <p:spTgt spid="9"/>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p:cBhvr>
                                        <p:cTn id="13" dur="500"/>
                                        <p:tgtEl>
                                          <p:spTgt spid="10"/>
                                        </p:tgtEl>
                                      </p:cBhvr>
                                    </p:animEffect>
                                  </p:childTnLst>
                                </p:cTn>
                              </p:par>
                              <p:par>
                                <p:cTn id="14" presetID="3" presetClass="entr" presetSubtype="1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p:cBhvr>
                                        <p:cTn id="16" dur="500"/>
                                        <p:tgtEl>
                                          <p:spTgt spid="14"/>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p:cBhvr>
                                        <p:cTn id="24" dur="500"/>
                                        <p:tgtEl>
                                          <p:spTgt spid="19"/>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p:cBhvr>
                                        <p:cTn id="27" dur="500"/>
                                        <p:tgtEl>
                                          <p:spTgt spid="21"/>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p:cBhvr>
                                        <p:cTn id="30" dur="500"/>
                                        <p:tgtEl>
                                          <p:spTgt spid="22"/>
                                        </p:tgtEl>
                                      </p:cBhvr>
                                    </p:animEffect>
                                  </p:childTnLst>
                                </p:cTn>
                              </p:par>
                              <p:par>
                                <p:cTn id="31" presetID="3" presetClass="entr" presetSubtype="1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p:cBhvr>
                                        <p:cTn id="38" dur="500"/>
                                        <p:tgtEl>
                                          <p:spTgt spid="13"/>
                                        </p:tgtEl>
                                      </p:cBhvr>
                                    </p:animEffect>
                                  </p:childTnLst>
                                </p:cTn>
                              </p:par>
                              <p:par>
                                <p:cTn id="39" presetID="3" presetClass="entr" presetSubtype="10" fill="hold" nodeType="withEffect">
                                  <p:stCondLst>
                                    <p:cond delay="0"/>
                                  </p:stCondLst>
                                  <p:childTnLst>
                                    <p:set>
                                      <p:cBhvr>
                                        <p:cTn id="40" dur="1" fill="hold">
                                          <p:stCondLst>
                                            <p:cond delay="0"/>
                                          </p:stCondLst>
                                        </p:cTn>
                                        <p:tgtEl>
                                          <p:spTgt spid="6"/>
                                        </p:tgtEl>
                                        <p:attrNameLst>
                                          <p:attrName>style.visibility</p:attrName>
                                        </p:attrNameLst>
                                      </p:cBhvr>
                                      <p:to>
                                        <p:strVal val="visible"/>
                                      </p:to>
                                    </p:set>
                                    <p:animEffect>
                                      <p:cBhvr>
                                        <p:cTn id="41" dur="500"/>
                                        <p:tgtEl>
                                          <p:spTgt spid="6"/>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25"/>
                                        </p:tgtEl>
                                        <p:attrNameLst>
                                          <p:attrName>style.visibility</p:attrName>
                                        </p:attrNameLst>
                                      </p:cBhvr>
                                      <p:to>
                                        <p:strVal val="visible"/>
                                      </p:to>
                                    </p:set>
                                    <p:animEffect>
                                      <p:cBhvr>
                                        <p:cTn id="46" dur="500"/>
                                        <p:tgtEl>
                                          <p:spTgt spid="25"/>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p:cBhvr>
                                        <p:cTn id="49" dur="500"/>
                                        <p:tgtEl>
                                          <p:spTgt spid="8"/>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39"/>
                                        </p:tgtEl>
                                        <p:attrNameLst>
                                          <p:attrName>style.visibility</p:attrName>
                                        </p:attrNameLst>
                                      </p:cBhvr>
                                      <p:to>
                                        <p:strVal val="visible"/>
                                      </p:to>
                                    </p:set>
                                    <p:animEffect>
                                      <p:cBhvr>
                                        <p:cTn id="54" dur="500"/>
                                        <p:tgtEl>
                                          <p:spTgt spid="39"/>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animEffect>
                                      <p:cBhvr>
                                        <p:cTn id="57" dur="500"/>
                                        <p:tgtEl>
                                          <p:spTgt spid="29"/>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33"/>
                                        </p:tgtEl>
                                        <p:attrNameLst>
                                          <p:attrName>style.visibility</p:attrName>
                                        </p:attrNameLst>
                                      </p:cBhvr>
                                      <p:to>
                                        <p:strVal val="visible"/>
                                      </p:to>
                                    </p:set>
                                    <p:animEffect>
                                      <p:cBhvr>
                                        <p:cTn id="60" dur="500"/>
                                        <p:tgtEl>
                                          <p:spTgt spid="33"/>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34"/>
                                        </p:tgtEl>
                                        <p:attrNameLst>
                                          <p:attrName>style.visibility</p:attrName>
                                        </p:attrNameLst>
                                      </p:cBhvr>
                                      <p:to>
                                        <p:strVal val="visible"/>
                                      </p:to>
                                    </p:set>
                                    <p:animEffect>
                                      <p:cBhvr>
                                        <p:cTn id="65" dur="500"/>
                                        <p:tgtEl>
                                          <p:spTgt spid="34"/>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32"/>
                                        </p:tgtEl>
                                        <p:attrNameLst>
                                          <p:attrName>style.visibility</p:attrName>
                                        </p:attrNameLst>
                                      </p:cBhvr>
                                      <p:to>
                                        <p:strVal val="visible"/>
                                      </p:to>
                                    </p:set>
                                    <p:animEffect>
                                      <p:cBhvr>
                                        <p:cTn id="70" dur="500"/>
                                        <p:tgtEl>
                                          <p:spTgt spid="32"/>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30"/>
                                        </p:tgtEl>
                                        <p:attrNameLst>
                                          <p:attrName>style.visibility</p:attrName>
                                        </p:attrNameLst>
                                      </p:cBhvr>
                                      <p:to>
                                        <p:strVal val="visible"/>
                                      </p:to>
                                    </p:set>
                                    <p:animEffect>
                                      <p:cBhvr>
                                        <p:cTn id="75" dur="500"/>
                                        <p:tgtEl>
                                          <p:spTgt spid="30"/>
                                        </p:tgtEl>
                                      </p:cBhvr>
                                    </p:animEffect>
                                  </p:childTnLst>
                                </p:cTn>
                              </p:par>
                              <p:par>
                                <p:cTn id="76" presetID="3" presetClass="entr" presetSubtype="10" fill="hold" nodeType="withEffect">
                                  <p:stCondLst>
                                    <p:cond delay="0"/>
                                  </p:stCondLst>
                                  <p:childTnLst>
                                    <p:set>
                                      <p:cBhvr>
                                        <p:cTn id="77" dur="1" fill="hold">
                                          <p:stCondLst>
                                            <p:cond delay="0"/>
                                          </p:stCondLst>
                                        </p:cTn>
                                        <p:tgtEl>
                                          <p:spTgt spid="17"/>
                                        </p:tgtEl>
                                        <p:attrNameLst>
                                          <p:attrName>style.visibility</p:attrName>
                                        </p:attrNameLst>
                                      </p:cBhvr>
                                      <p:to>
                                        <p:strVal val="visible"/>
                                      </p:to>
                                    </p:set>
                                    <p:animEffect>
                                      <p:cBhvr>
                                        <p:cTn id="78" dur="500"/>
                                        <p:tgtEl>
                                          <p:spTgt spid="17"/>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38"/>
                                        </p:tgtEl>
                                        <p:attrNameLst>
                                          <p:attrName>style.visibility</p:attrName>
                                        </p:attrNameLst>
                                      </p:cBhvr>
                                      <p:to>
                                        <p:strVal val="visible"/>
                                      </p:to>
                                    </p:set>
                                    <p:animEffect>
                                      <p:cBhvr>
                                        <p:cTn id="83" dur="500"/>
                                        <p:tgtEl>
                                          <p:spTgt spid="38"/>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28"/>
                                        </p:tgtEl>
                                        <p:attrNameLst>
                                          <p:attrName>style.visibility</p:attrName>
                                        </p:attrNameLst>
                                      </p:cBhvr>
                                      <p:to>
                                        <p:strVal val="visible"/>
                                      </p:to>
                                    </p:set>
                                    <p:animEffect>
                                      <p:cBhvr>
                                        <p:cTn id="86" dur="500"/>
                                        <p:tgtEl>
                                          <p:spTgt spid="28"/>
                                        </p:tgtEl>
                                      </p:cBhvr>
                                    </p:animEffect>
                                  </p:childTnLst>
                                </p:cTn>
                              </p:par>
                              <p:par>
                                <p:cTn id="87" presetID="3" presetClass="entr" presetSubtype="10" fill="hold" nodeType="withEffect">
                                  <p:stCondLst>
                                    <p:cond delay="0"/>
                                  </p:stCondLst>
                                  <p:childTnLst>
                                    <p:set>
                                      <p:cBhvr>
                                        <p:cTn id="88" dur="1" fill="hold">
                                          <p:stCondLst>
                                            <p:cond delay="0"/>
                                          </p:stCondLst>
                                        </p:cTn>
                                        <p:tgtEl>
                                          <p:spTgt spid="24"/>
                                        </p:tgtEl>
                                        <p:attrNameLst>
                                          <p:attrName>style.visibility</p:attrName>
                                        </p:attrNameLst>
                                      </p:cBhvr>
                                      <p:to>
                                        <p:strVal val="visible"/>
                                      </p:to>
                                    </p:set>
                                    <p:animEffect>
                                      <p:cBhvr>
                                        <p:cTn id="89" dur="500"/>
                                        <p:tgtEl>
                                          <p:spTgt spid="24"/>
                                        </p:tgtEl>
                                      </p:cBhvr>
                                    </p:animEffect>
                                  </p:childTnLst>
                                </p:cTn>
                              </p:par>
                              <p:par>
                                <p:cTn id="90" presetID="3" presetClass="entr" presetSubtype="10" fill="hold" grpId="0" nodeType="withEffect">
                                  <p:stCondLst>
                                    <p:cond delay="0"/>
                                  </p:stCondLst>
                                  <p:childTnLst>
                                    <p:set>
                                      <p:cBhvr>
                                        <p:cTn id="91" dur="1" fill="hold">
                                          <p:stCondLst>
                                            <p:cond delay="0"/>
                                          </p:stCondLst>
                                        </p:cTn>
                                        <p:tgtEl>
                                          <p:spTgt spid="11"/>
                                        </p:tgtEl>
                                        <p:attrNameLst>
                                          <p:attrName>style.visibility</p:attrName>
                                        </p:attrNameLst>
                                      </p:cBhvr>
                                      <p:to>
                                        <p:strVal val="visible"/>
                                      </p:to>
                                    </p:set>
                                    <p:animEffect>
                                      <p:cBhvr>
                                        <p:cTn id="92" dur="500"/>
                                        <p:tgtEl>
                                          <p:spTgt spid="11"/>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35"/>
                                        </p:tgtEl>
                                        <p:attrNameLst>
                                          <p:attrName>style.visibility</p:attrName>
                                        </p:attrNameLst>
                                      </p:cBhvr>
                                      <p:to>
                                        <p:strVal val="visible"/>
                                      </p:to>
                                    </p:set>
                                    <p:animEffect>
                                      <p:cBhvr>
                                        <p:cTn id="97" dur="500"/>
                                        <p:tgtEl>
                                          <p:spTgt spid="35"/>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36"/>
                                        </p:tgtEl>
                                        <p:attrNameLst>
                                          <p:attrName>style.visibility</p:attrName>
                                        </p:attrNameLst>
                                      </p:cBhvr>
                                      <p:to>
                                        <p:strVal val="visible"/>
                                      </p:to>
                                    </p:set>
                                    <p:animEffect>
                                      <p:cBhvr>
                                        <p:cTn id="102" dur="500"/>
                                        <p:tgtEl>
                                          <p:spTgt spid="36"/>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31"/>
                                        </p:tgtEl>
                                        <p:attrNameLst>
                                          <p:attrName>style.visibility</p:attrName>
                                        </p:attrNameLst>
                                      </p:cBhvr>
                                      <p:to>
                                        <p:strVal val="visible"/>
                                      </p:to>
                                    </p:set>
                                    <p:animEffect>
                                      <p:cBhvr>
                                        <p:cTn id="107" dur="500"/>
                                        <p:tgtEl>
                                          <p:spTgt spid="31"/>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p:cBhvr>
                                        <p:cTn id="112" dur="500"/>
                                        <p:tgtEl>
                                          <p:spTgt spid="18"/>
                                        </p:tgtEl>
                                      </p:cBhvr>
                                    </p:animEffect>
                                  </p:childTnLst>
                                </p:cTn>
                              </p:par>
                              <p:par>
                                <p:cTn id="113" presetID="3" presetClass="entr" presetSubtype="10" fill="hold" nodeType="withEffect">
                                  <p:stCondLst>
                                    <p:cond delay="0"/>
                                  </p:stCondLst>
                                  <p:childTnLst>
                                    <p:set>
                                      <p:cBhvr>
                                        <p:cTn id="114" dur="1" fill="hold">
                                          <p:stCondLst>
                                            <p:cond delay="0"/>
                                          </p:stCondLst>
                                        </p:cTn>
                                        <p:tgtEl>
                                          <p:spTgt spid="16"/>
                                        </p:tgtEl>
                                        <p:attrNameLst>
                                          <p:attrName>style.visibility</p:attrName>
                                        </p:attrNameLst>
                                      </p:cBhvr>
                                      <p:to>
                                        <p:strVal val="visible"/>
                                      </p:to>
                                    </p:set>
                                    <p:animEffect>
                                      <p:cBhvr>
                                        <p:cTn id="115" dur="500"/>
                                        <p:tgtEl>
                                          <p:spTgt spid="16"/>
                                        </p:tgtEl>
                                      </p:cBhvr>
                                    </p:animEffect>
                                  </p:childTnLst>
                                </p:cTn>
                              </p:par>
                            </p:childTnLst>
                          </p:cTn>
                        </p:par>
                      </p:childTnLst>
                    </p:cTn>
                  </p:par>
                  <p:par>
                    <p:cTn id="116" fill="hold">
                      <p:stCondLst>
                        <p:cond delay="indefinite"/>
                      </p:stCondLst>
                      <p:childTnLst>
                        <p:par>
                          <p:cTn id="117" fill="hold">
                            <p:stCondLst>
                              <p:cond delay="0"/>
                            </p:stCondLst>
                            <p:childTnLst>
                              <p:par>
                                <p:cTn id="118" presetID="3" presetClass="entr" presetSubtype="10" fill="hold" nodeType="clickEffect">
                                  <p:stCondLst>
                                    <p:cond delay="0"/>
                                  </p:stCondLst>
                                  <p:childTnLst>
                                    <p:set>
                                      <p:cBhvr>
                                        <p:cTn id="119" dur="1" fill="hold">
                                          <p:stCondLst>
                                            <p:cond delay="0"/>
                                          </p:stCondLst>
                                        </p:cTn>
                                        <p:tgtEl>
                                          <p:spTgt spid="15"/>
                                        </p:tgtEl>
                                        <p:attrNameLst>
                                          <p:attrName>style.visibility</p:attrName>
                                        </p:attrNameLst>
                                      </p:cBhvr>
                                      <p:to>
                                        <p:strVal val="visible"/>
                                      </p:to>
                                    </p:set>
                                    <p:animEffect>
                                      <p:cBhvr>
                                        <p:cTn id="120" dur="500"/>
                                        <p:tgtEl>
                                          <p:spTgt spid="15"/>
                                        </p:tgtEl>
                                      </p:cBhvr>
                                    </p:animEffect>
                                  </p:childTnLst>
                                </p:cTn>
                              </p:par>
                            </p:childTnLst>
                          </p:cTn>
                        </p:par>
                      </p:childTnLst>
                    </p:cTn>
                  </p:par>
                  <p:par>
                    <p:cTn id="121" fill="hold">
                      <p:stCondLst>
                        <p:cond delay="indefinite"/>
                      </p:stCondLst>
                      <p:childTnLst>
                        <p:par>
                          <p:cTn id="122" fill="hold">
                            <p:stCondLst>
                              <p:cond delay="0"/>
                            </p:stCondLst>
                            <p:childTnLst>
                              <p:par>
                                <p:cTn id="123" presetID="3" presetClass="entr" presetSubtype="10" fill="hold" grpId="0" nodeType="clickEffect">
                                  <p:stCondLst>
                                    <p:cond delay="0"/>
                                  </p:stCondLst>
                                  <p:childTnLst>
                                    <p:set>
                                      <p:cBhvr>
                                        <p:cTn id="124" dur="1" fill="hold">
                                          <p:stCondLst>
                                            <p:cond delay="0"/>
                                          </p:stCondLst>
                                        </p:cTn>
                                        <p:tgtEl>
                                          <p:spTgt spid="23"/>
                                        </p:tgtEl>
                                        <p:attrNameLst>
                                          <p:attrName>style.visibility</p:attrName>
                                        </p:attrNameLst>
                                      </p:cBhvr>
                                      <p:to>
                                        <p:strVal val="visible"/>
                                      </p:to>
                                    </p:set>
                                    <p:animEffect>
                                      <p:cBhvr>
                                        <p:cTn id="125" dur="500"/>
                                        <p:tgtEl>
                                          <p:spTgt spid="23"/>
                                        </p:tgtEl>
                                      </p:cBhvr>
                                    </p:animEffect>
                                  </p:childTnLst>
                                </p:cTn>
                              </p:par>
                            </p:childTnLst>
                          </p:cTn>
                        </p:par>
                      </p:childTnLst>
                    </p:cTn>
                  </p:par>
                  <p:par>
                    <p:cTn id="126" fill="hold">
                      <p:stCondLst>
                        <p:cond delay="indefinite"/>
                      </p:stCondLst>
                      <p:childTnLst>
                        <p:par>
                          <p:cTn id="127" fill="hold">
                            <p:stCondLst>
                              <p:cond delay="0"/>
                            </p:stCondLst>
                            <p:childTnLst>
                              <p:par>
                                <p:cTn id="128" presetID="3" presetClass="entr" presetSubtype="10" fill="hold" nodeType="clickEffect">
                                  <p:stCondLst>
                                    <p:cond delay="0"/>
                                  </p:stCondLst>
                                  <p:childTnLst>
                                    <p:set>
                                      <p:cBhvr>
                                        <p:cTn id="129" dur="1" fill="hold">
                                          <p:stCondLst>
                                            <p:cond delay="0"/>
                                          </p:stCondLst>
                                        </p:cTn>
                                        <p:tgtEl>
                                          <p:spTgt spid="26"/>
                                        </p:tgtEl>
                                        <p:attrNameLst>
                                          <p:attrName>style.visibility</p:attrName>
                                        </p:attrNameLst>
                                      </p:cBhvr>
                                      <p:to>
                                        <p:strVal val="visible"/>
                                      </p:to>
                                    </p:set>
                                    <p:animEffect>
                                      <p:cBhvr>
                                        <p:cTn id="130" dur="500"/>
                                        <p:tgtEl>
                                          <p:spTgt spid="26"/>
                                        </p:tgtEl>
                                      </p:cBhvr>
                                    </p:animEffect>
                                  </p:childTnLst>
                                </p:cTn>
                              </p:par>
                              <p:par>
                                <p:cTn id="131" presetID="3" presetClass="entr" presetSubtype="10" fill="hold" grpId="0" nodeType="withEffect">
                                  <p:stCondLst>
                                    <p:cond delay="0"/>
                                  </p:stCondLst>
                                  <p:childTnLst>
                                    <p:set>
                                      <p:cBhvr>
                                        <p:cTn id="132" dur="1" fill="hold">
                                          <p:stCondLst>
                                            <p:cond delay="0"/>
                                          </p:stCondLst>
                                        </p:cTn>
                                        <p:tgtEl>
                                          <p:spTgt spid="20"/>
                                        </p:tgtEl>
                                        <p:attrNameLst>
                                          <p:attrName>style.visibility</p:attrName>
                                        </p:attrNameLst>
                                      </p:cBhvr>
                                      <p:to>
                                        <p:strVal val="visible"/>
                                      </p:to>
                                    </p:set>
                                    <p:animEffect>
                                      <p:cBhvr>
                                        <p:cTn id="133" dur="500"/>
                                        <p:tgtEl>
                                          <p:spTgt spid="20"/>
                                        </p:tgtEl>
                                      </p:cBhvr>
                                    </p:animEffect>
                                  </p:childTnLst>
                                </p:cTn>
                              </p:par>
                            </p:childTnLst>
                          </p:cTn>
                        </p:par>
                      </p:childTnLst>
                    </p:cTn>
                  </p:par>
                  <p:par>
                    <p:cTn id="134" fill="hold">
                      <p:stCondLst>
                        <p:cond delay="indefinite"/>
                      </p:stCondLst>
                      <p:childTnLst>
                        <p:par>
                          <p:cTn id="135" fill="hold">
                            <p:stCondLst>
                              <p:cond delay="0"/>
                            </p:stCondLst>
                            <p:childTnLst>
                              <p:par>
                                <p:cTn id="136" presetID="3" presetClass="entr" presetSubtype="10" fill="hold" grpId="0" nodeType="clickEffect">
                                  <p:stCondLst>
                                    <p:cond delay="0"/>
                                  </p:stCondLst>
                                  <p:childTnLst>
                                    <p:set>
                                      <p:cBhvr>
                                        <p:cTn id="137" dur="1" fill="hold">
                                          <p:stCondLst>
                                            <p:cond delay="0"/>
                                          </p:stCondLst>
                                        </p:cTn>
                                        <p:tgtEl>
                                          <p:spTgt spid="40"/>
                                        </p:tgtEl>
                                        <p:attrNameLst>
                                          <p:attrName>style.visibility</p:attrName>
                                        </p:attrNameLst>
                                      </p:cBhvr>
                                      <p:to>
                                        <p:strVal val="visible"/>
                                      </p:to>
                                    </p:set>
                                    <p:animEffect>
                                      <p:cBhvr>
                                        <p:cTn id="138" dur="500"/>
                                        <p:tgtEl>
                                          <p:spTgt spid="40"/>
                                        </p:tgtEl>
                                      </p:cBhvr>
                                    </p:animEffect>
                                  </p:childTnLst>
                                </p:cTn>
                              </p:par>
                              <p:par>
                                <p:cTn id="139" presetID="3" presetClass="entr" presetSubtype="10" fill="hold" grpId="0" nodeType="withEffect">
                                  <p:stCondLst>
                                    <p:cond delay="0"/>
                                  </p:stCondLst>
                                  <p:childTnLst>
                                    <p:set>
                                      <p:cBhvr>
                                        <p:cTn id="140" dur="1" fill="hold">
                                          <p:stCondLst>
                                            <p:cond delay="0"/>
                                          </p:stCondLst>
                                        </p:cTn>
                                        <p:tgtEl>
                                          <p:spTgt spid="27"/>
                                        </p:tgtEl>
                                        <p:attrNameLst>
                                          <p:attrName>style.visibility</p:attrName>
                                        </p:attrNameLst>
                                      </p:cBhvr>
                                      <p:to>
                                        <p:strVal val="visible"/>
                                      </p:to>
                                    </p:set>
                                    <p:animEffect>
                                      <p:cBhvr>
                                        <p:cTn id="141" dur="500"/>
                                        <p:tgtEl>
                                          <p:spTgt spid="27"/>
                                        </p:tgtEl>
                                      </p:cBhvr>
                                    </p:animEffect>
                                  </p:childTnLst>
                                </p:cTn>
                              </p:par>
                            </p:childTnLst>
                          </p:cTn>
                        </p:par>
                      </p:childTnLst>
                    </p:cTn>
                  </p:par>
                  <p:par>
                    <p:cTn id="142" fill="hold">
                      <p:stCondLst>
                        <p:cond delay="indefinite"/>
                      </p:stCondLst>
                      <p:childTnLst>
                        <p:par>
                          <p:cTn id="143" fill="hold">
                            <p:stCondLst>
                              <p:cond delay="0"/>
                            </p:stCondLst>
                            <p:childTnLst>
                              <p:par>
                                <p:cTn id="144" presetID="3" presetClass="entr" presetSubtype="10" fill="hold" grpId="0" nodeType="clickEffect">
                                  <p:stCondLst>
                                    <p:cond delay="0"/>
                                  </p:stCondLst>
                                  <p:childTnLst>
                                    <p:set>
                                      <p:cBhvr>
                                        <p:cTn id="145" dur="1" fill="hold">
                                          <p:stCondLst>
                                            <p:cond delay="0"/>
                                          </p:stCondLst>
                                        </p:cTn>
                                        <p:tgtEl>
                                          <p:spTgt spid="37"/>
                                        </p:tgtEl>
                                        <p:attrNameLst>
                                          <p:attrName>style.visibility</p:attrName>
                                        </p:attrNameLst>
                                      </p:cBhvr>
                                      <p:to>
                                        <p:strVal val="visible"/>
                                      </p:to>
                                    </p:set>
                                    <p:animEffect>
                                      <p:cBhvr>
                                        <p:cTn id="14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utoUpdateAnimBg="0"/>
      <p:bldP spid="9" grpId="0" bldLvl="0" autoUpdateAnimBg="0"/>
      <p:bldP spid="10" grpId="0" bldLvl="0" autoUpdateAnimBg="0"/>
      <p:bldP spid="11" grpId="0" bldLvl="0" autoUpdateAnimBg="0"/>
      <p:bldP spid="12" grpId="0" bldLvl="0" autoUpdateAnimBg="0"/>
      <p:bldP spid="13" grpId="0" bldLvl="0" autoUpdateAnimBg="0"/>
      <p:bldP spid="18" grpId="0" bldLvl="0" autoUpdateAnimBg="0"/>
      <p:bldP spid="20" grpId="0" bldLvl="0" autoUpdateAnimBg="0"/>
      <p:bldP spid="21" grpId="0" bldLvl="0" autoUpdateAnimBg="0"/>
      <p:bldP spid="22" grpId="0" bldLvl="0" autoUpdateAnimBg="0"/>
      <p:bldP spid="23" grpId="0" bldLvl="0" autoUpdateAnimBg="0"/>
      <p:bldP spid="27" grpId="0" bldLvl="0" autoUpdateAnimBg="0"/>
      <p:bldP spid="28" grpId="0" bldLvl="0" autoUpdateAnimBg="0"/>
      <p:bldP spid="29" grpId="0" bldLvl="0" autoUpdateAnimBg="0"/>
      <p:bldP spid="30" grpId="0" bldLvl="0" autoUpdateAnimBg="0"/>
      <p:bldP spid="31" grpId="0" bldLvl="0" animBg="1" autoUpdateAnimBg="0"/>
      <p:bldP spid="32" grpId="0" bldLvl="0" animBg="1" autoUpdateAnimBg="0"/>
      <p:bldP spid="33" grpId="0" bldLvl="0" animBg="1" autoUpdateAnimBg="0"/>
      <p:bldP spid="34" grpId="0" bldLvl="0" animBg="1" autoUpdateAnimBg="0"/>
      <p:bldP spid="35" grpId="0" bldLvl="0" animBg="1" autoUpdateAnimBg="0"/>
      <p:bldP spid="36" grpId="0" bldLvl="0" animBg="1" autoUpdateAnimBg="0"/>
      <p:bldP spid="37" grpId="0" bldLvl="0" animBg="1" autoUpdateAnimBg="0"/>
      <p:bldP spid="38" grpId="0" bldLvl="0" animBg="1" autoUpdateAnimBg="0"/>
      <p:bldP spid="39" grpId="0" bldLvl="0" animBg="1" autoUpdateAnimBg="0"/>
      <p:bldP spid="40" grpId="0" bldLvl="0" animBg="1"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E7E062-95F7-42C0-9636-92DC0878526E}"/>
              </a:ext>
            </a:extLst>
          </p:cNvPr>
          <p:cNvSpPr>
            <a:spLocks noGrp="1"/>
          </p:cNvSpPr>
          <p:nvPr>
            <p:ph type="title"/>
          </p:nvPr>
        </p:nvSpPr>
        <p:spPr/>
        <p:txBody>
          <a:bodyPr/>
          <a:lstStyle/>
          <a:p>
            <a:r>
              <a:rPr lang="zh-CN" altLang="en-US" dirty="0"/>
              <a:t>行业供给（要素价格上升）</a:t>
            </a:r>
          </a:p>
        </p:txBody>
      </p:sp>
      <p:sp>
        <p:nvSpPr>
          <p:cNvPr id="3" name="内容占位符 2">
            <a:extLst>
              <a:ext uri="{FF2B5EF4-FFF2-40B4-BE49-F238E27FC236}">
                <a16:creationId xmlns:a16="http://schemas.microsoft.com/office/drawing/2014/main" id="{D9442C9A-B8AF-470F-9B99-05D70A0CAAC1}"/>
              </a:ext>
            </a:extLst>
          </p:cNvPr>
          <p:cNvSpPr>
            <a:spLocks noGrp="1"/>
          </p:cNvSpPr>
          <p:nvPr>
            <p:ph idx="1"/>
          </p:nvPr>
        </p:nvSpPr>
        <p:spPr/>
        <p:txBody>
          <a:bodyPr/>
          <a:lstStyle/>
          <a:p>
            <a:endParaRPr lang="zh-CN" altLang="en-US" dirty="0"/>
          </a:p>
        </p:txBody>
      </p:sp>
      <p:sp>
        <p:nvSpPr>
          <p:cNvPr id="4" name="Rectangle 3">
            <a:extLst>
              <a:ext uri="{FF2B5EF4-FFF2-40B4-BE49-F238E27FC236}">
                <a16:creationId xmlns:a16="http://schemas.microsoft.com/office/drawing/2014/main" id="{7E79F8C2-EFF7-4FF3-9FD0-C98BB9EC9C47}"/>
              </a:ext>
            </a:extLst>
          </p:cNvPr>
          <p:cNvSpPr txBox="1">
            <a:spLocks noChangeArrowheads="1"/>
          </p:cNvSpPr>
          <p:nvPr/>
        </p:nvSpPr>
        <p:spPr>
          <a:xfrm flipV="1">
            <a:off x="428625" y="6057900"/>
            <a:ext cx="8229600" cy="46038"/>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buFontTx/>
              <a:buChar char="•"/>
            </a:pPr>
            <a:endParaRPr lang="zh-CN" altLang="zh-CN" sz="2400"/>
          </a:p>
          <a:p>
            <a:pPr lvl="2">
              <a:buFontTx/>
              <a:buChar char="•"/>
            </a:pPr>
            <a:endParaRPr lang="zh-CN" altLang="zh-CN" sz="2400"/>
          </a:p>
        </p:txBody>
      </p:sp>
      <p:cxnSp>
        <p:nvCxnSpPr>
          <p:cNvPr id="5" name="直接箭头连接符 4">
            <a:extLst>
              <a:ext uri="{FF2B5EF4-FFF2-40B4-BE49-F238E27FC236}">
                <a16:creationId xmlns:a16="http://schemas.microsoft.com/office/drawing/2014/main" id="{EA2E689A-AFB7-4EE6-AB2B-0F5DAB364C12}"/>
              </a:ext>
            </a:extLst>
          </p:cNvPr>
          <p:cNvCxnSpPr>
            <a:cxnSpLocks noChangeShapeType="1"/>
          </p:cNvCxnSpPr>
          <p:nvPr/>
        </p:nvCxnSpPr>
        <p:spPr bwMode="auto">
          <a:xfrm rot="5400000" flipH="1" flipV="1">
            <a:off x="1301750" y="4533900"/>
            <a:ext cx="2782888" cy="1588"/>
          </a:xfrm>
          <a:prstGeom prst="straightConnector1">
            <a:avLst/>
          </a:prstGeom>
          <a:noFill/>
          <a:ln w="28575">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6" name="TextBox 5">
            <a:extLst>
              <a:ext uri="{FF2B5EF4-FFF2-40B4-BE49-F238E27FC236}">
                <a16:creationId xmlns:a16="http://schemas.microsoft.com/office/drawing/2014/main" id="{5DC61EAC-6EAD-4449-B391-5E920646A83C}"/>
              </a:ext>
            </a:extLst>
          </p:cNvPr>
          <p:cNvSpPr>
            <a:spLocks noChangeArrowheads="1"/>
          </p:cNvSpPr>
          <p:nvPr/>
        </p:nvSpPr>
        <p:spPr bwMode="auto">
          <a:xfrm>
            <a:off x="2357438" y="3143250"/>
            <a:ext cx="3937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800" b="0">
                <a:solidFill>
                  <a:srgbClr val="000000"/>
                </a:solidFill>
              </a:rPr>
              <a:t>P</a:t>
            </a:r>
            <a:endParaRPr lang="zh-CN" altLang="en-US" sz="1100" b="0">
              <a:solidFill>
                <a:srgbClr val="000000"/>
              </a:solidFill>
            </a:endParaRPr>
          </a:p>
        </p:txBody>
      </p:sp>
      <p:sp>
        <p:nvSpPr>
          <p:cNvPr id="7" name="TextBox 6">
            <a:extLst>
              <a:ext uri="{FF2B5EF4-FFF2-40B4-BE49-F238E27FC236}">
                <a16:creationId xmlns:a16="http://schemas.microsoft.com/office/drawing/2014/main" id="{98926764-1578-40A5-B9D0-01C97B8639E1}"/>
              </a:ext>
            </a:extLst>
          </p:cNvPr>
          <p:cNvSpPr>
            <a:spLocks noChangeArrowheads="1"/>
          </p:cNvSpPr>
          <p:nvPr/>
        </p:nvSpPr>
        <p:spPr bwMode="auto">
          <a:xfrm>
            <a:off x="2470150" y="5924550"/>
            <a:ext cx="392113"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800" b="0">
                <a:solidFill>
                  <a:srgbClr val="000000"/>
                </a:solidFill>
              </a:rPr>
              <a:t>O</a:t>
            </a:r>
            <a:endParaRPr lang="zh-CN" altLang="en-US" sz="1100" b="0">
              <a:solidFill>
                <a:srgbClr val="000000"/>
              </a:solidFill>
            </a:endParaRPr>
          </a:p>
        </p:txBody>
      </p:sp>
      <p:sp>
        <p:nvSpPr>
          <p:cNvPr id="8" name="TextBox 7">
            <a:extLst>
              <a:ext uri="{FF2B5EF4-FFF2-40B4-BE49-F238E27FC236}">
                <a16:creationId xmlns:a16="http://schemas.microsoft.com/office/drawing/2014/main" id="{59BC259C-9E76-4513-9A4F-0A62E9693697}"/>
              </a:ext>
            </a:extLst>
          </p:cNvPr>
          <p:cNvSpPr>
            <a:spLocks noChangeArrowheads="1"/>
          </p:cNvSpPr>
          <p:nvPr/>
        </p:nvSpPr>
        <p:spPr bwMode="auto">
          <a:xfrm>
            <a:off x="6678613" y="5924550"/>
            <a:ext cx="3937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800" b="0">
                <a:solidFill>
                  <a:srgbClr val="000000"/>
                </a:solidFill>
              </a:rPr>
              <a:t>Q</a:t>
            </a:r>
            <a:endParaRPr lang="zh-CN" altLang="en-US" sz="1800" b="0">
              <a:solidFill>
                <a:srgbClr val="000000"/>
              </a:solidFill>
            </a:endParaRPr>
          </a:p>
        </p:txBody>
      </p:sp>
      <p:cxnSp>
        <p:nvCxnSpPr>
          <p:cNvPr id="9" name="直接箭头连接符 8">
            <a:extLst>
              <a:ext uri="{FF2B5EF4-FFF2-40B4-BE49-F238E27FC236}">
                <a16:creationId xmlns:a16="http://schemas.microsoft.com/office/drawing/2014/main" id="{19846F90-4259-4262-951D-57DBADEF46DE}"/>
              </a:ext>
            </a:extLst>
          </p:cNvPr>
          <p:cNvCxnSpPr>
            <a:cxnSpLocks noChangeShapeType="1"/>
          </p:cNvCxnSpPr>
          <p:nvPr/>
        </p:nvCxnSpPr>
        <p:spPr bwMode="auto">
          <a:xfrm>
            <a:off x="2693988" y="5937250"/>
            <a:ext cx="4210050" cy="1588"/>
          </a:xfrm>
          <a:prstGeom prst="straightConnector1">
            <a:avLst/>
          </a:prstGeom>
          <a:noFill/>
          <a:ln w="28575">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10" name="直接连接符 10">
            <a:extLst>
              <a:ext uri="{FF2B5EF4-FFF2-40B4-BE49-F238E27FC236}">
                <a16:creationId xmlns:a16="http://schemas.microsoft.com/office/drawing/2014/main" id="{A20EE98C-8B34-4F98-98EE-A4C013E3CF57}"/>
              </a:ext>
            </a:extLst>
          </p:cNvPr>
          <p:cNvSpPr>
            <a:spLocks noChangeShapeType="1"/>
          </p:cNvSpPr>
          <p:nvPr/>
        </p:nvSpPr>
        <p:spPr bwMode="auto">
          <a:xfrm flipV="1">
            <a:off x="3254375" y="3697288"/>
            <a:ext cx="2582863" cy="1492250"/>
          </a:xfrm>
          <a:prstGeom prst="line">
            <a:avLst/>
          </a:prstGeom>
          <a:noFill/>
          <a:ln w="28575">
            <a:solidFill>
              <a:srgbClr val="0070C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直接连接符 17">
            <a:extLst>
              <a:ext uri="{FF2B5EF4-FFF2-40B4-BE49-F238E27FC236}">
                <a16:creationId xmlns:a16="http://schemas.microsoft.com/office/drawing/2014/main" id="{9A032C40-448E-425B-95F5-6B84EB3EDDED}"/>
              </a:ext>
            </a:extLst>
          </p:cNvPr>
          <p:cNvSpPr>
            <a:spLocks noChangeShapeType="1"/>
          </p:cNvSpPr>
          <p:nvPr/>
        </p:nvSpPr>
        <p:spPr bwMode="auto">
          <a:xfrm>
            <a:off x="2693988" y="4037013"/>
            <a:ext cx="2581275" cy="1587"/>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直接连接符 20">
            <a:extLst>
              <a:ext uri="{FF2B5EF4-FFF2-40B4-BE49-F238E27FC236}">
                <a16:creationId xmlns:a16="http://schemas.microsoft.com/office/drawing/2014/main" id="{56B9C661-C78B-46C4-A4D9-D3374614E73C}"/>
              </a:ext>
            </a:extLst>
          </p:cNvPr>
          <p:cNvSpPr>
            <a:spLocks noChangeShapeType="1"/>
          </p:cNvSpPr>
          <p:nvPr/>
        </p:nvSpPr>
        <p:spPr bwMode="auto">
          <a:xfrm>
            <a:off x="2693988" y="5054600"/>
            <a:ext cx="730250" cy="1588"/>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直接连接符 26">
            <a:extLst>
              <a:ext uri="{FF2B5EF4-FFF2-40B4-BE49-F238E27FC236}">
                <a16:creationId xmlns:a16="http://schemas.microsoft.com/office/drawing/2014/main" id="{0A465B4C-C0E9-4441-895B-E406DBC82E10}"/>
              </a:ext>
            </a:extLst>
          </p:cNvPr>
          <p:cNvSpPr>
            <a:spLocks noChangeShapeType="1"/>
          </p:cNvSpPr>
          <p:nvPr/>
        </p:nvSpPr>
        <p:spPr bwMode="auto">
          <a:xfrm rot="5400000">
            <a:off x="4325938" y="4986338"/>
            <a:ext cx="1900237" cy="1587"/>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直接连接符 27">
            <a:extLst>
              <a:ext uri="{FF2B5EF4-FFF2-40B4-BE49-F238E27FC236}">
                <a16:creationId xmlns:a16="http://schemas.microsoft.com/office/drawing/2014/main" id="{C2A9B7C1-5B08-4BFB-8056-4F9602DD940B}"/>
              </a:ext>
            </a:extLst>
          </p:cNvPr>
          <p:cNvSpPr>
            <a:spLocks noChangeShapeType="1"/>
          </p:cNvSpPr>
          <p:nvPr/>
        </p:nvSpPr>
        <p:spPr bwMode="auto">
          <a:xfrm rot="5400000">
            <a:off x="3721894" y="5223669"/>
            <a:ext cx="1425575" cy="1587"/>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直接连接符 29">
            <a:extLst>
              <a:ext uri="{FF2B5EF4-FFF2-40B4-BE49-F238E27FC236}">
                <a16:creationId xmlns:a16="http://schemas.microsoft.com/office/drawing/2014/main" id="{4A41CADE-A818-4A86-9B56-F894C7BED2E4}"/>
              </a:ext>
            </a:extLst>
          </p:cNvPr>
          <p:cNvSpPr>
            <a:spLocks noChangeShapeType="1"/>
          </p:cNvSpPr>
          <p:nvPr/>
        </p:nvSpPr>
        <p:spPr bwMode="auto">
          <a:xfrm rot="5400000">
            <a:off x="2982119" y="5495131"/>
            <a:ext cx="882650" cy="1588"/>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TextBox 34">
            <a:extLst>
              <a:ext uri="{FF2B5EF4-FFF2-40B4-BE49-F238E27FC236}">
                <a16:creationId xmlns:a16="http://schemas.microsoft.com/office/drawing/2014/main" id="{FA9E891A-67E8-4382-8A14-033E501BBEE6}"/>
              </a:ext>
            </a:extLst>
          </p:cNvPr>
          <p:cNvSpPr>
            <a:spLocks noChangeArrowheads="1"/>
          </p:cNvSpPr>
          <p:nvPr/>
        </p:nvSpPr>
        <p:spPr bwMode="auto">
          <a:xfrm>
            <a:off x="5894388" y="3427413"/>
            <a:ext cx="560387"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800" b="0">
                <a:solidFill>
                  <a:srgbClr val="000000"/>
                </a:solidFill>
              </a:rPr>
              <a:t>LS</a:t>
            </a:r>
            <a:endParaRPr lang="zh-CN" altLang="en-US" sz="1100" b="0">
              <a:solidFill>
                <a:srgbClr val="000000"/>
              </a:solidFill>
            </a:endParaRPr>
          </a:p>
        </p:txBody>
      </p:sp>
      <p:sp>
        <p:nvSpPr>
          <p:cNvPr id="17" name="TextBox 37">
            <a:extLst>
              <a:ext uri="{FF2B5EF4-FFF2-40B4-BE49-F238E27FC236}">
                <a16:creationId xmlns:a16="http://schemas.microsoft.com/office/drawing/2014/main" id="{FB7A47D5-3D29-40C3-A4FF-05A611B47A93}"/>
              </a:ext>
            </a:extLst>
          </p:cNvPr>
          <p:cNvSpPr>
            <a:spLocks noChangeArrowheads="1"/>
          </p:cNvSpPr>
          <p:nvPr/>
        </p:nvSpPr>
        <p:spPr bwMode="auto">
          <a:xfrm>
            <a:off x="5051425" y="3697288"/>
            <a:ext cx="33655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800" b="0">
                <a:solidFill>
                  <a:srgbClr val="000000"/>
                </a:solidFill>
              </a:rPr>
              <a:t>B'</a:t>
            </a:r>
            <a:endParaRPr lang="zh-CN" altLang="en-US" sz="1100" b="0">
              <a:solidFill>
                <a:srgbClr val="000000"/>
              </a:solidFill>
            </a:endParaRPr>
          </a:p>
        </p:txBody>
      </p:sp>
      <p:sp>
        <p:nvSpPr>
          <p:cNvPr id="18" name="TextBox 38">
            <a:extLst>
              <a:ext uri="{FF2B5EF4-FFF2-40B4-BE49-F238E27FC236}">
                <a16:creationId xmlns:a16="http://schemas.microsoft.com/office/drawing/2014/main" id="{B390D311-302B-491F-A64F-F4F46EB03EF5}"/>
              </a:ext>
            </a:extLst>
          </p:cNvPr>
          <p:cNvSpPr>
            <a:spLocks noChangeArrowheads="1"/>
          </p:cNvSpPr>
          <p:nvPr/>
        </p:nvSpPr>
        <p:spPr bwMode="auto">
          <a:xfrm>
            <a:off x="3311525" y="4716463"/>
            <a:ext cx="33655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800" b="0">
                <a:solidFill>
                  <a:srgbClr val="000000"/>
                </a:solidFill>
              </a:rPr>
              <a:t>C'</a:t>
            </a:r>
            <a:endParaRPr lang="zh-CN" altLang="en-US" sz="1100" b="0">
              <a:solidFill>
                <a:srgbClr val="000000"/>
              </a:solidFill>
            </a:endParaRPr>
          </a:p>
        </p:txBody>
      </p:sp>
      <p:sp>
        <p:nvSpPr>
          <p:cNvPr id="19" name="TextBox 39">
            <a:extLst>
              <a:ext uri="{FF2B5EF4-FFF2-40B4-BE49-F238E27FC236}">
                <a16:creationId xmlns:a16="http://schemas.microsoft.com/office/drawing/2014/main" id="{2F1C823A-6B12-47E4-828A-2296CA86DB4C}"/>
              </a:ext>
            </a:extLst>
          </p:cNvPr>
          <p:cNvSpPr>
            <a:spLocks noChangeArrowheads="1"/>
          </p:cNvSpPr>
          <p:nvPr/>
        </p:nvSpPr>
        <p:spPr bwMode="auto">
          <a:xfrm>
            <a:off x="4322763" y="4237038"/>
            <a:ext cx="33655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800" b="0">
                <a:solidFill>
                  <a:srgbClr val="000000"/>
                </a:solidFill>
              </a:rPr>
              <a:t>A'</a:t>
            </a:r>
            <a:endParaRPr lang="zh-CN" altLang="en-US" sz="1100" b="0">
              <a:solidFill>
                <a:srgbClr val="000000"/>
              </a:solidFill>
            </a:endParaRPr>
          </a:p>
        </p:txBody>
      </p:sp>
      <p:sp>
        <p:nvSpPr>
          <p:cNvPr id="20" name="TextBox 45">
            <a:extLst>
              <a:ext uri="{FF2B5EF4-FFF2-40B4-BE49-F238E27FC236}">
                <a16:creationId xmlns:a16="http://schemas.microsoft.com/office/drawing/2014/main" id="{20EC1C4A-32D3-4131-95DC-7BE6DFEACB5F}"/>
              </a:ext>
            </a:extLst>
          </p:cNvPr>
          <p:cNvSpPr>
            <a:spLocks noChangeArrowheads="1"/>
          </p:cNvSpPr>
          <p:nvPr/>
        </p:nvSpPr>
        <p:spPr bwMode="auto">
          <a:xfrm>
            <a:off x="2214563" y="3833813"/>
            <a:ext cx="5365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800" b="0">
                <a:solidFill>
                  <a:srgbClr val="000000"/>
                </a:solidFill>
              </a:rPr>
              <a:t>P</a:t>
            </a:r>
            <a:r>
              <a:rPr lang="en-US" altLang="zh-CN" sz="1100" b="0">
                <a:solidFill>
                  <a:srgbClr val="000000"/>
                </a:solidFill>
              </a:rPr>
              <a:t>1</a:t>
            </a:r>
            <a:endParaRPr lang="zh-CN" altLang="en-US" sz="1100" b="0">
              <a:solidFill>
                <a:srgbClr val="000000"/>
              </a:solidFill>
            </a:endParaRPr>
          </a:p>
        </p:txBody>
      </p:sp>
      <p:sp>
        <p:nvSpPr>
          <p:cNvPr id="21" name="TextBox 46">
            <a:extLst>
              <a:ext uri="{FF2B5EF4-FFF2-40B4-BE49-F238E27FC236}">
                <a16:creationId xmlns:a16="http://schemas.microsoft.com/office/drawing/2014/main" id="{91011A8C-D5B2-453B-9067-FBE06E1BF9BA}"/>
              </a:ext>
            </a:extLst>
          </p:cNvPr>
          <p:cNvSpPr>
            <a:spLocks noChangeArrowheads="1"/>
          </p:cNvSpPr>
          <p:nvPr/>
        </p:nvSpPr>
        <p:spPr bwMode="auto">
          <a:xfrm>
            <a:off x="2286000" y="4376738"/>
            <a:ext cx="4651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800" b="0">
                <a:solidFill>
                  <a:srgbClr val="000000"/>
                </a:solidFill>
              </a:rPr>
              <a:t>P</a:t>
            </a:r>
            <a:r>
              <a:rPr lang="en-US" altLang="zh-CN" sz="1100" b="0">
                <a:solidFill>
                  <a:srgbClr val="000000"/>
                </a:solidFill>
              </a:rPr>
              <a:t>0</a:t>
            </a:r>
            <a:endParaRPr lang="zh-CN" altLang="en-US" sz="1100" b="0">
              <a:solidFill>
                <a:srgbClr val="000000"/>
              </a:solidFill>
            </a:endParaRPr>
          </a:p>
        </p:txBody>
      </p:sp>
      <p:sp>
        <p:nvSpPr>
          <p:cNvPr id="22" name="TextBox 47">
            <a:extLst>
              <a:ext uri="{FF2B5EF4-FFF2-40B4-BE49-F238E27FC236}">
                <a16:creationId xmlns:a16="http://schemas.microsoft.com/office/drawing/2014/main" id="{B15B04FD-0A28-4BF3-9946-578CC55E9B1F}"/>
              </a:ext>
            </a:extLst>
          </p:cNvPr>
          <p:cNvSpPr>
            <a:spLocks noChangeArrowheads="1"/>
          </p:cNvSpPr>
          <p:nvPr/>
        </p:nvSpPr>
        <p:spPr bwMode="auto">
          <a:xfrm>
            <a:off x="2286000" y="4851400"/>
            <a:ext cx="465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800" b="0">
                <a:solidFill>
                  <a:srgbClr val="000000"/>
                </a:solidFill>
              </a:rPr>
              <a:t>P</a:t>
            </a:r>
            <a:r>
              <a:rPr lang="en-US" altLang="zh-CN" sz="1100" b="0">
                <a:solidFill>
                  <a:srgbClr val="000000"/>
                </a:solidFill>
              </a:rPr>
              <a:t>2</a:t>
            </a:r>
            <a:endParaRPr lang="zh-CN" altLang="en-US" sz="1100" b="0">
              <a:solidFill>
                <a:srgbClr val="000000"/>
              </a:solidFill>
            </a:endParaRPr>
          </a:p>
        </p:txBody>
      </p:sp>
      <p:sp>
        <p:nvSpPr>
          <p:cNvPr id="23" name="直接连接符 48">
            <a:extLst>
              <a:ext uri="{FF2B5EF4-FFF2-40B4-BE49-F238E27FC236}">
                <a16:creationId xmlns:a16="http://schemas.microsoft.com/office/drawing/2014/main" id="{FCF6D70C-ED34-4E79-815E-4907A5458AE8}"/>
              </a:ext>
            </a:extLst>
          </p:cNvPr>
          <p:cNvSpPr>
            <a:spLocks noChangeShapeType="1"/>
          </p:cNvSpPr>
          <p:nvPr/>
        </p:nvSpPr>
        <p:spPr bwMode="auto">
          <a:xfrm flipV="1">
            <a:off x="2693988" y="4429125"/>
            <a:ext cx="1806575" cy="6985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TextBox 54">
            <a:extLst>
              <a:ext uri="{FF2B5EF4-FFF2-40B4-BE49-F238E27FC236}">
                <a16:creationId xmlns:a16="http://schemas.microsoft.com/office/drawing/2014/main" id="{D94552B4-7482-46B1-942B-6B93E9656BA7}"/>
              </a:ext>
            </a:extLst>
          </p:cNvPr>
          <p:cNvSpPr>
            <a:spLocks noChangeArrowheads="1"/>
          </p:cNvSpPr>
          <p:nvPr/>
        </p:nvSpPr>
        <p:spPr bwMode="auto">
          <a:xfrm>
            <a:off x="5080000" y="5937250"/>
            <a:ext cx="10953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800" b="0">
                <a:solidFill>
                  <a:srgbClr val="000000"/>
                </a:solidFill>
              </a:rPr>
              <a:t>(n+m</a:t>
            </a:r>
            <a:r>
              <a:rPr lang="en-US" altLang="zh-CN" sz="1100" b="0">
                <a:solidFill>
                  <a:srgbClr val="000000"/>
                </a:solidFill>
              </a:rPr>
              <a:t>1</a:t>
            </a:r>
            <a:r>
              <a:rPr lang="en-US" altLang="zh-CN" sz="1800" b="0">
                <a:solidFill>
                  <a:srgbClr val="000000"/>
                </a:solidFill>
              </a:rPr>
              <a:t>)Q</a:t>
            </a:r>
            <a:r>
              <a:rPr lang="en-US" altLang="zh-CN" sz="1100" b="0">
                <a:solidFill>
                  <a:srgbClr val="000000"/>
                </a:solidFill>
              </a:rPr>
              <a:t>1</a:t>
            </a:r>
            <a:endParaRPr lang="zh-CN" altLang="en-US" sz="1100" b="0">
              <a:solidFill>
                <a:srgbClr val="000000"/>
              </a:solidFill>
            </a:endParaRPr>
          </a:p>
        </p:txBody>
      </p:sp>
      <p:sp>
        <p:nvSpPr>
          <p:cNvPr id="25" name="TextBox 55">
            <a:extLst>
              <a:ext uri="{FF2B5EF4-FFF2-40B4-BE49-F238E27FC236}">
                <a16:creationId xmlns:a16="http://schemas.microsoft.com/office/drawing/2014/main" id="{EBFA18C7-C6B0-4983-8993-65ABB2757B4A}"/>
              </a:ext>
            </a:extLst>
          </p:cNvPr>
          <p:cNvSpPr>
            <a:spLocks noChangeArrowheads="1"/>
          </p:cNvSpPr>
          <p:nvPr/>
        </p:nvSpPr>
        <p:spPr bwMode="auto">
          <a:xfrm>
            <a:off x="3032125" y="5937250"/>
            <a:ext cx="106521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800" b="0">
                <a:solidFill>
                  <a:srgbClr val="000000"/>
                </a:solidFill>
              </a:rPr>
              <a:t>(n-m</a:t>
            </a:r>
            <a:r>
              <a:rPr lang="en-US" altLang="zh-CN" sz="1100" b="0">
                <a:solidFill>
                  <a:srgbClr val="000000"/>
                </a:solidFill>
              </a:rPr>
              <a:t>2</a:t>
            </a:r>
            <a:r>
              <a:rPr lang="en-US" altLang="zh-CN" sz="1800" b="0">
                <a:solidFill>
                  <a:srgbClr val="000000"/>
                </a:solidFill>
              </a:rPr>
              <a:t>)Q</a:t>
            </a:r>
            <a:r>
              <a:rPr lang="en-US" altLang="zh-CN" sz="1100" b="0">
                <a:solidFill>
                  <a:srgbClr val="000000"/>
                </a:solidFill>
              </a:rPr>
              <a:t>2</a:t>
            </a:r>
            <a:endParaRPr lang="zh-CN" altLang="en-US" sz="1100" b="0">
              <a:solidFill>
                <a:srgbClr val="000000"/>
              </a:solidFill>
            </a:endParaRPr>
          </a:p>
        </p:txBody>
      </p:sp>
      <p:sp>
        <p:nvSpPr>
          <p:cNvPr id="26" name="TextBox 56">
            <a:extLst>
              <a:ext uri="{FF2B5EF4-FFF2-40B4-BE49-F238E27FC236}">
                <a16:creationId xmlns:a16="http://schemas.microsoft.com/office/drawing/2014/main" id="{0F35993A-C264-4AE5-B166-C5C50628C65F}"/>
              </a:ext>
            </a:extLst>
          </p:cNvPr>
          <p:cNvSpPr>
            <a:spLocks noChangeArrowheads="1"/>
          </p:cNvSpPr>
          <p:nvPr/>
        </p:nvSpPr>
        <p:spPr bwMode="auto">
          <a:xfrm>
            <a:off x="4210050" y="5937250"/>
            <a:ext cx="560388"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800" b="0">
                <a:solidFill>
                  <a:srgbClr val="000000"/>
                </a:solidFill>
              </a:rPr>
              <a:t>nQ</a:t>
            </a:r>
            <a:r>
              <a:rPr lang="en-US" altLang="zh-CN" sz="1100" b="0">
                <a:solidFill>
                  <a:srgbClr val="000000"/>
                </a:solidFill>
              </a:rPr>
              <a:t>0</a:t>
            </a:r>
            <a:endParaRPr lang="zh-CN" altLang="en-US" sz="1100" b="0">
              <a:solidFill>
                <a:srgbClr val="000000"/>
              </a:solidFill>
            </a:endParaRPr>
          </a:p>
        </p:txBody>
      </p:sp>
      <p:sp>
        <p:nvSpPr>
          <p:cNvPr id="27" name="圆角矩形标注 30">
            <a:extLst>
              <a:ext uri="{FF2B5EF4-FFF2-40B4-BE49-F238E27FC236}">
                <a16:creationId xmlns:a16="http://schemas.microsoft.com/office/drawing/2014/main" id="{F233965E-CA0E-423D-AC2C-E73D8B2D3990}"/>
              </a:ext>
            </a:extLst>
          </p:cNvPr>
          <p:cNvSpPr>
            <a:spLocks noChangeArrowheads="1"/>
          </p:cNvSpPr>
          <p:nvPr/>
        </p:nvSpPr>
        <p:spPr bwMode="auto">
          <a:xfrm>
            <a:off x="0" y="1785938"/>
            <a:ext cx="3071813" cy="1357312"/>
          </a:xfrm>
          <a:prstGeom prst="wedgeRoundRectCallout">
            <a:avLst>
              <a:gd name="adj1" fmla="val 89977"/>
              <a:gd name="adj2" fmla="val 139787"/>
              <a:gd name="adj3" fmla="val 16667"/>
            </a:avLst>
          </a:prstGeom>
          <a:solidFill>
            <a:srgbClr val="E7F4D8"/>
          </a:solidFill>
          <a:ln w="25400">
            <a:solidFill>
              <a:srgbClr val="88A3A6"/>
            </a:solidFill>
            <a:miter lim="800000"/>
            <a:headEnd/>
            <a:tailEnd/>
          </a:ln>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800" b="0">
                <a:solidFill>
                  <a:schemeClr val="tx1"/>
                </a:solidFill>
              </a:rPr>
              <a:t>长期均衡点</a:t>
            </a:r>
            <a:r>
              <a:rPr lang="en-US" altLang="zh-CN" sz="1800" b="0">
                <a:solidFill>
                  <a:schemeClr val="tx1"/>
                </a:solidFill>
                <a:cs typeface="Arial" panose="020B0604020202020204" pitchFamily="34" charset="0"/>
              </a:rPr>
              <a:t>A</a:t>
            </a:r>
            <a:r>
              <a:rPr lang="zh-CN" altLang="en-US" sz="1800" b="0">
                <a:solidFill>
                  <a:schemeClr val="tx1"/>
                </a:solidFill>
              </a:rPr>
              <a:t>处</a:t>
            </a:r>
            <a:r>
              <a:rPr lang="en-US" altLang="zh-CN" sz="1800" b="0">
                <a:solidFill>
                  <a:schemeClr val="tx1"/>
                </a:solidFill>
                <a:cs typeface="Arial" panose="020B0604020202020204" pitchFamily="34" charset="0"/>
              </a:rPr>
              <a:t>, </a:t>
            </a:r>
            <a:r>
              <a:rPr lang="zh-CN" altLang="en-US" sz="1800" b="0">
                <a:solidFill>
                  <a:schemeClr val="tx1"/>
                </a:solidFill>
              </a:rPr>
              <a:t>企业的价格和产量分别为</a:t>
            </a:r>
            <a:r>
              <a:rPr lang="en-US" altLang="zh-CN" sz="1800" b="0">
                <a:solidFill>
                  <a:schemeClr val="tx1"/>
                </a:solidFill>
                <a:cs typeface="Arial" panose="020B0604020202020204" pitchFamily="34" charset="0"/>
              </a:rPr>
              <a:t>P</a:t>
            </a:r>
            <a:r>
              <a:rPr lang="en-US" altLang="zh-CN" sz="1400" b="0" baseline="-25000">
                <a:solidFill>
                  <a:schemeClr val="tx1"/>
                </a:solidFill>
                <a:cs typeface="Arial" panose="020B0604020202020204" pitchFamily="34" charset="0"/>
              </a:rPr>
              <a:t>0</a:t>
            </a:r>
            <a:r>
              <a:rPr lang="en-US" altLang="zh-CN" sz="1400" b="0">
                <a:solidFill>
                  <a:schemeClr val="tx1"/>
                </a:solidFill>
                <a:cs typeface="Arial" panose="020B0604020202020204" pitchFamily="34" charset="0"/>
              </a:rPr>
              <a:t> </a:t>
            </a:r>
            <a:r>
              <a:rPr lang="zh-CN" altLang="en-US" sz="1800" b="0">
                <a:solidFill>
                  <a:schemeClr val="tx1"/>
                </a:solidFill>
              </a:rPr>
              <a:t>和</a:t>
            </a:r>
            <a:r>
              <a:rPr lang="en-US" altLang="zh-CN" sz="1800" b="0">
                <a:solidFill>
                  <a:schemeClr val="tx1"/>
                </a:solidFill>
                <a:cs typeface="Arial" panose="020B0604020202020204" pitchFamily="34" charset="0"/>
              </a:rPr>
              <a:t>Q</a:t>
            </a:r>
            <a:r>
              <a:rPr lang="en-US" altLang="zh-CN" sz="1400" b="0" baseline="-25000">
                <a:solidFill>
                  <a:schemeClr val="tx1"/>
                </a:solidFill>
                <a:cs typeface="Arial" panose="020B0604020202020204" pitchFamily="34" charset="0"/>
              </a:rPr>
              <a:t>0</a:t>
            </a:r>
            <a:r>
              <a:rPr lang="en-US" altLang="zh-CN" sz="1800" b="0">
                <a:solidFill>
                  <a:schemeClr val="tx1"/>
                </a:solidFill>
                <a:cs typeface="Arial" panose="020B0604020202020204" pitchFamily="34" charset="0"/>
              </a:rPr>
              <a:t>, </a:t>
            </a:r>
            <a:r>
              <a:rPr lang="zh-CN" altLang="en-US" sz="1800" b="0">
                <a:solidFill>
                  <a:schemeClr val="tx1"/>
                </a:solidFill>
              </a:rPr>
              <a:t>市场价格和产量则分别为</a:t>
            </a:r>
            <a:r>
              <a:rPr lang="en-US" altLang="zh-CN" sz="1800" b="0">
                <a:solidFill>
                  <a:schemeClr val="tx1"/>
                </a:solidFill>
                <a:cs typeface="Arial" panose="020B0604020202020204" pitchFamily="34" charset="0"/>
              </a:rPr>
              <a:t>P</a:t>
            </a:r>
            <a:r>
              <a:rPr lang="en-US" altLang="zh-CN" sz="1400" b="0" baseline="-25000">
                <a:solidFill>
                  <a:schemeClr val="tx1"/>
                </a:solidFill>
                <a:cs typeface="Arial" panose="020B0604020202020204" pitchFamily="34" charset="0"/>
              </a:rPr>
              <a:t>0</a:t>
            </a:r>
            <a:r>
              <a:rPr lang="zh-CN" altLang="en-US" sz="1800" b="0">
                <a:solidFill>
                  <a:schemeClr val="tx1"/>
                </a:solidFill>
              </a:rPr>
              <a:t>和</a:t>
            </a:r>
            <a:r>
              <a:rPr lang="en-US" altLang="zh-CN" sz="1800" b="0">
                <a:solidFill>
                  <a:schemeClr val="tx1"/>
                </a:solidFill>
                <a:cs typeface="Arial" panose="020B0604020202020204" pitchFamily="34" charset="0"/>
              </a:rPr>
              <a:t>nQ</a:t>
            </a:r>
            <a:r>
              <a:rPr lang="en-US" altLang="zh-CN" sz="1400" b="0" baseline="-25000">
                <a:solidFill>
                  <a:schemeClr val="tx1"/>
                </a:solidFill>
                <a:cs typeface="Arial" panose="020B0604020202020204" pitchFamily="34" charset="0"/>
              </a:rPr>
              <a:t>0</a:t>
            </a:r>
          </a:p>
        </p:txBody>
      </p:sp>
      <p:sp>
        <p:nvSpPr>
          <p:cNvPr id="28" name="圆角矩形标注 31">
            <a:extLst>
              <a:ext uri="{FF2B5EF4-FFF2-40B4-BE49-F238E27FC236}">
                <a16:creationId xmlns:a16="http://schemas.microsoft.com/office/drawing/2014/main" id="{142FBEE3-08BF-4802-8FE3-E663A61F72F4}"/>
              </a:ext>
            </a:extLst>
          </p:cNvPr>
          <p:cNvSpPr>
            <a:spLocks noChangeArrowheads="1"/>
          </p:cNvSpPr>
          <p:nvPr/>
        </p:nvSpPr>
        <p:spPr bwMode="auto">
          <a:xfrm>
            <a:off x="6791325" y="3709988"/>
            <a:ext cx="2286000" cy="2071687"/>
          </a:xfrm>
          <a:prstGeom prst="wedgeRoundRectCallout">
            <a:avLst>
              <a:gd name="adj1" fmla="val -118773"/>
              <a:gd name="adj2" fmla="val -32042"/>
              <a:gd name="adj3" fmla="val 16667"/>
            </a:avLst>
          </a:prstGeom>
          <a:solidFill>
            <a:srgbClr val="FFEFBD"/>
          </a:solidFill>
          <a:ln w="25400">
            <a:solidFill>
              <a:srgbClr val="88A3A6"/>
            </a:solidFill>
            <a:miter lim="800000"/>
            <a:headEnd/>
            <a:tailEnd/>
          </a:ln>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800" b="0">
                <a:solidFill>
                  <a:schemeClr val="tx1"/>
                </a:solidFill>
              </a:rPr>
              <a:t>新长期均衡点</a:t>
            </a:r>
            <a:r>
              <a:rPr lang="en-US" altLang="zh-CN" sz="1800" b="0">
                <a:solidFill>
                  <a:schemeClr val="tx1"/>
                </a:solidFill>
                <a:cs typeface="Arial" panose="020B0604020202020204" pitchFamily="34" charset="0"/>
              </a:rPr>
              <a:t>B</a:t>
            </a:r>
            <a:r>
              <a:rPr lang="zh-CN" altLang="en-US" sz="1800" b="0">
                <a:solidFill>
                  <a:schemeClr val="tx1"/>
                </a:solidFill>
              </a:rPr>
              <a:t>处</a:t>
            </a:r>
            <a:r>
              <a:rPr lang="en-US" altLang="zh-CN" sz="1800" b="0">
                <a:solidFill>
                  <a:schemeClr val="tx1"/>
                </a:solidFill>
                <a:cs typeface="Arial" panose="020B0604020202020204" pitchFamily="34" charset="0"/>
              </a:rPr>
              <a:t>, </a:t>
            </a:r>
            <a:r>
              <a:rPr lang="zh-CN" altLang="en-US" sz="1800" b="0">
                <a:solidFill>
                  <a:schemeClr val="tx1"/>
                </a:solidFill>
              </a:rPr>
              <a:t>企业的价格和产量分别为</a:t>
            </a:r>
            <a:r>
              <a:rPr lang="en-US" altLang="zh-CN" sz="1800" b="0">
                <a:solidFill>
                  <a:schemeClr val="tx1"/>
                </a:solidFill>
                <a:cs typeface="Arial" panose="020B0604020202020204" pitchFamily="34" charset="0"/>
              </a:rPr>
              <a:t>P</a:t>
            </a:r>
            <a:r>
              <a:rPr lang="en-US" altLang="zh-CN" sz="1400" b="0" baseline="-25000">
                <a:solidFill>
                  <a:schemeClr val="tx1"/>
                </a:solidFill>
                <a:cs typeface="Arial" panose="020B0604020202020204" pitchFamily="34" charset="0"/>
              </a:rPr>
              <a:t>1</a:t>
            </a:r>
            <a:r>
              <a:rPr lang="en-US" altLang="zh-CN" sz="1400" b="0">
                <a:solidFill>
                  <a:schemeClr val="tx1"/>
                </a:solidFill>
                <a:cs typeface="Arial" panose="020B0604020202020204" pitchFamily="34" charset="0"/>
              </a:rPr>
              <a:t> </a:t>
            </a:r>
            <a:r>
              <a:rPr lang="zh-CN" altLang="en-US" sz="1800" b="0">
                <a:solidFill>
                  <a:schemeClr val="tx1"/>
                </a:solidFill>
              </a:rPr>
              <a:t>和</a:t>
            </a:r>
            <a:r>
              <a:rPr lang="en-US" altLang="zh-CN" sz="1800" b="0">
                <a:solidFill>
                  <a:schemeClr val="tx1"/>
                </a:solidFill>
                <a:cs typeface="Arial" panose="020B0604020202020204" pitchFamily="34" charset="0"/>
              </a:rPr>
              <a:t>Q</a:t>
            </a:r>
            <a:r>
              <a:rPr lang="en-US" altLang="zh-CN" sz="1400" b="0" baseline="-25000">
                <a:solidFill>
                  <a:schemeClr val="tx1"/>
                </a:solidFill>
                <a:cs typeface="Arial" panose="020B0604020202020204" pitchFamily="34" charset="0"/>
              </a:rPr>
              <a:t>1</a:t>
            </a:r>
            <a:r>
              <a:rPr lang="en-US" altLang="zh-CN" sz="1800" b="0">
                <a:solidFill>
                  <a:schemeClr val="tx1"/>
                </a:solidFill>
                <a:cs typeface="Arial" panose="020B0604020202020204" pitchFamily="34" charset="0"/>
              </a:rPr>
              <a:t>, </a:t>
            </a:r>
            <a:r>
              <a:rPr lang="zh-CN" altLang="en-US" sz="1800" b="0">
                <a:solidFill>
                  <a:schemeClr val="tx1"/>
                </a:solidFill>
              </a:rPr>
              <a:t>市场价格和产量则分别为</a:t>
            </a:r>
            <a:r>
              <a:rPr lang="en-US" altLang="zh-CN" sz="1800" b="0">
                <a:solidFill>
                  <a:schemeClr val="tx1"/>
                </a:solidFill>
                <a:cs typeface="Arial" panose="020B0604020202020204" pitchFamily="34" charset="0"/>
              </a:rPr>
              <a:t>P</a:t>
            </a:r>
            <a:r>
              <a:rPr lang="en-US" altLang="zh-CN" sz="1400" b="0" baseline="-25000">
                <a:solidFill>
                  <a:schemeClr val="tx1"/>
                </a:solidFill>
                <a:cs typeface="Arial" panose="020B0604020202020204" pitchFamily="34" charset="0"/>
              </a:rPr>
              <a:t>1</a:t>
            </a:r>
            <a:r>
              <a:rPr lang="zh-CN" altLang="en-US" sz="1800" b="0">
                <a:solidFill>
                  <a:schemeClr val="tx1"/>
                </a:solidFill>
              </a:rPr>
              <a:t>和</a:t>
            </a:r>
            <a:r>
              <a:rPr lang="en-US" altLang="zh-CN" sz="1800" b="0">
                <a:solidFill>
                  <a:schemeClr val="tx1"/>
                </a:solidFill>
                <a:cs typeface="Arial" panose="020B0604020202020204" pitchFamily="34" charset="0"/>
              </a:rPr>
              <a:t>(n+m</a:t>
            </a:r>
            <a:r>
              <a:rPr lang="en-US" altLang="zh-CN" sz="1400" b="0" baseline="-25000">
                <a:solidFill>
                  <a:schemeClr val="tx1"/>
                </a:solidFill>
                <a:cs typeface="Arial" panose="020B0604020202020204" pitchFamily="34" charset="0"/>
              </a:rPr>
              <a:t>1</a:t>
            </a:r>
            <a:r>
              <a:rPr lang="en-US" altLang="zh-CN" sz="1800" b="0">
                <a:solidFill>
                  <a:schemeClr val="tx1"/>
                </a:solidFill>
                <a:cs typeface="Arial" panose="020B0604020202020204" pitchFamily="34" charset="0"/>
              </a:rPr>
              <a:t>)Q</a:t>
            </a:r>
            <a:r>
              <a:rPr lang="en-US" altLang="zh-CN" sz="1400" b="0" baseline="-25000">
                <a:solidFill>
                  <a:schemeClr val="tx1"/>
                </a:solidFill>
                <a:cs typeface="Arial" panose="020B0604020202020204" pitchFamily="34" charset="0"/>
              </a:rPr>
              <a:t>1</a:t>
            </a:r>
          </a:p>
          <a:p>
            <a:pPr>
              <a:spcBef>
                <a:spcPct val="0"/>
              </a:spcBef>
              <a:buFontTx/>
              <a:buNone/>
            </a:pPr>
            <a:r>
              <a:rPr lang="en-US" altLang="zh-CN" sz="1800" b="0">
                <a:solidFill>
                  <a:schemeClr val="tx1"/>
                </a:solidFill>
                <a:cs typeface="Arial" panose="020B0604020202020204" pitchFamily="34" charset="0"/>
              </a:rPr>
              <a:t>n</a:t>
            </a:r>
            <a:r>
              <a:rPr lang="zh-CN" altLang="en-US" sz="1800" b="0">
                <a:solidFill>
                  <a:schemeClr val="tx1"/>
                </a:solidFill>
              </a:rPr>
              <a:t>代表原有企业的数量</a:t>
            </a:r>
            <a:r>
              <a:rPr lang="en-US" altLang="zh-CN" sz="1800" b="0">
                <a:solidFill>
                  <a:schemeClr val="tx1"/>
                </a:solidFill>
                <a:cs typeface="Arial" panose="020B0604020202020204" pitchFamily="34" charset="0"/>
              </a:rPr>
              <a:t>, m</a:t>
            </a:r>
            <a:r>
              <a:rPr lang="en-US" altLang="zh-CN" sz="1400" b="0" baseline="-25000">
                <a:solidFill>
                  <a:schemeClr val="tx1"/>
                </a:solidFill>
                <a:cs typeface="Arial" panose="020B0604020202020204" pitchFamily="34" charset="0"/>
              </a:rPr>
              <a:t>1</a:t>
            </a:r>
            <a:r>
              <a:rPr lang="zh-CN" altLang="en-US" sz="1800" b="0">
                <a:solidFill>
                  <a:schemeClr val="tx1"/>
                </a:solidFill>
              </a:rPr>
              <a:t>代表新进入企业的数量</a:t>
            </a:r>
            <a:endParaRPr lang="zh-CN" altLang="en-US" sz="1800" b="0">
              <a:solidFill>
                <a:srgbClr val="FFFFFF"/>
              </a:solidFill>
            </a:endParaRPr>
          </a:p>
        </p:txBody>
      </p:sp>
      <p:sp>
        <p:nvSpPr>
          <p:cNvPr id="29" name="圆角矩形标注 32">
            <a:extLst>
              <a:ext uri="{FF2B5EF4-FFF2-40B4-BE49-F238E27FC236}">
                <a16:creationId xmlns:a16="http://schemas.microsoft.com/office/drawing/2014/main" id="{713A57DD-66DE-4D04-A887-07C6C0EDAB46}"/>
              </a:ext>
            </a:extLst>
          </p:cNvPr>
          <p:cNvSpPr>
            <a:spLocks noChangeArrowheads="1"/>
          </p:cNvSpPr>
          <p:nvPr/>
        </p:nvSpPr>
        <p:spPr bwMode="auto">
          <a:xfrm>
            <a:off x="214313" y="3357563"/>
            <a:ext cx="2000250" cy="2928937"/>
          </a:xfrm>
          <a:prstGeom prst="wedgeRoundRectCallout">
            <a:avLst>
              <a:gd name="adj1" fmla="val 104181"/>
              <a:gd name="adj2" fmla="val 9903"/>
              <a:gd name="adj3" fmla="val 16667"/>
            </a:avLst>
          </a:prstGeom>
          <a:solidFill>
            <a:srgbClr val="E2E2F6"/>
          </a:solidFill>
          <a:ln w="25400">
            <a:solidFill>
              <a:srgbClr val="88A3A6"/>
            </a:solidFill>
            <a:miter lim="800000"/>
            <a:headEnd/>
            <a:tailEnd/>
          </a:ln>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800" b="0">
                <a:solidFill>
                  <a:schemeClr val="tx1"/>
                </a:solidFill>
              </a:rPr>
              <a:t>新长期均衡点</a:t>
            </a:r>
            <a:r>
              <a:rPr lang="en-US" altLang="zh-CN" sz="1800" b="0">
                <a:solidFill>
                  <a:schemeClr val="tx1"/>
                </a:solidFill>
                <a:cs typeface="Arial" panose="020B0604020202020204" pitchFamily="34" charset="0"/>
              </a:rPr>
              <a:t>C</a:t>
            </a:r>
            <a:r>
              <a:rPr lang="zh-CN" altLang="en-US" sz="1800" b="0">
                <a:solidFill>
                  <a:schemeClr val="tx1"/>
                </a:solidFill>
              </a:rPr>
              <a:t>处</a:t>
            </a:r>
            <a:r>
              <a:rPr lang="en-US" altLang="zh-CN" sz="1800" b="0">
                <a:solidFill>
                  <a:schemeClr val="tx1"/>
                </a:solidFill>
                <a:cs typeface="Arial" panose="020B0604020202020204" pitchFamily="34" charset="0"/>
              </a:rPr>
              <a:t>, </a:t>
            </a:r>
            <a:r>
              <a:rPr lang="zh-CN" altLang="en-US" sz="1800" b="0">
                <a:solidFill>
                  <a:schemeClr val="tx1"/>
                </a:solidFill>
              </a:rPr>
              <a:t>企业的价格和产量分别为</a:t>
            </a:r>
            <a:r>
              <a:rPr lang="en-US" altLang="zh-CN" sz="1800" b="0">
                <a:solidFill>
                  <a:schemeClr val="tx1"/>
                </a:solidFill>
                <a:cs typeface="Arial" panose="020B0604020202020204" pitchFamily="34" charset="0"/>
              </a:rPr>
              <a:t>P</a:t>
            </a:r>
            <a:r>
              <a:rPr lang="en-US" altLang="zh-CN" sz="1400" b="0" baseline="-25000">
                <a:solidFill>
                  <a:schemeClr val="tx1"/>
                </a:solidFill>
                <a:cs typeface="Arial" panose="020B0604020202020204" pitchFamily="34" charset="0"/>
              </a:rPr>
              <a:t>2</a:t>
            </a:r>
            <a:r>
              <a:rPr lang="en-US" altLang="zh-CN" sz="1400" b="0">
                <a:solidFill>
                  <a:schemeClr val="tx1"/>
                </a:solidFill>
                <a:cs typeface="Arial" panose="020B0604020202020204" pitchFamily="34" charset="0"/>
              </a:rPr>
              <a:t> </a:t>
            </a:r>
            <a:r>
              <a:rPr lang="zh-CN" altLang="en-US" sz="1800" b="0">
                <a:solidFill>
                  <a:schemeClr val="tx1"/>
                </a:solidFill>
              </a:rPr>
              <a:t>和</a:t>
            </a:r>
            <a:r>
              <a:rPr lang="en-US" altLang="zh-CN" sz="1800" b="0">
                <a:solidFill>
                  <a:schemeClr val="tx1"/>
                </a:solidFill>
                <a:cs typeface="Arial" panose="020B0604020202020204" pitchFamily="34" charset="0"/>
              </a:rPr>
              <a:t>Q</a:t>
            </a:r>
            <a:r>
              <a:rPr lang="en-US" altLang="zh-CN" sz="1200" b="0">
                <a:solidFill>
                  <a:schemeClr val="tx1"/>
                </a:solidFill>
                <a:cs typeface="Arial" panose="020B0604020202020204" pitchFamily="34" charset="0"/>
              </a:rPr>
              <a:t>2</a:t>
            </a:r>
            <a:r>
              <a:rPr lang="en-US" altLang="zh-CN" sz="1800" b="0">
                <a:solidFill>
                  <a:schemeClr val="tx1"/>
                </a:solidFill>
                <a:cs typeface="Arial" panose="020B0604020202020204" pitchFamily="34" charset="0"/>
              </a:rPr>
              <a:t>, </a:t>
            </a:r>
            <a:r>
              <a:rPr lang="zh-CN" altLang="en-US" sz="1800" b="0">
                <a:solidFill>
                  <a:schemeClr val="tx1"/>
                </a:solidFill>
              </a:rPr>
              <a:t>市场价格和产量则分别为</a:t>
            </a:r>
            <a:r>
              <a:rPr lang="en-US" altLang="zh-CN" sz="1800" b="0">
                <a:solidFill>
                  <a:schemeClr val="tx1"/>
                </a:solidFill>
                <a:cs typeface="Arial" panose="020B0604020202020204" pitchFamily="34" charset="0"/>
              </a:rPr>
              <a:t>P</a:t>
            </a:r>
            <a:r>
              <a:rPr lang="en-US" altLang="zh-CN" sz="1400" b="0">
                <a:solidFill>
                  <a:schemeClr val="tx1"/>
                </a:solidFill>
                <a:cs typeface="Arial" panose="020B0604020202020204" pitchFamily="34" charset="0"/>
              </a:rPr>
              <a:t>2</a:t>
            </a:r>
            <a:r>
              <a:rPr lang="zh-CN" altLang="en-US" sz="1800" b="0">
                <a:solidFill>
                  <a:schemeClr val="tx1"/>
                </a:solidFill>
              </a:rPr>
              <a:t>和</a:t>
            </a:r>
            <a:r>
              <a:rPr lang="en-US" altLang="zh-CN" sz="1800" b="0">
                <a:solidFill>
                  <a:schemeClr val="tx1"/>
                </a:solidFill>
                <a:cs typeface="Arial" panose="020B0604020202020204" pitchFamily="34" charset="0"/>
              </a:rPr>
              <a:t>(n-m</a:t>
            </a:r>
            <a:r>
              <a:rPr lang="en-US" altLang="zh-CN" sz="1000" b="0">
                <a:solidFill>
                  <a:schemeClr val="tx1"/>
                </a:solidFill>
                <a:cs typeface="Arial" panose="020B0604020202020204" pitchFamily="34" charset="0"/>
              </a:rPr>
              <a:t>2</a:t>
            </a:r>
            <a:r>
              <a:rPr lang="en-US" altLang="zh-CN" sz="1800" b="0">
                <a:solidFill>
                  <a:schemeClr val="tx1"/>
                </a:solidFill>
                <a:cs typeface="Arial" panose="020B0604020202020204" pitchFamily="34" charset="0"/>
              </a:rPr>
              <a:t>)Q</a:t>
            </a:r>
            <a:r>
              <a:rPr lang="en-US" altLang="zh-CN" sz="1000" b="0">
                <a:solidFill>
                  <a:schemeClr val="tx1"/>
                </a:solidFill>
                <a:cs typeface="Arial" panose="020B0604020202020204" pitchFamily="34" charset="0"/>
              </a:rPr>
              <a:t>2</a:t>
            </a:r>
          </a:p>
          <a:p>
            <a:pPr>
              <a:spcBef>
                <a:spcPct val="0"/>
              </a:spcBef>
              <a:buFontTx/>
              <a:buNone/>
            </a:pPr>
            <a:r>
              <a:rPr lang="en-US" altLang="zh-CN" sz="1800" b="0">
                <a:solidFill>
                  <a:schemeClr val="tx1"/>
                </a:solidFill>
                <a:cs typeface="Arial" panose="020B0604020202020204" pitchFamily="34" charset="0"/>
              </a:rPr>
              <a:t>n</a:t>
            </a:r>
            <a:r>
              <a:rPr lang="zh-CN" altLang="en-US" sz="1800" b="0">
                <a:solidFill>
                  <a:schemeClr val="tx1"/>
                </a:solidFill>
              </a:rPr>
              <a:t>代表原有企业的数量</a:t>
            </a:r>
            <a:r>
              <a:rPr lang="en-US" altLang="zh-CN" sz="1800" b="0">
                <a:solidFill>
                  <a:schemeClr val="tx1"/>
                </a:solidFill>
                <a:cs typeface="Arial" panose="020B0604020202020204" pitchFamily="34" charset="0"/>
              </a:rPr>
              <a:t>, m</a:t>
            </a:r>
            <a:r>
              <a:rPr lang="en-US" altLang="zh-CN" sz="1000" b="0">
                <a:solidFill>
                  <a:schemeClr val="tx1"/>
                </a:solidFill>
                <a:cs typeface="Arial" panose="020B0604020202020204" pitchFamily="34" charset="0"/>
              </a:rPr>
              <a:t>2</a:t>
            </a:r>
            <a:r>
              <a:rPr lang="zh-CN" altLang="en-US" sz="1800" b="0">
                <a:solidFill>
                  <a:schemeClr val="tx1"/>
                </a:solidFill>
              </a:rPr>
              <a:t>代表退出企业的数量</a:t>
            </a:r>
            <a:endParaRPr lang="zh-CN" altLang="en-US" sz="1800" b="0">
              <a:solidFill>
                <a:srgbClr val="FFFFFF"/>
              </a:solidFill>
            </a:endParaRPr>
          </a:p>
        </p:txBody>
      </p:sp>
      <p:sp>
        <p:nvSpPr>
          <p:cNvPr id="31" name="圆角矩形标注 35">
            <a:extLst>
              <a:ext uri="{FF2B5EF4-FFF2-40B4-BE49-F238E27FC236}">
                <a16:creationId xmlns:a16="http://schemas.microsoft.com/office/drawing/2014/main" id="{722820F0-481D-4938-9EA9-CDEE400FF7DC}"/>
              </a:ext>
            </a:extLst>
          </p:cNvPr>
          <p:cNvSpPr>
            <a:spLocks noChangeArrowheads="1"/>
          </p:cNvSpPr>
          <p:nvPr/>
        </p:nvSpPr>
        <p:spPr bwMode="auto">
          <a:xfrm>
            <a:off x="4572000" y="1357313"/>
            <a:ext cx="4572000" cy="1635125"/>
          </a:xfrm>
          <a:prstGeom prst="wedgeRoundRectCallout">
            <a:avLst>
              <a:gd name="adj1" fmla="val -27500"/>
              <a:gd name="adj2" fmla="val 92981"/>
              <a:gd name="adj3" fmla="val 16667"/>
            </a:avLst>
          </a:prstGeom>
          <a:solidFill>
            <a:srgbClr val="C9F1FF"/>
          </a:solidFill>
          <a:ln>
            <a:noFill/>
          </a:ln>
        </p:spPr>
        <p:txBody>
          <a:bodyPr>
            <a:spAutoFit/>
          </a:bodyPr>
          <a:lstStyle/>
          <a:p>
            <a:pPr>
              <a:buFont typeface="Arial" panose="020B0604020202020204" pitchFamily="34" charset="0"/>
              <a:buNone/>
              <a:defRPr/>
            </a:pPr>
            <a:r>
              <a:rPr lang="zh-CN" altLang="en-US" dirty="0">
                <a:solidFill>
                  <a:srgbClr val="000000"/>
                </a:solidFill>
                <a:sym typeface="Arial" panose="020B0604020202020204" pitchFamily="34" charset="0"/>
              </a:rPr>
              <a:t>新企业的进入引起要素价格上升时</a:t>
            </a:r>
            <a:r>
              <a:rPr lang="en-US" altLang="zh-CN" dirty="0">
                <a:solidFill>
                  <a:srgbClr val="000000"/>
                </a:solidFill>
                <a:sym typeface="Arial" panose="020B0604020202020204" pitchFamily="34" charset="0"/>
              </a:rPr>
              <a:t>, </a:t>
            </a:r>
            <a:r>
              <a:rPr lang="zh-CN" altLang="en-US" dirty="0">
                <a:solidFill>
                  <a:srgbClr val="000000"/>
                </a:solidFill>
                <a:sym typeface="Arial" panose="020B0604020202020204" pitchFamily="34" charset="0"/>
              </a:rPr>
              <a:t>或者当原有企业的退出引起要素价格下降时</a:t>
            </a:r>
            <a:r>
              <a:rPr lang="en-US" altLang="zh-CN" dirty="0">
                <a:solidFill>
                  <a:srgbClr val="000000"/>
                </a:solidFill>
                <a:sym typeface="Arial" panose="020B0604020202020204" pitchFamily="34" charset="0"/>
              </a:rPr>
              <a:t>, </a:t>
            </a:r>
            <a:r>
              <a:rPr lang="zh-CN" altLang="en-US" dirty="0">
                <a:solidFill>
                  <a:srgbClr val="000000"/>
                </a:solidFill>
                <a:sym typeface="Arial" panose="020B0604020202020204" pitchFamily="34" charset="0"/>
              </a:rPr>
              <a:t>完全竞争市场的长期供给量随产品价格的上升而增加</a:t>
            </a:r>
            <a:r>
              <a:rPr lang="en-US" altLang="zh-CN" dirty="0">
                <a:solidFill>
                  <a:srgbClr val="000000"/>
                </a:solidFill>
                <a:sym typeface="Arial" panose="020B0604020202020204" pitchFamily="34" charset="0"/>
              </a:rPr>
              <a:t>, </a:t>
            </a:r>
            <a:r>
              <a:rPr lang="zh-CN" altLang="en-US" dirty="0">
                <a:solidFill>
                  <a:srgbClr val="000000"/>
                </a:solidFill>
                <a:sym typeface="Arial" panose="020B0604020202020204" pitchFamily="34" charset="0"/>
              </a:rPr>
              <a:t>反之亦然。</a:t>
            </a:r>
            <a:r>
              <a:rPr lang="zh-CN" altLang="en-US" b="1" dirty="0">
                <a:solidFill>
                  <a:srgbClr val="FF0000"/>
                </a:solidFill>
                <a:effectLst>
                  <a:outerShdw blurRad="38100" dist="38100" dir="2700000" algn="tl">
                    <a:srgbClr val="000000">
                      <a:alpha val="43137"/>
                    </a:srgbClr>
                  </a:outerShdw>
                </a:effectLst>
                <a:sym typeface="Arial" panose="020B0604020202020204" pitchFamily="34" charset="0"/>
              </a:rPr>
              <a:t>完全竞争市场的长期供给曲线向右上方倾斜。</a:t>
            </a:r>
            <a:r>
              <a:rPr lang="en-US" altLang="zh-CN" b="1" dirty="0">
                <a:solidFill>
                  <a:srgbClr val="FF0000"/>
                </a:solidFill>
                <a:effectLst>
                  <a:outerShdw blurRad="38100" dist="38100" dir="2700000" algn="tl">
                    <a:srgbClr val="000000">
                      <a:alpha val="43137"/>
                    </a:srgbClr>
                  </a:outerShdw>
                </a:effectLst>
                <a:sym typeface="Arial" panose="020B0604020202020204" pitchFamily="34" charset="0"/>
              </a:rPr>
              <a:t> </a:t>
            </a:r>
            <a:endParaRPr lang="zh-CN" altLang="en-US" b="1" dirty="0">
              <a:solidFill>
                <a:srgbClr val="FF0000"/>
              </a:solidFill>
              <a:effectLst>
                <a:outerShdw blurRad="38100" dist="38100" dir="2700000" algn="tl">
                  <a:srgbClr val="000000">
                    <a:alpha val="43137"/>
                  </a:srgbClr>
                </a:outerShdw>
              </a:effectLst>
              <a:sym typeface="Arial" panose="020B0604020202020204" pitchFamily="34" charset="0"/>
            </a:endParaRPr>
          </a:p>
        </p:txBody>
      </p:sp>
    </p:spTree>
    <p:extLst>
      <p:ext uri="{BB962C8B-B14F-4D97-AF65-F5344CB8AC3E}">
        <p14:creationId xmlns:p14="http://schemas.microsoft.com/office/powerpoint/2010/main" val="1687536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p:cBhvr>
                                        <p:cTn id="10" dur="500"/>
                                        <p:tgtEl>
                                          <p:spTgt spid="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p:cBhvr>
                                        <p:cTn id="13" dur="500"/>
                                        <p:tgtEl>
                                          <p:spTgt spid="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p:cBhvr>
                                        <p:cTn id="16" dur="500"/>
                                        <p:tgtEl>
                                          <p:spTgt spid="8"/>
                                        </p:tgtEl>
                                      </p:cBhvr>
                                    </p:animEffect>
                                  </p:childTnLst>
                                </p:cTn>
                              </p:par>
                              <p:par>
                                <p:cTn id="17" presetID="3" presetClass="entr" presetSubtype="1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p:cBhvr>
                                        <p:cTn id="19" dur="500"/>
                                        <p:tgtEl>
                                          <p:spTgt spid="9"/>
                                        </p:tgtEl>
                                      </p:cBhvr>
                                    </p:animEffect>
                                  </p:childTnLst>
                                </p:cTn>
                              </p:par>
                              <p:par>
                                <p:cTn id="20" presetID="3" presetClass="entr" presetSubtype="1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p:cBhvr>
                                        <p:cTn id="22" dur="500"/>
                                        <p:tgtEl>
                                          <p:spTgt spid="10"/>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p:cBhvr>
                                        <p:cTn id="25" dur="5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p:cBhvr>
                                        <p:cTn id="30" dur="500"/>
                                        <p:tgtEl>
                                          <p:spTgt spid="22"/>
                                        </p:tgtEl>
                                      </p:cBhvr>
                                    </p:animEffect>
                                  </p:childTnLst>
                                </p:cTn>
                              </p:par>
                              <p:par>
                                <p:cTn id="31" presetID="3" presetClass="entr" presetSubtype="1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p:cBhvr>
                                        <p:cTn id="33" dur="500"/>
                                        <p:tgtEl>
                                          <p:spTgt spid="12"/>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p:cBhvr>
                                        <p:cTn id="36" dur="500"/>
                                        <p:tgtEl>
                                          <p:spTgt spid="18"/>
                                        </p:tgtEl>
                                      </p:cBhvr>
                                    </p:animEffect>
                                  </p:childTnLst>
                                </p:cTn>
                              </p:par>
                              <p:par>
                                <p:cTn id="37" presetID="3" presetClass="entr" presetSubtype="1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p:cBhvr>
                                        <p:cTn id="39" dur="500"/>
                                        <p:tgtEl>
                                          <p:spTgt spid="15"/>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9"/>
                                        </p:tgtEl>
                                        <p:attrNameLst>
                                          <p:attrName>style.visibility</p:attrName>
                                        </p:attrNameLst>
                                      </p:cBhvr>
                                      <p:to>
                                        <p:strVal val="visible"/>
                                      </p:to>
                                    </p:set>
                                    <p:animEffect>
                                      <p:cBhvr>
                                        <p:cTn id="47" dur="500"/>
                                        <p:tgtEl>
                                          <p:spTgt spid="29"/>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p:cBhvr>
                                        <p:cTn id="52" dur="500"/>
                                        <p:tgtEl>
                                          <p:spTgt spid="23"/>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p:cBhvr>
                                        <p:cTn id="55" dur="500"/>
                                        <p:tgtEl>
                                          <p:spTgt spid="21"/>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19"/>
                                        </p:tgtEl>
                                        <p:attrNameLst>
                                          <p:attrName>style.visibility</p:attrName>
                                        </p:attrNameLst>
                                      </p:cBhvr>
                                      <p:to>
                                        <p:strVal val="visible"/>
                                      </p:to>
                                    </p:set>
                                    <p:animEffect>
                                      <p:cBhvr>
                                        <p:cTn id="58" dur="500"/>
                                        <p:tgtEl>
                                          <p:spTgt spid="19"/>
                                        </p:tgtEl>
                                      </p:cBhvr>
                                    </p:animEffect>
                                  </p:childTnLst>
                                </p:cTn>
                              </p:par>
                              <p:par>
                                <p:cTn id="59" presetID="3" presetClass="entr" presetSubtype="10" fill="hold" nodeType="withEffect">
                                  <p:stCondLst>
                                    <p:cond delay="0"/>
                                  </p:stCondLst>
                                  <p:childTnLst>
                                    <p:set>
                                      <p:cBhvr>
                                        <p:cTn id="60" dur="1" fill="hold">
                                          <p:stCondLst>
                                            <p:cond delay="0"/>
                                          </p:stCondLst>
                                        </p:cTn>
                                        <p:tgtEl>
                                          <p:spTgt spid="14"/>
                                        </p:tgtEl>
                                        <p:attrNameLst>
                                          <p:attrName>style.visibility</p:attrName>
                                        </p:attrNameLst>
                                      </p:cBhvr>
                                      <p:to>
                                        <p:strVal val="visible"/>
                                      </p:to>
                                    </p:set>
                                    <p:animEffect>
                                      <p:cBhvr>
                                        <p:cTn id="61" dur="500"/>
                                        <p:tgtEl>
                                          <p:spTgt spid="14"/>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p:cBhvr>
                                        <p:cTn id="64" dur="500"/>
                                        <p:tgtEl>
                                          <p:spTgt spid="26"/>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27"/>
                                        </p:tgtEl>
                                        <p:attrNameLst>
                                          <p:attrName>style.visibility</p:attrName>
                                        </p:attrNameLst>
                                      </p:cBhvr>
                                      <p:to>
                                        <p:strVal val="visible"/>
                                      </p:to>
                                    </p:set>
                                    <p:animEffect>
                                      <p:cBhvr>
                                        <p:cTn id="69" dur="500"/>
                                        <p:tgtEl>
                                          <p:spTgt spid="27"/>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nodeType="clickEffect">
                                  <p:stCondLst>
                                    <p:cond delay="0"/>
                                  </p:stCondLst>
                                  <p:childTnLst>
                                    <p:set>
                                      <p:cBhvr>
                                        <p:cTn id="73" dur="1" fill="hold">
                                          <p:stCondLst>
                                            <p:cond delay="0"/>
                                          </p:stCondLst>
                                        </p:cTn>
                                        <p:tgtEl>
                                          <p:spTgt spid="11"/>
                                        </p:tgtEl>
                                        <p:attrNameLst>
                                          <p:attrName>style.visibility</p:attrName>
                                        </p:attrNameLst>
                                      </p:cBhvr>
                                      <p:to>
                                        <p:strVal val="visible"/>
                                      </p:to>
                                    </p:set>
                                    <p:animEffect>
                                      <p:cBhvr>
                                        <p:cTn id="74" dur="500"/>
                                        <p:tgtEl>
                                          <p:spTgt spid="11"/>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17"/>
                                        </p:tgtEl>
                                        <p:attrNameLst>
                                          <p:attrName>style.visibility</p:attrName>
                                        </p:attrNameLst>
                                      </p:cBhvr>
                                      <p:to>
                                        <p:strVal val="visible"/>
                                      </p:to>
                                    </p:set>
                                    <p:animEffect>
                                      <p:cBhvr>
                                        <p:cTn id="77" dur="500"/>
                                        <p:tgtEl>
                                          <p:spTgt spid="17"/>
                                        </p:tgtEl>
                                      </p:cBhvr>
                                    </p:animEffect>
                                  </p:childTnLst>
                                </p:cTn>
                              </p:par>
                              <p:par>
                                <p:cTn id="78" presetID="3" presetClass="entr" presetSubtype="10" fill="hold" grpId="1" nodeType="withEffect">
                                  <p:stCondLst>
                                    <p:cond delay="0"/>
                                  </p:stCondLst>
                                  <p:childTnLst>
                                    <p:set>
                                      <p:cBhvr>
                                        <p:cTn id="79" dur="1" fill="hold">
                                          <p:stCondLst>
                                            <p:cond delay="0"/>
                                          </p:stCondLst>
                                        </p:cTn>
                                        <p:tgtEl>
                                          <p:spTgt spid="20"/>
                                        </p:tgtEl>
                                        <p:attrNameLst>
                                          <p:attrName>style.visibility</p:attrName>
                                        </p:attrNameLst>
                                      </p:cBhvr>
                                      <p:to>
                                        <p:strVal val="visible"/>
                                      </p:to>
                                    </p:set>
                                    <p:animEffect>
                                      <p:cBhvr>
                                        <p:cTn id="80" dur="500"/>
                                        <p:tgtEl>
                                          <p:spTgt spid="20"/>
                                        </p:tgtEl>
                                      </p:cBhvr>
                                    </p:animEffect>
                                  </p:childTnLst>
                                </p:cTn>
                              </p:par>
                              <p:par>
                                <p:cTn id="81" presetID="3" presetClass="entr" presetSubtype="10" fill="hold" nodeType="withEffect">
                                  <p:stCondLst>
                                    <p:cond delay="0"/>
                                  </p:stCondLst>
                                  <p:childTnLst>
                                    <p:set>
                                      <p:cBhvr>
                                        <p:cTn id="82" dur="1" fill="hold">
                                          <p:stCondLst>
                                            <p:cond delay="0"/>
                                          </p:stCondLst>
                                        </p:cTn>
                                        <p:tgtEl>
                                          <p:spTgt spid="13"/>
                                        </p:tgtEl>
                                        <p:attrNameLst>
                                          <p:attrName>style.visibility</p:attrName>
                                        </p:attrNameLst>
                                      </p:cBhvr>
                                      <p:to>
                                        <p:strVal val="visible"/>
                                      </p:to>
                                    </p:set>
                                    <p:animEffect>
                                      <p:cBhvr>
                                        <p:cTn id="83" dur="500"/>
                                        <p:tgtEl>
                                          <p:spTgt spid="13"/>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24"/>
                                        </p:tgtEl>
                                        <p:attrNameLst>
                                          <p:attrName>style.visibility</p:attrName>
                                        </p:attrNameLst>
                                      </p:cBhvr>
                                      <p:to>
                                        <p:strVal val="visible"/>
                                      </p:to>
                                    </p:set>
                                    <p:animEffect>
                                      <p:cBhvr>
                                        <p:cTn id="86" dur="500"/>
                                        <p:tgtEl>
                                          <p:spTgt spid="24"/>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28"/>
                                        </p:tgtEl>
                                        <p:attrNameLst>
                                          <p:attrName>style.visibility</p:attrName>
                                        </p:attrNameLst>
                                      </p:cBhvr>
                                      <p:to>
                                        <p:strVal val="visible"/>
                                      </p:to>
                                    </p:set>
                                    <p:animEffect>
                                      <p:cBhvr>
                                        <p:cTn id="91" dur="500"/>
                                        <p:tgtEl>
                                          <p:spTgt spid="28"/>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16"/>
                                        </p:tgtEl>
                                        <p:attrNameLst>
                                          <p:attrName>style.visibility</p:attrName>
                                        </p:attrNameLst>
                                      </p:cBhvr>
                                      <p:to>
                                        <p:strVal val="visible"/>
                                      </p:to>
                                    </p:set>
                                    <p:animEffect>
                                      <p:cBhvr>
                                        <p:cTn id="96" dur="500"/>
                                        <p:tgtEl>
                                          <p:spTgt spid="16"/>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grpId="0" nodeType="clickEffect">
                                  <p:stCondLst>
                                    <p:cond delay="0"/>
                                  </p:stCondLst>
                                  <p:childTnLst>
                                    <p:set>
                                      <p:cBhvr>
                                        <p:cTn id="100" dur="1" fill="hold">
                                          <p:stCondLst>
                                            <p:cond delay="0"/>
                                          </p:stCondLst>
                                        </p:cTn>
                                        <p:tgtEl>
                                          <p:spTgt spid="31"/>
                                        </p:tgtEl>
                                        <p:attrNameLst>
                                          <p:attrName>style.visibility</p:attrName>
                                        </p:attrNameLst>
                                      </p:cBhvr>
                                      <p:to>
                                        <p:strVal val="visible"/>
                                      </p:to>
                                    </p:set>
                                    <p:animEffect>
                                      <p:cBhvr>
                                        <p:cTn id="10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utoUpdateAnimBg="0"/>
      <p:bldP spid="7" grpId="0" bldLvl="0" autoUpdateAnimBg="0"/>
      <p:bldP spid="8" grpId="0" bldLvl="0" autoUpdateAnimBg="0"/>
      <p:bldP spid="16" grpId="0" bldLvl="0" autoUpdateAnimBg="0"/>
      <p:bldP spid="17" grpId="0" bldLvl="0" autoUpdateAnimBg="0"/>
      <p:bldP spid="18" grpId="0" bldLvl="0" autoUpdateAnimBg="0"/>
      <p:bldP spid="19" grpId="0" bldLvl="0" autoUpdateAnimBg="0"/>
      <p:bldP spid="20" grpId="0" bldLvl="0" autoUpdateAnimBg="0"/>
      <p:bldP spid="20" grpId="1" bldLvl="0" autoUpdateAnimBg="0"/>
      <p:bldP spid="21" grpId="0" bldLvl="0" autoUpdateAnimBg="0"/>
      <p:bldP spid="22" grpId="0" bldLvl="0" autoUpdateAnimBg="0"/>
      <p:bldP spid="24" grpId="0" bldLvl="0" autoUpdateAnimBg="0"/>
      <p:bldP spid="25" grpId="0" bldLvl="0" autoUpdateAnimBg="0"/>
      <p:bldP spid="26" grpId="0" bldLvl="0" autoUpdateAnimBg="0"/>
      <p:bldP spid="27" grpId="0" bldLvl="0" animBg="1" autoUpdateAnimBg="0"/>
      <p:bldP spid="28" grpId="0" bldLvl="0" animBg="1" autoUpdateAnimBg="0"/>
      <p:bldP spid="29" grpId="0" bldLvl="0" animBg="1" autoUpdateAnimBg="0"/>
      <p:bldP spid="31" grpId="0" bldLvl="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70DE08-BAC7-42D9-A94D-81B3CA0E7F6E}"/>
              </a:ext>
            </a:extLst>
          </p:cNvPr>
          <p:cNvSpPr>
            <a:spLocks noGrp="1"/>
          </p:cNvSpPr>
          <p:nvPr>
            <p:ph type="title"/>
          </p:nvPr>
        </p:nvSpPr>
        <p:spPr/>
        <p:txBody>
          <a:bodyPr/>
          <a:lstStyle/>
          <a:p>
            <a:r>
              <a:rPr lang="zh-CN" altLang="en-US" dirty="0"/>
              <a:t>完全竞争市场</a:t>
            </a:r>
          </a:p>
        </p:txBody>
      </p:sp>
      <p:sp>
        <p:nvSpPr>
          <p:cNvPr id="5" name="文本占位符 4">
            <a:extLst>
              <a:ext uri="{FF2B5EF4-FFF2-40B4-BE49-F238E27FC236}">
                <a16:creationId xmlns:a16="http://schemas.microsoft.com/office/drawing/2014/main" id="{E42F9EAA-34D5-4BEE-A535-3561FABA697E}"/>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937618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28801B-C702-4253-83FD-5C4380940E2F}"/>
              </a:ext>
            </a:extLst>
          </p:cNvPr>
          <p:cNvSpPr>
            <a:spLocks noGrp="1"/>
          </p:cNvSpPr>
          <p:nvPr>
            <p:ph type="title"/>
          </p:nvPr>
        </p:nvSpPr>
        <p:spPr/>
        <p:txBody>
          <a:bodyPr/>
          <a:lstStyle/>
          <a:p>
            <a:r>
              <a:rPr lang="zh-CN" altLang="en-US" dirty="0"/>
              <a:t>要素价格下降</a:t>
            </a:r>
            <a:endParaRPr lang="en-US" dirty="0"/>
          </a:p>
        </p:txBody>
      </p:sp>
      <p:sp>
        <p:nvSpPr>
          <p:cNvPr id="3" name="内容占位符 2">
            <a:extLst>
              <a:ext uri="{FF2B5EF4-FFF2-40B4-BE49-F238E27FC236}">
                <a16:creationId xmlns:a16="http://schemas.microsoft.com/office/drawing/2014/main" id="{244BF98B-E5BD-4E18-8D7E-C9B84C17D195}"/>
              </a:ext>
            </a:extLst>
          </p:cNvPr>
          <p:cNvSpPr>
            <a:spLocks noGrp="1"/>
          </p:cNvSpPr>
          <p:nvPr>
            <p:ph idx="1"/>
          </p:nvPr>
        </p:nvSpPr>
        <p:spPr/>
        <p:txBody>
          <a:bodyPr>
            <a:normAutofit/>
          </a:bodyPr>
          <a:lstStyle/>
          <a:p>
            <a:pPr marL="346075" indent="-346075">
              <a:spcBef>
                <a:spcPct val="40000"/>
              </a:spcBef>
            </a:pPr>
            <a:r>
              <a:rPr lang="zh-CN" altLang="en-US" sz="3200" dirty="0">
                <a:latin typeface="+mn-ea"/>
              </a:rPr>
              <a:t>要素需求增加导致要素市场的技术进步</a:t>
            </a:r>
            <a:endParaRPr lang="en-US" altLang="zh-CN" sz="3200" dirty="0">
              <a:latin typeface="+mn-ea"/>
            </a:endParaRPr>
          </a:p>
          <a:p>
            <a:pPr marL="746125" lvl="1" indent="-346075">
              <a:spcBef>
                <a:spcPct val="40000"/>
              </a:spcBef>
            </a:pPr>
            <a:r>
              <a:rPr lang="zh-CN" altLang="en-US" sz="2800" dirty="0">
                <a:latin typeface="+mn-ea"/>
              </a:rPr>
              <a:t>外部性</a:t>
            </a:r>
            <a:endParaRPr lang="en-US" altLang="zh-CN" sz="2800" dirty="0">
              <a:latin typeface="+mn-ea"/>
            </a:endParaRPr>
          </a:p>
          <a:p>
            <a:pPr marL="746125" lvl="1" indent="-346075">
              <a:spcBef>
                <a:spcPct val="40000"/>
              </a:spcBef>
            </a:pPr>
            <a:r>
              <a:rPr lang="zh-CN" altLang="en-US" sz="2800" dirty="0">
                <a:latin typeface="+mn-ea"/>
              </a:rPr>
              <a:t>市场容量限制劳动分工</a:t>
            </a:r>
            <a:endParaRPr lang="en-US" altLang="zh-CN" sz="2800" dirty="0">
              <a:latin typeface="+mn-ea"/>
            </a:endParaRPr>
          </a:p>
          <a:p>
            <a:pPr marL="346075" indent="-346075">
              <a:spcBef>
                <a:spcPct val="40000"/>
              </a:spcBef>
            </a:pPr>
            <a:r>
              <a:rPr lang="zh-CN" altLang="zh-CN" sz="3200" dirty="0">
                <a:latin typeface="+mn-ea"/>
              </a:rPr>
              <a:t>长期供给曲线向右</a:t>
            </a:r>
            <a:r>
              <a:rPr lang="zh-CN" altLang="en-US" sz="3200" dirty="0">
                <a:latin typeface="+mn-ea"/>
              </a:rPr>
              <a:t>下</a:t>
            </a:r>
            <a:r>
              <a:rPr lang="zh-CN" altLang="zh-CN" sz="3200" dirty="0">
                <a:latin typeface="+mn-ea"/>
              </a:rPr>
              <a:t>方倾斜</a:t>
            </a:r>
          </a:p>
          <a:p>
            <a:endParaRPr lang="en-US" sz="3200" dirty="0">
              <a:latin typeface="+mn-ea"/>
            </a:endParaRPr>
          </a:p>
        </p:txBody>
      </p:sp>
    </p:spTree>
    <p:extLst>
      <p:ext uri="{BB962C8B-B14F-4D97-AF65-F5344CB8AC3E}">
        <p14:creationId xmlns:p14="http://schemas.microsoft.com/office/powerpoint/2010/main" val="281653089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978263-ACB1-4380-BDD8-BE8DB95FC5E7}"/>
              </a:ext>
            </a:extLst>
          </p:cNvPr>
          <p:cNvSpPr>
            <a:spLocks noGrp="1"/>
          </p:cNvSpPr>
          <p:nvPr>
            <p:ph type="title"/>
          </p:nvPr>
        </p:nvSpPr>
        <p:spPr/>
        <p:txBody>
          <a:bodyPr/>
          <a:lstStyle/>
          <a:p>
            <a:r>
              <a:rPr lang="zh-CN" altLang="en-US" dirty="0"/>
              <a:t>完全竞争均衡的效率</a:t>
            </a:r>
            <a:endParaRPr lang="en-US" dirty="0"/>
          </a:p>
        </p:txBody>
      </p:sp>
      <p:sp>
        <p:nvSpPr>
          <p:cNvPr id="3" name="内容占位符 2">
            <a:extLst>
              <a:ext uri="{FF2B5EF4-FFF2-40B4-BE49-F238E27FC236}">
                <a16:creationId xmlns:a16="http://schemas.microsoft.com/office/drawing/2014/main" id="{DC1AD708-5316-450F-A8B9-B1C94B960FF4}"/>
              </a:ext>
            </a:extLst>
          </p:cNvPr>
          <p:cNvSpPr>
            <a:spLocks noGrp="1"/>
          </p:cNvSpPr>
          <p:nvPr>
            <p:ph idx="1"/>
          </p:nvPr>
        </p:nvSpPr>
        <p:spPr/>
        <p:txBody>
          <a:bodyPr/>
          <a:lstStyle/>
          <a:p>
            <a:r>
              <a:rPr lang="zh-CN" altLang="en-US" dirty="0"/>
              <a:t>边际成本等于市场价格：</a:t>
            </a:r>
            <a:endParaRPr lang="en-US" altLang="zh-CN" dirty="0"/>
          </a:p>
          <a:p>
            <a:pPr lvl="1"/>
            <a:r>
              <a:rPr lang="zh-CN" altLang="en-US" dirty="0"/>
              <a:t>边际成本：度量社会生产一单位产品耗费的资源成本。</a:t>
            </a:r>
            <a:endParaRPr lang="en-US" altLang="zh-CN" dirty="0"/>
          </a:p>
          <a:p>
            <a:pPr lvl="1"/>
            <a:r>
              <a:rPr lang="zh-CN" altLang="en-US" dirty="0"/>
              <a:t>市场价格：衡量消费者愿意支付的货币，反映了增加一单位产品给消费者带来的福利。</a:t>
            </a:r>
            <a:endParaRPr lang="en-US" dirty="0"/>
          </a:p>
          <a:p>
            <a:pPr lvl="1"/>
            <a:r>
              <a:rPr lang="zh-CN" altLang="en-US" dirty="0"/>
              <a:t>边际成本</a:t>
            </a:r>
            <a:r>
              <a:rPr lang="en-US" dirty="0"/>
              <a:t>=</a:t>
            </a:r>
            <a:r>
              <a:rPr lang="zh-CN" altLang="en-US" dirty="0"/>
              <a:t>价格，最后一单位产量所消耗的资源</a:t>
            </a:r>
            <a:r>
              <a:rPr lang="en-US" dirty="0"/>
              <a:t>=</a:t>
            </a:r>
            <a:r>
              <a:rPr lang="zh-CN" altLang="en-US" dirty="0"/>
              <a:t>该单位产量的社会价值。</a:t>
            </a:r>
            <a:endParaRPr lang="en-US" dirty="0"/>
          </a:p>
          <a:p>
            <a:r>
              <a:rPr lang="zh-CN" altLang="en-US" dirty="0"/>
              <a:t>平均成本等于价格：厂商出于平均成本最低点。厂商使用现有生产技术使得生产成本最低。技术使用有效率。</a:t>
            </a:r>
            <a:endParaRPr lang="en-US" altLang="zh-CN" dirty="0"/>
          </a:p>
          <a:p>
            <a:r>
              <a:rPr lang="zh-CN" altLang="en-US" dirty="0"/>
              <a:t>经济剩余：市场均衡剩余最大。</a:t>
            </a:r>
            <a:endParaRPr lang="en-US" dirty="0"/>
          </a:p>
          <a:p>
            <a:endParaRPr lang="en-US" dirty="0"/>
          </a:p>
        </p:txBody>
      </p:sp>
    </p:spTree>
    <p:extLst>
      <p:ext uri="{BB962C8B-B14F-4D97-AF65-F5344CB8AC3E}">
        <p14:creationId xmlns:p14="http://schemas.microsoft.com/office/powerpoint/2010/main" val="3531569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779EA0-6B50-4B9D-A87B-FEC96F4DE738}"/>
              </a:ext>
            </a:extLst>
          </p:cNvPr>
          <p:cNvSpPr>
            <a:spLocks noGrp="1"/>
          </p:cNvSpPr>
          <p:nvPr>
            <p:ph type="title"/>
          </p:nvPr>
        </p:nvSpPr>
        <p:spPr/>
        <p:txBody>
          <a:bodyPr/>
          <a:lstStyle/>
          <a:p>
            <a:r>
              <a:rPr lang="zh-CN" altLang="en-US" dirty="0"/>
              <a:t>厂商供给</a:t>
            </a:r>
            <a:endParaRPr lang="en-US" dirty="0"/>
          </a:p>
        </p:txBody>
      </p:sp>
      <p:sp>
        <p:nvSpPr>
          <p:cNvPr id="3" name="内容占位符 2">
            <a:extLst>
              <a:ext uri="{FF2B5EF4-FFF2-40B4-BE49-F238E27FC236}">
                <a16:creationId xmlns:a16="http://schemas.microsoft.com/office/drawing/2014/main" id="{16814109-974A-4339-91BF-49CAE1F5FBAC}"/>
              </a:ext>
            </a:extLst>
          </p:cNvPr>
          <p:cNvSpPr>
            <a:spLocks noGrp="1"/>
          </p:cNvSpPr>
          <p:nvPr>
            <p:ph idx="1"/>
          </p:nvPr>
        </p:nvSpPr>
        <p:spPr/>
        <p:txBody>
          <a:bodyPr>
            <a:normAutofit/>
          </a:bodyPr>
          <a:lstStyle/>
          <a:p>
            <a:r>
              <a:rPr lang="zh-CN" altLang="en-US" sz="3200" dirty="0"/>
              <a:t>厂商如何决定价格和供给数量？这要依赖于厂商的</a:t>
            </a:r>
          </a:p>
          <a:p>
            <a:pPr lvl="1"/>
            <a:r>
              <a:rPr lang="zh-CN" altLang="en-US" sz="2800" dirty="0"/>
              <a:t>技术</a:t>
            </a:r>
          </a:p>
          <a:p>
            <a:pPr lvl="1"/>
            <a:r>
              <a:rPr lang="zh-CN" altLang="en-US" sz="2800" dirty="0"/>
              <a:t>目标</a:t>
            </a:r>
          </a:p>
          <a:p>
            <a:pPr lvl="1"/>
            <a:r>
              <a:rPr lang="zh-CN" altLang="en-US" sz="2800" dirty="0"/>
              <a:t>市场结构</a:t>
            </a:r>
          </a:p>
          <a:p>
            <a:pPr lvl="1"/>
            <a:r>
              <a:rPr lang="zh-CN" altLang="en-US" sz="2800" dirty="0"/>
              <a:t>竞争者行为</a:t>
            </a:r>
          </a:p>
          <a:p>
            <a:r>
              <a:rPr lang="zh-CN" altLang="en-US" sz="3200" dirty="0"/>
              <a:t>市场中其它厂商的数量多少？</a:t>
            </a:r>
          </a:p>
          <a:p>
            <a:r>
              <a:rPr lang="zh-CN" altLang="en-US" sz="3200" dirty="0"/>
              <a:t>其它厂商的决策是否影响自身的收益？</a:t>
            </a:r>
          </a:p>
        </p:txBody>
      </p:sp>
    </p:spTree>
    <p:extLst>
      <p:ext uri="{BB962C8B-B14F-4D97-AF65-F5344CB8AC3E}">
        <p14:creationId xmlns:p14="http://schemas.microsoft.com/office/powerpoint/2010/main" val="3859542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9CE052-0FA8-4175-99FD-7D514D52FD7B}"/>
              </a:ext>
            </a:extLst>
          </p:cNvPr>
          <p:cNvSpPr>
            <a:spLocks noGrp="1"/>
          </p:cNvSpPr>
          <p:nvPr>
            <p:ph type="title"/>
          </p:nvPr>
        </p:nvSpPr>
        <p:spPr/>
        <p:txBody>
          <a:bodyPr/>
          <a:lstStyle/>
          <a:p>
            <a:r>
              <a:rPr lang="zh-CN" altLang="en-US" dirty="0"/>
              <a:t>市场的定义</a:t>
            </a:r>
          </a:p>
        </p:txBody>
      </p:sp>
      <p:sp>
        <p:nvSpPr>
          <p:cNvPr id="3" name="内容占位符 2">
            <a:extLst>
              <a:ext uri="{FF2B5EF4-FFF2-40B4-BE49-F238E27FC236}">
                <a16:creationId xmlns:a16="http://schemas.microsoft.com/office/drawing/2014/main" id="{3E265B64-1489-445D-B60D-5C902308F868}"/>
              </a:ext>
            </a:extLst>
          </p:cNvPr>
          <p:cNvSpPr>
            <a:spLocks noGrp="1"/>
          </p:cNvSpPr>
          <p:nvPr>
            <p:ph idx="1"/>
          </p:nvPr>
        </p:nvSpPr>
        <p:spPr/>
        <p:txBody>
          <a:bodyPr>
            <a:normAutofit fontScale="92500" lnSpcReduction="10000"/>
          </a:bodyPr>
          <a:lstStyle/>
          <a:p>
            <a:r>
              <a:rPr lang="zh-CN" altLang="en-US" dirty="0"/>
              <a:t>市场是一群相互交易商品和服务的经济主体，以及相应的交易机制和规则的集合。</a:t>
            </a:r>
            <a:endParaRPr lang="en-US" altLang="zh-CN" dirty="0"/>
          </a:p>
          <a:p>
            <a:r>
              <a:rPr lang="zh-CN" altLang="en-US" dirty="0"/>
              <a:t>市场定义的几个重要方面</a:t>
            </a:r>
            <a:endParaRPr lang="en-US" altLang="zh-CN" dirty="0"/>
          </a:p>
          <a:p>
            <a:pPr lvl="1"/>
            <a:r>
              <a:rPr lang="zh-CN" altLang="en-US" dirty="0"/>
              <a:t>商品：所谓商品</a:t>
            </a:r>
            <a:r>
              <a:rPr lang="en-US" altLang="zh-CN" dirty="0"/>
              <a:t>, </a:t>
            </a:r>
            <a:r>
              <a:rPr lang="zh-CN" altLang="en-US" dirty="0"/>
              <a:t>既可以是指某种特殊的商品</a:t>
            </a:r>
            <a:r>
              <a:rPr lang="en-US" altLang="zh-CN" dirty="0"/>
              <a:t>, </a:t>
            </a:r>
            <a:r>
              <a:rPr lang="zh-CN" altLang="en-US" dirty="0"/>
              <a:t>如大米、猪肉等</a:t>
            </a:r>
            <a:r>
              <a:rPr lang="en-US" altLang="zh-CN" dirty="0"/>
              <a:t>, </a:t>
            </a:r>
            <a:r>
              <a:rPr lang="zh-CN" altLang="en-US" dirty="0"/>
              <a:t>也可以是指许多不同商品的集合</a:t>
            </a:r>
            <a:r>
              <a:rPr lang="en-US" altLang="zh-CN" dirty="0"/>
              <a:t>, </a:t>
            </a:r>
            <a:r>
              <a:rPr lang="zh-CN" altLang="en-US" dirty="0"/>
              <a:t>如劳动、 资本等。</a:t>
            </a:r>
          </a:p>
          <a:p>
            <a:pPr lvl="1"/>
            <a:r>
              <a:rPr lang="zh-CN" altLang="en-US" dirty="0"/>
              <a:t>买卖：任何一个市场都离不开买者和卖者。 没有买者和卖者</a:t>
            </a:r>
            <a:r>
              <a:rPr lang="en-US" altLang="zh-CN" dirty="0"/>
              <a:t>, </a:t>
            </a:r>
            <a:r>
              <a:rPr lang="zh-CN" altLang="en-US" dirty="0"/>
              <a:t>也就没有市场</a:t>
            </a:r>
            <a:r>
              <a:rPr lang="en-US" altLang="zh-CN" dirty="0"/>
              <a:t>, </a:t>
            </a:r>
            <a:r>
              <a:rPr lang="zh-CN" altLang="en-US" dirty="0"/>
              <a:t>而买者和卖者的行为就是市场的需求和供给。 </a:t>
            </a:r>
            <a:endParaRPr lang="en-US" altLang="zh-CN" dirty="0"/>
          </a:p>
          <a:p>
            <a:pPr lvl="1"/>
            <a:r>
              <a:rPr lang="zh-CN" altLang="en-US" dirty="0"/>
              <a:t>联系：包括三个方面</a:t>
            </a:r>
            <a:r>
              <a:rPr lang="en-US" altLang="zh-CN" dirty="0"/>
              <a:t>——</a:t>
            </a:r>
            <a:r>
              <a:rPr lang="zh-CN" altLang="en-US" dirty="0"/>
              <a:t>首先是买者之间的联系。其次是卖者之间的联系。最后是买者和卖者之间的联系。</a:t>
            </a:r>
          </a:p>
          <a:p>
            <a:pPr lvl="1"/>
            <a:r>
              <a:rPr lang="zh-CN" altLang="en-US" dirty="0"/>
              <a:t>进出市场的难易程度：有的市场进出比较容易</a:t>
            </a:r>
            <a:r>
              <a:rPr lang="en-US" altLang="zh-CN" dirty="0"/>
              <a:t>, </a:t>
            </a:r>
            <a:r>
              <a:rPr lang="zh-CN" altLang="en-US" dirty="0"/>
              <a:t>有的市场进出则相对困难</a:t>
            </a:r>
            <a:r>
              <a:rPr lang="en-US" altLang="zh-CN" dirty="0"/>
              <a:t>, </a:t>
            </a:r>
            <a:r>
              <a:rPr lang="zh-CN" altLang="en-US" dirty="0"/>
              <a:t>如进入会遇到严重的障碍</a:t>
            </a:r>
            <a:r>
              <a:rPr lang="en-US" altLang="zh-CN" dirty="0"/>
              <a:t>, </a:t>
            </a:r>
            <a:r>
              <a:rPr lang="zh-CN" altLang="en-US" dirty="0"/>
              <a:t>退出会遭受很大的损失。</a:t>
            </a:r>
          </a:p>
        </p:txBody>
      </p:sp>
    </p:spTree>
    <p:extLst>
      <p:ext uri="{BB962C8B-B14F-4D97-AF65-F5344CB8AC3E}">
        <p14:creationId xmlns:p14="http://schemas.microsoft.com/office/powerpoint/2010/main" val="270257613"/>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502</TotalTime>
  <Words>3312</Words>
  <Application>Microsoft Office PowerPoint</Application>
  <PresentationFormat>全屏显示(4:3)</PresentationFormat>
  <Paragraphs>664</Paragraphs>
  <Slides>71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71</vt:i4>
      </vt:variant>
    </vt:vector>
  </HeadingPairs>
  <TitlesOfParts>
    <vt:vector size="82" baseType="lpstr">
      <vt:lpstr>等线</vt:lpstr>
      <vt:lpstr>等线 Light</vt:lpstr>
      <vt:lpstr>宋体</vt:lpstr>
      <vt:lpstr>Arial</vt:lpstr>
      <vt:lpstr>Calibri</vt:lpstr>
      <vt:lpstr>Calibri Light</vt:lpstr>
      <vt:lpstr>Cambria Math</vt:lpstr>
      <vt:lpstr>Symbol</vt:lpstr>
      <vt:lpstr>Times New Roman</vt:lpstr>
      <vt:lpstr>Wingdings</vt:lpstr>
      <vt:lpstr>Office 主题​​</vt:lpstr>
      <vt:lpstr>第八讲 完全竞争市场</vt:lpstr>
      <vt:lpstr>Recap</vt:lpstr>
      <vt:lpstr>Recap</vt:lpstr>
      <vt:lpstr>Recap</vt:lpstr>
      <vt:lpstr>Recap</vt:lpstr>
      <vt:lpstr>Recap</vt:lpstr>
      <vt:lpstr>完全竞争市场</vt:lpstr>
      <vt:lpstr>厂商供给</vt:lpstr>
      <vt:lpstr>市场的定义</vt:lpstr>
      <vt:lpstr>市场的划分</vt:lpstr>
      <vt:lpstr>市场结构</vt:lpstr>
      <vt:lpstr>市场结构</vt:lpstr>
      <vt:lpstr>市场和厂商的需求曲线</vt:lpstr>
      <vt:lpstr>厂商的决策</vt:lpstr>
      <vt:lpstr>利润最大化问题</vt:lpstr>
      <vt:lpstr>利润最大化问题</vt:lpstr>
      <vt:lpstr>完全竞争市场-短期</vt:lpstr>
      <vt:lpstr>完全竞争</vt:lpstr>
      <vt:lpstr>完全竞争</vt:lpstr>
      <vt:lpstr>竞争厂商的短期供给决策</vt:lpstr>
      <vt:lpstr>竞争厂商的短期供给决策</vt:lpstr>
      <vt:lpstr>*厂商的短期供给决策</vt:lpstr>
      <vt:lpstr>*厂商的短期供给决策</vt:lpstr>
      <vt:lpstr>厂商的短期供给决策</vt:lpstr>
      <vt:lpstr>厂商的短期供给决策</vt:lpstr>
      <vt:lpstr>厂商的短期供给决策(是否停业)</vt:lpstr>
      <vt:lpstr>厂商的短期供给决策（如生产，生产多少）</vt:lpstr>
      <vt:lpstr>厂商的短期供给曲线</vt:lpstr>
      <vt:lpstr>厂商的短期盈亏</vt:lpstr>
      <vt:lpstr>盈亏与利润最大化</vt:lpstr>
      <vt:lpstr>亏损时的决策</vt:lpstr>
      <vt:lpstr>沉没成本</vt:lpstr>
      <vt:lpstr>沉没成本</vt:lpstr>
      <vt:lpstr>沉没成本</vt:lpstr>
      <vt:lpstr>企业的短期供给曲线</vt:lpstr>
      <vt:lpstr>行业的短期供给</vt:lpstr>
      <vt:lpstr>行业的短期供给</vt:lpstr>
      <vt:lpstr>产品市场与要素市场</vt:lpstr>
      <vt:lpstr>要素价格不变</vt:lpstr>
      <vt:lpstr>产品市场与要素市场</vt:lpstr>
      <vt:lpstr>要素价格上升</vt:lpstr>
      <vt:lpstr>完全竞争市场-长期</vt:lpstr>
      <vt:lpstr>厂商的长期供给决策</vt:lpstr>
      <vt:lpstr>厂商的长期供给决策</vt:lpstr>
      <vt:lpstr>厂商的长期供给决策</vt:lpstr>
      <vt:lpstr>厂商的长期供给决策</vt:lpstr>
      <vt:lpstr>厂商规模调整</vt:lpstr>
      <vt:lpstr>厂商规模调整</vt:lpstr>
      <vt:lpstr>厂商的规模调整</vt:lpstr>
      <vt:lpstr>厂商规模调整</vt:lpstr>
      <vt:lpstr>厂商的规模调整</vt:lpstr>
      <vt:lpstr>厂商规模调整</vt:lpstr>
      <vt:lpstr>行业</vt:lpstr>
      <vt:lpstr>行业规模（厂商数目）调整</vt:lpstr>
      <vt:lpstr>行业规模调整</vt:lpstr>
      <vt:lpstr>行业规模调整</vt:lpstr>
      <vt:lpstr>行业规模调整</vt:lpstr>
      <vt:lpstr>行业规模调整</vt:lpstr>
      <vt:lpstr>行业规模调整</vt:lpstr>
      <vt:lpstr>行业规模调整</vt:lpstr>
      <vt:lpstr>长期均衡</vt:lpstr>
      <vt:lpstr>长期供给曲线</vt:lpstr>
      <vt:lpstr>长期供给曲线</vt:lpstr>
      <vt:lpstr>长期供给曲线(要素价格不变)</vt:lpstr>
      <vt:lpstr>要素价格上升</vt:lpstr>
      <vt:lpstr>长期供给曲线(要素价格上升)</vt:lpstr>
      <vt:lpstr>厂商供给（要素价格上升）</vt:lpstr>
      <vt:lpstr>厂商供给（要素价格上升）</vt:lpstr>
      <vt:lpstr>行业供给（要素价格上升）</vt:lpstr>
      <vt:lpstr>要素价格下降</vt:lpstr>
      <vt:lpstr>完全竞争均衡的效率</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完全竞争</dc:title>
  <dc:creator>YifanYu</dc:creator>
  <cp:lastModifiedBy>740969824@qq.com</cp:lastModifiedBy>
  <cp:revision>48</cp:revision>
  <dcterms:created xsi:type="dcterms:W3CDTF">2019-11-05T09:58:55Z</dcterms:created>
  <dcterms:modified xsi:type="dcterms:W3CDTF">2019-12-26T14:28:00Z</dcterms:modified>
</cp:coreProperties>
</file>