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4" r:id="rId3"/>
    <p:sldId id="257" r:id="rId4"/>
    <p:sldId id="258" r:id="rId5"/>
    <p:sldId id="259" r:id="rId6"/>
    <p:sldId id="260" r:id="rId7"/>
    <p:sldId id="261" r:id="rId8"/>
    <p:sldId id="269" r:id="rId9"/>
    <p:sldId id="335" r:id="rId10"/>
    <p:sldId id="262" r:id="rId11"/>
    <p:sldId id="263" r:id="rId12"/>
    <p:sldId id="264" r:id="rId13"/>
    <p:sldId id="265" r:id="rId14"/>
    <p:sldId id="266" r:id="rId15"/>
    <p:sldId id="267" r:id="rId16"/>
    <p:sldId id="268" r:id="rId17"/>
    <p:sldId id="337" r:id="rId18"/>
    <p:sldId id="338" r:id="rId19"/>
    <p:sldId id="339" r:id="rId20"/>
    <p:sldId id="340" r:id="rId21"/>
    <p:sldId id="345" r:id="rId22"/>
    <p:sldId id="341" r:id="rId23"/>
    <p:sldId id="343" r:id="rId24"/>
    <p:sldId id="342" r:id="rId25"/>
    <p:sldId id="344" r:id="rId26"/>
    <p:sldId id="346" r:id="rId27"/>
    <p:sldId id="271" r:id="rId28"/>
    <p:sldId id="272" r:id="rId29"/>
    <p:sldId id="273" r:id="rId30"/>
    <p:sldId id="274" r:id="rId31"/>
    <p:sldId id="275" r:id="rId32"/>
    <p:sldId id="276" r:id="rId33"/>
    <p:sldId id="277" r:id="rId34"/>
    <p:sldId id="278" r:id="rId35"/>
    <p:sldId id="279" r:id="rId36"/>
    <p:sldId id="280"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304" r:id="rId53"/>
    <p:sldId id="305" r:id="rId54"/>
    <p:sldId id="306" r:id="rId55"/>
    <p:sldId id="347" r:id="rId56"/>
    <p:sldId id="307" r:id="rId57"/>
    <p:sldId id="308" r:id="rId58"/>
    <p:sldId id="309" r:id="rId59"/>
    <p:sldId id="310" r:id="rId60"/>
    <p:sldId id="311" r:id="rId61"/>
    <p:sldId id="312" r:id="rId62"/>
    <p:sldId id="314" r:id="rId63"/>
    <p:sldId id="315" r:id="rId64"/>
    <p:sldId id="356" r:id="rId65"/>
    <p:sldId id="321" r:id="rId66"/>
    <p:sldId id="322" r:id="rId67"/>
    <p:sldId id="323" r:id="rId68"/>
    <p:sldId id="324" r:id="rId69"/>
    <p:sldId id="325" r:id="rId70"/>
    <p:sldId id="326"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7" d="100"/>
          <a:sy n="87" d="100"/>
        </p:scale>
        <p:origin x="126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250301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392172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294151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225690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167382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367109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234935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349436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345640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336918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DDA4A9-1551-4689-8B4B-893B3EA8C2EA}"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316540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A4A9-1551-4689-8B4B-893B3EA8C2EA}" type="datetimeFigureOut">
              <a:rPr lang="zh-CN" altLang="en-US" smtClean="0"/>
              <a:t>2019/12/26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E5F43-8B16-465D-9F68-BA7001A6B310}" type="slidenum">
              <a:rPr lang="zh-CN" altLang="en-US" smtClean="0"/>
              <a:t>‹#›</a:t>
            </a:fld>
            <a:endParaRPr lang="zh-CN" altLang="en-US"/>
          </a:p>
        </p:txBody>
      </p:sp>
    </p:spTree>
    <p:extLst>
      <p:ext uri="{BB962C8B-B14F-4D97-AF65-F5344CB8AC3E}">
        <p14:creationId xmlns:p14="http://schemas.microsoft.com/office/powerpoint/2010/main" val="4003253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EC87F-38A1-4695-B84A-C4A02B012522}"/>
              </a:ext>
            </a:extLst>
          </p:cNvPr>
          <p:cNvSpPr>
            <a:spLocks noGrp="1"/>
          </p:cNvSpPr>
          <p:nvPr>
            <p:ph type="ctrTitle"/>
          </p:nvPr>
        </p:nvSpPr>
        <p:spPr/>
        <p:txBody>
          <a:bodyPr/>
          <a:lstStyle/>
          <a:p>
            <a:r>
              <a:rPr lang="zh-CN" altLang="en-US" dirty="0"/>
              <a:t>第六讲 消费者理论</a:t>
            </a:r>
          </a:p>
        </p:txBody>
      </p:sp>
      <p:sp>
        <p:nvSpPr>
          <p:cNvPr id="3" name="副标题 2">
            <a:extLst>
              <a:ext uri="{FF2B5EF4-FFF2-40B4-BE49-F238E27FC236}">
                <a16:creationId xmlns:a16="http://schemas.microsoft.com/office/drawing/2014/main" id="{7CD40910-41D0-427C-980C-E1FD61BB234A}"/>
              </a:ext>
            </a:extLst>
          </p:cNvPr>
          <p:cNvSpPr>
            <a:spLocks noGrp="1"/>
          </p:cNvSpPr>
          <p:nvPr>
            <p:ph type="subTitle" idx="1"/>
          </p:nvPr>
        </p:nvSpPr>
        <p:spPr/>
        <p:txBody>
          <a:bodyPr/>
          <a:lstStyle/>
          <a:p>
            <a:r>
              <a:rPr lang="zh-CN" altLang="en-US" dirty="0"/>
              <a:t>余一帆</a:t>
            </a:r>
            <a:endParaRPr lang="en-US" altLang="zh-CN" dirty="0"/>
          </a:p>
          <a:p>
            <a:r>
              <a:rPr lang="en-US" altLang="zh-CN" dirty="0"/>
              <a:t>2019.10.24</a:t>
            </a:r>
            <a:endParaRPr lang="zh-CN" altLang="en-US" dirty="0"/>
          </a:p>
        </p:txBody>
      </p:sp>
    </p:spTree>
    <p:extLst>
      <p:ext uri="{BB962C8B-B14F-4D97-AF65-F5344CB8AC3E}">
        <p14:creationId xmlns:p14="http://schemas.microsoft.com/office/powerpoint/2010/main" val="1402809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76C01-1454-47B6-8D52-AC38A33C3CE9}"/>
              </a:ext>
            </a:extLst>
          </p:cNvPr>
          <p:cNvSpPr>
            <a:spLocks noGrp="1"/>
          </p:cNvSpPr>
          <p:nvPr>
            <p:ph type="title"/>
          </p:nvPr>
        </p:nvSpPr>
        <p:spPr/>
        <p:txBody>
          <a:bodyPr/>
          <a:lstStyle/>
          <a:p>
            <a:r>
              <a:rPr lang="zh-CN" altLang="en-US" dirty="0"/>
              <a:t>实际收入</a:t>
            </a:r>
          </a:p>
        </p:txBody>
      </p:sp>
      <p:sp>
        <p:nvSpPr>
          <p:cNvPr id="3" name="内容占位符 2">
            <a:extLst>
              <a:ext uri="{FF2B5EF4-FFF2-40B4-BE49-F238E27FC236}">
                <a16:creationId xmlns:a16="http://schemas.microsoft.com/office/drawing/2014/main" id="{25F2DD82-6519-4CD4-9B20-758C01D8D747}"/>
              </a:ext>
            </a:extLst>
          </p:cNvPr>
          <p:cNvSpPr>
            <a:spLocks noGrp="1"/>
          </p:cNvSpPr>
          <p:nvPr>
            <p:ph idx="1"/>
          </p:nvPr>
        </p:nvSpPr>
        <p:spPr/>
        <p:txBody>
          <a:bodyPr>
            <a:normAutofit/>
          </a:bodyPr>
          <a:lstStyle/>
          <a:p>
            <a:r>
              <a:rPr lang="zh-CN" altLang="en-US" sz="3200" dirty="0"/>
              <a:t>斯勒茨基认为应该保证实际收入不变</a:t>
            </a:r>
            <a:endParaRPr lang="en-US" altLang="zh-CN" sz="3200" dirty="0"/>
          </a:p>
          <a:p>
            <a:r>
              <a:rPr lang="zh-CN" altLang="en-US" sz="3200" dirty="0"/>
              <a:t>在新价格水平下：</a:t>
            </a:r>
          </a:p>
          <a:p>
            <a:pPr lvl="1"/>
            <a:r>
              <a:rPr lang="zh-CN" altLang="en-US" sz="2800" dirty="0"/>
              <a:t>如果购买原有消费数量所需收入减少，那么实际收入上升，购买力上升。</a:t>
            </a:r>
          </a:p>
          <a:p>
            <a:pPr lvl="1"/>
            <a:r>
              <a:rPr lang="zh-CN" altLang="en-US" sz="2800" dirty="0"/>
              <a:t>如果购买原有消费数量所需收入增加，那么实际收入降低，购买力下降。</a:t>
            </a:r>
          </a:p>
          <a:p>
            <a:endParaRPr lang="zh-CN" altLang="en-US" sz="3200" dirty="0"/>
          </a:p>
          <a:p>
            <a:endParaRPr lang="zh-CN" altLang="en-US" sz="3200" dirty="0"/>
          </a:p>
        </p:txBody>
      </p:sp>
    </p:spTree>
    <p:extLst>
      <p:ext uri="{BB962C8B-B14F-4D97-AF65-F5344CB8AC3E}">
        <p14:creationId xmlns:p14="http://schemas.microsoft.com/office/powerpoint/2010/main" val="32708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D5566-9A9C-4FF9-9A7A-0329149FB5A2}"/>
              </a:ext>
            </a:extLst>
          </p:cNvPr>
          <p:cNvSpPr>
            <a:spLocks noGrp="1"/>
          </p:cNvSpPr>
          <p:nvPr>
            <p:ph type="title"/>
          </p:nvPr>
        </p:nvSpPr>
        <p:spPr/>
        <p:txBody>
          <a:bodyPr/>
          <a:lstStyle/>
          <a:p>
            <a:r>
              <a:rPr lang="zh-CN" altLang="en-US" dirty="0"/>
              <a:t>实际收入改变</a:t>
            </a:r>
          </a:p>
        </p:txBody>
      </p:sp>
      <p:sp>
        <p:nvSpPr>
          <p:cNvPr id="3" name="内容占位符 2">
            <a:extLst>
              <a:ext uri="{FF2B5EF4-FFF2-40B4-BE49-F238E27FC236}">
                <a16:creationId xmlns:a16="http://schemas.microsoft.com/office/drawing/2014/main" id="{84F96763-6B3F-4DEB-9715-3F8F9398DDFE}"/>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02AE1D87-B638-42FA-AB33-DED79F2CE41B}"/>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6F515F3A-C171-400D-A860-EF87FD1CEF98}"/>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961CB20E-D758-4912-8707-1470D0E7E7B3}"/>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Rectangle 6">
            <a:extLst>
              <a:ext uri="{FF2B5EF4-FFF2-40B4-BE49-F238E27FC236}">
                <a16:creationId xmlns:a16="http://schemas.microsoft.com/office/drawing/2014/main" id="{41CAA274-7EFB-4662-A8C1-F8F00A77E1D5}"/>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9" name="Line 7">
            <a:extLst>
              <a:ext uri="{FF2B5EF4-FFF2-40B4-BE49-F238E27FC236}">
                <a16:creationId xmlns:a16="http://schemas.microsoft.com/office/drawing/2014/main" id="{564C2A6D-9F33-49DF-AB20-22F3308DB083}"/>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a:extLst>
              <a:ext uri="{FF2B5EF4-FFF2-40B4-BE49-F238E27FC236}">
                <a16:creationId xmlns:a16="http://schemas.microsoft.com/office/drawing/2014/main" id="{3CB6665C-32CE-496B-9593-22E7FA386D73}"/>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4FBF59BC-B655-459A-988B-CED46ECCA115}"/>
              </a:ext>
            </a:extLst>
          </p:cNvPr>
          <p:cNvSpPr>
            <a:spLocks noChangeArrowheads="1"/>
          </p:cNvSpPr>
          <p:nvPr/>
        </p:nvSpPr>
        <p:spPr bwMode="auto">
          <a:xfrm>
            <a:off x="1741488" y="2443163"/>
            <a:ext cx="3071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chemeClr val="hlink"/>
                </a:solidFill>
                <a:ea typeface="宋体" panose="02010600030101010101" pitchFamily="2" charset="-122"/>
              </a:rPr>
              <a:t>原有预算约束选择</a:t>
            </a:r>
            <a:endParaRPr lang="en-US" altLang="zh-CN">
              <a:solidFill>
                <a:schemeClr val="hlink"/>
              </a:solidFill>
              <a:ea typeface="宋体" panose="02010600030101010101" pitchFamily="2" charset="-122"/>
            </a:endParaRPr>
          </a:p>
        </p:txBody>
      </p:sp>
    </p:spTree>
    <p:extLst>
      <p:ext uri="{BB962C8B-B14F-4D97-AF65-F5344CB8AC3E}">
        <p14:creationId xmlns:p14="http://schemas.microsoft.com/office/powerpoint/2010/main" val="384162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D31D6-DF26-4924-991F-17E4756A27DE}"/>
              </a:ext>
            </a:extLst>
          </p:cNvPr>
          <p:cNvSpPr>
            <a:spLocks noGrp="1"/>
          </p:cNvSpPr>
          <p:nvPr>
            <p:ph type="title"/>
          </p:nvPr>
        </p:nvSpPr>
        <p:spPr/>
        <p:txBody>
          <a:bodyPr/>
          <a:lstStyle/>
          <a:p>
            <a:r>
              <a:rPr lang="zh-CN" altLang="en-US" dirty="0"/>
              <a:t>实际收入改变</a:t>
            </a:r>
          </a:p>
        </p:txBody>
      </p:sp>
      <p:sp>
        <p:nvSpPr>
          <p:cNvPr id="3" name="内容占位符 2">
            <a:extLst>
              <a:ext uri="{FF2B5EF4-FFF2-40B4-BE49-F238E27FC236}">
                <a16:creationId xmlns:a16="http://schemas.microsoft.com/office/drawing/2014/main" id="{AECBBBB8-EACC-414E-A7E7-59D233A89C97}"/>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A3B50985-137E-4711-8CB6-CEFD492E6EC7}"/>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3B3AF3F8-6159-4400-BBBB-7405D724E1DD}"/>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799A5633-C1CA-481F-B119-63989504F08A}"/>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Rectangle 6">
            <a:extLst>
              <a:ext uri="{FF2B5EF4-FFF2-40B4-BE49-F238E27FC236}">
                <a16:creationId xmlns:a16="http://schemas.microsoft.com/office/drawing/2014/main" id="{1C04530F-182C-43BE-AF56-80DF4D4FF1D0}"/>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9" name="Line 7">
            <a:extLst>
              <a:ext uri="{FF2B5EF4-FFF2-40B4-BE49-F238E27FC236}">
                <a16:creationId xmlns:a16="http://schemas.microsoft.com/office/drawing/2014/main" id="{9517CE53-980A-44CD-A5CD-C4444B52032B}"/>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a:extLst>
              <a:ext uri="{FF2B5EF4-FFF2-40B4-BE49-F238E27FC236}">
                <a16:creationId xmlns:a16="http://schemas.microsoft.com/office/drawing/2014/main" id="{C18FB380-1642-427C-B59E-A0FABE7F5EBB}"/>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069139D0-F4DC-40EA-B08B-7C916C1FFF96}"/>
              </a:ext>
            </a:extLst>
          </p:cNvPr>
          <p:cNvSpPr>
            <a:spLocks noChangeArrowheads="1"/>
          </p:cNvSpPr>
          <p:nvPr/>
        </p:nvSpPr>
        <p:spPr bwMode="auto">
          <a:xfrm>
            <a:off x="1741488" y="2443163"/>
            <a:ext cx="3432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chemeClr val="hlink"/>
                </a:solidFill>
                <a:ea typeface="宋体" panose="02010600030101010101" pitchFamily="2" charset="-122"/>
              </a:rPr>
              <a:t>原有预算约束及选择</a:t>
            </a:r>
            <a:endParaRPr lang="en-US" altLang="zh-CN">
              <a:solidFill>
                <a:schemeClr val="hlink"/>
              </a:solidFill>
              <a:ea typeface="宋体" panose="02010600030101010101" pitchFamily="2" charset="-122"/>
            </a:endParaRPr>
          </a:p>
        </p:txBody>
      </p:sp>
      <p:sp>
        <p:nvSpPr>
          <p:cNvPr id="12" name="Line 10">
            <a:extLst>
              <a:ext uri="{FF2B5EF4-FFF2-40B4-BE49-F238E27FC236}">
                <a16:creationId xmlns:a16="http://schemas.microsoft.com/office/drawing/2014/main" id="{466690DF-76DA-48EA-9237-7409110CBB3E}"/>
              </a:ext>
            </a:extLst>
          </p:cNvPr>
          <p:cNvSpPr>
            <a:spLocks noChangeShapeType="1"/>
          </p:cNvSpPr>
          <p:nvPr/>
        </p:nvSpPr>
        <p:spPr bwMode="auto">
          <a:xfrm>
            <a:off x="1000125" y="2976563"/>
            <a:ext cx="3619500" cy="235743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20D3A4E1-D9A2-47B4-98CE-9D46689FDCFE}"/>
              </a:ext>
            </a:extLst>
          </p:cNvPr>
          <p:cNvSpPr>
            <a:spLocks noChangeArrowheads="1"/>
          </p:cNvSpPr>
          <p:nvPr/>
        </p:nvSpPr>
        <p:spPr bwMode="auto">
          <a:xfrm>
            <a:off x="2860675" y="3133725"/>
            <a:ext cx="1989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chemeClr val="tx2"/>
                </a:solidFill>
                <a:ea typeface="宋体" panose="02010600030101010101" pitchFamily="2" charset="-122"/>
              </a:rPr>
              <a:t>新预算约束</a:t>
            </a:r>
            <a:endParaRPr lang="en-US" altLang="zh-CN">
              <a:solidFill>
                <a:schemeClr val="tx2"/>
              </a:solidFill>
              <a:ea typeface="宋体" panose="02010600030101010101" pitchFamily="2" charset="-122"/>
            </a:endParaRPr>
          </a:p>
        </p:txBody>
      </p:sp>
    </p:spTree>
    <p:extLst>
      <p:ext uri="{BB962C8B-B14F-4D97-AF65-F5344CB8AC3E}">
        <p14:creationId xmlns:p14="http://schemas.microsoft.com/office/powerpoint/2010/main" val="418412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E9EF4-6BE2-4768-B1CF-64379902BE5F}"/>
              </a:ext>
            </a:extLst>
          </p:cNvPr>
          <p:cNvSpPr>
            <a:spLocks noGrp="1"/>
          </p:cNvSpPr>
          <p:nvPr>
            <p:ph type="title"/>
          </p:nvPr>
        </p:nvSpPr>
        <p:spPr/>
        <p:txBody>
          <a:bodyPr/>
          <a:lstStyle/>
          <a:p>
            <a:r>
              <a:rPr lang="zh-CN" altLang="en-US" dirty="0"/>
              <a:t>实际收入改变</a:t>
            </a:r>
          </a:p>
        </p:txBody>
      </p:sp>
      <p:sp>
        <p:nvSpPr>
          <p:cNvPr id="3" name="内容占位符 2">
            <a:extLst>
              <a:ext uri="{FF2B5EF4-FFF2-40B4-BE49-F238E27FC236}">
                <a16:creationId xmlns:a16="http://schemas.microsoft.com/office/drawing/2014/main" id="{4AA4BF5B-6E24-4576-81C3-3084B4644A77}"/>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475FF944-34FB-4FD0-9BBA-7D5CE1428385}"/>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77B5BCD4-DD8F-40EE-BB40-FFC7D58151DA}"/>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28280671-A0F4-464C-BDB6-2CE30E4CC8C5}"/>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Rectangle 6">
            <a:extLst>
              <a:ext uri="{FF2B5EF4-FFF2-40B4-BE49-F238E27FC236}">
                <a16:creationId xmlns:a16="http://schemas.microsoft.com/office/drawing/2014/main" id="{B0A68430-7D68-4C89-AD94-2BFA705CBA25}"/>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9" name="Line 7">
            <a:extLst>
              <a:ext uri="{FF2B5EF4-FFF2-40B4-BE49-F238E27FC236}">
                <a16:creationId xmlns:a16="http://schemas.microsoft.com/office/drawing/2014/main" id="{ED8D69A7-7E55-4F8E-842E-AC423612B5DA}"/>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a:extLst>
              <a:ext uri="{FF2B5EF4-FFF2-40B4-BE49-F238E27FC236}">
                <a16:creationId xmlns:a16="http://schemas.microsoft.com/office/drawing/2014/main" id="{8B07E4FB-3E07-4021-838F-A3F403909195}"/>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9B868340-2504-49DC-B7BD-0BC73597ADF5}"/>
              </a:ext>
            </a:extLst>
          </p:cNvPr>
          <p:cNvSpPr>
            <a:spLocks noChangeArrowheads="1"/>
          </p:cNvSpPr>
          <p:nvPr/>
        </p:nvSpPr>
        <p:spPr bwMode="auto">
          <a:xfrm>
            <a:off x="1741488" y="2443163"/>
            <a:ext cx="3432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chemeClr val="hlink"/>
                </a:solidFill>
                <a:ea typeface="宋体" panose="02010600030101010101" pitchFamily="2" charset="-122"/>
              </a:rPr>
              <a:t>原有预算约束及选择</a:t>
            </a:r>
            <a:endParaRPr lang="en-US" altLang="zh-CN">
              <a:solidFill>
                <a:schemeClr val="hlink"/>
              </a:solidFill>
              <a:ea typeface="宋体" panose="02010600030101010101" pitchFamily="2" charset="-122"/>
            </a:endParaRPr>
          </a:p>
        </p:txBody>
      </p:sp>
      <p:sp>
        <p:nvSpPr>
          <p:cNvPr id="12" name="Line 10">
            <a:extLst>
              <a:ext uri="{FF2B5EF4-FFF2-40B4-BE49-F238E27FC236}">
                <a16:creationId xmlns:a16="http://schemas.microsoft.com/office/drawing/2014/main" id="{97E62621-99CB-437C-A91F-8A8F736A01B9}"/>
              </a:ext>
            </a:extLst>
          </p:cNvPr>
          <p:cNvSpPr>
            <a:spLocks noChangeShapeType="1"/>
          </p:cNvSpPr>
          <p:nvPr/>
        </p:nvSpPr>
        <p:spPr bwMode="auto">
          <a:xfrm>
            <a:off x="1000125" y="2976563"/>
            <a:ext cx="3619500" cy="235743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61D27492-1486-4E59-BB74-8ECC0A9D342A}"/>
              </a:ext>
            </a:extLst>
          </p:cNvPr>
          <p:cNvSpPr>
            <a:spLocks noChangeArrowheads="1"/>
          </p:cNvSpPr>
          <p:nvPr/>
        </p:nvSpPr>
        <p:spPr bwMode="auto">
          <a:xfrm>
            <a:off x="2860675" y="3133725"/>
            <a:ext cx="427360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solidFill>
                  <a:schemeClr val="tx2"/>
                </a:solidFill>
                <a:ea typeface="宋体" panose="02010600030101010101" pitchFamily="2" charset="-122"/>
              </a:rPr>
              <a:t>新预算约束</a:t>
            </a:r>
            <a:r>
              <a:rPr lang="en-US" altLang="zh-CN" dirty="0">
                <a:ea typeface="宋体" panose="02010600030101010101" pitchFamily="2" charset="-122"/>
              </a:rPr>
              <a:t>;</a:t>
            </a:r>
            <a:r>
              <a:rPr lang="zh-CN" altLang="en-US" dirty="0">
                <a:ea typeface="宋体" panose="02010600030101010101" pitchFamily="2" charset="-122"/>
              </a:rPr>
              <a:t>实际收入上升</a:t>
            </a:r>
            <a:endParaRPr lang="en-US" altLang="zh-CN" dirty="0">
              <a:ea typeface="宋体" panose="02010600030101010101" pitchFamily="2" charset="-122"/>
            </a:endParaRPr>
          </a:p>
        </p:txBody>
      </p:sp>
      <p:sp>
        <p:nvSpPr>
          <p:cNvPr id="14" name="Line 12">
            <a:extLst>
              <a:ext uri="{FF2B5EF4-FFF2-40B4-BE49-F238E27FC236}">
                <a16:creationId xmlns:a16="http://schemas.microsoft.com/office/drawing/2014/main" id="{2760EEAC-58F0-45F0-9051-7A3CD8E20A7A}"/>
              </a:ext>
            </a:extLst>
          </p:cNvPr>
          <p:cNvSpPr>
            <a:spLocks noChangeShapeType="1"/>
          </p:cNvSpPr>
          <p:nvPr/>
        </p:nvSpPr>
        <p:spPr bwMode="auto">
          <a:xfrm>
            <a:off x="1000125" y="3262313"/>
            <a:ext cx="3181350" cy="2071687"/>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84855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0DECA-AE69-44E8-A30C-010407FE86CB}"/>
              </a:ext>
            </a:extLst>
          </p:cNvPr>
          <p:cNvSpPr>
            <a:spLocks noGrp="1"/>
          </p:cNvSpPr>
          <p:nvPr>
            <p:ph type="title"/>
          </p:nvPr>
        </p:nvSpPr>
        <p:spPr/>
        <p:txBody>
          <a:bodyPr/>
          <a:lstStyle/>
          <a:p>
            <a:r>
              <a:rPr lang="zh-CN" altLang="en-US" dirty="0"/>
              <a:t>实际收入改变</a:t>
            </a:r>
          </a:p>
        </p:txBody>
      </p:sp>
      <p:sp>
        <p:nvSpPr>
          <p:cNvPr id="3" name="内容占位符 2">
            <a:extLst>
              <a:ext uri="{FF2B5EF4-FFF2-40B4-BE49-F238E27FC236}">
                <a16:creationId xmlns:a16="http://schemas.microsoft.com/office/drawing/2014/main" id="{822CDA88-183F-4DBD-AC60-287CFE289AB1}"/>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A87C672A-6987-43B3-BC54-FE1DC2818FA0}"/>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7FE3C5E0-CA09-476F-9AA3-AC0E0615B699}"/>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077E00B6-8A7B-43CF-B74C-4E41D8B1D47C}"/>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Rectangle 6">
            <a:extLst>
              <a:ext uri="{FF2B5EF4-FFF2-40B4-BE49-F238E27FC236}">
                <a16:creationId xmlns:a16="http://schemas.microsoft.com/office/drawing/2014/main" id="{4F5597F3-05FC-4888-B9CA-9E0F51AB112E}"/>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9" name="Line 7">
            <a:extLst>
              <a:ext uri="{FF2B5EF4-FFF2-40B4-BE49-F238E27FC236}">
                <a16:creationId xmlns:a16="http://schemas.microsoft.com/office/drawing/2014/main" id="{25A9F0F4-3995-4B37-8407-2E591B8A6D75}"/>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a:extLst>
              <a:ext uri="{FF2B5EF4-FFF2-40B4-BE49-F238E27FC236}">
                <a16:creationId xmlns:a16="http://schemas.microsoft.com/office/drawing/2014/main" id="{ACC33766-BE8E-45EB-BE53-3DB61A2C91E5}"/>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D803B1CE-D255-4E6A-9404-94E8AFAB8B27}"/>
              </a:ext>
            </a:extLst>
          </p:cNvPr>
          <p:cNvSpPr>
            <a:spLocks noChangeArrowheads="1"/>
          </p:cNvSpPr>
          <p:nvPr/>
        </p:nvSpPr>
        <p:spPr bwMode="auto">
          <a:xfrm>
            <a:off x="1741488" y="2443163"/>
            <a:ext cx="3432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chemeClr val="hlink"/>
                </a:solidFill>
                <a:ea typeface="宋体" panose="02010600030101010101" pitchFamily="2" charset="-122"/>
              </a:rPr>
              <a:t>原有预算约束及选择</a:t>
            </a:r>
            <a:endParaRPr lang="en-US" altLang="zh-CN">
              <a:solidFill>
                <a:schemeClr val="hlink"/>
              </a:solidFill>
              <a:ea typeface="宋体" panose="02010600030101010101" pitchFamily="2" charset="-122"/>
            </a:endParaRPr>
          </a:p>
        </p:txBody>
      </p:sp>
    </p:spTree>
    <p:extLst>
      <p:ext uri="{BB962C8B-B14F-4D97-AF65-F5344CB8AC3E}">
        <p14:creationId xmlns:p14="http://schemas.microsoft.com/office/powerpoint/2010/main" val="113847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9E783-2F01-490B-A52A-5ACADF318739}"/>
              </a:ext>
            </a:extLst>
          </p:cNvPr>
          <p:cNvSpPr>
            <a:spLocks noGrp="1"/>
          </p:cNvSpPr>
          <p:nvPr>
            <p:ph type="title"/>
          </p:nvPr>
        </p:nvSpPr>
        <p:spPr/>
        <p:txBody>
          <a:bodyPr/>
          <a:lstStyle/>
          <a:p>
            <a:r>
              <a:rPr lang="zh-CN" altLang="en-US" dirty="0"/>
              <a:t>实际收入改变</a:t>
            </a:r>
          </a:p>
        </p:txBody>
      </p:sp>
      <p:sp>
        <p:nvSpPr>
          <p:cNvPr id="3" name="内容占位符 2">
            <a:extLst>
              <a:ext uri="{FF2B5EF4-FFF2-40B4-BE49-F238E27FC236}">
                <a16:creationId xmlns:a16="http://schemas.microsoft.com/office/drawing/2014/main" id="{6738A5E2-F79F-4F9F-85DF-919D88FDE7E3}"/>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AD9A3EBA-19A4-47ED-9EC6-6A0E66119461}"/>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643CB761-74A6-4609-AC35-38CEE8DCFBC9}"/>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05B52866-CACC-4EA3-A0A3-19D5B8A0B6AE}"/>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Rectangle 6">
            <a:extLst>
              <a:ext uri="{FF2B5EF4-FFF2-40B4-BE49-F238E27FC236}">
                <a16:creationId xmlns:a16="http://schemas.microsoft.com/office/drawing/2014/main" id="{86529ACD-069F-4165-B4A8-4BE923DDAF64}"/>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9" name="Line 7">
            <a:extLst>
              <a:ext uri="{FF2B5EF4-FFF2-40B4-BE49-F238E27FC236}">
                <a16:creationId xmlns:a16="http://schemas.microsoft.com/office/drawing/2014/main" id="{8A1AFA17-7C52-467B-BE69-D53B69347142}"/>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a:extLst>
              <a:ext uri="{FF2B5EF4-FFF2-40B4-BE49-F238E27FC236}">
                <a16:creationId xmlns:a16="http://schemas.microsoft.com/office/drawing/2014/main" id="{4A591154-2635-4F85-A15C-002DDFF3C103}"/>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AB2DDC59-989B-49E1-8A5C-35F40720243C}"/>
              </a:ext>
            </a:extLst>
          </p:cNvPr>
          <p:cNvSpPr>
            <a:spLocks noChangeArrowheads="1"/>
          </p:cNvSpPr>
          <p:nvPr/>
        </p:nvSpPr>
        <p:spPr bwMode="auto">
          <a:xfrm>
            <a:off x="1741488" y="2443163"/>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chemeClr val="hlink"/>
                </a:solidFill>
                <a:ea typeface="宋体" panose="02010600030101010101" pitchFamily="2" charset="-122"/>
              </a:rPr>
              <a:t>原有预算约束及选择</a:t>
            </a:r>
            <a:endParaRPr lang="en-US" altLang="zh-CN">
              <a:solidFill>
                <a:schemeClr val="hlink"/>
              </a:solidFill>
              <a:ea typeface="宋体" panose="02010600030101010101" pitchFamily="2" charset="-122"/>
            </a:endParaRPr>
          </a:p>
        </p:txBody>
      </p:sp>
      <p:sp>
        <p:nvSpPr>
          <p:cNvPr id="12" name="Line 10">
            <a:extLst>
              <a:ext uri="{FF2B5EF4-FFF2-40B4-BE49-F238E27FC236}">
                <a16:creationId xmlns:a16="http://schemas.microsoft.com/office/drawing/2014/main" id="{2BCC6208-2796-4EC3-AEEA-2D651932671F}"/>
              </a:ext>
            </a:extLst>
          </p:cNvPr>
          <p:cNvSpPr>
            <a:spLocks noChangeShapeType="1"/>
          </p:cNvSpPr>
          <p:nvPr/>
        </p:nvSpPr>
        <p:spPr bwMode="auto">
          <a:xfrm>
            <a:off x="1000125" y="3476625"/>
            <a:ext cx="2667000" cy="185737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370E788F-7AD5-4A40-8615-0FC75630F566}"/>
              </a:ext>
            </a:extLst>
          </p:cNvPr>
          <p:cNvSpPr>
            <a:spLocks noChangeArrowheads="1"/>
          </p:cNvSpPr>
          <p:nvPr/>
        </p:nvSpPr>
        <p:spPr bwMode="auto">
          <a:xfrm>
            <a:off x="2860675" y="3133725"/>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chemeClr val="tx2"/>
                </a:solidFill>
                <a:ea typeface="宋体" panose="02010600030101010101" pitchFamily="2" charset="-122"/>
              </a:rPr>
              <a:t>新预算约束</a:t>
            </a:r>
            <a:endParaRPr lang="en-US" altLang="zh-CN">
              <a:solidFill>
                <a:schemeClr val="tx2"/>
              </a:solidFill>
              <a:ea typeface="宋体" panose="02010600030101010101" pitchFamily="2" charset="-122"/>
            </a:endParaRPr>
          </a:p>
        </p:txBody>
      </p:sp>
    </p:spTree>
    <p:extLst>
      <p:ext uri="{BB962C8B-B14F-4D97-AF65-F5344CB8AC3E}">
        <p14:creationId xmlns:p14="http://schemas.microsoft.com/office/powerpoint/2010/main" val="1386268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0BCB8-6D8D-49C6-8E39-94D4F30A704F}"/>
              </a:ext>
            </a:extLst>
          </p:cNvPr>
          <p:cNvSpPr>
            <a:spLocks noGrp="1"/>
          </p:cNvSpPr>
          <p:nvPr>
            <p:ph type="title"/>
          </p:nvPr>
        </p:nvSpPr>
        <p:spPr/>
        <p:txBody>
          <a:bodyPr/>
          <a:lstStyle/>
          <a:p>
            <a:r>
              <a:rPr lang="zh-CN" altLang="en-US" dirty="0"/>
              <a:t>实际收入改变</a:t>
            </a:r>
          </a:p>
        </p:txBody>
      </p:sp>
      <p:sp>
        <p:nvSpPr>
          <p:cNvPr id="3" name="内容占位符 2">
            <a:extLst>
              <a:ext uri="{FF2B5EF4-FFF2-40B4-BE49-F238E27FC236}">
                <a16:creationId xmlns:a16="http://schemas.microsoft.com/office/drawing/2014/main" id="{B1C6E4A5-1150-4A04-962A-80F114F997E6}"/>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A1A10CA2-C8ED-426E-82FB-8C0065121728}"/>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64BD7173-CF6B-4590-8F89-CD32B5595C6D}"/>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F177C1AA-2495-4FC6-B83E-7A5F3161A478}"/>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Rectangle 6">
            <a:extLst>
              <a:ext uri="{FF2B5EF4-FFF2-40B4-BE49-F238E27FC236}">
                <a16:creationId xmlns:a16="http://schemas.microsoft.com/office/drawing/2014/main" id="{CE595C58-FEFB-425A-9B90-65CC068222D2}"/>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9" name="Line 7">
            <a:extLst>
              <a:ext uri="{FF2B5EF4-FFF2-40B4-BE49-F238E27FC236}">
                <a16:creationId xmlns:a16="http://schemas.microsoft.com/office/drawing/2014/main" id="{A12B8BEC-CEEB-4C2C-811C-135FE291EE81}"/>
              </a:ext>
            </a:extLst>
          </p:cNvPr>
          <p:cNvSpPr>
            <a:spLocks noChangeShapeType="1"/>
          </p:cNvSpPr>
          <p:nvPr/>
        </p:nvSpPr>
        <p:spPr bwMode="auto">
          <a:xfrm>
            <a:off x="1000125" y="2667000"/>
            <a:ext cx="2143125" cy="266700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a:extLst>
              <a:ext uri="{FF2B5EF4-FFF2-40B4-BE49-F238E27FC236}">
                <a16:creationId xmlns:a16="http://schemas.microsoft.com/office/drawing/2014/main" id="{FCFEE38F-EB9E-4ACD-B600-14D91BC3F546}"/>
              </a:ext>
            </a:extLst>
          </p:cNvPr>
          <p:cNvSpPr>
            <a:spLocks noChangeArrowheads="1"/>
          </p:cNvSpPr>
          <p:nvPr/>
        </p:nvSpPr>
        <p:spPr bwMode="auto">
          <a:xfrm>
            <a:off x="1862138" y="37814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DB3FA23F-DF77-40A9-BEFA-A1BF953D0019}"/>
              </a:ext>
            </a:extLst>
          </p:cNvPr>
          <p:cNvSpPr>
            <a:spLocks noChangeArrowheads="1"/>
          </p:cNvSpPr>
          <p:nvPr/>
        </p:nvSpPr>
        <p:spPr bwMode="auto">
          <a:xfrm>
            <a:off x="1741488" y="2443163"/>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chemeClr val="hlink"/>
                </a:solidFill>
                <a:ea typeface="宋体" panose="02010600030101010101" pitchFamily="2" charset="-122"/>
              </a:rPr>
              <a:t>原有预算约束及选择</a:t>
            </a:r>
            <a:endParaRPr lang="en-US" altLang="zh-CN">
              <a:solidFill>
                <a:schemeClr val="hlink"/>
              </a:solidFill>
              <a:ea typeface="宋体" panose="02010600030101010101" pitchFamily="2" charset="-122"/>
            </a:endParaRPr>
          </a:p>
        </p:txBody>
      </p:sp>
      <p:sp>
        <p:nvSpPr>
          <p:cNvPr id="12" name="Line 10">
            <a:extLst>
              <a:ext uri="{FF2B5EF4-FFF2-40B4-BE49-F238E27FC236}">
                <a16:creationId xmlns:a16="http://schemas.microsoft.com/office/drawing/2014/main" id="{7A0F2D29-E70F-44F7-B778-FB93FC31A7F7}"/>
              </a:ext>
            </a:extLst>
          </p:cNvPr>
          <p:cNvSpPr>
            <a:spLocks noChangeShapeType="1"/>
          </p:cNvSpPr>
          <p:nvPr/>
        </p:nvSpPr>
        <p:spPr bwMode="auto">
          <a:xfrm>
            <a:off x="1000125" y="3476625"/>
            <a:ext cx="2667000" cy="185737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3C692BF2-3947-4D89-808C-6E63CB5A2CBB}"/>
              </a:ext>
            </a:extLst>
          </p:cNvPr>
          <p:cNvSpPr>
            <a:spLocks noChangeArrowheads="1"/>
          </p:cNvSpPr>
          <p:nvPr/>
        </p:nvSpPr>
        <p:spPr bwMode="auto">
          <a:xfrm>
            <a:off x="2860675" y="3133725"/>
            <a:ext cx="427360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solidFill>
                  <a:schemeClr val="tx2"/>
                </a:solidFill>
                <a:ea typeface="宋体" panose="02010600030101010101" pitchFamily="2" charset="-122"/>
              </a:rPr>
              <a:t>新预算约束</a:t>
            </a:r>
            <a:r>
              <a:rPr lang="en-US" altLang="zh-CN" dirty="0">
                <a:ea typeface="宋体" panose="02010600030101010101" pitchFamily="2" charset="-122"/>
              </a:rPr>
              <a:t>;</a:t>
            </a:r>
            <a:r>
              <a:rPr lang="zh-CN" altLang="en-US" dirty="0">
                <a:ea typeface="宋体" panose="02010600030101010101" pitchFamily="2" charset="-122"/>
              </a:rPr>
              <a:t>实际收入下降</a:t>
            </a:r>
            <a:endParaRPr lang="en-US" altLang="zh-CN" dirty="0">
              <a:ea typeface="宋体" panose="02010600030101010101" pitchFamily="2" charset="-122"/>
            </a:endParaRPr>
          </a:p>
        </p:txBody>
      </p:sp>
      <p:sp>
        <p:nvSpPr>
          <p:cNvPr id="14" name="Line 12">
            <a:extLst>
              <a:ext uri="{FF2B5EF4-FFF2-40B4-BE49-F238E27FC236}">
                <a16:creationId xmlns:a16="http://schemas.microsoft.com/office/drawing/2014/main" id="{BFD3ADBC-48C0-49C5-A765-63E3ED06D3B0}"/>
              </a:ext>
            </a:extLst>
          </p:cNvPr>
          <p:cNvSpPr>
            <a:spLocks noChangeShapeType="1"/>
          </p:cNvSpPr>
          <p:nvPr/>
        </p:nvSpPr>
        <p:spPr bwMode="auto">
          <a:xfrm>
            <a:off x="1000125" y="3214688"/>
            <a:ext cx="3043238" cy="2119312"/>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52638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5D79C-C24B-49CE-91BF-1AC2C600492C}"/>
              </a:ext>
            </a:extLst>
          </p:cNvPr>
          <p:cNvSpPr>
            <a:spLocks noGrp="1"/>
          </p:cNvSpPr>
          <p:nvPr>
            <p:ph type="title"/>
          </p:nvPr>
        </p:nvSpPr>
        <p:spPr/>
        <p:txBody>
          <a:bodyPr/>
          <a:lstStyle/>
          <a:p>
            <a:r>
              <a:rPr lang="zh-CN" altLang="en-US" dirty="0"/>
              <a:t>效用水平</a:t>
            </a:r>
          </a:p>
        </p:txBody>
      </p:sp>
      <p:sp>
        <p:nvSpPr>
          <p:cNvPr id="3" name="内容占位符 2">
            <a:extLst>
              <a:ext uri="{FF2B5EF4-FFF2-40B4-BE49-F238E27FC236}">
                <a16:creationId xmlns:a16="http://schemas.microsoft.com/office/drawing/2014/main" id="{71F52210-AB0A-43B8-9E29-5E60D230CCCE}"/>
              </a:ext>
            </a:extLst>
          </p:cNvPr>
          <p:cNvSpPr>
            <a:spLocks noGrp="1"/>
          </p:cNvSpPr>
          <p:nvPr>
            <p:ph idx="1"/>
          </p:nvPr>
        </p:nvSpPr>
        <p:spPr/>
        <p:txBody>
          <a:bodyPr>
            <a:normAutofit/>
          </a:bodyPr>
          <a:lstStyle/>
          <a:p>
            <a:r>
              <a:rPr lang="zh-CN" altLang="en-US" sz="3200" dirty="0"/>
              <a:t>希克斯认为应该保持消费者得到的效用不变</a:t>
            </a:r>
            <a:endParaRPr lang="en-US" altLang="zh-CN" sz="3200" dirty="0"/>
          </a:p>
          <a:p>
            <a:r>
              <a:rPr lang="zh-CN" altLang="en-US" sz="3200" dirty="0"/>
              <a:t>假设改变价格和名义收入</a:t>
            </a:r>
            <a:r>
              <a:rPr lang="en-US" altLang="zh-CN" sz="3200" dirty="0"/>
              <a:t>(</a:t>
            </a:r>
            <a:r>
              <a:rPr lang="en-US" altLang="zh-CN" sz="3200" dirty="0" err="1"/>
              <a:t>p,m</a:t>
            </a:r>
            <a:r>
              <a:rPr lang="en-US" altLang="zh-CN" sz="3200" dirty="0"/>
              <a:t>)</a:t>
            </a:r>
            <a:r>
              <a:rPr lang="zh-CN" altLang="en-US" sz="3200" dirty="0"/>
              <a:t>：</a:t>
            </a:r>
            <a:endParaRPr lang="en-US" altLang="zh-CN" sz="3200" dirty="0"/>
          </a:p>
          <a:p>
            <a:pPr lvl="1"/>
            <a:r>
              <a:rPr lang="zh-CN" altLang="en-US" sz="2800" dirty="0"/>
              <a:t>如果可以实现更高效用，那么购买力上升。</a:t>
            </a:r>
          </a:p>
          <a:p>
            <a:pPr lvl="1"/>
            <a:r>
              <a:rPr lang="zh-CN" altLang="en-US" sz="2800" dirty="0"/>
              <a:t>如果只能达到更低效用，那么购买力降低 。</a:t>
            </a:r>
          </a:p>
          <a:p>
            <a:pPr lvl="1"/>
            <a:r>
              <a:rPr lang="zh-CN" altLang="en-US" sz="2800" dirty="0"/>
              <a:t>如果刚好实现原有效用，那么购买力不变。</a:t>
            </a:r>
          </a:p>
        </p:txBody>
      </p:sp>
    </p:spTree>
    <p:extLst>
      <p:ext uri="{BB962C8B-B14F-4D97-AF65-F5344CB8AC3E}">
        <p14:creationId xmlns:p14="http://schemas.microsoft.com/office/powerpoint/2010/main" val="388409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F8FBC-C326-46BF-B8DF-70EC8FF8DB53}"/>
              </a:ext>
            </a:extLst>
          </p:cNvPr>
          <p:cNvSpPr>
            <a:spLocks noGrp="1"/>
          </p:cNvSpPr>
          <p:nvPr>
            <p:ph type="title"/>
          </p:nvPr>
        </p:nvSpPr>
        <p:spPr/>
        <p:txBody>
          <a:bodyPr/>
          <a:lstStyle/>
          <a:p>
            <a:r>
              <a:rPr lang="zh-CN" altLang="en-US" dirty="0"/>
              <a:t>效用水平不变</a:t>
            </a:r>
          </a:p>
        </p:txBody>
      </p:sp>
      <p:sp>
        <p:nvSpPr>
          <p:cNvPr id="3" name="内容占位符 2">
            <a:extLst>
              <a:ext uri="{FF2B5EF4-FFF2-40B4-BE49-F238E27FC236}">
                <a16:creationId xmlns:a16="http://schemas.microsoft.com/office/drawing/2014/main" id="{2F593AB1-2E35-4DDC-A53A-E30E8677AFC3}"/>
              </a:ext>
            </a:extLst>
          </p:cNvPr>
          <p:cNvSpPr>
            <a:spLocks noGrp="1"/>
          </p:cNvSpPr>
          <p:nvPr>
            <p:ph idx="1"/>
          </p:nvPr>
        </p:nvSpPr>
        <p:spPr/>
        <p:txBody>
          <a:bodyPr/>
          <a:lstStyle/>
          <a:p>
            <a:endParaRPr lang="zh-CN" altLang="en-US" dirty="0"/>
          </a:p>
        </p:txBody>
      </p:sp>
      <p:sp>
        <p:nvSpPr>
          <p:cNvPr id="5" name="Line 2">
            <a:extLst>
              <a:ext uri="{FF2B5EF4-FFF2-40B4-BE49-F238E27FC236}">
                <a16:creationId xmlns:a16="http://schemas.microsoft.com/office/drawing/2014/main" id="{7E4F011B-979D-4E7A-891C-EE27E562847C}"/>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3">
            <a:extLst>
              <a:ext uri="{FF2B5EF4-FFF2-40B4-BE49-F238E27FC236}">
                <a16:creationId xmlns:a16="http://schemas.microsoft.com/office/drawing/2014/main" id="{E5B2D334-986B-4C9B-912F-ECDCB472E5C2}"/>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4">
            <a:extLst>
              <a:ext uri="{FF2B5EF4-FFF2-40B4-BE49-F238E27FC236}">
                <a16:creationId xmlns:a16="http://schemas.microsoft.com/office/drawing/2014/main" id="{7CBF714B-D506-4A83-8FE6-CFE40117E571}"/>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5">
            <a:extLst>
              <a:ext uri="{FF2B5EF4-FFF2-40B4-BE49-F238E27FC236}">
                <a16:creationId xmlns:a16="http://schemas.microsoft.com/office/drawing/2014/main" id="{3ADC8808-250B-4FC9-9667-EDB9FEBA02CA}"/>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Line 7">
            <a:extLst>
              <a:ext uri="{FF2B5EF4-FFF2-40B4-BE49-F238E27FC236}">
                <a16:creationId xmlns:a16="http://schemas.microsoft.com/office/drawing/2014/main" id="{9CEF7C3B-AD3D-404E-8C09-29E88FDD365D}"/>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a:extLst>
              <a:ext uri="{FF2B5EF4-FFF2-40B4-BE49-F238E27FC236}">
                <a16:creationId xmlns:a16="http://schemas.microsoft.com/office/drawing/2014/main" id="{86C9AA3A-F1E8-47DA-BA4F-E4E53CA992F2}"/>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1295F1D3-25D1-41CC-8462-4317E9434259}"/>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1">
            <a:extLst>
              <a:ext uri="{FF2B5EF4-FFF2-40B4-BE49-F238E27FC236}">
                <a16:creationId xmlns:a16="http://schemas.microsoft.com/office/drawing/2014/main" id="{E48285CC-2D5C-424B-85DC-56F8B9622D58}"/>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a:extLst>
              <a:ext uri="{FF2B5EF4-FFF2-40B4-BE49-F238E27FC236}">
                <a16:creationId xmlns:a16="http://schemas.microsoft.com/office/drawing/2014/main" id="{EBD9C458-5D53-4A02-A22E-F5FBCC587FF5}"/>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a:extLst>
              <a:ext uri="{FF2B5EF4-FFF2-40B4-BE49-F238E27FC236}">
                <a16:creationId xmlns:a16="http://schemas.microsoft.com/office/drawing/2014/main" id="{ACA95AA8-C3F8-4319-BF32-4E0EA2D9AA61}"/>
              </a:ext>
            </a:extLst>
          </p:cNvPr>
          <p:cNvSpPr>
            <a:spLocks noChangeShapeType="1"/>
          </p:cNvSpPr>
          <p:nvPr/>
        </p:nvSpPr>
        <p:spPr bwMode="auto">
          <a:xfrm flipH="1">
            <a:off x="1549400" y="4294442"/>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E638DD13-7326-44F5-A1E4-CD574B74D19A}"/>
              </a:ext>
            </a:extLst>
          </p:cNvPr>
          <p:cNvSpPr>
            <a:spLocks noChangeShapeType="1"/>
          </p:cNvSpPr>
          <p:nvPr/>
        </p:nvSpPr>
        <p:spPr bwMode="auto">
          <a:xfrm flipH="1">
            <a:off x="3428999" y="4343400"/>
            <a:ext cx="22225" cy="105409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Oval 15">
            <a:extLst>
              <a:ext uri="{FF2B5EF4-FFF2-40B4-BE49-F238E27FC236}">
                <a16:creationId xmlns:a16="http://schemas.microsoft.com/office/drawing/2014/main" id="{5CA3D63B-338C-41FB-B84A-48E3115ECE96}"/>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6">
            <a:extLst>
              <a:ext uri="{FF2B5EF4-FFF2-40B4-BE49-F238E27FC236}">
                <a16:creationId xmlns:a16="http://schemas.microsoft.com/office/drawing/2014/main" id="{DF488CAC-A63D-46D1-98E0-45DB65F79704}"/>
              </a:ext>
            </a:extLst>
          </p:cNvPr>
          <p:cNvSpPr>
            <a:spLocks noChangeArrowheads="1"/>
          </p:cNvSpPr>
          <p:nvPr/>
        </p:nvSpPr>
        <p:spPr bwMode="auto">
          <a:xfrm>
            <a:off x="3309938" y="4209161"/>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7">
            <a:extLst>
              <a:ext uri="{FF2B5EF4-FFF2-40B4-BE49-F238E27FC236}">
                <a16:creationId xmlns:a16="http://schemas.microsoft.com/office/drawing/2014/main" id="{00FBBEE1-AA52-4853-975F-15695BC07D27}"/>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8">
            <a:extLst>
              <a:ext uri="{FF2B5EF4-FFF2-40B4-BE49-F238E27FC236}">
                <a16:creationId xmlns:a16="http://schemas.microsoft.com/office/drawing/2014/main" id="{0ADD8975-2688-4780-AADD-B86BE9B7AAE3}"/>
              </a:ext>
            </a:extLst>
          </p:cNvPr>
          <p:cNvSpPr>
            <a:spLocks noChangeArrowheads="1"/>
          </p:cNvSpPr>
          <p:nvPr/>
        </p:nvSpPr>
        <p:spPr bwMode="auto">
          <a:xfrm>
            <a:off x="1524000" y="425278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19">
            <a:extLst>
              <a:ext uri="{FF2B5EF4-FFF2-40B4-BE49-F238E27FC236}">
                <a16:creationId xmlns:a16="http://schemas.microsoft.com/office/drawing/2014/main" id="{0B85E820-879F-4324-94A4-1F6CEC6F7864}"/>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Oval 20">
            <a:extLst>
              <a:ext uri="{FF2B5EF4-FFF2-40B4-BE49-F238E27FC236}">
                <a16:creationId xmlns:a16="http://schemas.microsoft.com/office/drawing/2014/main" id="{B3547E85-0E36-4EA6-A2D7-7F8E95BF1D00}"/>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 name="Rectangle 21">
            <a:extLst>
              <a:ext uri="{FF2B5EF4-FFF2-40B4-BE49-F238E27FC236}">
                <a16:creationId xmlns:a16="http://schemas.microsoft.com/office/drawing/2014/main" id="{928EA75C-B281-4856-AA43-3DE2786A44FF}"/>
              </a:ext>
            </a:extLst>
          </p:cNvPr>
          <p:cNvSpPr>
            <a:spLocks noChangeArrowheads="1"/>
          </p:cNvSpPr>
          <p:nvPr/>
        </p:nvSpPr>
        <p:spPr bwMode="auto">
          <a:xfrm>
            <a:off x="932117" y="2859881"/>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3" name="Rectangle 22">
            <a:extLst>
              <a:ext uri="{FF2B5EF4-FFF2-40B4-BE49-F238E27FC236}">
                <a16:creationId xmlns:a16="http://schemas.microsoft.com/office/drawing/2014/main" id="{71B1B49C-D13B-4BC4-9626-69A7C22DCCAF}"/>
              </a:ext>
            </a:extLst>
          </p:cNvPr>
          <p:cNvSpPr>
            <a:spLocks noChangeArrowheads="1"/>
          </p:cNvSpPr>
          <p:nvPr/>
        </p:nvSpPr>
        <p:spPr bwMode="auto">
          <a:xfrm>
            <a:off x="915988" y="36115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4" name="Rectangle 23">
            <a:extLst>
              <a:ext uri="{FF2B5EF4-FFF2-40B4-BE49-F238E27FC236}">
                <a16:creationId xmlns:a16="http://schemas.microsoft.com/office/drawing/2014/main" id="{405A3352-ABD3-45F1-ABF5-AF20D0802870}"/>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5" name="Rectangle 24">
            <a:extLst>
              <a:ext uri="{FF2B5EF4-FFF2-40B4-BE49-F238E27FC236}">
                <a16:creationId xmlns:a16="http://schemas.microsoft.com/office/drawing/2014/main" id="{374F4054-6CBA-458F-936F-25FF2D9E96C9}"/>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6" name="Arc 11">
            <a:extLst>
              <a:ext uri="{FF2B5EF4-FFF2-40B4-BE49-F238E27FC236}">
                <a16:creationId xmlns:a16="http://schemas.microsoft.com/office/drawing/2014/main" id="{B776DB3E-6E8C-40FC-9260-F5452E509E03}"/>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73432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030E3-75A5-41EB-B97D-464DE2CDE303}"/>
              </a:ext>
            </a:extLst>
          </p:cNvPr>
          <p:cNvSpPr>
            <a:spLocks noGrp="1"/>
          </p:cNvSpPr>
          <p:nvPr>
            <p:ph type="title"/>
          </p:nvPr>
        </p:nvSpPr>
        <p:spPr/>
        <p:txBody>
          <a:bodyPr/>
          <a:lstStyle/>
          <a:p>
            <a:r>
              <a:rPr lang="zh-CN" altLang="en-US" dirty="0"/>
              <a:t>效用水平变化</a:t>
            </a:r>
          </a:p>
        </p:txBody>
      </p:sp>
      <p:sp>
        <p:nvSpPr>
          <p:cNvPr id="3" name="内容占位符 2">
            <a:extLst>
              <a:ext uri="{FF2B5EF4-FFF2-40B4-BE49-F238E27FC236}">
                <a16:creationId xmlns:a16="http://schemas.microsoft.com/office/drawing/2014/main" id="{B1526AA7-A706-4059-A2D5-07B1DF62EE69}"/>
              </a:ext>
            </a:extLst>
          </p:cNvPr>
          <p:cNvSpPr>
            <a:spLocks noGrp="1"/>
          </p:cNvSpPr>
          <p:nvPr>
            <p:ph idx="1"/>
          </p:nvPr>
        </p:nvSpPr>
        <p:spPr/>
        <p:txBody>
          <a:bodyPr>
            <a:normAutofit/>
          </a:bodyPr>
          <a:lstStyle/>
          <a:p>
            <a:r>
              <a:rPr lang="en-US" altLang="zh-CN" sz="3200" dirty="0"/>
              <a:t>p1,p2,m</a:t>
            </a:r>
            <a:r>
              <a:rPr lang="zh-CN" altLang="en-US" sz="3200" dirty="0"/>
              <a:t>都增加一倍，效用水平如何变化？</a:t>
            </a:r>
            <a:endParaRPr lang="en-US" altLang="zh-CN" sz="3200" dirty="0"/>
          </a:p>
          <a:p>
            <a:r>
              <a:rPr lang="en-US" altLang="zh-CN" sz="3200" dirty="0"/>
              <a:t>p1</a:t>
            </a:r>
            <a:r>
              <a:rPr lang="zh-CN" altLang="en-US" sz="3200" dirty="0"/>
              <a:t>价格下降，保持实际收入不变，效用水平如何变化？</a:t>
            </a:r>
            <a:endParaRPr lang="en-US" altLang="zh-CN" sz="3200" dirty="0"/>
          </a:p>
          <a:p>
            <a:endParaRPr lang="en-US" altLang="zh-CN" sz="3200" dirty="0"/>
          </a:p>
          <a:p>
            <a:pPr marL="0" indent="0">
              <a:buNone/>
            </a:pPr>
            <a:endParaRPr lang="zh-CN" altLang="en-US" sz="3200" dirty="0"/>
          </a:p>
        </p:txBody>
      </p:sp>
    </p:spTree>
    <p:extLst>
      <p:ext uri="{BB962C8B-B14F-4D97-AF65-F5344CB8AC3E}">
        <p14:creationId xmlns:p14="http://schemas.microsoft.com/office/powerpoint/2010/main" val="565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C19973-9B36-425F-B840-91887E93CB1E}"/>
              </a:ext>
            </a:extLst>
          </p:cNvPr>
          <p:cNvSpPr>
            <a:spLocks noGrp="1"/>
          </p:cNvSpPr>
          <p:nvPr>
            <p:ph type="title"/>
          </p:nvPr>
        </p:nvSpPr>
        <p:spPr/>
        <p:txBody>
          <a:bodyPr/>
          <a:lstStyle/>
          <a:p>
            <a:r>
              <a:rPr lang="zh-CN" altLang="en-US" dirty="0"/>
              <a:t>收入效应与替代效应</a:t>
            </a:r>
          </a:p>
        </p:txBody>
      </p:sp>
      <p:sp>
        <p:nvSpPr>
          <p:cNvPr id="5" name="文本占位符 4">
            <a:extLst>
              <a:ext uri="{FF2B5EF4-FFF2-40B4-BE49-F238E27FC236}">
                <a16:creationId xmlns:a16="http://schemas.microsoft.com/office/drawing/2014/main" id="{9325F685-C8F4-4979-9D05-7BEE3DF55DD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4638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7BD0-8B1A-4D30-8E64-5E56F64D5CFD}"/>
              </a:ext>
            </a:extLst>
          </p:cNvPr>
          <p:cNvSpPr>
            <a:spLocks noGrp="1"/>
          </p:cNvSpPr>
          <p:nvPr>
            <p:ph type="title"/>
          </p:nvPr>
        </p:nvSpPr>
        <p:spPr/>
        <p:txBody>
          <a:bodyPr/>
          <a:lstStyle/>
          <a:p>
            <a:r>
              <a:rPr lang="zh-CN" altLang="zh-CN" dirty="0"/>
              <a:t>斯</a:t>
            </a:r>
            <a:r>
              <a:rPr lang="zh-CN" altLang="en-US" dirty="0"/>
              <a:t>勒</a:t>
            </a:r>
            <a:r>
              <a:rPr lang="zh-CN" altLang="zh-CN" dirty="0"/>
              <a:t>茨基</a:t>
            </a:r>
            <a:r>
              <a:rPr lang="zh-CN" altLang="en-US" dirty="0"/>
              <a:t>替代效应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CF7FAC-7EC5-4662-8B8C-9A80D483EBD9}"/>
                  </a:ext>
                </a:extLst>
              </p:cNvPr>
              <p:cNvSpPr>
                <a:spLocks noGrp="1"/>
              </p:cNvSpPr>
              <p:nvPr>
                <p:ph idx="1"/>
              </p:nvPr>
            </p:nvSpPr>
            <p:spPr/>
            <p:txBody>
              <a:bodyPr>
                <a:normAutofit lnSpcReduction="10000"/>
              </a:bodyPr>
              <a:lstStyle/>
              <a:p>
                <a:r>
                  <a:rPr lang="zh-CN" altLang="en-US" dirty="0">
                    <a:latin typeface="+mn-ea"/>
                  </a:rPr>
                  <a:t>如何调整货币收入？</a:t>
                </a:r>
                <a:endParaRPr lang="en-US" altLang="zh-CN" dirty="0">
                  <a:latin typeface="+mn-ea"/>
                </a:endParaRPr>
              </a:p>
              <a:p>
                <a:r>
                  <a:rPr lang="zh-CN" altLang="en-US" dirty="0">
                    <a:latin typeface="+mn-ea"/>
                  </a:rPr>
                  <a:t>假设商品</a:t>
                </a:r>
                <a:r>
                  <a:rPr lang="en-US" altLang="zh-CN" dirty="0">
                    <a:latin typeface="+mn-ea"/>
                  </a:rPr>
                  <a:t>1,2</a:t>
                </a:r>
                <a:r>
                  <a:rPr lang="zh-CN" altLang="en-US" dirty="0">
                    <a:latin typeface="+mn-ea"/>
                  </a:rPr>
                  <a:t>的初始价格是</a:t>
                </a:r>
                <a:r>
                  <a:rPr lang="en-US" altLang="zh-CN" dirty="0">
                    <a:latin typeface="+mn-ea"/>
                  </a:rPr>
                  <a:t>p</a:t>
                </a:r>
                <a:r>
                  <a:rPr lang="en-US" altLang="zh-CN" baseline="-25000" dirty="0">
                    <a:latin typeface="+mn-ea"/>
                  </a:rPr>
                  <a:t>1</a:t>
                </a:r>
                <a:r>
                  <a:rPr lang="en-US" altLang="zh-CN" dirty="0">
                    <a:latin typeface="+mn-ea"/>
                  </a:rPr>
                  <a:t>,p</a:t>
                </a:r>
                <a:r>
                  <a:rPr lang="en-US" altLang="zh-CN" baseline="-25000" dirty="0">
                    <a:latin typeface="+mn-ea"/>
                  </a:rPr>
                  <a:t>2</a:t>
                </a:r>
                <a:r>
                  <a:rPr lang="zh-CN" altLang="en-US" dirty="0">
                    <a:latin typeface="+mn-ea"/>
                  </a:rPr>
                  <a:t>，消费者的货币收入是</a:t>
                </a:r>
                <a:r>
                  <a:rPr lang="en-US" altLang="zh-CN" dirty="0">
                    <a:latin typeface="+mn-ea"/>
                  </a:rPr>
                  <a:t>m</a:t>
                </a:r>
                <a:r>
                  <a:rPr lang="zh-CN" altLang="en-US" dirty="0">
                    <a:latin typeface="+mn-ea"/>
                  </a:rPr>
                  <a:t>，消费者均衡是</a:t>
                </a:r>
                <a14:m>
                  <m:oMath xmlns:m="http://schemas.openxmlformats.org/officeDocument/2006/math">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b="0" i="1" smtClean="0">
                                <a:latin typeface="Cambria Math" panose="02040503050406030204" pitchFamily="18" charset="0"/>
                              </a:rPr>
                              <m:t>x</m:t>
                            </m:r>
                          </m:e>
                          <m:sub>
                            <m:r>
                              <a:rPr lang="en-US" altLang="zh-CN" b="0" i="1" smtClean="0">
                                <a:latin typeface="Cambria Math" panose="02040503050406030204" pitchFamily="18" charset="0"/>
                              </a:rPr>
                              <m:t>1</m:t>
                            </m:r>
                          </m:sub>
                          <m:sup/>
                        </m:sSubSup>
                        <m:r>
                          <a:rPr lang="en-US" altLang="zh-CN" b="0" smtClean="0">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b="0" i="1" smtClean="0">
                                <a:latin typeface="Cambria Math" panose="02040503050406030204" pitchFamily="18" charset="0"/>
                              </a:rPr>
                              <m:t>x</m:t>
                            </m:r>
                          </m:e>
                          <m:sub>
                            <m:r>
                              <a:rPr lang="en-US" altLang="zh-CN" b="0" i="1" smtClean="0">
                                <a:latin typeface="Cambria Math" panose="02040503050406030204" pitchFamily="18" charset="0"/>
                              </a:rPr>
                              <m:t>2</m:t>
                            </m:r>
                          </m:sub>
                          <m:sup/>
                        </m:sSubSup>
                      </m:e>
                    </m:d>
                  </m:oMath>
                </a14:m>
                <a:r>
                  <a:rPr lang="zh-CN" altLang="en-US" dirty="0">
                    <a:latin typeface="+mn-ea"/>
                  </a:rPr>
                  <a:t>。商品</a:t>
                </a:r>
                <a:r>
                  <a:rPr lang="en-US" altLang="zh-CN" dirty="0">
                    <a:latin typeface="+mn-ea"/>
                  </a:rPr>
                  <a:t>1</a:t>
                </a:r>
                <a:r>
                  <a:rPr lang="zh-CN" altLang="en-US" dirty="0">
                    <a:latin typeface="+mn-ea"/>
                  </a:rPr>
                  <a:t>的价格变化为</a:t>
                </a:r>
                <a14:m>
                  <m:oMath xmlns:m="http://schemas.openxmlformats.org/officeDocument/2006/math">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m:t>
                        </m:r>
                      </m:sup>
                    </m:sSubSup>
                    <m:r>
                      <a:rPr lang="zh-CN" altLang="en-US" b="0" i="1" dirty="0" smtClean="0">
                        <a:latin typeface="Cambria Math" panose="02040503050406030204" pitchFamily="18" charset="0"/>
                      </a:rPr>
                      <m:t>。</m:t>
                    </m:r>
                  </m:oMath>
                </a14:m>
                <a:endParaRPr lang="en-US" altLang="zh-CN" dirty="0">
                  <a:latin typeface="+mn-ea"/>
                </a:endParaRPr>
              </a:p>
              <a:p>
                <a:r>
                  <a:rPr lang="zh-CN" altLang="en-US" dirty="0">
                    <a:latin typeface="+mn-ea"/>
                  </a:rPr>
                  <a:t>实际收入不变，</a:t>
                </a:r>
                <a:r>
                  <a:rPr lang="en-US" altLang="zh-CN" dirty="0">
                    <a:latin typeface="+mn-ea"/>
                  </a:rPr>
                  <a:t> </a:t>
                </a:r>
                <a14:m>
                  <m:oMath xmlns:m="http://schemas.openxmlformats.org/officeDocument/2006/math">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b="0" i="1" smtClean="0">
                                <a:latin typeface="Cambria Math" panose="02040503050406030204" pitchFamily="18" charset="0"/>
                              </a:rPr>
                              <m:t>x</m:t>
                            </m:r>
                          </m:e>
                          <m:sub>
                            <m:r>
                              <a:rPr lang="en-US" altLang="zh-CN" b="0" i="1" smtClean="0">
                                <a:latin typeface="Cambria Math" panose="02040503050406030204" pitchFamily="18" charset="0"/>
                              </a:rPr>
                              <m:t>1</m:t>
                            </m:r>
                          </m:sub>
                          <m:sup/>
                        </m:sSubSup>
                        <m:r>
                          <a:rPr lang="en-US" altLang="zh-CN" b="0" smtClean="0">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b="0" i="1" smtClean="0">
                                <a:latin typeface="Cambria Math" panose="02040503050406030204" pitchFamily="18" charset="0"/>
                              </a:rPr>
                              <m:t>x</m:t>
                            </m:r>
                          </m:e>
                          <m:sub>
                            <m:r>
                              <a:rPr lang="en-US" altLang="zh-CN" b="0" i="1" smtClean="0">
                                <a:latin typeface="Cambria Math" panose="02040503050406030204" pitchFamily="18" charset="0"/>
                              </a:rPr>
                              <m:t>2</m:t>
                            </m:r>
                          </m:sub>
                          <m:sup/>
                        </m:sSubSup>
                      </m:e>
                    </m:d>
                  </m:oMath>
                </a14:m>
                <a:r>
                  <a:rPr lang="zh-CN" altLang="en-US" dirty="0">
                    <a:latin typeface="+mn-ea"/>
                  </a:rPr>
                  <a:t>在新的价格下任然能被购买</a:t>
                </a:r>
                <a:endParaRPr lang="en-US" altLang="zh-CN" dirty="0">
                  <a:latin typeface="+mn-ea"/>
                </a:endParaRPr>
              </a:p>
              <a:p>
                <a:r>
                  <a:rPr lang="zh-CN" altLang="en-US" dirty="0">
                    <a:latin typeface="+mn-ea"/>
                  </a:rPr>
                  <a:t>新的货币收入满足：</a:t>
                </a:r>
                <a:r>
                  <a:rPr lang="en-US" altLang="zh-CN" dirty="0">
                    <a:latin typeface="+mn-ea"/>
                  </a:rPr>
                  <a:t>m</a:t>
                </a:r>
                <a:r>
                  <a:rPr lang="zh-CN" altLang="en-US" dirty="0">
                    <a:latin typeface="+mn-ea"/>
                  </a:rPr>
                  <a:t>’</a:t>
                </a:r>
                <a:r>
                  <a:rPr lang="en-US" altLang="zh-CN" dirty="0">
                    <a:latin typeface="+mn-ea"/>
                  </a:rPr>
                  <a:t>= p</a:t>
                </a:r>
                <a:r>
                  <a:rPr lang="zh-CN" altLang="en-US" dirty="0">
                    <a:latin typeface="+mn-ea"/>
                  </a:rPr>
                  <a:t>’</a:t>
                </a:r>
                <a:r>
                  <a:rPr lang="en-US" altLang="zh-CN" baseline="-25000" dirty="0">
                    <a:latin typeface="+mn-ea"/>
                  </a:rPr>
                  <a:t>1</a:t>
                </a:r>
                <a:r>
                  <a:rPr lang="en-US" altLang="zh-CN" dirty="0">
                    <a:latin typeface="+mn-ea"/>
                  </a:rPr>
                  <a:t>x</a:t>
                </a:r>
                <a:r>
                  <a:rPr lang="en-US" altLang="zh-CN" baseline="-25000" dirty="0">
                    <a:latin typeface="+mn-ea"/>
                  </a:rPr>
                  <a:t>1</a:t>
                </a:r>
                <a:r>
                  <a:rPr lang="en-US" altLang="zh-CN" dirty="0">
                    <a:latin typeface="+mn-ea"/>
                  </a:rPr>
                  <a:t> + p</a:t>
                </a:r>
                <a:r>
                  <a:rPr lang="en-US" altLang="zh-CN" baseline="-25000" dirty="0">
                    <a:latin typeface="+mn-ea"/>
                  </a:rPr>
                  <a:t>2</a:t>
                </a:r>
                <a:r>
                  <a:rPr lang="en-US" altLang="zh-CN" dirty="0">
                    <a:latin typeface="+mn-ea"/>
                  </a:rPr>
                  <a:t>x</a:t>
                </a:r>
                <a:r>
                  <a:rPr lang="en-US" altLang="zh-CN" baseline="-25000" dirty="0">
                    <a:latin typeface="+mn-ea"/>
                  </a:rPr>
                  <a:t>2</a:t>
                </a:r>
                <a:r>
                  <a:rPr lang="en-US" altLang="zh-CN" dirty="0">
                    <a:latin typeface="+mn-ea"/>
                  </a:rPr>
                  <a:t> </a:t>
                </a:r>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𝑝</m:t>
                        </m:r>
                      </m:e>
                      <m:sub>
                        <m:r>
                          <a:rPr lang="en-US" altLang="zh-CN" i="1" dirty="0">
                            <a:latin typeface="Cambria Math" panose="02040503050406030204" pitchFamily="18" charset="0"/>
                          </a:rPr>
                          <m:t>1</m:t>
                        </m:r>
                      </m:sub>
                      <m:sup>
                        <m:r>
                          <a:rPr lang="en-US" altLang="zh-CN" i="1" dirty="0">
                            <a:latin typeface="Cambria Math" panose="02040503050406030204" pitchFamily="18" charset="0"/>
                          </a:rPr>
                          <m:t>′</m:t>
                        </m:r>
                      </m:sup>
                    </m:sSubSup>
                    <m:r>
                      <a:rPr lang="en-US" altLang="zh-CN" i="1" dirty="0">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𝑝</m:t>
                        </m:r>
                      </m:e>
                      <m:sub>
                        <m:r>
                          <a:rPr lang="en-US" altLang="zh-CN" i="1" dirty="0">
                            <a:latin typeface="Cambria Math" panose="02040503050406030204" pitchFamily="18" charset="0"/>
                          </a:rPr>
                          <m:t>1</m:t>
                        </m:r>
                      </m:sub>
                      <m:sup/>
                    </m:sSubSup>
                    <m:r>
                      <a:rPr lang="en-US" altLang="zh-CN" i="1">
                        <a:latin typeface="Cambria Math" panose="02040503050406030204" pitchFamily="18" charset="0"/>
                      </a:rPr>
                      <m:t>)</m:t>
                    </m:r>
                  </m:oMath>
                </a14:m>
                <a:endParaRPr lang="en-US" altLang="zh-CN" dirty="0">
                  <a:latin typeface="+mn-ea"/>
                </a:endParaRPr>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𝑚</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𝑝</m:t>
                        </m:r>
                      </m:e>
                      <m:sub>
                        <m:r>
                          <a:rPr lang="en-US" altLang="zh-CN" i="1" dirty="0">
                            <a:latin typeface="Cambria Math" panose="02040503050406030204" pitchFamily="18" charset="0"/>
                          </a:rPr>
                          <m:t>1</m:t>
                        </m:r>
                      </m:sub>
                      <m:sup>
                        <m:r>
                          <a:rPr lang="en-US" altLang="zh-CN" i="1" dirty="0">
                            <a:latin typeface="Cambria Math" panose="02040503050406030204" pitchFamily="18" charset="0"/>
                          </a:rPr>
                          <m:t>′</m:t>
                        </m:r>
                      </m:sup>
                    </m:sSubSup>
                    <m:r>
                      <a:rPr lang="en-US" altLang="zh-CN" i="1" dirty="0">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𝑝</m:t>
                        </m:r>
                      </m:e>
                      <m:sub>
                        <m:r>
                          <a:rPr lang="en-US" altLang="zh-CN" i="1" dirty="0">
                            <a:latin typeface="Cambria Math" panose="02040503050406030204" pitchFamily="18" charset="0"/>
                          </a:rPr>
                          <m:t>1</m:t>
                        </m:r>
                      </m:sub>
                      <m:sup/>
                    </m:sSubSup>
                  </m:oMath>
                </a14:m>
                <a:endParaRPr lang="en-US" altLang="zh-CN" dirty="0">
                  <a:latin typeface="+mn-ea"/>
                </a:endParaRPr>
              </a:p>
            </p:txBody>
          </p:sp>
        </mc:Choice>
        <mc:Fallback xmlns="">
          <p:sp>
            <p:nvSpPr>
              <p:cNvPr id="3" name="内容占位符 2">
                <a:extLst>
                  <a:ext uri="{FF2B5EF4-FFF2-40B4-BE49-F238E27FC236}">
                    <a16:creationId xmlns:a16="http://schemas.microsoft.com/office/drawing/2014/main" id="{4DCF7FAC-7EC5-4662-8B8C-9A80D483EBD9}"/>
                  </a:ext>
                </a:extLst>
              </p:cNvPr>
              <p:cNvSpPr>
                <a:spLocks noGrp="1" noRot="1" noChangeAspect="1" noMove="1" noResize="1" noEditPoints="1" noAdjustHandles="1" noChangeArrowheads="1" noChangeShapeType="1" noTextEdit="1"/>
              </p:cNvSpPr>
              <p:nvPr>
                <p:ph idx="1"/>
              </p:nvPr>
            </p:nvSpPr>
            <p:spPr>
              <a:blipFill>
                <a:blip r:embed="rId2"/>
                <a:stretch>
                  <a:fillRect l="-1391" t="-3221" r="-13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30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C1138-4312-40E1-BB3B-922BFCD2A55C}"/>
              </a:ext>
            </a:extLst>
          </p:cNvPr>
          <p:cNvSpPr>
            <a:spLocks noGrp="1"/>
          </p:cNvSpPr>
          <p:nvPr>
            <p:ph type="title"/>
          </p:nvPr>
        </p:nvSpPr>
        <p:spPr/>
        <p:txBody>
          <a:bodyPr/>
          <a:lstStyle/>
          <a:p>
            <a:r>
              <a:rPr lang="zh-CN" altLang="zh-CN" dirty="0"/>
              <a:t>斯</a:t>
            </a:r>
            <a:r>
              <a:rPr lang="zh-CN" altLang="en-US" dirty="0"/>
              <a:t>勒</a:t>
            </a:r>
            <a:r>
              <a:rPr lang="zh-CN" altLang="zh-CN" dirty="0"/>
              <a:t>茨基</a:t>
            </a:r>
            <a:r>
              <a:rPr lang="zh-CN" altLang="en-US" dirty="0"/>
              <a:t>替代效应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413553-A066-4079-9406-98FC403C2A97}"/>
                  </a:ext>
                </a:extLst>
              </p:cNvPr>
              <p:cNvSpPr>
                <a:spLocks noGrp="1"/>
              </p:cNvSpPr>
              <p:nvPr>
                <p:ph idx="1"/>
              </p:nvPr>
            </p:nvSpPr>
            <p:spPr/>
            <p:txBody>
              <a:bodyPr/>
              <a:lstStyle/>
              <a:p>
                <a:r>
                  <a:rPr lang="zh-CN" altLang="en-US" dirty="0">
                    <a:latin typeface="+mn-ea"/>
                  </a:rPr>
                  <a:t>尽管在新的价格和收入下老的均衡</a:t>
                </a:r>
                <a14:m>
                  <m:oMath xmlns:m="http://schemas.openxmlformats.org/officeDocument/2006/math">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sSubSup>
                        <m:r>
                          <a:rPr lang="en-US" altLang="zh-CN">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2</m:t>
                            </m:r>
                          </m:sub>
                          <m:sup/>
                        </m:sSubSup>
                      </m:e>
                    </m:d>
                  </m:oMath>
                </a14:m>
                <a:r>
                  <a:rPr lang="zh-CN" altLang="en-US" dirty="0">
                    <a:latin typeface="+mn-ea"/>
                  </a:rPr>
                  <a:t>任然可以被购买，但是不一定是新的消费者均衡。</a:t>
                </a:r>
                <a:endParaRPr lang="en-US" altLang="zh-CN" dirty="0">
                  <a:latin typeface="+mn-ea"/>
                </a:endParaRPr>
              </a:p>
              <a:p>
                <a:r>
                  <a:rPr lang="zh-CN" altLang="en-US" dirty="0">
                    <a:latin typeface="+mn-ea"/>
                  </a:rPr>
                  <a:t>假设新的均衡是在</a:t>
                </a:r>
                <a14:m>
                  <m:oMath xmlns:m="http://schemas.openxmlformats.org/officeDocument/2006/math">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𝑠</m:t>
                            </m:r>
                          </m:sup>
                        </m:sSubSup>
                        <m:r>
                          <a:rPr lang="en-US" altLang="zh-CN">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2</m:t>
                            </m:r>
                          </m:sub>
                          <m:sup>
                            <m:r>
                              <a:rPr lang="en-US" altLang="zh-CN" b="0" i="1" smtClean="0">
                                <a:latin typeface="Cambria Math" panose="02040503050406030204" pitchFamily="18" charset="0"/>
                              </a:rPr>
                              <m:t>𝑠</m:t>
                            </m:r>
                          </m:sup>
                        </m:sSubSup>
                      </m:e>
                    </m:d>
                  </m:oMath>
                </a14:m>
                <a:r>
                  <a:rPr lang="zh-CN" altLang="en-US" dirty="0">
                    <a:latin typeface="+mn-ea"/>
                  </a:rPr>
                  <a:t>，那么从</a:t>
                </a:r>
                <a14:m>
                  <m:oMath xmlns:m="http://schemas.openxmlformats.org/officeDocument/2006/math">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sSubSup>
                        <m:r>
                          <a:rPr lang="en-US" altLang="zh-CN">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2</m:t>
                            </m:r>
                          </m:sub>
                          <m:sup/>
                        </m:sSubSup>
                      </m:e>
                    </m:d>
                  </m:oMath>
                </a14:m>
                <a:r>
                  <a:rPr lang="zh-CN" altLang="en-US" dirty="0">
                    <a:latin typeface="+mn-ea"/>
                  </a:rPr>
                  <a:t>到</a:t>
                </a:r>
                <a14:m>
                  <m:oMath xmlns:m="http://schemas.openxmlformats.org/officeDocument/2006/math">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𝑠</m:t>
                            </m:r>
                          </m:sup>
                        </m:sSubSup>
                        <m:r>
                          <a:rPr lang="en-US" altLang="zh-CN">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2</m:t>
                            </m:r>
                          </m:sub>
                          <m:sup>
                            <m:r>
                              <a:rPr lang="en-US" altLang="zh-CN" b="0" i="1" smtClean="0">
                                <a:latin typeface="Cambria Math" panose="02040503050406030204" pitchFamily="18" charset="0"/>
                              </a:rPr>
                              <m:t>𝑠</m:t>
                            </m:r>
                          </m:sup>
                        </m:sSubSup>
                      </m:e>
                    </m:d>
                    <m:r>
                      <a:rPr lang="zh-CN" altLang="en-US" i="1" smtClean="0">
                        <a:latin typeface="Cambria Math" panose="02040503050406030204" pitchFamily="18" charset="0"/>
                      </a:rPr>
                      <m:t>的</m:t>
                    </m:r>
                  </m:oMath>
                </a14:m>
                <a:r>
                  <a:rPr lang="zh-CN" altLang="en-US" dirty="0">
                    <a:latin typeface="+mn-ea"/>
                  </a:rPr>
                  <a:t>变化就是</a:t>
                </a:r>
                <a:r>
                  <a:rPr lang="zh-CN" altLang="zh-CN" dirty="0"/>
                  <a:t>斯</a:t>
                </a:r>
                <a:r>
                  <a:rPr lang="zh-CN" altLang="en-US" dirty="0"/>
                  <a:t>勒</a:t>
                </a:r>
                <a:r>
                  <a:rPr lang="zh-CN" altLang="zh-CN" dirty="0"/>
                  <a:t>茨基</a:t>
                </a:r>
                <a:r>
                  <a:rPr lang="zh-CN" altLang="en-US" dirty="0"/>
                  <a:t>替代效应</a:t>
                </a:r>
                <a:endParaRPr lang="en-US" altLang="zh-CN" dirty="0">
                  <a:latin typeface="+mn-ea"/>
                </a:endParaRPr>
              </a:p>
              <a:p>
                <a:r>
                  <a:rPr lang="zh-CN" altLang="en-US" dirty="0"/>
                  <a:t>商品</a:t>
                </a:r>
                <a14:m>
                  <m:oMath xmlns:m="http://schemas.openxmlformats.org/officeDocument/2006/math">
                    <m:r>
                      <a:rPr lang="en-US" altLang="zh-CN" b="0" i="0" smtClean="0">
                        <a:latin typeface="Cambria Math" panose="02040503050406030204" pitchFamily="18" charset="0"/>
                      </a:rPr>
                      <m:t>1</m:t>
                    </m:r>
                    <m:r>
                      <a:rPr lang="zh-CN" altLang="en-US" i="1">
                        <a:latin typeface="Cambria Math" panose="02040503050406030204" pitchFamily="18" charset="0"/>
                      </a:rPr>
                      <m:t>的</m:t>
                    </m:r>
                    <m:r>
                      <m:rPr>
                        <m:nor/>
                      </m:rPr>
                      <a:rPr lang="zh-CN" altLang="zh-CN" dirty="0"/>
                      <m:t>斯</m:t>
                    </m:r>
                    <m:r>
                      <m:rPr>
                        <m:nor/>
                      </m:rPr>
                      <a:rPr lang="zh-CN" altLang="en-US" dirty="0"/>
                      <m:t>勒</m:t>
                    </m:r>
                    <m:r>
                      <m:rPr>
                        <m:nor/>
                      </m:rPr>
                      <a:rPr lang="zh-CN" altLang="zh-CN" dirty="0"/>
                      <m:t>茨基</m:t>
                    </m:r>
                    <m:r>
                      <m:rPr>
                        <m:nor/>
                      </m:rPr>
                      <a:rPr lang="zh-CN" altLang="en-US" dirty="0"/>
                      <m:t>替代效应</m:t>
                    </m:r>
                    <m:r>
                      <a:rPr lang="zh-CN" altLang="en-US" i="1" dirty="0" smtClean="0">
                        <a:latin typeface="Cambria Math" panose="02040503050406030204" pitchFamily="18" charset="0"/>
                      </a:rPr>
                      <m:t>：</m:t>
                    </m:r>
                  </m:oMath>
                </a14:m>
                <a:endParaRPr lang="en-US" altLang="zh-CN" i="1" dirty="0">
                  <a:latin typeface="Cambria Math" panose="02040503050406030204" pitchFamily="18" charset="0"/>
                </a:endParaRPr>
              </a:p>
              <a:p>
                <a:pPr marL="0" indent="0" algn="ctr">
                  <a:buNone/>
                </a:pPr>
                <a14:m>
                  <m:oMath xmlns:m="http://schemas.openxmlformats.org/officeDocument/2006/math">
                    <m:r>
                      <a:rPr lang="en-US" altLang="zh-CN" i="0" smtClean="0">
                        <a:latin typeface="Cambria Math" panose="02040503050406030204" pitchFamily="18" charset="0"/>
                      </a:rPr>
                      <m:t>△</m:t>
                    </m:r>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0" smtClean="0">
                            <a:latin typeface="Cambria Math" panose="02040503050406030204" pitchFamily="18" charset="0"/>
                          </a:rPr>
                          <m:t>x</m:t>
                        </m:r>
                      </m:e>
                      <m:sub>
                        <m:r>
                          <a:rPr lang="en-US" altLang="zh-CN" i="0" smtClean="0">
                            <a:latin typeface="Cambria Math" panose="02040503050406030204" pitchFamily="18" charset="0"/>
                          </a:rPr>
                          <m:t>1</m:t>
                        </m:r>
                      </m:sub>
                      <m:sup>
                        <m:r>
                          <m:rPr>
                            <m:sty m:val="p"/>
                          </m:rPr>
                          <a:rPr lang="en-US" altLang="zh-CN" i="0" smtClean="0">
                            <a:latin typeface="Cambria Math" panose="02040503050406030204" pitchFamily="18" charset="0"/>
                          </a:rPr>
                          <m:t>s</m:t>
                        </m:r>
                      </m:sup>
                    </m:sSubSup>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r>
                          <a:rPr lang="en-US" altLang="zh-CN" i="1">
                            <a:latin typeface="Cambria Math" panose="02040503050406030204" pitchFamily="18" charset="0"/>
                          </a:rPr>
                          <m:t>𝑠</m:t>
                        </m:r>
                      </m:sup>
                    </m:sSubSup>
                    <m:r>
                      <a:rPr lang="en-US" altLang="zh-CN" i="1">
                        <a:latin typeface="Cambria Math" panose="02040503050406030204" pitchFamily="18" charset="0"/>
                      </a:rPr>
                      <m:t> </m:t>
                    </m:r>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sSubSup>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0" smtClean="0">
                            <a:latin typeface="Cambria Math" panose="02040503050406030204" pitchFamily="18" charset="0"/>
                          </a:rPr>
                          <m:t>x</m:t>
                        </m:r>
                      </m:e>
                      <m:sub>
                        <m:r>
                          <a:rPr lang="en-US" altLang="zh-CN" i="0" smtClean="0">
                            <a:latin typeface="Cambria Math" panose="02040503050406030204" pitchFamily="18" charset="0"/>
                          </a:rPr>
                          <m:t>1</m:t>
                        </m:r>
                      </m:sub>
                      <m:sup>
                        <m:r>
                          <a:rPr lang="en-US" altLang="zh-CN" i="0"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0" smtClean="0">
                                <a:latin typeface="Cambria Math" panose="02040503050406030204" pitchFamily="18" charset="0"/>
                              </a:rPr>
                              <m:t>p</m:t>
                            </m:r>
                            <m:r>
                              <a:rPr lang="en-US" altLang="zh-CN" b="0" i="0" smtClean="0">
                                <a:latin typeface="Cambria Math" panose="02040503050406030204" pitchFamily="18" charset="0"/>
                              </a:rPr>
                              <m:t>′</m:t>
                            </m:r>
                          </m:e>
                          <m:sub>
                            <m:r>
                              <a:rPr lang="en-US" altLang="zh-CN" i="0" smtClean="0">
                                <a:latin typeface="Cambria Math" panose="02040503050406030204" pitchFamily="18" charset="0"/>
                              </a:rPr>
                              <m:t>1</m:t>
                            </m:r>
                          </m:sub>
                        </m:sSub>
                        <m:r>
                          <a:rPr lang="en-US" altLang="zh-CN" i="0"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0" smtClean="0">
                                <a:latin typeface="Cambria Math" panose="02040503050406030204" pitchFamily="18" charset="0"/>
                              </a:rPr>
                              <m:t>p</m:t>
                            </m:r>
                          </m:e>
                          <m:sub>
                            <m:r>
                              <a:rPr lang="en-US" altLang="zh-CN" i="0" smtClean="0">
                                <a:latin typeface="Cambria Math" panose="02040503050406030204" pitchFamily="18" charset="0"/>
                              </a:rPr>
                              <m:t>2</m:t>
                            </m:r>
                          </m:sub>
                        </m:sSub>
                        <m:r>
                          <a:rPr lang="en-US" altLang="zh-CN" i="0" smtClean="0">
                            <a:latin typeface="Cambria Math" panose="02040503050406030204" pitchFamily="18" charset="0"/>
                          </a:rPr>
                          <m:t>,</m:t>
                        </m:r>
                        <m:r>
                          <m:rPr>
                            <m:sty m:val="p"/>
                          </m:rPr>
                          <a:rPr lang="en-US" altLang="zh-CN" i="0" smtClean="0">
                            <a:latin typeface="Cambria Math" panose="02040503050406030204" pitchFamily="18" charset="0"/>
                          </a:rPr>
                          <m:t>m</m:t>
                        </m:r>
                        <m:r>
                          <a:rPr lang="en-US" altLang="zh-CN" b="0" i="0" smtClean="0">
                            <a:latin typeface="Cambria Math" panose="02040503050406030204" pitchFamily="18" charset="0"/>
                          </a:rPr>
                          <m:t>′</m:t>
                        </m:r>
                      </m:e>
                    </m:d>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0" smtClean="0">
                            <a:latin typeface="Cambria Math" panose="02040503050406030204" pitchFamily="18" charset="0"/>
                          </a:rPr>
                          <m:t>x</m:t>
                        </m:r>
                      </m:e>
                      <m:sub>
                        <m:r>
                          <a:rPr lang="en-US" altLang="zh-CN" i="0" smtClean="0">
                            <a:latin typeface="Cambria Math" panose="02040503050406030204" pitchFamily="18" charset="0"/>
                          </a:rPr>
                          <m:t>1</m:t>
                        </m:r>
                      </m:sub>
                      <m:sup>
                        <m:r>
                          <a:rPr lang="en-US" altLang="zh-CN" i="0"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0" smtClean="0">
                                <a:latin typeface="Cambria Math" panose="02040503050406030204" pitchFamily="18" charset="0"/>
                              </a:rPr>
                              <m:t>p</m:t>
                            </m:r>
                          </m:e>
                          <m:sub>
                            <m:r>
                              <a:rPr lang="en-US" altLang="zh-CN" i="0" smtClean="0">
                                <a:latin typeface="Cambria Math" panose="02040503050406030204" pitchFamily="18" charset="0"/>
                              </a:rPr>
                              <m:t>1</m:t>
                            </m:r>
                          </m:sub>
                        </m:sSub>
                        <m:r>
                          <a:rPr lang="en-US" altLang="zh-CN" i="0"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0" smtClean="0">
                                <a:latin typeface="Cambria Math" panose="02040503050406030204" pitchFamily="18" charset="0"/>
                              </a:rPr>
                              <m:t>p</m:t>
                            </m:r>
                          </m:e>
                          <m:sub>
                            <m:r>
                              <a:rPr lang="en-US" altLang="zh-CN" i="0" smtClean="0">
                                <a:latin typeface="Cambria Math" panose="02040503050406030204" pitchFamily="18" charset="0"/>
                              </a:rPr>
                              <m:t>2</m:t>
                            </m:r>
                          </m:sub>
                        </m:sSub>
                        <m:r>
                          <a:rPr lang="en-US" altLang="zh-CN" i="0" smtClean="0">
                            <a:latin typeface="Cambria Math" panose="02040503050406030204" pitchFamily="18" charset="0"/>
                          </a:rPr>
                          <m:t>,</m:t>
                        </m:r>
                        <m:r>
                          <m:rPr>
                            <m:sty m:val="p"/>
                          </m:rPr>
                          <a:rPr lang="en-US" altLang="zh-CN" i="0" smtClean="0">
                            <a:latin typeface="Cambria Math" panose="02040503050406030204" pitchFamily="18" charset="0"/>
                          </a:rPr>
                          <m:t>m</m:t>
                        </m:r>
                      </m:e>
                    </m:d>
                  </m:oMath>
                </a14:m>
                <a:endParaRPr lang="zh-CN" altLang="en-US" dirty="0">
                  <a:latin typeface="+mn-ea"/>
                </a:endParaRPr>
              </a:p>
            </p:txBody>
          </p:sp>
        </mc:Choice>
        <mc:Fallback xmlns="">
          <p:sp>
            <p:nvSpPr>
              <p:cNvPr id="3" name="内容占位符 2">
                <a:extLst>
                  <a:ext uri="{FF2B5EF4-FFF2-40B4-BE49-F238E27FC236}">
                    <a16:creationId xmlns:a16="http://schemas.microsoft.com/office/drawing/2014/main" id="{87413553-A066-4079-9406-98FC403C2A97}"/>
                  </a:ext>
                </a:extLst>
              </p:cNvPr>
              <p:cNvSpPr>
                <a:spLocks noGrp="1" noRot="1" noChangeAspect="1" noMove="1" noResize="1" noEditPoints="1" noAdjustHandles="1" noChangeArrowheads="1" noChangeShapeType="1" noTextEdit="1"/>
              </p:cNvSpPr>
              <p:nvPr>
                <p:ph idx="1"/>
              </p:nvPr>
            </p:nvSpPr>
            <p:spPr>
              <a:blipFill>
                <a:blip r:embed="rId2"/>
                <a:stretch>
                  <a:fillRect l="-1391"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7011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C0A52-14A5-462B-956E-E5A671FFD64D}"/>
              </a:ext>
            </a:extLst>
          </p:cNvPr>
          <p:cNvSpPr>
            <a:spLocks noGrp="1"/>
          </p:cNvSpPr>
          <p:nvPr>
            <p:ph type="title"/>
          </p:nvPr>
        </p:nvSpPr>
        <p:spPr/>
        <p:txBody>
          <a:bodyPr/>
          <a:lstStyle/>
          <a:p>
            <a:r>
              <a:rPr lang="zh-CN" altLang="zh-CN" dirty="0"/>
              <a:t>斯</a:t>
            </a:r>
            <a:r>
              <a:rPr lang="zh-CN" altLang="en-US" dirty="0"/>
              <a:t>勒</a:t>
            </a:r>
            <a:r>
              <a:rPr lang="zh-CN" altLang="zh-CN" dirty="0"/>
              <a:t>茨基</a:t>
            </a:r>
            <a:r>
              <a:rPr lang="zh-CN" altLang="en-US" dirty="0"/>
              <a:t>替代效应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69EAE0-F1D5-48DA-AB89-977B134D4036}"/>
                  </a:ext>
                </a:extLst>
              </p:cNvPr>
              <p:cNvSpPr>
                <a:spLocks noGrp="1"/>
              </p:cNvSpPr>
              <p:nvPr>
                <p:ph idx="1"/>
              </p:nvPr>
            </p:nvSpPr>
            <p:spPr/>
            <p:txBody>
              <a:bodyPr/>
              <a:lstStyle/>
              <a:p>
                <a:r>
                  <a:rPr lang="zh-CN" altLang="en-US" dirty="0"/>
                  <a:t>例子：</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sSubSup>
                  </m:oMath>
                </a14:m>
                <a:r>
                  <a:rPr lang="en-US" altLang="zh-CN" dirty="0"/>
                  <a:t>=10+</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den>
                    </m:f>
                  </m:oMath>
                </a14:m>
                <a:endParaRPr lang="en-US" altLang="zh-CN" dirty="0"/>
              </a:p>
              <a:p>
                <a:r>
                  <a:rPr lang="en-US" altLang="zh-CN" dirty="0"/>
                  <a:t>m=120,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oMath>
                </a14:m>
                <a:r>
                  <a:rPr lang="en-US" altLang="zh-CN" dirty="0"/>
                  <a:t>=3,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𝑝</m:t>
                        </m:r>
                      </m:e>
                      <m:sub>
                        <m:r>
                          <a:rPr lang="en-US" altLang="zh-CN" i="1" dirty="0">
                            <a:latin typeface="Cambria Math" panose="02040503050406030204" pitchFamily="18" charset="0"/>
                          </a:rPr>
                          <m:t>1</m:t>
                        </m:r>
                      </m:sub>
                      <m:sup>
                        <m:r>
                          <a:rPr lang="en-US" altLang="zh-CN" i="1" dirty="0">
                            <a:latin typeface="Cambria Math" panose="02040503050406030204" pitchFamily="18" charset="0"/>
                          </a:rPr>
                          <m:t>′</m:t>
                        </m:r>
                      </m:sup>
                    </m:sSubSup>
                  </m:oMath>
                </a14:m>
                <a:r>
                  <a:rPr lang="en-US" altLang="zh-CN" dirty="0"/>
                  <a:t>=2</a:t>
                </a:r>
              </a:p>
              <a:p>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sSubSup>
                  </m:oMath>
                </a14:m>
                <a:r>
                  <a:rPr lang="en-US" altLang="zh-CN" dirty="0"/>
                  <a:t>=14</a:t>
                </a:r>
              </a:p>
              <a:p>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oMath>
                </a14:m>
                <a:r>
                  <a:rPr lang="en-US" altLang="zh-CN" dirty="0"/>
                  <a:t>=14</a:t>
                </a:r>
                <a:r>
                  <a:rPr lang="zh-CN" altLang="en-US" dirty="0"/>
                  <a:t>*</a:t>
                </a:r>
                <a:r>
                  <a:rPr lang="en-US" altLang="zh-CN" dirty="0"/>
                  <a:t>(2-3)=-14</a:t>
                </a:r>
              </a:p>
              <a:p>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sSubSup>
                  </m:oMath>
                </a14:m>
                <a:r>
                  <a:rPr lang="en-US" altLang="zh-CN" dirty="0"/>
                  <a:t>(2,120-14)=15.3</a:t>
                </a:r>
              </a:p>
              <a:p>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𝑠</m:t>
                        </m:r>
                      </m:sup>
                    </m:sSubSup>
                  </m:oMath>
                </a14:m>
                <a:r>
                  <a:rPr lang="en-US" altLang="zh-CN" dirty="0"/>
                  <a:t>=15.3-14=1.3</a:t>
                </a:r>
                <a:endParaRPr lang="zh-CN" altLang="en-US" dirty="0"/>
              </a:p>
            </p:txBody>
          </p:sp>
        </mc:Choice>
        <mc:Fallback xmlns="">
          <p:sp>
            <p:nvSpPr>
              <p:cNvPr id="3" name="内容占位符 2">
                <a:extLst>
                  <a:ext uri="{FF2B5EF4-FFF2-40B4-BE49-F238E27FC236}">
                    <a16:creationId xmlns:a16="http://schemas.microsoft.com/office/drawing/2014/main" id="{3969EAE0-F1D5-48DA-AB89-977B134D4036}"/>
                  </a:ext>
                </a:extLst>
              </p:cNvPr>
              <p:cNvSpPr>
                <a:spLocks noGrp="1" noRot="1" noChangeAspect="1" noMove="1" noResize="1" noEditPoints="1" noAdjustHandles="1" noChangeArrowheads="1" noChangeShapeType="1" noTextEdit="1"/>
              </p:cNvSpPr>
              <p:nvPr>
                <p:ph idx="1"/>
              </p:nvPr>
            </p:nvSpPr>
            <p:spPr>
              <a:blipFill>
                <a:blip r:embed="rId2"/>
                <a:stretch>
                  <a:fillRect l="-1391"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08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A7C28-B450-4984-9702-DB1CB0A405B7}"/>
              </a:ext>
            </a:extLst>
          </p:cNvPr>
          <p:cNvSpPr>
            <a:spLocks noGrp="1"/>
          </p:cNvSpPr>
          <p:nvPr>
            <p:ph type="title"/>
          </p:nvPr>
        </p:nvSpPr>
        <p:spPr/>
        <p:txBody>
          <a:bodyPr/>
          <a:lstStyle/>
          <a:p>
            <a:r>
              <a:rPr lang="zh-CN" altLang="zh-CN" dirty="0"/>
              <a:t>斯</a:t>
            </a:r>
            <a:r>
              <a:rPr lang="zh-CN" altLang="en-US" dirty="0"/>
              <a:t>勒</a:t>
            </a:r>
            <a:r>
              <a:rPr lang="zh-CN" altLang="zh-CN" dirty="0"/>
              <a:t>茨基</a:t>
            </a:r>
            <a:r>
              <a:rPr lang="zh-CN" altLang="en-US" dirty="0"/>
              <a:t>替代效应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A0572E-DFC5-4AE1-9C80-B667076FB279}"/>
                  </a:ext>
                </a:extLst>
              </p:cNvPr>
              <p:cNvSpPr>
                <a:spLocks noGrp="1"/>
              </p:cNvSpPr>
              <p:nvPr>
                <p:ph idx="1"/>
              </p:nvPr>
            </p:nvSpPr>
            <p:spPr/>
            <p:txBody>
              <a:bodyPr>
                <a:normAutofit/>
              </a:bodyPr>
              <a:lstStyle/>
              <a:p>
                <a:r>
                  <a:rPr lang="zh-CN" altLang="zh-CN" sz="3200" dirty="0">
                    <a:latin typeface="+mn-ea"/>
                  </a:rPr>
                  <a:t>斯</a:t>
                </a:r>
                <a:r>
                  <a:rPr lang="zh-CN" altLang="en-US" sz="3200" dirty="0">
                    <a:latin typeface="+mn-ea"/>
                  </a:rPr>
                  <a:t>勒</a:t>
                </a:r>
                <a:r>
                  <a:rPr lang="zh-CN" altLang="zh-CN" sz="3200" dirty="0">
                    <a:latin typeface="+mn-ea"/>
                  </a:rPr>
                  <a:t>茨基</a:t>
                </a:r>
                <a:r>
                  <a:rPr lang="zh-CN" altLang="en-US" sz="3200" dirty="0">
                    <a:latin typeface="+mn-ea"/>
                  </a:rPr>
                  <a:t>替代效应总是负的</a:t>
                </a:r>
                <a:endParaRPr lang="en-US" altLang="zh-CN" sz="3200" dirty="0">
                  <a:latin typeface="+mn-ea"/>
                </a:endParaRPr>
              </a:p>
              <a:p>
                <a:pPr lvl="1"/>
                <a:r>
                  <a:rPr lang="zh-CN" altLang="en-US" sz="2800" dirty="0">
                    <a:latin typeface="+mn-ea"/>
                  </a:rPr>
                  <a:t>商品需求因为替代效应而产生的变化和商品价格的变化相反。</a:t>
                </a:r>
                <a:endParaRPr lang="en-US" altLang="zh-CN" sz="2800" dirty="0">
                  <a:latin typeface="+mn-ea"/>
                </a:endParaRPr>
              </a:p>
              <a:p>
                <a:r>
                  <a:rPr lang="zh-CN" altLang="en-US" sz="3200" dirty="0">
                    <a:latin typeface="+mn-ea"/>
                  </a:rPr>
                  <a:t>商品</a:t>
                </a:r>
                <a:r>
                  <a:rPr lang="en-US" altLang="zh-CN" sz="3200" dirty="0">
                    <a:latin typeface="+mn-ea"/>
                  </a:rPr>
                  <a:t>1</a:t>
                </a:r>
                <a:r>
                  <a:rPr lang="zh-CN" altLang="en-US" sz="3200" dirty="0">
                    <a:latin typeface="+mn-ea"/>
                  </a:rPr>
                  <a:t>价格</a:t>
                </a:r>
                <a14:m>
                  <m:oMath xmlns:m="http://schemas.openxmlformats.org/officeDocument/2006/math">
                    <m:sSub>
                      <m:sSubPr>
                        <m:ctrlPr>
                          <a:rPr lang="en-US" altLang="zh-CN" sz="3200" i="1">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1</m:t>
                        </m:r>
                      </m:sub>
                    </m:sSub>
                    <m:r>
                      <a:rPr lang="zh-CN" altLang="en-US" sz="3200" b="0" i="1" smtClean="0">
                        <a:latin typeface="Cambria Math" panose="02040503050406030204" pitchFamily="18" charset="0"/>
                      </a:rPr>
                      <m:t>下降</m:t>
                    </m:r>
                  </m:oMath>
                </a14:m>
                <a:r>
                  <a:rPr lang="zh-CN" altLang="en-US" sz="3200" dirty="0">
                    <a:latin typeface="+mn-ea"/>
                  </a:rPr>
                  <a:t>到</a:t>
                </a:r>
                <a14:m>
                  <m:oMath xmlns:m="http://schemas.openxmlformats.org/officeDocument/2006/math">
                    <m:sSubSup>
                      <m:sSubSupPr>
                        <m:ctrlPr>
                          <a:rPr lang="en-US" altLang="zh-CN" sz="3200" i="1" dirty="0">
                            <a:latin typeface="Cambria Math" panose="02040503050406030204" pitchFamily="18" charset="0"/>
                          </a:rPr>
                        </m:ctrlPr>
                      </m:sSubSupPr>
                      <m:e>
                        <m:r>
                          <a:rPr lang="en-US" altLang="zh-CN" sz="3200" b="0" i="1" dirty="0" smtClean="0">
                            <a:latin typeface="Cambria Math" panose="02040503050406030204" pitchFamily="18" charset="0"/>
                          </a:rPr>
                          <m:t>𝑝</m:t>
                        </m:r>
                      </m:e>
                      <m:sub>
                        <m:r>
                          <a:rPr lang="en-US" altLang="zh-CN" sz="3200" b="0" i="1" dirty="0" smtClean="0">
                            <a:latin typeface="Cambria Math" panose="02040503050406030204" pitchFamily="18" charset="0"/>
                          </a:rPr>
                          <m:t>1</m:t>
                        </m:r>
                      </m:sub>
                      <m:sup>
                        <m:r>
                          <a:rPr lang="en-US" altLang="zh-CN" sz="3200" b="0" i="1" dirty="0" smtClean="0">
                            <a:latin typeface="Cambria Math" panose="02040503050406030204" pitchFamily="18" charset="0"/>
                          </a:rPr>
                          <m:t>′</m:t>
                        </m:r>
                      </m:sup>
                    </m:sSubSup>
                    <m:r>
                      <a:rPr lang="en-US" altLang="zh-CN" sz="3200" b="0" i="1" dirty="0" smtClean="0">
                        <a:latin typeface="Cambria Math" panose="02040503050406030204" pitchFamily="18" charset="0"/>
                      </a:rPr>
                      <m:t> </m:t>
                    </m:r>
                  </m:oMath>
                </a14:m>
                <a:r>
                  <a:rPr lang="zh-CN" altLang="en-US" sz="3200" dirty="0">
                    <a:latin typeface="+mn-ea"/>
                  </a:rPr>
                  <a:t>，</a:t>
                </a:r>
                <a:r>
                  <a:rPr lang="en-US" altLang="zh-CN" sz="3200" dirty="0">
                    <a:latin typeface="+mn-ea"/>
                  </a:rPr>
                  <a:t> </a:t>
                </a:r>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b="0" i="1" smtClean="0">
                            <a:latin typeface="Cambria Math" panose="02040503050406030204" pitchFamily="18" charset="0"/>
                          </a:rPr>
                          <m:t>x</m:t>
                        </m:r>
                      </m:e>
                      <m:sub>
                        <m:r>
                          <a:rPr lang="en-US" altLang="zh-CN" sz="3200" b="0" i="1" smtClean="0">
                            <a:latin typeface="Cambria Math" panose="02040503050406030204" pitchFamily="18" charset="0"/>
                          </a:rPr>
                          <m:t>1</m:t>
                        </m:r>
                      </m:sub>
                      <m:sup/>
                    </m:sSubSup>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m:rPr>
                                <m:sty m:val="p"/>
                              </m:rPr>
                              <a:rPr lang="en-US" altLang="zh-CN" sz="3200" b="0" i="1" smtClean="0">
                                <a:latin typeface="Cambria Math" panose="02040503050406030204" pitchFamily="18" charset="0"/>
                              </a:rPr>
                              <m:t>p</m:t>
                            </m:r>
                            <m:r>
                              <a:rPr lang="en-US" altLang="zh-CN" sz="3200" b="0" i="1" smtClean="0">
                                <a:latin typeface="Cambria Math" panose="02040503050406030204" pitchFamily="18" charset="0"/>
                              </a:rPr>
                              <m:t>′</m:t>
                            </m:r>
                          </m:e>
                          <m:sub>
                            <m:r>
                              <a:rPr lang="en-US" altLang="zh-CN" sz="3200" b="0" i="1" smtClean="0">
                                <a:latin typeface="Cambria Math" panose="02040503050406030204" pitchFamily="18" charset="0"/>
                              </a:rPr>
                              <m:t>1</m:t>
                            </m:r>
                          </m:sub>
                        </m:sSub>
                        <m:r>
                          <a:rPr lang="en-US" altLang="zh-CN" sz="3200" b="0" smtClean="0">
                            <a:latin typeface="Cambria Math" panose="02040503050406030204" pitchFamily="18" charset="0"/>
                          </a:rPr>
                          <m:t>,</m:t>
                        </m:r>
                        <m:sSub>
                          <m:sSubPr>
                            <m:ctrlPr>
                              <a:rPr lang="en-US" altLang="zh-CN" sz="3200" i="1">
                                <a:latin typeface="Cambria Math" panose="02040503050406030204" pitchFamily="18" charset="0"/>
                              </a:rPr>
                            </m:ctrlPr>
                          </m:sSubPr>
                          <m:e>
                            <m:r>
                              <m:rPr>
                                <m:sty m:val="p"/>
                              </m:rPr>
                              <a:rPr lang="en-US" altLang="zh-CN" sz="3200" b="0" i="1" smtClean="0">
                                <a:latin typeface="Cambria Math" panose="02040503050406030204" pitchFamily="18" charset="0"/>
                              </a:rPr>
                              <m:t>p</m:t>
                            </m:r>
                          </m:e>
                          <m:sub>
                            <m:r>
                              <a:rPr lang="en-US" altLang="zh-CN" sz="3200" b="0" i="1" smtClean="0">
                                <a:latin typeface="Cambria Math" panose="02040503050406030204" pitchFamily="18" charset="0"/>
                              </a:rPr>
                              <m:t>2</m:t>
                            </m:r>
                          </m:sub>
                        </m:sSub>
                        <m:r>
                          <a:rPr lang="en-US" altLang="zh-CN" sz="3200" b="0" smtClean="0">
                            <a:latin typeface="Cambria Math" panose="02040503050406030204" pitchFamily="18" charset="0"/>
                          </a:rPr>
                          <m:t>,</m:t>
                        </m:r>
                        <m:r>
                          <m:rPr>
                            <m:sty m:val="p"/>
                          </m:rPr>
                          <a:rPr lang="en-US" altLang="zh-CN" sz="3200" b="0" i="1" smtClean="0">
                            <a:latin typeface="Cambria Math" panose="02040503050406030204" pitchFamily="18" charset="0"/>
                          </a:rPr>
                          <m:t>m</m:t>
                        </m:r>
                        <m:r>
                          <a:rPr lang="en-US" altLang="zh-CN" sz="3200" b="0" i="0" smtClean="0">
                            <a:latin typeface="Cambria Math" panose="02040503050406030204" pitchFamily="18" charset="0"/>
                          </a:rPr>
                          <m:t>′</m:t>
                        </m:r>
                      </m:e>
                    </m:d>
                    <m:r>
                      <a:rPr lang="en-US" altLang="zh-CN" sz="3200" b="0" i="1" dirty="0" smtClean="0">
                        <a:latin typeface="Cambria Math" panose="02040503050406030204" pitchFamily="18" charset="0"/>
                      </a:rPr>
                      <m:t>≥</m:t>
                    </m:r>
                  </m:oMath>
                </a14:m>
                <a:r>
                  <a:rPr lang="en-US" altLang="zh-CN" sz="3200" dirty="0">
                    <a:latin typeface="+mn-ea"/>
                  </a:rPr>
                  <a:t> </a:t>
                </a:r>
                <a14:m>
                  <m:oMath xmlns:m="http://schemas.openxmlformats.org/officeDocument/2006/math">
                    <m:sSubSup>
                      <m:sSubSupPr>
                        <m:ctrlPr>
                          <a:rPr lang="en-US" altLang="zh-CN" sz="3200" i="1" smtClean="0">
                            <a:latin typeface="Cambria Math" panose="02040503050406030204" pitchFamily="18" charset="0"/>
                          </a:rPr>
                        </m:ctrlPr>
                      </m:sSubSupPr>
                      <m:e>
                        <m:r>
                          <m:rPr>
                            <m:sty m:val="p"/>
                          </m:rPr>
                          <a:rPr lang="en-US" altLang="zh-CN" sz="3200" b="0" i="1" smtClean="0">
                            <a:latin typeface="Cambria Math" panose="02040503050406030204" pitchFamily="18" charset="0"/>
                          </a:rPr>
                          <m:t>x</m:t>
                        </m:r>
                      </m:e>
                      <m:sub>
                        <m:r>
                          <a:rPr lang="en-US" altLang="zh-CN" sz="3200" b="0" i="1" smtClean="0">
                            <a:latin typeface="Cambria Math" panose="02040503050406030204" pitchFamily="18" charset="0"/>
                          </a:rPr>
                          <m:t>1</m:t>
                        </m:r>
                      </m:sub>
                      <m:sup/>
                    </m:sSubSup>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m:rPr>
                                <m:sty m:val="p"/>
                              </m:rPr>
                              <a:rPr lang="en-US" altLang="zh-CN" sz="3200" b="0" i="1" smtClean="0">
                                <a:latin typeface="Cambria Math" panose="02040503050406030204" pitchFamily="18" charset="0"/>
                              </a:rPr>
                              <m:t>p</m:t>
                            </m:r>
                          </m:e>
                          <m:sub>
                            <m:r>
                              <a:rPr lang="en-US" altLang="zh-CN" sz="3200" b="0" i="1" smtClean="0">
                                <a:latin typeface="Cambria Math" panose="02040503050406030204" pitchFamily="18" charset="0"/>
                              </a:rPr>
                              <m:t>1</m:t>
                            </m:r>
                          </m:sub>
                        </m:sSub>
                        <m:r>
                          <a:rPr lang="en-US" altLang="zh-CN" sz="3200" b="0" smtClean="0">
                            <a:latin typeface="Cambria Math" panose="02040503050406030204" pitchFamily="18" charset="0"/>
                          </a:rPr>
                          <m:t>,</m:t>
                        </m:r>
                        <m:sSub>
                          <m:sSubPr>
                            <m:ctrlPr>
                              <a:rPr lang="en-US" altLang="zh-CN" sz="3200" i="1">
                                <a:latin typeface="Cambria Math" panose="02040503050406030204" pitchFamily="18" charset="0"/>
                              </a:rPr>
                            </m:ctrlPr>
                          </m:sSubPr>
                          <m:e>
                            <m:r>
                              <m:rPr>
                                <m:sty m:val="p"/>
                              </m:rPr>
                              <a:rPr lang="en-US" altLang="zh-CN" sz="3200" b="0" i="1" smtClean="0">
                                <a:latin typeface="Cambria Math" panose="02040503050406030204" pitchFamily="18" charset="0"/>
                              </a:rPr>
                              <m:t>p</m:t>
                            </m:r>
                          </m:e>
                          <m:sub>
                            <m:r>
                              <a:rPr lang="en-US" altLang="zh-CN" sz="3200" b="0" i="1" smtClean="0">
                                <a:latin typeface="Cambria Math" panose="02040503050406030204" pitchFamily="18" charset="0"/>
                              </a:rPr>
                              <m:t>2</m:t>
                            </m:r>
                          </m:sub>
                        </m:sSub>
                        <m:r>
                          <a:rPr lang="en-US" altLang="zh-CN" sz="3200" b="0" smtClean="0">
                            <a:latin typeface="Cambria Math" panose="02040503050406030204" pitchFamily="18" charset="0"/>
                          </a:rPr>
                          <m:t>,</m:t>
                        </m:r>
                        <m:r>
                          <m:rPr>
                            <m:sty m:val="p"/>
                          </m:rPr>
                          <a:rPr lang="en-US" altLang="zh-CN" sz="3200" b="0" i="1" smtClean="0">
                            <a:latin typeface="Cambria Math" panose="02040503050406030204" pitchFamily="18" charset="0"/>
                          </a:rPr>
                          <m:t>m</m:t>
                        </m:r>
                      </m:e>
                    </m:d>
                  </m:oMath>
                </a14:m>
                <a:r>
                  <a:rPr lang="zh-CN" altLang="en-US" sz="3200" dirty="0">
                    <a:latin typeface="+mn-ea"/>
                  </a:rPr>
                  <a:t>。对商品</a:t>
                </a:r>
                <a:r>
                  <a:rPr lang="en-US" altLang="zh-CN" sz="3200" dirty="0">
                    <a:latin typeface="+mn-ea"/>
                  </a:rPr>
                  <a:t>1</a:t>
                </a:r>
                <a:r>
                  <a:rPr lang="zh-CN" altLang="en-US" sz="3200" dirty="0">
                    <a:latin typeface="+mn-ea"/>
                  </a:rPr>
                  <a:t>需求的变化中的</a:t>
                </a:r>
                <a:r>
                  <a:rPr lang="zh-CN" altLang="zh-CN" sz="3200" dirty="0">
                    <a:latin typeface="+mn-ea"/>
                  </a:rPr>
                  <a:t>斯</a:t>
                </a:r>
                <a:r>
                  <a:rPr lang="zh-CN" altLang="en-US" sz="3200" dirty="0">
                    <a:latin typeface="+mn-ea"/>
                  </a:rPr>
                  <a:t>勒</a:t>
                </a:r>
                <a:r>
                  <a:rPr lang="zh-CN" altLang="zh-CN" sz="3200" dirty="0">
                    <a:latin typeface="+mn-ea"/>
                  </a:rPr>
                  <a:t>茨基</a:t>
                </a:r>
                <a:r>
                  <a:rPr lang="zh-CN" altLang="en-US" sz="3200" dirty="0">
                    <a:latin typeface="+mn-ea"/>
                  </a:rPr>
                  <a:t>替代效应</a:t>
                </a:r>
                <a14:m>
                  <m:oMath xmlns:m="http://schemas.openxmlformats.org/officeDocument/2006/math">
                    <m:r>
                      <a:rPr lang="en-US" altLang="zh-CN" sz="3200" b="0" i="1" smtClean="0">
                        <a:latin typeface="Cambria Math" panose="02040503050406030204" pitchFamily="18" charset="0"/>
                      </a:rPr>
                      <m:t>△</m:t>
                    </m:r>
                  </m:oMath>
                </a14:m>
                <a:r>
                  <a:rPr lang="en-US" altLang="zh-CN" sz="3200" dirty="0">
                    <a:latin typeface="+mn-ea"/>
                  </a:rPr>
                  <a:t> </a:t>
                </a:r>
                <a14:m>
                  <m:oMath xmlns:m="http://schemas.openxmlformats.org/officeDocument/2006/math">
                    <m:sSubSup>
                      <m:sSubSupPr>
                        <m:ctrlPr>
                          <a:rPr lang="en-US" altLang="zh-CN" sz="3200" i="1">
                            <a:latin typeface="Cambria Math" panose="02040503050406030204" pitchFamily="18" charset="0"/>
                          </a:rPr>
                        </m:ctrlPr>
                      </m:sSubSup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𝑠</m:t>
                        </m:r>
                      </m:sup>
                    </m:sSubSup>
                  </m:oMath>
                </a14:m>
                <a:r>
                  <a:rPr lang="zh-CN" altLang="en-US" sz="3200" dirty="0">
                    <a:latin typeface="+mn-ea"/>
                  </a:rPr>
                  <a:t>总是非负的。</a:t>
                </a:r>
                <a:endParaRPr lang="en-US" altLang="zh-CN" sz="3200" dirty="0">
                  <a:latin typeface="+mn-ea"/>
                </a:endParaRPr>
              </a:p>
              <a:p>
                <a:r>
                  <a:rPr lang="zh-CN" altLang="en-US" sz="3200" dirty="0">
                    <a:latin typeface="+mn-ea"/>
                  </a:rPr>
                  <a:t>为什么？</a:t>
                </a:r>
              </a:p>
            </p:txBody>
          </p:sp>
        </mc:Choice>
        <mc:Fallback xmlns="">
          <p:sp>
            <p:nvSpPr>
              <p:cNvPr id="3" name="内容占位符 2">
                <a:extLst>
                  <a:ext uri="{FF2B5EF4-FFF2-40B4-BE49-F238E27FC236}">
                    <a16:creationId xmlns:a16="http://schemas.microsoft.com/office/drawing/2014/main" id="{E8A0572E-DFC5-4AE1-9C80-B667076FB279}"/>
                  </a:ext>
                </a:extLst>
              </p:cNvPr>
              <p:cNvSpPr>
                <a:spLocks noGrp="1" noRot="1" noChangeAspect="1" noMove="1" noResize="1" noEditPoints="1" noAdjustHandles="1" noChangeArrowheads="1" noChangeShapeType="1" noTextEdit="1"/>
              </p:cNvSpPr>
              <p:nvPr>
                <p:ph idx="1"/>
              </p:nvPr>
            </p:nvSpPr>
            <p:spPr>
              <a:blipFill>
                <a:blip r:embed="rId2"/>
                <a:stretch>
                  <a:fillRect l="-1777" t="-2941" r="-10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1493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a:extLst>
              <a:ext uri="{FF2B5EF4-FFF2-40B4-BE49-F238E27FC236}">
                <a16:creationId xmlns:a16="http://schemas.microsoft.com/office/drawing/2014/main" id="{EA1160BC-19CA-4E27-8EE9-3E6792A5ADA7}"/>
              </a:ext>
            </a:extLst>
          </p:cNvPr>
          <p:cNvSpPr>
            <a:spLocks noGrp="1"/>
          </p:cNvSpPr>
          <p:nvPr>
            <p:ph type="title"/>
          </p:nvPr>
        </p:nvSpPr>
        <p:spPr/>
        <p:txBody>
          <a:bodyPr/>
          <a:lstStyle/>
          <a:p>
            <a:r>
              <a:rPr lang="zh-CN" altLang="zh-CN" dirty="0"/>
              <a:t>斯</a:t>
            </a:r>
            <a:r>
              <a:rPr lang="zh-CN" altLang="en-US" dirty="0"/>
              <a:t>勒</a:t>
            </a:r>
            <a:r>
              <a:rPr lang="zh-CN" altLang="zh-CN" dirty="0"/>
              <a:t>茨基</a:t>
            </a:r>
            <a:r>
              <a:rPr lang="zh-CN" altLang="en-US" dirty="0"/>
              <a:t>替代效应</a:t>
            </a:r>
          </a:p>
        </p:txBody>
      </p:sp>
      <p:sp>
        <p:nvSpPr>
          <p:cNvPr id="22" name="Line 3">
            <a:extLst>
              <a:ext uri="{FF2B5EF4-FFF2-40B4-BE49-F238E27FC236}">
                <a16:creationId xmlns:a16="http://schemas.microsoft.com/office/drawing/2014/main" id="{5D33E335-A526-44A0-AEBC-E3472B306101}"/>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4">
            <a:extLst>
              <a:ext uri="{FF2B5EF4-FFF2-40B4-BE49-F238E27FC236}">
                <a16:creationId xmlns:a16="http://schemas.microsoft.com/office/drawing/2014/main" id="{7C6AC57D-0B31-4BDB-8200-1D0EA60B5E73}"/>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5">
            <a:extLst>
              <a:ext uri="{FF2B5EF4-FFF2-40B4-BE49-F238E27FC236}">
                <a16:creationId xmlns:a16="http://schemas.microsoft.com/office/drawing/2014/main" id="{CE234A03-2530-421A-9C76-60D3F061D212}"/>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25" name="Rectangle 6">
            <a:extLst>
              <a:ext uri="{FF2B5EF4-FFF2-40B4-BE49-F238E27FC236}">
                <a16:creationId xmlns:a16="http://schemas.microsoft.com/office/drawing/2014/main" id="{B6B69D3D-6CDE-4505-845E-4AE6AB9F8DF3}"/>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26" name="Arc 7">
            <a:extLst>
              <a:ext uri="{FF2B5EF4-FFF2-40B4-BE49-F238E27FC236}">
                <a16:creationId xmlns:a16="http://schemas.microsoft.com/office/drawing/2014/main" id="{DEA38A1A-4990-4058-82AB-621C199BBE7E}"/>
              </a:ext>
            </a:extLst>
          </p:cNvPr>
          <p:cNvSpPr>
            <a:spLocks/>
          </p:cNvSpPr>
          <p:nvPr/>
        </p:nvSpPr>
        <p:spPr bwMode="auto">
          <a:xfrm rot="10800000">
            <a:off x="1924050" y="198278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Line 8">
            <a:extLst>
              <a:ext uri="{FF2B5EF4-FFF2-40B4-BE49-F238E27FC236}">
                <a16:creationId xmlns:a16="http://schemas.microsoft.com/office/drawing/2014/main" id="{5171C917-7746-40FB-A9FE-8C48EE2D9E82}"/>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9">
            <a:extLst>
              <a:ext uri="{FF2B5EF4-FFF2-40B4-BE49-F238E27FC236}">
                <a16:creationId xmlns:a16="http://schemas.microsoft.com/office/drawing/2014/main" id="{4638EF60-6C74-4298-81B6-72F0F7B87312}"/>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0">
            <a:extLst>
              <a:ext uri="{FF2B5EF4-FFF2-40B4-BE49-F238E27FC236}">
                <a16:creationId xmlns:a16="http://schemas.microsoft.com/office/drawing/2014/main" id="{4ADD5228-D149-4EDF-A2B8-16B923B342E8}"/>
              </a:ext>
            </a:extLst>
          </p:cNvPr>
          <p:cNvSpPr>
            <a:spLocks noChangeShapeType="1"/>
          </p:cNvSpPr>
          <p:nvPr/>
        </p:nvSpPr>
        <p:spPr bwMode="auto">
          <a:xfrm>
            <a:off x="1574800" y="2705100"/>
            <a:ext cx="4076700" cy="270351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Arc 11">
            <a:extLst>
              <a:ext uri="{FF2B5EF4-FFF2-40B4-BE49-F238E27FC236}">
                <a16:creationId xmlns:a16="http://schemas.microsoft.com/office/drawing/2014/main" id="{1CAD460B-B47C-4988-858A-37E9510533A5}"/>
              </a:ext>
            </a:extLst>
          </p:cNvPr>
          <p:cNvSpPr>
            <a:spLocks/>
          </p:cNvSpPr>
          <p:nvPr/>
        </p:nvSpPr>
        <p:spPr bwMode="auto">
          <a:xfrm rot="10800000">
            <a:off x="2089150" y="172878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 name="Line 12">
            <a:extLst>
              <a:ext uri="{FF2B5EF4-FFF2-40B4-BE49-F238E27FC236}">
                <a16:creationId xmlns:a16="http://schemas.microsoft.com/office/drawing/2014/main" id="{0AD62C39-FD04-4748-9053-A2F735B38185}"/>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3">
            <a:extLst>
              <a:ext uri="{FF2B5EF4-FFF2-40B4-BE49-F238E27FC236}">
                <a16:creationId xmlns:a16="http://schemas.microsoft.com/office/drawing/2014/main" id="{62DBCF7F-C3E5-4DFD-A256-53115DA07011}"/>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14">
            <a:extLst>
              <a:ext uri="{FF2B5EF4-FFF2-40B4-BE49-F238E27FC236}">
                <a16:creationId xmlns:a16="http://schemas.microsoft.com/office/drawing/2014/main" id="{CE77801C-05FE-449C-9BC2-88427504E8C8}"/>
              </a:ext>
            </a:extLst>
          </p:cNvPr>
          <p:cNvSpPr>
            <a:spLocks noChangeShapeType="1"/>
          </p:cNvSpPr>
          <p:nvPr/>
        </p:nvSpPr>
        <p:spPr bwMode="auto">
          <a:xfrm flipH="1">
            <a:off x="1574800" y="3919538"/>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5">
            <a:extLst>
              <a:ext uri="{FF2B5EF4-FFF2-40B4-BE49-F238E27FC236}">
                <a16:creationId xmlns:a16="http://schemas.microsoft.com/office/drawing/2014/main" id="{9501DC85-B32A-4FD0-BF89-4E3A703A0755}"/>
              </a:ext>
            </a:extLst>
          </p:cNvPr>
          <p:cNvSpPr>
            <a:spLocks noChangeShapeType="1"/>
          </p:cNvSpPr>
          <p:nvPr/>
        </p:nvSpPr>
        <p:spPr bwMode="auto">
          <a:xfrm>
            <a:off x="3429000" y="3962400"/>
            <a:ext cx="0" cy="1435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Oval 16">
            <a:extLst>
              <a:ext uri="{FF2B5EF4-FFF2-40B4-BE49-F238E27FC236}">
                <a16:creationId xmlns:a16="http://schemas.microsoft.com/office/drawing/2014/main" id="{721C2436-A627-4416-9CC2-7BAFB74C7056}"/>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 name="Oval 17">
            <a:extLst>
              <a:ext uri="{FF2B5EF4-FFF2-40B4-BE49-F238E27FC236}">
                <a16:creationId xmlns:a16="http://schemas.microsoft.com/office/drawing/2014/main" id="{32631D03-60F7-44D0-AE30-2D0B1958DDFE}"/>
              </a:ext>
            </a:extLst>
          </p:cNvPr>
          <p:cNvSpPr>
            <a:spLocks noChangeArrowheads="1"/>
          </p:cNvSpPr>
          <p:nvPr/>
        </p:nvSpPr>
        <p:spPr bwMode="auto">
          <a:xfrm>
            <a:off x="3309938" y="3806825"/>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Oval 18">
            <a:extLst>
              <a:ext uri="{FF2B5EF4-FFF2-40B4-BE49-F238E27FC236}">
                <a16:creationId xmlns:a16="http://schemas.microsoft.com/office/drawing/2014/main" id="{0830F1BD-33CC-4E41-9FC0-5F616AC8639E}"/>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Oval 19">
            <a:extLst>
              <a:ext uri="{FF2B5EF4-FFF2-40B4-BE49-F238E27FC236}">
                <a16:creationId xmlns:a16="http://schemas.microsoft.com/office/drawing/2014/main" id="{A275B3FC-32D4-4E7B-B534-CA769DA5A1CA}"/>
              </a:ext>
            </a:extLst>
          </p:cNvPr>
          <p:cNvSpPr>
            <a:spLocks noChangeArrowheads="1"/>
          </p:cNvSpPr>
          <p:nvPr/>
        </p:nvSpPr>
        <p:spPr bwMode="auto">
          <a:xfrm>
            <a:off x="1524000" y="3868738"/>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 name="Oval 20">
            <a:extLst>
              <a:ext uri="{FF2B5EF4-FFF2-40B4-BE49-F238E27FC236}">
                <a16:creationId xmlns:a16="http://schemas.microsoft.com/office/drawing/2014/main" id="{A6FDCDF5-E190-46B8-97D9-00EE8329DF26}"/>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Oval 21">
            <a:extLst>
              <a:ext uri="{FF2B5EF4-FFF2-40B4-BE49-F238E27FC236}">
                <a16:creationId xmlns:a16="http://schemas.microsoft.com/office/drawing/2014/main" id="{662795D2-57BD-4CD1-9581-1342A18BDB5D}"/>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Rectangle 22">
            <a:extLst>
              <a:ext uri="{FF2B5EF4-FFF2-40B4-BE49-F238E27FC236}">
                <a16:creationId xmlns:a16="http://schemas.microsoft.com/office/drawing/2014/main" id="{F8E60A1D-C83C-4C8B-9C3F-E342026E4308}"/>
              </a:ext>
            </a:extLst>
          </p:cNvPr>
          <p:cNvSpPr>
            <a:spLocks noChangeArrowheads="1"/>
          </p:cNvSpPr>
          <p:nvPr/>
        </p:nvSpPr>
        <p:spPr bwMode="auto">
          <a:xfrm>
            <a:off x="987425" y="286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42" name="Rectangle 23">
            <a:extLst>
              <a:ext uri="{FF2B5EF4-FFF2-40B4-BE49-F238E27FC236}">
                <a16:creationId xmlns:a16="http://schemas.microsoft.com/office/drawing/2014/main" id="{177DAD84-82FE-48B3-8AD4-EE53A4D3AFDE}"/>
              </a:ext>
            </a:extLst>
          </p:cNvPr>
          <p:cNvSpPr>
            <a:spLocks noChangeArrowheads="1"/>
          </p:cNvSpPr>
          <p:nvPr/>
        </p:nvSpPr>
        <p:spPr bwMode="auto">
          <a:xfrm>
            <a:off x="915988" y="36115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a:t>
            </a:r>
          </a:p>
        </p:txBody>
      </p:sp>
      <p:sp>
        <p:nvSpPr>
          <p:cNvPr id="43" name="Rectangle 24">
            <a:extLst>
              <a:ext uri="{FF2B5EF4-FFF2-40B4-BE49-F238E27FC236}">
                <a16:creationId xmlns:a16="http://schemas.microsoft.com/office/drawing/2014/main" id="{C29D12B4-779C-4EC9-A0D1-414C4B6B5327}"/>
              </a:ext>
            </a:extLst>
          </p:cNvPr>
          <p:cNvSpPr>
            <a:spLocks noChangeArrowheads="1"/>
          </p:cNvSpPr>
          <p:nvPr/>
        </p:nvSpPr>
        <p:spPr bwMode="auto">
          <a:xfrm>
            <a:off x="1982788" y="5400675"/>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
        <p:nvSpPr>
          <p:cNvPr id="44" name="Rectangle 25">
            <a:extLst>
              <a:ext uri="{FF2B5EF4-FFF2-40B4-BE49-F238E27FC236}">
                <a16:creationId xmlns:a16="http://schemas.microsoft.com/office/drawing/2014/main" id="{6B47BC0B-D10E-4F03-8AD8-72E0115DDB37}"/>
              </a:ext>
            </a:extLst>
          </p:cNvPr>
          <p:cNvSpPr>
            <a:spLocks noChangeArrowheads="1"/>
          </p:cNvSpPr>
          <p:nvPr/>
        </p:nvSpPr>
        <p:spPr bwMode="auto">
          <a:xfrm>
            <a:off x="3151188" y="5414963"/>
            <a:ext cx="714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a:t>
            </a:r>
          </a:p>
        </p:txBody>
      </p:sp>
    </p:spTree>
    <p:extLst>
      <p:ext uri="{BB962C8B-B14F-4D97-AF65-F5344CB8AC3E}">
        <p14:creationId xmlns:p14="http://schemas.microsoft.com/office/powerpoint/2010/main" val="4115008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C01CC-FC60-4770-858F-AFA8703A9F58}"/>
              </a:ext>
            </a:extLst>
          </p:cNvPr>
          <p:cNvSpPr>
            <a:spLocks noGrp="1"/>
          </p:cNvSpPr>
          <p:nvPr>
            <p:ph type="title"/>
          </p:nvPr>
        </p:nvSpPr>
        <p:spPr/>
        <p:txBody>
          <a:bodyPr/>
          <a:lstStyle/>
          <a:p>
            <a:r>
              <a:rPr lang="zh-CN" altLang="en-US" dirty="0"/>
              <a:t>收入效应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1A543BD-A31B-49A0-BCB0-5F388A8D284C}"/>
                  </a:ext>
                </a:extLst>
              </p:cNvPr>
              <p:cNvSpPr>
                <a:spLocks noGrp="1"/>
              </p:cNvSpPr>
              <p:nvPr>
                <p:ph idx="1"/>
              </p:nvPr>
            </p:nvSpPr>
            <p:spPr/>
            <p:txBody>
              <a:bodyPr>
                <a:normAutofit/>
              </a:bodyPr>
              <a:lstStyle/>
              <a:p>
                <a:r>
                  <a:rPr lang="zh-CN" altLang="en-US" sz="3200" dirty="0"/>
                  <a:t>保持价格</a:t>
                </a:r>
                <a:r>
                  <a:rPr lang="en-US" altLang="zh-CN" sz="3200" dirty="0"/>
                  <a:t>(</a:t>
                </a:r>
                <a14:m>
                  <m:oMath xmlns:m="http://schemas.openxmlformats.org/officeDocument/2006/math">
                    <m:sSub>
                      <m:sSubPr>
                        <m:ctrlPr>
                          <a:rPr lang="en-US" altLang="zh-CN" sz="3200" i="1">
                            <a:latin typeface="Cambria Math" panose="02040503050406030204" pitchFamily="18" charset="0"/>
                          </a:rPr>
                        </m:ctrlPr>
                      </m:sSubPr>
                      <m:e>
                        <m:r>
                          <a:rPr lang="en-US" altLang="zh-CN" sz="3200">
                            <a:latin typeface="Cambria Math" panose="02040503050406030204" pitchFamily="18" charset="0"/>
                          </a:rPr>
                          <m:t>𝐩</m:t>
                        </m:r>
                        <m:r>
                          <a:rPr lang="en-US" altLang="zh-CN" sz="3200" i="1">
                            <a:latin typeface="Cambria Math" panose="02040503050406030204" pitchFamily="18" charset="0"/>
                          </a:rPr>
                          <m:t>′</m:t>
                        </m:r>
                      </m:e>
                      <m:sub>
                        <m:r>
                          <a:rPr lang="en-US" altLang="zh-CN" sz="3200">
                            <a:latin typeface="Cambria Math" panose="02040503050406030204" pitchFamily="18" charset="0"/>
                          </a:rPr>
                          <m:t>𝟏</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a:latin typeface="Cambria Math" panose="02040503050406030204" pitchFamily="18" charset="0"/>
                          </a:rPr>
                          <m:t>𝐩</m:t>
                        </m:r>
                      </m:e>
                      <m:sub>
                        <m:r>
                          <a:rPr lang="en-US" altLang="zh-CN" sz="3200">
                            <a:latin typeface="Cambria Math" panose="02040503050406030204" pitchFamily="18" charset="0"/>
                          </a:rPr>
                          <m:t>𝟐</m:t>
                        </m:r>
                      </m:sub>
                    </m:sSub>
                  </m:oMath>
                </a14:m>
                <a:r>
                  <a:rPr lang="en-US" altLang="zh-CN" sz="3200" dirty="0"/>
                  <a:t>)</a:t>
                </a:r>
                <a:r>
                  <a:rPr lang="zh-CN" altLang="en-US" sz="3200" dirty="0"/>
                  <a:t>不变，把收入从</a:t>
                </a:r>
                <a:r>
                  <a:rPr lang="en-US" altLang="zh-CN" sz="3200" dirty="0"/>
                  <a:t>m’</a:t>
                </a:r>
                <a:r>
                  <a:rPr lang="zh-CN" altLang="en-US" sz="3200" dirty="0"/>
                  <a:t>恢复到</a:t>
                </a:r>
                <a:r>
                  <a:rPr lang="en-US" altLang="zh-CN" sz="3200" dirty="0"/>
                  <a:t>m</a:t>
                </a:r>
              </a:p>
              <a:p>
                <a14:m>
                  <m:oMath xmlns:m="http://schemas.openxmlformats.org/officeDocument/2006/math">
                    <m:r>
                      <a:rPr lang="en-US" altLang="zh-CN" sz="3200">
                        <a:latin typeface="Cambria Math" panose="02040503050406030204" pitchFamily="18" charset="0"/>
                      </a:rPr>
                      <m:t>△</m:t>
                    </m:r>
                  </m:oMath>
                </a14:m>
                <a:r>
                  <a:rPr lang="en-US" altLang="zh-CN" sz="3200" dirty="0">
                    <a:latin typeface="+mn-ea"/>
                  </a:rPr>
                  <a:t> </a:t>
                </a:r>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a:latin typeface="Cambria Math" panose="02040503050406030204" pitchFamily="18" charset="0"/>
                          </a:rPr>
                          <m:t>x</m:t>
                        </m:r>
                      </m:e>
                      <m:sub>
                        <m:r>
                          <a:rPr lang="en-US" altLang="zh-CN" sz="3200">
                            <a:latin typeface="Cambria Math" panose="02040503050406030204" pitchFamily="18" charset="0"/>
                          </a:rPr>
                          <m:t>1</m:t>
                        </m:r>
                      </m:sub>
                      <m:sup>
                        <m:r>
                          <m:rPr>
                            <m:sty m:val="p"/>
                          </m:rPr>
                          <a:rPr lang="en-US" altLang="zh-CN" sz="3200" b="0" i="0" smtClean="0">
                            <a:latin typeface="Cambria Math" panose="02040503050406030204" pitchFamily="18" charset="0"/>
                          </a:rPr>
                          <m:t>n</m:t>
                        </m:r>
                      </m:sup>
                    </m:sSubSup>
                    <m:r>
                      <a:rPr lang="en-US" altLang="zh-CN" sz="3200">
                        <a:latin typeface="Cambria Math" panose="02040503050406030204" pitchFamily="18" charset="0"/>
                      </a:rPr>
                      <m:t>=</m:t>
                    </m:r>
                    <m:sSubSup>
                      <m:sSubSupPr>
                        <m:ctrlPr>
                          <a:rPr lang="en-US" altLang="zh-CN" sz="3200" i="1">
                            <a:latin typeface="Cambria Math" panose="02040503050406030204" pitchFamily="18" charset="0"/>
                          </a:rPr>
                        </m:ctrlPr>
                      </m:sSubSupPr>
                      <m:e>
                        <m:r>
                          <m:rPr>
                            <m:sty m:val="p"/>
                          </m:rPr>
                          <a:rPr lang="en-US" altLang="zh-CN" sz="3200">
                            <a:latin typeface="Cambria Math" panose="02040503050406030204" pitchFamily="18" charset="0"/>
                          </a:rPr>
                          <m:t>x</m:t>
                        </m:r>
                      </m:e>
                      <m:sub>
                        <m:r>
                          <a:rPr lang="en-US" altLang="zh-CN" sz="3200">
                            <a:latin typeface="Cambria Math" panose="02040503050406030204" pitchFamily="18" charset="0"/>
                          </a:rPr>
                          <m:t>1</m:t>
                        </m:r>
                      </m:sub>
                      <m:sup>
                        <m:r>
                          <a:rPr lang="en-US" altLang="zh-CN" sz="3200">
                            <a:latin typeface="Cambria Math" panose="02040503050406030204" pitchFamily="18" charset="0"/>
                          </a:rPr>
                          <m:t>∗</m:t>
                        </m:r>
                      </m:sup>
                    </m:sSubSup>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m:rPr>
                                <m:sty m:val="p"/>
                              </m:rPr>
                              <a:rPr lang="en-US" altLang="zh-CN" sz="3200">
                                <a:latin typeface="Cambria Math" panose="02040503050406030204" pitchFamily="18" charset="0"/>
                              </a:rPr>
                              <m:t>p</m:t>
                            </m:r>
                            <m:r>
                              <a:rPr lang="en-US" altLang="zh-CN" sz="3200">
                                <a:latin typeface="Cambria Math" panose="02040503050406030204" pitchFamily="18" charset="0"/>
                              </a:rPr>
                              <m:t>′</m:t>
                            </m:r>
                          </m:e>
                          <m:sub>
                            <m:r>
                              <a:rPr lang="en-US" altLang="zh-CN" sz="3200">
                                <a:latin typeface="Cambria Math" panose="02040503050406030204" pitchFamily="18" charset="0"/>
                              </a:rPr>
                              <m:t>1</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m:rPr>
                                <m:sty m:val="p"/>
                              </m:rPr>
                              <a:rPr lang="en-US" altLang="zh-CN" sz="3200">
                                <a:latin typeface="Cambria Math" panose="02040503050406030204" pitchFamily="18" charset="0"/>
                              </a:rPr>
                              <m:t>p</m:t>
                            </m:r>
                          </m:e>
                          <m:sub>
                            <m:r>
                              <a:rPr lang="en-US" altLang="zh-CN" sz="3200">
                                <a:latin typeface="Cambria Math" panose="02040503050406030204" pitchFamily="18" charset="0"/>
                              </a:rPr>
                              <m:t>2</m:t>
                            </m:r>
                          </m:sub>
                        </m:sSub>
                        <m:r>
                          <a:rPr lang="en-US" altLang="zh-CN" sz="3200">
                            <a:latin typeface="Cambria Math" panose="02040503050406030204" pitchFamily="18" charset="0"/>
                          </a:rPr>
                          <m:t>,</m:t>
                        </m:r>
                        <m:r>
                          <m:rPr>
                            <m:sty m:val="p"/>
                          </m:rPr>
                          <a:rPr lang="en-US" altLang="zh-CN" sz="3200">
                            <a:latin typeface="Cambria Math" panose="02040503050406030204" pitchFamily="18" charset="0"/>
                          </a:rPr>
                          <m:t>m</m:t>
                        </m:r>
                      </m:e>
                    </m:d>
                  </m:oMath>
                </a14:m>
                <a:r>
                  <a:rPr lang="en-US" altLang="zh-CN" sz="3200" dirty="0">
                    <a:latin typeface="+mn-ea"/>
                  </a:rPr>
                  <a:t>- </a:t>
                </a:r>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a:latin typeface="Cambria Math" panose="02040503050406030204" pitchFamily="18" charset="0"/>
                          </a:rPr>
                          <m:t>x</m:t>
                        </m:r>
                      </m:e>
                      <m:sub>
                        <m:r>
                          <a:rPr lang="en-US" altLang="zh-CN" sz="3200">
                            <a:latin typeface="Cambria Math" panose="02040503050406030204" pitchFamily="18" charset="0"/>
                          </a:rPr>
                          <m:t>1</m:t>
                        </m:r>
                      </m:sub>
                      <m:sup>
                        <m:r>
                          <a:rPr lang="en-US" altLang="zh-CN" sz="3200">
                            <a:latin typeface="Cambria Math" panose="02040503050406030204" pitchFamily="18" charset="0"/>
                          </a:rPr>
                          <m:t>∗</m:t>
                        </m:r>
                      </m:sup>
                    </m:sSubSup>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m:rPr>
                                <m:sty m:val="p"/>
                              </m:rPr>
                              <a:rPr lang="en-US" altLang="zh-CN" sz="3200">
                                <a:latin typeface="Cambria Math" panose="02040503050406030204" pitchFamily="18" charset="0"/>
                              </a:rPr>
                              <m:t>p</m:t>
                            </m:r>
                          </m:e>
                          <m:sub>
                            <m:r>
                              <a:rPr lang="en-US" altLang="zh-CN" sz="3200">
                                <a:latin typeface="Cambria Math" panose="02040503050406030204" pitchFamily="18" charset="0"/>
                              </a:rPr>
                              <m:t>1</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m:rPr>
                                <m:sty m:val="p"/>
                              </m:rPr>
                              <a:rPr lang="en-US" altLang="zh-CN" sz="3200">
                                <a:latin typeface="Cambria Math" panose="02040503050406030204" pitchFamily="18" charset="0"/>
                              </a:rPr>
                              <m:t>p</m:t>
                            </m:r>
                          </m:e>
                          <m:sub>
                            <m:r>
                              <a:rPr lang="en-US" altLang="zh-CN" sz="3200">
                                <a:latin typeface="Cambria Math" panose="02040503050406030204" pitchFamily="18" charset="0"/>
                              </a:rPr>
                              <m:t>2</m:t>
                            </m:r>
                          </m:sub>
                        </m:sSub>
                        <m:r>
                          <a:rPr lang="en-US" altLang="zh-CN" sz="3200">
                            <a:latin typeface="Cambria Math" panose="02040503050406030204" pitchFamily="18" charset="0"/>
                          </a:rPr>
                          <m:t>,</m:t>
                        </m:r>
                        <m:r>
                          <m:rPr>
                            <m:sty m:val="p"/>
                          </m:rPr>
                          <a:rPr lang="en-US" altLang="zh-CN" sz="3200">
                            <a:latin typeface="Cambria Math" panose="02040503050406030204" pitchFamily="18" charset="0"/>
                          </a:rPr>
                          <m:t>m</m:t>
                        </m:r>
                        <m:r>
                          <a:rPr lang="en-US" altLang="zh-CN" sz="3200" b="0" i="0" smtClean="0">
                            <a:latin typeface="Cambria Math" panose="02040503050406030204" pitchFamily="18" charset="0"/>
                          </a:rPr>
                          <m:t>′</m:t>
                        </m:r>
                      </m:e>
                    </m:d>
                  </m:oMath>
                </a14:m>
                <a:endParaRPr lang="en-US" altLang="zh-CN" sz="3200" dirty="0">
                  <a:latin typeface="+mn-ea"/>
                </a:endParaRPr>
              </a:p>
              <a:p>
                <a:r>
                  <a:rPr lang="zh-CN" altLang="en-US" sz="3200" dirty="0">
                    <a:latin typeface="+mn-ea"/>
                  </a:rPr>
                  <a:t>继续例子：</a:t>
                </a:r>
                <a:r>
                  <a:rPr lang="en-US" altLang="zh-CN" sz="3200" dirty="0"/>
                  <a:t> </a:t>
                </a:r>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i="1">
                            <a:latin typeface="Cambria Math" panose="02040503050406030204" pitchFamily="18" charset="0"/>
                          </a:rPr>
                          <m:t>x</m:t>
                        </m:r>
                      </m:e>
                      <m:sub>
                        <m:r>
                          <a:rPr lang="en-US" altLang="zh-CN" sz="3200" i="1">
                            <a:latin typeface="Cambria Math" panose="02040503050406030204" pitchFamily="18" charset="0"/>
                          </a:rPr>
                          <m:t>1</m:t>
                        </m:r>
                      </m:sub>
                      <m:sup/>
                    </m:sSubSup>
                  </m:oMath>
                </a14:m>
                <a:r>
                  <a:rPr lang="en-US" altLang="zh-CN" sz="3200" dirty="0"/>
                  <a:t>=10+</a:t>
                </a:r>
                <a14:m>
                  <m:oMath xmlns:m="http://schemas.openxmlformats.org/officeDocument/2006/math">
                    <m:f>
                      <m:fPr>
                        <m:ctrlPr>
                          <a:rPr lang="en-US" altLang="zh-CN" sz="3200" i="1">
                            <a:latin typeface="Cambria Math" panose="02040503050406030204" pitchFamily="18" charset="0"/>
                          </a:rPr>
                        </m:ctrlPr>
                      </m:fPr>
                      <m:num>
                        <m:r>
                          <a:rPr lang="en-US" altLang="zh-CN" sz="3200" i="1">
                            <a:latin typeface="Cambria Math" panose="02040503050406030204" pitchFamily="18" charset="0"/>
                          </a:rPr>
                          <m:t>𝑚</m:t>
                        </m:r>
                      </m:num>
                      <m:den>
                        <m:r>
                          <a:rPr lang="en-US" altLang="zh-CN" sz="3200" i="1">
                            <a:latin typeface="Cambria Math" panose="02040503050406030204" pitchFamily="18" charset="0"/>
                          </a:rPr>
                          <m:t>10</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𝑝</m:t>
                            </m:r>
                          </m:e>
                          <m:sub>
                            <m:r>
                              <a:rPr lang="en-US" altLang="zh-CN" sz="3200" i="1">
                                <a:latin typeface="Cambria Math" panose="02040503050406030204" pitchFamily="18" charset="0"/>
                              </a:rPr>
                              <m:t>1</m:t>
                            </m:r>
                          </m:sub>
                        </m:sSub>
                      </m:den>
                    </m:f>
                  </m:oMath>
                </a14:m>
                <a:endParaRPr lang="en-US" altLang="zh-CN" sz="3200" dirty="0">
                  <a:latin typeface="+mn-ea"/>
                </a:endParaRPr>
              </a:p>
              <a:p>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i="1">
                            <a:latin typeface="Cambria Math" panose="02040503050406030204" pitchFamily="18" charset="0"/>
                          </a:rPr>
                          <m:t>x</m:t>
                        </m:r>
                      </m:e>
                      <m:sub>
                        <m:r>
                          <a:rPr lang="en-US" altLang="zh-CN" sz="3200" i="1">
                            <a:latin typeface="Cambria Math" panose="02040503050406030204" pitchFamily="18" charset="0"/>
                          </a:rPr>
                          <m:t>1</m:t>
                        </m:r>
                      </m:sub>
                      <m:sup/>
                    </m:sSubSup>
                  </m:oMath>
                </a14:m>
                <a:r>
                  <a:rPr lang="en-US" altLang="zh-CN" sz="3200" dirty="0"/>
                  <a:t>(2,120)=16</a:t>
                </a:r>
              </a:p>
              <a:p>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i="1">
                            <a:latin typeface="Cambria Math" panose="02040503050406030204" pitchFamily="18" charset="0"/>
                          </a:rPr>
                          <m:t>x</m:t>
                        </m:r>
                      </m:e>
                      <m:sub>
                        <m:r>
                          <a:rPr lang="en-US" altLang="zh-CN" sz="3200" i="1">
                            <a:latin typeface="Cambria Math" panose="02040503050406030204" pitchFamily="18" charset="0"/>
                          </a:rPr>
                          <m:t>1</m:t>
                        </m:r>
                      </m:sub>
                      <m:sup/>
                    </m:sSubSup>
                  </m:oMath>
                </a14:m>
                <a:r>
                  <a:rPr lang="en-US" altLang="zh-CN" sz="3200" dirty="0"/>
                  <a:t>(2,106)=15.3</a:t>
                </a:r>
                <a:endParaRPr lang="zh-CN" altLang="en-US" sz="3200" dirty="0">
                  <a:latin typeface="+mn-ea"/>
                </a:endParaRPr>
              </a:p>
              <a:p>
                <a:r>
                  <a:rPr lang="zh-CN" altLang="en-US" sz="3200" dirty="0"/>
                  <a:t>收入效应</a:t>
                </a:r>
                <a14:m>
                  <m:oMath xmlns:m="http://schemas.openxmlformats.org/officeDocument/2006/math">
                    <m:r>
                      <a:rPr lang="en-US" altLang="zh-CN" sz="3200">
                        <a:latin typeface="Cambria Math" panose="02040503050406030204" pitchFamily="18" charset="0"/>
                      </a:rPr>
                      <m:t>△</m:t>
                    </m:r>
                  </m:oMath>
                </a14:m>
                <a:r>
                  <a:rPr lang="en-US" altLang="zh-CN" sz="3200" dirty="0">
                    <a:latin typeface="+mn-ea"/>
                  </a:rPr>
                  <a:t> </a:t>
                </a:r>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a:latin typeface="Cambria Math" panose="02040503050406030204" pitchFamily="18" charset="0"/>
                          </a:rPr>
                          <m:t>x</m:t>
                        </m:r>
                      </m:e>
                      <m:sub>
                        <m:r>
                          <a:rPr lang="en-US" altLang="zh-CN" sz="3200">
                            <a:latin typeface="Cambria Math" panose="02040503050406030204" pitchFamily="18" charset="0"/>
                          </a:rPr>
                          <m:t>1</m:t>
                        </m:r>
                      </m:sub>
                      <m:sup>
                        <m:r>
                          <m:rPr>
                            <m:sty m:val="p"/>
                          </m:rPr>
                          <a:rPr lang="en-US" altLang="zh-CN" sz="3200">
                            <a:latin typeface="Cambria Math" panose="02040503050406030204" pitchFamily="18" charset="0"/>
                          </a:rPr>
                          <m:t>n</m:t>
                        </m:r>
                      </m:sup>
                    </m:sSubSup>
                  </m:oMath>
                </a14:m>
                <a:r>
                  <a:rPr lang="en-US" altLang="zh-CN" sz="3200" dirty="0"/>
                  <a:t>=16-15.3=0.7</a:t>
                </a:r>
              </a:p>
              <a:p>
                <a:endParaRPr lang="zh-CN" altLang="en-US" sz="3200" dirty="0"/>
              </a:p>
            </p:txBody>
          </p:sp>
        </mc:Choice>
        <mc:Fallback xmlns="">
          <p:sp>
            <p:nvSpPr>
              <p:cNvPr id="3" name="内容占位符 2">
                <a:extLst>
                  <a:ext uri="{FF2B5EF4-FFF2-40B4-BE49-F238E27FC236}">
                    <a16:creationId xmlns:a16="http://schemas.microsoft.com/office/drawing/2014/main" id="{D1A543BD-A31B-49A0-BCB0-5F388A8D284C}"/>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9305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B71E9-2729-4169-B15F-713C9BEC4BA2}"/>
              </a:ext>
            </a:extLst>
          </p:cNvPr>
          <p:cNvSpPr>
            <a:spLocks noGrp="1"/>
          </p:cNvSpPr>
          <p:nvPr>
            <p:ph type="title"/>
          </p:nvPr>
        </p:nvSpPr>
        <p:spPr/>
        <p:txBody>
          <a:bodyPr/>
          <a:lstStyle/>
          <a:p>
            <a:r>
              <a:rPr lang="zh-CN" altLang="en-US" dirty="0"/>
              <a:t>价格变化的总效应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1A92B0A-D8C1-4392-B7C2-F6E855571E20}"/>
                  </a:ext>
                </a:extLst>
              </p:cNvPr>
              <p:cNvSpPr>
                <a:spLocks noGrp="1"/>
              </p:cNvSpPr>
              <p:nvPr>
                <p:ph idx="1"/>
              </p:nvPr>
            </p:nvSpPr>
            <p:spPr/>
            <p:txBody>
              <a:bodyPr/>
              <a:lstStyle/>
              <a:p>
                <a14:m>
                  <m:oMath xmlns:m="http://schemas.openxmlformats.org/officeDocument/2006/math">
                    <m:r>
                      <a:rPr lang="en-US" altLang="zh-CN" smtClean="0">
                        <a:latin typeface="Cambria Math" panose="02040503050406030204" pitchFamily="18" charset="0"/>
                      </a:rPr>
                      <m:t>△</m:t>
                    </m:r>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sSubSup>
                    <m:r>
                      <a:rPr lang="en-US" altLang="zh-CN" i="1" smtClean="0">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r>
                              <a:rPr lang="en-US" altLang="zh-CN">
                                <a:latin typeface="Cambria Math" panose="02040503050406030204" pitchFamily="18" charset="0"/>
                              </a:rPr>
                              <m:t>′</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m</m:t>
                        </m:r>
                      </m:e>
                    </m:d>
                    <m:r>
                      <m:rPr>
                        <m:nor/>
                      </m:rPr>
                      <a:rPr lang="en-US" altLang="zh-CN" dirty="0">
                        <a:latin typeface="+mn-ea"/>
                      </a:rPr>
                      <m:t>− </m:t>
                    </m:r>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m</m:t>
                        </m:r>
                      </m:e>
                    </m:d>
                  </m:oMath>
                </a14:m>
                <a:endParaRPr lang="en-US" altLang="zh-CN" dirty="0"/>
              </a:p>
              <a:p>
                <a14:m>
                  <m:oMath xmlns:m="http://schemas.openxmlformats.org/officeDocument/2006/math">
                    <m:r>
                      <a:rPr lang="en-US" altLang="zh-CN">
                        <a:latin typeface="Cambria Math" panose="02040503050406030204" pitchFamily="18" charset="0"/>
                      </a:rPr>
                      <m:t>△</m:t>
                    </m:r>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sSubSup>
                    <m:r>
                      <a:rPr lang="en-US" altLang="zh-CN" i="1">
                        <a:latin typeface="Cambria Math" panose="02040503050406030204" pitchFamily="18" charset="0"/>
                      </a:rPr>
                      <m:t> </m:t>
                    </m:r>
                    <m:r>
                      <a:rPr lang="en-US" altLang="zh-CN" i="1" smtClean="0">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r>
                              <a:rPr lang="en-US" altLang="zh-CN">
                                <a:latin typeface="Cambria Math" panose="02040503050406030204" pitchFamily="18" charset="0"/>
                              </a:rPr>
                              <m:t>′</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m</m:t>
                        </m:r>
                        <m:r>
                          <a:rPr lang="en-US" altLang="zh-CN" b="0" i="0" smtClean="0">
                            <a:latin typeface="Cambria Math" panose="02040503050406030204" pitchFamily="18" charset="0"/>
                          </a:rPr>
                          <m:t>′</m:t>
                        </m:r>
                      </m:e>
                    </m:d>
                    <m:r>
                      <m:rPr>
                        <m:nor/>
                      </m:rPr>
                      <a:rPr lang="en-US" altLang="zh-CN" dirty="0">
                        <a:latin typeface="+mn-ea"/>
                      </a:rPr>
                      <m:t>− </m:t>
                    </m:r>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m</m:t>
                        </m:r>
                      </m:e>
                    </m:d>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r>
                              <a:rPr lang="en-US" altLang="zh-CN">
                                <a:latin typeface="Cambria Math" panose="02040503050406030204" pitchFamily="18" charset="0"/>
                              </a:rPr>
                              <m:t>′</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m</m:t>
                        </m:r>
                      </m:e>
                    </m:d>
                    <m:r>
                      <m:rPr>
                        <m:nor/>
                      </m:rPr>
                      <a:rPr lang="en-US" altLang="zh-CN" dirty="0">
                        <a:latin typeface="+mn-ea"/>
                      </a:rPr>
                      <m:t>− </m:t>
                    </m:r>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r>
                              <a:rPr lang="en-US" altLang="zh-CN" b="0" i="1" smtClean="0">
                                <a:latin typeface="Cambria Math" panose="02040503050406030204" pitchFamily="18" charset="0"/>
                              </a:rPr>
                              <m:t>′</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m</m:t>
                        </m:r>
                        <m:r>
                          <a:rPr lang="en-US" altLang="zh-CN" b="0" i="0" smtClean="0">
                            <a:latin typeface="Cambria Math" panose="02040503050406030204" pitchFamily="18" charset="0"/>
                          </a:rPr>
                          <m:t>′</m:t>
                        </m:r>
                      </m:e>
                    </m:d>
                  </m:oMath>
                </a14:m>
                <a:r>
                  <a:rPr lang="en-US" altLang="zh-CN" dirty="0"/>
                  <a:t>]</a:t>
                </a:r>
              </a:p>
              <a:p>
                <a14:m>
                  <m:oMath xmlns:m="http://schemas.openxmlformats.org/officeDocument/2006/math">
                    <m:r>
                      <m:rPr>
                        <m:nor/>
                      </m:rPr>
                      <a:rPr lang="zh-CN" altLang="zh-CN" dirty="0"/>
                      <m:t>斯</m:t>
                    </m:r>
                    <m:r>
                      <m:rPr>
                        <m:nor/>
                      </m:rPr>
                      <a:rPr lang="zh-CN" altLang="en-US" dirty="0"/>
                      <m:t>勒</m:t>
                    </m:r>
                    <m:r>
                      <m:rPr>
                        <m:nor/>
                      </m:rPr>
                      <a:rPr lang="zh-CN" altLang="zh-CN" dirty="0"/>
                      <m:t>茨基</m:t>
                    </m:r>
                    <m:r>
                      <a:rPr lang="zh-CN" altLang="en-US" i="1" dirty="0" smtClean="0">
                        <a:latin typeface="Cambria Math" panose="02040503050406030204" pitchFamily="18" charset="0"/>
                      </a:rPr>
                      <m:t>恒等式</m:t>
                    </m:r>
                    <m:r>
                      <a:rPr lang="zh-CN" altLang="en-US" i="1" dirty="0">
                        <a:latin typeface="Cambria Math" panose="02040503050406030204" pitchFamily="18" charset="0"/>
                      </a:rPr>
                      <m:t>：</m:t>
                    </m:r>
                    <m:r>
                      <a:rPr lang="en-US" altLang="zh-CN">
                        <a:latin typeface="Cambria Math" panose="02040503050406030204" pitchFamily="18" charset="0"/>
                      </a:rPr>
                      <m:t>△</m:t>
                    </m:r>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sSubSup>
                  </m:oMath>
                </a14:m>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b="0" i="1" smtClean="0">
                            <a:latin typeface="Cambria Math" panose="02040503050406030204" pitchFamily="18" charset="0"/>
                          </a:rPr>
                          <m:t>𝑠</m:t>
                        </m:r>
                      </m:sup>
                    </m:sSubSup>
                  </m:oMath>
                </a14:m>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b="0" i="1" smtClean="0">
                            <a:latin typeface="Cambria Math" panose="02040503050406030204" pitchFamily="18" charset="0"/>
                          </a:rPr>
                          <m:t>𝑛</m:t>
                        </m:r>
                      </m:sup>
                    </m:sSubSup>
                  </m:oMath>
                </a14:m>
                <a:endParaRPr lang="en-US" altLang="zh-CN" dirty="0"/>
              </a:p>
              <a:p>
                <a:r>
                  <a:rPr lang="zh-CN" altLang="en-US" dirty="0"/>
                  <a:t>之前已知</a:t>
                </a:r>
                <a14:m>
                  <m:oMath xmlns:m="http://schemas.openxmlformats.org/officeDocument/2006/math">
                    <m:r>
                      <a:rPr lang="zh-CN" altLang="en-US" i="1" dirty="0">
                        <a:latin typeface="Cambria Math" panose="02040503050406030204" pitchFamily="18" charset="0"/>
                      </a:rPr>
                      <m:t>替代效应</m:t>
                    </m:r>
                    <m:r>
                      <a:rPr lang="en-US" altLang="zh-CN">
                        <a:latin typeface="Cambria Math" panose="02040503050406030204" pitchFamily="18" charset="0"/>
                      </a:rPr>
                      <m:t>△</m:t>
                    </m:r>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i="1">
                            <a:latin typeface="Cambria Math" panose="02040503050406030204" pitchFamily="18" charset="0"/>
                          </a:rPr>
                          <m:t>𝑠</m:t>
                        </m:r>
                      </m:sup>
                    </m:sSubSup>
                  </m:oMath>
                </a14:m>
                <a:r>
                  <a:rPr lang="zh-CN" altLang="en-US" dirty="0"/>
                  <a:t>是负的</a:t>
                </a:r>
                <a:endParaRPr lang="en-US" altLang="zh-CN" dirty="0"/>
              </a:p>
              <a:p>
                <a:r>
                  <a:rPr lang="zh-CN" altLang="en-US" dirty="0"/>
                  <a:t>价格变化的总效应取决于收入效应</a:t>
                </a:r>
                <a14:m>
                  <m:oMath xmlns:m="http://schemas.openxmlformats.org/officeDocument/2006/math">
                    <m:r>
                      <a:rPr lang="en-US" altLang="zh-CN">
                        <a:latin typeface="Cambria Math" panose="02040503050406030204" pitchFamily="18" charset="0"/>
                      </a:rPr>
                      <m:t>△</m:t>
                    </m:r>
                  </m:oMath>
                </a14:m>
                <a:r>
                  <a:rPr lang="en-US" altLang="zh-CN" dirty="0">
                    <a:latin typeface="+mn-ea"/>
                  </a:rPr>
                  <a:t>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x</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r>
                      <a:rPr lang="zh-CN" altLang="en-US" i="1" smtClean="0">
                        <a:latin typeface="Cambria Math" panose="02040503050406030204" pitchFamily="18" charset="0"/>
                      </a:rPr>
                      <m:t>和</m:t>
                    </m:r>
                  </m:oMath>
                </a14:m>
                <a:r>
                  <a:rPr lang="zh-CN" altLang="en-US" dirty="0"/>
                  <a:t>价格变化的关系。</a:t>
                </a:r>
                <a:endParaRPr lang="en-US" altLang="zh-CN" dirty="0"/>
              </a:p>
              <a:p>
                <a:pPr lvl="1"/>
                <a:r>
                  <a:rPr lang="zh-CN" altLang="en-US" dirty="0"/>
                  <a:t>正常品还是低等品。</a:t>
                </a:r>
                <a:endParaRPr lang="en-US" altLang="zh-CN" dirty="0"/>
              </a:p>
              <a:p>
                <a:r>
                  <a:rPr lang="zh-CN" altLang="en-US" dirty="0"/>
                  <a:t>以及收入效应和替代效应相对的大小。</a:t>
                </a:r>
              </a:p>
            </p:txBody>
          </p:sp>
        </mc:Choice>
        <mc:Fallback xmlns="">
          <p:sp>
            <p:nvSpPr>
              <p:cNvPr id="3" name="内容占位符 2">
                <a:extLst>
                  <a:ext uri="{FF2B5EF4-FFF2-40B4-BE49-F238E27FC236}">
                    <a16:creationId xmlns:a16="http://schemas.microsoft.com/office/drawing/2014/main" id="{E1A92B0A-D8C1-4392-B7C2-F6E855571E20}"/>
                  </a:ext>
                </a:extLst>
              </p:cNvPr>
              <p:cNvSpPr>
                <a:spLocks noGrp="1" noRot="1" noChangeAspect="1" noMove="1" noResize="1" noEditPoints="1" noAdjustHandles="1" noChangeArrowheads="1" noChangeShapeType="1" noTextEdit="1"/>
              </p:cNvSpPr>
              <p:nvPr>
                <p:ph idx="1"/>
              </p:nvPr>
            </p:nvSpPr>
            <p:spPr>
              <a:blipFill>
                <a:blip r:embed="rId2"/>
                <a:stretch>
                  <a:fillRect l="-1391" b="-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0528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EE2CA-B49A-4B45-B684-807C160A43DE}"/>
              </a:ext>
            </a:extLst>
          </p:cNvPr>
          <p:cNvSpPr>
            <a:spLocks noGrp="1"/>
          </p:cNvSpPr>
          <p:nvPr>
            <p:ph type="title"/>
          </p:nvPr>
        </p:nvSpPr>
        <p:spPr/>
        <p:txBody>
          <a:bodyPr/>
          <a:lstStyle/>
          <a:p>
            <a:r>
              <a:rPr lang="zh-CN" altLang="en-US" dirty="0"/>
              <a:t>希克斯替代效应</a:t>
            </a:r>
          </a:p>
        </p:txBody>
      </p:sp>
      <p:sp>
        <p:nvSpPr>
          <p:cNvPr id="3" name="内容占位符 2">
            <a:extLst>
              <a:ext uri="{FF2B5EF4-FFF2-40B4-BE49-F238E27FC236}">
                <a16:creationId xmlns:a16="http://schemas.microsoft.com/office/drawing/2014/main" id="{76F78524-406E-4793-A7FD-5FB14EDF0867}"/>
              </a:ext>
            </a:extLst>
          </p:cNvPr>
          <p:cNvSpPr>
            <a:spLocks noGrp="1"/>
          </p:cNvSpPr>
          <p:nvPr>
            <p:ph idx="1"/>
          </p:nvPr>
        </p:nvSpPr>
        <p:spPr/>
        <p:txBody>
          <a:bodyPr>
            <a:normAutofit/>
          </a:bodyPr>
          <a:lstStyle/>
          <a:p>
            <a:r>
              <a:rPr lang="zh-CN" altLang="en-US" sz="3200" dirty="0"/>
              <a:t>假设一种商品价格发生变化</a:t>
            </a:r>
          </a:p>
          <a:p>
            <a:r>
              <a:rPr lang="zh-CN" altLang="en-US" sz="3200" dirty="0"/>
              <a:t>在新的价格水平下，如果消费者的收入改变至刚好维持原效用，那么消费者的消费需求改变多少？</a:t>
            </a:r>
          </a:p>
          <a:p>
            <a:r>
              <a:rPr lang="zh-CN" altLang="en-US" sz="3200" dirty="0"/>
              <a:t>通过回答这一问题，希克斯分离出了单纯由相对价格改变所导致的消费需求的变化。</a:t>
            </a:r>
          </a:p>
          <a:p>
            <a:endParaRPr lang="zh-CN" altLang="en-US" sz="3200" dirty="0"/>
          </a:p>
        </p:txBody>
      </p:sp>
    </p:spTree>
    <p:extLst>
      <p:ext uri="{BB962C8B-B14F-4D97-AF65-F5344CB8AC3E}">
        <p14:creationId xmlns:p14="http://schemas.microsoft.com/office/powerpoint/2010/main" val="3323719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3C3A8-A4BA-416C-ACF7-3874C6D32E43}"/>
              </a:ext>
            </a:extLst>
          </p:cNvPr>
          <p:cNvSpPr>
            <a:spLocks noGrp="1"/>
          </p:cNvSpPr>
          <p:nvPr>
            <p:ph type="title"/>
          </p:nvPr>
        </p:nvSpPr>
        <p:spPr/>
        <p:txBody>
          <a:bodyPr/>
          <a:lstStyle/>
          <a:p>
            <a:r>
              <a:rPr lang="zh-CN" altLang="en-US" dirty="0"/>
              <a:t>希克斯替代效应</a:t>
            </a:r>
          </a:p>
        </p:txBody>
      </p:sp>
      <p:sp>
        <p:nvSpPr>
          <p:cNvPr id="3" name="内容占位符 2">
            <a:extLst>
              <a:ext uri="{FF2B5EF4-FFF2-40B4-BE49-F238E27FC236}">
                <a16:creationId xmlns:a16="http://schemas.microsoft.com/office/drawing/2014/main" id="{DA4D019D-1A7E-4316-A309-70D4E153FF37}"/>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C167FE01-8F27-4B75-9AF5-7154CCF566B5}"/>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F2610A53-6F1E-42F7-8CD1-40D4EDE17487}"/>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69622903-765E-4552-B245-09E2028A7375}"/>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83E0804E-FEBB-451D-AB04-910A85891004}"/>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Arc 7">
            <a:extLst>
              <a:ext uri="{FF2B5EF4-FFF2-40B4-BE49-F238E27FC236}">
                <a16:creationId xmlns:a16="http://schemas.microsoft.com/office/drawing/2014/main" id="{F2247ED1-EB4F-4ED9-A0A7-160046790642}"/>
              </a:ext>
            </a:extLst>
          </p:cNvPr>
          <p:cNvSpPr>
            <a:spLocks/>
          </p:cNvSpPr>
          <p:nvPr/>
        </p:nvSpPr>
        <p:spPr bwMode="auto">
          <a:xfrm rot="10800000">
            <a:off x="1924050" y="198278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Line 8">
            <a:extLst>
              <a:ext uri="{FF2B5EF4-FFF2-40B4-BE49-F238E27FC236}">
                <a16:creationId xmlns:a16="http://schemas.microsoft.com/office/drawing/2014/main" id="{C26B452B-BBFB-4639-B7E2-C55506D47546}"/>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3F299EAB-CD8B-46EF-95DC-CF507580B657}"/>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47B58974-86A4-4D4C-83A7-A0CA711B36A0}"/>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Oval 11">
            <a:extLst>
              <a:ext uri="{FF2B5EF4-FFF2-40B4-BE49-F238E27FC236}">
                <a16:creationId xmlns:a16="http://schemas.microsoft.com/office/drawing/2014/main" id="{24590BB7-FA49-4FCE-9FCA-366C266D10FF}"/>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Oval 12">
            <a:extLst>
              <a:ext uri="{FF2B5EF4-FFF2-40B4-BE49-F238E27FC236}">
                <a16:creationId xmlns:a16="http://schemas.microsoft.com/office/drawing/2014/main" id="{B09D8B00-5937-4387-8D48-BF3EC77213C7}"/>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Oval 13">
            <a:extLst>
              <a:ext uri="{FF2B5EF4-FFF2-40B4-BE49-F238E27FC236}">
                <a16:creationId xmlns:a16="http://schemas.microsoft.com/office/drawing/2014/main" id="{5360BEBD-259A-488D-9416-9F2497F9899E}"/>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Rectangle 14">
            <a:extLst>
              <a:ext uri="{FF2B5EF4-FFF2-40B4-BE49-F238E27FC236}">
                <a16:creationId xmlns:a16="http://schemas.microsoft.com/office/drawing/2014/main" id="{515342C7-F0E9-498C-A92D-BB62409404DE}"/>
              </a:ext>
            </a:extLst>
          </p:cNvPr>
          <p:cNvSpPr>
            <a:spLocks noChangeArrowheads="1"/>
          </p:cNvSpPr>
          <p:nvPr/>
        </p:nvSpPr>
        <p:spPr bwMode="auto">
          <a:xfrm>
            <a:off x="987425" y="286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17" name="Rectangle 15">
            <a:extLst>
              <a:ext uri="{FF2B5EF4-FFF2-40B4-BE49-F238E27FC236}">
                <a16:creationId xmlns:a16="http://schemas.microsoft.com/office/drawing/2014/main" id="{5A24DBBA-A254-408F-BD9F-4F2CCF95E824}"/>
              </a:ext>
            </a:extLst>
          </p:cNvPr>
          <p:cNvSpPr>
            <a:spLocks noChangeArrowheads="1"/>
          </p:cNvSpPr>
          <p:nvPr/>
        </p:nvSpPr>
        <p:spPr bwMode="auto">
          <a:xfrm>
            <a:off x="1982788" y="540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a:p>
            <a:endParaRPr lang="en-US" altLang="zh-CN" dirty="0">
              <a:ea typeface="宋体" panose="02010600030101010101" pitchFamily="2" charset="-122"/>
            </a:endParaRPr>
          </a:p>
        </p:txBody>
      </p:sp>
    </p:spTree>
    <p:extLst>
      <p:ext uri="{BB962C8B-B14F-4D97-AF65-F5344CB8AC3E}">
        <p14:creationId xmlns:p14="http://schemas.microsoft.com/office/powerpoint/2010/main" val="316194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AB73B-5BDD-4660-8035-85062DE2A45F}"/>
              </a:ext>
            </a:extLst>
          </p:cNvPr>
          <p:cNvSpPr>
            <a:spLocks noGrp="1"/>
          </p:cNvSpPr>
          <p:nvPr>
            <p:ph type="title"/>
          </p:nvPr>
        </p:nvSpPr>
        <p:spPr/>
        <p:txBody>
          <a:bodyPr/>
          <a:lstStyle/>
          <a:p>
            <a:r>
              <a:rPr lang="zh-CN" altLang="en-US" dirty="0"/>
              <a:t>希克斯替代效应</a:t>
            </a:r>
          </a:p>
        </p:txBody>
      </p:sp>
      <p:sp>
        <p:nvSpPr>
          <p:cNvPr id="3" name="内容占位符 2">
            <a:extLst>
              <a:ext uri="{FF2B5EF4-FFF2-40B4-BE49-F238E27FC236}">
                <a16:creationId xmlns:a16="http://schemas.microsoft.com/office/drawing/2014/main" id="{A1BFB30D-9E73-4C7B-A9DB-3582BF66717D}"/>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5B15C382-8207-4C12-9B70-96DB053CB236}"/>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A11171D9-30F3-491F-8BE2-8931B3851642}"/>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7DDC3607-0041-4648-A37D-28C4A0C624B9}"/>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A1A5D326-245B-433D-B559-A3B44ACDCA70}"/>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Arc 7">
            <a:extLst>
              <a:ext uri="{FF2B5EF4-FFF2-40B4-BE49-F238E27FC236}">
                <a16:creationId xmlns:a16="http://schemas.microsoft.com/office/drawing/2014/main" id="{B6D1C448-8C3A-4BEE-854C-1C655E108A06}"/>
              </a:ext>
            </a:extLst>
          </p:cNvPr>
          <p:cNvSpPr>
            <a:spLocks/>
          </p:cNvSpPr>
          <p:nvPr/>
        </p:nvSpPr>
        <p:spPr bwMode="auto">
          <a:xfrm rot="10800000">
            <a:off x="1924050" y="198278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Line 8">
            <a:extLst>
              <a:ext uri="{FF2B5EF4-FFF2-40B4-BE49-F238E27FC236}">
                <a16:creationId xmlns:a16="http://schemas.microsoft.com/office/drawing/2014/main" id="{83828A9C-657A-418F-BD5D-B76088A998E1}"/>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FD3F4735-9A7D-4BD9-AA76-335E342ABD5B}"/>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754F56A1-9ECA-4471-82D5-C478660C1603}"/>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C41D5F08-EF94-46BA-88A5-E7685F8F11CF}"/>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12">
            <a:extLst>
              <a:ext uri="{FF2B5EF4-FFF2-40B4-BE49-F238E27FC236}">
                <a16:creationId xmlns:a16="http://schemas.microsoft.com/office/drawing/2014/main" id="{BE5F5A03-B7E5-4DA3-9B71-229B566DDEBB}"/>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Oval 13">
            <a:extLst>
              <a:ext uri="{FF2B5EF4-FFF2-40B4-BE49-F238E27FC236}">
                <a16:creationId xmlns:a16="http://schemas.microsoft.com/office/drawing/2014/main" id="{1D7974D3-23B7-4E2F-8118-463227608A4D}"/>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4">
            <a:extLst>
              <a:ext uri="{FF2B5EF4-FFF2-40B4-BE49-F238E27FC236}">
                <a16:creationId xmlns:a16="http://schemas.microsoft.com/office/drawing/2014/main" id="{D32D09D1-7DAD-44BE-BFF3-2CA9CEE186E6}"/>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Rectangle 15">
            <a:extLst>
              <a:ext uri="{FF2B5EF4-FFF2-40B4-BE49-F238E27FC236}">
                <a16:creationId xmlns:a16="http://schemas.microsoft.com/office/drawing/2014/main" id="{26B867EA-41C0-4405-B3D8-C6C6BEE647E3}"/>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18" name="Rectangle 16">
            <a:extLst>
              <a:ext uri="{FF2B5EF4-FFF2-40B4-BE49-F238E27FC236}">
                <a16:creationId xmlns:a16="http://schemas.microsoft.com/office/drawing/2014/main" id="{28C48161-0AF1-407F-9999-0A94F4774B64}"/>
              </a:ext>
            </a:extLst>
          </p:cNvPr>
          <p:cNvSpPr>
            <a:spLocks noChangeArrowheads="1"/>
          </p:cNvSpPr>
          <p:nvPr/>
        </p:nvSpPr>
        <p:spPr bwMode="auto">
          <a:xfrm>
            <a:off x="1982788" y="540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a:p>
            <a:endParaRPr lang="en-US" altLang="zh-CN" dirty="0">
              <a:ea typeface="宋体" panose="02010600030101010101" pitchFamily="2" charset="-122"/>
            </a:endParaRPr>
          </a:p>
        </p:txBody>
      </p:sp>
    </p:spTree>
    <p:extLst>
      <p:ext uri="{BB962C8B-B14F-4D97-AF65-F5344CB8AC3E}">
        <p14:creationId xmlns:p14="http://schemas.microsoft.com/office/powerpoint/2010/main" val="317312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96176-BCE7-4E28-9008-F55D33CBA7D8}"/>
              </a:ext>
            </a:extLst>
          </p:cNvPr>
          <p:cNvSpPr>
            <a:spLocks noGrp="1"/>
          </p:cNvSpPr>
          <p:nvPr>
            <p:ph type="title"/>
          </p:nvPr>
        </p:nvSpPr>
        <p:spPr/>
        <p:txBody>
          <a:bodyPr/>
          <a:lstStyle/>
          <a:p>
            <a:r>
              <a:rPr lang="zh-CN" altLang="en-US" dirty="0"/>
              <a:t>价格改变的效应</a:t>
            </a:r>
          </a:p>
        </p:txBody>
      </p:sp>
      <p:sp>
        <p:nvSpPr>
          <p:cNvPr id="3" name="内容占位符 2">
            <a:extLst>
              <a:ext uri="{FF2B5EF4-FFF2-40B4-BE49-F238E27FC236}">
                <a16:creationId xmlns:a16="http://schemas.microsoft.com/office/drawing/2014/main" id="{E91769F3-FB58-4305-9932-E6B7CC6D37D9}"/>
              </a:ext>
            </a:extLst>
          </p:cNvPr>
          <p:cNvSpPr>
            <a:spLocks noGrp="1"/>
          </p:cNvSpPr>
          <p:nvPr>
            <p:ph idx="1"/>
          </p:nvPr>
        </p:nvSpPr>
        <p:spPr/>
        <p:txBody>
          <a:bodyPr>
            <a:normAutofit/>
          </a:bodyPr>
          <a:lstStyle/>
          <a:p>
            <a:r>
              <a:rPr lang="zh-CN" altLang="en-US" sz="3200" dirty="0"/>
              <a:t>一种商品的价格下降</a:t>
            </a:r>
            <a:r>
              <a:rPr lang="en-US" altLang="zh-CN" sz="3200" dirty="0"/>
              <a:t>(</a:t>
            </a:r>
            <a:r>
              <a:rPr lang="zh-CN" altLang="en-US" sz="3200" dirty="0"/>
              <a:t>例如政府补贴</a:t>
            </a:r>
            <a:r>
              <a:rPr lang="en-US" altLang="zh-CN" sz="3200" dirty="0"/>
              <a:t>)</a:t>
            </a:r>
            <a:r>
              <a:rPr lang="zh-CN" altLang="en-US" sz="3200" dirty="0"/>
              <a:t>会有什么效应</a:t>
            </a:r>
            <a:r>
              <a:rPr lang="en-US" altLang="zh-CN" sz="3200" dirty="0"/>
              <a:t>?</a:t>
            </a:r>
          </a:p>
          <a:p>
            <a:r>
              <a:rPr lang="zh-CN" altLang="en-US" sz="3200" dirty="0"/>
              <a:t>替代效应</a:t>
            </a:r>
            <a:r>
              <a:rPr lang="en-US" altLang="zh-CN" sz="3200" dirty="0"/>
              <a:t>: </a:t>
            </a:r>
            <a:r>
              <a:rPr lang="zh-CN" altLang="en-US" sz="3200" dirty="0"/>
              <a:t>这种商品相对变得相对便宜</a:t>
            </a:r>
            <a:r>
              <a:rPr lang="en-US" altLang="zh-CN" sz="3200" dirty="0"/>
              <a:t>, </a:t>
            </a:r>
            <a:r>
              <a:rPr lang="zh-CN" altLang="en-US" sz="3200" dirty="0"/>
              <a:t>因此消费者会增加它的消费而减少其它相对昂贵的商品的消费。</a:t>
            </a:r>
          </a:p>
          <a:p>
            <a:endParaRPr lang="zh-CN" altLang="en-US" sz="3200" dirty="0"/>
          </a:p>
        </p:txBody>
      </p:sp>
    </p:spTree>
    <p:extLst>
      <p:ext uri="{BB962C8B-B14F-4D97-AF65-F5344CB8AC3E}">
        <p14:creationId xmlns:p14="http://schemas.microsoft.com/office/powerpoint/2010/main" val="973116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ADBA9-CA71-4641-AB76-B3D6E67C6ED0}"/>
              </a:ext>
            </a:extLst>
          </p:cNvPr>
          <p:cNvSpPr>
            <a:spLocks noGrp="1"/>
          </p:cNvSpPr>
          <p:nvPr>
            <p:ph type="title"/>
          </p:nvPr>
        </p:nvSpPr>
        <p:spPr/>
        <p:txBody>
          <a:bodyPr/>
          <a:lstStyle/>
          <a:p>
            <a:r>
              <a:rPr lang="zh-CN" altLang="en-US" dirty="0"/>
              <a:t>希克斯替代效应</a:t>
            </a:r>
          </a:p>
        </p:txBody>
      </p:sp>
      <p:sp>
        <p:nvSpPr>
          <p:cNvPr id="3" name="内容占位符 2">
            <a:extLst>
              <a:ext uri="{FF2B5EF4-FFF2-40B4-BE49-F238E27FC236}">
                <a16:creationId xmlns:a16="http://schemas.microsoft.com/office/drawing/2014/main" id="{996867F5-67C8-4A14-A915-9C130CC30319}"/>
              </a:ext>
            </a:extLst>
          </p:cNvPr>
          <p:cNvSpPr>
            <a:spLocks noGrp="1"/>
          </p:cNvSpPr>
          <p:nvPr>
            <p:ph idx="1"/>
          </p:nvPr>
        </p:nvSpPr>
        <p:spPr/>
        <p:txBody>
          <a:bodyPr/>
          <a:lstStyle/>
          <a:p>
            <a:endParaRPr lang="zh-CN" altLang="en-US" dirty="0"/>
          </a:p>
        </p:txBody>
      </p:sp>
      <p:sp>
        <p:nvSpPr>
          <p:cNvPr id="4" name="Line 2">
            <a:extLst>
              <a:ext uri="{FF2B5EF4-FFF2-40B4-BE49-F238E27FC236}">
                <a16:creationId xmlns:a16="http://schemas.microsoft.com/office/drawing/2014/main" id="{85667BFA-0F14-4961-B5C9-B52CFDA8F613}"/>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FBE1DFF8-A27A-417E-8DB0-A51710BD04FF}"/>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1D123C94-96A7-4335-98A6-28584877F0ED}"/>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7" name="Rectangle 5">
            <a:extLst>
              <a:ext uri="{FF2B5EF4-FFF2-40B4-BE49-F238E27FC236}">
                <a16:creationId xmlns:a16="http://schemas.microsoft.com/office/drawing/2014/main" id="{4BB3A75C-9E52-46F8-823B-3772923E1D8B}"/>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7">
            <a:extLst>
              <a:ext uri="{FF2B5EF4-FFF2-40B4-BE49-F238E27FC236}">
                <a16:creationId xmlns:a16="http://schemas.microsoft.com/office/drawing/2014/main" id="{55F2DBE0-24A4-4E24-A04D-17E13CF8DF27}"/>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F9DD640B-B213-4C41-81B1-8858497B4FF2}"/>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5E6688D9-9479-49C7-A7A3-AEE9425C019F}"/>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6BC68023-2D40-4CF2-9781-84B24C0A8C1C}"/>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98A4DA2B-7EDE-45F7-A161-4AC4870426C2}"/>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Oval 15">
            <a:extLst>
              <a:ext uri="{FF2B5EF4-FFF2-40B4-BE49-F238E27FC236}">
                <a16:creationId xmlns:a16="http://schemas.microsoft.com/office/drawing/2014/main" id="{BF91013E-2C8F-414B-AFB2-8B7651DEF5C3}"/>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Oval 17">
            <a:extLst>
              <a:ext uri="{FF2B5EF4-FFF2-40B4-BE49-F238E27FC236}">
                <a16:creationId xmlns:a16="http://schemas.microsoft.com/office/drawing/2014/main" id="{5935DCA9-5C32-4E85-9006-D8F238F071A0}"/>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Oval 19">
            <a:extLst>
              <a:ext uri="{FF2B5EF4-FFF2-40B4-BE49-F238E27FC236}">
                <a16:creationId xmlns:a16="http://schemas.microsoft.com/office/drawing/2014/main" id="{1B9490DF-B19B-4768-9320-99DA77F27301}"/>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Rectangle 21">
            <a:extLst>
              <a:ext uri="{FF2B5EF4-FFF2-40B4-BE49-F238E27FC236}">
                <a16:creationId xmlns:a16="http://schemas.microsoft.com/office/drawing/2014/main" id="{54F4C756-E277-49E3-91EA-2F2D48E38AA1}"/>
              </a:ext>
            </a:extLst>
          </p:cNvPr>
          <p:cNvSpPr>
            <a:spLocks noChangeArrowheads="1"/>
          </p:cNvSpPr>
          <p:nvPr/>
        </p:nvSpPr>
        <p:spPr bwMode="auto">
          <a:xfrm>
            <a:off x="932117" y="2859881"/>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17" name="Rectangle 23">
            <a:extLst>
              <a:ext uri="{FF2B5EF4-FFF2-40B4-BE49-F238E27FC236}">
                <a16:creationId xmlns:a16="http://schemas.microsoft.com/office/drawing/2014/main" id="{3230F94C-7E93-4071-88CC-545FE62AAA8B}"/>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19" name="Arc 11">
            <a:extLst>
              <a:ext uri="{FF2B5EF4-FFF2-40B4-BE49-F238E27FC236}">
                <a16:creationId xmlns:a16="http://schemas.microsoft.com/office/drawing/2014/main" id="{F82F1B77-4618-4C33-A893-F5047EAD26D8}"/>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1218868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E15F2-CCC9-4452-87BB-F02FECA2E890}"/>
              </a:ext>
            </a:extLst>
          </p:cNvPr>
          <p:cNvSpPr>
            <a:spLocks noGrp="1"/>
          </p:cNvSpPr>
          <p:nvPr>
            <p:ph type="title"/>
          </p:nvPr>
        </p:nvSpPr>
        <p:spPr/>
        <p:txBody>
          <a:bodyPr/>
          <a:lstStyle/>
          <a:p>
            <a:r>
              <a:rPr lang="zh-CN" altLang="en-US" dirty="0"/>
              <a:t>希克斯替代效应</a:t>
            </a:r>
          </a:p>
        </p:txBody>
      </p:sp>
      <p:sp>
        <p:nvSpPr>
          <p:cNvPr id="3" name="内容占位符 2">
            <a:extLst>
              <a:ext uri="{FF2B5EF4-FFF2-40B4-BE49-F238E27FC236}">
                <a16:creationId xmlns:a16="http://schemas.microsoft.com/office/drawing/2014/main" id="{3D987FEC-C595-43EC-991C-E964D11A3D97}"/>
              </a:ext>
            </a:extLst>
          </p:cNvPr>
          <p:cNvSpPr>
            <a:spLocks noGrp="1"/>
          </p:cNvSpPr>
          <p:nvPr>
            <p:ph idx="1"/>
          </p:nvPr>
        </p:nvSpPr>
        <p:spPr/>
        <p:txBody>
          <a:bodyPr/>
          <a:lstStyle/>
          <a:p>
            <a:endParaRPr lang="zh-CN" altLang="en-US" dirty="0"/>
          </a:p>
        </p:txBody>
      </p:sp>
      <p:sp>
        <p:nvSpPr>
          <p:cNvPr id="4" name="Line 2">
            <a:extLst>
              <a:ext uri="{FF2B5EF4-FFF2-40B4-BE49-F238E27FC236}">
                <a16:creationId xmlns:a16="http://schemas.microsoft.com/office/drawing/2014/main" id="{165F420A-D5D4-4837-A949-7F2CA6830846}"/>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9F526995-9806-478B-9F1B-57810BDD5BA2}"/>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C70B84E8-4827-4EF5-922F-A7DC28DFC957}"/>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7" name="Rectangle 5">
            <a:extLst>
              <a:ext uri="{FF2B5EF4-FFF2-40B4-BE49-F238E27FC236}">
                <a16:creationId xmlns:a16="http://schemas.microsoft.com/office/drawing/2014/main" id="{558295E1-3FC3-465B-A434-26BA67E9D33F}"/>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7">
            <a:extLst>
              <a:ext uri="{FF2B5EF4-FFF2-40B4-BE49-F238E27FC236}">
                <a16:creationId xmlns:a16="http://schemas.microsoft.com/office/drawing/2014/main" id="{692B57E6-BCAF-49FA-9258-67073596EA6B}"/>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7F5E622F-A6C2-4316-8955-3777022A7476}"/>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D85A2F2A-BB0E-4817-BC51-A763B9F6A067}"/>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11823764-1524-40F7-9D7E-9CE5BB7FCDCE}"/>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7F9D9C15-1B95-41CD-9D6F-A217CB9D812E}"/>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943DE8B5-59D8-4106-8F00-949FEEF80CEB}"/>
              </a:ext>
            </a:extLst>
          </p:cNvPr>
          <p:cNvSpPr>
            <a:spLocks noChangeShapeType="1"/>
          </p:cNvSpPr>
          <p:nvPr/>
        </p:nvSpPr>
        <p:spPr bwMode="auto">
          <a:xfrm flipH="1">
            <a:off x="1549400" y="4294442"/>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24FFDC25-8E36-42F9-84A1-F82686D90A43}"/>
              </a:ext>
            </a:extLst>
          </p:cNvPr>
          <p:cNvSpPr>
            <a:spLocks noChangeShapeType="1"/>
          </p:cNvSpPr>
          <p:nvPr/>
        </p:nvSpPr>
        <p:spPr bwMode="auto">
          <a:xfrm flipH="1">
            <a:off x="3428999" y="4343400"/>
            <a:ext cx="22225" cy="105409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Oval 15">
            <a:extLst>
              <a:ext uri="{FF2B5EF4-FFF2-40B4-BE49-F238E27FC236}">
                <a16:creationId xmlns:a16="http://schemas.microsoft.com/office/drawing/2014/main" id="{3FCEBBFA-0977-48F6-852D-EC7E9E746164}"/>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6">
            <a:extLst>
              <a:ext uri="{FF2B5EF4-FFF2-40B4-BE49-F238E27FC236}">
                <a16:creationId xmlns:a16="http://schemas.microsoft.com/office/drawing/2014/main" id="{C2E86848-9BD9-4A89-9FFF-C248E9D63EED}"/>
              </a:ext>
            </a:extLst>
          </p:cNvPr>
          <p:cNvSpPr>
            <a:spLocks noChangeArrowheads="1"/>
          </p:cNvSpPr>
          <p:nvPr/>
        </p:nvSpPr>
        <p:spPr bwMode="auto">
          <a:xfrm>
            <a:off x="3309938" y="4209161"/>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7">
            <a:extLst>
              <a:ext uri="{FF2B5EF4-FFF2-40B4-BE49-F238E27FC236}">
                <a16:creationId xmlns:a16="http://schemas.microsoft.com/office/drawing/2014/main" id="{4FD92E9F-CA02-4384-BD22-E39DD73A0D9A}"/>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8">
            <a:extLst>
              <a:ext uri="{FF2B5EF4-FFF2-40B4-BE49-F238E27FC236}">
                <a16:creationId xmlns:a16="http://schemas.microsoft.com/office/drawing/2014/main" id="{8AA08EA1-33C0-46D3-93EB-3ACB0F0E8090}"/>
              </a:ext>
            </a:extLst>
          </p:cNvPr>
          <p:cNvSpPr>
            <a:spLocks noChangeArrowheads="1"/>
          </p:cNvSpPr>
          <p:nvPr/>
        </p:nvSpPr>
        <p:spPr bwMode="auto">
          <a:xfrm>
            <a:off x="1524000" y="425278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9">
            <a:extLst>
              <a:ext uri="{FF2B5EF4-FFF2-40B4-BE49-F238E27FC236}">
                <a16:creationId xmlns:a16="http://schemas.microsoft.com/office/drawing/2014/main" id="{C4D314CA-D5E0-41CD-A595-EE1C1EEB52CC}"/>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20">
            <a:extLst>
              <a:ext uri="{FF2B5EF4-FFF2-40B4-BE49-F238E27FC236}">
                <a16:creationId xmlns:a16="http://schemas.microsoft.com/office/drawing/2014/main" id="{86BF574E-A801-444A-8B25-A5ED9DDF71D1}"/>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21">
            <a:extLst>
              <a:ext uri="{FF2B5EF4-FFF2-40B4-BE49-F238E27FC236}">
                <a16:creationId xmlns:a16="http://schemas.microsoft.com/office/drawing/2014/main" id="{B6E953D6-91D1-4953-A150-381906EC4CF8}"/>
              </a:ext>
            </a:extLst>
          </p:cNvPr>
          <p:cNvSpPr>
            <a:spLocks noChangeArrowheads="1"/>
          </p:cNvSpPr>
          <p:nvPr/>
        </p:nvSpPr>
        <p:spPr bwMode="auto">
          <a:xfrm>
            <a:off x="932117" y="2859881"/>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2" name="Rectangle 22">
            <a:extLst>
              <a:ext uri="{FF2B5EF4-FFF2-40B4-BE49-F238E27FC236}">
                <a16:creationId xmlns:a16="http://schemas.microsoft.com/office/drawing/2014/main" id="{484AC07E-E18D-4A5B-915E-589E47290D2F}"/>
              </a:ext>
            </a:extLst>
          </p:cNvPr>
          <p:cNvSpPr>
            <a:spLocks noChangeArrowheads="1"/>
          </p:cNvSpPr>
          <p:nvPr/>
        </p:nvSpPr>
        <p:spPr bwMode="auto">
          <a:xfrm>
            <a:off x="915988" y="36115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3" name="Rectangle 23">
            <a:extLst>
              <a:ext uri="{FF2B5EF4-FFF2-40B4-BE49-F238E27FC236}">
                <a16:creationId xmlns:a16="http://schemas.microsoft.com/office/drawing/2014/main" id="{02C5D102-1C44-421D-9861-5DB3DE6435E0}"/>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4" name="Rectangle 24">
            <a:extLst>
              <a:ext uri="{FF2B5EF4-FFF2-40B4-BE49-F238E27FC236}">
                <a16:creationId xmlns:a16="http://schemas.microsoft.com/office/drawing/2014/main" id="{76874EA3-62EB-481B-80F7-813D067591DE}"/>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6" name="Arc 11">
            <a:extLst>
              <a:ext uri="{FF2B5EF4-FFF2-40B4-BE49-F238E27FC236}">
                <a16:creationId xmlns:a16="http://schemas.microsoft.com/office/drawing/2014/main" id="{474B216B-79CA-44CB-AD2C-AB2B94263800}"/>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591798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A3752-5846-4790-A284-AFE195A6ED5B}"/>
              </a:ext>
            </a:extLst>
          </p:cNvPr>
          <p:cNvSpPr>
            <a:spLocks noGrp="1"/>
          </p:cNvSpPr>
          <p:nvPr>
            <p:ph type="title"/>
          </p:nvPr>
        </p:nvSpPr>
        <p:spPr/>
        <p:txBody>
          <a:bodyPr/>
          <a:lstStyle/>
          <a:p>
            <a:r>
              <a:rPr lang="zh-CN" altLang="en-US" dirty="0"/>
              <a:t>希克斯替代效应</a:t>
            </a:r>
          </a:p>
        </p:txBody>
      </p:sp>
      <p:sp>
        <p:nvSpPr>
          <p:cNvPr id="3" name="内容占位符 2">
            <a:extLst>
              <a:ext uri="{FF2B5EF4-FFF2-40B4-BE49-F238E27FC236}">
                <a16:creationId xmlns:a16="http://schemas.microsoft.com/office/drawing/2014/main" id="{5B4D530E-0472-4885-AB13-35765FF55CDF}"/>
              </a:ext>
            </a:extLst>
          </p:cNvPr>
          <p:cNvSpPr>
            <a:spLocks noGrp="1"/>
          </p:cNvSpPr>
          <p:nvPr>
            <p:ph idx="1"/>
          </p:nvPr>
        </p:nvSpPr>
        <p:spPr/>
        <p:txBody>
          <a:bodyPr/>
          <a:lstStyle/>
          <a:p>
            <a:endParaRPr lang="zh-CN" altLang="en-US" dirty="0"/>
          </a:p>
        </p:txBody>
      </p:sp>
      <p:sp>
        <p:nvSpPr>
          <p:cNvPr id="4" name="Line 2">
            <a:extLst>
              <a:ext uri="{FF2B5EF4-FFF2-40B4-BE49-F238E27FC236}">
                <a16:creationId xmlns:a16="http://schemas.microsoft.com/office/drawing/2014/main" id="{75C2E0EE-7F07-41CA-BB33-28393A9FD513}"/>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6BB26268-D734-4AB5-B150-CF768AB5FF50}"/>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87DEF1A1-E1AA-4265-8294-8C7225E0BAFE}"/>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7" name="Rectangle 5">
            <a:extLst>
              <a:ext uri="{FF2B5EF4-FFF2-40B4-BE49-F238E27FC236}">
                <a16:creationId xmlns:a16="http://schemas.microsoft.com/office/drawing/2014/main" id="{40B9B748-A929-4433-921B-BF92715F353C}"/>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7">
            <a:extLst>
              <a:ext uri="{FF2B5EF4-FFF2-40B4-BE49-F238E27FC236}">
                <a16:creationId xmlns:a16="http://schemas.microsoft.com/office/drawing/2014/main" id="{0B65001F-7950-4A4F-AEBB-7B42C1834FB6}"/>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AFB25AF3-F6BD-4F22-8CF9-1C74EA32141C}"/>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8F5848C4-6B3E-48AD-926E-64D43CBE7F57}"/>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16D79272-464A-4294-97BC-03FB5D02E8C0}"/>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38A23F46-689F-47D1-92E3-43EE0FBAAF7F}"/>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710F25FD-32FF-4AEE-9268-6C9830F119ED}"/>
              </a:ext>
            </a:extLst>
          </p:cNvPr>
          <p:cNvSpPr>
            <a:spLocks noChangeShapeType="1"/>
          </p:cNvSpPr>
          <p:nvPr/>
        </p:nvSpPr>
        <p:spPr bwMode="auto">
          <a:xfrm flipH="1">
            <a:off x="1549400" y="4294442"/>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B8AC9E46-E95B-4453-9449-B6A6B58ACA23}"/>
              </a:ext>
            </a:extLst>
          </p:cNvPr>
          <p:cNvSpPr>
            <a:spLocks noChangeShapeType="1"/>
          </p:cNvSpPr>
          <p:nvPr/>
        </p:nvSpPr>
        <p:spPr bwMode="auto">
          <a:xfrm flipH="1">
            <a:off x="3428999" y="4343400"/>
            <a:ext cx="22225" cy="105409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Oval 15">
            <a:extLst>
              <a:ext uri="{FF2B5EF4-FFF2-40B4-BE49-F238E27FC236}">
                <a16:creationId xmlns:a16="http://schemas.microsoft.com/office/drawing/2014/main" id="{22DA2EBC-CCA4-4D13-8559-895EABBE76F2}"/>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6">
            <a:extLst>
              <a:ext uri="{FF2B5EF4-FFF2-40B4-BE49-F238E27FC236}">
                <a16:creationId xmlns:a16="http://schemas.microsoft.com/office/drawing/2014/main" id="{5B3401F3-A08A-4FAD-9766-388CEA97973C}"/>
              </a:ext>
            </a:extLst>
          </p:cNvPr>
          <p:cNvSpPr>
            <a:spLocks noChangeArrowheads="1"/>
          </p:cNvSpPr>
          <p:nvPr/>
        </p:nvSpPr>
        <p:spPr bwMode="auto">
          <a:xfrm>
            <a:off x="3309938" y="4209161"/>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7">
            <a:extLst>
              <a:ext uri="{FF2B5EF4-FFF2-40B4-BE49-F238E27FC236}">
                <a16:creationId xmlns:a16="http://schemas.microsoft.com/office/drawing/2014/main" id="{ABB25AEE-A7C0-4583-AB8D-19EE60B1CFE4}"/>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8">
            <a:extLst>
              <a:ext uri="{FF2B5EF4-FFF2-40B4-BE49-F238E27FC236}">
                <a16:creationId xmlns:a16="http://schemas.microsoft.com/office/drawing/2014/main" id="{D9948C30-7E10-4D85-8293-B80650813DC8}"/>
              </a:ext>
            </a:extLst>
          </p:cNvPr>
          <p:cNvSpPr>
            <a:spLocks noChangeArrowheads="1"/>
          </p:cNvSpPr>
          <p:nvPr/>
        </p:nvSpPr>
        <p:spPr bwMode="auto">
          <a:xfrm>
            <a:off x="1524000" y="425278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9">
            <a:extLst>
              <a:ext uri="{FF2B5EF4-FFF2-40B4-BE49-F238E27FC236}">
                <a16:creationId xmlns:a16="http://schemas.microsoft.com/office/drawing/2014/main" id="{8A17DEAF-2741-495C-9AD2-C0C93563AF12}"/>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20">
            <a:extLst>
              <a:ext uri="{FF2B5EF4-FFF2-40B4-BE49-F238E27FC236}">
                <a16:creationId xmlns:a16="http://schemas.microsoft.com/office/drawing/2014/main" id="{52EC8322-671E-4AF6-BB59-DCD2D2994C8B}"/>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21">
            <a:extLst>
              <a:ext uri="{FF2B5EF4-FFF2-40B4-BE49-F238E27FC236}">
                <a16:creationId xmlns:a16="http://schemas.microsoft.com/office/drawing/2014/main" id="{1E23E751-72DB-4EB2-9541-4342C368DD44}"/>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2" name="Rectangle 22">
            <a:extLst>
              <a:ext uri="{FF2B5EF4-FFF2-40B4-BE49-F238E27FC236}">
                <a16:creationId xmlns:a16="http://schemas.microsoft.com/office/drawing/2014/main" id="{759043CF-356C-42E1-9C6C-973F598D9013}"/>
              </a:ext>
            </a:extLst>
          </p:cNvPr>
          <p:cNvSpPr>
            <a:spLocks noChangeArrowheads="1"/>
          </p:cNvSpPr>
          <p:nvPr/>
        </p:nvSpPr>
        <p:spPr bwMode="auto">
          <a:xfrm>
            <a:off x="915988" y="36115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3" name="Rectangle 23">
            <a:extLst>
              <a:ext uri="{FF2B5EF4-FFF2-40B4-BE49-F238E27FC236}">
                <a16:creationId xmlns:a16="http://schemas.microsoft.com/office/drawing/2014/main" id="{78FF5271-27DE-4FD3-8F5C-09F6264D81E4}"/>
              </a:ext>
            </a:extLst>
          </p:cNvPr>
          <p:cNvSpPr>
            <a:spLocks noChangeArrowheads="1"/>
          </p:cNvSpPr>
          <p:nvPr/>
        </p:nvSpPr>
        <p:spPr bwMode="auto">
          <a:xfrm>
            <a:off x="1982788" y="540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4" name="Rectangle 24">
            <a:extLst>
              <a:ext uri="{FF2B5EF4-FFF2-40B4-BE49-F238E27FC236}">
                <a16:creationId xmlns:a16="http://schemas.microsoft.com/office/drawing/2014/main" id="{14804728-F061-4558-938F-888B2E2D5356}"/>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7" name="AutoShape 43">
            <a:extLst>
              <a:ext uri="{FF2B5EF4-FFF2-40B4-BE49-F238E27FC236}">
                <a16:creationId xmlns:a16="http://schemas.microsoft.com/office/drawing/2014/main" id="{BA04C90D-5445-4706-AB0E-5BFAFD07B8B2}"/>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 name="Arc 11">
            <a:extLst>
              <a:ext uri="{FF2B5EF4-FFF2-40B4-BE49-F238E27FC236}">
                <a16:creationId xmlns:a16="http://schemas.microsoft.com/office/drawing/2014/main" id="{39A0E067-FBE2-4A97-B7F8-A5575CE439E3}"/>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矩形 28">
            <a:extLst>
              <a:ext uri="{FF2B5EF4-FFF2-40B4-BE49-F238E27FC236}">
                <a16:creationId xmlns:a16="http://schemas.microsoft.com/office/drawing/2014/main" id="{982A63E9-7908-4C02-B084-003ACACD8DE5}"/>
              </a:ext>
            </a:extLst>
          </p:cNvPr>
          <p:cNvSpPr/>
          <p:nvPr/>
        </p:nvSpPr>
        <p:spPr>
          <a:xfrm>
            <a:off x="3786376" y="1261343"/>
            <a:ext cx="4836416" cy="1384995"/>
          </a:xfrm>
          <a:prstGeom prst="rect">
            <a:avLst/>
          </a:prstGeom>
        </p:spPr>
        <p:txBody>
          <a:bodyPr wrap="square">
            <a:spAutoFit/>
          </a:bodyPr>
          <a:lstStyle/>
          <a:p>
            <a:r>
              <a:rPr lang="en-US" altLang="zh-CN" sz="2800" dirty="0">
                <a:latin typeface="+mn-ea"/>
              </a:rPr>
              <a:t>p</a:t>
            </a:r>
            <a:r>
              <a:rPr lang="en-US" altLang="zh-CN" sz="2800" baseline="-25000" dirty="0">
                <a:latin typeface="+mn-ea"/>
              </a:rPr>
              <a:t>1</a:t>
            </a:r>
            <a:r>
              <a:rPr lang="en-US" altLang="zh-CN" sz="2800" dirty="0">
                <a:latin typeface="+mn-ea"/>
              </a:rPr>
              <a:t> </a:t>
            </a:r>
            <a:r>
              <a:rPr lang="zh-CN" altLang="en-US" sz="2800" dirty="0">
                <a:latin typeface="+mn-ea"/>
              </a:rPr>
              <a:t>降低导致商品</a:t>
            </a:r>
            <a:r>
              <a:rPr lang="en-US" altLang="zh-CN" sz="2800" dirty="0">
                <a:latin typeface="+mn-ea"/>
              </a:rPr>
              <a:t>1</a:t>
            </a:r>
            <a:r>
              <a:rPr lang="zh-CN" altLang="en-US" sz="2800" dirty="0">
                <a:latin typeface="+mn-ea"/>
              </a:rPr>
              <a:t>的价格相对便宜，从而导致商品</a:t>
            </a:r>
            <a:r>
              <a:rPr lang="en-US" altLang="zh-CN" sz="2800" dirty="0">
                <a:latin typeface="+mn-ea"/>
              </a:rPr>
              <a:t>1</a:t>
            </a:r>
            <a:r>
              <a:rPr lang="zh-CN" altLang="en-US" sz="2800" dirty="0">
                <a:latin typeface="+mn-ea"/>
              </a:rPr>
              <a:t>对商品</a:t>
            </a:r>
            <a:r>
              <a:rPr lang="en-US" altLang="zh-CN" sz="2800" dirty="0">
                <a:latin typeface="+mn-ea"/>
              </a:rPr>
              <a:t>2</a:t>
            </a:r>
            <a:r>
              <a:rPr lang="zh-CN" altLang="en-US" sz="2800" dirty="0">
                <a:latin typeface="+mn-ea"/>
              </a:rPr>
              <a:t>的替代消费</a:t>
            </a:r>
            <a:endParaRPr lang="en-US" altLang="zh-CN" sz="2800" dirty="0">
              <a:latin typeface="+mn-ea"/>
            </a:endParaRPr>
          </a:p>
        </p:txBody>
      </p:sp>
      <p:sp>
        <p:nvSpPr>
          <p:cNvPr id="30" name="AutoShape 42">
            <a:extLst>
              <a:ext uri="{FF2B5EF4-FFF2-40B4-BE49-F238E27FC236}">
                <a16:creationId xmlns:a16="http://schemas.microsoft.com/office/drawing/2014/main" id="{707F5AB9-50CF-48AF-BD87-A436A65EA30C}"/>
              </a:ext>
            </a:extLst>
          </p:cNvPr>
          <p:cNvSpPr>
            <a:spLocks noChangeArrowheads="1"/>
          </p:cNvSpPr>
          <p:nvPr/>
        </p:nvSpPr>
        <p:spPr bwMode="auto">
          <a:xfrm>
            <a:off x="708025" y="3146425"/>
            <a:ext cx="227014" cy="1148017"/>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1932726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B07DE-205E-4A2B-8596-D0904252658E}"/>
              </a:ext>
            </a:extLst>
          </p:cNvPr>
          <p:cNvSpPr>
            <a:spLocks noGrp="1"/>
          </p:cNvSpPr>
          <p:nvPr>
            <p:ph type="title"/>
          </p:nvPr>
        </p:nvSpPr>
        <p:spPr/>
        <p:txBody>
          <a:bodyPr/>
          <a:lstStyle/>
          <a:p>
            <a:r>
              <a:rPr lang="zh-CN" altLang="en-US" dirty="0"/>
              <a:t>希克斯替代效应</a:t>
            </a:r>
          </a:p>
        </p:txBody>
      </p:sp>
      <p:sp>
        <p:nvSpPr>
          <p:cNvPr id="3" name="内容占位符 2">
            <a:extLst>
              <a:ext uri="{FF2B5EF4-FFF2-40B4-BE49-F238E27FC236}">
                <a16:creationId xmlns:a16="http://schemas.microsoft.com/office/drawing/2014/main" id="{1307C118-7C45-42C0-9F04-6E12A64E8B94}"/>
              </a:ext>
            </a:extLst>
          </p:cNvPr>
          <p:cNvSpPr>
            <a:spLocks noGrp="1"/>
          </p:cNvSpPr>
          <p:nvPr>
            <p:ph idx="1"/>
          </p:nvPr>
        </p:nvSpPr>
        <p:spPr/>
        <p:txBody>
          <a:bodyPr/>
          <a:lstStyle/>
          <a:p>
            <a:endParaRPr lang="zh-CN" altLang="en-US" dirty="0"/>
          </a:p>
        </p:txBody>
      </p:sp>
      <p:sp>
        <p:nvSpPr>
          <p:cNvPr id="4" name="Line 2">
            <a:extLst>
              <a:ext uri="{FF2B5EF4-FFF2-40B4-BE49-F238E27FC236}">
                <a16:creationId xmlns:a16="http://schemas.microsoft.com/office/drawing/2014/main" id="{76B41A5A-E595-4B60-B582-6B180C038284}"/>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5CDFF535-CAD3-48F0-BBC8-306493EFB991}"/>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6B94D9C4-BB5A-4F0E-A632-0CE3CF92BAF1}"/>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7" name="Rectangle 5">
            <a:extLst>
              <a:ext uri="{FF2B5EF4-FFF2-40B4-BE49-F238E27FC236}">
                <a16:creationId xmlns:a16="http://schemas.microsoft.com/office/drawing/2014/main" id="{6626339C-DEBC-4E7F-9168-580DEDB868DE}"/>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7">
            <a:extLst>
              <a:ext uri="{FF2B5EF4-FFF2-40B4-BE49-F238E27FC236}">
                <a16:creationId xmlns:a16="http://schemas.microsoft.com/office/drawing/2014/main" id="{404D362C-0477-401E-82B3-DDF778C82ACE}"/>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52C5B44C-307E-4B7F-A282-1FE42577647C}"/>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D9FC2A9E-74E8-4396-B6AB-914D1CF28D04}"/>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938D267C-A951-477C-BC5E-4A698EFCF986}"/>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8E2AD919-A407-4ED1-906A-28D9E59BFCC0}"/>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944211E8-630A-49A3-888E-6F396BC49D34}"/>
              </a:ext>
            </a:extLst>
          </p:cNvPr>
          <p:cNvSpPr>
            <a:spLocks noChangeShapeType="1"/>
          </p:cNvSpPr>
          <p:nvPr/>
        </p:nvSpPr>
        <p:spPr bwMode="auto">
          <a:xfrm flipH="1">
            <a:off x="1549400" y="4294442"/>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1DC320F8-F6A8-47D4-8057-10BF45D372FA}"/>
              </a:ext>
            </a:extLst>
          </p:cNvPr>
          <p:cNvSpPr>
            <a:spLocks noChangeShapeType="1"/>
          </p:cNvSpPr>
          <p:nvPr/>
        </p:nvSpPr>
        <p:spPr bwMode="auto">
          <a:xfrm flipH="1">
            <a:off x="3428999" y="4343400"/>
            <a:ext cx="22225" cy="105409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Oval 15">
            <a:extLst>
              <a:ext uri="{FF2B5EF4-FFF2-40B4-BE49-F238E27FC236}">
                <a16:creationId xmlns:a16="http://schemas.microsoft.com/office/drawing/2014/main" id="{1AC94139-FDE1-49E1-A375-3FAC02C5DB79}"/>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6">
            <a:extLst>
              <a:ext uri="{FF2B5EF4-FFF2-40B4-BE49-F238E27FC236}">
                <a16:creationId xmlns:a16="http://schemas.microsoft.com/office/drawing/2014/main" id="{89F632E0-3656-4DAA-A21A-6AFA7BDB08BC}"/>
              </a:ext>
            </a:extLst>
          </p:cNvPr>
          <p:cNvSpPr>
            <a:spLocks noChangeArrowheads="1"/>
          </p:cNvSpPr>
          <p:nvPr/>
        </p:nvSpPr>
        <p:spPr bwMode="auto">
          <a:xfrm>
            <a:off x="3309938" y="4209161"/>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7">
            <a:extLst>
              <a:ext uri="{FF2B5EF4-FFF2-40B4-BE49-F238E27FC236}">
                <a16:creationId xmlns:a16="http://schemas.microsoft.com/office/drawing/2014/main" id="{85A6111E-01F8-4498-B56E-700D35DC6EDC}"/>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8">
            <a:extLst>
              <a:ext uri="{FF2B5EF4-FFF2-40B4-BE49-F238E27FC236}">
                <a16:creationId xmlns:a16="http://schemas.microsoft.com/office/drawing/2014/main" id="{49DADBD4-8997-4FE5-8340-AF20E2DAF6DB}"/>
              </a:ext>
            </a:extLst>
          </p:cNvPr>
          <p:cNvSpPr>
            <a:spLocks noChangeArrowheads="1"/>
          </p:cNvSpPr>
          <p:nvPr/>
        </p:nvSpPr>
        <p:spPr bwMode="auto">
          <a:xfrm>
            <a:off x="1524000" y="425278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9">
            <a:extLst>
              <a:ext uri="{FF2B5EF4-FFF2-40B4-BE49-F238E27FC236}">
                <a16:creationId xmlns:a16="http://schemas.microsoft.com/office/drawing/2014/main" id="{82003675-4358-4D63-BD0C-21264DC3A003}"/>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20">
            <a:extLst>
              <a:ext uri="{FF2B5EF4-FFF2-40B4-BE49-F238E27FC236}">
                <a16:creationId xmlns:a16="http://schemas.microsoft.com/office/drawing/2014/main" id="{FBD1B5F9-AE01-4895-B853-3ECF0FB05399}"/>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21">
            <a:extLst>
              <a:ext uri="{FF2B5EF4-FFF2-40B4-BE49-F238E27FC236}">
                <a16:creationId xmlns:a16="http://schemas.microsoft.com/office/drawing/2014/main" id="{2FADCD32-30C5-4B38-AE0B-C5657A690BA3}"/>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2" name="Rectangle 22">
            <a:extLst>
              <a:ext uri="{FF2B5EF4-FFF2-40B4-BE49-F238E27FC236}">
                <a16:creationId xmlns:a16="http://schemas.microsoft.com/office/drawing/2014/main" id="{4B9C0F07-BC6B-43C0-A691-B3E1BE40CBD3}"/>
              </a:ext>
            </a:extLst>
          </p:cNvPr>
          <p:cNvSpPr>
            <a:spLocks noChangeArrowheads="1"/>
          </p:cNvSpPr>
          <p:nvPr/>
        </p:nvSpPr>
        <p:spPr bwMode="auto">
          <a:xfrm>
            <a:off x="895540" y="3731147"/>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3" name="Rectangle 23">
            <a:extLst>
              <a:ext uri="{FF2B5EF4-FFF2-40B4-BE49-F238E27FC236}">
                <a16:creationId xmlns:a16="http://schemas.microsoft.com/office/drawing/2014/main" id="{C665917D-5BBC-4913-80EA-E73AC91130BA}"/>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4" name="Rectangle 24">
            <a:extLst>
              <a:ext uri="{FF2B5EF4-FFF2-40B4-BE49-F238E27FC236}">
                <a16:creationId xmlns:a16="http://schemas.microsoft.com/office/drawing/2014/main" id="{9D92EDE9-FD8C-43D7-A542-1E272C81634B}"/>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7" name="AutoShape 43">
            <a:extLst>
              <a:ext uri="{FF2B5EF4-FFF2-40B4-BE49-F238E27FC236}">
                <a16:creationId xmlns:a16="http://schemas.microsoft.com/office/drawing/2014/main" id="{0108D61D-604E-49DC-9D1E-2FE3EE938D28}"/>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 name="Arc 11">
            <a:extLst>
              <a:ext uri="{FF2B5EF4-FFF2-40B4-BE49-F238E27FC236}">
                <a16:creationId xmlns:a16="http://schemas.microsoft.com/office/drawing/2014/main" id="{8E459FB0-E609-46CA-BE31-865C0FD3CC1D}"/>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矩形 28">
            <a:extLst>
              <a:ext uri="{FF2B5EF4-FFF2-40B4-BE49-F238E27FC236}">
                <a16:creationId xmlns:a16="http://schemas.microsoft.com/office/drawing/2014/main" id="{4EC9D3D6-44D0-44A2-86F3-7E5C83DFDE97}"/>
              </a:ext>
            </a:extLst>
          </p:cNvPr>
          <p:cNvSpPr/>
          <p:nvPr/>
        </p:nvSpPr>
        <p:spPr>
          <a:xfrm>
            <a:off x="3786376" y="1261343"/>
            <a:ext cx="4836416" cy="2677656"/>
          </a:xfrm>
          <a:prstGeom prst="rect">
            <a:avLst/>
          </a:prstGeom>
        </p:spPr>
        <p:txBody>
          <a:bodyPr wrap="square">
            <a:spAutoFit/>
          </a:bodyPr>
          <a:lstStyle/>
          <a:p>
            <a:r>
              <a:rPr lang="en-US" altLang="zh-CN" sz="2800" dirty="0">
                <a:latin typeface="+mn-ea"/>
              </a:rPr>
              <a:t>p</a:t>
            </a:r>
            <a:r>
              <a:rPr lang="en-US" altLang="zh-CN" sz="2800" baseline="-25000" dirty="0">
                <a:latin typeface="+mn-ea"/>
              </a:rPr>
              <a:t>1</a:t>
            </a:r>
            <a:r>
              <a:rPr lang="en-US" altLang="zh-CN" sz="2800" dirty="0">
                <a:latin typeface="+mn-ea"/>
              </a:rPr>
              <a:t> </a:t>
            </a:r>
            <a:r>
              <a:rPr lang="zh-CN" altLang="en-US" sz="2800" dirty="0">
                <a:latin typeface="+mn-ea"/>
              </a:rPr>
              <a:t>降低导致商品</a:t>
            </a:r>
            <a:r>
              <a:rPr lang="en-US" altLang="zh-CN" sz="2800" dirty="0">
                <a:latin typeface="+mn-ea"/>
              </a:rPr>
              <a:t>1</a:t>
            </a:r>
            <a:r>
              <a:rPr lang="zh-CN" altLang="en-US" sz="2800" dirty="0">
                <a:latin typeface="+mn-ea"/>
              </a:rPr>
              <a:t>的价格相对便宜，从而导致商品</a:t>
            </a:r>
            <a:r>
              <a:rPr lang="en-US" altLang="zh-CN" sz="2800" dirty="0">
                <a:latin typeface="+mn-ea"/>
              </a:rPr>
              <a:t>1</a:t>
            </a:r>
            <a:r>
              <a:rPr lang="zh-CN" altLang="en-US" sz="2800" dirty="0">
                <a:latin typeface="+mn-ea"/>
              </a:rPr>
              <a:t>对商品</a:t>
            </a:r>
            <a:r>
              <a:rPr lang="en-US" altLang="zh-CN" sz="2800" dirty="0">
                <a:latin typeface="+mn-ea"/>
              </a:rPr>
              <a:t>2</a:t>
            </a:r>
            <a:r>
              <a:rPr lang="zh-CN" altLang="en-US" sz="2800" dirty="0">
                <a:latin typeface="+mn-ea"/>
              </a:rPr>
              <a:t>的替代消费。</a:t>
            </a:r>
            <a:r>
              <a:rPr lang="en-US" altLang="zh-CN" sz="2800" dirty="0">
                <a:latin typeface="+mn-ea"/>
              </a:rPr>
              <a:t> (x *</a:t>
            </a:r>
            <a:r>
              <a:rPr lang="en-US" altLang="zh-CN" sz="2800" baseline="-25000" dirty="0">
                <a:latin typeface="+mn-ea"/>
              </a:rPr>
              <a:t>1</a:t>
            </a:r>
            <a:r>
              <a:rPr lang="en-US" altLang="zh-CN" sz="2800" dirty="0">
                <a:latin typeface="+mn-ea"/>
              </a:rPr>
              <a:t>,x *</a:t>
            </a:r>
            <a:r>
              <a:rPr lang="en-US" altLang="zh-CN" sz="2800" baseline="-25000" dirty="0">
                <a:latin typeface="+mn-ea"/>
              </a:rPr>
              <a:t>2</a:t>
            </a:r>
            <a:r>
              <a:rPr lang="en-US" altLang="zh-CN" sz="2800" dirty="0">
                <a:latin typeface="+mn-ea"/>
              </a:rPr>
              <a:t>) </a:t>
            </a:r>
            <a:r>
              <a:rPr lang="en-US" altLang="zh-CN" sz="2800" dirty="0">
                <a:latin typeface="+mn-ea"/>
                <a:sym typeface="Symbol" panose="05050102010706020507" pitchFamily="18" charset="2"/>
              </a:rPr>
              <a:t> </a:t>
            </a:r>
            <a:r>
              <a:rPr lang="en-US" altLang="zh-CN" sz="2800" dirty="0">
                <a:latin typeface="+mn-ea"/>
              </a:rPr>
              <a:t> (h</a:t>
            </a:r>
            <a:r>
              <a:rPr lang="en-US" altLang="zh-CN" sz="2800" baseline="-25000" dirty="0">
                <a:latin typeface="+mn-ea"/>
              </a:rPr>
              <a:t>1</a:t>
            </a:r>
            <a:r>
              <a:rPr lang="en-US" altLang="zh-CN" sz="2800" dirty="0">
                <a:latin typeface="+mn-ea"/>
              </a:rPr>
              <a:t>*, h</a:t>
            </a:r>
            <a:r>
              <a:rPr lang="en-US" altLang="zh-CN" sz="2800" baseline="-25000" dirty="0">
                <a:latin typeface="+mn-ea"/>
              </a:rPr>
              <a:t>2</a:t>
            </a:r>
            <a:r>
              <a:rPr lang="en-US" altLang="zh-CN" sz="2800" dirty="0">
                <a:latin typeface="+mn-ea"/>
              </a:rPr>
              <a:t>*)</a:t>
            </a:r>
            <a:r>
              <a:rPr lang="zh-CN" altLang="en-US" sz="2800" dirty="0">
                <a:latin typeface="+mn-ea"/>
              </a:rPr>
              <a:t>即单纯考虑替代效应的结果。</a:t>
            </a:r>
            <a:r>
              <a:rPr lang="en-US" altLang="zh-CN" sz="2800" dirty="0">
                <a:latin typeface="+mn-ea"/>
              </a:rPr>
              <a:t/>
            </a:r>
            <a:br>
              <a:rPr lang="en-US" altLang="zh-CN" sz="2800" dirty="0">
                <a:latin typeface="+mn-ea"/>
              </a:rPr>
            </a:br>
            <a:endParaRPr lang="en-US" altLang="zh-CN" sz="2800" dirty="0">
              <a:latin typeface="+mn-ea"/>
            </a:endParaRPr>
          </a:p>
        </p:txBody>
      </p:sp>
      <p:sp>
        <p:nvSpPr>
          <p:cNvPr id="30" name="AutoShape 42">
            <a:extLst>
              <a:ext uri="{FF2B5EF4-FFF2-40B4-BE49-F238E27FC236}">
                <a16:creationId xmlns:a16="http://schemas.microsoft.com/office/drawing/2014/main" id="{F8E57B24-2289-4852-8A78-204280C82C20}"/>
              </a:ext>
            </a:extLst>
          </p:cNvPr>
          <p:cNvSpPr>
            <a:spLocks noChangeArrowheads="1"/>
          </p:cNvSpPr>
          <p:nvPr/>
        </p:nvSpPr>
        <p:spPr bwMode="auto">
          <a:xfrm>
            <a:off x="708025" y="3146425"/>
            <a:ext cx="227014" cy="1148017"/>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610812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8776BA-B291-4396-9135-6DD85169546C}"/>
              </a:ext>
            </a:extLst>
          </p:cNvPr>
          <p:cNvSpPr>
            <a:spLocks noGrp="1"/>
          </p:cNvSpPr>
          <p:nvPr>
            <p:ph type="title"/>
          </p:nvPr>
        </p:nvSpPr>
        <p:spPr/>
        <p:txBody>
          <a:bodyPr/>
          <a:lstStyle/>
          <a:p>
            <a:r>
              <a:rPr lang="zh-CN" altLang="en-US" dirty="0"/>
              <a:t>考虑收入效应</a:t>
            </a:r>
          </a:p>
        </p:txBody>
      </p:sp>
      <p:sp>
        <p:nvSpPr>
          <p:cNvPr id="3" name="内容占位符 2">
            <a:extLst>
              <a:ext uri="{FF2B5EF4-FFF2-40B4-BE49-F238E27FC236}">
                <a16:creationId xmlns:a16="http://schemas.microsoft.com/office/drawing/2014/main" id="{16041CB8-0D45-4B46-A7AF-628432642E93}"/>
              </a:ext>
            </a:extLst>
          </p:cNvPr>
          <p:cNvSpPr>
            <a:spLocks noGrp="1"/>
          </p:cNvSpPr>
          <p:nvPr>
            <p:ph idx="1"/>
          </p:nvPr>
        </p:nvSpPr>
        <p:spPr>
          <a:xfrm>
            <a:off x="628650" y="1825625"/>
            <a:ext cx="7886700" cy="4351338"/>
          </a:xfrm>
        </p:spPr>
        <p:txBody>
          <a:bodyPr/>
          <a:lstStyle/>
          <a:p>
            <a:endParaRPr lang="zh-CN" altLang="en-US" dirty="0"/>
          </a:p>
        </p:txBody>
      </p:sp>
      <p:sp>
        <p:nvSpPr>
          <p:cNvPr id="4" name="Line 2">
            <a:extLst>
              <a:ext uri="{FF2B5EF4-FFF2-40B4-BE49-F238E27FC236}">
                <a16:creationId xmlns:a16="http://schemas.microsoft.com/office/drawing/2014/main" id="{01D8E2C5-ED95-4D2F-8F15-5CB41AF605ED}"/>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AE9F9ABE-F474-4DFE-BBA7-A95F9011FF0F}"/>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248CC3EC-E56D-40F0-8EA1-5EBACBC218C6}"/>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7" name="Rectangle 5">
            <a:extLst>
              <a:ext uri="{FF2B5EF4-FFF2-40B4-BE49-F238E27FC236}">
                <a16:creationId xmlns:a16="http://schemas.microsoft.com/office/drawing/2014/main" id="{F6FA1B97-08D6-4359-97DB-243C6D8E25DA}"/>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7">
            <a:extLst>
              <a:ext uri="{FF2B5EF4-FFF2-40B4-BE49-F238E27FC236}">
                <a16:creationId xmlns:a16="http://schemas.microsoft.com/office/drawing/2014/main" id="{851FD191-5C6F-482C-A9B7-EFF35354D5C3}"/>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8587E834-DCA7-40FC-A548-5B16251E26A6}"/>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37303A73-4319-4761-B34D-182363CE2D6E}"/>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1E515199-FF0C-4683-A279-D6D39C210903}"/>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8E0413DA-C9BE-4C79-968F-BE0F6B2461F2}"/>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DAFD0940-283A-492F-8845-F3058440DAB2}"/>
              </a:ext>
            </a:extLst>
          </p:cNvPr>
          <p:cNvSpPr>
            <a:spLocks noChangeShapeType="1"/>
          </p:cNvSpPr>
          <p:nvPr/>
        </p:nvSpPr>
        <p:spPr bwMode="auto">
          <a:xfrm flipH="1">
            <a:off x="1549400" y="4294442"/>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C94DA47C-F1A4-4867-AC6A-52CF70EC26CC}"/>
              </a:ext>
            </a:extLst>
          </p:cNvPr>
          <p:cNvSpPr>
            <a:spLocks noChangeShapeType="1"/>
          </p:cNvSpPr>
          <p:nvPr/>
        </p:nvSpPr>
        <p:spPr bwMode="auto">
          <a:xfrm flipH="1">
            <a:off x="3428999" y="4343400"/>
            <a:ext cx="22225" cy="105409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Oval 15">
            <a:extLst>
              <a:ext uri="{FF2B5EF4-FFF2-40B4-BE49-F238E27FC236}">
                <a16:creationId xmlns:a16="http://schemas.microsoft.com/office/drawing/2014/main" id="{D79E609D-60EA-4D4D-8D7E-DEDAD5076017}"/>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6">
            <a:extLst>
              <a:ext uri="{FF2B5EF4-FFF2-40B4-BE49-F238E27FC236}">
                <a16:creationId xmlns:a16="http://schemas.microsoft.com/office/drawing/2014/main" id="{6F9DB148-984F-4DD0-BC4F-CB3F9F100B75}"/>
              </a:ext>
            </a:extLst>
          </p:cNvPr>
          <p:cNvSpPr>
            <a:spLocks noChangeArrowheads="1"/>
          </p:cNvSpPr>
          <p:nvPr/>
        </p:nvSpPr>
        <p:spPr bwMode="auto">
          <a:xfrm>
            <a:off x="3309938" y="4209161"/>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7">
            <a:extLst>
              <a:ext uri="{FF2B5EF4-FFF2-40B4-BE49-F238E27FC236}">
                <a16:creationId xmlns:a16="http://schemas.microsoft.com/office/drawing/2014/main" id="{712D088C-B572-43EE-9D6D-557282D97E38}"/>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8">
            <a:extLst>
              <a:ext uri="{FF2B5EF4-FFF2-40B4-BE49-F238E27FC236}">
                <a16:creationId xmlns:a16="http://schemas.microsoft.com/office/drawing/2014/main" id="{42F79A94-5243-4E61-8EA2-8B424A906F44}"/>
              </a:ext>
            </a:extLst>
          </p:cNvPr>
          <p:cNvSpPr>
            <a:spLocks noChangeArrowheads="1"/>
          </p:cNvSpPr>
          <p:nvPr/>
        </p:nvSpPr>
        <p:spPr bwMode="auto">
          <a:xfrm>
            <a:off x="1524000" y="425278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9">
            <a:extLst>
              <a:ext uri="{FF2B5EF4-FFF2-40B4-BE49-F238E27FC236}">
                <a16:creationId xmlns:a16="http://schemas.microsoft.com/office/drawing/2014/main" id="{60BE13BE-61B8-4B97-99A4-F6AB95C01E33}"/>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20">
            <a:extLst>
              <a:ext uri="{FF2B5EF4-FFF2-40B4-BE49-F238E27FC236}">
                <a16:creationId xmlns:a16="http://schemas.microsoft.com/office/drawing/2014/main" id="{91130DE6-E267-4272-99C1-974E2E49C451}"/>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21">
            <a:extLst>
              <a:ext uri="{FF2B5EF4-FFF2-40B4-BE49-F238E27FC236}">
                <a16:creationId xmlns:a16="http://schemas.microsoft.com/office/drawing/2014/main" id="{5F8C8763-5061-46C0-8717-CEEFE94A3A43}"/>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2" name="Rectangle 22">
            <a:extLst>
              <a:ext uri="{FF2B5EF4-FFF2-40B4-BE49-F238E27FC236}">
                <a16:creationId xmlns:a16="http://schemas.microsoft.com/office/drawing/2014/main" id="{A95B6E15-3272-4930-BF24-F442DD21FA5B}"/>
              </a:ext>
            </a:extLst>
          </p:cNvPr>
          <p:cNvSpPr>
            <a:spLocks noChangeArrowheads="1"/>
          </p:cNvSpPr>
          <p:nvPr/>
        </p:nvSpPr>
        <p:spPr bwMode="auto">
          <a:xfrm>
            <a:off x="904166" y="3767405"/>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3" name="Rectangle 23">
            <a:extLst>
              <a:ext uri="{FF2B5EF4-FFF2-40B4-BE49-F238E27FC236}">
                <a16:creationId xmlns:a16="http://schemas.microsoft.com/office/drawing/2014/main" id="{0CC36641-CE09-4463-8996-189F348F9D7A}"/>
              </a:ext>
            </a:extLst>
          </p:cNvPr>
          <p:cNvSpPr>
            <a:spLocks noChangeArrowheads="1"/>
          </p:cNvSpPr>
          <p:nvPr/>
        </p:nvSpPr>
        <p:spPr bwMode="auto">
          <a:xfrm>
            <a:off x="1982788" y="540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4" name="Rectangle 24">
            <a:extLst>
              <a:ext uri="{FF2B5EF4-FFF2-40B4-BE49-F238E27FC236}">
                <a16:creationId xmlns:a16="http://schemas.microsoft.com/office/drawing/2014/main" id="{21429B0A-5ABF-4F9E-BCD0-62A63DC3B956}"/>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5" name="Arc 27">
            <a:extLst>
              <a:ext uri="{FF2B5EF4-FFF2-40B4-BE49-F238E27FC236}">
                <a16:creationId xmlns:a16="http://schemas.microsoft.com/office/drawing/2014/main" id="{DE591145-BFF3-4353-9C8B-2D5A94C863CA}"/>
              </a:ext>
            </a:extLst>
          </p:cNvPr>
          <p:cNvSpPr>
            <a:spLocks/>
          </p:cNvSpPr>
          <p:nvPr/>
        </p:nvSpPr>
        <p:spPr bwMode="auto">
          <a:xfrm rot="10800000">
            <a:off x="2370138" y="1228725"/>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Line 28">
            <a:extLst>
              <a:ext uri="{FF2B5EF4-FFF2-40B4-BE49-F238E27FC236}">
                <a16:creationId xmlns:a16="http://schemas.microsoft.com/office/drawing/2014/main" id="{94B55137-FBBF-46E2-9599-5DE101B385E5}"/>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9">
            <a:extLst>
              <a:ext uri="{FF2B5EF4-FFF2-40B4-BE49-F238E27FC236}">
                <a16:creationId xmlns:a16="http://schemas.microsoft.com/office/drawing/2014/main" id="{F3EE982A-B726-4D90-849A-0A043A3BAA4A}"/>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Oval 30">
            <a:extLst>
              <a:ext uri="{FF2B5EF4-FFF2-40B4-BE49-F238E27FC236}">
                <a16:creationId xmlns:a16="http://schemas.microsoft.com/office/drawing/2014/main" id="{E146EEFE-F051-4CF6-A700-A8C9436D23DF}"/>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Oval 31">
            <a:extLst>
              <a:ext uri="{FF2B5EF4-FFF2-40B4-BE49-F238E27FC236}">
                <a16:creationId xmlns:a16="http://schemas.microsoft.com/office/drawing/2014/main" id="{9DF51BC2-2DFF-4916-97FB-1661EACA73E7}"/>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Rectangle 32">
            <a:extLst>
              <a:ext uri="{FF2B5EF4-FFF2-40B4-BE49-F238E27FC236}">
                <a16:creationId xmlns:a16="http://schemas.microsoft.com/office/drawing/2014/main" id="{2638FB09-2047-41FE-8E4D-6799A0956330}"/>
              </a:ext>
            </a:extLst>
          </p:cNvPr>
          <p:cNvSpPr>
            <a:spLocks noChangeArrowheads="1"/>
          </p:cNvSpPr>
          <p:nvPr/>
        </p:nvSpPr>
        <p:spPr bwMode="auto">
          <a:xfrm>
            <a:off x="3743325" y="2846388"/>
            <a:ext cx="175047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p>
        </p:txBody>
      </p:sp>
      <p:sp>
        <p:nvSpPr>
          <p:cNvPr id="31" name="Oval 33">
            <a:extLst>
              <a:ext uri="{FF2B5EF4-FFF2-40B4-BE49-F238E27FC236}">
                <a16:creationId xmlns:a16="http://schemas.microsoft.com/office/drawing/2014/main" id="{9A735E2D-0B0C-44AD-A434-B55CE7D62F76}"/>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2" name="AutoShape 35">
            <a:extLst>
              <a:ext uri="{FF2B5EF4-FFF2-40B4-BE49-F238E27FC236}">
                <a16:creationId xmlns:a16="http://schemas.microsoft.com/office/drawing/2014/main" id="{1D338741-33F2-4811-BCBE-5DB9B74D77BF}"/>
              </a:ext>
            </a:extLst>
          </p:cNvPr>
          <p:cNvSpPr>
            <a:spLocks noChangeArrowheads="1"/>
          </p:cNvSpPr>
          <p:nvPr/>
        </p:nvSpPr>
        <p:spPr bwMode="auto">
          <a:xfrm>
            <a:off x="1731963" y="3146425"/>
            <a:ext cx="423862" cy="304800"/>
          </a:xfrm>
          <a:prstGeom prst="downArrow">
            <a:avLst>
              <a:gd name="adj1" fmla="val 50000"/>
              <a:gd name="adj2" fmla="val 5000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AutoShape 36">
            <a:extLst>
              <a:ext uri="{FF2B5EF4-FFF2-40B4-BE49-F238E27FC236}">
                <a16:creationId xmlns:a16="http://schemas.microsoft.com/office/drawing/2014/main" id="{8F89458D-9BA7-4431-A1AF-D097E6BBD149}"/>
              </a:ext>
            </a:extLst>
          </p:cNvPr>
          <p:cNvSpPr>
            <a:spLocks noChangeArrowheads="1"/>
          </p:cNvSpPr>
          <p:nvPr/>
        </p:nvSpPr>
        <p:spPr bwMode="auto">
          <a:xfrm>
            <a:off x="2233613" y="4819650"/>
            <a:ext cx="1501775" cy="457200"/>
          </a:xfrm>
          <a:prstGeom prst="rightArrow">
            <a:avLst>
              <a:gd name="adj1" fmla="val 50000"/>
              <a:gd name="adj2" fmla="val 16425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 name="AutoShape 43">
            <a:extLst>
              <a:ext uri="{FF2B5EF4-FFF2-40B4-BE49-F238E27FC236}">
                <a16:creationId xmlns:a16="http://schemas.microsoft.com/office/drawing/2014/main" id="{9D834332-ADA1-4335-8D6A-6D6ACC49CFBB}"/>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Arc 11">
            <a:extLst>
              <a:ext uri="{FF2B5EF4-FFF2-40B4-BE49-F238E27FC236}">
                <a16:creationId xmlns:a16="http://schemas.microsoft.com/office/drawing/2014/main" id="{0EBCB524-2DAA-4492-AEED-DB4D7536D3E8}"/>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AutoShape 42">
            <a:extLst>
              <a:ext uri="{FF2B5EF4-FFF2-40B4-BE49-F238E27FC236}">
                <a16:creationId xmlns:a16="http://schemas.microsoft.com/office/drawing/2014/main" id="{ABD28A28-F678-47DE-A7FA-F0499F2C870F}"/>
              </a:ext>
            </a:extLst>
          </p:cNvPr>
          <p:cNvSpPr>
            <a:spLocks noChangeArrowheads="1"/>
          </p:cNvSpPr>
          <p:nvPr/>
        </p:nvSpPr>
        <p:spPr bwMode="auto">
          <a:xfrm>
            <a:off x="708025" y="3146425"/>
            <a:ext cx="227014" cy="1148017"/>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1049912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9C8DA-CA4E-4F8B-85D7-16E319E6C054}"/>
              </a:ext>
            </a:extLst>
          </p:cNvPr>
          <p:cNvSpPr>
            <a:spLocks noGrp="1"/>
          </p:cNvSpPr>
          <p:nvPr>
            <p:ph type="title"/>
          </p:nvPr>
        </p:nvSpPr>
        <p:spPr/>
        <p:txBody>
          <a:bodyPr/>
          <a:lstStyle/>
          <a:p>
            <a:r>
              <a:rPr lang="zh-CN" altLang="en-US" dirty="0"/>
              <a:t>正常品的希克斯分解</a:t>
            </a:r>
          </a:p>
        </p:txBody>
      </p:sp>
      <p:sp>
        <p:nvSpPr>
          <p:cNvPr id="3" name="内容占位符 2">
            <a:extLst>
              <a:ext uri="{FF2B5EF4-FFF2-40B4-BE49-F238E27FC236}">
                <a16:creationId xmlns:a16="http://schemas.microsoft.com/office/drawing/2014/main" id="{04753913-DB3F-4188-AF7F-4F8A44006079}"/>
              </a:ext>
            </a:extLst>
          </p:cNvPr>
          <p:cNvSpPr>
            <a:spLocks noGrp="1"/>
          </p:cNvSpPr>
          <p:nvPr>
            <p:ph idx="1"/>
          </p:nvPr>
        </p:nvSpPr>
        <p:spPr/>
        <p:txBody>
          <a:bodyPr/>
          <a:lstStyle/>
          <a:p>
            <a:endParaRPr lang="zh-CN" altLang="en-US" dirty="0"/>
          </a:p>
        </p:txBody>
      </p:sp>
      <p:sp>
        <p:nvSpPr>
          <p:cNvPr id="4" name="Line 2">
            <a:extLst>
              <a:ext uri="{FF2B5EF4-FFF2-40B4-BE49-F238E27FC236}">
                <a16:creationId xmlns:a16="http://schemas.microsoft.com/office/drawing/2014/main" id="{8613D759-AE7A-4A24-900E-7CD69D1DBE6E}"/>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E5667D7A-F339-4032-BF40-DACFF89A668F}"/>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ABA36C07-5E16-4738-8EB0-8020DA379911}"/>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7" name="Rectangle 5">
            <a:extLst>
              <a:ext uri="{FF2B5EF4-FFF2-40B4-BE49-F238E27FC236}">
                <a16:creationId xmlns:a16="http://schemas.microsoft.com/office/drawing/2014/main" id="{B8CE00BA-DBD3-410C-9695-973542BBB7BA}"/>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7">
            <a:extLst>
              <a:ext uri="{FF2B5EF4-FFF2-40B4-BE49-F238E27FC236}">
                <a16:creationId xmlns:a16="http://schemas.microsoft.com/office/drawing/2014/main" id="{CC4E8BC9-F6B9-450C-929F-473ACC6E83FA}"/>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425327AB-31C9-4CCC-AF04-1FEBDE6C21CD}"/>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4278C5A8-6332-4A18-BFF9-EB40AA52381F}"/>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C4B5FC9B-F135-423A-BFBB-30DA4034DA57}"/>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5777C7C8-D44A-4351-B8FA-78B4D3CF3D55}"/>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E7E28005-2C2E-4172-BFF9-021755A578DD}"/>
              </a:ext>
            </a:extLst>
          </p:cNvPr>
          <p:cNvSpPr>
            <a:spLocks noChangeShapeType="1"/>
          </p:cNvSpPr>
          <p:nvPr/>
        </p:nvSpPr>
        <p:spPr bwMode="auto">
          <a:xfrm flipH="1">
            <a:off x="1549400" y="4294442"/>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E766A643-9EE2-41DF-AC3E-0B3BC928E842}"/>
              </a:ext>
            </a:extLst>
          </p:cNvPr>
          <p:cNvSpPr>
            <a:spLocks noChangeShapeType="1"/>
          </p:cNvSpPr>
          <p:nvPr/>
        </p:nvSpPr>
        <p:spPr bwMode="auto">
          <a:xfrm flipH="1">
            <a:off x="3428999" y="4343400"/>
            <a:ext cx="22225" cy="105409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Oval 15">
            <a:extLst>
              <a:ext uri="{FF2B5EF4-FFF2-40B4-BE49-F238E27FC236}">
                <a16:creationId xmlns:a16="http://schemas.microsoft.com/office/drawing/2014/main" id="{A7151E90-2426-46DE-B1CA-6ADF7B819920}"/>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6">
            <a:extLst>
              <a:ext uri="{FF2B5EF4-FFF2-40B4-BE49-F238E27FC236}">
                <a16:creationId xmlns:a16="http://schemas.microsoft.com/office/drawing/2014/main" id="{B7F66B45-C36D-4F9F-B575-7EAE9C784952}"/>
              </a:ext>
            </a:extLst>
          </p:cNvPr>
          <p:cNvSpPr>
            <a:spLocks noChangeArrowheads="1"/>
          </p:cNvSpPr>
          <p:nvPr/>
        </p:nvSpPr>
        <p:spPr bwMode="auto">
          <a:xfrm>
            <a:off x="3309938" y="4209161"/>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7">
            <a:extLst>
              <a:ext uri="{FF2B5EF4-FFF2-40B4-BE49-F238E27FC236}">
                <a16:creationId xmlns:a16="http://schemas.microsoft.com/office/drawing/2014/main" id="{6D8B33B2-1A9B-4F5C-A1C5-8FBA1B90004A}"/>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8">
            <a:extLst>
              <a:ext uri="{FF2B5EF4-FFF2-40B4-BE49-F238E27FC236}">
                <a16:creationId xmlns:a16="http://schemas.microsoft.com/office/drawing/2014/main" id="{39FA1193-EEF7-464C-907C-1AED0AA0E928}"/>
              </a:ext>
            </a:extLst>
          </p:cNvPr>
          <p:cNvSpPr>
            <a:spLocks noChangeArrowheads="1"/>
          </p:cNvSpPr>
          <p:nvPr/>
        </p:nvSpPr>
        <p:spPr bwMode="auto">
          <a:xfrm>
            <a:off x="1524000" y="425278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9">
            <a:extLst>
              <a:ext uri="{FF2B5EF4-FFF2-40B4-BE49-F238E27FC236}">
                <a16:creationId xmlns:a16="http://schemas.microsoft.com/office/drawing/2014/main" id="{E25B51D9-F038-4FB8-AA92-1DEFD4B6E524}"/>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20">
            <a:extLst>
              <a:ext uri="{FF2B5EF4-FFF2-40B4-BE49-F238E27FC236}">
                <a16:creationId xmlns:a16="http://schemas.microsoft.com/office/drawing/2014/main" id="{43F87E43-5A5B-413C-9920-68F4EB95511A}"/>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21">
            <a:extLst>
              <a:ext uri="{FF2B5EF4-FFF2-40B4-BE49-F238E27FC236}">
                <a16:creationId xmlns:a16="http://schemas.microsoft.com/office/drawing/2014/main" id="{A4860298-4C92-4C08-A221-D829341E8089}"/>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2" name="Rectangle 22">
            <a:extLst>
              <a:ext uri="{FF2B5EF4-FFF2-40B4-BE49-F238E27FC236}">
                <a16:creationId xmlns:a16="http://schemas.microsoft.com/office/drawing/2014/main" id="{64C29CC2-7475-4F57-882E-7384D23BD986}"/>
              </a:ext>
            </a:extLst>
          </p:cNvPr>
          <p:cNvSpPr>
            <a:spLocks noChangeArrowheads="1"/>
          </p:cNvSpPr>
          <p:nvPr/>
        </p:nvSpPr>
        <p:spPr bwMode="auto">
          <a:xfrm>
            <a:off x="917575" y="3748355"/>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3" name="Rectangle 23">
            <a:extLst>
              <a:ext uri="{FF2B5EF4-FFF2-40B4-BE49-F238E27FC236}">
                <a16:creationId xmlns:a16="http://schemas.microsoft.com/office/drawing/2014/main" id="{9DF3519E-13F8-41D4-A061-45C6AD4F308D}"/>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4" name="Rectangle 24">
            <a:extLst>
              <a:ext uri="{FF2B5EF4-FFF2-40B4-BE49-F238E27FC236}">
                <a16:creationId xmlns:a16="http://schemas.microsoft.com/office/drawing/2014/main" id="{7E8DDF89-074E-4431-9808-951F8A80B037}"/>
              </a:ext>
            </a:extLst>
          </p:cNvPr>
          <p:cNvSpPr>
            <a:spLocks noChangeArrowheads="1"/>
          </p:cNvSpPr>
          <p:nvPr/>
        </p:nvSpPr>
        <p:spPr bwMode="auto">
          <a:xfrm>
            <a:off x="3209120" y="5412810"/>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5" name="Arc 27">
            <a:extLst>
              <a:ext uri="{FF2B5EF4-FFF2-40B4-BE49-F238E27FC236}">
                <a16:creationId xmlns:a16="http://schemas.microsoft.com/office/drawing/2014/main" id="{71230763-FA78-4324-8216-46DFE478F95E}"/>
              </a:ext>
            </a:extLst>
          </p:cNvPr>
          <p:cNvSpPr>
            <a:spLocks/>
          </p:cNvSpPr>
          <p:nvPr/>
        </p:nvSpPr>
        <p:spPr bwMode="auto">
          <a:xfrm rot="10800000">
            <a:off x="2370138" y="1228725"/>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Line 28">
            <a:extLst>
              <a:ext uri="{FF2B5EF4-FFF2-40B4-BE49-F238E27FC236}">
                <a16:creationId xmlns:a16="http://schemas.microsoft.com/office/drawing/2014/main" id="{C05DC6E2-BE5E-458B-9C0A-18F5EC8C78C4}"/>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9">
            <a:extLst>
              <a:ext uri="{FF2B5EF4-FFF2-40B4-BE49-F238E27FC236}">
                <a16:creationId xmlns:a16="http://schemas.microsoft.com/office/drawing/2014/main" id="{B5B8A9EA-2592-4E7F-8E78-F285C985D5B5}"/>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Oval 30">
            <a:extLst>
              <a:ext uri="{FF2B5EF4-FFF2-40B4-BE49-F238E27FC236}">
                <a16:creationId xmlns:a16="http://schemas.microsoft.com/office/drawing/2014/main" id="{6AED178B-527A-409D-99EB-80215FC0E53D}"/>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Oval 31">
            <a:extLst>
              <a:ext uri="{FF2B5EF4-FFF2-40B4-BE49-F238E27FC236}">
                <a16:creationId xmlns:a16="http://schemas.microsoft.com/office/drawing/2014/main" id="{AB74F4B2-B648-46F0-B028-3EB3341CF43E}"/>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Rectangle 32">
            <a:extLst>
              <a:ext uri="{FF2B5EF4-FFF2-40B4-BE49-F238E27FC236}">
                <a16:creationId xmlns:a16="http://schemas.microsoft.com/office/drawing/2014/main" id="{3867A81D-C7D6-46B8-BA08-AAEF595262A9}"/>
              </a:ext>
            </a:extLst>
          </p:cNvPr>
          <p:cNvSpPr>
            <a:spLocks noChangeArrowheads="1"/>
          </p:cNvSpPr>
          <p:nvPr/>
        </p:nvSpPr>
        <p:spPr bwMode="auto">
          <a:xfrm>
            <a:off x="3743325" y="2846388"/>
            <a:ext cx="175047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p>
        </p:txBody>
      </p:sp>
      <p:sp>
        <p:nvSpPr>
          <p:cNvPr id="31" name="Oval 33">
            <a:extLst>
              <a:ext uri="{FF2B5EF4-FFF2-40B4-BE49-F238E27FC236}">
                <a16:creationId xmlns:a16="http://schemas.microsoft.com/office/drawing/2014/main" id="{E4E2962E-73B6-4F29-B1AB-A464682B8CCF}"/>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2" name="AutoShape 35">
            <a:extLst>
              <a:ext uri="{FF2B5EF4-FFF2-40B4-BE49-F238E27FC236}">
                <a16:creationId xmlns:a16="http://schemas.microsoft.com/office/drawing/2014/main" id="{88C4BA4C-24BB-4D09-8A03-AF68FE8B56FE}"/>
              </a:ext>
            </a:extLst>
          </p:cNvPr>
          <p:cNvSpPr>
            <a:spLocks noChangeArrowheads="1"/>
          </p:cNvSpPr>
          <p:nvPr/>
        </p:nvSpPr>
        <p:spPr bwMode="auto">
          <a:xfrm>
            <a:off x="1731963" y="3146425"/>
            <a:ext cx="423862" cy="304800"/>
          </a:xfrm>
          <a:prstGeom prst="downArrow">
            <a:avLst>
              <a:gd name="adj1" fmla="val 50000"/>
              <a:gd name="adj2" fmla="val 5000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AutoShape 36">
            <a:extLst>
              <a:ext uri="{FF2B5EF4-FFF2-40B4-BE49-F238E27FC236}">
                <a16:creationId xmlns:a16="http://schemas.microsoft.com/office/drawing/2014/main" id="{A54EC64A-6CA3-4727-AE17-21C88D57EC57}"/>
              </a:ext>
            </a:extLst>
          </p:cNvPr>
          <p:cNvSpPr>
            <a:spLocks noChangeArrowheads="1"/>
          </p:cNvSpPr>
          <p:nvPr/>
        </p:nvSpPr>
        <p:spPr bwMode="auto">
          <a:xfrm>
            <a:off x="2233613" y="4819650"/>
            <a:ext cx="1501775" cy="457200"/>
          </a:xfrm>
          <a:prstGeom prst="rightArrow">
            <a:avLst>
              <a:gd name="adj1" fmla="val 50000"/>
              <a:gd name="adj2" fmla="val 16425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Rectangle 37">
            <a:extLst>
              <a:ext uri="{FF2B5EF4-FFF2-40B4-BE49-F238E27FC236}">
                <a16:creationId xmlns:a16="http://schemas.microsoft.com/office/drawing/2014/main" id="{7B06AA79-D04C-40B4-AF46-B6CE1E45A55B}"/>
              </a:ext>
            </a:extLst>
          </p:cNvPr>
          <p:cNvSpPr>
            <a:spLocks noChangeArrowheads="1"/>
          </p:cNvSpPr>
          <p:nvPr/>
        </p:nvSpPr>
        <p:spPr bwMode="auto">
          <a:xfrm>
            <a:off x="3617278" y="1233489"/>
            <a:ext cx="4511738"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b="0" dirty="0">
                <a:latin typeface="+mn-ea"/>
              </a:rPr>
              <a:t>收入效应所导致的变化为</a:t>
            </a:r>
            <a:r>
              <a:rPr lang="en-US" altLang="zh-CN" b="0" dirty="0">
                <a:latin typeface="+mn-ea"/>
              </a:rPr>
              <a:t/>
            </a:r>
            <a:br>
              <a:rPr lang="en-US" altLang="zh-CN" b="0" dirty="0">
                <a:latin typeface="+mn-ea"/>
              </a:rPr>
            </a:br>
            <a:r>
              <a:rPr lang="en-US" altLang="zh-CN" b="0" dirty="0">
                <a:latin typeface="+mn-ea"/>
              </a:rPr>
              <a:t>    (h</a:t>
            </a:r>
            <a:r>
              <a:rPr lang="en-US" altLang="zh-CN" b="0" baseline="-25000" dirty="0">
                <a:latin typeface="+mn-ea"/>
              </a:rPr>
              <a:t>1</a:t>
            </a:r>
            <a:r>
              <a:rPr lang="en-US" altLang="zh-CN" b="0" dirty="0">
                <a:latin typeface="+mn-ea"/>
              </a:rPr>
              <a:t>*, h</a:t>
            </a:r>
            <a:r>
              <a:rPr lang="en-US" altLang="zh-CN" b="0" baseline="-25000" dirty="0">
                <a:latin typeface="+mn-ea"/>
              </a:rPr>
              <a:t>2</a:t>
            </a:r>
            <a:r>
              <a:rPr lang="en-US" altLang="zh-CN" b="0" dirty="0">
                <a:latin typeface="+mn-ea"/>
              </a:rPr>
              <a:t>*)</a:t>
            </a:r>
            <a:r>
              <a:rPr lang="en-US" altLang="zh-CN" b="0" dirty="0">
                <a:latin typeface="+mn-ea"/>
                <a:sym typeface="Symbol" panose="05050102010706020507" pitchFamily="18" charset="2"/>
              </a:rPr>
              <a:t>  </a:t>
            </a:r>
            <a:r>
              <a:rPr lang="en-US" altLang="zh-CN" b="0" dirty="0">
                <a:latin typeface="+mn-ea"/>
              </a:rPr>
              <a:t>(x</a:t>
            </a:r>
            <a:r>
              <a:rPr lang="en-US" altLang="zh-CN" b="0" baseline="-25000" dirty="0">
                <a:latin typeface="+mn-ea"/>
              </a:rPr>
              <a:t>1</a:t>
            </a:r>
            <a:r>
              <a:rPr lang="en-US" altLang="zh-CN" b="0" dirty="0">
                <a:latin typeface="+mn-ea"/>
              </a:rPr>
              <a:t>*</a:t>
            </a:r>
            <a:r>
              <a:rPr lang="zh-CN" altLang="en-US" b="0" dirty="0">
                <a:latin typeface="+mn-ea"/>
              </a:rPr>
              <a:t>*</a:t>
            </a:r>
            <a:r>
              <a:rPr lang="en-US" altLang="zh-CN" b="0" dirty="0">
                <a:latin typeface="+mn-ea"/>
              </a:rPr>
              <a:t>,x</a:t>
            </a:r>
            <a:r>
              <a:rPr lang="en-US" altLang="zh-CN" b="0" baseline="-25000" dirty="0">
                <a:latin typeface="+mn-ea"/>
              </a:rPr>
              <a:t>2</a:t>
            </a:r>
            <a:r>
              <a:rPr lang="en-US" altLang="zh-CN" b="0" dirty="0">
                <a:latin typeface="+mn-ea"/>
              </a:rPr>
              <a:t>*</a:t>
            </a:r>
            <a:r>
              <a:rPr lang="zh-CN" altLang="en-US" b="0" dirty="0">
                <a:latin typeface="+mn-ea"/>
              </a:rPr>
              <a:t>*</a:t>
            </a:r>
            <a:r>
              <a:rPr lang="en-US" altLang="zh-CN" b="0" dirty="0">
                <a:latin typeface="+mn-ea"/>
              </a:rPr>
              <a:t>).</a:t>
            </a:r>
          </a:p>
        </p:txBody>
      </p:sp>
      <p:sp>
        <p:nvSpPr>
          <p:cNvPr id="37" name="AutoShape 43">
            <a:extLst>
              <a:ext uri="{FF2B5EF4-FFF2-40B4-BE49-F238E27FC236}">
                <a16:creationId xmlns:a16="http://schemas.microsoft.com/office/drawing/2014/main" id="{6325E721-5381-415D-9170-02825445F57B}"/>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AutoShape 44">
            <a:extLst>
              <a:ext uri="{FF2B5EF4-FFF2-40B4-BE49-F238E27FC236}">
                <a16:creationId xmlns:a16="http://schemas.microsoft.com/office/drawing/2014/main" id="{52C49247-DF42-42D6-875D-D007B9FE329F}"/>
              </a:ext>
            </a:extLst>
          </p:cNvPr>
          <p:cNvSpPr>
            <a:spLocks noChangeArrowheads="1"/>
          </p:cNvSpPr>
          <p:nvPr/>
        </p:nvSpPr>
        <p:spPr bwMode="auto">
          <a:xfrm>
            <a:off x="3451225" y="5878513"/>
            <a:ext cx="363538" cy="271462"/>
          </a:xfrm>
          <a:prstGeom prst="rightArrow">
            <a:avLst>
              <a:gd name="adj1" fmla="val 50000"/>
              <a:gd name="adj2" fmla="val 66965"/>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Arc 11">
            <a:extLst>
              <a:ext uri="{FF2B5EF4-FFF2-40B4-BE49-F238E27FC236}">
                <a16:creationId xmlns:a16="http://schemas.microsoft.com/office/drawing/2014/main" id="{E2A054B7-0369-4FB8-B95D-A9F9D1CDF56D}"/>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 name="AutoShape 42">
            <a:extLst>
              <a:ext uri="{FF2B5EF4-FFF2-40B4-BE49-F238E27FC236}">
                <a16:creationId xmlns:a16="http://schemas.microsoft.com/office/drawing/2014/main" id="{DF0964D8-0797-4515-95D8-C2AD1547BE81}"/>
              </a:ext>
            </a:extLst>
          </p:cNvPr>
          <p:cNvSpPr>
            <a:spLocks noChangeArrowheads="1"/>
          </p:cNvSpPr>
          <p:nvPr/>
        </p:nvSpPr>
        <p:spPr bwMode="auto">
          <a:xfrm>
            <a:off x="708025" y="3146425"/>
            <a:ext cx="227014" cy="1148017"/>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 name="AutoShape 45">
            <a:extLst>
              <a:ext uri="{FF2B5EF4-FFF2-40B4-BE49-F238E27FC236}">
                <a16:creationId xmlns:a16="http://schemas.microsoft.com/office/drawing/2014/main" id="{3EC22DB9-C8ED-47B4-ACD3-E236D4675527}"/>
              </a:ext>
            </a:extLst>
          </p:cNvPr>
          <p:cNvSpPr>
            <a:spLocks noChangeArrowheads="1"/>
          </p:cNvSpPr>
          <p:nvPr/>
        </p:nvSpPr>
        <p:spPr bwMode="auto">
          <a:xfrm>
            <a:off x="382590" y="3429001"/>
            <a:ext cx="242885" cy="880936"/>
          </a:xfrm>
          <a:prstGeom prst="upArrow">
            <a:avLst>
              <a:gd name="adj1" fmla="val 50000"/>
              <a:gd name="adj2" fmla="val 108263"/>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1711153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08342-96E1-44C6-8C80-732F02C02F65}"/>
              </a:ext>
            </a:extLst>
          </p:cNvPr>
          <p:cNvSpPr>
            <a:spLocks noGrp="1"/>
          </p:cNvSpPr>
          <p:nvPr>
            <p:ph type="title"/>
          </p:nvPr>
        </p:nvSpPr>
        <p:spPr/>
        <p:txBody>
          <a:bodyPr/>
          <a:lstStyle/>
          <a:p>
            <a:r>
              <a:rPr lang="zh-CN" altLang="en-US" dirty="0"/>
              <a:t>正常品的希克斯分解</a:t>
            </a:r>
          </a:p>
        </p:txBody>
      </p:sp>
      <p:sp>
        <p:nvSpPr>
          <p:cNvPr id="3" name="内容占位符 2">
            <a:extLst>
              <a:ext uri="{FF2B5EF4-FFF2-40B4-BE49-F238E27FC236}">
                <a16:creationId xmlns:a16="http://schemas.microsoft.com/office/drawing/2014/main" id="{2723DB8A-25F9-4043-878E-6CA066CF0A24}"/>
              </a:ext>
            </a:extLst>
          </p:cNvPr>
          <p:cNvSpPr>
            <a:spLocks noGrp="1"/>
          </p:cNvSpPr>
          <p:nvPr>
            <p:ph idx="1"/>
          </p:nvPr>
        </p:nvSpPr>
        <p:spPr/>
        <p:txBody>
          <a:bodyPr/>
          <a:lstStyle/>
          <a:p>
            <a:endParaRPr lang="zh-CN" altLang="en-US" dirty="0"/>
          </a:p>
        </p:txBody>
      </p:sp>
      <p:sp>
        <p:nvSpPr>
          <p:cNvPr id="4" name="Line 2">
            <a:extLst>
              <a:ext uri="{FF2B5EF4-FFF2-40B4-BE49-F238E27FC236}">
                <a16:creationId xmlns:a16="http://schemas.microsoft.com/office/drawing/2014/main" id="{261453A3-B981-4E69-8DA5-CBCA15A6AFAF}"/>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CD63677F-2069-493B-B98A-8B0C5467BEC5}"/>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02D54520-D9BF-45F1-BA43-180044A6D854}"/>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7" name="Rectangle 5">
            <a:extLst>
              <a:ext uri="{FF2B5EF4-FFF2-40B4-BE49-F238E27FC236}">
                <a16:creationId xmlns:a16="http://schemas.microsoft.com/office/drawing/2014/main" id="{C89F082D-D05E-4475-8697-C1CDF1C9B154}"/>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7">
            <a:extLst>
              <a:ext uri="{FF2B5EF4-FFF2-40B4-BE49-F238E27FC236}">
                <a16:creationId xmlns:a16="http://schemas.microsoft.com/office/drawing/2014/main" id="{DA1B017C-7F1C-46D2-B485-BACF9849CFA9}"/>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B0620F29-B995-4C1A-B759-AFBFEF2CA71D}"/>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7FC4B02B-EE54-4748-922D-0A21B79C66FA}"/>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6B38F16D-5366-47A1-A53F-6D850C59FFB0}"/>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9E1CF850-D481-4067-B20B-135EA0D90A15}"/>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59FE00D4-0AA7-4463-96B9-31CA841A53BD}"/>
              </a:ext>
            </a:extLst>
          </p:cNvPr>
          <p:cNvSpPr>
            <a:spLocks noChangeShapeType="1"/>
          </p:cNvSpPr>
          <p:nvPr/>
        </p:nvSpPr>
        <p:spPr bwMode="auto">
          <a:xfrm flipH="1">
            <a:off x="1549400" y="4294442"/>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98E71F71-7206-4CE4-A5B9-CF3ED124E8C8}"/>
              </a:ext>
            </a:extLst>
          </p:cNvPr>
          <p:cNvSpPr>
            <a:spLocks noChangeShapeType="1"/>
          </p:cNvSpPr>
          <p:nvPr/>
        </p:nvSpPr>
        <p:spPr bwMode="auto">
          <a:xfrm flipH="1">
            <a:off x="3428999" y="4343400"/>
            <a:ext cx="22225" cy="105409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Oval 15">
            <a:extLst>
              <a:ext uri="{FF2B5EF4-FFF2-40B4-BE49-F238E27FC236}">
                <a16:creationId xmlns:a16="http://schemas.microsoft.com/office/drawing/2014/main" id="{43D610A0-2156-402B-8D82-01C9029C71D9}"/>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6">
            <a:extLst>
              <a:ext uri="{FF2B5EF4-FFF2-40B4-BE49-F238E27FC236}">
                <a16:creationId xmlns:a16="http://schemas.microsoft.com/office/drawing/2014/main" id="{816B4D45-41F0-485C-BD37-D0D24D1DA717}"/>
              </a:ext>
            </a:extLst>
          </p:cNvPr>
          <p:cNvSpPr>
            <a:spLocks noChangeArrowheads="1"/>
          </p:cNvSpPr>
          <p:nvPr/>
        </p:nvSpPr>
        <p:spPr bwMode="auto">
          <a:xfrm>
            <a:off x="3309938" y="4209161"/>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7">
            <a:extLst>
              <a:ext uri="{FF2B5EF4-FFF2-40B4-BE49-F238E27FC236}">
                <a16:creationId xmlns:a16="http://schemas.microsoft.com/office/drawing/2014/main" id="{C65ADC59-888B-4BD3-8E08-A2BF1D270A0B}"/>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8">
            <a:extLst>
              <a:ext uri="{FF2B5EF4-FFF2-40B4-BE49-F238E27FC236}">
                <a16:creationId xmlns:a16="http://schemas.microsoft.com/office/drawing/2014/main" id="{1EF5A1CF-DD18-4E0C-9F73-19A5404B02B4}"/>
              </a:ext>
            </a:extLst>
          </p:cNvPr>
          <p:cNvSpPr>
            <a:spLocks noChangeArrowheads="1"/>
          </p:cNvSpPr>
          <p:nvPr/>
        </p:nvSpPr>
        <p:spPr bwMode="auto">
          <a:xfrm>
            <a:off x="1524000" y="425278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9">
            <a:extLst>
              <a:ext uri="{FF2B5EF4-FFF2-40B4-BE49-F238E27FC236}">
                <a16:creationId xmlns:a16="http://schemas.microsoft.com/office/drawing/2014/main" id="{497B3992-91DC-470E-9DEB-9CBE78C7B451}"/>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20">
            <a:extLst>
              <a:ext uri="{FF2B5EF4-FFF2-40B4-BE49-F238E27FC236}">
                <a16:creationId xmlns:a16="http://schemas.microsoft.com/office/drawing/2014/main" id="{23C4CABA-ACB7-4903-8ED3-1872974F9E93}"/>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21">
            <a:extLst>
              <a:ext uri="{FF2B5EF4-FFF2-40B4-BE49-F238E27FC236}">
                <a16:creationId xmlns:a16="http://schemas.microsoft.com/office/drawing/2014/main" id="{DD1F28BE-784B-42A5-8477-D0416F9FA230}"/>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2" name="Rectangle 22">
            <a:extLst>
              <a:ext uri="{FF2B5EF4-FFF2-40B4-BE49-F238E27FC236}">
                <a16:creationId xmlns:a16="http://schemas.microsoft.com/office/drawing/2014/main" id="{9B5A156C-C04A-4220-B821-4025CF377A13}"/>
              </a:ext>
            </a:extLst>
          </p:cNvPr>
          <p:cNvSpPr>
            <a:spLocks noChangeArrowheads="1"/>
          </p:cNvSpPr>
          <p:nvPr/>
        </p:nvSpPr>
        <p:spPr bwMode="auto">
          <a:xfrm>
            <a:off x="917575" y="3711576"/>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3" name="Rectangle 23">
            <a:extLst>
              <a:ext uri="{FF2B5EF4-FFF2-40B4-BE49-F238E27FC236}">
                <a16:creationId xmlns:a16="http://schemas.microsoft.com/office/drawing/2014/main" id="{2367AE68-9CA7-40FF-8B8D-EC27D01AAD6F}"/>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4" name="Rectangle 24">
            <a:extLst>
              <a:ext uri="{FF2B5EF4-FFF2-40B4-BE49-F238E27FC236}">
                <a16:creationId xmlns:a16="http://schemas.microsoft.com/office/drawing/2014/main" id="{B79578A8-BA86-42E7-ACF8-0271797A9E55}"/>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5" name="Arc 27">
            <a:extLst>
              <a:ext uri="{FF2B5EF4-FFF2-40B4-BE49-F238E27FC236}">
                <a16:creationId xmlns:a16="http://schemas.microsoft.com/office/drawing/2014/main" id="{B1A079C8-7DBA-404B-A8F7-5E8CB1A12930}"/>
              </a:ext>
            </a:extLst>
          </p:cNvPr>
          <p:cNvSpPr>
            <a:spLocks/>
          </p:cNvSpPr>
          <p:nvPr/>
        </p:nvSpPr>
        <p:spPr bwMode="auto">
          <a:xfrm rot="10800000">
            <a:off x="2370138" y="1228725"/>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Line 28">
            <a:extLst>
              <a:ext uri="{FF2B5EF4-FFF2-40B4-BE49-F238E27FC236}">
                <a16:creationId xmlns:a16="http://schemas.microsoft.com/office/drawing/2014/main" id="{7614E31B-E1F6-49DC-A012-A8ADC04DE224}"/>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9">
            <a:extLst>
              <a:ext uri="{FF2B5EF4-FFF2-40B4-BE49-F238E27FC236}">
                <a16:creationId xmlns:a16="http://schemas.microsoft.com/office/drawing/2014/main" id="{A46B5CB5-491C-4FFE-89FB-897E7CD95F94}"/>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Oval 30">
            <a:extLst>
              <a:ext uri="{FF2B5EF4-FFF2-40B4-BE49-F238E27FC236}">
                <a16:creationId xmlns:a16="http://schemas.microsoft.com/office/drawing/2014/main" id="{90CBA743-B395-4A0B-8179-CCE6525450AB}"/>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Oval 31">
            <a:extLst>
              <a:ext uri="{FF2B5EF4-FFF2-40B4-BE49-F238E27FC236}">
                <a16:creationId xmlns:a16="http://schemas.microsoft.com/office/drawing/2014/main" id="{035CB2E7-73FE-4974-AB68-76EB1081D435}"/>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Rectangle 32">
            <a:extLst>
              <a:ext uri="{FF2B5EF4-FFF2-40B4-BE49-F238E27FC236}">
                <a16:creationId xmlns:a16="http://schemas.microsoft.com/office/drawing/2014/main" id="{B984CEE8-4747-47B2-BF1B-F43EA9F22644}"/>
              </a:ext>
            </a:extLst>
          </p:cNvPr>
          <p:cNvSpPr>
            <a:spLocks noChangeArrowheads="1"/>
          </p:cNvSpPr>
          <p:nvPr/>
        </p:nvSpPr>
        <p:spPr bwMode="auto">
          <a:xfrm>
            <a:off x="3743325" y="2846388"/>
            <a:ext cx="175047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p>
        </p:txBody>
      </p:sp>
      <p:sp>
        <p:nvSpPr>
          <p:cNvPr id="31" name="Oval 33">
            <a:extLst>
              <a:ext uri="{FF2B5EF4-FFF2-40B4-BE49-F238E27FC236}">
                <a16:creationId xmlns:a16="http://schemas.microsoft.com/office/drawing/2014/main" id="{21CB08BF-42E3-40F7-AE0D-7026EDE27010}"/>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2" name="AutoShape 35">
            <a:extLst>
              <a:ext uri="{FF2B5EF4-FFF2-40B4-BE49-F238E27FC236}">
                <a16:creationId xmlns:a16="http://schemas.microsoft.com/office/drawing/2014/main" id="{4CA1524F-FDA9-4B9C-8056-DB1A48DDEBD2}"/>
              </a:ext>
            </a:extLst>
          </p:cNvPr>
          <p:cNvSpPr>
            <a:spLocks noChangeArrowheads="1"/>
          </p:cNvSpPr>
          <p:nvPr/>
        </p:nvSpPr>
        <p:spPr bwMode="auto">
          <a:xfrm>
            <a:off x="1731963" y="3146425"/>
            <a:ext cx="423862" cy="304800"/>
          </a:xfrm>
          <a:prstGeom prst="downArrow">
            <a:avLst>
              <a:gd name="adj1" fmla="val 50000"/>
              <a:gd name="adj2" fmla="val 5000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AutoShape 36">
            <a:extLst>
              <a:ext uri="{FF2B5EF4-FFF2-40B4-BE49-F238E27FC236}">
                <a16:creationId xmlns:a16="http://schemas.microsoft.com/office/drawing/2014/main" id="{7E47FB50-2736-409B-8169-ED6C3312E771}"/>
              </a:ext>
            </a:extLst>
          </p:cNvPr>
          <p:cNvSpPr>
            <a:spLocks noChangeArrowheads="1"/>
          </p:cNvSpPr>
          <p:nvPr/>
        </p:nvSpPr>
        <p:spPr bwMode="auto">
          <a:xfrm>
            <a:off x="2233613" y="4819650"/>
            <a:ext cx="1501775" cy="457200"/>
          </a:xfrm>
          <a:prstGeom prst="rightArrow">
            <a:avLst>
              <a:gd name="adj1" fmla="val 50000"/>
              <a:gd name="adj2" fmla="val 16425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Rectangle 37">
            <a:extLst>
              <a:ext uri="{FF2B5EF4-FFF2-40B4-BE49-F238E27FC236}">
                <a16:creationId xmlns:a16="http://schemas.microsoft.com/office/drawing/2014/main" id="{01C565E6-718D-4DB3-9E19-3187EA9BBCDB}"/>
              </a:ext>
            </a:extLst>
          </p:cNvPr>
          <p:cNvSpPr>
            <a:spLocks noChangeArrowheads="1"/>
          </p:cNvSpPr>
          <p:nvPr/>
        </p:nvSpPr>
        <p:spPr bwMode="auto">
          <a:xfrm>
            <a:off x="5452618" y="1233488"/>
            <a:ext cx="3389630" cy="267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b="0" dirty="0">
                <a:latin typeface="+mn-ea"/>
              </a:rPr>
              <a:t>p</a:t>
            </a:r>
            <a:r>
              <a:rPr lang="en-US" altLang="zh-CN" b="0" baseline="-25000" dirty="0">
                <a:latin typeface="+mn-ea"/>
              </a:rPr>
              <a:t>1</a:t>
            </a:r>
            <a:r>
              <a:rPr lang="zh-CN" altLang="en-US" b="0" dirty="0">
                <a:latin typeface="+mn-ea"/>
              </a:rPr>
              <a:t>下降导致的需求数量的改变是收入</a:t>
            </a:r>
            <a:endParaRPr lang="en-US" altLang="zh-CN" b="0" dirty="0">
              <a:latin typeface="+mn-ea"/>
            </a:endParaRPr>
          </a:p>
          <a:p>
            <a:r>
              <a:rPr lang="zh-CN" altLang="en-US" b="0" dirty="0">
                <a:latin typeface="+mn-ea"/>
              </a:rPr>
              <a:t>效应和替代效应的总和。</a:t>
            </a:r>
            <a:r>
              <a:rPr lang="en-US" altLang="zh-CN" b="0" dirty="0">
                <a:latin typeface="+mn-ea"/>
              </a:rPr>
              <a:t/>
            </a:r>
            <a:br>
              <a:rPr lang="en-US" altLang="zh-CN" b="0" dirty="0">
                <a:latin typeface="+mn-ea"/>
              </a:rPr>
            </a:br>
            <a:r>
              <a:rPr lang="en-US" altLang="zh-CN" b="0" dirty="0">
                <a:latin typeface="+mn-ea"/>
              </a:rPr>
              <a:t>                   (x*</a:t>
            </a:r>
            <a:r>
              <a:rPr lang="en-US" altLang="zh-CN" b="0" baseline="-25000" dirty="0">
                <a:latin typeface="+mn-ea"/>
              </a:rPr>
              <a:t>1</a:t>
            </a:r>
            <a:r>
              <a:rPr lang="en-US" altLang="zh-CN" b="0" dirty="0">
                <a:latin typeface="+mn-ea"/>
              </a:rPr>
              <a:t>,x*</a:t>
            </a:r>
            <a:r>
              <a:rPr lang="en-US" altLang="zh-CN" b="0" baseline="-25000" dirty="0">
                <a:latin typeface="+mn-ea"/>
              </a:rPr>
              <a:t>2</a:t>
            </a:r>
            <a:r>
              <a:rPr lang="en-US" altLang="zh-CN" b="0" dirty="0">
                <a:latin typeface="+mn-ea"/>
              </a:rPr>
              <a:t>)</a:t>
            </a:r>
            <a:r>
              <a:rPr lang="en-US" altLang="zh-CN" b="0" dirty="0">
                <a:latin typeface="+mn-ea"/>
                <a:sym typeface="Symbol" panose="05050102010706020507" pitchFamily="18" charset="2"/>
              </a:rPr>
              <a:t></a:t>
            </a:r>
            <a:r>
              <a:rPr lang="en-US" altLang="zh-CN" b="0" dirty="0">
                <a:latin typeface="+mn-ea"/>
              </a:rPr>
              <a:t>(x</a:t>
            </a:r>
            <a:r>
              <a:rPr lang="en-US" altLang="zh-CN" b="0" baseline="-25000" dirty="0">
                <a:latin typeface="+mn-ea"/>
              </a:rPr>
              <a:t>1</a:t>
            </a:r>
            <a:r>
              <a:rPr lang="en-US" altLang="zh-CN" b="0" dirty="0">
                <a:latin typeface="+mn-ea"/>
              </a:rPr>
              <a:t>*</a:t>
            </a:r>
            <a:r>
              <a:rPr lang="zh-CN" altLang="en-US" b="0" dirty="0">
                <a:latin typeface="+mn-ea"/>
              </a:rPr>
              <a:t>*</a:t>
            </a:r>
            <a:r>
              <a:rPr lang="en-US" altLang="zh-CN" b="0" dirty="0">
                <a:latin typeface="+mn-ea"/>
              </a:rPr>
              <a:t>,x</a:t>
            </a:r>
            <a:r>
              <a:rPr lang="en-US" altLang="zh-CN" b="0" baseline="-25000" dirty="0">
                <a:latin typeface="+mn-ea"/>
              </a:rPr>
              <a:t>2</a:t>
            </a:r>
            <a:r>
              <a:rPr lang="en-US" altLang="zh-CN" b="0" dirty="0">
                <a:latin typeface="+mn-ea"/>
              </a:rPr>
              <a:t>*</a:t>
            </a:r>
            <a:r>
              <a:rPr lang="zh-CN" altLang="en-US" b="0" dirty="0">
                <a:latin typeface="+mn-ea"/>
              </a:rPr>
              <a:t>*</a:t>
            </a:r>
            <a:r>
              <a:rPr lang="en-US" altLang="zh-CN" b="0" dirty="0">
                <a:latin typeface="+mn-ea"/>
              </a:rPr>
              <a:t>).</a:t>
            </a:r>
          </a:p>
        </p:txBody>
      </p:sp>
      <p:sp>
        <p:nvSpPr>
          <p:cNvPr id="37" name="AutoShape 43">
            <a:extLst>
              <a:ext uri="{FF2B5EF4-FFF2-40B4-BE49-F238E27FC236}">
                <a16:creationId xmlns:a16="http://schemas.microsoft.com/office/drawing/2014/main" id="{440DEE60-268E-4DEB-A000-21CAA569BCE4}"/>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AutoShape 44">
            <a:extLst>
              <a:ext uri="{FF2B5EF4-FFF2-40B4-BE49-F238E27FC236}">
                <a16:creationId xmlns:a16="http://schemas.microsoft.com/office/drawing/2014/main" id="{E9E27EE6-B74A-4B8C-8CB9-77A1823DE138}"/>
              </a:ext>
            </a:extLst>
          </p:cNvPr>
          <p:cNvSpPr>
            <a:spLocks noChangeArrowheads="1"/>
          </p:cNvSpPr>
          <p:nvPr/>
        </p:nvSpPr>
        <p:spPr bwMode="auto">
          <a:xfrm>
            <a:off x="3451225" y="5878513"/>
            <a:ext cx="363538" cy="271462"/>
          </a:xfrm>
          <a:prstGeom prst="rightArrow">
            <a:avLst>
              <a:gd name="adj1" fmla="val 50000"/>
              <a:gd name="adj2" fmla="val 66965"/>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Arc 11">
            <a:extLst>
              <a:ext uri="{FF2B5EF4-FFF2-40B4-BE49-F238E27FC236}">
                <a16:creationId xmlns:a16="http://schemas.microsoft.com/office/drawing/2014/main" id="{2DC61A56-4B62-4087-A59C-D738890376D1}"/>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AutoShape 42">
            <a:extLst>
              <a:ext uri="{FF2B5EF4-FFF2-40B4-BE49-F238E27FC236}">
                <a16:creationId xmlns:a16="http://schemas.microsoft.com/office/drawing/2014/main" id="{4B7448B9-D132-4B37-AFFC-AAF9036A86BE}"/>
              </a:ext>
            </a:extLst>
          </p:cNvPr>
          <p:cNvSpPr>
            <a:spLocks noChangeArrowheads="1"/>
          </p:cNvSpPr>
          <p:nvPr/>
        </p:nvSpPr>
        <p:spPr bwMode="auto">
          <a:xfrm>
            <a:off x="708025" y="3146425"/>
            <a:ext cx="227014" cy="1148017"/>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 name="AutoShape 45">
            <a:extLst>
              <a:ext uri="{FF2B5EF4-FFF2-40B4-BE49-F238E27FC236}">
                <a16:creationId xmlns:a16="http://schemas.microsoft.com/office/drawing/2014/main" id="{0788F486-D3DE-4D4B-B2B5-CCC0F50A5768}"/>
              </a:ext>
            </a:extLst>
          </p:cNvPr>
          <p:cNvSpPr>
            <a:spLocks noChangeArrowheads="1"/>
          </p:cNvSpPr>
          <p:nvPr/>
        </p:nvSpPr>
        <p:spPr bwMode="auto">
          <a:xfrm>
            <a:off x="382590" y="3429001"/>
            <a:ext cx="242885" cy="880936"/>
          </a:xfrm>
          <a:prstGeom prst="upArrow">
            <a:avLst>
              <a:gd name="adj1" fmla="val 50000"/>
              <a:gd name="adj2" fmla="val 108263"/>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225297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C8D14-B84A-48D7-BB03-294FD2BA302B}"/>
              </a:ext>
            </a:extLst>
          </p:cNvPr>
          <p:cNvSpPr>
            <a:spLocks noGrp="1"/>
          </p:cNvSpPr>
          <p:nvPr>
            <p:ph type="title"/>
          </p:nvPr>
        </p:nvSpPr>
        <p:spPr/>
        <p:txBody>
          <a:bodyPr/>
          <a:lstStyle/>
          <a:p>
            <a:r>
              <a:rPr lang="zh-CN" altLang="en-US" dirty="0"/>
              <a:t>正常品的希克斯分解</a:t>
            </a:r>
          </a:p>
        </p:txBody>
      </p:sp>
      <p:sp>
        <p:nvSpPr>
          <p:cNvPr id="3" name="内容占位符 2">
            <a:extLst>
              <a:ext uri="{FF2B5EF4-FFF2-40B4-BE49-F238E27FC236}">
                <a16:creationId xmlns:a16="http://schemas.microsoft.com/office/drawing/2014/main" id="{5CCD0B0B-BE63-4BC2-9712-92C14A2DD61D}"/>
              </a:ext>
            </a:extLst>
          </p:cNvPr>
          <p:cNvSpPr>
            <a:spLocks noGrp="1"/>
          </p:cNvSpPr>
          <p:nvPr>
            <p:ph idx="1"/>
          </p:nvPr>
        </p:nvSpPr>
        <p:spPr/>
        <p:txBody>
          <a:bodyPr>
            <a:normAutofit/>
          </a:bodyPr>
          <a:lstStyle/>
          <a:p>
            <a:r>
              <a:rPr lang="zh-CN" altLang="en-US" sz="3200" dirty="0"/>
              <a:t>大部分为正常品（即需求随着收入上升而上升）</a:t>
            </a:r>
          </a:p>
          <a:p>
            <a:r>
              <a:rPr lang="zh-CN" altLang="en-US" sz="3200" dirty="0"/>
              <a:t>当正常品的自身价格改变时，收入效应和替代效应相互增强而导致需求同向变动。</a:t>
            </a:r>
          </a:p>
          <a:p>
            <a:endParaRPr lang="zh-CN" altLang="en-US" sz="3200" dirty="0"/>
          </a:p>
        </p:txBody>
      </p:sp>
    </p:spTree>
    <p:extLst>
      <p:ext uri="{BB962C8B-B14F-4D97-AF65-F5344CB8AC3E}">
        <p14:creationId xmlns:p14="http://schemas.microsoft.com/office/powerpoint/2010/main" val="719220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A2CAC-B131-4AFE-925A-1CF244EA9820}"/>
              </a:ext>
            </a:extLst>
          </p:cNvPr>
          <p:cNvSpPr>
            <a:spLocks noGrp="1"/>
          </p:cNvSpPr>
          <p:nvPr>
            <p:ph type="title"/>
          </p:nvPr>
        </p:nvSpPr>
        <p:spPr/>
        <p:txBody>
          <a:bodyPr/>
          <a:lstStyle/>
          <a:p>
            <a:r>
              <a:rPr lang="zh-CN" altLang="en-US" dirty="0"/>
              <a:t>正常品的希克斯分解</a:t>
            </a:r>
          </a:p>
        </p:txBody>
      </p:sp>
      <p:sp>
        <p:nvSpPr>
          <p:cNvPr id="3" name="内容占位符 2">
            <a:extLst>
              <a:ext uri="{FF2B5EF4-FFF2-40B4-BE49-F238E27FC236}">
                <a16:creationId xmlns:a16="http://schemas.microsoft.com/office/drawing/2014/main" id="{97A696AE-931A-40F0-A16F-56C577E93CF1}"/>
              </a:ext>
            </a:extLst>
          </p:cNvPr>
          <p:cNvSpPr>
            <a:spLocks noGrp="1"/>
          </p:cNvSpPr>
          <p:nvPr>
            <p:ph idx="1"/>
          </p:nvPr>
        </p:nvSpPr>
        <p:spPr/>
        <p:txBody>
          <a:bodyPr/>
          <a:lstStyle/>
          <a:p>
            <a:endParaRPr lang="zh-CN" altLang="en-US" dirty="0"/>
          </a:p>
        </p:txBody>
      </p:sp>
      <p:sp>
        <p:nvSpPr>
          <p:cNvPr id="4" name="Line 2">
            <a:extLst>
              <a:ext uri="{FF2B5EF4-FFF2-40B4-BE49-F238E27FC236}">
                <a16:creationId xmlns:a16="http://schemas.microsoft.com/office/drawing/2014/main" id="{BE67D88D-67A1-4F72-901B-0A67A020330A}"/>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B436988E-F434-4E06-B143-529FA5FC8AFB}"/>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93545F89-EB6F-4C01-A09C-7803C84C6892}"/>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7" name="Rectangle 5">
            <a:extLst>
              <a:ext uri="{FF2B5EF4-FFF2-40B4-BE49-F238E27FC236}">
                <a16:creationId xmlns:a16="http://schemas.microsoft.com/office/drawing/2014/main" id="{2BAA3E53-B4B7-4EAF-99EF-DC583D5DBBC5}"/>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7">
            <a:extLst>
              <a:ext uri="{FF2B5EF4-FFF2-40B4-BE49-F238E27FC236}">
                <a16:creationId xmlns:a16="http://schemas.microsoft.com/office/drawing/2014/main" id="{D67B18A7-1617-4050-8B45-1D1C1AE5C0D5}"/>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279574F2-150F-4B94-BF54-1CA845D15768}"/>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BF040262-BA68-43FC-9453-237461F44110}"/>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C9F8605A-B760-479C-9087-56A5A67CCB5A}"/>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FDC44D82-53E3-4A4D-8E1C-12124FCE2090}"/>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20300FB1-A552-4280-8EEC-347453A4864D}"/>
              </a:ext>
            </a:extLst>
          </p:cNvPr>
          <p:cNvSpPr>
            <a:spLocks noChangeShapeType="1"/>
          </p:cNvSpPr>
          <p:nvPr/>
        </p:nvSpPr>
        <p:spPr bwMode="auto">
          <a:xfrm flipH="1">
            <a:off x="1549400" y="4294442"/>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E3D49ADC-2E9F-4843-A886-68C4F3B1D400}"/>
              </a:ext>
            </a:extLst>
          </p:cNvPr>
          <p:cNvSpPr>
            <a:spLocks noChangeShapeType="1"/>
          </p:cNvSpPr>
          <p:nvPr/>
        </p:nvSpPr>
        <p:spPr bwMode="auto">
          <a:xfrm flipH="1">
            <a:off x="3428999" y="4343400"/>
            <a:ext cx="22225" cy="105409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Oval 15">
            <a:extLst>
              <a:ext uri="{FF2B5EF4-FFF2-40B4-BE49-F238E27FC236}">
                <a16:creationId xmlns:a16="http://schemas.microsoft.com/office/drawing/2014/main" id="{78F6B8A6-C014-409A-A47B-3C4A1089957C}"/>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6">
            <a:extLst>
              <a:ext uri="{FF2B5EF4-FFF2-40B4-BE49-F238E27FC236}">
                <a16:creationId xmlns:a16="http://schemas.microsoft.com/office/drawing/2014/main" id="{7476458C-0A1A-4A07-A821-EA4C2CE83261}"/>
              </a:ext>
            </a:extLst>
          </p:cNvPr>
          <p:cNvSpPr>
            <a:spLocks noChangeArrowheads="1"/>
          </p:cNvSpPr>
          <p:nvPr/>
        </p:nvSpPr>
        <p:spPr bwMode="auto">
          <a:xfrm>
            <a:off x="3309938" y="4209161"/>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7">
            <a:extLst>
              <a:ext uri="{FF2B5EF4-FFF2-40B4-BE49-F238E27FC236}">
                <a16:creationId xmlns:a16="http://schemas.microsoft.com/office/drawing/2014/main" id="{B2085248-4F39-424A-A8C9-B386757BC139}"/>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8">
            <a:extLst>
              <a:ext uri="{FF2B5EF4-FFF2-40B4-BE49-F238E27FC236}">
                <a16:creationId xmlns:a16="http://schemas.microsoft.com/office/drawing/2014/main" id="{04CEAC46-1219-48B2-A593-9722079C3AA8}"/>
              </a:ext>
            </a:extLst>
          </p:cNvPr>
          <p:cNvSpPr>
            <a:spLocks noChangeArrowheads="1"/>
          </p:cNvSpPr>
          <p:nvPr/>
        </p:nvSpPr>
        <p:spPr bwMode="auto">
          <a:xfrm>
            <a:off x="1524000" y="425278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9">
            <a:extLst>
              <a:ext uri="{FF2B5EF4-FFF2-40B4-BE49-F238E27FC236}">
                <a16:creationId xmlns:a16="http://schemas.microsoft.com/office/drawing/2014/main" id="{F3E11C0D-13C2-4CD0-BBD3-30C6CB0180A2}"/>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20">
            <a:extLst>
              <a:ext uri="{FF2B5EF4-FFF2-40B4-BE49-F238E27FC236}">
                <a16:creationId xmlns:a16="http://schemas.microsoft.com/office/drawing/2014/main" id="{1B45E247-233D-444D-8447-49B678B06067}"/>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21">
            <a:extLst>
              <a:ext uri="{FF2B5EF4-FFF2-40B4-BE49-F238E27FC236}">
                <a16:creationId xmlns:a16="http://schemas.microsoft.com/office/drawing/2014/main" id="{3A1C0007-77B4-469C-A381-CA1924A10DED}"/>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2" name="Rectangle 22">
            <a:extLst>
              <a:ext uri="{FF2B5EF4-FFF2-40B4-BE49-F238E27FC236}">
                <a16:creationId xmlns:a16="http://schemas.microsoft.com/office/drawing/2014/main" id="{3D2616BF-175F-4B54-B64C-39A03AECF46E}"/>
              </a:ext>
            </a:extLst>
          </p:cNvPr>
          <p:cNvSpPr>
            <a:spLocks noChangeArrowheads="1"/>
          </p:cNvSpPr>
          <p:nvPr/>
        </p:nvSpPr>
        <p:spPr bwMode="auto">
          <a:xfrm>
            <a:off x="915988" y="36115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3" name="Rectangle 23">
            <a:extLst>
              <a:ext uri="{FF2B5EF4-FFF2-40B4-BE49-F238E27FC236}">
                <a16:creationId xmlns:a16="http://schemas.microsoft.com/office/drawing/2014/main" id="{106B090C-7E9C-46F1-AF78-91DE044BF840}"/>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4" name="Rectangle 24">
            <a:extLst>
              <a:ext uri="{FF2B5EF4-FFF2-40B4-BE49-F238E27FC236}">
                <a16:creationId xmlns:a16="http://schemas.microsoft.com/office/drawing/2014/main" id="{3275FD82-222E-4445-991D-BC0F4871B8C4}"/>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5" name="Arc 27">
            <a:extLst>
              <a:ext uri="{FF2B5EF4-FFF2-40B4-BE49-F238E27FC236}">
                <a16:creationId xmlns:a16="http://schemas.microsoft.com/office/drawing/2014/main" id="{D71BFBC1-A359-4E62-9ED2-5E371F455043}"/>
              </a:ext>
            </a:extLst>
          </p:cNvPr>
          <p:cNvSpPr>
            <a:spLocks/>
          </p:cNvSpPr>
          <p:nvPr/>
        </p:nvSpPr>
        <p:spPr bwMode="auto">
          <a:xfrm rot="10800000">
            <a:off x="2370138" y="1228725"/>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Line 28">
            <a:extLst>
              <a:ext uri="{FF2B5EF4-FFF2-40B4-BE49-F238E27FC236}">
                <a16:creationId xmlns:a16="http://schemas.microsoft.com/office/drawing/2014/main" id="{7CA02143-FB70-494F-BE96-0E776BBA7719}"/>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9">
            <a:extLst>
              <a:ext uri="{FF2B5EF4-FFF2-40B4-BE49-F238E27FC236}">
                <a16:creationId xmlns:a16="http://schemas.microsoft.com/office/drawing/2014/main" id="{B95B022A-CB7F-4C1F-9517-E061E9472E92}"/>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Oval 30">
            <a:extLst>
              <a:ext uri="{FF2B5EF4-FFF2-40B4-BE49-F238E27FC236}">
                <a16:creationId xmlns:a16="http://schemas.microsoft.com/office/drawing/2014/main" id="{A6D06028-932F-41E7-ACB4-7FBF9B996647}"/>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Oval 31">
            <a:extLst>
              <a:ext uri="{FF2B5EF4-FFF2-40B4-BE49-F238E27FC236}">
                <a16:creationId xmlns:a16="http://schemas.microsoft.com/office/drawing/2014/main" id="{EAF2D330-366C-4A15-9E1F-2F975AECBA9A}"/>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Rectangle 32">
            <a:extLst>
              <a:ext uri="{FF2B5EF4-FFF2-40B4-BE49-F238E27FC236}">
                <a16:creationId xmlns:a16="http://schemas.microsoft.com/office/drawing/2014/main" id="{BC79E626-00A9-4412-B57B-A2EC065BE829}"/>
              </a:ext>
            </a:extLst>
          </p:cNvPr>
          <p:cNvSpPr>
            <a:spLocks noChangeArrowheads="1"/>
          </p:cNvSpPr>
          <p:nvPr/>
        </p:nvSpPr>
        <p:spPr bwMode="auto">
          <a:xfrm>
            <a:off x="3743325" y="2846388"/>
            <a:ext cx="175047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p>
        </p:txBody>
      </p:sp>
      <p:sp>
        <p:nvSpPr>
          <p:cNvPr id="31" name="Oval 33">
            <a:extLst>
              <a:ext uri="{FF2B5EF4-FFF2-40B4-BE49-F238E27FC236}">
                <a16:creationId xmlns:a16="http://schemas.microsoft.com/office/drawing/2014/main" id="{D0E4161B-E5F2-4DDF-8505-A2B8AEE99FCD}"/>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2" name="AutoShape 35">
            <a:extLst>
              <a:ext uri="{FF2B5EF4-FFF2-40B4-BE49-F238E27FC236}">
                <a16:creationId xmlns:a16="http://schemas.microsoft.com/office/drawing/2014/main" id="{33FBF9EA-9133-4EB5-9B56-47C113629C42}"/>
              </a:ext>
            </a:extLst>
          </p:cNvPr>
          <p:cNvSpPr>
            <a:spLocks noChangeArrowheads="1"/>
          </p:cNvSpPr>
          <p:nvPr/>
        </p:nvSpPr>
        <p:spPr bwMode="auto">
          <a:xfrm>
            <a:off x="1731963" y="3146425"/>
            <a:ext cx="423862" cy="304800"/>
          </a:xfrm>
          <a:prstGeom prst="downArrow">
            <a:avLst>
              <a:gd name="adj1" fmla="val 50000"/>
              <a:gd name="adj2" fmla="val 5000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AutoShape 36">
            <a:extLst>
              <a:ext uri="{FF2B5EF4-FFF2-40B4-BE49-F238E27FC236}">
                <a16:creationId xmlns:a16="http://schemas.microsoft.com/office/drawing/2014/main" id="{61DC2187-A551-4C3A-949A-69B791AD595C}"/>
              </a:ext>
            </a:extLst>
          </p:cNvPr>
          <p:cNvSpPr>
            <a:spLocks noChangeArrowheads="1"/>
          </p:cNvSpPr>
          <p:nvPr/>
        </p:nvSpPr>
        <p:spPr bwMode="auto">
          <a:xfrm>
            <a:off x="2233613" y="4819650"/>
            <a:ext cx="1501775" cy="457200"/>
          </a:xfrm>
          <a:prstGeom prst="rightArrow">
            <a:avLst>
              <a:gd name="adj1" fmla="val 50000"/>
              <a:gd name="adj2" fmla="val 16425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Rectangle 37">
            <a:extLst>
              <a:ext uri="{FF2B5EF4-FFF2-40B4-BE49-F238E27FC236}">
                <a16:creationId xmlns:a16="http://schemas.microsoft.com/office/drawing/2014/main" id="{83AA1AF9-D0D2-480E-B88E-6E235512C0DE}"/>
              </a:ext>
            </a:extLst>
          </p:cNvPr>
          <p:cNvSpPr>
            <a:spLocks noChangeArrowheads="1"/>
          </p:cNvSpPr>
          <p:nvPr/>
        </p:nvSpPr>
        <p:spPr bwMode="auto">
          <a:xfrm>
            <a:off x="3551238" y="1252538"/>
            <a:ext cx="5075107" cy="138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b="0" dirty="0">
                <a:latin typeface="+mn-ea"/>
              </a:rPr>
              <a:t>商品</a:t>
            </a:r>
            <a:r>
              <a:rPr lang="en-US" altLang="zh-CN" b="0" dirty="0">
                <a:latin typeface="+mn-ea"/>
              </a:rPr>
              <a:t>1</a:t>
            </a:r>
            <a:r>
              <a:rPr lang="zh-CN" altLang="en-US" b="0" dirty="0">
                <a:latin typeface="+mn-ea"/>
              </a:rPr>
              <a:t>为正常品，因其随着收入</a:t>
            </a:r>
            <a:endParaRPr lang="en-US" altLang="zh-CN" b="0" dirty="0">
              <a:latin typeface="+mn-ea"/>
            </a:endParaRPr>
          </a:p>
          <a:p>
            <a:r>
              <a:rPr lang="zh-CN" altLang="en-US" b="0" dirty="0">
                <a:latin typeface="+mn-ea"/>
              </a:rPr>
              <a:t>上升而需求上升</a:t>
            </a:r>
            <a:r>
              <a:rPr lang="en-US" altLang="zh-CN" b="0" dirty="0">
                <a:latin typeface="+mn-ea"/>
              </a:rPr>
              <a:t/>
            </a:r>
            <a:br>
              <a:rPr lang="en-US" altLang="zh-CN" b="0" dirty="0">
                <a:latin typeface="+mn-ea"/>
              </a:rPr>
            </a:br>
            <a:endParaRPr lang="en-US" altLang="zh-CN" b="0" dirty="0">
              <a:latin typeface="+mn-ea"/>
            </a:endParaRPr>
          </a:p>
        </p:txBody>
      </p:sp>
      <p:sp>
        <p:nvSpPr>
          <p:cNvPr id="36" name="AutoShape 42">
            <a:extLst>
              <a:ext uri="{FF2B5EF4-FFF2-40B4-BE49-F238E27FC236}">
                <a16:creationId xmlns:a16="http://schemas.microsoft.com/office/drawing/2014/main" id="{21F0DF34-2F8F-4FCD-9224-6EC9E69D3ABC}"/>
              </a:ext>
            </a:extLst>
          </p:cNvPr>
          <p:cNvSpPr>
            <a:spLocks noChangeArrowheads="1"/>
          </p:cNvSpPr>
          <p:nvPr/>
        </p:nvSpPr>
        <p:spPr bwMode="auto">
          <a:xfrm>
            <a:off x="708025" y="3146425"/>
            <a:ext cx="227014" cy="1148017"/>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AutoShape 43">
            <a:extLst>
              <a:ext uri="{FF2B5EF4-FFF2-40B4-BE49-F238E27FC236}">
                <a16:creationId xmlns:a16="http://schemas.microsoft.com/office/drawing/2014/main" id="{E60515D8-9EEB-4E8C-BCCA-03C1C4A4F47B}"/>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AutoShape 44">
            <a:extLst>
              <a:ext uri="{FF2B5EF4-FFF2-40B4-BE49-F238E27FC236}">
                <a16:creationId xmlns:a16="http://schemas.microsoft.com/office/drawing/2014/main" id="{E3D989A3-4739-43D6-B4E1-2BECF41875D9}"/>
              </a:ext>
            </a:extLst>
          </p:cNvPr>
          <p:cNvSpPr>
            <a:spLocks noChangeArrowheads="1"/>
          </p:cNvSpPr>
          <p:nvPr/>
        </p:nvSpPr>
        <p:spPr bwMode="auto">
          <a:xfrm>
            <a:off x="3451225" y="5878513"/>
            <a:ext cx="363538" cy="271462"/>
          </a:xfrm>
          <a:prstGeom prst="rightArrow">
            <a:avLst>
              <a:gd name="adj1" fmla="val 50000"/>
              <a:gd name="adj2" fmla="val 66965"/>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 name="AutoShape 45">
            <a:extLst>
              <a:ext uri="{FF2B5EF4-FFF2-40B4-BE49-F238E27FC236}">
                <a16:creationId xmlns:a16="http://schemas.microsoft.com/office/drawing/2014/main" id="{80BBC165-6234-414E-9A46-985BF4C67F2F}"/>
              </a:ext>
            </a:extLst>
          </p:cNvPr>
          <p:cNvSpPr>
            <a:spLocks noChangeArrowheads="1"/>
          </p:cNvSpPr>
          <p:nvPr/>
        </p:nvSpPr>
        <p:spPr bwMode="auto">
          <a:xfrm>
            <a:off x="382590" y="3429001"/>
            <a:ext cx="242885" cy="880936"/>
          </a:xfrm>
          <a:prstGeom prst="upArrow">
            <a:avLst>
              <a:gd name="adj1" fmla="val 50000"/>
              <a:gd name="adj2" fmla="val 108263"/>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Oval 40">
            <a:extLst>
              <a:ext uri="{FF2B5EF4-FFF2-40B4-BE49-F238E27FC236}">
                <a16:creationId xmlns:a16="http://schemas.microsoft.com/office/drawing/2014/main" id="{91C860B7-D2BA-4366-8701-A401B80C8E66}"/>
              </a:ext>
            </a:extLst>
          </p:cNvPr>
          <p:cNvSpPr>
            <a:spLocks noChangeArrowheads="1"/>
          </p:cNvSpPr>
          <p:nvPr/>
        </p:nvSpPr>
        <p:spPr bwMode="auto">
          <a:xfrm>
            <a:off x="3311525" y="5788025"/>
            <a:ext cx="615950" cy="530225"/>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Arc 11">
            <a:extLst>
              <a:ext uri="{FF2B5EF4-FFF2-40B4-BE49-F238E27FC236}">
                <a16:creationId xmlns:a16="http://schemas.microsoft.com/office/drawing/2014/main" id="{FFA1887A-0742-4148-990B-D95ABE462543}"/>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67404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B3855-3F44-4DAF-888D-4E1F1A45A390}"/>
              </a:ext>
            </a:extLst>
          </p:cNvPr>
          <p:cNvSpPr>
            <a:spLocks noGrp="1"/>
          </p:cNvSpPr>
          <p:nvPr>
            <p:ph type="title"/>
          </p:nvPr>
        </p:nvSpPr>
        <p:spPr/>
        <p:txBody>
          <a:bodyPr/>
          <a:lstStyle/>
          <a:p>
            <a:r>
              <a:rPr lang="zh-CN" altLang="en-US" dirty="0"/>
              <a:t>正常品的希克斯分解</a:t>
            </a:r>
          </a:p>
        </p:txBody>
      </p:sp>
      <p:sp>
        <p:nvSpPr>
          <p:cNvPr id="3" name="内容占位符 2">
            <a:extLst>
              <a:ext uri="{FF2B5EF4-FFF2-40B4-BE49-F238E27FC236}">
                <a16:creationId xmlns:a16="http://schemas.microsoft.com/office/drawing/2014/main" id="{311A106E-FB71-4FDF-B709-C1C86DFBE192}"/>
              </a:ext>
            </a:extLst>
          </p:cNvPr>
          <p:cNvSpPr>
            <a:spLocks noGrp="1"/>
          </p:cNvSpPr>
          <p:nvPr>
            <p:ph idx="1"/>
          </p:nvPr>
        </p:nvSpPr>
        <p:spPr/>
        <p:txBody>
          <a:bodyPr/>
          <a:lstStyle/>
          <a:p>
            <a:endParaRPr lang="zh-CN" altLang="en-US" dirty="0"/>
          </a:p>
        </p:txBody>
      </p:sp>
      <p:sp>
        <p:nvSpPr>
          <p:cNvPr id="4" name="Line 2">
            <a:extLst>
              <a:ext uri="{FF2B5EF4-FFF2-40B4-BE49-F238E27FC236}">
                <a16:creationId xmlns:a16="http://schemas.microsoft.com/office/drawing/2014/main" id="{463F235F-FD25-4F3C-B914-108DE7FD89FB}"/>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C3BAEE94-F926-46B9-96AB-7E76B54D6396}"/>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4">
            <a:extLst>
              <a:ext uri="{FF2B5EF4-FFF2-40B4-BE49-F238E27FC236}">
                <a16:creationId xmlns:a16="http://schemas.microsoft.com/office/drawing/2014/main" id="{966E15C9-14A9-426E-AE4E-BD16472A14E8}"/>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7" name="Rectangle 5">
            <a:extLst>
              <a:ext uri="{FF2B5EF4-FFF2-40B4-BE49-F238E27FC236}">
                <a16:creationId xmlns:a16="http://schemas.microsoft.com/office/drawing/2014/main" id="{1D2526DA-1FCC-477C-9ACF-A3548C4D957F}"/>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7">
            <a:extLst>
              <a:ext uri="{FF2B5EF4-FFF2-40B4-BE49-F238E27FC236}">
                <a16:creationId xmlns:a16="http://schemas.microsoft.com/office/drawing/2014/main" id="{90098E9F-60B5-4BB5-9DEB-94E0F9E85264}"/>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DB28FD0C-7F54-4919-9B19-CB1CC51D66A4}"/>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90688222-843B-4E01-A126-AE7490E6A3FF}"/>
              </a:ext>
            </a:extLst>
          </p:cNvPr>
          <p:cNvSpPr>
            <a:spLocks noChangeShapeType="1"/>
          </p:cNvSpPr>
          <p:nvPr/>
        </p:nvSpPr>
        <p:spPr bwMode="auto">
          <a:xfrm>
            <a:off x="1574800" y="3098292"/>
            <a:ext cx="3545840" cy="234410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71159EDD-00EB-48E0-B038-486668794D1C}"/>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10FCB7C5-9D0B-4F74-892E-7E55C13A37B7}"/>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411A07D8-C008-4A5F-8B52-349965C23537}"/>
              </a:ext>
            </a:extLst>
          </p:cNvPr>
          <p:cNvSpPr>
            <a:spLocks noChangeShapeType="1"/>
          </p:cNvSpPr>
          <p:nvPr/>
        </p:nvSpPr>
        <p:spPr bwMode="auto">
          <a:xfrm flipH="1">
            <a:off x="1549400" y="4294442"/>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4887A03E-AF70-4CD9-8162-D87027C3F3B0}"/>
              </a:ext>
            </a:extLst>
          </p:cNvPr>
          <p:cNvSpPr>
            <a:spLocks noChangeShapeType="1"/>
          </p:cNvSpPr>
          <p:nvPr/>
        </p:nvSpPr>
        <p:spPr bwMode="auto">
          <a:xfrm flipH="1">
            <a:off x="3428999" y="4343400"/>
            <a:ext cx="22225" cy="105409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Oval 15">
            <a:extLst>
              <a:ext uri="{FF2B5EF4-FFF2-40B4-BE49-F238E27FC236}">
                <a16:creationId xmlns:a16="http://schemas.microsoft.com/office/drawing/2014/main" id="{853FDCF0-84C2-4A4E-B6FE-168C42AD5CA3}"/>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6">
            <a:extLst>
              <a:ext uri="{FF2B5EF4-FFF2-40B4-BE49-F238E27FC236}">
                <a16:creationId xmlns:a16="http://schemas.microsoft.com/office/drawing/2014/main" id="{E82CEEA8-8D3D-4974-81A0-FE36BE344535}"/>
              </a:ext>
            </a:extLst>
          </p:cNvPr>
          <p:cNvSpPr>
            <a:spLocks noChangeArrowheads="1"/>
          </p:cNvSpPr>
          <p:nvPr/>
        </p:nvSpPr>
        <p:spPr bwMode="auto">
          <a:xfrm>
            <a:off x="3309938" y="4209161"/>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Oval 17">
            <a:extLst>
              <a:ext uri="{FF2B5EF4-FFF2-40B4-BE49-F238E27FC236}">
                <a16:creationId xmlns:a16="http://schemas.microsoft.com/office/drawing/2014/main" id="{D88F1188-C36E-4BF1-8709-CFFC81885BCD}"/>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8">
            <a:extLst>
              <a:ext uri="{FF2B5EF4-FFF2-40B4-BE49-F238E27FC236}">
                <a16:creationId xmlns:a16="http://schemas.microsoft.com/office/drawing/2014/main" id="{F7F8C9B4-0948-4B76-AE6E-2988DA8351F1}"/>
              </a:ext>
            </a:extLst>
          </p:cNvPr>
          <p:cNvSpPr>
            <a:spLocks noChangeArrowheads="1"/>
          </p:cNvSpPr>
          <p:nvPr/>
        </p:nvSpPr>
        <p:spPr bwMode="auto">
          <a:xfrm>
            <a:off x="1524000" y="425278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9">
            <a:extLst>
              <a:ext uri="{FF2B5EF4-FFF2-40B4-BE49-F238E27FC236}">
                <a16:creationId xmlns:a16="http://schemas.microsoft.com/office/drawing/2014/main" id="{1152EC6C-39DD-407C-8F5D-46964DCF1563}"/>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20">
            <a:extLst>
              <a:ext uri="{FF2B5EF4-FFF2-40B4-BE49-F238E27FC236}">
                <a16:creationId xmlns:a16="http://schemas.microsoft.com/office/drawing/2014/main" id="{BE31875F-2D71-40EA-8FBD-33CB3A42DD1E}"/>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21">
            <a:extLst>
              <a:ext uri="{FF2B5EF4-FFF2-40B4-BE49-F238E27FC236}">
                <a16:creationId xmlns:a16="http://schemas.microsoft.com/office/drawing/2014/main" id="{040E3E7C-0A96-4201-8D57-3EB087671886}"/>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2" name="Rectangle 22">
            <a:extLst>
              <a:ext uri="{FF2B5EF4-FFF2-40B4-BE49-F238E27FC236}">
                <a16:creationId xmlns:a16="http://schemas.microsoft.com/office/drawing/2014/main" id="{EFD50FC3-A041-47C3-9B50-062EDB0F0F6D}"/>
              </a:ext>
            </a:extLst>
          </p:cNvPr>
          <p:cNvSpPr>
            <a:spLocks noChangeArrowheads="1"/>
          </p:cNvSpPr>
          <p:nvPr/>
        </p:nvSpPr>
        <p:spPr bwMode="auto">
          <a:xfrm>
            <a:off x="915988" y="36115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r>
              <a:rPr lang="en-US" altLang="zh-CN" dirty="0">
                <a:ea typeface="宋体" panose="02010600030101010101" pitchFamily="2" charset="-122"/>
              </a:rPr>
              <a:t>*</a:t>
            </a:r>
          </a:p>
        </p:txBody>
      </p:sp>
      <p:sp>
        <p:nvSpPr>
          <p:cNvPr id="23" name="Rectangle 23">
            <a:extLst>
              <a:ext uri="{FF2B5EF4-FFF2-40B4-BE49-F238E27FC236}">
                <a16:creationId xmlns:a16="http://schemas.microsoft.com/office/drawing/2014/main" id="{76BFC2A5-F46C-4B96-9431-C95BAE12D912}"/>
              </a:ext>
            </a:extLst>
          </p:cNvPr>
          <p:cNvSpPr>
            <a:spLocks noChangeArrowheads="1"/>
          </p:cNvSpPr>
          <p:nvPr/>
        </p:nvSpPr>
        <p:spPr bwMode="auto">
          <a:xfrm>
            <a:off x="1982788" y="540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a:p>
            <a:endParaRPr lang="en-US" altLang="zh-CN" dirty="0">
              <a:ea typeface="宋体" panose="02010600030101010101" pitchFamily="2" charset="-122"/>
            </a:endParaRPr>
          </a:p>
        </p:txBody>
      </p:sp>
      <p:sp>
        <p:nvSpPr>
          <p:cNvPr id="24" name="Rectangle 24">
            <a:extLst>
              <a:ext uri="{FF2B5EF4-FFF2-40B4-BE49-F238E27FC236}">
                <a16:creationId xmlns:a16="http://schemas.microsoft.com/office/drawing/2014/main" id="{4FB43C54-1294-4E8C-B217-902BF3E6AB5C}"/>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25" name="Arc 27">
            <a:extLst>
              <a:ext uri="{FF2B5EF4-FFF2-40B4-BE49-F238E27FC236}">
                <a16:creationId xmlns:a16="http://schemas.microsoft.com/office/drawing/2014/main" id="{87691162-0473-46A4-8377-BE9BC6BAAFBF}"/>
              </a:ext>
            </a:extLst>
          </p:cNvPr>
          <p:cNvSpPr>
            <a:spLocks/>
          </p:cNvSpPr>
          <p:nvPr/>
        </p:nvSpPr>
        <p:spPr bwMode="auto">
          <a:xfrm rot="10800000">
            <a:off x="2370138" y="1228725"/>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Line 28">
            <a:extLst>
              <a:ext uri="{FF2B5EF4-FFF2-40B4-BE49-F238E27FC236}">
                <a16:creationId xmlns:a16="http://schemas.microsoft.com/office/drawing/2014/main" id="{E23EB310-379E-41E2-86E5-8FB75373B937}"/>
              </a:ext>
            </a:extLst>
          </p:cNvPr>
          <p:cNvSpPr>
            <a:spLocks noChangeShapeType="1"/>
          </p:cNvSpPr>
          <p:nvPr/>
        </p:nvSpPr>
        <p:spPr bwMode="auto">
          <a:xfrm>
            <a:off x="3735388" y="3429000"/>
            <a:ext cx="0" cy="1962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9">
            <a:extLst>
              <a:ext uri="{FF2B5EF4-FFF2-40B4-BE49-F238E27FC236}">
                <a16:creationId xmlns:a16="http://schemas.microsoft.com/office/drawing/2014/main" id="{FD71BCEF-D5E7-4AFA-8879-8E1319D80B99}"/>
              </a:ext>
            </a:extLst>
          </p:cNvPr>
          <p:cNvSpPr>
            <a:spLocks noChangeShapeType="1"/>
          </p:cNvSpPr>
          <p:nvPr/>
        </p:nvSpPr>
        <p:spPr bwMode="auto">
          <a:xfrm flipH="1">
            <a:off x="1570038" y="3429000"/>
            <a:ext cx="21653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Oval 30">
            <a:extLst>
              <a:ext uri="{FF2B5EF4-FFF2-40B4-BE49-F238E27FC236}">
                <a16:creationId xmlns:a16="http://schemas.microsoft.com/office/drawing/2014/main" id="{AF5D9F24-9902-4A71-8ACA-3CAC45D7D045}"/>
              </a:ext>
            </a:extLst>
          </p:cNvPr>
          <p:cNvSpPr>
            <a:spLocks noChangeArrowheads="1"/>
          </p:cNvSpPr>
          <p:nvPr/>
        </p:nvSpPr>
        <p:spPr bwMode="auto">
          <a:xfrm>
            <a:off x="1520825" y="33718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Oval 31">
            <a:extLst>
              <a:ext uri="{FF2B5EF4-FFF2-40B4-BE49-F238E27FC236}">
                <a16:creationId xmlns:a16="http://schemas.microsoft.com/office/drawing/2014/main" id="{4D06DC71-CB7E-451E-8123-273D3D10E920}"/>
              </a:ext>
            </a:extLst>
          </p:cNvPr>
          <p:cNvSpPr>
            <a:spLocks noChangeArrowheads="1"/>
          </p:cNvSpPr>
          <p:nvPr/>
        </p:nvSpPr>
        <p:spPr bwMode="auto">
          <a:xfrm>
            <a:off x="36734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Rectangle 32">
            <a:extLst>
              <a:ext uri="{FF2B5EF4-FFF2-40B4-BE49-F238E27FC236}">
                <a16:creationId xmlns:a16="http://schemas.microsoft.com/office/drawing/2014/main" id="{BAF9A054-5789-44BA-B460-26CE867579D5}"/>
              </a:ext>
            </a:extLst>
          </p:cNvPr>
          <p:cNvSpPr>
            <a:spLocks noChangeArrowheads="1"/>
          </p:cNvSpPr>
          <p:nvPr/>
        </p:nvSpPr>
        <p:spPr bwMode="auto">
          <a:xfrm>
            <a:off x="3743325" y="2846388"/>
            <a:ext cx="175047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p>
        </p:txBody>
      </p:sp>
      <p:sp>
        <p:nvSpPr>
          <p:cNvPr id="31" name="Oval 33">
            <a:extLst>
              <a:ext uri="{FF2B5EF4-FFF2-40B4-BE49-F238E27FC236}">
                <a16:creationId xmlns:a16="http://schemas.microsoft.com/office/drawing/2014/main" id="{C31DE72C-925F-4EA7-BC19-5A359DA4284D}"/>
              </a:ext>
            </a:extLst>
          </p:cNvPr>
          <p:cNvSpPr>
            <a:spLocks noChangeArrowheads="1"/>
          </p:cNvSpPr>
          <p:nvPr/>
        </p:nvSpPr>
        <p:spPr bwMode="auto">
          <a:xfrm>
            <a:off x="3632200" y="33226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2" name="AutoShape 35">
            <a:extLst>
              <a:ext uri="{FF2B5EF4-FFF2-40B4-BE49-F238E27FC236}">
                <a16:creationId xmlns:a16="http://schemas.microsoft.com/office/drawing/2014/main" id="{625D7504-EE5F-4BF3-95F0-559C4DAB27C7}"/>
              </a:ext>
            </a:extLst>
          </p:cNvPr>
          <p:cNvSpPr>
            <a:spLocks noChangeArrowheads="1"/>
          </p:cNvSpPr>
          <p:nvPr/>
        </p:nvSpPr>
        <p:spPr bwMode="auto">
          <a:xfrm>
            <a:off x="1731963" y="3146425"/>
            <a:ext cx="423862" cy="304800"/>
          </a:xfrm>
          <a:prstGeom prst="downArrow">
            <a:avLst>
              <a:gd name="adj1" fmla="val 50000"/>
              <a:gd name="adj2" fmla="val 5000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AutoShape 36">
            <a:extLst>
              <a:ext uri="{FF2B5EF4-FFF2-40B4-BE49-F238E27FC236}">
                <a16:creationId xmlns:a16="http://schemas.microsoft.com/office/drawing/2014/main" id="{C2F5BE34-982F-4437-8757-65B93B6AF772}"/>
              </a:ext>
            </a:extLst>
          </p:cNvPr>
          <p:cNvSpPr>
            <a:spLocks noChangeArrowheads="1"/>
          </p:cNvSpPr>
          <p:nvPr/>
        </p:nvSpPr>
        <p:spPr bwMode="auto">
          <a:xfrm>
            <a:off x="2233613" y="4819650"/>
            <a:ext cx="1501775" cy="457200"/>
          </a:xfrm>
          <a:prstGeom prst="rightArrow">
            <a:avLst>
              <a:gd name="adj1" fmla="val 50000"/>
              <a:gd name="adj2" fmla="val 16425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Rectangle 37">
            <a:extLst>
              <a:ext uri="{FF2B5EF4-FFF2-40B4-BE49-F238E27FC236}">
                <a16:creationId xmlns:a16="http://schemas.microsoft.com/office/drawing/2014/main" id="{16AEE559-A258-450C-8F1F-BCAD4C5B9E5A}"/>
              </a:ext>
            </a:extLst>
          </p:cNvPr>
          <p:cNvSpPr>
            <a:spLocks noChangeArrowheads="1"/>
          </p:cNvSpPr>
          <p:nvPr/>
        </p:nvSpPr>
        <p:spPr bwMode="auto">
          <a:xfrm>
            <a:off x="3551238" y="1252538"/>
            <a:ext cx="5596084" cy="181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b="0" dirty="0">
                <a:latin typeface="+mn-ea"/>
              </a:rPr>
              <a:t>商品</a:t>
            </a:r>
            <a:r>
              <a:rPr lang="en-US" altLang="zh-CN" b="0" dirty="0">
                <a:latin typeface="+mn-ea"/>
              </a:rPr>
              <a:t>1</a:t>
            </a:r>
            <a:r>
              <a:rPr lang="zh-CN" altLang="en-US" b="0" dirty="0">
                <a:latin typeface="+mn-ea"/>
              </a:rPr>
              <a:t>为正常品，因其随着收入</a:t>
            </a:r>
            <a:endParaRPr lang="en-US" altLang="zh-CN" b="0" dirty="0">
              <a:latin typeface="+mn-ea"/>
            </a:endParaRPr>
          </a:p>
          <a:p>
            <a:r>
              <a:rPr lang="zh-CN" altLang="en-US" b="0" dirty="0">
                <a:latin typeface="+mn-ea"/>
              </a:rPr>
              <a:t>上升而需求上升，因此收入效应和</a:t>
            </a:r>
            <a:endParaRPr lang="en-US" altLang="zh-CN" b="0" dirty="0">
              <a:latin typeface="+mn-ea"/>
            </a:endParaRPr>
          </a:p>
          <a:p>
            <a:r>
              <a:rPr lang="zh-CN" altLang="en-US" b="0" dirty="0">
                <a:latin typeface="+mn-ea"/>
              </a:rPr>
              <a:t>替代效应相互增强。</a:t>
            </a:r>
            <a:r>
              <a:rPr lang="en-US" altLang="zh-CN" b="0" dirty="0">
                <a:latin typeface="+mn-ea"/>
              </a:rPr>
              <a:t/>
            </a:r>
            <a:br>
              <a:rPr lang="en-US" altLang="zh-CN" b="0" dirty="0">
                <a:latin typeface="+mn-ea"/>
              </a:rPr>
            </a:br>
            <a:endParaRPr lang="en-US" altLang="zh-CN" b="0" dirty="0">
              <a:latin typeface="+mn-ea"/>
            </a:endParaRPr>
          </a:p>
        </p:txBody>
      </p:sp>
      <p:sp>
        <p:nvSpPr>
          <p:cNvPr id="35" name="Oval 38">
            <a:extLst>
              <a:ext uri="{FF2B5EF4-FFF2-40B4-BE49-F238E27FC236}">
                <a16:creationId xmlns:a16="http://schemas.microsoft.com/office/drawing/2014/main" id="{C0DA8D47-2E4C-4667-AFCE-E8B91D0A6AB8}"/>
              </a:ext>
            </a:extLst>
          </p:cNvPr>
          <p:cNvSpPr>
            <a:spLocks noChangeArrowheads="1"/>
          </p:cNvSpPr>
          <p:nvPr/>
        </p:nvSpPr>
        <p:spPr bwMode="auto">
          <a:xfrm>
            <a:off x="1930400" y="5692775"/>
            <a:ext cx="2044700" cy="741363"/>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AutoShape 43">
            <a:extLst>
              <a:ext uri="{FF2B5EF4-FFF2-40B4-BE49-F238E27FC236}">
                <a16:creationId xmlns:a16="http://schemas.microsoft.com/office/drawing/2014/main" id="{D7E01F8E-C5B1-4ACE-BCD8-C658892C6A2D}"/>
              </a:ext>
            </a:extLst>
          </p:cNvPr>
          <p:cNvSpPr>
            <a:spLocks noChangeArrowheads="1"/>
          </p:cNvSpPr>
          <p:nvPr/>
        </p:nvSpPr>
        <p:spPr bwMode="auto">
          <a:xfrm>
            <a:off x="2239963" y="5892800"/>
            <a:ext cx="1185862" cy="217488"/>
          </a:xfrm>
          <a:prstGeom prst="rightArrow">
            <a:avLst>
              <a:gd name="adj1" fmla="val 50000"/>
              <a:gd name="adj2" fmla="val 272652"/>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 name="AutoShape 44">
            <a:extLst>
              <a:ext uri="{FF2B5EF4-FFF2-40B4-BE49-F238E27FC236}">
                <a16:creationId xmlns:a16="http://schemas.microsoft.com/office/drawing/2014/main" id="{FD7FB70F-3E94-4383-95ED-055D3091D8A3}"/>
              </a:ext>
            </a:extLst>
          </p:cNvPr>
          <p:cNvSpPr>
            <a:spLocks noChangeArrowheads="1"/>
          </p:cNvSpPr>
          <p:nvPr/>
        </p:nvSpPr>
        <p:spPr bwMode="auto">
          <a:xfrm>
            <a:off x="3451225" y="5878513"/>
            <a:ext cx="363538" cy="271462"/>
          </a:xfrm>
          <a:prstGeom prst="rightArrow">
            <a:avLst>
              <a:gd name="adj1" fmla="val 50000"/>
              <a:gd name="adj2" fmla="val 66965"/>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Arc 11">
            <a:extLst>
              <a:ext uri="{FF2B5EF4-FFF2-40B4-BE49-F238E27FC236}">
                <a16:creationId xmlns:a16="http://schemas.microsoft.com/office/drawing/2014/main" id="{2A818BEA-537E-4008-99A5-4C0C35E634B5}"/>
              </a:ext>
            </a:extLst>
          </p:cNvPr>
          <p:cNvSpPr>
            <a:spLocks/>
          </p:cNvSpPr>
          <p:nvPr/>
        </p:nvSpPr>
        <p:spPr bwMode="auto">
          <a:xfrm rot="10800000">
            <a:off x="1970278" y="204882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 name="AutoShape 42">
            <a:extLst>
              <a:ext uri="{FF2B5EF4-FFF2-40B4-BE49-F238E27FC236}">
                <a16:creationId xmlns:a16="http://schemas.microsoft.com/office/drawing/2014/main" id="{185756E4-7AEE-4B35-B394-1B2BFE4DA30C}"/>
              </a:ext>
            </a:extLst>
          </p:cNvPr>
          <p:cNvSpPr>
            <a:spLocks noChangeArrowheads="1"/>
          </p:cNvSpPr>
          <p:nvPr/>
        </p:nvSpPr>
        <p:spPr bwMode="auto">
          <a:xfrm>
            <a:off x="708025" y="3146425"/>
            <a:ext cx="227014" cy="1148017"/>
          </a:xfrm>
          <a:prstGeom prst="downArrow">
            <a:avLst>
              <a:gd name="adj1" fmla="val 50000"/>
              <a:gd name="adj2" fmla="val 18868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 name="AutoShape 45">
            <a:extLst>
              <a:ext uri="{FF2B5EF4-FFF2-40B4-BE49-F238E27FC236}">
                <a16:creationId xmlns:a16="http://schemas.microsoft.com/office/drawing/2014/main" id="{B229C242-7642-4B85-A58C-2DDF52F0161E}"/>
              </a:ext>
            </a:extLst>
          </p:cNvPr>
          <p:cNvSpPr>
            <a:spLocks noChangeArrowheads="1"/>
          </p:cNvSpPr>
          <p:nvPr/>
        </p:nvSpPr>
        <p:spPr bwMode="auto">
          <a:xfrm>
            <a:off x="382590" y="3429001"/>
            <a:ext cx="242885" cy="880936"/>
          </a:xfrm>
          <a:prstGeom prst="upArrow">
            <a:avLst>
              <a:gd name="adj1" fmla="val 50000"/>
              <a:gd name="adj2" fmla="val 108263"/>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415237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EC426-3824-4F15-8321-E75D7D6D5C40}"/>
              </a:ext>
            </a:extLst>
          </p:cNvPr>
          <p:cNvSpPr>
            <a:spLocks noGrp="1"/>
          </p:cNvSpPr>
          <p:nvPr>
            <p:ph type="title"/>
          </p:nvPr>
        </p:nvSpPr>
        <p:spPr/>
        <p:txBody>
          <a:bodyPr/>
          <a:lstStyle/>
          <a:p>
            <a:r>
              <a:rPr lang="zh-CN" altLang="en-US" dirty="0"/>
              <a:t>价格改变的效应</a:t>
            </a:r>
          </a:p>
        </p:txBody>
      </p:sp>
      <p:sp>
        <p:nvSpPr>
          <p:cNvPr id="3" name="内容占位符 2">
            <a:extLst>
              <a:ext uri="{FF2B5EF4-FFF2-40B4-BE49-F238E27FC236}">
                <a16:creationId xmlns:a16="http://schemas.microsoft.com/office/drawing/2014/main" id="{DCE2B173-DA2E-4442-AD27-F10C1A48DEE8}"/>
              </a:ext>
            </a:extLst>
          </p:cNvPr>
          <p:cNvSpPr>
            <a:spLocks noGrp="1"/>
          </p:cNvSpPr>
          <p:nvPr>
            <p:ph idx="1"/>
          </p:nvPr>
        </p:nvSpPr>
        <p:spPr/>
        <p:txBody>
          <a:bodyPr>
            <a:normAutofit/>
          </a:bodyPr>
          <a:lstStyle/>
          <a:p>
            <a:r>
              <a:rPr lang="zh-CN" altLang="en-US" sz="3200" dirty="0"/>
              <a:t>收入效应</a:t>
            </a:r>
            <a:r>
              <a:rPr lang="en-US" altLang="zh-CN" sz="3200" dirty="0"/>
              <a:t>: </a:t>
            </a:r>
            <a:r>
              <a:rPr lang="zh-CN" altLang="en-US" sz="3200" dirty="0"/>
              <a:t>消费者的预算可以购买更多的商品，也即消费者的购买力比以前相对增加，那么消费者对商品的需求也有可能会上升。</a:t>
            </a:r>
          </a:p>
          <a:p>
            <a:endParaRPr lang="zh-CN" altLang="en-US" sz="3200" dirty="0"/>
          </a:p>
        </p:txBody>
      </p:sp>
    </p:spTree>
    <p:extLst>
      <p:ext uri="{BB962C8B-B14F-4D97-AF65-F5344CB8AC3E}">
        <p14:creationId xmlns:p14="http://schemas.microsoft.com/office/powerpoint/2010/main" val="2323987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05D4F-315F-4DC0-87B7-6450A2C8CAED}"/>
              </a:ext>
            </a:extLst>
          </p:cNvPr>
          <p:cNvSpPr>
            <a:spLocks noGrp="1"/>
          </p:cNvSpPr>
          <p:nvPr>
            <p:ph type="title"/>
          </p:nvPr>
        </p:nvSpPr>
        <p:spPr/>
        <p:txBody>
          <a:bodyPr/>
          <a:lstStyle/>
          <a:p>
            <a:r>
              <a:rPr lang="zh-CN" altLang="en-US" dirty="0"/>
              <a:t>正常品的希克斯分解</a:t>
            </a:r>
          </a:p>
        </p:txBody>
      </p:sp>
      <p:sp>
        <p:nvSpPr>
          <p:cNvPr id="3" name="内容占位符 2">
            <a:extLst>
              <a:ext uri="{FF2B5EF4-FFF2-40B4-BE49-F238E27FC236}">
                <a16:creationId xmlns:a16="http://schemas.microsoft.com/office/drawing/2014/main" id="{30CFA9D9-D4A1-4620-9A89-3FD6DD8DAAA7}"/>
              </a:ext>
            </a:extLst>
          </p:cNvPr>
          <p:cNvSpPr>
            <a:spLocks noGrp="1"/>
          </p:cNvSpPr>
          <p:nvPr>
            <p:ph idx="1"/>
          </p:nvPr>
        </p:nvSpPr>
        <p:spPr/>
        <p:txBody>
          <a:bodyPr>
            <a:normAutofit/>
          </a:bodyPr>
          <a:lstStyle/>
          <a:p>
            <a:r>
              <a:rPr lang="zh-CN" altLang="en-US" sz="3200" dirty="0"/>
              <a:t>由于价格下降时，收入效应和替代效应均增加需求，因此正常品的需求曲线向下倾斜。</a:t>
            </a:r>
          </a:p>
          <a:p>
            <a:r>
              <a:rPr lang="zh-CN" altLang="en-US" sz="3200" dirty="0"/>
              <a:t>向下的需求曲线对于所有正常品都适用。</a:t>
            </a:r>
          </a:p>
          <a:p>
            <a:endParaRPr lang="zh-CN" altLang="en-US" sz="3200" dirty="0"/>
          </a:p>
        </p:txBody>
      </p:sp>
    </p:spTree>
    <p:extLst>
      <p:ext uri="{BB962C8B-B14F-4D97-AF65-F5344CB8AC3E}">
        <p14:creationId xmlns:p14="http://schemas.microsoft.com/office/powerpoint/2010/main" val="3404000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7EF57-A4CD-421B-9F67-8E5E39D1FEAE}"/>
              </a:ext>
            </a:extLst>
          </p:cNvPr>
          <p:cNvSpPr>
            <a:spLocks noGrp="1"/>
          </p:cNvSpPr>
          <p:nvPr>
            <p:ph type="title"/>
          </p:nvPr>
        </p:nvSpPr>
        <p:spPr/>
        <p:txBody>
          <a:bodyPr/>
          <a:lstStyle/>
          <a:p>
            <a:r>
              <a:rPr lang="zh-CN" altLang="en-US" dirty="0"/>
              <a:t>低档品的希克斯分解</a:t>
            </a:r>
          </a:p>
        </p:txBody>
      </p:sp>
      <p:sp>
        <p:nvSpPr>
          <p:cNvPr id="3" name="内容占位符 2">
            <a:extLst>
              <a:ext uri="{FF2B5EF4-FFF2-40B4-BE49-F238E27FC236}">
                <a16:creationId xmlns:a16="http://schemas.microsoft.com/office/drawing/2014/main" id="{99F2FC72-A405-4C7D-AB14-F9D7C34479E5}"/>
              </a:ext>
            </a:extLst>
          </p:cNvPr>
          <p:cNvSpPr>
            <a:spLocks noGrp="1"/>
          </p:cNvSpPr>
          <p:nvPr>
            <p:ph idx="1"/>
          </p:nvPr>
        </p:nvSpPr>
        <p:spPr/>
        <p:txBody>
          <a:bodyPr>
            <a:normAutofit/>
          </a:bodyPr>
          <a:lstStyle/>
          <a:p>
            <a:r>
              <a:rPr lang="zh-CN" altLang="en-US" sz="3200" dirty="0"/>
              <a:t>某些商品为低档品 </a:t>
            </a:r>
            <a:r>
              <a:rPr lang="en-US" altLang="zh-CN" sz="3200" dirty="0"/>
              <a:t>(</a:t>
            </a:r>
            <a:r>
              <a:rPr lang="zh-CN" altLang="en-US" sz="3200" dirty="0"/>
              <a:t>即需求随着收入的上升而下降）。</a:t>
            </a:r>
          </a:p>
          <a:p>
            <a:r>
              <a:rPr lang="zh-CN" altLang="en-US" sz="3200" dirty="0"/>
              <a:t>低档品的自身价格改变时，收入效应和替代效应的所导致的需求变化的方向相反。</a:t>
            </a:r>
          </a:p>
          <a:p>
            <a:endParaRPr lang="zh-CN" altLang="en-US" sz="3200" dirty="0"/>
          </a:p>
        </p:txBody>
      </p:sp>
    </p:spTree>
    <p:extLst>
      <p:ext uri="{BB962C8B-B14F-4D97-AF65-F5344CB8AC3E}">
        <p14:creationId xmlns:p14="http://schemas.microsoft.com/office/powerpoint/2010/main" val="573046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15182-27AD-454D-925D-C2D15096F710}"/>
              </a:ext>
            </a:extLst>
          </p:cNvPr>
          <p:cNvSpPr>
            <a:spLocks noGrp="1"/>
          </p:cNvSpPr>
          <p:nvPr>
            <p:ph type="title"/>
          </p:nvPr>
        </p:nvSpPr>
        <p:spPr/>
        <p:txBody>
          <a:bodyPr/>
          <a:lstStyle/>
          <a:p>
            <a:r>
              <a:rPr lang="zh-CN" altLang="en-US" dirty="0"/>
              <a:t>低档品的希克斯分解</a:t>
            </a:r>
          </a:p>
        </p:txBody>
      </p:sp>
      <p:sp>
        <p:nvSpPr>
          <p:cNvPr id="3" name="内容占位符 2">
            <a:extLst>
              <a:ext uri="{FF2B5EF4-FFF2-40B4-BE49-F238E27FC236}">
                <a16:creationId xmlns:a16="http://schemas.microsoft.com/office/drawing/2014/main" id="{F8507DD5-7819-475B-849B-1CE156E53380}"/>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A0F60706-27B6-40B0-8E8E-E194BAB5F15F}"/>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7B002502-898A-4C36-B4C6-E1F093FFE5DB}"/>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A0CFAC8A-1BA1-45DE-96CB-C3A2E0808476}"/>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DBC66089-D19D-478B-9B43-A108DBBCFAB5}"/>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Arc 7">
            <a:extLst>
              <a:ext uri="{FF2B5EF4-FFF2-40B4-BE49-F238E27FC236}">
                <a16:creationId xmlns:a16="http://schemas.microsoft.com/office/drawing/2014/main" id="{7CD36327-B9EA-4A30-AB71-FE535CA26C47}"/>
              </a:ext>
            </a:extLst>
          </p:cNvPr>
          <p:cNvSpPr>
            <a:spLocks/>
          </p:cNvSpPr>
          <p:nvPr/>
        </p:nvSpPr>
        <p:spPr bwMode="auto">
          <a:xfrm rot="10800000">
            <a:off x="1924050" y="198278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Line 8">
            <a:extLst>
              <a:ext uri="{FF2B5EF4-FFF2-40B4-BE49-F238E27FC236}">
                <a16:creationId xmlns:a16="http://schemas.microsoft.com/office/drawing/2014/main" id="{12933483-FEC9-4903-9E72-F3F465EE9F54}"/>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625B0183-7CAB-48EF-A7BC-4FCB2181D1E6}"/>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B229AD5B-B618-43AD-AB25-1713F7017F48}"/>
              </a:ext>
            </a:extLst>
          </p:cNvPr>
          <p:cNvSpPr>
            <a:spLocks noChangeShapeType="1"/>
          </p:cNvSpPr>
          <p:nvPr/>
        </p:nvSpPr>
        <p:spPr bwMode="auto">
          <a:xfrm>
            <a:off x="1574800" y="3107436"/>
            <a:ext cx="3582416" cy="2292477"/>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2783A66E-14EA-4D22-8386-22C41D46E10E}"/>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77A08AF7-945E-402E-AD90-120A3FF73F23}"/>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a:extLst>
              <a:ext uri="{FF2B5EF4-FFF2-40B4-BE49-F238E27FC236}">
                <a16:creationId xmlns:a16="http://schemas.microsoft.com/office/drawing/2014/main" id="{D76CB06B-7F63-467E-88BC-64DFF0C31179}"/>
              </a:ext>
            </a:extLst>
          </p:cNvPr>
          <p:cNvSpPr>
            <a:spLocks noChangeShapeType="1"/>
          </p:cNvSpPr>
          <p:nvPr/>
        </p:nvSpPr>
        <p:spPr bwMode="auto">
          <a:xfrm flipH="1">
            <a:off x="1549400" y="4268604"/>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a:extLst>
              <a:ext uri="{FF2B5EF4-FFF2-40B4-BE49-F238E27FC236}">
                <a16:creationId xmlns:a16="http://schemas.microsoft.com/office/drawing/2014/main" id="{3C2E1199-D5CA-4509-9A26-1CECBF87DE3F}"/>
              </a:ext>
            </a:extLst>
          </p:cNvPr>
          <p:cNvSpPr>
            <a:spLocks noChangeShapeType="1"/>
          </p:cNvSpPr>
          <p:nvPr/>
        </p:nvSpPr>
        <p:spPr bwMode="auto">
          <a:xfrm flipH="1">
            <a:off x="3429000" y="4290130"/>
            <a:ext cx="15876" cy="110737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15">
            <a:extLst>
              <a:ext uri="{FF2B5EF4-FFF2-40B4-BE49-F238E27FC236}">
                <a16:creationId xmlns:a16="http://schemas.microsoft.com/office/drawing/2014/main" id="{9E2FE7AC-02F0-4439-98BD-F9D4A51E5E60}"/>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6">
            <a:extLst>
              <a:ext uri="{FF2B5EF4-FFF2-40B4-BE49-F238E27FC236}">
                <a16:creationId xmlns:a16="http://schemas.microsoft.com/office/drawing/2014/main" id="{C6639BC7-D7F2-4196-8123-D5CCEA9E71FF}"/>
              </a:ext>
            </a:extLst>
          </p:cNvPr>
          <p:cNvSpPr>
            <a:spLocks noChangeArrowheads="1"/>
          </p:cNvSpPr>
          <p:nvPr/>
        </p:nvSpPr>
        <p:spPr bwMode="auto">
          <a:xfrm>
            <a:off x="1524000" y="421633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7">
            <a:extLst>
              <a:ext uri="{FF2B5EF4-FFF2-40B4-BE49-F238E27FC236}">
                <a16:creationId xmlns:a16="http://schemas.microsoft.com/office/drawing/2014/main" id="{0311239A-9E5D-4B47-A589-BC435B7BC058}"/>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18">
            <a:extLst>
              <a:ext uri="{FF2B5EF4-FFF2-40B4-BE49-F238E27FC236}">
                <a16:creationId xmlns:a16="http://schemas.microsoft.com/office/drawing/2014/main" id="{AAE97E89-D805-4FC0-8EFA-AE76C29C05BD}"/>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19">
            <a:extLst>
              <a:ext uri="{FF2B5EF4-FFF2-40B4-BE49-F238E27FC236}">
                <a16:creationId xmlns:a16="http://schemas.microsoft.com/office/drawing/2014/main" id="{709A3E2A-5715-4A3D-A45E-25FCE2A3C96C}"/>
              </a:ext>
            </a:extLst>
          </p:cNvPr>
          <p:cNvSpPr>
            <a:spLocks noChangeArrowheads="1"/>
          </p:cNvSpPr>
          <p:nvPr/>
        </p:nvSpPr>
        <p:spPr bwMode="auto">
          <a:xfrm>
            <a:off x="987425" y="286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22" name="Rectangle 20">
            <a:extLst>
              <a:ext uri="{FF2B5EF4-FFF2-40B4-BE49-F238E27FC236}">
                <a16:creationId xmlns:a16="http://schemas.microsoft.com/office/drawing/2014/main" id="{1F22E426-05F5-43E6-AF65-08A9CD1FD186}"/>
              </a:ext>
            </a:extLst>
          </p:cNvPr>
          <p:cNvSpPr>
            <a:spLocks noChangeArrowheads="1"/>
          </p:cNvSpPr>
          <p:nvPr/>
        </p:nvSpPr>
        <p:spPr bwMode="auto">
          <a:xfrm>
            <a:off x="878345" y="3921190"/>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23" name="Rectangle 21">
            <a:extLst>
              <a:ext uri="{FF2B5EF4-FFF2-40B4-BE49-F238E27FC236}">
                <a16:creationId xmlns:a16="http://schemas.microsoft.com/office/drawing/2014/main" id="{85266AC3-39DB-41C5-B62F-C190B985508C}"/>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24" name="Rectangle 22">
            <a:extLst>
              <a:ext uri="{FF2B5EF4-FFF2-40B4-BE49-F238E27FC236}">
                <a16:creationId xmlns:a16="http://schemas.microsoft.com/office/drawing/2014/main" id="{6541B562-9963-47A2-B5ED-77FDBC125F8B}"/>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25" name="Oval 31">
            <a:extLst>
              <a:ext uri="{FF2B5EF4-FFF2-40B4-BE49-F238E27FC236}">
                <a16:creationId xmlns:a16="http://schemas.microsoft.com/office/drawing/2014/main" id="{8973D2E0-6EF4-4FC5-969D-83DF09BD0349}"/>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Oval 36">
            <a:extLst>
              <a:ext uri="{FF2B5EF4-FFF2-40B4-BE49-F238E27FC236}">
                <a16:creationId xmlns:a16="http://schemas.microsoft.com/office/drawing/2014/main" id="{A3FE7E16-085A-41E6-BA8C-1A115803CF2D}"/>
              </a:ext>
            </a:extLst>
          </p:cNvPr>
          <p:cNvSpPr>
            <a:spLocks noChangeArrowheads="1"/>
          </p:cNvSpPr>
          <p:nvPr/>
        </p:nvSpPr>
        <p:spPr bwMode="auto">
          <a:xfrm>
            <a:off x="3309938" y="4181729"/>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1383362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ACE92-C1F8-4043-AD52-888FC8379BA6}"/>
              </a:ext>
            </a:extLst>
          </p:cNvPr>
          <p:cNvSpPr>
            <a:spLocks noGrp="1"/>
          </p:cNvSpPr>
          <p:nvPr>
            <p:ph type="title"/>
          </p:nvPr>
        </p:nvSpPr>
        <p:spPr/>
        <p:txBody>
          <a:bodyPr/>
          <a:lstStyle/>
          <a:p>
            <a:r>
              <a:rPr lang="zh-CN" altLang="en-US" dirty="0"/>
              <a:t>低档品的希克斯分解</a:t>
            </a:r>
          </a:p>
        </p:txBody>
      </p:sp>
      <p:sp>
        <p:nvSpPr>
          <p:cNvPr id="3" name="内容占位符 2">
            <a:extLst>
              <a:ext uri="{FF2B5EF4-FFF2-40B4-BE49-F238E27FC236}">
                <a16:creationId xmlns:a16="http://schemas.microsoft.com/office/drawing/2014/main" id="{8BE0A473-99C1-4A46-847D-F1CA1CDDF691}"/>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EC3BEB35-25BC-4188-9C25-367D8B9EDA7C}"/>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D7DDFFB5-C2EA-4B0B-8604-3CAA5449B4DD}"/>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2CFE65B6-80BB-48A0-9C5B-CFF6481CA290}"/>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D8C417E7-615E-4645-9664-BADF33E660B9}"/>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Arc 7">
            <a:extLst>
              <a:ext uri="{FF2B5EF4-FFF2-40B4-BE49-F238E27FC236}">
                <a16:creationId xmlns:a16="http://schemas.microsoft.com/office/drawing/2014/main" id="{78B8A751-F393-486A-A467-3EBB9F1B56A6}"/>
              </a:ext>
            </a:extLst>
          </p:cNvPr>
          <p:cNvSpPr>
            <a:spLocks/>
          </p:cNvSpPr>
          <p:nvPr/>
        </p:nvSpPr>
        <p:spPr bwMode="auto">
          <a:xfrm rot="10800000">
            <a:off x="1924050" y="198278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Line 8">
            <a:extLst>
              <a:ext uri="{FF2B5EF4-FFF2-40B4-BE49-F238E27FC236}">
                <a16:creationId xmlns:a16="http://schemas.microsoft.com/office/drawing/2014/main" id="{D2BE6F5E-7F06-4199-91F1-AF1AD58C4175}"/>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C7E625D0-A86E-4883-BD56-48D04FFA8886}"/>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27B1DB3D-80B8-485D-A38C-F58CB19CCF4A}"/>
              </a:ext>
            </a:extLst>
          </p:cNvPr>
          <p:cNvSpPr>
            <a:spLocks noChangeShapeType="1"/>
          </p:cNvSpPr>
          <p:nvPr/>
        </p:nvSpPr>
        <p:spPr bwMode="auto">
          <a:xfrm>
            <a:off x="1574800" y="3107436"/>
            <a:ext cx="3582416" cy="2292477"/>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CBAB3E9B-AEF9-4000-9ED3-0B704BC865C3}"/>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E5F95BC1-4715-436F-B68A-CF58AEB7A204}"/>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a:extLst>
              <a:ext uri="{FF2B5EF4-FFF2-40B4-BE49-F238E27FC236}">
                <a16:creationId xmlns:a16="http://schemas.microsoft.com/office/drawing/2014/main" id="{56DFF20A-E2AE-49C4-9B26-26BE369F545A}"/>
              </a:ext>
            </a:extLst>
          </p:cNvPr>
          <p:cNvSpPr>
            <a:spLocks noChangeShapeType="1"/>
          </p:cNvSpPr>
          <p:nvPr/>
        </p:nvSpPr>
        <p:spPr bwMode="auto">
          <a:xfrm flipH="1">
            <a:off x="1549400" y="4268604"/>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a:extLst>
              <a:ext uri="{FF2B5EF4-FFF2-40B4-BE49-F238E27FC236}">
                <a16:creationId xmlns:a16="http://schemas.microsoft.com/office/drawing/2014/main" id="{E93EC2C9-3873-441B-897D-35064D4ABC15}"/>
              </a:ext>
            </a:extLst>
          </p:cNvPr>
          <p:cNvSpPr>
            <a:spLocks noChangeShapeType="1"/>
          </p:cNvSpPr>
          <p:nvPr/>
        </p:nvSpPr>
        <p:spPr bwMode="auto">
          <a:xfrm flipH="1">
            <a:off x="3429000" y="4290130"/>
            <a:ext cx="15876" cy="110737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15">
            <a:extLst>
              <a:ext uri="{FF2B5EF4-FFF2-40B4-BE49-F238E27FC236}">
                <a16:creationId xmlns:a16="http://schemas.microsoft.com/office/drawing/2014/main" id="{923C0010-1FD9-485D-A3CC-7CC99F4E1A1C}"/>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6">
            <a:extLst>
              <a:ext uri="{FF2B5EF4-FFF2-40B4-BE49-F238E27FC236}">
                <a16:creationId xmlns:a16="http://schemas.microsoft.com/office/drawing/2014/main" id="{5BCE4234-EDA4-43B9-971D-7469769AB738}"/>
              </a:ext>
            </a:extLst>
          </p:cNvPr>
          <p:cNvSpPr>
            <a:spLocks noChangeArrowheads="1"/>
          </p:cNvSpPr>
          <p:nvPr/>
        </p:nvSpPr>
        <p:spPr bwMode="auto">
          <a:xfrm>
            <a:off x="1524000" y="421633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7">
            <a:extLst>
              <a:ext uri="{FF2B5EF4-FFF2-40B4-BE49-F238E27FC236}">
                <a16:creationId xmlns:a16="http://schemas.microsoft.com/office/drawing/2014/main" id="{8D732CF3-520C-4215-AA5C-87D43A456DD1}"/>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18">
            <a:extLst>
              <a:ext uri="{FF2B5EF4-FFF2-40B4-BE49-F238E27FC236}">
                <a16:creationId xmlns:a16="http://schemas.microsoft.com/office/drawing/2014/main" id="{7E52DAE7-AF6F-4F5C-9775-5CFD65C93C8A}"/>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19">
            <a:extLst>
              <a:ext uri="{FF2B5EF4-FFF2-40B4-BE49-F238E27FC236}">
                <a16:creationId xmlns:a16="http://schemas.microsoft.com/office/drawing/2014/main" id="{7760B368-ED42-4A80-AC85-99D9610FC930}"/>
              </a:ext>
            </a:extLst>
          </p:cNvPr>
          <p:cNvSpPr>
            <a:spLocks noChangeArrowheads="1"/>
          </p:cNvSpPr>
          <p:nvPr/>
        </p:nvSpPr>
        <p:spPr bwMode="auto">
          <a:xfrm>
            <a:off x="987425" y="2860675"/>
            <a:ext cx="7582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a:t>
            </a:r>
          </a:p>
        </p:txBody>
      </p:sp>
      <p:sp>
        <p:nvSpPr>
          <p:cNvPr id="22" name="Rectangle 20">
            <a:extLst>
              <a:ext uri="{FF2B5EF4-FFF2-40B4-BE49-F238E27FC236}">
                <a16:creationId xmlns:a16="http://schemas.microsoft.com/office/drawing/2014/main" id="{7348BF23-D87C-48D3-8F62-34758634945A}"/>
              </a:ext>
            </a:extLst>
          </p:cNvPr>
          <p:cNvSpPr>
            <a:spLocks noChangeArrowheads="1"/>
          </p:cNvSpPr>
          <p:nvPr/>
        </p:nvSpPr>
        <p:spPr bwMode="auto">
          <a:xfrm>
            <a:off x="923132" y="3921190"/>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23" name="Rectangle 21">
            <a:extLst>
              <a:ext uri="{FF2B5EF4-FFF2-40B4-BE49-F238E27FC236}">
                <a16:creationId xmlns:a16="http://schemas.microsoft.com/office/drawing/2014/main" id="{9B06C9AC-E1DC-46A4-AD65-6E8B2D8B19D0}"/>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24" name="Rectangle 22">
            <a:extLst>
              <a:ext uri="{FF2B5EF4-FFF2-40B4-BE49-F238E27FC236}">
                <a16:creationId xmlns:a16="http://schemas.microsoft.com/office/drawing/2014/main" id="{1A942CF2-A4AD-4EE7-9465-D444FB1887D5}"/>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25" name="AutoShape 23">
            <a:extLst>
              <a:ext uri="{FF2B5EF4-FFF2-40B4-BE49-F238E27FC236}">
                <a16:creationId xmlns:a16="http://schemas.microsoft.com/office/drawing/2014/main" id="{EDB3B1A2-2CDD-4E01-8B34-1F5A0001B009}"/>
              </a:ext>
            </a:extLst>
          </p:cNvPr>
          <p:cNvSpPr>
            <a:spLocks noChangeArrowheads="1"/>
          </p:cNvSpPr>
          <p:nvPr/>
        </p:nvSpPr>
        <p:spPr bwMode="auto">
          <a:xfrm>
            <a:off x="736599" y="3175000"/>
            <a:ext cx="196851" cy="1093604"/>
          </a:xfrm>
          <a:prstGeom prst="downArrow">
            <a:avLst>
              <a:gd name="adj1" fmla="val 50000"/>
              <a:gd name="adj2" fmla="val 159075"/>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AutoShape 24">
            <a:extLst>
              <a:ext uri="{FF2B5EF4-FFF2-40B4-BE49-F238E27FC236}">
                <a16:creationId xmlns:a16="http://schemas.microsoft.com/office/drawing/2014/main" id="{8BFB7C01-14F8-46AC-9B2E-501CA4A8A6EC}"/>
              </a:ext>
            </a:extLst>
          </p:cNvPr>
          <p:cNvSpPr>
            <a:spLocks noChangeArrowheads="1"/>
          </p:cNvSpPr>
          <p:nvPr/>
        </p:nvSpPr>
        <p:spPr bwMode="auto">
          <a:xfrm>
            <a:off x="2239963" y="5892800"/>
            <a:ext cx="1185862" cy="220663"/>
          </a:xfrm>
          <a:prstGeom prst="rightArrow">
            <a:avLst>
              <a:gd name="adj1" fmla="val 50000"/>
              <a:gd name="adj2" fmla="val 26872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Line 25">
            <a:extLst>
              <a:ext uri="{FF2B5EF4-FFF2-40B4-BE49-F238E27FC236}">
                <a16:creationId xmlns:a16="http://schemas.microsoft.com/office/drawing/2014/main" id="{E4301715-BB54-449F-8F0B-A7B1CE7870D4}"/>
              </a:ext>
            </a:extLst>
          </p:cNvPr>
          <p:cNvSpPr>
            <a:spLocks noChangeShapeType="1"/>
          </p:cNvSpPr>
          <p:nvPr/>
        </p:nvSpPr>
        <p:spPr bwMode="auto">
          <a:xfrm>
            <a:off x="2992438" y="2967038"/>
            <a:ext cx="0" cy="24241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6">
            <a:extLst>
              <a:ext uri="{FF2B5EF4-FFF2-40B4-BE49-F238E27FC236}">
                <a16:creationId xmlns:a16="http://schemas.microsoft.com/office/drawing/2014/main" id="{B51253B7-7B49-46DD-924D-7DF087FC0864}"/>
              </a:ext>
            </a:extLst>
          </p:cNvPr>
          <p:cNvSpPr>
            <a:spLocks noChangeShapeType="1"/>
          </p:cNvSpPr>
          <p:nvPr/>
        </p:nvSpPr>
        <p:spPr bwMode="auto">
          <a:xfrm flipH="1">
            <a:off x="1570038" y="2952750"/>
            <a:ext cx="14287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Oval 27">
            <a:extLst>
              <a:ext uri="{FF2B5EF4-FFF2-40B4-BE49-F238E27FC236}">
                <a16:creationId xmlns:a16="http://schemas.microsoft.com/office/drawing/2014/main" id="{A869580B-F1A2-4844-93EA-A1682EC3F509}"/>
              </a:ext>
            </a:extLst>
          </p:cNvPr>
          <p:cNvSpPr>
            <a:spLocks noChangeArrowheads="1"/>
          </p:cNvSpPr>
          <p:nvPr/>
        </p:nvSpPr>
        <p:spPr bwMode="auto">
          <a:xfrm>
            <a:off x="1520825" y="28765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Oval 28">
            <a:extLst>
              <a:ext uri="{FF2B5EF4-FFF2-40B4-BE49-F238E27FC236}">
                <a16:creationId xmlns:a16="http://schemas.microsoft.com/office/drawing/2014/main" id="{D1A8F223-4E91-416C-BE0F-40C696C63E3C}"/>
              </a:ext>
            </a:extLst>
          </p:cNvPr>
          <p:cNvSpPr>
            <a:spLocks noChangeArrowheads="1"/>
          </p:cNvSpPr>
          <p:nvPr/>
        </p:nvSpPr>
        <p:spPr bwMode="auto">
          <a:xfrm>
            <a:off x="2944813"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 name="Rectangle 29">
            <a:extLst>
              <a:ext uri="{FF2B5EF4-FFF2-40B4-BE49-F238E27FC236}">
                <a16:creationId xmlns:a16="http://schemas.microsoft.com/office/drawing/2014/main" id="{DCDD4017-8547-410D-B8B0-A282D26999B0}"/>
              </a:ext>
            </a:extLst>
          </p:cNvPr>
          <p:cNvSpPr>
            <a:spLocks noChangeArrowheads="1"/>
          </p:cNvSpPr>
          <p:nvPr/>
        </p:nvSpPr>
        <p:spPr bwMode="auto">
          <a:xfrm>
            <a:off x="3124200" y="2417763"/>
            <a:ext cx="175047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p>
        </p:txBody>
      </p:sp>
      <p:sp>
        <p:nvSpPr>
          <p:cNvPr id="32" name="Arc 30">
            <a:extLst>
              <a:ext uri="{FF2B5EF4-FFF2-40B4-BE49-F238E27FC236}">
                <a16:creationId xmlns:a16="http://schemas.microsoft.com/office/drawing/2014/main" id="{18E9E9BC-F3B8-4342-999B-1EBD62CC9BC5}"/>
              </a:ext>
            </a:extLst>
          </p:cNvPr>
          <p:cNvSpPr>
            <a:spLocks/>
          </p:cNvSpPr>
          <p:nvPr/>
        </p:nvSpPr>
        <p:spPr bwMode="auto">
          <a:xfrm rot="10620000">
            <a:off x="2203450" y="1195388"/>
            <a:ext cx="5073650" cy="2754312"/>
          </a:xfrm>
          <a:custGeom>
            <a:avLst/>
            <a:gdLst>
              <a:gd name="T0" fmla="*/ 1238141 w 20825"/>
              <a:gd name="T1" fmla="*/ 0 h 20994"/>
              <a:gd name="T2" fmla="*/ 5073650 w 20825"/>
              <a:gd name="T3" fmla="*/ 2001776 h 20994"/>
              <a:gd name="T4" fmla="*/ 0 w 20825"/>
              <a:gd name="T5" fmla="*/ 2754312 h 20994"/>
              <a:gd name="T6" fmla="*/ 0 60000 65536"/>
              <a:gd name="T7" fmla="*/ 0 60000 65536"/>
              <a:gd name="T8" fmla="*/ 0 60000 65536"/>
              <a:gd name="T9" fmla="*/ 0 w 20825"/>
              <a:gd name="T10" fmla="*/ 0 h 20994"/>
              <a:gd name="T11" fmla="*/ 20825 w 20825"/>
              <a:gd name="T12" fmla="*/ 20994 h 20994"/>
            </a:gdLst>
            <a:ahLst/>
            <a:cxnLst>
              <a:cxn ang="T6">
                <a:pos x="T0" y="T1"/>
              </a:cxn>
              <a:cxn ang="T7">
                <a:pos x="T2" y="T3"/>
              </a:cxn>
              <a:cxn ang="T8">
                <a:pos x="T4" y="T5"/>
              </a:cxn>
            </a:cxnLst>
            <a:rect l="T9" t="T10" r="T11" b="T12"/>
            <a:pathLst>
              <a:path w="20825" h="20994" fill="none" extrusionOk="0">
                <a:moveTo>
                  <a:pt x="5081" y="0"/>
                </a:moveTo>
                <a:cubicBezTo>
                  <a:pt x="12712" y="1847"/>
                  <a:pt x="18739" y="7689"/>
                  <a:pt x="20824" y="15258"/>
                </a:cubicBezTo>
              </a:path>
              <a:path w="20825" h="20994" stroke="0" extrusionOk="0">
                <a:moveTo>
                  <a:pt x="5081" y="0"/>
                </a:moveTo>
                <a:cubicBezTo>
                  <a:pt x="12712" y="1847"/>
                  <a:pt x="18739" y="7689"/>
                  <a:pt x="20824" y="15258"/>
                </a:cubicBezTo>
                <a:lnTo>
                  <a:pt x="0" y="20994"/>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Oval 31">
            <a:extLst>
              <a:ext uri="{FF2B5EF4-FFF2-40B4-BE49-F238E27FC236}">
                <a16:creationId xmlns:a16="http://schemas.microsoft.com/office/drawing/2014/main" id="{FD2C2006-7342-46E6-ABFE-1A591C7C1998}"/>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Oval 32">
            <a:extLst>
              <a:ext uri="{FF2B5EF4-FFF2-40B4-BE49-F238E27FC236}">
                <a16:creationId xmlns:a16="http://schemas.microsoft.com/office/drawing/2014/main" id="{26952E1A-BA02-4D43-A291-614B8B72E8F3}"/>
              </a:ext>
            </a:extLst>
          </p:cNvPr>
          <p:cNvSpPr>
            <a:spLocks noChangeArrowheads="1"/>
          </p:cNvSpPr>
          <p:nvPr/>
        </p:nvSpPr>
        <p:spPr bwMode="auto">
          <a:xfrm>
            <a:off x="2889250" y="2836863"/>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 name="Oval 36">
            <a:extLst>
              <a:ext uri="{FF2B5EF4-FFF2-40B4-BE49-F238E27FC236}">
                <a16:creationId xmlns:a16="http://schemas.microsoft.com/office/drawing/2014/main" id="{746134F3-02A4-48CC-B6A6-974745801900}"/>
              </a:ext>
            </a:extLst>
          </p:cNvPr>
          <p:cNvSpPr>
            <a:spLocks noChangeArrowheads="1"/>
          </p:cNvSpPr>
          <p:nvPr/>
        </p:nvSpPr>
        <p:spPr bwMode="auto">
          <a:xfrm>
            <a:off x="3309938" y="4181729"/>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 name="Rectangle 41">
            <a:extLst>
              <a:ext uri="{FF2B5EF4-FFF2-40B4-BE49-F238E27FC236}">
                <a16:creationId xmlns:a16="http://schemas.microsoft.com/office/drawing/2014/main" id="{4257998D-40E6-4F14-A5EA-97847C08B4D7}"/>
              </a:ext>
            </a:extLst>
          </p:cNvPr>
          <p:cNvSpPr>
            <a:spLocks noChangeArrowheads="1"/>
          </p:cNvSpPr>
          <p:nvPr/>
        </p:nvSpPr>
        <p:spPr bwMode="auto">
          <a:xfrm>
            <a:off x="5080000" y="1149601"/>
            <a:ext cx="3722351"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b="0" dirty="0">
                <a:latin typeface="+mn-ea"/>
              </a:rPr>
              <a:t>替代效应的结果如同正常品一样，但</a:t>
            </a:r>
          </a:p>
        </p:txBody>
      </p:sp>
    </p:spTree>
    <p:extLst>
      <p:ext uri="{BB962C8B-B14F-4D97-AF65-F5344CB8AC3E}">
        <p14:creationId xmlns:p14="http://schemas.microsoft.com/office/powerpoint/2010/main" val="292476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51C79-9E85-4DED-8E9A-005E6FE8B079}"/>
              </a:ext>
            </a:extLst>
          </p:cNvPr>
          <p:cNvSpPr>
            <a:spLocks noGrp="1"/>
          </p:cNvSpPr>
          <p:nvPr>
            <p:ph type="title"/>
          </p:nvPr>
        </p:nvSpPr>
        <p:spPr/>
        <p:txBody>
          <a:bodyPr/>
          <a:lstStyle/>
          <a:p>
            <a:r>
              <a:rPr lang="zh-CN" altLang="en-US" dirty="0"/>
              <a:t>低档品的希克斯分解</a:t>
            </a:r>
          </a:p>
        </p:txBody>
      </p:sp>
      <p:sp>
        <p:nvSpPr>
          <p:cNvPr id="3" name="内容占位符 2">
            <a:extLst>
              <a:ext uri="{FF2B5EF4-FFF2-40B4-BE49-F238E27FC236}">
                <a16:creationId xmlns:a16="http://schemas.microsoft.com/office/drawing/2014/main" id="{87D83D7E-701C-4745-8360-D2CDE7A56EBC}"/>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192B5CA4-8110-46AC-ADE3-80B96A1E27BD}"/>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822FCF05-2C2E-4D7A-90C6-7518C66B7868}"/>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FA5193CC-0240-4578-BD49-50DF8DAE1CAF}"/>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1C6FD163-FCA3-4ADB-B005-740AD38E6C87}"/>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Arc 7">
            <a:extLst>
              <a:ext uri="{FF2B5EF4-FFF2-40B4-BE49-F238E27FC236}">
                <a16:creationId xmlns:a16="http://schemas.microsoft.com/office/drawing/2014/main" id="{8FDF7259-B763-47E5-BF92-39DAA2DB9BC6}"/>
              </a:ext>
            </a:extLst>
          </p:cNvPr>
          <p:cNvSpPr>
            <a:spLocks/>
          </p:cNvSpPr>
          <p:nvPr/>
        </p:nvSpPr>
        <p:spPr bwMode="auto">
          <a:xfrm rot="10800000">
            <a:off x="1924050" y="198278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Line 8">
            <a:extLst>
              <a:ext uri="{FF2B5EF4-FFF2-40B4-BE49-F238E27FC236}">
                <a16:creationId xmlns:a16="http://schemas.microsoft.com/office/drawing/2014/main" id="{7F187541-9FDD-4B90-A037-B6BD0EA2FC45}"/>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F60CC76E-ADB2-4D67-9990-CD789D8D3C33}"/>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A01E1A54-9F3B-494D-8DC1-37E386F255DC}"/>
              </a:ext>
            </a:extLst>
          </p:cNvPr>
          <p:cNvSpPr>
            <a:spLocks noChangeShapeType="1"/>
          </p:cNvSpPr>
          <p:nvPr/>
        </p:nvSpPr>
        <p:spPr bwMode="auto">
          <a:xfrm>
            <a:off x="1574800" y="3107436"/>
            <a:ext cx="3582416" cy="2292477"/>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8A239DEF-16EF-481F-B95A-5C42AE264323}"/>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C2772C49-EB66-45AB-B599-16CD8767A033}"/>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a:extLst>
              <a:ext uri="{FF2B5EF4-FFF2-40B4-BE49-F238E27FC236}">
                <a16:creationId xmlns:a16="http://schemas.microsoft.com/office/drawing/2014/main" id="{B31BD04C-2DCD-4629-BE86-FFFBC9AB8905}"/>
              </a:ext>
            </a:extLst>
          </p:cNvPr>
          <p:cNvSpPr>
            <a:spLocks noChangeShapeType="1"/>
          </p:cNvSpPr>
          <p:nvPr/>
        </p:nvSpPr>
        <p:spPr bwMode="auto">
          <a:xfrm flipH="1">
            <a:off x="1549400" y="4268604"/>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a:extLst>
              <a:ext uri="{FF2B5EF4-FFF2-40B4-BE49-F238E27FC236}">
                <a16:creationId xmlns:a16="http://schemas.microsoft.com/office/drawing/2014/main" id="{98EE94F3-9D93-4615-8611-45F249E9D161}"/>
              </a:ext>
            </a:extLst>
          </p:cNvPr>
          <p:cNvSpPr>
            <a:spLocks noChangeShapeType="1"/>
          </p:cNvSpPr>
          <p:nvPr/>
        </p:nvSpPr>
        <p:spPr bwMode="auto">
          <a:xfrm flipH="1">
            <a:off x="3429000" y="4290130"/>
            <a:ext cx="15876" cy="110737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15">
            <a:extLst>
              <a:ext uri="{FF2B5EF4-FFF2-40B4-BE49-F238E27FC236}">
                <a16:creationId xmlns:a16="http://schemas.microsoft.com/office/drawing/2014/main" id="{82DB579F-DC2F-45F3-B361-EE12281C1522}"/>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6">
            <a:extLst>
              <a:ext uri="{FF2B5EF4-FFF2-40B4-BE49-F238E27FC236}">
                <a16:creationId xmlns:a16="http://schemas.microsoft.com/office/drawing/2014/main" id="{DC42E01C-3D65-408B-B652-96EC19A0DFCA}"/>
              </a:ext>
            </a:extLst>
          </p:cNvPr>
          <p:cNvSpPr>
            <a:spLocks noChangeArrowheads="1"/>
          </p:cNvSpPr>
          <p:nvPr/>
        </p:nvSpPr>
        <p:spPr bwMode="auto">
          <a:xfrm>
            <a:off x="1524000" y="421633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7">
            <a:extLst>
              <a:ext uri="{FF2B5EF4-FFF2-40B4-BE49-F238E27FC236}">
                <a16:creationId xmlns:a16="http://schemas.microsoft.com/office/drawing/2014/main" id="{74972665-0655-45D6-83ED-423FC867CC74}"/>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18">
            <a:extLst>
              <a:ext uri="{FF2B5EF4-FFF2-40B4-BE49-F238E27FC236}">
                <a16:creationId xmlns:a16="http://schemas.microsoft.com/office/drawing/2014/main" id="{A68DF93B-9730-488B-868F-C888CC88F505}"/>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19">
            <a:extLst>
              <a:ext uri="{FF2B5EF4-FFF2-40B4-BE49-F238E27FC236}">
                <a16:creationId xmlns:a16="http://schemas.microsoft.com/office/drawing/2014/main" id="{45985A30-C761-4397-AE4F-FE561A8C886E}"/>
              </a:ext>
            </a:extLst>
          </p:cNvPr>
          <p:cNvSpPr>
            <a:spLocks noChangeArrowheads="1"/>
          </p:cNvSpPr>
          <p:nvPr/>
        </p:nvSpPr>
        <p:spPr bwMode="auto">
          <a:xfrm>
            <a:off x="987425" y="286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22" name="Rectangle 20">
            <a:extLst>
              <a:ext uri="{FF2B5EF4-FFF2-40B4-BE49-F238E27FC236}">
                <a16:creationId xmlns:a16="http://schemas.microsoft.com/office/drawing/2014/main" id="{039AA130-2C1F-43EB-81CA-5E3EA6AE5B44}"/>
              </a:ext>
            </a:extLst>
          </p:cNvPr>
          <p:cNvSpPr>
            <a:spLocks noChangeArrowheads="1"/>
          </p:cNvSpPr>
          <p:nvPr/>
        </p:nvSpPr>
        <p:spPr bwMode="auto">
          <a:xfrm>
            <a:off x="924065" y="3921190"/>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23" name="Rectangle 21">
            <a:extLst>
              <a:ext uri="{FF2B5EF4-FFF2-40B4-BE49-F238E27FC236}">
                <a16:creationId xmlns:a16="http://schemas.microsoft.com/office/drawing/2014/main" id="{E150C5E9-2D2C-422A-83F6-5538B9740415}"/>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24" name="Rectangle 22">
            <a:extLst>
              <a:ext uri="{FF2B5EF4-FFF2-40B4-BE49-F238E27FC236}">
                <a16:creationId xmlns:a16="http://schemas.microsoft.com/office/drawing/2014/main" id="{E58E2DA1-5020-4E9B-B5D9-6C271888F37D}"/>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26" name="AutoShape 24">
            <a:extLst>
              <a:ext uri="{FF2B5EF4-FFF2-40B4-BE49-F238E27FC236}">
                <a16:creationId xmlns:a16="http://schemas.microsoft.com/office/drawing/2014/main" id="{5FFF941B-53D7-4C9F-87EC-C1AFFCA5D22C}"/>
              </a:ext>
            </a:extLst>
          </p:cNvPr>
          <p:cNvSpPr>
            <a:spLocks noChangeArrowheads="1"/>
          </p:cNvSpPr>
          <p:nvPr/>
        </p:nvSpPr>
        <p:spPr bwMode="auto">
          <a:xfrm>
            <a:off x="2239963" y="5892800"/>
            <a:ext cx="1185862" cy="220663"/>
          </a:xfrm>
          <a:prstGeom prst="rightArrow">
            <a:avLst>
              <a:gd name="adj1" fmla="val 50000"/>
              <a:gd name="adj2" fmla="val 26872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Line 25">
            <a:extLst>
              <a:ext uri="{FF2B5EF4-FFF2-40B4-BE49-F238E27FC236}">
                <a16:creationId xmlns:a16="http://schemas.microsoft.com/office/drawing/2014/main" id="{C0333EB7-30C0-479E-A10D-25B2C4AF1C06}"/>
              </a:ext>
            </a:extLst>
          </p:cNvPr>
          <p:cNvSpPr>
            <a:spLocks noChangeShapeType="1"/>
          </p:cNvSpPr>
          <p:nvPr/>
        </p:nvSpPr>
        <p:spPr bwMode="auto">
          <a:xfrm>
            <a:off x="2992438" y="2967038"/>
            <a:ext cx="0" cy="24241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6">
            <a:extLst>
              <a:ext uri="{FF2B5EF4-FFF2-40B4-BE49-F238E27FC236}">
                <a16:creationId xmlns:a16="http://schemas.microsoft.com/office/drawing/2014/main" id="{87F747C5-2813-48C6-A691-24CC30D30EDA}"/>
              </a:ext>
            </a:extLst>
          </p:cNvPr>
          <p:cNvSpPr>
            <a:spLocks noChangeShapeType="1"/>
          </p:cNvSpPr>
          <p:nvPr/>
        </p:nvSpPr>
        <p:spPr bwMode="auto">
          <a:xfrm flipH="1">
            <a:off x="1570038" y="2952750"/>
            <a:ext cx="14287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Oval 27">
            <a:extLst>
              <a:ext uri="{FF2B5EF4-FFF2-40B4-BE49-F238E27FC236}">
                <a16:creationId xmlns:a16="http://schemas.microsoft.com/office/drawing/2014/main" id="{6DE74745-7974-433F-955D-40DE1B1CB17F}"/>
              </a:ext>
            </a:extLst>
          </p:cNvPr>
          <p:cNvSpPr>
            <a:spLocks noChangeArrowheads="1"/>
          </p:cNvSpPr>
          <p:nvPr/>
        </p:nvSpPr>
        <p:spPr bwMode="auto">
          <a:xfrm>
            <a:off x="1520825" y="28765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Oval 28">
            <a:extLst>
              <a:ext uri="{FF2B5EF4-FFF2-40B4-BE49-F238E27FC236}">
                <a16:creationId xmlns:a16="http://schemas.microsoft.com/office/drawing/2014/main" id="{E7145D99-87FF-4878-B626-F1E1B4372436}"/>
              </a:ext>
            </a:extLst>
          </p:cNvPr>
          <p:cNvSpPr>
            <a:spLocks noChangeArrowheads="1"/>
          </p:cNvSpPr>
          <p:nvPr/>
        </p:nvSpPr>
        <p:spPr bwMode="auto">
          <a:xfrm>
            <a:off x="2944813"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 name="Rectangle 29">
            <a:extLst>
              <a:ext uri="{FF2B5EF4-FFF2-40B4-BE49-F238E27FC236}">
                <a16:creationId xmlns:a16="http://schemas.microsoft.com/office/drawing/2014/main" id="{8047C38A-1D73-4F9C-A5A9-2FB9D7AE6C57}"/>
              </a:ext>
            </a:extLst>
          </p:cNvPr>
          <p:cNvSpPr>
            <a:spLocks noChangeArrowheads="1"/>
          </p:cNvSpPr>
          <p:nvPr/>
        </p:nvSpPr>
        <p:spPr bwMode="auto">
          <a:xfrm>
            <a:off x="3124200" y="2417763"/>
            <a:ext cx="175047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p>
        </p:txBody>
      </p:sp>
      <p:sp>
        <p:nvSpPr>
          <p:cNvPr id="32" name="Arc 30">
            <a:extLst>
              <a:ext uri="{FF2B5EF4-FFF2-40B4-BE49-F238E27FC236}">
                <a16:creationId xmlns:a16="http://schemas.microsoft.com/office/drawing/2014/main" id="{BB7058EE-4E2C-4E7B-A705-A4B465723695}"/>
              </a:ext>
            </a:extLst>
          </p:cNvPr>
          <p:cNvSpPr>
            <a:spLocks/>
          </p:cNvSpPr>
          <p:nvPr/>
        </p:nvSpPr>
        <p:spPr bwMode="auto">
          <a:xfrm rot="10620000">
            <a:off x="2203450" y="1195388"/>
            <a:ext cx="5073650" cy="2754312"/>
          </a:xfrm>
          <a:custGeom>
            <a:avLst/>
            <a:gdLst>
              <a:gd name="T0" fmla="*/ 1238141 w 20825"/>
              <a:gd name="T1" fmla="*/ 0 h 20994"/>
              <a:gd name="T2" fmla="*/ 5073650 w 20825"/>
              <a:gd name="T3" fmla="*/ 2001776 h 20994"/>
              <a:gd name="T4" fmla="*/ 0 w 20825"/>
              <a:gd name="T5" fmla="*/ 2754312 h 20994"/>
              <a:gd name="T6" fmla="*/ 0 60000 65536"/>
              <a:gd name="T7" fmla="*/ 0 60000 65536"/>
              <a:gd name="T8" fmla="*/ 0 60000 65536"/>
              <a:gd name="T9" fmla="*/ 0 w 20825"/>
              <a:gd name="T10" fmla="*/ 0 h 20994"/>
              <a:gd name="T11" fmla="*/ 20825 w 20825"/>
              <a:gd name="T12" fmla="*/ 20994 h 20994"/>
            </a:gdLst>
            <a:ahLst/>
            <a:cxnLst>
              <a:cxn ang="T6">
                <a:pos x="T0" y="T1"/>
              </a:cxn>
              <a:cxn ang="T7">
                <a:pos x="T2" y="T3"/>
              </a:cxn>
              <a:cxn ang="T8">
                <a:pos x="T4" y="T5"/>
              </a:cxn>
            </a:cxnLst>
            <a:rect l="T9" t="T10" r="T11" b="T12"/>
            <a:pathLst>
              <a:path w="20825" h="20994" fill="none" extrusionOk="0">
                <a:moveTo>
                  <a:pt x="5081" y="0"/>
                </a:moveTo>
                <a:cubicBezTo>
                  <a:pt x="12712" y="1847"/>
                  <a:pt x="18739" y="7689"/>
                  <a:pt x="20824" y="15258"/>
                </a:cubicBezTo>
              </a:path>
              <a:path w="20825" h="20994" stroke="0" extrusionOk="0">
                <a:moveTo>
                  <a:pt x="5081" y="0"/>
                </a:moveTo>
                <a:cubicBezTo>
                  <a:pt x="12712" y="1847"/>
                  <a:pt x="18739" y="7689"/>
                  <a:pt x="20824" y="15258"/>
                </a:cubicBezTo>
                <a:lnTo>
                  <a:pt x="0" y="20994"/>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Oval 31">
            <a:extLst>
              <a:ext uri="{FF2B5EF4-FFF2-40B4-BE49-F238E27FC236}">
                <a16:creationId xmlns:a16="http://schemas.microsoft.com/office/drawing/2014/main" id="{D9D84F25-76EC-4E1E-98AE-9A41E017B486}"/>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Oval 32">
            <a:extLst>
              <a:ext uri="{FF2B5EF4-FFF2-40B4-BE49-F238E27FC236}">
                <a16:creationId xmlns:a16="http://schemas.microsoft.com/office/drawing/2014/main" id="{382631DF-E82A-49BE-93BD-9CB1C9EC1A09}"/>
              </a:ext>
            </a:extLst>
          </p:cNvPr>
          <p:cNvSpPr>
            <a:spLocks noChangeArrowheads="1"/>
          </p:cNvSpPr>
          <p:nvPr/>
        </p:nvSpPr>
        <p:spPr bwMode="auto">
          <a:xfrm>
            <a:off x="2889250" y="2836863"/>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 name="AutoShape 33">
            <a:extLst>
              <a:ext uri="{FF2B5EF4-FFF2-40B4-BE49-F238E27FC236}">
                <a16:creationId xmlns:a16="http://schemas.microsoft.com/office/drawing/2014/main" id="{7B2D3F40-3609-4769-B962-EC7FEF37ACAF}"/>
              </a:ext>
            </a:extLst>
          </p:cNvPr>
          <p:cNvSpPr>
            <a:spLocks noChangeArrowheads="1"/>
          </p:cNvSpPr>
          <p:nvPr/>
        </p:nvSpPr>
        <p:spPr bwMode="auto">
          <a:xfrm>
            <a:off x="3005138" y="6107113"/>
            <a:ext cx="420687" cy="352425"/>
          </a:xfrm>
          <a:prstGeom prst="leftArrow">
            <a:avLst>
              <a:gd name="adj1" fmla="val 50000"/>
              <a:gd name="adj2" fmla="val 5967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 name="AutoShape 34">
            <a:extLst>
              <a:ext uri="{FF2B5EF4-FFF2-40B4-BE49-F238E27FC236}">
                <a16:creationId xmlns:a16="http://schemas.microsoft.com/office/drawing/2014/main" id="{6DEAFE75-3E4B-44CD-B19B-D0FB66D5DD0A}"/>
              </a:ext>
            </a:extLst>
          </p:cNvPr>
          <p:cNvSpPr>
            <a:spLocks noChangeArrowheads="1"/>
          </p:cNvSpPr>
          <p:nvPr/>
        </p:nvSpPr>
        <p:spPr bwMode="auto">
          <a:xfrm>
            <a:off x="406400" y="2973388"/>
            <a:ext cx="186086" cy="1295216"/>
          </a:xfrm>
          <a:prstGeom prst="upArrow">
            <a:avLst>
              <a:gd name="adj1" fmla="val 50000"/>
              <a:gd name="adj2" fmla="val 16003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Oval 36">
            <a:extLst>
              <a:ext uri="{FF2B5EF4-FFF2-40B4-BE49-F238E27FC236}">
                <a16:creationId xmlns:a16="http://schemas.microsoft.com/office/drawing/2014/main" id="{4B83FE6C-4C4B-46A8-8FF8-A260BB14AD3F}"/>
              </a:ext>
            </a:extLst>
          </p:cNvPr>
          <p:cNvSpPr>
            <a:spLocks noChangeArrowheads="1"/>
          </p:cNvSpPr>
          <p:nvPr/>
        </p:nvSpPr>
        <p:spPr bwMode="auto">
          <a:xfrm>
            <a:off x="3309938" y="4181729"/>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Rectangle 41">
            <a:extLst>
              <a:ext uri="{FF2B5EF4-FFF2-40B4-BE49-F238E27FC236}">
                <a16:creationId xmlns:a16="http://schemas.microsoft.com/office/drawing/2014/main" id="{E1178363-89A2-482B-8E8E-BFC48E57F09C}"/>
              </a:ext>
            </a:extLst>
          </p:cNvPr>
          <p:cNvSpPr>
            <a:spLocks noChangeArrowheads="1"/>
          </p:cNvSpPr>
          <p:nvPr/>
        </p:nvSpPr>
        <p:spPr bwMode="auto">
          <a:xfrm>
            <a:off x="5080000" y="1149601"/>
            <a:ext cx="3722351"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b="0" dirty="0">
                <a:latin typeface="+mn-ea"/>
              </a:rPr>
              <a:t>替代效应的结果如同正常品一样，但收入效应所导致需求数量的变化与替代效应相反</a:t>
            </a:r>
          </a:p>
        </p:txBody>
      </p:sp>
      <p:sp>
        <p:nvSpPr>
          <p:cNvPr id="39" name="AutoShape 23">
            <a:extLst>
              <a:ext uri="{FF2B5EF4-FFF2-40B4-BE49-F238E27FC236}">
                <a16:creationId xmlns:a16="http://schemas.microsoft.com/office/drawing/2014/main" id="{8EFC2B9C-59B0-4FE1-98BA-27DDBAD8A4F1}"/>
              </a:ext>
            </a:extLst>
          </p:cNvPr>
          <p:cNvSpPr>
            <a:spLocks noChangeArrowheads="1"/>
          </p:cNvSpPr>
          <p:nvPr/>
        </p:nvSpPr>
        <p:spPr bwMode="auto">
          <a:xfrm>
            <a:off x="736599" y="3175000"/>
            <a:ext cx="196851" cy="1093604"/>
          </a:xfrm>
          <a:prstGeom prst="downArrow">
            <a:avLst>
              <a:gd name="adj1" fmla="val 50000"/>
              <a:gd name="adj2" fmla="val 159075"/>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428810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3E691-378B-4357-AB3A-7831ABBCF519}"/>
              </a:ext>
            </a:extLst>
          </p:cNvPr>
          <p:cNvSpPr>
            <a:spLocks noGrp="1"/>
          </p:cNvSpPr>
          <p:nvPr>
            <p:ph type="title"/>
          </p:nvPr>
        </p:nvSpPr>
        <p:spPr/>
        <p:txBody>
          <a:bodyPr/>
          <a:lstStyle/>
          <a:p>
            <a:r>
              <a:rPr lang="zh-CN" altLang="en-US" dirty="0"/>
              <a:t>低档品的希克斯分解</a:t>
            </a:r>
          </a:p>
        </p:txBody>
      </p:sp>
      <p:sp>
        <p:nvSpPr>
          <p:cNvPr id="3" name="内容占位符 2">
            <a:extLst>
              <a:ext uri="{FF2B5EF4-FFF2-40B4-BE49-F238E27FC236}">
                <a16:creationId xmlns:a16="http://schemas.microsoft.com/office/drawing/2014/main" id="{829EE433-9B75-48EA-B9E1-F34EF75F85B6}"/>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D60D217D-0ED0-44E9-B2A4-36E003937F05}"/>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BEBE4FDD-0B7D-42E1-9323-ACBF2ED31036}"/>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2744A948-3A05-46CD-A75B-EC4676653EEB}"/>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8515EF6B-5A5D-4CE4-B078-558022BEA30C}"/>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Arc 7">
            <a:extLst>
              <a:ext uri="{FF2B5EF4-FFF2-40B4-BE49-F238E27FC236}">
                <a16:creationId xmlns:a16="http://schemas.microsoft.com/office/drawing/2014/main" id="{8156E685-24EF-4633-AA7A-A84DBAB2C584}"/>
              </a:ext>
            </a:extLst>
          </p:cNvPr>
          <p:cNvSpPr>
            <a:spLocks/>
          </p:cNvSpPr>
          <p:nvPr/>
        </p:nvSpPr>
        <p:spPr bwMode="auto">
          <a:xfrm rot="10800000">
            <a:off x="1924050" y="198278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Line 8">
            <a:extLst>
              <a:ext uri="{FF2B5EF4-FFF2-40B4-BE49-F238E27FC236}">
                <a16:creationId xmlns:a16="http://schemas.microsoft.com/office/drawing/2014/main" id="{5916D134-8D23-4259-8469-73F2302C4EAC}"/>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FD1179DE-1E44-4641-A5F3-3AB2C40EB245}"/>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D3053B9E-B81C-4D51-AC67-E0AD557642FE}"/>
              </a:ext>
            </a:extLst>
          </p:cNvPr>
          <p:cNvSpPr>
            <a:spLocks noChangeShapeType="1"/>
          </p:cNvSpPr>
          <p:nvPr/>
        </p:nvSpPr>
        <p:spPr bwMode="auto">
          <a:xfrm>
            <a:off x="1574800" y="3107436"/>
            <a:ext cx="3582416" cy="2292477"/>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EC2B29DA-F34B-43F1-852C-3163D2B2B829}"/>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6120D094-CAA9-49C9-ADA2-91C291EFB3DE}"/>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a:extLst>
              <a:ext uri="{FF2B5EF4-FFF2-40B4-BE49-F238E27FC236}">
                <a16:creationId xmlns:a16="http://schemas.microsoft.com/office/drawing/2014/main" id="{B0D91ED7-1ACB-40BE-8245-2D5938AA0A65}"/>
              </a:ext>
            </a:extLst>
          </p:cNvPr>
          <p:cNvSpPr>
            <a:spLocks noChangeShapeType="1"/>
          </p:cNvSpPr>
          <p:nvPr/>
        </p:nvSpPr>
        <p:spPr bwMode="auto">
          <a:xfrm flipH="1">
            <a:off x="1549400" y="4268604"/>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a:extLst>
              <a:ext uri="{FF2B5EF4-FFF2-40B4-BE49-F238E27FC236}">
                <a16:creationId xmlns:a16="http://schemas.microsoft.com/office/drawing/2014/main" id="{61A6162D-30B7-499A-806C-829081122C96}"/>
              </a:ext>
            </a:extLst>
          </p:cNvPr>
          <p:cNvSpPr>
            <a:spLocks noChangeShapeType="1"/>
          </p:cNvSpPr>
          <p:nvPr/>
        </p:nvSpPr>
        <p:spPr bwMode="auto">
          <a:xfrm flipH="1">
            <a:off x="3429000" y="4290130"/>
            <a:ext cx="15876" cy="110737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15">
            <a:extLst>
              <a:ext uri="{FF2B5EF4-FFF2-40B4-BE49-F238E27FC236}">
                <a16:creationId xmlns:a16="http://schemas.microsoft.com/office/drawing/2014/main" id="{B290E07C-AF2E-4AFE-9F9B-055639096E9E}"/>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6">
            <a:extLst>
              <a:ext uri="{FF2B5EF4-FFF2-40B4-BE49-F238E27FC236}">
                <a16:creationId xmlns:a16="http://schemas.microsoft.com/office/drawing/2014/main" id="{A9BF0CC1-26E9-4CEC-9C67-FAB718480D1C}"/>
              </a:ext>
            </a:extLst>
          </p:cNvPr>
          <p:cNvSpPr>
            <a:spLocks noChangeArrowheads="1"/>
          </p:cNvSpPr>
          <p:nvPr/>
        </p:nvSpPr>
        <p:spPr bwMode="auto">
          <a:xfrm>
            <a:off x="1524000" y="421633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7">
            <a:extLst>
              <a:ext uri="{FF2B5EF4-FFF2-40B4-BE49-F238E27FC236}">
                <a16:creationId xmlns:a16="http://schemas.microsoft.com/office/drawing/2014/main" id="{507BA9F0-2CDF-4758-8340-AC1ADC93E110}"/>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18">
            <a:extLst>
              <a:ext uri="{FF2B5EF4-FFF2-40B4-BE49-F238E27FC236}">
                <a16:creationId xmlns:a16="http://schemas.microsoft.com/office/drawing/2014/main" id="{587540D5-2C4A-4EF0-A092-E61258E36D56}"/>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19">
            <a:extLst>
              <a:ext uri="{FF2B5EF4-FFF2-40B4-BE49-F238E27FC236}">
                <a16:creationId xmlns:a16="http://schemas.microsoft.com/office/drawing/2014/main" id="{853F5E81-3B91-4D42-95B7-8F93E8157916}"/>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22" name="Rectangle 20">
            <a:extLst>
              <a:ext uri="{FF2B5EF4-FFF2-40B4-BE49-F238E27FC236}">
                <a16:creationId xmlns:a16="http://schemas.microsoft.com/office/drawing/2014/main" id="{C757020C-B587-44AD-9716-F5B326124F3A}"/>
              </a:ext>
            </a:extLst>
          </p:cNvPr>
          <p:cNvSpPr>
            <a:spLocks noChangeArrowheads="1"/>
          </p:cNvSpPr>
          <p:nvPr/>
        </p:nvSpPr>
        <p:spPr bwMode="auto">
          <a:xfrm>
            <a:off x="914921" y="3921190"/>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23" name="Rectangle 21">
            <a:extLst>
              <a:ext uri="{FF2B5EF4-FFF2-40B4-BE49-F238E27FC236}">
                <a16:creationId xmlns:a16="http://schemas.microsoft.com/office/drawing/2014/main" id="{72325A41-9028-4457-9E98-21227CF8AEE2}"/>
              </a:ext>
            </a:extLst>
          </p:cNvPr>
          <p:cNvSpPr>
            <a:spLocks noChangeArrowheads="1"/>
          </p:cNvSpPr>
          <p:nvPr/>
        </p:nvSpPr>
        <p:spPr bwMode="auto">
          <a:xfrm>
            <a:off x="1982788" y="540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24" name="Rectangle 22">
            <a:extLst>
              <a:ext uri="{FF2B5EF4-FFF2-40B4-BE49-F238E27FC236}">
                <a16:creationId xmlns:a16="http://schemas.microsoft.com/office/drawing/2014/main" id="{034FB251-64D5-44FB-985F-22B9F7258300}"/>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26" name="AutoShape 24">
            <a:extLst>
              <a:ext uri="{FF2B5EF4-FFF2-40B4-BE49-F238E27FC236}">
                <a16:creationId xmlns:a16="http://schemas.microsoft.com/office/drawing/2014/main" id="{E0B38F26-3967-4D63-938F-22A1415A373C}"/>
              </a:ext>
            </a:extLst>
          </p:cNvPr>
          <p:cNvSpPr>
            <a:spLocks noChangeArrowheads="1"/>
          </p:cNvSpPr>
          <p:nvPr/>
        </p:nvSpPr>
        <p:spPr bwMode="auto">
          <a:xfrm>
            <a:off x="2239963" y="5892800"/>
            <a:ext cx="1185862" cy="220663"/>
          </a:xfrm>
          <a:prstGeom prst="rightArrow">
            <a:avLst>
              <a:gd name="adj1" fmla="val 50000"/>
              <a:gd name="adj2" fmla="val 26872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Line 25">
            <a:extLst>
              <a:ext uri="{FF2B5EF4-FFF2-40B4-BE49-F238E27FC236}">
                <a16:creationId xmlns:a16="http://schemas.microsoft.com/office/drawing/2014/main" id="{7CDB45F9-31C7-47C8-9781-866FA9617EDD}"/>
              </a:ext>
            </a:extLst>
          </p:cNvPr>
          <p:cNvSpPr>
            <a:spLocks noChangeShapeType="1"/>
          </p:cNvSpPr>
          <p:nvPr/>
        </p:nvSpPr>
        <p:spPr bwMode="auto">
          <a:xfrm>
            <a:off x="2992438" y="2967038"/>
            <a:ext cx="0" cy="24241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6">
            <a:extLst>
              <a:ext uri="{FF2B5EF4-FFF2-40B4-BE49-F238E27FC236}">
                <a16:creationId xmlns:a16="http://schemas.microsoft.com/office/drawing/2014/main" id="{185D47E4-C7B8-44EC-98B1-3A0282B6E56B}"/>
              </a:ext>
            </a:extLst>
          </p:cNvPr>
          <p:cNvSpPr>
            <a:spLocks noChangeShapeType="1"/>
          </p:cNvSpPr>
          <p:nvPr/>
        </p:nvSpPr>
        <p:spPr bwMode="auto">
          <a:xfrm flipH="1">
            <a:off x="1570038" y="2952750"/>
            <a:ext cx="14287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Oval 27">
            <a:extLst>
              <a:ext uri="{FF2B5EF4-FFF2-40B4-BE49-F238E27FC236}">
                <a16:creationId xmlns:a16="http://schemas.microsoft.com/office/drawing/2014/main" id="{05B195A8-AF47-4599-93BB-26F6A6D0326F}"/>
              </a:ext>
            </a:extLst>
          </p:cNvPr>
          <p:cNvSpPr>
            <a:spLocks noChangeArrowheads="1"/>
          </p:cNvSpPr>
          <p:nvPr/>
        </p:nvSpPr>
        <p:spPr bwMode="auto">
          <a:xfrm>
            <a:off x="1520825" y="28765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Oval 28">
            <a:extLst>
              <a:ext uri="{FF2B5EF4-FFF2-40B4-BE49-F238E27FC236}">
                <a16:creationId xmlns:a16="http://schemas.microsoft.com/office/drawing/2014/main" id="{1CDC1808-3E7E-44B5-AD1B-E083A7DE874F}"/>
              </a:ext>
            </a:extLst>
          </p:cNvPr>
          <p:cNvSpPr>
            <a:spLocks noChangeArrowheads="1"/>
          </p:cNvSpPr>
          <p:nvPr/>
        </p:nvSpPr>
        <p:spPr bwMode="auto">
          <a:xfrm>
            <a:off x="2944813"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 name="Rectangle 29">
            <a:extLst>
              <a:ext uri="{FF2B5EF4-FFF2-40B4-BE49-F238E27FC236}">
                <a16:creationId xmlns:a16="http://schemas.microsoft.com/office/drawing/2014/main" id="{FC5FCE77-103F-4B11-8679-B07DC023C5C5}"/>
              </a:ext>
            </a:extLst>
          </p:cNvPr>
          <p:cNvSpPr>
            <a:spLocks noChangeArrowheads="1"/>
          </p:cNvSpPr>
          <p:nvPr/>
        </p:nvSpPr>
        <p:spPr bwMode="auto">
          <a:xfrm>
            <a:off x="3124200" y="2417763"/>
            <a:ext cx="175047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p>
        </p:txBody>
      </p:sp>
      <p:sp>
        <p:nvSpPr>
          <p:cNvPr id="32" name="Arc 30">
            <a:extLst>
              <a:ext uri="{FF2B5EF4-FFF2-40B4-BE49-F238E27FC236}">
                <a16:creationId xmlns:a16="http://schemas.microsoft.com/office/drawing/2014/main" id="{A785AC5D-8139-49EE-B8E7-AAB619EAD1D6}"/>
              </a:ext>
            </a:extLst>
          </p:cNvPr>
          <p:cNvSpPr>
            <a:spLocks/>
          </p:cNvSpPr>
          <p:nvPr/>
        </p:nvSpPr>
        <p:spPr bwMode="auto">
          <a:xfrm rot="10620000">
            <a:off x="2203450" y="1195388"/>
            <a:ext cx="5073650" cy="2754312"/>
          </a:xfrm>
          <a:custGeom>
            <a:avLst/>
            <a:gdLst>
              <a:gd name="T0" fmla="*/ 1238141 w 20825"/>
              <a:gd name="T1" fmla="*/ 0 h 20994"/>
              <a:gd name="T2" fmla="*/ 5073650 w 20825"/>
              <a:gd name="T3" fmla="*/ 2001776 h 20994"/>
              <a:gd name="T4" fmla="*/ 0 w 20825"/>
              <a:gd name="T5" fmla="*/ 2754312 h 20994"/>
              <a:gd name="T6" fmla="*/ 0 60000 65536"/>
              <a:gd name="T7" fmla="*/ 0 60000 65536"/>
              <a:gd name="T8" fmla="*/ 0 60000 65536"/>
              <a:gd name="T9" fmla="*/ 0 w 20825"/>
              <a:gd name="T10" fmla="*/ 0 h 20994"/>
              <a:gd name="T11" fmla="*/ 20825 w 20825"/>
              <a:gd name="T12" fmla="*/ 20994 h 20994"/>
            </a:gdLst>
            <a:ahLst/>
            <a:cxnLst>
              <a:cxn ang="T6">
                <a:pos x="T0" y="T1"/>
              </a:cxn>
              <a:cxn ang="T7">
                <a:pos x="T2" y="T3"/>
              </a:cxn>
              <a:cxn ang="T8">
                <a:pos x="T4" y="T5"/>
              </a:cxn>
            </a:cxnLst>
            <a:rect l="T9" t="T10" r="T11" b="T12"/>
            <a:pathLst>
              <a:path w="20825" h="20994" fill="none" extrusionOk="0">
                <a:moveTo>
                  <a:pt x="5081" y="0"/>
                </a:moveTo>
                <a:cubicBezTo>
                  <a:pt x="12712" y="1847"/>
                  <a:pt x="18739" y="7689"/>
                  <a:pt x="20824" y="15258"/>
                </a:cubicBezTo>
              </a:path>
              <a:path w="20825" h="20994" stroke="0" extrusionOk="0">
                <a:moveTo>
                  <a:pt x="5081" y="0"/>
                </a:moveTo>
                <a:cubicBezTo>
                  <a:pt x="12712" y="1847"/>
                  <a:pt x="18739" y="7689"/>
                  <a:pt x="20824" y="15258"/>
                </a:cubicBezTo>
                <a:lnTo>
                  <a:pt x="0" y="20994"/>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Oval 31">
            <a:extLst>
              <a:ext uri="{FF2B5EF4-FFF2-40B4-BE49-F238E27FC236}">
                <a16:creationId xmlns:a16="http://schemas.microsoft.com/office/drawing/2014/main" id="{DA966BEE-6C4E-4AF7-94D9-059120902F83}"/>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Oval 32">
            <a:extLst>
              <a:ext uri="{FF2B5EF4-FFF2-40B4-BE49-F238E27FC236}">
                <a16:creationId xmlns:a16="http://schemas.microsoft.com/office/drawing/2014/main" id="{A7E63131-594C-47D0-9F6D-6BB095B768ED}"/>
              </a:ext>
            </a:extLst>
          </p:cNvPr>
          <p:cNvSpPr>
            <a:spLocks noChangeArrowheads="1"/>
          </p:cNvSpPr>
          <p:nvPr/>
        </p:nvSpPr>
        <p:spPr bwMode="auto">
          <a:xfrm>
            <a:off x="2889250" y="2836863"/>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 name="AutoShape 33">
            <a:extLst>
              <a:ext uri="{FF2B5EF4-FFF2-40B4-BE49-F238E27FC236}">
                <a16:creationId xmlns:a16="http://schemas.microsoft.com/office/drawing/2014/main" id="{A1B93C9F-FAB4-473C-8EE4-9B76A0F9ADFE}"/>
              </a:ext>
            </a:extLst>
          </p:cNvPr>
          <p:cNvSpPr>
            <a:spLocks noChangeArrowheads="1"/>
          </p:cNvSpPr>
          <p:nvPr/>
        </p:nvSpPr>
        <p:spPr bwMode="auto">
          <a:xfrm>
            <a:off x="3005138" y="6107113"/>
            <a:ext cx="420687" cy="352425"/>
          </a:xfrm>
          <a:prstGeom prst="leftArrow">
            <a:avLst>
              <a:gd name="adj1" fmla="val 50000"/>
              <a:gd name="adj2" fmla="val 5967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Oval 36">
            <a:extLst>
              <a:ext uri="{FF2B5EF4-FFF2-40B4-BE49-F238E27FC236}">
                <a16:creationId xmlns:a16="http://schemas.microsoft.com/office/drawing/2014/main" id="{9D24432A-FECC-4F6B-85C4-58EBF74EB2D0}"/>
              </a:ext>
            </a:extLst>
          </p:cNvPr>
          <p:cNvSpPr>
            <a:spLocks noChangeArrowheads="1"/>
          </p:cNvSpPr>
          <p:nvPr/>
        </p:nvSpPr>
        <p:spPr bwMode="auto">
          <a:xfrm>
            <a:off x="3309938" y="4181729"/>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Oval 37">
            <a:extLst>
              <a:ext uri="{FF2B5EF4-FFF2-40B4-BE49-F238E27FC236}">
                <a16:creationId xmlns:a16="http://schemas.microsoft.com/office/drawing/2014/main" id="{C3AB69D2-2B00-477D-AD62-3019178FE1CC}"/>
              </a:ext>
            </a:extLst>
          </p:cNvPr>
          <p:cNvSpPr>
            <a:spLocks noChangeArrowheads="1"/>
          </p:cNvSpPr>
          <p:nvPr/>
        </p:nvSpPr>
        <p:spPr bwMode="auto">
          <a:xfrm>
            <a:off x="2889250" y="6107113"/>
            <a:ext cx="800100" cy="5588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 name="AutoShape 39">
            <a:extLst>
              <a:ext uri="{FF2B5EF4-FFF2-40B4-BE49-F238E27FC236}">
                <a16:creationId xmlns:a16="http://schemas.microsoft.com/office/drawing/2014/main" id="{AA1C4F8F-F39E-4D8B-B4C8-5CC0A4335F8D}"/>
              </a:ext>
            </a:extLst>
          </p:cNvPr>
          <p:cNvSpPr>
            <a:spLocks noChangeArrowheads="1"/>
          </p:cNvSpPr>
          <p:nvPr/>
        </p:nvSpPr>
        <p:spPr bwMode="auto">
          <a:xfrm>
            <a:off x="1631950" y="2968625"/>
            <a:ext cx="404813" cy="158750"/>
          </a:xfrm>
          <a:prstGeom prst="upArrow">
            <a:avLst>
              <a:gd name="adj1" fmla="val 50000"/>
              <a:gd name="adj2" fmla="val 4999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AutoShape 40">
            <a:extLst>
              <a:ext uri="{FF2B5EF4-FFF2-40B4-BE49-F238E27FC236}">
                <a16:creationId xmlns:a16="http://schemas.microsoft.com/office/drawing/2014/main" id="{2B246FD7-DD33-441E-A1CC-33A28D95C4F3}"/>
              </a:ext>
            </a:extLst>
          </p:cNvPr>
          <p:cNvSpPr>
            <a:spLocks noChangeArrowheads="1"/>
          </p:cNvSpPr>
          <p:nvPr/>
        </p:nvSpPr>
        <p:spPr bwMode="auto">
          <a:xfrm>
            <a:off x="2233613" y="4819650"/>
            <a:ext cx="790575" cy="490538"/>
          </a:xfrm>
          <a:prstGeom prst="rightArrow">
            <a:avLst>
              <a:gd name="adj1" fmla="val 50000"/>
              <a:gd name="adj2" fmla="val 8059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Rectangle 41">
            <a:extLst>
              <a:ext uri="{FF2B5EF4-FFF2-40B4-BE49-F238E27FC236}">
                <a16:creationId xmlns:a16="http://schemas.microsoft.com/office/drawing/2014/main" id="{5D773175-4D80-49DC-B9DC-BF325FFF9525}"/>
              </a:ext>
            </a:extLst>
          </p:cNvPr>
          <p:cNvSpPr>
            <a:spLocks noChangeArrowheads="1"/>
          </p:cNvSpPr>
          <p:nvPr/>
        </p:nvSpPr>
        <p:spPr bwMode="auto">
          <a:xfrm>
            <a:off x="5080000" y="1149601"/>
            <a:ext cx="3722351" cy="310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b="0" dirty="0">
                <a:latin typeface="+mn-ea"/>
              </a:rPr>
              <a:t>替代效应的结果如同正常品一样，但收入效应所导致需求数量的变化与替代效应相反。  商品</a:t>
            </a:r>
            <a:r>
              <a:rPr lang="en-US" altLang="zh-CN" b="0" dirty="0">
                <a:latin typeface="+mn-ea"/>
              </a:rPr>
              <a:t>1</a:t>
            </a:r>
            <a:r>
              <a:rPr lang="zh-CN" altLang="en-US" b="0" dirty="0">
                <a:latin typeface="+mn-ea"/>
              </a:rPr>
              <a:t>为低档品因其需求随着收入上升而 减少</a:t>
            </a:r>
          </a:p>
        </p:txBody>
      </p:sp>
      <p:sp>
        <p:nvSpPr>
          <p:cNvPr id="42" name="AutoShape 34">
            <a:extLst>
              <a:ext uri="{FF2B5EF4-FFF2-40B4-BE49-F238E27FC236}">
                <a16:creationId xmlns:a16="http://schemas.microsoft.com/office/drawing/2014/main" id="{190B8A7A-FD96-4C8D-B15A-ADDD8C6E11D6}"/>
              </a:ext>
            </a:extLst>
          </p:cNvPr>
          <p:cNvSpPr>
            <a:spLocks noChangeArrowheads="1"/>
          </p:cNvSpPr>
          <p:nvPr/>
        </p:nvSpPr>
        <p:spPr bwMode="auto">
          <a:xfrm>
            <a:off x="406400" y="2973388"/>
            <a:ext cx="186086" cy="1295216"/>
          </a:xfrm>
          <a:prstGeom prst="upArrow">
            <a:avLst>
              <a:gd name="adj1" fmla="val 50000"/>
              <a:gd name="adj2" fmla="val 16003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 name="AutoShape 23">
            <a:extLst>
              <a:ext uri="{FF2B5EF4-FFF2-40B4-BE49-F238E27FC236}">
                <a16:creationId xmlns:a16="http://schemas.microsoft.com/office/drawing/2014/main" id="{493FFA6E-60F8-413D-9E1A-9CE2AB0F1BF4}"/>
              </a:ext>
            </a:extLst>
          </p:cNvPr>
          <p:cNvSpPr>
            <a:spLocks noChangeArrowheads="1"/>
          </p:cNvSpPr>
          <p:nvPr/>
        </p:nvSpPr>
        <p:spPr bwMode="auto">
          <a:xfrm>
            <a:off x="736599" y="3175000"/>
            <a:ext cx="196851" cy="1093604"/>
          </a:xfrm>
          <a:prstGeom prst="downArrow">
            <a:avLst>
              <a:gd name="adj1" fmla="val 50000"/>
              <a:gd name="adj2" fmla="val 159075"/>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920889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42EFF-9984-4249-974C-63C899496F28}"/>
              </a:ext>
            </a:extLst>
          </p:cNvPr>
          <p:cNvSpPr>
            <a:spLocks noGrp="1"/>
          </p:cNvSpPr>
          <p:nvPr>
            <p:ph type="title"/>
          </p:nvPr>
        </p:nvSpPr>
        <p:spPr/>
        <p:txBody>
          <a:bodyPr/>
          <a:lstStyle/>
          <a:p>
            <a:r>
              <a:rPr lang="zh-CN" altLang="en-US" dirty="0"/>
              <a:t>低档品的希克斯分解</a:t>
            </a:r>
          </a:p>
        </p:txBody>
      </p:sp>
      <p:sp>
        <p:nvSpPr>
          <p:cNvPr id="3" name="内容占位符 2">
            <a:extLst>
              <a:ext uri="{FF2B5EF4-FFF2-40B4-BE49-F238E27FC236}">
                <a16:creationId xmlns:a16="http://schemas.microsoft.com/office/drawing/2014/main" id="{429D3557-4A93-456F-8AAF-85C1DED426B8}"/>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2833A771-3ADA-4641-A8BF-15C3636D86C4}"/>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B123C539-16C8-49C0-B82B-E101A3BB0F23}"/>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564A2F1B-4A99-4B24-8C1B-847C678B8387}"/>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BB5FB653-D9E7-47BE-8B12-8FCA9ED9D82E}"/>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Arc 7">
            <a:extLst>
              <a:ext uri="{FF2B5EF4-FFF2-40B4-BE49-F238E27FC236}">
                <a16:creationId xmlns:a16="http://schemas.microsoft.com/office/drawing/2014/main" id="{C55987F7-7F29-453B-A6B0-96618173A2C9}"/>
              </a:ext>
            </a:extLst>
          </p:cNvPr>
          <p:cNvSpPr>
            <a:spLocks/>
          </p:cNvSpPr>
          <p:nvPr/>
        </p:nvSpPr>
        <p:spPr bwMode="auto">
          <a:xfrm rot="10800000">
            <a:off x="1924050" y="1982788"/>
            <a:ext cx="4724400" cy="3143250"/>
          </a:xfrm>
          <a:custGeom>
            <a:avLst/>
            <a:gdLst>
              <a:gd name="T0" fmla="*/ 0 w 21600"/>
              <a:gd name="T1" fmla="*/ 0 h 21600"/>
              <a:gd name="T2" fmla="*/ 4724400 w 21600"/>
              <a:gd name="T3" fmla="*/ 3143250 h 21600"/>
              <a:gd name="T4" fmla="*/ 0 w 21600"/>
              <a:gd name="T5" fmla="*/ 314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Line 8">
            <a:extLst>
              <a:ext uri="{FF2B5EF4-FFF2-40B4-BE49-F238E27FC236}">
                <a16:creationId xmlns:a16="http://schemas.microsoft.com/office/drawing/2014/main" id="{0A15F0C3-7E81-4CA4-AF3C-AFCE273A8B30}"/>
              </a:ext>
            </a:extLst>
          </p:cNvPr>
          <p:cNvSpPr>
            <a:spLocks noChangeShapeType="1"/>
          </p:cNvSpPr>
          <p:nvPr/>
        </p:nvSpPr>
        <p:spPr bwMode="auto">
          <a:xfrm>
            <a:off x="1581150" y="2019300"/>
            <a:ext cx="1962150" cy="33718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434A6E02-229D-41F3-BBDC-32560D96390B}"/>
              </a:ext>
            </a:extLst>
          </p:cNvPr>
          <p:cNvSpPr>
            <a:spLocks noChangeShapeType="1"/>
          </p:cNvSpPr>
          <p:nvPr/>
        </p:nvSpPr>
        <p:spPr bwMode="auto">
          <a:xfrm>
            <a:off x="1574800" y="2019300"/>
            <a:ext cx="5092700" cy="3378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8B7C8705-DBCB-491A-AF9A-11ABE314465F}"/>
              </a:ext>
            </a:extLst>
          </p:cNvPr>
          <p:cNvSpPr>
            <a:spLocks noChangeShapeType="1"/>
          </p:cNvSpPr>
          <p:nvPr/>
        </p:nvSpPr>
        <p:spPr bwMode="auto">
          <a:xfrm>
            <a:off x="1574800" y="3107436"/>
            <a:ext cx="3582416" cy="2292477"/>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FED8D51D-2224-43E5-80B9-0F1BB709BD24}"/>
              </a:ext>
            </a:extLst>
          </p:cNvPr>
          <p:cNvSpPr>
            <a:spLocks noChangeShapeType="1"/>
          </p:cNvSpPr>
          <p:nvPr/>
        </p:nvSpPr>
        <p:spPr bwMode="auto">
          <a:xfrm>
            <a:off x="2235200" y="3136900"/>
            <a:ext cx="0" cy="2260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6247970E-02F3-4067-B444-B79C10D552CF}"/>
              </a:ext>
            </a:extLst>
          </p:cNvPr>
          <p:cNvSpPr>
            <a:spLocks noChangeShapeType="1"/>
          </p:cNvSpPr>
          <p:nvPr/>
        </p:nvSpPr>
        <p:spPr bwMode="auto">
          <a:xfrm flipH="1">
            <a:off x="1574800" y="3136900"/>
            <a:ext cx="660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a:extLst>
              <a:ext uri="{FF2B5EF4-FFF2-40B4-BE49-F238E27FC236}">
                <a16:creationId xmlns:a16="http://schemas.microsoft.com/office/drawing/2014/main" id="{D0D2EECA-61A1-4C2D-8002-1F6FE165A9F4}"/>
              </a:ext>
            </a:extLst>
          </p:cNvPr>
          <p:cNvSpPr>
            <a:spLocks noChangeShapeType="1"/>
          </p:cNvSpPr>
          <p:nvPr/>
        </p:nvSpPr>
        <p:spPr bwMode="auto">
          <a:xfrm flipH="1">
            <a:off x="1549400" y="4268604"/>
            <a:ext cx="1905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a:extLst>
              <a:ext uri="{FF2B5EF4-FFF2-40B4-BE49-F238E27FC236}">
                <a16:creationId xmlns:a16="http://schemas.microsoft.com/office/drawing/2014/main" id="{F1CB936F-5B5D-4819-950C-CDEC27B32DF4}"/>
              </a:ext>
            </a:extLst>
          </p:cNvPr>
          <p:cNvSpPr>
            <a:spLocks noChangeShapeType="1"/>
          </p:cNvSpPr>
          <p:nvPr/>
        </p:nvSpPr>
        <p:spPr bwMode="auto">
          <a:xfrm flipH="1">
            <a:off x="3429000" y="4290130"/>
            <a:ext cx="15876" cy="110737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15">
            <a:extLst>
              <a:ext uri="{FF2B5EF4-FFF2-40B4-BE49-F238E27FC236}">
                <a16:creationId xmlns:a16="http://schemas.microsoft.com/office/drawing/2014/main" id="{54493E4C-D188-4477-8902-E54AA9FEC1A8}"/>
              </a:ext>
            </a:extLst>
          </p:cNvPr>
          <p:cNvSpPr>
            <a:spLocks noChangeArrowheads="1"/>
          </p:cNvSpPr>
          <p:nvPr/>
        </p:nvSpPr>
        <p:spPr bwMode="auto">
          <a:xfrm>
            <a:off x="1511300" y="30734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16">
            <a:extLst>
              <a:ext uri="{FF2B5EF4-FFF2-40B4-BE49-F238E27FC236}">
                <a16:creationId xmlns:a16="http://schemas.microsoft.com/office/drawing/2014/main" id="{BB00B83B-D4BB-4A6E-9D4D-662AE4106B2C}"/>
              </a:ext>
            </a:extLst>
          </p:cNvPr>
          <p:cNvSpPr>
            <a:spLocks noChangeArrowheads="1"/>
          </p:cNvSpPr>
          <p:nvPr/>
        </p:nvSpPr>
        <p:spPr bwMode="auto">
          <a:xfrm>
            <a:off x="1524000" y="4216336"/>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Oval 17">
            <a:extLst>
              <a:ext uri="{FF2B5EF4-FFF2-40B4-BE49-F238E27FC236}">
                <a16:creationId xmlns:a16="http://schemas.microsoft.com/office/drawing/2014/main" id="{7628456A-ECAF-4DF6-9E9C-9302DC4E1648}"/>
              </a:ext>
            </a:extLst>
          </p:cNvPr>
          <p:cNvSpPr>
            <a:spLocks noChangeArrowheads="1"/>
          </p:cNvSpPr>
          <p:nvPr/>
        </p:nvSpPr>
        <p:spPr bwMode="auto">
          <a:xfrm>
            <a:off x="21717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18">
            <a:extLst>
              <a:ext uri="{FF2B5EF4-FFF2-40B4-BE49-F238E27FC236}">
                <a16:creationId xmlns:a16="http://schemas.microsoft.com/office/drawing/2014/main" id="{37A38F48-05B1-4A09-8493-5789974933F2}"/>
              </a:ext>
            </a:extLst>
          </p:cNvPr>
          <p:cNvSpPr>
            <a:spLocks noChangeArrowheads="1"/>
          </p:cNvSpPr>
          <p:nvPr/>
        </p:nvSpPr>
        <p:spPr bwMode="auto">
          <a:xfrm>
            <a:off x="3378200"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Rectangle 19">
            <a:extLst>
              <a:ext uri="{FF2B5EF4-FFF2-40B4-BE49-F238E27FC236}">
                <a16:creationId xmlns:a16="http://schemas.microsoft.com/office/drawing/2014/main" id="{CE89ABB6-1680-4C46-9DC7-351F0F6A70BB}"/>
              </a:ext>
            </a:extLst>
          </p:cNvPr>
          <p:cNvSpPr>
            <a:spLocks noChangeArrowheads="1"/>
          </p:cNvSpPr>
          <p:nvPr/>
        </p:nvSpPr>
        <p:spPr bwMode="auto">
          <a:xfrm>
            <a:off x="987425" y="2860675"/>
            <a:ext cx="65883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22" name="Rectangle 20">
            <a:extLst>
              <a:ext uri="{FF2B5EF4-FFF2-40B4-BE49-F238E27FC236}">
                <a16:creationId xmlns:a16="http://schemas.microsoft.com/office/drawing/2014/main" id="{8CA7D2CE-3284-46A6-BFEF-9071386DB5DC}"/>
              </a:ext>
            </a:extLst>
          </p:cNvPr>
          <p:cNvSpPr>
            <a:spLocks noChangeArrowheads="1"/>
          </p:cNvSpPr>
          <p:nvPr/>
        </p:nvSpPr>
        <p:spPr bwMode="auto">
          <a:xfrm>
            <a:off x="878345" y="3921190"/>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23" name="Rectangle 21">
            <a:extLst>
              <a:ext uri="{FF2B5EF4-FFF2-40B4-BE49-F238E27FC236}">
                <a16:creationId xmlns:a16="http://schemas.microsoft.com/office/drawing/2014/main" id="{62D7D93E-1D0B-4442-A89D-E984F9F36E40}"/>
              </a:ext>
            </a:extLst>
          </p:cNvPr>
          <p:cNvSpPr>
            <a:spLocks noChangeArrowheads="1"/>
          </p:cNvSpPr>
          <p:nvPr/>
        </p:nvSpPr>
        <p:spPr bwMode="auto">
          <a:xfrm>
            <a:off x="1982788"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24" name="Rectangle 22">
            <a:extLst>
              <a:ext uri="{FF2B5EF4-FFF2-40B4-BE49-F238E27FC236}">
                <a16:creationId xmlns:a16="http://schemas.microsoft.com/office/drawing/2014/main" id="{D367087D-E6B2-4C61-8263-4FF17ACA6FC7}"/>
              </a:ext>
            </a:extLst>
          </p:cNvPr>
          <p:cNvSpPr>
            <a:spLocks noChangeArrowheads="1"/>
          </p:cNvSpPr>
          <p:nvPr/>
        </p:nvSpPr>
        <p:spPr bwMode="auto">
          <a:xfrm>
            <a:off x="3151188"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26" name="AutoShape 24">
            <a:extLst>
              <a:ext uri="{FF2B5EF4-FFF2-40B4-BE49-F238E27FC236}">
                <a16:creationId xmlns:a16="http://schemas.microsoft.com/office/drawing/2014/main" id="{6F4EBC83-7FE2-4127-B19F-7114E71769B2}"/>
              </a:ext>
            </a:extLst>
          </p:cNvPr>
          <p:cNvSpPr>
            <a:spLocks noChangeArrowheads="1"/>
          </p:cNvSpPr>
          <p:nvPr/>
        </p:nvSpPr>
        <p:spPr bwMode="auto">
          <a:xfrm>
            <a:off x="2239963" y="5892800"/>
            <a:ext cx="1185862" cy="220663"/>
          </a:xfrm>
          <a:prstGeom prst="rightArrow">
            <a:avLst>
              <a:gd name="adj1" fmla="val 50000"/>
              <a:gd name="adj2" fmla="val 268729"/>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Line 25">
            <a:extLst>
              <a:ext uri="{FF2B5EF4-FFF2-40B4-BE49-F238E27FC236}">
                <a16:creationId xmlns:a16="http://schemas.microsoft.com/office/drawing/2014/main" id="{C6A9BE0A-0CFB-4C79-A50E-0341E531812B}"/>
              </a:ext>
            </a:extLst>
          </p:cNvPr>
          <p:cNvSpPr>
            <a:spLocks noChangeShapeType="1"/>
          </p:cNvSpPr>
          <p:nvPr/>
        </p:nvSpPr>
        <p:spPr bwMode="auto">
          <a:xfrm>
            <a:off x="2992438" y="2967038"/>
            <a:ext cx="0" cy="24241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6">
            <a:extLst>
              <a:ext uri="{FF2B5EF4-FFF2-40B4-BE49-F238E27FC236}">
                <a16:creationId xmlns:a16="http://schemas.microsoft.com/office/drawing/2014/main" id="{C7B1898F-ED60-4661-937D-2488896E060A}"/>
              </a:ext>
            </a:extLst>
          </p:cNvPr>
          <p:cNvSpPr>
            <a:spLocks noChangeShapeType="1"/>
          </p:cNvSpPr>
          <p:nvPr/>
        </p:nvSpPr>
        <p:spPr bwMode="auto">
          <a:xfrm flipH="1">
            <a:off x="1570038" y="2952750"/>
            <a:ext cx="14287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Oval 27">
            <a:extLst>
              <a:ext uri="{FF2B5EF4-FFF2-40B4-BE49-F238E27FC236}">
                <a16:creationId xmlns:a16="http://schemas.microsoft.com/office/drawing/2014/main" id="{7BC99E3B-D18E-469E-BABB-20083928C153}"/>
              </a:ext>
            </a:extLst>
          </p:cNvPr>
          <p:cNvSpPr>
            <a:spLocks noChangeArrowheads="1"/>
          </p:cNvSpPr>
          <p:nvPr/>
        </p:nvSpPr>
        <p:spPr bwMode="auto">
          <a:xfrm>
            <a:off x="1520825" y="28765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Oval 28">
            <a:extLst>
              <a:ext uri="{FF2B5EF4-FFF2-40B4-BE49-F238E27FC236}">
                <a16:creationId xmlns:a16="http://schemas.microsoft.com/office/drawing/2014/main" id="{73C42073-AF41-4D97-B3F7-09D2DD11B365}"/>
              </a:ext>
            </a:extLst>
          </p:cNvPr>
          <p:cNvSpPr>
            <a:spLocks noChangeArrowheads="1"/>
          </p:cNvSpPr>
          <p:nvPr/>
        </p:nvSpPr>
        <p:spPr bwMode="auto">
          <a:xfrm>
            <a:off x="2944813"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 name="Rectangle 29">
            <a:extLst>
              <a:ext uri="{FF2B5EF4-FFF2-40B4-BE49-F238E27FC236}">
                <a16:creationId xmlns:a16="http://schemas.microsoft.com/office/drawing/2014/main" id="{7B6B8CD9-8786-49C2-8966-923C467120E0}"/>
              </a:ext>
            </a:extLst>
          </p:cNvPr>
          <p:cNvSpPr>
            <a:spLocks noChangeArrowheads="1"/>
          </p:cNvSpPr>
          <p:nvPr/>
        </p:nvSpPr>
        <p:spPr bwMode="auto">
          <a:xfrm>
            <a:off x="3124200" y="2417763"/>
            <a:ext cx="175047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a:t>
            </a:r>
          </a:p>
        </p:txBody>
      </p:sp>
      <p:sp>
        <p:nvSpPr>
          <p:cNvPr id="32" name="Arc 30">
            <a:extLst>
              <a:ext uri="{FF2B5EF4-FFF2-40B4-BE49-F238E27FC236}">
                <a16:creationId xmlns:a16="http://schemas.microsoft.com/office/drawing/2014/main" id="{CC95B44D-32F9-47BB-9F90-45533964421A}"/>
              </a:ext>
            </a:extLst>
          </p:cNvPr>
          <p:cNvSpPr>
            <a:spLocks/>
          </p:cNvSpPr>
          <p:nvPr/>
        </p:nvSpPr>
        <p:spPr bwMode="auto">
          <a:xfrm rot="10620000">
            <a:off x="2203450" y="1195388"/>
            <a:ext cx="5073650" cy="2754312"/>
          </a:xfrm>
          <a:custGeom>
            <a:avLst/>
            <a:gdLst>
              <a:gd name="T0" fmla="*/ 1238141 w 20825"/>
              <a:gd name="T1" fmla="*/ 0 h 20994"/>
              <a:gd name="T2" fmla="*/ 5073650 w 20825"/>
              <a:gd name="T3" fmla="*/ 2001776 h 20994"/>
              <a:gd name="T4" fmla="*/ 0 w 20825"/>
              <a:gd name="T5" fmla="*/ 2754312 h 20994"/>
              <a:gd name="T6" fmla="*/ 0 60000 65536"/>
              <a:gd name="T7" fmla="*/ 0 60000 65536"/>
              <a:gd name="T8" fmla="*/ 0 60000 65536"/>
              <a:gd name="T9" fmla="*/ 0 w 20825"/>
              <a:gd name="T10" fmla="*/ 0 h 20994"/>
              <a:gd name="T11" fmla="*/ 20825 w 20825"/>
              <a:gd name="T12" fmla="*/ 20994 h 20994"/>
            </a:gdLst>
            <a:ahLst/>
            <a:cxnLst>
              <a:cxn ang="T6">
                <a:pos x="T0" y="T1"/>
              </a:cxn>
              <a:cxn ang="T7">
                <a:pos x="T2" y="T3"/>
              </a:cxn>
              <a:cxn ang="T8">
                <a:pos x="T4" y="T5"/>
              </a:cxn>
            </a:cxnLst>
            <a:rect l="T9" t="T10" r="T11" b="T12"/>
            <a:pathLst>
              <a:path w="20825" h="20994" fill="none" extrusionOk="0">
                <a:moveTo>
                  <a:pt x="5081" y="0"/>
                </a:moveTo>
                <a:cubicBezTo>
                  <a:pt x="12712" y="1847"/>
                  <a:pt x="18739" y="7689"/>
                  <a:pt x="20824" y="15258"/>
                </a:cubicBezTo>
              </a:path>
              <a:path w="20825" h="20994" stroke="0" extrusionOk="0">
                <a:moveTo>
                  <a:pt x="5081" y="0"/>
                </a:moveTo>
                <a:cubicBezTo>
                  <a:pt x="12712" y="1847"/>
                  <a:pt x="18739" y="7689"/>
                  <a:pt x="20824" y="15258"/>
                </a:cubicBezTo>
                <a:lnTo>
                  <a:pt x="0" y="20994"/>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Oval 31">
            <a:extLst>
              <a:ext uri="{FF2B5EF4-FFF2-40B4-BE49-F238E27FC236}">
                <a16:creationId xmlns:a16="http://schemas.microsoft.com/office/drawing/2014/main" id="{F9D88666-5443-4C51-A505-BDAB21D76323}"/>
              </a:ext>
            </a:extLst>
          </p:cNvPr>
          <p:cNvSpPr>
            <a:spLocks noChangeArrowheads="1"/>
          </p:cNvSpPr>
          <p:nvPr/>
        </p:nvSpPr>
        <p:spPr bwMode="auto">
          <a:xfrm>
            <a:off x="2116138" y="3019425"/>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Oval 32">
            <a:extLst>
              <a:ext uri="{FF2B5EF4-FFF2-40B4-BE49-F238E27FC236}">
                <a16:creationId xmlns:a16="http://schemas.microsoft.com/office/drawing/2014/main" id="{AB057D00-90A3-4A25-A457-8BE739C544BC}"/>
              </a:ext>
            </a:extLst>
          </p:cNvPr>
          <p:cNvSpPr>
            <a:spLocks noChangeArrowheads="1"/>
          </p:cNvSpPr>
          <p:nvPr/>
        </p:nvSpPr>
        <p:spPr bwMode="auto">
          <a:xfrm>
            <a:off x="2889250" y="2836863"/>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5" name="AutoShape 33">
            <a:extLst>
              <a:ext uri="{FF2B5EF4-FFF2-40B4-BE49-F238E27FC236}">
                <a16:creationId xmlns:a16="http://schemas.microsoft.com/office/drawing/2014/main" id="{6D7FBEEA-C9D3-4107-A3E0-448F2C8DFF90}"/>
              </a:ext>
            </a:extLst>
          </p:cNvPr>
          <p:cNvSpPr>
            <a:spLocks noChangeArrowheads="1"/>
          </p:cNvSpPr>
          <p:nvPr/>
        </p:nvSpPr>
        <p:spPr bwMode="auto">
          <a:xfrm>
            <a:off x="3005138" y="6107113"/>
            <a:ext cx="420687" cy="352425"/>
          </a:xfrm>
          <a:prstGeom prst="leftArrow">
            <a:avLst>
              <a:gd name="adj1" fmla="val 50000"/>
              <a:gd name="adj2" fmla="val 5967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Oval 36">
            <a:extLst>
              <a:ext uri="{FF2B5EF4-FFF2-40B4-BE49-F238E27FC236}">
                <a16:creationId xmlns:a16="http://schemas.microsoft.com/office/drawing/2014/main" id="{1F7E5BE1-EA80-4D9B-8791-D03DE8E35B0E}"/>
              </a:ext>
            </a:extLst>
          </p:cNvPr>
          <p:cNvSpPr>
            <a:spLocks noChangeArrowheads="1"/>
          </p:cNvSpPr>
          <p:nvPr/>
        </p:nvSpPr>
        <p:spPr bwMode="auto">
          <a:xfrm>
            <a:off x="3309938" y="4181729"/>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Oval 37">
            <a:extLst>
              <a:ext uri="{FF2B5EF4-FFF2-40B4-BE49-F238E27FC236}">
                <a16:creationId xmlns:a16="http://schemas.microsoft.com/office/drawing/2014/main" id="{43BEA044-51F3-4B0C-9C52-E9A2BF06195B}"/>
              </a:ext>
            </a:extLst>
          </p:cNvPr>
          <p:cNvSpPr>
            <a:spLocks noChangeArrowheads="1"/>
          </p:cNvSpPr>
          <p:nvPr/>
        </p:nvSpPr>
        <p:spPr bwMode="auto">
          <a:xfrm>
            <a:off x="1954213" y="5716588"/>
            <a:ext cx="1735137" cy="949325"/>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 name="AutoShape 39">
            <a:extLst>
              <a:ext uri="{FF2B5EF4-FFF2-40B4-BE49-F238E27FC236}">
                <a16:creationId xmlns:a16="http://schemas.microsoft.com/office/drawing/2014/main" id="{0AA952BA-E8CF-4347-BBB7-2914B4405358}"/>
              </a:ext>
            </a:extLst>
          </p:cNvPr>
          <p:cNvSpPr>
            <a:spLocks noChangeArrowheads="1"/>
          </p:cNvSpPr>
          <p:nvPr/>
        </p:nvSpPr>
        <p:spPr bwMode="auto">
          <a:xfrm>
            <a:off x="1631950" y="2968625"/>
            <a:ext cx="404813" cy="158750"/>
          </a:xfrm>
          <a:prstGeom prst="upArrow">
            <a:avLst>
              <a:gd name="adj1" fmla="val 50000"/>
              <a:gd name="adj2" fmla="val 49995"/>
            </a:avLst>
          </a:prstGeom>
          <a:solidFill>
            <a:schemeClr val="tx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AutoShape 40">
            <a:extLst>
              <a:ext uri="{FF2B5EF4-FFF2-40B4-BE49-F238E27FC236}">
                <a16:creationId xmlns:a16="http://schemas.microsoft.com/office/drawing/2014/main" id="{A78B27F8-CC42-484C-96EE-44B2A829D6A7}"/>
              </a:ext>
            </a:extLst>
          </p:cNvPr>
          <p:cNvSpPr>
            <a:spLocks noChangeArrowheads="1"/>
          </p:cNvSpPr>
          <p:nvPr/>
        </p:nvSpPr>
        <p:spPr bwMode="auto">
          <a:xfrm>
            <a:off x="2233613" y="4819650"/>
            <a:ext cx="790575" cy="490538"/>
          </a:xfrm>
          <a:prstGeom prst="rightArrow">
            <a:avLst>
              <a:gd name="adj1" fmla="val 50000"/>
              <a:gd name="adj2" fmla="val 8059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Rectangle 41">
            <a:extLst>
              <a:ext uri="{FF2B5EF4-FFF2-40B4-BE49-F238E27FC236}">
                <a16:creationId xmlns:a16="http://schemas.microsoft.com/office/drawing/2014/main" id="{7C797CA2-3E07-421E-8DCA-74BA70B3434F}"/>
              </a:ext>
            </a:extLst>
          </p:cNvPr>
          <p:cNvSpPr>
            <a:spLocks noChangeArrowheads="1"/>
          </p:cNvSpPr>
          <p:nvPr/>
        </p:nvSpPr>
        <p:spPr bwMode="auto">
          <a:xfrm>
            <a:off x="2860675" y="1443038"/>
            <a:ext cx="6229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b="0" dirty="0">
                <a:latin typeface="+mn-ea"/>
              </a:rPr>
              <a:t>需求的总变化是收入效应和替代效应的</a:t>
            </a:r>
            <a:endParaRPr lang="en-US" altLang="zh-CN" b="0" dirty="0">
              <a:latin typeface="+mn-ea"/>
            </a:endParaRPr>
          </a:p>
          <a:p>
            <a:r>
              <a:rPr lang="zh-CN" altLang="en-US" b="0" dirty="0">
                <a:latin typeface="+mn-ea"/>
              </a:rPr>
              <a:t>总和。</a:t>
            </a:r>
            <a:endParaRPr lang="en-US" altLang="zh-CN" b="0" dirty="0">
              <a:latin typeface="+mn-ea"/>
            </a:endParaRPr>
          </a:p>
        </p:txBody>
      </p:sp>
      <p:sp>
        <p:nvSpPr>
          <p:cNvPr id="42" name="AutoShape 34">
            <a:extLst>
              <a:ext uri="{FF2B5EF4-FFF2-40B4-BE49-F238E27FC236}">
                <a16:creationId xmlns:a16="http://schemas.microsoft.com/office/drawing/2014/main" id="{F0FC1062-4C63-4598-9E95-A8976B09934A}"/>
              </a:ext>
            </a:extLst>
          </p:cNvPr>
          <p:cNvSpPr>
            <a:spLocks noChangeArrowheads="1"/>
          </p:cNvSpPr>
          <p:nvPr/>
        </p:nvSpPr>
        <p:spPr bwMode="auto">
          <a:xfrm>
            <a:off x="406400" y="2973388"/>
            <a:ext cx="186086" cy="1295216"/>
          </a:xfrm>
          <a:prstGeom prst="upArrow">
            <a:avLst>
              <a:gd name="adj1" fmla="val 50000"/>
              <a:gd name="adj2" fmla="val 160039"/>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 name="AutoShape 23">
            <a:extLst>
              <a:ext uri="{FF2B5EF4-FFF2-40B4-BE49-F238E27FC236}">
                <a16:creationId xmlns:a16="http://schemas.microsoft.com/office/drawing/2014/main" id="{351460B2-03C2-442A-A265-A760654F2B82}"/>
              </a:ext>
            </a:extLst>
          </p:cNvPr>
          <p:cNvSpPr>
            <a:spLocks noChangeArrowheads="1"/>
          </p:cNvSpPr>
          <p:nvPr/>
        </p:nvSpPr>
        <p:spPr bwMode="auto">
          <a:xfrm>
            <a:off x="736599" y="3175000"/>
            <a:ext cx="196851" cy="1093604"/>
          </a:xfrm>
          <a:prstGeom prst="downArrow">
            <a:avLst>
              <a:gd name="adj1" fmla="val 50000"/>
              <a:gd name="adj2" fmla="val 159075"/>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2540196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CA68D-308D-4B66-A34C-A10955E3AF62}"/>
              </a:ext>
            </a:extLst>
          </p:cNvPr>
          <p:cNvSpPr>
            <a:spLocks noGrp="1"/>
          </p:cNvSpPr>
          <p:nvPr>
            <p:ph type="title"/>
          </p:nvPr>
        </p:nvSpPr>
        <p:spPr/>
        <p:txBody>
          <a:bodyPr/>
          <a:lstStyle/>
          <a:p>
            <a:r>
              <a:rPr lang="zh-CN" altLang="en-US" dirty="0"/>
              <a:t>吉芬商品</a:t>
            </a:r>
          </a:p>
        </p:txBody>
      </p:sp>
      <p:sp>
        <p:nvSpPr>
          <p:cNvPr id="3" name="内容占位符 2">
            <a:extLst>
              <a:ext uri="{FF2B5EF4-FFF2-40B4-BE49-F238E27FC236}">
                <a16:creationId xmlns:a16="http://schemas.microsoft.com/office/drawing/2014/main" id="{0E77FB3E-AE50-4722-82B4-888F3CA032CF}"/>
              </a:ext>
            </a:extLst>
          </p:cNvPr>
          <p:cNvSpPr>
            <a:spLocks noGrp="1"/>
          </p:cNvSpPr>
          <p:nvPr>
            <p:ph idx="1"/>
          </p:nvPr>
        </p:nvSpPr>
        <p:spPr/>
        <p:txBody>
          <a:bodyPr>
            <a:normAutofit/>
          </a:bodyPr>
          <a:lstStyle/>
          <a:p>
            <a:r>
              <a:rPr lang="zh-CN" altLang="en-US" sz="3200" dirty="0"/>
              <a:t>低档品在极少情况下，收入效应的结果可能大于替代效应，导致商品价格下降时需求减少。</a:t>
            </a:r>
          </a:p>
          <a:p>
            <a:r>
              <a:rPr lang="zh-CN" altLang="en-US" sz="3200" dirty="0"/>
              <a:t>我们称这类商品为吉芬商品</a:t>
            </a:r>
            <a:r>
              <a:rPr lang="en-US" altLang="zh-CN" sz="3200" dirty="0"/>
              <a:t>(</a:t>
            </a:r>
            <a:r>
              <a:rPr lang="en-US" altLang="zh-CN" sz="3200" dirty="0" err="1"/>
              <a:t>Giffen’s</a:t>
            </a:r>
            <a:r>
              <a:rPr lang="en-US" altLang="zh-CN" sz="3200" dirty="0"/>
              <a:t> Goods)</a:t>
            </a:r>
            <a:r>
              <a:rPr lang="zh-CN" altLang="en-US" sz="3200" dirty="0"/>
              <a:t>。</a:t>
            </a:r>
          </a:p>
          <a:p>
            <a:r>
              <a:rPr lang="zh-CN" altLang="en-US" sz="3200" dirty="0"/>
              <a:t>房子、股票？</a:t>
            </a:r>
          </a:p>
          <a:p>
            <a:r>
              <a:rPr lang="zh-CN" altLang="en-US" sz="3200" dirty="0"/>
              <a:t>奢侈品？</a:t>
            </a:r>
          </a:p>
          <a:p>
            <a:endParaRPr lang="zh-CN" altLang="en-US" sz="3200" dirty="0"/>
          </a:p>
        </p:txBody>
      </p:sp>
    </p:spTree>
    <p:extLst>
      <p:ext uri="{BB962C8B-B14F-4D97-AF65-F5344CB8AC3E}">
        <p14:creationId xmlns:p14="http://schemas.microsoft.com/office/powerpoint/2010/main" val="3956575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E675B-A941-4FF2-A869-C9A00E777B74}"/>
              </a:ext>
            </a:extLst>
          </p:cNvPr>
          <p:cNvSpPr>
            <a:spLocks noGrp="1"/>
          </p:cNvSpPr>
          <p:nvPr>
            <p:ph type="title"/>
          </p:nvPr>
        </p:nvSpPr>
        <p:spPr/>
        <p:txBody>
          <a:bodyPr/>
          <a:lstStyle/>
          <a:p>
            <a:r>
              <a:rPr lang="zh-CN" altLang="en-US" dirty="0"/>
              <a:t>吉芬商品的希克斯分解</a:t>
            </a:r>
          </a:p>
        </p:txBody>
      </p:sp>
      <p:sp>
        <p:nvSpPr>
          <p:cNvPr id="3" name="内容占位符 2">
            <a:extLst>
              <a:ext uri="{FF2B5EF4-FFF2-40B4-BE49-F238E27FC236}">
                <a16:creationId xmlns:a16="http://schemas.microsoft.com/office/drawing/2014/main" id="{6CED5493-8D89-4DA4-B71E-499D19089DD1}"/>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C626465B-27C2-469A-9556-401360B97779}"/>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44654F52-639E-4CF4-AD00-AECC0A7DB4BC}"/>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668EC896-7B61-4212-9915-DF0D325C310A}"/>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D7FCCCF4-5358-41F0-AF40-3D1F56002AA6}"/>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Line 7">
            <a:extLst>
              <a:ext uri="{FF2B5EF4-FFF2-40B4-BE49-F238E27FC236}">
                <a16:creationId xmlns:a16="http://schemas.microsoft.com/office/drawing/2014/main" id="{3C11B028-30CE-4E27-B843-6103E2AEE651}"/>
              </a:ext>
            </a:extLst>
          </p:cNvPr>
          <p:cNvSpPr>
            <a:spLocks noChangeShapeType="1"/>
          </p:cNvSpPr>
          <p:nvPr/>
        </p:nvSpPr>
        <p:spPr bwMode="auto">
          <a:xfrm>
            <a:off x="1581150" y="2019300"/>
            <a:ext cx="2774950" cy="33782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12">
            <a:extLst>
              <a:ext uri="{FF2B5EF4-FFF2-40B4-BE49-F238E27FC236}">
                <a16:creationId xmlns:a16="http://schemas.microsoft.com/office/drawing/2014/main" id="{039F45B9-D288-470D-832A-A8823D53C13C}"/>
              </a:ext>
            </a:extLst>
          </p:cNvPr>
          <p:cNvSpPr>
            <a:spLocks noChangeArrowheads="1"/>
          </p:cNvSpPr>
          <p:nvPr/>
        </p:nvSpPr>
        <p:spPr bwMode="auto">
          <a:xfrm>
            <a:off x="3444875"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13">
            <a:extLst>
              <a:ext uri="{FF2B5EF4-FFF2-40B4-BE49-F238E27FC236}">
                <a16:creationId xmlns:a16="http://schemas.microsoft.com/office/drawing/2014/main" id="{AC03A58D-AD0F-4D61-86BC-52734011C201}"/>
              </a:ext>
            </a:extLst>
          </p:cNvPr>
          <p:cNvSpPr>
            <a:spLocks noChangeArrowheads="1"/>
          </p:cNvSpPr>
          <p:nvPr/>
        </p:nvSpPr>
        <p:spPr bwMode="auto">
          <a:xfrm>
            <a:off x="949325" y="3917950"/>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12" name="Rectangle 15">
            <a:extLst>
              <a:ext uri="{FF2B5EF4-FFF2-40B4-BE49-F238E27FC236}">
                <a16:creationId xmlns:a16="http://schemas.microsoft.com/office/drawing/2014/main" id="{DF20BF31-7243-47B8-8B39-E30DAB4488B5}"/>
              </a:ext>
            </a:extLst>
          </p:cNvPr>
          <p:cNvSpPr>
            <a:spLocks noChangeArrowheads="1"/>
          </p:cNvSpPr>
          <p:nvPr/>
        </p:nvSpPr>
        <p:spPr bwMode="auto">
          <a:xfrm>
            <a:off x="3211513"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p>
        </p:txBody>
      </p:sp>
      <p:sp>
        <p:nvSpPr>
          <p:cNvPr id="13" name="Oval 17">
            <a:extLst>
              <a:ext uri="{FF2B5EF4-FFF2-40B4-BE49-F238E27FC236}">
                <a16:creationId xmlns:a16="http://schemas.microsoft.com/office/drawing/2014/main" id="{C75A02B4-43AC-477D-A080-65036C52AEF8}"/>
              </a:ext>
            </a:extLst>
          </p:cNvPr>
          <p:cNvSpPr>
            <a:spLocks noChangeArrowheads="1"/>
          </p:cNvSpPr>
          <p:nvPr/>
        </p:nvSpPr>
        <p:spPr bwMode="auto">
          <a:xfrm>
            <a:off x="1520825" y="42862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Line 27">
            <a:extLst>
              <a:ext uri="{FF2B5EF4-FFF2-40B4-BE49-F238E27FC236}">
                <a16:creationId xmlns:a16="http://schemas.microsoft.com/office/drawing/2014/main" id="{B42CDFCA-67A5-4279-8F64-D016FF559F41}"/>
              </a:ext>
            </a:extLst>
          </p:cNvPr>
          <p:cNvSpPr>
            <a:spLocks noChangeShapeType="1"/>
          </p:cNvSpPr>
          <p:nvPr/>
        </p:nvSpPr>
        <p:spPr bwMode="auto">
          <a:xfrm>
            <a:off x="3505200" y="4352925"/>
            <a:ext cx="0" cy="10382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28">
            <a:extLst>
              <a:ext uri="{FF2B5EF4-FFF2-40B4-BE49-F238E27FC236}">
                <a16:creationId xmlns:a16="http://schemas.microsoft.com/office/drawing/2014/main" id="{A61F603B-E75E-4270-B9AB-3836F2EA3F80}"/>
              </a:ext>
            </a:extLst>
          </p:cNvPr>
          <p:cNvSpPr>
            <a:spLocks noChangeShapeType="1"/>
          </p:cNvSpPr>
          <p:nvPr/>
        </p:nvSpPr>
        <p:spPr bwMode="auto">
          <a:xfrm flipH="1">
            <a:off x="1581150" y="4362450"/>
            <a:ext cx="19240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43">
            <a:extLst>
              <a:ext uri="{FF2B5EF4-FFF2-40B4-BE49-F238E27FC236}">
                <a16:creationId xmlns:a16="http://schemas.microsoft.com/office/drawing/2014/main" id="{C41DC7AD-2E79-4A2E-BBFA-12B12CD20590}"/>
              </a:ext>
            </a:extLst>
          </p:cNvPr>
          <p:cNvSpPr>
            <a:spLocks noChangeArrowheads="1"/>
          </p:cNvSpPr>
          <p:nvPr/>
        </p:nvSpPr>
        <p:spPr bwMode="auto">
          <a:xfrm>
            <a:off x="4256088" y="1323975"/>
            <a:ext cx="5100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b="0" dirty="0">
                <a:latin typeface="+mn-ea"/>
              </a:rPr>
              <a:t>p</a:t>
            </a:r>
            <a:r>
              <a:rPr lang="en-US" altLang="zh-CN" b="0" baseline="-25000" dirty="0">
                <a:latin typeface="+mn-ea"/>
              </a:rPr>
              <a:t>1</a:t>
            </a:r>
            <a:r>
              <a:rPr lang="en-US" altLang="zh-CN" b="0" dirty="0">
                <a:latin typeface="+mn-ea"/>
              </a:rPr>
              <a:t> </a:t>
            </a:r>
            <a:r>
              <a:rPr lang="zh-CN" altLang="en-US" b="0" dirty="0">
                <a:latin typeface="+mn-ea"/>
              </a:rPr>
              <a:t>下降导致商品</a:t>
            </a:r>
            <a:r>
              <a:rPr lang="en-US" altLang="zh-CN" b="0" dirty="0">
                <a:latin typeface="+mn-ea"/>
              </a:rPr>
              <a:t>1</a:t>
            </a:r>
            <a:r>
              <a:rPr lang="zh-CN" altLang="en-US" b="0" dirty="0">
                <a:latin typeface="+mn-ea"/>
              </a:rPr>
              <a:t>的需求下降。</a:t>
            </a:r>
            <a:endParaRPr lang="en-US" altLang="zh-CN" b="0" dirty="0">
              <a:latin typeface="+mn-ea"/>
            </a:endParaRPr>
          </a:p>
        </p:txBody>
      </p:sp>
      <p:sp>
        <p:nvSpPr>
          <p:cNvPr id="17" name="Freeform 47">
            <a:extLst>
              <a:ext uri="{FF2B5EF4-FFF2-40B4-BE49-F238E27FC236}">
                <a16:creationId xmlns:a16="http://schemas.microsoft.com/office/drawing/2014/main" id="{D346CEAE-2D35-4562-BAD5-8EE6BC30E97D}"/>
              </a:ext>
            </a:extLst>
          </p:cNvPr>
          <p:cNvSpPr>
            <a:spLocks/>
          </p:cNvSpPr>
          <p:nvPr/>
        </p:nvSpPr>
        <p:spPr bwMode="auto">
          <a:xfrm>
            <a:off x="1774825" y="1933575"/>
            <a:ext cx="3101975" cy="3376613"/>
          </a:xfrm>
          <a:custGeom>
            <a:avLst/>
            <a:gdLst>
              <a:gd name="T0" fmla="*/ 0 w 1954"/>
              <a:gd name="T1" fmla="*/ 0 h 2127"/>
              <a:gd name="T2" fmla="*/ 1109 w 1954"/>
              <a:gd name="T3" fmla="*/ 1519 h 2127"/>
              <a:gd name="T4" fmla="*/ 1483 w 1954"/>
              <a:gd name="T5" fmla="*/ 1844 h 2127"/>
              <a:gd name="T6" fmla="*/ 1696 w 1954"/>
              <a:gd name="T7" fmla="*/ 2013 h 2127"/>
              <a:gd name="T8" fmla="*/ 1954 w 1954"/>
              <a:gd name="T9" fmla="*/ 2127 h 2127"/>
              <a:gd name="T10" fmla="*/ 1945 w 1954"/>
              <a:gd name="T11" fmla="*/ 2117 h 2127"/>
              <a:gd name="T12" fmla="*/ 0 60000 65536"/>
              <a:gd name="T13" fmla="*/ 0 60000 65536"/>
              <a:gd name="T14" fmla="*/ 0 60000 65536"/>
              <a:gd name="T15" fmla="*/ 0 60000 65536"/>
              <a:gd name="T16" fmla="*/ 0 60000 65536"/>
              <a:gd name="T17" fmla="*/ 0 60000 65536"/>
              <a:gd name="T18" fmla="*/ 0 w 1954"/>
              <a:gd name="T19" fmla="*/ 0 h 2127"/>
              <a:gd name="T20" fmla="*/ 1954 w 1954"/>
              <a:gd name="T21" fmla="*/ 2127 h 2127"/>
            </a:gdLst>
            <a:ahLst/>
            <a:cxnLst>
              <a:cxn ang="T12">
                <a:pos x="T0" y="T1"/>
              </a:cxn>
              <a:cxn ang="T13">
                <a:pos x="T2" y="T3"/>
              </a:cxn>
              <a:cxn ang="T14">
                <a:pos x="T4" y="T5"/>
              </a:cxn>
              <a:cxn ang="T15">
                <a:pos x="T6" y="T7"/>
              </a:cxn>
              <a:cxn ang="T16">
                <a:pos x="T8" y="T9"/>
              </a:cxn>
              <a:cxn ang="T17">
                <a:pos x="T10" y="T11"/>
              </a:cxn>
            </a:cxnLst>
            <a:rect l="T18" t="T19" r="T20" b="T21"/>
            <a:pathLst>
              <a:path w="1954" h="2127">
                <a:moveTo>
                  <a:pt x="0" y="0"/>
                </a:moveTo>
                <a:lnTo>
                  <a:pt x="1109" y="1519"/>
                </a:lnTo>
                <a:lnTo>
                  <a:pt x="1483" y="1844"/>
                </a:lnTo>
                <a:lnTo>
                  <a:pt x="1696" y="2013"/>
                </a:lnTo>
                <a:lnTo>
                  <a:pt x="1954" y="2127"/>
                </a:lnTo>
                <a:lnTo>
                  <a:pt x="1945" y="2117"/>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Oval 33">
            <a:extLst>
              <a:ext uri="{FF2B5EF4-FFF2-40B4-BE49-F238E27FC236}">
                <a16:creationId xmlns:a16="http://schemas.microsoft.com/office/drawing/2014/main" id="{C4B7E8C4-2C5A-4175-8CAA-8124AF1F5426}"/>
              </a:ext>
            </a:extLst>
          </p:cNvPr>
          <p:cNvSpPr>
            <a:spLocks noChangeArrowheads="1"/>
          </p:cNvSpPr>
          <p:nvPr/>
        </p:nvSpPr>
        <p:spPr bwMode="auto">
          <a:xfrm>
            <a:off x="3392488" y="4233863"/>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2388462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C2342-D4AE-4283-8F65-80722F35A4D5}"/>
              </a:ext>
            </a:extLst>
          </p:cNvPr>
          <p:cNvSpPr>
            <a:spLocks noGrp="1"/>
          </p:cNvSpPr>
          <p:nvPr>
            <p:ph type="title"/>
          </p:nvPr>
        </p:nvSpPr>
        <p:spPr/>
        <p:txBody>
          <a:bodyPr/>
          <a:lstStyle/>
          <a:p>
            <a:r>
              <a:rPr lang="zh-CN" altLang="en-US" dirty="0"/>
              <a:t>吉芬商品的希克斯分解</a:t>
            </a:r>
          </a:p>
        </p:txBody>
      </p:sp>
      <p:sp>
        <p:nvSpPr>
          <p:cNvPr id="3" name="内容占位符 2">
            <a:extLst>
              <a:ext uri="{FF2B5EF4-FFF2-40B4-BE49-F238E27FC236}">
                <a16:creationId xmlns:a16="http://schemas.microsoft.com/office/drawing/2014/main" id="{5861AD42-B121-41C8-9D15-41115CE0CF47}"/>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11D52BE4-2323-4E13-BF44-048CEA5C2C96}"/>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46F5AEBF-A896-407F-AE8D-C8E46226C2B2}"/>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D3A4D098-48F0-4E34-9E35-58FC2AB37083}"/>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E677B4F3-615F-4273-B0CB-3151C8ED60CF}"/>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Line 7">
            <a:extLst>
              <a:ext uri="{FF2B5EF4-FFF2-40B4-BE49-F238E27FC236}">
                <a16:creationId xmlns:a16="http://schemas.microsoft.com/office/drawing/2014/main" id="{6AFF2D1F-BEAF-4B42-B982-94A651DDFF62}"/>
              </a:ext>
            </a:extLst>
          </p:cNvPr>
          <p:cNvSpPr>
            <a:spLocks noChangeShapeType="1"/>
          </p:cNvSpPr>
          <p:nvPr/>
        </p:nvSpPr>
        <p:spPr bwMode="auto">
          <a:xfrm>
            <a:off x="1581150" y="2019300"/>
            <a:ext cx="2774950" cy="33782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9">
            <a:extLst>
              <a:ext uri="{FF2B5EF4-FFF2-40B4-BE49-F238E27FC236}">
                <a16:creationId xmlns:a16="http://schemas.microsoft.com/office/drawing/2014/main" id="{D76F867A-ECCA-4EB4-8DD9-ECFD2F286A5A}"/>
              </a:ext>
            </a:extLst>
          </p:cNvPr>
          <p:cNvSpPr>
            <a:spLocks noChangeArrowheads="1"/>
          </p:cNvSpPr>
          <p:nvPr/>
        </p:nvSpPr>
        <p:spPr bwMode="auto">
          <a:xfrm>
            <a:off x="1511300" y="280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Oval 11">
            <a:extLst>
              <a:ext uri="{FF2B5EF4-FFF2-40B4-BE49-F238E27FC236}">
                <a16:creationId xmlns:a16="http://schemas.microsoft.com/office/drawing/2014/main" id="{F74C8F03-34DE-4531-90EF-2E55120ACB9D}"/>
              </a:ext>
            </a:extLst>
          </p:cNvPr>
          <p:cNvSpPr>
            <a:spLocks noChangeArrowheads="1"/>
          </p:cNvSpPr>
          <p:nvPr/>
        </p:nvSpPr>
        <p:spPr bwMode="auto">
          <a:xfrm>
            <a:off x="29241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Oval 12">
            <a:extLst>
              <a:ext uri="{FF2B5EF4-FFF2-40B4-BE49-F238E27FC236}">
                <a16:creationId xmlns:a16="http://schemas.microsoft.com/office/drawing/2014/main" id="{F158C823-9BF3-49F4-9F7E-E718CD42D933}"/>
              </a:ext>
            </a:extLst>
          </p:cNvPr>
          <p:cNvSpPr>
            <a:spLocks noChangeArrowheads="1"/>
          </p:cNvSpPr>
          <p:nvPr/>
        </p:nvSpPr>
        <p:spPr bwMode="auto">
          <a:xfrm>
            <a:off x="3444875"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Rectangle 13">
            <a:extLst>
              <a:ext uri="{FF2B5EF4-FFF2-40B4-BE49-F238E27FC236}">
                <a16:creationId xmlns:a16="http://schemas.microsoft.com/office/drawing/2014/main" id="{5E184616-9F9C-41D8-8D37-4CFAF09A5303}"/>
              </a:ext>
            </a:extLst>
          </p:cNvPr>
          <p:cNvSpPr>
            <a:spLocks noChangeArrowheads="1"/>
          </p:cNvSpPr>
          <p:nvPr/>
        </p:nvSpPr>
        <p:spPr bwMode="auto">
          <a:xfrm>
            <a:off x="949325" y="3917950"/>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14" name="Rectangle 15">
            <a:extLst>
              <a:ext uri="{FF2B5EF4-FFF2-40B4-BE49-F238E27FC236}">
                <a16:creationId xmlns:a16="http://schemas.microsoft.com/office/drawing/2014/main" id="{BF793AB9-1A6A-4F28-941A-DC98F8BD5146}"/>
              </a:ext>
            </a:extLst>
          </p:cNvPr>
          <p:cNvSpPr>
            <a:spLocks noChangeArrowheads="1"/>
          </p:cNvSpPr>
          <p:nvPr/>
        </p:nvSpPr>
        <p:spPr bwMode="auto">
          <a:xfrm>
            <a:off x="3211513" y="5400675"/>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15" name="Oval 17">
            <a:extLst>
              <a:ext uri="{FF2B5EF4-FFF2-40B4-BE49-F238E27FC236}">
                <a16:creationId xmlns:a16="http://schemas.microsoft.com/office/drawing/2014/main" id="{C6576750-5971-46D9-A674-95F01AAF986D}"/>
              </a:ext>
            </a:extLst>
          </p:cNvPr>
          <p:cNvSpPr>
            <a:spLocks noChangeArrowheads="1"/>
          </p:cNvSpPr>
          <p:nvPr/>
        </p:nvSpPr>
        <p:spPr bwMode="auto">
          <a:xfrm>
            <a:off x="1520825" y="42862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Line 19">
            <a:extLst>
              <a:ext uri="{FF2B5EF4-FFF2-40B4-BE49-F238E27FC236}">
                <a16:creationId xmlns:a16="http://schemas.microsoft.com/office/drawing/2014/main" id="{053C07AB-82C9-4CDF-AAD3-C3286AC49B75}"/>
              </a:ext>
            </a:extLst>
          </p:cNvPr>
          <p:cNvSpPr>
            <a:spLocks noChangeShapeType="1"/>
          </p:cNvSpPr>
          <p:nvPr/>
        </p:nvSpPr>
        <p:spPr bwMode="auto">
          <a:xfrm>
            <a:off x="1574800" y="2032000"/>
            <a:ext cx="5608638" cy="33734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
            <a:extLst>
              <a:ext uri="{FF2B5EF4-FFF2-40B4-BE49-F238E27FC236}">
                <a16:creationId xmlns:a16="http://schemas.microsoft.com/office/drawing/2014/main" id="{6D12FB15-FB17-4850-A5F7-F051A612EFEB}"/>
              </a:ext>
            </a:extLst>
          </p:cNvPr>
          <p:cNvSpPr>
            <a:spLocks noChangeShapeType="1"/>
          </p:cNvSpPr>
          <p:nvPr/>
        </p:nvSpPr>
        <p:spPr bwMode="auto">
          <a:xfrm>
            <a:off x="3505200" y="4352925"/>
            <a:ext cx="0" cy="10382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1">
            <a:extLst>
              <a:ext uri="{FF2B5EF4-FFF2-40B4-BE49-F238E27FC236}">
                <a16:creationId xmlns:a16="http://schemas.microsoft.com/office/drawing/2014/main" id="{A2AE5888-D690-4FD0-B283-7E49634C42A7}"/>
              </a:ext>
            </a:extLst>
          </p:cNvPr>
          <p:cNvSpPr>
            <a:spLocks noChangeShapeType="1"/>
          </p:cNvSpPr>
          <p:nvPr/>
        </p:nvSpPr>
        <p:spPr bwMode="auto">
          <a:xfrm flipH="1">
            <a:off x="1581150" y="4362450"/>
            <a:ext cx="19240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2">
            <a:extLst>
              <a:ext uri="{FF2B5EF4-FFF2-40B4-BE49-F238E27FC236}">
                <a16:creationId xmlns:a16="http://schemas.microsoft.com/office/drawing/2014/main" id="{C23EF0DB-DE0A-494B-A44A-0978024F0676}"/>
              </a:ext>
            </a:extLst>
          </p:cNvPr>
          <p:cNvSpPr>
            <a:spLocks noChangeShapeType="1"/>
          </p:cNvSpPr>
          <p:nvPr/>
        </p:nvSpPr>
        <p:spPr bwMode="auto">
          <a:xfrm>
            <a:off x="2990850" y="2867025"/>
            <a:ext cx="0" cy="25241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3">
            <a:extLst>
              <a:ext uri="{FF2B5EF4-FFF2-40B4-BE49-F238E27FC236}">
                <a16:creationId xmlns:a16="http://schemas.microsoft.com/office/drawing/2014/main" id="{58B83257-5DC1-47CB-8592-BFF206547E1F}"/>
              </a:ext>
            </a:extLst>
          </p:cNvPr>
          <p:cNvSpPr>
            <a:spLocks noChangeShapeType="1"/>
          </p:cNvSpPr>
          <p:nvPr/>
        </p:nvSpPr>
        <p:spPr bwMode="auto">
          <a:xfrm flipH="1">
            <a:off x="1571625" y="2867025"/>
            <a:ext cx="14192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26">
            <a:extLst>
              <a:ext uri="{FF2B5EF4-FFF2-40B4-BE49-F238E27FC236}">
                <a16:creationId xmlns:a16="http://schemas.microsoft.com/office/drawing/2014/main" id="{E9AADDC0-F317-447F-A29F-AC7E9F7C0ABD}"/>
              </a:ext>
            </a:extLst>
          </p:cNvPr>
          <p:cNvSpPr>
            <a:spLocks noChangeArrowheads="1"/>
          </p:cNvSpPr>
          <p:nvPr/>
        </p:nvSpPr>
        <p:spPr bwMode="auto">
          <a:xfrm>
            <a:off x="2465388" y="5405438"/>
            <a:ext cx="79829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22" name="Rectangle 27">
            <a:extLst>
              <a:ext uri="{FF2B5EF4-FFF2-40B4-BE49-F238E27FC236}">
                <a16:creationId xmlns:a16="http://schemas.microsoft.com/office/drawing/2014/main" id="{8FF6181C-6B84-4716-A92E-70896AD79708}"/>
              </a:ext>
            </a:extLst>
          </p:cNvPr>
          <p:cNvSpPr>
            <a:spLocks noChangeArrowheads="1"/>
          </p:cNvSpPr>
          <p:nvPr/>
        </p:nvSpPr>
        <p:spPr bwMode="auto">
          <a:xfrm>
            <a:off x="798513" y="2557463"/>
            <a:ext cx="79829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23" name="AutoShape 30">
            <a:extLst>
              <a:ext uri="{FF2B5EF4-FFF2-40B4-BE49-F238E27FC236}">
                <a16:creationId xmlns:a16="http://schemas.microsoft.com/office/drawing/2014/main" id="{BDD9A611-09E0-4AEF-BF2A-89E060B58377}"/>
              </a:ext>
            </a:extLst>
          </p:cNvPr>
          <p:cNvSpPr>
            <a:spLocks noChangeArrowheads="1"/>
          </p:cNvSpPr>
          <p:nvPr/>
        </p:nvSpPr>
        <p:spPr bwMode="auto">
          <a:xfrm>
            <a:off x="2971800" y="4819650"/>
            <a:ext cx="533400" cy="457200"/>
          </a:xfrm>
          <a:prstGeom prst="leftArrow">
            <a:avLst>
              <a:gd name="adj1" fmla="val 50000"/>
              <a:gd name="adj2" fmla="val 58328"/>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 name="Freeform 35">
            <a:extLst>
              <a:ext uri="{FF2B5EF4-FFF2-40B4-BE49-F238E27FC236}">
                <a16:creationId xmlns:a16="http://schemas.microsoft.com/office/drawing/2014/main" id="{BF028E99-D75B-4406-B6A7-A19AFE700CD6}"/>
              </a:ext>
            </a:extLst>
          </p:cNvPr>
          <p:cNvSpPr>
            <a:spLocks/>
          </p:cNvSpPr>
          <p:nvPr/>
        </p:nvSpPr>
        <p:spPr bwMode="auto">
          <a:xfrm>
            <a:off x="1976438" y="1616075"/>
            <a:ext cx="2684462" cy="1890713"/>
          </a:xfrm>
          <a:custGeom>
            <a:avLst/>
            <a:gdLst>
              <a:gd name="T0" fmla="*/ 0 w 1691"/>
              <a:gd name="T1" fmla="*/ 0 h 1191"/>
              <a:gd name="T2" fmla="*/ 346 w 1691"/>
              <a:gd name="T3" fmla="*/ 482 h 1191"/>
              <a:gd name="T4" fmla="*/ 473 w 1691"/>
              <a:gd name="T5" fmla="*/ 618 h 1191"/>
              <a:gd name="T6" fmla="*/ 660 w 1691"/>
              <a:gd name="T7" fmla="*/ 797 h 1191"/>
              <a:gd name="T8" fmla="*/ 986 w 1691"/>
              <a:gd name="T9" fmla="*/ 959 h 1191"/>
              <a:gd name="T10" fmla="*/ 1220 w 1691"/>
              <a:gd name="T11" fmla="*/ 1048 h 1191"/>
              <a:gd name="T12" fmla="*/ 1691 w 1691"/>
              <a:gd name="T13" fmla="*/ 1191 h 1191"/>
              <a:gd name="T14" fmla="*/ 0 60000 65536"/>
              <a:gd name="T15" fmla="*/ 0 60000 65536"/>
              <a:gd name="T16" fmla="*/ 0 60000 65536"/>
              <a:gd name="T17" fmla="*/ 0 60000 65536"/>
              <a:gd name="T18" fmla="*/ 0 60000 65536"/>
              <a:gd name="T19" fmla="*/ 0 60000 65536"/>
              <a:gd name="T20" fmla="*/ 0 60000 65536"/>
              <a:gd name="T21" fmla="*/ 0 w 1691"/>
              <a:gd name="T22" fmla="*/ 0 h 1191"/>
              <a:gd name="T23" fmla="*/ 1691 w 1691"/>
              <a:gd name="T24" fmla="*/ 1191 h 1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1" h="1191">
                <a:moveTo>
                  <a:pt x="0" y="0"/>
                </a:moveTo>
                <a:lnTo>
                  <a:pt x="346" y="482"/>
                </a:lnTo>
                <a:lnTo>
                  <a:pt x="473" y="618"/>
                </a:lnTo>
                <a:lnTo>
                  <a:pt x="660" y="797"/>
                </a:lnTo>
                <a:lnTo>
                  <a:pt x="986" y="959"/>
                </a:lnTo>
                <a:lnTo>
                  <a:pt x="1220" y="1048"/>
                </a:lnTo>
                <a:lnTo>
                  <a:pt x="1691" y="1191"/>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 name="Oval 36">
            <a:extLst>
              <a:ext uri="{FF2B5EF4-FFF2-40B4-BE49-F238E27FC236}">
                <a16:creationId xmlns:a16="http://schemas.microsoft.com/office/drawing/2014/main" id="{42C1F3D1-9595-4772-83F0-00D2E8054058}"/>
              </a:ext>
            </a:extLst>
          </p:cNvPr>
          <p:cNvSpPr>
            <a:spLocks noChangeArrowheads="1"/>
          </p:cNvSpPr>
          <p:nvPr/>
        </p:nvSpPr>
        <p:spPr bwMode="auto">
          <a:xfrm>
            <a:off x="2879725" y="27511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Freeform 38">
            <a:extLst>
              <a:ext uri="{FF2B5EF4-FFF2-40B4-BE49-F238E27FC236}">
                <a16:creationId xmlns:a16="http://schemas.microsoft.com/office/drawing/2014/main" id="{20087CA7-776C-4932-BC78-5D20C9287738}"/>
              </a:ext>
            </a:extLst>
          </p:cNvPr>
          <p:cNvSpPr>
            <a:spLocks/>
          </p:cNvSpPr>
          <p:nvPr/>
        </p:nvSpPr>
        <p:spPr bwMode="auto">
          <a:xfrm>
            <a:off x="1774825" y="1933575"/>
            <a:ext cx="3101975" cy="3376613"/>
          </a:xfrm>
          <a:custGeom>
            <a:avLst/>
            <a:gdLst>
              <a:gd name="T0" fmla="*/ 0 w 1954"/>
              <a:gd name="T1" fmla="*/ 0 h 2127"/>
              <a:gd name="T2" fmla="*/ 1109 w 1954"/>
              <a:gd name="T3" fmla="*/ 1519 h 2127"/>
              <a:gd name="T4" fmla="*/ 1483 w 1954"/>
              <a:gd name="T5" fmla="*/ 1844 h 2127"/>
              <a:gd name="T6" fmla="*/ 1696 w 1954"/>
              <a:gd name="T7" fmla="*/ 2013 h 2127"/>
              <a:gd name="T8" fmla="*/ 1954 w 1954"/>
              <a:gd name="T9" fmla="*/ 2127 h 2127"/>
              <a:gd name="T10" fmla="*/ 1945 w 1954"/>
              <a:gd name="T11" fmla="*/ 2117 h 2127"/>
              <a:gd name="T12" fmla="*/ 0 60000 65536"/>
              <a:gd name="T13" fmla="*/ 0 60000 65536"/>
              <a:gd name="T14" fmla="*/ 0 60000 65536"/>
              <a:gd name="T15" fmla="*/ 0 60000 65536"/>
              <a:gd name="T16" fmla="*/ 0 60000 65536"/>
              <a:gd name="T17" fmla="*/ 0 60000 65536"/>
              <a:gd name="T18" fmla="*/ 0 w 1954"/>
              <a:gd name="T19" fmla="*/ 0 h 2127"/>
              <a:gd name="T20" fmla="*/ 1954 w 1954"/>
              <a:gd name="T21" fmla="*/ 2127 h 2127"/>
            </a:gdLst>
            <a:ahLst/>
            <a:cxnLst>
              <a:cxn ang="T12">
                <a:pos x="T0" y="T1"/>
              </a:cxn>
              <a:cxn ang="T13">
                <a:pos x="T2" y="T3"/>
              </a:cxn>
              <a:cxn ang="T14">
                <a:pos x="T4" y="T5"/>
              </a:cxn>
              <a:cxn ang="T15">
                <a:pos x="T6" y="T7"/>
              </a:cxn>
              <a:cxn ang="T16">
                <a:pos x="T8" y="T9"/>
              </a:cxn>
              <a:cxn ang="T17">
                <a:pos x="T10" y="T11"/>
              </a:cxn>
            </a:cxnLst>
            <a:rect l="T18" t="T19" r="T20" b="T21"/>
            <a:pathLst>
              <a:path w="1954" h="2127">
                <a:moveTo>
                  <a:pt x="0" y="0"/>
                </a:moveTo>
                <a:lnTo>
                  <a:pt x="1109" y="1519"/>
                </a:lnTo>
                <a:lnTo>
                  <a:pt x="1483" y="1844"/>
                </a:lnTo>
                <a:lnTo>
                  <a:pt x="1696" y="2013"/>
                </a:lnTo>
                <a:lnTo>
                  <a:pt x="1954" y="2127"/>
                </a:lnTo>
                <a:lnTo>
                  <a:pt x="1945" y="2117"/>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Oval 39">
            <a:extLst>
              <a:ext uri="{FF2B5EF4-FFF2-40B4-BE49-F238E27FC236}">
                <a16:creationId xmlns:a16="http://schemas.microsoft.com/office/drawing/2014/main" id="{EFB2AE53-C813-4E59-BE3C-8DFDC37388B4}"/>
              </a:ext>
            </a:extLst>
          </p:cNvPr>
          <p:cNvSpPr>
            <a:spLocks noChangeArrowheads="1"/>
          </p:cNvSpPr>
          <p:nvPr/>
        </p:nvSpPr>
        <p:spPr bwMode="auto">
          <a:xfrm>
            <a:off x="3392488" y="4233863"/>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 name="Rectangle 41">
            <a:extLst>
              <a:ext uri="{FF2B5EF4-FFF2-40B4-BE49-F238E27FC236}">
                <a16:creationId xmlns:a16="http://schemas.microsoft.com/office/drawing/2014/main" id="{DC6DB395-C24C-4090-8DA0-F1E372FAB323}"/>
              </a:ext>
            </a:extLst>
          </p:cNvPr>
          <p:cNvSpPr>
            <a:spLocks noChangeArrowheads="1"/>
          </p:cNvSpPr>
          <p:nvPr/>
        </p:nvSpPr>
        <p:spPr bwMode="auto">
          <a:xfrm>
            <a:off x="4256088" y="1323975"/>
            <a:ext cx="5100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b="0" dirty="0">
                <a:latin typeface="+mn-ea"/>
              </a:rPr>
              <a:t>p</a:t>
            </a:r>
            <a:r>
              <a:rPr lang="en-US" altLang="zh-CN" b="0" baseline="-25000" dirty="0">
                <a:latin typeface="+mn-ea"/>
              </a:rPr>
              <a:t>1</a:t>
            </a:r>
            <a:r>
              <a:rPr lang="en-US" altLang="zh-CN" b="0" dirty="0">
                <a:latin typeface="+mn-ea"/>
              </a:rPr>
              <a:t> </a:t>
            </a:r>
            <a:r>
              <a:rPr lang="zh-CN" altLang="en-US" b="0" dirty="0">
                <a:latin typeface="+mn-ea"/>
              </a:rPr>
              <a:t>下降导致商品</a:t>
            </a:r>
            <a:r>
              <a:rPr lang="en-US" altLang="zh-CN" b="0" dirty="0">
                <a:latin typeface="+mn-ea"/>
              </a:rPr>
              <a:t>1</a:t>
            </a:r>
            <a:r>
              <a:rPr lang="zh-CN" altLang="en-US" b="0" dirty="0">
                <a:latin typeface="+mn-ea"/>
              </a:rPr>
              <a:t>的需求下降。</a:t>
            </a:r>
            <a:endParaRPr lang="en-US" altLang="zh-CN" b="0" dirty="0">
              <a:latin typeface="+mn-ea"/>
            </a:endParaRPr>
          </a:p>
        </p:txBody>
      </p:sp>
    </p:spTree>
    <p:extLst>
      <p:ext uri="{BB962C8B-B14F-4D97-AF65-F5344CB8AC3E}">
        <p14:creationId xmlns:p14="http://schemas.microsoft.com/office/powerpoint/2010/main" val="236117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81660-666F-40C6-9FA8-00E29347341E}"/>
              </a:ext>
            </a:extLst>
          </p:cNvPr>
          <p:cNvSpPr>
            <a:spLocks noGrp="1"/>
          </p:cNvSpPr>
          <p:nvPr>
            <p:ph type="title"/>
          </p:nvPr>
        </p:nvSpPr>
        <p:spPr/>
        <p:txBody>
          <a:bodyPr/>
          <a:lstStyle/>
          <a:p>
            <a:r>
              <a:rPr lang="zh-CN" altLang="en-US" dirty="0"/>
              <a:t>价格改变的效应</a:t>
            </a:r>
          </a:p>
        </p:txBody>
      </p:sp>
      <p:sp>
        <p:nvSpPr>
          <p:cNvPr id="3" name="内容占位符 2">
            <a:extLst>
              <a:ext uri="{FF2B5EF4-FFF2-40B4-BE49-F238E27FC236}">
                <a16:creationId xmlns:a16="http://schemas.microsoft.com/office/drawing/2014/main" id="{E0DC7FA3-8CF7-427C-9EB1-7D763507AB78}"/>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EE682DC9-69B1-40A7-9E2E-C98DCCA1AFBA}"/>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D4EEC360-637A-404C-BA39-599679036EB6}"/>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EDFA4788-D823-4D37-B13B-588D76A5A285}"/>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891AA243-B6A8-467E-AD22-E311128C4DF2}"/>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Line 7">
            <a:extLst>
              <a:ext uri="{FF2B5EF4-FFF2-40B4-BE49-F238E27FC236}">
                <a16:creationId xmlns:a16="http://schemas.microsoft.com/office/drawing/2014/main" id="{8171538E-A30B-4634-8A52-D328287B8F5F}"/>
              </a:ext>
            </a:extLst>
          </p:cNvPr>
          <p:cNvSpPr>
            <a:spLocks noChangeShapeType="1"/>
          </p:cNvSpPr>
          <p:nvPr/>
        </p:nvSpPr>
        <p:spPr bwMode="auto">
          <a:xfrm>
            <a:off x="990600" y="2819400"/>
            <a:ext cx="12954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a:extLst>
              <a:ext uri="{FF2B5EF4-FFF2-40B4-BE49-F238E27FC236}">
                <a16:creationId xmlns:a16="http://schemas.microsoft.com/office/drawing/2014/main" id="{55C2ABA8-EB11-4E59-82AE-65193A6E3635}"/>
              </a:ext>
            </a:extLst>
          </p:cNvPr>
          <p:cNvSpPr>
            <a:spLocks noChangeArrowheads="1"/>
          </p:cNvSpPr>
          <p:nvPr/>
        </p:nvSpPr>
        <p:spPr bwMode="auto">
          <a:xfrm>
            <a:off x="1600200" y="4114800"/>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9">
            <a:extLst>
              <a:ext uri="{FF2B5EF4-FFF2-40B4-BE49-F238E27FC236}">
                <a16:creationId xmlns:a16="http://schemas.microsoft.com/office/drawing/2014/main" id="{47CA7685-ADD3-4D9D-8DE0-628DBCDFE160}"/>
              </a:ext>
            </a:extLst>
          </p:cNvPr>
          <p:cNvSpPr>
            <a:spLocks noChangeArrowheads="1"/>
          </p:cNvSpPr>
          <p:nvPr/>
        </p:nvSpPr>
        <p:spPr bwMode="auto">
          <a:xfrm>
            <a:off x="1965325" y="2224088"/>
            <a:ext cx="1628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原有选择</a:t>
            </a:r>
            <a:endParaRPr lang="en-US" altLang="zh-CN">
              <a:ea typeface="宋体" panose="02010600030101010101" pitchFamily="2" charset="-122"/>
            </a:endParaRPr>
          </a:p>
        </p:txBody>
      </p:sp>
      <p:sp>
        <p:nvSpPr>
          <p:cNvPr id="12" name="Line 10">
            <a:extLst>
              <a:ext uri="{FF2B5EF4-FFF2-40B4-BE49-F238E27FC236}">
                <a16:creationId xmlns:a16="http://schemas.microsoft.com/office/drawing/2014/main" id="{C679D4C8-4260-4972-898C-B7BC1F68A85E}"/>
              </a:ext>
            </a:extLst>
          </p:cNvPr>
          <p:cNvSpPr>
            <a:spLocks noChangeShapeType="1"/>
          </p:cNvSpPr>
          <p:nvPr/>
        </p:nvSpPr>
        <p:spPr bwMode="auto">
          <a:xfrm flipH="1">
            <a:off x="1828800" y="2667000"/>
            <a:ext cx="1143000" cy="1447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71C85C99-426E-4C63-8A05-1D1CCA0283EF}"/>
              </a:ext>
            </a:extLst>
          </p:cNvPr>
          <p:cNvSpPr>
            <a:spLocks noChangeArrowheads="1"/>
          </p:cNvSpPr>
          <p:nvPr/>
        </p:nvSpPr>
        <p:spPr bwMode="auto">
          <a:xfrm>
            <a:off x="1660525" y="1385888"/>
            <a:ext cx="312906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消费者的预算为</a:t>
            </a:r>
            <a:r>
              <a:rPr lang="en-US" altLang="zh-CN" dirty="0">
                <a:ea typeface="宋体" panose="02010600030101010101" pitchFamily="2" charset="-122"/>
              </a:rPr>
              <a:t>m.</a:t>
            </a:r>
          </a:p>
        </p:txBody>
      </p:sp>
      <p:graphicFrame>
        <p:nvGraphicFramePr>
          <p:cNvPr id="14" name="Object 12">
            <a:extLst>
              <a:ext uri="{FF2B5EF4-FFF2-40B4-BE49-F238E27FC236}">
                <a16:creationId xmlns:a16="http://schemas.microsoft.com/office/drawing/2014/main" id="{07AF7761-80DE-4EC0-913F-A03A46E73966}"/>
              </a:ext>
            </a:extLst>
          </p:cNvPr>
          <p:cNvGraphicFramePr>
            <a:graphicFrameLocks/>
          </p:cNvGraphicFramePr>
          <p:nvPr/>
        </p:nvGraphicFramePr>
        <p:xfrm>
          <a:off x="458788" y="2357438"/>
          <a:ext cx="434975" cy="904875"/>
        </p:xfrm>
        <a:graphic>
          <a:graphicData uri="http://schemas.openxmlformats.org/presentationml/2006/ole">
            <mc:AlternateContent xmlns:mc="http://schemas.openxmlformats.org/markup-compatibility/2006">
              <mc:Choice xmlns:v="urn:schemas-microsoft-com:vml" Requires="v">
                <p:oleObj spid="_x0000_s1074" name="Equation" r:id="rId3" imgW="444240" imgH="914400" progId="Equation.2">
                  <p:embed/>
                </p:oleObj>
              </mc:Choice>
              <mc:Fallback>
                <p:oleObj name="Equation" r:id="rId3" imgW="444240" imgH="914400" progId="Equation.2">
                  <p:embed/>
                  <p:pic>
                    <p:nvPicPr>
                      <p:cNvPr id="1026"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357438"/>
                        <a:ext cx="434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48438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5DC72-837A-4595-930E-C735EF738B53}"/>
              </a:ext>
            </a:extLst>
          </p:cNvPr>
          <p:cNvSpPr>
            <a:spLocks noGrp="1"/>
          </p:cNvSpPr>
          <p:nvPr>
            <p:ph type="title"/>
          </p:nvPr>
        </p:nvSpPr>
        <p:spPr/>
        <p:txBody>
          <a:bodyPr/>
          <a:lstStyle/>
          <a:p>
            <a:r>
              <a:rPr lang="zh-CN" altLang="en-US" dirty="0"/>
              <a:t>吉芬商品的希克斯分解</a:t>
            </a:r>
          </a:p>
        </p:txBody>
      </p:sp>
      <p:sp>
        <p:nvSpPr>
          <p:cNvPr id="3" name="内容占位符 2">
            <a:extLst>
              <a:ext uri="{FF2B5EF4-FFF2-40B4-BE49-F238E27FC236}">
                <a16:creationId xmlns:a16="http://schemas.microsoft.com/office/drawing/2014/main" id="{7032FBB3-AC22-4B93-9ED5-584667D8EE25}"/>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CD53991C-8222-4423-AA28-788676BD9776}"/>
              </a:ext>
            </a:extLst>
          </p:cNvPr>
          <p:cNvSpPr>
            <a:spLocks noChangeShapeType="1"/>
          </p:cNvSpPr>
          <p:nvPr/>
        </p:nvSpPr>
        <p:spPr bwMode="auto">
          <a:xfrm>
            <a:off x="1576388" y="1595438"/>
            <a:ext cx="0" cy="3786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4067570B-07BA-48B4-B2AA-FA450AED88C8}"/>
              </a:ext>
            </a:extLst>
          </p:cNvPr>
          <p:cNvSpPr>
            <a:spLocks noChangeShapeType="1"/>
          </p:cNvSpPr>
          <p:nvPr/>
        </p:nvSpPr>
        <p:spPr bwMode="auto">
          <a:xfrm>
            <a:off x="1576388" y="5391150"/>
            <a:ext cx="59293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4F179B0D-F891-4728-8729-CE95A1CF2F60}"/>
              </a:ext>
            </a:extLst>
          </p:cNvPr>
          <p:cNvSpPr>
            <a:spLocks noChangeArrowheads="1"/>
          </p:cNvSpPr>
          <p:nvPr/>
        </p:nvSpPr>
        <p:spPr bwMode="auto">
          <a:xfrm>
            <a:off x="1031875" y="12144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sp>
        <p:nvSpPr>
          <p:cNvPr id="8" name="Rectangle 6">
            <a:extLst>
              <a:ext uri="{FF2B5EF4-FFF2-40B4-BE49-F238E27FC236}">
                <a16:creationId xmlns:a16="http://schemas.microsoft.com/office/drawing/2014/main" id="{E0E5E5C0-4B2A-4C94-9C34-484986966EB5}"/>
              </a:ext>
            </a:extLst>
          </p:cNvPr>
          <p:cNvSpPr>
            <a:spLocks noChangeArrowheads="1"/>
          </p:cNvSpPr>
          <p:nvPr/>
        </p:nvSpPr>
        <p:spPr bwMode="auto">
          <a:xfrm>
            <a:off x="7413625" y="544353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9" name="Line 7">
            <a:extLst>
              <a:ext uri="{FF2B5EF4-FFF2-40B4-BE49-F238E27FC236}">
                <a16:creationId xmlns:a16="http://schemas.microsoft.com/office/drawing/2014/main" id="{F497740F-D3DE-4B51-8DCE-CF81D2C0A4FE}"/>
              </a:ext>
            </a:extLst>
          </p:cNvPr>
          <p:cNvSpPr>
            <a:spLocks noChangeShapeType="1"/>
          </p:cNvSpPr>
          <p:nvPr/>
        </p:nvSpPr>
        <p:spPr bwMode="auto">
          <a:xfrm>
            <a:off x="1581150" y="2019300"/>
            <a:ext cx="2774950" cy="33782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a:extLst>
              <a:ext uri="{FF2B5EF4-FFF2-40B4-BE49-F238E27FC236}">
                <a16:creationId xmlns:a16="http://schemas.microsoft.com/office/drawing/2014/main" id="{B6036139-89AA-45AA-B1EB-15F28AE3DB2C}"/>
              </a:ext>
            </a:extLst>
          </p:cNvPr>
          <p:cNvSpPr>
            <a:spLocks noChangeShapeType="1"/>
          </p:cNvSpPr>
          <p:nvPr/>
        </p:nvSpPr>
        <p:spPr bwMode="auto">
          <a:xfrm>
            <a:off x="1587500" y="3415475"/>
            <a:ext cx="3362325" cy="1988375"/>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Oval 9">
            <a:extLst>
              <a:ext uri="{FF2B5EF4-FFF2-40B4-BE49-F238E27FC236}">
                <a16:creationId xmlns:a16="http://schemas.microsoft.com/office/drawing/2014/main" id="{B8169B5E-8F5A-4ACE-86D4-7C0DED81B6A7}"/>
              </a:ext>
            </a:extLst>
          </p:cNvPr>
          <p:cNvSpPr>
            <a:spLocks noChangeArrowheads="1"/>
          </p:cNvSpPr>
          <p:nvPr/>
        </p:nvSpPr>
        <p:spPr bwMode="auto">
          <a:xfrm>
            <a:off x="1511300" y="280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Oval 10">
            <a:extLst>
              <a:ext uri="{FF2B5EF4-FFF2-40B4-BE49-F238E27FC236}">
                <a16:creationId xmlns:a16="http://schemas.microsoft.com/office/drawing/2014/main" id="{D67BCA60-B33A-4DF3-8084-939CCDAB0B97}"/>
              </a:ext>
            </a:extLst>
          </p:cNvPr>
          <p:cNvSpPr>
            <a:spLocks noChangeArrowheads="1"/>
          </p:cNvSpPr>
          <p:nvPr/>
        </p:nvSpPr>
        <p:spPr bwMode="auto">
          <a:xfrm>
            <a:off x="1524000" y="50482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val 11">
            <a:extLst>
              <a:ext uri="{FF2B5EF4-FFF2-40B4-BE49-F238E27FC236}">
                <a16:creationId xmlns:a16="http://schemas.microsoft.com/office/drawing/2014/main" id="{BE013925-D7AC-4578-87C6-56797DE5D96E}"/>
              </a:ext>
            </a:extLst>
          </p:cNvPr>
          <p:cNvSpPr>
            <a:spLocks noChangeArrowheads="1"/>
          </p:cNvSpPr>
          <p:nvPr/>
        </p:nvSpPr>
        <p:spPr bwMode="auto">
          <a:xfrm>
            <a:off x="2924175"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Oval 12">
            <a:extLst>
              <a:ext uri="{FF2B5EF4-FFF2-40B4-BE49-F238E27FC236}">
                <a16:creationId xmlns:a16="http://schemas.microsoft.com/office/drawing/2014/main" id="{76E40ECE-62D5-4C56-8660-FDBBA8EE6887}"/>
              </a:ext>
            </a:extLst>
          </p:cNvPr>
          <p:cNvSpPr>
            <a:spLocks noChangeArrowheads="1"/>
          </p:cNvSpPr>
          <p:nvPr/>
        </p:nvSpPr>
        <p:spPr bwMode="auto">
          <a:xfrm>
            <a:off x="3444875" y="53467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Rectangle 13">
            <a:extLst>
              <a:ext uri="{FF2B5EF4-FFF2-40B4-BE49-F238E27FC236}">
                <a16:creationId xmlns:a16="http://schemas.microsoft.com/office/drawing/2014/main" id="{DD6E5ED1-67D6-4BBC-B583-997D8B4E3C23}"/>
              </a:ext>
            </a:extLst>
          </p:cNvPr>
          <p:cNvSpPr>
            <a:spLocks noChangeArrowheads="1"/>
          </p:cNvSpPr>
          <p:nvPr/>
        </p:nvSpPr>
        <p:spPr bwMode="auto">
          <a:xfrm>
            <a:off x="949325" y="3917950"/>
            <a:ext cx="6588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16" name="Rectangle 14">
            <a:extLst>
              <a:ext uri="{FF2B5EF4-FFF2-40B4-BE49-F238E27FC236}">
                <a16:creationId xmlns:a16="http://schemas.microsoft.com/office/drawing/2014/main" id="{21B5E71C-289F-48B6-805B-34E730B08E60}"/>
              </a:ext>
            </a:extLst>
          </p:cNvPr>
          <p:cNvSpPr>
            <a:spLocks noChangeArrowheads="1"/>
          </p:cNvSpPr>
          <p:nvPr/>
        </p:nvSpPr>
        <p:spPr bwMode="auto">
          <a:xfrm>
            <a:off x="877888" y="4816475"/>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2</a:t>
            </a:r>
            <a:endParaRPr lang="en-US" altLang="zh-CN" dirty="0">
              <a:ea typeface="宋体" panose="02010600030101010101" pitchFamily="2" charset="-122"/>
            </a:endParaRPr>
          </a:p>
        </p:txBody>
      </p:sp>
      <p:sp>
        <p:nvSpPr>
          <p:cNvPr id="17" name="Rectangle 15">
            <a:extLst>
              <a:ext uri="{FF2B5EF4-FFF2-40B4-BE49-F238E27FC236}">
                <a16:creationId xmlns:a16="http://schemas.microsoft.com/office/drawing/2014/main" id="{4C15CB04-1085-46C6-9BF6-DBEF72932B42}"/>
              </a:ext>
            </a:extLst>
          </p:cNvPr>
          <p:cNvSpPr>
            <a:spLocks noChangeArrowheads="1"/>
          </p:cNvSpPr>
          <p:nvPr/>
        </p:nvSpPr>
        <p:spPr bwMode="auto">
          <a:xfrm>
            <a:off x="3211513" y="5400675"/>
            <a:ext cx="7582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 </a:t>
            </a:r>
          </a:p>
        </p:txBody>
      </p:sp>
      <p:sp>
        <p:nvSpPr>
          <p:cNvPr id="18" name="Rectangle 16">
            <a:extLst>
              <a:ext uri="{FF2B5EF4-FFF2-40B4-BE49-F238E27FC236}">
                <a16:creationId xmlns:a16="http://schemas.microsoft.com/office/drawing/2014/main" id="{A6BE0A32-9345-48EC-9751-0E45EBC93A30}"/>
              </a:ext>
            </a:extLst>
          </p:cNvPr>
          <p:cNvSpPr>
            <a:spLocks noChangeArrowheads="1"/>
          </p:cNvSpPr>
          <p:nvPr/>
        </p:nvSpPr>
        <p:spPr bwMode="auto">
          <a:xfrm>
            <a:off x="4208463" y="5414963"/>
            <a:ext cx="6780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h*</a:t>
            </a:r>
            <a:r>
              <a:rPr lang="en-US" altLang="zh-CN" baseline="-25000" dirty="0">
                <a:ea typeface="宋体" panose="02010600030101010101" pitchFamily="2" charset="-122"/>
              </a:rPr>
              <a:t>1</a:t>
            </a:r>
            <a:endParaRPr lang="en-US" altLang="zh-CN" dirty="0">
              <a:ea typeface="宋体" panose="02010600030101010101" pitchFamily="2" charset="-122"/>
            </a:endParaRPr>
          </a:p>
        </p:txBody>
      </p:sp>
      <p:sp>
        <p:nvSpPr>
          <p:cNvPr id="19" name="Oval 17">
            <a:extLst>
              <a:ext uri="{FF2B5EF4-FFF2-40B4-BE49-F238E27FC236}">
                <a16:creationId xmlns:a16="http://schemas.microsoft.com/office/drawing/2014/main" id="{C58D749A-2993-462F-AA00-3D03B75B30A1}"/>
              </a:ext>
            </a:extLst>
          </p:cNvPr>
          <p:cNvSpPr>
            <a:spLocks noChangeArrowheads="1"/>
          </p:cNvSpPr>
          <p:nvPr/>
        </p:nvSpPr>
        <p:spPr bwMode="auto">
          <a:xfrm>
            <a:off x="1520825" y="428625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18">
            <a:extLst>
              <a:ext uri="{FF2B5EF4-FFF2-40B4-BE49-F238E27FC236}">
                <a16:creationId xmlns:a16="http://schemas.microsoft.com/office/drawing/2014/main" id="{BD209755-ADC9-461A-B40A-9B415DA1A8E3}"/>
              </a:ext>
            </a:extLst>
          </p:cNvPr>
          <p:cNvSpPr>
            <a:spLocks noChangeArrowheads="1"/>
          </p:cNvSpPr>
          <p:nvPr/>
        </p:nvSpPr>
        <p:spPr bwMode="auto">
          <a:xfrm>
            <a:off x="4445000" y="5334000"/>
            <a:ext cx="114300" cy="1143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Line 19">
            <a:extLst>
              <a:ext uri="{FF2B5EF4-FFF2-40B4-BE49-F238E27FC236}">
                <a16:creationId xmlns:a16="http://schemas.microsoft.com/office/drawing/2014/main" id="{D33A92B2-4D58-4B19-965B-0BEB833E9205}"/>
              </a:ext>
            </a:extLst>
          </p:cNvPr>
          <p:cNvSpPr>
            <a:spLocks noChangeShapeType="1"/>
          </p:cNvSpPr>
          <p:nvPr/>
        </p:nvSpPr>
        <p:spPr bwMode="auto">
          <a:xfrm>
            <a:off x="1574800" y="2032000"/>
            <a:ext cx="5608638" cy="33734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a:extLst>
              <a:ext uri="{FF2B5EF4-FFF2-40B4-BE49-F238E27FC236}">
                <a16:creationId xmlns:a16="http://schemas.microsoft.com/office/drawing/2014/main" id="{B62CC476-4F7C-4628-A2EE-6C30BEDFC93B}"/>
              </a:ext>
            </a:extLst>
          </p:cNvPr>
          <p:cNvSpPr>
            <a:spLocks noChangeShapeType="1"/>
          </p:cNvSpPr>
          <p:nvPr/>
        </p:nvSpPr>
        <p:spPr bwMode="auto">
          <a:xfrm>
            <a:off x="3505200" y="4352925"/>
            <a:ext cx="0" cy="10382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a:extLst>
              <a:ext uri="{FF2B5EF4-FFF2-40B4-BE49-F238E27FC236}">
                <a16:creationId xmlns:a16="http://schemas.microsoft.com/office/drawing/2014/main" id="{D4D0551D-5058-49BC-A4D0-80C71F3B07FA}"/>
              </a:ext>
            </a:extLst>
          </p:cNvPr>
          <p:cNvSpPr>
            <a:spLocks noChangeShapeType="1"/>
          </p:cNvSpPr>
          <p:nvPr/>
        </p:nvSpPr>
        <p:spPr bwMode="auto">
          <a:xfrm flipH="1">
            <a:off x="1581150" y="4362450"/>
            <a:ext cx="192405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a:extLst>
              <a:ext uri="{FF2B5EF4-FFF2-40B4-BE49-F238E27FC236}">
                <a16:creationId xmlns:a16="http://schemas.microsoft.com/office/drawing/2014/main" id="{8BDEC8F9-0598-416E-98E4-F07D8AF043DE}"/>
              </a:ext>
            </a:extLst>
          </p:cNvPr>
          <p:cNvSpPr>
            <a:spLocks noChangeShapeType="1"/>
          </p:cNvSpPr>
          <p:nvPr/>
        </p:nvSpPr>
        <p:spPr bwMode="auto">
          <a:xfrm>
            <a:off x="2990850" y="2867025"/>
            <a:ext cx="0" cy="25241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a:extLst>
              <a:ext uri="{FF2B5EF4-FFF2-40B4-BE49-F238E27FC236}">
                <a16:creationId xmlns:a16="http://schemas.microsoft.com/office/drawing/2014/main" id="{BF3C480A-C4A8-4CA2-BBF3-27F670C1CD01}"/>
              </a:ext>
            </a:extLst>
          </p:cNvPr>
          <p:cNvSpPr>
            <a:spLocks noChangeShapeType="1"/>
          </p:cNvSpPr>
          <p:nvPr/>
        </p:nvSpPr>
        <p:spPr bwMode="auto">
          <a:xfrm flipH="1">
            <a:off x="1571625" y="2867025"/>
            <a:ext cx="1419225"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a:extLst>
              <a:ext uri="{FF2B5EF4-FFF2-40B4-BE49-F238E27FC236}">
                <a16:creationId xmlns:a16="http://schemas.microsoft.com/office/drawing/2014/main" id="{F101CA85-F45E-4A2B-A678-67A1D7AF764B}"/>
              </a:ext>
            </a:extLst>
          </p:cNvPr>
          <p:cNvSpPr>
            <a:spLocks noChangeShapeType="1"/>
          </p:cNvSpPr>
          <p:nvPr/>
        </p:nvSpPr>
        <p:spPr bwMode="auto">
          <a:xfrm>
            <a:off x="4505325" y="4933950"/>
            <a:ext cx="0" cy="4476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5">
            <a:extLst>
              <a:ext uri="{FF2B5EF4-FFF2-40B4-BE49-F238E27FC236}">
                <a16:creationId xmlns:a16="http://schemas.microsoft.com/office/drawing/2014/main" id="{AF09393C-57C7-48E2-B0A0-7C567C2597E2}"/>
              </a:ext>
            </a:extLst>
          </p:cNvPr>
          <p:cNvSpPr>
            <a:spLocks noChangeShapeType="1"/>
          </p:cNvSpPr>
          <p:nvPr/>
        </p:nvSpPr>
        <p:spPr bwMode="auto">
          <a:xfrm flipH="1">
            <a:off x="1587500" y="5121593"/>
            <a:ext cx="29337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26">
            <a:extLst>
              <a:ext uri="{FF2B5EF4-FFF2-40B4-BE49-F238E27FC236}">
                <a16:creationId xmlns:a16="http://schemas.microsoft.com/office/drawing/2014/main" id="{97129F6D-D29F-4AE9-BAE3-49C40ADDA46D}"/>
              </a:ext>
            </a:extLst>
          </p:cNvPr>
          <p:cNvSpPr>
            <a:spLocks noChangeArrowheads="1"/>
          </p:cNvSpPr>
          <p:nvPr/>
        </p:nvSpPr>
        <p:spPr bwMode="auto">
          <a:xfrm>
            <a:off x="2465388" y="5405438"/>
            <a:ext cx="79829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1</a:t>
            </a:r>
            <a:r>
              <a:rPr lang="en-US" altLang="zh-CN" dirty="0">
                <a:ea typeface="宋体" panose="02010600030101010101" pitchFamily="2" charset="-122"/>
              </a:rPr>
              <a:t>*</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29" name="Rectangle 27">
            <a:extLst>
              <a:ext uri="{FF2B5EF4-FFF2-40B4-BE49-F238E27FC236}">
                <a16:creationId xmlns:a16="http://schemas.microsoft.com/office/drawing/2014/main" id="{2A9B9138-0AD0-4C3A-B3FA-9FD7FC3917D6}"/>
              </a:ext>
            </a:extLst>
          </p:cNvPr>
          <p:cNvSpPr>
            <a:spLocks noChangeArrowheads="1"/>
          </p:cNvSpPr>
          <p:nvPr/>
        </p:nvSpPr>
        <p:spPr bwMode="auto">
          <a:xfrm>
            <a:off x="798513" y="2557463"/>
            <a:ext cx="79829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30" name="AutoShape 28">
            <a:extLst>
              <a:ext uri="{FF2B5EF4-FFF2-40B4-BE49-F238E27FC236}">
                <a16:creationId xmlns:a16="http://schemas.microsoft.com/office/drawing/2014/main" id="{DE8F8545-2BDD-497C-8D26-06CE8C535974}"/>
              </a:ext>
            </a:extLst>
          </p:cNvPr>
          <p:cNvSpPr>
            <a:spLocks noChangeArrowheads="1"/>
          </p:cNvSpPr>
          <p:nvPr/>
        </p:nvSpPr>
        <p:spPr bwMode="auto">
          <a:xfrm>
            <a:off x="3516313" y="5759450"/>
            <a:ext cx="973137" cy="444500"/>
          </a:xfrm>
          <a:prstGeom prst="rightArrow">
            <a:avLst>
              <a:gd name="adj1" fmla="val 50000"/>
              <a:gd name="adj2" fmla="val 109474"/>
            </a:avLst>
          </a:prstGeom>
          <a:solidFill>
            <a:schemeClr val="accent1"/>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1" name="AutoShape 29">
            <a:extLst>
              <a:ext uri="{FF2B5EF4-FFF2-40B4-BE49-F238E27FC236}">
                <a16:creationId xmlns:a16="http://schemas.microsoft.com/office/drawing/2014/main" id="{55FC4DBF-B3B5-4A9E-9311-765A4A1BDE8A}"/>
              </a:ext>
            </a:extLst>
          </p:cNvPr>
          <p:cNvSpPr>
            <a:spLocks noChangeArrowheads="1"/>
          </p:cNvSpPr>
          <p:nvPr/>
        </p:nvSpPr>
        <p:spPr bwMode="auto">
          <a:xfrm>
            <a:off x="2997200" y="6183313"/>
            <a:ext cx="1484313" cy="477837"/>
          </a:xfrm>
          <a:prstGeom prst="leftArrow">
            <a:avLst>
              <a:gd name="adj1" fmla="val 50000"/>
              <a:gd name="adj2" fmla="val 155301"/>
            </a:avLst>
          </a:prstGeom>
          <a:solidFill>
            <a:srgbClr val="33CC33"/>
          </a:solidFill>
          <a:ln w="12700">
            <a:solidFill>
              <a:schemeClr val="tx1"/>
            </a:solidFill>
            <a:miter lim="800000"/>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2" name="AutoShape 30">
            <a:extLst>
              <a:ext uri="{FF2B5EF4-FFF2-40B4-BE49-F238E27FC236}">
                <a16:creationId xmlns:a16="http://schemas.microsoft.com/office/drawing/2014/main" id="{7551B03E-8D16-4B20-9145-813700B9C8B6}"/>
              </a:ext>
            </a:extLst>
          </p:cNvPr>
          <p:cNvSpPr>
            <a:spLocks noChangeArrowheads="1"/>
          </p:cNvSpPr>
          <p:nvPr/>
        </p:nvSpPr>
        <p:spPr bwMode="auto">
          <a:xfrm>
            <a:off x="2971800" y="4819650"/>
            <a:ext cx="533400" cy="457200"/>
          </a:xfrm>
          <a:prstGeom prst="leftArrow">
            <a:avLst>
              <a:gd name="adj1" fmla="val 50000"/>
              <a:gd name="adj2" fmla="val 58328"/>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Rectangle 31">
            <a:extLst>
              <a:ext uri="{FF2B5EF4-FFF2-40B4-BE49-F238E27FC236}">
                <a16:creationId xmlns:a16="http://schemas.microsoft.com/office/drawing/2014/main" id="{2E403587-C0CC-45A1-9A40-2387D174974C}"/>
              </a:ext>
            </a:extLst>
          </p:cNvPr>
          <p:cNvSpPr>
            <a:spLocks noChangeArrowheads="1"/>
          </p:cNvSpPr>
          <p:nvPr/>
        </p:nvSpPr>
        <p:spPr bwMode="auto">
          <a:xfrm>
            <a:off x="4708525" y="572928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chemeClr val="accent1"/>
                </a:solidFill>
                <a:ea typeface="宋体" panose="02010600030101010101" pitchFamily="2" charset="-122"/>
              </a:rPr>
              <a:t>替代效应</a:t>
            </a:r>
            <a:endParaRPr lang="en-US" altLang="zh-CN">
              <a:solidFill>
                <a:schemeClr val="accent1"/>
              </a:solidFill>
              <a:ea typeface="宋体" panose="02010600030101010101" pitchFamily="2" charset="-122"/>
            </a:endParaRPr>
          </a:p>
        </p:txBody>
      </p:sp>
      <p:sp>
        <p:nvSpPr>
          <p:cNvPr id="34" name="Rectangle 32">
            <a:extLst>
              <a:ext uri="{FF2B5EF4-FFF2-40B4-BE49-F238E27FC236}">
                <a16:creationId xmlns:a16="http://schemas.microsoft.com/office/drawing/2014/main" id="{0F1C25C2-65F1-43EA-AB16-92EF47D9E8CB}"/>
              </a:ext>
            </a:extLst>
          </p:cNvPr>
          <p:cNvSpPr>
            <a:spLocks noChangeArrowheads="1"/>
          </p:cNvSpPr>
          <p:nvPr/>
        </p:nvSpPr>
        <p:spPr bwMode="auto">
          <a:xfrm>
            <a:off x="4746625" y="614838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solidFill>
                  <a:srgbClr val="33CC33"/>
                </a:solidFill>
                <a:ea typeface="宋体" panose="02010600030101010101" pitchFamily="2" charset="-122"/>
              </a:rPr>
              <a:t>收入效应</a:t>
            </a:r>
            <a:endParaRPr lang="en-US" altLang="zh-CN">
              <a:solidFill>
                <a:srgbClr val="33CC33"/>
              </a:solidFill>
              <a:ea typeface="宋体" panose="02010600030101010101" pitchFamily="2" charset="-122"/>
            </a:endParaRPr>
          </a:p>
        </p:txBody>
      </p:sp>
      <p:sp>
        <p:nvSpPr>
          <p:cNvPr id="35" name="Freeform 35">
            <a:extLst>
              <a:ext uri="{FF2B5EF4-FFF2-40B4-BE49-F238E27FC236}">
                <a16:creationId xmlns:a16="http://schemas.microsoft.com/office/drawing/2014/main" id="{C1B3CDAC-93FB-4D0E-A4AB-2DBCEA177863}"/>
              </a:ext>
            </a:extLst>
          </p:cNvPr>
          <p:cNvSpPr>
            <a:spLocks/>
          </p:cNvSpPr>
          <p:nvPr/>
        </p:nvSpPr>
        <p:spPr bwMode="auto">
          <a:xfrm>
            <a:off x="1976438" y="1616075"/>
            <a:ext cx="2684462" cy="1890713"/>
          </a:xfrm>
          <a:custGeom>
            <a:avLst/>
            <a:gdLst>
              <a:gd name="T0" fmla="*/ 0 w 1691"/>
              <a:gd name="T1" fmla="*/ 0 h 1191"/>
              <a:gd name="T2" fmla="*/ 346 w 1691"/>
              <a:gd name="T3" fmla="*/ 482 h 1191"/>
              <a:gd name="T4" fmla="*/ 473 w 1691"/>
              <a:gd name="T5" fmla="*/ 618 h 1191"/>
              <a:gd name="T6" fmla="*/ 660 w 1691"/>
              <a:gd name="T7" fmla="*/ 797 h 1191"/>
              <a:gd name="T8" fmla="*/ 986 w 1691"/>
              <a:gd name="T9" fmla="*/ 959 h 1191"/>
              <a:gd name="T10" fmla="*/ 1220 w 1691"/>
              <a:gd name="T11" fmla="*/ 1048 h 1191"/>
              <a:gd name="T12" fmla="*/ 1691 w 1691"/>
              <a:gd name="T13" fmla="*/ 1191 h 1191"/>
              <a:gd name="T14" fmla="*/ 0 60000 65536"/>
              <a:gd name="T15" fmla="*/ 0 60000 65536"/>
              <a:gd name="T16" fmla="*/ 0 60000 65536"/>
              <a:gd name="T17" fmla="*/ 0 60000 65536"/>
              <a:gd name="T18" fmla="*/ 0 60000 65536"/>
              <a:gd name="T19" fmla="*/ 0 60000 65536"/>
              <a:gd name="T20" fmla="*/ 0 60000 65536"/>
              <a:gd name="T21" fmla="*/ 0 w 1691"/>
              <a:gd name="T22" fmla="*/ 0 h 1191"/>
              <a:gd name="T23" fmla="*/ 1691 w 1691"/>
              <a:gd name="T24" fmla="*/ 1191 h 1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1" h="1191">
                <a:moveTo>
                  <a:pt x="0" y="0"/>
                </a:moveTo>
                <a:lnTo>
                  <a:pt x="346" y="482"/>
                </a:lnTo>
                <a:lnTo>
                  <a:pt x="473" y="618"/>
                </a:lnTo>
                <a:lnTo>
                  <a:pt x="660" y="797"/>
                </a:lnTo>
                <a:lnTo>
                  <a:pt x="986" y="959"/>
                </a:lnTo>
                <a:lnTo>
                  <a:pt x="1220" y="1048"/>
                </a:lnTo>
                <a:lnTo>
                  <a:pt x="1691" y="1191"/>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 name="Oval 36">
            <a:extLst>
              <a:ext uri="{FF2B5EF4-FFF2-40B4-BE49-F238E27FC236}">
                <a16:creationId xmlns:a16="http://schemas.microsoft.com/office/drawing/2014/main" id="{E7008497-8D19-4961-94E5-FF9E05450671}"/>
              </a:ext>
            </a:extLst>
          </p:cNvPr>
          <p:cNvSpPr>
            <a:spLocks noChangeArrowheads="1"/>
          </p:cNvSpPr>
          <p:nvPr/>
        </p:nvSpPr>
        <p:spPr bwMode="auto">
          <a:xfrm>
            <a:off x="2879725" y="2751138"/>
            <a:ext cx="215900" cy="215900"/>
          </a:xfrm>
          <a:prstGeom prst="ellipse">
            <a:avLst/>
          </a:prstGeom>
          <a:solidFill>
            <a:srgbClr val="00CC00"/>
          </a:solidFill>
          <a:ln w="12700">
            <a:solidFill>
              <a:srgbClr val="33CC33"/>
            </a:solidFill>
            <a:round/>
            <a:headEnd/>
            <a:tailEnd/>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Freeform 38">
            <a:extLst>
              <a:ext uri="{FF2B5EF4-FFF2-40B4-BE49-F238E27FC236}">
                <a16:creationId xmlns:a16="http://schemas.microsoft.com/office/drawing/2014/main" id="{183A8BB1-E507-4566-9DB0-3317C91F3468}"/>
              </a:ext>
            </a:extLst>
          </p:cNvPr>
          <p:cNvSpPr>
            <a:spLocks/>
          </p:cNvSpPr>
          <p:nvPr/>
        </p:nvSpPr>
        <p:spPr bwMode="auto">
          <a:xfrm>
            <a:off x="1774825" y="1933575"/>
            <a:ext cx="3101975" cy="3376613"/>
          </a:xfrm>
          <a:custGeom>
            <a:avLst/>
            <a:gdLst>
              <a:gd name="T0" fmla="*/ 0 w 1954"/>
              <a:gd name="T1" fmla="*/ 0 h 2127"/>
              <a:gd name="T2" fmla="*/ 1109 w 1954"/>
              <a:gd name="T3" fmla="*/ 1519 h 2127"/>
              <a:gd name="T4" fmla="*/ 1483 w 1954"/>
              <a:gd name="T5" fmla="*/ 1844 h 2127"/>
              <a:gd name="T6" fmla="*/ 1696 w 1954"/>
              <a:gd name="T7" fmla="*/ 2013 h 2127"/>
              <a:gd name="T8" fmla="*/ 1954 w 1954"/>
              <a:gd name="T9" fmla="*/ 2127 h 2127"/>
              <a:gd name="T10" fmla="*/ 1945 w 1954"/>
              <a:gd name="T11" fmla="*/ 2117 h 2127"/>
              <a:gd name="T12" fmla="*/ 0 60000 65536"/>
              <a:gd name="T13" fmla="*/ 0 60000 65536"/>
              <a:gd name="T14" fmla="*/ 0 60000 65536"/>
              <a:gd name="T15" fmla="*/ 0 60000 65536"/>
              <a:gd name="T16" fmla="*/ 0 60000 65536"/>
              <a:gd name="T17" fmla="*/ 0 60000 65536"/>
              <a:gd name="T18" fmla="*/ 0 w 1954"/>
              <a:gd name="T19" fmla="*/ 0 h 2127"/>
              <a:gd name="T20" fmla="*/ 1954 w 1954"/>
              <a:gd name="T21" fmla="*/ 2127 h 2127"/>
            </a:gdLst>
            <a:ahLst/>
            <a:cxnLst>
              <a:cxn ang="T12">
                <a:pos x="T0" y="T1"/>
              </a:cxn>
              <a:cxn ang="T13">
                <a:pos x="T2" y="T3"/>
              </a:cxn>
              <a:cxn ang="T14">
                <a:pos x="T4" y="T5"/>
              </a:cxn>
              <a:cxn ang="T15">
                <a:pos x="T6" y="T7"/>
              </a:cxn>
              <a:cxn ang="T16">
                <a:pos x="T8" y="T9"/>
              </a:cxn>
              <a:cxn ang="T17">
                <a:pos x="T10" y="T11"/>
              </a:cxn>
            </a:cxnLst>
            <a:rect l="T18" t="T19" r="T20" b="T21"/>
            <a:pathLst>
              <a:path w="1954" h="2127">
                <a:moveTo>
                  <a:pt x="0" y="0"/>
                </a:moveTo>
                <a:lnTo>
                  <a:pt x="1109" y="1519"/>
                </a:lnTo>
                <a:lnTo>
                  <a:pt x="1483" y="1844"/>
                </a:lnTo>
                <a:lnTo>
                  <a:pt x="1696" y="2013"/>
                </a:lnTo>
                <a:lnTo>
                  <a:pt x="1954" y="2127"/>
                </a:lnTo>
                <a:lnTo>
                  <a:pt x="1945" y="2117"/>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Oval 39">
            <a:extLst>
              <a:ext uri="{FF2B5EF4-FFF2-40B4-BE49-F238E27FC236}">
                <a16:creationId xmlns:a16="http://schemas.microsoft.com/office/drawing/2014/main" id="{5153658B-D4E0-49CA-B8B2-7DC96F62FEFF}"/>
              </a:ext>
            </a:extLst>
          </p:cNvPr>
          <p:cNvSpPr>
            <a:spLocks noChangeArrowheads="1"/>
          </p:cNvSpPr>
          <p:nvPr/>
        </p:nvSpPr>
        <p:spPr bwMode="auto">
          <a:xfrm>
            <a:off x="3392488" y="4233863"/>
            <a:ext cx="228600" cy="228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 name="Rectangle 40">
            <a:extLst>
              <a:ext uri="{FF2B5EF4-FFF2-40B4-BE49-F238E27FC236}">
                <a16:creationId xmlns:a16="http://schemas.microsoft.com/office/drawing/2014/main" id="{DFE040C2-E5FB-4DF7-87BC-4AF889668062}"/>
              </a:ext>
            </a:extLst>
          </p:cNvPr>
          <p:cNvSpPr>
            <a:spLocks noChangeArrowheads="1"/>
          </p:cNvSpPr>
          <p:nvPr/>
        </p:nvSpPr>
        <p:spPr bwMode="auto">
          <a:xfrm>
            <a:off x="4256088" y="1323975"/>
            <a:ext cx="5100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b="0" dirty="0">
                <a:latin typeface="+mn-ea"/>
              </a:rPr>
              <a:t>p</a:t>
            </a:r>
            <a:r>
              <a:rPr lang="en-US" altLang="zh-CN" b="0" baseline="-25000" dirty="0">
                <a:latin typeface="+mn-ea"/>
              </a:rPr>
              <a:t>1</a:t>
            </a:r>
            <a:r>
              <a:rPr lang="en-US" altLang="zh-CN" b="0" dirty="0">
                <a:latin typeface="+mn-ea"/>
              </a:rPr>
              <a:t> </a:t>
            </a:r>
            <a:r>
              <a:rPr lang="zh-CN" altLang="en-US" b="0" dirty="0">
                <a:latin typeface="+mn-ea"/>
              </a:rPr>
              <a:t>下降导致商品</a:t>
            </a:r>
            <a:r>
              <a:rPr lang="en-US" altLang="zh-CN" b="0" dirty="0">
                <a:latin typeface="+mn-ea"/>
              </a:rPr>
              <a:t>1</a:t>
            </a:r>
            <a:r>
              <a:rPr lang="zh-CN" altLang="en-US" b="0" dirty="0">
                <a:latin typeface="+mn-ea"/>
              </a:rPr>
              <a:t>的需求下降。</a:t>
            </a:r>
            <a:endParaRPr lang="en-US" altLang="zh-CN" b="0" dirty="0">
              <a:latin typeface="+mn-ea"/>
            </a:endParaRPr>
          </a:p>
        </p:txBody>
      </p:sp>
      <p:sp>
        <p:nvSpPr>
          <p:cNvPr id="40" name="Oval 37">
            <a:extLst>
              <a:ext uri="{FF2B5EF4-FFF2-40B4-BE49-F238E27FC236}">
                <a16:creationId xmlns:a16="http://schemas.microsoft.com/office/drawing/2014/main" id="{4677FC85-E7B3-47E1-A8AD-EA135400A7D8}"/>
              </a:ext>
            </a:extLst>
          </p:cNvPr>
          <p:cNvSpPr>
            <a:spLocks noChangeArrowheads="1"/>
          </p:cNvSpPr>
          <p:nvPr/>
        </p:nvSpPr>
        <p:spPr bwMode="auto">
          <a:xfrm>
            <a:off x="4387850" y="4999736"/>
            <a:ext cx="228600" cy="228600"/>
          </a:xfrm>
          <a:prstGeom prst="ellipse">
            <a:avLst/>
          </a:prstGeom>
          <a:solidFill>
            <a:srgbClr val="FF9933"/>
          </a:solidFill>
          <a:ln>
            <a:noFill/>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988992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25E8D-802E-4D6C-8D91-689107E6C2D6}"/>
              </a:ext>
            </a:extLst>
          </p:cNvPr>
          <p:cNvSpPr>
            <a:spLocks noGrp="1"/>
          </p:cNvSpPr>
          <p:nvPr>
            <p:ph type="title"/>
          </p:nvPr>
        </p:nvSpPr>
        <p:spPr/>
        <p:txBody>
          <a:bodyPr/>
          <a:lstStyle/>
          <a:p>
            <a:r>
              <a:rPr lang="zh-CN" altLang="en-US" dirty="0"/>
              <a:t>吉芬商品的希克斯分解</a:t>
            </a:r>
          </a:p>
        </p:txBody>
      </p:sp>
      <p:sp>
        <p:nvSpPr>
          <p:cNvPr id="3" name="内容占位符 2">
            <a:extLst>
              <a:ext uri="{FF2B5EF4-FFF2-40B4-BE49-F238E27FC236}">
                <a16:creationId xmlns:a16="http://schemas.microsoft.com/office/drawing/2014/main" id="{DF126BD4-AAE5-4A33-826A-F72F83356110}"/>
              </a:ext>
            </a:extLst>
          </p:cNvPr>
          <p:cNvSpPr>
            <a:spLocks noGrp="1"/>
          </p:cNvSpPr>
          <p:nvPr>
            <p:ph idx="1"/>
          </p:nvPr>
        </p:nvSpPr>
        <p:spPr/>
        <p:txBody>
          <a:bodyPr>
            <a:normAutofit/>
          </a:bodyPr>
          <a:lstStyle/>
          <a:p>
            <a:r>
              <a:rPr lang="zh-CN" altLang="en-US" sz="3200" dirty="0"/>
              <a:t>通过把商品价格改变对于需求数量的影响分解成收入效应和替代效应两部分，可以解释对于某些低档品的违反需求曲线向下倾斜定律的事实。</a:t>
            </a:r>
          </a:p>
          <a:p>
            <a:endParaRPr lang="zh-CN" altLang="en-US" sz="3200" dirty="0"/>
          </a:p>
        </p:txBody>
      </p:sp>
    </p:spTree>
    <p:extLst>
      <p:ext uri="{BB962C8B-B14F-4D97-AF65-F5344CB8AC3E}">
        <p14:creationId xmlns:p14="http://schemas.microsoft.com/office/powerpoint/2010/main" val="3888414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EEA72-0494-4805-B126-2D392399D873}"/>
              </a:ext>
            </a:extLst>
          </p:cNvPr>
          <p:cNvSpPr>
            <a:spLocks noGrp="1"/>
          </p:cNvSpPr>
          <p:nvPr>
            <p:ph type="title"/>
          </p:nvPr>
        </p:nvSpPr>
        <p:spPr/>
        <p:txBody>
          <a:bodyPr/>
          <a:lstStyle/>
          <a:p>
            <a:r>
              <a:rPr lang="zh-CN" altLang="en-US" dirty="0"/>
              <a:t>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0AEACB-7EB7-4A94-ADDF-03C0B6831051}"/>
                  </a:ext>
                </a:extLst>
              </p:cNvPr>
              <p:cNvSpPr>
                <a:spLocks noGrp="1"/>
              </p:cNvSpPr>
              <p:nvPr>
                <p:ph idx="1"/>
              </p:nvPr>
            </p:nvSpPr>
            <p:spPr/>
            <p:txBody>
              <a:bodyPr>
                <a:normAutofit lnSpcReduction="10000"/>
              </a:bodyPr>
              <a:lstStyle/>
              <a:p>
                <a:r>
                  <a:rPr lang="zh-CN" altLang="en-US" dirty="0">
                    <a:solidFill>
                      <a:schemeClr val="tx1"/>
                    </a:solidFill>
                    <a:latin typeface="+mn-ea"/>
                  </a:rPr>
                  <a:t>假设</a:t>
                </a:r>
                <a14:m>
                  <m:oMath xmlns:m="http://schemas.openxmlformats.org/officeDocument/2006/math">
                    <m:r>
                      <a:rPr lang="en-US" altLang="zh-CN" b="1" dirty="0">
                        <a:solidFill>
                          <a:schemeClr val="tx1"/>
                        </a:solidFill>
                        <a:latin typeface="Cambria Math" panose="02040503050406030204" pitchFamily="18" charset="0"/>
                      </a:rPr>
                      <m:t> </m:t>
                    </m:r>
                    <m:r>
                      <a:rPr lang="en-US" altLang="zh-CN" b="1" dirty="0">
                        <a:solidFill>
                          <a:schemeClr val="tx1"/>
                        </a:solidFill>
                        <a:latin typeface="Cambria Math" panose="02040503050406030204" pitchFamily="18" charset="0"/>
                      </a:rPr>
                      <m:t>𝐮</m:t>
                    </m:r>
                    <m:d>
                      <m:dPr>
                        <m:ctrlPr>
                          <a:rPr lang="en-US" altLang="zh-CN" i="1" dirty="0">
                            <a:solidFill>
                              <a:schemeClr val="tx1"/>
                            </a:solidFill>
                            <a:latin typeface="Cambria Math" panose="02040503050406030204" pitchFamily="18" charset="0"/>
                          </a:rPr>
                        </m:ctrlPr>
                      </m:dPr>
                      <m:e>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𝐱</m:t>
                            </m:r>
                          </m:e>
                          <m:sub>
                            <m:r>
                              <a:rPr lang="en-US" altLang="zh-CN" b="1" dirty="0">
                                <a:solidFill>
                                  <a:schemeClr val="tx1"/>
                                </a:solidFill>
                                <a:latin typeface="Cambria Math" panose="02040503050406030204" pitchFamily="18" charset="0"/>
                              </a:rPr>
                              <m:t>𝟏</m:t>
                            </m:r>
                          </m:sub>
                        </m:sSub>
                        <m:r>
                          <a:rPr lang="en-US" altLang="zh-CN" b="1" dirty="0">
                            <a:solidFill>
                              <a:schemeClr val="tx1"/>
                            </a:solidFill>
                            <a:latin typeface="Cambria Math" panose="02040503050406030204" pitchFamily="18" charset="0"/>
                          </a:rPr>
                          <m:t>,</m:t>
                        </m:r>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𝐱</m:t>
                            </m:r>
                          </m:e>
                          <m:sub>
                            <m:r>
                              <a:rPr lang="en-US" altLang="zh-CN" b="1" dirty="0">
                                <a:solidFill>
                                  <a:schemeClr val="tx1"/>
                                </a:solidFill>
                                <a:latin typeface="Cambria Math" panose="02040503050406030204" pitchFamily="18" charset="0"/>
                              </a:rPr>
                              <m:t>𝟐</m:t>
                            </m:r>
                          </m:sub>
                        </m:sSub>
                      </m:e>
                    </m:d>
                    <m:r>
                      <a:rPr lang="en-US" altLang="zh-CN" b="1" dirty="0">
                        <a:solidFill>
                          <a:schemeClr val="tx1"/>
                        </a:solidFill>
                        <a:latin typeface="Cambria Math" panose="02040503050406030204" pitchFamily="18" charset="0"/>
                      </a:rPr>
                      <m:t>=</m:t>
                    </m:r>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𝐱</m:t>
                        </m:r>
                      </m:e>
                      <m:sub>
                        <m:r>
                          <a:rPr lang="en-US" altLang="zh-CN" b="1" dirty="0">
                            <a:solidFill>
                              <a:schemeClr val="tx1"/>
                            </a:solidFill>
                            <a:latin typeface="Cambria Math" panose="02040503050406030204" pitchFamily="18" charset="0"/>
                          </a:rPr>
                          <m:t>𝟏</m:t>
                        </m:r>
                      </m:sub>
                    </m:sSub>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𝐱</m:t>
                        </m:r>
                      </m:e>
                      <m:sub>
                        <m:r>
                          <a:rPr lang="en-US" altLang="zh-CN" b="1" dirty="0">
                            <a:solidFill>
                              <a:schemeClr val="tx1"/>
                            </a:solidFill>
                            <a:latin typeface="Cambria Math" panose="02040503050406030204" pitchFamily="18" charset="0"/>
                          </a:rPr>
                          <m:t>𝟐</m:t>
                        </m:r>
                      </m:sub>
                    </m:sSub>
                    <m:r>
                      <a:rPr lang="en-US" altLang="zh-CN" b="1" dirty="0">
                        <a:solidFill>
                          <a:schemeClr val="tx1"/>
                        </a:solidFill>
                        <a:latin typeface="Cambria Math" panose="02040503050406030204" pitchFamily="18" charset="0"/>
                      </a:rPr>
                      <m:t>,  </m:t>
                    </m:r>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𝐩</m:t>
                        </m:r>
                        <m:r>
                          <a:rPr lang="en-US" altLang="zh-CN" b="1" dirty="0">
                            <a:solidFill>
                              <a:schemeClr val="tx1"/>
                            </a:solidFill>
                            <a:latin typeface="Cambria Math" panose="02040503050406030204" pitchFamily="18" charset="0"/>
                          </a:rPr>
                          <m:t>′</m:t>
                        </m:r>
                      </m:e>
                      <m:sub>
                        <m:r>
                          <a:rPr lang="en-US" altLang="zh-CN" b="1" dirty="0">
                            <a:solidFill>
                              <a:schemeClr val="tx1"/>
                            </a:solidFill>
                            <a:latin typeface="Cambria Math" panose="02040503050406030204" pitchFamily="18" charset="0"/>
                          </a:rPr>
                          <m:t>𝟏</m:t>
                        </m:r>
                      </m:sub>
                    </m:sSub>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𝟐</m:t>
                    </m:r>
                    <m:r>
                      <a:rPr lang="en-US" altLang="zh-CN" b="1" dirty="0">
                        <a:solidFill>
                          <a:schemeClr val="tx1"/>
                        </a:solidFill>
                        <a:latin typeface="Cambria Math" panose="02040503050406030204" pitchFamily="18" charset="0"/>
                      </a:rPr>
                      <m:t>, </m:t>
                    </m:r>
                    <m:sSub>
                      <m:sSubPr>
                        <m:ctrlPr>
                          <a:rPr lang="en-US" altLang="zh-CN" i="1" dirty="0">
                            <a:solidFill>
                              <a:schemeClr val="tx1"/>
                            </a:solidFill>
                            <a:latin typeface="Cambria Math" panose="02040503050406030204" pitchFamily="18" charset="0"/>
                          </a:rPr>
                        </m:ctrlPr>
                      </m:sSubPr>
                      <m:e>
                        <m:sSubSup>
                          <m:sSubSupPr>
                            <m:ctrlPr>
                              <a:rPr lang="en-US" altLang="zh-CN" i="1" dirty="0">
                                <a:solidFill>
                                  <a:schemeClr val="tx1"/>
                                </a:solidFill>
                                <a:latin typeface="Cambria Math" panose="02040503050406030204" pitchFamily="18" charset="0"/>
                              </a:rPr>
                            </m:ctrlPr>
                          </m:sSubSupPr>
                          <m:e>
                            <m:r>
                              <a:rPr lang="en-US" altLang="zh-CN" b="1" dirty="0">
                                <a:solidFill>
                                  <a:schemeClr val="tx1"/>
                                </a:solidFill>
                                <a:latin typeface="Cambria Math" panose="02040503050406030204" pitchFamily="18" charset="0"/>
                              </a:rPr>
                              <m:t>𝐩</m:t>
                            </m:r>
                          </m:e>
                          <m:sub>
                            <m:r>
                              <a:rPr lang="en-US" altLang="zh-CN" b="1" dirty="0">
                                <a:solidFill>
                                  <a:schemeClr val="tx1"/>
                                </a:solidFill>
                                <a:latin typeface="Cambria Math" panose="02040503050406030204" pitchFamily="18" charset="0"/>
                              </a:rPr>
                              <m:t>𝟏</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𝐩</m:t>
                        </m:r>
                      </m:e>
                      <m:sub>
                        <m:r>
                          <a:rPr lang="en-US" altLang="zh-CN" b="1" dirty="0">
                            <a:solidFill>
                              <a:schemeClr val="tx1"/>
                            </a:solidFill>
                            <a:latin typeface="Cambria Math" panose="02040503050406030204" pitchFamily="18" charset="0"/>
                          </a:rPr>
                          <m:t>𝟐</m:t>
                        </m:r>
                      </m:sub>
                    </m:sSub>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𝟏</m:t>
                    </m:r>
                    <m:r>
                      <a:rPr lang="en-US" altLang="zh-CN" b="1" dirty="0">
                        <a:solidFill>
                          <a:schemeClr val="tx1"/>
                        </a:solidFill>
                        <a:latin typeface="Cambria Math" panose="02040503050406030204" pitchFamily="18" charset="0"/>
                      </a:rPr>
                      <m:t>,</m:t>
                    </m:r>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𝐦</m:t>
                        </m:r>
                      </m:e>
                      <m:sub>
                        <m:r>
                          <a:rPr lang="en-US" altLang="zh-CN" b="1" dirty="0">
                            <a:solidFill>
                              <a:schemeClr val="tx1"/>
                            </a:solidFill>
                            <a:latin typeface="Cambria Math" panose="02040503050406030204" pitchFamily="18" charset="0"/>
                          </a:rPr>
                          <m:t>𝟎</m:t>
                        </m:r>
                      </m:sub>
                    </m:sSub>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𝟖</m:t>
                    </m:r>
                  </m:oMath>
                </a14:m>
                <a:r>
                  <a:rPr lang="en-US" altLang="zh-CN" dirty="0">
                    <a:solidFill>
                      <a:schemeClr val="tx1"/>
                    </a:solidFill>
                    <a:latin typeface="+mn-ea"/>
                  </a:rPr>
                  <a:t>.  </a:t>
                </a:r>
                <a:r>
                  <a:rPr lang="zh-CN" altLang="en-US" dirty="0">
                    <a:solidFill>
                      <a:schemeClr val="tx1"/>
                    </a:solidFill>
                    <a:latin typeface="+mn-ea"/>
                  </a:rPr>
                  <a:t>计算收入效应与替代效应。</a:t>
                </a:r>
                <a:endParaRPr lang="en-US" altLang="zh-CN" dirty="0">
                  <a:solidFill>
                    <a:schemeClr val="tx1"/>
                  </a:solidFill>
                  <a:latin typeface="+mn-ea"/>
                </a:endParaRPr>
              </a:p>
              <a:p>
                <a:pPr marL="514350" indent="-514350">
                  <a:buAutoNum type="arabicPeriod"/>
                </a:pPr>
                <a14:m>
                  <m:oMath xmlns:m="http://schemas.openxmlformats.org/officeDocument/2006/math">
                    <m:sSubSup>
                      <m:sSubSupPr>
                        <m:ctrlPr>
                          <a:rPr lang="en-US" altLang="zh-CN" i="1" dirty="0">
                            <a:solidFill>
                              <a:schemeClr val="tx1"/>
                            </a:solidFill>
                            <a:latin typeface="Cambria Math" panose="02040503050406030204" pitchFamily="18" charset="0"/>
                          </a:rPr>
                        </m:ctrlPr>
                      </m:sSubSupPr>
                      <m:e>
                        <m:r>
                          <m:rPr>
                            <m:nor/>
                          </m:rPr>
                          <a:rPr lang="zh-CN" altLang="en-US" dirty="0">
                            <a:solidFill>
                              <a:schemeClr val="tx1"/>
                            </a:solidFill>
                            <a:latin typeface="+mn-ea"/>
                          </a:rPr>
                          <m:t>在</m:t>
                        </m:r>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𝐩</m:t>
                        </m:r>
                      </m:e>
                      <m:sub>
                        <m:r>
                          <a:rPr lang="en-US" altLang="zh-CN" b="1" dirty="0">
                            <a:solidFill>
                              <a:schemeClr val="tx1"/>
                            </a:solidFill>
                            <a:latin typeface="Cambria Math" panose="02040503050406030204" pitchFamily="18" charset="0"/>
                          </a:rPr>
                          <m:t>𝟏</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𝐩</m:t>
                        </m:r>
                      </m:e>
                      <m:sub>
                        <m:r>
                          <a:rPr lang="en-US" altLang="zh-CN" b="1" dirty="0">
                            <a:solidFill>
                              <a:schemeClr val="tx1"/>
                            </a:solidFill>
                            <a:latin typeface="Cambria Math" panose="02040503050406030204" pitchFamily="18" charset="0"/>
                          </a:rPr>
                          <m:t>𝟐</m:t>
                        </m:r>
                      </m:sub>
                    </m:sSub>
                    <m:r>
                      <a:rPr lang="en-US" altLang="zh-CN" b="1" dirty="0">
                        <a:solidFill>
                          <a:schemeClr val="tx1"/>
                        </a:solidFill>
                        <a:latin typeface="Cambria Math" panose="02040503050406030204" pitchFamily="18" charset="0"/>
                      </a:rPr>
                      <m:t>,</m:t>
                    </m:r>
                    <m:sSub>
                      <m:sSubPr>
                        <m:ctrlPr>
                          <a:rPr lang="en-US" altLang="zh-CN" b="1"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𝐦</m:t>
                        </m:r>
                      </m:e>
                      <m:sub>
                        <m:r>
                          <a:rPr lang="en-US" altLang="zh-CN" b="1" i="1" dirty="0">
                            <a:solidFill>
                              <a:schemeClr val="tx1"/>
                            </a:solidFill>
                            <a:latin typeface="Cambria Math" panose="02040503050406030204" pitchFamily="18" charset="0"/>
                          </a:rPr>
                          <m:t>𝟎</m:t>
                        </m:r>
                      </m:sub>
                    </m:sSub>
                    <m:r>
                      <a:rPr lang="en-US" altLang="zh-CN" b="1" dirty="0">
                        <a:solidFill>
                          <a:schemeClr val="tx1"/>
                        </a:solidFill>
                        <a:latin typeface="Cambria Math" panose="02040503050406030204" pitchFamily="18" charset="0"/>
                      </a:rPr>
                      <m:t>)</m:t>
                    </m:r>
                  </m:oMath>
                </a14:m>
                <a:r>
                  <a:rPr lang="zh-CN" altLang="en-US" dirty="0">
                    <a:solidFill>
                      <a:schemeClr val="tx1"/>
                    </a:solidFill>
                    <a:latin typeface="+mn-ea"/>
                  </a:rPr>
                  <a:t>下的马歇尔需求与均衡效用为 </a:t>
                </a:r>
                <a:r>
                  <a:rPr lang="en-US" altLang="zh-CN" dirty="0">
                    <a:solidFill>
                      <a:schemeClr val="tx1"/>
                    </a:solidFill>
                    <a:latin typeface="+mn-ea"/>
                  </a:rPr>
                  <a:t> </a:t>
                </a:r>
                <a14:m>
                  <m:oMath xmlns:m="http://schemas.openxmlformats.org/officeDocument/2006/math">
                    <m:sSubSup>
                      <m:sSubSupPr>
                        <m:ctrlPr>
                          <a:rPr lang="en-US" altLang="zh-CN" i="1" dirty="0">
                            <a:solidFill>
                              <a:schemeClr val="tx1"/>
                            </a:solidFill>
                            <a:latin typeface="Cambria Math" panose="02040503050406030204" pitchFamily="18" charset="0"/>
                          </a:rPr>
                        </m:ctrlPr>
                      </m:sSubSupPr>
                      <m:e>
                        <m:r>
                          <a:rPr lang="en-US" altLang="zh-CN" b="1" dirty="0">
                            <a:solidFill>
                              <a:schemeClr val="tx1"/>
                            </a:solidFill>
                            <a:latin typeface="Cambria Math" panose="02040503050406030204" pitchFamily="18" charset="0"/>
                          </a:rPr>
                          <m:t>𝐱</m:t>
                        </m:r>
                      </m:e>
                      <m:sub>
                        <m:r>
                          <a:rPr lang="en-US" altLang="zh-CN" b="1" dirty="0">
                            <a:solidFill>
                              <a:schemeClr val="tx1"/>
                            </a:solidFill>
                            <a:latin typeface="Cambria Math" panose="02040503050406030204" pitchFamily="18" charset="0"/>
                          </a:rPr>
                          <m:t>𝟏</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𝟐</m:t>
                    </m:r>
                    <m:r>
                      <a:rPr lang="en-US" altLang="zh-CN" b="1" dirty="0">
                        <a:solidFill>
                          <a:schemeClr val="tx1"/>
                        </a:solidFill>
                        <a:latin typeface="Cambria Math" panose="02040503050406030204" pitchFamily="18" charset="0"/>
                      </a:rPr>
                      <m:t> </m:t>
                    </m:r>
                    <m:sSubSup>
                      <m:sSubSupPr>
                        <m:ctrlPr>
                          <a:rPr lang="en-US" altLang="zh-CN" i="1" dirty="0">
                            <a:solidFill>
                              <a:schemeClr val="tx1"/>
                            </a:solidFill>
                            <a:latin typeface="Cambria Math" panose="02040503050406030204" pitchFamily="18" charset="0"/>
                          </a:rPr>
                        </m:ctrlPr>
                      </m:sSubSupPr>
                      <m:e>
                        <m:r>
                          <a:rPr lang="en-US" altLang="zh-CN" b="1" dirty="0">
                            <a:solidFill>
                              <a:schemeClr val="tx1"/>
                            </a:solidFill>
                            <a:latin typeface="Cambria Math" panose="02040503050406030204" pitchFamily="18" charset="0"/>
                          </a:rPr>
                          <m:t>𝐱</m:t>
                        </m:r>
                      </m:e>
                      <m:sub>
                        <m:r>
                          <a:rPr lang="en-US" altLang="zh-CN" b="1" dirty="0">
                            <a:solidFill>
                              <a:schemeClr val="tx1"/>
                            </a:solidFill>
                            <a:latin typeface="Cambria Math" panose="02040503050406030204" pitchFamily="18" charset="0"/>
                          </a:rPr>
                          <m:t>𝟐</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𝟒</m:t>
                    </m:r>
                    <m:r>
                      <a:rPr lang="en-US" altLang="zh-CN" b="1" dirty="0">
                        <a:solidFill>
                          <a:schemeClr val="tx1"/>
                        </a:solidFill>
                        <a:latin typeface="Cambria Math" panose="02040503050406030204" pitchFamily="18" charset="0"/>
                      </a:rPr>
                      <m:t> ,</m:t>
                    </m:r>
                    <m:sSub>
                      <m:sSubPr>
                        <m:ctrlPr>
                          <a:rPr lang="en-US" altLang="zh-CN" b="1"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𝐮</m:t>
                        </m:r>
                      </m:e>
                      <m:sub>
                        <m:r>
                          <a:rPr lang="en-US" altLang="zh-CN" b="1" dirty="0">
                            <a:solidFill>
                              <a:schemeClr val="tx1"/>
                            </a:solidFill>
                            <a:latin typeface="Cambria Math" panose="02040503050406030204" pitchFamily="18" charset="0"/>
                          </a:rPr>
                          <m:t>𝟎</m:t>
                        </m:r>
                      </m:sub>
                    </m:sSub>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𝟖</m:t>
                    </m:r>
                    <m:r>
                      <a:rPr lang="en-US" altLang="zh-CN" b="1" dirty="0">
                        <a:solidFill>
                          <a:schemeClr val="tx1"/>
                        </a:solidFill>
                        <a:latin typeface="Cambria Math" panose="02040503050406030204" pitchFamily="18" charset="0"/>
                      </a:rPr>
                      <m:t> </m:t>
                    </m:r>
                  </m:oMath>
                </a14:m>
                <a:endParaRPr lang="en-US" altLang="zh-CN" dirty="0">
                  <a:solidFill>
                    <a:schemeClr val="tx1"/>
                  </a:solidFill>
                  <a:latin typeface="+mn-ea"/>
                </a:endParaRPr>
              </a:p>
              <a:p>
                <a:pPr marL="514350" indent="-514350">
                  <a:buAutoNum type="arabicPeriod"/>
                </a:pPr>
                <a:r>
                  <a:rPr lang="zh-CN" altLang="en-US" dirty="0">
                    <a:solidFill>
                      <a:schemeClr val="tx1"/>
                    </a:solidFill>
                    <a:latin typeface="+mn-ea"/>
                  </a:rPr>
                  <a:t>在价格</a:t>
                </a:r>
                <a14:m>
                  <m:oMath xmlns:m="http://schemas.openxmlformats.org/officeDocument/2006/math">
                    <m:sSubSup>
                      <m:sSubSupPr>
                        <m:ctrlPr>
                          <a:rPr lang="en-US" altLang="zh-CN" i="1" dirty="0">
                            <a:solidFill>
                              <a:schemeClr val="tx1"/>
                            </a:solidFill>
                            <a:latin typeface="Cambria Math" panose="02040503050406030204" pitchFamily="18" charset="0"/>
                          </a:rPr>
                        </m:ctrlPr>
                      </m:sSubSupPr>
                      <m:e>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𝐩</m:t>
                        </m:r>
                      </m:e>
                      <m:sub>
                        <m:r>
                          <a:rPr lang="en-US" altLang="zh-CN" b="1" dirty="0">
                            <a:solidFill>
                              <a:schemeClr val="tx1"/>
                            </a:solidFill>
                            <a:latin typeface="Cambria Math" panose="02040503050406030204" pitchFamily="18" charset="0"/>
                          </a:rPr>
                          <m:t>𝟏</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𝐩</m:t>
                        </m:r>
                      </m:e>
                      <m:sub>
                        <m:r>
                          <a:rPr lang="en-US" altLang="zh-CN" b="1" dirty="0">
                            <a:solidFill>
                              <a:schemeClr val="tx1"/>
                            </a:solidFill>
                            <a:latin typeface="Cambria Math" panose="02040503050406030204" pitchFamily="18" charset="0"/>
                          </a:rPr>
                          <m:t>𝟐</m:t>
                        </m:r>
                      </m:sub>
                    </m:sSub>
                    <m:r>
                      <a:rPr lang="en-US" altLang="zh-CN" b="1" dirty="0">
                        <a:solidFill>
                          <a:schemeClr val="tx1"/>
                        </a:solidFill>
                        <a:latin typeface="Cambria Math" panose="02040503050406030204" pitchFamily="18" charset="0"/>
                      </a:rPr>
                      <m:t>)</m:t>
                    </m:r>
                  </m:oMath>
                </a14:m>
                <a:r>
                  <a:rPr lang="en-US" altLang="zh-CN" dirty="0">
                    <a:solidFill>
                      <a:schemeClr val="tx1"/>
                    </a:solidFill>
                    <a:latin typeface="+mn-ea"/>
                  </a:rPr>
                  <a:t> </a:t>
                </a:r>
                <a:r>
                  <a:rPr lang="zh-CN" altLang="en-US" dirty="0">
                    <a:solidFill>
                      <a:schemeClr val="tx1"/>
                    </a:solidFill>
                    <a:latin typeface="+mn-ea"/>
                  </a:rPr>
                  <a:t>维持</a:t>
                </a:r>
                <a14:m>
                  <m:oMath xmlns:m="http://schemas.openxmlformats.org/officeDocument/2006/math">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𝐮</m:t>
                        </m:r>
                      </m:e>
                      <m:sub>
                        <m:r>
                          <a:rPr lang="en-US" altLang="zh-CN" b="1" dirty="0">
                            <a:solidFill>
                              <a:schemeClr val="tx1"/>
                            </a:solidFill>
                            <a:latin typeface="Cambria Math" panose="02040503050406030204" pitchFamily="18" charset="0"/>
                          </a:rPr>
                          <m:t>𝟎</m:t>
                        </m:r>
                      </m:sub>
                    </m:sSub>
                  </m:oMath>
                </a14:m>
                <a:r>
                  <a:rPr lang="zh-CN" altLang="en-US" dirty="0">
                    <a:solidFill>
                      <a:schemeClr val="tx1"/>
                    </a:solidFill>
                    <a:latin typeface="+mn-ea"/>
                  </a:rPr>
                  <a:t>的希克斯需求为 </a:t>
                </a:r>
                <a14:m>
                  <m:oMath xmlns:m="http://schemas.openxmlformats.org/officeDocument/2006/math">
                    <m:sSubSup>
                      <m:sSubSupPr>
                        <m:ctrlPr>
                          <a:rPr lang="en-US" altLang="zh-CN" i="1" dirty="0">
                            <a:solidFill>
                              <a:schemeClr val="tx1"/>
                            </a:solidFill>
                            <a:latin typeface="Cambria Math" panose="02040503050406030204" pitchFamily="18" charset="0"/>
                          </a:rPr>
                        </m:ctrlPr>
                      </m:sSubSupPr>
                      <m:e>
                        <m:r>
                          <a:rPr lang="en-US" altLang="zh-CN" b="1" dirty="0">
                            <a:solidFill>
                              <a:schemeClr val="tx1"/>
                            </a:solidFill>
                            <a:latin typeface="Cambria Math" panose="02040503050406030204" pitchFamily="18" charset="0"/>
                          </a:rPr>
                          <m:t>𝐡</m:t>
                        </m:r>
                      </m:e>
                      <m:sub>
                        <m:r>
                          <a:rPr lang="en-US" altLang="zh-CN" b="1" dirty="0">
                            <a:solidFill>
                              <a:schemeClr val="tx1"/>
                            </a:solidFill>
                            <a:latin typeface="Cambria Math" panose="02040503050406030204" pitchFamily="18" charset="0"/>
                          </a:rPr>
                          <m:t>𝟏</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sSubSup>
                      <m:sSubSupPr>
                        <m:ctrlPr>
                          <a:rPr lang="en-US" altLang="zh-CN" i="1" dirty="0">
                            <a:solidFill>
                              <a:schemeClr val="tx1"/>
                            </a:solidFill>
                            <a:latin typeface="Cambria Math" panose="02040503050406030204" pitchFamily="18" charset="0"/>
                          </a:rPr>
                        </m:ctrlPr>
                      </m:sSubSupPr>
                      <m:e>
                        <m:r>
                          <a:rPr lang="en-US" altLang="zh-CN" b="1" dirty="0">
                            <a:solidFill>
                              <a:schemeClr val="tx1"/>
                            </a:solidFill>
                            <a:latin typeface="Cambria Math" panose="02040503050406030204" pitchFamily="18" charset="0"/>
                          </a:rPr>
                          <m:t>𝐡</m:t>
                        </m:r>
                      </m:e>
                      <m:sub>
                        <m:r>
                          <a:rPr lang="en-US" altLang="zh-CN" b="1" dirty="0">
                            <a:solidFill>
                              <a:schemeClr val="tx1"/>
                            </a:solidFill>
                            <a:latin typeface="Cambria Math" panose="02040503050406030204" pitchFamily="18" charset="0"/>
                          </a:rPr>
                          <m:t>𝟐</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𝟐</m:t>
                    </m:r>
                    <m:rad>
                      <m:radPr>
                        <m:degHide m:val="on"/>
                        <m:ctrlPr>
                          <a:rPr lang="en-US" altLang="zh-CN" i="1" dirty="0">
                            <a:solidFill>
                              <a:schemeClr val="tx1"/>
                            </a:solidFill>
                            <a:latin typeface="Cambria Math" panose="02040503050406030204" pitchFamily="18" charset="0"/>
                          </a:rPr>
                        </m:ctrlPr>
                      </m:radPr>
                      <m:deg/>
                      <m:e>
                        <m:r>
                          <a:rPr lang="en-US" altLang="zh-CN" b="1" dirty="0">
                            <a:solidFill>
                              <a:schemeClr val="tx1"/>
                            </a:solidFill>
                            <a:latin typeface="Cambria Math" panose="02040503050406030204" pitchFamily="18" charset="0"/>
                          </a:rPr>
                          <m:t>𝟐</m:t>
                        </m:r>
                      </m:e>
                    </m:rad>
                  </m:oMath>
                </a14:m>
                <a:r>
                  <a:rPr lang="en-US" altLang="zh-CN" dirty="0">
                    <a:solidFill>
                      <a:schemeClr val="tx1"/>
                    </a:solidFill>
                    <a:latin typeface="+mn-ea"/>
                  </a:rPr>
                  <a:t>.  </a:t>
                </a:r>
              </a:p>
              <a:p>
                <a:pPr marL="514350" indent="-514350">
                  <a:buAutoNum type="arabicPeriod"/>
                </a:pPr>
                <a:r>
                  <a:rPr lang="zh-CN" altLang="en-US" dirty="0">
                    <a:solidFill>
                      <a:schemeClr val="tx1"/>
                    </a:solidFill>
                    <a:latin typeface="+mn-ea"/>
                  </a:rPr>
                  <a:t>在</a:t>
                </a:r>
                <a14:m>
                  <m:oMath xmlns:m="http://schemas.openxmlformats.org/officeDocument/2006/math">
                    <m:sSubSup>
                      <m:sSubSupPr>
                        <m:ctrlPr>
                          <a:rPr lang="en-US" altLang="zh-CN" i="1" dirty="0">
                            <a:solidFill>
                              <a:schemeClr val="tx1"/>
                            </a:solidFill>
                            <a:latin typeface="Cambria Math" panose="02040503050406030204" pitchFamily="18" charset="0"/>
                          </a:rPr>
                        </m:ctrlPr>
                      </m:sSubSupPr>
                      <m:e>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𝐩</m:t>
                        </m:r>
                      </m:e>
                      <m:sub>
                        <m:r>
                          <a:rPr lang="en-US" altLang="zh-CN" b="1" dirty="0">
                            <a:solidFill>
                              <a:schemeClr val="tx1"/>
                            </a:solidFill>
                            <a:latin typeface="Cambria Math" panose="02040503050406030204" pitchFamily="18" charset="0"/>
                          </a:rPr>
                          <m:t>𝟏</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𝐩</m:t>
                        </m:r>
                      </m:e>
                      <m:sub>
                        <m:r>
                          <a:rPr lang="en-US" altLang="zh-CN" b="1" dirty="0">
                            <a:solidFill>
                              <a:schemeClr val="tx1"/>
                            </a:solidFill>
                            <a:latin typeface="Cambria Math" panose="02040503050406030204" pitchFamily="18" charset="0"/>
                          </a:rPr>
                          <m:t>𝟐</m:t>
                        </m:r>
                      </m:sub>
                    </m:sSub>
                    <m:r>
                      <a:rPr lang="en-US" altLang="zh-CN" b="1" dirty="0">
                        <a:solidFill>
                          <a:schemeClr val="tx1"/>
                        </a:solidFill>
                        <a:latin typeface="Cambria Math" panose="02040503050406030204" pitchFamily="18" charset="0"/>
                      </a:rPr>
                      <m:t>,</m:t>
                    </m:r>
                    <m:sSub>
                      <m:sSubPr>
                        <m:ctrlPr>
                          <a:rPr lang="en-US" altLang="zh-CN" i="1" dirty="0">
                            <a:solidFill>
                              <a:schemeClr val="tx1"/>
                            </a:solidFill>
                            <a:latin typeface="Cambria Math" panose="02040503050406030204" pitchFamily="18" charset="0"/>
                          </a:rPr>
                        </m:ctrlPr>
                      </m:sSubPr>
                      <m:e>
                        <m:r>
                          <a:rPr lang="en-US" altLang="zh-CN" b="1" dirty="0">
                            <a:solidFill>
                              <a:schemeClr val="tx1"/>
                            </a:solidFill>
                            <a:latin typeface="Cambria Math" panose="02040503050406030204" pitchFamily="18" charset="0"/>
                          </a:rPr>
                          <m:t>𝐦</m:t>
                        </m:r>
                      </m:e>
                      <m:sub>
                        <m:r>
                          <a:rPr lang="en-US" altLang="zh-CN" b="1" dirty="0">
                            <a:solidFill>
                              <a:schemeClr val="tx1"/>
                            </a:solidFill>
                            <a:latin typeface="Cambria Math" panose="02040503050406030204" pitchFamily="18" charset="0"/>
                          </a:rPr>
                          <m:t>𝟎</m:t>
                        </m:r>
                      </m:sub>
                    </m:sSub>
                    <m:r>
                      <a:rPr lang="en-US" altLang="zh-CN" b="1" dirty="0">
                        <a:solidFill>
                          <a:schemeClr val="tx1"/>
                        </a:solidFill>
                        <a:latin typeface="Cambria Math" panose="02040503050406030204" pitchFamily="18" charset="0"/>
                      </a:rPr>
                      <m:t>) </m:t>
                    </m:r>
                  </m:oMath>
                </a14:m>
                <a:r>
                  <a:rPr lang="zh-CN" altLang="en-US" dirty="0">
                    <a:solidFill>
                      <a:schemeClr val="tx1"/>
                    </a:solidFill>
                    <a:latin typeface="+mn-ea"/>
                  </a:rPr>
                  <a:t> 下马歇尔需求为 </a:t>
                </a:r>
                <a14:m>
                  <m:oMath xmlns:m="http://schemas.openxmlformats.org/officeDocument/2006/math">
                    <m:sSubSup>
                      <m:sSubSupPr>
                        <m:ctrlPr>
                          <a:rPr lang="en-US" altLang="zh-CN" i="1" dirty="0">
                            <a:solidFill>
                              <a:schemeClr val="tx1"/>
                            </a:solidFill>
                            <a:latin typeface="Cambria Math" panose="02040503050406030204" pitchFamily="18" charset="0"/>
                          </a:rPr>
                        </m:ctrlPr>
                      </m:sSubSupPr>
                      <m:e>
                        <m:r>
                          <a:rPr lang="en-US" altLang="zh-CN" b="1" dirty="0">
                            <a:solidFill>
                              <a:schemeClr val="tx1"/>
                            </a:solidFill>
                            <a:latin typeface="Cambria Math" panose="02040503050406030204" pitchFamily="18" charset="0"/>
                          </a:rPr>
                          <m:t>𝐱</m:t>
                        </m:r>
                      </m:e>
                      <m:sub>
                        <m:r>
                          <a:rPr lang="en-US" altLang="zh-CN" b="1" dirty="0">
                            <a:solidFill>
                              <a:schemeClr val="tx1"/>
                            </a:solidFill>
                            <a:latin typeface="Cambria Math" panose="02040503050406030204" pitchFamily="18" charset="0"/>
                          </a:rPr>
                          <m:t>𝟏</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sSubSup>
                      <m:sSubSupPr>
                        <m:ctrlPr>
                          <a:rPr lang="en-US" altLang="zh-CN" i="1" dirty="0">
                            <a:solidFill>
                              <a:schemeClr val="tx1"/>
                            </a:solidFill>
                            <a:latin typeface="Cambria Math" panose="02040503050406030204" pitchFamily="18" charset="0"/>
                          </a:rPr>
                        </m:ctrlPr>
                      </m:sSubSupPr>
                      <m:e>
                        <m:r>
                          <a:rPr lang="en-US" altLang="zh-CN" b="1" dirty="0">
                            <a:solidFill>
                              <a:schemeClr val="tx1"/>
                            </a:solidFill>
                            <a:latin typeface="Cambria Math" panose="02040503050406030204" pitchFamily="18" charset="0"/>
                          </a:rPr>
                          <m:t>𝐱</m:t>
                        </m:r>
                      </m:e>
                      <m:sub>
                        <m:r>
                          <a:rPr lang="en-US" altLang="zh-CN" b="1" dirty="0">
                            <a:solidFill>
                              <a:schemeClr val="tx1"/>
                            </a:solidFill>
                            <a:latin typeface="Cambria Math" panose="02040503050406030204" pitchFamily="18" charset="0"/>
                          </a:rPr>
                          <m:t>𝟐</m:t>
                        </m:r>
                      </m:sub>
                      <m:sup>
                        <m:r>
                          <a:rPr lang="en-US" altLang="zh-CN" b="1" dirty="0">
                            <a:solidFill>
                              <a:schemeClr val="tx1"/>
                            </a:solidFill>
                            <a:latin typeface="Cambria Math" panose="02040503050406030204" pitchFamily="18" charset="0"/>
                          </a:rPr>
                          <m:t>∗∗</m:t>
                        </m:r>
                      </m:sup>
                    </m:sSubSup>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𝟒</m:t>
                    </m:r>
                    <m:r>
                      <a:rPr lang="en-US" altLang="zh-CN" b="1" dirty="0">
                        <a:solidFill>
                          <a:schemeClr val="tx1"/>
                        </a:solidFill>
                        <a:latin typeface="Cambria Math" panose="02040503050406030204" pitchFamily="18" charset="0"/>
                      </a:rPr>
                      <m:t> </m:t>
                    </m:r>
                    <m:r>
                      <a:rPr lang="zh-CN" altLang="en-US" b="1" dirty="0">
                        <a:solidFill>
                          <a:schemeClr val="tx1"/>
                        </a:solidFill>
                        <a:latin typeface="Cambria Math" panose="02040503050406030204" pitchFamily="18" charset="0"/>
                      </a:rPr>
                      <m:t>。</m:t>
                    </m:r>
                  </m:oMath>
                </a14:m>
                <a:endParaRPr lang="en-US" altLang="zh-CN" dirty="0">
                  <a:solidFill>
                    <a:schemeClr val="tx1"/>
                  </a:solidFill>
                  <a:latin typeface="+mn-ea"/>
                </a:endParaRPr>
              </a:p>
              <a:p>
                <a:pPr marL="514350" indent="-514350">
                  <a:buFontTx/>
                  <a:buAutoNum type="arabicPeriod"/>
                </a:pPr>
                <a:r>
                  <a:rPr lang="zh-CN" altLang="en-US" dirty="0">
                    <a:solidFill>
                      <a:schemeClr val="tx1"/>
                    </a:solidFill>
                    <a:latin typeface="+mn-ea"/>
                  </a:rPr>
                  <a:t>替代效应 </a:t>
                </a:r>
                <a14:m>
                  <m:oMath xmlns:m="http://schemas.openxmlformats.org/officeDocument/2006/math">
                    <m:r>
                      <a:rPr lang="en-US" altLang="zh-CN" b="1" dirty="0">
                        <a:solidFill>
                          <a:schemeClr val="tx1"/>
                        </a:solidFill>
                        <a:latin typeface="Cambria Math" panose="02040503050406030204" pitchFamily="18" charset="0"/>
                      </a:rPr>
                      <m:t>𝟐</m:t>
                    </m:r>
                    <m:rad>
                      <m:radPr>
                        <m:degHide m:val="on"/>
                        <m:ctrlPr>
                          <a:rPr lang="en-US" altLang="zh-CN" i="1" dirty="0">
                            <a:solidFill>
                              <a:schemeClr val="tx1"/>
                            </a:solidFill>
                            <a:latin typeface="Cambria Math" panose="02040503050406030204" pitchFamily="18" charset="0"/>
                          </a:rPr>
                        </m:ctrlPr>
                      </m:radPr>
                      <m:deg/>
                      <m:e>
                        <m:r>
                          <a:rPr lang="en-US" altLang="zh-CN" b="1" dirty="0">
                            <a:solidFill>
                              <a:schemeClr val="tx1"/>
                            </a:solidFill>
                            <a:latin typeface="Cambria Math" panose="02040503050406030204" pitchFamily="18" charset="0"/>
                          </a:rPr>
                          <m:t>𝟐</m:t>
                        </m:r>
                      </m:e>
                    </m:rad>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𝟐</m:t>
                    </m:r>
                  </m:oMath>
                </a14:m>
                <a:r>
                  <a:rPr lang="zh-CN" altLang="en-US" dirty="0">
                    <a:solidFill>
                      <a:schemeClr val="tx1"/>
                    </a:solidFill>
                    <a:latin typeface="+mn-ea"/>
                  </a:rPr>
                  <a:t> 收入效应  </a:t>
                </a:r>
                <a14:m>
                  <m:oMath xmlns:m="http://schemas.openxmlformats.org/officeDocument/2006/math">
                    <m:r>
                      <a:rPr lang="en-US" altLang="zh-CN" b="1" dirty="0">
                        <a:solidFill>
                          <a:schemeClr val="tx1"/>
                        </a:solidFill>
                        <a:latin typeface="Cambria Math" panose="02040503050406030204" pitchFamily="18" charset="0"/>
                      </a:rPr>
                      <m:t>𝟒</m:t>
                    </m:r>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𝟐</m:t>
                    </m:r>
                    <m:rad>
                      <m:radPr>
                        <m:degHide m:val="on"/>
                        <m:ctrlPr>
                          <a:rPr lang="en-US" altLang="zh-CN" i="1" dirty="0">
                            <a:solidFill>
                              <a:schemeClr val="tx1"/>
                            </a:solidFill>
                            <a:latin typeface="Cambria Math" panose="02040503050406030204" pitchFamily="18" charset="0"/>
                          </a:rPr>
                        </m:ctrlPr>
                      </m:radPr>
                      <m:deg/>
                      <m:e>
                        <m:r>
                          <a:rPr lang="en-US" altLang="zh-CN" b="1" dirty="0">
                            <a:solidFill>
                              <a:schemeClr val="tx1"/>
                            </a:solidFill>
                            <a:latin typeface="Cambria Math" panose="02040503050406030204" pitchFamily="18" charset="0"/>
                          </a:rPr>
                          <m:t>𝟐</m:t>
                        </m:r>
                      </m:e>
                    </m:rad>
                  </m:oMath>
                </a14:m>
                <a:endParaRPr lang="en-US" altLang="zh-CN" dirty="0">
                  <a:solidFill>
                    <a:schemeClr val="tx1"/>
                  </a:solidFill>
                  <a:latin typeface="+mn-ea"/>
                </a:endParaRPr>
              </a:p>
              <a:p>
                <a:pPr marL="514350" indent="-514350">
                  <a:buFontTx/>
                  <a:buAutoNum type="arabicPeriod"/>
                </a:pPr>
                <a14:m>
                  <m:oMath xmlns:m="http://schemas.openxmlformats.org/officeDocument/2006/math">
                    <m:r>
                      <a:rPr lang="en-US" altLang="zh-CN" b="1" dirty="0">
                        <a:solidFill>
                          <a:schemeClr val="tx1"/>
                        </a:solidFill>
                        <a:latin typeface="Cambria Math" panose="02040503050406030204" pitchFamily="18" charset="0"/>
                      </a:rPr>
                      <m:t>𝚫</m:t>
                    </m:r>
                    <m:r>
                      <a:rPr lang="en-US" altLang="zh-CN" b="1" dirty="0">
                        <a:solidFill>
                          <a:schemeClr val="tx1"/>
                        </a:solidFill>
                        <a:latin typeface="Cambria Math" panose="02040503050406030204" pitchFamily="18" charset="0"/>
                      </a:rPr>
                      <m:t>𝐦</m:t>
                    </m:r>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𝟖</m:t>
                    </m:r>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𝟒</m:t>
                    </m:r>
                    <m:rad>
                      <m:radPr>
                        <m:degHide m:val="on"/>
                        <m:ctrlPr>
                          <a:rPr lang="en-US" altLang="zh-CN" i="1" dirty="0">
                            <a:solidFill>
                              <a:schemeClr val="tx1"/>
                            </a:solidFill>
                            <a:latin typeface="Cambria Math" panose="02040503050406030204" pitchFamily="18" charset="0"/>
                          </a:rPr>
                        </m:ctrlPr>
                      </m:radPr>
                      <m:deg/>
                      <m:e>
                        <m:r>
                          <a:rPr lang="en-US" altLang="zh-CN" b="1" dirty="0">
                            <a:solidFill>
                              <a:schemeClr val="tx1"/>
                            </a:solidFill>
                            <a:latin typeface="Cambria Math" panose="02040503050406030204" pitchFamily="18" charset="0"/>
                          </a:rPr>
                          <m:t>𝟐</m:t>
                        </m:r>
                      </m:e>
                    </m:rad>
                  </m:oMath>
                </a14:m>
                <a:r>
                  <a:rPr lang="zh-CN" altLang="en-US" dirty="0">
                    <a:solidFill>
                      <a:schemeClr val="tx1"/>
                    </a:solidFill>
                    <a:latin typeface="+mn-ea"/>
                  </a:rPr>
                  <a:t>    近似解 </a:t>
                </a:r>
                <a14:m>
                  <m:oMath xmlns:m="http://schemas.openxmlformats.org/officeDocument/2006/math">
                    <m:r>
                      <m:rPr>
                        <m:sty m:val="p"/>
                      </m:rPr>
                      <a:rPr lang="en-US" altLang="zh-CN" dirty="0">
                        <a:solidFill>
                          <a:schemeClr val="tx1"/>
                        </a:solidFill>
                        <a:latin typeface="Cambria Math" panose="02040503050406030204" pitchFamily="18" charset="0"/>
                      </a:rPr>
                      <m:t>Δ</m:t>
                    </m:r>
                    <m:r>
                      <a:rPr lang="en-US" altLang="zh-CN" b="1" dirty="0">
                        <a:solidFill>
                          <a:schemeClr val="tx1"/>
                        </a:solidFill>
                        <a:latin typeface="Cambria Math" panose="02040503050406030204" pitchFamily="18" charset="0"/>
                      </a:rPr>
                      <m:t>𝐦</m:t>
                    </m:r>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𝟐</m:t>
                    </m:r>
                    <m:r>
                      <a:rPr lang="zh-CN" altLang="en-US"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𝟏</m:t>
                    </m:r>
                    <m:r>
                      <a:rPr lang="en-US" altLang="zh-CN" b="1" dirty="0">
                        <a:solidFill>
                          <a:schemeClr val="tx1"/>
                        </a:solidFill>
                        <a:latin typeface="Cambria Math" panose="02040503050406030204" pitchFamily="18" charset="0"/>
                      </a:rPr>
                      <m:t>=</m:t>
                    </m:r>
                    <m:r>
                      <a:rPr lang="en-US" altLang="zh-CN" b="1" dirty="0">
                        <a:solidFill>
                          <a:schemeClr val="tx1"/>
                        </a:solidFill>
                        <a:latin typeface="Cambria Math" panose="02040503050406030204" pitchFamily="18" charset="0"/>
                      </a:rPr>
                      <m:t>𝟐</m:t>
                    </m:r>
                  </m:oMath>
                </a14:m>
                <a:endParaRPr lang="en-US" altLang="zh-CN" dirty="0">
                  <a:solidFill>
                    <a:schemeClr val="tx1"/>
                  </a:solidFill>
                  <a:latin typeface="+mn-ea"/>
                </a:endParaRPr>
              </a:p>
              <a:p>
                <a:endParaRPr lang="zh-CN" altLang="en-US" dirty="0">
                  <a:solidFill>
                    <a:schemeClr val="tx1"/>
                  </a:solidFill>
                  <a:latin typeface="+mn-ea"/>
                </a:endParaRPr>
              </a:p>
            </p:txBody>
          </p:sp>
        </mc:Choice>
        <mc:Fallback xmlns="">
          <p:sp>
            <p:nvSpPr>
              <p:cNvPr id="3" name="内容占位符 2">
                <a:extLst>
                  <a:ext uri="{FF2B5EF4-FFF2-40B4-BE49-F238E27FC236}">
                    <a16:creationId xmlns:a16="http://schemas.microsoft.com/office/drawing/2014/main" id="{820AEACB-7EB7-4A94-ADDF-03C0B6831051}"/>
                  </a:ext>
                </a:extLst>
              </p:cNvPr>
              <p:cNvSpPr>
                <a:spLocks noGrp="1" noRot="1" noChangeAspect="1" noMove="1" noResize="1" noEditPoints="1" noAdjustHandles="1" noChangeArrowheads="1" noChangeShapeType="1" noTextEdit="1"/>
              </p:cNvSpPr>
              <p:nvPr>
                <p:ph idx="1"/>
              </p:nvPr>
            </p:nvSpPr>
            <p:spPr>
              <a:blipFill>
                <a:blip r:embed="rId2"/>
                <a:stretch>
                  <a:fillRect l="-1468" t="-3221" b="-1401"/>
                </a:stretch>
              </a:blipFill>
            </p:spPr>
            <p:txBody>
              <a:bodyPr/>
              <a:lstStyle/>
              <a:p>
                <a:r>
                  <a:rPr lang="en-US">
                    <a:noFill/>
                  </a:rPr>
                  <a:t> </a:t>
                </a:r>
              </a:p>
            </p:txBody>
          </p:sp>
        </mc:Fallback>
      </mc:AlternateContent>
    </p:spTree>
    <p:extLst>
      <p:ext uri="{BB962C8B-B14F-4D97-AF65-F5344CB8AC3E}">
        <p14:creationId xmlns:p14="http://schemas.microsoft.com/office/powerpoint/2010/main" val="2411981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63ABA-5C3D-4522-9230-8316A9C5BF40}"/>
              </a:ext>
            </a:extLst>
          </p:cNvPr>
          <p:cNvSpPr>
            <a:spLocks noGrp="1"/>
          </p:cNvSpPr>
          <p:nvPr>
            <p:ph type="title"/>
          </p:nvPr>
        </p:nvSpPr>
        <p:spPr/>
        <p:txBody>
          <a:bodyPr/>
          <a:lstStyle/>
          <a:p>
            <a:r>
              <a:rPr lang="zh-CN" altLang="en-US" dirty="0"/>
              <a:t>应用：劳动力供给</a:t>
            </a:r>
          </a:p>
        </p:txBody>
      </p:sp>
      <p:sp>
        <p:nvSpPr>
          <p:cNvPr id="3" name="内容占位符 2">
            <a:extLst>
              <a:ext uri="{FF2B5EF4-FFF2-40B4-BE49-F238E27FC236}">
                <a16:creationId xmlns:a16="http://schemas.microsoft.com/office/drawing/2014/main" id="{DA800D03-061A-4F42-8A7D-67FDB3516844}"/>
              </a:ext>
            </a:extLst>
          </p:cNvPr>
          <p:cNvSpPr>
            <a:spLocks noGrp="1"/>
          </p:cNvSpPr>
          <p:nvPr>
            <p:ph idx="1"/>
          </p:nvPr>
        </p:nvSpPr>
        <p:spPr/>
        <p:txBody>
          <a:bodyPr>
            <a:normAutofit/>
          </a:bodyPr>
          <a:lstStyle/>
          <a:p>
            <a:r>
              <a:rPr lang="zh-CN" altLang="en-US" sz="3200" dirty="0"/>
              <a:t>预算约束线：</a:t>
            </a:r>
          </a:p>
          <a:p>
            <a:pPr lvl="1"/>
            <a:r>
              <a:rPr lang="zh-CN" altLang="en-US" sz="2800" dirty="0"/>
              <a:t>表明一个人消费与闲暇的权衡取舍  </a:t>
            </a:r>
          </a:p>
          <a:p>
            <a:pPr lvl="1"/>
            <a:r>
              <a:rPr lang="zh-CN" altLang="en-US" sz="2800" dirty="0"/>
              <a:t>取决于他如何分配闲暇时间和工作时间 </a:t>
            </a:r>
          </a:p>
          <a:p>
            <a:pPr lvl="1"/>
            <a:r>
              <a:rPr lang="en-US" altLang="zh-CN" sz="2800" dirty="0"/>
              <a:t>1</a:t>
            </a:r>
            <a:r>
              <a:rPr lang="zh-CN" altLang="en-US" sz="2800" dirty="0"/>
              <a:t>小时闲暇的价格是他一小时工资</a:t>
            </a:r>
          </a:p>
          <a:p>
            <a:r>
              <a:rPr lang="zh-CN" altLang="en-US" sz="3200" dirty="0"/>
              <a:t>无差异曲线：</a:t>
            </a:r>
          </a:p>
          <a:p>
            <a:pPr lvl="1"/>
            <a:r>
              <a:rPr lang="zh-CN" altLang="en-US" sz="2800" dirty="0"/>
              <a:t>表示能给他相同满意程度的消费和闲暇的“消费组合”</a:t>
            </a:r>
          </a:p>
          <a:p>
            <a:endParaRPr lang="zh-CN" altLang="en-US" sz="3200" dirty="0"/>
          </a:p>
          <a:p>
            <a:endParaRPr lang="zh-CN" altLang="en-US" sz="3200" dirty="0"/>
          </a:p>
        </p:txBody>
      </p:sp>
    </p:spTree>
    <p:extLst>
      <p:ext uri="{BB962C8B-B14F-4D97-AF65-F5344CB8AC3E}">
        <p14:creationId xmlns:p14="http://schemas.microsoft.com/office/powerpoint/2010/main" val="2026800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D2B1D-09E9-4CB9-B463-EA9B91A0AF43}"/>
              </a:ext>
            </a:extLst>
          </p:cNvPr>
          <p:cNvSpPr>
            <a:spLocks noGrp="1"/>
          </p:cNvSpPr>
          <p:nvPr>
            <p:ph type="title"/>
          </p:nvPr>
        </p:nvSpPr>
        <p:spPr/>
        <p:txBody>
          <a:bodyPr/>
          <a:lstStyle/>
          <a:p>
            <a:r>
              <a:rPr lang="zh-CN" altLang="en-US" dirty="0"/>
              <a:t>工资增加与劳动力供给</a:t>
            </a:r>
          </a:p>
        </p:txBody>
      </p:sp>
      <p:sp>
        <p:nvSpPr>
          <p:cNvPr id="3" name="内容占位符 2">
            <a:extLst>
              <a:ext uri="{FF2B5EF4-FFF2-40B4-BE49-F238E27FC236}">
                <a16:creationId xmlns:a16="http://schemas.microsoft.com/office/drawing/2014/main" id="{5C528330-9C8B-4CFE-956D-44C6B205CEA3}"/>
              </a:ext>
            </a:extLst>
          </p:cNvPr>
          <p:cNvSpPr>
            <a:spLocks noGrp="1"/>
          </p:cNvSpPr>
          <p:nvPr>
            <p:ph idx="1"/>
          </p:nvPr>
        </p:nvSpPr>
        <p:spPr/>
        <p:txBody>
          <a:bodyPr>
            <a:normAutofit/>
          </a:bodyPr>
          <a:lstStyle/>
          <a:p>
            <a:r>
              <a:rPr lang="zh-CN" altLang="en-US" sz="3200" dirty="0">
                <a:latin typeface="+mn-ea"/>
              </a:rPr>
              <a:t>工资增加对劳动的最优供给量有两种效应：  </a:t>
            </a:r>
          </a:p>
          <a:p>
            <a:r>
              <a:rPr lang="zh-CN" altLang="en-US" sz="3200" dirty="0">
                <a:latin typeface="+mn-ea"/>
              </a:rPr>
              <a:t>替代效应 高工资使闲暇相对于消费更昂贵 </a:t>
            </a:r>
            <a:endParaRPr lang="en-US" altLang="zh-CN" sz="3200" dirty="0">
              <a:latin typeface="+mn-ea"/>
            </a:endParaRPr>
          </a:p>
          <a:p>
            <a:pPr lvl="1"/>
            <a:r>
              <a:rPr lang="zh-CN" altLang="en-US" sz="2800" dirty="0">
                <a:latin typeface="+mn-ea"/>
              </a:rPr>
              <a:t>他会减少闲暇时间，增加劳动供给量</a:t>
            </a:r>
          </a:p>
          <a:p>
            <a:r>
              <a:rPr lang="zh-CN" altLang="en-US" sz="3200" dirty="0">
                <a:latin typeface="+mn-ea"/>
              </a:rPr>
              <a:t>禀赋收入效应 （不同于普通商品），更高的工资使他能负担得起更多的两种物品 </a:t>
            </a:r>
          </a:p>
          <a:p>
            <a:pPr lvl="1"/>
            <a:r>
              <a:rPr lang="zh-CN" altLang="en-US" sz="2800" dirty="0">
                <a:latin typeface="+mn-ea"/>
              </a:rPr>
              <a:t>	他会增加闲暇时间，减少劳动供给量</a:t>
            </a:r>
          </a:p>
          <a:p>
            <a:endParaRPr lang="zh-CN" altLang="en-US" sz="3200" dirty="0">
              <a:latin typeface="+mn-ea"/>
            </a:endParaRPr>
          </a:p>
          <a:p>
            <a:endParaRPr lang="zh-CN" altLang="en-US" sz="3200" dirty="0">
              <a:latin typeface="+mn-ea"/>
            </a:endParaRPr>
          </a:p>
        </p:txBody>
      </p:sp>
    </p:spTree>
    <p:extLst>
      <p:ext uri="{BB962C8B-B14F-4D97-AF65-F5344CB8AC3E}">
        <p14:creationId xmlns:p14="http://schemas.microsoft.com/office/powerpoint/2010/main" val="3655225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ED6C7-4E0F-423B-81FE-BFADF954C36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DC0E8AE-FA74-4AED-AC6F-3F1B4ABD1767}"/>
              </a:ext>
            </a:extLst>
          </p:cNvPr>
          <p:cNvSpPr>
            <a:spLocks noGrp="1"/>
          </p:cNvSpPr>
          <p:nvPr>
            <p:ph idx="1"/>
          </p:nvPr>
        </p:nvSpPr>
        <p:spPr/>
        <p:txBody>
          <a:bodyPr/>
          <a:lstStyle/>
          <a:p>
            <a:endParaRPr lang="zh-CN" altLang="en-US" dirty="0"/>
          </a:p>
        </p:txBody>
      </p:sp>
      <p:sp>
        <p:nvSpPr>
          <p:cNvPr id="6" name="直接连接符 313347">
            <a:extLst>
              <a:ext uri="{FF2B5EF4-FFF2-40B4-BE49-F238E27FC236}">
                <a16:creationId xmlns:a16="http://schemas.microsoft.com/office/drawing/2014/main" id="{A67427C8-428B-4205-9ACA-F3FD30665D90}"/>
              </a:ext>
            </a:extLst>
          </p:cNvPr>
          <p:cNvSpPr>
            <a:spLocks noChangeShapeType="1"/>
          </p:cNvSpPr>
          <p:nvPr/>
        </p:nvSpPr>
        <p:spPr bwMode="auto">
          <a:xfrm>
            <a:off x="2057400" y="5486400"/>
            <a:ext cx="4572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任意多边形 313348">
            <a:extLst>
              <a:ext uri="{FF2B5EF4-FFF2-40B4-BE49-F238E27FC236}">
                <a16:creationId xmlns:a16="http://schemas.microsoft.com/office/drawing/2014/main" id="{8CD4B657-A17D-4B50-9756-EFADC83BCD3F}"/>
              </a:ext>
            </a:extLst>
          </p:cNvPr>
          <p:cNvSpPr>
            <a:spLocks noChangeArrowheads="1"/>
          </p:cNvSpPr>
          <p:nvPr/>
        </p:nvSpPr>
        <p:spPr bwMode="auto">
          <a:xfrm flipH="1" flipV="1">
            <a:off x="2667000" y="2667000"/>
            <a:ext cx="2705100" cy="2430463"/>
          </a:xfrm>
          <a:custGeom>
            <a:avLst/>
            <a:gdLst>
              <a:gd name="T0" fmla="*/ 1690 w 21600"/>
              <a:gd name="T1" fmla="*/ 0 h 21534"/>
              <a:gd name="T2" fmla="*/ 21600 w 21600"/>
              <a:gd name="T3" fmla="*/ 21534 h 21534"/>
              <a:gd name="T4" fmla="*/ 1690 w 21600"/>
              <a:gd name="T5" fmla="*/ 0 h 21534"/>
              <a:gd name="T6" fmla="*/ 21600 w 21600"/>
              <a:gd name="T7" fmla="*/ 21534 h 21534"/>
              <a:gd name="T8" fmla="*/ 0 w 21600"/>
              <a:gd name="T9" fmla="*/ 21534 h 21534"/>
            </a:gdLst>
            <a:ahLst/>
            <a:cxnLst>
              <a:cxn ang="0">
                <a:pos x="T0" y="T1"/>
              </a:cxn>
              <a:cxn ang="0">
                <a:pos x="T2" y="T3"/>
              </a:cxn>
              <a:cxn ang="0">
                <a:pos x="T4" y="T5"/>
              </a:cxn>
              <a:cxn ang="0">
                <a:pos x="T6" y="T7"/>
              </a:cxn>
              <a:cxn ang="0">
                <a:pos x="T8" y="T9"/>
              </a:cxn>
            </a:cxnLst>
            <a:rect l="0" t="0" r="r" b="b"/>
            <a:pathLst>
              <a:path w="21600" h="21534" fill="none">
                <a:moveTo>
                  <a:pt x="1690" y="0"/>
                </a:moveTo>
                <a:cubicBezTo>
                  <a:pt x="12833" y="865"/>
                  <a:pt x="21600" y="10176"/>
                  <a:pt x="21600" y="21534"/>
                </a:cubicBezTo>
              </a:path>
              <a:path w="21600" h="21534" stroke="0">
                <a:moveTo>
                  <a:pt x="1690" y="0"/>
                </a:moveTo>
                <a:cubicBezTo>
                  <a:pt x="12833" y="865"/>
                  <a:pt x="21600" y="10176"/>
                  <a:pt x="21600" y="21534"/>
                </a:cubicBezTo>
                <a:lnTo>
                  <a:pt x="0" y="21534"/>
                </a:lnTo>
                <a:close/>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文本框 313349">
            <a:extLst>
              <a:ext uri="{FF2B5EF4-FFF2-40B4-BE49-F238E27FC236}">
                <a16:creationId xmlns:a16="http://schemas.microsoft.com/office/drawing/2014/main" id="{527770FE-1877-4F1A-8A32-72B526B92A5D}"/>
              </a:ext>
            </a:extLst>
          </p:cNvPr>
          <p:cNvSpPr txBox="1">
            <a:spLocks noChangeArrowheads="1"/>
          </p:cNvSpPr>
          <p:nvPr/>
        </p:nvSpPr>
        <p:spPr bwMode="auto">
          <a:xfrm>
            <a:off x="1676400" y="525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9" name="文本框 313350">
            <a:extLst>
              <a:ext uri="{FF2B5EF4-FFF2-40B4-BE49-F238E27FC236}">
                <a16:creationId xmlns:a16="http://schemas.microsoft.com/office/drawing/2014/main" id="{963BB50B-835A-4344-9F67-EFD8F3EDC471}"/>
              </a:ext>
            </a:extLst>
          </p:cNvPr>
          <p:cNvSpPr txBox="1">
            <a:spLocks noChangeArrowheads="1"/>
          </p:cNvSpPr>
          <p:nvPr/>
        </p:nvSpPr>
        <p:spPr bwMode="auto">
          <a:xfrm>
            <a:off x="5181600" y="4953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I</a:t>
            </a:r>
            <a:r>
              <a:rPr lang="en-US" altLang="zh-CN" baseline="-25000">
                <a:solidFill>
                  <a:schemeClr val="tx1"/>
                </a:solidFill>
                <a:latin typeface="Verdana" panose="020B0604030504040204" pitchFamily="34" charset="0"/>
              </a:rPr>
              <a:t>1</a:t>
            </a:r>
          </a:p>
        </p:txBody>
      </p:sp>
      <p:sp>
        <p:nvSpPr>
          <p:cNvPr id="10" name="文本框 313351">
            <a:extLst>
              <a:ext uri="{FF2B5EF4-FFF2-40B4-BE49-F238E27FC236}">
                <a16:creationId xmlns:a16="http://schemas.microsoft.com/office/drawing/2014/main" id="{8670FF0D-1EBD-4B47-8397-6B2D3E7837D9}"/>
              </a:ext>
            </a:extLst>
          </p:cNvPr>
          <p:cNvSpPr txBox="1">
            <a:spLocks noChangeArrowheads="1"/>
          </p:cNvSpPr>
          <p:nvPr/>
        </p:nvSpPr>
        <p:spPr bwMode="auto">
          <a:xfrm>
            <a:off x="3810000" y="3505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I</a:t>
            </a:r>
            <a:r>
              <a:rPr lang="en-US" altLang="zh-CN" baseline="-25000">
                <a:solidFill>
                  <a:schemeClr val="tx1"/>
                </a:solidFill>
                <a:latin typeface="Verdana" panose="020B0604030504040204" pitchFamily="34" charset="0"/>
              </a:rPr>
              <a:t>2</a:t>
            </a:r>
          </a:p>
        </p:txBody>
      </p:sp>
      <p:sp>
        <p:nvSpPr>
          <p:cNvPr id="11" name="文本框 313352">
            <a:extLst>
              <a:ext uri="{FF2B5EF4-FFF2-40B4-BE49-F238E27FC236}">
                <a16:creationId xmlns:a16="http://schemas.microsoft.com/office/drawing/2014/main" id="{B075EC42-9A03-4045-96E6-C419D542907A}"/>
              </a:ext>
            </a:extLst>
          </p:cNvPr>
          <p:cNvSpPr txBox="1">
            <a:spLocks noChangeArrowheads="1"/>
          </p:cNvSpPr>
          <p:nvPr/>
        </p:nvSpPr>
        <p:spPr bwMode="auto">
          <a:xfrm>
            <a:off x="4648200" y="5486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B</a:t>
            </a:r>
            <a:endParaRPr lang="en-US" altLang="zh-CN" baseline="-25000">
              <a:solidFill>
                <a:schemeClr val="tx1"/>
              </a:solidFill>
              <a:latin typeface="Verdana" panose="020B0604030504040204" pitchFamily="34" charset="0"/>
            </a:endParaRPr>
          </a:p>
        </p:txBody>
      </p:sp>
      <p:sp>
        <p:nvSpPr>
          <p:cNvPr id="12" name="文本框 313353">
            <a:extLst>
              <a:ext uri="{FF2B5EF4-FFF2-40B4-BE49-F238E27FC236}">
                <a16:creationId xmlns:a16="http://schemas.microsoft.com/office/drawing/2014/main" id="{C20EE56F-6FBA-4429-8840-92DD37464220}"/>
              </a:ext>
            </a:extLst>
          </p:cNvPr>
          <p:cNvSpPr txBox="1">
            <a:spLocks noChangeArrowheads="1"/>
          </p:cNvSpPr>
          <p:nvPr/>
        </p:nvSpPr>
        <p:spPr bwMode="auto">
          <a:xfrm>
            <a:off x="3657600" y="4267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0</a:t>
            </a:r>
          </a:p>
        </p:txBody>
      </p:sp>
      <p:sp>
        <p:nvSpPr>
          <p:cNvPr id="13" name="直接连接符 12">
            <a:extLst>
              <a:ext uri="{FF2B5EF4-FFF2-40B4-BE49-F238E27FC236}">
                <a16:creationId xmlns:a16="http://schemas.microsoft.com/office/drawing/2014/main" id="{BE3ED570-9E8E-4552-9BF0-663DF14A462B}"/>
              </a:ext>
            </a:extLst>
          </p:cNvPr>
          <p:cNvSpPr>
            <a:spLocks noChangeShapeType="1"/>
          </p:cNvSpPr>
          <p:nvPr/>
        </p:nvSpPr>
        <p:spPr bwMode="auto">
          <a:xfrm>
            <a:off x="3200400" y="4114800"/>
            <a:ext cx="0" cy="1371600"/>
          </a:xfrm>
          <a:prstGeom prst="line">
            <a:avLst/>
          </a:prstGeom>
          <a:noFill/>
          <a:ln w="9525">
            <a:solidFill>
              <a:srgbClr val="FF66FF"/>
            </a:solidFill>
            <a:prstDash val="dash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文本框 313355">
            <a:extLst>
              <a:ext uri="{FF2B5EF4-FFF2-40B4-BE49-F238E27FC236}">
                <a16:creationId xmlns:a16="http://schemas.microsoft.com/office/drawing/2014/main" id="{7CB7BC08-30A5-4582-B5F5-43D9F9531154}"/>
              </a:ext>
            </a:extLst>
          </p:cNvPr>
          <p:cNvSpPr txBox="1">
            <a:spLocks noChangeArrowheads="1"/>
          </p:cNvSpPr>
          <p:nvPr/>
        </p:nvSpPr>
        <p:spPr bwMode="auto">
          <a:xfrm>
            <a:off x="1600200" y="4419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Y</a:t>
            </a:r>
            <a:r>
              <a:rPr lang="en-US" altLang="zh-CN" baseline="-25000">
                <a:solidFill>
                  <a:schemeClr val="tx1"/>
                </a:solidFill>
                <a:latin typeface="Verdana" panose="020B0604030504040204" pitchFamily="34" charset="0"/>
              </a:rPr>
              <a:t>0</a:t>
            </a:r>
          </a:p>
        </p:txBody>
      </p:sp>
      <p:sp>
        <p:nvSpPr>
          <p:cNvPr id="15" name="文本框 313356">
            <a:extLst>
              <a:ext uri="{FF2B5EF4-FFF2-40B4-BE49-F238E27FC236}">
                <a16:creationId xmlns:a16="http://schemas.microsoft.com/office/drawing/2014/main" id="{99638BC3-D219-4457-9548-A59B4DC27453}"/>
              </a:ext>
            </a:extLst>
          </p:cNvPr>
          <p:cNvSpPr txBox="1">
            <a:spLocks noChangeArrowheads="1"/>
          </p:cNvSpPr>
          <p:nvPr/>
        </p:nvSpPr>
        <p:spPr bwMode="auto">
          <a:xfrm>
            <a:off x="914400" y="990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Y(</a:t>
            </a:r>
            <a:r>
              <a:rPr lang="zh-CN" altLang="en-US">
                <a:solidFill>
                  <a:schemeClr val="tx1"/>
                </a:solidFill>
                <a:latin typeface="Verdana" panose="020B0604030504040204" pitchFamily="34" charset="0"/>
              </a:rPr>
              <a:t>收入</a:t>
            </a:r>
            <a:r>
              <a:rPr lang="en-US" altLang="zh-CN">
                <a:solidFill>
                  <a:schemeClr val="tx1"/>
                </a:solidFill>
                <a:latin typeface="Verdana" panose="020B0604030504040204" pitchFamily="34" charset="0"/>
              </a:rPr>
              <a:t>)</a:t>
            </a:r>
          </a:p>
        </p:txBody>
      </p:sp>
      <p:sp>
        <p:nvSpPr>
          <p:cNvPr id="16" name="文本框 15">
            <a:extLst>
              <a:ext uri="{FF2B5EF4-FFF2-40B4-BE49-F238E27FC236}">
                <a16:creationId xmlns:a16="http://schemas.microsoft.com/office/drawing/2014/main" id="{AE4AE64D-0523-4132-AA6A-F0C0E2DA3E78}"/>
              </a:ext>
            </a:extLst>
          </p:cNvPr>
          <p:cNvSpPr txBox="1">
            <a:spLocks noChangeArrowheads="1"/>
          </p:cNvSpPr>
          <p:nvPr/>
        </p:nvSpPr>
        <p:spPr bwMode="auto">
          <a:xfrm>
            <a:off x="3124200" y="3733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E</a:t>
            </a:r>
            <a:r>
              <a:rPr lang="en-US" altLang="zh-CN" baseline="-25000">
                <a:solidFill>
                  <a:srgbClr val="FF66FF"/>
                </a:solidFill>
                <a:latin typeface="Verdana" panose="020B0604030504040204" pitchFamily="34" charset="0"/>
              </a:rPr>
              <a:t>1</a:t>
            </a:r>
          </a:p>
        </p:txBody>
      </p:sp>
      <p:sp>
        <p:nvSpPr>
          <p:cNvPr id="17" name="文本框 313358">
            <a:extLst>
              <a:ext uri="{FF2B5EF4-FFF2-40B4-BE49-F238E27FC236}">
                <a16:creationId xmlns:a16="http://schemas.microsoft.com/office/drawing/2014/main" id="{E53150D6-BC6F-47DD-B4C9-B2C7742F9C2A}"/>
              </a:ext>
            </a:extLst>
          </p:cNvPr>
          <p:cNvSpPr txBox="1">
            <a:spLocks noChangeArrowheads="1"/>
          </p:cNvSpPr>
          <p:nvPr/>
        </p:nvSpPr>
        <p:spPr bwMode="auto">
          <a:xfrm>
            <a:off x="3429000" y="3200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2</a:t>
            </a:r>
          </a:p>
        </p:txBody>
      </p:sp>
      <p:sp>
        <p:nvSpPr>
          <p:cNvPr id="18" name="文本框 17">
            <a:extLst>
              <a:ext uri="{FF2B5EF4-FFF2-40B4-BE49-F238E27FC236}">
                <a16:creationId xmlns:a16="http://schemas.microsoft.com/office/drawing/2014/main" id="{275E4387-17FD-472B-88E0-E789D034E30A}"/>
              </a:ext>
            </a:extLst>
          </p:cNvPr>
          <p:cNvSpPr txBox="1">
            <a:spLocks noChangeArrowheads="1"/>
          </p:cNvSpPr>
          <p:nvPr/>
        </p:nvSpPr>
        <p:spPr bwMode="auto">
          <a:xfrm>
            <a:off x="16002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Y</a:t>
            </a:r>
            <a:r>
              <a:rPr lang="en-US" altLang="zh-CN" baseline="-25000">
                <a:solidFill>
                  <a:srgbClr val="FF66FF"/>
                </a:solidFill>
                <a:latin typeface="Verdana" panose="020B0604030504040204" pitchFamily="34" charset="0"/>
              </a:rPr>
              <a:t>1</a:t>
            </a:r>
          </a:p>
        </p:txBody>
      </p:sp>
      <p:sp>
        <p:nvSpPr>
          <p:cNvPr id="19" name="文本框 18">
            <a:extLst>
              <a:ext uri="{FF2B5EF4-FFF2-40B4-BE49-F238E27FC236}">
                <a16:creationId xmlns:a16="http://schemas.microsoft.com/office/drawing/2014/main" id="{36EFF250-76C3-4644-AA42-9B52D914930C}"/>
              </a:ext>
            </a:extLst>
          </p:cNvPr>
          <p:cNvSpPr txBox="1">
            <a:spLocks noChangeArrowheads="1"/>
          </p:cNvSpPr>
          <p:nvPr/>
        </p:nvSpPr>
        <p:spPr bwMode="auto">
          <a:xfrm>
            <a:off x="29718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T</a:t>
            </a:r>
            <a:r>
              <a:rPr lang="en-US" altLang="zh-CN" baseline="-25000">
                <a:solidFill>
                  <a:srgbClr val="FF66FF"/>
                </a:solidFill>
                <a:latin typeface="Verdana" panose="020B0604030504040204" pitchFamily="34" charset="0"/>
              </a:rPr>
              <a:t>1</a:t>
            </a:r>
          </a:p>
        </p:txBody>
      </p:sp>
      <p:sp>
        <p:nvSpPr>
          <p:cNvPr id="20" name="文本框 313361">
            <a:extLst>
              <a:ext uri="{FF2B5EF4-FFF2-40B4-BE49-F238E27FC236}">
                <a16:creationId xmlns:a16="http://schemas.microsoft.com/office/drawing/2014/main" id="{FB9A1938-C68D-4CE2-B06D-B4D3AB63035D}"/>
              </a:ext>
            </a:extLst>
          </p:cNvPr>
          <p:cNvSpPr txBox="1">
            <a:spLocks noChangeArrowheads="1"/>
          </p:cNvSpPr>
          <p:nvPr/>
        </p:nvSpPr>
        <p:spPr bwMode="auto">
          <a:xfrm>
            <a:off x="32766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T</a:t>
            </a:r>
            <a:r>
              <a:rPr lang="en-US" altLang="zh-CN" baseline="-25000">
                <a:solidFill>
                  <a:schemeClr val="tx1"/>
                </a:solidFill>
                <a:latin typeface="Verdana" panose="020B0604030504040204" pitchFamily="34" charset="0"/>
              </a:rPr>
              <a:t>2</a:t>
            </a:r>
          </a:p>
        </p:txBody>
      </p:sp>
      <p:sp>
        <p:nvSpPr>
          <p:cNvPr id="21" name="文本框 313362">
            <a:extLst>
              <a:ext uri="{FF2B5EF4-FFF2-40B4-BE49-F238E27FC236}">
                <a16:creationId xmlns:a16="http://schemas.microsoft.com/office/drawing/2014/main" id="{28C9EACD-9ECD-46BD-8D61-5151DED4AA1B}"/>
              </a:ext>
            </a:extLst>
          </p:cNvPr>
          <p:cNvSpPr txBox="1">
            <a:spLocks noChangeArrowheads="1"/>
          </p:cNvSpPr>
          <p:nvPr/>
        </p:nvSpPr>
        <p:spPr bwMode="auto">
          <a:xfrm>
            <a:off x="1600200" y="3505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Y</a:t>
            </a:r>
            <a:r>
              <a:rPr lang="en-US" altLang="zh-CN" baseline="-25000">
                <a:solidFill>
                  <a:schemeClr val="tx1"/>
                </a:solidFill>
                <a:latin typeface="Verdana" panose="020B0604030504040204" pitchFamily="34" charset="0"/>
              </a:rPr>
              <a:t>2</a:t>
            </a:r>
          </a:p>
        </p:txBody>
      </p:sp>
      <p:sp>
        <p:nvSpPr>
          <p:cNvPr id="22" name="直接连接符 21">
            <a:extLst>
              <a:ext uri="{FF2B5EF4-FFF2-40B4-BE49-F238E27FC236}">
                <a16:creationId xmlns:a16="http://schemas.microsoft.com/office/drawing/2014/main" id="{53AEEE8D-571F-4ED4-8D62-C1F60E8BC343}"/>
              </a:ext>
            </a:extLst>
          </p:cNvPr>
          <p:cNvSpPr>
            <a:spLocks noChangeShapeType="1"/>
          </p:cNvSpPr>
          <p:nvPr/>
        </p:nvSpPr>
        <p:spPr bwMode="auto">
          <a:xfrm>
            <a:off x="2057400" y="2590800"/>
            <a:ext cx="2133600" cy="2895600"/>
          </a:xfrm>
          <a:prstGeom prst="line">
            <a:avLst/>
          </a:prstGeom>
          <a:noFill/>
          <a:ln w="38100">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22">
            <a:extLst>
              <a:ext uri="{FF2B5EF4-FFF2-40B4-BE49-F238E27FC236}">
                <a16:creationId xmlns:a16="http://schemas.microsoft.com/office/drawing/2014/main" id="{4DB2789D-99AF-4E0F-A9FE-F2E4F4FFBDDF}"/>
              </a:ext>
            </a:extLst>
          </p:cNvPr>
          <p:cNvSpPr>
            <a:spLocks noChangeShapeType="1"/>
          </p:cNvSpPr>
          <p:nvPr/>
        </p:nvSpPr>
        <p:spPr bwMode="auto">
          <a:xfrm>
            <a:off x="2057400" y="4114800"/>
            <a:ext cx="1143000" cy="0"/>
          </a:xfrm>
          <a:prstGeom prst="line">
            <a:avLst/>
          </a:prstGeom>
          <a:noFill/>
          <a:ln w="9525">
            <a:solidFill>
              <a:srgbClr val="FF66FF"/>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313365">
            <a:extLst>
              <a:ext uri="{FF2B5EF4-FFF2-40B4-BE49-F238E27FC236}">
                <a16:creationId xmlns:a16="http://schemas.microsoft.com/office/drawing/2014/main" id="{727836B8-B6A4-4DAB-B1D0-FAF5988ADF7D}"/>
              </a:ext>
            </a:extLst>
          </p:cNvPr>
          <p:cNvSpPr>
            <a:spLocks noChangeShapeType="1"/>
          </p:cNvSpPr>
          <p:nvPr/>
        </p:nvSpPr>
        <p:spPr bwMode="auto">
          <a:xfrm>
            <a:off x="2057400" y="3352800"/>
            <a:ext cx="2819400" cy="2133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313366">
            <a:extLst>
              <a:ext uri="{FF2B5EF4-FFF2-40B4-BE49-F238E27FC236}">
                <a16:creationId xmlns:a16="http://schemas.microsoft.com/office/drawing/2014/main" id="{9BEA317B-1CE5-4F43-AFA4-DC1607516F9D}"/>
              </a:ext>
            </a:extLst>
          </p:cNvPr>
          <p:cNvSpPr>
            <a:spLocks noChangeShapeType="1"/>
          </p:cNvSpPr>
          <p:nvPr/>
        </p:nvSpPr>
        <p:spPr bwMode="auto">
          <a:xfrm>
            <a:off x="2057400" y="4648200"/>
            <a:ext cx="1676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313367">
            <a:extLst>
              <a:ext uri="{FF2B5EF4-FFF2-40B4-BE49-F238E27FC236}">
                <a16:creationId xmlns:a16="http://schemas.microsoft.com/office/drawing/2014/main" id="{62AB6578-4EFF-43FD-9486-6E2526CE77A6}"/>
              </a:ext>
            </a:extLst>
          </p:cNvPr>
          <p:cNvSpPr>
            <a:spLocks noChangeShapeType="1"/>
          </p:cNvSpPr>
          <p:nvPr/>
        </p:nvSpPr>
        <p:spPr bwMode="auto">
          <a:xfrm>
            <a:off x="3733800" y="46482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文本框 313368">
            <a:extLst>
              <a:ext uri="{FF2B5EF4-FFF2-40B4-BE49-F238E27FC236}">
                <a16:creationId xmlns:a16="http://schemas.microsoft.com/office/drawing/2014/main" id="{D05FEEEF-6662-4817-9C08-B8531AF28AA7}"/>
              </a:ext>
            </a:extLst>
          </p:cNvPr>
          <p:cNvSpPr txBox="1">
            <a:spLocks noChangeArrowheads="1"/>
          </p:cNvSpPr>
          <p:nvPr/>
        </p:nvSpPr>
        <p:spPr bwMode="auto">
          <a:xfrm>
            <a:off x="35814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T</a:t>
            </a:r>
            <a:r>
              <a:rPr lang="en-US" altLang="zh-CN" baseline="-25000">
                <a:solidFill>
                  <a:schemeClr val="tx1"/>
                </a:solidFill>
                <a:latin typeface="Verdana" panose="020B0604030504040204" pitchFamily="34" charset="0"/>
              </a:rPr>
              <a:t>0</a:t>
            </a:r>
          </a:p>
        </p:txBody>
      </p:sp>
      <p:sp>
        <p:nvSpPr>
          <p:cNvPr id="28" name="文本框 27">
            <a:extLst>
              <a:ext uri="{FF2B5EF4-FFF2-40B4-BE49-F238E27FC236}">
                <a16:creationId xmlns:a16="http://schemas.microsoft.com/office/drawing/2014/main" id="{38079859-D490-47A4-8CE9-9E115878D876}"/>
              </a:ext>
            </a:extLst>
          </p:cNvPr>
          <p:cNvSpPr txBox="1">
            <a:spLocks noChangeArrowheads="1"/>
          </p:cNvSpPr>
          <p:nvPr/>
        </p:nvSpPr>
        <p:spPr bwMode="auto">
          <a:xfrm>
            <a:off x="1524000" y="2362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A’</a:t>
            </a:r>
          </a:p>
        </p:txBody>
      </p:sp>
      <p:sp>
        <p:nvSpPr>
          <p:cNvPr id="29" name="任意多边形 313370">
            <a:extLst>
              <a:ext uri="{FF2B5EF4-FFF2-40B4-BE49-F238E27FC236}">
                <a16:creationId xmlns:a16="http://schemas.microsoft.com/office/drawing/2014/main" id="{CF540FD7-D43C-4E42-9541-C3AB79CBDB2D}"/>
              </a:ext>
            </a:extLst>
          </p:cNvPr>
          <p:cNvSpPr>
            <a:spLocks noChangeArrowheads="1"/>
          </p:cNvSpPr>
          <p:nvPr/>
        </p:nvSpPr>
        <p:spPr bwMode="auto">
          <a:xfrm flipH="1" flipV="1">
            <a:off x="3200400" y="2819400"/>
            <a:ext cx="685800" cy="990600"/>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直接连接符 313371">
            <a:extLst>
              <a:ext uri="{FF2B5EF4-FFF2-40B4-BE49-F238E27FC236}">
                <a16:creationId xmlns:a16="http://schemas.microsoft.com/office/drawing/2014/main" id="{2111771D-D19F-4945-9933-D0926A4A78EE}"/>
              </a:ext>
            </a:extLst>
          </p:cNvPr>
          <p:cNvSpPr>
            <a:spLocks noChangeShapeType="1"/>
          </p:cNvSpPr>
          <p:nvPr/>
        </p:nvSpPr>
        <p:spPr bwMode="auto">
          <a:xfrm>
            <a:off x="3505200" y="3657600"/>
            <a:ext cx="0" cy="1828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直接连接符 313372">
            <a:extLst>
              <a:ext uri="{FF2B5EF4-FFF2-40B4-BE49-F238E27FC236}">
                <a16:creationId xmlns:a16="http://schemas.microsoft.com/office/drawing/2014/main" id="{B853ED7C-2475-4B23-BC28-4A83BA46F11E}"/>
              </a:ext>
            </a:extLst>
          </p:cNvPr>
          <p:cNvSpPr>
            <a:spLocks noChangeShapeType="1"/>
          </p:cNvSpPr>
          <p:nvPr/>
        </p:nvSpPr>
        <p:spPr bwMode="auto">
          <a:xfrm flipH="1">
            <a:off x="2057400" y="36576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文本框 31">
            <a:extLst>
              <a:ext uri="{FF2B5EF4-FFF2-40B4-BE49-F238E27FC236}">
                <a16:creationId xmlns:a16="http://schemas.microsoft.com/office/drawing/2014/main" id="{C18D2AAA-1620-4C3B-A874-2A1F398F5AFF}"/>
              </a:ext>
            </a:extLst>
          </p:cNvPr>
          <p:cNvSpPr txBox="1">
            <a:spLocks noChangeArrowheads="1"/>
          </p:cNvSpPr>
          <p:nvPr/>
        </p:nvSpPr>
        <p:spPr bwMode="auto">
          <a:xfrm>
            <a:off x="5334000" y="1600200"/>
            <a:ext cx="28956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dirty="0">
                <a:solidFill>
                  <a:schemeClr val="tx1"/>
                </a:solidFill>
                <a:latin typeface="Verdana" panose="020B0604030504040204" pitchFamily="34" charset="0"/>
              </a:rPr>
              <a:t>工资上升，替代效应导致劳动供给量增加，收入效应导致劳动供给量减少，因此，工资上升后劳动供给量的增加或减少取决于替代效应与收入效应的对比。</a:t>
            </a:r>
          </a:p>
        </p:txBody>
      </p:sp>
      <p:sp>
        <p:nvSpPr>
          <p:cNvPr id="33" name="文本框 313374">
            <a:extLst>
              <a:ext uri="{FF2B5EF4-FFF2-40B4-BE49-F238E27FC236}">
                <a16:creationId xmlns:a16="http://schemas.microsoft.com/office/drawing/2014/main" id="{41000B70-2779-4C46-87A6-6C2F01D9A016}"/>
              </a:ext>
            </a:extLst>
          </p:cNvPr>
          <p:cNvSpPr txBox="1">
            <a:spLocks noChangeArrowheads="1"/>
          </p:cNvSpPr>
          <p:nvPr/>
        </p:nvSpPr>
        <p:spPr bwMode="auto">
          <a:xfrm>
            <a:off x="5486400" y="55626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T(</a:t>
            </a:r>
            <a:r>
              <a:rPr lang="zh-CN" altLang="en-US">
                <a:solidFill>
                  <a:schemeClr val="tx1"/>
                </a:solidFill>
                <a:latin typeface="Verdana" panose="020B0604030504040204" pitchFamily="34" charset="0"/>
              </a:rPr>
              <a:t>劳动或闲暇的小时数</a:t>
            </a:r>
            <a:r>
              <a:rPr lang="en-US" altLang="zh-CN">
                <a:solidFill>
                  <a:schemeClr val="tx1"/>
                </a:solidFill>
                <a:latin typeface="Verdana" panose="020B0604030504040204" pitchFamily="34" charset="0"/>
              </a:rPr>
              <a:t>)</a:t>
            </a:r>
          </a:p>
        </p:txBody>
      </p:sp>
      <p:sp>
        <p:nvSpPr>
          <p:cNvPr id="34" name="直接连接符 313375">
            <a:extLst>
              <a:ext uri="{FF2B5EF4-FFF2-40B4-BE49-F238E27FC236}">
                <a16:creationId xmlns:a16="http://schemas.microsoft.com/office/drawing/2014/main" id="{805F590C-2345-4F95-9A84-FDB6DCE17EE3}"/>
              </a:ext>
            </a:extLst>
          </p:cNvPr>
          <p:cNvSpPr>
            <a:spLocks noChangeShapeType="1"/>
          </p:cNvSpPr>
          <p:nvPr/>
        </p:nvSpPr>
        <p:spPr bwMode="auto">
          <a:xfrm flipH="1" flipV="1">
            <a:off x="2057400" y="1600200"/>
            <a:ext cx="2819400" cy="3886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313376">
            <a:extLst>
              <a:ext uri="{FF2B5EF4-FFF2-40B4-BE49-F238E27FC236}">
                <a16:creationId xmlns:a16="http://schemas.microsoft.com/office/drawing/2014/main" id="{B1CE914B-64F0-4D7B-9B1E-41E9A41E0D21}"/>
              </a:ext>
            </a:extLst>
          </p:cNvPr>
          <p:cNvSpPr>
            <a:spLocks noChangeShapeType="1"/>
          </p:cNvSpPr>
          <p:nvPr/>
        </p:nvSpPr>
        <p:spPr bwMode="auto">
          <a:xfrm flipV="1">
            <a:off x="2057400" y="1295400"/>
            <a:ext cx="0" cy="419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文本框 313377">
            <a:extLst>
              <a:ext uri="{FF2B5EF4-FFF2-40B4-BE49-F238E27FC236}">
                <a16:creationId xmlns:a16="http://schemas.microsoft.com/office/drawing/2014/main" id="{0630DABE-F0F8-444C-A1E1-B2F1284CBB5B}"/>
              </a:ext>
            </a:extLst>
          </p:cNvPr>
          <p:cNvSpPr txBox="1">
            <a:spLocks noChangeArrowheads="1"/>
          </p:cNvSpPr>
          <p:nvPr/>
        </p:nvSpPr>
        <p:spPr bwMode="auto">
          <a:xfrm>
            <a:off x="1600200" y="3048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0</a:t>
            </a:r>
          </a:p>
        </p:txBody>
      </p:sp>
      <p:sp>
        <p:nvSpPr>
          <p:cNvPr id="37" name="文本框 313378">
            <a:extLst>
              <a:ext uri="{FF2B5EF4-FFF2-40B4-BE49-F238E27FC236}">
                <a16:creationId xmlns:a16="http://schemas.microsoft.com/office/drawing/2014/main" id="{FA20091D-7BF2-4454-AC0B-F302946D7B93}"/>
              </a:ext>
            </a:extLst>
          </p:cNvPr>
          <p:cNvSpPr txBox="1">
            <a:spLocks noChangeArrowheads="1"/>
          </p:cNvSpPr>
          <p:nvPr/>
        </p:nvSpPr>
        <p:spPr bwMode="auto">
          <a:xfrm>
            <a:off x="1600200" y="144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1</a:t>
            </a:r>
          </a:p>
        </p:txBody>
      </p:sp>
      <p:sp>
        <p:nvSpPr>
          <p:cNvPr id="38" name="文本框 37">
            <a:extLst>
              <a:ext uri="{FF2B5EF4-FFF2-40B4-BE49-F238E27FC236}">
                <a16:creationId xmlns:a16="http://schemas.microsoft.com/office/drawing/2014/main" id="{EE04F1CC-08B7-4737-9988-72D2F947429E}"/>
              </a:ext>
            </a:extLst>
          </p:cNvPr>
          <p:cNvSpPr txBox="1">
            <a:spLocks noChangeArrowheads="1"/>
          </p:cNvSpPr>
          <p:nvPr/>
        </p:nvSpPr>
        <p:spPr bwMode="auto">
          <a:xfrm>
            <a:off x="41148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FF66FF"/>
                </a:solidFill>
                <a:latin typeface="Verdana" panose="020B0604030504040204" pitchFamily="34" charset="0"/>
              </a:rPr>
              <a:t>B’</a:t>
            </a:r>
          </a:p>
        </p:txBody>
      </p:sp>
    </p:spTree>
    <p:extLst>
      <p:ext uri="{BB962C8B-B14F-4D97-AF65-F5344CB8AC3E}">
        <p14:creationId xmlns:p14="http://schemas.microsoft.com/office/powerpoint/2010/main" val="348723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0-#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0-#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0-#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0-#ppt_w/2"/>
                                          </p:val>
                                        </p:tav>
                                        <p:tav tm="100000">
                                          <p:val>
                                            <p:strVal val="#ppt_x"/>
                                          </p:val>
                                        </p:tav>
                                      </p:tavLst>
                                    </p:anim>
                                    <p:anim calcmode="lin" valueType="num">
                                      <p:cBhvr additive="base">
                                        <p:cTn id="5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8" grpId="0"/>
      <p:bldP spid="32" grpId="0"/>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FBD5FCA-5435-4760-81C0-85B7D0A9BA57}"/>
              </a:ext>
            </a:extLst>
          </p:cNvPr>
          <p:cNvSpPr>
            <a:spLocks noGrp="1"/>
          </p:cNvSpPr>
          <p:nvPr>
            <p:ph type="title"/>
          </p:nvPr>
        </p:nvSpPr>
        <p:spPr/>
        <p:txBody>
          <a:bodyPr/>
          <a:lstStyle/>
          <a:p>
            <a:r>
              <a:rPr lang="zh-CN" altLang="en-US" dirty="0"/>
              <a:t>期望效用理论</a:t>
            </a:r>
          </a:p>
        </p:txBody>
      </p:sp>
      <p:sp>
        <p:nvSpPr>
          <p:cNvPr id="5" name="文本占位符 4">
            <a:extLst>
              <a:ext uri="{FF2B5EF4-FFF2-40B4-BE49-F238E27FC236}">
                <a16:creationId xmlns:a16="http://schemas.microsoft.com/office/drawing/2014/main" id="{DC9B412C-C47E-42BD-8586-10EA4B4CACC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48462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95D22-DADC-40FA-B529-B83E81BBE02B}"/>
              </a:ext>
            </a:extLst>
          </p:cNvPr>
          <p:cNvSpPr>
            <a:spLocks noGrp="1"/>
          </p:cNvSpPr>
          <p:nvPr>
            <p:ph type="title"/>
          </p:nvPr>
        </p:nvSpPr>
        <p:spPr/>
        <p:txBody>
          <a:bodyPr/>
          <a:lstStyle/>
          <a:p>
            <a:r>
              <a:rPr lang="zh-CN" altLang="en-US" dirty="0"/>
              <a:t>不确定性的普遍性</a:t>
            </a:r>
          </a:p>
        </p:txBody>
      </p:sp>
      <p:sp>
        <p:nvSpPr>
          <p:cNvPr id="3" name="内容占位符 2">
            <a:extLst>
              <a:ext uri="{FF2B5EF4-FFF2-40B4-BE49-F238E27FC236}">
                <a16:creationId xmlns:a16="http://schemas.microsoft.com/office/drawing/2014/main" id="{FAE60711-CD0F-4C3E-A034-FF1322E5CEB0}"/>
              </a:ext>
            </a:extLst>
          </p:cNvPr>
          <p:cNvSpPr>
            <a:spLocks noGrp="1"/>
          </p:cNvSpPr>
          <p:nvPr>
            <p:ph idx="1"/>
          </p:nvPr>
        </p:nvSpPr>
        <p:spPr/>
        <p:txBody>
          <a:bodyPr/>
          <a:lstStyle/>
          <a:p>
            <a:r>
              <a:rPr lang="zh-CN" altLang="en-US" dirty="0"/>
              <a:t>在经济系统中哪些因素是不确定的？</a:t>
            </a:r>
          </a:p>
          <a:p>
            <a:pPr lvl="1"/>
            <a:r>
              <a:rPr lang="zh-CN" altLang="en-US" dirty="0"/>
              <a:t>明天的价格</a:t>
            </a:r>
          </a:p>
          <a:p>
            <a:pPr lvl="1"/>
            <a:r>
              <a:rPr lang="zh-CN" altLang="en-US" dirty="0"/>
              <a:t>将来的财富</a:t>
            </a:r>
          </a:p>
          <a:p>
            <a:pPr lvl="1"/>
            <a:r>
              <a:rPr lang="zh-CN" altLang="en-US" dirty="0"/>
              <a:t>商品未来的可及性</a:t>
            </a:r>
          </a:p>
          <a:p>
            <a:pPr lvl="1"/>
            <a:r>
              <a:rPr lang="zh-CN" altLang="en-US" dirty="0"/>
              <a:t>其它人当期的想法和行为</a:t>
            </a:r>
            <a:endParaRPr lang="en-US" altLang="zh-CN" dirty="0"/>
          </a:p>
          <a:p>
            <a:pPr lvl="1"/>
            <a:r>
              <a:rPr lang="zh-CN" altLang="en-US" dirty="0"/>
              <a:t>其它人将来的想法和行为</a:t>
            </a:r>
            <a:endParaRPr lang="en-US" altLang="zh-CN" dirty="0"/>
          </a:p>
          <a:p>
            <a:r>
              <a:rPr lang="zh-CN" altLang="en-US" dirty="0"/>
              <a:t>个人在不确定下如何做决策？</a:t>
            </a:r>
          </a:p>
        </p:txBody>
      </p:sp>
    </p:spTree>
    <p:extLst>
      <p:ext uri="{BB962C8B-B14F-4D97-AF65-F5344CB8AC3E}">
        <p14:creationId xmlns:p14="http://schemas.microsoft.com/office/powerpoint/2010/main" val="690822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891A2-F54F-4A44-8ED7-6C36FBC609C0}"/>
              </a:ext>
            </a:extLst>
          </p:cNvPr>
          <p:cNvSpPr>
            <a:spLocks noGrp="1"/>
          </p:cNvSpPr>
          <p:nvPr>
            <p:ph type="title"/>
          </p:nvPr>
        </p:nvSpPr>
        <p:spPr/>
        <p:txBody>
          <a:bodyPr/>
          <a:lstStyle/>
          <a:p>
            <a:r>
              <a:rPr lang="zh-CN" altLang="en-US" dirty="0"/>
              <a:t>不确定性与风险</a:t>
            </a:r>
          </a:p>
        </p:txBody>
      </p:sp>
      <p:sp>
        <p:nvSpPr>
          <p:cNvPr id="3" name="内容占位符 2">
            <a:extLst>
              <a:ext uri="{FF2B5EF4-FFF2-40B4-BE49-F238E27FC236}">
                <a16:creationId xmlns:a16="http://schemas.microsoft.com/office/drawing/2014/main" id="{9434C3A9-099A-4FAF-A012-BEE51C135C03}"/>
              </a:ext>
            </a:extLst>
          </p:cNvPr>
          <p:cNvSpPr>
            <a:spLocks noGrp="1"/>
          </p:cNvSpPr>
          <p:nvPr>
            <p:ph idx="1"/>
          </p:nvPr>
        </p:nvSpPr>
        <p:spPr/>
        <p:txBody>
          <a:bodyPr/>
          <a:lstStyle/>
          <a:p>
            <a:pPr marL="0" indent="0">
              <a:buNone/>
            </a:pPr>
            <a:r>
              <a:rPr lang="zh-CN" altLang="en-US" dirty="0"/>
              <a:t>“用风险表示可以计量的不确定性，通过事先的计算或根据过去的事实进行统计一组事实所造成的结果将如何分配，总是可知的；而对不确定性而言，由于意外事件的独特性，根本不可预测其发生的概率。”</a:t>
            </a:r>
          </a:p>
          <a:p>
            <a:pPr marL="0" indent="0">
              <a:buNone/>
            </a:pPr>
            <a:r>
              <a:rPr lang="en-US" altLang="zh-CN" dirty="0"/>
              <a:t>—</a:t>
            </a:r>
            <a:r>
              <a:rPr lang="zh-CN" altLang="en-US" dirty="0"/>
              <a:t>弗兰克⋅奈特 </a:t>
            </a:r>
            <a:r>
              <a:rPr lang="en-US" altLang="zh-CN" dirty="0"/>
              <a:t>《 </a:t>
            </a:r>
            <a:r>
              <a:rPr lang="zh-CN" altLang="en-US" dirty="0"/>
              <a:t>不确定性、风险与利润</a:t>
            </a:r>
            <a:r>
              <a:rPr lang="en-US" altLang="zh-CN" dirty="0"/>
              <a:t>》</a:t>
            </a:r>
          </a:p>
          <a:p>
            <a:r>
              <a:rPr lang="zh-CN" altLang="en-US" dirty="0"/>
              <a:t>不确定性：结果未知，概率分布未知</a:t>
            </a:r>
            <a:endParaRPr lang="en-US" altLang="zh-CN" dirty="0"/>
          </a:p>
          <a:p>
            <a:r>
              <a:rPr lang="zh-CN" altLang="en-US" dirty="0"/>
              <a:t>风险：结果未知，概率分布已知</a:t>
            </a:r>
          </a:p>
        </p:txBody>
      </p:sp>
    </p:spTree>
    <p:extLst>
      <p:ext uri="{BB962C8B-B14F-4D97-AF65-F5344CB8AC3E}">
        <p14:creationId xmlns:p14="http://schemas.microsoft.com/office/powerpoint/2010/main" val="2889953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6AE3A-59DD-4E2D-9105-C7F3E09D5F20}"/>
              </a:ext>
            </a:extLst>
          </p:cNvPr>
          <p:cNvSpPr>
            <a:spLocks noGrp="1"/>
          </p:cNvSpPr>
          <p:nvPr>
            <p:ph type="title"/>
          </p:nvPr>
        </p:nvSpPr>
        <p:spPr/>
        <p:txBody>
          <a:bodyPr/>
          <a:lstStyle/>
          <a:p>
            <a:r>
              <a:rPr lang="zh-CN" altLang="en-US" dirty="0"/>
              <a:t>彩票</a:t>
            </a:r>
            <a:r>
              <a:rPr lang="en-US" altLang="zh-CN" dirty="0"/>
              <a:t>(Lottery)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1D7468E-7B8F-4BBE-A79C-0A26B42380C7}"/>
                  </a:ext>
                </a:extLst>
              </p:cNvPr>
              <p:cNvSpPr>
                <a:spLocks noGrp="1"/>
              </p:cNvSpPr>
              <p:nvPr>
                <p:ph idx="1"/>
              </p:nvPr>
            </p:nvSpPr>
            <p:spPr/>
            <p:txBody>
              <a:bodyPr>
                <a:normAutofit/>
              </a:bodyPr>
              <a:lstStyle/>
              <a:p>
                <a:r>
                  <a:rPr lang="zh-CN" altLang="en-US" sz="3200" dirty="0">
                    <a:latin typeface="+mn-ea"/>
                  </a:rPr>
                  <a:t>假设结果 集合为 为 𝛀 </a:t>
                </a:r>
                <a:r>
                  <a:rPr lang="en-US" altLang="zh-CN" sz="3200" dirty="0">
                    <a:latin typeface="+mn-ea"/>
                  </a:rPr>
                  <a:t>= {</a:t>
                </a:r>
                <a14:m>
                  <m:oMath xmlns:m="http://schemas.openxmlformats.org/officeDocument/2006/math">
                    <m:sSub>
                      <m:sSubPr>
                        <m:ctrlPr>
                          <a:rPr lang="en-US" altLang="zh-CN" sz="3200" i="1" dirty="0" smtClean="0">
                            <a:latin typeface="Cambria Math" panose="02040503050406030204" pitchFamily="18" charset="0"/>
                          </a:rPr>
                        </m:ctrlPr>
                      </m:sSubPr>
                      <m:e>
                        <m:r>
                          <a:rPr lang="zh-CN" altLang="en-US" sz="3200" i="1" dirty="0" smtClean="0">
                            <a:latin typeface="Cambria Math" panose="02040503050406030204" pitchFamily="18" charset="0"/>
                          </a:rPr>
                          <m:t>𝜔</m:t>
                        </m:r>
                      </m:e>
                      <m:sub>
                        <m:r>
                          <a:rPr lang="en-US" altLang="zh-CN" sz="3200" b="0" i="1" dirty="0" smtClean="0">
                            <a:latin typeface="Cambria Math" panose="02040503050406030204" pitchFamily="18" charset="0"/>
                          </a:rPr>
                          <m:t>1</m:t>
                        </m:r>
                      </m:sub>
                    </m:sSub>
                    <m:r>
                      <a:rPr lang="zh-CN" altLang="en-US" sz="3200" i="1" dirty="0" smtClean="0">
                        <a:latin typeface="Cambria Math" panose="02040503050406030204" pitchFamily="18" charset="0"/>
                      </a:rPr>
                      <m:t> </m:t>
                    </m:r>
                  </m:oMath>
                </a14:m>
                <a:r>
                  <a:rPr lang="en-US" altLang="zh-CN" sz="3200" dirty="0">
                    <a:latin typeface="+mn-ea"/>
                  </a:rPr>
                  <a:t>,…, </a:t>
                </a:r>
                <a14:m>
                  <m:oMath xmlns:m="http://schemas.openxmlformats.org/officeDocument/2006/math">
                    <m:sSub>
                      <m:sSubPr>
                        <m:ctrlPr>
                          <a:rPr lang="en-US" altLang="zh-CN" sz="3200" i="1" dirty="0">
                            <a:latin typeface="Cambria Math" panose="02040503050406030204" pitchFamily="18" charset="0"/>
                          </a:rPr>
                        </m:ctrlPr>
                      </m:sSubPr>
                      <m:e>
                        <m:r>
                          <a:rPr lang="zh-CN" altLang="en-US" sz="3200" i="1" dirty="0">
                            <a:latin typeface="Cambria Math" panose="02040503050406030204" pitchFamily="18" charset="0"/>
                          </a:rPr>
                          <m:t>𝜔</m:t>
                        </m:r>
                      </m:e>
                      <m:sub>
                        <m:r>
                          <m:rPr>
                            <m:sty m:val="p"/>
                          </m:rPr>
                          <a:rPr lang="en-US" altLang="zh-CN" sz="3200" i="1" dirty="0" smtClean="0">
                            <a:latin typeface="Cambria Math" panose="02040503050406030204" pitchFamily="18" charset="0"/>
                          </a:rPr>
                          <m:t>n</m:t>
                        </m:r>
                      </m:sub>
                    </m:sSub>
                    <m:r>
                      <a:rPr lang="zh-CN" altLang="en-US" sz="3200" i="1" dirty="0">
                        <a:latin typeface="Cambria Math" panose="02040503050406030204" pitchFamily="18" charset="0"/>
                      </a:rPr>
                      <m:t> </m:t>
                    </m:r>
                  </m:oMath>
                </a14:m>
                <a:r>
                  <a:rPr lang="en-US" altLang="zh-CN" sz="3200" dirty="0">
                    <a:latin typeface="+mn-ea"/>
                  </a:rPr>
                  <a:t>}. </a:t>
                </a:r>
              </a:p>
              <a:p>
                <a:r>
                  <a:rPr lang="zh-CN" altLang="en-US" sz="3200" dirty="0">
                    <a:latin typeface="+mn-ea"/>
                  </a:rPr>
                  <a:t>不同结果对应的货币支付为𝐪 </a:t>
                </a:r>
                <a:r>
                  <a:rPr lang="en-US" altLang="zh-CN" sz="3200" dirty="0">
                    <a:latin typeface="+mn-ea"/>
                  </a:rPr>
                  <a:t>= (</a:t>
                </a:r>
                <a14:m>
                  <m:oMath xmlns:m="http://schemas.openxmlformats.org/officeDocument/2006/math">
                    <m:sSub>
                      <m:sSubPr>
                        <m:ctrlPr>
                          <a:rPr lang="en-US" altLang="zh-CN" sz="3200" i="1" dirty="0" smtClean="0">
                            <a:latin typeface="Cambria Math" panose="02040503050406030204" pitchFamily="18" charset="0"/>
                          </a:rPr>
                        </m:ctrlPr>
                      </m:sSubPr>
                      <m:e>
                        <m:r>
                          <m:rPr>
                            <m:sty m:val="p"/>
                          </m:rPr>
                          <a:rPr lang="en-US" altLang="zh-CN" sz="3200" i="1" dirty="0">
                            <a:latin typeface="Cambria Math" panose="02040503050406030204" pitchFamily="18" charset="0"/>
                          </a:rPr>
                          <m:t>q</m:t>
                        </m:r>
                      </m:e>
                      <m:sub>
                        <m:r>
                          <a:rPr lang="en-US" altLang="zh-CN" sz="3200" b="0" i="1" dirty="0" smtClean="0">
                            <a:latin typeface="Cambria Math" panose="02040503050406030204" pitchFamily="18" charset="0"/>
                          </a:rPr>
                          <m:t>1</m:t>
                        </m:r>
                      </m:sub>
                    </m:sSub>
                  </m:oMath>
                </a14:m>
                <a:r>
                  <a:rPr lang="en-US" altLang="zh-CN" sz="3200" dirty="0">
                    <a:latin typeface="+mn-ea"/>
                  </a:rPr>
                  <a:t>,…, </a:t>
                </a:r>
                <a14:m>
                  <m:oMath xmlns:m="http://schemas.openxmlformats.org/officeDocument/2006/math">
                    <m:sSub>
                      <m:sSubPr>
                        <m:ctrlPr>
                          <a:rPr lang="en-US" altLang="zh-CN" sz="3200" i="1" dirty="0">
                            <a:latin typeface="Cambria Math" panose="02040503050406030204" pitchFamily="18" charset="0"/>
                          </a:rPr>
                        </m:ctrlPr>
                      </m:sSubPr>
                      <m:e>
                        <m:r>
                          <m:rPr>
                            <m:sty m:val="p"/>
                          </m:rPr>
                          <a:rPr lang="en-US" altLang="zh-CN" sz="3200" i="1" dirty="0">
                            <a:latin typeface="Cambria Math" panose="02040503050406030204" pitchFamily="18" charset="0"/>
                          </a:rPr>
                          <m:t>q</m:t>
                        </m:r>
                      </m:e>
                      <m:sub>
                        <m:r>
                          <a:rPr lang="en-US" altLang="zh-CN" sz="3200" b="0" i="1" dirty="0" smtClean="0">
                            <a:latin typeface="Cambria Math" panose="02040503050406030204" pitchFamily="18" charset="0"/>
                          </a:rPr>
                          <m:t>𝑛</m:t>
                        </m:r>
                      </m:sub>
                    </m:sSub>
                  </m:oMath>
                </a14:m>
                <a:r>
                  <a:rPr lang="en-US" altLang="zh-CN" sz="3200" dirty="0">
                    <a:latin typeface="+mn-ea"/>
                  </a:rPr>
                  <a:t>)</a:t>
                </a:r>
              </a:p>
              <a:p>
                <a:r>
                  <a:rPr lang="zh-CN" altLang="en-US" sz="3200" dirty="0">
                    <a:latin typeface="+mn-ea"/>
                  </a:rPr>
                  <a:t>定义在 在</a:t>
                </a:r>
                <a:r>
                  <a:rPr lang="en-US" altLang="zh-CN" sz="3200" dirty="0">
                    <a:latin typeface="+mn-ea"/>
                  </a:rPr>
                  <a:t>(</a:t>
                </a:r>
                <a:r>
                  <a:rPr lang="zh-CN" altLang="en-US" sz="3200" dirty="0">
                    <a:latin typeface="+mn-ea"/>
                  </a:rPr>
                  <a:t>𝛀</a:t>
                </a:r>
                <a:r>
                  <a:rPr lang="en-US" altLang="zh-CN" sz="3200" dirty="0">
                    <a:latin typeface="+mn-ea"/>
                  </a:rPr>
                  <a:t>,</a:t>
                </a:r>
                <a:r>
                  <a:rPr lang="zh-CN" altLang="en-US" sz="3200" dirty="0">
                    <a:latin typeface="+mn-ea"/>
                  </a:rPr>
                  <a:t>𝐪</a:t>
                </a:r>
                <a:r>
                  <a:rPr lang="en-US" altLang="zh-CN" sz="3200" dirty="0">
                    <a:latin typeface="+mn-ea"/>
                  </a:rPr>
                  <a:t>) </a:t>
                </a:r>
                <a:r>
                  <a:rPr lang="zh-CN" altLang="en-US" sz="3200" dirty="0">
                    <a:latin typeface="+mn-ea"/>
                  </a:rPr>
                  <a:t>上的彩票</a:t>
                </a:r>
                <a:r>
                  <a:rPr lang="en-US" altLang="zh-CN" sz="3200" b="1" dirty="0">
                    <a:latin typeface="+mn-ea"/>
                  </a:rPr>
                  <a:t>Q</a:t>
                </a:r>
                <a:r>
                  <a:rPr lang="zh-CN" altLang="en-US" sz="3200" dirty="0">
                    <a:latin typeface="+mn-ea"/>
                  </a:rPr>
                  <a:t>为一组客观概率𝛂 </a:t>
                </a:r>
                <a:r>
                  <a:rPr lang="en-US" altLang="zh-CN" sz="3200" dirty="0">
                    <a:latin typeface="+mn-ea"/>
                  </a:rPr>
                  <a:t>=(</a:t>
                </a:r>
                <a14:m>
                  <m:oMath xmlns:m="http://schemas.openxmlformats.org/officeDocument/2006/math">
                    <m:sSub>
                      <m:sSubPr>
                        <m:ctrlPr>
                          <a:rPr lang="en-US" altLang="zh-CN" sz="3200" i="1" dirty="0" smtClean="0">
                            <a:latin typeface="Cambria Math" panose="02040503050406030204" pitchFamily="18" charset="0"/>
                          </a:rPr>
                        </m:ctrlPr>
                      </m:sSubPr>
                      <m:e>
                        <m:r>
                          <a:rPr lang="zh-CN" altLang="en-US" sz="3200" i="1" dirty="0" smtClean="0">
                            <a:latin typeface="Cambria Math" panose="02040503050406030204" pitchFamily="18" charset="0"/>
                          </a:rPr>
                          <m:t>𝛼</m:t>
                        </m:r>
                      </m:e>
                      <m:sub>
                        <m:r>
                          <a:rPr lang="en-US" altLang="zh-CN" sz="3200" b="0" i="1" dirty="0" smtClean="0">
                            <a:latin typeface="Cambria Math" panose="02040503050406030204" pitchFamily="18" charset="0"/>
                          </a:rPr>
                          <m:t>1</m:t>
                        </m:r>
                      </m:sub>
                    </m:sSub>
                    <m:r>
                      <a:rPr lang="zh-CN" altLang="en-US" sz="3200" i="1" dirty="0" smtClean="0">
                        <a:latin typeface="Cambria Math" panose="02040503050406030204" pitchFamily="18" charset="0"/>
                      </a:rPr>
                      <m:t> </m:t>
                    </m:r>
                    <m:r>
                      <a:rPr lang="en-US" altLang="zh-CN" sz="3200" i="1" dirty="0">
                        <a:latin typeface="Cambria Math" panose="02040503050406030204" pitchFamily="18" charset="0"/>
                      </a:rPr>
                      <m:t>,…,</m:t>
                    </m:r>
                    <m:sSub>
                      <m:sSubPr>
                        <m:ctrlPr>
                          <a:rPr lang="en-US" altLang="zh-CN" sz="3200" i="1" dirty="0">
                            <a:latin typeface="Cambria Math" panose="02040503050406030204" pitchFamily="18" charset="0"/>
                          </a:rPr>
                        </m:ctrlPr>
                      </m:sSubPr>
                      <m:e>
                        <m:r>
                          <a:rPr lang="zh-CN" altLang="en-US" sz="3200" i="1" dirty="0">
                            <a:latin typeface="Cambria Math" panose="02040503050406030204" pitchFamily="18" charset="0"/>
                          </a:rPr>
                          <m:t>𝛼</m:t>
                        </m:r>
                      </m:e>
                      <m:sub>
                        <m:r>
                          <a:rPr lang="en-US" altLang="zh-CN" sz="3200" b="0" i="1" dirty="0" smtClean="0">
                            <a:latin typeface="Cambria Math" panose="02040503050406030204" pitchFamily="18" charset="0"/>
                          </a:rPr>
                          <m:t>𝑛</m:t>
                        </m:r>
                      </m:sub>
                    </m:sSub>
                  </m:oMath>
                </a14:m>
                <a:r>
                  <a:rPr lang="en-US" altLang="zh-CN" sz="3200" dirty="0">
                    <a:latin typeface="+mn-ea"/>
                  </a:rPr>
                  <a:t>) </a:t>
                </a:r>
                <a:r>
                  <a:rPr lang="zh-CN" altLang="en-US" sz="3200" dirty="0">
                    <a:latin typeface="+mn-ea"/>
                  </a:rPr>
                  <a:t>，满足</a:t>
                </a:r>
              </a:p>
              <a:p>
                <a:pPr marL="0" indent="0" algn="ctr">
                  <a:buNone/>
                </a:pPr>
                <a14:m>
                  <m:oMath xmlns:m="http://schemas.openxmlformats.org/officeDocument/2006/math">
                    <m:sSub>
                      <m:sSubPr>
                        <m:ctrlPr>
                          <a:rPr lang="en-US" altLang="zh-CN" sz="3200" i="1" dirty="0">
                            <a:latin typeface="Cambria Math" panose="02040503050406030204" pitchFamily="18" charset="0"/>
                          </a:rPr>
                        </m:ctrlPr>
                      </m:sSubPr>
                      <m:e>
                        <m:r>
                          <a:rPr lang="zh-CN" altLang="en-US" sz="3200" i="1" dirty="0">
                            <a:latin typeface="Cambria Math" panose="02040503050406030204" pitchFamily="18" charset="0"/>
                          </a:rPr>
                          <m:t>𝛼</m:t>
                        </m:r>
                      </m:e>
                      <m:sub>
                        <m:r>
                          <a:rPr lang="en-US" altLang="zh-CN" sz="3200" b="0" i="1" dirty="0" smtClean="0">
                            <a:latin typeface="Cambria Math" panose="02040503050406030204" pitchFamily="18" charset="0"/>
                          </a:rPr>
                          <m:t>𝑖</m:t>
                        </m:r>
                      </m:sub>
                    </m:sSub>
                    <m:r>
                      <a:rPr lang="zh-CN" altLang="en-US" sz="3200" i="1" dirty="0">
                        <a:latin typeface="Cambria Math" panose="02040503050406030204" pitchFamily="18" charset="0"/>
                      </a:rPr>
                      <m:t> </m:t>
                    </m:r>
                  </m:oMath>
                </a14:m>
                <a:r>
                  <a:rPr lang="zh-CN" altLang="en-US" sz="3200" dirty="0">
                    <a:latin typeface="+mn-ea"/>
                  </a:rPr>
                  <a:t>≥ </a:t>
                </a:r>
                <a:r>
                  <a:rPr lang="en-US" altLang="zh-CN" sz="3200" dirty="0">
                    <a:latin typeface="+mn-ea"/>
                  </a:rPr>
                  <a:t>0, </a:t>
                </a:r>
                <a:r>
                  <a:rPr lang="zh-CN" altLang="en-US" sz="3200" dirty="0">
                    <a:latin typeface="+mn-ea"/>
                  </a:rPr>
                  <a:t>𝐢 </a:t>
                </a:r>
                <a:r>
                  <a:rPr lang="en-US" altLang="zh-CN" sz="3200" dirty="0">
                    <a:latin typeface="+mn-ea"/>
                  </a:rPr>
                  <a:t>= 1,…,</a:t>
                </a:r>
                <a:r>
                  <a:rPr lang="zh-CN" altLang="en-US" sz="3200" dirty="0">
                    <a:latin typeface="+mn-ea"/>
                  </a:rPr>
                  <a:t>𝐧</a:t>
                </a:r>
              </a:p>
              <a:p>
                <a:pPr marL="0" indent="0" algn="ctr">
                  <a:buNone/>
                </a:pPr>
                <a14:m>
                  <m:oMath xmlns:m="http://schemas.openxmlformats.org/officeDocument/2006/math">
                    <m:sSub>
                      <m:sSubPr>
                        <m:ctrlPr>
                          <a:rPr lang="en-US" altLang="zh-CN" sz="3200" i="1" dirty="0">
                            <a:latin typeface="Cambria Math" panose="02040503050406030204" pitchFamily="18" charset="0"/>
                          </a:rPr>
                        </m:ctrlPr>
                      </m:sSubPr>
                      <m:e>
                        <m:r>
                          <a:rPr lang="zh-CN" altLang="en-US" sz="3200" i="1" dirty="0">
                            <a:latin typeface="Cambria Math" panose="02040503050406030204" pitchFamily="18" charset="0"/>
                          </a:rPr>
                          <m:t>𝛼</m:t>
                        </m:r>
                      </m:e>
                      <m:sub>
                        <m:r>
                          <a:rPr lang="en-US" altLang="zh-CN" sz="3200" i="1" dirty="0">
                            <a:latin typeface="Cambria Math" panose="02040503050406030204" pitchFamily="18" charset="0"/>
                          </a:rPr>
                          <m:t>1</m:t>
                        </m:r>
                      </m:sub>
                    </m:sSub>
                    <m:r>
                      <a:rPr lang="zh-CN" altLang="en-US" sz="3200" i="1" dirty="0">
                        <a:latin typeface="Cambria Math" panose="02040503050406030204" pitchFamily="18" charset="0"/>
                      </a:rPr>
                      <m:t> </m:t>
                    </m:r>
                  </m:oMath>
                </a14:m>
                <a:r>
                  <a:rPr lang="en-US" altLang="zh-CN" sz="3200" dirty="0">
                    <a:latin typeface="+mn-ea"/>
                  </a:rPr>
                  <a:t>+ ⋯+ </a:t>
                </a:r>
                <a14:m>
                  <m:oMath xmlns:m="http://schemas.openxmlformats.org/officeDocument/2006/math">
                    <m:sSub>
                      <m:sSubPr>
                        <m:ctrlPr>
                          <a:rPr lang="en-US" altLang="zh-CN" sz="3200" i="1" dirty="0">
                            <a:latin typeface="Cambria Math" panose="02040503050406030204" pitchFamily="18" charset="0"/>
                          </a:rPr>
                        </m:ctrlPr>
                      </m:sSubPr>
                      <m:e>
                        <m:r>
                          <a:rPr lang="zh-CN" altLang="en-US" sz="3200" i="1" dirty="0">
                            <a:latin typeface="Cambria Math" panose="02040503050406030204" pitchFamily="18" charset="0"/>
                          </a:rPr>
                          <m:t>𝛼</m:t>
                        </m:r>
                      </m:e>
                      <m:sub>
                        <m:r>
                          <a:rPr lang="en-US" altLang="zh-CN" sz="3200" i="1" dirty="0">
                            <a:latin typeface="Cambria Math" panose="02040503050406030204" pitchFamily="18" charset="0"/>
                          </a:rPr>
                          <m:t>𝑛</m:t>
                        </m:r>
                      </m:sub>
                    </m:sSub>
                    <m:r>
                      <a:rPr lang="en-US" altLang="zh-CN" sz="3200" i="1" dirty="0">
                        <a:latin typeface="Cambria Math" panose="02040503050406030204" pitchFamily="18" charset="0"/>
                      </a:rPr>
                      <m:t> </m:t>
                    </m:r>
                  </m:oMath>
                </a14:m>
                <a:r>
                  <a:rPr lang="en-US" altLang="zh-CN" sz="3200" dirty="0">
                    <a:latin typeface="+mn-ea"/>
                  </a:rPr>
                  <a:t>= 1.</a:t>
                </a:r>
                <a:endParaRPr lang="zh-CN" altLang="en-US" sz="3200" dirty="0">
                  <a:latin typeface="+mn-ea"/>
                </a:endParaRPr>
              </a:p>
            </p:txBody>
          </p:sp>
        </mc:Choice>
        <mc:Fallback xmlns="">
          <p:sp>
            <p:nvSpPr>
              <p:cNvPr id="3" name="内容占位符 2">
                <a:extLst>
                  <a:ext uri="{FF2B5EF4-FFF2-40B4-BE49-F238E27FC236}">
                    <a16:creationId xmlns:a16="http://schemas.microsoft.com/office/drawing/2014/main" id="{C1D7468E-7B8F-4BBE-A79C-0A26B42380C7}"/>
                  </a:ext>
                </a:extLst>
              </p:cNvPr>
              <p:cNvSpPr>
                <a:spLocks noGrp="1" noRot="1" noChangeAspect="1" noMove="1" noResize="1" noEditPoints="1" noAdjustHandles="1" noChangeArrowheads="1" noChangeShapeType="1" noTextEdit="1"/>
              </p:cNvSpPr>
              <p:nvPr>
                <p:ph idx="1"/>
              </p:nvPr>
            </p:nvSpPr>
            <p:spPr>
              <a:blipFill>
                <a:blip r:embed="rId2"/>
                <a:stretch>
                  <a:fillRect l="-1777"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366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46A93-CE44-427A-AFD5-2237A895EB88}"/>
              </a:ext>
            </a:extLst>
          </p:cNvPr>
          <p:cNvSpPr>
            <a:spLocks noGrp="1"/>
          </p:cNvSpPr>
          <p:nvPr>
            <p:ph type="title"/>
          </p:nvPr>
        </p:nvSpPr>
        <p:spPr/>
        <p:txBody>
          <a:bodyPr/>
          <a:lstStyle/>
          <a:p>
            <a:r>
              <a:rPr lang="zh-CN" altLang="en-US" dirty="0"/>
              <a:t>价格改变的效应</a:t>
            </a:r>
          </a:p>
        </p:txBody>
      </p:sp>
      <p:sp>
        <p:nvSpPr>
          <p:cNvPr id="3" name="内容占位符 2">
            <a:extLst>
              <a:ext uri="{FF2B5EF4-FFF2-40B4-BE49-F238E27FC236}">
                <a16:creationId xmlns:a16="http://schemas.microsoft.com/office/drawing/2014/main" id="{4EECD158-B16B-4F5F-8314-96C84CB0C234}"/>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DAE32385-A050-4026-B025-3CB13E02BF24}"/>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D74F0C96-402E-43E6-8B7A-0B05E322AA7A}"/>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9F65B8FF-87A7-4224-A14A-88A592AD2201}"/>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6">
            <a:extLst>
              <a:ext uri="{FF2B5EF4-FFF2-40B4-BE49-F238E27FC236}">
                <a16:creationId xmlns:a16="http://schemas.microsoft.com/office/drawing/2014/main" id="{0732A306-4E31-45C8-91C8-BD67AFF8E462}"/>
              </a:ext>
            </a:extLst>
          </p:cNvPr>
          <p:cNvSpPr>
            <a:spLocks noChangeShapeType="1"/>
          </p:cNvSpPr>
          <p:nvPr/>
        </p:nvSpPr>
        <p:spPr bwMode="auto">
          <a:xfrm>
            <a:off x="990600" y="2819400"/>
            <a:ext cx="12954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81793751-06A0-4DE8-B895-D70329684C33}"/>
              </a:ext>
            </a:extLst>
          </p:cNvPr>
          <p:cNvSpPr>
            <a:spLocks noChangeShapeType="1"/>
          </p:cNvSpPr>
          <p:nvPr/>
        </p:nvSpPr>
        <p:spPr bwMode="auto">
          <a:xfrm>
            <a:off x="990600" y="2819400"/>
            <a:ext cx="29718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Arc 8">
            <a:extLst>
              <a:ext uri="{FF2B5EF4-FFF2-40B4-BE49-F238E27FC236}">
                <a16:creationId xmlns:a16="http://schemas.microsoft.com/office/drawing/2014/main" id="{43171D89-1CFD-4470-B80D-A1E0DEEBB7DB}"/>
              </a:ext>
            </a:extLst>
          </p:cNvPr>
          <p:cNvSpPr>
            <a:spLocks/>
          </p:cNvSpPr>
          <p:nvPr/>
        </p:nvSpPr>
        <p:spPr bwMode="auto">
          <a:xfrm>
            <a:off x="2057400" y="4572000"/>
            <a:ext cx="990600" cy="228600"/>
          </a:xfrm>
          <a:custGeom>
            <a:avLst/>
            <a:gdLst>
              <a:gd name="T0" fmla="*/ 990600 w 21600"/>
              <a:gd name="T1" fmla="*/ 0 h 21600"/>
              <a:gd name="T2" fmla="*/ 0 w 21600"/>
              <a:gd name="T3" fmla="*/ 2286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Oval 9">
            <a:extLst>
              <a:ext uri="{FF2B5EF4-FFF2-40B4-BE49-F238E27FC236}">
                <a16:creationId xmlns:a16="http://schemas.microsoft.com/office/drawing/2014/main" id="{74F0DD22-73D8-4B52-A4D8-9B581894E6F7}"/>
              </a:ext>
            </a:extLst>
          </p:cNvPr>
          <p:cNvSpPr>
            <a:spLocks noChangeArrowheads="1"/>
          </p:cNvSpPr>
          <p:nvPr/>
        </p:nvSpPr>
        <p:spPr bwMode="auto">
          <a:xfrm>
            <a:off x="1600200" y="4114800"/>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Rectangle 10">
            <a:extLst>
              <a:ext uri="{FF2B5EF4-FFF2-40B4-BE49-F238E27FC236}">
                <a16:creationId xmlns:a16="http://schemas.microsoft.com/office/drawing/2014/main" id="{EAEF3942-49DB-42DA-A98F-06A3D9B843BD}"/>
              </a:ext>
            </a:extLst>
          </p:cNvPr>
          <p:cNvSpPr>
            <a:spLocks noChangeArrowheads="1"/>
          </p:cNvSpPr>
          <p:nvPr/>
        </p:nvSpPr>
        <p:spPr bwMode="auto">
          <a:xfrm>
            <a:off x="1660525" y="1843088"/>
            <a:ext cx="7599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商品</a:t>
            </a:r>
            <a:r>
              <a:rPr lang="en-US" altLang="zh-CN" dirty="0">
                <a:ea typeface="宋体" panose="02010600030101010101" pitchFamily="2" charset="-122"/>
              </a:rPr>
              <a:t>1</a:t>
            </a:r>
            <a:r>
              <a:rPr lang="zh-CN" altLang="en-US" dirty="0">
                <a:ea typeface="宋体" panose="02010600030101010101" pitchFamily="2" charset="-122"/>
              </a:rPr>
              <a:t>的价格下降使得消费者的预算约束外移。</a:t>
            </a:r>
            <a:endParaRPr lang="en-US" altLang="zh-CN" dirty="0">
              <a:ea typeface="宋体" panose="02010600030101010101" pitchFamily="2" charset="-122"/>
            </a:endParaRPr>
          </a:p>
        </p:txBody>
      </p:sp>
      <p:sp>
        <p:nvSpPr>
          <p:cNvPr id="13" name="Rectangle 11">
            <a:extLst>
              <a:ext uri="{FF2B5EF4-FFF2-40B4-BE49-F238E27FC236}">
                <a16:creationId xmlns:a16="http://schemas.microsoft.com/office/drawing/2014/main" id="{24FF0E41-0B2E-462C-BE61-66B18434D4BF}"/>
              </a:ext>
            </a:extLst>
          </p:cNvPr>
          <p:cNvSpPr>
            <a:spLocks noChangeArrowheads="1"/>
          </p:cNvSpPr>
          <p:nvPr/>
        </p:nvSpPr>
        <p:spPr bwMode="auto">
          <a:xfrm>
            <a:off x="1660525" y="1385888"/>
            <a:ext cx="312906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消费者的预算为</a:t>
            </a:r>
            <a:r>
              <a:rPr lang="en-US" altLang="zh-CN" dirty="0">
                <a:ea typeface="宋体" panose="02010600030101010101" pitchFamily="2" charset="-122"/>
              </a:rPr>
              <a:t>m.</a:t>
            </a:r>
          </a:p>
        </p:txBody>
      </p:sp>
      <p:sp>
        <p:nvSpPr>
          <p:cNvPr id="14" name="Rectangle 12">
            <a:extLst>
              <a:ext uri="{FF2B5EF4-FFF2-40B4-BE49-F238E27FC236}">
                <a16:creationId xmlns:a16="http://schemas.microsoft.com/office/drawing/2014/main" id="{3BF30330-4074-4C81-A17E-FC3B9AAC067F}"/>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graphicFrame>
        <p:nvGraphicFramePr>
          <p:cNvPr id="15" name="Object 13">
            <a:extLst>
              <a:ext uri="{FF2B5EF4-FFF2-40B4-BE49-F238E27FC236}">
                <a16:creationId xmlns:a16="http://schemas.microsoft.com/office/drawing/2014/main" id="{824617E2-33EA-4C4E-934C-9D71246C0ACF}"/>
              </a:ext>
            </a:extLst>
          </p:cNvPr>
          <p:cNvGraphicFramePr>
            <a:graphicFrameLocks/>
          </p:cNvGraphicFramePr>
          <p:nvPr/>
        </p:nvGraphicFramePr>
        <p:xfrm>
          <a:off x="458788" y="2357438"/>
          <a:ext cx="434975" cy="904875"/>
        </p:xfrm>
        <a:graphic>
          <a:graphicData uri="http://schemas.openxmlformats.org/presentationml/2006/ole">
            <mc:AlternateContent xmlns:mc="http://schemas.openxmlformats.org/markup-compatibility/2006">
              <mc:Choice xmlns:v="urn:schemas-microsoft-com:vml" Requires="v">
                <p:oleObj spid="_x0000_s2098" name="Equation" r:id="rId3" imgW="444240" imgH="914400" progId="Equation.2">
                  <p:embed/>
                </p:oleObj>
              </mc:Choice>
              <mc:Fallback>
                <p:oleObj name="Equation" r:id="rId3" imgW="444240" imgH="914400" progId="Equation.2">
                  <p:embed/>
                  <p:pic>
                    <p:nvPicPr>
                      <p:cNvPr id="205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357438"/>
                        <a:ext cx="434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9226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3D2E6-54C2-4BF7-8B88-ABC8B9619A14}"/>
              </a:ext>
            </a:extLst>
          </p:cNvPr>
          <p:cNvSpPr>
            <a:spLocks noGrp="1"/>
          </p:cNvSpPr>
          <p:nvPr>
            <p:ph type="title"/>
          </p:nvPr>
        </p:nvSpPr>
        <p:spPr/>
        <p:txBody>
          <a:bodyPr/>
          <a:lstStyle/>
          <a:p>
            <a:r>
              <a:rPr lang="zh-CN" altLang="en-US" dirty="0"/>
              <a:t>彩票</a:t>
            </a:r>
          </a:p>
        </p:txBody>
      </p:sp>
      <p:sp>
        <p:nvSpPr>
          <p:cNvPr id="3" name="内容占位符 2">
            <a:extLst>
              <a:ext uri="{FF2B5EF4-FFF2-40B4-BE49-F238E27FC236}">
                <a16:creationId xmlns:a16="http://schemas.microsoft.com/office/drawing/2014/main" id="{E8008432-E8CD-40F2-96ED-B3451138D534}"/>
              </a:ext>
            </a:extLst>
          </p:cNvPr>
          <p:cNvSpPr>
            <a:spLocks noGrp="1"/>
          </p:cNvSpPr>
          <p:nvPr>
            <p:ph idx="1"/>
          </p:nvPr>
        </p:nvSpPr>
        <p:spPr/>
        <p:txBody>
          <a:bodyPr>
            <a:normAutofit lnSpcReduction="10000"/>
          </a:bodyPr>
          <a:lstStyle/>
          <a:p>
            <a:r>
              <a:rPr lang="zh-CN" altLang="en-US" dirty="0"/>
              <a:t>抛硬币</a:t>
            </a:r>
            <a:endParaRPr lang="en-US" altLang="zh-CN" dirty="0"/>
          </a:p>
          <a:p>
            <a:endParaRPr lang="en-US" altLang="zh-CN" dirty="0"/>
          </a:p>
          <a:p>
            <a:endParaRPr lang="en-US" altLang="zh-CN" dirty="0"/>
          </a:p>
          <a:p>
            <a:endParaRPr lang="en-US" altLang="zh-CN" dirty="0"/>
          </a:p>
          <a:p>
            <a:r>
              <a:rPr lang="zh-CN" altLang="en-US" dirty="0"/>
              <a:t>时事彩票</a:t>
            </a:r>
            <a:endParaRPr lang="en-US" altLang="zh-CN" dirty="0"/>
          </a:p>
          <a:p>
            <a:endParaRPr lang="en-US" altLang="zh-CN" dirty="0"/>
          </a:p>
          <a:p>
            <a:endParaRPr lang="en-US" altLang="zh-CN" dirty="0"/>
          </a:p>
          <a:p>
            <a:endParaRPr lang="en-US" altLang="zh-CN" dirty="0"/>
          </a:p>
          <a:p>
            <a:r>
              <a:rPr lang="zh-CN" altLang="en-US" dirty="0"/>
              <a:t>复合彩票： </a:t>
            </a:r>
            <a:r>
              <a:rPr lang="en-US" altLang="zh-CN" dirty="0"/>
              <a:t>½</a:t>
            </a:r>
            <a:r>
              <a:rPr lang="zh-CN" altLang="en-US" dirty="0"/>
              <a:t>时事彩票</a:t>
            </a:r>
            <a:r>
              <a:rPr lang="en-US" altLang="zh-CN" dirty="0"/>
              <a:t>+ ½</a:t>
            </a:r>
            <a:r>
              <a:rPr lang="zh-CN" altLang="en-US" dirty="0"/>
              <a:t>抛硬币</a:t>
            </a:r>
            <a:endParaRPr lang="en-US" altLang="zh-CN" dirty="0"/>
          </a:p>
          <a:p>
            <a:pPr marL="0" indent="0">
              <a:buNone/>
            </a:pPr>
            <a:endParaRPr lang="en-US" altLang="zh-CN" dirty="0"/>
          </a:p>
        </p:txBody>
      </p:sp>
      <p:graphicFrame>
        <p:nvGraphicFramePr>
          <p:cNvPr id="6" name="表格 6">
            <a:extLst>
              <a:ext uri="{FF2B5EF4-FFF2-40B4-BE49-F238E27FC236}">
                <a16:creationId xmlns:a16="http://schemas.microsoft.com/office/drawing/2014/main" id="{C526C862-097B-46CF-B829-75ADE282163A}"/>
              </a:ext>
            </a:extLst>
          </p:cNvPr>
          <p:cNvGraphicFramePr>
            <a:graphicFrameLocks noGrp="1"/>
          </p:cNvGraphicFramePr>
          <p:nvPr>
            <p:extLst>
              <p:ext uri="{D42A27DB-BD31-4B8C-83A1-F6EECF244321}">
                <p14:modId xmlns:p14="http://schemas.microsoft.com/office/powerpoint/2010/main" val="4171260796"/>
              </p:ext>
            </p:extLst>
          </p:nvPr>
        </p:nvGraphicFramePr>
        <p:xfrm>
          <a:off x="1653786" y="231648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65700300"/>
                    </a:ext>
                  </a:extLst>
                </a:gridCol>
                <a:gridCol w="2032000">
                  <a:extLst>
                    <a:ext uri="{9D8B030D-6E8A-4147-A177-3AD203B41FA5}">
                      <a16:colId xmlns:a16="http://schemas.microsoft.com/office/drawing/2014/main" val="3596240837"/>
                    </a:ext>
                  </a:extLst>
                </a:gridCol>
                <a:gridCol w="2032000">
                  <a:extLst>
                    <a:ext uri="{9D8B030D-6E8A-4147-A177-3AD203B41FA5}">
                      <a16:colId xmlns:a16="http://schemas.microsoft.com/office/drawing/2014/main" val="1921422109"/>
                    </a:ext>
                  </a:extLst>
                </a:gridCol>
              </a:tblGrid>
              <a:tr h="370840">
                <a:tc>
                  <a:txBody>
                    <a:bodyPr/>
                    <a:lstStyle/>
                    <a:p>
                      <a:pPr algn="ctr"/>
                      <a:r>
                        <a:rPr lang="zh-CN" altLang="en-US" sz="1800" dirty="0"/>
                        <a:t>𝛀</a:t>
                      </a:r>
                      <a:endParaRPr lang="zh-CN" altLang="en-US" dirty="0"/>
                    </a:p>
                  </a:txBody>
                  <a:tcPr/>
                </a:tc>
                <a:tc>
                  <a:txBody>
                    <a:bodyPr/>
                    <a:lstStyle/>
                    <a:p>
                      <a:pPr algn="ctr"/>
                      <a:r>
                        <a:rPr lang="zh-CN" altLang="en-US" dirty="0"/>
                        <a:t>正面朝上</a:t>
                      </a:r>
                    </a:p>
                  </a:txBody>
                  <a:tcPr/>
                </a:tc>
                <a:tc>
                  <a:txBody>
                    <a:bodyPr/>
                    <a:lstStyle/>
                    <a:p>
                      <a:pPr algn="ctr"/>
                      <a:r>
                        <a:rPr lang="zh-CN" altLang="en-US" dirty="0"/>
                        <a:t>反面朝上</a:t>
                      </a:r>
                    </a:p>
                  </a:txBody>
                  <a:tcPr/>
                </a:tc>
                <a:extLst>
                  <a:ext uri="{0D108BD9-81ED-4DB2-BD59-A6C34878D82A}">
                    <a16:rowId xmlns:a16="http://schemas.microsoft.com/office/drawing/2014/main" val="2403799270"/>
                  </a:ext>
                </a:extLst>
              </a:tr>
              <a:tr h="370840">
                <a:tc>
                  <a:txBody>
                    <a:bodyPr/>
                    <a:lstStyle/>
                    <a:p>
                      <a:pPr algn="ctr"/>
                      <a:r>
                        <a:rPr lang="zh-CN" altLang="en-US" sz="1800" dirty="0"/>
                        <a:t>𝐪</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040566278"/>
                  </a:ext>
                </a:extLst>
              </a:tr>
              <a:tr h="370840">
                <a:tc>
                  <a:txBody>
                    <a:bodyPr/>
                    <a:lstStyle/>
                    <a:p>
                      <a:pPr algn="ctr"/>
                      <a:r>
                        <a:rPr lang="zh-CN" altLang="en-US" sz="1800" dirty="0"/>
                        <a:t>𝛂</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1214383537"/>
                  </a:ext>
                </a:extLst>
              </a:tr>
            </a:tbl>
          </a:graphicData>
        </a:graphic>
      </p:graphicFrame>
      <p:graphicFrame>
        <p:nvGraphicFramePr>
          <p:cNvPr id="8" name="表格 6">
            <a:extLst>
              <a:ext uri="{FF2B5EF4-FFF2-40B4-BE49-F238E27FC236}">
                <a16:creationId xmlns:a16="http://schemas.microsoft.com/office/drawing/2014/main" id="{1DBED955-EC61-4A30-A94C-06AA9DB6A1CE}"/>
              </a:ext>
            </a:extLst>
          </p:cNvPr>
          <p:cNvGraphicFramePr>
            <a:graphicFrameLocks noGrp="1"/>
          </p:cNvGraphicFramePr>
          <p:nvPr>
            <p:extLst>
              <p:ext uri="{D42A27DB-BD31-4B8C-83A1-F6EECF244321}">
                <p14:modId xmlns:p14="http://schemas.microsoft.com/office/powerpoint/2010/main" val="3295671379"/>
              </p:ext>
            </p:extLst>
          </p:nvPr>
        </p:nvGraphicFramePr>
        <p:xfrm>
          <a:off x="1653786" y="4362573"/>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65700300"/>
                    </a:ext>
                  </a:extLst>
                </a:gridCol>
                <a:gridCol w="2032000">
                  <a:extLst>
                    <a:ext uri="{9D8B030D-6E8A-4147-A177-3AD203B41FA5}">
                      <a16:colId xmlns:a16="http://schemas.microsoft.com/office/drawing/2014/main" val="3596240837"/>
                    </a:ext>
                  </a:extLst>
                </a:gridCol>
                <a:gridCol w="2032000">
                  <a:extLst>
                    <a:ext uri="{9D8B030D-6E8A-4147-A177-3AD203B41FA5}">
                      <a16:colId xmlns:a16="http://schemas.microsoft.com/office/drawing/2014/main" val="1921422109"/>
                    </a:ext>
                  </a:extLst>
                </a:gridCol>
              </a:tblGrid>
              <a:tr h="370840">
                <a:tc>
                  <a:txBody>
                    <a:bodyPr/>
                    <a:lstStyle/>
                    <a:p>
                      <a:pPr algn="ctr"/>
                      <a:r>
                        <a:rPr lang="zh-CN" altLang="en-US" sz="1800" dirty="0"/>
                        <a:t>𝛀</a:t>
                      </a:r>
                      <a:endParaRPr lang="zh-CN" altLang="en-US" dirty="0"/>
                    </a:p>
                  </a:txBody>
                  <a:tcPr/>
                </a:tc>
                <a:tc>
                  <a:txBody>
                    <a:bodyPr/>
                    <a:lstStyle/>
                    <a:p>
                      <a:pPr algn="ctr"/>
                      <a:r>
                        <a:rPr lang="zh-CN" altLang="en-US" dirty="0"/>
                        <a:t>脱欧</a:t>
                      </a:r>
                    </a:p>
                  </a:txBody>
                  <a:tcPr/>
                </a:tc>
                <a:tc>
                  <a:txBody>
                    <a:bodyPr/>
                    <a:lstStyle/>
                    <a:p>
                      <a:pPr algn="ctr"/>
                      <a:r>
                        <a:rPr lang="zh-CN" altLang="en-US" dirty="0"/>
                        <a:t>延期</a:t>
                      </a:r>
                    </a:p>
                  </a:txBody>
                  <a:tcPr/>
                </a:tc>
                <a:extLst>
                  <a:ext uri="{0D108BD9-81ED-4DB2-BD59-A6C34878D82A}">
                    <a16:rowId xmlns:a16="http://schemas.microsoft.com/office/drawing/2014/main" val="2403799270"/>
                  </a:ext>
                </a:extLst>
              </a:tr>
              <a:tr h="370840">
                <a:tc>
                  <a:txBody>
                    <a:bodyPr/>
                    <a:lstStyle/>
                    <a:p>
                      <a:pPr algn="ctr"/>
                      <a:r>
                        <a:rPr lang="zh-CN" altLang="en-US" sz="1800" dirty="0"/>
                        <a:t>𝐪</a:t>
                      </a:r>
                      <a:endParaRPr lang="zh-CN" altLang="en-US" dirty="0"/>
                    </a:p>
                  </a:txBody>
                  <a:tcPr/>
                </a:tc>
                <a:tc>
                  <a:txBody>
                    <a:bodyPr/>
                    <a:lstStyle/>
                    <a:p>
                      <a:pPr algn="ctr"/>
                      <a:r>
                        <a:rPr lang="en-US" altLang="zh-CN" dirty="0"/>
                        <a:t>210</a:t>
                      </a:r>
                      <a:endParaRPr lang="zh-CN" altLang="en-US" dirty="0"/>
                    </a:p>
                  </a:txBody>
                  <a:tcPr/>
                </a:tc>
                <a:tc>
                  <a:txBody>
                    <a:bodyPr/>
                    <a:lstStyle/>
                    <a:p>
                      <a:pPr algn="ctr"/>
                      <a:r>
                        <a:rPr lang="en-US" altLang="zh-CN" dirty="0"/>
                        <a:t>-70</a:t>
                      </a:r>
                      <a:endParaRPr lang="zh-CN" altLang="en-US" dirty="0"/>
                    </a:p>
                  </a:txBody>
                  <a:tcPr/>
                </a:tc>
                <a:extLst>
                  <a:ext uri="{0D108BD9-81ED-4DB2-BD59-A6C34878D82A}">
                    <a16:rowId xmlns:a16="http://schemas.microsoft.com/office/drawing/2014/main" val="4040566278"/>
                  </a:ext>
                </a:extLst>
              </a:tr>
              <a:tr h="370840">
                <a:tc>
                  <a:txBody>
                    <a:bodyPr/>
                    <a:lstStyle/>
                    <a:p>
                      <a:pPr algn="ctr"/>
                      <a:r>
                        <a:rPr lang="zh-CN" altLang="en-US" sz="1800" dirty="0"/>
                        <a:t>𝛂</a:t>
                      </a:r>
                      <a:endParaRPr lang="zh-CN" altLang="en-US" dirty="0"/>
                    </a:p>
                  </a:txBody>
                  <a:tcPr/>
                </a:tc>
                <a:tc>
                  <a:txBody>
                    <a:bodyPr/>
                    <a:lstStyle/>
                    <a:p>
                      <a:pPr algn="ctr"/>
                      <a:r>
                        <a:rPr lang="en-US" altLang="zh-CN" dirty="0"/>
                        <a:t>3/10</a:t>
                      </a:r>
                      <a:endParaRPr lang="zh-CN" altLang="en-US" dirty="0"/>
                    </a:p>
                  </a:txBody>
                  <a:tcPr/>
                </a:tc>
                <a:tc>
                  <a:txBody>
                    <a:bodyPr/>
                    <a:lstStyle/>
                    <a:p>
                      <a:pPr algn="ctr"/>
                      <a:r>
                        <a:rPr lang="en-US" altLang="zh-CN" dirty="0"/>
                        <a:t>7/10</a:t>
                      </a:r>
                      <a:endParaRPr lang="zh-CN" altLang="en-US" dirty="0"/>
                    </a:p>
                  </a:txBody>
                  <a:tcPr/>
                </a:tc>
                <a:extLst>
                  <a:ext uri="{0D108BD9-81ED-4DB2-BD59-A6C34878D82A}">
                    <a16:rowId xmlns:a16="http://schemas.microsoft.com/office/drawing/2014/main" val="1214383537"/>
                  </a:ext>
                </a:extLst>
              </a:tr>
            </a:tbl>
          </a:graphicData>
        </a:graphic>
      </p:graphicFrame>
    </p:spTree>
    <p:extLst>
      <p:ext uri="{BB962C8B-B14F-4D97-AF65-F5344CB8AC3E}">
        <p14:creationId xmlns:p14="http://schemas.microsoft.com/office/powerpoint/2010/main" val="37898249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B119A-B37D-4D2C-ACDA-031A9D74E5EB}"/>
              </a:ext>
            </a:extLst>
          </p:cNvPr>
          <p:cNvSpPr>
            <a:spLocks noGrp="1"/>
          </p:cNvSpPr>
          <p:nvPr>
            <p:ph type="title"/>
          </p:nvPr>
        </p:nvSpPr>
        <p:spPr/>
        <p:txBody>
          <a:bodyPr/>
          <a:lstStyle/>
          <a:p>
            <a:r>
              <a:rPr lang="zh-CN" altLang="en-US" dirty="0"/>
              <a:t>期望值（</a:t>
            </a:r>
            <a:r>
              <a:rPr lang="en-US" altLang="zh-CN" dirty="0"/>
              <a:t>Expectation)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2CEC4B5-859D-402C-9211-1E3D2C2D2322}"/>
                  </a:ext>
                </a:extLst>
              </p:cNvPr>
              <p:cNvSpPr>
                <a:spLocks noGrp="1"/>
              </p:cNvSpPr>
              <p:nvPr>
                <p:ph idx="1"/>
              </p:nvPr>
            </p:nvSpPr>
            <p:spPr/>
            <p:txBody>
              <a:bodyPr>
                <a:normAutofit/>
              </a:bodyPr>
              <a:lstStyle/>
              <a:p>
                <a:r>
                  <a:rPr lang="zh-CN" altLang="en-US" sz="3200" dirty="0">
                    <a:latin typeface="+mn-ea"/>
                  </a:rPr>
                  <a:t>给定彩票</a:t>
                </a:r>
                <a:r>
                  <a:rPr lang="en-US" altLang="zh-CN" sz="3200" b="1" dirty="0">
                    <a:latin typeface="+mn-ea"/>
                  </a:rPr>
                  <a:t>Q</a:t>
                </a:r>
              </a:p>
              <a:p>
                <a:r>
                  <a:rPr lang="en-US" altLang="zh-CN" sz="3200" b="1" dirty="0">
                    <a:latin typeface="+mn-ea"/>
                  </a:rPr>
                  <a:t>Q</a:t>
                </a:r>
                <a:r>
                  <a:rPr lang="zh-CN" altLang="en-US" sz="3200" dirty="0">
                    <a:latin typeface="+mn-ea"/>
                  </a:rPr>
                  <a:t>的期望值（均值）为</a:t>
                </a:r>
                <a:endParaRPr lang="en-US" altLang="zh-CN" sz="3200" dirty="0">
                  <a:latin typeface="+mn-ea"/>
                </a:endParaRPr>
              </a:p>
              <a:p>
                <a:pPr marL="0" indent="0" algn="ctr">
                  <a:buNone/>
                </a:pPr>
                <a:r>
                  <a:rPr lang="zh-CN" altLang="en-US" sz="3200" dirty="0">
                    <a:latin typeface="+mn-ea"/>
                  </a:rPr>
                  <a:t>𝐄</a:t>
                </a:r>
                <a:r>
                  <a:rPr lang="en-US" altLang="zh-CN" sz="3200" dirty="0">
                    <a:latin typeface="+mn-ea"/>
                  </a:rPr>
                  <a:t>(</a:t>
                </a:r>
                <a:r>
                  <a:rPr lang="en-US" altLang="zh-CN" sz="3200" b="1" dirty="0">
                    <a:latin typeface="+mn-ea"/>
                  </a:rPr>
                  <a:t>Q</a:t>
                </a:r>
                <a:r>
                  <a:rPr lang="en-US" altLang="zh-CN" sz="3200" dirty="0">
                    <a:latin typeface="+mn-ea"/>
                  </a:rPr>
                  <a:t>)= </a:t>
                </a:r>
                <a14:m>
                  <m:oMath xmlns:m="http://schemas.openxmlformats.org/officeDocument/2006/math">
                    <m:sSub>
                      <m:sSubPr>
                        <m:ctrlPr>
                          <a:rPr lang="en-US" altLang="zh-CN" sz="3200" i="1" dirty="0">
                            <a:latin typeface="Cambria Math" panose="02040503050406030204" pitchFamily="18" charset="0"/>
                          </a:rPr>
                        </m:ctrlPr>
                      </m:sSubPr>
                      <m:e>
                        <m:r>
                          <a:rPr lang="zh-CN" altLang="en-US" sz="3200" i="1" dirty="0">
                            <a:latin typeface="Cambria Math" panose="02040503050406030204" pitchFamily="18" charset="0"/>
                          </a:rPr>
                          <m:t>𝛼</m:t>
                        </m:r>
                      </m:e>
                      <m:sub>
                        <m:r>
                          <a:rPr lang="en-US" altLang="zh-CN" sz="3200" i="1" dirty="0">
                            <a:latin typeface="Cambria Math" panose="02040503050406030204" pitchFamily="18" charset="0"/>
                          </a:rPr>
                          <m:t>1</m:t>
                        </m:r>
                      </m:sub>
                    </m:sSub>
                  </m:oMath>
                </a14:m>
                <a:r>
                  <a:rPr lang="en-US" altLang="zh-CN" sz="3200" dirty="0"/>
                  <a:t> </a:t>
                </a:r>
                <a14:m>
                  <m:oMath xmlns:m="http://schemas.openxmlformats.org/officeDocument/2006/math">
                    <m:sSub>
                      <m:sSubPr>
                        <m:ctrlPr>
                          <a:rPr lang="en-US" altLang="zh-CN" sz="3200" i="1" dirty="0">
                            <a:latin typeface="Cambria Math" panose="02040503050406030204" pitchFamily="18" charset="0"/>
                          </a:rPr>
                        </m:ctrlPr>
                      </m:sSubPr>
                      <m:e>
                        <m:r>
                          <m:rPr>
                            <m:sty m:val="p"/>
                          </m:rPr>
                          <a:rPr lang="en-US" altLang="zh-CN" sz="3200" i="1" dirty="0">
                            <a:latin typeface="Cambria Math" panose="02040503050406030204" pitchFamily="18" charset="0"/>
                          </a:rPr>
                          <m:t>q</m:t>
                        </m:r>
                      </m:e>
                      <m:sub>
                        <m:r>
                          <a:rPr lang="en-US" altLang="zh-CN" sz="3200" i="1" dirty="0">
                            <a:latin typeface="Cambria Math" panose="02040503050406030204" pitchFamily="18" charset="0"/>
                          </a:rPr>
                          <m:t>1</m:t>
                        </m:r>
                      </m:sub>
                    </m:sSub>
                    <m:r>
                      <a:rPr lang="en-US" altLang="zh-CN" sz="3200" i="1" dirty="0">
                        <a:latin typeface="Cambria Math" panose="02040503050406030204" pitchFamily="18" charset="0"/>
                      </a:rPr>
                      <m:t> </m:t>
                    </m:r>
                  </m:oMath>
                </a14:m>
                <a:r>
                  <a:rPr lang="en-US" altLang="zh-CN" sz="3200" dirty="0">
                    <a:latin typeface="+mn-ea"/>
                  </a:rPr>
                  <a:t>+ ⋯+ </a:t>
                </a:r>
                <a14:m>
                  <m:oMath xmlns:m="http://schemas.openxmlformats.org/officeDocument/2006/math">
                    <m:sSub>
                      <m:sSubPr>
                        <m:ctrlPr>
                          <a:rPr lang="en-US" altLang="zh-CN" sz="3200" i="1" dirty="0">
                            <a:latin typeface="Cambria Math" panose="02040503050406030204" pitchFamily="18" charset="0"/>
                          </a:rPr>
                        </m:ctrlPr>
                      </m:sSubPr>
                      <m:e>
                        <m:r>
                          <a:rPr lang="zh-CN" altLang="en-US" sz="3200" i="1" dirty="0">
                            <a:latin typeface="Cambria Math" panose="02040503050406030204" pitchFamily="18" charset="0"/>
                          </a:rPr>
                          <m:t>𝛼</m:t>
                        </m:r>
                      </m:e>
                      <m:sub>
                        <m:r>
                          <a:rPr lang="en-US" altLang="zh-CN" sz="3200" b="0" i="1" dirty="0" smtClean="0">
                            <a:latin typeface="Cambria Math" panose="02040503050406030204" pitchFamily="18" charset="0"/>
                          </a:rPr>
                          <m:t>𝑛</m:t>
                        </m:r>
                      </m:sub>
                    </m:sSub>
                  </m:oMath>
                </a14:m>
                <a:r>
                  <a:rPr lang="en-US" altLang="zh-CN" sz="3200" dirty="0"/>
                  <a:t> </a:t>
                </a:r>
                <a14:m>
                  <m:oMath xmlns:m="http://schemas.openxmlformats.org/officeDocument/2006/math">
                    <m:sSub>
                      <m:sSubPr>
                        <m:ctrlPr>
                          <a:rPr lang="en-US" altLang="zh-CN" sz="3200" i="1" dirty="0">
                            <a:latin typeface="Cambria Math" panose="02040503050406030204" pitchFamily="18" charset="0"/>
                          </a:rPr>
                        </m:ctrlPr>
                      </m:sSubPr>
                      <m:e>
                        <m:r>
                          <m:rPr>
                            <m:sty m:val="p"/>
                          </m:rPr>
                          <a:rPr lang="en-US" altLang="zh-CN" sz="3200" i="1" dirty="0">
                            <a:latin typeface="Cambria Math" panose="02040503050406030204" pitchFamily="18" charset="0"/>
                          </a:rPr>
                          <m:t>q</m:t>
                        </m:r>
                      </m:e>
                      <m:sub>
                        <m:r>
                          <a:rPr lang="en-US" altLang="zh-CN" sz="3200" b="0" i="1" dirty="0" smtClean="0">
                            <a:latin typeface="Cambria Math" panose="02040503050406030204" pitchFamily="18" charset="0"/>
                          </a:rPr>
                          <m:t>𝑛</m:t>
                        </m:r>
                      </m:sub>
                    </m:sSub>
                    <m:r>
                      <a:rPr lang="en-US" altLang="zh-CN" sz="3200" i="1" dirty="0">
                        <a:latin typeface="Cambria Math" panose="02040503050406030204" pitchFamily="18" charset="0"/>
                      </a:rPr>
                      <m:t> </m:t>
                    </m:r>
                  </m:oMath>
                </a14:m>
                <a:endParaRPr lang="en-US" altLang="zh-CN" sz="3200" dirty="0">
                  <a:latin typeface="+mn-ea"/>
                </a:endParaRPr>
              </a:p>
              <a:p>
                <a:r>
                  <a:rPr lang="zh-CN" altLang="en-US" sz="3200" dirty="0">
                    <a:latin typeface="+mn-ea"/>
                  </a:rPr>
                  <a:t>抛硬币：𝐄</a:t>
                </a:r>
                <a:r>
                  <a:rPr lang="en-US" altLang="zh-CN" sz="3200" dirty="0">
                    <a:latin typeface="+mn-ea"/>
                  </a:rPr>
                  <a:t>(</a:t>
                </a:r>
                <a:r>
                  <a:rPr lang="en-US" altLang="zh-CN" sz="3200" b="1" dirty="0">
                    <a:latin typeface="+mn-ea"/>
                  </a:rPr>
                  <a:t>Q</a:t>
                </a:r>
                <a:r>
                  <a:rPr lang="en-US" altLang="zh-CN" sz="3200" dirty="0">
                    <a:latin typeface="+mn-ea"/>
                  </a:rPr>
                  <a:t>)=1</a:t>
                </a:r>
                <a:r>
                  <a:rPr lang="zh-CN" altLang="en-US" sz="3200" dirty="0">
                    <a:latin typeface="+mn-ea"/>
                  </a:rPr>
                  <a:t>*</a:t>
                </a:r>
                <a:r>
                  <a:rPr lang="en-US" altLang="zh-CN" sz="3200" dirty="0">
                    <a:latin typeface="+mn-ea"/>
                  </a:rPr>
                  <a:t>1/2-1</a:t>
                </a:r>
                <a:r>
                  <a:rPr lang="zh-CN" altLang="en-US" sz="3200" dirty="0">
                    <a:latin typeface="+mn-ea"/>
                  </a:rPr>
                  <a:t>*</a:t>
                </a:r>
                <a:r>
                  <a:rPr lang="en-US" altLang="zh-CN" sz="3200" dirty="0">
                    <a:latin typeface="+mn-ea"/>
                  </a:rPr>
                  <a:t>1/2=0</a:t>
                </a:r>
              </a:p>
              <a:p>
                <a:r>
                  <a:rPr lang="zh-CN" altLang="en-US" sz="3200" dirty="0">
                    <a:latin typeface="+mn-ea"/>
                  </a:rPr>
                  <a:t>脱欧：𝐄</a:t>
                </a:r>
                <a:r>
                  <a:rPr lang="en-US" altLang="zh-CN" sz="3200" dirty="0">
                    <a:latin typeface="+mn-ea"/>
                  </a:rPr>
                  <a:t>(</a:t>
                </a:r>
                <a:r>
                  <a:rPr lang="en-US" altLang="zh-CN" sz="3200" b="1" dirty="0">
                    <a:latin typeface="+mn-ea"/>
                  </a:rPr>
                  <a:t>Q</a:t>
                </a:r>
                <a:r>
                  <a:rPr lang="en-US" altLang="zh-CN" sz="3200" dirty="0">
                    <a:latin typeface="+mn-ea"/>
                  </a:rPr>
                  <a:t>)=210</a:t>
                </a:r>
                <a:r>
                  <a:rPr lang="zh-CN" altLang="en-US" sz="3200" dirty="0">
                    <a:latin typeface="+mn-ea"/>
                  </a:rPr>
                  <a:t>*</a:t>
                </a:r>
                <a:r>
                  <a:rPr lang="en-US" altLang="zh-CN" sz="3200" dirty="0">
                    <a:latin typeface="+mn-ea"/>
                  </a:rPr>
                  <a:t>3/10-70*7/10=14</a:t>
                </a:r>
                <a:endParaRPr lang="zh-CN" altLang="en-US" sz="3200" dirty="0">
                  <a:latin typeface="+mn-ea"/>
                </a:endParaRPr>
              </a:p>
            </p:txBody>
          </p:sp>
        </mc:Choice>
        <mc:Fallback xmlns="">
          <p:sp>
            <p:nvSpPr>
              <p:cNvPr id="3" name="内容占位符 2">
                <a:extLst>
                  <a:ext uri="{FF2B5EF4-FFF2-40B4-BE49-F238E27FC236}">
                    <a16:creationId xmlns:a16="http://schemas.microsoft.com/office/drawing/2014/main" id="{12CEC4B5-859D-402C-9211-1E3D2C2D2322}"/>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19690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5986B-F145-4E31-8CE6-39DBAB068F17}"/>
              </a:ext>
            </a:extLst>
          </p:cNvPr>
          <p:cNvSpPr>
            <a:spLocks noGrp="1"/>
          </p:cNvSpPr>
          <p:nvPr>
            <p:ph type="title"/>
          </p:nvPr>
        </p:nvSpPr>
        <p:spPr/>
        <p:txBody>
          <a:bodyPr/>
          <a:lstStyle/>
          <a:p>
            <a:r>
              <a:rPr lang="zh-CN" altLang="en-US" dirty="0"/>
              <a:t>伯努利的解释</a:t>
            </a:r>
          </a:p>
        </p:txBody>
      </p:sp>
      <p:sp>
        <p:nvSpPr>
          <p:cNvPr id="3" name="内容占位符 2">
            <a:extLst>
              <a:ext uri="{FF2B5EF4-FFF2-40B4-BE49-F238E27FC236}">
                <a16:creationId xmlns:a16="http://schemas.microsoft.com/office/drawing/2014/main" id="{4EC75639-5D42-499A-9DA1-3738BCE0521E}"/>
              </a:ext>
            </a:extLst>
          </p:cNvPr>
          <p:cNvSpPr>
            <a:spLocks noGrp="1"/>
          </p:cNvSpPr>
          <p:nvPr>
            <p:ph idx="1"/>
          </p:nvPr>
        </p:nvSpPr>
        <p:spPr/>
        <p:txBody>
          <a:bodyPr>
            <a:normAutofit/>
          </a:bodyPr>
          <a:lstStyle/>
          <a:p>
            <a:r>
              <a:rPr lang="zh-CN" altLang="en-US" sz="3200" dirty="0"/>
              <a:t>人不关心财富本身</a:t>
            </a:r>
          </a:p>
          <a:p>
            <a:r>
              <a:rPr lang="zh-CN" altLang="en-US" sz="3200" dirty="0"/>
              <a:t>人只关心财富带来的效用</a:t>
            </a:r>
          </a:p>
          <a:p>
            <a:r>
              <a:rPr lang="zh-CN" altLang="en-US" sz="3200" dirty="0"/>
              <a:t>如果假定财富边际效用递减</a:t>
            </a:r>
          </a:p>
          <a:p>
            <a:r>
              <a:rPr lang="zh-CN" altLang="en-US" sz="3200" dirty="0"/>
              <a:t>那么圣彼得堡游戏的效用是有限的</a:t>
            </a:r>
          </a:p>
        </p:txBody>
      </p:sp>
    </p:spTree>
    <p:extLst>
      <p:ext uri="{BB962C8B-B14F-4D97-AF65-F5344CB8AC3E}">
        <p14:creationId xmlns:p14="http://schemas.microsoft.com/office/powerpoint/2010/main" val="10770894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8791B-E68A-4345-A81C-F811A3CF69B5}"/>
              </a:ext>
            </a:extLst>
          </p:cNvPr>
          <p:cNvSpPr>
            <a:spLocks noGrp="1"/>
          </p:cNvSpPr>
          <p:nvPr>
            <p:ph type="title"/>
          </p:nvPr>
        </p:nvSpPr>
        <p:spPr/>
        <p:txBody>
          <a:bodyPr/>
          <a:lstStyle/>
          <a:p>
            <a:r>
              <a:rPr lang="zh-CN" altLang="en-US" dirty="0"/>
              <a:t>伯努利的解释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14951D-A372-4C97-ABD6-21551B431B64}"/>
                  </a:ext>
                </a:extLst>
              </p:cNvPr>
              <p:cNvSpPr>
                <a:spLocks noGrp="1"/>
              </p:cNvSpPr>
              <p:nvPr>
                <p:ph idx="1"/>
              </p:nvPr>
            </p:nvSpPr>
            <p:spPr/>
            <p:txBody>
              <a:bodyPr>
                <a:normAutofit/>
              </a:bodyPr>
              <a:lstStyle/>
              <a:p>
                <a:r>
                  <a:rPr lang="zh-CN" altLang="en-US" dirty="0">
                    <a:latin typeface="+mn-ea"/>
                  </a:rPr>
                  <a:t>期望效用：如果彩票</a:t>
                </a:r>
                <a:r>
                  <a:rPr lang="en-US" altLang="zh-CN" dirty="0">
                    <a:latin typeface="+mn-ea"/>
                  </a:rPr>
                  <a:t>Q</a:t>
                </a:r>
                <a:r>
                  <a:rPr lang="zh-CN" altLang="en-US" dirty="0">
                    <a:latin typeface="+mn-ea"/>
                  </a:rPr>
                  <a:t>以概率</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𝛼</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zh-CN" altLang="en-US" i="1" dirty="0" smtClean="0">
                            <a:latin typeface="Cambria Math" panose="02040503050406030204" pitchFamily="18" charset="0"/>
                          </a:rPr>
                          <m:t>取值</m:t>
                        </m:r>
                        <m:r>
                          <a:rPr lang="en-US" altLang="zh-CN" i="1" dirty="0">
                            <a:latin typeface="Cambria Math" panose="02040503050406030204" pitchFamily="18" charset="0"/>
                          </a:rPr>
                          <m:t>𝑞</m:t>
                        </m:r>
                      </m:e>
                      <m:sub>
                        <m:r>
                          <a:rPr lang="en-US" altLang="zh-CN" i="1" dirty="0">
                            <a:latin typeface="Cambria Math" panose="02040503050406030204" pitchFamily="18" charset="0"/>
                          </a:rPr>
                          <m:t>𝑖</m:t>
                        </m:r>
                      </m:sub>
                    </m:sSub>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𝑛</m:t>
                    </m:r>
                    <m:r>
                      <a:rPr lang="en-US" altLang="zh-CN" i="1" dirty="0">
                        <a:latin typeface="Cambria Math" panose="02040503050406030204" pitchFamily="18" charset="0"/>
                      </a:rPr>
                      <m:t> </m:t>
                    </m:r>
                    <m:r>
                      <a:rPr lang="zh-CN" altLang="en-US" b="0" i="1" dirty="0" smtClean="0">
                        <a:latin typeface="Cambria Math" panose="02040503050406030204" pitchFamily="18" charset="0"/>
                      </a:rPr>
                      <m:t>，</m:t>
                    </m:r>
                    <m:r>
                      <a:rPr lang="zh-CN" altLang="en-US" i="1" dirty="0">
                        <a:latin typeface="Cambria Math" panose="02040503050406030204" pitchFamily="18" charset="0"/>
                      </a:rPr>
                      <m:t>而</m:t>
                    </m:r>
                  </m:oMath>
                </a14:m>
                <a:r>
                  <a:rPr lang="zh-CN" altLang="en-US" dirty="0">
                    <a:latin typeface="+mn-ea"/>
                  </a:rPr>
                  <a:t>某人在确定地得到</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𝑖</m:t>
                        </m:r>
                      </m:sub>
                    </m:sSub>
                    <m:r>
                      <a:rPr lang="zh-CN" altLang="en-US" i="1" dirty="0">
                        <a:latin typeface="Cambria Math" panose="02040503050406030204" pitchFamily="18" charset="0"/>
                      </a:rPr>
                      <m:t>时</m:t>
                    </m:r>
                  </m:oMath>
                </a14:m>
                <a:r>
                  <a:rPr lang="zh-CN" altLang="en-US" dirty="0">
                    <a:latin typeface="+mn-ea"/>
                  </a:rPr>
                  <a:t>的效用是</a:t>
                </a:r>
                <a:r>
                  <a:rPr lang="en-US" altLang="zh-CN" dirty="0">
                    <a:latin typeface="+mn-ea"/>
                  </a:rPr>
                  <a:t>U(</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𝑖</m:t>
                        </m:r>
                      </m:sub>
                    </m:sSub>
                  </m:oMath>
                </a14:m>
                <a:r>
                  <a:rPr lang="en-US" altLang="zh-CN" dirty="0">
                    <a:latin typeface="+mn-ea"/>
                  </a:rPr>
                  <a:t>)</a:t>
                </a:r>
                <a:r>
                  <a:rPr lang="zh-CN" altLang="en-US" dirty="0">
                    <a:latin typeface="+mn-ea"/>
                  </a:rPr>
                  <a:t>，那么该彩票给他的效用为：</a:t>
                </a:r>
                <a:endParaRPr lang="en-US" altLang="zh-CN" dirty="0">
                  <a:latin typeface="+mn-ea"/>
                </a:endParaRPr>
              </a:p>
              <a:p>
                <a:pPr marL="0" indent="0" algn="ctr">
                  <a:buNone/>
                </a:pPr>
                <a:r>
                  <a:rPr lang="zh-CN" altLang="en-US" dirty="0">
                    <a:latin typeface="+mn-ea"/>
                  </a:rPr>
                  <a:t>𝐄</a:t>
                </a:r>
                <a:r>
                  <a:rPr lang="en-US" altLang="zh-CN" dirty="0">
                    <a:latin typeface="+mn-ea"/>
                  </a:rPr>
                  <a:t>U(</a:t>
                </a:r>
                <a:r>
                  <a:rPr lang="en-US" altLang="zh-CN" b="1" dirty="0">
                    <a:latin typeface="+mn-ea"/>
                  </a:rPr>
                  <a:t>Q</a:t>
                </a:r>
                <a:r>
                  <a:rPr lang="en-US" altLang="zh-CN" dirty="0">
                    <a:latin typeface="+mn-ea"/>
                  </a:rPr>
                  <a:t>)=</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𝛼</m:t>
                        </m:r>
                      </m:e>
                      <m:sub>
                        <m:r>
                          <a:rPr lang="en-US" altLang="zh-CN" b="0" i="1" dirty="0" smtClean="0">
                            <a:latin typeface="Cambria Math" panose="02040503050406030204" pitchFamily="18" charset="0"/>
                          </a:rPr>
                          <m:t>1</m:t>
                        </m:r>
                      </m:sub>
                    </m:sSub>
                  </m:oMath>
                </a14:m>
                <a:r>
                  <a:rPr lang="en-US" altLang="zh-CN" dirty="0">
                    <a:latin typeface="+mn-ea"/>
                  </a:rPr>
                  <a:t> U(</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b="0" i="1" dirty="0" smtClean="0">
                            <a:latin typeface="Cambria Math" panose="02040503050406030204" pitchFamily="18" charset="0"/>
                          </a:rPr>
                          <m:t>1</m:t>
                        </m:r>
                      </m:sub>
                    </m:sSub>
                  </m:oMath>
                </a14:m>
                <a:r>
                  <a:rPr lang="en-US" altLang="zh-CN" dirty="0">
                    <a:latin typeface="+mn-ea"/>
                  </a:rPr>
                  <a:t>)+</a:t>
                </a:r>
                <a:r>
                  <a:rPr lang="en-US" altLang="zh-CN" dirty="0"/>
                  <a:t> …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𝛼</m:t>
                        </m:r>
                      </m:e>
                      <m:sub>
                        <m:r>
                          <a:rPr lang="en-US" altLang="zh-CN" b="0" i="1" dirty="0" smtClean="0">
                            <a:latin typeface="Cambria Math" panose="02040503050406030204" pitchFamily="18" charset="0"/>
                          </a:rPr>
                          <m:t>𝑛</m:t>
                        </m:r>
                      </m:sub>
                    </m:sSub>
                  </m:oMath>
                </a14:m>
                <a:r>
                  <a:rPr lang="en-US" altLang="zh-CN" dirty="0">
                    <a:latin typeface="+mn-ea"/>
                  </a:rPr>
                  <a:t> U(</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b="0" i="1" dirty="0" smtClean="0">
                            <a:latin typeface="Cambria Math" panose="02040503050406030204" pitchFamily="18" charset="0"/>
                          </a:rPr>
                          <m:t>𝑛</m:t>
                        </m:r>
                      </m:sub>
                    </m:sSub>
                  </m:oMath>
                </a14:m>
                <a:r>
                  <a:rPr lang="en-US" altLang="zh-CN" dirty="0">
                    <a:latin typeface="+mn-ea"/>
                  </a:rPr>
                  <a:t>)</a:t>
                </a:r>
              </a:p>
              <a:p>
                <a:r>
                  <a:rPr lang="zh-CN" altLang="en-US" dirty="0">
                    <a:latin typeface="+mn-ea"/>
                  </a:rPr>
                  <a:t>效用增长可以慢于金钱的增长</a:t>
                </a:r>
                <a:endParaRPr lang="en-US" altLang="zh-CN" dirty="0">
                  <a:latin typeface="+mn-ea"/>
                </a:endParaRPr>
              </a:p>
              <a:p>
                <a:r>
                  <a:rPr lang="en-US" altLang="zh-CN" dirty="0">
                    <a:latin typeface="+mn-ea"/>
                  </a:rPr>
                  <a:t>U(x)=</a:t>
                </a:r>
                <a:r>
                  <a:rPr lang="en-US" altLang="zh-CN" dirty="0" err="1">
                    <a:latin typeface="+mn-ea"/>
                  </a:rPr>
                  <a:t>lnx</a:t>
                </a:r>
                <a:r>
                  <a:rPr lang="en-US" altLang="zh-CN" dirty="0">
                    <a:latin typeface="+mn-ea"/>
                  </a:rPr>
                  <a:t>, MU(x)=1/x, MU’(x)&lt;0</a:t>
                </a:r>
              </a:p>
              <a:p>
                <a:r>
                  <a:rPr lang="zh-CN" altLang="en-US" dirty="0">
                    <a:latin typeface="+mn-ea"/>
                  </a:rPr>
                  <a:t>𝐄</a:t>
                </a:r>
                <a:r>
                  <a:rPr lang="en-US" altLang="zh-CN" dirty="0">
                    <a:latin typeface="+mn-ea"/>
                  </a:rPr>
                  <a:t>U(</a:t>
                </a:r>
                <a:r>
                  <a:rPr lang="en-US" altLang="zh-CN" b="1" dirty="0">
                    <a:latin typeface="+mn-ea"/>
                  </a:rPr>
                  <a:t>Q</a:t>
                </a:r>
                <a:r>
                  <a:rPr lang="en-US" altLang="zh-CN" dirty="0">
                    <a:latin typeface="+mn-ea"/>
                  </a:rPr>
                  <a:t>)=</a:t>
                </a:r>
                <a:r>
                  <a:rPr lang="en-US" altLang="zh-CN" dirty="0"/>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𝑖</m:t>
                                </m:r>
                              </m:sup>
                            </m:sSup>
                          </m:den>
                        </m:f>
                        <m:r>
                          <a:rPr lang="en-US" altLang="zh-CN" b="0" i="1" dirty="0" smtClean="0">
                            <a:latin typeface="Cambria Math" panose="02040503050406030204" pitchFamily="18" charset="0"/>
                          </a:rPr>
                          <m:t>𝑙𝑛</m:t>
                        </m:r>
                      </m:e>
                    </m:nary>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oMath>
                </a14:m>
                <a:r>
                  <a:rPr lang="en-US" altLang="zh-CN" dirty="0">
                    <a:latin typeface="+mn-ea"/>
                  </a:rPr>
                  <a:t>=1.39</a:t>
                </a:r>
                <a:endParaRPr lang="zh-CN" altLang="en-US" dirty="0">
                  <a:latin typeface="+mn-ea"/>
                </a:endParaRPr>
              </a:p>
            </p:txBody>
          </p:sp>
        </mc:Choice>
        <mc:Fallback xmlns="">
          <p:sp>
            <p:nvSpPr>
              <p:cNvPr id="3" name="内容占位符 2">
                <a:extLst>
                  <a:ext uri="{FF2B5EF4-FFF2-40B4-BE49-F238E27FC236}">
                    <a16:creationId xmlns:a16="http://schemas.microsoft.com/office/drawing/2014/main" id="{7914951D-A372-4C97-ABD6-21551B431B64}"/>
                  </a:ext>
                </a:extLst>
              </p:cNvPr>
              <p:cNvSpPr>
                <a:spLocks noGrp="1" noRot="1" noChangeAspect="1" noMove="1" noResize="1" noEditPoints="1" noAdjustHandles="1" noChangeArrowheads="1" noChangeShapeType="1" noTextEdit="1"/>
              </p:cNvSpPr>
              <p:nvPr>
                <p:ph idx="1"/>
              </p:nvPr>
            </p:nvSpPr>
            <p:spPr>
              <a:blipFill>
                <a:blip r:embed="rId2"/>
                <a:stretch>
                  <a:fillRect l="-1391" t="-2381" r="-6105"/>
                </a:stretch>
              </a:blipFill>
            </p:spPr>
            <p:txBody>
              <a:bodyPr/>
              <a:lstStyle/>
              <a:p>
                <a:r>
                  <a:rPr lang="en-US">
                    <a:noFill/>
                  </a:rPr>
                  <a:t> </a:t>
                </a:r>
              </a:p>
            </p:txBody>
          </p:sp>
        </mc:Fallback>
      </mc:AlternateContent>
    </p:spTree>
    <p:extLst>
      <p:ext uri="{BB962C8B-B14F-4D97-AF65-F5344CB8AC3E}">
        <p14:creationId xmlns:p14="http://schemas.microsoft.com/office/powerpoint/2010/main" val="3845103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B4894-6606-4DF7-8E93-4341063304BF}"/>
              </a:ext>
            </a:extLst>
          </p:cNvPr>
          <p:cNvSpPr>
            <a:spLocks noGrp="1"/>
          </p:cNvSpPr>
          <p:nvPr>
            <p:ph type="title"/>
          </p:nvPr>
        </p:nvSpPr>
        <p:spPr/>
        <p:txBody>
          <a:bodyPr/>
          <a:lstStyle/>
          <a:p>
            <a:r>
              <a:rPr lang="zh-CN" altLang="en-US" dirty="0"/>
              <a:t>不确定下的选择</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8427C3-AE8E-4BAC-A3A8-24F416742AD2}"/>
                  </a:ext>
                </a:extLst>
              </p:cNvPr>
              <p:cNvSpPr>
                <a:spLocks noGrp="1"/>
              </p:cNvSpPr>
              <p:nvPr>
                <p:ph idx="1"/>
              </p:nvPr>
            </p:nvSpPr>
            <p:spPr/>
            <p:txBody>
              <a:bodyPr>
                <a:normAutofit/>
              </a:bodyPr>
              <a:lstStyle/>
              <a:p>
                <a:r>
                  <a:rPr lang="zh-CN" altLang="en-US" sz="3200" dirty="0"/>
                  <a:t>经济主体在不确定下的选择对象是什么？</a:t>
                </a:r>
                <a:endParaRPr lang="en-US" altLang="zh-CN" sz="3200" dirty="0"/>
              </a:p>
              <a:p>
                <a:r>
                  <a:rPr lang="zh-CN" altLang="en-US" sz="3200" dirty="0">
                    <a:latin typeface="+mn-ea"/>
                  </a:rPr>
                  <a:t>𝛀，𝐪，</a:t>
                </a:r>
                <a:r>
                  <a:rPr lang="en-US" altLang="zh-CN" sz="3200" dirty="0">
                    <a:latin typeface="+mn-ea"/>
                  </a:rPr>
                  <a:t>Q?</a:t>
                </a:r>
              </a:p>
              <a:p>
                <a:r>
                  <a:rPr lang="zh-CN" altLang="en-US" sz="3200" dirty="0"/>
                  <a:t>无法选择结果，因为结果是自然选择的</a:t>
                </a:r>
                <a:endParaRPr lang="en-US" altLang="zh-CN" sz="3200" dirty="0"/>
              </a:p>
              <a:p>
                <a:r>
                  <a:rPr lang="en-US" altLang="zh-CN" sz="3200" dirty="0"/>
                  <a:t>U(Q)</a:t>
                </a:r>
                <a:r>
                  <a:rPr lang="zh-CN" altLang="en-US" sz="3200" dirty="0"/>
                  <a:t>或者写成</a:t>
                </a:r>
                <a:r>
                  <a:rPr lang="en-US" altLang="zh-CN" sz="3200" dirty="0"/>
                  <a:t>U(</a:t>
                </a:r>
                <a:r>
                  <a:rPr lang="zh-CN" altLang="en-US" sz="3200" dirty="0">
                    <a:latin typeface="+mn-ea"/>
                  </a:rPr>
                  <a:t>𝐪</a:t>
                </a:r>
                <a:r>
                  <a:rPr lang="en-US" altLang="zh-CN" sz="3200" dirty="0">
                    <a:latin typeface="+mn-ea"/>
                  </a:rPr>
                  <a:t>,</a:t>
                </a:r>
                <a:r>
                  <a:rPr lang="zh-CN" altLang="en-US" sz="3200" dirty="0">
                    <a:latin typeface="+mn-ea"/>
                  </a:rPr>
                  <a:t>𝛂</a:t>
                </a:r>
                <a:r>
                  <a:rPr lang="en-US" altLang="zh-CN" sz="3200" dirty="0"/>
                  <a:t>)</a:t>
                </a:r>
              </a:p>
              <a:p>
                <a:r>
                  <a:rPr lang="zh-CN" altLang="en-US" sz="3200" dirty="0"/>
                  <a:t>我们可以在所有可能彩票的集合上定义一个偏好</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endParaRPr lang="en-US" sz="3200" dirty="0"/>
              </a:p>
            </p:txBody>
          </p:sp>
        </mc:Choice>
        <mc:Fallback xmlns="">
          <p:sp>
            <p:nvSpPr>
              <p:cNvPr id="3" name="内容占位符 2">
                <a:extLst>
                  <a:ext uri="{FF2B5EF4-FFF2-40B4-BE49-F238E27FC236}">
                    <a16:creationId xmlns:a16="http://schemas.microsoft.com/office/drawing/2014/main" id="{1D8427C3-AE8E-4BAC-A3A8-24F416742AD2}"/>
                  </a:ext>
                </a:extLst>
              </p:cNvPr>
              <p:cNvSpPr>
                <a:spLocks noGrp="1" noRot="1" noChangeAspect="1" noMove="1" noResize="1" noEditPoints="1" noAdjustHandles="1" noChangeArrowheads="1" noChangeShapeType="1" noTextEdit="1"/>
              </p:cNvSpPr>
              <p:nvPr>
                <p:ph idx="1"/>
              </p:nvPr>
            </p:nvSpPr>
            <p:spPr>
              <a:blipFill>
                <a:blip r:embed="rId2"/>
                <a:stretch>
                  <a:fillRect l="-1777" t="-2941" r="-232"/>
                </a:stretch>
              </a:blipFill>
            </p:spPr>
            <p:txBody>
              <a:bodyPr/>
              <a:lstStyle/>
              <a:p>
                <a:r>
                  <a:rPr lang="en-US">
                    <a:noFill/>
                  </a:rPr>
                  <a:t> </a:t>
                </a:r>
              </a:p>
            </p:txBody>
          </p:sp>
        </mc:Fallback>
      </mc:AlternateContent>
    </p:spTree>
    <p:extLst>
      <p:ext uri="{BB962C8B-B14F-4D97-AF65-F5344CB8AC3E}">
        <p14:creationId xmlns:p14="http://schemas.microsoft.com/office/powerpoint/2010/main" val="4287641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85FA1-94DD-473A-9757-6C5A2E99448B}"/>
              </a:ext>
            </a:extLst>
          </p:cNvPr>
          <p:cNvSpPr>
            <a:spLocks noGrp="1"/>
          </p:cNvSpPr>
          <p:nvPr>
            <p:ph type="title"/>
          </p:nvPr>
        </p:nvSpPr>
        <p:spPr/>
        <p:txBody>
          <a:bodyPr/>
          <a:lstStyle/>
          <a:p>
            <a:r>
              <a:rPr lang="zh-CN" altLang="en-US" dirty="0"/>
              <a:t>风险态度</a:t>
            </a:r>
          </a:p>
        </p:txBody>
      </p:sp>
      <p:sp>
        <p:nvSpPr>
          <p:cNvPr id="3" name="内容占位符 2">
            <a:extLst>
              <a:ext uri="{FF2B5EF4-FFF2-40B4-BE49-F238E27FC236}">
                <a16:creationId xmlns:a16="http://schemas.microsoft.com/office/drawing/2014/main" id="{85BE6E0C-5F81-405A-80EF-6743726BFE38}"/>
              </a:ext>
            </a:extLst>
          </p:cNvPr>
          <p:cNvSpPr>
            <a:spLocks noGrp="1"/>
          </p:cNvSpPr>
          <p:nvPr>
            <p:ph idx="1"/>
          </p:nvPr>
        </p:nvSpPr>
        <p:spPr/>
        <p:txBody>
          <a:bodyPr/>
          <a:lstStyle/>
          <a:p>
            <a:r>
              <a:rPr lang="zh-CN" altLang="en-US" dirty="0">
                <a:latin typeface="+mn-ea"/>
              </a:rPr>
              <a:t>风险是彩票中概率的变化程度</a:t>
            </a:r>
            <a:endParaRPr lang="en-US" altLang="zh-CN" dirty="0">
              <a:latin typeface="+mn-ea"/>
            </a:endParaRPr>
          </a:p>
          <a:p>
            <a:r>
              <a:rPr lang="zh-CN" altLang="en-US" dirty="0">
                <a:latin typeface="+mn-ea"/>
              </a:rPr>
              <a:t>两个彩票可能有相同的期望值，但是风险不同</a:t>
            </a:r>
            <a:endParaRPr lang="en-US" altLang="zh-CN" dirty="0">
              <a:latin typeface="+mn-ea"/>
            </a:endParaRPr>
          </a:p>
          <a:p>
            <a:r>
              <a:rPr lang="zh-CN" altLang="en-US" dirty="0">
                <a:latin typeface="+mn-ea"/>
              </a:rPr>
              <a:t>对于同样期望值的彩票，人倾向于选风险较小的</a:t>
            </a:r>
            <a:endParaRPr lang="en-US" altLang="zh-CN" dirty="0">
              <a:latin typeface="+mn-ea"/>
            </a:endParaRPr>
          </a:p>
          <a:p>
            <a:r>
              <a:rPr lang="zh-CN" altLang="en-US" dirty="0">
                <a:latin typeface="+mn-ea"/>
              </a:rPr>
              <a:t>假设： 财富边际效用递减</a:t>
            </a:r>
            <a:endParaRPr lang="en-US" altLang="zh-CN" dirty="0">
              <a:latin typeface="+mn-ea"/>
            </a:endParaRPr>
          </a:p>
          <a:p>
            <a:r>
              <a:rPr lang="zh-CN" altLang="en-US" dirty="0">
                <a:latin typeface="+mn-ea"/>
              </a:rPr>
              <a:t>抛硬币：</a:t>
            </a:r>
            <a:r>
              <a:rPr lang="en-US" altLang="zh-CN" dirty="0">
                <a:latin typeface="+mn-ea"/>
              </a:rPr>
              <a:t>$10/ $10000</a:t>
            </a:r>
          </a:p>
          <a:p>
            <a:r>
              <a:rPr lang="zh-CN" altLang="en-US" dirty="0">
                <a:latin typeface="+mn-ea"/>
              </a:rPr>
              <a:t>赢的效用增加很小，输的效用减少很大</a:t>
            </a:r>
          </a:p>
        </p:txBody>
      </p:sp>
    </p:spTree>
    <p:extLst>
      <p:ext uri="{BB962C8B-B14F-4D97-AF65-F5344CB8AC3E}">
        <p14:creationId xmlns:p14="http://schemas.microsoft.com/office/powerpoint/2010/main" val="6176404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633EA-5005-4179-88B3-537FAD0BC1FE}"/>
              </a:ext>
            </a:extLst>
          </p:cNvPr>
          <p:cNvSpPr>
            <a:spLocks noGrp="1"/>
          </p:cNvSpPr>
          <p:nvPr>
            <p:ph type="title"/>
          </p:nvPr>
        </p:nvSpPr>
        <p:spPr/>
        <p:txBody>
          <a:bodyPr/>
          <a:lstStyle/>
          <a:p>
            <a:r>
              <a:rPr lang="zh-CN" altLang="en-US" dirty="0"/>
              <a:t>风险态度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91DF63-56CB-4F31-A687-231EC0A243AE}"/>
                  </a:ext>
                </a:extLst>
              </p:cNvPr>
              <p:cNvSpPr>
                <a:spLocks noGrp="1"/>
              </p:cNvSpPr>
              <p:nvPr>
                <p:ph idx="1"/>
              </p:nvPr>
            </p:nvSpPr>
            <p:spPr/>
            <p:txBody>
              <a:bodyPr/>
              <a:lstStyle/>
              <a:p>
                <a:r>
                  <a:rPr lang="zh-CN" altLang="en-US" dirty="0">
                    <a:latin typeface="+mn-ea"/>
                  </a:rPr>
                  <a:t>假设𝛀 </a:t>
                </a:r>
                <a:r>
                  <a:rPr lang="en-US" altLang="zh-CN" dirty="0">
                    <a:latin typeface="+mn-ea"/>
                  </a:rPr>
                  <a:t>=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𝜔</m:t>
                        </m:r>
                      </m:e>
                      <m:sub>
                        <m:r>
                          <a:rPr lang="en-US" altLang="zh-CN" i="1" dirty="0">
                            <a:latin typeface="Cambria Math" panose="02040503050406030204" pitchFamily="18" charset="0"/>
                          </a:rPr>
                          <m:t>1</m:t>
                        </m:r>
                      </m:sub>
                    </m:sSub>
                    <m:r>
                      <a:rPr lang="zh-CN" altLang="en-US" i="1" dirty="0">
                        <a:latin typeface="Cambria Math" panose="02040503050406030204" pitchFamily="18" charset="0"/>
                      </a:rPr>
                      <m:t> </m:t>
                    </m:r>
                  </m:oMath>
                </a14:m>
                <a:r>
                  <a:rPr lang="en-US" altLang="zh-CN" dirty="0">
                    <a:latin typeface="+mn-ea"/>
                  </a:rPr>
                  <a:t>,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𝜔</m:t>
                        </m:r>
                      </m:e>
                      <m:sub>
                        <m:r>
                          <a:rPr lang="en-US" altLang="zh-CN" i="1" dirty="0">
                            <a:latin typeface="Cambria Math" panose="02040503050406030204" pitchFamily="18" charset="0"/>
                          </a:rPr>
                          <m:t>2</m:t>
                        </m:r>
                      </m:sub>
                    </m:sSub>
                    <m:r>
                      <a:rPr lang="zh-CN" altLang="en-US" i="1" dirty="0">
                        <a:latin typeface="Cambria Math" panose="02040503050406030204" pitchFamily="18" charset="0"/>
                      </a:rPr>
                      <m:t> </m:t>
                    </m:r>
                  </m:oMath>
                </a14:m>
                <a:r>
                  <a:rPr lang="en-US" altLang="zh-CN" dirty="0">
                    <a:latin typeface="+mn-ea"/>
                  </a:rPr>
                  <a:t>}, </a:t>
                </a:r>
                <a:r>
                  <a:rPr lang="zh-CN" altLang="en-US" dirty="0">
                    <a:latin typeface="+mn-ea"/>
                  </a:rPr>
                  <a:t>𝐪 </a:t>
                </a:r>
                <a:r>
                  <a:rPr lang="en-US" altLang="zh-CN" dirty="0">
                    <a:latin typeface="+mn-ea"/>
                  </a:rPr>
                  <a:t>= (90,0)</a:t>
                </a:r>
                <a:r>
                  <a:rPr lang="zh-CN" altLang="en-US" dirty="0">
                    <a:latin typeface="+mn-ea"/>
                  </a:rPr>
                  <a:t>，𝛂 </a:t>
                </a:r>
                <a:r>
                  <a:rPr lang="en-US" altLang="zh-CN" dirty="0">
                    <a:latin typeface="+mn-ea"/>
                  </a:rPr>
                  <a:t>=(</a:t>
                </a:r>
                <a14:m>
                  <m:oMath xmlns:m="http://schemas.openxmlformats.org/officeDocument/2006/math">
                    <m:r>
                      <a:rPr lang="en-US" altLang="zh-CN" b="0" i="1" dirty="0" smtClean="0">
                        <a:latin typeface="Cambria Math" panose="02040503050406030204" pitchFamily="18" charset="0"/>
                      </a:rPr>
                      <m:t>0.5,0.5</m:t>
                    </m:r>
                  </m:oMath>
                </a14:m>
                <a:r>
                  <a:rPr lang="en-US" altLang="zh-CN" dirty="0">
                    <a:latin typeface="+mn-ea"/>
                  </a:rPr>
                  <a:t>)</a:t>
                </a:r>
              </a:p>
              <a:p>
                <a:r>
                  <a:rPr lang="en-US" altLang="zh-CN" dirty="0">
                    <a:latin typeface="+mn-ea"/>
                  </a:rPr>
                  <a:t>0.5</a:t>
                </a:r>
                <a:r>
                  <a:rPr lang="zh-CN" altLang="en-US" dirty="0">
                    <a:latin typeface="+mn-ea"/>
                  </a:rPr>
                  <a:t>的概率得到</a:t>
                </a:r>
                <a:r>
                  <a:rPr lang="en-US" altLang="zh-CN" dirty="0">
                    <a:latin typeface="+mn-ea"/>
                  </a:rPr>
                  <a:t>$90</a:t>
                </a:r>
                <a:r>
                  <a:rPr lang="zh-CN" altLang="en-US" dirty="0">
                    <a:latin typeface="+mn-ea"/>
                  </a:rPr>
                  <a:t>，</a:t>
                </a:r>
                <a:r>
                  <a:rPr lang="en-US" altLang="zh-CN" dirty="0">
                    <a:latin typeface="+mn-ea"/>
                  </a:rPr>
                  <a:t>0.5</a:t>
                </a:r>
                <a:r>
                  <a:rPr lang="zh-CN" altLang="en-US" dirty="0">
                    <a:latin typeface="+mn-ea"/>
                  </a:rPr>
                  <a:t>的概率得到</a:t>
                </a:r>
                <a:r>
                  <a:rPr lang="en-US" altLang="zh-CN" dirty="0">
                    <a:latin typeface="+mn-ea"/>
                  </a:rPr>
                  <a:t>$0</a:t>
                </a:r>
              </a:p>
              <a:p>
                <a:r>
                  <a:rPr lang="zh-CN" altLang="en-US" dirty="0">
                    <a:latin typeface="+mn-ea"/>
                  </a:rPr>
                  <a:t>假设 </a:t>
                </a:r>
                <a:r>
                  <a:rPr lang="en-US" altLang="zh-CN" dirty="0">
                    <a:latin typeface="+mn-ea"/>
                  </a:rPr>
                  <a:t>u(90) = 12, u(0) = 2</a:t>
                </a:r>
              </a:p>
              <a:p>
                <a:r>
                  <a:rPr lang="zh-CN" altLang="en-US" dirty="0">
                    <a:latin typeface="+mn-ea"/>
                  </a:rPr>
                  <a:t>期望值𝐄 </a:t>
                </a:r>
                <a:r>
                  <a:rPr lang="en-US" altLang="zh-CN" dirty="0">
                    <a:latin typeface="+mn-ea"/>
                  </a:rPr>
                  <a:t>(Q)=0.5*90+0.5*0=45</a:t>
                </a:r>
              </a:p>
              <a:p>
                <a:r>
                  <a:rPr lang="zh-CN" altLang="en-US" dirty="0">
                    <a:latin typeface="+mn-ea"/>
                  </a:rPr>
                  <a:t>期望效用𝐄</a:t>
                </a:r>
                <a:r>
                  <a:rPr lang="en-US" altLang="zh-CN" dirty="0">
                    <a:latin typeface="+mn-ea"/>
                  </a:rPr>
                  <a:t>U(Q)=0.5*12+0.5*2=7</a:t>
                </a:r>
                <a:endParaRPr lang="zh-CN" altLang="en-US" dirty="0">
                  <a:latin typeface="+mn-ea"/>
                </a:endParaRPr>
              </a:p>
            </p:txBody>
          </p:sp>
        </mc:Choice>
        <mc:Fallback xmlns="">
          <p:sp>
            <p:nvSpPr>
              <p:cNvPr id="3" name="内容占位符 2">
                <a:extLst>
                  <a:ext uri="{FF2B5EF4-FFF2-40B4-BE49-F238E27FC236}">
                    <a16:creationId xmlns:a16="http://schemas.microsoft.com/office/drawing/2014/main" id="{0591DF63-56CB-4F31-A687-231EC0A243AE}"/>
                  </a:ext>
                </a:extLst>
              </p:cNvPr>
              <p:cNvSpPr>
                <a:spLocks noGrp="1" noRot="1" noChangeAspect="1" noMove="1" noResize="1" noEditPoints="1" noAdjustHandles="1" noChangeArrowheads="1" noChangeShapeType="1" noTextEdit="1"/>
              </p:cNvSpPr>
              <p:nvPr>
                <p:ph idx="1"/>
              </p:nvPr>
            </p:nvSpPr>
            <p:spPr>
              <a:blipFill>
                <a:blip r:embed="rId2"/>
                <a:stretch>
                  <a:fillRect l="-1391" t="-2661"/>
                </a:stretch>
              </a:blipFill>
            </p:spPr>
            <p:txBody>
              <a:bodyPr/>
              <a:lstStyle/>
              <a:p>
                <a:r>
                  <a:rPr lang="en-US">
                    <a:noFill/>
                  </a:rPr>
                  <a:t> </a:t>
                </a:r>
              </a:p>
            </p:txBody>
          </p:sp>
        </mc:Fallback>
      </mc:AlternateContent>
    </p:spTree>
    <p:extLst>
      <p:ext uri="{BB962C8B-B14F-4D97-AF65-F5344CB8AC3E}">
        <p14:creationId xmlns:p14="http://schemas.microsoft.com/office/powerpoint/2010/main" val="87589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96A1E-0E67-4DBA-9B5D-EA21D3AFAB42}"/>
              </a:ext>
            </a:extLst>
          </p:cNvPr>
          <p:cNvSpPr>
            <a:spLocks noGrp="1"/>
          </p:cNvSpPr>
          <p:nvPr>
            <p:ph type="title"/>
          </p:nvPr>
        </p:nvSpPr>
        <p:spPr/>
        <p:txBody>
          <a:bodyPr/>
          <a:lstStyle/>
          <a:p>
            <a:r>
              <a:rPr lang="zh-CN" altLang="en-US" dirty="0"/>
              <a:t>风险态度</a:t>
            </a:r>
          </a:p>
        </p:txBody>
      </p:sp>
      <p:sp>
        <p:nvSpPr>
          <p:cNvPr id="3" name="内容占位符 2">
            <a:extLst>
              <a:ext uri="{FF2B5EF4-FFF2-40B4-BE49-F238E27FC236}">
                <a16:creationId xmlns:a16="http://schemas.microsoft.com/office/drawing/2014/main" id="{1ED2D0D5-3019-4CC7-9C5B-8AAE578E1A2B}"/>
              </a:ext>
            </a:extLst>
          </p:cNvPr>
          <p:cNvSpPr>
            <a:spLocks noGrp="1"/>
          </p:cNvSpPr>
          <p:nvPr>
            <p:ph idx="1"/>
          </p:nvPr>
        </p:nvSpPr>
        <p:spPr/>
        <p:txBody>
          <a:bodyPr/>
          <a:lstStyle/>
          <a:p>
            <a:r>
              <a:rPr lang="zh-CN" altLang="en-US" dirty="0">
                <a:latin typeface="+mn-ea"/>
              </a:rPr>
              <a:t>𝐄 </a:t>
            </a:r>
            <a:r>
              <a:rPr lang="en-US" altLang="zh-CN" dirty="0">
                <a:latin typeface="+mn-ea"/>
              </a:rPr>
              <a:t>(Q)= 45</a:t>
            </a:r>
            <a:r>
              <a:rPr lang="zh-CN" altLang="en-US" dirty="0">
                <a:latin typeface="+mn-ea"/>
              </a:rPr>
              <a:t>和𝐄</a:t>
            </a:r>
            <a:r>
              <a:rPr lang="en-US" altLang="zh-CN" dirty="0">
                <a:latin typeface="+mn-ea"/>
              </a:rPr>
              <a:t>U(Q)=7</a:t>
            </a:r>
          </a:p>
          <a:p>
            <a:r>
              <a:rPr lang="en-US" altLang="zh-CN" dirty="0">
                <a:latin typeface="+mn-ea"/>
              </a:rPr>
              <a:t>U(45)</a:t>
            </a:r>
            <a:r>
              <a:rPr lang="zh-CN" altLang="en-US" dirty="0">
                <a:latin typeface="+mn-ea"/>
              </a:rPr>
              <a:t>和</a:t>
            </a:r>
            <a:r>
              <a:rPr lang="en-US" altLang="zh-CN" dirty="0">
                <a:latin typeface="+mn-ea"/>
              </a:rPr>
              <a:t>7</a:t>
            </a:r>
            <a:r>
              <a:rPr lang="zh-CN" altLang="en-US" dirty="0">
                <a:latin typeface="+mn-ea"/>
              </a:rPr>
              <a:t>比哪个大？</a:t>
            </a:r>
            <a:endParaRPr lang="en-US" altLang="zh-CN" dirty="0">
              <a:latin typeface="+mn-ea"/>
            </a:endParaRPr>
          </a:p>
          <a:p>
            <a:r>
              <a:rPr lang="zh-CN" altLang="en-US" dirty="0">
                <a:latin typeface="+mn-ea"/>
              </a:rPr>
              <a:t>确定性的得到</a:t>
            </a:r>
            <a:r>
              <a:rPr lang="en-US" altLang="zh-CN" dirty="0">
                <a:latin typeface="+mn-ea"/>
              </a:rPr>
              <a:t>45</a:t>
            </a:r>
            <a:r>
              <a:rPr lang="zh-CN" altLang="en-US" dirty="0">
                <a:latin typeface="+mn-ea"/>
              </a:rPr>
              <a:t>和购买彩票</a:t>
            </a:r>
            <a:r>
              <a:rPr lang="en-US" altLang="zh-CN" dirty="0">
                <a:latin typeface="+mn-ea"/>
              </a:rPr>
              <a:t>Q</a:t>
            </a:r>
            <a:r>
              <a:rPr lang="zh-CN" altLang="en-US" dirty="0">
                <a:latin typeface="+mn-ea"/>
              </a:rPr>
              <a:t>哪个更受偏好？</a:t>
            </a:r>
            <a:endParaRPr lang="en-US" altLang="zh-CN" dirty="0">
              <a:latin typeface="+mn-ea"/>
            </a:endParaRPr>
          </a:p>
          <a:p>
            <a:r>
              <a:rPr lang="en-US" altLang="zh-CN" dirty="0">
                <a:latin typeface="+mn-ea"/>
              </a:rPr>
              <a:t>U($45) &gt; 7 </a:t>
            </a:r>
            <a:r>
              <a:rPr lang="en-US" altLang="zh-CN" dirty="0">
                <a:latin typeface="+mn-ea"/>
                <a:sym typeface="Symbol" panose="05050102010706020507" pitchFamily="18" charset="2"/>
              </a:rPr>
              <a:t> </a:t>
            </a:r>
            <a:r>
              <a:rPr lang="zh-CN" altLang="en-US" dirty="0">
                <a:latin typeface="+mn-ea"/>
                <a:sym typeface="Symbol" panose="05050102010706020507" pitchFamily="18" charset="2"/>
              </a:rPr>
              <a:t>确定性地得到</a:t>
            </a:r>
            <a:r>
              <a:rPr lang="en-US" altLang="zh-CN" dirty="0">
                <a:latin typeface="+mn-ea"/>
              </a:rPr>
              <a:t>$45</a:t>
            </a:r>
            <a:r>
              <a:rPr lang="zh-CN" altLang="en-US" dirty="0">
                <a:latin typeface="+mn-ea"/>
              </a:rPr>
              <a:t>比购买彩票更受偏好</a:t>
            </a:r>
            <a:r>
              <a:rPr lang="en-US" altLang="zh-CN" dirty="0">
                <a:latin typeface="+mn-ea"/>
              </a:rPr>
              <a:t> </a:t>
            </a:r>
            <a:r>
              <a:rPr lang="en-US" altLang="zh-CN" dirty="0">
                <a:latin typeface="+mn-ea"/>
                <a:sym typeface="Symbol" panose="05050102010706020507" pitchFamily="18" charset="2"/>
              </a:rPr>
              <a:t></a:t>
            </a:r>
            <a:r>
              <a:rPr lang="en-US" altLang="zh-CN" dirty="0">
                <a:latin typeface="+mn-ea"/>
              </a:rPr>
              <a:t> </a:t>
            </a:r>
            <a:r>
              <a:rPr lang="zh-CN" altLang="en-US" dirty="0">
                <a:latin typeface="+mn-ea"/>
              </a:rPr>
              <a:t>风险厌恶。</a:t>
            </a:r>
            <a:endParaRPr lang="en-US" altLang="zh-CN" dirty="0">
              <a:latin typeface="+mn-ea"/>
            </a:endParaRPr>
          </a:p>
          <a:p>
            <a:r>
              <a:rPr lang="en-US" altLang="zh-CN" dirty="0">
                <a:latin typeface="+mn-ea"/>
              </a:rPr>
              <a:t>U($45) &lt; 7 </a:t>
            </a:r>
            <a:r>
              <a:rPr lang="en-US" altLang="zh-CN" dirty="0">
                <a:latin typeface="+mn-ea"/>
                <a:sym typeface="Symbol" panose="05050102010706020507" pitchFamily="18" charset="2"/>
              </a:rPr>
              <a:t> </a:t>
            </a:r>
            <a:r>
              <a:rPr lang="zh-CN" altLang="en-US" dirty="0">
                <a:latin typeface="+mn-ea"/>
                <a:sym typeface="Symbol" panose="05050102010706020507" pitchFamily="18" charset="2"/>
              </a:rPr>
              <a:t>购买彩票比确定性地得到</a:t>
            </a:r>
            <a:r>
              <a:rPr lang="en-US" altLang="zh-CN" dirty="0">
                <a:latin typeface="+mn-ea"/>
              </a:rPr>
              <a:t>$45</a:t>
            </a:r>
            <a:r>
              <a:rPr lang="zh-CN" altLang="en-US" dirty="0">
                <a:latin typeface="+mn-ea"/>
                <a:sym typeface="Symbol" panose="05050102010706020507" pitchFamily="18" charset="2"/>
              </a:rPr>
              <a:t>更受偏好</a:t>
            </a:r>
            <a:r>
              <a:rPr lang="en-US" altLang="zh-CN" dirty="0">
                <a:latin typeface="+mn-ea"/>
                <a:sym typeface="Symbol" panose="05050102010706020507" pitchFamily="18" charset="2"/>
              </a:rPr>
              <a:t></a:t>
            </a:r>
            <a:r>
              <a:rPr lang="en-US" altLang="zh-CN" dirty="0">
                <a:latin typeface="+mn-ea"/>
              </a:rPr>
              <a:t> </a:t>
            </a:r>
            <a:r>
              <a:rPr lang="zh-CN" altLang="en-US" dirty="0">
                <a:latin typeface="+mn-ea"/>
              </a:rPr>
              <a:t>风险偏好。</a:t>
            </a:r>
            <a:endParaRPr lang="en-US" altLang="zh-CN" dirty="0">
              <a:latin typeface="+mn-ea"/>
            </a:endParaRPr>
          </a:p>
          <a:p>
            <a:r>
              <a:rPr lang="en-US" altLang="zh-CN" dirty="0">
                <a:latin typeface="+mn-ea"/>
              </a:rPr>
              <a:t>U($45) = 7 </a:t>
            </a:r>
            <a:r>
              <a:rPr lang="en-US" altLang="zh-CN" dirty="0">
                <a:latin typeface="+mn-ea"/>
                <a:sym typeface="Symbol" panose="05050102010706020507" pitchFamily="18" charset="2"/>
              </a:rPr>
              <a:t></a:t>
            </a:r>
            <a:r>
              <a:rPr lang="en-US" altLang="zh-CN" dirty="0">
                <a:latin typeface="+mn-ea"/>
              </a:rPr>
              <a:t> </a:t>
            </a:r>
            <a:r>
              <a:rPr lang="zh-CN" altLang="en-US" dirty="0">
                <a:latin typeface="+mn-ea"/>
              </a:rPr>
              <a:t>购买彩票与确定性地得到</a:t>
            </a:r>
            <a:r>
              <a:rPr lang="en-US" altLang="zh-CN" dirty="0">
                <a:latin typeface="+mn-ea"/>
              </a:rPr>
              <a:t>$45</a:t>
            </a:r>
            <a:r>
              <a:rPr lang="zh-CN" altLang="en-US" dirty="0">
                <a:latin typeface="+mn-ea"/>
              </a:rPr>
              <a:t>受同等偏好</a:t>
            </a:r>
            <a:r>
              <a:rPr lang="en-US" altLang="zh-CN" dirty="0">
                <a:latin typeface="+mn-ea"/>
                <a:sym typeface="Symbol" panose="05050102010706020507" pitchFamily="18" charset="2"/>
              </a:rPr>
              <a:t></a:t>
            </a:r>
            <a:r>
              <a:rPr lang="en-US" altLang="zh-CN" dirty="0">
                <a:latin typeface="+mn-ea"/>
              </a:rPr>
              <a:t> </a:t>
            </a:r>
            <a:r>
              <a:rPr lang="zh-CN" altLang="en-US" dirty="0">
                <a:latin typeface="+mn-ea"/>
              </a:rPr>
              <a:t>风险中性。</a:t>
            </a:r>
            <a:endParaRPr lang="en-US" altLang="zh-CN" dirty="0">
              <a:latin typeface="+mn-ea"/>
            </a:endParaRPr>
          </a:p>
          <a:p>
            <a:endParaRPr lang="zh-CN" altLang="en-US" dirty="0">
              <a:latin typeface="+mn-ea"/>
            </a:endParaRPr>
          </a:p>
        </p:txBody>
      </p:sp>
    </p:spTree>
    <p:extLst>
      <p:ext uri="{BB962C8B-B14F-4D97-AF65-F5344CB8AC3E}">
        <p14:creationId xmlns:p14="http://schemas.microsoft.com/office/powerpoint/2010/main" val="2362163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B7C65-78CA-435A-9822-1C7497E52875}"/>
              </a:ext>
            </a:extLst>
          </p:cNvPr>
          <p:cNvSpPr>
            <a:spLocks noGrp="1"/>
          </p:cNvSpPr>
          <p:nvPr>
            <p:ph type="title"/>
          </p:nvPr>
        </p:nvSpPr>
        <p:spPr/>
        <p:txBody>
          <a:bodyPr/>
          <a:lstStyle/>
          <a:p>
            <a:r>
              <a:rPr lang="zh-CN" altLang="en-US" dirty="0">
                <a:ea typeface="宋体" panose="02010600030101010101" pitchFamily="2" charset="-122"/>
              </a:rPr>
              <a:t>不确定性情况下的偏好</a:t>
            </a:r>
            <a:endParaRPr lang="zh-CN" altLang="en-US" dirty="0"/>
          </a:p>
        </p:txBody>
      </p:sp>
      <p:sp>
        <p:nvSpPr>
          <p:cNvPr id="3" name="内容占位符 2">
            <a:extLst>
              <a:ext uri="{FF2B5EF4-FFF2-40B4-BE49-F238E27FC236}">
                <a16:creationId xmlns:a16="http://schemas.microsoft.com/office/drawing/2014/main" id="{58730FD3-341F-4395-AECF-FB3236C2C67B}"/>
              </a:ext>
            </a:extLst>
          </p:cNvPr>
          <p:cNvSpPr>
            <a:spLocks noGrp="1"/>
          </p:cNvSpPr>
          <p:nvPr>
            <p:ph idx="1"/>
          </p:nvPr>
        </p:nvSpPr>
        <p:spPr/>
        <p:txBody>
          <a:bodyPr/>
          <a:lstStyle/>
          <a:p>
            <a:endParaRPr lang="zh-CN" altLang="en-US" dirty="0"/>
          </a:p>
        </p:txBody>
      </p:sp>
      <p:sp>
        <p:nvSpPr>
          <p:cNvPr id="4" name="Rectangle 2">
            <a:extLst>
              <a:ext uri="{FF2B5EF4-FFF2-40B4-BE49-F238E27FC236}">
                <a16:creationId xmlns:a16="http://schemas.microsoft.com/office/drawing/2014/main" id="{6164B67A-9CB1-4B6B-AF83-C1FEC63C6C95}"/>
              </a:ext>
            </a:extLst>
          </p:cNvPr>
          <p:cNvSpPr txBox="1">
            <a:spLocks noChangeArrowheads="1"/>
          </p:cNvSpPr>
          <p:nvPr/>
        </p:nvSpPr>
        <p:spPr>
          <a:xfrm>
            <a:off x="685800" y="228600"/>
            <a:ext cx="77724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dirty="0">
              <a:ea typeface="宋体" panose="02010600030101010101" pitchFamily="2" charset="-122"/>
            </a:endParaRPr>
          </a:p>
        </p:txBody>
      </p:sp>
      <p:sp>
        <p:nvSpPr>
          <p:cNvPr id="5" name="Line 3">
            <a:extLst>
              <a:ext uri="{FF2B5EF4-FFF2-40B4-BE49-F238E27FC236}">
                <a16:creationId xmlns:a16="http://schemas.microsoft.com/office/drawing/2014/main" id="{AE41E10C-9B0F-4256-9621-3F2C793B9056}"/>
              </a:ext>
            </a:extLst>
          </p:cNvPr>
          <p:cNvSpPr>
            <a:spLocks noChangeShapeType="1"/>
          </p:cNvSpPr>
          <p:nvPr/>
        </p:nvSpPr>
        <p:spPr bwMode="auto">
          <a:xfrm flipV="1">
            <a:off x="1371600" y="1752600"/>
            <a:ext cx="0" cy="3048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83D8CA0C-C4C6-4968-8F16-5C5EDE0CCDB6}"/>
              </a:ext>
            </a:extLst>
          </p:cNvPr>
          <p:cNvSpPr>
            <a:spLocks noChangeShapeType="1"/>
          </p:cNvSpPr>
          <p:nvPr/>
        </p:nvSpPr>
        <p:spPr bwMode="auto">
          <a:xfrm>
            <a:off x="1371600" y="48006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5">
            <a:extLst>
              <a:ext uri="{FF2B5EF4-FFF2-40B4-BE49-F238E27FC236}">
                <a16:creationId xmlns:a16="http://schemas.microsoft.com/office/drawing/2014/main" id="{2AF0A75D-6748-4596-8F40-F61A0421F58D}"/>
              </a:ext>
            </a:extLst>
          </p:cNvPr>
          <p:cNvSpPr txBox="1">
            <a:spLocks noChangeArrowheads="1"/>
          </p:cNvSpPr>
          <p:nvPr/>
        </p:nvSpPr>
        <p:spPr bwMode="auto">
          <a:xfrm>
            <a:off x="5470525" y="4876800"/>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zh-CN" altLang="en-US">
                <a:ea typeface="宋体" panose="02010600030101010101" pitchFamily="2" charset="-122"/>
              </a:rPr>
              <a:t>财富</a:t>
            </a:r>
            <a:endParaRPr lang="en-US" altLang="zh-CN">
              <a:ea typeface="宋体" panose="02010600030101010101" pitchFamily="2" charset="-122"/>
            </a:endParaRPr>
          </a:p>
        </p:txBody>
      </p:sp>
      <p:sp>
        <p:nvSpPr>
          <p:cNvPr id="8" name="Text Box 6">
            <a:extLst>
              <a:ext uri="{FF2B5EF4-FFF2-40B4-BE49-F238E27FC236}">
                <a16:creationId xmlns:a16="http://schemas.microsoft.com/office/drawing/2014/main" id="{D5E86919-46A9-48DF-9C6B-D44E8C7395FD}"/>
              </a:ext>
            </a:extLst>
          </p:cNvPr>
          <p:cNvSpPr txBox="1">
            <a:spLocks noChangeArrowheads="1"/>
          </p:cNvSpPr>
          <p:nvPr/>
        </p:nvSpPr>
        <p:spPr bwMode="auto">
          <a:xfrm>
            <a:off x="1098550" y="4876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$0</a:t>
            </a:r>
          </a:p>
        </p:txBody>
      </p:sp>
      <p:sp>
        <p:nvSpPr>
          <p:cNvPr id="9" name="Text Box 7">
            <a:extLst>
              <a:ext uri="{FF2B5EF4-FFF2-40B4-BE49-F238E27FC236}">
                <a16:creationId xmlns:a16="http://schemas.microsoft.com/office/drawing/2014/main" id="{3E17E09C-CD44-4DA8-A982-596B467FBCF5}"/>
              </a:ext>
            </a:extLst>
          </p:cNvPr>
          <p:cNvSpPr txBox="1">
            <a:spLocks noChangeArrowheads="1"/>
          </p:cNvSpPr>
          <p:nvPr/>
        </p:nvSpPr>
        <p:spPr bwMode="auto">
          <a:xfrm>
            <a:off x="4114800" y="48768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$90</a:t>
            </a:r>
          </a:p>
        </p:txBody>
      </p:sp>
      <p:sp>
        <p:nvSpPr>
          <p:cNvPr id="10" name="Text Box 8">
            <a:extLst>
              <a:ext uri="{FF2B5EF4-FFF2-40B4-BE49-F238E27FC236}">
                <a16:creationId xmlns:a16="http://schemas.microsoft.com/office/drawing/2014/main" id="{3BFC64BF-DD4A-45F5-9A3A-C7F4BDEBA893}"/>
              </a:ext>
            </a:extLst>
          </p:cNvPr>
          <p:cNvSpPr txBox="1">
            <a:spLocks noChangeArrowheads="1"/>
          </p:cNvSpPr>
          <p:nvPr/>
        </p:nvSpPr>
        <p:spPr bwMode="auto">
          <a:xfrm>
            <a:off x="847725" y="213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12</a:t>
            </a:r>
          </a:p>
        </p:txBody>
      </p:sp>
      <p:sp>
        <p:nvSpPr>
          <p:cNvPr id="11" name="Line 9">
            <a:extLst>
              <a:ext uri="{FF2B5EF4-FFF2-40B4-BE49-F238E27FC236}">
                <a16:creationId xmlns:a16="http://schemas.microsoft.com/office/drawing/2014/main" id="{3DB8B5FD-D011-4C96-9C53-FA0538856C95}"/>
              </a:ext>
            </a:extLst>
          </p:cNvPr>
          <p:cNvSpPr>
            <a:spLocks noChangeShapeType="1"/>
          </p:cNvSpPr>
          <p:nvPr/>
        </p:nvSpPr>
        <p:spPr bwMode="auto">
          <a:xfrm flipV="1">
            <a:off x="4495800" y="2457450"/>
            <a:ext cx="0" cy="2343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19FA76F0-12CA-4C9E-8F9A-08C7A4975C06}"/>
              </a:ext>
            </a:extLst>
          </p:cNvPr>
          <p:cNvSpPr>
            <a:spLocks noChangeShapeType="1"/>
          </p:cNvSpPr>
          <p:nvPr/>
        </p:nvSpPr>
        <p:spPr bwMode="auto">
          <a:xfrm flipH="1">
            <a:off x="1371600" y="2466975"/>
            <a:ext cx="31242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3B0950E8-4494-4C30-AAF8-70F93C8FC0A2}"/>
              </a:ext>
            </a:extLst>
          </p:cNvPr>
          <p:cNvSpPr>
            <a:spLocks noChangeShapeType="1"/>
          </p:cNvSpPr>
          <p:nvPr/>
        </p:nvSpPr>
        <p:spPr bwMode="auto">
          <a:xfrm flipH="1">
            <a:off x="1371600" y="2790825"/>
            <a:ext cx="1524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2">
            <a:extLst>
              <a:ext uri="{FF2B5EF4-FFF2-40B4-BE49-F238E27FC236}">
                <a16:creationId xmlns:a16="http://schemas.microsoft.com/office/drawing/2014/main" id="{BCEA656B-0666-43A4-943F-57DE9C1CE68A}"/>
              </a:ext>
            </a:extLst>
          </p:cNvPr>
          <p:cNvSpPr txBox="1">
            <a:spLocks noChangeArrowheads="1"/>
          </p:cNvSpPr>
          <p:nvPr/>
        </p:nvSpPr>
        <p:spPr bwMode="auto">
          <a:xfrm>
            <a:off x="266700" y="258127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U($45)</a:t>
            </a:r>
          </a:p>
        </p:txBody>
      </p:sp>
      <p:sp>
        <p:nvSpPr>
          <p:cNvPr id="15" name="Text Box 13">
            <a:extLst>
              <a:ext uri="{FF2B5EF4-FFF2-40B4-BE49-F238E27FC236}">
                <a16:creationId xmlns:a16="http://schemas.microsoft.com/office/drawing/2014/main" id="{54BADC0A-72DD-4C86-BDE1-7AF844895A4B}"/>
              </a:ext>
            </a:extLst>
          </p:cNvPr>
          <p:cNvSpPr txBox="1">
            <a:spLocks noChangeArrowheads="1"/>
          </p:cNvSpPr>
          <p:nvPr/>
        </p:nvSpPr>
        <p:spPr bwMode="auto">
          <a:xfrm>
            <a:off x="4724400" y="1635125"/>
            <a:ext cx="3616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U($45) &gt; EU </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风险厌恶</a:t>
            </a:r>
            <a:endParaRPr lang="en-US" altLang="zh-CN">
              <a:ea typeface="宋体" panose="02010600030101010101" pitchFamily="2" charset="-122"/>
            </a:endParaRPr>
          </a:p>
        </p:txBody>
      </p:sp>
      <p:sp>
        <p:nvSpPr>
          <p:cNvPr id="16" name="Text Box 14">
            <a:extLst>
              <a:ext uri="{FF2B5EF4-FFF2-40B4-BE49-F238E27FC236}">
                <a16:creationId xmlns:a16="http://schemas.microsoft.com/office/drawing/2014/main" id="{31E8F105-9911-4F44-B82A-56AF01EF84F6}"/>
              </a:ext>
            </a:extLst>
          </p:cNvPr>
          <p:cNvSpPr txBox="1">
            <a:spLocks noChangeArrowheads="1"/>
          </p:cNvSpPr>
          <p:nvPr/>
        </p:nvSpPr>
        <p:spPr bwMode="auto">
          <a:xfrm>
            <a:off x="941388" y="4191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2</a:t>
            </a:r>
          </a:p>
        </p:txBody>
      </p:sp>
      <p:sp>
        <p:nvSpPr>
          <p:cNvPr id="17" name="Line 15">
            <a:extLst>
              <a:ext uri="{FF2B5EF4-FFF2-40B4-BE49-F238E27FC236}">
                <a16:creationId xmlns:a16="http://schemas.microsoft.com/office/drawing/2014/main" id="{B6865241-EB60-4EB8-876B-5A5D78612363}"/>
              </a:ext>
            </a:extLst>
          </p:cNvPr>
          <p:cNvSpPr>
            <a:spLocks noChangeShapeType="1"/>
          </p:cNvSpPr>
          <p:nvPr/>
        </p:nvSpPr>
        <p:spPr bwMode="auto">
          <a:xfrm flipV="1">
            <a:off x="2897188" y="2819400"/>
            <a:ext cx="0" cy="1981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6">
            <a:extLst>
              <a:ext uri="{FF2B5EF4-FFF2-40B4-BE49-F238E27FC236}">
                <a16:creationId xmlns:a16="http://schemas.microsoft.com/office/drawing/2014/main" id="{0679EA59-AF31-477F-8560-88F11D5FE2BA}"/>
              </a:ext>
            </a:extLst>
          </p:cNvPr>
          <p:cNvSpPr txBox="1">
            <a:spLocks noChangeArrowheads="1"/>
          </p:cNvSpPr>
          <p:nvPr/>
        </p:nvSpPr>
        <p:spPr bwMode="auto">
          <a:xfrm>
            <a:off x="339725" y="3248025"/>
            <a:ext cx="95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EU=7</a:t>
            </a:r>
          </a:p>
        </p:txBody>
      </p:sp>
      <p:sp>
        <p:nvSpPr>
          <p:cNvPr id="19" name="Line 17">
            <a:extLst>
              <a:ext uri="{FF2B5EF4-FFF2-40B4-BE49-F238E27FC236}">
                <a16:creationId xmlns:a16="http://schemas.microsoft.com/office/drawing/2014/main" id="{33D51AEC-9777-482A-96FD-287BBC64D35D}"/>
              </a:ext>
            </a:extLst>
          </p:cNvPr>
          <p:cNvSpPr>
            <a:spLocks noChangeShapeType="1"/>
          </p:cNvSpPr>
          <p:nvPr/>
        </p:nvSpPr>
        <p:spPr bwMode="auto">
          <a:xfrm flipV="1">
            <a:off x="1371600" y="2466975"/>
            <a:ext cx="3124200" cy="19526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Freeform 19">
            <a:extLst>
              <a:ext uri="{FF2B5EF4-FFF2-40B4-BE49-F238E27FC236}">
                <a16:creationId xmlns:a16="http://schemas.microsoft.com/office/drawing/2014/main" id="{6FF60837-B524-4A5F-B4D7-806CCBD7A427}"/>
              </a:ext>
            </a:extLst>
          </p:cNvPr>
          <p:cNvSpPr>
            <a:spLocks/>
          </p:cNvSpPr>
          <p:nvPr/>
        </p:nvSpPr>
        <p:spPr bwMode="auto">
          <a:xfrm>
            <a:off x="1371600" y="2438400"/>
            <a:ext cx="3429000" cy="1981200"/>
          </a:xfrm>
          <a:custGeom>
            <a:avLst/>
            <a:gdLst>
              <a:gd name="T0" fmla="*/ 0 w 2160"/>
              <a:gd name="T1" fmla="*/ 1981200 h 1104"/>
              <a:gd name="T2" fmla="*/ 609600 w 2160"/>
              <a:gd name="T3" fmla="*/ 1033670 h 1104"/>
              <a:gd name="T4" fmla="*/ 1371600 w 2160"/>
              <a:gd name="T5" fmla="*/ 430696 h 1104"/>
              <a:gd name="T6" fmla="*/ 2133600 w 2160"/>
              <a:gd name="T7" fmla="*/ 172278 h 1104"/>
              <a:gd name="T8" fmla="*/ 2667000 w 2160"/>
              <a:gd name="T9" fmla="*/ 86139 h 1104"/>
              <a:gd name="T10" fmla="*/ 3429000 w 2160"/>
              <a:gd name="T11" fmla="*/ 0 h 1104"/>
              <a:gd name="T12" fmla="*/ 0 60000 65536"/>
              <a:gd name="T13" fmla="*/ 0 60000 65536"/>
              <a:gd name="T14" fmla="*/ 0 60000 65536"/>
              <a:gd name="T15" fmla="*/ 0 60000 65536"/>
              <a:gd name="T16" fmla="*/ 0 60000 65536"/>
              <a:gd name="T17" fmla="*/ 0 60000 65536"/>
              <a:gd name="T18" fmla="*/ 0 w 2160"/>
              <a:gd name="T19" fmla="*/ 0 h 1104"/>
              <a:gd name="T20" fmla="*/ 2160 w 2160"/>
              <a:gd name="T21" fmla="*/ 1104 h 1104"/>
            </a:gdLst>
            <a:ahLst/>
            <a:cxnLst>
              <a:cxn ang="T12">
                <a:pos x="T0" y="T1"/>
              </a:cxn>
              <a:cxn ang="T13">
                <a:pos x="T2" y="T3"/>
              </a:cxn>
              <a:cxn ang="T14">
                <a:pos x="T4" y="T5"/>
              </a:cxn>
              <a:cxn ang="T15">
                <a:pos x="T6" y="T7"/>
              </a:cxn>
              <a:cxn ang="T16">
                <a:pos x="T8" y="T9"/>
              </a:cxn>
              <a:cxn ang="T17">
                <a:pos x="T10" y="T11"/>
              </a:cxn>
            </a:cxnLst>
            <a:rect l="T18" t="T19" r="T20" b="T21"/>
            <a:pathLst>
              <a:path w="2160" h="1104">
                <a:moveTo>
                  <a:pt x="0" y="1104"/>
                </a:moveTo>
                <a:cubicBezTo>
                  <a:pt x="120" y="912"/>
                  <a:pt x="240" y="720"/>
                  <a:pt x="384" y="576"/>
                </a:cubicBezTo>
                <a:cubicBezTo>
                  <a:pt x="528" y="432"/>
                  <a:pt x="704" y="320"/>
                  <a:pt x="864" y="240"/>
                </a:cubicBezTo>
                <a:cubicBezTo>
                  <a:pt x="1024" y="160"/>
                  <a:pt x="1208" y="128"/>
                  <a:pt x="1344" y="96"/>
                </a:cubicBezTo>
                <a:cubicBezTo>
                  <a:pt x="1480" y="64"/>
                  <a:pt x="1544" y="64"/>
                  <a:pt x="1680" y="48"/>
                </a:cubicBezTo>
                <a:cubicBezTo>
                  <a:pt x="1816" y="32"/>
                  <a:pt x="1988" y="16"/>
                  <a:pt x="2160" y="0"/>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Oval 20">
            <a:extLst>
              <a:ext uri="{FF2B5EF4-FFF2-40B4-BE49-F238E27FC236}">
                <a16:creationId xmlns:a16="http://schemas.microsoft.com/office/drawing/2014/main" id="{95FF8540-9DCD-423A-BE64-8029ABB88924}"/>
              </a:ext>
            </a:extLst>
          </p:cNvPr>
          <p:cNvSpPr>
            <a:spLocks noChangeArrowheads="1"/>
          </p:cNvSpPr>
          <p:nvPr/>
        </p:nvSpPr>
        <p:spPr bwMode="auto">
          <a:xfrm>
            <a:off x="1295400" y="4343400"/>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 name="Oval 22">
            <a:extLst>
              <a:ext uri="{FF2B5EF4-FFF2-40B4-BE49-F238E27FC236}">
                <a16:creationId xmlns:a16="http://schemas.microsoft.com/office/drawing/2014/main" id="{003701E2-A447-4D52-91E1-8D7B78C8090B}"/>
              </a:ext>
            </a:extLst>
          </p:cNvPr>
          <p:cNvSpPr>
            <a:spLocks noChangeArrowheads="1"/>
          </p:cNvSpPr>
          <p:nvPr/>
        </p:nvSpPr>
        <p:spPr bwMode="auto">
          <a:xfrm>
            <a:off x="2828925" y="2714625"/>
            <a:ext cx="152400" cy="152400"/>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 name="Text Box 23">
            <a:extLst>
              <a:ext uri="{FF2B5EF4-FFF2-40B4-BE49-F238E27FC236}">
                <a16:creationId xmlns:a16="http://schemas.microsoft.com/office/drawing/2014/main" id="{FBEE0C45-99FA-49A1-93C9-EFEB4EEB5CD6}"/>
              </a:ext>
            </a:extLst>
          </p:cNvPr>
          <p:cNvSpPr txBox="1">
            <a:spLocks noChangeArrowheads="1"/>
          </p:cNvSpPr>
          <p:nvPr/>
        </p:nvSpPr>
        <p:spPr bwMode="auto">
          <a:xfrm>
            <a:off x="2468563" y="48768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$45</a:t>
            </a:r>
          </a:p>
        </p:txBody>
      </p:sp>
      <p:sp>
        <p:nvSpPr>
          <p:cNvPr id="24" name="Text Box 24">
            <a:extLst>
              <a:ext uri="{FF2B5EF4-FFF2-40B4-BE49-F238E27FC236}">
                <a16:creationId xmlns:a16="http://schemas.microsoft.com/office/drawing/2014/main" id="{73D35F5C-9F01-4F49-8651-D5738E69BD73}"/>
              </a:ext>
            </a:extLst>
          </p:cNvPr>
          <p:cNvSpPr txBox="1">
            <a:spLocks noChangeArrowheads="1"/>
          </p:cNvSpPr>
          <p:nvPr/>
        </p:nvSpPr>
        <p:spPr bwMode="auto">
          <a:xfrm>
            <a:off x="5318125" y="2173288"/>
            <a:ext cx="3587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zh-CN" altLang="en-US">
                <a:ea typeface="宋体" panose="02010600030101010101" pitchFamily="2" charset="-122"/>
              </a:rPr>
              <a:t>边际效用随着财富的上升</a:t>
            </a:r>
            <a:endParaRPr lang="en-US" altLang="zh-CN">
              <a:ea typeface="宋体" panose="02010600030101010101" pitchFamily="2" charset="-122"/>
            </a:endParaRPr>
          </a:p>
          <a:p>
            <a:r>
              <a:rPr lang="zh-CN" altLang="en-US">
                <a:ea typeface="宋体" panose="02010600030101010101" pitchFamily="2" charset="-122"/>
              </a:rPr>
              <a:t>而下降</a:t>
            </a:r>
            <a:endParaRPr lang="en-US" altLang="zh-CN">
              <a:ea typeface="宋体" panose="02010600030101010101" pitchFamily="2" charset="-122"/>
            </a:endParaRPr>
          </a:p>
        </p:txBody>
      </p:sp>
      <p:sp>
        <p:nvSpPr>
          <p:cNvPr id="25" name="Oval 18">
            <a:extLst>
              <a:ext uri="{FF2B5EF4-FFF2-40B4-BE49-F238E27FC236}">
                <a16:creationId xmlns:a16="http://schemas.microsoft.com/office/drawing/2014/main" id="{1420755D-9BF9-439F-A7BC-D5AA0CC200FF}"/>
              </a:ext>
            </a:extLst>
          </p:cNvPr>
          <p:cNvSpPr>
            <a:spLocks noChangeArrowheads="1"/>
          </p:cNvSpPr>
          <p:nvPr/>
        </p:nvSpPr>
        <p:spPr bwMode="auto">
          <a:xfrm>
            <a:off x="4419600" y="2390775"/>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Line 25">
            <a:extLst>
              <a:ext uri="{FF2B5EF4-FFF2-40B4-BE49-F238E27FC236}">
                <a16:creationId xmlns:a16="http://schemas.microsoft.com/office/drawing/2014/main" id="{F5EC63DF-9BCE-4CE3-BFDF-FA44A7D45E7D}"/>
              </a:ext>
            </a:extLst>
          </p:cNvPr>
          <p:cNvSpPr>
            <a:spLocks noChangeShapeType="1"/>
          </p:cNvSpPr>
          <p:nvPr/>
        </p:nvSpPr>
        <p:spPr bwMode="auto">
          <a:xfrm flipH="1">
            <a:off x="1371600" y="3476625"/>
            <a:ext cx="1524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Oval 21">
            <a:extLst>
              <a:ext uri="{FF2B5EF4-FFF2-40B4-BE49-F238E27FC236}">
                <a16:creationId xmlns:a16="http://schemas.microsoft.com/office/drawing/2014/main" id="{39B4FC03-E46D-467A-A9D9-8F7432218019}"/>
              </a:ext>
            </a:extLst>
          </p:cNvPr>
          <p:cNvSpPr>
            <a:spLocks noChangeArrowheads="1"/>
          </p:cNvSpPr>
          <p:nvPr/>
        </p:nvSpPr>
        <p:spPr bwMode="auto">
          <a:xfrm>
            <a:off x="2830513" y="3400425"/>
            <a:ext cx="152400" cy="152400"/>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867577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1A3CF-16D0-46D3-99F5-E29BE136DCDA}"/>
              </a:ext>
            </a:extLst>
          </p:cNvPr>
          <p:cNvSpPr>
            <a:spLocks noGrp="1"/>
          </p:cNvSpPr>
          <p:nvPr>
            <p:ph type="title"/>
          </p:nvPr>
        </p:nvSpPr>
        <p:spPr/>
        <p:txBody>
          <a:bodyPr/>
          <a:lstStyle/>
          <a:p>
            <a:r>
              <a:rPr lang="zh-CN" altLang="en-US" dirty="0">
                <a:ea typeface="宋体" panose="02010600030101010101" pitchFamily="2" charset="-122"/>
              </a:rPr>
              <a:t>不确定性情况下的偏好</a:t>
            </a:r>
            <a:endParaRPr lang="zh-CN" altLang="en-US" dirty="0"/>
          </a:p>
        </p:txBody>
      </p:sp>
      <p:sp>
        <p:nvSpPr>
          <p:cNvPr id="3" name="内容占位符 2">
            <a:extLst>
              <a:ext uri="{FF2B5EF4-FFF2-40B4-BE49-F238E27FC236}">
                <a16:creationId xmlns:a16="http://schemas.microsoft.com/office/drawing/2014/main" id="{8C4524EB-C9D5-413E-97B9-2292C2D222BF}"/>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BEB75842-4001-4BB2-BD02-AC2FF091D13D}"/>
              </a:ext>
            </a:extLst>
          </p:cNvPr>
          <p:cNvSpPr>
            <a:spLocks noChangeShapeType="1"/>
          </p:cNvSpPr>
          <p:nvPr/>
        </p:nvSpPr>
        <p:spPr bwMode="auto">
          <a:xfrm flipV="1">
            <a:off x="1371600" y="1752600"/>
            <a:ext cx="0" cy="3048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91BFDF58-BF84-4D74-95C9-2AB080F1BE53}"/>
              </a:ext>
            </a:extLst>
          </p:cNvPr>
          <p:cNvSpPr>
            <a:spLocks noChangeShapeType="1"/>
          </p:cNvSpPr>
          <p:nvPr/>
        </p:nvSpPr>
        <p:spPr bwMode="auto">
          <a:xfrm>
            <a:off x="1371600" y="48006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5">
            <a:extLst>
              <a:ext uri="{FF2B5EF4-FFF2-40B4-BE49-F238E27FC236}">
                <a16:creationId xmlns:a16="http://schemas.microsoft.com/office/drawing/2014/main" id="{DB88F842-6933-4060-AC11-6BB35AD19C65}"/>
              </a:ext>
            </a:extLst>
          </p:cNvPr>
          <p:cNvSpPr txBox="1">
            <a:spLocks noChangeArrowheads="1"/>
          </p:cNvSpPr>
          <p:nvPr/>
        </p:nvSpPr>
        <p:spPr bwMode="auto">
          <a:xfrm>
            <a:off x="5470525" y="4876800"/>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zh-CN" altLang="en-US">
                <a:ea typeface="宋体" panose="02010600030101010101" pitchFamily="2" charset="-122"/>
              </a:rPr>
              <a:t>财富</a:t>
            </a:r>
            <a:endParaRPr lang="en-US" altLang="zh-CN">
              <a:ea typeface="宋体" panose="02010600030101010101" pitchFamily="2" charset="-122"/>
            </a:endParaRPr>
          </a:p>
        </p:txBody>
      </p:sp>
      <p:sp>
        <p:nvSpPr>
          <p:cNvPr id="8" name="Text Box 6">
            <a:extLst>
              <a:ext uri="{FF2B5EF4-FFF2-40B4-BE49-F238E27FC236}">
                <a16:creationId xmlns:a16="http://schemas.microsoft.com/office/drawing/2014/main" id="{D888C8C9-030C-4EA4-B6BA-64858E22F6DF}"/>
              </a:ext>
            </a:extLst>
          </p:cNvPr>
          <p:cNvSpPr txBox="1">
            <a:spLocks noChangeArrowheads="1"/>
          </p:cNvSpPr>
          <p:nvPr/>
        </p:nvSpPr>
        <p:spPr bwMode="auto">
          <a:xfrm>
            <a:off x="1098550" y="4876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$0</a:t>
            </a:r>
          </a:p>
        </p:txBody>
      </p:sp>
      <p:sp>
        <p:nvSpPr>
          <p:cNvPr id="9" name="Text Box 7">
            <a:extLst>
              <a:ext uri="{FF2B5EF4-FFF2-40B4-BE49-F238E27FC236}">
                <a16:creationId xmlns:a16="http://schemas.microsoft.com/office/drawing/2014/main" id="{CA750F5F-D0C8-4582-8008-378A073403C8}"/>
              </a:ext>
            </a:extLst>
          </p:cNvPr>
          <p:cNvSpPr txBox="1">
            <a:spLocks noChangeArrowheads="1"/>
          </p:cNvSpPr>
          <p:nvPr/>
        </p:nvSpPr>
        <p:spPr bwMode="auto">
          <a:xfrm>
            <a:off x="4114800" y="48768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$90</a:t>
            </a:r>
          </a:p>
        </p:txBody>
      </p:sp>
      <p:sp>
        <p:nvSpPr>
          <p:cNvPr id="10" name="Text Box 8">
            <a:extLst>
              <a:ext uri="{FF2B5EF4-FFF2-40B4-BE49-F238E27FC236}">
                <a16:creationId xmlns:a16="http://schemas.microsoft.com/office/drawing/2014/main" id="{7D21E3D4-8E58-470E-B549-F3CC365FA659}"/>
              </a:ext>
            </a:extLst>
          </p:cNvPr>
          <p:cNvSpPr txBox="1">
            <a:spLocks noChangeArrowheads="1"/>
          </p:cNvSpPr>
          <p:nvPr/>
        </p:nvSpPr>
        <p:spPr bwMode="auto">
          <a:xfrm>
            <a:off x="847725" y="213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12</a:t>
            </a:r>
          </a:p>
        </p:txBody>
      </p:sp>
      <p:sp>
        <p:nvSpPr>
          <p:cNvPr id="11" name="Line 9">
            <a:extLst>
              <a:ext uri="{FF2B5EF4-FFF2-40B4-BE49-F238E27FC236}">
                <a16:creationId xmlns:a16="http://schemas.microsoft.com/office/drawing/2014/main" id="{916ADAEF-A9DF-47BE-8309-4A82FFBE9293}"/>
              </a:ext>
            </a:extLst>
          </p:cNvPr>
          <p:cNvSpPr>
            <a:spLocks noChangeShapeType="1"/>
          </p:cNvSpPr>
          <p:nvPr/>
        </p:nvSpPr>
        <p:spPr bwMode="auto">
          <a:xfrm flipV="1">
            <a:off x="4495800" y="2457450"/>
            <a:ext cx="0" cy="2343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3531C941-EB84-479E-945C-E5D069BD1428}"/>
              </a:ext>
            </a:extLst>
          </p:cNvPr>
          <p:cNvSpPr>
            <a:spLocks noChangeShapeType="1"/>
          </p:cNvSpPr>
          <p:nvPr/>
        </p:nvSpPr>
        <p:spPr bwMode="auto">
          <a:xfrm flipH="1">
            <a:off x="1371600" y="2466975"/>
            <a:ext cx="31242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1">
            <a:extLst>
              <a:ext uri="{FF2B5EF4-FFF2-40B4-BE49-F238E27FC236}">
                <a16:creationId xmlns:a16="http://schemas.microsoft.com/office/drawing/2014/main" id="{BF8FB7E0-E134-433E-BE5A-D8F15E677775}"/>
              </a:ext>
            </a:extLst>
          </p:cNvPr>
          <p:cNvSpPr txBox="1">
            <a:spLocks noChangeArrowheads="1"/>
          </p:cNvSpPr>
          <p:nvPr/>
        </p:nvSpPr>
        <p:spPr bwMode="auto">
          <a:xfrm>
            <a:off x="4724400" y="1635125"/>
            <a:ext cx="3616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U($45) &lt; EU </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风险偏好</a:t>
            </a:r>
            <a:endParaRPr lang="en-US" altLang="zh-CN">
              <a:ea typeface="宋体" panose="02010600030101010101" pitchFamily="2" charset="-122"/>
            </a:endParaRPr>
          </a:p>
        </p:txBody>
      </p:sp>
      <p:sp>
        <p:nvSpPr>
          <p:cNvPr id="14" name="Text Box 12">
            <a:extLst>
              <a:ext uri="{FF2B5EF4-FFF2-40B4-BE49-F238E27FC236}">
                <a16:creationId xmlns:a16="http://schemas.microsoft.com/office/drawing/2014/main" id="{AF6FFDC2-0CA2-4133-8DED-7B3226D21A4F}"/>
              </a:ext>
            </a:extLst>
          </p:cNvPr>
          <p:cNvSpPr txBox="1">
            <a:spLocks noChangeArrowheads="1"/>
          </p:cNvSpPr>
          <p:nvPr/>
        </p:nvSpPr>
        <p:spPr bwMode="auto">
          <a:xfrm>
            <a:off x="941388" y="4191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2</a:t>
            </a:r>
          </a:p>
        </p:txBody>
      </p:sp>
      <p:sp>
        <p:nvSpPr>
          <p:cNvPr id="15" name="Line 13">
            <a:extLst>
              <a:ext uri="{FF2B5EF4-FFF2-40B4-BE49-F238E27FC236}">
                <a16:creationId xmlns:a16="http://schemas.microsoft.com/office/drawing/2014/main" id="{B5CF8AE3-365C-42CC-8E48-BCBEE9C510B5}"/>
              </a:ext>
            </a:extLst>
          </p:cNvPr>
          <p:cNvSpPr>
            <a:spLocks noChangeShapeType="1"/>
          </p:cNvSpPr>
          <p:nvPr/>
        </p:nvSpPr>
        <p:spPr bwMode="auto">
          <a:xfrm flipV="1">
            <a:off x="2897188" y="3505200"/>
            <a:ext cx="0" cy="1295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4">
            <a:extLst>
              <a:ext uri="{FF2B5EF4-FFF2-40B4-BE49-F238E27FC236}">
                <a16:creationId xmlns:a16="http://schemas.microsoft.com/office/drawing/2014/main" id="{C57F04F4-1FD2-4BA3-908C-99C0CA56AFA4}"/>
              </a:ext>
            </a:extLst>
          </p:cNvPr>
          <p:cNvSpPr txBox="1">
            <a:spLocks noChangeArrowheads="1"/>
          </p:cNvSpPr>
          <p:nvPr/>
        </p:nvSpPr>
        <p:spPr bwMode="auto">
          <a:xfrm>
            <a:off x="339725" y="3248025"/>
            <a:ext cx="95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EU=7</a:t>
            </a:r>
          </a:p>
        </p:txBody>
      </p:sp>
      <p:sp>
        <p:nvSpPr>
          <p:cNvPr id="17" name="Line 15">
            <a:extLst>
              <a:ext uri="{FF2B5EF4-FFF2-40B4-BE49-F238E27FC236}">
                <a16:creationId xmlns:a16="http://schemas.microsoft.com/office/drawing/2014/main" id="{3B289147-48C6-46E7-A880-1FCC2CC27BE8}"/>
              </a:ext>
            </a:extLst>
          </p:cNvPr>
          <p:cNvSpPr>
            <a:spLocks noChangeShapeType="1"/>
          </p:cNvSpPr>
          <p:nvPr/>
        </p:nvSpPr>
        <p:spPr bwMode="auto">
          <a:xfrm flipV="1">
            <a:off x="1371600" y="2466975"/>
            <a:ext cx="3124200" cy="19526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8">
            <a:extLst>
              <a:ext uri="{FF2B5EF4-FFF2-40B4-BE49-F238E27FC236}">
                <a16:creationId xmlns:a16="http://schemas.microsoft.com/office/drawing/2014/main" id="{4151707C-4DDC-40E1-9B8C-F915A7C35A4C}"/>
              </a:ext>
            </a:extLst>
          </p:cNvPr>
          <p:cNvSpPr txBox="1">
            <a:spLocks noChangeArrowheads="1"/>
          </p:cNvSpPr>
          <p:nvPr/>
        </p:nvSpPr>
        <p:spPr bwMode="auto">
          <a:xfrm>
            <a:off x="2468563" y="48768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$45</a:t>
            </a:r>
          </a:p>
        </p:txBody>
      </p:sp>
      <p:sp>
        <p:nvSpPr>
          <p:cNvPr id="19" name="Text Box 19">
            <a:extLst>
              <a:ext uri="{FF2B5EF4-FFF2-40B4-BE49-F238E27FC236}">
                <a16:creationId xmlns:a16="http://schemas.microsoft.com/office/drawing/2014/main" id="{C43C89B6-AF12-4CFE-B9CA-7A60E56ADFBC}"/>
              </a:ext>
            </a:extLst>
          </p:cNvPr>
          <p:cNvSpPr txBox="1">
            <a:spLocks noChangeArrowheads="1"/>
          </p:cNvSpPr>
          <p:nvPr/>
        </p:nvSpPr>
        <p:spPr bwMode="auto">
          <a:xfrm>
            <a:off x="5318125" y="2173288"/>
            <a:ext cx="3587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zh-CN" altLang="en-US">
                <a:ea typeface="宋体" panose="02010600030101010101" pitchFamily="2" charset="-122"/>
              </a:rPr>
              <a:t>边际效用随着财富的上升</a:t>
            </a:r>
            <a:endParaRPr lang="en-US" altLang="zh-CN">
              <a:ea typeface="宋体" panose="02010600030101010101" pitchFamily="2" charset="-122"/>
            </a:endParaRPr>
          </a:p>
          <a:p>
            <a:r>
              <a:rPr lang="zh-CN" altLang="en-US">
                <a:ea typeface="宋体" panose="02010600030101010101" pitchFamily="2" charset="-122"/>
              </a:rPr>
              <a:t>而上升</a:t>
            </a:r>
            <a:endParaRPr lang="en-US" altLang="zh-CN">
              <a:ea typeface="宋体" panose="02010600030101010101" pitchFamily="2" charset="-122"/>
            </a:endParaRPr>
          </a:p>
        </p:txBody>
      </p:sp>
      <p:sp>
        <p:nvSpPr>
          <p:cNvPr id="20" name="Freeform 20">
            <a:extLst>
              <a:ext uri="{FF2B5EF4-FFF2-40B4-BE49-F238E27FC236}">
                <a16:creationId xmlns:a16="http://schemas.microsoft.com/office/drawing/2014/main" id="{402C419D-C983-4B68-8C3F-CA1A8AC36789}"/>
              </a:ext>
            </a:extLst>
          </p:cNvPr>
          <p:cNvSpPr>
            <a:spLocks/>
          </p:cNvSpPr>
          <p:nvPr/>
        </p:nvSpPr>
        <p:spPr bwMode="auto">
          <a:xfrm>
            <a:off x="1371600" y="2133600"/>
            <a:ext cx="3267075" cy="2286000"/>
          </a:xfrm>
          <a:custGeom>
            <a:avLst/>
            <a:gdLst>
              <a:gd name="T0" fmla="*/ 0 w 2058"/>
              <a:gd name="T1" fmla="*/ 2286000 h 1296"/>
              <a:gd name="T2" fmla="*/ 971550 w 2058"/>
              <a:gd name="T3" fmla="*/ 2074333 h 1296"/>
              <a:gd name="T4" fmla="*/ 1762125 w 2058"/>
              <a:gd name="T5" fmla="*/ 1820334 h 1296"/>
              <a:gd name="T6" fmla="*/ 2476500 w 2058"/>
              <a:gd name="T7" fmla="*/ 1354667 h 1296"/>
              <a:gd name="T8" fmla="*/ 2886074 w 2058"/>
              <a:gd name="T9" fmla="*/ 889000 h 1296"/>
              <a:gd name="T10" fmla="*/ 3267075 w 2058"/>
              <a:gd name="T11" fmla="*/ 0 h 1296"/>
              <a:gd name="T12" fmla="*/ 0 60000 65536"/>
              <a:gd name="T13" fmla="*/ 0 60000 65536"/>
              <a:gd name="T14" fmla="*/ 0 60000 65536"/>
              <a:gd name="T15" fmla="*/ 0 60000 65536"/>
              <a:gd name="T16" fmla="*/ 0 60000 65536"/>
              <a:gd name="T17" fmla="*/ 0 60000 65536"/>
              <a:gd name="T18" fmla="*/ 0 w 2058"/>
              <a:gd name="T19" fmla="*/ 0 h 1296"/>
              <a:gd name="T20" fmla="*/ 2058 w 2058"/>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2058" h="1296">
                <a:moveTo>
                  <a:pt x="0" y="1296"/>
                </a:moveTo>
                <a:cubicBezTo>
                  <a:pt x="102" y="1276"/>
                  <a:pt x="427" y="1220"/>
                  <a:pt x="612" y="1176"/>
                </a:cubicBezTo>
                <a:cubicBezTo>
                  <a:pt x="797" y="1132"/>
                  <a:pt x="952" y="1100"/>
                  <a:pt x="1110" y="1032"/>
                </a:cubicBezTo>
                <a:cubicBezTo>
                  <a:pt x="1268" y="964"/>
                  <a:pt x="1442" y="856"/>
                  <a:pt x="1560" y="768"/>
                </a:cubicBezTo>
                <a:cubicBezTo>
                  <a:pt x="1678" y="680"/>
                  <a:pt x="1735" y="632"/>
                  <a:pt x="1818" y="504"/>
                </a:cubicBezTo>
                <a:cubicBezTo>
                  <a:pt x="1901" y="376"/>
                  <a:pt x="2008" y="105"/>
                  <a:pt x="2058" y="0"/>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Line 21">
            <a:extLst>
              <a:ext uri="{FF2B5EF4-FFF2-40B4-BE49-F238E27FC236}">
                <a16:creationId xmlns:a16="http://schemas.microsoft.com/office/drawing/2014/main" id="{EB1CE21B-98F1-4E7A-9469-B5B56802B749}"/>
              </a:ext>
            </a:extLst>
          </p:cNvPr>
          <p:cNvSpPr>
            <a:spLocks noChangeShapeType="1"/>
          </p:cNvSpPr>
          <p:nvPr/>
        </p:nvSpPr>
        <p:spPr bwMode="auto">
          <a:xfrm flipH="1">
            <a:off x="1371600" y="4048125"/>
            <a:ext cx="1524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22">
            <a:extLst>
              <a:ext uri="{FF2B5EF4-FFF2-40B4-BE49-F238E27FC236}">
                <a16:creationId xmlns:a16="http://schemas.microsoft.com/office/drawing/2014/main" id="{FFD4F67D-5DCF-4D7B-95B5-E11390EC501A}"/>
              </a:ext>
            </a:extLst>
          </p:cNvPr>
          <p:cNvSpPr txBox="1">
            <a:spLocks noChangeArrowheads="1"/>
          </p:cNvSpPr>
          <p:nvPr/>
        </p:nvSpPr>
        <p:spPr bwMode="auto">
          <a:xfrm>
            <a:off x="266700" y="383857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U($45)</a:t>
            </a:r>
          </a:p>
        </p:txBody>
      </p:sp>
      <p:sp>
        <p:nvSpPr>
          <p:cNvPr id="23" name="Oval 23">
            <a:extLst>
              <a:ext uri="{FF2B5EF4-FFF2-40B4-BE49-F238E27FC236}">
                <a16:creationId xmlns:a16="http://schemas.microsoft.com/office/drawing/2014/main" id="{460AD738-7474-46FA-BBD1-7D2FFA9E0ECF}"/>
              </a:ext>
            </a:extLst>
          </p:cNvPr>
          <p:cNvSpPr>
            <a:spLocks noChangeArrowheads="1"/>
          </p:cNvSpPr>
          <p:nvPr/>
        </p:nvSpPr>
        <p:spPr bwMode="auto">
          <a:xfrm>
            <a:off x="2828925" y="3971925"/>
            <a:ext cx="152400" cy="152400"/>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 name="Line 24">
            <a:extLst>
              <a:ext uri="{FF2B5EF4-FFF2-40B4-BE49-F238E27FC236}">
                <a16:creationId xmlns:a16="http://schemas.microsoft.com/office/drawing/2014/main" id="{A9A22F42-08F1-40A1-BFB3-428C7F219B1C}"/>
              </a:ext>
            </a:extLst>
          </p:cNvPr>
          <p:cNvSpPr>
            <a:spLocks noChangeShapeType="1"/>
          </p:cNvSpPr>
          <p:nvPr/>
        </p:nvSpPr>
        <p:spPr bwMode="auto">
          <a:xfrm flipH="1">
            <a:off x="1371600" y="3476625"/>
            <a:ext cx="1524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Oval 25">
            <a:extLst>
              <a:ext uri="{FF2B5EF4-FFF2-40B4-BE49-F238E27FC236}">
                <a16:creationId xmlns:a16="http://schemas.microsoft.com/office/drawing/2014/main" id="{0E971B45-62E3-4478-8E1B-EC6AB8688AEC}"/>
              </a:ext>
            </a:extLst>
          </p:cNvPr>
          <p:cNvSpPr>
            <a:spLocks noChangeArrowheads="1"/>
          </p:cNvSpPr>
          <p:nvPr/>
        </p:nvSpPr>
        <p:spPr bwMode="auto">
          <a:xfrm>
            <a:off x="2830513" y="3400425"/>
            <a:ext cx="152400" cy="152400"/>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Oval 17">
            <a:extLst>
              <a:ext uri="{FF2B5EF4-FFF2-40B4-BE49-F238E27FC236}">
                <a16:creationId xmlns:a16="http://schemas.microsoft.com/office/drawing/2014/main" id="{561C1EBC-370F-4526-81BE-DA620DB2CEE2}"/>
              </a:ext>
            </a:extLst>
          </p:cNvPr>
          <p:cNvSpPr>
            <a:spLocks noChangeArrowheads="1"/>
          </p:cNvSpPr>
          <p:nvPr/>
        </p:nvSpPr>
        <p:spPr bwMode="auto">
          <a:xfrm>
            <a:off x="1295400" y="4343400"/>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Oval 16">
            <a:extLst>
              <a:ext uri="{FF2B5EF4-FFF2-40B4-BE49-F238E27FC236}">
                <a16:creationId xmlns:a16="http://schemas.microsoft.com/office/drawing/2014/main" id="{003DAE8C-CA36-4E09-87D8-064A28B32225}"/>
              </a:ext>
            </a:extLst>
          </p:cNvPr>
          <p:cNvSpPr>
            <a:spLocks noChangeArrowheads="1"/>
          </p:cNvSpPr>
          <p:nvPr/>
        </p:nvSpPr>
        <p:spPr bwMode="auto">
          <a:xfrm>
            <a:off x="4419600" y="2390775"/>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251943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1B215-2B19-4500-A2BB-A4035FB36AB9}"/>
              </a:ext>
            </a:extLst>
          </p:cNvPr>
          <p:cNvSpPr>
            <a:spLocks noGrp="1"/>
          </p:cNvSpPr>
          <p:nvPr>
            <p:ph type="title"/>
          </p:nvPr>
        </p:nvSpPr>
        <p:spPr/>
        <p:txBody>
          <a:bodyPr/>
          <a:lstStyle/>
          <a:p>
            <a:r>
              <a:rPr lang="zh-CN" altLang="en-US" dirty="0"/>
              <a:t>价格改变的效应</a:t>
            </a:r>
          </a:p>
        </p:txBody>
      </p:sp>
      <p:sp>
        <p:nvSpPr>
          <p:cNvPr id="3" name="内容占位符 2">
            <a:extLst>
              <a:ext uri="{FF2B5EF4-FFF2-40B4-BE49-F238E27FC236}">
                <a16:creationId xmlns:a16="http://schemas.microsoft.com/office/drawing/2014/main" id="{27D4A489-B778-4B4E-A15F-C887F4BC5D8D}"/>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C0A950CE-A46C-49D9-A008-AF306A46BB9D}"/>
              </a:ext>
            </a:extLst>
          </p:cNvPr>
          <p:cNvSpPr>
            <a:spLocks noChangeShapeType="1"/>
          </p:cNvSpPr>
          <p:nvPr/>
        </p:nvSpPr>
        <p:spPr bwMode="auto">
          <a:xfrm>
            <a:off x="990600" y="1981200"/>
            <a:ext cx="0" cy="33528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2151D103-4CE9-4B03-9C10-A16D16C772DB}"/>
              </a:ext>
            </a:extLst>
          </p:cNvPr>
          <p:cNvSpPr>
            <a:spLocks noChangeShapeType="1"/>
          </p:cNvSpPr>
          <p:nvPr/>
        </p:nvSpPr>
        <p:spPr bwMode="auto">
          <a:xfrm>
            <a:off x="990600" y="53340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5">
            <a:extLst>
              <a:ext uri="{FF2B5EF4-FFF2-40B4-BE49-F238E27FC236}">
                <a16:creationId xmlns:a16="http://schemas.microsoft.com/office/drawing/2014/main" id="{B5B0D763-C9C8-44C8-AD0D-0EDC302DE424}"/>
              </a:ext>
            </a:extLst>
          </p:cNvPr>
          <p:cNvSpPr>
            <a:spLocks noChangeArrowheads="1"/>
          </p:cNvSpPr>
          <p:nvPr/>
        </p:nvSpPr>
        <p:spPr bwMode="auto">
          <a:xfrm>
            <a:off x="4784725" y="53482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1</a:t>
            </a:r>
          </a:p>
        </p:txBody>
      </p:sp>
      <p:sp>
        <p:nvSpPr>
          <p:cNvPr id="8" name="Line 6">
            <a:extLst>
              <a:ext uri="{FF2B5EF4-FFF2-40B4-BE49-F238E27FC236}">
                <a16:creationId xmlns:a16="http://schemas.microsoft.com/office/drawing/2014/main" id="{36D86559-85A0-4417-8A61-9DF621089837}"/>
              </a:ext>
            </a:extLst>
          </p:cNvPr>
          <p:cNvSpPr>
            <a:spLocks noChangeShapeType="1"/>
          </p:cNvSpPr>
          <p:nvPr/>
        </p:nvSpPr>
        <p:spPr bwMode="auto">
          <a:xfrm>
            <a:off x="990600" y="2819400"/>
            <a:ext cx="12954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7792FC9D-ECAE-4CAC-8CDF-2631B52FAA38}"/>
              </a:ext>
            </a:extLst>
          </p:cNvPr>
          <p:cNvSpPr>
            <a:spLocks noChangeShapeType="1"/>
          </p:cNvSpPr>
          <p:nvPr/>
        </p:nvSpPr>
        <p:spPr bwMode="auto">
          <a:xfrm>
            <a:off x="990600" y="2819400"/>
            <a:ext cx="2971800" cy="2514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a:extLst>
              <a:ext uri="{FF2B5EF4-FFF2-40B4-BE49-F238E27FC236}">
                <a16:creationId xmlns:a16="http://schemas.microsoft.com/office/drawing/2014/main" id="{D49029E5-5998-421B-9889-9B536BEEB6D9}"/>
              </a:ext>
            </a:extLst>
          </p:cNvPr>
          <p:cNvSpPr>
            <a:spLocks noChangeArrowheads="1"/>
          </p:cNvSpPr>
          <p:nvPr/>
        </p:nvSpPr>
        <p:spPr bwMode="auto">
          <a:xfrm>
            <a:off x="1600200" y="4114800"/>
            <a:ext cx="228600" cy="2286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Rectangle 11">
            <a:extLst>
              <a:ext uri="{FF2B5EF4-FFF2-40B4-BE49-F238E27FC236}">
                <a16:creationId xmlns:a16="http://schemas.microsoft.com/office/drawing/2014/main" id="{67869E7A-BF39-4FE0-A348-D65D42FBAF1F}"/>
              </a:ext>
            </a:extLst>
          </p:cNvPr>
          <p:cNvSpPr>
            <a:spLocks noChangeArrowheads="1"/>
          </p:cNvSpPr>
          <p:nvPr/>
        </p:nvSpPr>
        <p:spPr bwMode="auto">
          <a:xfrm>
            <a:off x="441325" y="16144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x</a:t>
            </a:r>
            <a:r>
              <a:rPr lang="en-US" altLang="zh-CN" baseline="-25000">
                <a:ea typeface="宋体" panose="02010600030101010101" pitchFamily="2" charset="-122"/>
              </a:rPr>
              <a:t>2</a:t>
            </a:r>
          </a:p>
        </p:txBody>
      </p:sp>
      <p:graphicFrame>
        <p:nvGraphicFramePr>
          <p:cNvPr id="12" name="Object 12">
            <a:extLst>
              <a:ext uri="{FF2B5EF4-FFF2-40B4-BE49-F238E27FC236}">
                <a16:creationId xmlns:a16="http://schemas.microsoft.com/office/drawing/2014/main" id="{7C07E823-41B2-4C76-8340-15A57DA8EC13}"/>
              </a:ext>
            </a:extLst>
          </p:cNvPr>
          <p:cNvGraphicFramePr>
            <a:graphicFrameLocks/>
          </p:cNvGraphicFramePr>
          <p:nvPr/>
        </p:nvGraphicFramePr>
        <p:xfrm>
          <a:off x="458788" y="2357438"/>
          <a:ext cx="434975" cy="904875"/>
        </p:xfrm>
        <a:graphic>
          <a:graphicData uri="http://schemas.openxmlformats.org/presentationml/2006/ole">
            <mc:AlternateContent xmlns:mc="http://schemas.openxmlformats.org/markup-compatibility/2006">
              <mc:Choice xmlns:v="urn:schemas-microsoft-com:vml" Requires="v">
                <p:oleObj spid="_x0000_s3174" name="Equation" r:id="rId3" imgW="444240" imgH="914400" progId="Equation.2">
                  <p:embed/>
                </p:oleObj>
              </mc:Choice>
              <mc:Fallback>
                <p:oleObj name="Equation" r:id="rId3" imgW="444240" imgH="914400" progId="Equation.2">
                  <p:embed/>
                  <p:pic>
                    <p:nvPicPr>
                      <p:cNvPr id="3074"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357438"/>
                        <a:ext cx="434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Line 13">
            <a:extLst>
              <a:ext uri="{FF2B5EF4-FFF2-40B4-BE49-F238E27FC236}">
                <a16:creationId xmlns:a16="http://schemas.microsoft.com/office/drawing/2014/main" id="{8ED801EB-6DF6-447D-B7D4-3536D880885B}"/>
              </a:ext>
            </a:extLst>
          </p:cNvPr>
          <p:cNvSpPr>
            <a:spLocks noChangeShapeType="1"/>
          </p:cNvSpPr>
          <p:nvPr/>
        </p:nvSpPr>
        <p:spPr bwMode="auto">
          <a:xfrm>
            <a:off x="990600" y="3619500"/>
            <a:ext cx="2057400" cy="17414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4" name="Object 14">
            <a:extLst>
              <a:ext uri="{FF2B5EF4-FFF2-40B4-BE49-F238E27FC236}">
                <a16:creationId xmlns:a16="http://schemas.microsoft.com/office/drawing/2014/main" id="{E4161557-7E1F-426A-8C0A-FEA3D208E1A6}"/>
              </a:ext>
            </a:extLst>
          </p:cNvPr>
          <p:cNvGraphicFramePr>
            <a:graphicFrameLocks/>
          </p:cNvGraphicFramePr>
          <p:nvPr/>
        </p:nvGraphicFramePr>
        <p:xfrm>
          <a:off x="439738" y="3348038"/>
          <a:ext cx="434975" cy="904875"/>
        </p:xfrm>
        <a:graphic>
          <a:graphicData uri="http://schemas.openxmlformats.org/presentationml/2006/ole">
            <mc:AlternateContent xmlns:mc="http://schemas.openxmlformats.org/markup-compatibility/2006">
              <mc:Choice xmlns:v="urn:schemas-microsoft-com:vml" Requires="v">
                <p:oleObj spid="_x0000_s3175" name="Equation" r:id="rId5" imgW="444240" imgH="914400" progId="Equation.2">
                  <p:embed/>
                </p:oleObj>
              </mc:Choice>
              <mc:Fallback>
                <p:oleObj name="Equation" r:id="rId5" imgW="444240" imgH="914400" progId="Equation.2">
                  <p:embed/>
                  <p:pic>
                    <p:nvPicPr>
                      <p:cNvPr id="3075" name="Object 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738" y="3348038"/>
                        <a:ext cx="434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5">
            <a:extLst>
              <a:ext uri="{FF2B5EF4-FFF2-40B4-BE49-F238E27FC236}">
                <a16:creationId xmlns:a16="http://schemas.microsoft.com/office/drawing/2014/main" id="{E3B44EDA-9B9D-423B-9D2E-8A24C790A8A1}"/>
              </a:ext>
            </a:extLst>
          </p:cNvPr>
          <p:cNvSpPr>
            <a:spLocks noChangeArrowheads="1"/>
          </p:cNvSpPr>
          <p:nvPr/>
        </p:nvSpPr>
        <p:spPr bwMode="auto">
          <a:xfrm>
            <a:off x="1660525" y="2757488"/>
            <a:ext cx="6854819" cy="138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现在仅需</a:t>
            </a:r>
            <a:r>
              <a:rPr lang="en-US" altLang="zh-CN" dirty="0">
                <a:ea typeface="宋体" panose="02010600030101010101" pitchFamily="2" charset="-122"/>
              </a:rPr>
              <a:t>m’&lt; m</a:t>
            </a:r>
            <a:r>
              <a:rPr lang="zh-CN" altLang="en-US" dirty="0">
                <a:ea typeface="宋体" panose="02010600030101010101" pitchFamily="2" charset="-122"/>
              </a:rPr>
              <a:t>便可以在新的价格水平下     </a:t>
            </a:r>
            <a:r>
              <a:rPr lang="en-US" altLang="zh-CN" dirty="0">
                <a:ea typeface="宋体" panose="02010600030101010101" pitchFamily="2" charset="-122"/>
              </a:rPr>
              <a:t>	</a:t>
            </a:r>
            <a:r>
              <a:rPr lang="zh-CN" altLang="en-US" dirty="0">
                <a:ea typeface="宋体" panose="02010600030101010101" pitchFamily="2" charset="-122"/>
              </a:rPr>
              <a:t>购买到原有消费数量的商品</a:t>
            </a:r>
            <a:r>
              <a:rPr lang="en-US" altLang="zh-CN" dirty="0">
                <a:ea typeface="宋体" panose="02010600030101010101" pitchFamily="2" charset="-122"/>
              </a:rPr>
              <a:t>, </a:t>
            </a:r>
            <a:br>
              <a:rPr lang="en-US" altLang="zh-CN" dirty="0">
                <a:ea typeface="宋体" panose="02010600030101010101" pitchFamily="2" charset="-122"/>
              </a:rPr>
            </a:br>
            <a:r>
              <a:rPr lang="en-US" altLang="zh-CN" dirty="0">
                <a:ea typeface="宋体" panose="02010600030101010101" pitchFamily="2" charset="-122"/>
              </a:rPr>
              <a:t>           </a:t>
            </a:r>
            <a:r>
              <a:rPr lang="zh-CN" altLang="en-US" dirty="0">
                <a:ea typeface="宋体" panose="02010600030101010101" pitchFamily="2" charset="-122"/>
              </a:rPr>
              <a:t>也即消费者的购买力增加了</a:t>
            </a:r>
            <a:endParaRPr lang="en-US" altLang="zh-CN" dirty="0">
              <a:ea typeface="宋体" panose="02010600030101010101" pitchFamily="2" charset="-122"/>
            </a:endParaRPr>
          </a:p>
        </p:txBody>
      </p:sp>
      <p:sp>
        <p:nvSpPr>
          <p:cNvPr id="16" name="Line 16">
            <a:extLst>
              <a:ext uri="{FF2B5EF4-FFF2-40B4-BE49-F238E27FC236}">
                <a16:creationId xmlns:a16="http://schemas.microsoft.com/office/drawing/2014/main" id="{5226CE0A-D10C-4093-A765-C87F721864A6}"/>
              </a:ext>
            </a:extLst>
          </p:cNvPr>
          <p:cNvSpPr>
            <a:spLocks noChangeShapeType="1"/>
          </p:cNvSpPr>
          <p:nvPr/>
        </p:nvSpPr>
        <p:spPr bwMode="auto">
          <a:xfrm flipV="1">
            <a:off x="2476500" y="4438650"/>
            <a:ext cx="438150" cy="43815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1">
            <a:extLst>
              <a:ext uri="{FF2B5EF4-FFF2-40B4-BE49-F238E27FC236}">
                <a16:creationId xmlns:a16="http://schemas.microsoft.com/office/drawing/2014/main" id="{EAC1395C-E03B-4B2B-B706-682B2E928BB8}"/>
              </a:ext>
            </a:extLst>
          </p:cNvPr>
          <p:cNvSpPr>
            <a:spLocks noChangeArrowheads="1"/>
          </p:cNvSpPr>
          <p:nvPr/>
        </p:nvSpPr>
        <p:spPr bwMode="auto">
          <a:xfrm>
            <a:off x="1660525" y="1385888"/>
            <a:ext cx="312906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消费者的预算为</a:t>
            </a:r>
            <a:r>
              <a:rPr lang="en-US" altLang="zh-CN" dirty="0">
                <a:ea typeface="宋体" panose="02010600030101010101" pitchFamily="2" charset="-122"/>
              </a:rPr>
              <a:t>m.</a:t>
            </a:r>
          </a:p>
        </p:txBody>
      </p:sp>
      <p:sp>
        <p:nvSpPr>
          <p:cNvPr id="18" name="Rectangle 10">
            <a:extLst>
              <a:ext uri="{FF2B5EF4-FFF2-40B4-BE49-F238E27FC236}">
                <a16:creationId xmlns:a16="http://schemas.microsoft.com/office/drawing/2014/main" id="{6EE68FCF-226D-4B32-BE4F-F1A9D0ED4529}"/>
              </a:ext>
            </a:extLst>
          </p:cNvPr>
          <p:cNvSpPr>
            <a:spLocks noChangeArrowheads="1"/>
          </p:cNvSpPr>
          <p:nvPr/>
        </p:nvSpPr>
        <p:spPr bwMode="auto">
          <a:xfrm>
            <a:off x="1660525" y="1843088"/>
            <a:ext cx="7599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商品</a:t>
            </a:r>
            <a:r>
              <a:rPr lang="en-US" altLang="zh-CN" dirty="0">
                <a:ea typeface="宋体" panose="02010600030101010101" pitchFamily="2" charset="-122"/>
              </a:rPr>
              <a:t>1</a:t>
            </a:r>
            <a:r>
              <a:rPr lang="zh-CN" altLang="en-US" dirty="0">
                <a:ea typeface="宋体" panose="02010600030101010101" pitchFamily="2" charset="-122"/>
              </a:rPr>
              <a:t>的价格下降使得消费者的预算约束外移。</a:t>
            </a:r>
            <a:endParaRPr lang="en-US" altLang="zh-CN" dirty="0">
              <a:ea typeface="宋体" panose="02010600030101010101" pitchFamily="2" charset="-122"/>
            </a:endParaRPr>
          </a:p>
        </p:txBody>
      </p:sp>
    </p:spTree>
    <p:extLst>
      <p:ext uri="{BB962C8B-B14F-4D97-AF65-F5344CB8AC3E}">
        <p14:creationId xmlns:p14="http://schemas.microsoft.com/office/powerpoint/2010/main" val="568569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EB10F-ECA2-4DBF-9DCC-7215E6D2D82D}"/>
              </a:ext>
            </a:extLst>
          </p:cNvPr>
          <p:cNvSpPr>
            <a:spLocks noGrp="1"/>
          </p:cNvSpPr>
          <p:nvPr>
            <p:ph type="title"/>
          </p:nvPr>
        </p:nvSpPr>
        <p:spPr/>
        <p:txBody>
          <a:bodyPr/>
          <a:lstStyle/>
          <a:p>
            <a:r>
              <a:rPr lang="zh-CN" altLang="en-US" dirty="0">
                <a:ea typeface="宋体" panose="02010600030101010101" pitchFamily="2" charset="-122"/>
              </a:rPr>
              <a:t>不确定性情况下的偏好</a:t>
            </a:r>
            <a:endParaRPr lang="zh-CN" altLang="en-US" dirty="0"/>
          </a:p>
        </p:txBody>
      </p:sp>
      <p:sp>
        <p:nvSpPr>
          <p:cNvPr id="3" name="内容占位符 2">
            <a:extLst>
              <a:ext uri="{FF2B5EF4-FFF2-40B4-BE49-F238E27FC236}">
                <a16:creationId xmlns:a16="http://schemas.microsoft.com/office/drawing/2014/main" id="{0672D777-4211-4ECD-93A8-FE6A477DFD21}"/>
              </a:ext>
            </a:extLst>
          </p:cNvPr>
          <p:cNvSpPr>
            <a:spLocks noGrp="1"/>
          </p:cNvSpPr>
          <p:nvPr>
            <p:ph idx="1"/>
          </p:nvPr>
        </p:nvSpPr>
        <p:spPr/>
        <p:txBody>
          <a:bodyPr/>
          <a:lstStyle/>
          <a:p>
            <a:endParaRPr lang="zh-CN" altLang="en-US" dirty="0"/>
          </a:p>
        </p:txBody>
      </p:sp>
      <p:sp>
        <p:nvSpPr>
          <p:cNvPr id="4" name="Rectangle 2">
            <a:extLst>
              <a:ext uri="{FF2B5EF4-FFF2-40B4-BE49-F238E27FC236}">
                <a16:creationId xmlns:a16="http://schemas.microsoft.com/office/drawing/2014/main" id="{74F221EF-CA6E-4EF2-931F-E806E3B3E94F}"/>
              </a:ext>
            </a:extLst>
          </p:cNvPr>
          <p:cNvSpPr txBox="1">
            <a:spLocks noChangeArrowheads="1"/>
          </p:cNvSpPr>
          <p:nvPr/>
        </p:nvSpPr>
        <p:spPr>
          <a:xfrm>
            <a:off x="685800" y="228600"/>
            <a:ext cx="7772400" cy="121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dirty="0">
              <a:ea typeface="宋体" panose="02010600030101010101" pitchFamily="2" charset="-122"/>
            </a:endParaRPr>
          </a:p>
        </p:txBody>
      </p:sp>
      <p:sp>
        <p:nvSpPr>
          <p:cNvPr id="5" name="Line 3">
            <a:extLst>
              <a:ext uri="{FF2B5EF4-FFF2-40B4-BE49-F238E27FC236}">
                <a16:creationId xmlns:a16="http://schemas.microsoft.com/office/drawing/2014/main" id="{8A4E6360-4F7D-4331-89AE-4495E885BE23}"/>
              </a:ext>
            </a:extLst>
          </p:cNvPr>
          <p:cNvSpPr>
            <a:spLocks noChangeShapeType="1"/>
          </p:cNvSpPr>
          <p:nvPr/>
        </p:nvSpPr>
        <p:spPr bwMode="auto">
          <a:xfrm flipV="1">
            <a:off x="1371600" y="1752600"/>
            <a:ext cx="0" cy="3048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2FE248CD-7DE6-420D-A8B5-E88443420339}"/>
              </a:ext>
            </a:extLst>
          </p:cNvPr>
          <p:cNvSpPr>
            <a:spLocks noChangeShapeType="1"/>
          </p:cNvSpPr>
          <p:nvPr/>
        </p:nvSpPr>
        <p:spPr bwMode="auto">
          <a:xfrm>
            <a:off x="1371600" y="4800600"/>
            <a:ext cx="4114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5">
            <a:extLst>
              <a:ext uri="{FF2B5EF4-FFF2-40B4-BE49-F238E27FC236}">
                <a16:creationId xmlns:a16="http://schemas.microsoft.com/office/drawing/2014/main" id="{A4E26E3D-2AB1-446B-84E9-F960D8674BCC}"/>
              </a:ext>
            </a:extLst>
          </p:cNvPr>
          <p:cNvSpPr txBox="1">
            <a:spLocks noChangeArrowheads="1"/>
          </p:cNvSpPr>
          <p:nvPr/>
        </p:nvSpPr>
        <p:spPr bwMode="auto">
          <a:xfrm>
            <a:off x="5470525" y="4876800"/>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zh-CN" altLang="en-US">
                <a:ea typeface="宋体" panose="02010600030101010101" pitchFamily="2" charset="-122"/>
              </a:rPr>
              <a:t>财富</a:t>
            </a:r>
            <a:endParaRPr lang="en-US" altLang="zh-CN">
              <a:ea typeface="宋体" panose="02010600030101010101" pitchFamily="2" charset="-122"/>
            </a:endParaRPr>
          </a:p>
        </p:txBody>
      </p:sp>
      <p:sp>
        <p:nvSpPr>
          <p:cNvPr id="8" name="Text Box 6">
            <a:extLst>
              <a:ext uri="{FF2B5EF4-FFF2-40B4-BE49-F238E27FC236}">
                <a16:creationId xmlns:a16="http://schemas.microsoft.com/office/drawing/2014/main" id="{BEA3270E-37BB-4471-8128-259473A303B2}"/>
              </a:ext>
            </a:extLst>
          </p:cNvPr>
          <p:cNvSpPr txBox="1">
            <a:spLocks noChangeArrowheads="1"/>
          </p:cNvSpPr>
          <p:nvPr/>
        </p:nvSpPr>
        <p:spPr bwMode="auto">
          <a:xfrm>
            <a:off x="1098550" y="4876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$0</a:t>
            </a:r>
          </a:p>
        </p:txBody>
      </p:sp>
      <p:sp>
        <p:nvSpPr>
          <p:cNvPr id="9" name="Text Box 7">
            <a:extLst>
              <a:ext uri="{FF2B5EF4-FFF2-40B4-BE49-F238E27FC236}">
                <a16:creationId xmlns:a16="http://schemas.microsoft.com/office/drawing/2014/main" id="{F76E9D96-97C0-4B42-9080-10C0E4E2DC73}"/>
              </a:ext>
            </a:extLst>
          </p:cNvPr>
          <p:cNvSpPr txBox="1">
            <a:spLocks noChangeArrowheads="1"/>
          </p:cNvSpPr>
          <p:nvPr/>
        </p:nvSpPr>
        <p:spPr bwMode="auto">
          <a:xfrm>
            <a:off x="4114800" y="48768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$90</a:t>
            </a:r>
          </a:p>
        </p:txBody>
      </p:sp>
      <p:sp>
        <p:nvSpPr>
          <p:cNvPr id="10" name="Text Box 8">
            <a:extLst>
              <a:ext uri="{FF2B5EF4-FFF2-40B4-BE49-F238E27FC236}">
                <a16:creationId xmlns:a16="http://schemas.microsoft.com/office/drawing/2014/main" id="{8EAD633B-F18D-4DF3-BD80-5066CC9DECDC}"/>
              </a:ext>
            </a:extLst>
          </p:cNvPr>
          <p:cNvSpPr txBox="1">
            <a:spLocks noChangeArrowheads="1"/>
          </p:cNvSpPr>
          <p:nvPr/>
        </p:nvSpPr>
        <p:spPr bwMode="auto">
          <a:xfrm>
            <a:off x="847725" y="213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12</a:t>
            </a:r>
          </a:p>
        </p:txBody>
      </p:sp>
      <p:sp>
        <p:nvSpPr>
          <p:cNvPr id="11" name="Line 9">
            <a:extLst>
              <a:ext uri="{FF2B5EF4-FFF2-40B4-BE49-F238E27FC236}">
                <a16:creationId xmlns:a16="http://schemas.microsoft.com/office/drawing/2014/main" id="{909A5429-F548-4BA0-8939-C2121D57F243}"/>
              </a:ext>
            </a:extLst>
          </p:cNvPr>
          <p:cNvSpPr>
            <a:spLocks noChangeShapeType="1"/>
          </p:cNvSpPr>
          <p:nvPr/>
        </p:nvSpPr>
        <p:spPr bwMode="auto">
          <a:xfrm flipV="1">
            <a:off x="4495800" y="2457450"/>
            <a:ext cx="0" cy="23431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3302FA9A-6774-4E83-80ED-B1ED356A4714}"/>
              </a:ext>
            </a:extLst>
          </p:cNvPr>
          <p:cNvSpPr>
            <a:spLocks noChangeShapeType="1"/>
          </p:cNvSpPr>
          <p:nvPr/>
        </p:nvSpPr>
        <p:spPr bwMode="auto">
          <a:xfrm flipH="1">
            <a:off x="1371600" y="2466975"/>
            <a:ext cx="31242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1">
            <a:extLst>
              <a:ext uri="{FF2B5EF4-FFF2-40B4-BE49-F238E27FC236}">
                <a16:creationId xmlns:a16="http://schemas.microsoft.com/office/drawing/2014/main" id="{A63C2AE2-4742-4EF2-9CFA-F12151EFC135}"/>
              </a:ext>
            </a:extLst>
          </p:cNvPr>
          <p:cNvSpPr txBox="1">
            <a:spLocks noChangeArrowheads="1"/>
          </p:cNvSpPr>
          <p:nvPr/>
        </p:nvSpPr>
        <p:spPr bwMode="auto">
          <a:xfrm>
            <a:off x="4572000" y="1635125"/>
            <a:ext cx="4457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dirty="0">
                <a:ea typeface="宋体" panose="02010600030101010101" pitchFamily="2" charset="-122"/>
              </a:rPr>
              <a:t>U($45) = EU </a:t>
            </a:r>
            <a:r>
              <a:rPr lang="en-US" altLang="zh-CN" dirty="0">
                <a:ea typeface="宋体" panose="02010600030101010101" pitchFamily="2" charset="-122"/>
                <a:sym typeface="Symbol" panose="05050102010706020507" pitchFamily="18" charset="2"/>
              </a:rPr>
              <a:t> </a:t>
            </a:r>
            <a:r>
              <a:rPr lang="zh-CN" altLang="en-US" dirty="0">
                <a:ea typeface="宋体" panose="02010600030101010101" pitchFamily="2" charset="-122"/>
                <a:sym typeface="Symbol" panose="05050102010706020507" pitchFamily="18" charset="2"/>
              </a:rPr>
              <a:t>风险中性</a:t>
            </a:r>
            <a:endParaRPr lang="en-US" altLang="zh-CN" dirty="0">
              <a:ea typeface="宋体" panose="02010600030101010101" pitchFamily="2" charset="-122"/>
            </a:endParaRPr>
          </a:p>
        </p:txBody>
      </p:sp>
      <p:sp>
        <p:nvSpPr>
          <p:cNvPr id="14" name="Text Box 12">
            <a:extLst>
              <a:ext uri="{FF2B5EF4-FFF2-40B4-BE49-F238E27FC236}">
                <a16:creationId xmlns:a16="http://schemas.microsoft.com/office/drawing/2014/main" id="{A4F1E075-B153-442A-ACAB-77F4B9B89D7A}"/>
              </a:ext>
            </a:extLst>
          </p:cNvPr>
          <p:cNvSpPr txBox="1">
            <a:spLocks noChangeArrowheads="1"/>
          </p:cNvSpPr>
          <p:nvPr/>
        </p:nvSpPr>
        <p:spPr bwMode="auto">
          <a:xfrm>
            <a:off x="941388" y="4191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2</a:t>
            </a:r>
          </a:p>
        </p:txBody>
      </p:sp>
      <p:sp>
        <p:nvSpPr>
          <p:cNvPr id="15" name="Line 13">
            <a:extLst>
              <a:ext uri="{FF2B5EF4-FFF2-40B4-BE49-F238E27FC236}">
                <a16:creationId xmlns:a16="http://schemas.microsoft.com/office/drawing/2014/main" id="{9542CFA4-FAD4-41E6-A2E0-E0C9E7426653}"/>
              </a:ext>
            </a:extLst>
          </p:cNvPr>
          <p:cNvSpPr>
            <a:spLocks noChangeShapeType="1"/>
          </p:cNvSpPr>
          <p:nvPr/>
        </p:nvSpPr>
        <p:spPr bwMode="auto">
          <a:xfrm flipV="1">
            <a:off x="2897188" y="3505200"/>
            <a:ext cx="0" cy="1295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a:extLst>
              <a:ext uri="{FF2B5EF4-FFF2-40B4-BE49-F238E27FC236}">
                <a16:creationId xmlns:a16="http://schemas.microsoft.com/office/drawing/2014/main" id="{E6DDB9CD-D990-4777-B95E-9DC279D04225}"/>
              </a:ext>
            </a:extLst>
          </p:cNvPr>
          <p:cNvSpPr>
            <a:spLocks noChangeShapeType="1"/>
          </p:cNvSpPr>
          <p:nvPr/>
        </p:nvSpPr>
        <p:spPr bwMode="auto">
          <a:xfrm flipV="1">
            <a:off x="1371600" y="2324100"/>
            <a:ext cx="3352800" cy="20955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6">
            <a:extLst>
              <a:ext uri="{FF2B5EF4-FFF2-40B4-BE49-F238E27FC236}">
                <a16:creationId xmlns:a16="http://schemas.microsoft.com/office/drawing/2014/main" id="{E9BA5496-75DA-40F5-9F98-314F7552F0D2}"/>
              </a:ext>
            </a:extLst>
          </p:cNvPr>
          <p:cNvSpPr txBox="1">
            <a:spLocks noChangeArrowheads="1"/>
          </p:cNvSpPr>
          <p:nvPr/>
        </p:nvSpPr>
        <p:spPr bwMode="auto">
          <a:xfrm>
            <a:off x="2468563" y="48768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$45</a:t>
            </a:r>
          </a:p>
        </p:txBody>
      </p:sp>
      <p:sp>
        <p:nvSpPr>
          <p:cNvPr id="18" name="Text Box 17">
            <a:extLst>
              <a:ext uri="{FF2B5EF4-FFF2-40B4-BE49-F238E27FC236}">
                <a16:creationId xmlns:a16="http://schemas.microsoft.com/office/drawing/2014/main" id="{3BF5B08E-6784-4E6F-9B55-1C44DAD7382C}"/>
              </a:ext>
            </a:extLst>
          </p:cNvPr>
          <p:cNvSpPr txBox="1">
            <a:spLocks noChangeArrowheads="1"/>
          </p:cNvSpPr>
          <p:nvPr/>
        </p:nvSpPr>
        <p:spPr bwMode="auto">
          <a:xfrm>
            <a:off x="5318125" y="2173288"/>
            <a:ext cx="2968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zh-CN" altLang="en-US">
                <a:ea typeface="宋体" panose="02010600030101010101" pitchFamily="2" charset="-122"/>
              </a:rPr>
              <a:t>边际效用随着财富的</a:t>
            </a:r>
            <a:endParaRPr lang="en-US" altLang="zh-CN">
              <a:ea typeface="宋体" panose="02010600030101010101" pitchFamily="2" charset="-122"/>
            </a:endParaRPr>
          </a:p>
          <a:p>
            <a:r>
              <a:rPr lang="zh-CN" altLang="en-US">
                <a:ea typeface="宋体" panose="02010600030101010101" pitchFamily="2" charset="-122"/>
              </a:rPr>
              <a:t>上升保持不变</a:t>
            </a:r>
            <a:endParaRPr lang="en-US" altLang="zh-CN">
              <a:ea typeface="宋体" panose="02010600030101010101" pitchFamily="2" charset="-122"/>
            </a:endParaRPr>
          </a:p>
        </p:txBody>
      </p:sp>
      <p:sp>
        <p:nvSpPr>
          <p:cNvPr id="19" name="Line 21">
            <a:extLst>
              <a:ext uri="{FF2B5EF4-FFF2-40B4-BE49-F238E27FC236}">
                <a16:creationId xmlns:a16="http://schemas.microsoft.com/office/drawing/2014/main" id="{36AC7682-0CD4-4376-8081-FD8BB73D7DD5}"/>
              </a:ext>
            </a:extLst>
          </p:cNvPr>
          <p:cNvSpPr>
            <a:spLocks noChangeShapeType="1"/>
          </p:cNvSpPr>
          <p:nvPr/>
        </p:nvSpPr>
        <p:spPr bwMode="auto">
          <a:xfrm flipH="1">
            <a:off x="1371600" y="3476625"/>
            <a:ext cx="15240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Oval 22">
            <a:extLst>
              <a:ext uri="{FF2B5EF4-FFF2-40B4-BE49-F238E27FC236}">
                <a16:creationId xmlns:a16="http://schemas.microsoft.com/office/drawing/2014/main" id="{3B929C94-BC38-4179-9332-49AE05CCF835}"/>
              </a:ext>
            </a:extLst>
          </p:cNvPr>
          <p:cNvSpPr>
            <a:spLocks noChangeArrowheads="1"/>
          </p:cNvSpPr>
          <p:nvPr/>
        </p:nvSpPr>
        <p:spPr bwMode="auto">
          <a:xfrm>
            <a:off x="2830513" y="3400425"/>
            <a:ext cx="152400" cy="152400"/>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Oval 23">
            <a:extLst>
              <a:ext uri="{FF2B5EF4-FFF2-40B4-BE49-F238E27FC236}">
                <a16:creationId xmlns:a16="http://schemas.microsoft.com/office/drawing/2014/main" id="{9A3FA2EA-826C-434C-ADE4-909D86B89576}"/>
              </a:ext>
            </a:extLst>
          </p:cNvPr>
          <p:cNvSpPr>
            <a:spLocks noChangeArrowheads="1"/>
          </p:cNvSpPr>
          <p:nvPr/>
        </p:nvSpPr>
        <p:spPr bwMode="auto">
          <a:xfrm>
            <a:off x="1295400" y="4343400"/>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 name="Oval 24">
            <a:extLst>
              <a:ext uri="{FF2B5EF4-FFF2-40B4-BE49-F238E27FC236}">
                <a16:creationId xmlns:a16="http://schemas.microsoft.com/office/drawing/2014/main" id="{B4784FB7-003A-4808-B688-76AA548FF105}"/>
              </a:ext>
            </a:extLst>
          </p:cNvPr>
          <p:cNvSpPr>
            <a:spLocks noChangeArrowheads="1"/>
          </p:cNvSpPr>
          <p:nvPr/>
        </p:nvSpPr>
        <p:spPr bwMode="auto">
          <a:xfrm>
            <a:off x="4419600" y="2390775"/>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 name="Text Box 25">
            <a:extLst>
              <a:ext uri="{FF2B5EF4-FFF2-40B4-BE49-F238E27FC236}">
                <a16:creationId xmlns:a16="http://schemas.microsoft.com/office/drawing/2014/main" id="{ED4E5175-A5AA-4DE3-A63A-7CCB79EFB994}"/>
              </a:ext>
            </a:extLst>
          </p:cNvPr>
          <p:cNvSpPr txBox="1">
            <a:spLocks noChangeArrowheads="1"/>
          </p:cNvSpPr>
          <p:nvPr/>
        </p:nvSpPr>
        <p:spPr bwMode="auto">
          <a:xfrm>
            <a:off x="76200" y="2895600"/>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zh-CN">
                <a:ea typeface="宋体" panose="02010600030101010101" pitchFamily="2" charset="-122"/>
              </a:rPr>
              <a:t>U($45)=</a:t>
            </a:r>
            <a:br>
              <a:rPr lang="en-US" altLang="zh-CN">
                <a:ea typeface="宋体" panose="02010600030101010101" pitchFamily="2" charset="-122"/>
              </a:rPr>
            </a:br>
            <a:r>
              <a:rPr lang="en-US" altLang="zh-CN">
                <a:ea typeface="宋体" panose="02010600030101010101" pitchFamily="2" charset="-122"/>
              </a:rPr>
              <a:t>EU=7</a:t>
            </a:r>
          </a:p>
        </p:txBody>
      </p:sp>
    </p:spTree>
    <p:extLst>
      <p:ext uri="{BB962C8B-B14F-4D97-AF65-F5344CB8AC3E}">
        <p14:creationId xmlns:p14="http://schemas.microsoft.com/office/powerpoint/2010/main" val="25992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EFFDB-1980-41CC-B47D-A806F74CA5E2}"/>
              </a:ext>
            </a:extLst>
          </p:cNvPr>
          <p:cNvSpPr>
            <a:spLocks noGrp="1"/>
          </p:cNvSpPr>
          <p:nvPr>
            <p:ph type="title"/>
          </p:nvPr>
        </p:nvSpPr>
        <p:spPr/>
        <p:txBody>
          <a:bodyPr/>
          <a:lstStyle/>
          <a:p>
            <a:r>
              <a:rPr lang="zh-CN" altLang="en-US" dirty="0"/>
              <a:t>价格改变的效应</a:t>
            </a:r>
          </a:p>
        </p:txBody>
      </p:sp>
      <p:sp>
        <p:nvSpPr>
          <p:cNvPr id="3" name="内容占位符 2">
            <a:extLst>
              <a:ext uri="{FF2B5EF4-FFF2-40B4-BE49-F238E27FC236}">
                <a16:creationId xmlns:a16="http://schemas.microsoft.com/office/drawing/2014/main" id="{5B85B07F-882C-47EC-84E2-BB567CDE8807}"/>
              </a:ext>
            </a:extLst>
          </p:cNvPr>
          <p:cNvSpPr>
            <a:spLocks noGrp="1"/>
          </p:cNvSpPr>
          <p:nvPr>
            <p:ph idx="1"/>
          </p:nvPr>
        </p:nvSpPr>
        <p:spPr/>
        <p:txBody>
          <a:bodyPr>
            <a:normAutofit/>
          </a:bodyPr>
          <a:lstStyle/>
          <a:p>
            <a:r>
              <a:rPr lang="zh-CN" altLang="en-US" sz="3200" dirty="0"/>
              <a:t>斯勒茨基</a:t>
            </a:r>
            <a:r>
              <a:rPr lang="en-US" altLang="zh-CN" sz="3200" dirty="0"/>
              <a:t>(Eugen Slutsky)</a:t>
            </a:r>
            <a:r>
              <a:rPr lang="zh-CN" altLang="en-US" sz="3200" dirty="0"/>
              <a:t>以及希克斯</a:t>
            </a:r>
            <a:r>
              <a:rPr lang="en-US" altLang="zh-CN" sz="3200" dirty="0"/>
              <a:t>(John Hicks)</a:t>
            </a:r>
            <a:r>
              <a:rPr lang="zh-CN" altLang="en-US" sz="3200" dirty="0"/>
              <a:t>独立研究发现由价格改变所导致的消费者需求数量的改变是单纯的收入效应和替代效应的数量改变的总和。</a:t>
            </a:r>
          </a:p>
          <a:p>
            <a:endParaRPr lang="zh-CN" altLang="en-US" sz="3200" dirty="0"/>
          </a:p>
        </p:txBody>
      </p:sp>
    </p:spTree>
    <p:extLst>
      <p:ext uri="{BB962C8B-B14F-4D97-AF65-F5344CB8AC3E}">
        <p14:creationId xmlns:p14="http://schemas.microsoft.com/office/powerpoint/2010/main" val="111338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EDE8E-D03A-4309-A6A6-EC328B6967CF}"/>
              </a:ext>
            </a:extLst>
          </p:cNvPr>
          <p:cNvSpPr>
            <a:spLocks noGrp="1"/>
          </p:cNvSpPr>
          <p:nvPr>
            <p:ph type="title"/>
          </p:nvPr>
        </p:nvSpPr>
        <p:spPr/>
        <p:txBody>
          <a:bodyPr/>
          <a:lstStyle/>
          <a:p>
            <a:r>
              <a:rPr lang="zh-CN" altLang="en-US" dirty="0"/>
              <a:t>价格改变的效应</a:t>
            </a:r>
          </a:p>
        </p:txBody>
      </p:sp>
      <p:sp>
        <p:nvSpPr>
          <p:cNvPr id="3" name="内容占位符 2">
            <a:extLst>
              <a:ext uri="{FF2B5EF4-FFF2-40B4-BE49-F238E27FC236}">
                <a16:creationId xmlns:a16="http://schemas.microsoft.com/office/drawing/2014/main" id="{5FF3C540-AE36-41E8-B9B8-0A8A3194A84F}"/>
              </a:ext>
            </a:extLst>
          </p:cNvPr>
          <p:cNvSpPr>
            <a:spLocks noGrp="1"/>
          </p:cNvSpPr>
          <p:nvPr>
            <p:ph idx="1"/>
          </p:nvPr>
        </p:nvSpPr>
        <p:spPr/>
        <p:txBody>
          <a:bodyPr/>
          <a:lstStyle/>
          <a:p>
            <a:r>
              <a:rPr lang="zh-CN" altLang="en-US" dirty="0"/>
              <a:t>如何把价格改变的总效应分解为收入效应和替代效应？</a:t>
            </a:r>
            <a:endParaRPr lang="en-US" altLang="zh-CN" dirty="0"/>
          </a:p>
          <a:p>
            <a:r>
              <a:rPr lang="zh-CN" altLang="en-US" dirty="0"/>
              <a:t>如何分离出价格变化对于购买力的影响</a:t>
            </a:r>
            <a:endParaRPr lang="en-US" altLang="zh-CN" dirty="0"/>
          </a:p>
          <a:p>
            <a:r>
              <a:rPr lang="zh-CN" altLang="en-US" dirty="0"/>
              <a:t>在替代效应中应该保持什么东西不变？</a:t>
            </a:r>
            <a:endParaRPr lang="en-US" altLang="zh-CN" dirty="0"/>
          </a:p>
          <a:p>
            <a:r>
              <a:rPr lang="zh-CN" altLang="en-US" dirty="0"/>
              <a:t>斯勒茨基和希克斯有不同的选择</a:t>
            </a:r>
            <a:endParaRPr lang="en-US" altLang="zh-CN" dirty="0"/>
          </a:p>
          <a:p>
            <a:r>
              <a:rPr lang="zh-CN" altLang="en-US" dirty="0"/>
              <a:t>斯勒茨基替代效应</a:t>
            </a:r>
            <a:endParaRPr lang="en-US" altLang="zh-CN" dirty="0"/>
          </a:p>
          <a:p>
            <a:r>
              <a:rPr lang="zh-CN" altLang="en-US" dirty="0"/>
              <a:t>希克斯替代效应</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4141281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1791</TotalTime>
  <Words>2219</Words>
  <Application>Microsoft Office PowerPoint</Application>
  <PresentationFormat>全屏显示(4:3)</PresentationFormat>
  <Paragraphs>472</Paragraphs>
  <Slides>70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1" baseType="lpstr">
      <vt:lpstr>等线</vt:lpstr>
      <vt:lpstr>等线 Light</vt:lpstr>
      <vt:lpstr>宋体</vt:lpstr>
      <vt:lpstr>Arial</vt:lpstr>
      <vt:lpstr>Calibri</vt:lpstr>
      <vt:lpstr>Calibri Light</vt:lpstr>
      <vt:lpstr>Cambria Math</vt:lpstr>
      <vt:lpstr>Symbol</vt:lpstr>
      <vt:lpstr>Verdana</vt:lpstr>
      <vt:lpstr>Office 主题​​</vt:lpstr>
      <vt:lpstr>Equation</vt:lpstr>
      <vt:lpstr>第六讲 消费者理论</vt:lpstr>
      <vt:lpstr>收入效应与替代效应</vt:lpstr>
      <vt:lpstr>价格改变的效应</vt:lpstr>
      <vt:lpstr>价格改变的效应</vt:lpstr>
      <vt:lpstr>价格改变的效应</vt:lpstr>
      <vt:lpstr>价格改变的效应</vt:lpstr>
      <vt:lpstr>价格改变的效应</vt:lpstr>
      <vt:lpstr>价格改变的效应</vt:lpstr>
      <vt:lpstr>价格改变的效应</vt:lpstr>
      <vt:lpstr>实际收入</vt:lpstr>
      <vt:lpstr>实际收入改变</vt:lpstr>
      <vt:lpstr>实际收入改变</vt:lpstr>
      <vt:lpstr>实际收入改变</vt:lpstr>
      <vt:lpstr>实际收入改变</vt:lpstr>
      <vt:lpstr>实际收入改变</vt:lpstr>
      <vt:lpstr>实际收入改变</vt:lpstr>
      <vt:lpstr>效用水平</vt:lpstr>
      <vt:lpstr>效用水平不变</vt:lpstr>
      <vt:lpstr>效用水平变化</vt:lpstr>
      <vt:lpstr>斯勒茨基替代效应</vt:lpstr>
      <vt:lpstr>斯勒茨基替代效应</vt:lpstr>
      <vt:lpstr>斯勒茨基替代效应</vt:lpstr>
      <vt:lpstr>斯勒茨基替代效应</vt:lpstr>
      <vt:lpstr>斯勒茨基替代效应</vt:lpstr>
      <vt:lpstr>收入效应</vt:lpstr>
      <vt:lpstr>价格变化的总效应</vt:lpstr>
      <vt:lpstr>希克斯替代效应</vt:lpstr>
      <vt:lpstr>希克斯替代效应</vt:lpstr>
      <vt:lpstr>希克斯替代效应</vt:lpstr>
      <vt:lpstr>希克斯替代效应</vt:lpstr>
      <vt:lpstr>希克斯替代效应</vt:lpstr>
      <vt:lpstr>希克斯替代效应</vt:lpstr>
      <vt:lpstr>希克斯替代效应</vt:lpstr>
      <vt:lpstr>考虑收入效应</vt:lpstr>
      <vt:lpstr>正常品的希克斯分解</vt:lpstr>
      <vt:lpstr>正常品的希克斯分解</vt:lpstr>
      <vt:lpstr>正常品的希克斯分解</vt:lpstr>
      <vt:lpstr>正常品的希克斯分解</vt:lpstr>
      <vt:lpstr>正常品的希克斯分解</vt:lpstr>
      <vt:lpstr>正常品的希克斯分解</vt:lpstr>
      <vt:lpstr>低档品的希克斯分解</vt:lpstr>
      <vt:lpstr>低档品的希克斯分解</vt:lpstr>
      <vt:lpstr>低档品的希克斯分解</vt:lpstr>
      <vt:lpstr>低档品的希克斯分解</vt:lpstr>
      <vt:lpstr>低档品的希克斯分解</vt:lpstr>
      <vt:lpstr>低档品的希克斯分解</vt:lpstr>
      <vt:lpstr>吉芬商品</vt:lpstr>
      <vt:lpstr>吉芬商品的希克斯分解</vt:lpstr>
      <vt:lpstr>吉芬商品的希克斯分解</vt:lpstr>
      <vt:lpstr>吉芬商品的希克斯分解</vt:lpstr>
      <vt:lpstr>吉芬商品的希克斯分解</vt:lpstr>
      <vt:lpstr>例子</vt:lpstr>
      <vt:lpstr>应用：劳动力供给</vt:lpstr>
      <vt:lpstr>工资增加与劳动力供给</vt:lpstr>
      <vt:lpstr>PowerPoint 演示文稿</vt:lpstr>
      <vt:lpstr>期望效用理论</vt:lpstr>
      <vt:lpstr>不确定性的普遍性</vt:lpstr>
      <vt:lpstr>不确定性与风险</vt:lpstr>
      <vt:lpstr>彩票(Lottery)</vt:lpstr>
      <vt:lpstr>彩票</vt:lpstr>
      <vt:lpstr>期望值（Expectation)</vt:lpstr>
      <vt:lpstr>伯努利的解释</vt:lpstr>
      <vt:lpstr>伯努利的解释</vt:lpstr>
      <vt:lpstr>不确定下的选择</vt:lpstr>
      <vt:lpstr>风险态度</vt:lpstr>
      <vt:lpstr>风险态度</vt:lpstr>
      <vt:lpstr>风险态度</vt:lpstr>
      <vt:lpstr>不确定性情况下的偏好</vt:lpstr>
      <vt:lpstr>不确定性情况下的偏好</vt:lpstr>
      <vt:lpstr>不确定性情况下的偏好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Yifan Yu</dc:creator>
  <cp:lastModifiedBy>740969824@qq.com</cp:lastModifiedBy>
  <cp:revision>70</cp:revision>
  <dcterms:created xsi:type="dcterms:W3CDTF">2019-10-22T12:56:23Z</dcterms:created>
  <dcterms:modified xsi:type="dcterms:W3CDTF">2019-12-26T14:25:19Z</dcterms:modified>
</cp:coreProperties>
</file>