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3" r:id="rId27"/>
    <p:sldId id="281" r:id="rId28"/>
    <p:sldId id="282" r:id="rId29"/>
    <p:sldId id="284" r:id="rId30"/>
    <p:sldId id="285" r:id="rId31"/>
    <p:sldId id="286" r:id="rId32"/>
    <p:sldId id="287" r:id="rId33"/>
    <p:sldId id="288" r:id="rId34"/>
    <p:sldId id="289" r:id="rId35"/>
    <p:sldId id="290" r:id="rId36"/>
    <p:sldId id="292" r:id="rId37"/>
    <p:sldId id="293" r:id="rId38"/>
    <p:sldId id="294" r:id="rId39"/>
    <p:sldId id="300" r:id="rId40"/>
    <p:sldId id="301" r:id="rId41"/>
    <p:sldId id="302" r:id="rId42"/>
    <p:sldId id="326" r:id="rId43"/>
    <p:sldId id="317"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5" r:id="rId58"/>
    <p:sldId id="325" r:id="rId59"/>
    <p:sldId id="318" r:id="rId60"/>
    <p:sldId id="319" r:id="rId61"/>
    <p:sldId id="320" r:id="rId62"/>
    <p:sldId id="321" r:id="rId63"/>
    <p:sldId id="322" r:id="rId64"/>
    <p:sldId id="323" r:id="rId65"/>
    <p:sldId id="324"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87" d="100"/>
          <a:sy n="87" d="100"/>
        </p:scale>
        <p:origin x="12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338514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19290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426323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3230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302458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43276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83777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81937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298632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C1E70-335D-4F5A-9FBE-4A2CDA07D80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407490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C1E70-335D-4F5A-9FBE-4A2CDA07D80A}" type="datetimeFigureOut">
              <a:rPr lang="zh-CN" altLang="en-US" smtClean="0"/>
              <a:t>2019/12/26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29B8A-F7AA-422B-A1D5-EE9C888EF216}" type="slidenum">
              <a:rPr lang="zh-CN" altLang="en-US" smtClean="0"/>
              <a:t>‹#›</a:t>
            </a:fld>
            <a:endParaRPr lang="zh-CN" altLang="en-US"/>
          </a:p>
        </p:txBody>
      </p:sp>
    </p:spTree>
    <p:extLst>
      <p:ext uri="{BB962C8B-B14F-4D97-AF65-F5344CB8AC3E}">
        <p14:creationId xmlns:p14="http://schemas.microsoft.com/office/powerpoint/2010/main" val="880723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A0A92-A39A-485F-B093-4C1C61251FE4}"/>
              </a:ext>
            </a:extLst>
          </p:cNvPr>
          <p:cNvSpPr>
            <a:spLocks noGrp="1"/>
          </p:cNvSpPr>
          <p:nvPr>
            <p:ph type="ctrTitle"/>
          </p:nvPr>
        </p:nvSpPr>
        <p:spPr/>
        <p:txBody>
          <a:bodyPr/>
          <a:lstStyle/>
          <a:p>
            <a:r>
              <a:rPr lang="zh-CN" altLang="en-US" dirty="0"/>
              <a:t>第十一讲 寡头</a:t>
            </a:r>
          </a:p>
        </p:txBody>
      </p:sp>
      <p:sp>
        <p:nvSpPr>
          <p:cNvPr id="3" name="副标题 2">
            <a:extLst>
              <a:ext uri="{FF2B5EF4-FFF2-40B4-BE49-F238E27FC236}">
                <a16:creationId xmlns:a16="http://schemas.microsoft.com/office/drawing/2014/main" id="{030FAA5D-79DA-4A05-B040-D574B6E230E4}"/>
              </a:ext>
            </a:extLst>
          </p:cNvPr>
          <p:cNvSpPr>
            <a:spLocks noGrp="1"/>
          </p:cNvSpPr>
          <p:nvPr>
            <p:ph type="subTitle" idx="1"/>
          </p:nvPr>
        </p:nvSpPr>
        <p:spPr/>
        <p:txBody>
          <a:bodyPr/>
          <a:lstStyle/>
          <a:p>
            <a:r>
              <a:rPr lang="zh-CN" altLang="en-US" dirty="0"/>
              <a:t>余一帆</a:t>
            </a:r>
            <a:endParaRPr lang="en-US" altLang="zh-CN" dirty="0"/>
          </a:p>
          <a:p>
            <a:r>
              <a:rPr lang="en-US" altLang="zh-CN" dirty="0"/>
              <a:t>2019.12.05</a:t>
            </a:r>
            <a:endParaRPr lang="zh-CN" altLang="en-US" dirty="0"/>
          </a:p>
        </p:txBody>
      </p:sp>
    </p:spTree>
    <p:extLst>
      <p:ext uri="{BB962C8B-B14F-4D97-AF65-F5344CB8AC3E}">
        <p14:creationId xmlns:p14="http://schemas.microsoft.com/office/powerpoint/2010/main" val="86538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83433-7455-48A8-A884-72F229A02021}"/>
              </a:ext>
            </a:extLst>
          </p:cNvPr>
          <p:cNvSpPr>
            <a:spLocks noGrp="1"/>
          </p:cNvSpPr>
          <p:nvPr>
            <p:ph type="title"/>
          </p:nvPr>
        </p:nvSpPr>
        <p:spPr/>
        <p:txBody>
          <a:bodyPr/>
          <a:lstStyle/>
          <a:p>
            <a:r>
              <a:rPr lang="en-US" altLang="zh-CN" dirty="0"/>
              <a:t>		</a:t>
            </a:r>
            <a:r>
              <a:rPr lang="zh-CN" altLang="en-US" dirty="0"/>
              <a:t>双寡头的例子：自利</a:t>
            </a:r>
          </a:p>
        </p:txBody>
      </p:sp>
      <p:sp>
        <p:nvSpPr>
          <p:cNvPr id="3" name="内容占位符 2">
            <a:extLst>
              <a:ext uri="{FF2B5EF4-FFF2-40B4-BE49-F238E27FC236}">
                <a16:creationId xmlns:a16="http://schemas.microsoft.com/office/drawing/2014/main" id="{644103FC-D08A-487E-B368-548EF81108D2}"/>
              </a:ext>
            </a:extLst>
          </p:cNvPr>
          <p:cNvSpPr>
            <a:spLocks noGrp="1"/>
          </p:cNvSpPr>
          <p:nvPr>
            <p:ph idx="1"/>
          </p:nvPr>
        </p:nvSpPr>
        <p:spPr>
          <a:xfrm>
            <a:off x="1838324" y="1825625"/>
            <a:ext cx="6677025" cy="4351338"/>
          </a:xfrm>
        </p:spPr>
        <p:txBody>
          <a:bodyPr>
            <a:normAutofit/>
          </a:bodyPr>
          <a:lstStyle/>
          <a:p>
            <a:r>
              <a:rPr lang="zh-CN" altLang="en-US" dirty="0"/>
              <a:t>如果每个 厂商 生产</a:t>
            </a:r>
            <a:r>
              <a:rPr lang="en-US" altLang="zh-CN" dirty="0"/>
              <a:t>40,</a:t>
            </a:r>
          </a:p>
          <a:p>
            <a:pPr lvl="1"/>
            <a:r>
              <a:rPr lang="zh-CN" altLang="en-US" dirty="0"/>
              <a:t>市场产量 </a:t>
            </a:r>
            <a:r>
              <a:rPr lang="en-US" altLang="zh-CN" dirty="0"/>
              <a:t>= 80 </a:t>
            </a:r>
            <a:r>
              <a:rPr lang="zh-CN" altLang="en-US" dirty="0"/>
              <a:t>，</a:t>
            </a:r>
            <a:r>
              <a:rPr lang="en-US" altLang="zh-CN" dirty="0"/>
              <a:t>P = 30</a:t>
            </a:r>
          </a:p>
          <a:p>
            <a:pPr lvl="1"/>
            <a:r>
              <a:rPr lang="zh-CN" altLang="en-US" dirty="0"/>
              <a:t>每个 厂商 的利润 </a:t>
            </a:r>
            <a:r>
              <a:rPr lang="en-US" altLang="zh-CN" dirty="0"/>
              <a:t>= 800</a:t>
            </a:r>
          </a:p>
          <a:p>
            <a:r>
              <a:rPr lang="zh-CN" altLang="en-US" dirty="0"/>
              <a:t>厂商</a:t>
            </a:r>
            <a:r>
              <a:rPr lang="en-US" altLang="zh-CN" dirty="0"/>
              <a:t>1 </a:t>
            </a:r>
            <a:r>
              <a:rPr lang="zh-CN" altLang="en-US" dirty="0"/>
              <a:t>把产出增加到 </a:t>
            </a:r>
            <a:r>
              <a:rPr lang="en-US" altLang="zh-CN" dirty="0"/>
              <a:t>50 </a:t>
            </a:r>
            <a:r>
              <a:rPr lang="zh-CN" altLang="en-US" dirty="0"/>
              <a:t>或减少到 </a:t>
            </a:r>
            <a:r>
              <a:rPr lang="en-US" altLang="zh-CN" dirty="0"/>
              <a:t>30</a:t>
            </a:r>
            <a:r>
              <a:rPr lang="zh-CN" altLang="en-US" dirty="0"/>
              <a:t>是否符合它的利益？</a:t>
            </a:r>
          </a:p>
          <a:p>
            <a:r>
              <a:rPr lang="zh-CN" altLang="en-US" dirty="0"/>
              <a:t>厂商</a:t>
            </a:r>
            <a:r>
              <a:rPr lang="en-US" altLang="zh-CN" dirty="0"/>
              <a:t>2 </a:t>
            </a:r>
            <a:r>
              <a:rPr lang="zh-CN" altLang="en-US" dirty="0"/>
              <a:t>把产出增加到 </a:t>
            </a:r>
            <a:r>
              <a:rPr lang="en-US" altLang="zh-CN" dirty="0"/>
              <a:t>50 </a:t>
            </a:r>
            <a:r>
              <a:rPr lang="zh-CN" altLang="en-US" dirty="0"/>
              <a:t>或减少到</a:t>
            </a:r>
            <a:r>
              <a:rPr lang="en-US" altLang="zh-CN" dirty="0"/>
              <a:t>30</a:t>
            </a:r>
            <a:r>
              <a:rPr lang="zh-CN" altLang="en-US" dirty="0"/>
              <a:t>是否符合它的利益？</a:t>
            </a:r>
          </a:p>
        </p:txBody>
      </p:sp>
      <p:sp>
        <p:nvSpPr>
          <p:cNvPr id="5" name="Rectangle 317">
            <a:extLst>
              <a:ext uri="{FF2B5EF4-FFF2-40B4-BE49-F238E27FC236}">
                <a16:creationId xmlns:a16="http://schemas.microsoft.com/office/drawing/2014/main" id="{908F608D-DA2A-48CC-A6EF-46CE5179C3F0}"/>
              </a:ext>
            </a:extLst>
          </p:cNvPr>
          <p:cNvSpPr>
            <a:spLocks noChangeArrowheads="1"/>
          </p:cNvSpPr>
          <p:nvPr/>
        </p:nvSpPr>
        <p:spPr bwMode="auto">
          <a:xfrm>
            <a:off x="319088" y="947738"/>
            <a:ext cx="1519237" cy="5249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aphicFrame>
        <p:nvGraphicFramePr>
          <p:cNvPr id="6" name="Group 5">
            <a:extLst>
              <a:ext uri="{FF2B5EF4-FFF2-40B4-BE49-F238E27FC236}">
                <a16:creationId xmlns:a16="http://schemas.microsoft.com/office/drawing/2014/main" id="{6BBEE657-653E-4D70-9EFA-CC63349CB4D7}"/>
              </a:ext>
            </a:extLst>
          </p:cNvPr>
          <p:cNvGraphicFramePr>
            <a:graphicFrameLocks/>
          </p:cNvGraphicFramePr>
          <p:nvPr>
            <p:extLst>
              <p:ext uri="{D42A27DB-BD31-4B8C-83A1-F6EECF244321}">
                <p14:modId xmlns:p14="http://schemas.microsoft.com/office/powerpoint/2010/main" val="3323338140"/>
              </p:ext>
            </p:extLst>
          </p:nvPr>
        </p:nvGraphicFramePr>
        <p:xfrm>
          <a:off x="315913" y="957128"/>
          <a:ext cx="1524000" cy="5264989"/>
        </p:xfrm>
        <a:graphic>
          <a:graphicData uri="http://schemas.openxmlformats.org/drawingml/2006/table">
            <a:tbl>
              <a:tblPr/>
              <a:tblGrid>
                <a:gridCol w="688975">
                  <a:extLst>
                    <a:ext uri="{9D8B030D-6E8A-4147-A177-3AD203B41FA5}">
                      <a16:colId xmlns:a16="http://schemas.microsoft.com/office/drawing/2014/main" val="1631125490"/>
                    </a:ext>
                  </a:extLst>
                </a:gridCol>
                <a:gridCol w="835025">
                  <a:extLst>
                    <a:ext uri="{9D8B030D-6E8A-4147-A177-3AD203B41FA5}">
                      <a16:colId xmlns:a16="http://schemas.microsoft.com/office/drawing/2014/main" val="1490595900"/>
                    </a:ext>
                  </a:extLst>
                </a:gridCol>
              </a:tblGrid>
              <a:tr h="51010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Q-40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214202"/>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10633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227405"/>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799448"/>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2721177"/>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57235"/>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703634"/>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97549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510656"/>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095435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477575"/>
                  </a:ext>
                </a:extLst>
              </a:tr>
            </a:tbl>
          </a:graphicData>
        </a:graphic>
      </p:graphicFrame>
    </p:spTree>
    <p:extLst>
      <p:ext uri="{BB962C8B-B14F-4D97-AF65-F5344CB8AC3E}">
        <p14:creationId xmlns:p14="http://schemas.microsoft.com/office/powerpoint/2010/main" val="34554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C21F8-38A6-4FBB-A1DB-D5CC87A2F3FE}"/>
              </a:ext>
            </a:extLst>
          </p:cNvPr>
          <p:cNvSpPr>
            <a:spLocks noGrp="1"/>
          </p:cNvSpPr>
          <p:nvPr>
            <p:ph type="title"/>
          </p:nvPr>
        </p:nvSpPr>
        <p:spPr/>
        <p:txBody>
          <a:bodyPr/>
          <a:lstStyle/>
          <a:p>
            <a:r>
              <a:rPr lang="zh-CN" altLang="en-US" dirty="0"/>
              <a:t>双头的例子：均衡结果</a:t>
            </a:r>
          </a:p>
        </p:txBody>
      </p:sp>
      <p:sp>
        <p:nvSpPr>
          <p:cNvPr id="3" name="内容占位符 2">
            <a:extLst>
              <a:ext uri="{FF2B5EF4-FFF2-40B4-BE49-F238E27FC236}">
                <a16:creationId xmlns:a16="http://schemas.microsoft.com/office/drawing/2014/main" id="{AC579A55-6FDF-46E2-AB3E-642B7A6926CC}"/>
              </a:ext>
            </a:extLst>
          </p:cNvPr>
          <p:cNvSpPr>
            <a:spLocks noGrp="1"/>
          </p:cNvSpPr>
          <p:nvPr>
            <p:ph idx="1"/>
          </p:nvPr>
        </p:nvSpPr>
        <p:spPr/>
        <p:txBody>
          <a:bodyPr>
            <a:normAutofit/>
          </a:bodyPr>
          <a:lstStyle/>
          <a:p>
            <a:r>
              <a:rPr lang="zh-CN" altLang="en-US" dirty="0"/>
              <a:t>我们例子的均衡 ：</a:t>
            </a:r>
          </a:p>
          <a:p>
            <a:r>
              <a:rPr lang="zh-CN" altLang="en-US" dirty="0"/>
              <a:t>每个 厂商 生产</a:t>
            </a:r>
            <a:r>
              <a:rPr lang="en-US" altLang="zh-CN" dirty="0"/>
              <a:t>40</a:t>
            </a:r>
          </a:p>
          <a:p>
            <a:r>
              <a:rPr lang="zh-CN" altLang="en-US" dirty="0"/>
              <a:t>当厂商</a:t>
            </a:r>
            <a:r>
              <a:rPr lang="en-US" altLang="zh-CN" dirty="0"/>
              <a:t>1 </a:t>
            </a:r>
            <a:r>
              <a:rPr lang="zh-CN" altLang="en-US" dirty="0"/>
              <a:t>生产 </a:t>
            </a:r>
            <a:r>
              <a:rPr lang="en-US" altLang="zh-CN" dirty="0"/>
              <a:t>40 </a:t>
            </a:r>
            <a:r>
              <a:rPr lang="zh-CN" altLang="en-US" dirty="0"/>
              <a:t>时</a:t>
            </a:r>
            <a:r>
              <a:rPr lang="en-US" altLang="zh-CN" dirty="0"/>
              <a:t>, </a:t>
            </a:r>
            <a:r>
              <a:rPr lang="zh-CN" altLang="en-US" dirty="0"/>
              <a:t>厂商</a:t>
            </a:r>
            <a:r>
              <a:rPr lang="en-US" altLang="zh-CN" dirty="0"/>
              <a:t>2 </a:t>
            </a:r>
            <a:r>
              <a:rPr lang="zh-CN" altLang="en-US" dirty="0"/>
              <a:t>最好的选择是生产</a:t>
            </a:r>
            <a:r>
              <a:rPr lang="en-US" altLang="zh-CN" dirty="0"/>
              <a:t>40 </a:t>
            </a:r>
            <a:r>
              <a:rPr lang="zh-CN" altLang="en-US" dirty="0"/>
              <a:t>。</a:t>
            </a:r>
          </a:p>
          <a:p>
            <a:r>
              <a:rPr lang="zh-CN" altLang="en-US" dirty="0"/>
              <a:t>当厂商</a:t>
            </a:r>
            <a:r>
              <a:rPr lang="en-US" altLang="zh-CN" dirty="0"/>
              <a:t>2 </a:t>
            </a:r>
            <a:r>
              <a:rPr lang="zh-CN" altLang="en-US" dirty="0"/>
              <a:t>生产 </a:t>
            </a:r>
            <a:r>
              <a:rPr lang="en-US" altLang="zh-CN" dirty="0"/>
              <a:t>40 </a:t>
            </a:r>
            <a:r>
              <a:rPr lang="zh-CN" altLang="en-US" dirty="0"/>
              <a:t>时</a:t>
            </a:r>
            <a:r>
              <a:rPr lang="en-US" altLang="zh-CN" dirty="0"/>
              <a:t>, </a:t>
            </a:r>
            <a:r>
              <a:rPr lang="zh-CN" altLang="en-US" dirty="0"/>
              <a:t>厂商</a:t>
            </a:r>
            <a:r>
              <a:rPr lang="en-US" altLang="zh-CN" dirty="0"/>
              <a:t>1 </a:t>
            </a:r>
            <a:r>
              <a:rPr lang="zh-CN" altLang="en-US" dirty="0"/>
              <a:t>最好的选择是生产</a:t>
            </a:r>
            <a:r>
              <a:rPr lang="en-US" altLang="zh-CN" dirty="0"/>
              <a:t>40 </a:t>
            </a:r>
            <a:r>
              <a:rPr lang="zh-CN" altLang="en-US" dirty="0"/>
              <a:t>。</a:t>
            </a:r>
          </a:p>
        </p:txBody>
      </p:sp>
    </p:spTree>
    <p:extLst>
      <p:ext uri="{BB962C8B-B14F-4D97-AF65-F5344CB8AC3E}">
        <p14:creationId xmlns:p14="http://schemas.microsoft.com/office/powerpoint/2010/main" val="130652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C7BA2-2441-490E-914B-7497BED01784}"/>
              </a:ext>
            </a:extLst>
          </p:cNvPr>
          <p:cNvSpPr>
            <a:spLocks noGrp="1"/>
          </p:cNvSpPr>
          <p:nvPr>
            <p:ph type="title"/>
          </p:nvPr>
        </p:nvSpPr>
        <p:spPr/>
        <p:txBody>
          <a:bodyPr/>
          <a:lstStyle/>
          <a:p>
            <a:r>
              <a:rPr lang="zh-CN" altLang="en-US" dirty="0"/>
              <a:t>古诺（</a:t>
            </a:r>
            <a:r>
              <a:rPr lang="en-US" altLang="zh-CN" dirty="0"/>
              <a:t> Cournot </a:t>
            </a:r>
            <a:r>
              <a:rPr lang="zh-CN" altLang="en-US" dirty="0"/>
              <a:t>）模型</a:t>
            </a:r>
          </a:p>
        </p:txBody>
      </p:sp>
      <p:sp>
        <p:nvSpPr>
          <p:cNvPr id="3" name="内容占位符 2">
            <a:extLst>
              <a:ext uri="{FF2B5EF4-FFF2-40B4-BE49-F238E27FC236}">
                <a16:creationId xmlns:a16="http://schemas.microsoft.com/office/drawing/2014/main" id="{3CD79F0B-8E97-452F-940F-46F20A47B34A}"/>
              </a:ext>
            </a:extLst>
          </p:cNvPr>
          <p:cNvSpPr>
            <a:spLocks noGrp="1"/>
          </p:cNvSpPr>
          <p:nvPr>
            <p:ph idx="1"/>
          </p:nvPr>
        </p:nvSpPr>
        <p:spPr/>
        <p:txBody>
          <a:bodyPr>
            <a:normAutofit/>
          </a:bodyPr>
          <a:lstStyle/>
          <a:p>
            <a:r>
              <a:rPr lang="zh-CN" altLang="en-US" dirty="0"/>
              <a:t>古诺博弈（</a:t>
            </a:r>
            <a:r>
              <a:rPr lang="en-US" altLang="zh-CN" dirty="0"/>
              <a:t>Cournot game </a:t>
            </a:r>
            <a:r>
              <a:rPr lang="zh-CN" altLang="en-US" dirty="0"/>
              <a:t>）假设两个厂商通过 同时选择产量来竞争。</a:t>
            </a:r>
          </a:p>
          <a:p>
            <a:r>
              <a:rPr lang="zh-CN" altLang="en-US" dirty="0"/>
              <a:t>同时性 </a:t>
            </a:r>
            <a:r>
              <a:rPr lang="en-US" altLang="zh-CN" dirty="0"/>
              <a:t>(simultaneous moves) </a:t>
            </a:r>
            <a:r>
              <a:rPr lang="zh-CN" altLang="en-US" dirty="0"/>
              <a:t>意味着自己选择产量时，不知道对方的产量，但是对对方的产量持有一定的预测（预期、信念 ）。</a:t>
            </a:r>
          </a:p>
          <a:p>
            <a:r>
              <a:rPr lang="zh-CN" altLang="en-US" dirty="0"/>
              <a:t>纳什均衡 ：相互作用的经济主体在假定所有其他主体所选策略为既定的情况下选择自己最优策略的状态。</a:t>
            </a:r>
          </a:p>
        </p:txBody>
      </p:sp>
    </p:spTree>
    <p:extLst>
      <p:ext uri="{BB962C8B-B14F-4D97-AF65-F5344CB8AC3E}">
        <p14:creationId xmlns:p14="http://schemas.microsoft.com/office/powerpoint/2010/main" val="263688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386A5-9E6F-4C2F-80E1-0B8069CE7105}"/>
              </a:ext>
            </a:extLst>
          </p:cNvPr>
          <p:cNvSpPr>
            <a:spLocks noGrp="1"/>
          </p:cNvSpPr>
          <p:nvPr>
            <p:ph type="title"/>
          </p:nvPr>
        </p:nvSpPr>
        <p:spPr/>
        <p:txBody>
          <a:bodyPr/>
          <a:lstStyle/>
          <a:p>
            <a:r>
              <a:rPr lang="zh-CN" altLang="en-US" dirty="0"/>
              <a:t>古诺模型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096EDD-FC6A-459F-B6F3-86E2F55A0BA5}"/>
                  </a:ext>
                </a:extLst>
              </p:cNvPr>
              <p:cNvSpPr>
                <a:spLocks noGrp="1"/>
              </p:cNvSpPr>
              <p:nvPr>
                <p:ph idx="1"/>
              </p:nvPr>
            </p:nvSpPr>
            <p:spPr/>
            <p:txBody>
              <a:bodyPr>
                <a:normAutofit/>
              </a:bodyPr>
              <a:lstStyle/>
              <a:p>
                <a:r>
                  <a:rPr lang="zh-CN" altLang="en-US" dirty="0"/>
                  <a:t>考虑</a:t>
                </a:r>
                <a:r>
                  <a:rPr lang="en-US" altLang="zh-CN" dirty="0"/>
                  <a:t>2</a:t>
                </a:r>
                <a:r>
                  <a:rPr lang="zh-CN" altLang="en-US" dirty="0"/>
                  <a:t>个石油厂商 ，厂商</a:t>
                </a:r>
                <a:r>
                  <a:rPr lang="en-US" altLang="zh-CN" dirty="0"/>
                  <a:t>1 </a:t>
                </a:r>
                <a:r>
                  <a:rPr lang="zh-CN" altLang="en-US" dirty="0"/>
                  <a:t>生产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oMath>
                </a14:m>
                <a:r>
                  <a:rPr lang="zh-CN" altLang="en-US" dirty="0"/>
                  <a:t>， 厂商 </a:t>
                </a:r>
                <a:r>
                  <a:rPr lang="en-US" altLang="zh-CN" dirty="0"/>
                  <a:t>2</a:t>
                </a:r>
                <a:r>
                  <a:rPr lang="zh-CN" altLang="en-US" dirty="0"/>
                  <a:t>生产 生产</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oMath>
                </a14:m>
                <a:r>
                  <a:rPr lang="zh-CN" altLang="en-US" dirty="0"/>
                  <a:t>，市场的总销量为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oMath>
                </a14:m>
                <a:endParaRPr lang="en-US" altLang="zh-CN" dirty="0"/>
              </a:p>
              <a:p>
                <a:r>
                  <a:rPr lang="zh-CN" altLang="en-US" dirty="0"/>
                  <a:t>市场价格受到需求曲线与总销量的影响：</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lang="en-US" altLang="zh-CN" dirty="0"/>
              </a:p>
              <a:p>
                <a:r>
                  <a:rPr lang="zh-CN" altLang="en-US" dirty="0"/>
                  <a:t>厂商</a:t>
                </a:r>
                <a:r>
                  <a:rPr lang="en-US" altLang="zh-CN" dirty="0" err="1"/>
                  <a:t>i</a:t>
                </a:r>
                <a:r>
                  <a:rPr lang="zh-CN" altLang="en-US" dirty="0"/>
                  <a:t>的总的总收益为：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Sub>
                  </m:oMath>
                </a14:m>
                <a:endParaRPr lang="en-US" altLang="zh-CN" dirty="0"/>
              </a:p>
              <a:p>
                <a:r>
                  <a:rPr lang="zh-CN" altLang="en-US" dirty="0"/>
                  <a:t>厂商</a:t>
                </a:r>
                <a:r>
                  <a:rPr lang="en-US" altLang="zh-CN" dirty="0" err="1"/>
                  <a:t>i</a:t>
                </a:r>
                <a:r>
                  <a:rPr lang="zh-CN" altLang="en-US" dirty="0"/>
                  <a:t>的总的总成本为：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Sub>
                      </m:e>
                    </m:d>
                  </m:oMath>
                </a14:m>
                <a:endParaRPr lang="en-US" altLang="zh-CN" dirty="0"/>
              </a:p>
              <a:p>
                <a:r>
                  <a:rPr lang="zh-CN" altLang="en-US" dirty="0"/>
                  <a:t>厂商</a:t>
                </a:r>
                <a:r>
                  <a:rPr lang="en-US" altLang="zh-CN" dirty="0" err="1"/>
                  <a:t>i</a:t>
                </a:r>
                <a:r>
                  <a:rPr lang="en-US" altLang="zh-CN" dirty="0"/>
                  <a:t>= 1,2</a:t>
                </a:r>
                <a:r>
                  <a:rPr lang="zh-CN" altLang="en-US" dirty="0"/>
                  <a:t>的利润函数为：</a:t>
                </a:r>
                <a:endParaRPr lang="en-US" altLang="zh-CN" dirty="0"/>
              </a:p>
              <a:p>
                <a:pPr marL="0" indent="0">
                  <a:buNone/>
                </a:pP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𝑖</m:t>
                          </m:r>
                        </m:sub>
                      </m:sSub>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e>
                      </m:d>
                    </m:oMath>
                  </m:oMathPara>
                </a14:m>
                <a:endParaRPr lang="zh-CN" altLang="en-US" dirty="0"/>
              </a:p>
            </p:txBody>
          </p:sp>
        </mc:Choice>
        <mc:Fallback xmlns="">
          <p:sp>
            <p:nvSpPr>
              <p:cNvPr id="3" name="内容占位符 2">
                <a:extLst>
                  <a:ext uri="{FF2B5EF4-FFF2-40B4-BE49-F238E27FC236}">
                    <a16:creationId xmlns:a16="http://schemas.microsoft.com/office/drawing/2014/main" id="{83096EDD-FC6A-459F-B6F3-86E2F55A0BA5}"/>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248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85C44-0A01-4E80-9C8F-790053FA3AB2}"/>
              </a:ext>
            </a:extLst>
          </p:cNvPr>
          <p:cNvSpPr>
            <a:spLocks noGrp="1"/>
          </p:cNvSpPr>
          <p:nvPr>
            <p:ph type="title"/>
          </p:nvPr>
        </p:nvSpPr>
        <p:spPr/>
        <p:txBody>
          <a:bodyPr/>
          <a:lstStyle/>
          <a:p>
            <a:r>
              <a:rPr lang="zh-CN" altLang="en-US" dirty="0"/>
              <a:t>古诺模型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174291-D34A-4EED-BC40-A61175F3858F}"/>
                  </a:ext>
                </a:extLst>
              </p:cNvPr>
              <p:cNvSpPr>
                <a:spLocks noGrp="1"/>
              </p:cNvSpPr>
              <p:nvPr>
                <p:ph idx="1"/>
              </p:nvPr>
            </p:nvSpPr>
            <p:spPr/>
            <p:txBody>
              <a:bodyPr/>
              <a:lstStyle/>
              <a:p>
                <a:r>
                  <a:rPr lang="zh-CN" altLang="en-US" dirty="0"/>
                  <a:t>给定对厂商</a:t>
                </a:r>
                <a:r>
                  <a:rPr lang="en-US" altLang="zh-CN" dirty="0"/>
                  <a:t>2</a:t>
                </a:r>
                <a:r>
                  <a:rPr lang="zh-CN" altLang="en-US" dirty="0"/>
                  <a:t>的产量为</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𝑄</m:t>
                        </m:r>
                      </m:e>
                      <m:sub>
                        <m:r>
                          <a:rPr lang="en-US" altLang="zh-CN" i="1">
                            <a:latin typeface="Cambria Math" panose="02040503050406030204" pitchFamily="18" charset="0"/>
                          </a:rPr>
                          <m:t>2</m:t>
                        </m:r>
                      </m:sub>
                    </m:sSub>
                  </m:oMath>
                </a14:m>
                <a:r>
                  <a:rPr lang="zh-CN" altLang="en-US" dirty="0"/>
                  <a:t>，厂商</a:t>
                </a:r>
                <a:r>
                  <a:rPr lang="en-US" altLang="zh-CN" dirty="0"/>
                  <a:t>1</a:t>
                </a:r>
                <a:r>
                  <a:rPr lang="zh-CN" altLang="en-US" dirty="0"/>
                  <a:t>的利润最大化问题为：</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smtClean="0">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lim>
                        </m:limLow>
                      </m:fName>
                      <m:e>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e>
                    </m:func>
                  </m:oMath>
                </a14:m>
                <a:endParaRPr lang="en-US" altLang="zh-CN" dirty="0"/>
              </a:p>
              <a:p>
                <a:r>
                  <a:rPr lang="zh-CN" altLang="en-US" dirty="0"/>
                  <a:t>一阶必要条件：</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num>
                      <m:den>
                        <m:r>
                          <a:rPr lang="zh-CN" altLang="en-US"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den>
                    </m:f>
                    <m:r>
                      <a:rPr lang="en-US" altLang="zh-CN" i="1">
                        <a:latin typeface="Cambria Math" panose="02040503050406030204" pitchFamily="18" charset="0"/>
                      </a:rPr>
                      <m:t>=</m:t>
                    </m:r>
                  </m:oMath>
                </a14:m>
                <a:r>
                  <a:rPr lang="en-US" altLang="zh-CN" dirty="0"/>
                  <a:t>0</a:t>
                </a:r>
              </a:p>
              <a:p>
                <a:r>
                  <a:rPr lang="zh-CN" altLang="en-US" dirty="0"/>
                  <a:t>得到厂商</a:t>
                </a:r>
                <a:r>
                  <a:rPr lang="en-US" altLang="zh-CN" dirty="0"/>
                  <a:t>1</a:t>
                </a:r>
                <a:r>
                  <a:rPr lang="zh-CN" altLang="en-US" dirty="0"/>
                  <a:t>的</a:t>
                </a:r>
                <a:r>
                  <a:rPr lang="zh-CN" altLang="en-US" dirty="0">
                    <a:solidFill>
                      <a:srgbClr val="FF0000"/>
                    </a:solidFill>
                  </a:rPr>
                  <a:t>最优反应函数 </a:t>
                </a:r>
                <a:r>
                  <a:rPr lang="zh-CN" altLang="en-US" dirty="0"/>
                  <a:t>：厂商</a:t>
                </a:r>
                <a:r>
                  <a:rPr lang="en-US" altLang="zh-CN" dirty="0"/>
                  <a:t>1</a:t>
                </a:r>
                <a:r>
                  <a:rPr lang="zh-CN" altLang="en-US" dirty="0"/>
                  <a:t>的最优选择如何随对厂商</a:t>
                </a:r>
                <a:r>
                  <a:rPr lang="en-US" altLang="zh-CN" dirty="0"/>
                  <a:t>2</a:t>
                </a:r>
                <a:r>
                  <a:rPr lang="zh-CN" altLang="en-US" dirty="0"/>
                  <a:t>产量的变化而变化</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e>
                      </m:d>
                    </m:oMath>
                  </m:oMathPara>
                </a14:m>
                <a:endParaRPr lang="zh-CN" altLang="en-US" dirty="0"/>
              </a:p>
            </p:txBody>
          </p:sp>
        </mc:Choice>
        <mc:Fallback xmlns="">
          <p:sp>
            <p:nvSpPr>
              <p:cNvPr id="3" name="内容占位符 2">
                <a:extLst>
                  <a:ext uri="{FF2B5EF4-FFF2-40B4-BE49-F238E27FC236}">
                    <a16:creationId xmlns:a16="http://schemas.microsoft.com/office/drawing/2014/main" id="{3B174291-D34A-4EED-BC40-A61175F3858F}"/>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187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7315-1918-4D5F-AD39-045E072A63A2}"/>
              </a:ext>
            </a:extLst>
          </p:cNvPr>
          <p:cNvSpPr>
            <a:spLocks noGrp="1"/>
          </p:cNvSpPr>
          <p:nvPr>
            <p:ph type="title"/>
          </p:nvPr>
        </p:nvSpPr>
        <p:spPr/>
        <p:txBody>
          <a:bodyPr/>
          <a:lstStyle/>
          <a:p>
            <a:r>
              <a:rPr lang="zh-CN" altLang="en-US" dirty="0"/>
              <a:t>古诺模型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F261A8-A99E-45DF-9502-B72D7FA0B883}"/>
                  </a:ext>
                </a:extLst>
              </p:cNvPr>
              <p:cNvSpPr>
                <a:spLocks noGrp="1"/>
              </p:cNvSpPr>
              <p:nvPr>
                <p:ph idx="1"/>
              </p:nvPr>
            </p:nvSpPr>
            <p:spPr/>
            <p:txBody>
              <a:bodyPr>
                <a:normAutofit/>
              </a:bodyPr>
              <a:lstStyle/>
              <a:p>
                <a:r>
                  <a:rPr lang="zh-CN" altLang="en-US" dirty="0">
                    <a:solidFill>
                      <a:schemeClr val="tx1"/>
                    </a:solidFill>
                  </a:rPr>
                  <a:t>给定对厂商</a:t>
                </a:r>
                <a:r>
                  <a:rPr lang="en-US" altLang="zh-CN" dirty="0">
                    <a:solidFill>
                      <a:schemeClr val="tx1"/>
                    </a:solidFill>
                  </a:rPr>
                  <a:t>1</a:t>
                </a:r>
                <a:r>
                  <a:rPr lang="zh-CN" altLang="en-US" dirty="0">
                    <a:solidFill>
                      <a:schemeClr val="tx1"/>
                    </a:solidFill>
                  </a:rPr>
                  <a:t>的产量为</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𝑄</m:t>
                        </m:r>
                      </m:e>
                      <m:sub>
                        <m:r>
                          <a:rPr lang="en-US" altLang="zh-CN" b="0" i="1" smtClean="0">
                            <a:solidFill>
                              <a:schemeClr val="tx1"/>
                            </a:solidFill>
                            <a:latin typeface="Cambria Math" panose="02040503050406030204" pitchFamily="18" charset="0"/>
                          </a:rPr>
                          <m:t>1</m:t>
                        </m:r>
                      </m:sub>
                    </m:sSub>
                  </m:oMath>
                </a14:m>
                <a:r>
                  <a:rPr lang="zh-CN" altLang="en-US" dirty="0">
                    <a:solidFill>
                      <a:schemeClr val="tx1"/>
                    </a:solidFill>
                  </a:rPr>
                  <a:t>，可以得到厂商</a:t>
                </a:r>
                <a:r>
                  <a:rPr lang="en-US" altLang="zh-CN" dirty="0">
                    <a:solidFill>
                      <a:schemeClr val="tx1"/>
                    </a:solidFill>
                  </a:rPr>
                  <a:t>2</a:t>
                </a:r>
                <a:r>
                  <a:rPr lang="zh-CN" altLang="en-US" dirty="0">
                    <a:solidFill>
                      <a:schemeClr val="tx1"/>
                    </a:solidFill>
                  </a:rPr>
                  <a:t>的最优反应函数 ：</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𝑄</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e>
                    </m:d>
                  </m:oMath>
                </a14:m>
                <a:endParaRPr lang="en-US" altLang="zh-CN" dirty="0">
                  <a:solidFill>
                    <a:schemeClr val="tx1"/>
                  </a:solidFill>
                </a:endParaRPr>
              </a:p>
              <a:p>
                <a:r>
                  <a:rPr lang="zh-CN" altLang="en-US" dirty="0"/>
                  <a:t>策略组合</a:t>
                </a:r>
                <a14:m>
                  <m:oMath xmlns:m="http://schemas.openxmlformats.org/officeDocument/2006/math">
                    <m:d>
                      <m:dPr>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e>
                    </m:d>
                    <m:r>
                      <a:rPr lang="zh-CN" altLang="en-US" i="1">
                        <a:latin typeface="Cambria Math" panose="02040503050406030204" pitchFamily="18" charset="0"/>
                      </a:rPr>
                      <m:t>为</m:t>
                    </m:r>
                  </m:oMath>
                </a14:m>
                <a:r>
                  <a:rPr lang="zh-CN" altLang="en-US" dirty="0"/>
                  <a:t>纳什均衡，如果</a:t>
                </a:r>
                <a:endParaRPr lang="en-US" altLang="zh-CN" dirty="0"/>
              </a:p>
              <a:p>
                <a:pPr lvl="1"/>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e>
                    </m:d>
                  </m:oMath>
                </a14:m>
                <a:endParaRPr lang="en-US" altLang="zh-CN" dirty="0"/>
              </a:p>
              <a:p>
                <a:pPr lvl="1"/>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e>
                    </m:d>
                  </m:oMath>
                </a14:m>
                <a:endParaRPr lang="en-US" altLang="zh-CN" dirty="0"/>
              </a:p>
              <a:p>
                <a:r>
                  <a:rPr lang="zh-CN" altLang="en-US" dirty="0"/>
                  <a:t>当厂商</a:t>
                </a:r>
                <a:r>
                  <a:rPr lang="en-US" altLang="zh-CN" dirty="0"/>
                  <a:t>2</a:t>
                </a:r>
                <a:r>
                  <a:rPr lang="zh-CN" altLang="en-US" dirty="0"/>
                  <a:t>选择产量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a14:m>
                <a:r>
                  <a:rPr lang="zh-CN" altLang="en-US" dirty="0"/>
                  <a:t>时，</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a14:m>
                <a:r>
                  <a:rPr lang="zh-CN" altLang="en-US" dirty="0"/>
                  <a:t>是厂商</a:t>
                </a:r>
                <a:r>
                  <a:rPr lang="en-US" altLang="zh-CN" dirty="0"/>
                  <a:t>1</a:t>
                </a:r>
                <a:r>
                  <a:rPr lang="zh-CN" altLang="en-US" dirty="0"/>
                  <a:t>的最优产量选择</a:t>
                </a:r>
                <a:endParaRPr lang="en-US" altLang="zh-CN" dirty="0"/>
              </a:p>
              <a:p>
                <a:r>
                  <a:rPr lang="zh-CN" altLang="en-US" dirty="0"/>
                  <a:t>当厂商</a:t>
                </a:r>
                <a:r>
                  <a:rPr lang="en-US" altLang="zh-CN" dirty="0"/>
                  <a:t>1</a:t>
                </a:r>
                <a:r>
                  <a:rPr lang="zh-CN" altLang="en-US" dirty="0"/>
                  <a:t>选择产量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oMath>
                </a14:m>
                <a:r>
                  <a:rPr lang="zh-CN" altLang="en-US" dirty="0"/>
                  <a:t>时，</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a14:m>
                <a:r>
                  <a:rPr lang="zh-CN" altLang="en-US" dirty="0"/>
                  <a:t>是厂商</a:t>
                </a:r>
                <a:r>
                  <a:rPr lang="en-US" altLang="zh-CN" dirty="0"/>
                  <a:t>2</a:t>
                </a:r>
                <a:r>
                  <a:rPr lang="zh-CN" altLang="en-US" dirty="0"/>
                  <a:t>的最优产量选择</a:t>
                </a:r>
              </a:p>
              <a:p>
                <a:endParaRPr lang="zh-CN" altLang="en-US" dirty="0"/>
              </a:p>
            </p:txBody>
          </p:sp>
        </mc:Choice>
        <mc:Fallback xmlns="">
          <p:sp>
            <p:nvSpPr>
              <p:cNvPr id="3" name="内容占位符 2">
                <a:extLst>
                  <a:ext uri="{FF2B5EF4-FFF2-40B4-BE49-F238E27FC236}">
                    <a16:creationId xmlns:a16="http://schemas.microsoft.com/office/drawing/2014/main" id="{07F261A8-A99E-45DF-9502-B72D7FA0B883}"/>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87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C9F96-8ED3-46E2-87A6-608F698958EF}"/>
              </a:ext>
            </a:extLst>
          </p:cNvPr>
          <p:cNvSpPr>
            <a:spLocks noGrp="1"/>
          </p:cNvSpPr>
          <p:nvPr>
            <p:ph type="title"/>
          </p:nvPr>
        </p:nvSpPr>
        <p:spPr/>
        <p:txBody>
          <a:bodyPr/>
          <a:lstStyle/>
          <a:p>
            <a:r>
              <a:rPr lang="zh-CN" altLang="en-US" dirty="0"/>
              <a:t>求解古诺均衡：例子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77EAF1-E65F-4AE8-8DDD-AE6D2BE8CD1E}"/>
                  </a:ext>
                </a:extLst>
              </p:cNvPr>
              <p:cNvSpPr>
                <a:spLocks noGrp="1"/>
              </p:cNvSpPr>
              <p:nvPr>
                <p:ph idx="1"/>
              </p:nvPr>
            </p:nvSpPr>
            <p:spPr/>
            <p:txBody>
              <a:bodyPr/>
              <a:lstStyle/>
              <a:p>
                <a:r>
                  <a:rPr lang="zh-CN" altLang="en-US" dirty="0"/>
                  <a:t> 假设市场的需求曲线为</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oMath>
                  </m:oMathPara>
                </a14:m>
                <a:endParaRPr lang="en-US" altLang="zh-CN" dirty="0"/>
              </a:p>
              <a:p>
                <a:pPr marL="0" indent="0">
                  <a:buNone/>
                </a:pPr>
                <a:endParaRPr lang="en-US" altLang="zh-CN" dirty="0"/>
              </a:p>
              <a:p>
                <a:r>
                  <a:rPr lang="zh-CN" altLang="en-US" dirty="0"/>
                  <a:t>假设两个厂商的总成本函数相同：</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e>
                      </m:d>
                      <m:r>
                        <a:rPr lang="en-US" altLang="zh-CN" b="0" i="0" smtClean="0">
                          <a:latin typeface="Cambria Math" panose="02040503050406030204" pitchFamily="18" charset="0"/>
                        </a:rPr>
                        <m:t>=0</m:t>
                      </m:r>
                    </m:oMath>
                  </m:oMathPara>
                </a14:m>
                <a:endParaRPr lang="zh-CN" altLang="en-US" dirty="0"/>
              </a:p>
            </p:txBody>
          </p:sp>
        </mc:Choice>
        <mc:Fallback xmlns="">
          <p:sp>
            <p:nvSpPr>
              <p:cNvPr id="3" name="内容占位符 2">
                <a:extLst>
                  <a:ext uri="{FF2B5EF4-FFF2-40B4-BE49-F238E27FC236}">
                    <a16:creationId xmlns:a16="http://schemas.microsoft.com/office/drawing/2014/main" id="{0177EAF1-E65F-4AE8-8DDD-AE6D2BE8CD1E}"/>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617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A096F-FDD9-4575-9539-1763A5D65DEF}"/>
              </a:ext>
            </a:extLst>
          </p:cNvPr>
          <p:cNvSpPr>
            <a:spLocks noGrp="1"/>
          </p:cNvSpPr>
          <p:nvPr>
            <p:ph type="title"/>
          </p:nvPr>
        </p:nvSpPr>
        <p:spPr/>
        <p:txBody>
          <a:bodyPr/>
          <a:lstStyle/>
          <a:p>
            <a:r>
              <a:rPr lang="zh-CN" altLang="en-US" dirty="0"/>
              <a:t>求解古诺均衡：例子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58F1E1-9C91-40DA-9C41-2D94291AABB9}"/>
                  </a:ext>
                </a:extLst>
              </p:cNvPr>
              <p:cNvSpPr>
                <a:spLocks noGrp="1"/>
              </p:cNvSpPr>
              <p:nvPr>
                <p:ph idx="1"/>
              </p:nvPr>
            </p:nvSpPr>
            <p:spPr/>
            <p:txBody>
              <a:bodyPr>
                <a:normAutofit fontScale="92500"/>
              </a:bodyPr>
              <a:lstStyle/>
              <a:p>
                <a:r>
                  <a:rPr lang="zh-CN" altLang="en-US" dirty="0"/>
                  <a:t>给定对厂商</a:t>
                </a:r>
                <a:r>
                  <a:rPr lang="en-US" altLang="zh-CN" dirty="0"/>
                  <a:t>2</a:t>
                </a:r>
                <a:r>
                  <a:rPr lang="zh-CN" altLang="en-US" dirty="0"/>
                  <a:t>的产量为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oMath>
                </a14:m>
                <a:r>
                  <a:rPr lang="zh-CN" altLang="en-US" dirty="0"/>
                  <a:t>，厂商</a:t>
                </a:r>
                <a:r>
                  <a:rPr lang="en-US" altLang="zh-CN" dirty="0"/>
                  <a:t>1</a:t>
                </a:r>
                <a:r>
                  <a:rPr lang="zh-CN" altLang="en-US" dirty="0"/>
                  <a:t>的利润函数为：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oMath>
                </a14:m>
                <a:endParaRPr lang="en-US" altLang="zh-CN" dirty="0"/>
              </a:p>
              <a:p>
                <a:r>
                  <a:rPr lang="zh-CN" altLang="en-US" dirty="0"/>
                  <a:t>厂商</a:t>
                </a:r>
                <a:r>
                  <a:rPr lang="en-US" altLang="zh-CN" dirty="0"/>
                  <a:t>1</a:t>
                </a:r>
                <a:r>
                  <a:rPr lang="zh-CN" altLang="en-US" dirty="0"/>
                  <a:t>的利润最大化一阶必要条件：</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1</m:t>
                              </m:r>
                            </m:sub>
                          </m:sSub>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den>
                      </m:f>
                      <m:r>
                        <a:rPr lang="en-US" altLang="zh-CN" b="0" i="1" smtClean="0">
                          <a:latin typeface="Cambria Math" panose="02040503050406030204" pitchFamily="18" charset="0"/>
                        </a:rPr>
                        <m:t>=</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2</m:t>
                          </m:r>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b="0" i="1" smtClean="0">
                          <a:latin typeface="Cambria Math" panose="02040503050406030204" pitchFamily="18" charset="0"/>
                        </a:rPr>
                        <m:t>=0</m:t>
                      </m:r>
                    </m:oMath>
                  </m:oMathPara>
                </a14:m>
                <a:endParaRPr lang="en-US" altLang="zh-CN" dirty="0"/>
              </a:p>
              <a:p>
                <a:r>
                  <a:rPr lang="zh-CN" altLang="en-US" dirty="0"/>
                  <a:t>厂商</a:t>
                </a:r>
                <a:r>
                  <a:rPr lang="en-US" altLang="zh-CN" dirty="0"/>
                  <a:t>1</a:t>
                </a:r>
                <a:r>
                  <a:rPr lang="zh-CN" altLang="en-US" dirty="0"/>
                  <a:t>的最优反应函数为：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158F1E1-9C91-40DA-9C41-2D94291AABB9}"/>
                  </a:ext>
                </a:extLst>
              </p:cNvPr>
              <p:cNvSpPr>
                <a:spLocks noGrp="1" noRot="1" noChangeAspect="1" noMove="1" noResize="1" noEditPoints="1" noAdjustHandles="1" noChangeArrowheads="1" noChangeShapeType="1" noTextEdit="1"/>
              </p:cNvSpPr>
              <p:nvPr>
                <p:ph idx="1"/>
              </p:nvPr>
            </p:nvSpPr>
            <p:spPr>
              <a:blipFill>
                <a:blip r:embed="rId2"/>
                <a:stretch>
                  <a:fillRect l="-1159"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47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3BA2-932C-4EE5-B88C-9F16A3633D03}"/>
              </a:ext>
            </a:extLst>
          </p:cNvPr>
          <p:cNvSpPr>
            <a:spLocks noGrp="1"/>
          </p:cNvSpPr>
          <p:nvPr>
            <p:ph type="title"/>
          </p:nvPr>
        </p:nvSpPr>
        <p:spPr/>
        <p:txBody>
          <a:bodyPr/>
          <a:lstStyle/>
          <a:p>
            <a:r>
              <a:rPr lang="zh-CN" altLang="en-US" dirty="0"/>
              <a:t>求解古诺均衡：例子</a:t>
            </a:r>
          </a:p>
        </p:txBody>
      </p:sp>
      <p:sp>
        <p:nvSpPr>
          <p:cNvPr id="3" name="内容占位符 2">
            <a:extLst>
              <a:ext uri="{FF2B5EF4-FFF2-40B4-BE49-F238E27FC236}">
                <a16:creationId xmlns:a16="http://schemas.microsoft.com/office/drawing/2014/main" id="{01183E24-7172-4FEE-A7CB-366B851FAFDC}"/>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2B71023F-AB58-4DAC-BFF4-794B859C2279}"/>
              </a:ext>
            </a:extLst>
          </p:cNvPr>
          <p:cNvSpPr>
            <a:spLocks noChangeShapeType="1"/>
          </p:cNvSpPr>
          <p:nvPr/>
        </p:nvSpPr>
        <p:spPr bwMode="auto">
          <a:xfrm>
            <a:off x="1928813" y="1690688"/>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8AF60A8A-E7A3-4328-9C1D-293AA1D048BA}"/>
              </a:ext>
            </a:extLst>
          </p:cNvPr>
          <p:cNvSpPr>
            <a:spLocks noChangeShapeType="1"/>
          </p:cNvSpPr>
          <p:nvPr/>
        </p:nvSpPr>
        <p:spPr bwMode="auto">
          <a:xfrm flipH="1">
            <a:off x="1928813" y="5072063"/>
            <a:ext cx="3381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6346ABB0-C3E3-428C-8C11-8B1ECF83B6AE}"/>
              </a:ext>
            </a:extLst>
          </p:cNvPr>
          <p:cNvSpPr>
            <a:spLocks noChangeShapeType="1"/>
          </p:cNvSpPr>
          <p:nvPr/>
        </p:nvSpPr>
        <p:spPr bwMode="auto">
          <a:xfrm>
            <a:off x="1931987" y="2143125"/>
            <a:ext cx="1537595" cy="296699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6">
            <a:extLst>
              <a:ext uri="{FF2B5EF4-FFF2-40B4-BE49-F238E27FC236}">
                <a16:creationId xmlns:a16="http://schemas.microsoft.com/office/drawing/2014/main" id="{E323FB63-C1BA-47A1-A6D0-5434A88754F1}"/>
              </a:ext>
            </a:extLst>
          </p:cNvPr>
          <p:cNvSpPr>
            <a:spLocks noChangeArrowheads="1"/>
          </p:cNvSpPr>
          <p:nvPr/>
        </p:nvSpPr>
        <p:spPr bwMode="auto">
          <a:xfrm>
            <a:off x="1384300" y="1323975"/>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p>
        </p:txBody>
      </p:sp>
      <p:sp>
        <p:nvSpPr>
          <p:cNvPr id="9" name="Rectangle 7">
            <a:extLst>
              <a:ext uri="{FF2B5EF4-FFF2-40B4-BE49-F238E27FC236}">
                <a16:creationId xmlns:a16="http://schemas.microsoft.com/office/drawing/2014/main" id="{0E498D4C-E40B-4CCB-ADC4-C0EB9BF8D41C}"/>
              </a:ext>
            </a:extLst>
          </p:cNvPr>
          <p:cNvSpPr>
            <a:spLocks noChangeArrowheads="1"/>
          </p:cNvSpPr>
          <p:nvPr/>
        </p:nvSpPr>
        <p:spPr bwMode="auto">
          <a:xfrm>
            <a:off x="5218113" y="511016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1</a:t>
            </a:r>
          </a:p>
        </p:txBody>
      </p:sp>
      <p:sp>
        <p:nvSpPr>
          <p:cNvPr id="10" name="Rectangle 8">
            <a:extLst>
              <a:ext uri="{FF2B5EF4-FFF2-40B4-BE49-F238E27FC236}">
                <a16:creationId xmlns:a16="http://schemas.microsoft.com/office/drawing/2014/main" id="{5FA7866B-6C23-4B59-9FF3-B3F8EEF6BE84}"/>
              </a:ext>
            </a:extLst>
          </p:cNvPr>
          <p:cNvSpPr>
            <a:spLocks noChangeArrowheads="1"/>
          </p:cNvSpPr>
          <p:nvPr/>
        </p:nvSpPr>
        <p:spPr bwMode="auto">
          <a:xfrm>
            <a:off x="1384300" y="1990725"/>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a:t>
            </a:r>
          </a:p>
        </p:txBody>
      </p:sp>
      <p:sp>
        <p:nvSpPr>
          <p:cNvPr id="11" name="Rectangle 9">
            <a:extLst>
              <a:ext uri="{FF2B5EF4-FFF2-40B4-BE49-F238E27FC236}">
                <a16:creationId xmlns:a16="http://schemas.microsoft.com/office/drawing/2014/main" id="{80C97746-0AAA-4FD1-8E56-56B6A266D55F}"/>
              </a:ext>
            </a:extLst>
          </p:cNvPr>
          <p:cNvSpPr>
            <a:spLocks noChangeArrowheads="1"/>
          </p:cNvSpPr>
          <p:nvPr/>
        </p:nvSpPr>
        <p:spPr bwMode="auto">
          <a:xfrm>
            <a:off x="3126539" y="5135238"/>
            <a:ext cx="6860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1/2</a:t>
            </a:r>
          </a:p>
        </p:txBody>
      </p:sp>
      <p:sp>
        <p:nvSpPr>
          <p:cNvPr id="12" name="Rectangle 10">
            <a:extLst>
              <a:ext uri="{FF2B5EF4-FFF2-40B4-BE49-F238E27FC236}">
                <a16:creationId xmlns:a16="http://schemas.microsoft.com/office/drawing/2014/main" id="{2CBDFA07-371A-42E7-B04D-7DCF733D3A21}"/>
              </a:ext>
            </a:extLst>
          </p:cNvPr>
          <p:cNvSpPr>
            <a:spLocks noChangeArrowheads="1"/>
          </p:cNvSpPr>
          <p:nvPr/>
        </p:nvSpPr>
        <p:spPr bwMode="auto">
          <a:xfrm>
            <a:off x="2455863" y="1228725"/>
            <a:ext cx="3009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厂商</a:t>
            </a:r>
            <a:r>
              <a:rPr lang="en-US" altLang="zh-CN" dirty="0">
                <a:ea typeface="宋体" panose="02010600030101010101" pitchFamily="2" charset="-122"/>
              </a:rPr>
              <a:t>1</a:t>
            </a:r>
            <a:r>
              <a:rPr lang="zh-CN" altLang="en-US" dirty="0">
                <a:ea typeface="宋体" panose="02010600030101010101" pitchFamily="2" charset="-122"/>
              </a:rPr>
              <a:t>的反应曲线</a:t>
            </a:r>
            <a:r>
              <a:rPr lang="en-US" altLang="zh-CN" dirty="0">
                <a:ea typeface="宋体" panose="02010600030101010101" pitchFamily="2" charset="-122"/>
              </a:rPr>
              <a:t> </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C5B6A61-58FA-4CB6-955B-D6F13478BC8E}"/>
                  </a:ext>
                </a:extLst>
              </p:cNvPr>
              <p:cNvSpPr/>
              <p:nvPr/>
            </p:nvSpPr>
            <p:spPr>
              <a:xfrm>
                <a:off x="2562192" y="1843088"/>
                <a:ext cx="274799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lang="zh-CN" altLang="en-US" dirty="0"/>
              </a:p>
            </p:txBody>
          </p:sp>
        </mc:Choice>
        <mc:Fallback xmlns="">
          <p:sp>
            <p:nvSpPr>
              <p:cNvPr id="14" name="矩形 13">
                <a:extLst>
                  <a:ext uri="{FF2B5EF4-FFF2-40B4-BE49-F238E27FC236}">
                    <a16:creationId xmlns:a16="http://schemas.microsoft.com/office/drawing/2014/main" id="{CC5B6A61-58FA-4CB6-955B-D6F13478BC8E}"/>
                  </a:ext>
                </a:extLst>
              </p:cNvPr>
              <p:cNvSpPr>
                <a:spLocks noRot="1" noChangeAspect="1" noMove="1" noResize="1" noEditPoints="1" noAdjustHandles="1" noChangeArrowheads="1" noChangeShapeType="1" noTextEdit="1"/>
              </p:cNvSpPr>
              <p:nvPr/>
            </p:nvSpPr>
            <p:spPr>
              <a:xfrm>
                <a:off x="2562192" y="1843088"/>
                <a:ext cx="2747996" cy="61093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267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672D9-678D-4CE2-A99B-109E67877C6E}"/>
              </a:ext>
            </a:extLst>
          </p:cNvPr>
          <p:cNvSpPr>
            <a:spLocks noGrp="1"/>
          </p:cNvSpPr>
          <p:nvPr>
            <p:ph type="title"/>
          </p:nvPr>
        </p:nvSpPr>
        <p:spPr/>
        <p:txBody>
          <a:bodyPr/>
          <a:lstStyle/>
          <a:p>
            <a:r>
              <a:rPr lang="zh-CN" altLang="en-US" dirty="0"/>
              <a:t>求解古诺均衡：例子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269051-5266-401E-BC31-A8011907045F}"/>
                  </a:ext>
                </a:extLst>
              </p:cNvPr>
              <p:cNvSpPr>
                <a:spLocks noGrp="1"/>
              </p:cNvSpPr>
              <p:nvPr>
                <p:ph idx="1"/>
              </p:nvPr>
            </p:nvSpPr>
            <p:spPr/>
            <p:txBody>
              <a:bodyPr>
                <a:normAutofit fontScale="92500"/>
              </a:bodyPr>
              <a:lstStyle/>
              <a:p>
                <a:r>
                  <a:rPr lang="zh-CN" altLang="en-US" dirty="0"/>
                  <a:t>给定对厂商</a:t>
                </a:r>
                <a:r>
                  <a:rPr lang="en-US" altLang="zh-CN" dirty="0"/>
                  <a:t>1</a:t>
                </a:r>
                <a:r>
                  <a:rPr lang="zh-CN" altLang="en-US" dirty="0"/>
                  <a:t>的产量为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oMath>
                </a14:m>
                <a:r>
                  <a:rPr lang="zh-CN" altLang="en-US" dirty="0"/>
                  <a:t>，厂商</a:t>
                </a:r>
                <a:r>
                  <a:rPr lang="en-US" altLang="zh-CN" dirty="0"/>
                  <a:t>2</a:t>
                </a:r>
                <a:r>
                  <a:rPr lang="zh-CN" altLang="en-US" dirty="0"/>
                  <a:t>的利润函数为：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oMath>
                </a14:m>
                <a:endParaRPr lang="en-US" altLang="zh-CN" dirty="0"/>
              </a:p>
              <a:p>
                <a:r>
                  <a:rPr lang="zh-CN" altLang="en-US" dirty="0"/>
                  <a:t>厂商</a:t>
                </a:r>
                <a:r>
                  <a:rPr lang="en-US" altLang="zh-CN" dirty="0"/>
                  <a:t>2</a:t>
                </a:r>
                <a:r>
                  <a:rPr lang="zh-CN" altLang="en-US" dirty="0"/>
                  <a:t>的利润最大化一阶必要条件：</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2</m:t>
                              </m:r>
                            </m:sub>
                          </m:sSub>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den>
                      </m:f>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rPr>
                        <m:t>=0</m:t>
                      </m:r>
                    </m:oMath>
                  </m:oMathPara>
                </a14:m>
                <a:endParaRPr lang="en-US" altLang="zh-CN" dirty="0"/>
              </a:p>
              <a:p>
                <a:r>
                  <a:rPr lang="zh-CN" altLang="en-US" dirty="0"/>
                  <a:t>厂商</a:t>
                </a:r>
                <a:r>
                  <a:rPr lang="en-US" altLang="zh-CN" dirty="0"/>
                  <a:t>2</a:t>
                </a:r>
                <a:r>
                  <a:rPr lang="zh-CN" altLang="en-US" dirty="0"/>
                  <a:t>的最优反应函数为：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e>
                      </m:d>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3269051-5266-401E-BC31-A8011907045F}"/>
                  </a:ext>
                </a:extLst>
              </p:cNvPr>
              <p:cNvSpPr>
                <a:spLocks noGrp="1" noRot="1" noChangeAspect="1" noMove="1" noResize="1" noEditPoints="1" noAdjustHandles="1" noChangeArrowheads="1" noChangeShapeType="1" noTextEdit="1"/>
              </p:cNvSpPr>
              <p:nvPr>
                <p:ph idx="1"/>
              </p:nvPr>
            </p:nvSpPr>
            <p:spPr>
              <a:blipFill>
                <a:blip r:embed="rId2"/>
                <a:stretch>
                  <a:fillRect l="-1159"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98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5123E-2838-4A5F-ABF6-57562C4EFEE3}"/>
              </a:ext>
            </a:extLst>
          </p:cNvPr>
          <p:cNvSpPr>
            <a:spLocks noGrp="1"/>
          </p:cNvSpPr>
          <p:nvPr>
            <p:ph type="title"/>
          </p:nvPr>
        </p:nvSpPr>
        <p:spPr/>
        <p:txBody>
          <a:bodyPr/>
          <a:lstStyle/>
          <a:p>
            <a:r>
              <a:rPr lang="zh-CN" altLang="en-US" dirty="0"/>
              <a:t>寡头</a:t>
            </a:r>
          </a:p>
        </p:txBody>
      </p:sp>
      <p:sp>
        <p:nvSpPr>
          <p:cNvPr id="3" name="内容占位符 2">
            <a:extLst>
              <a:ext uri="{FF2B5EF4-FFF2-40B4-BE49-F238E27FC236}">
                <a16:creationId xmlns:a16="http://schemas.microsoft.com/office/drawing/2014/main" id="{62311390-E2AE-4125-A52A-B6580088CC96}"/>
              </a:ext>
            </a:extLst>
          </p:cNvPr>
          <p:cNvSpPr>
            <a:spLocks noGrp="1"/>
          </p:cNvSpPr>
          <p:nvPr>
            <p:ph idx="1"/>
          </p:nvPr>
        </p:nvSpPr>
        <p:spPr/>
        <p:txBody>
          <a:bodyPr>
            <a:normAutofit fontScale="92500"/>
          </a:bodyPr>
          <a:lstStyle/>
          <a:p>
            <a:r>
              <a:rPr lang="zh-CN" altLang="en-US" dirty="0"/>
              <a:t>垄断市场只有一个厂商。</a:t>
            </a:r>
          </a:p>
          <a:p>
            <a:r>
              <a:rPr lang="zh-CN" altLang="en-US" dirty="0"/>
              <a:t>竞争市场有很多厂商（不存在相互影响）。</a:t>
            </a:r>
          </a:p>
          <a:p>
            <a:r>
              <a:rPr lang="zh-CN" altLang="en-US" dirty="0"/>
              <a:t>寡头（ </a:t>
            </a:r>
            <a:r>
              <a:rPr lang="en-US" altLang="zh-CN" dirty="0"/>
              <a:t>oligopoly </a:t>
            </a:r>
            <a:r>
              <a:rPr lang="zh-CN" altLang="en-US" dirty="0"/>
              <a:t>）有几个厂商构成。特别的是，每个厂商的价格和产量决策影响到它竞争者的利润。</a:t>
            </a:r>
            <a:endParaRPr lang="en-US" altLang="zh-CN" dirty="0"/>
          </a:p>
          <a:p>
            <a:r>
              <a:rPr lang="zh-CN" altLang="en-US" dirty="0"/>
              <a:t>博弈论：研究在策略情况下人们如何行为</a:t>
            </a:r>
            <a:endParaRPr lang="en-US" altLang="zh-CN" dirty="0"/>
          </a:p>
          <a:p>
            <a:pPr lvl="1"/>
            <a:r>
              <a:rPr lang="zh-CN" altLang="en-US" dirty="0"/>
              <a:t>与竞争、垄断比较：分析方法不同</a:t>
            </a:r>
            <a:endParaRPr lang="en-US" altLang="zh-CN" dirty="0"/>
          </a:p>
          <a:p>
            <a:r>
              <a:rPr lang="zh-CN" altLang="en-US" dirty="0"/>
              <a:t>集中度：市场上最大的四家企业供应的产量占市场总产量的百分比</a:t>
            </a:r>
            <a:endParaRPr lang="en-US" altLang="zh-CN" dirty="0"/>
          </a:p>
          <a:p>
            <a:pPr lvl="1"/>
            <a:r>
              <a:rPr lang="zh-CN" altLang="en-US" dirty="0"/>
              <a:t>集中度越高，竞争越少</a:t>
            </a:r>
          </a:p>
          <a:p>
            <a:pPr lvl="1"/>
            <a:r>
              <a:rPr lang="zh-CN" altLang="en-US" dirty="0"/>
              <a:t>寡头，这是一种集中度高的市场结构</a:t>
            </a:r>
          </a:p>
        </p:txBody>
      </p:sp>
    </p:spTree>
    <p:extLst>
      <p:ext uri="{BB962C8B-B14F-4D97-AF65-F5344CB8AC3E}">
        <p14:creationId xmlns:p14="http://schemas.microsoft.com/office/powerpoint/2010/main" val="305734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DDFE6-DAFE-4078-94FB-01DF680C9E90}"/>
              </a:ext>
            </a:extLst>
          </p:cNvPr>
          <p:cNvSpPr>
            <a:spLocks noGrp="1"/>
          </p:cNvSpPr>
          <p:nvPr>
            <p:ph type="title"/>
          </p:nvPr>
        </p:nvSpPr>
        <p:spPr/>
        <p:txBody>
          <a:bodyPr/>
          <a:lstStyle/>
          <a:p>
            <a:r>
              <a:rPr lang="zh-CN" altLang="en-US" dirty="0"/>
              <a:t>求解古诺均衡：例子</a:t>
            </a:r>
          </a:p>
        </p:txBody>
      </p:sp>
      <p:sp>
        <p:nvSpPr>
          <p:cNvPr id="3" name="内容占位符 2">
            <a:extLst>
              <a:ext uri="{FF2B5EF4-FFF2-40B4-BE49-F238E27FC236}">
                <a16:creationId xmlns:a16="http://schemas.microsoft.com/office/drawing/2014/main" id="{BD35E704-79AE-41FC-9F25-3FFF74B8291B}"/>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6EB54DBF-B510-4B86-B3F6-2E2FD8399300}"/>
              </a:ext>
            </a:extLst>
          </p:cNvPr>
          <p:cNvSpPr>
            <a:spLocks noChangeShapeType="1"/>
          </p:cNvSpPr>
          <p:nvPr/>
        </p:nvSpPr>
        <p:spPr bwMode="auto">
          <a:xfrm>
            <a:off x="1928813" y="1690688"/>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E7F84858-863C-4750-9955-30C69B623D8B}"/>
              </a:ext>
            </a:extLst>
          </p:cNvPr>
          <p:cNvSpPr>
            <a:spLocks noChangeShapeType="1"/>
          </p:cNvSpPr>
          <p:nvPr/>
        </p:nvSpPr>
        <p:spPr bwMode="auto">
          <a:xfrm flipH="1">
            <a:off x="1928813" y="5072063"/>
            <a:ext cx="3381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4C9CB438-E6C4-440F-8B68-9E425D742F41}"/>
              </a:ext>
            </a:extLst>
          </p:cNvPr>
          <p:cNvSpPr>
            <a:spLocks noChangeArrowheads="1"/>
          </p:cNvSpPr>
          <p:nvPr/>
        </p:nvSpPr>
        <p:spPr bwMode="auto">
          <a:xfrm>
            <a:off x="1384300" y="1323975"/>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p>
        </p:txBody>
      </p:sp>
      <p:sp>
        <p:nvSpPr>
          <p:cNvPr id="8" name="Rectangle 6">
            <a:extLst>
              <a:ext uri="{FF2B5EF4-FFF2-40B4-BE49-F238E27FC236}">
                <a16:creationId xmlns:a16="http://schemas.microsoft.com/office/drawing/2014/main" id="{3226D3C2-CD17-4BC7-804F-7C5B555118C6}"/>
              </a:ext>
            </a:extLst>
          </p:cNvPr>
          <p:cNvSpPr>
            <a:spLocks noChangeArrowheads="1"/>
          </p:cNvSpPr>
          <p:nvPr/>
        </p:nvSpPr>
        <p:spPr bwMode="auto">
          <a:xfrm>
            <a:off x="5218113" y="511016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1</a:t>
            </a:r>
          </a:p>
        </p:txBody>
      </p:sp>
      <p:sp>
        <p:nvSpPr>
          <p:cNvPr id="9" name="Line 7">
            <a:extLst>
              <a:ext uri="{FF2B5EF4-FFF2-40B4-BE49-F238E27FC236}">
                <a16:creationId xmlns:a16="http://schemas.microsoft.com/office/drawing/2014/main" id="{7B16EF45-F26A-477A-8252-7F3827B7A992}"/>
              </a:ext>
            </a:extLst>
          </p:cNvPr>
          <p:cNvSpPr>
            <a:spLocks noChangeShapeType="1"/>
          </p:cNvSpPr>
          <p:nvPr/>
        </p:nvSpPr>
        <p:spPr bwMode="auto">
          <a:xfrm>
            <a:off x="1928812" y="3666167"/>
            <a:ext cx="2643182" cy="1405873"/>
          </a:xfrm>
          <a:prstGeom prst="line">
            <a:avLst/>
          </a:prstGeom>
          <a:noFill/>
          <a:ln w="25400">
            <a:solidFill>
              <a:srgbClr val="3BE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8">
            <a:extLst>
              <a:ext uri="{FF2B5EF4-FFF2-40B4-BE49-F238E27FC236}">
                <a16:creationId xmlns:a16="http://schemas.microsoft.com/office/drawing/2014/main" id="{4D0BA3ED-793D-4D8C-BF2D-F6A9BFDECC2F}"/>
              </a:ext>
            </a:extLst>
          </p:cNvPr>
          <p:cNvSpPr>
            <a:spLocks noChangeArrowheads="1"/>
          </p:cNvSpPr>
          <p:nvPr/>
        </p:nvSpPr>
        <p:spPr bwMode="auto">
          <a:xfrm>
            <a:off x="2455863" y="2600325"/>
            <a:ext cx="2911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厂商</a:t>
            </a:r>
            <a:r>
              <a:rPr lang="en-US" altLang="zh-CN" dirty="0">
                <a:ea typeface="宋体" panose="02010600030101010101" pitchFamily="2" charset="-122"/>
              </a:rPr>
              <a:t>2</a:t>
            </a:r>
            <a:r>
              <a:rPr lang="zh-CN" altLang="en-US" dirty="0">
                <a:ea typeface="宋体" panose="02010600030101010101" pitchFamily="2" charset="-122"/>
              </a:rPr>
              <a:t>的反应曲线</a:t>
            </a:r>
            <a:endParaRPr lang="en-US" altLang="zh-CN" dirty="0">
              <a:ea typeface="宋体" panose="02010600030101010101" pitchFamily="2" charset="-122"/>
            </a:endParaRPr>
          </a:p>
        </p:txBody>
      </p:sp>
      <p:sp>
        <p:nvSpPr>
          <p:cNvPr id="12" name="Rectangle 10">
            <a:extLst>
              <a:ext uri="{FF2B5EF4-FFF2-40B4-BE49-F238E27FC236}">
                <a16:creationId xmlns:a16="http://schemas.microsoft.com/office/drawing/2014/main" id="{4436F22C-6743-4C44-9BD6-430DE38743C2}"/>
              </a:ext>
            </a:extLst>
          </p:cNvPr>
          <p:cNvSpPr>
            <a:spLocks noChangeArrowheads="1"/>
          </p:cNvSpPr>
          <p:nvPr/>
        </p:nvSpPr>
        <p:spPr bwMode="auto">
          <a:xfrm>
            <a:off x="1190618" y="3404236"/>
            <a:ext cx="6860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1/2</a:t>
            </a:r>
          </a:p>
        </p:txBody>
      </p:sp>
      <p:sp>
        <p:nvSpPr>
          <p:cNvPr id="13" name="Rectangle 11">
            <a:extLst>
              <a:ext uri="{FF2B5EF4-FFF2-40B4-BE49-F238E27FC236}">
                <a16:creationId xmlns:a16="http://schemas.microsoft.com/office/drawing/2014/main" id="{0DE305B4-6529-4B7D-9D14-C7B8D97B8B76}"/>
              </a:ext>
            </a:extLst>
          </p:cNvPr>
          <p:cNvSpPr>
            <a:spLocks noChangeArrowheads="1"/>
          </p:cNvSpPr>
          <p:nvPr/>
        </p:nvSpPr>
        <p:spPr bwMode="auto">
          <a:xfrm>
            <a:off x="4378832" y="5125238"/>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425F7D1-C44D-418D-83F3-2DC2756D3868}"/>
                  </a:ext>
                </a:extLst>
              </p:cNvPr>
              <p:cNvSpPr/>
              <p:nvPr/>
            </p:nvSpPr>
            <p:spPr>
              <a:xfrm>
                <a:off x="2512202" y="3183064"/>
                <a:ext cx="274799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oMath>
                  </m:oMathPara>
                </a14:m>
                <a:endParaRPr lang="zh-CN" altLang="en-US" dirty="0"/>
              </a:p>
            </p:txBody>
          </p:sp>
        </mc:Choice>
        <mc:Fallback xmlns="">
          <p:sp>
            <p:nvSpPr>
              <p:cNvPr id="14" name="矩形 13">
                <a:extLst>
                  <a:ext uri="{FF2B5EF4-FFF2-40B4-BE49-F238E27FC236}">
                    <a16:creationId xmlns:a16="http://schemas.microsoft.com/office/drawing/2014/main" id="{8425F7D1-C44D-418D-83F3-2DC2756D3868}"/>
                  </a:ext>
                </a:extLst>
              </p:cNvPr>
              <p:cNvSpPr>
                <a:spLocks noRot="1" noChangeAspect="1" noMove="1" noResize="1" noEditPoints="1" noAdjustHandles="1" noChangeArrowheads="1" noChangeShapeType="1" noTextEdit="1"/>
              </p:cNvSpPr>
              <p:nvPr/>
            </p:nvSpPr>
            <p:spPr>
              <a:xfrm>
                <a:off x="2512202" y="3183064"/>
                <a:ext cx="2747996" cy="61093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865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54849-0284-4D84-9AA0-71C8CB86F67F}"/>
              </a:ext>
            </a:extLst>
          </p:cNvPr>
          <p:cNvSpPr>
            <a:spLocks noGrp="1"/>
          </p:cNvSpPr>
          <p:nvPr>
            <p:ph type="title"/>
          </p:nvPr>
        </p:nvSpPr>
        <p:spPr/>
        <p:txBody>
          <a:bodyPr/>
          <a:lstStyle/>
          <a:p>
            <a:r>
              <a:rPr lang="zh-CN" altLang="en-US" dirty="0"/>
              <a:t>求解古诺均衡：例子</a:t>
            </a:r>
          </a:p>
        </p:txBody>
      </p:sp>
      <p:sp>
        <p:nvSpPr>
          <p:cNvPr id="3" name="内容占位符 2">
            <a:extLst>
              <a:ext uri="{FF2B5EF4-FFF2-40B4-BE49-F238E27FC236}">
                <a16:creationId xmlns:a16="http://schemas.microsoft.com/office/drawing/2014/main" id="{204E42DD-DB83-4FDB-9440-89301B613597}"/>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6B5C5B1B-3C04-441A-A95E-B8C6B75BC096}"/>
              </a:ext>
            </a:extLst>
          </p:cNvPr>
          <p:cNvSpPr>
            <a:spLocks noChangeShapeType="1"/>
          </p:cNvSpPr>
          <p:nvPr/>
        </p:nvSpPr>
        <p:spPr bwMode="auto">
          <a:xfrm>
            <a:off x="1928813" y="1690688"/>
            <a:ext cx="0" cy="3381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F7178793-BE05-4A39-94C3-5546C1531098}"/>
              </a:ext>
            </a:extLst>
          </p:cNvPr>
          <p:cNvSpPr>
            <a:spLocks noChangeShapeType="1"/>
          </p:cNvSpPr>
          <p:nvPr/>
        </p:nvSpPr>
        <p:spPr bwMode="auto">
          <a:xfrm flipH="1">
            <a:off x="1928813" y="5072063"/>
            <a:ext cx="3381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5617FB35-7BCC-4260-94FF-CE5455998A7C}"/>
              </a:ext>
            </a:extLst>
          </p:cNvPr>
          <p:cNvSpPr>
            <a:spLocks noChangeArrowheads="1"/>
          </p:cNvSpPr>
          <p:nvPr/>
        </p:nvSpPr>
        <p:spPr bwMode="auto">
          <a:xfrm>
            <a:off x="1384300" y="1323975"/>
            <a:ext cx="51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y</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E96D3EF5-38C1-4A38-8F1F-41BDE55643AF}"/>
              </a:ext>
            </a:extLst>
          </p:cNvPr>
          <p:cNvSpPr>
            <a:spLocks noChangeArrowheads="1"/>
          </p:cNvSpPr>
          <p:nvPr/>
        </p:nvSpPr>
        <p:spPr bwMode="auto">
          <a:xfrm>
            <a:off x="5218113" y="5110163"/>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y</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2FC4797D-F532-4216-B4C3-BBBDD9D97702}"/>
              </a:ext>
            </a:extLst>
          </p:cNvPr>
          <p:cNvSpPr>
            <a:spLocks noChangeShapeType="1"/>
          </p:cNvSpPr>
          <p:nvPr/>
        </p:nvSpPr>
        <p:spPr bwMode="auto">
          <a:xfrm>
            <a:off x="1955802" y="3666159"/>
            <a:ext cx="2794000" cy="1405890"/>
          </a:xfrm>
          <a:prstGeom prst="line">
            <a:avLst/>
          </a:prstGeom>
          <a:noFill/>
          <a:ln w="25400">
            <a:solidFill>
              <a:srgbClr val="3BE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8">
            <a:extLst>
              <a:ext uri="{FF2B5EF4-FFF2-40B4-BE49-F238E27FC236}">
                <a16:creationId xmlns:a16="http://schemas.microsoft.com/office/drawing/2014/main" id="{243D0057-BD6C-4F29-AF68-D4BFCB27A6E4}"/>
              </a:ext>
            </a:extLst>
          </p:cNvPr>
          <p:cNvSpPr>
            <a:spLocks noChangeArrowheads="1"/>
          </p:cNvSpPr>
          <p:nvPr/>
        </p:nvSpPr>
        <p:spPr bwMode="auto">
          <a:xfrm>
            <a:off x="2455863" y="2409825"/>
            <a:ext cx="2911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厂商</a:t>
            </a:r>
            <a:r>
              <a:rPr lang="en-US" altLang="zh-CN" dirty="0">
                <a:ea typeface="宋体" panose="02010600030101010101" pitchFamily="2" charset="-122"/>
              </a:rPr>
              <a:t>2</a:t>
            </a:r>
            <a:r>
              <a:rPr lang="zh-CN" altLang="en-US" dirty="0">
                <a:ea typeface="宋体" panose="02010600030101010101" pitchFamily="2" charset="-122"/>
              </a:rPr>
              <a:t>的反应曲线</a:t>
            </a:r>
            <a:endParaRPr lang="en-US" altLang="zh-CN" dirty="0">
              <a:ea typeface="宋体" panose="02010600030101010101" pitchFamily="2" charset="-122"/>
            </a:endParaRPr>
          </a:p>
        </p:txBody>
      </p:sp>
      <p:sp>
        <p:nvSpPr>
          <p:cNvPr id="11" name="Rectangle 9">
            <a:extLst>
              <a:ext uri="{FF2B5EF4-FFF2-40B4-BE49-F238E27FC236}">
                <a16:creationId xmlns:a16="http://schemas.microsoft.com/office/drawing/2014/main" id="{1D9BA7D0-EAB6-405B-B3AC-B866D5DC44DB}"/>
              </a:ext>
            </a:extLst>
          </p:cNvPr>
          <p:cNvSpPr>
            <a:spLocks noChangeArrowheads="1"/>
          </p:cNvSpPr>
          <p:nvPr/>
        </p:nvSpPr>
        <p:spPr bwMode="auto">
          <a:xfrm>
            <a:off x="4129088" y="5110163"/>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a:t>
            </a:r>
          </a:p>
        </p:txBody>
      </p:sp>
      <p:sp>
        <p:nvSpPr>
          <p:cNvPr id="12" name="Line 10">
            <a:extLst>
              <a:ext uri="{FF2B5EF4-FFF2-40B4-BE49-F238E27FC236}">
                <a16:creationId xmlns:a16="http://schemas.microsoft.com/office/drawing/2014/main" id="{F800086A-1B3B-41A7-83A6-C58E03E425AA}"/>
              </a:ext>
            </a:extLst>
          </p:cNvPr>
          <p:cNvSpPr>
            <a:spLocks noChangeShapeType="1"/>
          </p:cNvSpPr>
          <p:nvPr/>
        </p:nvSpPr>
        <p:spPr bwMode="auto">
          <a:xfrm>
            <a:off x="1931987" y="2143126"/>
            <a:ext cx="1507097" cy="292893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81E8D7CF-0608-4AD8-A8F7-EA8C53B83CF2}"/>
              </a:ext>
            </a:extLst>
          </p:cNvPr>
          <p:cNvSpPr>
            <a:spLocks noChangeArrowheads="1"/>
          </p:cNvSpPr>
          <p:nvPr/>
        </p:nvSpPr>
        <p:spPr bwMode="auto">
          <a:xfrm>
            <a:off x="1384300" y="1990725"/>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a:t>
            </a:r>
          </a:p>
        </p:txBody>
      </p:sp>
      <p:sp>
        <p:nvSpPr>
          <p:cNvPr id="14" name="Rectangle 12">
            <a:extLst>
              <a:ext uri="{FF2B5EF4-FFF2-40B4-BE49-F238E27FC236}">
                <a16:creationId xmlns:a16="http://schemas.microsoft.com/office/drawing/2014/main" id="{AA8DF24E-EB3C-45E0-80DF-DEC060765114}"/>
              </a:ext>
            </a:extLst>
          </p:cNvPr>
          <p:cNvSpPr>
            <a:spLocks noChangeArrowheads="1"/>
          </p:cNvSpPr>
          <p:nvPr/>
        </p:nvSpPr>
        <p:spPr bwMode="auto">
          <a:xfrm>
            <a:off x="2455863" y="1228725"/>
            <a:ext cx="2911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厂商</a:t>
            </a:r>
            <a:r>
              <a:rPr lang="en-US" altLang="zh-CN" dirty="0">
                <a:ea typeface="宋体" panose="02010600030101010101" pitchFamily="2" charset="-122"/>
              </a:rPr>
              <a:t>1</a:t>
            </a:r>
            <a:r>
              <a:rPr lang="zh-CN" altLang="en-US" dirty="0">
                <a:ea typeface="宋体" panose="02010600030101010101" pitchFamily="2" charset="-122"/>
              </a:rPr>
              <a:t>的反应曲线</a:t>
            </a:r>
            <a:endParaRPr lang="en-US" altLang="zh-CN" dirty="0">
              <a:ea typeface="宋体" panose="02010600030101010101" pitchFamily="2" charset="-122"/>
            </a:endParaRPr>
          </a:p>
        </p:txBody>
      </p:sp>
      <p:sp>
        <p:nvSpPr>
          <p:cNvPr id="16" name="Line 14">
            <a:extLst>
              <a:ext uri="{FF2B5EF4-FFF2-40B4-BE49-F238E27FC236}">
                <a16:creationId xmlns:a16="http://schemas.microsoft.com/office/drawing/2014/main" id="{D73FD765-5DF8-45A2-8047-666DF9E18ADC}"/>
              </a:ext>
            </a:extLst>
          </p:cNvPr>
          <p:cNvSpPr>
            <a:spLocks noChangeShapeType="1"/>
          </p:cNvSpPr>
          <p:nvPr/>
        </p:nvSpPr>
        <p:spPr bwMode="auto">
          <a:xfrm>
            <a:off x="2955170" y="4216356"/>
            <a:ext cx="3371" cy="85569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96AD22FD-C71D-4384-BD52-90766837A66E}"/>
              </a:ext>
            </a:extLst>
          </p:cNvPr>
          <p:cNvSpPr>
            <a:spLocks noChangeShapeType="1"/>
          </p:cNvSpPr>
          <p:nvPr/>
        </p:nvSpPr>
        <p:spPr bwMode="auto">
          <a:xfrm flipH="1">
            <a:off x="1904080" y="4197247"/>
            <a:ext cx="1104944"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16">
            <a:extLst>
              <a:ext uri="{FF2B5EF4-FFF2-40B4-BE49-F238E27FC236}">
                <a16:creationId xmlns:a16="http://schemas.microsoft.com/office/drawing/2014/main" id="{4B1F2A86-521E-408A-BBA0-1DA0C0736E24}"/>
              </a:ext>
            </a:extLst>
          </p:cNvPr>
          <p:cNvSpPr>
            <a:spLocks noChangeArrowheads="1"/>
          </p:cNvSpPr>
          <p:nvPr/>
        </p:nvSpPr>
        <p:spPr bwMode="auto">
          <a:xfrm>
            <a:off x="1189355" y="3954425"/>
            <a:ext cx="6860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1/2</a:t>
            </a:r>
          </a:p>
        </p:txBody>
      </p:sp>
      <p:sp>
        <p:nvSpPr>
          <p:cNvPr id="19" name="Rectangle 17">
            <a:extLst>
              <a:ext uri="{FF2B5EF4-FFF2-40B4-BE49-F238E27FC236}">
                <a16:creationId xmlns:a16="http://schemas.microsoft.com/office/drawing/2014/main" id="{B2A61E62-4345-43AD-B27F-1534F38E85EA}"/>
              </a:ext>
            </a:extLst>
          </p:cNvPr>
          <p:cNvSpPr>
            <a:spLocks noChangeArrowheads="1"/>
          </p:cNvSpPr>
          <p:nvPr/>
        </p:nvSpPr>
        <p:spPr bwMode="auto">
          <a:xfrm>
            <a:off x="2605738" y="5159358"/>
            <a:ext cx="6860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1/2</a:t>
            </a:r>
          </a:p>
        </p:txBody>
      </p:sp>
      <p:sp>
        <p:nvSpPr>
          <p:cNvPr id="20" name="Oval 18">
            <a:extLst>
              <a:ext uri="{FF2B5EF4-FFF2-40B4-BE49-F238E27FC236}">
                <a16:creationId xmlns:a16="http://schemas.microsoft.com/office/drawing/2014/main" id="{51AAE437-635A-472D-BEE0-F5CC4F97DFD0}"/>
              </a:ext>
            </a:extLst>
          </p:cNvPr>
          <p:cNvSpPr>
            <a:spLocks noChangeArrowheads="1"/>
          </p:cNvSpPr>
          <p:nvPr/>
        </p:nvSpPr>
        <p:spPr bwMode="auto">
          <a:xfrm>
            <a:off x="2875795" y="4984753"/>
            <a:ext cx="158750"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Oval 19">
            <a:extLst>
              <a:ext uri="{FF2B5EF4-FFF2-40B4-BE49-F238E27FC236}">
                <a16:creationId xmlns:a16="http://schemas.microsoft.com/office/drawing/2014/main" id="{3C49DF04-C183-4780-B475-9DD815B7AA32}"/>
              </a:ext>
            </a:extLst>
          </p:cNvPr>
          <p:cNvSpPr>
            <a:spLocks noChangeArrowheads="1"/>
          </p:cNvSpPr>
          <p:nvPr/>
        </p:nvSpPr>
        <p:spPr bwMode="auto">
          <a:xfrm>
            <a:off x="1851025" y="4139232"/>
            <a:ext cx="158750"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22" name="Rectangle 20">
                <a:extLst>
                  <a:ext uri="{FF2B5EF4-FFF2-40B4-BE49-F238E27FC236}">
                    <a16:creationId xmlns:a16="http://schemas.microsoft.com/office/drawing/2014/main" id="{6F75C631-FED5-4FDE-99F2-6F4169DD5835}"/>
                  </a:ext>
                </a:extLst>
              </p:cNvPr>
              <p:cNvSpPr>
                <a:spLocks noChangeArrowheads="1"/>
              </p:cNvSpPr>
              <p:nvPr/>
            </p:nvSpPr>
            <p:spPr bwMode="auto">
              <a:xfrm>
                <a:off x="3979736" y="3549014"/>
                <a:ext cx="2976584" cy="12921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dirty="0">
                    <a:ea typeface="宋体" panose="02010600030101010101" pitchFamily="2" charset="-122"/>
                  </a:rPr>
                  <a:t>古诺</a:t>
                </a:r>
                <a:r>
                  <a:rPr lang="en-US" altLang="zh-CN" sz="2400" dirty="0">
                    <a:ea typeface="宋体" panose="02010600030101010101" pitchFamily="2" charset="-122"/>
                  </a:rPr>
                  <a:t>-</a:t>
                </a:r>
                <a:r>
                  <a:rPr lang="zh-CN" altLang="en-US" sz="2400" dirty="0">
                    <a:ea typeface="宋体" panose="02010600030101010101" pitchFamily="2" charset="-122"/>
                  </a:rPr>
                  <a:t>纳什均衡</a:t>
                </a:r>
                <a:endParaRPr lang="en-US" altLang="zh-CN" sz="2400" dirty="0">
                  <a:ea typeface="宋体" panose="02010600030101010101" pitchFamily="2" charset="-122"/>
                </a:endParaRPr>
              </a:p>
              <a:p>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𝑄</m:t>
                              </m:r>
                            </m:e>
                            <m:sub>
                              <m:r>
                                <a:rPr lang="en-US" altLang="zh-CN" sz="2400" i="1">
                                  <a:latin typeface="Cambria Math" panose="02040503050406030204" pitchFamily="18" charset="0"/>
                                </a:rPr>
                                <m:t>1</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𝑄</m:t>
                              </m:r>
                            </m:e>
                            <m:sub>
                              <m:r>
                                <a:rPr lang="en-US" altLang="zh-CN" sz="2400" i="1">
                                  <a:latin typeface="Cambria Math" panose="02040503050406030204" pitchFamily="18" charset="0"/>
                                </a:rPr>
                                <m:t>2</m:t>
                              </m:r>
                            </m:sub>
                            <m:sup>
                              <m:r>
                                <a:rPr lang="en-US" altLang="zh-CN" sz="2400" i="1">
                                  <a:latin typeface="Cambria Math" panose="02040503050406030204" pitchFamily="18" charset="0"/>
                                </a:rPr>
                                <m:t>∗</m:t>
                              </m:r>
                            </m:sup>
                          </m:sSubSup>
                        </m:e>
                      </m:d>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𝟑</m:t>
                              </m:r>
                            </m:den>
                          </m:f>
                          <m:r>
                            <a:rPr lang="en-US" altLang="zh-CN" sz="2400" b="1"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num>
                            <m:den>
                              <m:r>
                                <a:rPr lang="en-US" altLang="zh-CN" sz="2400" i="1">
                                  <a:latin typeface="Cambria Math" panose="02040503050406030204" pitchFamily="18" charset="0"/>
                                </a:rPr>
                                <m:t>𝟑</m:t>
                              </m:r>
                            </m:den>
                          </m:f>
                        </m:e>
                      </m:d>
                    </m:oMath>
                  </m:oMathPara>
                </a14:m>
                <a:endParaRPr lang="en-US" altLang="zh-CN" sz="2400" dirty="0">
                  <a:ea typeface="宋体" panose="02010600030101010101" pitchFamily="2" charset="-122"/>
                </a:endParaRPr>
              </a:p>
            </p:txBody>
          </p:sp>
        </mc:Choice>
        <mc:Fallback xmlns="">
          <p:sp>
            <p:nvSpPr>
              <p:cNvPr id="22" name="Rectangle 20">
                <a:extLst>
                  <a:ext uri="{FF2B5EF4-FFF2-40B4-BE49-F238E27FC236}">
                    <a16:creationId xmlns:a16="http://schemas.microsoft.com/office/drawing/2014/main" id="{6F75C631-FED5-4FDE-99F2-6F4169DD5835}"/>
                  </a:ext>
                </a:extLst>
              </p:cNvPr>
              <p:cNvSpPr>
                <a:spLocks noRot="1" noChangeAspect="1" noMove="1" noResize="1" noEditPoints="1" noAdjustHandles="1" noChangeArrowheads="1" noChangeShapeType="1" noTextEdit="1"/>
              </p:cNvSpPr>
              <p:nvPr/>
            </p:nvSpPr>
            <p:spPr bwMode="auto">
              <a:xfrm>
                <a:off x="3979736" y="3549014"/>
                <a:ext cx="2976584" cy="1292150"/>
              </a:xfrm>
              <a:prstGeom prst="rect">
                <a:avLst/>
              </a:prstGeom>
              <a:blipFill>
                <a:blip r:embed="rId2"/>
                <a:stretch>
                  <a:fillRect l="-3279" t="-51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C081AEEA-4049-4985-8076-6430CC80EBB8}"/>
                  </a:ext>
                </a:extLst>
              </p:cNvPr>
              <p:cNvSpPr/>
              <p:nvPr/>
            </p:nvSpPr>
            <p:spPr>
              <a:xfrm>
                <a:off x="2605738" y="2865053"/>
                <a:ext cx="274799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oMath>
                  </m:oMathPara>
                </a14:m>
                <a:endParaRPr lang="zh-CN" altLang="en-US" dirty="0"/>
              </a:p>
            </p:txBody>
          </p:sp>
        </mc:Choice>
        <mc:Fallback xmlns="">
          <p:sp>
            <p:nvSpPr>
              <p:cNvPr id="26" name="矩形 25">
                <a:extLst>
                  <a:ext uri="{FF2B5EF4-FFF2-40B4-BE49-F238E27FC236}">
                    <a16:creationId xmlns:a16="http://schemas.microsoft.com/office/drawing/2014/main" id="{C081AEEA-4049-4985-8076-6430CC80EBB8}"/>
                  </a:ext>
                </a:extLst>
              </p:cNvPr>
              <p:cNvSpPr>
                <a:spLocks noRot="1" noChangeAspect="1" noMove="1" noResize="1" noEditPoints="1" noAdjustHandles="1" noChangeArrowheads="1" noChangeShapeType="1" noTextEdit="1"/>
              </p:cNvSpPr>
              <p:nvPr/>
            </p:nvSpPr>
            <p:spPr>
              <a:xfrm>
                <a:off x="2605738" y="2865053"/>
                <a:ext cx="2747996" cy="6109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1D8DE588-3394-4A43-A386-7AC69F6CE552}"/>
                  </a:ext>
                </a:extLst>
              </p:cNvPr>
              <p:cNvSpPr/>
              <p:nvPr/>
            </p:nvSpPr>
            <p:spPr>
              <a:xfrm>
                <a:off x="2562192" y="1843088"/>
                <a:ext cx="274799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lang="zh-CN" altLang="en-US" dirty="0"/>
              </a:p>
            </p:txBody>
          </p:sp>
        </mc:Choice>
        <mc:Fallback xmlns="">
          <p:sp>
            <p:nvSpPr>
              <p:cNvPr id="28" name="矩形 27">
                <a:extLst>
                  <a:ext uri="{FF2B5EF4-FFF2-40B4-BE49-F238E27FC236}">
                    <a16:creationId xmlns:a16="http://schemas.microsoft.com/office/drawing/2014/main" id="{1D8DE588-3394-4A43-A386-7AC69F6CE552}"/>
                  </a:ext>
                </a:extLst>
              </p:cNvPr>
              <p:cNvSpPr>
                <a:spLocks noRot="1" noChangeAspect="1" noMove="1" noResize="1" noEditPoints="1" noAdjustHandles="1" noChangeArrowheads="1" noChangeShapeType="1" noTextEdit="1"/>
              </p:cNvSpPr>
              <p:nvPr/>
            </p:nvSpPr>
            <p:spPr>
              <a:xfrm>
                <a:off x="2562192" y="1843088"/>
                <a:ext cx="2747996" cy="610936"/>
              </a:xfrm>
              <a:prstGeom prst="rect">
                <a:avLst/>
              </a:prstGeom>
              <a:blipFill>
                <a:blip r:embed="rId4"/>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A041A135-00A4-4101-9408-ED742399C942}"/>
              </a:ext>
            </a:extLst>
          </p:cNvPr>
          <p:cNvSpPr/>
          <p:nvPr/>
        </p:nvSpPr>
        <p:spPr>
          <a:xfrm>
            <a:off x="1384300" y="5843351"/>
            <a:ext cx="5416868" cy="461665"/>
          </a:xfrm>
          <a:prstGeom prst="rect">
            <a:avLst/>
          </a:prstGeom>
        </p:spPr>
        <p:txBody>
          <a:bodyPr wrap="none">
            <a:spAutoFit/>
          </a:bodyPr>
          <a:lstStyle/>
          <a:p>
            <a:r>
              <a:rPr lang="zh-CN" altLang="en-US" sz="2400" dirty="0"/>
              <a:t>纳什均衡为两条最优反应曲线的交点！</a:t>
            </a:r>
          </a:p>
        </p:txBody>
      </p:sp>
    </p:spTree>
    <p:extLst>
      <p:ext uri="{BB962C8B-B14F-4D97-AF65-F5344CB8AC3E}">
        <p14:creationId xmlns:p14="http://schemas.microsoft.com/office/powerpoint/2010/main" val="356606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BB53B-95B7-40F0-A9AA-AC8CC6FF6FEB}"/>
              </a:ext>
            </a:extLst>
          </p:cNvPr>
          <p:cNvSpPr>
            <a:spLocks noGrp="1"/>
          </p:cNvSpPr>
          <p:nvPr>
            <p:ph type="title"/>
          </p:nvPr>
        </p:nvSpPr>
        <p:spPr/>
        <p:txBody>
          <a:bodyPr/>
          <a:lstStyle/>
          <a:p>
            <a:r>
              <a:rPr lang="zh-CN" altLang="en-US" dirty="0"/>
              <a:t>垄断 、 寡头、完全竞争的对比</a:t>
            </a:r>
          </a:p>
        </p:txBody>
      </p:sp>
      <p:sp>
        <p:nvSpPr>
          <p:cNvPr id="3" name="内容占位符 2">
            <a:extLst>
              <a:ext uri="{FF2B5EF4-FFF2-40B4-BE49-F238E27FC236}">
                <a16:creationId xmlns:a16="http://schemas.microsoft.com/office/drawing/2014/main" id="{A11D862F-9C23-4381-8C7E-C64F41301709}"/>
              </a:ext>
            </a:extLst>
          </p:cNvPr>
          <p:cNvSpPr>
            <a:spLocks noGrp="1"/>
          </p:cNvSpPr>
          <p:nvPr>
            <p:ph idx="1"/>
          </p:nvPr>
        </p:nvSpPr>
        <p:spPr/>
        <p:txBody>
          <a:bodyPr/>
          <a:lstStyle/>
          <a:p>
            <a:r>
              <a:rPr lang="zh-CN" altLang="en-US" dirty="0"/>
              <a:t>垄断：</a:t>
            </a:r>
            <a:r>
              <a:rPr lang="en-US" altLang="zh-CN" dirty="0"/>
              <a:t>P=1/2, Q =1/2, </a:t>
            </a:r>
            <a:r>
              <a:rPr lang="zh-CN" altLang="en-US" dirty="0"/>
              <a:t>𝛑</a:t>
            </a:r>
            <a:r>
              <a:rPr lang="en-US" altLang="zh-CN" dirty="0"/>
              <a:t>=1/4</a:t>
            </a:r>
          </a:p>
          <a:p>
            <a:r>
              <a:rPr lang="zh-CN" altLang="en-US" dirty="0"/>
              <a:t>完全竞争：</a:t>
            </a:r>
            <a:r>
              <a:rPr lang="en-US" altLang="zh-CN" dirty="0"/>
              <a:t>P = 0, Q =1, </a:t>
            </a:r>
            <a:r>
              <a:rPr lang="zh-CN" altLang="en-US" dirty="0"/>
              <a:t>𝛑</a:t>
            </a:r>
            <a:r>
              <a:rPr lang="en-US" altLang="zh-CN" dirty="0"/>
              <a:t>=0</a:t>
            </a:r>
          </a:p>
          <a:p>
            <a:r>
              <a:rPr lang="zh-CN" altLang="en-US" dirty="0"/>
              <a:t>古诺寡头：</a:t>
            </a:r>
            <a:r>
              <a:rPr lang="en-US" altLang="zh-CN" dirty="0"/>
              <a:t>P=1/3, Q =1/3, </a:t>
            </a:r>
            <a:r>
              <a:rPr lang="zh-CN" altLang="en-US" dirty="0"/>
              <a:t>𝛑</a:t>
            </a:r>
            <a:r>
              <a:rPr lang="en-US" altLang="zh-CN" dirty="0"/>
              <a:t>=1/9</a:t>
            </a:r>
            <a:r>
              <a:rPr lang="zh-CN" altLang="en-US" dirty="0"/>
              <a:t>，总产量</a:t>
            </a:r>
            <a:r>
              <a:rPr lang="en-US" altLang="zh-CN" dirty="0"/>
              <a:t>2/3</a:t>
            </a:r>
            <a:r>
              <a:rPr lang="zh-CN" altLang="en-US" dirty="0"/>
              <a:t>，总利润</a:t>
            </a:r>
            <a:r>
              <a:rPr lang="en-US" altLang="zh-CN" dirty="0"/>
              <a:t>2/9</a:t>
            </a:r>
          </a:p>
          <a:p>
            <a:r>
              <a:rPr lang="zh-CN" altLang="en-US" dirty="0"/>
              <a:t>当寡头企业单独地选择利润最大化的产量时：</a:t>
            </a:r>
          </a:p>
          <a:p>
            <a:pPr lvl="1"/>
            <a:r>
              <a:rPr lang="zh-CN" altLang="en-US" dirty="0"/>
              <a:t>它们生产的产量大于垄断但小于竞争的产量水平</a:t>
            </a:r>
          </a:p>
          <a:p>
            <a:pPr lvl="1"/>
            <a:r>
              <a:rPr lang="zh-CN" altLang="en-US" dirty="0"/>
              <a:t>寡头价格低于垄断价格，但高于竞争价格</a:t>
            </a:r>
          </a:p>
          <a:p>
            <a:endParaRPr lang="zh-CN" altLang="en-US" dirty="0"/>
          </a:p>
        </p:txBody>
      </p:sp>
    </p:spTree>
    <p:extLst>
      <p:ext uri="{BB962C8B-B14F-4D97-AF65-F5344CB8AC3E}">
        <p14:creationId xmlns:p14="http://schemas.microsoft.com/office/powerpoint/2010/main" val="178703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3F1A7-E0FD-4CAB-AFD8-876ECFE5793E}"/>
              </a:ext>
            </a:extLst>
          </p:cNvPr>
          <p:cNvSpPr>
            <a:spLocks noGrp="1"/>
          </p:cNvSpPr>
          <p:nvPr>
            <p:ph type="title"/>
          </p:nvPr>
        </p:nvSpPr>
        <p:spPr/>
        <p:txBody>
          <a:bodyPr/>
          <a:lstStyle/>
          <a:p>
            <a:r>
              <a:rPr lang="zh-CN" altLang="en-US" dirty="0"/>
              <a:t>寡头相比垄断为何产出更高</a:t>
            </a:r>
          </a:p>
        </p:txBody>
      </p:sp>
      <p:sp>
        <p:nvSpPr>
          <p:cNvPr id="3" name="内容占位符 2">
            <a:extLst>
              <a:ext uri="{FF2B5EF4-FFF2-40B4-BE49-F238E27FC236}">
                <a16:creationId xmlns:a16="http://schemas.microsoft.com/office/drawing/2014/main" id="{4004F70B-2737-4AA4-A456-FF436896609C}"/>
              </a:ext>
            </a:extLst>
          </p:cNvPr>
          <p:cNvSpPr>
            <a:spLocks noGrp="1"/>
          </p:cNvSpPr>
          <p:nvPr>
            <p:ph idx="1"/>
          </p:nvPr>
        </p:nvSpPr>
        <p:spPr/>
        <p:txBody>
          <a:bodyPr>
            <a:normAutofit/>
          </a:bodyPr>
          <a:lstStyle/>
          <a:p>
            <a:r>
              <a:rPr lang="zh-CN" altLang="en-US" dirty="0"/>
              <a:t>增加产出对企业的利润有两种影响： </a:t>
            </a:r>
          </a:p>
          <a:p>
            <a:pPr lvl="1"/>
            <a:r>
              <a:rPr lang="zh-CN" altLang="en-US" dirty="0"/>
              <a:t>产量效应：如果 </a:t>
            </a:r>
            <a:r>
              <a:rPr lang="en-US" altLang="zh-CN" dirty="0"/>
              <a:t>P &gt; MC</a:t>
            </a:r>
            <a:r>
              <a:rPr lang="zh-CN" altLang="en-US" dirty="0"/>
              <a:t>，售出更多的产出会增加利润</a:t>
            </a:r>
          </a:p>
          <a:p>
            <a:pPr lvl="1"/>
            <a:r>
              <a:rPr lang="zh-CN" altLang="en-US" dirty="0"/>
              <a:t>价格效应：提高产量会增加市场产量，这会降低市场价格并减少每一单位售出产品的利润</a:t>
            </a:r>
          </a:p>
          <a:p>
            <a:r>
              <a:rPr lang="zh-CN" altLang="en-US" dirty="0"/>
              <a:t>寡头和垄断相比，产量效应相同</a:t>
            </a:r>
            <a:endParaRPr lang="en-US" altLang="zh-CN" dirty="0"/>
          </a:p>
          <a:p>
            <a:r>
              <a:rPr lang="zh-CN" altLang="en-US" dirty="0"/>
              <a:t>但是每个厂商只有有一半的产出，价格效应减半</a:t>
            </a:r>
            <a:endParaRPr lang="en-US" altLang="zh-CN" dirty="0"/>
          </a:p>
          <a:p>
            <a:r>
              <a:rPr lang="zh-CN" altLang="en-US" dirty="0"/>
              <a:t>因此寡头双方更有激励增加产量</a:t>
            </a:r>
          </a:p>
        </p:txBody>
      </p:sp>
    </p:spTree>
    <p:extLst>
      <p:ext uri="{BB962C8B-B14F-4D97-AF65-F5344CB8AC3E}">
        <p14:creationId xmlns:p14="http://schemas.microsoft.com/office/powerpoint/2010/main" val="364529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B3D4A-E5DB-43DE-ABEB-19FC650BCBDE}"/>
              </a:ext>
            </a:extLst>
          </p:cNvPr>
          <p:cNvSpPr>
            <a:spLocks noGrp="1"/>
          </p:cNvSpPr>
          <p:nvPr>
            <p:ph type="title"/>
          </p:nvPr>
        </p:nvSpPr>
        <p:spPr/>
        <p:txBody>
          <a:bodyPr/>
          <a:lstStyle/>
          <a:p>
            <a:r>
              <a:rPr lang="zh-CN" altLang="en-US" dirty="0"/>
              <a:t>古诺模型：变化厂商数量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F2A70A-338B-42F1-97A8-A4F83D6E61B0}"/>
                  </a:ext>
                </a:extLst>
              </p:cNvPr>
              <p:cNvSpPr>
                <a:spLocks noGrp="1"/>
              </p:cNvSpPr>
              <p:nvPr>
                <p:ph idx="1"/>
              </p:nvPr>
            </p:nvSpPr>
            <p:spPr/>
            <p:txBody>
              <a:bodyPr/>
              <a:lstStyle/>
              <a:p>
                <a:r>
                  <a:rPr lang="en-US" altLang="zh-CN" dirty="0"/>
                  <a:t>n</a:t>
                </a:r>
                <a:r>
                  <a:rPr lang="zh-CN" altLang="en-US" dirty="0"/>
                  <a:t>家厂商：</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r>
                          <a:rPr lang="en-US" altLang="zh-CN" b="0" i="1" smtClean="0">
                            <a:latin typeface="Cambria Math" panose="02040503050406030204" pitchFamily="18" charset="0"/>
                          </a:rPr>
                          <m:t>=</m:t>
                        </m:r>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𝑄</m:t>
                        </m:r>
                      </m:e>
                      <m:sub>
                        <m:r>
                          <a:rPr lang="en-US" altLang="zh-CN" b="0" i="1" smtClean="0">
                            <a:latin typeface="Cambria Math" panose="02040503050406030204" pitchFamily="18" charset="0"/>
                          </a:rPr>
                          <m:t>𝑛</m:t>
                        </m:r>
                      </m:sub>
                    </m:sSub>
                  </m:oMath>
                </a14:m>
                <a:endParaRPr lang="en-US" altLang="zh-CN" dirty="0"/>
              </a:p>
              <a:p>
                <a:r>
                  <a:rPr lang="zh-CN" altLang="en-US" dirty="0"/>
                  <a:t>假设市场的需求曲线为：</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𝑄</m:t>
                        </m:r>
                      </m:e>
                    </m:d>
                    <m:r>
                      <a:rPr lang="en-US" altLang="zh-CN" i="1">
                        <a:latin typeface="Cambria Math" panose="02040503050406030204" pitchFamily="18" charset="0"/>
                      </a:rPr>
                      <m:t>=1−</m:t>
                    </m:r>
                    <m:r>
                      <a:rPr lang="en-US" altLang="zh-CN" i="1">
                        <a:latin typeface="Cambria Math" panose="02040503050406030204" pitchFamily="18" charset="0"/>
                      </a:rPr>
                      <m:t>𝑄</m:t>
                    </m:r>
                  </m:oMath>
                </a14:m>
                <a:endParaRPr lang="en-US" altLang="zh-CN" dirty="0"/>
              </a:p>
              <a:p>
                <a:r>
                  <a:rPr lang="zh-CN" altLang="en-US" dirty="0"/>
                  <a:t>假设每个厂商的总成本函数相同：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e>
                    </m:d>
                    <m:r>
                      <a:rPr lang="en-US" altLang="zh-CN">
                        <a:latin typeface="Cambria Math" panose="02040503050406030204" pitchFamily="18" charset="0"/>
                      </a:rPr>
                      <m:t>=0</m:t>
                    </m:r>
                  </m:oMath>
                </a14:m>
                <a:endParaRPr lang="en-US" altLang="zh-CN" dirty="0"/>
              </a:p>
              <a:p>
                <a:r>
                  <a:rPr lang="zh-CN" altLang="en-US" dirty="0"/>
                  <a:t>古诺均衡：</a:t>
                </a:r>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rPr>
                            <m:t>𝑄</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oMath>
                  </m:oMathPara>
                </a14:m>
                <a:endParaRPr lang="en-US" altLang="zh-CN" dirty="0"/>
              </a:p>
              <a:p>
                <a:r>
                  <a:rPr lang="en-US" altLang="zh-CN" dirty="0"/>
                  <a:t>n=1</a:t>
                </a:r>
                <a:r>
                  <a:rPr lang="zh-CN" altLang="en-US" dirty="0"/>
                  <a:t>，垄断</a:t>
                </a:r>
                <a:endParaRPr lang="en-US" altLang="zh-CN" dirty="0"/>
              </a:p>
              <a:p>
                <a14:m>
                  <m:oMath xmlns:m="http://schemas.openxmlformats.org/officeDocument/2006/math">
                    <m:r>
                      <a:rPr lang="en-US" altLang="zh-CN" b="0" i="1" dirty="0" smtClean="0">
                        <a:latin typeface="Cambria Math" panose="02040503050406030204" pitchFamily="18" charset="0"/>
                      </a:rPr>
                      <m:t>𝑛</m:t>
                    </m:r>
                    <m:r>
                      <a:rPr lang="en-US" altLang="zh-CN" i="1" dirty="0" smtClean="0">
                        <a:latin typeface="Cambria Math" panose="02040503050406030204" pitchFamily="18" charset="0"/>
                        <a:ea typeface="Cambria Math" panose="02040503050406030204" pitchFamily="18" charset="0"/>
                      </a:rPr>
                      <m:t>→∞</m:t>
                    </m:r>
                  </m:oMath>
                </a14:m>
                <a:r>
                  <a:rPr lang="zh-CN" altLang="en-US" dirty="0"/>
                  <a:t>，完全竞争</a:t>
                </a:r>
              </a:p>
            </p:txBody>
          </p:sp>
        </mc:Choice>
        <mc:Fallback xmlns="">
          <p:sp>
            <p:nvSpPr>
              <p:cNvPr id="3" name="内容占位符 2">
                <a:extLst>
                  <a:ext uri="{FF2B5EF4-FFF2-40B4-BE49-F238E27FC236}">
                    <a16:creationId xmlns:a16="http://schemas.microsoft.com/office/drawing/2014/main" id="{DCF2A70A-338B-42F1-97A8-A4F83D6E61B0}"/>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37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D6654-636C-495B-BB4B-F2276D9B54BA}"/>
              </a:ext>
            </a:extLst>
          </p:cNvPr>
          <p:cNvSpPr>
            <a:spLocks noGrp="1"/>
          </p:cNvSpPr>
          <p:nvPr>
            <p:ph type="title"/>
          </p:nvPr>
        </p:nvSpPr>
        <p:spPr/>
        <p:txBody>
          <a:bodyPr/>
          <a:lstStyle/>
          <a:p>
            <a:r>
              <a:rPr lang="zh-CN" altLang="en-US" dirty="0"/>
              <a:t>古诺模型：变化厂商数量</a:t>
            </a:r>
          </a:p>
        </p:txBody>
      </p:sp>
      <p:sp>
        <p:nvSpPr>
          <p:cNvPr id="3" name="内容占位符 2">
            <a:extLst>
              <a:ext uri="{FF2B5EF4-FFF2-40B4-BE49-F238E27FC236}">
                <a16:creationId xmlns:a16="http://schemas.microsoft.com/office/drawing/2014/main" id="{399D4862-D4A0-4CB4-8790-67868FE5AC0F}"/>
              </a:ext>
            </a:extLst>
          </p:cNvPr>
          <p:cNvSpPr>
            <a:spLocks noGrp="1"/>
          </p:cNvSpPr>
          <p:nvPr>
            <p:ph idx="1"/>
          </p:nvPr>
        </p:nvSpPr>
        <p:spPr/>
        <p:txBody>
          <a:bodyPr>
            <a:normAutofit/>
          </a:bodyPr>
          <a:lstStyle/>
          <a:p>
            <a:r>
              <a:rPr lang="zh-CN" altLang="zh-CN" dirty="0">
                <a:latin typeface="+mn-ea"/>
              </a:rPr>
              <a:t>随着市场上企业数量的增加，</a:t>
            </a:r>
          </a:p>
          <a:p>
            <a:pPr lvl="1"/>
            <a:r>
              <a:rPr lang="zh-CN" altLang="zh-CN" sz="2800" dirty="0">
                <a:latin typeface="+mn-ea"/>
              </a:rPr>
              <a:t>价格效应会变得越来越小</a:t>
            </a:r>
          </a:p>
          <a:p>
            <a:pPr lvl="1"/>
            <a:r>
              <a:rPr lang="zh-CN" altLang="zh-CN" sz="2800" dirty="0">
                <a:latin typeface="+mn-ea"/>
              </a:rPr>
              <a:t>寡头市场越来越像竞争市场</a:t>
            </a:r>
          </a:p>
          <a:p>
            <a:pPr lvl="1"/>
            <a:r>
              <a:rPr lang="zh-CN" altLang="zh-CN" sz="2800" b="1" i="1" dirty="0">
                <a:latin typeface="+mn-ea"/>
              </a:rPr>
              <a:t>P</a:t>
            </a:r>
            <a:r>
              <a:rPr lang="zh-CN" altLang="zh-CN" sz="2800" dirty="0">
                <a:latin typeface="+mn-ea"/>
              </a:rPr>
              <a:t> 也越接近 </a:t>
            </a:r>
            <a:r>
              <a:rPr lang="zh-CN" altLang="zh-CN" sz="2800" i="1" dirty="0">
                <a:latin typeface="+mn-ea"/>
              </a:rPr>
              <a:t>MC</a:t>
            </a:r>
          </a:p>
          <a:p>
            <a:pPr lvl="1"/>
            <a:r>
              <a:rPr lang="zh-CN" altLang="zh-CN" sz="2800" dirty="0">
                <a:latin typeface="+mn-ea"/>
              </a:rPr>
              <a:t>市场产量越来越接近社会有效率的产量</a:t>
            </a:r>
          </a:p>
          <a:p>
            <a:endParaRPr lang="zh-CN" altLang="en-US" sz="3200" dirty="0">
              <a:latin typeface="+mn-ea"/>
            </a:endParaRPr>
          </a:p>
        </p:txBody>
      </p:sp>
    </p:spTree>
    <p:extLst>
      <p:ext uri="{BB962C8B-B14F-4D97-AF65-F5344CB8AC3E}">
        <p14:creationId xmlns:p14="http://schemas.microsoft.com/office/powerpoint/2010/main" val="326030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49BB2A-A4A2-413F-A92A-79258E1E140B}"/>
              </a:ext>
            </a:extLst>
          </p:cNvPr>
          <p:cNvSpPr>
            <a:spLocks noGrp="1"/>
          </p:cNvSpPr>
          <p:nvPr>
            <p:ph type="title"/>
          </p:nvPr>
        </p:nvSpPr>
        <p:spPr/>
        <p:txBody>
          <a:bodyPr/>
          <a:lstStyle/>
          <a:p>
            <a:r>
              <a:rPr lang="zh-CN" altLang="en-US" dirty="0"/>
              <a:t>卡特尔</a:t>
            </a:r>
          </a:p>
        </p:txBody>
      </p:sp>
      <p:sp>
        <p:nvSpPr>
          <p:cNvPr id="5" name="文本占位符 4">
            <a:extLst>
              <a:ext uri="{FF2B5EF4-FFF2-40B4-BE49-F238E27FC236}">
                <a16:creationId xmlns:a16="http://schemas.microsoft.com/office/drawing/2014/main" id="{02E55B59-DEB3-485B-88DC-8AA897C1675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1069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29859-3E76-4DF8-992A-B11789D34A6D}"/>
              </a:ext>
            </a:extLst>
          </p:cNvPr>
          <p:cNvSpPr>
            <a:spLocks noGrp="1"/>
          </p:cNvSpPr>
          <p:nvPr>
            <p:ph type="title"/>
          </p:nvPr>
        </p:nvSpPr>
        <p:spPr/>
        <p:txBody>
          <a:bodyPr/>
          <a:lstStyle/>
          <a:p>
            <a:r>
              <a:rPr lang="zh-CN" altLang="en-US" dirty="0"/>
              <a:t>勾结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A8E864-D18A-4CB4-96EB-A5DA55907A8C}"/>
                  </a:ext>
                </a:extLst>
              </p:cNvPr>
              <p:cNvSpPr>
                <a:spLocks noGrp="1"/>
              </p:cNvSpPr>
              <p:nvPr>
                <p:ph idx="1"/>
              </p:nvPr>
            </p:nvSpPr>
            <p:spPr/>
            <p:txBody>
              <a:bodyPr/>
              <a:lstStyle/>
              <a:p>
                <a:r>
                  <a:rPr lang="zh-CN" altLang="en-US" dirty="0"/>
                  <a:t>“ 同行业的经营者们即使为娱乐或消遣也很少聚到一起，一旦他们聚会，结果往往是阴谋抬高价格、损害公众。”</a:t>
                </a:r>
                <a:r>
                  <a:rPr lang="en-US" altLang="zh-CN" dirty="0"/>
                  <a:t>——</a:t>
                </a:r>
                <a:r>
                  <a:rPr lang="zh-CN" altLang="en-US" dirty="0"/>
                  <a:t>亚当 </a:t>
                </a:r>
                <a:r>
                  <a:rPr lang="en-US" altLang="zh-CN" dirty="0"/>
                  <a:t>·</a:t>
                </a:r>
                <a:r>
                  <a:rPr lang="zh-CN" altLang="en-US" dirty="0"/>
                  <a:t>斯密</a:t>
                </a:r>
                <a:endParaRPr lang="en-US" altLang="zh-CN" dirty="0"/>
              </a:p>
              <a:p>
                <a:r>
                  <a:rPr lang="en-US" altLang="zh-CN" dirty="0"/>
                  <a:t>Q: </a:t>
                </a:r>
                <a:r>
                  <a:rPr lang="zh-CN" altLang="en-US" dirty="0"/>
                  <a:t>古诺均衡所获利润是否为两厂商所能获利润的最大值？是否 还有其它产出对</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a14:m>
                <a:r>
                  <a:rPr lang="zh-CN" altLang="en-US" dirty="0"/>
                  <a:t>能使两个厂商获得更多的利润 ？</a:t>
                </a:r>
              </a:p>
              <a:p>
                <a:r>
                  <a:rPr lang="zh-CN" altLang="en-US" dirty="0"/>
                  <a:t> </a:t>
                </a:r>
                <a:r>
                  <a:rPr lang="en-US" altLang="zh-CN" dirty="0"/>
                  <a:t>A: </a:t>
                </a:r>
                <a:r>
                  <a:rPr lang="zh-CN" altLang="en-US" dirty="0"/>
                  <a:t>合作</a:t>
                </a:r>
              </a:p>
            </p:txBody>
          </p:sp>
        </mc:Choice>
        <mc:Fallback xmlns="">
          <p:sp>
            <p:nvSpPr>
              <p:cNvPr id="3" name="内容占位符 2">
                <a:extLst>
                  <a:ext uri="{FF2B5EF4-FFF2-40B4-BE49-F238E27FC236}">
                    <a16:creationId xmlns:a16="http://schemas.microsoft.com/office/drawing/2014/main" id="{EDA8E864-D18A-4CB4-96EB-A5DA55907A8C}"/>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7990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94B29-3466-41BF-A231-E890EDCA4AE3}"/>
              </a:ext>
            </a:extLst>
          </p:cNvPr>
          <p:cNvSpPr>
            <a:spLocks noGrp="1"/>
          </p:cNvSpPr>
          <p:nvPr>
            <p:ph type="title"/>
          </p:nvPr>
        </p:nvSpPr>
        <p:spPr/>
        <p:txBody>
          <a:bodyPr/>
          <a:lstStyle/>
          <a:p>
            <a:r>
              <a:rPr lang="zh-CN" altLang="en-US" dirty="0"/>
              <a:t>勾结</a:t>
            </a:r>
          </a:p>
        </p:txBody>
      </p:sp>
      <p:sp>
        <p:nvSpPr>
          <p:cNvPr id="3" name="内容占位符 2">
            <a:extLst>
              <a:ext uri="{FF2B5EF4-FFF2-40B4-BE49-F238E27FC236}">
                <a16:creationId xmlns:a16="http://schemas.microsoft.com/office/drawing/2014/main" id="{472A97EE-2065-41D9-AC95-E7B88547EDC6}"/>
              </a:ext>
            </a:extLst>
          </p:cNvPr>
          <p:cNvSpPr>
            <a:spLocks noGrp="1"/>
          </p:cNvSpPr>
          <p:nvPr>
            <p:ph idx="1"/>
          </p:nvPr>
        </p:nvSpPr>
        <p:spPr/>
        <p:txBody>
          <a:bodyPr>
            <a:normAutofit/>
          </a:bodyPr>
          <a:lstStyle/>
          <a:p>
            <a:r>
              <a:rPr lang="zh-CN" altLang="en-US" dirty="0"/>
              <a:t>两个厂商存在通过合作降低产量而获得更多利润的动机 </a:t>
            </a:r>
            <a:r>
              <a:rPr lang="en-US" altLang="zh-CN" dirty="0"/>
              <a:t>, </a:t>
            </a:r>
            <a:r>
              <a:rPr lang="zh-CN" altLang="en-US" dirty="0"/>
              <a:t>称为 勾结 </a:t>
            </a:r>
            <a:r>
              <a:rPr lang="en-US" altLang="zh-CN" dirty="0"/>
              <a:t>(Collusion) </a:t>
            </a:r>
            <a:r>
              <a:rPr lang="zh-CN" altLang="en-US" dirty="0"/>
              <a:t>。</a:t>
            </a:r>
            <a:endParaRPr lang="en-US" altLang="zh-CN" dirty="0"/>
          </a:p>
          <a:p>
            <a:r>
              <a:rPr lang="zh-CN" altLang="en-US" dirty="0"/>
              <a:t>勾结的厂商称为卡特尔（</a:t>
            </a:r>
            <a:r>
              <a:rPr lang="en-US" altLang="zh-CN" dirty="0"/>
              <a:t>Cartel</a:t>
            </a:r>
            <a:r>
              <a:rPr lang="zh-CN" altLang="en-US" dirty="0"/>
              <a:t>）。</a:t>
            </a:r>
            <a:endParaRPr lang="en-US" altLang="zh-CN" dirty="0"/>
          </a:p>
          <a:p>
            <a:r>
              <a:rPr lang="zh-CN" altLang="en-US" dirty="0"/>
              <a:t>假如厂商构成一个卡特尔，它们会如何行动？</a:t>
            </a:r>
          </a:p>
          <a:p>
            <a:pPr lvl="1"/>
            <a:r>
              <a:rPr lang="zh-CN" altLang="en-US" dirty="0"/>
              <a:t>如何分配产量</a:t>
            </a:r>
          </a:p>
          <a:p>
            <a:pPr lvl="1"/>
            <a:r>
              <a:rPr lang="zh-CN" altLang="en-US" dirty="0"/>
              <a:t>如何分配利润</a:t>
            </a:r>
          </a:p>
          <a:p>
            <a:pPr lvl="1"/>
            <a:r>
              <a:rPr lang="zh-CN" altLang="en-US" dirty="0"/>
              <a:t>如何保证合作</a:t>
            </a:r>
            <a:endParaRPr lang="en-US" altLang="zh-CN" dirty="0"/>
          </a:p>
          <a:p>
            <a:pPr lvl="1"/>
            <a:r>
              <a:rPr lang="zh-CN" altLang="en-US" dirty="0"/>
              <a:t>如何交流信息（逃避监管）</a:t>
            </a:r>
          </a:p>
        </p:txBody>
      </p:sp>
    </p:spTree>
    <p:extLst>
      <p:ext uri="{BB962C8B-B14F-4D97-AF65-F5344CB8AC3E}">
        <p14:creationId xmlns:p14="http://schemas.microsoft.com/office/powerpoint/2010/main" val="1767548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D182F-DEEA-4AFB-9745-85C9E1B11E7E}"/>
              </a:ext>
            </a:extLst>
          </p:cNvPr>
          <p:cNvSpPr>
            <a:spLocks noGrp="1"/>
          </p:cNvSpPr>
          <p:nvPr>
            <p:ph type="title"/>
          </p:nvPr>
        </p:nvSpPr>
        <p:spPr/>
        <p:txBody>
          <a:bodyPr/>
          <a:lstStyle/>
          <a:p>
            <a:r>
              <a:rPr lang="zh-CN" altLang="en-US" dirty="0"/>
              <a:t>勾结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5D2F2D-F559-4426-A927-BC1BC3B25D4A}"/>
                  </a:ext>
                </a:extLst>
              </p:cNvPr>
              <p:cNvSpPr>
                <a:spLocks noGrp="1"/>
              </p:cNvSpPr>
              <p:nvPr>
                <p:ph idx="1"/>
              </p:nvPr>
            </p:nvSpPr>
            <p:spPr/>
            <p:txBody>
              <a:bodyPr/>
              <a:lstStyle/>
              <a:p>
                <a:r>
                  <a:rPr lang="zh-CN" altLang="en-US" dirty="0"/>
                  <a:t>假设两个厂商建立卡特尔</a:t>
                </a:r>
                <a:endParaRPr lang="en-US" altLang="zh-CN" dirty="0"/>
              </a:p>
              <a:p>
                <a:r>
                  <a:rPr lang="zh-CN" altLang="en-US" dirty="0"/>
                  <a:t>卡特尔的利润最大化问题：</a:t>
                </a:r>
                <a:r>
                  <a:rPr lang="en-US" altLang="zh-CN" dirty="0"/>
                  <a:t> </a:t>
                </a: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ea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smtClean="0">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≥0</m:t>
                              </m:r>
                            </m:lim>
                          </m:limLow>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2</m:t>
                                  </m:r>
                                </m:sub>
                              </m:sSub>
                            </m:e>
                          </m:d>
                        </m:e>
                      </m:func>
                    </m:oMath>
                  </m:oMathPara>
                </a14:m>
                <a:endParaRPr lang="en-US" altLang="zh-CN" dirty="0"/>
              </a:p>
              <a:p>
                <a:r>
                  <a:rPr lang="zh-CN" altLang="en-US" dirty="0"/>
                  <a:t>卡尔特成员可能面临不同的成本</a:t>
                </a:r>
                <a:endParaRPr lang="en-US" altLang="zh-CN" dirty="0"/>
              </a:p>
              <a:p>
                <a:pPr lvl="1"/>
                <a:r>
                  <a:rPr lang="zh-CN" altLang="en-US" dirty="0"/>
                  <a:t>谁生产更多？</a:t>
                </a:r>
                <a:endParaRPr lang="en-US" altLang="zh-CN" dirty="0"/>
              </a:p>
              <a:p>
                <a:pPr lvl="1"/>
                <a:r>
                  <a:rPr lang="zh-CN" altLang="en-US" dirty="0"/>
                  <a:t>成本的差异如何影响到利润分配？</a:t>
                </a:r>
              </a:p>
            </p:txBody>
          </p:sp>
        </mc:Choice>
        <mc:Fallback xmlns="">
          <p:sp>
            <p:nvSpPr>
              <p:cNvPr id="3" name="内容占位符 2">
                <a:extLst>
                  <a:ext uri="{FF2B5EF4-FFF2-40B4-BE49-F238E27FC236}">
                    <a16:creationId xmlns:a16="http://schemas.microsoft.com/office/drawing/2014/main" id="{A85D2F2D-F559-4426-A927-BC1BC3B25D4A}"/>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682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EE916-CC20-412B-89E1-94D5CDFED10B}"/>
              </a:ext>
            </a:extLst>
          </p:cNvPr>
          <p:cNvSpPr>
            <a:spLocks noGrp="1"/>
          </p:cNvSpPr>
          <p:nvPr>
            <p:ph type="title"/>
          </p:nvPr>
        </p:nvSpPr>
        <p:spPr/>
        <p:txBody>
          <a:bodyPr/>
          <a:lstStyle/>
          <a:p>
            <a:r>
              <a:rPr lang="zh-CN" altLang="en-US" dirty="0"/>
              <a:t>美国一些行业的集中度</a:t>
            </a:r>
          </a:p>
        </p:txBody>
      </p:sp>
      <p:sp>
        <p:nvSpPr>
          <p:cNvPr id="3" name="内容占位符 2">
            <a:extLst>
              <a:ext uri="{FF2B5EF4-FFF2-40B4-BE49-F238E27FC236}">
                <a16:creationId xmlns:a16="http://schemas.microsoft.com/office/drawing/2014/main" id="{1137A833-6FD5-49A8-9314-3D99E2DAFD37}"/>
              </a:ext>
            </a:extLst>
          </p:cNvPr>
          <p:cNvSpPr>
            <a:spLocks noGrp="1"/>
          </p:cNvSpPr>
          <p:nvPr>
            <p:ph idx="1"/>
          </p:nvPr>
        </p:nvSpPr>
        <p:spPr/>
        <p:txBody>
          <a:bodyPr/>
          <a:lstStyle/>
          <a:p>
            <a:endParaRPr lang="zh-CN" altLang="en-US" dirty="0"/>
          </a:p>
        </p:txBody>
      </p:sp>
      <p:graphicFrame>
        <p:nvGraphicFramePr>
          <p:cNvPr id="5" name="Group 3">
            <a:extLst>
              <a:ext uri="{FF2B5EF4-FFF2-40B4-BE49-F238E27FC236}">
                <a16:creationId xmlns:a16="http://schemas.microsoft.com/office/drawing/2014/main" id="{178BA9E6-319A-46FA-A608-0FB7112FCE36}"/>
              </a:ext>
            </a:extLst>
          </p:cNvPr>
          <p:cNvGraphicFramePr>
            <a:graphicFrameLocks/>
          </p:cNvGraphicFramePr>
          <p:nvPr>
            <p:extLst>
              <p:ext uri="{D42A27DB-BD31-4B8C-83A1-F6EECF244321}">
                <p14:modId xmlns:p14="http://schemas.microsoft.com/office/powerpoint/2010/main" val="3634147863"/>
              </p:ext>
            </p:extLst>
          </p:nvPr>
        </p:nvGraphicFramePr>
        <p:xfrm>
          <a:off x="1346201" y="1825625"/>
          <a:ext cx="6393754" cy="5066824"/>
        </p:xfrm>
        <a:graphic>
          <a:graphicData uri="http://schemas.openxmlformats.org/drawingml/2006/table">
            <a:tbl>
              <a:tblPr/>
              <a:tblGrid>
                <a:gridCol w="3158323">
                  <a:extLst>
                    <a:ext uri="{9D8B030D-6E8A-4147-A177-3AD203B41FA5}">
                      <a16:colId xmlns:a16="http://schemas.microsoft.com/office/drawing/2014/main" val="1905871829"/>
                    </a:ext>
                  </a:extLst>
                </a:gridCol>
                <a:gridCol w="3235431">
                  <a:extLst>
                    <a:ext uri="{9D8B030D-6E8A-4147-A177-3AD203B41FA5}">
                      <a16:colId xmlns:a16="http://schemas.microsoft.com/office/drawing/2014/main" val="662891432"/>
                    </a:ext>
                  </a:extLst>
                </a:gridCol>
              </a:tblGrid>
              <a:tr h="423101">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行业</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集中度</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124983974"/>
                  </a:ext>
                </a:extLst>
              </a:tr>
              <a:tr h="35019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视频游戏机</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677675088"/>
                  </a:ext>
                </a:extLst>
              </a:tr>
              <a:tr h="359310">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网球</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691030689"/>
                  </a:ext>
                </a:extLst>
              </a:tr>
              <a:tr h="355404">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信用卡</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488701799"/>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电池</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94%</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636718086"/>
                  </a:ext>
                </a:extLst>
              </a:tr>
              <a:tr h="419195">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软饮料</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93%</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409800716"/>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网络搜索</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111665360"/>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谷类早餐</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918617760"/>
                  </a:ext>
                </a:extLst>
              </a:tr>
              <a:tr h="354102">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烟草</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024140296"/>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贺卡</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88%</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141991915"/>
                  </a:ext>
                </a:extLst>
              </a:tr>
              <a:tr h="354102">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啤酒</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85%</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559383653"/>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移动电话服务</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861053881"/>
                  </a:ext>
                </a:extLst>
              </a:tr>
              <a:tr h="35149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汽车</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marL="1143000" indent="-228600"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marL="1600200" indent="-228600" eaLnBrk="0" hangingPunct="0">
                        <a:spcBef>
                          <a:spcPct val="15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11586634"/>
                  </a:ext>
                </a:extLst>
              </a:tr>
            </a:tbl>
          </a:graphicData>
        </a:graphic>
      </p:graphicFrame>
    </p:spTree>
    <p:extLst>
      <p:ext uri="{BB962C8B-B14F-4D97-AF65-F5344CB8AC3E}">
        <p14:creationId xmlns:p14="http://schemas.microsoft.com/office/powerpoint/2010/main" val="2970150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F1EA0-CCDC-443A-A59D-B5751FA140CB}"/>
              </a:ext>
            </a:extLst>
          </p:cNvPr>
          <p:cNvSpPr>
            <a:spLocks noGrp="1"/>
          </p:cNvSpPr>
          <p:nvPr>
            <p:ph type="title"/>
          </p:nvPr>
        </p:nvSpPr>
        <p:spPr/>
        <p:txBody>
          <a:bodyPr/>
          <a:lstStyle/>
          <a:p>
            <a:r>
              <a:rPr lang="zh-CN" altLang="en-US" dirty="0"/>
              <a:t>成本相同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E4D09E-1BA6-4B5C-8208-7DD8921EC231}"/>
                  </a:ext>
                </a:extLst>
              </p:cNvPr>
              <p:cNvSpPr>
                <a:spLocks noGrp="1"/>
              </p:cNvSpPr>
              <p:nvPr>
                <p:ph idx="1"/>
              </p:nvPr>
            </p:nvSpPr>
            <p:spPr/>
            <p:txBody>
              <a:bodyPr/>
              <a:lstStyle/>
              <a:p>
                <a:r>
                  <a:rPr lang="zh-CN" altLang="en-US" dirty="0"/>
                  <a:t>假定厂商边际成本相同并且为常数</a:t>
                </a:r>
                <a:r>
                  <a:rPr lang="en-US" altLang="zh-CN" dirty="0"/>
                  <a:t>c&gt;0</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lang="en-US" altLang="zh-CN" dirty="0"/>
              </a:p>
              <a:p>
                <a:r>
                  <a:rPr lang="zh-CN" altLang="en-US" dirty="0"/>
                  <a:t>卡特尔的利润最大化问题：</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ea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≥0</m:t>
                              </m:r>
                            </m:lim>
                          </m:limLow>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𝑐</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e>
                      </m:func>
                    </m:oMath>
                  </m:oMathPara>
                </a14:m>
                <a:endParaRPr lang="en-US" altLang="zh-CN" dirty="0"/>
              </a:p>
              <a:p>
                <a:r>
                  <a:rPr lang="zh-CN" altLang="en-US" dirty="0"/>
                  <a:t>生产：最优总产量为垄断产量</a:t>
                </a:r>
                <a:endParaRPr lang="en-US" altLang="zh-CN" dirty="0"/>
              </a:p>
              <a:p>
                <a:r>
                  <a:rPr lang="zh-CN" altLang="en-US" dirty="0"/>
                  <a:t>分配： 如果公平分赃，则各自得到垄断利润的一半</a:t>
                </a:r>
              </a:p>
            </p:txBody>
          </p:sp>
        </mc:Choice>
        <mc:Fallback xmlns="">
          <p:sp>
            <p:nvSpPr>
              <p:cNvPr id="3" name="内容占位符 2">
                <a:extLst>
                  <a:ext uri="{FF2B5EF4-FFF2-40B4-BE49-F238E27FC236}">
                    <a16:creationId xmlns:a16="http://schemas.microsoft.com/office/drawing/2014/main" id="{F7E4D09E-1BA6-4B5C-8208-7DD8921EC231}"/>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532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B928D-F30A-4EF6-A3A9-7828B2A35EE7}"/>
              </a:ext>
            </a:extLst>
          </p:cNvPr>
          <p:cNvSpPr>
            <a:spLocks noGrp="1"/>
          </p:cNvSpPr>
          <p:nvPr>
            <p:ph type="title"/>
          </p:nvPr>
        </p:nvSpPr>
        <p:spPr/>
        <p:txBody>
          <a:bodyPr/>
          <a:lstStyle/>
          <a:p>
            <a:r>
              <a:rPr lang="zh-CN" altLang="en-US" dirty="0"/>
              <a:t>成本不同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A6712-B297-4FE0-AA58-8847EB8953AE}"/>
                  </a:ext>
                </a:extLst>
              </p:cNvPr>
              <p:cNvSpPr>
                <a:spLocks noGrp="1"/>
              </p:cNvSpPr>
              <p:nvPr>
                <p:ph idx="1"/>
              </p:nvPr>
            </p:nvSpPr>
            <p:spPr/>
            <p:txBody>
              <a:bodyPr/>
              <a:lstStyle/>
              <a:p>
                <a:r>
                  <a:rPr lang="zh-CN" altLang="en-US" dirty="0"/>
                  <a:t>假定厂商边际成本为常数，并且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endParaRPr lang="en-US" altLang="zh-CN" dirty="0"/>
              </a:p>
              <a:p>
                <a:r>
                  <a:rPr lang="zh-CN" altLang="en-US" dirty="0"/>
                  <a:t>生产： 厂商</a:t>
                </a:r>
                <a:r>
                  <a:rPr lang="en-US" altLang="zh-CN" dirty="0"/>
                  <a:t>1</a:t>
                </a:r>
                <a:r>
                  <a:rPr lang="zh-CN" altLang="en-US" dirty="0"/>
                  <a:t>生产垄断产量，厂商</a:t>
                </a:r>
                <a:r>
                  <a:rPr lang="en-US" altLang="zh-CN" dirty="0"/>
                  <a:t>2</a:t>
                </a:r>
                <a:r>
                  <a:rPr lang="zh-CN" altLang="en-US" dirty="0"/>
                  <a:t>不生产</a:t>
                </a:r>
                <a:endParaRPr lang="en-US" altLang="zh-CN" dirty="0"/>
              </a:p>
              <a:p>
                <a:r>
                  <a:rPr lang="zh-CN" altLang="en-US" dirty="0"/>
                  <a:t>分配：</a:t>
                </a:r>
                <a:endParaRPr lang="en-US" altLang="zh-CN" dirty="0"/>
              </a:p>
              <a:p>
                <a:pPr lvl="1"/>
                <a:r>
                  <a:rPr lang="zh-CN" altLang="en-US" dirty="0"/>
                  <a:t>每个 企业先 各自得到不合作 时的利润（ 古诺竞争时的利润）， 剩下的 部分通过讨价还价决定</a:t>
                </a:r>
                <a:endParaRPr lang="en-US" altLang="zh-CN" dirty="0"/>
              </a:p>
              <a:p>
                <a:pPr lvl="1"/>
                <a:r>
                  <a:rPr lang="zh-CN" altLang="en-US" dirty="0"/>
                  <a:t>各自一半。</a:t>
                </a:r>
                <a:endParaRPr lang="en-US" altLang="zh-CN" dirty="0"/>
              </a:p>
              <a:p>
                <a:pPr lvl="1"/>
                <a:r>
                  <a:rPr lang="zh-CN" altLang="en-US" dirty="0"/>
                  <a:t>大部分或全部归厂商</a:t>
                </a:r>
                <a:r>
                  <a:rPr lang="en-US" altLang="zh-CN" dirty="0"/>
                  <a:t>1  </a:t>
                </a:r>
                <a:r>
                  <a:rPr lang="zh-CN" altLang="en-US" dirty="0"/>
                  <a:t>。</a:t>
                </a:r>
              </a:p>
            </p:txBody>
          </p:sp>
        </mc:Choice>
        <mc:Fallback xmlns="">
          <p:sp>
            <p:nvSpPr>
              <p:cNvPr id="3" name="内容占位符 2">
                <a:extLst>
                  <a:ext uri="{FF2B5EF4-FFF2-40B4-BE49-F238E27FC236}">
                    <a16:creationId xmlns:a16="http://schemas.microsoft.com/office/drawing/2014/main" id="{E26A6712-B297-4FE0-AA58-8847EB8953AE}"/>
                  </a:ext>
                </a:extLst>
              </p:cNvPr>
              <p:cNvSpPr>
                <a:spLocks noGrp="1" noRot="1" noChangeAspect="1" noMove="1" noResize="1" noEditPoints="1" noAdjustHandles="1" noChangeArrowheads="1" noChangeShapeType="1" noTextEdit="1"/>
              </p:cNvSpPr>
              <p:nvPr>
                <p:ph idx="1"/>
              </p:nvPr>
            </p:nvSpPr>
            <p:spPr>
              <a:blipFill>
                <a:blip r:embed="rId2"/>
                <a:stretch>
                  <a:fillRect l="-1391" t="-2381" r="-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91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D138E-8C5F-4E2B-9B0A-52F2007F8FAD}"/>
              </a:ext>
            </a:extLst>
          </p:cNvPr>
          <p:cNvSpPr>
            <a:spLocks noGrp="1"/>
          </p:cNvSpPr>
          <p:nvPr>
            <p:ph type="title"/>
          </p:nvPr>
        </p:nvSpPr>
        <p:spPr/>
        <p:txBody>
          <a:bodyPr/>
          <a:lstStyle/>
          <a:p>
            <a:r>
              <a:rPr lang="zh-CN" altLang="en-US" dirty="0"/>
              <a:t>成本不同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8B2FCB-05C6-4CEB-8751-CC9905287F4C}"/>
                  </a:ext>
                </a:extLst>
              </p:cNvPr>
              <p:cNvSpPr>
                <a:spLocks noGrp="1"/>
              </p:cNvSpPr>
              <p:nvPr>
                <p:ph idx="1"/>
              </p:nvPr>
            </p:nvSpPr>
            <p:spPr/>
            <p:txBody>
              <a:bodyPr>
                <a:normAutofit lnSpcReduction="10000"/>
              </a:bodyPr>
              <a:lstStyle/>
              <a:p>
                <a:r>
                  <a:rPr lang="zh-CN" altLang="en-US" dirty="0"/>
                  <a:t>假定厂商边际成本不同并且递增。</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ea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≥0</m:t>
                              </m:r>
                            </m:lim>
                          </m:limLow>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e>
                      </m:func>
                    </m:oMath>
                  </m:oMathPara>
                </a14:m>
                <a:endParaRPr lang="en-US" altLang="zh-CN" dirty="0"/>
              </a:p>
              <a:p>
                <a:r>
                  <a:rPr lang="zh-CN" altLang="en-US" dirty="0"/>
                  <a:t>生产：一 阶条件</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𝑀𝑅</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𝑀𝑅</m:t>
                      </m:r>
                      <m:r>
                        <a:rPr lang="en-US" altLang="zh-CN" i="1">
                          <a:latin typeface="Cambria Math" panose="02040503050406030204" pitchFamily="18" charset="0"/>
                        </a:rPr>
                        <m:t>=</m:t>
                      </m:r>
                      <m:r>
                        <a:rPr lang="en-US" altLang="zh-CN" i="1">
                          <a:latin typeface="Cambria Math" panose="02040503050406030204" pitchFamily="18" charset="0"/>
                        </a:rPr>
                        <m:t>𝑀</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en-US" altLang="zh-CN" dirty="0"/>
              </a:p>
              <a:p>
                <a:r>
                  <a:rPr lang="zh-CN" altLang="en-US" dirty="0"/>
                  <a:t>如果厂商</a:t>
                </a:r>
                <a:r>
                  <a:rPr lang="en-US" altLang="zh-CN" dirty="0"/>
                  <a:t>1</a:t>
                </a:r>
                <a:r>
                  <a:rPr lang="zh-CN" altLang="en-US" dirty="0"/>
                  <a:t>的边际成本较低， 则厂商</a:t>
                </a:r>
                <a:r>
                  <a:rPr lang="en-US" altLang="zh-CN" dirty="0"/>
                  <a:t>2</a:t>
                </a:r>
                <a:r>
                  <a:rPr lang="zh-CN" altLang="en-US" dirty="0"/>
                  <a:t>减少</a:t>
                </a:r>
                <a:r>
                  <a:rPr lang="en-US" altLang="zh-CN" dirty="0"/>
                  <a:t>1</a:t>
                </a:r>
                <a:r>
                  <a:rPr lang="zh-CN" altLang="en-US" dirty="0"/>
                  <a:t>单位，厂商</a:t>
                </a:r>
                <a:r>
                  <a:rPr lang="en-US" altLang="zh-CN" dirty="0"/>
                  <a:t>1</a:t>
                </a:r>
                <a:r>
                  <a:rPr lang="zh-CN" altLang="en-US" dirty="0"/>
                  <a:t>增加</a:t>
                </a:r>
                <a:r>
                  <a:rPr lang="en-US" altLang="zh-CN" dirty="0"/>
                  <a:t>1</a:t>
                </a:r>
                <a:r>
                  <a:rPr lang="zh-CN" altLang="en-US" dirty="0"/>
                  <a:t>单位，降低成本。</a:t>
                </a:r>
                <a:endParaRPr lang="en-US" altLang="zh-CN" dirty="0"/>
              </a:p>
              <a:p>
                <a:r>
                  <a:rPr lang="zh-CN" altLang="en-US" dirty="0"/>
                  <a:t>分配：每个 企业先各自得到不合作时的利润（古诺竞争时的利润），剩下的部分通过讨价还价决定。</a:t>
                </a:r>
              </a:p>
            </p:txBody>
          </p:sp>
        </mc:Choice>
        <mc:Fallback xmlns="">
          <p:sp>
            <p:nvSpPr>
              <p:cNvPr id="3" name="内容占位符 2">
                <a:extLst>
                  <a:ext uri="{FF2B5EF4-FFF2-40B4-BE49-F238E27FC236}">
                    <a16:creationId xmlns:a16="http://schemas.microsoft.com/office/drawing/2014/main" id="{E48B2FCB-05C6-4CEB-8751-CC9905287F4C}"/>
                  </a:ext>
                </a:extLst>
              </p:cNvPr>
              <p:cNvSpPr>
                <a:spLocks noGrp="1" noRot="1" noChangeAspect="1" noMove="1" noResize="1" noEditPoints="1" noAdjustHandles="1" noChangeArrowheads="1" noChangeShapeType="1" noTextEdit="1"/>
              </p:cNvSpPr>
              <p:nvPr>
                <p:ph idx="1"/>
              </p:nvPr>
            </p:nvSpPr>
            <p:spPr>
              <a:blipFill>
                <a:blip r:embed="rId2"/>
                <a:stretch>
                  <a:fillRect l="-1391" t="-3221" r="-49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20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D3BC9-63E5-45BE-AE64-A435AA1E140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CCBC54-5552-4862-94A1-110FE4D63F7D}"/>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43B83E23-1886-4C4A-9AA9-C7D93D4F0C25}"/>
              </a:ext>
            </a:extLst>
          </p:cNvPr>
          <p:cNvSpPr>
            <a:spLocks noChangeShapeType="1"/>
          </p:cNvSpPr>
          <p:nvPr/>
        </p:nvSpPr>
        <p:spPr bwMode="auto">
          <a:xfrm>
            <a:off x="1428750" y="1000125"/>
            <a:ext cx="0" cy="4524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450B0C7E-AA93-4B59-8594-40C653AB584F}"/>
              </a:ext>
            </a:extLst>
          </p:cNvPr>
          <p:cNvSpPr>
            <a:spLocks noChangeArrowheads="1"/>
          </p:cNvSpPr>
          <p:nvPr/>
        </p:nvSpPr>
        <p:spPr bwMode="auto">
          <a:xfrm>
            <a:off x="860425" y="63341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p>
        </p:txBody>
      </p:sp>
      <p:sp>
        <p:nvSpPr>
          <p:cNvPr id="7" name="Rectangle 5">
            <a:extLst>
              <a:ext uri="{FF2B5EF4-FFF2-40B4-BE49-F238E27FC236}">
                <a16:creationId xmlns:a16="http://schemas.microsoft.com/office/drawing/2014/main" id="{6E6E1417-9DA2-45DB-B326-B9FA387B62CB}"/>
              </a:ext>
            </a:extLst>
          </p:cNvPr>
          <p:cNvSpPr>
            <a:spLocks noChangeArrowheads="1"/>
          </p:cNvSpPr>
          <p:nvPr/>
        </p:nvSpPr>
        <p:spPr bwMode="auto">
          <a:xfrm>
            <a:off x="5741988" y="5562600"/>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1</a:t>
            </a:r>
          </a:p>
        </p:txBody>
      </p:sp>
      <p:sp>
        <p:nvSpPr>
          <p:cNvPr id="8" name="Line 6">
            <a:extLst>
              <a:ext uri="{FF2B5EF4-FFF2-40B4-BE49-F238E27FC236}">
                <a16:creationId xmlns:a16="http://schemas.microsoft.com/office/drawing/2014/main" id="{745799AB-C198-4226-9705-DE61CD3ABC93}"/>
              </a:ext>
            </a:extLst>
          </p:cNvPr>
          <p:cNvSpPr>
            <a:spLocks noChangeShapeType="1"/>
          </p:cNvSpPr>
          <p:nvPr/>
        </p:nvSpPr>
        <p:spPr bwMode="auto">
          <a:xfrm flipH="1">
            <a:off x="1428750" y="5524500"/>
            <a:ext cx="4524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3BC16D42-C0C6-4D6E-85F9-22D715E90988}"/>
              </a:ext>
            </a:extLst>
          </p:cNvPr>
          <p:cNvSpPr>
            <a:spLocks noChangeShapeType="1"/>
          </p:cNvSpPr>
          <p:nvPr/>
        </p:nvSpPr>
        <p:spPr bwMode="auto">
          <a:xfrm>
            <a:off x="2830513" y="3859213"/>
            <a:ext cx="0" cy="1662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D52846D9-5682-49BC-B71A-9E731A91A170}"/>
              </a:ext>
            </a:extLst>
          </p:cNvPr>
          <p:cNvSpPr>
            <a:spLocks noChangeShapeType="1"/>
          </p:cNvSpPr>
          <p:nvPr/>
        </p:nvSpPr>
        <p:spPr bwMode="auto">
          <a:xfrm flipH="1">
            <a:off x="1425575" y="3859213"/>
            <a:ext cx="138747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Oval 13">
            <a:extLst>
              <a:ext uri="{FF2B5EF4-FFF2-40B4-BE49-F238E27FC236}">
                <a16:creationId xmlns:a16="http://schemas.microsoft.com/office/drawing/2014/main" id="{A71BDF68-6DF5-44F1-B632-23CBE0450350}"/>
              </a:ext>
            </a:extLst>
          </p:cNvPr>
          <p:cNvSpPr>
            <a:spLocks noChangeArrowheads="1"/>
          </p:cNvSpPr>
          <p:nvPr/>
        </p:nvSpPr>
        <p:spPr bwMode="auto">
          <a:xfrm>
            <a:off x="2757488" y="5449888"/>
            <a:ext cx="144462" cy="1444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2" name="Group 16">
            <a:extLst>
              <a:ext uri="{FF2B5EF4-FFF2-40B4-BE49-F238E27FC236}">
                <a16:creationId xmlns:a16="http://schemas.microsoft.com/office/drawing/2014/main" id="{92B5FA55-F5D0-4933-B1CD-DA1CF7FF0C12}"/>
              </a:ext>
            </a:extLst>
          </p:cNvPr>
          <p:cNvGrpSpPr>
            <a:grpSpLocks/>
          </p:cNvGrpSpPr>
          <p:nvPr/>
        </p:nvGrpSpPr>
        <p:grpSpPr bwMode="auto">
          <a:xfrm>
            <a:off x="638175" y="3375027"/>
            <a:ext cx="823913" cy="733426"/>
            <a:chOff x="402" y="2126"/>
            <a:chExt cx="519" cy="462"/>
          </a:xfrm>
        </p:grpSpPr>
        <p:sp>
          <p:nvSpPr>
            <p:cNvPr id="13" name="Rectangle 14">
              <a:extLst>
                <a:ext uri="{FF2B5EF4-FFF2-40B4-BE49-F238E27FC236}">
                  <a16:creationId xmlns:a16="http://schemas.microsoft.com/office/drawing/2014/main" id="{AB1D8FEC-B7C5-4372-8C94-F61013666A4E}"/>
                </a:ext>
              </a:extLst>
            </p:cNvPr>
            <p:cNvSpPr>
              <a:spLocks noChangeArrowheads="1"/>
            </p:cNvSpPr>
            <p:nvPr/>
          </p:nvSpPr>
          <p:spPr bwMode="auto">
            <a:xfrm>
              <a:off x="410" y="2258"/>
              <a:ext cx="5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r>
                <a:rPr lang="en-US" altLang="zh-CN" baseline="30000" dirty="0">
                  <a:ea typeface="宋体" panose="02010600030101010101" pitchFamily="2" charset="-122"/>
                </a:rPr>
                <a:t>m</a:t>
              </a:r>
            </a:p>
          </p:txBody>
        </p:sp>
        <p:sp>
          <p:nvSpPr>
            <p:cNvPr id="14" name="Rectangle 15">
              <a:extLst>
                <a:ext uri="{FF2B5EF4-FFF2-40B4-BE49-F238E27FC236}">
                  <a16:creationId xmlns:a16="http://schemas.microsoft.com/office/drawing/2014/main" id="{9CB57A21-3414-474A-8F1F-040A492027EC}"/>
                </a:ext>
              </a:extLst>
            </p:cNvPr>
            <p:cNvSpPr>
              <a:spLocks noChangeArrowheads="1"/>
            </p:cNvSpPr>
            <p:nvPr/>
          </p:nvSpPr>
          <p:spPr bwMode="auto">
            <a:xfrm>
              <a:off x="402" y="2126"/>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5" name="Group 19">
            <a:extLst>
              <a:ext uri="{FF2B5EF4-FFF2-40B4-BE49-F238E27FC236}">
                <a16:creationId xmlns:a16="http://schemas.microsoft.com/office/drawing/2014/main" id="{69B48716-AE4E-41C4-A979-0D63B157693D}"/>
              </a:ext>
            </a:extLst>
          </p:cNvPr>
          <p:cNvGrpSpPr>
            <a:grpSpLocks/>
          </p:cNvGrpSpPr>
          <p:nvPr/>
        </p:nvGrpSpPr>
        <p:grpSpPr bwMode="auto">
          <a:xfrm>
            <a:off x="2471739" y="5357813"/>
            <a:ext cx="906463" cy="760412"/>
            <a:chOff x="1557" y="3375"/>
            <a:chExt cx="571" cy="479"/>
          </a:xfrm>
        </p:grpSpPr>
        <p:sp>
          <p:nvSpPr>
            <p:cNvPr id="16" name="Rectangle 17">
              <a:extLst>
                <a:ext uri="{FF2B5EF4-FFF2-40B4-BE49-F238E27FC236}">
                  <a16:creationId xmlns:a16="http://schemas.microsoft.com/office/drawing/2014/main" id="{EEAF438F-39FF-4970-B4E3-B3DDE7BD1CCA}"/>
                </a:ext>
              </a:extLst>
            </p:cNvPr>
            <p:cNvSpPr>
              <a:spLocks noChangeArrowheads="1"/>
            </p:cNvSpPr>
            <p:nvPr/>
          </p:nvSpPr>
          <p:spPr bwMode="auto">
            <a:xfrm>
              <a:off x="1561" y="3485"/>
              <a:ext cx="5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baseline="30000" dirty="0">
                  <a:ea typeface="宋体" panose="02010600030101010101" pitchFamily="2" charset="-122"/>
                </a:rPr>
                <a:t>m</a:t>
              </a:r>
            </a:p>
          </p:txBody>
        </p:sp>
        <p:sp>
          <p:nvSpPr>
            <p:cNvPr id="17" name="Rectangle 18">
              <a:extLst>
                <a:ext uri="{FF2B5EF4-FFF2-40B4-BE49-F238E27FC236}">
                  <a16:creationId xmlns:a16="http://schemas.microsoft.com/office/drawing/2014/main" id="{C0743827-D107-4A71-8307-CA96FDB152DA}"/>
                </a:ext>
              </a:extLst>
            </p:cNvPr>
            <p:cNvSpPr>
              <a:spLocks noChangeArrowheads="1"/>
            </p:cNvSpPr>
            <p:nvPr/>
          </p:nvSpPr>
          <p:spPr bwMode="auto">
            <a:xfrm>
              <a:off x="1557" y="337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8" name="Oval 20">
            <a:extLst>
              <a:ext uri="{FF2B5EF4-FFF2-40B4-BE49-F238E27FC236}">
                <a16:creationId xmlns:a16="http://schemas.microsoft.com/office/drawing/2014/main" id="{6E012072-5DF9-41F0-B563-5CD585D369D9}"/>
              </a:ext>
            </a:extLst>
          </p:cNvPr>
          <p:cNvSpPr>
            <a:spLocks noChangeArrowheads="1"/>
          </p:cNvSpPr>
          <p:nvPr/>
        </p:nvSpPr>
        <p:spPr bwMode="auto">
          <a:xfrm>
            <a:off x="1352550" y="3790950"/>
            <a:ext cx="144463" cy="1444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Rectangle 21">
            <a:extLst>
              <a:ext uri="{FF2B5EF4-FFF2-40B4-BE49-F238E27FC236}">
                <a16:creationId xmlns:a16="http://schemas.microsoft.com/office/drawing/2014/main" id="{86543B83-A29E-473C-B365-31B03426938D}"/>
              </a:ext>
            </a:extLst>
          </p:cNvPr>
          <p:cNvSpPr>
            <a:spLocks noChangeArrowheads="1"/>
          </p:cNvSpPr>
          <p:nvPr/>
        </p:nvSpPr>
        <p:spPr bwMode="auto">
          <a:xfrm>
            <a:off x="3554018" y="2530475"/>
            <a:ext cx="183383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3200" dirty="0">
                <a:ea typeface="宋体" panose="02010600030101010101" pitchFamily="2" charset="-122"/>
              </a:rPr>
              <a:t>古诺均衡</a:t>
            </a:r>
            <a:endParaRPr lang="en-US" altLang="zh-CN" sz="3200" dirty="0">
              <a:ea typeface="宋体" panose="02010600030101010101" pitchFamily="2" charset="-122"/>
            </a:endParaRPr>
          </a:p>
        </p:txBody>
      </p:sp>
      <p:sp>
        <p:nvSpPr>
          <p:cNvPr id="20" name="Oval 22">
            <a:extLst>
              <a:ext uri="{FF2B5EF4-FFF2-40B4-BE49-F238E27FC236}">
                <a16:creationId xmlns:a16="http://schemas.microsoft.com/office/drawing/2014/main" id="{42B06CFC-6FAB-4638-9682-21B8CFCF290F}"/>
              </a:ext>
            </a:extLst>
          </p:cNvPr>
          <p:cNvSpPr>
            <a:spLocks noChangeArrowheads="1"/>
          </p:cNvSpPr>
          <p:nvPr/>
        </p:nvSpPr>
        <p:spPr bwMode="auto">
          <a:xfrm>
            <a:off x="2725738" y="3760788"/>
            <a:ext cx="185737" cy="1857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Line 23">
            <a:extLst>
              <a:ext uri="{FF2B5EF4-FFF2-40B4-BE49-F238E27FC236}">
                <a16:creationId xmlns:a16="http://schemas.microsoft.com/office/drawing/2014/main" id="{3EC6EC24-AB46-42F0-B1CD-3818ED9A2A3E}"/>
              </a:ext>
            </a:extLst>
          </p:cNvPr>
          <p:cNvSpPr>
            <a:spLocks noChangeShapeType="1"/>
          </p:cNvSpPr>
          <p:nvPr/>
        </p:nvSpPr>
        <p:spPr bwMode="auto">
          <a:xfrm flipH="1" flipV="1">
            <a:off x="2838450" y="1711325"/>
            <a:ext cx="1476375" cy="380365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7">
            <a:extLst>
              <a:ext uri="{FF2B5EF4-FFF2-40B4-BE49-F238E27FC236}">
                <a16:creationId xmlns:a16="http://schemas.microsoft.com/office/drawing/2014/main" id="{9C2B7CEB-8578-4571-AFC5-894F43D32870}"/>
              </a:ext>
            </a:extLst>
          </p:cNvPr>
          <p:cNvSpPr>
            <a:spLocks noChangeArrowheads="1"/>
          </p:cNvSpPr>
          <p:nvPr/>
        </p:nvSpPr>
        <p:spPr bwMode="auto">
          <a:xfrm>
            <a:off x="1812925" y="1185863"/>
            <a:ext cx="48362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 = f</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2</a:t>
            </a:r>
            <a:r>
              <a:rPr lang="en-US" altLang="zh-CN" dirty="0">
                <a:solidFill>
                  <a:schemeClr val="hlink"/>
                </a:solidFill>
                <a:ea typeface="宋体" panose="02010600030101010101" pitchFamily="2" charset="-122"/>
              </a:rPr>
              <a:t>), </a:t>
            </a:r>
            <a:r>
              <a:rPr lang="zh-CN" altLang="en-US" dirty="0">
                <a:solidFill>
                  <a:schemeClr val="hlink"/>
                </a:solidFill>
                <a:ea typeface="宋体" panose="02010600030101010101" pitchFamily="2" charset="-122"/>
              </a:rPr>
              <a:t>厂商</a:t>
            </a:r>
            <a:r>
              <a:rPr lang="en-US" altLang="zh-CN" dirty="0">
                <a:solidFill>
                  <a:schemeClr val="hlink"/>
                </a:solidFill>
                <a:ea typeface="宋体" panose="02010600030101010101" pitchFamily="2" charset="-122"/>
              </a:rPr>
              <a:t>1</a:t>
            </a:r>
            <a:r>
              <a:rPr lang="zh-CN" altLang="en-US" dirty="0">
                <a:solidFill>
                  <a:schemeClr val="hlink"/>
                </a:solidFill>
                <a:ea typeface="宋体" panose="02010600030101010101" pitchFamily="2" charset="-122"/>
              </a:rPr>
              <a:t>的最优反应</a:t>
            </a:r>
            <a:endParaRPr lang="en-US" altLang="zh-CN" dirty="0">
              <a:solidFill>
                <a:schemeClr val="hlink"/>
              </a:solidFill>
              <a:ea typeface="宋体" panose="02010600030101010101" pitchFamily="2" charset="-122"/>
            </a:endParaRPr>
          </a:p>
        </p:txBody>
      </p:sp>
      <p:sp>
        <p:nvSpPr>
          <p:cNvPr id="26" name="Line 28">
            <a:extLst>
              <a:ext uri="{FF2B5EF4-FFF2-40B4-BE49-F238E27FC236}">
                <a16:creationId xmlns:a16="http://schemas.microsoft.com/office/drawing/2014/main" id="{56CB1745-22F1-4999-84DD-52C4F8D35D09}"/>
              </a:ext>
            </a:extLst>
          </p:cNvPr>
          <p:cNvSpPr>
            <a:spLocks noChangeShapeType="1"/>
          </p:cNvSpPr>
          <p:nvPr/>
        </p:nvSpPr>
        <p:spPr bwMode="auto">
          <a:xfrm>
            <a:off x="1428750" y="2452688"/>
            <a:ext cx="4572000" cy="17621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9">
            <a:extLst>
              <a:ext uri="{FF2B5EF4-FFF2-40B4-BE49-F238E27FC236}">
                <a16:creationId xmlns:a16="http://schemas.microsoft.com/office/drawing/2014/main" id="{6DAB6EAC-D7A4-4426-B89A-1083F962D9C4}"/>
              </a:ext>
            </a:extLst>
          </p:cNvPr>
          <p:cNvSpPr>
            <a:spLocks noChangeArrowheads="1"/>
          </p:cNvSpPr>
          <p:nvPr/>
        </p:nvSpPr>
        <p:spPr bwMode="auto">
          <a:xfrm>
            <a:off x="5434013" y="4300538"/>
            <a:ext cx="3098800"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 = f</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厂商</a:t>
            </a:r>
            <a:r>
              <a:rPr lang="en-US" altLang="zh-CN" dirty="0">
                <a:solidFill>
                  <a:schemeClr val="tx2"/>
                </a:solidFill>
                <a:ea typeface="宋体" panose="02010600030101010101" pitchFamily="2" charset="-122"/>
              </a:rPr>
              <a:t>2</a:t>
            </a:r>
            <a:r>
              <a:rPr lang="zh-CN" altLang="en-US" dirty="0">
                <a:solidFill>
                  <a:schemeClr val="tx2"/>
                </a:solidFill>
                <a:ea typeface="宋体" panose="02010600030101010101" pitchFamily="2" charset="-122"/>
              </a:rPr>
              <a:t>的最优反应</a:t>
            </a:r>
            <a:endParaRPr lang="en-US" altLang="zh-CN" dirty="0">
              <a:solidFill>
                <a:schemeClr val="tx2"/>
              </a:solidFill>
              <a:ea typeface="宋体" panose="02010600030101010101" pitchFamily="2" charset="-122"/>
            </a:endParaRPr>
          </a:p>
        </p:txBody>
      </p:sp>
      <p:sp>
        <p:nvSpPr>
          <p:cNvPr id="30" name="Oval 22">
            <a:extLst>
              <a:ext uri="{FF2B5EF4-FFF2-40B4-BE49-F238E27FC236}">
                <a16:creationId xmlns:a16="http://schemas.microsoft.com/office/drawing/2014/main" id="{C4412CBD-F8FF-4ED7-870D-4744C5B76661}"/>
              </a:ext>
            </a:extLst>
          </p:cNvPr>
          <p:cNvSpPr>
            <a:spLocks noChangeArrowheads="1"/>
          </p:cNvSpPr>
          <p:nvPr/>
        </p:nvSpPr>
        <p:spPr bwMode="auto">
          <a:xfrm>
            <a:off x="3343276" y="3148921"/>
            <a:ext cx="185737" cy="1857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Rectangle 21">
            <a:extLst>
              <a:ext uri="{FF2B5EF4-FFF2-40B4-BE49-F238E27FC236}">
                <a16:creationId xmlns:a16="http://schemas.microsoft.com/office/drawing/2014/main" id="{5E1D6E64-8EBB-4D84-8E94-7D06410E43D9}"/>
              </a:ext>
            </a:extLst>
          </p:cNvPr>
          <p:cNvSpPr>
            <a:spLocks noChangeArrowheads="1"/>
          </p:cNvSpPr>
          <p:nvPr/>
        </p:nvSpPr>
        <p:spPr bwMode="auto">
          <a:xfrm>
            <a:off x="1985032" y="4229709"/>
            <a:ext cx="183383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3200" dirty="0">
                <a:ea typeface="宋体" panose="02010600030101010101" pitchFamily="2" charset="-122"/>
              </a:rPr>
              <a:t>勾结产量</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36219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45E79-4845-4A96-A68C-BEA3E4A388C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3FC396-366E-4B7B-BB42-776028C5B042}"/>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E6F72587-89C7-4344-B3C6-D848512B1A11}"/>
              </a:ext>
            </a:extLst>
          </p:cNvPr>
          <p:cNvSpPr>
            <a:spLocks noChangeShapeType="1"/>
          </p:cNvSpPr>
          <p:nvPr/>
        </p:nvSpPr>
        <p:spPr bwMode="auto">
          <a:xfrm>
            <a:off x="1428750" y="1000125"/>
            <a:ext cx="0" cy="4524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030FB7B8-C42A-40C2-BD80-1576DA87E3F0}"/>
              </a:ext>
            </a:extLst>
          </p:cNvPr>
          <p:cNvSpPr>
            <a:spLocks noChangeArrowheads="1"/>
          </p:cNvSpPr>
          <p:nvPr/>
        </p:nvSpPr>
        <p:spPr bwMode="auto">
          <a:xfrm>
            <a:off x="860425" y="63341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p>
        </p:txBody>
      </p:sp>
      <p:sp>
        <p:nvSpPr>
          <p:cNvPr id="7" name="Rectangle 5">
            <a:extLst>
              <a:ext uri="{FF2B5EF4-FFF2-40B4-BE49-F238E27FC236}">
                <a16:creationId xmlns:a16="http://schemas.microsoft.com/office/drawing/2014/main" id="{34761A49-E933-4574-BA37-739F08C9EA2D}"/>
              </a:ext>
            </a:extLst>
          </p:cNvPr>
          <p:cNvSpPr>
            <a:spLocks noChangeArrowheads="1"/>
          </p:cNvSpPr>
          <p:nvPr/>
        </p:nvSpPr>
        <p:spPr bwMode="auto">
          <a:xfrm>
            <a:off x="5741988" y="5562600"/>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1</a:t>
            </a:r>
          </a:p>
        </p:txBody>
      </p:sp>
      <p:sp>
        <p:nvSpPr>
          <p:cNvPr id="8" name="Line 6">
            <a:extLst>
              <a:ext uri="{FF2B5EF4-FFF2-40B4-BE49-F238E27FC236}">
                <a16:creationId xmlns:a16="http://schemas.microsoft.com/office/drawing/2014/main" id="{9D1E6A00-EDE6-450A-B8F0-CCEE22223A2B}"/>
              </a:ext>
            </a:extLst>
          </p:cNvPr>
          <p:cNvSpPr>
            <a:spLocks noChangeShapeType="1"/>
          </p:cNvSpPr>
          <p:nvPr/>
        </p:nvSpPr>
        <p:spPr bwMode="auto">
          <a:xfrm flipH="1">
            <a:off x="1428750" y="5524500"/>
            <a:ext cx="4524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3F995ABF-302E-4596-890D-35B16D487E05}"/>
              </a:ext>
            </a:extLst>
          </p:cNvPr>
          <p:cNvSpPr>
            <a:spLocks noChangeShapeType="1"/>
          </p:cNvSpPr>
          <p:nvPr/>
        </p:nvSpPr>
        <p:spPr bwMode="auto">
          <a:xfrm>
            <a:off x="2830513" y="3862388"/>
            <a:ext cx="0" cy="165893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F3626771-2CF6-41F0-91F2-9660F2C21D3A}"/>
              </a:ext>
            </a:extLst>
          </p:cNvPr>
          <p:cNvSpPr>
            <a:spLocks noChangeShapeType="1"/>
          </p:cNvSpPr>
          <p:nvPr/>
        </p:nvSpPr>
        <p:spPr bwMode="auto">
          <a:xfrm flipH="1">
            <a:off x="1425575" y="3859213"/>
            <a:ext cx="223678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Oval 13">
            <a:extLst>
              <a:ext uri="{FF2B5EF4-FFF2-40B4-BE49-F238E27FC236}">
                <a16:creationId xmlns:a16="http://schemas.microsoft.com/office/drawing/2014/main" id="{B5561719-1D92-415D-8B16-02C148358D81}"/>
              </a:ext>
            </a:extLst>
          </p:cNvPr>
          <p:cNvSpPr>
            <a:spLocks noChangeArrowheads="1"/>
          </p:cNvSpPr>
          <p:nvPr/>
        </p:nvSpPr>
        <p:spPr bwMode="auto">
          <a:xfrm>
            <a:off x="2757488" y="5449888"/>
            <a:ext cx="144462" cy="1444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2" name="Group 16">
            <a:extLst>
              <a:ext uri="{FF2B5EF4-FFF2-40B4-BE49-F238E27FC236}">
                <a16:creationId xmlns:a16="http://schemas.microsoft.com/office/drawing/2014/main" id="{80B26DE4-C35A-4213-B8E3-A6374A7DD9CF}"/>
              </a:ext>
            </a:extLst>
          </p:cNvPr>
          <p:cNvGrpSpPr>
            <a:grpSpLocks/>
          </p:cNvGrpSpPr>
          <p:nvPr/>
        </p:nvGrpSpPr>
        <p:grpSpPr bwMode="auto">
          <a:xfrm>
            <a:off x="638175" y="3375027"/>
            <a:ext cx="823913" cy="733426"/>
            <a:chOff x="402" y="2126"/>
            <a:chExt cx="519" cy="462"/>
          </a:xfrm>
        </p:grpSpPr>
        <p:sp>
          <p:nvSpPr>
            <p:cNvPr id="13" name="Rectangle 14">
              <a:extLst>
                <a:ext uri="{FF2B5EF4-FFF2-40B4-BE49-F238E27FC236}">
                  <a16:creationId xmlns:a16="http://schemas.microsoft.com/office/drawing/2014/main" id="{03F84FE8-F678-4B35-A274-7D61DB2BFBD6}"/>
                </a:ext>
              </a:extLst>
            </p:cNvPr>
            <p:cNvSpPr>
              <a:spLocks noChangeArrowheads="1"/>
            </p:cNvSpPr>
            <p:nvPr/>
          </p:nvSpPr>
          <p:spPr bwMode="auto">
            <a:xfrm>
              <a:off x="410" y="2258"/>
              <a:ext cx="5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r>
                <a:rPr lang="en-US" altLang="zh-CN" baseline="30000" dirty="0">
                  <a:ea typeface="宋体" panose="02010600030101010101" pitchFamily="2" charset="-122"/>
                </a:rPr>
                <a:t>m</a:t>
              </a:r>
            </a:p>
          </p:txBody>
        </p:sp>
        <p:sp>
          <p:nvSpPr>
            <p:cNvPr id="14" name="Rectangle 15">
              <a:extLst>
                <a:ext uri="{FF2B5EF4-FFF2-40B4-BE49-F238E27FC236}">
                  <a16:creationId xmlns:a16="http://schemas.microsoft.com/office/drawing/2014/main" id="{BBF7D9FB-5D4E-4714-B9C9-F8A13933389D}"/>
                </a:ext>
              </a:extLst>
            </p:cNvPr>
            <p:cNvSpPr>
              <a:spLocks noChangeArrowheads="1"/>
            </p:cNvSpPr>
            <p:nvPr/>
          </p:nvSpPr>
          <p:spPr bwMode="auto">
            <a:xfrm>
              <a:off x="402" y="2126"/>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5" name="Group 19">
            <a:extLst>
              <a:ext uri="{FF2B5EF4-FFF2-40B4-BE49-F238E27FC236}">
                <a16:creationId xmlns:a16="http://schemas.microsoft.com/office/drawing/2014/main" id="{5B6F94B4-398F-4494-9CF5-6A5ACDD53FD6}"/>
              </a:ext>
            </a:extLst>
          </p:cNvPr>
          <p:cNvGrpSpPr>
            <a:grpSpLocks/>
          </p:cNvGrpSpPr>
          <p:nvPr/>
        </p:nvGrpSpPr>
        <p:grpSpPr bwMode="auto">
          <a:xfrm>
            <a:off x="2471739" y="5357813"/>
            <a:ext cx="906463" cy="760412"/>
            <a:chOff x="1557" y="3375"/>
            <a:chExt cx="571" cy="479"/>
          </a:xfrm>
        </p:grpSpPr>
        <p:sp>
          <p:nvSpPr>
            <p:cNvPr id="16" name="Rectangle 17">
              <a:extLst>
                <a:ext uri="{FF2B5EF4-FFF2-40B4-BE49-F238E27FC236}">
                  <a16:creationId xmlns:a16="http://schemas.microsoft.com/office/drawing/2014/main" id="{6D91DA8C-6A28-4DD2-97D8-5AC4AE22642E}"/>
                </a:ext>
              </a:extLst>
            </p:cNvPr>
            <p:cNvSpPr>
              <a:spLocks noChangeArrowheads="1"/>
            </p:cNvSpPr>
            <p:nvPr/>
          </p:nvSpPr>
          <p:spPr bwMode="auto">
            <a:xfrm>
              <a:off x="1561" y="3485"/>
              <a:ext cx="5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baseline="30000" dirty="0">
                  <a:ea typeface="宋体" panose="02010600030101010101" pitchFamily="2" charset="-122"/>
                </a:rPr>
                <a:t>m</a:t>
              </a:r>
            </a:p>
          </p:txBody>
        </p:sp>
        <p:sp>
          <p:nvSpPr>
            <p:cNvPr id="17" name="Rectangle 18">
              <a:extLst>
                <a:ext uri="{FF2B5EF4-FFF2-40B4-BE49-F238E27FC236}">
                  <a16:creationId xmlns:a16="http://schemas.microsoft.com/office/drawing/2014/main" id="{CD293416-B42B-4EEB-A60F-870BADB11455}"/>
                </a:ext>
              </a:extLst>
            </p:cNvPr>
            <p:cNvSpPr>
              <a:spLocks noChangeArrowheads="1"/>
            </p:cNvSpPr>
            <p:nvPr/>
          </p:nvSpPr>
          <p:spPr bwMode="auto">
            <a:xfrm>
              <a:off x="1557" y="337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8" name="Oval 20">
            <a:extLst>
              <a:ext uri="{FF2B5EF4-FFF2-40B4-BE49-F238E27FC236}">
                <a16:creationId xmlns:a16="http://schemas.microsoft.com/office/drawing/2014/main" id="{219E533B-10D8-4EF8-9B6B-1BD33A006434}"/>
              </a:ext>
            </a:extLst>
          </p:cNvPr>
          <p:cNvSpPr>
            <a:spLocks noChangeArrowheads="1"/>
          </p:cNvSpPr>
          <p:nvPr/>
        </p:nvSpPr>
        <p:spPr bwMode="auto">
          <a:xfrm>
            <a:off x="1352550" y="3790950"/>
            <a:ext cx="144463" cy="1444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Rectangle 21">
            <a:extLst>
              <a:ext uri="{FF2B5EF4-FFF2-40B4-BE49-F238E27FC236}">
                <a16:creationId xmlns:a16="http://schemas.microsoft.com/office/drawing/2014/main" id="{6DF808AB-6960-46B7-896B-DFC0967D4880}"/>
              </a:ext>
            </a:extLst>
          </p:cNvPr>
          <p:cNvSpPr>
            <a:spLocks noChangeArrowheads="1"/>
          </p:cNvSpPr>
          <p:nvPr/>
        </p:nvSpPr>
        <p:spPr bwMode="auto">
          <a:xfrm>
            <a:off x="4765675" y="1731963"/>
            <a:ext cx="4378325"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dirty="0">
                <a:ea typeface="宋体" panose="02010600030101010101" pitchFamily="2" charset="-122"/>
              </a:rPr>
              <a:t> = f</a:t>
            </a:r>
            <a:r>
              <a:rPr lang="en-US" altLang="zh-CN" sz="3200" baseline="-25000" dirty="0">
                <a:ea typeface="宋体" panose="02010600030101010101" pitchFamily="2" charset="-122"/>
              </a:rPr>
              <a:t>1</a:t>
            </a:r>
            <a:r>
              <a:rPr lang="en-US" altLang="zh-CN" sz="3200" dirty="0">
                <a:ea typeface="宋体" panose="02010600030101010101" pitchFamily="2" charset="-122"/>
              </a:rPr>
              <a:t>(Q</a:t>
            </a:r>
            <a:r>
              <a:rPr lang="en-US" altLang="zh-CN" sz="3200" baseline="-25000" dirty="0">
                <a:ea typeface="宋体" panose="02010600030101010101" pitchFamily="2" charset="-122"/>
              </a:rPr>
              <a:t>2</a:t>
            </a:r>
            <a:r>
              <a:rPr lang="en-US" altLang="zh-CN" sz="3200" baseline="30000" dirty="0">
                <a:ea typeface="宋体" panose="02010600030101010101" pitchFamily="2" charset="-122"/>
              </a:rPr>
              <a:t>m</a:t>
            </a:r>
            <a:r>
              <a:rPr lang="en-US" altLang="zh-CN" sz="3200" dirty="0">
                <a:ea typeface="宋体" panose="02010600030101010101" pitchFamily="2" charset="-122"/>
              </a:rPr>
              <a:t>) </a:t>
            </a:r>
            <a:r>
              <a:rPr lang="zh-CN" altLang="en-US" sz="3200" dirty="0">
                <a:ea typeface="宋体" panose="02010600030101010101" pitchFamily="2" charset="-122"/>
              </a:rPr>
              <a:t>为厂商</a:t>
            </a:r>
            <a:r>
              <a:rPr lang="en-US" altLang="zh-CN" sz="3200" dirty="0">
                <a:ea typeface="宋体" panose="02010600030101010101" pitchFamily="2" charset="-122"/>
              </a:rPr>
              <a:t>1</a:t>
            </a:r>
            <a:r>
              <a:rPr lang="zh-CN" altLang="en-US" sz="3200" dirty="0">
                <a:ea typeface="宋体" panose="02010600030101010101" pitchFamily="2" charset="-122"/>
              </a:rPr>
              <a:t>对</a:t>
            </a:r>
            <a:endParaRPr lang="en-US" altLang="zh-CN" sz="3200" dirty="0">
              <a:ea typeface="宋体" panose="02010600030101010101" pitchFamily="2" charset="-122"/>
            </a:endParaRPr>
          </a:p>
          <a:p>
            <a:r>
              <a:rPr lang="zh-CN" altLang="en-US" sz="3200" dirty="0">
                <a:ea typeface="宋体" panose="02010600030101010101" pitchFamily="2" charset="-122"/>
              </a:rPr>
              <a:t>厂商</a:t>
            </a:r>
            <a:r>
              <a:rPr lang="en-US" altLang="zh-CN" sz="3200" dirty="0">
                <a:ea typeface="宋体" panose="02010600030101010101" pitchFamily="2" charset="-122"/>
              </a:rPr>
              <a:t>2</a:t>
            </a:r>
            <a:r>
              <a:rPr lang="zh-CN" altLang="en-US" sz="3200" dirty="0">
                <a:ea typeface="宋体" panose="02010600030101010101" pitchFamily="2" charset="-122"/>
              </a:rPr>
              <a:t>产量</a:t>
            </a:r>
            <a:r>
              <a:rPr lang="en-US" altLang="zh-CN" sz="3200" dirty="0">
                <a:ea typeface="宋体" panose="02010600030101010101" pitchFamily="2" charset="-122"/>
              </a:rPr>
              <a:t>Q</a:t>
            </a:r>
            <a:r>
              <a:rPr lang="en-US" altLang="zh-CN" sz="3200" baseline="-25000" dirty="0">
                <a:ea typeface="宋体" panose="02010600030101010101" pitchFamily="2" charset="-122"/>
              </a:rPr>
              <a:t>2</a:t>
            </a:r>
            <a:r>
              <a:rPr lang="en-US" altLang="zh-CN" sz="3200" dirty="0">
                <a:ea typeface="宋体" panose="02010600030101010101" pitchFamily="2" charset="-122"/>
              </a:rPr>
              <a:t> = Q</a:t>
            </a:r>
            <a:r>
              <a:rPr lang="en-US" altLang="zh-CN" sz="3200" baseline="-25000" dirty="0">
                <a:ea typeface="宋体" panose="02010600030101010101" pitchFamily="2" charset="-122"/>
              </a:rPr>
              <a:t>2</a:t>
            </a:r>
            <a:r>
              <a:rPr lang="en-US" altLang="zh-CN" sz="3200" baseline="30000" dirty="0">
                <a:ea typeface="宋体" panose="02010600030101010101" pitchFamily="2" charset="-122"/>
              </a:rPr>
              <a:t>m</a:t>
            </a:r>
            <a:r>
              <a:rPr lang="zh-CN" altLang="en-US" sz="3200" dirty="0">
                <a:ea typeface="宋体" panose="02010600030101010101" pitchFamily="2" charset="-122"/>
              </a:rPr>
              <a:t>的最优反应产量。</a:t>
            </a:r>
            <a:endParaRPr lang="en-US" altLang="zh-CN" sz="3200" dirty="0">
              <a:ea typeface="宋体" panose="02010600030101010101" pitchFamily="2" charset="-122"/>
            </a:endParaRPr>
          </a:p>
        </p:txBody>
      </p:sp>
      <p:sp>
        <p:nvSpPr>
          <p:cNvPr id="20" name="Oval 22">
            <a:extLst>
              <a:ext uri="{FF2B5EF4-FFF2-40B4-BE49-F238E27FC236}">
                <a16:creationId xmlns:a16="http://schemas.microsoft.com/office/drawing/2014/main" id="{5F878AA6-030A-4E94-9D15-6F0680684DEE}"/>
              </a:ext>
            </a:extLst>
          </p:cNvPr>
          <p:cNvSpPr>
            <a:spLocks noChangeArrowheads="1"/>
          </p:cNvSpPr>
          <p:nvPr/>
        </p:nvSpPr>
        <p:spPr bwMode="auto">
          <a:xfrm>
            <a:off x="2725738" y="3760788"/>
            <a:ext cx="185737" cy="1857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Line 23">
            <a:extLst>
              <a:ext uri="{FF2B5EF4-FFF2-40B4-BE49-F238E27FC236}">
                <a16:creationId xmlns:a16="http://schemas.microsoft.com/office/drawing/2014/main" id="{8556AC91-8AFC-49EA-90F0-1FAB69D56A11}"/>
              </a:ext>
            </a:extLst>
          </p:cNvPr>
          <p:cNvSpPr>
            <a:spLocks noChangeShapeType="1"/>
          </p:cNvSpPr>
          <p:nvPr/>
        </p:nvSpPr>
        <p:spPr bwMode="auto">
          <a:xfrm flipH="1" flipV="1">
            <a:off x="2838450" y="1711325"/>
            <a:ext cx="1476375" cy="380365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4">
            <a:extLst>
              <a:ext uri="{FF2B5EF4-FFF2-40B4-BE49-F238E27FC236}">
                <a16:creationId xmlns:a16="http://schemas.microsoft.com/office/drawing/2014/main" id="{F3A69BED-9A3D-480D-BCE4-5988E06763CA}"/>
              </a:ext>
            </a:extLst>
          </p:cNvPr>
          <p:cNvSpPr>
            <a:spLocks noChangeShapeType="1"/>
          </p:cNvSpPr>
          <p:nvPr/>
        </p:nvSpPr>
        <p:spPr bwMode="auto">
          <a:xfrm>
            <a:off x="3649663" y="3862388"/>
            <a:ext cx="0" cy="166528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5">
            <a:extLst>
              <a:ext uri="{FF2B5EF4-FFF2-40B4-BE49-F238E27FC236}">
                <a16:creationId xmlns:a16="http://schemas.microsoft.com/office/drawing/2014/main" id="{FB51FBDF-12A6-49B3-BDB9-AD7DFE24F6DD}"/>
              </a:ext>
            </a:extLst>
          </p:cNvPr>
          <p:cNvSpPr>
            <a:spLocks noChangeArrowheads="1"/>
          </p:cNvSpPr>
          <p:nvPr/>
        </p:nvSpPr>
        <p:spPr bwMode="auto">
          <a:xfrm>
            <a:off x="3429000" y="5570538"/>
            <a:ext cx="13048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f</a:t>
            </a:r>
            <a:r>
              <a:rPr lang="en-US" altLang="zh-CN" baseline="-25000" dirty="0">
                <a:ea typeface="宋体" panose="02010600030101010101" pitchFamily="2" charset="-122"/>
              </a:rPr>
              <a:t>1</a:t>
            </a:r>
            <a:r>
              <a:rPr lang="en-US" altLang="zh-CN" dirty="0">
                <a:ea typeface="宋体" panose="02010600030101010101" pitchFamily="2" charset="-122"/>
              </a:rPr>
              <a:t>(Q</a:t>
            </a:r>
            <a:r>
              <a:rPr lang="en-US" altLang="zh-CN" baseline="-25000" dirty="0">
                <a:ea typeface="宋体" panose="02010600030101010101" pitchFamily="2" charset="-122"/>
              </a:rPr>
              <a:t>2</a:t>
            </a:r>
            <a:r>
              <a:rPr lang="en-US" altLang="zh-CN" baseline="30000" dirty="0">
                <a:ea typeface="宋体" panose="02010600030101010101" pitchFamily="2" charset="-122"/>
              </a:rPr>
              <a:t>m</a:t>
            </a:r>
            <a:r>
              <a:rPr lang="en-US" altLang="zh-CN" dirty="0">
                <a:ea typeface="宋体" panose="02010600030101010101" pitchFamily="2" charset="-122"/>
              </a:rPr>
              <a:t>)</a:t>
            </a:r>
          </a:p>
        </p:txBody>
      </p:sp>
      <p:sp>
        <p:nvSpPr>
          <p:cNvPr id="24" name="Oval 26">
            <a:extLst>
              <a:ext uri="{FF2B5EF4-FFF2-40B4-BE49-F238E27FC236}">
                <a16:creationId xmlns:a16="http://schemas.microsoft.com/office/drawing/2014/main" id="{6EF8461F-D6F8-4C89-BA04-1184B2ED0AA2}"/>
              </a:ext>
            </a:extLst>
          </p:cNvPr>
          <p:cNvSpPr>
            <a:spLocks noChangeArrowheads="1"/>
          </p:cNvSpPr>
          <p:nvPr/>
        </p:nvSpPr>
        <p:spPr bwMode="auto">
          <a:xfrm>
            <a:off x="3575050" y="5434013"/>
            <a:ext cx="144463" cy="1444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Rectangle 27">
            <a:extLst>
              <a:ext uri="{FF2B5EF4-FFF2-40B4-BE49-F238E27FC236}">
                <a16:creationId xmlns:a16="http://schemas.microsoft.com/office/drawing/2014/main" id="{CC29819C-6F87-4A30-B590-4A6080536BF9}"/>
              </a:ext>
            </a:extLst>
          </p:cNvPr>
          <p:cNvSpPr>
            <a:spLocks noChangeArrowheads="1"/>
          </p:cNvSpPr>
          <p:nvPr/>
        </p:nvSpPr>
        <p:spPr bwMode="auto">
          <a:xfrm>
            <a:off x="1812925" y="1185863"/>
            <a:ext cx="48362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 = f</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2</a:t>
            </a:r>
            <a:r>
              <a:rPr lang="en-US" altLang="zh-CN" dirty="0">
                <a:solidFill>
                  <a:schemeClr val="hlink"/>
                </a:solidFill>
                <a:ea typeface="宋体" panose="02010600030101010101" pitchFamily="2" charset="-122"/>
              </a:rPr>
              <a:t>), </a:t>
            </a:r>
            <a:r>
              <a:rPr lang="zh-CN" altLang="en-US" dirty="0">
                <a:solidFill>
                  <a:schemeClr val="hlink"/>
                </a:solidFill>
                <a:ea typeface="宋体" panose="02010600030101010101" pitchFamily="2" charset="-122"/>
              </a:rPr>
              <a:t>厂商</a:t>
            </a:r>
            <a:r>
              <a:rPr lang="en-US" altLang="zh-CN" dirty="0">
                <a:solidFill>
                  <a:schemeClr val="hlink"/>
                </a:solidFill>
                <a:ea typeface="宋体" panose="02010600030101010101" pitchFamily="2" charset="-122"/>
              </a:rPr>
              <a:t>1</a:t>
            </a:r>
            <a:r>
              <a:rPr lang="zh-CN" altLang="en-US" dirty="0">
                <a:solidFill>
                  <a:schemeClr val="hlink"/>
                </a:solidFill>
                <a:ea typeface="宋体" panose="02010600030101010101" pitchFamily="2" charset="-122"/>
              </a:rPr>
              <a:t>的最优反应</a:t>
            </a:r>
            <a:endParaRPr lang="en-US" altLang="zh-CN" dirty="0">
              <a:solidFill>
                <a:schemeClr val="hlink"/>
              </a:solidFill>
              <a:ea typeface="宋体" panose="02010600030101010101" pitchFamily="2" charset="-122"/>
            </a:endParaRPr>
          </a:p>
        </p:txBody>
      </p:sp>
      <p:sp>
        <p:nvSpPr>
          <p:cNvPr id="26" name="Line 28">
            <a:extLst>
              <a:ext uri="{FF2B5EF4-FFF2-40B4-BE49-F238E27FC236}">
                <a16:creationId xmlns:a16="http://schemas.microsoft.com/office/drawing/2014/main" id="{62F1A486-282E-4D0D-976F-39A2A5DDB716}"/>
              </a:ext>
            </a:extLst>
          </p:cNvPr>
          <p:cNvSpPr>
            <a:spLocks noChangeShapeType="1"/>
          </p:cNvSpPr>
          <p:nvPr/>
        </p:nvSpPr>
        <p:spPr bwMode="auto">
          <a:xfrm>
            <a:off x="1428750" y="2452688"/>
            <a:ext cx="4572000" cy="17621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9">
            <a:extLst>
              <a:ext uri="{FF2B5EF4-FFF2-40B4-BE49-F238E27FC236}">
                <a16:creationId xmlns:a16="http://schemas.microsoft.com/office/drawing/2014/main" id="{D08128DF-4254-478B-B01A-8DB51A418862}"/>
              </a:ext>
            </a:extLst>
          </p:cNvPr>
          <p:cNvSpPr>
            <a:spLocks noChangeArrowheads="1"/>
          </p:cNvSpPr>
          <p:nvPr/>
        </p:nvSpPr>
        <p:spPr bwMode="auto">
          <a:xfrm>
            <a:off x="5434013" y="4300538"/>
            <a:ext cx="3087687"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 = f</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厂商</a:t>
            </a:r>
            <a:r>
              <a:rPr lang="en-US" altLang="zh-CN" dirty="0">
                <a:solidFill>
                  <a:schemeClr val="tx2"/>
                </a:solidFill>
                <a:ea typeface="宋体" panose="02010600030101010101" pitchFamily="2" charset="-122"/>
              </a:rPr>
              <a:t>2</a:t>
            </a:r>
            <a:r>
              <a:rPr lang="zh-CN" altLang="en-US" dirty="0">
                <a:solidFill>
                  <a:schemeClr val="tx2"/>
                </a:solidFill>
                <a:ea typeface="宋体" panose="02010600030101010101" pitchFamily="2" charset="-122"/>
              </a:rPr>
              <a:t>的最优反应</a:t>
            </a:r>
            <a:endParaRPr lang="en-US" altLang="zh-CN" dirty="0">
              <a:solidFill>
                <a:schemeClr val="tx2"/>
              </a:solidFill>
              <a:ea typeface="宋体" panose="02010600030101010101" pitchFamily="2" charset="-122"/>
            </a:endParaRPr>
          </a:p>
          <a:p>
            <a:endParaRPr lang="en-US" altLang="zh-CN" dirty="0">
              <a:solidFill>
                <a:schemeClr val="tx2"/>
              </a:solidFill>
              <a:ea typeface="宋体" panose="02010600030101010101" pitchFamily="2" charset="-122"/>
            </a:endParaRPr>
          </a:p>
        </p:txBody>
      </p:sp>
      <p:sp>
        <p:nvSpPr>
          <p:cNvPr id="28" name="AutoShape 30">
            <a:extLst>
              <a:ext uri="{FF2B5EF4-FFF2-40B4-BE49-F238E27FC236}">
                <a16:creationId xmlns:a16="http://schemas.microsoft.com/office/drawing/2014/main" id="{3CAAB418-2CC8-49C7-BC39-7860343E56B2}"/>
              </a:ext>
            </a:extLst>
          </p:cNvPr>
          <p:cNvSpPr>
            <a:spLocks noChangeArrowheads="1"/>
          </p:cNvSpPr>
          <p:nvPr/>
        </p:nvSpPr>
        <p:spPr bwMode="auto">
          <a:xfrm>
            <a:off x="2822575" y="4678363"/>
            <a:ext cx="839788" cy="250825"/>
          </a:xfrm>
          <a:prstGeom prst="rightArrow">
            <a:avLst>
              <a:gd name="adj1" fmla="val 50000"/>
              <a:gd name="adj2" fmla="val 16742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22">
            <a:extLst>
              <a:ext uri="{FF2B5EF4-FFF2-40B4-BE49-F238E27FC236}">
                <a16:creationId xmlns:a16="http://schemas.microsoft.com/office/drawing/2014/main" id="{18487668-B76B-4BBF-9E1C-09290078D5E9}"/>
              </a:ext>
            </a:extLst>
          </p:cNvPr>
          <p:cNvSpPr>
            <a:spLocks noChangeArrowheads="1"/>
          </p:cNvSpPr>
          <p:nvPr/>
        </p:nvSpPr>
        <p:spPr bwMode="auto">
          <a:xfrm>
            <a:off x="3568700" y="3769519"/>
            <a:ext cx="185737" cy="1857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451250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C6CF8-D35D-4FC1-BCC2-32DFCBBD2F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115698-040B-445F-9A10-9F5721A35B0F}"/>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4AD36C6-DA61-496B-B897-E3B6844DB36B}"/>
              </a:ext>
            </a:extLst>
          </p:cNvPr>
          <p:cNvSpPr>
            <a:spLocks noChangeShapeType="1"/>
          </p:cNvSpPr>
          <p:nvPr/>
        </p:nvSpPr>
        <p:spPr bwMode="auto">
          <a:xfrm>
            <a:off x="1428750" y="1000125"/>
            <a:ext cx="0" cy="45243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5B3538B3-FACB-4F1D-994F-FC0CE105D278}"/>
              </a:ext>
            </a:extLst>
          </p:cNvPr>
          <p:cNvSpPr>
            <a:spLocks noChangeArrowheads="1"/>
          </p:cNvSpPr>
          <p:nvPr/>
        </p:nvSpPr>
        <p:spPr bwMode="auto">
          <a:xfrm>
            <a:off x="860425" y="63341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p>
        </p:txBody>
      </p:sp>
      <p:sp>
        <p:nvSpPr>
          <p:cNvPr id="7" name="Rectangle 5">
            <a:extLst>
              <a:ext uri="{FF2B5EF4-FFF2-40B4-BE49-F238E27FC236}">
                <a16:creationId xmlns:a16="http://schemas.microsoft.com/office/drawing/2014/main" id="{2F7FAA9F-2782-47C9-A456-4C00195BD770}"/>
              </a:ext>
            </a:extLst>
          </p:cNvPr>
          <p:cNvSpPr>
            <a:spLocks noChangeArrowheads="1"/>
          </p:cNvSpPr>
          <p:nvPr/>
        </p:nvSpPr>
        <p:spPr bwMode="auto">
          <a:xfrm>
            <a:off x="5741988" y="5562600"/>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1</a:t>
            </a:r>
          </a:p>
        </p:txBody>
      </p:sp>
      <p:sp>
        <p:nvSpPr>
          <p:cNvPr id="8" name="Line 6">
            <a:extLst>
              <a:ext uri="{FF2B5EF4-FFF2-40B4-BE49-F238E27FC236}">
                <a16:creationId xmlns:a16="http://schemas.microsoft.com/office/drawing/2014/main" id="{7D5D2706-9DA4-4E7F-962A-425DF76A447D}"/>
              </a:ext>
            </a:extLst>
          </p:cNvPr>
          <p:cNvSpPr>
            <a:spLocks noChangeShapeType="1"/>
          </p:cNvSpPr>
          <p:nvPr/>
        </p:nvSpPr>
        <p:spPr bwMode="auto">
          <a:xfrm flipH="1">
            <a:off x="1428750" y="5524500"/>
            <a:ext cx="45243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AA1563AA-F569-4104-996C-7AD670B3457B}"/>
              </a:ext>
            </a:extLst>
          </p:cNvPr>
          <p:cNvSpPr>
            <a:spLocks noChangeShapeType="1"/>
          </p:cNvSpPr>
          <p:nvPr/>
        </p:nvSpPr>
        <p:spPr bwMode="auto">
          <a:xfrm>
            <a:off x="2830513" y="2981325"/>
            <a:ext cx="0" cy="2540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6EB8AB4C-380D-41F5-A625-76A9D71CE50F}"/>
              </a:ext>
            </a:extLst>
          </p:cNvPr>
          <p:cNvSpPr>
            <a:spLocks noChangeShapeType="1"/>
          </p:cNvSpPr>
          <p:nvPr/>
        </p:nvSpPr>
        <p:spPr bwMode="auto">
          <a:xfrm flipH="1">
            <a:off x="1425575" y="3859213"/>
            <a:ext cx="138747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Oval 13">
            <a:extLst>
              <a:ext uri="{FF2B5EF4-FFF2-40B4-BE49-F238E27FC236}">
                <a16:creationId xmlns:a16="http://schemas.microsoft.com/office/drawing/2014/main" id="{CBDC7E1F-B402-443D-9541-D8B812760CD7}"/>
              </a:ext>
            </a:extLst>
          </p:cNvPr>
          <p:cNvSpPr>
            <a:spLocks noChangeArrowheads="1"/>
          </p:cNvSpPr>
          <p:nvPr/>
        </p:nvSpPr>
        <p:spPr bwMode="auto">
          <a:xfrm>
            <a:off x="2757488" y="5449888"/>
            <a:ext cx="144462" cy="1444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2" name="Group 16">
            <a:extLst>
              <a:ext uri="{FF2B5EF4-FFF2-40B4-BE49-F238E27FC236}">
                <a16:creationId xmlns:a16="http://schemas.microsoft.com/office/drawing/2014/main" id="{B9AD4D0B-A980-4A36-BF33-909A32B873EE}"/>
              </a:ext>
            </a:extLst>
          </p:cNvPr>
          <p:cNvGrpSpPr>
            <a:grpSpLocks/>
          </p:cNvGrpSpPr>
          <p:nvPr/>
        </p:nvGrpSpPr>
        <p:grpSpPr bwMode="auto">
          <a:xfrm>
            <a:off x="638175" y="3375027"/>
            <a:ext cx="823913" cy="733426"/>
            <a:chOff x="402" y="2126"/>
            <a:chExt cx="519" cy="462"/>
          </a:xfrm>
        </p:grpSpPr>
        <p:sp>
          <p:nvSpPr>
            <p:cNvPr id="13" name="Rectangle 14">
              <a:extLst>
                <a:ext uri="{FF2B5EF4-FFF2-40B4-BE49-F238E27FC236}">
                  <a16:creationId xmlns:a16="http://schemas.microsoft.com/office/drawing/2014/main" id="{C8B51FB2-E5EF-4931-AA5E-F649E8AE439C}"/>
                </a:ext>
              </a:extLst>
            </p:cNvPr>
            <p:cNvSpPr>
              <a:spLocks noChangeArrowheads="1"/>
            </p:cNvSpPr>
            <p:nvPr/>
          </p:nvSpPr>
          <p:spPr bwMode="auto">
            <a:xfrm>
              <a:off x="410" y="2258"/>
              <a:ext cx="5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Q</a:t>
              </a:r>
              <a:r>
                <a:rPr lang="en-US" altLang="zh-CN" baseline="-25000" dirty="0">
                  <a:ea typeface="宋体" panose="02010600030101010101" pitchFamily="2" charset="-122"/>
                </a:rPr>
                <a:t>2</a:t>
              </a:r>
              <a:r>
                <a:rPr lang="en-US" altLang="zh-CN" baseline="30000" dirty="0">
                  <a:ea typeface="宋体" panose="02010600030101010101" pitchFamily="2" charset="-122"/>
                </a:rPr>
                <a:t>m</a:t>
              </a:r>
            </a:p>
          </p:txBody>
        </p:sp>
        <p:sp>
          <p:nvSpPr>
            <p:cNvPr id="14" name="Rectangle 15">
              <a:extLst>
                <a:ext uri="{FF2B5EF4-FFF2-40B4-BE49-F238E27FC236}">
                  <a16:creationId xmlns:a16="http://schemas.microsoft.com/office/drawing/2014/main" id="{97E17ED2-AACD-4EF4-9E4B-303EF8F10CCB}"/>
                </a:ext>
              </a:extLst>
            </p:cNvPr>
            <p:cNvSpPr>
              <a:spLocks noChangeArrowheads="1"/>
            </p:cNvSpPr>
            <p:nvPr/>
          </p:nvSpPr>
          <p:spPr bwMode="auto">
            <a:xfrm>
              <a:off x="402" y="2126"/>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5" name="Group 19">
            <a:extLst>
              <a:ext uri="{FF2B5EF4-FFF2-40B4-BE49-F238E27FC236}">
                <a16:creationId xmlns:a16="http://schemas.microsoft.com/office/drawing/2014/main" id="{830C9BF1-7ED9-4E19-BB0F-FFF812D923A4}"/>
              </a:ext>
            </a:extLst>
          </p:cNvPr>
          <p:cNvGrpSpPr>
            <a:grpSpLocks/>
          </p:cNvGrpSpPr>
          <p:nvPr/>
        </p:nvGrpSpPr>
        <p:grpSpPr bwMode="auto">
          <a:xfrm>
            <a:off x="2471739" y="5357813"/>
            <a:ext cx="906463" cy="760412"/>
            <a:chOff x="1557" y="3375"/>
            <a:chExt cx="571" cy="479"/>
          </a:xfrm>
        </p:grpSpPr>
        <p:sp>
          <p:nvSpPr>
            <p:cNvPr id="16" name="Rectangle 17">
              <a:extLst>
                <a:ext uri="{FF2B5EF4-FFF2-40B4-BE49-F238E27FC236}">
                  <a16:creationId xmlns:a16="http://schemas.microsoft.com/office/drawing/2014/main" id="{6D8E8AFE-C24D-4F3B-A783-698DC89E5868}"/>
                </a:ext>
              </a:extLst>
            </p:cNvPr>
            <p:cNvSpPr>
              <a:spLocks noChangeArrowheads="1"/>
            </p:cNvSpPr>
            <p:nvPr/>
          </p:nvSpPr>
          <p:spPr bwMode="auto">
            <a:xfrm>
              <a:off x="1561" y="3485"/>
              <a:ext cx="5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baseline="30000" dirty="0">
                  <a:ea typeface="宋体" panose="02010600030101010101" pitchFamily="2" charset="-122"/>
                </a:rPr>
                <a:t>m</a:t>
              </a:r>
            </a:p>
          </p:txBody>
        </p:sp>
        <p:sp>
          <p:nvSpPr>
            <p:cNvPr id="17" name="Rectangle 18">
              <a:extLst>
                <a:ext uri="{FF2B5EF4-FFF2-40B4-BE49-F238E27FC236}">
                  <a16:creationId xmlns:a16="http://schemas.microsoft.com/office/drawing/2014/main" id="{578A25F0-F1E3-43D6-AD4C-1FEF08E22818}"/>
                </a:ext>
              </a:extLst>
            </p:cNvPr>
            <p:cNvSpPr>
              <a:spLocks noChangeArrowheads="1"/>
            </p:cNvSpPr>
            <p:nvPr/>
          </p:nvSpPr>
          <p:spPr bwMode="auto">
            <a:xfrm>
              <a:off x="1557" y="337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8" name="Oval 20">
            <a:extLst>
              <a:ext uri="{FF2B5EF4-FFF2-40B4-BE49-F238E27FC236}">
                <a16:creationId xmlns:a16="http://schemas.microsoft.com/office/drawing/2014/main" id="{944A9492-F2E8-4EF6-8FAC-FC854EED7646}"/>
              </a:ext>
            </a:extLst>
          </p:cNvPr>
          <p:cNvSpPr>
            <a:spLocks noChangeArrowheads="1"/>
          </p:cNvSpPr>
          <p:nvPr/>
        </p:nvSpPr>
        <p:spPr bwMode="auto">
          <a:xfrm>
            <a:off x="1352550" y="3790950"/>
            <a:ext cx="144463" cy="1444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Rectangle 21">
            <a:extLst>
              <a:ext uri="{FF2B5EF4-FFF2-40B4-BE49-F238E27FC236}">
                <a16:creationId xmlns:a16="http://schemas.microsoft.com/office/drawing/2014/main" id="{914F9035-7547-4462-B362-EC66587FB469}"/>
              </a:ext>
            </a:extLst>
          </p:cNvPr>
          <p:cNvSpPr>
            <a:spLocks noChangeArrowheads="1"/>
          </p:cNvSpPr>
          <p:nvPr/>
        </p:nvSpPr>
        <p:spPr bwMode="auto">
          <a:xfrm>
            <a:off x="4765676" y="1731963"/>
            <a:ext cx="4378324"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ea typeface="宋体" panose="02010600030101010101" pitchFamily="2" charset="-122"/>
              </a:rPr>
              <a:t>Q</a:t>
            </a:r>
            <a:r>
              <a:rPr lang="en-US" altLang="zh-CN" sz="3200" baseline="-25000" dirty="0">
                <a:ea typeface="宋体" panose="02010600030101010101" pitchFamily="2" charset="-122"/>
              </a:rPr>
              <a:t>2</a:t>
            </a:r>
            <a:r>
              <a:rPr lang="en-US" altLang="zh-CN" sz="3200" dirty="0">
                <a:ea typeface="宋体" panose="02010600030101010101" pitchFamily="2" charset="-122"/>
              </a:rPr>
              <a:t> = f</a:t>
            </a:r>
            <a:r>
              <a:rPr lang="en-US" altLang="zh-CN" sz="3200" baseline="-25000" dirty="0">
                <a:ea typeface="宋体" panose="02010600030101010101" pitchFamily="2" charset="-122"/>
              </a:rPr>
              <a:t>2</a:t>
            </a:r>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baseline="30000" dirty="0">
                <a:ea typeface="宋体" panose="02010600030101010101" pitchFamily="2" charset="-122"/>
              </a:rPr>
              <a:t>m</a:t>
            </a:r>
            <a:r>
              <a:rPr lang="en-US" altLang="zh-CN" sz="3200" dirty="0">
                <a:ea typeface="宋体" panose="02010600030101010101" pitchFamily="2" charset="-122"/>
              </a:rPr>
              <a:t>) </a:t>
            </a:r>
            <a:r>
              <a:rPr lang="zh-CN" altLang="en-US" sz="3200" dirty="0">
                <a:ea typeface="宋体" panose="02010600030101010101" pitchFamily="2" charset="-122"/>
              </a:rPr>
              <a:t>为厂商</a:t>
            </a:r>
            <a:r>
              <a:rPr lang="en-US" altLang="zh-CN" sz="3200" dirty="0">
                <a:ea typeface="宋体" panose="02010600030101010101" pitchFamily="2" charset="-122"/>
              </a:rPr>
              <a:t>2</a:t>
            </a:r>
            <a:r>
              <a:rPr lang="zh-CN" altLang="en-US" sz="3200" dirty="0">
                <a:ea typeface="宋体" panose="02010600030101010101" pitchFamily="2" charset="-122"/>
              </a:rPr>
              <a:t>对厂商</a:t>
            </a:r>
            <a:r>
              <a:rPr lang="en-US" altLang="zh-CN" sz="3200" dirty="0">
                <a:ea typeface="宋体" panose="02010600030101010101" pitchFamily="2" charset="-122"/>
              </a:rPr>
              <a:t>1</a:t>
            </a:r>
            <a:r>
              <a:rPr lang="zh-CN" altLang="en-US" sz="3200" dirty="0">
                <a:ea typeface="宋体" panose="02010600030101010101" pitchFamily="2" charset="-122"/>
              </a:rPr>
              <a:t>产量</a:t>
            </a:r>
            <a:r>
              <a:rPr lang="en-US" altLang="zh-CN" sz="3200" dirty="0">
                <a:ea typeface="宋体" panose="02010600030101010101" pitchFamily="2" charset="-122"/>
              </a:rPr>
              <a:t>Q</a:t>
            </a:r>
            <a:r>
              <a:rPr lang="en-US" altLang="zh-CN" sz="3200" baseline="-25000" dirty="0">
                <a:ea typeface="宋体" panose="02010600030101010101" pitchFamily="2" charset="-122"/>
              </a:rPr>
              <a:t>1</a:t>
            </a:r>
            <a:r>
              <a:rPr lang="en-US" altLang="zh-CN" sz="3200" dirty="0">
                <a:ea typeface="宋体" panose="02010600030101010101" pitchFamily="2" charset="-122"/>
              </a:rPr>
              <a:t> = Q</a:t>
            </a:r>
            <a:r>
              <a:rPr lang="en-US" altLang="zh-CN" sz="3200" baseline="-25000" dirty="0">
                <a:ea typeface="宋体" panose="02010600030101010101" pitchFamily="2" charset="-122"/>
              </a:rPr>
              <a:t>1</a:t>
            </a:r>
            <a:r>
              <a:rPr lang="en-US" altLang="zh-CN" sz="3200" baseline="30000" dirty="0">
                <a:ea typeface="宋体" panose="02010600030101010101" pitchFamily="2" charset="-122"/>
              </a:rPr>
              <a:t>m</a:t>
            </a:r>
            <a:r>
              <a:rPr lang="zh-CN" altLang="en-US" sz="3200" dirty="0">
                <a:ea typeface="宋体" panose="02010600030101010101" pitchFamily="2" charset="-122"/>
              </a:rPr>
              <a:t>的最优反应产量。</a:t>
            </a:r>
            <a:endParaRPr lang="en-US" altLang="zh-CN" sz="3200" dirty="0">
              <a:ea typeface="宋体" panose="02010600030101010101" pitchFamily="2" charset="-122"/>
            </a:endParaRPr>
          </a:p>
        </p:txBody>
      </p:sp>
      <p:sp>
        <p:nvSpPr>
          <p:cNvPr id="20" name="Oval 22">
            <a:extLst>
              <a:ext uri="{FF2B5EF4-FFF2-40B4-BE49-F238E27FC236}">
                <a16:creationId xmlns:a16="http://schemas.microsoft.com/office/drawing/2014/main" id="{BC4FA5DB-5D8F-429B-AA4B-BF85D9DD1148}"/>
              </a:ext>
            </a:extLst>
          </p:cNvPr>
          <p:cNvSpPr>
            <a:spLocks noChangeArrowheads="1"/>
          </p:cNvSpPr>
          <p:nvPr/>
        </p:nvSpPr>
        <p:spPr bwMode="auto">
          <a:xfrm>
            <a:off x="2725738" y="3760788"/>
            <a:ext cx="185737" cy="1857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Line 23">
            <a:extLst>
              <a:ext uri="{FF2B5EF4-FFF2-40B4-BE49-F238E27FC236}">
                <a16:creationId xmlns:a16="http://schemas.microsoft.com/office/drawing/2014/main" id="{1C0F1C5E-63CA-40F4-8014-27C54D3E4C66}"/>
              </a:ext>
            </a:extLst>
          </p:cNvPr>
          <p:cNvSpPr>
            <a:spLocks noChangeShapeType="1"/>
          </p:cNvSpPr>
          <p:nvPr/>
        </p:nvSpPr>
        <p:spPr bwMode="auto">
          <a:xfrm flipH="1" flipV="1">
            <a:off x="2838450" y="1711325"/>
            <a:ext cx="1476375" cy="380365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4">
            <a:extLst>
              <a:ext uri="{FF2B5EF4-FFF2-40B4-BE49-F238E27FC236}">
                <a16:creationId xmlns:a16="http://schemas.microsoft.com/office/drawing/2014/main" id="{74667D50-D78F-4129-9106-55015227C488}"/>
              </a:ext>
            </a:extLst>
          </p:cNvPr>
          <p:cNvSpPr>
            <a:spLocks noChangeShapeType="1"/>
          </p:cNvSpPr>
          <p:nvPr/>
        </p:nvSpPr>
        <p:spPr bwMode="auto">
          <a:xfrm flipH="1">
            <a:off x="1425575" y="2979738"/>
            <a:ext cx="140017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5">
            <a:extLst>
              <a:ext uri="{FF2B5EF4-FFF2-40B4-BE49-F238E27FC236}">
                <a16:creationId xmlns:a16="http://schemas.microsoft.com/office/drawing/2014/main" id="{0FBC48C1-69A4-426F-8615-9F5A2E931F8C}"/>
              </a:ext>
            </a:extLst>
          </p:cNvPr>
          <p:cNvSpPr>
            <a:spLocks noChangeArrowheads="1"/>
          </p:cNvSpPr>
          <p:nvPr/>
        </p:nvSpPr>
        <p:spPr bwMode="auto">
          <a:xfrm>
            <a:off x="22225" y="2713038"/>
            <a:ext cx="130484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f</a:t>
            </a:r>
            <a:r>
              <a:rPr lang="en-US" altLang="zh-CN" baseline="-25000" dirty="0">
                <a:ea typeface="宋体" panose="02010600030101010101" pitchFamily="2" charset="-122"/>
              </a:rPr>
              <a:t>2</a:t>
            </a:r>
            <a:r>
              <a:rPr lang="en-US" altLang="zh-CN" dirty="0">
                <a:ea typeface="宋体" panose="02010600030101010101" pitchFamily="2" charset="-122"/>
              </a:rPr>
              <a:t>(Q</a:t>
            </a:r>
            <a:r>
              <a:rPr lang="en-US" altLang="zh-CN" baseline="-25000" dirty="0">
                <a:ea typeface="宋体" panose="02010600030101010101" pitchFamily="2" charset="-122"/>
              </a:rPr>
              <a:t>1</a:t>
            </a:r>
            <a:r>
              <a:rPr lang="en-US" altLang="zh-CN" baseline="30000" dirty="0">
                <a:ea typeface="宋体" panose="02010600030101010101" pitchFamily="2" charset="-122"/>
              </a:rPr>
              <a:t>m</a:t>
            </a:r>
            <a:r>
              <a:rPr lang="en-US" altLang="zh-CN" dirty="0">
                <a:ea typeface="宋体" panose="02010600030101010101" pitchFamily="2" charset="-122"/>
              </a:rPr>
              <a:t>)</a:t>
            </a:r>
          </a:p>
        </p:txBody>
      </p:sp>
      <p:sp>
        <p:nvSpPr>
          <p:cNvPr id="24" name="Oval 26">
            <a:extLst>
              <a:ext uri="{FF2B5EF4-FFF2-40B4-BE49-F238E27FC236}">
                <a16:creationId xmlns:a16="http://schemas.microsoft.com/office/drawing/2014/main" id="{1C9ACB46-EA39-4B66-BFAF-14BA0AB6D32A}"/>
              </a:ext>
            </a:extLst>
          </p:cNvPr>
          <p:cNvSpPr>
            <a:spLocks noChangeArrowheads="1"/>
          </p:cNvSpPr>
          <p:nvPr/>
        </p:nvSpPr>
        <p:spPr bwMode="auto">
          <a:xfrm>
            <a:off x="1350963" y="2908300"/>
            <a:ext cx="144462" cy="1444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Rectangle 27">
            <a:extLst>
              <a:ext uri="{FF2B5EF4-FFF2-40B4-BE49-F238E27FC236}">
                <a16:creationId xmlns:a16="http://schemas.microsoft.com/office/drawing/2014/main" id="{885E3B11-9B45-493C-9849-12EB2C341540}"/>
              </a:ext>
            </a:extLst>
          </p:cNvPr>
          <p:cNvSpPr>
            <a:spLocks noChangeArrowheads="1"/>
          </p:cNvSpPr>
          <p:nvPr/>
        </p:nvSpPr>
        <p:spPr bwMode="auto">
          <a:xfrm>
            <a:off x="1812925" y="1185863"/>
            <a:ext cx="48362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 = f</a:t>
            </a:r>
            <a:r>
              <a:rPr lang="en-US" altLang="zh-CN" baseline="-25000" dirty="0">
                <a:solidFill>
                  <a:schemeClr val="hlink"/>
                </a:solidFill>
                <a:ea typeface="宋体" panose="02010600030101010101" pitchFamily="2" charset="-122"/>
              </a:rPr>
              <a:t>1</a:t>
            </a:r>
            <a:r>
              <a:rPr lang="en-US" altLang="zh-CN" dirty="0">
                <a:solidFill>
                  <a:schemeClr val="hlink"/>
                </a:solidFill>
                <a:ea typeface="宋体" panose="02010600030101010101" pitchFamily="2" charset="-122"/>
              </a:rPr>
              <a:t>(Q</a:t>
            </a:r>
            <a:r>
              <a:rPr lang="en-US" altLang="zh-CN" baseline="-25000" dirty="0">
                <a:solidFill>
                  <a:schemeClr val="hlink"/>
                </a:solidFill>
                <a:ea typeface="宋体" panose="02010600030101010101" pitchFamily="2" charset="-122"/>
              </a:rPr>
              <a:t>2</a:t>
            </a:r>
            <a:r>
              <a:rPr lang="en-US" altLang="zh-CN" dirty="0">
                <a:solidFill>
                  <a:schemeClr val="hlink"/>
                </a:solidFill>
                <a:ea typeface="宋体" panose="02010600030101010101" pitchFamily="2" charset="-122"/>
              </a:rPr>
              <a:t>), </a:t>
            </a:r>
            <a:r>
              <a:rPr lang="zh-CN" altLang="en-US" dirty="0">
                <a:solidFill>
                  <a:schemeClr val="hlink"/>
                </a:solidFill>
                <a:ea typeface="宋体" panose="02010600030101010101" pitchFamily="2" charset="-122"/>
              </a:rPr>
              <a:t>厂商</a:t>
            </a:r>
            <a:r>
              <a:rPr lang="en-US" altLang="zh-CN" dirty="0">
                <a:solidFill>
                  <a:schemeClr val="hlink"/>
                </a:solidFill>
                <a:ea typeface="宋体" panose="02010600030101010101" pitchFamily="2" charset="-122"/>
              </a:rPr>
              <a:t>1</a:t>
            </a:r>
            <a:r>
              <a:rPr lang="zh-CN" altLang="en-US" dirty="0">
                <a:solidFill>
                  <a:schemeClr val="hlink"/>
                </a:solidFill>
                <a:ea typeface="宋体" panose="02010600030101010101" pitchFamily="2" charset="-122"/>
              </a:rPr>
              <a:t>的最优反应</a:t>
            </a:r>
            <a:endParaRPr lang="en-US" altLang="zh-CN" dirty="0">
              <a:solidFill>
                <a:schemeClr val="hlink"/>
              </a:solidFill>
              <a:ea typeface="宋体" panose="02010600030101010101" pitchFamily="2" charset="-122"/>
            </a:endParaRPr>
          </a:p>
        </p:txBody>
      </p:sp>
      <p:sp>
        <p:nvSpPr>
          <p:cNvPr id="26" name="Line 28">
            <a:extLst>
              <a:ext uri="{FF2B5EF4-FFF2-40B4-BE49-F238E27FC236}">
                <a16:creationId xmlns:a16="http://schemas.microsoft.com/office/drawing/2014/main" id="{041EC7B7-2CDA-4858-82B5-4FF6EE7F6F5B}"/>
              </a:ext>
            </a:extLst>
          </p:cNvPr>
          <p:cNvSpPr>
            <a:spLocks noChangeShapeType="1"/>
          </p:cNvSpPr>
          <p:nvPr/>
        </p:nvSpPr>
        <p:spPr bwMode="auto">
          <a:xfrm>
            <a:off x="1428750" y="2452688"/>
            <a:ext cx="4572000" cy="17621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9">
            <a:extLst>
              <a:ext uri="{FF2B5EF4-FFF2-40B4-BE49-F238E27FC236}">
                <a16:creationId xmlns:a16="http://schemas.microsoft.com/office/drawing/2014/main" id="{F2C8F8DB-030D-4DDF-A087-F05D5A963FC4}"/>
              </a:ext>
            </a:extLst>
          </p:cNvPr>
          <p:cNvSpPr>
            <a:spLocks noChangeArrowheads="1"/>
          </p:cNvSpPr>
          <p:nvPr/>
        </p:nvSpPr>
        <p:spPr bwMode="auto">
          <a:xfrm>
            <a:off x="5434013" y="4300538"/>
            <a:ext cx="3081337"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 = f</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(Q</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厂商</a:t>
            </a:r>
            <a:r>
              <a:rPr lang="en-US" altLang="zh-CN" dirty="0">
                <a:solidFill>
                  <a:schemeClr val="tx2"/>
                </a:solidFill>
                <a:ea typeface="宋体" panose="02010600030101010101" pitchFamily="2" charset="-122"/>
              </a:rPr>
              <a:t>2</a:t>
            </a:r>
            <a:r>
              <a:rPr lang="zh-CN" altLang="en-US" dirty="0">
                <a:solidFill>
                  <a:schemeClr val="tx2"/>
                </a:solidFill>
                <a:ea typeface="宋体" panose="02010600030101010101" pitchFamily="2" charset="-122"/>
              </a:rPr>
              <a:t>的最优反应</a:t>
            </a:r>
            <a:endParaRPr lang="en-US" altLang="zh-CN" dirty="0">
              <a:solidFill>
                <a:schemeClr val="tx2"/>
              </a:solidFill>
              <a:ea typeface="宋体" panose="02010600030101010101" pitchFamily="2" charset="-122"/>
            </a:endParaRPr>
          </a:p>
        </p:txBody>
      </p:sp>
      <p:sp>
        <p:nvSpPr>
          <p:cNvPr id="28" name="AutoShape 30">
            <a:extLst>
              <a:ext uri="{FF2B5EF4-FFF2-40B4-BE49-F238E27FC236}">
                <a16:creationId xmlns:a16="http://schemas.microsoft.com/office/drawing/2014/main" id="{08D4B715-3FC7-46B7-9C3F-1B4EDBFD3C9F}"/>
              </a:ext>
            </a:extLst>
          </p:cNvPr>
          <p:cNvSpPr>
            <a:spLocks noChangeArrowheads="1"/>
          </p:cNvSpPr>
          <p:nvPr/>
        </p:nvSpPr>
        <p:spPr bwMode="auto">
          <a:xfrm>
            <a:off x="1931988" y="2981325"/>
            <a:ext cx="244475" cy="881063"/>
          </a:xfrm>
          <a:prstGeom prst="upArrow">
            <a:avLst>
              <a:gd name="adj1" fmla="val 50000"/>
              <a:gd name="adj2" fmla="val 180178"/>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517503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99D3E-C689-45C8-AAD5-867C43E8C92E}"/>
              </a:ext>
            </a:extLst>
          </p:cNvPr>
          <p:cNvSpPr>
            <a:spLocks noGrp="1"/>
          </p:cNvSpPr>
          <p:nvPr>
            <p:ph type="title"/>
          </p:nvPr>
        </p:nvSpPr>
        <p:spPr/>
        <p:txBody>
          <a:bodyPr/>
          <a:lstStyle/>
          <a:p>
            <a:r>
              <a:rPr lang="zh-CN" altLang="en-US" dirty="0"/>
              <a:t>合作与背叛：囚徒困境</a:t>
            </a:r>
          </a:p>
        </p:txBody>
      </p:sp>
      <p:sp>
        <p:nvSpPr>
          <p:cNvPr id="3" name="内容占位符 2">
            <a:extLst>
              <a:ext uri="{FF2B5EF4-FFF2-40B4-BE49-F238E27FC236}">
                <a16:creationId xmlns:a16="http://schemas.microsoft.com/office/drawing/2014/main" id="{02586EE4-6D69-42ED-A659-0B2F185D3B2B}"/>
              </a:ext>
            </a:extLst>
          </p:cNvPr>
          <p:cNvSpPr>
            <a:spLocks noGrp="1"/>
          </p:cNvSpPr>
          <p:nvPr>
            <p:ph idx="1"/>
          </p:nvPr>
        </p:nvSpPr>
        <p:spPr/>
        <p:txBody>
          <a:bodyPr/>
          <a:lstStyle/>
          <a:p>
            <a:endParaRPr lang="zh-CN" altLang="en-US"/>
          </a:p>
        </p:txBody>
      </p:sp>
      <p:graphicFrame>
        <p:nvGraphicFramePr>
          <p:cNvPr id="5" name="表格 4">
            <a:extLst>
              <a:ext uri="{FF2B5EF4-FFF2-40B4-BE49-F238E27FC236}">
                <a16:creationId xmlns:a16="http://schemas.microsoft.com/office/drawing/2014/main" id="{B11897B1-2016-4A8B-BE17-7A0EF3479139}"/>
              </a:ext>
            </a:extLst>
          </p:cNvPr>
          <p:cNvGraphicFramePr>
            <a:graphicFrameLocks/>
          </p:cNvGraphicFramePr>
          <p:nvPr>
            <p:extLst>
              <p:ext uri="{D42A27DB-BD31-4B8C-83A1-F6EECF244321}">
                <p14:modId xmlns:p14="http://schemas.microsoft.com/office/powerpoint/2010/main" val="1046948"/>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厂商</a:t>
                      </a:r>
                      <a:r>
                        <a:rPr lang="en-US" altLang="zh-CN" sz="2400" b="1" dirty="0">
                          <a:latin typeface="+mn-ea"/>
                          <a:ea typeface="+mn-ea"/>
                        </a:rPr>
                        <a:t>2</a:t>
                      </a:r>
                      <a:endParaRPr lang="zh-CN" altLang="en-US" sz="2400" b="1" dirty="0">
                        <a:latin typeface="+mn-ea"/>
                        <a:ea typeface="+mn-ea"/>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高产量</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低产量</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厂商</a:t>
                      </a:r>
                      <a:r>
                        <a:rPr lang="en-US" altLang="zh-CN" sz="2400" b="1" dirty="0">
                          <a:latin typeface="+mn-ea"/>
                          <a:ea typeface="+mn-ea"/>
                        </a:rPr>
                        <a:t>1</a:t>
                      </a: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高产量</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(2,2)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(4,1)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低产量</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(3,3)</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Tree>
    <p:extLst>
      <p:ext uri="{BB962C8B-B14F-4D97-AF65-F5344CB8AC3E}">
        <p14:creationId xmlns:p14="http://schemas.microsoft.com/office/powerpoint/2010/main" val="4089910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CD6E4-897E-4BF5-A19E-A8028D6B4966}"/>
              </a:ext>
            </a:extLst>
          </p:cNvPr>
          <p:cNvSpPr>
            <a:spLocks noGrp="1"/>
          </p:cNvSpPr>
          <p:nvPr>
            <p:ph type="title"/>
          </p:nvPr>
        </p:nvSpPr>
        <p:spPr/>
        <p:txBody>
          <a:bodyPr/>
          <a:lstStyle/>
          <a:p>
            <a:r>
              <a:rPr lang="zh-CN" altLang="en-US" dirty="0"/>
              <a:t>卡特尔的不稳定性</a:t>
            </a:r>
          </a:p>
        </p:txBody>
      </p:sp>
      <p:sp>
        <p:nvSpPr>
          <p:cNvPr id="3" name="内容占位符 2">
            <a:extLst>
              <a:ext uri="{FF2B5EF4-FFF2-40B4-BE49-F238E27FC236}">
                <a16:creationId xmlns:a16="http://schemas.microsoft.com/office/drawing/2014/main" id="{76CDB9AB-FE17-487D-8BAC-A1B25EB0337A}"/>
              </a:ext>
            </a:extLst>
          </p:cNvPr>
          <p:cNvSpPr>
            <a:spLocks noGrp="1"/>
          </p:cNvSpPr>
          <p:nvPr>
            <p:ph idx="1"/>
          </p:nvPr>
        </p:nvSpPr>
        <p:spPr/>
        <p:txBody>
          <a:bodyPr>
            <a:normAutofit/>
          </a:bodyPr>
          <a:lstStyle/>
          <a:p>
            <a:r>
              <a:rPr lang="zh-CN" altLang="en-US" dirty="0"/>
              <a:t>因此通过 合作 来确定其产量水平以获取</a:t>
            </a:r>
          </a:p>
          <a:p>
            <a:r>
              <a:rPr lang="zh-CN" altLang="en-US" dirty="0"/>
              <a:t>利润的卡特尔组织是 不稳定 的。</a:t>
            </a:r>
          </a:p>
          <a:p>
            <a:r>
              <a:rPr lang="zh-CN" altLang="en-US" dirty="0"/>
              <a:t>例如 </a:t>
            </a:r>
            <a:r>
              <a:rPr lang="en-US" altLang="zh-CN" dirty="0"/>
              <a:t>, OPEC </a:t>
            </a:r>
            <a:r>
              <a:rPr lang="zh-CN" altLang="en-US" dirty="0"/>
              <a:t>组织内部成员的背叛与毁约 。</a:t>
            </a:r>
          </a:p>
          <a:p>
            <a:r>
              <a:rPr lang="zh-CN" altLang="en-US" dirty="0"/>
              <a:t>许多国家法律禁止厂商之间任何公开或秘密的联盟，卡特尔成员“违约”时无法诉诸法律 。</a:t>
            </a:r>
          </a:p>
          <a:p>
            <a:r>
              <a:rPr lang="zh-CN" altLang="en-US" dirty="0"/>
              <a:t>建立卡特尔， 需要生产、销售等方面的详尽资料，各成员往往不 愿意真实地提供</a:t>
            </a:r>
          </a:p>
        </p:txBody>
      </p:sp>
    </p:spTree>
    <p:extLst>
      <p:ext uri="{BB962C8B-B14F-4D97-AF65-F5344CB8AC3E}">
        <p14:creationId xmlns:p14="http://schemas.microsoft.com/office/powerpoint/2010/main" val="293136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E3C34-CFE9-4F74-AC39-6802DE32BA22}"/>
              </a:ext>
            </a:extLst>
          </p:cNvPr>
          <p:cNvSpPr>
            <a:spLocks noGrp="1"/>
          </p:cNvSpPr>
          <p:nvPr>
            <p:ph type="title"/>
          </p:nvPr>
        </p:nvSpPr>
        <p:spPr/>
        <p:txBody>
          <a:bodyPr/>
          <a:lstStyle/>
          <a:p>
            <a:r>
              <a:rPr lang="zh-CN" altLang="en-US" dirty="0"/>
              <a:t>为什么人们有时能合作？</a:t>
            </a:r>
          </a:p>
        </p:txBody>
      </p:sp>
      <p:sp>
        <p:nvSpPr>
          <p:cNvPr id="3" name="内容占位符 2">
            <a:extLst>
              <a:ext uri="{FF2B5EF4-FFF2-40B4-BE49-F238E27FC236}">
                <a16:creationId xmlns:a16="http://schemas.microsoft.com/office/drawing/2014/main" id="{1D7BC234-3A95-4DF2-B451-071FFCFF728C}"/>
              </a:ext>
            </a:extLst>
          </p:cNvPr>
          <p:cNvSpPr>
            <a:spLocks noGrp="1"/>
          </p:cNvSpPr>
          <p:nvPr>
            <p:ph idx="1"/>
          </p:nvPr>
        </p:nvSpPr>
        <p:spPr/>
        <p:txBody>
          <a:bodyPr>
            <a:normAutofit lnSpcReduction="10000"/>
          </a:bodyPr>
          <a:lstStyle/>
          <a:p>
            <a:r>
              <a:rPr lang="zh-CN" altLang="en-US" dirty="0"/>
              <a:t>当博弈重复很多次时，合作成为可能</a:t>
            </a:r>
            <a:endParaRPr lang="en-US" altLang="zh-CN" dirty="0"/>
          </a:p>
          <a:p>
            <a:r>
              <a:rPr lang="zh-CN" altLang="en-US" dirty="0"/>
              <a:t> 因为重复博弈对作弊者有</a:t>
            </a:r>
          </a:p>
          <a:p>
            <a:pPr lvl="1"/>
            <a:r>
              <a:rPr lang="zh-CN" altLang="en-US" dirty="0"/>
              <a:t>监督</a:t>
            </a:r>
          </a:p>
          <a:p>
            <a:pPr lvl="1"/>
            <a:r>
              <a:rPr lang="zh-CN" altLang="en-US" dirty="0"/>
              <a:t>惩罚</a:t>
            </a:r>
          </a:p>
          <a:p>
            <a:r>
              <a:rPr lang="zh-CN" altLang="en-US" dirty="0"/>
              <a:t>这些策略可能引起合作：</a:t>
            </a:r>
          </a:p>
          <a:p>
            <a:r>
              <a:rPr lang="zh-CN" altLang="en-US" dirty="0"/>
              <a:t> “冷酷到底”如果 你的对手在一个回合中违反协定，你将在接下来的所有回合中违反协定</a:t>
            </a:r>
          </a:p>
          <a:p>
            <a:r>
              <a:rPr lang="zh-CN" altLang="en-US" dirty="0"/>
              <a:t>“以牙还牙” 不管 你的对手在这个回合中做什么</a:t>
            </a:r>
            <a:r>
              <a:rPr lang="en-US" altLang="zh-CN" dirty="0"/>
              <a:t>( </a:t>
            </a:r>
            <a:r>
              <a:rPr lang="zh-CN" altLang="en-US" dirty="0"/>
              <a:t>违反协定或者合作），你在接下来的回合中做同样的事情</a:t>
            </a:r>
          </a:p>
        </p:txBody>
      </p:sp>
    </p:spTree>
    <p:extLst>
      <p:ext uri="{BB962C8B-B14F-4D97-AF65-F5344CB8AC3E}">
        <p14:creationId xmlns:p14="http://schemas.microsoft.com/office/powerpoint/2010/main" val="4099669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B966-D252-4119-8C72-B41809EF2CAC}"/>
              </a:ext>
            </a:extLst>
          </p:cNvPr>
          <p:cNvSpPr>
            <a:spLocks noGrp="1"/>
          </p:cNvSpPr>
          <p:nvPr>
            <p:ph type="title"/>
          </p:nvPr>
        </p:nvSpPr>
        <p:spPr/>
        <p:txBody>
          <a:bodyPr/>
          <a:lstStyle/>
          <a:p>
            <a:r>
              <a:rPr lang="zh-CN" altLang="en-US" dirty="0"/>
              <a:t>成功的卡特尔</a:t>
            </a:r>
          </a:p>
        </p:txBody>
      </p:sp>
      <p:sp>
        <p:nvSpPr>
          <p:cNvPr id="3" name="内容占位符 2">
            <a:extLst>
              <a:ext uri="{FF2B5EF4-FFF2-40B4-BE49-F238E27FC236}">
                <a16:creationId xmlns:a16="http://schemas.microsoft.com/office/drawing/2014/main" id="{0B63536E-DC7C-4D87-BE3F-420F51FEE343}"/>
              </a:ext>
            </a:extLst>
          </p:cNvPr>
          <p:cNvSpPr>
            <a:spLocks noGrp="1"/>
          </p:cNvSpPr>
          <p:nvPr>
            <p:ph idx="1"/>
          </p:nvPr>
        </p:nvSpPr>
        <p:spPr/>
        <p:txBody>
          <a:bodyPr>
            <a:normAutofit/>
          </a:bodyPr>
          <a:lstStyle/>
          <a:p>
            <a:r>
              <a:rPr lang="zh-CN" altLang="en-US" dirty="0"/>
              <a:t>相对预期所得来说，对形成卡特尔的预期惩罚必须是低的（ 政府的罚款大小）</a:t>
            </a:r>
          </a:p>
          <a:p>
            <a:r>
              <a:rPr lang="zh-CN" altLang="en-US" dirty="0"/>
              <a:t>较低的组织成本：卡特尔仅涉及少数几家厂商；行业高度集中；生产同质产品；行业协会的存在。</a:t>
            </a:r>
          </a:p>
          <a:p>
            <a:r>
              <a:rPr lang="zh-CN" altLang="en-US" dirty="0"/>
              <a:t>执行卡特尔协议：觉察欺骗（行业中只有少数几家厂商、价格不会无故波动、价格广为人 知）</a:t>
            </a:r>
          </a:p>
          <a:p>
            <a:r>
              <a:rPr lang="zh-CN" altLang="en-US" dirty="0"/>
              <a:t>信息交流的渠道（月相）</a:t>
            </a:r>
          </a:p>
          <a:p>
            <a:r>
              <a:rPr lang="zh-CN" altLang="en-US" dirty="0"/>
              <a:t>防止欺骗的办法：分割和固定市场、建立触发价格 、相遇</a:t>
            </a:r>
            <a:r>
              <a:rPr lang="en-US" altLang="zh-CN" dirty="0"/>
              <a:t>——</a:t>
            </a:r>
            <a:r>
              <a:rPr lang="zh-CN" altLang="en-US" dirty="0"/>
              <a:t>竞争条款</a:t>
            </a:r>
          </a:p>
        </p:txBody>
      </p:sp>
    </p:spTree>
    <p:extLst>
      <p:ext uri="{BB962C8B-B14F-4D97-AF65-F5344CB8AC3E}">
        <p14:creationId xmlns:p14="http://schemas.microsoft.com/office/powerpoint/2010/main" val="388513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F1B2C-CB6A-4647-9FCF-28DA34A59439}"/>
              </a:ext>
            </a:extLst>
          </p:cNvPr>
          <p:cNvSpPr>
            <a:spLocks noGrp="1"/>
          </p:cNvSpPr>
          <p:nvPr>
            <p:ph type="title"/>
          </p:nvPr>
        </p:nvSpPr>
        <p:spPr/>
        <p:txBody>
          <a:bodyPr/>
          <a:lstStyle/>
          <a:p>
            <a:r>
              <a:rPr lang="zh-CN" altLang="en-US" dirty="0"/>
              <a:t>寡头市场类型</a:t>
            </a:r>
          </a:p>
        </p:txBody>
      </p:sp>
      <p:sp>
        <p:nvSpPr>
          <p:cNvPr id="3" name="内容占位符 2">
            <a:extLst>
              <a:ext uri="{FF2B5EF4-FFF2-40B4-BE49-F238E27FC236}">
                <a16:creationId xmlns:a16="http://schemas.microsoft.com/office/drawing/2014/main" id="{005098DD-FD9B-419B-9F0D-919883771250}"/>
              </a:ext>
            </a:extLst>
          </p:cNvPr>
          <p:cNvSpPr>
            <a:spLocks noGrp="1"/>
          </p:cNvSpPr>
          <p:nvPr>
            <p:ph idx="1"/>
          </p:nvPr>
        </p:nvSpPr>
        <p:spPr/>
        <p:txBody>
          <a:bodyPr/>
          <a:lstStyle/>
          <a:p>
            <a:r>
              <a:rPr lang="zh-CN" altLang="en-US" dirty="0"/>
              <a:t>决策变量：产量、价格、位置（差异化）</a:t>
            </a:r>
            <a:endParaRPr lang="en-US" altLang="zh-CN" dirty="0"/>
          </a:p>
          <a:p>
            <a:r>
              <a:rPr lang="zh-CN" altLang="en-US" dirty="0"/>
              <a:t>我们考虑生产同质产品寡头的情况。</a:t>
            </a:r>
            <a:endParaRPr lang="en-US" altLang="zh-CN" dirty="0"/>
          </a:p>
          <a:p>
            <a:r>
              <a:rPr lang="zh-CN" altLang="en-US" dirty="0"/>
              <a:t>因此厂商通过选择产量或者价格来进行竞争。</a:t>
            </a:r>
          </a:p>
        </p:txBody>
      </p:sp>
    </p:spTree>
    <p:extLst>
      <p:ext uri="{BB962C8B-B14F-4D97-AF65-F5344CB8AC3E}">
        <p14:creationId xmlns:p14="http://schemas.microsoft.com/office/powerpoint/2010/main" val="1109679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5F8A5-2F91-4AAA-9491-06DB589DC405}"/>
              </a:ext>
            </a:extLst>
          </p:cNvPr>
          <p:cNvSpPr>
            <a:spLocks noGrp="1"/>
          </p:cNvSpPr>
          <p:nvPr>
            <p:ph type="title"/>
          </p:nvPr>
        </p:nvSpPr>
        <p:spPr/>
        <p:txBody>
          <a:bodyPr/>
          <a:lstStyle/>
          <a:p>
            <a:r>
              <a:rPr lang="zh-CN" altLang="en-US" dirty="0"/>
              <a:t>成功的卡特尔</a:t>
            </a:r>
          </a:p>
        </p:txBody>
      </p:sp>
      <p:sp>
        <p:nvSpPr>
          <p:cNvPr id="3" name="内容占位符 2">
            <a:extLst>
              <a:ext uri="{FF2B5EF4-FFF2-40B4-BE49-F238E27FC236}">
                <a16:creationId xmlns:a16="http://schemas.microsoft.com/office/drawing/2014/main" id="{8FBECC25-16DF-4B9F-AEB5-C07372982E30}"/>
              </a:ext>
            </a:extLst>
          </p:cNvPr>
          <p:cNvSpPr>
            <a:spLocks noGrp="1"/>
          </p:cNvSpPr>
          <p:nvPr>
            <p:ph idx="1"/>
          </p:nvPr>
        </p:nvSpPr>
        <p:spPr/>
        <p:txBody>
          <a:bodyPr/>
          <a:lstStyle/>
          <a:p>
            <a:r>
              <a:rPr lang="zh-CN" altLang="en-US" dirty="0"/>
              <a:t>触发价格：所有卡特尔成员达成协议，如果市场价格降至一定水平（触发价格）以下，每一厂商将其产出扩张至成立卡特尔之前的水平。</a:t>
            </a:r>
            <a:endParaRPr lang="en-US" altLang="zh-CN" dirty="0"/>
          </a:p>
          <a:p>
            <a:r>
              <a:rPr lang="zh-CN" altLang="en-US" dirty="0"/>
              <a:t>相遇</a:t>
            </a:r>
            <a:r>
              <a:rPr lang="en-US" altLang="zh-CN" dirty="0"/>
              <a:t>——</a:t>
            </a:r>
            <a:r>
              <a:rPr lang="zh-CN" altLang="en-US" dirty="0"/>
              <a:t>竞争条款：厂商向买方保证 ，如果另一厂商提供较低的价格，其也将同幅降价，或允许购买者解除合同。</a:t>
            </a:r>
          </a:p>
        </p:txBody>
      </p:sp>
    </p:spTree>
    <p:extLst>
      <p:ext uri="{BB962C8B-B14F-4D97-AF65-F5344CB8AC3E}">
        <p14:creationId xmlns:p14="http://schemas.microsoft.com/office/powerpoint/2010/main" val="1574001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848B0-76CE-48F1-ADF7-C54DF2331FCF}"/>
              </a:ext>
            </a:extLst>
          </p:cNvPr>
          <p:cNvSpPr>
            <a:spLocks noGrp="1"/>
          </p:cNvSpPr>
          <p:nvPr>
            <p:ph type="title"/>
          </p:nvPr>
        </p:nvSpPr>
        <p:spPr/>
        <p:txBody>
          <a:bodyPr/>
          <a:lstStyle/>
          <a:p>
            <a:r>
              <a:rPr lang="zh-CN" altLang="en-US" dirty="0"/>
              <a:t>失败的卡特尔</a:t>
            </a:r>
          </a:p>
        </p:txBody>
      </p:sp>
      <p:sp>
        <p:nvSpPr>
          <p:cNvPr id="3" name="内容占位符 2">
            <a:extLst>
              <a:ext uri="{FF2B5EF4-FFF2-40B4-BE49-F238E27FC236}">
                <a16:creationId xmlns:a16="http://schemas.microsoft.com/office/drawing/2014/main" id="{A8C72C82-71BC-4204-AE73-E87EA0EC632E}"/>
              </a:ext>
            </a:extLst>
          </p:cNvPr>
          <p:cNvSpPr>
            <a:spLocks noGrp="1"/>
          </p:cNvSpPr>
          <p:nvPr>
            <p:ph idx="1"/>
          </p:nvPr>
        </p:nvSpPr>
        <p:spPr/>
        <p:txBody>
          <a:bodyPr/>
          <a:lstStyle/>
          <a:p>
            <a:r>
              <a:rPr lang="zh-CN" altLang="en-US" dirty="0"/>
              <a:t>赖氨酸 、 柠檬酸 、 维他命</a:t>
            </a:r>
            <a:r>
              <a:rPr lang="en-US" altLang="zh-CN" dirty="0"/>
              <a:t>A</a:t>
            </a:r>
            <a:r>
              <a:rPr lang="zh-CN" altLang="en-US" dirty="0"/>
              <a:t>、石墨、光盘、内存储器、香水</a:t>
            </a:r>
            <a:endParaRPr lang="en-US" altLang="zh-CN" dirty="0"/>
          </a:p>
          <a:p>
            <a:r>
              <a:rPr lang="zh-CN" altLang="en-US" dirty="0"/>
              <a:t>反托拉斯法：宽大政策</a:t>
            </a:r>
            <a:r>
              <a:rPr lang="en-US" altLang="zh-CN" dirty="0"/>
              <a:t>(leniency program)</a:t>
            </a:r>
            <a:endParaRPr lang="zh-CN" altLang="en-US" dirty="0"/>
          </a:p>
        </p:txBody>
      </p:sp>
      <p:pic>
        <p:nvPicPr>
          <p:cNvPr id="5" name="图片 4" descr="手机屏幕截图&#10;&#10;描述已自动生成">
            <a:extLst>
              <a:ext uri="{FF2B5EF4-FFF2-40B4-BE49-F238E27FC236}">
                <a16:creationId xmlns:a16="http://schemas.microsoft.com/office/drawing/2014/main" id="{696A0335-1FA8-4D75-97B4-BE5FA986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972" y="3131536"/>
            <a:ext cx="5161660" cy="3576361"/>
          </a:xfrm>
          <a:prstGeom prst="rect">
            <a:avLst/>
          </a:prstGeom>
        </p:spPr>
      </p:pic>
    </p:spTree>
    <p:extLst>
      <p:ext uri="{BB962C8B-B14F-4D97-AF65-F5344CB8AC3E}">
        <p14:creationId xmlns:p14="http://schemas.microsoft.com/office/powerpoint/2010/main" val="306919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06FD1-BFA6-482F-A5A0-94140BB4445E}"/>
              </a:ext>
            </a:extLst>
          </p:cNvPr>
          <p:cNvSpPr>
            <a:spLocks noGrp="1"/>
          </p:cNvSpPr>
          <p:nvPr>
            <p:ph type="title"/>
          </p:nvPr>
        </p:nvSpPr>
        <p:spPr/>
        <p:txBody>
          <a:bodyPr/>
          <a:lstStyle/>
          <a:p>
            <a:r>
              <a:rPr lang="en-US" altLang="zh-CN" dirty="0"/>
              <a:t>OPEC</a:t>
            </a:r>
            <a:endParaRPr lang="zh-CN" altLang="en-US" dirty="0"/>
          </a:p>
        </p:txBody>
      </p:sp>
      <p:pic>
        <p:nvPicPr>
          <p:cNvPr id="5" name="内容占位符 4" descr="地图的截图&#10;&#10;描述已自动生成">
            <a:extLst>
              <a:ext uri="{FF2B5EF4-FFF2-40B4-BE49-F238E27FC236}">
                <a16:creationId xmlns:a16="http://schemas.microsoft.com/office/drawing/2014/main" id="{4E2D6D99-C1B9-4735-8B6A-22638CBA2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243267"/>
            <a:ext cx="7886700" cy="2424792"/>
          </a:xfrm>
        </p:spPr>
      </p:pic>
      <p:pic>
        <p:nvPicPr>
          <p:cNvPr id="7" name="图片 6" descr="地图上有字&#10;&#10;描述已自动生成">
            <a:extLst>
              <a:ext uri="{FF2B5EF4-FFF2-40B4-BE49-F238E27FC236}">
                <a16:creationId xmlns:a16="http://schemas.microsoft.com/office/drawing/2014/main" id="{665AE30F-B3FD-42C4-B8A5-EA2B198D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734291"/>
            <a:ext cx="7886700" cy="2501919"/>
          </a:xfrm>
          <a:prstGeom prst="rect">
            <a:avLst/>
          </a:prstGeom>
        </p:spPr>
      </p:pic>
    </p:spTree>
    <p:extLst>
      <p:ext uri="{BB962C8B-B14F-4D97-AF65-F5344CB8AC3E}">
        <p14:creationId xmlns:p14="http://schemas.microsoft.com/office/powerpoint/2010/main" val="1063040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3ABE6B0-407F-4702-90C7-C5FDF3C36D16}"/>
              </a:ext>
            </a:extLst>
          </p:cNvPr>
          <p:cNvSpPr>
            <a:spLocks noGrp="1"/>
          </p:cNvSpPr>
          <p:nvPr>
            <p:ph type="title"/>
          </p:nvPr>
        </p:nvSpPr>
        <p:spPr/>
        <p:txBody>
          <a:bodyPr/>
          <a:lstStyle/>
          <a:p>
            <a:r>
              <a:rPr lang="zh-CN" altLang="en-US" dirty="0"/>
              <a:t>其他寡头模型</a:t>
            </a:r>
          </a:p>
        </p:txBody>
      </p:sp>
      <p:sp>
        <p:nvSpPr>
          <p:cNvPr id="5" name="文本占位符 4">
            <a:extLst>
              <a:ext uri="{FF2B5EF4-FFF2-40B4-BE49-F238E27FC236}">
                <a16:creationId xmlns:a16="http://schemas.microsoft.com/office/drawing/2014/main" id="{58C64FCB-09E3-4162-9901-221E90652F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273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F5BED-9953-4629-BBB4-7EC3493B8906}"/>
              </a:ext>
            </a:extLst>
          </p:cNvPr>
          <p:cNvSpPr>
            <a:spLocks noGrp="1"/>
          </p:cNvSpPr>
          <p:nvPr>
            <p:ph type="title"/>
          </p:nvPr>
        </p:nvSpPr>
        <p:spPr/>
        <p:txBody>
          <a:bodyPr/>
          <a:lstStyle/>
          <a:p>
            <a:r>
              <a:rPr lang="zh-CN" altLang="en-US" dirty="0"/>
              <a:t>行动的次序</a:t>
            </a:r>
          </a:p>
        </p:txBody>
      </p:sp>
      <p:sp>
        <p:nvSpPr>
          <p:cNvPr id="3" name="内容占位符 2">
            <a:extLst>
              <a:ext uri="{FF2B5EF4-FFF2-40B4-BE49-F238E27FC236}">
                <a16:creationId xmlns:a16="http://schemas.microsoft.com/office/drawing/2014/main" id="{27E9A364-D5A0-4EF3-A064-0B20922776F1}"/>
              </a:ext>
            </a:extLst>
          </p:cNvPr>
          <p:cNvSpPr>
            <a:spLocks noGrp="1"/>
          </p:cNvSpPr>
          <p:nvPr>
            <p:ph idx="1"/>
          </p:nvPr>
        </p:nvSpPr>
        <p:spPr/>
        <p:txBody>
          <a:bodyPr/>
          <a:lstStyle/>
          <a:p>
            <a:r>
              <a:rPr lang="zh-CN" altLang="en-US" dirty="0"/>
              <a:t>在古诺模型中我们假定两个厂商同时选择其产量水平。</a:t>
            </a:r>
          </a:p>
          <a:p>
            <a:r>
              <a:rPr lang="zh-CN" altLang="en-US" dirty="0"/>
              <a:t>厂商之间的竞争为静态博弈，而产量则为决策变量。</a:t>
            </a:r>
          </a:p>
          <a:p>
            <a:r>
              <a:rPr lang="zh-CN" altLang="en-US" dirty="0"/>
              <a:t>假如厂商</a:t>
            </a:r>
            <a:r>
              <a:rPr lang="en-US" altLang="zh-CN" dirty="0"/>
              <a:t>1</a:t>
            </a:r>
            <a:r>
              <a:rPr lang="zh-CN" altLang="en-US" dirty="0"/>
              <a:t>先选择产量水平，然后厂商</a:t>
            </a:r>
            <a:r>
              <a:rPr lang="en-US" altLang="zh-CN" dirty="0"/>
              <a:t>2</a:t>
            </a:r>
            <a:r>
              <a:rPr lang="zh-CN" altLang="en-US" dirty="0"/>
              <a:t>对其行为做出反应，结果如何？</a:t>
            </a:r>
          </a:p>
          <a:p>
            <a:r>
              <a:rPr lang="zh-CN" altLang="en-US" dirty="0"/>
              <a:t>厂商</a:t>
            </a:r>
            <a:r>
              <a:rPr lang="en-US" altLang="zh-CN" dirty="0"/>
              <a:t>1</a:t>
            </a:r>
            <a:r>
              <a:rPr lang="zh-CN" altLang="en-US" dirty="0"/>
              <a:t>为领导者，厂商</a:t>
            </a:r>
            <a:r>
              <a:rPr lang="en-US" altLang="zh-CN" dirty="0"/>
              <a:t>2</a:t>
            </a:r>
            <a:r>
              <a:rPr lang="zh-CN" altLang="en-US" dirty="0"/>
              <a:t>为追随者。</a:t>
            </a:r>
          </a:p>
          <a:p>
            <a:r>
              <a:rPr lang="zh-CN" altLang="en-US" dirty="0"/>
              <a:t>竞争变为动态博弈</a:t>
            </a:r>
            <a:r>
              <a:rPr lang="zh-CN" altLang="en-US"/>
              <a:t>，产量仍然</a:t>
            </a:r>
            <a:r>
              <a:rPr lang="zh-CN" altLang="en-US" dirty="0"/>
              <a:t>为决策变量。</a:t>
            </a:r>
          </a:p>
          <a:p>
            <a:endParaRPr lang="zh-CN" altLang="en-US" dirty="0"/>
          </a:p>
        </p:txBody>
      </p:sp>
    </p:spTree>
    <p:extLst>
      <p:ext uri="{BB962C8B-B14F-4D97-AF65-F5344CB8AC3E}">
        <p14:creationId xmlns:p14="http://schemas.microsoft.com/office/powerpoint/2010/main" val="1319278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C63D-AF11-4940-814D-864D3A61ED00}"/>
              </a:ext>
            </a:extLst>
          </p:cNvPr>
          <p:cNvSpPr>
            <a:spLocks noGrp="1"/>
          </p:cNvSpPr>
          <p:nvPr>
            <p:ph type="title"/>
          </p:nvPr>
        </p:nvSpPr>
        <p:spPr/>
        <p:txBody>
          <a:bodyPr/>
          <a:lstStyle/>
          <a:p>
            <a:r>
              <a:rPr lang="zh-CN" altLang="en-US" dirty="0"/>
              <a:t>斯塔克尔伯格（</a:t>
            </a:r>
            <a:r>
              <a:rPr lang="en-US" altLang="zh-CN" dirty="0"/>
              <a:t> </a:t>
            </a:r>
            <a:r>
              <a:rPr lang="en-US" altLang="zh-CN" dirty="0" err="1"/>
              <a:t>Stackelberg</a:t>
            </a:r>
            <a:r>
              <a:rPr lang="en-US" altLang="zh-CN" dirty="0"/>
              <a:t> </a:t>
            </a:r>
            <a:r>
              <a:rPr lang="zh-CN" altLang="en-US" dirty="0"/>
              <a:t>）模型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BBB6DC-5864-410F-9261-CA741229A943}"/>
                  </a:ext>
                </a:extLst>
              </p:cNvPr>
              <p:cNvSpPr>
                <a:spLocks noGrp="1"/>
              </p:cNvSpPr>
              <p:nvPr>
                <p:ph idx="1"/>
              </p:nvPr>
            </p:nvSpPr>
            <p:spPr/>
            <p:txBody>
              <a:bodyPr/>
              <a:lstStyle/>
              <a:p>
                <a:r>
                  <a:rPr lang="zh-CN" altLang="en-US" dirty="0"/>
                  <a:t>做领导者更好？还是做追随者更好？</a:t>
                </a:r>
                <a:endParaRPr lang="en-US" altLang="zh-CN" dirty="0"/>
              </a:p>
              <a:p>
                <a:r>
                  <a:rPr lang="zh-CN" altLang="en-US" dirty="0"/>
                  <a:t>对于领导厂商</a:t>
                </a:r>
                <a:r>
                  <a:rPr lang="en-US" altLang="zh-CN" dirty="0"/>
                  <a:t>1</a:t>
                </a:r>
                <a:r>
                  <a:rPr lang="zh-CN" altLang="en-US" dirty="0"/>
                  <a:t>的产出水平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，厂商</a:t>
                </a:r>
                <a:r>
                  <a:rPr lang="en-US" altLang="zh-CN" dirty="0"/>
                  <a:t>2</a:t>
                </a:r>
                <a:r>
                  <a:rPr lang="zh-CN" altLang="en-US" dirty="0"/>
                  <a:t>的最优反应产量为多少？</a:t>
                </a:r>
                <a:endParaRPr lang="en-US" altLang="zh-CN" dirty="0"/>
              </a:p>
              <a:p>
                <a:pPr lvl="1"/>
                <a:r>
                  <a:rPr lang="zh-CN" altLang="en-US" dirty="0"/>
                  <a:t>和古诺模型一样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oMath>
                </a14:m>
                <a:endParaRPr lang="en-US" altLang="zh-CN" dirty="0"/>
              </a:p>
              <a:p>
                <a:r>
                  <a:rPr lang="zh-CN" altLang="en-US" dirty="0"/>
                  <a:t>厂商</a:t>
                </a:r>
                <a:r>
                  <a:rPr lang="en-US" altLang="zh-CN" dirty="0"/>
                  <a:t>1</a:t>
                </a:r>
                <a:r>
                  <a:rPr lang="zh-CN" altLang="en-US" dirty="0"/>
                  <a:t>知道厂商</a:t>
                </a:r>
                <a:r>
                  <a:rPr lang="en-US" altLang="zh-CN" dirty="0"/>
                  <a:t>2</a:t>
                </a:r>
                <a:r>
                  <a:rPr lang="zh-CN" altLang="en-US" dirty="0"/>
                  <a:t>会根据自己的产量作出决策，并且能完好地预期厂商</a:t>
                </a:r>
                <a:r>
                  <a:rPr lang="en-US" altLang="zh-CN" dirty="0"/>
                  <a:t>2</a:t>
                </a:r>
                <a:r>
                  <a:rPr lang="zh-CN" altLang="en-US" dirty="0"/>
                  <a:t>对其自身产量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oMath>
                </a14:m>
                <a:r>
                  <a:rPr lang="zh-CN" altLang="en-US" dirty="0"/>
                  <a:t>的反应。</a:t>
                </a:r>
                <a:endParaRPr lang="en-US" altLang="zh-CN" dirty="0"/>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B4BBB6DC-5864-410F-9261-CA741229A943}"/>
                  </a:ext>
                </a:extLst>
              </p:cNvPr>
              <p:cNvSpPr>
                <a:spLocks noGrp="1" noRot="1" noChangeAspect="1" noMove="1" noResize="1" noEditPoints="1" noAdjustHandles="1" noChangeArrowheads="1" noChangeShapeType="1" noTextEdit="1"/>
              </p:cNvSpPr>
              <p:nvPr>
                <p:ph idx="1"/>
              </p:nvPr>
            </p:nvSpPr>
            <p:spPr>
              <a:blipFill>
                <a:blip r:embed="rId2"/>
                <a:stretch>
                  <a:fillRect l="-1391" t="-2521" r="-1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2866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AA2A6-6DDC-4E3E-9F7B-34A978804DF0}"/>
              </a:ext>
            </a:extLst>
          </p:cNvPr>
          <p:cNvSpPr>
            <a:spLocks noGrp="1"/>
          </p:cNvSpPr>
          <p:nvPr>
            <p:ph type="title"/>
          </p:nvPr>
        </p:nvSpPr>
        <p:spPr/>
        <p:txBody>
          <a:bodyPr/>
          <a:lstStyle/>
          <a:p>
            <a:r>
              <a:rPr lang="zh-CN" altLang="en-US" dirty="0"/>
              <a:t>斯塔克尔伯格模型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55FA16-7779-4BAE-AD46-B1E51EC7BA12}"/>
                  </a:ext>
                </a:extLst>
              </p:cNvPr>
              <p:cNvSpPr>
                <a:spLocks noGrp="1"/>
              </p:cNvSpPr>
              <p:nvPr>
                <p:ph idx="1"/>
              </p:nvPr>
            </p:nvSpPr>
            <p:spPr/>
            <p:txBody>
              <a:bodyPr/>
              <a:lstStyle/>
              <a:p>
                <a:r>
                  <a:rPr lang="zh-CN" altLang="en-US" dirty="0">
                    <a:latin typeface="+mn-ea"/>
                  </a:rPr>
                  <a:t>厂商</a:t>
                </a:r>
                <a:r>
                  <a:rPr lang="en-US" altLang="zh-CN" dirty="0">
                    <a:latin typeface="+mn-ea"/>
                  </a:rPr>
                  <a:t>1</a:t>
                </a:r>
                <a:r>
                  <a:rPr lang="zh-CN" altLang="en-US" dirty="0">
                    <a:latin typeface="+mn-ea"/>
                  </a:rPr>
                  <a:t>作为领导者的利润函数：</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oMath>
                  </m:oMathPara>
                </a14:m>
                <a:endParaRPr lang="en-US" altLang="zh-CN" dirty="0">
                  <a:latin typeface="+mn-ea"/>
                </a:endParaRPr>
              </a:p>
              <a:p>
                <a:r>
                  <a:rPr lang="zh-CN" altLang="en-US" dirty="0">
                    <a:latin typeface="+mn-ea"/>
                  </a:rPr>
                  <a:t>厂商</a:t>
                </a:r>
                <a:r>
                  <a:rPr lang="en-US" altLang="zh-CN" dirty="0">
                    <a:latin typeface="+mn-ea"/>
                  </a:rPr>
                  <a:t>1</a:t>
                </a:r>
                <a:r>
                  <a:rPr lang="zh-CN" altLang="en-US" dirty="0">
                    <a:latin typeface="+mn-ea"/>
                  </a:rPr>
                  <a:t>选择产量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oMath>
                </a14:m>
                <a:r>
                  <a:rPr lang="zh-CN" altLang="en-US" dirty="0">
                    <a:latin typeface="+mn-ea"/>
                  </a:rPr>
                  <a:t>来最大化其利润</a:t>
                </a:r>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≥0</m:t>
                              </m:r>
                            </m:lim>
                          </m:limLow>
                        </m:fName>
                        <m:e>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e>
                      </m:func>
                    </m:oMath>
                  </m:oMathPara>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8F55FA16-7779-4BAE-AD46-B1E51EC7BA12}"/>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3643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7B125-45AF-40AD-AF82-A95E54F07A50}"/>
              </a:ext>
            </a:extLst>
          </p:cNvPr>
          <p:cNvSpPr>
            <a:spLocks noGrp="1"/>
          </p:cNvSpPr>
          <p:nvPr>
            <p:ph type="title"/>
          </p:nvPr>
        </p:nvSpPr>
        <p:spPr/>
        <p:txBody>
          <a:bodyPr/>
          <a:lstStyle/>
          <a:p>
            <a:r>
              <a:rPr lang="zh-CN" altLang="en-US" dirty="0"/>
              <a:t>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24ABED-8DB6-4627-8A14-D4BE02B754E6}"/>
                  </a:ext>
                </a:extLst>
              </p:cNvPr>
              <p:cNvSpPr>
                <a:spLocks noGrp="1"/>
              </p:cNvSpPr>
              <p:nvPr>
                <p:ph idx="1"/>
              </p:nvPr>
            </p:nvSpPr>
            <p:spPr/>
            <p:txBody>
              <a:bodyPr/>
              <a:lstStyle/>
              <a:p>
                <a:r>
                  <a:rPr lang="zh-CN" altLang="en-US" dirty="0"/>
                  <a:t> 假设市场的需求曲线为</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e>
                      </m:d>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oMath>
                  </m:oMathPara>
                </a14:m>
                <a:endParaRPr lang="en-US" altLang="zh-CN" dirty="0"/>
              </a:p>
              <a:p>
                <a:pPr marL="0" indent="0">
                  <a:buNone/>
                </a:pPr>
                <a:endParaRPr lang="en-US" altLang="zh-CN" dirty="0"/>
              </a:p>
              <a:p>
                <a:r>
                  <a:rPr lang="zh-CN" altLang="en-US" dirty="0"/>
                  <a:t>假设两个厂商的总成本函数相同：</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e>
                      </m:d>
                      <m:r>
                        <a:rPr lang="en-US" altLang="zh-CN">
                          <a:latin typeface="Cambria Math" panose="02040503050406030204" pitchFamily="18" charset="0"/>
                        </a:rPr>
                        <m:t>=0</m:t>
                      </m:r>
                    </m:oMath>
                  </m:oMathPara>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ED24ABED-8DB6-4627-8A14-D4BE02B754E6}"/>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339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CBE2-D35B-4DA5-9A3E-0C706C94C866}"/>
              </a:ext>
            </a:extLst>
          </p:cNvPr>
          <p:cNvSpPr>
            <a:spLocks noGrp="1"/>
          </p:cNvSpPr>
          <p:nvPr>
            <p:ph type="title"/>
          </p:nvPr>
        </p:nvSpPr>
        <p:spPr/>
        <p:txBody>
          <a:bodyPr/>
          <a:lstStyle/>
          <a:p>
            <a:r>
              <a:rPr lang="zh-CN" altLang="en-US" dirty="0"/>
              <a:t>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05208F-CA27-4504-BA0D-A2BB368566DA}"/>
                  </a:ext>
                </a:extLst>
              </p:cNvPr>
              <p:cNvSpPr>
                <a:spLocks noGrp="1"/>
              </p:cNvSpPr>
              <p:nvPr>
                <p:ph idx="1"/>
              </p:nvPr>
            </p:nvSpPr>
            <p:spPr/>
            <p:txBody>
              <a:bodyPr/>
              <a:lstStyle/>
              <a:p>
                <a:r>
                  <a:rPr lang="zh-CN" altLang="en-US" dirty="0"/>
                  <a:t>我们已知厂商</a:t>
                </a:r>
                <a:r>
                  <a:rPr lang="en-US" altLang="zh-CN" dirty="0"/>
                  <a:t>2</a:t>
                </a:r>
                <a:r>
                  <a:rPr lang="zh-CN" altLang="en-US" dirty="0"/>
                  <a:t>的最优反应函数为：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oMath>
                  </m:oMathPara>
                </a14:m>
                <a:endParaRPr lang="en-US" altLang="zh-CN" dirty="0"/>
              </a:p>
              <a:p>
                <a:r>
                  <a:rPr lang="zh-CN" altLang="en-US" dirty="0"/>
                  <a:t>厂商</a:t>
                </a:r>
                <a:r>
                  <a:rPr lang="en-US" altLang="zh-CN" dirty="0"/>
                  <a:t>1</a:t>
                </a:r>
                <a:r>
                  <a:rPr lang="zh-CN" altLang="en-US" dirty="0"/>
                  <a:t>的</a:t>
                </a:r>
                <a14:m>
                  <m:oMath xmlns:m="http://schemas.openxmlformats.org/officeDocument/2006/math">
                    <m:r>
                      <a:rPr lang="zh-CN" altLang="en-US" i="1" dirty="0">
                        <a:latin typeface="Cambria Math" panose="02040503050406030204" pitchFamily="18" charset="0"/>
                      </a:rPr>
                      <m:t>利润</m:t>
                    </m:r>
                    <m:r>
                      <a:rPr lang="zh-CN" altLang="en-US" i="1" dirty="0" smtClean="0">
                        <a:latin typeface="Cambria Math" panose="02040503050406030204" pitchFamily="18" charset="0"/>
                      </a:rPr>
                      <m:t>为</m:t>
                    </m:r>
                  </m:oMath>
                </a14:m>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e>
                          </m:d>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sub>
                      </m:sSub>
                    </m:oMath>
                  </m:oMathPara>
                </a14:m>
                <a:endParaRPr lang="en-US" altLang="zh-CN" dirty="0"/>
              </a:p>
              <a:p>
                <a:r>
                  <a:rPr lang="zh-CN" altLang="en-US" dirty="0">
                    <a:latin typeface="Cambria Math" panose="02040503050406030204" pitchFamily="18" charset="0"/>
                  </a:rPr>
                  <a:t>由一阶条件可得</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a14:m>
                <a:r>
                  <a:rPr lang="en-US" altLang="zh-CN" dirty="0">
                    <a:latin typeface="Cambria Math" panose="02040503050406030204" pitchFamily="18" charset="0"/>
                  </a:rPr>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oMath>
                </a14:m>
                <a:endParaRPr lang="en-US" altLang="zh-CN"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b="1"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4</m:t>
                        </m:r>
                      </m:den>
                    </m:f>
                    <m:r>
                      <a:rPr lang="zh-CN" altLang="en-US"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4</m:t>
                        </m:r>
                      </m:den>
                    </m:f>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A05208F-CA27-4504-BA0D-A2BB368566DA}"/>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3606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1660-EAE3-4EE1-B5D9-59384BE2FFB5}"/>
              </a:ext>
            </a:extLst>
          </p:cNvPr>
          <p:cNvSpPr>
            <a:spLocks noGrp="1"/>
          </p:cNvSpPr>
          <p:nvPr>
            <p:ph type="title"/>
          </p:nvPr>
        </p:nvSpPr>
        <p:spPr/>
        <p:txBody>
          <a:bodyPr/>
          <a:lstStyle/>
          <a:p>
            <a:r>
              <a:rPr lang="zh-CN" altLang="en-US" dirty="0"/>
              <a:t>古诺和斯塔克尔伯格对比</a:t>
            </a:r>
          </a:p>
        </p:txBody>
      </p:sp>
      <p:sp>
        <p:nvSpPr>
          <p:cNvPr id="3" name="内容占位符 2">
            <a:extLst>
              <a:ext uri="{FF2B5EF4-FFF2-40B4-BE49-F238E27FC236}">
                <a16:creationId xmlns:a16="http://schemas.microsoft.com/office/drawing/2014/main" id="{5F5D3A25-EDF1-4B92-814F-821B52E3FB45}"/>
              </a:ext>
            </a:extLst>
          </p:cNvPr>
          <p:cNvSpPr>
            <a:spLocks noGrp="1"/>
          </p:cNvSpPr>
          <p:nvPr>
            <p:ph idx="1"/>
          </p:nvPr>
        </p:nvSpPr>
        <p:spPr/>
        <p:txBody>
          <a:bodyPr/>
          <a:lstStyle/>
          <a:p>
            <a:r>
              <a:rPr lang="zh-CN" altLang="en-US" dirty="0"/>
              <a:t>古诺：</a:t>
            </a:r>
            <a:r>
              <a:rPr lang="en-US" altLang="zh-CN" dirty="0"/>
              <a:t>P=1/3, Q =1/3, </a:t>
            </a:r>
            <a:r>
              <a:rPr lang="zh-CN" altLang="en-US" dirty="0"/>
              <a:t>𝛑</a:t>
            </a:r>
            <a:r>
              <a:rPr lang="en-US" altLang="zh-CN" dirty="0"/>
              <a:t>=1/9</a:t>
            </a:r>
            <a:r>
              <a:rPr lang="zh-CN" altLang="en-US" dirty="0"/>
              <a:t>，总产量</a:t>
            </a:r>
            <a:r>
              <a:rPr lang="en-US" altLang="zh-CN" dirty="0"/>
              <a:t>2/3</a:t>
            </a:r>
            <a:r>
              <a:rPr lang="zh-CN" altLang="en-US" dirty="0"/>
              <a:t>，总利润</a:t>
            </a:r>
            <a:r>
              <a:rPr lang="en-US" altLang="zh-CN" dirty="0"/>
              <a:t>2/9</a:t>
            </a:r>
          </a:p>
          <a:p>
            <a:r>
              <a:rPr lang="zh-CN" altLang="en-US" dirty="0"/>
              <a:t>斯塔克尔伯格：</a:t>
            </a:r>
            <a:r>
              <a:rPr lang="en-US" altLang="zh-CN" dirty="0"/>
              <a:t>P=1/4, Q1=1/2, Q2=1/4, </a:t>
            </a:r>
            <a:r>
              <a:rPr lang="zh-CN" altLang="en-US" dirty="0"/>
              <a:t>𝛑</a:t>
            </a:r>
            <a:r>
              <a:rPr lang="en-US" altLang="zh-CN" dirty="0"/>
              <a:t>1=1/8, </a:t>
            </a:r>
            <a:r>
              <a:rPr lang="zh-CN" altLang="en-US" dirty="0"/>
              <a:t>𝛑</a:t>
            </a:r>
            <a:r>
              <a:rPr lang="en-US" altLang="zh-CN" dirty="0"/>
              <a:t>2= 1/16</a:t>
            </a:r>
          </a:p>
          <a:p>
            <a:r>
              <a:rPr lang="zh-CN" altLang="en-US" dirty="0"/>
              <a:t>因此领导者的产量和利润比古诺均衡产量高，而追随者产量和利润比古诺均衡产量低。</a:t>
            </a:r>
          </a:p>
        </p:txBody>
      </p:sp>
    </p:spTree>
    <p:extLst>
      <p:ext uri="{BB962C8B-B14F-4D97-AF65-F5344CB8AC3E}">
        <p14:creationId xmlns:p14="http://schemas.microsoft.com/office/powerpoint/2010/main" val="379067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25C12-0315-44AA-8290-4020BAA65DAC}"/>
              </a:ext>
            </a:extLst>
          </p:cNvPr>
          <p:cNvSpPr>
            <a:spLocks noGrp="1"/>
          </p:cNvSpPr>
          <p:nvPr>
            <p:ph type="title"/>
          </p:nvPr>
        </p:nvSpPr>
        <p:spPr/>
        <p:txBody>
          <a:bodyPr/>
          <a:lstStyle/>
          <a:p>
            <a:r>
              <a:rPr lang="en-US" altLang="zh-CN" dirty="0"/>
              <a:t>		</a:t>
            </a:r>
            <a:r>
              <a:rPr lang="zh-CN" altLang="en-US" dirty="0"/>
              <a:t>双寡头的例子</a:t>
            </a:r>
          </a:p>
        </p:txBody>
      </p:sp>
      <p:sp>
        <p:nvSpPr>
          <p:cNvPr id="3" name="内容占位符 2">
            <a:extLst>
              <a:ext uri="{FF2B5EF4-FFF2-40B4-BE49-F238E27FC236}">
                <a16:creationId xmlns:a16="http://schemas.microsoft.com/office/drawing/2014/main" id="{19E2B1E4-71AA-44AF-B50F-469E6C55B661}"/>
              </a:ext>
            </a:extLst>
          </p:cNvPr>
          <p:cNvSpPr>
            <a:spLocks noGrp="1"/>
          </p:cNvSpPr>
          <p:nvPr>
            <p:ph idx="1"/>
          </p:nvPr>
        </p:nvSpPr>
        <p:spPr>
          <a:xfrm>
            <a:off x="1982624" y="1825625"/>
            <a:ext cx="6532726" cy="4351338"/>
          </a:xfrm>
        </p:spPr>
        <p:txBody>
          <a:bodyPr>
            <a:normAutofit/>
          </a:bodyPr>
          <a:lstStyle/>
          <a:p>
            <a:r>
              <a:rPr lang="zh-CN" altLang="en-US" dirty="0"/>
              <a:t>小镇有</a:t>
            </a:r>
            <a:r>
              <a:rPr lang="en-US" altLang="zh-CN" dirty="0"/>
              <a:t>140</a:t>
            </a:r>
            <a:r>
              <a:rPr lang="zh-CN" altLang="en-US" dirty="0"/>
              <a:t>个居民</a:t>
            </a:r>
          </a:p>
          <a:p>
            <a:r>
              <a:rPr lang="zh-CN" altLang="en-US" dirty="0"/>
              <a:t>小镇的需求表：</a:t>
            </a:r>
            <a:r>
              <a:rPr lang="en-US" altLang="zh-CN" dirty="0"/>
              <a:t>P=(140-Q)/2</a:t>
            </a:r>
            <a:endParaRPr lang="zh-CN" altLang="en-US" dirty="0"/>
          </a:p>
          <a:p>
            <a:r>
              <a:rPr lang="zh-CN" altLang="en-US" dirty="0"/>
              <a:t>两个厂商：</a:t>
            </a:r>
            <a:r>
              <a:rPr lang="en-US" altLang="zh-CN" dirty="0"/>
              <a:t>1, 2</a:t>
            </a:r>
            <a:br>
              <a:rPr lang="en-US" altLang="zh-CN" dirty="0"/>
            </a:br>
            <a:r>
              <a:rPr lang="zh-CN" altLang="en-US" dirty="0"/>
              <a:t>（双头：有两个厂商的寡头）</a:t>
            </a:r>
          </a:p>
          <a:p>
            <a:r>
              <a:rPr lang="zh-CN" altLang="en-US" dirty="0"/>
              <a:t>每个厂商的成本：</a:t>
            </a:r>
            <a:r>
              <a:rPr lang="en-US" altLang="zh-CN" dirty="0"/>
              <a:t>FC = $0, MC = $10</a:t>
            </a:r>
          </a:p>
        </p:txBody>
      </p:sp>
      <p:sp>
        <p:nvSpPr>
          <p:cNvPr id="6" name="Rectangle 317">
            <a:extLst>
              <a:ext uri="{FF2B5EF4-FFF2-40B4-BE49-F238E27FC236}">
                <a16:creationId xmlns:a16="http://schemas.microsoft.com/office/drawing/2014/main" id="{46379A8D-B130-4747-8A06-011C0AC110AC}"/>
              </a:ext>
            </a:extLst>
          </p:cNvPr>
          <p:cNvSpPr>
            <a:spLocks noChangeArrowheads="1"/>
          </p:cNvSpPr>
          <p:nvPr/>
        </p:nvSpPr>
        <p:spPr bwMode="auto">
          <a:xfrm>
            <a:off x="319088" y="947738"/>
            <a:ext cx="1519237" cy="5249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aphicFrame>
        <p:nvGraphicFramePr>
          <p:cNvPr id="7" name="Group 5">
            <a:extLst>
              <a:ext uri="{FF2B5EF4-FFF2-40B4-BE49-F238E27FC236}">
                <a16:creationId xmlns:a16="http://schemas.microsoft.com/office/drawing/2014/main" id="{32CB8F33-4F39-453A-A4A4-2CEA3AAE8FBC}"/>
              </a:ext>
            </a:extLst>
          </p:cNvPr>
          <p:cNvGraphicFramePr>
            <a:graphicFrameLocks/>
          </p:cNvGraphicFramePr>
          <p:nvPr>
            <p:extLst>
              <p:ext uri="{D42A27DB-BD31-4B8C-83A1-F6EECF244321}">
                <p14:modId xmlns:p14="http://schemas.microsoft.com/office/powerpoint/2010/main" val="3391908587"/>
              </p:ext>
            </p:extLst>
          </p:nvPr>
        </p:nvGraphicFramePr>
        <p:xfrm>
          <a:off x="315913" y="957128"/>
          <a:ext cx="1524000" cy="5254759"/>
        </p:xfrm>
        <a:graphic>
          <a:graphicData uri="http://schemas.openxmlformats.org/drawingml/2006/table">
            <a:tbl>
              <a:tblPr/>
              <a:tblGrid>
                <a:gridCol w="688975">
                  <a:extLst>
                    <a:ext uri="{9D8B030D-6E8A-4147-A177-3AD203B41FA5}">
                      <a16:colId xmlns:a16="http://schemas.microsoft.com/office/drawing/2014/main" val="1631125490"/>
                    </a:ext>
                  </a:extLst>
                </a:gridCol>
                <a:gridCol w="835025">
                  <a:extLst>
                    <a:ext uri="{9D8B030D-6E8A-4147-A177-3AD203B41FA5}">
                      <a16:colId xmlns:a16="http://schemas.microsoft.com/office/drawing/2014/main" val="1490595900"/>
                    </a:ext>
                  </a:extLst>
                </a:gridCol>
              </a:tblGrid>
              <a:tr h="51010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214202"/>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10633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227405"/>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799448"/>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2721177"/>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57235"/>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703634"/>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97549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510656"/>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095435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477575"/>
                  </a:ext>
                </a:extLst>
              </a:tr>
            </a:tbl>
          </a:graphicData>
        </a:graphic>
      </p:graphicFrame>
    </p:spTree>
    <p:extLst>
      <p:ext uri="{BB962C8B-B14F-4D97-AF65-F5344CB8AC3E}">
        <p14:creationId xmlns:p14="http://schemas.microsoft.com/office/powerpoint/2010/main" val="286996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0A501-7780-4C18-B923-107882ACE35E}"/>
              </a:ext>
            </a:extLst>
          </p:cNvPr>
          <p:cNvSpPr>
            <a:spLocks noGrp="1"/>
          </p:cNvSpPr>
          <p:nvPr>
            <p:ph type="title"/>
          </p:nvPr>
        </p:nvSpPr>
        <p:spPr/>
        <p:txBody>
          <a:bodyPr/>
          <a:lstStyle/>
          <a:p>
            <a:r>
              <a:rPr lang="zh-CN" altLang="en-US" dirty="0"/>
              <a:t>价格竞争</a:t>
            </a:r>
          </a:p>
        </p:txBody>
      </p:sp>
      <p:sp>
        <p:nvSpPr>
          <p:cNvPr id="3" name="内容占位符 2">
            <a:extLst>
              <a:ext uri="{FF2B5EF4-FFF2-40B4-BE49-F238E27FC236}">
                <a16:creationId xmlns:a16="http://schemas.microsoft.com/office/drawing/2014/main" id="{C27504D2-FF7D-421D-AEA4-D64337CC79F9}"/>
              </a:ext>
            </a:extLst>
          </p:cNvPr>
          <p:cNvSpPr>
            <a:spLocks noGrp="1"/>
          </p:cNvSpPr>
          <p:nvPr>
            <p:ph idx="1"/>
          </p:nvPr>
        </p:nvSpPr>
        <p:spPr/>
        <p:txBody>
          <a:bodyPr/>
          <a:lstStyle/>
          <a:p>
            <a:r>
              <a:rPr lang="zh-CN" altLang="en-US" dirty="0"/>
              <a:t>在古诺模型和斯塔克尔伯格模型中我们都假定两个厂商通过选择其产量水平来竞争。</a:t>
            </a:r>
            <a:endParaRPr lang="en-US" altLang="zh-CN" dirty="0"/>
          </a:p>
          <a:p>
            <a:r>
              <a:rPr lang="zh-CN" altLang="en-US" dirty="0"/>
              <a:t>假如厂商仅用价格竞争而不是产量竞争策略，情况如何？</a:t>
            </a:r>
          </a:p>
          <a:p>
            <a:r>
              <a:rPr lang="zh-CN" altLang="en-US" dirty="0"/>
              <a:t>厂商仅用价格竞争策略并同时做出决策的博弈称为伯特兰德模型。</a:t>
            </a:r>
          </a:p>
          <a:p>
            <a:endParaRPr lang="zh-CN" altLang="en-US" dirty="0"/>
          </a:p>
          <a:p>
            <a:endParaRPr lang="zh-CN" altLang="en-US" dirty="0"/>
          </a:p>
        </p:txBody>
      </p:sp>
    </p:spTree>
    <p:extLst>
      <p:ext uri="{BB962C8B-B14F-4D97-AF65-F5344CB8AC3E}">
        <p14:creationId xmlns:p14="http://schemas.microsoft.com/office/powerpoint/2010/main" val="2934344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74198-B7A6-4910-AC70-77708D64E7EF}"/>
              </a:ext>
            </a:extLst>
          </p:cNvPr>
          <p:cNvSpPr>
            <a:spLocks noGrp="1"/>
          </p:cNvSpPr>
          <p:nvPr>
            <p:ph type="title"/>
          </p:nvPr>
        </p:nvSpPr>
        <p:spPr/>
        <p:txBody>
          <a:bodyPr/>
          <a:lstStyle/>
          <a:p>
            <a:r>
              <a:rPr lang="zh-CN" altLang="en-US" dirty="0"/>
              <a:t>伯特兰德模型</a:t>
            </a:r>
          </a:p>
        </p:txBody>
      </p:sp>
      <p:sp>
        <p:nvSpPr>
          <p:cNvPr id="3" name="内容占位符 2">
            <a:extLst>
              <a:ext uri="{FF2B5EF4-FFF2-40B4-BE49-F238E27FC236}">
                <a16:creationId xmlns:a16="http://schemas.microsoft.com/office/drawing/2014/main" id="{7BFD4326-350D-4088-A2F4-F9CDC2BAAD8D}"/>
              </a:ext>
            </a:extLst>
          </p:cNvPr>
          <p:cNvSpPr>
            <a:spLocks noGrp="1"/>
          </p:cNvSpPr>
          <p:nvPr>
            <p:ph idx="1"/>
          </p:nvPr>
        </p:nvSpPr>
        <p:spPr/>
        <p:txBody>
          <a:bodyPr/>
          <a:lstStyle/>
          <a:p>
            <a:r>
              <a:rPr lang="zh-CN" altLang="en-US" dirty="0"/>
              <a:t>每家厂商的边际产品成本为常数</a:t>
            </a:r>
            <a:r>
              <a:rPr lang="en-US" altLang="zh-CN" dirty="0"/>
              <a:t>c</a:t>
            </a:r>
            <a:r>
              <a:rPr lang="zh-CN" altLang="en-US" dirty="0"/>
              <a:t>。</a:t>
            </a:r>
          </a:p>
          <a:p>
            <a:r>
              <a:rPr lang="zh-CN" altLang="en-US" dirty="0"/>
              <a:t>所有厂商同时决定它们的价格。</a:t>
            </a:r>
          </a:p>
          <a:p>
            <a:r>
              <a:rPr lang="zh-CN" altLang="en-US" dirty="0"/>
              <a:t>是否存在纳什均衡？</a:t>
            </a:r>
            <a:endParaRPr lang="en-US" altLang="zh-CN" dirty="0"/>
          </a:p>
          <a:p>
            <a:r>
              <a:rPr lang="zh-CN" altLang="en-US" dirty="0"/>
              <a:t>存在。且恰好存在一个纳什均衡。所有的厂商都将价格设在边际成本</a:t>
            </a:r>
            <a:r>
              <a:rPr lang="en-US" altLang="zh-CN" dirty="0"/>
              <a:t>c</a:t>
            </a:r>
            <a:r>
              <a:rPr lang="zh-CN" altLang="en-US" dirty="0"/>
              <a:t>的水平。为什么？</a:t>
            </a:r>
          </a:p>
          <a:p>
            <a:endParaRPr lang="en-US" altLang="zh-CN" dirty="0"/>
          </a:p>
        </p:txBody>
      </p:sp>
    </p:spTree>
    <p:extLst>
      <p:ext uri="{BB962C8B-B14F-4D97-AF65-F5344CB8AC3E}">
        <p14:creationId xmlns:p14="http://schemas.microsoft.com/office/powerpoint/2010/main" val="240120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CCEA-F626-478C-82DF-5F994DDD559A}"/>
              </a:ext>
            </a:extLst>
          </p:cNvPr>
          <p:cNvSpPr>
            <a:spLocks noGrp="1"/>
          </p:cNvSpPr>
          <p:nvPr>
            <p:ph type="title"/>
          </p:nvPr>
        </p:nvSpPr>
        <p:spPr/>
        <p:txBody>
          <a:bodyPr/>
          <a:lstStyle/>
          <a:p>
            <a:r>
              <a:rPr lang="zh-CN" altLang="en-US" dirty="0"/>
              <a:t>伯特兰德模型</a:t>
            </a:r>
          </a:p>
        </p:txBody>
      </p:sp>
      <p:sp>
        <p:nvSpPr>
          <p:cNvPr id="3" name="内容占位符 2">
            <a:extLst>
              <a:ext uri="{FF2B5EF4-FFF2-40B4-BE49-F238E27FC236}">
                <a16:creationId xmlns:a16="http://schemas.microsoft.com/office/drawing/2014/main" id="{C6A538C8-B186-4A33-BBDB-10A24A390A34}"/>
              </a:ext>
            </a:extLst>
          </p:cNvPr>
          <p:cNvSpPr>
            <a:spLocks noGrp="1"/>
          </p:cNvSpPr>
          <p:nvPr>
            <p:ph idx="1"/>
          </p:nvPr>
        </p:nvSpPr>
        <p:spPr/>
        <p:txBody>
          <a:bodyPr/>
          <a:lstStyle/>
          <a:p>
            <a:r>
              <a:rPr lang="zh-CN" altLang="en-US" dirty="0"/>
              <a:t>假设有一家厂商设定的价格高于其它厂商的价格。</a:t>
            </a:r>
          </a:p>
          <a:p>
            <a:r>
              <a:rPr lang="zh-CN" altLang="en-US" dirty="0"/>
              <a:t>那么价格高的厂商将不会有购买者。</a:t>
            </a:r>
          </a:p>
          <a:p>
            <a:r>
              <a:rPr lang="zh-CN" altLang="en-US" dirty="0"/>
              <a:t>因此，均衡时，所有的厂商都必须设定相同的价格。</a:t>
            </a:r>
          </a:p>
          <a:p>
            <a:r>
              <a:rPr lang="zh-CN" altLang="en-US" dirty="0"/>
              <a:t>假设共同的价格高于边际成本</a:t>
            </a:r>
            <a:r>
              <a:rPr lang="en-US" altLang="zh-CN" dirty="0"/>
              <a:t>c</a:t>
            </a:r>
            <a:r>
              <a:rPr lang="zh-CN" altLang="en-US" dirty="0"/>
              <a:t>。</a:t>
            </a:r>
          </a:p>
          <a:p>
            <a:r>
              <a:rPr lang="zh-CN" altLang="en-US" dirty="0"/>
              <a:t>那么一家厂商就可以将价格设得稍微低一点，然后卖给所有消费者，那么它的利润就会上升。</a:t>
            </a:r>
          </a:p>
          <a:p>
            <a:r>
              <a:rPr lang="zh-CN" altLang="en-US" dirty="0"/>
              <a:t>唯一的防止降价的价格为边际成本</a:t>
            </a:r>
            <a:r>
              <a:rPr lang="en-US" altLang="zh-CN" dirty="0"/>
              <a:t>c</a:t>
            </a:r>
            <a:r>
              <a:rPr lang="zh-CN" altLang="en-US" dirty="0"/>
              <a:t>。因此，这是唯一的纳什均衡情况。</a:t>
            </a:r>
          </a:p>
          <a:p>
            <a:endParaRPr lang="zh-CN" altLang="en-US" dirty="0"/>
          </a:p>
        </p:txBody>
      </p:sp>
    </p:spTree>
    <p:extLst>
      <p:ext uri="{BB962C8B-B14F-4D97-AF65-F5344CB8AC3E}">
        <p14:creationId xmlns:p14="http://schemas.microsoft.com/office/powerpoint/2010/main" val="1404243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B0B3F-DD7B-4D94-A056-1832462DCF01}"/>
              </a:ext>
            </a:extLst>
          </p:cNvPr>
          <p:cNvSpPr>
            <a:spLocks noGrp="1"/>
          </p:cNvSpPr>
          <p:nvPr>
            <p:ph type="title"/>
          </p:nvPr>
        </p:nvSpPr>
        <p:spPr/>
        <p:txBody>
          <a:bodyPr/>
          <a:lstStyle/>
          <a:p>
            <a:r>
              <a:rPr lang="zh-CN" altLang="en-US" dirty="0"/>
              <a:t>价格领导模型</a:t>
            </a:r>
          </a:p>
        </p:txBody>
      </p:sp>
      <p:sp>
        <p:nvSpPr>
          <p:cNvPr id="3" name="内容占位符 2">
            <a:extLst>
              <a:ext uri="{FF2B5EF4-FFF2-40B4-BE49-F238E27FC236}">
                <a16:creationId xmlns:a16="http://schemas.microsoft.com/office/drawing/2014/main" id="{8584AD96-91FB-4E42-BB4C-30A3B1FD287E}"/>
              </a:ext>
            </a:extLst>
          </p:cNvPr>
          <p:cNvSpPr>
            <a:spLocks noGrp="1"/>
          </p:cNvSpPr>
          <p:nvPr>
            <p:ph idx="1"/>
          </p:nvPr>
        </p:nvSpPr>
        <p:spPr/>
        <p:txBody>
          <a:bodyPr/>
          <a:lstStyle/>
          <a:p>
            <a:r>
              <a:rPr lang="zh-CN" altLang="en-US" dirty="0"/>
              <a:t>假如所有的厂商不是同时做出价格决策，而是其中的一家厂商在其它厂商之前确定价格。</a:t>
            </a:r>
          </a:p>
          <a:p>
            <a:r>
              <a:rPr lang="zh-CN" altLang="en-US" dirty="0"/>
              <a:t>这种关于价格策略的动态博弈称为价格领导模型。</a:t>
            </a:r>
          </a:p>
          <a:p>
            <a:r>
              <a:rPr lang="zh-CN" altLang="en-US" dirty="0"/>
              <a:t>在其它厂商之前设定价格的厂商称为价格领导者。</a:t>
            </a:r>
          </a:p>
          <a:p>
            <a:endParaRPr lang="zh-CN" altLang="en-US" dirty="0"/>
          </a:p>
        </p:txBody>
      </p:sp>
    </p:spTree>
    <p:extLst>
      <p:ext uri="{BB962C8B-B14F-4D97-AF65-F5344CB8AC3E}">
        <p14:creationId xmlns:p14="http://schemas.microsoft.com/office/powerpoint/2010/main" val="98011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A6565-D2D0-4DE7-9A7B-1B5F2241FC02}"/>
              </a:ext>
            </a:extLst>
          </p:cNvPr>
          <p:cNvSpPr>
            <a:spLocks noGrp="1"/>
          </p:cNvSpPr>
          <p:nvPr>
            <p:ph type="title"/>
          </p:nvPr>
        </p:nvSpPr>
        <p:spPr/>
        <p:txBody>
          <a:bodyPr/>
          <a:lstStyle/>
          <a:p>
            <a:r>
              <a:rPr lang="zh-CN" altLang="en-US" dirty="0"/>
              <a:t>价格领导模型</a:t>
            </a:r>
          </a:p>
        </p:txBody>
      </p:sp>
      <p:sp>
        <p:nvSpPr>
          <p:cNvPr id="3" name="内容占位符 2">
            <a:extLst>
              <a:ext uri="{FF2B5EF4-FFF2-40B4-BE49-F238E27FC236}">
                <a16:creationId xmlns:a16="http://schemas.microsoft.com/office/drawing/2014/main" id="{0F6DC842-5C4F-4398-8576-D8CDE4094F7D}"/>
              </a:ext>
            </a:extLst>
          </p:cNvPr>
          <p:cNvSpPr>
            <a:spLocks noGrp="1"/>
          </p:cNvSpPr>
          <p:nvPr>
            <p:ph idx="1"/>
          </p:nvPr>
        </p:nvSpPr>
        <p:spPr/>
        <p:txBody>
          <a:bodyPr/>
          <a:lstStyle/>
          <a:p>
            <a:r>
              <a:rPr lang="zh-CN" altLang="en-US" dirty="0"/>
              <a:t>价格的决定由居支配地位的大企业作出</a:t>
            </a:r>
            <a:r>
              <a:rPr lang="en-US" altLang="zh-CN" dirty="0"/>
              <a:t>, </a:t>
            </a:r>
            <a:r>
              <a:rPr lang="zh-CN" altLang="en-US" dirty="0"/>
              <a:t>其他小企业则紧随其后</a:t>
            </a:r>
            <a:r>
              <a:rPr lang="en-US" altLang="zh-CN" dirty="0"/>
              <a:t>, </a:t>
            </a:r>
            <a:r>
              <a:rPr lang="zh-CN" altLang="en-US" dirty="0"/>
              <a:t>即跟随大企业同时和同等程度地改变价格。</a:t>
            </a:r>
          </a:p>
          <a:p>
            <a:r>
              <a:rPr lang="zh-CN" altLang="en-US" dirty="0"/>
              <a:t>大企业制定的价格不会过高</a:t>
            </a:r>
            <a:r>
              <a:rPr lang="en-US" altLang="zh-CN" dirty="0"/>
              <a:t>, </a:t>
            </a:r>
            <a:r>
              <a:rPr lang="zh-CN" altLang="en-US" dirty="0"/>
              <a:t>而小企业的生产能力又相对有限</a:t>
            </a:r>
            <a:r>
              <a:rPr lang="en-US" altLang="zh-CN" dirty="0"/>
              <a:t>, </a:t>
            </a:r>
            <a:r>
              <a:rPr lang="zh-CN" altLang="en-US" dirty="0"/>
              <a:t>不能够完全满足市场的需要。</a:t>
            </a:r>
          </a:p>
          <a:p>
            <a:r>
              <a:rPr lang="zh-CN" altLang="en-US" dirty="0"/>
              <a:t>大企业提供提供市场需要的剩余部分</a:t>
            </a:r>
          </a:p>
          <a:p>
            <a:r>
              <a:rPr lang="zh-CN" altLang="en-US" dirty="0"/>
              <a:t>对于小企业</a:t>
            </a:r>
          </a:p>
          <a:p>
            <a:pPr lvl="1"/>
            <a:r>
              <a:rPr lang="zh-CN" altLang="en-US" dirty="0"/>
              <a:t>大企业制定的价格是既定的</a:t>
            </a:r>
          </a:p>
          <a:p>
            <a:pPr lvl="1"/>
            <a:r>
              <a:rPr lang="zh-CN" altLang="en-US" dirty="0"/>
              <a:t>“完全竞争”：</a:t>
            </a:r>
            <a:r>
              <a:rPr lang="en-US" altLang="zh-CN" dirty="0"/>
              <a:t>MR=P=MC</a:t>
            </a:r>
          </a:p>
          <a:p>
            <a:endParaRPr lang="zh-CN" altLang="en-US" dirty="0"/>
          </a:p>
        </p:txBody>
      </p:sp>
    </p:spTree>
    <p:extLst>
      <p:ext uri="{BB962C8B-B14F-4D97-AF65-F5344CB8AC3E}">
        <p14:creationId xmlns:p14="http://schemas.microsoft.com/office/powerpoint/2010/main" val="1256221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94853-44F8-413F-BA99-F1DADE6901F4}"/>
              </a:ext>
            </a:extLst>
          </p:cNvPr>
          <p:cNvSpPr>
            <a:spLocks noGrp="1"/>
          </p:cNvSpPr>
          <p:nvPr>
            <p:ph type="title"/>
          </p:nvPr>
        </p:nvSpPr>
        <p:spPr/>
        <p:txBody>
          <a:bodyPr/>
          <a:lstStyle/>
          <a:p>
            <a:r>
              <a:rPr lang="zh-CN" altLang="en-US" dirty="0"/>
              <a:t>价格领导模型</a:t>
            </a:r>
          </a:p>
        </p:txBody>
      </p:sp>
      <p:sp>
        <p:nvSpPr>
          <p:cNvPr id="3" name="内容占位符 2">
            <a:extLst>
              <a:ext uri="{FF2B5EF4-FFF2-40B4-BE49-F238E27FC236}">
                <a16:creationId xmlns:a16="http://schemas.microsoft.com/office/drawing/2014/main" id="{D80E8683-2F93-413C-A78B-B32AD6E1F2D5}"/>
              </a:ext>
            </a:extLst>
          </p:cNvPr>
          <p:cNvSpPr>
            <a:spLocks noGrp="1"/>
          </p:cNvSpPr>
          <p:nvPr>
            <p:ph idx="1"/>
          </p:nvPr>
        </p:nvSpPr>
        <p:spPr/>
        <p:txBody>
          <a:bodyPr/>
          <a:lstStyle/>
          <a:p>
            <a:endParaRPr lang="zh-CN" altLang="en-US"/>
          </a:p>
        </p:txBody>
      </p:sp>
      <p:sp>
        <p:nvSpPr>
          <p:cNvPr id="5" name="Line 4">
            <a:extLst>
              <a:ext uri="{FF2B5EF4-FFF2-40B4-BE49-F238E27FC236}">
                <a16:creationId xmlns:a16="http://schemas.microsoft.com/office/drawing/2014/main" id="{4713FE33-0805-4B61-BFF3-454198EB74C2}"/>
              </a:ext>
            </a:extLst>
          </p:cNvPr>
          <p:cNvSpPr>
            <a:spLocks noChangeShapeType="1"/>
          </p:cNvSpPr>
          <p:nvPr/>
        </p:nvSpPr>
        <p:spPr bwMode="auto">
          <a:xfrm flipV="1">
            <a:off x="2728913" y="2538413"/>
            <a:ext cx="1587" cy="2884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D79AB1CB-9C3E-4011-BE3E-C6CEDAD021A5}"/>
              </a:ext>
            </a:extLst>
          </p:cNvPr>
          <p:cNvSpPr>
            <a:spLocks noChangeShapeType="1"/>
          </p:cNvSpPr>
          <p:nvPr/>
        </p:nvSpPr>
        <p:spPr bwMode="auto">
          <a:xfrm>
            <a:off x="2728913" y="5422900"/>
            <a:ext cx="386556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3114B73B-3127-4750-940B-DA6F474DDE03}"/>
              </a:ext>
            </a:extLst>
          </p:cNvPr>
          <p:cNvSpPr>
            <a:spLocks noChangeArrowheads="1"/>
          </p:cNvSpPr>
          <p:nvPr/>
        </p:nvSpPr>
        <p:spPr bwMode="auto">
          <a:xfrm>
            <a:off x="2432050" y="2384425"/>
            <a:ext cx="412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P</a:t>
            </a:r>
            <a:endParaRPr lang="zh-CN" altLang="en-US" sz="1600">
              <a:solidFill>
                <a:schemeClr val="tx1"/>
              </a:solidFill>
            </a:endParaRPr>
          </a:p>
        </p:txBody>
      </p:sp>
      <p:sp>
        <p:nvSpPr>
          <p:cNvPr id="8" name="Text Box 7">
            <a:extLst>
              <a:ext uri="{FF2B5EF4-FFF2-40B4-BE49-F238E27FC236}">
                <a16:creationId xmlns:a16="http://schemas.microsoft.com/office/drawing/2014/main" id="{7EC950F8-F1A4-4FB6-B0AB-3E555B112A3A}"/>
              </a:ext>
            </a:extLst>
          </p:cNvPr>
          <p:cNvSpPr>
            <a:spLocks noChangeArrowheads="1"/>
          </p:cNvSpPr>
          <p:nvPr/>
        </p:nvSpPr>
        <p:spPr bwMode="auto">
          <a:xfrm>
            <a:off x="2357438" y="5267325"/>
            <a:ext cx="3190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0C6C5254-965B-4E06-89D5-25F38A4684D6}"/>
              </a:ext>
            </a:extLst>
          </p:cNvPr>
          <p:cNvSpPr>
            <a:spLocks noChangeArrowheads="1"/>
          </p:cNvSpPr>
          <p:nvPr/>
        </p:nvSpPr>
        <p:spPr bwMode="auto">
          <a:xfrm>
            <a:off x="6521450" y="5346700"/>
            <a:ext cx="320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Q</a:t>
            </a:r>
            <a:endParaRPr lang="zh-CN" altLang="en-US" sz="1600">
              <a:solidFill>
                <a:schemeClr val="tx1"/>
              </a:solidFill>
            </a:endParaRPr>
          </a:p>
        </p:txBody>
      </p:sp>
      <p:sp>
        <p:nvSpPr>
          <p:cNvPr id="10" name="Line 9">
            <a:extLst>
              <a:ext uri="{FF2B5EF4-FFF2-40B4-BE49-F238E27FC236}">
                <a16:creationId xmlns:a16="http://schemas.microsoft.com/office/drawing/2014/main" id="{2FE4CD1D-EEC3-44E0-9C1C-65423BEA7E8A}"/>
              </a:ext>
            </a:extLst>
          </p:cNvPr>
          <p:cNvSpPr>
            <a:spLocks noChangeShapeType="1"/>
          </p:cNvSpPr>
          <p:nvPr/>
        </p:nvSpPr>
        <p:spPr bwMode="auto">
          <a:xfrm>
            <a:off x="4513263" y="2384425"/>
            <a:ext cx="1858962" cy="2105025"/>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BD799B93-862F-4562-AA30-0C276A005C1C}"/>
              </a:ext>
            </a:extLst>
          </p:cNvPr>
          <p:cNvSpPr>
            <a:spLocks noChangeArrowheads="1"/>
          </p:cNvSpPr>
          <p:nvPr/>
        </p:nvSpPr>
        <p:spPr bwMode="auto">
          <a:xfrm>
            <a:off x="6000750" y="4410075"/>
            <a:ext cx="5207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12" name="Line 11">
            <a:extLst>
              <a:ext uri="{FF2B5EF4-FFF2-40B4-BE49-F238E27FC236}">
                <a16:creationId xmlns:a16="http://schemas.microsoft.com/office/drawing/2014/main" id="{0ED23679-8668-4909-9B13-9C0FE380BC3E}"/>
              </a:ext>
            </a:extLst>
          </p:cNvPr>
          <p:cNvSpPr>
            <a:spLocks noChangeShapeType="1"/>
          </p:cNvSpPr>
          <p:nvPr/>
        </p:nvSpPr>
        <p:spPr bwMode="auto">
          <a:xfrm>
            <a:off x="2732088" y="2851150"/>
            <a:ext cx="2079625" cy="1871663"/>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a:extLst>
              <a:ext uri="{FF2B5EF4-FFF2-40B4-BE49-F238E27FC236}">
                <a16:creationId xmlns:a16="http://schemas.microsoft.com/office/drawing/2014/main" id="{DA705607-A028-42B7-A83F-2F15AACB50F1}"/>
              </a:ext>
            </a:extLst>
          </p:cNvPr>
          <p:cNvSpPr>
            <a:spLocks noChangeArrowheads="1"/>
          </p:cNvSpPr>
          <p:nvPr/>
        </p:nvSpPr>
        <p:spPr bwMode="auto">
          <a:xfrm>
            <a:off x="4587875" y="4643438"/>
            <a:ext cx="11144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MR</a:t>
            </a:r>
            <a:endParaRPr lang="zh-CN" altLang="en-US" sz="1600">
              <a:solidFill>
                <a:schemeClr val="tx1"/>
              </a:solidFill>
            </a:endParaRPr>
          </a:p>
        </p:txBody>
      </p:sp>
      <p:sp>
        <p:nvSpPr>
          <p:cNvPr id="14" name="Line 13">
            <a:extLst>
              <a:ext uri="{FF2B5EF4-FFF2-40B4-BE49-F238E27FC236}">
                <a16:creationId xmlns:a16="http://schemas.microsoft.com/office/drawing/2014/main" id="{FD1AB819-12CC-4AC3-8593-0BA6F1189726}"/>
              </a:ext>
            </a:extLst>
          </p:cNvPr>
          <p:cNvSpPr>
            <a:spLocks noChangeShapeType="1"/>
          </p:cNvSpPr>
          <p:nvPr/>
        </p:nvSpPr>
        <p:spPr bwMode="auto">
          <a:xfrm>
            <a:off x="2728913" y="2851150"/>
            <a:ext cx="3346450" cy="163830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a:extLst>
              <a:ext uri="{FF2B5EF4-FFF2-40B4-BE49-F238E27FC236}">
                <a16:creationId xmlns:a16="http://schemas.microsoft.com/office/drawing/2014/main" id="{19FD3E3A-6E09-43CA-9D2F-3A5209DCA568}"/>
              </a:ext>
            </a:extLst>
          </p:cNvPr>
          <p:cNvSpPr>
            <a:spLocks noChangeArrowheads="1"/>
          </p:cNvSpPr>
          <p:nvPr/>
        </p:nvSpPr>
        <p:spPr bwMode="auto">
          <a:xfrm>
            <a:off x="2357438" y="3397250"/>
            <a:ext cx="593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P</a:t>
            </a:r>
            <a:r>
              <a:rPr lang="zh-CN" altLang="en-US" sz="1000">
                <a:solidFill>
                  <a:srgbClr val="000000"/>
                </a:solidFill>
              </a:rPr>
              <a:t>0</a:t>
            </a:r>
            <a:endParaRPr lang="zh-CN" altLang="en-US" sz="1600">
              <a:solidFill>
                <a:schemeClr val="tx1"/>
              </a:solidFill>
            </a:endParaRPr>
          </a:p>
        </p:txBody>
      </p:sp>
      <p:sp>
        <p:nvSpPr>
          <p:cNvPr id="16" name="Text Box 15">
            <a:extLst>
              <a:ext uri="{FF2B5EF4-FFF2-40B4-BE49-F238E27FC236}">
                <a16:creationId xmlns:a16="http://schemas.microsoft.com/office/drawing/2014/main" id="{817F02A5-9330-46A9-BBA6-FBD36521D6B8}"/>
              </a:ext>
            </a:extLst>
          </p:cNvPr>
          <p:cNvSpPr>
            <a:spLocks noChangeArrowheads="1"/>
          </p:cNvSpPr>
          <p:nvPr/>
        </p:nvSpPr>
        <p:spPr bwMode="auto">
          <a:xfrm>
            <a:off x="4214813" y="2071688"/>
            <a:ext cx="698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17" name="Line 16">
            <a:extLst>
              <a:ext uri="{FF2B5EF4-FFF2-40B4-BE49-F238E27FC236}">
                <a16:creationId xmlns:a16="http://schemas.microsoft.com/office/drawing/2014/main" id="{B28555FA-FA26-4AAC-B126-F18E4F7FF993}"/>
              </a:ext>
            </a:extLst>
          </p:cNvPr>
          <p:cNvSpPr>
            <a:spLocks noChangeShapeType="1"/>
          </p:cNvSpPr>
          <p:nvPr/>
        </p:nvSpPr>
        <p:spPr bwMode="auto">
          <a:xfrm>
            <a:off x="4067175" y="3632200"/>
            <a:ext cx="0" cy="1790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a:extLst>
              <a:ext uri="{FF2B5EF4-FFF2-40B4-BE49-F238E27FC236}">
                <a16:creationId xmlns:a16="http://schemas.microsoft.com/office/drawing/2014/main" id="{C124E99B-44F4-4584-A42B-DB8700C1AC8B}"/>
              </a:ext>
            </a:extLst>
          </p:cNvPr>
          <p:cNvSpPr>
            <a:spLocks noChangeShapeType="1"/>
          </p:cNvSpPr>
          <p:nvPr/>
        </p:nvSpPr>
        <p:spPr bwMode="auto">
          <a:xfrm flipH="1">
            <a:off x="2728913" y="3632200"/>
            <a:ext cx="29003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8">
            <a:extLst>
              <a:ext uri="{FF2B5EF4-FFF2-40B4-BE49-F238E27FC236}">
                <a16:creationId xmlns:a16="http://schemas.microsoft.com/office/drawing/2014/main" id="{2EF77E48-C241-4E97-A01F-01B2ED32D349}"/>
              </a:ext>
            </a:extLst>
          </p:cNvPr>
          <p:cNvSpPr>
            <a:spLocks noChangeArrowheads="1"/>
          </p:cNvSpPr>
          <p:nvPr/>
        </p:nvSpPr>
        <p:spPr bwMode="auto">
          <a:xfrm>
            <a:off x="6223000" y="3317875"/>
            <a:ext cx="7000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MC</a:t>
            </a:r>
            <a:endParaRPr lang="zh-CN" altLang="en-US" sz="1600">
              <a:solidFill>
                <a:schemeClr val="tx1"/>
              </a:solidFill>
            </a:endParaRPr>
          </a:p>
        </p:txBody>
      </p:sp>
      <p:sp>
        <p:nvSpPr>
          <p:cNvPr id="20" name="Text Box 19">
            <a:extLst>
              <a:ext uri="{FF2B5EF4-FFF2-40B4-BE49-F238E27FC236}">
                <a16:creationId xmlns:a16="http://schemas.microsoft.com/office/drawing/2014/main" id="{2E703AE9-2B4A-4A7D-B33D-943707035A58}"/>
              </a:ext>
            </a:extLst>
          </p:cNvPr>
          <p:cNvSpPr>
            <a:spLocks noChangeArrowheads="1"/>
          </p:cNvSpPr>
          <p:nvPr/>
        </p:nvSpPr>
        <p:spPr bwMode="auto">
          <a:xfrm>
            <a:off x="4214813" y="5422900"/>
            <a:ext cx="6302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Q*</a:t>
            </a:r>
            <a:endParaRPr lang="zh-CN" altLang="en-US" sz="1600">
              <a:solidFill>
                <a:schemeClr val="tx1"/>
              </a:solidFill>
            </a:endParaRPr>
          </a:p>
        </p:txBody>
      </p:sp>
      <p:sp>
        <p:nvSpPr>
          <p:cNvPr id="21" name="Line 20">
            <a:extLst>
              <a:ext uri="{FF2B5EF4-FFF2-40B4-BE49-F238E27FC236}">
                <a16:creationId xmlns:a16="http://schemas.microsoft.com/office/drawing/2014/main" id="{B199D7C3-1A38-4457-A1B9-4D0D54FBE174}"/>
              </a:ext>
            </a:extLst>
          </p:cNvPr>
          <p:cNvSpPr>
            <a:spLocks noChangeShapeType="1"/>
          </p:cNvSpPr>
          <p:nvPr/>
        </p:nvSpPr>
        <p:spPr bwMode="auto">
          <a:xfrm>
            <a:off x="4365625" y="3632200"/>
            <a:ext cx="0" cy="1790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a:extLst>
              <a:ext uri="{FF2B5EF4-FFF2-40B4-BE49-F238E27FC236}">
                <a16:creationId xmlns:a16="http://schemas.microsoft.com/office/drawing/2014/main" id="{6AD95DF8-5AC8-4C4A-BAEF-9BE189A1D551}"/>
              </a:ext>
            </a:extLst>
          </p:cNvPr>
          <p:cNvSpPr>
            <a:spLocks noChangeShapeType="1"/>
          </p:cNvSpPr>
          <p:nvPr/>
        </p:nvSpPr>
        <p:spPr bwMode="auto">
          <a:xfrm>
            <a:off x="5629275" y="3632200"/>
            <a:ext cx="0" cy="1790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a:extLst>
              <a:ext uri="{FF2B5EF4-FFF2-40B4-BE49-F238E27FC236}">
                <a16:creationId xmlns:a16="http://schemas.microsoft.com/office/drawing/2014/main" id="{E6EB98BA-B187-45FD-B1FB-E2C232C30876}"/>
              </a:ext>
            </a:extLst>
          </p:cNvPr>
          <p:cNvSpPr>
            <a:spLocks noChangeShapeType="1"/>
          </p:cNvSpPr>
          <p:nvPr/>
        </p:nvSpPr>
        <p:spPr bwMode="auto">
          <a:xfrm flipV="1">
            <a:off x="3473450" y="2382838"/>
            <a:ext cx="1933575" cy="1793875"/>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a:extLst>
              <a:ext uri="{FF2B5EF4-FFF2-40B4-BE49-F238E27FC236}">
                <a16:creationId xmlns:a16="http://schemas.microsoft.com/office/drawing/2014/main" id="{69DCA1B6-97ED-42E3-AFE5-0F4EF78EE8FE}"/>
              </a:ext>
            </a:extLst>
          </p:cNvPr>
          <p:cNvSpPr>
            <a:spLocks noChangeShapeType="1"/>
          </p:cNvSpPr>
          <p:nvPr/>
        </p:nvSpPr>
        <p:spPr bwMode="auto">
          <a:xfrm flipV="1">
            <a:off x="3470275" y="3552825"/>
            <a:ext cx="2752725" cy="1169988"/>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a:extLst>
              <a:ext uri="{FF2B5EF4-FFF2-40B4-BE49-F238E27FC236}">
                <a16:creationId xmlns:a16="http://schemas.microsoft.com/office/drawing/2014/main" id="{6D4F0F8A-401E-4EC7-96E8-FDCD14FD3F1F}"/>
              </a:ext>
            </a:extLst>
          </p:cNvPr>
          <p:cNvSpPr>
            <a:spLocks noChangeShapeType="1"/>
          </p:cNvSpPr>
          <p:nvPr/>
        </p:nvSpPr>
        <p:spPr bwMode="auto">
          <a:xfrm>
            <a:off x="2728913" y="2851150"/>
            <a:ext cx="2155825"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5">
            <a:extLst>
              <a:ext uri="{FF2B5EF4-FFF2-40B4-BE49-F238E27FC236}">
                <a16:creationId xmlns:a16="http://schemas.microsoft.com/office/drawing/2014/main" id="{1DAB2C2A-DF12-481E-8E0C-D158CA128781}"/>
              </a:ext>
            </a:extLst>
          </p:cNvPr>
          <p:cNvSpPr>
            <a:spLocks noChangeArrowheads="1"/>
          </p:cNvSpPr>
          <p:nvPr/>
        </p:nvSpPr>
        <p:spPr bwMode="auto">
          <a:xfrm>
            <a:off x="5330825" y="2071688"/>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600">
              <a:solidFill>
                <a:schemeClr val="tx1"/>
              </a:solidFill>
            </a:endParaRPr>
          </a:p>
        </p:txBody>
      </p:sp>
      <p:sp>
        <p:nvSpPr>
          <p:cNvPr id="27" name="Text Box 26">
            <a:extLst>
              <a:ext uri="{FF2B5EF4-FFF2-40B4-BE49-F238E27FC236}">
                <a16:creationId xmlns:a16="http://schemas.microsoft.com/office/drawing/2014/main" id="{849CBF71-E786-4AFC-B935-12F695B4C56C}"/>
              </a:ext>
            </a:extLst>
          </p:cNvPr>
          <p:cNvSpPr>
            <a:spLocks noChangeArrowheads="1"/>
          </p:cNvSpPr>
          <p:nvPr/>
        </p:nvSpPr>
        <p:spPr bwMode="auto">
          <a:xfrm>
            <a:off x="3919538" y="5422900"/>
            <a:ext cx="4683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Q</a:t>
            </a:r>
            <a:r>
              <a:rPr lang="zh-CN" altLang="en-US" sz="1000">
                <a:solidFill>
                  <a:srgbClr val="000000"/>
                </a:solidFill>
              </a:rPr>
              <a:t>1</a:t>
            </a:r>
            <a:endParaRPr lang="zh-CN" altLang="en-US" sz="1600">
              <a:solidFill>
                <a:schemeClr val="tx1"/>
              </a:solidFill>
            </a:endParaRPr>
          </a:p>
        </p:txBody>
      </p:sp>
      <p:sp>
        <p:nvSpPr>
          <p:cNvPr id="28" name="Text Box 27">
            <a:extLst>
              <a:ext uri="{FF2B5EF4-FFF2-40B4-BE49-F238E27FC236}">
                <a16:creationId xmlns:a16="http://schemas.microsoft.com/office/drawing/2014/main" id="{10ED2C80-9B67-469B-80D3-098198AD69CD}"/>
              </a:ext>
            </a:extLst>
          </p:cNvPr>
          <p:cNvSpPr>
            <a:spLocks noChangeArrowheads="1"/>
          </p:cNvSpPr>
          <p:nvPr/>
        </p:nvSpPr>
        <p:spPr bwMode="auto">
          <a:xfrm>
            <a:off x="5478463" y="5422900"/>
            <a:ext cx="4667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Q</a:t>
            </a:r>
            <a:r>
              <a:rPr lang="zh-CN" altLang="en-US" sz="1000">
                <a:solidFill>
                  <a:srgbClr val="000000"/>
                </a:solidFill>
              </a:rPr>
              <a:t>0</a:t>
            </a:r>
            <a:endParaRPr lang="zh-CN" altLang="en-US" sz="1600">
              <a:solidFill>
                <a:schemeClr val="tx1"/>
              </a:solidFill>
            </a:endParaRPr>
          </a:p>
        </p:txBody>
      </p:sp>
      <p:sp>
        <p:nvSpPr>
          <p:cNvPr id="29" name="Text Box 28">
            <a:extLst>
              <a:ext uri="{FF2B5EF4-FFF2-40B4-BE49-F238E27FC236}">
                <a16:creationId xmlns:a16="http://schemas.microsoft.com/office/drawing/2014/main" id="{B9FADEBD-E8DC-4347-8317-097E6AAFF26D}"/>
              </a:ext>
            </a:extLst>
          </p:cNvPr>
          <p:cNvSpPr>
            <a:spLocks noChangeArrowheads="1"/>
          </p:cNvSpPr>
          <p:nvPr/>
        </p:nvSpPr>
        <p:spPr bwMode="auto">
          <a:xfrm>
            <a:off x="2357438" y="2697163"/>
            <a:ext cx="4079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P</a:t>
            </a:r>
            <a:r>
              <a:rPr lang="zh-CN" altLang="en-US" sz="1000">
                <a:solidFill>
                  <a:srgbClr val="000000"/>
                </a:solidFill>
              </a:rPr>
              <a:t>1</a:t>
            </a:r>
            <a:endParaRPr lang="zh-CN" altLang="en-US" sz="1600">
              <a:solidFill>
                <a:schemeClr val="tx1"/>
              </a:solidFill>
            </a:endParaRPr>
          </a:p>
        </p:txBody>
      </p:sp>
      <p:sp>
        <p:nvSpPr>
          <p:cNvPr id="30" name="圆角矩形标注 29">
            <a:extLst>
              <a:ext uri="{FF2B5EF4-FFF2-40B4-BE49-F238E27FC236}">
                <a16:creationId xmlns:a16="http://schemas.microsoft.com/office/drawing/2014/main" id="{8DC4E9FC-7191-4E25-8099-E83B4A3752F1}"/>
              </a:ext>
            </a:extLst>
          </p:cNvPr>
          <p:cNvSpPr>
            <a:spLocks noChangeArrowheads="1"/>
          </p:cNvSpPr>
          <p:nvPr/>
        </p:nvSpPr>
        <p:spPr bwMode="auto">
          <a:xfrm>
            <a:off x="3695700" y="1296988"/>
            <a:ext cx="2006600" cy="374650"/>
          </a:xfrm>
          <a:prstGeom prst="wedgeRoundRectCallout">
            <a:avLst>
              <a:gd name="adj1" fmla="val -4190"/>
              <a:gd name="adj2" fmla="val 225245"/>
              <a:gd name="adj3" fmla="val 16667"/>
            </a:avLst>
          </a:prstGeom>
          <a:solidFill>
            <a:srgbClr val="EFD1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b="0">
                <a:solidFill>
                  <a:srgbClr val="000000"/>
                </a:solidFill>
              </a:rPr>
              <a:t>D</a:t>
            </a:r>
            <a:r>
              <a:rPr lang="zh-CN" altLang="en-US" sz="1600" b="0">
                <a:solidFill>
                  <a:srgbClr val="000000"/>
                </a:solidFill>
              </a:rPr>
              <a:t>代表市场需求曲线</a:t>
            </a:r>
          </a:p>
        </p:txBody>
      </p:sp>
      <p:sp>
        <p:nvSpPr>
          <p:cNvPr id="31" name="圆角矩形标注 30">
            <a:extLst>
              <a:ext uri="{FF2B5EF4-FFF2-40B4-BE49-F238E27FC236}">
                <a16:creationId xmlns:a16="http://schemas.microsoft.com/office/drawing/2014/main" id="{857E0325-E5AE-473F-BB07-A6D9504C64F3}"/>
              </a:ext>
            </a:extLst>
          </p:cNvPr>
          <p:cNvSpPr>
            <a:spLocks noChangeArrowheads="1"/>
          </p:cNvSpPr>
          <p:nvPr/>
        </p:nvSpPr>
        <p:spPr bwMode="auto">
          <a:xfrm>
            <a:off x="5929313" y="1857375"/>
            <a:ext cx="2620962" cy="374650"/>
          </a:xfrm>
          <a:prstGeom prst="wedgeRoundRectCallout">
            <a:avLst>
              <a:gd name="adj1" fmla="val -73444"/>
              <a:gd name="adj2" fmla="val 124495"/>
              <a:gd name="adj3" fmla="val 16667"/>
            </a:avLst>
          </a:prstGeom>
          <a:solidFill>
            <a:srgbClr val="D4F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b="0">
                <a:solidFill>
                  <a:srgbClr val="000000"/>
                </a:solidFill>
              </a:rPr>
              <a:t>S</a:t>
            </a:r>
            <a:r>
              <a:rPr lang="zh-CN" altLang="en-US" sz="1600" b="0">
                <a:solidFill>
                  <a:srgbClr val="000000"/>
                </a:solidFill>
              </a:rPr>
              <a:t>是所有小企业的供给曲线</a:t>
            </a:r>
          </a:p>
        </p:txBody>
      </p:sp>
      <p:sp>
        <p:nvSpPr>
          <p:cNvPr id="32" name="圆角矩形标注 31">
            <a:extLst>
              <a:ext uri="{FF2B5EF4-FFF2-40B4-BE49-F238E27FC236}">
                <a16:creationId xmlns:a16="http://schemas.microsoft.com/office/drawing/2014/main" id="{A73B3560-D43D-4473-BFE6-F9C59A24C6FD}"/>
              </a:ext>
            </a:extLst>
          </p:cNvPr>
          <p:cNvSpPr>
            <a:spLocks noChangeArrowheads="1"/>
          </p:cNvSpPr>
          <p:nvPr/>
        </p:nvSpPr>
        <p:spPr bwMode="auto">
          <a:xfrm>
            <a:off x="6000750" y="2311400"/>
            <a:ext cx="2714625" cy="920750"/>
          </a:xfrm>
          <a:prstGeom prst="wedgeRoundRectCallout">
            <a:avLst>
              <a:gd name="adj1" fmla="val -97287"/>
              <a:gd name="adj2" fmla="val 83019"/>
              <a:gd name="adj3" fmla="val 16667"/>
            </a:avLst>
          </a:prstGeom>
          <a:solidFill>
            <a:srgbClr val="D1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在每一价格水平上</a:t>
            </a:r>
            <a:r>
              <a:rPr lang="en-US" altLang="zh-CN" sz="1600" b="0">
                <a:solidFill>
                  <a:srgbClr val="000000"/>
                </a:solidFill>
              </a:rPr>
              <a:t>, D</a:t>
            </a:r>
            <a:r>
              <a:rPr lang="zh-CN" altLang="en-US" sz="1600" b="0">
                <a:solidFill>
                  <a:srgbClr val="000000"/>
                </a:solidFill>
              </a:rPr>
              <a:t>与</a:t>
            </a:r>
            <a:r>
              <a:rPr lang="en-US" altLang="zh-CN" sz="1600" b="0">
                <a:solidFill>
                  <a:srgbClr val="000000"/>
                </a:solidFill>
              </a:rPr>
              <a:t>S</a:t>
            </a:r>
            <a:r>
              <a:rPr lang="zh-CN" altLang="en-US" sz="1600" b="0">
                <a:solidFill>
                  <a:srgbClr val="000000"/>
                </a:solidFill>
              </a:rPr>
              <a:t>的水平差距是寡头企业准备提供的产量。</a:t>
            </a:r>
          </a:p>
        </p:txBody>
      </p:sp>
      <p:sp>
        <p:nvSpPr>
          <p:cNvPr id="33" name="圆角矩形标注 32">
            <a:extLst>
              <a:ext uri="{FF2B5EF4-FFF2-40B4-BE49-F238E27FC236}">
                <a16:creationId xmlns:a16="http://schemas.microsoft.com/office/drawing/2014/main" id="{3F7ADAFB-1EA4-4BE7-AAF9-651AD4118C6A}"/>
              </a:ext>
            </a:extLst>
          </p:cNvPr>
          <p:cNvSpPr>
            <a:spLocks noChangeArrowheads="1"/>
          </p:cNvSpPr>
          <p:nvPr/>
        </p:nvSpPr>
        <p:spPr bwMode="auto">
          <a:xfrm>
            <a:off x="214313" y="1857375"/>
            <a:ext cx="2143125" cy="2009775"/>
          </a:xfrm>
          <a:prstGeom prst="wedgeRoundRectCallout">
            <a:avLst>
              <a:gd name="adj1" fmla="val 55694"/>
              <a:gd name="adj2" fmla="val 29986"/>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当价格为</a:t>
            </a:r>
            <a:r>
              <a:rPr lang="en-US" altLang="zh-CN" sz="1600" b="0">
                <a:solidFill>
                  <a:srgbClr val="000000"/>
                </a:solidFill>
              </a:rPr>
              <a:t>P</a:t>
            </a:r>
            <a:r>
              <a:rPr lang="en-US" altLang="zh-CN" sz="1100" b="0">
                <a:solidFill>
                  <a:srgbClr val="000000"/>
                </a:solidFill>
              </a:rPr>
              <a:t>0</a:t>
            </a:r>
            <a:r>
              <a:rPr lang="zh-CN" altLang="en-US" sz="1600" b="0">
                <a:solidFill>
                  <a:srgbClr val="000000"/>
                </a:solidFill>
              </a:rPr>
              <a:t>时</a:t>
            </a:r>
            <a:r>
              <a:rPr lang="en-US" altLang="zh-CN" sz="1600" b="0">
                <a:solidFill>
                  <a:srgbClr val="000000"/>
                </a:solidFill>
              </a:rPr>
              <a:t>, </a:t>
            </a:r>
            <a:r>
              <a:rPr lang="zh-CN" altLang="en-US" sz="1600" b="0">
                <a:solidFill>
                  <a:srgbClr val="000000"/>
                </a:solidFill>
              </a:rPr>
              <a:t>市场的需求量为</a:t>
            </a:r>
            <a:r>
              <a:rPr lang="en-US" altLang="zh-CN" sz="1600" b="0">
                <a:solidFill>
                  <a:srgbClr val="000000"/>
                </a:solidFill>
              </a:rPr>
              <a:t>Q</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所有小企业提供的总供给量为</a:t>
            </a:r>
            <a:r>
              <a:rPr lang="en-US" altLang="zh-CN" sz="1600" b="0">
                <a:solidFill>
                  <a:srgbClr val="000000"/>
                </a:solidFill>
              </a:rPr>
              <a:t>Q</a:t>
            </a:r>
            <a:r>
              <a:rPr lang="en-US" altLang="zh-CN" sz="1100" b="0">
                <a:solidFill>
                  <a:srgbClr val="000000"/>
                </a:solidFill>
              </a:rPr>
              <a:t>1</a:t>
            </a:r>
            <a:r>
              <a:rPr lang="en-US" altLang="zh-CN" sz="1600" b="0">
                <a:solidFill>
                  <a:srgbClr val="000000"/>
                </a:solidFill>
              </a:rPr>
              <a:t>, </a:t>
            </a:r>
            <a:r>
              <a:rPr lang="zh-CN" altLang="en-US" sz="1600" b="0">
                <a:solidFill>
                  <a:srgbClr val="000000"/>
                </a:solidFill>
              </a:rPr>
              <a:t>支配性企业面临的“剩余”需求量为</a:t>
            </a:r>
            <a:r>
              <a:rPr lang="en-US" altLang="zh-CN" sz="1600" b="0">
                <a:solidFill>
                  <a:srgbClr val="000000"/>
                </a:solidFill>
              </a:rPr>
              <a:t>(Q</a:t>
            </a:r>
            <a:r>
              <a:rPr lang="en-US" altLang="zh-CN" sz="1100" b="0">
                <a:solidFill>
                  <a:srgbClr val="000000"/>
                </a:solidFill>
              </a:rPr>
              <a:t>0</a:t>
            </a:r>
            <a:r>
              <a:rPr lang="en-US" altLang="zh-CN" sz="1600" b="0">
                <a:solidFill>
                  <a:srgbClr val="000000"/>
                </a:solidFill>
              </a:rPr>
              <a:t>-Q</a:t>
            </a:r>
            <a:r>
              <a:rPr lang="en-US" altLang="zh-CN" sz="1100" b="0">
                <a:solidFill>
                  <a:srgbClr val="000000"/>
                </a:solidFill>
              </a:rPr>
              <a:t>1</a:t>
            </a:r>
            <a:r>
              <a:rPr lang="en-US" altLang="zh-CN" sz="1600" b="0">
                <a:solidFill>
                  <a:srgbClr val="000000"/>
                </a:solidFill>
              </a:rPr>
              <a:t>)=Q*</a:t>
            </a:r>
            <a:endParaRPr lang="zh-CN" altLang="en-US" sz="1600" b="0">
              <a:solidFill>
                <a:srgbClr val="000000"/>
              </a:solidFill>
            </a:endParaRPr>
          </a:p>
        </p:txBody>
      </p:sp>
      <p:sp>
        <p:nvSpPr>
          <p:cNvPr id="34" name="圆角矩形标注 33">
            <a:extLst>
              <a:ext uri="{FF2B5EF4-FFF2-40B4-BE49-F238E27FC236}">
                <a16:creationId xmlns:a16="http://schemas.microsoft.com/office/drawing/2014/main" id="{329AC21F-FBCF-4B96-834D-106F4621240B}"/>
              </a:ext>
            </a:extLst>
          </p:cNvPr>
          <p:cNvSpPr>
            <a:spLocks noChangeArrowheads="1"/>
          </p:cNvSpPr>
          <p:nvPr/>
        </p:nvSpPr>
        <p:spPr bwMode="auto">
          <a:xfrm>
            <a:off x="6786563" y="3500438"/>
            <a:ext cx="2143125" cy="919162"/>
          </a:xfrm>
          <a:prstGeom prst="wedgeRoundRectCallout">
            <a:avLst>
              <a:gd name="adj1" fmla="val -91940"/>
              <a:gd name="adj2" fmla="val 35662"/>
              <a:gd name="adj3" fmla="val 16667"/>
            </a:avLst>
          </a:prstGeom>
          <a:solidFill>
            <a:srgbClr val="FCBEB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defRPr/>
            </a:pPr>
            <a:r>
              <a:rPr lang="en-US" altLang="zh-CN" b="0" dirty="0">
                <a:solidFill>
                  <a:srgbClr val="000000"/>
                </a:solidFill>
                <a:sym typeface="Arial" panose="020B0604020202020204" pitchFamily="34" charset="0"/>
              </a:rPr>
              <a:t>D</a:t>
            </a:r>
            <a:r>
              <a:rPr lang="zh-CN" altLang="en-US" b="0" dirty="0">
                <a:solidFill>
                  <a:srgbClr val="000000"/>
                </a:solidFill>
                <a:sym typeface="Arial" panose="020B0604020202020204" pitchFamily="34" charset="0"/>
              </a:rPr>
              <a:t>与</a:t>
            </a:r>
            <a:r>
              <a:rPr lang="en-US" altLang="zh-CN" b="0" dirty="0">
                <a:solidFill>
                  <a:srgbClr val="000000"/>
                </a:solidFill>
                <a:sym typeface="Arial" panose="020B0604020202020204" pitchFamily="34" charset="0"/>
              </a:rPr>
              <a:t>S</a:t>
            </a:r>
            <a:r>
              <a:rPr lang="zh-CN" altLang="en-US" b="0" dirty="0">
                <a:solidFill>
                  <a:srgbClr val="000000"/>
                </a:solidFill>
                <a:sym typeface="Arial" panose="020B0604020202020204" pitchFamily="34" charset="0"/>
              </a:rPr>
              <a:t>水平相减后得到的</a:t>
            </a:r>
            <a:r>
              <a:rPr lang="en-US" altLang="zh-CN" b="0" dirty="0">
                <a:solidFill>
                  <a:srgbClr val="000000"/>
                </a:solidFill>
                <a:sym typeface="Arial" panose="020B0604020202020204" pitchFamily="34" charset="0"/>
              </a:rPr>
              <a:t>d</a:t>
            </a:r>
            <a:r>
              <a:rPr lang="zh-CN" altLang="en-US" b="0" dirty="0">
                <a:solidFill>
                  <a:srgbClr val="000000"/>
                </a:solidFill>
                <a:sym typeface="Arial" panose="020B0604020202020204" pitchFamily="34" charset="0"/>
              </a:rPr>
              <a:t>是</a:t>
            </a:r>
            <a:r>
              <a:rPr lang="zh-CN" altLang="en-US" dirty="0">
                <a:solidFill>
                  <a:srgbClr val="FF0000"/>
                </a:solidFill>
                <a:effectLst>
                  <a:outerShdw blurRad="38100" dist="38100" dir="2700000" algn="tl">
                    <a:srgbClr val="000000">
                      <a:alpha val="43137"/>
                    </a:srgbClr>
                  </a:outerShdw>
                </a:effectLst>
                <a:sym typeface="Arial" panose="020B0604020202020204" pitchFamily="34" charset="0"/>
              </a:rPr>
              <a:t>寡头企业</a:t>
            </a:r>
            <a:r>
              <a:rPr lang="zh-CN" altLang="en-US" b="0" dirty="0">
                <a:solidFill>
                  <a:srgbClr val="000000"/>
                </a:solidFill>
                <a:sym typeface="Arial" panose="020B0604020202020204" pitchFamily="34" charset="0"/>
              </a:rPr>
              <a:t>面临的需求曲线。</a:t>
            </a:r>
          </a:p>
        </p:txBody>
      </p:sp>
      <p:sp>
        <p:nvSpPr>
          <p:cNvPr id="35" name="圆角矩形标注 34">
            <a:extLst>
              <a:ext uri="{FF2B5EF4-FFF2-40B4-BE49-F238E27FC236}">
                <a16:creationId xmlns:a16="http://schemas.microsoft.com/office/drawing/2014/main" id="{1B06B674-4BB2-4F1F-A380-7DF4B6804A7B}"/>
              </a:ext>
            </a:extLst>
          </p:cNvPr>
          <p:cNvSpPr>
            <a:spLocks noChangeArrowheads="1"/>
          </p:cNvSpPr>
          <p:nvPr/>
        </p:nvSpPr>
        <p:spPr bwMode="auto">
          <a:xfrm>
            <a:off x="357188" y="3929063"/>
            <a:ext cx="2071687" cy="1465262"/>
          </a:xfrm>
          <a:prstGeom prst="wedgeRoundRectCallout">
            <a:avLst>
              <a:gd name="adj1" fmla="val 140301"/>
              <a:gd name="adj2" fmla="val 38708"/>
              <a:gd name="adj3" fmla="val 16667"/>
            </a:avLst>
          </a:prstGeom>
          <a:solidFill>
            <a:srgbClr val="FEFCC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b="0">
                <a:solidFill>
                  <a:srgbClr val="000000"/>
                </a:solidFill>
              </a:rPr>
              <a:t>MR</a:t>
            </a:r>
            <a:r>
              <a:rPr lang="zh-CN" altLang="en-US" sz="1600" b="0">
                <a:solidFill>
                  <a:srgbClr val="000000"/>
                </a:solidFill>
              </a:rPr>
              <a:t>与</a:t>
            </a:r>
            <a:r>
              <a:rPr lang="en-US" altLang="zh-CN" sz="1600" b="0">
                <a:solidFill>
                  <a:srgbClr val="000000"/>
                </a:solidFill>
              </a:rPr>
              <a:t>MC</a:t>
            </a:r>
            <a:r>
              <a:rPr lang="zh-CN" altLang="en-US" sz="1600" b="0">
                <a:solidFill>
                  <a:srgbClr val="000000"/>
                </a:solidFill>
              </a:rPr>
              <a:t>的交点决定了支配性企业的利润最大化产量为</a:t>
            </a:r>
            <a:r>
              <a:rPr lang="en-US" altLang="zh-CN" sz="1600" b="0">
                <a:solidFill>
                  <a:srgbClr val="000000"/>
                </a:solidFill>
              </a:rPr>
              <a:t>Q*, </a:t>
            </a:r>
            <a:r>
              <a:rPr lang="zh-CN" altLang="en-US" sz="1600" b="0">
                <a:solidFill>
                  <a:srgbClr val="000000"/>
                </a:solidFill>
              </a:rPr>
              <a:t>相应的利润最大化价格为</a:t>
            </a:r>
            <a:r>
              <a:rPr lang="en-US" altLang="zh-CN" sz="1600" b="0">
                <a:solidFill>
                  <a:srgbClr val="000000"/>
                </a:solidFill>
              </a:rPr>
              <a:t>P</a:t>
            </a:r>
            <a:r>
              <a:rPr lang="en-US" altLang="zh-CN" sz="1000" b="0">
                <a:solidFill>
                  <a:srgbClr val="000000"/>
                </a:solidFill>
              </a:rPr>
              <a:t>0</a:t>
            </a:r>
            <a:r>
              <a:rPr lang="zh-CN" altLang="en-US" sz="1600" b="0">
                <a:solidFill>
                  <a:srgbClr val="000000"/>
                </a:solidFill>
              </a:rPr>
              <a:t>。</a:t>
            </a:r>
          </a:p>
        </p:txBody>
      </p:sp>
    </p:spTree>
    <p:extLst>
      <p:ext uri="{BB962C8B-B14F-4D97-AF65-F5344CB8AC3E}">
        <p14:creationId xmlns:p14="http://schemas.microsoft.com/office/powerpoint/2010/main" val="155830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p:cBhvr>
                                        <p:cTn id="13" dur="500"/>
                                        <p:tgtEl>
                                          <p:spTgt spid="8"/>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p:cBhvr>
                                        <p:cTn id="24" dur="500"/>
                                        <p:tgtEl>
                                          <p:spTgt spid="16"/>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p:cBhvr>
                                        <p:cTn id="50" dur="500"/>
                                        <p:tgtEl>
                                          <p:spTgt spid="29"/>
                                        </p:tgtEl>
                                      </p:cBhvr>
                                    </p:animEffect>
                                  </p:childTnLst>
                                </p:cTn>
                              </p:par>
                              <p:par>
                                <p:cTn id="51" presetID="3" presetClass="entr" presetSubtype="1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6"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p:cBhvr>
                                        <p:cTn id="63" dur="500"/>
                                        <p:tgtEl>
                                          <p:spTgt spid="14"/>
                                        </p:tgtEl>
                                      </p:cBhvr>
                                    </p:animEffect>
                                  </p:childTnLst>
                                </p:cTn>
                              </p:par>
                              <p:par>
                                <p:cTn id="64" presetID="16" presetClass="entr" presetSubtype="26"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p:cBhvr>
                                        <p:cTn id="66" dur="500"/>
                                        <p:tgtEl>
                                          <p:spTgt spid="11"/>
                                        </p:tgtEl>
                                      </p:cBhvr>
                                    </p:animEffect>
                                  </p:childTnLst>
                                </p:cTn>
                              </p:par>
                              <p:par>
                                <p:cTn id="67" presetID="16" presetClass="entr" presetSubtype="26"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p:cBhvr>
                                        <p:cTn id="79" dur="500"/>
                                        <p:tgtEl>
                                          <p:spTgt spid="15"/>
                                        </p:tgtEl>
                                      </p:cBhvr>
                                    </p:animEffect>
                                  </p:childTnLst>
                                </p:cTn>
                              </p:par>
                              <p:par>
                                <p:cTn id="80" presetID="3" presetClass="entr" presetSubtype="1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p:cBhvr>
                                        <p:cTn id="87" dur="500"/>
                                        <p:tgtEl>
                                          <p:spTgt spid="2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p:cBhvr>
                                        <p:cTn id="95" dur="500"/>
                                        <p:tgtEl>
                                          <p:spTgt spid="12"/>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p:cBhvr>
                                        <p:cTn id="98" dur="500"/>
                                        <p:tgtEl>
                                          <p:spTgt spid="1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p:cBhvr>
                                        <p:cTn id="101" dur="500"/>
                                        <p:tgtEl>
                                          <p:spTgt spid="19"/>
                                        </p:tgtEl>
                                      </p:cBhvr>
                                    </p:animEffect>
                                  </p:childTnLst>
                                </p:cTn>
                              </p:par>
                              <p:par>
                                <p:cTn id="102" presetID="3" presetClass="entr" presetSubtype="1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p:cBhvr>
                                        <p:cTn id="104" dur="500"/>
                                        <p:tgtEl>
                                          <p:spTgt spid="2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5"/>
                                        </p:tgtEl>
                                        <p:attrNameLst>
                                          <p:attrName>style.visibility</p:attrName>
                                        </p:attrNameLst>
                                      </p:cBhvr>
                                      <p:to>
                                        <p:strVal val="visible"/>
                                      </p:to>
                                    </p:set>
                                    <p:animEffect>
                                      <p:cBhvr>
                                        <p:cTn id="109" dur="500"/>
                                        <p:tgtEl>
                                          <p:spTgt spid="35"/>
                                        </p:tgtEl>
                                      </p:cBhvr>
                                    </p:animEffect>
                                  </p:childTnLst>
                                </p:cTn>
                              </p:par>
                              <p:par>
                                <p:cTn id="110" presetID="3" presetClass="entr" presetSubtype="1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p:cBhvr>
                                        <p:cTn id="112" dur="500"/>
                                        <p:tgtEl>
                                          <p:spTgt spid="21"/>
                                        </p:tgtEl>
                                      </p:cBhvr>
                                    </p:animEffect>
                                  </p:childTnLst>
                                </p:cTn>
                              </p:par>
                              <p:par>
                                <p:cTn id="113" presetID="3" presetClass="entr" presetSubtype="10" fill="hold" nodeType="withEffect">
                                  <p:stCondLst>
                                    <p:cond delay="0"/>
                                  </p:stCondLst>
                                  <p:childTnLst>
                                    <p:set>
                                      <p:cBhvr>
                                        <p:cTn id="114" dur="1" fill="hold">
                                          <p:stCondLst>
                                            <p:cond delay="0"/>
                                          </p:stCondLst>
                                        </p:cTn>
                                        <p:tgtEl>
                                          <p:spTgt spid="17"/>
                                        </p:tgtEl>
                                        <p:attrNameLst>
                                          <p:attrName>style.visibility</p:attrName>
                                        </p:attrNameLst>
                                      </p:cBhvr>
                                      <p:to>
                                        <p:strVal val="visible"/>
                                      </p:to>
                                    </p:set>
                                    <p:animEffect>
                                      <p:cBhvr>
                                        <p:cTn id="115" dur="500"/>
                                        <p:tgtEl>
                                          <p:spTgt spid="1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7"/>
                                        </p:tgtEl>
                                        <p:attrNameLst>
                                          <p:attrName>style.visibility</p:attrName>
                                        </p:attrNameLst>
                                      </p:cBhvr>
                                      <p:to>
                                        <p:strVal val="visible"/>
                                      </p:to>
                                    </p:set>
                                    <p:animEffect>
                                      <p:cBhvr>
                                        <p:cTn id="118" dur="500"/>
                                        <p:tgtEl>
                                          <p:spTgt spid="27"/>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animEffect>
                                      <p:cBhvr>
                                        <p:cTn id="1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3" grpId="0" bldLvl="0" autoUpdateAnimBg="0"/>
      <p:bldP spid="15" grpId="0" bldLvl="0" autoUpdateAnimBg="0"/>
      <p:bldP spid="16" grpId="0" bldLvl="0" autoUpdateAnimBg="0"/>
      <p:bldP spid="19" grpId="0" bldLvl="0" autoUpdateAnimBg="0"/>
      <p:bldP spid="20" grpId="0" bldLvl="0" autoUpdateAnimBg="0"/>
      <p:bldP spid="26" grpId="0" bldLvl="0" autoUpdateAnimBg="0"/>
      <p:bldP spid="27" grpId="0" bldLvl="0" autoUpdateAnimBg="0"/>
      <p:bldP spid="28" grpId="0" bldLvl="0" autoUpdateAnimBg="0"/>
      <p:bldP spid="29" grpId="0" bldLvl="0"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P spid="35"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974418-E155-446B-978B-181E7A97A59E}"/>
              </a:ext>
            </a:extLst>
          </p:cNvPr>
          <p:cNvSpPr>
            <a:spLocks noGrp="1"/>
          </p:cNvSpPr>
          <p:nvPr>
            <p:ph type="title"/>
          </p:nvPr>
        </p:nvSpPr>
        <p:spPr/>
        <p:txBody>
          <a:bodyPr/>
          <a:lstStyle/>
          <a:p>
            <a:r>
              <a:rPr lang="zh-CN" altLang="en-US" dirty="0"/>
              <a:t>垄断竞争</a:t>
            </a:r>
          </a:p>
        </p:txBody>
      </p:sp>
      <p:sp>
        <p:nvSpPr>
          <p:cNvPr id="5" name="文本占位符 4">
            <a:extLst>
              <a:ext uri="{FF2B5EF4-FFF2-40B4-BE49-F238E27FC236}">
                <a16:creationId xmlns:a16="http://schemas.microsoft.com/office/drawing/2014/main" id="{CAF760C3-DB36-4645-AD27-55F0320C0B5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7540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4F6C0-3273-499E-8828-CA9B8444F9E1}"/>
              </a:ext>
            </a:extLst>
          </p:cNvPr>
          <p:cNvSpPr>
            <a:spLocks noGrp="1"/>
          </p:cNvSpPr>
          <p:nvPr>
            <p:ph type="title"/>
          </p:nvPr>
        </p:nvSpPr>
        <p:spPr/>
        <p:txBody>
          <a:bodyPr/>
          <a:lstStyle/>
          <a:p>
            <a:r>
              <a:rPr lang="zh-CN" altLang="en-US" dirty="0"/>
              <a:t>垄断竞争的特点</a:t>
            </a:r>
          </a:p>
        </p:txBody>
      </p:sp>
      <p:sp>
        <p:nvSpPr>
          <p:cNvPr id="3" name="内容占位符 2">
            <a:extLst>
              <a:ext uri="{FF2B5EF4-FFF2-40B4-BE49-F238E27FC236}">
                <a16:creationId xmlns:a16="http://schemas.microsoft.com/office/drawing/2014/main" id="{2EA5F87E-4DB9-4FD3-9FE4-583BE72F8962}"/>
              </a:ext>
            </a:extLst>
          </p:cNvPr>
          <p:cNvSpPr>
            <a:spLocks noGrp="1"/>
          </p:cNvSpPr>
          <p:nvPr>
            <p:ph idx="1"/>
          </p:nvPr>
        </p:nvSpPr>
        <p:spPr/>
        <p:txBody>
          <a:bodyPr>
            <a:normAutofit lnSpcReduction="10000"/>
          </a:bodyPr>
          <a:lstStyle/>
          <a:p>
            <a:r>
              <a:rPr lang="zh-CN" altLang="en-US" dirty="0"/>
              <a:t>特点</a:t>
            </a:r>
          </a:p>
          <a:p>
            <a:pPr lvl="1"/>
            <a:r>
              <a:rPr lang="zh-CN" altLang="en-US" dirty="0"/>
              <a:t>每个厂商在整个市场中所占份额都微不足道</a:t>
            </a:r>
          </a:p>
          <a:p>
            <a:pPr lvl="1"/>
            <a:r>
              <a:rPr lang="zh-CN" altLang="en-US" dirty="0"/>
              <a:t>生产的是“差异产品”</a:t>
            </a:r>
            <a:endParaRPr lang="en-US" altLang="zh-CN" dirty="0"/>
          </a:p>
          <a:p>
            <a:pPr lvl="1"/>
            <a:r>
              <a:rPr lang="zh-CN" altLang="en-US" dirty="0"/>
              <a:t>自由进入与退出市场</a:t>
            </a:r>
          </a:p>
          <a:p>
            <a:r>
              <a:rPr lang="zh-CN" altLang="en-US" dirty="0"/>
              <a:t>与完全竞争和垄断竞争的区别</a:t>
            </a:r>
          </a:p>
          <a:p>
            <a:pPr lvl="1"/>
            <a:r>
              <a:rPr lang="zh-CN" altLang="en-US" dirty="0"/>
              <a:t>完全竞争厂商改变产量的行为不影响价格</a:t>
            </a:r>
          </a:p>
          <a:p>
            <a:pPr lvl="1"/>
            <a:r>
              <a:rPr lang="zh-CN" altLang="en-US" dirty="0"/>
              <a:t>垄断竞争厂商改变产量的行为却会对价格产生一定的影响。</a:t>
            </a:r>
          </a:p>
          <a:p>
            <a:pPr lvl="1"/>
            <a:r>
              <a:rPr lang="zh-CN" altLang="en-US" dirty="0"/>
              <a:t>尽管垄断竞争厂商生产的是差异产品</a:t>
            </a:r>
            <a:r>
              <a:rPr lang="en-US" altLang="zh-CN" dirty="0"/>
              <a:t>, </a:t>
            </a:r>
            <a:r>
              <a:rPr lang="zh-CN" altLang="en-US" dirty="0"/>
              <a:t>但它却并不是真正的垄断者。</a:t>
            </a:r>
          </a:p>
          <a:p>
            <a:r>
              <a:rPr lang="zh-CN" altLang="en-US" dirty="0"/>
              <a:t>例如：餐馆、书店等</a:t>
            </a:r>
          </a:p>
          <a:p>
            <a:endParaRPr lang="zh-CN" altLang="en-US" dirty="0"/>
          </a:p>
        </p:txBody>
      </p:sp>
    </p:spTree>
    <p:extLst>
      <p:ext uri="{BB962C8B-B14F-4D97-AF65-F5344CB8AC3E}">
        <p14:creationId xmlns:p14="http://schemas.microsoft.com/office/powerpoint/2010/main" val="2103284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67074-C0FF-4D9C-A31E-17C56F186E2D}"/>
              </a:ext>
            </a:extLst>
          </p:cNvPr>
          <p:cNvSpPr>
            <a:spLocks noGrp="1"/>
          </p:cNvSpPr>
          <p:nvPr>
            <p:ph type="title"/>
          </p:nvPr>
        </p:nvSpPr>
        <p:spPr/>
        <p:txBody>
          <a:bodyPr/>
          <a:lstStyle/>
          <a:p>
            <a:r>
              <a:rPr lang="zh-CN" altLang="en-US" dirty="0"/>
              <a:t>比较完全竞争、垄断竞争与垄断</a:t>
            </a:r>
          </a:p>
        </p:txBody>
      </p:sp>
      <p:graphicFrame>
        <p:nvGraphicFramePr>
          <p:cNvPr id="6" name="表格 6">
            <a:extLst>
              <a:ext uri="{FF2B5EF4-FFF2-40B4-BE49-F238E27FC236}">
                <a16:creationId xmlns:a16="http://schemas.microsoft.com/office/drawing/2014/main" id="{137ACD07-02EC-4364-AD11-251E41A60409}"/>
              </a:ext>
            </a:extLst>
          </p:cNvPr>
          <p:cNvGraphicFramePr>
            <a:graphicFrameLocks noGrp="1"/>
          </p:cNvGraphicFramePr>
          <p:nvPr>
            <p:ph idx="1"/>
            <p:extLst>
              <p:ext uri="{D42A27DB-BD31-4B8C-83A1-F6EECF244321}">
                <p14:modId xmlns:p14="http://schemas.microsoft.com/office/powerpoint/2010/main" val="2918587134"/>
              </p:ext>
            </p:extLst>
          </p:nvPr>
        </p:nvGraphicFramePr>
        <p:xfrm>
          <a:off x="628650" y="1825625"/>
          <a:ext cx="7886700" cy="340360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1602245695"/>
                    </a:ext>
                  </a:extLst>
                </a:gridCol>
                <a:gridCol w="1971675">
                  <a:extLst>
                    <a:ext uri="{9D8B030D-6E8A-4147-A177-3AD203B41FA5}">
                      <a16:colId xmlns:a16="http://schemas.microsoft.com/office/drawing/2014/main" val="1718416204"/>
                    </a:ext>
                  </a:extLst>
                </a:gridCol>
                <a:gridCol w="1971675">
                  <a:extLst>
                    <a:ext uri="{9D8B030D-6E8A-4147-A177-3AD203B41FA5}">
                      <a16:colId xmlns:a16="http://schemas.microsoft.com/office/drawing/2014/main" val="889773237"/>
                    </a:ext>
                  </a:extLst>
                </a:gridCol>
                <a:gridCol w="1971675">
                  <a:extLst>
                    <a:ext uri="{9D8B030D-6E8A-4147-A177-3AD203B41FA5}">
                      <a16:colId xmlns:a16="http://schemas.microsoft.com/office/drawing/2014/main" val="3532853394"/>
                    </a:ext>
                  </a:extLst>
                </a:gridCol>
              </a:tblGrid>
              <a:tr h="370840">
                <a:tc>
                  <a:txBody>
                    <a:bodyPr/>
                    <a:lstStyle/>
                    <a:p>
                      <a:endParaRPr lang="zh-CN" altLang="en-US"/>
                    </a:p>
                  </a:txBody>
                  <a:tcPr/>
                </a:tc>
                <a:tc>
                  <a:txBody>
                    <a:bodyPr/>
                    <a:lstStyle/>
                    <a:p>
                      <a:r>
                        <a:rPr lang="zh-CN" altLang="en-US" dirty="0"/>
                        <a:t>完全竞争</a:t>
                      </a:r>
                    </a:p>
                  </a:txBody>
                  <a:tcPr/>
                </a:tc>
                <a:tc>
                  <a:txBody>
                    <a:bodyPr/>
                    <a:lstStyle/>
                    <a:p>
                      <a:r>
                        <a:rPr lang="zh-CN" altLang="en-US" dirty="0"/>
                        <a:t>垄断竞争</a:t>
                      </a:r>
                    </a:p>
                  </a:txBody>
                  <a:tcPr/>
                </a:tc>
                <a:tc>
                  <a:txBody>
                    <a:bodyPr/>
                    <a:lstStyle/>
                    <a:p>
                      <a:r>
                        <a:rPr lang="zh-CN" altLang="en-US" dirty="0"/>
                        <a:t>垄断</a:t>
                      </a:r>
                    </a:p>
                  </a:txBody>
                  <a:tcPr/>
                </a:tc>
                <a:extLst>
                  <a:ext uri="{0D108BD9-81ED-4DB2-BD59-A6C34878D82A}">
                    <a16:rowId xmlns:a16="http://schemas.microsoft.com/office/drawing/2014/main" val="3561193774"/>
                  </a:ext>
                </a:extLst>
              </a:tr>
              <a:tr h="370840">
                <a:tc>
                  <a:txBody>
                    <a:bodyPr/>
                    <a:lstStyle/>
                    <a:p>
                      <a:r>
                        <a:rPr lang="zh-CN" altLang="en-US" dirty="0"/>
                        <a:t>卖者的数量</a:t>
                      </a:r>
                    </a:p>
                  </a:txBody>
                  <a:tcPr/>
                </a:tc>
                <a:tc>
                  <a:txBody>
                    <a:bodyPr/>
                    <a:lstStyle/>
                    <a:p>
                      <a:r>
                        <a:rPr lang="zh-CN" altLang="en-US" dirty="0"/>
                        <a:t>许多</a:t>
                      </a:r>
                    </a:p>
                  </a:txBody>
                  <a:tcPr/>
                </a:tc>
                <a:tc>
                  <a:txBody>
                    <a:bodyPr/>
                    <a:lstStyle/>
                    <a:p>
                      <a:r>
                        <a:rPr lang="zh-CN" altLang="en-US" dirty="0"/>
                        <a:t>许多</a:t>
                      </a:r>
                    </a:p>
                  </a:txBody>
                  <a:tcPr/>
                </a:tc>
                <a:tc>
                  <a:txBody>
                    <a:bodyPr/>
                    <a:lstStyle/>
                    <a:p>
                      <a:r>
                        <a:rPr lang="zh-CN" altLang="en-US" dirty="0"/>
                        <a:t>一个</a:t>
                      </a:r>
                    </a:p>
                  </a:txBody>
                  <a:tcPr/>
                </a:tc>
                <a:extLst>
                  <a:ext uri="{0D108BD9-81ED-4DB2-BD59-A6C34878D82A}">
                    <a16:rowId xmlns:a16="http://schemas.microsoft.com/office/drawing/2014/main" val="3488855298"/>
                  </a:ext>
                </a:extLst>
              </a:tr>
              <a:tr h="370840">
                <a:tc>
                  <a:txBody>
                    <a:bodyPr/>
                    <a:lstStyle/>
                    <a:p>
                      <a:r>
                        <a:rPr lang="zh-CN" altLang="en-US" dirty="0"/>
                        <a:t>自由进入</a:t>
                      </a:r>
                      <a:r>
                        <a:rPr lang="en-US" altLang="zh-CN" dirty="0"/>
                        <a:t>/</a:t>
                      </a:r>
                      <a:r>
                        <a:rPr lang="zh-CN" altLang="en-US" dirty="0"/>
                        <a:t>退出市场</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否</a:t>
                      </a:r>
                    </a:p>
                  </a:txBody>
                  <a:tcPr/>
                </a:tc>
                <a:extLst>
                  <a:ext uri="{0D108BD9-81ED-4DB2-BD59-A6C34878D82A}">
                    <a16:rowId xmlns:a16="http://schemas.microsoft.com/office/drawing/2014/main" val="2423283273"/>
                  </a:ext>
                </a:extLst>
              </a:tr>
              <a:tr h="370840">
                <a:tc>
                  <a:txBody>
                    <a:bodyPr/>
                    <a:lstStyle/>
                    <a:p>
                      <a:r>
                        <a:rPr lang="zh-CN" altLang="en-US" dirty="0"/>
                        <a:t>长期经济利润</a:t>
                      </a:r>
                    </a:p>
                  </a:txBody>
                  <a:tcPr/>
                </a:tc>
                <a:tc>
                  <a:txBody>
                    <a:bodyPr/>
                    <a:lstStyle/>
                    <a:p>
                      <a:r>
                        <a:rPr lang="zh-CN" altLang="en-US" dirty="0"/>
                        <a:t>零利润</a:t>
                      </a:r>
                    </a:p>
                  </a:txBody>
                  <a:tcPr/>
                </a:tc>
                <a:tc>
                  <a:txBody>
                    <a:bodyPr/>
                    <a:lstStyle/>
                    <a:p>
                      <a:r>
                        <a:rPr lang="zh-CN" altLang="en-US" dirty="0"/>
                        <a:t>零利润</a:t>
                      </a:r>
                    </a:p>
                  </a:txBody>
                  <a:tcPr/>
                </a:tc>
                <a:tc>
                  <a:txBody>
                    <a:bodyPr/>
                    <a:lstStyle/>
                    <a:p>
                      <a:r>
                        <a:rPr lang="zh-CN" altLang="en-US" dirty="0"/>
                        <a:t>正利润</a:t>
                      </a:r>
                    </a:p>
                  </a:txBody>
                  <a:tcPr/>
                </a:tc>
                <a:extLst>
                  <a:ext uri="{0D108BD9-81ED-4DB2-BD59-A6C34878D82A}">
                    <a16:rowId xmlns:a16="http://schemas.microsoft.com/office/drawing/2014/main" val="3072580577"/>
                  </a:ext>
                </a:extLst>
              </a:tr>
              <a:tr h="370840">
                <a:tc>
                  <a:txBody>
                    <a:bodyPr/>
                    <a:lstStyle/>
                    <a:p>
                      <a:r>
                        <a:rPr lang="zh-CN" altLang="en-US" dirty="0"/>
                        <a:t>企业有市场势力吗</a:t>
                      </a:r>
                      <a:r>
                        <a:rPr lang="en-US" altLang="zh-CN" dirty="0"/>
                        <a:t>?</a:t>
                      </a:r>
                    </a:p>
                  </a:txBody>
                  <a:tcPr/>
                </a:tc>
                <a:tc>
                  <a:txBody>
                    <a:bodyPr/>
                    <a:lstStyle/>
                    <a:p>
                      <a:r>
                        <a:rPr lang="zh-CN" altLang="en-US" dirty="0"/>
                        <a:t>没有，价格接受者</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484778046"/>
                  </a:ext>
                </a:extLst>
              </a:tr>
              <a:tr h="370840">
                <a:tc>
                  <a:txBody>
                    <a:bodyPr/>
                    <a:lstStyle/>
                    <a:p>
                      <a:r>
                        <a:rPr lang="zh-CN" altLang="en-US" dirty="0"/>
                        <a:t>企业面临的需求曲线</a:t>
                      </a:r>
                    </a:p>
                  </a:txBody>
                  <a:tcPr/>
                </a:tc>
                <a:tc>
                  <a:txBody>
                    <a:bodyPr/>
                    <a:lstStyle/>
                    <a:p>
                      <a:r>
                        <a:rPr lang="zh-CN" altLang="en-US" dirty="0"/>
                        <a:t>水平</a:t>
                      </a:r>
                    </a:p>
                  </a:txBody>
                  <a:tcPr/>
                </a:tc>
                <a:tc>
                  <a:txBody>
                    <a:bodyPr/>
                    <a:lstStyle/>
                    <a:p>
                      <a:r>
                        <a:rPr lang="zh-CN" altLang="en-US" dirty="0"/>
                        <a:t>向右下方倾斜</a:t>
                      </a:r>
                    </a:p>
                  </a:txBody>
                  <a:tcPr/>
                </a:tc>
                <a:tc>
                  <a:txBody>
                    <a:bodyPr/>
                    <a:lstStyle/>
                    <a:p>
                      <a:r>
                        <a:rPr lang="zh-CN" altLang="en-US" dirty="0"/>
                        <a:t>向右下方倾斜 </a:t>
                      </a:r>
                      <a:br>
                        <a:rPr lang="zh-CN" altLang="en-US" dirty="0"/>
                      </a:br>
                      <a:r>
                        <a:rPr lang="en-US" altLang="zh-CN" dirty="0"/>
                        <a:t>(</a:t>
                      </a:r>
                      <a:r>
                        <a:rPr lang="zh-CN" altLang="en-US" dirty="0"/>
                        <a:t>市场需求</a:t>
                      </a:r>
                      <a:r>
                        <a:rPr lang="en-US" altLang="zh-CN" dirty="0"/>
                        <a:t>)</a:t>
                      </a:r>
                    </a:p>
                  </a:txBody>
                  <a:tcPr/>
                </a:tc>
                <a:extLst>
                  <a:ext uri="{0D108BD9-81ED-4DB2-BD59-A6C34878D82A}">
                    <a16:rowId xmlns:a16="http://schemas.microsoft.com/office/drawing/2014/main" val="4053794602"/>
                  </a:ext>
                </a:extLst>
              </a:tr>
              <a:tr h="370840">
                <a:tc>
                  <a:txBody>
                    <a:bodyPr/>
                    <a:lstStyle/>
                    <a:p>
                      <a:r>
                        <a:rPr lang="zh-CN" altLang="en-US" dirty="0"/>
                        <a:t>企业出售的产品</a:t>
                      </a:r>
                    </a:p>
                  </a:txBody>
                  <a:tcPr/>
                </a:tc>
                <a:tc>
                  <a:txBody>
                    <a:bodyPr/>
                    <a:lstStyle/>
                    <a:p>
                      <a:r>
                        <a:rPr lang="zh-CN" altLang="en-US" dirty="0"/>
                        <a:t>完全相同</a:t>
                      </a:r>
                    </a:p>
                  </a:txBody>
                  <a:tcPr/>
                </a:tc>
                <a:tc>
                  <a:txBody>
                    <a:bodyPr/>
                    <a:lstStyle/>
                    <a:p>
                      <a:r>
                        <a:rPr lang="zh-CN" altLang="en-US" dirty="0"/>
                        <a:t>不同</a:t>
                      </a:r>
                    </a:p>
                  </a:txBody>
                  <a:tcPr/>
                </a:tc>
                <a:tc>
                  <a:txBody>
                    <a:bodyPr/>
                    <a:lstStyle/>
                    <a:p>
                      <a:endParaRPr lang="zh-CN" altLang="en-US" dirty="0"/>
                    </a:p>
                  </a:txBody>
                  <a:tcPr/>
                </a:tc>
                <a:extLst>
                  <a:ext uri="{0D108BD9-81ED-4DB2-BD59-A6C34878D82A}">
                    <a16:rowId xmlns:a16="http://schemas.microsoft.com/office/drawing/2014/main" val="5517958"/>
                  </a:ext>
                </a:extLst>
              </a:tr>
            </a:tbl>
          </a:graphicData>
        </a:graphic>
      </p:graphicFrame>
    </p:spTree>
    <p:extLst>
      <p:ext uri="{BB962C8B-B14F-4D97-AF65-F5344CB8AC3E}">
        <p14:creationId xmlns:p14="http://schemas.microsoft.com/office/powerpoint/2010/main" val="2624635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FB1D1-68DD-48CC-ACE3-313DA3A0CE22}"/>
              </a:ext>
            </a:extLst>
          </p:cNvPr>
          <p:cNvSpPr>
            <a:spLocks noGrp="1"/>
          </p:cNvSpPr>
          <p:nvPr>
            <p:ph type="title"/>
          </p:nvPr>
        </p:nvSpPr>
        <p:spPr/>
        <p:txBody>
          <a:bodyPr/>
          <a:lstStyle/>
          <a:p>
            <a:r>
              <a:rPr lang="zh-CN" altLang="en-US" dirty="0">
                <a:latin typeface="+mn-ea"/>
              </a:rPr>
              <a:t>短期中盈利的垄断竞争企业</a:t>
            </a:r>
            <a:endParaRPr lang="zh-CN" altLang="en-US" dirty="0">
              <a:latin typeface="+mn-ea"/>
              <a:ea typeface="+mn-ea"/>
            </a:endParaRPr>
          </a:p>
        </p:txBody>
      </p:sp>
      <p:sp>
        <p:nvSpPr>
          <p:cNvPr id="3" name="内容占位符 2">
            <a:extLst>
              <a:ext uri="{FF2B5EF4-FFF2-40B4-BE49-F238E27FC236}">
                <a16:creationId xmlns:a16="http://schemas.microsoft.com/office/drawing/2014/main" id="{2672F5DF-F930-41C7-8C90-3EEAE9F9D82B}"/>
              </a:ext>
            </a:extLst>
          </p:cNvPr>
          <p:cNvSpPr>
            <a:spLocks noGrp="1"/>
          </p:cNvSpPr>
          <p:nvPr>
            <p:ph idx="1"/>
          </p:nvPr>
        </p:nvSpPr>
        <p:spPr>
          <a:xfrm>
            <a:off x="628650" y="1825625"/>
            <a:ext cx="3481383" cy="4351338"/>
          </a:xfrm>
        </p:spPr>
        <p:txBody>
          <a:bodyPr/>
          <a:lstStyle/>
          <a:p>
            <a:r>
              <a:rPr lang="zh-CN" altLang="en-US" dirty="0">
                <a:latin typeface="+mn-ea"/>
              </a:rPr>
              <a:t>企业面临向下倾斜的需求曲线</a:t>
            </a:r>
          </a:p>
          <a:p>
            <a:r>
              <a:rPr lang="zh-CN" altLang="en-US" dirty="0">
                <a:latin typeface="+mn-ea"/>
              </a:rPr>
              <a:t>在每个</a:t>
            </a:r>
            <a:r>
              <a:rPr lang="en-US" altLang="zh-CN" dirty="0">
                <a:latin typeface="+mn-ea"/>
              </a:rPr>
              <a:t>Q, MR &lt; P</a:t>
            </a:r>
          </a:p>
          <a:p>
            <a:r>
              <a:rPr lang="zh-CN" altLang="en-US" dirty="0">
                <a:latin typeface="+mn-ea"/>
              </a:rPr>
              <a:t>为利润最大化，企业生产产量直到</a:t>
            </a:r>
            <a:r>
              <a:rPr lang="en-US" altLang="zh-CN" dirty="0">
                <a:latin typeface="+mn-ea"/>
              </a:rPr>
              <a:t>MR = MC</a:t>
            </a:r>
          </a:p>
          <a:p>
            <a:r>
              <a:rPr lang="zh-CN" altLang="en-US" dirty="0">
                <a:latin typeface="+mn-ea"/>
              </a:rPr>
              <a:t>企业使用需求曲线来设定价格 </a:t>
            </a:r>
            <a:r>
              <a:rPr lang="en-US" altLang="zh-CN" dirty="0">
                <a:latin typeface="+mn-ea"/>
              </a:rPr>
              <a:t>P</a:t>
            </a:r>
          </a:p>
          <a:p>
            <a:endParaRPr lang="en-US" altLang="zh-CN" dirty="0">
              <a:latin typeface="+mn-ea"/>
            </a:endParaRPr>
          </a:p>
          <a:p>
            <a:endParaRPr lang="zh-CN" altLang="en-US" dirty="0">
              <a:latin typeface="+mn-ea"/>
            </a:endParaRPr>
          </a:p>
        </p:txBody>
      </p:sp>
      <p:grpSp>
        <p:nvGrpSpPr>
          <p:cNvPr id="6" name="Group 4">
            <a:extLst>
              <a:ext uri="{FF2B5EF4-FFF2-40B4-BE49-F238E27FC236}">
                <a16:creationId xmlns:a16="http://schemas.microsoft.com/office/drawing/2014/main" id="{13A07D12-DC9A-406D-BC77-1C53B8CF1642}"/>
              </a:ext>
            </a:extLst>
          </p:cNvPr>
          <p:cNvGrpSpPr>
            <a:grpSpLocks/>
          </p:cNvGrpSpPr>
          <p:nvPr/>
        </p:nvGrpSpPr>
        <p:grpSpPr bwMode="auto">
          <a:xfrm>
            <a:off x="4791075" y="2465388"/>
            <a:ext cx="2066925" cy="1409700"/>
            <a:chOff x="0" y="0"/>
            <a:chExt cx="1302" cy="888"/>
          </a:xfrm>
        </p:grpSpPr>
        <p:sp>
          <p:nvSpPr>
            <p:cNvPr id="7" name="Rectangle 2">
              <a:extLst>
                <a:ext uri="{FF2B5EF4-FFF2-40B4-BE49-F238E27FC236}">
                  <a16:creationId xmlns:a16="http://schemas.microsoft.com/office/drawing/2014/main" id="{DA46BBDA-0CB8-4AF6-ADBA-3C3F09A1337E}"/>
                </a:ext>
              </a:extLst>
            </p:cNvPr>
            <p:cNvSpPr>
              <a:spLocks noChangeArrowheads="1"/>
            </p:cNvSpPr>
            <p:nvPr/>
          </p:nvSpPr>
          <p:spPr bwMode="auto">
            <a:xfrm>
              <a:off x="0" y="500"/>
              <a:ext cx="928" cy="3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8" name="Group 6">
              <a:extLst>
                <a:ext uri="{FF2B5EF4-FFF2-40B4-BE49-F238E27FC236}">
                  <a16:creationId xmlns:a16="http://schemas.microsoft.com/office/drawing/2014/main" id="{A558C911-6BE2-4889-A1ED-90C8A5236F21}"/>
                </a:ext>
              </a:extLst>
            </p:cNvPr>
            <p:cNvGrpSpPr>
              <a:grpSpLocks/>
            </p:cNvGrpSpPr>
            <p:nvPr/>
          </p:nvGrpSpPr>
          <p:grpSpPr bwMode="auto">
            <a:xfrm>
              <a:off x="691" y="0"/>
              <a:ext cx="611" cy="582"/>
              <a:chOff x="0" y="0"/>
              <a:chExt cx="611" cy="582"/>
            </a:xfrm>
          </p:grpSpPr>
          <p:sp>
            <p:nvSpPr>
              <p:cNvPr id="9" name="Text Box 53">
                <a:extLst>
                  <a:ext uri="{FF2B5EF4-FFF2-40B4-BE49-F238E27FC236}">
                    <a16:creationId xmlns:a16="http://schemas.microsoft.com/office/drawing/2014/main" id="{8D66B866-2BA7-401A-BCB5-DEF1F7A4ADB8}"/>
                  </a:ext>
                </a:extLst>
              </p:cNvPr>
              <p:cNvSpPr txBox="1">
                <a:spLocks noChangeArrowheads="1"/>
              </p:cNvSpPr>
              <p:nvPr/>
            </p:nvSpPr>
            <p:spPr bwMode="auto">
              <a:xfrm>
                <a:off x="0" y="0"/>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利润</a:t>
                </a:r>
              </a:p>
            </p:txBody>
          </p:sp>
          <p:sp>
            <p:nvSpPr>
              <p:cNvPr id="10" name="Line 54">
                <a:extLst>
                  <a:ext uri="{FF2B5EF4-FFF2-40B4-BE49-F238E27FC236}">
                    <a16:creationId xmlns:a16="http://schemas.microsoft.com/office/drawing/2014/main" id="{D4A8B5A9-8825-4412-9343-8CB854F68CEC}"/>
                  </a:ext>
                </a:extLst>
              </p:cNvPr>
              <p:cNvSpPr>
                <a:spLocks noChangeShapeType="1"/>
              </p:cNvSpPr>
              <p:nvPr/>
            </p:nvSpPr>
            <p:spPr bwMode="auto">
              <a:xfrm flipV="1">
                <a:off x="7" y="266"/>
                <a:ext cx="288"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Group 9">
            <a:extLst>
              <a:ext uri="{FF2B5EF4-FFF2-40B4-BE49-F238E27FC236}">
                <a16:creationId xmlns:a16="http://schemas.microsoft.com/office/drawing/2014/main" id="{5AB2E2BB-29D2-409E-B253-FF518C1C9B47}"/>
              </a:ext>
            </a:extLst>
          </p:cNvPr>
          <p:cNvGrpSpPr>
            <a:grpSpLocks/>
          </p:cNvGrpSpPr>
          <p:nvPr/>
        </p:nvGrpSpPr>
        <p:grpSpPr bwMode="auto">
          <a:xfrm>
            <a:off x="4032250" y="3689350"/>
            <a:ext cx="2236788" cy="365125"/>
            <a:chOff x="0" y="0"/>
            <a:chExt cx="1409" cy="230"/>
          </a:xfrm>
        </p:grpSpPr>
        <p:sp>
          <p:nvSpPr>
            <p:cNvPr id="12" name="Line 44">
              <a:extLst>
                <a:ext uri="{FF2B5EF4-FFF2-40B4-BE49-F238E27FC236}">
                  <a16:creationId xmlns:a16="http://schemas.microsoft.com/office/drawing/2014/main" id="{99FD5F4F-FF04-4646-BBC7-143407943B53}"/>
                </a:ext>
              </a:extLst>
            </p:cNvPr>
            <p:cNvSpPr>
              <a:spLocks noChangeShapeType="1"/>
            </p:cNvSpPr>
            <p:nvPr/>
          </p:nvSpPr>
          <p:spPr bwMode="auto">
            <a:xfrm flipH="1">
              <a:off x="477" y="119"/>
              <a:ext cx="932"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46">
              <a:extLst>
                <a:ext uri="{FF2B5EF4-FFF2-40B4-BE49-F238E27FC236}">
                  <a16:creationId xmlns:a16="http://schemas.microsoft.com/office/drawing/2014/main" id="{4D39FB9D-DA4C-4EC7-B447-8BBF2D8A2FB7}"/>
                </a:ext>
              </a:extLst>
            </p:cNvPr>
            <p:cNvSpPr>
              <a:spLocks noChangeArrowheads="1"/>
            </p:cNvSpPr>
            <p:nvPr/>
          </p:nvSpPr>
          <p:spPr bwMode="auto">
            <a:xfrm>
              <a:off x="0" y="0"/>
              <a:ext cx="4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i="1">
                  <a:ea typeface="宋体" panose="02010600030101010101" pitchFamily="2" charset="-122"/>
                </a:rPr>
                <a:t>ATC</a:t>
              </a:r>
            </a:p>
          </p:txBody>
        </p:sp>
      </p:grpSp>
      <p:grpSp>
        <p:nvGrpSpPr>
          <p:cNvPr id="14" name="Group 12">
            <a:extLst>
              <a:ext uri="{FF2B5EF4-FFF2-40B4-BE49-F238E27FC236}">
                <a16:creationId xmlns:a16="http://schemas.microsoft.com/office/drawing/2014/main" id="{70C2429F-6FCB-47DC-A192-BE1BF48DBEB5}"/>
              </a:ext>
            </a:extLst>
          </p:cNvPr>
          <p:cNvGrpSpPr>
            <a:grpSpLocks/>
          </p:cNvGrpSpPr>
          <p:nvPr/>
        </p:nvGrpSpPr>
        <p:grpSpPr bwMode="auto">
          <a:xfrm>
            <a:off x="4498975" y="3065463"/>
            <a:ext cx="1770063" cy="1393825"/>
            <a:chOff x="0" y="0"/>
            <a:chExt cx="1115" cy="878"/>
          </a:xfrm>
        </p:grpSpPr>
        <p:grpSp>
          <p:nvGrpSpPr>
            <p:cNvPr id="15" name="Group 13">
              <a:extLst>
                <a:ext uri="{FF2B5EF4-FFF2-40B4-BE49-F238E27FC236}">
                  <a16:creationId xmlns:a16="http://schemas.microsoft.com/office/drawing/2014/main" id="{D2DD91E2-5440-4D74-8134-2F60D1997991}"/>
                </a:ext>
              </a:extLst>
            </p:cNvPr>
            <p:cNvGrpSpPr>
              <a:grpSpLocks/>
            </p:cNvGrpSpPr>
            <p:nvPr/>
          </p:nvGrpSpPr>
          <p:grpSpPr bwMode="auto">
            <a:xfrm>
              <a:off x="183" y="121"/>
              <a:ext cx="932" cy="757"/>
              <a:chOff x="0" y="0"/>
              <a:chExt cx="795" cy="646"/>
            </a:xfrm>
          </p:grpSpPr>
          <p:sp>
            <p:nvSpPr>
              <p:cNvPr id="17" name="Line 4">
                <a:extLst>
                  <a:ext uri="{FF2B5EF4-FFF2-40B4-BE49-F238E27FC236}">
                    <a16:creationId xmlns:a16="http://schemas.microsoft.com/office/drawing/2014/main" id="{5BD745C6-BA97-43FE-9C06-F19CE84A9021}"/>
                  </a:ext>
                </a:extLst>
              </p:cNvPr>
              <p:cNvSpPr>
                <a:spLocks noChangeShapeType="1"/>
              </p:cNvSpPr>
              <p:nvPr/>
            </p:nvSpPr>
            <p:spPr bwMode="auto">
              <a:xfrm>
                <a:off x="0" y="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5">
                <a:extLst>
                  <a:ext uri="{FF2B5EF4-FFF2-40B4-BE49-F238E27FC236}">
                    <a16:creationId xmlns:a16="http://schemas.microsoft.com/office/drawing/2014/main" id="{9CAEC2A8-FE88-4372-8553-30AFAF9AA8E0}"/>
                  </a:ext>
                </a:extLst>
              </p:cNvPr>
              <p:cNvSpPr>
                <a:spLocks noChangeShapeType="1"/>
              </p:cNvSpPr>
              <p:nvPr/>
            </p:nvSpPr>
            <p:spPr bwMode="auto">
              <a:xfrm>
                <a:off x="795" y="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Rectangle 45">
              <a:extLst>
                <a:ext uri="{FF2B5EF4-FFF2-40B4-BE49-F238E27FC236}">
                  <a16:creationId xmlns:a16="http://schemas.microsoft.com/office/drawing/2014/main" id="{B3354B5C-E0C2-49D9-81EC-5881EDDF3730}"/>
                </a:ext>
              </a:extLst>
            </p:cNvPr>
            <p:cNvSpPr>
              <a:spLocks noChangeArrowheads="1"/>
            </p:cNvSpPr>
            <p:nvPr/>
          </p:nvSpPr>
          <p:spPr bwMode="auto">
            <a:xfrm>
              <a:off x="0" y="0"/>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b="1" i="1">
                  <a:ea typeface="宋体" panose="02010600030101010101" pitchFamily="2" charset="-122"/>
                </a:rPr>
                <a:t>P</a:t>
              </a:r>
            </a:p>
          </p:txBody>
        </p:sp>
      </p:grpSp>
      <p:grpSp>
        <p:nvGrpSpPr>
          <p:cNvPr id="21" name="Group 19">
            <a:extLst>
              <a:ext uri="{FF2B5EF4-FFF2-40B4-BE49-F238E27FC236}">
                <a16:creationId xmlns:a16="http://schemas.microsoft.com/office/drawing/2014/main" id="{A88CAF5E-1C6A-499A-8CDB-AA4B7EAFFF43}"/>
              </a:ext>
            </a:extLst>
          </p:cNvPr>
          <p:cNvGrpSpPr>
            <a:grpSpLocks/>
          </p:cNvGrpSpPr>
          <p:nvPr/>
        </p:nvGrpSpPr>
        <p:grpSpPr bwMode="auto">
          <a:xfrm>
            <a:off x="3206750" y="2116138"/>
            <a:ext cx="5376863" cy="3889375"/>
            <a:chOff x="0" y="0"/>
            <a:chExt cx="3434" cy="2651"/>
          </a:xfrm>
        </p:grpSpPr>
        <p:grpSp>
          <p:nvGrpSpPr>
            <p:cNvPr id="22" name="Group 20">
              <a:extLst>
                <a:ext uri="{FF2B5EF4-FFF2-40B4-BE49-F238E27FC236}">
                  <a16:creationId xmlns:a16="http://schemas.microsoft.com/office/drawing/2014/main" id="{B1C70225-9D2D-4570-BF04-2E764E9A2EA2}"/>
                </a:ext>
              </a:extLst>
            </p:cNvPr>
            <p:cNvGrpSpPr>
              <a:grpSpLocks/>
            </p:cNvGrpSpPr>
            <p:nvPr/>
          </p:nvGrpSpPr>
          <p:grpSpPr bwMode="auto">
            <a:xfrm>
              <a:off x="1012" y="66"/>
              <a:ext cx="2262" cy="2284"/>
              <a:chOff x="0" y="0"/>
              <a:chExt cx="3650" cy="2492"/>
            </a:xfrm>
          </p:grpSpPr>
          <p:sp>
            <p:nvSpPr>
              <p:cNvPr id="25" name="Line 10">
                <a:extLst>
                  <a:ext uri="{FF2B5EF4-FFF2-40B4-BE49-F238E27FC236}">
                    <a16:creationId xmlns:a16="http://schemas.microsoft.com/office/drawing/2014/main" id="{61860745-4740-4596-A674-1C47749FC388}"/>
                  </a:ext>
                </a:extLst>
              </p:cNvPr>
              <p:cNvSpPr>
                <a:spLocks noChangeShapeType="1"/>
              </p:cNvSpPr>
              <p:nvPr/>
            </p:nvSpPr>
            <p:spPr bwMode="auto">
              <a:xfrm>
                <a:off x="0" y="0"/>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1">
                <a:extLst>
                  <a:ext uri="{FF2B5EF4-FFF2-40B4-BE49-F238E27FC236}">
                    <a16:creationId xmlns:a16="http://schemas.microsoft.com/office/drawing/2014/main" id="{EDA1DDA3-98A3-4307-B861-64AABCBAA3AB}"/>
                  </a:ext>
                </a:extLst>
              </p:cNvPr>
              <p:cNvSpPr>
                <a:spLocks noChangeShapeType="1"/>
              </p:cNvSpPr>
              <p:nvPr/>
            </p:nvSpPr>
            <p:spPr bwMode="auto">
              <a:xfrm>
                <a:off x="0" y="2492"/>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12">
              <a:extLst>
                <a:ext uri="{FF2B5EF4-FFF2-40B4-BE49-F238E27FC236}">
                  <a16:creationId xmlns:a16="http://schemas.microsoft.com/office/drawing/2014/main" id="{F43117E7-2427-4DAD-8D8D-79189F69BB85}"/>
                </a:ext>
              </a:extLst>
            </p:cNvPr>
            <p:cNvSpPr txBox="1">
              <a:spLocks noChangeArrowheads="1"/>
            </p:cNvSpPr>
            <p:nvPr/>
          </p:nvSpPr>
          <p:spPr bwMode="auto">
            <a:xfrm>
              <a:off x="2653" y="2402"/>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产量</a:t>
              </a:r>
            </a:p>
          </p:txBody>
        </p:sp>
        <p:sp>
          <p:nvSpPr>
            <p:cNvPr id="24" name="Text Box 13">
              <a:extLst>
                <a:ext uri="{FF2B5EF4-FFF2-40B4-BE49-F238E27FC236}">
                  <a16:creationId xmlns:a16="http://schemas.microsoft.com/office/drawing/2014/main" id="{D1D6FDF0-9FDE-49CA-9421-0D13E3F762F1}"/>
                </a:ext>
              </a:extLst>
            </p:cNvPr>
            <p:cNvSpPr txBox="1">
              <a:spLocks noChangeArrowheads="1"/>
            </p:cNvSpPr>
            <p:nvPr/>
          </p:nvSpPr>
          <p:spPr bwMode="auto">
            <a:xfrm>
              <a:off x="0" y="0"/>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价格</a:t>
              </a:r>
            </a:p>
          </p:txBody>
        </p:sp>
      </p:grpSp>
      <p:grpSp>
        <p:nvGrpSpPr>
          <p:cNvPr id="27" name="Group 25">
            <a:extLst>
              <a:ext uri="{FF2B5EF4-FFF2-40B4-BE49-F238E27FC236}">
                <a16:creationId xmlns:a16="http://schemas.microsoft.com/office/drawing/2014/main" id="{202ACF3F-A993-4EEA-B602-9A4866E62B1E}"/>
              </a:ext>
            </a:extLst>
          </p:cNvPr>
          <p:cNvGrpSpPr>
            <a:grpSpLocks/>
          </p:cNvGrpSpPr>
          <p:nvPr/>
        </p:nvGrpSpPr>
        <p:grpSpPr bwMode="auto">
          <a:xfrm>
            <a:off x="5160963" y="1811338"/>
            <a:ext cx="3346450" cy="2127250"/>
            <a:chOff x="0" y="0"/>
            <a:chExt cx="2108" cy="1340"/>
          </a:xfrm>
        </p:grpSpPr>
        <p:sp>
          <p:nvSpPr>
            <p:cNvPr id="28" name="Arc 15">
              <a:extLst>
                <a:ext uri="{FF2B5EF4-FFF2-40B4-BE49-F238E27FC236}">
                  <a16:creationId xmlns:a16="http://schemas.microsoft.com/office/drawing/2014/main" id="{541B8A54-0DF6-4846-8F13-8441BDBA0DE7}"/>
                </a:ext>
              </a:extLst>
            </p:cNvPr>
            <p:cNvSpPr>
              <a:spLocks/>
            </p:cNvSpPr>
            <p:nvPr/>
          </p:nvSpPr>
          <p:spPr bwMode="auto">
            <a:xfrm flipH="1" flipV="1">
              <a:off x="0" y="0"/>
              <a:ext cx="1759" cy="1340"/>
            </a:xfrm>
            <a:custGeom>
              <a:avLst/>
              <a:gdLst>
                <a:gd name="T0" fmla="*/ 0 w 33610"/>
                <a:gd name="T1" fmla="*/ 6309 h 21600"/>
                <a:gd name="T2" fmla="*/ 15256 w 33610"/>
                <a:gd name="T3" fmla="*/ 0 h 21600"/>
                <a:gd name="T4" fmla="*/ 33609 w 33610"/>
                <a:gd name="T5" fmla="*/ 10211 h 21600"/>
                <a:gd name="T6" fmla="*/ 0 w 33610"/>
                <a:gd name="T7" fmla="*/ 6309 h 21600"/>
                <a:gd name="T8" fmla="*/ 15256 w 33610"/>
                <a:gd name="T9" fmla="*/ 0 h 21600"/>
                <a:gd name="T10" fmla="*/ 33609 w 33610"/>
                <a:gd name="T11" fmla="*/ 10211 h 21600"/>
                <a:gd name="T12" fmla="*/ 15256 w 33610"/>
                <a:gd name="T13" fmla="*/ 21600 h 21600"/>
                <a:gd name="T14" fmla="*/ 0 w 33610"/>
                <a:gd name="T15" fmla="*/ 0 h 21600"/>
                <a:gd name="T16" fmla="*/ 33610 w 33610"/>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Text Box 16">
              <a:extLst>
                <a:ext uri="{FF2B5EF4-FFF2-40B4-BE49-F238E27FC236}">
                  <a16:creationId xmlns:a16="http://schemas.microsoft.com/office/drawing/2014/main" id="{EE7562A2-479C-4B5B-9E23-2FDE3767293E}"/>
                </a:ext>
              </a:extLst>
            </p:cNvPr>
            <p:cNvSpPr txBox="1">
              <a:spLocks noChangeArrowheads="1"/>
            </p:cNvSpPr>
            <p:nvPr/>
          </p:nvSpPr>
          <p:spPr bwMode="auto">
            <a:xfrm>
              <a:off x="1585" y="728"/>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ATC</a:t>
              </a:r>
            </a:p>
          </p:txBody>
        </p:sp>
      </p:grpSp>
      <p:grpSp>
        <p:nvGrpSpPr>
          <p:cNvPr id="30" name="Group 28">
            <a:extLst>
              <a:ext uri="{FF2B5EF4-FFF2-40B4-BE49-F238E27FC236}">
                <a16:creationId xmlns:a16="http://schemas.microsoft.com/office/drawing/2014/main" id="{D49A85B8-C942-442F-BA9F-F4A02309DDDE}"/>
              </a:ext>
            </a:extLst>
          </p:cNvPr>
          <p:cNvGrpSpPr>
            <a:grpSpLocks/>
          </p:cNvGrpSpPr>
          <p:nvPr/>
        </p:nvGrpSpPr>
        <p:grpSpPr bwMode="auto">
          <a:xfrm>
            <a:off x="5165725" y="2692400"/>
            <a:ext cx="3117850" cy="1660525"/>
            <a:chOff x="0" y="0"/>
            <a:chExt cx="1964" cy="1046"/>
          </a:xfrm>
        </p:grpSpPr>
        <p:sp>
          <p:nvSpPr>
            <p:cNvPr id="31" name="Line 18">
              <a:extLst>
                <a:ext uri="{FF2B5EF4-FFF2-40B4-BE49-F238E27FC236}">
                  <a16:creationId xmlns:a16="http://schemas.microsoft.com/office/drawing/2014/main" id="{F5B5E6DC-EDA9-4E15-8A9D-79C26B9154B6}"/>
                </a:ext>
              </a:extLst>
            </p:cNvPr>
            <p:cNvSpPr>
              <a:spLocks noChangeShapeType="1"/>
            </p:cNvSpPr>
            <p:nvPr/>
          </p:nvSpPr>
          <p:spPr bwMode="auto">
            <a:xfrm>
              <a:off x="0" y="0"/>
              <a:ext cx="1736" cy="89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19">
              <a:extLst>
                <a:ext uri="{FF2B5EF4-FFF2-40B4-BE49-F238E27FC236}">
                  <a16:creationId xmlns:a16="http://schemas.microsoft.com/office/drawing/2014/main" id="{63105774-6B99-4DC1-ACED-59CF1A148BF5}"/>
                </a:ext>
              </a:extLst>
            </p:cNvPr>
            <p:cNvSpPr txBox="1">
              <a:spLocks noChangeArrowheads="1"/>
            </p:cNvSpPr>
            <p:nvPr/>
          </p:nvSpPr>
          <p:spPr bwMode="auto">
            <a:xfrm>
              <a:off x="1690" y="816"/>
              <a:ext cx="2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D</a:t>
              </a:r>
            </a:p>
          </p:txBody>
        </p:sp>
      </p:grpSp>
      <p:grpSp>
        <p:nvGrpSpPr>
          <p:cNvPr id="33" name="Group 31">
            <a:extLst>
              <a:ext uri="{FF2B5EF4-FFF2-40B4-BE49-F238E27FC236}">
                <a16:creationId xmlns:a16="http://schemas.microsoft.com/office/drawing/2014/main" id="{1E009BF4-F63F-42C6-A92E-3B814428F159}"/>
              </a:ext>
            </a:extLst>
          </p:cNvPr>
          <p:cNvGrpSpPr>
            <a:grpSpLocks/>
          </p:cNvGrpSpPr>
          <p:nvPr/>
        </p:nvGrpSpPr>
        <p:grpSpPr bwMode="auto">
          <a:xfrm>
            <a:off x="5083175" y="3375025"/>
            <a:ext cx="2268538" cy="1893888"/>
            <a:chOff x="0" y="0"/>
            <a:chExt cx="1429" cy="1193"/>
          </a:xfrm>
        </p:grpSpPr>
        <p:sp>
          <p:nvSpPr>
            <p:cNvPr id="34" name="Line 21">
              <a:extLst>
                <a:ext uri="{FF2B5EF4-FFF2-40B4-BE49-F238E27FC236}">
                  <a16:creationId xmlns:a16="http://schemas.microsoft.com/office/drawing/2014/main" id="{48F41ED3-AB2C-43AF-B37E-E73C222CAAFA}"/>
                </a:ext>
              </a:extLst>
            </p:cNvPr>
            <p:cNvSpPr>
              <a:spLocks noChangeShapeType="1"/>
            </p:cNvSpPr>
            <p:nvPr/>
          </p:nvSpPr>
          <p:spPr bwMode="auto">
            <a:xfrm>
              <a:off x="0" y="0"/>
              <a:ext cx="1098" cy="100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22">
              <a:extLst>
                <a:ext uri="{FF2B5EF4-FFF2-40B4-BE49-F238E27FC236}">
                  <a16:creationId xmlns:a16="http://schemas.microsoft.com/office/drawing/2014/main" id="{89FEF987-90C4-4CF8-85C9-784C72E664D1}"/>
                </a:ext>
              </a:extLst>
            </p:cNvPr>
            <p:cNvSpPr txBox="1">
              <a:spLocks noChangeArrowheads="1"/>
            </p:cNvSpPr>
            <p:nvPr/>
          </p:nvSpPr>
          <p:spPr bwMode="auto">
            <a:xfrm>
              <a:off x="1055" y="963"/>
              <a:ext cx="3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MR</a:t>
              </a:r>
            </a:p>
          </p:txBody>
        </p:sp>
      </p:grpSp>
      <p:grpSp>
        <p:nvGrpSpPr>
          <p:cNvPr id="36" name="Group 34">
            <a:extLst>
              <a:ext uri="{FF2B5EF4-FFF2-40B4-BE49-F238E27FC236}">
                <a16:creationId xmlns:a16="http://schemas.microsoft.com/office/drawing/2014/main" id="{F97D883F-6F49-4DC4-841D-3AE389DF2A32}"/>
              </a:ext>
            </a:extLst>
          </p:cNvPr>
          <p:cNvGrpSpPr>
            <a:grpSpLocks/>
          </p:cNvGrpSpPr>
          <p:nvPr/>
        </p:nvGrpSpPr>
        <p:grpSpPr bwMode="auto">
          <a:xfrm>
            <a:off x="3109913" y="1430338"/>
            <a:ext cx="4600575" cy="3687762"/>
            <a:chOff x="0" y="0"/>
            <a:chExt cx="2898" cy="2323"/>
          </a:xfrm>
        </p:grpSpPr>
        <p:sp>
          <p:nvSpPr>
            <p:cNvPr id="37" name="Text Box 25">
              <a:extLst>
                <a:ext uri="{FF2B5EF4-FFF2-40B4-BE49-F238E27FC236}">
                  <a16:creationId xmlns:a16="http://schemas.microsoft.com/office/drawing/2014/main" id="{6002DD3A-D6DA-41B2-A4A8-D5819A5C3AD9}"/>
                </a:ext>
              </a:extLst>
            </p:cNvPr>
            <p:cNvSpPr txBox="1">
              <a:spLocks noChangeArrowheads="1"/>
            </p:cNvSpPr>
            <p:nvPr/>
          </p:nvSpPr>
          <p:spPr bwMode="auto">
            <a:xfrm>
              <a:off x="2527" y="651"/>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MC</a:t>
              </a:r>
            </a:p>
          </p:txBody>
        </p:sp>
        <p:sp>
          <p:nvSpPr>
            <p:cNvPr id="38" name="Arc 37">
              <a:extLst>
                <a:ext uri="{FF2B5EF4-FFF2-40B4-BE49-F238E27FC236}">
                  <a16:creationId xmlns:a16="http://schemas.microsoft.com/office/drawing/2014/main" id="{95C32F11-9719-4826-A31F-0AAD31980CB7}"/>
                </a:ext>
              </a:extLst>
            </p:cNvPr>
            <p:cNvSpPr>
              <a:spLocks/>
            </p:cNvSpPr>
            <p:nvPr/>
          </p:nvSpPr>
          <p:spPr bwMode="auto">
            <a:xfrm flipV="1">
              <a:off x="0" y="0"/>
              <a:ext cx="2653" cy="2323"/>
            </a:xfrm>
            <a:custGeom>
              <a:avLst/>
              <a:gdLst>
                <a:gd name="T0" fmla="*/ 11146 w 20469"/>
                <a:gd name="T1" fmla="*/ -1 h 18502"/>
                <a:gd name="T2" fmla="*/ 20468 w 20469"/>
                <a:gd name="T3" fmla="*/ 11604 h 18502"/>
                <a:gd name="T4" fmla="*/ 11146 w 20469"/>
                <a:gd name="T5" fmla="*/ -1 h 18502"/>
                <a:gd name="T6" fmla="*/ 20468 w 20469"/>
                <a:gd name="T7" fmla="*/ 11604 h 18502"/>
                <a:gd name="T8" fmla="*/ 0 w 20469"/>
                <a:gd name="T9" fmla="*/ 18502 h 18502"/>
                <a:gd name="T10" fmla="*/ 0 w 20469"/>
                <a:gd name="T11" fmla="*/ 0 h 18502"/>
                <a:gd name="T12" fmla="*/ 20469 w 20469"/>
                <a:gd name="T13" fmla="*/ 18502 h 18502"/>
              </a:gdLst>
              <a:ahLst/>
              <a:cxnLst>
                <a:cxn ang="0">
                  <a:pos x="T0" y="T1"/>
                </a:cxn>
                <a:cxn ang="0">
                  <a:pos x="T2" y="T3"/>
                </a:cxn>
                <a:cxn ang="0">
                  <a:pos x="T4" y="T5"/>
                </a:cxn>
                <a:cxn ang="0">
                  <a:pos x="T6" y="T7"/>
                </a:cxn>
                <a:cxn ang="0">
                  <a:pos x="T8" y="T9"/>
                </a:cxn>
              </a:cxnLst>
              <a:rect l="T10" t="T11" r="T12" b="T1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9" name="Group 37">
            <a:extLst>
              <a:ext uri="{FF2B5EF4-FFF2-40B4-BE49-F238E27FC236}">
                <a16:creationId xmlns:a16="http://schemas.microsoft.com/office/drawing/2014/main" id="{D55E92BE-2262-4B4C-8A1F-CE18C1EF099F}"/>
              </a:ext>
            </a:extLst>
          </p:cNvPr>
          <p:cNvGrpSpPr>
            <a:grpSpLocks/>
          </p:cNvGrpSpPr>
          <p:nvPr/>
        </p:nvGrpSpPr>
        <p:grpSpPr bwMode="auto">
          <a:xfrm>
            <a:off x="5989638" y="4398963"/>
            <a:ext cx="517525" cy="1593850"/>
            <a:chOff x="0" y="0"/>
            <a:chExt cx="326" cy="1004"/>
          </a:xfrm>
        </p:grpSpPr>
        <p:sp>
          <p:nvSpPr>
            <p:cNvPr id="40" name="Line 49">
              <a:extLst>
                <a:ext uri="{FF2B5EF4-FFF2-40B4-BE49-F238E27FC236}">
                  <a16:creationId xmlns:a16="http://schemas.microsoft.com/office/drawing/2014/main" id="{9514DA4B-C9DA-4BCC-A3FC-AEECE487E225}"/>
                </a:ext>
              </a:extLst>
            </p:cNvPr>
            <p:cNvSpPr>
              <a:spLocks noChangeShapeType="1"/>
            </p:cNvSpPr>
            <p:nvPr/>
          </p:nvSpPr>
          <p:spPr bwMode="auto">
            <a:xfrm>
              <a:off x="175" y="41"/>
              <a:ext cx="0" cy="692"/>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Text Box 28">
              <a:extLst>
                <a:ext uri="{FF2B5EF4-FFF2-40B4-BE49-F238E27FC236}">
                  <a16:creationId xmlns:a16="http://schemas.microsoft.com/office/drawing/2014/main" id="{11E3590A-D1CB-4A32-8F6A-B814625C0C0A}"/>
                </a:ext>
              </a:extLst>
            </p:cNvPr>
            <p:cNvSpPr txBox="1">
              <a:spLocks noChangeArrowheads="1"/>
            </p:cNvSpPr>
            <p:nvPr/>
          </p:nvSpPr>
          <p:spPr bwMode="auto">
            <a:xfrm>
              <a:off x="0" y="71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b="1" i="1">
                  <a:ea typeface="宋体" panose="02010600030101010101" pitchFamily="2" charset="-122"/>
                </a:rPr>
                <a:t>Q</a:t>
              </a:r>
            </a:p>
          </p:txBody>
        </p:sp>
        <p:sp>
          <p:nvSpPr>
            <p:cNvPr id="42" name="Oval 41">
              <a:extLst>
                <a:ext uri="{FF2B5EF4-FFF2-40B4-BE49-F238E27FC236}">
                  <a16:creationId xmlns:a16="http://schemas.microsoft.com/office/drawing/2014/main" id="{FF254669-8A1F-4160-8DDE-472E558E7327}"/>
                </a:ext>
              </a:extLst>
            </p:cNvPr>
            <p:cNvSpPr>
              <a:spLocks noChangeAspect="1" noChangeArrowheads="1"/>
            </p:cNvSpPr>
            <p:nvPr/>
          </p:nvSpPr>
          <p:spPr bwMode="auto">
            <a:xfrm>
              <a:off x="137" y="0"/>
              <a:ext cx="75"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spTree>
    <p:extLst>
      <p:ext uri="{BB962C8B-B14F-4D97-AF65-F5344CB8AC3E}">
        <p14:creationId xmlns:p14="http://schemas.microsoft.com/office/powerpoint/2010/main" val="269411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par>
                                <p:cTn id="8" presetID="18" presetClass="entr" presetSubtype="6"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strips(downRigh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dissolve">
                                      <p:cBhvr>
                                        <p:cTn id="15" dur="500"/>
                                        <p:tgtEl>
                                          <p:spTgt spid="36"/>
                                        </p:tgtEl>
                                      </p:cBhvr>
                                    </p:animEffect>
                                  </p:childTnLst>
                                </p:cTn>
                              </p:par>
                              <p:par>
                                <p:cTn id="16" presetID="9"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8" presetClass="entr" presetSubtype="9"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strips(up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52CB3-383C-46AC-8319-F284C74F9D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051AFA-5259-4220-A2ED-E35144761B92}"/>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D1FD5357-0949-4AE8-B974-4ABED86F623C}"/>
              </a:ext>
            </a:extLst>
          </p:cNvPr>
          <p:cNvSpPr>
            <a:spLocks noChangeArrowheads="1"/>
          </p:cNvSpPr>
          <p:nvPr/>
        </p:nvSpPr>
        <p:spPr bwMode="auto">
          <a:xfrm>
            <a:off x="319088" y="947738"/>
            <a:ext cx="5246687" cy="5249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7" name="Rectangle 3">
            <a:extLst>
              <a:ext uri="{FF2B5EF4-FFF2-40B4-BE49-F238E27FC236}">
                <a16:creationId xmlns:a16="http://schemas.microsoft.com/office/drawing/2014/main" id="{F2B93BFD-32E3-4C8E-B203-CB819B444CFC}"/>
              </a:ext>
            </a:extLst>
          </p:cNvPr>
          <p:cNvSpPr>
            <a:spLocks noChangeArrowheads="1"/>
          </p:cNvSpPr>
          <p:nvPr/>
        </p:nvSpPr>
        <p:spPr bwMode="auto">
          <a:xfrm>
            <a:off x="322263" y="2409825"/>
            <a:ext cx="5243512" cy="465138"/>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8" name="Rectangle 4">
            <a:extLst>
              <a:ext uri="{FF2B5EF4-FFF2-40B4-BE49-F238E27FC236}">
                <a16:creationId xmlns:a16="http://schemas.microsoft.com/office/drawing/2014/main" id="{95E0F994-AB50-4CD0-8372-A34302352E20}"/>
              </a:ext>
            </a:extLst>
          </p:cNvPr>
          <p:cNvSpPr>
            <a:spLocks noChangeArrowheads="1"/>
          </p:cNvSpPr>
          <p:nvPr/>
        </p:nvSpPr>
        <p:spPr bwMode="auto">
          <a:xfrm>
            <a:off x="319088" y="5259388"/>
            <a:ext cx="5243512" cy="465137"/>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9" name="Group 7">
            <a:extLst>
              <a:ext uri="{FF2B5EF4-FFF2-40B4-BE49-F238E27FC236}">
                <a16:creationId xmlns:a16="http://schemas.microsoft.com/office/drawing/2014/main" id="{C83E9035-6442-4644-9510-28144C93BCA7}"/>
              </a:ext>
            </a:extLst>
          </p:cNvPr>
          <p:cNvGrpSpPr>
            <a:grpSpLocks/>
          </p:cNvGrpSpPr>
          <p:nvPr/>
        </p:nvGrpSpPr>
        <p:grpSpPr bwMode="auto">
          <a:xfrm>
            <a:off x="315913" y="946150"/>
            <a:ext cx="1524000" cy="5257800"/>
            <a:chOff x="0" y="0"/>
            <a:chExt cx="960" cy="3312"/>
          </a:xfrm>
        </p:grpSpPr>
        <p:sp>
          <p:nvSpPr>
            <p:cNvPr id="10" name="Rectangle 9">
              <a:extLst>
                <a:ext uri="{FF2B5EF4-FFF2-40B4-BE49-F238E27FC236}">
                  <a16:creationId xmlns:a16="http://schemas.microsoft.com/office/drawing/2014/main" id="{3062BCE7-35FD-4932-824F-6449AF17F926}"/>
                </a:ext>
              </a:extLst>
            </p:cNvPr>
            <p:cNvSpPr>
              <a:spLocks noChangeArrowheads="1"/>
            </p:cNvSpPr>
            <p:nvPr/>
          </p:nvSpPr>
          <p:spPr bwMode="auto">
            <a:xfrm>
              <a:off x="434" y="3013"/>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50</a:t>
              </a:r>
            </a:p>
          </p:txBody>
        </p:sp>
        <p:sp>
          <p:nvSpPr>
            <p:cNvPr id="11" name="Rectangle 10">
              <a:extLst>
                <a:ext uri="{FF2B5EF4-FFF2-40B4-BE49-F238E27FC236}">
                  <a16:creationId xmlns:a16="http://schemas.microsoft.com/office/drawing/2014/main" id="{ED055A27-622B-4C61-A906-82C223E7F664}"/>
                </a:ext>
              </a:extLst>
            </p:cNvPr>
            <p:cNvSpPr>
              <a:spLocks noChangeArrowheads="1"/>
            </p:cNvSpPr>
            <p:nvPr/>
          </p:nvSpPr>
          <p:spPr bwMode="auto">
            <a:xfrm>
              <a:off x="0" y="3013"/>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45</a:t>
              </a:r>
            </a:p>
          </p:txBody>
        </p:sp>
        <p:sp>
          <p:nvSpPr>
            <p:cNvPr id="12" name="Rectangle 14">
              <a:extLst>
                <a:ext uri="{FF2B5EF4-FFF2-40B4-BE49-F238E27FC236}">
                  <a16:creationId xmlns:a16="http://schemas.microsoft.com/office/drawing/2014/main" id="{EBADA7E3-3C9F-4E97-B5D8-C2BAB7E4BEAA}"/>
                </a:ext>
              </a:extLst>
            </p:cNvPr>
            <p:cNvSpPr>
              <a:spLocks noChangeArrowheads="1"/>
            </p:cNvSpPr>
            <p:nvPr/>
          </p:nvSpPr>
          <p:spPr bwMode="auto">
            <a:xfrm>
              <a:off x="434" y="2714"/>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60</a:t>
              </a:r>
            </a:p>
          </p:txBody>
        </p:sp>
        <p:sp>
          <p:nvSpPr>
            <p:cNvPr id="13" name="Rectangle 15">
              <a:extLst>
                <a:ext uri="{FF2B5EF4-FFF2-40B4-BE49-F238E27FC236}">
                  <a16:creationId xmlns:a16="http://schemas.microsoft.com/office/drawing/2014/main" id="{521DD18C-65A1-4A2B-9730-B046A745173C}"/>
                </a:ext>
              </a:extLst>
            </p:cNvPr>
            <p:cNvSpPr>
              <a:spLocks noChangeArrowheads="1"/>
            </p:cNvSpPr>
            <p:nvPr/>
          </p:nvSpPr>
          <p:spPr bwMode="auto">
            <a:xfrm>
              <a:off x="0" y="2714"/>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a:t>
              </a:r>
            </a:p>
          </p:txBody>
        </p:sp>
        <p:sp>
          <p:nvSpPr>
            <p:cNvPr id="14" name="Rectangle 19">
              <a:extLst>
                <a:ext uri="{FF2B5EF4-FFF2-40B4-BE49-F238E27FC236}">
                  <a16:creationId xmlns:a16="http://schemas.microsoft.com/office/drawing/2014/main" id="{149BDFA1-4EF6-4573-89D7-8CBD7D5E4E8A}"/>
                </a:ext>
              </a:extLst>
            </p:cNvPr>
            <p:cNvSpPr>
              <a:spLocks noChangeArrowheads="1"/>
            </p:cNvSpPr>
            <p:nvPr/>
          </p:nvSpPr>
          <p:spPr bwMode="auto">
            <a:xfrm>
              <a:off x="434" y="2415"/>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70</a:t>
              </a:r>
            </a:p>
          </p:txBody>
        </p:sp>
        <p:sp>
          <p:nvSpPr>
            <p:cNvPr id="15" name="Rectangle 20">
              <a:extLst>
                <a:ext uri="{FF2B5EF4-FFF2-40B4-BE49-F238E27FC236}">
                  <a16:creationId xmlns:a16="http://schemas.microsoft.com/office/drawing/2014/main" id="{AC09F887-471B-409D-9D00-40DFF73CAE81}"/>
                </a:ext>
              </a:extLst>
            </p:cNvPr>
            <p:cNvSpPr>
              <a:spLocks noChangeArrowheads="1"/>
            </p:cNvSpPr>
            <p:nvPr/>
          </p:nvSpPr>
          <p:spPr bwMode="auto">
            <a:xfrm>
              <a:off x="0" y="2415"/>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35</a:t>
              </a:r>
            </a:p>
          </p:txBody>
        </p:sp>
        <p:sp>
          <p:nvSpPr>
            <p:cNvPr id="16" name="Rectangle 24">
              <a:extLst>
                <a:ext uri="{FF2B5EF4-FFF2-40B4-BE49-F238E27FC236}">
                  <a16:creationId xmlns:a16="http://schemas.microsoft.com/office/drawing/2014/main" id="{FBD62F25-896A-4834-A210-848AB3480BFB}"/>
                </a:ext>
              </a:extLst>
            </p:cNvPr>
            <p:cNvSpPr>
              <a:spLocks noChangeArrowheads="1"/>
            </p:cNvSpPr>
            <p:nvPr/>
          </p:nvSpPr>
          <p:spPr bwMode="auto">
            <a:xfrm>
              <a:off x="434" y="2116"/>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80</a:t>
              </a:r>
            </a:p>
          </p:txBody>
        </p:sp>
        <p:sp>
          <p:nvSpPr>
            <p:cNvPr id="17" name="Rectangle 25">
              <a:extLst>
                <a:ext uri="{FF2B5EF4-FFF2-40B4-BE49-F238E27FC236}">
                  <a16:creationId xmlns:a16="http://schemas.microsoft.com/office/drawing/2014/main" id="{B03B9C75-CE9C-4BF4-B8EF-54AD4E51D404}"/>
                </a:ext>
              </a:extLst>
            </p:cNvPr>
            <p:cNvSpPr>
              <a:spLocks noChangeArrowheads="1"/>
            </p:cNvSpPr>
            <p:nvPr/>
          </p:nvSpPr>
          <p:spPr bwMode="auto">
            <a:xfrm>
              <a:off x="0" y="2116"/>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30</a:t>
              </a:r>
            </a:p>
          </p:txBody>
        </p:sp>
        <p:sp>
          <p:nvSpPr>
            <p:cNvPr id="18" name="Rectangle 29">
              <a:extLst>
                <a:ext uri="{FF2B5EF4-FFF2-40B4-BE49-F238E27FC236}">
                  <a16:creationId xmlns:a16="http://schemas.microsoft.com/office/drawing/2014/main" id="{6E37BA4B-C96B-4DF9-AA4E-3138E37F69E7}"/>
                </a:ext>
              </a:extLst>
            </p:cNvPr>
            <p:cNvSpPr>
              <a:spLocks noChangeArrowheads="1"/>
            </p:cNvSpPr>
            <p:nvPr/>
          </p:nvSpPr>
          <p:spPr bwMode="auto">
            <a:xfrm>
              <a:off x="434" y="1817"/>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90</a:t>
              </a:r>
            </a:p>
          </p:txBody>
        </p:sp>
        <p:sp>
          <p:nvSpPr>
            <p:cNvPr id="19" name="Rectangle 30">
              <a:extLst>
                <a:ext uri="{FF2B5EF4-FFF2-40B4-BE49-F238E27FC236}">
                  <a16:creationId xmlns:a16="http://schemas.microsoft.com/office/drawing/2014/main" id="{51126F56-8059-47B2-9C99-76C566BDD7DE}"/>
                </a:ext>
              </a:extLst>
            </p:cNvPr>
            <p:cNvSpPr>
              <a:spLocks noChangeArrowheads="1"/>
            </p:cNvSpPr>
            <p:nvPr/>
          </p:nvSpPr>
          <p:spPr bwMode="auto">
            <a:xfrm>
              <a:off x="0" y="1817"/>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25</a:t>
              </a:r>
            </a:p>
          </p:txBody>
        </p:sp>
        <p:sp>
          <p:nvSpPr>
            <p:cNvPr id="20" name="Rectangle 34">
              <a:extLst>
                <a:ext uri="{FF2B5EF4-FFF2-40B4-BE49-F238E27FC236}">
                  <a16:creationId xmlns:a16="http://schemas.microsoft.com/office/drawing/2014/main" id="{519BE1AF-8EB0-444E-8423-A68FCBDF8E4E}"/>
                </a:ext>
              </a:extLst>
            </p:cNvPr>
            <p:cNvSpPr>
              <a:spLocks noChangeArrowheads="1"/>
            </p:cNvSpPr>
            <p:nvPr/>
          </p:nvSpPr>
          <p:spPr bwMode="auto">
            <a:xfrm>
              <a:off x="434" y="1518"/>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100</a:t>
              </a:r>
            </a:p>
          </p:txBody>
        </p:sp>
        <p:sp>
          <p:nvSpPr>
            <p:cNvPr id="21" name="Rectangle 35">
              <a:extLst>
                <a:ext uri="{FF2B5EF4-FFF2-40B4-BE49-F238E27FC236}">
                  <a16:creationId xmlns:a16="http://schemas.microsoft.com/office/drawing/2014/main" id="{DF5606F1-F716-4E15-848B-ABEDC55214E2}"/>
                </a:ext>
              </a:extLst>
            </p:cNvPr>
            <p:cNvSpPr>
              <a:spLocks noChangeArrowheads="1"/>
            </p:cNvSpPr>
            <p:nvPr/>
          </p:nvSpPr>
          <p:spPr bwMode="auto">
            <a:xfrm>
              <a:off x="0" y="1518"/>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a:t>
              </a:r>
            </a:p>
          </p:txBody>
        </p:sp>
        <p:sp>
          <p:nvSpPr>
            <p:cNvPr id="22" name="Rectangle 39">
              <a:extLst>
                <a:ext uri="{FF2B5EF4-FFF2-40B4-BE49-F238E27FC236}">
                  <a16:creationId xmlns:a16="http://schemas.microsoft.com/office/drawing/2014/main" id="{717DE7C4-8992-4A06-9506-02A490C57FD8}"/>
                </a:ext>
              </a:extLst>
            </p:cNvPr>
            <p:cNvSpPr>
              <a:spLocks noChangeArrowheads="1"/>
            </p:cNvSpPr>
            <p:nvPr/>
          </p:nvSpPr>
          <p:spPr bwMode="auto">
            <a:xfrm>
              <a:off x="434" y="1219"/>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110</a:t>
              </a:r>
            </a:p>
          </p:txBody>
        </p:sp>
        <p:sp>
          <p:nvSpPr>
            <p:cNvPr id="23" name="Rectangle 40">
              <a:extLst>
                <a:ext uri="{FF2B5EF4-FFF2-40B4-BE49-F238E27FC236}">
                  <a16:creationId xmlns:a16="http://schemas.microsoft.com/office/drawing/2014/main" id="{39738A9B-3649-4E30-B934-1D373320BDDC}"/>
                </a:ext>
              </a:extLst>
            </p:cNvPr>
            <p:cNvSpPr>
              <a:spLocks noChangeArrowheads="1"/>
            </p:cNvSpPr>
            <p:nvPr/>
          </p:nvSpPr>
          <p:spPr bwMode="auto">
            <a:xfrm>
              <a:off x="0" y="1219"/>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15</a:t>
              </a:r>
            </a:p>
          </p:txBody>
        </p:sp>
        <p:sp>
          <p:nvSpPr>
            <p:cNvPr id="24" name="Rectangle 44">
              <a:extLst>
                <a:ext uri="{FF2B5EF4-FFF2-40B4-BE49-F238E27FC236}">
                  <a16:creationId xmlns:a16="http://schemas.microsoft.com/office/drawing/2014/main" id="{8BE2A136-8B50-4876-BB5F-28D33D3A29E4}"/>
                </a:ext>
              </a:extLst>
            </p:cNvPr>
            <p:cNvSpPr>
              <a:spLocks noChangeArrowheads="1"/>
            </p:cNvSpPr>
            <p:nvPr/>
          </p:nvSpPr>
          <p:spPr bwMode="auto">
            <a:xfrm>
              <a:off x="434" y="920"/>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120</a:t>
              </a:r>
            </a:p>
          </p:txBody>
        </p:sp>
        <p:sp>
          <p:nvSpPr>
            <p:cNvPr id="25" name="Rectangle 45">
              <a:extLst>
                <a:ext uri="{FF2B5EF4-FFF2-40B4-BE49-F238E27FC236}">
                  <a16:creationId xmlns:a16="http://schemas.microsoft.com/office/drawing/2014/main" id="{C01BAEF2-D2E0-43AE-B6DB-489A457DF0F2}"/>
                </a:ext>
              </a:extLst>
            </p:cNvPr>
            <p:cNvSpPr>
              <a:spLocks noChangeArrowheads="1"/>
            </p:cNvSpPr>
            <p:nvPr/>
          </p:nvSpPr>
          <p:spPr bwMode="auto">
            <a:xfrm>
              <a:off x="0" y="920"/>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p>
          </p:txBody>
        </p:sp>
        <p:sp>
          <p:nvSpPr>
            <p:cNvPr id="26" name="Rectangle 49">
              <a:extLst>
                <a:ext uri="{FF2B5EF4-FFF2-40B4-BE49-F238E27FC236}">
                  <a16:creationId xmlns:a16="http://schemas.microsoft.com/office/drawing/2014/main" id="{EBCFACF8-6135-40E2-A6BF-459FAEE9D516}"/>
                </a:ext>
              </a:extLst>
            </p:cNvPr>
            <p:cNvSpPr>
              <a:spLocks noChangeArrowheads="1"/>
            </p:cNvSpPr>
            <p:nvPr/>
          </p:nvSpPr>
          <p:spPr bwMode="auto">
            <a:xfrm>
              <a:off x="434" y="621"/>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130</a:t>
              </a:r>
            </a:p>
          </p:txBody>
        </p:sp>
        <p:sp>
          <p:nvSpPr>
            <p:cNvPr id="27" name="Rectangle 50">
              <a:extLst>
                <a:ext uri="{FF2B5EF4-FFF2-40B4-BE49-F238E27FC236}">
                  <a16:creationId xmlns:a16="http://schemas.microsoft.com/office/drawing/2014/main" id="{86F10803-048E-4B51-9626-D1024691DF1F}"/>
                </a:ext>
              </a:extLst>
            </p:cNvPr>
            <p:cNvSpPr>
              <a:spLocks noChangeArrowheads="1"/>
            </p:cNvSpPr>
            <p:nvPr/>
          </p:nvSpPr>
          <p:spPr bwMode="auto">
            <a:xfrm>
              <a:off x="0" y="621"/>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p>
          </p:txBody>
        </p:sp>
        <p:sp>
          <p:nvSpPr>
            <p:cNvPr id="28" name="Rectangle 54">
              <a:extLst>
                <a:ext uri="{FF2B5EF4-FFF2-40B4-BE49-F238E27FC236}">
                  <a16:creationId xmlns:a16="http://schemas.microsoft.com/office/drawing/2014/main" id="{F18079EC-B199-40CB-BA39-6D596E69E76B}"/>
                </a:ext>
              </a:extLst>
            </p:cNvPr>
            <p:cNvSpPr>
              <a:spLocks noChangeArrowheads="1"/>
            </p:cNvSpPr>
            <p:nvPr/>
          </p:nvSpPr>
          <p:spPr bwMode="auto">
            <a:xfrm>
              <a:off x="434" y="322"/>
              <a:ext cx="5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140</a:t>
              </a:r>
            </a:p>
          </p:txBody>
        </p:sp>
        <p:sp>
          <p:nvSpPr>
            <p:cNvPr id="29" name="Rectangle 55">
              <a:extLst>
                <a:ext uri="{FF2B5EF4-FFF2-40B4-BE49-F238E27FC236}">
                  <a16:creationId xmlns:a16="http://schemas.microsoft.com/office/drawing/2014/main" id="{02FA73F1-6F7D-4735-8D8A-ECC15B26BF51}"/>
                </a:ext>
              </a:extLst>
            </p:cNvPr>
            <p:cNvSpPr>
              <a:spLocks noChangeArrowheads="1"/>
            </p:cNvSpPr>
            <p:nvPr/>
          </p:nvSpPr>
          <p:spPr bwMode="auto">
            <a:xfrm>
              <a:off x="0" y="322"/>
              <a:ext cx="4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p>
          </p:txBody>
        </p:sp>
        <p:sp>
          <p:nvSpPr>
            <p:cNvPr id="30" name="Rectangle 59">
              <a:extLst>
                <a:ext uri="{FF2B5EF4-FFF2-40B4-BE49-F238E27FC236}">
                  <a16:creationId xmlns:a16="http://schemas.microsoft.com/office/drawing/2014/main" id="{B2B79132-418C-4AFA-85CC-133F42E074FA}"/>
                </a:ext>
              </a:extLst>
            </p:cNvPr>
            <p:cNvSpPr>
              <a:spLocks noChangeArrowheads="1"/>
            </p:cNvSpPr>
            <p:nvPr/>
          </p:nvSpPr>
          <p:spPr bwMode="auto">
            <a:xfrm>
              <a:off x="434" y="0"/>
              <a:ext cx="52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p>
          </p:txBody>
        </p:sp>
        <p:sp>
          <p:nvSpPr>
            <p:cNvPr id="31" name="Rectangle 60">
              <a:extLst>
                <a:ext uri="{FF2B5EF4-FFF2-40B4-BE49-F238E27FC236}">
                  <a16:creationId xmlns:a16="http://schemas.microsoft.com/office/drawing/2014/main" id="{2AFE605B-D972-49BF-843A-433153EADF11}"/>
                </a:ext>
              </a:extLst>
            </p:cNvPr>
            <p:cNvSpPr>
              <a:spLocks noChangeArrowheads="1"/>
            </p:cNvSpPr>
            <p:nvPr/>
          </p:nvSpPr>
          <p:spPr bwMode="auto">
            <a:xfrm>
              <a:off x="0" y="0"/>
              <a:ext cx="4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P</a:t>
              </a:r>
            </a:p>
          </p:txBody>
        </p:sp>
      </p:grpSp>
      <p:grpSp>
        <p:nvGrpSpPr>
          <p:cNvPr id="32" name="Group 30">
            <a:extLst>
              <a:ext uri="{FF2B5EF4-FFF2-40B4-BE49-F238E27FC236}">
                <a16:creationId xmlns:a16="http://schemas.microsoft.com/office/drawing/2014/main" id="{00709BC8-22A9-49EE-B810-36852A3BC0FC}"/>
              </a:ext>
            </a:extLst>
          </p:cNvPr>
          <p:cNvGrpSpPr>
            <a:grpSpLocks/>
          </p:cNvGrpSpPr>
          <p:nvPr/>
        </p:nvGrpSpPr>
        <p:grpSpPr bwMode="auto">
          <a:xfrm>
            <a:off x="4368800" y="946150"/>
            <a:ext cx="1196975" cy="5257800"/>
            <a:chOff x="0" y="0"/>
            <a:chExt cx="754" cy="3312"/>
          </a:xfrm>
        </p:grpSpPr>
        <p:sp>
          <p:nvSpPr>
            <p:cNvPr id="33" name="Rectangle 6">
              <a:extLst>
                <a:ext uri="{FF2B5EF4-FFF2-40B4-BE49-F238E27FC236}">
                  <a16:creationId xmlns:a16="http://schemas.microsoft.com/office/drawing/2014/main" id="{82FB0A7F-ECAE-4956-9ECA-325AAFC8AC4F}"/>
                </a:ext>
              </a:extLst>
            </p:cNvPr>
            <p:cNvSpPr>
              <a:spLocks noChangeArrowheads="1"/>
            </p:cNvSpPr>
            <p:nvPr/>
          </p:nvSpPr>
          <p:spPr bwMode="auto">
            <a:xfrm>
              <a:off x="0" y="3013"/>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1,750</a:t>
              </a:r>
            </a:p>
          </p:txBody>
        </p:sp>
        <p:sp>
          <p:nvSpPr>
            <p:cNvPr id="34" name="Rectangle 11">
              <a:extLst>
                <a:ext uri="{FF2B5EF4-FFF2-40B4-BE49-F238E27FC236}">
                  <a16:creationId xmlns:a16="http://schemas.microsoft.com/office/drawing/2014/main" id="{7B7E2892-8DE3-435B-9966-F53EC155A272}"/>
                </a:ext>
              </a:extLst>
            </p:cNvPr>
            <p:cNvSpPr>
              <a:spLocks noChangeArrowheads="1"/>
            </p:cNvSpPr>
            <p:nvPr/>
          </p:nvSpPr>
          <p:spPr bwMode="auto">
            <a:xfrm>
              <a:off x="0" y="2714"/>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1,800</a:t>
              </a:r>
            </a:p>
          </p:txBody>
        </p:sp>
        <p:sp>
          <p:nvSpPr>
            <p:cNvPr id="35" name="Rectangle 16">
              <a:extLst>
                <a:ext uri="{FF2B5EF4-FFF2-40B4-BE49-F238E27FC236}">
                  <a16:creationId xmlns:a16="http://schemas.microsoft.com/office/drawing/2014/main" id="{55033F3C-C8C4-4794-A61B-80EDF4ED9464}"/>
                </a:ext>
              </a:extLst>
            </p:cNvPr>
            <p:cNvSpPr>
              <a:spLocks noChangeArrowheads="1"/>
            </p:cNvSpPr>
            <p:nvPr/>
          </p:nvSpPr>
          <p:spPr bwMode="auto">
            <a:xfrm>
              <a:off x="0" y="2415"/>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1,750</a:t>
              </a:r>
            </a:p>
          </p:txBody>
        </p:sp>
        <p:sp>
          <p:nvSpPr>
            <p:cNvPr id="36" name="Rectangle 21">
              <a:extLst>
                <a:ext uri="{FF2B5EF4-FFF2-40B4-BE49-F238E27FC236}">
                  <a16:creationId xmlns:a16="http://schemas.microsoft.com/office/drawing/2014/main" id="{61835EA9-3E74-47DE-84B2-25302730F039}"/>
                </a:ext>
              </a:extLst>
            </p:cNvPr>
            <p:cNvSpPr>
              <a:spLocks noChangeArrowheads="1"/>
            </p:cNvSpPr>
            <p:nvPr/>
          </p:nvSpPr>
          <p:spPr bwMode="auto">
            <a:xfrm>
              <a:off x="0" y="2116"/>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1,600</a:t>
              </a:r>
            </a:p>
          </p:txBody>
        </p:sp>
        <p:sp>
          <p:nvSpPr>
            <p:cNvPr id="37" name="Rectangle 26">
              <a:extLst>
                <a:ext uri="{FF2B5EF4-FFF2-40B4-BE49-F238E27FC236}">
                  <a16:creationId xmlns:a16="http://schemas.microsoft.com/office/drawing/2014/main" id="{4DFDDDAE-8484-44E0-868A-D0B7318AC0D3}"/>
                </a:ext>
              </a:extLst>
            </p:cNvPr>
            <p:cNvSpPr>
              <a:spLocks noChangeArrowheads="1"/>
            </p:cNvSpPr>
            <p:nvPr/>
          </p:nvSpPr>
          <p:spPr bwMode="auto">
            <a:xfrm>
              <a:off x="0" y="1817"/>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1,350</a:t>
              </a:r>
            </a:p>
          </p:txBody>
        </p:sp>
        <p:sp>
          <p:nvSpPr>
            <p:cNvPr id="38" name="Rectangle 31">
              <a:extLst>
                <a:ext uri="{FF2B5EF4-FFF2-40B4-BE49-F238E27FC236}">
                  <a16:creationId xmlns:a16="http://schemas.microsoft.com/office/drawing/2014/main" id="{F3C1473E-BC1D-4904-9A57-F3DCB1C309E1}"/>
                </a:ext>
              </a:extLst>
            </p:cNvPr>
            <p:cNvSpPr>
              <a:spLocks noChangeArrowheads="1"/>
            </p:cNvSpPr>
            <p:nvPr/>
          </p:nvSpPr>
          <p:spPr bwMode="auto">
            <a:xfrm>
              <a:off x="0" y="1518"/>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1,000</a:t>
              </a:r>
            </a:p>
          </p:txBody>
        </p:sp>
        <p:sp>
          <p:nvSpPr>
            <p:cNvPr id="39" name="Rectangle 36">
              <a:extLst>
                <a:ext uri="{FF2B5EF4-FFF2-40B4-BE49-F238E27FC236}">
                  <a16:creationId xmlns:a16="http://schemas.microsoft.com/office/drawing/2014/main" id="{232DCBE5-7284-418A-902F-4B7666988E7E}"/>
                </a:ext>
              </a:extLst>
            </p:cNvPr>
            <p:cNvSpPr>
              <a:spLocks noChangeArrowheads="1"/>
            </p:cNvSpPr>
            <p:nvPr/>
          </p:nvSpPr>
          <p:spPr bwMode="auto">
            <a:xfrm>
              <a:off x="0" y="1219"/>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550</a:t>
              </a:r>
            </a:p>
          </p:txBody>
        </p:sp>
        <p:sp>
          <p:nvSpPr>
            <p:cNvPr id="40" name="Rectangle 41">
              <a:extLst>
                <a:ext uri="{FF2B5EF4-FFF2-40B4-BE49-F238E27FC236}">
                  <a16:creationId xmlns:a16="http://schemas.microsoft.com/office/drawing/2014/main" id="{617D15C5-F3A4-4398-867E-20BBCF1FAF3D}"/>
                </a:ext>
              </a:extLst>
            </p:cNvPr>
            <p:cNvSpPr>
              <a:spLocks noChangeArrowheads="1"/>
            </p:cNvSpPr>
            <p:nvPr/>
          </p:nvSpPr>
          <p:spPr bwMode="auto">
            <a:xfrm>
              <a:off x="0" y="920"/>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p>
          </p:txBody>
        </p:sp>
        <p:sp>
          <p:nvSpPr>
            <p:cNvPr id="41" name="Rectangle 46">
              <a:extLst>
                <a:ext uri="{FF2B5EF4-FFF2-40B4-BE49-F238E27FC236}">
                  <a16:creationId xmlns:a16="http://schemas.microsoft.com/office/drawing/2014/main" id="{21509CEB-46DC-45E0-9198-6A9939C6A85F}"/>
                </a:ext>
              </a:extLst>
            </p:cNvPr>
            <p:cNvSpPr>
              <a:spLocks noChangeArrowheads="1"/>
            </p:cNvSpPr>
            <p:nvPr/>
          </p:nvSpPr>
          <p:spPr bwMode="auto">
            <a:xfrm>
              <a:off x="0" y="621"/>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–650</a:t>
              </a:r>
            </a:p>
          </p:txBody>
        </p:sp>
        <p:sp>
          <p:nvSpPr>
            <p:cNvPr id="42" name="Rectangle 51">
              <a:extLst>
                <a:ext uri="{FF2B5EF4-FFF2-40B4-BE49-F238E27FC236}">
                  <a16:creationId xmlns:a16="http://schemas.microsoft.com/office/drawing/2014/main" id="{DD476E64-8B07-4A13-9515-C946C2CBB9BE}"/>
                </a:ext>
              </a:extLst>
            </p:cNvPr>
            <p:cNvSpPr>
              <a:spLocks noChangeArrowheads="1"/>
            </p:cNvSpPr>
            <p:nvPr/>
          </p:nvSpPr>
          <p:spPr bwMode="auto">
            <a:xfrm>
              <a:off x="0" y="322"/>
              <a:ext cx="75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–1,400</a:t>
              </a:r>
            </a:p>
          </p:txBody>
        </p:sp>
        <p:sp>
          <p:nvSpPr>
            <p:cNvPr id="43" name="Rectangle 56">
              <a:extLst>
                <a:ext uri="{FF2B5EF4-FFF2-40B4-BE49-F238E27FC236}">
                  <a16:creationId xmlns:a16="http://schemas.microsoft.com/office/drawing/2014/main" id="{62E9B9A0-0A18-448D-A8E5-954C612ADB71}"/>
                </a:ext>
              </a:extLst>
            </p:cNvPr>
            <p:cNvSpPr>
              <a:spLocks noChangeArrowheads="1"/>
            </p:cNvSpPr>
            <p:nvPr/>
          </p:nvSpPr>
          <p:spPr bwMode="auto">
            <a:xfrm>
              <a:off x="0" y="0"/>
              <a:ext cx="7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zh-CN" altLang="zh-CN" sz="2400">
                  <a:ea typeface="宋体" panose="02010600030101010101" pitchFamily="2" charset="-122"/>
                </a:rPr>
                <a:t>利润</a:t>
              </a:r>
            </a:p>
          </p:txBody>
        </p:sp>
      </p:grpSp>
      <p:grpSp>
        <p:nvGrpSpPr>
          <p:cNvPr id="44" name="Group 42">
            <a:extLst>
              <a:ext uri="{FF2B5EF4-FFF2-40B4-BE49-F238E27FC236}">
                <a16:creationId xmlns:a16="http://schemas.microsoft.com/office/drawing/2014/main" id="{6B81EAAB-8095-4E20-AEBC-A9A28D615B9B}"/>
              </a:ext>
            </a:extLst>
          </p:cNvPr>
          <p:cNvGrpSpPr>
            <a:grpSpLocks/>
          </p:cNvGrpSpPr>
          <p:nvPr/>
        </p:nvGrpSpPr>
        <p:grpSpPr bwMode="auto">
          <a:xfrm>
            <a:off x="3206750" y="946150"/>
            <a:ext cx="1162050" cy="5257800"/>
            <a:chOff x="0" y="0"/>
            <a:chExt cx="732" cy="3312"/>
          </a:xfrm>
        </p:grpSpPr>
        <p:sp>
          <p:nvSpPr>
            <p:cNvPr id="45" name="Rectangle 7">
              <a:extLst>
                <a:ext uri="{FF2B5EF4-FFF2-40B4-BE49-F238E27FC236}">
                  <a16:creationId xmlns:a16="http://schemas.microsoft.com/office/drawing/2014/main" id="{34D1F7F8-2149-4D18-9C50-07EC72F3A292}"/>
                </a:ext>
              </a:extLst>
            </p:cNvPr>
            <p:cNvSpPr>
              <a:spLocks noChangeArrowheads="1"/>
            </p:cNvSpPr>
            <p:nvPr/>
          </p:nvSpPr>
          <p:spPr bwMode="auto">
            <a:xfrm>
              <a:off x="0" y="3013"/>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500</a:t>
              </a:r>
            </a:p>
          </p:txBody>
        </p:sp>
        <p:sp>
          <p:nvSpPr>
            <p:cNvPr id="46" name="Rectangle 12">
              <a:extLst>
                <a:ext uri="{FF2B5EF4-FFF2-40B4-BE49-F238E27FC236}">
                  <a16:creationId xmlns:a16="http://schemas.microsoft.com/office/drawing/2014/main" id="{D6069E30-26EB-4C1B-8334-B1E8659FFAFA}"/>
                </a:ext>
              </a:extLst>
            </p:cNvPr>
            <p:cNvSpPr>
              <a:spLocks noChangeArrowheads="1"/>
            </p:cNvSpPr>
            <p:nvPr/>
          </p:nvSpPr>
          <p:spPr bwMode="auto">
            <a:xfrm>
              <a:off x="0" y="2714"/>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600</a:t>
              </a:r>
            </a:p>
          </p:txBody>
        </p:sp>
        <p:sp>
          <p:nvSpPr>
            <p:cNvPr id="47" name="Rectangle 17">
              <a:extLst>
                <a:ext uri="{FF2B5EF4-FFF2-40B4-BE49-F238E27FC236}">
                  <a16:creationId xmlns:a16="http://schemas.microsoft.com/office/drawing/2014/main" id="{92268D32-5A28-416A-9028-876F16753E75}"/>
                </a:ext>
              </a:extLst>
            </p:cNvPr>
            <p:cNvSpPr>
              <a:spLocks noChangeArrowheads="1"/>
            </p:cNvSpPr>
            <p:nvPr/>
          </p:nvSpPr>
          <p:spPr bwMode="auto">
            <a:xfrm>
              <a:off x="0" y="2415"/>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700</a:t>
              </a:r>
            </a:p>
          </p:txBody>
        </p:sp>
        <p:sp>
          <p:nvSpPr>
            <p:cNvPr id="48" name="Rectangle 22">
              <a:extLst>
                <a:ext uri="{FF2B5EF4-FFF2-40B4-BE49-F238E27FC236}">
                  <a16:creationId xmlns:a16="http://schemas.microsoft.com/office/drawing/2014/main" id="{7A885941-B856-45FD-91C9-237B8C7FF4E0}"/>
                </a:ext>
              </a:extLst>
            </p:cNvPr>
            <p:cNvSpPr>
              <a:spLocks noChangeArrowheads="1"/>
            </p:cNvSpPr>
            <p:nvPr/>
          </p:nvSpPr>
          <p:spPr bwMode="auto">
            <a:xfrm>
              <a:off x="0" y="2116"/>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800</a:t>
              </a:r>
            </a:p>
          </p:txBody>
        </p:sp>
        <p:sp>
          <p:nvSpPr>
            <p:cNvPr id="49" name="Rectangle 27">
              <a:extLst>
                <a:ext uri="{FF2B5EF4-FFF2-40B4-BE49-F238E27FC236}">
                  <a16:creationId xmlns:a16="http://schemas.microsoft.com/office/drawing/2014/main" id="{2C18CA95-EA5F-4A29-9A44-89DE783AC801}"/>
                </a:ext>
              </a:extLst>
            </p:cNvPr>
            <p:cNvSpPr>
              <a:spLocks noChangeArrowheads="1"/>
            </p:cNvSpPr>
            <p:nvPr/>
          </p:nvSpPr>
          <p:spPr bwMode="auto">
            <a:xfrm>
              <a:off x="0" y="1817"/>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900</a:t>
              </a:r>
            </a:p>
          </p:txBody>
        </p:sp>
        <p:sp>
          <p:nvSpPr>
            <p:cNvPr id="50" name="Rectangle 32">
              <a:extLst>
                <a:ext uri="{FF2B5EF4-FFF2-40B4-BE49-F238E27FC236}">
                  <a16:creationId xmlns:a16="http://schemas.microsoft.com/office/drawing/2014/main" id="{06C51432-BA89-4E8F-B613-815809A7FC9D}"/>
                </a:ext>
              </a:extLst>
            </p:cNvPr>
            <p:cNvSpPr>
              <a:spLocks noChangeArrowheads="1"/>
            </p:cNvSpPr>
            <p:nvPr/>
          </p:nvSpPr>
          <p:spPr bwMode="auto">
            <a:xfrm>
              <a:off x="0" y="1518"/>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1,000</a:t>
              </a:r>
            </a:p>
          </p:txBody>
        </p:sp>
        <p:sp>
          <p:nvSpPr>
            <p:cNvPr id="51" name="Rectangle 37">
              <a:extLst>
                <a:ext uri="{FF2B5EF4-FFF2-40B4-BE49-F238E27FC236}">
                  <a16:creationId xmlns:a16="http://schemas.microsoft.com/office/drawing/2014/main" id="{C753DED7-3999-4C19-A211-515E774F087A}"/>
                </a:ext>
              </a:extLst>
            </p:cNvPr>
            <p:cNvSpPr>
              <a:spLocks noChangeArrowheads="1"/>
            </p:cNvSpPr>
            <p:nvPr/>
          </p:nvSpPr>
          <p:spPr bwMode="auto">
            <a:xfrm>
              <a:off x="0" y="1219"/>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1,100</a:t>
              </a:r>
            </a:p>
          </p:txBody>
        </p:sp>
        <p:sp>
          <p:nvSpPr>
            <p:cNvPr id="52" name="Rectangle 42">
              <a:extLst>
                <a:ext uri="{FF2B5EF4-FFF2-40B4-BE49-F238E27FC236}">
                  <a16:creationId xmlns:a16="http://schemas.microsoft.com/office/drawing/2014/main" id="{6DB2DB83-8D97-4A8A-854D-0E3F8248E9CB}"/>
                </a:ext>
              </a:extLst>
            </p:cNvPr>
            <p:cNvSpPr>
              <a:spLocks noChangeArrowheads="1"/>
            </p:cNvSpPr>
            <p:nvPr/>
          </p:nvSpPr>
          <p:spPr bwMode="auto">
            <a:xfrm>
              <a:off x="0" y="920"/>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1,200</a:t>
              </a:r>
            </a:p>
          </p:txBody>
        </p:sp>
        <p:sp>
          <p:nvSpPr>
            <p:cNvPr id="53" name="Rectangle 47">
              <a:extLst>
                <a:ext uri="{FF2B5EF4-FFF2-40B4-BE49-F238E27FC236}">
                  <a16:creationId xmlns:a16="http://schemas.microsoft.com/office/drawing/2014/main" id="{E1F14AAD-610A-418F-90F7-133E153C8132}"/>
                </a:ext>
              </a:extLst>
            </p:cNvPr>
            <p:cNvSpPr>
              <a:spLocks noChangeArrowheads="1"/>
            </p:cNvSpPr>
            <p:nvPr/>
          </p:nvSpPr>
          <p:spPr bwMode="auto">
            <a:xfrm>
              <a:off x="0" y="621"/>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1,300</a:t>
              </a:r>
            </a:p>
          </p:txBody>
        </p:sp>
        <p:sp>
          <p:nvSpPr>
            <p:cNvPr id="54" name="Rectangle 52">
              <a:extLst>
                <a:ext uri="{FF2B5EF4-FFF2-40B4-BE49-F238E27FC236}">
                  <a16:creationId xmlns:a16="http://schemas.microsoft.com/office/drawing/2014/main" id="{BB0AE859-911A-487D-858B-C7C5CFE36942}"/>
                </a:ext>
              </a:extLst>
            </p:cNvPr>
            <p:cNvSpPr>
              <a:spLocks noChangeArrowheads="1"/>
            </p:cNvSpPr>
            <p:nvPr/>
          </p:nvSpPr>
          <p:spPr bwMode="auto">
            <a:xfrm>
              <a:off x="0" y="322"/>
              <a:ext cx="7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$1,400</a:t>
              </a:r>
            </a:p>
          </p:txBody>
        </p:sp>
        <p:sp>
          <p:nvSpPr>
            <p:cNvPr id="55" name="Rectangle 57">
              <a:extLst>
                <a:ext uri="{FF2B5EF4-FFF2-40B4-BE49-F238E27FC236}">
                  <a16:creationId xmlns:a16="http://schemas.microsoft.com/office/drawing/2014/main" id="{BE42828F-83D0-4C3C-82AD-EF48B05A7313}"/>
                </a:ext>
              </a:extLst>
            </p:cNvPr>
            <p:cNvSpPr>
              <a:spLocks noChangeArrowheads="1"/>
            </p:cNvSpPr>
            <p:nvPr/>
          </p:nvSpPr>
          <p:spPr bwMode="auto">
            <a:xfrm>
              <a:off x="0" y="0"/>
              <a:ext cx="73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zh-CN" altLang="zh-CN" sz="2400">
                  <a:ea typeface="宋体" panose="02010600030101010101" pitchFamily="2" charset="-122"/>
                </a:rPr>
                <a:t>成本</a:t>
              </a:r>
            </a:p>
          </p:txBody>
        </p:sp>
      </p:grpSp>
      <p:grpSp>
        <p:nvGrpSpPr>
          <p:cNvPr id="56" name="Group 54">
            <a:extLst>
              <a:ext uri="{FF2B5EF4-FFF2-40B4-BE49-F238E27FC236}">
                <a16:creationId xmlns:a16="http://schemas.microsoft.com/office/drawing/2014/main" id="{2DCAC44B-FA34-4CAB-9E39-F11D4B00A689}"/>
              </a:ext>
            </a:extLst>
          </p:cNvPr>
          <p:cNvGrpSpPr>
            <a:grpSpLocks/>
          </p:cNvGrpSpPr>
          <p:nvPr/>
        </p:nvGrpSpPr>
        <p:grpSpPr bwMode="auto">
          <a:xfrm>
            <a:off x="1839913" y="946150"/>
            <a:ext cx="1366837" cy="5257800"/>
            <a:chOff x="0" y="0"/>
            <a:chExt cx="861" cy="3312"/>
          </a:xfrm>
        </p:grpSpPr>
        <p:sp>
          <p:nvSpPr>
            <p:cNvPr id="57" name="Rectangle 8">
              <a:extLst>
                <a:ext uri="{FF2B5EF4-FFF2-40B4-BE49-F238E27FC236}">
                  <a16:creationId xmlns:a16="http://schemas.microsoft.com/office/drawing/2014/main" id="{84AD50A9-E28E-4634-B59B-FFFC74CE47F4}"/>
                </a:ext>
              </a:extLst>
            </p:cNvPr>
            <p:cNvSpPr>
              <a:spLocks noChangeArrowheads="1"/>
            </p:cNvSpPr>
            <p:nvPr/>
          </p:nvSpPr>
          <p:spPr bwMode="auto">
            <a:xfrm>
              <a:off x="0" y="3013"/>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2,250</a:t>
              </a:r>
            </a:p>
          </p:txBody>
        </p:sp>
        <p:sp>
          <p:nvSpPr>
            <p:cNvPr id="58" name="Rectangle 13">
              <a:extLst>
                <a:ext uri="{FF2B5EF4-FFF2-40B4-BE49-F238E27FC236}">
                  <a16:creationId xmlns:a16="http://schemas.microsoft.com/office/drawing/2014/main" id="{13883728-BA5A-49A6-B0C3-6F0A4FE7F3C5}"/>
                </a:ext>
              </a:extLst>
            </p:cNvPr>
            <p:cNvSpPr>
              <a:spLocks noChangeArrowheads="1"/>
            </p:cNvSpPr>
            <p:nvPr/>
          </p:nvSpPr>
          <p:spPr bwMode="auto">
            <a:xfrm>
              <a:off x="0" y="2714"/>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2,400</a:t>
              </a:r>
            </a:p>
          </p:txBody>
        </p:sp>
        <p:sp>
          <p:nvSpPr>
            <p:cNvPr id="59" name="Rectangle 18">
              <a:extLst>
                <a:ext uri="{FF2B5EF4-FFF2-40B4-BE49-F238E27FC236}">
                  <a16:creationId xmlns:a16="http://schemas.microsoft.com/office/drawing/2014/main" id="{C5A6C879-E77E-4378-BC49-CA004111913E}"/>
                </a:ext>
              </a:extLst>
            </p:cNvPr>
            <p:cNvSpPr>
              <a:spLocks noChangeArrowheads="1"/>
            </p:cNvSpPr>
            <p:nvPr/>
          </p:nvSpPr>
          <p:spPr bwMode="auto">
            <a:xfrm>
              <a:off x="0" y="2415"/>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2,450</a:t>
              </a:r>
            </a:p>
          </p:txBody>
        </p:sp>
        <p:sp>
          <p:nvSpPr>
            <p:cNvPr id="60" name="Rectangle 23">
              <a:extLst>
                <a:ext uri="{FF2B5EF4-FFF2-40B4-BE49-F238E27FC236}">
                  <a16:creationId xmlns:a16="http://schemas.microsoft.com/office/drawing/2014/main" id="{D8A8E6D5-7771-4B71-A4E1-A41F20B1E52D}"/>
                </a:ext>
              </a:extLst>
            </p:cNvPr>
            <p:cNvSpPr>
              <a:spLocks noChangeArrowheads="1"/>
            </p:cNvSpPr>
            <p:nvPr/>
          </p:nvSpPr>
          <p:spPr bwMode="auto">
            <a:xfrm>
              <a:off x="0" y="2116"/>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2,400</a:t>
              </a:r>
            </a:p>
          </p:txBody>
        </p:sp>
        <p:sp>
          <p:nvSpPr>
            <p:cNvPr id="61" name="Rectangle 28">
              <a:extLst>
                <a:ext uri="{FF2B5EF4-FFF2-40B4-BE49-F238E27FC236}">
                  <a16:creationId xmlns:a16="http://schemas.microsoft.com/office/drawing/2014/main" id="{520719C5-FDDE-4CC1-95EF-F5714AE70C9D}"/>
                </a:ext>
              </a:extLst>
            </p:cNvPr>
            <p:cNvSpPr>
              <a:spLocks noChangeArrowheads="1"/>
            </p:cNvSpPr>
            <p:nvPr/>
          </p:nvSpPr>
          <p:spPr bwMode="auto">
            <a:xfrm>
              <a:off x="0" y="1817"/>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2,250</a:t>
              </a:r>
            </a:p>
          </p:txBody>
        </p:sp>
        <p:sp>
          <p:nvSpPr>
            <p:cNvPr id="62" name="Rectangle 33">
              <a:extLst>
                <a:ext uri="{FF2B5EF4-FFF2-40B4-BE49-F238E27FC236}">
                  <a16:creationId xmlns:a16="http://schemas.microsoft.com/office/drawing/2014/main" id="{4B6E494E-8F4B-4B2B-9A99-6B89A04115CD}"/>
                </a:ext>
              </a:extLst>
            </p:cNvPr>
            <p:cNvSpPr>
              <a:spLocks noChangeArrowheads="1"/>
            </p:cNvSpPr>
            <p:nvPr/>
          </p:nvSpPr>
          <p:spPr bwMode="auto">
            <a:xfrm>
              <a:off x="0" y="1518"/>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2,000</a:t>
              </a:r>
            </a:p>
          </p:txBody>
        </p:sp>
        <p:sp>
          <p:nvSpPr>
            <p:cNvPr id="63" name="Rectangle 38">
              <a:extLst>
                <a:ext uri="{FF2B5EF4-FFF2-40B4-BE49-F238E27FC236}">
                  <a16:creationId xmlns:a16="http://schemas.microsoft.com/office/drawing/2014/main" id="{AB7E790B-BAAA-49EC-A4B6-612588616269}"/>
                </a:ext>
              </a:extLst>
            </p:cNvPr>
            <p:cNvSpPr>
              <a:spLocks noChangeArrowheads="1"/>
            </p:cNvSpPr>
            <p:nvPr/>
          </p:nvSpPr>
          <p:spPr bwMode="auto">
            <a:xfrm>
              <a:off x="0" y="1219"/>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1,650</a:t>
              </a:r>
            </a:p>
          </p:txBody>
        </p:sp>
        <p:sp>
          <p:nvSpPr>
            <p:cNvPr id="64" name="Rectangle 43">
              <a:extLst>
                <a:ext uri="{FF2B5EF4-FFF2-40B4-BE49-F238E27FC236}">
                  <a16:creationId xmlns:a16="http://schemas.microsoft.com/office/drawing/2014/main" id="{E8A401FB-4B9C-4713-9B93-2CBE6581010C}"/>
                </a:ext>
              </a:extLst>
            </p:cNvPr>
            <p:cNvSpPr>
              <a:spLocks noChangeArrowheads="1"/>
            </p:cNvSpPr>
            <p:nvPr/>
          </p:nvSpPr>
          <p:spPr bwMode="auto">
            <a:xfrm>
              <a:off x="0" y="920"/>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1,200</a:t>
              </a:r>
            </a:p>
          </p:txBody>
        </p:sp>
        <p:sp>
          <p:nvSpPr>
            <p:cNvPr id="65" name="Rectangle 48">
              <a:extLst>
                <a:ext uri="{FF2B5EF4-FFF2-40B4-BE49-F238E27FC236}">
                  <a16:creationId xmlns:a16="http://schemas.microsoft.com/office/drawing/2014/main" id="{EAA38300-851A-47CB-A29E-2DBFD86DC5FD}"/>
                </a:ext>
              </a:extLst>
            </p:cNvPr>
            <p:cNvSpPr>
              <a:spLocks noChangeArrowheads="1"/>
            </p:cNvSpPr>
            <p:nvPr/>
          </p:nvSpPr>
          <p:spPr bwMode="auto">
            <a:xfrm>
              <a:off x="0" y="621"/>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650</a:t>
              </a:r>
            </a:p>
          </p:txBody>
        </p:sp>
        <p:sp>
          <p:nvSpPr>
            <p:cNvPr id="66" name="Rectangle 53">
              <a:extLst>
                <a:ext uri="{FF2B5EF4-FFF2-40B4-BE49-F238E27FC236}">
                  <a16:creationId xmlns:a16="http://schemas.microsoft.com/office/drawing/2014/main" id="{E2D31F93-A91B-4686-98C3-998516B9821F}"/>
                </a:ext>
              </a:extLst>
            </p:cNvPr>
            <p:cNvSpPr>
              <a:spLocks noChangeArrowheads="1"/>
            </p:cNvSpPr>
            <p:nvPr/>
          </p:nvSpPr>
          <p:spPr bwMode="auto">
            <a:xfrm>
              <a:off x="0" y="322"/>
              <a:ext cx="8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p>
          </p:txBody>
        </p:sp>
        <p:sp>
          <p:nvSpPr>
            <p:cNvPr id="67" name="Rectangle 58">
              <a:extLst>
                <a:ext uri="{FF2B5EF4-FFF2-40B4-BE49-F238E27FC236}">
                  <a16:creationId xmlns:a16="http://schemas.microsoft.com/office/drawing/2014/main" id="{437955F3-8872-4DD6-B158-B93D56DD0F70}"/>
                </a:ext>
              </a:extLst>
            </p:cNvPr>
            <p:cNvSpPr>
              <a:spLocks noChangeArrowheads="1"/>
            </p:cNvSpPr>
            <p:nvPr/>
          </p:nvSpPr>
          <p:spPr bwMode="auto">
            <a:xfrm>
              <a:off x="0" y="0"/>
              <a:ext cx="86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zh-CN" altLang="zh-CN" sz="2400">
                  <a:ea typeface="宋体" panose="02010600030101010101" pitchFamily="2" charset="-122"/>
                </a:rPr>
                <a:t>收益</a:t>
              </a:r>
            </a:p>
          </p:txBody>
        </p:sp>
      </p:grpSp>
      <p:grpSp>
        <p:nvGrpSpPr>
          <p:cNvPr id="68" name="Group 66">
            <a:extLst>
              <a:ext uri="{FF2B5EF4-FFF2-40B4-BE49-F238E27FC236}">
                <a16:creationId xmlns:a16="http://schemas.microsoft.com/office/drawing/2014/main" id="{52DF2F9D-083C-4043-91F3-8A42740FC6EA}"/>
              </a:ext>
            </a:extLst>
          </p:cNvPr>
          <p:cNvGrpSpPr>
            <a:grpSpLocks/>
          </p:cNvGrpSpPr>
          <p:nvPr/>
        </p:nvGrpSpPr>
        <p:grpSpPr bwMode="auto">
          <a:xfrm>
            <a:off x="315913" y="946150"/>
            <a:ext cx="5249862" cy="5257800"/>
            <a:chOff x="0" y="0"/>
            <a:chExt cx="3307" cy="3312"/>
          </a:xfrm>
        </p:grpSpPr>
        <p:grpSp>
          <p:nvGrpSpPr>
            <p:cNvPr id="69" name="Group 67">
              <a:extLst>
                <a:ext uri="{FF2B5EF4-FFF2-40B4-BE49-F238E27FC236}">
                  <a16:creationId xmlns:a16="http://schemas.microsoft.com/office/drawing/2014/main" id="{342C371A-20FD-48A4-9EA8-94FBE14B1B06}"/>
                </a:ext>
              </a:extLst>
            </p:cNvPr>
            <p:cNvGrpSpPr>
              <a:grpSpLocks/>
            </p:cNvGrpSpPr>
            <p:nvPr/>
          </p:nvGrpSpPr>
          <p:grpSpPr bwMode="auto">
            <a:xfrm>
              <a:off x="0" y="0"/>
              <a:ext cx="3307" cy="3312"/>
              <a:chOff x="0" y="0"/>
              <a:chExt cx="3307" cy="3312"/>
            </a:xfrm>
          </p:grpSpPr>
          <p:sp>
            <p:nvSpPr>
              <p:cNvPr id="77" name="Line 61">
                <a:extLst>
                  <a:ext uri="{FF2B5EF4-FFF2-40B4-BE49-F238E27FC236}">
                    <a16:creationId xmlns:a16="http://schemas.microsoft.com/office/drawing/2014/main" id="{45439307-6D44-446C-ADDF-9F3306A14683}"/>
                  </a:ext>
                </a:extLst>
              </p:cNvPr>
              <p:cNvSpPr>
                <a:spLocks noChangeShapeType="1"/>
              </p:cNvSpPr>
              <p:nvPr/>
            </p:nvSpPr>
            <p:spPr bwMode="auto">
              <a:xfrm>
                <a:off x="0" y="0"/>
                <a:ext cx="330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8" name="Line 62">
                <a:extLst>
                  <a:ext uri="{FF2B5EF4-FFF2-40B4-BE49-F238E27FC236}">
                    <a16:creationId xmlns:a16="http://schemas.microsoft.com/office/drawing/2014/main" id="{73C358C8-0B1A-4702-8EAD-64F3169FEB02}"/>
                  </a:ext>
                </a:extLst>
              </p:cNvPr>
              <p:cNvSpPr>
                <a:spLocks noChangeShapeType="1"/>
              </p:cNvSpPr>
              <p:nvPr/>
            </p:nvSpPr>
            <p:spPr bwMode="auto">
              <a:xfrm>
                <a:off x="0" y="322"/>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9" name="Line 63">
                <a:extLst>
                  <a:ext uri="{FF2B5EF4-FFF2-40B4-BE49-F238E27FC236}">
                    <a16:creationId xmlns:a16="http://schemas.microsoft.com/office/drawing/2014/main" id="{5AABED0E-3272-45D1-8F66-9EA74B755351}"/>
                  </a:ext>
                </a:extLst>
              </p:cNvPr>
              <p:cNvSpPr>
                <a:spLocks noChangeShapeType="1"/>
              </p:cNvSpPr>
              <p:nvPr/>
            </p:nvSpPr>
            <p:spPr bwMode="auto">
              <a:xfrm>
                <a:off x="0" y="621"/>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0" name="Line 64">
                <a:extLst>
                  <a:ext uri="{FF2B5EF4-FFF2-40B4-BE49-F238E27FC236}">
                    <a16:creationId xmlns:a16="http://schemas.microsoft.com/office/drawing/2014/main" id="{316F66CE-E301-4776-A7FC-F0AA0564C5F9}"/>
                  </a:ext>
                </a:extLst>
              </p:cNvPr>
              <p:cNvSpPr>
                <a:spLocks noChangeShapeType="1"/>
              </p:cNvSpPr>
              <p:nvPr/>
            </p:nvSpPr>
            <p:spPr bwMode="auto">
              <a:xfrm>
                <a:off x="0" y="920"/>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1" name="Line 65">
                <a:extLst>
                  <a:ext uri="{FF2B5EF4-FFF2-40B4-BE49-F238E27FC236}">
                    <a16:creationId xmlns:a16="http://schemas.microsoft.com/office/drawing/2014/main" id="{138A2421-F3CF-49CC-9534-7A1BD1451B2E}"/>
                  </a:ext>
                </a:extLst>
              </p:cNvPr>
              <p:cNvSpPr>
                <a:spLocks noChangeShapeType="1"/>
              </p:cNvSpPr>
              <p:nvPr/>
            </p:nvSpPr>
            <p:spPr bwMode="auto">
              <a:xfrm>
                <a:off x="0" y="1219"/>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2" name="Line 66">
                <a:extLst>
                  <a:ext uri="{FF2B5EF4-FFF2-40B4-BE49-F238E27FC236}">
                    <a16:creationId xmlns:a16="http://schemas.microsoft.com/office/drawing/2014/main" id="{24319604-037D-4BC5-9A94-4A9F75A1E563}"/>
                  </a:ext>
                </a:extLst>
              </p:cNvPr>
              <p:cNvSpPr>
                <a:spLocks noChangeShapeType="1"/>
              </p:cNvSpPr>
              <p:nvPr/>
            </p:nvSpPr>
            <p:spPr bwMode="auto">
              <a:xfrm>
                <a:off x="0" y="1518"/>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3" name="Line 67">
                <a:extLst>
                  <a:ext uri="{FF2B5EF4-FFF2-40B4-BE49-F238E27FC236}">
                    <a16:creationId xmlns:a16="http://schemas.microsoft.com/office/drawing/2014/main" id="{BED2E68F-3FF1-4A44-AA97-F7F15CB1C0F8}"/>
                  </a:ext>
                </a:extLst>
              </p:cNvPr>
              <p:cNvSpPr>
                <a:spLocks noChangeShapeType="1"/>
              </p:cNvSpPr>
              <p:nvPr/>
            </p:nvSpPr>
            <p:spPr bwMode="auto">
              <a:xfrm>
                <a:off x="0" y="1817"/>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4" name="Line 68">
                <a:extLst>
                  <a:ext uri="{FF2B5EF4-FFF2-40B4-BE49-F238E27FC236}">
                    <a16:creationId xmlns:a16="http://schemas.microsoft.com/office/drawing/2014/main" id="{371B26E1-A471-4B16-8ED7-AC4325A71E5E}"/>
                  </a:ext>
                </a:extLst>
              </p:cNvPr>
              <p:cNvSpPr>
                <a:spLocks noChangeShapeType="1"/>
              </p:cNvSpPr>
              <p:nvPr/>
            </p:nvSpPr>
            <p:spPr bwMode="auto">
              <a:xfrm>
                <a:off x="0" y="2116"/>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5" name="Line 69">
                <a:extLst>
                  <a:ext uri="{FF2B5EF4-FFF2-40B4-BE49-F238E27FC236}">
                    <a16:creationId xmlns:a16="http://schemas.microsoft.com/office/drawing/2014/main" id="{8CA1A12D-B61B-43EB-A12E-458CEB62C64C}"/>
                  </a:ext>
                </a:extLst>
              </p:cNvPr>
              <p:cNvSpPr>
                <a:spLocks noChangeShapeType="1"/>
              </p:cNvSpPr>
              <p:nvPr/>
            </p:nvSpPr>
            <p:spPr bwMode="auto">
              <a:xfrm>
                <a:off x="0" y="2415"/>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6" name="Line 70">
                <a:extLst>
                  <a:ext uri="{FF2B5EF4-FFF2-40B4-BE49-F238E27FC236}">
                    <a16:creationId xmlns:a16="http://schemas.microsoft.com/office/drawing/2014/main" id="{1775A9ED-AC93-4F9C-99C5-8B0C746EA0A6}"/>
                  </a:ext>
                </a:extLst>
              </p:cNvPr>
              <p:cNvSpPr>
                <a:spLocks noChangeShapeType="1"/>
              </p:cNvSpPr>
              <p:nvPr/>
            </p:nvSpPr>
            <p:spPr bwMode="auto">
              <a:xfrm>
                <a:off x="0" y="2714"/>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7" name="Line 71">
                <a:extLst>
                  <a:ext uri="{FF2B5EF4-FFF2-40B4-BE49-F238E27FC236}">
                    <a16:creationId xmlns:a16="http://schemas.microsoft.com/office/drawing/2014/main" id="{C8D60B39-1239-4139-B192-2BDFEBD58C75}"/>
                  </a:ext>
                </a:extLst>
              </p:cNvPr>
              <p:cNvSpPr>
                <a:spLocks noChangeShapeType="1"/>
              </p:cNvSpPr>
              <p:nvPr/>
            </p:nvSpPr>
            <p:spPr bwMode="auto">
              <a:xfrm>
                <a:off x="0" y="3013"/>
                <a:ext cx="33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88" name="Line 72">
                <a:extLst>
                  <a:ext uri="{FF2B5EF4-FFF2-40B4-BE49-F238E27FC236}">
                    <a16:creationId xmlns:a16="http://schemas.microsoft.com/office/drawing/2014/main" id="{C0CDB008-470C-4538-8AAF-1C8C7DDE8523}"/>
                  </a:ext>
                </a:extLst>
              </p:cNvPr>
              <p:cNvSpPr>
                <a:spLocks noChangeShapeType="1"/>
              </p:cNvSpPr>
              <p:nvPr/>
            </p:nvSpPr>
            <p:spPr bwMode="auto">
              <a:xfrm>
                <a:off x="0" y="3312"/>
                <a:ext cx="330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grpSp>
        <p:grpSp>
          <p:nvGrpSpPr>
            <p:cNvPr id="70" name="Group 80">
              <a:extLst>
                <a:ext uri="{FF2B5EF4-FFF2-40B4-BE49-F238E27FC236}">
                  <a16:creationId xmlns:a16="http://schemas.microsoft.com/office/drawing/2014/main" id="{AE613C0B-DEA3-4F7D-88B7-D6FD4D6CC890}"/>
                </a:ext>
              </a:extLst>
            </p:cNvPr>
            <p:cNvGrpSpPr>
              <a:grpSpLocks/>
            </p:cNvGrpSpPr>
            <p:nvPr/>
          </p:nvGrpSpPr>
          <p:grpSpPr bwMode="auto">
            <a:xfrm>
              <a:off x="0" y="0"/>
              <a:ext cx="3307" cy="3312"/>
              <a:chOff x="0" y="0"/>
              <a:chExt cx="3307" cy="3312"/>
            </a:xfrm>
          </p:grpSpPr>
          <p:sp>
            <p:nvSpPr>
              <p:cNvPr id="71" name="Line 73">
                <a:extLst>
                  <a:ext uri="{FF2B5EF4-FFF2-40B4-BE49-F238E27FC236}">
                    <a16:creationId xmlns:a16="http://schemas.microsoft.com/office/drawing/2014/main" id="{96E3058A-32C0-4DBF-B600-163AEF0A428C}"/>
                  </a:ext>
                </a:extLst>
              </p:cNvPr>
              <p:cNvSpPr>
                <a:spLocks noChangeShapeType="1"/>
              </p:cNvSpPr>
              <p:nvPr/>
            </p:nvSpPr>
            <p:spPr bwMode="auto">
              <a:xfrm>
                <a:off x="0" y="0"/>
                <a:ext cx="0" cy="33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2" name="Line 74">
                <a:extLst>
                  <a:ext uri="{FF2B5EF4-FFF2-40B4-BE49-F238E27FC236}">
                    <a16:creationId xmlns:a16="http://schemas.microsoft.com/office/drawing/2014/main" id="{B4517D18-E358-415D-B76C-74FF3A6F4ABE}"/>
                  </a:ext>
                </a:extLst>
              </p:cNvPr>
              <p:cNvSpPr>
                <a:spLocks noChangeShapeType="1"/>
              </p:cNvSpPr>
              <p:nvPr/>
            </p:nvSpPr>
            <p:spPr bwMode="auto">
              <a:xfrm>
                <a:off x="434" y="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3" name="Line 75">
                <a:extLst>
                  <a:ext uri="{FF2B5EF4-FFF2-40B4-BE49-F238E27FC236}">
                    <a16:creationId xmlns:a16="http://schemas.microsoft.com/office/drawing/2014/main" id="{F8BDFEA8-ECFD-4825-80E3-6D3773002B8D}"/>
                  </a:ext>
                </a:extLst>
              </p:cNvPr>
              <p:cNvSpPr>
                <a:spLocks noChangeShapeType="1"/>
              </p:cNvSpPr>
              <p:nvPr/>
            </p:nvSpPr>
            <p:spPr bwMode="auto">
              <a:xfrm>
                <a:off x="960" y="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4" name="Line 76">
                <a:extLst>
                  <a:ext uri="{FF2B5EF4-FFF2-40B4-BE49-F238E27FC236}">
                    <a16:creationId xmlns:a16="http://schemas.microsoft.com/office/drawing/2014/main" id="{C4C8E63A-2015-4BB7-A8C5-8FCFBEF2A1ED}"/>
                  </a:ext>
                </a:extLst>
              </p:cNvPr>
              <p:cNvSpPr>
                <a:spLocks noChangeShapeType="1"/>
              </p:cNvSpPr>
              <p:nvPr/>
            </p:nvSpPr>
            <p:spPr bwMode="auto">
              <a:xfrm>
                <a:off x="1821" y="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5" name="Line 77">
                <a:extLst>
                  <a:ext uri="{FF2B5EF4-FFF2-40B4-BE49-F238E27FC236}">
                    <a16:creationId xmlns:a16="http://schemas.microsoft.com/office/drawing/2014/main" id="{7D08EEA7-6A0E-4DBD-BB09-FAF9F0112B40}"/>
                  </a:ext>
                </a:extLst>
              </p:cNvPr>
              <p:cNvSpPr>
                <a:spLocks noChangeShapeType="1"/>
              </p:cNvSpPr>
              <p:nvPr/>
            </p:nvSpPr>
            <p:spPr bwMode="auto">
              <a:xfrm>
                <a:off x="2553" y="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76" name="Line 78">
                <a:extLst>
                  <a:ext uri="{FF2B5EF4-FFF2-40B4-BE49-F238E27FC236}">
                    <a16:creationId xmlns:a16="http://schemas.microsoft.com/office/drawing/2014/main" id="{07601AE3-636A-42F1-B767-D2A970149805}"/>
                  </a:ext>
                </a:extLst>
              </p:cNvPr>
              <p:cNvSpPr>
                <a:spLocks noChangeShapeType="1"/>
              </p:cNvSpPr>
              <p:nvPr/>
            </p:nvSpPr>
            <p:spPr bwMode="auto">
              <a:xfrm>
                <a:off x="3307" y="0"/>
                <a:ext cx="0" cy="33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grpSp>
      </p:grpSp>
      <p:sp>
        <p:nvSpPr>
          <p:cNvPr id="90" name="Text Box 80">
            <a:extLst>
              <a:ext uri="{FF2B5EF4-FFF2-40B4-BE49-F238E27FC236}">
                <a16:creationId xmlns:a16="http://schemas.microsoft.com/office/drawing/2014/main" id="{172BBAB3-FAA9-4248-8BC3-0A723D37FB88}"/>
              </a:ext>
            </a:extLst>
          </p:cNvPr>
          <p:cNvSpPr txBox="1">
            <a:spLocks noChangeArrowheads="1"/>
          </p:cNvSpPr>
          <p:nvPr/>
        </p:nvSpPr>
        <p:spPr bwMode="auto">
          <a:xfrm>
            <a:off x="6299200" y="938213"/>
            <a:ext cx="2235200" cy="1782762"/>
          </a:xfrm>
          <a:prstGeom prst="rect">
            <a:avLst/>
          </a:prstGeom>
          <a:solidFill>
            <a:srgbClr val="99FF99"/>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15000"/>
              </a:spcBef>
            </a:pPr>
            <a:r>
              <a:rPr lang="zh-CN" altLang="zh-CN" sz="2500">
                <a:ea typeface="宋体" panose="02010600030101010101" pitchFamily="2" charset="-122"/>
              </a:rPr>
              <a:t>竞争结果：</a:t>
            </a:r>
            <a:endParaRPr lang="zh-CN" altLang="zh-CN" sz="2500">
              <a:cs typeface="Arial" panose="020B0604020202020204" pitchFamily="34" charset="0"/>
            </a:endParaRPr>
          </a:p>
          <a:p>
            <a:pPr algn="ctr" eaLnBrk="1" hangingPunct="1">
              <a:spcBef>
                <a:spcPct val="15000"/>
              </a:spcBef>
            </a:pPr>
            <a:r>
              <a:rPr lang="zh-CN" altLang="zh-CN" sz="2500" b="1" i="1">
                <a:cs typeface="Arial" panose="020B0604020202020204" pitchFamily="34" charset="0"/>
              </a:rPr>
              <a:t>P</a:t>
            </a:r>
            <a:r>
              <a:rPr lang="zh-CN" altLang="zh-CN" sz="2500">
                <a:cs typeface="Arial" panose="020B0604020202020204" pitchFamily="34" charset="0"/>
              </a:rPr>
              <a:t> = </a:t>
            </a:r>
            <a:r>
              <a:rPr lang="zh-CN" altLang="zh-CN" sz="2500" i="1">
                <a:cs typeface="Arial" panose="020B0604020202020204" pitchFamily="34" charset="0"/>
              </a:rPr>
              <a:t>MC</a:t>
            </a:r>
            <a:r>
              <a:rPr lang="zh-CN" altLang="zh-CN" sz="2500">
                <a:cs typeface="Arial" panose="020B0604020202020204" pitchFamily="34" charset="0"/>
              </a:rPr>
              <a:t> = $10</a:t>
            </a:r>
          </a:p>
          <a:p>
            <a:pPr algn="ctr" eaLnBrk="1" hangingPunct="1">
              <a:spcBef>
                <a:spcPct val="15000"/>
              </a:spcBef>
            </a:pPr>
            <a:r>
              <a:rPr lang="zh-CN" altLang="zh-CN" sz="2500" b="1" i="1">
                <a:cs typeface="Arial" panose="020B0604020202020204" pitchFamily="34" charset="0"/>
              </a:rPr>
              <a:t>Q</a:t>
            </a:r>
            <a:r>
              <a:rPr lang="zh-CN" altLang="zh-CN" sz="2500">
                <a:cs typeface="Arial" panose="020B0604020202020204" pitchFamily="34" charset="0"/>
              </a:rPr>
              <a:t> = 120</a:t>
            </a:r>
          </a:p>
          <a:p>
            <a:pPr algn="ctr" eaLnBrk="1" hangingPunct="1">
              <a:spcBef>
                <a:spcPct val="15000"/>
              </a:spcBef>
            </a:pPr>
            <a:r>
              <a:rPr lang="zh-CN" altLang="zh-CN" sz="2500">
                <a:ea typeface="宋体" panose="02010600030101010101" pitchFamily="2" charset="-122"/>
              </a:rPr>
              <a:t>利润 </a:t>
            </a:r>
            <a:r>
              <a:rPr lang="zh-CN" altLang="zh-CN" sz="2500">
                <a:cs typeface="Arial" panose="020B0604020202020204" pitchFamily="34" charset="0"/>
              </a:rPr>
              <a:t>= $0</a:t>
            </a:r>
          </a:p>
        </p:txBody>
      </p:sp>
      <p:sp>
        <p:nvSpPr>
          <p:cNvPr id="91" name="Text Box 81">
            <a:extLst>
              <a:ext uri="{FF2B5EF4-FFF2-40B4-BE49-F238E27FC236}">
                <a16:creationId xmlns:a16="http://schemas.microsoft.com/office/drawing/2014/main" id="{631F9035-7E3B-48F3-984B-413B247C2B86}"/>
              </a:ext>
            </a:extLst>
          </p:cNvPr>
          <p:cNvSpPr txBox="1">
            <a:spLocks noChangeArrowheads="1"/>
          </p:cNvSpPr>
          <p:nvPr/>
        </p:nvSpPr>
        <p:spPr bwMode="auto">
          <a:xfrm>
            <a:off x="6249988" y="3984625"/>
            <a:ext cx="2354262" cy="1782763"/>
          </a:xfrm>
          <a:prstGeom prst="rect">
            <a:avLst/>
          </a:prstGeom>
          <a:solidFill>
            <a:srgbClr val="FF99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15000"/>
              </a:spcBef>
            </a:pPr>
            <a:r>
              <a:rPr lang="zh-CN" altLang="zh-CN" sz="2500">
                <a:ea typeface="宋体" panose="02010600030101010101" pitchFamily="2" charset="-122"/>
              </a:rPr>
              <a:t>垄断结果：</a:t>
            </a:r>
          </a:p>
          <a:p>
            <a:pPr algn="ctr" eaLnBrk="1" hangingPunct="1">
              <a:spcBef>
                <a:spcPct val="15000"/>
              </a:spcBef>
            </a:pPr>
            <a:r>
              <a:rPr lang="zh-CN" altLang="zh-CN" sz="2500" b="1" i="1">
                <a:cs typeface="Arial" panose="020B0604020202020204" pitchFamily="34" charset="0"/>
              </a:rPr>
              <a:t>P</a:t>
            </a:r>
            <a:r>
              <a:rPr lang="zh-CN" altLang="zh-CN" sz="2500">
                <a:cs typeface="Arial" panose="020B0604020202020204" pitchFamily="34" charset="0"/>
              </a:rPr>
              <a:t> = $40</a:t>
            </a:r>
          </a:p>
          <a:p>
            <a:pPr algn="ctr" eaLnBrk="1" hangingPunct="1">
              <a:spcBef>
                <a:spcPct val="15000"/>
              </a:spcBef>
            </a:pPr>
            <a:r>
              <a:rPr lang="zh-CN" altLang="zh-CN" sz="2500" b="1" i="1">
                <a:cs typeface="Arial" panose="020B0604020202020204" pitchFamily="34" charset="0"/>
              </a:rPr>
              <a:t>Q</a:t>
            </a:r>
            <a:r>
              <a:rPr lang="zh-CN" altLang="zh-CN" sz="2500">
                <a:cs typeface="Arial" panose="020B0604020202020204" pitchFamily="34" charset="0"/>
              </a:rPr>
              <a:t> = 60</a:t>
            </a:r>
          </a:p>
          <a:p>
            <a:pPr algn="ctr" eaLnBrk="1" hangingPunct="1">
              <a:spcBef>
                <a:spcPct val="15000"/>
              </a:spcBef>
            </a:pPr>
            <a:r>
              <a:rPr lang="zh-CN" altLang="zh-CN" sz="2500">
                <a:ea typeface="宋体" panose="02010600030101010101" pitchFamily="2" charset="-122"/>
              </a:rPr>
              <a:t>利润</a:t>
            </a:r>
            <a:r>
              <a:rPr lang="zh-CN" altLang="zh-CN" sz="2500">
                <a:cs typeface="Arial" panose="020B0604020202020204" pitchFamily="34" charset="0"/>
              </a:rPr>
              <a:t> = $1,800</a:t>
            </a:r>
          </a:p>
        </p:txBody>
      </p:sp>
    </p:spTree>
    <p:extLst>
      <p:ext uri="{BB962C8B-B14F-4D97-AF65-F5344CB8AC3E}">
        <p14:creationId xmlns:p14="http://schemas.microsoft.com/office/powerpoint/2010/main" val="307951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dissolve">
                                      <p:cBhvr>
                                        <p:cTn id="25" dur="500"/>
                                        <p:tgtEl>
                                          <p:spTgt spid="9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xit" presetSubtype="0" fill="hold" grpId="1" nodeType="withEffect">
                                  <p:stCondLst>
                                    <p:cond delay="0"/>
                                  </p:stCondLst>
                                  <p:childTnLst>
                                    <p:animEffect transition="out" filter="dissolv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dissolve">
                                      <p:cBhvr>
                                        <p:cTn id="3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7" grpId="1" animBg="1" autoUpdateAnimBg="0"/>
      <p:bldP spid="8" grpId="0" animBg="1" autoUpdateAnimBg="0"/>
      <p:bldP spid="90" grpId="0" bldLvl="0" animBg="1" autoUpdateAnimBg="0"/>
      <p:bldP spid="91"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C2739-3033-4D6F-A903-2DD197DCC0E2}"/>
              </a:ext>
            </a:extLst>
          </p:cNvPr>
          <p:cNvSpPr>
            <a:spLocks noGrp="1"/>
          </p:cNvSpPr>
          <p:nvPr>
            <p:ph type="title"/>
          </p:nvPr>
        </p:nvSpPr>
        <p:spPr/>
        <p:txBody>
          <a:bodyPr/>
          <a:lstStyle/>
          <a:p>
            <a:r>
              <a:rPr lang="zh-CN" altLang="en-US" dirty="0"/>
              <a:t>短期中亏损的垄断竞争企业</a:t>
            </a:r>
          </a:p>
        </p:txBody>
      </p:sp>
      <p:sp>
        <p:nvSpPr>
          <p:cNvPr id="3" name="内容占位符 2">
            <a:extLst>
              <a:ext uri="{FF2B5EF4-FFF2-40B4-BE49-F238E27FC236}">
                <a16:creationId xmlns:a16="http://schemas.microsoft.com/office/drawing/2014/main" id="{8507DF31-107F-41EC-85D4-AA7E0A266B20}"/>
              </a:ext>
            </a:extLst>
          </p:cNvPr>
          <p:cNvSpPr>
            <a:spLocks noGrp="1"/>
          </p:cNvSpPr>
          <p:nvPr>
            <p:ph idx="1"/>
          </p:nvPr>
        </p:nvSpPr>
        <p:spPr>
          <a:xfrm>
            <a:off x="628650" y="1825625"/>
            <a:ext cx="3399075" cy="4351338"/>
          </a:xfrm>
        </p:spPr>
        <p:txBody>
          <a:bodyPr/>
          <a:lstStyle/>
          <a:p>
            <a:r>
              <a:rPr lang="zh-CN" altLang="en-US" dirty="0"/>
              <a:t>对这个企业而言，在</a:t>
            </a:r>
            <a:r>
              <a:rPr lang="en-US" altLang="zh-CN" dirty="0"/>
              <a:t>MR = MC</a:t>
            </a:r>
            <a:r>
              <a:rPr lang="zh-CN" altLang="en-US" dirty="0"/>
              <a:t>时生产，此时</a:t>
            </a:r>
            <a:r>
              <a:rPr lang="en-US" altLang="zh-CN" dirty="0"/>
              <a:t>P &lt; ATC </a:t>
            </a:r>
            <a:br>
              <a:rPr lang="en-US" altLang="zh-CN" dirty="0"/>
            </a:br>
            <a:r>
              <a:rPr lang="en-US" altLang="zh-CN" dirty="0"/>
              <a:t>  </a:t>
            </a:r>
          </a:p>
          <a:p>
            <a:r>
              <a:rPr lang="zh-CN" altLang="en-US" dirty="0"/>
              <a:t>这个企业最好的对策是减少损失</a:t>
            </a:r>
          </a:p>
          <a:p>
            <a:endParaRPr lang="zh-CN" altLang="en-US" dirty="0"/>
          </a:p>
        </p:txBody>
      </p:sp>
      <p:grpSp>
        <p:nvGrpSpPr>
          <p:cNvPr id="6" name="Group 4">
            <a:extLst>
              <a:ext uri="{FF2B5EF4-FFF2-40B4-BE49-F238E27FC236}">
                <a16:creationId xmlns:a16="http://schemas.microsoft.com/office/drawing/2014/main" id="{8723853B-5355-40FE-90F4-D92E5E64A5DB}"/>
              </a:ext>
            </a:extLst>
          </p:cNvPr>
          <p:cNvGrpSpPr>
            <a:grpSpLocks/>
          </p:cNvGrpSpPr>
          <p:nvPr/>
        </p:nvGrpSpPr>
        <p:grpSpPr bwMode="auto">
          <a:xfrm>
            <a:off x="4795838" y="2911475"/>
            <a:ext cx="1960562" cy="1314450"/>
            <a:chOff x="0" y="0"/>
            <a:chExt cx="1235" cy="828"/>
          </a:xfrm>
        </p:grpSpPr>
        <p:sp>
          <p:nvSpPr>
            <p:cNvPr id="7" name="Rectangle 3">
              <a:extLst>
                <a:ext uri="{FF2B5EF4-FFF2-40B4-BE49-F238E27FC236}">
                  <a16:creationId xmlns:a16="http://schemas.microsoft.com/office/drawing/2014/main" id="{B6038E2D-09C2-407F-B3AC-0ABA29A106E4}"/>
                </a:ext>
              </a:extLst>
            </p:cNvPr>
            <p:cNvSpPr>
              <a:spLocks noChangeArrowheads="1"/>
            </p:cNvSpPr>
            <p:nvPr/>
          </p:nvSpPr>
          <p:spPr bwMode="auto">
            <a:xfrm>
              <a:off x="0" y="519"/>
              <a:ext cx="712" cy="30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8" name="Group 6">
              <a:extLst>
                <a:ext uri="{FF2B5EF4-FFF2-40B4-BE49-F238E27FC236}">
                  <a16:creationId xmlns:a16="http://schemas.microsoft.com/office/drawing/2014/main" id="{03345F3D-3534-4612-9B61-587E9CC68B0C}"/>
                </a:ext>
              </a:extLst>
            </p:cNvPr>
            <p:cNvGrpSpPr>
              <a:grpSpLocks/>
            </p:cNvGrpSpPr>
            <p:nvPr/>
          </p:nvGrpSpPr>
          <p:grpSpPr bwMode="auto">
            <a:xfrm>
              <a:off x="505" y="0"/>
              <a:ext cx="730" cy="582"/>
              <a:chOff x="0" y="0"/>
              <a:chExt cx="611" cy="582"/>
            </a:xfrm>
          </p:grpSpPr>
          <p:sp>
            <p:nvSpPr>
              <p:cNvPr id="9" name="Text Box 37">
                <a:extLst>
                  <a:ext uri="{FF2B5EF4-FFF2-40B4-BE49-F238E27FC236}">
                    <a16:creationId xmlns:a16="http://schemas.microsoft.com/office/drawing/2014/main" id="{5563B2CB-BD4D-4D71-9DCE-AA028DFB6A6F}"/>
                  </a:ext>
                </a:extLst>
              </p:cNvPr>
              <p:cNvSpPr txBox="1">
                <a:spLocks noChangeArrowheads="1"/>
              </p:cNvSpPr>
              <p:nvPr/>
            </p:nvSpPr>
            <p:spPr bwMode="auto">
              <a:xfrm>
                <a:off x="0" y="0"/>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损失</a:t>
                </a:r>
              </a:p>
            </p:txBody>
          </p:sp>
          <p:sp>
            <p:nvSpPr>
              <p:cNvPr id="10" name="Line 38">
                <a:extLst>
                  <a:ext uri="{FF2B5EF4-FFF2-40B4-BE49-F238E27FC236}">
                    <a16:creationId xmlns:a16="http://schemas.microsoft.com/office/drawing/2014/main" id="{9B81A608-7D89-4179-B4BB-38E98C9433FD}"/>
                  </a:ext>
                </a:extLst>
              </p:cNvPr>
              <p:cNvSpPr>
                <a:spLocks noChangeShapeType="1"/>
              </p:cNvSpPr>
              <p:nvPr/>
            </p:nvSpPr>
            <p:spPr bwMode="auto">
              <a:xfrm flipV="1">
                <a:off x="7" y="266"/>
                <a:ext cx="288"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Group 9">
            <a:extLst>
              <a:ext uri="{FF2B5EF4-FFF2-40B4-BE49-F238E27FC236}">
                <a16:creationId xmlns:a16="http://schemas.microsoft.com/office/drawing/2014/main" id="{A6F9103B-1B3C-4FE2-91B7-E245FB87F66B}"/>
              </a:ext>
            </a:extLst>
          </p:cNvPr>
          <p:cNvGrpSpPr>
            <a:grpSpLocks/>
          </p:cNvGrpSpPr>
          <p:nvPr/>
        </p:nvGrpSpPr>
        <p:grpSpPr bwMode="auto">
          <a:xfrm>
            <a:off x="4794250" y="3732213"/>
            <a:ext cx="1133475" cy="1833562"/>
            <a:chOff x="0" y="0"/>
            <a:chExt cx="795" cy="646"/>
          </a:xfrm>
        </p:grpSpPr>
        <p:sp>
          <p:nvSpPr>
            <p:cNvPr id="12" name="Line 5">
              <a:extLst>
                <a:ext uri="{FF2B5EF4-FFF2-40B4-BE49-F238E27FC236}">
                  <a16:creationId xmlns:a16="http://schemas.microsoft.com/office/drawing/2014/main" id="{B33E5FE9-7C29-443A-A6EE-A337C6FE145A}"/>
                </a:ext>
              </a:extLst>
            </p:cNvPr>
            <p:cNvSpPr>
              <a:spLocks noChangeShapeType="1"/>
            </p:cNvSpPr>
            <p:nvPr/>
          </p:nvSpPr>
          <p:spPr bwMode="auto">
            <a:xfrm>
              <a:off x="0" y="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a:extLst>
                <a:ext uri="{FF2B5EF4-FFF2-40B4-BE49-F238E27FC236}">
                  <a16:creationId xmlns:a16="http://schemas.microsoft.com/office/drawing/2014/main" id="{3F6A7A45-B86F-46AA-8653-A69D6742B9FD}"/>
                </a:ext>
              </a:extLst>
            </p:cNvPr>
            <p:cNvSpPr>
              <a:spLocks noChangeShapeType="1"/>
            </p:cNvSpPr>
            <p:nvPr/>
          </p:nvSpPr>
          <p:spPr bwMode="auto">
            <a:xfrm>
              <a:off x="795" y="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4">
            <a:extLst>
              <a:ext uri="{FF2B5EF4-FFF2-40B4-BE49-F238E27FC236}">
                <a16:creationId xmlns:a16="http://schemas.microsoft.com/office/drawing/2014/main" id="{120BE25D-AEEF-4DD5-A328-45C350B0341D}"/>
              </a:ext>
            </a:extLst>
          </p:cNvPr>
          <p:cNvGrpSpPr>
            <a:grpSpLocks/>
          </p:cNvGrpSpPr>
          <p:nvPr/>
        </p:nvGrpSpPr>
        <p:grpSpPr bwMode="auto">
          <a:xfrm>
            <a:off x="3206750" y="2116138"/>
            <a:ext cx="5376863" cy="3889375"/>
            <a:chOff x="0" y="0"/>
            <a:chExt cx="3434" cy="2651"/>
          </a:xfrm>
        </p:grpSpPr>
        <p:grpSp>
          <p:nvGrpSpPr>
            <p:cNvPr id="17" name="Group 15">
              <a:extLst>
                <a:ext uri="{FF2B5EF4-FFF2-40B4-BE49-F238E27FC236}">
                  <a16:creationId xmlns:a16="http://schemas.microsoft.com/office/drawing/2014/main" id="{A3849EF3-FA42-4EC5-A3A0-2598A437FD62}"/>
                </a:ext>
              </a:extLst>
            </p:cNvPr>
            <p:cNvGrpSpPr>
              <a:grpSpLocks/>
            </p:cNvGrpSpPr>
            <p:nvPr/>
          </p:nvGrpSpPr>
          <p:grpSpPr bwMode="auto">
            <a:xfrm>
              <a:off x="1012" y="66"/>
              <a:ext cx="2262" cy="2284"/>
              <a:chOff x="0" y="0"/>
              <a:chExt cx="3650" cy="2492"/>
            </a:xfrm>
          </p:grpSpPr>
          <p:sp>
            <p:nvSpPr>
              <p:cNvPr id="20" name="Line 11">
                <a:extLst>
                  <a:ext uri="{FF2B5EF4-FFF2-40B4-BE49-F238E27FC236}">
                    <a16:creationId xmlns:a16="http://schemas.microsoft.com/office/drawing/2014/main" id="{13BA4656-057B-4E18-8066-E3DE2A2E9415}"/>
                  </a:ext>
                </a:extLst>
              </p:cNvPr>
              <p:cNvSpPr>
                <a:spLocks noChangeShapeType="1"/>
              </p:cNvSpPr>
              <p:nvPr/>
            </p:nvSpPr>
            <p:spPr bwMode="auto">
              <a:xfrm>
                <a:off x="0" y="0"/>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2">
                <a:extLst>
                  <a:ext uri="{FF2B5EF4-FFF2-40B4-BE49-F238E27FC236}">
                    <a16:creationId xmlns:a16="http://schemas.microsoft.com/office/drawing/2014/main" id="{83225C68-E2A9-4A0B-B7D2-74DDC2642388}"/>
                  </a:ext>
                </a:extLst>
              </p:cNvPr>
              <p:cNvSpPr>
                <a:spLocks noChangeShapeType="1"/>
              </p:cNvSpPr>
              <p:nvPr/>
            </p:nvSpPr>
            <p:spPr bwMode="auto">
              <a:xfrm>
                <a:off x="0" y="2492"/>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13">
              <a:extLst>
                <a:ext uri="{FF2B5EF4-FFF2-40B4-BE49-F238E27FC236}">
                  <a16:creationId xmlns:a16="http://schemas.microsoft.com/office/drawing/2014/main" id="{907DF8B9-EE7E-4210-91A0-31C58A37B816}"/>
                </a:ext>
              </a:extLst>
            </p:cNvPr>
            <p:cNvSpPr txBox="1">
              <a:spLocks noChangeArrowheads="1"/>
            </p:cNvSpPr>
            <p:nvPr/>
          </p:nvSpPr>
          <p:spPr bwMode="auto">
            <a:xfrm>
              <a:off x="2653" y="2402"/>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产量</a:t>
              </a:r>
            </a:p>
          </p:txBody>
        </p:sp>
        <p:sp>
          <p:nvSpPr>
            <p:cNvPr id="19" name="Text Box 14">
              <a:extLst>
                <a:ext uri="{FF2B5EF4-FFF2-40B4-BE49-F238E27FC236}">
                  <a16:creationId xmlns:a16="http://schemas.microsoft.com/office/drawing/2014/main" id="{7EF42F12-F341-41BA-A4B4-25B3BEF90554}"/>
                </a:ext>
              </a:extLst>
            </p:cNvPr>
            <p:cNvSpPr txBox="1">
              <a:spLocks noChangeArrowheads="1"/>
            </p:cNvSpPr>
            <p:nvPr/>
          </p:nvSpPr>
          <p:spPr bwMode="auto">
            <a:xfrm>
              <a:off x="0" y="0"/>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价格</a:t>
              </a:r>
            </a:p>
          </p:txBody>
        </p:sp>
      </p:grpSp>
      <p:grpSp>
        <p:nvGrpSpPr>
          <p:cNvPr id="22" name="Group 20">
            <a:extLst>
              <a:ext uri="{FF2B5EF4-FFF2-40B4-BE49-F238E27FC236}">
                <a16:creationId xmlns:a16="http://schemas.microsoft.com/office/drawing/2014/main" id="{B40B5E2F-215E-4BE7-95C1-3C180F0AAECD}"/>
              </a:ext>
            </a:extLst>
          </p:cNvPr>
          <p:cNvGrpSpPr>
            <a:grpSpLocks/>
          </p:cNvGrpSpPr>
          <p:nvPr/>
        </p:nvGrpSpPr>
        <p:grpSpPr bwMode="auto">
          <a:xfrm>
            <a:off x="5160963" y="1811338"/>
            <a:ext cx="3346450" cy="2127250"/>
            <a:chOff x="0" y="0"/>
            <a:chExt cx="2108" cy="1340"/>
          </a:xfrm>
        </p:grpSpPr>
        <p:sp>
          <p:nvSpPr>
            <p:cNvPr id="23" name="Arc 16">
              <a:extLst>
                <a:ext uri="{FF2B5EF4-FFF2-40B4-BE49-F238E27FC236}">
                  <a16:creationId xmlns:a16="http://schemas.microsoft.com/office/drawing/2014/main" id="{5A457F10-CBEF-4FA6-AA50-7D78DA2EC81B}"/>
                </a:ext>
              </a:extLst>
            </p:cNvPr>
            <p:cNvSpPr>
              <a:spLocks/>
            </p:cNvSpPr>
            <p:nvPr/>
          </p:nvSpPr>
          <p:spPr bwMode="auto">
            <a:xfrm flipH="1" flipV="1">
              <a:off x="0" y="0"/>
              <a:ext cx="1759" cy="1340"/>
            </a:xfrm>
            <a:custGeom>
              <a:avLst/>
              <a:gdLst>
                <a:gd name="T0" fmla="*/ 0 w 33610"/>
                <a:gd name="T1" fmla="*/ 6309 h 21600"/>
                <a:gd name="T2" fmla="*/ 15256 w 33610"/>
                <a:gd name="T3" fmla="*/ 0 h 21600"/>
                <a:gd name="T4" fmla="*/ 33609 w 33610"/>
                <a:gd name="T5" fmla="*/ 10211 h 21600"/>
                <a:gd name="T6" fmla="*/ 0 w 33610"/>
                <a:gd name="T7" fmla="*/ 6309 h 21600"/>
                <a:gd name="T8" fmla="*/ 15256 w 33610"/>
                <a:gd name="T9" fmla="*/ 0 h 21600"/>
                <a:gd name="T10" fmla="*/ 33609 w 33610"/>
                <a:gd name="T11" fmla="*/ 10211 h 21600"/>
                <a:gd name="T12" fmla="*/ 15256 w 33610"/>
                <a:gd name="T13" fmla="*/ 21600 h 21600"/>
                <a:gd name="T14" fmla="*/ 0 w 33610"/>
                <a:gd name="T15" fmla="*/ 0 h 21600"/>
                <a:gd name="T16" fmla="*/ 33610 w 33610"/>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Text Box 17">
              <a:extLst>
                <a:ext uri="{FF2B5EF4-FFF2-40B4-BE49-F238E27FC236}">
                  <a16:creationId xmlns:a16="http://schemas.microsoft.com/office/drawing/2014/main" id="{882A1DA8-3E2B-43C7-8FDB-9A4E37225233}"/>
                </a:ext>
              </a:extLst>
            </p:cNvPr>
            <p:cNvSpPr txBox="1">
              <a:spLocks noChangeArrowheads="1"/>
            </p:cNvSpPr>
            <p:nvPr/>
          </p:nvSpPr>
          <p:spPr bwMode="auto">
            <a:xfrm>
              <a:off x="1585" y="728"/>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ATC</a:t>
              </a:r>
            </a:p>
          </p:txBody>
        </p:sp>
      </p:grpSp>
      <p:sp>
        <p:nvSpPr>
          <p:cNvPr id="25" name="Text Box 22">
            <a:extLst>
              <a:ext uri="{FF2B5EF4-FFF2-40B4-BE49-F238E27FC236}">
                <a16:creationId xmlns:a16="http://schemas.microsoft.com/office/drawing/2014/main" id="{64EEF49F-D165-492E-9A4C-5C5657671FD3}"/>
              </a:ext>
            </a:extLst>
          </p:cNvPr>
          <p:cNvSpPr txBox="1">
            <a:spLocks noChangeArrowheads="1"/>
          </p:cNvSpPr>
          <p:nvPr/>
        </p:nvSpPr>
        <p:spPr bwMode="auto">
          <a:xfrm>
            <a:off x="5686425" y="55292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b="1" i="1">
                <a:ea typeface="宋体" panose="02010600030101010101" pitchFamily="2" charset="-122"/>
              </a:rPr>
              <a:t>Q</a:t>
            </a:r>
          </a:p>
        </p:txBody>
      </p:sp>
      <p:sp>
        <p:nvSpPr>
          <p:cNvPr id="26" name="Rectangle 23">
            <a:extLst>
              <a:ext uri="{FF2B5EF4-FFF2-40B4-BE49-F238E27FC236}">
                <a16:creationId xmlns:a16="http://schemas.microsoft.com/office/drawing/2014/main" id="{21651E18-3160-4F9C-A7C3-36E724139F62}"/>
              </a:ext>
            </a:extLst>
          </p:cNvPr>
          <p:cNvSpPr>
            <a:spLocks noChangeArrowheads="1"/>
          </p:cNvSpPr>
          <p:nvPr/>
        </p:nvSpPr>
        <p:spPr bwMode="auto">
          <a:xfrm>
            <a:off x="4498975" y="4049713"/>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b="1" i="1">
                <a:ea typeface="宋体" panose="02010600030101010101" pitchFamily="2" charset="-122"/>
              </a:rPr>
              <a:t>P</a:t>
            </a:r>
          </a:p>
        </p:txBody>
      </p:sp>
      <p:sp>
        <p:nvSpPr>
          <p:cNvPr id="27" name="Rectangle 24">
            <a:extLst>
              <a:ext uri="{FF2B5EF4-FFF2-40B4-BE49-F238E27FC236}">
                <a16:creationId xmlns:a16="http://schemas.microsoft.com/office/drawing/2014/main" id="{B368BD35-F1AA-491A-BFA3-14BAF9127CF2}"/>
              </a:ext>
            </a:extLst>
          </p:cNvPr>
          <p:cNvSpPr>
            <a:spLocks noChangeArrowheads="1"/>
          </p:cNvSpPr>
          <p:nvPr/>
        </p:nvSpPr>
        <p:spPr bwMode="auto">
          <a:xfrm>
            <a:off x="4032250" y="3549650"/>
            <a:ext cx="677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i="1">
                <a:ea typeface="宋体" panose="02010600030101010101" pitchFamily="2" charset="-122"/>
              </a:rPr>
              <a:t>ATC</a:t>
            </a:r>
          </a:p>
        </p:txBody>
      </p:sp>
      <p:grpSp>
        <p:nvGrpSpPr>
          <p:cNvPr id="28" name="Group 26">
            <a:extLst>
              <a:ext uri="{FF2B5EF4-FFF2-40B4-BE49-F238E27FC236}">
                <a16:creationId xmlns:a16="http://schemas.microsoft.com/office/drawing/2014/main" id="{3EB1F5C3-F4DF-4502-8626-D4EADDE3C24E}"/>
              </a:ext>
            </a:extLst>
          </p:cNvPr>
          <p:cNvGrpSpPr>
            <a:grpSpLocks/>
          </p:cNvGrpSpPr>
          <p:nvPr/>
        </p:nvGrpSpPr>
        <p:grpSpPr bwMode="auto">
          <a:xfrm>
            <a:off x="3109913" y="1430338"/>
            <a:ext cx="4600575" cy="3687762"/>
            <a:chOff x="0" y="0"/>
            <a:chExt cx="2898" cy="2323"/>
          </a:xfrm>
        </p:grpSpPr>
        <p:sp>
          <p:nvSpPr>
            <p:cNvPr id="29" name="Text Box 26">
              <a:extLst>
                <a:ext uri="{FF2B5EF4-FFF2-40B4-BE49-F238E27FC236}">
                  <a16:creationId xmlns:a16="http://schemas.microsoft.com/office/drawing/2014/main" id="{6F3B01BE-E876-4035-B51E-76F3C816C4E4}"/>
                </a:ext>
              </a:extLst>
            </p:cNvPr>
            <p:cNvSpPr txBox="1">
              <a:spLocks noChangeArrowheads="1"/>
            </p:cNvSpPr>
            <p:nvPr/>
          </p:nvSpPr>
          <p:spPr bwMode="auto">
            <a:xfrm>
              <a:off x="2527" y="651"/>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MC</a:t>
              </a:r>
            </a:p>
          </p:txBody>
        </p:sp>
        <p:sp>
          <p:nvSpPr>
            <p:cNvPr id="30" name="Arc 27">
              <a:extLst>
                <a:ext uri="{FF2B5EF4-FFF2-40B4-BE49-F238E27FC236}">
                  <a16:creationId xmlns:a16="http://schemas.microsoft.com/office/drawing/2014/main" id="{BC3F7B2C-FF61-4897-92FD-DD7F7CF384D7}"/>
                </a:ext>
              </a:extLst>
            </p:cNvPr>
            <p:cNvSpPr>
              <a:spLocks/>
            </p:cNvSpPr>
            <p:nvPr/>
          </p:nvSpPr>
          <p:spPr bwMode="auto">
            <a:xfrm flipV="1">
              <a:off x="0" y="0"/>
              <a:ext cx="2653" cy="2323"/>
            </a:xfrm>
            <a:custGeom>
              <a:avLst/>
              <a:gdLst>
                <a:gd name="T0" fmla="*/ 11146 w 20469"/>
                <a:gd name="T1" fmla="*/ -1 h 18502"/>
                <a:gd name="T2" fmla="*/ 20468 w 20469"/>
                <a:gd name="T3" fmla="*/ 11604 h 18502"/>
                <a:gd name="T4" fmla="*/ 11146 w 20469"/>
                <a:gd name="T5" fmla="*/ -1 h 18502"/>
                <a:gd name="T6" fmla="*/ 20468 w 20469"/>
                <a:gd name="T7" fmla="*/ 11604 h 18502"/>
                <a:gd name="T8" fmla="*/ 0 w 20469"/>
                <a:gd name="T9" fmla="*/ 18502 h 18502"/>
                <a:gd name="T10" fmla="*/ 0 w 20469"/>
                <a:gd name="T11" fmla="*/ 0 h 18502"/>
                <a:gd name="T12" fmla="*/ 20469 w 20469"/>
                <a:gd name="T13" fmla="*/ 18502 h 18502"/>
              </a:gdLst>
              <a:ahLst/>
              <a:cxnLst>
                <a:cxn ang="0">
                  <a:pos x="T0" y="T1"/>
                </a:cxn>
                <a:cxn ang="0">
                  <a:pos x="T2" y="T3"/>
                </a:cxn>
                <a:cxn ang="0">
                  <a:pos x="T4" y="T5"/>
                </a:cxn>
                <a:cxn ang="0">
                  <a:pos x="T6" y="T7"/>
                </a:cxn>
                <a:cxn ang="0">
                  <a:pos x="T8" y="T9"/>
                </a:cxn>
              </a:cxnLst>
              <a:rect l="T10" t="T11" r="T12" b="T1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 name="Line 2">
            <a:extLst>
              <a:ext uri="{FF2B5EF4-FFF2-40B4-BE49-F238E27FC236}">
                <a16:creationId xmlns:a16="http://schemas.microsoft.com/office/drawing/2014/main" id="{E16F59F9-8FC7-467D-A996-E9D5D5DD2166}"/>
              </a:ext>
            </a:extLst>
          </p:cNvPr>
          <p:cNvSpPr>
            <a:spLocks noChangeShapeType="1"/>
          </p:cNvSpPr>
          <p:nvPr/>
        </p:nvSpPr>
        <p:spPr bwMode="auto">
          <a:xfrm flipH="1">
            <a:off x="4787900" y="4227513"/>
            <a:ext cx="1143000"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 name="Group 30">
            <a:extLst>
              <a:ext uri="{FF2B5EF4-FFF2-40B4-BE49-F238E27FC236}">
                <a16:creationId xmlns:a16="http://schemas.microsoft.com/office/drawing/2014/main" id="{450963D3-65B4-463F-AEDD-304CC8F4E482}"/>
              </a:ext>
            </a:extLst>
          </p:cNvPr>
          <p:cNvGrpSpPr>
            <a:grpSpLocks/>
          </p:cNvGrpSpPr>
          <p:nvPr/>
        </p:nvGrpSpPr>
        <p:grpSpPr bwMode="auto">
          <a:xfrm>
            <a:off x="4973638" y="3756025"/>
            <a:ext cx="2714625" cy="1363663"/>
            <a:chOff x="0" y="0"/>
            <a:chExt cx="1710" cy="859"/>
          </a:xfrm>
        </p:grpSpPr>
        <p:sp>
          <p:nvSpPr>
            <p:cNvPr id="33" name="Line 18">
              <a:extLst>
                <a:ext uri="{FF2B5EF4-FFF2-40B4-BE49-F238E27FC236}">
                  <a16:creationId xmlns:a16="http://schemas.microsoft.com/office/drawing/2014/main" id="{DFDC56A6-2A51-4231-BCCA-5422F56936EF}"/>
                </a:ext>
              </a:extLst>
            </p:cNvPr>
            <p:cNvSpPr>
              <a:spLocks noChangeShapeType="1"/>
            </p:cNvSpPr>
            <p:nvPr/>
          </p:nvSpPr>
          <p:spPr bwMode="auto">
            <a:xfrm>
              <a:off x="0" y="0"/>
              <a:ext cx="1488" cy="74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19">
              <a:extLst>
                <a:ext uri="{FF2B5EF4-FFF2-40B4-BE49-F238E27FC236}">
                  <a16:creationId xmlns:a16="http://schemas.microsoft.com/office/drawing/2014/main" id="{38340682-BFA8-46AE-A9AE-06A25A6C73AE}"/>
                </a:ext>
              </a:extLst>
            </p:cNvPr>
            <p:cNvSpPr txBox="1">
              <a:spLocks noChangeArrowheads="1"/>
            </p:cNvSpPr>
            <p:nvPr/>
          </p:nvSpPr>
          <p:spPr bwMode="auto">
            <a:xfrm>
              <a:off x="1436" y="629"/>
              <a:ext cx="2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D</a:t>
              </a:r>
            </a:p>
          </p:txBody>
        </p:sp>
      </p:grpSp>
      <p:grpSp>
        <p:nvGrpSpPr>
          <p:cNvPr id="35" name="Group 33">
            <a:extLst>
              <a:ext uri="{FF2B5EF4-FFF2-40B4-BE49-F238E27FC236}">
                <a16:creationId xmlns:a16="http://schemas.microsoft.com/office/drawing/2014/main" id="{18C02EFE-86C5-4CDE-99B8-6B6082EA771A}"/>
              </a:ext>
            </a:extLst>
          </p:cNvPr>
          <p:cNvGrpSpPr>
            <a:grpSpLocks/>
          </p:cNvGrpSpPr>
          <p:nvPr/>
        </p:nvGrpSpPr>
        <p:grpSpPr bwMode="auto">
          <a:xfrm>
            <a:off x="5019675" y="4119563"/>
            <a:ext cx="2346325" cy="1438275"/>
            <a:chOff x="0" y="0"/>
            <a:chExt cx="1478" cy="906"/>
          </a:xfrm>
        </p:grpSpPr>
        <p:sp>
          <p:nvSpPr>
            <p:cNvPr id="36" name="Line 20">
              <a:extLst>
                <a:ext uri="{FF2B5EF4-FFF2-40B4-BE49-F238E27FC236}">
                  <a16:creationId xmlns:a16="http://schemas.microsoft.com/office/drawing/2014/main" id="{FDDB5D5B-345E-4D13-92CF-C09FE9A9EDA3}"/>
                </a:ext>
              </a:extLst>
            </p:cNvPr>
            <p:cNvSpPr>
              <a:spLocks noChangeShapeType="1"/>
            </p:cNvSpPr>
            <p:nvPr/>
          </p:nvSpPr>
          <p:spPr bwMode="auto">
            <a:xfrm>
              <a:off x="0" y="0"/>
              <a:ext cx="1124" cy="79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Text Box 21">
              <a:extLst>
                <a:ext uri="{FF2B5EF4-FFF2-40B4-BE49-F238E27FC236}">
                  <a16:creationId xmlns:a16="http://schemas.microsoft.com/office/drawing/2014/main" id="{532ACD8E-082D-40CC-A3E4-8B420C6297DC}"/>
                </a:ext>
              </a:extLst>
            </p:cNvPr>
            <p:cNvSpPr txBox="1">
              <a:spLocks noChangeArrowheads="1"/>
            </p:cNvSpPr>
            <p:nvPr/>
          </p:nvSpPr>
          <p:spPr bwMode="auto">
            <a:xfrm>
              <a:off x="1104" y="676"/>
              <a:ext cx="3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MR</a:t>
              </a:r>
            </a:p>
          </p:txBody>
        </p:sp>
      </p:grpSp>
      <p:sp>
        <p:nvSpPr>
          <p:cNvPr id="38" name="Oval 29">
            <a:extLst>
              <a:ext uri="{FF2B5EF4-FFF2-40B4-BE49-F238E27FC236}">
                <a16:creationId xmlns:a16="http://schemas.microsoft.com/office/drawing/2014/main" id="{1D7EE0EB-F796-4DCC-94F2-4E4231AAB32C}"/>
              </a:ext>
            </a:extLst>
          </p:cNvPr>
          <p:cNvSpPr>
            <a:spLocks noChangeAspect="1" noChangeArrowheads="1"/>
          </p:cNvSpPr>
          <p:nvPr/>
        </p:nvSpPr>
        <p:spPr bwMode="auto">
          <a:xfrm>
            <a:off x="5862638" y="4699000"/>
            <a:ext cx="119062"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Tree>
    <p:extLst>
      <p:ext uri="{BB962C8B-B14F-4D97-AF65-F5344CB8AC3E}">
        <p14:creationId xmlns:p14="http://schemas.microsoft.com/office/powerpoint/2010/main" val="38895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7CD31-69E3-4DE0-B62F-3D6221CB14C3}"/>
              </a:ext>
            </a:extLst>
          </p:cNvPr>
          <p:cNvSpPr>
            <a:spLocks noGrp="1"/>
          </p:cNvSpPr>
          <p:nvPr>
            <p:ph type="title"/>
          </p:nvPr>
        </p:nvSpPr>
        <p:spPr/>
        <p:txBody>
          <a:bodyPr/>
          <a:lstStyle/>
          <a:p>
            <a:r>
              <a:rPr lang="zh-CN" altLang="en-US" dirty="0"/>
              <a:t>垄断竞争与垄断</a:t>
            </a:r>
          </a:p>
        </p:txBody>
      </p:sp>
      <p:sp>
        <p:nvSpPr>
          <p:cNvPr id="3" name="内容占位符 2">
            <a:extLst>
              <a:ext uri="{FF2B5EF4-FFF2-40B4-BE49-F238E27FC236}">
                <a16:creationId xmlns:a16="http://schemas.microsoft.com/office/drawing/2014/main" id="{5BAD299E-088E-4023-873A-6F4E4AF93EFF}"/>
              </a:ext>
            </a:extLst>
          </p:cNvPr>
          <p:cNvSpPr>
            <a:spLocks noGrp="1"/>
          </p:cNvSpPr>
          <p:nvPr>
            <p:ph idx="1"/>
          </p:nvPr>
        </p:nvSpPr>
        <p:spPr/>
        <p:txBody>
          <a:bodyPr/>
          <a:lstStyle/>
          <a:p>
            <a:r>
              <a:rPr lang="zh-CN" altLang="en-US" dirty="0"/>
              <a:t>短期：垄断竞争条件下企业的行为和垄断企业的行为很相像 </a:t>
            </a:r>
          </a:p>
          <a:p>
            <a:r>
              <a:rPr lang="zh-CN" altLang="en-US" dirty="0"/>
              <a:t>长期：垄断竞争条件下，企业自由进入与退出市场会使市场上企业的经济利润趋于零  </a:t>
            </a:r>
          </a:p>
          <a:p>
            <a:pPr lvl="1"/>
            <a:r>
              <a:rPr lang="zh-CN" altLang="en-US" dirty="0"/>
              <a:t>如果市场上企业短期内能盈利，新企业会进入市场。这会减少市场上企业的需求，价格下降，利润也减少</a:t>
            </a:r>
          </a:p>
          <a:p>
            <a:pPr lvl="1"/>
            <a:r>
              <a:rPr lang="zh-CN" altLang="en-US" dirty="0"/>
              <a:t>如果市场上企业短期内有损失，一些企业会退出市场。那些继续留在市场上的企业会面临更高的需求和价格</a:t>
            </a:r>
          </a:p>
          <a:p>
            <a:endParaRPr lang="zh-CN" altLang="en-US" dirty="0"/>
          </a:p>
        </p:txBody>
      </p:sp>
    </p:spTree>
    <p:extLst>
      <p:ext uri="{BB962C8B-B14F-4D97-AF65-F5344CB8AC3E}">
        <p14:creationId xmlns:p14="http://schemas.microsoft.com/office/powerpoint/2010/main" val="1946846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B67B6-AD6C-4CC5-90FA-E67260252B63}"/>
              </a:ext>
            </a:extLst>
          </p:cNvPr>
          <p:cNvSpPr>
            <a:spLocks noGrp="1"/>
          </p:cNvSpPr>
          <p:nvPr>
            <p:ph type="title"/>
          </p:nvPr>
        </p:nvSpPr>
        <p:spPr/>
        <p:txBody>
          <a:bodyPr/>
          <a:lstStyle/>
          <a:p>
            <a:r>
              <a:rPr lang="zh-CN" altLang="en-US" dirty="0"/>
              <a:t>长期中的垄断竞争</a:t>
            </a:r>
          </a:p>
        </p:txBody>
      </p:sp>
      <p:sp>
        <p:nvSpPr>
          <p:cNvPr id="3" name="内容占位符 2">
            <a:extLst>
              <a:ext uri="{FF2B5EF4-FFF2-40B4-BE49-F238E27FC236}">
                <a16:creationId xmlns:a16="http://schemas.microsoft.com/office/drawing/2014/main" id="{041EC9A0-17AC-4D6F-8EDC-BEB8F682E531}"/>
              </a:ext>
            </a:extLst>
          </p:cNvPr>
          <p:cNvSpPr>
            <a:spLocks noGrp="1"/>
          </p:cNvSpPr>
          <p:nvPr>
            <p:ph idx="1"/>
          </p:nvPr>
        </p:nvSpPr>
        <p:spPr>
          <a:xfrm>
            <a:off x="628650" y="1825625"/>
            <a:ext cx="2567225" cy="4351338"/>
          </a:xfrm>
        </p:spPr>
        <p:txBody>
          <a:bodyPr>
            <a:normAutofit/>
          </a:bodyPr>
          <a:lstStyle/>
          <a:p>
            <a:r>
              <a:rPr lang="zh-CN" altLang="en-US" dirty="0"/>
              <a:t>进入与退出市场会停止，直到</a:t>
            </a:r>
            <a:r>
              <a:rPr lang="en-US" altLang="zh-CN" dirty="0"/>
              <a:t>P = ATC</a:t>
            </a:r>
            <a:r>
              <a:rPr lang="zh-CN" altLang="en-US" dirty="0"/>
              <a:t>和利润</a:t>
            </a:r>
            <a:r>
              <a:rPr lang="en-US" altLang="zh-CN" dirty="0"/>
              <a:t>=0  </a:t>
            </a:r>
          </a:p>
          <a:p>
            <a:r>
              <a:rPr lang="zh-CN" altLang="en-US" dirty="0"/>
              <a:t>注意企业在边际成本上面有一个价格的加成，并没有在</a:t>
            </a:r>
            <a:r>
              <a:rPr lang="en-US" altLang="zh-CN" dirty="0"/>
              <a:t>ATC</a:t>
            </a:r>
            <a:r>
              <a:rPr lang="zh-CN" altLang="en-US" dirty="0"/>
              <a:t>的最小处生产</a:t>
            </a:r>
          </a:p>
          <a:p>
            <a:endParaRPr lang="zh-CN" altLang="en-US" dirty="0"/>
          </a:p>
        </p:txBody>
      </p:sp>
      <p:sp>
        <p:nvSpPr>
          <p:cNvPr id="6" name="Line 31">
            <a:extLst>
              <a:ext uri="{FF2B5EF4-FFF2-40B4-BE49-F238E27FC236}">
                <a16:creationId xmlns:a16="http://schemas.microsoft.com/office/drawing/2014/main" id="{A49C4B12-B076-44B6-B8CB-EF474F34521A}"/>
              </a:ext>
            </a:extLst>
          </p:cNvPr>
          <p:cNvSpPr>
            <a:spLocks noChangeShapeType="1"/>
          </p:cNvSpPr>
          <p:nvPr/>
        </p:nvSpPr>
        <p:spPr bwMode="auto">
          <a:xfrm flipH="1">
            <a:off x="4789488" y="4722813"/>
            <a:ext cx="1182687"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5">
            <a:extLst>
              <a:ext uri="{FF2B5EF4-FFF2-40B4-BE49-F238E27FC236}">
                <a16:creationId xmlns:a16="http://schemas.microsoft.com/office/drawing/2014/main" id="{D50CBCE8-D4DC-449C-B1AC-99A63CC5DFC8}"/>
              </a:ext>
            </a:extLst>
          </p:cNvPr>
          <p:cNvGrpSpPr>
            <a:grpSpLocks/>
          </p:cNvGrpSpPr>
          <p:nvPr/>
        </p:nvGrpSpPr>
        <p:grpSpPr bwMode="auto">
          <a:xfrm>
            <a:off x="4802188" y="3771900"/>
            <a:ext cx="1173162" cy="1776413"/>
            <a:chOff x="0" y="0"/>
            <a:chExt cx="795" cy="646"/>
          </a:xfrm>
        </p:grpSpPr>
        <p:sp>
          <p:nvSpPr>
            <p:cNvPr id="8" name="Line 4">
              <a:extLst>
                <a:ext uri="{FF2B5EF4-FFF2-40B4-BE49-F238E27FC236}">
                  <a16:creationId xmlns:a16="http://schemas.microsoft.com/office/drawing/2014/main" id="{D1665DBC-182C-4BA2-861D-6E3BF98A2B1D}"/>
                </a:ext>
              </a:extLst>
            </p:cNvPr>
            <p:cNvSpPr>
              <a:spLocks noChangeShapeType="1"/>
            </p:cNvSpPr>
            <p:nvPr/>
          </p:nvSpPr>
          <p:spPr bwMode="auto">
            <a:xfrm>
              <a:off x="0" y="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5">
              <a:extLst>
                <a:ext uri="{FF2B5EF4-FFF2-40B4-BE49-F238E27FC236}">
                  <a16:creationId xmlns:a16="http://schemas.microsoft.com/office/drawing/2014/main" id="{5EC93079-41E2-48B6-AB37-5103DC16A0D0}"/>
                </a:ext>
              </a:extLst>
            </p:cNvPr>
            <p:cNvSpPr>
              <a:spLocks noChangeShapeType="1"/>
            </p:cNvSpPr>
            <p:nvPr/>
          </p:nvSpPr>
          <p:spPr bwMode="auto">
            <a:xfrm>
              <a:off x="795" y="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0">
            <a:extLst>
              <a:ext uri="{FF2B5EF4-FFF2-40B4-BE49-F238E27FC236}">
                <a16:creationId xmlns:a16="http://schemas.microsoft.com/office/drawing/2014/main" id="{0E3F94B4-B415-48FA-B6F7-352448CAFA14}"/>
              </a:ext>
            </a:extLst>
          </p:cNvPr>
          <p:cNvGrpSpPr>
            <a:grpSpLocks/>
          </p:cNvGrpSpPr>
          <p:nvPr/>
        </p:nvGrpSpPr>
        <p:grpSpPr bwMode="auto">
          <a:xfrm>
            <a:off x="3206750" y="2116138"/>
            <a:ext cx="5376863" cy="3889375"/>
            <a:chOff x="0" y="0"/>
            <a:chExt cx="3434" cy="2651"/>
          </a:xfrm>
        </p:grpSpPr>
        <p:grpSp>
          <p:nvGrpSpPr>
            <p:cNvPr id="13" name="Group 11">
              <a:extLst>
                <a:ext uri="{FF2B5EF4-FFF2-40B4-BE49-F238E27FC236}">
                  <a16:creationId xmlns:a16="http://schemas.microsoft.com/office/drawing/2014/main" id="{272AB7DE-77B8-48C5-B263-9EC2717389AA}"/>
                </a:ext>
              </a:extLst>
            </p:cNvPr>
            <p:cNvGrpSpPr>
              <a:grpSpLocks/>
            </p:cNvGrpSpPr>
            <p:nvPr/>
          </p:nvGrpSpPr>
          <p:grpSpPr bwMode="auto">
            <a:xfrm>
              <a:off x="1012" y="66"/>
              <a:ext cx="2262" cy="2284"/>
              <a:chOff x="0" y="0"/>
              <a:chExt cx="3650" cy="2492"/>
            </a:xfrm>
          </p:grpSpPr>
          <p:sp>
            <p:nvSpPr>
              <p:cNvPr id="16" name="Line 10">
                <a:extLst>
                  <a:ext uri="{FF2B5EF4-FFF2-40B4-BE49-F238E27FC236}">
                    <a16:creationId xmlns:a16="http://schemas.microsoft.com/office/drawing/2014/main" id="{EFC6A2DC-7CBB-47DF-9D2E-375A7888AA55}"/>
                  </a:ext>
                </a:extLst>
              </p:cNvPr>
              <p:cNvSpPr>
                <a:spLocks noChangeShapeType="1"/>
              </p:cNvSpPr>
              <p:nvPr/>
            </p:nvSpPr>
            <p:spPr bwMode="auto">
              <a:xfrm>
                <a:off x="0" y="0"/>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
                <a:extLst>
                  <a:ext uri="{FF2B5EF4-FFF2-40B4-BE49-F238E27FC236}">
                    <a16:creationId xmlns:a16="http://schemas.microsoft.com/office/drawing/2014/main" id="{9AB0B17D-8716-4BA5-AA05-28BB0CF374B9}"/>
                  </a:ext>
                </a:extLst>
              </p:cNvPr>
              <p:cNvSpPr>
                <a:spLocks noChangeShapeType="1"/>
              </p:cNvSpPr>
              <p:nvPr/>
            </p:nvSpPr>
            <p:spPr bwMode="auto">
              <a:xfrm>
                <a:off x="0" y="2492"/>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2">
              <a:extLst>
                <a:ext uri="{FF2B5EF4-FFF2-40B4-BE49-F238E27FC236}">
                  <a16:creationId xmlns:a16="http://schemas.microsoft.com/office/drawing/2014/main" id="{D867B80A-8AA1-42E5-81A6-6CD07C4061F1}"/>
                </a:ext>
              </a:extLst>
            </p:cNvPr>
            <p:cNvSpPr txBox="1">
              <a:spLocks noChangeArrowheads="1"/>
            </p:cNvSpPr>
            <p:nvPr/>
          </p:nvSpPr>
          <p:spPr bwMode="auto">
            <a:xfrm>
              <a:off x="2653" y="2402"/>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产量</a:t>
              </a:r>
            </a:p>
          </p:txBody>
        </p:sp>
        <p:sp>
          <p:nvSpPr>
            <p:cNvPr id="15" name="Text Box 13">
              <a:extLst>
                <a:ext uri="{FF2B5EF4-FFF2-40B4-BE49-F238E27FC236}">
                  <a16:creationId xmlns:a16="http://schemas.microsoft.com/office/drawing/2014/main" id="{72A20176-204D-4FB9-8C6E-E9BC55060B43}"/>
                </a:ext>
              </a:extLst>
            </p:cNvPr>
            <p:cNvSpPr txBox="1">
              <a:spLocks noChangeArrowheads="1"/>
            </p:cNvSpPr>
            <p:nvPr/>
          </p:nvSpPr>
          <p:spPr bwMode="auto">
            <a:xfrm>
              <a:off x="0" y="0"/>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价格</a:t>
              </a:r>
            </a:p>
          </p:txBody>
        </p:sp>
      </p:grpSp>
      <p:grpSp>
        <p:nvGrpSpPr>
          <p:cNvPr id="18" name="Group 16">
            <a:extLst>
              <a:ext uri="{FF2B5EF4-FFF2-40B4-BE49-F238E27FC236}">
                <a16:creationId xmlns:a16="http://schemas.microsoft.com/office/drawing/2014/main" id="{B94203DE-7F2B-4CAA-B633-B31E26AAAD3C}"/>
              </a:ext>
            </a:extLst>
          </p:cNvPr>
          <p:cNvGrpSpPr>
            <a:grpSpLocks/>
          </p:cNvGrpSpPr>
          <p:nvPr/>
        </p:nvGrpSpPr>
        <p:grpSpPr bwMode="auto">
          <a:xfrm>
            <a:off x="5160963" y="1811338"/>
            <a:ext cx="3346450" cy="2127250"/>
            <a:chOff x="0" y="0"/>
            <a:chExt cx="2108" cy="1340"/>
          </a:xfrm>
        </p:grpSpPr>
        <p:sp>
          <p:nvSpPr>
            <p:cNvPr id="19" name="Arc 15">
              <a:extLst>
                <a:ext uri="{FF2B5EF4-FFF2-40B4-BE49-F238E27FC236}">
                  <a16:creationId xmlns:a16="http://schemas.microsoft.com/office/drawing/2014/main" id="{D78F6E09-1831-4DEF-B37D-CCA68F9166A9}"/>
                </a:ext>
              </a:extLst>
            </p:cNvPr>
            <p:cNvSpPr>
              <a:spLocks/>
            </p:cNvSpPr>
            <p:nvPr/>
          </p:nvSpPr>
          <p:spPr bwMode="auto">
            <a:xfrm flipH="1" flipV="1">
              <a:off x="0" y="0"/>
              <a:ext cx="1759" cy="1340"/>
            </a:xfrm>
            <a:custGeom>
              <a:avLst/>
              <a:gdLst>
                <a:gd name="T0" fmla="*/ 0 w 33610"/>
                <a:gd name="T1" fmla="*/ 6309 h 21600"/>
                <a:gd name="T2" fmla="*/ 15256 w 33610"/>
                <a:gd name="T3" fmla="*/ 0 h 21600"/>
                <a:gd name="T4" fmla="*/ 33609 w 33610"/>
                <a:gd name="T5" fmla="*/ 10211 h 21600"/>
                <a:gd name="T6" fmla="*/ 0 w 33610"/>
                <a:gd name="T7" fmla="*/ 6309 h 21600"/>
                <a:gd name="T8" fmla="*/ 15256 w 33610"/>
                <a:gd name="T9" fmla="*/ 0 h 21600"/>
                <a:gd name="T10" fmla="*/ 33609 w 33610"/>
                <a:gd name="T11" fmla="*/ 10211 h 21600"/>
                <a:gd name="T12" fmla="*/ 15256 w 33610"/>
                <a:gd name="T13" fmla="*/ 21600 h 21600"/>
                <a:gd name="T14" fmla="*/ 0 w 33610"/>
                <a:gd name="T15" fmla="*/ 0 h 21600"/>
                <a:gd name="T16" fmla="*/ 33610 w 33610"/>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6">
              <a:extLst>
                <a:ext uri="{FF2B5EF4-FFF2-40B4-BE49-F238E27FC236}">
                  <a16:creationId xmlns:a16="http://schemas.microsoft.com/office/drawing/2014/main" id="{023DD0C4-9137-4AC7-9A42-EF04149C4F7E}"/>
                </a:ext>
              </a:extLst>
            </p:cNvPr>
            <p:cNvSpPr txBox="1">
              <a:spLocks noChangeArrowheads="1"/>
            </p:cNvSpPr>
            <p:nvPr/>
          </p:nvSpPr>
          <p:spPr bwMode="auto">
            <a:xfrm>
              <a:off x="1585" y="728"/>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ATC</a:t>
              </a:r>
            </a:p>
          </p:txBody>
        </p:sp>
      </p:grpSp>
      <p:sp>
        <p:nvSpPr>
          <p:cNvPr id="21" name="Line 17">
            <a:extLst>
              <a:ext uri="{FF2B5EF4-FFF2-40B4-BE49-F238E27FC236}">
                <a16:creationId xmlns:a16="http://schemas.microsoft.com/office/drawing/2014/main" id="{CFFF1A3D-493C-4AB6-A94A-169F11C0CA69}"/>
              </a:ext>
            </a:extLst>
          </p:cNvPr>
          <p:cNvSpPr>
            <a:spLocks noChangeShapeType="1"/>
          </p:cNvSpPr>
          <p:nvPr/>
        </p:nvSpPr>
        <p:spPr bwMode="auto">
          <a:xfrm>
            <a:off x="4991100" y="3273425"/>
            <a:ext cx="2755900" cy="14208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B9F2E279-B15B-4B10-951A-906CED40770B}"/>
              </a:ext>
            </a:extLst>
          </p:cNvPr>
          <p:cNvSpPr txBox="1">
            <a:spLocks noChangeArrowheads="1"/>
          </p:cNvSpPr>
          <p:nvPr/>
        </p:nvSpPr>
        <p:spPr bwMode="auto">
          <a:xfrm>
            <a:off x="7662863" y="4581525"/>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D</a:t>
            </a:r>
          </a:p>
        </p:txBody>
      </p:sp>
      <p:sp>
        <p:nvSpPr>
          <p:cNvPr id="23" name="Line 19">
            <a:extLst>
              <a:ext uri="{FF2B5EF4-FFF2-40B4-BE49-F238E27FC236}">
                <a16:creationId xmlns:a16="http://schemas.microsoft.com/office/drawing/2014/main" id="{AAAE87B5-9E83-40CA-B5C5-A5C5B5771986}"/>
              </a:ext>
            </a:extLst>
          </p:cNvPr>
          <p:cNvSpPr>
            <a:spLocks noChangeShapeType="1"/>
          </p:cNvSpPr>
          <p:nvPr/>
        </p:nvSpPr>
        <p:spPr bwMode="auto">
          <a:xfrm>
            <a:off x="4954588" y="3640138"/>
            <a:ext cx="1450975" cy="153987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0">
            <a:extLst>
              <a:ext uri="{FF2B5EF4-FFF2-40B4-BE49-F238E27FC236}">
                <a16:creationId xmlns:a16="http://schemas.microsoft.com/office/drawing/2014/main" id="{4D5FB52B-C7D2-4AEA-893B-23BA7FCE9BE8}"/>
              </a:ext>
            </a:extLst>
          </p:cNvPr>
          <p:cNvSpPr txBox="1">
            <a:spLocks noChangeArrowheads="1"/>
          </p:cNvSpPr>
          <p:nvPr/>
        </p:nvSpPr>
        <p:spPr bwMode="auto">
          <a:xfrm>
            <a:off x="6350000" y="5013325"/>
            <a:ext cx="593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MR</a:t>
            </a:r>
          </a:p>
        </p:txBody>
      </p:sp>
      <p:sp>
        <p:nvSpPr>
          <p:cNvPr id="25" name="Text Box 21">
            <a:extLst>
              <a:ext uri="{FF2B5EF4-FFF2-40B4-BE49-F238E27FC236}">
                <a16:creationId xmlns:a16="http://schemas.microsoft.com/office/drawing/2014/main" id="{F0377A90-3C5C-4B70-8F41-6D4464C28291}"/>
              </a:ext>
            </a:extLst>
          </p:cNvPr>
          <p:cNvSpPr txBox="1">
            <a:spLocks noChangeArrowheads="1"/>
          </p:cNvSpPr>
          <p:nvPr/>
        </p:nvSpPr>
        <p:spPr bwMode="auto">
          <a:xfrm>
            <a:off x="5686425" y="55292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b="1" i="1">
                <a:ea typeface="宋体" panose="02010600030101010101" pitchFamily="2" charset="-122"/>
              </a:rPr>
              <a:t>Q</a:t>
            </a:r>
          </a:p>
        </p:txBody>
      </p:sp>
      <p:grpSp>
        <p:nvGrpSpPr>
          <p:cNvPr id="26" name="Group 24">
            <a:extLst>
              <a:ext uri="{FF2B5EF4-FFF2-40B4-BE49-F238E27FC236}">
                <a16:creationId xmlns:a16="http://schemas.microsoft.com/office/drawing/2014/main" id="{9B9E1D11-CD36-4AA6-8560-198A33C1ECA0}"/>
              </a:ext>
            </a:extLst>
          </p:cNvPr>
          <p:cNvGrpSpPr>
            <a:grpSpLocks/>
          </p:cNvGrpSpPr>
          <p:nvPr/>
        </p:nvGrpSpPr>
        <p:grpSpPr bwMode="auto">
          <a:xfrm>
            <a:off x="3109913" y="1430338"/>
            <a:ext cx="4600575" cy="3687762"/>
            <a:chOff x="0" y="0"/>
            <a:chExt cx="2898" cy="2323"/>
          </a:xfrm>
        </p:grpSpPr>
        <p:sp>
          <p:nvSpPr>
            <p:cNvPr id="27" name="Text Box 25">
              <a:extLst>
                <a:ext uri="{FF2B5EF4-FFF2-40B4-BE49-F238E27FC236}">
                  <a16:creationId xmlns:a16="http://schemas.microsoft.com/office/drawing/2014/main" id="{5AB66237-BDA2-49A3-8F94-33303CEE4909}"/>
                </a:ext>
              </a:extLst>
            </p:cNvPr>
            <p:cNvSpPr txBox="1">
              <a:spLocks noChangeArrowheads="1"/>
            </p:cNvSpPr>
            <p:nvPr/>
          </p:nvSpPr>
          <p:spPr bwMode="auto">
            <a:xfrm>
              <a:off x="2527" y="651"/>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i="1">
                  <a:ea typeface="宋体" panose="02010600030101010101" pitchFamily="2" charset="-122"/>
                </a:rPr>
                <a:t>MC</a:t>
              </a:r>
            </a:p>
          </p:txBody>
        </p:sp>
        <p:sp>
          <p:nvSpPr>
            <p:cNvPr id="28" name="Arc 26">
              <a:extLst>
                <a:ext uri="{FF2B5EF4-FFF2-40B4-BE49-F238E27FC236}">
                  <a16:creationId xmlns:a16="http://schemas.microsoft.com/office/drawing/2014/main" id="{380FA8CD-43D5-4714-9A30-57A4B1FF119E}"/>
                </a:ext>
              </a:extLst>
            </p:cNvPr>
            <p:cNvSpPr>
              <a:spLocks/>
            </p:cNvSpPr>
            <p:nvPr/>
          </p:nvSpPr>
          <p:spPr bwMode="auto">
            <a:xfrm flipV="1">
              <a:off x="0" y="0"/>
              <a:ext cx="2653" cy="2323"/>
            </a:xfrm>
            <a:custGeom>
              <a:avLst/>
              <a:gdLst>
                <a:gd name="T0" fmla="*/ 11146 w 20469"/>
                <a:gd name="T1" fmla="*/ -1 h 18502"/>
                <a:gd name="T2" fmla="*/ 20468 w 20469"/>
                <a:gd name="T3" fmla="*/ 11604 h 18502"/>
                <a:gd name="T4" fmla="*/ 11146 w 20469"/>
                <a:gd name="T5" fmla="*/ -1 h 18502"/>
                <a:gd name="T6" fmla="*/ 20468 w 20469"/>
                <a:gd name="T7" fmla="*/ 11604 h 18502"/>
                <a:gd name="T8" fmla="*/ 0 w 20469"/>
                <a:gd name="T9" fmla="*/ 18502 h 18502"/>
                <a:gd name="T10" fmla="*/ 0 w 20469"/>
                <a:gd name="T11" fmla="*/ 0 h 18502"/>
                <a:gd name="T12" fmla="*/ 20469 w 20469"/>
                <a:gd name="T13" fmla="*/ 18502 h 18502"/>
              </a:gdLst>
              <a:ahLst/>
              <a:cxnLst>
                <a:cxn ang="0">
                  <a:pos x="T0" y="T1"/>
                </a:cxn>
                <a:cxn ang="0">
                  <a:pos x="T2" y="T3"/>
                </a:cxn>
                <a:cxn ang="0">
                  <a:pos x="T4" y="T5"/>
                </a:cxn>
                <a:cxn ang="0">
                  <a:pos x="T6" y="T7"/>
                </a:cxn>
                <a:cxn ang="0">
                  <a:pos x="T8" y="T9"/>
                </a:cxn>
              </a:cxnLst>
              <a:rect l="T10" t="T11" r="T12" b="T1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 name="Oval 27">
            <a:extLst>
              <a:ext uri="{FF2B5EF4-FFF2-40B4-BE49-F238E27FC236}">
                <a16:creationId xmlns:a16="http://schemas.microsoft.com/office/drawing/2014/main" id="{3A1AE2F2-A343-4AFB-83A9-FDEC08534EBC}"/>
              </a:ext>
            </a:extLst>
          </p:cNvPr>
          <p:cNvSpPr>
            <a:spLocks noChangeAspect="1" noChangeArrowheads="1"/>
          </p:cNvSpPr>
          <p:nvPr/>
        </p:nvSpPr>
        <p:spPr bwMode="auto">
          <a:xfrm>
            <a:off x="5911850" y="4664075"/>
            <a:ext cx="119063"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 name="Oval 28">
            <a:extLst>
              <a:ext uri="{FF2B5EF4-FFF2-40B4-BE49-F238E27FC236}">
                <a16:creationId xmlns:a16="http://schemas.microsoft.com/office/drawing/2014/main" id="{ECA6B791-7064-4CD5-A885-DD3F2A546D9F}"/>
              </a:ext>
            </a:extLst>
          </p:cNvPr>
          <p:cNvSpPr>
            <a:spLocks noChangeAspect="1" noChangeArrowheads="1"/>
          </p:cNvSpPr>
          <p:nvPr/>
        </p:nvSpPr>
        <p:spPr bwMode="auto">
          <a:xfrm>
            <a:off x="5910263" y="3708400"/>
            <a:ext cx="119062"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1" name="Rectangle 29">
            <a:extLst>
              <a:ext uri="{FF2B5EF4-FFF2-40B4-BE49-F238E27FC236}">
                <a16:creationId xmlns:a16="http://schemas.microsoft.com/office/drawing/2014/main" id="{B4EAE1DF-A09B-4E6E-837B-C9FAB051F8E4}"/>
              </a:ext>
            </a:extLst>
          </p:cNvPr>
          <p:cNvSpPr>
            <a:spLocks noChangeArrowheads="1"/>
          </p:cNvSpPr>
          <p:nvPr/>
        </p:nvSpPr>
        <p:spPr bwMode="auto">
          <a:xfrm>
            <a:off x="4059238" y="4868863"/>
            <a:ext cx="565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i="1">
                <a:ea typeface="宋体" panose="02010600030101010101" pitchFamily="2" charset="-122"/>
              </a:rPr>
              <a:t>MC</a:t>
            </a:r>
          </a:p>
        </p:txBody>
      </p:sp>
      <p:sp>
        <p:nvSpPr>
          <p:cNvPr id="32" name="Rectangle 30">
            <a:extLst>
              <a:ext uri="{FF2B5EF4-FFF2-40B4-BE49-F238E27FC236}">
                <a16:creationId xmlns:a16="http://schemas.microsoft.com/office/drawing/2014/main" id="{00E6C492-1D7B-4491-9520-48AB36D81409}"/>
              </a:ext>
            </a:extLst>
          </p:cNvPr>
          <p:cNvSpPr>
            <a:spLocks noChangeArrowheads="1"/>
          </p:cNvSpPr>
          <p:nvPr/>
        </p:nvSpPr>
        <p:spPr bwMode="auto">
          <a:xfrm>
            <a:off x="3281363" y="3468688"/>
            <a:ext cx="1208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zh-CN" sz="2400" i="1">
                <a:ea typeface="宋体" panose="02010600030101010101" pitchFamily="2" charset="-122"/>
              </a:rPr>
              <a:t>P = ATC</a:t>
            </a:r>
          </a:p>
        </p:txBody>
      </p:sp>
      <p:sp>
        <p:nvSpPr>
          <p:cNvPr id="33" name="Line 33">
            <a:extLst>
              <a:ext uri="{FF2B5EF4-FFF2-40B4-BE49-F238E27FC236}">
                <a16:creationId xmlns:a16="http://schemas.microsoft.com/office/drawing/2014/main" id="{176935E6-80E4-4851-86D2-ADC4D42751B4}"/>
              </a:ext>
            </a:extLst>
          </p:cNvPr>
          <p:cNvSpPr>
            <a:spLocks noChangeShapeType="1"/>
          </p:cNvSpPr>
          <p:nvPr/>
        </p:nvSpPr>
        <p:spPr bwMode="auto">
          <a:xfrm>
            <a:off x="4511675" y="3665538"/>
            <a:ext cx="238125"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4">
            <a:extLst>
              <a:ext uri="{FF2B5EF4-FFF2-40B4-BE49-F238E27FC236}">
                <a16:creationId xmlns:a16="http://schemas.microsoft.com/office/drawing/2014/main" id="{B1E2E07E-F1CB-42FD-A894-5F0CDE29E96E}"/>
              </a:ext>
            </a:extLst>
          </p:cNvPr>
          <p:cNvSpPr>
            <a:spLocks noChangeShapeType="1"/>
          </p:cNvSpPr>
          <p:nvPr/>
        </p:nvSpPr>
        <p:spPr bwMode="auto">
          <a:xfrm flipH="1">
            <a:off x="4597400" y="4733925"/>
            <a:ext cx="160338" cy="193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 name="Group 33">
            <a:extLst>
              <a:ext uri="{FF2B5EF4-FFF2-40B4-BE49-F238E27FC236}">
                <a16:creationId xmlns:a16="http://schemas.microsoft.com/office/drawing/2014/main" id="{48C9ABB4-51FA-4065-89BA-4C8310D805B9}"/>
              </a:ext>
            </a:extLst>
          </p:cNvPr>
          <p:cNvGrpSpPr>
            <a:grpSpLocks/>
          </p:cNvGrpSpPr>
          <p:nvPr/>
        </p:nvGrpSpPr>
        <p:grpSpPr bwMode="auto">
          <a:xfrm>
            <a:off x="3284538" y="3789363"/>
            <a:ext cx="1423987" cy="936625"/>
            <a:chOff x="0" y="0"/>
            <a:chExt cx="897" cy="590"/>
          </a:xfrm>
        </p:grpSpPr>
        <p:sp>
          <p:nvSpPr>
            <p:cNvPr id="36" name="AutoShape 32">
              <a:extLst>
                <a:ext uri="{FF2B5EF4-FFF2-40B4-BE49-F238E27FC236}">
                  <a16:creationId xmlns:a16="http://schemas.microsoft.com/office/drawing/2014/main" id="{5EC1B767-D3D8-4C75-8735-186A2D9A554D}"/>
                </a:ext>
              </a:extLst>
            </p:cNvPr>
            <p:cNvSpPr>
              <a:spLocks/>
            </p:cNvSpPr>
            <p:nvPr/>
          </p:nvSpPr>
          <p:spPr bwMode="auto">
            <a:xfrm>
              <a:off x="780" y="0"/>
              <a:ext cx="117" cy="590"/>
            </a:xfrm>
            <a:prstGeom prst="leftBrace">
              <a:avLst>
                <a:gd name="adj1" fmla="val 42023"/>
                <a:gd name="adj2" fmla="val 50000"/>
              </a:avLst>
            </a:prstGeom>
            <a:noFill/>
            <a:ln w="1905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7" name="Rectangle 35">
              <a:extLst>
                <a:ext uri="{FF2B5EF4-FFF2-40B4-BE49-F238E27FC236}">
                  <a16:creationId xmlns:a16="http://schemas.microsoft.com/office/drawing/2014/main" id="{54220C0E-F537-491C-889A-24BE74D95C18}"/>
                </a:ext>
              </a:extLst>
            </p:cNvPr>
            <p:cNvSpPr>
              <a:spLocks noChangeArrowheads="1"/>
            </p:cNvSpPr>
            <p:nvPr/>
          </p:nvSpPr>
          <p:spPr bwMode="auto">
            <a:xfrm>
              <a:off x="0" y="151"/>
              <a:ext cx="761"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zh-CN" sz="2000">
                  <a:ea typeface="宋体" panose="02010600030101010101" pitchFamily="2" charset="-122"/>
                </a:rPr>
                <a:t>价格加成</a:t>
              </a:r>
            </a:p>
          </p:txBody>
        </p:sp>
      </p:grpSp>
    </p:spTree>
    <p:extLst>
      <p:ext uri="{BB962C8B-B14F-4D97-AF65-F5344CB8AC3E}">
        <p14:creationId xmlns:p14="http://schemas.microsoft.com/office/powerpoint/2010/main" val="64625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903D4-349D-4C10-A5D1-0FBDE275988F}"/>
              </a:ext>
            </a:extLst>
          </p:cNvPr>
          <p:cNvSpPr>
            <a:spLocks noGrp="1"/>
          </p:cNvSpPr>
          <p:nvPr>
            <p:ph type="title"/>
          </p:nvPr>
        </p:nvSpPr>
        <p:spPr/>
        <p:txBody>
          <a:bodyPr/>
          <a:lstStyle/>
          <a:p>
            <a:r>
              <a:rPr lang="zh-CN" altLang="en-US" dirty="0"/>
              <a:t>垄断竞争的效率损失</a:t>
            </a:r>
          </a:p>
        </p:txBody>
      </p:sp>
      <p:sp>
        <p:nvSpPr>
          <p:cNvPr id="3" name="内容占位符 2">
            <a:extLst>
              <a:ext uri="{FF2B5EF4-FFF2-40B4-BE49-F238E27FC236}">
                <a16:creationId xmlns:a16="http://schemas.microsoft.com/office/drawing/2014/main" id="{E1A3D5FC-E31E-4690-BD05-21AE037CD9EC}"/>
              </a:ext>
            </a:extLst>
          </p:cNvPr>
          <p:cNvSpPr>
            <a:spLocks noGrp="1"/>
          </p:cNvSpPr>
          <p:nvPr>
            <p:ph idx="1"/>
          </p:nvPr>
        </p:nvSpPr>
        <p:spPr/>
        <p:txBody>
          <a:bodyPr/>
          <a:lstStyle/>
          <a:p>
            <a:r>
              <a:rPr lang="zh-CN" altLang="en-US" dirty="0"/>
              <a:t>生产能力过剩</a:t>
            </a:r>
          </a:p>
          <a:p>
            <a:pPr lvl="1"/>
            <a:r>
              <a:rPr lang="zh-CN" altLang="en-US" dirty="0"/>
              <a:t>垄断竞争者在平均总成本曲线向右下方倾斜的那部分生产，这时的产量小于使平均总成本最小时的产量 </a:t>
            </a:r>
          </a:p>
          <a:p>
            <a:pPr lvl="1"/>
            <a:r>
              <a:rPr lang="zh-CN" altLang="en-US" dirty="0"/>
              <a:t>在完全竞争条件下，企业生产的产量是使平均总成本最小的产量</a:t>
            </a:r>
          </a:p>
          <a:p>
            <a:r>
              <a:rPr lang="zh-CN" altLang="en-US" dirty="0"/>
              <a:t>高于边际成本的价格加成</a:t>
            </a:r>
          </a:p>
          <a:p>
            <a:pPr lvl="1"/>
            <a:r>
              <a:rPr lang="zh-CN" altLang="en-US" dirty="0"/>
              <a:t>在垄断竞争条件下， </a:t>
            </a:r>
            <a:r>
              <a:rPr lang="en-US" altLang="zh-CN" dirty="0"/>
              <a:t>P &gt; MC</a:t>
            </a:r>
          </a:p>
          <a:p>
            <a:pPr lvl="1"/>
            <a:r>
              <a:rPr lang="zh-CN" altLang="en-US" dirty="0"/>
              <a:t>在完全竞争条件下， </a:t>
            </a:r>
            <a:r>
              <a:rPr lang="en-US" altLang="zh-CN" dirty="0"/>
              <a:t>P = MC</a:t>
            </a:r>
            <a:endParaRPr lang="zh-CN" altLang="en-US" dirty="0"/>
          </a:p>
        </p:txBody>
      </p:sp>
    </p:spTree>
    <p:extLst>
      <p:ext uri="{BB962C8B-B14F-4D97-AF65-F5344CB8AC3E}">
        <p14:creationId xmlns:p14="http://schemas.microsoft.com/office/powerpoint/2010/main" val="812336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7BD71-E81E-4462-BE00-D61540264808}"/>
              </a:ext>
            </a:extLst>
          </p:cNvPr>
          <p:cNvSpPr>
            <a:spLocks noGrp="1"/>
          </p:cNvSpPr>
          <p:nvPr>
            <p:ph type="title"/>
          </p:nvPr>
        </p:nvSpPr>
        <p:spPr/>
        <p:txBody>
          <a:bodyPr/>
          <a:lstStyle/>
          <a:p>
            <a:r>
              <a:rPr lang="zh-CN" altLang="en-US" dirty="0"/>
              <a:t>垄断竞争与社会福利</a:t>
            </a:r>
          </a:p>
        </p:txBody>
      </p:sp>
      <p:sp>
        <p:nvSpPr>
          <p:cNvPr id="3" name="内容占位符 2">
            <a:extLst>
              <a:ext uri="{FF2B5EF4-FFF2-40B4-BE49-F238E27FC236}">
                <a16:creationId xmlns:a16="http://schemas.microsoft.com/office/drawing/2014/main" id="{BBA0C8C1-D6BE-4B0D-819E-944955988C82}"/>
              </a:ext>
            </a:extLst>
          </p:cNvPr>
          <p:cNvSpPr>
            <a:spLocks noGrp="1"/>
          </p:cNvSpPr>
          <p:nvPr>
            <p:ph idx="1"/>
          </p:nvPr>
        </p:nvSpPr>
        <p:spPr/>
        <p:txBody>
          <a:bodyPr/>
          <a:lstStyle/>
          <a:p>
            <a:r>
              <a:rPr lang="zh-CN" altLang="en-US" dirty="0"/>
              <a:t>垄断竞争市场并不具有完全竞争市场所具有的全部合意的福利特点 </a:t>
            </a:r>
          </a:p>
          <a:p>
            <a:r>
              <a:rPr lang="zh-CN" altLang="en-US" dirty="0"/>
              <a:t>因为 </a:t>
            </a:r>
            <a:r>
              <a:rPr lang="en-US" altLang="zh-CN" dirty="0"/>
              <a:t>P &gt; MC</a:t>
            </a:r>
            <a:r>
              <a:rPr lang="zh-CN" altLang="en-US" dirty="0"/>
              <a:t>，垄断竞争市场的产量小于使社会有效率的产量</a:t>
            </a:r>
          </a:p>
          <a:p>
            <a:r>
              <a:rPr lang="zh-CN" altLang="en-US" dirty="0"/>
              <a:t>然而，政策制定者解决这个问题很困难：企业获得零利润，因此不能要求它们降低价格</a:t>
            </a:r>
          </a:p>
          <a:p>
            <a:endParaRPr lang="zh-CN" altLang="en-US" dirty="0"/>
          </a:p>
        </p:txBody>
      </p:sp>
    </p:spTree>
    <p:extLst>
      <p:ext uri="{BB962C8B-B14F-4D97-AF65-F5344CB8AC3E}">
        <p14:creationId xmlns:p14="http://schemas.microsoft.com/office/powerpoint/2010/main" val="1182587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E4EB3-5530-48E1-BE5B-87BCBD312D15}"/>
              </a:ext>
            </a:extLst>
          </p:cNvPr>
          <p:cNvSpPr>
            <a:spLocks noGrp="1"/>
          </p:cNvSpPr>
          <p:nvPr>
            <p:ph type="title"/>
          </p:nvPr>
        </p:nvSpPr>
        <p:spPr/>
        <p:txBody>
          <a:bodyPr/>
          <a:lstStyle/>
          <a:p>
            <a:r>
              <a:rPr lang="zh-CN" altLang="en-US" dirty="0"/>
              <a:t>垄断竞争与社会福利</a:t>
            </a:r>
          </a:p>
        </p:txBody>
      </p:sp>
      <p:sp>
        <p:nvSpPr>
          <p:cNvPr id="3" name="内容占位符 2">
            <a:extLst>
              <a:ext uri="{FF2B5EF4-FFF2-40B4-BE49-F238E27FC236}">
                <a16:creationId xmlns:a16="http://schemas.microsoft.com/office/drawing/2014/main" id="{E1FBDE49-6261-4260-895B-F8999C286AEA}"/>
              </a:ext>
            </a:extLst>
          </p:cNvPr>
          <p:cNvSpPr>
            <a:spLocks noGrp="1"/>
          </p:cNvSpPr>
          <p:nvPr>
            <p:ph idx="1"/>
          </p:nvPr>
        </p:nvSpPr>
        <p:spPr/>
        <p:txBody>
          <a:bodyPr/>
          <a:lstStyle/>
          <a:p>
            <a:r>
              <a:rPr lang="zh-CN" altLang="en-US" dirty="0"/>
              <a:t>市场上企业的数量可能并不是理想的数量，这是因为与新企业进入市场相关的外部性：</a:t>
            </a:r>
          </a:p>
          <a:p>
            <a:pPr lvl="1"/>
            <a:r>
              <a:rPr lang="zh-CN" altLang="en-US" dirty="0"/>
              <a:t>产品多样化外部性：  </a:t>
            </a:r>
            <a:br>
              <a:rPr lang="zh-CN" altLang="en-US" dirty="0"/>
            </a:br>
            <a:r>
              <a:rPr lang="zh-CN" altLang="en-US" dirty="0"/>
              <a:t>消费者从新产品引进中得到了消费者剩余</a:t>
            </a:r>
          </a:p>
          <a:p>
            <a:pPr lvl="1"/>
            <a:r>
              <a:rPr lang="zh-CN" altLang="en-US" dirty="0"/>
              <a:t>抢走业务外部性：  </a:t>
            </a:r>
            <a:br>
              <a:rPr lang="zh-CN" altLang="en-US" dirty="0"/>
            </a:br>
            <a:r>
              <a:rPr lang="zh-CN" altLang="en-US" dirty="0"/>
              <a:t>企业因新竞争者进入市场而遭受的损失</a:t>
            </a:r>
          </a:p>
          <a:p>
            <a:r>
              <a:rPr lang="zh-CN" altLang="en-US" dirty="0"/>
              <a:t>垄断竞争的无效率的是模糊的，并且难以衡量。政策制定者没有简单易行的方法来改善市场结果</a:t>
            </a:r>
          </a:p>
          <a:p>
            <a:endParaRPr lang="zh-CN" altLang="en-US" dirty="0"/>
          </a:p>
        </p:txBody>
      </p:sp>
    </p:spTree>
    <p:extLst>
      <p:ext uri="{BB962C8B-B14F-4D97-AF65-F5344CB8AC3E}">
        <p14:creationId xmlns:p14="http://schemas.microsoft.com/office/powerpoint/2010/main" val="195608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DD8D1-C553-4E71-8D85-9ECEBF406D0E}"/>
              </a:ext>
            </a:extLst>
          </p:cNvPr>
          <p:cNvSpPr>
            <a:spLocks noGrp="1"/>
          </p:cNvSpPr>
          <p:nvPr>
            <p:ph type="title"/>
          </p:nvPr>
        </p:nvSpPr>
        <p:spPr/>
        <p:txBody>
          <a:bodyPr/>
          <a:lstStyle/>
          <a:p>
            <a:r>
              <a:rPr lang="zh-CN" altLang="en-US" dirty="0"/>
              <a:t>双寡头的例子：合作</a:t>
            </a:r>
          </a:p>
        </p:txBody>
      </p:sp>
      <p:sp>
        <p:nvSpPr>
          <p:cNvPr id="3" name="内容占位符 2">
            <a:extLst>
              <a:ext uri="{FF2B5EF4-FFF2-40B4-BE49-F238E27FC236}">
                <a16:creationId xmlns:a16="http://schemas.microsoft.com/office/drawing/2014/main" id="{23EAB04D-8E80-4B0E-ABF3-A4497ACD18A8}"/>
              </a:ext>
            </a:extLst>
          </p:cNvPr>
          <p:cNvSpPr>
            <a:spLocks noGrp="1"/>
          </p:cNvSpPr>
          <p:nvPr>
            <p:ph idx="1"/>
          </p:nvPr>
        </p:nvSpPr>
        <p:spPr/>
        <p:txBody>
          <a:bodyPr/>
          <a:lstStyle/>
          <a:p>
            <a:r>
              <a:rPr lang="zh-CN" altLang="en-US" dirty="0"/>
              <a:t> 寡头的一个可能结果：勾结</a:t>
            </a:r>
          </a:p>
          <a:p>
            <a:r>
              <a:rPr lang="zh-CN" altLang="en-US" dirty="0"/>
              <a:t>勾结： 一个市场上的企业之间就生产的产量或收取的价格达成的协议</a:t>
            </a:r>
          </a:p>
          <a:p>
            <a:r>
              <a:rPr lang="zh-CN" altLang="en-US" dirty="0"/>
              <a:t>厂商</a:t>
            </a:r>
            <a:r>
              <a:rPr lang="en-US" altLang="zh-CN" dirty="0"/>
              <a:t>1 </a:t>
            </a:r>
            <a:r>
              <a:rPr lang="zh-CN" altLang="en-US" dirty="0"/>
              <a:t>和</a:t>
            </a:r>
            <a:r>
              <a:rPr lang="en-US" altLang="zh-CN" dirty="0"/>
              <a:t>2 </a:t>
            </a:r>
            <a:r>
              <a:rPr lang="zh-CN" altLang="en-US" dirty="0"/>
              <a:t>就各自生产垄断产量的一半达成</a:t>
            </a:r>
          </a:p>
          <a:p>
            <a:r>
              <a:rPr lang="zh-CN" altLang="en-US" dirty="0"/>
              <a:t>协议</a:t>
            </a:r>
          </a:p>
          <a:p>
            <a:pPr lvl="1"/>
            <a:r>
              <a:rPr lang="zh-CN" altLang="en-US" dirty="0"/>
              <a:t>垄断产量： </a:t>
            </a:r>
            <a:r>
              <a:rPr lang="en-US" altLang="zh-CN" dirty="0"/>
              <a:t>Q = 60</a:t>
            </a:r>
          </a:p>
          <a:p>
            <a:pPr lvl="1"/>
            <a:r>
              <a:rPr lang="zh-CN" altLang="en-US" dirty="0"/>
              <a:t>每个厂商： </a:t>
            </a:r>
            <a:r>
              <a:rPr lang="en-US" altLang="zh-CN" dirty="0"/>
              <a:t>Q = 30, </a:t>
            </a:r>
            <a:r>
              <a:rPr lang="zh-CN" altLang="en-US" dirty="0"/>
              <a:t>利润 </a:t>
            </a:r>
            <a:r>
              <a:rPr lang="en-US" altLang="zh-CN" dirty="0"/>
              <a:t>= 900</a:t>
            </a:r>
          </a:p>
          <a:p>
            <a:r>
              <a:rPr lang="zh-CN" altLang="en-US" dirty="0"/>
              <a:t>卡特尔：联合起来行事的厂商集团 </a:t>
            </a:r>
          </a:p>
        </p:txBody>
      </p:sp>
    </p:spTree>
    <p:extLst>
      <p:ext uri="{BB962C8B-B14F-4D97-AF65-F5344CB8AC3E}">
        <p14:creationId xmlns:p14="http://schemas.microsoft.com/office/powerpoint/2010/main" val="240241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65188-D2A6-4300-A726-AA0C589396FD}"/>
              </a:ext>
            </a:extLst>
          </p:cNvPr>
          <p:cNvSpPr>
            <a:spLocks noGrp="1"/>
          </p:cNvSpPr>
          <p:nvPr>
            <p:ph type="title"/>
          </p:nvPr>
        </p:nvSpPr>
        <p:spPr/>
        <p:txBody>
          <a:bodyPr/>
          <a:lstStyle/>
          <a:p>
            <a:r>
              <a:rPr lang="en-US" altLang="zh-CN" dirty="0"/>
              <a:t>		</a:t>
            </a:r>
            <a:r>
              <a:rPr lang="zh-CN" altLang="en-US" dirty="0"/>
              <a:t>双寡头的例子：合作</a:t>
            </a:r>
          </a:p>
        </p:txBody>
      </p:sp>
      <p:sp>
        <p:nvSpPr>
          <p:cNvPr id="3" name="内容占位符 2">
            <a:extLst>
              <a:ext uri="{FF2B5EF4-FFF2-40B4-BE49-F238E27FC236}">
                <a16:creationId xmlns:a16="http://schemas.microsoft.com/office/drawing/2014/main" id="{EA2577E8-D50C-46C5-A27A-CE10B788F301}"/>
              </a:ext>
            </a:extLst>
          </p:cNvPr>
          <p:cNvSpPr>
            <a:spLocks noGrp="1"/>
          </p:cNvSpPr>
          <p:nvPr>
            <p:ph idx="1"/>
          </p:nvPr>
        </p:nvSpPr>
        <p:spPr>
          <a:xfrm>
            <a:off x="1931350" y="1825625"/>
            <a:ext cx="6584000" cy="4351338"/>
          </a:xfrm>
        </p:spPr>
        <p:txBody>
          <a:bodyPr>
            <a:normAutofit/>
          </a:bodyPr>
          <a:lstStyle/>
          <a:p>
            <a:r>
              <a:rPr lang="zh-CN" altLang="en-US" dirty="0"/>
              <a:t>勾结 协定 的结果：</a:t>
            </a:r>
            <a:endParaRPr lang="en-US" altLang="zh-CN" dirty="0"/>
          </a:p>
          <a:p>
            <a:pPr lvl="1"/>
            <a:r>
              <a:rPr lang="zh-CN" altLang="en-US" dirty="0"/>
              <a:t>每个厂商都同意各生产 </a:t>
            </a:r>
            <a:r>
              <a:rPr lang="en-US" altLang="zh-CN" dirty="0"/>
              <a:t>30,</a:t>
            </a:r>
          </a:p>
          <a:p>
            <a:pPr lvl="1"/>
            <a:r>
              <a:rPr lang="zh-CN" altLang="en-US" dirty="0"/>
              <a:t>每个厂商利润 </a:t>
            </a:r>
            <a:r>
              <a:rPr lang="en-US" altLang="zh-CN" dirty="0"/>
              <a:t>$900</a:t>
            </a:r>
          </a:p>
          <a:p>
            <a:r>
              <a:rPr lang="zh-CN" altLang="en-US" dirty="0"/>
              <a:t>假设厂商</a:t>
            </a:r>
            <a:r>
              <a:rPr lang="en-US" altLang="zh-CN" dirty="0"/>
              <a:t>2 </a:t>
            </a:r>
            <a:r>
              <a:rPr lang="zh-CN" altLang="en-US" dirty="0"/>
              <a:t>遵守协定，生产了</a:t>
            </a:r>
            <a:r>
              <a:rPr lang="en-US" altLang="zh-CN" dirty="0"/>
              <a:t>30 </a:t>
            </a:r>
            <a:r>
              <a:rPr lang="zh-CN" altLang="en-US" dirty="0"/>
              <a:t>，</a:t>
            </a:r>
          </a:p>
          <a:p>
            <a:r>
              <a:rPr lang="zh-CN" altLang="en-US" dirty="0"/>
              <a:t>厂商</a:t>
            </a:r>
            <a:r>
              <a:rPr lang="en-US" altLang="zh-CN" dirty="0"/>
              <a:t>1</a:t>
            </a:r>
            <a:r>
              <a:rPr lang="zh-CN" altLang="en-US" dirty="0"/>
              <a:t>对违反协定感兴趣吗？</a:t>
            </a:r>
          </a:p>
          <a:p>
            <a:r>
              <a:rPr lang="zh-CN" altLang="en-US" dirty="0"/>
              <a:t>如果厂商</a:t>
            </a:r>
            <a:r>
              <a:rPr lang="en-US" altLang="zh-CN" dirty="0"/>
              <a:t>2</a:t>
            </a:r>
            <a:r>
              <a:rPr lang="zh-CN" altLang="en-US" dirty="0"/>
              <a:t>也做出同样的推断 ，</a:t>
            </a:r>
          </a:p>
          <a:p>
            <a:r>
              <a:rPr lang="zh-CN" altLang="en-US" dirty="0"/>
              <a:t>市场结果是什么？</a:t>
            </a:r>
          </a:p>
        </p:txBody>
      </p:sp>
      <p:sp>
        <p:nvSpPr>
          <p:cNvPr id="4" name="Rectangle 317">
            <a:extLst>
              <a:ext uri="{FF2B5EF4-FFF2-40B4-BE49-F238E27FC236}">
                <a16:creationId xmlns:a16="http://schemas.microsoft.com/office/drawing/2014/main" id="{FB91A81B-3664-423D-A25C-9E1A89875523}"/>
              </a:ext>
            </a:extLst>
          </p:cNvPr>
          <p:cNvSpPr>
            <a:spLocks noChangeArrowheads="1"/>
          </p:cNvSpPr>
          <p:nvPr/>
        </p:nvSpPr>
        <p:spPr bwMode="auto">
          <a:xfrm>
            <a:off x="319088" y="947738"/>
            <a:ext cx="1519237" cy="5249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aphicFrame>
        <p:nvGraphicFramePr>
          <p:cNvPr id="5" name="Group 5">
            <a:extLst>
              <a:ext uri="{FF2B5EF4-FFF2-40B4-BE49-F238E27FC236}">
                <a16:creationId xmlns:a16="http://schemas.microsoft.com/office/drawing/2014/main" id="{370C3C29-E92D-48B4-A6E9-CCF17383C26F}"/>
              </a:ext>
            </a:extLst>
          </p:cNvPr>
          <p:cNvGraphicFramePr>
            <a:graphicFrameLocks/>
          </p:cNvGraphicFramePr>
          <p:nvPr>
            <p:extLst>
              <p:ext uri="{D42A27DB-BD31-4B8C-83A1-F6EECF244321}">
                <p14:modId xmlns:p14="http://schemas.microsoft.com/office/powerpoint/2010/main" val="4002557665"/>
              </p:ext>
            </p:extLst>
          </p:nvPr>
        </p:nvGraphicFramePr>
        <p:xfrm>
          <a:off x="315913" y="957128"/>
          <a:ext cx="1524000" cy="5264989"/>
        </p:xfrm>
        <a:graphic>
          <a:graphicData uri="http://schemas.openxmlformats.org/drawingml/2006/table">
            <a:tbl>
              <a:tblPr/>
              <a:tblGrid>
                <a:gridCol w="688975">
                  <a:extLst>
                    <a:ext uri="{9D8B030D-6E8A-4147-A177-3AD203B41FA5}">
                      <a16:colId xmlns:a16="http://schemas.microsoft.com/office/drawing/2014/main" val="1631125490"/>
                    </a:ext>
                  </a:extLst>
                </a:gridCol>
                <a:gridCol w="835025">
                  <a:extLst>
                    <a:ext uri="{9D8B030D-6E8A-4147-A177-3AD203B41FA5}">
                      <a16:colId xmlns:a16="http://schemas.microsoft.com/office/drawing/2014/main" val="1490595900"/>
                    </a:ext>
                  </a:extLst>
                </a:gridCol>
              </a:tblGrid>
              <a:tr h="510109">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Q-30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214202"/>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10633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227405"/>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799448"/>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2721177"/>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57235"/>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703634"/>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97549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510656"/>
                  </a:ext>
                </a:extLst>
              </a:tr>
              <a:tr h="475257">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0954359"/>
                  </a:ext>
                </a:extLst>
              </a:tr>
              <a:tr h="473673">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eaLnBrk="0" hangingPunct="0">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eaLnBrk="0" hangingPunct="0">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eaLnBrk="0" hangingPunct="0">
                        <a:spcBef>
                          <a:spcPct val="15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477575"/>
                  </a:ext>
                </a:extLst>
              </a:tr>
            </a:tbl>
          </a:graphicData>
        </a:graphic>
      </p:graphicFrame>
    </p:spTree>
    <p:extLst>
      <p:ext uri="{BB962C8B-B14F-4D97-AF65-F5344CB8AC3E}">
        <p14:creationId xmlns:p14="http://schemas.microsoft.com/office/powerpoint/2010/main" val="74002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46AA0-A960-4ADF-B6EB-275FE1ACD08B}"/>
              </a:ext>
            </a:extLst>
          </p:cNvPr>
          <p:cNvSpPr>
            <a:spLocks noGrp="1"/>
          </p:cNvSpPr>
          <p:nvPr>
            <p:ph type="title"/>
          </p:nvPr>
        </p:nvSpPr>
        <p:spPr/>
        <p:txBody>
          <a:bodyPr/>
          <a:lstStyle/>
          <a:p>
            <a:r>
              <a:rPr lang="zh-CN" altLang="en-US" dirty="0"/>
              <a:t>双寡头的例子：合作</a:t>
            </a:r>
          </a:p>
        </p:txBody>
      </p:sp>
      <p:sp>
        <p:nvSpPr>
          <p:cNvPr id="3" name="内容占位符 2">
            <a:extLst>
              <a:ext uri="{FF2B5EF4-FFF2-40B4-BE49-F238E27FC236}">
                <a16:creationId xmlns:a16="http://schemas.microsoft.com/office/drawing/2014/main" id="{8154D6A1-9D93-4996-9D5F-D1D3863CECFD}"/>
              </a:ext>
            </a:extLst>
          </p:cNvPr>
          <p:cNvSpPr>
            <a:spLocks noGrp="1"/>
          </p:cNvSpPr>
          <p:nvPr>
            <p:ph idx="1"/>
          </p:nvPr>
        </p:nvSpPr>
        <p:spPr/>
        <p:txBody>
          <a:bodyPr/>
          <a:lstStyle/>
          <a:p>
            <a:r>
              <a:rPr lang="zh-CN" altLang="en-US" dirty="0"/>
              <a:t>如果两个企业都遵守协定， 两者都会更好。</a:t>
            </a:r>
          </a:p>
          <a:p>
            <a:r>
              <a:rPr lang="zh-CN" altLang="en-US" dirty="0"/>
              <a:t>但是每个企业都违反协定 ，两者都变差！</a:t>
            </a:r>
          </a:p>
          <a:p>
            <a:r>
              <a:rPr lang="zh-CN" altLang="en-US" dirty="0"/>
              <a:t>对于寡头企业而言，形成卡特尔协定是困难的 ！</a:t>
            </a:r>
          </a:p>
        </p:txBody>
      </p:sp>
    </p:spTree>
    <p:extLst>
      <p:ext uri="{BB962C8B-B14F-4D97-AF65-F5344CB8AC3E}">
        <p14:creationId xmlns:p14="http://schemas.microsoft.com/office/powerpoint/2010/main" val="21302097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1169</TotalTime>
  <Words>2959</Words>
  <Application>Microsoft Office PowerPoint</Application>
  <PresentationFormat>全屏显示(4:3)</PresentationFormat>
  <Paragraphs>597</Paragraphs>
  <Slides>65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等线</vt:lpstr>
      <vt:lpstr>等线 Light</vt:lpstr>
      <vt:lpstr>宋体</vt:lpstr>
      <vt:lpstr>Arial</vt:lpstr>
      <vt:lpstr>Calibri</vt:lpstr>
      <vt:lpstr>Calibri Light</vt:lpstr>
      <vt:lpstr>Cambria Math</vt:lpstr>
      <vt:lpstr>Wingdings</vt:lpstr>
      <vt:lpstr>Office 主题​​</vt:lpstr>
      <vt:lpstr>第十一讲 寡头</vt:lpstr>
      <vt:lpstr>寡头</vt:lpstr>
      <vt:lpstr>美国一些行业的集中度</vt:lpstr>
      <vt:lpstr>寡头市场类型</vt:lpstr>
      <vt:lpstr>  双寡头的例子</vt:lpstr>
      <vt:lpstr>PowerPoint 演示文稿</vt:lpstr>
      <vt:lpstr>双寡头的例子：合作</vt:lpstr>
      <vt:lpstr>  双寡头的例子：合作</vt:lpstr>
      <vt:lpstr>双寡头的例子：合作</vt:lpstr>
      <vt:lpstr>  双寡头的例子：自利</vt:lpstr>
      <vt:lpstr>双头的例子：均衡结果</vt:lpstr>
      <vt:lpstr>古诺（ Cournot ）模型</vt:lpstr>
      <vt:lpstr>古诺模型</vt:lpstr>
      <vt:lpstr>古诺模型</vt:lpstr>
      <vt:lpstr>古诺模型</vt:lpstr>
      <vt:lpstr>求解古诺均衡：例子</vt:lpstr>
      <vt:lpstr>求解古诺均衡：例子</vt:lpstr>
      <vt:lpstr>求解古诺均衡：例子</vt:lpstr>
      <vt:lpstr>求解古诺均衡：例子</vt:lpstr>
      <vt:lpstr>求解古诺均衡：例子</vt:lpstr>
      <vt:lpstr>求解古诺均衡：例子</vt:lpstr>
      <vt:lpstr>垄断 、 寡头、完全竞争的对比</vt:lpstr>
      <vt:lpstr>寡头相比垄断为何产出更高</vt:lpstr>
      <vt:lpstr>古诺模型：变化厂商数量</vt:lpstr>
      <vt:lpstr>古诺模型：变化厂商数量</vt:lpstr>
      <vt:lpstr>卡特尔</vt:lpstr>
      <vt:lpstr>勾结</vt:lpstr>
      <vt:lpstr>勾结</vt:lpstr>
      <vt:lpstr>勾结</vt:lpstr>
      <vt:lpstr>成本相同</vt:lpstr>
      <vt:lpstr>成本不同</vt:lpstr>
      <vt:lpstr>成本不同</vt:lpstr>
      <vt:lpstr>PowerPoint 演示文稿</vt:lpstr>
      <vt:lpstr>PowerPoint 演示文稿</vt:lpstr>
      <vt:lpstr>PowerPoint 演示文稿</vt:lpstr>
      <vt:lpstr>合作与背叛：囚徒困境</vt:lpstr>
      <vt:lpstr>卡特尔的不稳定性</vt:lpstr>
      <vt:lpstr>为什么人们有时能合作？</vt:lpstr>
      <vt:lpstr>成功的卡特尔</vt:lpstr>
      <vt:lpstr>成功的卡特尔</vt:lpstr>
      <vt:lpstr>失败的卡特尔</vt:lpstr>
      <vt:lpstr>OPEC</vt:lpstr>
      <vt:lpstr>其他寡头模型</vt:lpstr>
      <vt:lpstr>行动的次序</vt:lpstr>
      <vt:lpstr>斯塔克尔伯格（ Stackelberg ）模型</vt:lpstr>
      <vt:lpstr>斯塔克尔伯格模型</vt:lpstr>
      <vt:lpstr>例子</vt:lpstr>
      <vt:lpstr>例子</vt:lpstr>
      <vt:lpstr>古诺和斯塔克尔伯格对比</vt:lpstr>
      <vt:lpstr>价格竞争</vt:lpstr>
      <vt:lpstr>伯特兰德模型</vt:lpstr>
      <vt:lpstr>伯特兰德模型</vt:lpstr>
      <vt:lpstr>价格领导模型</vt:lpstr>
      <vt:lpstr>价格领导模型</vt:lpstr>
      <vt:lpstr>价格领导模型</vt:lpstr>
      <vt:lpstr>垄断竞争</vt:lpstr>
      <vt:lpstr>垄断竞争的特点</vt:lpstr>
      <vt:lpstr>比较完全竞争、垄断竞争与垄断</vt:lpstr>
      <vt:lpstr>短期中盈利的垄断竞争企业</vt:lpstr>
      <vt:lpstr>短期中亏损的垄断竞争企业</vt:lpstr>
      <vt:lpstr>垄断竞争与垄断</vt:lpstr>
      <vt:lpstr>长期中的垄断竞争</vt:lpstr>
      <vt:lpstr>垄断竞争的效率损失</vt:lpstr>
      <vt:lpstr>垄断竞争与社会福利</vt:lpstr>
      <vt:lpstr>垄断竞争与社会福利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Yu</dc:creator>
  <cp:lastModifiedBy>740969824@qq.com</cp:lastModifiedBy>
  <cp:revision>43</cp:revision>
  <dcterms:created xsi:type="dcterms:W3CDTF">2019-12-04T04:33:16Z</dcterms:created>
  <dcterms:modified xsi:type="dcterms:W3CDTF">2019-12-26T14:33:19Z</dcterms:modified>
</cp:coreProperties>
</file>