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2" r:id="rId3"/>
    <p:sldId id="257" r:id="rId4"/>
    <p:sldId id="258" r:id="rId5"/>
    <p:sldId id="259" r:id="rId6"/>
    <p:sldId id="260" r:id="rId7"/>
    <p:sldId id="261" r:id="rId8"/>
    <p:sldId id="265" r:id="rId9"/>
    <p:sldId id="262" r:id="rId10"/>
    <p:sldId id="263" r:id="rId11"/>
    <p:sldId id="264" r:id="rId12"/>
    <p:sldId id="266" r:id="rId13"/>
    <p:sldId id="267" r:id="rId14"/>
    <p:sldId id="268" r:id="rId15"/>
    <p:sldId id="269" r:id="rId16"/>
    <p:sldId id="270" r:id="rId17"/>
    <p:sldId id="271" r:id="rId18"/>
    <p:sldId id="273" r:id="rId19"/>
    <p:sldId id="274" r:id="rId20"/>
    <p:sldId id="272" r:id="rId21"/>
    <p:sldId id="275" r:id="rId22"/>
    <p:sldId id="333" r:id="rId23"/>
    <p:sldId id="276" r:id="rId24"/>
    <p:sldId id="277" r:id="rId25"/>
    <p:sldId id="278" r:id="rId26"/>
    <p:sldId id="279" r:id="rId27"/>
    <p:sldId id="280" r:id="rId28"/>
    <p:sldId id="281" r:id="rId29"/>
    <p:sldId id="282" r:id="rId30"/>
    <p:sldId id="284" r:id="rId31"/>
    <p:sldId id="285" r:id="rId32"/>
    <p:sldId id="286" r:id="rId33"/>
    <p:sldId id="287" r:id="rId34"/>
    <p:sldId id="288" r:id="rId35"/>
    <p:sldId id="290" r:id="rId36"/>
    <p:sldId id="293" r:id="rId37"/>
    <p:sldId id="292" r:id="rId38"/>
    <p:sldId id="291" r:id="rId39"/>
    <p:sldId id="294" r:id="rId40"/>
    <p:sldId id="296" r:id="rId41"/>
    <p:sldId id="295" r:id="rId42"/>
    <p:sldId id="301" r:id="rId43"/>
    <p:sldId id="302" r:id="rId44"/>
    <p:sldId id="300" r:id="rId45"/>
    <p:sldId id="299" r:id="rId46"/>
    <p:sldId id="303" r:id="rId47"/>
    <p:sldId id="305" r:id="rId48"/>
    <p:sldId id="341" r:id="rId49"/>
    <p:sldId id="304" r:id="rId50"/>
    <p:sldId id="306" r:id="rId51"/>
    <p:sldId id="307" r:id="rId52"/>
    <p:sldId id="308" r:id="rId53"/>
    <p:sldId id="342" r:id="rId54"/>
    <p:sldId id="309" r:id="rId55"/>
    <p:sldId id="310" r:id="rId56"/>
    <p:sldId id="311" r:id="rId57"/>
    <p:sldId id="312" r:id="rId58"/>
    <p:sldId id="313" r:id="rId59"/>
    <p:sldId id="314" r:id="rId60"/>
    <p:sldId id="315" r:id="rId61"/>
    <p:sldId id="316" r:id="rId62"/>
    <p:sldId id="321" r:id="rId63"/>
    <p:sldId id="323" r:id="rId64"/>
    <p:sldId id="322" r:id="rId65"/>
    <p:sldId id="318" r:id="rId66"/>
    <p:sldId id="319" r:id="rId67"/>
    <p:sldId id="320" r:id="rId68"/>
    <p:sldId id="324" r:id="rId69"/>
    <p:sldId id="343" r:id="rId70"/>
    <p:sldId id="329" r:id="rId71"/>
    <p:sldId id="330" r:id="rId72"/>
    <p:sldId id="340" r:id="rId73"/>
    <p:sldId id="334" r:id="rId74"/>
    <p:sldId id="335" r:id="rId75"/>
    <p:sldId id="336" r:id="rId76"/>
    <p:sldId id="337" r:id="rId77"/>
    <p:sldId id="326" r:id="rId78"/>
    <p:sldId id="338" r:id="rId79"/>
    <p:sldId id="327" r:id="rId80"/>
    <p:sldId id="344" r:id="rId81"/>
    <p:sldId id="345" r:id="rId82"/>
    <p:sldId id="339" r:id="rId83"/>
    <p:sldId id="346" r:id="rId84"/>
    <p:sldId id="347" r:id="rId85"/>
    <p:sldId id="328"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6" autoAdjust="0"/>
    <p:restoredTop sz="93733" autoAdjust="0"/>
  </p:normalViewPr>
  <p:slideViewPr>
    <p:cSldViewPr snapToGrid="0">
      <p:cViewPr varScale="1">
        <p:scale>
          <a:sx n="56" d="100"/>
          <a:sy n="56" d="100"/>
        </p:scale>
        <p:origin x="48"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913091A-FEB3-4075-A443-201080789235}"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38351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913091A-FEB3-4075-A443-201080789235}"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246838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913091A-FEB3-4075-A443-201080789235}"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105568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913091A-FEB3-4075-A443-201080789235}"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129639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913091A-FEB3-4075-A443-201080789235}" type="datetimeFigureOut">
              <a:rPr lang="zh-CN" altLang="en-US" smtClean="0"/>
              <a:t>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171374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913091A-FEB3-4075-A443-201080789235}" type="datetimeFigureOut">
              <a:rPr lang="zh-CN" altLang="en-US" smtClean="0"/>
              <a:t>2020/1/6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260444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913091A-FEB3-4075-A443-201080789235}" type="datetimeFigureOut">
              <a:rPr lang="zh-CN" altLang="en-US" smtClean="0"/>
              <a:t>2020/1/6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34563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13091A-FEB3-4075-A443-201080789235}" type="datetimeFigureOut">
              <a:rPr lang="zh-CN" altLang="en-US" smtClean="0"/>
              <a:t>2020/1/6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141505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3091A-FEB3-4075-A443-201080789235}" type="datetimeFigureOut">
              <a:rPr lang="zh-CN" altLang="en-US" smtClean="0"/>
              <a:t>2020/1/6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309050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13091A-FEB3-4075-A443-201080789235}" type="datetimeFigureOut">
              <a:rPr lang="zh-CN" altLang="en-US" smtClean="0"/>
              <a:t>2020/1/6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116210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13091A-FEB3-4075-A443-201080789235}" type="datetimeFigureOut">
              <a:rPr lang="zh-CN" altLang="en-US" smtClean="0"/>
              <a:t>2020/1/6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281208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3091A-FEB3-4075-A443-201080789235}" type="datetimeFigureOut">
              <a:rPr lang="zh-CN" altLang="en-US" smtClean="0"/>
              <a:t>2020/1/6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456BF-D0B8-45EE-9FA5-2973E1F739D7}" type="slidenum">
              <a:rPr lang="zh-CN" altLang="en-US" smtClean="0"/>
              <a:t>‹#›</a:t>
            </a:fld>
            <a:endParaRPr lang="zh-CN" altLang="en-US"/>
          </a:p>
        </p:txBody>
      </p:sp>
    </p:spTree>
    <p:extLst>
      <p:ext uri="{BB962C8B-B14F-4D97-AF65-F5344CB8AC3E}">
        <p14:creationId xmlns:p14="http://schemas.microsoft.com/office/powerpoint/2010/main" val="3791559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3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19.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9.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9.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6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0.png"/><Relationship Id="rId7" Type="http://schemas.openxmlformats.org/officeDocument/2006/relationships/image" Target="../media/image48.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6.png"/><Relationship Id="rId4" Type="http://schemas.openxmlformats.org/officeDocument/2006/relationships/image" Target="../media/image47.png"/><Relationship Id="rId9" Type="http://schemas.openxmlformats.org/officeDocument/2006/relationships/image" Target="../media/image5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B3B3A-1FE4-4109-818F-D4BAC387CA2F}"/>
              </a:ext>
            </a:extLst>
          </p:cNvPr>
          <p:cNvSpPr>
            <a:spLocks noGrp="1"/>
          </p:cNvSpPr>
          <p:nvPr>
            <p:ph type="ctrTitle"/>
          </p:nvPr>
        </p:nvSpPr>
        <p:spPr/>
        <p:txBody>
          <a:bodyPr/>
          <a:lstStyle/>
          <a:p>
            <a:r>
              <a:rPr lang="zh-CN" altLang="en-US" dirty="0"/>
              <a:t>第十三讲 一般均衡</a:t>
            </a:r>
          </a:p>
        </p:txBody>
      </p:sp>
      <p:sp>
        <p:nvSpPr>
          <p:cNvPr id="3" name="副标题 2">
            <a:extLst>
              <a:ext uri="{FF2B5EF4-FFF2-40B4-BE49-F238E27FC236}">
                <a16:creationId xmlns:a16="http://schemas.microsoft.com/office/drawing/2014/main" id="{4201C596-82D3-4F82-9A8C-3B4421D8FF52}"/>
              </a:ext>
            </a:extLst>
          </p:cNvPr>
          <p:cNvSpPr>
            <a:spLocks noGrp="1"/>
          </p:cNvSpPr>
          <p:nvPr>
            <p:ph type="subTitle" idx="1"/>
          </p:nvPr>
        </p:nvSpPr>
        <p:spPr/>
        <p:txBody>
          <a:bodyPr/>
          <a:lstStyle/>
          <a:p>
            <a:r>
              <a:rPr lang="zh-CN" altLang="en-US" dirty="0"/>
              <a:t>余一帆</a:t>
            </a:r>
            <a:endParaRPr lang="en-US" altLang="zh-CN" dirty="0"/>
          </a:p>
          <a:p>
            <a:r>
              <a:rPr lang="en-US" altLang="zh-CN" dirty="0"/>
              <a:t>2019.12.19</a:t>
            </a:r>
            <a:endParaRPr lang="zh-CN" altLang="en-US" dirty="0"/>
          </a:p>
        </p:txBody>
      </p:sp>
    </p:spTree>
    <p:extLst>
      <p:ext uri="{BB962C8B-B14F-4D97-AF65-F5344CB8AC3E}">
        <p14:creationId xmlns:p14="http://schemas.microsoft.com/office/powerpoint/2010/main" val="499565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54BB4-CC6A-41FB-BED3-D27D848987FA}"/>
              </a:ext>
            </a:extLst>
          </p:cNvPr>
          <p:cNvSpPr>
            <a:spLocks noGrp="1"/>
          </p:cNvSpPr>
          <p:nvPr>
            <p:ph type="title"/>
          </p:nvPr>
        </p:nvSpPr>
        <p:spPr/>
        <p:txBody>
          <a:bodyPr/>
          <a:lstStyle/>
          <a:p>
            <a:r>
              <a:rPr lang="zh-CN" altLang="en-US" dirty="0"/>
              <a:t>瓦尔拉斯一般均衡模型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CAE562-9332-40D4-A14B-99166EAD0B9C}"/>
                  </a:ext>
                </a:extLst>
              </p:cNvPr>
              <p:cNvSpPr>
                <a:spLocks noGrp="1"/>
              </p:cNvSpPr>
              <p:nvPr>
                <p:ph idx="1"/>
              </p:nvPr>
            </p:nvSpPr>
            <p:spPr/>
            <p:txBody>
              <a:bodyPr>
                <a:normAutofit/>
              </a:bodyPr>
              <a:lstStyle/>
              <a:p>
                <a:pPr>
                  <a:lnSpc>
                    <a:spcPct val="100000"/>
                  </a:lnSpc>
                  <a:spcBef>
                    <a:spcPct val="40000"/>
                  </a:spcBef>
                  <a:defRPr/>
                </a:pPr>
                <a:r>
                  <a:rPr lang="zh-CN" altLang="en-US" dirty="0"/>
                  <a:t>同时要满足家庭无储蓄约束：</a:t>
                </a:r>
                <a14:m>
                  <m:oMath xmlns:m="http://schemas.openxmlformats.org/officeDocument/2006/math">
                    <m:nary>
                      <m:naryPr>
                        <m:chr m:val="∑"/>
                        <m:limLoc m:val="subSup"/>
                        <m:ctrlPr>
                          <a:rPr lang="zh-CN" altLang="en-US"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𝑟</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𝑖h</m:t>
                            </m:r>
                          </m:sub>
                        </m:sSub>
                      </m:e>
                    </m:nary>
                    <m:r>
                      <a:rPr lang="en-US" altLang="zh-CN" i="1">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𝑗h</m:t>
                            </m:r>
                          </m:sub>
                        </m:sSub>
                      </m:e>
                    </m:nary>
                  </m:oMath>
                </a14:m>
                <a:endParaRPr lang="en-US" altLang="zh-CN" dirty="0"/>
              </a:p>
              <a:p>
                <a:pPr>
                  <a:lnSpc>
                    <a:spcPct val="100000"/>
                  </a:lnSpc>
                  <a:spcBef>
                    <a:spcPct val="40000"/>
                  </a:spcBef>
                  <a:defRPr/>
                </a:pPr>
                <a:r>
                  <a:rPr lang="zh-CN" altLang="en-US" dirty="0"/>
                  <a:t>家庭</a:t>
                </a:r>
                <a:r>
                  <a:rPr lang="en-US" altLang="zh-CN" dirty="0"/>
                  <a:t>h</a:t>
                </a:r>
                <a:r>
                  <a:rPr lang="zh-CN" altLang="en-US" dirty="0"/>
                  <a:t>的效用最大化问题在给定价格组合</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oMath>
                </a14:m>
                <a:r>
                  <a:rPr lang="zh-CN" altLang="en-US" dirty="0"/>
                  <a:t>和约束条件下的均衡为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b="0" i="1" smtClean="0">
                            <a:latin typeface="Cambria Math" panose="02040503050406030204" pitchFamily="18" charset="0"/>
                          </a:rPr>
                          <m:t>h</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𝑛</m:t>
                        </m:r>
                        <m:r>
                          <a:rPr lang="en-US" altLang="zh-CN" b="0" i="1" smtClean="0">
                            <a:latin typeface="Cambria Math" panose="02040503050406030204" pitchFamily="18" charset="0"/>
                          </a:rPr>
                          <m:t>h</m:t>
                        </m:r>
                      </m:sub>
                    </m:sSub>
                  </m:oMath>
                </a14:m>
                <a:endParaRPr lang="en-US" altLang="zh-CN" dirty="0"/>
              </a:p>
              <a:p>
                <a:pPr>
                  <a:lnSpc>
                    <a:spcPct val="100000"/>
                  </a:lnSpc>
                  <a:spcBef>
                    <a:spcPct val="40000"/>
                  </a:spcBef>
                  <a:defRPr/>
                </a:pPr>
                <a:r>
                  <a:rPr lang="zh-CN" altLang="en-US" dirty="0"/>
                  <a:t>家庭</a:t>
                </a:r>
                <a:r>
                  <a:rPr lang="en-US" altLang="zh-CN" dirty="0"/>
                  <a:t>h</a:t>
                </a:r>
                <a:r>
                  <a:rPr lang="zh-CN" altLang="en-US" dirty="0"/>
                  <a:t>对产品</a:t>
                </a:r>
                <a:r>
                  <a:rPr lang="en-US" altLang="zh-CN" dirty="0" err="1"/>
                  <a:t>i</a:t>
                </a:r>
                <a:r>
                  <a:rPr lang="zh-CN" altLang="en-US" dirty="0"/>
                  <a:t>的需求函数：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𝑖h</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𝑖h</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oMath>
                </a14:m>
                <a:endParaRPr lang="en-US" altLang="zh-CN" dirty="0"/>
              </a:p>
              <a:p>
                <a:pPr lvl="1">
                  <a:lnSpc>
                    <a:spcPct val="100000"/>
                  </a:lnSpc>
                  <a:spcBef>
                    <a:spcPct val="40000"/>
                  </a:spcBef>
                  <a:defRPr/>
                </a:pPr>
                <a:r>
                  <a:rPr lang="zh-CN" altLang="en-US" dirty="0"/>
                  <a:t>说明每个产品的消费量除了受自己价格影响外，还受其他产品的价格，以及要素价格的影响。</a:t>
                </a:r>
                <a:endParaRPr lang="en-US" altLang="zh-CN" dirty="0"/>
              </a:p>
              <a:p>
                <a:pPr>
                  <a:lnSpc>
                    <a:spcPct val="100000"/>
                  </a:lnSpc>
                </a:pPr>
                <a:r>
                  <a:rPr lang="zh-CN" altLang="en-US" dirty="0"/>
                  <a:t>家庭</a:t>
                </a:r>
                <a:r>
                  <a:rPr lang="en-US" altLang="zh-CN" dirty="0"/>
                  <a:t>h</a:t>
                </a:r>
                <a:r>
                  <a:rPr lang="zh-CN" altLang="en-US" dirty="0"/>
                  <a:t>对要素</a:t>
                </a:r>
                <a:r>
                  <a:rPr lang="en-US" altLang="zh-CN" dirty="0"/>
                  <a:t>j</a:t>
                </a:r>
                <a:r>
                  <a:rPr lang="zh-CN" altLang="en-US" dirty="0"/>
                  <a:t>的供给函数：</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𝑗</m:t>
                        </m:r>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𝑗</m:t>
                        </m:r>
                        <m:r>
                          <a:rPr lang="en-US" altLang="zh-CN" i="1">
                            <a:latin typeface="Cambria Math" panose="02040503050406030204" pitchFamily="18" charset="0"/>
                          </a:rPr>
                          <m:t>h</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oMath>
                </a14:m>
                <a:endParaRPr lang="zh-CN" altLang="en-US" dirty="0"/>
              </a:p>
              <a:p>
                <a:pPr>
                  <a:lnSpc>
                    <a:spcPct val="100000"/>
                  </a:lnSpc>
                </a:pPr>
                <a:endParaRPr lang="en-US" altLang="zh-CN" dirty="0"/>
              </a:p>
              <a:p>
                <a:pPr>
                  <a:lnSpc>
                    <a:spcPct val="100000"/>
                  </a:lnSpc>
                </a:pPr>
                <a:endParaRPr lang="zh-CN" altLang="en-US" dirty="0"/>
              </a:p>
            </p:txBody>
          </p:sp>
        </mc:Choice>
        <mc:Fallback xmlns="">
          <p:sp>
            <p:nvSpPr>
              <p:cNvPr id="3" name="内容占位符 2">
                <a:extLst>
                  <a:ext uri="{FF2B5EF4-FFF2-40B4-BE49-F238E27FC236}">
                    <a16:creationId xmlns:a16="http://schemas.microsoft.com/office/drawing/2014/main" id="{B0CAE562-9332-40D4-A14B-99166EAD0B9C}"/>
                  </a:ext>
                </a:extLst>
              </p:cNvPr>
              <p:cNvSpPr>
                <a:spLocks noGrp="1" noRot="1" noChangeAspect="1" noMove="1" noResize="1" noEditPoints="1" noAdjustHandles="1" noChangeArrowheads="1" noChangeShapeType="1" noTextEdit="1"/>
              </p:cNvSpPr>
              <p:nvPr>
                <p:ph idx="1"/>
              </p:nvPr>
            </p:nvSpPr>
            <p:spPr>
              <a:blipFill>
                <a:blip r:embed="rId2"/>
                <a:stretch>
                  <a:fillRect l="-1391" t="-15826"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162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BECD1-D842-4F20-921F-8B7154AB9F62}"/>
              </a:ext>
            </a:extLst>
          </p:cNvPr>
          <p:cNvSpPr>
            <a:spLocks noGrp="1"/>
          </p:cNvSpPr>
          <p:nvPr>
            <p:ph type="title"/>
          </p:nvPr>
        </p:nvSpPr>
        <p:spPr/>
        <p:txBody>
          <a:bodyPr/>
          <a:lstStyle/>
          <a:p>
            <a:r>
              <a:rPr lang="zh-CN" altLang="en-US" dirty="0"/>
              <a:t>瓦尔拉斯一般均衡模型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96FEF3-FB87-4BE5-9DE3-DD05326768F0}"/>
                  </a:ext>
                </a:extLst>
              </p:cNvPr>
              <p:cNvSpPr>
                <a:spLocks noGrp="1"/>
              </p:cNvSpPr>
              <p:nvPr>
                <p:ph idx="1"/>
              </p:nvPr>
            </p:nvSpPr>
            <p:spPr/>
            <p:txBody>
              <a:bodyPr>
                <a:normAutofit/>
              </a:bodyPr>
              <a:lstStyle/>
              <a:p>
                <a:pPr>
                  <a:lnSpc>
                    <a:spcPct val="100000"/>
                  </a:lnSpc>
                </a:pPr>
                <a:r>
                  <a:rPr lang="zh-CN" altLang="en-US" dirty="0"/>
                  <a:t>所有单个家庭对产品</a:t>
                </a:r>
                <a:r>
                  <a:rPr lang="en-US" altLang="zh-CN" dirty="0" err="1"/>
                  <a:t>i</a:t>
                </a:r>
                <a:r>
                  <a:rPr lang="zh-CN" altLang="en-US" dirty="0"/>
                  <a:t>的需求量加总，得到总数为</a:t>
                </a:r>
                <a:r>
                  <a:rPr lang="en-US" altLang="zh-CN" dirty="0"/>
                  <a:t>H</a:t>
                </a:r>
                <a:r>
                  <a:rPr lang="zh-CN" altLang="en-US" dirty="0"/>
                  <a:t>的家庭对产品</a:t>
                </a:r>
                <a:r>
                  <a:rPr lang="en-US" altLang="zh-CN" dirty="0" err="1"/>
                  <a:t>i</a:t>
                </a:r>
                <a:r>
                  <a:rPr lang="zh-CN" altLang="en-US" dirty="0"/>
                  <a:t>的市场需求量 </a:t>
                </a:r>
                <a:r>
                  <a:rPr lang="en-US" altLang="zh-CN" dirty="0" err="1"/>
                  <a:t>i</a:t>
                </a:r>
                <a:r>
                  <a:rPr lang="en-US" altLang="zh-CN" dirty="0"/>
                  <a:t>= 1,…,r</a:t>
                </a:r>
                <a:r>
                  <a:rPr lang="zh-CN" altLang="en-US" dirty="0"/>
                  <a:t>：</a:t>
                </a:r>
                <a:endParaRPr lang="en-US" altLang="zh-CN"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i="1">
                              <a:latin typeface="Cambria Math" panose="02040503050406030204" pitchFamily="18" charset="0"/>
                            </a:rPr>
                            <m:t>𝑑</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i="1">
                              <a:latin typeface="Cambria Math" panose="02040503050406030204" pitchFamily="18" charset="0"/>
                            </a:rPr>
                            <m:t>𝑑</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r>
                        <a:rPr lang="en-US" altLang="zh-CN" b="0" i="1" smtClean="0">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i="1">
                              <a:latin typeface="Cambria Math" panose="02040503050406030204" pitchFamily="18" charset="0"/>
                            </a:rPr>
                            <m:t>𝑑</m:t>
                          </m:r>
                        </m:sup>
                      </m:sSubSup>
                      <m:r>
                        <a:rPr lang="en-US" altLang="zh-CN" i="1">
                          <a:latin typeface="Cambria Math" panose="02040503050406030204" pitchFamily="18" charset="0"/>
                        </a:rPr>
                        <m:t>=</m:t>
                      </m:r>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h</m:t>
                          </m:r>
                          <m:r>
                            <a:rPr lang="en-US" altLang="zh-CN" i="1">
                              <a:latin typeface="Cambria Math" panose="02040503050406030204" pitchFamily="18" charset="0"/>
                            </a:rPr>
                            <m:t>=1</m:t>
                          </m:r>
                        </m:sub>
                        <m:sup>
                          <m:r>
                            <a:rPr lang="en-US" altLang="zh-CN" i="1">
                              <a:latin typeface="Cambria Math" panose="02040503050406030204" pitchFamily="18" charset="0"/>
                            </a:rPr>
                            <m:t>𝐻</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𝑖h</m:t>
                              </m:r>
                            </m:sub>
                          </m:sSub>
                        </m:e>
                      </m:nary>
                    </m:oMath>
                  </m:oMathPara>
                </a14:m>
                <a:endParaRPr lang="en-US" altLang="zh-CN" dirty="0"/>
              </a:p>
              <a:p>
                <a:pPr>
                  <a:lnSpc>
                    <a:spcPct val="100000"/>
                  </a:lnSpc>
                </a:pPr>
                <a:r>
                  <a:rPr lang="zh-CN" altLang="en-US" dirty="0"/>
                  <a:t>把所有单个家庭对要素</a:t>
                </a:r>
                <a:r>
                  <a:rPr lang="en-US" altLang="zh-CN" dirty="0"/>
                  <a:t>j</a:t>
                </a:r>
                <a:r>
                  <a:rPr lang="zh-CN" altLang="en-US" dirty="0"/>
                  <a:t>的供给量加总，得到总数为</a:t>
                </a:r>
                <a:r>
                  <a:rPr lang="en-US" altLang="zh-CN" i="1" dirty="0"/>
                  <a:t>H</a:t>
                </a:r>
                <a:r>
                  <a:rPr lang="zh-CN" altLang="en-US" dirty="0"/>
                  <a:t>的家庭的对要素</a:t>
                </a:r>
                <a:r>
                  <a:rPr lang="en-US" altLang="zh-CN" dirty="0"/>
                  <a:t>j</a:t>
                </a:r>
                <a:r>
                  <a:rPr lang="zh-CN" altLang="en-US" dirty="0"/>
                  <a:t>的市场供给量</a:t>
                </a:r>
                <a:r>
                  <a:rPr lang="en-US" altLang="zh-CN" i="1" dirty="0"/>
                  <a:t>j</a:t>
                </a:r>
                <a:r>
                  <a:rPr lang="en-US" altLang="zh-CN" dirty="0"/>
                  <a:t>=</a:t>
                </a:r>
                <a:r>
                  <a:rPr lang="en-US" altLang="zh-CN" i="1" dirty="0"/>
                  <a:t>r</a:t>
                </a:r>
                <a:r>
                  <a:rPr lang="en-US" altLang="zh-CN" dirty="0"/>
                  <a:t>+1,…,</a:t>
                </a:r>
                <a:r>
                  <a:rPr lang="en-US" altLang="zh-CN" i="1" dirty="0"/>
                  <a:t>n </a:t>
                </a:r>
                <a:r>
                  <a:rPr lang="zh-CN" altLang="en-US" dirty="0"/>
                  <a:t>：</a:t>
                </a: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𝑠</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𝑠</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𝑠</m:t>
                          </m:r>
                        </m:sup>
                      </m:sSubSup>
                      <m:r>
                        <a:rPr lang="en-US" altLang="zh-CN" i="1">
                          <a:latin typeface="Cambria Math" panose="02040503050406030204" pitchFamily="18" charset="0"/>
                        </a:rPr>
                        <m:t>=</m:t>
                      </m:r>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h</m:t>
                          </m:r>
                          <m:r>
                            <a:rPr lang="en-US" altLang="zh-CN" i="1">
                              <a:latin typeface="Cambria Math" panose="02040503050406030204" pitchFamily="18" charset="0"/>
                            </a:rPr>
                            <m:t>=1</m:t>
                          </m:r>
                        </m:sub>
                        <m:sup>
                          <m:r>
                            <a:rPr lang="en-US" altLang="zh-CN" i="1">
                              <a:latin typeface="Cambria Math" panose="02040503050406030204" pitchFamily="18" charset="0"/>
                            </a:rPr>
                            <m:t>𝐻</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𝑗</m:t>
                              </m:r>
                              <m:r>
                                <a:rPr lang="en-US" altLang="zh-CN" i="1">
                                  <a:latin typeface="Cambria Math" panose="02040503050406030204" pitchFamily="18" charset="0"/>
                                </a:rPr>
                                <m:t>h</m:t>
                              </m:r>
                            </m:sub>
                          </m:sSub>
                        </m:e>
                      </m:nary>
                    </m:oMath>
                  </m:oMathPara>
                </a14:m>
                <a:endParaRPr lang="zh-CN" altLang="en-US" dirty="0"/>
              </a:p>
            </p:txBody>
          </p:sp>
        </mc:Choice>
        <mc:Fallback xmlns="">
          <p:sp>
            <p:nvSpPr>
              <p:cNvPr id="3" name="内容占位符 2">
                <a:extLst>
                  <a:ext uri="{FF2B5EF4-FFF2-40B4-BE49-F238E27FC236}">
                    <a16:creationId xmlns:a16="http://schemas.microsoft.com/office/drawing/2014/main" id="{F996FEF3-FB87-4BE5-9DE3-DD05326768F0}"/>
                  </a:ext>
                </a:extLst>
              </p:cNvPr>
              <p:cNvSpPr>
                <a:spLocks noGrp="1" noRot="1" noChangeAspect="1" noMove="1" noResize="1" noEditPoints="1" noAdjustHandles="1" noChangeArrowheads="1" noChangeShapeType="1" noTextEdit="1"/>
              </p:cNvSpPr>
              <p:nvPr>
                <p:ph idx="1"/>
              </p:nvPr>
            </p:nvSpPr>
            <p:spPr>
              <a:blipFill>
                <a:blip r:embed="rId2"/>
                <a:stretch>
                  <a:fillRect l="-1391" t="-1541" r="-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742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ECA41-2A52-419E-8F73-9E09BE427F87}"/>
              </a:ext>
            </a:extLst>
          </p:cNvPr>
          <p:cNvSpPr>
            <a:spLocks noGrp="1"/>
          </p:cNvSpPr>
          <p:nvPr>
            <p:ph type="title"/>
          </p:nvPr>
        </p:nvSpPr>
        <p:spPr/>
        <p:txBody>
          <a:bodyPr/>
          <a:lstStyle/>
          <a:p>
            <a:r>
              <a:rPr lang="zh-CN" altLang="en-US" dirty="0"/>
              <a:t>瓦尔拉斯一般均衡模型</a:t>
            </a:r>
          </a:p>
        </p:txBody>
      </p:sp>
      <p:sp>
        <p:nvSpPr>
          <p:cNvPr id="3" name="内容占位符 2">
            <a:extLst>
              <a:ext uri="{FF2B5EF4-FFF2-40B4-BE49-F238E27FC236}">
                <a16:creationId xmlns:a16="http://schemas.microsoft.com/office/drawing/2014/main" id="{F573BB6A-F852-4C5F-9A2A-13CD718B58D9}"/>
              </a:ext>
            </a:extLst>
          </p:cNvPr>
          <p:cNvSpPr>
            <a:spLocks noGrp="1"/>
          </p:cNvSpPr>
          <p:nvPr>
            <p:ph idx="1"/>
          </p:nvPr>
        </p:nvSpPr>
        <p:spPr/>
        <p:txBody>
          <a:bodyPr/>
          <a:lstStyle/>
          <a:p>
            <a:r>
              <a:rPr lang="zh-CN" altLang="en-US" dirty="0"/>
              <a:t>经济中有</a:t>
            </a:r>
            <a:r>
              <a:rPr lang="en-US" altLang="zh-CN" i="1" dirty="0"/>
              <a:t>K</a:t>
            </a:r>
            <a:r>
              <a:rPr lang="zh-CN" altLang="en-US" dirty="0"/>
              <a:t>个企业</a:t>
            </a:r>
            <a:endParaRPr lang="en-US" altLang="zh-CN" dirty="0"/>
          </a:p>
          <a:p>
            <a:r>
              <a:rPr lang="zh-CN" altLang="en-US" dirty="0"/>
              <a:t>企业的行为</a:t>
            </a:r>
            <a:r>
              <a:rPr lang="en-US" altLang="zh-CN" dirty="0"/>
              <a:t>:</a:t>
            </a:r>
            <a:r>
              <a:rPr lang="zh-CN" altLang="en-US" dirty="0"/>
              <a:t>产品供给和要素需求</a:t>
            </a:r>
            <a:endParaRPr lang="en-US" altLang="zh-CN" dirty="0"/>
          </a:p>
          <a:p>
            <a:r>
              <a:rPr lang="zh-CN" altLang="en-US" dirty="0">
                <a:latin typeface="+mn-ea"/>
              </a:rPr>
              <a:t>以</a:t>
            </a:r>
            <a:r>
              <a:rPr lang="en-US" altLang="zh-CN" dirty="0" err="1">
                <a:latin typeface="+mn-ea"/>
              </a:rPr>
              <a:t>Q</a:t>
            </a:r>
            <a:r>
              <a:rPr lang="en-US" altLang="zh-CN" baseline="-25000" dirty="0" err="1">
                <a:latin typeface="+mn-ea"/>
              </a:rPr>
              <a:t>ik</a:t>
            </a:r>
            <a:r>
              <a:rPr lang="zh-CN" altLang="en-US" dirty="0">
                <a:latin typeface="+mn-ea"/>
              </a:rPr>
              <a:t>（</a:t>
            </a:r>
            <a:r>
              <a:rPr lang="en-US" altLang="zh-CN" dirty="0" err="1">
                <a:latin typeface="+mn-ea"/>
              </a:rPr>
              <a:t>i</a:t>
            </a:r>
            <a:r>
              <a:rPr lang="en-US" altLang="zh-CN" dirty="0">
                <a:latin typeface="+mn-ea"/>
              </a:rPr>
              <a:t> =1,…,r</a:t>
            </a:r>
            <a:r>
              <a:rPr lang="zh-CN" altLang="en-US" dirty="0">
                <a:latin typeface="+mn-ea"/>
              </a:rPr>
              <a:t>）和</a:t>
            </a:r>
            <a:r>
              <a:rPr lang="en-US" altLang="zh-CN" dirty="0">
                <a:latin typeface="+mn-ea"/>
              </a:rPr>
              <a:t> </a:t>
            </a:r>
            <a:r>
              <a:rPr lang="en-US" altLang="zh-CN" dirty="0" err="1">
                <a:latin typeface="+mn-ea"/>
              </a:rPr>
              <a:t>Q</a:t>
            </a:r>
            <a:r>
              <a:rPr lang="en-US" altLang="zh-CN" baseline="-25000" dirty="0" err="1">
                <a:latin typeface="+mn-ea"/>
              </a:rPr>
              <a:t>jk</a:t>
            </a:r>
            <a:r>
              <a:rPr lang="zh-CN" altLang="en-US" dirty="0">
                <a:latin typeface="+mn-ea"/>
              </a:rPr>
              <a:t>（</a:t>
            </a:r>
            <a:r>
              <a:rPr lang="en-US" altLang="zh-CN" dirty="0">
                <a:latin typeface="+mn-ea"/>
              </a:rPr>
              <a:t>j =r+1,…,n</a:t>
            </a:r>
            <a:r>
              <a:rPr lang="zh-CN" altLang="en-US" dirty="0">
                <a:latin typeface="+mn-ea"/>
              </a:rPr>
              <a:t>）分别表示企业</a:t>
            </a:r>
            <a:r>
              <a:rPr lang="en-US" altLang="zh-CN" dirty="0">
                <a:latin typeface="+mn-ea"/>
              </a:rPr>
              <a:t>k</a:t>
            </a:r>
            <a:r>
              <a:rPr lang="zh-CN" altLang="en-US" dirty="0">
                <a:latin typeface="+mn-ea"/>
              </a:rPr>
              <a:t>对</a:t>
            </a:r>
            <a:r>
              <a:rPr lang="zh-CN" altLang="en-US" b="1" dirty="0">
                <a:latin typeface="+mn-ea"/>
              </a:rPr>
              <a:t>第</a:t>
            </a:r>
            <a:r>
              <a:rPr lang="en-US" altLang="zh-CN" b="1" dirty="0" err="1">
                <a:latin typeface="+mn-ea"/>
              </a:rPr>
              <a:t>i</a:t>
            </a:r>
            <a:r>
              <a:rPr lang="zh-CN" altLang="en-US" b="1" dirty="0">
                <a:latin typeface="+mn-ea"/>
              </a:rPr>
              <a:t>种产品</a:t>
            </a:r>
            <a:r>
              <a:rPr lang="zh-CN" altLang="en-US" dirty="0">
                <a:latin typeface="+mn-ea"/>
              </a:rPr>
              <a:t>的供给量和对</a:t>
            </a:r>
            <a:r>
              <a:rPr lang="zh-CN" altLang="en-US" b="1" dirty="0">
                <a:latin typeface="+mn-ea"/>
              </a:rPr>
              <a:t>第</a:t>
            </a:r>
            <a:r>
              <a:rPr lang="en-US" altLang="zh-CN" b="1" dirty="0">
                <a:latin typeface="+mn-ea"/>
              </a:rPr>
              <a:t>j</a:t>
            </a:r>
            <a:r>
              <a:rPr lang="zh-CN" altLang="en-US" b="1" dirty="0">
                <a:latin typeface="+mn-ea"/>
              </a:rPr>
              <a:t>种要素</a:t>
            </a:r>
            <a:r>
              <a:rPr lang="zh-CN" altLang="en-US" dirty="0">
                <a:latin typeface="+mn-ea"/>
              </a:rPr>
              <a:t>的需求量。</a:t>
            </a:r>
            <a:endParaRPr lang="en-US" altLang="zh-CN" dirty="0">
              <a:latin typeface="+mn-ea"/>
            </a:endParaRPr>
          </a:p>
          <a:p>
            <a:r>
              <a:rPr lang="zh-CN" altLang="en-US" dirty="0"/>
              <a:t>先考察单个企业</a:t>
            </a:r>
            <a:r>
              <a:rPr lang="en-US" altLang="zh-CN" i="1" dirty="0"/>
              <a:t>k</a:t>
            </a:r>
            <a:r>
              <a:rPr lang="zh-CN" altLang="en-US" dirty="0"/>
              <a:t>的行为，然后把所有单个企业的行为结果加总，得各种产品市场供给，及其对各种要素的市场需求。 </a:t>
            </a:r>
            <a:endParaRPr lang="en-US" altLang="zh-CN" dirty="0"/>
          </a:p>
          <a:p>
            <a:endParaRPr lang="en-US" altLang="zh-CN" dirty="0">
              <a:latin typeface="+mn-ea"/>
            </a:endParaRPr>
          </a:p>
          <a:p>
            <a:endParaRPr lang="zh-CN" altLang="en-US" dirty="0"/>
          </a:p>
        </p:txBody>
      </p:sp>
    </p:spTree>
    <p:extLst>
      <p:ext uri="{BB962C8B-B14F-4D97-AF65-F5344CB8AC3E}">
        <p14:creationId xmlns:p14="http://schemas.microsoft.com/office/powerpoint/2010/main" val="3712537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3ADE6-DD7A-46FC-A4A9-65555F76FB9E}"/>
              </a:ext>
            </a:extLst>
          </p:cNvPr>
          <p:cNvSpPr>
            <a:spLocks noGrp="1"/>
          </p:cNvSpPr>
          <p:nvPr>
            <p:ph type="title"/>
          </p:nvPr>
        </p:nvSpPr>
        <p:spPr/>
        <p:txBody>
          <a:bodyPr/>
          <a:lstStyle/>
          <a:p>
            <a:r>
              <a:rPr lang="zh-CN" altLang="en-US" dirty="0"/>
              <a:t>瓦尔拉斯一般均衡模型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937B14F-8B80-4511-ADE3-4565A47163D4}"/>
                  </a:ext>
                </a:extLst>
              </p:cNvPr>
              <p:cNvSpPr>
                <a:spLocks noGrp="1"/>
              </p:cNvSpPr>
              <p:nvPr>
                <p:ph idx="1"/>
              </p:nvPr>
            </p:nvSpPr>
            <p:spPr/>
            <p:txBody>
              <a:bodyPr>
                <a:normAutofit/>
              </a:bodyPr>
              <a:lstStyle/>
              <a:p>
                <a:r>
                  <a:rPr lang="zh-CN" altLang="en-US" dirty="0"/>
                  <a:t>企业</a:t>
                </a:r>
                <a:r>
                  <a:rPr lang="en-US" altLang="zh-CN" dirty="0"/>
                  <a:t>k</a:t>
                </a:r>
                <a:r>
                  <a:rPr lang="zh-CN" altLang="en-US" dirty="0"/>
                  <a:t>使用各种要素进行生产，当使用要素</a:t>
                </a:r>
                <a:r>
                  <a:rPr lang="en-US" altLang="zh-CN" dirty="0"/>
                  <a:t>j</a:t>
                </a:r>
                <a14:m>
                  <m:oMath xmlns:m="http://schemas.openxmlformats.org/officeDocument/2006/math">
                    <m:r>
                      <a:rPr lang="zh-CN" altLang="en-US" i="1" dirty="0">
                        <a:latin typeface="Cambria Math" panose="02040503050406030204" pitchFamily="18" charset="0"/>
                      </a:rPr>
                      <m:t>的</m:t>
                    </m:r>
                    <m:r>
                      <a:rPr lang="zh-CN" altLang="en-US" i="1" dirty="0" smtClean="0">
                        <a:latin typeface="Cambria Math" panose="02040503050406030204" pitchFamily="18" charset="0"/>
                      </a:rPr>
                      <m:t>量</m:t>
                    </m:r>
                    <m:r>
                      <a:rPr lang="zh-CN" altLang="en-US" i="1" dirty="0">
                        <a:latin typeface="Cambria Math" panose="02040503050406030204" pitchFamily="18" charset="0"/>
                      </a:rPr>
                      <m:t>为</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𝑗</m:t>
                        </m:r>
                        <m:r>
                          <a:rPr lang="en-US" altLang="zh-CN" i="1">
                            <a:latin typeface="Cambria Math" panose="02040503050406030204" pitchFamily="18" charset="0"/>
                          </a:rPr>
                          <m:t>𝑘</m:t>
                        </m:r>
                      </m:sub>
                    </m:sSub>
                    <m:r>
                      <a:rPr lang="zh-CN" altLang="en-US" i="1">
                        <a:latin typeface="Cambria Math" panose="02040503050406030204" pitchFamily="18" charset="0"/>
                      </a:rPr>
                      <m:t>时</m:t>
                    </m:r>
                  </m:oMath>
                </a14:m>
                <a:r>
                  <a:rPr lang="en-US" altLang="zh-CN" i="1" dirty="0"/>
                  <a:t> j</a:t>
                </a:r>
                <a:r>
                  <a:rPr lang="en-US" altLang="zh-CN" dirty="0"/>
                  <a:t>=</a:t>
                </a:r>
                <a:r>
                  <a:rPr lang="en-US" altLang="zh-CN" i="1" dirty="0"/>
                  <a:t>r</a:t>
                </a:r>
                <a:r>
                  <a:rPr lang="en-US" altLang="zh-CN" dirty="0"/>
                  <a:t>+1,…,</a:t>
                </a:r>
                <a:r>
                  <a:rPr lang="en-US" altLang="zh-CN" i="1" dirty="0"/>
                  <a:t>n</a:t>
                </a:r>
                <a:r>
                  <a:rPr lang="zh-CN" altLang="en-US" i="1" dirty="0"/>
                  <a:t>，</a:t>
                </a:r>
                <a:r>
                  <a:rPr lang="zh-CN" altLang="en-US" dirty="0"/>
                  <a:t>生产产品</a:t>
                </a:r>
                <a:r>
                  <a:rPr lang="en-US" altLang="zh-CN" dirty="0" err="1"/>
                  <a:t>i</a:t>
                </a:r>
                <a:r>
                  <a:rPr lang="zh-CN" altLang="en-US" dirty="0"/>
                  <a:t>的数量为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𝑖𝑘</m:t>
                        </m:r>
                      </m:sub>
                    </m:sSub>
                    <m:r>
                      <a:rPr lang="en-US" altLang="zh-CN" i="1">
                        <a:latin typeface="Cambria Math" panose="02040503050406030204" pitchFamily="18" charset="0"/>
                      </a:rPr>
                      <m:t> </m:t>
                    </m:r>
                  </m:oMath>
                </a14:m>
                <a:r>
                  <a:rPr lang="zh-CN" altLang="en-US" dirty="0"/>
                  <a:t>，即企业</a:t>
                </a:r>
                <a:r>
                  <a:rPr lang="en-US" altLang="zh-CN" dirty="0"/>
                  <a:t>k</a:t>
                </a:r>
                <a:r>
                  <a:rPr lang="zh-CN" altLang="en-US" dirty="0"/>
                  <a:t>的生产函数为：</a:t>
                </a:r>
                <a:endParaRPr lang="en-US" altLang="zh-CN" dirty="0"/>
              </a:p>
              <a:p>
                <a:pPr marL="0" indent="0" algn="ctr">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𝑖</m:t>
                        </m:r>
                        <m:r>
                          <a:rPr lang="en-US" altLang="zh-CN" b="0" i="1" smtClean="0">
                            <a:latin typeface="Cambria Math" panose="02040503050406030204" pitchFamily="18" charset="0"/>
                          </a:rPr>
                          <m:t>𝑘</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𝑛</m:t>
                            </m:r>
                            <m:r>
                              <a:rPr lang="en-US" altLang="zh-CN" i="1">
                                <a:latin typeface="Cambria Math" panose="02040503050406030204" pitchFamily="18" charset="0"/>
                              </a:rPr>
                              <m:t>𝑘</m:t>
                            </m:r>
                          </m:sub>
                        </m:sSub>
                      </m:e>
                    </m:d>
                  </m:oMath>
                </a14:m>
                <a:endParaRPr lang="en-US" altLang="zh-CN" dirty="0"/>
              </a:p>
              <a:p>
                <a:r>
                  <a:rPr lang="zh-CN" altLang="en-US" dirty="0"/>
                  <a:t>企业最大化利润</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𝑚𝑎𝑥</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1</m:t>
                              </m:r>
                              <m:r>
                                <a:rPr lang="en-US" altLang="zh-CN" i="1">
                                  <a:latin typeface="Cambria Math" panose="02040503050406030204" pitchFamily="18" charset="0"/>
                                </a:rPr>
                                <m:t>𝑘</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𝑛</m:t>
                              </m:r>
                              <m:r>
                                <a:rPr lang="en-US" altLang="zh-CN" i="1">
                                  <a:latin typeface="Cambria Math" panose="02040503050406030204" pitchFamily="18" charset="0"/>
                                </a:rPr>
                                <m:t>𝑘</m:t>
                              </m:r>
                            </m:sub>
                          </m:sSub>
                        </m:sub>
                      </m:sSub>
                      <m:sSub>
                        <m:sSubPr>
                          <m:ctrlPr>
                            <a:rPr lang="en-US" altLang="zh-CN" b="0" i="1" smtClean="0">
                              <a:latin typeface="Cambria Math" panose="02040503050406030204" pitchFamily="18" charset="0"/>
                            </a:rPr>
                          </m:ctrlPr>
                        </m:sSubPr>
                        <m:e>
                          <m:r>
                            <a:rPr lang="zh-CN" altLang="en-US" i="1" smtClean="0">
                              <a:latin typeface="Cambria Math" panose="02040503050406030204" pitchFamily="18" charset="0"/>
                            </a:rPr>
                            <m:t>𝜋</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𝑟</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b="0" i="1" smtClean="0">
                                  <a:latin typeface="Cambria Math" panose="02040503050406030204" pitchFamily="18" charset="0"/>
                                </a:rPr>
                                <m:t>𝑘</m:t>
                              </m:r>
                            </m:sub>
                          </m:sSub>
                        </m:e>
                      </m:nary>
                      <m:r>
                        <a:rPr lang="en-US" altLang="zh-CN" b="0" i="1" smtClean="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e>
                      </m:nary>
                    </m:oMath>
                  </m:oMathPara>
                </a14:m>
                <a:endParaRPr lang="en-US" altLang="zh-CN" dirty="0"/>
              </a:p>
              <a:p>
                <a:r>
                  <a:rPr lang="zh-CN" altLang="en-US" dirty="0"/>
                  <a:t>满足约束</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𝑖𝑘</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𝑛𝑘</m:t>
                            </m:r>
                          </m:sub>
                        </m:sSub>
                      </m:e>
                    </m:d>
                  </m:oMath>
                </a14:m>
                <a:r>
                  <a:rPr lang="zh-CN" altLang="en-US" dirty="0"/>
                  <a:t> </a:t>
                </a:r>
                <a:r>
                  <a:rPr lang="en-US" altLang="zh-CN" dirty="0"/>
                  <a:t>i= 1,…,r</a:t>
                </a:r>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C937B14F-8B80-4511-ADE3-4565A47163D4}"/>
                  </a:ext>
                </a:extLst>
              </p:cNvPr>
              <p:cNvSpPr>
                <a:spLocks noGrp="1" noRot="1" noChangeAspect="1" noMove="1" noResize="1" noEditPoints="1" noAdjustHandles="1" noChangeArrowheads="1" noChangeShapeType="1" noTextEdit="1"/>
              </p:cNvSpPr>
              <p:nvPr>
                <p:ph idx="1"/>
              </p:nvPr>
            </p:nvSpPr>
            <p:spPr>
              <a:blipFill>
                <a:blip r:embed="rId2"/>
                <a:stretch>
                  <a:fillRect l="-1391" t="-2521" r="-6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1097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1C21B-6F30-49F1-A119-8AEBA004BAD1}"/>
              </a:ext>
            </a:extLst>
          </p:cNvPr>
          <p:cNvSpPr>
            <a:spLocks noGrp="1"/>
          </p:cNvSpPr>
          <p:nvPr>
            <p:ph type="title"/>
          </p:nvPr>
        </p:nvSpPr>
        <p:spPr/>
        <p:txBody>
          <a:bodyPr/>
          <a:lstStyle/>
          <a:p>
            <a:r>
              <a:rPr lang="zh-CN" altLang="en-US" dirty="0"/>
              <a:t>瓦尔拉斯一般均衡模型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9EE910-862B-479C-9BE7-93644FD7D474}"/>
                  </a:ext>
                </a:extLst>
              </p:cNvPr>
              <p:cNvSpPr>
                <a:spLocks noGrp="1"/>
              </p:cNvSpPr>
              <p:nvPr>
                <p:ph idx="1"/>
              </p:nvPr>
            </p:nvSpPr>
            <p:spPr/>
            <p:txBody>
              <a:bodyPr/>
              <a:lstStyle/>
              <a:p>
                <a:r>
                  <a:rPr lang="zh-CN" altLang="en-US" dirty="0"/>
                  <a:t>企业的利润最大化问题在给定价格组合</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oMath>
                </a14:m>
                <a:r>
                  <a:rPr lang="zh-CN" altLang="en-US" dirty="0"/>
                  <a:t>和约束条件下的均衡为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𝑛𝑘</m:t>
                        </m:r>
                      </m:sub>
                    </m:sSub>
                  </m:oMath>
                </a14:m>
                <a:r>
                  <a:rPr lang="zh-CN" altLang="en-US" dirty="0"/>
                  <a:t>，其中对产品</a:t>
                </a:r>
                <a:r>
                  <a:rPr lang="en-US" altLang="zh-CN" dirty="0" err="1"/>
                  <a:t>i</a:t>
                </a:r>
                <a:r>
                  <a:rPr lang="zh-CN" altLang="en-US" dirty="0"/>
                  <a:t>的供给为</a:t>
                </a:r>
                <a:r>
                  <a:rPr lang="en-US" altLang="zh-CN" dirty="0" err="1"/>
                  <a:t>i</a:t>
                </a:r>
                <a:r>
                  <a:rPr lang="en-US" altLang="zh-CN" dirty="0"/>
                  <a:t>= 1,…,r</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b="0" i="1" smtClean="0">
                              <a:latin typeface="Cambria Math" panose="02040503050406030204" pitchFamily="18" charset="0"/>
                            </a:rPr>
                            <m:t>𝑘</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oMath>
                  </m:oMathPara>
                </a14:m>
                <a:endParaRPr lang="en-US" altLang="zh-CN" dirty="0"/>
              </a:p>
              <a:p>
                <a:pPr marL="0" indent="0">
                  <a:buNone/>
                </a:pPr>
                <a:r>
                  <a:rPr lang="zh-CN" altLang="en-US" dirty="0"/>
                  <a:t>对要素</a:t>
                </a:r>
                <a:r>
                  <a:rPr lang="en-US" altLang="zh-CN" dirty="0"/>
                  <a:t>j</a:t>
                </a:r>
                <a:r>
                  <a:rPr lang="zh-CN" altLang="en-US" dirty="0"/>
                  <a:t>的需求为</a:t>
                </a:r>
                <a:r>
                  <a:rPr lang="en-US" altLang="zh-CN" i="1" dirty="0"/>
                  <a:t>j</a:t>
                </a:r>
                <a:r>
                  <a:rPr lang="en-US" altLang="zh-CN" dirty="0"/>
                  <a:t>=</a:t>
                </a:r>
                <a:r>
                  <a:rPr lang="en-US" altLang="zh-CN" i="1" dirty="0"/>
                  <a:t>r</a:t>
                </a:r>
                <a:r>
                  <a:rPr lang="en-US" altLang="zh-CN" dirty="0"/>
                  <a:t>+1,…,</a:t>
                </a:r>
                <a:r>
                  <a:rPr lang="en-US" altLang="zh-CN" i="1" dirty="0"/>
                  <a:t>n</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𝑗</m:t>
                          </m:r>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𝑗</m:t>
                          </m:r>
                          <m:r>
                            <a:rPr lang="en-US" altLang="zh-CN" i="1">
                              <a:latin typeface="Cambria Math" panose="02040503050406030204" pitchFamily="18" charset="0"/>
                            </a:rPr>
                            <m:t>𝑘</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oMath>
                  </m:oMathPara>
                </a14:m>
                <a:endParaRPr lang="zh-CN" altLang="en-US" dirty="0"/>
              </a:p>
            </p:txBody>
          </p:sp>
        </mc:Choice>
        <mc:Fallback xmlns="">
          <p:sp>
            <p:nvSpPr>
              <p:cNvPr id="3" name="内容占位符 2">
                <a:extLst>
                  <a:ext uri="{FF2B5EF4-FFF2-40B4-BE49-F238E27FC236}">
                    <a16:creationId xmlns:a16="http://schemas.microsoft.com/office/drawing/2014/main" id="{D79EE910-862B-479C-9BE7-93644FD7D474}"/>
                  </a:ext>
                </a:extLst>
              </p:cNvPr>
              <p:cNvSpPr>
                <a:spLocks noGrp="1" noRot="1" noChangeAspect="1" noMove="1" noResize="1" noEditPoints="1" noAdjustHandles="1" noChangeArrowheads="1" noChangeShapeType="1" noTextEdit="1"/>
              </p:cNvSpPr>
              <p:nvPr>
                <p:ph idx="1"/>
              </p:nvPr>
            </p:nvSpPr>
            <p:spPr>
              <a:blipFill>
                <a:blip r:embed="rId2"/>
                <a:stretch>
                  <a:fillRect l="-1546" t="-2381" r="-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2071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39D33-164E-4707-95D8-7E2D290E4D39}"/>
              </a:ext>
            </a:extLst>
          </p:cNvPr>
          <p:cNvSpPr>
            <a:spLocks noGrp="1"/>
          </p:cNvSpPr>
          <p:nvPr>
            <p:ph type="title"/>
          </p:nvPr>
        </p:nvSpPr>
        <p:spPr/>
        <p:txBody>
          <a:bodyPr/>
          <a:lstStyle/>
          <a:p>
            <a:r>
              <a:rPr lang="zh-CN" altLang="en-US" dirty="0"/>
              <a:t>瓦尔拉斯一般均衡模型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BD2A41-4466-49A9-9FD3-2048043D0EE2}"/>
                  </a:ext>
                </a:extLst>
              </p:cNvPr>
              <p:cNvSpPr>
                <a:spLocks noGrp="1"/>
              </p:cNvSpPr>
              <p:nvPr>
                <p:ph idx="1"/>
              </p:nvPr>
            </p:nvSpPr>
            <p:spPr/>
            <p:txBody>
              <a:bodyPr/>
              <a:lstStyle/>
              <a:p>
                <a:pPr>
                  <a:lnSpc>
                    <a:spcPct val="100000"/>
                  </a:lnSpc>
                </a:pPr>
                <a:r>
                  <a:rPr lang="zh-CN" altLang="en-US" dirty="0"/>
                  <a:t>所有</a:t>
                </a:r>
                <a:r>
                  <a:rPr lang="en-US" altLang="zh-CN" dirty="0"/>
                  <a:t>K</a:t>
                </a:r>
                <a:r>
                  <a:rPr lang="zh-CN" altLang="en-US" dirty="0"/>
                  <a:t>个厂商对产品</a:t>
                </a:r>
                <a:r>
                  <a:rPr lang="en-US" altLang="zh-CN" dirty="0" err="1"/>
                  <a:t>i</a:t>
                </a:r>
                <a:r>
                  <a:rPr lang="zh-CN" altLang="en-US" dirty="0"/>
                  <a:t>的供给量加总，得到产品</a:t>
                </a:r>
                <a:r>
                  <a:rPr lang="en-US" altLang="zh-CN" dirty="0" err="1"/>
                  <a:t>i</a:t>
                </a:r>
                <a:r>
                  <a:rPr lang="zh-CN" altLang="en-US" dirty="0"/>
                  <a:t>的市场供给函数</a:t>
                </a:r>
                <a:r>
                  <a:rPr lang="en-US" altLang="zh-CN" dirty="0" err="1"/>
                  <a:t>i</a:t>
                </a:r>
                <a:r>
                  <a:rPr lang="en-US" altLang="zh-CN" dirty="0"/>
                  <a:t>= 1,…,r</a:t>
                </a:r>
                <a:r>
                  <a:rPr lang="zh-CN" altLang="en-US" dirty="0"/>
                  <a:t>：</a:t>
                </a:r>
                <a:endParaRPr lang="en-US" altLang="zh-CN"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𝑠</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𝑠</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𝑠</m:t>
                          </m:r>
                        </m:sup>
                      </m:sSubSup>
                      <m:r>
                        <a:rPr lang="en-US" altLang="zh-CN" i="1">
                          <a:latin typeface="Cambria Math" panose="02040503050406030204" pitchFamily="18" charset="0"/>
                        </a:rPr>
                        <m:t>=</m:t>
                      </m:r>
                      <m:nary>
                        <m:naryPr>
                          <m:chr m:val="∑"/>
                          <m:ctrlPr>
                            <a:rPr lang="zh-CN" altLang="en-US" i="1">
                              <a:latin typeface="Cambria Math" panose="02040503050406030204" pitchFamily="18" charset="0"/>
                            </a:rPr>
                          </m:ctrlPr>
                        </m:naryPr>
                        <m:sub>
                          <m:r>
                            <a:rPr lang="en-US" altLang="zh-CN" b="0" i="1" smtClean="0">
                              <a:latin typeface="Cambria Math" panose="02040503050406030204" pitchFamily="18" charset="0"/>
                            </a:rPr>
                            <m:t>𝑘</m:t>
                          </m:r>
                          <m:r>
                            <a:rPr lang="en-US" altLang="zh-CN" i="1">
                              <a:latin typeface="Cambria Math" panose="02040503050406030204" pitchFamily="18" charset="0"/>
                            </a:rPr>
                            <m:t>=1</m:t>
                          </m:r>
                        </m:sub>
                        <m:sup>
                          <m:r>
                            <a:rPr lang="en-US" altLang="zh-CN" b="0" i="1" smtClean="0">
                              <a:latin typeface="Cambria Math" panose="02040503050406030204" pitchFamily="18" charset="0"/>
                            </a:rPr>
                            <m:t>𝐾</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b="0" i="1" smtClean="0">
                                  <a:latin typeface="Cambria Math" panose="02040503050406030204" pitchFamily="18" charset="0"/>
                                </a:rPr>
                                <m:t>𝑘</m:t>
                              </m:r>
                            </m:sub>
                          </m:sSub>
                        </m:e>
                      </m:nary>
                    </m:oMath>
                  </m:oMathPara>
                </a14:m>
                <a:endParaRPr lang="en-US" altLang="zh-CN" dirty="0"/>
              </a:p>
              <a:p>
                <a:pPr>
                  <a:lnSpc>
                    <a:spcPct val="100000"/>
                  </a:lnSpc>
                </a:pPr>
                <a:r>
                  <a:rPr lang="zh-CN" altLang="en-US" dirty="0"/>
                  <a:t>把</a:t>
                </a:r>
                <a:r>
                  <a:rPr lang="en-US" altLang="zh-CN" dirty="0"/>
                  <a:t>K</a:t>
                </a:r>
                <a:r>
                  <a:rPr lang="zh-CN" altLang="en-US" dirty="0"/>
                  <a:t>个厂商对要素</a:t>
                </a:r>
                <a:r>
                  <a:rPr lang="en-US" altLang="zh-CN" dirty="0"/>
                  <a:t>j</a:t>
                </a:r>
                <a:r>
                  <a:rPr lang="zh-CN" altLang="en-US" dirty="0"/>
                  <a:t>的需求量加总，得到要素</a:t>
                </a:r>
                <a:r>
                  <a:rPr lang="en-US" altLang="zh-CN" dirty="0"/>
                  <a:t>j</a:t>
                </a:r>
                <a:r>
                  <a:rPr lang="zh-CN" altLang="en-US" dirty="0"/>
                  <a:t>的市场需求函数</a:t>
                </a:r>
                <a:r>
                  <a:rPr lang="en-US" altLang="zh-CN" i="1" dirty="0"/>
                  <a:t>j</a:t>
                </a:r>
                <a:r>
                  <a:rPr lang="en-US" altLang="zh-CN" dirty="0"/>
                  <a:t>=</a:t>
                </a:r>
                <a:r>
                  <a:rPr lang="en-US" altLang="zh-CN" i="1" dirty="0"/>
                  <a:t>r</a:t>
                </a:r>
                <a:r>
                  <a:rPr lang="en-US" altLang="zh-CN" dirty="0"/>
                  <a:t>+1,…,</a:t>
                </a:r>
                <a:r>
                  <a:rPr lang="en-US" altLang="zh-CN" i="1" dirty="0"/>
                  <a:t>n </a:t>
                </a:r>
                <a:r>
                  <a:rPr lang="zh-CN" altLang="en-US" dirty="0"/>
                  <a:t>：</a:t>
                </a: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𝑗</m:t>
                          </m:r>
                        </m:sub>
                        <m:sup>
                          <m:r>
                            <a:rPr lang="en-US" altLang="zh-CN" b="0" i="1" smtClean="0">
                              <a:latin typeface="Cambria Math" panose="02040503050406030204" pitchFamily="18" charset="0"/>
                            </a:rPr>
                            <m:t>𝑑</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𝑗</m:t>
                          </m:r>
                        </m:sub>
                        <m:sup>
                          <m:r>
                            <a:rPr lang="en-US" altLang="zh-CN" b="0" i="1" smtClean="0">
                              <a:latin typeface="Cambria Math" panose="02040503050406030204" pitchFamily="18" charset="0"/>
                            </a:rPr>
                            <m:t>𝑑</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𝑗</m:t>
                          </m:r>
                        </m:sub>
                        <m:sup>
                          <m:r>
                            <a:rPr lang="en-US" altLang="zh-CN" b="0" i="1" smtClean="0">
                              <a:latin typeface="Cambria Math" panose="02040503050406030204" pitchFamily="18" charset="0"/>
                            </a:rPr>
                            <m:t>𝑑</m:t>
                          </m:r>
                        </m:sup>
                      </m:sSubSup>
                      <m:r>
                        <a:rPr lang="en-US" altLang="zh-CN" i="1">
                          <a:latin typeface="Cambria Math" panose="02040503050406030204" pitchFamily="18" charset="0"/>
                        </a:rPr>
                        <m:t>=</m:t>
                      </m:r>
                      <m:nary>
                        <m:naryPr>
                          <m:chr m:val="∑"/>
                          <m:ctrlPr>
                            <a:rPr lang="zh-CN" altLang="en-US" i="1">
                              <a:latin typeface="Cambria Math" panose="02040503050406030204" pitchFamily="18" charset="0"/>
                            </a:rPr>
                          </m:ctrlPr>
                        </m:naryPr>
                        <m:sub>
                          <m:r>
                            <a:rPr lang="en-US" altLang="zh-CN" b="0" i="1" smtClean="0">
                              <a:latin typeface="Cambria Math" panose="02040503050406030204" pitchFamily="18" charset="0"/>
                            </a:rPr>
                            <m:t>𝑘</m:t>
                          </m:r>
                          <m:r>
                            <a:rPr lang="en-US" altLang="zh-CN" i="1">
                              <a:latin typeface="Cambria Math" panose="02040503050406030204" pitchFamily="18" charset="0"/>
                            </a:rPr>
                            <m:t>=1</m:t>
                          </m:r>
                        </m:sub>
                        <m:sup>
                          <m:r>
                            <a:rPr lang="en-US" altLang="zh-CN" b="0" i="1" smtClean="0">
                              <a:latin typeface="Cambria Math" panose="02040503050406030204" pitchFamily="18" charset="0"/>
                            </a:rPr>
                            <m:t>𝐾</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e>
                      </m:nary>
                    </m:oMath>
                  </m:oMathPara>
                </a14:m>
                <a:endParaRPr lang="zh-CN" altLang="en-US" dirty="0"/>
              </a:p>
            </p:txBody>
          </p:sp>
        </mc:Choice>
        <mc:Fallback xmlns="">
          <p:sp>
            <p:nvSpPr>
              <p:cNvPr id="3" name="内容占位符 2">
                <a:extLst>
                  <a:ext uri="{FF2B5EF4-FFF2-40B4-BE49-F238E27FC236}">
                    <a16:creationId xmlns:a16="http://schemas.microsoft.com/office/drawing/2014/main" id="{1FBD2A41-4466-49A9-9FD3-2048043D0EE2}"/>
                  </a:ext>
                </a:extLst>
              </p:cNvPr>
              <p:cNvSpPr>
                <a:spLocks noGrp="1" noRot="1" noChangeAspect="1" noMove="1" noResize="1" noEditPoints="1" noAdjustHandles="1" noChangeArrowheads="1" noChangeShapeType="1" noTextEdit="1"/>
              </p:cNvSpPr>
              <p:nvPr>
                <p:ph idx="1"/>
              </p:nvPr>
            </p:nvSpPr>
            <p:spPr>
              <a:blipFill>
                <a:blip r:embed="rId2"/>
                <a:stretch>
                  <a:fillRect l="-1391" t="-154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601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F07BB-1441-40F4-AD15-EB4C50058BFA}"/>
              </a:ext>
            </a:extLst>
          </p:cNvPr>
          <p:cNvSpPr>
            <a:spLocks noGrp="1"/>
          </p:cNvSpPr>
          <p:nvPr>
            <p:ph type="title"/>
          </p:nvPr>
        </p:nvSpPr>
        <p:spPr/>
        <p:txBody>
          <a:bodyPr/>
          <a:lstStyle/>
          <a:p>
            <a:r>
              <a:rPr lang="zh-CN" altLang="en-US" dirty="0"/>
              <a:t>瓦尔拉斯一般均衡模型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92644A-6036-45E7-ABC6-349155208C36}"/>
                  </a:ext>
                </a:extLst>
              </p:cNvPr>
              <p:cNvSpPr>
                <a:spLocks noGrp="1"/>
              </p:cNvSpPr>
              <p:nvPr>
                <p:ph idx="1"/>
              </p:nvPr>
            </p:nvSpPr>
            <p:spPr/>
            <p:txBody>
              <a:bodyPr>
                <a:normAutofit/>
              </a:bodyPr>
              <a:lstStyle/>
              <a:p>
                <a:r>
                  <a:rPr lang="zh-CN" altLang="en-US" dirty="0"/>
                  <a:t>市场的需求方面：整个经济有</a:t>
                </a:r>
                <a:r>
                  <a:rPr lang="en-US" altLang="zh-CN" dirty="0"/>
                  <a:t>n</a:t>
                </a:r>
                <a:r>
                  <a:rPr lang="zh-CN" altLang="en-US" dirty="0"/>
                  <a:t>种商品（</a:t>
                </a:r>
                <a:r>
                  <a:rPr lang="en-US" altLang="zh-CN" dirty="0"/>
                  <a:t>r</a:t>
                </a:r>
                <a:r>
                  <a:rPr lang="zh-CN" altLang="en-US" dirty="0"/>
                  <a:t>种产品，</a:t>
                </a:r>
                <a:r>
                  <a:rPr lang="en-US" altLang="zh-CN" dirty="0"/>
                  <a:t>n-r</a:t>
                </a:r>
                <a:r>
                  <a:rPr lang="zh-CN" altLang="en-US" dirty="0"/>
                  <a:t>种要素），</a:t>
                </a:r>
                <a:r>
                  <a:rPr lang="en-US" altLang="zh-CN" dirty="0"/>
                  <a:t>n</a:t>
                </a:r>
                <a:r>
                  <a:rPr lang="zh-CN" altLang="en-US" dirty="0"/>
                  <a:t>个商品价格。这</a:t>
                </a:r>
                <a:r>
                  <a:rPr lang="en-US" altLang="zh-CN" dirty="0"/>
                  <a:t>n</a:t>
                </a:r>
                <a:r>
                  <a:rPr lang="zh-CN" altLang="en-US" dirty="0"/>
                  <a:t>种商品的需求函数可以表述为</a:t>
                </a:r>
                <a:r>
                  <a:rPr lang="en-US" altLang="zh-CN" dirty="0"/>
                  <a:t>n</a:t>
                </a:r>
                <a:r>
                  <a:rPr lang="zh-CN" altLang="en-US" dirty="0"/>
                  <a:t>个商品价格的函数：</a:t>
                </a:r>
              </a:p>
              <a:p>
                <a:pPr marL="0" indent="0" algn="ctr">
                  <a:buNone/>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b="0" i="1" smtClean="0">
                            <a:latin typeface="Cambria Math" panose="02040503050406030204" pitchFamily="18" charset="0"/>
                          </a:rPr>
                          <m:t>𝑖</m:t>
                        </m:r>
                      </m:sub>
                      <m:sup>
                        <m:r>
                          <a:rPr lang="en-US" altLang="zh-CN" i="1">
                            <a:latin typeface="Cambria Math" panose="02040503050406030204" pitchFamily="18" charset="0"/>
                          </a:rPr>
                          <m:t>𝑑</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b="0" i="1" smtClean="0">
                            <a:latin typeface="Cambria Math" panose="02040503050406030204" pitchFamily="18" charset="0"/>
                          </a:rPr>
                          <m:t>𝑖</m:t>
                        </m:r>
                      </m:sub>
                      <m:sup>
                        <m:r>
                          <a:rPr lang="en-US" altLang="zh-CN" i="1">
                            <a:latin typeface="Cambria Math" panose="02040503050406030204" pitchFamily="18" charset="0"/>
                          </a:rPr>
                          <m:t>𝑑</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r>
                  <a:rPr lang="en-US" altLang="zh-CN" dirty="0"/>
                  <a:t>=1,…,n</a:t>
                </a:r>
              </a:p>
              <a:p>
                <a:r>
                  <a:rPr lang="zh-CN" altLang="en-US" dirty="0"/>
                  <a:t>市场的供给方面：整个市场体系</a:t>
                </a:r>
                <a:r>
                  <a:rPr lang="en-US" altLang="zh-CN" dirty="0"/>
                  <a:t>n</a:t>
                </a:r>
                <a:r>
                  <a:rPr lang="zh-CN" altLang="en-US" dirty="0"/>
                  <a:t>种商品的供给也可以表述为</a:t>
                </a:r>
                <a:r>
                  <a:rPr lang="en-US" altLang="zh-CN" dirty="0"/>
                  <a:t>n</a:t>
                </a:r>
                <a:r>
                  <a:rPr lang="zh-CN" altLang="en-US" dirty="0"/>
                  <a:t>个商品价格的函数：</a:t>
                </a:r>
              </a:p>
              <a:p>
                <a:pPr marL="0" indent="0" algn="ctr">
                  <a:buNone/>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𝑠</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𝑠</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r>
                      <a:rPr lang="en-US" altLang="zh-CN" i="1">
                        <a:latin typeface="Cambria Math" panose="02040503050406030204" pitchFamily="18" charset="0"/>
                      </a:rPr>
                      <m:t>   </m:t>
                    </m:r>
                    <m:r>
                      <a:rPr lang="en-US" altLang="zh-CN" i="1">
                        <a:latin typeface="Cambria Math" panose="02040503050406030204" pitchFamily="18" charset="0"/>
                      </a:rPr>
                      <m:t>𝑖</m:t>
                    </m:r>
                  </m:oMath>
                </a14:m>
                <a:r>
                  <a:rPr lang="en-US" altLang="zh-CN" dirty="0"/>
                  <a:t>=1,…,n</a:t>
                </a:r>
              </a:p>
              <a:p>
                <a:r>
                  <a:rPr lang="zh-CN" altLang="en-US" dirty="0"/>
                  <a:t>瓦尔拉斯引入了超额需求函数：</a:t>
                </a:r>
                <a:r>
                  <a:rPr lang="en-US" altLang="zh-CN" dirty="0"/>
                  <a:t> </a:t>
                </a: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i="1">
                              <a:latin typeface="Cambria Math" panose="02040503050406030204" pitchFamily="18" charset="0"/>
                            </a:rPr>
                            <m:t>𝑑</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r>
                        <a:rPr lang="en-US" altLang="zh-CN" b="0" i="1" smtClean="0">
                          <a:latin typeface="Cambria Math" panose="02040503050406030204" pitchFamily="18" charset="0"/>
                        </a:rPr>
                        <m:t>−</m:t>
                      </m:r>
                      <m:sSubSup>
                        <m:sSubSupPr>
                          <m:ctrlPr>
                            <a:rPr lang="en-US" altLang="zh-CN" b="0"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i="1">
                              <a:latin typeface="Cambria Math" panose="02040503050406030204" pitchFamily="18" charset="0"/>
                            </a:rPr>
                            <m:t>𝑠</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oMath>
                  </m:oMathPara>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5892644A-6036-45E7-ABC6-349155208C36}"/>
                  </a:ext>
                </a:extLst>
              </p:cNvPr>
              <p:cNvSpPr>
                <a:spLocks noGrp="1" noRot="1" noChangeAspect="1" noMove="1" noResize="1" noEditPoints="1" noAdjustHandles="1" noChangeArrowheads="1" noChangeShapeType="1" noTextEdit="1"/>
              </p:cNvSpPr>
              <p:nvPr>
                <p:ph idx="1"/>
              </p:nvPr>
            </p:nvSpPr>
            <p:spPr>
              <a:blipFill>
                <a:blip r:embed="rId2"/>
                <a:stretch>
                  <a:fillRect l="-1391" t="-2521" r="-54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1396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0D689-B3E6-4594-9E34-61F44BE6FEA3}"/>
              </a:ext>
            </a:extLst>
          </p:cNvPr>
          <p:cNvSpPr>
            <a:spLocks noGrp="1"/>
          </p:cNvSpPr>
          <p:nvPr>
            <p:ph type="title"/>
          </p:nvPr>
        </p:nvSpPr>
        <p:spPr/>
        <p:txBody>
          <a:bodyPr/>
          <a:lstStyle/>
          <a:p>
            <a:r>
              <a:rPr lang="zh-CN" altLang="en-US" dirty="0"/>
              <a:t>瓦尔拉斯一般均衡模型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0E1A75-A29A-4981-8657-9041748D8562}"/>
                  </a:ext>
                </a:extLst>
              </p:cNvPr>
              <p:cNvSpPr>
                <a:spLocks noGrp="1"/>
              </p:cNvSpPr>
              <p:nvPr>
                <p:ph idx="1"/>
              </p:nvPr>
            </p:nvSpPr>
            <p:spPr/>
            <p:txBody>
              <a:bodyPr>
                <a:normAutofit/>
              </a:bodyPr>
              <a:lstStyle/>
              <a:p>
                <a:r>
                  <a:rPr lang="zh-CN" altLang="en-US" dirty="0"/>
                  <a:t>当所有</a:t>
                </a:r>
                <a:r>
                  <a:rPr lang="en-US" altLang="zh-CN" dirty="0"/>
                  <a:t>n</a:t>
                </a:r>
                <a:r>
                  <a:rPr lang="zh-CN" altLang="en-US" dirty="0"/>
                  <a:t>个市场的需求函数和供给函数都相等时，实现一般均衡。也即超额需求都为零</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r>
                        <a:rPr lang="en-US" altLang="zh-CN" b="0" i="1" smtClean="0">
                          <a:latin typeface="Cambria Math" panose="02040503050406030204" pitchFamily="18" charset="0"/>
                        </a:rPr>
                        <m:t>=0   </m:t>
                      </m:r>
                      <m:r>
                        <a:rPr lang="en-US" altLang="zh-CN" i="1">
                          <a:latin typeface="Cambria Math" panose="02040503050406030204" pitchFamily="18" charset="0"/>
                        </a:rPr>
                        <m:t>𝑖</m:t>
                      </m:r>
                      <m:r>
                        <m:rPr>
                          <m:nor/>
                        </m:rPr>
                        <a:rPr lang="en-US" altLang="zh-CN" dirty="0"/>
                        <m:t>=1,…,</m:t>
                      </m:r>
                      <m:r>
                        <m:rPr>
                          <m:nor/>
                        </m:rPr>
                        <a:rPr lang="en-US" altLang="zh-CN" dirty="0"/>
                        <m:t>n</m:t>
                      </m:r>
                    </m:oMath>
                  </m:oMathPara>
                </a14:m>
                <a:endParaRPr lang="en-US" altLang="zh-CN" dirty="0"/>
              </a:p>
              <a:p>
                <a:r>
                  <a:rPr lang="zh-CN" altLang="en-US" dirty="0"/>
                  <a:t>一般均衡的存在性：是否存在这样一组价格</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oMath>
                </a14:m>
                <a:r>
                  <a:rPr lang="zh-CN" altLang="en-US" dirty="0"/>
                  <a:t>使整个市场体系的所有</a:t>
                </a:r>
                <a:r>
                  <a:rPr lang="en-US" altLang="zh-CN" dirty="0"/>
                  <a:t>n</a:t>
                </a:r>
                <a:r>
                  <a:rPr lang="zh-CN" altLang="en-US" dirty="0"/>
                  <a:t>个市场同时达到均衡，即使得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r>
                      <a:rPr lang="en-US" altLang="zh-CN" i="1">
                        <a:latin typeface="Cambria Math" panose="02040503050406030204" pitchFamily="18" charset="0"/>
                      </a:rPr>
                      <m:t>=0</m:t>
                    </m:r>
                  </m:oMath>
                </a14:m>
                <a:r>
                  <a:rPr lang="zh-CN" altLang="en-US" dirty="0"/>
                  <a:t>这</a:t>
                </a:r>
                <a:r>
                  <a:rPr lang="en-US" altLang="zh-CN" dirty="0"/>
                  <a:t>n</a:t>
                </a:r>
                <a:r>
                  <a:rPr lang="zh-CN" altLang="en-US" dirty="0"/>
                  <a:t>个等式同时满足？</a:t>
                </a:r>
                <a:endParaRPr lang="en-US" altLang="zh-CN" dirty="0"/>
              </a:p>
              <a:p>
                <a:r>
                  <a:rPr lang="zh-CN" altLang="en-US" dirty="0"/>
                  <a:t>一般均衡的存在性转化为从</a:t>
                </a:r>
                <a:r>
                  <a:rPr lang="en-US" altLang="zh-CN" dirty="0"/>
                  <a:t>n</a:t>
                </a:r>
                <a:r>
                  <a:rPr lang="zh-CN" altLang="en-US" dirty="0"/>
                  <a:t>个方程构成的方程组中求解这</a:t>
                </a:r>
                <a:r>
                  <a:rPr lang="en-US" altLang="zh-CN" dirty="0"/>
                  <a:t>n</a:t>
                </a:r>
                <a:r>
                  <a:rPr lang="zh-CN" altLang="en-US" dirty="0"/>
                  <a:t>个价格是否可能的问题。</a:t>
                </a:r>
                <a:endParaRPr lang="en-US" altLang="zh-CN" dirty="0"/>
              </a:p>
            </p:txBody>
          </p:sp>
        </mc:Choice>
        <mc:Fallback xmlns="">
          <p:sp>
            <p:nvSpPr>
              <p:cNvPr id="3" name="内容占位符 2">
                <a:extLst>
                  <a:ext uri="{FF2B5EF4-FFF2-40B4-BE49-F238E27FC236}">
                    <a16:creationId xmlns:a16="http://schemas.microsoft.com/office/drawing/2014/main" id="{EC0E1A75-A29A-4981-8657-9041748D8562}"/>
                  </a:ext>
                </a:extLst>
              </p:cNvPr>
              <p:cNvSpPr>
                <a:spLocks noGrp="1" noRot="1" noChangeAspect="1" noMove="1" noResize="1" noEditPoints="1" noAdjustHandles="1" noChangeArrowheads="1" noChangeShapeType="1" noTextEdit="1"/>
              </p:cNvSpPr>
              <p:nvPr>
                <p:ph idx="1"/>
              </p:nvPr>
            </p:nvSpPr>
            <p:spPr>
              <a:blipFill>
                <a:blip r:embed="rId2"/>
                <a:stretch>
                  <a:fillRect l="-1391" t="-2521" r="-38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8950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FC680-475B-4BDD-B366-F21A914849AA}"/>
              </a:ext>
            </a:extLst>
          </p:cNvPr>
          <p:cNvSpPr>
            <a:spLocks noGrp="1"/>
          </p:cNvSpPr>
          <p:nvPr>
            <p:ph type="title"/>
          </p:nvPr>
        </p:nvSpPr>
        <p:spPr/>
        <p:txBody>
          <a:bodyPr/>
          <a:lstStyle/>
          <a:p>
            <a:r>
              <a:rPr lang="zh-CN" altLang="en-US" dirty="0"/>
              <a:t>瓦尔拉斯一般均衡模型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0EF891-57CA-42C7-93BA-32EAFE029335}"/>
                  </a:ext>
                </a:extLst>
              </p:cNvPr>
              <p:cNvSpPr>
                <a:spLocks noGrp="1"/>
              </p:cNvSpPr>
              <p:nvPr>
                <p:ph idx="1"/>
              </p:nvPr>
            </p:nvSpPr>
            <p:spPr/>
            <p:txBody>
              <a:bodyPr>
                <a:normAutofit lnSpcReduction="10000"/>
              </a:bodyPr>
              <a:lstStyle/>
              <a:p>
                <a:r>
                  <a:rPr lang="zh-CN" altLang="en-US" dirty="0"/>
                  <a:t>因为总支出等于总收入</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i="1">
                                <a:latin typeface="Cambria Math" panose="02040503050406030204" pitchFamily="18" charset="0"/>
                              </a:rPr>
                              <m:t>𝑑</m:t>
                            </m:r>
                          </m:sup>
                        </m:sSubSup>
                      </m:e>
                    </m:nary>
                    <m:r>
                      <a:rPr lang="en-US" altLang="zh-CN" b="0" i="1" smtClean="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a:rPr lang="en-US" altLang="zh-CN" b="0" i="1" smtClean="0">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𝑖</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𝑠</m:t>
                            </m:r>
                          </m:sup>
                        </m:sSubSup>
                      </m:e>
                    </m:nary>
                  </m:oMath>
                </a14:m>
                <a:r>
                  <a:rPr lang="zh-CN" altLang="en-US" dirty="0"/>
                  <a:t>，因此</a:t>
                </a:r>
                <a14:m>
                  <m:oMath xmlns:m="http://schemas.openxmlformats.org/officeDocument/2006/math">
                    <m:nary>
                      <m:naryPr>
                        <m:chr m:val="∑"/>
                        <m:limLoc m:val="subSup"/>
                        <m:ctrlPr>
                          <a:rPr lang="zh-CN" altLang="en-US"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=0</m:t>
                        </m:r>
                      </m:e>
                    </m:nary>
                    <m:r>
                      <a:rPr lang="zh-CN" altLang="en-US" i="1">
                        <a:latin typeface="Cambria Math" panose="02040503050406030204" pitchFamily="18" charset="0"/>
                      </a:rPr>
                      <m:t>。</m:t>
                    </m:r>
                  </m:oMath>
                </a14:m>
                <a:r>
                  <a:rPr lang="zh-CN" altLang="en-US" dirty="0"/>
                  <a:t>所以如果从</a:t>
                </a:r>
                <a:r>
                  <a:rPr lang="en-US" altLang="zh-CN" dirty="0"/>
                  <a:t>2</a:t>
                </a:r>
                <a:r>
                  <a:rPr lang="zh-CN" altLang="en-US" dirty="0"/>
                  <a:t>到</a:t>
                </a:r>
                <a:r>
                  <a:rPr lang="en-US" altLang="zh-CN" dirty="0"/>
                  <a:t>n</a:t>
                </a:r>
                <a:r>
                  <a:rPr lang="zh-CN" altLang="en-US" dirty="0"/>
                  <a:t>个市场都达到均衡了即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e>
                    </m:d>
                    <m:r>
                      <a:rPr lang="en-US" altLang="zh-CN" i="1">
                        <a:latin typeface="Cambria Math" panose="02040503050406030204" pitchFamily="18" charset="0"/>
                      </a:rPr>
                      <m:t>=0   </m:t>
                    </m:r>
                    <m:r>
                      <a:rPr lang="en-US" altLang="zh-CN" i="1">
                        <a:latin typeface="Cambria Math" panose="02040503050406030204" pitchFamily="18" charset="0"/>
                      </a:rPr>
                      <m:t>𝑖</m:t>
                    </m:r>
                    <m:r>
                      <m:rPr>
                        <m:nor/>
                      </m:rPr>
                      <a:rPr lang="en-US" altLang="zh-CN" dirty="0"/>
                      <m:t>=</m:t>
                    </m:r>
                    <m:r>
                      <m:rPr>
                        <m:nor/>
                      </m:rPr>
                      <a:rPr lang="en-US" altLang="zh-CN" b="0" i="0" dirty="0" smtClean="0"/>
                      <m:t>2</m:t>
                    </m:r>
                    <m:r>
                      <m:rPr>
                        <m:nor/>
                      </m:rPr>
                      <a:rPr lang="en-US" altLang="zh-CN" dirty="0"/>
                      <m:t>,…,</m:t>
                    </m:r>
                    <m:r>
                      <m:rPr>
                        <m:nor/>
                      </m:rPr>
                      <a:rPr lang="en-US" altLang="zh-CN" dirty="0"/>
                      <m:t>n</m:t>
                    </m:r>
                  </m:oMath>
                </a14:m>
                <a:r>
                  <a:rPr lang="zh-CN" altLang="en-US" dirty="0"/>
                  <a:t>，则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1</m:t>
                        </m:r>
                      </m:sub>
                    </m:sSub>
                  </m:oMath>
                </a14:m>
                <a:r>
                  <a:rPr lang="zh-CN" altLang="en-US" dirty="0"/>
                  <a:t>自动等于</a:t>
                </a:r>
                <a:r>
                  <a:rPr lang="en-US" altLang="zh-CN" dirty="0"/>
                  <a:t>0</a:t>
                </a:r>
                <a:r>
                  <a:rPr lang="zh-CN" altLang="en-US" dirty="0"/>
                  <a:t>，市场</a:t>
                </a:r>
                <a:r>
                  <a:rPr lang="en-US" altLang="zh-CN" dirty="0"/>
                  <a:t>1</a:t>
                </a:r>
                <a:r>
                  <a:rPr lang="zh-CN" altLang="en-US" dirty="0"/>
                  <a:t>自动实现均衡。这一现象被称为瓦尔拉斯定律。</a:t>
                </a:r>
                <a:endParaRPr lang="en-US" altLang="zh-CN" dirty="0"/>
              </a:p>
              <a:p>
                <a:r>
                  <a:rPr lang="zh-CN" altLang="en-US" dirty="0"/>
                  <a:t>这样我们就少了一个等式。</a:t>
                </a:r>
                <a:endParaRPr lang="en-US" altLang="zh-CN" dirty="0"/>
              </a:p>
              <a:p>
                <a:r>
                  <a:rPr lang="zh-CN" altLang="en-US" dirty="0"/>
                  <a:t>只有相对价格才影响企业和家庭的最优化，因此可以确定一个商品作为一般等价物来衡量其他商品的价格，并把它的价格记为</a:t>
                </a:r>
                <a:r>
                  <a:rPr lang="en-US" altLang="zh-CN" dirty="0"/>
                  <a:t>1</a:t>
                </a:r>
                <a:r>
                  <a:rPr lang="zh-CN" altLang="en-US" dirty="0"/>
                  <a:t>。</a:t>
                </a:r>
                <a:endParaRPr lang="en-US" altLang="zh-CN" dirty="0"/>
              </a:p>
              <a:p>
                <a:r>
                  <a:rPr lang="zh-CN" altLang="en-US" dirty="0"/>
                  <a:t>由此一般均衡的存在性转化为从</a:t>
                </a:r>
                <a:r>
                  <a:rPr lang="en-US" altLang="zh-CN" dirty="0"/>
                  <a:t>n-1</a:t>
                </a:r>
                <a:r>
                  <a:rPr lang="zh-CN" altLang="en-US" dirty="0"/>
                  <a:t>个方程构成的方程组中求解这</a:t>
                </a:r>
                <a:r>
                  <a:rPr lang="en-US" altLang="zh-CN" dirty="0"/>
                  <a:t>n-1</a:t>
                </a:r>
                <a:r>
                  <a:rPr lang="zh-CN" altLang="en-US" dirty="0"/>
                  <a:t>个价格是否可能的问题。</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FC0EF891-57CA-42C7-93BA-32EAFE029335}"/>
                  </a:ext>
                </a:extLst>
              </p:cNvPr>
              <p:cNvSpPr>
                <a:spLocks noGrp="1" noRot="1" noChangeAspect="1" noMove="1" noResize="1" noEditPoints="1" noAdjustHandles="1" noChangeArrowheads="1" noChangeShapeType="1" noTextEdit="1"/>
              </p:cNvSpPr>
              <p:nvPr>
                <p:ph idx="1"/>
              </p:nvPr>
            </p:nvSpPr>
            <p:spPr>
              <a:blipFill>
                <a:blip r:embed="rId2"/>
                <a:stretch>
                  <a:fillRect l="-1391" t="-2801" r="-1236" b="-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52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851CA-28A2-45AB-82A2-628E5E8A08F8}"/>
              </a:ext>
            </a:extLst>
          </p:cNvPr>
          <p:cNvSpPr>
            <a:spLocks noGrp="1"/>
          </p:cNvSpPr>
          <p:nvPr>
            <p:ph type="title"/>
          </p:nvPr>
        </p:nvSpPr>
        <p:spPr/>
        <p:txBody>
          <a:bodyPr/>
          <a:lstStyle/>
          <a:p>
            <a:r>
              <a:rPr lang="zh-CN" altLang="en-US" dirty="0"/>
              <a:t>瓦尔拉斯一般均衡模型</a:t>
            </a:r>
          </a:p>
        </p:txBody>
      </p:sp>
      <p:sp>
        <p:nvSpPr>
          <p:cNvPr id="3" name="内容占位符 2">
            <a:extLst>
              <a:ext uri="{FF2B5EF4-FFF2-40B4-BE49-F238E27FC236}">
                <a16:creationId xmlns:a16="http://schemas.microsoft.com/office/drawing/2014/main" id="{320A10A9-38C9-4962-9F2B-C0DA1BA09795}"/>
              </a:ext>
            </a:extLst>
          </p:cNvPr>
          <p:cNvSpPr>
            <a:spLocks noGrp="1"/>
          </p:cNvSpPr>
          <p:nvPr>
            <p:ph idx="1"/>
          </p:nvPr>
        </p:nvSpPr>
        <p:spPr/>
        <p:txBody>
          <a:bodyPr>
            <a:normAutofit/>
          </a:bodyPr>
          <a:lstStyle/>
          <a:p>
            <a:r>
              <a:rPr lang="zh-CN" altLang="en-US" dirty="0"/>
              <a:t>市场一般均衡的“试探过程”</a:t>
            </a:r>
            <a:endParaRPr lang="en-US" altLang="zh-CN" dirty="0"/>
          </a:p>
          <a:p>
            <a:r>
              <a:rPr lang="zh-CN" altLang="en-US" dirty="0"/>
              <a:t>为解决这个问题，瓦尔拉斯提出“拍卖人”假定。 任务是寻找并确定使市场实现供求一致的均衡价格。</a:t>
            </a:r>
            <a:endParaRPr lang="en-US" altLang="zh-CN" dirty="0"/>
          </a:p>
          <a:p>
            <a:r>
              <a:rPr lang="zh-CN" altLang="en-US" dirty="0"/>
              <a:t>拍卖人不断修正报价。</a:t>
            </a:r>
          </a:p>
          <a:p>
            <a:r>
              <a:rPr lang="zh-CN" altLang="en-US" dirty="0"/>
              <a:t>原则是</a:t>
            </a:r>
            <a:r>
              <a:rPr lang="en-US" altLang="zh-CN" dirty="0"/>
              <a:t>: </a:t>
            </a:r>
            <a:r>
              <a:rPr lang="zh-CN" altLang="en-US" dirty="0"/>
              <a:t>如果价格太高</a:t>
            </a:r>
            <a:r>
              <a:rPr lang="en-US" altLang="zh-CN" dirty="0"/>
              <a:t>, </a:t>
            </a:r>
            <a:r>
              <a:rPr lang="zh-CN" altLang="en-US" dirty="0"/>
              <a:t>降低价格</a:t>
            </a:r>
            <a:r>
              <a:rPr lang="en-US" altLang="zh-CN" dirty="0"/>
              <a:t>; </a:t>
            </a:r>
            <a:r>
              <a:rPr lang="zh-CN" altLang="en-US" dirty="0"/>
              <a:t>如果价格太低</a:t>
            </a:r>
            <a:r>
              <a:rPr lang="en-US" altLang="zh-CN" dirty="0"/>
              <a:t>,</a:t>
            </a:r>
            <a:r>
              <a:rPr lang="zh-CN" altLang="en-US" dirty="0"/>
              <a:t>提高价格。如果新报出的价格仍然不是均衡价格</a:t>
            </a:r>
            <a:r>
              <a:rPr lang="en-US" altLang="zh-CN" dirty="0"/>
              <a:t>, </a:t>
            </a:r>
            <a:r>
              <a:rPr lang="zh-CN" altLang="en-US" dirty="0"/>
              <a:t>就继续对报价加以修正</a:t>
            </a:r>
            <a:r>
              <a:rPr lang="en-US" altLang="zh-CN" dirty="0"/>
              <a:t>, </a:t>
            </a:r>
            <a:r>
              <a:rPr lang="zh-CN" altLang="en-US" dirty="0"/>
              <a:t>直到找到均衡价格为止。</a:t>
            </a:r>
            <a:endParaRPr lang="en-US" altLang="zh-CN" dirty="0"/>
          </a:p>
          <a:p>
            <a:pPr marL="0" indent="0">
              <a:buNone/>
            </a:pPr>
            <a:endParaRPr lang="zh-CN" altLang="en-US" dirty="0"/>
          </a:p>
        </p:txBody>
      </p:sp>
    </p:spTree>
    <p:extLst>
      <p:ext uri="{BB962C8B-B14F-4D97-AF65-F5344CB8AC3E}">
        <p14:creationId xmlns:p14="http://schemas.microsoft.com/office/powerpoint/2010/main" val="43457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4561FD9-C332-4C47-96B9-C527B7918410}"/>
              </a:ext>
            </a:extLst>
          </p:cNvPr>
          <p:cNvSpPr>
            <a:spLocks noGrp="1"/>
          </p:cNvSpPr>
          <p:nvPr>
            <p:ph type="title"/>
          </p:nvPr>
        </p:nvSpPr>
        <p:spPr/>
        <p:txBody>
          <a:bodyPr/>
          <a:lstStyle/>
          <a:p>
            <a:r>
              <a:rPr lang="zh-CN" altLang="en-US" dirty="0"/>
              <a:t>瓦尔拉斯一般均衡</a:t>
            </a:r>
          </a:p>
        </p:txBody>
      </p:sp>
      <p:sp>
        <p:nvSpPr>
          <p:cNvPr id="5" name="文本占位符 4">
            <a:extLst>
              <a:ext uri="{FF2B5EF4-FFF2-40B4-BE49-F238E27FC236}">
                <a16:creationId xmlns:a16="http://schemas.microsoft.com/office/drawing/2014/main" id="{88112DEA-CE09-4687-8932-35F25040D26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42465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D376D-C75D-4B84-A7EC-3CF4E4B0AF0A}"/>
              </a:ext>
            </a:extLst>
          </p:cNvPr>
          <p:cNvSpPr>
            <a:spLocks noGrp="1"/>
          </p:cNvSpPr>
          <p:nvPr>
            <p:ph type="title"/>
          </p:nvPr>
        </p:nvSpPr>
        <p:spPr/>
        <p:txBody>
          <a:bodyPr/>
          <a:lstStyle/>
          <a:p>
            <a:r>
              <a:rPr lang="zh-CN" altLang="en-US" dirty="0"/>
              <a:t>瓦尔拉斯一般均衡模型</a:t>
            </a:r>
          </a:p>
        </p:txBody>
      </p:sp>
      <p:sp>
        <p:nvSpPr>
          <p:cNvPr id="3" name="内容占位符 2">
            <a:extLst>
              <a:ext uri="{FF2B5EF4-FFF2-40B4-BE49-F238E27FC236}">
                <a16:creationId xmlns:a16="http://schemas.microsoft.com/office/drawing/2014/main" id="{581010D9-6EB1-43BC-B63E-0C19A8831942}"/>
              </a:ext>
            </a:extLst>
          </p:cNvPr>
          <p:cNvSpPr>
            <a:spLocks noGrp="1"/>
          </p:cNvSpPr>
          <p:nvPr>
            <p:ph idx="1"/>
          </p:nvPr>
        </p:nvSpPr>
        <p:spPr/>
        <p:txBody>
          <a:bodyPr/>
          <a:lstStyle/>
          <a:p>
            <a:pPr>
              <a:lnSpc>
                <a:spcPct val="80000"/>
              </a:lnSpc>
              <a:spcBef>
                <a:spcPct val="40000"/>
              </a:spcBef>
              <a:defRPr/>
            </a:pPr>
            <a:r>
              <a:rPr lang="zh-CN" altLang="en-US" dirty="0"/>
              <a:t>瓦尔拉斯证明在完全竞争条件下一般均衡存在的可能性，即可能存在一组均衡价格使所有市场同时出清，并使消费者效用和企业的利润同时实现最大化</a:t>
            </a:r>
            <a:endParaRPr lang="en-US" altLang="zh-CN" dirty="0"/>
          </a:p>
          <a:p>
            <a:pPr lvl="1">
              <a:lnSpc>
                <a:spcPct val="80000"/>
              </a:lnSpc>
              <a:spcBef>
                <a:spcPct val="40000"/>
              </a:spcBef>
              <a:defRPr/>
            </a:pPr>
            <a:r>
              <a:rPr lang="zh-CN" altLang="en-US" dirty="0">
                <a:latin typeface="+mn-ea"/>
              </a:rPr>
              <a:t>必要非充分</a:t>
            </a:r>
            <a:endParaRPr lang="en-US" altLang="zh-CN" dirty="0">
              <a:latin typeface="+mn-ea"/>
            </a:endParaRPr>
          </a:p>
          <a:p>
            <a:pPr lvl="1">
              <a:lnSpc>
                <a:spcPct val="80000"/>
              </a:lnSpc>
              <a:spcBef>
                <a:spcPct val="40000"/>
              </a:spcBef>
              <a:defRPr/>
            </a:pPr>
            <a:r>
              <a:rPr lang="zh-CN" altLang="en-US" dirty="0">
                <a:latin typeface="+mn-ea"/>
              </a:rPr>
              <a:t>均衡解可能是负数、虚数或者复数</a:t>
            </a:r>
            <a:endParaRPr lang="en-US" altLang="zh-CN" dirty="0">
              <a:latin typeface="+mn-ea"/>
            </a:endParaRPr>
          </a:p>
          <a:p>
            <a:pPr lvl="1">
              <a:lnSpc>
                <a:spcPct val="80000"/>
              </a:lnSpc>
              <a:spcBef>
                <a:spcPct val="40000"/>
              </a:spcBef>
              <a:defRPr/>
            </a:pPr>
            <a:r>
              <a:rPr lang="zh-CN" altLang="en-US" dirty="0">
                <a:latin typeface="+mn-ea"/>
              </a:rPr>
              <a:t>均衡解不唯一</a:t>
            </a:r>
          </a:p>
          <a:p>
            <a:endParaRPr lang="zh-CN" altLang="en-US" dirty="0"/>
          </a:p>
        </p:txBody>
      </p:sp>
    </p:spTree>
    <p:extLst>
      <p:ext uri="{BB962C8B-B14F-4D97-AF65-F5344CB8AC3E}">
        <p14:creationId xmlns:p14="http://schemas.microsoft.com/office/powerpoint/2010/main" val="182161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934D0-CC8E-411D-A3CB-571E8A2297AA}"/>
              </a:ext>
            </a:extLst>
          </p:cNvPr>
          <p:cNvSpPr>
            <a:spLocks noGrp="1"/>
          </p:cNvSpPr>
          <p:nvPr>
            <p:ph type="title"/>
          </p:nvPr>
        </p:nvSpPr>
        <p:spPr/>
        <p:txBody>
          <a:bodyPr/>
          <a:lstStyle/>
          <a:p>
            <a:r>
              <a:rPr lang="zh-CN" altLang="en-US" dirty="0"/>
              <a:t>一般均衡理论</a:t>
            </a:r>
          </a:p>
        </p:txBody>
      </p:sp>
      <p:sp>
        <p:nvSpPr>
          <p:cNvPr id="3" name="内容占位符 2">
            <a:extLst>
              <a:ext uri="{FF2B5EF4-FFF2-40B4-BE49-F238E27FC236}">
                <a16:creationId xmlns:a16="http://schemas.microsoft.com/office/drawing/2014/main" id="{DA8EC7AD-0758-4D8F-8C2F-A7EDF007937E}"/>
              </a:ext>
            </a:extLst>
          </p:cNvPr>
          <p:cNvSpPr>
            <a:spLocks noGrp="1"/>
          </p:cNvSpPr>
          <p:nvPr>
            <p:ph idx="1"/>
          </p:nvPr>
        </p:nvSpPr>
        <p:spPr/>
        <p:txBody>
          <a:bodyPr/>
          <a:lstStyle/>
          <a:p>
            <a:r>
              <a:rPr lang="zh-CN" altLang="en-US" dirty="0"/>
              <a:t>集合论、拓扑学等数学方法的应用</a:t>
            </a:r>
            <a:r>
              <a:rPr lang="en-US" altLang="zh-CN" dirty="0"/>
              <a:t>, </a:t>
            </a:r>
            <a:r>
              <a:rPr lang="zh-CN" altLang="en-US" dirty="0"/>
              <a:t>特别是不动点定理</a:t>
            </a:r>
            <a:r>
              <a:rPr lang="en-US" altLang="zh-CN" dirty="0"/>
              <a:t>, </a:t>
            </a:r>
            <a:r>
              <a:rPr lang="zh-CN" altLang="en-US" dirty="0"/>
              <a:t>为证明存在性奠定了基础</a:t>
            </a:r>
          </a:p>
          <a:p>
            <a:r>
              <a:rPr lang="zh-CN" altLang="en-US" dirty="0"/>
              <a:t>阿罗、德布鲁等人应用数学结论在严格的假设条件下给出了一般均衡存在性的精确论述。</a:t>
            </a:r>
          </a:p>
          <a:p>
            <a:r>
              <a:rPr lang="zh-CN" altLang="en-US" dirty="0"/>
              <a:t>基于阿罗和德布鲁建立的框架</a:t>
            </a:r>
            <a:r>
              <a:rPr lang="en-US" altLang="zh-CN" dirty="0"/>
              <a:t>, </a:t>
            </a:r>
            <a:r>
              <a:rPr lang="zh-CN" altLang="en-US" dirty="0"/>
              <a:t>将不确定性、时间等因素引入模型之中</a:t>
            </a:r>
            <a:r>
              <a:rPr lang="en-US" altLang="zh-CN" dirty="0"/>
              <a:t>, </a:t>
            </a:r>
            <a:r>
              <a:rPr lang="zh-CN" altLang="en-US" dirty="0"/>
              <a:t>分析动态随机的一般均衡。</a:t>
            </a:r>
          </a:p>
          <a:p>
            <a:endParaRPr lang="zh-CN" altLang="en-US" dirty="0"/>
          </a:p>
        </p:txBody>
      </p:sp>
    </p:spTree>
    <p:extLst>
      <p:ext uri="{BB962C8B-B14F-4D97-AF65-F5344CB8AC3E}">
        <p14:creationId xmlns:p14="http://schemas.microsoft.com/office/powerpoint/2010/main" val="164241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A863A09-4812-442E-86BF-1A8BD111E0D6}"/>
              </a:ext>
            </a:extLst>
          </p:cNvPr>
          <p:cNvSpPr>
            <a:spLocks noGrp="1"/>
          </p:cNvSpPr>
          <p:nvPr>
            <p:ph type="title"/>
          </p:nvPr>
        </p:nvSpPr>
        <p:spPr/>
        <p:txBody>
          <a:bodyPr/>
          <a:lstStyle/>
          <a:p>
            <a:r>
              <a:rPr lang="zh-CN" altLang="en-US" dirty="0"/>
              <a:t>一般均衡的效率</a:t>
            </a:r>
          </a:p>
        </p:txBody>
      </p:sp>
      <p:sp>
        <p:nvSpPr>
          <p:cNvPr id="5" name="文本占位符 4">
            <a:extLst>
              <a:ext uri="{FF2B5EF4-FFF2-40B4-BE49-F238E27FC236}">
                <a16:creationId xmlns:a16="http://schemas.microsoft.com/office/drawing/2014/main" id="{5E099C93-3E2F-4DCD-B167-D451490F750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834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2E7A2-12E6-4CE3-B0A0-37115DF50FE2}"/>
              </a:ext>
            </a:extLst>
          </p:cNvPr>
          <p:cNvSpPr>
            <a:spLocks noGrp="1"/>
          </p:cNvSpPr>
          <p:nvPr>
            <p:ph type="title"/>
          </p:nvPr>
        </p:nvSpPr>
        <p:spPr/>
        <p:txBody>
          <a:bodyPr/>
          <a:lstStyle/>
          <a:p>
            <a:r>
              <a:rPr lang="zh-CN" altLang="en-US" dirty="0"/>
              <a:t>经济效率标准：帕累托最优</a:t>
            </a:r>
          </a:p>
        </p:txBody>
      </p:sp>
      <p:sp>
        <p:nvSpPr>
          <p:cNvPr id="3" name="内容占位符 2">
            <a:extLst>
              <a:ext uri="{FF2B5EF4-FFF2-40B4-BE49-F238E27FC236}">
                <a16:creationId xmlns:a16="http://schemas.microsoft.com/office/drawing/2014/main" id="{351346B9-F2A5-4EEB-8AA7-AE7644EEF694}"/>
              </a:ext>
            </a:extLst>
          </p:cNvPr>
          <p:cNvSpPr>
            <a:spLocks noGrp="1"/>
          </p:cNvSpPr>
          <p:nvPr>
            <p:ph idx="1"/>
          </p:nvPr>
        </p:nvSpPr>
        <p:spPr/>
        <p:txBody>
          <a:bodyPr>
            <a:normAutofit fontScale="92500"/>
          </a:bodyPr>
          <a:lstStyle/>
          <a:p>
            <a:pPr>
              <a:defRPr/>
            </a:pPr>
            <a:r>
              <a:rPr lang="zh-CN" altLang="zh-CN" dirty="0"/>
              <a:t>对于某种既定的资源配置状态，如果不可能在不影响他人境况的条件下来改善某个人的福利状况，则称该状态为帕累托最优状态。</a:t>
            </a:r>
            <a:endParaRPr lang="en-US" altLang="zh-CN" dirty="0"/>
          </a:p>
          <a:p>
            <a:pPr lvl="1">
              <a:defRPr/>
            </a:pPr>
            <a:r>
              <a:rPr lang="zh-CN" altLang="en-US" dirty="0"/>
              <a:t>以甲、乙两个人的境况为例</a:t>
            </a:r>
            <a:r>
              <a:rPr lang="en-US" altLang="zh-CN" dirty="0"/>
              <a:t>, </a:t>
            </a:r>
            <a:r>
              <a:rPr lang="zh-CN" altLang="en-US" dirty="0"/>
              <a:t>如果不使其中一人的境况变坏就不能使另一人的境况变好</a:t>
            </a:r>
            <a:r>
              <a:rPr lang="en-US" altLang="zh-CN" dirty="0"/>
              <a:t>, </a:t>
            </a:r>
            <a:r>
              <a:rPr lang="zh-CN" altLang="en-US" dirty="0"/>
              <a:t>便实现了帕累托最优。</a:t>
            </a:r>
            <a:endParaRPr lang="zh-CN" altLang="zh-CN" dirty="0"/>
          </a:p>
          <a:p>
            <a:pPr>
              <a:defRPr/>
            </a:pPr>
            <a:r>
              <a:rPr lang="zh-CN" altLang="zh-CN" dirty="0"/>
              <a:t>实现了帕累托最优标准，就是达到了经济效率；反之，就是没有达到经济效率。因此，经济效率是以帕累托最优状态为标准的效率。  </a:t>
            </a:r>
            <a:endParaRPr lang="en-US" altLang="zh-CN" dirty="0"/>
          </a:p>
          <a:p>
            <a:pPr>
              <a:defRPr/>
            </a:pPr>
            <a:r>
              <a:rPr lang="zh-CN" altLang="en-US" dirty="0"/>
              <a:t>如果存在着对原有资源配置的一个再配置</a:t>
            </a:r>
            <a:r>
              <a:rPr lang="en-US" altLang="zh-CN" dirty="0"/>
              <a:t>, </a:t>
            </a:r>
            <a:r>
              <a:rPr lang="zh-CN" altLang="en-US" dirty="0"/>
              <a:t>可以在不影响他人境况的条件下来改善某些人的福利状况</a:t>
            </a:r>
            <a:r>
              <a:rPr lang="en-US" altLang="zh-CN" dirty="0"/>
              <a:t>, </a:t>
            </a:r>
            <a:r>
              <a:rPr lang="zh-CN" altLang="en-US" dirty="0"/>
              <a:t>则称资源的配置是对原有配置的帕累托福利增进。</a:t>
            </a:r>
          </a:p>
          <a:p>
            <a:pPr>
              <a:defRPr/>
            </a:pPr>
            <a:endParaRPr lang="zh-CN" altLang="zh-CN" dirty="0"/>
          </a:p>
          <a:p>
            <a:endParaRPr lang="zh-CN" altLang="en-US" dirty="0"/>
          </a:p>
        </p:txBody>
      </p:sp>
    </p:spTree>
    <p:extLst>
      <p:ext uri="{BB962C8B-B14F-4D97-AF65-F5344CB8AC3E}">
        <p14:creationId xmlns:p14="http://schemas.microsoft.com/office/powerpoint/2010/main" val="4024919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10C16-7BD1-4A1C-8B8C-07F980860D3C}"/>
              </a:ext>
            </a:extLst>
          </p:cNvPr>
          <p:cNvSpPr>
            <a:spLocks noGrp="1"/>
          </p:cNvSpPr>
          <p:nvPr>
            <p:ph type="title"/>
          </p:nvPr>
        </p:nvSpPr>
        <p:spPr/>
        <p:txBody>
          <a:bodyPr/>
          <a:lstStyle/>
          <a:p>
            <a:r>
              <a:rPr lang="zh-CN" altLang="en-US" dirty="0"/>
              <a:t>帕累托最优：例子</a:t>
            </a:r>
          </a:p>
        </p:txBody>
      </p:sp>
      <p:graphicFrame>
        <p:nvGraphicFramePr>
          <p:cNvPr id="4" name="内容占位符 3">
            <a:extLst>
              <a:ext uri="{FF2B5EF4-FFF2-40B4-BE49-F238E27FC236}">
                <a16:creationId xmlns:a16="http://schemas.microsoft.com/office/drawing/2014/main" id="{592B6DE3-C982-4E4D-BD20-1503C3B67802}"/>
              </a:ext>
            </a:extLst>
          </p:cNvPr>
          <p:cNvGraphicFramePr>
            <a:graphicFrameLocks noGrp="1"/>
          </p:cNvGraphicFramePr>
          <p:nvPr>
            <p:ph idx="1"/>
            <p:extLst>
              <p:ext uri="{D42A27DB-BD31-4B8C-83A1-F6EECF244321}">
                <p14:modId xmlns:p14="http://schemas.microsoft.com/office/powerpoint/2010/main" val="3404656445"/>
              </p:ext>
            </p:extLst>
          </p:nvPr>
        </p:nvGraphicFramePr>
        <p:xfrm>
          <a:off x="628650" y="1825625"/>
          <a:ext cx="7718937" cy="4907280"/>
        </p:xfrm>
        <a:graphic>
          <a:graphicData uri="http://schemas.openxmlformats.org/drawingml/2006/table">
            <a:tbl>
              <a:tblPr/>
              <a:tblGrid>
                <a:gridCol w="1646568">
                  <a:extLst>
                    <a:ext uri="{9D8B030D-6E8A-4147-A177-3AD203B41FA5}">
                      <a16:colId xmlns:a16="http://schemas.microsoft.com/office/drawing/2014/main" val="72556029"/>
                    </a:ext>
                  </a:extLst>
                </a:gridCol>
                <a:gridCol w="1888755">
                  <a:extLst>
                    <a:ext uri="{9D8B030D-6E8A-4147-A177-3AD203B41FA5}">
                      <a16:colId xmlns:a16="http://schemas.microsoft.com/office/drawing/2014/main" val="1336024854"/>
                    </a:ext>
                  </a:extLst>
                </a:gridCol>
                <a:gridCol w="1969976">
                  <a:extLst>
                    <a:ext uri="{9D8B030D-6E8A-4147-A177-3AD203B41FA5}">
                      <a16:colId xmlns:a16="http://schemas.microsoft.com/office/drawing/2014/main" val="2136001231"/>
                    </a:ext>
                  </a:extLst>
                </a:gridCol>
                <a:gridCol w="2213638">
                  <a:extLst>
                    <a:ext uri="{9D8B030D-6E8A-4147-A177-3AD203B41FA5}">
                      <a16:colId xmlns:a16="http://schemas.microsoft.com/office/drawing/2014/main" val="2888925930"/>
                    </a:ext>
                  </a:extLst>
                </a:gridCol>
              </a:tblGrid>
              <a:tr h="432637">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zh-CN"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rPr>
                        <a:t>成员</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A53010"/>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rPr>
                        <a:t>资源配置</a:t>
                      </a:r>
                      <a:r>
                        <a:rPr kumimoji="0" lang="en-US" altLang="zh-CN"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Century Gothic" panose="020B0502020202020204" pitchFamily="34" charset="0"/>
                        </a:rPr>
                        <a:t>A</a:t>
                      </a:r>
                      <a:endPar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A53010"/>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rPr>
                        <a:t>资源配置</a:t>
                      </a:r>
                      <a:r>
                        <a:rPr kumimoji="0" lang="en-US" altLang="zh-CN"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Century Gothic" panose="020B0502020202020204" pitchFamily="34" charset="0"/>
                        </a:rPr>
                        <a:t>B</a:t>
                      </a:r>
                      <a:endPar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A53010"/>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rPr>
                        <a:t>资源配置</a:t>
                      </a:r>
                      <a:r>
                        <a:rPr kumimoji="0" lang="en-US" altLang="zh-CN"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Century Gothic" panose="020B0502020202020204" pitchFamily="34" charset="0"/>
                        </a:rPr>
                        <a:t>C</a:t>
                      </a:r>
                      <a:endPar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A53010"/>
                    </a:solidFill>
                  </a:tcPr>
                </a:tc>
                <a:extLst>
                  <a:ext uri="{0D108BD9-81ED-4DB2-BD59-A6C34878D82A}">
                    <a16:rowId xmlns:a16="http://schemas.microsoft.com/office/drawing/2014/main" val="3083884663"/>
                  </a:ext>
                </a:extLst>
              </a:tr>
              <a:tr h="381739">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Alpha</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1000</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999</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1000</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extLst>
                  <a:ext uri="{0D108BD9-81ED-4DB2-BD59-A6C34878D82A}">
                    <a16:rowId xmlns:a16="http://schemas.microsoft.com/office/drawing/2014/main" val="2379038174"/>
                  </a:ext>
                </a:extLst>
              </a:tr>
              <a:tr h="381739">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Gama</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0E7E7"/>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1000</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0E7E7"/>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999</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0E7E7"/>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1000</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0E7E7"/>
                    </a:solidFill>
                  </a:tcPr>
                </a:tc>
                <a:extLst>
                  <a:ext uri="{0D108BD9-81ED-4DB2-BD59-A6C34878D82A}">
                    <a16:rowId xmlns:a16="http://schemas.microsoft.com/office/drawing/2014/main" val="3152959878"/>
                  </a:ext>
                </a:extLst>
              </a:tr>
              <a:tr h="381739">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Beta</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200</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400</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398</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extLst>
                  <a:ext uri="{0D108BD9-81ED-4DB2-BD59-A6C34878D82A}">
                    <a16:rowId xmlns:a16="http://schemas.microsoft.com/office/drawing/2014/main" val="2336445682"/>
                  </a:ext>
                </a:extLst>
              </a:tr>
              <a:tr h="2519474">
                <a:tc gridSpan="4">
                  <a:txBody>
                    <a:bodyPr/>
                    <a:lstStyle>
                      <a:lvl1pPr marL="571500" indent="-571500"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571500" marR="0" lvl="0" indent="-57150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因为</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C</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的存在，</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A</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是无效率的。</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如果能从</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A</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到</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C</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，那么就可以从</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A</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到</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C</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，这样，相对于</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A</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而言，</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C</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是有效率的，</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A</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是无效率的</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a:t>
                      </a:r>
                      <a:endPar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endParaRPr>
                    </a:p>
                    <a:p>
                      <a:pPr marL="571500" marR="0" lvl="0" indent="-57150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如果正好处在</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 B</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，那么</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B</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是有效率的；如果正好处在</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C</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，那么</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C</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是有效率的；但是在</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B</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和</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C</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之间的移动不能说是效率改善。</a:t>
                      </a:r>
                      <a:endPar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endParaRPr>
                    </a:p>
                    <a:p>
                      <a:pPr marL="571500" marR="0" lvl="0" indent="-57150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如果</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C</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或类似</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C</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的配置不存在的话，那么</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A</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和</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B</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都是有效率的。</a:t>
                      </a: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0E7E7"/>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67081042"/>
                  </a:ext>
                </a:extLst>
              </a:tr>
            </a:tbl>
          </a:graphicData>
        </a:graphic>
      </p:graphicFrame>
    </p:spTree>
    <p:extLst>
      <p:ext uri="{BB962C8B-B14F-4D97-AF65-F5344CB8AC3E}">
        <p14:creationId xmlns:p14="http://schemas.microsoft.com/office/powerpoint/2010/main" val="393807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C9078-FA87-46F1-BE5C-A756ED47DF2B}"/>
              </a:ext>
            </a:extLst>
          </p:cNvPr>
          <p:cNvSpPr>
            <a:spLocks noGrp="1"/>
          </p:cNvSpPr>
          <p:nvPr>
            <p:ph type="title"/>
          </p:nvPr>
        </p:nvSpPr>
        <p:spPr/>
        <p:txBody>
          <a:bodyPr/>
          <a:lstStyle/>
          <a:p>
            <a:r>
              <a:rPr lang="zh-CN" altLang="en-US" dirty="0"/>
              <a:t>帕累托最优：例子</a:t>
            </a:r>
          </a:p>
        </p:txBody>
      </p:sp>
      <p:sp>
        <p:nvSpPr>
          <p:cNvPr id="3" name="内容占位符 2">
            <a:extLst>
              <a:ext uri="{FF2B5EF4-FFF2-40B4-BE49-F238E27FC236}">
                <a16:creationId xmlns:a16="http://schemas.microsoft.com/office/drawing/2014/main" id="{30F1A8E2-6270-461D-A511-271E096540D0}"/>
              </a:ext>
            </a:extLst>
          </p:cNvPr>
          <p:cNvSpPr>
            <a:spLocks noGrp="1"/>
          </p:cNvSpPr>
          <p:nvPr>
            <p:ph idx="1"/>
          </p:nvPr>
        </p:nvSpPr>
        <p:spPr/>
        <p:txBody>
          <a:bodyPr/>
          <a:lstStyle/>
          <a:p>
            <a:r>
              <a:rPr lang="zh-CN" altLang="en-US" dirty="0"/>
              <a:t>帕累托改进：如果资源配置的变化在没有损害任何一个成员福利的情形下增进了至少一个人的福利，我们就称这种变化为帕累托改进。</a:t>
            </a:r>
          </a:p>
        </p:txBody>
      </p:sp>
      <p:graphicFrame>
        <p:nvGraphicFramePr>
          <p:cNvPr id="6" name="表格 3">
            <a:extLst>
              <a:ext uri="{FF2B5EF4-FFF2-40B4-BE49-F238E27FC236}">
                <a16:creationId xmlns:a16="http://schemas.microsoft.com/office/drawing/2014/main" id="{71D2B92A-AC28-4712-BFD1-1A1994B94AEE}"/>
              </a:ext>
            </a:extLst>
          </p:cNvPr>
          <p:cNvGraphicFramePr>
            <a:graphicFrameLocks noGrp="1"/>
          </p:cNvGraphicFramePr>
          <p:nvPr/>
        </p:nvGraphicFramePr>
        <p:xfrm>
          <a:off x="323850" y="3070225"/>
          <a:ext cx="8447088" cy="3062289"/>
        </p:xfrm>
        <a:graphic>
          <a:graphicData uri="http://schemas.openxmlformats.org/drawingml/2006/table">
            <a:tbl>
              <a:tblPr/>
              <a:tblGrid>
                <a:gridCol w="1398588">
                  <a:extLst>
                    <a:ext uri="{9D8B030D-6E8A-4147-A177-3AD203B41FA5}">
                      <a16:colId xmlns:a16="http://schemas.microsoft.com/office/drawing/2014/main" val="3782278565"/>
                    </a:ext>
                  </a:extLst>
                </a:gridCol>
                <a:gridCol w="2317750">
                  <a:extLst>
                    <a:ext uri="{9D8B030D-6E8A-4147-A177-3AD203B41FA5}">
                      <a16:colId xmlns:a16="http://schemas.microsoft.com/office/drawing/2014/main" val="3427750329"/>
                    </a:ext>
                  </a:extLst>
                </a:gridCol>
                <a:gridCol w="2325687">
                  <a:extLst>
                    <a:ext uri="{9D8B030D-6E8A-4147-A177-3AD203B41FA5}">
                      <a16:colId xmlns:a16="http://schemas.microsoft.com/office/drawing/2014/main" val="613990825"/>
                    </a:ext>
                  </a:extLst>
                </a:gridCol>
                <a:gridCol w="2405063">
                  <a:extLst>
                    <a:ext uri="{9D8B030D-6E8A-4147-A177-3AD203B41FA5}">
                      <a16:colId xmlns:a16="http://schemas.microsoft.com/office/drawing/2014/main" val="696871577"/>
                    </a:ext>
                  </a:extLst>
                </a:gridCol>
              </a:tblGrid>
              <a:tr h="547745">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zh-CN" sz="28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rPr>
                        <a:t>成员</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A53010"/>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rPr>
                        <a:t>资源配置</a:t>
                      </a:r>
                      <a:r>
                        <a:rPr kumimoji="0" lang="en-US" altLang="zh-CN"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Century Gothic" panose="020B0502020202020204" pitchFamily="34" charset="0"/>
                        </a:rPr>
                        <a:t>A</a:t>
                      </a:r>
                      <a:endPar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endParaRP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A53010"/>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rPr>
                        <a:t>资源配置</a:t>
                      </a:r>
                      <a:r>
                        <a:rPr kumimoji="0" lang="en-US" altLang="zh-CN"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Century Gothic" panose="020B0502020202020204" pitchFamily="34" charset="0"/>
                        </a:rPr>
                        <a:t>B</a:t>
                      </a:r>
                      <a:endPar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endParaRP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A53010"/>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rPr>
                        <a:t>资源配置</a:t>
                      </a:r>
                      <a:r>
                        <a:rPr kumimoji="0" lang="en-US" altLang="zh-CN"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Century Gothic" panose="020B0502020202020204" pitchFamily="34" charset="0"/>
                        </a:rPr>
                        <a:t>C</a:t>
                      </a:r>
                      <a:endParaRPr kumimoji="0" lang="zh-CN" altLang="en-US" sz="28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sym typeface="幼圆" panose="02010509060101010101" pitchFamily="49" charset="-122"/>
                      </a:endParaRP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A53010"/>
                    </a:solidFill>
                  </a:tcPr>
                </a:tc>
                <a:extLst>
                  <a:ext uri="{0D108BD9-81ED-4DB2-BD59-A6C34878D82A}">
                    <a16:rowId xmlns:a16="http://schemas.microsoft.com/office/drawing/2014/main" val="2691692872"/>
                  </a:ext>
                </a:extLst>
              </a:tr>
              <a:tr h="518214">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Alpha</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1000</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1000</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5000</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extLst>
                  <a:ext uri="{0D108BD9-81ED-4DB2-BD59-A6C34878D82A}">
                    <a16:rowId xmlns:a16="http://schemas.microsoft.com/office/drawing/2014/main" val="2818803774"/>
                  </a:ext>
                </a:extLst>
              </a:tr>
              <a:tr h="519167">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Gama</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0E7E7"/>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1000</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0E7E7"/>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1000</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0E7E7"/>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4000</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0E7E7"/>
                    </a:solidFill>
                  </a:tcPr>
                </a:tc>
                <a:extLst>
                  <a:ext uri="{0D108BD9-81ED-4DB2-BD59-A6C34878D82A}">
                    <a16:rowId xmlns:a16="http://schemas.microsoft.com/office/drawing/2014/main" val="339489897"/>
                  </a:ext>
                </a:extLst>
              </a:tr>
              <a:tr h="518214">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Beta</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200</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400</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400</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0CCCB"/>
                    </a:solidFill>
                  </a:tcPr>
                </a:tc>
                <a:extLst>
                  <a:ext uri="{0D108BD9-81ED-4DB2-BD59-A6C34878D82A}">
                    <a16:rowId xmlns:a16="http://schemas.microsoft.com/office/drawing/2014/main" val="3691910454"/>
                  </a:ext>
                </a:extLst>
              </a:tr>
              <a:tr h="958949">
                <a:tc gridSpan="4">
                  <a:txBody>
                    <a:bodyPr/>
                    <a:lstStyle>
                      <a:lvl1pPr marL="571500" indent="-571500"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571500" marR="0" lvl="0" indent="-571500" algn="l" defTabSz="914400" rtl="0" eaLnBrk="0" fontAlgn="base" latinLnBrk="0" hangingPunct="0">
                        <a:lnSpc>
                          <a:spcPct val="100000"/>
                        </a:lnSpc>
                        <a:spcBef>
                          <a:spcPct val="0"/>
                        </a:spcBef>
                        <a:spcAft>
                          <a:spcPct val="0"/>
                        </a:spcAft>
                        <a:buClrTx/>
                        <a:buSzTx/>
                        <a:buFontTx/>
                        <a:buChar char="•"/>
                        <a:tabLst/>
                      </a:pPr>
                      <a:r>
                        <a:rPr kumimoji="0" lang="zh-CN" altLang="en-US" sz="2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从</a:t>
                      </a:r>
                      <a:r>
                        <a:rPr kumimoji="0" lang="en-US" altLang="zh-CN" sz="2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A</a:t>
                      </a:r>
                      <a:r>
                        <a:rPr kumimoji="0" lang="zh-CN" altLang="en-US" sz="2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到</a:t>
                      </a:r>
                      <a:r>
                        <a:rPr kumimoji="0" lang="en-US" altLang="zh-CN" sz="2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B</a:t>
                      </a:r>
                      <a:r>
                        <a:rPr kumimoji="0" lang="zh-CN" altLang="en-US" sz="2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是帕累托改善。</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endParaRPr>
                    </a:p>
                    <a:p>
                      <a:pPr marL="571500" marR="0" lvl="0" indent="-571500" algn="l" defTabSz="914400" rtl="0" eaLnBrk="0" fontAlgn="base" latinLnBrk="0" hangingPunct="0">
                        <a:lnSpc>
                          <a:spcPct val="100000"/>
                        </a:lnSpc>
                        <a:spcBef>
                          <a:spcPct val="0"/>
                        </a:spcBef>
                        <a:spcAft>
                          <a:spcPct val="0"/>
                        </a:spcAft>
                        <a:buClrTx/>
                        <a:buSzTx/>
                        <a:buFontTx/>
                        <a:buChar char="•"/>
                        <a:tabLst/>
                      </a:pPr>
                      <a:r>
                        <a:rPr kumimoji="0" lang="zh-CN" altLang="en-US" sz="2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从</a:t>
                      </a:r>
                      <a:r>
                        <a:rPr kumimoji="0" lang="en-US" altLang="zh-CN" sz="2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B</a:t>
                      </a:r>
                      <a:r>
                        <a:rPr kumimoji="0" lang="zh-CN" altLang="en-US" sz="2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到</a:t>
                      </a:r>
                      <a:r>
                        <a:rPr kumimoji="0" lang="en-US" altLang="zh-CN" sz="2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Century Gothic" panose="020B0502020202020204" pitchFamily="34" charset="0"/>
                        </a:rPr>
                        <a:t>C</a:t>
                      </a:r>
                      <a:r>
                        <a:rPr kumimoji="0" lang="zh-CN" altLang="en-US" sz="2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sym typeface="幼圆" panose="02010509060101010101" pitchFamily="49" charset="-122"/>
                        </a:rPr>
                        <a:t>也是帕累托改善，尽管分配进一步恶化。</a:t>
                      </a:r>
                    </a:p>
                  </a:txBody>
                  <a:tcPr marT="45725" marB="45725"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0E7E7"/>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9500281"/>
                  </a:ext>
                </a:extLst>
              </a:tr>
            </a:tbl>
          </a:graphicData>
        </a:graphic>
      </p:graphicFrame>
    </p:spTree>
    <p:extLst>
      <p:ext uri="{BB962C8B-B14F-4D97-AF65-F5344CB8AC3E}">
        <p14:creationId xmlns:p14="http://schemas.microsoft.com/office/powerpoint/2010/main" val="1268331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DCF5D-FF71-4FE6-875C-45288DAB68F4}"/>
              </a:ext>
            </a:extLst>
          </p:cNvPr>
          <p:cNvSpPr>
            <a:spLocks noGrp="1"/>
          </p:cNvSpPr>
          <p:nvPr>
            <p:ph type="title"/>
          </p:nvPr>
        </p:nvSpPr>
        <p:spPr/>
        <p:txBody>
          <a:bodyPr/>
          <a:lstStyle/>
          <a:p>
            <a:r>
              <a:rPr lang="zh-CN" altLang="en-US" dirty="0"/>
              <a:t>交换的一般均衡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200F55B-DBD7-42F6-9672-2C4818C3910B}"/>
                  </a:ext>
                </a:extLst>
              </p:cNvPr>
              <p:cNvSpPr>
                <a:spLocks noGrp="1"/>
              </p:cNvSpPr>
              <p:nvPr>
                <p:ph idx="1"/>
              </p:nvPr>
            </p:nvSpPr>
            <p:spPr/>
            <p:txBody>
              <a:bodyPr>
                <a:normAutofit lnSpcReduction="10000"/>
              </a:bodyPr>
              <a:lstStyle/>
              <a:p>
                <a:r>
                  <a:rPr lang="zh-CN" altLang="en-US" dirty="0"/>
                  <a:t>交换的一般均衡理论：不考虑生产的纯交换的一般均衡。</a:t>
                </a:r>
                <a:endParaRPr lang="en-US" altLang="zh-CN" dirty="0"/>
              </a:p>
              <a:p>
                <a:r>
                  <a:rPr lang="zh-CN" altLang="en-US" dirty="0"/>
                  <a:t>假定：两个消费者</a:t>
                </a:r>
                <a:r>
                  <a:rPr lang="en-US" altLang="zh-CN" dirty="0"/>
                  <a:t>A</a:t>
                </a:r>
                <a:r>
                  <a:rPr lang="zh-CN" altLang="en-US" dirty="0"/>
                  <a:t>和</a:t>
                </a:r>
                <a:r>
                  <a:rPr lang="en-US" altLang="zh-CN" dirty="0"/>
                  <a:t>B</a:t>
                </a:r>
                <a:r>
                  <a:rPr lang="zh-CN" altLang="en-US" dirty="0"/>
                  <a:t>，他们商品</a:t>
                </a:r>
                <a:r>
                  <a:rPr lang="en-US" altLang="zh-CN" dirty="0"/>
                  <a:t>1</a:t>
                </a:r>
                <a:r>
                  <a:rPr lang="zh-CN" altLang="en-US" dirty="0"/>
                  <a:t>和商品</a:t>
                </a:r>
                <a:r>
                  <a:rPr lang="en-US" altLang="zh-CN" dirty="0"/>
                  <a:t>2</a:t>
                </a:r>
                <a:r>
                  <a:rPr lang="zh-CN" altLang="en-US" dirty="0"/>
                  <a:t>的禀赋为</a:t>
                </a:r>
                <a14:m>
                  <m:oMath xmlns:m="http://schemas.openxmlformats.org/officeDocument/2006/math">
                    <m:sSup>
                      <m:sSupPr>
                        <m:ctrlPr>
                          <a:rPr lang="en-US" altLang="zh-CN" b="0" i="1" smtClean="0">
                            <a:latin typeface="Cambria Math" panose="02040503050406030204" pitchFamily="18" charset="0"/>
                          </a:rPr>
                        </m:ctrlPr>
                      </m:sSupPr>
                      <m:e>
                        <m:r>
                          <a:rPr lang="zh-CN" altLang="en-US" i="1" smtClean="0">
                            <a:latin typeface="Cambria Math" panose="02040503050406030204" pitchFamily="18" charset="0"/>
                          </a:rPr>
                          <m:t>𝜔</m:t>
                        </m:r>
                      </m:e>
                      <m:sup>
                        <m:r>
                          <a:rPr lang="en-US" altLang="zh-CN" b="0" i="1" smtClean="0">
                            <a:latin typeface="Cambria Math" panose="02040503050406030204" pitchFamily="18" charset="0"/>
                          </a:rPr>
                          <m:t>𝐴</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zh-CN" altLang="en-US" i="1">
                                <a:latin typeface="Cambria Math" panose="02040503050406030204" pitchFamily="18" charset="0"/>
                              </a:rPr>
                              <m:t>𝜔</m:t>
                            </m:r>
                          </m:e>
                          <m:sub>
                            <m:r>
                              <a:rPr lang="en-US" altLang="zh-CN" i="1">
                                <a:latin typeface="Cambria Math" panose="02040503050406030204" pitchFamily="18" charset="0"/>
                              </a:rPr>
                              <m:t>1</m:t>
                            </m:r>
                          </m:sub>
                          <m:sup>
                            <m:r>
                              <a:rPr lang="en-US" altLang="zh-CN" i="1">
                                <a:latin typeface="Cambria Math" panose="02040503050406030204" pitchFamily="18" charset="0"/>
                              </a:rPr>
                              <m:t>𝐴</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𝐴</m:t>
                            </m:r>
                          </m:sup>
                        </m:sSubSup>
                      </m:e>
                    </m:d>
                  </m:oMath>
                </a14:m>
                <a:r>
                  <a:rPr lang="zh-CN" altLang="en-US" dirty="0"/>
                  <a:t>和</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𝜔</m:t>
                        </m:r>
                      </m:e>
                      <m:sup>
                        <m:r>
                          <a:rPr lang="en-US" altLang="zh-CN" b="0" i="1" smtClean="0">
                            <a:latin typeface="Cambria Math" panose="02040503050406030204" pitchFamily="18" charset="0"/>
                          </a:rPr>
                          <m:t>𝐵</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𝐵</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𝐵</m:t>
                            </m:r>
                          </m:sup>
                        </m:sSubSup>
                      </m:e>
                    </m:d>
                  </m:oMath>
                </a14:m>
                <a:endParaRPr lang="en-US" altLang="zh-CN" dirty="0"/>
              </a:p>
              <a:p>
                <a:r>
                  <a:rPr lang="zh-CN" altLang="en-US" dirty="0"/>
                  <a:t>他们可以自由交换且交易成本为</a:t>
                </a:r>
                <a:r>
                  <a:rPr lang="en-US" altLang="zh-CN" dirty="0"/>
                  <a:t>0</a:t>
                </a:r>
              </a:p>
              <a:p>
                <a:r>
                  <a:rPr lang="zh-CN" altLang="en-US" dirty="0"/>
                  <a:t>商品</a:t>
                </a:r>
                <a:r>
                  <a:rPr lang="en-US" altLang="zh-CN" dirty="0"/>
                  <a:t>1</a:t>
                </a:r>
                <a:r>
                  <a:rPr lang="zh-CN" altLang="en-US" dirty="0"/>
                  <a:t>的总数量为</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i="1">
                            <a:latin typeface="Cambria Math" panose="02040503050406030204" pitchFamily="18" charset="0"/>
                          </a:rPr>
                          <m:t>1</m:t>
                        </m:r>
                      </m:sub>
                      <m:sup>
                        <m:r>
                          <a:rPr lang="en-US" altLang="zh-CN" i="1">
                            <a:latin typeface="Cambria Math" panose="02040503050406030204" pitchFamily="18" charset="0"/>
                          </a:rPr>
                          <m:t>𝐴</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i="1">
                            <a:latin typeface="Cambria Math" panose="02040503050406030204" pitchFamily="18" charset="0"/>
                          </a:rPr>
                          <m:t>1</m:t>
                        </m:r>
                      </m:sub>
                      <m:sup>
                        <m:r>
                          <a:rPr lang="en-US" altLang="zh-CN" i="1">
                            <a:latin typeface="Cambria Math" panose="02040503050406030204" pitchFamily="18" charset="0"/>
                          </a:rPr>
                          <m:t>𝐵</m:t>
                        </m:r>
                      </m:sup>
                    </m:sSubSup>
                  </m:oMath>
                </a14:m>
                <a:r>
                  <a:rPr lang="zh-CN" altLang="en-US" dirty="0"/>
                  <a:t>，商品</a:t>
                </a:r>
                <a:r>
                  <a:rPr lang="en-US" altLang="zh-CN" dirty="0"/>
                  <a:t>2</a:t>
                </a:r>
                <a:r>
                  <a:rPr lang="zh-CN" altLang="en-US" dirty="0"/>
                  <a:t>的总数量为</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𝐴</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𝐵</m:t>
                        </m:r>
                      </m:sup>
                    </m:sSubSup>
                  </m:oMath>
                </a14:m>
                <a:endParaRPr lang="en-US" altLang="zh-CN" dirty="0"/>
              </a:p>
              <a:p>
                <a:r>
                  <a:rPr lang="zh-CN" altLang="en-US" dirty="0"/>
                  <a:t>埃奇沃思和鲍利设计出了一个图形，称为埃奇沃思盒。它被用来展示商品</a:t>
                </a:r>
                <a:r>
                  <a:rPr lang="en-US" altLang="zh-CN" dirty="0"/>
                  <a:t>1</a:t>
                </a:r>
                <a:r>
                  <a:rPr lang="zh-CN" altLang="en-US" dirty="0"/>
                  <a:t>和商品</a:t>
                </a:r>
                <a:r>
                  <a:rPr lang="en-US" altLang="zh-CN" dirty="0"/>
                  <a:t>2</a:t>
                </a:r>
                <a:r>
                  <a:rPr lang="zh-CN" altLang="en-US" dirty="0"/>
                  <a:t>的数量在两个消费者之间的所有可能分配。</a:t>
                </a:r>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F200F55B-DBD7-42F6-9672-2C4818C3910B}"/>
                  </a:ext>
                </a:extLst>
              </p:cNvPr>
              <p:cNvSpPr>
                <a:spLocks noGrp="1" noRot="1" noChangeAspect="1" noMove="1" noResize="1" noEditPoints="1" noAdjustHandles="1" noChangeArrowheads="1" noChangeShapeType="1" noTextEdit="1"/>
              </p:cNvSpPr>
              <p:nvPr>
                <p:ph idx="1"/>
              </p:nvPr>
            </p:nvSpPr>
            <p:spPr>
              <a:blipFill>
                <a:blip r:embed="rId2"/>
                <a:stretch>
                  <a:fillRect l="-1391" t="-3221" r="-12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0313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0280B-A403-477E-97A8-7A082D8B693C}"/>
              </a:ext>
            </a:extLst>
          </p:cNvPr>
          <p:cNvSpPr>
            <a:spLocks noGrp="1"/>
          </p:cNvSpPr>
          <p:nvPr>
            <p:ph type="title"/>
          </p:nvPr>
        </p:nvSpPr>
        <p:spPr/>
        <p:txBody>
          <a:bodyPr/>
          <a:lstStyle/>
          <a:p>
            <a:r>
              <a:rPr lang="zh-CN" altLang="en-US" dirty="0"/>
              <a:t>埃奇沃思盒</a:t>
            </a:r>
          </a:p>
        </p:txBody>
      </p:sp>
      <p:sp>
        <p:nvSpPr>
          <p:cNvPr id="5" name="Rectangle 3">
            <a:extLst>
              <a:ext uri="{FF2B5EF4-FFF2-40B4-BE49-F238E27FC236}">
                <a16:creationId xmlns:a16="http://schemas.microsoft.com/office/drawing/2014/main" id="{10DBFFCF-AF60-4EE4-9D47-377BFBB71A6D}"/>
              </a:ext>
            </a:extLst>
          </p:cNvPr>
          <p:cNvSpPr>
            <a:spLocks noChangeArrowheads="1"/>
          </p:cNvSpPr>
          <p:nvPr/>
        </p:nvSpPr>
        <p:spPr bwMode="auto">
          <a:xfrm>
            <a:off x="2216150" y="1739900"/>
            <a:ext cx="4664075" cy="3259138"/>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 name="Line 4">
            <a:extLst>
              <a:ext uri="{FF2B5EF4-FFF2-40B4-BE49-F238E27FC236}">
                <a16:creationId xmlns:a16="http://schemas.microsoft.com/office/drawing/2014/main" id="{8D38C4B0-381A-477B-B0FA-1456BE7DCABE}"/>
              </a:ext>
            </a:extLst>
          </p:cNvPr>
          <p:cNvSpPr>
            <a:spLocks noChangeShapeType="1"/>
          </p:cNvSpPr>
          <p:nvPr/>
        </p:nvSpPr>
        <p:spPr bwMode="auto">
          <a:xfrm>
            <a:off x="2190750" y="6238875"/>
            <a:ext cx="4714875"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a:extLst>
              <a:ext uri="{FF2B5EF4-FFF2-40B4-BE49-F238E27FC236}">
                <a16:creationId xmlns:a16="http://schemas.microsoft.com/office/drawing/2014/main" id="{DF7AD527-23D9-437D-BC9F-0420C57382F3}"/>
              </a:ext>
            </a:extLst>
          </p:cNvPr>
          <p:cNvSpPr>
            <a:spLocks noChangeShapeType="1"/>
          </p:cNvSpPr>
          <p:nvPr/>
        </p:nvSpPr>
        <p:spPr bwMode="auto">
          <a:xfrm>
            <a:off x="361950" y="1666875"/>
            <a:ext cx="0" cy="333375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a:extLst>
              <a:ext uri="{FF2B5EF4-FFF2-40B4-BE49-F238E27FC236}">
                <a16:creationId xmlns:a16="http://schemas.microsoft.com/office/drawing/2014/main" id="{394D206A-A3B8-41A7-B199-EC36DEB06A1E}"/>
              </a:ext>
            </a:extLst>
          </p:cNvPr>
          <p:cNvSpPr>
            <a:spLocks noChangeShapeType="1"/>
          </p:cNvSpPr>
          <p:nvPr/>
        </p:nvSpPr>
        <p:spPr bwMode="auto">
          <a:xfrm>
            <a:off x="5715000" y="2876550"/>
            <a:ext cx="0" cy="2133600"/>
          </a:xfrm>
          <a:prstGeom prst="line">
            <a:avLst/>
          </a:prstGeom>
          <a:noFill/>
          <a:ln w="508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a:extLst>
              <a:ext uri="{FF2B5EF4-FFF2-40B4-BE49-F238E27FC236}">
                <a16:creationId xmlns:a16="http://schemas.microsoft.com/office/drawing/2014/main" id="{F75E6CFB-BA82-4D4D-90D1-D08C8C5EE1B1}"/>
              </a:ext>
            </a:extLst>
          </p:cNvPr>
          <p:cNvSpPr>
            <a:spLocks noChangeShapeType="1"/>
          </p:cNvSpPr>
          <p:nvPr/>
        </p:nvSpPr>
        <p:spPr bwMode="auto">
          <a:xfrm flipH="1">
            <a:off x="2228850" y="2895600"/>
            <a:ext cx="3467100" cy="0"/>
          </a:xfrm>
          <a:prstGeom prst="line">
            <a:avLst/>
          </a:prstGeom>
          <a:noFill/>
          <a:ln w="508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a:extLst>
              <a:ext uri="{FF2B5EF4-FFF2-40B4-BE49-F238E27FC236}">
                <a16:creationId xmlns:a16="http://schemas.microsoft.com/office/drawing/2014/main" id="{2EBAAF30-AF56-442E-BE10-618DBFD797EF}"/>
              </a:ext>
            </a:extLst>
          </p:cNvPr>
          <p:cNvSpPr>
            <a:spLocks noChangeArrowheads="1"/>
          </p:cNvSpPr>
          <p:nvPr/>
        </p:nvSpPr>
        <p:spPr bwMode="auto">
          <a:xfrm>
            <a:off x="5624513" y="4933950"/>
            <a:ext cx="171450" cy="171450"/>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Oval 9">
            <a:extLst>
              <a:ext uri="{FF2B5EF4-FFF2-40B4-BE49-F238E27FC236}">
                <a16:creationId xmlns:a16="http://schemas.microsoft.com/office/drawing/2014/main" id="{B471227A-4DED-4CEF-B76B-A2A626115EC6}"/>
              </a:ext>
            </a:extLst>
          </p:cNvPr>
          <p:cNvSpPr>
            <a:spLocks noChangeArrowheads="1"/>
          </p:cNvSpPr>
          <p:nvPr/>
        </p:nvSpPr>
        <p:spPr bwMode="auto">
          <a:xfrm>
            <a:off x="2133600" y="2800350"/>
            <a:ext cx="171450" cy="171450"/>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 name="Rectangle 10">
            <a:extLst>
              <a:ext uri="{FF2B5EF4-FFF2-40B4-BE49-F238E27FC236}">
                <a16:creationId xmlns:a16="http://schemas.microsoft.com/office/drawing/2014/main" id="{E24CC55F-0D67-43CC-8650-BA5AA8BC7727}"/>
              </a:ext>
            </a:extLst>
          </p:cNvPr>
          <p:cNvSpPr>
            <a:spLocks noChangeArrowheads="1"/>
          </p:cNvSpPr>
          <p:nvPr/>
        </p:nvSpPr>
        <p:spPr bwMode="auto">
          <a:xfrm>
            <a:off x="1717675" y="4827588"/>
            <a:ext cx="69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A</a:t>
            </a:r>
          </a:p>
        </p:txBody>
      </p:sp>
      <p:sp>
        <p:nvSpPr>
          <p:cNvPr id="13" name="Rectangle 11">
            <a:extLst>
              <a:ext uri="{FF2B5EF4-FFF2-40B4-BE49-F238E27FC236}">
                <a16:creationId xmlns:a16="http://schemas.microsoft.com/office/drawing/2014/main" id="{A21DACAD-361A-4013-97D4-02A12F490EA4}"/>
              </a:ext>
            </a:extLst>
          </p:cNvPr>
          <p:cNvSpPr>
            <a:spLocks noChangeArrowheads="1"/>
          </p:cNvSpPr>
          <p:nvPr/>
        </p:nvSpPr>
        <p:spPr bwMode="auto">
          <a:xfrm>
            <a:off x="6804025" y="1246188"/>
            <a:ext cx="69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B</a:t>
            </a:r>
          </a:p>
        </p:txBody>
      </p:sp>
      <p:sp>
        <p:nvSpPr>
          <p:cNvPr id="14" name="Line 12">
            <a:extLst>
              <a:ext uri="{FF2B5EF4-FFF2-40B4-BE49-F238E27FC236}">
                <a16:creationId xmlns:a16="http://schemas.microsoft.com/office/drawing/2014/main" id="{D034F0E0-4FB7-4E03-9A3F-FEC357A7EC3A}"/>
              </a:ext>
            </a:extLst>
          </p:cNvPr>
          <p:cNvSpPr>
            <a:spLocks noChangeShapeType="1"/>
          </p:cNvSpPr>
          <p:nvPr/>
        </p:nvSpPr>
        <p:spPr bwMode="auto">
          <a:xfrm>
            <a:off x="1433513" y="2881313"/>
            <a:ext cx="0" cy="2119312"/>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a:extLst>
              <a:ext uri="{FF2B5EF4-FFF2-40B4-BE49-F238E27FC236}">
                <a16:creationId xmlns:a16="http://schemas.microsoft.com/office/drawing/2014/main" id="{0EED8FE3-BF5C-44EF-9D13-746EDBF0068C}"/>
              </a:ext>
            </a:extLst>
          </p:cNvPr>
          <p:cNvSpPr>
            <a:spLocks noChangeShapeType="1"/>
          </p:cNvSpPr>
          <p:nvPr/>
        </p:nvSpPr>
        <p:spPr bwMode="auto">
          <a:xfrm>
            <a:off x="2205038" y="5688013"/>
            <a:ext cx="3506787"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a:extLst>
              <a:ext uri="{FF2B5EF4-FFF2-40B4-BE49-F238E27FC236}">
                <a16:creationId xmlns:a16="http://schemas.microsoft.com/office/drawing/2014/main" id="{73796A19-2EA4-48EA-87A2-C7DABCB3577F}"/>
              </a:ext>
            </a:extLst>
          </p:cNvPr>
          <p:cNvSpPr>
            <a:spLocks noChangeShapeType="1"/>
          </p:cNvSpPr>
          <p:nvPr/>
        </p:nvSpPr>
        <p:spPr bwMode="auto">
          <a:xfrm>
            <a:off x="7548563" y="1727200"/>
            <a:ext cx="0" cy="117792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a:extLst>
              <a:ext uri="{FF2B5EF4-FFF2-40B4-BE49-F238E27FC236}">
                <a16:creationId xmlns:a16="http://schemas.microsoft.com/office/drawing/2014/main" id="{1C8BE3D7-4A8A-46C4-9B69-BDE62A2917C6}"/>
              </a:ext>
            </a:extLst>
          </p:cNvPr>
          <p:cNvSpPr>
            <a:spLocks noChangeShapeType="1"/>
          </p:cNvSpPr>
          <p:nvPr/>
        </p:nvSpPr>
        <p:spPr bwMode="auto">
          <a:xfrm flipH="1">
            <a:off x="5705475" y="1290638"/>
            <a:ext cx="117792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a:extLst>
              <a:ext uri="{FF2B5EF4-FFF2-40B4-BE49-F238E27FC236}">
                <a16:creationId xmlns:a16="http://schemas.microsoft.com/office/drawing/2014/main" id="{FDE8E619-1C8D-42E6-A649-21F16DABEB39}"/>
              </a:ext>
            </a:extLst>
          </p:cNvPr>
          <p:cNvSpPr>
            <a:spLocks noChangeShapeType="1"/>
          </p:cNvSpPr>
          <p:nvPr/>
        </p:nvSpPr>
        <p:spPr bwMode="auto">
          <a:xfrm flipV="1">
            <a:off x="5711825" y="1727200"/>
            <a:ext cx="0" cy="1173163"/>
          </a:xfrm>
          <a:prstGeom prst="line">
            <a:avLst/>
          </a:prstGeom>
          <a:noFill/>
          <a:ln w="508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a:extLst>
              <a:ext uri="{FF2B5EF4-FFF2-40B4-BE49-F238E27FC236}">
                <a16:creationId xmlns:a16="http://schemas.microsoft.com/office/drawing/2014/main" id="{0978E794-3B81-45F8-8183-CB0103732D2B}"/>
              </a:ext>
            </a:extLst>
          </p:cNvPr>
          <p:cNvSpPr>
            <a:spLocks noChangeShapeType="1"/>
          </p:cNvSpPr>
          <p:nvPr/>
        </p:nvSpPr>
        <p:spPr bwMode="auto">
          <a:xfrm flipH="1">
            <a:off x="5697538" y="2895600"/>
            <a:ext cx="1184275" cy="0"/>
          </a:xfrm>
          <a:prstGeom prst="line">
            <a:avLst/>
          </a:prstGeom>
          <a:noFill/>
          <a:ln w="508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Oval 18">
            <a:extLst>
              <a:ext uri="{FF2B5EF4-FFF2-40B4-BE49-F238E27FC236}">
                <a16:creationId xmlns:a16="http://schemas.microsoft.com/office/drawing/2014/main" id="{42ACCD47-8BC5-4C32-8434-C0944EEE21FD}"/>
              </a:ext>
            </a:extLst>
          </p:cNvPr>
          <p:cNvSpPr>
            <a:spLocks noChangeArrowheads="1"/>
          </p:cNvSpPr>
          <p:nvPr/>
        </p:nvSpPr>
        <p:spPr bwMode="auto">
          <a:xfrm>
            <a:off x="5580063" y="2752725"/>
            <a:ext cx="261937" cy="2619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Oval 19">
            <a:extLst>
              <a:ext uri="{FF2B5EF4-FFF2-40B4-BE49-F238E27FC236}">
                <a16:creationId xmlns:a16="http://schemas.microsoft.com/office/drawing/2014/main" id="{A1ABB6BD-89BA-48CF-86A3-FD38C6B81ECC}"/>
              </a:ext>
            </a:extLst>
          </p:cNvPr>
          <p:cNvSpPr>
            <a:spLocks noChangeArrowheads="1"/>
          </p:cNvSpPr>
          <p:nvPr/>
        </p:nvSpPr>
        <p:spPr bwMode="auto">
          <a:xfrm>
            <a:off x="5626100" y="1644650"/>
            <a:ext cx="171450" cy="171450"/>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 name="Oval 20">
            <a:extLst>
              <a:ext uri="{FF2B5EF4-FFF2-40B4-BE49-F238E27FC236}">
                <a16:creationId xmlns:a16="http://schemas.microsoft.com/office/drawing/2014/main" id="{E36B11B6-85CD-4178-AD73-CA711FC6F201}"/>
              </a:ext>
            </a:extLst>
          </p:cNvPr>
          <p:cNvSpPr>
            <a:spLocks noChangeArrowheads="1"/>
          </p:cNvSpPr>
          <p:nvPr/>
        </p:nvSpPr>
        <p:spPr bwMode="auto">
          <a:xfrm>
            <a:off x="6792913" y="2813050"/>
            <a:ext cx="171450" cy="171450"/>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 name="Rectangle 21">
            <a:extLst>
              <a:ext uri="{FF2B5EF4-FFF2-40B4-BE49-F238E27FC236}">
                <a16:creationId xmlns:a16="http://schemas.microsoft.com/office/drawing/2014/main" id="{AB10BC9D-058C-403F-816E-645D1A80641E}"/>
              </a:ext>
            </a:extLst>
          </p:cNvPr>
          <p:cNvSpPr>
            <a:spLocks noChangeArrowheads="1"/>
          </p:cNvSpPr>
          <p:nvPr/>
        </p:nvSpPr>
        <p:spPr bwMode="auto">
          <a:xfrm>
            <a:off x="2551113" y="3279775"/>
            <a:ext cx="22463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a:ea typeface="宋体" panose="02010600030101010101" pitchFamily="2" charset="-122"/>
              </a:rPr>
              <a:t>禀赋分配点</a:t>
            </a:r>
            <a:endParaRPr lang="en-US" altLang="zh-CN">
              <a:ea typeface="宋体" panose="02010600030101010101" pitchFamily="2" charset="-122"/>
            </a:endParaRPr>
          </a:p>
        </p:txBody>
      </p:sp>
      <p:sp>
        <p:nvSpPr>
          <p:cNvPr id="24" name="Line 22">
            <a:extLst>
              <a:ext uri="{FF2B5EF4-FFF2-40B4-BE49-F238E27FC236}">
                <a16:creationId xmlns:a16="http://schemas.microsoft.com/office/drawing/2014/main" id="{D31C1728-A39B-434E-AC79-2371A6B71823}"/>
              </a:ext>
            </a:extLst>
          </p:cNvPr>
          <p:cNvSpPr>
            <a:spLocks noChangeShapeType="1"/>
          </p:cNvSpPr>
          <p:nvPr/>
        </p:nvSpPr>
        <p:spPr bwMode="auto">
          <a:xfrm flipV="1">
            <a:off x="4667250" y="3048000"/>
            <a:ext cx="881063" cy="64293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D5082564-9ED6-4362-8E03-F2DB2A92DC30}"/>
                  </a:ext>
                </a:extLst>
              </p:cNvPr>
              <p:cNvSpPr/>
              <p:nvPr/>
            </p:nvSpPr>
            <p:spPr>
              <a:xfrm>
                <a:off x="378423" y="2813050"/>
                <a:ext cx="460029" cy="12125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r>
                        <a:rPr lang="en-US" altLang="zh-CN" sz="2400" i="1">
                          <a:latin typeface="Cambria Math" panose="02040503050406030204" pitchFamily="18" charset="0"/>
                        </a:rPr>
                        <m:t>+</m:t>
                      </m:r>
                    </m:oMath>
                  </m:oMathPara>
                </a14:m>
                <a:endParaRPr lang="en-US" altLang="zh-CN"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𝐵</m:t>
                          </m:r>
                        </m:sup>
                      </m:sSubSup>
                    </m:oMath>
                  </m:oMathPara>
                </a14:m>
                <a:endParaRPr lang="zh-CN" altLang="en-US" sz="2400" dirty="0"/>
              </a:p>
            </p:txBody>
          </p:sp>
        </mc:Choice>
        <mc:Fallback xmlns="">
          <p:sp>
            <p:nvSpPr>
              <p:cNvPr id="31" name="矩形 30">
                <a:extLst>
                  <a:ext uri="{FF2B5EF4-FFF2-40B4-BE49-F238E27FC236}">
                    <a16:creationId xmlns:a16="http://schemas.microsoft.com/office/drawing/2014/main" id="{D5082564-9ED6-4362-8E03-F2DB2A92DC30}"/>
                  </a:ext>
                </a:extLst>
              </p:cNvPr>
              <p:cNvSpPr>
                <a:spLocks noRot="1" noChangeAspect="1" noMove="1" noResize="1" noEditPoints="1" noAdjustHandles="1" noChangeArrowheads="1" noChangeShapeType="1" noTextEdit="1"/>
              </p:cNvSpPr>
              <p:nvPr/>
            </p:nvSpPr>
            <p:spPr>
              <a:xfrm>
                <a:off x="378423" y="2813050"/>
                <a:ext cx="460029" cy="1212576"/>
              </a:xfrm>
              <a:prstGeom prst="rect">
                <a:avLst/>
              </a:prstGeom>
              <a:blipFill>
                <a:blip r:embed="rId2"/>
                <a:stretch>
                  <a:fillRect l="-1316" r="-17105" b="-5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40C75508-DCEE-4197-BF1C-FB04D3C8C5DE}"/>
                  </a:ext>
                </a:extLst>
              </p:cNvPr>
              <p:cNvSpPr/>
              <p:nvPr/>
            </p:nvSpPr>
            <p:spPr>
              <a:xfrm>
                <a:off x="3685147" y="6285276"/>
                <a:ext cx="1422634"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𝐵</m:t>
                          </m:r>
                        </m:sup>
                      </m:sSubSup>
                    </m:oMath>
                  </m:oMathPara>
                </a14:m>
                <a:endParaRPr lang="zh-CN" altLang="en-US" sz="2400" dirty="0"/>
              </a:p>
            </p:txBody>
          </p:sp>
        </mc:Choice>
        <mc:Fallback xmlns="">
          <p:sp>
            <p:nvSpPr>
              <p:cNvPr id="32" name="矩形 31">
                <a:extLst>
                  <a:ext uri="{FF2B5EF4-FFF2-40B4-BE49-F238E27FC236}">
                    <a16:creationId xmlns:a16="http://schemas.microsoft.com/office/drawing/2014/main" id="{40C75508-DCEE-4197-BF1C-FB04D3C8C5DE}"/>
                  </a:ext>
                </a:extLst>
              </p:cNvPr>
              <p:cNvSpPr>
                <a:spLocks noRot="1" noChangeAspect="1" noMove="1" noResize="1" noEditPoints="1" noAdjustHandles="1" noChangeArrowheads="1" noChangeShapeType="1" noTextEdit="1"/>
              </p:cNvSpPr>
              <p:nvPr/>
            </p:nvSpPr>
            <p:spPr>
              <a:xfrm>
                <a:off x="3685147" y="6285276"/>
                <a:ext cx="1422634" cy="468013"/>
              </a:xfrm>
              <a:prstGeom prst="rect">
                <a:avLst/>
              </a:prstGeom>
              <a:blipFill>
                <a:blip r:embed="rId3"/>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873FC025-618B-4F8E-8E45-A4F4D742168D}"/>
                  </a:ext>
                </a:extLst>
              </p:cNvPr>
              <p:cNvSpPr/>
              <p:nvPr/>
            </p:nvSpPr>
            <p:spPr>
              <a:xfrm>
                <a:off x="1336927" y="3690938"/>
                <a:ext cx="655949"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3" name="矩形 32">
                <a:extLst>
                  <a:ext uri="{FF2B5EF4-FFF2-40B4-BE49-F238E27FC236}">
                    <a16:creationId xmlns:a16="http://schemas.microsoft.com/office/drawing/2014/main" id="{873FC025-618B-4F8E-8E45-A4F4D742168D}"/>
                  </a:ext>
                </a:extLst>
              </p:cNvPr>
              <p:cNvSpPr>
                <a:spLocks noRot="1" noChangeAspect="1" noMove="1" noResize="1" noEditPoints="1" noAdjustHandles="1" noChangeArrowheads="1" noChangeShapeType="1" noTextEdit="1"/>
              </p:cNvSpPr>
              <p:nvPr/>
            </p:nvSpPr>
            <p:spPr>
              <a:xfrm>
                <a:off x="1336927" y="3690938"/>
                <a:ext cx="655949" cy="468718"/>
              </a:xfrm>
              <a:prstGeom prst="rect">
                <a:avLst/>
              </a:prstGeom>
              <a:blipFill>
                <a:blip r:embed="rId4"/>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D7EAA7FF-1ACE-4099-8B96-0A0B13E5F2CA}"/>
                  </a:ext>
                </a:extLst>
              </p:cNvPr>
              <p:cNvSpPr/>
              <p:nvPr/>
            </p:nvSpPr>
            <p:spPr>
              <a:xfrm>
                <a:off x="3470534" y="5629135"/>
                <a:ext cx="655949"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4" name="矩形 33">
                <a:extLst>
                  <a:ext uri="{FF2B5EF4-FFF2-40B4-BE49-F238E27FC236}">
                    <a16:creationId xmlns:a16="http://schemas.microsoft.com/office/drawing/2014/main" id="{D7EAA7FF-1ACE-4099-8B96-0A0B13E5F2CA}"/>
                  </a:ext>
                </a:extLst>
              </p:cNvPr>
              <p:cNvSpPr>
                <a:spLocks noRot="1" noChangeAspect="1" noMove="1" noResize="1" noEditPoints="1" noAdjustHandles="1" noChangeArrowheads="1" noChangeShapeType="1" noTextEdit="1"/>
              </p:cNvSpPr>
              <p:nvPr/>
            </p:nvSpPr>
            <p:spPr>
              <a:xfrm>
                <a:off x="3470534" y="5629135"/>
                <a:ext cx="655949" cy="468013"/>
              </a:xfrm>
              <a:prstGeom prst="rect">
                <a:avLst/>
              </a:prstGeom>
              <a:blipFill>
                <a:blip r:embed="rId5"/>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87F1E844-11A9-42A6-BBB1-3FEF6E0DDDA7}"/>
                  </a:ext>
                </a:extLst>
              </p:cNvPr>
              <p:cNvSpPr/>
              <p:nvPr/>
            </p:nvSpPr>
            <p:spPr>
              <a:xfrm>
                <a:off x="7496175" y="2080351"/>
                <a:ext cx="654218"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2</m:t>
                          </m:r>
                        </m:sub>
                        <m:sup>
                          <m:r>
                            <a:rPr lang="en-US" altLang="zh-CN" sz="2400" i="1">
                              <a:latin typeface="Cambria Math" panose="02040503050406030204" pitchFamily="18" charset="0"/>
                            </a:rPr>
                            <m:t>𝐵</m:t>
                          </m:r>
                        </m:sup>
                      </m:sSubSup>
                    </m:oMath>
                  </m:oMathPara>
                </a14:m>
                <a:endParaRPr lang="zh-CN" altLang="en-US" sz="2400" dirty="0"/>
              </a:p>
            </p:txBody>
          </p:sp>
        </mc:Choice>
        <mc:Fallback xmlns="">
          <p:sp>
            <p:nvSpPr>
              <p:cNvPr id="35" name="矩形 34">
                <a:extLst>
                  <a:ext uri="{FF2B5EF4-FFF2-40B4-BE49-F238E27FC236}">
                    <a16:creationId xmlns:a16="http://schemas.microsoft.com/office/drawing/2014/main" id="{87F1E844-11A9-42A6-BBB1-3FEF6E0DDDA7}"/>
                  </a:ext>
                </a:extLst>
              </p:cNvPr>
              <p:cNvSpPr>
                <a:spLocks noRot="1" noChangeAspect="1" noMove="1" noResize="1" noEditPoints="1" noAdjustHandles="1" noChangeArrowheads="1" noChangeShapeType="1" noTextEdit="1"/>
              </p:cNvSpPr>
              <p:nvPr/>
            </p:nvSpPr>
            <p:spPr>
              <a:xfrm>
                <a:off x="7496175" y="2080351"/>
                <a:ext cx="654218" cy="466859"/>
              </a:xfrm>
              <a:prstGeom prst="rect">
                <a:avLst/>
              </a:prstGeom>
              <a:blipFill>
                <a:blip r:embed="rId6"/>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EC48A5D6-048B-4BE8-9655-5E5881893E16}"/>
                  </a:ext>
                </a:extLst>
              </p:cNvPr>
              <p:cNvSpPr/>
              <p:nvPr/>
            </p:nvSpPr>
            <p:spPr>
              <a:xfrm>
                <a:off x="6016458" y="834803"/>
                <a:ext cx="654218"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𝐵</m:t>
                          </m:r>
                        </m:sup>
                      </m:sSubSup>
                    </m:oMath>
                  </m:oMathPara>
                </a14:m>
                <a:endParaRPr lang="zh-CN" altLang="en-US" dirty="0"/>
              </a:p>
            </p:txBody>
          </p:sp>
        </mc:Choice>
        <mc:Fallback xmlns="">
          <p:sp>
            <p:nvSpPr>
              <p:cNvPr id="36" name="矩形 35">
                <a:extLst>
                  <a:ext uri="{FF2B5EF4-FFF2-40B4-BE49-F238E27FC236}">
                    <a16:creationId xmlns:a16="http://schemas.microsoft.com/office/drawing/2014/main" id="{EC48A5D6-048B-4BE8-9655-5E5881893E16}"/>
                  </a:ext>
                </a:extLst>
              </p:cNvPr>
              <p:cNvSpPr>
                <a:spLocks noRot="1" noChangeAspect="1" noMove="1" noResize="1" noEditPoints="1" noAdjustHandles="1" noChangeArrowheads="1" noChangeShapeType="1" noTextEdit="1"/>
              </p:cNvSpPr>
              <p:nvPr/>
            </p:nvSpPr>
            <p:spPr>
              <a:xfrm>
                <a:off x="6016458" y="834803"/>
                <a:ext cx="654218" cy="466153"/>
              </a:xfrm>
              <a:prstGeom prst="rect">
                <a:avLst/>
              </a:prstGeom>
              <a:blipFill>
                <a:blip r:embed="rId7"/>
                <a:stretch>
                  <a:fillRect b="-2632"/>
                </a:stretch>
              </a:blipFill>
            </p:spPr>
            <p:txBody>
              <a:bodyPr/>
              <a:lstStyle/>
              <a:p>
                <a:r>
                  <a:rPr lang="zh-CN" altLang="en-US">
                    <a:noFill/>
                  </a:rPr>
                  <a:t> </a:t>
                </a:r>
              </a:p>
            </p:txBody>
          </p:sp>
        </mc:Fallback>
      </mc:AlternateContent>
      <p:sp>
        <p:nvSpPr>
          <p:cNvPr id="37" name="矩形 36">
            <a:extLst>
              <a:ext uri="{FF2B5EF4-FFF2-40B4-BE49-F238E27FC236}">
                <a16:creationId xmlns:a16="http://schemas.microsoft.com/office/drawing/2014/main" id="{4A114E49-16FF-4452-9491-E31FB1CCB1E5}"/>
              </a:ext>
            </a:extLst>
          </p:cNvPr>
          <p:cNvSpPr/>
          <p:nvPr/>
        </p:nvSpPr>
        <p:spPr>
          <a:xfrm>
            <a:off x="7103499" y="3404693"/>
            <a:ext cx="1494401" cy="1631216"/>
          </a:xfrm>
          <a:prstGeom prst="rect">
            <a:avLst/>
          </a:prstGeom>
        </p:spPr>
        <p:txBody>
          <a:bodyPr wrap="square">
            <a:spAutoFit/>
          </a:bodyPr>
          <a:lstStyle/>
          <a:p>
            <a:r>
              <a:rPr lang="zh-CN" altLang="en-US" sz="2000" dirty="0">
                <a:latin typeface="+mn-ea"/>
              </a:rPr>
              <a:t>这个</a:t>
            </a:r>
            <a:r>
              <a:rPr lang="zh-CN" altLang="en-US" sz="2000" dirty="0"/>
              <a:t>盒</a:t>
            </a:r>
            <a:r>
              <a:rPr lang="zh-CN" altLang="en-US" sz="2000" dirty="0">
                <a:latin typeface="+mn-ea"/>
              </a:rPr>
              <a:t>子的宽和高分</a:t>
            </a:r>
            <a:endParaRPr lang="en-US" altLang="zh-CN" sz="2000" dirty="0">
              <a:latin typeface="+mn-ea"/>
            </a:endParaRPr>
          </a:p>
          <a:p>
            <a:r>
              <a:rPr lang="zh-CN" altLang="en-US" sz="2000" dirty="0">
                <a:latin typeface="+mn-ea"/>
              </a:rPr>
              <a:t>别表示了这两种商品</a:t>
            </a:r>
            <a:endParaRPr lang="en-US" altLang="zh-CN" sz="2000" dirty="0">
              <a:latin typeface="+mn-ea"/>
            </a:endParaRPr>
          </a:p>
          <a:p>
            <a:r>
              <a:rPr lang="zh-CN" altLang="en-US" sz="2000" dirty="0">
                <a:latin typeface="+mn-ea"/>
              </a:rPr>
              <a:t>的数量。</a:t>
            </a:r>
            <a:endParaRPr lang="en-US" altLang="zh-CN" sz="2000" dirty="0">
              <a:latin typeface="+mn-ea"/>
            </a:endParaRPr>
          </a:p>
        </p:txBody>
      </p:sp>
    </p:spTree>
    <p:extLst>
      <p:ext uri="{BB962C8B-B14F-4D97-AF65-F5344CB8AC3E}">
        <p14:creationId xmlns:p14="http://schemas.microsoft.com/office/powerpoint/2010/main" val="679628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72B7F-34F3-4305-9FC5-C8629B2F194C}"/>
              </a:ext>
            </a:extLst>
          </p:cNvPr>
          <p:cNvSpPr>
            <a:spLocks noGrp="1"/>
          </p:cNvSpPr>
          <p:nvPr>
            <p:ph type="title"/>
          </p:nvPr>
        </p:nvSpPr>
        <p:spPr/>
        <p:txBody>
          <a:bodyPr/>
          <a:lstStyle/>
          <a:p>
            <a:r>
              <a:rPr lang="zh-CN" altLang="en-US" dirty="0"/>
              <a:t>可行的分配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C640F01-FCAC-42BF-8C95-B92445C25648}"/>
                  </a:ext>
                </a:extLst>
              </p:cNvPr>
              <p:cNvSpPr>
                <a:spLocks noGrp="1"/>
              </p:cNvSpPr>
              <p:nvPr>
                <p:ph idx="1"/>
              </p:nvPr>
            </p:nvSpPr>
            <p:spPr/>
            <p:txBody>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𝐴</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𝐴</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i="1">
                                <a:latin typeface="Cambria Math" panose="02040503050406030204" pitchFamily="18" charset="0"/>
                              </a:rPr>
                              <m:t>2</m:t>
                            </m:r>
                          </m:sub>
                          <m:sup>
                            <m:r>
                              <a:rPr lang="en-US" altLang="zh-CN" i="1">
                                <a:latin typeface="Cambria Math" panose="02040503050406030204" pitchFamily="18" charset="0"/>
                              </a:rPr>
                              <m:t>𝐴</m:t>
                            </m:r>
                          </m:sup>
                        </m:sSubSup>
                      </m:e>
                    </m:d>
                  </m:oMath>
                </a14:m>
                <a:r>
                  <a:rPr lang="zh-CN" altLang="en-US" dirty="0"/>
                  <a:t>表示消费者</a:t>
                </a:r>
                <a:r>
                  <a:rPr lang="en-US" altLang="zh-CN" dirty="0"/>
                  <a:t>A</a:t>
                </a:r>
                <a:r>
                  <a:rPr lang="zh-CN" altLang="en-US" dirty="0"/>
                  <a:t>的一个分配。</a:t>
                </a:r>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𝐵</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𝐵</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i="1">
                                <a:latin typeface="Cambria Math" panose="02040503050406030204" pitchFamily="18" charset="0"/>
                              </a:rPr>
                              <m:t>2</m:t>
                            </m:r>
                          </m:sub>
                          <m:sup>
                            <m:r>
                              <a:rPr lang="en-US" altLang="zh-CN" i="1">
                                <a:latin typeface="Cambria Math" panose="02040503050406030204" pitchFamily="18" charset="0"/>
                              </a:rPr>
                              <m:t>𝐵</m:t>
                            </m:r>
                          </m:sup>
                        </m:sSubSup>
                      </m:e>
                    </m:d>
                  </m:oMath>
                </a14:m>
                <a:r>
                  <a:rPr lang="zh-CN" altLang="en-US" dirty="0"/>
                  <a:t>表示消费者</a:t>
                </a:r>
                <a:r>
                  <a:rPr lang="en-US" altLang="zh-CN" dirty="0"/>
                  <a:t>B</a:t>
                </a:r>
                <a:r>
                  <a:rPr lang="zh-CN" altLang="en-US" dirty="0"/>
                  <a:t>的一个分配。</a:t>
                </a:r>
              </a:p>
              <a:p>
                <a:r>
                  <a:rPr lang="zh-CN" altLang="en-US" dirty="0"/>
                  <a:t>一个分配为可行的当且仅当</a:t>
                </a: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𝐴</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𝐵</m:t>
                        </m:r>
                      </m:sup>
                    </m:sSubSup>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i="1">
                            <a:latin typeface="Cambria Math" panose="02040503050406030204" pitchFamily="18" charset="0"/>
                          </a:rPr>
                          <m:t>1</m:t>
                        </m:r>
                      </m:sub>
                      <m:sup>
                        <m:r>
                          <a:rPr lang="en-US" altLang="zh-CN" i="1">
                            <a:latin typeface="Cambria Math" panose="02040503050406030204" pitchFamily="18" charset="0"/>
                          </a:rPr>
                          <m:t>𝐴</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i="1">
                            <a:latin typeface="Cambria Math" panose="02040503050406030204" pitchFamily="18" charset="0"/>
                          </a:rPr>
                          <m:t>1</m:t>
                        </m:r>
                      </m:sub>
                      <m:sup>
                        <m:r>
                          <a:rPr lang="en-US" altLang="zh-CN" i="1">
                            <a:latin typeface="Cambria Math" panose="02040503050406030204" pitchFamily="18" charset="0"/>
                          </a:rPr>
                          <m:t>𝐵</m:t>
                        </m:r>
                      </m:sup>
                    </m:sSubSup>
                  </m:oMath>
                </a14:m>
                <a:r>
                  <a:rPr lang="zh-CN" altLang="en-US" dirty="0"/>
                  <a:t>和</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𝐴</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𝐵</m:t>
                        </m:r>
                      </m:sup>
                    </m:sSubSup>
                    <m:r>
                      <a:rPr lang="en-US" altLang="zh-CN" i="1">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𝐴</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𝐵</m:t>
                        </m:r>
                      </m:sup>
                    </m:sSubSup>
                  </m:oMath>
                </a14:m>
                <a:endParaRPr lang="en-US" altLang="zh-CN" dirty="0"/>
              </a:p>
              <a:p>
                <a:r>
                  <a:rPr lang="zh-CN" altLang="en-US" dirty="0"/>
                  <a:t>埃奇沃思盒中的所有点，包括边界代表了联合禀赋的所有可行分配。</a:t>
                </a:r>
              </a:p>
              <a:p>
                <a:r>
                  <a:rPr lang="zh-CN" altLang="en-US" dirty="0"/>
                  <a:t>哪些分配会被一个或者两个消费者拒绝？</a:t>
                </a:r>
              </a:p>
              <a:p>
                <a:r>
                  <a:rPr lang="zh-CN" altLang="en-US" dirty="0"/>
                  <a:t>哪些分配能使两个消费者的境况都变好？</a:t>
                </a:r>
              </a:p>
              <a:p>
                <a:endParaRPr lang="zh-CN" altLang="en-US" dirty="0"/>
              </a:p>
            </p:txBody>
          </p:sp>
        </mc:Choice>
        <mc:Fallback xmlns="">
          <p:sp>
            <p:nvSpPr>
              <p:cNvPr id="3" name="内容占位符 2">
                <a:extLst>
                  <a:ext uri="{FF2B5EF4-FFF2-40B4-BE49-F238E27FC236}">
                    <a16:creationId xmlns:a16="http://schemas.microsoft.com/office/drawing/2014/main" id="{1C640F01-FCAC-42BF-8C95-B92445C25648}"/>
                  </a:ext>
                </a:extLst>
              </p:cNvPr>
              <p:cNvSpPr>
                <a:spLocks noGrp="1" noRot="1" noChangeAspect="1" noMove="1" noResize="1" noEditPoints="1" noAdjustHandles="1" noChangeArrowheads="1" noChangeShapeType="1" noTextEdit="1"/>
              </p:cNvSpPr>
              <p:nvPr>
                <p:ph idx="1"/>
              </p:nvPr>
            </p:nvSpPr>
            <p:spPr>
              <a:blipFill>
                <a:blip r:embed="rId2"/>
                <a:stretch>
                  <a:fillRect l="-1391" t="-168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7350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9C224-2714-4CDC-98F4-8E72FD3D4B4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89E3B1A-191F-4E41-A407-28EA21927FF0}"/>
              </a:ext>
            </a:extLst>
          </p:cNvPr>
          <p:cNvSpPr>
            <a:spLocks noGrp="1"/>
          </p:cNvSpPr>
          <p:nvPr>
            <p:ph idx="1"/>
          </p:nvPr>
        </p:nvSpPr>
        <p:spPr/>
        <p:txBody>
          <a:bodyPr/>
          <a:lstStyle/>
          <a:p>
            <a:endParaRPr lang="zh-CN" altLang="en-US" dirty="0"/>
          </a:p>
        </p:txBody>
      </p:sp>
      <p:sp>
        <p:nvSpPr>
          <p:cNvPr id="5" name="Line 3">
            <a:extLst>
              <a:ext uri="{FF2B5EF4-FFF2-40B4-BE49-F238E27FC236}">
                <a16:creationId xmlns:a16="http://schemas.microsoft.com/office/drawing/2014/main" id="{EE795950-E537-49D0-AAB4-643BF762FD4B}"/>
              </a:ext>
            </a:extLst>
          </p:cNvPr>
          <p:cNvSpPr>
            <a:spLocks noChangeShapeType="1"/>
          </p:cNvSpPr>
          <p:nvPr/>
        </p:nvSpPr>
        <p:spPr bwMode="auto">
          <a:xfrm>
            <a:off x="2262188" y="1000125"/>
            <a:ext cx="0" cy="4119563"/>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1E7F6529-2248-484F-A8B8-48EE40391001}"/>
              </a:ext>
            </a:extLst>
          </p:cNvPr>
          <p:cNvSpPr>
            <a:spLocks noChangeShapeType="1"/>
          </p:cNvSpPr>
          <p:nvPr/>
        </p:nvSpPr>
        <p:spPr bwMode="auto">
          <a:xfrm>
            <a:off x="2271713" y="5129213"/>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a:extLst>
              <a:ext uri="{FF2B5EF4-FFF2-40B4-BE49-F238E27FC236}">
                <a16:creationId xmlns:a16="http://schemas.microsoft.com/office/drawing/2014/main" id="{A4D9B099-8592-411C-A09B-B991E891E68E}"/>
              </a:ext>
            </a:extLst>
          </p:cNvPr>
          <p:cNvSpPr>
            <a:spLocks noChangeShapeType="1"/>
          </p:cNvSpPr>
          <p:nvPr/>
        </p:nvSpPr>
        <p:spPr bwMode="auto">
          <a:xfrm>
            <a:off x="6313488" y="4648200"/>
            <a:ext cx="0" cy="4762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a:extLst>
              <a:ext uri="{FF2B5EF4-FFF2-40B4-BE49-F238E27FC236}">
                <a16:creationId xmlns:a16="http://schemas.microsoft.com/office/drawing/2014/main" id="{57C36EEA-936E-4819-BE74-87DB27151418}"/>
              </a:ext>
            </a:extLst>
          </p:cNvPr>
          <p:cNvSpPr>
            <a:spLocks noChangeShapeType="1"/>
          </p:cNvSpPr>
          <p:nvPr/>
        </p:nvSpPr>
        <p:spPr bwMode="auto">
          <a:xfrm flipH="1">
            <a:off x="2259013" y="4676775"/>
            <a:ext cx="4083050"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Oval 7">
            <a:extLst>
              <a:ext uri="{FF2B5EF4-FFF2-40B4-BE49-F238E27FC236}">
                <a16:creationId xmlns:a16="http://schemas.microsoft.com/office/drawing/2014/main" id="{355DE3EF-0CD5-4D3B-9A08-D465FBABA14B}"/>
              </a:ext>
            </a:extLst>
          </p:cNvPr>
          <p:cNvSpPr>
            <a:spLocks noChangeArrowheads="1"/>
          </p:cNvSpPr>
          <p:nvPr/>
        </p:nvSpPr>
        <p:spPr bwMode="auto">
          <a:xfrm>
            <a:off x="6175375" y="4529138"/>
            <a:ext cx="261938" cy="261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 name="Rectangle 12">
            <a:extLst>
              <a:ext uri="{FF2B5EF4-FFF2-40B4-BE49-F238E27FC236}">
                <a16:creationId xmlns:a16="http://schemas.microsoft.com/office/drawing/2014/main" id="{C27841A2-D017-49C1-BE6C-B4BC16238AF6}"/>
              </a:ext>
            </a:extLst>
          </p:cNvPr>
          <p:cNvSpPr>
            <a:spLocks noChangeArrowheads="1"/>
          </p:cNvSpPr>
          <p:nvPr/>
        </p:nvSpPr>
        <p:spPr bwMode="auto">
          <a:xfrm>
            <a:off x="1765300" y="4970463"/>
            <a:ext cx="69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A</a:t>
            </a:r>
          </a:p>
        </p:txBody>
      </p:sp>
      <p:sp>
        <p:nvSpPr>
          <p:cNvPr id="15" name="Arc 13">
            <a:extLst>
              <a:ext uri="{FF2B5EF4-FFF2-40B4-BE49-F238E27FC236}">
                <a16:creationId xmlns:a16="http://schemas.microsoft.com/office/drawing/2014/main" id="{C19FFA7D-D92A-46C1-A08D-A6A3E76E2657}"/>
              </a:ext>
            </a:extLst>
          </p:cNvPr>
          <p:cNvSpPr>
            <a:spLocks/>
          </p:cNvSpPr>
          <p:nvPr/>
        </p:nvSpPr>
        <p:spPr bwMode="auto">
          <a:xfrm rot="10800000">
            <a:off x="2903538" y="1858963"/>
            <a:ext cx="3786187" cy="2833687"/>
          </a:xfrm>
          <a:custGeom>
            <a:avLst/>
            <a:gdLst>
              <a:gd name="T0" fmla="*/ 0 w 21600"/>
              <a:gd name="T1" fmla="*/ 0 h 21600"/>
              <a:gd name="T2" fmla="*/ 663666982 w 21600"/>
              <a:gd name="T3" fmla="*/ 371749033 h 21600"/>
              <a:gd name="T4" fmla="*/ 0 w 21600"/>
              <a:gd name="T5" fmla="*/ 37174903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Line 14">
            <a:extLst>
              <a:ext uri="{FF2B5EF4-FFF2-40B4-BE49-F238E27FC236}">
                <a16:creationId xmlns:a16="http://schemas.microsoft.com/office/drawing/2014/main" id="{20482386-88D2-459B-AF39-317CE5CA6940}"/>
              </a:ext>
            </a:extLst>
          </p:cNvPr>
          <p:cNvSpPr>
            <a:spLocks noChangeShapeType="1"/>
          </p:cNvSpPr>
          <p:nvPr/>
        </p:nvSpPr>
        <p:spPr bwMode="auto">
          <a:xfrm>
            <a:off x="7237413" y="2551113"/>
            <a:ext cx="0" cy="38100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a:extLst>
              <a:ext uri="{FF2B5EF4-FFF2-40B4-BE49-F238E27FC236}">
                <a16:creationId xmlns:a16="http://schemas.microsoft.com/office/drawing/2014/main" id="{691E8CCE-9024-4C0B-85F1-02A0388E2E35}"/>
              </a:ext>
            </a:extLst>
          </p:cNvPr>
          <p:cNvSpPr>
            <a:spLocks noChangeShapeType="1"/>
          </p:cNvSpPr>
          <p:nvPr/>
        </p:nvSpPr>
        <p:spPr bwMode="auto">
          <a:xfrm flipH="1">
            <a:off x="1079500" y="2560638"/>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Rectangle 20">
            <a:extLst>
              <a:ext uri="{FF2B5EF4-FFF2-40B4-BE49-F238E27FC236}">
                <a16:creationId xmlns:a16="http://schemas.microsoft.com/office/drawing/2014/main" id="{040ACF40-43C2-4C0C-B2DB-89E66370DA62}"/>
              </a:ext>
            </a:extLst>
          </p:cNvPr>
          <p:cNvSpPr>
            <a:spLocks noChangeArrowheads="1"/>
          </p:cNvSpPr>
          <p:nvPr/>
        </p:nvSpPr>
        <p:spPr bwMode="auto">
          <a:xfrm>
            <a:off x="7145338" y="209232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B</a:t>
            </a:r>
          </a:p>
        </p:txBody>
      </p:sp>
      <p:sp>
        <p:nvSpPr>
          <p:cNvPr id="23" name="Line 21">
            <a:extLst>
              <a:ext uri="{FF2B5EF4-FFF2-40B4-BE49-F238E27FC236}">
                <a16:creationId xmlns:a16="http://schemas.microsoft.com/office/drawing/2014/main" id="{57FB5685-3D8B-4561-99FC-9B20D9F244CF}"/>
              </a:ext>
            </a:extLst>
          </p:cNvPr>
          <p:cNvSpPr>
            <a:spLocks noChangeShapeType="1"/>
          </p:cNvSpPr>
          <p:nvPr/>
        </p:nvSpPr>
        <p:spPr bwMode="auto">
          <a:xfrm flipV="1">
            <a:off x="6300788" y="2578100"/>
            <a:ext cx="0" cy="203517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a:extLst>
              <a:ext uri="{FF2B5EF4-FFF2-40B4-BE49-F238E27FC236}">
                <a16:creationId xmlns:a16="http://schemas.microsoft.com/office/drawing/2014/main" id="{7BF36E57-AC8F-457F-9C9E-A07228D841D3}"/>
              </a:ext>
            </a:extLst>
          </p:cNvPr>
          <p:cNvSpPr>
            <a:spLocks noChangeShapeType="1"/>
          </p:cNvSpPr>
          <p:nvPr/>
        </p:nvSpPr>
        <p:spPr bwMode="auto">
          <a:xfrm>
            <a:off x="6353175" y="4687888"/>
            <a:ext cx="866775"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Arc 23">
            <a:extLst>
              <a:ext uri="{FF2B5EF4-FFF2-40B4-BE49-F238E27FC236}">
                <a16:creationId xmlns:a16="http://schemas.microsoft.com/office/drawing/2014/main" id="{02798AB3-A40E-4CE9-AD05-B56EAE501971}"/>
              </a:ext>
            </a:extLst>
          </p:cNvPr>
          <p:cNvSpPr>
            <a:spLocks/>
          </p:cNvSpPr>
          <p:nvPr/>
        </p:nvSpPr>
        <p:spPr bwMode="auto">
          <a:xfrm>
            <a:off x="1971675" y="3071813"/>
            <a:ext cx="4740275" cy="2571750"/>
          </a:xfrm>
          <a:custGeom>
            <a:avLst/>
            <a:gdLst>
              <a:gd name="T0" fmla="*/ 0 w 21607"/>
              <a:gd name="T1" fmla="*/ 0 h 21600"/>
              <a:gd name="T2" fmla="*/ 1039949748 w 21607"/>
              <a:gd name="T3" fmla="*/ 306198993 h 21600"/>
              <a:gd name="T4" fmla="*/ 336977 w 21607"/>
              <a:gd name="T5" fmla="*/ 306198993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0"/>
                </a:cubicBezTo>
                <a:cubicBezTo>
                  <a:pt x="11936" y="0"/>
                  <a:pt x="21607" y="9670"/>
                  <a:pt x="21607" y="21600"/>
                </a:cubicBezTo>
              </a:path>
              <a:path w="21607" h="21600" stroke="0" extrusionOk="0">
                <a:moveTo>
                  <a:pt x="0" y="0"/>
                </a:moveTo>
                <a:cubicBezTo>
                  <a:pt x="2" y="0"/>
                  <a:pt x="4" y="-1"/>
                  <a:pt x="7" y="0"/>
                </a:cubicBezTo>
                <a:cubicBezTo>
                  <a:pt x="11936" y="0"/>
                  <a:pt x="21607" y="9670"/>
                  <a:pt x="21607" y="21600"/>
                </a:cubicBezTo>
                <a:lnTo>
                  <a:pt x="7" y="21600"/>
                </a:lnTo>
                <a:close/>
              </a:path>
            </a:pathLst>
          </a:custGeom>
          <a:noFill/>
          <a:ln w="508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Oval 24">
            <a:extLst>
              <a:ext uri="{FF2B5EF4-FFF2-40B4-BE49-F238E27FC236}">
                <a16:creationId xmlns:a16="http://schemas.microsoft.com/office/drawing/2014/main" id="{6E45156F-F11C-4497-BAF2-8C0A220678FA}"/>
              </a:ext>
            </a:extLst>
          </p:cNvPr>
          <p:cNvSpPr>
            <a:spLocks noChangeArrowheads="1"/>
          </p:cNvSpPr>
          <p:nvPr/>
        </p:nvSpPr>
        <p:spPr bwMode="auto">
          <a:xfrm>
            <a:off x="6173788" y="4532313"/>
            <a:ext cx="261937" cy="261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8A3759C7-0C0C-44B4-A521-C305ACC33567}"/>
                  </a:ext>
                </a:extLst>
              </p:cNvPr>
              <p:cNvSpPr/>
              <p:nvPr/>
            </p:nvSpPr>
            <p:spPr>
              <a:xfrm>
                <a:off x="1522156" y="4442416"/>
                <a:ext cx="655949"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sz="2400" dirty="0"/>
              </a:p>
            </p:txBody>
          </p:sp>
        </mc:Choice>
        <mc:Fallback xmlns="">
          <p:sp>
            <p:nvSpPr>
              <p:cNvPr id="27" name="矩形 26">
                <a:extLst>
                  <a:ext uri="{FF2B5EF4-FFF2-40B4-BE49-F238E27FC236}">
                    <a16:creationId xmlns:a16="http://schemas.microsoft.com/office/drawing/2014/main" id="{8A3759C7-0C0C-44B4-A521-C305ACC33567}"/>
                  </a:ext>
                </a:extLst>
              </p:cNvPr>
              <p:cNvSpPr>
                <a:spLocks noRot="1" noChangeAspect="1" noMove="1" noResize="1" noEditPoints="1" noAdjustHandles="1" noChangeArrowheads="1" noChangeShapeType="1" noTextEdit="1"/>
              </p:cNvSpPr>
              <p:nvPr/>
            </p:nvSpPr>
            <p:spPr>
              <a:xfrm>
                <a:off x="1522156" y="4442416"/>
                <a:ext cx="655949" cy="468718"/>
              </a:xfrm>
              <a:prstGeom prst="rect">
                <a:avLst/>
              </a:prstGeom>
              <a:blipFill>
                <a:blip r:embed="rId2"/>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5612CEC4-D1A5-450B-98AC-508D7C0C024F}"/>
                  </a:ext>
                </a:extLst>
              </p:cNvPr>
              <p:cNvSpPr/>
              <p:nvPr/>
            </p:nvSpPr>
            <p:spPr>
              <a:xfrm>
                <a:off x="5990758" y="5193656"/>
                <a:ext cx="655949"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28" name="矩形 27">
                <a:extLst>
                  <a:ext uri="{FF2B5EF4-FFF2-40B4-BE49-F238E27FC236}">
                    <a16:creationId xmlns:a16="http://schemas.microsoft.com/office/drawing/2014/main" id="{5612CEC4-D1A5-450B-98AC-508D7C0C024F}"/>
                  </a:ext>
                </a:extLst>
              </p:cNvPr>
              <p:cNvSpPr>
                <a:spLocks noRot="1" noChangeAspect="1" noMove="1" noResize="1" noEditPoints="1" noAdjustHandles="1" noChangeArrowheads="1" noChangeShapeType="1" noTextEdit="1"/>
              </p:cNvSpPr>
              <p:nvPr/>
            </p:nvSpPr>
            <p:spPr>
              <a:xfrm>
                <a:off x="5990758" y="5193656"/>
                <a:ext cx="655949" cy="468013"/>
              </a:xfrm>
              <a:prstGeom prst="rect">
                <a:avLst/>
              </a:prstGeom>
              <a:blipFill>
                <a:blip r:embed="rId3"/>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CAE93701-A01B-4AD4-9E2F-3FDC13199615}"/>
                  </a:ext>
                </a:extLst>
              </p:cNvPr>
              <p:cNvSpPr/>
              <p:nvPr/>
            </p:nvSpPr>
            <p:spPr>
              <a:xfrm>
                <a:off x="7215800" y="4426676"/>
                <a:ext cx="654217"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9" name="矩形 28">
                <a:extLst>
                  <a:ext uri="{FF2B5EF4-FFF2-40B4-BE49-F238E27FC236}">
                    <a16:creationId xmlns:a16="http://schemas.microsoft.com/office/drawing/2014/main" id="{CAE93701-A01B-4AD4-9E2F-3FDC13199615}"/>
                  </a:ext>
                </a:extLst>
              </p:cNvPr>
              <p:cNvSpPr>
                <a:spLocks noRot="1" noChangeAspect="1" noMove="1" noResize="1" noEditPoints="1" noAdjustHandles="1" noChangeArrowheads="1" noChangeShapeType="1" noTextEdit="1"/>
              </p:cNvSpPr>
              <p:nvPr/>
            </p:nvSpPr>
            <p:spPr>
              <a:xfrm>
                <a:off x="7215800" y="4426676"/>
                <a:ext cx="654217" cy="466859"/>
              </a:xfrm>
              <a:prstGeom prst="rect">
                <a:avLst/>
              </a:prstGeom>
              <a:blipFill>
                <a:blip r:embed="rId4"/>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06BB84C7-69A9-4C1C-80CD-565C6ADBDA62}"/>
                  </a:ext>
                </a:extLst>
              </p:cNvPr>
              <p:cNvSpPr/>
              <p:nvPr/>
            </p:nvSpPr>
            <p:spPr>
              <a:xfrm>
                <a:off x="5973679" y="2055084"/>
                <a:ext cx="654217"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0" name="矩形 29">
                <a:extLst>
                  <a:ext uri="{FF2B5EF4-FFF2-40B4-BE49-F238E27FC236}">
                    <a16:creationId xmlns:a16="http://schemas.microsoft.com/office/drawing/2014/main" id="{06BB84C7-69A9-4C1C-80CD-565C6ADBDA62}"/>
                  </a:ext>
                </a:extLst>
              </p:cNvPr>
              <p:cNvSpPr>
                <a:spLocks noRot="1" noChangeAspect="1" noMove="1" noResize="1" noEditPoints="1" noAdjustHandles="1" noChangeArrowheads="1" noChangeShapeType="1" noTextEdit="1"/>
              </p:cNvSpPr>
              <p:nvPr/>
            </p:nvSpPr>
            <p:spPr>
              <a:xfrm>
                <a:off x="5973679" y="2055084"/>
                <a:ext cx="654217" cy="466153"/>
              </a:xfrm>
              <a:prstGeom prst="rect">
                <a:avLst/>
              </a:prstGeom>
              <a:blipFill>
                <a:blip r:embed="rId5"/>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34C30855-D1AD-41C7-A8BF-917BF86FBCEC}"/>
                  </a:ext>
                </a:extLst>
              </p:cNvPr>
              <p:cNvSpPr/>
              <p:nvPr/>
            </p:nvSpPr>
            <p:spPr>
              <a:xfrm>
                <a:off x="7959978" y="5315893"/>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1" name="矩形 30">
                <a:extLst>
                  <a:ext uri="{FF2B5EF4-FFF2-40B4-BE49-F238E27FC236}">
                    <a16:creationId xmlns:a16="http://schemas.microsoft.com/office/drawing/2014/main" id="{34C30855-D1AD-41C7-A8BF-917BF86FBCEC}"/>
                  </a:ext>
                </a:extLst>
              </p:cNvPr>
              <p:cNvSpPr>
                <a:spLocks noRot="1" noChangeAspect="1" noMove="1" noResize="1" noEditPoints="1" noAdjustHandles="1" noChangeArrowheads="1" noChangeShapeType="1" noTextEdit="1"/>
              </p:cNvSpPr>
              <p:nvPr/>
            </p:nvSpPr>
            <p:spPr>
              <a:xfrm>
                <a:off x="7959978" y="5315893"/>
                <a:ext cx="606705" cy="468013"/>
              </a:xfrm>
              <a:prstGeom prst="rect">
                <a:avLst/>
              </a:prstGeom>
              <a:blipFill>
                <a:blip r:embed="rId6"/>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9008DB88-5681-4517-B426-11720367E3D7}"/>
                  </a:ext>
                </a:extLst>
              </p:cNvPr>
              <p:cNvSpPr/>
              <p:nvPr/>
            </p:nvSpPr>
            <p:spPr>
              <a:xfrm>
                <a:off x="7274058" y="5894254"/>
                <a:ext cx="604974"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2" name="矩形 31">
                <a:extLst>
                  <a:ext uri="{FF2B5EF4-FFF2-40B4-BE49-F238E27FC236}">
                    <a16:creationId xmlns:a16="http://schemas.microsoft.com/office/drawing/2014/main" id="{9008DB88-5681-4517-B426-11720367E3D7}"/>
                  </a:ext>
                </a:extLst>
              </p:cNvPr>
              <p:cNvSpPr>
                <a:spLocks noRot="1" noChangeAspect="1" noMove="1" noResize="1" noEditPoints="1" noAdjustHandles="1" noChangeArrowheads="1" noChangeShapeType="1" noTextEdit="1"/>
              </p:cNvSpPr>
              <p:nvPr/>
            </p:nvSpPr>
            <p:spPr>
              <a:xfrm>
                <a:off x="7274058" y="5894254"/>
                <a:ext cx="604974" cy="466859"/>
              </a:xfrm>
              <a:prstGeom prst="rect">
                <a:avLst/>
              </a:prstGeom>
              <a:blipFill>
                <a:blip r:embed="rId7"/>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CCCE50C9-E76D-499C-BD31-1785E440400B}"/>
                  </a:ext>
                </a:extLst>
              </p:cNvPr>
              <p:cNvSpPr/>
              <p:nvPr/>
            </p:nvSpPr>
            <p:spPr>
              <a:xfrm>
                <a:off x="549678" y="2148967"/>
                <a:ext cx="604974"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sz="2400" dirty="0"/>
              </a:p>
            </p:txBody>
          </p:sp>
        </mc:Choice>
        <mc:Fallback xmlns="">
          <p:sp>
            <p:nvSpPr>
              <p:cNvPr id="33" name="矩形 32">
                <a:extLst>
                  <a:ext uri="{FF2B5EF4-FFF2-40B4-BE49-F238E27FC236}">
                    <a16:creationId xmlns:a16="http://schemas.microsoft.com/office/drawing/2014/main" id="{CCCE50C9-E76D-499C-BD31-1785E440400B}"/>
                  </a:ext>
                </a:extLst>
              </p:cNvPr>
              <p:cNvSpPr>
                <a:spLocks noRot="1" noChangeAspect="1" noMove="1" noResize="1" noEditPoints="1" noAdjustHandles="1" noChangeArrowheads="1" noChangeShapeType="1" noTextEdit="1"/>
              </p:cNvSpPr>
              <p:nvPr/>
            </p:nvSpPr>
            <p:spPr>
              <a:xfrm>
                <a:off x="549678" y="2148967"/>
                <a:ext cx="604974" cy="466153"/>
              </a:xfrm>
              <a:prstGeom prst="rect">
                <a:avLst/>
              </a:prstGeom>
              <a:blipFill>
                <a:blip r:embed="rId8"/>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710431D0-30B0-4EFF-93B4-40E65D70CC7A}"/>
                  </a:ext>
                </a:extLst>
              </p:cNvPr>
              <p:cNvSpPr/>
              <p:nvPr/>
            </p:nvSpPr>
            <p:spPr>
              <a:xfrm>
                <a:off x="1653895" y="926695"/>
                <a:ext cx="606705"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4" name="矩形 33">
                <a:extLst>
                  <a:ext uri="{FF2B5EF4-FFF2-40B4-BE49-F238E27FC236}">
                    <a16:creationId xmlns:a16="http://schemas.microsoft.com/office/drawing/2014/main" id="{710431D0-30B0-4EFF-93B4-40E65D70CC7A}"/>
                  </a:ext>
                </a:extLst>
              </p:cNvPr>
              <p:cNvSpPr>
                <a:spLocks noRot="1" noChangeAspect="1" noMove="1" noResize="1" noEditPoints="1" noAdjustHandles="1" noChangeArrowheads="1" noChangeShapeType="1" noTextEdit="1"/>
              </p:cNvSpPr>
              <p:nvPr/>
            </p:nvSpPr>
            <p:spPr>
              <a:xfrm>
                <a:off x="1653895" y="926695"/>
                <a:ext cx="606705" cy="468718"/>
              </a:xfrm>
              <a:prstGeom prst="rect">
                <a:avLst/>
              </a:prstGeom>
              <a:blipFill>
                <a:blip r:embed="rId9"/>
                <a:stretch>
                  <a:fillRect b="-25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475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21C39-09C8-4025-A5A6-502723258CAB}"/>
              </a:ext>
            </a:extLst>
          </p:cNvPr>
          <p:cNvSpPr>
            <a:spLocks noGrp="1"/>
          </p:cNvSpPr>
          <p:nvPr>
            <p:ph type="title"/>
          </p:nvPr>
        </p:nvSpPr>
        <p:spPr/>
        <p:txBody>
          <a:bodyPr/>
          <a:lstStyle/>
          <a:p>
            <a:r>
              <a:rPr lang="zh-CN" altLang="en-US" dirty="0"/>
              <a:t>局部均衡</a:t>
            </a:r>
          </a:p>
        </p:txBody>
      </p:sp>
      <p:sp>
        <p:nvSpPr>
          <p:cNvPr id="3" name="内容占位符 2">
            <a:extLst>
              <a:ext uri="{FF2B5EF4-FFF2-40B4-BE49-F238E27FC236}">
                <a16:creationId xmlns:a16="http://schemas.microsoft.com/office/drawing/2014/main" id="{05533E07-7D8E-41DC-88D9-5AEEE6886C80}"/>
              </a:ext>
            </a:extLst>
          </p:cNvPr>
          <p:cNvSpPr>
            <a:spLocks noGrp="1"/>
          </p:cNvSpPr>
          <p:nvPr>
            <p:ph idx="1"/>
          </p:nvPr>
        </p:nvSpPr>
        <p:spPr/>
        <p:txBody>
          <a:bodyPr>
            <a:normAutofit fontScale="92500" lnSpcReduction="10000"/>
          </a:bodyPr>
          <a:lstStyle/>
          <a:p>
            <a:r>
              <a:rPr lang="zh-CN" altLang="en-US" dirty="0"/>
              <a:t>局部均衡是马歇尔提出来的一种关于市场均衡的分析方法，又被称作孤立市场的分析方法。</a:t>
            </a:r>
            <a:endParaRPr lang="en-US" altLang="zh-CN" dirty="0"/>
          </a:p>
          <a:p>
            <a:pPr lvl="1"/>
            <a:r>
              <a:rPr lang="zh-CN" altLang="en-US" dirty="0"/>
              <a:t>不考虑各个产品市场之间，各要素市场之间，以及产品市场和要素市场之间的联系</a:t>
            </a:r>
          </a:p>
          <a:p>
            <a:r>
              <a:rPr lang="zh-CN" altLang="en-US" dirty="0"/>
              <a:t>在局部均衡分析中，某一市场商品的需求和供给仅仅被看作是它本身价格的函数，其他商品价格则假定不变。这些不变的价格仅仅影响所研究商品的供求曲线的位置。</a:t>
            </a:r>
          </a:p>
          <a:p>
            <a:r>
              <a:rPr lang="zh-CN" altLang="en-US" dirty="0"/>
              <a:t>结论是市场供求曲线的交点决定其均衡价格和均衡数量。 弱点是不能说明市场经济体系中各种市场同时实现均衡的均衡价格和均衡数量的决定问题。</a:t>
            </a:r>
            <a:endParaRPr lang="en-US" altLang="zh-CN" dirty="0"/>
          </a:p>
          <a:p>
            <a:pPr lvl="1"/>
            <a:r>
              <a:rPr lang="zh-CN" altLang="en-US" dirty="0"/>
              <a:t>反馈效用：市场之间的相互作用。</a:t>
            </a:r>
            <a:r>
              <a:rPr lang="en-US" altLang="zh-CN" dirty="0"/>
              <a:t>i.e. </a:t>
            </a:r>
            <a:r>
              <a:rPr lang="zh-CN" altLang="en-US" dirty="0"/>
              <a:t>石油、汽车</a:t>
            </a:r>
          </a:p>
          <a:p>
            <a:endParaRPr lang="zh-CN" altLang="en-US" dirty="0"/>
          </a:p>
        </p:txBody>
      </p:sp>
    </p:spTree>
    <p:extLst>
      <p:ext uri="{BB962C8B-B14F-4D97-AF65-F5344CB8AC3E}">
        <p14:creationId xmlns:p14="http://schemas.microsoft.com/office/powerpoint/2010/main" val="632812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3">
            <a:extLst>
              <a:ext uri="{FF2B5EF4-FFF2-40B4-BE49-F238E27FC236}">
                <a16:creationId xmlns:a16="http://schemas.microsoft.com/office/drawing/2014/main" id="{EE795950-E537-49D0-AAB4-643BF762FD4B}"/>
              </a:ext>
            </a:extLst>
          </p:cNvPr>
          <p:cNvSpPr>
            <a:spLocks noChangeShapeType="1"/>
          </p:cNvSpPr>
          <p:nvPr/>
        </p:nvSpPr>
        <p:spPr bwMode="auto">
          <a:xfrm>
            <a:off x="2262188" y="1000125"/>
            <a:ext cx="0" cy="4119563"/>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1E7F6529-2248-484F-A8B8-48EE40391001}"/>
              </a:ext>
            </a:extLst>
          </p:cNvPr>
          <p:cNvSpPr>
            <a:spLocks noChangeShapeType="1"/>
          </p:cNvSpPr>
          <p:nvPr/>
        </p:nvSpPr>
        <p:spPr bwMode="auto">
          <a:xfrm>
            <a:off x="2271713" y="5129213"/>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a:extLst>
              <a:ext uri="{FF2B5EF4-FFF2-40B4-BE49-F238E27FC236}">
                <a16:creationId xmlns:a16="http://schemas.microsoft.com/office/drawing/2014/main" id="{A4D9B099-8592-411C-A09B-B991E891E68E}"/>
              </a:ext>
            </a:extLst>
          </p:cNvPr>
          <p:cNvSpPr>
            <a:spLocks noChangeShapeType="1"/>
          </p:cNvSpPr>
          <p:nvPr/>
        </p:nvSpPr>
        <p:spPr bwMode="auto">
          <a:xfrm>
            <a:off x="6313488" y="4648200"/>
            <a:ext cx="0" cy="4762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a:extLst>
              <a:ext uri="{FF2B5EF4-FFF2-40B4-BE49-F238E27FC236}">
                <a16:creationId xmlns:a16="http://schemas.microsoft.com/office/drawing/2014/main" id="{57C36EEA-936E-4819-BE74-87DB27151418}"/>
              </a:ext>
            </a:extLst>
          </p:cNvPr>
          <p:cNvSpPr>
            <a:spLocks noChangeShapeType="1"/>
          </p:cNvSpPr>
          <p:nvPr/>
        </p:nvSpPr>
        <p:spPr bwMode="auto">
          <a:xfrm flipH="1">
            <a:off x="2259013" y="4676775"/>
            <a:ext cx="4083050"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Oval 7">
            <a:extLst>
              <a:ext uri="{FF2B5EF4-FFF2-40B4-BE49-F238E27FC236}">
                <a16:creationId xmlns:a16="http://schemas.microsoft.com/office/drawing/2014/main" id="{355DE3EF-0CD5-4D3B-9A08-D465FBABA14B}"/>
              </a:ext>
            </a:extLst>
          </p:cNvPr>
          <p:cNvSpPr>
            <a:spLocks noChangeArrowheads="1"/>
          </p:cNvSpPr>
          <p:nvPr/>
        </p:nvSpPr>
        <p:spPr bwMode="auto">
          <a:xfrm>
            <a:off x="6175375" y="4529138"/>
            <a:ext cx="261938" cy="261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 name="Rectangle 12">
            <a:extLst>
              <a:ext uri="{FF2B5EF4-FFF2-40B4-BE49-F238E27FC236}">
                <a16:creationId xmlns:a16="http://schemas.microsoft.com/office/drawing/2014/main" id="{C27841A2-D017-49C1-BE6C-B4BC16238AF6}"/>
              </a:ext>
            </a:extLst>
          </p:cNvPr>
          <p:cNvSpPr>
            <a:spLocks noChangeArrowheads="1"/>
          </p:cNvSpPr>
          <p:nvPr/>
        </p:nvSpPr>
        <p:spPr bwMode="auto">
          <a:xfrm>
            <a:off x="1765300" y="4970463"/>
            <a:ext cx="69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A</a:t>
            </a:r>
          </a:p>
        </p:txBody>
      </p:sp>
      <p:sp>
        <p:nvSpPr>
          <p:cNvPr id="15" name="Arc 13">
            <a:extLst>
              <a:ext uri="{FF2B5EF4-FFF2-40B4-BE49-F238E27FC236}">
                <a16:creationId xmlns:a16="http://schemas.microsoft.com/office/drawing/2014/main" id="{C19FFA7D-D92A-46C1-A08D-A6A3E76E2657}"/>
              </a:ext>
            </a:extLst>
          </p:cNvPr>
          <p:cNvSpPr>
            <a:spLocks/>
          </p:cNvSpPr>
          <p:nvPr/>
        </p:nvSpPr>
        <p:spPr bwMode="auto">
          <a:xfrm rot="10800000">
            <a:off x="2903538" y="1858963"/>
            <a:ext cx="3786187" cy="2833687"/>
          </a:xfrm>
          <a:custGeom>
            <a:avLst/>
            <a:gdLst>
              <a:gd name="T0" fmla="*/ 0 w 21600"/>
              <a:gd name="T1" fmla="*/ 0 h 21600"/>
              <a:gd name="T2" fmla="*/ 663666982 w 21600"/>
              <a:gd name="T3" fmla="*/ 371749033 h 21600"/>
              <a:gd name="T4" fmla="*/ 0 w 21600"/>
              <a:gd name="T5" fmla="*/ 37174903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Line 14">
            <a:extLst>
              <a:ext uri="{FF2B5EF4-FFF2-40B4-BE49-F238E27FC236}">
                <a16:creationId xmlns:a16="http://schemas.microsoft.com/office/drawing/2014/main" id="{20482386-88D2-459B-AF39-317CE5CA6940}"/>
              </a:ext>
            </a:extLst>
          </p:cNvPr>
          <p:cNvSpPr>
            <a:spLocks noChangeShapeType="1"/>
          </p:cNvSpPr>
          <p:nvPr/>
        </p:nvSpPr>
        <p:spPr bwMode="auto">
          <a:xfrm>
            <a:off x="7237413" y="2551113"/>
            <a:ext cx="0" cy="38100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a:extLst>
              <a:ext uri="{FF2B5EF4-FFF2-40B4-BE49-F238E27FC236}">
                <a16:creationId xmlns:a16="http://schemas.microsoft.com/office/drawing/2014/main" id="{691E8CCE-9024-4C0B-85F1-02A0388E2E35}"/>
              </a:ext>
            </a:extLst>
          </p:cNvPr>
          <p:cNvSpPr>
            <a:spLocks noChangeShapeType="1"/>
          </p:cNvSpPr>
          <p:nvPr/>
        </p:nvSpPr>
        <p:spPr bwMode="auto">
          <a:xfrm flipH="1">
            <a:off x="1079500" y="2560638"/>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Rectangle 20">
            <a:extLst>
              <a:ext uri="{FF2B5EF4-FFF2-40B4-BE49-F238E27FC236}">
                <a16:creationId xmlns:a16="http://schemas.microsoft.com/office/drawing/2014/main" id="{040ACF40-43C2-4C0C-B2DB-89E66370DA62}"/>
              </a:ext>
            </a:extLst>
          </p:cNvPr>
          <p:cNvSpPr>
            <a:spLocks noChangeArrowheads="1"/>
          </p:cNvSpPr>
          <p:nvPr/>
        </p:nvSpPr>
        <p:spPr bwMode="auto">
          <a:xfrm>
            <a:off x="7145338" y="209232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B</a:t>
            </a:r>
          </a:p>
        </p:txBody>
      </p:sp>
      <p:sp>
        <p:nvSpPr>
          <p:cNvPr id="23" name="Line 21">
            <a:extLst>
              <a:ext uri="{FF2B5EF4-FFF2-40B4-BE49-F238E27FC236}">
                <a16:creationId xmlns:a16="http://schemas.microsoft.com/office/drawing/2014/main" id="{57FB5685-3D8B-4561-99FC-9B20D9F244CF}"/>
              </a:ext>
            </a:extLst>
          </p:cNvPr>
          <p:cNvSpPr>
            <a:spLocks noChangeShapeType="1"/>
          </p:cNvSpPr>
          <p:nvPr/>
        </p:nvSpPr>
        <p:spPr bwMode="auto">
          <a:xfrm flipV="1">
            <a:off x="6300788" y="2578100"/>
            <a:ext cx="0" cy="203517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a:extLst>
              <a:ext uri="{FF2B5EF4-FFF2-40B4-BE49-F238E27FC236}">
                <a16:creationId xmlns:a16="http://schemas.microsoft.com/office/drawing/2014/main" id="{7BF36E57-AC8F-457F-9C9E-A07228D841D3}"/>
              </a:ext>
            </a:extLst>
          </p:cNvPr>
          <p:cNvSpPr>
            <a:spLocks noChangeShapeType="1"/>
          </p:cNvSpPr>
          <p:nvPr/>
        </p:nvSpPr>
        <p:spPr bwMode="auto">
          <a:xfrm>
            <a:off x="6353175" y="4687888"/>
            <a:ext cx="866775"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Arc 23">
            <a:extLst>
              <a:ext uri="{FF2B5EF4-FFF2-40B4-BE49-F238E27FC236}">
                <a16:creationId xmlns:a16="http://schemas.microsoft.com/office/drawing/2014/main" id="{02798AB3-A40E-4CE9-AD05-B56EAE501971}"/>
              </a:ext>
            </a:extLst>
          </p:cNvPr>
          <p:cNvSpPr>
            <a:spLocks/>
          </p:cNvSpPr>
          <p:nvPr/>
        </p:nvSpPr>
        <p:spPr bwMode="auto">
          <a:xfrm>
            <a:off x="1971675" y="3071813"/>
            <a:ext cx="4740275" cy="2571750"/>
          </a:xfrm>
          <a:custGeom>
            <a:avLst/>
            <a:gdLst>
              <a:gd name="T0" fmla="*/ 0 w 21607"/>
              <a:gd name="T1" fmla="*/ 0 h 21600"/>
              <a:gd name="T2" fmla="*/ 1039949748 w 21607"/>
              <a:gd name="T3" fmla="*/ 306198993 h 21600"/>
              <a:gd name="T4" fmla="*/ 336977 w 21607"/>
              <a:gd name="T5" fmla="*/ 306198993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0"/>
                </a:cubicBezTo>
                <a:cubicBezTo>
                  <a:pt x="11936" y="0"/>
                  <a:pt x="21607" y="9670"/>
                  <a:pt x="21607" y="21600"/>
                </a:cubicBezTo>
              </a:path>
              <a:path w="21607" h="21600" stroke="0" extrusionOk="0">
                <a:moveTo>
                  <a:pt x="0" y="0"/>
                </a:moveTo>
                <a:cubicBezTo>
                  <a:pt x="2" y="0"/>
                  <a:pt x="4" y="-1"/>
                  <a:pt x="7" y="0"/>
                </a:cubicBezTo>
                <a:cubicBezTo>
                  <a:pt x="11936" y="0"/>
                  <a:pt x="21607" y="9670"/>
                  <a:pt x="21607" y="21600"/>
                </a:cubicBezTo>
                <a:lnTo>
                  <a:pt x="7" y="21600"/>
                </a:lnTo>
                <a:close/>
              </a:path>
            </a:pathLst>
          </a:custGeom>
          <a:noFill/>
          <a:ln w="508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Oval 24">
            <a:extLst>
              <a:ext uri="{FF2B5EF4-FFF2-40B4-BE49-F238E27FC236}">
                <a16:creationId xmlns:a16="http://schemas.microsoft.com/office/drawing/2014/main" id="{6E45156F-F11C-4497-BAF2-8C0A220678FA}"/>
              </a:ext>
            </a:extLst>
          </p:cNvPr>
          <p:cNvSpPr>
            <a:spLocks noChangeArrowheads="1"/>
          </p:cNvSpPr>
          <p:nvPr/>
        </p:nvSpPr>
        <p:spPr bwMode="auto">
          <a:xfrm>
            <a:off x="6173788" y="4532313"/>
            <a:ext cx="261937" cy="261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8A3759C7-0C0C-44B4-A521-C305ACC33567}"/>
                  </a:ext>
                </a:extLst>
              </p:cNvPr>
              <p:cNvSpPr/>
              <p:nvPr/>
            </p:nvSpPr>
            <p:spPr>
              <a:xfrm>
                <a:off x="1522156" y="4442416"/>
                <a:ext cx="655949"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sz="2400" dirty="0"/>
              </a:p>
            </p:txBody>
          </p:sp>
        </mc:Choice>
        <mc:Fallback xmlns="">
          <p:sp>
            <p:nvSpPr>
              <p:cNvPr id="27" name="矩形 26">
                <a:extLst>
                  <a:ext uri="{FF2B5EF4-FFF2-40B4-BE49-F238E27FC236}">
                    <a16:creationId xmlns:a16="http://schemas.microsoft.com/office/drawing/2014/main" id="{8A3759C7-0C0C-44B4-A521-C305ACC33567}"/>
                  </a:ext>
                </a:extLst>
              </p:cNvPr>
              <p:cNvSpPr>
                <a:spLocks noRot="1" noChangeAspect="1" noMove="1" noResize="1" noEditPoints="1" noAdjustHandles="1" noChangeArrowheads="1" noChangeShapeType="1" noTextEdit="1"/>
              </p:cNvSpPr>
              <p:nvPr/>
            </p:nvSpPr>
            <p:spPr>
              <a:xfrm>
                <a:off x="1522156" y="4442416"/>
                <a:ext cx="655949" cy="468718"/>
              </a:xfrm>
              <a:prstGeom prst="rect">
                <a:avLst/>
              </a:prstGeom>
              <a:blipFill>
                <a:blip r:embed="rId2"/>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5612CEC4-D1A5-450B-98AC-508D7C0C024F}"/>
                  </a:ext>
                </a:extLst>
              </p:cNvPr>
              <p:cNvSpPr/>
              <p:nvPr/>
            </p:nvSpPr>
            <p:spPr>
              <a:xfrm>
                <a:off x="5990758" y="5193656"/>
                <a:ext cx="655949"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28" name="矩形 27">
                <a:extLst>
                  <a:ext uri="{FF2B5EF4-FFF2-40B4-BE49-F238E27FC236}">
                    <a16:creationId xmlns:a16="http://schemas.microsoft.com/office/drawing/2014/main" id="{5612CEC4-D1A5-450B-98AC-508D7C0C024F}"/>
                  </a:ext>
                </a:extLst>
              </p:cNvPr>
              <p:cNvSpPr>
                <a:spLocks noRot="1" noChangeAspect="1" noMove="1" noResize="1" noEditPoints="1" noAdjustHandles="1" noChangeArrowheads="1" noChangeShapeType="1" noTextEdit="1"/>
              </p:cNvSpPr>
              <p:nvPr/>
            </p:nvSpPr>
            <p:spPr>
              <a:xfrm>
                <a:off x="5990758" y="5193656"/>
                <a:ext cx="655949" cy="468013"/>
              </a:xfrm>
              <a:prstGeom prst="rect">
                <a:avLst/>
              </a:prstGeom>
              <a:blipFill>
                <a:blip r:embed="rId3"/>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CAE93701-A01B-4AD4-9E2F-3FDC13199615}"/>
                  </a:ext>
                </a:extLst>
              </p:cNvPr>
              <p:cNvSpPr/>
              <p:nvPr/>
            </p:nvSpPr>
            <p:spPr>
              <a:xfrm>
                <a:off x="7215800" y="4426676"/>
                <a:ext cx="654217"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9" name="矩形 28">
                <a:extLst>
                  <a:ext uri="{FF2B5EF4-FFF2-40B4-BE49-F238E27FC236}">
                    <a16:creationId xmlns:a16="http://schemas.microsoft.com/office/drawing/2014/main" id="{CAE93701-A01B-4AD4-9E2F-3FDC13199615}"/>
                  </a:ext>
                </a:extLst>
              </p:cNvPr>
              <p:cNvSpPr>
                <a:spLocks noRot="1" noChangeAspect="1" noMove="1" noResize="1" noEditPoints="1" noAdjustHandles="1" noChangeArrowheads="1" noChangeShapeType="1" noTextEdit="1"/>
              </p:cNvSpPr>
              <p:nvPr/>
            </p:nvSpPr>
            <p:spPr>
              <a:xfrm>
                <a:off x="7215800" y="4426676"/>
                <a:ext cx="654217" cy="466859"/>
              </a:xfrm>
              <a:prstGeom prst="rect">
                <a:avLst/>
              </a:prstGeom>
              <a:blipFill>
                <a:blip r:embed="rId4"/>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06BB84C7-69A9-4C1C-80CD-565C6ADBDA62}"/>
                  </a:ext>
                </a:extLst>
              </p:cNvPr>
              <p:cNvSpPr/>
              <p:nvPr/>
            </p:nvSpPr>
            <p:spPr>
              <a:xfrm>
                <a:off x="5973679" y="2055084"/>
                <a:ext cx="654217"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0" name="矩形 29">
                <a:extLst>
                  <a:ext uri="{FF2B5EF4-FFF2-40B4-BE49-F238E27FC236}">
                    <a16:creationId xmlns:a16="http://schemas.microsoft.com/office/drawing/2014/main" id="{06BB84C7-69A9-4C1C-80CD-565C6ADBDA62}"/>
                  </a:ext>
                </a:extLst>
              </p:cNvPr>
              <p:cNvSpPr>
                <a:spLocks noRot="1" noChangeAspect="1" noMove="1" noResize="1" noEditPoints="1" noAdjustHandles="1" noChangeArrowheads="1" noChangeShapeType="1" noTextEdit="1"/>
              </p:cNvSpPr>
              <p:nvPr/>
            </p:nvSpPr>
            <p:spPr>
              <a:xfrm>
                <a:off x="5973679" y="2055084"/>
                <a:ext cx="654217" cy="466153"/>
              </a:xfrm>
              <a:prstGeom prst="rect">
                <a:avLst/>
              </a:prstGeom>
              <a:blipFill>
                <a:blip r:embed="rId5"/>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34C30855-D1AD-41C7-A8BF-917BF86FBCEC}"/>
                  </a:ext>
                </a:extLst>
              </p:cNvPr>
              <p:cNvSpPr/>
              <p:nvPr/>
            </p:nvSpPr>
            <p:spPr>
              <a:xfrm>
                <a:off x="7959978" y="5315893"/>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1" name="矩形 30">
                <a:extLst>
                  <a:ext uri="{FF2B5EF4-FFF2-40B4-BE49-F238E27FC236}">
                    <a16:creationId xmlns:a16="http://schemas.microsoft.com/office/drawing/2014/main" id="{34C30855-D1AD-41C7-A8BF-917BF86FBCEC}"/>
                  </a:ext>
                </a:extLst>
              </p:cNvPr>
              <p:cNvSpPr>
                <a:spLocks noRot="1" noChangeAspect="1" noMove="1" noResize="1" noEditPoints="1" noAdjustHandles="1" noChangeArrowheads="1" noChangeShapeType="1" noTextEdit="1"/>
              </p:cNvSpPr>
              <p:nvPr/>
            </p:nvSpPr>
            <p:spPr>
              <a:xfrm>
                <a:off x="7959978" y="5315893"/>
                <a:ext cx="606705" cy="468013"/>
              </a:xfrm>
              <a:prstGeom prst="rect">
                <a:avLst/>
              </a:prstGeom>
              <a:blipFill>
                <a:blip r:embed="rId6"/>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9008DB88-5681-4517-B426-11720367E3D7}"/>
                  </a:ext>
                </a:extLst>
              </p:cNvPr>
              <p:cNvSpPr/>
              <p:nvPr/>
            </p:nvSpPr>
            <p:spPr>
              <a:xfrm>
                <a:off x="7274058" y="5894254"/>
                <a:ext cx="604974"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2" name="矩形 31">
                <a:extLst>
                  <a:ext uri="{FF2B5EF4-FFF2-40B4-BE49-F238E27FC236}">
                    <a16:creationId xmlns:a16="http://schemas.microsoft.com/office/drawing/2014/main" id="{9008DB88-5681-4517-B426-11720367E3D7}"/>
                  </a:ext>
                </a:extLst>
              </p:cNvPr>
              <p:cNvSpPr>
                <a:spLocks noRot="1" noChangeAspect="1" noMove="1" noResize="1" noEditPoints="1" noAdjustHandles="1" noChangeArrowheads="1" noChangeShapeType="1" noTextEdit="1"/>
              </p:cNvSpPr>
              <p:nvPr/>
            </p:nvSpPr>
            <p:spPr>
              <a:xfrm>
                <a:off x="7274058" y="5894254"/>
                <a:ext cx="604974" cy="466859"/>
              </a:xfrm>
              <a:prstGeom prst="rect">
                <a:avLst/>
              </a:prstGeom>
              <a:blipFill>
                <a:blip r:embed="rId7"/>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CCCE50C9-E76D-499C-BD31-1785E440400B}"/>
                  </a:ext>
                </a:extLst>
              </p:cNvPr>
              <p:cNvSpPr/>
              <p:nvPr/>
            </p:nvSpPr>
            <p:spPr>
              <a:xfrm>
                <a:off x="549678" y="2148967"/>
                <a:ext cx="604974"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sz="2400" dirty="0"/>
              </a:p>
            </p:txBody>
          </p:sp>
        </mc:Choice>
        <mc:Fallback xmlns="">
          <p:sp>
            <p:nvSpPr>
              <p:cNvPr id="33" name="矩形 32">
                <a:extLst>
                  <a:ext uri="{FF2B5EF4-FFF2-40B4-BE49-F238E27FC236}">
                    <a16:creationId xmlns:a16="http://schemas.microsoft.com/office/drawing/2014/main" id="{CCCE50C9-E76D-499C-BD31-1785E440400B}"/>
                  </a:ext>
                </a:extLst>
              </p:cNvPr>
              <p:cNvSpPr>
                <a:spLocks noRot="1" noChangeAspect="1" noMove="1" noResize="1" noEditPoints="1" noAdjustHandles="1" noChangeArrowheads="1" noChangeShapeType="1" noTextEdit="1"/>
              </p:cNvSpPr>
              <p:nvPr/>
            </p:nvSpPr>
            <p:spPr>
              <a:xfrm>
                <a:off x="549678" y="2148967"/>
                <a:ext cx="604974" cy="466153"/>
              </a:xfrm>
              <a:prstGeom prst="rect">
                <a:avLst/>
              </a:prstGeom>
              <a:blipFill>
                <a:blip r:embed="rId8"/>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710431D0-30B0-4EFF-93B4-40E65D70CC7A}"/>
                  </a:ext>
                </a:extLst>
              </p:cNvPr>
              <p:cNvSpPr/>
              <p:nvPr/>
            </p:nvSpPr>
            <p:spPr>
              <a:xfrm>
                <a:off x="1653895" y="926695"/>
                <a:ext cx="606705"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4" name="矩形 33">
                <a:extLst>
                  <a:ext uri="{FF2B5EF4-FFF2-40B4-BE49-F238E27FC236}">
                    <a16:creationId xmlns:a16="http://schemas.microsoft.com/office/drawing/2014/main" id="{710431D0-30B0-4EFF-93B4-40E65D70CC7A}"/>
                  </a:ext>
                </a:extLst>
              </p:cNvPr>
              <p:cNvSpPr>
                <a:spLocks noRot="1" noChangeAspect="1" noMove="1" noResize="1" noEditPoints="1" noAdjustHandles="1" noChangeArrowheads="1" noChangeShapeType="1" noTextEdit="1"/>
              </p:cNvSpPr>
              <p:nvPr/>
            </p:nvSpPr>
            <p:spPr>
              <a:xfrm>
                <a:off x="1653895" y="926695"/>
                <a:ext cx="606705" cy="468718"/>
              </a:xfrm>
              <a:prstGeom prst="rect">
                <a:avLst/>
              </a:prstGeom>
              <a:blipFill>
                <a:blip r:embed="rId9"/>
                <a:stretch>
                  <a:fillRect b="-2597"/>
                </a:stretch>
              </a:blipFill>
            </p:spPr>
            <p:txBody>
              <a:bodyPr/>
              <a:lstStyle/>
              <a:p>
                <a:r>
                  <a:rPr lang="zh-CN" altLang="en-US">
                    <a:noFill/>
                  </a:rPr>
                  <a:t> </a:t>
                </a:r>
              </a:p>
            </p:txBody>
          </p:sp>
        </mc:Fallback>
      </mc:AlternateContent>
      <p:sp>
        <p:nvSpPr>
          <p:cNvPr id="35" name="Freeform 28">
            <a:extLst>
              <a:ext uri="{FF2B5EF4-FFF2-40B4-BE49-F238E27FC236}">
                <a16:creationId xmlns:a16="http://schemas.microsoft.com/office/drawing/2014/main" id="{47A8E18A-2400-4B2E-B809-BE664E1D7484}"/>
              </a:ext>
            </a:extLst>
          </p:cNvPr>
          <p:cNvSpPr>
            <a:spLocks/>
          </p:cNvSpPr>
          <p:nvPr/>
        </p:nvSpPr>
        <p:spPr bwMode="auto">
          <a:xfrm>
            <a:off x="3352800" y="3187700"/>
            <a:ext cx="3028950" cy="1517650"/>
          </a:xfrm>
          <a:custGeom>
            <a:avLst/>
            <a:gdLst>
              <a:gd name="T0" fmla="*/ 0 w 1908"/>
              <a:gd name="T1" fmla="*/ 0 h 956"/>
              <a:gd name="T2" fmla="*/ 203200 w 1908"/>
              <a:gd name="T3" fmla="*/ 279400 h 956"/>
              <a:gd name="T4" fmla="*/ 463550 w 1908"/>
              <a:gd name="T5" fmla="*/ 527050 h 956"/>
              <a:gd name="T6" fmla="*/ 749300 w 1908"/>
              <a:gd name="T7" fmla="*/ 762000 h 956"/>
              <a:gd name="T8" fmla="*/ 1111250 w 1908"/>
              <a:gd name="T9" fmla="*/ 971550 h 956"/>
              <a:gd name="T10" fmla="*/ 1473200 w 1908"/>
              <a:gd name="T11" fmla="*/ 1162050 h 956"/>
              <a:gd name="T12" fmla="*/ 1803400 w 1908"/>
              <a:gd name="T13" fmla="*/ 1276350 h 956"/>
              <a:gd name="T14" fmla="*/ 2273300 w 1908"/>
              <a:gd name="T15" fmla="*/ 1409700 h 956"/>
              <a:gd name="T16" fmla="*/ 2679700 w 1908"/>
              <a:gd name="T17" fmla="*/ 1479550 h 956"/>
              <a:gd name="T18" fmla="*/ 3028950 w 1908"/>
              <a:gd name="T19" fmla="*/ 1517650 h 956"/>
              <a:gd name="T20" fmla="*/ 2755900 w 1908"/>
              <a:gd name="T21" fmla="*/ 1212850 h 956"/>
              <a:gd name="T22" fmla="*/ 2438400 w 1908"/>
              <a:gd name="T23" fmla="*/ 952500 h 956"/>
              <a:gd name="T24" fmla="*/ 2139950 w 1908"/>
              <a:gd name="T25" fmla="*/ 749300 h 956"/>
              <a:gd name="T26" fmla="*/ 1797050 w 1908"/>
              <a:gd name="T27" fmla="*/ 565150 h 956"/>
              <a:gd name="T28" fmla="*/ 1447800 w 1908"/>
              <a:gd name="T29" fmla="*/ 400050 h 956"/>
              <a:gd name="T30" fmla="*/ 1079500 w 1908"/>
              <a:gd name="T31" fmla="*/ 273050 h 956"/>
              <a:gd name="T32" fmla="*/ 698500 w 1908"/>
              <a:gd name="T33" fmla="*/ 158750 h 956"/>
              <a:gd name="T34" fmla="*/ 425450 w 1908"/>
              <a:gd name="T35" fmla="*/ 82550 h 956"/>
              <a:gd name="T36" fmla="*/ 0 w 1908"/>
              <a:gd name="T37" fmla="*/ 0 h 9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08"/>
              <a:gd name="T58" fmla="*/ 0 h 956"/>
              <a:gd name="T59" fmla="*/ 1908 w 1908"/>
              <a:gd name="T60" fmla="*/ 956 h 9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08" h="956">
                <a:moveTo>
                  <a:pt x="0" y="0"/>
                </a:moveTo>
                <a:lnTo>
                  <a:pt x="128" y="176"/>
                </a:lnTo>
                <a:lnTo>
                  <a:pt x="292" y="332"/>
                </a:lnTo>
                <a:lnTo>
                  <a:pt x="472" y="480"/>
                </a:lnTo>
                <a:lnTo>
                  <a:pt x="700" y="612"/>
                </a:lnTo>
                <a:lnTo>
                  <a:pt x="928" y="732"/>
                </a:lnTo>
                <a:lnTo>
                  <a:pt x="1136" y="804"/>
                </a:lnTo>
                <a:lnTo>
                  <a:pt x="1432" y="888"/>
                </a:lnTo>
                <a:lnTo>
                  <a:pt x="1688" y="932"/>
                </a:lnTo>
                <a:lnTo>
                  <a:pt x="1908" y="956"/>
                </a:lnTo>
                <a:lnTo>
                  <a:pt x="1736" y="764"/>
                </a:lnTo>
                <a:lnTo>
                  <a:pt x="1536" y="600"/>
                </a:lnTo>
                <a:lnTo>
                  <a:pt x="1348" y="472"/>
                </a:lnTo>
                <a:lnTo>
                  <a:pt x="1132" y="356"/>
                </a:lnTo>
                <a:lnTo>
                  <a:pt x="912" y="252"/>
                </a:lnTo>
                <a:lnTo>
                  <a:pt x="680" y="172"/>
                </a:lnTo>
                <a:lnTo>
                  <a:pt x="440" y="100"/>
                </a:lnTo>
                <a:lnTo>
                  <a:pt x="268" y="52"/>
                </a:lnTo>
                <a:lnTo>
                  <a:pt x="0" y="0"/>
                </a:lnTo>
                <a:close/>
              </a:path>
            </a:pathLst>
          </a:cu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 name="Line 27">
            <a:extLst>
              <a:ext uri="{FF2B5EF4-FFF2-40B4-BE49-F238E27FC236}">
                <a16:creationId xmlns:a16="http://schemas.microsoft.com/office/drawing/2014/main" id="{2ECD2C36-1B2C-48DB-92AA-A618452A95CD}"/>
              </a:ext>
            </a:extLst>
          </p:cNvPr>
          <p:cNvSpPr>
            <a:spLocks noChangeShapeType="1"/>
          </p:cNvSpPr>
          <p:nvPr/>
        </p:nvSpPr>
        <p:spPr bwMode="auto">
          <a:xfrm flipV="1">
            <a:off x="4214813" y="3929063"/>
            <a:ext cx="762000" cy="1714500"/>
          </a:xfrm>
          <a:prstGeom prst="line">
            <a:avLst/>
          </a:prstGeom>
          <a:noFill/>
          <a:ln w="50800">
            <a:solidFill>
              <a:srgbClr val="FF33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Rectangle 26">
            <a:extLst>
              <a:ext uri="{FF2B5EF4-FFF2-40B4-BE49-F238E27FC236}">
                <a16:creationId xmlns:a16="http://schemas.microsoft.com/office/drawing/2014/main" id="{D6E8075B-AA25-41FA-BEE5-6457B9A0842B}"/>
              </a:ext>
            </a:extLst>
          </p:cNvPr>
          <p:cNvSpPr>
            <a:spLocks noChangeArrowheads="1"/>
          </p:cNvSpPr>
          <p:nvPr/>
        </p:nvSpPr>
        <p:spPr bwMode="auto">
          <a:xfrm>
            <a:off x="812800" y="5589588"/>
            <a:ext cx="3879267"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b="0" dirty="0">
                <a:latin typeface="+mn-ea"/>
              </a:rPr>
              <a:t>帕累托改进分配区域</a:t>
            </a:r>
            <a:endParaRPr lang="en-US" altLang="zh-CN" b="0" dirty="0">
              <a:latin typeface="+mn-ea"/>
            </a:endParaRPr>
          </a:p>
        </p:txBody>
      </p:sp>
    </p:spTree>
    <p:extLst>
      <p:ext uri="{BB962C8B-B14F-4D97-AF65-F5344CB8AC3E}">
        <p14:creationId xmlns:p14="http://schemas.microsoft.com/office/powerpoint/2010/main" val="1828160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4EA63-68B0-4984-9810-B454B816F808}"/>
              </a:ext>
            </a:extLst>
          </p:cNvPr>
          <p:cNvSpPr>
            <a:spLocks noGrp="1"/>
          </p:cNvSpPr>
          <p:nvPr>
            <p:ph type="title"/>
          </p:nvPr>
        </p:nvSpPr>
        <p:spPr/>
        <p:txBody>
          <a:bodyPr/>
          <a:lstStyle/>
          <a:p>
            <a:r>
              <a:rPr lang="zh-CN" altLang="en-US" dirty="0"/>
              <a:t>帕累托改进</a:t>
            </a:r>
          </a:p>
        </p:txBody>
      </p:sp>
      <p:sp>
        <p:nvSpPr>
          <p:cNvPr id="3" name="内容占位符 2">
            <a:extLst>
              <a:ext uri="{FF2B5EF4-FFF2-40B4-BE49-F238E27FC236}">
                <a16:creationId xmlns:a16="http://schemas.microsoft.com/office/drawing/2014/main" id="{8A8C7608-5971-4E28-841B-4A1B26DB296A}"/>
              </a:ext>
            </a:extLst>
          </p:cNvPr>
          <p:cNvSpPr>
            <a:spLocks noGrp="1"/>
          </p:cNvSpPr>
          <p:nvPr>
            <p:ph idx="1"/>
          </p:nvPr>
        </p:nvSpPr>
        <p:spPr/>
        <p:txBody>
          <a:bodyPr/>
          <a:lstStyle/>
          <a:p>
            <a:r>
              <a:rPr lang="zh-CN" altLang="en-US" dirty="0"/>
              <a:t>由于每个消费者都可以拒绝交易，交易仅有唯一结果为帕累托改进分配。</a:t>
            </a:r>
          </a:p>
          <a:p>
            <a:r>
              <a:rPr lang="zh-CN" altLang="en-US" dirty="0"/>
              <a:t>但是哪一特殊帕累托改进分配点为交易的结果？</a:t>
            </a:r>
          </a:p>
          <a:p>
            <a:endParaRPr lang="zh-CN" altLang="en-US" dirty="0"/>
          </a:p>
        </p:txBody>
      </p:sp>
    </p:spTree>
    <p:extLst>
      <p:ext uri="{BB962C8B-B14F-4D97-AF65-F5344CB8AC3E}">
        <p14:creationId xmlns:p14="http://schemas.microsoft.com/office/powerpoint/2010/main" val="2420963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AF569-9539-4602-91EB-75CA6423C19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916D11B-4A21-462A-BA50-5817E4FADBE2}"/>
              </a:ext>
            </a:extLst>
          </p:cNvPr>
          <p:cNvSpPr>
            <a:spLocks noGrp="1"/>
          </p:cNvSpPr>
          <p:nvPr>
            <p:ph idx="1"/>
          </p:nvPr>
        </p:nvSpPr>
        <p:spPr/>
        <p:txBody>
          <a:bodyPr/>
          <a:lstStyle/>
          <a:p>
            <a:endParaRPr lang="zh-CN" altLang="en-US" dirty="0"/>
          </a:p>
        </p:txBody>
      </p:sp>
      <p:sp>
        <p:nvSpPr>
          <p:cNvPr id="4" name="Freeform 18">
            <a:extLst>
              <a:ext uri="{FF2B5EF4-FFF2-40B4-BE49-F238E27FC236}">
                <a16:creationId xmlns:a16="http://schemas.microsoft.com/office/drawing/2014/main" id="{E164B3DB-3A69-435A-B07E-302D08B2DD92}"/>
              </a:ext>
            </a:extLst>
          </p:cNvPr>
          <p:cNvSpPr>
            <a:spLocks/>
          </p:cNvSpPr>
          <p:nvPr/>
        </p:nvSpPr>
        <p:spPr bwMode="auto">
          <a:xfrm>
            <a:off x="1333500" y="1524000"/>
            <a:ext cx="7143750" cy="4048125"/>
          </a:xfrm>
          <a:custGeom>
            <a:avLst/>
            <a:gdLst>
              <a:gd name="T0" fmla="*/ 0 w 4500"/>
              <a:gd name="T1" fmla="*/ 0 h 2550"/>
              <a:gd name="T2" fmla="*/ 95250 w 4500"/>
              <a:gd name="T3" fmla="*/ 349250 h 2550"/>
              <a:gd name="T4" fmla="*/ 190500 w 4500"/>
              <a:gd name="T5" fmla="*/ 587375 h 2550"/>
              <a:gd name="T6" fmla="*/ 381000 w 4500"/>
              <a:gd name="T7" fmla="*/ 952500 h 2550"/>
              <a:gd name="T8" fmla="*/ 555625 w 4500"/>
              <a:gd name="T9" fmla="*/ 1222375 h 2550"/>
              <a:gd name="T10" fmla="*/ 793750 w 4500"/>
              <a:gd name="T11" fmla="*/ 1524000 h 2550"/>
              <a:gd name="T12" fmla="*/ 1095375 w 4500"/>
              <a:gd name="T13" fmla="*/ 1825625 h 2550"/>
              <a:gd name="T14" fmla="*/ 1381125 w 4500"/>
              <a:gd name="T15" fmla="*/ 2095500 h 2550"/>
              <a:gd name="T16" fmla="*/ 1714500 w 4500"/>
              <a:gd name="T17" fmla="*/ 2349500 h 2550"/>
              <a:gd name="T18" fmla="*/ 2047875 w 4500"/>
              <a:gd name="T19" fmla="*/ 2571750 h 2550"/>
              <a:gd name="T20" fmla="*/ 2444750 w 4500"/>
              <a:gd name="T21" fmla="*/ 2809875 h 2550"/>
              <a:gd name="T22" fmla="*/ 2809875 w 4500"/>
              <a:gd name="T23" fmla="*/ 3016250 h 2550"/>
              <a:gd name="T24" fmla="*/ 3143249 w 4500"/>
              <a:gd name="T25" fmla="*/ 3159125 h 2550"/>
              <a:gd name="T26" fmla="*/ 3492500 w 4500"/>
              <a:gd name="T27" fmla="*/ 3317875 h 2550"/>
              <a:gd name="T28" fmla="*/ 3937000 w 4500"/>
              <a:gd name="T29" fmla="*/ 3476625 h 2550"/>
              <a:gd name="T30" fmla="*/ 4318000 w 4500"/>
              <a:gd name="T31" fmla="*/ 3587750 h 2550"/>
              <a:gd name="T32" fmla="*/ 4794249 w 4500"/>
              <a:gd name="T33" fmla="*/ 3714750 h 2550"/>
              <a:gd name="T34" fmla="*/ 5270499 w 4500"/>
              <a:gd name="T35" fmla="*/ 3810000 h 2550"/>
              <a:gd name="T36" fmla="*/ 5762624 w 4500"/>
              <a:gd name="T37" fmla="*/ 3905250 h 2550"/>
              <a:gd name="T38" fmla="*/ 6222999 w 4500"/>
              <a:gd name="T39" fmla="*/ 3984625 h 2550"/>
              <a:gd name="T40" fmla="*/ 6731000 w 4500"/>
              <a:gd name="T41" fmla="*/ 4032250 h 2550"/>
              <a:gd name="T42" fmla="*/ 7143750 w 4500"/>
              <a:gd name="T43" fmla="*/ 4048125 h 2550"/>
              <a:gd name="T44" fmla="*/ 7032625 w 4500"/>
              <a:gd name="T45" fmla="*/ 3667125 h 2550"/>
              <a:gd name="T46" fmla="*/ 6889750 w 4500"/>
              <a:gd name="T47" fmla="*/ 3333750 h 2550"/>
              <a:gd name="T48" fmla="*/ 6746875 w 4500"/>
              <a:gd name="T49" fmla="*/ 3063875 h 2550"/>
              <a:gd name="T50" fmla="*/ 6524625 w 4500"/>
              <a:gd name="T51" fmla="*/ 2762250 h 2550"/>
              <a:gd name="T52" fmla="*/ 6238874 w 4500"/>
              <a:gd name="T53" fmla="*/ 2397125 h 2550"/>
              <a:gd name="T54" fmla="*/ 5905499 w 4500"/>
              <a:gd name="T55" fmla="*/ 2095500 h 2550"/>
              <a:gd name="T56" fmla="*/ 5524499 w 4500"/>
              <a:gd name="T57" fmla="*/ 1778000 h 2550"/>
              <a:gd name="T58" fmla="*/ 5238749 w 4500"/>
              <a:gd name="T59" fmla="*/ 1555750 h 2550"/>
              <a:gd name="T60" fmla="*/ 4889499 w 4500"/>
              <a:gd name="T61" fmla="*/ 1333500 h 2550"/>
              <a:gd name="T62" fmla="*/ 4445000 w 4500"/>
              <a:gd name="T63" fmla="*/ 1095375 h 2550"/>
              <a:gd name="T64" fmla="*/ 3968750 w 4500"/>
              <a:gd name="T65" fmla="*/ 889000 h 2550"/>
              <a:gd name="T66" fmla="*/ 3556000 w 4500"/>
              <a:gd name="T67" fmla="*/ 714375 h 2550"/>
              <a:gd name="T68" fmla="*/ 3111499 w 4500"/>
              <a:gd name="T69" fmla="*/ 555625 h 2550"/>
              <a:gd name="T70" fmla="*/ 2730500 w 4500"/>
              <a:gd name="T71" fmla="*/ 428625 h 2550"/>
              <a:gd name="T72" fmla="*/ 2238375 w 4500"/>
              <a:gd name="T73" fmla="*/ 317500 h 2550"/>
              <a:gd name="T74" fmla="*/ 1730375 w 4500"/>
              <a:gd name="T75" fmla="*/ 206375 h 2550"/>
              <a:gd name="T76" fmla="*/ 1174750 w 4500"/>
              <a:gd name="T77" fmla="*/ 111125 h 2550"/>
              <a:gd name="T78" fmla="*/ 539750 w 4500"/>
              <a:gd name="T79" fmla="*/ 31750 h 2550"/>
              <a:gd name="T80" fmla="*/ 0 w 4500"/>
              <a:gd name="T81" fmla="*/ 0 h 25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00"/>
              <a:gd name="T124" fmla="*/ 0 h 2550"/>
              <a:gd name="T125" fmla="*/ 4500 w 4500"/>
              <a:gd name="T126" fmla="*/ 2550 h 25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00" h="2550">
                <a:moveTo>
                  <a:pt x="0" y="0"/>
                </a:moveTo>
                <a:lnTo>
                  <a:pt x="60" y="220"/>
                </a:lnTo>
                <a:lnTo>
                  <a:pt x="120" y="370"/>
                </a:lnTo>
                <a:lnTo>
                  <a:pt x="240" y="600"/>
                </a:lnTo>
                <a:lnTo>
                  <a:pt x="350" y="770"/>
                </a:lnTo>
                <a:lnTo>
                  <a:pt x="500" y="960"/>
                </a:lnTo>
                <a:lnTo>
                  <a:pt x="690" y="1150"/>
                </a:lnTo>
                <a:lnTo>
                  <a:pt x="870" y="1320"/>
                </a:lnTo>
                <a:lnTo>
                  <a:pt x="1080" y="1480"/>
                </a:lnTo>
                <a:lnTo>
                  <a:pt x="1290" y="1620"/>
                </a:lnTo>
                <a:lnTo>
                  <a:pt x="1540" y="1770"/>
                </a:lnTo>
                <a:lnTo>
                  <a:pt x="1770" y="1900"/>
                </a:lnTo>
                <a:lnTo>
                  <a:pt x="1980" y="1990"/>
                </a:lnTo>
                <a:lnTo>
                  <a:pt x="2200" y="2090"/>
                </a:lnTo>
                <a:lnTo>
                  <a:pt x="2480" y="2190"/>
                </a:lnTo>
                <a:lnTo>
                  <a:pt x="2720" y="2260"/>
                </a:lnTo>
                <a:lnTo>
                  <a:pt x="3020" y="2340"/>
                </a:lnTo>
                <a:lnTo>
                  <a:pt x="3320" y="2400"/>
                </a:lnTo>
                <a:lnTo>
                  <a:pt x="3630" y="2460"/>
                </a:lnTo>
                <a:lnTo>
                  <a:pt x="3920" y="2510"/>
                </a:lnTo>
                <a:lnTo>
                  <a:pt x="4240" y="2540"/>
                </a:lnTo>
                <a:lnTo>
                  <a:pt x="4500" y="2550"/>
                </a:lnTo>
                <a:lnTo>
                  <a:pt x="4430" y="2310"/>
                </a:lnTo>
                <a:lnTo>
                  <a:pt x="4340" y="2100"/>
                </a:lnTo>
                <a:lnTo>
                  <a:pt x="4250" y="1930"/>
                </a:lnTo>
                <a:lnTo>
                  <a:pt x="4110" y="1740"/>
                </a:lnTo>
                <a:lnTo>
                  <a:pt x="3930" y="1510"/>
                </a:lnTo>
                <a:lnTo>
                  <a:pt x="3720" y="1320"/>
                </a:lnTo>
                <a:lnTo>
                  <a:pt x="3480" y="1120"/>
                </a:lnTo>
                <a:lnTo>
                  <a:pt x="3300" y="980"/>
                </a:lnTo>
                <a:lnTo>
                  <a:pt x="3080" y="840"/>
                </a:lnTo>
                <a:lnTo>
                  <a:pt x="2800" y="690"/>
                </a:lnTo>
                <a:lnTo>
                  <a:pt x="2500" y="560"/>
                </a:lnTo>
                <a:lnTo>
                  <a:pt x="2240" y="450"/>
                </a:lnTo>
                <a:lnTo>
                  <a:pt x="1960" y="350"/>
                </a:lnTo>
                <a:lnTo>
                  <a:pt x="1720" y="270"/>
                </a:lnTo>
                <a:lnTo>
                  <a:pt x="1410" y="200"/>
                </a:lnTo>
                <a:lnTo>
                  <a:pt x="1090" y="130"/>
                </a:lnTo>
                <a:lnTo>
                  <a:pt x="740" y="70"/>
                </a:lnTo>
                <a:lnTo>
                  <a:pt x="340" y="20"/>
                </a:lnTo>
                <a:lnTo>
                  <a:pt x="0" y="0"/>
                </a:lnTo>
                <a:close/>
              </a:path>
            </a:pathLst>
          </a:cu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 name="Freeform 19">
            <a:extLst>
              <a:ext uri="{FF2B5EF4-FFF2-40B4-BE49-F238E27FC236}">
                <a16:creationId xmlns:a16="http://schemas.microsoft.com/office/drawing/2014/main" id="{DC33A8FB-FE45-49B0-9A3D-82DA71023969}"/>
              </a:ext>
            </a:extLst>
          </p:cNvPr>
          <p:cNvSpPr>
            <a:spLocks/>
          </p:cNvSpPr>
          <p:nvPr/>
        </p:nvSpPr>
        <p:spPr bwMode="auto">
          <a:xfrm>
            <a:off x="2413000" y="2235200"/>
            <a:ext cx="4940300" cy="2628900"/>
          </a:xfrm>
          <a:custGeom>
            <a:avLst/>
            <a:gdLst>
              <a:gd name="T0" fmla="*/ 0 w 3112"/>
              <a:gd name="T1" fmla="*/ 0 h 1656"/>
              <a:gd name="T2" fmla="*/ 241300 w 3112"/>
              <a:gd name="T3" fmla="*/ 317500 h 1656"/>
              <a:gd name="T4" fmla="*/ 584200 w 3112"/>
              <a:gd name="T5" fmla="*/ 685800 h 1656"/>
              <a:gd name="T6" fmla="*/ 901700 w 3112"/>
              <a:gd name="T7" fmla="*/ 952500 h 1656"/>
              <a:gd name="T8" fmla="*/ 1270000 w 3112"/>
              <a:gd name="T9" fmla="*/ 1219200 h 1656"/>
              <a:gd name="T10" fmla="*/ 1714500 w 3112"/>
              <a:gd name="T11" fmla="*/ 1511300 h 1656"/>
              <a:gd name="T12" fmla="*/ 2197100 w 3112"/>
              <a:gd name="T13" fmla="*/ 1765300 h 1656"/>
              <a:gd name="T14" fmla="*/ 2755900 w 3112"/>
              <a:gd name="T15" fmla="*/ 2006600 h 1656"/>
              <a:gd name="T16" fmla="*/ 3302001 w 3112"/>
              <a:gd name="T17" fmla="*/ 2222500 h 1656"/>
              <a:gd name="T18" fmla="*/ 3987800 w 3112"/>
              <a:gd name="T19" fmla="*/ 2425700 h 1656"/>
              <a:gd name="T20" fmla="*/ 4445000 w 3112"/>
              <a:gd name="T21" fmla="*/ 2527300 h 1656"/>
              <a:gd name="T22" fmla="*/ 4940300 w 3112"/>
              <a:gd name="T23" fmla="*/ 2628900 h 1656"/>
              <a:gd name="T24" fmla="*/ 4521200 w 3112"/>
              <a:gd name="T25" fmla="*/ 2095500 h 1656"/>
              <a:gd name="T26" fmla="*/ 4203700 w 3112"/>
              <a:gd name="T27" fmla="*/ 1816100 h 1656"/>
              <a:gd name="T28" fmla="*/ 3873500 w 3112"/>
              <a:gd name="T29" fmla="*/ 1549400 h 1656"/>
              <a:gd name="T30" fmla="*/ 3568700 w 3112"/>
              <a:gd name="T31" fmla="*/ 1320800 h 1656"/>
              <a:gd name="T32" fmla="*/ 3086100 w 3112"/>
              <a:gd name="T33" fmla="*/ 1016000 h 1656"/>
              <a:gd name="T34" fmla="*/ 2565400 w 3112"/>
              <a:gd name="T35" fmla="*/ 762000 h 1656"/>
              <a:gd name="T36" fmla="*/ 2159000 w 3112"/>
              <a:gd name="T37" fmla="*/ 571500 h 1656"/>
              <a:gd name="T38" fmla="*/ 1676400 w 3112"/>
              <a:gd name="T39" fmla="*/ 393700 h 1656"/>
              <a:gd name="T40" fmla="*/ 1117600 w 3112"/>
              <a:gd name="T41" fmla="*/ 228600 h 1656"/>
              <a:gd name="T42" fmla="*/ 685800 w 3112"/>
              <a:gd name="T43" fmla="*/ 127000 h 1656"/>
              <a:gd name="T44" fmla="*/ 0 w 3112"/>
              <a:gd name="T45" fmla="*/ 0 h 16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12"/>
              <a:gd name="T70" fmla="*/ 0 h 1656"/>
              <a:gd name="T71" fmla="*/ 3112 w 3112"/>
              <a:gd name="T72" fmla="*/ 1656 h 165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12" h="1656">
                <a:moveTo>
                  <a:pt x="0" y="0"/>
                </a:moveTo>
                <a:lnTo>
                  <a:pt x="152" y="200"/>
                </a:lnTo>
                <a:lnTo>
                  <a:pt x="368" y="432"/>
                </a:lnTo>
                <a:lnTo>
                  <a:pt x="568" y="600"/>
                </a:lnTo>
                <a:lnTo>
                  <a:pt x="800" y="768"/>
                </a:lnTo>
                <a:lnTo>
                  <a:pt x="1080" y="952"/>
                </a:lnTo>
                <a:lnTo>
                  <a:pt x="1384" y="1112"/>
                </a:lnTo>
                <a:lnTo>
                  <a:pt x="1736" y="1264"/>
                </a:lnTo>
                <a:lnTo>
                  <a:pt x="2080" y="1400"/>
                </a:lnTo>
                <a:lnTo>
                  <a:pt x="2512" y="1528"/>
                </a:lnTo>
                <a:lnTo>
                  <a:pt x="2800" y="1592"/>
                </a:lnTo>
                <a:lnTo>
                  <a:pt x="3112" y="1656"/>
                </a:lnTo>
                <a:lnTo>
                  <a:pt x="2848" y="1320"/>
                </a:lnTo>
                <a:lnTo>
                  <a:pt x="2648" y="1144"/>
                </a:lnTo>
                <a:lnTo>
                  <a:pt x="2440" y="976"/>
                </a:lnTo>
                <a:lnTo>
                  <a:pt x="2248" y="832"/>
                </a:lnTo>
                <a:lnTo>
                  <a:pt x="1944" y="640"/>
                </a:lnTo>
                <a:lnTo>
                  <a:pt x="1616" y="480"/>
                </a:lnTo>
                <a:lnTo>
                  <a:pt x="1360" y="360"/>
                </a:lnTo>
                <a:lnTo>
                  <a:pt x="1056" y="248"/>
                </a:lnTo>
                <a:lnTo>
                  <a:pt x="704" y="144"/>
                </a:lnTo>
                <a:lnTo>
                  <a:pt x="432" y="80"/>
                </a:lnTo>
                <a:lnTo>
                  <a:pt x="0" y="0"/>
                </a:lnTo>
                <a:close/>
              </a:path>
            </a:pathLst>
          </a:custGeom>
          <a:solidFill>
            <a:srgbClr val="FF000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 name="Arc 4">
            <a:extLst>
              <a:ext uri="{FF2B5EF4-FFF2-40B4-BE49-F238E27FC236}">
                <a16:creationId xmlns:a16="http://schemas.microsoft.com/office/drawing/2014/main" id="{4EB63AE3-136E-4DAA-B3D5-698B84BF7A4F}"/>
              </a:ext>
            </a:extLst>
          </p:cNvPr>
          <p:cNvSpPr>
            <a:spLocks/>
          </p:cNvSpPr>
          <p:nvPr/>
        </p:nvSpPr>
        <p:spPr bwMode="auto">
          <a:xfrm rot="10800000">
            <a:off x="1265238" y="908050"/>
            <a:ext cx="7854950" cy="4691063"/>
          </a:xfrm>
          <a:custGeom>
            <a:avLst/>
            <a:gdLst>
              <a:gd name="T0" fmla="*/ 24862010 w 21600"/>
              <a:gd name="T1" fmla="*/ 0 h 21599"/>
              <a:gd name="T2" fmla="*/ 2147483647 w 21600"/>
              <a:gd name="T3" fmla="*/ 1018846216 h 21599"/>
              <a:gd name="T4" fmla="*/ 0 w 21600"/>
              <a:gd name="T5" fmla="*/ 1018846216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88" y="-1"/>
                </a:moveTo>
                <a:cubicBezTo>
                  <a:pt x="12043" y="103"/>
                  <a:pt x="21600" y="9743"/>
                  <a:pt x="21600" y="21599"/>
                </a:cubicBezTo>
              </a:path>
              <a:path w="21600" h="21599" stroke="0" extrusionOk="0">
                <a:moveTo>
                  <a:pt x="188" y="-1"/>
                </a:moveTo>
                <a:cubicBezTo>
                  <a:pt x="12043" y="103"/>
                  <a:pt x="21600" y="9743"/>
                  <a:pt x="21600" y="21599"/>
                </a:cubicBezTo>
                <a:lnTo>
                  <a:pt x="0" y="21599"/>
                </a:lnTo>
                <a:close/>
              </a:path>
            </a:pathLst>
          </a:custGeom>
          <a:noFill/>
          <a:ln w="508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 name="Arc 5">
            <a:extLst>
              <a:ext uri="{FF2B5EF4-FFF2-40B4-BE49-F238E27FC236}">
                <a16:creationId xmlns:a16="http://schemas.microsoft.com/office/drawing/2014/main" id="{166D2C79-8CA4-4EC9-8439-25BEE3FF5B29}"/>
              </a:ext>
            </a:extLst>
          </p:cNvPr>
          <p:cNvSpPr>
            <a:spLocks/>
          </p:cNvSpPr>
          <p:nvPr/>
        </p:nvSpPr>
        <p:spPr bwMode="auto">
          <a:xfrm>
            <a:off x="738188" y="1501775"/>
            <a:ext cx="7812087" cy="4691063"/>
          </a:xfrm>
          <a:custGeom>
            <a:avLst/>
            <a:gdLst>
              <a:gd name="T0" fmla="*/ 0 w 21604"/>
              <a:gd name="T1" fmla="*/ 0 h 21600"/>
              <a:gd name="T2" fmla="*/ 2147483647 w 21604"/>
              <a:gd name="T3" fmla="*/ 1018799047 h 21600"/>
              <a:gd name="T4" fmla="*/ 522879 w 21604"/>
              <a:gd name="T5" fmla="*/ 1018799047 h 21600"/>
              <a:gd name="T6" fmla="*/ 0 60000 65536"/>
              <a:gd name="T7" fmla="*/ 0 60000 65536"/>
              <a:gd name="T8" fmla="*/ 0 60000 65536"/>
              <a:gd name="T9" fmla="*/ 0 w 21604"/>
              <a:gd name="T10" fmla="*/ 0 h 21600"/>
              <a:gd name="T11" fmla="*/ 21604 w 21604"/>
              <a:gd name="T12" fmla="*/ 21600 h 21600"/>
            </a:gdLst>
            <a:ahLst/>
            <a:cxnLst>
              <a:cxn ang="T6">
                <a:pos x="T0" y="T1"/>
              </a:cxn>
              <a:cxn ang="T7">
                <a:pos x="T2" y="T3"/>
              </a:cxn>
              <a:cxn ang="T8">
                <a:pos x="T4" y="T5"/>
              </a:cxn>
            </a:cxnLst>
            <a:rect l="T9" t="T10" r="T11" b="T12"/>
            <a:pathLst>
              <a:path w="21604" h="21600" fill="none" extrusionOk="0">
                <a:moveTo>
                  <a:pt x="0" y="0"/>
                </a:moveTo>
                <a:cubicBezTo>
                  <a:pt x="1" y="0"/>
                  <a:pt x="2" y="-1"/>
                  <a:pt x="4" y="0"/>
                </a:cubicBezTo>
                <a:cubicBezTo>
                  <a:pt x="11933" y="0"/>
                  <a:pt x="21604" y="9670"/>
                  <a:pt x="21604" y="21600"/>
                </a:cubicBezTo>
              </a:path>
              <a:path w="21604" h="21600" stroke="0" extrusionOk="0">
                <a:moveTo>
                  <a:pt x="0" y="0"/>
                </a:moveTo>
                <a:cubicBezTo>
                  <a:pt x="1" y="0"/>
                  <a:pt x="2" y="-1"/>
                  <a:pt x="4" y="0"/>
                </a:cubicBezTo>
                <a:cubicBezTo>
                  <a:pt x="11933" y="0"/>
                  <a:pt x="21604" y="9670"/>
                  <a:pt x="21604" y="21600"/>
                </a:cubicBezTo>
                <a:lnTo>
                  <a:pt x="4" y="21600"/>
                </a:lnTo>
                <a:close/>
              </a:path>
            </a:pathLst>
          </a:custGeom>
          <a:noFill/>
          <a:ln w="508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 name="Oval 6">
            <a:extLst>
              <a:ext uri="{FF2B5EF4-FFF2-40B4-BE49-F238E27FC236}">
                <a16:creationId xmlns:a16="http://schemas.microsoft.com/office/drawing/2014/main" id="{ABB73BFE-F30B-4269-84B4-EDDDB201557F}"/>
              </a:ext>
            </a:extLst>
          </p:cNvPr>
          <p:cNvSpPr>
            <a:spLocks noChangeArrowheads="1"/>
          </p:cNvSpPr>
          <p:nvPr/>
        </p:nvSpPr>
        <p:spPr bwMode="auto">
          <a:xfrm>
            <a:off x="8126413" y="5222875"/>
            <a:ext cx="539750" cy="53975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 name="Freeform 9">
            <a:extLst>
              <a:ext uri="{FF2B5EF4-FFF2-40B4-BE49-F238E27FC236}">
                <a16:creationId xmlns:a16="http://schemas.microsoft.com/office/drawing/2014/main" id="{738C30FC-A3C0-419C-81C0-990D7850510A}"/>
              </a:ext>
            </a:extLst>
          </p:cNvPr>
          <p:cNvSpPr>
            <a:spLocks/>
          </p:cNvSpPr>
          <p:nvPr/>
        </p:nvSpPr>
        <p:spPr bwMode="auto">
          <a:xfrm>
            <a:off x="2524125" y="2305050"/>
            <a:ext cx="211138" cy="182563"/>
          </a:xfrm>
          <a:custGeom>
            <a:avLst/>
            <a:gdLst>
              <a:gd name="T0" fmla="*/ 0 w 133"/>
              <a:gd name="T1" fmla="*/ 0 h 115"/>
              <a:gd name="T2" fmla="*/ 28575 w 133"/>
              <a:gd name="T3" fmla="*/ 38100 h 115"/>
              <a:gd name="T4" fmla="*/ 38100 w 133"/>
              <a:gd name="T5" fmla="*/ 66675 h 115"/>
              <a:gd name="T6" fmla="*/ 66675 w 133"/>
              <a:gd name="T7" fmla="*/ 95250 h 115"/>
              <a:gd name="T8" fmla="*/ 95250 w 133"/>
              <a:gd name="T9" fmla="*/ 123825 h 115"/>
              <a:gd name="T10" fmla="*/ 123825 w 133"/>
              <a:gd name="T11" fmla="*/ 152400 h 115"/>
              <a:gd name="T12" fmla="*/ 152400 w 133"/>
              <a:gd name="T13" fmla="*/ 180975 h 115"/>
              <a:gd name="T14" fmla="*/ 180975 w 133"/>
              <a:gd name="T15" fmla="*/ 180975 h 115"/>
              <a:gd name="T16" fmla="*/ 200025 w 133"/>
              <a:gd name="T17" fmla="*/ 152400 h 115"/>
              <a:gd name="T18" fmla="*/ 209550 w 133"/>
              <a:gd name="T19" fmla="*/ 123825 h 115"/>
              <a:gd name="T20" fmla="*/ 209550 w 133"/>
              <a:gd name="T21" fmla="*/ 95250 h 115"/>
              <a:gd name="T22" fmla="*/ 209550 w 133"/>
              <a:gd name="T23" fmla="*/ 66675 h 115"/>
              <a:gd name="T24" fmla="*/ 209550 w 133"/>
              <a:gd name="T25" fmla="*/ 38100 h 115"/>
              <a:gd name="T26" fmla="*/ 209550 w 133"/>
              <a:gd name="T27" fmla="*/ 9525 h 115"/>
              <a:gd name="T28" fmla="*/ 180975 w 133"/>
              <a:gd name="T29" fmla="*/ 0 h 115"/>
              <a:gd name="T30" fmla="*/ 142875 w 133"/>
              <a:gd name="T31" fmla="*/ 0 h 115"/>
              <a:gd name="T32" fmla="*/ 104775 w 133"/>
              <a:gd name="T33" fmla="*/ 0 h 115"/>
              <a:gd name="T34" fmla="*/ 76200 w 133"/>
              <a:gd name="T35" fmla="*/ 0 h 115"/>
              <a:gd name="T36" fmla="*/ 47625 w 133"/>
              <a:gd name="T37" fmla="*/ 0 h 115"/>
              <a:gd name="T38" fmla="*/ 0 w 133"/>
              <a:gd name="T39" fmla="*/ 0 h 115"/>
              <a:gd name="T40" fmla="*/ 0 w 133"/>
              <a:gd name="T41" fmla="*/ 0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3"/>
              <a:gd name="T64" fmla="*/ 0 h 115"/>
              <a:gd name="T65" fmla="*/ 133 w 133"/>
              <a:gd name="T66" fmla="*/ 115 h 1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3" h="115">
                <a:moveTo>
                  <a:pt x="0" y="0"/>
                </a:moveTo>
                <a:lnTo>
                  <a:pt x="18" y="24"/>
                </a:lnTo>
                <a:lnTo>
                  <a:pt x="24" y="42"/>
                </a:lnTo>
                <a:lnTo>
                  <a:pt x="42" y="60"/>
                </a:lnTo>
                <a:lnTo>
                  <a:pt x="60" y="78"/>
                </a:lnTo>
                <a:lnTo>
                  <a:pt x="78" y="96"/>
                </a:lnTo>
                <a:lnTo>
                  <a:pt x="96" y="114"/>
                </a:lnTo>
                <a:lnTo>
                  <a:pt x="114" y="114"/>
                </a:lnTo>
                <a:lnTo>
                  <a:pt x="126" y="96"/>
                </a:lnTo>
                <a:lnTo>
                  <a:pt x="132" y="78"/>
                </a:lnTo>
                <a:lnTo>
                  <a:pt x="132" y="60"/>
                </a:lnTo>
                <a:lnTo>
                  <a:pt x="132" y="42"/>
                </a:lnTo>
                <a:lnTo>
                  <a:pt x="132" y="24"/>
                </a:lnTo>
                <a:lnTo>
                  <a:pt x="132" y="6"/>
                </a:lnTo>
                <a:lnTo>
                  <a:pt x="114" y="0"/>
                </a:lnTo>
                <a:lnTo>
                  <a:pt x="90" y="0"/>
                </a:lnTo>
                <a:lnTo>
                  <a:pt x="66" y="0"/>
                </a:lnTo>
                <a:lnTo>
                  <a:pt x="48" y="0"/>
                </a:lnTo>
                <a:lnTo>
                  <a:pt x="30" y="0"/>
                </a:lnTo>
                <a:lnTo>
                  <a:pt x="0" y="0"/>
                </a:lnTo>
              </a:path>
            </a:pathLst>
          </a:custGeom>
          <a:solidFill>
            <a:srgbClr val="FF33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Arc 10">
            <a:extLst>
              <a:ext uri="{FF2B5EF4-FFF2-40B4-BE49-F238E27FC236}">
                <a16:creationId xmlns:a16="http://schemas.microsoft.com/office/drawing/2014/main" id="{CB0922AE-E249-4FB0-B39F-4568043EF2CC}"/>
              </a:ext>
            </a:extLst>
          </p:cNvPr>
          <p:cNvSpPr>
            <a:spLocks/>
          </p:cNvSpPr>
          <p:nvPr/>
        </p:nvSpPr>
        <p:spPr bwMode="auto">
          <a:xfrm rot="10800000">
            <a:off x="1738313" y="290513"/>
            <a:ext cx="7404100" cy="4711700"/>
          </a:xfrm>
          <a:custGeom>
            <a:avLst/>
            <a:gdLst>
              <a:gd name="T0" fmla="*/ 21739579 w 21599"/>
              <a:gd name="T1" fmla="*/ 0 h 21599"/>
              <a:gd name="T2" fmla="*/ 2147483647 w 21599"/>
              <a:gd name="T3" fmla="*/ 1016409677 h 21599"/>
              <a:gd name="T4" fmla="*/ 0 w 21599"/>
              <a:gd name="T5" fmla="*/ 1027830839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85" y="-1"/>
                </a:moveTo>
                <a:cubicBezTo>
                  <a:pt x="11948" y="100"/>
                  <a:pt x="21467" y="9596"/>
                  <a:pt x="21598" y="21359"/>
                </a:cubicBezTo>
              </a:path>
              <a:path w="21599" h="21599" stroke="0" extrusionOk="0">
                <a:moveTo>
                  <a:pt x="185" y="-1"/>
                </a:moveTo>
                <a:cubicBezTo>
                  <a:pt x="11948" y="100"/>
                  <a:pt x="21467" y="9596"/>
                  <a:pt x="21598" y="21359"/>
                </a:cubicBezTo>
                <a:lnTo>
                  <a:pt x="0" y="21599"/>
                </a:lnTo>
                <a:close/>
              </a:path>
            </a:pathLst>
          </a:custGeom>
          <a:noFill/>
          <a:ln w="762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 name="Arc 11">
            <a:extLst>
              <a:ext uri="{FF2B5EF4-FFF2-40B4-BE49-F238E27FC236}">
                <a16:creationId xmlns:a16="http://schemas.microsoft.com/office/drawing/2014/main" id="{6B6A6302-5862-4578-B1F8-BF3A6DB9A189}"/>
              </a:ext>
            </a:extLst>
          </p:cNvPr>
          <p:cNvSpPr>
            <a:spLocks/>
          </p:cNvSpPr>
          <p:nvPr/>
        </p:nvSpPr>
        <p:spPr bwMode="auto">
          <a:xfrm>
            <a:off x="546100" y="2097088"/>
            <a:ext cx="7359650" cy="4476750"/>
          </a:xfrm>
          <a:custGeom>
            <a:avLst/>
            <a:gdLst>
              <a:gd name="T0" fmla="*/ 0 w 21605"/>
              <a:gd name="T1" fmla="*/ 0 h 21600"/>
              <a:gd name="T2" fmla="*/ 2147483647 w 21605"/>
              <a:gd name="T3" fmla="*/ 927837190 h 21600"/>
              <a:gd name="T4" fmla="*/ 580120 w 21605"/>
              <a:gd name="T5" fmla="*/ 927837190 h 21600"/>
              <a:gd name="T6" fmla="*/ 0 60000 65536"/>
              <a:gd name="T7" fmla="*/ 0 60000 65536"/>
              <a:gd name="T8" fmla="*/ 0 60000 65536"/>
              <a:gd name="T9" fmla="*/ 0 w 21605"/>
              <a:gd name="T10" fmla="*/ 0 h 21600"/>
              <a:gd name="T11" fmla="*/ 21605 w 21605"/>
              <a:gd name="T12" fmla="*/ 21600 h 21600"/>
            </a:gdLst>
            <a:ahLst/>
            <a:cxnLst>
              <a:cxn ang="T6">
                <a:pos x="T0" y="T1"/>
              </a:cxn>
              <a:cxn ang="T7">
                <a:pos x="T2" y="T3"/>
              </a:cxn>
              <a:cxn ang="T8">
                <a:pos x="T4" y="T5"/>
              </a:cxn>
            </a:cxnLst>
            <a:rect l="T9" t="T10" r="T11" b="T12"/>
            <a:pathLst>
              <a:path w="21605" h="21600" fill="none" extrusionOk="0">
                <a:moveTo>
                  <a:pt x="0" y="0"/>
                </a:moveTo>
                <a:cubicBezTo>
                  <a:pt x="1" y="0"/>
                  <a:pt x="3" y="-1"/>
                  <a:pt x="5" y="0"/>
                </a:cubicBezTo>
                <a:cubicBezTo>
                  <a:pt x="11934" y="0"/>
                  <a:pt x="21605" y="9670"/>
                  <a:pt x="21605" y="21600"/>
                </a:cubicBezTo>
              </a:path>
              <a:path w="21605" h="21600" stroke="0" extrusionOk="0">
                <a:moveTo>
                  <a:pt x="0" y="0"/>
                </a:moveTo>
                <a:cubicBezTo>
                  <a:pt x="1" y="0"/>
                  <a:pt x="3" y="-1"/>
                  <a:pt x="5" y="0"/>
                </a:cubicBezTo>
                <a:cubicBezTo>
                  <a:pt x="11934" y="0"/>
                  <a:pt x="21605" y="9670"/>
                  <a:pt x="21605" y="21600"/>
                </a:cubicBezTo>
                <a:lnTo>
                  <a:pt x="5" y="21600"/>
                </a:lnTo>
                <a:close/>
              </a:path>
            </a:pathLst>
          </a:custGeom>
          <a:noFill/>
          <a:ln w="762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val 12">
            <a:extLst>
              <a:ext uri="{FF2B5EF4-FFF2-40B4-BE49-F238E27FC236}">
                <a16:creationId xmlns:a16="http://schemas.microsoft.com/office/drawing/2014/main" id="{B4CCBDE5-23DF-4927-8791-9ACE5BFBA7ED}"/>
              </a:ext>
            </a:extLst>
          </p:cNvPr>
          <p:cNvSpPr>
            <a:spLocks noChangeArrowheads="1"/>
          </p:cNvSpPr>
          <p:nvPr/>
        </p:nvSpPr>
        <p:spPr bwMode="auto">
          <a:xfrm>
            <a:off x="6935788" y="4508500"/>
            <a:ext cx="539750" cy="5397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 name="Arc 13">
            <a:extLst>
              <a:ext uri="{FF2B5EF4-FFF2-40B4-BE49-F238E27FC236}">
                <a16:creationId xmlns:a16="http://schemas.microsoft.com/office/drawing/2014/main" id="{5D25AEE9-9983-4751-A9EF-6E62DEE1D6CF}"/>
              </a:ext>
            </a:extLst>
          </p:cNvPr>
          <p:cNvSpPr>
            <a:spLocks/>
          </p:cNvSpPr>
          <p:nvPr/>
        </p:nvSpPr>
        <p:spPr bwMode="auto">
          <a:xfrm>
            <a:off x="476250" y="2738438"/>
            <a:ext cx="6834188" cy="3811587"/>
          </a:xfrm>
          <a:custGeom>
            <a:avLst/>
            <a:gdLst>
              <a:gd name="T0" fmla="*/ 217721651 w 21521"/>
              <a:gd name="T1" fmla="*/ 0 h 21492"/>
              <a:gd name="T2" fmla="*/ 2147483647 w 21521"/>
              <a:gd name="T3" fmla="*/ 617982492 h 21492"/>
              <a:gd name="T4" fmla="*/ 0 w 21521"/>
              <a:gd name="T5" fmla="*/ 675981304 h 21492"/>
              <a:gd name="T6" fmla="*/ 0 60000 65536"/>
              <a:gd name="T7" fmla="*/ 0 60000 65536"/>
              <a:gd name="T8" fmla="*/ 0 60000 65536"/>
              <a:gd name="T9" fmla="*/ 0 w 21521"/>
              <a:gd name="T10" fmla="*/ 0 h 21492"/>
              <a:gd name="T11" fmla="*/ 21521 w 21521"/>
              <a:gd name="T12" fmla="*/ 21492 h 21492"/>
            </a:gdLst>
            <a:ahLst/>
            <a:cxnLst>
              <a:cxn ang="T6">
                <a:pos x="T0" y="T1"/>
              </a:cxn>
              <a:cxn ang="T7">
                <a:pos x="T2" y="T3"/>
              </a:cxn>
              <a:cxn ang="T8">
                <a:pos x="T4" y="T5"/>
              </a:cxn>
            </a:cxnLst>
            <a:rect l="T9" t="T10" r="T11" b="T12"/>
            <a:pathLst>
              <a:path w="21521" h="21492" fill="none" extrusionOk="0">
                <a:moveTo>
                  <a:pt x="2158" y="0"/>
                </a:moveTo>
                <a:cubicBezTo>
                  <a:pt x="12499" y="1038"/>
                  <a:pt x="20633" y="9293"/>
                  <a:pt x="21521" y="19647"/>
                </a:cubicBezTo>
              </a:path>
              <a:path w="21521" h="21492" stroke="0" extrusionOk="0">
                <a:moveTo>
                  <a:pt x="2158" y="0"/>
                </a:moveTo>
                <a:cubicBezTo>
                  <a:pt x="12499" y="1038"/>
                  <a:pt x="20633" y="9293"/>
                  <a:pt x="21521" y="19647"/>
                </a:cubicBezTo>
                <a:lnTo>
                  <a:pt x="0" y="21492"/>
                </a:lnTo>
                <a:close/>
              </a:path>
            </a:pathLst>
          </a:custGeom>
          <a:noFill/>
          <a:ln w="508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Arc 14">
            <a:extLst>
              <a:ext uri="{FF2B5EF4-FFF2-40B4-BE49-F238E27FC236}">
                <a16:creationId xmlns:a16="http://schemas.microsoft.com/office/drawing/2014/main" id="{6A05292A-12AE-4BA9-94B2-EF6ABE9E90A4}"/>
              </a:ext>
            </a:extLst>
          </p:cNvPr>
          <p:cNvSpPr>
            <a:spLocks/>
          </p:cNvSpPr>
          <p:nvPr/>
        </p:nvSpPr>
        <p:spPr bwMode="auto">
          <a:xfrm rot="10800000">
            <a:off x="2643188" y="288925"/>
            <a:ext cx="6286500" cy="4310063"/>
          </a:xfrm>
          <a:custGeom>
            <a:avLst/>
            <a:gdLst>
              <a:gd name="T0" fmla="*/ 16420971 w 21271"/>
              <a:gd name="T1" fmla="*/ 0 h 21599"/>
              <a:gd name="T2" fmla="*/ 1857932411 w 21271"/>
              <a:gd name="T3" fmla="*/ 710506016 h 21599"/>
              <a:gd name="T4" fmla="*/ 0 w 21271"/>
              <a:gd name="T5" fmla="*/ 860069079 h 21599"/>
              <a:gd name="T6" fmla="*/ 0 60000 65536"/>
              <a:gd name="T7" fmla="*/ 0 60000 65536"/>
              <a:gd name="T8" fmla="*/ 0 60000 65536"/>
              <a:gd name="T9" fmla="*/ 0 w 21271"/>
              <a:gd name="T10" fmla="*/ 0 h 21599"/>
              <a:gd name="T11" fmla="*/ 21271 w 21271"/>
              <a:gd name="T12" fmla="*/ 21599 h 21599"/>
            </a:gdLst>
            <a:ahLst/>
            <a:cxnLst>
              <a:cxn ang="T6">
                <a:pos x="T0" y="T1"/>
              </a:cxn>
              <a:cxn ang="T7">
                <a:pos x="T2" y="T3"/>
              </a:cxn>
              <a:cxn ang="T8">
                <a:pos x="T4" y="T5"/>
              </a:cxn>
            </a:cxnLst>
            <a:rect l="T9" t="T10" r="T11" b="T12"/>
            <a:pathLst>
              <a:path w="21271" h="21599" fill="none" extrusionOk="0">
                <a:moveTo>
                  <a:pt x="188" y="-1"/>
                </a:moveTo>
                <a:cubicBezTo>
                  <a:pt x="10597" y="90"/>
                  <a:pt x="19460" y="7592"/>
                  <a:pt x="21270" y="17843"/>
                </a:cubicBezTo>
              </a:path>
              <a:path w="21271" h="21599" stroke="0" extrusionOk="0">
                <a:moveTo>
                  <a:pt x="188" y="-1"/>
                </a:moveTo>
                <a:cubicBezTo>
                  <a:pt x="10597" y="90"/>
                  <a:pt x="19460" y="7592"/>
                  <a:pt x="21270" y="17843"/>
                </a:cubicBezTo>
                <a:lnTo>
                  <a:pt x="0" y="21599"/>
                </a:lnTo>
                <a:close/>
              </a:path>
            </a:pathLst>
          </a:custGeom>
          <a:noFill/>
          <a:ln w="508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Oval 15">
            <a:extLst>
              <a:ext uri="{FF2B5EF4-FFF2-40B4-BE49-F238E27FC236}">
                <a16:creationId xmlns:a16="http://schemas.microsoft.com/office/drawing/2014/main" id="{D9DDBA5A-7C85-4856-893D-88B8EFBF5C7A}"/>
              </a:ext>
            </a:extLst>
          </p:cNvPr>
          <p:cNvSpPr>
            <a:spLocks noChangeArrowheads="1"/>
          </p:cNvSpPr>
          <p:nvPr/>
        </p:nvSpPr>
        <p:spPr bwMode="auto">
          <a:xfrm>
            <a:off x="4675188" y="3378200"/>
            <a:ext cx="539750" cy="5397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Line 16">
            <a:extLst>
              <a:ext uri="{FF2B5EF4-FFF2-40B4-BE49-F238E27FC236}">
                <a16:creationId xmlns:a16="http://schemas.microsoft.com/office/drawing/2014/main" id="{E2D54770-214D-4D1C-9D35-2764CBA2390F}"/>
              </a:ext>
            </a:extLst>
          </p:cNvPr>
          <p:cNvSpPr>
            <a:spLocks noChangeShapeType="1"/>
          </p:cNvSpPr>
          <p:nvPr/>
        </p:nvSpPr>
        <p:spPr bwMode="auto">
          <a:xfrm flipH="1" flipV="1">
            <a:off x="5905500" y="4138613"/>
            <a:ext cx="1000125" cy="481012"/>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17">
            <a:extLst>
              <a:ext uri="{FF2B5EF4-FFF2-40B4-BE49-F238E27FC236}">
                <a16:creationId xmlns:a16="http://schemas.microsoft.com/office/drawing/2014/main" id="{F3181446-4DB3-4414-A96F-D096043C45A6}"/>
              </a:ext>
            </a:extLst>
          </p:cNvPr>
          <p:cNvSpPr>
            <a:spLocks noChangeArrowheads="1"/>
          </p:cNvSpPr>
          <p:nvPr/>
        </p:nvSpPr>
        <p:spPr bwMode="auto">
          <a:xfrm>
            <a:off x="4456169" y="1342338"/>
            <a:ext cx="4344138"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400" b="0" dirty="0">
                <a:latin typeface="+mn-ea"/>
              </a:rPr>
              <a:t>更进一步的交易不能改善</a:t>
            </a:r>
            <a:r>
              <a:rPr lang="en-US" altLang="zh-CN" sz="2400" b="0" dirty="0">
                <a:latin typeface="+mn-ea"/>
              </a:rPr>
              <a:t>A</a:t>
            </a:r>
            <a:r>
              <a:rPr lang="zh-CN" altLang="en-US" sz="2400" b="0" dirty="0">
                <a:latin typeface="+mn-ea"/>
              </a:rPr>
              <a:t>和</a:t>
            </a:r>
            <a:r>
              <a:rPr lang="en-US" altLang="zh-CN" sz="2400" b="0" dirty="0">
                <a:latin typeface="+mn-ea"/>
              </a:rPr>
              <a:t>B</a:t>
            </a:r>
          </a:p>
          <a:p>
            <a:r>
              <a:rPr lang="en-US" altLang="zh-CN" sz="2400" b="0" dirty="0">
                <a:latin typeface="+mn-ea"/>
              </a:rPr>
              <a:t>              </a:t>
            </a:r>
            <a:r>
              <a:rPr lang="zh-CN" altLang="en-US" sz="2400" b="0" dirty="0">
                <a:latin typeface="+mn-ea"/>
              </a:rPr>
              <a:t>的福利。</a:t>
            </a:r>
            <a:endParaRPr lang="en-US" altLang="zh-CN" sz="2400" b="0" dirty="0">
              <a:latin typeface="+mn-ea"/>
            </a:endParaRPr>
          </a:p>
        </p:txBody>
      </p:sp>
      <p:sp>
        <p:nvSpPr>
          <p:cNvPr id="19" name="Line 20">
            <a:extLst>
              <a:ext uri="{FF2B5EF4-FFF2-40B4-BE49-F238E27FC236}">
                <a16:creationId xmlns:a16="http://schemas.microsoft.com/office/drawing/2014/main" id="{627E996D-87DA-4A16-8B14-D2F83E49D3F7}"/>
              </a:ext>
            </a:extLst>
          </p:cNvPr>
          <p:cNvSpPr>
            <a:spLocks noChangeShapeType="1"/>
          </p:cNvSpPr>
          <p:nvPr/>
        </p:nvSpPr>
        <p:spPr bwMode="auto">
          <a:xfrm flipH="1" flipV="1">
            <a:off x="7453313" y="4938713"/>
            <a:ext cx="690562" cy="371475"/>
          </a:xfrm>
          <a:prstGeom prst="line">
            <a:avLst/>
          </a:prstGeom>
          <a:noFill/>
          <a:ln w="76200">
            <a:solidFill>
              <a:srgbClr val="FF33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矩形 19">
            <a:extLst>
              <a:ext uri="{FF2B5EF4-FFF2-40B4-BE49-F238E27FC236}">
                <a16:creationId xmlns:a16="http://schemas.microsoft.com/office/drawing/2014/main" id="{08D18C7F-8308-4B29-B7FB-E5A8697F8A9A}"/>
              </a:ext>
            </a:extLst>
          </p:cNvPr>
          <p:cNvSpPr/>
          <p:nvPr/>
        </p:nvSpPr>
        <p:spPr>
          <a:xfrm>
            <a:off x="642145" y="4864100"/>
            <a:ext cx="2551905" cy="1569660"/>
          </a:xfrm>
          <a:prstGeom prst="rect">
            <a:avLst/>
          </a:prstGeom>
        </p:spPr>
        <p:txBody>
          <a:bodyPr wrap="square">
            <a:spAutoFit/>
          </a:bodyPr>
          <a:lstStyle/>
          <a:p>
            <a:r>
              <a:rPr lang="zh-CN" altLang="en-US" sz="2400" dirty="0">
                <a:latin typeface="+mn-ea"/>
              </a:rPr>
              <a:t>交易同时改善</a:t>
            </a:r>
            <a:endParaRPr lang="en-US" altLang="zh-CN" sz="2400" dirty="0">
              <a:latin typeface="+mn-ea"/>
            </a:endParaRPr>
          </a:p>
          <a:p>
            <a:r>
              <a:rPr lang="zh-CN" altLang="en-US" sz="2400" dirty="0">
                <a:latin typeface="+mn-ea"/>
              </a:rPr>
              <a:t>了</a:t>
            </a:r>
            <a:r>
              <a:rPr lang="en-US" altLang="zh-CN" sz="2400" dirty="0">
                <a:latin typeface="+mn-ea"/>
              </a:rPr>
              <a:t>A</a:t>
            </a:r>
            <a:r>
              <a:rPr lang="zh-CN" altLang="en-US" sz="2400" dirty="0">
                <a:latin typeface="+mn-ea"/>
              </a:rPr>
              <a:t>和</a:t>
            </a:r>
            <a:r>
              <a:rPr lang="en-US" altLang="zh-CN" sz="2400" dirty="0">
                <a:latin typeface="+mn-ea"/>
              </a:rPr>
              <a:t>B</a:t>
            </a:r>
            <a:r>
              <a:rPr lang="zh-CN" altLang="en-US" sz="2400" dirty="0">
                <a:latin typeface="+mn-ea"/>
              </a:rPr>
              <a:t>的福利。</a:t>
            </a:r>
            <a:endParaRPr lang="en-US" altLang="zh-CN" sz="2400" dirty="0">
              <a:latin typeface="+mn-ea"/>
            </a:endParaRPr>
          </a:p>
          <a:p>
            <a:r>
              <a:rPr lang="zh-CN" altLang="en-US" sz="2400" dirty="0">
                <a:latin typeface="+mn-ea"/>
              </a:rPr>
              <a:t>这是对禀赋分配的帕累托改进。</a:t>
            </a:r>
            <a:endParaRPr lang="en-US" altLang="zh-CN" sz="2400" dirty="0">
              <a:latin typeface="+mn-ea"/>
            </a:endParaRPr>
          </a:p>
        </p:txBody>
      </p:sp>
      <p:sp>
        <p:nvSpPr>
          <p:cNvPr id="21" name="Line 14">
            <a:extLst>
              <a:ext uri="{FF2B5EF4-FFF2-40B4-BE49-F238E27FC236}">
                <a16:creationId xmlns:a16="http://schemas.microsoft.com/office/drawing/2014/main" id="{CF99ABE6-780A-46CA-8C20-4D821781C6ED}"/>
              </a:ext>
            </a:extLst>
          </p:cNvPr>
          <p:cNvSpPr>
            <a:spLocks noChangeShapeType="1"/>
          </p:cNvSpPr>
          <p:nvPr/>
        </p:nvSpPr>
        <p:spPr bwMode="auto">
          <a:xfrm flipH="1">
            <a:off x="5119688" y="2035805"/>
            <a:ext cx="500063" cy="1524000"/>
          </a:xfrm>
          <a:prstGeom prst="line">
            <a:avLst/>
          </a:prstGeom>
          <a:noFill/>
          <a:ln w="508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311254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DE11D-6B4C-429B-8733-AB6B4552BA4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23C4D98-A6EF-4A41-9643-358A98A2B736}"/>
              </a:ext>
            </a:extLst>
          </p:cNvPr>
          <p:cNvSpPr>
            <a:spLocks noGrp="1"/>
          </p:cNvSpPr>
          <p:nvPr>
            <p:ph idx="1"/>
          </p:nvPr>
        </p:nvSpPr>
        <p:spPr/>
        <p:txBody>
          <a:bodyPr/>
          <a:lstStyle/>
          <a:p>
            <a:endParaRPr lang="zh-CN" altLang="en-US"/>
          </a:p>
        </p:txBody>
      </p:sp>
      <p:sp>
        <p:nvSpPr>
          <p:cNvPr id="5" name="Arc 3">
            <a:extLst>
              <a:ext uri="{FF2B5EF4-FFF2-40B4-BE49-F238E27FC236}">
                <a16:creationId xmlns:a16="http://schemas.microsoft.com/office/drawing/2014/main" id="{BA4608AA-F07C-46F7-84BB-92454422C6CC}"/>
              </a:ext>
            </a:extLst>
          </p:cNvPr>
          <p:cNvSpPr>
            <a:spLocks/>
          </p:cNvSpPr>
          <p:nvPr/>
        </p:nvSpPr>
        <p:spPr bwMode="auto">
          <a:xfrm>
            <a:off x="476250" y="2738438"/>
            <a:ext cx="6834188" cy="3811587"/>
          </a:xfrm>
          <a:custGeom>
            <a:avLst/>
            <a:gdLst>
              <a:gd name="T0" fmla="*/ 217721651 w 21521"/>
              <a:gd name="T1" fmla="*/ 0 h 21492"/>
              <a:gd name="T2" fmla="*/ 2147483647 w 21521"/>
              <a:gd name="T3" fmla="*/ 617982492 h 21492"/>
              <a:gd name="T4" fmla="*/ 0 w 21521"/>
              <a:gd name="T5" fmla="*/ 675981304 h 21492"/>
              <a:gd name="T6" fmla="*/ 0 60000 65536"/>
              <a:gd name="T7" fmla="*/ 0 60000 65536"/>
              <a:gd name="T8" fmla="*/ 0 60000 65536"/>
              <a:gd name="T9" fmla="*/ 0 w 21521"/>
              <a:gd name="T10" fmla="*/ 0 h 21492"/>
              <a:gd name="T11" fmla="*/ 21521 w 21521"/>
              <a:gd name="T12" fmla="*/ 21492 h 21492"/>
            </a:gdLst>
            <a:ahLst/>
            <a:cxnLst>
              <a:cxn ang="T6">
                <a:pos x="T0" y="T1"/>
              </a:cxn>
              <a:cxn ang="T7">
                <a:pos x="T2" y="T3"/>
              </a:cxn>
              <a:cxn ang="T8">
                <a:pos x="T4" y="T5"/>
              </a:cxn>
            </a:cxnLst>
            <a:rect l="T9" t="T10" r="T11" b="T12"/>
            <a:pathLst>
              <a:path w="21521" h="21492" fill="none" extrusionOk="0">
                <a:moveTo>
                  <a:pt x="2158" y="0"/>
                </a:moveTo>
                <a:cubicBezTo>
                  <a:pt x="12499" y="1038"/>
                  <a:pt x="20633" y="9293"/>
                  <a:pt x="21521" y="19647"/>
                </a:cubicBezTo>
              </a:path>
              <a:path w="21521" h="21492" stroke="0" extrusionOk="0">
                <a:moveTo>
                  <a:pt x="2158" y="0"/>
                </a:moveTo>
                <a:cubicBezTo>
                  <a:pt x="12499" y="1038"/>
                  <a:pt x="20633" y="9293"/>
                  <a:pt x="21521" y="19647"/>
                </a:cubicBezTo>
                <a:lnTo>
                  <a:pt x="0" y="21492"/>
                </a:lnTo>
                <a:close/>
              </a:path>
            </a:pathLst>
          </a:custGeom>
          <a:noFill/>
          <a:ln w="508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 name="Arc 4">
            <a:extLst>
              <a:ext uri="{FF2B5EF4-FFF2-40B4-BE49-F238E27FC236}">
                <a16:creationId xmlns:a16="http://schemas.microsoft.com/office/drawing/2014/main" id="{5FAEC234-BF3B-4202-97E9-05A870ED6DDB}"/>
              </a:ext>
            </a:extLst>
          </p:cNvPr>
          <p:cNvSpPr>
            <a:spLocks/>
          </p:cNvSpPr>
          <p:nvPr/>
        </p:nvSpPr>
        <p:spPr bwMode="auto">
          <a:xfrm rot="10800000">
            <a:off x="2643188" y="288925"/>
            <a:ext cx="6286500" cy="4310063"/>
          </a:xfrm>
          <a:custGeom>
            <a:avLst/>
            <a:gdLst>
              <a:gd name="T0" fmla="*/ 16420971 w 21271"/>
              <a:gd name="T1" fmla="*/ 0 h 21599"/>
              <a:gd name="T2" fmla="*/ 1857932411 w 21271"/>
              <a:gd name="T3" fmla="*/ 710506016 h 21599"/>
              <a:gd name="T4" fmla="*/ 0 w 21271"/>
              <a:gd name="T5" fmla="*/ 860069079 h 21599"/>
              <a:gd name="T6" fmla="*/ 0 60000 65536"/>
              <a:gd name="T7" fmla="*/ 0 60000 65536"/>
              <a:gd name="T8" fmla="*/ 0 60000 65536"/>
              <a:gd name="T9" fmla="*/ 0 w 21271"/>
              <a:gd name="T10" fmla="*/ 0 h 21599"/>
              <a:gd name="T11" fmla="*/ 21271 w 21271"/>
              <a:gd name="T12" fmla="*/ 21599 h 21599"/>
            </a:gdLst>
            <a:ahLst/>
            <a:cxnLst>
              <a:cxn ang="T6">
                <a:pos x="T0" y="T1"/>
              </a:cxn>
              <a:cxn ang="T7">
                <a:pos x="T2" y="T3"/>
              </a:cxn>
              <a:cxn ang="T8">
                <a:pos x="T4" y="T5"/>
              </a:cxn>
            </a:cxnLst>
            <a:rect l="T9" t="T10" r="T11" b="T12"/>
            <a:pathLst>
              <a:path w="21271" h="21599" fill="none" extrusionOk="0">
                <a:moveTo>
                  <a:pt x="188" y="-1"/>
                </a:moveTo>
                <a:cubicBezTo>
                  <a:pt x="10597" y="90"/>
                  <a:pt x="19460" y="7592"/>
                  <a:pt x="21270" y="17843"/>
                </a:cubicBezTo>
              </a:path>
              <a:path w="21271" h="21599" stroke="0" extrusionOk="0">
                <a:moveTo>
                  <a:pt x="188" y="-1"/>
                </a:moveTo>
                <a:cubicBezTo>
                  <a:pt x="10597" y="90"/>
                  <a:pt x="19460" y="7592"/>
                  <a:pt x="21270" y="17843"/>
                </a:cubicBezTo>
                <a:lnTo>
                  <a:pt x="0" y="21599"/>
                </a:lnTo>
                <a:close/>
              </a:path>
            </a:pathLst>
          </a:custGeom>
          <a:noFill/>
          <a:ln w="508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 name="Oval 5">
            <a:extLst>
              <a:ext uri="{FF2B5EF4-FFF2-40B4-BE49-F238E27FC236}">
                <a16:creationId xmlns:a16="http://schemas.microsoft.com/office/drawing/2014/main" id="{1A332B40-DFB1-4A8A-BA67-A3EF56BFDB4D}"/>
              </a:ext>
            </a:extLst>
          </p:cNvPr>
          <p:cNvSpPr>
            <a:spLocks noChangeArrowheads="1"/>
          </p:cNvSpPr>
          <p:nvPr/>
        </p:nvSpPr>
        <p:spPr bwMode="auto">
          <a:xfrm>
            <a:off x="4675188" y="3378200"/>
            <a:ext cx="539750" cy="5397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 name="Line 6">
            <a:extLst>
              <a:ext uri="{FF2B5EF4-FFF2-40B4-BE49-F238E27FC236}">
                <a16:creationId xmlns:a16="http://schemas.microsoft.com/office/drawing/2014/main" id="{4D8D8B05-D0F9-4E9C-96F7-399A71567501}"/>
              </a:ext>
            </a:extLst>
          </p:cNvPr>
          <p:cNvSpPr>
            <a:spLocks noChangeShapeType="1"/>
          </p:cNvSpPr>
          <p:nvPr/>
        </p:nvSpPr>
        <p:spPr bwMode="auto">
          <a:xfrm flipH="1" flipV="1">
            <a:off x="4310063" y="1905000"/>
            <a:ext cx="690562" cy="13335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a:extLst>
              <a:ext uri="{FF2B5EF4-FFF2-40B4-BE49-F238E27FC236}">
                <a16:creationId xmlns:a16="http://schemas.microsoft.com/office/drawing/2014/main" id="{F74B4B0A-B518-4B3E-9222-9C940499351B}"/>
              </a:ext>
            </a:extLst>
          </p:cNvPr>
          <p:cNvSpPr>
            <a:spLocks noChangeShapeType="1"/>
          </p:cNvSpPr>
          <p:nvPr/>
        </p:nvSpPr>
        <p:spPr bwMode="auto">
          <a:xfrm flipV="1">
            <a:off x="5191125" y="2309813"/>
            <a:ext cx="619125" cy="100012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a:extLst>
              <a:ext uri="{FF2B5EF4-FFF2-40B4-BE49-F238E27FC236}">
                <a16:creationId xmlns:a16="http://schemas.microsoft.com/office/drawing/2014/main" id="{B5711C55-0CF0-4D95-AAEC-60D3BFBEF4FE}"/>
              </a:ext>
            </a:extLst>
          </p:cNvPr>
          <p:cNvSpPr>
            <a:spLocks noChangeShapeType="1"/>
          </p:cNvSpPr>
          <p:nvPr/>
        </p:nvSpPr>
        <p:spPr bwMode="auto">
          <a:xfrm flipV="1">
            <a:off x="5453063" y="3143250"/>
            <a:ext cx="1547812" cy="2857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9">
            <a:extLst>
              <a:ext uri="{FF2B5EF4-FFF2-40B4-BE49-F238E27FC236}">
                <a16:creationId xmlns:a16="http://schemas.microsoft.com/office/drawing/2014/main" id="{11C0847F-9937-4C3F-AC60-66FCB13AF1B5}"/>
              </a:ext>
            </a:extLst>
          </p:cNvPr>
          <p:cNvSpPr>
            <a:spLocks noChangeArrowheads="1"/>
          </p:cNvSpPr>
          <p:nvPr/>
        </p:nvSpPr>
        <p:spPr bwMode="auto">
          <a:xfrm>
            <a:off x="4289425" y="1160463"/>
            <a:ext cx="33496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A </a:t>
            </a:r>
            <a:r>
              <a:rPr lang="zh-CN" altLang="en-US">
                <a:ea typeface="宋体" panose="02010600030101010101" pitchFamily="2" charset="-122"/>
              </a:rPr>
              <a:t>变得更好，但</a:t>
            </a:r>
            <a:r>
              <a:rPr lang="en-US" altLang="zh-CN">
                <a:ea typeface="宋体" panose="02010600030101010101" pitchFamily="2" charset="-122"/>
              </a:rPr>
              <a:t>B</a:t>
            </a:r>
          </a:p>
          <a:p>
            <a:r>
              <a:rPr lang="zh-CN" altLang="en-US">
                <a:ea typeface="宋体" panose="02010600030101010101" pitchFamily="2" charset="-122"/>
              </a:rPr>
              <a:t>变得变差。</a:t>
            </a:r>
            <a:endParaRPr lang="en-US" altLang="zh-CN">
              <a:ea typeface="宋体" panose="02010600030101010101" pitchFamily="2" charset="-122"/>
            </a:endParaRPr>
          </a:p>
        </p:txBody>
      </p:sp>
      <p:sp>
        <p:nvSpPr>
          <p:cNvPr id="12" name="Line 10">
            <a:extLst>
              <a:ext uri="{FF2B5EF4-FFF2-40B4-BE49-F238E27FC236}">
                <a16:creationId xmlns:a16="http://schemas.microsoft.com/office/drawing/2014/main" id="{F4A99A06-6DE0-472C-AE7C-F493A5CF96DB}"/>
              </a:ext>
            </a:extLst>
          </p:cNvPr>
          <p:cNvSpPr>
            <a:spLocks noChangeShapeType="1"/>
          </p:cNvSpPr>
          <p:nvPr/>
        </p:nvSpPr>
        <p:spPr bwMode="auto">
          <a:xfrm flipH="1">
            <a:off x="2786063" y="3762375"/>
            <a:ext cx="1643062" cy="23813"/>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E3079619-80DD-49A9-BF32-CD1C2DC2DBBA}"/>
              </a:ext>
            </a:extLst>
          </p:cNvPr>
          <p:cNvSpPr>
            <a:spLocks noChangeShapeType="1"/>
          </p:cNvSpPr>
          <p:nvPr/>
        </p:nvSpPr>
        <p:spPr bwMode="auto">
          <a:xfrm flipH="1">
            <a:off x="4286250" y="3952875"/>
            <a:ext cx="381000" cy="6667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a:extLst>
              <a:ext uri="{FF2B5EF4-FFF2-40B4-BE49-F238E27FC236}">
                <a16:creationId xmlns:a16="http://schemas.microsoft.com/office/drawing/2014/main" id="{FE190B5E-9EC5-48FC-B367-0813870424EB}"/>
              </a:ext>
            </a:extLst>
          </p:cNvPr>
          <p:cNvSpPr>
            <a:spLocks noChangeShapeType="1"/>
          </p:cNvSpPr>
          <p:nvPr/>
        </p:nvSpPr>
        <p:spPr bwMode="auto">
          <a:xfrm>
            <a:off x="5000625" y="4167188"/>
            <a:ext cx="381000" cy="88106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13">
            <a:extLst>
              <a:ext uri="{FF2B5EF4-FFF2-40B4-BE49-F238E27FC236}">
                <a16:creationId xmlns:a16="http://schemas.microsoft.com/office/drawing/2014/main" id="{673835E7-795A-4C97-ACE2-AF433E7C4ABF}"/>
              </a:ext>
            </a:extLst>
          </p:cNvPr>
          <p:cNvSpPr>
            <a:spLocks noChangeArrowheads="1"/>
          </p:cNvSpPr>
          <p:nvPr/>
        </p:nvSpPr>
        <p:spPr bwMode="auto">
          <a:xfrm>
            <a:off x="527050" y="4684713"/>
            <a:ext cx="32512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B</a:t>
            </a:r>
            <a:r>
              <a:rPr lang="zh-CN" altLang="en-US">
                <a:ea typeface="宋体" panose="02010600030101010101" pitchFamily="2" charset="-122"/>
              </a:rPr>
              <a:t>变得更好，但</a:t>
            </a:r>
            <a:r>
              <a:rPr lang="en-US" altLang="zh-CN">
                <a:ea typeface="宋体" panose="02010600030101010101" pitchFamily="2" charset="-122"/>
              </a:rPr>
              <a:t>A</a:t>
            </a:r>
          </a:p>
          <a:p>
            <a:r>
              <a:rPr lang="zh-CN" altLang="en-US">
                <a:ea typeface="宋体" panose="02010600030101010101" pitchFamily="2" charset="-122"/>
              </a:rPr>
              <a:t>变得变差。</a:t>
            </a:r>
            <a:endParaRPr lang="en-US" altLang="zh-CN">
              <a:ea typeface="宋体" panose="02010600030101010101" pitchFamily="2" charset="-122"/>
            </a:endParaRPr>
          </a:p>
        </p:txBody>
      </p:sp>
      <p:sp>
        <p:nvSpPr>
          <p:cNvPr id="16" name="Line 14">
            <a:extLst>
              <a:ext uri="{FF2B5EF4-FFF2-40B4-BE49-F238E27FC236}">
                <a16:creationId xmlns:a16="http://schemas.microsoft.com/office/drawing/2014/main" id="{397D608E-693C-49CB-B17D-FFEA7531CDD4}"/>
              </a:ext>
            </a:extLst>
          </p:cNvPr>
          <p:cNvSpPr>
            <a:spLocks noChangeShapeType="1"/>
          </p:cNvSpPr>
          <p:nvPr/>
        </p:nvSpPr>
        <p:spPr bwMode="auto">
          <a:xfrm>
            <a:off x="6405563" y="4357688"/>
            <a:ext cx="833437" cy="35718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15">
            <a:extLst>
              <a:ext uri="{FF2B5EF4-FFF2-40B4-BE49-F238E27FC236}">
                <a16:creationId xmlns:a16="http://schemas.microsoft.com/office/drawing/2014/main" id="{1CC1624C-45B6-4ECD-AE5B-BB39A18C22AE}"/>
              </a:ext>
            </a:extLst>
          </p:cNvPr>
          <p:cNvSpPr>
            <a:spLocks noChangeArrowheads="1"/>
          </p:cNvSpPr>
          <p:nvPr/>
        </p:nvSpPr>
        <p:spPr bwMode="auto">
          <a:xfrm>
            <a:off x="7146925" y="4803775"/>
            <a:ext cx="20145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A</a:t>
            </a:r>
            <a:r>
              <a:rPr lang="zh-CN" altLang="en-US">
                <a:ea typeface="宋体" panose="02010600030101010101" pitchFamily="2" charset="-122"/>
              </a:rPr>
              <a:t>和</a:t>
            </a:r>
            <a:r>
              <a:rPr lang="en-US" altLang="zh-CN">
                <a:ea typeface="宋体" panose="02010600030101010101" pitchFamily="2" charset="-122"/>
              </a:rPr>
              <a:t>B</a:t>
            </a:r>
            <a:r>
              <a:rPr lang="zh-CN" altLang="en-US">
                <a:ea typeface="宋体" panose="02010600030101010101" pitchFamily="2" charset="-122"/>
              </a:rPr>
              <a:t>都变</a:t>
            </a:r>
            <a:endParaRPr lang="en-US" altLang="zh-CN">
              <a:ea typeface="宋体" panose="02010600030101010101" pitchFamily="2" charset="-122"/>
            </a:endParaRPr>
          </a:p>
          <a:p>
            <a:r>
              <a:rPr lang="zh-CN" altLang="en-US">
                <a:ea typeface="宋体" panose="02010600030101010101" pitchFamily="2" charset="-122"/>
              </a:rPr>
              <a:t>得更差</a:t>
            </a:r>
            <a:endParaRPr lang="en-US" altLang="zh-CN">
              <a:ea typeface="宋体" panose="02010600030101010101" pitchFamily="2" charset="-122"/>
            </a:endParaRPr>
          </a:p>
        </p:txBody>
      </p:sp>
      <p:sp>
        <p:nvSpPr>
          <p:cNvPr id="18" name="Line 16">
            <a:extLst>
              <a:ext uri="{FF2B5EF4-FFF2-40B4-BE49-F238E27FC236}">
                <a16:creationId xmlns:a16="http://schemas.microsoft.com/office/drawing/2014/main" id="{F46795B8-716B-40BE-9C29-723419A7A2EE}"/>
              </a:ext>
            </a:extLst>
          </p:cNvPr>
          <p:cNvSpPr>
            <a:spLocks noChangeShapeType="1"/>
          </p:cNvSpPr>
          <p:nvPr/>
        </p:nvSpPr>
        <p:spPr bwMode="auto">
          <a:xfrm flipH="1" flipV="1">
            <a:off x="3167063" y="2667000"/>
            <a:ext cx="714375" cy="42862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Rectangle 17">
            <a:extLst>
              <a:ext uri="{FF2B5EF4-FFF2-40B4-BE49-F238E27FC236}">
                <a16:creationId xmlns:a16="http://schemas.microsoft.com/office/drawing/2014/main" id="{AA6135D3-74BB-49FE-B31C-7EF6CD19A489}"/>
              </a:ext>
            </a:extLst>
          </p:cNvPr>
          <p:cNvSpPr>
            <a:spLocks noChangeArrowheads="1"/>
          </p:cNvSpPr>
          <p:nvPr/>
        </p:nvSpPr>
        <p:spPr bwMode="auto">
          <a:xfrm>
            <a:off x="193675" y="779463"/>
            <a:ext cx="201453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A</a:t>
            </a:r>
            <a:r>
              <a:rPr lang="zh-CN" altLang="en-US">
                <a:ea typeface="宋体" panose="02010600030101010101" pitchFamily="2" charset="-122"/>
              </a:rPr>
              <a:t>和</a:t>
            </a:r>
            <a:r>
              <a:rPr lang="en-US" altLang="zh-CN">
                <a:ea typeface="宋体" panose="02010600030101010101" pitchFamily="2" charset="-122"/>
              </a:rPr>
              <a:t>B</a:t>
            </a:r>
            <a:r>
              <a:rPr lang="zh-CN" altLang="en-US">
                <a:ea typeface="宋体" panose="02010600030101010101" pitchFamily="2" charset="-122"/>
              </a:rPr>
              <a:t>都变</a:t>
            </a:r>
            <a:endParaRPr lang="en-US" altLang="zh-CN">
              <a:ea typeface="宋体" panose="02010600030101010101" pitchFamily="2" charset="-122"/>
            </a:endParaRPr>
          </a:p>
          <a:p>
            <a:r>
              <a:rPr lang="zh-CN" altLang="en-US">
                <a:ea typeface="宋体" panose="02010600030101010101" pitchFamily="2" charset="-122"/>
              </a:rPr>
              <a:t>得更差</a:t>
            </a:r>
            <a:endParaRPr lang="en-US" altLang="zh-CN">
              <a:ea typeface="宋体" panose="02010600030101010101" pitchFamily="2" charset="-122"/>
            </a:endParaRPr>
          </a:p>
        </p:txBody>
      </p:sp>
    </p:spTree>
    <p:extLst>
      <p:ext uri="{BB962C8B-B14F-4D97-AF65-F5344CB8AC3E}">
        <p14:creationId xmlns:p14="http://schemas.microsoft.com/office/powerpoint/2010/main" val="4192384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7932C-5457-4952-A55E-2789686E093E}"/>
              </a:ext>
            </a:extLst>
          </p:cNvPr>
          <p:cNvSpPr>
            <a:spLocks noGrp="1"/>
          </p:cNvSpPr>
          <p:nvPr>
            <p:ph type="title"/>
          </p:nvPr>
        </p:nvSpPr>
        <p:spPr/>
        <p:txBody>
          <a:bodyPr/>
          <a:lstStyle/>
          <a:p>
            <a:r>
              <a:rPr lang="zh-CN" altLang="en-US" dirty="0"/>
              <a:t>帕累托最优</a:t>
            </a:r>
          </a:p>
        </p:txBody>
      </p:sp>
      <p:sp>
        <p:nvSpPr>
          <p:cNvPr id="3" name="内容占位符 2">
            <a:extLst>
              <a:ext uri="{FF2B5EF4-FFF2-40B4-BE49-F238E27FC236}">
                <a16:creationId xmlns:a16="http://schemas.microsoft.com/office/drawing/2014/main" id="{FBEE4810-090F-4EA9-9C98-2110879C4578}"/>
              </a:ext>
            </a:extLst>
          </p:cNvPr>
          <p:cNvSpPr>
            <a:spLocks noGrp="1"/>
          </p:cNvSpPr>
          <p:nvPr>
            <p:ph idx="1"/>
          </p:nvPr>
        </p:nvSpPr>
        <p:spPr/>
        <p:txBody>
          <a:bodyPr/>
          <a:lstStyle/>
          <a:p>
            <a:r>
              <a:rPr lang="zh-CN" altLang="en-US" dirty="0"/>
              <a:t>这一分配为帕累托最优因为仅有通过降低一个消费者的福利才能提高另一个消费者福利。</a:t>
            </a:r>
          </a:p>
          <a:p>
            <a:r>
              <a:rPr lang="zh-CN" altLang="en-US" dirty="0"/>
              <a:t>仅有凸的无差异曲线的相切点才是帕累托最优点。</a:t>
            </a:r>
          </a:p>
          <a:p>
            <a:r>
              <a:rPr lang="zh-CN" altLang="en-US" dirty="0"/>
              <a:t>禀赋的所有帕累托最优分配点位于何处？</a:t>
            </a:r>
          </a:p>
          <a:p>
            <a:endParaRPr lang="zh-CN" altLang="en-US" dirty="0"/>
          </a:p>
        </p:txBody>
      </p:sp>
    </p:spTree>
    <p:extLst>
      <p:ext uri="{BB962C8B-B14F-4D97-AF65-F5344CB8AC3E}">
        <p14:creationId xmlns:p14="http://schemas.microsoft.com/office/powerpoint/2010/main" val="423371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7877E-640C-4A65-BE7F-F5995E12621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6533502-CCBB-4188-A1FC-86B50EB9552E}"/>
              </a:ext>
            </a:extLst>
          </p:cNvPr>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5B13A6D8-E48C-4C1F-8442-BBDF623B6537}"/>
                  </a:ext>
                </a:extLst>
              </p:cNvPr>
              <p:cNvSpPr/>
              <p:nvPr/>
            </p:nvSpPr>
            <p:spPr>
              <a:xfrm>
                <a:off x="1522156" y="4442416"/>
                <a:ext cx="655949"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sz="2400" dirty="0"/>
              </a:p>
            </p:txBody>
          </p:sp>
        </mc:Choice>
        <mc:Fallback xmlns="">
          <p:sp>
            <p:nvSpPr>
              <p:cNvPr id="18" name="矩形 17">
                <a:extLst>
                  <a:ext uri="{FF2B5EF4-FFF2-40B4-BE49-F238E27FC236}">
                    <a16:creationId xmlns:a16="http://schemas.microsoft.com/office/drawing/2014/main" id="{5B13A6D8-E48C-4C1F-8442-BBDF623B6537}"/>
                  </a:ext>
                </a:extLst>
              </p:cNvPr>
              <p:cNvSpPr>
                <a:spLocks noRot="1" noChangeAspect="1" noMove="1" noResize="1" noEditPoints="1" noAdjustHandles="1" noChangeArrowheads="1" noChangeShapeType="1" noTextEdit="1"/>
              </p:cNvSpPr>
              <p:nvPr/>
            </p:nvSpPr>
            <p:spPr>
              <a:xfrm>
                <a:off x="1522156" y="4442416"/>
                <a:ext cx="655949" cy="468718"/>
              </a:xfrm>
              <a:prstGeom prst="rect">
                <a:avLst/>
              </a:prstGeom>
              <a:blipFill>
                <a:blip r:embed="rId2"/>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03C6648-D20D-40E5-9F46-1AAE8C71A888}"/>
                  </a:ext>
                </a:extLst>
              </p:cNvPr>
              <p:cNvSpPr/>
              <p:nvPr/>
            </p:nvSpPr>
            <p:spPr>
              <a:xfrm>
                <a:off x="5990758" y="5193656"/>
                <a:ext cx="655949"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19" name="矩形 18">
                <a:extLst>
                  <a:ext uri="{FF2B5EF4-FFF2-40B4-BE49-F238E27FC236}">
                    <a16:creationId xmlns:a16="http://schemas.microsoft.com/office/drawing/2014/main" id="{803C6648-D20D-40E5-9F46-1AAE8C71A888}"/>
                  </a:ext>
                </a:extLst>
              </p:cNvPr>
              <p:cNvSpPr>
                <a:spLocks noRot="1" noChangeAspect="1" noMove="1" noResize="1" noEditPoints="1" noAdjustHandles="1" noChangeArrowheads="1" noChangeShapeType="1" noTextEdit="1"/>
              </p:cNvSpPr>
              <p:nvPr/>
            </p:nvSpPr>
            <p:spPr>
              <a:xfrm>
                <a:off x="5990758" y="5193656"/>
                <a:ext cx="655949" cy="468013"/>
              </a:xfrm>
              <a:prstGeom prst="rect">
                <a:avLst/>
              </a:prstGeom>
              <a:blipFill>
                <a:blip r:embed="rId3"/>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2BF81143-EBE6-4357-A948-C6F40ACC3C8E}"/>
                  </a:ext>
                </a:extLst>
              </p:cNvPr>
              <p:cNvSpPr/>
              <p:nvPr/>
            </p:nvSpPr>
            <p:spPr>
              <a:xfrm>
                <a:off x="7215800" y="4426676"/>
                <a:ext cx="654217"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0" name="矩形 19">
                <a:extLst>
                  <a:ext uri="{FF2B5EF4-FFF2-40B4-BE49-F238E27FC236}">
                    <a16:creationId xmlns:a16="http://schemas.microsoft.com/office/drawing/2014/main" id="{2BF81143-EBE6-4357-A948-C6F40ACC3C8E}"/>
                  </a:ext>
                </a:extLst>
              </p:cNvPr>
              <p:cNvSpPr>
                <a:spLocks noRot="1" noChangeAspect="1" noMove="1" noResize="1" noEditPoints="1" noAdjustHandles="1" noChangeArrowheads="1" noChangeShapeType="1" noTextEdit="1"/>
              </p:cNvSpPr>
              <p:nvPr/>
            </p:nvSpPr>
            <p:spPr>
              <a:xfrm>
                <a:off x="7215800" y="4426676"/>
                <a:ext cx="654217" cy="466859"/>
              </a:xfrm>
              <a:prstGeom prst="rect">
                <a:avLst/>
              </a:prstGeom>
              <a:blipFill>
                <a:blip r:embed="rId4"/>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4EC489D7-6940-48DA-B3A9-8D633ECC8190}"/>
                  </a:ext>
                </a:extLst>
              </p:cNvPr>
              <p:cNvSpPr/>
              <p:nvPr/>
            </p:nvSpPr>
            <p:spPr>
              <a:xfrm>
                <a:off x="5973679" y="2055084"/>
                <a:ext cx="654217"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1" name="矩形 20">
                <a:extLst>
                  <a:ext uri="{FF2B5EF4-FFF2-40B4-BE49-F238E27FC236}">
                    <a16:creationId xmlns:a16="http://schemas.microsoft.com/office/drawing/2014/main" id="{4EC489D7-6940-48DA-B3A9-8D633ECC8190}"/>
                  </a:ext>
                </a:extLst>
              </p:cNvPr>
              <p:cNvSpPr>
                <a:spLocks noRot="1" noChangeAspect="1" noMove="1" noResize="1" noEditPoints="1" noAdjustHandles="1" noChangeArrowheads="1" noChangeShapeType="1" noTextEdit="1"/>
              </p:cNvSpPr>
              <p:nvPr/>
            </p:nvSpPr>
            <p:spPr>
              <a:xfrm>
                <a:off x="5973679" y="2055084"/>
                <a:ext cx="654217" cy="466153"/>
              </a:xfrm>
              <a:prstGeom prst="rect">
                <a:avLst/>
              </a:prstGeom>
              <a:blipFill>
                <a:blip r:embed="rId5"/>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F2300696-28C8-4807-9792-58BA26A3B723}"/>
                  </a:ext>
                </a:extLst>
              </p:cNvPr>
              <p:cNvSpPr/>
              <p:nvPr/>
            </p:nvSpPr>
            <p:spPr>
              <a:xfrm>
                <a:off x="7959978" y="5315893"/>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22" name="矩形 21">
                <a:extLst>
                  <a:ext uri="{FF2B5EF4-FFF2-40B4-BE49-F238E27FC236}">
                    <a16:creationId xmlns:a16="http://schemas.microsoft.com/office/drawing/2014/main" id="{F2300696-28C8-4807-9792-58BA26A3B723}"/>
                  </a:ext>
                </a:extLst>
              </p:cNvPr>
              <p:cNvSpPr>
                <a:spLocks noRot="1" noChangeAspect="1" noMove="1" noResize="1" noEditPoints="1" noAdjustHandles="1" noChangeArrowheads="1" noChangeShapeType="1" noTextEdit="1"/>
              </p:cNvSpPr>
              <p:nvPr/>
            </p:nvSpPr>
            <p:spPr>
              <a:xfrm>
                <a:off x="7959978" y="5315893"/>
                <a:ext cx="606705" cy="468013"/>
              </a:xfrm>
              <a:prstGeom prst="rect">
                <a:avLst/>
              </a:prstGeom>
              <a:blipFill>
                <a:blip r:embed="rId6"/>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52A4C5A2-B5D7-4ECC-A7CE-223F24BEA84D}"/>
                  </a:ext>
                </a:extLst>
              </p:cNvPr>
              <p:cNvSpPr/>
              <p:nvPr/>
            </p:nvSpPr>
            <p:spPr>
              <a:xfrm>
                <a:off x="7274058" y="5894254"/>
                <a:ext cx="604974"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3" name="矩形 22">
                <a:extLst>
                  <a:ext uri="{FF2B5EF4-FFF2-40B4-BE49-F238E27FC236}">
                    <a16:creationId xmlns:a16="http://schemas.microsoft.com/office/drawing/2014/main" id="{52A4C5A2-B5D7-4ECC-A7CE-223F24BEA84D}"/>
                  </a:ext>
                </a:extLst>
              </p:cNvPr>
              <p:cNvSpPr>
                <a:spLocks noRot="1" noChangeAspect="1" noMove="1" noResize="1" noEditPoints="1" noAdjustHandles="1" noChangeArrowheads="1" noChangeShapeType="1" noTextEdit="1"/>
              </p:cNvSpPr>
              <p:nvPr/>
            </p:nvSpPr>
            <p:spPr>
              <a:xfrm>
                <a:off x="7274058" y="5894254"/>
                <a:ext cx="604974" cy="466859"/>
              </a:xfrm>
              <a:prstGeom prst="rect">
                <a:avLst/>
              </a:prstGeom>
              <a:blipFill>
                <a:blip r:embed="rId7"/>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685DA906-282D-4C70-9E6F-D629E5EB7934}"/>
                  </a:ext>
                </a:extLst>
              </p:cNvPr>
              <p:cNvSpPr/>
              <p:nvPr/>
            </p:nvSpPr>
            <p:spPr>
              <a:xfrm>
                <a:off x="549678" y="2148967"/>
                <a:ext cx="604974"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sz="2400" dirty="0"/>
              </a:p>
            </p:txBody>
          </p:sp>
        </mc:Choice>
        <mc:Fallback xmlns="">
          <p:sp>
            <p:nvSpPr>
              <p:cNvPr id="24" name="矩形 23">
                <a:extLst>
                  <a:ext uri="{FF2B5EF4-FFF2-40B4-BE49-F238E27FC236}">
                    <a16:creationId xmlns:a16="http://schemas.microsoft.com/office/drawing/2014/main" id="{685DA906-282D-4C70-9E6F-D629E5EB7934}"/>
                  </a:ext>
                </a:extLst>
              </p:cNvPr>
              <p:cNvSpPr>
                <a:spLocks noRot="1" noChangeAspect="1" noMove="1" noResize="1" noEditPoints="1" noAdjustHandles="1" noChangeArrowheads="1" noChangeShapeType="1" noTextEdit="1"/>
              </p:cNvSpPr>
              <p:nvPr/>
            </p:nvSpPr>
            <p:spPr>
              <a:xfrm>
                <a:off x="549678" y="2148967"/>
                <a:ext cx="604974" cy="466153"/>
              </a:xfrm>
              <a:prstGeom prst="rect">
                <a:avLst/>
              </a:prstGeom>
              <a:blipFill>
                <a:blip r:embed="rId8"/>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FB297DD7-2B59-4387-9A2D-D366E73E69E9}"/>
                  </a:ext>
                </a:extLst>
              </p:cNvPr>
              <p:cNvSpPr/>
              <p:nvPr/>
            </p:nvSpPr>
            <p:spPr>
              <a:xfrm>
                <a:off x="1653895" y="926695"/>
                <a:ext cx="606705"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25" name="矩形 24">
                <a:extLst>
                  <a:ext uri="{FF2B5EF4-FFF2-40B4-BE49-F238E27FC236}">
                    <a16:creationId xmlns:a16="http://schemas.microsoft.com/office/drawing/2014/main" id="{FB297DD7-2B59-4387-9A2D-D366E73E69E9}"/>
                  </a:ext>
                </a:extLst>
              </p:cNvPr>
              <p:cNvSpPr>
                <a:spLocks noRot="1" noChangeAspect="1" noMove="1" noResize="1" noEditPoints="1" noAdjustHandles="1" noChangeArrowheads="1" noChangeShapeType="1" noTextEdit="1"/>
              </p:cNvSpPr>
              <p:nvPr/>
            </p:nvSpPr>
            <p:spPr>
              <a:xfrm>
                <a:off x="1653895" y="926695"/>
                <a:ext cx="606705" cy="468718"/>
              </a:xfrm>
              <a:prstGeom prst="rect">
                <a:avLst/>
              </a:prstGeom>
              <a:blipFill>
                <a:blip r:embed="rId9"/>
                <a:stretch>
                  <a:fillRect b="-2597"/>
                </a:stretch>
              </a:blipFill>
            </p:spPr>
            <p:txBody>
              <a:bodyPr/>
              <a:lstStyle/>
              <a:p>
                <a:r>
                  <a:rPr lang="zh-CN" altLang="en-US">
                    <a:noFill/>
                  </a:rPr>
                  <a:t> </a:t>
                </a:r>
              </a:p>
            </p:txBody>
          </p:sp>
        </mc:Fallback>
      </mc:AlternateContent>
      <p:sp>
        <p:nvSpPr>
          <p:cNvPr id="27" name="Line 3">
            <a:extLst>
              <a:ext uri="{FF2B5EF4-FFF2-40B4-BE49-F238E27FC236}">
                <a16:creationId xmlns:a16="http://schemas.microsoft.com/office/drawing/2014/main" id="{4FA01290-33D2-41D4-9C2B-DAA235298AEE}"/>
              </a:ext>
            </a:extLst>
          </p:cNvPr>
          <p:cNvSpPr>
            <a:spLocks noChangeShapeType="1"/>
          </p:cNvSpPr>
          <p:nvPr/>
        </p:nvSpPr>
        <p:spPr bwMode="auto">
          <a:xfrm>
            <a:off x="2262188" y="1000125"/>
            <a:ext cx="0" cy="4119563"/>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4">
            <a:extLst>
              <a:ext uri="{FF2B5EF4-FFF2-40B4-BE49-F238E27FC236}">
                <a16:creationId xmlns:a16="http://schemas.microsoft.com/office/drawing/2014/main" id="{16F69BAE-D823-45FC-8CD4-CF15776D69BF}"/>
              </a:ext>
            </a:extLst>
          </p:cNvPr>
          <p:cNvSpPr>
            <a:spLocks noChangeShapeType="1"/>
          </p:cNvSpPr>
          <p:nvPr/>
        </p:nvSpPr>
        <p:spPr bwMode="auto">
          <a:xfrm>
            <a:off x="2271713" y="5129213"/>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5">
            <a:extLst>
              <a:ext uri="{FF2B5EF4-FFF2-40B4-BE49-F238E27FC236}">
                <a16:creationId xmlns:a16="http://schemas.microsoft.com/office/drawing/2014/main" id="{76795F57-607E-4046-9AD7-EDD774B19164}"/>
              </a:ext>
            </a:extLst>
          </p:cNvPr>
          <p:cNvSpPr>
            <a:spLocks noChangeShapeType="1"/>
          </p:cNvSpPr>
          <p:nvPr/>
        </p:nvSpPr>
        <p:spPr bwMode="auto">
          <a:xfrm>
            <a:off x="6313488" y="4648200"/>
            <a:ext cx="0" cy="4762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6">
            <a:extLst>
              <a:ext uri="{FF2B5EF4-FFF2-40B4-BE49-F238E27FC236}">
                <a16:creationId xmlns:a16="http://schemas.microsoft.com/office/drawing/2014/main" id="{4035021F-6AA8-46CB-8FF8-CA1C558C949C}"/>
              </a:ext>
            </a:extLst>
          </p:cNvPr>
          <p:cNvSpPr>
            <a:spLocks noChangeShapeType="1"/>
          </p:cNvSpPr>
          <p:nvPr/>
        </p:nvSpPr>
        <p:spPr bwMode="auto">
          <a:xfrm flipH="1">
            <a:off x="2259013" y="4676775"/>
            <a:ext cx="4083050"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Oval 7">
            <a:extLst>
              <a:ext uri="{FF2B5EF4-FFF2-40B4-BE49-F238E27FC236}">
                <a16:creationId xmlns:a16="http://schemas.microsoft.com/office/drawing/2014/main" id="{FD47097C-F96B-4919-A2B5-78E6A2EFD2A4}"/>
              </a:ext>
            </a:extLst>
          </p:cNvPr>
          <p:cNvSpPr>
            <a:spLocks noChangeArrowheads="1"/>
          </p:cNvSpPr>
          <p:nvPr/>
        </p:nvSpPr>
        <p:spPr bwMode="auto">
          <a:xfrm>
            <a:off x="6175375" y="4529138"/>
            <a:ext cx="261938" cy="261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 name="Rectangle 12">
            <a:extLst>
              <a:ext uri="{FF2B5EF4-FFF2-40B4-BE49-F238E27FC236}">
                <a16:creationId xmlns:a16="http://schemas.microsoft.com/office/drawing/2014/main" id="{80D58B15-496E-4948-8766-54CB08A0DA37}"/>
              </a:ext>
            </a:extLst>
          </p:cNvPr>
          <p:cNvSpPr>
            <a:spLocks noChangeArrowheads="1"/>
          </p:cNvSpPr>
          <p:nvPr/>
        </p:nvSpPr>
        <p:spPr bwMode="auto">
          <a:xfrm>
            <a:off x="1765300" y="4970463"/>
            <a:ext cx="69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A</a:t>
            </a:r>
          </a:p>
        </p:txBody>
      </p:sp>
      <p:sp>
        <p:nvSpPr>
          <p:cNvPr id="37" name="Line 13">
            <a:extLst>
              <a:ext uri="{FF2B5EF4-FFF2-40B4-BE49-F238E27FC236}">
                <a16:creationId xmlns:a16="http://schemas.microsoft.com/office/drawing/2014/main" id="{830B48F6-4D3E-419B-9B2A-236AD1324372}"/>
              </a:ext>
            </a:extLst>
          </p:cNvPr>
          <p:cNvSpPr>
            <a:spLocks noChangeShapeType="1"/>
          </p:cNvSpPr>
          <p:nvPr/>
        </p:nvSpPr>
        <p:spPr bwMode="auto">
          <a:xfrm>
            <a:off x="7237413" y="2551113"/>
            <a:ext cx="0" cy="38100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4">
            <a:extLst>
              <a:ext uri="{FF2B5EF4-FFF2-40B4-BE49-F238E27FC236}">
                <a16:creationId xmlns:a16="http://schemas.microsoft.com/office/drawing/2014/main" id="{06E46B85-9836-490E-B69A-11CAEB962F7E}"/>
              </a:ext>
            </a:extLst>
          </p:cNvPr>
          <p:cNvSpPr>
            <a:spLocks noChangeShapeType="1"/>
          </p:cNvSpPr>
          <p:nvPr/>
        </p:nvSpPr>
        <p:spPr bwMode="auto">
          <a:xfrm flipH="1">
            <a:off x="1079500" y="2560638"/>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Rectangle 19">
            <a:extLst>
              <a:ext uri="{FF2B5EF4-FFF2-40B4-BE49-F238E27FC236}">
                <a16:creationId xmlns:a16="http://schemas.microsoft.com/office/drawing/2014/main" id="{349EFF4C-114D-4885-A558-4A954DA2F2EA}"/>
              </a:ext>
            </a:extLst>
          </p:cNvPr>
          <p:cNvSpPr>
            <a:spLocks noChangeArrowheads="1"/>
          </p:cNvSpPr>
          <p:nvPr/>
        </p:nvSpPr>
        <p:spPr bwMode="auto">
          <a:xfrm>
            <a:off x="7145338" y="209232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B</a:t>
            </a:r>
          </a:p>
        </p:txBody>
      </p:sp>
      <p:sp>
        <p:nvSpPr>
          <p:cNvPr id="44" name="Line 20">
            <a:extLst>
              <a:ext uri="{FF2B5EF4-FFF2-40B4-BE49-F238E27FC236}">
                <a16:creationId xmlns:a16="http://schemas.microsoft.com/office/drawing/2014/main" id="{11783EB9-2EA0-463A-80F1-06CBD49694A8}"/>
              </a:ext>
            </a:extLst>
          </p:cNvPr>
          <p:cNvSpPr>
            <a:spLocks noChangeShapeType="1"/>
          </p:cNvSpPr>
          <p:nvPr/>
        </p:nvSpPr>
        <p:spPr bwMode="auto">
          <a:xfrm flipV="1">
            <a:off x="6300788" y="2578100"/>
            <a:ext cx="0" cy="203517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21">
            <a:extLst>
              <a:ext uri="{FF2B5EF4-FFF2-40B4-BE49-F238E27FC236}">
                <a16:creationId xmlns:a16="http://schemas.microsoft.com/office/drawing/2014/main" id="{0DB792F1-355D-441E-811B-AD82BEC106D3}"/>
              </a:ext>
            </a:extLst>
          </p:cNvPr>
          <p:cNvSpPr>
            <a:spLocks noChangeShapeType="1"/>
          </p:cNvSpPr>
          <p:nvPr/>
        </p:nvSpPr>
        <p:spPr bwMode="auto">
          <a:xfrm>
            <a:off x="6353175" y="4687888"/>
            <a:ext cx="866775"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Arc 22">
            <a:extLst>
              <a:ext uri="{FF2B5EF4-FFF2-40B4-BE49-F238E27FC236}">
                <a16:creationId xmlns:a16="http://schemas.microsoft.com/office/drawing/2014/main" id="{2F56461B-9274-40BF-B96C-EFEF07B9855D}"/>
              </a:ext>
            </a:extLst>
          </p:cNvPr>
          <p:cNvSpPr>
            <a:spLocks/>
          </p:cNvSpPr>
          <p:nvPr/>
        </p:nvSpPr>
        <p:spPr bwMode="auto">
          <a:xfrm rot="10800000">
            <a:off x="2970213" y="1863725"/>
            <a:ext cx="3730625" cy="2833688"/>
          </a:xfrm>
          <a:custGeom>
            <a:avLst/>
            <a:gdLst>
              <a:gd name="T0" fmla="*/ 0 w 21281"/>
              <a:gd name="T1" fmla="*/ 0 h 21600"/>
              <a:gd name="T2" fmla="*/ 653989840 w 21281"/>
              <a:gd name="T3" fmla="*/ 307175210 h 21600"/>
              <a:gd name="T4" fmla="*/ 276628 w 21281"/>
              <a:gd name="T5" fmla="*/ 371749426 h 21600"/>
              <a:gd name="T6" fmla="*/ 0 60000 65536"/>
              <a:gd name="T7" fmla="*/ 0 60000 65536"/>
              <a:gd name="T8" fmla="*/ 0 60000 65536"/>
              <a:gd name="T9" fmla="*/ 0 w 21281"/>
              <a:gd name="T10" fmla="*/ 0 h 21600"/>
              <a:gd name="T11" fmla="*/ 21281 w 21281"/>
              <a:gd name="T12" fmla="*/ 21600 h 21600"/>
            </a:gdLst>
            <a:ahLst/>
            <a:cxnLst>
              <a:cxn ang="T6">
                <a:pos x="T0" y="T1"/>
              </a:cxn>
              <a:cxn ang="T7">
                <a:pos x="T2" y="T3"/>
              </a:cxn>
              <a:cxn ang="T8">
                <a:pos x="T4" y="T5"/>
              </a:cxn>
            </a:cxnLst>
            <a:rect l="T9" t="T10" r="T11" b="T12"/>
            <a:pathLst>
              <a:path w="21281" h="21600" fill="none" extrusionOk="0">
                <a:moveTo>
                  <a:pt x="0" y="0"/>
                </a:moveTo>
                <a:cubicBezTo>
                  <a:pt x="3" y="0"/>
                  <a:pt x="6" y="-1"/>
                  <a:pt x="9" y="0"/>
                </a:cubicBezTo>
                <a:cubicBezTo>
                  <a:pt x="10490" y="0"/>
                  <a:pt x="19459" y="7525"/>
                  <a:pt x="21280" y="17848"/>
                </a:cubicBezTo>
              </a:path>
              <a:path w="21281" h="21600" stroke="0" extrusionOk="0">
                <a:moveTo>
                  <a:pt x="0" y="0"/>
                </a:moveTo>
                <a:cubicBezTo>
                  <a:pt x="3" y="0"/>
                  <a:pt x="6" y="-1"/>
                  <a:pt x="9" y="0"/>
                </a:cubicBezTo>
                <a:cubicBezTo>
                  <a:pt x="10490" y="0"/>
                  <a:pt x="19459" y="7525"/>
                  <a:pt x="21280" y="17848"/>
                </a:cubicBezTo>
                <a:lnTo>
                  <a:pt x="9" y="2160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 name="Arc 23">
            <a:extLst>
              <a:ext uri="{FF2B5EF4-FFF2-40B4-BE49-F238E27FC236}">
                <a16:creationId xmlns:a16="http://schemas.microsoft.com/office/drawing/2014/main" id="{941CAE80-6C58-4CB1-8D1C-C1F6673B6D23}"/>
              </a:ext>
            </a:extLst>
          </p:cNvPr>
          <p:cNvSpPr>
            <a:spLocks/>
          </p:cNvSpPr>
          <p:nvPr/>
        </p:nvSpPr>
        <p:spPr bwMode="auto">
          <a:xfrm>
            <a:off x="1971675" y="3081338"/>
            <a:ext cx="4740275" cy="2571750"/>
          </a:xfrm>
          <a:custGeom>
            <a:avLst/>
            <a:gdLst>
              <a:gd name="T0" fmla="*/ 0 w 21607"/>
              <a:gd name="T1" fmla="*/ 0 h 21600"/>
              <a:gd name="T2" fmla="*/ 1039949748 w 21607"/>
              <a:gd name="T3" fmla="*/ 306198993 h 21600"/>
              <a:gd name="T4" fmla="*/ 336977 w 21607"/>
              <a:gd name="T5" fmla="*/ 306198993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0"/>
                </a:cubicBezTo>
                <a:cubicBezTo>
                  <a:pt x="11936" y="0"/>
                  <a:pt x="21607" y="9670"/>
                  <a:pt x="21607" y="21600"/>
                </a:cubicBezTo>
              </a:path>
              <a:path w="21607" h="21600" stroke="0" extrusionOk="0">
                <a:moveTo>
                  <a:pt x="0" y="0"/>
                </a:moveTo>
                <a:cubicBezTo>
                  <a:pt x="2" y="0"/>
                  <a:pt x="4" y="-1"/>
                  <a:pt x="7" y="0"/>
                </a:cubicBezTo>
                <a:cubicBezTo>
                  <a:pt x="11936" y="0"/>
                  <a:pt x="21607" y="9670"/>
                  <a:pt x="21607" y="21600"/>
                </a:cubicBezTo>
                <a:lnTo>
                  <a:pt x="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8" name="Oval 24">
            <a:extLst>
              <a:ext uri="{FF2B5EF4-FFF2-40B4-BE49-F238E27FC236}">
                <a16:creationId xmlns:a16="http://schemas.microsoft.com/office/drawing/2014/main" id="{08192435-1F6A-446D-AE1D-BD6B3CE321C8}"/>
              </a:ext>
            </a:extLst>
          </p:cNvPr>
          <p:cNvSpPr>
            <a:spLocks noChangeArrowheads="1"/>
          </p:cNvSpPr>
          <p:nvPr/>
        </p:nvSpPr>
        <p:spPr bwMode="auto">
          <a:xfrm>
            <a:off x="6173788" y="4532313"/>
            <a:ext cx="261937" cy="261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 name="Arc 25">
            <a:extLst>
              <a:ext uri="{FF2B5EF4-FFF2-40B4-BE49-F238E27FC236}">
                <a16:creationId xmlns:a16="http://schemas.microsoft.com/office/drawing/2014/main" id="{182E0529-5EA0-419D-9F21-061E5EBA414C}"/>
              </a:ext>
            </a:extLst>
          </p:cNvPr>
          <p:cNvSpPr>
            <a:spLocks/>
          </p:cNvSpPr>
          <p:nvPr/>
        </p:nvSpPr>
        <p:spPr bwMode="auto">
          <a:xfrm>
            <a:off x="3733800" y="2940050"/>
            <a:ext cx="3146425" cy="2192338"/>
          </a:xfrm>
          <a:custGeom>
            <a:avLst/>
            <a:gdLst>
              <a:gd name="T0" fmla="*/ 0 w 21611"/>
              <a:gd name="T1" fmla="*/ 0 h 21600"/>
              <a:gd name="T2" fmla="*/ 458099426 w 21611"/>
              <a:gd name="T3" fmla="*/ 222516035 h 21600"/>
              <a:gd name="T4" fmla="*/ 233241 w 21611"/>
              <a:gd name="T5" fmla="*/ 222516035 h 21600"/>
              <a:gd name="T6" fmla="*/ 0 60000 65536"/>
              <a:gd name="T7" fmla="*/ 0 60000 65536"/>
              <a:gd name="T8" fmla="*/ 0 60000 65536"/>
              <a:gd name="T9" fmla="*/ 0 w 21611"/>
              <a:gd name="T10" fmla="*/ 0 h 21600"/>
              <a:gd name="T11" fmla="*/ 21611 w 21611"/>
              <a:gd name="T12" fmla="*/ 21600 h 21600"/>
            </a:gdLst>
            <a:ahLst/>
            <a:cxnLst>
              <a:cxn ang="T6">
                <a:pos x="T0" y="T1"/>
              </a:cxn>
              <a:cxn ang="T7">
                <a:pos x="T2" y="T3"/>
              </a:cxn>
              <a:cxn ang="T8">
                <a:pos x="T4" y="T5"/>
              </a:cxn>
            </a:cxnLst>
            <a:rect l="T9" t="T10" r="T11" b="T12"/>
            <a:pathLst>
              <a:path w="21611" h="21600" fill="none" extrusionOk="0">
                <a:moveTo>
                  <a:pt x="0" y="0"/>
                </a:moveTo>
                <a:cubicBezTo>
                  <a:pt x="3" y="0"/>
                  <a:pt x="7" y="-1"/>
                  <a:pt x="11" y="0"/>
                </a:cubicBezTo>
                <a:cubicBezTo>
                  <a:pt x="11940" y="0"/>
                  <a:pt x="21611" y="9670"/>
                  <a:pt x="21611" y="21600"/>
                </a:cubicBezTo>
              </a:path>
              <a:path w="21611" h="21600" stroke="0" extrusionOk="0">
                <a:moveTo>
                  <a:pt x="0" y="0"/>
                </a:moveTo>
                <a:cubicBezTo>
                  <a:pt x="3" y="0"/>
                  <a:pt x="7" y="-1"/>
                  <a:pt x="11" y="0"/>
                </a:cubicBezTo>
                <a:cubicBezTo>
                  <a:pt x="11940" y="0"/>
                  <a:pt x="21611" y="9670"/>
                  <a:pt x="21611" y="21600"/>
                </a:cubicBezTo>
                <a:lnTo>
                  <a:pt x="11"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0" name="Arc 26">
            <a:extLst>
              <a:ext uri="{FF2B5EF4-FFF2-40B4-BE49-F238E27FC236}">
                <a16:creationId xmlns:a16="http://schemas.microsoft.com/office/drawing/2014/main" id="{5A38FC98-B337-4A0F-AE36-2591C03C7A0D}"/>
              </a:ext>
            </a:extLst>
          </p:cNvPr>
          <p:cNvSpPr>
            <a:spLocks/>
          </p:cNvSpPr>
          <p:nvPr/>
        </p:nvSpPr>
        <p:spPr bwMode="auto">
          <a:xfrm>
            <a:off x="5032375" y="2852738"/>
            <a:ext cx="1949450" cy="1862137"/>
          </a:xfrm>
          <a:custGeom>
            <a:avLst/>
            <a:gdLst>
              <a:gd name="T0" fmla="*/ 0 w 21618"/>
              <a:gd name="T1" fmla="*/ 0 h 21600"/>
              <a:gd name="T2" fmla="*/ 175795860 w 21618"/>
              <a:gd name="T3" fmla="*/ 160534902 h 21600"/>
              <a:gd name="T4" fmla="*/ 146358 w 21618"/>
              <a:gd name="T5" fmla="*/ 160534902 h 21600"/>
              <a:gd name="T6" fmla="*/ 0 60000 65536"/>
              <a:gd name="T7" fmla="*/ 0 60000 65536"/>
              <a:gd name="T8" fmla="*/ 0 60000 65536"/>
              <a:gd name="T9" fmla="*/ 0 w 21618"/>
              <a:gd name="T10" fmla="*/ 0 h 21600"/>
              <a:gd name="T11" fmla="*/ 21618 w 21618"/>
              <a:gd name="T12" fmla="*/ 21600 h 21600"/>
            </a:gdLst>
            <a:ahLst/>
            <a:cxnLst>
              <a:cxn ang="T6">
                <a:pos x="T0" y="T1"/>
              </a:cxn>
              <a:cxn ang="T7">
                <a:pos x="T2" y="T3"/>
              </a:cxn>
              <a:cxn ang="T8">
                <a:pos x="T4" y="T5"/>
              </a:cxn>
            </a:cxnLst>
            <a:rect l="T9" t="T10" r="T11" b="T12"/>
            <a:pathLst>
              <a:path w="21618" h="21600" fill="none" extrusionOk="0">
                <a:moveTo>
                  <a:pt x="0" y="0"/>
                </a:moveTo>
                <a:cubicBezTo>
                  <a:pt x="6" y="0"/>
                  <a:pt x="12" y="-1"/>
                  <a:pt x="18" y="0"/>
                </a:cubicBezTo>
                <a:cubicBezTo>
                  <a:pt x="11947" y="0"/>
                  <a:pt x="21618" y="9670"/>
                  <a:pt x="21618" y="21600"/>
                </a:cubicBezTo>
              </a:path>
              <a:path w="21618" h="21600" stroke="0" extrusionOk="0">
                <a:moveTo>
                  <a:pt x="0" y="0"/>
                </a:moveTo>
                <a:cubicBezTo>
                  <a:pt x="6" y="0"/>
                  <a:pt x="12" y="-1"/>
                  <a:pt x="18" y="0"/>
                </a:cubicBezTo>
                <a:cubicBezTo>
                  <a:pt x="11947" y="0"/>
                  <a:pt x="21618" y="9670"/>
                  <a:pt x="21618" y="21600"/>
                </a:cubicBezTo>
                <a:lnTo>
                  <a:pt x="18"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1" name="Arc 27">
            <a:extLst>
              <a:ext uri="{FF2B5EF4-FFF2-40B4-BE49-F238E27FC236}">
                <a16:creationId xmlns:a16="http://schemas.microsoft.com/office/drawing/2014/main" id="{C6E17D87-4B67-4E1B-A742-8723432A6F6D}"/>
              </a:ext>
            </a:extLst>
          </p:cNvPr>
          <p:cNvSpPr>
            <a:spLocks/>
          </p:cNvSpPr>
          <p:nvPr/>
        </p:nvSpPr>
        <p:spPr bwMode="auto">
          <a:xfrm>
            <a:off x="863600" y="3513138"/>
            <a:ext cx="5138738" cy="2851150"/>
          </a:xfrm>
          <a:custGeom>
            <a:avLst/>
            <a:gdLst>
              <a:gd name="T0" fmla="*/ 268548176 w 20281"/>
              <a:gd name="T1" fmla="*/ 0 h 21191"/>
              <a:gd name="T2" fmla="*/ 1302037279 w 20281"/>
              <a:gd name="T3" fmla="*/ 249053330 h 21191"/>
              <a:gd name="T4" fmla="*/ 0 w 20281"/>
              <a:gd name="T5" fmla="*/ 383608899 h 21191"/>
              <a:gd name="T6" fmla="*/ 0 60000 65536"/>
              <a:gd name="T7" fmla="*/ 0 60000 65536"/>
              <a:gd name="T8" fmla="*/ 0 60000 65536"/>
              <a:gd name="T9" fmla="*/ 0 w 20281"/>
              <a:gd name="T10" fmla="*/ 0 h 21191"/>
              <a:gd name="T11" fmla="*/ 20281 w 20281"/>
              <a:gd name="T12" fmla="*/ 21191 h 21191"/>
            </a:gdLst>
            <a:ahLst/>
            <a:cxnLst>
              <a:cxn ang="T6">
                <a:pos x="T0" y="T1"/>
              </a:cxn>
              <a:cxn ang="T7">
                <a:pos x="T2" y="T3"/>
              </a:cxn>
              <a:cxn ang="T8">
                <a:pos x="T4" y="T5"/>
              </a:cxn>
            </a:cxnLst>
            <a:rect l="T9" t="T10" r="T11" b="T12"/>
            <a:pathLst>
              <a:path w="20281" h="21191" fill="none" extrusionOk="0">
                <a:moveTo>
                  <a:pt x="4183" y="-1"/>
                </a:moveTo>
                <a:cubicBezTo>
                  <a:pt x="11583" y="1460"/>
                  <a:pt x="17685" y="6675"/>
                  <a:pt x="20280" y="13758"/>
                </a:cubicBezTo>
              </a:path>
              <a:path w="20281" h="21191" stroke="0" extrusionOk="0">
                <a:moveTo>
                  <a:pt x="4183" y="-1"/>
                </a:moveTo>
                <a:cubicBezTo>
                  <a:pt x="11583" y="1460"/>
                  <a:pt x="17685" y="6675"/>
                  <a:pt x="20280" y="13758"/>
                </a:cubicBezTo>
                <a:lnTo>
                  <a:pt x="0" y="21191"/>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2" name="Arc 28">
            <a:extLst>
              <a:ext uri="{FF2B5EF4-FFF2-40B4-BE49-F238E27FC236}">
                <a16:creationId xmlns:a16="http://schemas.microsoft.com/office/drawing/2014/main" id="{9EB41AC6-495E-4E89-B02B-56B8390AFEA6}"/>
              </a:ext>
            </a:extLst>
          </p:cNvPr>
          <p:cNvSpPr>
            <a:spLocks/>
          </p:cNvSpPr>
          <p:nvPr/>
        </p:nvSpPr>
        <p:spPr bwMode="auto">
          <a:xfrm>
            <a:off x="0" y="3876675"/>
            <a:ext cx="5192713" cy="2981325"/>
          </a:xfrm>
          <a:custGeom>
            <a:avLst/>
            <a:gdLst>
              <a:gd name="T0" fmla="*/ 274338842 w 20279"/>
              <a:gd name="T1" fmla="*/ 0 h 21191"/>
              <a:gd name="T2" fmla="*/ 1329664338 w 20279"/>
              <a:gd name="T3" fmla="*/ 272235418 h 21191"/>
              <a:gd name="T4" fmla="*/ 0 w 20279"/>
              <a:gd name="T5" fmla="*/ 419437284 h 21191"/>
              <a:gd name="T6" fmla="*/ 0 60000 65536"/>
              <a:gd name="T7" fmla="*/ 0 60000 65536"/>
              <a:gd name="T8" fmla="*/ 0 60000 65536"/>
              <a:gd name="T9" fmla="*/ 0 w 20279"/>
              <a:gd name="T10" fmla="*/ 0 h 21191"/>
              <a:gd name="T11" fmla="*/ 20279 w 20279"/>
              <a:gd name="T12" fmla="*/ 21191 h 21191"/>
            </a:gdLst>
            <a:ahLst/>
            <a:cxnLst>
              <a:cxn ang="T6">
                <a:pos x="T0" y="T1"/>
              </a:cxn>
              <a:cxn ang="T7">
                <a:pos x="T2" y="T3"/>
              </a:cxn>
              <a:cxn ang="T8">
                <a:pos x="T4" y="T5"/>
              </a:cxn>
            </a:cxnLst>
            <a:rect l="T9" t="T10" r="T11" b="T12"/>
            <a:pathLst>
              <a:path w="20279" h="21191" fill="none" extrusionOk="0">
                <a:moveTo>
                  <a:pt x="4183" y="0"/>
                </a:moveTo>
                <a:cubicBezTo>
                  <a:pt x="11582" y="1460"/>
                  <a:pt x="17682" y="6674"/>
                  <a:pt x="20279" y="13753"/>
                </a:cubicBezTo>
              </a:path>
              <a:path w="20279" h="21191" stroke="0" extrusionOk="0">
                <a:moveTo>
                  <a:pt x="4183" y="0"/>
                </a:moveTo>
                <a:cubicBezTo>
                  <a:pt x="11582" y="1460"/>
                  <a:pt x="17682" y="6674"/>
                  <a:pt x="20279" y="13753"/>
                </a:cubicBezTo>
                <a:lnTo>
                  <a:pt x="0" y="21191"/>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 name="Arc 29">
            <a:extLst>
              <a:ext uri="{FF2B5EF4-FFF2-40B4-BE49-F238E27FC236}">
                <a16:creationId xmlns:a16="http://schemas.microsoft.com/office/drawing/2014/main" id="{1584DF73-C3AA-4A35-98B0-8347AAF154C5}"/>
              </a:ext>
            </a:extLst>
          </p:cNvPr>
          <p:cNvSpPr>
            <a:spLocks/>
          </p:cNvSpPr>
          <p:nvPr/>
        </p:nvSpPr>
        <p:spPr bwMode="auto">
          <a:xfrm rot="10800000">
            <a:off x="2563813" y="2897188"/>
            <a:ext cx="2073275" cy="1908175"/>
          </a:xfrm>
          <a:custGeom>
            <a:avLst/>
            <a:gdLst>
              <a:gd name="T0" fmla="*/ 0 w 21600"/>
              <a:gd name="T1" fmla="*/ 0 h 21600"/>
              <a:gd name="T2" fmla="*/ 199003181 w 21600"/>
              <a:gd name="T3" fmla="*/ 168570901 h 21600"/>
              <a:gd name="T4" fmla="*/ 0 w 21600"/>
              <a:gd name="T5" fmla="*/ 16857090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4" name="Arc 30">
            <a:extLst>
              <a:ext uri="{FF2B5EF4-FFF2-40B4-BE49-F238E27FC236}">
                <a16:creationId xmlns:a16="http://schemas.microsoft.com/office/drawing/2014/main" id="{F8CEB5E7-B9A7-4013-9F29-289C127CE022}"/>
              </a:ext>
            </a:extLst>
          </p:cNvPr>
          <p:cNvSpPr>
            <a:spLocks/>
          </p:cNvSpPr>
          <p:nvPr/>
        </p:nvSpPr>
        <p:spPr bwMode="auto">
          <a:xfrm rot="10800000">
            <a:off x="3597275" y="1304925"/>
            <a:ext cx="3914775" cy="2963863"/>
          </a:xfrm>
          <a:custGeom>
            <a:avLst/>
            <a:gdLst>
              <a:gd name="T0" fmla="*/ 71859153 w 20487"/>
              <a:gd name="T1" fmla="*/ 0 h 21510"/>
              <a:gd name="T2" fmla="*/ 748057669 w 20487"/>
              <a:gd name="T3" fmla="*/ 278468882 h 21510"/>
              <a:gd name="T4" fmla="*/ 0 w 20487"/>
              <a:gd name="T5" fmla="*/ 408390548 h 21510"/>
              <a:gd name="T6" fmla="*/ 0 60000 65536"/>
              <a:gd name="T7" fmla="*/ 0 60000 65536"/>
              <a:gd name="T8" fmla="*/ 0 60000 65536"/>
              <a:gd name="T9" fmla="*/ 0 w 20487"/>
              <a:gd name="T10" fmla="*/ 0 h 21510"/>
              <a:gd name="T11" fmla="*/ 20487 w 20487"/>
              <a:gd name="T12" fmla="*/ 21510 h 21510"/>
            </a:gdLst>
            <a:ahLst/>
            <a:cxnLst>
              <a:cxn ang="T6">
                <a:pos x="T0" y="T1"/>
              </a:cxn>
              <a:cxn ang="T7">
                <a:pos x="T2" y="T3"/>
              </a:cxn>
              <a:cxn ang="T8">
                <a:pos x="T4" y="T5"/>
              </a:cxn>
            </a:cxnLst>
            <a:rect l="T9" t="T10" r="T11" b="T12"/>
            <a:pathLst>
              <a:path w="20487" h="21510" fill="none" extrusionOk="0">
                <a:moveTo>
                  <a:pt x="1968" y="-1"/>
                </a:moveTo>
                <a:cubicBezTo>
                  <a:pt x="10504" y="780"/>
                  <a:pt x="17771" y="6536"/>
                  <a:pt x="20487" y="14666"/>
                </a:cubicBezTo>
              </a:path>
              <a:path w="20487" h="21510" stroke="0" extrusionOk="0">
                <a:moveTo>
                  <a:pt x="1968" y="-1"/>
                </a:moveTo>
                <a:cubicBezTo>
                  <a:pt x="10504" y="780"/>
                  <a:pt x="17771" y="6536"/>
                  <a:pt x="20487" y="14666"/>
                </a:cubicBezTo>
                <a:lnTo>
                  <a:pt x="0" y="2151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5" name="Arc 31">
            <a:extLst>
              <a:ext uri="{FF2B5EF4-FFF2-40B4-BE49-F238E27FC236}">
                <a16:creationId xmlns:a16="http://schemas.microsoft.com/office/drawing/2014/main" id="{1CA490FB-8584-4F55-9CBB-E478D58779CF}"/>
              </a:ext>
            </a:extLst>
          </p:cNvPr>
          <p:cNvSpPr>
            <a:spLocks/>
          </p:cNvSpPr>
          <p:nvPr/>
        </p:nvSpPr>
        <p:spPr bwMode="auto">
          <a:xfrm rot="10800000">
            <a:off x="4348163" y="939800"/>
            <a:ext cx="3675062" cy="2963863"/>
          </a:xfrm>
          <a:custGeom>
            <a:avLst/>
            <a:gdLst>
              <a:gd name="T0" fmla="*/ 71877939 w 19230"/>
              <a:gd name="T1" fmla="*/ 0 h 21510"/>
              <a:gd name="T2" fmla="*/ 702344196 w 19230"/>
              <a:gd name="T3" fmla="*/ 221624601 h 21510"/>
              <a:gd name="T4" fmla="*/ 0 w 19230"/>
              <a:gd name="T5" fmla="*/ 408390548 h 21510"/>
              <a:gd name="T6" fmla="*/ 0 60000 65536"/>
              <a:gd name="T7" fmla="*/ 0 60000 65536"/>
              <a:gd name="T8" fmla="*/ 0 60000 65536"/>
              <a:gd name="T9" fmla="*/ 0 w 19230"/>
              <a:gd name="T10" fmla="*/ 0 h 21510"/>
              <a:gd name="T11" fmla="*/ 19230 w 19230"/>
              <a:gd name="T12" fmla="*/ 21510 h 21510"/>
            </a:gdLst>
            <a:ahLst/>
            <a:cxnLst>
              <a:cxn ang="T6">
                <a:pos x="T0" y="T1"/>
              </a:cxn>
              <a:cxn ang="T7">
                <a:pos x="T2" y="T3"/>
              </a:cxn>
              <a:cxn ang="T8">
                <a:pos x="T4" y="T5"/>
              </a:cxn>
            </a:cxnLst>
            <a:rect l="T9" t="T10" r="T11" b="T12"/>
            <a:pathLst>
              <a:path w="19230" h="21510" fill="none" extrusionOk="0">
                <a:moveTo>
                  <a:pt x="1968" y="-1"/>
                </a:moveTo>
                <a:cubicBezTo>
                  <a:pt x="9342" y="674"/>
                  <a:pt x="15857" y="5080"/>
                  <a:pt x="19230" y="11672"/>
                </a:cubicBezTo>
              </a:path>
              <a:path w="19230" h="21510" stroke="0" extrusionOk="0">
                <a:moveTo>
                  <a:pt x="1968" y="-1"/>
                </a:moveTo>
                <a:cubicBezTo>
                  <a:pt x="9342" y="674"/>
                  <a:pt x="15857" y="5080"/>
                  <a:pt x="19230" y="11672"/>
                </a:cubicBezTo>
                <a:lnTo>
                  <a:pt x="0" y="2151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6" name="Arc 32">
            <a:extLst>
              <a:ext uri="{FF2B5EF4-FFF2-40B4-BE49-F238E27FC236}">
                <a16:creationId xmlns:a16="http://schemas.microsoft.com/office/drawing/2014/main" id="{83C27DCC-1D07-43FF-92A9-2AE57777CB4E}"/>
              </a:ext>
            </a:extLst>
          </p:cNvPr>
          <p:cNvSpPr>
            <a:spLocks/>
          </p:cNvSpPr>
          <p:nvPr/>
        </p:nvSpPr>
        <p:spPr bwMode="auto">
          <a:xfrm rot="10800000">
            <a:off x="4973638" y="795338"/>
            <a:ext cx="3676650" cy="2874962"/>
          </a:xfrm>
          <a:custGeom>
            <a:avLst/>
            <a:gdLst>
              <a:gd name="T0" fmla="*/ 203779978 w 19241"/>
              <a:gd name="T1" fmla="*/ 0 h 20867"/>
              <a:gd name="T2" fmla="*/ 702549421 w 19241"/>
              <a:gd name="T3" fmla="*/ 209790102 h 20867"/>
              <a:gd name="T4" fmla="*/ 0 w 19241"/>
              <a:gd name="T5" fmla="*/ 396099405 h 20867"/>
              <a:gd name="T6" fmla="*/ 0 60000 65536"/>
              <a:gd name="T7" fmla="*/ 0 60000 65536"/>
              <a:gd name="T8" fmla="*/ 0 60000 65536"/>
              <a:gd name="T9" fmla="*/ 0 w 19241"/>
              <a:gd name="T10" fmla="*/ 0 h 20867"/>
              <a:gd name="T11" fmla="*/ 19241 w 19241"/>
              <a:gd name="T12" fmla="*/ 20867 h 20867"/>
            </a:gdLst>
            <a:ahLst/>
            <a:cxnLst>
              <a:cxn ang="T6">
                <a:pos x="T0" y="T1"/>
              </a:cxn>
              <a:cxn ang="T7">
                <a:pos x="T2" y="T3"/>
              </a:cxn>
              <a:cxn ang="T8">
                <a:pos x="T4" y="T5"/>
              </a:cxn>
            </a:cxnLst>
            <a:rect l="T9" t="T10" r="T11" b="T12"/>
            <a:pathLst>
              <a:path w="19241" h="20867" fill="none" extrusionOk="0">
                <a:moveTo>
                  <a:pt x="5580" y="0"/>
                </a:moveTo>
                <a:cubicBezTo>
                  <a:pt x="11494" y="1582"/>
                  <a:pt x="16459" y="5598"/>
                  <a:pt x="19241" y="11051"/>
                </a:cubicBezTo>
              </a:path>
              <a:path w="19241" h="20867" stroke="0" extrusionOk="0">
                <a:moveTo>
                  <a:pt x="5580" y="0"/>
                </a:moveTo>
                <a:cubicBezTo>
                  <a:pt x="11494" y="1582"/>
                  <a:pt x="16459" y="5598"/>
                  <a:pt x="19241" y="11051"/>
                </a:cubicBezTo>
                <a:lnTo>
                  <a:pt x="0" y="20867"/>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 name="Oval 33">
            <a:extLst>
              <a:ext uri="{FF2B5EF4-FFF2-40B4-BE49-F238E27FC236}">
                <a16:creationId xmlns:a16="http://schemas.microsoft.com/office/drawing/2014/main" id="{54714AEC-2C85-4739-9585-88FA47D769B3}"/>
              </a:ext>
            </a:extLst>
          </p:cNvPr>
          <p:cNvSpPr>
            <a:spLocks noChangeArrowheads="1"/>
          </p:cNvSpPr>
          <p:nvPr/>
        </p:nvSpPr>
        <p:spPr bwMode="auto">
          <a:xfrm>
            <a:off x="3516313" y="4437063"/>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 name="Oval 34">
            <a:extLst>
              <a:ext uri="{FF2B5EF4-FFF2-40B4-BE49-F238E27FC236}">
                <a16:creationId xmlns:a16="http://schemas.microsoft.com/office/drawing/2014/main" id="{A2F30488-2ECE-468A-8AC5-24F9F1868B0E}"/>
              </a:ext>
            </a:extLst>
          </p:cNvPr>
          <p:cNvSpPr>
            <a:spLocks noChangeArrowheads="1"/>
          </p:cNvSpPr>
          <p:nvPr/>
        </p:nvSpPr>
        <p:spPr bwMode="auto">
          <a:xfrm>
            <a:off x="4468813" y="4113213"/>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 name="Oval 35">
            <a:extLst>
              <a:ext uri="{FF2B5EF4-FFF2-40B4-BE49-F238E27FC236}">
                <a16:creationId xmlns:a16="http://schemas.microsoft.com/office/drawing/2014/main" id="{6F685824-E5DC-45AF-AACA-AF563AF1E644}"/>
              </a:ext>
            </a:extLst>
          </p:cNvPr>
          <p:cNvSpPr>
            <a:spLocks noChangeArrowheads="1"/>
          </p:cNvSpPr>
          <p:nvPr/>
        </p:nvSpPr>
        <p:spPr bwMode="auto">
          <a:xfrm>
            <a:off x="5021263" y="3608388"/>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 name="Oval 36">
            <a:extLst>
              <a:ext uri="{FF2B5EF4-FFF2-40B4-BE49-F238E27FC236}">
                <a16:creationId xmlns:a16="http://schemas.microsoft.com/office/drawing/2014/main" id="{1F24870E-C1F6-4A27-9217-6A5EB00DD8E7}"/>
              </a:ext>
            </a:extLst>
          </p:cNvPr>
          <p:cNvSpPr>
            <a:spLocks noChangeArrowheads="1"/>
          </p:cNvSpPr>
          <p:nvPr/>
        </p:nvSpPr>
        <p:spPr bwMode="auto">
          <a:xfrm>
            <a:off x="5507038" y="3246438"/>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 name="Oval 37">
            <a:extLst>
              <a:ext uri="{FF2B5EF4-FFF2-40B4-BE49-F238E27FC236}">
                <a16:creationId xmlns:a16="http://schemas.microsoft.com/office/drawing/2014/main" id="{D817D042-6A85-4480-9635-85F24FC2A84E}"/>
              </a:ext>
            </a:extLst>
          </p:cNvPr>
          <p:cNvSpPr>
            <a:spLocks noChangeArrowheads="1"/>
          </p:cNvSpPr>
          <p:nvPr/>
        </p:nvSpPr>
        <p:spPr bwMode="auto">
          <a:xfrm>
            <a:off x="5907088" y="2989263"/>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2" name="Rectangle 38">
            <a:extLst>
              <a:ext uri="{FF2B5EF4-FFF2-40B4-BE49-F238E27FC236}">
                <a16:creationId xmlns:a16="http://schemas.microsoft.com/office/drawing/2014/main" id="{048194B2-2087-408F-ADC1-7E320B82D4F3}"/>
              </a:ext>
            </a:extLst>
          </p:cNvPr>
          <p:cNvSpPr>
            <a:spLocks noChangeArrowheads="1"/>
          </p:cNvSpPr>
          <p:nvPr/>
        </p:nvSpPr>
        <p:spPr bwMode="auto">
          <a:xfrm>
            <a:off x="2908300" y="946150"/>
            <a:ext cx="59975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b="0" dirty="0">
                <a:latin typeface="+mn-ea"/>
              </a:rPr>
              <a:t>所有标有    的分配点都是帕累托</a:t>
            </a:r>
            <a:endParaRPr lang="en-US" altLang="zh-CN" b="0" dirty="0">
              <a:latin typeface="+mn-ea"/>
            </a:endParaRPr>
          </a:p>
          <a:p>
            <a:r>
              <a:rPr lang="zh-CN" altLang="en-US" b="0" dirty="0">
                <a:latin typeface="+mn-ea"/>
              </a:rPr>
              <a:t>最优分配点。</a:t>
            </a:r>
            <a:endParaRPr lang="en-US" altLang="zh-CN" b="0" dirty="0">
              <a:latin typeface="+mn-ea"/>
            </a:endParaRPr>
          </a:p>
        </p:txBody>
      </p:sp>
      <p:sp>
        <p:nvSpPr>
          <p:cNvPr id="63" name="Oval 39">
            <a:extLst>
              <a:ext uri="{FF2B5EF4-FFF2-40B4-BE49-F238E27FC236}">
                <a16:creationId xmlns:a16="http://schemas.microsoft.com/office/drawing/2014/main" id="{D1888877-AB71-441C-85D8-CB29E005EE13}"/>
              </a:ext>
            </a:extLst>
          </p:cNvPr>
          <p:cNvSpPr>
            <a:spLocks noChangeArrowheads="1"/>
          </p:cNvSpPr>
          <p:nvPr/>
        </p:nvSpPr>
        <p:spPr bwMode="auto">
          <a:xfrm>
            <a:off x="4735513" y="1093788"/>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2303782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7877E-640C-4A65-BE7F-F5995E12621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6533502-CCBB-4188-A1FC-86B50EB9552E}"/>
              </a:ext>
            </a:extLst>
          </p:cNvPr>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5B13A6D8-E48C-4C1F-8442-BBDF623B6537}"/>
                  </a:ext>
                </a:extLst>
              </p:cNvPr>
              <p:cNvSpPr/>
              <p:nvPr/>
            </p:nvSpPr>
            <p:spPr>
              <a:xfrm>
                <a:off x="1522156" y="4442416"/>
                <a:ext cx="655949"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sz="2400" dirty="0"/>
              </a:p>
            </p:txBody>
          </p:sp>
        </mc:Choice>
        <mc:Fallback xmlns="">
          <p:sp>
            <p:nvSpPr>
              <p:cNvPr id="18" name="矩形 17">
                <a:extLst>
                  <a:ext uri="{FF2B5EF4-FFF2-40B4-BE49-F238E27FC236}">
                    <a16:creationId xmlns:a16="http://schemas.microsoft.com/office/drawing/2014/main" id="{5B13A6D8-E48C-4C1F-8442-BBDF623B6537}"/>
                  </a:ext>
                </a:extLst>
              </p:cNvPr>
              <p:cNvSpPr>
                <a:spLocks noRot="1" noChangeAspect="1" noMove="1" noResize="1" noEditPoints="1" noAdjustHandles="1" noChangeArrowheads="1" noChangeShapeType="1" noTextEdit="1"/>
              </p:cNvSpPr>
              <p:nvPr/>
            </p:nvSpPr>
            <p:spPr>
              <a:xfrm>
                <a:off x="1522156" y="4442416"/>
                <a:ext cx="655949" cy="468718"/>
              </a:xfrm>
              <a:prstGeom prst="rect">
                <a:avLst/>
              </a:prstGeom>
              <a:blipFill>
                <a:blip r:embed="rId2"/>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03C6648-D20D-40E5-9F46-1AAE8C71A888}"/>
                  </a:ext>
                </a:extLst>
              </p:cNvPr>
              <p:cNvSpPr/>
              <p:nvPr/>
            </p:nvSpPr>
            <p:spPr>
              <a:xfrm>
                <a:off x="5990758" y="5193656"/>
                <a:ext cx="655949"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19" name="矩形 18">
                <a:extLst>
                  <a:ext uri="{FF2B5EF4-FFF2-40B4-BE49-F238E27FC236}">
                    <a16:creationId xmlns:a16="http://schemas.microsoft.com/office/drawing/2014/main" id="{803C6648-D20D-40E5-9F46-1AAE8C71A888}"/>
                  </a:ext>
                </a:extLst>
              </p:cNvPr>
              <p:cNvSpPr>
                <a:spLocks noRot="1" noChangeAspect="1" noMove="1" noResize="1" noEditPoints="1" noAdjustHandles="1" noChangeArrowheads="1" noChangeShapeType="1" noTextEdit="1"/>
              </p:cNvSpPr>
              <p:nvPr/>
            </p:nvSpPr>
            <p:spPr>
              <a:xfrm>
                <a:off x="5990758" y="5193656"/>
                <a:ext cx="655949" cy="468013"/>
              </a:xfrm>
              <a:prstGeom prst="rect">
                <a:avLst/>
              </a:prstGeom>
              <a:blipFill>
                <a:blip r:embed="rId3"/>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2BF81143-EBE6-4357-A948-C6F40ACC3C8E}"/>
                  </a:ext>
                </a:extLst>
              </p:cNvPr>
              <p:cNvSpPr/>
              <p:nvPr/>
            </p:nvSpPr>
            <p:spPr>
              <a:xfrm>
                <a:off x="7215800" y="4426676"/>
                <a:ext cx="654217"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0" name="矩形 19">
                <a:extLst>
                  <a:ext uri="{FF2B5EF4-FFF2-40B4-BE49-F238E27FC236}">
                    <a16:creationId xmlns:a16="http://schemas.microsoft.com/office/drawing/2014/main" id="{2BF81143-EBE6-4357-A948-C6F40ACC3C8E}"/>
                  </a:ext>
                </a:extLst>
              </p:cNvPr>
              <p:cNvSpPr>
                <a:spLocks noRot="1" noChangeAspect="1" noMove="1" noResize="1" noEditPoints="1" noAdjustHandles="1" noChangeArrowheads="1" noChangeShapeType="1" noTextEdit="1"/>
              </p:cNvSpPr>
              <p:nvPr/>
            </p:nvSpPr>
            <p:spPr>
              <a:xfrm>
                <a:off x="7215800" y="4426676"/>
                <a:ext cx="654217" cy="466859"/>
              </a:xfrm>
              <a:prstGeom prst="rect">
                <a:avLst/>
              </a:prstGeom>
              <a:blipFill>
                <a:blip r:embed="rId4"/>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4EC489D7-6940-48DA-B3A9-8D633ECC8190}"/>
                  </a:ext>
                </a:extLst>
              </p:cNvPr>
              <p:cNvSpPr/>
              <p:nvPr/>
            </p:nvSpPr>
            <p:spPr>
              <a:xfrm>
                <a:off x="5973679" y="2055084"/>
                <a:ext cx="654217"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1" name="矩形 20">
                <a:extLst>
                  <a:ext uri="{FF2B5EF4-FFF2-40B4-BE49-F238E27FC236}">
                    <a16:creationId xmlns:a16="http://schemas.microsoft.com/office/drawing/2014/main" id="{4EC489D7-6940-48DA-B3A9-8D633ECC8190}"/>
                  </a:ext>
                </a:extLst>
              </p:cNvPr>
              <p:cNvSpPr>
                <a:spLocks noRot="1" noChangeAspect="1" noMove="1" noResize="1" noEditPoints="1" noAdjustHandles="1" noChangeArrowheads="1" noChangeShapeType="1" noTextEdit="1"/>
              </p:cNvSpPr>
              <p:nvPr/>
            </p:nvSpPr>
            <p:spPr>
              <a:xfrm>
                <a:off x="5973679" y="2055084"/>
                <a:ext cx="654217" cy="466153"/>
              </a:xfrm>
              <a:prstGeom prst="rect">
                <a:avLst/>
              </a:prstGeom>
              <a:blipFill>
                <a:blip r:embed="rId5"/>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F2300696-28C8-4807-9792-58BA26A3B723}"/>
                  </a:ext>
                </a:extLst>
              </p:cNvPr>
              <p:cNvSpPr/>
              <p:nvPr/>
            </p:nvSpPr>
            <p:spPr>
              <a:xfrm>
                <a:off x="7959978" y="5315893"/>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22" name="矩形 21">
                <a:extLst>
                  <a:ext uri="{FF2B5EF4-FFF2-40B4-BE49-F238E27FC236}">
                    <a16:creationId xmlns:a16="http://schemas.microsoft.com/office/drawing/2014/main" id="{F2300696-28C8-4807-9792-58BA26A3B723}"/>
                  </a:ext>
                </a:extLst>
              </p:cNvPr>
              <p:cNvSpPr>
                <a:spLocks noRot="1" noChangeAspect="1" noMove="1" noResize="1" noEditPoints="1" noAdjustHandles="1" noChangeArrowheads="1" noChangeShapeType="1" noTextEdit="1"/>
              </p:cNvSpPr>
              <p:nvPr/>
            </p:nvSpPr>
            <p:spPr>
              <a:xfrm>
                <a:off x="7959978" y="5315893"/>
                <a:ext cx="606705" cy="468013"/>
              </a:xfrm>
              <a:prstGeom prst="rect">
                <a:avLst/>
              </a:prstGeom>
              <a:blipFill>
                <a:blip r:embed="rId6"/>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52A4C5A2-B5D7-4ECC-A7CE-223F24BEA84D}"/>
                  </a:ext>
                </a:extLst>
              </p:cNvPr>
              <p:cNvSpPr/>
              <p:nvPr/>
            </p:nvSpPr>
            <p:spPr>
              <a:xfrm>
                <a:off x="7274058" y="5894254"/>
                <a:ext cx="604974"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3" name="矩形 22">
                <a:extLst>
                  <a:ext uri="{FF2B5EF4-FFF2-40B4-BE49-F238E27FC236}">
                    <a16:creationId xmlns:a16="http://schemas.microsoft.com/office/drawing/2014/main" id="{52A4C5A2-B5D7-4ECC-A7CE-223F24BEA84D}"/>
                  </a:ext>
                </a:extLst>
              </p:cNvPr>
              <p:cNvSpPr>
                <a:spLocks noRot="1" noChangeAspect="1" noMove="1" noResize="1" noEditPoints="1" noAdjustHandles="1" noChangeArrowheads="1" noChangeShapeType="1" noTextEdit="1"/>
              </p:cNvSpPr>
              <p:nvPr/>
            </p:nvSpPr>
            <p:spPr>
              <a:xfrm>
                <a:off x="7274058" y="5894254"/>
                <a:ext cx="604974" cy="466859"/>
              </a:xfrm>
              <a:prstGeom prst="rect">
                <a:avLst/>
              </a:prstGeom>
              <a:blipFill>
                <a:blip r:embed="rId7"/>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685DA906-282D-4C70-9E6F-D629E5EB7934}"/>
                  </a:ext>
                </a:extLst>
              </p:cNvPr>
              <p:cNvSpPr/>
              <p:nvPr/>
            </p:nvSpPr>
            <p:spPr>
              <a:xfrm>
                <a:off x="549678" y="2148967"/>
                <a:ext cx="604974"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sz="2400" dirty="0"/>
              </a:p>
            </p:txBody>
          </p:sp>
        </mc:Choice>
        <mc:Fallback xmlns="">
          <p:sp>
            <p:nvSpPr>
              <p:cNvPr id="24" name="矩形 23">
                <a:extLst>
                  <a:ext uri="{FF2B5EF4-FFF2-40B4-BE49-F238E27FC236}">
                    <a16:creationId xmlns:a16="http://schemas.microsoft.com/office/drawing/2014/main" id="{685DA906-282D-4C70-9E6F-D629E5EB7934}"/>
                  </a:ext>
                </a:extLst>
              </p:cNvPr>
              <p:cNvSpPr>
                <a:spLocks noRot="1" noChangeAspect="1" noMove="1" noResize="1" noEditPoints="1" noAdjustHandles="1" noChangeArrowheads="1" noChangeShapeType="1" noTextEdit="1"/>
              </p:cNvSpPr>
              <p:nvPr/>
            </p:nvSpPr>
            <p:spPr>
              <a:xfrm>
                <a:off x="549678" y="2148967"/>
                <a:ext cx="604974" cy="466153"/>
              </a:xfrm>
              <a:prstGeom prst="rect">
                <a:avLst/>
              </a:prstGeom>
              <a:blipFill>
                <a:blip r:embed="rId8"/>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FB297DD7-2B59-4387-9A2D-D366E73E69E9}"/>
                  </a:ext>
                </a:extLst>
              </p:cNvPr>
              <p:cNvSpPr/>
              <p:nvPr/>
            </p:nvSpPr>
            <p:spPr>
              <a:xfrm>
                <a:off x="1653895" y="926695"/>
                <a:ext cx="606705"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25" name="矩形 24">
                <a:extLst>
                  <a:ext uri="{FF2B5EF4-FFF2-40B4-BE49-F238E27FC236}">
                    <a16:creationId xmlns:a16="http://schemas.microsoft.com/office/drawing/2014/main" id="{FB297DD7-2B59-4387-9A2D-D366E73E69E9}"/>
                  </a:ext>
                </a:extLst>
              </p:cNvPr>
              <p:cNvSpPr>
                <a:spLocks noRot="1" noChangeAspect="1" noMove="1" noResize="1" noEditPoints="1" noAdjustHandles="1" noChangeArrowheads="1" noChangeShapeType="1" noTextEdit="1"/>
              </p:cNvSpPr>
              <p:nvPr/>
            </p:nvSpPr>
            <p:spPr>
              <a:xfrm>
                <a:off x="1653895" y="926695"/>
                <a:ext cx="606705" cy="468718"/>
              </a:xfrm>
              <a:prstGeom prst="rect">
                <a:avLst/>
              </a:prstGeom>
              <a:blipFill>
                <a:blip r:embed="rId9"/>
                <a:stretch>
                  <a:fillRect b="-2597"/>
                </a:stretch>
              </a:blipFill>
            </p:spPr>
            <p:txBody>
              <a:bodyPr/>
              <a:lstStyle/>
              <a:p>
                <a:r>
                  <a:rPr lang="zh-CN" altLang="en-US">
                    <a:noFill/>
                  </a:rPr>
                  <a:t> </a:t>
                </a:r>
              </a:p>
            </p:txBody>
          </p:sp>
        </mc:Fallback>
      </mc:AlternateContent>
      <p:sp>
        <p:nvSpPr>
          <p:cNvPr id="27" name="Line 3">
            <a:extLst>
              <a:ext uri="{FF2B5EF4-FFF2-40B4-BE49-F238E27FC236}">
                <a16:creationId xmlns:a16="http://schemas.microsoft.com/office/drawing/2014/main" id="{4FA01290-33D2-41D4-9C2B-DAA235298AEE}"/>
              </a:ext>
            </a:extLst>
          </p:cNvPr>
          <p:cNvSpPr>
            <a:spLocks noChangeShapeType="1"/>
          </p:cNvSpPr>
          <p:nvPr/>
        </p:nvSpPr>
        <p:spPr bwMode="auto">
          <a:xfrm>
            <a:off x="2262188" y="1000125"/>
            <a:ext cx="0" cy="4119563"/>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4">
            <a:extLst>
              <a:ext uri="{FF2B5EF4-FFF2-40B4-BE49-F238E27FC236}">
                <a16:creationId xmlns:a16="http://schemas.microsoft.com/office/drawing/2014/main" id="{16F69BAE-D823-45FC-8CD4-CF15776D69BF}"/>
              </a:ext>
            </a:extLst>
          </p:cNvPr>
          <p:cNvSpPr>
            <a:spLocks noChangeShapeType="1"/>
          </p:cNvSpPr>
          <p:nvPr/>
        </p:nvSpPr>
        <p:spPr bwMode="auto">
          <a:xfrm>
            <a:off x="2271713" y="5129213"/>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5">
            <a:extLst>
              <a:ext uri="{FF2B5EF4-FFF2-40B4-BE49-F238E27FC236}">
                <a16:creationId xmlns:a16="http://schemas.microsoft.com/office/drawing/2014/main" id="{76795F57-607E-4046-9AD7-EDD774B19164}"/>
              </a:ext>
            </a:extLst>
          </p:cNvPr>
          <p:cNvSpPr>
            <a:spLocks noChangeShapeType="1"/>
          </p:cNvSpPr>
          <p:nvPr/>
        </p:nvSpPr>
        <p:spPr bwMode="auto">
          <a:xfrm>
            <a:off x="6313488" y="4648200"/>
            <a:ext cx="0" cy="4762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6">
            <a:extLst>
              <a:ext uri="{FF2B5EF4-FFF2-40B4-BE49-F238E27FC236}">
                <a16:creationId xmlns:a16="http://schemas.microsoft.com/office/drawing/2014/main" id="{4035021F-6AA8-46CB-8FF8-CA1C558C949C}"/>
              </a:ext>
            </a:extLst>
          </p:cNvPr>
          <p:cNvSpPr>
            <a:spLocks noChangeShapeType="1"/>
          </p:cNvSpPr>
          <p:nvPr/>
        </p:nvSpPr>
        <p:spPr bwMode="auto">
          <a:xfrm flipH="1">
            <a:off x="2259013" y="4676775"/>
            <a:ext cx="4083050"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Oval 7">
            <a:extLst>
              <a:ext uri="{FF2B5EF4-FFF2-40B4-BE49-F238E27FC236}">
                <a16:creationId xmlns:a16="http://schemas.microsoft.com/office/drawing/2014/main" id="{FD47097C-F96B-4919-A2B5-78E6A2EFD2A4}"/>
              </a:ext>
            </a:extLst>
          </p:cNvPr>
          <p:cNvSpPr>
            <a:spLocks noChangeArrowheads="1"/>
          </p:cNvSpPr>
          <p:nvPr/>
        </p:nvSpPr>
        <p:spPr bwMode="auto">
          <a:xfrm>
            <a:off x="6175375" y="4529138"/>
            <a:ext cx="261938" cy="261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 name="Rectangle 12">
            <a:extLst>
              <a:ext uri="{FF2B5EF4-FFF2-40B4-BE49-F238E27FC236}">
                <a16:creationId xmlns:a16="http://schemas.microsoft.com/office/drawing/2014/main" id="{80D58B15-496E-4948-8766-54CB08A0DA37}"/>
              </a:ext>
            </a:extLst>
          </p:cNvPr>
          <p:cNvSpPr>
            <a:spLocks noChangeArrowheads="1"/>
          </p:cNvSpPr>
          <p:nvPr/>
        </p:nvSpPr>
        <p:spPr bwMode="auto">
          <a:xfrm>
            <a:off x="1765300" y="4970463"/>
            <a:ext cx="69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A</a:t>
            </a:r>
          </a:p>
        </p:txBody>
      </p:sp>
      <p:sp>
        <p:nvSpPr>
          <p:cNvPr id="37" name="Line 13">
            <a:extLst>
              <a:ext uri="{FF2B5EF4-FFF2-40B4-BE49-F238E27FC236}">
                <a16:creationId xmlns:a16="http://schemas.microsoft.com/office/drawing/2014/main" id="{830B48F6-4D3E-419B-9B2A-236AD1324372}"/>
              </a:ext>
            </a:extLst>
          </p:cNvPr>
          <p:cNvSpPr>
            <a:spLocks noChangeShapeType="1"/>
          </p:cNvSpPr>
          <p:nvPr/>
        </p:nvSpPr>
        <p:spPr bwMode="auto">
          <a:xfrm>
            <a:off x="7237413" y="2551113"/>
            <a:ext cx="0" cy="38100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4">
            <a:extLst>
              <a:ext uri="{FF2B5EF4-FFF2-40B4-BE49-F238E27FC236}">
                <a16:creationId xmlns:a16="http://schemas.microsoft.com/office/drawing/2014/main" id="{06E46B85-9836-490E-B69A-11CAEB962F7E}"/>
              </a:ext>
            </a:extLst>
          </p:cNvPr>
          <p:cNvSpPr>
            <a:spLocks noChangeShapeType="1"/>
          </p:cNvSpPr>
          <p:nvPr/>
        </p:nvSpPr>
        <p:spPr bwMode="auto">
          <a:xfrm flipH="1">
            <a:off x="1079500" y="2560638"/>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Rectangle 19">
            <a:extLst>
              <a:ext uri="{FF2B5EF4-FFF2-40B4-BE49-F238E27FC236}">
                <a16:creationId xmlns:a16="http://schemas.microsoft.com/office/drawing/2014/main" id="{349EFF4C-114D-4885-A558-4A954DA2F2EA}"/>
              </a:ext>
            </a:extLst>
          </p:cNvPr>
          <p:cNvSpPr>
            <a:spLocks noChangeArrowheads="1"/>
          </p:cNvSpPr>
          <p:nvPr/>
        </p:nvSpPr>
        <p:spPr bwMode="auto">
          <a:xfrm>
            <a:off x="7145338" y="209232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B</a:t>
            </a:r>
          </a:p>
        </p:txBody>
      </p:sp>
      <p:sp>
        <p:nvSpPr>
          <p:cNvPr id="44" name="Line 20">
            <a:extLst>
              <a:ext uri="{FF2B5EF4-FFF2-40B4-BE49-F238E27FC236}">
                <a16:creationId xmlns:a16="http://schemas.microsoft.com/office/drawing/2014/main" id="{11783EB9-2EA0-463A-80F1-06CBD49694A8}"/>
              </a:ext>
            </a:extLst>
          </p:cNvPr>
          <p:cNvSpPr>
            <a:spLocks noChangeShapeType="1"/>
          </p:cNvSpPr>
          <p:nvPr/>
        </p:nvSpPr>
        <p:spPr bwMode="auto">
          <a:xfrm flipV="1">
            <a:off x="6300788" y="2578100"/>
            <a:ext cx="0" cy="203517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21">
            <a:extLst>
              <a:ext uri="{FF2B5EF4-FFF2-40B4-BE49-F238E27FC236}">
                <a16:creationId xmlns:a16="http://schemas.microsoft.com/office/drawing/2014/main" id="{0DB792F1-355D-441E-811B-AD82BEC106D3}"/>
              </a:ext>
            </a:extLst>
          </p:cNvPr>
          <p:cNvSpPr>
            <a:spLocks noChangeShapeType="1"/>
          </p:cNvSpPr>
          <p:nvPr/>
        </p:nvSpPr>
        <p:spPr bwMode="auto">
          <a:xfrm>
            <a:off x="6353175" y="4687888"/>
            <a:ext cx="866775"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Arc 22">
            <a:extLst>
              <a:ext uri="{FF2B5EF4-FFF2-40B4-BE49-F238E27FC236}">
                <a16:creationId xmlns:a16="http://schemas.microsoft.com/office/drawing/2014/main" id="{2F56461B-9274-40BF-B96C-EFEF07B9855D}"/>
              </a:ext>
            </a:extLst>
          </p:cNvPr>
          <p:cNvSpPr>
            <a:spLocks/>
          </p:cNvSpPr>
          <p:nvPr/>
        </p:nvSpPr>
        <p:spPr bwMode="auto">
          <a:xfrm rot="10800000">
            <a:off x="2970213" y="1863725"/>
            <a:ext cx="3730625" cy="2833688"/>
          </a:xfrm>
          <a:custGeom>
            <a:avLst/>
            <a:gdLst>
              <a:gd name="T0" fmla="*/ 0 w 21281"/>
              <a:gd name="T1" fmla="*/ 0 h 21600"/>
              <a:gd name="T2" fmla="*/ 653989840 w 21281"/>
              <a:gd name="T3" fmla="*/ 307175210 h 21600"/>
              <a:gd name="T4" fmla="*/ 276628 w 21281"/>
              <a:gd name="T5" fmla="*/ 371749426 h 21600"/>
              <a:gd name="T6" fmla="*/ 0 60000 65536"/>
              <a:gd name="T7" fmla="*/ 0 60000 65536"/>
              <a:gd name="T8" fmla="*/ 0 60000 65536"/>
              <a:gd name="T9" fmla="*/ 0 w 21281"/>
              <a:gd name="T10" fmla="*/ 0 h 21600"/>
              <a:gd name="T11" fmla="*/ 21281 w 21281"/>
              <a:gd name="T12" fmla="*/ 21600 h 21600"/>
            </a:gdLst>
            <a:ahLst/>
            <a:cxnLst>
              <a:cxn ang="T6">
                <a:pos x="T0" y="T1"/>
              </a:cxn>
              <a:cxn ang="T7">
                <a:pos x="T2" y="T3"/>
              </a:cxn>
              <a:cxn ang="T8">
                <a:pos x="T4" y="T5"/>
              </a:cxn>
            </a:cxnLst>
            <a:rect l="T9" t="T10" r="T11" b="T12"/>
            <a:pathLst>
              <a:path w="21281" h="21600" fill="none" extrusionOk="0">
                <a:moveTo>
                  <a:pt x="0" y="0"/>
                </a:moveTo>
                <a:cubicBezTo>
                  <a:pt x="3" y="0"/>
                  <a:pt x="6" y="-1"/>
                  <a:pt x="9" y="0"/>
                </a:cubicBezTo>
                <a:cubicBezTo>
                  <a:pt x="10490" y="0"/>
                  <a:pt x="19459" y="7525"/>
                  <a:pt x="21280" y="17848"/>
                </a:cubicBezTo>
              </a:path>
              <a:path w="21281" h="21600" stroke="0" extrusionOk="0">
                <a:moveTo>
                  <a:pt x="0" y="0"/>
                </a:moveTo>
                <a:cubicBezTo>
                  <a:pt x="3" y="0"/>
                  <a:pt x="6" y="-1"/>
                  <a:pt x="9" y="0"/>
                </a:cubicBezTo>
                <a:cubicBezTo>
                  <a:pt x="10490" y="0"/>
                  <a:pt x="19459" y="7525"/>
                  <a:pt x="21280" y="17848"/>
                </a:cubicBezTo>
                <a:lnTo>
                  <a:pt x="9" y="2160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 name="Arc 23">
            <a:extLst>
              <a:ext uri="{FF2B5EF4-FFF2-40B4-BE49-F238E27FC236}">
                <a16:creationId xmlns:a16="http://schemas.microsoft.com/office/drawing/2014/main" id="{941CAE80-6C58-4CB1-8D1C-C1F6673B6D23}"/>
              </a:ext>
            </a:extLst>
          </p:cNvPr>
          <p:cNvSpPr>
            <a:spLocks/>
          </p:cNvSpPr>
          <p:nvPr/>
        </p:nvSpPr>
        <p:spPr bwMode="auto">
          <a:xfrm>
            <a:off x="1971675" y="3081338"/>
            <a:ext cx="4740275" cy="2571750"/>
          </a:xfrm>
          <a:custGeom>
            <a:avLst/>
            <a:gdLst>
              <a:gd name="T0" fmla="*/ 0 w 21607"/>
              <a:gd name="T1" fmla="*/ 0 h 21600"/>
              <a:gd name="T2" fmla="*/ 1039949748 w 21607"/>
              <a:gd name="T3" fmla="*/ 306198993 h 21600"/>
              <a:gd name="T4" fmla="*/ 336977 w 21607"/>
              <a:gd name="T5" fmla="*/ 306198993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0"/>
                </a:cubicBezTo>
                <a:cubicBezTo>
                  <a:pt x="11936" y="0"/>
                  <a:pt x="21607" y="9670"/>
                  <a:pt x="21607" y="21600"/>
                </a:cubicBezTo>
              </a:path>
              <a:path w="21607" h="21600" stroke="0" extrusionOk="0">
                <a:moveTo>
                  <a:pt x="0" y="0"/>
                </a:moveTo>
                <a:cubicBezTo>
                  <a:pt x="2" y="0"/>
                  <a:pt x="4" y="-1"/>
                  <a:pt x="7" y="0"/>
                </a:cubicBezTo>
                <a:cubicBezTo>
                  <a:pt x="11936" y="0"/>
                  <a:pt x="21607" y="9670"/>
                  <a:pt x="21607" y="21600"/>
                </a:cubicBezTo>
                <a:lnTo>
                  <a:pt x="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8" name="Oval 24">
            <a:extLst>
              <a:ext uri="{FF2B5EF4-FFF2-40B4-BE49-F238E27FC236}">
                <a16:creationId xmlns:a16="http://schemas.microsoft.com/office/drawing/2014/main" id="{08192435-1F6A-446D-AE1D-BD6B3CE321C8}"/>
              </a:ext>
            </a:extLst>
          </p:cNvPr>
          <p:cNvSpPr>
            <a:spLocks noChangeArrowheads="1"/>
          </p:cNvSpPr>
          <p:nvPr/>
        </p:nvSpPr>
        <p:spPr bwMode="auto">
          <a:xfrm>
            <a:off x="6173788" y="4532313"/>
            <a:ext cx="261937" cy="261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 name="Arc 25">
            <a:extLst>
              <a:ext uri="{FF2B5EF4-FFF2-40B4-BE49-F238E27FC236}">
                <a16:creationId xmlns:a16="http://schemas.microsoft.com/office/drawing/2014/main" id="{182E0529-5EA0-419D-9F21-061E5EBA414C}"/>
              </a:ext>
            </a:extLst>
          </p:cNvPr>
          <p:cNvSpPr>
            <a:spLocks/>
          </p:cNvSpPr>
          <p:nvPr/>
        </p:nvSpPr>
        <p:spPr bwMode="auto">
          <a:xfrm>
            <a:off x="3733800" y="2940050"/>
            <a:ext cx="3146425" cy="2192338"/>
          </a:xfrm>
          <a:custGeom>
            <a:avLst/>
            <a:gdLst>
              <a:gd name="T0" fmla="*/ 0 w 21611"/>
              <a:gd name="T1" fmla="*/ 0 h 21600"/>
              <a:gd name="T2" fmla="*/ 458099426 w 21611"/>
              <a:gd name="T3" fmla="*/ 222516035 h 21600"/>
              <a:gd name="T4" fmla="*/ 233241 w 21611"/>
              <a:gd name="T5" fmla="*/ 222516035 h 21600"/>
              <a:gd name="T6" fmla="*/ 0 60000 65536"/>
              <a:gd name="T7" fmla="*/ 0 60000 65536"/>
              <a:gd name="T8" fmla="*/ 0 60000 65536"/>
              <a:gd name="T9" fmla="*/ 0 w 21611"/>
              <a:gd name="T10" fmla="*/ 0 h 21600"/>
              <a:gd name="T11" fmla="*/ 21611 w 21611"/>
              <a:gd name="T12" fmla="*/ 21600 h 21600"/>
            </a:gdLst>
            <a:ahLst/>
            <a:cxnLst>
              <a:cxn ang="T6">
                <a:pos x="T0" y="T1"/>
              </a:cxn>
              <a:cxn ang="T7">
                <a:pos x="T2" y="T3"/>
              </a:cxn>
              <a:cxn ang="T8">
                <a:pos x="T4" y="T5"/>
              </a:cxn>
            </a:cxnLst>
            <a:rect l="T9" t="T10" r="T11" b="T12"/>
            <a:pathLst>
              <a:path w="21611" h="21600" fill="none" extrusionOk="0">
                <a:moveTo>
                  <a:pt x="0" y="0"/>
                </a:moveTo>
                <a:cubicBezTo>
                  <a:pt x="3" y="0"/>
                  <a:pt x="7" y="-1"/>
                  <a:pt x="11" y="0"/>
                </a:cubicBezTo>
                <a:cubicBezTo>
                  <a:pt x="11940" y="0"/>
                  <a:pt x="21611" y="9670"/>
                  <a:pt x="21611" y="21600"/>
                </a:cubicBezTo>
              </a:path>
              <a:path w="21611" h="21600" stroke="0" extrusionOk="0">
                <a:moveTo>
                  <a:pt x="0" y="0"/>
                </a:moveTo>
                <a:cubicBezTo>
                  <a:pt x="3" y="0"/>
                  <a:pt x="7" y="-1"/>
                  <a:pt x="11" y="0"/>
                </a:cubicBezTo>
                <a:cubicBezTo>
                  <a:pt x="11940" y="0"/>
                  <a:pt x="21611" y="9670"/>
                  <a:pt x="21611" y="21600"/>
                </a:cubicBezTo>
                <a:lnTo>
                  <a:pt x="11"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0" name="Arc 26">
            <a:extLst>
              <a:ext uri="{FF2B5EF4-FFF2-40B4-BE49-F238E27FC236}">
                <a16:creationId xmlns:a16="http://schemas.microsoft.com/office/drawing/2014/main" id="{5A38FC98-B337-4A0F-AE36-2591C03C7A0D}"/>
              </a:ext>
            </a:extLst>
          </p:cNvPr>
          <p:cNvSpPr>
            <a:spLocks/>
          </p:cNvSpPr>
          <p:nvPr/>
        </p:nvSpPr>
        <p:spPr bwMode="auto">
          <a:xfrm>
            <a:off x="5032375" y="2852738"/>
            <a:ext cx="1949450" cy="1862137"/>
          </a:xfrm>
          <a:custGeom>
            <a:avLst/>
            <a:gdLst>
              <a:gd name="T0" fmla="*/ 0 w 21618"/>
              <a:gd name="T1" fmla="*/ 0 h 21600"/>
              <a:gd name="T2" fmla="*/ 175795860 w 21618"/>
              <a:gd name="T3" fmla="*/ 160534902 h 21600"/>
              <a:gd name="T4" fmla="*/ 146358 w 21618"/>
              <a:gd name="T5" fmla="*/ 160534902 h 21600"/>
              <a:gd name="T6" fmla="*/ 0 60000 65536"/>
              <a:gd name="T7" fmla="*/ 0 60000 65536"/>
              <a:gd name="T8" fmla="*/ 0 60000 65536"/>
              <a:gd name="T9" fmla="*/ 0 w 21618"/>
              <a:gd name="T10" fmla="*/ 0 h 21600"/>
              <a:gd name="T11" fmla="*/ 21618 w 21618"/>
              <a:gd name="T12" fmla="*/ 21600 h 21600"/>
            </a:gdLst>
            <a:ahLst/>
            <a:cxnLst>
              <a:cxn ang="T6">
                <a:pos x="T0" y="T1"/>
              </a:cxn>
              <a:cxn ang="T7">
                <a:pos x="T2" y="T3"/>
              </a:cxn>
              <a:cxn ang="T8">
                <a:pos x="T4" y="T5"/>
              </a:cxn>
            </a:cxnLst>
            <a:rect l="T9" t="T10" r="T11" b="T12"/>
            <a:pathLst>
              <a:path w="21618" h="21600" fill="none" extrusionOk="0">
                <a:moveTo>
                  <a:pt x="0" y="0"/>
                </a:moveTo>
                <a:cubicBezTo>
                  <a:pt x="6" y="0"/>
                  <a:pt x="12" y="-1"/>
                  <a:pt x="18" y="0"/>
                </a:cubicBezTo>
                <a:cubicBezTo>
                  <a:pt x="11947" y="0"/>
                  <a:pt x="21618" y="9670"/>
                  <a:pt x="21618" y="21600"/>
                </a:cubicBezTo>
              </a:path>
              <a:path w="21618" h="21600" stroke="0" extrusionOk="0">
                <a:moveTo>
                  <a:pt x="0" y="0"/>
                </a:moveTo>
                <a:cubicBezTo>
                  <a:pt x="6" y="0"/>
                  <a:pt x="12" y="-1"/>
                  <a:pt x="18" y="0"/>
                </a:cubicBezTo>
                <a:cubicBezTo>
                  <a:pt x="11947" y="0"/>
                  <a:pt x="21618" y="9670"/>
                  <a:pt x="21618" y="21600"/>
                </a:cubicBezTo>
                <a:lnTo>
                  <a:pt x="18"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1" name="Arc 27">
            <a:extLst>
              <a:ext uri="{FF2B5EF4-FFF2-40B4-BE49-F238E27FC236}">
                <a16:creationId xmlns:a16="http://schemas.microsoft.com/office/drawing/2014/main" id="{C6E17D87-4B67-4E1B-A742-8723432A6F6D}"/>
              </a:ext>
            </a:extLst>
          </p:cNvPr>
          <p:cNvSpPr>
            <a:spLocks/>
          </p:cNvSpPr>
          <p:nvPr/>
        </p:nvSpPr>
        <p:spPr bwMode="auto">
          <a:xfrm>
            <a:off x="863600" y="3513138"/>
            <a:ext cx="5138738" cy="2851150"/>
          </a:xfrm>
          <a:custGeom>
            <a:avLst/>
            <a:gdLst>
              <a:gd name="T0" fmla="*/ 268548176 w 20281"/>
              <a:gd name="T1" fmla="*/ 0 h 21191"/>
              <a:gd name="T2" fmla="*/ 1302037279 w 20281"/>
              <a:gd name="T3" fmla="*/ 249053330 h 21191"/>
              <a:gd name="T4" fmla="*/ 0 w 20281"/>
              <a:gd name="T5" fmla="*/ 383608899 h 21191"/>
              <a:gd name="T6" fmla="*/ 0 60000 65536"/>
              <a:gd name="T7" fmla="*/ 0 60000 65536"/>
              <a:gd name="T8" fmla="*/ 0 60000 65536"/>
              <a:gd name="T9" fmla="*/ 0 w 20281"/>
              <a:gd name="T10" fmla="*/ 0 h 21191"/>
              <a:gd name="T11" fmla="*/ 20281 w 20281"/>
              <a:gd name="T12" fmla="*/ 21191 h 21191"/>
            </a:gdLst>
            <a:ahLst/>
            <a:cxnLst>
              <a:cxn ang="T6">
                <a:pos x="T0" y="T1"/>
              </a:cxn>
              <a:cxn ang="T7">
                <a:pos x="T2" y="T3"/>
              </a:cxn>
              <a:cxn ang="T8">
                <a:pos x="T4" y="T5"/>
              </a:cxn>
            </a:cxnLst>
            <a:rect l="T9" t="T10" r="T11" b="T12"/>
            <a:pathLst>
              <a:path w="20281" h="21191" fill="none" extrusionOk="0">
                <a:moveTo>
                  <a:pt x="4183" y="-1"/>
                </a:moveTo>
                <a:cubicBezTo>
                  <a:pt x="11583" y="1460"/>
                  <a:pt x="17685" y="6675"/>
                  <a:pt x="20280" y="13758"/>
                </a:cubicBezTo>
              </a:path>
              <a:path w="20281" h="21191" stroke="0" extrusionOk="0">
                <a:moveTo>
                  <a:pt x="4183" y="-1"/>
                </a:moveTo>
                <a:cubicBezTo>
                  <a:pt x="11583" y="1460"/>
                  <a:pt x="17685" y="6675"/>
                  <a:pt x="20280" y="13758"/>
                </a:cubicBezTo>
                <a:lnTo>
                  <a:pt x="0" y="21191"/>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2" name="Arc 28">
            <a:extLst>
              <a:ext uri="{FF2B5EF4-FFF2-40B4-BE49-F238E27FC236}">
                <a16:creationId xmlns:a16="http://schemas.microsoft.com/office/drawing/2014/main" id="{9EB41AC6-495E-4E89-B02B-56B8390AFEA6}"/>
              </a:ext>
            </a:extLst>
          </p:cNvPr>
          <p:cNvSpPr>
            <a:spLocks/>
          </p:cNvSpPr>
          <p:nvPr/>
        </p:nvSpPr>
        <p:spPr bwMode="auto">
          <a:xfrm>
            <a:off x="0" y="3876675"/>
            <a:ext cx="5192713" cy="2981325"/>
          </a:xfrm>
          <a:custGeom>
            <a:avLst/>
            <a:gdLst>
              <a:gd name="T0" fmla="*/ 274338842 w 20279"/>
              <a:gd name="T1" fmla="*/ 0 h 21191"/>
              <a:gd name="T2" fmla="*/ 1329664338 w 20279"/>
              <a:gd name="T3" fmla="*/ 272235418 h 21191"/>
              <a:gd name="T4" fmla="*/ 0 w 20279"/>
              <a:gd name="T5" fmla="*/ 419437284 h 21191"/>
              <a:gd name="T6" fmla="*/ 0 60000 65536"/>
              <a:gd name="T7" fmla="*/ 0 60000 65536"/>
              <a:gd name="T8" fmla="*/ 0 60000 65536"/>
              <a:gd name="T9" fmla="*/ 0 w 20279"/>
              <a:gd name="T10" fmla="*/ 0 h 21191"/>
              <a:gd name="T11" fmla="*/ 20279 w 20279"/>
              <a:gd name="T12" fmla="*/ 21191 h 21191"/>
            </a:gdLst>
            <a:ahLst/>
            <a:cxnLst>
              <a:cxn ang="T6">
                <a:pos x="T0" y="T1"/>
              </a:cxn>
              <a:cxn ang="T7">
                <a:pos x="T2" y="T3"/>
              </a:cxn>
              <a:cxn ang="T8">
                <a:pos x="T4" y="T5"/>
              </a:cxn>
            </a:cxnLst>
            <a:rect l="T9" t="T10" r="T11" b="T12"/>
            <a:pathLst>
              <a:path w="20279" h="21191" fill="none" extrusionOk="0">
                <a:moveTo>
                  <a:pt x="4183" y="0"/>
                </a:moveTo>
                <a:cubicBezTo>
                  <a:pt x="11582" y="1460"/>
                  <a:pt x="17682" y="6674"/>
                  <a:pt x="20279" y="13753"/>
                </a:cubicBezTo>
              </a:path>
              <a:path w="20279" h="21191" stroke="0" extrusionOk="0">
                <a:moveTo>
                  <a:pt x="4183" y="0"/>
                </a:moveTo>
                <a:cubicBezTo>
                  <a:pt x="11582" y="1460"/>
                  <a:pt x="17682" y="6674"/>
                  <a:pt x="20279" y="13753"/>
                </a:cubicBezTo>
                <a:lnTo>
                  <a:pt x="0" y="21191"/>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 name="Arc 29">
            <a:extLst>
              <a:ext uri="{FF2B5EF4-FFF2-40B4-BE49-F238E27FC236}">
                <a16:creationId xmlns:a16="http://schemas.microsoft.com/office/drawing/2014/main" id="{1584DF73-C3AA-4A35-98B0-8347AAF154C5}"/>
              </a:ext>
            </a:extLst>
          </p:cNvPr>
          <p:cNvSpPr>
            <a:spLocks/>
          </p:cNvSpPr>
          <p:nvPr/>
        </p:nvSpPr>
        <p:spPr bwMode="auto">
          <a:xfrm rot="10800000">
            <a:off x="2563813" y="2897188"/>
            <a:ext cx="2073275" cy="1908175"/>
          </a:xfrm>
          <a:custGeom>
            <a:avLst/>
            <a:gdLst>
              <a:gd name="T0" fmla="*/ 0 w 21600"/>
              <a:gd name="T1" fmla="*/ 0 h 21600"/>
              <a:gd name="T2" fmla="*/ 199003181 w 21600"/>
              <a:gd name="T3" fmla="*/ 168570901 h 21600"/>
              <a:gd name="T4" fmla="*/ 0 w 21600"/>
              <a:gd name="T5" fmla="*/ 16857090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4" name="Arc 30">
            <a:extLst>
              <a:ext uri="{FF2B5EF4-FFF2-40B4-BE49-F238E27FC236}">
                <a16:creationId xmlns:a16="http://schemas.microsoft.com/office/drawing/2014/main" id="{F8CEB5E7-B9A7-4013-9F29-289C127CE022}"/>
              </a:ext>
            </a:extLst>
          </p:cNvPr>
          <p:cNvSpPr>
            <a:spLocks/>
          </p:cNvSpPr>
          <p:nvPr/>
        </p:nvSpPr>
        <p:spPr bwMode="auto">
          <a:xfrm rot="10800000">
            <a:off x="3597275" y="1304925"/>
            <a:ext cx="3914775" cy="2963863"/>
          </a:xfrm>
          <a:custGeom>
            <a:avLst/>
            <a:gdLst>
              <a:gd name="T0" fmla="*/ 71859153 w 20487"/>
              <a:gd name="T1" fmla="*/ 0 h 21510"/>
              <a:gd name="T2" fmla="*/ 748057669 w 20487"/>
              <a:gd name="T3" fmla="*/ 278468882 h 21510"/>
              <a:gd name="T4" fmla="*/ 0 w 20487"/>
              <a:gd name="T5" fmla="*/ 408390548 h 21510"/>
              <a:gd name="T6" fmla="*/ 0 60000 65536"/>
              <a:gd name="T7" fmla="*/ 0 60000 65536"/>
              <a:gd name="T8" fmla="*/ 0 60000 65536"/>
              <a:gd name="T9" fmla="*/ 0 w 20487"/>
              <a:gd name="T10" fmla="*/ 0 h 21510"/>
              <a:gd name="T11" fmla="*/ 20487 w 20487"/>
              <a:gd name="T12" fmla="*/ 21510 h 21510"/>
            </a:gdLst>
            <a:ahLst/>
            <a:cxnLst>
              <a:cxn ang="T6">
                <a:pos x="T0" y="T1"/>
              </a:cxn>
              <a:cxn ang="T7">
                <a:pos x="T2" y="T3"/>
              </a:cxn>
              <a:cxn ang="T8">
                <a:pos x="T4" y="T5"/>
              </a:cxn>
            </a:cxnLst>
            <a:rect l="T9" t="T10" r="T11" b="T12"/>
            <a:pathLst>
              <a:path w="20487" h="21510" fill="none" extrusionOk="0">
                <a:moveTo>
                  <a:pt x="1968" y="-1"/>
                </a:moveTo>
                <a:cubicBezTo>
                  <a:pt x="10504" y="780"/>
                  <a:pt x="17771" y="6536"/>
                  <a:pt x="20487" y="14666"/>
                </a:cubicBezTo>
              </a:path>
              <a:path w="20487" h="21510" stroke="0" extrusionOk="0">
                <a:moveTo>
                  <a:pt x="1968" y="-1"/>
                </a:moveTo>
                <a:cubicBezTo>
                  <a:pt x="10504" y="780"/>
                  <a:pt x="17771" y="6536"/>
                  <a:pt x="20487" y="14666"/>
                </a:cubicBezTo>
                <a:lnTo>
                  <a:pt x="0" y="2151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5" name="Arc 31">
            <a:extLst>
              <a:ext uri="{FF2B5EF4-FFF2-40B4-BE49-F238E27FC236}">
                <a16:creationId xmlns:a16="http://schemas.microsoft.com/office/drawing/2014/main" id="{1CA490FB-8584-4F55-9CBB-E478D58779CF}"/>
              </a:ext>
            </a:extLst>
          </p:cNvPr>
          <p:cNvSpPr>
            <a:spLocks/>
          </p:cNvSpPr>
          <p:nvPr/>
        </p:nvSpPr>
        <p:spPr bwMode="auto">
          <a:xfrm rot="10800000">
            <a:off x="4348163" y="939800"/>
            <a:ext cx="3675062" cy="2963863"/>
          </a:xfrm>
          <a:custGeom>
            <a:avLst/>
            <a:gdLst>
              <a:gd name="T0" fmla="*/ 71877939 w 19230"/>
              <a:gd name="T1" fmla="*/ 0 h 21510"/>
              <a:gd name="T2" fmla="*/ 702344196 w 19230"/>
              <a:gd name="T3" fmla="*/ 221624601 h 21510"/>
              <a:gd name="T4" fmla="*/ 0 w 19230"/>
              <a:gd name="T5" fmla="*/ 408390548 h 21510"/>
              <a:gd name="T6" fmla="*/ 0 60000 65536"/>
              <a:gd name="T7" fmla="*/ 0 60000 65536"/>
              <a:gd name="T8" fmla="*/ 0 60000 65536"/>
              <a:gd name="T9" fmla="*/ 0 w 19230"/>
              <a:gd name="T10" fmla="*/ 0 h 21510"/>
              <a:gd name="T11" fmla="*/ 19230 w 19230"/>
              <a:gd name="T12" fmla="*/ 21510 h 21510"/>
            </a:gdLst>
            <a:ahLst/>
            <a:cxnLst>
              <a:cxn ang="T6">
                <a:pos x="T0" y="T1"/>
              </a:cxn>
              <a:cxn ang="T7">
                <a:pos x="T2" y="T3"/>
              </a:cxn>
              <a:cxn ang="T8">
                <a:pos x="T4" y="T5"/>
              </a:cxn>
            </a:cxnLst>
            <a:rect l="T9" t="T10" r="T11" b="T12"/>
            <a:pathLst>
              <a:path w="19230" h="21510" fill="none" extrusionOk="0">
                <a:moveTo>
                  <a:pt x="1968" y="-1"/>
                </a:moveTo>
                <a:cubicBezTo>
                  <a:pt x="9342" y="674"/>
                  <a:pt x="15857" y="5080"/>
                  <a:pt x="19230" y="11672"/>
                </a:cubicBezTo>
              </a:path>
              <a:path w="19230" h="21510" stroke="0" extrusionOk="0">
                <a:moveTo>
                  <a:pt x="1968" y="-1"/>
                </a:moveTo>
                <a:cubicBezTo>
                  <a:pt x="9342" y="674"/>
                  <a:pt x="15857" y="5080"/>
                  <a:pt x="19230" y="11672"/>
                </a:cubicBezTo>
                <a:lnTo>
                  <a:pt x="0" y="2151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6" name="Arc 32">
            <a:extLst>
              <a:ext uri="{FF2B5EF4-FFF2-40B4-BE49-F238E27FC236}">
                <a16:creationId xmlns:a16="http://schemas.microsoft.com/office/drawing/2014/main" id="{83C27DCC-1D07-43FF-92A9-2AE57777CB4E}"/>
              </a:ext>
            </a:extLst>
          </p:cNvPr>
          <p:cNvSpPr>
            <a:spLocks/>
          </p:cNvSpPr>
          <p:nvPr/>
        </p:nvSpPr>
        <p:spPr bwMode="auto">
          <a:xfrm rot="10800000">
            <a:off x="4973638" y="795338"/>
            <a:ext cx="3676650" cy="2874962"/>
          </a:xfrm>
          <a:custGeom>
            <a:avLst/>
            <a:gdLst>
              <a:gd name="T0" fmla="*/ 203779978 w 19241"/>
              <a:gd name="T1" fmla="*/ 0 h 20867"/>
              <a:gd name="T2" fmla="*/ 702549421 w 19241"/>
              <a:gd name="T3" fmla="*/ 209790102 h 20867"/>
              <a:gd name="T4" fmla="*/ 0 w 19241"/>
              <a:gd name="T5" fmla="*/ 396099405 h 20867"/>
              <a:gd name="T6" fmla="*/ 0 60000 65536"/>
              <a:gd name="T7" fmla="*/ 0 60000 65536"/>
              <a:gd name="T8" fmla="*/ 0 60000 65536"/>
              <a:gd name="T9" fmla="*/ 0 w 19241"/>
              <a:gd name="T10" fmla="*/ 0 h 20867"/>
              <a:gd name="T11" fmla="*/ 19241 w 19241"/>
              <a:gd name="T12" fmla="*/ 20867 h 20867"/>
            </a:gdLst>
            <a:ahLst/>
            <a:cxnLst>
              <a:cxn ang="T6">
                <a:pos x="T0" y="T1"/>
              </a:cxn>
              <a:cxn ang="T7">
                <a:pos x="T2" y="T3"/>
              </a:cxn>
              <a:cxn ang="T8">
                <a:pos x="T4" y="T5"/>
              </a:cxn>
            </a:cxnLst>
            <a:rect l="T9" t="T10" r="T11" b="T12"/>
            <a:pathLst>
              <a:path w="19241" h="20867" fill="none" extrusionOk="0">
                <a:moveTo>
                  <a:pt x="5580" y="0"/>
                </a:moveTo>
                <a:cubicBezTo>
                  <a:pt x="11494" y="1582"/>
                  <a:pt x="16459" y="5598"/>
                  <a:pt x="19241" y="11051"/>
                </a:cubicBezTo>
              </a:path>
              <a:path w="19241" h="20867" stroke="0" extrusionOk="0">
                <a:moveTo>
                  <a:pt x="5580" y="0"/>
                </a:moveTo>
                <a:cubicBezTo>
                  <a:pt x="11494" y="1582"/>
                  <a:pt x="16459" y="5598"/>
                  <a:pt x="19241" y="11051"/>
                </a:cubicBezTo>
                <a:lnTo>
                  <a:pt x="0" y="20867"/>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 name="Oval 33">
            <a:extLst>
              <a:ext uri="{FF2B5EF4-FFF2-40B4-BE49-F238E27FC236}">
                <a16:creationId xmlns:a16="http://schemas.microsoft.com/office/drawing/2014/main" id="{54714AEC-2C85-4739-9585-88FA47D769B3}"/>
              </a:ext>
            </a:extLst>
          </p:cNvPr>
          <p:cNvSpPr>
            <a:spLocks noChangeArrowheads="1"/>
          </p:cNvSpPr>
          <p:nvPr/>
        </p:nvSpPr>
        <p:spPr bwMode="auto">
          <a:xfrm>
            <a:off x="3516313" y="4437063"/>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 name="Oval 34">
            <a:extLst>
              <a:ext uri="{FF2B5EF4-FFF2-40B4-BE49-F238E27FC236}">
                <a16:creationId xmlns:a16="http://schemas.microsoft.com/office/drawing/2014/main" id="{A2F30488-2ECE-468A-8AC5-24F9F1868B0E}"/>
              </a:ext>
            </a:extLst>
          </p:cNvPr>
          <p:cNvSpPr>
            <a:spLocks noChangeArrowheads="1"/>
          </p:cNvSpPr>
          <p:nvPr/>
        </p:nvSpPr>
        <p:spPr bwMode="auto">
          <a:xfrm>
            <a:off x="4468813" y="4113213"/>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 name="Oval 35">
            <a:extLst>
              <a:ext uri="{FF2B5EF4-FFF2-40B4-BE49-F238E27FC236}">
                <a16:creationId xmlns:a16="http://schemas.microsoft.com/office/drawing/2014/main" id="{6F685824-E5DC-45AF-AACA-AF563AF1E644}"/>
              </a:ext>
            </a:extLst>
          </p:cNvPr>
          <p:cNvSpPr>
            <a:spLocks noChangeArrowheads="1"/>
          </p:cNvSpPr>
          <p:nvPr/>
        </p:nvSpPr>
        <p:spPr bwMode="auto">
          <a:xfrm>
            <a:off x="5021263" y="3608388"/>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 name="Oval 36">
            <a:extLst>
              <a:ext uri="{FF2B5EF4-FFF2-40B4-BE49-F238E27FC236}">
                <a16:creationId xmlns:a16="http://schemas.microsoft.com/office/drawing/2014/main" id="{1F24870E-C1F6-4A27-9217-6A5EB00DD8E7}"/>
              </a:ext>
            </a:extLst>
          </p:cNvPr>
          <p:cNvSpPr>
            <a:spLocks noChangeArrowheads="1"/>
          </p:cNvSpPr>
          <p:nvPr/>
        </p:nvSpPr>
        <p:spPr bwMode="auto">
          <a:xfrm>
            <a:off x="5507038" y="3246438"/>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 name="Oval 37">
            <a:extLst>
              <a:ext uri="{FF2B5EF4-FFF2-40B4-BE49-F238E27FC236}">
                <a16:creationId xmlns:a16="http://schemas.microsoft.com/office/drawing/2014/main" id="{D817D042-6A85-4480-9635-85F24FC2A84E}"/>
              </a:ext>
            </a:extLst>
          </p:cNvPr>
          <p:cNvSpPr>
            <a:spLocks noChangeArrowheads="1"/>
          </p:cNvSpPr>
          <p:nvPr/>
        </p:nvSpPr>
        <p:spPr bwMode="auto">
          <a:xfrm>
            <a:off x="5907088" y="2989263"/>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2" name="Rectangle 38">
            <a:extLst>
              <a:ext uri="{FF2B5EF4-FFF2-40B4-BE49-F238E27FC236}">
                <a16:creationId xmlns:a16="http://schemas.microsoft.com/office/drawing/2014/main" id="{048194B2-2087-408F-ADC1-7E320B82D4F3}"/>
              </a:ext>
            </a:extLst>
          </p:cNvPr>
          <p:cNvSpPr>
            <a:spLocks noChangeArrowheads="1"/>
          </p:cNvSpPr>
          <p:nvPr/>
        </p:nvSpPr>
        <p:spPr bwMode="auto">
          <a:xfrm>
            <a:off x="2908300" y="946150"/>
            <a:ext cx="59975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b="0" dirty="0">
                <a:latin typeface="+mn-ea"/>
              </a:rPr>
              <a:t>所有标有    的分配点都是帕累托</a:t>
            </a:r>
            <a:endParaRPr lang="en-US" altLang="zh-CN" b="0" dirty="0">
              <a:latin typeface="+mn-ea"/>
            </a:endParaRPr>
          </a:p>
          <a:p>
            <a:r>
              <a:rPr lang="zh-CN" altLang="en-US" b="0" dirty="0">
                <a:latin typeface="+mn-ea"/>
              </a:rPr>
              <a:t>最优分配点。</a:t>
            </a:r>
            <a:endParaRPr lang="en-US" altLang="zh-CN" b="0" dirty="0">
              <a:latin typeface="+mn-ea"/>
            </a:endParaRPr>
          </a:p>
        </p:txBody>
      </p:sp>
      <p:sp>
        <p:nvSpPr>
          <p:cNvPr id="63" name="Oval 39">
            <a:extLst>
              <a:ext uri="{FF2B5EF4-FFF2-40B4-BE49-F238E27FC236}">
                <a16:creationId xmlns:a16="http://schemas.microsoft.com/office/drawing/2014/main" id="{D1888877-AB71-441C-85D8-CB29E005EE13}"/>
              </a:ext>
            </a:extLst>
          </p:cNvPr>
          <p:cNvSpPr>
            <a:spLocks noChangeArrowheads="1"/>
          </p:cNvSpPr>
          <p:nvPr/>
        </p:nvSpPr>
        <p:spPr bwMode="auto">
          <a:xfrm>
            <a:off x="4735513" y="1093788"/>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Freeform 43">
            <a:extLst>
              <a:ext uri="{FF2B5EF4-FFF2-40B4-BE49-F238E27FC236}">
                <a16:creationId xmlns:a16="http://schemas.microsoft.com/office/drawing/2014/main" id="{A1554EAB-611F-4066-8BB0-3158BDE4F273}"/>
              </a:ext>
            </a:extLst>
          </p:cNvPr>
          <p:cNvSpPr>
            <a:spLocks/>
          </p:cNvSpPr>
          <p:nvPr/>
        </p:nvSpPr>
        <p:spPr bwMode="auto">
          <a:xfrm>
            <a:off x="2743200" y="2762250"/>
            <a:ext cx="3943350" cy="2162175"/>
          </a:xfrm>
          <a:custGeom>
            <a:avLst/>
            <a:gdLst>
              <a:gd name="T0" fmla="*/ 0 w 2484"/>
              <a:gd name="T1" fmla="*/ 2162175 h 1362"/>
              <a:gd name="T2" fmla="*/ 914400 w 2484"/>
              <a:gd name="T3" fmla="*/ 1800225 h 1362"/>
              <a:gd name="T4" fmla="*/ 1866900 w 2484"/>
              <a:gd name="T5" fmla="*/ 1466850 h 1362"/>
              <a:gd name="T6" fmla="*/ 2419350 w 2484"/>
              <a:gd name="T7" fmla="*/ 971550 h 1362"/>
              <a:gd name="T8" fmla="*/ 2895600 w 2484"/>
              <a:gd name="T9" fmla="*/ 609600 h 1362"/>
              <a:gd name="T10" fmla="*/ 3295650 w 2484"/>
              <a:gd name="T11" fmla="*/ 342900 h 1362"/>
              <a:gd name="T12" fmla="*/ 3943350 w 2484"/>
              <a:gd name="T13" fmla="*/ 0 h 1362"/>
              <a:gd name="T14" fmla="*/ 0 60000 65536"/>
              <a:gd name="T15" fmla="*/ 0 60000 65536"/>
              <a:gd name="T16" fmla="*/ 0 60000 65536"/>
              <a:gd name="T17" fmla="*/ 0 60000 65536"/>
              <a:gd name="T18" fmla="*/ 0 60000 65536"/>
              <a:gd name="T19" fmla="*/ 0 60000 65536"/>
              <a:gd name="T20" fmla="*/ 0 60000 65536"/>
              <a:gd name="T21" fmla="*/ 0 w 2484"/>
              <a:gd name="T22" fmla="*/ 0 h 1362"/>
              <a:gd name="T23" fmla="*/ 2484 w 2484"/>
              <a:gd name="T24" fmla="*/ 1362 h 13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4" h="1362">
                <a:moveTo>
                  <a:pt x="0" y="1362"/>
                </a:moveTo>
                <a:cubicBezTo>
                  <a:pt x="190" y="1284"/>
                  <a:pt x="380" y="1207"/>
                  <a:pt x="576" y="1134"/>
                </a:cubicBezTo>
                <a:cubicBezTo>
                  <a:pt x="772" y="1061"/>
                  <a:pt x="1018" y="1011"/>
                  <a:pt x="1176" y="924"/>
                </a:cubicBezTo>
                <a:cubicBezTo>
                  <a:pt x="1334" y="837"/>
                  <a:pt x="1416" y="702"/>
                  <a:pt x="1524" y="612"/>
                </a:cubicBezTo>
                <a:cubicBezTo>
                  <a:pt x="1632" y="522"/>
                  <a:pt x="1732" y="450"/>
                  <a:pt x="1824" y="384"/>
                </a:cubicBezTo>
                <a:cubicBezTo>
                  <a:pt x="1916" y="318"/>
                  <a:pt x="1966" y="280"/>
                  <a:pt x="2076" y="216"/>
                </a:cubicBezTo>
                <a:cubicBezTo>
                  <a:pt x="2186" y="152"/>
                  <a:pt x="2335" y="76"/>
                  <a:pt x="2484" y="0"/>
                </a:cubicBezTo>
              </a:path>
            </a:pathLst>
          </a:custGeom>
          <a:noFill/>
          <a:ln w="76200">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 name="Line 37">
            <a:extLst>
              <a:ext uri="{FF2B5EF4-FFF2-40B4-BE49-F238E27FC236}">
                <a16:creationId xmlns:a16="http://schemas.microsoft.com/office/drawing/2014/main" id="{1D263704-F6EF-41E6-8E14-BCC3DCBD62C9}"/>
              </a:ext>
            </a:extLst>
          </p:cNvPr>
          <p:cNvSpPr>
            <a:spLocks noChangeShapeType="1"/>
          </p:cNvSpPr>
          <p:nvPr/>
        </p:nvSpPr>
        <p:spPr bwMode="auto">
          <a:xfrm flipV="1">
            <a:off x="3857625" y="4419600"/>
            <a:ext cx="376238" cy="139065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Rectangle 36">
            <a:extLst>
              <a:ext uri="{FF2B5EF4-FFF2-40B4-BE49-F238E27FC236}">
                <a16:creationId xmlns:a16="http://schemas.microsoft.com/office/drawing/2014/main" id="{1BD378B0-CEDD-44D7-926D-C59D94A4E2A7}"/>
              </a:ext>
            </a:extLst>
          </p:cNvPr>
          <p:cNvSpPr>
            <a:spLocks noChangeArrowheads="1"/>
          </p:cNvSpPr>
          <p:nvPr/>
        </p:nvSpPr>
        <p:spPr bwMode="auto">
          <a:xfrm>
            <a:off x="1169988" y="5780088"/>
            <a:ext cx="3402012"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2400" dirty="0">
                <a:latin typeface="+mn-ea"/>
              </a:rPr>
              <a:t>交易契约曲线为所有帕累托最优分配点的集合。</a:t>
            </a:r>
            <a:endParaRPr lang="en-US" altLang="zh-CN" sz="2400" dirty="0">
              <a:latin typeface="+mn-ea"/>
            </a:endParaRPr>
          </a:p>
          <a:p>
            <a:endParaRPr lang="en-US" altLang="zh-CN" sz="2400" dirty="0">
              <a:latin typeface="+mn-ea"/>
            </a:endParaRPr>
          </a:p>
        </p:txBody>
      </p:sp>
    </p:spTree>
    <p:extLst>
      <p:ext uri="{BB962C8B-B14F-4D97-AF65-F5344CB8AC3E}">
        <p14:creationId xmlns:p14="http://schemas.microsoft.com/office/powerpoint/2010/main" val="3297581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7E026-7D57-440F-9868-01A7B51E972A}"/>
              </a:ext>
            </a:extLst>
          </p:cNvPr>
          <p:cNvSpPr>
            <a:spLocks noGrp="1"/>
          </p:cNvSpPr>
          <p:nvPr>
            <p:ph type="title"/>
          </p:nvPr>
        </p:nvSpPr>
        <p:spPr/>
        <p:txBody>
          <a:bodyPr/>
          <a:lstStyle/>
          <a:p>
            <a:r>
              <a:rPr lang="zh-CN" altLang="en-US" dirty="0"/>
              <a:t>帕累托最优</a:t>
            </a:r>
          </a:p>
        </p:txBody>
      </p:sp>
      <p:sp>
        <p:nvSpPr>
          <p:cNvPr id="3" name="内容占位符 2">
            <a:extLst>
              <a:ext uri="{FF2B5EF4-FFF2-40B4-BE49-F238E27FC236}">
                <a16:creationId xmlns:a16="http://schemas.microsoft.com/office/drawing/2014/main" id="{81132E80-2F00-4693-A003-BEC6BE44351F}"/>
              </a:ext>
            </a:extLst>
          </p:cNvPr>
          <p:cNvSpPr>
            <a:spLocks noGrp="1"/>
          </p:cNvSpPr>
          <p:nvPr>
            <p:ph idx="1"/>
          </p:nvPr>
        </p:nvSpPr>
        <p:spPr/>
        <p:txBody>
          <a:bodyPr/>
          <a:lstStyle/>
          <a:p>
            <a:r>
              <a:rPr lang="zh-CN" altLang="en-US" dirty="0"/>
              <a:t>但是消费者会交易到交易契约曲线上的哪一点？</a:t>
            </a:r>
          </a:p>
          <a:p>
            <a:r>
              <a:rPr lang="zh-CN" altLang="en-US" dirty="0"/>
              <a:t>这要取决于交易是如何进行的？</a:t>
            </a:r>
          </a:p>
          <a:p>
            <a:r>
              <a:rPr lang="zh-CN" altLang="en-US" dirty="0"/>
              <a:t>在完全竞争市场还是一对一的讨价还价？</a:t>
            </a:r>
          </a:p>
          <a:p>
            <a:r>
              <a:rPr lang="zh-CN" altLang="en-US" dirty="0"/>
              <a:t>两人交换和多人交换之间是有很大差别的。在仅包含两个人的时候</a:t>
            </a:r>
            <a:r>
              <a:rPr lang="en-US" altLang="zh-CN" dirty="0"/>
              <a:t>, </a:t>
            </a:r>
            <a:r>
              <a:rPr lang="zh-CN" altLang="en-US" dirty="0"/>
              <a:t>谈判的结果决定于双方的力量对比。但是</a:t>
            </a:r>
            <a:r>
              <a:rPr lang="en-US" altLang="zh-CN" dirty="0"/>
              <a:t>, </a:t>
            </a:r>
            <a:r>
              <a:rPr lang="zh-CN" altLang="en-US" dirty="0"/>
              <a:t>当包含许多人的时候</a:t>
            </a:r>
            <a:r>
              <a:rPr lang="en-US" altLang="zh-CN" dirty="0"/>
              <a:t>, </a:t>
            </a:r>
            <a:r>
              <a:rPr lang="zh-CN" altLang="en-US" dirty="0"/>
              <a:t>商品价格由商品需求者和供给者的组合来决定。</a:t>
            </a:r>
          </a:p>
          <a:p>
            <a:endParaRPr lang="zh-CN" altLang="en-US" dirty="0"/>
          </a:p>
        </p:txBody>
      </p:sp>
    </p:spTree>
    <p:extLst>
      <p:ext uri="{BB962C8B-B14F-4D97-AF65-F5344CB8AC3E}">
        <p14:creationId xmlns:p14="http://schemas.microsoft.com/office/powerpoint/2010/main" val="904593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06F14-2A50-4CD8-968A-0D5F6FE37623}"/>
              </a:ext>
            </a:extLst>
          </p:cNvPr>
          <p:cNvSpPr>
            <a:spLocks noGrp="1"/>
          </p:cNvSpPr>
          <p:nvPr>
            <p:ph type="title"/>
          </p:nvPr>
        </p:nvSpPr>
        <p:spPr/>
        <p:txBody>
          <a:bodyPr/>
          <a:lstStyle/>
          <a:p>
            <a:r>
              <a:rPr lang="zh-CN" altLang="en-US" dirty="0"/>
              <a:t>竞争性市场中的交换</a:t>
            </a:r>
          </a:p>
        </p:txBody>
      </p:sp>
      <p:sp>
        <p:nvSpPr>
          <p:cNvPr id="3" name="内容占位符 2">
            <a:extLst>
              <a:ext uri="{FF2B5EF4-FFF2-40B4-BE49-F238E27FC236}">
                <a16:creationId xmlns:a16="http://schemas.microsoft.com/office/drawing/2014/main" id="{C6448F37-AFB5-4B25-8E53-199376F5C819}"/>
              </a:ext>
            </a:extLst>
          </p:cNvPr>
          <p:cNvSpPr>
            <a:spLocks noGrp="1"/>
          </p:cNvSpPr>
          <p:nvPr>
            <p:ph idx="1"/>
          </p:nvPr>
        </p:nvSpPr>
        <p:spPr/>
        <p:txBody>
          <a:bodyPr/>
          <a:lstStyle/>
          <a:p>
            <a:r>
              <a:rPr lang="zh-CN" altLang="en-US" dirty="0">
                <a:latin typeface="+mn-ea"/>
              </a:rPr>
              <a:t>考虑在完全竞争性市场中的交易。</a:t>
            </a:r>
            <a:endParaRPr lang="en-US" altLang="zh-CN" dirty="0">
              <a:latin typeface="+mn-ea"/>
            </a:endParaRPr>
          </a:p>
          <a:p>
            <a:r>
              <a:rPr lang="zh-CN" altLang="en-US" dirty="0">
                <a:latin typeface="+mn-ea"/>
              </a:rPr>
              <a:t>每一个消费者都是在给定的价格水平</a:t>
            </a:r>
            <a:r>
              <a:rPr lang="en-US" altLang="zh-CN" dirty="0">
                <a:latin typeface="+mn-ea"/>
              </a:rPr>
              <a:t>p</a:t>
            </a:r>
            <a:r>
              <a:rPr lang="en-US" altLang="zh-CN" baseline="-25000" dirty="0">
                <a:latin typeface="+mn-ea"/>
              </a:rPr>
              <a:t>1</a:t>
            </a:r>
            <a:r>
              <a:rPr lang="zh-CN" altLang="en-US" dirty="0">
                <a:latin typeface="+mn-ea"/>
              </a:rPr>
              <a:t>，</a:t>
            </a:r>
            <a:r>
              <a:rPr lang="en-US" altLang="zh-CN" dirty="0">
                <a:latin typeface="+mn-ea"/>
              </a:rPr>
              <a:t>p</a:t>
            </a:r>
            <a:r>
              <a:rPr lang="en-US" altLang="zh-CN" baseline="-25000" dirty="0">
                <a:latin typeface="+mn-ea"/>
              </a:rPr>
              <a:t>2</a:t>
            </a:r>
            <a:r>
              <a:rPr lang="zh-CN" altLang="en-US" dirty="0">
                <a:latin typeface="+mn-ea"/>
              </a:rPr>
              <a:t>和自身禀赋的前提下最大化其自身的效用。</a:t>
            </a:r>
          </a:p>
        </p:txBody>
      </p:sp>
    </p:spTree>
    <p:extLst>
      <p:ext uri="{BB962C8B-B14F-4D97-AF65-F5344CB8AC3E}">
        <p14:creationId xmlns:p14="http://schemas.microsoft.com/office/powerpoint/2010/main" val="3481639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9C224-2714-4CDC-98F4-8E72FD3D4B4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89E3B1A-191F-4E41-A407-28EA21927FF0}"/>
              </a:ext>
            </a:extLst>
          </p:cNvPr>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8A3759C7-0C0C-44B4-A521-C305ACC33567}"/>
                  </a:ext>
                </a:extLst>
              </p:cNvPr>
              <p:cNvSpPr/>
              <p:nvPr/>
            </p:nvSpPr>
            <p:spPr>
              <a:xfrm>
                <a:off x="1522156" y="4442416"/>
                <a:ext cx="655949"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sz="2400" dirty="0"/>
              </a:p>
            </p:txBody>
          </p:sp>
        </mc:Choice>
        <mc:Fallback xmlns="">
          <p:sp>
            <p:nvSpPr>
              <p:cNvPr id="27" name="矩形 26">
                <a:extLst>
                  <a:ext uri="{FF2B5EF4-FFF2-40B4-BE49-F238E27FC236}">
                    <a16:creationId xmlns:a16="http://schemas.microsoft.com/office/drawing/2014/main" id="{8A3759C7-0C0C-44B4-A521-C305ACC33567}"/>
                  </a:ext>
                </a:extLst>
              </p:cNvPr>
              <p:cNvSpPr>
                <a:spLocks noRot="1" noChangeAspect="1" noMove="1" noResize="1" noEditPoints="1" noAdjustHandles="1" noChangeArrowheads="1" noChangeShapeType="1" noTextEdit="1"/>
              </p:cNvSpPr>
              <p:nvPr/>
            </p:nvSpPr>
            <p:spPr>
              <a:xfrm>
                <a:off x="1522156" y="4442416"/>
                <a:ext cx="655949" cy="468718"/>
              </a:xfrm>
              <a:prstGeom prst="rect">
                <a:avLst/>
              </a:prstGeom>
              <a:blipFill>
                <a:blip r:embed="rId2"/>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CAE93701-A01B-4AD4-9E2F-3FDC13199615}"/>
                  </a:ext>
                </a:extLst>
              </p:cNvPr>
              <p:cNvSpPr/>
              <p:nvPr/>
            </p:nvSpPr>
            <p:spPr>
              <a:xfrm>
                <a:off x="7215800" y="4426676"/>
                <a:ext cx="654217"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9" name="矩形 28">
                <a:extLst>
                  <a:ext uri="{FF2B5EF4-FFF2-40B4-BE49-F238E27FC236}">
                    <a16:creationId xmlns:a16="http://schemas.microsoft.com/office/drawing/2014/main" id="{CAE93701-A01B-4AD4-9E2F-3FDC13199615}"/>
                  </a:ext>
                </a:extLst>
              </p:cNvPr>
              <p:cNvSpPr>
                <a:spLocks noRot="1" noChangeAspect="1" noMove="1" noResize="1" noEditPoints="1" noAdjustHandles="1" noChangeArrowheads="1" noChangeShapeType="1" noTextEdit="1"/>
              </p:cNvSpPr>
              <p:nvPr/>
            </p:nvSpPr>
            <p:spPr>
              <a:xfrm>
                <a:off x="7215800" y="4426676"/>
                <a:ext cx="654217" cy="466859"/>
              </a:xfrm>
              <a:prstGeom prst="rect">
                <a:avLst/>
              </a:prstGeom>
              <a:blipFill>
                <a:blip r:embed="rId3"/>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06BB84C7-69A9-4C1C-80CD-565C6ADBDA62}"/>
                  </a:ext>
                </a:extLst>
              </p:cNvPr>
              <p:cNvSpPr/>
              <p:nvPr/>
            </p:nvSpPr>
            <p:spPr>
              <a:xfrm>
                <a:off x="5973679" y="2055084"/>
                <a:ext cx="654217"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0" name="矩形 29">
                <a:extLst>
                  <a:ext uri="{FF2B5EF4-FFF2-40B4-BE49-F238E27FC236}">
                    <a16:creationId xmlns:a16="http://schemas.microsoft.com/office/drawing/2014/main" id="{06BB84C7-69A9-4C1C-80CD-565C6ADBDA62}"/>
                  </a:ext>
                </a:extLst>
              </p:cNvPr>
              <p:cNvSpPr>
                <a:spLocks noRot="1" noChangeAspect="1" noMove="1" noResize="1" noEditPoints="1" noAdjustHandles="1" noChangeArrowheads="1" noChangeShapeType="1" noTextEdit="1"/>
              </p:cNvSpPr>
              <p:nvPr/>
            </p:nvSpPr>
            <p:spPr>
              <a:xfrm>
                <a:off x="5973679" y="2055084"/>
                <a:ext cx="654217" cy="466153"/>
              </a:xfrm>
              <a:prstGeom prst="rect">
                <a:avLst/>
              </a:prstGeom>
              <a:blipFill>
                <a:blip r:embed="rId4"/>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34C30855-D1AD-41C7-A8BF-917BF86FBCEC}"/>
                  </a:ext>
                </a:extLst>
              </p:cNvPr>
              <p:cNvSpPr/>
              <p:nvPr/>
            </p:nvSpPr>
            <p:spPr>
              <a:xfrm>
                <a:off x="7959978" y="5315893"/>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1" name="矩形 30">
                <a:extLst>
                  <a:ext uri="{FF2B5EF4-FFF2-40B4-BE49-F238E27FC236}">
                    <a16:creationId xmlns:a16="http://schemas.microsoft.com/office/drawing/2014/main" id="{34C30855-D1AD-41C7-A8BF-917BF86FBCEC}"/>
                  </a:ext>
                </a:extLst>
              </p:cNvPr>
              <p:cNvSpPr>
                <a:spLocks noRot="1" noChangeAspect="1" noMove="1" noResize="1" noEditPoints="1" noAdjustHandles="1" noChangeArrowheads="1" noChangeShapeType="1" noTextEdit="1"/>
              </p:cNvSpPr>
              <p:nvPr/>
            </p:nvSpPr>
            <p:spPr>
              <a:xfrm>
                <a:off x="7959978" y="5315893"/>
                <a:ext cx="606705" cy="468013"/>
              </a:xfrm>
              <a:prstGeom prst="rect">
                <a:avLst/>
              </a:prstGeom>
              <a:blipFill>
                <a:blip r:embed="rId5"/>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9008DB88-5681-4517-B426-11720367E3D7}"/>
                  </a:ext>
                </a:extLst>
              </p:cNvPr>
              <p:cNvSpPr/>
              <p:nvPr/>
            </p:nvSpPr>
            <p:spPr>
              <a:xfrm>
                <a:off x="7274058" y="5894254"/>
                <a:ext cx="604974"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2" name="矩形 31">
                <a:extLst>
                  <a:ext uri="{FF2B5EF4-FFF2-40B4-BE49-F238E27FC236}">
                    <a16:creationId xmlns:a16="http://schemas.microsoft.com/office/drawing/2014/main" id="{9008DB88-5681-4517-B426-11720367E3D7}"/>
                  </a:ext>
                </a:extLst>
              </p:cNvPr>
              <p:cNvSpPr>
                <a:spLocks noRot="1" noChangeAspect="1" noMove="1" noResize="1" noEditPoints="1" noAdjustHandles="1" noChangeArrowheads="1" noChangeShapeType="1" noTextEdit="1"/>
              </p:cNvSpPr>
              <p:nvPr/>
            </p:nvSpPr>
            <p:spPr>
              <a:xfrm>
                <a:off x="7274058" y="5894254"/>
                <a:ext cx="604974" cy="466859"/>
              </a:xfrm>
              <a:prstGeom prst="rect">
                <a:avLst/>
              </a:prstGeom>
              <a:blipFill>
                <a:blip r:embed="rId6"/>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CCCE50C9-E76D-499C-BD31-1785E440400B}"/>
                  </a:ext>
                </a:extLst>
              </p:cNvPr>
              <p:cNvSpPr/>
              <p:nvPr/>
            </p:nvSpPr>
            <p:spPr>
              <a:xfrm>
                <a:off x="549678" y="2148967"/>
                <a:ext cx="604974"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sz="2400" dirty="0"/>
              </a:p>
            </p:txBody>
          </p:sp>
        </mc:Choice>
        <mc:Fallback xmlns="">
          <p:sp>
            <p:nvSpPr>
              <p:cNvPr id="33" name="矩形 32">
                <a:extLst>
                  <a:ext uri="{FF2B5EF4-FFF2-40B4-BE49-F238E27FC236}">
                    <a16:creationId xmlns:a16="http://schemas.microsoft.com/office/drawing/2014/main" id="{CCCE50C9-E76D-499C-BD31-1785E440400B}"/>
                  </a:ext>
                </a:extLst>
              </p:cNvPr>
              <p:cNvSpPr>
                <a:spLocks noRot="1" noChangeAspect="1" noMove="1" noResize="1" noEditPoints="1" noAdjustHandles="1" noChangeArrowheads="1" noChangeShapeType="1" noTextEdit="1"/>
              </p:cNvSpPr>
              <p:nvPr/>
            </p:nvSpPr>
            <p:spPr>
              <a:xfrm>
                <a:off x="549678" y="2148967"/>
                <a:ext cx="604974" cy="466153"/>
              </a:xfrm>
              <a:prstGeom prst="rect">
                <a:avLst/>
              </a:prstGeom>
              <a:blipFill>
                <a:blip r:embed="rId7"/>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710431D0-30B0-4EFF-93B4-40E65D70CC7A}"/>
                  </a:ext>
                </a:extLst>
              </p:cNvPr>
              <p:cNvSpPr/>
              <p:nvPr/>
            </p:nvSpPr>
            <p:spPr>
              <a:xfrm>
                <a:off x="1653895" y="926695"/>
                <a:ext cx="606705"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4" name="矩形 33">
                <a:extLst>
                  <a:ext uri="{FF2B5EF4-FFF2-40B4-BE49-F238E27FC236}">
                    <a16:creationId xmlns:a16="http://schemas.microsoft.com/office/drawing/2014/main" id="{710431D0-30B0-4EFF-93B4-40E65D70CC7A}"/>
                  </a:ext>
                </a:extLst>
              </p:cNvPr>
              <p:cNvSpPr>
                <a:spLocks noRot="1" noChangeAspect="1" noMove="1" noResize="1" noEditPoints="1" noAdjustHandles="1" noChangeArrowheads="1" noChangeShapeType="1" noTextEdit="1"/>
              </p:cNvSpPr>
              <p:nvPr/>
            </p:nvSpPr>
            <p:spPr>
              <a:xfrm>
                <a:off x="1653895" y="926695"/>
                <a:ext cx="606705" cy="468718"/>
              </a:xfrm>
              <a:prstGeom prst="rect">
                <a:avLst/>
              </a:prstGeom>
              <a:blipFill>
                <a:blip r:embed="rId8"/>
                <a:stretch>
                  <a:fillRect b="-2597"/>
                </a:stretch>
              </a:blipFill>
            </p:spPr>
            <p:txBody>
              <a:bodyPr/>
              <a:lstStyle/>
              <a:p>
                <a:r>
                  <a:rPr lang="zh-CN" altLang="en-US">
                    <a:noFill/>
                  </a:rPr>
                  <a:t> </a:t>
                </a:r>
              </a:p>
            </p:txBody>
          </p:sp>
        </mc:Fallback>
      </mc:AlternateContent>
      <p:sp>
        <p:nvSpPr>
          <p:cNvPr id="35" name="Freeform 31">
            <a:extLst>
              <a:ext uri="{FF2B5EF4-FFF2-40B4-BE49-F238E27FC236}">
                <a16:creationId xmlns:a16="http://schemas.microsoft.com/office/drawing/2014/main" id="{9C256EEC-7304-4604-9053-C0976B352F99}"/>
              </a:ext>
            </a:extLst>
          </p:cNvPr>
          <p:cNvSpPr>
            <a:spLocks/>
          </p:cNvSpPr>
          <p:nvPr/>
        </p:nvSpPr>
        <p:spPr bwMode="auto">
          <a:xfrm>
            <a:off x="4648200" y="3703638"/>
            <a:ext cx="506413" cy="506412"/>
          </a:xfrm>
          <a:custGeom>
            <a:avLst/>
            <a:gdLst>
              <a:gd name="T0" fmla="*/ 0 w 319"/>
              <a:gd name="T1" fmla="*/ 504825 h 319"/>
              <a:gd name="T2" fmla="*/ 58738 w 319"/>
              <a:gd name="T3" fmla="*/ 476250 h 319"/>
              <a:gd name="T4" fmla="*/ 101600 w 319"/>
              <a:gd name="T5" fmla="*/ 447675 h 319"/>
              <a:gd name="T6" fmla="*/ 115888 w 319"/>
              <a:gd name="T7" fmla="*/ 417512 h 319"/>
              <a:gd name="T8" fmla="*/ 158750 w 319"/>
              <a:gd name="T9" fmla="*/ 388937 h 319"/>
              <a:gd name="T10" fmla="*/ 201613 w 319"/>
              <a:gd name="T11" fmla="*/ 360362 h 319"/>
              <a:gd name="T12" fmla="*/ 231775 w 319"/>
              <a:gd name="T13" fmla="*/ 331787 h 319"/>
              <a:gd name="T14" fmla="*/ 274638 w 319"/>
              <a:gd name="T15" fmla="*/ 288925 h 319"/>
              <a:gd name="T16" fmla="*/ 303213 w 319"/>
              <a:gd name="T17" fmla="*/ 258762 h 319"/>
              <a:gd name="T18" fmla="*/ 346075 w 319"/>
              <a:gd name="T19" fmla="*/ 215900 h 319"/>
              <a:gd name="T20" fmla="*/ 376238 w 319"/>
              <a:gd name="T21" fmla="*/ 187325 h 319"/>
              <a:gd name="T22" fmla="*/ 419100 w 319"/>
              <a:gd name="T23" fmla="*/ 144462 h 319"/>
              <a:gd name="T24" fmla="*/ 447675 w 319"/>
              <a:gd name="T25" fmla="*/ 100012 h 319"/>
              <a:gd name="T26" fmla="*/ 476250 w 319"/>
              <a:gd name="T27" fmla="*/ 57150 h 319"/>
              <a:gd name="T28" fmla="*/ 504825 w 319"/>
              <a:gd name="T29" fmla="*/ 14287 h 319"/>
              <a:gd name="T30" fmla="*/ 504825 w 319"/>
              <a:gd name="T31" fmla="*/ 0 h 3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9"/>
              <a:gd name="T49" fmla="*/ 0 h 319"/>
              <a:gd name="T50" fmla="*/ 319 w 319"/>
              <a:gd name="T51" fmla="*/ 319 h 3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9" h="319">
                <a:moveTo>
                  <a:pt x="0" y="318"/>
                </a:moveTo>
                <a:lnTo>
                  <a:pt x="37" y="300"/>
                </a:lnTo>
                <a:lnTo>
                  <a:pt x="64" y="282"/>
                </a:lnTo>
                <a:lnTo>
                  <a:pt x="73" y="263"/>
                </a:lnTo>
                <a:lnTo>
                  <a:pt x="100" y="245"/>
                </a:lnTo>
                <a:lnTo>
                  <a:pt x="127" y="227"/>
                </a:lnTo>
                <a:lnTo>
                  <a:pt x="146" y="209"/>
                </a:lnTo>
                <a:lnTo>
                  <a:pt x="173" y="182"/>
                </a:lnTo>
                <a:lnTo>
                  <a:pt x="191" y="163"/>
                </a:lnTo>
                <a:lnTo>
                  <a:pt x="218" y="136"/>
                </a:lnTo>
                <a:lnTo>
                  <a:pt x="237" y="118"/>
                </a:lnTo>
                <a:lnTo>
                  <a:pt x="264" y="91"/>
                </a:lnTo>
                <a:lnTo>
                  <a:pt x="282" y="63"/>
                </a:lnTo>
                <a:lnTo>
                  <a:pt x="300" y="36"/>
                </a:lnTo>
                <a:lnTo>
                  <a:pt x="318" y="9"/>
                </a:lnTo>
                <a:lnTo>
                  <a:pt x="318" y="0"/>
                </a:lnTo>
              </a:path>
            </a:pathLst>
          </a:custGeom>
          <a:noFill/>
          <a:ln w="762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 name="Line 3">
            <a:extLst>
              <a:ext uri="{FF2B5EF4-FFF2-40B4-BE49-F238E27FC236}">
                <a16:creationId xmlns:a16="http://schemas.microsoft.com/office/drawing/2014/main" id="{615D7890-3F38-44BB-8BE2-9E9B69340521}"/>
              </a:ext>
            </a:extLst>
          </p:cNvPr>
          <p:cNvSpPr>
            <a:spLocks noChangeShapeType="1"/>
          </p:cNvSpPr>
          <p:nvPr/>
        </p:nvSpPr>
        <p:spPr bwMode="auto">
          <a:xfrm>
            <a:off x="2262188" y="1000125"/>
            <a:ext cx="0" cy="4119563"/>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4">
            <a:extLst>
              <a:ext uri="{FF2B5EF4-FFF2-40B4-BE49-F238E27FC236}">
                <a16:creationId xmlns:a16="http://schemas.microsoft.com/office/drawing/2014/main" id="{F28C16EB-542A-4F2A-8D32-1E99EA4FEDC3}"/>
              </a:ext>
            </a:extLst>
          </p:cNvPr>
          <p:cNvSpPr>
            <a:spLocks noChangeShapeType="1"/>
          </p:cNvSpPr>
          <p:nvPr/>
        </p:nvSpPr>
        <p:spPr bwMode="auto">
          <a:xfrm>
            <a:off x="2271713" y="5129213"/>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5">
            <a:extLst>
              <a:ext uri="{FF2B5EF4-FFF2-40B4-BE49-F238E27FC236}">
                <a16:creationId xmlns:a16="http://schemas.microsoft.com/office/drawing/2014/main" id="{8CC3035A-5C4C-4363-99DF-0935EE45F2E4}"/>
              </a:ext>
            </a:extLst>
          </p:cNvPr>
          <p:cNvSpPr>
            <a:spLocks noChangeShapeType="1"/>
          </p:cNvSpPr>
          <p:nvPr/>
        </p:nvSpPr>
        <p:spPr bwMode="auto">
          <a:xfrm>
            <a:off x="6313488" y="4648200"/>
            <a:ext cx="0" cy="4762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6">
            <a:extLst>
              <a:ext uri="{FF2B5EF4-FFF2-40B4-BE49-F238E27FC236}">
                <a16:creationId xmlns:a16="http://schemas.microsoft.com/office/drawing/2014/main" id="{0342B52F-B45B-453D-B6AE-876A1992D4EA}"/>
              </a:ext>
            </a:extLst>
          </p:cNvPr>
          <p:cNvSpPr>
            <a:spLocks noChangeShapeType="1"/>
          </p:cNvSpPr>
          <p:nvPr/>
        </p:nvSpPr>
        <p:spPr bwMode="auto">
          <a:xfrm flipH="1">
            <a:off x="2259013" y="4676775"/>
            <a:ext cx="4083050"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Oval 7">
            <a:extLst>
              <a:ext uri="{FF2B5EF4-FFF2-40B4-BE49-F238E27FC236}">
                <a16:creationId xmlns:a16="http://schemas.microsoft.com/office/drawing/2014/main" id="{96E63C9B-17D1-4285-9DFB-D43C05E04C7D}"/>
              </a:ext>
            </a:extLst>
          </p:cNvPr>
          <p:cNvSpPr>
            <a:spLocks noChangeArrowheads="1"/>
          </p:cNvSpPr>
          <p:nvPr/>
        </p:nvSpPr>
        <p:spPr bwMode="auto">
          <a:xfrm>
            <a:off x="6175375" y="4529138"/>
            <a:ext cx="261938" cy="261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6" name="Rectangle 12">
            <a:extLst>
              <a:ext uri="{FF2B5EF4-FFF2-40B4-BE49-F238E27FC236}">
                <a16:creationId xmlns:a16="http://schemas.microsoft.com/office/drawing/2014/main" id="{B971CE3C-D58D-4B65-A983-0FA03BE6B475}"/>
              </a:ext>
            </a:extLst>
          </p:cNvPr>
          <p:cNvSpPr>
            <a:spLocks noChangeArrowheads="1"/>
          </p:cNvSpPr>
          <p:nvPr/>
        </p:nvSpPr>
        <p:spPr bwMode="auto">
          <a:xfrm>
            <a:off x="1765300" y="4970463"/>
            <a:ext cx="69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A</a:t>
            </a:r>
          </a:p>
        </p:txBody>
      </p:sp>
      <p:sp>
        <p:nvSpPr>
          <p:cNvPr id="47" name="Line 13">
            <a:extLst>
              <a:ext uri="{FF2B5EF4-FFF2-40B4-BE49-F238E27FC236}">
                <a16:creationId xmlns:a16="http://schemas.microsoft.com/office/drawing/2014/main" id="{A0A5F2B5-C276-4CE4-A0BC-02888291504E}"/>
              </a:ext>
            </a:extLst>
          </p:cNvPr>
          <p:cNvSpPr>
            <a:spLocks noChangeShapeType="1"/>
          </p:cNvSpPr>
          <p:nvPr/>
        </p:nvSpPr>
        <p:spPr bwMode="auto">
          <a:xfrm>
            <a:off x="7237413" y="2551113"/>
            <a:ext cx="0" cy="38100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4">
            <a:extLst>
              <a:ext uri="{FF2B5EF4-FFF2-40B4-BE49-F238E27FC236}">
                <a16:creationId xmlns:a16="http://schemas.microsoft.com/office/drawing/2014/main" id="{741853FB-1849-4737-8527-FE0F1B49E3E6}"/>
              </a:ext>
            </a:extLst>
          </p:cNvPr>
          <p:cNvSpPr>
            <a:spLocks noChangeShapeType="1"/>
          </p:cNvSpPr>
          <p:nvPr/>
        </p:nvSpPr>
        <p:spPr bwMode="auto">
          <a:xfrm flipH="1">
            <a:off x="1079500" y="2560638"/>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Rectangle 19">
            <a:extLst>
              <a:ext uri="{FF2B5EF4-FFF2-40B4-BE49-F238E27FC236}">
                <a16:creationId xmlns:a16="http://schemas.microsoft.com/office/drawing/2014/main" id="{8EE76645-4810-480B-8C70-B198A46E35D0}"/>
              </a:ext>
            </a:extLst>
          </p:cNvPr>
          <p:cNvSpPr>
            <a:spLocks noChangeArrowheads="1"/>
          </p:cNvSpPr>
          <p:nvPr/>
        </p:nvSpPr>
        <p:spPr bwMode="auto">
          <a:xfrm>
            <a:off x="7145338" y="209232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B</a:t>
            </a:r>
          </a:p>
        </p:txBody>
      </p:sp>
      <p:sp>
        <p:nvSpPr>
          <p:cNvPr id="54" name="Line 20">
            <a:extLst>
              <a:ext uri="{FF2B5EF4-FFF2-40B4-BE49-F238E27FC236}">
                <a16:creationId xmlns:a16="http://schemas.microsoft.com/office/drawing/2014/main" id="{CAFF3002-B14F-42A5-B9B1-BEB8EBD7D1CC}"/>
              </a:ext>
            </a:extLst>
          </p:cNvPr>
          <p:cNvSpPr>
            <a:spLocks noChangeShapeType="1"/>
          </p:cNvSpPr>
          <p:nvPr/>
        </p:nvSpPr>
        <p:spPr bwMode="auto">
          <a:xfrm flipV="1">
            <a:off x="6300788" y="2578100"/>
            <a:ext cx="0" cy="203517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21">
            <a:extLst>
              <a:ext uri="{FF2B5EF4-FFF2-40B4-BE49-F238E27FC236}">
                <a16:creationId xmlns:a16="http://schemas.microsoft.com/office/drawing/2014/main" id="{9E926DFE-DAC6-4C08-8053-44A523984AB2}"/>
              </a:ext>
            </a:extLst>
          </p:cNvPr>
          <p:cNvSpPr>
            <a:spLocks noChangeShapeType="1"/>
          </p:cNvSpPr>
          <p:nvPr/>
        </p:nvSpPr>
        <p:spPr bwMode="auto">
          <a:xfrm>
            <a:off x="6353175" y="4687888"/>
            <a:ext cx="866775"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Arc 22">
            <a:extLst>
              <a:ext uri="{FF2B5EF4-FFF2-40B4-BE49-F238E27FC236}">
                <a16:creationId xmlns:a16="http://schemas.microsoft.com/office/drawing/2014/main" id="{A94E6C6B-AA25-4CCF-8414-743DC322BB23}"/>
              </a:ext>
            </a:extLst>
          </p:cNvPr>
          <p:cNvSpPr>
            <a:spLocks/>
          </p:cNvSpPr>
          <p:nvPr/>
        </p:nvSpPr>
        <p:spPr bwMode="auto">
          <a:xfrm rot="10800000">
            <a:off x="2970213" y="1863725"/>
            <a:ext cx="3730625" cy="2833688"/>
          </a:xfrm>
          <a:custGeom>
            <a:avLst/>
            <a:gdLst>
              <a:gd name="T0" fmla="*/ 0 w 21281"/>
              <a:gd name="T1" fmla="*/ 0 h 21600"/>
              <a:gd name="T2" fmla="*/ 653989840 w 21281"/>
              <a:gd name="T3" fmla="*/ 307175210 h 21600"/>
              <a:gd name="T4" fmla="*/ 276628 w 21281"/>
              <a:gd name="T5" fmla="*/ 371749426 h 21600"/>
              <a:gd name="T6" fmla="*/ 0 60000 65536"/>
              <a:gd name="T7" fmla="*/ 0 60000 65536"/>
              <a:gd name="T8" fmla="*/ 0 60000 65536"/>
              <a:gd name="T9" fmla="*/ 0 w 21281"/>
              <a:gd name="T10" fmla="*/ 0 h 21600"/>
              <a:gd name="T11" fmla="*/ 21281 w 21281"/>
              <a:gd name="T12" fmla="*/ 21600 h 21600"/>
            </a:gdLst>
            <a:ahLst/>
            <a:cxnLst>
              <a:cxn ang="T6">
                <a:pos x="T0" y="T1"/>
              </a:cxn>
              <a:cxn ang="T7">
                <a:pos x="T2" y="T3"/>
              </a:cxn>
              <a:cxn ang="T8">
                <a:pos x="T4" y="T5"/>
              </a:cxn>
            </a:cxnLst>
            <a:rect l="T9" t="T10" r="T11" b="T12"/>
            <a:pathLst>
              <a:path w="21281" h="21600" fill="none" extrusionOk="0">
                <a:moveTo>
                  <a:pt x="0" y="0"/>
                </a:moveTo>
                <a:cubicBezTo>
                  <a:pt x="3" y="0"/>
                  <a:pt x="6" y="-1"/>
                  <a:pt x="9" y="0"/>
                </a:cubicBezTo>
                <a:cubicBezTo>
                  <a:pt x="10490" y="0"/>
                  <a:pt x="19459" y="7525"/>
                  <a:pt x="21280" y="17848"/>
                </a:cubicBezTo>
              </a:path>
              <a:path w="21281" h="21600" stroke="0" extrusionOk="0">
                <a:moveTo>
                  <a:pt x="0" y="0"/>
                </a:moveTo>
                <a:cubicBezTo>
                  <a:pt x="3" y="0"/>
                  <a:pt x="6" y="-1"/>
                  <a:pt x="9" y="0"/>
                </a:cubicBezTo>
                <a:cubicBezTo>
                  <a:pt x="10490" y="0"/>
                  <a:pt x="19459" y="7525"/>
                  <a:pt x="21280" y="17848"/>
                </a:cubicBezTo>
                <a:lnTo>
                  <a:pt x="9" y="2160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 name="Arc 23">
            <a:extLst>
              <a:ext uri="{FF2B5EF4-FFF2-40B4-BE49-F238E27FC236}">
                <a16:creationId xmlns:a16="http://schemas.microsoft.com/office/drawing/2014/main" id="{5FE683FB-D8E2-4963-983B-CF609F15E16F}"/>
              </a:ext>
            </a:extLst>
          </p:cNvPr>
          <p:cNvSpPr>
            <a:spLocks/>
          </p:cNvSpPr>
          <p:nvPr/>
        </p:nvSpPr>
        <p:spPr bwMode="auto">
          <a:xfrm>
            <a:off x="1971675" y="3081338"/>
            <a:ext cx="4740275" cy="2571750"/>
          </a:xfrm>
          <a:custGeom>
            <a:avLst/>
            <a:gdLst>
              <a:gd name="T0" fmla="*/ 0 w 21607"/>
              <a:gd name="T1" fmla="*/ 0 h 21600"/>
              <a:gd name="T2" fmla="*/ 1039949748 w 21607"/>
              <a:gd name="T3" fmla="*/ 306198993 h 21600"/>
              <a:gd name="T4" fmla="*/ 336977 w 21607"/>
              <a:gd name="T5" fmla="*/ 306198993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0"/>
                </a:cubicBezTo>
                <a:cubicBezTo>
                  <a:pt x="11936" y="0"/>
                  <a:pt x="21607" y="9670"/>
                  <a:pt x="21607" y="21600"/>
                </a:cubicBezTo>
              </a:path>
              <a:path w="21607" h="21600" stroke="0" extrusionOk="0">
                <a:moveTo>
                  <a:pt x="0" y="0"/>
                </a:moveTo>
                <a:cubicBezTo>
                  <a:pt x="2" y="0"/>
                  <a:pt x="4" y="-1"/>
                  <a:pt x="7" y="0"/>
                </a:cubicBezTo>
                <a:cubicBezTo>
                  <a:pt x="11936" y="0"/>
                  <a:pt x="21607" y="9670"/>
                  <a:pt x="21607" y="21600"/>
                </a:cubicBezTo>
                <a:lnTo>
                  <a:pt x="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 name="Oval 24">
            <a:extLst>
              <a:ext uri="{FF2B5EF4-FFF2-40B4-BE49-F238E27FC236}">
                <a16:creationId xmlns:a16="http://schemas.microsoft.com/office/drawing/2014/main" id="{C85614EF-49CE-41AD-8D23-084D3F90460D}"/>
              </a:ext>
            </a:extLst>
          </p:cNvPr>
          <p:cNvSpPr>
            <a:spLocks noChangeArrowheads="1"/>
          </p:cNvSpPr>
          <p:nvPr/>
        </p:nvSpPr>
        <p:spPr bwMode="auto">
          <a:xfrm>
            <a:off x="6173788" y="4532313"/>
            <a:ext cx="261937" cy="261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 name="Arc 25">
            <a:extLst>
              <a:ext uri="{FF2B5EF4-FFF2-40B4-BE49-F238E27FC236}">
                <a16:creationId xmlns:a16="http://schemas.microsoft.com/office/drawing/2014/main" id="{9FE997AD-81E4-47A6-B6E1-6F9097F507D0}"/>
              </a:ext>
            </a:extLst>
          </p:cNvPr>
          <p:cNvSpPr>
            <a:spLocks/>
          </p:cNvSpPr>
          <p:nvPr/>
        </p:nvSpPr>
        <p:spPr bwMode="auto">
          <a:xfrm>
            <a:off x="863600" y="3503613"/>
            <a:ext cx="5138738" cy="2851150"/>
          </a:xfrm>
          <a:custGeom>
            <a:avLst/>
            <a:gdLst>
              <a:gd name="T0" fmla="*/ 268548176 w 20281"/>
              <a:gd name="T1" fmla="*/ 0 h 21191"/>
              <a:gd name="T2" fmla="*/ 1302037279 w 20281"/>
              <a:gd name="T3" fmla="*/ 249053330 h 21191"/>
              <a:gd name="T4" fmla="*/ 0 w 20281"/>
              <a:gd name="T5" fmla="*/ 383608899 h 21191"/>
              <a:gd name="T6" fmla="*/ 0 60000 65536"/>
              <a:gd name="T7" fmla="*/ 0 60000 65536"/>
              <a:gd name="T8" fmla="*/ 0 60000 65536"/>
              <a:gd name="T9" fmla="*/ 0 w 20281"/>
              <a:gd name="T10" fmla="*/ 0 h 21191"/>
              <a:gd name="T11" fmla="*/ 20281 w 20281"/>
              <a:gd name="T12" fmla="*/ 21191 h 21191"/>
            </a:gdLst>
            <a:ahLst/>
            <a:cxnLst>
              <a:cxn ang="T6">
                <a:pos x="T0" y="T1"/>
              </a:cxn>
              <a:cxn ang="T7">
                <a:pos x="T2" y="T3"/>
              </a:cxn>
              <a:cxn ang="T8">
                <a:pos x="T4" y="T5"/>
              </a:cxn>
            </a:cxnLst>
            <a:rect l="T9" t="T10" r="T11" b="T12"/>
            <a:pathLst>
              <a:path w="20281" h="21191" fill="none" extrusionOk="0">
                <a:moveTo>
                  <a:pt x="4183" y="-1"/>
                </a:moveTo>
                <a:cubicBezTo>
                  <a:pt x="11583" y="1460"/>
                  <a:pt x="17685" y="6675"/>
                  <a:pt x="20280" y="13758"/>
                </a:cubicBezTo>
              </a:path>
              <a:path w="20281" h="21191" stroke="0" extrusionOk="0">
                <a:moveTo>
                  <a:pt x="4183" y="-1"/>
                </a:moveTo>
                <a:cubicBezTo>
                  <a:pt x="11583" y="1460"/>
                  <a:pt x="17685" y="6675"/>
                  <a:pt x="20280" y="13758"/>
                </a:cubicBezTo>
                <a:lnTo>
                  <a:pt x="0" y="21191"/>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 name="Arc 26">
            <a:extLst>
              <a:ext uri="{FF2B5EF4-FFF2-40B4-BE49-F238E27FC236}">
                <a16:creationId xmlns:a16="http://schemas.microsoft.com/office/drawing/2014/main" id="{8FFEFC06-2E53-4407-833C-0CC7A536994A}"/>
              </a:ext>
            </a:extLst>
          </p:cNvPr>
          <p:cNvSpPr>
            <a:spLocks/>
          </p:cNvSpPr>
          <p:nvPr/>
        </p:nvSpPr>
        <p:spPr bwMode="auto">
          <a:xfrm rot="10800000">
            <a:off x="3597275" y="1304925"/>
            <a:ext cx="3914775" cy="2963863"/>
          </a:xfrm>
          <a:custGeom>
            <a:avLst/>
            <a:gdLst>
              <a:gd name="T0" fmla="*/ 71859153 w 20487"/>
              <a:gd name="T1" fmla="*/ 0 h 21510"/>
              <a:gd name="T2" fmla="*/ 748057669 w 20487"/>
              <a:gd name="T3" fmla="*/ 278468882 h 21510"/>
              <a:gd name="T4" fmla="*/ 0 w 20487"/>
              <a:gd name="T5" fmla="*/ 408390548 h 21510"/>
              <a:gd name="T6" fmla="*/ 0 60000 65536"/>
              <a:gd name="T7" fmla="*/ 0 60000 65536"/>
              <a:gd name="T8" fmla="*/ 0 60000 65536"/>
              <a:gd name="T9" fmla="*/ 0 w 20487"/>
              <a:gd name="T10" fmla="*/ 0 h 21510"/>
              <a:gd name="T11" fmla="*/ 20487 w 20487"/>
              <a:gd name="T12" fmla="*/ 21510 h 21510"/>
            </a:gdLst>
            <a:ahLst/>
            <a:cxnLst>
              <a:cxn ang="T6">
                <a:pos x="T0" y="T1"/>
              </a:cxn>
              <a:cxn ang="T7">
                <a:pos x="T2" y="T3"/>
              </a:cxn>
              <a:cxn ang="T8">
                <a:pos x="T4" y="T5"/>
              </a:cxn>
            </a:cxnLst>
            <a:rect l="T9" t="T10" r="T11" b="T12"/>
            <a:pathLst>
              <a:path w="20487" h="21510" fill="none" extrusionOk="0">
                <a:moveTo>
                  <a:pt x="1968" y="-1"/>
                </a:moveTo>
                <a:cubicBezTo>
                  <a:pt x="10504" y="780"/>
                  <a:pt x="17771" y="6536"/>
                  <a:pt x="20487" y="14666"/>
                </a:cubicBezTo>
              </a:path>
              <a:path w="20487" h="21510" stroke="0" extrusionOk="0">
                <a:moveTo>
                  <a:pt x="1968" y="-1"/>
                </a:moveTo>
                <a:cubicBezTo>
                  <a:pt x="10504" y="780"/>
                  <a:pt x="17771" y="6536"/>
                  <a:pt x="20487" y="14666"/>
                </a:cubicBezTo>
                <a:lnTo>
                  <a:pt x="0" y="2151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 name="Rectangle 27">
            <a:extLst>
              <a:ext uri="{FF2B5EF4-FFF2-40B4-BE49-F238E27FC236}">
                <a16:creationId xmlns:a16="http://schemas.microsoft.com/office/drawing/2014/main" id="{63CE263C-949D-4747-92F0-8FFBF1E5C413}"/>
              </a:ext>
            </a:extLst>
          </p:cNvPr>
          <p:cNvSpPr>
            <a:spLocks noChangeArrowheads="1"/>
          </p:cNvSpPr>
          <p:nvPr/>
        </p:nvSpPr>
        <p:spPr bwMode="auto">
          <a:xfrm>
            <a:off x="2670175" y="865188"/>
            <a:ext cx="5953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b="0" dirty="0">
                <a:latin typeface="+mn-ea"/>
              </a:rPr>
              <a:t>这一帕累托最优分配能否达到？</a:t>
            </a:r>
            <a:endParaRPr lang="en-US" altLang="zh-CN" b="0" dirty="0">
              <a:latin typeface="+mn-ea"/>
            </a:endParaRPr>
          </a:p>
        </p:txBody>
      </p:sp>
      <p:sp>
        <p:nvSpPr>
          <p:cNvPr id="62" name="Line 28">
            <a:extLst>
              <a:ext uri="{FF2B5EF4-FFF2-40B4-BE49-F238E27FC236}">
                <a16:creationId xmlns:a16="http://schemas.microsoft.com/office/drawing/2014/main" id="{33DFA6D6-3BCA-4884-904E-B125E2B8AAE5}"/>
              </a:ext>
            </a:extLst>
          </p:cNvPr>
          <p:cNvSpPr>
            <a:spLocks noChangeShapeType="1"/>
          </p:cNvSpPr>
          <p:nvPr/>
        </p:nvSpPr>
        <p:spPr bwMode="auto">
          <a:xfrm>
            <a:off x="4876800" y="1390650"/>
            <a:ext cx="266700" cy="21526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Oval 30">
            <a:extLst>
              <a:ext uri="{FF2B5EF4-FFF2-40B4-BE49-F238E27FC236}">
                <a16:creationId xmlns:a16="http://schemas.microsoft.com/office/drawing/2014/main" id="{B58F7FBE-D5CB-4EA6-AC98-A54E9475E52A}"/>
              </a:ext>
            </a:extLst>
          </p:cNvPr>
          <p:cNvSpPr>
            <a:spLocks noChangeArrowheads="1"/>
          </p:cNvSpPr>
          <p:nvPr/>
        </p:nvSpPr>
        <p:spPr bwMode="auto">
          <a:xfrm>
            <a:off x="5021263" y="3608388"/>
            <a:ext cx="261937" cy="261937"/>
          </a:xfrm>
          <a:prstGeom prst="ellipse">
            <a:avLst/>
          </a:prstGeom>
          <a:solidFill>
            <a:srgbClr val="F9760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64" name="矩形 63">
                <a:extLst>
                  <a:ext uri="{FF2B5EF4-FFF2-40B4-BE49-F238E27FC236}">
                    <a16:creationId xmlns:a16="http://schemas.microsoft.com/office/drawing/2014/main" id="{0BF1E0B7-9DA7-42AF-A1D3-CD3B0D9C8F9E}"/>
                  </a:ext>
                </a:extLst>
              </p:cNvPr>
              <p:cNvSpPr/>
              <p:nvPr/>
            </p:nvSpPr>
            <p:spPr>
              <a:xfrm>
                <a:off x="5990758" y="5193656"/>
                <a:ext cx="655949"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64" name="矩形 63">
                <a:extLst>
                  <a:ext uri="{FF2B5EF4-FFF2-40B4-BE49-F238E27FC236}">
                    <a16:creationId xmlns:a16="http://schemas.microsoft.com/office/drawing/2014/main" id="{0BF1E0B7-9DA7-42AF-A1D3-CD3B0D9C8F9E}"/>
                  </a:ext>
                </a:extLst>
              </p:cNvPr>
              <p:cNvSpPr>
                <a:spLocks noRot="1" noChangeAspect="1" noMove="1" noResize="1" noEditPoints="1" noAdjustHandles="1" noChangeArrowheads="1" noChangeShapeType="1" noTextEdit="1"/>
              </p:cNvSpPr>
              <p:nvPr/>
            </p:nvSpPr>
            <p:spPr>
              <a:xfrm>
                <a:off x="5990758" y="5193656"/>
                <a:ext cx="655949" cy="468013"/>
              </a:xfrm>
              <a:prstGeom prst="rect">
                <a:avLst/>
              </a:prstGeom>
              <a:blipFill>
                <a:blip r:embed="rId9"/>
                <a:stretch>
                  <a:fillRect b="-12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0904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4206A-60B8-45DF-96E4-652DD4D57468}"/>
              </a:ext>
            </a:extLst>
          </p:cNvPr>
          <p:cNvSpPr>
            <a:spLocks noGrp="1"/>
          </p:cNvSpPr>
          <p:nvPr>
            <p:ph type="title"/>
          </p:nvPr>
        </p:nvSpPr>
        <p:spPr/>
        <p:txBody>
          <a:bodyPr/>
          <a:lstStyle/>
          <a:p>
            <a:r>
              <a:rPr lang="zh-CN" altLang="en-US" dirty="0"/>
              <a:t>一般均衡</a:t>
            </a:r>
          </a:p>
        </p:txBody>
      </p:sp>
      <p:sp>
        <p:nvSpPr>
          <p:cNvPr id="3" name="内容占位符 2">
            <a:extLst>
              <a:ext uri="{FF2B5EF4-FFF2-40B4-BE49-F238E27FC236}">
                <a16:creationId xmlns:a16="http://schemas.microsoft.com/office/drawing/2014/main" id="{744441F7-F662-41DB-BC65-4CD3908A0D92}"/>
              </a:ext>
            </a:extLst>
          </p:cNvPr>
          <p:cNvSpPr>
            <a:spLocks noGrp="1"/>
          </p:cNvSpPr>
          <p:nvPr>
            <p:ph idx="1"/>
          </p:nvPr>
        </p:nvSpPr>
        <p:spPr/>
        <p:txBody>
          <a:bodyPr>
            <a:normAutofit lnSpcReduction="10000"/>
          </a:bodyPr>
          <a:lstStyle/>
          <a:p>
            <a:r>
              <a:rPr lang="zh-CN" altLang="en-US" dirty="0"/>
              <a:t>一般均衡：分析所有商品和生产要素的供求与价格相互影响相互依存时，所有商品和生产要素的供求均衡及其价格决定的方法。</a:t>
            </a:r>
          </a:p>
          <a:p>
            <a:pPr lvl="1"/>
            <a:r>
              <a:rPr lang="en-US" altLang="zh-CN" dirty="0"/>
              <a:t>1874</a:t>
            </a:r>
            <a:r>
              <a:rPr lang="zh-CN" altLang="en-US" dirty="0"/>
              <a:t>年，法国经济学家瓦尔拉斯最早提出一般均衡的概念。</a:t>
            </a:r>
          </a:p>
          <a:p>
            <a:r>
              <a:rPr lang="zh-CN" altLang="en-US" dirty="0"/>
              <a:t>强调市场体系的所有市场是相互联系的整体，一个市场的价格和供求关系的变动，势必影响构成整个市场体系的所有市场的价格和供求关系的变动。</a:t>
            </a:r>
          </a:p>
          <a:p>
            <a:r>
              <a:rPr lang="zh-CN" altLang="en-US" dirty="0"/>
              <a:t>当整个市场体系实现均衡的时候便决定了构成该市场体系个个市场的均衡价格和数量。</a:t>
            </a:r>
          </a:p>
          <a:p>
            <a:endParaRPr lang="zh-CN" altLang="en-US" dirty="0"/>
          </a:p>
        </p:txBody>
      </p:sp>
    </p:spTree>
    <p:extLst>
      <p:ext uri="{BB962C8B-B14F-4D97-AF65-F5344CB8AC3E}">
        <p14:creationId xmlns:p14="http://schemas.microsoft.com/office/powerpoint/2010/main" val="3195389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8A3759C7-0C0C-44B4-A521-C305ACC33567}"/>
                  </a:ext>
                </a:extLst>
              </p:cNvPr>
              <p:cNvSpPr/>
              <p:nvPr/>
            </p:nvSpPr>
            <p:spPr>
              <a:xfrm>
                <a:off x="1522156" y="4442416"/>
                <a:ext cx="655949"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sz="2400" dirty="0"/>
              </a:p>
            </p:txBody>
          </p:sp>
        </mc:Choice>
        <mc:Fallback xmlns="">
          <p:sp>
            <p:nvSpPr>
              <p:cNvPr id="27" name="矩形 26">
                <a:extLst>
                  <a:ext uri="{FF2B5EF4-FFF2-40B4-BE49-F238E27FC236}">
                    <a16:creationId xmlns:a16="http://schemas.microsoft.com/office/drawing/2014/main" id="{8A3759C7-0C0C-44B4-A521-C305ACC33567}"/>
                  </a:ext>
                </a:extLst>
              </p:cNvPr>
              <p:cNvSpPr>
                <a:spLocks noRot="1" noChangeAspect="1" noMove="1" noResize="1" noEditPoints="1" noAdjustHandles="1" noChangeArrowheads="1" noChangeShapeType="1" noTextEdit="1"/>
              </p:cNvSpPr>
              <p:nvPr/>
            </p:nvSpPr>
            <p:spPr>
              <a:xfrm>
                <a:off x="1522156" y="4442416"/>
                <a:ext cx="655949" cy="468718"/>
              </a:xfrm>
              <a:prstGeom prst="rect">
                <a:avLst/>
              </a:prstGeom>
              <a:blipFill>
                <a:blip r:embed="rId2"/>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CAE93701-A01B-4AD4-9E2F-3FDC13199615}"/>
                  </a:ext>
                </a:extLst>
              </p:cNvPr>
              <p:cNvSpPr/>
              <p:nvPr/>
            </p:nvSpPr>
            <p:spPr>
              <a:xfrm>
                <a:off x="7215800" y="4426676"/>
                <a:ext cx="654217"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9" name="矩形 28">
                <a:extLst>
                  <a:ext uri="{FF2B5EF4-FFF2-40B4-BE49-F238E27FC236}">
                    <a16:creationId xmlns:a16="http://schemas.microsoft.com/office/drawing/2014/main" id="{CAE93701-A01B-4AD4-9E2F-3FDC13199615}"/>
                  </a:ext>
                </a:extLst>
              </p:cNvPr>
              <p:cNvSpPr>
                <a:spLocks noRot="1" noChangeAspect="1" noMove="1" noResize="1" noEditPoints="1" noAdjustHandles="1" noChangeArrowheads="1" noChangeShapeType="1" noTextEdit="1"/>
              </p:cNvSpPr>
              <p:nvPr/>
            </p:nvSpPr>
            <p:spPr>
              <a:xfrm>
                <a:off x="7215800" y="4426676"/>
                <a:ext cx="654217" cy="466859"/>
              </a:xfrm>
              <a:prstGeom prst="rect">
                <a:avLst/>
              </a:prstGeom>
              <a:blipFill>
                <a:blip r:embed="rId3"/>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06BB84C7-69A9-4C1C-80CD-565C6ADBDA62}"/>
                  </a:ext>
                </a:extLst>
              </p:cNvPr>
              <p:cNvSpPr/>
              <p:nvPr/>
            </p:nvSpPr>
            <p:spPr>
              <a:xfrm>
                <a:off x="5973679" y="2055084"/>
                <a:ext cx="654217"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0" name="矩形 29">
                <a:extLst>
                  <a:ext uri="{FF2B5EF4-FFF2-40B4-BE49-F238E27FC236}">
                    <a16:creationId xmlns:a16="http://schemas.microsoft.com/office/drawing/2014/main" id="{06BB84C7-69A9-4C1C-80CD-565C6ADBDA62}"/>
                  </a:ext>
                </a:extLst>
              </p:cNvPr>
              <p:cNvSpPr>
                <a:spLocks noRot="1" noChangeAspect="1" noMove="1" noResize="1" noEditPoints="1" noAdjustHandles="1" noChangeArrowheads="1" noChangeShapeType="1" noTextEdit="1"/>
              </p:cNvSpPr>
              <p:nvPr/>
            </p:nvSpPr>
            <p:spPr>
              <a:xfrm>
                <a:off x="5973679" y="2055084"/>
                <a:ext cx="654217" cy="466153"/>
              </a:xfrm>
              <a:prstGeom prst="rect">
                <a:avLst/>
              </a:prstGeom>
              <a:blipFill>
                <a:blip r:embed="rId4"/>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34C30855-D1AD-41C7-A8BF-917BF86FBCEC}"/>
                  </a:ext>
                </a:extLst>
              </p:cNvPr>
              <p:cNvSpPr/>
              <p:nvPr/>
            </p:nvSpPr>
            <p:spPr>
              <a:xfrm>
                <a:off x="7959978" y="5315893"/>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1" name="矩形 30">
                <a:extLst>
                  <a:ext uri="{FF2B5EF4-FFF2-40B4-BE49-F238E27FC236}">
                    <a16:creationId xmlns:a16="http://schemas.microsoft.com/office/drawing/2014/main" id="{34C30855-D1AD-41C7-A8BF-917BF86FBCEC}"/>
                  </a:ext>
                </a:extLst>
              </p:cNvPr>
              <p:cNvSpPr>
                <a:spLocks noRot="1" noChangeAspect="1" noMove="1" noResize="1" noEditPoints="1" noAdjustHandles="1" noChangeArrowheads="1" noChangeShapeType="1" noTextEdit="1"/>
              </p:cNvSpPr>
              <p:nvPr/>
            </p:nvSpPr>
            <p:spPr>
              <a:xfrm>
                <a:off x="7959978" y="5315893"/>
                <a:ext cx="606705" cy="468013"/>
              </a:xfrm>
              <a:prstGeom prst="rect">
                <a:avLst/>
              </a:prstGeom>
              <a:blipFill>
                <a:blip r:embed="rId5"/>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9008DB88-5681-4517-B426-11720367E3D7}"/>
                  </a:ext>
                </a:extLst>
              </p:cNvPr>
              <p:cNvSpPr/>
              <p:nvPr/>
            </p:nvSpPr>
            <p:spPr>
              <a:xfrm>
                <a:off x="7274058" y="5894254"/>
                <a:ext cx="604974"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2" name="矩形 31">
                <a:extLst>
                  <a:ext uri="{FF2B5EF4-FFF2-40B4-BE49-F238E27FC236}">
                    <a16:creationId xmlns:a16="http://schemas.microsoft.com/office/drawing/2014/main" id="{9008DB88-5681-4517-B426-11720367E3D7}"/>
                  </a:ext>
                </a:extLst>
              </p:cNvPr>
              <p:cNvSpPr>
                <a:spLocks noRot="1" noChangeAspect="1" noMove="1" noResize="1" noEditPoints="1" noAdjustHandles="1" noChangeArrowheads="1" noChangeShapeType="1" noTextEdit="1"/>
              </p:cNvSpPr>
              <p:nvPr/>
            </p:nvSpPr>
            <p:spPr>
              <a:xfrm>
                <a:off x="7274058" y="5894254"/>
                <a:ext cx="604974" cy="466859"/>
              </a:xfrm>
              <a:prstGeom prst="rect">
                <a:avLst/>
              </a:prstGeom>
              <a:blipFill>
                <a:blip r:embed="rId6"/>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CCCE50C9-E76D-499C-BD31-1785E440400B}"/>
                  </a:ext>
                </a:extLst>
              </p:cNvPr>
              <p:cNvSpPr/>
              <p:nvPr/>
            </p:nvSpPr>
            <p:spPr>
              <a:xfrm>
                <a:off x="549678" y="2148967"/>
                <a:ext cx="604974"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sz="2400" dirty="0"/>
              </a:p>
            </p:txBody>
          </p:sp>
        </mc:Choice>
        <mc:Fallback xmlns="">
          <p:sp>
            <p:nvSpPr>
              <p:cNvPr id="33" name="矩形 32">
                <a:extLst>
                  <a:ext uri="{FF2B5EF4-FFF2-40B4-BE49-F238E27FC236}">
                    <a16:creationId xmlns:a16="http://schemas.microsoft.com/office/drawing/2014/main" id="{CCCE50C9-E76D-499C-BD31-1785E440400B}"/>
                  </a:ext>
                </a:extLst>
              </p:cNvPr>
              <p:cNvSpPr>
                <a:spLocks noRot="1" noChangeAspect="1" noMove="1" noResize="1" noEditPoints="1" noAdjustHandles="1" noChangeArrowheads="1" noChangeShapeType="1" noTextEdit="1"/>
              </p:cNvSpPr>
              <p:nvPr/>
            </p:nvSpPr>
            <p:spPr>
              <a:xfrm>
                <a:off x="549678" y="2148967"/>
                <a:ext cx="604974" cy="466153"/>
              </a:xfrm>
              <a:prstGeom prst="rect">
                <a:avLst/>
              </a:prstGeom>
              <a:blipFill>
                <a:blip r:embed="rId7"/>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710431D0-30B0-4EFF-93B4-40E65D70CC7A}"/>
                  </a:ext>
                </a:extLst>
              </p:cNvPr>
              <p:cNvSpPr/>
              <p:nvPr/>
            </p:nvSpPr>
            <p:spPr>
              <a:xfrm>
                <a:off x="1653895" y="926695"/>
                <a:ext cx="606705"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4" name="矩形 33">
                <a:extLst>
                  <a:ext uri="{FF2B5EF4-FFF2-40B4-BE49-F238E27FC236}">
                    <a16:creationId xmlns:a16="http://schemas.microsoft.com/office/drawing/2014/main" id="{710431D0-30B0-4EFF-93B4-40E65D70CC7A}"/>
                  </a:ext>
                </a:extLst>
              </p:cNvPr>
              <p:cNvSpPr>
                <a:spLocks noRot="1" noChangeAspect="1" noMove="1" noResize="1" noEditPoints="1" noAdjustHandles="1" noChangeArrowheads="1" noChangeShapeType="1" noTextEdit="1"/>
              </p:cNvSpPr>
              <p:nvPr/>
            </p:nvSpPr>
            <p:spPr>
              <a:xfrm>
                <a:off x="1653895" y="926695"/>
                <a:ext cx="606705" cy="468718"/>
              </a:xfrm>
              <a:prstGeom prst="rect">
                <a:avLst/>
              </a:prstGeom>
              <a:blipFill>
                <a:blip r:embed="rId8"/>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BC3FD558-820F-459B-B2E8-EE7D753554E6}"/>
                  </a:ext>
                </a:extLst>
              </p:cNvPr>
              <p:cNvSpPr/>
              <p:nvPr/>
            </p:nvSpPr>
            <p:spPr>
              <a:xfrm>
                <a:off x="5990758" y="5193656"/>
                <a:ext cx="655949"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11" name="矩形 10">
                <a:extLst>
                  <a:ext uri="{FF2B5EF4-FFF2-40B4-BE49-F238E27FC236}">
                    <a16:creationId xmlns:a16="http://schemas.microsoft.com/office/drawing/2014/main" id="{BC3FD558-820F-459B-B2E8-EE7D753554E6}"/>
                  </a:ext>
                </a:extLst>
              </p:cNvPr>
              <p:cNvSpPr>
                <a:spLocks noRot="1" noChangeAspect="1" noMove="1" noResize="1" noEditPoints="1" noAdjustHandles="1" noChangeArrowheads="1" noChangeShapeType="1" noTextEdit="1"/>
              </p:cNvSpPr>
              <p:nvPr/>
            </p:nvSpPr>
            <p:spPr>
              <a:xfrm>
                <a:off x="5990758" y="5193656"/>
                <a:ext cx="655949" cy="468013"/>
              </a:xfrm>
              <a:prstGeom prst="rect">
                <a:avLst/>
              </a:prstGeom>
              <a:blipFill>
                <a:blip r:embed="rId9"/>
                <a:stretch>
                  <a:fillRect b="-1299"/>
                </a:stretch>
              </a:blipFill>
            </p:spPr>
            <p:txBody>
              <a:bodyPr/>
              <a:lstStyle/>
              <a:p>
                <a:r>
                  <a:rPr lang="zh-CN" altLang="en-US">
                    <a:noFill/>
                  </a:rPr>
                  <a:t> </a:t>
                </a:r>
              </a:p>
            </p:txBody>
          </p:sp>
        </mc:Fallback>
      </mc:AlternateContent>
      <p:sp>
        <p:nvSpPr>
          <p:cNvPr id="57" name="Freeform 40">
            <a:extLst>
              <a:ext uri="{FF2B5EF4-FFF2-40B4-BE49-F238E27FC236}">
                <a16:creationId xmlns:a16="http://schemas.microsoft.com/office/drawing/2014/main" id="{95279DF0-E77C-4992-ADA1-A91E3F1DAF08}"/>
              </a:ext>
            </a:extLst>
          </p:cNvPr>
          <p:cNvSpPr>
            <a:spLocks/>
          </p:cNvSpPr>
          <p:nvPr/>
        </p:nvSpPr>
        <p:spPr bwMode="auto">
          <a:xfrm>
            <a:off x="4648200" y="3703638"/>
            <a:ext cx="506413" cy="506412"/>
          </a:xfrm>
          <a:custGeom>
            <a:avLst/>
            <a:gdLst>
              <a:gd name="T0" fmla="*/ 0 w 319"/>
              <a:gd name="T1" fmla="*/ 504825 h 319"/>
              <a:gd name="T2" fmla="*/ 58738 w 319"/>
              <a:gd name="T3" fmla="*/ 476250 h 319"/>
              <a:gd name="T4" fmla="*/ 101600 w 319"/>
              <a:gd name="T5" fmla="*/ 447675 h 319"/>
              <a:gd name="T6" fmla="*/ 115888 w 319"/>
              <a:gd name="T7" fmla="*/ 417512 h 319"/>
              <a:gd name="T8" fmla="*/ 158750 w 319"/>
              <a:gd name="T9" fmla="*/ 388937 h 319"/>
              <a:gd name="T10" fmla="*/ 201613 w 319"/>
              <a:gd name="T11" fmla="*/ 360362 h 319"/>
              <a:gd name="T12" fmla="*/ 231775 w 319"/>
              <a:gd name="T13" fmla="*/ 331787 h 319"/>
              <a:gd name="T14" fmla="*/ 274638 w 319"/>
              <a:gd name="T15" fmla="*/ 288925 h 319"/>
              <a:gd name="T16" fmla="*/ 303213 w 319"/>
              <a:gd name="T17" fmla="*/ 258762 h 319"/>
              <a:gd name="T18" fmla="*/ 346075 w 319"/>
              <a:gd name="T19" fmla="*/ 215900 h 319"/>
              <a:gd name="T20" fmla="*/ 376238 w 319"/>
              <a:gd name="T21" fmla="*/ 187325 h 319"/>
              <a:gd name="T22" fmla="*/ 419100 w 319"/>
              <a:gd name="T23" fmla="*/ 144462 h 319"/>
              <a:gd name="T24" fmla="*/ 447675 w 319"/>
              <a:gd name="T25" fmla="*/ 100012 h 319"/>
              <a:gd name="T26" fmla="*/ 476250 w 319"/>
              <a:gd name="T27" fmla="*/ 57150 h 319"/>
              <a:gd name="T28" fmla="*/ 504825 w 319"/>
              <a:gd name="T29" fmla="*/ 14287 h 319"/>
              <a:gd name="T30" fmla="*/ 504825 w 319"/>
              <a:gd name="T31" fmla="*/ 0 h 3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9"/>
              <a:gd name="T49" fmla="*/ 0 h 319"/>
              <a:gd name="T50" fmla="*/ 319 w 319"/>
              <a:gd name="T51" fmla="*/ 319 h 3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9" h="319">
                <a:moveTo>
                  <a:pt x="0" y="318"/>
                </a:moveTo>
                <a:lnTo>
                  <a:pt x="37" y="300"/>
                </a:lnTo>
                <a:lnTo>
                  <a:pt x="64" y="282"/>
                </a:lnTo>
                <a:lnTo>
                  <a:pt x="73" y="263"/>
                </a:lnTo>
                <a:lnTo>
                  <a:pt x="100" y="245"/>
                </a:lnTo>
                <a:lnTo>
                  <a:pt x="127" y="227"/>
                </a:lnTo>
                <a:lnTo>
                  <a:pt x="146" y="209"/>
                </a:lnTo>
                <a:lnTo>
                  <a:pt x="173" y="182"/>
                </a:lnTo>
                <a:lnTo>
                  <a:pt x="191" y="163"/>
                </a:lnTo>
                <a:lnTo>
                  <a:pt x="218" y="136"/>
                </a:lnTo>
                <a:lnTo>
                  <a:pt x="237" y="118"/>
                </a:lnTo>
                <a:lnTo>
                  <a:pt x="264" y="91"/>
                </a:lnTo>
                <a:lnTo>
                  <a:pt x="282" y="63"/>
                </a:lnTo>
                <a:lnTo>
                  <a:pt x="300" y="36"/>
                </a:lnTo>
                <a:lnTo>
                  <a:pt x="318" y="9"/>
                </a:lnTo>
                <a:lnTo>
                  <a:pt x="318" y="0"/>
                </a:lnTo>
              </a:path>
            </a:pathLst>
          </a:custGeom>
          <a:noFill/>
          <a:ln w="762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 name="Line 3">
            <a:extLst>
              <a:ext uri="{FF2B5EF4-FFF2-40B4-BE49-F238E27FC236}">
                <a16:creationId xmlns:a16="http://schemas.microsoft.com/office/drawing/2014/main" id="{395E480D-85EE-4116-9EEC-0CC7AEF2AD7F}"/>
              </a:ext>
            </a:extLst>
          </p:cNvPr>
          <p:cNvSpPr>
            <a:spLocks noChangeShapeType="1"/>
          </p:cNvSpPr>
          <p:nvPr/>
        </p:nvSpPr>
        <p:spPr bwMode="auto">
          <a:xfrm>
            <a:off x="2262188" y="1000125"/>
            <a:ext cx="0" cy="4119563"/>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4">
            <a:extLst>
              <a:ext uri="{FF2B5EF4-FFF2-40B4-BE49-F238E27FC236}">
                <a16:creationId xmlns:a16="http://schemas.microsoft.com/office/drawing/2014/main" id="{D4C71810-2FD6-4D0B-8B64-DA75BDA23595}"/>
              </a:ext>
            </a:extLst>
          </p:cNvPr>
          <p:cNvSpPr>
            <a:spLocks noChangeShapeType="1"/>
          </p:cNvSpPr>
          <p:nvPr/>
        </p:nvSpPr>
        <p:spPr bwMode="auto">
          <a:xfrm>
            <a:off x="2271713" y="5129213"/>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
            <a:extLst>
              <a:ext uri="{FF2B5EF4-FFF2-40B4-BE49-F238E27FC236}">
                <a16:creationId xmlns:a16="http://schemas.microsoft.com/office/drawing/2014/main" id="{AD880B9E-3958-45FD-B389-28414A951F2D}"/>
              </a:ext>
            </a:extLst>
          </p:cNvPr>
          <p:cNvSpPr>
            <a:spLocks noChangeShapeType="1"/>
          </p:cNvSpPr>
          <p:nvPr/>
        </p:nvSpPr>
        <p:spPr bwMode="auto">
          <a:xfrm>
            <a:off x="6313488" y="4648200"/>
            <a:ext cx="0" cy="4762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
            <a:extLst>
              <a:ext uri="{FF2B5EF4-FFF2-40B4-BE49-F238E27FC236}">
                <a16:creationId xmlns:a16="http://schemas.microsoft.com/office/drawing/2014/main" id="{D1F6B3AF-F161-4F8F-A6B2-6E2F2FB0BCE2}"/>
              </a:ext>
            </a:extLst>
          </p:cNvPr>
          <p:cNvSpPr>
            <a:spLocks noChangeShapeType="1"/>
          </p:cNvSpPr>
          <p:nvPr/>
        </p:nvSpPr>
        <p:spPr bwMode="auto">
          <a:xfrm flipH="1">
            <a:off x="2259013" y="4676775"/>
            <a:ext cx="4083050"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Oval 7">
            <a:extLst>
              <a:ext uri="{FF2B5EF4-FFF2-40B4-BE49-F238E27FC236}">
                <a16:creationId xmlns:a16="http://schemas.microsoft.com/office/drawing/2014/main" id="{72B66B68-D8C0-494C-84DF-D5DDA49E9C04}"/>
              </a:ext>
            </a:extLst>
          </p:cNvPr>
          <p:cNvSpPr>
            <a:spLocks noChangeArrowheads="1"/>
          </p:cNvSpPr>
          <p:nvPr/>
        </p:nvSpPr>
        <p:spPr bwMode="auto">
          <a:xfrm>
            <a:off x="6175375" y="4529138"/>
            <a:ext cx="261938" cy="261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8" name="Rectangle 12">
            <a:extLst>
              <a:ext uri="{FF2B5EF4-FFF2-40B4-BE49-F238E27FC236}">
                <a16:creationId xmlns:a16="http://schemas.microsoft.com/office/drawing/2014/main" id="{D9F4F28D-B1E9-4315-89A0-C5F8E3577CAD}"/>
              </a:ext>
            </a:extLst>
          </p:cNvPr>
          <p:cNvSpPr>
            <a:spLocks noChangeArrowheads="1"/>
          </p:cNvSpPr>
          <p:nvPr/>
        </p:nvSpPr>
        <p:spPr bwMode="auto">
          <a:xfrm>
            <a:off x="1765300" y="4970463"/>
            <a:ext cx="69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A</a:t>
            </a:r>
          </a:p>
        </p:txBody>
      </p:sp>
      <p:sp>
        <p:nvSpPr>
          <p:cNvPr id="69" name="Line 13">
            <a:extLst>
              <a:ext uri="{FF2B5EF4-FFF2-40B4-BE49-F238E27FC236}">
                <a16:creationId xmlns:a16="http://schemas.microsoft.com/office/drawing/2014/main" id="{AA317F7C-EC68-414B-B876-92A07214A81B}"/>
              </a:ext>
            </a:extLst>
          </p:cNvPr>
          <p:cNvSpPr>
            <a:spLocks noChangeShapeType="1"/>
          </p:cNvSpPr>
          <p:nvPr/>
        </p:nvSpPr>
        <p:spPr bwMode="auto">
          <a:xfrm>
            <a:off x="7237413" y="2551113"/>
            <a:ext cx="0" cy="38100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4">
            <a:extLst>
              <a:ext uri="{FF2B5EF4-FFF2-40B4-BE49-F238E27FC236}">
                <a16:creationId xmlns:a16="http://schemas.microsoft.com/office/drawing/2014/main" id="{14FC2012-12CB-4310-A487-EA18459A1FC0}"/>
              </a:ext>
            </a:extLst>
          </p:cNvPr>
          <p:cNvSpPr>
            <a:spLocks noChangeShapeType="1"/>
          </p:cNvSpPr>
          <p:nvPr/>
        </p:nvSpPr>
        <p:spPr bwMode="auto">
          <a:xfrm flipH="1">
            <a:off x="1079500" y="2560638"/>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Rectangle 19">
            <a:extLst>
              <a:ext uri="{FF2B5EF4-FFF2-40B4-BE49-F238E27FC236}">
                <a16:creationId xmlns:a16="http://schemas.microsoft.com/office/drawing/2014/main" id="{4BA7E3BC-0955-4EAC-9A5C-F3B0D258E058}"/>
              </a:ext>
            </a:extLst>
          </p:cNvPr>
          <p:cNvSpPr>
            <a:spLocks noChangeArrowheads="1"/>
          </p:cNvSpPr>
          <p:nvPr/>
        </p:nvSpPr>
        <p:spPr bwMode="auto">
          <a:xfrm>
            <a:off x="7145338" y="209232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B</a:t>
            </a:r>
          </a:p>
        </p:txBody>
      </p:sp>
      <p:sp>
        <p:nvSpPr>
          <p:cNvPr id="76" name="Line 20">
            <a:extLst>
              <a:ext uri="{FF2B5EF4-FFF2-40B4-BE49-F238E27FC236}">
                <a16:creationId xmlns:a16="http://schemas.microsoft.com/office/drawing/2014/main" id="{81760387-9F76-4E5B-AE59-8C747A3AF003}"/>
              </a:ext>
            </a:extLst>
          </p:cNvPr>
          <p:cNvSpPr>
            <a:spLocks noChangeShapeType="1"/>
          </p:cNvSpPr>
          <p:nvPr/>
        </p:nvSpPr>
        <p:spPr bwMode="auto">
          <a:xfrm flipV="1">
            <a:off x="6300788" y="2578100"/>
            <a:ext cx="0" cy="203517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1">
            <a:extLst>
              <a:ext uri="{FF2B5EF4-FFF2-40B4-BE49-F238E27FC236}">
                <a16:creationId xmlns:a16="http://schemas.microsoft.com/office/drawing/2014/main" id="{B9335BDD-82ED-430A-B28F-C17D02FB462D}"/>
              </a:ext>
            </a:extLst>
          </p:cNvPr>
          <p:cNvSpPr>
            <a:spLocks noChangeShapeType="1"/>
          </p:cNvSpPr>
          <p:nvPr/>
        </p:nvSpPr>
        <p:spPr bwMode="auto">
          <a:xfrm>
            <a:off x="6353175" y="4687888"/>
            <a:ext cx="866775"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Arc 22">
            <a:extLst>
              <a:ext uri="{FF2B5EF4-FFF2-40B4-BE49-F238E27FC236}">
                <a16:creationId xmlns:a16="http://schemas.microsoft.com/office/drawing/2014/main" id="{A11AC5AE-D14D-40F0-AD35-B464C054C441}"/>
              </a:ext>
            </a:extLst>
          </p:cNvPr>
          <p:cNvSpPr>
            <a:spLocks/>
          </p:cNvSpPr>
          <p:nvPr/>
        </p:nvSpPr>
        <p:spPr bwMode="auto">
          <a:xfrm rot="10800000">
            <a:off x="2970213" y="1863725"/>
            <a:ext cx="3730625" cy="2833688"/>
          </a:xfrm>
          <a:custGeom>
            <a:avLst/>
            <a:gdLst>
              <a:gd name="T0" fmla="*/ 0 w 21281"/>
              <a:gd name="T1" fmla="*/ 0 h 21600"/>
              <a:gd name="T2" fmla="*/ 653989840 w 21281"/>
              <a:gd name="T3" fmla="*/ 307175210 h 21600"/>
              <a:gd name="T4" fmla="*/ 276628 w 21281"/>
              <a:gd name="T5" fmla="*/ 371749426 h 21600"/>
              <a:gd name="T6" fmla="*/ 0 60000 65536"/>
              <a:gd name="T7" fmla="*/ 0 60000 65536"/>
              <a:gd name="T8" fmla="*/ 0 60000 65536"/>
              <a:gd name="T9" fmla="*/ 0 w 21281"/>
              <a:gd name="T10" fmla="*/ 0 h 21600"/>
              <a:gd name="T11" fmla="*/ 21281 w 21281"/>
              <a:gd name="T12" fmla="*/ 21600 h 21600"/>
            </a:gdLst>
            <a:ahLst/>
            <a:cxnLst>
              <a:cxn ang="T6">
                <a:pos x="T0" y="T1"/>
              </a:cxn>
              <a:cxn ang="T7">
                <a:pos x="T2" y="T3"/>
              </a:cxn>
              <a:cxn ang="T8">
                <a:pos x="T4" y="T5"/>
              </a:cxn>
            </a:cxnLst>
            <a:rect l="T9" t="T10" r="T11" b="T12"/>
            <a:pathLst>
              <a:path w="21281" h="21600" fill="none" extrusionOk="0">
                <a:moveTo>
                  <a:pt x="0" y="0"/>
                </a:moveTo>
                <a:cubicBezTo>
                  <a:pt x="3" y="0"/>
                  <a:pt x="6" y="-1"/>
                  <a:pt x="9" y="0"/>
                </a:cubicBezTo>
                <a:cubicBezTo>
                  <a:pt x="10490" y="0"/>
                  <a:pt x="19459" y="7525"/>
                  <a:pt x="21280" y="17848"/>
                </a:cubicBezTo>
              </a:path>
              <a:path w="21281" h="21600" stroke="0" extrusionOk="0">
                <a:moveTo>
                  <a:pt x="0" y="0"/>
                </a:moveTo>
                <a:cubicBezTo>
                  <a:pt x="3" y="0"/>
                  <a:pt x="6" y="-1"/>
                  <a:pt x="9" y="0"/>
                </a:cubicBezTo>
                <a:cubicBezTo>
                  <a:pt x="10490" y="0"/>
                  <a:pt x="19459" y="7525"/>
                  <a:pt x="21280" y="17848"/>
                </a:cubicBezTo>
                <a:lnTo>
                  <a:pt x="9" y="2160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9" name="Arc 23">
            <a:extLst>
              <a:ext uri="{FF2B5EF4-FFF2-40B4-BE49-F238E27FC236}">
                <a16:creationId xmlns:a16="http://schemas.microsoft.com/office/drawing/2014/main" id="{B873379A-A0CC-4126-B52F-481E2075DD73}"/>
              </a:ext>
            </a:extLst>
          </p:cNvPr>
          <p:cNvSpPr>
            <a:spLocks/>
          </p:cNvSpPr>
          <p:nvPr/>
        </p:nvSpPr>
        <p:spPr bwMode="auto">
          <a:xfrm>
            <a:off x="1971675" y="3081338"/>
            <a:ext cx="4740275" cy="2571750"/>
          </a:xfrm>
          <a:custGeom>
            <a:avLst/>
            <a:gdLst>
              <a:gd name="T0" fmla="*/ 0 w 21607"/>
              <a:gd name="T1" fmla="*/ 0 h 21600"/>
              <a:gd name="T2" fmla="*/ 1039949748 w 21607"/>
              <a:gd name="T3" fmla="*/ 306198993 h 21600"/>
              <a:gd name="T4" fmla="*/ 336977 w 21607"/>
              <a:gd name="T5" fmla="*/ 306198993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0"/>
                </a:cubicBezTo>
                <a:cubicBezTo>
                  <a:pt x="11936" y="0"/>
                  <a:pt x="21607" y="9670"/>
                  <a:pt x="21607" y="21600"/>
                </a:cubicBezTo>
              </a:path>
              <a:path w="21607" h="21600" stroke="0" extrusionOk="0">
                <a:moveTo>
                  <a:pt x="0" y="0"/>
                </a:moveTo>
                <a:cubicBezTo>
                  <a:pt x="2" y="0"/>
                  <a:pt x="4" y="-1"/>
                  <a:pt x="7" y="0"/>
                </a:cubicBezTo>
                <a:cubicBezTo>
                  <a:pt x="11936" y="0"/>
                  <a:pt x="21607" y="9670"/>
                  <a:pt x="21607" y="21600"/>
                </a:cubicBezTo>
                <a:lnTo>
                  <a:pt x="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 name="Oval 24">
            <a:extLst>
              <a:ext uri="{FF2B5EF4-FFF2-40B4-BE49-F238E27FC236}">
                <a16:creationId xmlns:a16="http://schemas.microsoft.com/office/drawing/2014/main" id="{7C19C5A9-A4FA-4B57-9DD0-DD88654833E0}"/>
              </a:ext>
            </a:extLst>
          </p:cNvPr>
          <p:cNvSpPr>
            <a:spLocks noChangeArrowheads="1"/>
          </p:cNvSpPr>
          <p:nvPr/>
        </p:nvSpPr>
        <p:spPr bwMode="auto">
          <a:xfrm>
            <a:off x="6173788" y="4532313"/>
            <a:ext cx="261937" cy="261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 name="Arc 25">
            <a:extLst>
              <a:ext uri="{FF2B5EF4-FFF2-40B4-BE49-F238E27FC236}">
                <a16:creationId xmlns:a16="http://schemas.microsoft.com/office/drawing/2014/main" id="{96A25B8D-A420-4177-9FB5-7CDF9F9B64BD}"/>
              </a:ext>
            </a:extLst>
          </p:cNvPr>
          <p:cNvSpPr>
            <a:spLocks/>
          </p:cNvSpPr>
          <p:nvPr/>
        </p:nvSpPr>
        <p:spPr bwMode="auto">
          <a:xfrm>
            <a:off x="863600" y="3503613"/>
            <a:ext cx="5138738" cy="2851150"/>
          </a:xfrm>
          <a:custGeom>
            <a:avLst/>
            <a:gdLst>
              <a:gd name="T0" fmla="*/ 268548176 w 20281"/>
              <a:gd name="T1" fmla="*/ 0 h 21191"/>
              <a:gd name="T2" fmla="*/ 1302037279 w 20281"/>
              <a:gd name="T3" fmla="*/ 249053330 h 21191"/>
              <a:gd name="T4" fmla="*/ 0 w 20281"/>
              <a:gd name="T5" fmla="*/ 383608899 h 21191"/>
              <a:gd name="T6" fmla="*/ 0 60000 65536"/>
              <a:gd name="T7" fmla="*/ 0 60000 65536"/>
              <a:gd name="T8" fmla="*/ 0 60000 65536"/>
              <a:gd name="T9" fmla="*/ 0 w 20281"/>
              <a:gd name="T10" fmla="*/ 0 h 21191"/>
              <a:gd name="T11" fmla="*/ 20281 w 20281"/>
              <a:gd name="T12" fmla="*/ 21191 h 21191"/>
            </a:gdLst>
            <a:ahLst/>
            <a:cxnLst>
              <a:cxn ang="T6">
                <a:pos x="T0" y="T1"/>
              </a:cxn>
              <a:cxn ang="T7">
                <a:pos x="T2" y="T3"/>
              </a:cxn>
              <a:cxn ang="T8">
                <a:pos x="T4" y="T5"/>
              </a:cxn>
            </a:cxnLst>
            <a:rect l="T9" t="T10" r="T11" b="T12"/>
            <a:pathLst>
              <a:path w="20281" h="21191" fill="none" extrusionOk="0">
                <a:moveTo>
                  <a:pt x="4183" y="-1"/>
                </a:moveTo>
                <a:cubicBezTo>
                  <a:pt x="11583" y="1460"/>
                  <a:pt x="17685" y="6675"/>
                  <a:pt x="20280" y="13758"/>
                </a:cubicBezTo>
              </a:path>
              <a:path w="20281" h="21191" stroke="0" extrusionOk="0">
                <a:moveTo>
                  <a:pt x="4183" y="-1"/>
                </a:moveTo>
                <a:cubicBezTo>
                  <a:pt x="11583" y="1460"/>
                  <a:pt x="17685" y="6675"/>
                  <a:pt x="20280" y="13758"/>
                </a:cubicBezTo>
                <a:lnTo>
                  <a:pt x="0" y="21191"/>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 name="Arc 26">
            <a:extLst>
              <a:ext uri="{FF2B5EF4-FFF2-40B4-BE49-F238E27FC236}">
                <a16:creationId xmlns:a16="http://schemas.microsoft.com/office/drawing/2014/main" id="{9D17862A-C00B-494B-993D-9D1FA26AF2D5}"/>
              </a:ext>
            </a:extLst>
          </p:cNvPr>
          <p:cNvSpPr>
            <a:spLocks/>
          </p:cNvSpPr>
          <p:nvPr/>
        </p:nvSpPr>
        <p:spPr bwMode="auto">
          <a:xfrm rot="10800000">
            <a:off x="3597275" y="1304925"/>
            <a:ext cx="3914775" cy="2963863"/>
          </a:xfrm>
          <a:custGeom>
            <a:avLst/>
            <a:gdLst>
              <a:gd name="T0" fmla="*/ 71859153 w 20487"/>
              <a:gd name="T1" fmla="*/ 0 h 21510"/>
              <a:gd name="T2" fmla="*/ 748057669 w 20487"/>
              <a:gd name="T3" fmla="*/ 278468882 h 21510"/>
              <a:gd name="T4" fmla="*/ 0 w 20487"/>
              <a:gd name="T5" fmla="*/ 408390548 h 21510"/>
              <a:gd name="T6" fmla="*/ 0 60000 65536"/>
              <a:gd name="T7" fmla="*/ 0 60000 65536"/>
              <a:gd name="T8" fmla="*/ 0 60000 65536"/>
              <a:gd name="T9" fmla="*/ 0 w 20487"/>
              <a:gd name="T10" fmla="*/ 0 h 21510"/>
              <a:gd name="T11" fmla="*/ 20487 w 20487"/>
              <a:gd name="T12" fmla="*/ 21510 h 21510"/>
            </a:gdLst>
            <a:ahLst/>
            <a:cxnLst>
              <a:cxn ang="T6">
                <a:pos x="T0" y="T1"/>
              </a:cxn>
              <a:cxn ang="T7">
                <a:pos x="T2" y="T3"/>
              </a:cxn>
              <a:cxn ang="T8">
                <a:pos x="T4" y="T5"/>
              </a:cxn>
            </a:cxnLst>
            <a:rect l="T9" t="T10" r="T11" b="T12"/>
            <a:pathLst>
              <a:path w="20487" h="21510" fill="none" extrusionOk="0">
                <a:moveTo>
                  <a:pt x="1968" y="-1"/>
                </a:moveTo>
                <a:cubicBezTo>
                  <a:pt x="10504" y="780"/>
                  <a:pt x="17771" y="6536"/>
                  <a:pt x="20487" y="14666"/>
                </a:cubicBezTo>
              </a:path>
              <a:path w="20487" h="21510" stroke="0" extrusionOk="0">
                <a:moveTo>
                  <a:pt x="1968" y="-1"/>
                </a:moveTo>
                <a:cubicBezTo>
                  <a:pt x="10504" y="780"/>
                  <a:pt x="17771" y="6536"/>
                  <a:pt x="20487" y="14666"/>
                </a:cubicBezTo>
                <a:lnTo>
                  <a:pt x="0" y="2151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 name="Line 27">
            <a:extLst>
              <a:ext uri="{FF2B5EF4-FFF2-40B4-BE49-F238E27FC236}">
                <a16:creationId xmlns:a16="http://schemas.microsoft.com/office/drawing/2014/main" id="{B47D8E78-7306-45CE-A8BA-62E96539F902}"/>
              </a:ext>
            </a:extLst>
          </p:cNvPr>
          <p:cNvSpPr>
            <a:spLocks noChangeShapeType="1"/>
          </p:cNvSpPr>
          <p:nvPr/>
        </p:nvSpPr>
        <p:spPr bwMode="auto">
          <a:xfrm flipH="1" flipV="1">
            <a:off x="2249488" y="1395413"/>
            <a:ext cx="4618037" cy="37211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Rectangle 28">
            <a:extLst>
              <a:ext uri="{FF2B5EF4-FFF2-40B4-BE49-F238E27FC236}">
                <a16:creationId xmlns:a16="http://schemas.microsoft.com/office/drawing/2014/main" id="{5008604E-1ADA-456A-8595-56EB32D44639}"/>
              </a:ext>
            </a:extLst>
          </p:cNvPr>
          <p:cNvSpPr>
            <a:spLocks noChangeArrowheads="1"/>
          </p:cNvSpPr>
          <p:nvPr/>
        </p:nvSpPr>
        <p:spPr bwMode="auto">
          <a:xfrm>
            <a:off x="2303463" y="738188"/>
            <a:ext cx="37782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a:ea typeface="宋体" panose="02010600030101010101" pitchFamily="2" charset="-122"/>
              </a:rPr>
              <a:t>消费者</a:t>
            </a:r>
            <a:r>
              <a:rPr lang="en-US" altLang="zh-CN">
                <a:ea typeface="宋体" panose="02010600030101010101" pitchFamily="2" charset="-122"/>
              </a:rPr>
              <a:t>A</a:t>
            </a:r>
            <a:r>
              <a:rPr lang="zh-CN" altLang="en-US">
                <a:ea typeface="宋体" panose="02010600030101010101" pitchFamily="2" charset="-122"/>
              </a:rPr>
              <a:t>的预算约束</a:t>
            </a:r>
            <a:endParaRPr lang="en-US" altLang="zh-CN">
              <a:ea typeface="宋体" panose="02010600030101010101" pitchFamily="2" charset="-122"/>
            </a:endParaRPr>
          </a:p>
        </p:txBody>
      </p:sp>
      <p:sp>
        <p:nvSpPr>
          <p:cNvPr id="85" name="Line 29">
            <a:extLst>
              <a:ext uri="{FF2B5EF4-FFF2-40B4-BE49-F238E27FC236}">
                <a16:creationId xmlns:a16="http://schemas.microsoft.com/office/drawing/2014/main" id="{0E755BA9-31DE-4FE9-89CD-5BD7098A46D8}"/>
              </a:ext>
            </a:extLst>
          </p:cNvPr>
          <p:cNvSpPr>
            <a:spLocks noChangeShapeType="1"/>
          </p:cNvSpPr>
          <p:nvPr/>
        </p:nvSpPr>
        <p:spPr bwMode="auto">
          <a:xfrm flipH="1">
            <a:off x="2825750" y="1308100"/>
            <a:ext cx="433388" cy="49053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Oval 31">
            <a:extLst>
              <a:ext uri="{FF2B5EF4-FFF2-40B4-BE49-F238E27FC236}">
                <a16:creationId xmlns:a16="http://schemas.microsoft.com/office/drawing/2014/main" id="{D1DBA33E-AFCC-4430-8E84-A382AFB23EC0}"/>
              </a:ext>
            </a:extLst>
          </p:cNvPr>
          <p:cNvSpPr>
            <a:spLocks noChangeArrowheads="1"/>
          </p:cNvSpPr>
          <p:nvPr/>
        </p:nvSpPr>
        <p:spPr bwMode="auto">
          <a:xfrm>
            <a:off x="5021263" y="3608388"/>
            <a:ext cx="261937" cy="261937"/>
          </a:xfrm>
          <a:prstGeom prst="ellipse">
            <a:avLst/>
          </a:prstGeom>
          <a:solidFill>
            <a:srgbClr val="F9760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 name="Arc 32">
            <a:extLst>
              <a:ext uri="{FF2B5EF4-FFF2-40B4-BE49-F238E27FC236}">
                <a16:creationId xmlns:a16="http://schemas.microsoft.com/office/drawing/2014/main" id="{F718D12F-41E0-455A-BF32-1851FAC1E59A}"/>
              </a:ext>
            </a:extLst>
          </p:cNvPr>
          <p:cNvSpPr>
            <a:spLocks/>
          </p:cNvSpPr>
          <p:nvPr/>
        </p:nvSpPr>
        <p:spPr bwMode="auto">
          <a:xfrm rot="10800000">
            <a:off x="3673475" y="1216025"/>
            <a:ext cx="3914775" cy="2963863"/>
          </a:xfrm>
          <a:custGeom>
            <a:avLst/>
            <a:gdLst>
              <a:gd name="T0" fmla="*/ 71859153 w 20487"/>
              <a:gd name="T1" fmla="*/ 0 h 21510"/>
              <a:gd name="T2" fmla="*/ 748057669 w 20487"/>
              <a:gd name="T3" fmla="*/ 278468882 h 21510"/>
              <a:gd name="T4" fmla="*/ 0 w 20487"/>
              <a:gd name="T5" fmla="*/ 408390548 h 21510"/>
              <a:gd name="T6" fmla="*/ 0 60000 65536"/>
              <a:gd name="T7" fmla="*/ 0 60000 65536"/>
              <a:gd name="T8" fmla="*/ 0 60000 65536"/>
              <a:gd name="T9" fmla="*/ 0 w 20487"/>
              <a:gd name="T10" fmla="*/ 0 h 21510"/>
              <a:gd name="T11" fmla="*/ 20487 w 20487"/>
              <a:gd name="T12" fmla="*/ 21510 h 21510"/>
            </a:gdLst>
            <a:ahLst/>
            <a:cxnLst>
              <a:cxn ang="T6">
                <a:pos x="T0" y="T1"/>
              </a:cxn>
              <a:cxn ang="T7">
                <a:pos x="T2" y="T3"/>
              </a:cxn>
              <a:cxn ang="T8">
                <a:pos x="T4" y="T5"/>
              </a:cxn>
            </a:cxnLst>
            <a:rect l="T9" t="T10" r="T11" b="T12"/>
            <a:pathLst>
              <a:path w="20487" h="21510" fill="none" extrusionOk="0">
                <a:moveTo>
                  <a:pt x="1968" y="-1"/>
                </a:moveTo>
                <a:cubicBezTo>
                  <a:pt x="10504" y="780"/>
                  <a:pt x="17771" y="6536"/>
                  <a:pt x="20487" y="14666"/>
                </a:cubicBezTo>
              </a:path>
              <a:path w="20487" h="21510" stroke="0" extrusionOk="0">
                <a:moveTo>
                  <a:pt x="1968" y="-1"/>
                </a:moveTo>
                <a:cubicBezTo>
                  <a:pt x="10504" y="780"/>
                  <a:pt x="17771" y="6536"/>
                  <a:pt x="20487" y="14666"/>
                </a:cubicBezTo>
                <a:lnTo>
                  <a:pt x="0" y="2151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8" name="Line 33">
            <a:extLst>
              <a:ext uri="{FF2B5EF4-FFF2-40B4-BE49-F238E27FC236}">
                <a16:creationId xmlns:a16="http://schemas.microsoft.com/office/drawing/2014/main" id="{D4AB9EA6-2BD5-4E30-963E-6F6459BA3712}"/>
              </a:ext>
            </a:extLst>
          </p:cNvPr>
          <p:cNvSpPr>
            <a:spLocks noChangeShapeType="1"/>
          </p:cNvSpPr>
          <p:nvPr/>
        </p:nvSpPr>
        <p:spPr bwMode="auto">
          <a:xfrm>
            <a:off x="4521200" y="3200400"/>
            <a:ext cx="0" cy="191770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34">
            <a:extLst>
              <a:ext uri="{FF2B5EF4-FFF2-40B4-BE49-F238E27FC236}">
                <a16:creationId xmlns:a16="http://schemas.microsoft.com/office/drawing/2014/main" id="{78A510BC-1ACA-4E9B-BA03-8CFE4F274C8A}"/>
              </a:ext>
            </a:extLst>
          </p:cNvPr>
          <p:cNvSpPr>
            <a:spLocks noChangeShapeType="1"/>
          </p:cNvSpPr>
          <p:nvPr/>
        </p:nvSpPr>
        <p:spPr bwMode="auto">
          <a:xfrm flipH="1">
            <a:off x="2273300" y="3187700"/>
            <a:ext cx="2247900"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35">
            <a:extLst>
              <a:ext uri="{FF2B5EF4-FFF2-40B4-BE49-F238E27FC236}">
                <a16:creationId xmlns:a16="http://schemas.microsoft.com/office/drawing/2014/main" id="{FAD2C3C2-DB70-47ED-B931-163B3473E362}"/>
              </a:ext>
            </a:extLst>
          </p:cNvPr>
          <p:cNvSpPr>
            <a:spLocks noChangeShapeType="1"/>
          </p:cNvSpPr>
          <p:nvPr/>
        </p:nvSpPr>
        <p:spPr bwMode="auto">
          <a:xfrm flipV="1">
            <a:off x="1365250" y="3182938"/>
            <a:ext cx="0" cy="194786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37">
            <a:extLst>
              <a:ext uri="{FF2B5EF4-FFF2-40B4-BE49-F238E27FC236}">
                <a16:creationId xmlns:a16="http://schemas.microsoft.com/office/drawing/2014/main" id="{7CD2F0E8-C539-4B02-85F3-A9B47004D596}"/>
              </a:ext>
            </a:extLst>
          </p:cNvPr>
          <p:cNvSpPr>
            <a:spLocks noChangeShapeType="1"/>
          </p:cNvSpPr>
          <p:nvPr/>
        </p:nvSpPr>
        <p:spPr bwMode="auto">
          <a:xfrm>
            <a:off x="2278063" y="5857875"/>
            <a:ext cx="22225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Oval 39">
            <a:extLst>
              <a:ext uri="{FF2B5EF4-FFF2-40B4-BE49-F238E27FC236}">
                <a16:creationId xmlns:a16="http://schemas.microsoft.com/office/drawing/2014/main" id="{D541AFB9-CF2E-45CB-86CC-F9675718992D}"/>
              </a:ext>
            </a:extLst>
          </p:cNvPr>
          <p:cNvSpPr>
            <a:spLocks noChangeArrowheads="1"/>
          </p:cNvSpPr>
          <p:nvPr/>
        </p:nvSpPr>
        <p:spPr bwMode="auto">
          <a:xfrm>
            <a:off x="4398963" y="3049588"/>
            <a:ext cx="261937" cy="261937"/>
          </a:xfrm>
          <a:prstGeom prst="ellipse">
            <a:avLst/>
          </a:prstGeom>
          <a:solidFill>
            <a:srgbClr val="F9760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CA177EC-2948-4AA7-8D8D-5ED4222AC21C}"/>
                  </a:ext>
                </a:extLst>
              </p:cNvPr>
              <p:cNvSpPr/>
              <p:nvPr/>
            </p:nvSpPr>
            <p:spPr>
              <a:xfrm>
                <a:off x="863261" y="3922862"/>
                <a:ext cx="503599" cy="4680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4" name="矩形 3">
                <a:extLst>
                  <a:ext uri="{FF2B5EF4-FFF2-40B4-BE49-F238E27FC236}">
                    <a16:creationId xmlns:a16="http://schemas.microsoft.com/office/drawing/2014/main" id="{8CA177EC-2948-4AA7-8D8D-5ED4222AC21C}"/>
                  </a:ext>
                </a:extLst>
              </p:cNvPr>
              <p:cNvSpPr>
                <a:spLocks noRot="1" noChangeAspect="1" noMove="1" noResize="1" noEditPoints="1" noAdjustHandles="1" noChangeArrowheads="1" noChangeShapeType="1" noTextEdit="1"/>
              </p:cNvSpPr>
              <p:nvPr/>
            </p:nvSpPr>
            <p:spPr>
              <a:xfrm>
                <a:off x="863261" y="3922862"/>
                <a:ext cx="503599" cy="468013"/>
              </a:xfrm>
              <a:prstGeom prst="rect">
                <a:avLst/>
              </a:prstGeom>
              <a:blipFill>
                <a:blip r:embed="rId10"/>
                <a:stretch>
                  <a:fillRect r="-1220"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DE54AEB-65B0-4F89-BE2C-7D9FA8D9F86A}"/>
                  </a:ext>
                </a:extLst>
              </p:cNvPr>
              <p:cNvSpPr/>
              <p:nvPr/>
            </p:nvSpPr>
            <p:spPr>
              <a:xfrm>
                <a:off x="3066769" y="5872612"/>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5" name="矩形 4">
                <a:extLst>
                  <a:ext uri="{FF2B5EF4-FFF2-40B4-BE49-F238E27FC236}">
                    <a16:creationId xmlns:a16="http://schemas.microsoft.com/office/drawing/2014/main" id="{6DE54AEB-65B0-4F89-BE2C-7D9FA8D9F86A}"/>
                  </a:ext>
                </a:extLst>
              </p:cNvPr>
              <p:cNvSpPr>
                <a:spLocks noRot="1" noChangeAspect="1" noMove="1" noResize="1" noEditPoints="1" noAdjustHandles="1" noChangeArrowheads="1" noChangeShapeType="1" noTextEdit="1"/>
              </p:cNvSpPr>
              <p:nvPr/>
            </p:nvSpPr>
            <p:spPr>
              <a:xfrm>
                <a:off x="3066769" y="5872612"/>
                <a:ext cx="606705" cy="468013"/>
              </a:xfrm>
              <a:prstGeom prst="rect">
                <a:avLst/>
              </a:prstGeom>
              <a:blipFill>
                <a:blip r:embed="rId11"/>
                <a:stretch>
                  <a:fillRect b="-25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07442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8A3759C7-0C0C-44B4-A521-C305ACC33567}"/>
                  </a:ext>
                </a:extLst>
              </p:cNvPr>
              <p:cNvSpPr/>
              <p:nvPr/>
            </p:nvSpPr>
            <p:spPr>
              <a:xfrm>
                <a:off x="1522156" y="4442416"/>
                <a:ext cx="655949"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sz="2400" dirty="0"/>
              </a:p>
            </p:txBody>
          </p:sp>
        </mc:Choice>
        <mc:Fallback xmlns="">
          <p:sp>
            <p:nvSpPr>
              <p:cNvPr id="27" name="矩形 26">
                <a:extLst>
                  <a:ext uri="{FF2B5EF4-FFF2-40B4-BE49-F238E27FC236}">
                    <a16:creationId xmlns:a16="http://schemas.microsoft.com/office/drawing/2014/main" id="{8A3759C7-0C0C-44B4-A521-C305ACC33567}"/>
                  </a:ext>
                </a:extLst>
              </p:cNvPr>
              <p:cNvSpPr>
                <a:spLocks noRot="1" noChangeAspect="1" noMove="1" noResize="1" noEditPoints="1" noAdjustHandles="1" noChangeArrowheads="1" noChangeShapeType="1" noTextEdit="1"/>
              </p:cNvSpPr>
              <p:nvPr/>
            </p:nvSpPr>
            <p:spPr>
              <a:xfrm>
                <a:off x="1522156" y="4442416"/>
                <a:ext cx="655949" cy="468718"/>
              </a:xfrm>
              <a:prstGeom prst="rect">
                <a:avLst/>
              </a:prstGeom>
              <a:blipFill>
                <a:blip r:embed="rId2"/>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CAE93701-A01B-4AD4-9E2F-3FDC13199615}"/>
                  </a:ext>
                </a:extLst>
              </p:cNvPr>
              <p:cNvSpPr/>
              <p:nvPr/>
            </p:nvSpPr>
            <p:spPr>
              <a:xfrm>
                <a:off x="7215800" y="4426676"/>
                <a:ext cx="654217"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9" name="矩形 28">
                <a:extLst>
                  <a:ext uri="{FF2B5EF4-FFF2-40B4-BE49-F238E27FC236}">
                    <a16:creationId xmlns:a16="http://schemas.microsoft.com/office/drawing/2014/main" id="{CAE93701-A01B-4AD4-9E2F-3FDC13199615}"/>
                  </a:ext>
                </a:extLst>
              </p:cNvPr>
              <p:cNvSpPr>
                <a:spLocks noRot="1" noChangeAspect="1" noMove="1" noResize="1" noEditPoints="1" noAdjustHandles="1" noChangeArrowheads="1" noChangeShapeType="1" noTextEdit="1"/>
              </p:cNvSpPr>
              <p:nvPr/>
            </p:nvSpPr>
            <p:spPr>
              <a:xfrm>
                <a:off x="7215800" y="4426676"/>
                <a:ext cx="654217" cy="466859"/>
              </a:xfrm>
              <a:prstGeom prst="rect">
                <a:avLst/>
              </a:prstGeom>
              <a:blipFill>
                <a:blip r:embed="rId3"/>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06BB84C7-69A9-4C1C-80CD-565C6ADBDA62}"/>
                  </a:ext>
                </a:extLst>
              </p:cNvPr>
              <p:cNvSpPr/>
              <p:nvPr/>
            </p:nvSpPr>
            <p:spPr>
              <a:xfrm>
                <a:off x="5973679" y="2055084"/>
                <a:ext cx="654217"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0" name="矩形 29">
                <a:extLst>
                  <a:ext uri="{FF2B5EF4-FFF2-40B4-BE49-F238E27FC236}">
                    <a16:creationId xmlns:a16="http://schemas.microsoft.com/office/drawing/2014/main" id="{06BB84C7-69A9-4C1C-80CD-565C6ADBDA62}"/>
                  </a:ext>
                </a:extLst>
              </p:cNvPr>
              <p:cNvSpPr>
                <a:spLocks noRot="1" noChangeAspect="1" noMove="1" noResize="1" noEditPoints="1" noAdjustHandles="1" noChangeArrowheads="1" noChangeShapeType="1" noTextEdit="1"/>
              </p:cNvSpPr>
              <p:nvPr/>
            </p:nvSpPr>
            <p:spPr>
              <a:xfrm>
                <a:off x="5973679" y="2055084"/>
                <a:ext cx="654217" cy="466153"/>
              </a:xfrm>
              <a:prstGeom prst="rect">
                <a:avLst/>
              </a:prstGeom>
              <a:blipFill>
                <a:blip r:embed="rId4"/>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34C30855-D1AD-41C7-A8BF-917BF86FBCEC}"/>
                  </a:ext>
                </a:extLst>
              </p:cNvPr>
              <p:cNvSpPr/>
              <p:nvPr/>
            </p:nvSpPr>
            <p:spPr>
              <a:xfrm>
                <a:off x="7959978" y="5315893"/>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1" name="矩形 30">
                <a:extLst>
                  <a:ext uri="{FF2B5EF4-FFF2-40B4-BE49-F238E27FC236}">
                    <a16:creationId xmlns:a16="http://schemas.microsoft.com/office/drawing/2014/main" id="{34C30855-D1AD-41C7-A8BF-917BF86FBCEC}"/>
                  </a:ext>
                </a:extLst>
              </p:cNvPr>
              <p:cNvSpPr>
                <a:spLocks noRot="1" noChangeAspect="1" noMove="1" noResize="1" noEditPoints="1" noAdjustHandles="1" noChangeArrowheads="1" noChangeShapeType="1" noTextEdit="1"/>
              </p:cNvSpPr>
              <p:nvPr/>
            </p:nvSpPr>
            <p:spPr>
              <a:xfrm>
                <a:off x="7959978" y="5315893"/>
                <a:ext cx="606705" cy="468013"/>
              </a:xfrm>
              <a:prstGeom prst="rect">
                <a:avLst/>
              </a:prstGeom>
              <a:blipFill>
                <a:blip r:embed="rId5"/>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9008DB88-5681-4517-B426-11720367E3D7}"/>
                  </a:ext>
                </a:extLst>
              </p:cNvPr>
              <p:cNvSpPr/>
              <p:nvPr/>
            </p:nvSpPr>
            <p:spPr>
              <a:xfrm>
                <a:off x="7274058" y="5894254"/>
                <a:ext cx="604974"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2" name="矩形 31">
                <a:extLst>
                  <a:ext uri="{FF2B5EF4-FFF2-40B4-BE49-F238E27FC236}">
                    <a16:creationId xmlns:a16="http://schemas.microsoft.com/office/drawing/2014/main" id="{9008DB88-5681-4517-B426-11720367E3D7}"/>
                  </a:ext>
                </a:extLst>
              </p:cNvPr>
              <p:cNvSpPr>
                <a:spLocks noRot="1" noChangeAspect="1" noMove="1" noResize="1" noEditPoints="1" noAdjustHandles="1" noChangeArrowheads="1" noChangeShapeType="1" noTextEdit="1"/>
              </p:cNvSpPr>
              <p:nvPr/>
            </p:nvSpPr>
            <p:spPr>
              <a:xfrm>
                <a:off x="7274058" y="5894254"/>
                <a:ext cx="604974" cy="466859"/>
              </a:xfrm>
              <a:prstGeom prst="rect">
                <a:avLst/>
              </a:prstGeom>
              <a:blipFill>
                <a:blip r:embed="rId6"/>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CCCE50C9-E76D-499C-BD31-1785E440400B}"/>
                  </a:ext>
                </a:extLst>
              </p:cNvPr>
              <p:cNvSpPr/>
              <p:nvPr/>
            </p:nvSpPr>
            <p:spPr>
              <a:xfrm>
                <a:off x="549678" y="2148967"/>
                <a:ext cx="604974"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sz="2400" dirty="0"/>
              </a:p>
            </p:txBody>
          </p:sp>
        </mc:Choice>
        <mc:Fallback xmlns="">
          <p:sp>
            <p:nvSpPr>
              <p:cNvPr id="33" name="矩形 32">
                <a:extLst>
                  <a:ext uri="{FF2B5EF4-FFF2-40B4-BE49-F238E27FC236}">
                    <a16:creationId xmlns:a16="http://schemas.microsoft.com/office/drawing/2014/main" id="{CCCE50C9-E76D-499C-BD31-1785E440400B}"/>
                  </a:ext>
                </a:extLst>
              </p:cNvPr>
              <p:cNvSpPr>
                <a:spLocks noRot="1" noChangeAspect="1" noMove="1" noResize="1" noEditPoints="1" noAdjustHandles="1" noChangeArrowheads="1" noChangeShapeType="1" noTextEdit="1"/>
              </p:cNvSpPr>
              <p:nvPr/>
            </p:nvSpPr>
            <p:spPr>
              <a:xfrm>
                <a:off x="549678" y="2148967"/>
                <a:ext cx="604974" cy="466153"/>
              </a:xfrm>
              <a:prstGeom prst="rect">
                <a:avLst/>
              </a:prstGeom>
              <a:blipFill>
                <a:blip r:embed="rId7"/>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710431D0-30B0-4EFF-93B4-40E65D70CC7A}"/>
                  </a:ext>
                </a:extLst>
              </p:cNvPr>
              <p:cNvSpPr/>
              <p:nvPr/>
            </p:nvSpPr>
            <p:spPr>
              <a:xfrm>
                <a:off x="1653895" y="926695"/>
                <a:ext cx="606705"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4" name="矩形 33">
                <a:extLst>
                  <a:ext uri="{FF2B5EF4-FFF2-40B4-BE49-F238E27FC236}">
                    <a16:creationId xmlns:a16="http://schemas.microsoft.com/office/drawing/2014/main" id="{710431D0-30B0-4EFF-93B4-40E65D70CC7A}"/>
                  </a:ext>
                </a:extLst>
              </p:cNvPr>
              <p:cNvSpPr>
                <a:spLocks noRot="1" noChangeAspect="1" noMove="1" noResize="1" noEditPoints="1" noAdjustHandles="1" noChangeArrowheads="1" noChangeShapeType="1" noTextEdit="1"/>
              </p:cNvSpPr>
              <p:nvPr/>
            </p:nvSpPr>
            <p:spPr>
              <a:xfrm>
                <a:off x="1653895" y="926695"/>
                <a:ext cx="606705" cy="468718"/>
              </a:xfrm>
              <a:prstGeom prst="rect">
                <a:avLst/>
              </a:prstGeom>
              <a:blipFill>
                <a:blip r:embed="rId8"/>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BC3FD558-820F-459B-B2E8-EE7D753554E6}"/>
                  </a:ext>
                </a:extLst>
              </p:cNvPr>
              <p:cNvSpPr/>
              <p:nvPr/>
            </p:nvSpPr>
            <p:spPr>
              <a:xfrm>
                <a:off x="5990758" y="5193656"/>
                <a:ext cx="655949"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11" name="矩形 10">
                <a:extLst>
                  <a:ext uri="{FF2B5EF4-FFF2-40B4-BE49-F238E27FC236}">
                    <a16:creationId xmlns:a16="http://schemas.microsoft.com/office/drawing/2014/main" id="{BC3FD558-820F-459B-B2E8-EE7D753554E6}"/>
                  </a:ext>
                </a:extLst>
              </p:cNvPr>
              <p:cNvSpPr>
                <a:spLocks noRot="1" noChangeAspect="1" noMove="1" noResize="1" noEditPoints="1" noAdjustHandles="1" noChangeArrowheads="1" noChangeShapeType="1" noTextEdit="1"/>
              </p:cNvSpPr>
              <p:nvPr/>
            </p:nvSpPr>
            <p:spPr>
              <a:xfrm>
                <a:off x="5990758" y="5193656"/>
                <a:ext cx="655949" cy="468013"/>
              </a:xfrm>
              <a:prstGeom prst="rect">
                <a:avLst/>
              </a:prstGeom>
              <a:blipFill>
                <a:blip r:embed="rId9"/>
                <a:stretch>
                  <a:fillRect b="-1299"/>
                </a:stretch>
              </a:blipFill>
            </p:spPr>
            <p:txBody>
              <a:bodyPr/>
              <a:lstStyle/>
              <a:p>
                <a:r>
                  <a:rPr lang="zh-CN" altLang="en-US">
                    <a:noFill/>
                  </a:rPr>
                  <a:t> </a:t>
                </a:r>
              </a:p>
            </p:txBody>
          </p:sp>
        </mc:Fallback>
      </mc:AlternateContent>
      <p:sp>
        <p:nvSpPr>
          <p:cNvPr id="12" name="Freeform 48">
            <a:extLst>
              <a:ext uri="{FF2B5EF4-FFF2-40B4-BE49-F238E27FC236}">
                <a16:creationId xmlns:a16="http://schemas.microsoft.com/office/drawing/2014/main" id="{383DA837-DF23-406B-A272-EBC34855F92B}"/>
              </a:ext>
            </a:extLst>
          </p:cNvPr>
          <p:cNvSpPr>
            <a:spLocks/>
          </p:cNvSpPr>
          <p:nvPr/>
        </p:nvSpPr>
        <p:spPr bwMode="auto">
          <a:xfrm>
            <a:off x="4648200" y="3703638"/>
            <a:ext cx="506413" cy="506412"/>
          </a:xfrm>
          <a:custGeom>
            <a:avLst/>
            <a:gdLst>
              <a:gd name="T0" fmla="*/ 0 w 319"/>
              <a:gd name="T1" fmla="*/ 504825 h 319"/>
              <a:gd name="T2" fmla="*/ 58738 w 319"/>
              <a:gd name="T3" fmla="*/ 476250 h 319"/>
              <a:gd name="T4" fmla="*/ 101600 w 319"/>
              <a:gd name="T5" fmla="*/ 447675 h 319"/>
              <a:gd name="T6" fmla="*/ 115888 w 319"/>
              <a:gd name="T7" fmla="*/ 417512 h 319"/>
              <a:gd name="T8" fmla="*/ 158750 w 319"/>
              <a:gd name="T9" fmla="*/ 388937 h 319"/>
              <a:gd name="T10" fmla="*/ 201613 w 319"/>
              <a:gd name="T11" fmla="*/ 360362 h 319"/>
              <a:gd name="T12" fmla="*/ 231775 w 319"/>
              <a:gd name="T13" fmla="*/ 331787 h 319"/>
              <a:gd name="T14" fmla="*/ 274638 w 319"/>
              <a:gd name="T15" fmla="*/ 288925 h 319"/>
              <a:gd name="T16" fmla="*/ 303213 w 319"/>
              <a:gd name="T17" fmla="*/ 258762 h 319"/>
              <a:gd name="T18" fmla="*/ 346075 w 319"/>
              <a:gd name="T19" fmla="*/ 215900 h 319"/>
              <a:gd name="T20" fmla="*/ 376238 w 319"/>
              <a:gd name="T21" fmla="*/ 187325 h 319"/>
              <a:gd name="T22" fmla="*/ 419100 w 319"/>
              <a:gd name="T23" fmla="*/ 144462 h 319"/>
              <a:gd name="T24" fmla="*/ 447675 w 319"/>
              <a:gd name="T25" fmla="*/ 100012 h 319"/>
              <a:gd name="T26" fmla="*/ 476250 w 319"/>
              <a:gd name="T27" fmla="*/ 57150 h 319"/>
              <a:gd name="T28" fmla="*/ 504825 w 319"/>
              <a:gd name="T29" fmla="*/ 14287 h 319"/>
              <a:gd name="T30" fmla="*/ 504825 w 319"/>
              <a:gd name="T31" fmla="*/ 0 h 3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9"/>
              <a:gd name="T49" fmla="*/ 0 h 319"/>
              <a:gd name="T50" fmla="*/ 319 w 319"/>
              <a:gd name="T51" fmla="*/ 319 h 3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9" h="319">
                <a:moveTo>
                  <a:pt x="0" y="318"/>
                </a:moveTo>
                <a:lnTo>
                  <a:pt x="37" y="300"/>
                </a:lnTo>
                <a:lnTo>
                  <a:pt x="64" y="282"/>
                </a:lnTo>
                <a:lnTo>
                  <a:pt x="73" y="263"/>
                </a:lnTo>
                <a:lnTo>
                  <a:pt x="100" y="245"/>
                </a:lnTo>
                <a:lnTo>
                  <a:pt x="127" y="227"/>
                </a:lnTo>
                <a:lnTo>
                  <a:pt x="146" y="209"/>
                </a:lnTo>
                <a:lnTo>
                  <a:pt x="173" y="182"/>
                </a:lnTo>
                <a:lnTo>
                  <a:pt x="191" y="163"/>
                </a:lnTo>
                <a:lnTo>
                  <a:pt x="218" y="136"/>
                </a:lnTo>
                <a:lnTo>
                  <a:pt x="237" y="118"/>
                </a:lnTo>
                <a:lnTo>
                  <a:pt x="264" y="91"/>
                </a:lnTo>
                <a:lnTo>
                  <a:pt x="282" y="63"/>
                </a:lnTo>
                <a:lnTo>
                  <a:pt x="300" y="36"/>
                </a:lnTo>
                <a:lnTo>
                  <a:pt x="318" y="9"/>
                </a:lnTo>
                <a:lnTo>
                  <a:pt x="318" y="0"/>
                </a:lnTo>
              </a:path>
            </a:pathLst>
          </a:custGeom>
          <a:noFill/>
          <a:ln w="762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 name="Line 3">
            <a:extLst>
              <a:ext uri="{FF2B5EF4-FFF2-40B4-BE49-F238E27FC236}">
                <a16:creationId xmlns:a16="http://schemas.microsoft.com/office/drawing/2014/main" id="{D8312CDC-C907-4786-951D-DAEA91F97044}"/>
              </a:ext>
            </a:extLst>
          </p:cNvPr>
          <p:cNvSpPr>
            <a:spLocks noChangeShapeType="1"/>
          </p:cNvSpPr>
          <p:nvPr/>
        </p:nvSpPr>
        <p:spPr bwMode="auto">
          <a:xfrm>
            <a:off x="2262188" y="1000125"/>
            <a:ext cx="0" cy="4119563"/>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4">
            <a:extLst>
              <a:ext uri="{FF2B5EF4-FFF2-40B4-BE49-F238E27FC236}">
                <a16:creationId xmlns:a16="http://schemas.microsoft.com/office/drawing/2014/main" id="{C4D2315F-4EBE-47F5-ACDC-F2F01E2C744E}"/>
              </a:ext>
            </a:extLst>
          </p:cNvPr>
          <p:cNvSpPr>
            <a:spLocks noChangeShapeType="1"/>
          </p:cNvSpPr>
          <p:nvPr/>
        </p:nvSpPr>
        <p:spPr bwMode="auto">
          <a:xfrm>
            <a:off x="2271713" y="5129213"/>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5">
            <a:extLst>
              <a:ext uri="{FF2B5EF4-FFF2-40B4-BE49-F238E27FC236}">
                <a16:creationId xmlns:a16="http://schemas.microsoft.com/office/drawing/2014/main" id="{E79F7AA4-1CEC-4DC9-8403-8FB4BB9CDC25}"/>
              </a:ext>
            </a:extLst>
          </p:cNvPr>
          <p:cNvSpPr>
            <a:spLocks noChangeShapeType="1"/>
          </p:cNvSpPr>
          <p:nvPr/>
        </p:nvSpPr>
        <p:spPr bwMode="auto">
          <a:xfrm>
            <a:off x="6313488" y="4648200"/>
            <a:ext cx="0" cy="4762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6">
            <a:extLst>
              <a:ext uri="{FF2B5EF4-FFF2-40B4-BE49-F238E27FC236}">
                <a16:creationId xmlns:a16="http://schemas.microsoft.com/office/drawing/2014/main" id="{CB728900-1D52-48B3-8596-B956BEE3235B}"/>
              </a:ext>
            </a:extLst>
          </p:cNvPr>
          <p:cNvSpPr>
            <a:spLocks noChangeShapeType="1"/>
          </p:cNvSpPr>
          <p:nvPr/>
        </p:nvSpPr>
        <p:spPr bwMode="auto">
          <a:xfrm flipH="1">
            <a:off x="2259013" y="4676775"/>
            <a:ext cx="4083050"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Oval 7">
            <a:extLst>
              <a:ext uri="{FF2B5EF4-FFF2-40B4-BE49-F238E27FC236}">
                <a16:creationId xmlns:a16="http://schemas.microsoft.com/office/drawing/2014/main" id="{B53A8E2D-9C47-4805-968C-D299E11F98CB}"/>
              </a:ext>
            </a:extLst>
          </p:cNvPr>
          <p:cNvSpPr>
            <a:spLocks noChangeArrowheads="1"/>
          </p:cNvSpPr>
          <p:nvPr/>
        </p:nvSpPr>
        <p:spPr bwMode="auto">
          <a:xfrm>
            <a:off x="6175375" y="4529138"/>
            <a:ext cx="261938" cy="261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 name="Rectangle 12">
            <a:extLst>
              <a:ext uri="{FF2B5EF4-FFF2-40B4-BE49-F238E27FC236}">
                <a16:creationId xmlns:a16="http://schemas.microsoft.com/office/drawing/2014/main" id="{98C8AC38-DEB9-466A-91D7-AB36416C811C}"/>
              </a:ext>
            </a:extLst>
          </p:cNvPr>
          <p:cNvSpPr>
            <a:spLocks noChangeArrowheads="1"/>
          </p:cNvSpPr>
          <p:nvPr/>
        </p:nvSpPr>
        <p:spPr bwMode="auto">
          <a:xfrm>
            <a:off x="1765300" y="4970463"/>
            <a:ext cx="69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A</a:t>
            </a:r>
          </a:p>
        </p:txBody>
      </p:sp>
      <p:sp>
        <p:nvSpPr>
          <p:cNvPr id="24" name="Line 13">
            <a:extLst>
              <a:ext uri="{FF2B5EF4-FFF2-40B4-BE49-F238E27FC236}">
                <a16:creationId xmlns:a16="http://schemas.microsoft.com/office/drawing/2014/main" id="{FC3C2C10-19FE-440A-9124-25D790B11497}"/>
              </a:ext>
            </a:extLst>
          </p:cNvPr>
          <p:cNvSpPr>
            <a:spLocks noChangeShapeType="1"/>
          </p:cNvSpPr>
          <p:nvPr/>
        </p:nvSpPr>
        <p:spPr bwMode="auto">
          <a:xfrm>
            <a:off x="7237413" y="2551113"/>
            <a:ext cx="0" cy="38100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4">
            <a:extLst>
              <a:ext uri="{FF2B5EF4-FFF2-40B4-BE49-F238E27FC236}">
                <a16:creationId xmlns:a16="http://schemas.microsoft.com/office/drawing/2014/main" id="{40011589-9A43-46E1-B5EA-E6524036EA52}"/>
              </a:ext>
            </a:extLst>
          </p:cNvPr>
          <p:cNvSpPr>
            <a:spLocks noChangeShapeType="1"/>
          </p:cNvSpPr>
          <p:nvPr/>
        </p:nvSpPr>
        <p:spPr bwMode="auto">
          <a:xfrm flipH="1">
            <a:off x="1079500" y="2560638"/>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Rectangle 19">
            <a:extLst>
              <a:ext uri="{FF2B5EF4-FFF2-40B4-BE49-F238E27FC236}">
                <a16:creationId xmlns:a16="http://schemas.microsoft.com/office/drawing/2014/main" id="{6A27C796-8C8D-418E-BFA1-8FDBD04F21C3}"/>
              </a:ext>
            </a:extLst>
          </p:cNvPr>
          <p:cNvSpPr>
            <a:spLocks noChangeArrowheads="1"/>
          </p:cNvSpPr>
          <p:nvPr/>
        </p:nvSpPr>
        <p:spPr bwMode="auto">
          <a:xfrm>
            <a:off x="7145338" y="209232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B</a:t>
            </a:r>
          </a:p>
        </p:txBody>
      </p:sp>
      <p:sp>
        <p:nvSpPr>
          <p:cNvPr id="38" name="Line 20">
            <a:extLst>
              <a:ext uri="{FF2B5EF4-FFF2-40B4-BE49-F238E27FC236}">
                <a16:creationId xmlns:a16="http://schemas.microsoft.com/office/drawing/2014/main" id="{FC4D61D3-8E75-439A-8E0E-077490956395}"/>
              </a:ext>
            </a:extLst>
          </p:cNvPr>
          <p:cNvSpPr>
            <a:spLocks noChangeShapeType="1"/>
          </p:cNvSpPr>
          <p:nvPr/>
        </p:nvSpPr>
        <p:spPr bwMode="auto">
          <a:xfrm flipV="1">
            <a:off x="6300788" y="2578100"/>
            <a:ext cx="0" cy="203517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1">
            <a:extLst>
              <a:ext uri="{FF2B5EF4-FFF2-40B4-BE49-F238E27FC236}">
                <a16:creationId xmlns:a16="http://schemas.microsoft.com/office/drawing/2014/main" id="{BC3E3AE9-A2D1-4224-91C6-46542F716EBD}"/>
              </a:ext>
            </a:extLst>
          </p:cNvPr>
          <p:cNvSpPr>
            <a:spLocks noChangeShapeType="1"/>
          </p:cNvSpPr>
          <p:nvPr/>
        </p:nvSpPr>
        <p:spPr bwMode="auto">
          <a:xfrm>
            <a:off x="6353175" y="4687888"/>
            <a:ext cx="866775"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Arc 22">
            <a:extLst>
              <a:ext uri="{FF2B5EF4-FFF2-40B4-BE49-F238E27FC236}">
                <a16:creationId xmlns:a16="http://schemas.microsoft.com/office/drawing/2014/main" id="{9D5E09DB-6FED-46FE-90B3-11C88DEFEA4D}"/>
              </a:ext>
            </a:extLst>
          </p:cNvPr>
          <p:cNvSpPr>
            <a:spLocks/>
          </p:cNvSpPr>
          <p:nvPr/>
        </p:nvSpPr>
        <p:spPr bwMode="auto">
          <a:xfrm rot="10800000">
            <a:off x="2970213" y="1863725"/>
            <a:ext cx="3730625" cy="2833688"/>
          </a:xfrm>
          <a:custGeom>
            <a:avLst/>
            <a:gdLst>
              <a:gd name="T0" fmla="*/ 0 w 21281"/>
              <a:gd name="T1" fmla="*/ 0 h 21600"/>
              <a:gd name="T2" fmla="*/ 653989840 w 21281"/>
              <a:gd name="T3" fmla="*/ 307175210 h 21600"/>
              <a:gd name="T4" fmla="*/ 276628 w 21281"/>
              <a:gd name="T5" fmla="*/ 371749426 h 21600"/>
              <a:gd name="T6" fmla="*/ 0 60000 65536"/>
              <a:gd name="T7" fmla="*/ 0 60000 65536"/>
              <a:gd name="T8" fmla="*/ 0 60000 65536"/>
              <a:gd name="T9" fmla="*/ 0 w 21281"/>
              <a:gd name="T10" fmla="*/ 0 h 21600"/>
              <a:gd name="T11" fmla="*/ 21281 w 21281"/>
              <a:gd name="T12" fmla="*/ 21600 h 21600"/>
            </a:gdLst>
            <a:ahLst/>
            <a:cxnLst>
              <a:cxn ang="T6">
                <a:pos x="T0" y="T1"/>
              </a:cxn>
              <a:cxn ang="T7">
                <a:pos x="T2" y="T3"/>
              </a:cxn>
              <a:cxn ang="T8">
                <a:pos x="T4" y="T5"/>
              </a:cxn>
            </a:cxnLst>
            <a:rect l="T9" t="T10" r="T11" b="T12"/>
            <a:pathLst>
              <a:path w="21281" h="21600" fill="none" extrusionOk="0">
                <a:moveTo>
                  <a:pt x="0" y="0"/>
                </a:moveTo>
                <a:cubicBezTo>
                  <a:pt x="3" y="0"/>
                  <a:pt x="6" y="-1"/>
                  <a:pt x="9" y="0"/>
                </a:cubicBezTo>
                <a:cubicBezTo>
                  <a:pt x="10490" y="0"/>
                  <a:pt x="19459" y="7525"/>
                  <a:pt x="21280" y="17848"/>
                </a:cubicBezTo>
              </a:path>
              <a:path w="21281" h="21600" stroke="0" extrusionOk="0">
                <a:moveTo>
                  <a:pt x="0" y="0"/>
                </a:moveTo>
                <a:cubicBezTo>
                  <a:pt x="3" y="0"/>
                  <a:pt x="6" y="-1"/>
                  <a:pt x="9" y="0"/>
                </a:cubicBezTo>
                <a:cubicBezTo>
                  <a:pt x="10490" y="0"/>
                  <a:pt x="19459" y="7525"/>
                  <a:pt x="21280" y="17848"/>
                </a:cubicBezTo>
                <a:lnTo>
                  <a:pt x="9" y="2160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Arc 23">
            <a:extLst>
              <a:ext uri="{FF2B5EF4-FFF2-40B4-BE49-F238E27FC236}">
                <a16:creationId xmlns:a16="http://schemas.microsoft.com/office/drawing/2014/main" id="{06532A57-3649-4E9C-864A-2F295DA44378}"/>
              </a:ext>
            </a:extLst>
          </p:cNvPr>
          <p:cNvSpPr>
            <a:spLocks/>
          </p:cNvSpPr>
          <p:nvPr/>
        </p:nvSpPr>
        <p:spPr bwMode="auto">
          <a:xfrm>
            <a:off x="1971675" y="3081338"/>
            <a:ext cx="4740275" cy="2571750"/>
          </a:xfrm>
          <a:custGeom>
            <a:avLst/>
            <a:gdLst>
              <a:gd name="T0" fmla="*/ 0 w 21607"/>
              <a:gd name="T1" fmla="*/ 0 h 21600"/>
              <a:gd name="T2" fmla="*/ 1039949748 w 21607"/>
              <a:gd name="T3" fmla="*/ 306198993 h 21600"/>
              <a:gd name="T4" fmla="*/ 336977 w 21607"/>
              <a:gd name="T5" fmla="*/ 306198993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0"/>
                </a:cubicBezTo>
                <a:cubicBezTo>
                  <a:pt x="11936" y="0"/>
                  <a:pt x="21607" y="9670"/>
                  <a:pt x="21607" y="21600"/>
                </a:cubicBezTo>
              </a:path>
              <a:path w="21607" h="21600" stroke="0" extrusionOk="0">
                <a:moveTo>
                  <a:pt x="0" y="0"/>
                </a:moveTo>
                <a:cubicBezTo>
                  <a:pt x="2" y="0"/>
                  <a:pt x="4" y="-1"/>
                  <a:pt x="7" y="0"/>
                </a:cubicBezTo>
                <a:cubicBezTo>
                  <a:pt x="11936" y="0"/>
                  <a:pt x="21607" y="9670"/>
                  <a:pt x="21607" y="21600"/>
                </a:cubicBezTo>
                <a:lnTo>
                  <a:pt x="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 name="Oval 24">
            <a:extLst>
              <a:ext uri="{FF2B5EF4-FFF2-40B4-BE49-F238E27FC236}">
                <a16:creationId xmlns:a16="http://schemas.microsoft.com/office/drawing/2014/main" id="{2B15DCB3-FDA5-4BED-B1C1-3D84DA5F13F0}"/>
              </a:ext>
            </a:extLst>
          </p:cNvPr>
          <p:cNvSpPr>
            <a:spLocks noChangeArrowheads="1"/>
          </p:cNvSpPr>
          <p:nvPr/>
        </p:nvSpPr>
        <p:spPr bwMode="auto">
          <a:xfrm>
            <a:off x="6173788" y="4532313"/>
            <a:ext cx="261937" cy="261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 name="Arc 25">
            <a:extLst>
              <a:ext uri="{FF2B5EF4-FFF2-40B4-BE49-F238E27FC236}">
                <a16:creationId xmlns:a16="http://schemas.microsoft.com/office/drawing/2014/main" id="{C8D6EE02-964B-424F-84F7-B32CF1636016}"/>
              </a:ext>
            </a:extLst>
          </p:cNvPr>
          <p:cNvSpPr>
            <a:spLocks/>
          </p:cNvSpPr>
          <p:nvPr/>
        </p:nvSpPr>
        <p:spPr bwMode="auto">
          <a:xfrm>
            <a:off x="863600" y="3503613"/>
            <a:ext cx="5138738" cy="2851150"/>
          </a:xfrm>
          <a:custGeom>
            <a:avLst/>
            <a:gdLst>
              <a:gd name="T0" fmla="*/ 268548176 w 20281"/>
              <a:gd name="T1" fmla="*/ 0 h 21191"/>
              <a:gd name="T2" fmla="*/ 1302037279 w 20281"/>
              <a:gd name="T3" fmla="*/ 249053330 h 21191"/>
              <a:gd name="T4" fmla="*/ 0 w 20281"/>
              <a:gd name="T5" fmla="*/ 383608899 h 21191"/>
              <a:gd name="T6" fmla="*/ 0 60000 65536"/>
              <a:gd name="T7" fmla="*/ 0 60000 65536"/>
              <a:gd name="T8" fmla="*/ 0 60000 65536"/>
              <a:gd name="T9" fmla="*/ 0 w 20281"/>
              <a:gd name="T10" fmla="*/ 0 h 21191"/>
              <a:gd name="T11" fmla="*/ 20281 w 20281"/>
              <a:gd name="T12" fmla="*/ 21191 h 21191"/>
            </a:gdLst>
            <a:ahLst/>
            <a:cxnLst>
              <a:cxn ang="T6">
                <a:pos x="T0" y="T1"/>
              </a:cxn>
              <a:cxn ang="T7">
                <a:pos x="T2" y="T3"/>
              </a:cxn>
              <a:cxn ang="T8">
                <a:pos x="T4" y="T5"/>
              </a:cxn>
            </a:cxnLst>
            <a:rect l="T9" t="T10" r="T11" b="T12"/>
            <a:pathLst>
              <a:path w="20281" h="21191" fill="none" extrusionOk="0">
                <a:moveTo>
                  <a:pt x="4183" y="-1"/>
                </a:moveTo>
                <a:cubicBezTo>
                  <a:pt x="11583" y="1460"/>
                  <a:pt x="17685" y="6675"/>
                  <a:pt x="20280" y="13758"/>
                </a:cubicBezTo>
              </a:path>
              <a:path w="20281" h="21191" stroke="0" extrusionOk="0">
                <a:moveTo>
                  <a:pt x="4183" y="-1"/>
                </a:moveTo>
                <a:cubicBezTo>
                  <a:pt x="11583" y="1460"/>
                  <a:pt x="17685" y="6675"/>
                  <a:pt x="20280" y="13758"/>
                </a:cubicBezTo>
                <a:lnTo>
                  <a:pt x="0" y="21191"/>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 name="Arc 26">
            <a:extLst>
              <a:ext uri="{FF2B5EF4-FFF2-40B4-BE49-F238E27FC236}">
                <a16:creationId xmlns:a16="http://schemas.microsoft.com/office/drawing/2014/main" id="{6A164F9B-EFE7-4944-85CA-8A680F8DD8D7}"/>
              </a:ext>
            </a:extLst>
          </p:cNvPr>
          <p:cNvSpPr>
            <a:spLocks/>
          </p:cNvSpPr>
          <p:nvPr/>
        </p:nvSpPr>
        <p:spPr bwMode="auto">
          <a:xfrm rot="10800000">
            <a:off x="3597275" y="1304925"/>
            <a:ext cx="3914775" cy="2963863"/>
          </a:xfrm>
          <a:custGeom>
            <a:avLst/>
            <a:gdLst>
              <a:gd name="T0" fmla="*/ 71859153 w 20487"/>
              <a:gd name="T1" fmla="*/ 0 h 21510"/>
              <a:gd name="T2" fmla="*/ 748057669 w 20487"/>
              <a:gd name="T3" fmla="*/ 278468882 h 21510"/>
              <a:gd name="T4" fmla="*/ 0 w 20487"/>
              <a:gd name="T5" fmla="*/ 408390548 h 21510"/>
              <a:gd name="T6" fmla="*/ 0 60000 65536"/>
              <a:gd name="T7" fmla="*/ 0 60000 65536"/>
              <a:gd name="T8" fmla="*/ 0 60000 65536"/>
              <a:gd name="T9" fmla="*/ 0 w 20487"/>
              <a:gd name="T10" fmla="*/ 0 h 21510"/>
              <a:gd name="T11" fmla="*/ 20487 w 20487"/>
              <a:gd name="T12" fmla="*/ 21510 h 21510"/>
            </a:gdLst>
            <a:ahLst/>
            <a:cxnLst>
              <a:cxn ang="T6">
                <a:pos x="T0" y="T1"/>
              </a:cxn>
              <a:cxn ang="T7">
                <a:pos x="T2" y="T3"/>
              </a:cxn>
              <a:cxn ang="T8">
                <a:pos x="T4" y="T5"/>
              </a:cxn>
            </a:cxnLst>
            <a:rect l="T9" t="T10" r="T11" b="T12"/>
            <a:pathLst>
              <a:path w="20487" h="21510" fill="none" extrusionOk="0">
                <a:moveTo>
                  <a:pt x="1968" y="-1"/>
                </a:moveTo>
                <a:cubicBezTo>
                  <a:pt x="10504" y="780"/>
                  <a:pt x="17771" y="6536"/>
                  <a:pt x="20487" y="14666"/>
                </a:cubicBezTo>
              </a:path>
              <a:path w="20487" h="21510" stroke="0" extrusionOk="0">
                <a:moveTo>
                  <a:pt x="1968" y="-1"/>
                </a:moveTo>
                <a:cubicBezTo>
                  <a:pt x="10504" y="780"/>
                  <a:pt x="17771" y="6536"/>
                  <a:pt x="20487" y="14666"/>
                </a:cubicBezTo>
                <a:lnTo>
                  <a:pt x="0" y="2151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 name="Line 27">
            <a:extLst>
              <a:ext uri="{FF2B5EF4-FFF2-40B4-BE49-F238E27FC236}">
                <a16:creationId xmlns:a16="http://schemas.microsoft.com/office/drawing/2014/main" id="{6EAA07E8-EE66-4F1B-ABC0-DF589A87565A}"/>
              </a:ext>
            </a:extLst>
          </p:cNvPr>
          <p:cNvSpPr>
            <a:spLocks noChangeShapeType="1"/>
          </p:cNvSpPr>
          <p:nvPr/>
        </p:nvSpPr>
        <p:spPr bwMode="auto">
          <a:xfrm flipH="1" flipV="1">
            <a:off x="3676650" y="2544763"/>
            <a:ext cx="3567113" cy="28749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Oval 29">
            <a:extLst>
              <a:ext uri="{FF2B5EF4-FFF2-40B4-BE49-F238E27FC236}">
                <a16:creationId xmlns:a16="http://schemas.microsoft.com/office/drawing/2014/main" id="{D95364CF-8AA1-420E-8E5D-8892AE245A10}"/>
              </a:ext>
            </a:extLst>
          </p:cNvPr>
          <p:cNvSpPr>
            <a:spLocks noChangeArrowheads="1"/>
          </p:cNvSpPr>
          <p:nvPr/>
        </p:nvSpPr>
        <p:spPr bwMode="auto">
          <a:xfrm>
            <a:off x="5021263" y="3608388"/>
            <a:ext cx="261937" cy="261937"/>
          </a:xfrm>
          <a:prstGeom prst="ellipse">
            <a:avLst/>
          </a:prstGeom>
          <a:solidFill>
            <a:srgbClr val="F9760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 name="Arc 30">
            <a:extLst>
              <a:ext uri="{FF2B5EF4-FFF2-40B4-BE49-F238E27FC236}">
                <a16:creationId xmlns:a16="http://schemas.microsoft.com/office/drawing/2014/main" id="{F796E3ED-5F0C-4DE9-9818-3F5A0572DDC5}"/>
              </a:ext>
            </a:extLst>
          </p:cNvPr>
          <p:cNvSpPr>
            <a:spLocks/>
          </p:cNvSpPr>
          <p:nvPr/>
        </p:nvSpPr>
        <p:spPr bwMode="auto">
          <a:xfrm rot="10800000">
            <a:off x="3673475" y="1216025"/>
            <a:ext cx="3914775" cy="2963863"/>
          </a:xfrm>
          <a:custGeom>
            <a:avLst/>
            <a:gdLst>
              <a:gd name="T0" fmla="*/ 71859153 w 20487"/>
              <a:gd name="T1" fmla="*/ 0 h 21510"/>
              <a:gd name="T2" fmla="*/ 748057669 w 20487"/>
              <a:gd name="T3" fmla="*/ 278468882 h 21510"/>
              <a:gd name="T4" fmla="*/ 0 w 20487"/>
              <a:gd name="T5" fmla="*/ 408390548 h 21510"/>
              <a:gd name="T6" fmla="*/ 0 60000 65536"/>
              <a:gd name="T7" fmla="*/ 0 60000 65536"/>
              <a:gd name="T8" fmla="*/ 0 60000 65536"/>
              <a:gd name="T9" fmla="*/ 0 w 20487"/>
              <a:gd name="T10" fmla="*/ 0 h 21510"/>
              <a:gd name="T11" fmla="*/ 20487 w 20487"/>
              <a:gd name="T12" fmla="*/ 21510 h 21510"/>
            </a:gdLst>
            <a:ahLst/>
            <a:cxnLst>
              <a:cxn ang="T6">
                <a:pos x="T0" y="T1"/>
              </a:cxn>
              <a:cxn ang="T7">
                <a:pos x="T2" y="T3"/>
              </a:cxn>
              <a:cxn ang="T8">
                <a:pos x="T4" y="T5"/>
              </a:cxn>
            </a:cxnLst>
            <a:rect l="T9" t="T10" r="T11" b="T12"/>
            <a:pathLst>
              <a:path w="20487" h="21510" fill="none" extrusionOk="0">
                <a:moveTo>
                  <a:pt x="1968" y="-1"/>
                </a:moveTo>
                <a:cubicBezTo>
                  <a:pt x="10504" y="780"/>
                  <a:pt x="17771" y="6536"/>
                  <a:pt x="20487" y="14666"/>
                </a:cubicBezTo>
              </a:path>
              <a:path w="20487" h="21510" stroke="0" extrusionOk="0">
                <a:moveTo>
                  <a:pt x="1968" y="-1"/>
                </a:moveTo>
                <a:cubicBezTo>
                  <a:pt x="10504" y="780"/>
                  <a:pt x="17771" y="6536"/>
                  <a:pt x="20487" y="14666"/>
                </a:cubicBezTo>
                <a:lnTo>
                  <a:pt x="0" y="2151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8" name="Line 31">
            <a:extLst>
              <a:ext uri="{FF2B5EF4-FFF2-40B4-BE49-F238E27FC236}">
                <a16:creationId xmlns:a16="http://schemas.microsoft.com/office/drawing/2014/main" id="{6AAF49A8-1058-4452-A42F-8D997D02BB9E}"/>
              </a:ext>
            </a:extLst>
          </p:cNvPr>
          <p:cNvSpPr>
            <a:spLocks noChangeShapeType="1"/>
          </p:cNvSpPr>
          <p:nvPr/>
        </p:nvSpPr>
        <p:spPr bwMode="auto">
          <a:xfrm>
            <a:off x="4521200" y="3200400"/>
            <a:ext cx="0" cy="191770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2">
            <a:extLst>
              <a:ext uri="{FF2B5EF4-FFF2-40B4-BE49-F238E27FC236}">
                <a16:creationId xmlns:a16="http://schemas.microsoft.com/office/drawing/2014/main" id="{68AF1712-336C-4C3B-964A-BB65B4DBF1A5}"/>
              </a:ext>
            </a:extLst>
          </p:cNvPr>
          <p:cNvSpPr>
            <a:spLocks noChangeShapeType="1"/>
          </p:cNvSpPr>
          <p:nvPr/>
        </p:nvSpPr>
        <p:spPr bwMode="auto">
          <a:xfrm flipH="1">
            <a:off x="2273300" y="3187700"/>
            <a:ext cx="2247900"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3">
            <a:extLst>
              <a:ext uri="{FF2B5EF4-FFF2-40B4-BE49-F238E27FC236}">
                <a16:creationId xmlns:a16="http://schemas.microsoft.com/office/drawing/2014/main" id="{93781728-232A-43E4-BA56-59D7A811E1CB}"/>
              </a:ext>
            </a:extLst>
          </p:cNvPr>
          <p:cNvSpPr>
            <a:spLocks noChangeShapeType="1"/>
          </p:cNvSpPr>
          <p:nvPr/>
        </p:nvSpPr>
        <p:spPr bwMode="auto">
          <a:xfrm flipV="1">
            <a:off x="1365250" y="3182938"/>
            <a:ext cx="0" cy="194786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35">
            <a:extLst>
              <a:ext uri="{FF2B5EF4-FFF2-40B4-BE49-F238E27FC236}">
                <a16:creationId xmlns:a16="http://schemas.microsoft.com/office/drawing/2014/main" id="{5C8A54EC-C52A-4D64-B0E1-767B2E4E876E}"/>
              </a:ext>
            </a:extLst>
          </p:cNvPr>
          <p:cNvSpPr>
            <a:spLocks noChangeShapeType="1"/>
          </p:cNvSpPr>
          <p:nvPr/>
        </p:nvSpPr>
        <p:spPr bwMode="auto">
          <a:xfrm>
            <a:off x="2278063" y="5857875"/>
            <a:ext cx="22225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Oval 37">
            <a:extLst>
              <a:ext uri="{FF2B5EF4-FFF2-40B4-BE49-F238E27FC236}">
                <a16:creationId xmlns:a16="http://schemas.microsoft.com/office/drawing/2014/main" id="{91A28965-6D23-452B-8BAB-C15A3D8679EC}"/>
              </a:ext>
            </a:extLst>
          </p:cNvPr>
          <p:cNvSpPr>
            <a:spLocks noChangeArrowheads="1"/>
          </p:cNvSpPr>
          <p:nvPr/>
        </p:nvSpPr>
        <p:spPr bwMode="auto">
          <a:xfrm>
            <a:off x="4398963" y="3049588"/>
            <a:ext cx="261937" cy="261937"/>
          </a:xfrm>
          <a:prstGeom prst="ellipse">
            <a:avLst/>
          </a:prstGeom>
          <a:solidFill>
            <a:srgbClr val="F9760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5" name="Arc 38">
            <a:extLst>
              <a:ext uri="{FF2B5EF4-FFF2-40B4-BE49-F238E27FC236}">
                <a16:creationId xmlns:a16="http://schemas.microsoft.com/office/drawing/2014/main" id="{BB25EEDF-A362-4356-8B71-42F897DECFEA}"/>
              </a:ext>
            </a:extLst>
          </p:cNvPr>
          <p:cNvSpPr>
            <a:spLocks/>
          </p:cNvSpPr>
          <p:nvPr/>
        </p:nvSpPr>
        <p:spPr bwMode="auto">
          <a:xfrm>
            <a:off x="1871663" y="3167063"/>
            <a:ext cx="4740275" cy="2571750"/>
          </a:xfrm>
          <a:custGeom>
            <a:avLst/>
            <a:gdLst>
              <a:gd name="T0" fmla="*/ 0 w 21607"/>
              <a:gd name="T1" fmla="*/ 0 h 21600"/>
              <a:gd name="T2" fmla="*/ 1039949748 w 21607"/>
              <a:gd name="T3" fmla="*/ 306198993 h 21600"/>
              <a:gd name="T4" fmla="*/ 336977 w 21607"/>
              <a:gd name="T5" fmla="*/ 306198993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0"/>
                </a:cubicBezTo>
                <a:cubicBezTo>
                  <a:pt x="11936" y="0"/>
                  <a:pt x="21607" y="9670"/>
                  <a:pt x="21607" y="21600"/>
                </a:cubicBezTo>
              </a:path>
              <a:path w="21607" h="21600" stroke="0" extrusionOk="0">
                <a:moveTo>
                  <a:pt x="0" y="0"/>
                </a:moveTo>
                <a:cubicBezTo>
                  <a:pt x="2" y="0"/>
                  <a:pt x="4" y="-1"/>
                  <a:pt x="7" y="0"/>
                </a:cubicBezTo>
                <a:cubicBezTo>
                  <a:pt x="11936" y="0"/>
                  <a:pt x="21607" y="9670"/>
                  <a:pt x="21607" y="21600"/>
                </a:cubicBezTo>
                <a:lnTo>
                  <a:pt x="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6" name="Line 39">
            <a:extLst>
              <a:ext uri="{FF2B5EF4-FFF2-40B4-BE49-F238E27FC236}">
                <a16:creationId xmlns:a16="http://schemas.microsoft.com/office/drawing/2014/main" id="{0B14AE81-27ED-4199-A6E7-CBE79C8E1256}"/>
              </a:ext>
            </a:extLst>
          </p:cNvPr>
          <p:cNvSpPr>
            <a:spLocks noChangeShapeType="1"/>
          </p:cNvSpPr>
          <p:nvPr/>
        </p:nvSpPr>
        <p:spPr bwMode="auto">
          <a:xfrm flipV="1">
            <a:off x="5740400" y="2563813"/>
            <a:ext cx="0" cy="1687512"/>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40">
            <a:extLst>
              <a:ext uri="{FF2B5EF4-FFF2-40B4-BE49-F238E27FC236}">
                <a16:creationId xmlns:a16="http://schemas.microsoft.com/office/drawing/2014/main" id="{0B8A4564-1CC9-4D91-ACA4-B0C23F5B8A73}"/>
              </a:ext>
            </a:extLst>
          </p:cNvPr>
          <p:cNvSpPr>
            <a:spLocks noChangeShapeType="1"/>
          </p:cNvSpPr>
          <p:nvPr/>
        </p:nvSpPr>
        <p:spPr bwMode="auto">
          <a:xfrm>
            <a:off x="5740400" y="4265613"/>
            <a:ext cx="1487488"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Oval 41">
            <a:extLst>
              <a:ext uri="{FF2B5EF4-FFF2-40B4-BE49-F238E27FC236}">
                <a16:creationId xmlns:a16="http://schemas.microsoft.com/office/drawing/2014/main" id="{E178C3B5-E2A1-48CD-8CBA-27DF0641FCE8}"/>
              </a:ext>
            </a:extLst>
          </p:cNvPr>
          <p:cNvSpPr>
            <a:spLocks noChangeArrowheads="1"/>
          </p:cNvSpPr>
          <p:nvPr/>
        </p:nvSpPr>
        <p:spPr bwMode="auto">
          <a:xfrm>
            <a:off x="5611813" y="4113213"/>
            <a:ext cx="261937" cy="261937"/>
          </a:xfrm>
          <a:prstGeom prst="ellipse">
            <a:avLst/>
          </a:prstGeom>
          <a:solidFill>
            <a:srgbClr val="F9760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 name="Line 42">
            <a:extLst>
              <a:ext uri="{FF2B5EF4-FFF2-40B4-BE49-F238E27FC236}">
                <a16:creationId xmlns:a16="http://schemas.microsoft.com/office/drawing/2014/main" id="{5031AFD3-A8F5-4C11-A90E-CFF3EE820832}"/>
              </a:ext>
            </a:extLst>
          </p:cNvPr>
          <p:cNvSpPr>
            <a:spLocks noChangeShapeType="1"/>
          </p:cNvSpPr>
          <p:nvPr/>
        </p:nvSpPr>
        <p:spPr bwMode="auto">
          <a:xfrm flipH="1">
            <a:off x="5726113" y="1493838"/>
            <a:ext cx="1487487"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44">
            <a:extLst>
              <a:ext uri="{FF2B5EF4-FFF2-40B4-BE49-F238E27FC236}">
                <a16:creationId xmlns:a16="http://schemas.microsoft.com/office/drawing/2014/main" id="{0888D76B-99B0-4F61-A057-87C3CA4A69D5}"/>
              </a:ext>
            </a:extLst>
          </p:cNvPr>
          <p:cNvSpPr>
            <a:spLocks noChangeShapeType="1"/>
          </p:cNvSpPr>
          <p:nvPr/>
        </p:nvSpPr>
        <p:spPr bwMode="auto">
          <a:xfrm>
            <a:off x="8393113" y="2549525"/>
            <a:ext cx="0" cy="1701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65" name="矩形 64">
                <a:extLst>
                  <a:ext uri="{FF2B5EF4-FFF2-40B4-BE49-F238E27FC236}">
                    <a16:creationId xmlns:a16="http://schemas.microsoft.com/office/drawing/2014/main" id="{BD44278D-5FB4-48CE-967A-1B32A04A4E04}"/>
                  </a:ext>
                </a:extLst>
              </p:cNvPr>
              <p:cNvSpPr/>
              <p:nvPr/>
            </p:nvSpPr>
            <p:spPr>
              <a:xfrm>
                <a:off x="863261" y="3922862"/>
                <a:ext cx="503599" cy="4680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65" name="矩形 64">
                <a:extLst>
                  <a:ext uri="{FF2B5EF4-FFF2-40B4-BE49-F238E27FC236}">
                    <a16:creationId xmlns:a16="http://schemas.microsoft.com/office/drawing/2014/main" id="{BD44278D-5FB4-48CE-967A-1B32A04A4E04}"/>
                  </a:ext>
                </a:extLst>
              </p:cNvPr>
              <p:cNvSpPr>
                <a:spLocks noRot="1" noChangeAspect="1" noMove="1" noResize="1" noEditPoints="1" noAdjustHandles="1" noChangeArrowheads="1" noChangeShapeType="1" noTextEdit="1"/>
              </p:cNvSpPr>
              <p:nvPr/>
            </p:nvSpPr>
            <p:spPr>
              <a:xfrm>
                <a:off x="863261" y="3922862"/>
                <a:ext cx="503599" cy="468013"/>
              </a:xfrm>
              <a:prstGeom prst="rect">
                <a:avLst/>
              </a:prstGeom>
              <a:blipFill>
                <a:blip r:embed="rId10"/>
                <a:stretch>
                  <a:fillRect r="-1220"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65">
                <a:extLst>
                  <a:ext uri="{FF2B5EF4-FFF2-40B4-BE49-F238E27FC236}">
                    <a16:creationId xmlns:a16="http://schemas.microsoft.com/office/drawing/2014/main" id="{90E8FEDE-9E19-4DF5-8CA2-68A860638582}"/>
                  </a:ext>
                </a:extLst>
              </p:cNvPr>
              <p:cNvSpPr/>
              <p:nvPr/>
            </p:nvSpPr>
            <p:spPr>
              <a:xfrm>
                <a:off x="3066769" y="5872612"/>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66" name="矩形 65">
                <a:extLst>
                  <a:ext uri="{FF2B5EF4-FFF2-40B4-BE49-F238E27FC236}">
                    <a16:creationId xmlns:a16="http://schemas.microsoft.com/office/drawing/2014/main" id="{90E8FEDE-9E19-4DF5-8CA2-68A860638582}"/>
                  </a:ext>
                </a:extLst>
              </p:cNvPr>
              <p:cNvSpPr>
                <a:spLocks noRot="1" noChangeAspect="1" noMove="1" noResize="1" noEditPoints="1" noAdjustHandles="1" noChangeArrowheads="1" noChangeShapeType="1" noTextEdit="1"/>
              </p:cNvSpPr>
              <p:nvPr/>
            </p:nvSpPr>
            <p:spPr>
              <a:xfrm>
                <a:off x="3066769" y="5872612"/>
                <a:ext cx="606705" cy="468013"/>
              </a:xfrm>
              <a:prstGeom prst="rect">
                <a:avLst/>
              </a:prstGeom>
              <a:blipFill>
                <a:blip r:embed="rId11"/>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7F4F8E92-4285-4D3C-92BF-50842170798A}"/>
                  </a:ext>
                </a:extLst>
              </p:cNvPr>
              <p:cNvSpPr/>
              <p:nvPr/>
            </p:nvSpPr>
            <p:spPr>
              <a:xfrm>
                <a:off x="6180791" y="1033120"/>
                <a:ext cx="604974"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68" name="矩形 67">
                <a:extLst>
                  <a:ext uri="{FF2B5EF4-FFF2-40B4-BE49-F238E27FC236}">
                    <a16:creationId xmlns:a16="http://schemas.microsoft.com/office/drawing/2014/main" id="{7F4F8E92-4285-4D3C-92BF-50842170798A}"/>
                  </a:ext>
                </a:extLst>
              </p:cNvPr>
              <p:cNvSpPr>
                <a:spLocks noRot="1" noChangeAspect="1" noMove="1" noResize="1" noEditPoints="1" noAdjustHandles="1" noChangeArrowheads="1" noChangeShapeType="1" noTextEdit="1"/>
              </p:cNvSpPr>
              <p:nvPr/>
            </p:nvSpPr>
            <p:spPr>
              <a:xfrm>
                <a:off x="6180791" y="1033120"/>
                <a:ext cx="604974" cy="466153"/>
              </a:xfrm>
              <a:prstGeom prst="rect">
                <a:avLst/>
              </a:prstGeom>
              <a:blipFill>
                <a:blip r:embed="rId12"/>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a:extLst>
                  <a:ext uri="{FF2B5EF4-FFF2-40B4-BE49-F238E27FC236}">
                    <a16:creationId xmlns:a16="http://schemas.microsoft.com/office/drawing/2014/main" id="{9608C5E6-0178-4139-BC68-940CB0BA96CF}"/>
                  </a:ext>
                </a:extLst>
              </p:cNvPr>
              <p:cNvSpPr/>
              <p:nvPr/>
            </p:nvSpPr>
            <p:spPr>
              <a:xfrm>
                <a:off x="7743825" y="3144920"/>
                <a:ext cx="604974"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69" name="矩形 68">
                <a:extLst>
                  <a:ext uri="{FF2B5EF4-FFF2-40B4-BE49-F238E27FC236}">
                    <a16:creationId xmlns:a16="http://schemas.microsoft.com/office/drawing/2014/main" id="{9608C5E6-0178-4139-BC68-940CB0BA96CF}"/>
                  </a:ext>
                </a:extLst>
              </p:cNvPr>
              <p:cNvSpPr>
                <a:spLocks noRot="1" noChangeAspect="1" noMove="1" noResize="1" noEditPoints="1" noAdjustHandles="1" noChangeArrowheads="1" noChangeShapeType="1" noTextEdit="1"/>
              </p:cNvSpPr>
              <p:nvPr/>
            </p:nvSpPr>
            <p:spPr>
              <a:xfrm>
                <a:off x="7743825" y="3144920"/>
                <a:ext cx="604974" cy="466859"/>
              </a:xfrm>
              <a:prstGeom prst="rect">
                <a:avLst/>
              </a:prstGeom>
              <a:blipFill>
                <a:blip r:embed="rId13"/>
                <a:stretch>
                  <a:fillRect b="-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62872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E11B8-3C47-4776-994D-4C81A1392181}"/>
              </a:ext>
            </a:extLst>
          </p:cNvPr>
          <p:cNvSpPr>
            <a:spLocks noGrp="1"/>
          </p:cNvSpPr>
          <p:nvPr>
            <p:ph type="title"/>
          </p:nvPr>
        </p:nvSpPr>
        <p:spPr/>
        <p:txBody>
          <a:bodyPr/>
          <a:lstStyle/>
          <a:p>
            <a:r>
              <a:rPr lang="zh-CN" altLang="en-US" dirty="0"/>
              <a:t>竞争性市场中的交换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40A8A4-7E63-4DBF-823C-3CCA8CA546C4}"/>
                  </a:ext>
                </a:extLst>
              </p:cNvPr>
              <p:cNvSpPr>
                <a:spLocks noGrp="1"/>
              </p:cNvSpPr>
              <p:nvPr>
                <p:ph idx="1"/>
              </p:nvPr>
            </p:nvSpPr>
            <p:spPr/>
            <p:txBody>
              <a:bodyPr/>
              <a:lstStyle/>
              <a:p>
                <a:r>
                  <a:rPr lang="zh-CN" altLang="en-US" dirty="0">
                    <a:latin typeface="+mn-ea"/>
                  </a:rPr>
                  <a:t>给定价格水平下</a:t>
                </a:r>
                <a:r>
                  <a:rPr lang="en-US" altLang="zh-CN" dirty="0">
                    <a:latin typeface="+mn-ea"/>
                  </a:rPr>
                  <a:t>p</a:t>
                </a:r>
                <a:r>
                  <a:rPr lang="en-US" altLang="zh-CN" baseline="-25000" dirty="0">
                    <a:latin typeface="+mn-ea"/>
                  </a:rPr>
                  <a:t>1</a:t>
                </a:r>
                <a:r>
                  <a:rPr lang="en-US" altLang="zh-CN" dirty="0">
                    <a:latin typeface="+mn-ea"/>
                  </a:rPr>
                  <a:t> </a:t>
                </a:r>
                <a:r>
                  <a:rPr lang="zh-CN" altLang="en-US" dirty="0">
                    <a:latin typeface="+mn-ea"/>
                  </a:rPr>
                  <a:t>和</a:t>
                </a:r>
                <a:r>
                  <a:rPr lang="en-US" altLang="zh-CN" dirty="0">
                    <a:latin typeface="+mn-ea"/>
                  </a:rPr>
                  <a:t> p</a:t>
                </a:r>
                <a:r>
                  <a:rPr lang="en-US" altLang="zh-CN" baseline="-25000" dirty="0">
                    <a:latin typeface="+mn-ea"/>
                  </a:rPr>
                  <a:t>2</a:t>
                </a:r>
                <a:r>
                  <a:rPr lang="en-US" altLang="zh-CN" dirty="0">
                    <a:latin typeface="+mn-ea"/>
                  </a:rPr>
                  <a:t> </a:t>
                </a:r>
                <a:r>
                  <a:rPr lang="zh-CN" altLang="en-US" dirty="0">
                    <a:latin typeface="+mn-ea"/>
                  </a:rPr>
                  <a:t>，便有：</a:t>
                </a:r>
                <a:endParaRPr lang="en-US" altLang="zh-CN" dirty="0">
                  <a:latin typeface="+mn-ea"/>
                </a:endParaRPr>
              </a:p>
              <a:p>
                <a:pPr lvl="1"/>
                <a:r>
                  <a:rPr lang="zh-CN" altLang="en-US" dirty="0">
                    <a:latin typeface="+mn-ea"/>
                  </a:rPr>
                  <a:t>商品</a:t>
                </a:r>
                <a:r>
                  <a:rPr lang="en-US" altLang="zh-CN" dirty="0">
                    <a:latin typeface="+mn-ea"/>
                  </a:rPr>
                  <a:t>1</a:t>
                </a:r>
                <a:r>
                  <a:rPr lang="zh-CN" altLang="en-US" dirty="0">
                    <a:latin typeface="+mn-ea"/>
                  </a:rPr>
                  <a:t>的过度供给：</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𝐴</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𝐵</m:t>
                        </m:r>
                      </m:sup>
                    </m:sSubSup>
                    <m:r>
                      <a:rPr lang="en-US" altLang="zh-CN" b="0" i="1" smtClean="0">
                        <a:latin typeface="Cambria Math" panose="02040503050406030204" pitchFamily="18" charset="0"/>
                        <a:ea typeface="Cambria Math" panose="02040503050406030204" pitchFamily="18" charset="0"/>
                      </a:rPr>
                      <m:t>&lt;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i="1">
                            <a:latin typeface="Cambria Math" panose="02040503050406030204" pitchFamily="18" charset="0"/>
                          </a:rPr>
                          <m:t>1</m:t>
                        </m:r>
                      </m:sub>
                      <m:sup>
                        <m:r>
                          <a:rPr lang="en-US" altLang="zh-CN" i="1">
                            <a:latin typeface="Cambria Math" panose="02040503050406030204" pitchFamily="18" charset="0"/>
                          </a:rPr>
                          <m:t>𝐴</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i="1">
                            <a:latin typeface="Cambria Math" panose="02040503050406030204" pitchFamily="18" charset="0"/>
                          </a:rPr>
                          <m:t>1</m:t>
                        </m:r>
                      </m:sub>
                      <m:sup>
                        <m:r>
                          <a:rPr lang="en-US" altLang="zh-CN" i="1">
                            <a:latin typeface="Cambria Math" panose="02040503050406030204" pitchFamily="18" charset="0"/>
                          </a:rPr>
                          <m:t>𝐵</m:t>
                        </m:r>
                      </m:sup>
                    </m:sSubSup>
                  </m:oMath>
                </a14:m>
                <a:endParaRPr lang="en-US" altLang="zh-CN" dirty="0">
                  <a:latin typeface="+mn-ea"/>
                </a:endParaRPr>
              </a:p>
              <a:p>
                <a:pPr lvl="1"/>
                <a:r>
                  <a:rPr lang="zh-CN" altLang="en-US" dirty="0">
                    <a:latin typeface="+mn-ea"/>
                  </a:rPr>
                  <a:t>商品</a:t>
                </a:r>
                <a:r>
                  <a:rPr lang="en-US" altLang="zh-CN" dirty="0">
                    <a:latin typeface="+mn-ea"/>
                  </a:rPr>
                  <a:t>2</a:t>
                </a:r>
                <a:r>
                  <a:rPr lang="zh-CN" altLang="en-US" dirty="0">
                    <a:latin typeface="+mn-ea"/>
                  </a:rPr>
                  <a:t>的过度需求：</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𝐴</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𝐵</m:t>
                        </m:r>
                      </m:sup>
                    </m:sSubSup>
                    <m:r>
                      <a:rPr lang="en-US" altLang="zh-CN" b="0" i="1" smtClean="0">
                        <a:latin typeface="Cambria Math" panose="02040503050406030204" pitchFamily="18" charset="0"/>
                      </a:rPr>
                      <m:t>&gt;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𝐴</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𝜔</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𝐵</m:t>
                        </m:r>
                      </m:sup>
                    </m:sSubSup>
                  </m:oMath>
                </a14:m>
                <a:endParaRPr lang="en-US" altLang="zh-CN" dirty="0">
                  <a:latin typeface="+mn-ea"/>
                </a:endParaRPr>
              </a:p>
              <a:p>
                <a:r>
                  <a:rPr lang="zh-CN" altLang="en-US" dirty="0">
                    <a:latin typeface="+mn-ea"/>
                  </a:rPr>
                  <a:t>两个市场都没有出清，因此价格</a:t>
                </a:r>
                <a:r>
                  <a:rPr lang="en-US" altLang="zh-CN" dirty="0">
                    <a:latin typeface="+mn-ea"/>
                  </a:rPr>
                  <a:t>p</a:t>
                </a:r>
                <a:r>
                  <a:rPr lang="en-US" altLang="zh-CN" baseline="-25000" dirty="0">
                    <a:latin typeface="+mn-ea"/>
                  </a:rPr>
                  <a:t>1</a:t>
                </a:r>
                <a:r>
                  <a:rPr lang="en-US" altLang="zh-CN" dirty="0">
                    <a:latin typeface="+mn-ea"/>
                  </a:rPr>
                  <a:t> </a:t>
                </a:r>
                <a:r>
                  <a:rPr lang="zh-CN" altLang="en-US" dirty="0">
                    <a:latin typeface="+mn-ea"/>
                  </a:rPr>
                  <a:t>和</a:t>
                </a:r>
                <a:r>
                  <a:rPr lang="en-US" altLang="zh-CN" dirty="0">
                    <a:latin typeface="+mn-ea"/>
                  </a:rPr>
                  <a:t> p</a:t>
                </a:r>
                <a:r>
                  <a:rPr lang="en-US" altLang="zh-CN" baseline="-25000" dirty="0">
                    <a:latin typeface="+mn-ea"/>
                  </a:rPr>
                  <a:t>2</a:t>
                </a:r>
                <a:r>
                  <a:rPr lang="zh-CN" altLang="en-US" dirty="0">
                    <a:latin typeface="+mn-ea"/>
                  </a:rPr>
                  <a:t>没有导致一般市场均衡。</a:t>
                </a:r>
                <a:endParaRPr lang="en-US" altLang="zh-CN" dirty="0">
                  <a:latin typeface="+mn-ea"/>
                </a:endParaRPr>
              </a:p>
              <a:p>
                <a:r>
                  <a:rPr lang="zh-CN" altLang="en-US" dirty="0">
                    <a:latin typeface="+mn-ea"/>
                  </a:rPr>
                  <a:t>因此上述帕累托最优分配不能通过竞争性交易达到。</a:t>
                </a:r>
              </a:p>
              <a:p>
                <a:r>
                  <a:rPr lang="zh-CN" altLang="en-US" dirty="0">
                    <a:latin typeface="+mn-ea"/>
                  </a:rPr>
                  <a:t>竞争性交易能过达到什么样的帕累托最优分配？</a:t>
                </a:r>
              </a:p>
              <a:p>
                <a:endParaRPr lang="zh-CN" altLang="en-US" dirty="0">
                  <a:latin typeface="+mn-ea"/>
                </a:endParaRPr>
              </a:p>
            </p:txBody>
          </p:sp>
        </mc:Choice>
        <mc:Fallback xmlns="">
          <p:sp>
            <p:nvSpPr>
              <p:cNvPr id="3" name="内容占位符 2">
                <a:extLst>
                  <a:ext uri="{FF2B5EF4-FFF2-40B4-BE49-F238E27FC236}">
                    <a16:creationId xmlns:a16="http://schemas.microsoft.com/office/drawing/2014/main" id="{8840A8A4-7E63-4DBF-823C-3CCA8CA546C4}"/>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7736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350E9-11EE-4192-A355-E68654480F7A}"/>
              </a:ext>
            </a:extLst>
          </p:cNvPr>
          <p:cNvSpPr>
            <a:spLocks noGrp="1"/>
          </p:cNvSpPr>
          <p:nvPr>
            <p:ph type="title"/>
          </p:nvPr>
        </p:nvSpPr>
        <p:spPr/>
        <p:txBody>
          <a:bodyPr/>
          <a:lstStyle/>
          <a:p>
            <a:r>
              <a:rPr lang="zh-CN" altLang="en-US" dirty="0"/>
              <a:t>竞争性市场中的交换</a:t>
            </a:r>
          </a:p>
        </p:txBody>
      </p:sp>
      <p:sp>
        <p:nvSpPr>
          <p:cNvPr id="3" name="内容占位符 2">
            <a:extLst>
              <a:ext uri="{FF2B5EF4-FFF2-40B4-BE49-F238E27FC236}">
                <a16:creationId xmlns:a16="http://schemas.microsoft.com/office/drawing/2014/main" id="{926FD9B3-BFE0-4988-BE30-1012F5961582}"/>
              </a:ext>
            </a:extLst>
          </p:cNvPr>
          <p:cNvSpPr>
            <a:spLocks noGrp="1"/>
          </p:cNvSpPr>
          <p:nvPr>
            <p:ph idx="1"/>
          </p:nvPr>
        </p:nvSpPr>
        <p:spPr/>
        <p:txBody>
          <a:bodyPr/>
          <a:lstStyle/>
          <a:p>
            <a:r>
              <a:rPr lang="zh-CN" altLang="en-US" dirty="0">
                <a:latin typeface="+mn-ea"/>
              </a:rPr>
              <a:t>由于对于上商品</a:t>
            </a:r>
            <a:r>
              <a:rPr lang="en-US" altLang="zh-CN" dirty="0">
                <a:latin typeface="+mn-ea"/>
              </a:rPr>
              <a:t>2</a:t>
            </a:r>
            <a:r>
              <a:rPr lang="zh-CN" altLang="en-US" dirty="0">
                <a:latin typeface="+mn-ea"/>
              </a:rPr>
              <a:t>有过度需求，</a:t>
            </a:r>
            <a:r>
              <a:rPr lang="en-US" altLang="zh-CN" dirty="0">
                <a:latin typeface="+mn-ea"/>
              </a:rPr>
              <a:t> p</a:t>
            </a:r>
            <a:r>
              <a:rPr lang="en-US" altLang="zh-CN" baseline="-25000" dirty="0">
                <a:latin typeface="+mn-ea"/>
              </a:rPr>
              <a:t>2</a:t>
            </a:r>
            <a:r>
              <a:rPr lang="zh-CN" altLang="en-US" dirty="0">
                <a:latin typeface="+mn-ea"/>
              </a:rPr>
              <a:t>会上升。</a:t>
            </a:r>
            <a:endParaRPr lang="en-US" altLang="zh-CN" dirty="0">
              <a:latin typeface="+mn-ea"/>
            </a:endParaRPr>
          </a:p>
          <a:p>
            <a:r>
              <a:rPr lang="zh-CN" altLang="en-US" dirty="0">
                <a:latin typeface="+mn-ea"/>
              </a:rPr>
              <a:t>因为商品</a:t>
            </a:r>
            <a:r>
              <a:rPr lang="en-US" altLang="zh-CN" dirty="0">
                <a:latin typeface="+mn-ea"/>
              </a:rPr>
              <a:t>1</a:t>
            </a:r>
            <a:r>
              <a:rPr lang="zh-CN" altLang="en-US" dirty="0">
                <a:latin typeface="+mn-ea"/>
              </a:rPr>
              <a:t>有过度供给，因此</a:t>
            </a:r>
            <a:r>
              <a:rPr lang="en-US" altLang="zh-CN" dirty="0">
                <a:latin typeface="+mn-ea"/>
              </a:rPr>
              <a:t>p</a:t>
            </a:r>
            <a:r>
              <a:rPr lang="en-US" altLang="zh-CN" baseline="-25000" dirty="0">
                <a:latin typeface="+mn-ea"/>
              </a:rPr>
              <a:t>1</a:t>
            </a:r>
            <a:r>
              <a:rPr lang="zh-CN" altLang="en-US" dirty="0">
                <a:latin typeface="+mn-ea"/>
              </a:rPr>
              <a:t>会下降。</a:t>
            </a:r>
            <a:endParaRPr lang="en-US" altLang="zh-CN" dirty="0">
              <a:latin typeface="+mn-ea"/>
            </a:endParaRPr>
          </a:p>
          <a:p>
            <a:r>
              <a:rPr lang="zh-CN" altLang="en-US" dirty="0">
                <a:latin typeface="+mn-ea"/>
              </a:rPr>
              <a:t>预算约束曲线的斜率为</a:t>
            </a:r>
            <a:r>
              <a:rPr lang="en-US" altLang="zh-CN" dirty="0">
                <a:latin typeface="+mn-ea"/>
              </a:rPr>
              <a:t>- p</a:t>
            </a:r>
            <a:r>
              <a:rPr lang="en-US" altLang="zh-CN" baseline="-25000" dirty="0">
                <a:latin typeface="+mn-ea"/>
              </a:rPr>
              <a:t>1</a:t>
            </a:r>
            <a:r>
              <a:rPr lang="en-US" altLang="zh-CN" dirty="0">
                <a:latin typeface="+mn-ea"/>
              </a:rPr>
              <a:t>/p</a:t>
            </a:r>
            <a:r>
              <a:rPr lang="en-US" altLang="zh-CN" baseline="-25000" dirty="0">
                <a:latin typeface="+mn-ea"/>
              </a:rPr>
              <a:t>2</a:t>
            </a:r>
            <a:r>
              <a:rPr lang="en-US" altLang="zh-CN" dirty="0">
                <a:latin typeface="+mn-ea"/>
              </a:rPr>
              <a:t> </a:t>
            </a:r>
            <a:r>
              <a:rPr lang="zh-CN" altLang="en-US" dirty="0">
                <a:latin typeface="+mn-ea"/>
              </a:rPr>
              <a:t>，因此会在禀赋点转动而变得平缓。</a:t>
            </a:r>
            <a:endParaRPr lang="en-US" altLang="zh-CN" dirty="0">
              <a:latin typeface="+mn-ea"/>
            </a:endParaRPr>
          </a:p>
          <a:p>
            <a:endParaRPr lang="zh-CN" altLang="en-US" dirty="0">
              <a:latin typeface="+mn-ea"/>
            </a:endParaRPr>
          </a:p>
        </p:txBody>
      </p:sp>
    </p:spTree>
    <p:extLst>
      <p:ext uri="{BB962C8B-B14F-4D97-AF65-F5344CB8AC3E}">
        <p14:creationId xmlns:p14="http://schemas.microsoft.com/office/powerpoint/2010/main" val="15302032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9C224-2714-4CDC-98F4-8E72FD3D4B4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89E3B1A-191F-4E41-A407-28EA21927FF0}"/>
              </a:ext>
            </a:extLst>
          </p:cNvPr>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8A3759C7-0C0C-44B4-A521-C305ACC33567}"/>
                  </a:ext>
                </a:extLst>
              </p:cNvPr>
              <p:cNvSpPr/>
              <p:nvPr/>
            </p:nvSpPr>
            <p:spPr>
              <a:xfrm>
                <a:off x="1522156" y="4442416"/>
                <a:ext cx="655949"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sz="2400" dirty="0"/>
              </a:p>
            </p:txBody>
          </p:sp>
        </mc:Choice>
        <mc:Fallback xmlns="">
          <p:sp>
            <p:nvSpPr>
              <p:cNvPr id="27" name="矩形 26">
                <a:extLst>
                  <a:ext uri="{FF2B5EF4-FFF2-40B4-BE49-F238E27FC236}">
                    <a16:creationId xmlns:a16="http://schemas.microsoft.com/office/drawing/2014/main" id="{8A3759C7-0C0C-44B4-A521-C305ACC33567}"/>
                  </a:ext>
                </a:extLst>
              </p:cNvPr>
              <p:cNvSpPr>
                <a:spLocks noRot="1" noChangeAspect="1" noMove="1" noResize="1" noEditPoints="1" noAdjustHandles="1" noChangeArrowheads="1" noChangeShapeType="1" noTextEdit="1"/>
              </p:cNvSpPr>
              <p:nvPr/>
            </p:nvSpPr>
            <p:spPr>
              <a:xfrm>
                <a:off x="1522156" y="4442416"/>
                <a:ext cx="655949" cy="468718"/>
              </a:xfrm>
              <a:prstGeom prst="rect">
                <a:avLst/>
              </a:prstGeom>
              <a:blipFill>
                <a:blip r:embed="rId2"/>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CAE93701-A01B-4AD4-9E2F-3FDC13199615}"/>
                  </a:ext>
                </a:extLst>
              </p:cNvPr>
              <p:cNvSpPr/>
              <p:nvPr/>
            </p:nvSpPr>
            <p:spPr>
              <a:xfrm>
                <a:off x="7215800" y="4426676"/>
                <a:ext cx="654217"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9" name="矩形 28">
                <a:extLst>
                  <a:ext uri="{FF2B5EF4-FFF2-40B4-BE49-F238E27FC236}">
                    <a16:creationId xmlns:a16="http://schemas.microsoft.com/office/drawing/2014/main" id="{CAE93701-A01B-4AD4-9E2F-3FDC13199615}"/>
                  </a:ext>
                </a:extLst>
              </p:cNvPr>
              <p:cNvSpPr>
                <a:spLocks noRot="1" noChangeAspect="1" noMove="1" noResize="1" noEditPoints="1" noAdjustHandles="1" noChangeArrowheads="1" noChangeShapeType="1" noTextEdit="1"/>
              </p:cNvSpPr>
              <p:nvPr/>
            </p:nvSpPr>
            <p:spPr>
              <a:xfrm>
                <a:off x="7215800" y="4426676"/>
                <a:ext cx="654217" cy="466859"/>
              </a:xfrm>
              <a:prstGeom prst="rect">
                <a:avLst/>
              </a:prstGeom>
              <a:blipFill>
                <a:blip r:embed="rId3"/>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06BB84C7-69A9-4C1C-80CD-565C6ADBDA62}"/>
                  </a:ext>
                </a:extLst>
              </p:cNvPr>
              <p:cNvSpPr/>
              <p:nvPr/>
            </p:nvSpPr>
            <p:spPr>
              <a:xfrm>
                <a:off x="5973679" y="2055084"/>
                <a:ext cx="654217"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0" name="矩形 29">
                <a:extLst>
                  <a:ext uri="{FF2B5EF4-FFF2-40B4-BE49-F238E27FC236}">
                    <a16:creationId xmlns:a16="http://schemas.microsoft.com/office/drawing/2014/main" id="{06BB84C7-69A9-4C1C-80CD-565C6ADBDA62}"/>
                  </a:ext>
                </a:extLst>
              </p:cNvPr>
              <p:cNvSpPr>
                <a:spLocks noRot="1" noChangeAspect="1" noMove="1" noResize="1" noEditPoints="1" noAdjustHandles="1" noChangeArrowheads="1" noChangeShapeType="1" noTextEdit="1"/>
              </p:cNvSpPr>
              <p:nvPr/>
            </p:nvSpPr>
            <p:spPr>
              <a:xfrm>
                <a:off x="5973679" y="2055084"/>
                <a:ext cx="654217" cy="466153"/>
              </a:xfrm>
              <a:prstGeom prst="rect">
                <a:avLst/>
              </a:prstGeom>
              <a:blipFill>
                <a:blip r:embed="rId4"/>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34C30855-D1AD-41C7-A8BF-917BF86FBCEC}"/>
                  </a:ext>
                </a:extLst>
              </p:cNvPr>
              <p:cNvSpPr/>
              <p:nvPr/>
            </p:nvSpPr>
            <p:spPr>
              <a:xfrm>
                <a:off x="7959978" y="5315893"/>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1" name="矩形 30">
                <a:extLst>
                  <a:ext uri="{FF2B5EF4-FFF2-40B4-BE49-F238E27FC236}">
                    <a16:creationId xmlns:a16="http://schemas.microsoft.com/office/drawing/2014/main" id="{34C30855-D1AD-41C7-A8BF-917BF86FBCEC}"/>
                  </a:ext>
                </a:extLst>
              </p:cNvPr>
              <p:cNvSpPr>
                <a:spLocks noRot="1" noChangeAspect="1" noMove="1" noResize="1" noEditPoints="1" noAdjustHandles="1" noChangeArrowheads="1" noChangeShapeType="1" noTextEdit="1"/>
              </p:cNvSpPr>
              <p:nvPr/>
            </p:nvSpPr>
            <p:spPr>
              <a:xfrm>
                <a:off x="7959978" y="5315893"/>
                <a:ext cx="606705" cy="468013"/>
              </a:xfrm>
              <a:prstGeom prst="rect">
                <a:avLst/>
              </a:prstGeom>
              <a:blipFill>
                <a:blip r:embed="rId5"/>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9008DB88-5681-4517-B426-11720367E3D7}"/>
                  </a:ext>
                </a:extLst>
              </p:cNvPr>
              <p:cNvSpPr/>
              <p:nvPr/>
            </p:nvSpPr>
            <p:spPr>
              <a:xfrm>
                <a:off x="7274058" y="5894254"/>
                <a:ext cx="604974"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2" name="矩形 31">
                <a:extLst>
                  <a:ext uri="{FF2B5EF4-FFF2-40B4-BE49-F238E27FC236}">
                    <a16:creationId xmlns:a16="http://schemas.microsoft.com/office/drawing/2014/main" id="{9008DB88-5681-4517-B426-11720367E3D7}"/>
                  </a:ext>
                </a:extLst>
              </p:cNvPr>
              <p:cNvSpPr>
                <a:spLocks noRot="1" noChangeAspect="1" noMove="1" noResize="1" noEditPoints="1" noAdjustHandles="1" noChangeArrowheads="1" noChangeShapeType="1" noTextEdit="1"/>
              </p:cNvSpPr>
              <p:nvPr/>
            </p:nvSpPr>
            <p:spPr>
              <a:xfrm>
                <a:off x="7274058" y="5894254"/>
                <a:ext cx="604974" cy="466859"/>
              </a:xfrm>
              <a:prstGeom prst="rect">
                <a:avLst/>
              </a:prstGeom>
              <a:blipFill>
                <a:blip r:embed="rId6"/>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CCCE50C9-E76D-499C-BD31-1785E440400B}"/>
                  </a:ext>
                </a:extLst>
              </p:cNvPr>
              <p:cNvSpPr/>
              <p:nvPr/>
            </p:nvSpPr>
            <p:spPr>
              <a:xfrm>
                <a:off x="549678" y="2148967"/>
                <a:ext cx="604974"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sz="2400" dirty="0"/>
              </a:p>
            </p:txBody>
          </p:sp>
        </mc:Choice>
        <mc:Fallback xmlns="">
          <p:sp>
            <p:nvSpPr>
              <p:cNvPr id="33" name="矩形 32">
                <a:extLst>
                  <a:ext uri="{FF2B5EF4-FFF2-40B4-BE49-F238E27FC236}">
                    <a16:creationId xmlns:a16="http://schemas.microsoft.com/office/drawing/2014/main" id="{CCCE50C9-E76D-499C-BD31-1785E440400B}"/>
                  </a:ext>
                </a:extLst>
              </p:cNvPr>
              <p:cNvSpPr>
                <a:spLocks noRot="1" noChangeAspect="1" noMove="1" noResize="1" noEditPoints="1" noAdjustHandles="1" noChangeArrowheads="1" noChangeShapeType="1" noTextEdit="1"/>
              </p:cNvSpPr>
              <p:nvPr/>
            </p:nvSpPr>
            <p:spPr>
              <a:xfrm>
                <a:off x="549678" y="2148967"/>
                <a:ext cx="604974" cy="466153"/>
              </a:xfrm>
              <a:prstGeom prst="rect">
                <a:avLst/>
              </a:prstGeom>
              <a:blipFill>
                <a:blip r:embed="rId7"/>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710431D0-30B0-4EFF-93B4-40E65D70CC7A}"/>
                  </a:ext>
                </a:extLst>
              </p:cNvPr>
              <p:cNvSpPr/>
              <p:nvPr/>
            </p:nvSpPr>
            <p:spPr>
              <a:xfrm>
                <a:off x="1653895" y="926695"/>
                <a:ext cx="606705"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4" name="矩形 33">
                <a:extLst>
                  <a:ext uri="{FF2B5EF4-FFF2-40B4-BE49-F238E27FC236}">
                    <a16:creationId xmlns:a16="http://schemas.microsoft.com/office/drawing/2014/main" id="{710431D0-30B0-4EFF-93B4-40E65D70CC7A}"/>
                  </a:ext>
                </a:extLst>
              </p:cNvPr>
              <p:cNvSpPr>
                <a:spLocks noRot="1" noChangeAspect="1" noMove="1" noResize="1" noEditPoints="1" noAdjustHandles="1" noChangeArrowheads="1" noChangeShapeType="1" noTextEdit="1"/>
              </p:cNvSpPr>
              <p:nvPr/>
            </p:nvSpPr>
            <p:spPr>
              <a:xfrm>
                <a:off x="1653895" y="926695"/>
                <a:ext cx="606705" cy="468718"/>
              </a:xfrm>
              <a:prstGeom prst="rect">
                <a:avLst/>
              </a:prstGeom>
              <a:blipFill>
                <a:blip r:embed="rId8"/>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BC3FD558-820F-459B-B2E8-EE7D753554E6}"/>
                  </a:ext>
                </a:extLst>
              </p:cNvPr>
              <p:cNvSpPr/>
              <p:nvPr/>
            </p:nvSpPr>
            <p:spPr>
              <a:xfrm>
                <a:off x="5990758" y="5193656"/>
                <a:ext cx="655949"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11" name="矩形 10">
                <a:extLst>
                  <a:ext uri="{FF2B5EF4-FFF2-40B4-BE49-F238E27FC236}">
                    <a16:creationId xmlns:a16="http://schemas.microsoft.com/office/drawing/2014/main" id="{BC3FD558-820F-459B-B2E8-EE7D753554E6}"/>
                  </a:ext>
                </a:extLst>
              </p:cNvPr>
              <p:cNvSpPr>
                <a:spLocks noRot="1" noChangeAspect="1" noMove="1" noResize="1" noEditPoints="1" noAdjustHandles="1" noChangeArrowheads="1" noChangeShapeType="1" noTextEdit="1"/>
              </p:cNvSpPr>
              <p:nvPr/>
            </p:nvSpPr>
            <p:spPr>
              <a:xfrm>
                <a:off x="5990758" y="5193656"/>
                <a:ext cx="655949" cy="468013"/>
              </a:xfrm>
              <a:prstGeom prst="rect">
                <a:avLst/>
              </a:prstGeom>
              <a:blipFill>
                <a:blip r:embed="rId9"/>
                <a:stretch>
                  <a:fillRect b="-1299"/>
                </a:stretch>
              </a:blipFill>
            </p:spPr>
            <p:txBody>
              <a:bodyPr/>
              <a:lstStyle/>
              <a:p>
                <a:r>
                  <a:rPr lang="zh-CN" altLang="en-US">
                    <a:noFill/>
                  </a:rPr>
                  <a:t> </a:t>
                </a:r>
              </a:p>
            </p:txBody>
          </p:sp>
        </mc:Fallback>
      </mc:AlternateContent>
      <p:sp>
        <p:nvSpPr>
          <p:cNvPr id="13" name="Line 3">
            <a:extLst>
              <a:ext uri="{FF2B5EF4-FFF2-40B4-BE49-F238E27FC236}">
                <a16:creationId xmlns:a16="http://schemas.microsoft.com/office/drawing/2014/main" id="{9DAAB290-8715-4DF2-B9E5-E483A428F8F1}"/>
              </a:ext>
            </a:extLst>
          </p:cNvPr>
          <p:cNvSpPr>
            <a:spLocks noChangeShapeType="1"/>
          </p:cNvSpPr>
          <p:nvPr/>
        </p:nvSpPr>
        <p:spPr bwMode="auto">
          <a:xfrm>
            <a:off x="2262188" y="1000125"/>
            <a:ext cx="0" cy="4119563"/>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4">
            <a:extLst>
              <a:ext uri="{FF2B5EF4-FFF2-40B4-BE49-F238E27FC236}">
                <a16:creationId xmlns:a16="http://schemas.microsoft.com/office/drawing/2014/main" id="{21BA221C-30D4-4F9C-8F5A-9D3F78FC5E77}"/>
              </a:ext>
            </a:extLst>
          </p:cNvPr>
          <p:cNvSpPr>
            <a:spLocks noChangeShapeType="1"/>
          </p:cNvSpPr>
          <p:nvPr/>
        </p:nvSpPr>
        <p:spPr bwMode="auto">
          <a:xfrm>
            <a:off x="2271713" y="5129213"/>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5">
            <a:extLst>
              <a:ext uri="{FF2B5EF4-FFF2-40B4-BE49-F238E27FC236}">
                <a16:creationId xmlns:a16="http://schemas.microsoft.com/office/drawing/2014/main" id="{4EA4BF5E-6258-44EB-A6C3-9F978B96EB0F}"/>
              </a:ext>
            </a:extLst>
          </p:cNvPr>
          <p:cNvSpPr>
            <a:spLocks noChangeShapeType="1"/>
          </p:cNvSpPr>
          <p:nvPr/>
        </p:nvSpPr>
        <p:spPr bwMode="auto">
          <a:xfrm>
            <a:off x="6313488" y="4648200"/>
            <a:ext cx="0" cy="4762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6">
            <a:extLst>
              <a:ext uri="{FF2B5EF4-FFF2-40B4-BE49-F238E27FC236}">
                <a16:creationId xmlns:a16="http://schemas.microsoft.com/office/drawing/2014/main" id="{34618FB0-09FC-49E1-88C4-D31A937A340B}"/>
              </a:ext>
            </a:extLst>
          </p:cNvPr>
          <p:cNvSpPr>
            <a:spLocks noChangeShapeType="1"/>
          </p:cNvSpPr>
          <p:nvPr/>
        </p:nvSpPr>
        <p:spPr bwMode="auto">
          <a:xfrm flipH="1">
            <a:off x="2259013" y="4676775"/>
            <a:ext cx="4083050"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7">
            <a:extLst>
              <a:ext uri="{FF2B5EF4-FFF2-40B4-BE49-F238E27FC236}">
                <a16:creationId xmlns:a16="http://schemas.microsoft.com/office/drawing/2014/main" id="{7AE967E2-66A9-4A91-8B26-27802E063074}"/>
              </a:ext>
            </a:extLst>
          </p:cNvPr>
          <p:cNvSpPr>
            <a:spLocks noChangeArrowheads="1"/>
          </p:cNvSpPr>
          <p:nvPr/>
        </p:nvSpPr>
        <p:spPr bwMode="auto">
          <a:xfrm>
            <a:off x="6175375" y="4529138"/>
            <a:ext cx="261938" cy="261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 name="Rectangle 12">
            <a:extLst>
              <a:ext uri="{FF2B5EF4-FFF2-40B4-BE49-F238E27FC236}">
                <a16:creationId xmlns:a16="http://schemas.microsoft.com/office/drawing/2014/main" id="{C78774FB-EB33-4B2B-8383-60C7493671B1}"/>
              </a:ext>
            </a:extLst>
          </p:cNvPr>
          <p:cNvSpPr>
            <a:spLocks noChangeArrowheads="1"/>
          </p:cNvSpPr>
          <p:nvPr/>
        </p:nvSpPr>
        <p:spPr bwMode="auto">
          <a:xfrm>
            <a:off x="1765300" y="4970463"/>
            <a:ext cx="69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A</a:t>
            </a:r>
          </a:p>
        </p:txBody>
      </p:sp>
      <p:sp>
        <p:nvSpPr>
          <p:cNvPr id="23" name="Line 13">
            <a:extLst>
              <a:ext uri="{FF2B5EF4-FFF2-40B4-BE49-F238E27FC236}">
                <a16:creationId xmlns:a16="http://schemas.microsoft.com/office/drawing/2014/main" id="{FC79BAE7-C13F-4022-9330-AA7E5165BC86}"/>
              </a:ext>
            </a:extLst>
          </p:cNvPr>
          <p:cNvSpPr>
            <a:spLocks noChangeShapeType="1"/>
          </p:cNvSpPr>
          <p:nvPr/>
        </p:nvSpPr>
        <p:spPr bwMode="auto">
          <a:xfrm>
            <a:off x="7237413" y="2551113"/>
            <a:ext cx="0" cy="38100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4">
            <a:extLst>
              <a:ext uri="{FF2B5EF4-FFF2-40B4-BE49-F238E27FC236}">
                <a16:creationId xmlns:a16="http://schemas.microsoft.com/office/drawing/2014/main" id="{79386F39-5C50-4C7D-BF5D-8391923D0D70}"/>
              </a:ext>
            </a:extLst>
          </p:cNvPr>
          <p:cNvSpPr>
            <a:spLocks noChangeShapeType="1"/>
          </p:cNvSpPr>
          <p:nvPr/>
        </p:nvSpPr>
        <p:spPr bwMode="auto">
          <a:xfrm flipH="1">
            <a:off x="1079500" y="2560638"/>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Rectangle 19">
            <a:extLst>
              <a:ext uri="{FF2B5EF4-FFF2-40B4-BE49-F238E27FC236}">
                <a16:creationId xmlns:a16="http://schemas.microsoft.com/office/drawing/2014/main" id="{E0952F6C-986D-48EE-99C4-1C51F465F766}"/>
              </a:ext>
            </a:extLst>
          </p:cNvPr>
          <p:cNvSpPr>
            <a:spLocks noChangeArrowheads="1"/>
          </p:cNvSpPr>
          <p:nvPr/>
        </p:nvSpPr>
        <p:spPr bwMode="auto">
          <a:xfrm>
            <a:off x="7145338" y="209232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B</a:t>
            </a:r>
          </a:p>
        </p:txBody>
      </p:sp>
      <p:sp>
        <p:nvSpPr>
          <p:cNvPr id="37" name="Line 20">
            <a:extLst>
              <a:ext uri="{FF2B5EF4-FFF2-40B4-BE49-F238E27FC236}">
                <a16:creationId xmlns:a16="http://schemas.microsoft.com/office/drawing/2014/main" id="{B93ABFCC-7CA6-4E69-A465-21D449429610}"/>
              </a:ext>
            </a:extLst>
          </p:cNvPr>
          <p:cNvSpPr>
            <a:spLocks noChangeShapeType="1"/>
          </p:cNvSpPr>
          <p:nvPr/>
        </p:nvSpPr>
        <p:spPr bwMode="auto">
          <a:xfrm flipV="1">
            <a:off x="6300788" y="2578100"/>
            <a:ext cx="0" cy="203517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21">
            <a:extLst>
              <a:ext uri="{FF2B5EF4-FFF2-40B4-BE49-F238E27FC236}">
                <a16:creationId xmlns:a16="http://schemas.microsoft.com/office/drawing/2014/main" id="{36D7806C-27CC-4B25-981E-211AADAB2684}"/>
              </a:ext>
            </a:extLst>
          </p:cNvPr>
          <p:cNvSpPr>
            <a:spLocks noChangeShapeType="1"/>
          </p:cNvSpPr>
          <p:nvPr/>
        </p:nvSpPr>
        <p:spPr bwMode="auto">
          <a:xfrm>
            <a:off x="6353175" y="4687888"/>
            <a:ext cx="866775"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Arc 22">
            <a:extLst>
              <a:ext uri="{FF2B5EF4-FFF2-40B4-BE49-F238E27FC236}">
                <a16:creationId xmlns:a16="http://schemas.microsoft.com/office/drawing/2014/main" id="{B2B87CCF-CE97-4852-8709-28346ADD4D62}"/>
              </a:ext>
            </a:extLst>
          </p:cNvPr>
          <p:cNvSpPr>
            <a:spLocks/>
          </p:cNvSpPr>
          <p:nvPr/>
        </p:nvSpPr>
        <p:spPr bwMode="auto">
          <a:xfrm rot="10800000">
            <a:off x="2970213" y="1882775"/>
            <a:ext cx="3730625" cy="2833688"/>
          </a:xfrm>
          <a:custGeom>
            <a:avLst/>
            <a:gdLst>
              <a:gd name="T0" fmla="*/ 0 w 21281"/>
              <a:gd name="T1" fmla="*/ 0 h 21600"/>
              <a:gd name="T2" fmla="*/ 653989840 w 21281"/>
              <a:gd name="T3" fmla="*/ 307175210 h 21600"/>
              <a:gd name="T4" fmla="*/ 276628 w 21281"/>
              <a:gd name="T5" fmla="*/ 371749426 h 21600"/>
              <a:gd name="T6" fmla="*/ 0 60000 65536"/>
              <a:gd name="T7" fmla="*/ 0 60000 65536"/>
              <a:gd name="T8" fmla="*/ 0 60000 65536"/>
              <a:gd name="T9" fmla="*/ 0 w 21281"/>
              <a:gd name="T10" fmla="*/ 0 h 21600"/>
              <a:gd name="T11" fmla="*/ 21281 w 21281"/>
              <a:gd name="T12" fmla="*/ 21600 h 21600"/>
            </a:gdLst>
            <a:ahLst/>
            <a:cxnLst>
              <a:cxn ang="T6">
                <a:pos x="T0" y="T1"/>
              </a:cxn>
              <a:cxn ang="T7">
                <a:pos x="T2" y="T3"/>
              </a:cxn>
              <a:cxn ang="T8">
                <a:pos x="T4" y="T5"/>
              </a:cxn>
            </a:cxnLst>
            <a:rect l="T9" t="T10" r="T11" b="T12"/>
            <a:pathLst>
              <a:path w="21281" h="21600" fill="none" extrusionOk="0">
                <a:moveTo>
                  <a:pt x="0" y="0"/>
                </a:moveTo>
                <a:cubicBezTo>
                  <a:pt x="3" y="0"/>
                  <a:pt x="6" y="-1"/>
                  <a:pt x="9" y="0"/>
                </a:cubicBezTo>
                <a:cubicBezTo>
                  <a:pt x="10490" y="0"/>
                  <a:pt x="19459" y="7525"/>
                  <a:pt x="21280" y="17848"/>
                </a:cubicBezTo>
              </a:path>
              <a:path w="21281" h="21600" stroke="0" extrusionOk="0">
                <a:moveTo>
                  <a:pt x="0" y="0"/>
                </a:moveTo>
                <a:cubicBezTo>
                  <a:pt x="3" y="0"/>
                  <a:pt x="6" y="-1"/>
                  <a:pt x="9" y="0"/>
                </a:cubicBezTo>
                <a:cubicBezTo>
                  <a:pt x="10490" y="0"/>
                  <a:pt x="19459" y="7525"/>
                  <a:pt x="21280" y="17848"/>
                </a:cubicBezTo>
                <a:lnTo>
                  <a:pt x="9" y="2160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Arc 23">
            <a:extLst>
              <a:ext uri="{FF2B5EF4-FFF2-40B4-BE49-F238E27FC236}">
                <a16:creationId xmlns:a16="http://schemas.microsoft.com/office/drawing/2014/main" id="{7669EA8B-D88A-442B-B683-58E6A3428D77}"/>
              </a:ext>
            </a:extLst>
          </p:cNvPr>
          <p:cNvSpPr>
            <a:spLocks/>
          </p:cNvSpPr>
          <p:nvPr/>
        </p:nvSpPr>
        <p:spPr bwMode="auto">
          <a:xfrm>
            <a:off x="1971675" y="3081338"/>
            <a:ext cx="4740275" cy="2571750"/>
          </a:xfrm>
          <a:custGeom>
            <a:avLst/>
            <a:gdLst>
              <a:gd name="T0" fmla="*/ 0 w 21607"/>
              <a:gd name="T1" fmla="*/ 0 h 21600"/>
              <a:gd name="T2" fmla="*/ 1039949748 w 21607"/>
              <a:gd name="T3" fmla="*/ 306198993 h 21600"/>
              <a:gd name="T4" fmla="*/ 336977 w 21607"/>
              <a:gd name="T5" fmla="*/ 306198993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0"/>
                </a:cubicBezTo>
                <a:cubicBezTo>
                  <a:pt x="11936" y="0"/>
                  <a:pt x="21607" y="9670"/>
                  <a:pt x="21607" y="21600"/>
                </a:cubicBezTo>
              </a:path>
              <a:path w="21607" h="21600" stroke="0" extrusionOk="0">
                <a:moveTo>
                  <a:pt x="0" y="0"/>
                </a:moveTo>
                <a:cubicBezTo>
                  <a:pt x="2" y="0"/>
                  <a:pt x="4" y="-1"/>
                  <a:pt x="7" y="0"/>
                </a:cubicBezTo>
                <a:cubicBezTo>
                  <a:pt x="11936" y="0"/>
                  <a:pt x="21607" y="9670"/>
                  <a:pt x="21607" y="21600"/>
                </a:cubicBezTo>
                <a:lnTo>
                  <a:pt x="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Arc 24">
            <a:extLst>
              <a:ext uri="{FF2B5EF4-FFF2-40B4-BE49-F238E27FC236}">
                <a16:creationId xmlns:a16="http://schemas.microsoft.com/office/drawing/2014/main" id="{BF0EE2A1-C9F3-47BB-82FC-48DE1438717D}"/>
              </a:ext>
            </a:extLst>
          </p:cNvPr>
          <p:cNvSpPr>
            <a:spLocks/>
          </p:cNvSpPr>
          <p:nvPr/>
        </p:nvSpPr>
        <p:spPr bwMode="auto">
          <a:xfrm>
            <a:off x="863600" y="3522663"/>
            <a:ext cx="5138738" cy="2851150"/>
          </a:xfrm>
          <a:custGeom>
            <a:avLst/>
            <a:gdLst>
              <a:gd name="T0" fmla="*/ 268548176 w 20281"/>
              <a:gd name="T1" fmla="*/ 0 h 21191"/>
              <a:gd name="T2" fmla="*/ 1302037279 w 20281"/>
              <a:gd name="T3" fmla="*/ 249053330 h 21191"/>
              <a:gd name="T4" fmla="*/ 0 w 20281"/>
              <a:gd name="T5" fmla="*/ 383608899 h 21191"/>
              <a:gd name="T6" fmla="*/ 0 60000 65536"/>
              <a:gd name="T7" fmla="*/ 0 60000 65536"/>
              <a:gd name="T8" fmla="*/ 0 60000 65536"/>
              <a:gd name="T9" fmla="*/ 0 w 20281"/>
              <a:gd name="T10" fmla="*/ 0 h 21191"/>
              <a:gd name="T11" fmla="*/ 20281 w 20281"/>
              <a:gd name="T12" fmla="*/ 21191 h 21191"/>
            </a:gdLst>
            <a:ahLst/>
            <a:cxnLst>
              <a:cxn ang="T6">
                <a:pos x="T0" y="T1"/>
              </a:cxn>
              <a:cxn ang="T7">
                <a:pos x="T2" y="T3"/>
              </a:cxn>
              <a:cxn ang="T8">
                <a:pos x="T4" y="T5"/>
              </a:cxn>
            </a:cxnLst>
            <a:rect l="T9" t="T10" r="T11" b="T12"/>
            <a:pathLst>
              <a:path w="20281" h="21191" fill="none" extrusionOk="0">
                <a:moveTo>
                  <a:pt x="4183" y="-1"/>
                </a:moveTo>
                <a:cubicBezTo>
                  <a:pt x="11583" y="1460"/>
                  <a:pt x="17685" y="6675"/>
                  <a:pt x="20280" y="13758"/>
                </a:cubicBezTo>
              </a:path>
              <a:path w="20281" h="21191" stroke="0" extrusionOk="0">
                <a:moveTo>
                  <a:pt x="4183" y="-1"/>
                </a:moveTo>
                <a:cubicBezTo>
                  <a:pt x="11583" y="1460"/>
                  <a:pt x="17685" y="6675"/>
                  <a:pt x="20280" y="13758"/>
                </a:cubicBezTo>
                <a:lnTo>
                  <a:pt x="0" y="21191"/>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 name="Arc 25">
            <a:extLst>
              <a:ext uri="{FF2B5EF4-FFF2-40B4-BE49-F238E27FC236}">
                <a16:creationId xmlns:a16="http://schemas.microsoft.com/office/drawing/2014/main" id="{18E2E3B9-F3C7-4ACB-895C-772892FA953D}"/>
              </a:ext>
            </a:extLst>
          </p:cNvPr>
          <p:cNvSpPr>
            <a:spLocks/>
          </p:cNvSpPr>
          <p:nvPr/>
        </p:nvSpPr>
        <p:spPr bwMode="auto">
          <a:xfrm rot="10800000">
            <a:off x="3597275" y="1304925"/>
            <a:ext cx="3914775" cy="2963863"/>
          </a:xfrm>
          <a:custGeom>
            <a:avLst/>
            <a:gdLst>
              <a:gd name="T0" fmla="*/ 71859153 w 20487"/>
              <a:gd name="T1" fmla="*/ 0 h 21510"/>
              <a:gd name="T2" fmla="*/ 748057669 w 20487"/>
              <a:gd name="T3" fmla="*/ 278468882 h 21510"/>
              <a:gd name="T4" fmla="*/ 0 w 20487"/>
              <a:gd name="T5" fmla="*/ 408390548 h 21510"/>
              <a:gd name="T6" fmla="*/ 0 60000 65536"/>
              <a:gd name="T7" fmla="*/ 0 60000 65536"/>
              <a:gd name="T8" fmla="*/ 0 60000 65536"/>
              <a:gd name="T9" fmla="*/ 0 w 20487"/>
              <a:gd name="T10" fmla="*/ 0 h 21510"/>
              <a:gd name="T11" fmla="*/ 20487 w 20487"/>
              <a:gd name="T12" fmla="*/ 21510 h 21510"/>
            </a:gdLst>
            <a:ahLst/>
            <a:cxnLst>
              <a:cxn ang="T6">
                <a:pos x="T0" y="T1"/>
              </a:cxn>
              <a:cxn ang="T7">
                <a:pos x="T2" y="T3"/>
              </a:cxn>
              <a:cxn ang="T8">
                <a:pos x="T4" y="T5"/>
              </a:cxn>
            </a:cxnLst>
            <a:rect l="T9" t="T10" r="T11" b="T12"/>
            <a:pathLst>
              <a:path w="20487" h="21510" fill="none" extrusionOk="0">
                <a:moveTo>
                  <a:pt x="1968" y="-1"/>
                </a:moveTo>
                <a:cubicBezTo>
                  <a:pt x="10504" y="780"/>
                  <a:pt x="17771" y="6536"/>
                  <a:pt x="20487" y="14666"/>
                </a:cubicBezTo>
              </a:path>
              <a:path w="20487" h="21510" stroke="0" extrusionOk="0">
                <a:moveTo>
                  <a:pt x="1968" y="-1"/>
                </a:moveTo>
                <a:cubicBezTo>
                  <a:pt x="10504" y="780"/>
                  <a:pt x="17771" y="6536"/>
                  <a:pt x="20487" y="14666"/>
                </a:cubicBezTo>
                <a:lnTo>
                  <a:pt x="0" y="2151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 name="Freeform 26">
            <a:extLst>
              <a:ext uri="{FF2B5EF4-FFF2-40B4-BE49-F238E27FC236}">
                <a16:creationId xmlns:a16="http://schemas.microsoft.com/office/drawing/2014/main" id="{88E29DCD-FB9E-4DE6-9597-C0BBB68AEA4B}"/>
              </a:ext>
            </a:extLst>
          </p:cNvPr>
          <p:cNvSpPr>
            <a:spLocks/>
          </p:cNvSpPr>
          <p:nvPr/>
        </p:nvSpPr>
        <p:spPr bwMode="auto">
          <a:xfrm>
            <a:off x="4600575" y="3732213"/>
            <a:ext cx="506413" cy="506412"/>
          </a:xfrm>
          <a:custGeom>
            <a:avLst/>
            <a:gdLst>
              <a:gd name="T0" fmla="*/ 0 w 319"/>
              <a:gd name="T1" fmla="*/ 504825 h 319"/>
              <a:gd name="T2" fmla="*/ 58738 w 319"/>
              <a:gd name="T3" fmla="*/ 476250 h 319"/>
              <a:gd name="T4" fmla="*/ 101600 w 319"/>
              <a:gd name="T5" fmla="*/ 447675 h 319"/>
              <a:gd name="T6" fmla="*/ 115888 w 319"/>
              <a:gd name="T7" fmla="*/ 417512 h 319"/>
              <a:gd name="T8" fmla="*/ 158750 w 319"/>
              <a:gd name="T9" fmla="*/ 388937 h 319"/>
              <a:gd name="T10" fmla="*/ 201613 w 319"/>
              <a:gd name="T11" fmla="*/ 360362 h 319"/>
              <a:gd name="T12" fmla="*/ 231775 w 319"/>
              <a:gd name="T13" fmla="*/ 331787 h 319"/>
              <a:gd name="T14" fmla="*/ 274638 w 319"/>
              <a:gd name="T15" fmla="*/ 288925 h 319"/>
              <a:gd name="T16" fmla="*/ 303213 w 319"/>
              <a:gd name="T17" fmla="*/ 258762 h 319"/>
              <a:gd name="T18" fmla="*/ 346075 w 319"/>
              <a:gd name="T19" fmla="*/ 215900 h 319"/>
              <a:gd name="T20" fmla="*/ 376238 w 319"/>
              <a:gd name="T21" fmla="*/ 187325 h 319"/>
              <a:gd name="T22" fmla="*/ 419100 w 319"/>
              <a:gd name="T23" fmla="*/ 144462 h 319"/>
              <a:gd name="T24" fmla="*/ 447675 w 319"/>
              <a:gd name="T25" fmla="*/ 100012 h 319"/>
              <a:gd name="T26" fmla="*/ 476250 w 319"/>
              <a:gd name="T27" fmla="*/ 57150 h 319"/>
              <a:gd name="T28" fmla="*/ 504825 w 319"/>
              <a:gd name="T29" fmla="*/ 14287 h 319"/>
              <a:gd name="T30" fmla="*/ 504825 w 319"/>
              <a:gd name="T31" fmla="*/ 0 h 3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9"/>
              <a:gd name="T49" fmla="*/ 0 h 319"/>
              <a:gd name="T50" fmla="*/ 319 w 319"/>
              <a:gd name="T51" fmla="*/ 319 h 3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9" h="319">
                <a:moveTo>
                  <a:pt x="0" y="318"/>
                </a:moveTo>
                <a:lnTo>
                  <a:pt x="37" y="300"/>
                </a:lnTo>
                <a:lnTo>
                  <a:pt x="64" y="282"/>
                </a:lnTo>
                <a:lnTo>
                  <a:pt x="73" y="263"/>
                </a:lnTo>
                <a:lnTo>
                  <a:pt x="100" y="245"/>
                </a:lnTo>
                <a:lnTo>
                  <a:pt x="127" y="227"/>
                </a:lnTo>
                <a:lnTo>
                  <a:pt x="146" y="209"/>
                </a:lnTo>
                <a:lnTo>
                  <a:pt x="173" y="182"/>
                </a:lnTo>
                <a:lnTo>
                  <a:pt x="191" y="163"/>
                </a:lnTo>
                <a:lnTo>
                  <a:pt x="218" y="136"/>
                </a:lnTo>
                <a:lnTo>
                  <a:pt x="237" y="118"/>
                </a:lnTo>
                <a:lnTo>
                  <a:pt x="264" y="91"/>
                </a:lnTo>
                <a:lnTo>
                  <a:pt x="282" y="63"/>
                </a:lnTo>
                <a:lnTo>
                  <a:pt x="300" y="36"/>
                </a:lnTo>
                <a:lnTo>
                  <a:pt x="318" y="9"/>
                </a:lnTo>
                <a:lnTo>
                  <a:pt x="318" y="0"/>
                </a:lnTo>
              </a:path>
            </a:pathLst>
          </a:custGeom>
          <a:noFill/>
          <a:ln w="762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 name="Rectangle 27">
            <a:extLst>
              <a:ext uri="{FF2B5EF4-FFF2-40B4-BE49-F238E27FC236}">
                <a16:creationId xmlns:a16="http://schemas.microsoft.com/office/drawing/2014/main" id="{60CECD37-C8EB-4227-BF40-D714CCC7EBD8}"/>
              </a:ext>
            </a:extLst>
          </p:cNvPr>
          <p:cNvSpPr>
            <a:spLocks noChangeArrowheads="1"/>
          </p:cNvSpPr>
          <p:nvPr/>
        </p:nvSpPr>
        <p:spPr bwMode="auto">
          <a:xfrm>
            <a:off x="2503488" y="874713"/>
            <a:ext cx="554196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b="0" dirty="0">
                <a:latin typeface="+mn-ea"/>
              </a:rPr>
              <a:t>竞争性交易能够达到哪一帕累</a:t>
            </a:r>
            <a:endParaRPr lang="en-US" altLang="zh-CN" b="0" dirty="0">
              <a:latin typeface="+mn-ea"/>
            </a:endParaRPr>
          </a:p>
          <a:p>
            <a:r>
              <a:rPr lang="zh-CN" altLang="en-US" b="0" dirty="0">
                <a:latin typeface="+mn-ea"/>
              </a:rPr>
              <a:t>托最优分配点？</a:t>
            </a:r>
            <a:endParaRPr lang="en-US" altLang="zh-CN" b="0" dirty="0">
              <a:latin typeface="+mn-ea"/>
            </a:endParaRPr>
          </a:p>
        </p:txBody>
      </p:sp>
      <p:sp>
        <p:nvSpPr>
          <p:cNvPr id="45" name="Arc 28">
            <a:extLst>
              <a:ext uri="{FF2B5EF4-FFF2-40B4-BE49-F238E27FC236}">
                <a16:creationId xmlns:a16="http://schemas.microsoft.com/office/drawing/2014/main" id="{B97A7B73-B461-49DA-926B-B74BF77AF0BE}"/>
              </a:ext>
            </a:extLst>
          </p:cNvPr>
          <p:cNvSpPr>
            <a:spLocks/>
          </p:cNvSpPr>
          <p:nvPr/>
        </p:nvSpPr>
        <p:spPr bwMode="auto">
          <a:xfrm>
            <a:off x="1703388" y="3395663"/>
            <a:ext cx="4641850" cy="2571750"/>
          </a:xfrm>
          <a:custGeom>
            <a:avLst/>
            <a:gdLst>
              <a:gd name="T0" fmla="*/ 0 w 21162"/>
              <a:gd name="T1" fmla="*/ 0 h 21600"/>
              <a:gd name="T2" fmla="*/ 1018181810 w 21162"/>
              <a:gd name="T3" fmla="*/ 244378015 h 21600"/>
              <a:gd name="T4" fmla="*/ 336700 w 21162"/>
              <a:gd name="T5" fmla="*/ 306198993 h 21600"/>
              <a:gd name="T6" fmla="*/ 0 60000 65536"/>
              <a:gd name="T7" fmla="*/ 0 60000 65536"/>
              <a:gd name="T8" fmla="*/ 0 60000 65536"/>
              <a:gd name="T9" fmla="*/ 0 w 21162"/>
              <a:gd name="T10" fmla="*/ 0 h 21600"/>
              <a:gd name="T11" fmla="*/ 21162 w 21162"/>
              <a:gd name="T12" fmla="*/ 21600 h 21600"/>
            </a:gdLst>
            <a:ahLst/>
            <a:cxnLst>
              <a:cxn ang="T6">
                <a:pos x="T0" y="T1"/>
              </a:cxn>
              <a:cxn ang="T7">
                <a:pos x="T2" y="T3"/>
              </a:cxn>
              <a:cxn ang="T8">
                <a:pos x="T4" y="T5"/>
              </a:cxn>
            </a:cxnLst>
            <a:rect l="T9" t="T10" r="T11" b="T12"/>
            <a:pathLst>
              <a:path w="21162" h="21600" fill="none" extrusionOk="0">
                <a:moveTo>
                  <a:pt x="0" y="0"/>
                </a:moveTo>
                <a:cubicBezTo>
                  <a:pt x="2" y="0"/>
                  <a:pt x="4" y="-1"/>
                  <a:pt x="7" y="0"/>
                </a:cubicBezTo>
                <a:cubicBezTo>
                  <a:pt x="10255" y="0"/>
                  <a:pt x="19093" y="7201"/>
                  <a:pt x="21162" y="17238"/>
                </a:cubicBezTo>
              </a:path>
              <a:path w="21162" h="21600" stroke="0" extrusionOk="0">
                <a:moveTo>
                  <a:pt x="0" y="0"/>
                </a:moveTo>
                <a:cubicBezTo>
                  <a:pt x="2" y="0"/>
                  <a:pt x="4" y="-1"/>
                  <a:pt x="7" y="0"/>
                </a:cubicBezTo>
                <a:cubicBezTo>
                  <a:pt x="10255" y="0"/>
                  <a:pt x="19093" y="7201"/>
                  <a:pt x="21162" y="17238"/>
                </a:cubicBezTo>
                <a:lnTo>
                  <a:pt x="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6" name="Arc 29">
            <a:extLst>
              <a:ext uri="{FF2B5EF4-FFF2-40B4-BE49-F238E27FC236}">
                <a16:creationId xmlns:a16="http://schemas.microsoft.com/office/drawing/2014/main" id="{60ECAC7B-4E2F-431A-A0B6-77D7C2D55625}"/>
              </a:ext>
            </a:extLst>
          </p:cNvPr>
          <p:cNvSpPr>
            <a:spLocks/>
          </p:cNvSpPr>
          <p:nvPr/>
        </p:nvSpPr>
        <p:spPr bwMode="auto">
          <a:xfrm rot="10800000">
            <a:off x="3116263" y="1612900"/>
            <a:ext cx="3730625" cy="2833688"/>
          </a:xfrm>
          <a:custGeom>
            <a:avLst/>
            <a:gdLst>
              <a:gd name="T0" fmla="*/ 0 w 21281"/>
              <a:gd name="T1" fmla="*/ 0 h 21600"/>
              <a:gd name="T2" fmla="*/ 653989840 w 21281"/>
              <a:gd name="T3" fmla="*/ 307175210 h 21600"/>
              <a:gd name="T4" fmla="*/ 276628 w 21281"/>
              <a:gd name="T5" fmla="*/ 371749426 h 21600"/>
              <a:gd name="T6" fmla="*/ 0 60000 65536"/>
              <a:gd name="T7" fmla="*/ 0 60000 65536"/>
              <a:gd name="T8" fmla="*/ 0 60000 65536"/>
              <a:gd name="T9" fmla="*/ 0 w 21281"/>
              <a:gd name="T10" fmla="*/ 0 h 21600"/>
              <a:gd name="T11" fmla="*/ 21281 w 21281"/>
              <a:gd name="T12" fmla="*/ 21600 h 21600"/>
            </a:gdLst>
            <a:ahLst/>
            <a:cxnLst>
              <a:cxn ang="T6">
                <a:pos x="T0" y="T1"/>
              </a:cxn>
              <a:cxn ang="T7">
                <a:pos x="T2" y="T3"/>
              </a:cxn>
              <a:cxn ang="T8">
                <a:pos x="T4" y="T5"/>
              </a:cxn>
            </a:cxnLst>
            <a:rect l="T9" t="T10" r="T11" b="T12"/>
            <a:pathLst>
              <a:path w="21281" h="21600" fill="none" extrusionOk="0">
                <a:moveTo>
                  <a:pt x="0" y="0"/>
                </a:moveTo>
                <a:cubicBezTo>
                  <a:pt x="3" y="0"/>
                  <a:pt x="6" y="-1"/>
                  <a:pt x="9" y="0"/>
                </a:cubicBezTo>
                <a:cubicBezTo>
                  <a:pt x="10490" y="0"/>
                  <a:pt x="19459" y="7525"/>
                  <a:pt x="21280" y="17848"/>
                </a:cubicBezTo>
              </a:path>
              <a:path w="21281" h="21600" stroke="0" extrusionOk="0">
                <a:moveTo>
                  <a:pt x="0" y="0"/>
                </a:moveTo>
                <a:cubicBezTo>
                  <a:pt x="3" y="0"/>
                  <a:pt x="6" y="-1"/>
                  <a:pt x="9" y="0"/>
                </a:cubicBezTo>
                <a:cubicBezTo>
                  <a:pt x="10490" y="0"/>
                  <a:pt x="19459" y="7525"/>
                  <a:pt x="21280" y="17848"/>
                </a:cubicBezTo>
                <a:lnTo>
                  <a:pt x="9" y="2160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 name="Line 30">
            <a:extLst>
              <a:ext uri="{FF2B5EF4-FFF2-40B4-BE49-F238E27FC236}">
                <a16:creationId xmlns:a16="http://schemas.microsoft.com/office/drawing/2014/main" id="{5E6A614B-9E87-4DD5-84B5-953BECED75A7}"/>
              </a:ext>
            </a:extLst>
          </p:cNvPr>
          <p:cNvSpPr>
            <a:spLocks noChangeShapeType="1"/>
          </p:cNvSpPr>
          <p:nvPr/>
        </p:nvSpPr>
        <p:spPr bwMode="auto">
          <a:xfrm flipH="1" flipV="1">
            <a:off x="2260600" y="2844800"/>
            <a:ext cx="4953000" cy="2260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1">
            <a:extLst>
              <a:ext uri="{FF2B5EF4-FFF2-40B4-BE49-F238E27FC236}">
                <a16:creationId xmlns:a16="http://schemas.microsoft.com/office/drawing/2014/main" id="{B6F64225-6849-478E-9C04-ABFC691826BF}"/>
              </a:ext>
            </a:extLst>
          </p:cNvPr>
          <p:cNvSpPr>
            <a:spLocks noChangeShapeType="1"/>
          </p:cNvSpPr>
          <p:nvPr/>
        </p:nvSpPr>
        <p:spPr bwMode="auto">
          <a:xfrm>
            <a:off x="2827338" y="1943100"/>
            <a:ext cx="4414837" cy="34480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Arc 32">
            <a:extLst>
              <a:ext uri="{FF2B5EF4-FFF2-40B4-BE49-F238E27FC236}">
                <a16:creationId xmlns:a16="http://schemas.microsoft.com/office/drawing/2014/main" id="{D5811B93-ABF6-4CFD-94F2-19243789C969}"/>
              </a:ext>
            </a:extLst>
          </p:cNvPr>
          <p:cNvSpPr>
            <a:spLocks/>
          </p:cNvSpPr>
          <p:nvPr/>
        </p:nvSpPr>
        <p:spPr bwMode="auto">
          <a:xfrm>
            <a:off x="2422525" y="2041525"/>
            <a:ext cx="592138" cy="869950"/>
          </a:xfrm>
          <a:custGeom>
            <a:avLst/>
            <a:gdLst>
              <a:gd name="T0" fmla="*/ 0 w 21600"/>
              <a:gd name="T1" fmla="*/ 35439613 h 21355"/>
              <a:gd name="T2" fmla="*/ 13797088 w 21600"/>
              <a:gd name="T3" fmla="*/ 0 h 21355"/>
              <a:gd name="T4" fmla="*/ 16232751 w 21600"/>
              <a:gd name="T5" fmla="*/ 35439613 h 21355"/>
              <a:gd name="T6" fmla="*/ 0 60000 65536"/>
              <a:gd name="T7" fmla="*/ 0 60000 65536"/>
              <a:gd name="T8" fmla="*/ 0 60000 65536"/>
              <a:gd name="T9" fmla="*/ 0 w 21600"/>
              <a:gd name="T10" fmla="*/ 0 h 21355"/>
              <a:gd name="T11" fmla="*/ 21600 w 21600"/>
              <a:gd name="T12" fmla="*/ 21355 h 21355"/>
            </a:gdLst>
            <a:ahLst/>
            <a:cxnLst>
              <a:cxn ang="T6">
                <a:pos x="T0" y="T1"/>
              </a:cxn>
              <a:cxn ang="T7">
                <a:pos x="T2" y="T3"/>
              </a:cxn>
              <a:cxn ang="T8">
                <a:pos x="T4" y="T5"/>
              </a:cxn>
            </a:cxnLst>
            <a:rect l="T9" t="T10" r="T11" b="T12"/>
            <a:pathLst>
              <a:path w="21600" h="21355" fill="none" extrusionOk="0">
                <a:moveTo>
                  <a:pt x="0" y="21355"/>
                </a:moveTo>
                <a:cubicBezTo>
                  <a:pt x="0" y="10677"/>
                  <a:pt x="7802" y="1601"/>
                  <a:pt x="18358" y="-1"/>
                </a:cubicBezTo>
              </a:path>
              <a:path w="21600" h="21355" stroke="0" extrusionOk="0">
                <a:moveTo>
                  <a:pt x="0" y="21355"/>
                </a:moveTo>
                <a:cubicBezTo>
                  <a:pt x="0" y="10677"/>
                  <a:pt x="7802" y="1601"/>
                  <a:pt x="18358" y="-1"/>
                </a:cubicBezTo>
                <a:lnTo>
                  <a:pt x="21600" y="21355"/>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0" name="Oval 33">
            <a:extLst>
              <a:ext uri="{FF2B5EF4-FFF2-40B4-BE49-F238E27FC236}">
                <a16:creationId xmlns:a16="http://schemas.microsoft.com/office/drawing/2014/main" id="{5BEB37AB-F647-45E5-B01F-35B54CD2C8E3}"/>
              </a:ext>
            </a:extLst>
          </p:cNvPr>
          <p:cNvSpPr>
            <a:spLocks noChangeArrowheads="1"/>
          </p:cNvSpPr>
          <p:nvPr/>
        </p:nvSpPr>
        <p:spPr bwMode="auto">
          <a:xfrm>
            <a:off x="6173788" y="4532313"/>
            <a:ext cx="261937" cy="261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25764734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8A3759C7-0C0C-44B4-A521-C305ACC33567}"/>
                  </a:ext>
                </a:extLst>
              </p:cNvPr>
              <p:cNvSpPr/>
              <p:nvPr/>
            </p:nvSpPr>
            <p:spPr>
              <a:xfrm>
                <a:off x="1522156" y="4442416"/>
                <a:ext cx="655949"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sz="2400" dirty="0"/>
              </a:p>
            </p:txBody>
          </p:sp>
        </mc:Choice>
        <mc:Fallback xmlns="">
          <p:sp>
            <p:nvSpPr>
              <p:cNvPr id="27" name="矩形 26">
                <a:extLst>
                  <a:ext uri="{FF2B5EF4-FFF2-40B4-BE49-F238E27FC236}">
                    <a16:creationId xmlns:a16="http://schemas.microsoft.com/office/drawing/2014/main" id="{8A3759C7-0C0C-44B4-A521-C305ACC33567}"/>
                  </a:ext>
                </a:extLst>
              </p:cNvPr>
              <p:cNvSpPr>
                <a:spLocks noRot="1" noChangeAspect="1" noMove="1" noResize="1" noEditPoints="1" noAdjustHandles="1" noChangeArrowheads="1" noChangeShapeType="1" noTextEdit="1"/>
              </p:cNvSpPr>
              <p:nvPr/>
            </p:nvSpPr>
            <p:spPr>
              <a:xfrm>
                <a:off x="1522156" y="4442416"/>
                <a:ext cx="655949" cy="468718"/>
              </a:xfrm>
              <a:prstGeom prst="rect">
                <a:avLst/>
              </a:prstGeom>
              <a:blipFill>
                <a:blip r:embed="rId2"/>
                <a:stretch>
                  <a:fillRect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CAE93701-A01B-4AD4-9E2F-3FDC13199615}"/>
                  </a:ext>
                </a:extLst>
              </p:cNvPr>
              <p:cNvSpPr/>
              <p:nvPr/>
            </p:nvSpPr>
            <p:spPr>
              <a:xfrm>
                <a:off x="7215800" y="4426676"/>
                <a:ext cx="654217"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29" name="矩形 28">
                <a:extLst>
                  <a:ext uri="{FF2B5EF4-FFF2-40B4-BE49-F238E27FC236}">
                    <a16:creationId xmlns:a16="http://schemas.microsoft.com/office/drawing/2014/main" id="{CAE93701-A01B-4AD4-9E2F-3FDC13199615}"/>
                  </a:ext>
                </a:extLst>
              </p:cNvPr>
              <p:cNvSpPr>
                <a:spLocks noRot="1" noChangeAspect="1" noMove="1" noResize="1" noEditPoints="1" noAdjustHandles="1" noChangeArrowheads="1" noChangeShapeType="1" noTextEdit="1"/>
              </p:cNvSpPr>
              <p:nvPr/>
            </p:nvSpPr>
            <p:spPr>
              <a:xfrm>
                <a:off x="7215800" y="4426676"/>
                <a:ext cx="654217" cy="466859"/>
              </a:xfrm>
              <a:prstGeom prst="rect">
                <a:avLst/>
              </a:prstGeom>
              <a:blipFill>
                <a:blip r:embed="rId3"/>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06BB84C7-69A9-4C1C-80CD-565C6ADBDA62}"/>
                  </a:ext>
                </a:extLst>
              </p:cNvPr>
              <p:cNvSpPr/>
              <p:nvPr/>
            </p:nvSpPr>
            <p:spPr>
              <a:xfrm>
                <a:off x="5973679" y="2055084"/>
                <a:ext cx="654217"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0" name="矩形 29">
                <a:extLst>
                  <a:ext uri="{FF2B5EF4-FFF2-40B4-BE49-F238E27FC236}">
                    <a16:creationId xmlns:a16="http://schemas.microsoft.com/office/drawing/2014/main" id="{06BB84C7-69A9-4C1C-80CD-565C6ADBDA62}"/>
                  </a:ext>
                </a:extLst>
              </p:cNvPr>
              <p:cNvSpPr>
                <a:spLocks noRot="1" noChangeAspect="1" noMove="1" noResize="1" noEditPoints="1" noAdjustHandles="1" noChangeArrowheads="1" noChangeShapeType="1" noTextEdit="1"/>
              </p:cNvSpPr>
              <p:nvPr/>
            </p:nvSpPr>
            <p:spPr>
              <a:xfrm>
                <a:off x="5973679" y="2055084"/>
                <a:ext cx="654217" cy="466153"/>
              </a:xfrm>
              <a:prstGeom prst="rect">
                <a:avLst/>
              </a:prstGeom>
              <a:blipFill>
                <a:blip r:embed="rId4"/>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34C30855-D1AD-41C7-A8BF-917BF86FBCEC}"/>
                  </a:ext>
                </a:extLst>
              </p:cNvPr>
              <p:cNvSpPr/>
              <p:nvPr/>
            </p:nvSpPr>
            <p:spPr>
              <a:xfrm>
                <a:off x="7959978" y="5315893"/>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1" name="矩形 30">
                <a:extLst>
                  <a:ext uri="{FF2B5EF4-FFF2-40B4-BE49-F238E27FC236}">
                    <a16:creationId xmlns:a16="http://schemas.microsoft.com/office/drawing/2014/main" id="{34C30855-D1AD-41C7-A8BF-917BF86FBCEC}"/>
                  </a:ext>
                </a:extLst>
              </p:cNvPr>
              <p:cNvSpPr>
                <a:spLocks noRot="1" noChangeAspect="1" noMove="1" noResize="1" noEditPoints="1" noAdjustHandles="1" noChangeArrowheads="1" noChangeShapeType="1" noTextEdit="1"/>
              </p:cNvSpPr>
              <p:nvPr/>
            </p:nvSpPr>
            <p:spPr>
              <a:xfrm>
                <a:off x="7959978" y="5315893"/>
                <a:ext cx="606705" cy="468013"/>
              </a:xfrm>
              <a:prstGeom prst="rect">
                <a:avLst/>
              </a:prstGeom>
              <a:blipFill>
                <a:blip r:embed="rId5"/>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9008DB88-5681-4517-B426-11720367E3D7}"/>
                  </a:ext>
                </a:extLst>
              </p:cNvPr>
              <p:cNvSpPr/>
              <p:nvPr/>
            </p:nvSpPr>
            <p:spPr>
              <a:xfrm>
                <a:off x="7274058" y="5894254"/>
                <a:ext cx="604974"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32" name="矩形 31">
                <a:extLst>
                  <a:ext uri="{FF2B5EF4-FFF2-40B4-BE49-F238E27FC236}">
                    <a16:creationId xmlns:a16="http://schemas.microsoft.com/office/drawing/2014/main" id="{9008DB88-5681-4517-B426-11720367E3D7}"/>
                  </a:ext>
                </a:extLst>
              </p:cNvPr>
              <p:cNvSpPr>
                <a:spLocks noRot="1" noChangeAspect="1" noMove="1" noResize="1" noEditPoints="1" noAdjustHandles="1" noChangeArrowheads="1" noChangeShapeType="1" noTextEdit="1"/>
              </p:cNvSpPr>
              <p:nvPr/>
            </p:nvSpPr>
            <p:spPr>
              <a:xfrm>
                <a:off x="7274058" y="5894254"/>
                <a:ext cx="604974" cy="466859"/>
              </a:xfrm>
              <a:prstGeom prst="rect">
                <a:avLst/>
              </a:prstGeom>
              <a:blipFill>
                <a:blip r:embed="rId6"/>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CCCE50C9-E76D-499C-BD31-1785E440400B}"/>
                  </a:ext>
                </a:extLst>
              </p:cNvPr>
              <p:cNvSpPr/>
              <p:nvPr/>
            </p:nvSpPr>
            <p:spPr>
              <a:xfrm>
                <a:off x="549678" y="2148967"/>
                <a:ext cx="604974"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sz="2400" dirty="0"/>
              </a:p>
            </p:txBody>
          </p:sp>
        </mc:Choice>
        <mc:Fallback xmlns="">
          <p:sp>
            <p:nvSpPr>
              <p:cNvPr id="33" name="矩形 32">
                <a:extLst>
                  <a:ext uri="{FF2B5EF4-FFF2-40B4-BE49-F238E27FC236}">
                    <a16:creationId xmlns:a16="http://schemas.microsoft.com/office/drawing/2014/main" id="{CCCE50C9-E76D-499C-BD31-1785E440400B}"/>
                  </a:ext>
                </a:extLst>
              </p:cNvPr>
              <p:cNvSpPr>
                <a:spLocks noRot="1" noChangeAspect="1" noMove="1" noResize="1" noEditPoints="1" noAdjustHandles="1" noChangeArrowheads="1" noChangeShapeType="1" noTextEdit="1"/>
              </p:cNvSpPr>
              <p:nvPr/>
            </p:nvSpPr>
            <p:spPr>
              <a:xfrm>
                <a:off x="549678" y="2148967"/>
                <a:ext cx="604974" cy="466153"/>
              </a:xfrm>
              <a:prstGeom prst="rect">
                <a:avLst/>
              </a:prstGeom>
              <a:blipFill>
                <a:blip r:embed="rId7"/>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710431D0-30B0-4EFF-93B4-40E65D70CC7A}"/>
                  </a:ext>
                </a:extLst>
              </p:cNvPr>
              <p:cNvSpPr/>
              <p:nvPr/>
            </p:nvSpPr>
            <p:spPr>
              <a:xfrm>
                <a:off x="1653895" y="926695"/>
                <a:ext cx="606705" cy="468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34" name="矩形 33">
                <a:extLst>
                  <a:ext uri="{FF2B5EF4-FFF2-40B4-BE49-F238E27FC236}">
                    <a16:creationId xmlns:a16="http://schemas.microsoft.com/office/drawing/2014/main" id="{710431D0-30B0-4EFF-93B4-40E65D70CC7A}"/>
                  </a:ext>
                </a:extLst>
              </p:cNvPr>
              <p:cNvSpPr>
                <a:spLocks noRot="1" noChangeAspect="1" noMove="1" noResize="1" noEditPoints="1" noAdjustHandles="1" noChangeArrowheads="1" noChangeShapeType="1" noTextEdit="1"/>
              </p:cNvSpPr>
              <p:nvPr/>
            </p:nvSpPr>
            <p:spPr>
              <a:xfrm>
                <a:off x="1653895" y="926695"/>
                <a:ext cx="606705" cy="468718"/>
              </a:xfrm>
              <a:prstGeom prst="rect">
                <a:avLst/>
              </a:prstGeom>
              <a:blipFill>
                <a:blip r:embed="rId8"/>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BC3FD558-820F-459B-B2E8-EE7D753554E6}"/>
                  </a:ext>
                </a:extLst>
              </p:cNvPr>
              <p:cNvSpPr/>
              <p:nvPr/>
            </p:nvSpPr>
            <p:spPr>
              <a:xfrm>
                <a:off x="5990758" y="5193656"/>
                <a:ext cx="655949"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11" name="矩形 10">
                <a:extLst>
                  <a:ext uri="{FF2B5EF4-FFF2-40B4-BE49-F238E27FC236}">
                    <a16:creationId xmlns:a16="http://schemas.microsoft.com/office/drawing/2014/main" id="{BC3FD558-820F-459B-B2E8-EE7D753554E6}"/>
                  </a:ext>
                </a:extLst>
              </p:cNvPr>
              <p:cNvSpPr>
                <a:spLocks noRot="1" noChangeAspect="1" noMove="1" noResize="1" noEditPoints="1" noAdjustHandles="1" noChangeArrowheads="1" noChangeShapeType="1" noTextEdit="1"/>
              </p:cNvSpPr>
              <p:nvPr/>
            </p:nvSpPr>
            <p:spPr>
              <a:xfrm>
                <a:off x="5990758" y="5193656"/>
                <a:ext cx="655949" cy="468013"/>
              </a:xfrm>
              <a:prstGeom prst="rect">
                <a:avLst/>
              </a:prstGeom>
              <a:blipFill>
                <a:blip r:embed="rId9"/>
                <a:stretch>
                  <a:fillRect b="-1299"/>
                </a:stretch>
              </a:blipFill>
            </p:spPr>
            <p:txBody>
              <a:bodyPr/>
              <a:lstStyle/>
              <a:p>
                <a:r>
                  <a:rPr lang="zh-CN" altLang="en-US">
                    <a:noFill/>
                  </a:rPr>
                  <a:t> </a:t>
                </a:r>
              </a:p>
            </p:txBody>
          </p:sp>
        </mc:Fallback>
      </mc:AlternateContent>
      <p:sp>
        <p:nvSpPr>
          <p:cNvPr id="13" name="Line 3">
            <a:extLst>
              <a:ext uri="{FF2B5EF4-FFF2-40B4-BE49-F238E27FC236}">
                <a16:creationId xmlns:a16="http://schemas.microsoft.com/office/drawing/2014/main" id="{17BB0D35-EC85-4F47-9483-22B2B6B94429}"/>
              </a:ext>
            </a:extLst>
          </p:cNvPr>
          <p:cNvSpPr>
            <a:spLocks noChangeShapeType="1"/>
          </p:cNvSpPr>
          <p:nvPr/>
        </p:nvSpPr>
        <p:spPr bwMode="auto">
          <a:xfrm>
            <a:off x="2262188" y="1000125"/>
            <a:ext cx="0" cy="4119563"/>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4">
            <a:extLst>
              <a:ext uri="{FF2B5EF4-FFF2-40B4-BE49-F238E27FC236}">
                <a16:creationId xmlns:a16="http://schemas.microsoft.com/office/drawing/2014/main" id="{12C60FDF-4E06-4D16-9059-193E870BD31D}"/>
              </a:ext>
            </a:extLst>
          </p:cNvPr>
          <p:cNvSpPr>
            <a:spLocks noChangeShapeType="1"/>
          </p:cNvSpPr>
          <p:nvPr/>
        </p:nvSpPr>
        <p:spPr bwMode="auto">
          <a:xfrm>
            <a:off x="2271713" y="5129213"/>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5">
            <a:extLst>
              <a:ext uri="{FF2B5EF4-FFF2-40B4-BE49-F238E27FC236}">
                <a16:creationId xmlns:a16="http://schemas.microsoft.com/office/drawing/2014/main" id="{1260088E-F3E7-4185-BA33-1A0F5B629528}"/>
              </a:ext>
            </a:extLst>
          </p:cNvPr>
          <p:cNvSpPr>
            <a:spLocks noChangeShapeType="1"/>
          </p:cNvSpPr>
          <p:nvPr/>
        </p:nvSpPr>
        <p:spPr bwMode="auto">
          <a:xfrm>
            <a:off x="6313488" y="4648200"/>
            <a:ext cx="0" cy="47625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6">
            <a:extLst>
              <a:ext uri="{FF2B5EF4-FFF2-40B4-BE49-F238E27FC236}">
                <a16:creationId xmlns:a16="http://schemas.microsoft.com/office/drawing/2014/main" id="{9A4C2E83-EFA3-4CF2-A7A7-E2B2ED35D0A8}"/>
              </a:ext>
            </a:extLst>
          </p:cNvPr>
          <p:cNvSpPr>
            <a:spLocks noChangeShapeType="1"/>
          </p:cNvSpPr>
          <p:nvPr/>
        </p:nvSpPr>
        <p:spPr bwMode="auto">
          <a:xfrm flipH="1">
            <a:off x="2259013" y="4676775"/>
            <a:ext cx="4083050"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7">
            <a:extLst>
              <a:ext uri="{FF2B5EF4-FFF2-40B4-BE49-F238E27FC236}">
                <a16:creationId xmlns:a16="http://schemas.microsoft.com/office/drawing/2014/main" id="{29EB9027-8FC8-4D45-ACED-2135C4A3B983}"/>
              </a:ext>
            </a:extLst>
          </p:cNvPr>
          <p:cNvSpPr>
            <a:spLocks noChangeArrowheads="1"/>
          </p:cNvSpPr>
          <p:nvPr/>
        </p:nvSpPr>
        <p:spPr bwMode="auto">
          <a:xfrm>
            <a:off x="6175375" y="4529138"/>
            <a:ext cx="261938" cy="2619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 name="Rectangle 12">
            <a:extLst>
              <a:ext uri="{FF2B5EF4-FFF2-40B4-BE49-F238E27FC236}">
                <a16:creationId xmlns:a16="http://schemas.microsoft.com/office/drawing/2014/main" id="{1AD398BE-97F8-4C43-9B9A-EAD996349BFA}"/>
              </a:ext>
            </a:extLst>
          </p:cNvPr>
          <p:cNvSpPr>
            <a:spLocks noChangeArrowheads="1"/>
          </p:cNvSpPr>
          <p:nvPr/>
        </p:nvSpPr>
        <p:spPr bwMode="auto">
          <a:xfrm>
            <a:off x="1765300" y="4970463"/>
            <a:ext cx="692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A</a:t>
            </a:r>
          </a:p>
        </p:txBody>
      </p:sp>
      <p:sp>
        <p:nvSpPr>
          <p:cNvPr id="23" name="Line 13">
            <a:extLst>
              <a:ext uri="{FF2B5EF4-FFF2-40B4-BE49-F238E27FC236}">
                <a16:creationId xmlns:a16="http://schemas.microsoft.com/office/drawing/2014/main" id="{C869A435-2AE0-441F-B1A4-CF686321F26B}"/>
              </a:ext>
            </a:extLst>
          </p:cNvPr>
          <p:cNvSpPr>
            <a:spLocks noChangeShapeType="1"/>
          </p:cNvSpPr>
          <p:nvPr/>
        </p:nvSpPr>
        <p:spPr bwMode="auto">
          <a:xfrm>
            <a:off x="7237413" y="2551113"/>
            <a:ext cx="0" cy="38100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4">
            <a:extLst>
              <a:ext uri="{FF2B5EF4-FFF2-40B4-BE49-F238E27FC236}">
                <a16:creationId xmlns:a16="http://schemas.microsoft.com/office/drawing/2014/main" id="{AF44FE0D-CB5C-4AEE-A3FB-5DD247519C75}"/>
              </a:ext>
            </a:extLst>
          </p:cNvPr>
          <p:cNvSpPr>
            <a:spLocks noChangeShapeType="1"/>
          </p:cNvSpPr>
          <p:nvPr/>
        </p:nvSpPr>
        <p:spPr bwMode="auto">
          <a:xfrm flipH="1">
            <a:off x="1079500" y="2560638"/>
            <a:ext cx="614362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Rectangle 19">
            <a:extLst>
              <a:ext uri="{FF2B5EF4-FFF2-40B4-BE49-F238E27FC236}">
                <a16:creationId xmlns:a16="http://schemas.microsoft.com/office/drawing/2014/main" id="{555F3745-6449-4C59-8A97-EEC6EEF92DB6}"/>
              </a:ext>
            </a:extLst>
          </p:cNvPr>
          <p:cNvSpPr>
            <a:spLocks noChangeArrowheads="1"/>
          </p:cNvSpPr>
          <p:nvPr/>
        </p:nvSpPr>
        <p:spPr bwMode="auto">
          <a:xfrm>
            <a:off x="7145338" y="209232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a:ea typeface="宋体" panose="02010600030101010101" pitchFamily="2" charset="-122"/>
              </a:rPr>
              <a:t>O</a:t>
            </a:r>
            <a:r>
              <a:rPr lang="en-US" altLang="zh-CN" baseline="-25000">
                <a:ea typeface="宋体" panose="02010600030101010101" pitchFamily="2" charset="-122"/>
              </a:rPr>
              <a:t>B</a:t>
            </a:r>
          </a:p>
        </p:txBody>
      </p:sp>
      <p:sp>
        <p:nvSpPr>
          <p:cNvPr id="37" name="Line 20">
            <a:extLst>
              <a:ext uri="{FF2B5EF4-FFF2-40B4-BE49-F238E27FC236}">
                <a16:creationId xmlns:a16="http://schemas.microsoft.com/office/drawing/2014/main" id="{9A8B5F45-AFB1-41C0-B623-7E6A3979AF61}"/>
              </a:ext>
            </a:extLst>
          </p:cNvPr>
          <p:cNvSpPr>
            <a:spLocks noChangeShapeType="1"/>
          </p:cNvSpPr>
          <p:nvPr/>
        </p:nvSpPr>
        <p:spPr bwMode="auto">
          <a:xfrm flipV="1">
            <a:off x="6300788" y="2578100"/>
            <a:ext cx="0" cy="203517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21">
            <a:extLst>
              <a:ext uri="{FF2B5EF4-FFF2-40B4-BE49-F238E27FC236}">
                <a16:creationId xmlns:a16="http://schemas.microsoft.com/office/drawing/2014/main" id="{8BBAA850-D09A-4D3C-A258-70F9559B521C}"/>
              </a:ext>
            </a:extLst>
          </p:cNvPr>
          <p:cNvSpPr>
            <a:spLocks noChangeShapeType="1"/>
          </p:cNvSpPr>
          <p:nvPr/>
        </p:nvSpPr>
        <p:spPr bwMode="auto">
          <a:xfrm>
            <a:off x="6353175" y="4687888"/>
            <a:ext cx="866775"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Arc 22">
            <a:extLst>
              <a:ext uri="{FF2B5EF4-FFF2-40B4-BE49-F238E27FC236}">
                <a16:creationId xmlns:a16="http://schemas.microsoft.com/office/drawing/2014/main" id="{C3491DEA-7512-44A3-B695-4A8B37DD5AFD}"/>
              </a:ext>
            </a:extLst>
          </p:cNvPr>
          <p:cNvSpPr>
            <a:spLocks/>
          </p:cNvSpPr>
          <p:nvPr/>
        </p:nvSpPr>
        <p:spPr bwMode="auto">
          <a:xfrm rot="10800000">
            <a:off x="2970213" y="1882775"/>
            <a:ext cx="3730625" cy="2833688"/>
          </a:xfrm>
          <a:custGeom>
            <a:avLst/>
            <a:gdLst>
              <a:gd name="T0" fmla="*/ 0 w 21281"/>
              <a:gd name="T1" fmla="*/ 0 h 21600"/>
              <a:gd name="T2" fmla="*/ 653989840 w 21281"/>
              <a:gd name="T3" fmla="*/ 307175210 h 21600"/>
              <a:gd name="T4" fmla="*/ 276628 w 21281"/>
              <a:gd name="T5" fmla="*/ 371749426 h 21600"/>
              <a:gd name="T6" fmla="*/ 0 60000 65536"/>
              <a:gd name="T7" fmla="*/ 0 60000 65536"/>
              <a:gd name="T8" fmla="*/ 0 60000 65536"/>
              <a:gd name="T9" fmla="*/ 0 w 21281"/>
              <a:gd name="T10" fmla="*/ 0 h 21600"/>
              <a:gd name="T11" fmla="*/ 21281 w 21281"/>
              <a:gd name="T12" fmla="*/ 21600 h 21600"/>
            </a:gdLst>
            <a:ahLst/>
            <a:cxnLst>
              <a:cxn ang="T6">
                <a:pos x="T0" y="T1"/>
              </a:cxn>
              <a:cxn ang="T7">
                <a:pos x="T2" y="T3"/>
              </a:cxn>
              <a:cxn ang="T8">
                <a:pos x="T4" y="T5"/>
              </a:cxn>
            </a:cxnLst>
            <a:rect l="T9" t="T10" r="T11" b="T12"/>
            <a:pathLst>
              <a:path w="21281" h="21600" fill="none" extrusionOk="0">
                <a:moveTo>
                  <a:pt x="0" y="0"/>
                </a:moveTo>
                <a:cubicBezTo>
                  <a:pt x="3" y="0"/>
                  <a:pt x="6" y="-1"/>
                  <a:pt x="9" y="0"/>
                </a:cubicBezTo>
                <a:cubicBezTo>
                  <a:pt x="10490" y="0"/>
                  <a:pt x="19459" y="7525"/>
                  <a:pt x="21280" y="17848"/>
                </a:cubicBezTo>
              </a:path>
              <a:path w="21281" h="21600" stroke="0" extrusionOk="0">
                <a:moveTo>
                  <a:pt x="0" y="0"/>
                </a:moveTo>
                <a:cubicBezTo>
                  <a:pt x="3" y="0"/>
                  <a:pt x="6" y="-1"/>
                  <a:pt x="9" y="0"/>
                </a:cubicBezTo>
                <a:cubicBezTo>
                  <a:pt x="10490" y="0"/>
                  <a:pt x="19459" y="7525"/>
                  <a:pt x="21280" y="17848"/>
                </a:cubicBezTo>
                <a:lnTo>
                  <a:pt x="9" y="2160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Arc 23">
            <a:extLst>
              <a:ext uri="{FF2B5EF4-FFF2-40B4-BE49-F238E27FC236}">
                <a16:creationId xmlns:a16="http://schemas.microsoft.com/office/drawing/2014/main" id="{2A6FB105-995C-4018-A361-42FE9995384F}"/>
              </a:ext>
            </a:extLst>
          </p:cNvPr>
          <p:cNvSpPr>
            <a:spLocks/>
          </p:cNvSpPr>
          <p:nvPr/>
        </p:nvSpPr>
        <p:spPr bwMode="auto">
          <a:xfrm>
            <a:off x="1971675" y="3081338"/>
            <a:ext cx="4740275" cy="2571750"/>
          </a:xfrm>
          <a:custGeom>
            <a:avLst/>
            <a:gdLst>
              <a:gd name="T0" fmla="*/ 0 w 21607"/>
              <a:gd name="T1" fmla="*/ 0 h 21600"/>
              <a:gd name="T2" fmla="*/ 1039949748 w 21607"/>
              <a:gd name="T3" fmla="*/ 306198993 h 21600"/>
              <a:gd name="T4" fmla="*/ 336977 w 21607"/>
              <a:gd name="T5" fmla="*/ 306198993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0"/>
                </a:cubicBezTo>
                <a:cubicBezTo>
                  <a:pt x="11936" y="0"/>
                  <a:pt x="21607" y="9670"/>
                  <a:pt x="21607" y="21600"/>
                </a:cubicBezTo>
              </a:path>
              <a:path w="21607" h="21600" stroke="0" extrusionOk="0">
                <a:moveTo>
                  <a:pt x="0" y="0"/>
                </a:moveTo>
                <a:cubicBezTo>
                  <a:pt x="2" y="0"/>
                  <a:pt x="4" y="-1"/>
                  <a:pt x="7" y="0"/>
                </a:cubicBezTo>
                <a:cubicBezTo>
                  <a:pt x="11936" y="0"/>
                  <a:pt x="21607" y="9670"/>
                  <a:pt x="21607" y="21600"/>
                </a:cubicBezTo>
                <a:lnTo>
                  <a:pt x="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Arc 24">
            <a:extLst>
              <a:ext uri="{FF2B5EF4-FFF2-40B4-BE49-F238E27FC236}">
                <a16:creationId xmlns:a16="http://schemas.microsoft.com/office/drawing/2014/main" id="{ECBD1040-A292-42A6-A46D-2DC30A684AA5}"/>
              </a:ext>
            </a:extLst>
          </p:cNvPr>
          <p:cNvSpPr>
            <a:spLocks/>
          </p:cNvSpPr>
          <p:nvPr/>
        </p:nvSpPr>
        <p:spPr bwMode="auto">
          <a:xfrm>
            <a:off x="863600" y="3522663"/>
            <a:ext cx="5138738" cy="2851150"/>
          </a:xfrm>
          <a:custGeom>
            <a:avLst/>
            <a:gdLst>
              <a:gd name="T0" fmla="*/ 268548176 w 20281"/>
              <a:gd name="T1" fmla="*/ 0 h 21191"/>
              <a:gd name="T2" fmla="*/ 1302037279 w 20281"/>
              <a:gd name="T3" fmla="*/ 249053330 h 21191"/>
              <a:gd name="T4" fmla="*/ 0 w 20281"/>
              <a:gd name="T5" fmla="*/ 383608899 h 21191"/>
              <a:gd name="T6" fmla="*/ 0 60000 65536"/>
              <a:gd name="T7" fmla="*/ 0 60000 65536"/>
              <a:gd name="T8" fmla="*/ 0 60000 65536"/>
              <a:gd name="T9" fmla="*/ 0 w 20281"/>
              <a:gd name="T10" fmla="*/ 0 h 21191"/>
              <a:gd name="T11" fmla="*/ 20281 w 20281"/>
              <a:gd name="T12" fmla="*/ 21191 h 21191"/>
            </a:gdLst>
            <a:ahLst/>
            <a:cxnLst>
              <a:cxn ang="T6">
                <a:pos x="T0" y="T1"/>
              </a:cxn>
              <a:cxn ang="T7">
                <a:pos x="T2" y="T3"/>
              </a:cxn>
              <a:cxn ang="T8">
                <a:pos x="T4" y="T5"/>
              </a:cxn>
            </a:cxnLst>
            <a:rect l="T9" t="T10" r="T11" b="T12"/>
            <a:pathLst>
              <a:path w="20281" h="21191" fill="none" extrusionOk="0">
                <a:moveTo>
                  <a:pt x="4183" y="-1"/>
                </a:moveTo>
                <a:cubicBezTo>
                  <a:pt x="11583" y="1460"/>
                  <a:pt x="17685" y="6675"/>
                  <a:pt x="20280" y="13758"/>
                </a:cubicBezTo>
              </a:path>
              <a:path w="20281" h="21191" stroke="0" extrusionOk="0">
                <a:moveTo>
                  <a:pt x="4183" y="-1"/>
                </a:moveTo>
                <a:cubicBezTo>
                  <a:pt x="11583" y="1460"/>
                  <a:pt x="17685" y="6675"/>
                  <a:pt x="20280" y="13758"/>
                </a:cubicBezTo>
                <a:lnTo>
                  <a:pt x="0" y="21191"/>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 name="Arc 25">
            <a:extLst>
              <a:ext uri="{FF2B5EF4-FFF2-40B4-BE49-F238E27FC236}">
                <a16:creationId xmlns:a16="http://schemas.microsoft.com/office/drawing/2014/main" id="{C7CB789D-8857-4EB3-94A2-AEFCE76CE59F}"/>
              </a:ext>
            </a:extLst>
          </p:cNvPr>
          <p:cNvSpPr>
            <a:spLocks/>
          </p:cNvSpPr>
          <p:nvPr/>
        </p:nvSpPr>
        <p:spPr bwMode="auto">
          <a:xfrm rot="10800000">
            <a:off x="3597275" y="1304925"/>
            <a:ext cx="3914775" cy="2963863"/>
          </a:xfrm>
          <a:custGeom>
            <a:avLst/>
            <a:gdLst>
              <a:gd name="T0" fmla="*/ 71859153 w 20487"/>
              <a:gd name="T1" fmla="*/ 0 h 21510"/>
              <a:gd name="T2" fmla="*/ 748057669 w 20487"/>
              <a:gd name="T3" fmla="*/ 278468882 h 21510"/>
              <a:gd name="T4" fmla="*/ 0 w 20487"/>
              <a:gd name="T5" fmla="*/ 408390548 h 21510"/>
              <a:gd name="T6" fmla="*/ 0 60000 65536"/>
              <a:gd name="T7" fmla="*/ 0 60000 65536"/>
              <a:gd name="T8" fmla="*/ 0 60000 65536"/>
              <a:gd name="T9" fmla="*/ 0 w 20487"/>
              <a:gd name="T10" fmla="*/ 0 h 21510"/>
              <a:gd name="T11" fmla="*/ 20487 w 20487"/>
              <a:gd name="T12" fmla="*/ 21510 h 21510"/>
            </a:gdLst>
            <a:ahLst/>
            <a:cxnLst>
              <a:cxn ang="T6">
                <a:pos x="T0" y="T1"/>
              </a:cxn>
              <a:cxn ang="T7">
                <a:pos x="T2" y="T3"/>
              </a:cxn>
              <a:cxn ang="T8">
                <a:pos x="T4" y="T5"/>
              </a:cxn>
            </a:cxnLst>
            <a:rect l="T9" t="T10" r="T11" b="T12"/>
            <a:pathLst>
              <a:path w="20487" h="21510" fill="none" extrusionOk="0">
                <a:moveTo>
                  <a:pt x="1968" y="-1"/>
                </a:moveTo>
                <a:cubicBezTo>
                  <a:pt x="10504" y="780"/>
                  <a:pt x="17771" y="6536"/>
                  <a:pt x="20487" y="14666"/>
                </a:cubicBezTo>
              </a:path>
              <a:path w="20487" h="21510" stroke="0" extrusionOk="0">
                <a:moveTo>
                  <a:pt x="1968" y="-1"/>
                </a:moveTo>
                <a:cubicBezTo>
                  <a:pt x="10504" y="780"/>
                  <a:pt x="17771" y="6536"/>
                  <a:pt x="20487" y="14666"/>
                </a:cubicBezTo>
                <a:lnTo>
                  <a:pt x="0" y="2151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 name="Freeform 26">
            <a:extLst>
              <a:ext uri="{FF2B5EF4-FFF2-40B4-BE49-F238E27FC236}">
                <a16:creationId xmlns:a16="http://schemas.microsoft.com/office/drawing/2014/main" id="{3F414CC1-A4DB-4C5A-90DF-E6221F42C821}"/>
              </a:ext>
            </a:extLst>
          </p:cNvPr>
          <p:cNvSpPr>
            <a:spLocks/>
          </p:cNvSpPr>
          <p:nvPr/>
        </p:nvSpPr>
        <p:spPr bwMode="auto">
          <a:xfrm>
            <a:off x="4600575" y="3732213"/>
            <a:ext cx="506413" cy="506412"/>
          </a:xfrm>
          <a:custGeom>
            <a:avLst/>
            <a:gdLst>
              <a:gd name="T0" fmla="*/ 0 w 319"/>
              <a:gd name="T1" fmla="*/ 504825 h 319"/>
              <a:gd name="T2" fmla="*/ 58738 w 319"/>
              <a:gd name="T3" fmla="*/ 476250 h 319"/>
              <a:gd name="T4" fmla="*/ 101600 w 319"/>
              <a:gd name="T5" fmla="*/ 447675 h 319"/>
              <a:gd name="T6" fmla="*/ 115888 w 319"/>
              <a:gd name="T7" fmla="*/ 417512 h 319"/>
              <a:gd name="T8" fmla="*/ 158750 w 319"/>
              <a:gd name="T9" fmla="*/ 388937 h 319"/>
              <a:gd name="T10" fmla="*/ 201613 w 319"/>
              <a:gd name="T11" fmla="*/ 360362 h 319"/>
              <a:gd name="T12" fmla="*/ 231775 w 319"/>
              <a:gd name="T13" fmla="*/ 331787 h 319"/>
              <a:gd name="T14" fmla="*/ 274638 w 319"/>
              <a:gd name="T15" fmla="*/ 288925 h 319"/>
              <a:gd name="T16" fmla="*/ 303213 w 319"/>
              <a:gd name="T17" fmla="*/ 258762 h 319"/>
              <a:gd name="T18" fmla="*/ 346075 w 319"/>
              <a:gd name="T19" fmla="*/ 215900 h 319"/>
              <a:gd name="T20" fmla="*/ 376238 w 319"/>
              <a:gd name="T21" fmla="*/ 187325 h 319"/>
              <a:gd name="T22" fmla="*/ 419100 w 319"/>
              <a:gd name="T23" fmla="*/ 144462 h 319"/>
              <a:gd name="T24" fmla="*/ 447675 w 319"/>
              <a:gd name="T25" fmla="*/ 100012 h 319"/>
              <a:gd name="T26" fmla="*/ 476250 w 319"/>
              <a:gd name="T27" fmla="*/ 57150 h 319"/>
              <a:gd name="T28" fmla="*/ 504825 w 319"/>
              <a:gd name="T29" fmla="*/ 14287 h 319"/>
              <a:gd name="T30" fmla="*/ 504825 w 319"/>
              <a:gd name="T31" fmla="*/ 0 h 3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9"/>
              <a:gd name="T49" fmla="*/ 0 h 319"/>
              <a:gd name="T50" fmla="*/ 319 w 319"/>
              <a:gd name="T51" fmla="*/ 319 h 3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9" h="319">
                <a:moveTo>
                  <a:pt x="0" y="318"/>
                </a:moveTo>
                <a:lnTo>
                  <a:pt x="37" y="300"/>
                </a:lnTo>
                <a:lnTo>
                  <a:pt x="64" y="282"/>
                </a:lnTo>
                <a:lnTo>
                  <a:pt x="73" y="263"/>
                </a:lnTo>
                <a:lnTo>
                  <a:pt x="100" y="245"/>
                </a:lnTo>
                <a:lnTo>
                  <a:pt x="127" y="227"/>
                </a:lnTo>
                <a:lnTo>
                  <a:pt x="146" y="209"/>
                </a:lnTo>
                <a:lnTo>
                  <a:pt x="173" y="182"/>
                </a:lnTo>
                <a:lnTo>
                  <a:pt x="191" y="163"/>
                </a:lnTo>
                <a:lnTo>
                  <a:pt x="218" y="136"/>
                </a:lnTo>
                <a:lnTo>
                  <a:pt x="237" y="118"/>
                </a:lnTo>
                <a:lnTo>
                  <a:pt x="264" y="91"/>
                </a:lnTo>
                <a:lnTo>
                  <a:pt x="282" y="63"/>
                </a:lnTo>
                <a:lnTo>
                  <a:pt x="300" y="36"/>
                </a:lnTo>
                <a:lnTo>
                  <a:pt x="318" y="9"/>
                </a:lnTo>
                <a:lnTo>
                  <a:pt x="318" y="0"/>
                </a:lnTo>
              </a:path>
            </a:pathLst>
          </a:custGeom>
          <a:noFill/>
          <a:ln w="762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 name="Arc 27">
            <a:extLst>
              <a:ext uri="{FF2B5EF4-FFF2-40B4-BE49-F238E27FC236}">
                <a16:creationId xmlns:a16="http://schemas.microsoft.com/office/drawing/2014/main" id="{CA6FF91C-F279-4A8F-ACAA-4AEE90DA8FAA}"/>
              </a:ext>
            </a:extLst>
          </p:cNvPr>
          <p:cNvSpPr>
            <a:spLocks/>
          </p:cNvSpPr>
          <p:nvPr/>
        </p:nvSpPr>
        <p:spPr bwMode="auto">
          <a:xfrm>
            <a:off x="1703388" y="3395663"/>
            <a:ext cx="4641850" cy="2571750"/>
          </a:xfrm>
          <a:custGeom>
            <a:avLst/>
            <a:gdLst>
              <a:gd name="T0" fmla="*/ 0 w 21162"/>
              <a:gd name="T1" fmla="*/ 0 h 21600"/>
              <a:gd name="T2" fmla="*/ 1018181810 w 21162"/>
              <a:gd name="T3" fmla="*/ 244378015 h 21600"/>
              <a:gd name="T4" fmla="*/ 336700 w 21162"/>
              <a:gd name="T5" fmla="*/ 306198993 h 21600"/>
              <a:gd name="T6" fmla="*/ 0 60000 65536"/>
              <a:gd name="T7" fmla="*/ 0 60000 65536"/>
              <a:gd name="T8" fmla="*/ 0 60000 65536"/>
              <a:gd name="T9" fmla="*/ 0 w 21162"/>
              <a:gd name="T10" fmla="*/ 0 h 21600"/>
              <a:gd name="T11" fmla="*/ 21162 w 21162"/>
              <a:gd name="T12" fmla="*/ 21600 h 21600"/>
            </a:gdLst>
            <a:ahLst/>
            <a:cxnLst>
              <a:cxn ang="T6">
                <a:pos x="T0" y="T1"/>
              </a:cxn>
              <a:cxn ang="T7">
                <a:pos x="T2" y="T3"/>
              </a:cxn>
              <a:cxn ang="T8">
                <a:pos x="T4" y="T5"/>
              </a:cxn>
            </a:cxnLst>
            <a:rect l="T9" t="T10" r="T11" b="T12"/>
            <a:pathLst>
              <a:path w="21162" h="21600" fill="none" extrusionOk="0">
                <a:moveTo>
                  <a:pt x="0" y="0"/>
                </a:moveTo>
                <a:cubicBezTo>
                  <a:pt x="2" y="0"/>
                  <a:pt x="4" y="-1"/>
                  <a:pt x="7" y="0"/>
                </a:cubicBezTo>
                <a:cubicBezTo>
                  <a:pt x="10255" y="0"/>
                  <a:pt x="19093" y="7201"/>
                  <a:pt x="21162" y="17238"/>
                </a:cubicBezTo>
              </a:path>
              <a:path w="21162" h="21600" stroke="0" extrusionOk="0">
                <a:moveTo>
                  <a:pt x="0" y="0"/>
                </a:moveTo>
                <a:cubicBezTo>
                  <a:pt x="2" y="0"/>
                  <a:pt x="4" y="-1"/>
                  <a:pt x="7" y="0"/>
                </a:cubicBezTo>
                <a:cubicBezTo>
                  <a:pt x="10255" y="0"/>
                  <a:pt x="19093" y="7201"/>
                  <a:pt x="21162" y="17238"/>
                </a:cubicBezTo>
                <a:lnTo>
                  <a:pt x="7" y="2160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 name="Arc 28">
            <a:extLst>
              <a:ext uri="{FF2B5EF4-FFF2-40B4-BE49-F238E27FC236}">
                <a16:creationId xmlns:a16="http://schemas.microsoft.com/office/drawing/2014/main" id="{1DB74C66-FC24-4B8C-A5CC-A9938302678A}"/>
              </a:ext>
            </a:extLst>
          </p:cNvPr>
          <p:cNvSpPr>
            <a:spLocks/>
          </p:cNvSpPr>
          <p:nvPr/>
        </p:nvSpPr>
        <p:spPr bwMode="auto">
          <a:xfrm rot="10800000">
            <a:off x="3116263" y="1612900"/>
            <a:ext cx="3730625" cy="2833688"/>
          </a:xfrm>
          <a:custGeom>
            <a:avLst/>
            <a:gdLst>
              <a:gd name="T0" fmla="*/ 0 w 21281"/>
              <a:gd name="T1" fmla="*/ 0 h 21600"/>
              <a:gd name="T2" fmla="*/ 653989840 w 21281"/>
              <a:gd name="T3" fmla="*/ 307175210 h 21600"/>
              <a:gd name="T4" fmla="*/ 276628 w 21281"/>
              <a:gd name="T5" fmla="*/ 371749426 h 21600"/>
              <a:gd name="T6" fmla="*/ 0 60000 65536"/>
              <a:gd name="T7" fmla="*/ 0 60000 65536"/>
              <a:gd name="T8" fmla="*/ 0 60000 65536"/>
              <a:gd name="T9" fmla="*/ 0 w 21281"/>
              <a:gd name="T10" fmla="*/ 0 h 21600"/>
              <a:gd name="T11" fmla="*/ 21281 w 21281"/>
              <a:gd name="T12" fmla="*/ 21600 h 21600"/>
            </a:gdLst>
            <a:ahLst/>
            <a:cxnLst>
              <a:cxn ang="T6">
                <a:pos x="T0" y="T1"/>
              </a:cxn>
              <a:cxn ang="T7">
                <a:pos x="T2" y="T3"/>
              </a:cxn>
              <a:cxn ang="T8">
                <a:pos x="T4" y="T5"/>
              </a:cxn>
            </a:cxnLst>
            <a:rect l="T9" t="T10" r="T11" b="T12"/>
            <a:pathLst>
              <a:path w="21281" h="21600" fill="none" extrusionOk="0">
                <a:moveTo>
                  <a:pt x="0" y="0"/>
                </a:moveTo>
                <a:cubicBezTo>
                  <a:pt x="3" y="0"/>
                  <a:pt x="6" y="-1"/>
                  <a:pt x="9" y="0"/>
                </a:cubicBezTo>
                <a:cubicBezTo>
                  <a:pt x="10490" y="0"/>
                  <a:pt x="19459" y="7525"/>
                  <a:pt x="21280" y="17848"/>
                </a:cubicBezTo>
              </a:path>
              <a:path w="21281" h="21600" stroke="0" extrusionOk="0">
                <a:moveTo>
                  <a:pt x="0" y="0"/>
                </a:moveTo>
                <a:cubicBezTo>
                  <a:pt x="3" y="0"/>
                  <a:pt x="6" y="-1"/>
                  <a:pt x="9" y="0"/>
                </a:cubicBezTo>
                <a:cubicBezTo>
                  <a:pt x="10490" y="0"/>
                  <a:pt x="19459" y="7525"/>
                  <a:pt x="21280" y="17848"/>
                </a:cubicBezTo>
                <a:lnTo>
                  <a:pt x="9" y="21600"/>
                </a:lnTo>
                <a:close/>
              </a:path>
            </a:pathLst>
          </a:custGeom>
          <a:noFill/>
          <a:ln w="25400" cap="rnd">
            <a:solidFill>
              <a:srgbClr val="33CC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6" name="Line 29">
            <a:extLst>
              <a:ext uri="{FF2B5EF4-FFF2-40B4-BE49-F238E27FC236}">
                <a16:creationId xmlns:a16="http://schemas.microsoft.com/office/drawing/2014/main" id="{F43CDD2F-C481-4F6F-B1FA-C5CDD41E39FC}"/>
              </a:ext>
            </a:extLst>
          </p:cNvPr>
          <p:cNvSpPr>
            <a:spLocks noChangeShapeType="1"/>
          </p:cNvSpPr>
          <p:nvPr/>
        </p:nvSpPr>
        <p:spPr bwMode="auto">
          <a:xfrm flipH="1" flipV="1">
            <a:off x="1644650" y="2563813"/>
            <a:ext cx="5568950" cy="254158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Oval 30">
            <a:extLst>
              <a:ext uri="{FF2B5EF4-FFF2-40B4-BE49-F238E27FC236}">
                <a16:creationId xmlns:a16="http://schemas.microsoft.com/office/drawing/2014/main" id="{0C60ADAD-F358-46C1-A6CB-0A696170BD11}"/>
              </a:ext>
            </a:extLst>
          </p:cNvPr>
          <p:cNvSpPr>
            <a:spLocks noChangeArrowheads="1"/>
          </p:cNvSpPr>
          <p:nvPr/>
        </p:nvSpPr>
        <p:spPr bwMode="auto">
          <a:xfrm>
            <a:off x="6173788" y="4532313"/>
            <a:ext cx="261937" cy="261937"/>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8" name="Line 31">
            <a:extLst>
              <a:ext uri="{FF2B5EF4-FFF2-40B4-BE49-F238E27FC236}">
                <a16:creationId xmlns:a16="http://schemas.microsoft.com/office/drawing/2014/main" id="{74D09EF1-38BF-4F22-B5C0-EC4EDAA0277B}"/>
              </a:ext>
            </a:extLst>
          </p:cNvPr>
          <p:cNvSpPr>
            <a:spLocks noChangeShapeType="1"/>
          </p:cNvSpPr>
          <p:nvPr/>
        </p:nvSpPr>
        <p:spPr bwMode="auto">
          <a:xfrm>
            <a:off x="4864100" y="2549525"/>
            <a:ext cx="0" cy="2568575"/>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2">
            <a:extLst>
              <a:ext uri="{FF2B5EF4-FFF2-40B4-BE49-F238E27FC236}">
                <a16:creationId xmlns:a16="http://schemas.microsoft.com/office/drawing/2014/main" id="{FA6FF3CB-C4C6-4599-8E7E-889F53675F59}"/>
              </a:ext>
            </a:extLst>
          </p:cNvPr>
          <p:cNvSpPr>
            <a:spLocks noChangeShapeType="1"/>
          </p:cNvSpPr>
          <p:nvPr/>
        </p:nvSpPr>
        <p:spPr bwMode="auto">
          <a:xfrm flipH="1">
            <a:off x="2263775" y="4044950"/>
            <a:ext cx="4964113"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3">
            <a:extLst>
              <a:ext uri="{FF2B5EF4-FFF2-40B4-BE49-F238E27FC236}">
                <a16:creationId xmlns:a16="http://schemas.microsoft.com/office/drawing/2014/main" id="{53C34287-AF58-4FB4-94F1-259151BD68CC}"/>
              </a:ext>
            </a:extLst>
          </p:cNvPr>
          <p:cNvSpPr>
            <a:spLocks noChangeShapeType="1"/>
          </p:cNvSpPr>
          <p:nvPr/>
        </p:nvSpPr>
        <p:spPr bwMode="auto">
          <a:xfrm flipV="1">
            <a:off x="936625" y="4035425"/>
            <a:ext cx="0" cy="109537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35">
            <a:extLst>
              <a:ext uri="{FF2B5EF4-FFF2-40B4-BE49-F238E27FC236}">
                <a16:creationId xmlns:a16="http://schemas.microsoft.com/office/drawing/2014/main" id="{884AAEF0-160D-4BB1-B4E4-685335D1B44F}"/>
              </a:ext>
            </a:extLst>
          </p:cNvPr>
          <p:cNvSpPr>
            <a:spLocks noChangeShapeType="1"/>
          </p:cNvSpPr>
          <p:nvPr/>
        </p:nvSpPr>
        <p:spPr bwMode="auto">
          <a:xfrm>
            <a:off x="2278063" y="5857875"/>
            <a:ext cx="2554287"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Oval 37">
            <a:extLst>
              <a:ext uri="{FF2B5EF4-FFF2-40B4-BE49-F238E27FC236}">
                <a16:creationId xmlns:a16="http://schemas.microsoft.com/office/drawing/2014/main" id="{740B9F3C-CBDA-4703-9CD1-25C602B6E0E1}"/>
              </a:ext>
            </a:extLst>
          </p:cNvPr>
          <p:cNvSpPr>
            <a:spLocks noChangeArrowheads="1"/>
          </p:cNvSpPr>
          <p:nvPr/>
        </p:nvSpPr>
        <p:spPr bwMode="auto">
          <a:xfrm>
            <a:off x="4725988" y="3903663"/>
            <a:ext cx="261937" cy="26193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5" name="Line 38">
            <a:extLst>
              <a:ext uri="{FF2B5EF4-FFF2-40B4-BE49-F238E27FC236}">
                <a16:creationId xmlns:a16="http://schemas.microsoft.com/office/drawing/2014/main" id="{ABACA68E-DCCB-4473-BBC0-2979C8AFAA6C}"/>
              </a:ext>
            </a:extLst>
          </p:cNvPr>
          <p:cNvSpPr>
            <a:spLocks noChangeShapeType="1"/>
          </p:cNvSpPr>
          <p:nvPr/>
        </p:nvSpPr>
        <p:spPr bwMode="auto">
          <a:xfrm flipH="1">
            <a:off x="4846638" y="1493838"/>
            <a:ext cx="2366962"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40">
            <a:extLst>
              <a:ext uri="{FF2B5EF4-FFF2-40B4-BE49-F238E27FC236}">
                <a16:creationId xmlns:a16="http://schemas.microsoft.com/office/drawing/2014/main" id="{B7969211-0B54-42CC-B441-E228E9E13CC0}"/>
              </a:ext>
            </a:extLst>
          </p:cNvPr>
          <p:cNvSpPr>
            <a:spLocks noChangeShapeType="1"/>
          </p:cNvSpPr>
          <p:nvPr/>
        </p:nvSpPr>
        <p:spPr bwMode="auto">
          <a:xfrm>
            <a:off x="8393113" y="2549525"/>
            <a:ext cx="0" cy="1471613"/>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D1B56ED2-21C0-498B-877B-795E8FF0CADD}"/>
                  </a:ext>
                </a:extLst>
              </p:cNvPr>
              <p:cNvSpPr/>
              <p:nvPr/>
            </p:nvSpPr>
            <p:spPr>
              <a:xfrm>
                <a:off x="878933" y="4323062"/>
                <a:ext cx="503599" cy="4680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61" name="矩形 60">
                <a:extLst>
                  <a:ext uri="{FF2B5EF4-FFF2-40B4-BE49-F238E27FC236}">
                    <a16:creationId xmlns:a16="http://schemas.microsoft.com/office/drawing/2014/main" id="{D1B56ED2-21C0-498B-877B-795E8FF0CADD}"/>
                  </a:ext>
                </a:extLst>
              </p:cNvPr>
              <p:cNvSpPr>
                <a:spLocks noRot="1" noChangeAspect="1" noMove="1" noResize="1" noEditPoints="1" noAdjustHandles="1" noChangeArrowheads="1" noChangeShapeType="1" noTextEdit="1"/>
              </p:cNvSpPr>
              <p:nvPr/>
            </p:nvSpPr>
            <p:spPr>
              <a:xfrm>
                <a:off x="878933" y="4323062"/>
                <a:ext cx="503599" cy="468013"/>
              </a:xfrm>
              <a:prstGeom prst="rect">
                <a:avLst/>
              </a:prstGeom>
              <a:blipFill>
                <a:blip r:embed="rId10"/>
                <a:stretch>
                  <a:fillRect r="-1205"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87499C86-935F-4C6D-BFEA-CE92B7AD3548}"/>
                  </a:ext>
                </a:extLst>
              </p:cNvPr>
              <p:cNvSpPr/>
              <p:nvPr/>
            </p:nvSpPr>
            <p:spPr>
              <a:xfrm>
                <a:off x="3129616" y="5872613"/>
                <a:ext cx="606705" cy="468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i="1">
                              <a:latin typeface="Cambria Math" panose="02040503050406030204" pitchFamily="18" charset="0"/>
                            </a:rPr>
                            <m:t>𝐴</m:t>
                          </m:r>
                        </m:sup>
                      </m:sSubSup>
                    </m:oMath>
                  </m:oMathPara>
                </a14:m>
                <a:endParaRPr lang="zh-CN" altLang="en-US" dirty="0"/>
              </a:p>
            </p:txBody>
          </p:sp>
        </mc:Choice>
        <mc:Fallback xmlns="">
          <p:sp>
            <p:nvSpPr>
              <p:cNvPr id="62" name="矩形 61">
                <a:extLst>
                  <a:ext uri="{FF2B5EF4-FFF2-40B4-BE49-F238E27FC236}">
                    <a16:creationId xmlns:a16="http://schemas.microsoft.com/office/drawing/2014/main" id="{87499C86-935F-4C6D-BFEA-CE92B7AD3548}"/>
                  </a:ext>
                </a:extLst>
              </p:cNvPr>
              <p:cNvSpPr>
                <a:spLocks noRot="1" noChangeAspect="1" noMove="1" noResize="1" noEditPoints="1" noAdjustHandles="1" noChangeArrowheads="1" noChangeShapeType="1" noTextEdit="1"/>
              </p:cNvSpPr>
              <p:nvPr/>
            </p:nvSpPr>
            <p:spPr>
              <a:xfrm>
                <a:off x="3129616" y="5872613"/>
                <a:ext cx="606705" cy="468013"/>
              </a:xfrm>
              <a:prstGeom prst="rect">
                <a:avLst/>
              </a:prstGeom>
              <a:blipFill>
                <a:blip r:embed="rId11"/>
                <a:stretch>
                  <a:fillRect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345CB194-DC15-4758-BA09-604BFC28D9E9}"/>
                  </a:ext>
                </a:extLst>
              </p:cNvPr>
              <p:cNvSpPr/>
              <p:nvPr/>
            </p:nvSpPr>
            <p:spPr>
              <a:xfrm>
                <a:off x="7743825" y="3144920"/>
                <a:ext cx="604974" cy="466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63" name="矩形 62">
                <a:extLst>
                  <a:ext uri="{FF2B5EF4-FFF2-40B4-BE49-F238E27FC236}">
                    <a16:creationId xmlns:a16="http://schemas.microsoft.com/office/drawing/2014/main" id="{345CB194-DC15-4758-BA09-604BFC28D9E9}"/>
                  </a:ext>
                </a:extLst>
              </p:cNvPr>
              <p:cNvSpPr>
                <a:spLocks noRot="1" noChangeAspect="1" noMove="1" noResize="1" noEditPoints="1" noAdjustHandles="1" noChangeArrowheads="1" noChangeShapeType="1" noTextEdit="1"/>
              </p:cNvSpPr>
              <p:nvPr/>
            </p:nvSpPr>
            <p:spPr>
              <a:xfrm>
                <a:off x="7743825" y="3144920"/>
                <a:ext cx="604974" cy="466859"/>
              </a:xfrm>
              <a:prstGeom prst="rect">
                <a:avLst/>
              </a:prstGeom>
              <a:blipFill>
                <a:blip r:embed="rId12"/>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a:extLst>
                  <a:ext uri="{FF2B5EF4-FFF2-40B4-BE49-F238E27FC236}">
                    <a16:creationId xmlns:a16="http://schemas.microsoft.com/office/drawing/2014/main" id="{AD1A2341-A84B-49F7-8A59-0697EA4281C4}"/>
                  </a:ext>
                </a:extLst>
              </p:cNvPr>
              <p:cNvSpPr/>
              <p:nvPr/>
            </p:nvSpPr>
            <p:spPr>
              <a:xfrm>
                <a:off x="5727632" y="1015567"/>
                <a:ext cx="604974" cy="466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𝐵</m:t>
                          </m:r>
                        </m:sup>
                      </m:sSubSup>
                    </m:oMath>
                  </m:oMathPara>
                </a14:m>
                <a:endParaRPr lang="zh-CN" altLang="en-US" dirty="0"/>
              </a:p>
            </p:txBody>
          </p:sp>
        </mc:Choice>
        <mc:Fallback xmlns="">
          <p:sp>
            <p:nvSpPr>
              <p:cNvPr id="64" name="矩形 63">
                <a:extLst>
                  <a:ext uri="{FF2B5EF4-FFF2-40B4-BE49-F238E27FC236}">
                    <a16:creationId xmlns:a16="http://schemas.microsoft.com/office/drawing/2014/main" id="{AD1A2341-A84B-49F7-8A59-0697EA4281C4}"/>
                  </a:ext>
                </a:extLst>
              </p:cNvPr>
              <p:cNvSpPr>
                <a:spLocks noRot="1" noChangeAspect="1" noMove="1" noResize="1" noEditPoints="1" noAdjustHandles="1" noChangeArrowheads="1" noChangeShapeType="1" noTextEdit="1"/>
              </p:cNvSpPr>
              <p:nvPr/>
            </p:nvSpPr>
            <p:spPr>
              <a:xfrm>
                <a:off x="5727632" y="1015567"/>
                <a:ext cx="604974" cy="466153"/>
              </a:xfrm>
              <a:prstGeom prst="rect">
                <a:avLst/>
              </a:prstGeom>
              <a:blipFill>
                <a:blip r:embed="rId13"/>
                <a:stretch>
                  <a:fillRect b="-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93719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566E4-6C7F-4506-9977-393EC1183975}"/>
              </a:ext>
            </a:extLst>
          </p:cNvPr>
          <p:cNvSpPr>
            <a:spLocks noGrp="1"/>
          </p:cNvSpPr>
          <p:nvPr>
            <p:ph type="title"/>
          </p:nvPr>
        </p:nvSpPr>
        <p:spPr/>
        <p:txBody>
          <a:bodyPr/>
          <a:lstStyle/>
          <a:p>
            <a:r>
              <a:rPr lang="zh-CN" altLang="en-US" dirty="0">
                <a:latin typeface="+mn-ea"/>
              </a:rPr>
              <a:t>福利经济学第一定律</a:t>
            </a:r>
            <a:endParaRPr lang="zh-CN" altLang="en-US" dirty="0"/>
          </a:p>
        </p:txBody>
      </p:sp>
      <p:sp>
        <p:nvSpPr>
          <p:cNvPr id="3" name="内容占位符 2">
            <a:extLst>
              <a:ext uri="{FF2B5EF4-FFF2-40B4-BE49-F238E27FC236}">
                <a16:creationId xmlns:a16="http://schemas.microsoft.com/office/drawing/2014/main" id="{6D8FBFB4-3B4A-4299-8173-7AF1322A0980}"/>
              </a:ext>
            </a:extLst>
          </p:cNvPr>
          <p:cNvSpPr>
            <a:spLocks noGrp="1"/>
          </p:cNvSpPr>
          <p:nvPr>
            <p:ph idx="1"/>
          </p:nvPr>
        </p:nvSpPr>
        <p:spPr/>
        <p:txBody>
          <a:bodyPr/>
          <a:lstStyle/>
          <a:p>
            <a:r>
              <a:rPr lang="zh-CN" altLang="en-US" dirty="0">
                <a:latin typeface="+mn-ea"/>
              </a:rPr>
              <a:t>在新价格条件</a:t>
            </a:r>
            <a:r>
              <a:rPr lang="en-US" altLang="zh-CN" dirty="0">
                <a:latin typeface="+mn-ea"/>
              </a:rPr>
              <a:t>p</a:t>
            </a:r>
            <a:r>
              <a:rPr lang="en-US" altLang="zh-CN" baseline="-25000" dirty="0">
                <a:latin typeface="+mn-ea"/>
              </a:rPr>
              <a:t>1</a:t>
            </a:r>
            <a:r>
              <a:rPr lang="en-US" altLang="zh-CN" dirty="0">
                <a:latin typeface="+mn-ea"/>
              </a:rPr>
              <a:t> </a:t>
            </a:r>
            <a:r>
              <a:rPr lang="zh-CN" altLang="en-US" dirty="0">
                <a:latin typeface="+mn-ea"/>
              </a:rPr>
              <a:t>和</a:t>
            </a:r>
            <a:r>
              <a:rPr lang="en-US" altLang="zh-CN" dirty="0">
                <a:latin typeface="+mn-ea"/>
              </a:rPr>
              <a:t> p</a:t>
            </a:r>
            <a:r>
              <a:rPr lang="en-US" altLang="zh-CN" baseline="-25000" dirty="0">
                <a:latin typeface="+mn-ea"/>
              </a:rPr>
              <a:t>2</a:t>
            </a:r>
            <a:r>
              <a:rPr lang="zh-CN" altLang="en-US" dirty="0">
                <a:latin typeface="+mn-ea"/>
              </a:rPr>
              <a:t>下，两个市场都出清，从而达到一般均衡状态。</a:t>
            </a:r>
            <a:endParaRPr lang="en-US" altLang="zh-CN" dirty="0">
              <a:latin typeface="+mn-ea"/>
            </a:endParaRPr>
          </a:p>
          <a:p>
            <a:r>
              <a:rPr lang="zh-CN" altLang="en-US" dirty="0">
                <a:latin typeface="+mn-ea"/>
              </a:rPr>
              <a:t>在竞争性市场达到了禀赋的一个特别帕累托最优。</a:t>
            </a:r>
            <a:endParaRPr lang="en-US" altLang="zh-CN" dirty="0">
              <a:latin typeface="+mn-ea"/>
            </a:endParaRPr>
          </a:p>
          <a:p>
            <a:r>
              <a:rPr lang="zh-CN" altLang="en-US" dirty="0">
                <a:latin typeface="+mn-ea"/>
              </a:rPr>
              <a:t>福利经济学第一定律：假定消费者的偏好是性状良好的，在竞争性市场中的交易能达到禀赋的帕累托最优分配。</a:t>
            </a:r>
          </a:p>
          <a:p>
            <a:endParaRPr lang="zh-CN" altLang="en-US" dirty="0">
              <a:latin typeface="+mn-ea"/>
            </a:endParaRPr>
          </a:p>
        </p:txBody>
      </p:sp>
    </p:spTree>
    <p:extLst>
      <p:ext uri="{BB962C8B-B14F-4D97-AF65-F5344CB8AC3E}">
        <p14:creationId xmlns:p14="http://schemas.microsoft.com/office/powerpoint/2010/main" val="109644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3B573-8700-4EFE-A265-C192404ADE65}"/>
              </a:ext>
            </a:extLst>
          </p:cNvPr>
          <p:cNvSpPr>
            <a:spLocks noGrp="1"/>
          </p:cNvSpPr>
          <p:nvPr>
            <p:ph type="title"/>
          </p:nvPr>
        </p:nvSpPr>
        <p:spPr/>
        <p:txBody>
          <a:bodyPr/>
          <a:lstStyle/>
          <a:p>
            <a:r>
              <a:rPr lang="zh-CN" altLang="en-US" dirty="0"/>
              <a:t>福利经济学第二定律</a:t>
            </a:r>
          </a:p>
        </p:txBody>
      </p:sp>
      <p:sp>
        <p:nvSpPr>
          <p:cNvPr id="3" name="内容占位符 2">
            <a:extLst>
              <a:ext uri="{FF2B5EF4-FFF2-40B4-BE49-F238E27FC236}">
                <a16:creationId xmlns:a16="http://schemas.microsoft.com/office/drawing/2014/main" id="{795A0C4D-97AE-422F-A97F-295361A2A51E}"/>
              </a:ext>
            </a:extLst>
          </p:cNvPr>
          <p:cNvSpPr>
            <a:spLocks noGrp="1"/>
          </p:cNvSpPr>
          <p:nvPr>
            <p:ph idx="1"/>
          </p:nvPr>
        </p:nvSpPr>
        <p:spPr/>
        <p:txBody>
          <a:bodyPr/>
          <a:lstStyle/>
          <a:p>
            <a:r>
              <a:rPr lang="zh-CN" altLang="en-US" dirty="0"/>
              <a:t>福利经济学第二定律：给定消费者的偏好为性状良好的，对于任意帕累托最优分配，存在一定的价格水平和总禀赋的分配使得在竞争性市场的交易可以达到该帕累托最优分配。</a:t>
            </a:r>
            <a:endParaRPr lang="en-US" altLang="zh-CN" dirty="0"/>
          </a:p>
          <a:p>
            <a:pPr lvl="1"/>
            <a:r>
              <a:rPr lang="zh-CN" altLang="en-US" dirty="0"/>
              <a:t>在禀赋在消费者合理分布时，任何帕累托最优分配（契约曲线上的任意一点）都可以通过竞争性市场交易达到。</a:t>
            </a:r>
          </a:p>
          <a:p>
            <a:endParaRPr lang="zh-CN" altLang="en-US" dirty="0"/>
          </a:p>
          <a:p>
            <a:endParaRPr lang="zh-CN" altLang="en-US" dirty="0"/>
          </a:p>
        </p:txBody>
      </p:sp>
    </p:spTree>
    <p:extLst>
      <p:ext uri="{BB962C8B-B14F-4D97-AF65-F5344CB8AC3E}">
        <p14:creationId xmlns:p14="http://schemas.microsoft.com/office/powerpoint/2010/main" val="595693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0F67B-C669-40A3-820F-F1FC9B76BB55}"/>
              </a:ext>
            </a:extLst>
          </p:cNvPr>
          <p:cNvSpPr>
            <a:spLocks noGrp="1"/>
          </p:cNvSpPr>
          <p:nvPr>
            <p:ph type="title"/>
          </p:nvPr>
        </p:nvSpPr>
        <p:spPr/>
        <p:txBody>
          <a:bodyPr/>
          <a:lstStyle/>
          <a:p>
            <a:r>
              <a:rPr lang="zh-CN" altLang="en-US" dirty="0"/>
              <a:t>竞争性市场中交换的效率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0BC2AB-5D15-43CC-9ECE-4C1D1C287A17}"/>
                  </a:ext>
                </a:extLst>
              </p:cNvPr>
              <p:cNvSpPr>
                <a:spLocks noGrp="1"/>
              </p:cNvSpPr>
              <p:nvPr>
                <p:ph idx="1"/>
              </p:nvPr>
            </p:nvSpPr>
            <p:spPr/>
            <p:txBody>
              <a:bodyPr/>
              <a:lstStyle/>
              <a:p>
                <a:r>
                  <a:rPr lang="zh-CN" altLang="en-US" dirty="0"/>
                  <a:t>交换有效率的条件</a:t>
                </a:r>
                <a:endParaRPr lang="en-US" altLang="zh-CN" dirty="0"/>
              </a:p>
              <a:p>
                <a:pPr lvl="1"/>
                <a:r>
                  <a:rPr lang="zh-CN" altLang="en-US" dirty="0"/>
                  <a:t>在埃奇沃思盒中交易双方无差异曲线相切于一点</a:t>
                </a:r>
                <a:endParaRPr lang="en-US" altLang="zh-CN" dirty="0"/>
              </a:p>
              <a:p>
                <a:pPr lvl="1"/>
                <a:r>
                  <a:rPr lang="zh-CN" altLang="en-US" dirty="0"/>
                  <a:t>即在有效率的分配点，边际替代率相等</a:t>
                </a:r>
                <a14:m>
                  <m:oMath xmlns:m="http://schemas.openxmlformats.org/officeDocument/2006/math">
                    <m:r>
                      <a:rPr lang="en-US" altLang="zh-CN" i="1">
                        <a:latin typeface="Cambria Math" panose="02040503050406030204" pitchFamily="18" charset="0"/>
                      </a:rPr>
                      <m:t>𝑀𝑅</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12</m:t>
                        </m:r>
                      </m:sub>
                      <m:sup>
                        <m:r>
                          <a:rPr lang="en-US" altLang="zh-CN" i="1">
                            <a:latin typeface="Cambria Math" panose="02040503050406030204" pitchFamily="18" charset="0"/>
                          </a:rPr>
                          <m:t>𝐴</m:t>
                        </m:r>
                      </m:sup>
                    </m:sSubSup>
                    <m:r>
                      <a:rPr lang="en-US" altLang="zh-CN" i="1">
                        <a:latin typeface="Cambria Math" panose="02040503050406030204" pitchFamily="18" charset="0"/>
                      </a:rPr>
                      <m:t>=</m:t>
                    </m:r>
                    <m:r>
                      <a:rPr lang="en-US" altLang="zh-CN" i="1">
                        <a:latin typeface="Cambria Math" panose="02040503050406030204" pitchFamily="18" charset="0"/>
                      </a:rPr>
                      <m:t>𝑀𝑅</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12</m:t>
                        </m:r>
                      </m:sub>
                      <m:sup>
                        <m:r>
                          <a:rPr lang="en-US" altLang="zh-CN" i="1">
                            <a:latin typeface="Cambria Math" panose="02040503050406030204" pitchFamily="18" charset="0"/>
                          </a:rPr>
                          <m:t>𝐵</m:t>
                        </m:r>
                      </m:sup>
                    </m:sSubSup>
                  </m:oMath>
                </a14:m>
                <a:endParaRPr lang="en-US" altLang="zh-CN" dirty="0"/>
              </a:p>
              <a:p>
                <a:r>
                  <a:rPr lang="zh-CN" altLang="en-US" dirty="0"/>
                  <a:t>竞争性市场中交换效率的实现</a:t>
                </a:r>
                <a:endParaRPr lang="en-US" altLang="zh-CN" dirty="0"/>
              </a:p>
              <a:p>
                <a:pPr lvl="1"/>
                <a:r>
                  <a:rPr lang="zh-CN" altLang="en-US" dirty="0"/>
                  <a:t>双方的预算线重合，斜率为价格之比</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den>
                    </m:f>
                  </m:oMath>
                </a14:m>
                <a:endParaRPr lang="en-US" altLang="zh-CN" dirty="0"/>
              </a:p>
              <a:p>
                <a:pPr lvl="1"/>
                <a:r>
                  <a:rPr lang="zh-CN" altLang="en-US" dirty="0"/>
                  <a:t>双方在各自消费者均衡上边际替代率等于价格之比</a:t>
                </a:r>
                <a:endParaRPr lang="en-US" altLang="zh-CN" dirty="0"/>
              </a:p>
              <a:p>
                <a:pPr lvl="1"/>
                <a:r>
                  <a:rPr lang="zh-CN" altLang="en-US" dirty="0"/>
                  <a:t>一般均衡存在性：存在一组价格使得市场出清。即存在一组价格使得两个消费者均衡的点重合。</a:t>
                </a:r>
                <a:endParaRPr lang="en-US" altLang="zh-CN" dirty="0"/>
              </a:p>
              <a:p>
                <a:pPr lvl="1"/>
                <a:r>
                  <a:rPr lang="zh-CN" altLang="en-US" dirty="0"/>
                  <a:t>在这个重合点双方边际替代率相等</a:t>
                </a:r>
                <a:endParaRPr lang="en-US" altLang="zh-CN" dirty="0"/>
              </a:p>
            </p:txBody>
          </p:sp>
        </mc:Choice>
        <mc:Fallback xmlns="">
          <p:sp>
            <p:nvSpPr>
              <p:cNvPr id="3" name="内容占位符 2">
                <a:extLst>
                  <a:ext uri="{FF2B5EF4-FFF2-40B4-BE49-F238E27FC236}">
                    <a16:creationId xmlns:a16="http://schemas.microsoft.com/office/drawing/2014/main" id="{B00BC2AB-5D15-43CC-9ECE-4C1D1C287A17}"/>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62729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58838-8DF0-4444-9C0A-67B377A3FD7C}"/>
              </a:ext>
            </a:extLst>
          </p:cNvPr>
          <p:cNvSpPr>
            <a:spLocks noGrp="1"/>
          </p:cNvSpPr>
          <p:nvPr>
            <p:ph type="title"/>
          </p:nvPr>
        </p:nvSpPr>
        <p:spPr/>
        <p:txBody>
          <a:bodyPr/>
          <a:lstStyle/>
          <a:p>
            <a:r>
              <a:rPr lang="zh-CN" altLang="en-US" dirty="0"/>
              <a:t>竞争性市场中交换的效率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9E9BBE-D1B9-4E15-8D38-C3121ECBA83F}"/>
                  </a:ext>
                </a:extLst>
              </p:cNvPr>
              <p:cNvSpPr>
                <a:spLocks noGrp="1"/>
              </p:cNvSpPr>
              <p:nvPr>
                <p:ph idx="1"/>
              </p:nvPr>
            </p:nvSpPr>
            <p:spPr/>
            <p:txBody>
              <a:bodyPr/>
              <a:lstStyle/>
              <a:p>
                <a:r>
                  <a:rPr lang="zh-CN" altLang="en-US" dirty="0"/>
                  <a:t>消费者视角下的竞争均衡总结</a:t>
                </a:r>
                <a:r>
                  <a:rPr lang="en-US" altLang="zh-CN" dirty="0"/>
                  <a:t>:</a:t>
                </a:r>
              </a:p>
              <a:p>
                <a:r>
                  <a:rPr lang="zh-CN" altLang="en-US" dirty="0"/>
                  <a:t>由于每个人的无差异曲线都同价格线相切</a:t>
                </a:r>
                <a:r>
                  <a:rPr lang="en-US" altLang="zh-CN" dirty="0"/>
                  <a:t>, A</a:t>
                </a:r>
                <a:r>
                  <a:rPr lang="zh-CN" altLang="en-US" dirty="0"/>
                  <a:t>和</a:t>
                </a:r>
                <a:r>
                  <a:rPr lang="en-US" altLang="zh-CN" dirty="0"/>
                  <a:t>B</a:t>
                </a:r>
                <a:r>
                  <a:rPr lang="zh-CN" altLang="en-US" dirty="0"/>
                  <a:t>的商品</a:t>
                </a:r>
                <a:r>
                  <a:rPr lang="en-US" altLang="zh-CN" dirty="0"/>
                  <a:t>1</a:t>
                </a:r>
                <a:r>
                  <a:rPr lang="zh-CN" altLang="en-US" dirty="0"/>
                  <a:t>对商品</a:t>
                </a:r>
                <a:r>
                  <a:rPr lang="en-US" altLang="zh-CN" dirty="0"/>
                  <a:t>2</a:t>
                </a:r>
                <a:r>
                  <a:rPr lang="zh-CN" altLang="en-US" dirty="0"/>
                  <a:t>的边际替代率都等于两种商品价格的比率：</a:t>
                </a:r>
                <a:r>
                  <a:rPr lang="en-US" altLang="zh-CN" dirty="0"/>
                  <a:t>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𝑀𝑅</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12</m:t>
                          </m:r>
                        </m:sub>
                        <m:sup>
                          <m:r>
                            <a:rPr lang="en-US" altLang="zh-CN" b="0" i="1" smtClean="0">
                              <a:latin typeface="Cambria Math" panose="02040503050406030204" pitchFamily="18" charset="0"/>
                            </a:rPr>
                            <m:t>𝐴</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𝑀𝑅</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12</m:t>
                          </m:r>
                        </m:sub>
                        <m:sup>
                          <m:r>
                            <a:rPr lang="en-US" altLang="zh-CN" b="0" i="1" smtClean="0">
                              <a:latin typeface="Cambria Math" panose="02040503050406030204" pitchFamily="18" charset="0"/>
                            </a:rPr>
                            <m:t>𝐵</m:t>
                          </m:r>
                        </m:sup>
                      </m:sSubSup>
                    </m:oMath>
                  </m:oMathPara>
                </a14:m>
                <a:endParaRPr lang="en-US" altLang="zh-CN" dirty="0"/>
              </a:p>
              <a:p>
                <a:r>
                  <a:rPr lang="zh-CN" altLang="en-US" dirty="0"/>
                  <a:t>如果所有市场都是完全竞争市场</a:t>
                </a:r>
                <a:r>
                  <a:rPr lang="en-US" altLang="zh-CN" dirty="0"/>
                  <a:t>, </a:t>
                </a:r>
                <a:r>
                  <a:rPr lang="zh-CN" altLang="en-US" dirty="0"/>
                  <a:t>可以实现有效率配置。</a:t>
                </a:r>
              </a:p>
              <a:p>
                <a:endParaRPr lang="zh-CN" altLang="en-US" dirty="0"/>
              </a:p>
            </p:txBody>
          </p:sp>
        </mc:Choice>
        <mc:Fallback xmlns="">
          <p:sp>
            <p:nvSpPr>
              <p:cNvPr id="3" name="内容占位符 2">
                <a:extLst>
                  <a:ext uri="{FF2B5EF4-FFF2-40B4-BE49-F238E27FC236}">
                    <a16:creationId xmlns:a16="http://schemas.microsoft.com/office/drawing/2014/main" id="{E49E9BBE-D1B9-4E15-8D38-C3121ECBA83F}"/>
                  </a:ext>
                </a:extLst>
              </p:cNvPr>
              <p:cNvSpPr>
                <a:spLocks noGrp="1" noRot="1" noChangeAspect="1" noMove="1" noResize="1" noEditPoints="1" noAdjustHandles="1" noChangeArrowheads="1" noChangeShapeType="1" noTextEdit="1"/>
              </p:cNvSpPr>
              <p:nvPr>
                <p:ph idx="1"/>
              </p:nvPr>
            </p:nvSpPr>
            <p:spPr>
              <a:blipFill>
                <a:blip r:embed="rId2"/>
                <a:stretch>
                  <a:fillRect l="-1391" t="-2521" r="-12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6292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C9F85-134F-4130-815D-3B0545E1570E}"/>
              </a:ext>
            </a:extLst>
          </p:cNvPr>
          <p:cNvSpPr>
            <a:spLocks noGrp="1"/>
          </p:cNvSpPr>
          <p:nvPr>
            <p:ph type="title"/>
          </p:nvPr>
        </p:nvSpPr>
        <p:spPr/>
        <p:txBody>
          <a:bodyPr/>
          <a:lstStyle/>
          <a:p>
            <a:r>
              <a:rPr lang="zh-CN" altLang="en-US" dirty="0"/>
              <a:t>市场之间的相互关系：例子</a:t>
            </a:r>
          </a:p>
        </p:txBody>
      </p:sp>
      <p:sp>
        <p:nvSpPr>
          <p:cNvPr id="3" name="内容占位符 2">
            <a:extLst>
              <a:ext uri="{FF2B5EF4-FFF2-40B4-BE49-F238E27FC236}">
                <a16:creationId xmlns:a16="http://schemas.microsoft.com/office/drawing/2014/main" id="{A6220D23-302D-4E23-8A66-48CD205D6F45}"/>
              </a:ext>
            </a:extLst>
          </p:cNvPr>
          <p:cNvSpPr>
            <a:spLocks noGrp="1"/>
          </p:cNvSpPr>
          <p:nvPr>
            <p:ph idx="1"/>
          </p:nvPr>
        </p:nvSpPr>
        <p:spPr/>
        <p:txBody>
          <a:bodyPr/>
          <a:lstStyle/>
          <a:p>
            <a:pPr>
              <a:defRPr/>
            </a:pPr>
            <a:r>
              <a:rPr lang="zh-CN" altLang="en-US" dirty="0">
                <a:latin typeface="+mn-ea"/>
              </a:rPr>
              <a:t>考察电影票和影碟出租这两个竞争市场的相互影响关系</a:t>
            </a:r>
            <a:r>
              <a:rPr lang="en-US" altLang="zh-CN" dirty="0">
                <a:latin typeface="+mn-ea"/>
              </a:rPr>
              <a:t>, </a:t>
            </a:r>
            <a:r>
              <a:rPr lang="zh-CN" altLang="en-US" dirty="0">
                <a:latin typeface="+mn-ea"/>
              </a:rPr>
              <a:t>说明两个市场价格决定和供求关系变动的相关性或依存性。</a:t>
            </a:r>
            <a:endParaRPr lang="en-US" altLang="zh-CN" dirty="0">
              <a:latin typeface="+mn-ea"/>
            </a:endParaRPr>
          </a:p>
          <a:p>
            <a:pPr>
              <a:defRPr/>
            </a:pPr>
            <a:r>
              <a:rPr lang="zh-CN" altLang="en-US" dirty="0">
                <a:latin typeface="+mn-ea"/>
              </a:rPr>
              <a:t>假定政府对每售出一张电影票征税</a:t>
            </a:r>
            <a:r>
              <a:rPr lang="en-US" altLang="zh-CN" dirty="0">
                <a:latin typeface="+mn-ea"/>
              </a:rPr>
              <a:t>1 </a:t>
            </a:r>
            <a:r>
              <a:rPr lang="zh-CN" altLang="en-US" dirty="0">
                <a:latin typeface="+mn-ea"/>
              </a:rPr>
              <a:t>美元。</a:t>
            </a:r>
            <a:endParaRPr lang="en-US" altLang="zh-CN" dirty="0">
              <a:latin typeface="+mn-ea"/>
            </a:endParaRPr>
          </a:p>
          <a:p>
            <a:pPr>
              <a:buClr>
                <a:schemeClr val="tx1"/>
              </a:buClr>
              <a:defRPr/>
            </a:pPr>
            <a:r>
              <a:rPr lang="zh-CN" altLang="en-US" dirty="0">
                <a:latin typeface="+mn-ea"/>
              </a:rPr>
              <a:t>局部均衡分析：税收的影响使</a:t>
            </a:r>
            <a:r>
              <a:rPr lang="en-US" altLang="zh-CN" dirty="0">
                <a:latin typeface="+mn-ea"/>
              </a:rPr>
              <a:t>S</a:t>
            </a:r>
            <a:r>
              <a:rPr lang="en-US" altLang="zh-CN" baseline="-25000" dirty="0">
                <a:latin typeface="+mn-ea"/>
              </a:rPr>
              <a:t>M</a:t>
            </a:r>
            <a:r>
              <a:rPr lang="zh-CN" altLang="en-US" dirty="0">
                <a:latin typeface="+mn-ea"/>
              </a:rPr>
              <a:t>移动到</a:t>
            </a:r>
            <a:r>
              <a:rPr lang="en-US" altLang="zh-CN" dirty="0">
                <a:latin typeface="+mn-ea"/>
              </a:rPr>
              <a:t>S</a:t>
            </a:r>
            <a:r>
              <a:rPr lang="en-US" altLang="zh-CN" baseline="-25000" dirty="0">
                <a:latin typeface="+mn-ea"/>
              </a:rPr>
              <a:t>M</a:t>
            </a:r>
            <a:r>
              <a:rPr lang="en-US" altLang="zh-CN" dirty="0">
                <a:latin typeface="+mn-ea"/>
              </a:rPr>
              <a:t>*,</a:t>
            </a:r>
            <a:r>
              <a:rPr lang="zh-CN" altLang="en-US" dirty="0">
                <a:latin typeface="+mn-ea"/>
              </a:rPr>
              <a:t>征税引起电影票价格上涨到</a:t>
            </a:r>
            <a:r>
              <a:rPr lang="en-US" altLang="zh-CN" dirty="0">
                <a:latin typeface="+mn-ea"/>
              </a:rPr>
              <a:t>6.35 </a:t>
            </a:r>
            <a:r>
              <a:rPr lang="zh-CN" altLang="en-US" dirty="0">
                <a:latin typeface="+mn-ea"/>
              </a:rPr>
              <a:t>美元</a:t>
            </a:r>
            <a:r>
              <a:rPr lang="en-US" altLang="zh-CN" dirty="0">
                <a:latin typeface="+mn-ea"/>
              </a:rPr>
              <a:t>, </a:t>
            </a:r>
            <a:r>
              <a:rPr lang="zh-CN" altLang="en-US" dirty="0">
                <a:latin typeface="+mn-ea"/>
              </a:rPr>
              <a:t>电影票销售量从</a:t>
            </a:r>
            <a:r>
              <a:rPr lang="en-US" altLang="zh-CN" dirty="0">
                <a:latin typeface="+mn-ea"/>
              </a:rPr>
              <a:t>Q</a:t>
            </a:r>
            <a:r>
              <a:rPr lang="en-US" altLang="zh-CN" baseline="-25000" dirty="0">
                <a:latin typeface="+mn-ea"/>
              </a:rPr>
              <a:t>M</a:t>
            </a:r>
            <a:r>
              <a:rPr lang="en-US" altLang="zh-CN" dirty="0">
                <a:latin typeface="+mn-ea"/>
              </a:rPr>
              <a:t> </a:t>
            </a:r>
            <a:r>
              <a:rPr lang="zh-CN" altLang="en-US" dirty="0">
                <a:latin typeface="+mn-ea"/>
              </a:rPr>
              <a:t>下降到</a:t>
            </a:r>
            <a:r>
              <a:rPr lang="en-US" altLang="zh-CN" dirty="0">
                <a:latin typeface="+mn-ea"/>
              </a:rPr>
              <a:t>Q</a:t>
            </a:r>
            <a:r>
              <a:rPr lang="en-US" altLang="zh-CN" baseline="-25000" dirty="0">
                <a:latin typeface="+mn-ea"/>
              </a:rPr>
              <a:t>M</a:t>
            </a:r>
            <a:r>
              <a:rPr lang="en-US" altLang="zh-CN" dirty="0">
                <a:latin typeface="+mn-ea"/>
              </a:rPr>
              <a:t>* </a:t>
            </a:r>
            <a:r>
              <a:rPr lang="zh-CN" altLang="en-US" dirty="0">
                <a:latin typeface="+mn-ea"/>
              </a:rPr>
              <a:t>。</a:t>
            </a:r>
            <a:endParaRPr lang="en-US" altLang="zh-CN" dirty="0">
              <a:latin typeface="+mn-ea"/>
            </a:endParaRPr>
          </a:p>
          <a:p>
            <a:pPr>
              <a:buClr>
                <a:schemeClr val="tx1"/>
              </a:buClr>
              <a:defRPr/>
            </a:pPr>
            <a:r>
              <a:rPr lang="zh-CN" altLang="en-US" dirty="0">
                <a:latin typeface="+mn-ea"/>
              </a:rPr>
              <a:t>一般均衡分析</a:t>
            </a:r>
            <a:r>
              <a:rPr lang="en-US" altLang="zh-CN" dirty="0">
                <a:latin typeface="+mn-ea"/>
              </a:rPr>
              <a:t>: </a:t>
            </a:r>
            <a:r>
              <a:rPr lang="zh-CN" altLang="en-US" dirty="0">
                <a:latin typeface="+mn-ea"/>
              </a:rPr>
              <a:t>对电影票征税对影碟出租市场的影响</a:t>
            </a:r>
            <a:r>
              <a:rPr lang="en-US" altLang="zh-CN" dirty="0">
                <a:latin typeface="+mn-ea"/>
              </a:rPr>
              <a:t>; </a:t>
            </a:r>
            <a:r>
              <a:rPr lang="zh-CN" altLang="en-US" dirty="0">
                <a:latin typeface="+mn-ea"/>
              </a:rPr>
              <a:t>是否存在来自影碟出租市场对电影票市场的。</a:t>
            </a:r>
            <a:endParaRPr lang="en-US" altLang="zh-CN" dirty="0">
              <a:latin typeface="+mn-ea"/>
            </a:endParaRPr>
          </a:p>
          <a:p>
            <a:endParaRPr lang="zh-CN" altLang="en-US" dirty="0"/>
          </a:p>
        </p:txBody>
      </p:sp>
    </p:spTree>
    <p:extLst>
      <p:ext uri="{BB962C8B-B14F-4D97-AF65-F5344CB8AC3E}">
        <p14:creationId xmlns:p14="http://schemas.microsoft.com/office/powerpoint/2010/main" val="3856918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42783-0FB7-4EEE-B051-049B0CB08495}"/>
              </a:ext>
            </a:extLst>
          </p:cNvPr>
          <p:cNvSpPr>
            <a:spLocks noGrp="1"/>
          </p:cNvSpPr>
          <p:nvPr>
            <p:ph type="title"/>
          </p:nvPr>
        </p:nvSpPr>
        <p:spPr/>
        <p:txBody>
          <a:bodyPr/>
          <a:lstStyle/>
          <a:p>
            <a:r>
              <a:rPr lang="zh-CN" altLang="en-US" dirty="0"/>
              <a:t>生产的一般均衡</a:t>
            </a:r>
          </a:p>
        </p:txBody>
      </p:sp>
      <p:sp>
        <p:nvSpPr>
          <p:cNvPr id="3" name="内容占位符 2">
            <a:extLst>
              <a:ext uri="{FF2B5EF4-FFF2-40B4-BE49-F238E27FC236}">
                <a16:creationId xmlns:a16="http://schemas.microsoft.com/office/drawing/2014/main" id="{E01322B7-C757-4615-B61E-593C8EFD3F4C}"/>
              </a:ext>
            </a:extLst>
          </p:cNvPr>
          <p:cNvSpPr>
            <a:spLocks noGrp="1"/>
          </p:cNvSpPr>
          <p:nvPr>
            <p:ph idx="1"/>
          </p:nvPr>
        </p:nvSpPr>
        <p:spPr/>
        <p:txBody>
          <a:bodyPr/>
          <a:lstStyle/>
          <a:p>
            <a:r>
              <a:rPr lang="zh-CN" altLang="en-US" dirty="0"/>
              <a:t>生产的埃奇沃斯盒式图分析</a:t>
            </a:r>
            <a:endParaRPr lang="en-US" altLang="zh-CN" dirty="0"/>
          </a:p>
          <a:p>
            <a:pPr lvl="1"/>
            <a:r>
              <a:rPr lang="zh-CN" altLang="en-US" dirty="0"/>
              <a:t>图中的任何一点都是对既定的两种生产要素劳动和资本用于食品和布两种产品生产的一个配置。</a:t>
            </a:r>
            <a:endParaRPr lang="en-US" altLang="zh-CN" dirty="0"/>
          </a:p>
          <a:p>
            <a:pPr lvl="1"/>
            <a:r>
              <a:rPr lang="zh-CN" altLang="en-US" dirty="0"/>
              <a:t>生产要素投入量与产出量之间的关系可以由等产量曲线表示。</a:t>
            </a:r>
            <a:endParaRPr lang="en-US" altLang="zh-CN" dirty="0"/>
          </a:p>
          <a:p>
            <a:r>
              <a:rPr lang="zh-CN" altLang="en-US" dirty="0"/>
              <a:t>埃奇沃斯盒式图中的每一点都代表生产食品和布的劳动和资本投入。例如</a:t>
            </a:r>
            <a:r>
              <a:rPr lang="en-US" altLang="zh-CN" dirty="0"/>
              <a:t>, A </a:t>
            </a:r>
            <a:r>
              <a:rPr lang="zh-CN" altLang="en-US" dirty="0"/>
              <a:t>点代表生产</a:t>
            </a:r>
            <a:r>
              <a:rPr lang="en-US" altLang="zh-CN" dirty="0"/>
              <a:t>50 </a:t>
            </a:r>
            <a:r>
              <a:rPr lang="zh-CN" altLang="en-US" dirty="0"/>
              <a:t>单位食品的</a:t>
            </a:r>
            <a:r>
              <a:rPr lang="en-US" altLang="zh-CN" dirty="0"/>
              <a:t>35 </a:t>
            </a:r>
            <a:r>
              <a:rPr lang="zh-CN" altLang="en-US" dirty="0"/>
              <a:t>小时劳动和</a:t>
            </a:r>
            <a:r>
              <a:rPr lang="en-US" altLang="zh-CN" dirty="0"/>
              <a:t>5 </a:t>
            </a:r>
            <a:r>
              <a:rPr lang="zh-CN" altLang="en-US" dirty="0"/>
              <a:t>单位资本的投入</a:t>
            </a:r>
            <a:r>
              <a:rPr lang="en-US" altLang="zh-CN" dirty="0"/>
              <a:t>, </a:t>
            </a:r>
            <a:r>
              <a:rPr lang="zh-CN" altLang="en-US" dirty="0"/>
              <a:t>以及生产</a:t>
            </a:r>
            <a:r>
              <a:rPr lang="en-US" altLang="zh-CN" dirty="0"/>
              <a:t>25 </a:t>
            </a:r>
            <a:r>
              <a:rPr lang="zh-CN" altLang="en-US" dirty="0"/>
              <a:t>单位布的</a:t>
            </a:r>
            <a:r>
              <a:rPr lang="en-US" altLang="zh-CN" dirty="0"/>
              <a:t>15 </a:t>
            </a:r>
            <a:r>
              <a:rPr lang="zh-CN" altLang="en-US" dirty="0"/>
              <a:t>小时劳动和</a:t>
            </a:r>
            <a:r>
              <a:rPr lang="en-US" altLang="zh-CN" dirty="0"/>
              <a:t>25 </a:t>
            </a:r>
            <a:r>
              <a:rPr lang="zh-CN" altLang="en-US" dirty="0"/>
              <a:t>单位资本的投入。</a:t>
            </a:r>
            <a:endParaRPr lang="en-US" altLang="zh-CN" dirty="0"/>
          </a:p>
          <a:p>
            <a:endParaRPr lang="zh-CN" altLang="en-US" dirty="0"/>
          </a:p>
        </p:txBody>
      </p:sp>
    </p:spTree>
    <p:extLst>
      <p:ext uri="{BB962C8B-B14F-4D97-AF65-F5344CB8AC3E}">
        <p14:creationId xmlns:p14="http://schemas.microsoft.com/office/powerpoint/2010/main" val="42021352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E01DE-71CF-4B7E-B2AF-CB5863D14334}"/>
              </a:ext>
            </a:extLst>
          </p:cNvPr>
          <p:cNvSpPr>
            <a:spLocks noGrp="1"/>
          </p:cNvSpPr>
          <p:nvPr>
            <p:ph type="title"/>
          </p:nvPr>
        </p:nvSpPr>
        <p:spPr/>
        <p:txBody>
          <a:bodyPr/>
          <a:lstStyle/>
          <a:p>
            <a:r>
              <a:rPr lang="zh-CN" altLang="en-US" dirty="0"/>
              <a:t>生产的埃奇沃斯盒</a:t>
            </a:r>
          </a:p>
        </p:txBody>
      </p:sp>
      <p:sp>
        <p:nvSpPr>
          <p:cNvPr id="3" name="内容占位符 2">
            <a:extLst>
              <a:ext uri="{FF2B5EF4-FFF2-40B4-BE49-F238E27FC236}">
                <a16:creationId xmlns:a16="http://schemas.microsoft.com/office/drawing/2014/main" id="{97B82CE6-F9E9-4756-9B91-A75CA16FCBFA}"/>
              </a:ext>
            </a:extLst>
          </p:cNvPr>
          <p:cNvSpPr>
            <a:spLocks noGrp="1"/>
          </p:cNvSpPr>
          <p:nvPr>
            <p:ph idx="1"/>
          </p:nvPr>
        </p:nvSpPr>
        <p:spPr/>
        <p:txBody>
          <a:bodyPr/>
          <a:lstStyle/>
          <a:p>
            <a:endParaRPr lang="zh-CN" altLang="en-US" dirty="0"/>
          </a:p>
        </p:txBody>
      </p:sp>
      <p:sp>
        <p:nvSpPr>
          <p:cNvPr id="5" name="任意多边形 29">
            <a:extLst>
              <a:ext uri="{FF2B5EF4-FFF2-40B4-BE49-F238E27FC236}">
                <a16:creationId xmlns:a16="http://schemas.microsoft.com/office/drawing/2014/main" id="{4517B487-DB11-4304-AA13-AD46E4089094}"/>
              </a:ext>
            </a:extLst>
          </p:cNvPr>
          <p:cNvSpPr>
            <a:spLocks noChangeArrowheads="1"/>
          </p:cNvSpPr>
          <p:nvPr/>
        </p:nvSpPr>
        <p:spPr bwMode="auto">
          <a:xfrm>
            <a:off x="838200" y="2060575"/>
            <a:ext cx="6254750" cy="3590925"/>
          </a:xfrm>
          <a:custGeom>
            <a:avLst/>
            <a:gdLst>
              <a:gd name="T0" fmla="*/ 0 w 6388100"/>
              <a:gd name="T1" fmla="*/ 3006425 h 3810000"/>
              <a:gd name="T2" fmla="*/ 992147 w 6388100"/>
              <a:gd name="T3" fmla="*/ 2565482 h 3810000"/>
              <a:gd name="T4" fmla="*/ 4318754 w 6388100"/>
              <a:gd name="T5" fmla="*/ 1783813 h 3810000"/>
              <a:gd name="T6" fmla="*/ 5754447 w 6388100"/>
              <a:gd name="T7" fmla="*/ 150321 h 3810000"/>
              <a:gd name="T8" fmla="*/ 5754447 w 6388100"/>
              <a:gd name="T9" fmla="*/ 150321 h 3810000"/>
              <a:gd name="T10" fmla="*/ 5754447 w 6388100"/>
              <a:gd name="T11" fmla="*/ 150321 h 3810000"/>
              <a:gd name="T12" fmla="*/ 5871171 w 6388100"/>
              <a:gd name="T13" fmla="*/ 0 h 3810000"/>
              <a:gd name="T14" fmla="*/ 5871171 w 6388100"/>
              <a:gd name="T15" fmla="*/ 0 h 3810000"/>
              <a:gd name="T16" fmla="*/ 5871171 w 6388100"/>
              <a:gd name="T17" fmla="*/ 0 h 3810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88100"/>
              <a:gd name="T28" fmla="*/ 0 h 3810000"/>
              <a:gd name="T29" fmla="*/ 6388100 w 6388100"/>
              <a:gd name="T30" fmla="*/ 3810000 h 3810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88100" h="3810000">
                <a:moveTo>
                  <a:pt x="0" y="3810000"/>
                </a:moveTo>
                <a:cubicBezTo>
                  <a:pt x="148166" y="3659716"/>
                  <a:pt x="296333" y="3509433"/>
                  <a:pt x="1079500" y="3251200"/>
                </a:cubicBezTo>
                <a:cubicBezTo>
                  <a:pt x="1862667" y="2992967"/>
                  <a:pt x="3835400" y="2770717"/>
                  <a:pt x="4699000" y="2260600"/>
                </a:cubicBezTo>
                <a:cubicBezTo>
                  <a:pt x="5562600" y="1750483"/>
                  <a:pt x="6261100" y="190500"/>
                  <a:pt x="6261100" y="190500"/>
                </a:cubicBezTo>
                <a:lnTo>
                  <a:pt x="6388100" y="0"/>
                </a:ln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 name="弧形 30">
            <a:extLst>
              <a:ext uri="{FF2B5EF4-FFF2-40B4-BE49-F238E27FC236}">
                <a16:creationId xmlns:a16="http://schemas.microsoft.com/office/drawing/2014/main" id="{F54FCAC4-6894-4EB3-944F-96134BAD7D19}"/>
              </a:ext>
            </a:extLst>
          </p:cNvPr>
          <p:cNvSpPr>
            <a:spLocks noChangeArrowheads="1"/>
          </p:cNvSpPr>
          <p:nvPr/>
        </p:nvSpPr>
        <p:spPr bwMode="auto">
          <a:xfrm>
            <a:off x="1835150" y="3689350"/>
            <a:ext cx="2881313" cy="3168650"/>
          </a:xfrm>
          <a:custGeom>
            <a:avLst/>
            <a:gdLst>
              <a:gd name="T0" fmla="*/ 1440658 w 2881313"/>
              <a:gd name="T1" fmla="*/ 0 h 3168650"/>
              <a:gd name="T2" fmla="*/ 1440657 w 2881313"/>
              <a:gd name="T3" fmla="*/ 1584325 h 3168650"/>
              <a:gd name="T4" fmla="*/ 2881313 w 2881313"/>
              <a:gd name="T5" fmla="*/ 1584325 h 3168650"/>
              <a:gd name="T6" fmla="*/ 11796480 60000 65536"/>
              <a:gd name="T7" fmla="*/ 11796480 60000 65536"/>
              <a:gd name="T8" fmla="*/ 5898240 60000 65536"/>
              <a:gd name="T9" fmla="*/ 1440658 w 2881313"/>
              <a:gd name="T10" fmla="*/ 0 h 3168650"/>
              <a:gd name="T11" fmla="*/ 2881313 w 2881313"/>
              <a:gd name="T12" fmla="*/ 1584325 h 3168650"/>
            </a:gdLst>
            <a:ahLst/>
            <a:cxnLst>
              <a:cxn ang="T6">
                <a:pos x="T0" y="T1"/>
              </a:cxn>
              <a:cxn ang="T7">
                <a:pos x="T2" y="T3"/>
              </a:cxn>
              <a:cxn ang="T8">
                <a:pos x="T4" y="T5"/>
              </a:cxn>
            </a:cxnLst>
            <a:rect l="T9" t="T10" r="T11" b="T12"/>
            <a:pathLst>
              <a:path w="2881313" h="3168650" stroke="0">
                <a:moveTo>
                  <a:pt x="1440658" y="0"/>
                </a:moveTo>
                <a:lnTo>
                  <a:pt x="1440657" y="-1"/>
                </a:lnTo>
                <a:cubicBezTo>
                  <a:pt x="2236310" y="1"/>
                  <a:pt x="2881313" y="709327"/>
                  <a:pt x="2881313" y="1584325"/>
                </a:cubicBezTo>
                <a:cubicBezTo>
                  <a:pt x="2881313" y="1584325"/>
                  <a:pt x="2881312" y="1584326"/>
                  <a:pt x="2881312" y="1584327"/>
                </a:cubicBezTo>
                <a:lnTo>
                  <a:pt x="1440657" y="1584325"/>
                </a:lnTo>
                <a:lnTo>
                  <a:pt x="1440658" y="0"/>
                </a:lnTo>
                <a:close/>
              </a:path>
              <a:path w="2881313" h="3168650" fill="none">
                <a:moveTo>
                  <a:pt x="1440658" y="0"/>
                </a:moveTo>
                <a:lnTo>
                  <a:pt x="1440657" y="-1"/>
                </a:lnTo>
                <a:cubicBezTo>
                  <a:pt x="2236310" y="1"/>
                  <a:pt x="2881313" y="709327"/>
                  <a:pt x="2881313" y="1584325"/>
                </a:cubicBezTo>
                <a:cubicBezTo>
                  <a:pt x="2881313" y="1584325"/>
                  <a:pt x="2881312" y="1584326"/>
                  <a:pt x="2881312" y="1584327"/>
                </a:cubicBezTo>
              </a:path>
            </a:pathLst>
          </a:cu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7" name="弧形 31">
            <a:extLst>
              <a:ext uri="{FF2B5EF4-FFF2-40B4-BE49-F238E27FC236}">
                <a16:creationId xmlns:a16="http://schemas.microsoft.com/office/drawing/2014/main" id="{D94BF498-0CB5-48AE-B763-CC963DA276F8}"/>
              </a:ext>
            </a:extLst>
          </p:cNvPr>
          <p:cNvSpPr>
            <a:spLocks noChangeArrowheads="1"/>
          </p:cNvSpPr>
          <p:nvPr/>
        </p:nvSpPr>
        <p:spPr bwMode="auto">
          <a:xfrm>
            <a:off x="3563938" y="2852738"/>
            <a:ext cx="2879725" cy="3168650"/>
          </a:xfrm>
          <a:custGeom>
            <a:avLst/>
            <a:gdLst>
              <a:gd name="T0" fmla="*/ 1439864 w 2879725"/>
              <a:gd name="T1" fmla="*/ 0 h 3168650"/>
              <a:gd name="T2" fmla="*/ 1439863 w 2879725"/>
              <a:gd name="T3" fmla="*/ 1584325 h 3168650"/>
              <a:gd name="T4" fmla="*/ 2879725 w 2879725"/>
              <a:gd name="T5" fmla="*/ 1584325 h 3168650"/>
              <a:gd name="T6" fmla="*/ 11796480 60000 65536"/>
              <a:gd name="T7" fmla="*/ 11796480 60000 65536"/>
              <a:gd name="T8" fmla="*/ 5898240 60000 65536"/>
              <a:gd name="T9" fmla="*/ 1439864 w 2879725"/>
              <a:gd name="T10" fmla="*/ 0 h 3168650"/>
              <a:gd name="T11" fmla="*/ 2879725 w 2879725"/>
              <a:gd name="T12" fmla="*/ 1584325 h 3168650"/>
            </a:gdLst>
            <a:ahLst/>
            <a:cxnLst>
              <a:cxn ang="T6">
                <a:pos x="T0" y="T1"/>
              </a:cxn>
              <a:cxn ang="T7">
                <a:pos x="T2" y="T3"/>
              </a:cxn>
              <a:cxn ang="T8">
                <a:pos x="T4" y="T5"/>
              </a:cxn>
            </a:cxnLst>
            <a:rect l="T9" t="T10" r="T11" b="T12"/>
            <a:pathLst>
              <a:path w="2879725" h="3168650" stroke="0">
                <a:moveTo>
                  <a:pt x="1439864" y="0"/>
                </a:moveTo>
                <a:lnTo>
                  <a:pt x="1439863" y="-1"/>
                </a:lnTo>
                <a:cubicBezTo>
                  <a:pt x="2235077" y="1"/>
                  <a:pt x="2879725" y="709327"/>
                  <a:pt x="2879725" y="1584325"/>
                </a:cubicBezTo>
                <a:cubicBezTo>
                  <a:pt x="2879725" y="1584325"/>
                  <a:pt x="2879724" y="1584326"/>
                  <a:pt x="2879724" y="1584327"/>
                </a:cubicBezTo>
                <a:lnTo>
                  <a:pt x="1439863" y="1584325"/>
                </a:lnTo>
                <a:lnTo>
                  <a:pt x="1439864" y="0"/>
                </a:lnTo>
                <a:close/>
              </a:path>
              <a:path w="2879725" h="3168650" fill="none">
                <a:moveTo>
                  <a:pt x="1439864" y="0"/>
                </a:moveTo>
                <a:lnTo>
                  <a:pt x="1439863" y="-1"/>
                </a:lnTo>
                <a:cubicBezTo>
                  <a:pt x="2235077" y="1"/>
                  <a:pt x="2879725" y="709327"/>
                  <a:pt x="2879725" y="1584325"/>
                </a:cubicBezTo>
                <a:cubicBezTo>
                  <a:pt x="2879725" y="1584325"/>
                  <a:pt x="2879724" y="1584326"/>
                  <a:pt x="2879724" y="1584327"/>
                </a:cubicBezTo>
              </a:path>
            </a:pathLst>
          </a:cu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8" name="弧形 32">
            <a:extLst>
              <a:ext uri="{FF2B5EF4-FFF2-40B4-BE49-F238E27FC236}">
                <a16:creationId xmlns:a16="http://schemas.microsoft.com/office/drawing/2014/main" id="{8583D9D7-A39F-486A-83E3-2FDFE53D56BD}"/>
              </a:ext>
            </a:extLst>
          </p:cNvPr>
          <p:cNvSpPr>
            <a:spLocks noChangeArrowheads="1"/>
          </p:cNvSpPr>
          <p:nvPr/>
        </p:nvSpPr>
        <p:spPr bwMode="auto">
          <a:xfrm>
            <a:off x="1187450" y="4005263"/>
            <a:ext cx="2879725" cy="3168650"/>
          </a:xfrm>
          <a:custGeom>
            <a:avLst/>
            <a:gdLst>
              <a:gd name="T0" fmla="*/ 1439864 w 2879725"/>
              <a:gd name="T1" fmla="*/ 0 h 3168650"/>
              <a:gd name="T2" fmla="*/ 1439863 w 2879725"/>
              <a:gd name="T3" fmla="*/ 1584325 h 3168650"/>
              <a:gd name="T4" fmla="*/ 2879725 w 2879725"/>
              <a:gd name="T5" fmla="*/ 1584325 h 3168650"/>
              <a:gd name="T6" fmla="*/ 11796480 60000 65536"/>
              <a:gd name="T7" fmla="*/ 11796480 60000 65536"/>
              <a:gd name="T8" fmla="*/ 5898240 60000 65536"/>
              <a:gd name="T9" fmla="*/ 1439864 w 2879725"/>
              <a:gd name="T10" fmla="*/ 0 h 3168650"/>
              <a:gd name="T11" fmla="*/ 2879725 w 2879725"/>
              <a:gd name="T12" fmla="*/ 1584325 h 3168650"/>
            </a:gdLst>
            <a:ahLst/>
            <a:cxnLst>
              <a:cxn ang="T6">
                <a:pos x="T0" y="T1"/>
              </a:cxn>
              <a:cxn ang="T7">
                <a:pos x="T2" y="T3"/>
              </a:cxn>
              <a:cxn ang="T8">
                <a:pos x="T4" y="T5"/>
              </a:cxn>
            </a:cxnLst>
            <a:rect l="T9" t="T10" r="T11" b="T12"/>
            <a:pathLst>
              <a:path w="2879725" h="3168650" stroke="0">
                <a:moveTo>
                  <a:pt x="1439864" y="0"/>
                </a:moveTo>
                <a:lnTo>
                  <a:pt x="1439863" y="-1"/>
                </a:lnTo>
                <a:cubicBezTo>
                  <a:pt x="2235077" y="1"/>
                  <a:pt x="2879725" y="709327"/>
                  <a:pt x="2879725" y="1584325"/>
                </a:cubicBezTo>
                <a:cubicBezTo>
                  <a:pt x="2879725" y="1584325"/>
                  <a:pt x="2879724" y="1584326"/>
                  <a:pt x="2879724" y="1584327"/>
                </a:cubicBezTo>
                <a:lnTo>
                  <a:pt x="1439863" y="1584325"/>
                </a:lnTo>
                <a:lnTo>
                  <a:pt x="1439864" y="0"/>
                </a:lnTo>
                <a:close/>
              </a:path>
              <a:path w="2879725" h="3168650" fill="none">
                <a:moveTo>
                  <a:pt x="1439864" y="0"/>
                </a:moveTo>
                <a:lnTo>
                  <a:pt x="1439863" y="-1"/>
                </a:lnTo>
                <a:cubicBezTo>
                  <a:pt x="2235077" y="1"/>
                  <a:pt x="2879725" y="709327"/>
                  <a:pt x="2879725" y="1584325"/>
                </a:cubicBezTo>
                <a:cubicBezTo>
                  <a:pt x="2879725" y="1584325"/>
                  <a:pt x="2879724" y="1584326"/>
                  <a:pt x="2879724" y="1584327"/>
                </a:cubicBezTo>
              </a:path>
            </a:pathLst>
          </a:cu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pic>
        <p:nvPicPr>
          <p:cNvPr id="9" name="弧形 34">
            <a:extLst>
              <a:ext uri="{FF2B5EF4-FFF2-40B4-BE49-F238E27FC236}">
                <a16:creationId xmlns:a16="http://schemas.microsoft.com/office/drawing/2014/main" id="{44FEF3F3-9FEA-4BA8-B763-EB7AB034CC5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3" y="3455988"/>
            <a:ext cx="1944687"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弧形 36">
            <a:extLst>
              <a:ext uri="{FF2B5EF4-FFF2-40B4-BE49-F238E27FC236}">
                <a16:creationId xmlns:a16="http://schemas.microsoft.com/office/drawing/2014/main" id="{36C77159-BCBA-40FF-966D-1275BC41D47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75" y="3200400"/>
            <a:ext cx="1944688"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弧形 37">
            <a:extLst>
              <a:ext uri="{FF2B5EF4-FFF2-40B4-BE49-F238E27FC236}">
                <a16:creationId xmlns:a16="http://schemas.microsoft.com/office/drawing/2014/main" id="{42EEEA14-0599-4134-9881-F2215E60ABC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725" y="2189163"/>
            <a:ext cx="194468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39">
            <a:extLst>
              <a:ext uri="{FF2B5EF4-FFF2-40B4-BE49-F238E27FC236}">
                <a16:creationId xmlns:a16="http://schemas.microsoft.com/office/drawing/2014/main" id="{76809C88-BF30-410F-8F58-5C4BFCBA1E6F}"/>
              </a:ext>
            </a:extLst>
          </p:cNvPr>
          <p:cNvCxnSpPr>
            <a:cxnSpLocks noChangeShapeType="1"/>
          </p:cNvCxnSpPr>
          <p:nvPr/>
        </p:nvCxnSpPr>
        <p:spPr bwMode="auto">
          <a:xfrm>
            <a:off x="5580063" y="2420938"/>
            <a:ext cx="1223962" cy="2232025"/>
          </a:xfrm>
          <a:prstGeom prst="line">
            <a:avLst/>
          </a:prstGeom>
          <a:noFill/>
          <a:ln w="31750">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线形标注 2(无边框) 40">
            <a:extLst>
              <a:ext uri="{FF2B5EF4-FFF2-40B4-BE49-F238E27FC236}">
                <a16:creationId xmlns:a16="http://schemas.microsoft.com/office/drawing/2014/main" id="{85FC5426-3950-4C03-8ECA-1D13F0550D21}"/>
              </a:ext>
            </a:extLst>
          </p:cNvPr>
          <p:cNvSpPr>
            <a:spLocks/>
          </p:cNvSpPr>
          <p:nvPr/>
        </p:nvSpPr>
        <p:spPr bwMode="auto">
          <a:xfrm>
            <a:off x="395288" y="5516563"/>
            <a:ext cx="504825" cy="433387"/>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O</a:t>
            </a:r>
            <a:r>
              <a:rPr lang="en-US" altLang="zh-CN" sz="1800" b="0" baseline="-25000">
                <a:solidFill>
                  <a:schemeClr val="tx1"/>
                </a:solidFill>
                <a:latin typeface="Times New Roman" panose="02020603050405020304" pitchFamily="18" charset="0"/>
                <a:cs typeface="Times New Roman" panose="02020603050405020304" pitchFamily="18" charset="0"/>
              </a:rPr>
              <a:t>F</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14" name="线形标注 2(无边框) 42">
            <a:extLst>
              <a:ext uri="{FF2B5EF4-FFF2-40B4-BE49-F238E27FC236}">
                <a16:creationId xmlns:a16="http://schemas.microsoft.com/office/drawing/2014/main" id="{CF68CD63-8ED3-4503-82CD-CDE92035DC30}"/>
              </a:ext>
            </a:extLst>
          </p:cNvPr>
          <p:cNvSpPr>
            <a:spLocks/>
          </p:cNvSpPr>
          <p:nvPr/>
        </p:nvSpPr>
        <p:spPr bwMode="auto">
          <a:xfrm>
            <a:off x="7164388" y="1773238"/>
            <a:ext cx="503237"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O</a:t>
            </a:r>
            <a:r>
              <a:rPr lang="en-US" altLang="zh-CN" sz="1800" b="0" baseline="-25000">
                <a:solidFill>
                  <a:schemeClr val="tx1"/>
                </a:solidFill>
                <a:latin typeface="Times New Roman" panose="02020603050405020304" pitchFamily="18" charset="0"/>
                <a:cs typeface="Times New Roman" panose="02020603050405020304" pitchFamily="18" charset="0"/>
              </a:rPr>
              <a:t>C</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15" name="线形标注 2(无边框) 43">
            <a:extLst>
              <a:ext uri="{FF2B5EF4-FFF2-40B4-BE49-F238E27FC236}">
                <a16:creationId xmlns:a16="http://schemas.microsoft.com/office/drawing/2014/main" id="{273873AB-3F40-4BA5-A013-C8462F1F4C40}"/>
              </a:ext>
            </a:extLst>
          </p:cNvPr>
          <p:cNvSpPr>
            <a:spLocks/>
          </p:cNvSpPr>
          <p:nvPr/>
        </p:nvSpPr>
        <p:spPr bwMode="auto">
          <a:xfrm>
            <a:off x="1835150" y="5661025"/>
            <a:ext cx="649288"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10L</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16" name="线形标注 2(无边框) 44">
            <a:extLst>
              <a:ext uri="{FF2B5EF4-FFF2-40B4-BE49-F238E27FC236}">
                <a16:creationId xmlns:a16="http://schemas.microsoft.com/office/drawing/2014/main" id="{F674CE8A-0450-444D-8DDE-3AABEFC53C0D}"/>
              </a:ext>
            </a:extLst>
          </p:cNvPr>
          <p:cNvSpPr>
            <a:spLocks/>
          </p:cNvSpPr>
          <p:nvPr/>
        </p:nvSpPr>
        <p:spPr bwMode="auto">
          <a:xfrm>
            <a:off x="3203575" y="5661025"/>
            <a:ext cx="6477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20L</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17" name="线形标注 2(无边框) 45">
            <a:extLst>
              <a:ext uri="{FF2B5EF4-FFF2-40B4-BE49-F238E27FC236}">
                <a16:creationId xmlns:a16="http://schemas.microsoft.com/office/drawing/2014/main" id="{C73C6898-4D65-4F19-9D39-EF41343ECB5F}"/>
              </a:ext>
            </a:extLst>
          </p:cNvPr>
          <p:cNvSpPr>
            <a:spLocks/>
          </p:cNvSpPr>
          <p:nvPr/>
        </p:nvSpPr>
        <p:spPr bwMode="auto">
          <a:xfrm>
            <a:off x="4500563" y="5661025"/>
            <a:ext cx="6477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30L</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18" name="线形标注 2(无边框) 46">
            <a:extLst>
              <a:ext uri="{FF2B5EF4-FFF2-40B4-BE49-F238E27FC236}">
                <a16:creationId xmlns:a16="http://schemas.microsoft.com/office/drawing/2014/main" id="{07BE4ED8-17F7-46FB-B515-D1F81B014E9D}"/>
              </a:ext>
            </a:extLst>
          </p:cNvPr>
          <p:cNvSpPr>
            <a:spLocks/>
          </p:cNvSpPr>
          <p:nvPr/>
        </p:nvSpPr>
        <p:spPr bwMode="auto">
          <a:xfrm>
            <a:off x="5580063" y="5589588"/>
            <a:ext cx="6477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40L</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19" name="线形标注 2(无边框) 47">
            <a:extLst>
              <a:ext uri="{FF2B5EF4-FFF2-40B4-BE49-F238E27FC236}">
                <a16:creationId xmlns:a16="http://schemas.microsoft.com/office/drawing/2014/main" id="{03EB5B46-1439-4F08-8FFD-DD95A020FB1A}"/>
              </a:ext>
            </a:extLst>
          </p:cNvPr>
          <p:cNvSpPr>
            <a:spLocks/>
          </p:cNvSpPr>
          <p:nvPr/>
        </p:nvSpPr>
        <p:spPr bwMode="auto">
          <a:xfrm>
            <a:off x="6659563" y="5589588"/>
            <a:ext cx="649287"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50L</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20" name="线形标注 2(无边框) 48">
            <a:extLst>
              <a:ext uri="{FF2B5EF4-FFF2-40B4-BE49-F238E27FC236}">
                <a16:creationId xmlns:a16="http://schemas.microsoft.com/office/drawing/2014/main" id="{6C5D28E4-DE6A-4061-A7E3-72F959AC41B9}"/>
              </a:ext>
            </a:extLst>
          </p:cNvPr>
          <p:cNvSpPr>
            <a:spLocks/>
          </p:cNvSpPr>
          <p:nvPr/>
        </p:nvSpPr>
        <p:spPr bwMode="auto">
          <a:xfrm>
            <a:off x="5795963" y="1628775"/>
            <a:ext cx="647700" cy="431800"/>
          </a:xfrm>
          <a:prstGeom prst="callout2">
            <a:avLst>
              <a:gd name="adj1" fmla="val 18750"/>
              <a:gd name="adj2" fmla="val -8333"/>
              <a:gd name="adj3" fmla="val 36389"/>
              <a:gd name="adj4" fmla="val -51940"/>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10L</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21" name="线形标注 2(无边框) 49">
            <a:extLst>
              <a:ext uri="{FF2B5EF4-FFF2-40B4-BE49-F238E27FC236}">
                <a16:creationId xmlns:a16="http://schemas.microsoft.com/office/drawing/2014/main" id="{1A778395-6F77-4EF8-A3D1-C3C6089E8F18}"/>
              </a:ext>
            </a:extLst>
          </p:cNvPr>
          <p:cNvSpPr>
            <a:spLocks/>
          </p:cNvSpPr>
          <p:nvPr/>
        </p:nvSpPr>
        <p:spPr bwMode="auto">
          <a:xfrm>
            <a:off x="4427538" y="1628775"/>
            <a:ext cx="649287"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20L</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22" name="线形标注 2(无边框) 50">
            <a:extLst>
              <a:ext uri="{FF2B5EF4-FFF2-40B4-BE49-F238E27FC236}">
                <a16:creationId xmlns:a16="http://schemas.microsoft.com/office/drawing/2014/main" id="{89A9C865-68B7-4080-9845-9C6B64CFBF7F}"/>
              </a:ext>
            </a:extLst>
          </p:cNvPr>
          <p:cNvSpPr>
            <a:spLocks/>
          </p:cNvSpPr>
          <p:nvPr/>
        </p:nvSpPr>
        <p:spPr bwMode="auto">
          <a:xfrm>
            <a:off x="3203575" y="1628775"/>
            <a:ext cx="6477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30L</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23" name="线形标注 2(无边框) 51">
            <a:extLst>
              <a:ext uri="{FF2B5EF4-FFF2-40B4-BE49-F238E27FC236}">
                <a16:creationId xmlns:a16="http://schemas.microsoft.com/office/drawing/2014/main" id="{C025234B-B5E1-4C9B-B0EE-D8626000814A}"/>
              </a:ext>
            </a:extLst>
          </p:cNvPr>
          <p:cNvSpPr>
            <a:spLocks/>
          </p:cNvSpPr>
          <p:nvPr/>
        </p:nvSpPr>
        <p:spPr bwMode="auto">
          <a:xfrm>
            <a:off x="1835150" y="1628775"/>
            <a:ext cx="649288"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40L</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24" name="线形标注 2(无边框) 52">
            <a:extLst>
              <a:ext uri="{FF2B5EF4-FFF2-40B4-BE49-F238E27FC236}">
                <a16:creationId xmlns:a16="http://schemas.microsoft.com/office/drawing/2014/main" id="{EEF1FC0E-9A6B-4D03-B3FE-E727612C91D8}"/>
              </a:ext>
            </a:extLst>
          </p:cNvPr>
          <p:cNvSpPr>
            <a:spLocks/>
          </p:cNvSpPr>
          <p:nvPr/>
        </p:nvSpPr>
        <p:spPr bwMode="auto">
          <a:xfrm>
            <a:off x="900113" y="1628775"/>
            <a:ext cx="6477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50L</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25" name="线形标注 2(无边框) 53">
            <a:extLst>
              <a:ext uri="{FF2B5EF4-FFF2-40B4-BE49-F238E27FC236}">
                <a16:creationId xmlns:a16="http://schemas.microsoft.com/office/drawing/2014/main" id="{E70D5091-B6D4-41EE-ACD6-FC8C71301E37}"/>
              </a:ext>
            </a:extLst>
          </p:cNvPr>
          <p:cNvSpPr>
            <a:spLocks/>
          </p:cNvSpPr>
          <p:nvPr/>
        </p:nvSpPr>
        <p:spPr bwMode="auto">
          <a:xfrm>
            <a:off x="250825" y="4437063"/>
            <a:ext cx="649288"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10K</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26" name="线形标注 2(无边框) 54">
            <a:extLst>
              <a:ext uri="{FF2B5EF4-FFF2-40B4-BE49-F238E27FC236}">
                <a16:creationId xmlns:a16="http://schemas.microsoft.com/office/drawing/2014/main" id="{912F1E9F-F637-4160-A183-E6ECF63C07BA}"/>
              </a:ext>
            </a:extLst>
          </p:cNvPr>
          <p:cNvSpPr>
            <a:spLocks/>
          </p:cNvSpPr>
          <p:nvPr/>
        </p:nvSpPr>
        <p:spPr bwMode="auto">
          <a:xfrm>
            <a:off x="179388" y="3284538"/>
            <a:ext cx="6477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20K</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27" name="线形标注 2(无边框) 55">
            <a:extLst>
              <a:ext uri="{FF2B5EF4-FFF2-40B4-BE49-F238E27FC236}">
                <a16:creationId xmlns:a16="http://schemas.microsoft.com/office/drawing/2014/main" id="{FD70B58F-29B4-4F3B-8EC2-D0FA67BE8800}"/>
              </a:ext>
            </a:extLst>
          </p:cNvPr>
          <p:cNvSpPr>
            <a:spLocks/>
          </p:cNvSpPr>
          <p:nvPr/>
        </p:nvSpPr>
        <p:spPr bwMode="auto">
          <a:xfrm>
            <a:off x="250825" y="2060575"/>
            <a:ext cx="649288"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30K</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28" name="线形标注 2(无边框) 56">
            <a:extLst>
              <a:ext uri="{FF2B5EF4-FFF2-40B4-BE49-F238E27FC236}">
                <a16:creationId xmlns:a16="http://schemas.microsoft.com/office/drawing/2014/main" id="{BD4BF763-834A-4F08-A9DA-D6DB891C930F}"/>
              </a:ext>
            </a:extLst>
          </p:cNvPr>
          <p:cNvSpPr>
            <a:spLocks/>
          </p:cNvSpPr>
          <p:nvPr/>
        </p:nvSpPr>
        <p:spPr bwMode="auto">
          <a:xfrm>
            <a:off x="7019925" y="2924175"/>
            <a:ext cx="647700" cy="433388"/>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10K</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29" name="线形标注 2(无边框) 57">
            <a:extLst>
              <a:ext uri="{FF2B5EF4-FFF2-40B4-BE49-F238E27FC236}">
                <a16:creationId xmlns:a16="http://schemas.microsoft.com/office/drawing/2014/main" id="{53FC4E93-3B6E-4EE5-BB47-8CBA8A4452C4}"/>
              </a:ext>
            </a:extLst>
          </p:cNvPr>
          <p:cNvSpPr>
            <a:spLocks/>
          </p:cNvSpPr>
          <p:nvPr/>
        </p:nvSpPr>
        <p:spPr bwMode="auto">
          <a:xfrm>
            <a:off x="7092950" y="4221163"/>
            <a:ext cx="6477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20K</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30" name="线形标注 2(无边框) 58">
            <a:extLst>
              <a:ext uri="{FF2B5EF4-FFF2-40B4-BE49-F238E27FC236}">
                <a16:creationId xmlns:a16="http://schemas.microsoft.com/office/drawing/2014/main" id="{A970418D-44D2-4F1A-972C-C8951CD9D306}"/>
              </a:ext>
            </a:extLst>
          </p:cNvPr>
          <p:cNvSpPr>
            <a:spLocks/>
          </p:cNvSpPr>
          <p:nvPr/>
        </p:nvSpPr>
        <p:spPr bwMode="auto">
          <a:xfrm>
            <a:off x="7164388" y="5300663"/>
            <a:ext cx="6477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30K</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31" name="线形标注 2(无边框) 59">
            <a:extLst>
              <a:ext uri="{FF2B5EF4-FFF2-40B4-BE49-F238E27FC236}">
                <a16:creationId xmlns:a16="http://schemas.microsoft.com/office/drawing/2014/main" id="{E23929E4-DDEE-4C91-830B-370E0347C583}"/>
              </a:ext>
            </a:extLst>
          </p:cNvPr>
          <p:cNvSpPr>
            <a:spLocks/>
          </p:cNvSpPr>
          <p:nvPr/>
        </p:nvSpPr>
        <p:spPr bwMode="auto">
          <a:xfrm>
            <a:off x="2916238" y="5876925"/>
            <a:ext cx="21590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0">
                <a:solidFill>
                  <a:schemeClr val="tx1"/>
                </a:solidFill>
                <a:latin typeface="Times New Roman" panose="02020603050405020304" pitchFamily="18" charset="0"/>
                <a:cs typeface="Times New Roman" panose="02020603050405020304" pitchFamily="18" charset="0"/>
              </a:rPr>
              <a:t>生产食品的劳动</a:t>
            </a:r>
          </a:p>
        </p:txBody>
      </p:sp>
      <p:sp>
        <p:nvSpPr>
          <p:cNvPr id="32" name="线形标注 2(无边框) 60">
            <a:extLst>
              <a:ext uri="{FF2B5EF4-FFF2-40B4-BE49-F238E27FC236}">
                <a16:creationId xmlns:a16="http://schemas.microsoft.com/office/drawing/2014/main" id="{9B0281D4-5ED9-4346-AFA7-E32E06C5FC90}"/>
              </a:ext>
            </a:extLst>
          </p:cNvPr>
          <p:cNvSpPr>
            <a:spLocks/>
          </p:cNvSpPr>
          <p:nvPr/>
        </p:nvSpPr>
        <p:spPr bwMode="auto">
          <a:xfrm>
            <a:off x="5076825" y="1412875"/>
            <a:ext cx="21590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0">
                <a:solidFill>
                  <a:schemeClr val="tx1"/>
                </a:solidFill>
                <a:latin typeface="Times New Roman" panose="02020603050405020304" pitchFamily="18" charset="0"/>
                <a:cs typeface="Times New Roman" panose="02020603050405020304" pitchFamily="18" charset="0"/>
              </a:rPr>
              <a:t>生产布的劳动</a:t>
            </a:r>
          </a:p>
        </p:txBody>
      </p:sp>
      <p:sp>
        <p:nvSpPr>
          <p:cNvPr id="33" name="线形标注 2(无边框) 61">
            <a:extLst>
              <a:ext uri="{FF2B5EF4-FFF2-40B4-BE49-F238E27FC236}">
                <a16:creationId xmlns:a16="http://schemas.microsoft.com/office/drawing/2014/main" id="{8FE3E331-3360-4E72-8445-D15FB550E507}"/>
              </a:ext>
            </a:extLst>
          </p:cNvPr>
          <p:cNvSpPr>
            <a:spLocks/>
          </p:cNvSpPr>
          <p:nvPr/>
        </p:nvSpPr>
        <p:spPr bwMode="auto">
          <a:xfrm>
            <a:off x="0" y="3789363"/>
            <a:ext cx="684213" cy="792162"/>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0">
                <a:solidFill>
                  <a:schemeClr val="tx1"/>
                </a:solidFill>
                <a:latin typeface="Times New Roman" panose="02020603050405020304" pitchFamily="18" charset="0"/>
                <a:cs typeface="Times New Roman" panose="02020603050405020304" pitchFamily="18" charset="0"/>
              </a:rPr>
              <a:t>生产食品的资本</a:t>
            </a:r>
          </a:p>
        </p:txBody>
      </p:sp>
      <p:sp>
        <p:nvSpPr>
          <p:cNvPr id="34" name="线形标注 2(无边框) 62">
            <a:extLst>
              <a:ext uri="{FF2B5EF4-FFF2-40B4-BE49-F238E27FC236}">
                <a16:creationId xmlns:a16="http://schemas.microsoft.com/office/drawing/2014/main" id="{6ED49D29-5AA5-4710-B64B-AC7A3E6D8255}"/>
              </a:ext>
            </a:extLst>
          </p:cNvPr>
          <p:cNvSpPr>
            <a:spLocks/>
          </p:cNvSpPr>
          <p:nvPr/>
        </p:nvSpPr>
        <p:spPr bwMode="auto">
          <a:xfrm>
            <a:off x="7740650" y="2997200"/>
            <a:ext cx="8636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0">
                <a:solidFill>
                  <a:schemeClr val="tx1"/>
                </a:solidFill>
                <a:latin typeface="Times New Roman" panose="02020603050405020304" pitchFamily="18" charset="0"/>
                <a:cs typeface="Times New Roman" panose="02020603050405020304" pitchFamily="18" charset="0"/>
              </a:rPr>
              <a:t>生产布的资本</a:t>
            </a:r>
          </a:p>
        </p:txBody>
      </p:sp>
      <p:cxnSp>
        <p:nvCxnSpPr>
          <p:cNvPr id="35" name="直接连接符 64">
            <a:extLst>
              <a:ext uri="{FF2B5EF4-FFF2-40B4-BE49-F238E27FC236}">
                <a16:creationId xmlns:a16="http://schemas.microsoft.com/office/drawing/2014/main" id="{269CF731-DFB4-4911-906C-DC501CBECF2F}"/>
              </a:ext>
            </a:extLst>
          </p:cNvPr>
          <p:cNvCxnSpPr>
            <a:cxnSpLocks noChangeShapeType="1"/>
          </p:cNvCxnSpPr>
          <p:nvPr/>
        </p:nvCxnSpPr>
        <p:spPr bwMode="auto">
          <a:xfrm>
            <a:off x="5148263" y="6092825"/>
            <a:ext cx="936625"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 name="直接连接符 66">
            <a:extLst>
              <a:ext uri="{FF2B5EF4-FFF2-40B4-BE49-F238E27FC236}">
                <a16:creationId xmlns:a16="http://schemas.microsoft.com/office/drawing/2014/main" id="{22D3CA3D-FE6F-402B-82D3-855265C7AA00}"/>
              </a:ext>
            </a:extLst>
          </p:cNvPr>
          <p:cNvCxnSpPr>
            <a:cxnSpLocks noChangeShapeType="1"/>
          </p:cNvCxnSpPr>
          <p:nvPr/>
        </p:nvCxnSpPr>
        <p:spPr bwMode="auto">
          <a:xfrm>
            <a:off x="4500563" y="1700213"/>
            <a:ext cx="863600" cy="0"/>
          </a:xfrm>
          <a:prstGeom prst="line">
            <a:avLst/>
          </a:prstGeom>
          <a:noFill/>
          <a:ln w="1905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37" name="直接连接符 68">
            <a:extLst>
              <a:ext uri="{FF2B5EF4-FFF2-40B4-BE49-F238E27FC236}">
                <a16:creationId xmlns:a16="http://schemas.microsoft.com/office/drawing/2014/main" id="{02CE2397-98DA-4C17-97B8-73114CE0540F}"/>
              </a:ext>
            </a:extLst>
          </p:cNvPr>
          <p:cNvCxnSpPr>
            <a:cxnSpLocks noChangeShapeType="1"/>
          </p:cNvCxnSpPr>
          <p:nvPr/>
        </p:nvCxnSpPr>
        <p:spPr bwMode="auto">
          <a:xfrm>
            <a:off x="250825" y="2708275"/>
            <a:ext cx="0" cy="936625"/>
          </a:xfrm>
          <a:prstGeom prst="line">
            <a:avLst/>
          </a:prstGeom>
          <a:noFill/>
          <a:ln w="1905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38" name="直接连接符 72">
            <a:extLst>
              <a:ext uri="{FF2B5EF4-FFF2-40B4-BE49-F238E27FC236}">
                <a16:creationId xmlns:a16="http://schemas.microsoft.com/office/drawing/2014/main" id="{FC4082A7-AF74-4987-B6E3-03D4AA6B5CE2}"/>
              </a:ext>
            </a:extLst>
          </p:cNvPr>
          <p:cNvCxnSpPr>
            <a:cxnSpLocks noChangeShapeType="1"/>
          </p:cNvCxnSpPr>
          <p:nvPr/>
        </p:nvCxnSpPr>
        <p:spPr bwMode="auto">
          <a:xfrm>
            <a:off x="8172450" y="3644900"/>
            <a:ext cx="0" cy="792163"/>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39" name="线形标注 2(无边框) 73">
            <a:extLst>
              <a:ext uri="{FF2B5EF4-FFF2-40B4-BE49-F238E27FC236}">
                <a16:creationId xmlns:a16="http://schemas.microsoft.com/office/drawing/2014/main" id="{74E4C1FD-E538-4936-817F-1A0432561272}"/>
              </a:ext>
            </a:extLst>
          </p:cNvPr>
          <p:cNvSpPr>
            <a:spLocks/>
          </p:cNvSpPr>
          <p:nvPr/>
        </p:nvSpPr>
        <p:spPr bwMode="auto">
          <a:xfrm>
            <a:off x="3851275" y="5084763"/>
            <a:ext cx="1225550" cy="360362"/>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50F</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40" name="线形标注 2(无边框) 74">
            <a:extLst>
              <a:ext uri="{FF2B5EF4-FFF2-40B4-BE49-F238E27FC236}">
                <a16:creationId xmlns:a16="http://schemas.microsoft.com/office/drawing/2014/main" id="{A79C56B2-6F8E-4075-9351-28435DD5F59E}"/>
              </a:ext>
            </a:extLst>
          </p:cNvPr>
          <p:cNvSpPr>
            <a:spLocks/>
          </p:cNvSpPr>
          <p:nvPr/>
        </p:nvSpPr>
        <p:spPr bwMode="auto">
          <a:xfrm>
            <a:off x="4787900" y="5013325"/>
            <a:ext cx="1223963" cy="360363"/>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60F</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41" name="线形标注 2(无边框) 75">
            <a:extLst>
              <a:ext uri="{FF2B5EF4-FFF2-40B4-BE49-F238E27FC236}">
                <a16:creationId xmlns:a16="http://schemas.microsoft.com/office/drawing/2014/main" id="{47C2775E-E0DD-4E9F-8A38-597B89688108}"/>
              </a:ext>
            </a:extLst>
          </p:cNvPr>
          <p:cNvSpPr>
            <a:spLocks/>
          </p:cNvSpPr>
          <p:nvPr/>
        </p:nvSpPr>
        <p:spPr bwMode="auto">
          <a:xfrm>
            <a:off x="6156325" y="3716338"/>
            <a:ext cx="1223963" cy="360362"/>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80F</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42" name="线形标注 2(无边框) 76">
            <a:extLst>
              <a:ext uri="{FF2B5EF4-FFF2-40B4-BE49-F238E27FC236}">
                <a16:creationId xmlns:a16="http://schemas.microsoft.com/office/drawing/2014/main" id="{3CF2C7B6-5F52-4BE5-9B7A-96C774B20AB6}"/>
              </a:ext>
            </a:extLst>
          </p:cNvPr>
          <p:cNvSpPr>
            <a:spLocks/>
          </p:cNvSpPr>
          <p:nvPr/>
        </p:nvSpPr>
        <p:spPr bwMode="auto">
          <a:xfrm>
            <a:off x="4211638" y="2492375"/>
            <a:ext cx="1223962" cy="360363"/>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10C</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43" name="线形标注 2(无边框) 77">
            <a:extLst>
              <a:ext uri="{FF2B5EF4-FFF2-40B4-BE49-F238E27FC236}">
                <a16:creationId xmlns:a16="http://schemas.microsoft.com/office/drawing/2014/main" id="{D6ADB789-1DD4-433D-9914-4F044E63809E}"/>
              </a:ext>
            </a:extLst>
          </p:cNvPr>
          <p:cNvSpPr>
            <a:spLocks/>
          </p:cNvSpPr>
          <p:nvPr/>
        </p:nvSpPr>
        <p:spPr bwMode="auto">
          <a:xfrm>
            <a:off x="2627313" y="3213100"/>
            <a:ext cx="1223962" cy="360363"/>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25C</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44" name="线形标注 2(无边框) 78">
            <a:extLst>
              <a:ext uri="{FF2B5EF4-FFF2-40B4-BE49-F238E27FC236}">
                <a16:creationId xmlns:a16="http://schemas.microsoft.com/office/drawing/2014/main" id="{58DA5D2D-0130-45A3-94E8-01339E2DD092}"/>
              </a:ext>
            </a:extLst>
          </p:cNvPr>
          <p:cNvSpPr>
            <a:spLocks/>
          </p:cNvSpPr>
          <p:nvPr/>
        </p:nvSpPr>
        <p:spPr bwMode="auto">
          <a:xfrm>
            <a:off x="1979613" y="3644900"/>
            <a:ext cx="1223962" cy="360363"/>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30C</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45" name="线形标注 2(无边框) 79">
            <a:extLst>
              <a:ext uri="{FF2B5EF4-FFF2-40B4-BE49-F238E27FC236}">
                <a16:creationId xmlns:a16="http://schemas.microsoft.com/office/drawing/2014/main" id="{2172C71A-ABC4-49FD-89E7-E32E2F3023AA}"/>
              </a:ext>
            </a:extLst>
          </p:cNvPr>
          <p:cNvSpPr>
            <a:spLocks/>
          </p:cNvSpPr>
          <p:nvPr/>
        </p:nvSpPr>
        <p:spPr bwMode="auto">
          <a:xfrm>
            <a:off x="4859338" y="2133600"/>
            <a:ext cx="1223962" cy="360363"/>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10C</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46" name="线形标注 2(无边框) 80">
            <a:extLst>
              <a:ext uri="{FF2B5EF4-FFF2-40B4-BE49-F238E27FC236}">
                <a16:creationId xmlns:a16="http://schemas.microsoft.com/office/drawing/2014/main" id="{2106BE09-A450-4957-A065-CE0D1829E3BB}"/>
              </a:ext>
            </a:extLst>
          </p:cNvPr>
          <p:cNvSpPr>
            <a:spLocks/>
          </p:cNvSpPr>
          <p:nvPr/>
        </p:nvSpPr>
        <p:spPr bwMode="auto">
          <a:xfrm>
            <a:off x="3059113" y="4724400"/>
            <a:ext cx="1225550" cy="360363"/>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B</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47" name="线形标注 2(无边框) 81">
            <a:extLst>
              <a:ext uri="{FF2B5EF4-FFF2-40B4-BE49-F238E27FC236}">
                <a16:creationId xmlns:a16="http://schemas.microsoft.com/office/drawing/2014/main" id="{1BB6F719-5115-4AAB-AE76-4B6F93700BFE}"/>
              </a:ext>
            </a:extLst>
          </p:cNvPr>
          <p:cNvSpPr>
            <a:spLocks/>
          </p:cNvSpPr>
          <p:nvPr/>
        </p:nvSpPr>
        <p:spPr bwMode="auto">
          <a:xfrm>
            <a:off x="3779838" y="4581525"/>
            <a:ext cx="1223962" cy="360363"/>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C</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48" name="线形标注 2(无边框) 82">
            <a:extLst>
              <a:ext uri="{FF2B5EF4-FFF2-40B4-BE49-F238E27FC236}">
                <a16:creationId xmlns:a16="http://schemas.microsoft.com/office/drawing/2014/main" id="{3AA8418D-FF63-4B9F-B457-7609FD12D422}"/>
              </a:ext>
            </a:extLst>
          </p:cNvPr>
          <p:cNvSpPr>
            <a:spLocks/>
          </p:cNvSpPr>
          <p:nvPr/>
        </p:nvSpPr>
        <p:spPr bwMode="auto">
          <a:xfrm>
            <a:off x="5508625" y="3644900"/>
            <a:ext cx="1223963" cy="360363"/>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a:solidFill>
                  <a:schemeClr val="tx1"/>
                </a:solidFill>
                <a:latin typeface="Times New Roman" panose="02020603050405020304" pitchFamily="18" charset="0"/>
                <a:cs typeface="Times New Roman" panose="02020603050405020304" pitchFamily="18" charset="0"/>
              </a:rPr>
              <a:t>D</a:t>
            </a:r>
            <a:endParaRPr lang="zh-CN" altLang="en-US" sz="1800" b="0">
              <a:solidFill>
                <a:schemeClr val="tx1"/>
              </a:solidFill>
              <a:latin typeface="Times New Roman" panose="02020603050405020304" pitchFamily="18" charset="0"/>
              <a:cs typeface="Times New Roman" panose="02020603050405020304" pitchFamily="18" charset="0"/>
            </a:endParaRPr>
          </a:p>
        </p:txBody>
      </p:sp>
      <p:sp>
        <p:nvSpPr>
          <p:cNvPr id="49" name="矩形 63">
            <a:extLst>
              <a:ext uri="{FF2B5EF4-FFF2-40B4-BE49-F238E27FC236}">
                <a16:creationId xmlns:a16="http://schemas.microsoft.com/office/drawing/2014/main" id="{6E7393F3-1270-4DF2-B60E-FD9810404F43}"/>
              </a:ext>
            </a:extLst>
          </p:cNvPr>
          <p:cNvSpPr>
            <a:spLocks noChangeArrowheads="1"/>
          </p:cNvSpPr>
          <p:nvPr/>
        </p:nvSpPr>
        <p:spPr bwMode="auto">
          <a:xfrm>
            <a:off x="827088" y="2060575"/>
            <a:ext cx="6337300" cy="36004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b="0">
              <a:solidFill>
                <a:srgbClr val="FFFFFF"/>
              </a:solidFill>
            </a:endParaRPr>
          </a:p>
        </p:txBody>
      </p:sp>
      <p:sp>
        <p:nvSpPr>
          <p:cNvPr id="50" name="右箭头 69">
            <a:extLst>
              <a:ext uri="{FF2B5EF4-FFF2-40B4-BE49-F238E27FC236}">
                <a16:creationId xmlns:a16="http://schemas.microsoft.com/office/drawing/2014/main" id="{7559979E-218B-4798-81D6-492C1E0B02DB}"/>
              </a:ext>
            </a:extLst>
          </p:cNvPr>
          <p:cNvSpPr>
            <a:spLocks noChangeArrowheads="1"/>
          </p:cNvSpPr>
          <p:nvPr/>
        </p:nvSpPr>
        <p:spPr bwMode="auto">
          <a:xfrm>
            <a:off x="971550" y="2060575"/>
            <a:ext cx="2376488" cy="2089150"/>
          </a:xfrm>
          <a:prstGeom prst="rightArrow">
            <a:avLst>
              <a:gd name="adj1" fmla="val 50000"/>
              <a:gd name="adj2" fmla="val 49999"/>
            </a:avLst>
          </a:prstGeom>
          <a:solidFill>
            <a:srgbClr val="92D050">
              <a:alpha val="63921"/>
            </a:srgbClr>
          </a:solidFill>
          <a:ln w="25400">
            <a:solidFill>
              <a:schemeClr val="tx1">
                <a:alpha val="36078"/>
              </a:schemeClr>
            </a:solidFill>
            <a:miter lim="800000"/>
            <a:headEnd/>
            <a:tailEnd/>
          </a:ln>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b="0">
              <a:solidFill>
                <a:srgbClr val="000000"/>
              </a:solidFill>
            </a:endParaRPr>
          </a:p>
        </p:txBody>
      </p:sp>
      <p:grpSp>
        <p:nvGrpSpPr>
          <p:cNvPr id="51" name="矩形 70">
            <a:extLst>
              <a:ext uri="{FF2B5EF4-FFF2-40B4-BE49-F238E27FC236}">
                <a16:creationId xmlns:a16="http://schemas.microsoft.com/office/drawing/2014/main" id="{AD61AC27-012E-4373-9DDE-F39A0DC897EA}"/>
              </a:ext>
            </a:extLst>
          </p:cNvPr>
          <p:cNvGrpSpPr>
            <a:grpSpLocks/>
          </p:cNvGrpSpPr>
          <p:nvPr/>
        </p:nvGrpSpPr>
        <p:grpSpPr bwMode="auto">
          <a:xfrm>
            <a:off x="1169988" y="2547938"/>
            <a:ext cx="4602162" cy="1231900"/>
            <a:chOff x="0" y="0"/>
            <a:chExt cx="2899" cy="776"/>
          </a:xfrm>
        </p:grpSpPr>
        <p:pic>
          <p:nvPicPr>
            <p:cNvPr id="52" name="矩形 70">
              <a:extLst>
                <a:ext uri="{FF2B5EF4-FFF2-40B4-BE49-F238E27FC236}">
                  <a16:creationId xmlns:a16="http://schemas.microsoft.com/office/drawing/2014/main" id="{5EB829C5-F442-491B-9A0F-F2838B40DF8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899"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 Box 51">
              <a:extLst>
                <a:ext uri="{FF2B5EF4-FFF2-40B4-BE49-F238E27FC236}">
                  <a16:creationId xmlns:a16="http://schemas.microsoft.com/office/drawing/2014/main" id="{198089BC-D01B-47AC-A543-42A5C00EC52D}"/>
                </a:ext>
              </a:extLst>
            </p:cNvPr>
            <p:cNvSpPr txBox="1">
              <a:spLocks noChangeArrowheads="1"/>
            </p:cNvSpPr>
            <p:nvPr/>
          </p:nvSpPr>
          <p:spPr bwMode="auto">
            <a:xfrm>
              <a:off x="11" y="11"/>
              <a:ext cx="288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0">
                  <a:solidFill>
                    <a:schemeClr val="tx1"/>
                  </a:solidFill>
                </a:rPr>
                <a:t>生产契约曲线终</a:t>
              </a:r>
              <a:endParaRPr lang="en-US" altLang="zh-CN" sz="1800" b="0">
                <a:solidFill>
                  <a:schemeClr val="tx1"/>
                </a:solidFill>
              </a:endParaRPr>
            </a:p>
            <a:p>
              <a:pPr eaLnBrk="1" hangingPunct="1">
                <a:spcBef>
                  <a:spcPct val="0"/>
                </a:spcBef>
                <a:buFontTx/>
                <a:buNone/>
              </a:pPr>
              <a:r>
                <a:rPr lang="zh-CN" altLang="en-US" sz="1800" b="0">
                  <a:solidFill>
                    <a:schemeClr val="tx1"/>
                  </a:solidFill>
                </a:rPr>
                <a:t>结于何处取决于</a:t>
              </a:r>
              <a:endParaRPr lang="en-US" altLang="zh-CN" sz="1800" b="0">
                <a:solidFill>
                  <a:schemeClr val="tx1"/>
                </a:solidFill>
              </a:endParaRPr>
            </a:p>
            <a:p>
              <a:pPr eaLnBrk="1" hangingPunct="1">
                <a:spcBef>
                  <a:spcPct val="0"/>
                </a:spcBef>
                <a:buFontTx/>
                <a:buNone/>
              </a:pPr>
              <a:r>
                <a:rPr lang="zh-CN" altLang="en-US" sz="1800" b="0">
                  <a:solidFill>
                    <a:schemeClr val="tx1"/>
                  </a:solidFill>
                </a:rPr>
                <a:t>消费者对两种产</a:t>
              </a:r>
              <a:endParaRPr lang="en-US" altLang="zh-CN" sz="1800" b="0">
                <a:solidFill>
                  <a:schemeClr val="tx1"/>
                </a:solidFill>
              </a:endParaRPr>
            </a:p>
            <a:p>
              <a:pPr eaLnBrk="1" hangingPunct="1">
                <a:spcBef>
                  <a:spcPct val="0"/>
                </a:spcBef>
                <a:buFontTx/>
                <a:buNone/>
              </a:pPr>
              <a:r>
                <a:rPr lang="zh-CN" altLang="en-US" sz="1800" b="0">
                  <a:solidFill>
                    <a:schemeClr val="tx1"/>
                  </a:solidFill>
                </a:rPr>
                <a:t>品的需求。</a:t>
              </a:r>
            </a:p>
          </p:txBody>
        </p:sp>
      </p:grpSp>
    </p:spTree>
    <p:extLst>
      <p:ext uri="{BB962C8B-B14F-4D97-AF65-F5344CB8AC3E}">
        <p14:creationId xmlns:p14="http://schemas.microsoft.com/office/powerpoint/2010/main" val="244826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nimBg="1" autoUpdateAnimBg="0"/>
      <p:bldP spid="50"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8F8FF-79B2-4184-BB60-B21868CD20F8}"/>
              </a:ext>
            </a:extLst>
          </p:cNvPr>
          <p:cNvSpPr>
            <a:spLocks noGrp="1"/>
          </p:cNvSpPr>
          <p:nvPr>
            <p:ph type="title"/>
          </p:nvPr>
        </p:nvSpPr>
        <p:spPr/>
        <p:txBody>
          <a:bodyPr/>
          <a:lstStyle/>
          <a:p>
            <a:r>
              <a:rPr lang="zh-CN" altLang="en-US" dirty="0"/>
              <a:t>生产的一般均衡</a:t>
            </a:r>
          </a:p>
        </p:txBody>
      </p:sp>
      <p:sp>
        <p:nvSpPr>
          <p:cNvPr id="3" name="内容占位符 2">
            <a:extLst>
              <a:ext uri="{FF2B5EF4-FFF2-40B4-BE49-F238E27FC236}">
                <a16:creationId xmlns:a16="http://schemas.microsoft.com/office/drawing/2014/main" id="{9826B3FF-8E14-4FA4-BA34-09C236524630}"/>
              </a:ext>
            </a:extLst>
          </p:cNvPr>
          <p:cNvSpPr>
            <a:spLocks noGrp="1"/>
          </p:cNvSpPr>
          <p:nvPr>
            <p:ph idx="1"/>
          </p:nvPr>
        </p:nvSpPr>
        <p:spPr/>
        <p:txBody>
          <a:bodyPr/>
          <a:lstStyle/>
          <a:p>
            <a:r>
              <a:rPr lang="zh-CN" altLang="en-US" dirty="0"/>
              <a:t>要素组合的效率</a:t>
            </a:r>
          </a:p>
          <a:p>
            <a:pPr lvl="1"/>
            <a:r>
              <a:rPr lang="zh-CN" altLang="en-US" dirty="0"/>
              <a:t>进入生产过程的要素的特殊配置</a:t>
            </a:r>
            <a:r>
              <a:rPr lang="en-US" altLang="zh-CN" dirty="0"/>
              <a:t>, </a:t>
            </a:r>
            <a:r>
              <a:rPr lang="zh-CN" altLang="en-US" dirty="0"/>
              <a:t>不减少另一种产品的产量</a:t>
            </a:r>
            <a:r>
              <a:rPr lang="en-US" altLang="zh-CN" dirty="0"/>
              <a:t>, </a:t>
            </a:r>
            <a:r>
              <a:rPr lang="zh-CN" altLang="en-US" dirty="0"/>
              <a:t>一种产品的产量便不能增加</a:t>
            </a:r>
            <a:r>
              <a:rPr lang="en-US" altLang="zh-CN" dirty="0"/>
              <a:t>, </a:t>
            </a:r>
            <a:r>
              <a:rPr lang="zh-CN" altLang="en-US" dirty="0"/>
              <a:t>从技术上看就是有效率的。</a:t>
            </a:r>
          </a:p>
          <a:p>
            <a:pPr lvl="1"/>
            <a:r>
              <a:rPr lang="zh-CN" altLang="en-US" dirty="0"/>
              <a:t>所有处于生产契约曲线上的点都是有效率的配置。这些点中的每一点都是两条等产量曲线的切点。 如</a:t>
            </a:r>
            <a:r>
              <a:rPr lang="en-US" altLang="zh-CN" dirty="0"/>
              <a:t>B </a:t>
            </a:r>
            <a:r>
              <a:rPr lang="zh-CN" altLang="en-US" dirty="0"/>
              <a:t>点和</a:t>
            </a:r>
            <a:r>
              <a:rPr lang="en-US" altLang="zh-CN" dirty="0"/>
              <a:t>C </a:t>
            </a:r>
            <a:r>
              <a:rPr lang="zh-CN" altLang="en-US" dirty="0"/>
              <a:t>点。</a:t>
            </a:r>
          </a:p>
          <a:p>
            <a:r>
              <a:rPr lang="en-US" altLang="zh-CN" dirty="0"/>
              <a:t>A </a:t>
            </a:r>
            <a:r>
              <a:rPr lang="zh-CN" altLang="en-US" dirty="0"/>
              <a:t>点是等产量曲线</a:t>
            </a:r>
            <a:r>
              <a:rPr lang="en-US" altLang="zh-CN" dirty="0"/>
              <a:t>50F</a:t>
            </a:r>
            <a:r>
              <a:rPr lang="zh-CN" altLang="en-US" dirty="0"/>
              <a:t>和等产量曲线</a:t>
            </a:r>
            <a:r>
              <a:rPr lang="en-US" altLang="zh-CN" dirty="0"/>
              <a:t>25C </a:t>
            </a:r>
            <a:r>
              <a:rPr lang="zh-CN" altLang="en-US" dirty="0"/>
              <a:t>的交点</a:t>
            </a:r>
            <a:r>
              <a:rPr lang="en-US" altLang="zh-CN" dirty="0"/>
              <a:t>, </a:t>
            </a:r>
            <a:r>
              <a:rPr lang="zh-CN" altLang="en-US" dirty="0"/>
              <a:t>从此点沿两条等产量曲线向契约曲线逼近</a:t>
            </a:r>
            <a:r>
              <a:rPr lang="en-US" altLang="zh-CN" dirty="0"/>
              <a:t>,</a:t>
            </a:r>
            <a:r>
              <a:rPr lang="zh-CN" altLang="en-US" dirty="0"/>
              <a:t>将使两种产品产出量增加</a:t>
            </a:r>
            <a:r>
              <a:rPr lang="en-US" altLang="zh-CN" dirty="0"/>
              <a:t>, </a:t>
            </a:r>
            <a:r>
              <a:rPr lang="zh-CN" altLang="en-US" dirty="0"/>
              <a:t>显然</a:t>
            </a:r>
            <a:r>
              <a:rPr lang="en-US" altLang="zh-CN" dirty="0"/>
              <a:t>A</a:t>
            </a:r>
            <a:r>
              <a:rPr lang="zh-CN" altLang="en-US" dirty="0"/>
              <a:t>点的要素配置是缺乏效率的。</a:t>
            </a:r>
          </a:p>
          <a:p>
            <a:endParaRPr lang="zh-CN" altLang="en-US" dirty="0"/>
          </a:p>
        </p:txBody>
      </p:sp>
    </p:spTree>
    <p:extLst>
      <p:ext uri="{BB962C8B-B14F-4D97-AF65-F5344CB8AC3E}">
        <p14:creationId xmlns:p14="http://schemas.microsoft.com/office/powerpoint/2010/main" val="32063236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0F67B-C669-40A3-820F-F1FC9B76BB55}"/>
              </a:ext>
            </a:extLst>
          </p:cNvPr>
          <p:cNvSpPr>
            <a:spLocks noGrp="1"/>
          </p:cNvSpPr>
          <p:nvPr>
            <p:ph type="title"/>
          </p:nvPr>
        </p:nvSpPr>
        <p:spPr/>
        <p:txBody>
          <a:bodyPr/>
          <a:lstStyle/>
          <a:p>
            <a:r>
              <a:rPr lang="zh-CN" altLang="en-US" dirty="0"/>
              <a:t>竞争要素市场生产的效率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0BC2AB-5D15-43CC-9ECE-4C1D1C287A17}"/>
                  </a:ext>
                </a:extLst>
              </p:cNvPr>
              <p:cNvSpPr>
                <a:spLocks noGrp="1"/>
              </p:cNvSpPr>
              <p:nvPr>
                <p:ph idx="1"/>
              </p:nvPr>
            </p:nvSpPr>
            <p:spPr/>
            <p:txBody>
              <a:bodyPr>
                <a:normAutofit/>
              </a:bodyPr>
              <a:lstStyle/>
              <a:p>
                <a:r>
                  <a:rPr lang="zh-CN" altLang="en-US" dirty="0"/>
                  <a:t>生产有效率的条件</a:t>
                </a:r>
                <a:endParaRPr lang="en-US" altLang="zh-CN" dirty="0"/>
              </a:p>
              <a:p>
                <a:pPr lvl="1"/>
                <a:r>
                  <a:rPr lang="zh-CN" altLang="en-US" dirty="0"/>
                  <a:t>在埃奇沃思盒中厂商等产量线相切于一点</a:t>
                </a:r>
                <a:endParaRPr lang="en-US" altLang="zh-CN" dirty="0"/>
              </a:p>
              <a:p>
                <a:pPr lvl="1"/>
                <a:r>
                  <a:rPr lang="zh-CN" altLang="en-US" dirty="0"/>
                  <a:t>即在有效率的生产点，边际技术替代率相等</a:t>
                </a:r>
                <a14:m>
                  <m:oMath xmlns:m="http://schemas.openxmlformats.org/officeDocument/2006/math">
                    <m:r>
                      <a:rPr lang="en-US" altLang="zh-CN" i="1">
                        <a:latin typeface="Cambria Math" panose="02040503050406030204" pitchFamily="18" charset="0"/>
                      </a:rPr>
                      <m:t>𝑀𝑅</m:t>
                    </m:r>
                    <m:r>
                      <a:rPr lang="en-US" altLang="zh-CN" b="0" i="1" smtClean="0">
                        <a:latin typeface="Cambria Math" panose="02040503050406030204" pitchFamily="18" charset="0"/>
                      </a:rPr>
                      <m:t>𝑇</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b="0" i="1" smtClean="0">
                            <a:latin typeface="Cambria Math" panose="02040503050406030204" pitchFamily="18" charset="0"/>
                          </a:rPr>
                          <m:t>𝐿𝐾</m:t>
                        </m:r>
                      </m:sub>
                      <m:sup>
                        <m:r>
                          <a:rPr lang="en-US" altLang="zh-CN" b="0" i="1" smtClean="0">
                            <a:latin typeface="Cambria Math" panose="02040503050406030204" pitchFamily="18" charset="0"/>
                          </a:rPr>
                          <m:t>𝐹</m:t>
                        </m:r>
                      </m:sup>
                    </m:sSubSup>
                    <m:r>
                      <a:rPr lang="en-US" altLang="zh-CN" i="1">
                        <a:latin typeface="Cambria Math" panose="02040503050406030204" pitchFamily="18" charset="0"/>
                      </a:rPr>
                      <m:t>=</m:t>
                    </m:r>
                    <m:r>
                      <a:rPr lang="en-US" altLang="zh-CN" i="1">
                        <a:latin typeface="Cambria Math" panose="02040503050406030204" pitchFamily="18" charset="0"/>
                      </a:rPr>
                      <m:t>𝑀𝑅𝑇</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b="0" i="1" smtClean="0">
                            <a:latin typeface="Cambria Math" panose="02040503050406030204" pitchFamily="18" charset="0"/>
                          </a:rPr>
                          <m:t>𝐿𝐾</m:t>
                        </m:r>
                      </m:sub>
                      <m:sup>
                        <m:r>
                          <a:rPr lang="en-US" altLang="zh-CN" b="0" i="1" smtClean="0">
                            <a:latin typeface="Cambria Math" panose="02040503050406030204" pitchFamily="18" charset="0"/>
                          </a:rPr>
                          <m:t>𝐶</m:t>
                        </m:r>
                      </m:sup>
                    </m:sSubSup>
                  </m:oMath>
                </a14:m>
                <a:endParaRPr lang="en-US" altLang="zh-CN" dirty="0"/>
              </a:p>
              <a:p>
                <a:r>
                  <a:rPr lang="zh-CN" altLang="en-US" dirty="0"/>
                  <a:t>竞争性要素市场生产效率的实现</a:t>
                </a:r>
                <a:endParaRPr lang="en-US" altLang="zh-CN" dirty="0"/>
              </a:p>
              <a:p>
                <a:pPr lvl="1"/>
                <a:r>
                  <a:rPr lang="zh-CN" altLang="en-US" dirty="0"/>
                  <a:t>给定一组要素价格</a:t>
                </a:r>
                <a:r>
                  <a:rPr lang="en-US" altLang="zh-CN" dirty="0"/>
                  <a:t>W</a:t>
                </a:r>
                <a:r>
                  <a:rPr lang="zh-CN" altLang="en-US" dirty="0"/>
                  <a:t>和</a:t>
                </a:r>
                <a:r>
                  <a:rPr lang="en-US" altLang="zh-CN" dirty="0"/>
                  <a:t>r</a:t>
                </a:r>
                <a:r>
                  <a:rPr lang="zh-CN" altLang="en-US" dirty="0"/>
                  <a:t>，厂商在各自生产者均衡上边际技术替代率等于要素价格之比</a:t>
                </a:r>
                <a:r>
                  <a:rPr lang="en-US" altLang="zh-CN" dirty="0"/>
                  <a:t>W/r</a:t>
                </a:r>
              </a:p>
              <a:p>
                <a:pPr lvl="1"/>
                <a:r>
                  <a:rPr lang="zh-CN" altLang="en-US" dirty="0"/>
                  <a:t>一般均衡存在性：存在一组要素价格使得要素市场出清。即存在一组要素价格使得两个生产者均衡的点重合。</a:t>
                </a:r>
                <a:endParaRPr lang="en-US" altLang="zh-CN" dirty="0"/>
              </a:p>
              <a:p>
                <a:pPr lvl="1"/>
                <a:r>
                  <a:rPr lang="zh-CN" altLang="en-US" dirty="0"/>
                  <a:t>在这个重合点双方边际技术替代率相等</a:t>
                </a:r>
                <a:endParaRPr lang="en-US" altLang="zh-CN" dirty="0"/>
              </a:p>
            </p:txBody>
          </p:sp>
        </mc:Choice>
        <mc:Fallback xmlns="">
          <p:sp>
            <p:nvSpPr>
              <p:cNvPr id="3" name="内容占位符 2">
                <a:extLst>
                  <a:ext uri="{FF2B5EF4-FFF2-40B4-BE49-F238E27FC236}">
                    <a16:creationId xmlns:a16="http://schemas.microsoft.com/office/drawing/2014/main" id="{B00BC2AB-5D15-43CC-9ECE-4C1D1C287A17}"/>
                  </a:ext>
                </a:extLst>
              </p:cNvPr>
              <p:cNvSpPr>
                <a:spLocks noGrp="1" noRot="1" noChangeAspect="1" noMove="1" noResize="1" noEditPoints="1" noAdjustHandles="1" noChangeArrowheads="1" noChangeShapeType="1" noTextEdit="1"/>
              </p:cNvSpPr>
              <p:nvPr>
                <p:ph idx="1"/>
              </p:nvPr>
            </p:nvSpPr>
            <p:spPr>
              <a:blipFill>
                <a:blip r:embed="rId2"/>
                <a:stretch>
                  <a:fillRect l="-1391" t="-2521" r="-1159" b="-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63877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C97FB-D34F-4A6A-821D-FF1645BA75B4}"/>
              </a:ext>
            </a:extLst>
          </p:cNvPr>
          <p:cNvSpPr>
            <a:spLocks noGrp="1"/>
          </p:cNvSpPr>
          <p:nvPr>
            <p:ph type="title"/>
          </p:nvPr>
        </p:nvSpPr>
        <p:spPr/>
        <p:txBody>
          <a:bodyPr/>
          <a:lstStyle/>
          <a:p>
            <a:r>
              <a:rPr lang="zh-CN" altLang="en-US" dirty="0"/>
              <a:t>竞争要素市场生产的效率</a:t>
            </a:r>
          </a:p>
        </p:txBody>
      </p:sp>
      <p:sp>
        <p:nvSpPr>
          <p:cNvPr id="3" name="内容占位符 2">
            <a:extLst>
              <a:ext uri="{FF2B5EF4-FFF2-40B4-BE49-F238E27FC236}">
                <a16:creationId xmlns:a16="http://schemas.microsoft.com/office/drawing/2014/main" id="{8E9111A7-F0C0-40BA-8AD7-1476F9E1AAAA}"/>
              </a:ext>
            </a:extLst>
          </p:cNvPr>
          <p:cNvSpPr>
            <a:spLocks noGrp="1"/>
          </p:cNvSpPr>
          <p:nvPr>
            <p:ph idx="1"/>
          </p:nvPr>
        </p:nvSpPr>
        <p:spPr/>
        <p:txBody>
          <a:bodyPr/>
          <a:lstStyle/>
          <a:p>
            <a:r>
              <a:rPr lang="zh-CN" altLang="en-US" dirty="0"/>
              <a:t>竞争要素市场的生产者均衡</a:t>
            </a:r>
            <a:endParaRPr lang="en-US" altLang="zh-CN" dirty="0"/>
          </a:p>
          <a:p>
            <a:pPr lvl="1"/>
            <a:r>
              <a:rPr lang="zh-CN" altLang="en-US" dirty="0"/>
              <a:t>如果要素市场是竞争市场</a:t>
            </a:r>
            <a:r>
              <a:rPr lang="en-US" altLang="zh-CN" dirty="0"/>
              <a:t>, </a:t>
            </a:r>
            <a:r>
              <a:rPr lang="zh-CN" altLang="en-US" dirty="0"/>
              <a:t>必将实现有效率的生产。</a:t>
            </a:r>
            <a:endParaRPr lang="en-US" altLang="zh-CN" dirty="0"/>
          </a:p>
          <a:p>
            <a:pPr lvl="1"/>
            <a:r>
              <a:rPr lang="zh-CN" altLang="en-US" dirty="0"/>
              <a:t>生产者为使其成本最小化</a:t>
            </a:r>
            <a:r>
              <a:rPr lang="en-US" altLang="zh-CN" dirty="0"/>
              <a:t>, </a:t>
            </a:r>
            <a:r>
              <a:rPr lang="zh-CN" altLang="en-US" dirty="0"/>
              <a:t>按照两种要素的边际产量比率等于价格比率的要求组合其资本和劳动</a:t>
            </a:r>
            <a:r>
              <a:rPr lang="en-US" altLang="zh-CN" dirty="0"/>
              <a:t>:</a:t>
            </a:r>
            <a:endParaRPr lang="en-US" altLang="zh-CN" dirty="0">
              <a:latin typeface="Times New Roman" panose="02020603050405020304" pitchFamily="18" charset="0"/>
              <a:cs typeface="Times New Roman" panose="02020603050405020304" pitchFamily="18" charset="0"/>
            </a:endParaRPr>
          </a:p>
          <a:p>
            <a:pPr lvl="1">
              <a:buFontTx/>
              <a:buNone/>
            </a:pPr>
            <a:r>
              <a:rPr lang="en-US" altLang="zh-CN" dirty="0">
                <a:cs typeface="Times New Roman" panose="02020603050405020304" pitchFamily="18" charset="0"/>
              </a:rPr>
              <a:t>                        MP</a:t>
            </a:r>
            <a:r>
              <a:rPr lang="en-US" altLang="zh-CN" baseline="-25000" dirty="0">
                <a:cs typeface="Times New Roman" panose="02020603050405020304" pitchFamily="18" charset="0"/>
              </a:rPr>
              <a:t>L</a:t>
            </a:r>
            <a:r>
              <a:rPr lang="en-US" altLang="zh-CN" dirty="0">
                <a:cs typeface="Times New Roman" panose="02020603050405020304" pitchFamily="18" charset="0"/>
              </a:rPr>
              <a:t>/MP</a:t>
            </a:r>
            <a:r>
              <a:rPr lang="en-US" altLang="zh-CN" baseline="-25000" dirty="0">
                <a:cs typeface="Times New Roman" panose="02020603050405020304" pitchFamily="18" charset="0"/>
              </a:rPr>
              <a:t>K</a:t>
            </a:r>
            <a:r>
              <a:rPr lang="en-US" altLang="zh-CN" dirty="0">
                <a:cs typeface="Times New Roman" panose="02020603050405020304" pitchFamily="18" charset="0"/>
              </a:rPr>
              <a:t>=W/r</a:t>
            </a:r>
          </a:p>
          <a:p>
            <a:pPr lvl="1"/>
            <a:r>
              <a:rPr lang="zh-CN" altLang="en-US" dirty="0"/>
              <a:t>两种要素的边际产量比率等于劳动对资本的边际技术替代率</a:t>
            </a:r>
            <a:r>
              <a:rPr lang="en-US" altLang="zh-CN" dirty="0"/>
              <a:t>MRTS:</a:t>
            </a:r>
          </a:p>
          <a:p>
            <a:pPr lvl="1">
              <a:buFontTx/>
              <a:buNone/>
            </a:pPr>
            <a:r>
              <a:rPr lang="en-US" altLang="zh-CN" dirty="0"/>
              <a:t>                          MRTS= W/r            </a:t>
            </a:r>
          </a:p>
          <a:p>
            <a:pPr lvl="1"/>
            <a:r>
              <a:rPr lang="zh-CN" altLang="en-US" dirty="0"/>
              <a:t>竞争均衡处于生产契约曲线上</a:t>
            </a:r>
            <a:r>
              <a:rPr lang="en-US" altLang="zh-CN" dirty="0"/>
              <a:t>, </a:t>
            </a:r>
            <a:r>
              <a:rPr lang="zh-CN" altLang="en-US" dirty="0"/>
              <a:t>而且竞争均衡是有效率的。</a:t>
            </a:r>
            <a:endParaRPr lang="en-US" altLang="zh-CN" dirty="0"/>
          </a:p>
          <a:p>
            <a:pPr lvl="1">
              <a:buFontTx/>
              <a:buNone/>
            </a:pPr>
            <a:r>
              <a:rPr lang="en-US" altLang="zh-CN" dirty="0"/>
              <a:t>  </a:t>
            </a:r>
          </a:p>
          <a:p>
            <a:endParaRPr lang="zh-CN" altLang="en-US" dirty="0"/>
          </a:p>
        </p:txBody>
      </p:sp>
    </p:spTree>
    <p:extLst>
      <p:ext uri="{BB962C8B-B14F-4D97-AF65-F5344CB8AC3E}">
        <p14:creationId xmlns:p14="http://schemas.microsoft.com/office/powerpoint/2010/main" val="2020722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2B659-69DD-46D0-8DD9-E44E21EFF536}"/>
              </a:ext>
            </a:extLst>
          </p:cNvPr>
          <p:cNvSpPr>
            <a:spLocks noGrp="1"/>
          </p:cNvSpPr>
          <p:nvPr>
            <p:ph type="title"/>
          </p:nvPr>
        </p:nvSpPr>
        <p:spPr/>
        <p:txBody>
          <a:bodyPr/>
          <a:lstStyle/>
          <a:p>
            <a:r>
              <a:rPr lang="zh-CN" altLang="en-US" dirty="0"/>
              <a:t>交换和生产的一般均衡</a:t>
            </a:r>
          </a:p>
        </p:txBody>
      </p:sp>
      <p:sp>
        <p:nvSpPr>
          <p:cNvPr id="3" name="内容占位符 2">
            <a:extLst>
              <a:ext uri="{FF2B5EF4-FFF2-40B4-BE49-F238E27FC236}">
                <a16:creationId xmlns:a16="http://schemas.microsoft.com/office/drawing/2014/main" id="{E7021897-1319-4055-990F-F1EAE9183239}"/>
              </a:ext>
            </a:extLst>
          </p:cNvPr>
          <p:cNvSpPr>
            <a:spLocks noGrp="1"/>
          </p:cNvSpPr>
          <p:nvPr>
            <p:ph idx="1"/>
          </p:nvPr>
        </p:nvSpPr>
        <p:spPr/>
        <p:txBody>
          <a:bodyPr/>
          <a:lstStyle/>
          <a:p>
            <a:r>
              <a:rPr lang="zh-CN" altLang="en-US" dirty="0"/>
              <a:t>资源和技术限制了一个经济体的生产。</a:t>
            </a:r>
          </a:p>
          <a:p>
            <a:r>
              <a:rPr lang="zh-CN" altLang="en-US" dirty="0"/>
              <a:t>所有可行产出束集合为该经济体的生产可能性集合。</a:t>
            </a:r>
          </a:p>
          <a:p>
            <a:r>
              <a:rPr lang="zh-CN" altLang="en-US" dirty="0"/>
              <a:t>该集合的外部边界为生产可能性边界。</a:t>
            </a:r>
            <a:endParaRPr lang="en-US" altLang="zh-CN" dirty="0"/>
          </a:p>
          <a:p>
            <a:pPr lvl="1"/>
            <a:r>
              <a:rPr lang="zh-CN" altLang="en-US" dirty="0"/>
              <a:t>可以对应于生产契约曲线各点标出生产可能性边界的各点。</a:t>
            </a:r>
            <a:endParaRPr lang="en-US" altLang="zh-CN" dirty="0"/>
          </a:p>
          <a:p>
            <a:r>
              <a:rPr lang="zh-CN" altLang="en-US" dirty="0"/>
              <a:t>边际转换率</a:t>
            </a:r>
            <a:r>
              <a:rPr lang="en-US" altLang="zh-CN" dirty="0"/>
              <a:t>(MRT) </a:t>
            </a:r>
            <a:r>
              <a:rPr lang="zh-CN" altLang="en-US" dirty="0"/>
              <a:t>定义为：每个点上的生产可能性边界的斜率绝对值。</a:t>
            </a:r>
          </a:p>
          <a:p>
            <a:endParaRPr lang="zh-CN" altLang="en-US" dirty="0"/>
          </a:p>
          <a:p>
            <a:endParaRPr lang="zh-CN" altLang="en-US" dirty="0"/>
          </a:p>
        </p:txBody>
      </p:sp>
    </p:spTree>
    <p:extLst>
      <p:ext uri="{BB962C8B-B14F-4D97-AF65-F5344CB8AC3E}">
        <p14:creationId xmlns:p14="http://schemas.microsoft.com/office/powerpoint/2010/main" val="1427219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ADD66-163A-4758-A17C-9D2B5F59FDCA}"/>
              </a:ext>
            </a:extLst>
          </p:cNvPr>
          <p:cNvSpPr>
            <a:spLocks noGrp="1"/>
          </p:cNvSpPr>
          <p:nvPr>
            <p:ph type="title"/>
          </p:nvPr>
        </p:nvSpPr>
        <p:spPr/>
        <p:txBody>
          <a:bodyPr/>
          <a:lstStyle/>
          <a:p>
            <a:r>
              <a:rPr lang="zh-CN" altLang="en-US" dirty="0"/>
              <a:t>生产可能性边界</a:t>
            </a:r>
          </a:p>
        </p:txBody>
      </p:sp>
      <p:sp>
        <p:nvSpPr>
          <p:cNvPr id="3" name="内容占位符 2">
            <a:extLst>
              <a:ext uri="{FF2B5EF4-FFF2-40B4-BE49-F238E27FC236}">
                <a16:creationId xmlns:a16="http://schemas.microsoft.com/office/drawing/2014/main" id="{636A6108-DB90-4A90-8A08-AB5B847111CD}"/>
              </a:ext>
            </a:extLst>
          </p:cNvPr>
          <p:cNvSpPr>
            <a:spLocks noGrp="1"/>
          </p:cNvSpPr>
          <p:nvPr>
            <p:ph idx="1"/>
          </p:nvPr>
        </p:nvSpPr>
        <p:spPr/>
        <p:txBody>
          <a:bodyPr/>
          <a:lstStyle/>
          <a:p>
            <a:endParaRPr lang="zh-CN" altLang="en-US"/>
          </a:p>
        </p:txBody>
      </p:sp>
      <p:sp>
        <p:nvSpPr>
          <p:cNvPr id="5" name="Text Box 3">
            <a:extLst>
              <a:ext uri="{FF2B5EF4-FFF2-40B4-BE49-F238E27FC236}">
                <a16:creationId xmlns:a16="http://schemas.microsoft.com/office/drawing/2014/main" id="{EC17A0AB-0DDA-4746-994C-6D0AE455AEF6}"/>
              </a:ext>
            </a:extLst>
          </p:cNvPr>
          <p:cNvSpPr txBox="1">
            <a:spLocks noChangeArrowheads="1"/>
          </p:cNvSpPr>
          <p:nvPr/>
        </p:nvSpPr>
        <p:spPr bwMode="auto">
          <a:xfrm>
            <a:off x="5334000" y="4689475"/>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鱼</a:t>
            </a:r>
            <a:endParaRPr lang="en-US" altLang="zh-CN" sz="2400">
              <a:latin typeface="Times New Roman" panose="02020603050405020304" pitchFamily="18" charset="0"/>
              <a:ea typeface="宋体" panose="02010600030101010101" pitchFamily="2" charset="-122"/>
            </a:endParaRPr>
          </a:p>
        </p:txBody>
      </p:sp>
      <p:sp>
        <p:nvSpPr>
          <p:cNvPr id="6" name="Text Box 4">
            <a:extLst>
              <a:ext uri="{FF2B5EF4-FFF2-40B4-BE49-F238E27FC236}">
                <a16:creationId xmlns:a16="http://schemas.microsoft.com/office/drawing/2014/main" id="{B9224999-4BC7-4273-821C-655F74B90DAC}"/>
              </a:ext>
            </a:extLst>
          </p:cNvPr>
          <p:cNvSpPr txBox="1">
            <a:spLocks noChangeArrowheads="1"/>
          </p:cNvSpPr>
          <p:nvPr/>
        </p:nvSpPr>
        <p:spPr bwMode="auto">
          <a:xfrm>
            <a:off x="746125" y="1184275"/>
            <a:ext cx="803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椰子</a:t>
            </a:r>
            <a:endParaRPr lang="en-US" altLang="zh-CN" sz="2400" b="0">
              <a:latin typeface="Times New Roman" panose="02020603050405020304" pitchFamily="18" charset="0"/>
              <a:ea typeface="宋体" panose="02010600030101010101" pitchFamily="2" charset="-122"/>
            </a:endParaRPr>
          </a:p>
          <a:p>
            <a:endParaRPr lang="en-US" altLang="zh-CN" sz="2400" b="0">
              <a:latin typeface="Times New Roman" panose="02020603050405020304" pitchFamily="18" charset="0"/>
              <a:ea typeface="宋体" panose="02010600030101010101" pitchFamily="2" charset="-122"/>
            </a:endParaRPr>
          </a:p>
        </p:txBody>
      </p:sp>
      <p:sp>
        <p:nvSpPr>
          <p:cNvPr id="7" name="Freeform 5">
            <a:extLst>
              <a:ext uri="{FF2B5EF4-FFF2-40B4-BE49-F238E27FC236}">
                <a16:creationId xmlns:a16="http://schemas.microsoft.com/office/drawing/2014/main" id="{4211FDC7-7921-4934-9801-83F729B07404}"/>
              </a:ext>
            </a:extLst>
          </p:cNvPr>
          <p:cNvSpPr>
            <a:spLocks/>
          </p:cNvSpPr>
          <p:nvPr/>
        </p:nvSpPr>
        <p:spPr bwMode="auto">
          <a:xfrm>
            <a:off x="1447800" y="2286000"/>
            <a:ext cx="2514600" cy="2362200"/>
          </a:xfrm>
          <a:custGeom>
            <a:avLst/>
            <a:gdLst>
              <a:gd name="T0" fmla="*/ 0 w 1584"/>
              <a:gd name="T1" fmla="*/ 0 h 1488"/>
              <a:gd name="T2" fmla="*/ 152400 w 1584"/>
              <a:gd name="T3" fmla="*/ 0 h 1488"/>
              <a:gd name="T4" fmla="*/ 233363 w 1584"/>
              <a:gd name="T5" fmla="*/ 0 h 1488"/>
              <a:gd name="T6" fmla="*/ 376237 w 1584"/>
              <a:gd name="T7" fmla="*/ 23812 h 1488"/>
              <a:gd name="T8" fmla="*/ 609600 w 1584"/>
              <a:gd name="T9" fmla="*/ 76200 h 1488"/>
              <a:gd name="T10" fmla="*/ 838200 w 1584"/>
              <a:gd name="T11" fmla="*/ 152400 h 1488"/>
              <a:gd name="T12" fmla="*/ 1066800 w 1584"/>
              <a:gd name="T13" fmla="*/ 228600 h 1488"/>
              <a:gd name="T14" fmla="*/ 1219200 w 1584"/>
              <a:gd name="T15" fmla="*/ 304800 h 1488"/>
              <a:gd name="T16" fmla="*/ 1371600 w 1584"/>
              <a:gd name="T17" fmla="*/ 381000 h 1488"/>
              <a:gd name="T18" fmla="*/ 1600200 w 1584"/>
              <a:gd name="T19" fmla="*/ 533400 h 1488"/>
              <a:gd name="T20" fmla="*/ 1752600 w 1584"/>
              <a:gd name="T21" fmla="*/ 681037 h 1488"/>
              <a:gd name="T22" fmla="*/ 1905000 w 1584"/>
              <a:gd name="T23" fmla="*/ 838200 h 1488"/>
              <a:gd name="T24" fmla="*/ 1981200 w 1584"/>
              <a:gd name="T25" fmla="*/ 914400 h 1488"/>
              <a:gd name="T26" fmla="*/ 2133600 w 1584"/>
              <a:gd name="T27" fmla="*/ 1143000 h 1488"/>
              <a:gd name="T28" fmla="*/ 2209800 w 1584"/>
              <a:gd name="T29" fmla="*/ 1295400 h 1488"/>
              <a:gd name="T30" fmla="*/ 2286000 w 1584"/>
              <a:gd name="T31" fmla="*/ 1447800 h 1488"/>
              <a:gd name="T32" fmla="*/ 2362200 w 1584"/>
              <a:gd name="T33" fmla="*/ 1676400 h 1488"/>
              <a:gd name="T34" fmla="*/ 2443163 w 1584"/>
              <a:gd name="T35" fmla="*/ 1966913 h 1488"/>
              <a:gd name="T36" fmla="*/ 2486025 w 1584"/>
              <a:gd name="T37" fmla="*/ 2124075 h 1488"/>
              <a:gd name="T38" fmla="*/ 2514600 w 1584"/>
              <a:gd name="T39" fmla="*/ 2362200 h 1488"/>
              <a:gd name="T40" fmla="*/ 0 w 1584"/>
              <a:gd name="T41" fmla="*/ 2362200 h 1488"/>
              <a:gd name="T42" fmla="*/ 0 w 1584"/>
              <a:gd name="T43" fmla="*/ 0 h 14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1488"/>
              <a:gd name="T68" fmla="*/ 1584 w 1584"/>
              <a:gd name="T69" fmla="*/ 1488 h 14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1488">
                <a:moveTo>
                  <a:pt x="0" y="0"/>
                </a:moveTo>
                <a:lnTo>
                  <a:pt x="96" y="0"/>
                </a:lnTo>
                <a:lnTo>
                  <a:pt x="147" y="0"/>
                </a:lnTo>
                <a:lnTo>
                  <a:pt x="237" y="15"/>
                </a:lnTo>
                <a:lnTo>
                  <a:pt x="384" y="48"/>
                </a:lnTo>
                <a:lnTo>
                  <a:pt x="528" y="96"/>
                </a:lnTo>
                <a:lnTo>
                  <a:pt x="672" y="144"/>
                </a:lnTo>
                <a:lnTo>
                  <a:pt x="768" y="192"/>
                </a:lnTo>
                <a:lnTo>
                  <a:pt x="864" y="240"/>
                </a:lnTo>
                <a:lnTo>
                  <a:pt x="1008" y="336"/>
                </a:lnTo>
                <a:lnTo>
                  <a:pt x="1104" y="429"/>
                </a:lnTo>
                <a:lnTo>
                  <a:pt x="1200" y="528"/>
                </a:lnTo>
                <a:lnTo>
                  <a:pt x="1248" y="576"/>
                </a:lnTo>
                <a:lnTo>
                  <a:pt x="1344" y="720"/>
                </a:lnTo>
                <a:lnTo>
                  <a:pt x="1392" y="816"/>
                </a:lnTo>
                <a:lnTo>
                  <a:pt x="1440" y="912"/>
                </a:lnTo>
                <a:lnTo>
                  <a:pt x="1488" y="1056"/>
                </a:lnTo>
                <a:lnTo>
                  <a:pt x="1539" y="1239"/>
                </a:lnTo>
                <a:lnTo>
                  <a:pt x="1566" y="1338"/>
                </a:lnTo>
                <a:lnTo>
                  <a:pt x="1584" y="1488"/>
                </a:lnTo>
                <a:lnTo>
                  <a:pt x="0" y="1488"/>
                </a:lnTo>
                <a:lnTo>
                  <a:pt x="0" y="0"/>
                </a:lnTo>
                <a:close/>
              </a:path>
            </a:pathLst>
          </a:custGeom>
          <a:solidFill>
            <a:schemeClr val="accent1"/>
          </a:solidFill>
          <a:ln w="38100">
            <a:solidFill>
              <a:schemeClr val="tx1"/>
            </a:solidFill>
            <a:round/>
            <a:headEnd type="none" w="sm" len="sm"/>
            <a:tailEnd type="none" w="sm" len="sm"/>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 name="Line 6">
            <a:extLst>
              <a:ext uri="{FF2B5EF4-FFF2-40B4-BE49-F238E27FC236}">
                <a16:creationId xmlns:a16="http://schemas.microsoft.com/office/drawing/2014/main" id="{0B8F4E04-1AFB-458B-BEC8-AF5D8BBD60EE}"/>
              </a:ext>
            </a:extLst>
          </p:cNvPr>
          <p:cNvSpPr>
            <a:spLocks noChangeShapeType="1"/>
          </p:cNvSpPr>
          <p:nvPr/>
        </p:nvSpPr>
        <p:spPr bwMode="auto">
          <a:xfrm flipV="1">
            <a:off x="1447800" y="1676400"/>
            <a:ext cx="0" cy="2971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a:extLst>
              <a:ext uri="{FF2B5EF4-FFF2-40B4-BE49-F238E27FC236}">
                <a16:creationId xmlns:a16="http://schemas.microsoft.com/office/drawing/2014/main" id="{64BE9DF5-7999-41C4-B383-7204A52BEF23}"/>
              </a:ext>
            </a:extLst>
          </p:cNvPr>
          <p:cNvSpPr>
            <a:spLocks noChangeShapeType="1"/>
          </p:cNvSpPr>
          <p:nvPr/>
        </p:nvSpPr>
        <p:spPr bwMode="auto">
          <a:xfrm>
            <a:off x="1447800" y="4648200"/>
            <a:ext cx="38100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Freeform 8">
            <a:extLst>
              <a:ext uri="{FF2B5EF4-FFF2-40B4-BE49-F238E27FC236}">
                <a16:creationId xmlns:a16="http://schemas.microsoft.com/office/drawing/2014/main" id="{32D189C8-89B6-4EF7-98A1-FFE401FA0214}"/>
              </a:ext>
            </a:extLst>
          </p:cNvPr>
          <p:cNvSpPr>
            <a:spLocks/>
          </p:cNvSpPr>
          <p:nvPr/>
        </p:nvSpPr>
        <p:spPr bwMode="auto">
          <a:xfrm>
            <a:off x="1447800" y="2286000"/>
            <a:ext cx="2514600" cy="2362200"/>
          </a:xfrm>
          <a:custGeom>
            <a:avLst/>
            <a:gdLst>
              <a:gd name="T0" fmla="*/ 0 w 1584"/>
              <a:gd name="T1" fmla="*/ 0 h 1488"/>
              <a:gd name="T2" fmla="*/ 609600 w 1584"/>
              <a:gd name="T3" fmla="*/ 76200 h 1488"/>
              <a:gd name="T4" fmla="*/ 1371600 w 1584"/>
              <a:gd name="T5" fmla="*/ 381000 h 1488"/>
              <a:gd name="T6" fmla="*/ 1981200 w 1584"/>
              <a:gd name="T7" fmla="*/ 914400 h 1488"/>
              <a:gd name="T8" fmla="*/ 2286000 w 1584"/>
              <a:gd name="T9" fmla="*/ 1447800 h 1488"/>
              <a:gd name="T10" fmla="*/ 2438400 w 1584"/>
              <a:gd name="T11" fmla="*/ 1905000 h 1488"/>
              <a:gd name="T12" fmla="*/ 2514600 w 1584"/>
              <a:gd name="T13" fmla="*/ 2362200 h 1488"/>
              <a:gd name="T14" fmla="*/ 0 60000 65536"/>
              <a:gd name="T15" fmla="*/ 0 60000 65536"/>
              <a:gd name="T16" fmla="*/ 0 60000 65536"/>
              <a:gd name="T17" fmla="*/ 0 60000 65536"/>
              <a:gd name="T18" fmla="*/ 0 60000 65536"/>
              <a:gd name="T19" fmla="*/ 0 60000 65536"/>
              <a:gd name="T20" fmla="*/ 0 60000 65536"/>
              <a:gd name="T21" fmla="*/ 0 w 1584"/>
              <a:gd name="T22" fmla="*/ 0 h 1488"/>
              <a:gd name="T23" fmla="*/ 1584 w 1584"/>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4" h="1488">
                <a:moveTo>
                  <a:pt x="0" y="0"/>
                </a:moveTo>
                <a:cubicBezTo>
                  <a:pt x="120" y="4"/>
                  <a:pt x="240" y="8"/>
                  <a:pt x="384" y="48"/>
                </a:cubicBezTo>
                <a:cubicBezTo>
                  <a:pt x="528" y="88"/>
                  <a:pt x="720" y="152"/>
                  <a:pt x="864" y="240"/>
                </a:cubicBezTo>
                <a:cubicBezTo>
                  <a:pt x="1008" y="328"/>
                  <a:pt x="1152" y="464"/>
                  <a:pt x="1248" y="576"/>
                </a:cubicBezTo>
                <a:cubicBezTo>
                  <a:pt x="1344" y="688"/>
                  <a:pt x="1392" y="808"/>
                  <a:pt x="1440" y="912"/>
                </a:cubicBezTo>
                <a:cubicBezTo>
                  <a:pt x="1488" y="1016"/>
                  <a:pt x="1512" y="1104"/>
                  <a:pt x="1536" y="1200"/>
                </a:cubicBezTo>
                <a:cubicBezTo>
                  <a:pt x="1560" y="1296"/>
                  <a:pt x="1572" y="1392"/>
                  <a:pt x="1584" y="1488"/>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Oval 9">
            <a:extLst>
              <a:ext uri="{FF2B5EF4-FFF2-40B4-BE49-F238E27FC236}">
                <a16:creationId xmlns:a16="http://schemas.microsoft.com/office/drawing/2014/main" id="{247E17E7-6F99-478B-A193-CCDE60DB5A9F}"/>
              </a:ext>
            </a:extLst>
          </p:cNvPr>
          <p:cNvSpPr>
            <a:spLocks noChangeArrowheads="1"/>
          </p:cNvSpPr>
          <p:nvPr/>
        </p:nvSpPr>
        <p:spPr bwMode="auto">
          <a:xfrm>
            <a:off x="2133600" y="3581400"/>
            <a:ext cx="152400" cy="152400"/>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 name="Oval 10">
            <a:extLst>
              <a:ext uri="{FF2B5EF4-FFF2-40B4-BE49-F238E27FC236}">
                <a16:creationId xmlns:a16="http://schemas.microsoft.com/office/drawing/2014/main" id="{34F9305E-BA48-47B4-9024-50664B8CC38B}"/>
              </a:ext>
            </a:extLst>
          </p:cNvPr>
          <p:cNvSpPr>
            <a:spLocks noChangeArrowheads="1"/>
          </p:cNvSpPr>
          <p:nvPr/>
        </p:nvSpPr>
        <p:spPr bwMode="auto">
          <a:xfrm>
            <a:off x="3187700" y="2971800"/>
            <a:ext cx="152400" cy="152400"/>
          </a:xfrm>
          <a:prstGeom prst="ellipse">
            <a:avLst/>
          </a:prstGeom>
          <a:solidFill>
            <a:srgbClr val="00FF00"/>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val 11">
            <a:extLst>
              <a:ext uri="{FF2B5EF4-FFF2-40B4-BE49-F238E27FC236}">
                <a16:creationId xmlns:a16="http://schemas.microsoft.com/office/drawing/2014/main" id="{8FA99A8C-35E2-42C9-8CA0-3C5ED0843F63}"/>
              </a:ext>
            </a:extLst>
          </p:cNvPr>
          <p:cNvSpPr>
            <a:spLocks noChangeArrowheads="1"/>
          </p:cNvSpPr>
          <p:nvPr/>
        </p:nvSpPr>
        <p:spPr bwMode="auto">
          <a:xfrm>
            <a:off x="4495800" y="3429000"/>
            <a:ext cx="152400" cy="1524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 name="Text Box 12">
            <a:extLst>
              <a:ext uri="{FF2B5EF4-FFF2-40B4-BE49-F238E27FC236}">
                <a16:creationId xmlns:a16="http://schemas.microsoft.com/office/drawing/2014/main" id="{D98404CE-3DAC-45BA-84E6-10E7A833ADF1}"/>
              </a:ext>
            </a:extLst>
          </p:cNvPr>
          <p:cNvSpPr txBox="1">
            <a:spLocks noChangeArrowheads="1"/>
          </p:cNvSpPr>
          <p:nvPr/>
        </p:nvSpPr>
        <p:spPr bwMode="auto">
          <a:xfrm>
            <a:off x="1660525" y="3697288"/>
            <a:ext cx="1724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b="0">
                <a:solidFill>
                  <a:schemeClr val="accent2"/>
                </a:solidFill>
                <a:ea typeface="宋体" panose="02010600030101010101" pitchFamily="2" charset="-122"/>
              </a:rPr>
              <a:t>可行但不是</a:t>
            </a:r>
            <a:endParaRPr lang="en-US" altLang="zh-CN" sz="2400" b="0">
              <a:solidFill>
                <a:schemeClr val="accent2"/>
              </a:solidFill>
              <a:ea typeface="宋体" panose="02010600030101010101" pitchFamily="2" charset="-122"/>
            </a:endParaRPr>
          </a:p>
          <a:p>
            <a:r>
              <a:rPr lang="zh-CN" altLang="en-US" sz="2400" b="0">
                <a:solidFill>
                  <a:schemeClr val="accent2"/>
                </a:solidFill>
                <a:ea typeface="宋体" panose="02010600030101010101" pitchFamily="2" charset="-122"/>
              </a:rPr>
              <a:t>有效率的</a:t>
            </a:r>
            <a:endParaRPr lang="en-US" altLang="zh-CN" sz="2400" b="0">
              <a:ea typeface="宋体" panose="02010600030101010101" pitchFamily="2" charset="-122"/>
            </a:endParaRPr>
          </a:p>
        </p:txBody>
      </p:sp>
      <p:sp>
        <p:nvSpPr>
          <p:cNvPr id="15" name="Text Box 13">
            <a:extLst>
              <a:ext uri="{FF2B5EF4-FFF2-40B4-BE49-F238E27FC236}">
                <a16:creationId xmlns:a16="http://schemas.microsoft.com/office/drawing/2014/main" id="{70966CB8-2DD7-41DE-9CB6-4CA85588C0BB}"/>
              </a:ext>
            </a:extLst>
          </p:cNvPr>
          <p:cNvSpPr txBox="1">
            <a:spLocks noChangeArrowheads="1"/>
          </p:cNvSpPr>
          <p:nvPr/>
        </p:nvSpPr>
        <p:spPr bwMode="auto">
          <a:xfrm>
            <a:off x="3184525" y="2514600"/>
            <a:ext cx="233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b="0">
                <a:solidFill>
                  <a:srgbClr val="66FF33"/>
                </a:solidFill>
                <a:ea typeface="宋体" panose="02010600030101010101" pitchFamily="2" charset="-122"/>
              </a:rPr>
              <a:t>可行且有效率的</a:t>
            </a:r>
            <a:endParaRPr lang="en-US" altLang="zh-CN" sz="2400" b="0">
              <a:solidFill>
                <a:srgbClr val="66FF33"/>
              </a:solidFill>
              <a:ea typeface="宋体" panose="02010600030101010101" pitchFamily="2" charset="-122"/>
            </a:endParaRPr>
          </a:p>
        </p:txBody>
      </p:sp>
      <p:sp>
        <p:nvSpPr>
          <p:cNvPr id="16" name="Text Box 14">
            <a:extLst>
              <a:ext uri="{FF2B5EF4-FFF2-40B4-BE49-F238E27FC236}">
                <a16:creationId xmlns:a16="http://schemas.microsoft.com/office/drawing/2014/main" id="{8D745767-3329-4BA7-A832-94B4F9D7EF67}"/>
              </a:ext>
            </a:extLst>
          </p:cNvPr>
          <p:cNvSpPr txBox="1">
            <a:spLocks noChangeArrowheads="1"/>
          </p:cNvSpPr>
          <p:nvPr/>
        </p:nvSpPr>
        <p:spPr bwMode="auto">
          <a:xfrm>
            <a:off x="4686300" y="324008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b="0">
                <a:ea typeface="宋体" panose="02010600030101010101" pitchFamily="2" charset="-122"/>
              </a:rPr>
              <a:t>不可行</a:t>
            </a:r>
            <a:endParaRPr lang="en-US" altLang="zh-CN" sz="2400" b="0">
              <a:ea typeface="宋体" panose="02010600030101010101" pitchFamily="2" charset="-122"/>
            </a:endParaRPr>
          </a:p>
        </p:txBody>
      </p:sp>
    </p:spTree>
    <p:extLst>
      <p:ext uri="{BB962C8B-B14F-4D97-AF65-F5344CB8AC3E}">
        <p14:creationId xmlns:p14="http://schemas.microsoft.com/office/powerpoint/2010/main" val="2559306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5AC1A-DBEE-47D3-9765-2EC5D2AD7739}"/>
              </a:ext>
            </a:extLst>
          </p:cNvPr>
          <p:cNvSpPr>
            <a:spLocks noGrp="1"/>
          </p:cNvSpPr>
          <p:nvPr>
            <p:ph type="title"/>
          </p:nvPr>
        </p:nvSpPr>
        <p:spPr/>
        <p:txBody>
          <a:bodyPr/>
          <a:lstStyle/>
          <a:p>
            <a:r>
              <a:rPr lang="zh-CN" altLang="en-US" dirty="0"/>
              <a:t>生产可能性边界</a:t>
            </a:r>
          </a:p>
        </p:txBody>
      </p:sp>
      <p:sp>
        <p:nvSpPr>
          <p:cNvPr id="3" name="内容占位符 2">
            <a:extLst>
              <a:ext uri="{FF2B5EF4-FFF2-40B4-BE49-F238E27FC236}">
                <a16:creationId xmlns:a16="http://schemas.microsoft.com/office/drawing/2014/main" id="{FE4C415E-71A6-464A-9999-B0B656B30B4F}"/>
              </a:ext>
            </a:extLst>
          </p:cNvPr>
          <p:cNvSpPr>
            <a:spLocks noGrp="1"/>
          </p:cNvSpPr>
          <p:nvPr>
            <p:ph idx="1"/>
          </p:nvPr>
        </p:nvSpPr>
        <p:spPr/>
        <p:txBody>
          <a:bodyPr/>
          <a:lstStyle/>
          <a:p>
            <a:r>
              <a:rPr lang="zh-CN" altLang="en-US" dirty="0"/>
              <a:t>假如生产没有外部性，那么生产可能性函数将是凸的。</a:t>
            </a:r>
          </a:p>
          <a:p>
            <a:r>
              <a:rPr lang="zh-CN" altLang="en-US" dirty="0"/>
              <a:t>为什么？</a:t>
            </a:r>
          </a:p>
          <a:p>
            <a:r>
              <a:rPr lang="zh-CN" altLang="en-US" dirty="0"/>
              <a:t>边际产出递减</a:t>
            </a:r>
            <a:endParaRPr lang="en-US" altLang="zh-CN" dirty="0"/>
          </a:p>
          <a:p>
            <a:r>
              <a:rPr lang="zh-CN" altLang="en-US" dirty="0"/>
              <a:t>因为有效率的产出需要利用比较优势。</a:t>
            </a:r>
          </a:p>
          <a:p>
            <a:endParaRPr lang="zh-CN" altLang="en-US" dirty="0"/>
          </a:p>
        </p:txBody>
      </p:sp>
    </p:spTree>
    <p:extLst>
      <p:ext uri="{BB962C8B-B14F-4D97-AF65-F5344CB8AC3E}">
        <p14:creationId xmlns:p14="http://schemas.microsoft.com/office/powerpoint/2010/main" val="41263688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31935-E116-4649-83FB-C42FAA3CF7A6}"/>
              </a:ext>
            </a:extLst>
          </p:cNvPr>
          <p:cNvSpPr>
            <a:spLocks noGrp="1"/>
          </p:cNvSpPr>
          <p:nvPr>
            <p:ph type="title"/>
          </p:nvPr>
        </p:nvSpPr>
        <p:spPr/>
        <p:txBody>
          <a:bodyPr>
            <a:normAutofit/>
          </a:bodyPr>
          <a:lstStyle/>
          <a:p>
            <a:r>
              <a:rPr lang="zh-CN" altLang="en-US" dirty="0">
                <a:latin typeface="+mj-ea"/>
              </a:rPr>
              <a:t>比较优势</a:t>
            </a:r>
            <a:r>
              <a:rPr lang="en-US" altLang="zh-CN" dirty="0">
                <a:latin typeface="+mj-ea"/>
              </a:rPr>
              <a:t/>
            </a:r>
            <a:br>
              <a:rPr lang="en-US" altLang="zh-CN" dirty="0">
                <a:latin typeface="+mj-ea"/>
              </a:rPr>
            </a:br>
            <a:endParaRPr lang="zh-CN" altLang="en-US" dirty="0">
              <a:latin typeface="+mj-ea"/>
            </a:endParaRPr>
          </a:p>
        </p:txBody>
      </p:sp>
      <p:sp>
        <p:nvSpPr>
          <p:cNvPr id="3" name="内容占位符 2">
            <a:extLst>
              <a:ext uri="{FF2B5EF4-FFF2-40B4-BE49-F238E27FC236}">
                <a16:creationId xmlns:a16="http://schemas.microsoft.com/office/drawing/2014/main" id="{F0FBAB4A-F2D5-4844-BD2C-AE5BDD2D3A78}"/>
              </a:ext>
            </a:extLst>
          </p:cNvPr>
          <p:cNvSpPr>
            <a:spLocks noGrp="1"/>
          </p:cNvSpPr>
          <p:nvPr>
            <p:ph idx="1"/>
          </p:nvPr>
        </p:nvSpPr>
        <p:spPr/>
        <p:txBody>
          <a:bodyPr/>
          <a:lstStyle/>
          <a:p>
            <a:endParaRPr lang="zh-CN" altLang="en-US"/>
          </a:p>
        </p:txBody>
      </p:sp>
      <p:sp>
        <p:nvSpPr>
          <p:cNvPr id="5" name="Text Box 1027">
            <a:extLst>
              <a:ext uri="{FF2B5EF4-FFF2-40B4-BE49-F238E27FC236}">
                <a16:creationId xmlns:a16="http://schemas.microsoft.com/office/drawing/2014/main" id="{6B59D8C6-657F-4588-AE35-347A9132B9B2}"/>
              </a:ext>
            </a:extLst>
          </p:cNvPr>
          <p:cNvSpPr txBox="1">
            <a:spLocks noChangeArrowheads="1"/>
          </p:cNvSpPr>
          <p:nvPr/>
        </p:nvSpPr>
        <p:spPr bwMode="auto">
          <a:xfrm>
            <a:off x="3544888" y="29972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latin typeface="Times New Roman" panose="02020603050405020304" pitchFamily="18" charset="0"/>
                <a:ea typeface="宋体" panose="02010600030101010101" pitchFamily="2" charset="-122"/>
              </a:rPr>
              <a:t>F</a:t>
            </a:r>
          </a:p>
        </p:txBody>
      </p:sp>
      <p:sp>
        <p:nvSpPr>
          <p:cNvPr id="6" name="Text Box 1028">
            <a:extLst>
              <a:ext uri="{FF2B5EF4-FFF2-40B4-BE49-F238E27FC236}">
                <a16:creationId xmlns:a16="http://schemas.microsoft.com/office/drawing/2014/main" id="{8DCD2F0B-FDE8-41C7-B92B-0159A50C5025}"/>
              </a:ext>
            </a:extLst>
          </p:cNvPr>
          <p:cNvSpPr txBox="1">
            <a:spLocks noChangeArrowheads="1"/>
          </p:cNvSpPr>
          <p:nvPr/>
        </p:nvSpPr>
        <p:spPr bwMode="auto">
          <a:xfrm>
            <a:off x="533400" y="990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latin typeface="Times New Roman" panose="02020603050405020304" pitchFamily="18" charset="0"/>
                <a:ea typeface="宋体" panose="02010600030101010101" pitchFamily="2" charset="-122"/>
              </a:rPr>
              <a:t>C</a:t>
            </a:r>
            <a:endParaRPr lang="en-US" altLang="zh-CN" sz="2400" b="0">
              <a:latin typeface="Times New Roman" panose="02020603050405020304" pitchFamily="18" charset="0"/>
              <a:ea typeface="宋体" panose="02010600030101010101" pitchFamily="2" charset="-122"/>
            </a:endParaRPr>
          </a:p>
        </p:txBody>
      </p:sp>
      <p:sp>
        <p:nvSpPr>
          <p:cNvPr id="7" name="Line 1029">
            <a:extLst>
              <a:ext uri="{FF2B5EF4-FFF2-40B4-BE49-F238E27FC236}">
                <a16:creationId xmlns:a16="http://schemas.microsoft.com/office/drawing/2014/main" id="{69E3436D-763C-44E1-AC79-0CD5D56344E8}"/>
              </a:ext>
            </a:extLst>
          </p:cNvPr>
          <p:cNvSpPr>
            <a:spLocks noChangeShapeType="1"/>
          </p:cNvSpPr>
          <p:nvPr/>
        </p:nvSpPr>
        <p:spPr bwMode="auto">
          <a:xfrm flipV="1">
            <a:off x="725488" y="1384300"/>
            <a:ext cx="0" cy="1600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030">
            <a:extLst>
              <a:ext uri="{FF2B5EF4-FFF2-40B4-BE49-F238E27FC236}">
                <a16:creationId xmlns:a16="http://schemas.microsoft.com/office/drawing/2014/main" id="{6579ABCC-F957-4562-9ACD-B203E16EB529}"/>
              </a:ext>
            </a:extLst>
          </p:cNvPr>
          <p:cNvSpPr>
            <a:spLocks noChangeShapeType="1"/>
          </p:cNvSpPr>
          <p:nvPr/>
        </p:nvSpPr>
        <p:spPr bwMode="auto">
          <a:xfrm>
            <a:off x="725488" y="2984500"/>
            <a:ext cx="30480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1031">
            <a:extLst>
              <a:ext uri="{FF2B5EF4-FFF2-40B4-BE49-F238E27FC236}">
                <a16:creationId xmlns:a16="http://schemas.microsoft.com/office/drawing/2014/main" id="{06F8CE21-9C84-466F-ACC6-F29F328B7235}"/>
              </a:ext>
            </a:extLst>
          </p:cNvPr>
          <p:cNvSpPr txBox="1">
            <a:spLocks noChangeArrowheads="1"/>
          </p:cNvSpPr>
          <p:nvPr/>
        </p:nvSpPr>
        <p:spPr bwMode="auto">
          <a:xfrm>
            <a:off x="2938463" y="61087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latin typeface="Times New Roman" panose="02020603050405020304" pitchFamily="18" charset="0"/>
                <a:ea typeface="宋体" panose="02010600030101010101" pitchFamily="2" charset="-122"/>
              </a:rPr>
              <a:t>F</a:t>
            </a:r>
          </a:p>
        </p:txBody>
      </p:sp>
      <p:sp>
        <p:nvSpPr>
          <p:cNvPr id="10" name="Text Box 1032">
            <a:extLst>
              <a:ext uri="{FF2B5EF4-FFF2-40B4-BE49-F238E27FC236}">
                <a16:creationId xmlns:a16="http://schemas.microsoft.com/office/drawing/2014/main" id="{3DD47FC8-17F4-40EB-850C-81742C56001C}"/>
              </a:ext>
            </a:extLst>
          </p:cNvPr>
          <p:cNvSpPr txBox="1">
            <a:spLocks noChangeArrowheads="1"/>
          </p:cNvSpPr>
          <p:nvPr/>
        </p:nvSpPr>
        <p:spPr bwMode="auto">
          <a:xfrm>
            <a:off x="509588" y="31877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latin typeface="Times New Roman" panose="02020603050405020304" pitchFamily="18" charset="0"/>
                <a:ea typeface="宋体" panose="02010600030101010101" pitchFamily="2" charset="-122"/>
              </a:rPr>
              <a:t>C</a:t>
            </a:r>
            <a:endParaRPr lang="en-US" altLang="zh-CN" sz="2400" b="0">
              <a:latin typeface="Times New Roman" panose="02020603050405020304" pitchFamily="18" charset="0"/>
              <a:ea typeface="宋体" panose="02010600030101010101" pitchFamily="2" charset="-122"/>
            </a:endParaRPr>
          </a:p>
        </p:txBody>
      </p:sp>
      <p:sp>
        <p:nvSpPr>
          <p:cNvPr id="11" name="Line 1033">
            <a:extLst>
              <a:ext uri="{FF2B5EF4-FFF2-40B4-BE49-F238E27FC236}">
                <a16:creationId xmlns:a16="http://schemas.microsoft.com/office/drawing/2014/main" id="{B700B61F-F8F7-4C61-997F-E82DD1E30206}"/>
              </a:ext>
            </a:extLst>
          </p:cNvPr>
          <p:cNvSpPr>
            <a:spLocks noChangeShapeType="1"/>
          </p:cNvSpPr>
          <p:nvPr/>
        </p:nvSpPr>
        <p:spPr bwMode="auto">
          <a:xfrm flipV="1">
            <a:off x="717550" y="3581400"/>
            <a:ext cx="0" cy="2514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34">
            <a:extLst>
              <a:ext uri="{FF2B5EF4-FFF2-40B4-BE49-F238E27FC236}">
                <a16:creationId xmlns:a16="http://schemas.microsoft.com/office/drawing/2014/main" id="{C1F6A8D3-F0E9-4284-81DA-801E85115CC6}"/>
              </a:ext>
            </a:extLst>
          </p:cNvPr>
          <p:cNvSpPr>
            <a:spLocks noChangeShapeType="1"/>
          </p:cNvSpPr>
          <p:nvPr/>
        </p:nvSpPr>
        <p:spPr bwMode="auto">
          <a:xfrm>
            <a:off x="717550" y="6096000"/>
            <a:ext cx="2482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035">
            <a:extLst>
              <a:ext uri="{FF2B5EF4-FFF2-40B4-BE49-F238E27FC236}">
                <a16:creationId xmlns:a16="http://schemas.microsoft.com/office/drawing/2014/main" id="{B0EEDBEA-2D20-48D3-A3FE-C822574228FA}"/>
              </a:ext>
            </a:extLst>
          </p:cNvPr>
          <p:cNvSpPr txBox="1">
            <a:spLocks noChangeArrowheads="1"/>
          </p:cNvSpPr>
          <p:nvPr/>
        </p:nvSpPr>
        <p:spPr bwMode="auto">
          <a:xfrm>
            <a:off x="1736725" y="104298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b="0">
                <a:ea typeface="宋体" panose="02010600030101010101" pitchFamily="2" charset="-122"/>
              </a:rPr>
              <a:t>鲁滨逊</a:t>
            </a:r>
            <a:endParaRPr lang="en-US" altLang="zh-CN" sz="2400" b="0">
              <a:ea typeface="宋体" panose="02010600030101010101" pitchFamily="2" charset="-122"/>
            </a:endParaRPr>
          </a:p>
        </p:txBody>
      </p:sp>
      <p:sp>
        <p:nvSpPr>
          <p:cNvPr id="14" name="Text Box 1036">
            <a:extLst>
              <a:ext uri="{FF2B5EF4-FFF2-40B4-BE49-F238E27FC236}">
                <a16:creationId xmlns:a16="http://schemas.microsoft.com/office/drawing/2014/main" id="{4493A393-0081-4BD8-9AE3-180354426FDF}"/>
              </a:ext>
            </a:extLst>
          </p:cNvPr>
          <p:cNvSpPr txBox="1">
            <a:spLocks noChangeArrowheads="1"/>
          </p:cNvSpPr>
          <p:nvPr/>
        </p:nvSpPr>
        <p:spPr bwMode="auto">
          <a:xfrm>
            <a:off x="1736725" y="3276600"/>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b="0">
                <a:ea typeface="宋体" panose="02010600030101010101" pitchFamily="2" charset="-122"/>
              </a:rPr>
              <a:t>星期五</a:t>
            </a:r>
            <a:endParaRPr lang="en-US" altLang="zh-CN" sz="2400" b="0">
              <a:ea typeface="宋体" panose="02010600030101010101" pitchFamily="2" charset="-122"/>
            </a:endParaRPr>
          </a:p>
        </p:txBody>
      </p:sp>
      <p:sp>
        <p:nvSpPr>
          <p:cNvPr id="15" name="Line 1037">
            <a:extLst>
              <a:ext uri="{FF2B5EF4-FFF2-40B4-BE49-F238E27FC236}">
                <a16:creationId xmlns:a16="http://schemas.microsoft.com/office/drawing/2014/main" id="{E826FCD8-FC9C-4B3F-95FA-31DF4D9D42A2}"/>
              </a:ext>
            </a:extLst>
          </p:cNvPr>
          <p:cNvSpPr>
            <a:spLocks noChangeShapeType="1"/>
          </p:cNvSpPr>
          <p:nvPr/>
        </p:nvSpPr>
        <p:spPr bwMode="auto">
          <a:xfrm>
            <a:off x="725488" y="2070100"/>
            <a:ext cx="1408112" cy="914400"/>
          </a:xfrm>
          <a:prstGeom prst="line">
            <a:avLst/>
          </a:prstGeom>
          <a:noFill/>
          <a:ln w="38100">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38">
            <a:extLst>
              <a:ext uri="{FF2B5EF4-FFF2-40B4-BE49-F238E27FC236}">
                <a16:creationId xmlns:a16="http://schemas.microsoft.com/office/drawing/2014/main" id="{C6D72AA2-C36F-490D-9F6F-3AE2F86DE281}"/>
              </a:ext>
            </a:extLst>
          </p:cNvPr>
          <p:cNvSpPr>
            <a:spLocks noChangeShapeType="1"/>
          </p:cNvSpPr>
          <p:nvPr/>
        </p:nvSpPr>
        <p:spPr bwMode="auto">
          <a:xfrm>
            <a:off x="725488" y="3733800"/>
            <a:ext cx="1179512" cy="2362200"/>
          </a:xfrm>
          <a:prstGeom prst="line">
            <a:avLst/>
          </a:prstGeom>
          <a:noFill/>
          <a:ln w="381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039">
            <a:extLst>
              <a:ext uri="{FF2B5EF4-FFF2-40B4-BE49-F238E27FC236}">
                <a16:creationId xmlns:a16="http://schemas.microsoft.com/office/drawing/2014/main" id="{82607ECE-171C-46A0-85C8-8661635D74F6}"/>
              </a:ext>
            </a:extLst>
          </p:cNvPr>
          <p:cNvSpPr txBox="1">
            <a:spLocks noChangeArrowheads="1"/>
          </p:cNvSpPr>
          <p:nvPr/>
        </p:nvSpPr>
        <p:spPr bwMode="auto">
          <a:xfrm>
            <a:off x="200025" y="1854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a:ea typeface="宋体" panose="02010600030101010101" pitchFamily="2" charset="-122"/>
              </a:rPr>
              <a:t>20</a:t>
            </a:r>
          </a:p>
        </p:txBody>
      </p:sp>
      <p:sp>
        <p:nvSpPr>
          <p:cNvPr id="18" name="Text Box 1040">
            <a:extLst>
              <a:ext uri="{FF2B5EF4-FFF2-40B4-BE49-F238E27FC236}">
                <a16:creationId xmlns:a16="http://schemas.microsoft.com/office/drawing/2014/main" id="{7EF5FD55-AAD2-4C94-ADE4-659547C47B5F}"/>
              </a:ext>
            </a:extLst>
          </p:cNvPr>
          <p:cNvSpPr txBox="1">
            <a:spLocks noChangeArrowheads="1"/>
          </p:cNvSpPr>
          <p:nvPr/>
        </p:nvSpPr>
        <p:spPr bwMode="auto">
          <a:xfrm>
            <a:off x="200025" y="3505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a:ea typeface="宋体" panose="02010600030101010101" pitchFamily="2" charset="-122"/>
              </a:rPr>
              <a:t>50</a:t>
            </a:r>
          </a:p>
        </p:txBody>
      </p:sp>
      <p:sp>
        <p:nvSpPr>
          <p:cNvPr id="19" name="Text Box 1041">
            <a:extLst>
              <a:ext uri="{FF2B5EF4-FFF2-40B4-BE49-F238E27FC236}">
                <a16:creationId xmlns:a16="http://schemas.microsoft.com/office/drawing/2014/main" id="{BA077010-8BF3-49EE-8F55-6B140D4B302F}"/>
              </a:ext>
            </a:extLst>
          </p:cNvPr>
          <p:cNvSpPr txBox="1">
            <a:spLocks noChangeArrowheads="1"/>
          </p:cNvSpPr>
          <p:nvPr/>
        </p:nvSpPr>
        <p:spPr bwMode="auto">
          <a:xfrm>
            <a:off x="1892300" y="294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a:ea typeface="宋体" panose="02010600030101010101" pitchFamily="2" charset="-122"/>
              </a:rPr>
              <a:t>30</a:t>
            </a:r>
          </a:p>
        </p:txBody>
      </p:sp>
      <p:sp>
        <p:nvSpPr>
          <p:cNvPr id="20" name="Text Box 1042">
            <a:extLst>
              <a:ext uri="{FF2B5EF4-FFF2-40B4-BE49-F238E27FC236}">
                <a16:creationId xmlns:a16="http://schemas.microsoft.com/office/drawing/2014/main" id="{91B83F1D-892D-4D5E-95A1-8A95F1A5B3D4}"/>
              </a:ext>
            </a:extLst>
          </p:cNvPr>
          <p:cNvSpPr txBox="1">
            <a:spLocks noChangeArrowheads="1"/>
          </p:cNvSpPr>
          <p:nvPr/>
        </p:nvSpPr>
        <p:spPr bwMode="auto">
          <a:xfrm>
            <a:off x="1651000" y="60579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a:ea typeface="宋体" panose="02010600030101010101" pitchFamily="2" charset="-122"/>
              </a:rPr>
              <a:t>25</a:t>
            </a:r>
          </a:p>
        </p:txBody>
      </p:sp>
      <p:sp>
        <p:nvSpPr>
          <p:cNvPr id="21" name="Text Box 1043">
            <a:extLst>
              <a:ext uri="{FF2B5EF4-FFF2-40B4-BE49-F238E27FC236}">
                <a16:creationId xmlns:a16="http://schemas.microsoft.com/office/drawing/2014/main" id="{863B6C24-605E-46D5-8B01-3D4E134CC6DD}"/>
              </a:ext>
            </a:extLst>
          </p:cNvPr>
          <p:cNvSpPr txBox="1">
            <a:spLocks noChangeArrowheads="1"/>
          </p:cNvSpPr>
          <p:nvPr/>
        </p:nvSpPr>
        <p:spPr bwMode="auto">
          <a:xfrm>
            <a:off x="1644650" y="1728788"/>
            <a:ext cx="674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dirty="0">
                <a:ea typeface="宋体" panose="02010600030101010101" pitchFamily="2" charset="-122"/>
              </a:rPr>
              <a:t>MRT = -2/3 </a:t>
            </a:r>
            <a:r>
              <a:rPr lang="zh-CN" altLang="en-US" sz="2400" dirty="0">
                <a:ea typeface="宋体" panose="02010600030101010101" pitchFamily="2" charset="-122"/>
              </a:rPr>
              <a:t>椰子</a:t>
            </a:r>
            <a:r>
              <a:rPr lang="en-US" altLang="zh-CN" sz="2400" dirty="0">
                <a:ea typeface="宋体" panose="02010600030101010101" pitchFamily="2" charset="-122"/>
              </a:rPr>
              <a:t>/</a:t>
            </a:r>
            <a:r>
              <a:rPr lang="zh-CN" altLang="en-US" sz="2400" dirty="0">
                <a:ea typeface="宋体" panose="02010600030101010101" pitchFamily="2" charset="-122"/>
              </a:rPr>
              <a:t>鱼，因此一条鱼的机会成本为</a:t>
            </a:r>
            <a:endParaRPr lang="en-US" altLang="zh-CN" sz="2400" dirty="0">
              <a:ea typeface="宋体" panose="02010600030101010101" pitchFamily="2" charset="-122"/>
            </a:endParaRPr>
          </a:p>
          <a:p>
            <a:r>
              <a:rPr lang="zh-CN" altLang="en-US" sz="2400" dirty="0">
                <a:ea typeface="宋体" panose="02010600030101010101" pitchFamily="2" charset="-122"/>
              </a:rPr>
              <a:t>舍弃的</a:t>
            </a:r>
            <a:r>
              <a:rPr lang="en-US" altLang="zh-CN" sz="2400" dirty="0">
                <a:ea typeface="宋体" panose="02010600030101010101" pitchFamily="2" charset="-122"/>
              </a:rPr>
              <a:t>2/3 </a:t>
            </a:r>
            <a:r>
              <a:rPr lang="zh-CN" altLang="en-US" sz="2400" dirty="0">
                <a:ea typeface="宋体" panose="02010600030101010101" pitchFamily="2" charset="-122"/>
              </a:rPr>
              <a:t>个椰子。</a:t>
            </a:r>
            <a:endParaRPr lang="en-US" altLang="zh-CN" sz="2400" dirty="0">
              <a:ea typeface="宋体" panose="02010600030101010101" pitchFamily="2" charset="-122"/>
            </a:endParaRPr>
          </a:p>
        </p:txBody>
      </p:sp>
      <p:sp>
        <p:nvSpPr>
          <p:cNvPr id="22" name="Text Box 1044">
            <a:extLst>
              <a:ext uri="{FF2B5EF4-FFF2-40B4-BE49-F238E27FC236}">
                <a16:creationId xmlns:a16="http://schemas.microsoft.com/office/drawing/2014/main" id="{90E96019-27FA-4550-AEE5-D1A98AA04C6C}"/>
              </a:ext>
            </a:extLst>
          </p:cNvPr>
          <p:cNvSpPr txBox="1">
            <a:spLocks noChangeArrowheads="1"/>
          </p:cNvSpPr>
          <p:nvPr/>
        </p:nvSpPr>
        <p:spPr bwMode="auto">
          <a:xfrm>
            <a:off x="1644650" y="4114800"/>
            <a:ext cx="75041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dirty="0">
                <a:ea typeface="宋体" panose="02010600030101010101" pitchFamily="2" charset="-122"/>
              </a:rPr>
              <a:t>MRT = -2 </a:t>
            </a:r>
            <a:r>
              <a:rPr lang="zh-CN" altLang="en-US" sz="2400" dirty="0">
                <a:ea typeface="宋体" panose="02010600030101010101" pitchFamily="2" charset="-122"/>
              </a:rPr>
              <a:t>椰子</a:t>
            </a:r>
            <a:r>
              <a:rPr lang="en-US" altLang="zh-CN" sz="2400" dirty="0">
                <a:ea typeface="宋体" panose="02010600030101010101" pitchFamily="2" charset="-122"/>
              </a:rPr>
              <a:t>/</a:t>
            </a:r>
            <a:r>
              <a:rPr lang="zh-CN" altLang="en-US" sz="2400" dirty="0">
                <a:ea typeface="宋体" panose="02010600030101010101" pitchFamily="2" charset="-122"/>
              </a:rPr>
              <a:t>鱼，因此一条鱼的机会成本为舍弃的</a:t>
            </a:r>
            <a:r>
              <a:rPr lang="en-US" altLang="zh-CN" sz="2400" dirty="0">
                <a:ea typeface="宋体" panose="02010600030101010101" pitchFamily="2" charset="-122"/>
              </a:rPr>
              <a:t> </a:t>
            </a:r>
          </a:p>
          <a:p>
            <a:r>
              <a:rPr lang="en-US" altLang="zh-CN" sz="2400" dirty="0">
                <a:ea typeface="宋体" panose="02010600030101010101" pitchFamily="2" charset="-122"/>
              </a:rPr>
              <a:t>2 </a:t>
            </a:r>
            <a:r>
              <a:rPr lang="zh-CN" altLang="en-US" sz="2400" dirty="0">
                <a:ea typeface="宋体" panose="02010600030101010101" pitchFamily="2" charset="-122"/>
              </a:rPr>
              <a:t>个椰子。</a:t>
            </a:r>
            <a:endParaRPr lang="en-US" altLang="zh-CN" sz="2400" dirty="0">
              <a:ea typeface="宋体" panose="02010600030101010101" pitchFamily="2" charset="-122"/>
            </a:endParaRPr>
          </a:p>
        </p:txBody>
      </p:sp>
      <p:sp>
        <p:nvSpPr>
          <p:cNvPr id="23" name="Text Box 1045">
            <a:extLst>
              <a:ext uri="{FF2B5EF4-FFF2-40B4-BE49-F238E27FC236}">
                <a16:creationId xmlns:a16="http://schemas.microsoft.com/office/drawing/2014/main" id="{B4965D3E-4E6A-440A-87BC-C56B96E8CF6D}"/>
              </a:ext>
            </a:extLst>
          </p:cNvPr>
          <p:cNvSpPr txBox="1">
            <a:spLocks noChangeArrowheads="1"/>
          </p:cNvSpPr>
          <p:nvPr/>
        </p:nvSpPr>
        <p:spPr bwMode="auto">
          <a:xfrm>
            <a:off x="3773488" y="4953000"/>
            <a:ext cx="3587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solidFill>
                  <a:schemeClr val="tx2"/>
                </a:solidFill>
                <a:ea typeface="宋体" panose="02010600030101010101" pitchFamily="2" charset="-122"/>
              </a:rPr>
              <a:t>星期五在生产椰子方面有</a:t>
            </a:r>
            <a:endParaRPr lang="en-US" altLang="zh-CN" sz="2400">
              <a:solidFill>
                <a:schemeClr val="tx2"/>
              </a:solidFill>
              <a:ea typeface="宋体" panose="02010600030101010101" pitchFamily="2" charset="-122"/>
            </a:endParaRPr>
          </a:p>
          <a:p>
            <a:r>
              <a:rPr lang="zh-CN" altLang="en-US" sz="2400">
                <a:solidFill>
                  <a:schemeClr val="tx2"/>
                </a:solidFill>
                <a:ea typeface="宋体" panose="02010600030101010101" pitchFamily="2" charset="-122"/>
              </a:rPr>
              <a:t>比较机会成本优势。</a:t>
            </a:r>
            <a:endParaRPr lang="en-US" altLang="zh-CN" sz="2400" b="0">
              <a:solidFill>
                <a:schemeClr val="tx2"/>
              </a:solidFill>
              <a:ea typeface="宋体" panose="02010600030101010101" pitchFamily="2" charset="-122"/>
            </a:endParaRPr>
          </a:p>
        </p:txBody>
      </p:sp>
      <p:sp>
        <p:nvSpPr>
          <p:cNvPr id="24" name="Text Box 1045">
            <a:extLst>
              <a:ext uri="{FF2B5EF4-FFF2-40B4-BE49-F238E27FC236}">
                <a16:creationId xmlns:a16="http://schemas.microsoft.com/office/drawing/2014/main" id="{EBAB99D5-47CD-4DCA-AB82-2D0FDA164D71}"/>
              </a:ext>
            </a:extLst>
          </p:cNvPr>
          <p:cNvSpPr txBox="1">
            <a:spLocks noChangeArrowheads="1"/>
          </p:cNvSpPr>
          <p:nvPr/>
        </p:nvSpPr>
        <p:spPr bwMode="auto">
          <a:xfrm>
            <a:off x="4556125" y="2698750"/>
            <a:ext cx="32781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dirty="0">
                <a:solidFill>
                  <a:schemeClr val="tx2"/>
                </a:solidFill>
                <a:ea typeface="宋体" panose="02010600030101010101" pitchFamily="2" charset="-122"/>
              </a:rPr>
              <a:t>鲁滨逊在生产鱼方面有</a:t>
            </a:r>
            <a:endParaRPr lang="en-US" altLang="zh-CN" sz="2400" dirty="0">
              <a:solidFill>
                <a:schemeClr val="tx2"/>
              </a:solidFill>
              <a:ea typeface="宋体" panose="02010600030101010101" pitchFamily="2" charset="-122"/>
            </a:endParaRPr>
          </a:p>
          <a:p>
            <a:r>
              <a:rPr lang="zh-CN" altLang="en-US" sz="2400" dirty="0">
                <a:solidFill>
                  <a:schemeClr val="tx2"/>
                </a:solidFill>
                <a:ea typeface="宋体" panose="02010600030101010101" pitchFamily="2" charset="-122"/>
              </a:rPr>
              <a:t>比较机会成本优势。</a:t>
            </a:r>
            <a:endParaRPr lang="en-US" altLang="zh-CN" sz="2400" b="0" dirty="0">
              <a:solidFill>
                <a:schemeClr val="tx2"/>
              </a:solidFill>
              <a:ea typeface="宋体" panose="02010600030101010101" pitchFamily="2" charset="-122"/>
            </a:endParaRPr>
          </a:p>
        </p:txBody>
      </p:sp>
    </p:spTree>
    <p:extLst>
      <p:ext uri="{BB962C8B-B14F-4D97-AF65-F5344CB8AC3E}">
        <p14:creationId xmlns:p14="http://schemas.microsoft.com/office/powerpoint/2010/main" val="40446277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78B5F-2288-429B-816C-EB2BE773CF7A}"/>
              </a:ext>
            </a:extLst>
          </p:cNvPr>
          <p:cNvSpPr>
            <a:spLocks noGrp="1"/>
          </p:cNvSpPr>
          <p:nvPr>
            <p:ph type="title"/>
          </p:nvPr>
        </p:nvSpPr>
        <p:spPr/>
        <p:txBody>
          <a:bodyPr/>
          <a:lstStyle/>
          <a:p>
            <a:r>
              <a:rPr lang="zh-CN" altLang="en-US" dirty="0">
                <a:latin typeface="+mj-ea"/>
              </a:rPr>
              <a:t>比较优势</a:t>
            </a:r>
            <a:r>
              <a:rPr lang="en-US" altLang="zh-CN" dirty="0">
                <a:latin typeface="+mj-ea"/>
              </a:rPr>
              <a:t/>
            </a:r>
            <a:br>
              <a:rPr lang="en-US" altLang="zh-CN" dirty="0">
                <a:latin typeface="+mj-ea"/>
              </a:rPr>
            </a:br>
            <a:endParaRPr lang="zh-CN" altLang="en-US" dirty="0"/>
          </a:p>
        </p:txBody>
      </p:sp>
      <p:sp>
        <p:nvSpPr>
          <p:cNvPr id="3" name="内容占位符 2">
            <a:extLst>
              <a:ext uri="{FF2B5EF4-FFF2-40B4-BE49-F238E27FC236}">
                <a16:creationId xmlns:a16="http://schemas.microsoft.com/office/drawing/2014/main" id="{719582D1-33BD-482A-A25D-2D9C045E9B0C}"/>
              </a:ext>
            </a:extLst>
          </p:cNvPr>
          <p:cNvSpPr>
            <a:spLocks noGrp="1"/>
          </p:cNvSpPr>
          <p:nvPr>
            <p:ph idx="1"/>
          </p:nvPr>
        </p:nvSpPr>
        <p:spPr/>
        <p:txBody>
          <a:bodyPr/>
          <a:lstStyle/>
          <a:p>
            <a:endParaRPr lang="zh-CN" altLang="en-US"/>
          </a:p>
        </p:txBody>
      </p:sp>
      <p:sp>
        <p:nvSpPr>
          <p:cNvPr id="5" name="Text Box 3">
            <a:extLst>
              <a:ext uri="{FF2B5EF4-FFF2-40B4-BE49-F238E27FC236}">
                <a16:creationId xmlns:a16="http://schemas.microsoft.com/office/drawing/2014/main" id="{132C54D8-74A1-4D12-B868-72774C819D26}"/>
              </a:ext>
            </a:extLst>
          </p:cNvPr>
          <p:cNvSpPr txBox="1">
            <a:spLocks noChangeArrowheads="1"/>
          </p:cNvSpPr>
          <p:nvPr/>
        </p:nvSpPr>
        <p:spPr bwMode="auto">
          <a:xfrm>
            <a:off x="8393113" y="59055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dirty="0">
                <a:latin typeface="Times New Roman" panose="02020603050405020304" pitchFamily="18" charset="0"/>
                <a:ea typeface="宋体" panose="02010600030101010101" pitchFamily="2" charset="-122"/>
              </a:rPr>
              <a:t>F</a:t>
            </a:r>
          </a:p>
        </p:txBody>
      </p:sp>
      <p:sp>
        <p:nvSpPr>
          <p:cNvPr id="6" name="Text Box 4">
            <a:extLst>
              <a:ext uri="{FF2B5EF4-FFF2-40B4-BE49-F238E27FC236}">
                <a16:creationId xmlns:a16="http://schemas.microsoft.com/office/drawing/2014/main" id="{F5AA52A7-B956-4104-8214-EC09450BD842}"/>
              </a:ext>
            </a:extLst>
          </p:cNvPr>
          <p:cNvSpPr txBox="1">
            <a:spLocks noChangeArrowheads="1"/>
          </p:cNvSpPr>
          <p:nvPr/>
        </p:nvSpPr>
        <p:spPr bwMode="auto">
          <a:xfrm>
            <a:off x="4635500" y="1701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dirty="0">
                <a:latin typeface="Times New Roman" panose="02020603050405020304" pitchFamily="18" charset="0"/>
                <a:ea typeface="宋体" panose="02010600030101010101" pitchFamily="2" charset="-122"/>
              </a:rPr>
              <a:t>C</a:t>
            </a:r>
            <a:endParaRPr lang="en-US" altLang="zh-CN" sz="2400" b="0" dirty="0">
              <a:latin typeface="Times New Roman" panose="02020603050405020304" pitchFamily="18" charset="0"/>
              <a:ea typeface="宋体" panose="02010600030101010101" pitchFamily="2" charset="-122"/>
            </a:endParaRPr>
          </a:p>
        </p:txBody>
      </p:sp>
      <p:sp>
        <p:nvSpPr>
          <p:cNvPr id="7" name="Line 5">
            <a:extLst>
              <a:ext uri="{FF2B5EF4-FFF2-40B4-BE49-F238E27FC236}">
                <a16:creationId xmlns:a16="http://schemas.microsoft.com/office/drawing/2014/main" id="{85C6B8F0-77EB-4499-A4EC-896F237716DA}"/>
              </a:ext>
            </a:extLst>
          </p:cNvPr>
          <p:cNvSpPr>
            <a:spLocks noChangeShapeType="1"/>
          </p:cNvSpPr>
          <p:nvPr/>
        </p:nvSpPr>
        <p:spPr bwMode="auto">
          <a:xfrm flipV="1">
            <a:off x="4830763" y="2092325"/>
            <a:ext cx="0" cy="37750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a:extLst>
              <a:ext uri="{FF2B5EF4-FFF2-40B4-BE49-F238E27FC236}">
                <a16:creationId xmlns:a16="http://schemas.microsoft.com/office/drawing/2014/main" id="{073E7143-4643-4D32-9259-47E8363300AF}"/>
              </a:ext>
            </a:extLst>
          </p:cNvPr>
          <p:cNvSpPr>
            <a:spLocks noChangeShapeType="1"/>
          </p:cNvSpPr>
          <p:nvPr/>
        </p:nvSpPr>
        <p:spPr bwMode="auto">
          <a:xfrm>
            <a:off x="4830763" y="5876925"/>
            <a:ext cx="38100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7">
            <a:extLst>
              <a:ext uri="{FF2B5EF4-FFF2-40B4-BE49-F238E27FC236}">
                <a16:creationId xmlns:a16="http://schemas.microsoft.com/office/drawing/2014/main" id="{09521701-0E6B-41C4-A41B-D6C58EFF08A0}"/>
              </a:ext>
            </a:extLst>
          </p:cNvPr>
          <p:cNvSpPr txBox="1">
            <a:spLocks noChangeArrowheads="1"/>
          </p:cNvSpPr>
          <p:nvPr/>
        </p:nvSpPr>
        <p:spPr bwMode="auto">
          <a:xfrm>
            <a:off x="6003925" y="1258888"/>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ea typeface="宋体" panose="02010600030101010101" pitchFamily="2" charset="-122"/>
              </a:rPr>
              <a:t>经济</a:t>
            </a:r>
            <a:endParaRPr lang="en-US" altLang="zh-CN" sz="2400" dirty="0">
              <a:ea typeface="宋体" panose="02010600030101010101" pitchFamily="2" charset="-122"/>
            </a:endParaRPr>
          </a:p>
        </p:txBody>
      </p:sp>
      <p:sp>
        <p:nvSpPr>
          <p:cNvPr id="10" name="Text Box 8">
            <a:extLst>
              <a:ext uri="{FF2B5EF4-FFF2-40B4-BE49-F238E27FC236}">
                <a16:creationId xmlns:a16="http://schemas.microsoft.com/office/drawing/2014/main" id="{789F8C74-9784-4C04-A830-AFB96DAAE7B8}"/>
              </a:ext>
            </a:extLst>
          </p:cNvPr>
          <p:cNvSpPr txBox="1">
            <a:spLocks noChangeArrowheads="1"/>
          </p:cNvSpPr>
          <p:nvPr/>
        </p:nvSpPr>
        <p:spPr bwMode="auto">
          <a:xfrm>
            <a:off x="3544888" y="29972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dirty="0">
                <a:latin typeface="Times New Roman" panose="02020603050405020304" pitchFamily="18" charset="0"/>
                <a:ea typeface="宋体" panose="02010600030101010101" pitchFamily="2" charset="-122"/>
              </a:rPr>
              <a:t>F</a:t>
            </a:r>
          </a:p>
        </p:txBody>
      </p:sp>
      <p:sp>
        <p:nvSpPr>
          <p:cNvPr id="11" name="Text Box 9">
            <a:extLst>
              <a:ext uri="{FF2B5EF4-FFF2-40B4-BE49-F238E27FC236}">
                <a16:creationId xmlns:a16="http://schemas.microsoft.com/office/drawing/2014/main" id="{1E09D79B-9D1E-4DFB-8301-97D053E186EA}"/>
              </a:ext>
            </a:extLst>
          </p:cNvPr>
          <p:cNvSpPr txBox="1">
            <a:spLocks noChangeArrowheads="1"/>
          </p:cNvSpPr>
          <p:nvPr/>
        </p:nvSpPr>
        <p:spPr bwMode="auto">
          <a:xfrm>
            <a:off x="533400" y="990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dirty="0">
                <a:latin typeface="Times New Roman" panose="02020603050405020304" pitchFamily="18" charset="0"/>
                <a:ea typeface="宋体" panose="02010600030101010101" pitchFamily="2" charset="-122"/>
              </a:rPr>
              <a:t>C</a:t>
            </a:r>
            <a:endParaRPr lang="en-US" altLang="zh-CN" sz="2400" b="0" dirty="0">
              <a:latin typeface="Times New Roman" panose="02020603050405020304" pitchFamily="18" charset="0"/>
              <a:ea typeface="宋体" panose="02010600030101010101" pitchFamily="2" charset="-122"/>
            </a:endParaRPr>
          </a:p>
        </p:txBody>
      </p:sp>
      <p:sp>
        <p:nvSpPr>
          <p:cNvPr id="12" name="Line 10">
            <a:extLst>
              <a:ext uri="{FF2B5EF4-FFF2-40B4-BE49-F238E27FC236}">
                <a16:creationId xmlns:a16="http://schemas.microsoft.com/office/drawing/2014/main" id="{7646FFC0-073B-4E5E-8B8B-5DFE2A2AEA44}"/>
              </a:ext>
            </a:extLst>
          </p:cNvPr>
          <p:cNvSpPr>
            <a:spLocks noChangeShapeType="1"/>
          </p:cNvSpPr>
          <p:nvPr/>
        </p:nvSpPr>
        <p:spPr bwMode="auto">
          <a:xfrm flipV="1">
            <a:off x="725488" y="1384300"/>
            <a:ext cx="0" cy="1600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F97F236A-200D-4106-8A49-324EE9F396CA}"/>
              </a:ext>
            </a:extLst>
          </p:cNvPr>
          <p:cNvSpPr>
            <a:spLocks noChangeShapeType="1"/>
          </p:cNvSpPr>
          <p:nvPr/>
        </p:nvSpPr>
        <p:spPr bwMode="auto">
          <a:xfrm>
            <a:off x="725488" y="2984500"/>
            <a:ext cx="30480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12">
            <a:extLst>
              <a:ext uri="{FF2B5EF4-FFF2-40B4-BE49-F238E27FC236}">
                <a16:creationId xmlns:a16="http://schemas.microsoft.com/office/drawing/2014/main" id="{A3771B1A-B9C0-4838-AE23-52432875B02E}"/>
              </a:ext>
            </a:extLst>
          </p:cNvPr>
          <p:cNvSpPr txBox="1">
            <a:spLocks noChangeArrowheads="1"/>
          </p:cNvSpPr>
          <p:nvPr/>
        </p:nvSpPr>
        <p:spPr bwMode="auto">
          <a:xfrm>
            <a:off x="2938463" y="61087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dirty="0">
                <a:latin typeface="Times New Roman" panose="02020603050405020304" pitchFamily="18" charset="0"/>
                <a:ea typeface="宋体" panose="02010600030101010101" pitchFamily="2" charset="-122"/>
              </a:rPr>
              <a:t>F</a:t>
            </a:r>
          </a:p>
        </p:txBody>
      </p:sp>
      <p:sp>
        <p:nvSpPr>
          <p:cNvPr id="15" name="Text Box 13">
            <a:extLst>
              <a:ext uri="{FF2B5EF4-FFF2-40B4-BE49-F238E27FC236}">
                <a16:creationId xmlns:a16="http://schemas.microsoft.com/office/drawing/2014/main" id="{245C0CE9-BF5F-40CE-B16B-9E5E85054C07}"/>
              </a:ext>
            </a:extLst>
          </p:cNvPr>
          <p:cNvSpPr txBox="1">
            <a:spLocks noChangeArrowheads="1"/>
          </p:cNvSpPr>
          <p:nvPr/>
        </p:nvSpPr>
        <p:spPr bwMode="auto">
          <a:xfrm>
            <a:off x="509588" y="31877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dirty="0">
                <a:latin typeface="Times New Roman" panose="02020603050405020304" pitchFamily="18" charset="0"/>
                <a:ea typeface="宋体" panose="02010600030101010101" pitchFamily="2" charset="-122"/>
              </a:rPr>
              <a:t>C</a:t>
            </a:r>
            <a:endParaRPr lang="en-US" altLang="zh-CN" sz="2400" b="0" dirty="0">
              <a:latin typeface="Times New Roman" panose="02020603050405020304" pitchFamily="18" charset="0"/>
              <a:ea typeface="宋体" panose="02010600030101010101" pitchFamily="2" charset="-122"/>
            </a:endParaRPr>
          </a:p>
        </p:txBody>
      </p:sp>
      <p:sp>
        <p:nvSpPr>
          <p:cNvPr id="16" name="Line 14">
            <a:extLst>
              <a:ext uri="{FF2B5EF4-FFF2-40B4-BE49-F238E27FC236}">
                <a16:creationId xmlns:a16="http://schemas.microsoft.com/office/drawing/2014/main" id="{C3B4B577-5F42-41AA-A3EE-D1E9B261D710}"/>
              </a:ext>
            </a:extLst>
          </p:cNvPr>
          <p:cNvSpPr>
            <a:spLocks noChangeShapeType="1"/>
          </p:cNvSpPr>
          <p:nvPr/>
        </p:nvSpPr>
        <p:spPr bwMode="auto">
          <a:xfrm flipV="1">
            <a:off x="717550" y="3581400"/>
            <a:ext cx="0" cy="2514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a:extLst>
              <a:ext uri="{FF2B5EF4-FFF2-40B4-BE49-F238E27FC236}">
                <a16:creationId xmlns:a16="http://schemas.microsoft.com/office/drawing/2014/main" id="{AC6D2FBF-5581-4396-95BA-C0F4075E9C3B}"/>
              </a:ext>
            </a:extLst>
          </p:cNvPr>
          <p:cNvSpPr>
            <a:spLocks noChangeShapeType="1"/>
          </p:cNvSpPr>
          <p:nvPr/>
        </p:nvSpPr>
        <p:spPr bwMode="auto">
          <a:xfrm>
            <a:off x="717550" y="6096000"/>
            <a:ext cx="248285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6">
            <a:extLst>
              <a:ext uri="{FF2B5EF4-FFF2-40B4-BE49-F238E27FC236}">
                <a16:creationId xmlns:a16="http://schemas.microsoft.com/office/drawing/2014/main" id="{0A833AD1-C9CF-43D7-A9E5-66693A465891}"/>
              </a:ext>
            </a:extLst>
          </p:cNvPr>
          <p:cNvSpPr txBox="1">
            <a:spLocks noChangeArrowheads="1"/>
          </p:cNvSpPr>
          <p:nvPr/>
        </p:nvSpPr>
        <p:spPr bwMode="auto">
          <a:xfrm>
            <a:off x="1736725" y="104298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b="0">
                <a:ea typeface="宋体" panose="02010600030101010101" pitchFamily="2" charset="-122"/>
              </a:rPr>
              <a:t>鲁滨逊</a:t>
            </a:r>
            <a:endParaRPr lang="en-US" altLang="zh-CN" sz="2400" b="0" dirty="0">
              <a:ea typeface="宋体" panose="02010600030101010101" pitchFamily="2" charset="-122"/>
            </a:endParaRPr>
          </a:p>
        </p:txBody>
      </p:sp>
      <p:sp>
        <p:nvSpPr>
          <p:cNvPr id="19" name="Text Box 17">
            <a:extLst>
              <a:ext uri="{FF2B5EF4-FFF2-40B4-BE49-F238E27FC236}">
                <a16:creationId xmlns:a16="http://schemas.microsoft.com/office/drawing/2014/main" id="{791554E5-668A-4BD3-A0BA-795C23982F19}"/>
              </a:ext>
            </a:extLst>
          </p:cNvPr>
          <p:cNvSpPr txBox="1">
            <a:spLocks noChangeArrowheads="1"/>
          </p:cNvSpPr>
          <p:nvPr/>
        </p:nvSpPr>
        <p:spPr bwMode="auto">
          <a:xfrm>
            <a:off x="1736725" y="3276600"/>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b="0">
                <a:ea typeface="宋体" panose="02010600030101010101" pitchFamily="2" charset="-122"/>
              </a:rPr>
              <a:t>星期五</a:t>
            </a:r>
            <a:endParaRPr lang="en-US" altLang="zh-CN" sz="2400" b="0" dirty="0">
              <a:ea typeface="宋体" panose="02010600030101010101" pitchFamily="2" charset="-122"/>
            </a:endParaRPr>
          </a:p>
        </p:txBody>
      </p:sp>
      <p:sp>
        <p:nvSpPr>
          <p:cNvPr id="20" name="Line 18">
            <a:extLst>
              <a:ext uri="{FF2B5EF4-FFF2-40B4-BE49-F238E27FC236}">
                <a16:creationId xmlns:a16="http://schemas.microsoft.com/office/drawing/2014/main" id="{F31270ED-0E8C-4FCD-98EF-E7FF229ED9A5}"/>
              </a:ext>
            </a:extLst>
          </p:cNvPr>
          <p:cNvSpPr>
            <a:spLocks noChangeShapeType="1"/>
          </p:cNvSpPr>
          <p:nvPr/>
        </p:nvSpPr>
        <p:spPr bwMode="auto">
          <a:xfrm>
            <a:off x="725488" y="2070100"/>
            <a:ext cx="1408112" cy="914400"/>
          </a:xfrm>
          <a:prstGeom prst="line">
            <a:avLst/>
          </a:prstGeom>
          <a:noFill/>
          <a:ln w="38100">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9">
            <a:extLst>
              <a:ext uri="{FF2B5EF4-FFF2-40B4-BE49-F238E27FC236}">
                <a16:creationId xmlns:a16="http://schemas.microsoft.com/office/drawing/2014/main" id="{A8F25849-A553-42F6-BB07-A14316FE5EAB}"/>
              </a:ext>
            </a:extLst>
          </p:cNvPr>
          <p:cNvSpPr>
            <a:spLocks noChangeShapeType="1"/>
          </p:cNvSpPr>
          <p:nvPr/>
        </p:nvSpPr>
        <p:spPr bwMode="auto">
          <a:xfrm>
            <a:off x="725488" y="3733800"/>
            <a:ext cx="1179512" cy="2362200"/>
          </a:xfrm>
          <a:prstGeom prst="line">
            <a:avLst/>
          </a:prstGeom>
          <a:noFill/>
          <a:ln w="381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20">
            <a:extLst>
              <a:ext uri="{FF2B5EF4-FFF2-40B4-BE49-F238E27FC236}">
                <a16:creationId xmlns:a16="http://schemas.microsoft.com/office/drawing/2014/main" id="{9675C877-DBA1-406F-B6F0-4C5D376C909F}"/>
              </a:ext>
            </a:extLst>
          </p:cNvPr>
          <p:cNvSpPr txBox="1">
            <a:spLocks noChangeArrowheads="1"/>
          </p:cNvSpPr>
          <p:nvPr/>
        </p:nvSpPr>
        <p:spPr bwMode="auto">
          <a:xfrm>
            <a:off x="200025" y="1854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dirty="0">
                <a:ea typeface="宋体" panose="02010600030101010101" pitchFamily="2" charset="-122"/>
              </a:rPr>
              <a:t>20</a:t>
            </a:r>
          </a:p>
        </p:txBody>
      </p:sp>
      <p:sp>
        <p:nvSpPr>
          <p:cNvPr id="23" name="Text Box 21">
            <a:extLst>
              <a:ext uri="{FF2B5EF4-FFF2-40B4-BE49-F238E27FC236}">
                <a16:creationId xmlns:a16="http://schemas.microsoft.com/office/drawing/2014/main" id="{97112E95-89DE-4805-BCE5-7E3F0B9C3344}"/>
              </a:ext>
            </a:extLst>
          </p:cNvPr>
          <p:cNvSpPr txBox="1">
            <a:spLocks noChangeArrowheads="1"/>
          </p:cNvSpPr>
          <p:nvPr/>
        </p:nvSpPr>
        <p:spPr bwMode="auto">
          <a:xfrm>
            <a:off x="200025" y="3505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dirty="0">
                <a:ea typeface="宋体" panose="02010600030101010101" pitchFamily="2" charset="-122"/>
              </a:rPr>
              <a:t>50</a:t>
            </a:r>
          </a:p>
        </p:txBody>
      </p:sp>
      <p:sp>
        <p:nvSpPr>
          <p:cNvPr id="24" name="Text Box 22">
            <a:extLst>
              <a:ext uri="{FF2B5EF4-FFF2-40B4-BE49-F238E27FC236}">
                <a16:creationId xmlns:a16="http://schemas.microsoft.com/office/drawing/2014/main" id="{CDB26ACA-A4B0-465F-9DEE-DAFC74902AF3}"/>
              </a:ext>
            </a:extLst>
          </p:cNvPr>
          <p:cNvSpPr txBox="1">
            <a:spLocks noChangeArrowheads="1"/>
          </p:cNvSpPr>
          <p:nvPr/>
        </p:nvSpPr>
        <p:spPr bwMode="auto">
          <a:xfrm>
            <a:off x="1836738" y="2946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dirty="0">
                <a:ea typeface="宋体" panose="02010600030101010101" pitchFamily="2" charset="-122"/>
              </a:rPr>
              <a:t>30</a:t>
            </a:r>
          </a:p>
        </p:txBody>
      </p:sp>
      <p:sp>
        <p:nvSpPr>
          <p:cNvPr id="25" name="Text Box 23">
            <a:extLst>
              <a:ext uri="{FF2B5EF4-FFF2-40B4-BE49-F238E27FC236}">
                <a16:creationId xmlns:a16="http://schemas.microsoft.com/office/drawing/2014/main" id="{B814D867-2595-44FD-A4D8-3D597534B538}"/>
              </a:ext>
            </a:extLst>
          </p:cNvPr>
          <p:cNvSpPr txBox="1">
            <a:spLocks noChangeArrowheads="1"/>
          </p:cNvSpPr>
          <p:nvPr/>
        </p:nvSpPr>
        <p:spPr bwMode="auto">
          <a:xfrm>
            <a:off x="1651000" y="60579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dirty="0">
                <a:ea typeface="宋体" panose="02010600030101010101" pitchFamily="2" charset="-122"/>
              </a:rPr>
              <a:t>25</a:t>
            </a:r>
          </a:p>
        </p:txBody>
      </p:sp>
      <p:sp>
        <p:nvSpPr>
          <p:cNvPr id="26" name="Text Box 24">
            <a:extLst>
              <a:ext uri="{FF2B5EF4-FFF2-40B4-BE49-F238E27FC236}">
                <a16:creationId xmlns:a16="http://schemas.microsoft.com/office/drawing/2014/main" id="{2396ECA8-A1CF-4F03-9144-BAB70E482BF5}"/>
              </a:ext>
            </a:extLst>
          </p:cNvPr>
          <p:cNvSpPr txBox="1">
            <a:spLocks noChangeArrowheads="1"/>
          </p:cNvSpPr>
          <p:nvPr/>
        </p:nvSpPr>
        <p:spPr bwMode="auto">
          <a:xfrm>
            <a:off x="4306888" y="24257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dirty="0">
                <a:ea typeface="宋体" panose="02010600030101010101" pitchFamily="2" charset="-122"/>
              </a:rPr>
              <a:t>70</a:t>
            </a:r>
          </a:p>
        </p:txBody>
      </p:sp>
      <p:sp>
        <p:nvSpPr>
          <p:cNvPr id="27" name="Text Box 25">
            <a:extLst>
              <a:ext uri="{FF2B5EF4-FFF2-40B4-BE49-F238E27FC236}">
                <a16:creationId xmlns:a16="http://schemas.microsoft.com/office/drawing/2014/main" id="{3070ACD1-9885-4BE4-A157-C5144FE4C82F}"/>
              </a:ext>
            </a:extLst>
          </p:cNvPr>
          <p:cNvSpPr txBox="1">
            <a:spLocks noChangeArrowheads="1"/>
          </p:cNvSpPr>
          <p:nvPr/>
        </p:nvSpPr>
        <p:spPr bwMode="auto">
          <a:xfrm>
            <a:off x="7124700" y="5842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dirty="0">
                <a:ea typeface="宋体" panose="02010600030101010101" pitchFamily="2" charset="-122"/>
              </a:rPr>
              <a:t>55</a:t>
            </a:r>
          </a:p>
        </p:txBody>
      </p:sp>
      <p:sp>
        <p:nvSpPr>
          <p:cNvPr id="28" name="Line 26">
            <a:extLst>
              <a:ext uri="{FF2B5EF4-FFF2-40B4-BE49-F238E27FC236}">
                <a16:creationId xmlns:a16="http://schemas.microsoft.com/office/drawing/2014/main" id="{5E385622-A25A-407D-A0A8-DF9073D64BDE}"/>
              </a:ext>
            </a:extLst>
          </p:cNvPr>
          <p:cNvSpPr>
            <a:spLocks noChangeShapeType="1"/>
          </p:cNvSpPr>
          <p:nvPr/>
        </p:nvSpPr>
        <p:spPr bwMode="auto">
          <a:xfrm>
            <a:off x="4813300" y="2641600"/>
            <a:ext cx="1408113" cy="914400"/>
          </a:xfrm>
          <a:prstGeom prst="line">
            <a:avLst/>
          </a:prstGeom>
          <a:noFill/>
          <a:ln w="38100">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a:extLst>
              <a:ext uri="{FF2B5EF4-FFF2-40B4-BE49-F238E27FC236}">
                <a16:creationId xmlns:a16="http://schemas.microsoft.com/office/drawing/2014/main" id="{B1D2FFCE-D221-4837-A746-C17ACD6F8CB3}"/>
              </a:ext>
            </a:extLst>
          </p:cNvPr>
          <p:cNvSpPr>
            <a:spLocks noChangeShapeType="1"/>
          </p:cNvSpPr>
          <p:nvPr/>
        </p:nvSpPr>
        <p:spPr bwMode="auto">
          <a:xfrm>
            <a:off x="6186488" y="3517900"/>
            <a:ext cx="1179512" cy="2362200"/>
          </a:xfrm>
          <a:prstGeom prst="line">
            <a:avLst/>
          </a:prstGeom>
          <a:noFill/>
          <a:ln w="381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a:extLst>
              <a:ext uri="{FF2B5EF4-FFF2-40B4-BE49-F238E27FC236}">
                <a16:creationId xmlns:a16="http://schemas.microsoft.com/office/drawing/2014/main" id="{2303C139-1127-4807-9D21-18E8DA1C4D1B}"/>
              </a:ext>
            </a:extLst>
          </p:cNvPr>
          <p:cNvSpPr>
            <a:spLocks noChangeShapeType="1"/>
          </p:cNvSpPr>
          <p:nvPr/>
        </p:nvSpPr>
        <p:spPr bwMode="auto">
          <a:xfrm>
            <a:off x="6186488" y="3556000"/>
            <a:ext cx="0" cy="23241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9">
            <a:extLst>
              <a:ext uri="{FF2B5EF4-FFF2-40B4-BE49-F238E27FC236}">
                <a16:creationId xmlns:a16="http://schemas.microsoft.com/office/drawing/2014/main" id="{CB37D83E-6B5A-4B44-8EE3-F758B3A7C602}"/>
              </a:ext>
            </a:extLst>
          </p:cNvPr>
          <p:cNvSpPr>
            <a:spLocks noChangeShapeType="1"/>
          </p:cNvSpPr>
          <p:nvPr/>
        </p:nvSpPr>
        <p:spPr bwMode="auto">
          <a:xfrm flipH="1">
            <a:off x="4826000" y="3556000"/>
            <a:ext cx="1360488"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30">
            <a:extLst>
              <a:ext uri="{FF2B5EF4-FFF2-40B4-BE49-F238E27FC236}">
                <a16:creationId xmlns:a16="http://schemas.microsoft.com/office/drawing/2014/main" id="{92ACA63D-EB3E-4DC3-96BB-11E84A01A571}"/>
              </a:ext>
            </a:extLst>
          </p:cNvPr>
          <p:cNvSpPr txBox="1">
            <a:spLocks noChangeArrowheads="1"/>
          </p:cNvSpPr>
          <p:nvPr/>
        </p:nvSpPr>
        <p:spPr bwMode="auto">
          <a:xfrm>
            <a:off x="4306888" y="3327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dirty="0">
                <a:ea typeface="宋体" panose="02010600030101010101" pitchFamily="2" charset="-122"/>
              </a:rPr>
              <a:t>50</a:t>
            </a:r>
          </a:p>
        </p:txBody>
      </p:sp>
      <p:sp>
        <p:nvSpPr>
          <p:cNvPr id="33" name="Text Box 31">
            <a:extLst>
              <a:ext uri="{FF2B5EF4-FFF2-40B4-BE49-F238E27FC236}">
                <a16:creationId xmlns:a16="http://schemas.microsoft.com/office/drawing/2014/main" id="{F689D024-F410-48EC-A88D-59F5FB52645D}"/>
              </a:ext>
            </a:extLst>
          </p:cNvPr>
          <p:cNvSpPr txBox="1">
            <a:spLocks noChangeArrowheads="1"/>
          </p:cNvSpPr>
          <p:nvPr/>
        </p:nvSpPr>
        <p:spPr bwMode="auto">
          <a:xfrm>
            <a:off x="5940425" y="5842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b="0" dirty="0">
                <a:ea typeface="宋体" panose="02010600030101010101" pitchFamily="2" charset="-122"/>
              </a:rPr>
              <a:t>30</a:t>
            </a:r>
          </a:p>
        </p:txBody>
      </p:sp>
      <p:sp>
        <p:nvSpPr>
          <p:cNvPr id="34" name="Text Box 32">
            <a:extLst>
              <a:ext uri="{FF2B5EF4-FFF2-40B4-BE49-F238E27FC236}">
                <a16:creationId xmlns:a16="http://schemas.microsoft.com/office/drawing/2014/main" id="{6F9376BD-8C0E-4A4E-9962-BED4970CC8B5}"/>
              </a:ext>
            </a:extLst>
          </p:cNvPr>
          <p:cNvSpPr txBox="1">
            <a:spLocks noChangeArrowheads="1"/>
          </p:cNvSpPr>
          <p:nvPr/>
        </p:nvSpPr>
        <p:spPr bwMode="auto">
          <a:xfrm>
            <a:off x="5394325" y="1817688"/>
            <a:ext cx="2968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solidFill>
                  <a:srgbClr val="66FF33"/>
                </a:solidFill>
                <a:ea typeface="宋体" panose="02010600030101010101" pitchFamily="2" charset="-122"/>
              </a:rPr>
              <a:t>在星期五之前，</a:t>
            </a:r>
            <a:endParaRPr lang="en-US" altLang="zh-CN" sz="2400" dirty="0">
              <a:solidFill>
                <a:srgbClr val="66FF33"/>
              </a:solidFill>
              <a:ea typeface="宋体" panose="02010600030101010101" pitchFamily="2" charset="-122"/>
            </a:endParaRPr>
          </a:p>
          <a:p>
            <a:r>
              <a:rPr lang="zh-CN" altLang="en-US" sz="2400">
                <a:solidFill>
                  <a:srgbClr val="66FF33"/>
                </a:solidFill>
                <a:ea typeface="宋体" panose="02010600030101010101" pitchFamily="2" charset="-122"/>
              </a:rPr>
              <a:t>先让鲁滨逊生产鱼。</a:t>
            </a:r>
            <a:endParaRPr lang="en-US" altLang="zh-CN" sz="2400" b="0" dirty="0">
              <a:ea typeface="宋体" panose="02010600030101010101" pitchFamily="2" charset="-122"/>
            </a:endParaRPr>
          </a:p>
        </p:txBody>
      </p:sp>
      <p:sp>
        <p:nvSpPr>
          <p:cNvPr id="35" name="Text Box 33">
            <a:extLst>
              <a:ext uri="{FF2B5EF4-FFF2-40B4-BE49-F238E27FC236}">
                <a16:creationId xmlns:a16="http://schemas.microsoft.com/office/drawing/2014/main" id="{B8D2A04E-6832-4884-8534-1A6100702249}"/>
              </a:ext>
            </a:extLst>
          </p:cNvPr>
          <p:cNvSpPr txBox="1">
            <a:spLocks noChangeArrowheads="1"/>
          </p:cNvSpPr>
          <p:nvPr/>
        </p:nvSpPr>
        <p:spPr bwMode="auto">
          <a:xfrm>
            <a:off x="6477000" y="3124200"/>
            <a:ext cx="2968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solidFill>
                  <a:schemeClr val="hlink"/>
                </a:solidFill>
                <a:ea typeface="宋体" panose="02010600030101010101" pitchFamily="2" charset="-122"/>
              </a:rPr>
              <a:t>在鲁滨逊之前，先让</a:t>
            </a:r>
            <a:endParaRPr lang="en-US" altLang="zh-CN" sz="2400" dirty="0">
              <a:solidFill>
                <a:schemeClr val="hlink"/>
              </a:solidFill>
              <a:ea typeface="宋体" panose="02010600030101010101" pitchFamily="2" charset="-122"/>
            </a:endParaRPr>
          </a:p>
          <a:p>
            <a:r>
              <a:rPr lang="zh-CN" altLang="en-US" sz="2400">
                <a:solidFill>
                  <a:schemeClr val="hlink"/>
                </a:solidFill>
                <a:ea typeface="宋体" panose="02010600030101010101" pitchFamily="2" charset="-122"/>
              </a:rPr>
              <a:t>星期五生产椰子。</a:t>
            </a:r>
            <a:endParaRPr lang="en-US" altLang="zh-CN" sz="2400" b="0" dirty="0">
              <a:ea typeface="宋体" panose="02010600030101010101" pitchFamily="2" charset="-122"/>
            </a:endParaRPr>
          </a:p>
        </p:txBody>
      </p:sp>
      <p:sp>
        <p:nvSpPr>
          <p:cNvPr id="36" name="Text Box 32">
            <a:extLst>
              <a:ext uri="{FF2B5EF4-FFF2-40B4-BE49-F238E27FC236}">
                <a16:creationId xmlns:a16="http://schemas.microsoft.com/office/drawing/2014/main" id="{7F2798E4-AF26-4FEB-8E5B-9AE49566CB22}"/>
              </a:ext>
            </a:extLst>
          </p:cNvPr>
          <p:cNvSpPr txBox="1">
            <a:spLocks noChangeArrowheads="1"/>
          </p:cNvSpPr>
          <p:nvPr/>
        </p:nvSpPr>
        <p:spPr bwMode="auto">
          <a:xfrm>
            <a:off x="3308350" y="6108248"/>
            <a:ext cx="420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dirty="0">
                <a:ea typeface="宋体" panose="02010600030101010101" pitchFamily="2" charset="-122"/>
              </a:rPr>
              <a:t>使用低机会成本的生产者</a:t>
            </a:r>
            <a:endParaRPr lang="en-US" altLang="zh-CN" sz="2400" dirty="0">
              <a:ea typeface="宋体" panose="02010600030101010101" pitchFamily="2" charset="-122"/>
            </a:endParaRPr>
          </a:p>
          <a:p>
            <a:r>
              <a:rPr lang="zh-CN" altLang="en-US" sz="2400" dirty="0">
                <a:ea typeface="宋体" panose="02010600030101010101" pitchFamily="2" charset="-122"/>
              </a:rPr>
              <a:t>导致生产可能性函数为凸的。</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2136348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A8EB1-B9B4-40C6-94D0-338E23F7FC7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51DE297-CF1B-4E1C-8128-1F3825ADE77A}"/>
              </a:ext>
            </a:extLst>
          </p:cNvPr>
          <p:cNvSpPr>
            <a:spLocks noGrp="1"/>
          </p:cNvSpPr>
          <p:nvPr>
            <p:ph idx="1"/>
          </p:nvPr>
        </p:nvSpPr>
        <p:spPr/>
        <p:txBody>
          <a:bodyPr/>
          <a:lstStyle/>
          <a:p>
            <a:endParaRPr lang="zh-CN" altLang="en-US" dirty="0"/>
          </a:p>
        </p:txBody>
      </p:sp>
      <p:sp>
        <p:nvSpPr>
          <p:cNvPr id="4" name="Rectangle 2">
            <a:extLst>
              <a:ext uri="{FF2B5EF4-FFF2-40B4-BE49-F238E27FC236}">
                <a16:creationId xmlns:a16="http://schemas.microsoft.com/office/drawing/2014/main" id="{4D47100E-66CD-459B-98D6-BFF15AA38644}"/>
              </a:ext>
            </a:extLst>
          </p:cNvPr>
          <p:cNvSpPr txBox="1">
            <a:spLocks noChangeArrowheads="1"/>
          </p:cNvSpPr>
          <p:nvPr/>
        </p:nvSpPr>
        <p:spPr>
          <a:xfrm>
            <a:off x="5000625" y="2357438"/>
            <a:ext cx="3529013" cy="8651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b="1">
                <a:solidFill>
                  <a:srgbClr val="C00000"/>
                </a:solidFill>
                <a:latin typeface="宋体" panose="02010600030101010101" pitchFamily="2" charset="-122"/>
                <a:ea typeface="宋体" panose="02010600030101010101" pitchFamily="2" charset="-122"/>
              </a:rPr>
              <a:t>图</a:t>
            </a:r>
            <a:r>
              <a:rPr lang="en-US" altLang="zh-CN" sz="2000" b="1" dirty="0">
                <a:solidFill>
                  <a:srgbClr val="C00000"/>
                </a:solidFill>
                <a:latin typeface="宋体" panose="02010600030101010101" pitchFamily="2" charset="-122"/>
                <a:ea typeface="宋体" panose="02010600030101010101" pitchFamily="2" charset="-122"/>
              </a:rPr>
              <a:t>7-1  </a:t>
            </a:r>
            <a:r>
              <a:rPr lang="zh-CN" altLang="en-US" sz="2000" b="1">
                <a:solidFill>
                  <a:srgbClr val="C00000"/>
                </a:solidFill>
                <a:latin typeface="宋体" panose="02010600030101010101" pitchFamily="2" charset="-122"/>
                <a:ea typeface="宋体" panose="02010600030101010101" pitchFamily="2" charset="-122"/>
              </a:rPr>
              <a:t>两个相互依存的市场：电影票和影碟出租 </a:t>
            </a:r>
          </a:p>
        </p:txBody>
      </p:sp>
      <p:cxnSp>
        <p:nvCxnSpPr>
          <p:cNvPr id="5" name="直接连接符 16">
            <a:extLst>
              <a:ext uri="{FF2B5EF4-FFF2-40B4-BE49-F238E27FC236}">
                <a16:creationId xmlns:a16="http://schemas.microsoft.com/office/drawing/2014/main" id="{FFCE4C9B-3ED5-4823-BF36-7E267F3CED12}"/>
              </a:ext>
            </a:extLst>
          </p:cNvPr>
          <p:cNvCxnSpPr>
            <a:cxnSpLocks noChangeShapeType="1"/>
          </p:cNvCxnSpPr>
          <p:nvPr/>
        </p:nvCxnSpPr>
        <p:spPr bwMode="auto">
          <a:xfrm>
            <a:off x="684213" y="2060575"/>
            <a:ext cx="3240087" cy="1296988"/>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cxnSp>
      <p:cxnSp>
        <p:nvCxnSpPr>
          <p:cNvPr id="6" name="直接连接符 18">
            <a:extLst>
              <a:ext uri="{FF2B5EF4-FFF2-40B4-BE49-F238E27FC236}">
                <a16:creationId xmlns:a16="http://schemas.microsoft.com/office/drawing/2014/main" id="{D06FA5A4-F376-4C61-B254-904635894208}"/>
              </a:ext>
            </a:extLst>
          </p:cNvPr>
          <p:cNvCxnSpPr>
            <a:cxnSpLocks noChangeShapeType="1"/>
          </p:cNvCxnSpPr>
          <p:nvPr/>
        </p:nvCxnSpPr>
        <p:spPr bwMode="auto">
          <a:xfrm>
            <a:off x="1116013" y="1484313"/>
            <a:ext cx="3311525" cy="1223962"/>
          </a:xfrm>
          <a:prstGeom prst="line">
            <a:avLst/>
          </a:prstGeom>
          <a:noFill/>
          <a:ln w="25400">
            <a:solidFill>
              <a:srgbClr val="7030A0"/>
            </a:solidFill>
            <a:round/>
            <a:headEnd/>
            <a:tailEnd/>
          </a:ln>
          <a:extLst>
            <a:ext uri="{909E8E84-426E-40DD-AFC4-6F175D3DCCD1}">
              <a14:hiddenFill xmlns:a14="http://schemas.microsoft.com/office/drawing/2010/main">
                <a:noFill/>
              </a14:hiddenFill>
            </a:ext>
          </a:extLst>
        </p:spPr>
      </p:cxnSp>
      <p:cxnSp>
        <p:nvCxnSpPr>
          <p:cNvPr id="7" name="直接连接符 22">
            <a:extLst>
              <a:ext uri="{FF2B5EF4-FFF2-40B4-BE49-F238E27FC236}">
                <a16:creationId xmlns:a16="http://schemas.microsoft.com/office/drawing/2014/main" id="{B77CC205-D724-44D2-961A-46F9EFC3DBED}"/>
              </a:ext>
            </a:extLst>
          </p:cNvPr>
          <p:cNvCxnSpPr>
            <a:cxnSpLocks noChangeShapeType="1"/>
          </p:cNvCxnSpPr>
          <p:nvPr/>
        </p:nvCxnSpPr>
        <p:spPr bwMode="auto">
          <a:xfrm flipV="1">
            <a:off x="827088" y="1196975"/>
            <a:ext cx="1728787" cy="2016125"/>
          </a:xfrm>
          <a:prstGeom prst="line">
            <a:avLst/>
          </a:prstGeom>
          <a:noFill/>
          <a:ln w="25400">
            <a:solidFill>
              <a:srgbClr val="7030A0"/>
            </a:solidFill>
            <a:round/>
            <a:headEnd/>
            <a:tailEnd/>
          </a:ln>
          <a:extLst>
            <a:ext uri="{909E8E84-426E-40DD-AFC4-6F175D3DCCD1}">
              <a14:hiddenFill xmlns:a14="http://schemas.microsoft.com/office/drawing/2010/main">
                <a:noFill/>
              </a14:hiddenFill>
            </a:ext>
          </a:extLst>
        </p:spPr>
      </p:cxnSp>
      <p:cxnSp>
        <p:nvCxnSpPr>
          <p:cNvPr id="8" name="直接连接符 25">
            <a:extLst>
              <a:ext uri="{FF2B5EF4-FFF2-40B4-BE49-F238E27FC236}">
                <a16:creationId xmlns:a16="http://schemas.microsoft.com/office/drawing/2014/main" id="{651557D4-96A5-4587-B9D2-D0A0231244BD}"/>
              </a:ext>
            </a:extLst>
          </p:cNvPr>
          <p:cNvCxnSpPr>
            <a:cxnSpLocks noChangeShapeType="1"/>
          </p:cNvCxnSpPr>
          <p:nvPr/>
        </p:nvCxnSpPr>
        <p:spPr bwMode="auto">
          <a:xfrm flipV="1">
            <a:off x="1692275" y="1484313"/>
            <a:ext cx="1943100" cy="2305050"/>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cxnSp>
      <p:cxnSp>
        <p:nvCxnSpPr>
          <p:cNvPr id="9" name="直接连接符 38">
            <a:extLst>
              <a:ext uri="{FF2B5EF4-FFF2-40B4-BE49-F238E27FC236}">
                <a16:creationId xmlns:a16="http://schemas.microsoft.com/office/drawing/2014/main" id="{8698E4DC-3B31-40A7-8DA8-7DF6ADB2B0A1}"/>
              </a:ext>
            </a:extLst>
          </p:cNvPr>
          <p:cNvCxnSpPr>
            <a:cxnSpLocks noChangeShapeType="1"/>
          </p:cNvCxnSpPr>
          <p:nvPr/>
        </p:nvCxnSpPr>
        <p:spPr bwMode="auto">
          <a:xfrm>
            <a:off x="611188" y="1844675"/>
            <a:ext cx="1439862"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0" name="直接连接符 40">
            <a:extLst>
              <a:ext uri="{FF2B5EF4-FFF2-40B4-BE49-F238E27FC236}">
                <a16:creationId xmlns:a16="http://schemas.microsoft.com/office/drawing/2014/main" id="{76827DFC-FAC7-4F6F-8001-32E85B74FED1}"/>
              </a:ext>
            </a:extLst>
          </p:cNvPr>
          <p:cNvCxnSpPr>
            <a:cxnSpLocks noChangeShapeType="1"/>
          </p:cNvCxnSpPr>
          <p:nvPr/>
        </p:nvCxnSpPr>
        <p:spPr bwMode="auto">
          <a:xfrm>
            <a:off x="2051050" y="1844675"/>
            <a:ext cx="0" cy="20161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1" name="直接连接符 42">
            <a:extLst>
              <a:ext uri="{FF2B5EF4-FFF2-40B4-BE49-F238E27FC236}">
                <a16:creationId xmlns:a16="http://schemas.microsoft.com/office/drawing/2014/main" id="{6B40F089-8B30-4495-880B-F959A6226D54}"/>
              </a:ext>
            </a:extLst>
          </p:cNvPr>
          <p:cNvCxnSpPr>
            <a:cxnSpLocks noChangeShapeType="1"/>
          </p:cNvCxnSpPr>
          <p:nvPr/>
        </p:nvCxnSpPr>
        <p:spPr bwMode="auto">
          <a:xfrm>
            <a:off x="611188" y="2781300"/>
            <a:ext cx="1944687"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2" name="直接连接符 47">
            <a:extLst>
              <a:ext uri="{FF2B5EF4-FFF2-40B4-BE49-F238E27FC236}">
                <a16:creationId xmlns:a16="http://schemas.microsoft.com/office/drawing/2014/main" id="{3FBC3C96-3E46-48B8-B390-D716E7F18B9A}"/>
              </a:ext>
            </a:extLst>
          </p:cNvPr>
          <p:cNvCxnSpPr>
            <a:cxnSpLocks noChangeShapeType="1"/>
          </p:cNvCxnSpPr>
          <p:nvPr/>
        </p:nvCxnSpPr>
        <p:spPr bwMode="auto">
          <a:xfrm>
            <a:off x="1116013" y="1628775"/>
            <a:ext cx="3311525" cy="1223963"/>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cxnSp>
      <p:cxnSp>
        <p:nvCxnSpPr>
          <p:cNvPr id="13" name="直接连接符 52">
            <a:extLst>
              <a:ext uri="{FF2B5EF4-FFF2-40B4-BE49-F238E27FC236}">
                <a16:creationId xmlns:a16="http://schemas.microsoft.com/office/drawing/2014/main" id="{FEAD6EF6-0DF3-48D8-8F0F-648FC77316F9}"/>
              </a:ext>
            </a:extLst>
          </p:cNvPr>
          <p:cNvCxnSpPr>
            <a:cxnSpLocks noChangeShapeType="1"/>
          </p:cNvCxnSpPr>
          <p:nvPr/>
        </p:nvCxnSpPr>
        <p:spPr bwMode="auto">
          <a:xfrm>
            <a:off x="611188" y="1916113"/>
            <a:ext cx="136842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4" name="直接连接符 54">
            <a:extLst>
              <a:ext uri="{FF2B5EF4-FFF2-40B4-BE49-F238E27FC236}">
                <a16:creationId xmlns:a16="http://schemas.microsoft.com/office/drawing/2014/main" id="{BB212BD5-2BB6-463E-913A-35B38D9520DB}"/>
              </a:ext>
            </a:extLst>
          </p:cNvPr>
          <p:cNvCxnSpPr>
            <a:cxnSpLocks noChangeShapeType="1"/>
          </p:cNvCxnSpPr>
          <p:nvPr/>
        </p:nvCxnSpPr>
        <p:spPr bwMode="auto">
          <a:xfrm>
            <a:off x="1908175" y="1916113"/>
            <a:ext cx="0" cy="19446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 name="直接连接符 58">
            <a:extLst>
              <a:ext uri="{FF2B5EF4-FFF2-40B4-BE49-F238E27FC236}">
                <a16:creationId xmlns:a16="http://schemas.microsoft.com/office/drawing/2014/main" id="{F89B70C0-42E3-412B-B7A6-9468CB05923D}"/>
              </a:ext>
            </a:extLst>
          </p:cNvPr>
          <p:cNvCxnSpPr>
            <a:cxnSpLocks noChangeShapeType="1"/>
          </p:cNvCxnSpPr>
          <p:nvPr/>
        </p:nvCxnSpPr>
        <p:spPr bwMode="auto">
          <a:xfrm>
            <a:off x="2555875" y="2781300"/>
            <a:ext cx="0" cy="10795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 name="直接连接符 63">
            <a:extLst>
              <a:ext uri="{FF2B5EF4-FFF2-40B4-BE49-F238E27FC236}">
                <a16:creationId xmlns:a16="http://schemas.microsoft.com/office/drawing/2014/main" id="{73BC112F-C216-4408-81BB-3C5782F5B742}"/>
              </a:ext>
            </a:extLst>
          </p:cNvPr>
          <p:cNvCxnSpPr>
            <a:cxnSpLocks noChangeShapeType="1"/>
          </p:cNvCxnSpPr>
          <p:nvPr/>
        </p:nvCxnSpPr>
        <p:spPr bwMode="auto">
          <a:xfrm>
            <a:off x="611188" y="2408149"/>
            <a:ext cx="93662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7" name="直接连接符 75">
            <a:extLst>
              <a:ext uri="{FF2B5EF4-FFF2-40B4-BE49-F238E27FC236}">
                <a16:creationId xmlns:a16="http://schemas.microsoft.com/office/drawing/2014/main" id="{A59F68D9-7EA3-44C8-A547-4B22036DFA5C}"/>
              </a:ext>
            </a:extLst>
          </p:cNvPr>
          <p:cNvCxnSpPr>
            <a:cxnSpLocks noChangeShapeType="1"/>
          </p:cNvCxnSpPr>
          <p:nvPr/>
        </p:nvCxnSpPr>
        <p:spPr bwMode="auto">
          <a:xfrm>
            <a:off x="1547813" y="2397125"/>
            <a:ext cx="0" cy="15367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 name="直接箭头连接符 91">
            <a:extLst>
              <a:ext uri="{FF2B5EF4-FFF2-40B4-BE49-F238E27FC236}">
                <a16:creationId xmlns:a16="http://schemas.microsoft.com/office/drawing/2014/main" id="{0BDF5351-84CC-4FCC-89FD-368CEA7F5986}"/>
              </a:ext>
            </a:extLst>
          </p:cNvPr>
          <p:cNvCxnSpPr>
            <a:cxnSpLocks noChangeShapeType="1"/>
          </p:cNvCxnSpPr>
          <p:nvPr/>
        </p:nvCxnSpPr>
        <p:spPr bwMode="auto">
          <a:xfrm>
            <a:off x="611188" y="3860800"/>
            <a:ext cx="3889375"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直接箭头连接符 93">
            <a:extLst>
              <a:ext uri="{FF2B5EF4-FFF2-40B4-BE49-F238E27FC236}">
                <a16:creationId xmlns:a16="http://schemas.microsoft.com/office/drawing/2014/main" id="{4B0F12C7-05D6-47B6-91A5-7136E5FA84CD}"/>
              </a:ext>
            </a:extLst>
          </p:cNvPr>
          <p:cNvCxnSpPr>
            <a:cxnSpLocks noChangeShapeType="1"/>
          </p:cNvCxnSpPr>
          <p:nvPr/>
        </p:nvCxnSpPr>
        <p:spPr bwMode="auto">
          <a:xfrm flipV="1">
            <a:off x="611188" y="1196975"/>
            <a:ext cx="0" cy="2663825"/>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线形标注 1(无边框) 98">
            <a:extLst>
              <a:ext uri="{FF2B5EF4-FFF2-40B4-BE49-F238E27FC236}">
                <a16:creationId xmlns:a16="http://schemas.microsoft.com/office/drawing/2014/main" id="{460F876D-4840-469A-8158-CB2302793441}"/>
              </a:ext>
            </a:extLst>
          </p:cNvPr>
          <p:cNvSpPr>
            <a:spLocks/>
          </p:cNvSpPr>
          <p:nvPr/>
        </p:nvSpPr>
        <p:spPr bwMode="auto">
          <a:xfrm>
            <a:off x="3348038" y="3860800"/>
            <a:ext cx="1584325" cy="360363"/>
          </a:xfrm>
          <a:prstGeom prst="callout1">
            <a:avLst>
              <a:gd name="adj1" fmla="val 18750"/>
              <a:gd name="adj2" fmla="val -8333"/>
              <a:gd name="adj3" fmla="val 112500"/>
              <a:gd name="adj4" fmla="val -383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b="0">
                <a:solidFill>
                  <a:schemeClr val="tx1"/>
                </a:solidFill>
              </a:rPr>
              <a:t>电影票数量</a:t>
            </a:r>
          </a:p>
        </p:txBody>
      </p:sp>
      <p:sp>
        <p:nvSpPr>
          <p:cNvPr id="21" name="线形标注 3(带强调线) 102">
            <a:extLst>
              <a:ext uri="{FF2B5EF4-FFF2-40B4-BE49-F238E27FC236}">
                <a16:creationId xmlns:a16="http://schemas.microsoft.com/office/drawing/2014/main" id="{F7FB2086-832C-4A0F-A94D-9A00D83F2623}"/>
              </a:ext>
            </a:extLst>
          </p:cNvPr>
          <p:cNvSpPr>
            <a:spLocks/>
          </p:cNvSpPr>
          <p:nvPr/>
        </p:nvSpPr>
        <p:spPr bwMode="auto">
          <a:xfrm>
            <a:off x="0" y="1412875"/>
            <a:ext cx="719138" cy="287338"/>
          </a:xfrm>
          <a:prstGeom prst="accentCallout3">
            <a:avLst>
              <a:gd name="adj1" fmla="val 18750"/>
              <a:gd name="adj2" fmla="val -8333"/>
              <a:gd name="adj3" fmla="val 18750"/>
              <a:gd name="adj4" fmla="val -16667"/>
              <a:gd name="adj5" fmla="val 100000"/>
              <a:gd name="adj6" fmla="val -16667"/>
              <a:gd name="adj7" fmla="val 399565"/>
              <a:gd name="adj8" fmla="val 458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b="0">
                <a:solidFill>
                  <a:schemeClr val="tx1"/>
                </a:solidFill>
              </a:rPr>
              <a:t>价格</a:t>
            </a:r>
          </a:p>
        </p:txBody>
      </p:sp>
      <p:sp>
        <p:nvSpPr>
          <p:cNvPr id="22" name="线形标注 1(无边框) 104">
            <a:extLst>
              <a:ext uri="{FF2B5EF4-FFF2-40B4-BE49-F238E27FC236}">
                <a16:creationId xmlns:a16="http://schemas.microsoft.com/office/drawing/2014/main" id="{89DB4FBE-C3F5-4A9C-B8A1-B5A2BCA5049D}"/>
              </a:ext>
            </a:extLst>
          </p:cNvPr>
          <p:cNvSpPr>
            <a:spLocks/>
          </p:cNvSpPr>
          <p:nvPr/>
        </p:nvSpPr>
        <p:spPr bwMode="auto">
          <a:xfrm>
            <a:off x="2411413" y="3933825"/>
            <a:ext cx="504825" cy="142875"/>
          </a:xfrm>
          <a:prstGeom prst="callout1">
            <a:avLst>
              <a:gd name="adj1" fmla="val 18750"/>
              <a:gd name="adj2" fmla="val -8333"/>
              <a:gd name="adj3" fmla="val 112500"/>
              <a:gd name="adj4" fmla="val -383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Q</a:t>
            </a:r>
            <a:r>
              <a:rPr lang="en-US" altLang="zh-CN" sz="1200" b="0" baseline="-25000" dirty="0">
                <a:solidFill>
                  <a:schemeClr val="tx1"/>
                </a:solidFill>
              </a:rPr>
              <a:t>M</a:t>
            </a:r>
            <a:endParaRPr lang="zh-CN" altLang="en-US" sz="1200" b="0">
              <a:solidFill>
                <a:schemeClr val="tx1"/>
              </a:solidFill>
            </a:endParaRPr>
          </a:p>
        </p:txBody>
      </p:sp>
      <p:sp>
        <p:nvSpPr>
          <p:cNvPr id="23" name="线形标注 2(无边框) 105">
            <a:extLst>
              <a:ext uri="{FF2B5EF4-FFF2-40B4-BE49-F238E27FC236}">
                <a16:creationId xmlns:a16="http://schemas.microsoft.com/office/drawing/2014/main" id="{4E9AC2E6-0A44-45C4-9CB6-A0734D149A23}"/>
              </a:ext>
            </a:extLst>
          </p:cNvPr>
          <p:cNvSpPr>
            <a:spLocks/>
          </p:cNvSpPr>
          <p:nvPr/>
        </p:nvSpPr>
        <p:spPr bwMode="auto">
          <a:xfrm>
            <a:off x="1692275" y="3933825"/>
            <a:ext cx="1008063" cy="71438"/>
          </a:xfrm>
          <a:prstGeom prst="callout2">
            <a:avLst>
              <a:gd name="adj1" fmla="val 36389"/>
              <a:gd name="adj2" fmla="val 19884"/>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Q</a:t>
            </a:r>
            <a:r>
              <a:rPr lang="en-US" altLang="zh-CN" sz="1200" b="0" baseline="-25000" dirty="0">
                <a:solidFill>
                  <a:schemeClr val="tx1"/>
                </a:solidFill>
              </a:rPr>
              <a:t>M</a:t>
            </a:r>
            <a:r>
              <a:rPr lang="en-US" altLang="zh-CN" sz="1200" b="0" dirty="0">
                <a:solidFill>
                  <a:schemeClr val="tx1"/>
                </a:solidFill>
              </a:rPr>
              <a:t>*</a:t>
            </a:r>
            <a:r>
              <a:rPr lang="en-US" altLang="zh-CN" sz="1200" b="0" baseline="-25000" dirty="0">
                <a:solidFill>
                  <a:schemeClr val="tx1"/>
                </a:solidFill>
              </a:rPr>
              <a:t> </a:t>
            </a:r>
            <a:endParaRPr lang="zh-CN" altLang="en-US" sz="1200" b="0">
              <a:solidFill>
                <a:schemeClr val="tx1"/>
              </a:solidFill>
            </a:endParaRPr>
          </a:p>
        </p:txBody>
      </p:sp>
      <p:sp>
        <p:nvSpPr>
          <p:cNvPr id="24" name="线形标注 2(无边框) 107">
            <a:extLst>
              <a:ext uri="{FF2B5EF4-FFF2-40B4-BE49-F238E27FC236}">
                <a16:creationId xmlns:a16="http://schemas.microsoft.com/office/drawing/2014/main" id="{D5B31074-DDA1-4D99-8B1A-07207D29DB83}"/>
              </a:ext>
            </a:extLst>
          </p:cNvPr>
          <p:cNvSpPr>
            <a:spLocks/>
          </p:cNvSpPr>
          <p:nvPr/>
        </p:nvSpPr>
        <p:spPr bwMode="auto">
          <a:xfrm>
            <a:off x="1403350" y="3933825"/>
            <a:ext cx="936625" cy="71438"/>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Q</a:t>
            </a:r>
            <a:r>
              <a:rPr lang="en-US" altLang="zh-CN" sz="1200" b="0" baseline="-25000" dirty="0">
                <a:solidFill>
                  <a:schemeClr val="tx1"/>
                </a:solidFill>
              </a:rPr>
              <a:t>M</a:t>
            </a:r>
            <a:r>
              <a:rPr lang="en-US" altLang="zh-CN" sz="1200" b="0" dirty="0">
                <a:solidFill>
                  <a:schemeClr val="tx1"/>
                </a:solidFill>
              </a:rPr>
              <a:t>"</a:t>
            </a:r>
            <a:endParaRPr lang="zh-CN" altLang="en-US" sz="1200" b="0">
              <a:solidFill>
                <a:schemeClr val="tx1"/>
              </a:solidFill>
            </a:endParaRPr>
          </a:p>
        </p:txBody>
      </p:sp>
      <p:sp>
        <p:nvSpPr>
          <p:cNvPr id="25" name="线形标注 2(无边框) 108">
            <a:extLst>
              <a:ext uri="{FF2B5EF4-FFF2-40B4-BE49-F238E27FC236}">
                <a16:creationId xmlns:a16="http://schemas.microsoft.com/office/drawing/2014/main" id="{E5C3094C-E4F4-4669-8ABB-BF17F3D7CE07}"/>
              </a:ext>
            </a:extLst>
          </p:cNvPr>
          <p:cNvSpPr>
            <a:spLocks/>
          </p:cNvSpPr>
          <p:nvPr/>
        </p:nvSpPr>
        <p:spPr bwMode="auto">
          <a:xfrm>
            <a:off x="1187450" y="3789363"/>
            <a:ext cx="647700" cy="360362"/>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Q</a:t>
            </a:r>
            <a:r>
              <a:rPr lang="en-US" altLang="zh-CN" sz="1200" b="0" baseline="-25000" dirty="0">
                <a:solidFill>
                  <a:schemeClr val="tx1"/>
                </a:solidFill>
              </a:rPr>
              <a:t>M</a:t>
            </a:r>
            <a:r>
              <a:rPr lang="en-US" altLang="zh-CN" sz="1200" b="0" dirty="0">
                <a:solidFill>
                  <a:schemeClr val="tx1"/>
                </a:solidFill>
              </a:rPr>
              <a:t>'</a:t>
            </a:r>
            <a:endParaRPr lang="zh-CN" altLang="en-US" sz="1200" b="0">
              <a:solidFill>
                <a:schemeClr val="tx1"/>
              </a:solidFill>
            </a:endParaRPr>
          </a:p>
        </p:txBody>
      </p:sp>
      <p:sp>
        <p:nvSpPr>
          <p:cNvPr id="26" name="线形标注 2(无边框) 109">
            <a:extLst>
              <a:ext uri="{FF2B5EF4-FFF2-40B4-BE49-F238E27FC236}">
                <a16:creationId xmlns:a16="http://schemas.microsoft.com/office/drawing/2014/main" id="{C9C48D92-E2FF-4E30-BFA1-23BE13143965}"/>
              </a:ext>
            </a:extLst>
          </p:cNvPr>
          <p:cNvSpPr>
            <a:spLocks/>
          </p:cNvSpPr>
          <p:nvPr/>
        </p:nvSpPr>
        <p:spPr bwMode="auto">
          <a:xfrm>
            <a:off x="0" y="1700213"/>
            <a:ext cx="539750" cy="2159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6.82</a:t>
            </a:r>
            <a:endParaRPr lang="zh-CN" altLang="en-US" sz="1200" b="0">
              <a:solidFill>
                <a:schemeClr val="tx1"/>
              </a:solidFill>
            </a:endParaRPr>
          </a:p>
        </p:txBody>
      </p:sp>
      <p:sp>
        <p:nvSpPr>
          <p:cNvPr id="27" name="线形标注 1(无边框) 110">
            <a:extLst>
              <a:ext uri="{FF2B5EF4-FFF2-40B4-BE49-F238E27FC236}">
                <a16:creationId xmlns:a16="http://schemas.microsoft.com/office/drawing/2014/main" id="{093D692D-668D-4812-AEFF-2B2FD4141C1A}"/>
              </a:ext>
            </a:extLst>
          </p:cNvPr>
          <p:cNvSpPr>
            <a:spLocks/>
          </p:cNvSpPr>
          <p:nvPr/>
        </p:nvSpPr>
        <p:spPr bwMode="auto">
          <a:xfrm>
            <a:off x="-252413" y="1844675"/>
            <a:ext cx="1042988" cy="215900"/>
          </a:xfrm>
          <a:prstGeom prst="callout1">
            <a:avLst>
              <a:gd name="adj1" fmla="val 18750"/>
              <a:gd name="adj2" fmla="val -8333"/>
              <a:gd name="adj3" fmla="val 112500"/>
              <a:gd name="adj4" fmla="val -383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6.75</a:t>
            </a:r>
            <a:endParaRPr lang="zh-CN" altLang="en-US" sz="1200" b="0">
              <a:solidFill>
                <a:schemeClr val="tx1"/>
              </a:solidFill>
            </a:endParaRPr>
          </a:p>
        </p:txBody>
      </p:sp>
      <p:sp>
        <p:nvSpPr>
          <p:cNvPr id="28" name="线形标注 2(无边框) 111">
            <a:extLst>
              <a:ext uri="{FF2B5EF4-FFF2-40B4-BE49-F238E27FC236}">
                <a16:creationId xmlns:a16="http://schemas.microsoft.com/office/drawing/2014/main" id="{CFDCD6AB-EE0A-4EC0-9594-C5CBE76AB354}"/>
              </a:ext>
            </a:extLst>
          </p:cNvPr>
          <p:cNvSpPr>
            <a:spLocks/>
          </p:cNvSpPr>
          <p:nvPr/>
        </p:nvSpPr>
        <p:spPr bwMode="auto">
          <a:xfrm>
            <a:off x="-180975" y="2276475"/>
            <a:ext cx="936625" cy="360363"/>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6.35</a:t>
            </a:r>
            <a:endParaRPr lang="zh-CN" altLang="en-US" sz="1200" b="0">
              <a:solidFill>
                <a:schemeClr val="tx1"/>
              </a:solidFill>
            </a:endParaRPr>
          </a:p>
        </p:txBody>
      </p:sp>
      <p:sp>
        <p:nvSpPr>
          <p:cNvPr id="29" name="线形标注 2(无边框) 112">
            <a:extLst>
              <a:ext uri="{FF2B5EF4-FFF2-40B4-BE49-F238E27FC236}">
                <a16:creationId xmlns:a16="http://schemas.microsoft.com/office/drawing/2014/main" id="{3ABD3A2B-DB1C-43E7-A968-DC6341C9F217}"/>
              </a:ext>
            </a:extLst>
          </p:cNvPr>
          <p:cNvSpPr>
            <a:spLocks/>
          </p:cNvSpPr>
          <p:nvPr/>
        </p:nvSpPr>
        <p:spPr bwMode="auto">
          <a:xfrm>
            <a:off x="-900113" y="2636838"/>
            <a:ext cx="2376488"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6.00</a:t>
            </a:r>
            <a:endParaRPr lang="zh-CN" altLang="en-US" sz="1200" b="0">
              <a:solidFill>
                <a:schemeClr val="tx1"/>
              </a:solidFill>
            </a:endParaRPr>
          </a:p>
        </p:txBody>
      </p:sp>
      <p:sp>
        <p:nvSpPr>
          <p:cNvPr id="30" name="线形标注 2(无边框) 113">
            <a:extLst>
              <a:ext uri="{FF2B5EF4-FFF2-40B4-BE49-F238E27FC236}">
                <a16:creationId xmlns:a16="http://schemas.microsoft.com/office/drawing/2014/main" id="{408D180A-EB86-4EFD-9EBD-F9151121E050}"/>
              </a:ext>
            </a:extLst>
          </p:cNvPr>
          <p:cNvSpPr>
            <a:spLocks/>
          </p:cNvSpPr>
          <p:nvPr/>
        </p:nvSpPr>
        <p:spPr bwMode="auto">
          <a:xfrm>
            <a:off x="2555875" y="1052513"/>
            <a:ext cx="1223963" cy="288925"/>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b="0">
              <a:solidFill>
                <a:srgbClr val="FFFFFF"/>
              </a:solidFill>
            </a:endParaRPr>
          </a:p>
        </p:txBody>
      </p:sp>
      <p:sp>
        <p:nvSpPr>
          <p:cNvPr id="31" name="线形标注 2(无边框) 115">
            <a:extLst>
              <a:ext uri="{FF2B5EF4-FFF2-40B4-BE49-F238E27FC236}">
                <a16:creationId xmlns:a16="http://schemas.microsoft.com/office/drawing/2014/main" id="{ADA07FA8-FB95-4AA3-830F-E58DBDAA6916}"/>
              </a:ext>
            </a:extLst>
          </p:cNvPr>
          <p:cNvSpPr>
            <a:spLocks/>
          </p:cNvSpPr>
          <p:nvPr/>
        </p:nvSpPr>
        <p:spPr bwMode="auto">
          <a:xfrm>
            <a:off x="2411413" y="1125538"/>
            <a:ext cx="576262" cy="2159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S</a:t>
            </a:r>
            <a:r>
              <a:rPr lang="en-US" altLang="zh-CN" sz="1200" b="0" baseline="-25000" dirty="0">
                <a:solidFill>
                  <a:schemeClr val="tx1"/>
                </a:solidFill>
              </a:rPr>
              <a:t>M</a:t>
            </a:r>
            <a:r>
              <a:rPr lang="en-US" altLang="zh-CN" sz="1200" b="0" dirty="0">
                <a:solidFill>
                  <a:schemeClr val="tx1"/>
                </a:solidFill>
              </a:rPr>
              <a:t>*</a:t>
            </a:r>
            <a:endParaRPr lang="zh-CN" altLang="en-US" sz="1200" b="0">
              <a:solidFill>
                <a:schemeClr val="tx1"/>
              </a:solidFill>
            </a:endParaRPr>
          </a:p>
        </p:txBody>
      </p:sp>
      <p:sp>
        <p:nvSpPr>
          <p:cNvPr id="32" name="线形标注 3(无边框) 117">
            <a:extLst>
              <a:ext uri="{FF2B5EF4-FFF2-40B4-BE49-F238E27FC236}">
                <a16:creationId xmlns:a16="http://schemas.microsoft.com/office/drawing/2014/main" id="{7710833C-698F-4045-AED0-398B2D029E07}"/>
              </a:ext>
            </a:extLst>
          </p:cNvPr>
          <p:cNvSpPr>
            <a:spLocks/>
          </p:cNvSpPr>
          <p:nvPr/>
        </p:nvSpPr>
        <p:spPr bwMode="auto">
          <a:xfrm>
            <a:off x="3276600" y="1268413"/>
            <a:ext cx="1150938" cy="360362"/>
          </a:xfrm>
          <a:prstGeom prst="callout3">
            <a:avLst>
              <a:gd name="adj1" fmla="val 18750"/>
              <a:gd name="adj2" fmla="val -8333"/>
              <a:gd name="adj3" fmla="val 18750"/>
              <a:gd name="adj4" fmla="val -16667"/>
              <a:gd name="adj5" fmla="val 100000"/>
              <a:gd name="adj6" fmla="val -16667"/>
              <a:gd name="adj7" fmla="val 112963"/>
              <a:gd name="adj8" fmla="val -83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S</a:t>
            </a:r>
            <a:r>
              <a:rPr lang="en-US" altLang="zh-CN" sz="1200" b="0" baseline="-25000" dirty="0">
                <a:solidFill>
                  <a:schemeClr val="tx1"/>
                </a:solidFill>
              </a:rPr>
              <a:t>M</a:t>
            </a:r>
            <a:endParaRPr lang="zh-CN" altLang="en-US" sz="1200" b="0">
              <a:solidFill>
                <a:schemeClr val="tx1"/>
              </a:solidFill>
            </a:endParaRPr>
          </a:p>
        </p:txBody>
      </p:sp>
      <p:sp>
        <p:nvSpPr>
          <p:cNvPr id="33" name="矩形标注 118">
            <a:extLst>
              <a:ext uri="{FF2B5EF4-FFF2-40B4-BE49-F238E27FC236}">
                <a16:creationId xmlns:a16="http://schemas.microsoft.com/office/drawing/2014/main" id="{00291A19-D487-481F-B003-852AA589AA5B}"/>
              </a:ext>
            </a:extLst>
          </p:cNvPr>
          <p:cNvSpPr>
            <a:spLocks noChangeArrowheads="1"/>
          </p:cNvSpPr>
          <p:nvPr/>
        </p:nvSpPr>
        <p:spPr bwMode="auto">
          <a:xfrm>
            <a:off x="4284663" y="2492375"/>
            <a:ext cx="574675" cy="360363"/>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D</a:t>
            </a:r>
            <a:r>
              <a:rPr lang="en-US" altLang="zh-CN" sz="1200" b="0" baseline="-25000" dirty="0">
                <a:solidFill>
                  <a:schemeClr val="tx1"/>
                </a:solidFill>
              </a:rPr>
              <a:t>M</a:t>
            </a:r>
            <a:r>
              <a:rPr lang="en-US" altLang="zh-CN" sz="1200" b="0" dirty="0">
                <a:solidFill>
                  <a:schemeClr val="tx1"/>
                </a:solidFill>
              </a:rPr>
              <a:t>*</a:t>
            </a:r>
            <a:endParaRPr lang="zh-CN" altLang="en-US" sz="1200" b="0">
              <a:solidFill>
                <a:schemeClr val="tx1"/>
              </a:solidFill>
            </a:endParaRPr>
          </a:p>
        </p:txBody>
      </p:sp>
      <p:sp>
        <p:nvSpPr>
          <p:cNvPr id="34" name="线形标注 3(带强调线) 119">
            <a:extLst>
              <a:ext uri="{FF2B5EF4-FFF2-40B4-BE49-F238E27FC236}">
                <a16:creationId xmlns:a16="http://schemas.microsoft.com/office/drawing/2014/main" id="{601CCBBB-1B89-40CD-A121-A90F6AC21830}"/>
              </a:ext>
            </a:extLst>
          </p:cNvPr>
          <p:cNvSpPr>
            <a:spLocks/>
          </p:cNvSpPr>
          <p:nvPr/>
        </p:nvSpPr>
        <p:spPr bwMode="auto">
          <a:xfrm>
            <a:off x="3779838" y="2781300"/>
            <a:ext cx="1152525" cy="287338"/>
          </a:xfrm>
          <a:prstGeom prst="accentCallout3">
            <a:avLst>
              <a:gd name="adj1" fmla="val 18750"/>
              <a:gd name="adj2" fmla="val -145019"/>
              <a:gd name="adj3" fmla="val 18750"/>
              <a:gd name="adj4" fmla="val -16667"/>
              <a:gd name="adj5" fmla="val 95593"/>
              <a:gd name="adj6" fmla="val -126898"/>
              <a:gd name="adj7" fmla="val 112963"/>
              <a:gd name="adj8" fmla="val -83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D</a:t>
            </a:r>
            <a:r>
              <a:rPr lang="en-US" altLang="zh-CN" sz="1200" b="0" baseline="-25000" dirty="0">
                <a:solidFill>
                  <a:schemeClr val="tx1"/>
                </a:solidFill>
              </a:rPr>
              <a:t>M</a:t>
            </a:r>
            <a:r>
              <a:rPr lang="en-US" altLang="zh-CN" sz="1200" b="0" dirty="0">
                <a:solidFill>
                  <a:schemeClr val="tx1"/>
                </a:solidFill>
              </a:rPr>
              <a:t>'</a:t>
            </a:r>
            <a:endParaRPr lang="zh-CN" altLang="en-US" sz="1200" b="0">
              <a:solidFill>
                <a:schemeClr val="tx1"/>
              </a:solidFill>
            </a:endParaRPr>
          </a:p>
        </p:txBody>
      </p:sp>
      <p:sp>
        <p:nvSpPr>
          <p:cNvPr id="35" name="线形标注 3 120">
            <a:extLst>
              <a:ext uri="{FF2B5EF4-FFF2-40B4-BE49-F238E27FC236}">
                <a16:creationId xmlns:a16="http://schemas.microsoft.com/office/drawing/2014/main" id="{DC50EDFC-9FE5-4D2B-AE64-467695B1D671}"/>
              </a:ext>
            </a:extLst>
          </p:cNvPr>
          <p:cNvSpPr>
            <a:spLocks/>
          </p:cNvSpPr>
          <p:nvPr/>
        </p:nvSpPr>
        <p:spPr bwMode="auto">
          <a:xfrm>
            <a:off x="3419475" y="3213100"/>
            <a:ext cx="1368425" cy="431800"/>
          </a:xfrm>
          <a:prstGeom prst="borderCallout3">
            <a:avLst>
              <a:gd name="adj1" fmla="val 18750"/>
              <a:gd name="adj2" fmla="val -8333"/>
              <a:gd name="adj3" fmla="val 18750"/>
              <a:gd name="adj4" fmla="val -16667"/>
              <a:gd name="adj5" fmla="val 100000"/>
              <a:gd name="adj6" fmla="val -16667"/>
              <a:gd name="adj7" fmla="val 112963"/>
              <a:gd name="adj8" fmla="val -8333"/>
            </a:avLst>
          </a:prstGeom>
          <a:noFill/>
          <a:ln>
            <a:noFill/>
          </a:ln>
          <a:effectLst>
            <a:outerShdw dist="50800" dir="54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D</a:t>
            </a:r>
            <a:r>
              <a:rPr lang="en-US" altLang="zh-CN" sz="1200" b="0" baseline="-25000" dirty="0">
                <a:solidFill>
                  <a:schemeClr val="tx1"/>
                </a:solidFill>
              </a:rPr>
              <a:t>M</a:t>
            </a:r>
            <a:endParaRPr lang="zh-CN" altLang="en-US" sz="1200" b="0">
              <a:solidFill>
                <a:schemeClr val="tx1"/>
              </a:solidFill>
            </a:endParaRPr>
          </a:p>
        </p:txBody>
      </p:sp>
      <p:sp>
        <p:nvSpPr>
          <p:cNvPr id="36" name="线形标注 3(无边框) 122">
            <a:extLst>
              <a:ext uri="{FF2B5EF4-FFF2-40B4-BE49-F238E27FC236}">
                <a16:creationId xmlns:a16="http://schemas.microsoft.com/office/drawing/2014/main" id="{0B76B94C-F083-4159-A845-267D38D78106}"/>
              </a:ext>
            </a:extLst>
          </p:cNvPr>
          <p:cNvSpPr>
            <a:spLocks/>
          </p:cNvSpPr>
          <p:nvPr/>
        </p:nvSpPr>
        <p:spPr bwMode="auto">
          <a:xfrm>
            <a:off x="250825" y="3789363"/>
            <a:ext cx="504825" cy="215900"/>
          </a:xfrm>
          <a:prstGeom prst="callout3">
            <a:avLst>
              <a:gd name="adj1" fmla="val 18750"/>
              <a:gd name="adj2" fmla="val -8333"/>
              <a:gd name="adj3" fmla="val 18750"/>
              <a:gd name="adj4" fmla="val -16667"/>
              <a:gd name="adj5" fmla="val 100000"/>
              <a:gd name="adj6" fmla="val -16667"/>
              <a:gd name="adj7" fmla="val 112963"/>
              <a:gd name="adj8" fmla="val -83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O</a:t>
            </a:r>
            <a:endParaRPr lang="zh-CN" altLang="en-US" sz="1200" b="0">
              <a:solidFill>
                <a:schemeClr val="tx1"/>
              </a:solidFill>
            </a:endParaRPr>
          </a:p>
        </p:txBody>
      </p:sp>
      <p:cxnSp>
        <p:nvCxnSpPr>
          <p:cNvPr id="37" name="直接箭头连接符 39">
            <a:extLst>
              <a:ext uri="{FF2B5EF4-FFF2-40B4-BE49-F238E27FC236}">
                <a16:creationId xmlns:a16="http://schemas.microsoft.com/office/drawing/2014/main" id="{CD22D283-BE73-4F93-B01C-779D9B8B599E}"/>
              </a:ext>
            </a:extLst>
          </p:cNvPr>
          <p:cNvCxnSpPr>
            <a:cxnSpLocks noChangeShapeType="1"/>
          </p:cNvCxnSpPr>
          <p:nvPr/>
        </p:nvCxnSpPr>
        <p:spPr bwMode="auto">
          <a:xfrm flipV="1">
            <a:off x="539750" y="4365625"/>
            <a:ext cx="0" cy="172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 name="直接箭头连接符 48">
            <a:extLst>
              <a:ext uri="{FF2B5EF4-FFF2-40B4-BE49-F238E27FC236}">
                <a16:creationId xmlns:a16="http://schemas.microsoft.com/office/drawing/2014/main" id="{CB0F83F5-260B-45A0-BD5A-CAEDDBF3A516}"/>
              </a:ext>
            </a:extLst>
          </p:cNvPr>
          <p:cNvCxnSpPr>
            <a:cxnSpLocks noChangeShapeType="1"/>
          </p:cNvCxnSpPr>
          <p:nvPr/>
        </p:nvCxnSpPr>
        <p:spPr bwMode="auto">
          <a:xfrm>
            <a:off x="539750" y="6092825"/>
            <a:ext cx="295275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 name="直接连接符 59">
            <a:extLst>
              <a:ext uri="{FF2B5EF4-FFF2-40B4-BE49-F238E27FC236}">
                <a16:creationId xmlns:a16="http://schemas.microsoft.com/office/drawing/2014/main" id="{A0C5F72D-2169-4F63-8195-B74536C1C69A}"/>
              </a:ext>
            </a:extLst>
          </p:cNvPr>
          <p:cNvCxnSpPr>
            <a:cxnSpLocks noChangeShapeType="1"/>
          </p:cNvCxnSpPr>
          <p:nvPr/>
        </p:nvCxnSpPr>
        <p:spPr bwMode="auto">
          <a:xfrm>
            <a:off x="611188" y="4581525"/>
            <a:ext cx="1657350" cy="1295400"/>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cxnSp>
      <p:cxnSp>
        <p:nvCxnSpPr>
          <p:cNvPr id="40" name="直接连接符 61">
            <a:extLst>
              <a:ext uri="{FF2B5EF4-FFF2-40B4-BE49-F238E27FC236}">
                <a16:creationId xmlns:a16="http://schemas.microsoft.com/office/drawing/2014/main" id="{FB2582A4-A119-4CBA-92A8-39A913856F22}"/>
              </a:ext>
            </a:extLst>
          </p:cNvPr>
          <p:cNvCxnSpPr>
            <a:cxnSpLocks noChangeShapeType="1"/>
          </p:cNvCxnSpPr>
          <p:nvPr/>
        </p:nvCxnSpPr>
        <p:spPr bwMode="auto">
          <a:xfrm>
            <a:off x="1042988" y="4221163"/>
            <a:ext cx="1728787" cy="1295400"/>
          </a:xfrm>
          <a:prstGeom prst="line">
            <a:avLst/>
          </a:prstGeom>
          <a:noFill/>
          <a:ln w="25400">
            <a:solidFill>
              <a:srgbClr val="7030A0"/>
            </a:solidFill>
            <a:round/>
            <a:headEnd/>
            <a:tailEnd/>
          </a:ln>
          <a:extLst>
            <a:ext uri="{909E8E84-426E-40DD-AFC4-6F175D3DCCD1}">
              <a14:hiddenFill xmlns:a14="http://schemas.microsoft.com/office/drawing/2010/main">
                <a:noFill/>
              </a14:hiddenFill>
            </a:ext>
          </a:extLst>
        </p:spPr>
      </p:cxnSp>
      <p:cxnSp>
        <p:nvCxnSpPr>
          <p:cNvPr id="41" name="直接连接符 64">
            <a:extLst>
              <a:ext uri="{FF2B5EF4-FFF2-40B4-BE49-F238E27FC236}">
                <a16:creationId xmlns:a16="http://schemas.microsoft.com/office/drawing/2014/main" id="{45CB9E6A-9CE2-4197-8A0C-C6DEA6324589}"/>
              </a:ext>
            </a:extLst>
          </p:cNvPr>
          <p:cNvCxnSpPr>
            <a:cxnSpLocks noChangeShapeType="1"/>
          </p:cNvCxnSpPr>
          <p:nvPr/>
        </p:nvCxnSpPr>
        <p:spPr bwMode="auto">
          <a:xfrm flipV="1">
            <a:off x="755650" y="4365625"/>
            <a:ext cx="2160588" cy="1366838"/>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cxnSp>
      <p:cxnSp>
        <p:nvCxnSpPr>
          <p:cNvPr id="42" name="直接连接符 66">
            <a:extLst>
              <a:ext uri="{FF2B5EF4-FFF2-40B4-BE49-F238E27FC236}">
                <a16:creationId xmlns:a16="http://schemas.microsoft.com/office/drawing/2014/main" id="{28507DA8-51E9-4D2D-9268-D113D0417661}"/>
              </a:ext>
            </a:extLst>
          </p:cNvPr>
          <p:cNvCxnSpPr>
            <a:cxnSpLocks noChangeShapeType="1"/>
          </p:cNvCxnSpPr>
          <p:nvPr/>
        </p:nvCxnSpPr>
        <p:spPr bwMode="auto">
          <a:xfrm>
            <a:off x="971550" y="4292600"/>
            <a:ext cx="1800225" cy="1368425"/>
          </a:xfrm>
          <a:prstGeom prst="line">
            <a:avLst/>
          </a:prstGeom>
          <a:noFill/>
          <a:ln w="25400">
            <a:solidFill>
              <a:srgbClr val="C00000"/>
            </a:solidFill>
            <a:prstDash val="dash"/>
            <a:round/>
            <a:headEnd/>
            <a:tailEnd/>
          </a:ln>
          <a:extLst>
            <a:ext uri="{909E8E84-426E-40DD-AFC4-6F175D3DCCD1}">
              <a14:hiddenFill xmlns:a14="http://schemas.microsoft.com/office/drawing/2010/main">
                <a:noFill/>
              </a14:hiddenFill>
            </a:ext>
          </a:extLst>
        </p:spPr>
      </p:cxnSp>
      <p:cxnSp>
        <p:nvCxnSpPr>
          <p:cNvPr id="43" name="直接连接符 68">
            <a:extLst>
              <a:ext uri="{FF2B5EF4-FFF2-40B4-BE49-F238E27FC236}">
                <a16:creationId xmlns:a16="http://schemas.microsoft.com/office/drawing/2014/main" id="{6B8D46A4-C3BB-4162-9108-AE7F9D750A1B}"/>
              </a:ext>
            </a:extLst>
          </p:cNvPr>
          <p:cNvCxnSpPr>
            <a:cxnSpLocks noChangeShapeType="1"/>
          </p:cNvCxnSpPr>
          <p:nvPr/>
        </p:nvCxnSpPr>
        <p:spPr bwMode="auto">
          <a:xfrm>
            <a:off x="539750" y="4941888"/>
            <a:ext cx="1511300"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4" name="直接连接符 73">
            <a:extLst>
              <a:ext uri="{FF2B5EF4-FFF2-40B4-BE49-F238E27FC236}">
                <a16:creationId xmlns:a16="http://schemas.microsoft.com/office/drawing/2014/main" id="{173CAE26-3B8E-4E1A-8D3A-5FEBC16282DE}"/>
              </a:ext>
            </a:extLst>
          </p:cNvPr>
          <p:cNvCxnSpPr>
            <a:cxnSpLocks noChangeShapeType="1"/>
          </p:cNvCxnSpPr>
          <p:nvPr/>
        </p:nvCxnSpPr>
        <p:spPr bwMode="auto">
          <a:xfrm>
            <a:off x="2051050" y="4941888"/>
            <a:ext cx="0" cy="115093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5" name="直接连接符 77">
            <a:extLst>
              <a:ext uri="{FF2B5EF4-FFF2-40B4-BE49-F238E27FC236}">
                <a16:creationId xmlns:a16="http://schemas.microsoft.com/office/drawing/2014/main" id="{9C08408A-5CC1-4757-AF0E-2DCAE10EB1F3}"/>
              </a:ext>
            </a:extLst>
          </p:cNvPr>
          <p:cNvCxnSpPr>
            <a:cxnSpLocks noChangeShapeType="1"/>
          </p:cNvCxnSpPr>
          <p:nvPr/>
        </p:nvCxnSpPr>
        <p:spPr bwMode="auto">
          <a:xfrm>
            <a:off x="539750" y="5013325"/>
            <a:ext cx="136842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6" name="直接连接符 83">
            <a:extLst>
              <a:ext uri="{FF2B5EF4-FFF2-40B4-BE49-F238E27FC236}">
                <a16:creationId xmlns:a16="http://schemas.microsoft.com/office/drawing/2014/main" id="{FEC64543-9D3F-4C1B-A1F9-3945DA13DBBC}"/>
              </a:ext>
            </a:extLst>
          </p:cNvPr>
          <p:cNvCxnSpPr>
            <a:cxnSpLocks noChangeShapeType="1"/>
          </p:cNvCxnSpPr>
          <p:nvPr/>
        </p:nvCxnSpPr>
        <p:spPr bwMode="auto">
          <a:xfrm>
            <a:off x="1908175" y="5013325"/>
            <a:ext cx="0" cy="10795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7" name="直接连接符 89">
            <a:extLst>
              <a:ext uri="{FF2B5EF4-FFF2-40B4-BE49-F238E27FC236}">
                <a16:creationId xmlns:a16="http://schemas.microsoft.com/office/drawing/2014/main" id="{8EFCED19-DE66-48AC-87CE-D896DE7B1ABA}"/>
              </a:ext>
            </a:extLst>
          </p:cNvPr>
          <p:cNvCxnSpPr>
            <a:cxnSpLocks noChangeShapeType="1"/>
          </p:cNvCxnSpPr>
          <p:nvPr/>
        </p:nvCxnSpPr>
        <p:spPr bwMode="auto">
          <a:xfrm>
            <a:off x="539750" y="5300663"/>
            <a:ext cx="93662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8" name="直接连接符 94">
            <a:extLst>
              <a:ext uri="{FF2B5EF4-FFF2-40B4-BE49-F238E27FC236}">
                <a16:creationId xmlns:a16="http://schemas.microsoft.com/office/drawing/2014/main" id="{05A0BAA2-DB30-4C7C-B169-A64C7D387192}"/>
              </a:ext>
            </a:extLst>
          </p:cNvPr>
          <p:cNvCxnSpPr>
            <a:cxnSpLocks noChangeShapeType="1"/>
          </p:cNvCxnSpPr>
          <p:nvPr/>
        </p:nvCxnSpPr>
        <p:spPr bwMode="auto">
          <a:xfrm>
            <a:off x="1476375" y="5300663"/>
            <a:ext cx="0" cy="79216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sp>
        <p:nvSpPr>
          <p:cNvPr id="49" name="线形标注 2(无边框) 96">
            <a:extLst>
              <a:ext uri="{FF2B5EF4-FFF2-40B4-BE49-F238E27FC236}">
                <a16:creationId xmlns:a16="http://schemas.microsoft.com/office/drawing/2014/main" id="{C048F953-D4E3-4813-9550-9E2A5259DDA2}"/>
              </a:ext>
            </a:extLst>
          </p:cNvPr>
          <p:cNvSpPr>
            <a:spLocks/>
          </p:cNvSpPr>
          <p:nvPr/>
        </p:nvSpPr>
        <p:spPr bwMode="auto">
          <a:xfrm>
            <a:off x="2339975" y="5949950"/>
            <a:ext cx="3095625" cy="358775"/>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b="0">
                <a:solidFill>
                  <a:schemeClr val="tx1"/>
                </a:solidFill>
              </a:rPr>
              <a:t>影碟数量</a:t>
            </a:r>
          </a:p>
        </p:txBody>
      </p:sp>
      <p:sp>
        <p:nvSpPr>
          <p:cNvPr id="50" name="线形标注 2(无边框) 97">
            <a:extLst>
              <a:ext uri="{FF2B5EF4-FFF2-40B4-BE49-F238E27FC236}">
                <a16:creationId xmlns:a16="http://schemas.microsoft.com/office/drawing/2014/main" id="{65133D72-31DC-477F-91DF-976DA1662F21}"/>
              </a:ext>
            </a:extLst>
          </p:cNvPr>
          <p:cNvSpPr>
            <a:spLocks/>
          </p:cNvSpPr>
          <p:nvPr/>
        </p:nvSpPr>
        <p:spPr bwMode="auto">
          <a:xfrm>
            <a:off x="-323850" y="4149725"/>
            <a:ext cx="1295400" cy="503238"/>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b="0">
                <a:solidFill>
                  <a:schemeClr val="tx1"/>
                </a:solidFill>
              </a:rPr>
              <a:t>价格</a:t>
            </a:r>
          </a:p>
        </p:txBody>
      </p:sp>
      <p:sp>
        <p:nvSpPr>
          <p:cNvPr id="51" name="线形标注 2(无边框) 99">
            <a:extLst>
              <a:ext uri="{FF2B5EF4-FFF2-40B4-BE49-F238E27FC236}">
                <a16:creationId xmlns:a16="http://schemas.microsoft.com/office/drawing/2014/main" id="{7ABCBFEE-8F1E-477E-B760-B0DEA5A39523}"/>
              </a:ext>
            </a:extLst>
          </p:cNvPr>
          <p:cNvSpPr>
            <a:spLocks/>
          </p:cNvSpPr>
          <p:nvPr/>
        </p:nvSpPr>
        <p:spPr bwMode="auto">
          <a:xfrm>
            <a:off x="2339975" y="4221163"/>
            <a:ext cx="1511300" cy="4318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S</a:t>
            </a:r>
            <a:r>
              <a:rPr lang="en-US" altLang="zh-CN" sz="1200" b="0" baseline="-25000" dirty="0">
                <a:solidFill>
                  <a:schemeClr val="tx1"/>
                </a:solidFill>
              </a:rPr>
              <a:t>V</a:t>
            </a:r>
            <a:endParaRPr lang="zh-CN" altLang="en-US" sz="1200" b="0">
              <a:solidFill>
                <a:schemeClr val="tx1"/>
              </a:solidFill>
            </a:endParaRPr>
          </a:p>
        </p:txBody>
      </p:sp>
      <p:sp>
        <p:nvSpPr>
          <p:cNvPr id="52" name="线形标注 2(无边框) 100">
            <a:extLst>
              <a:ext uri="{FF2B5EF4-FFF2-40B4-BE49-F238E27FC236}">
                <a16:creationId xmlns:a16="http://schemas.microsoft.com/office/drawing/2014/main" id="{1C59E6C5-38EB-407B-935A-0837B5B3173D}"/>
              </a:ext>
            </a:extLst>
          </p:cNvPr>
          <p:cNvSpPr>
            <a:spLocks/>
          </p:cNvSpPr>
          <p:nvPr/>
        </p:nvSpPr>
        <p:spPr bwMode="auto">
          <a:xfrm>
            <a:off x="1476375" y="5732463"/>
            <a:ext cx="1800225" cy="360362"/>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D</a:t>
            </a:r>
            <a:r>
              <a:rPr lang="en-US" altLang="zh-CN" sz="1200" b="0" baseline="-25000" dirty="0">
                <a:solidFill>
                  <a:schemeClr val="tx1"/>
                </a:solidFill>
              </a:rPr>
              <a:t>V</a:t>
            </a:r>
            <a:endParaRPr lang="zh-CN" altLang="en-US" sz="1200" b="0">
              <a:solidFill>
                <a:schemeClr val="tx1"/>
              </a:solidFill>
            </a:endParaRPr>
          </a:p>
        </p:txBody>
      </p:sp>
      <p:sp>
        <p:nvSpPr>
          <p:cNvPr id="53" name="线形标注 2(无边框) 101">
            <a:extLst>
              <a:ext uri="{FF2B5EF4-FFF2-40B4-BE49-F238E27FC236}">
                <a16:creationId xmlns:a16="http://schemas.microsoft.com/office/drawing/2014/main" id="{A62B5CBE-BF76-4EFE-B3D1-87C928A6B437}"/>
              </a:ext>
            </a:extLst>
          </p:cNvPr>
          <p:cNvSpPr>
            <a:spLocks/>
          </p:cNvSpPr>
          <p:nvPr/>
        </p:nvSpPr>
        <p:spPr bwMode="auto">
          <a:xfrm>
            <a:off x="2627313" y="5732463"/>
            <a:ext cx="576262" cy="144462"/>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D</a:t>
            </a:r>
            <a:r>
              <a:rPr lang="en-US" altLang="zh-CN" sz="1200" b="0" baseline="-25000" dirty="0">
                <a:solidFill>
                  <a:schemeClr val="tx1"/>
                </a:solidFill>
              </a:rPr>
              <a:t>V</a:t>
            </a:r>
            <a:r>
              <a:rPr lang="en-US" altLang="zh-CN" sz="1200" b="0" dirty="0">
                <a:solidFill>
                  <a:schemeClr val="tx1"/>
                </a:solidFill>
              </a:rPr>
              <a:t>'</a:t>
            </a:r>
            <a:endParaRPr lang="zh-CN" altLang="en-US" sz="1200" b="0">
              <a:solidFill>
                <a:schemeClr val="tx1"/>
              </a:solidFill>
            </a:endParaRPr>
          </a:p>
        </p:txBody>
      </p:sp>
      <p:sp>
        <p:nvSpPr>
          <p:cNvPr id="54" name="线形标注 2(无边框) 103">
            <a:extLst>
              <a:ext uri="{FF2B5EF4-FFF2-40B4-BE49-F238E27FC236}">
                <a16:creationId xmlns:a16="http://schemas.microsoft.com/office/drawing/2014/main" id="{D1ECC0F7-33C1-442C-AD2F-5677EA602308}"/>
              </a:ext>
            </a:extLst>
          </p:cNvPr>
          <p:cNvSpPr>
            <a:spLocks/>
          </p:cNvSpPr>
          <p:nvPr/>
        </p:nvSpPr>
        <p:spPr bwMode="auto">
          <a:xfrm>
            <a:off x="2700338" y="5516563"/>
            <a:ext cx="503237" cy="73025"/>
          </a:xfrm>
          <a:prstGeom prst="callout2">
            <a:avLst>
              <a:gd name="adj1" fmla="val -10644"/>
              <a:gd name="adj2" fmla="val -31847"/>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D</a:t>
            </a:r>
            <a:r>
              <a:rPr lang="en-US" altLang="zh-CN" sz="1200" b="0" baseline="-25000" dirty="0">
                <a:solidFill>
                  <a:schemeClr val="tx1"/>
                </a:solidFill>
              </a:rPr>
              <a:t>V</a:t>
            </a:r>
            <a:r>
              <a:rPr lang="en-US" altLang="zh-CN" sz="1200" b="0" dirty="0">
                <a:solidFill>
                  <a:schemeClr val="tx1"/>
                </a:solidFill>
              </a:rPr>
              <a:t>*</a:t>
            </a:r>
            <a:endParaRPr lang="zh-CN" altLang="en-US" sz="1200" b="0">
              <a:solidFill>
                <a:schemeClr val="tx1"/>
              </a:solidFill>
            </a:endParaRPr>
          </a:p>
        </p:txBody>
      </p:sp>
      <p:sp>
        <p:nvSpPr>
          <p:cNvPr id="55" name="线形标注 2(无边框) 106">
            <a:extLst>
              <a:ext uri="{FF2B5EF4-FFF2-40B4-BE49-F238E27FC236}">
                <a16:creationId xmlns:a16="http://schemas.microsoft.com/office/drawing/2014/main" id="{AF217DF2-6F31-4CC1-85A7-42BBD35A885A}"/>
              </a:ext>
            </a:extLst>
          </p:cNvPr>
          <p:cNvSpPr>
            <a:spLocks/>
          </p:cNvSpPr>
          <p:nvPr/>
        </p:nvSpPr>
        <p:spPr bwMode="auto">
          <a:xfrm>
            <a:off x="0" y="5949950"/>
            <a:ext cx="755650" cy="2159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O</a:t>
            </a:r>
            <a:endParaRPr lang="zh-CN" altLang="en-US" sz="1200" b="0">
              <a:solidFill>
                <a:schemeClr val="tx1"/>
              </a:solidFill>
            </a:endParaRPr>
          </a:p>
        </p:txBody>
      </p:sp>
      <p:sp>
        <p:nvSpPr>
          <p:cNvPr id="56" name="线形标注 2(无边框) 114">
            <a:extLst>
              <a:ext uri="{FF2B5EF4-FFF2-40B4-BE49-F238E27FC236}">
                <a16:creationId xmlns:a16="http://schemas.microsoft.com/office/drawing/2014/main" id="{1BE3747E-60B0-4011-A6DB-4E94A84845BB}"/>
              </a:ext>
            </a:extLst>
          </p:cNvPr>
          <p:cNvSpPr>
            <a:spLocks/>
          </p:cNvSpPr>
          <p:nvPr/>
        </p:nvSpPr>
        <p:spPr bwMode="auto">
          <a:xfrm>
            <a:off x="1042988" y="6092825"/>
            <a:ext cx="865187" cy="215900"/>
          </a:xfrm>
          <a:prstGeom prst="callout2">
            <a:avLst>
              <a:gd name="adj1" fmla="val 18750"/>
              <a:gd name="adj2" fmla="val -36551"/>
              <a:gd name="adj3" fmla="val 18750"/>
              <a:gd name="adj4" fmla="val -21958"/>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Q</a:t>
            </a:r>
            <a:r>
              <a:rPr lang="en-US" altLang="zh-CN" sz="1200" b="0" baseline="-25000" dirty="0">
                <a:solidFill>
                  <a:schemeClr val="tx1"/>
                </a:solidFill>
              </a:rPr>
              <a:t>V</a:t>
            </a:r>
            <a:endParaRPr lang="zh-CN" altLang="en-US" sz="1200" b="0">
              <a:solidFill>
                <a:schemeClr val="tx1"/>
              </a:solidFill>
            </a:endParaRPr>
          </a:p>
        </p:txBody>
      </p:sp>
      <p:sp>
        <p:nvSpPr>
          <p:cNvPr id="57" name="线形标注 2(无边框) 116">
            <a:extLst>
              <a:ext uri="{FF2B5EF4-FFF2-40B4-BE49-F238E27FC236}">
                <a16:creationId xmlns:a16="http://schemas.microsoft.com/office/drawing/2014/main" id="{EBE94968-973F-4257-8991-B22F7C12A081}"/>
              </a:ext>
            </a:extLst>
          </p:cNvPr>
          <p:cNvSpPr>
            <a:spLocks/>
          </p:cNvSpPr>
          <p:nvPr/>
        </p:nvSpPr>
        <p:spPr bwMode="auto">
          <a:xfrm>
            <a:off x="1476375" y="6092825"/>
            <a:ext cx="792163" cy="2159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Q</a:t>
            </a:r>
            <a:r>
              <a:rPr lang="en-US" altLang="zh-CN" sz="1200" b="0" baseline="-25000" dirty="0">
                <a:solidFill>
                  <a:schemeClr val="tx1"/>
                </a:solidFill>
              </a:rPr>
              <a:t>V</a:t>
            </a:r>
            <a:r>
              <a:rPr lang="en-US" altLang="zh-CN" sz="1200" b="0" dirty="0">
                <a:solidFill>
                  <a:schemeClr val="tx1"/>
                </a:solidFill>
              </a:rPr>
              <a:t>'</a:t>
            </a:r>
            <a:endParaRPr lang="zh-CN" altLang="en-US" sz="1200" b="0">
              <a:solidFill>
                <a:schemeClr val="tx1"/>
              </a:solidFill>
            </a:endParaRPr>
          </a:p>
        </p:txBody>
      </p:sp>
      <p:sp>
        <p:nvSpPr>
          <p:cNvPr id="58" name="线形标注 2(无边框) 121">
            <a:extLst>
              <a:ext uri="{FF2B5EF4-FFF2-40B4-BE49-F238E27FC236}">
                <a16:creationId xmlns:a16="http://schemas.microsoft.com/office/drawing/2014/main" id="{0909956B-4ED4-4044-A18D-D5F73717E66C}"/>
              </a:ext>
            </a:extLst>
          </p:cNvPr>
          <p:cNvSpPr>
            <a:spLocks/>
          </p:cNvSpPr>
          <p:nvPr/>
        </p:nvSpPr>
        <p:spPr bwMode="auto">
          <a:xfrm>
            <a:off x="1692275" y="6092825"/>
            <a:ext cx="863600" cy="144463"/>
          </a:xfrm>
          <a:prstGeom prst="callout2">
            <a:avLst>
              <a:gd name="adj1" fmla="val 12870"/>
              <a:gd name="adj2" fmla="val -2009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Q</a:t>
            </a:r>
            <a:r>
              <a:rPr lang="en-US" altLang="zh-CN" sz="1200" b="0" baseline="-25000" dirty="0">
                <a:solidFill>
                  <a:schemeClr val="tx1"/>
                </a:solidFill>
              </a:rPr>
              <a:t>V</a:t>
            </a:r>
            <a:r>
              <a:rPr lang="en-US" altLang="zh-CN" sz="1200" b="0" dirty="0">
                <a:solidFill>
                  <a:schemeClr val="tx1"/>
                </a:solidFill>
              </a:rPr>
              <a:t>*</a:t>
            </a:r>
            <a:endParaRPr lang="zh-CN" altLang="en-US" sz="1200" b="0">
              <a:solidFill>
                <a:schemeClr val="tx1"/>
              </a:solidFill>
            </a:endParaRPr>
          </a:p>
        </p:txBody>
      </p:sp>
      <p:sp>
        <p:nvSpPr>
          <p:cNvPr id="59" name="线形标注 2(无边框) 123">
            <a:extLst>
              <a:ext uri="{FF2B5EF4-FFF2-40B4-BE49-F238E27FC236}">
                <a16:creationId xmlns:a16="http://schemas.microsoft.com/office/drawing/2014/main" id="{67F97BE0-89A0-4D6A-AF44-98B8C569656C}"/>
              </a:ext>
            </a:extLst>
          </p:cNvPr>
          <p:cNvSpPr>
            <a:spLocks/>
          </p:cNvSpPr>
          <p:nvPr/>
        </p:nvSpPr>
        <p:spPr bwMode="auto">
          <a:xfrm>
            <a:off x="-180975" y="4581525"/>
            <a:ext cx="1008063" cy="647700"/>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3.58</a:t>
            </a:r>
            <a:endParaRPr lang="zh-CN" altLang="en-US" sz="1200" b="0">
              <a:solidFill>
                <a:schemeClr val="tx1"/>
              </a:solidFill>
            </a:endParaRPr>
          </a:p>
        </p:txBody>
      </p:sp>
      <p:sp>
        <p:nvSpPr>
          <p:cNvPr id="60" name="线形标注 2(无边框) 124">
            <a:extLst>
              <a:ext uri="{FF2B5EF4-FFF2-40B4-BE49-F238E27FC236}">
                <a16:creationId xmlns:a16="http://schemas.microsoft.com/office/drawing/2014/main" id="{1E94B089-F380-481F-B2EF-C15428F94061}"/>
              </a:ext>
            </a:extLst>
          </p:cNvPr>
          <p:cNvSpPr>
            <a:spLocks/>
          </p:cNvSpPr>
          <p:nvPr/>
        </p:nvSpPr>
        <p:spPr bwMode="auto">
          <a:xfrm>
            <a:off x="-323850" y="4724400"/>
            <a:ext cx="1295400" cy="649288"/>
          </a:xfrm>
          <a:prstGeom prst="callout2">
            <a:avLst>
              <a:gd name="adj1" fmla="val 18750"/>
              <a:gd name="adj2" fmla="val -8333"/>
              <a:gd name="adj3" fmla="val 18750"/>
              <a:gd name="adj4" fmla="val -16667"/>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3.50</a:t>
            </a:r>
            <a:endParaRPr lang="zh-CN" altLang="en-US" sz="1200" b="0">
              <a:solidFill>
                <a:schemeClr val="tx1"/>
              </a:solidFill>
            </a:endParaRPr>
          </a:p>
        </p:txBody>
      </p:sp>
      <p:sp>
        <p:nvSpPr>
          <p:cNvPr id="61" name="线形标注 2(无边框) 125">
            <a:extLst>
              <a:ext uri="{FF2B5EF4-FFF2-40B4-BE49-F238E27FC236}">
                <a16:creationId xmlns:a16="http://schemas.microsoft.com/office/drawing/2014/main" id="{1B7DEB62-69E3-4936-86B6-F95C6D566E5C}"/>
              </a:ext>
            </a:extLst>
          </p:cNvPr>
          <p:cNvSpPr>
            <a:spLocks/>
          </p:cNvSpPr>
          <p:nvPr/>
        </p:nvSpPr>
        <p:spPr bwMode="auto">
          <a:xfrm>
            <a:off x="0" y="5229225"/>
            <a:ext cx="684213" cy="46038"/>
          </a:xfrm>
          <a:prstGeom prst="callout2">
            <a:avLst>
              <a:gd name="adj1" fmla="val 27569"/>
              <a:gd name="adj2" fmla="val -23458"/>
              <a:gd name="adj3" fmla="val 1111"/>
              <a:gd name="adj4" fmla="val 18634"/>
              <a:gd name="adj5" fmla="val 112500"/>
              <a:gd name="adj6" fmla="val -4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b="0" dirty="0">
                <a:solidFill>
                  <a:schemeClr val="tx1"/>
                </a:solidFill>
              </a:rPr>
              <a:t>3.00</a:t>
            </a:r>
            <a:endParaRPr lang="zh-CN" altLang="en-US" sz="1200" b="0">
              <a:solidFill>
                <a:schemeClr val="tx1"/>
              </a:solidFill>
            </a:endParaRPr>
          </a:p>
        </p:txBody>
      </p:sp>
      <p:sp>
        <p:nvSpPr>
          <p:cNvPr id="62" name="椭圆形标注 62">
            <a:extLst>
              <a:ext uri="{FF2B5EF4-FFF2-40B4-BE49-F238E27FC236}">
                <a16:creationId xmlns:a16="http://schemas.microsoft.com/office/drawing/2014/main" id="{FC01763A-F1AA-41E5-B2E3-DF83B227E9BF}"/>
              </a:ext>
            </a:extLst>
          </p:cNvPr>
          <p:cNvSpPr>
            <a:spLocks noChangeArrowheads="1"/>
          </p:cNvSpPr>
          <p:nvPr/>
        </p:nvSpPr>
        <p:spPr bwMode="auto">
          <a:xfrm>
            <a:off x="4932363" y="3500438"/>
            <a:ext cx="3168650" cy="2089150"/>
          </a:xfrm>
          <a:prstGeom prst="wedgeEllipseCallout">
            <a:avLst>
              <a:gd name="adj1" fmla="val -57208"/>
              <a:gd name="adj2" fmla="val 72560"/>
            </a:avLst>
          </a:prstGeom>
          <a:solidFill>
            <a:srgbClr val="DDFFDD"/>
          </a:solidFill>
          <a:ln w="9525">
            <a:solidFill>
              <a:srgbClr val="B6DCDF"/>
            </a:solidFill>
            <a:miter lim="800000"/>
            <a:headEnd/>
            <a:tailEnd/>
          </a:ln>
          <a:effectLst>
            <a:outerShdw dist="20000" dir="5400000" algn="ctr" rotWithShape="0">
              <a:srgbClr val="000000">
                <a:alpha val="34998"/>
              </a:srgbClr>
            </a:outerShdw>
          </a:effec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b="0">
              <a:solidFill>
                <a:srgbClr val="000000"/>
              </a:solidFill>
            </a:endParaRPr>
          </a:p>
        </p:txBody>
      </p:sp>
      <p:sp>
        <p:nvSpPr>
          <p:cNvPr id="63" name="矩形 65">
            <a:extLst>
              <a:ext uri="{FF2B5EF4-FFF2-40B4-BE49-F238E27FC236}">
                <a16:creationId xmlns:a16="http://schemas.microsoft.com/office/drawing/2014/main" id="{BF4C9FD4-6A4B-46E5-9CDB-AA1241AD72DD}"/>
              </a:ext>
            </a:extLst>
          </p:cNvPr>
          <p:cNvSpPr>
            <a:spLocks noChangeArrowheads="1"/>
          </p:cNvSpPr>
          <p:nvPr/>
        </p:nvSpPr>
        <p:spPr bwMode="auto">
          <a:xfrm>
            <a:off x="5219700" y="3644900"/>
            <a:ext cx="27368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a:solidFill>
                  <a:schemeClr val="tx1"/>
                </a:solidFill>
              </a:rPr>
              <a:t>价格的变化对影碟出租价格发生反馈影响</a:t>
            </a:r>
            <a:r>
              <a:rPr lang="en-US" altLang="zh-CN" sz="1800" dirty="0">
                <a:solidFill>
                  <a:schemeClr val="tx1"/>
                </a:solidFill>
              </a:rPr>
              <a:t>, </a:t>
            </a:r>
            <a:r>
              <a:rPr lang="zh-CN" altLang="en-US" sz="1800">
                <a:solidFill>
                  <a:schemeClr val="tx1"/>
                </a:solidFill>
              </a:rPr>
              <a:t>影碟出租价格的变化也将对电影票价格发生反馈影响。最后</a:t>
            </a:r>
            <a:r>
              <a:rPr lang="en-US" altLang="zh-CN" sz="1800" dirty="0">
                <a:solidFill>
                  <a:schemeClr val="tx1"/>
                </a:solidFill>
              </a:rPr>
              <a:t>, </a:t>
            </a:r>
            <a:r>
              <a:rPr lang="zh-CN" altLang="en-US" sz="1800">
                <a:solidFill>
                  <a:schemeClr val="tx1"/>
                </a:solidFill>
              </a:rPr>
              <a:t>必须同时决定电影票和影碟出租两个市场的均衡。</a:t>
            </a:r>
          </a:p>
        </p:txBody>
      </p:sp>
      <p:sp>
        <p:nvSpPr>
          <p:cNvPr id="64" name="TextBox 67">
            <a:extLst>
              <a:ext uri="{FF2B5EF4-FFF2-40B4-BE49-F238E27FC236}">
                <a16:creationId xmlns:a16="http://schemas.microsoft.com/office/drawing/2014/main" id="{1CBBC5AC-3C84-4DBD-873A-8BA8CBF6B25B}"/>
              </a:ext>
            </a:extLst>
          </p:cNvPr>
          <p:cNvSpPr txBox="1">
            <a:spLocks noChangeArrowheads="1"/>
          </p:cNvSpPr>
          <p:nvPr/>
        </p:nvSpPr>
        <p:spPr bwMode="auto">
          <a:xfrm>
            <a:off x="4140200" y="1412875"/>
            <a:ext cx="47529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 typeface="Arial" panose="020B0604020202020204" pitchFamily="34" charset="0"/>
              <a:buNone/>
            </a:pPr>
            <a:r>
              <a:rPr lang="zh-CN" altLang="en-US" sz="2000" dirty="0"/>
              <a:t>图</a:t>
            </a:r>
            <a:r>
              <a:rPr lang="en-US" altLang="zh-CN" sz="2000" dirty="0"/>
              <a:t>7-1 </a:t>
            </a:r>
            <a:r>
              <a:rPr lang="zh-CN" altLang="en-US" sz="2000" dirty="0"/>
              <a:t>中的图</a:t>
            </a:r>
            <a:r>
              <a:rPr lang="en-US" altLang="zh-CN" sz="2000" dirty="0"/>
              <a:t>(a) </a:t>
            </a:r>
            <a:r>
              <a:rPr lang="zh-CN" altLang="en-US" sz="2000" dirty="0"/>
              <a:t>和图</a:t>
            </a:r>
            <a:r>
              <a:rPr lang="en-US" altLang="zh-CN" sz="2000" dirty="0"/>
              <a:t>(b) </a:t>
            </a:r>
            <a:r>
              <a:rPr lang="zh-CN" altLang="en-US" sz="2000" dirty="0"/>
              <a:t>分别描述了电影票和影碟的供求曲线。</a:t>
            </a:r>
            <a:endParaRPr lang="en-US" altLang="zh-CN" sz="2000" dirty="0"/>
          </a:p>
          <a:p>
            <a:pPr eaLnBrk="1" hangingPunct="1">
              <a:spcBef>
                <a:spcPct val="0"/>
              </a:spcBef>
              <a:buFontTx/>
              <a:buNone/>
            </a:pPr>
            <a:endParaRPr lang="zh-CN" altLang="en-US" sz="1800" b="0" dirty="0">
              <a:solidFill>
                <a:schemeClr val="tx1"/>
              </a:solidFill>
            </a:endParaRPr>
          </a:p>
        </p:txBody>
      </p:sp>
      <p:sp>
        <p:nvSpPr>
          <p:cNvPr id="65" name="矩形 69">
            <a:extLst>
              <a:ext uri="{FF2B5EF4-FFF2-40B4-BE49-F238E27FC236}">
                <a16:creationId xmlns:a16="http://schemas.microsoft.com/office/drawing/2014/main" id="{652F3A0D-30F3-43D4-942A-A04AD60158C3}"/>
              </a:ext>
            </a:extLst>
          </p:cNvPr>
          <p:cNvSpPr>
            <a:spLocks noChangeArrowheads="1"/>
          </p:cNvSpPr>
          <p:nvPr/>
        </p:nvSpPr>
        <p:spPr bwMode="auto">
          <a:xfrm>
            <a:off x="1692275" y="4076700"/>
            <a:ext cx="7191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b="0" dirty="0">
                <a:solidFill>
                  <a:schemeClr val="tx1"/>
                </a:solidFill>
                <a:latin typeface="宋体" panose="02010600030101010101" pitchFamily="2" charset="-122"/>
              </a:rPr>
              <a:t>(</a:t>
            </a:r>
            <a:r>
              <a:rPr lang="en-US" altLang="zh-CN" sz="1800" b="0" dirty="0">
                <a:solidFill>
                  <a:schemeClr val="tx1"/>
                </a:solidFill>
              </a:rPr>
              <a:t>a</a:t>
            </a:r>
            <a:r>
              <a:rPr lang="en-US" altLang="zh-CN" sz="1400" b="0" dirty="0">
                <a:solidFill>
                  <a:schemeClr val="tx1"/>
                </a:solidFill>
                <a:latin typeface="宋体" panose="02010600030101010101" pitchFamily="2" charset="-122"/>
              </a:rPr>
              <a:t>)</a:t>
            </a:r>
            <a:endParaRPr lang="zh-CN" altLang="en-US" sz="1400" b="0">
              <a:solidFill>
                <a:schemeClr val="tx1"/>
              </a:solidFill>
              <a:latin typeface="宋体" panose="02010600030101010101" pitchFamily="2" charset="-122"/>
            </a:endParaRPr>
          </a:p>
        </p:txBody>
      </p:sp>
      <p:sp>
        <p:nvSpPr>
          <p:cNvPr id="66" name="矩形 70">
            <a:extLst>
              <a:ext uri="{FF2B5EF4-FFF2-40B4-BE49-F238E27FC236}">
                <a16:creationId xmlns:a16="http://schemas.microsoft.com/office/drawing/2014/main" id="{FFE4CE79-504B-43F4-AFBC-AE1F03F0B963}"/>
              </a:ext>
            </a:extLst>
          </p:cNvPr>
          <p:cNvSpPr>
            <a:spLocks noChangeArrowheads="1"/>
          </p:cNvSpPr>
          <p:nvPr/>
        </p:nvSpPr>
        <p:spPr bwMode="auto">
          <a:xfrm>
            <a:off x="2195513" y="6092825"/>
            <a:ext cx="544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rgbClr val="CC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0" dirty="0">
                <a:solidFill>
                  <a:schemeClr val="tx1"/>
                </a:solidFill>
                <a:latin typeface="宋体" panose="02010600030101010101" pitchFamily="2" charset="-122"/>
              </a:rPr>
              <a:t>(</a:t>
            </a:r>
            <a:r>
              <a:rPr lang="en-US" altLang="zh-CN" sz="1800" b="0" dirty="0">
                <a:solidFill>
                  <a:schemeClr val="tx1"/>
                </a:solidFill>
              </a:rPr>
              <a:t>b</a:t>
            </a:r>
            <a:r>
              <a:rPr lang="en-US" altLang="zh-CN" sz="1800" b="0" dirty="0">
                <a:solidFill>
                  <a:schemeClr val="tx1"/>
                </a:solidFill>
                <a:latin typeface="宋体" panose="02010600030101010101" pitchFamily="2" charset="-122"/>
              </a:rPr>
              <a:t>)</a:t>
            </a:r>
            <a:endParaRPr lang="zh-CN" altLang="en-US" sz="1800" b="0">
              <a:solidFill>
                <a:schemeClr val="tx1"/>
              </a:solidFill>
              <a:latin typeface="宋体" panose="02010600030101010101" pitchFamily="2" charset="-122"/>
            </a:endParaRPr>
          </a:p>
        </p:txBody>
      </p:sp>
    </p:spTree>
    <p:extLst>
      <p:ext uri="{BB962C8B-B14F-4D97-AF65-F5344CB8AC3E}">
        <p14:creationId xmlns:p14="http://schemas.microsoft.com/office/powerpoint/2010/main" val="3010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20" grpId="0" autoUpdateAnimBg="0"/>
      <p:bldP spid="22" grpId="0" autoUpdateAnimBg="0"/>
      <p:bldP spid="23" grpId="0" autoUpdateAnimBg="0"/>
      <p:bldP spid="25" grpId="0" autoUpdateAnimBg="0"/>
      <p:bldP spid="26" grpId="0" autoUpdateAnimBg="0"/>
      <p:bldP spid="27" grpId="0" autoUpdateAnimBg="0"/>
      <p:bldP spid="28" grpId="0" autoUpdateAnimBg="0"/>
      <p:bldP spid="29" grpId="0" autoUpdateAnimBg="0"/>
      <p:bldP spid="31" grpId="0" autoUpdateAnimBg="0"/>
      <p:bldP spid="32" grpId="0" autoUpdateAnimBg="0"/>
      <p:bldP spid="33" grpId="0" autoUpdateAnimBg="0"/>
      <p:bldP spid="34" grpId="0" autoUpdateAnimBg="0"/>
      <p:bldP spid="35" grpId="0" autoUpdateAnimBg="0"/>
      <p:bldP spid="36" grpId="0" autoUpdateAnimBg="0"/>
      <p:bldP spid="49" grpId="0" autoUpdateAnimBg="0"/>
      <p:bldP spid="50" grpId="0" autoUpdateAnimBg="0"/>
      <p:bldP spid="51" grpId="0" autoUpdateAnimBg="0"/>
      <p:bldP spid="52" grpId="0" autoUpdateAnimBg="0"/>
      <p:bldP spid="53" grpId="0" autoUpdateAnimBg="0"/>
      <p:bldP spid="54" grpId="0" autoUpdateAnimBg="0"/>
      <p:bldP spid="55" grpId="0" autoUpdateAnimBg="0"/>
      <p:bldP spid="56" grpId="0" autoUpdateAnimBg="0"/>
      <p:bldP spid="57" grpId="0" autoUpdateAnimBg="0"/>
      <p:bldP spid="58" grpId="0" autoUpdateAnimBg="0"/>
      <p:bldP spid="59" grpId="0" autoUpdateAnimBg="0"/>
      <p:bldP spid="60" grpId="0" autoUpdateAnimBg="0"/>
      <p:bldP spid="61" grpId="0" autoUpdateAnimBg="0"/>
      <p:bldP spid="62" grpId="0" animBg="1" autoUpdateAnimBg="0"/>
      <p:bldP spid="64" grpId="0" autoUpdateAnimBg="0"/>
      <p:bldP spid="65" grpId="0" autoUpdateAnimBg="0"/>
      <p:bldP spid="6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C3AF5-9873-4B17-AD14-ACA8A9E39A42}"/>
              </a:ext>
            </a:extLst>
          </p:cNvPr>
          <p:cNvSpPr>
            <a:spLocks noGrp="1"/>
          </p:cNvSpPr>
          <p:nvPr>
            <p:ph type="title"/>
          </p:nvPr>
        </p:nvSpPr>
        <p:spPr/>
        <p:txBody>
          <a:bodyPr/>
          <a:lstStyle/>
          <a:p>
            <a:r>
              <a:rPr lang="zh-CN" altLang="en-US" dirty="0"/>
              <a:t>交换和生产的一般均衡</a:t>
            </a:r>
          </a:p>
        </p:txBody>
      </p:sp>
      <p:sp>
        <p:nvSpPr>
          <p:cNvPr id="3" name="内容占位符 2">
            <a:extLst>
              <a:ext uri="{FF2B5EF4-FFF2-40B4-BE49-F238E27FC236}">
                <a16:creationId xmlns:a16="http://schemas.microsoft.com/office/drawing/2014/main" id="{0261A64D-1D52-449B-A518-34F9C9795F47}"/>
              </a:ext>
            </a:extLst>
          </p:cNvPr>
          <p:cNvSpPr>
            <a:spLocks noGrp="1"/>
          </p:cNvSpPr>
          <p:nvPr>
            <p:ph idx="1"/>
          </p:nvPr>
        </p:nvSpPr>
        <p:spPr/>
        <p:txBody>
          <a:bodyPr/>
          <a:lstStyle/>
          <a:p>
            <a:r>
              <a:rPr lang="zh-CN" altLang="en-US" dirty="0"/>
              <a:t>生产可能性函数包含很多技术性的有效产出束。</a:t>
            </a:r>
          </a:p>
          <a:p>
            <a:r>
              <a:rPr lang="zh-CN" altLang="en-US" dirty="0"/>
              <a:t>哪些对消费者来说是帕累托有效率的？</a:t>
            </a:r>
          </a:p>
          <a:p>
            <a:endParaRPr lang="zh-CN" altLang="en-US" dirty="0"/>
          </a:p>
        </p:txBody>
      </p:sp>
    </p:spTree>
    <p:extLst>
      <p:ext uri="{BB962C8B-B14F-4D97-AF65-F5344CB8AC3E}">
        <p14:creationId xmlns:p14="http://schemas.microsoft.com/office/powerpoint/2010/main" val="34232257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A7952-2BE4-414C-9C18-033E8AAEBD3A}"/>
              </a:ext>
            </a:extLst>
          </p:cNvPr>
          <p:cNvSpPr>
            <a:spLocks noGrp="1"/>
          </p:cNvSpPr>
          <p:nvPr>
            <p:ph type="title"/>
          </p:nvPr>
        </p:nvSpPr>
        <p:spPr/>
        <p:txBody>
          <a:bodyPr/>
          <a:lstStyle/>
          <a:p>
            <a:r>
              <a:rPr lang="zh-CN" altLang="en-US" dirty="0"/>
              <a:t>有效率的生产与消费</a:t>
            </a:r>
            <a:r>
              <a:rPr lang="en-US" altLang="zh-CN" dirty="0"/>
              <a:t/>
            </a:r>
            <a:br>
              <a:rPr lang="en-US" altLang="zh-CN" dirty="0"/>
            </a:br>
            <a:endParaRPr lang="zh-CN" altLang="en-US" dirty="0"/>
          </a:p>
        </p:txBody>
      </p:sp>
      <p:sp>
        <p:nvSpPr>
          <p:cNvPr id="3" name="内容占位符 2">
            <a:extLst>
              <a:ext uri="{FF2B5EF4-FFF2-40B4-BE49-F238E27FC236}">
                <a16:creationId xmlns:a16="http://schemas.microsoft.com/office/drawing/2014/main" id="{8D449EC0-59D9-4A44-A6D2-FB63C6F2259F}"/>
              </a:ext>
            </a:extLst>
          </p:cNvPr>
          <p:cNvSpPr>
            <a:spLocks noGrp="1"/>
          </p:cNvSpPr>
          <p:nvPr>
            <p:ph idx="1"/>
          </p:nvPr>
        </p:nvSpPr>
        <p:spPr/>
        <p:txBody>
          <a:bodyPr/>
          <a:lstStyle/>
          <a:p>
            <a:endParaRPr lang="zh-CN" altLang="en-US" dirty="0"/>
          </a:p>
        </p:txBody>
      </p:sp>
      <p:sp>
        <p:nvSpPr>
          <p:cNvPr id="5" name="Text Box 3">
            <a:extLst>
              <a:ext uri="{FF2B5EF4-FFF2-40B4-BE49-F238E27FC236}">
                <a16:creationId xmlns:a16="http://schemas.microsoft.com/office/drawing/2014/main" id="{BAED6897-3D26-42A3-8EA0-05701ACA70FA}"/>
              </a:ext>
            </a:extLst>
          </p:cNvPr>
          <p:cNvSpPr txBox="1">
            <a:spLocks noChangeArrowheads="1"/>
          </p:cNvSpPr>
          <p:nvPr/>
        </p:nvSpPr>
        <p:spPr bwMode="auto">
          <a:xfrm>
            <a:off x="7258050" y="55626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鱼</a:t>
            </a:r>
            <a:endParaRPr lang="en-US" altLang="zh-CN" sz="2400">
              <a:latin typeface="Times New Roman" panose="02020603050405020304" pitchFamily="18" charset="0"/>
              <a:ea typeface="宋体" panose="02010600030101010101" pitchFamily="2" charset="-122"/>
            </a:endParaRPr>
          </a:p>
        </p:txBody>
      </p:sp>
      <p:sp>
        <p:nvSpPr>
          <p:cNvPr id="6" name="Text Box 4">
            <a:extLst>
              <a:ext uri="{FF2B5EF4-FFF2-40B4-BE49-F238E27FC236}">
                <a16:creationId xmlns:a16="http://schemas.microsoft.com/office/drawing/2014/main" id="{40CB5C41-0E22-4CC8-AEDF-88AF0ADEDB18}"/>
              </a:ext>
            </a:extLst>
          </p:cNvPr>
          <p:cNvSpPr txBox="1">
            <a:spLocks noChangeArrowheads="1"/>
          </p:cNvSpPr>
          <p:nvPr/>
        </p:nvSpPr>
        <p:spPr bwMode="auto">
          <a:xfrm>
            <a:off x="746125" y="1184275"/>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椰子</a:t>
            </a:r>
            <a:endParaRPr lang="en-US" altLang="zh-CN" sz="2400" b="0">
              <a:latin typeface="Times New Roman" panose="02020603050405020304" pitchFamily="18" charset="0"/>
              <a:ea typeface="宋体" panose="02010600030101010101" pitchFamily="2" charset="-122"/>
            </a:endParaRPr>
          </a:p>
        </p:txBody>
      </p:sp>
      <p:sp>
        <p:nvSpPr>
          <p:cNvPr id="7" name="Freeform 5">
            <a:extLst>
              <a:ext uri="{FF2B5EF4-FFF2-40B4-BE49-F238E27FC236}">
                <a16:creationId xmlns:a16="http://schemas.microsoft.com/office/drawing/2014/main" id="{4E565C08-25C4-45F3-A2D5-11838FB35D8F}"/>
              </a:ext>
            </a:extLst>
          </p:cNvPr>
          <p:cNvSpPr>
            <a:spLocks/>
          </p:cNvSpPr>
          <p:nvPr/>
        </p:nvSpPr>
        <p:spPr bwMode="auto">
          <a:xfrm>
            <a:off x="1447800" y="1981200"/>
            <a:ext cx="5257800" cy="3581400"/>
          </a:xfrm>
          <a:custGeom>
            <a:avLst/>
            <a:gdLst>
              <a:gd name="T0" fmla="*/ 0 w 1584"/>
              <a:gd name="T1" fmla="*/ 0 h 1488"/>
              <a:gd name="T2" fmla="*/ 1274618 w 1584"/>
              <a:gd name="T3" fmla="*/ 115529 h 1488"/>
              <a:gd name="T4" fmla="*/ 2867891 w 1584"/>
              <a:gd name="T5" fmla="*/ 577645 h 1488"/>
              <a:gd name="T6" fmla="*/ 4142509 w 1584"/>
              <a:gd name="T7" fmla="*/ 1386349 h 1488"/>
              <a:gd name="T8" fmla="*/ 4779818 w 1584"/>
              <a:gd name="T9" fmla="*/ 2195051 h 1488"/>
              <a:gd name="T10" fmla="*/ 5098473 w 1584"/>
              <a:gd name="T11" fmla="*/ 2888226 h 1488"/>
              <a:gd name="T12" fmla="*/ 5257800 w 1584"/>
              <a:gd name="T13" fmla="*/ 3581400 h 1488"/>
              <a:gd name="T14" fmla="*/ 0 60000 65536"/>
              <a:gd name="T15" fmla="*/ 0 60000 65536"/>
              <a:gd name="T16" fmla="*/ 0 60000 65536"/>
              <a:gd name="T17" fmla="*/ 0 60000 65536"/>
              <a:gd name="T18" fmla="*/ 0 60000 65536"/>
              <a:gd name="T19" fmla="*/ 0 60000 65536"/>
              <a:gd name="T20" fmla="*/ 0 60000 65536"/>
              <a:gd name="T21" fmla="*/ 0 w 1584"/>
              <a:gd name="T22" fmla="*/ 0 h 1488"/>
              <a:gd name="T23" fmla="*/ 1584 w 1584"/>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4" h="1488">
                <a:moveTo>
                  <a:pt x="0" y="0"/>
                </a:moveTo>
                <a:cubicBezTo>
                  <a:pt x="120" y="4"/>
                  <a:pt x="240" y="8"/>
                  <a:pt x="384" y="48"/>
                </a:cubicBezTo>
                <a:cubicBezTo>
                  <a:pt x="528" y="88"/>
                  <a:pt x="720" y="152"/>
                  <a:pt x="864" y="240"/>
                </a:cubicBezTo>
                <a:cubicBezTo>
                  <a:pt x="1008" y="328"/>
                  <a:pt x="1152" y="464"/>
                  <a:pt x="1248" y="576"/>
                </a:cubicBezTo>
                <a:cubicBezTo>
                  <a:pt x="1344" y="688"/>
                  <a:pt x="1392" y="808"/>
                  <a:pt x="1440" y="912"/>
                </a:cubicBezTo>
                <a:cubicBezTo>
                  <a:pt x="1488" y="1016"/>
                  <a:pt x="1512" y="1104"/>
                  <a:pt x="1536" y="1200"/>
                </a:cubicBezTo>
                <a:cubicBezTo>
                  <a:pt x="1560" y="1296"/>
                  <a:pt x="1572" y="1392"/>
                  <a:pt x="1584" y="148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 name="Line 6">
            <a:extLst>
              <a:ext uri="{FF2B5EF4-FFF2-40B4-BE49-F238E27FC236}">
                <a16:creationId xmlns:a16="http://schemas.microsoft.com/office/drawing/2014/main" id="{472CCD42-9AD6-4A55-B7FD-28CA3564E28B}"/>
              </a:ext>
            </a:extLst>
          </p:cNvPr>
          <p:cNvSpPr>
            <a:spLocks noChangeShapeType="1"/>
          </p:cNvSpPr>
          <p:nvPr/>
        </p:nvSpPr>
        <p:spPr bwMode="auto">
          <a:xfrm flipV="1">
            <a:off x="1447800" y="1676400"/>
            <a:ext cx="0" cy="3886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a:extLst>
              <a:ext uri="{FF2B5EF4-FFF2-40B4-BE49-F238E27FC236}">
                <a16:creationId xmlns:a16="http://schemas.microsoft.com/office/drawing/2014/main" id="{FA72C24F-0875-4B93-BC58-3CA75B003028}"/>
              </a:ext>
            </a:extLst>
          </p:cNvPr>
          <p:cNvSpPr>
            <a:spLocks noChangeShapeType="1"/>
          </p:cNvSpPr>
          <p:nvPr/>
        </p:nvSpPr>
        <p:spPr bwMode="auto">
          <a:xfrm>
            <a:off x="1447800" y="5562600"/>
            <a:ext cx="6019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8">
            <a:extLst>
              <a:ext uri="{FF2B5EF4-FFF2-40B4-BE49-F238E27FC236}">
                <a16:creationId xmlns:a16="http://schemas.microsoft.com/office/drawing/2014/main" id="{7FE5B889-821E-4855-BEC0-6EAFBFE8F5F0}"/>
              </a:ext>
            </a:extLst>
          </p:cNvPr>
          <p:cNvSpPr>
            <a:spLocks noChangeArrowheads="1"/>
          </p:cNvSpPr>
          <p:nvPr/>
        </p:nvSpPr>
        <p:spPr bwMode="auto">
          <a:xfrm>
            <a:off x="1447800" y="2209800"/>
            <a:ext cx="1752600" cy="3352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Freeform 9">
            <a:extLst>
              <a:ext uri="{FF2B5EF4-FFF2-40B4-BE49-F238E27FC236}">
                <a16:creationId xmlns:a16="http://schemas.microsoft.com/office/drawing/2014/main" id="{47ADB6B8-2BFE-4290-B818-47055CA79799}"/>
              </a:ext>
            </a:extLst>
          </p:cNvPr>
          <p:cNvSpPr>
            <a:spLocks/>
          </p:cNvSpPr>
          <p:nvPr/>
        </p:nvSpPr>
        <p:spPr bwMode="auto">
          <a:xfrm>
            <a:off x="1447800" y="2209800"/>
            <a:ext cx="1752600" cy="3352800"/>
          </a:xfrm>
          <a:custGeom>
            <a:avLst/>
            <a:gdLst>
              <a:gd name="T0" fmla="*/ 1752600 w 1104"/>
              <a:gd name="T1" fmla="*/ 0 h 2112"/>
              <a:gd name="T2" fmla="*/ 990600 w 1104"/>
              <a:gd name="T3" fmla="*/ 990600 h 2112"/>
              <a:gd name="T4" fmla="*/ 685800 w 1104"/>
              <a:gd name="T5" fmla="*/ 2362200 h 2112"/>
              <a:gd name="T6" fmla="*/ 0 w 1104"/>
              <a:gd name="T7" fmla="*/ 3352800 h 2112"/>
              <a:gd name="T8" fmla="*/ 0 60000 65536"/>
              <a:gd name="T9" fmla="*/ 0 60000 65536"/>
              <a:gd name="T10" fmla="*/ 0 60000 65536"/>
              <a:gd name="T11" fmla="*/ 0 60000 65536"/>
              <a:gd name="T12" fmla="*/ 0 w 1104"/>
              <a:gd name="T13" fmla="*/ 0 h 2112"/>
              <a:gd name="T14" fmla="*/ 1104 w 1104"/>
              <a:gd name="T15" fmla="*/ 2112 h 2112"/>
            </a:gdLst>
            <a:ahLst/>
            <a:cxnLst>
              <a:cxn ang="T8">
                <a:pos x="T0" y="T1"/>
              </a:cxn>
              <a:cxn ang="T9">
                <a:pos x="T2" y="T3"/>
              </a:cxn>
              <a:cxn ang="T10">
                <a:pos x="T4" y="T5"/>
              </a:cxn>
              <a:cxn ang="T11">
                <a:pos x="T6" y="T7"/>
              </a:cxn>
            </a:cxnLst>
            <a:rect l="T12" t="T13" r="T14" b="T15"/>
            <a:pathLst>
              <a:path w="1104" h="2112">
                <a:moveTo>
                  <a:pt x="1104" y="0"/>
                </a:moveTo>
                <a:cubicBezTo>
                  <a:pt x="920" y="188"/>
                  <a:pt x="736" y="376"/>
                  <a:pt x="624" y="624"/>
                </a:cubicBezTo>
                <a:cubicBezTo>
                  <a:pt x="512" y="872"/>
                  <a:pt x="536" y="1240"/>
                  <a:pt x="432" y="1488"/>
                </a:cubicBezTo>
                <a:cubicBezTo>
                  <a:pt x="328" y="1736"/>
                  <a:pt x="164" y="1924"/>
                  <a:pt x="0" y="2112"/>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 name="Oval 10">
            <a:extLst>
              <a:ext uri="{FF2B5EF4-FFF2-40B4-BE49-F238E27FC236}">
                <a16:creationId xmlns:a16="http://schemas.microsoft.com/office/drawing/2014/main" id="{3B6BAD80-7D78-4C17-A02D-7D2745217C0D}"/>
              </a:ext>
            </a:extLst>
          </p:cNvPr>
          <p:cNvSpPr>
            <a:spLocks noChangeArrowheads="1"/>
          </p:cNvSpPr>
          <p:nvPr/>
        </p:nvSpPr>
        <p:spPr bwMode="auto">
          <a:xfrm>
            <a:off x="3124200" y="2133600"/>
            <a:ext cx="152400" cy="1524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Text Box 11">
            <a:extLst>
              <a:ext uri="{FF2B5EF4-FFF2-40B4-BE49-F238E27FC236}">
                <a16:creationId xmlns:a16="http://schemas.microsoft.com/office/drawing/2014/main" id="{262DCB8D-05D8-4B6F-B84C-116BB1DCCBF3}"/>
              </a:ext>
            </a:extLst>
          </p:cNvPr>
          <p:cNvSpPr txBox="1">
            <a:spLocks noChangeArrowheads="1"/>
          </p:cNvSpPr>
          <p:nvPr/>
        </p:nvSpPr>
        <p:spPr bwMode="auto">
          <a:xfrm>
            <a:off x="974725" y="5410200"/>
            <a:ext cx="712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RC</a:t>
            </a:r>
            <a:endParaRPr lang="en-US" altLang="zh-CN" sz="2400">
              <a:ea typeface="宋体" panose="02010600030101010101" pitchFamily="2" charset="-122"/>
            </a:endParaRPr>
          </a:p>
        </p:txBody>
      </p:sp>
      <p:sp>
        <p:nvSpPr>
          <p:cNvPr id="14" name="Text Box 12">
            <a:extLst>
              <a:ext uri="{FF2B5EF4-FFF2-40B4-BE49-F238E27FC236}">
                <a16:creationId xmlns:a16="http://schemas.microsoft.com/office/drawing/2014/main" id="{9D8E1E54-1F97-463B-8945-45DDB1DA57E1}"/>
              </a:ext>
            </a:extLst>
          </p:cNvPr>
          <p:cNvSpPr txBox="1">
            <a:spLocks noChangeArrowheads="1"/>
          </p:cNvSpPr>
          <p:nvPr/>
        </p:nvSpPr>
        <p:spPr bwMode="auto">
          <a:xfrm>
            <a:off x="3200400" y="1752600"/>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MF</a:t>
            </a:r>
            <a:endParaRPr lang="en-US" altLang="zh-CN" sz="2400">
              <a:ea typeface="宋体" panose="02010600030101010101" pitchFamily="2" charset="-122"/>
            </a:endParaRPr>
          </a:p>
        </p:txBody>
      </p:sp>
      <mc:AlternateContent xmlns:mc="http://schemas.openxmlformats.org/markup-compatibility/2006" xmlns:a14="http://schemas.microsoft.com/office/drawing/2010/main">
        <mc:Choice Requires="a14">
          <p:sp>
            <p:nvSpPr>
              <p:cNvPr id="17" name="Text Box 16">
                <a:extLst>
                  <a:ext uri="{FF2B5EF4-FFF2-40B4-BE49-F238E27FC236}">
                    <a16:creationId xmlns:a16="http://schemas.microsoft.com/office/drawing/2014/main" id="{DA0BC1CF-C313-4D15-A138-6CC03823281E}"/>
                  </a:ext>
                </a:extLst>
              </p:cNvPr>
              <p:cNvSpPr txBox="1">
                <a:spLocks noChangeArrowheads="1"/>
              </p:cNvSpPr>
              <p:nvPr/>
            </p:nvSpPr>
            <p:spPr bwMode="auto">
              <a:xfrm>
                <a:off x="4267200" y="1531938"/>
                <a:ext cx="5024438" cy="121225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dirty="0">
                    <a:ea typeface="宋体" panose="02010600030101010101" pitchFamily="2" charset="-122"/>
                  </a:rPr>
                  <a:t>有效地分配</a:t>
                </a:r>
                <a14:m>
                  <m:oMath xmlns:m="http://schemas.openxmlformats.org/officeDocument/2006/math">
                    <m:d>
                      <m:dPr>
                        <m:ctrlPr>
                          <a:rPr lang="en-US" altLang="zh-CN" sz="2400" i="1" smtClean="0">
                            <a:latin typeface="Cambria Math" panose="02040503050406030204" pitchFamily="18" charset="0"/>
                            <a:ea typeface="宋体" panose="02010600030101010101" pitchFamily="2" charset="-122"/>
                          </a:rPr>
                        </m:ctrlPr>
                      </m:dPr>
                      <m:e>
                        <m:sSup>
                          <m:sSupPr>
                            <m:ctrlPr>
                              <a:rPr lang="en-US" altLang="zh-CN" sz="2400" b="0" i="1">
                                <a:latin typeface="Cambria Math" panose="02040503050406030204" pitchFamily="18" charset="0"/>
                              </a:rPr>
                            </m:ctrlPr>
                          </m:sSupPr>
                          <m:e>
                            <m:r>
                              <a:rPr lang="en-US" altLang="zh-CN" sz="2400" b="0" i="1">
                                <a:latin typeface="Cambria Math" panose="02040503050406030204" pitchFamily="18" charset="0"/>
                              </a:rPr>
                              <m:t>𝐹</m:t>
                            </m:r>
                          </m:e>
                          <m:sup>
                            <m:r>
                              <a:rPr lang="en-US" altLang="zh-CN" sz="2400" b="0" i="1">
                                <a:latin typeface="Cambria Math" panose="02040503050406030204" pitchFamily="18" charset="0"/>
                              </a:rPr>
                              <m:t>′</m:t>
                            </m:r>
                          </m:sup>
                        </m:sSup>
                        <m:r>
                          <a:rPr lang="en-US" altLang="zh-CN" sz="2400" b="1" i="1" dirty="0" smtClean="0">
                            <a:latin typeface="Cambria Math" panose="02040503050406030204" pitchFamily="18" charset="0"/>
                          </a:rPr>
                          <m:t>,</m:t>
                        </m:r>
                        <m:sSup>
                          <m:sSupPr>
                            <m:ctrlPr>
                              <a:rPr lang="en-US" altLang="zh-CN" sz="2400" b="0" i="1">
                                <a:latin typeface="Cambria Math" panose="02040503050406030204" pitchFamily="18" charset="0"/>
                              </a:rPr>
                            </m:ctrlPr>
                          </m:sSupPr>
                          <m:e>
                            <m:r>
                              <a:rPr lang="en-US" altLang="zh-CN" sz="2400" b="0" i="1">
                                <a:latin typeface="Cambria Math" panose="02040503050406030204" pitchFamily="18" charset="0"/>
                              </a:rPr>
                              <m:t>𝐶</m:t>
                            </m:r>
                          </m:e>
                          <m:sup>
                            <m:r>
                              <a:rPr lang="en-US" altLang="zh-CN" sz="2400" b="0" i="1">
                                <a:latin typeface="Cambria Math" panose="02040503050406030204" pitchFamily="18" charset="0"/>
                              </a:rPr>
                              <m:t>′</m:t>
                            </m:r>
                          </m:sup>
                        </m:sSup>
                      </m:e>
                    </m:d>
                  </m:oMath>
                </a14:m>
                <a:r>
                  <a:rPr lang="zh-CN" altLang="en-US" sz="2400" dirty="0">
                    <a:ea typeface="宋体" panose="02010600030101010101" pitchFamily="2" charset="-122"/>
                  </a:rPr>
                  <a:t>；</a:t>
                </a:r>
                <a:endParaRPr lang="en-US" altLang="zh-CN" sz="2400" dirty="0">
                  <a:ea typeface="宋体" panose="02010600030101010101" pitchFamily="2" charset="-122"/>
                </a:endParaRPr>
              </a:p>
              <a:p>
                <a:r>
                  <a:rPr lang="zh-CN" altLang="en-US" sz="2400" dirty="0">
                    <a:ea typeface="宋体" panose="02010600030101010101" pitchFamily="2" charset="-122"/>
                  </a:rPr>
                  <a:t>比如将</a:t>
                </a:r>
                <a14:m>
                  <m:oMath xmlns:m="http://schemas.openxmlformats.org/officeDocument/2006/math">
                    <m:d>
                      <m:dPr>
                        <m:ctrlPr>
                          <a:rPr lang="en-US" altLang="zh-CN" sz="2400" b="0" i="1" smtClean="0">
                            <a:latin typeface="Cambria Math" panose="02040503050406030204" pitchFamily="18" charset="0"/>
                            <a:ea typeface="宋体" panose="02010600030101010101" pitchFamily="2" charset="-122"/>
                          </a:rPr>
                        </m:ctrlPr>
                      </m:dPr>
                      <m:e>
                        <m:sSubSup>
                          <m:sSubSupPr>
                            <m:ctrlPr>
                              <a:rPr lang="en-US" altLang="zh-CN" sz="2400" b="0" i="1">
                                <a:latin typeface="Cambria Math" panose="02040503050406030204" pitchFamily="18" charset="0"/>
                              </a:rPr>
                            </m:ctrlPr>
                          </m:sSubSupPr>
                          <m:e>
                            <m:r>
                              <a:rPr lang="en-US" altLang="zh-CN" sz="2400" b="0" i="1">
                                <a:latin typeface="Cambria Math" panose="02040503050406030204" pitchFamily="18" charset="0"/>
                              </a:rPr>
                              <m:t>𝐹</m:t>
                            </m:r>
                          </m:e>
                          <m:sub>
                            <m:r>
                              <a:rPr lang="en-US" altLang="zh-CN" sz="2400" b="0" i="1">
                                <a:latin typeface="Cambria Math" panose="02040503050406030204" pitchFamily="18" charset="0"/>
                              </a:rPr>
                              <m:t>𝑅𝐶</m:t>
                            </m:r>
                          </m:sub>
                          <m:sup>
                            <m:r>
                              <a:rPr lang="en-US" altLang="zh-CN" sz="2400" b="0" i="1">
                                <a:latin typeface="Cambria Math" panose="02040503050406030204" pitchFamily="18" charset="0"/>
                              </a:rPr>
                              <m:t>′</m:t>
                            </m:r>
                          </m:sup>
                        </m:sSubSup>
                        <m:r>
                          <a:rPr lang="en-US" altLang="zh-CN" sz="2400" i="1" dirty="0">
                            <a:latin typeface="Cambria Math" panose="02040503050406030204" pitchFamily="18" charset="0"/>
                          </a:rPr>
                          <m:t>,</m:t>
                        </m:r>
                        <m:sSubSup>
                          <m:sSubSupPr>
                            <m:ctrlPr>
                              <a:rPr lang="en-US" altLang="zh-CN" sz="2400" b="0" i="1">
                                <a:latin typeface="Cambria Math" panose="02040503050406030204" pitchFamily="18" charset="0"/>
                              </a:rPr>
                            </m:ctrlPr>
                          </m:sSubSupPr>
                          <m:e>
                            <m:r>
                              <a:rPr lang="en-US" altLang="zh-CN" sz="2400" b="0" i="1">
                                <a:latin typeface="Cambria Math" panose="02040503050406030204" pitchFamily="18" charset="0"/>
                              </a:rPr>
                              <m:t>𝐶</m:t>
                            </m:r>
                          </m:e>
                          <m:sub>
                            <m:r>
                              <a:rPr lang="en-US" altLang="zh-CN" sz="2400" b="0" i="1">
                                <a:latin typeface="Cambria Math" panose="02040503050406030204" pitchFamily="18" charset="0"/>
                              </a:rPr>
                              <m:t>𝑅𝐶</m:t>
                            </m:r>
                          </m:sub>
                          <m:sup>
                            <m:r>
                              <a:rPr lang="en-US" altLang="zh-CN" sz="2400" b="0" i="1">
                                <a:latin typeface="Cambria Math" panose="02040503050406030204" pitchFamily="18" charset="0"/>
                              </a:rPr>
                              <m:t>′</m:t>
                            </m:r>
                          </m:sup>
                        </m:sSubSup>
                      </m:e>
                    </m:d>
                  </m:oMath>
                </a14:m>
                <a:r>
                  <a:rPr lang="zh-CN" altLang="en-US" sz="2400" dirty="0">
                    <a:ea typeface="宋体" panose="02010600030101010101" pitchFamily="2" charset="-122"/>
                  </a:rPr>
                  <a:t>分配给鲁滨逊</a:t>
                </a:r>
                <a:endParaRPr lang="en-US" altLang="zh-CN" sz="2400" dirty="0">
                  <a:ea typeface="宋体" panose="02010600030101010101" pitchFamily="2" charset="-122"/>
                </a:endParaRPr>
              </a:p>
              <a:p>
                <a:r>
                  <a:rPr lang="zh-CN" altLang="en-US" sz="2400" dirty="0">
                    <a:ea typeface="宋体" panose="02010600030101010101" pitchFamily="2" charset="-122"/>
                  </a:rPr>
                  <a:t>将</a:t>
                </a:r>
                <a14:m>
                  <m:oMath xmlns:m="http://schemas.openxmlformats.org/officeDocument/2006/math">
                    <m:d>
                      <m:dPr>
                        <m:ctrlPr>
                          <a:rPr lang="en-US" altLang="zh-CN" sz="2400" b="0" i="1">
                            <a:latin typeface="Cambria Math" panose="02040503050406030204" pitchFamily="18" charset="0"/>
                            <a:ea typeface="宋体" panose="02010600030101010101" pitchFamily="2" charset="-122"/>
                          </a:rPr>
                        </m:ctrlPr>
                      </m:dPr>
                      <m:e>
                        <m:sSubSup>
                          <m:sSubSupPr>
                            <m:ctrlPr>
                              <a:rPr lang="en-US" altLang="zh-CN" sz="2400" b="0" i="1">
                                <a:latin typeface="Cambria Math" panose="02040503050406030204" pitchFamily="18" charset="0"/>
                              </a:rPr>
                            </m:ctrlPr>
                          </m:sSubSupPr>
                          <m:e>
                            <m:r>
                              <a:rPr lang="en-US" altLang="zh-CN" sz="2400" b="0" i="1">
                                <a:latin typeface="Cambria Math" panose="02040503050406030204" pitchFamily="18" charset="0"/>
                              </a:rPr>
                              <m:t>𝐹</m:t>
                            </m:r>
                          </m:e>
                          <m:sub>
                            <m:r>
                              <a:rPr lang="en-US" altLang="zh-CN" sz="2400" b="0" i="1" smtClean="0">
                                <a:latin typeface="Cambria Math" panose="02040503050406030204" pitchFamily="18" charset="0"/>
                              </a:rPr>
                              <m:t>𝑀𝐹</m:t>
                            </m:r>
                          </m:sub>
                          <m:sup>
                            <m:r>
                              <a:rPr lang="en-US" altLang="zh-CN" sz="2400" b="0" i="1">
                                <a:latin typeface="Cambria Math" panose="02040503050406030204" pitchFamily="18" charset="0"/>
                              </a:rPr>
                              <m:t>′</m:t>
                            </m:r>
                          </m:sup>
                        </m:sSubSup>
                        <m:r>
                          <a:rPr lang="en-US" altLang="zh-CN" sz="2400" i="1" dirty="0">
                            <a:latin typeface="Cambria Math" panose="02040503050406030204" pitchFamily="18" charset="0"/>
                          </a:rPr>
                          <m:t>,</m:t>
                        </m:r>
                        <m:sSubSup>
                          <m:sSubSupPr>
                            <m:ctrlPr>
                              <a:rPr lang="en-US" altLang="zh-CN" sz="2400" b="0" i="1">
                                <a:latin typeface="Cambria Math" panose="02040503050406030204" pitchFamily="18" charset="0"/>
                              </a:rPr>
                            </m:ctrlPr>
                          </m:sSubSupPr>
                          <m:e>
                            <m:r>
                              <a:rPr lang="en-US" altLang="zh-CN" sz="2400" b="0" i="1">
                                <a:latin typeface="Cambria Math" panose="02040503050406030204" pitchFamily="18" charset="0"/>
                              </a:rPr>
                              <m:t>𝐶</m:t>
                            </m:r>
                          </m:e>
                          <m:sub>
                            <m:r>
                              <a:rPr lang="en-US" altLang="zh-CN" sz="2400" b="0" i="1" smtClean="0">
                                <a:latin typeface="Cambria Math" panose="02040503050406030204" pitchFamily="18" charset="0"/>
                              </a:rPr>
                              <m:t>𝑀𝐹</m:t>
                            </m:r>
                          </m:sub>
                          <m:sup>
                            <m:r>
                              <a:rPr lang="en-US" altLang="zh-CN" sz="2400" b="0" i="1">
                                <a:latin typeface="Cambria Math" panose="02040503050406030204" pitchFamily="18" charset="0"/>
                              </a:rPr>
                              <m:t>′</m:t>
                            </m:r>
                          </m:sup>
                        </m:sSubSup>
                      </m:e>
                    </m:d>
                  </m:oMath>
                </a14:m>
                <a:r>
                  <a:rPr lang="zh-CN" altLang="en-US" sz="2400" dirty="0">
                    <a:ea typeface="宋体" panose="02010600030101010101" pitchFamily="2" charset="-122"/>
                  </a:rPr>
                  <a:t>分配给星期五。</a:t>
                </a:r>
                <a:endParaRPr lang="en-US" altLang="zh-CN" sz="2400" dirty="0">
                  <a:ea typeface="宋体" panose="02010600030101010101" pitchFamily="2" charset="-122"/>
                </a:endParaRPr>
              </a:p>
            </p:txBody>
          </p:sp>
        </mc:Choice>
        <mc:Fallback xmlns="">
          <p:sp>
            <p:nvSpPr>
              <p:cNvPr id="17" name="Text Box 16">
                <a:extLst>
                  <a:ext uri="{FF2B5EF4-FFF2-40B4-BE49-F238E27FC236}">
                    <a16:creationId xmlns:a16="http://schemas.microsoft.com/office/drawing/2014/main" id="{DA0BC1CF-C313-4D15-A138-6CC03823281E}"/>
                  </a:ext>
                </a:extLst>
              </p:cNvPr>
              <p:cNvSpPr txBox="1">
                <a:spLocks noRot="1" noChangeAspect="1" noMove="1" noResize="1" noEditPoints="1" noAdjustHandles="1" noChangeArrowheads="1" noChangeShapeType="1" noTextEdit="1"/>
              </p:cNvSpPr>
              <p:nvPr/>
            </p:nvSpPr>
            <p:spPr bwMode="auto">
              <a:xfrm>
                <a:off x="4267200" y="1531938"/>
                <a:ext cx="5024438" cy="1212255"/>
              </a:xfrm>
              <a:prstGeom prst="rect">
                <a:avLst/>
              </a:prstGeom>
              <a:blipFill>
                <a:blip r:embed="rId2"/>
                <a:stretch>
                  <a:fillRect l="-1820" t="-5528" b="-80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zh-CN" altLang="en-US">
                    <a:noFill/>
                  </a:rPr>
                  <a:t> </a:t>
                </a:r>
              </a:p>
            </p:txBody>
          </p:sp>
        </mc:Fallback>
      </mc:AlternateContent>
      <p:sp>
        <p:nvSpPr>
          <p:cNvPr id="19" name="Line 18">
            <a:extLst>
              <a:ext uri="{FF2B5EF4-FFF2-40B4-BE49-F238E27FC236}">
                <a16:creationId xmlns:a16="http://schemas.microsoft.com/office/drawing/2014/main" id="{77026F6B-B99E-42F2-8C9A-C904D1C14BB3}"/>
              </a:ext>
            </a:extLst>
          </p:cNvPr>
          <p:cNvSpPr>
            <a:spLocks noChangeShapeType="1"/>
          </p:cNvSpPr>
          <p:nvPr/>
        </p:nvSpPr>
        <p:spPr bwMode="auto">
          <a:xfrm>
            <a:off x="2295525" y="2209800"/>
            <a:ext cx="0" cy="335280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9">
            <a:extLst>
              <a:ext uri="{FF2B5EF4-FFF2-40B4-BE49-F238E27FC236}">
                <a16:creationId xmlns:a16="http://schemas.microsoft.com/office/drawing/2014/main" id="{A78D0802-1758-4DD3-993B-16AC0C347DFE}"/>
              </a:ext>
            </a:extLst>
          </p:cNvPr>
          <p:cNvSpPr>
            <a:spLocks noChangeShapeType="1"/>
          </p:cNvSpPr>
          <p:nvPr/>
        </p:nvSpPr>
        <p:spPr bwMode="auto">
          <a:xfrm>
            <a:off x="1447800" y="3743325"/>
            <a:ext cx="1752600" cy="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AutoShape 26">
            <a:extLst>
              <a:ext uri="{FF2B5EF4-FFF2-40B4-BE49-F238E27FC236}">
                <a16:creationId xmlns:a16="http://schemas.microsoft.com/office/drawing/2014/main" id="{59D6E0EC-7453-4340-A2DB-23B58C484DCE}"/>
              </a:ext>
            </a:extLst>
          </p:cNvPr>
          <p:cNvSpPr>
            <a:spLocks noChangeArrowheads="1"/>
          </p:cNvSpPr>
          <p:nvPr/>
        </p:nvSpPr>
        <p:spPr bwMode="auto">
          <a:xfrm>
            <a:off x="1447800" y="6096000"/>
            <a:ext cx="847725" cy="228600"/>
          </a:xfrm>
          <a:prstGeom prst="rightArrow">
            <a:avLst>
              <a:gd name="adj1" fmla="val 50000"/>
              <a:gd name="adj2" fmla="val 92708"/>
            </a:avLst>
          </a:prstGeom>
          <a:solidFill>
            <a:schemeClr val="accent1"/>
          </a:solidFill>
          <a:ln w="12700">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 name="AutoShape 27">
            <a:extLst>
              <a:ext uri="{FF2B5EF4-FFF2-40B4-BE49-F238E27FC236}">
                <a16:creationId xmlns:a16="http://schemas.microsoft.com/office/drawing/2014/main" id="{8BBA3D2B-7D72-454B-A839-64F6AB6B082C}"/>
              </a:ext>
            </a:extLst>
          </p:cNvPr>
          <p:cNvSpPr>
            <a:spLocks noChangeArrowheads="1"/>
          </p:cNvSpPr>
          <p:nvPr/>
        </p:nvSpPr>
        <p:spPr bwMode="auto">
          <a:xfrm rot="16200000">
            <a:off x="-185738" y="4538663"/>
            <a:ext cx="1819275" cy="228600"/>
          </a:xfrm>
          <a:prstGeom prst="rightArrow">
            <a:avLst>
              <a:gd name="adj1" fmla="val 50000"/>
              <a:gd name="adj2" fmla="val 198958"/>
            </a:avLst>
          </a:prstGeom>
          <a:solidFill>
            <a:schemeClr val="accent1"/>
          </a:solidFill>
          <a:ln w="12700">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AutoShape 28">
            <a:extLst>
              <a:ext uri="{FF2B5EF4-FFF2-40B4-BE49-F238E27FC236}">
                <a16:creationId xmlns:a16="http://schemas.microsoft.com/office/drawing/2014/main" id="{87AC6E2C-445D-4FF0-850C-77E1067391A4}"/>
              </a:ext>
            </a:extLst>
          </p:cNvPr>
          <p:cNvSpPr>
            <a:spLocks noChangeArrowheads="1"/>
          </p:cNvSpPr>
          <p:nvPr/>
        </p:nvSpPr>
        <p:spPr bwMode="auto">
          <a:xfrm flipH="1">
            <a:off x="2295525" y="1943100"/>
            <a:ext cx="904875" cy="228600"/>
          </a:xfrm>
          <a:prstGeom prst="rightArrow">
            <a:avLst>
              <a:gd name="adj1" fmla="val 50000"/>
              <a:gd name="adj2" fmla="val 98958"/>
            </a:avLst>
          </a:prstGeom>
          <a:solidFill>
            <a:schemeClr val="accent1"/>
          </a:solidFill>
          <a:ln w="12700">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AutoShape 29">
            <a:extLst>
              <a:ext uri="{FF2B5EF4-FFF2-40B4-BE49-F238E27FC236}">
                <a16:creationId xmlns:a16="http://schemas.microsoft.com/office/drawing/2014/main" id="{CBE40C4A-F180-4841-A1AA-A5FB9021AD40}"/>
              </a:ext>
            </a:extLst>
          </p:cNvPr>
          <p:cNvSpPr>
            <a:spLocks noChangeArrowheads="1"/>
          </p:cNvSpPr>
          <p:nvPr/>
        </p:nvSpPr>
        <p:spPr bwMode="auto">
          <a:xfrm rot="5400000" flipV="1">
            <a:off x="3009900" y="2867025"/>
            <a:ext cx="1524000" cy="228600"/>
          </a:xfrm>
          <a:prstGeom prst="rightArrow">
            <a:avLst>
              <a:gd name="adj1" fmla="val 50000"/>
              <a:gd name="adj2" fmla="val 166667"/>
            </a:avLst>
          </a:prstGeom>
          <a:solidFill>
            <a:schemeClr val="accent1"/>
          </a:solidFill>
          <a:ln w="12700">
            <a:solidFill>
              <a:schemeClr val="tx1"/>
            </a:solidFill>
            <a:miter lim="800000"/>
            <a:headEnd type="none" w="sm" len="sm"/>
            <a:tailEnd type="none" w="sm" len="sm"/>
          </a:ln>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3DC516E-18C1-4D21-B825-07C0C71608D7}"/>
                  </a:ext>
                </a:extLst>
              </p:cNvPr>
              <p:cNvSpPr txBox="1"/>
              <p:nvPr/>
            </p:nvSpPr>
            <p:spPr>
              <a:xfrm>
                <a:off x="2939751" y="5539864"/>
                <a:ext cx="52129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63DC516E-18C1-4D21-B825-07C0C71608D7}"/>
                  </a:ext>
                </a:extLst>
              </p:cNvPr>
              <p:cNvSpPr txBox="1">
                <a:spLocks noRot="1" noChangeAspect="1" noMove="1" noResize="1" noEditPoints="1" noAdjustHandles="1" noChangeArrowheads="1" noChangeShapeType="1" noTextEdit="1"/>
              </p:cNvSpPr>
              <p:nvPr/>
            </p:nvSpPr>
            <p:spPr>
              <a:xfrm>
                <a:off x="2939751" y="5539864"/>
                <a:ext cx="521297"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6810EE49-C425-4E1F-BF80-E0C5BF9DCA91}"/>
                  </a:ext>
                </a:extLst>
              </p:cNvPr>
              <p:cNvSpPr txBox="1"/>
              <p:nvPr/>
            </p:nvSpPr>
            <p:spPr>
              <a:xfrm>
                <a:off x="2052983" y="5539863"/>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𝑅𝐶</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5" name="文本框 34">
                <a:extLst>
                  <a:ext uri="{FF2B5EF4-FFF2-40B4-BE49-F238E27FC236}">
                    <a16:creationId xmlns:a16="http://schemas.microsoft.com/office/drawing/2014/main" id="{6810EE49-C425-4E1F-BF80-E0C5BF9DCA91}"/>
                  </a:ext>
                </a:extLst>
              </p:cNvPr>
              <p:cNvSpPr txBox="1">
                <a:spLocks noRot="1" noChangeAspect="1" noMove="1" noResize="1" noEditPoints="1" noAdjustHandles="1" noChangeArrowheads="1" noChangeShapeType="1" noTextEdit="1"/>
              </p:cNvSpPr>
              <p:nvPr/>
            </p:nvSpPr>
            <p:spPr>
              <a:xfrm>
                <a:off x="2052983" y="5539863"/>
                <a:ext cx="521297" cy="461665"/>
              </a:xfrm>
              <a:prstGeom prst="rect">
                <a:avLst/>
              </a:prstGeom>
              <a:blipFill>
                <a:blip r:embed="rId4"/>
                <a:stretch>
                  <a:fillRect l="-3529" r="-16471"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A5CC5C20-0BA9-486B-9F56-FA03540DB90B}"/>
                  </a:ext>
                </a:extLst>
              </p:cNvPr>
              <p:cNvSpPr txBox="1"/>
              <p:nvPr/>
            </p:nvSpPr>
            <p:spPr>
              <a:xfrm>
                <a:off x="887113" y="3506572"/>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𝑅𝐶</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6" name="文本框 35">
                <a:extLst>
                  <a:ext uri="{FF2B5EF4-FFF2-40B4-BE49-F238E27FC236}">
                    <a16:creationId xmlns:a16="http://schemas.microsoft.com/office/drawing/2014/main" id="{A5CC5C20-0BA9-486B-9F56-FA03540DB90B}"/>
                  </a:ext>
                </a:extLst>
              </p:cNvPr>
              <p:cNvSpPr txBox="1">
                <a:spLocks noRot="1" noChangeAspect="1" noMove="1" noResize="1" noEditPoints="1" noAdjustHandles="1" noChangeArrowheads="1" noChangeShapeType="1" noTextEdit="1"/>
              </p:cNvSpPr>
              <p:nvPr/>
            </p:nvSpPr>
            <p:spPr>
              <a:xfrm>
                <a:off x="887113" y="3506572"/>
                <a:ext cx="521297" cy="461665"/>
              </a:xfrm>
              <a:prstGeom prst="rect">
                <a:avLst/>
              </a:prstGeom>
              <a:blipFill>
                <a:blip r:embed="rId5"/>
                <a:stretch>
                  <a:fillRect l="-3529" r="-17647"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E39466CE-8090-4EEB-832A-DAB0A0B044A7}"/>
                  </a:ext>
                </a:extLst>
              </p:cNvPr>
              <p:cNvSpPr txBox="1"/>
              <p:nvPr/>
            </p:nvSpPr>
            <p:spPr>
              <a:xfrm>
                <a:off x="3126777" y="3506573"/>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𝑀𝐹</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7" name="文本框 36">
                <a:extLst>
                  <a:ext uri="{FF2B5EF4-FFF2-40B4-BE49-F238E27FC236}">
                    <a16:creationId xmlns:a16="http://schemas.microsoft.com/office/drawing/2014/main" id="{E39466CE-8090-4EEB-832A-DAB0A0B044A7}"/>
                  </a:ext>
                </a:extLst>
              </p:cNvPr>
              <p:cNvSpPr txBox="1">
                <a:spLocks noRot="1" noChangeAspect="1" noMove="1" noResize="1" noEditPoints="1" noAdjustHandles="1" noChangeArrowheads="1" noChangeShapeType="1" noTextEdit="1"/>
              </p:cNvSpPr>
              <p:nvPr/>
            </p:nvSpPr>
            <p:spPr>
              <a:xfrm>
                <a:off x="3126777" y="3506573"/>
                <a:ext cx="521297" cy="461665"/>
              </a:xfrm>
              <a:prstGeom prst="rect">
                <a:avLst/>
              </a:prstGeom>
              <a:blipFill>
                <a:blip r:embed="rId6"/>
                <a:stretch>
                  <a:fillRect l="-3529" r="-29412"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AF25D1F-4E1C-434B-A0A2-C2EE2718BD23}"/>
                  </a:ext>
                </a:extLst>
              </p:cNvPr>
              <p:cNvSpPr txBox="1"/>
              <p:nvPr/>
            </p:nvSpPr>
            <p:spPr>
              <a:xfrm>
                <a:off x="1972964" y="1498253"/>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𝑀𝐹</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8" name="文本框 37">
                <a:extLst>
                  <a:ext uri="{FF2B5EF4-FFF2-40B4-BE49-F238E27FC236}">
                    <a16:creationId xmlns:a16="http://schemas.microsoft.com/office/drawing/2014/main" id="{EAF25D1F-4E1C-434B-A0A2-C2EE2718BD23}"/>
                  </a:ext>
                </a:extLst>
              </p:cNvPr>
              <p:cNvSpPr txBox="1">
                <a:spLocks noRot="1" noChangeAspect="1" noMove="1" noResize="1" noEditPoints="1" noAdjustHandles="1" noChangeArrowheads="1" noChangeShapeType="1" noTextEdit="1"/>
              </p:cNvSpPr>
              <p:nvPr/>
            </p:nvSpPr>
            <p:spPr>
              <a:xfrm>
                <a:off x="1972964" y="1498253"/>
                <a:ext cx="521297" cy="461665"/>
              </a:xfrm>
              <a:prstGeom prst="rect">
                <a:avLst/>
              </a:prstGeom>
              <a:blipFill>
                <a:blip r:embed="rId7"/>
                <a:stretch>
                  <a:fillRect l="-3529" r="-2705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8CD18FE-E4D8-49A8-80B2-66F3212C2166}"/>
                  </a:ext>
                </a:extLst>
              </p:cNvPr>
              <p:cNvSpPr txBox="1"/>
              <p:nvPr/>
            </p:nvSpPr>
            <p:spPr>
              <a:xfrm>
                <a:off x="906808" y="1950005"/>
                <a:ext cx="521297"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𝐶</m:t>
                          </m:r>
                        </m:e>
                        <m:sup>
                          <m:r>
                            <a:rPr lang="en-US" altLang="zh-CN" sz="2400" b="0" i="1" smtClean="0">
                              <a:latin typeface="Cambria Math" panose="02040503050406030204" pitchFamily="18" charset="0"/>
                            </a:rPr>
                            <m:t>′</m:t>
                          </m:r>
                        </m:sup>
                      </m:sSup>
                    </m:oMath>
                  </m:oMathPara>
                </a14:m>
                <a:endParaRPr lang="zh-CN" altLang="en-US" dirty="0"/>
              </a:p>
            </p:txBody>
          </p:sp>
        </mc:Choice>
        <mc:Fallback xmlns="">
          <p:sp>
            <p:nvSpPr>
              <p:cNvPr id="39" name="文本框 38">
                <a:extLst>
                  <a:ext uri="{FF2B5EF4-FFF2-40B4-BE49-F238E27FC236}">
                    <a16:creationId xmlns:a16="http://schemas.microsoft.com/office/drawing/2014/main" id="{F8CD18FE-E4D8-49A8-80B2-66F3212C2166}"/>
                  </a:ext>
                </a:extLst>
              </p:cNvPr>
              <p:cNvSpPr txBox="1">
                <a:spLocks noRot="1" noChangeAspect="1" noMove="1" noResize="1" noEditPoints="1" noAdjustHandles="1" noChangeArrowheads="1" noChangeShapeType="1" noTextEdit="1"/>
              </p:cNvSpPr>
              <p:nvPr/>
            </p:nvSpPr>
            <p:spPr>
              <a:xfrm>
                <a:off x="906808" y="1950005"/>
                <a:ext cx="521297" cy="473591"/>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83697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id="{5FDD88E6-B955-440B-9964-18C062319A0C}"/>
              </a:ext>
            </a:extLst>
          </p:cNvPr>
          <p:cNvSpPr>
            <a:spLocks noGrp="1"/>
          </p:cNvSpPr>
          <p:nvPr>
            <p:ph type="title"/>
          </p:nvPr>
        </p:nvSpPr>
        <p:spPr/>
        <p:txBody>
          <a:bodyPr/>
          <a:lstStyle/>
          <a:p>
            <a:r>
              <a:rPr lang="zh-CN" altLang="en-US" dirty="0"/>
              <a:t>有效率的生产与消费</a:t>
            </a:r>
            <a:r>
              <a:rPr lang="en-US" altLang="zh-CN" dirty="0"/>
              <a:t/>
            </a:r>
            <a:br>
              <a:rPr lang="en-US" altLang="zh-CN" dirty="0"/>
            </a:br>
            <a:endParaRPr lang="zh-CN" altLang="en-US" dirty="0"/>
          </a:p>
        </p:txBody>
      </p:sp>
      <p:sp>
        <p:nvSpPr>
          <p:cNvPr id="18" name="内容占位符 17">
            <a:extLst>
              <a:ext uri="{FF2B5EF4-FFF2-40B4-BE49-F238E27FC236}">
                <a16:creationId xmlns:a16="http://schemas.microsoft.com/office/drawing/2014/main" id="{862EEF56-EEB7-4CBC-BABB-436590D1F25A}"/>
              </a:ext>
            </a:extLst>
          </p:cNvPr>
          <p:cNvSpPr>
            <a:spLocks noGrp="1"/>
          </p:cNvSpPr>
          <p:nvPr>
            <p:ph idx="1"/>
          </p:nvPr>
        </p:nvSpPr>
        <p:spPr/>
        <p:txBody>
          <a:bodyPr/>
          <a:lstStyle/>
          <a:p>
            <a:endParaRPr lang="zh-CN" altLang="en-US"/>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3DC516E-18C1-4D21-B825-07C0C71608D7}"/>
                  </a:ext>
                </a:extLst>
              </p:cNvPr>
              <p:cNvSpPr txBox="1"/>
              <p:nvPr/>
            </p:nvSpPr>
            <p:spPr>
              <a:xfrm>
                <a:off x="2939751" y="5539864"/>
                <a:ext cx="52129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63DC516E-18C1-4D21-B825-07C0C71608D7}"/>
                  </a:ext>
                </a:extLst>
              </p:cNvPr>
              <p:cNvSpPr txBox="1">
                <a:spLocks noRot="1" noChangeAspect="1" noMove="1" noResize="1" noEditPoints="1" noAdjustHandles="1" noChangeArrowheads="1" noChangeShapeType="1" noTextEdit="1"/>
              </p:cNvSpPr>
              <p:nvPr/>
            </p:nvSpPr>
            <p:spPr>
              <a:xfrm>
                <a:off x="2939751" y="5539864"/>
                <a:ext cx="521297" cy="46166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6810EE49-C425-4E1F-BF80-E0C5BF9DCA91}"/>
                  </a:ext>
                </a:extLst>
              </p:cNvPr>
              <p:cNvSpPr txBox="1"/>
              <p:nvPr/>
            </p:nvSpPr>
            <p:spPr>
              <a:xfrm>
                <a:off x="2052983" y="5539863"/>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𝑅𝐶</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5" name="文本框 34">
                <a:extLst>
                  <a:ext uri="{FF2B5EF4-FFF2-40B4-BE49-F238E27FC236}">
                    <a16:creationId xmlns:a16="http://schemas.microsoft.com/office/drawing/2014/main" id="{6810EE49-C425-4E1F-BF80-E0C5BF9DCA91}"/>
                  </a:ext>
                </a:extLst>
              </p:cNvPr>
              <p:cNvSpPr txBox="1">
                <a:spLocks noRot="1" noChangeAspect="1" noMove="1" noResize="1" noEditPoints="1" noAdjustHandles="1" noChangeArrowheads="1" noChangeShapeType="1" noTextEdit="1"/>
              </p:cNvSpPr>
              <p:nvPr/>
            </p:nvSpPr>
            <p:spPr>
              <a:xfrm>
                <a:off x="2052983" y="5539863"/>
                <a:ext cx="521297" cy="461665"/>
              </a:xfrm>
              <a:prstGeom prst="rect">
                <a:avLst/>
              </a:prstGeom>
              <a:blipFill>
                <a:blip r:embed="rId3"/>
                <a:stretch>
                  <a:fillRect l="-3529" r="-16471"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A5CC5C20-0BA9-486B-9F56-FA03540DB90B}"/>
                  </a:ext>
                </a:extLst>
              </p:cNvPr>
              <p:cNvSpPr txBox="1"/>
              <p:nvPr/>
            </p:nvSpPr>
            <p:spPr>
              <a:xfrm>
                <a:off x="887113" y="3506572"/>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𝑅𝐶</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6" name="文本框 35">
                <a:extLst>
                  <a:ext uri="{FF2B5EF4-FFF2-40B4-BE49-F238E27FC236}">
                    <a16:creationId xmlns:a16="http://schemas.microsoft.com/office/drawing/2014/main" id="{A5CC5C20-0BA9-486B-9F56-FA03540DB90B}"/>
                  </a:ext>
                </a:extLst>
              </p:cNvPr>
              <p:cNvSpPr txBox="1">
                <a:spLocks noRot="1" noChangeAspect="1" noMove="1" noResize="1" noEditPoints="1" noAdjustHandles="1" noChangeArrowheads="1" noChangeShapeType="1" noTextEdit="1"/>
              </p:cNvSpPr>
              <p:nvPr/>
            </p:nvSpPr>
            <p:spPr>
              <a:xfrm>
                <a:off x="887113" y="3506572"/>
                <a:ext cx="521297" cy="461665"/>
              </a:xfrm>
              <a:prstGeom prst="rect">
                <a:avLst/>
              </a:prstGeom>
              <a:blipFill>
                <a:blip r:embed="rId4"/>
                <a:stretch>
                  <a:fillRect l="-3529" r="-17647"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E39466CE-8090-4EEB-832A-DAB0A0B044A7}"/>
                  </a:ext>
                </a:extLst>
              </p:cNvPr>
              <p:cNvSpPr txBox="1"/>
              <p:nvPr/>
            </p:nvSpPr>
            <p:spPr>
              <a:xfrm>
                <a:off x="3126777" y="3506573"/>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𝑀𝐹</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7" name="文本框 36">
                <a:extLst>
                  <a:ext uri="{FF2B5EF4-FFF2-40B4-BE49-F238E27FC236}">
                    <a16:creationId xmlns:a16="http://schemas.microsoft.com/office/drawing/2014/main" id="{E39466CE-8090-4EEB-832A-DAB0A0B044A7}"/>
                  </a:ext>
                </a:extLst>
              </p:cNvPr>
              <p:cNvSpPr txBox="1">
                <a:spLocks noRot="1" noChangeAspect="1" noMove="1" noResize="1" noEditPoints="1" noAdjustHandles="1" noChangeArrowheads="1" noChangeShapeType="1" noTextEdit="1"/>
              </p:cNvSpPr>
              <p:nvPr/>
            </p:nvSpPr>
            <p:spPr>
              <a:xfrm>
                <a:off x="3126777" y="3506573"/>
                <a:ext cx="521297" cy="461665"/>
              </a:xfrm>
              <a:prstGeom prst="rect">
                <a:avLst/>
              </a:prstGeom>
              <a:blipFill>
                <a:blip r:embed="rId5"/>
                <a:stretch>
                  <a:fillRect l="-3529" r="-29412"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AF25D1F-4E1C-434B-A0A2-C2EE2718BD23}"/>
                  </a:ext>
                </a:extLst>
              </p:cNvPr>
              <p:cNvSpPr txBox="1"/>
              <p:nvPr/>
            </p:nvSpPr>
            <p:spPr>
              <a:xfrm>
                <a:off x="1972964" y="1498253"/>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𝑀𝐹</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8" name="文本框 37">
                <a:extLst>
                  <a:ext uri="{FF2B5EF4-FFF2-40B4-BE49-F238E27FC236}">
                    <a16:creationId xmlns:a16="http://schemas.microsoft.com/office/drawing/2014/main" id="{EAF25D1F-4E1C-434B-A0A2-C2EE2718BD23}"/>
                  </a:ext>
                </a:extLst>
              </p:cNvPr>
              <p:cNvSpPr txBox="1">
                <a:spLocks noRot="1" noChangeAspect="1" noMove="1" noResize="1" noEditPoints="1" noAdjustHandles="1" noChangeArrowheads="1" noChangeShapeType="1" noTextEdit="1"/>
              </p:cNvSpPr>
              <p:nvPr/>
            </p:nvSpPr>
            <p:spPr>
              <a:xfrm>
                <a:off x="1972964" y="1498253"/>
                <a:ext cx="521297" cy="461665"/>
              </a:xfrm>
              <a:prstGeom prst="rect">
                <a:avLst/>
              </a:prstGeom>
              <a:blipFill>
                <a:blip r:embed="rId6"/>
                <a:stretch>
                  <a:fillRect l="-3529" r="-2705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8CD18FE-E4D8-49A8-80B2-66F3212C2166}"/>
                  </a:ext>
                </a:extLst>
              </p:cNvPr>
              <p:cNvSpPr txBox="1"/>
              <p:nvPr/>
            </p:nvSpPr>
            <p:spPr>
              <a:xfrm>
                <a:off x="906808" y="1950005"/>
                <a:ext cx="521297"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𝐶</m:t>
                          </m:r>
                        </m:e>
                        <m:sup>
                          <m:r>
                            <a:rPr lang="en-US" altLang="zh-CN" sz="2400" b="0" i="1" smtClean="0">
                              <a:latin typeface="Cambria Math" panose="02040503050406030204" pitchFamily="18" charset="0"/>
                            </a:rPr>
                            <m:t>′</m:t>
                          </m:r>
                        </m:sup>
                      </m:sSup>
                    </m:oMath>
                  </m:oMathPara>
                </a14:m>
                <a:endParaRPr lang="zh-CN" altLang="en-US" dirty="0"/>
              </a:p>
            </p:txBody>
          </p:sp>
        </mc:Choice>
        <mc:Fallback xmlns="">
          <p:sp>
            <p:nvSpPr>
              <p:cNvPr id="39" name="文本框 38">
                <a:extLst>
                  <a:ext uri="{FF2B5EF4-FFF2-40B4-BE49-F238E27FC236}">
                    <a16:creationId xmlns:a16="http://schemas.microsoft.com/office/drawing/2014/main" id="{F8CD18FE-E4D8-49A8-80B2-66F3212C2166}"/>
                  </a:ext>
                </a:extLst>
              </p:cNvPr>
              <p:cNvSpPr txBox="1">
                <a:spLocks noRot="1" noChangeAspect="1" noMove="1" noResize="1" noEditPoints="1" noAdjustHandles="1" noChangeArrowheads="1" noChangeShapeType="1" noTextEdit="1"/>
              </p:cNvSpPr>
              <p:nvPr/>
            </p:nvSpPr>
            <p:spPr>
              <a:xfrm>
                <a:off x="906808" y="1950005"/>
                <a:ext cx="521297" cy="473591"/>
              </a:xfrm>
              <a:prstGeom prst="rect">
                <a:avLst/>
              </a:prstGeom>
              <a:blipFill>
                <a:blip r:embed="rId7"/>
                <a:stretch>
                  <a:fillRect/>
                </a:stretch>
              </a:blipFill>
            </p:spPr>
            <p:txBody>
              <a:bodyPr/>
              <a:lstStyle/>
              <a:p>
                <a:r>
                  <a:rPr lang="zh-CN" altLang="en-US">
                    <a:noFill/>
                  </a:rPr>
                  <a:t> </a:t>
                </a:r>
              </a:p>
            </p:txBody>
          </p:sp>
        </mc:Fallback>
      </mc:AlternateContent>
      <p:sp>
        <p:nvSpPr>
          <p:cNvPr id="33" name="Text Box 3">
            <a:extLst>
              <a:ext uri="{FF2B5EF4-FFF2-40B4-BE49-F238E27FC236}">
                <a16:creationId xmlns:a16="http://schemas.microsoft.com/office/drawing/2014/main" id="{C3F78FEA-9886-420A-95DE-5FFEC994085F}"/>
              </a:ext>
            </a:extLst>
          </p:cNvPr>
          <p:cNvSpPr txBox="1">
            <a:spLocks noChangeArrowheads="1"/>
          </p:cNvSpPr>
          <p:nvPr/>
        </p:nvSpPr>
        <p:spPr bwMode="auto">
          <a:xfrm>
            <a:off x="7258050" y="5562600"/>
            <a:ext cx="493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鱼</a:t>
            </a:r>
            <a:endParaRPr lang="en-US" altLang="zh-CN" sz="2400">
              <a:latin typeface="Times New Roman" panose="02020603050405020304" pitchFamily="18" charset="0"/>
              <a:ea typeface="宋体" panose="02010600030101010101" pitchFamily="2" charset="-122"/>
            </a:endParaRPr>
          </a:p>
          <a:p>
            <a:endParaRPr lang="en-US" altLang="zh-CN" sz="2400">
              <a:latin typeface="Times New Roman" panose="02020603050405020304" pitchFamily="18" charset="0"/>
              <a:ea typeface="宋体" panose="02010600030101010101" pitchFamily="2" charset="-122"/>
            </a:endParaRPr>
          </a:p>
        </p:txBody>
      </p:sp>
      <p:sp>
        <p:nvSpPr>
          <p:cNvPr id="34" name="Text Box 4">
            <a:extLst>
              <a:ext uri="{FF2B5EF4-FFF2-40B4-BE49-F238E27FC236}">
                <a16:creationId xmlns:a16="http://schemas.microsoft.com/office/drawing/2014/main" id="{73479B48-42AE-47FC-AA94-85ADFC1D5182}"/>
              </a:ext>
            </a:extLst>
          </p:cNvPr>
          <p:cNvSpPr txBox="1">
            <a:spLocks noChangeArrowheads="1"/>
          </p:cNvSpPr>
          <p:nvPr/>
        </p:nvSpPr>
        <p:spPr bwMode="auto">
          <a:xfrm>
            <a:off x="746125" y="1184275"/>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椰子</a:t>
            </a:r>
            <a:endParaRPr lang="en-US" altLang="zh-CN" sz="2400" b="0">
              <a:latin typeface="Times New Roman" panose="02020603050405020304" pitchFamily="18" charset="0"/>
              <a:ea typeface="宋体" panose="02010600030101010101" pitchFamily="2" charset="-122"/>
            </a:endParaRPr>
          </a:p>
        </p:txBody>
      </p:sp>
      <p:sp>
        <p:nvSpPr>
          <p:cNvPr id="40" name="Freeform 5">
            <a:extLst>
              <a:ext uri="{FF2B5EF4-FFF2-40B4-BE49-F238E27FC236}">
                <a16:creationId xmlns:a16="http://schemas.microsoft.com/office/drawing/2014/main" id="{1F9A5CA5-9D86-44F0-82AC-52E4D99E83A8}"/>
              </a:ext>
            </a:extLst>
          </p:cNvPr>
          <p:cNvSpPr>
            <a:spLocks/>
          </p:cNvSpPr>
          <p:nvPr/>
        </p:nvSpPr>
        <p:spPr bwMode="auto">
          <a:xfrm>
            <a:off x="1447800" y="1981200"/>
            <a:ext cx="5257800" cy="3581400"/>
          </a:xfrm>
          <a:custGeom>
            <a:avLst/>
            <a:gdLst>
              <a:gd name="T0" fmla="*/ 0 w 1584"/>
              <a:gd name="T1" fmla="*/ 0 h 1488"/>
              <a:gd name="T2" fmla="*/ 1274618 w 1584"/>
              <a:gd name="T3" fmla="*/ 115529 h 1488"/>
              <a:gd name="T4" fmla="*/ 2867891 w 1584"/>
              <a:gd name="T5" fmla="*/ 577645 h 1488"/>
              <a:gd name="T6" fmla="*/ 4142509 w 1584"/>
              <a:gd name="T7" fmla="*/ 1386349 h 1488"/>
              <a:gd name="T8" fmla="*/ 4779818 w 1584"/>
              <a:gd name="T9" fmla="*/ 2195051 h 1488"/>
              <a:gd name="T10" fmla="*/ 5098473 w 1584"/>
              <a:gd name="T11" fmla="*/ 2888226 h 1488"/>
              <a:gd name="T12" fmla="*/ 5257800 w 1584"/>
              <a:gd name="T13" fmla="*/ 3581400 h 1488"/>
              <a:gd name="T14" fmla="*/ 0 60000 65536"/>
              <a:gd name="T15" fmla="*/ 0 60000 65536"/>
              <a:gd name="T16" fmla="*/ 0 60000 65536"/>
              <a:gd name="T17" fmla="*/ 0 60000 65536"/>
              <a:gd name="T18" fmla="*/ 0 60000 65536"/>
              <a:gd name="T19" fmla="*/ 0 60000 65536"/>
              <a:gd name="T20" fmla="*/ 0 60000 65536"/>
              <a:gd name="T21" fmla="*/ 0 w 1584"/>
              <a:gd name="T22" fmla="*/ 0 h 1488"/>
              <a:gd name="T23" fmla="*/ 1584 w 1584"/>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4" h="1488">
                <a:moveTo>
                  <a:pt x="0" y="0"/>
                </a:moveTo>
                <a:cubicBezTo>
                  <a:pt x="120" y="4"/>
                  <a:pt x="240" y="8"/>
                  <a:pt x="384" y="48"/>
                </a:cubicBezTo>
                <a:cubicBezTo>
                  <a:pt x="528" y="88"/>
                  <a:pt x="720" y="152"/>
                  <a:pt x="864" y="240"/>
                </a:cubicBezTo>
                <a:cubicBezTo>
                  <a:pt x="1008" y="328"/>
                  <a:pt x="1152" y="464"/>
                  <a:pt x="1248" y="576"/>
                </a:cubicBezTo>
                <a:cubicBezTo>
                  <a:pt x="1344" y="688"/>
                  <a:pt x="1392" y="808"/>
                  <a:pt x="1440" y="912"/>
                </a:cubicBezTo>
                <a:cubicBezTo>
                  <a:pt x="1488" y="1016"/>
                  <a:pt x="1512" y="1104"/>
                  <a:pt x="1536" y="1200"/>
                </a:cubicBezTo>
                <a:cubicBezTo>
                  <a:pt x="1560" y="1296"/>
                  <a:pt x="1572" y="1392"/>
                  <a:pt x="1584" y="148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Line 6">
            <a:extLst>
              <a:ext uri="{FF2B5EF4-FFF2-40B4-BE49-F238E27FC236}">
                <a16:creationId xmlns:a16="http://schemas.microsoft.com/office/drawing/2014/main" id="{E3F51F3C-A363-4936-A2CE-DAF6FAF84099}"/>
              </a:ext>
            </a:extLst>
          </p:cNvPr>
          <p:cNvSpPr>
            <a:spLocks noChangeShapeType="1"/>
          </p:cNvSpPr>
          <p:nvPr/>
        </p:nvSpPr>
        <p:spPr bwMode="auto">
          <a:xfrm flipV="1">
            <a:off x="1447800" y="1676400"/>
            <a:ext cx="0" cy="3886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7">
            <a:extLst>
              <a:ext uri="{FF2B5EF4-FFF2-40B4-BE49-F238E27FC236}">
                <a16:creationId xmlns:a16="http://schemas.microsoft.com/office/drawing/2014/main" id="{CA0235EA-7DEC-496A-9115-97EB79CD91B4}"/>
              </a:ext>
            </a:extLst>
          </p:cNvPr>
          <p:cNvSpPr>
            <a:spLocks noChangeShapeType="1"/>
          </p:cNvSpPr>
          <p:nvPr/>
        </p:nvSpPr>
        <p:spPr bwMode="auto">
          <a:xfrm>
            <a:off x="1447800" y="5562600"/>
            <a:ext cx="6019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Rectangle 8">
            <a:extLst>
              <a:ext uri="{FF2B5EF4-FFF2-40B4-BE49-F238E27FC236}">
                <a16:creationId xmlns:a16="http://schemas.microsoft.com/office/drawing/2014/main" id="{BF53C881-5A42-40AF-9EB8-65746C4DF6BC}"/>
              </a:ext>
            </a:extLst>
          </p:cNvPr>
          <p:cNvSpPr>
            <a:spLocks noChangeArrowheads="1"/>
          </p:cNvSpPr>
          <p:nvPr/>
        </p:nvSpPr>
        <p:spPr bwMode="auto">
          <a:xfrm>
            <a:off x="1447800" y="2209800"/>
            <a:ext cx="1752600" cy="3352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 name="Freeform 9">
            <a:extLst>
              <a:ext uri="{FF2B5EF4-FFF2-40B4-BE49-F238E27FC236}">
                <a16:creationId xmlns:a16="http://schemas.microsoft.com/office/drawing/2014/main" id="{D6359006-87F7-4D88-BEC1-BD2DEFA2D169}"/>
              </a:ext>
            </a:extLst>
          </p:cNvPr>
          <p:cNvSpPr>
            <a:spLocks/>
          </p:cNvSpPr>
          <p:nvPr/>
        </p:nvSpPr>
        <p:spPr bwMode="auto">
          <a:xfrm>
            <a:off x="1447800" y="2209800"/>
            <a:ext cx="1752600" cy="3352800"/>
          </a:xfrm>
          <a:custGeom>
            <a:avLst/>
            <a:gdLst>
              <a:gd name="T0" fmla="*/ 1752600 w 1104"/>
              <a:gd name="T1" fmla="*/ 0 h 2112"/>
              <a:gd name="T2" fmla="*/ 990600 w 1104"/>
              <a:gd name="T3" fmla="*/ 990600 h 2112"/>
              <a:gd name="T4" fmla="*/ 685800 w 1104"/>
              <a:gd name="T5" fmla="*/ 2362200 h 2112"/>
              <a:gd name="T6" fmla="*/ 0 w 1104"/>
              <a:gd name="T7" fmla="*/ 3352800 h 2112"/>
              <a:gd name="T8" fmla="*/ 0 60000 65536"/>
              <a:gd name="T9" fmla="*/ 0 60000 65536"/>
              <a:gd name="T10" fmla="*/ 0 60000 65536"/>
              <a:gd name="T11" fmla="*/ 0 60000 65536"/>
              <a:gd name="T12" fmla="*/ 0 w 1104"/>
              <a:gd name="T13" fmla="*/ 0 h 2112"/>
              <a:gd name="T14" fmla="*/ 1104 w 1104"/>
              <a:gd name="T15" fmla="*/ 2112 h 2112"/>
            </a:gdLst>
            <a:ahLst/>
            <a:cxnLst>
              <a:cxn ang="T8">
                <a:pos x="T0" y="T1"/>
              </a:cxn>
              <a:cxn ang="T9">
                <a:pos x="T2" y="T3"/>
              </a:cxn>
              <a:cxn ang="T10">
                <a:pos x="T4" y="T5"/>
              </a:cxn>
              <a:cxn ang="T11">
                <a:pos x="T6" y="T7"/>
              </a:cxn>
            </a:cxnLst>
            <a:rect l="T12" t="T13" r="T14" b="T15"/>
            <a:pathLst>
              <a:path w="1104" h="2112">
                <a:moveTo>
                  <a:pt x="1104" y="0"/>
                </a:moveTo>
                <a:cubicBezTo>
                  <a:pt x="920" y="188"/>
                  <a:pt x="736" y="376"/>
                  <a:pt x="624" y="624"/>
                </a:cubicBezTo>
                <a:cubicBezTo>
                  <a:pt x="512" y="872"/>
                  <a:pt x="536" y="1240"/>
                  <a:pt x="432" y="1488"/>
                </a:cubicBezTo>
                <a:cubicBezTo>
                  <a:pt x="328" y="1736"/>
                  <a:pt x="164" y="1924"/>
                  <a:pt x="0" y="2112"/>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 name="Oval 10">
            <a:extLst>
              <a:ext uri="{FF2B5EF4-FFF2-40B4-BE49-F238E27FC236}">
                <a16:creationId xmlns:a16="http://schemas.microsoft.com/office/drawing/2014/main" id="{4E680C0D-78BF-43FC-B04D-8E2193E31FD1}"/>
              </a:ext>
            </a:extLst>
          </p:cNvPr>
          <p:cNvSpPr>
            <a:spLocks noChangeArrowheads="1"/>
          </p:cNvSpPr>
          <p:nvPr/>
        </p:nvSpPr>
        <p:spPr bwMode="auto">
          <a:xfrm>
            <a:off x="3124200" y="2133600"/>
            <a:ext cx="152400" cy="1524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6" name="Text Box 11">
            <a:extLst>
              <a:ext uri="{FF2B5EF4-FFF2-40B4-BE49-F238E27FC236}">
                <a16:creationId xmlns:a16="http://schemas.microsoft.com/office/drawing/2014/main" id="{39B621E2-B9E5-451D-952A-4915A80D6BBC}"/>
              </a:ext>
            </a:extLst>
          </p:cNvPr>
          <p:cNvSpPr txBox="1">
            <a:spLocks noChangeArrowheads="1"/>
          </p:cNvSpPr>
          <p:nvPr/>
        </p:nvSpPr>
        <p:spPr bwMode="auto">
          <a:xfrm>
            <a:off x="974725" y="5410200"/>
            <a:ext cx="712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RC</a:t>
            </a:r>
            <a:endParaRPr lang="en-US" altLang="zh-CN" sz="2400">
              <a:ea typeface="宋体" panose="02010600030101010101" pitchFamily="2" charset="-122"/>
            </a:endParaRPr>
          </a:p>
        </p:txBody>
      </p:sp>
      <p:sp>
        <p:nvSpPr>
          <p:cNvPr id="47" name="Text Box 12">
            <a:extLst>
              <a:ext uri="{FF2B5EF4-FFF2-40B4-BE49-F238E27FC236}">
                <a16:creationId xmlns:a16="http://schemas.microsoft.com/office/drawing/2014/main" id="{42BF42F1-80A5-4AA3-A293-CD1C5B1F71B5}"/>
              </a:ext>
            </a:extLst>
          </p:cNvPr>
          <p:cNvSpPr txBox="1">
            <a:spLocks noChangeArrowheads="1"/>
          </p:cNvSpPr>
          <p:nvPr/>
        </p:nvSpPr>
        <p:spPr bwMode="auto">
          <a:xfrm>
            <a:off x="3200400" y="1752600"/>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MF</a:t>
            </a:r>
            <a:endParaRPr lang="en-US" altLang="zh-CN" sz="2400">
              <a:ea typeface="宋体" panose="02010600030101010101" pitchFamily="2" charset="-122"/>
            </a:endParaRPr>
          </a:p>
        </p:txBody>
      </p:sp>
      <p:sp>
        <p:nvSpPr>
          <p:cNvPr id="50" name="Line 15">
            <a:extLst>
              <a:ext uri="{FF2B5EF4-FFF2-40B4-BE49-F238E27FC236}">
                <a16:creationId xmlns:a16="http://schemas.microsoft.com/office/drawing/2014/main" id="{0489867D-805F-4958-8058-318973745BA6}"/>
              </a:ext>
            </a:extLst>
          </p:cNvPr>
          <p:cNvSpPr>
            <a:spLocks noChangeShapeType="1"/>
          </p:cNvSpPr>
          <p:nvPr/>
        </p:nvSpPr>
        <p:spPr bwMode="auto">
          <a:xfrm>
            <a:off x="2295525" y="2209800"/>
            <a:ext cx="0" cy="335280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16">
            <a:extLst>
              <a:ext uri="{FF2B5EF4-FFF2-40B4-BE49-F238E27FC236}">
                <a16:creationId xmlns:a16="http://schemas.microsoft.com/office/drawing/2014/main" id="{E3F67BE0-1661-4184-90C2-ECA3D3EAA98B}"/>
              </a:ext>
            </a:extLst>
          </p:cNvPr>
          <p:cNvSpPr>
            <a:spLocks noChangeShapeType="1"/>
          </p:cNvSpPr>
          <p:nvPr/>
        </p:nvSpPr>
        <p:spPr bwMode="auto">
          <a:xfrm>
            <a:off x="1447800" y="3743325"/>
            <a:ext cx="1752600" cy="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21">
            <a:extLst>
              <a:ext uri="{FF2B5EF4-FFF2-40B4-BE49-F238E27FC236}">
                <a16:creationId xmlns:a16="http://schemas.microsoft.com/office/drawing/2014/main" id="{9F7CF6B4-029F-4558-8DC8-EB8A9C9BE4E1}"/>
              </a:ext>
            </a:extLst>
          </p:cNvPr>
          <p:cNvSpPr>
            <a:spLocks noChangeShapeType="1"/>
          </p:cNvSpPr>
          <p:nvPr/>
        </p:nvSpPr>
        <p:spPr bwMode="auto">
          <a:xfrm>
            <a:off x="2362200" y="1981200"/>
            <a:ext cx="1752600" cy="45720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Freeform 22">
            <a:extLst>
              <a:ext uri="{FF2B5EF4-FFF2-40B4-BE49-F238E27FC236}">
                <a16:creationId xmlns:a16="http://schemas.microsoft.com/office/drawing/2014/main" id="{170B09B3-A4A9-4A77-AF2E-06C0EE65BEF2}"/>
              </a:ext>
            </a:extLst>
          </p:cNvPr>
          <p:cNvSpPr>
            <a:spLocks/>
          </p:cNvSpPr>
          <p:nvPr/>
        </p:nvSpPr>
        <p:spPr bwMode="auto">
          <a:xfrm>
            <a:off x="2114550" y="2533650"/>
            <a:ext cx="1219200" cy="1981200"/>
          </a:xfrm>
          <a:custGeom>
            <a:avLst/>
            <a:gdLst>
              <a:gd name="T0" fmla="*/ 0 w 768"/>
              <a:gd name="T1" fmla="*/ 0 h 1248"/>
              <a:gd name="T2" fmla="*/ 152400 w 768"/>
              <a:gd name="T3" fmla="*/ 914400 h 1248"/>
              <a:gd name="T4" fmla="*/ 228600 w 768"/>
              <a:gd name="T5" fmla="*/ 1219200 h 1248"/>
              <a:gd name="T6" fmla="*/ 609600 w 768"/>
              <a:gd name="T7" fmla="*/ 1676400 h 1248"/>
              <a:gd name="T8" fmla="*/ 1219200 w 768"/>
              <a:gd name="T9" fmla="*/ 1981200 h 1248"/>
              <a:gd name="T10" fmla="*/ 0 60000 65536"/>
              <a:gd name="T11" fmla="*/ 0 60000 65536"/>
              <a:gd name="T12" fmla="*/ 0 60000 65536"/>
              <a:gd name="T13" fmla="*/ 0 60000 65536"/>
              <a:gd name="T14" fmla="*/ 0 60000 65536"/>
              <a:gd name="T15" fmla="*/ 0 w 768"/>
              <a:gd name="T16" fmla="*/ 0 h 1248"/>
              <a:gd name="T17" fmla="*/ 768 w 768"/>
              <a:gd name="T18" fmla="*/ 1248 h 1248"/>
            </a:gdLst>
            <a:ahLst/>
            <a:cxnLst>
              <a:cxn ang="T10">
                <a:pos x="T0" y="T1"/>
              </a:cxn>
              <a:cxn ang="T11">
                <a:pos x="T2" y="T3"/>
              </a:cxn>
              <a:cxn ang="T12">
                <a:pos x="T4" y="T5"/>
              </a:cxn>
              <a:cxn ang="T13">
                <a:pos x="T6" y="T7"/>
              </a:cxn>
              <a:cxn ang="T14">
                <a:pos x="T8" y="T9"/>
              </a:cxn>
            </a:cxnLst>
            <a:rect l="T15" t="T16" r="T17" b="T18"/>
            <a:pathLst>
              <a:path w="768" h="1248">
                <a:moveTo>
                  <a:pt x="0" y="0"/>
                </a:moveTo>
                <a:cubicBezTo>
                  <a:pt x="36" y="224"/>
                  <a:pt x="72" y="448"/>
                  <a:pt x="96" y="576"/>
                </a:cubicBezTo>
                <a:cubicBezTo>
                  <a:pt x="120" y="704"/>
                  <a:pt x="96" y="688"/>
                  <a:pt x="144" y="768"/>
                </a:cubicBezTo>
                <a:cubicBezTo>
                  <a:pt x="192" y="848"/>
                  <a:pt x="280" y="976"/>
                  <a:pt x="384" y="1056"/>
                </a:cubicBezTo>
                <a:cubicBezTo>
                  <a:pt x="488" y="1136"/>
                  <a:pt x="628" y="1192"/>
                  <a:pt x="768" y="1248"/>
                </a:cubicBezTo>
              </a:path>
            </a:pathLst>
          </a:custGeom>
          <a:noFill/>
          <a:ln w="28575">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 name="Freeform 23">
            <a:extLst>
              <a:ext uri="{FF2B5EF4-FFF2-40B4-BE49-F238E27FC236}">
                <a16:creationId xmlns:a16="http://schemas.microsoft.com/office/drawing/2014/main" id="{02C44C8C-15CD-4DC8-83D9-24C0102C4E15}"/>
              </a:ext>
            </a:extLst>
          </p:cNvPr>
          <p:cNvSpPr>
            <a:spLocks/>
          </p:cNvSpPr>
          <p:nvPr/>
        </p:nvSpPr>
        <p:spPr bwMode="auto">
          <a:xfrm flipH="1" flipV="1">
            <a:off x="1247775" y="2847975"/>
            <a:ext cx="1219200" cy="1981200"/>
          </a:xfrm>
          <a:custGeom>
            <a:avLst/>
            <a:gdLst>
              <a:gd name="T0" fmla="*/ 0 w 768"/>
              <a:gd name="T1" fmla="*/ 0 h 1248"/>
              <a:gd name="T2" fmla="*/ 152400 w 768"/>
              <a:gd name="T3" fmla="*/ 914400 h 1248"/>
              <a:gd name="T4" fmla="*/ 228600 w 768"/>
              <a:gd name="T5" fmla="*/ 1219200 h 1248"/>
              <a:gd name="T6" fmla="*/ 609600 w 768"/>
              <a:gd name="T7" fmla="*/ 1676400 h 1248"/>
              <a:gd name="T8" fmla="*/ 1219200 w 768"/>
              <a:gd name="T9" fmla="*/ 1981200 h 1248"/>
              <a:gd name="T10" fmla="*/ 0 60000 65536"/>
              <a:gd name="T11" fmla="*/ 0 60000 65536"/>
              <a:gd name="T12" fmla="*/ 0 60000 65536"/>
              <a:gd name="T13" fmla="*/ 0 60000 65536"/>
              <a:gd name="T14" fmla="*/ 0 60000 65536"/>
              <a:gd name="T15" fmla="*/ 0 w 768"/>
              <a:gd name="T16" fmla="*/ 0 h 1248"/>
              <a:gd name="T17" fmla="*/ 768 w 768"/>
              <a:gd name="T18" fmla="*/ 1248 h 1248"/>
            </a:gdLst>
            <a:ahLst/>
            <a:cxnLst>
              <a:cxn ang="T10">
                <a:pos x="T0" y="T1"/>
              </a:cxn>
              <a:cxn ang="T11">
                <a:pos x="T2" y="T3"/>
              </a:cxn>
              <a:cxn ang="T12">
                <a:pos x="T4" y="T5"/>
              </a:cxn>
              <a:cxn ang="T13">
                <a:pos x="T6" y="T7"/>
              </a:cxn>
              <a:cxn ang="T14">
                <a:pos x="T8" y="T9"/>
              </a:cxn>
            </a:cxnLst>
            <a:rect l="T15" t="T16" r="T17" b="T18"/>
            <a:pathLst>
              <a:path w="768" h="1248">
                <a:moveTo>
                  <a:pt x="0" y="0"/>
                </a:moveTo>
                <a:cubicBezTo>
                  <a:pt x="36" y="224"/>
                  <a:pt x="72" y="448"/>
                  <a:pt x="96" y="576"/>
                </a:cubicBezTo>
                <a:cubicBezTo>
                  <a:pt x="120" y="704"/>
                  <a:pt x="96" y="688"/>
                  <a:pt x="144" y="768"/>
                </a:cubicBezTo>
                <a:cubicBezTo>
                  <a:pt x="192" y="848"/>
                  <a:pt x="280" y="976"/>
                  <a:pt x="384" y="1056"/>
                </a:cubicBezTo>
                <a:cubicBezTo>
                  <a:pt x="488" y="1136"/>
                  <a:pt x="628" y="1192"/>
                  <a:pt x="768" y="1248"/>
                </a:cubicBezTo>
              </a:path>
            </a:pathLst>
          </a:custGeom>
          <a:noFill/>
          <a:ln w="28575">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 name="Line 24">
            <a:extLst>
              <a:ext uri="{FF2B5EF4-FFF2-40B4-BE49-F238E27FC236}">
                <a16:creationId xmlns:a16="http://schemas.microsoft.com/office/drawing/2014/main" id="{64F0C4D0-1260-4397-BF3D-1C04430B1505}"/>
              </a:ext>
            </a:extLst>
          </p:cNvPr>
          <p:cNvSpPr>
            <a:spLocks noChangeShapeType="1"/>
          </p:cNvSpPr>
          <p:nvPr/>
        </p:nvSpPr>
        <p:spPr bwMode="auto">
          <a:xfrm rot="3028656">
            <a:off x="1409700" y="3467100"/>
            <a:ext cx="1752600" cy="457200"/>
          </a:xfrm>
          <a:prstGeom prst="line">
            <a:avLst/>
          </a:prstGeom>
          <a:noFill/>
          <a:ln w="76200">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Text Box 25">
            <a:extLst>
              <a:ext uri="{FF2B5EF4-FFF2-40B4-BE49-F238E27FC236}">
                <a16:creationId xmlns:a16="http://schemas.microsoft.com/office/drawing/2014/main" id="{BC50D241-9D39-429B-8719-7C97820BF9C5}"/>
              </a:ext>
            </a:extLst>
          </p:cNvPr>
          <p:cNvSpPr txBox="1">
            <a:spLocks noChangeArrowheads="1"/>
          </p:cNvSpPr>
          <p:nvPr/>
        </p:nvSpPr>
        <p:spPr bwMode="auto">
          <a:xfrm>
            <a:off x="5241925" y="1736725"/>
            <a:ext cx="21579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MRS </a:t>
            </a:r>
            <a:r>
              <a:rPr lang="en-US" altLang="zh-CN" dirty="0">
                <a:ea typeface="宋体" panose="02010600030101010101" pitchFamily="2" charset="-122"/>
                <a:sym typeface="Symbol" panose="05050102010706020507" pitchFamily="18" charset="2"/>
              </a:rPr>
              <a:t> MRT</a:t>
            </a:r>
            <a:endParaRPr lang="en-US" altLang="zh-CN" sz="2400" b="0" dirty="0">
              <a:ea typeface="宋体" panose="02010600030101010101" pitchFamily="2" charset="-122"/>
            </a:endParaRPr>
          </a:p>
        </p:txBody>
      </p:sp>
    </p:spTree>
    <p:extLst>
      <p:ext uri="{BB962C8B-B14F-4D97-AF65-F5344CB8AC3E}">
        <p14:creationId xmlns:p14="http://schemas.microsoft.com/office/powerpoint/2010/main" val="29629065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id="{5FDD88E6-B955-440B-9964-18C062319A0C}"/>
              </a:ext>
            </a:extLst>
          </p:cNvPr>
          <p:cNvSpPr>
            <a:spLocks noGrp="1"/>
          </p:cNvSpPr>
          <p:nvPr>
            <p:ph type="title"/>
          </p:nvPr>
        </p:nvSpPr>
        <p:spPr/>
        <p:txBody>
          <a:bodyPr/>
          <a:lstStyle/>
          <a:p>
            <a:r>
              <a:rPr lang="zh-CN" altLang="en-US" dirty="0"/>
              <a:t>有效率的生产与消费</a:t>
            </a:r>
            <a:r>
              <a:rPr lang="en-US" altLang="zh-CN" dirty="0"/>
              <a:t/>
            </a:r>
            <a:br>
              <a:rPr lang="en-US" altLang="zh-CN" dirty="0"/>
            </a:br>
            <a:endParaRPr lang="zh-CN" altLang="en-US" dirty="0"/>
          </a:p>
        </p:txBody>
      </p:sp>
      <p:sp>
        <p:nvSpPr>
          <p:cNvPr id="18" name="内容占位符 17">
            <a:extLst>
              <a:ext uri="{FF2B5EF4-FFF2-40B4-BE49-F238E27FC236}">
                <a16:creationId xmlns:a16="http://schemas.microsoft.com/office/drawing/2014/main" id="{862EEF56-EEB7-4CBC-BABB-436590D1F25A}"/>
              </a:ext>
            </a:extLst>
          </p:cNvPr>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3DC516E-18C1-4D21-B825-07C0C71608D7}"/>
                  </a:ext>
                </a:extLst>
              </p:cNvPr>
              <p:cNvSpPr txBox="1"/>
              <p:nvPr/>
            </p:nvSpPr>
            <p:spPr>
              <a:xfrm>
                <a:off x="2939751" y="5539864"/>
                <a:ext cx="52129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63DC516E-18C1-4D21-B825-07C0C71608D7}"/>
                  </a:ext>
                </a:extLst>
              </p:cNvPr>
              <p:cNvSpPr txBox="1">
                <a:spLocks noRot="1" noChangeAspect="1" noMove="1" noResize="1" noEditPoints="1" noAdjustHandles="1" noChangeArrowheads="1" noChangeShapeType="1" noTextEdit="1"/>
              </p:cNvSpPr>
              <p:nvPr/>
            </p:nvSpPr>
            <p:spPr>
              <a:xfrm>
                <a:off x="2939751" y="5539864"/>
                <a:ext cx="521297" cy="46166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6810EE49-C425-4E1F-BF80-E0C5BF9DCA91}"/>
                  </a:ext>
                </a:extLst>
              </p:cNvPr>
              <p:cNvSpPr txBox="1"/>
              <p:nvPr/>
            </p:nvSpPr>
            <p:spPr>
              <a:xfrm>
                <a:off x="2052983" y="5539863"/>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𝑅𝐶</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5" name="文本框 34">
                <a:extLst>
                  <a:ext uri="{FF2B5EF4-FFF2-40B4-BE49-F238E27FC236}">
                    <a16:creationId xmlns:a16="http://schemas.microsoft.com/office/drawing/2014/main" id="{6810EE49-C425-4E1F-BF80-E0C5BF9DCA91}"/>
                  </a:ext>
                </a:extLst>
              </p:cNvPr>
              <p:cNvSpPr txBox="1">
                <a:spLocks noRot="1" noChangeAspect="1" noMove="1" noResize="1" noEditPoints="1" noAdjustHandles="1" noChangeArrowheads="1" noChangeShapeType="1" noTextEdit="1"/>
              </p:cNvSpPr>
              <p:nvPr/>
            </p:nvSpPr>
            <p:spPr>
              <a:xfrm>
                <a:off x="2052983" y="5539863"/>
                <a:ext cx="521297" cy="461665"/>
              </a:xfrm>
              <a:prstGeom prst="rect">
                <a:avLst/>
              </a:prstGeom>
              <a:blipFill>
                <a:blip r:embed="rId3"/>
                <a:stretch>
                  <a:fillRect l="-3529" r="-16471"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A5CC5C20-0BA9-486B-9F56-FA03540DB90B}"/>
                  </a:ext>
                </a:extLst>
              </p:cNvPr>
              <p:cNvSpPr txBox="1"/>
              <p:nvPr/>
            </p:nvSpPr>
            <p:spPr>
              <a:xfrm>
                <a:off x="887113" y="3506572"/>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𝑅𝐶</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6" name="文本框 35">
                <a:extLst>
                  <a:ext uri="{FF2B5EF4-FFF2-40B4-BE49-F238E27FC236}">
                    <a16:creationId xmlns:a16="http://schemas.microsoft.com/office/drawing/2014/main" id="{A5CC5C20-0BA9-486B-9F56-FA03540DB90B}"/>
                  </a:ext>
                </a:extLst>
              </p:cNvPr>
              <p:cNvSpPr txBox="1">
                <a:spLocks noRot="1" noChangeAspect="1" noMove="1" noResize="1" noEditPoints="1" noAdjustHandles="1" noChangeArrowheads="1" noChangeShapeType="1" noTextEdit="1"/>
              </p:cNvSpPr>
              <p:nvPr/>
            </p:nvSpPr>
            <p:spPr>
              <a:xfrm>
                <a:off x="887113" y="3506572"/>
                <a:ext cx="521297" cy="461665"/>
              </a:xfrm>
              <a:prstGeom prst="rect">
                <a:avLst/>
              </a:prstGeom>
              <a:blipFill>
                <a:blip r:embed="rId4"/>
                <a:stretch>
                  <a:fillRect l="-3529" r="-17647"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E39466CE-8090-4EEB-832A-DAB0A0B044A7}"/>
                  </a:ext>
                </a:extLst>
              </p:cNvPr>
              <p:cNvSpPr txBox="1"/>
              <p:nvPr/>
            </p:nvSpPr>
            <p:spPr>
              <a:xfrm>
                <a:off x="3126777" y="3506573"/>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𝑀𝐹</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7" name="文本框 36">
                <a:extLst>
                  <a:ext uri="{FF2B5EF4-FFF2-40B4-BE49-F238E27FC236}">
                    <a16:creationId xmlns:a16="http://schemas.microsoft.com/office/drawing/2014/main" id="{E39466CE-8090-4EEB-832A-DAB0A0B044A7}"/>
                  </a:ext>
                </a:extLst>
              </p:cNvPr>
              <p:cNvSpPr txBox="1">
                <a:spLocks noRot="1" noChangeAspect="1" noMove="1" noResize="1" noEditPoints="1" noAdjustHandles="1" noChangeArrowheads="1" noChangeShapeType="1" noTextEdit="1"/>
              </p:cNvSpPr>
              <p:nvPr/>
            </p:nvSpPr>
            <p:spPr>
              <a:xfrm>
                <a:off x="3126777" y="3506573"/>
                <a:ext cx="521297" cy="461665"/>
              </a:xfrm>
              <a:prstGeom prst="rect">
                <a:avLst/>
              </a:prstGeom>
              <a:blipFill>
                <a:blip r:embed="rId5"/>
                <a:stretch>
                  <a:fillRect l="-3529" r="-29412"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AF25D1F-4E1C-434B-A0A2-C2EE2718BD23}"/>
                  </a:ext>
                </a:extLst>
              </p:cNvPr>
              <p:cNvSpPr txBox="1"/>
              <p:nvPr/>
            </p:nvSpPr>
            <p:spPr>
              <a:xfrm>
                <a:off x="1972964" y="1498253"/>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𝑀𝐹</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8" name="文本框 37">
                <a:extLst>
                  <a:ext uri="{FF2B5EF4-FFF2-40B4-BE49-F238E27FC236}">
                    <a16:creationId xmlns:a16="http://schemas.microsoft.com/office/drawing/2014/main" id="{EAF25D1F-4E1C-434B-A0A2-C2EE2718BD23}"/>
                  </a:ext>
                </a:extLst>
              </p:cNvPr>
              <p:cNvSpPr txBox="1">
                <a:spLocks noRot="1" noChangeAspect="1" noMove="1" noResize="1" noEditPoints="1" noAdjustHandles="1" noChangeArrowheads="1" noChangeShapeType="1" noTextEdit="1"/>
              </p:cNvSpPr>
              <p:nvPr/>
            </p:nvSpPr>
            <p:spPr>
              <a:xfrm>
                <a:off x="1972964" y="1498253"/>
                <a:ext cx="521297" cy="461665"/>
              </a:xfrm>
              <a:prstGeom prst="rect">
                <a:avLst/>
              </a:prstGeom>
              <a:blipFill>
                <a:blip r:embed="rId6"/>
                <a:stretch>
                  <a:fillRect l="-3529" r="-2705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8CD18FE-E4D8-49A8-80B2-66F3212C2166}"/>
                  </a:ext>
                </a:extLst>
              </p:cNvPr>
              <p:cNvSpPr txBox="1"/>
              <p:nvPr/>
            </p:nvSpPr>
            <p:spPr>
              <a:xfrm>
                <a:off x="906808" y="1950005"/>
                <a:ext cx="521297"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𝐶</m:t>
                          </m:r>
                        </m:e>
                        <m:sup>
                          <m:r>
                            <a:rPr lang="en-US" altLang="zh-CN" sz="2400" b="0" i="1" smtClean="0">
                              <a:latin typeface="Cambria Math" panose="02040503050406030204" pitchFamily="18" charset="0"/>
                            </a:rPr>
                            <m:t>′</m:t>
                          </m:r>
                        </m:sup>
                      </m:sSup>
                    </m:oMath>
                  </m:oMathPara>
                </a14:m>
                <a:endParaRPr lang="zh-CN" altLang="en-US" dirty="0"/>
              </a:p>
            </p:txBody>
          </p:sp>
        </mc:Choice>
        <mc:Fallback xmlns="">
          <p:sp>
            <p:nvSpPr>
              <p:cNvPr id="39" name="文本框 38">
                <a:extLst>
                  <a:ext uri="{FF2B5EF4-FFF2-40B4-BE49-F238E27FC236}">
                    <a16:creationId xmlns:a16="http://schemas.microsoft.com/office/drawing/2014/main" id="{F8CD18FE-E4D8-49A8-80B2-66F3212C2166}"/>
                  </a:ext>
                </a:extLst>
              </p:cNvPr>
              <p:cNvSpPr txBox="1">
                <a:spLocks noRot="1" noChangeAspect="1" noMove="1" noResize="1" noEditPoints="1" noAdjustHandles="1" noChangeArrowheads="1" noChangeShapeType="1" noTextEdit="1"/>
              </p:cNvSpPr>
              <p:nvPr/>
            </p:nvSpPr>
            <p:spPr>
              <a:xfrm>
                <a:off x="906808" y="1950005"/>
                <a:ext cx="521297" cy="473591"/>
              </a:xfrm>
              <a:prstGeom prst="rect">
                <a:avLst/>
              </a:prstGeom>
              <a:blipFill>
                <a:blip r:embed="rId7"/>
                <a:stretch>
                  <a:fillRect/>
                </a:stretch>
              </a:blipFill>
            </p:spPr>
            <p:txBody>
              <a:bodyPr/>
              <a:lstStyle/>
              <a:p>
                <a:r>
                  <a:rPr lang="zh-CN" altLang="en-US">
                    <a:noFill/>
                  </a:rPr>
                  <a:t> </a:t>
                </a:r>
              </a:p>
            </p:txBody>
          </p:sp>
        </mc:Fallback>
      </mc:AlternateContent>
      <p:sp>
        <p:nvSpPr>
          <p:cNvPr id="11" name="Text Box 3">
            <a:extLst>
              <a:ext uri="{FF2B5EF4-FFF2-40B4-BE49-F238E27FC236}">
                <a16:creationId xmlns:a16="http://schemas.microsoft.com/office/drawing/2014/main" id="{88E97C29-294B-421A-BBB6-00BB8982E93A}"/>
              </a:ext>
            </a:extLst>
          </p:cNvPr>
          <p:cNvSpPr txBox="1">
            <a:spLocks noChangeArrowheads="1"/>
          </p:cNvSpPr>
          <p:nvPr/>
        </p:nvSpPr>
        <p:spPr bwMode="auto">
          <a:xfrm>
            <a:off x="7258050" y="55626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鱼</a:t>
            </a:r>
            <a:endParaRPr lang="en-US" altLang="zh-CN" sz="2400">
              <a:latin typeface="Times New Roman" panose="02020603050405020304" pitchFamily="18" charset="0"/>
              <a:ea typeface="宋体" panose="02010600030101010101" pitchFamily="2" charset="-122"/>
            </a:endParaRPr>
          </a:p>
        </p:txBody>
      </p:sp>
      <p:sp>
        <p:nvSpPr>
          <p:cNvPr id="12" name="Text Box 4">
            <a:extLst>
              <a:ext uri="{FF2B5EF4-FFF2-40B4-BE49-F238E27FC236}">
                <a16:creationId xmlns:a16="http://schemas.microsoft.com/office/drawing/2014/main" id="{4D8FE16E-2AE8-4377-A31D-366C21751E6B}"/>
              </a:ext>
            </a:extLst>
          </p:cNvPr>
          <p:cNvSpPr txBox="1">
            <a:spLocks noChangeArrowheads="1"/>
          </p:cNvSpPr>
          <p:nvPr/>
        </p:nvSpPr>
        <p:spPr bwMode="auto">
          <a:xfrm>
            <a:off x="746125" y="1184275"/>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椰子</a:t>
            </a:r>
            <a:endParaRPr lang="en-US" altLang="zh-CN" sz="2400" b="0">
              <a:latin typeface="Times New Roman" panose="02020603050405020304" pitchFamily="18" charset="0"/>
              <a:ea typeface="宋体" panose="02010600030101010101" pitchFamily="2" charset="-122"/>
            </a:endParaRPr>
          </a:p>
        </p:txBody>
      </p:sp>
      <p:sp>
        <p:nvSpPr>
          <p:cNvPr id="13" name="Freeform 5">
            <a:extLst>
              <a:ext uri="{FF2B5EF4-FFF2-40B4-BE49-F238E27FC236}">
                <a16:creationId xmlns:a16="http://schemas.microsoft.com/office/drawing/2014/main" id="{20347C83-B28E-4EDA-91CA-3510C124F3EF}"/>
              </a:ext>
            </a:extLst>
          </p:cNvPr>
          <p:cNvSpPr>
            <a:spLocks/>
          </p:cNvSpPr>
          <p:nvPr/>
        </p:nvSpPr>
        <p:spPr bwMode="auto">
          <a:xfrm>
            <a:off x="1447800" y="1981200"/>
            <a:ext cx="5257800" cy="3581400"/>
          </a:xfrm>
          <a:custGeom>
            <a:avLst/>
            <a:gdLst>
              <a:gd name="T0" fmla="*/ 0 w 1584"/>
              <a:gd name="T1" fmla="*/ 0 h 1488"/>
              <a:gd name="T2" fmla="*/ 1274618 w 1584"/>
              <a:gd name="T3" fmla="*/ 115529 h 1488"/>
              <a:gd name="T4" fmla="*/ 2867891 w 1584"/>
              <a:gd name="T5" fmla="*/ 577645 h 1488"/>
              <a:gd name="T6" fmla="*/ 4142509 w 1584"/>
              <a:gd name="T7" fmla="*/ 1386349 h 1488"/>
              <a:gd name="T8" fmla="*/ 4779818 w 1584"/>
              <a:gd name="T9" fmla="*/ 2195051 h 1488"/>
              <a:gd name="T10" fmla="*/ 5098473 w 1584"/>
              <a:gd name="T11" fmla="*/ 2888226 h 1488"/>
              <a:gd name="T12" fmla="*/ 5257800 w 1584"/>
              <a:gd name="T13" fmla="*/ 3581400 h 1488"/>
              <a:gd name="T14" fmla="*/ 0 60000 65536"/>
              <a:gd name="T15" fmla="*/ 0 60000 65536"/>
              <a:gd name="T16" fmla="*/ 0 60000 65536"/>
              <a:gd name="T17" fmla="*/ 0 60000 65536"/>
              <a:gd name="T18" fmla="*/ 0 60000 65536"/>
              <a:gd name="T19" fmla="*/ 0 60000 65536"/>
              <a:gd name="T20" fmla="*/ 0 60000 65536"/>
              <a:gd name="T21" fmla="*/ 0 w 1584"/>
              <a:gd name="T22" fmla="*/ 0 h 1488"/>
              <a:gd name="T23" fmla="*/ 1584 w 1584"/>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4" h="1488">
                <a:moveTo>
                  <a:pt x="0" y="0"/>
                </a:moveTo>
                <a:cubicBezTo>
                  <a:pt x="120" y="4"/>
                  <a:pt x="240" y="8"/>
                  <a:pt x="384" y="48"/>
                </a:cubicBezTo>
                <a:cubicBezTo>
                  <a:pt x="528" y="88"/>
                  <a:pt x="720" y="152"/>
                  <a:pt x="864" y="240"/>
                </a:cubicBezTo>
                <a:cubicBezTo>
                  <a:pt x="1008" y="328"/>
                  <a:pt x="1152" y="464"/>
                  <a:pt x="1248" y="576"/>
                </a:cubicBezTo>
                <a:cubicBezTo>
                  <a:pt x="1344" y="688"/>
                  <a:pt x="1392" y="808"/>
                  <a:pt x="1440" y="912"/>
                </a:cubicBezTo>
                <a:cubicBezTo>
                  <a:pt x="1488" y="1016"/>
                  <a:pt x="1512" y="1104"/>
                  <a:pt x="1536" y="1200"/>
                </a:cubicBezTo>
                <a:cubicBezTo>
                  <a:pt x="1560" y="1296"/>
                  <a:pt x="1572" y="1392"/>
                  <a:pt x="1584" y="148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 name="Line 6">
            <a:extLst>
              <a:ext uri="{FF2B5EF4-FFF2-40B4-BE49-F238E27FC236}">
                <a16:creationId xmlns:a16="http://schemas.microsoft.com/office/drawing/2014/main" id="{F7F8A764-0E33-4286-B58B-91DAB9DB5BE5}"/>
              </a:ext>
            </a:extLst>
          </p:cNvPr>
          <p:cNvSpPr>
            <a:spLocks noChangeShapeType="1"/>
          </p:cNvSpPr>
          <p:nvPr/>
        </p:nvSpPr>
        <p:spPr bwMode="auto">
          <a:xfrm flipV="1">
            <a:off x="1447800" y="1676400"/>
            <a:ext cx="0" cy="3886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7">
            <a:extLst>
              <a:ext uri="{FF2B5EF4-FFF2-40B4-BE49-F238E27FC236}">
                <a16:creationId xmlns:a16="http://schemas.microsoft.com/office/drawing/2014/main" id="{BB0161C0-B24A-4EBD-A16C-7262DB052890}"/>
              </a:ext>
            </a:extLst>
          </p:cNvPr>
          <p:cNvSpPr>
            <a:spLocks noChangeShapeType="1"/>
          </p:cNvSpPr>
          <p:nvPr/>
        </p:nvSpPr>
        <p:spPr bwMode="auto">
          <a:xfrm>
            <a:off x="1447800" y="5562600"/>
            <a:ext cx="6019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8">
            <a:extLst>
              <a:ext uri="{FF2B5EF4-FFF2-40B4-BE49-F238E27FC236}">
                <a16:creationId xmlns:a16="http://schemas.microsoft.com/office/drawing/2014/main" id="{03D06241-4316-4EDD-8455-2FE72038F818}"/>
              </a:ext>
            </a:extLst>
          </p:cNvPr>
          <p:cNvSpPr>
            <a:spLocks noChangeArrowheads="1"/>
          </p:cNvSpPr>
          <p:nvPr/>
        </p:nvSpPr>
        <p:spPr bwMode="auto">
          <a:xfrm>
            <a:off x="1447800" y="2209800"/>
            <a:ext cx="1752600" cy="3352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Freeform 9">
            <a:extLst>
              <a:ext uri="{FF2B5EF4-FFF2-40B4-BE49-F238E27FC236}">
                <a16:creationId xmlns:a16="http://schemas.microsoft.com/office/drawing/2014/main" id="{7042A07D-079B-4467-8394-2518BBFC12EB}"/>
              </a:ext>
            </a:extLst>
          </p:cNvPr>
          <p:cNvSpPr>
            <a:spLocks/>
          </p:cNvSpPr>
          <p:nvPr/>
        </p:nvSpPr>
        <p:spPr bwMode="auto">
          <a:xfrm>
            <a:off x="1447800" y="2209800"/>
            <a:ext cx="1752600" cy="3352800"/>
          </a:xfrm>
          <a:custGeom>
            <a:avLst/>
            <a:gdLst>
              <a:gd name="T0" fmla="*/ 1752600 w 1104"/>
              <a:gd name="T1" fmla="*/ 0 h 2112"/>
              <a:gd name="T2" fmla="*/ 990600 w 1104"/>
              <a:gd name="T3" fmla="*/ 990600 h 2112"/>
              <a:gd name="T4" fmla="*/ 685800 w 1104"/>
              <a:gd name="T5" fmla="*/ 2362200 h 2112"/>
              <a:gd name="T6" fmla="*/ 0 w 1104"/>
              <a:gd name="T7" fmla="*/ 3352800 h 2112"/>
              <a:gd name="T8" fmla="*/ 0 60000 65536"/>
              <a:gd name="T9" fmla="*/ 0 60000 65536"/>
              <a:gd name="T10" fmla="*/ 0 60000 65536"/>
              <a:gd name="T11" fmla="*/ 0 60000 65536"/>
              <a:gd name="T12" fmla="*/ 0 w 1104"/>
              <a:gd name="T13" fmla="*/ 0 h 2112"/>
              <a:gd name="T14" fmla="*/ 1104 w 1104"/>
              <a:gd name="T15" fmla="*/ 2112 h 2112"/>
            </a:gdLst>
            <a:ahLst/>
            <a:cxnLst>
              <a:cxn ang="T8">
                <a:pos x="T0" y="T1"/>
              </a:cxn>
              <a:cxn ang="T9">
                <a:pos x="T2" y="T3"/>
              </a:cxn>
              <a:cxn ang="T10">
                <a:pos x="T4" y="T5"/>
              </a:cxn>
              <a:cxn ang="T11">
                <a:pos x="T6" y="T7"/>
              </a:cxn>
            </a:cxnLst>
            <a:rect l="T12" t="T13" r="T14" b="T15"/>
            <a:pathLst>
              <a:path w="1104" h="2112">
                <a:moveTo>
                  <a:pt x="1104" y="0"/>
                </a:moveTo>
                <a:cubicBezTo>
                  <a:pt x="920" y="188"/>
                  <a:pt x="736" y="376"/>
                  <a:pt x="624" y="624"/>
                </a:cubicBezTo>
                <a:cubicBezTo>
                  <a:pt x="512" y="872"/>
                  <a:pt x="536" y="1240"/>
                  <a:pt x="432" y="1488"/>
                </a:cubicBezTo>
                <a:cubicBezTo>
                  <a:pt x="328" y="1736"/>
                  <a:pt x="164" y="1924"/>
                  <a:pt x="0" y="2112"/>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Oval 10">
            <a:extLst>
              <a:ext uri="{FF2B5EF4-FFF2-40B4-BE49-F238E27FC236}">
                <a16:creationId xmlns:a16="http://schemas.microsoft.com/office/drawing/2014/main" id="{D45C59B5-941D-49AF-9F26-B5D4169A1BC5}"/>
              </a:ext>
            </a:extLst>
          </p:cNvPr>
          <p:cNvSpPr>
            <a:spLocks noChangeArrowheads="1"/>
          </p:cNvSpPr>
          <p:nvPr/>
        </p:nvSpPr>
        <p:spPr bwMode="auto">
          <a:xfrm>
            <a:off x="3124200" y="2133600"/>
            <a:ext cx="152400" cy="1524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Text Box 11">
            <a:extLst>
              <a:ext uri="{FF2B5EF4-FFF2-40B4-BE49-F238E27FC236}">
                <a16:creationId xmlns:a16="http://schemas.microsoft.com/office/drawing/2014/main" id="{5204ACBE-4C02-4A3F-84C3-B79D5AA07A4C}"/>
              </a:ext>
            </a:extLst>
          </p:cNvPr>
          <p:cNvSpPr txBox="1">
            <a:spLocks noChangeArrowheads="1"/>
          </p:cNvSpPr>
          <p:nvPr/>
        </p:nvSpPr>
        <p:spPr bwMode="auto">
          <a:xfrm>
            <a:off x="974725" y="5410200"/>
            <a:ext cx="712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RC</a:t>
            </a:r>
            <a:endParaRPr lang="en-US" altLang="zh-CN" sz="2400">
              <a:ea typeface="宋体" panose="02010600030101010101" pitchFamily="2" charset="-122"/>
            </a:endParaRPr>
          </a:p>
        </p:txBody>
      </p:sp>
      <p:sp>
        <p:nvSpPr>
          <p:cNvPr id="22" name="Text Box 12">
            <a:extLst>
              <a:ext uri="{FF2B5EF4-FFF2-40B4-BE49-F238E27FC236}">
                <a16:creationId xmlns:a16="http://schemas.microsoft.com/office/drawing/2014/main" id="{0EED8DE2-0F26-4DBB-8D6B-A09FD348964D}"/>
              </a:ext>
            </a:extLst>
          </p:cNvPr>
          <p:cNvSpPr txBox="1">
            <a:spLocks noChangeArrowheads="1"/>
          </p:cNvSpPr>
          <p:nvPr/>
        </p:nvSpPr>
        <p:spPr bwMode="auto">
          <a:xfrm>
            <a:off x="3200400" y="1752600"/>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MF</a:t>
            </a:r>
            <a:endParaRPr lang="en-US" altLang="zh-CN" sz="2400">
              <a:ea typeface="宋体" panose="02010600030101010101" pitchFamily="2" charset="-122"/>
            </a:endParaRPr>
          </a:p>
        </p:txBody>
      </p:sp>
      <p:sp>
        <p:nvSpPr>
          <p:cNvPr id="25" name="Line 15">
            <a:extLst>
              <a:ext uri="{FF2B5EF4-FFF2-40B4-BE49-F238E27FC236}">
                <a16:creationId xmlns:a16="http://schemas.microsoft.com/office/drawing/2014/main" id="{04565A88-F28F-4B55-AFB1-5EA41D903B8F}"/>
              </a:ext>
            </a:extLst>
          </p:cNvPr>
          <p:cNvSpPr>
            <a:spLocks noChangeShapeType="1"/>
          </p:cNvSpPr>
          <p:nvPr/>
        </p:nvSpPr>
        <p:spPr bwMode="auto">
          <a:xfrm>
            <a:off x="2295525" y="2209800"/>
            <a:ext cx="0" cy="335280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6">
            <a:extLst>
              <a:ext uri="{FF2B5EF4-FFF2-40B4-BE49-F238E27FC236}">
                <a16:creationId xmlns:a16="http://schemas.microsoft.com/office/drawing/2014/main" id="{B1EE941E-4BE1-4ABF-B950-5735AE879280}"/>
              </a:ext>
            </a:extLst>
          </p:cNvPr>
          <p:cNvSpPr>
            <a:spLocks noChangeShapeType="1"/>
          </p:cNvSpPr>
          <p:nvPr/>
        </p:nvSpPr>
        <p:spPr bwMode="auto">
          <a:xfrm>
            <a:off x="1447800" y="3743325"/>
            <a:ext cx="1752600" cy="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1">
            <a:extLst>
              <a:ext uri="{FF2B5EF4-FFF2-40B4-BE49-F238E27FC236}">
                <a16:creationId xmlns:a16="http://schemas.microsoft.com/office/drawing/2014/main" id="{3D909F1D-21F1-49BE-9467-AF6060D89DBC}"/>
              </a:ext>
            </a:extLst>
          </p:cNvPr>
          <p:cNvSpPr>
            <a:spLocks noChangeShapeType="1"/>
          </p:cNvSpPr>
          <p:nvPr/>
        </p:nvSpPr>
        <p:spPr bwMode="auto">
          <a:xfrm>
            <a:off x="2362200" y="1981200"/>
            <a:ext cx="1752600" cy="45720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Freeform 22">
            <a:extLst>
              <a:ext uri="{FF2B5EF4-FFF2-40B4-BE49-F238E27FC236}">
                <a16:creationId xmlns:a16="http://schemas.microsoft.com/office/drawing/2014/main" id="{2876A68D-4000-40A2-B7FA-BD03AC07ECD4}"/>
              </a:ext>
            </a:extLst>
          </p:cNvPr>
          <p:cNvSpPr>
            <a:spLocks/>
          </p:cNvSpPr>
          <p:nvPr/>
        </p:nvSpPr>
        <p:spPr bwMode="auto">
          <a:xfrm>
            <a:off x="2114550" y="2533650"/>
            <a:ext cx="1219200" cy="1981200"/>
          </a:xfrm>
          <a:custGeom>
            <a:avLst/>
            <a:gdLst>
              <a:gd name="T0" fmla="*/ 0 w 768"/>
              <a:gd name="T1" fmla="*/ 0 h 1248"/>
              <a:gd name="T2" fmla="*/ 152400 w 768"/>
              <a:gd name="T3" fmla="*/ 914400 h 1248"/>
              <a:gd name="T4" fmla="*/ 228600 w 768"/>
              <a:gd name="T5" fmla="*/ 1219200 h 1248"/>
              <a:gd name="T6" fmla="*/ 609600 w 768"/>
              <a:gd name="T7" fmla="*/ 1676400 h 1248"/>
              <a:gd name="T8" fmla="*/ 1219200 w 768"/>
              <a:gd name="T9" fmla="*/ 1981200 h 1248"/>
              <a:gd name="T10" fmla="*/ 0 60000 65536"/>
              <a:gd name="T11" fmla="*/ 0 60000 65536"/>
              <a:gd name="T12" fmla="*/ 0 60000 65536"/>
              <a:gd name="T13" fmla="*/ 0 60000 65536"/>
              <a:gd name="T14" fmla="*/ 0 60000 65536"/>
              <a:gd name="T15" fmla="*/ 0 w 768"/>
              <a:gd name="T16" fmla="*/ 0 h 1248"/>
              <a:gd name="T17" fmla="*/ 768 w 768"/>
              <a:gd name="T18" fmla="*/ 1248 h 1248"/>
            </a:gdLst>
            <a:ahLst/>
            <a:cxnLst>
              <a:cxn ang="T10">
                <a:pos x="T0" y="T1"/>
              </a:cxn>
              <a:cxn ang="T11">
                <a:pos x="T2" y="T3"/>
              </a:cxn>
              <a:cxn ang="T12">
                <a:pos x="T4" y="T5"/>
              </a:cxn>
              <a:cxn ang="T13">
                <a:pos x="T6" y="T7"/>
              </a:cxn>
              <a:cxn ang="T14">
                <a:pos x="T8" y="T9"/>
              </a:cxn>
            </a:cxnLst>
            <a:rect l="T15" t="T16" r="T17" b="T18"/>
            <a:pathLst>
              <a:path w="768" h="1248">
                <a:moveTo>
                  <a:pt x="0" y="0"/>
                </a:moveTo>
                <a:cubicBezTo>
                  <a:pt x="36" y="224"/>
                  <a:pt x="72" y="448"/>
                  <a:pt x="96" y="576"/>
                </a:cubicBezTo>
                <a:cubicBezTo>
                  <a:pt x="120" y="704"/>
                  <a:pt x="96" y="688"/>
                  <a:pt x="144" y="768"/>
                </a:cubicBezTo>
                <a:cubicBezTo>
                  <a:pt x="192" y="848"/>
                  <a:pt x="280" y="976"/>
                  <a:pt x="384" y="1056"/>
                </a:cubicBezTo>
                <a:cubicBezTo>
                  <a:pt x="488" y="1136"/>
                  <a:pt x="628" y="1192"/>
                  <a:pt x="768" y="1248"/>
                </a:cubicBezTo>
              </a:path>
            </a:pathLst>
          </a:custGeom>
          <a:noFill/>
          <a:ln w="28575">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Freeform 23">
            <a:extLst>
              <a:ext uri="{FF2B5EF4-FFF2-40B4-BE49-F238E27FC236}">
                <a16:creationId xmlns:a16="http://schemas.microsoft.com/office/drawing/2014/main" id="{89527866-D18D-4EEF-B725-BB0BAB938BE9}"/>
              </a:ext>
            </a:extLst>
          </p:cNvPr>
          <p:cNvSpPr>
            <a:spLocks/>
          </p:cNvSpPr>
          <p:nvPr/>
        </p:nvSpPr>
        <p:spPr bwMode="auto">
          <a:xfrm flipH="1" flipV="1">
            <a:off x="1247775" y="2847975"/>
            <a:ext cx="1219200" cy="1981200"/>
          </a:xfrm>
          <a:custGeom>
            <a:avLst/>
            <a:gdLst>
              <a:gd name="T0" fmla="*/ 0 w 768"/>
              <a:gd name="T1" fmla="*/ 0 h 1248"/>
              <a:gd name="T2" fmla="*/ 152400 w 768"/>
              <a:gd name="T3" fmla="*/ 914400 h 1248"/>
              <a:gd name="T4" fmla="*/ 228600 w 768"/>
              <a:gd name="T5" fmla="*/ 1219200 h 1248"/>
              <a:gd name="T6" fmla="*/ 609600 w 768"/>
              <a:gd name="T7" fmla="*/ 1676400 h 1248"/>
              <a:gd name="T8" fmla="*/ 1219200 w 768"/>
              <a:gd name="T9" fmla="*/ 1981200 h 1248"/>
              <a:gd name="T10" fmla="*/ 0 60000 65536"/>
              <a:gd name="T11" fmla="*/ 0 60000 65536"/>
              <a:gd name="T12" fmla="*/ 0 60000 65536"/>
              <a:gd name="T13" fmla="*/ 0 60000 65536"/>
              <a:gd name="T14" fmla="*/ 0 60000 65536"/>
              <a:gd name="T15" fmla="*/ 0 w 768"/>
              <a:gd name="T16" fmla="*/ 0 h 1248"/>
              <a:gd name="T17" fmla="*/ 768 w 768"/>
              <a:gd name="T18" fmla="*/ 1248 h 1248"/>
            </a:gdLst>
            <a:ahLst/>
            <a:cxnLst>
              <a:cxn ang="T10">
                <a:pos x="T0" y="T1"/>
              </a:cxn>
              <a:cxn ang="T11">
                <a:pos x="T2" y="T3"/>
              </a:cxn>
              <a:cxn ang="T12">
                <a:pos x="T4" y="T5"/>
              </a:cxn>
              <a:cxn ang="T13">
                <a:pos x="T6" y="T7"/>
              </a:cxn>
              <a:cxn ang="T14">
                <a:pos x="T8" y="T9"/>
              </a:cxn>
            </a:cxnLst>
            <a:rect l="T15" t="T16" r="T17" b="T18"/>
            <a:pathLst>
              <a:path w="768" h="1248">
                <a:moveTo>
                  <a:pt x="0" y="0"/>
                </a:moveTo>
                <a:cubicBezTo>
                  <a:pt x="36" y="224"/>
                  <a:pt x="72" y="448"/>
                  <a:pt x="96" y="576"/>
                </a:cubicBezTo>
                <a:cubicBezTo>
                  <a:pt x="120" y="704"/>
                  <a:pt x="96" y="688"/>
                  <a:pt x="144" y="768"/>
                </a:cubicBezTo>
                <a:cubicBezTo>
                  <a:pt x="192" y="848"/>
                  <a:pt x="280" y="976"/>
                  <a:pt x="384" y="1056"/>
                </a:cubicBezTo>
                <a:cubicBezTo>
                  <a:pt x="488" y="1136"/>
                  <a:pt x="628" y="1192"/>
                  <a:pt x="768" y="1248"/>
                </a:cubicBezTo>
              </a:path>
            </a:pathLst>
          </a:custGeom>
          <a:noFill/>
          <a:ln w="28575">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Line 24">
            <a:extLst>
              <a:ext uri="{FF2B5EF4-FFF2-40B4-BE49-F238E27FC236}">
                <a16:creationId xmlns:a16="http://schemas.microsoft.com/office/drawing/2014/main" id="{56702B06-3A53-4727-B8F3-57875D09D812}"/>
              </a:ext>
            </a:extLst>
          </p:cNvPr>
          <p:cNvSpPr>
            <a:spLocks noChangeShapeType="1"/>
          </p:cNvSpPr>
          <p:nvPr/>
        </p:nvSpPr>
        <p:spPr bwMode="auto">
          <a:xfrm rot="3028656">
            <a:off x="1409700" y="3467100"/>
            <a:ext cx="1752600" cy="457200"/>
          </a:xfrm>
          <a:prstGeom prst="line">
            <a:avLst/>
          </a:prstGeom>
          <a:noFill/>
          <a:ln w="76200">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Rectangle 34">
            <a:extLst>
              <a:ext uri="{FF2B5EF4-FFF2-40B4-BE49-F238E27FC236}">
                <a16:creationId xmlns:a16="http://schemas.microsoft.com/office/drawing/2014/main" id="{9C4EF678-31C3-41E4-861C-9F37363A14CF}"/>
              </a:ext>
            </a:extLst>
          </p:cNvPr>
          <p:cNvSpPr>
            <a:spLocks noChangeArrowheads="1"/>
          </p:cNvSpPr>
          <p:nvPr/>
        </p:nvSpPr>
        <p:spPr bwMode="auto">
          <a:xfrm>
            <a:off x="1447800" y="2762250"/>
            <a:ext cx="3267075" cy="28003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 name="Oval 26">
            <a:extLst>
              <a:ext uri="{FF2B5EF4-FFF2-40B4-BE49-F238E27FC236}">
                <a16:creationId xmlns:a16="http://schemas.microsoft.com/office/drawing/2014/main" id="{9995342C-5DBC-4E31-AF2B-AF4E21360D40}"/>
              </a:ext>
            </a:extLst>
          </p:cNvPr>
          <p:cNvSpPr>
            <a:spLocks noChangeArrowheads="1"/>
          </p:cNvSpPr>
          <p:nvPr/>
        </p:nvSpPr>
        <p:spPr bwMode="auto">
          <a:xfrm>
            <a:off x="4648200" y="2695575"/>
            <a:ext cx="152400" cy="152400"/>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6" name="Text Box 35">
            <a:extLst>
              <a:ext uri="{FF2B5EF4-FFF2-40B4-BE49-F238E27FC236}">
                <a16:creationId xmlns:a16="http://schemas.microsoft.com/office/drawing/2014/main" id="{EABAA2DA-1E1D-4068-8972-2D1DFDF06212}"/>
              </a:ext>
            </a:extLst>
          </p:cNvPr>
          <p:cNvSpPr txBox="1">
            <a:spLocks noChangeArrowheads="1"/>
          </p:cNvSpPr>
          <p:nvPr/>
        </p:nvSpPr>
        <p:spPr bwMode="auto">
          <a:xfrm>
            <a:off x="4724400" y="2314575"/>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MF</a:t>
            </a:r>
            <a:endParaRPr lang="en-US" altLang="zh-CN" sz="2400">
              <a:ea typeface="宋体" panose="02010600030101010101" pitchFamily="2" charset="-122"/>
            </a:endParaRPr>
          </a:p>
        </p:txBody>
      </p:sp>
      <p:sp>
        <p:nvSpPr>
          <p:cNvPr id="47" name="Line 36">
            <a:extLst>
              <a:ext uri="{FF2B5EF4-FFF2-40B4-BE49-F238E27FC236}">
                <a16:creationId xmlns:a16="http://schemas.microsoft.com/office/drawing/2014/main" id="{A5420C7F-50E8-41DE-9311-0ABDEABFC6EA}"/>
              </a:ext>
            </a:extLst>
          </p:cNvPr>
          <p:cNvSpPr>
            <a:spLocks noChangeShapeType="1"/>
          </p:cNvSpPr>
          <p:nvPr/>
        </p:nvSpPr>
        <p:spPr bwMode="auto">
          <a:xfrm>
            <a:off x="3200400" y="2209800"/>
            <a:ext cx="1514475" cy="561975"/>
          </a:xfrm>
          <a:prstGeom prst="line">
            <a:avLst/>
          </a:prstGeom>
          <a:noFill/>
          <a:ln w="57150">
            <a:solidFill>
              <a:srgbClr val="0099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7">
            <a:extLst>
              <a:ext uri="{FF2B5EF4-FFF2-40B4-BE49-F238E27FC236}">
                <a16:creationId xmlns:a16="http://schemas.microsoft.com/office/drawing/2014/main" id="{62B0865B-F128-409E-BA65-693C80452B95}"/>
              </a:ext>
            </a:extLst>
          </p:cNvPr>
          <p:cNvSpPr>
            <a:spLocks noChangeShapeType="1"/>
          </p:cNvSpPr>
          <p:nvPr/>
        </p:nvSpPr>
        <p:spPr bwMode="auto">
          <a:xfrm>
            <a:off x="2295525" y="3743325"/>
            <a:ext cx="1514475" cy="561975"/>
          </a:xfrm>
          <a:prstGeom prst="line">
            <a:avLst/>
          </a:prstGeom>
          <a:noFill/>
          <a:ln w="57150">
            <a:solidFill>
              <a:srgbClr val="0099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8">
            <a:extLst>
              <a:ext uri="{FF2B5EF4-FFF2-40B4-BE49-F238E27FC236}">
                <a16:creationId xmlns:a16="http://schemas.microsoft.com/office/drawing/2014/main" id="{EE025DD3-E262-451D-90A2-BE0349F1C7C9}"/>
              </a:ext>
            </a:extLst>
          </p:cNvPr>
          <p:cNvSpPr>
            <a:spLocks noChangeShapeType="1"/>
          </p:cNvSpPr>
          <p:nvPr/>
        </p:nvSpPr>
        <p:spPr bwMode="auto">
          <a:xfrm>
            <a:off x="3810000" y="2771775"/>
            <a:ext cx="0" cy="1533525"/>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9">
            <a:extLst>
              <a:ext uri="{FF2B5EF4-FFF2-40B4-BE49-F238E27FC236}">
                <a16:creationId xmlns:a16="http://schemas.microsoft.com/office/drawing/2014/main" id="{AA1B3671-58ED-4AEE-9516-7BA9DEB331CD}"/>
              </a:ext>
            </a:extLst>
          </p:cNvPr>
          <p:cNvSpPr>
            <a:spLocks noChangeShapeType="1"/>
          </p:cNvSpPr>
          <p:nvPr/>
        </p:nvSpPr>
        <p:spPr bwMode="auto">
          <a:xfrm>
            <a:off x="3810000" y="4305300"/>
            <a:ext cx="904875" cy="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52" name="Text Box 42">
                <a:extLst>
                  <a:ext uri="{FF2B5EF4-FFF2-40B4-BE49-F238E27FC236}">
                    <a16:creationId xmlns:a16="http://schemas.microsoft.com/office/drawing/2014/main" id="{AF6E7FC4-6882-4122-B543-BC306F615CD0}"/>
                  </a:ext>
                </a:extLst>
              </p:cNvPr>
              <p:cNvSpPr txBox="1">
                <a:spLocks noChangeArrowheads="1"/>
              </p:cNvSpPr>
              <p:nvPr/>
            </p:nvSpPr>
            <p:spPr bwMode="auto">
              <a:xfrm>
                <a:off x="4365625" y="1489075"/>
                <a:ext cx="4480519" cy="95410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假设生产量为</a:t>
                </a:r>
                <a14:m>
                  <m:oMath xmlns:m="http://schemas.openxmlformats.org/officeDocument/2006/math">
                    <m:d>
                      <m:dPr>
                        <m:ctrlPr>
                          <a:rPr lang="en-US" altLang="zh-CN" i="1">
                            <a:latin typeface="Cambria Math" panose="02040503050406030204" pitchFamily="18" charset="0"/>
                            <a:ea typeface="宋体" panose="02010600030101010101" pitchFamily="2" charset="-122"/>
                          </a:rPr>
                        </m:ctrlPr>
                      </m:dPr>
                      <m:e>
                        <m:sSup>
                          <m:sSupPr>
                            <m:ctrlPr>
                              <a:rPr lang="en-US" altLang="zh-CN" b="0" i="1">
                                <a:latin typeface="Cambria Math" panose="02040503050406030204" pitchFamily="18" charset="0"/>
                              </a:rPr>
                            </m:ctrlPr>
                          </m:sSupPr>
                          <m:e>
                            <m:r>
                              <a:rPr lang="en-US" altLang="zh-CN" b="0" i="1">
                                <a:latin typeface="Cambria Math" panose="02040503050406030204" pitchFamily="18" charset="0"/>
                              </a:rPr>
                              <m:t>𝐹</m:t>
                            </m:r>
                            <m:r>
                              <a:rPr lang="en-US" altLang="zh-CN" b="0" i="1" smtClean="0">
                                <a:latin typeface="Cambria Math" panose="02040503050406030204" pitchFamily="18" charset="0"/>
                              </a:rPr>
                              <m:t>′</m:t>
                            </m:r>
                          </m:e>
                          <m:sup>
                            <m:r>
                              <a:rPr lang="en-US" altLang="zh-CN" b="0" i="1">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b="0" i="1">
                                <a:latin typeface="Cambria Math" panose="02040503050406030204" pitchFamily="18" charset="0"/>
                              </a:rPr>
                            </m:ctrlPr>
                          </m:sSupPr>
                          <m:e>
                            <m:r>
                              <a:rPr lang="en-US" altLang="zh-CN" b="0" i="1">
                                <a:latin typeface="Cambria Math" panose="02040503050406030204" pitchFamily="18" charset="0"/>
                              </a:rPr>
                              <m:t>𝐶</m:t>
                            </m:r>
                          </m:e>
                          <m:sup>
                            <m:r>
                              <a:rPr lang="en-US" altLang="zh-CN" b="0" i="1" smtClean="0">
                                <a:latin typeface="Cambria Math" panose="02040503050406030204" pitchFamily="18" charset="0"/>
                              </a:rPr>
                              <m:t>′</m:t>
                            </m:r>
                            <m:r>
                              <a:rPr lang="en-US" altLang="zh-CN" b="0" i="1">
                                <a:latin typeface="Cambria Math" panose="02040503050406030204" pitchFamily="18" charset="0"/>
                              </a:rPr>
                              <m:t>′</m:t>
                            </m:r>
                          </m:sup>
                        </m:sSup>
                      </m:e>
                    </m:d>
                  </m:oMath>
                </a14:m>
                <a:endParaRPr lang="en-US" altLang="zh-CN" dirty="0">
                  <a:ea typeface="宋体" panose="02010600030101010101" pitchFamily="2" charset="-122"/>
                </a:endParaRPr>
              </a:p>
              <a:p>
                <a:r>
                  <a:rPr lang="zh-CN" altLang="en-US" dirty="0">
                    <a:ea typeface="宋体" panose="02010600030101010101" pitchFamily="2" charset="-122"/>
                  </a:rPr>
                  <a:t>星期五所得分配如前一样。</a:t>
                </a:r>
                <a:endParaRPr lang="en-US" altLang="zh-CN" sz="2400" b="0" dirty="0">
                  <a:ea typeface="宋体" panose="02010600030101010101" pitchFamily="2" charset="-122"/>
                </a:endParaRPr>
              </a:p>
            </p:txBody>
          </p:sp>
        </mc:Choice>
        <mc:Fallback xmlns="">
          <p:sp>
            <p:nvSpPr>
              <p:cNvPr id="52" name="Text Box 42">
                <a:extLst>
                  <a:ext uri="{FF2B5EF4-FFF2-40B4-BE49-F238E27FC236}">
                    <a16:creationId xmlns:a16="http://schemas.microsoft.com/office/drawing/2014/main" id="{AF6E7FC4-6882-4122-B543-BC306F615CD0}"/>
                  </a:ext>
                </a:extLst>
              </p:cNvPr>
              <p:cNvSpPr txBox="1">
                <a:spLocks noRot="1" noChangeAspect="1" noMove="1" noResize="1" noEditPoints="1" noAdjustHandles="1" noChangeArrowheads="1" noChangeShapeType="1" noTextEdit="1"/>
              </p:cNvSpPr>
              <p:nvPr/>
            </p:nvSpPr>
            <p:spPr bwMode="auto">
              <a:xfrm>
                <a:off x="4365625" y="1489075"/>
                <a:ext cx="4480519" cy="954107"/>
              </a:xfrm>
              <a:prstGeom prst="rect">
                <a:avLst/>
              </a:prstGeom>
              <a:blipFill>
                <a:blip r:embed="rId8"/>
                <a:stretch>
                  <a:fillRect l="-2721" t="-8280" r="-2857" b="-146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213D46E0-5077-46F4-8B5E-D95D018EB82C}"/>
                  </a:ext>
                </a:extLst>
              </p:cNvPr>
              <p:cNvSpPr txBox="1"/>
              <p:nvPr/>
            </p:nvSpPr>
            <p:spPr>
              <a:xfrm>
                <a:off x="894778" y="2521806"/>
                <a:ext cx="521297"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𝐶</m:t>
                          </m:r>
                        </m:e>
                        <m:sup>
                          <m:r>
                            <a:rPr lang="en-US" altLang="zh-CN" sz="2400" b="0" i="1" smtClean="0">
                              <a:latin typeface="Cambria Math" panose="02040503050406030204" pitchFamily="18" charset="0"/>
                            </a:rPr>
                            <m:t>′′</m:t>
                          </m:r>
                        </m:sup>
                      </m:sSup>
                    </m:oMath>
                  </m:oMathPara>
                </a14:m>
                <a:endParaRPr lang="zh-CN" altLang="en-US" dirty="0"/>
              </a:p>
            </p:txBody>
          </p:sp>
        </mc:Choice>
        <mc:Fallback xmlns="">
          <p:sp>
            <p:nvSpPr>
              <p:cNvPr id="54" name="文本框 53">
                <a:extLst>
                  <a:ext uri="{FF2B5EF4-FFF2-40B4-BE49-F238E27FC236}">
                    <a16:creationId xmlns:a16="http://schemas.microsoft.com/office/drawing/2014/main" id="{213D46E0-5077-46F4-8B5E-D95D018EB82C}"/>
                  </a:ext>
                </a:extLst>
              </p:cNvPr>
              <p:cNvSpPr txBox="1">
                <a:spLocks noRot="1" noChangeAspect="1" noMove="1" noResize="1" noEditPoints="1" noAdjustHandles="1" noChangeArrowheads="1" noChangeShapeType="1" noTextEdit="1"/>
              </p:cNvSpPr>
              <p:nvPr/>
            </p:nvSpPr>
            <p:spPr>
              <a:xfrm>
                <a:off x="894778" y="2521806"/>
                <a:ext cx="521297" cy="473591"/>
              </a:xfrm>
              <a:prstGeom prst="rect">
                <a:avLst/>
              </a:prstGeom>
              <a:blipFill>
                <a:blip r:embed="rId9"/>
                <a:stretch>
                  <a:fillRect l="-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1752D237-760B-403A-B8EC-D6766772DD41}"/>
                  </a:ext>
                </a:extLst>
              </p:cNvPr>
              <p:cNvSpPr txBox="1"/>
              <p:nvPr/>
            </p:nvSpPr>
            <p:spPr>
              <a:xfrm>
                <a:off x="4436120" y="5520184"/>
                <a:ext cx="6014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oMath>
                  </m:oMathPara>
                </a14:m>
                <a:endParaRPr lang="zh-CN" altLang="en-US" dirty="0"/>
              </a:p>
            </p:txBody>
          </p:sp>
        </mc:Choice>
        <mc:Fallback xmlns="">
          <p:sp>
            <p:nvSpPr>
              <p:cNvPr id="55" name="文本框 54">
                <a:extLst>
                  <a:ext uri="{FF2B5EF4-FFF2-40B4-BE49-F238E27FC236}">
                    <a16:creationId xmlns:a16="http://schemas.microsoft.com/office/drawing/2014/main" id="{1752D237-760B-403A-B8EC-D6766772DD41}"/>
                  </a:ext>
                </a:extLst>
              </p:cNvPr>
              <p:cNvSpPr txBox="1">
                <a:spLocks noRot="1" noChangeAspect="1" noMove="1" noResize="1" noEditPoints="1" noAdjustHandles="1" noChangeArrowheads="1" noChangeShapeType="1" noTextEdit="1"/>
              </p:cNvSpPr>
              <p:nvPr/>
            </p:nvSpPr>
            <p:spPr>
              <a:xfrm>
                <a:off x="4436120" y="5520184"/>
                <a:ext cx="601447" cy="46166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F1B2BC1B-C16B-4EEB-B006-B6C903F0DEAD}"/>
                  </a:ext>
                </a:extLst>
              </p:cNvPr>
              <p:cNvSpPr txBox="1"/>
              <p:nvPr/>
            </p:nvSpPr>
            <p:spPr>
              <a:xfrm>
                <a:off x="4696768" y="4070320"/>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𝑀𝐹</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56" name="文本框 55">
                <a:extLst>
                  <a:ext uri="{FF2B5EF4-FFF2-40B4-BE49-F238E27FC236}">
                    <a16:creationId xmlns:a16="http://schemas.microsoft.com/office/drawing/2014/main" id="{F1B2BC1B-C16B-4EEB-B006-B6C903F0DEAD}"/>
                  </a:ext>
                </a:extLst>
              </p:cNvPr>
              <p:cNvSpPr txBox="1">
                <a:spLocks noRot="1" noChangeAspect="1" noMove="1" noResize="1" noEditPoints="1" noAdjustHandles="1" noChangeArrowheads="1" noChangeShapeType="1" noTextEdit="1"/>
              </p:cNvSpPr>
              <p:nvPr/>
            </p:nvSpPr>
            <p:spPr>
              <a:xfrm>
                <a:off x="4696768" y="4070320"/>
                <a:ext cx="521297" cy="461665"/>
              </a:xfrm>
              <a:prstGeom prst="rect">
                <a:avLst/>
              </a:prstGeom>
              <a:blipFill>
                <a:blip r:embed="rId11"/>
                <a:stretch>
                  <a:fillRect l="-2326" r="-27907"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CF441043-0239-4234-A26F-E16FACB0195F}"/>
                  </a:ext>
                </a:extLst>
              </p:cNvPr>
              <p:cNvSpPr txBox="1"/>
              <p:nvPr/>
            </p:nvSpPr>
            <p:spPr>
              <a:xfrm>
                <a:off x="3479202" y="2315640"/>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𝑀𝐹</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57" name="文本框 56">
                <a:extLst>
                  <a:ext uri="{FF2B5EF4-FFF2-40B4-BE49-F238E27FC236}">
                    <a16:creationId xmlns:a16="http://schemas.microsoft.com/office/drawing/2014/main" id="{CF441043-0239-4234-A26F-E16FACB0195F}"/>
                  </a:ext>
                </a:extLst>
              </p:cNvPr>
              <p:cNvSpPr txBox="1">
                <a:spLocks noRot="1" noChangeAspect="1" noMove="1" noResize="1" noEditPoints="1" noAdjustHandles="1" noChangeArrowheads="1" noChangeShapeType="1" noTextEdit="1"/>
              </p:cNvSpPr>
              <p:nvPr/>
            </p:nvSpPr>
            <p:spPr>
              <a:xfrm>
                <a:off x="3479202" y="2315640"/>
                <a:ext cx="521297" cy="461665"/>
              </a:xfrm>
              <a:prstGeom prst="rect">
                <a:avLst/>
              </a:prstGeom>
              <a:blipFill>
                <a:blip r:embed="rId12"/>
                <a:stretch>
                  <a:fillRect l="-3529" r="-27059" b="-13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76880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id="{5FDD88E6-B955-440B-9964-18C062319A0C}"/>
              </a:ext>
            </a:extLst>
          </p:cNvPr>
          <p:cNvSpPr>
            <a:spLocks noGrp="1"/>
          </p:cNvSpPr>
          <p:nvPr>
            <p:ph type="title"/>
          </p:nvPr>
        </p:nvSpPr>
        <p:spPr/>
        <p:txBody>
          <a:bodyPr/>
          <a:lstStyle/>
          <a:p>
            <a:r>
              <a:rPr lang="zh-CN" altLang="en-US" dirty="0"/>
              <a:t>有效率的生产与消费</a:t>
            </a:r>
            <a:r>
              <a:rPr lang="en-US" altLang="zh-CN" dirty="0"/>
              <a:t/>
            </a:r>
            <a:br>
              <a:rPr lang="en-US" altLang="zh-CN" dirty="0"/>
            </a:br>
            <a:endParaRPr lang="zh-CN" altLang="en-US" dirty="0"/>
          </a:p>
        </p:txBody>
      </p:sp>
      <p:sp>
        <p:nvSpPr>
          <p:cNvPr id="18" name="内容占位符 17">
            <a:extLst>
              <a:ext uri="{FF2B5EF4-FFF2-40B4-BE49-F238E27FC236}">
                <a16:creationId xmlns:a16="http://schemas.microsoft.com/office/drawing/2014/main" id="{862EEF56-EEB7-4CBC-BABB-436590D1F25A}"/>
              </a:ext>
            </a:extLst>
          </p:cNvPr>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E39466CE-8090-4EEB-832A-DAB0A0B044A7}"/>
                  </a:ext>
                </a:extLst>
              </p:cNvPr>
              <p:cNvSpPr txBox="1"/>
              <p:nvPr/>
            </p:nvSpPr>
            <p:spPr>
              <a:xfrm>
                <a:off x="3126777" y="3506573"/>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𝑀𝐹</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37" name="文本框 36">
                <a:extLst>
                  <a:ext uri="{FF2B5EF4-FFF2-40B4-BE49-F238E27FC236}">
                    <a16:creationId xmlns:a16="http://schemas.microsoft.com/office/drawing/2014/main" id="{E39466CE-8090-4EEB-832A-DAB0A0B044A7}"/>
                  </a:ext>
                </a:extLst>
              </p:cNvPr>
              <p:cNvSpPr txBox="1">
                <a:spLocks noRot="1" noChangeAspect="1" noMove="1" noResize="1" noEditPoints="1" noAdjustHandles="1" noChangeArrowheads="1" noChangeShapeType="1" noTextEdit="1"/>
              </p:cNvSpPr>
              <p:nvPr/>
            </p:nvSpPr>
            <p:spPr>
              <a:xfrm>
                <a:off x="3126777" y="3506573"/>
                <a:ext cx="521297" cy="461665"/>
              </a:xfrm>
              <a:prstGeom prst="rect">
                <a:avLst/>
              </a:prstGeom>
              <a:blipFill>
                <a:blip r:embed="rId2"/>
                <a:stretch>
                  <a:fillRect l="-3529" r="-29412" b="-2632"/>
                </a:stretch>
              </a:blipFill>
            </p:spPr>
            <p:txBody>
              <a:bodyPr/>
              <a:lstStyle/>
              <a:p>
                <a:r>
                  <a:rPr lang="zh-CN" altLang="en-US">
                    <a:noFill/>
                  </a:rPr>
                  <a:t> </a:t>
                </a:r>
              </a:p>
            </p:txBody>
          </p:sp>
        </mc:Fallback>
      </mc:AlternateContent>
      <p:sp>
        <p:nvSpPr>
          <p:cNvPr id="11" name="Text Box 1027">
            <a:extLst>
              <a:ext uri="{FF2B5EF4-FFF2-40B4-BE49-F238E27FC236}">
                <a16:creationId xmlns:a16="http://schemas.microsoft.com/office/drawing/2014/main" id="{EC628B8D-561F-43EE-B209-4042CA3AA3A9}"/>
              </a:ext>
            </a:extLst>
          </p:cNvPr>
          <p:cNvSpPr txBox="1">
            <a:spLocks noChangeArrowheads="1"/>
          </p:cNvSpPr>
          <p:nvPr/>
        </p:nvSpPr>
        <p:spPr bwMode="auto">
          <a:xfrm>
            <a:off x="7258050" y="55626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鱼</a:t>
            </a:r>
            <a:endParaRPr lang="en-US" altLang="zh-CN" sz="2400">
              <a:latin typeface="Times New Roman" panose="02020603050405020304" pitchFamily="18" charset="0"/>
              <a:ea typeface="宋体" panose="02010600030101010101" pitchFamily="2" charset="-122"/>
            </a:endParaRPr>
          </a:p>
        </p:txBody>
      </p:sp>
      <p:sp>
        <p:nvSpPr>
          <p:cNvPr id="12" name="Text Box 1028">
            <a:extLst>
              <a:ext uri="{FF2B5EF4-FFF2-40B4-BE49-F238E27FC236}">
                <a16:creationId xmlns:a16="http://schemas.microsoft.com/office/drawing/2014/main" id="{A9F29C5E-8636-4768-8FB9-B4C5D7B6F668}"/>
              </a:ext>
            </a:extLst>
          </p:cNvPr>
          <p:cNvSpPr txBox="1">
            <a:spLocks noChangeArrowheads="1"/>
          </p:cNvSpPr>
          <p:nvPr/>
        </p:nvSpPr>
        <p:spPr bwMode="auto">
          <a:xfrm>
            <a:off x="746125" y="1184275"/>
            <a:ext cx="803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椰子</a:t>
            </a:r>
            <a:endParaRPr lang="en-US" altLang="zh-CN" sz="2400" b="0">
              <a:latin typeface="Times New Roman" panose="02020603050405020304" pitchFamily="18" charset="0"/>
              <a:ea typeface="宋体" panose="02010600030101010101" pitchFamily="2" charset="-122"/>
            </a:endParaRPr>
          </a:p>
          <a:p>
            <a:endParaRPr lang="en-US" altLang="zh-CN" sz="2400" b="0">
              <a:latin typeface="Times New Roman" panose="02020603050405020304" pitchFamily="18" charset="0"/>
              <a:ea typeface="宋体" panose="02010600030101010101" pitchFamily="2" charset="-122"/>
            </a:endParaRPr>
          </a:p>
        </p:txBody>
      </p:sp>
      <p:sp>
        <p:nvSpPr>
          <p:cNvPr id="13" name="Freeform 1029">
            <a:extLst>
              <a:ext uri="{FF2B5EF4-FFF2-40B4-BE49-F238E27FC236}">
                <a16:creationId xmlns:a16="http://schemas.microsoft.com/office/drawing/2014/main" id="{C625CAF6-4471-4EC2-BC2E-A2497E6EC96D}"/>
              </a:ext>
            </a:extLst>
          </p:cNvPr>
          <p:cNvSpPr>
            <a:spLocks/>
          </p:cNvSpPr>
          <p:nvPr/>
        </p:nvSpPr>
        <p:spPr bwMode="auto">
          <a:xfrm>
            <a:off x="1447800" y="1981200"/>
            <a:ext cx="5257800" cy="3581400"/>
          </a:xfrm>
          <a:custGeom>
            <a:avLst/>
            <a:gdLst>
              <a:gd name="T0" fmla="*/ 0 w 1584"/>
              <a:gd name="T1" fmla="*/ 0 h 1488"/>
              <a:gd name="T2" fmla="*/ 1274618 w 1584"/>
              <a:gd name="T3" fmla="*/ 115529 h 1488"/>
              <a:gd name="T4" fmla="*/ 2867891 w 1584"/>
              <a:gd name="T5" fmla="*/ 577645 h 1488"/>
              <a:gd name="T6" fmla="*/ 4142509 w 1584"/>
              <a:gd name="T7" fmla="*/ 1386349 h 1488"/>
              <a:gd name="T8" fmla="*/ 4779818 w 1584"/>
              <a:gd name="T9" fmla="*/ 2195051 h 1488"/>
              <a:gd name="T10" fmla="*/ 5098473 w 1584"/>
              <a:gd name="T11" fmla="*/ 2888226 h 1488"/>
              <a:gd name="T12" fmla="*/ 5257800 w 1584"/>
              <a:gd name="T13" fmla="*/ 3581400 h 1488"/>
              <a:gd name="T14" fmla="*/ 0 60000 65536"/>
              <a:gd name="T15" fmla="*/ 0 60000 65536"/>
              <a:gd name="T16" fmla="*/ 0 60000 65536"/>
              <a:gd name="T17" fmla="*/ 0 60000 65536"/>
              <a:gd name="T18" fmla="*/ 0 60000 65536"/>
              <a:gd name="T19" fmla="*/ 0 60000 65536"/>
              <a:gd name="T20" fmla="*/ 0 60000 65536"/>
              <a:gd name="T21" fmla="*/ 0 w 1584"/>
              <a:gd name="T22" fmla="*/ 0 h 1488"/>
              <a:gd name="T23" fmla="*/ 1584 w 1584"/>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4" h="1488">
                <a:moveTo>
                  <a:pt x="0" y="0"/>
                </a:moveTo>
                <a:cubicBezTo>
                  <a:pt x="120" y="4"/>
                  <a:pt x="240" y="8"/>
                  <a:pt x="384" y="48"/>
                </a:cubicBezTo>
                <a:cubicBezTo>
                  <a:pt x="528" y="88"/>
                  <a:pt x="720" y="152"/>
                  <a:pt x="864" y="240"/>
                </a:cubicBezTo>
                <a:cubicBezTo>
                  <a:pt x="1008" y="328"/>
                  <a:pt x="1152" y="464"/>
                  <a:pt x="1248" y="576"/>
                </a:cubicBezTo>
                <a:cubicBezTo>
                  <a:pt x="1344" y="688"/>
                  <a:pt x="1392" y="808"/>
                  <a:pt x="1440" y="912"/>
                </a:cubicBezTo>
                <a:cubicBezTo>
                  <a:pt x="1488" y="1016"/>
                  <a:pt x="1512" y="1104"/>
                  <a:pt x="1536" y="1200"/>
                </a:cubicBezTo>
                <a:cubicBezTo>
                  <a:pt x="1560" y="1296"/>
                  <a:pt x="1572" y="1392"/>
                  <a:pt x="1584" y="148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 name="Line 1030">
            <a:extLst>
              <a:ext uri="{FF2B5EF4-FFF2-40B4-BE49-F238E27FC236}">
                <a16:creationId xmlns:a16="http://schemas.microsoft.com/office/drawing/2014/main" id="{4611B166-3E3B-48F5-A598-FC9C1CBA4D47}"/>
              </a:ext>
            </a:extLst>
          </p:cNvPr>
          <p:cNvSpPr>
            <a:spLocks noChangeShapeType="1"/>
          </p:cNvSpPr>
          <p:nvPr/>
        </p:nvSpPr>
        <p:spPr bwMode="auto">
          <a:xfrm flipV="1">
            <a:off x="1447800" y="1676400"/>
            <a:ext cx="0" cy="3886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031">
            <a:extLst>
              <a:ext uri="{FF2B5EF4-FFF2-40B4-BE49-F238E27FC236}">
                <a16:creationId xmlns:a16="http://schemas.microsoft.com/office/drawing/2014/main" id="{1B8C3DBA-DF34-4642-9B0D-7D4467BD2065}"/>
              </a:ext>
            </a:extLst>
          </p:cNvPr>
          <p:cNvSpPr>
            <a:spLocks noChangeShapeType="1"/>
          </p:cNvSpPr>
          <p:nvPr/>
        </p:nvSpPr>
        <p:spPr bwMode="auto">
          <a:xfrm>
            <a:off x="1447800" y="5562600"/>
            <a:ext cx="6019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1032">
            <a:extLst>
              <a:ext uri="{FF2B5EF4-FFF2-40B4-BE49-F238E27FC236}">
                <a16:creationId xmlns:a16="http://schemas.microsoft.com/office/drawing/2014/main" id="{488FCA1B-7BEF-405E-8068-FBA8685E2071}"/>
              </a:ext>
            </a:extLst>
          </p:cNvPr>
          <p:cNvSpPr>
            <a:spLocks noChangeArrowheads="1"/>
          </p:cNvSpPr>
          <p:nvPr/>
        </p:nvSpPr>
        <p:spPr bwMode="auto">
          <a:xfrm>
            <a:off x="3124200" y="2133600"/>
            <a:ext cx="152400" cy="1524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 name="Text Box 1033">
            <a:extLst>
              <a:ext uri="{FF2B5EF4-FFF2-40B4-BE49-F238E27FC236}">
                <a16:creationId xmlns:a16="http://schemas.microsoft.com/office/drawing/2014/main" id="{C0F75E4F-1A4F-400F-A542-E39543AAF2BE}"/>
              </a:ext>
            </a:extLst>
          </p:cNvPr>
          <p:cNvSpPr txBox="1">
            <a:spLocks noChangeArrowheads="1"/>
          </p:cNvSpPr>
          <p:nvPr/>
        </p:nvSpPr>
        <p:spPr bwMode="auto">
          <a:xfrm>
            <a:off x="974725" y="5410200"/>
            <a:ext cx="712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RC</a:t>
            </a:r>
            <a:endParaRPr lang="en-US" altLang="zh-CN" sz="2400">
              <a:ea typeface="宋体" panose="02010600030101010101" pitchFamily="2" charset="-122"/>
            </a:endParaRPr>
          </a:p>
        </p:txBody>
      </p:sp>
      <p:sp>
        <p:nvSpPr>
          <p:cNvPr id="20" name="Text Box 1034">
            <a:extLst>
              <a:ext uri="{FF2B5EF4-FFF2-40B4-BE49-F238E27FC236}">
                <a16:creationId xmlns:a16="http://schemas.microsoft.com/office/drawing/2014/main" id="{47EC15D6-5958-453C-A2D2-75C60F63876B}"/>
              </a:ext>
            </a:extLst>
          </p:cNvPr>
          <p:cNvSpPr txBox="1">
            <a:spLocks noChangeArrowheads="1"/>
          </p:cNvSpPr>
          <p:nvPr/>
        </p:nvSpPr>
        <p:spPr bwMode="auto">
          <a:xfrm>
            <a:off x="3200400" y="1752600"/>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MF</a:t>
            </a:r>
            <a:endParaRPr lang="en-US" altLang="zh-CN" sz="2400">
              <a:ea typeface="宋体" panose="02010600030101010101" pitchFamily="2" charset="-122"/>
            </a:endParaRPr>
          </a:p>
        </p:txBody>
      </p:sp>
      <p:sp>
        <p:nvSpPr>
          <p:cNvPr id="22" name="Line 1037">
            <a:extLst>
              <a:ext uri="{FF2B5EF4-FFF2-40B4-BE49-F238E27FC236}">
                <a16:creationId xmlns:a16="http://schemas.microsoft.com/office/drawing/2014/main" id="{06173A00-0A0F-44B2-8465-93C2D2563781}"/>
              </a:ext>
            </a:extLst>
          </p:cNvPr>
          <p:cNvSpPr>
            <a:spLocks noChangeShapeType="1"/>
          </p:cNvSpPr>
          <p:nvPr/>
        </p:nvSpPr>
        <p:spPr bwMode="auto">
          <a:xfrm>
            <a:off x="2362200" y="1981200"/>
            <a:ext cx="1752600" cy="45720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Freeform 1038">
            <a:extLst>
              <a:ext uri="{FF2B5EF4-FFF2-40B4-BE49-F238E27FC236}">
                <a16:creationId xmlns:a16="http://schemas.microsoft.com/office/drawing/2014/main" id="{C020CC30-437E-4786-B8C0-63E660834B29}"/>
              </a:ext>
            </a:extLst>
          </p:cNvPr>
          <p:cNvSpPr>
            <a:spLocks/>
          </p:cNvSpPr>
          <p:nvPr/>
        </p:nvSpPr>
        <p:spPr bwMode="auto">
          <a:xfrm>
            <a:off x="2114550" y="2533650"/>
            <a:ext cx="1219200" cy="1981200"/>
          </a:xfrm>
          <a:custGeom>
            <a:avLst/>
            <a:gdLst>
              <a:gd name="T0" fmla="*/ 0 w 768"/>
              <a:gd name="T1" fmla="*/ 0 h 1248"/>
              <a:gd name="T2" fmla="*/ 152400 w 768"/>
              <a:gd name="T3" fmla="*/ 914400 h 1248"/>
              <a:gd name="T4" fmla="*/ 228600 w 768"/>
              <a:gd name="T5" fmla="*/ 1219200 h 1248"/>
              <a:gd name="T6" fmla="*/ 609600 w 768"/>
              <a:gd name="T7" fmla="*/ 1676400 h 1248"/>
              <a:gd name="T8" fmla="*/ 1219200 w 768"/>
              <a:gd name="T9" fmla="*/ 1981200 h 1248"/>
              <a:gd name="T10" fmla="*/ 0 60000 65536"/>
              <a:gd name="T11" fmla="*/ 0 60000 65536"/>
              <a:gd name="T12" fmla="*/ 0 60000 65536"/>
              <a:gd name="T13" fmla="*/ 0 60000 65536"/>
              <a:gd name="T14" fmla="*/ 0 60000 65536"/>
              <a:gd name="T15" fmla="*/ 0 w 768"/>
              <a:gd name="T16" fmla="*/ 0 h 1248"/>
              <a:gd name="T17" fmla="*/ 768 w 768"/>
              <a:gd name="T18" fmla="*/ 1248 h 1248"/>
            </a:gdLst>
            <a:ahLst/>
            <a:cxnLst>
              <a:cxn ang="T10">
                <a:pos x="T0" y="T1"/>
              </a:cxn>
              <a:cxn ang="T11">
                <a:pos x="T2" y="T3"/>
              </a:cxn>
              <a:cxn ang="T12">
                <a:pos x="T4" y="T5"/>
              </a:cxn>
              <a:cxn ang="T13">
                <a:pos x="T6" y="T7"/>
              </a:cxn>
              <a:cxn ang="T14">
                <a:pos x="T8" y="T9"/>
              </a:cxn>
            </a:cxnLst>
            <a:rect l="T15" t="T16" r="T17" b="T18"/>
            <a:pathLst>
              <a:path w="768" h="1248">
                <a:moveTo>
                  <a:pt x="0" y="0"/>
                </a:moveTo>
                <a:cubicBezTo>
                  <a:pt x="36" y="224"/>
                  <a:pt x="72" y="448"/>
                  <a:pt x="96" y="576"/>
                </a:cubicBezTo>
                <a:cubicBezTo>
                  <a:pt x="120" y="704"/>
                  <a:pt x="96" y="688"/>
                  <a:pt x="144" y="768"/>
                </a:cubicBezTo>
                <a:cubicBezTo>
                  <a:pt x="192" y="848"/>
                  <a:pt x="280" y="976"/>
                  <a:pt x="384" y="1056"/>
                </a:cubicBezTo>
                <a:cubicBezTo>
                  <a:pt x="488" y="1136"/>
                  <a:pt x="628" y="1192"/>
                  <a:pt x="768" y="1248"/>
                </a:cubicBezTo>
              </a:path>
            </a:pathLst>
          </a:custGeom>
          <a:noFill/>
          <a:ln w="28575">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 name="Rectangle 1043">
            <a:extLst>
              <a:ext uri="{FF2B5EF4-FFF2-40B4-BE49-F238E27FC236}">
                <a16:creationId xmlns:a16="http://schemas.microsoft.com/office/drawing/2014/main" id="{497CA3C7-00F9-4B52-9B70-8FED2CE12F59}"/>
              </a:ext>
            </a:extLst>
          </p:cNvPr>
          <p:cNvSpPr>
            <a:spLocks noChangeArrowheads="1"/>
          </p:cNvSpPr>
          <p:nvPr/>
        </p:nvSpPr>
        <p:spPr bwMode="auto">
          <a:xfrm>
            <a:off x="1447800" y="2762250"/>
            <a:ext cx="3267075" cy="28003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 name="Oval 1044">
            <a:extLst>
              <a:ext uri="{FF2B5EF4-FFF2-40B4-BE49-F238E27FC236}">
                <a16:creationId xmlns:a16="http://schemas.microsoft.com/office/drawing/2014/main" id="{A41D34FA-0B59-4B0E-9CC2-7F726FE4B381}"/>
              </a:ext>
            </a:extLst>
          </p:cNvPr>
          <p:cNvSpPr>
            <a:spLocks noChangeArrowheads="1"/>
          </p:cNvSpPr>
          <p:nvPr/>
        </p:nvSpPr>
        <p:spPr bwMode="auto">
          <a:xfrm>
            <a:off x="4648200" y="2695575"/>
            <a:ext cx="152400" cy="152400"/>
          </a:xfrm>
          <a:prstGeom prst="ellipse">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Text Box 1045">
            <a:extLst>
              <a:ext uri="{FF2B5EF4-FFF2-40B4-BE49-F238E27FC236}">
                <a16:creationId xmlns:a16="http://schemas.microsoft.com/office/drawing/2014/main" id="{43830BF0-E5E3-4628-AD06-D08283755264}"/>
              </a:ext>
            </a:extLst>
          </p:cNvPr>
          <p:cNvSpPr txBox="1">
            <a:spLocks noChangeArrowheads="1"/>
          </p:cNvSpPr>
          <p:nvPr/>
        </p:nvSpPr>
        <p:spPr bwMode="auto">
          <a:xfrm>
            <a:off x="4724400" y="2314575"/>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MF</a:t>
            </a:r>
            <a:endParaRPr lang="en-US" altLang="zh-CN" sz="2400">
              <a:ea typeface="宋体" panose="02010600030101010101" pitchFamily="2" charset="-122"/>
            </a:endParaRPr>
          </a:p>
        </p:txBody>
      </p:sp>
      <p:sp>
        <p:nvSpPr>
          <p:cNvPr id="30" name="Line 1046">
            <a:extLst>
              <a:ext uri="{FF2B5EF4-FFF2-40B4-BE49-F238E27FC236}">
                <a16:creationId xmlns:a16="http://schemas.microsoft.com/office/drawing/2014/main" id="{FF174EF6-A011-4C58-8283-CA9CB147BA4D}"/>
              </a:ext>
            </a:extLst>
          </p:cNvPr>
          <p:cNvSpPr>
            <a:spLocks noChangeShapeType="1"/>
          </p:cNvSpPr>
          <p:nvPr/>
        </p:nvSpPr>
        <p:spPr bwMode="auto">
          <a:xfrm>
            <a:off x="3200400" y="2209800"/>
            <a:ext cx="1514475" cy="561975"/>
          </a:xfrm>
          <a:prstGeom prst="line">
            <a:avLst/>
          </a:prstGeom>
          <a:noFill/>
          <a:ln w="57150">
            <a:solidFill>
              <a:srgbClr val="0099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047">
            <a:extLst>
              <a:ext uri="{FF2B5EF4-FFF2-40B4-BE49-F238E27FC236}">
                <a16:creationId xmlns:a16="http://schemas.microsoft.com/office/drawing/2014/main" id="{259EAE38-0CEC-4A57-8B84-875A5F3532B2}"/>
              </a:ext>
            </a:extLst>
          </p:cNvPr>
          <p:cNvSpPr>
            <a:spLocks noChangeShapeType="1"/>
          </p:cNvSpPr>
          <p:nvPr/>
        </p:nvSpPr>
        <p:spPr bwMode="auto">
          <a:xfrm>
            <a:off x="3810000" y="2771775"/>
            <a:ext cx="0" cy="2790825"/>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1048">
            <a:extLst>
              <a:ext uri="{FF2B5EF4-FFF2-40B4-BE49-F238E27FC236}">
                <a16:creationId xmlns:a16="http://schemas.microsoft.com/office/drawing/2014/main" id="{5A0636BB-633D-438B-B2FE-0E5E65BE5F17}"/>
              </a:ext>
            </a:extLst>
          </p:cNvPr>
          <p:cNvSpPr>
            <a:spLocks noChangeShapeType="1"/>
          </p:cNvSpPr>
          <p:nvPr/>
        </p:nvSpPr>
        <p:spPr bwMode="auto">
          <a:xfrm>
            <a:off x="1447800" y="4305300"/>
            <a:ext cx="3267075" cy="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Freeform 1051">
            <a:extLst>
              <a:ext uri="{FF2B5EF4-FFF2-40B4-BE49-F238E27FC236}">
                <a16:creationId xmlns:a16="http://schemas.microsoft.com/office/drawing/2014/main" id="{AE7DFD37-0B2E-4241-8014-48AB7C517FAB}"/>
              </a:ext>
            </a:extLst>
          </p:cNvPr>
          <p:cNvSpPr>
            <a:spLocks/>
          </p:cNvSpPr>
          <p:nvPr/>
        </p:nvSpPr>
        <p:spPr bwMode="auto">
          <a:xfrm flipH="1" flipV="1">
            <a:off x="2752725" y="3457575"/>
            <a:ext cx="1219200" cy="1981200"/>
          </a:xfrm>
          <a:custGeom>
            <a:avLst/>
            <a:gdLst>
              <a:gd name="T0" fmla="*/ 0 w 768"/>
              <a:gd name="T1" fmla="*/ 0 h 1248"/>
              <a:gd name="T2" fmla="*/ 152400 w 768"/>
              <a:gd name="T3" fmla="*/ 914400 h 1248"/>
              <a:gd name="T4" fmla="*/ 228600 w 768"/>
              <a:gd name="T5" fmla="*/ 1219200 h 1248"/>
              <a:gd name="T6" fmla="*/ 609600 w 768"/>
              <a:gd name="T7" fmla="*/ 1676400 h 1248"/>
              <a:gd name="T8" fmla="*/ 1219200 w 768"/>
              <a:gd name="T9" fmla="*/ 1981200 h 1248"/>
              <a:gd name="T10" fmla="*/ 0 60000 65536"/>
              <a:gd name="T11" fmla="*/ 0 60000 65536"/>
              <a:gd name="T12" fmla="*/ 0 60000 65536"/>
              <a:gd name="T13" fmla="*/ 0 60000 65536"/>
              <a:gd name="T14" fmla="*/ 0 60000 65536"/>
              <a:gd name="T15" fmla="*/ 0 w 768"/>
              <a:gd name="T16" fmla="*/ 0 h 1248"/>
              <a:gd name="T17" fmla="*/ 768 w 768"/>
              <a:gd name="T18" fmla="*/ 1248 h 1248"/>
            </a:gdLst>
            <a:ahLst/>
            <a:cxnLst>
              <a:cxn ang="T10">
                <a:pos x="T0" y="T1"/>
              </a:cxn>
              <a:cxn ang="T11">
                <a:pos x="T2" y="T3"/>
              </a:cxn>
              <a:cxn ang="T12">
                <a:pos x="T4" y="T5"/>
              </a:cxn>
              <a:cxn ang="T13">
                <a:pos x="T6" y="T7"/>
              </a:cxn>
              <a:cxn ang="T14">
                <a:pos x="T8" y="T9"/>
              </a:cxn>
            </a:cxnLst>
            <a:rect l="T15" t="T16" r="T17" b="T18"/>
            <a:pathLst>
              <a:path w="768" h="1248">
                <a:moveTo>
                  <a:pt x="0" y="0"/>
                </a:moveTo>
                <a:cubicBezTo>
                  <a:pt x="36" y="224"/>
                  <a:pt x="72" y="448"/>
                  <a:pt x="96" y="576"/>
                </a:cubicBezTo>
                <a:cubicBezTo>
                  <a:pt x="120" y="704"/>
                  <a:pt x="96" y="688"/>
                  <a:pt x="144" y="768"/>
                </a:cubicBezTo>
                <a:cubicBezTo>
                  <a:pt x="192" y="848"/>
                  <a:pt x="280" y="976"/>
                  <a:pt x="384" y="1056"/>
                </a:cubicBezTo>
                <a:cubicBezTo>
                  <a:pt x="488" y="1136"/>
                  <a:pt x="628" y="1192"/>
                  <a:pt x="768" y="1248"/>
                </a:cubicBezTo>
              </a:path>
            </a:pathLst>
          </a:custGeom>
          <a:noFill/>
          <a:ln w="28575">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Freeform 1053">
            <a:extLst>
              <a:ext uri="{FF2B5EF4-FFF2-40B4-BE49-F238E27FC236}">
                <a16:creationId xmlns:a16="http://schemas.microsoft.com/office/drawing/2014/main" id="{1F72E081-50C4-4DE2-8BCB-C06313EE80CA}"/>
              </a:ext>
            </a:extLst>
          </p:cNvPr>
          <p:cNvSpPr>
            <a:spLocks/>
          </p:cNvSpPr>
          <p:nvPr/>
        </p:nvSpPr>
        <p:spPr bwMode="auto">
          <a:xfrm rot="21261964">
            <a:off x="2743200" y="2476500"/>
            <a:ext cx="2362200" cy="2362200"/>
          </a:xfrm>
          <a:custGeom>
            <a:avLst/>
            <a:gdLst>
              <a:gd name="T0" fmla="*/ 0 w 1488"/>
              <a:gd name="T1" fmla="*/ 0 h 1488"/>
              <a:gd name="T2" fmla="*/ 152400 w 1488"/>
              <a:gd name="T3" fmla="*/ 838200 h 1488"/>
              <a:gd name="T4" fmla="*/ 685800 w 1488"/>
              <a:gd name="T5" fmla="*/ 1600200 h 1488"/>
              <a:gd name="T6" fmla="*/ 1600200 w 1488"/>
              <a:gd name="T7" fmla="*/ 2133600 h 1488"/>
              <a:gd name="T8" fmla="*/ 2362200 w 1488"/>
              <a:gd name="T9" fmla="*/ 2362200 h 1488"/>
              <a:gd name="T10" fmla="*/ 0 60000 65536"/>
              <a:gd name="T11" fmla="*/ 0 60000 65536"/>
              <a:gd name="T12" fmla="*/ 0 60000 65536"/>
              <a:gd name="T13" fmla="*/ 0 60000 65536"/>
              <a:gd name="T14" fmla="*/ 0 60000 65536"/>
              <a:gd name="T15" fmla="*/ 0 w 1488"/>
              <a:gd name="T16" fmla="*/ 0 h 1488"/>
              <a:gd name="T17" fmla="*/ 1488 w 1488"/>
              <a:gd name="T18" fmla="*/ 1488 h 1488"/>
            </a:gdLst>
            <a:ahLst/>
            <a:cxnLst>
              <a:cxn ang="T10">
                <a:pos x="T0" y="T1"/>
              </a:cxn>
              <a:cxn ang="T11">
                <a:pos x="T2" y="T3"/>
              </a:cxn>
              <a:cxn ang="T12">
                <a:pos x="T4" y="T5"/>
              </a:cxn>
              <a:cxn ang="T13">
                <a:pos x="T6" y="T7"/>
              </a:cxn>
              <a:cxn ang="T14">
                <a:pos x="T8" y="T9"/>
              </a:cxn>
            </a:cxnLst>
            <a:rect l="T15" t="T16" r="T17" b="T18"/>
            <a:pathLst>
              <a:path w="1488" h="1488">
                <a:moveTo>
                  <a:pt x="0" y="0"/>
                </a:moveTo>
                <a:cubicBezTo>
                  <a:pt x="12" y="180"/>
                  <a:pt x="24" y="360"/>
                  <a:pt x="96" y="528"/>
                </a:cubicBezTo>
                <a:cubicBezTo>
                  <a:pt x="168" y="696"/>
                  <a:pt x="280" y="872"/>
                  <a:pt x="432" y="1008"/>
                </a:cubicBezTo>
                <a:cubicBezTo>
                  <a:pt x="584" y="1144"/>
                  <a:pt x="832" y="1264"/>
                  <a:pt x="1008" y="1344"/>
                </a:cubicBezTo>
                <a:cubicBezTo>
                  <a:pt x="1184" y="1424"/>
                  <a:pt x="1336" y="1456"/>
                  <a:pt x="1488" y="1488"/>
                </a:cubicBezTo>
              </a:path>
            </a:pathLst>
          </a:custGeom>
          <a:noFill/>
          <a:ln w="28575">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mc:AlternateContent xmlns:mc="http://schemas.openxmlformats.org/markup-compatibility/2006" xmlns:a14="http://schemas.microsoft.com/office/drawing/2010/main">
        <mc:Choice Requires="a14">
          <p:sp>
            <p:nvSpPr>
              <p:cNvPr id="44" name="Text Box 1057">
                <a:extLst>
                  <a:ext uri="{FF2B5EF4-FFF2-40B4-BE49-F238E27FC236}">
                    <a16:creationId xmlns:a16="http://schemas.microsoft.com/office/drawing/2014/main" id="{23F65B6B-7616-46CE-8BB3-CDDD917F4DE8}"/>
                  </a:ext>
                </a:extLst>
              </p:cNvPr>
              <p:cNvSpPr txBox="1">
                <a:spLocks noChangeArrowheads="1"/>
              </p:cNvSpPr>
              <p:nvPr/>
            </p:nvSpPr>
            <p:spPr bwMode="auto">
              <a:xfrm>
                <a:off x="4365625" y="1489075"/>
                <a:ext cx="4622797" cy="267765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假设生产量为</a:t>
                </a:r>
                <a14:m>
                  <m:oMath xmlns:m="http://schemas.openxmlformats.org/officeDocument/2006/math">
                    <m:d>
                      <m:dPr>
                        <m:ctrlPr>
                          <a:rPr lang="en-US" altLang="zh-CN" i="1">
                            <a:latin typeface="Cambria Math" panose="02040503050406030204" pitchFamily="18" charset="0"/>
                            <a:ea typeface="宋体" panose="02010600030101010101" pitchFamily="2" charset="-122"/>
                          </a:rPr>
                        </m:ctrlPr>
                      </m:dPr>
                      <m:e>
                        <m:sSup>
                          <m:sSupPr>
                            <m:ctrlPr>
                              <a:rPr lang="en-US" altLang="zh-CN" b="0" i="1">
                                <a:latin typeface="Cambria Math" panose="02040503050406030204" pitchFamily="18" charset="0"/>
                              </a:rPr>
                            </m:ctrlPr>
                          </m:sSupPr>
                          <m:e>
                            <m:r>
                              <a:rPr lang="en-US" altLang="zh-CN" b="0" i="1">
                                <a:latin typeface="Cambria Math" panose="02040503050406030204" pitchFamily="18" charset="0"/>
                              </a:rPr>
                              <m:t>𝐹</m:t>
                            </m:r>
                            <m:r>
                              <a:rPr lang="en-US" altLang="zh-CN" b="0" i="1">
                                <a:latin typeface="Cambria Math" panose="02040503050406030204" pitchFamily="18" charset="0"/>
                              </a:rPr>
                              <m:t>′</m:t>
                            </m:r>
                          </m:e>
                          <m:sup>
                            <m:r>
                              <a:rPr lang="en-US" altLang="zh-CN" b="0" i="1">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b="0" i="1">
                                <a:latin typeface="Cambria Math" panose="02040503050406030204" pitchFamily="18" charset="0"/>
                              </a:rPr>
                            </m:ctrlPr>
                          </m:sSupPr>
                          <m:e>
                            <m:r>
                              <a:rPr lang="en-US" altLang="zh-CN" b="0" i="1">
                                <a:latin typeface="Cambria Math" panose="02040503050406030204" pitchFamily="18" charset="0"/>
                              </a:rPr>
                              <m:t>𝐶</m:t>
                            </m:r>
                          </m:e>
                          <m:sup>
                            <m:r>
                              <a:rPr lang="en-US" altLang="zh-CN" b="0" i="1">
                                <a:latin typeface="Cambria Math" panose="02040503050406030204" pitchFamily="18" charset="0"/>
                              </a:rPr>
                              <m:t>′′</m:t>
                            </m:r>
                          </m:sup>
                        </m:sSup>
                      </m:e>
                    </m:d>
                  </m:oMath>
                </a14:m>
                <a:endParaRPr lang="en-US" altLang="zh-CN" dirty="0">
                  <a:ea typeface="宋体" panose="02010600030101010101" pitchFamily="2" charset="-122"/>
                </a:endParaRPr>
              </a:p>
              <a:p>
                <a:r>
                  <a:rPr lang="zh-CN" altLang="en-US" dirty="0">
                    <a:ea typeface="宋体" panose="02010600030101010101" pitchFamily="2" charset="-122"/>
                  </a:rPr>
                  <a:t>星期五所得分配如前一样。</a:t>
                </a:r>
                <a:endParaRPr lang="en-US" altLang="zh-CN" dirty="0">
                  <a:ea typeface="宋体" panose="02010600030101010101" pitchFamily="2" charset="-122"/>
                </a:endParaRPr>
              </a:p>
              <a:p>
                <a:r>
                  <a:rPr lang="zh-CN" altLang="en-US" dirty="0">
                    <a:ea typeface="宋体" panose="02010600030101010101" pitchFamily="2" charset="-122"/>
                  </a:rPr>
                  <a:t>            星期五的效用不改变，</a:t>
                </a:r>
                <a:endParaRPr lang="en-US" altLang="zh-CN" dirty="0">
                  <a:ea typeface="宋体" panose="02010600030101010101" pitchFamily="2" charset="-122"/>
                </a:endParaRPr>
              </a:p>
              <a:p>
                <a:r>
                  <a:rPr lang="zh-CN" altLang="en-US" dirty="0">
                    <a:ea typeface="宋体" panose="02010600030101010101" pitchFamily="2" charset="-122"/>
                  </a:rPr>
                  <a:t>             鲁滨逊的效用增加；</a:t>
                </a:r>
                <a:endParaRPr lang="en-US" altLang="zh-CN" dirty="0">
                  <a:ea typeface="宋体" panose="02010600030101010101" pitchFamily="2" charset="-122"/>
                </a:endParaRPr>
              </a:p>
              <a:p>
                <a:r>
                  <a:rPr lang="en-US" altLang="zh-CN" dirty="0">
                    <a:ea typeface="宋体" panose="02010600030101010101" pitchFamily="2" charset="-122"/>
                  </a:rPr>
                  <a:t>                </a:t>
                </a:r>
                <a:r>
                  <a:rPr lang="zh-CN" altLang="en-US" dirty="0">
                    <a:solidFill>
                      <a:schemeClr val="hlink"/>
                    </a:solidFill>
                    <a:ea typeface="宋体" panose="02010600030101010101" pitchFamily="2" charset="-122"/>
                  </a:rPr>
                  <a:t>帕累托改进</a:t>
                </a:r>
                <a:endParaRPr lang="en-US" altLang="zh-CN" dirty="0">
                  <a:solidFill>
                    <a:schemeClr val="hlink"/>
                  </a:solidFill>
                  <a:ea typeface="宋体" panose="02010600030101010101" pitchFamily="2" charset="-122"/>
                </a:endParaRPr>
              </a:p>
              <a:p>
                <a:r>
                  <a:rPr lang="en-US" altLang="zh-CN" dirty="0">
                    <a:ea typeface="宋体" panose="02010600030101010101" pitchFamily="2" charset="-122"/>
                  </a:rPr>
                  <a:t>                      </a:t>
                </a:r>
                <a:endParaRPr lang="en-US" altLang="zh-CN" sz="2400" b="0" dirty="0">
                  <a:ea typeface="宋体" panose="02010600030101010101" pitchFamily="2" charset="-122"/>
                </a:endParaRPr>
              </a:p>
            </p:txBody>
          </p:sp>
        </mc:Choice>
        <mc:Fallback xmlns="">
          <p:sp>
            <p:nvSpPr>
              <p:cNvPr id="44" name="Text Box 1057">
                <a:extLst>
                  <a:ext uri="{FF2B5EF4-FFF2-40B4-BE49-F238E27FC236}">
                    <a16:creationId xmlns:a16="http://schemas.microsoft.com/office/drawing/2014/main" id="{23F65B6B-7616-46CE-8BB3-CDDD917F4DE8}"/>
                  </a:ext>
                </a:extLst>
              </p:cNvPr>
              <p:cNvSpPr txBox="1">
                <a:spLocks noRot="1" noChangeAspect="1" noMove="1" noResize="1" noEditPoints="1" noAdjustHandles="1" noChangeArrowheads="1" noChangeShapeType="1" noTextEdit="1"/>
              </p:cNvSpPr>
              <p:nvPr/>
            </p:nvSpPr>
            <p:spPr bwMode="auto">
              <a:xfrm>
                <a:off x="4365625" y="1489075"/>
                <a:ext cx="4622797" cy="2677656"/>
              </a:xfrm>
              <a:prstGeom prst="rect">
                <a:avLst/>
              </a:prstGeom>
              <a:blipFill>
                <a:blip r:embed="rId3"/>
                <a:stretch>
                  <a:fillRect l="-2639" t="-2955" r="-96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BFC5E374-21EA-498E-B21D-62B44F0457E5}"/>
                  </a:ext>
                </a:extLst>
              </p:cNvPr>
              <p:cNvSpPr txBox="1"/>
              <p:nvPr/>
            </p:nvSpPr>
            <p:spPr>
              <a:xfrm>
                <a:off x="4436120" y="5520184"/>
                <a:ext cx="6014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oMath>
                  </m:oMathPara>
                </a14:m>
                <a:endParaRPr lang="zh-CN" altLang="en-US" dirty="0"/>
              </a:p>
            </p:txBody>
          </p:sp>
        </mc:Choice>
        <mc:Fallback xmlns="">
          <p:sp>
            <p:nvSpPr>
              <p:cNvPr id="45" name="文本框 44">
                <a:extLst>
                  <a:ext uri="{FF2B5EF4-FFF2-40B4-BE49-F238E27FC236}">
                    <a16:creationId xmlns:a16="http://schemas.microsoft.com/office/drawing/2014/main" id="{BFC5E374-21EA-498E-B21D-62B44F0457E5}"/>
                  </a:ext>
                </a:extLst>
              </p:cNvPr>
              <p:cNvSpPr txBox="1">
                <a:spLocks noRot="1" noChangeAspect="1" noMove="1" noResize="1" noEditPoints="1" noAdjustHandles="1" noChangeArrowheads="1" noChangeShapeType="1" noTextEdit="1"/>
              </p:cNvSpPr>
              <p:nvPr/>
            </p:nvSpPr>
            <p:spPr>
              <a:xfrm>
                <a:off x="4436120" y="5520184"/>
                <a:ext cx="601447"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43DE10D4-A3DF-4314-9B7B-B83C2D9E5C73}"/>
                  </a:ext>
                </a:extLst>
              </p:cNvPr>
              <p:cNvSpPr txBox="1"/>
              <p:nvPr/>
            </p:nvSpPr>
            <p:spPr>
              <a:xfrm>
                <a:off x="894778" y="2521806"/>
                <a:ext cx="521297"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𝐶</m:t>
                          </m:r>
                        </m:e>
                        <m:sup>
                          <m:r>
                            <a:rPr lang="en-US" altLang="zh-CN" sz="2400" b="0" i="1" smtClean="0">
                              <a:latin typeface="Cambria Math" panose="02040503050406030204" pitchFamily="18" charset="0"/>
                            </a:rPr>
                            <m:t>′′</m:t>
                          </m:r>
                        </m:sup>
                      </m:sSup>
                    </m:oMath>
                  </m:oMathPara>
                </a14:m>
                <a:endParaRPr lang="zh-CN" altLang="en-US" dirty="0"/>
              </a:p>
            </p:txBody>
          </p:sp>
        </mc:Choice>
        <mc:Fallback xmlns="">
          <p:sp>
            <p:nvSpPr>
              <p:cNvPr id="46" name="文本框 45">
                <a:extLst>
                  <a:ext uri="{FF2B5EF4-FFF2-40B4-BE49-F238E27FC236}">
                    <a16:creationId xmlns:a16="http://schemas.microsoft.com/office/drawing/2014/main" id="{43DE10D4-A3DF-4314-9B7B-B83C2D9E5C73}"/>
                  </a:ext>
                </a:extLst>
              </p:cNvPr>
              <p:cNvSpPr txBox="1">
                <a:spLocks noRot="1" noChangeAspect="1" noMove="1" noResize="1" noEditPoints="1" noAdjustHandles="1" noChangeArrowheads="1" noChangeShapeType="1" noTextEdit="1"/>
              </p:cNvSpPr>
              <p:nvPr/>
            </p:nvSpPr>
            <p:spPr>
              <a:xfrm>
                <a:off x="894778" y="2521806"/>
                <a:ext cx="521297" cy="473591"/>
              </a:xfrm>
              <a:prstGeom prst="rect">
                <a:avLst/>
              </a:prstGeom>
              <a:blipFill>
                <a:blip r:embed="rId5"/>
                <a:stretch>
                  <a:fillRect l="-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39D802A6-7406-4AC4-B8E5-E54A6218E86A}"/>
                  </a:ext>
                </a:extLst>
              </p:cNvPr>
              <p:cNvSpPr txBox="1"/>
              <p:nvPr/>
            </p:nvSpPr>
            <p:spPr>
              <a:xfrm>
                <a:off x="3479202" y="2315640"/>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𝑀𝐹</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47" name="文本框 46">
                <a:extLst>
                  <a:ext uri="{FF2B5EF4-FFF2-40B4-BE49-F238E27FC236}">
                    <a16:creationId xmlns:a16="http://schemas.microsoft.com/office/drawing/2014/main" id="{39D802A6-7406-4AC4-B8E5-E54A6218E86A}"/>
                  </a:ext>
                </a:extLst>
              </p:cNvPr>
              <p:cNvSpPr txBox="1">
                <a:spLocks noRot="1" noChangeAspect="1" noMove="1" noResize="1" noEditPoints="1" noAdjustHandles="1" noChangeArrowheads="1" noChangeShapeType="1" noTextEdit="1"/>
              </p:cNvSpPr>
              <p:nvPr/>
            </p:nvSpPr>
            <p:spPr>
              <a:xfrm>
                <a:off x="3479202" y="2315640"/>
                <a:ext cx="521297" cy="461665"/>
              </a:xfrm>
              <a:prstGeom prst="rect">
                <a:avLst/>
              </a:prstGeom>
              <a:blipFill>
                <a:blip r:embed="rId6"/>
                <a:stretch>
                  <a:fillRect l="-3529" r="-2705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02B989D4-D1D7-43CD-B352-32A31EE5BDE8}"/>
                  </a:ext>
                </a:extLst>
              </p:cNvPr>
              <p:cNvSpPr txBox="1"/>
              <p:nvPr/>
            </p:nvSpPr>
            <p:spPr>
              <a:xfrm>
                <a:off x="4696768" y="4070320"/>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𝑀𝐹</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48" name="文本框 47">
                <a:extLst>
                  <a:ext uri="{FF2B5EF4-FFF2-40B4-BE49-F238E27FC236}">
                    <a16:creationId xmlns:a16="http://schemas.microsoft.com/office/drawing/2014/main" id="{02B989D4-D1D7-43CD-B352-32A31EE5BDE8}"/>
                  </a:ext>
                </a:extLst>
              </p:cNvPr>
              <p:cNvSpPr txBox="1">
                <a:spLocks noRot="1" noChangeAspect="1" noMove="1" noResize="1" noEditPoints="1" noAdjustHandles="1" noChangeArrowheads="1" noChangeShapeType="1" noTextEdit="1"/>
              </p:cNvSpPr>
              <p:nvPr/>
            </p:nvSpPr>
            <p:spPr>
              <a:xfrm>
                <a:off x="4696768" y="4070320"/>
                <a:ext cx="521297" cy="461665"/>
              </a:xfrm>
              <a:prstGeom prst="rect">
                <a:avLst/>
              </a:prstGeom>
              <a:blipFill>
                <a:blip r:embed="rId7"/>
                <a:stretch>
                  <a:fillRect l="-2326" r="-27907"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09F215C7-5DD0-490E-AC4B-ADCDD7B4AAA3}"/>
                  </a:ext>
                </a:extLst>
              </p:cNvPr>
              <p:cNvSpPr txBox="1"/>
              <p:nvPr/>
            </p:nvSpPr>
            <p:spPr>
              <a:xfrm>
                <a:off x="784468" y="4070320"/>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e>
                        <m:sub>
                          <m:r>
                            <a:rPr lang="en-US" altLang="zh-CN" sz="2400" b="0" i="1" smtClean="0">
                              <a:latin typeface="Cambria Math" panose="02040503050406030204" pitchFamily="18" charset="0"/>
                            </a:rPr>
                            <m:t>𝑅𝐶</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49" name="文本框 48">
                <a:extLst>
                  <a:ext uri="{FF2B5EF4-FFF2-40B4-BE49-F238E27FC236}">
                    <a16:creationId xmlns:a16="http://schemas.microsoft.com/office/drawing/2014/main" id="{09F215C7-5DD0-490E-AC4B-ADCDD7B4AAA3}"/>
                  </a:ext>
                </a:extLst>
              </p:cNvPr>
              <p:cNvSpPr txBox="1">
                <a:spLocks noRot="1" noChangeAspect="1" noMove="1" noResize="1" noEditPoints="1" noAdjustHandles="1" noChangeArrowheads="1" noChangeShapeType="1" noTextEdit="1"/>
              </p:cNvSpPr>
              <p:nvPr/>
            </p:nvSpPr>
            <p:spPr>
              <a:xfrm>
                <a:off x="784468" y="4070320"/>
                <a:ext cx="521297" cy="461665"/>
              </a:xfrm>
              <a:prstGeom prst="rect">
                <a:avLst/>
              </a:prstGeom>
              <a:blipFill>
                <a:blip r:embed="rId8"/>
                <a:stretch>
                  <a:fillRect l="-5882" r="-36471"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87DFA770-6CB6-4F47-B30A-A22D9230E83A}"/>
                  </a:ext>
                </a:extLst>
              </p:cNvPr>
              <p:cNvSpPr txBox="1"/>
              <p:nvPr/>
            </p:nvSpPr>
            <p:spPr>
              <a:xfrm>
                <a:off x="3470815" y="5520183"/>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e>
                        <m:sub>
                          <m:r>
                            <a:rPr lang="en-US" altLang="zh-CN" sz="2400" b="0" i="1" smtClean="0">
                              <a:latin typeface="Cambria Math" panose="02040503050406030204" pitchFamily="18" charset="0"/>
                            </a:rPr>
                            <m:t>𝑅𝐶</m:t>
                          </m:r>
                        </m:sub>
                        <m:sup>
                          <m:r>
                            <a:rPr lang="en-US" altLang="zh-CN" sz="2400" b="0" i="1" smtClean="0">
                              <a:latin typeface="Cambria Math" panose="02040503050406030204" pitchFamily="18" charset="0"/>
                            </a:rPr>
                            <m:t>′</m:t>
                          </m:r>
                        </m:sup>
                      </m:sSubSup>
                    </m:oMath>
                  </m:oMathPara>
                </a14:m>
                <a:endParaRPr lang="zh-CN" altLang="en-US" dirty="0"/>
              </a:p>
            </p:txBody>
          </p:sp>
        </mc:Choice>
        <mc:Fallback xmlns="">
          <p:sp>
            <p:nvSpPr>
              <p:cNvPr id="50" name="文本框 49">
                <a:extLst>
                  <a:ext uri="{FF2B5EF4-FFF2-40B4-BE49-F238E27FC236}">
                    <a16:creationId xmlns:a16="http://schemas.microsoft.com/office/drawing/2014/main" id="{87DFA770-6CB6-4F47-B30A-A22D9230E83A}"/>
                  </a:ext>
                </a:extLst>
              </p:cNvPr>
              <p:cNvSpPr txBox="1">
                <a:spLocks noRot="1" noChangeAspect="1" noMove="1" noResize="1" noEditPoints="1" noAdjustHandles="1" noChangeArrowheads="1" noChangeShapeType="1" noTextEdit="1"/>
              </p:cNvSpPr>
              <p:nvPr/>
            </p:nvSpPr>
            <p:spPr>
              <a:xfrm>
                <a:off x="3470815" y="5520183"/>
                <a:ext cx="521297" cy="461665"/>
              </a:xfrm>
              <a:prstGeom prst="rect">
                <a:avLst/>
              </a:prstGeom>
              <a:blipFill>
                <a:blip r:embed="rId9"/>
                <a:stretch>
                  <a:fillRect l="-4651" r="-37209" b="-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94097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7C6B0-B315-4C5C-B474-2CF4C643AF5B}"/>
              </a:ext>
            </a:extLst>
          </p:cNvPr>
          <p:cNvSpPr>
            <a:spLocks noGrp="1"/>
          </p:cNvSpPr>
          <p:nvPr>
            <p:ph type="title"/>
          </p:nvPr>
        </p:nvSpPr>
        <p:spPr/>
        <p:txBody>
          <a:bodyPr/>
          <a:lstStyle/>
          <a:p>
            <a:r>
              <a:rPr lang="zh-CN" altLang="en-US" dirty="0"/>
              <a:t>有效率的生产与消费</a:t>
            </a:r>
          </a:p>
        </p:txBody>
      </p:sp>
      <p:sp>
        <p:nvSpPr>
          <p:cNvPr id="3" name="内容占位符 2">
            <a:extLst>
              <a:ext uri="{FF2B5EF4-FFF2-40B4-BE49-F238E27FC236}">
                <a16:creationId xmlns:a16="http://schemas.microsoft.com/office/drawing/2014/main" id="{451BB691-A9F1-469A-8DA1-5D31CAD25C84}"/>
              </a:ext>
            </a:extLst>
          </p:cNvPr>
          <p:cNvSpPr>
            <a:spLocks noGrp="1"/>
          </p:cNvSpPr>
          <p:nvPr>
            <p:ph idx="1"/>
          </p:nvPr>
        </p:nvSpPr>
        <p:spPr/>
        <p:txBody>
          <a:bodyPr/>
          <a:lstStyle/>
          <a:p>
            <a:r>
              <a:rPr lang="en-US" altLang="zh-CN" dirty="0">
                <a:latin typeface="+mn-ea"/>
              </a:rPr>
              <a:t>MRS </a:t>
            </a:r>
            <a:r>
              <a:rPr lang="en-US" altLang="zh-CN" dirty="0">
                <a:latin typeface="+mn-ea"/>
                <a:sym typeface="Symbol" panose="05050102010706020507" pitchFamily="18" charset="2"/>
              </a:rPr>
              <a:t> MRT  </a:t>
            </a:r>
            <a:r>
              <a:rPr lang="zh-CN" altLang="en-US" dirty="0">
                <a:latin typeface="+mn-ea"/>
                <a:sym typeface="Symbol" panose="05050102010706020507" pitchFamily="18" charset="2"/>
              </a:rPr>
              <a:t>无效率的生产与消费</a:t>
            </a:r>
            <a:endParaRPr lang="en-US" altLang="zh-CN" dirty="0">
              <a:latin typeface="+mn-ea"/>
              <a:sym typeface="Symbol" panose="05050102010706020507" pitchFamily="18" charset="2"/>
            </a:endParaRPr>
          </a:p>
          <a:p>
            <a:r>
              <a:rPr lang="zh-CN" altLang="en-US" dirty="0">
                <a:latin typeface="+mn-ea"/>
                <a:sym typeface="Symbol" panose="05050102010706020507" pitchFamily="18" charset="2"/>
              </a:rPr>
              <a:t>因此，</a:t>
            </a:r>
            <a:r>
              <a:rPr lang="en-US" altLang="zh-CN" dirty="0">
                <a:latin typeface="+mn-ea"/>
                <a:sym typeface="Symbol" panose="05050102010706020507" pitchFamily="18" charset="2"/>
              </a:rPr>
              <a:t>MRS = MRT </a:t>
            </a:r>
            <a:r>
              <a:rPr lang="zh-CN" altLang="en-US" dirty="0">
                <a:latin typeface="+mn-ea"/>
                <a:sym typeface="Symbol" panose="05050102010706020507" pitchFamily="18" charset="2"/>
              </a:rPr>
              <a:t>为达到帕累托最优经济状态的必要条件。</a:t>
            </a:r>
            <a:endParaRPr lang="en-US" altLang="zh-CN" dirty="0">
              <a:latin typeface="+mn-ea"/>
            </a:endParaRPr>
          </a:p>
          <a:p>
            <a:endParaRPr lang="zh-CN" altLang="en-US" dirty="0">
              <a:latin typeface="+mn-ea"/>
            </a:endParaRPr>
          </a:p>
        </p:txBody>
      </p:sp>
    </p:spTree>
    <p:extLst>
      <p:ext uri="{BB962C8B-B14F-4D97-AF65-F5344CB8AC3E}">
        <p14:creationId xmlns:p14="http://schemas.microsoft.com/office/powerpoint/2010/main" val="21993310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8A941-6D51-4A6A-AA8D-3CC8205154F7}"/>
              </a:ext>
            </a:extLst>
          </p:cNvPr>
          <p:cNvSpPr>
            <a:spLocks noGrp="1"/>
          </p:cNvSpPr>
          <p:nvPr>
            <p:ph type="title"/>
          </p:nvPr>
        </p:nvSpPr>
        <p:spPr/>
        <p:txBody>
          <a:bodyPr/>
          <a:lstStyle/>
          <a:p>
            <a:r>
              <a:rPr lang="zh-CN" altLang="en-US" dirty="0"/>
              <a:t>有效率的生产与消费</a:t>
            </a:r>
            <a:r>
              <a:rPr lang="en-US" altLang="zh-CN" dirty="0"/>
              <a:t/>
            </a:r>
            <a:br>
              <a:rPr lang="en-US" altLang="zh-CN" dirty="0"/>
            </a:br>
            <a:endParaRPr lang="zh-CN" altLang="en-US" dirty="0"/>
          </a:p>
        </p:txBody>
      </p:sp>
      <p:sp>
        <p:nvSpPr>
          <p:cNvPr id="3" name="内容占位符 2">
            <a:extLst>
              <a:ext uri="{FF2B5EF4-FFF2-40B4-BE49-F238E27FC236}">
                <a16:creationId xmlns:a16="http://schemas.microsoft.com/office/drawing/2014/main" id="{D3D65494-8C2F-40E1-B800-FE7ABC18CFBD}"/>
              </a:ext>
            </a:extLst>
          </p:cNvPr>
          <p:cNvSpPr>
            <a:spLocks noGrp="1"/>
          </p:cNvSpPr>
          <p:nvPr>
            <p:ph idx="1"/>
          </p:nvPr>
        </p:nvSpPr>
        <p:spPr/>
        <p:txBody>
          <a:bodyPr/>
          <a:lstStyle/>
          <a:p>
            <a:endParaRPr lang="zh-CN" altLang="en-US" dirty="0"/>
          </a:p>
        </p:txBody>
      </p:sp>
      <p:sp>
        <p:nvSpPr>
          <p:cNvPr id="5" name="Text Box 3">
            <a:extLst>
              <a:ext uri="{FF2B5EF4-FFF2-40B4-BE49-F238E27FC236}">
                <a16:creationId xmlns:a16="http://schemas.microsoft.com/office/drawing/2014/main" id="{80F94E22-9CA0-4540-B2CC-8FAC97EB9191}"/>
              </a:ext>
            </a:extLst>
          </p:cNvPr>
          <p:cNvSpPr txBox="1">
            <a:spLocks noChangeArrowheads="1"/>
          </p:cNvSpPr>
          <p:nvPr/>
        </p:nvSpPr>
        <p:spPr bwMode="auto">
          <a:xfrm>
            <a:off x="7258050" y="5562600"/>
            <a:ext cx="571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鱼 </a:t>
            </a:r>
            <a:endParaRPr lang="en-US" altLang="zh-CN" sz="2400">
              <a:latin typeface="Times New Roman" panose="02020603050405020304" pitchFamily="18" charset="0"/>
              <a:ea typeface="宋体" panose="02010600030101010101" pitchFamily="2" charset="-122"/>
            </a:endParaRPr>
          </a:p>
        </p:txBody>
      </p:sp>
      <p:sp>
        <p:nvSpPr>
          <p:cNvPr id="6" name="Text Box 4">
            <a:extLst>
              <a:ext uri="{FF2B5EF4-FFF2-40B4-BE49-F238E27FC236}">
                <a16:creationId xmlns:a16="http://schemas.microsoft.com/office/drawing/2014/main" id="{0CF875AF-B7C4-43F0-A32F-40A3CF8B2BA4}"/>
              </a:ext>
            </a:extLst>
          </p:cNvPr>
          <p:cNvSpPr txBox="1">
            <a:spLocks noChangeArrowheads="1"/>
          </p:cNvSpPr>
          <p:nvPr/>
        </p:nvSpPr>
        <p:spPr bwMode="auto">
          <a:xfrm>
            <a:off x="746125" y="11842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b="0">
                <a:latin typeface="Times New Roman" panose="02020603050405020304" pitchFamily="18" charset="0"/>
                <a:ea typeface="宋体" panose="02010600030101010101" pitchFamily="2" charset="-122"/>
              </a:rPr>
              <a:t>椰子</a:t>
            </a:r>
            <a:endParaRPr lang="en-US" altLang="zh-CN" sz="2400" b="0">
              <a:latin typeface="Times New Roman" panose="02020603050405020304" pitchFamily="18" charset="0"/>
              <a:ea typeface="宋体" panose="02010600030101010101" pitchFamily="2" charset="-122"/>
            </a:endParaRPr>
          </a:p>
        </p:txBody>
      </p:sp>
      <p:sp>
        <p:nvSpPr>
          <p:cNvPr id="7" name="Freeform 5">
            <a:extLst>
              <a:ext uri="{FF2B5EF4-FFF2-40B4-BE49-F238E27FC236}">
                <a16:creationId xmlns:a16="http://schemas.microsoft.com/office/drawing/2014/main" id="{7386C5B9-B4A4-4C09-85A3-EECA7BB74A8F}"/>
              </a:ext>
            </a:extLst>
          </p:cNvPr>
          <p:cNvSpPr>
            <a:spLocks/>
          </p:cNvSpPr>
          <p:nvPr/>
        </p:nvSpPr>
        <p:spPr bwMode="auto">
          <a:xfrm>
            <a:off x="1447800" y="1981200"/>
            <a:ext cx="5257800" cy="3581400"/>
          </a:xfrm>
          <a:custGeom>
            <a:avLst/>
            <a:gdLst>
              <a:gd name="T0" fmla="*/ 0 w 1584"/>
              <a:gd name="T1" fmla="*/ 0 h 1488"/>
              <a:gd name="T2" fmla="*/ 1274618 w 1584"/>
              <a:gd name="T3" fmla="*/ 115529 h 1488"/>
              <a:gd name="T4" fmla="*/ 2867891 w 1584"/>
              <a:gd name="T5" fmla="*/ 577645 h 1488"/>
              <a:gd name="T6" fmla="*/ 4142509 w 1584"/>
              <a:gd name="T7" fmla="*/ 1386349 h 1488"/>
              <a:gd name="T8" fmla="*/ 4779818 w 1584"/>
              <a:gd name="T9" fmla="*/ 2195051 h 1488"/>
              <a:gd name="T10" fmla="*/ 5098473 w 1584"/>
              <a:gd name="T11" fmla="*/ 2888226 h 1488"/>
              <a:gd name="T12" fmla="*/ 5257800 w 1584"/>
              <a:gd name="T13" fmla="*/ 3581400 h 1488"/>
              <a:gd name="T14" fmla="*/ 0 60000 65536"/>
              <a:gd name="T15" fmla="*/ 0 60000 65536"/>
              <a:gd name="T16" fmla="*/ 0 60000 65536"/>
              <a:gd name="T17" fmla="*/ 0 60000 65536"/>
              <a:gd name="T18" fmla="*/ 0 60000 65536"/>
              <a:gd name="T19" fmla="*/ 0 60000 65536"/>
              <a:gd name="T20" fmla="*/ 0 60000 65536"/>
              <a:gd name="T21" fmla="*/ 0 w 1584"/>
              <a:gd name="T22" fmla="*/ 0 h 1488"/>
              <a:gd name="T23" fmla="*/ 1584 w 1584"/>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4" h="1488">
                <a:moveTo>
                  <a:pt x="0" y="0"/>
                </a:moveTo>
                <a:cubicBezTo>
                  <a:pt x="120" y="4"/>
                  <a:pt x="240" y="8"/>
                  <a:pt x="384" y="48"/>
                </a:cubicBezTo>
                <a:cubicBezTo>
                  <a:pt x="528" y="88"/>
                  <a:pt x="720" y="152"/>
                  <a:pt x="864" y="240"/>
                </a:cubicBezTo>
                <a:cubicBezTo>
                  <a:pt x="1008" y="328"/>
                  <a:pt x="1152" y="464"/>
                  <a:pt x="1248" y="576"/>
                </a:cubicBezTo>
                <a:cubicBezTo>
                  <a:pt x="1344" y="688"/>
                  <a:pt x="1392" y="808"/>
                  <a:pt x="1440" y="912"/>
                </a:cubicBezTo>
                <a:cubicBezTo>
                  <a:pt x="1488" y="1016"/>
                  <a:pt x="1512" y="1104"/>
                  <a:pt x="1536" y="1200"/>
                </a:cubicBezTo>
                <a:cubicBezTo>
                  <a:pt x="1560" y="1296"/>
                  <a:pt x="1572" y="1392"/>
                  <a:pt x="1584" y="148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 name="Line 6">
            <a:extLst>
              <a:ext uri="{FF2B5EF4-FFF2-40B4-BE49-F238E27FC236}">
                <a16:creationId xmlns:a16="http://schemas.microsoft.com/office/drawing/2014/main" id="{61E1C4BE-39F9-401E-8A53-33FC0C5E614B}"/>
              </a:ext>
            </a:extLst>
          </p:cNvPr>
          <p:cNvSpPr>
            <a:spLocks noChangeShapeType="1"/>
          </p:cNvSpPr>
          <p:nvPr/>
        </p:nvSpPr>
        <p:spPr bwMode="auto">
          <a:xfrm flipV="1">
            <a:off x="1447800" y="1676400"/>
            <a:ext cx="0" cy="3886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a:extLst>
              <a:ext uri="{FF2B5EF4-FFF2-40B4-BE49-F238E27FC236}">
                <a16:creationId xmlns:a16="http://schemas.microsoft.com/office/drawing/2014/main" id="{44DEB987-1D51-4496-BEA7-4F95C11E7D03}"/>
              </a:ext>
            </a:extLst>
          </p:cNvPr>
          <p:cNvSpPr>
            <a:spLocks noChangeShapeType="1"/>
          </p:cNvSpPr>
          <p:nvPr/>
        </p:nvSpPr>
        <p:spPr bwMode="auto">
          <a:xfrm>
            <a:off x="1447800" y="5562600"/>
            <a:ext cx="6019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10">
            <a:extLst>
              <a:ext uri="{FF2B5EF4-FFF2-40B4-BE49-F238E27FC236}">
                <a16:creationId xmlns:a16="http://schemas.microsoft.com/office/drawing/2014/main" id="{72A58FF2-4494-4D13-A7E1-34BF9F0804EA}"/>
              </a:ext>
            </a:extLst>
          </p:cNvPr>
          <p:cNvSpPr>
            <a:spLocks noChangeArrowheads="1"/>
          </p:cNvSpPr>
          <p:nvPr/>
        </p:nvSpPr>
        <p:spPr bwMode="auto">
          <a:xfrm>
            <a:off x="1447800" y="2895600"/>
            <a:ext cx="3505200" cy="2667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 name="Freeform 11">
            <a:extLst>
              <a:ext uri="{FF2B5EF4-FFF2-40B4-BE49-F238E27FC236}">
                <a16:creationId xmlns:a16="http://schemas.microsoft.com/office/drawing/2014/main" id="{94E6CEAD-E015-4059-8094-4F2E0EBA5C41}"/>
              </a:ext>
            </a:extLst>
          </p:cNvPr>
          <p:cNvSpPr>
            <a:spLocks/>
          </p:cNvSpPr>
          <p:nvPr/>
        </p:nvSpPr>
        <p:spPr bwMode="auto">
          <a:xfrm>
            <a:off x="1447800" y="2895600"/>
            <a:ext cx="3505200" cy="2667000"/>
          </a:xfrm>
          <a:custGeom>
            <a:avLst/>
            <a:gdLst>
              <a:gd name="T0" fmla="*/ 3505200 w 2208"/>
              <a:gd name="T1" fmla="*/ 0 h 1680"/>
              <a:gd name="T2" fmla="*/ 1981200 w 2208"/>
              <a:gd name="T3" fmla="*/ 1066800 h 1680"/>
              <a:gd name="T4" fmla="*/ 914400 w 2208"/>
              <a:gd name="T5" fmla="*/ 2286000 h 1680"/>
              <a:gd name="T6" fmla="*/ 0 w 2208"/>
              <a:gd name="T7" fmla="*/ 2667000 h 1680"/>
              <a:gd name="T8" fmla="*/ 0 60000 65536"/>
              <a:gd name="T9" fmla="*/ 0 60000 65536"/>
              <a:gd name="T10" fmla="*/ 0 60000 65536"/>
              <a:gd name="T11" fmla="*/ 0 60000 65536"/>
              <a:gd name="T12" fmla="*/ 0 w 2208"/>
              <a:gd name="T13" fmla="*/ 0 h 1680"/>
              <a:gd name="T14" fmla="*/ 2208 w 2208"/>
              <a:gd name="T15" fmla="*/ 1680 h 1680"/>
            </a:gdLst>
            <a:ahLst/>
            <a:cxnLst>
              <a:cxn ang="T8">
                <a:pos x="T0" y="T1"/>
              </a:cxn>
              <a:cxn ang="T9">
                <a:pos x="T2" y="T3"/>
              </a:cxn>
              <a:cxn ang="T10">
                <a:pos x="T4" y="T5"/>
              </a:cxn>
              <a:cxn ang="T11">
                <a:pos x="T6" y="T7"/>
              </a:cxn>
            </a:cxnLst>
            <a:rect l="T12" t="T13" r="T14" b="T15"/>
            <a:pathLst>
              <a:path w="2208" h="1680">
                <a:moveTo>
                  <a:pt x="2208" y="0"/>
                </a:moveTo>
                <a:cubicBezTo>
                  <a:pt x="1864" y="216"/>
                  <a:pt x="1520" y="432"/>
                  <a:pt x="1248" y="672"/>
                </a:cubicBezTo>
                <a:cubicBezTo>
                  <a:pt x="976" y="912"/>
                  <a:pt x="784" y="1272"/>
                  <a:pt x="576" y="1440"/>
                </a:cubicBezTo>
                <a:cubicBezTo>
                  <a:pt x="368" y="1608"/>
                  <a:pt x="184" y="1644"/>
                  <a:pt x="0" y="168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 name="Oval 13">
            <a:extLst>
              <a:ext uri="{FF2B5EF4-FFF2-40B4-BE49-F238E27FC236}">
                <a16:creationId xmlns:a16="http://schemas.microsoft.com/office/drawing/2014/main" id="{5BB23248-C474-4F81-9355-4D2FBDE0D0FF}"/>
              </a:ext>
            </a:extLst>
          </p:cNvPr>
          <p:cNvSpPr>
            <a:spLocks noChangeArrowheads="1"/>
          </p:cNvSpPr>
          <p:nvPr/>
        </p:nvSpPr>
        <p:spPr bwMode="auto">
          <a:xfrm>
            <a:off x="4876800" y="2819400"/>
            <a:ext cx="152400" cy="1524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Line 14">
            <a:extLst>
              <a:ext uri="{FF2B5EF4-FFF2-40B4-BE49-F238E27FC236}">
                <a16:creationId xmlns:a16="http://schemas.microsoft.com/office/drawing/2014/main" id="{B01302E3-B085-411C-B2B6-53A1703AB06B}"/>
              </a:ext>
            </a:extLst>
          </p:cNvPr>
          <p:cNvSpPr>
            <a:spLocks noChangeShapeType="1"/>
          </p:cNvSpPr>
          <p:nvPr/>
        </p:nvSpPr>
        <p:spPr bwMode="auto">
          <a:xfrm rot="65392">
            <a:off x="3857625" y="2209800"/>
            <a:ext cx="2133600" cy="129540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Freeform 17">
            <a:extLst>
              <a:ext uri="{FF2B5EF4-FFF2-40B4-BE49-F238E27FC236}">
                <a16:creationId xmlns:a16="http://schemas.microsoft.com/office/drawing/2014/main" id="{19E996D7-279C-4BA4-B43E-7689F6DD16AD}"/>
              </a:ext>
            </a:extLst>
          </p:cNvPr>
          <p:cNvSpPr>
            <a:spLocks/>
          </p:cNvSpPr>
          <p:nvPr/>
        </p:nvSpPr>
        <p:spPr bwMode="auto">
          <a:xfrm rot="20857519">
            <a:off x="2771775" y="2857500"/>
            <a:ext cx="1676400" cy="1981200"/>
          </a:xfrm>
          <a:custGeom>
            <a:avLst/>
            <a:gdLst>
              <a:gd name="T0" fmla="*/ 0 w 1056"/>
              <a:gd name="T1" fmla="*/ 0 h 1248"/>
              <a:gd name="T2" fmla="*/ 76200 w 1056"/>
              <a:gd name="T3" fmla="*/ 685800 h 1248"/>
              <a:gd name="T4" fmla="*/ 304800 w 1056"/>
              <a:gd name="T5" fmla="*/ 1219200 h 1248"/>
              <a:gd name="T6" fmla="*/ 990600 w 1056"/>
              <a:gd name="T7" fmla="*/ 1752600 h 1248"/>
              <a:gd name="T8" fmla="*/ 1676400 w 1056"/>
              <a:gd name="T9" fmla="*/ 1981200 h 1248"/>
              <a:gd name="T10" fmla="*/ 0 60000 65536"/>
              <a:gd name="T11" fmla="*/ 0 60000 65536"/>
              <a:gd name="T12" fmla="*/ 0 60000 65536"/>
              <a:gd name="T13" fmla="*/ 0 60000 65536"/>
              <a:gd name="T14" fmla="*/ 0 60000 65536"/>
              <a:gd name="T15" fmla="*/ 0 w 1056"/>
              <a:gd name="T16" fmla="*/ 0 h 1248"/>
              <a:gd name="T17" fmla="*/ 1056 w 1056"/>
              <a:gd name="T18" fmla="*/ 1248 h 1248"/>
            </a:gdLst>
            <a:ahLst/>
            <a:cxnLst>
              <a:cxn ang="T10">
                <a:pos x="T0" y="T1"/>
              </a:cxn>
              <a:cxn ang="T11">
                <a:pos x="T2" y="T3"/>
              </a:cxn>
              <a:cxn ang="T12">
                <a:pos x="T4" y="T5"/>
              </a:cxn>
              <a:cxn ang="T13">
                <a:pos x="T6" y="T7"/>
              </a:cxn>
              <a:cxn ang="T14">
                <a:pos x="T8" y="T9"/>
              </a:cxn>
            </a:cxnLst>
            <a:rect l="T15" t="T16" r="T17" b="T18"/>
            <a:pathLst>
              <a:path w="1056" h="1248">
                <a:moveTo>
                  <a:pt x="0" y="0"/>
                </a:moveTo>
                <a:cubicBezTo>
                  <a:pt x="8" y="152"/>
                  <a:pt x="16" y="304"/>
                  <a:pt x="48" y="432"/>
                </a:cubicBezTo>
                <a:cubicBezTo>
                  <a:pt x="80" y="560"/>
                  <a:pt x="96" y="656"/>
                  <a:pt x="192" y="768"/>
                </a:cubicBezTo>
                <a:cubicBezTo>
                  <a:pt x="288" y="880"/>
                  <a:pt x="480" y="1024"/>
                  <a:pt x="624" y="1104"/>
                </a:cubicBezTo>
                <a:cubicBezTo>
                  <a:pt x="768" y="1184"/>
                  <a:pt x="912" y="1216"/>
                  <a:pt x="1056" y="1248"/>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Freeform 18">
            <a:extLst>
              <a:ext uri="{FF2B5EF4-FFF2-40B4-BE49-F238E27FC236}">
                <a16:creationId xmlns:a16="http://schemas.microsoft.com/office/drawing/2014/main" id="{A6F6B73F-EBA3-41E6-8F9C-D8EDC90AC7D1}"/>
              </a:ext>
            </a:extLst>
          </p:cNvPr>
          <p:cNvSpPr>
            <a:spLocks/>
          </p:cNvSpPr>
          <p:nvPr/>
        </p:nvSpPr>
        <p:spPr bwMode="auto">
          <a:xfrm rot="21159647" flipH="1" flipV="1">
            <a:off x="2076450" y="3733800"/>
            <a:ext cx="1676400" cy="1981200"/>
          </a:xfrm>
          <a:custGeom>
            <a:avLst/>
            <a:gdLst>
              <a:gd name="T0" fmla="*/ 0 w 1056"/>
              <a:gd name="T1" fmla="*/ 0 h 1248"/>
              <a:gd name="T2" fmla="*/ 76200 w 1056"/>
              <a:gd name="T3" fmla="*/ 685800 h 1248"/>
              <a:gd name="T4" fmla="*/ 304800 w 1056"/>
              <a:gd name="T5" fmla="*/ 1219200 h 1248"/>
              <a:gd name="T6" fmla="*/ 990600 w 1056"/>
              <a:gd name="T7" fmla="*/ 1752600 h 1248"/>
              <a:gd name="T8" fmla="*/ 1676400 w 1056"/>
              <a:gd name="T9" fmla="*/ 1981200 h 1248"/>
              <a:gd name="T10" fmla="*/ 0 60000 65536"/>
              <a:gd name="T11" fmla="*/ 0 60000 65536"/>
              <a:gd name="T12" fmla="*/ 0 60000 65536"/>
              <a:gd name="T13" fmla="*/ 0 60000 65536"/>
              <a:gd name="T14" fmla="*/ 0 60000 65536"/>
              <a:gd name="T15" fmla="*/ 0 w 1056"/>
              <a:gd name="T16" fmla="*/ 0 h 1248"/>
              <a:gd name="T17" fmla="*/ 1056 w 1056"/>
              <a:gd name="T18" fmla="*/ 1248 h 1248"/>
            </a:gdLst>
            <a:ahLst/>
            <a:cxnLst>
              <a:cxn ang="T10">
                <a:pos x="T0" y="T1"/>
              </a:cxn>
              <a:cxn ang="T11">
                <a:pos x="T2" y="T3"/>
              </a:cxn>
              <a:cxn ang="T12">
                <a:pos x="T4" y="T5"/>
              </a:cxn>
              <a:cxn ang="T13">
                <a:pos x="T6" y="T7"/>
              </a:cxn>
              <a:cxn ang="T14">
                <a:pos x="T8" y="T9"/>
              </a:cxn>
            </a:cxnLst>
            <a:rect l="T15" t="T16" r="T17" b="T18"/>
            <a:pathLst>
              <a:path w="1056" h="1248">
                <a:moveTo>
                  <a:pt x="0" y="0"/>
                </a:moveTo>
                <a:cubicBezTo>
                  <a:pt x="8" y="152"/>
                  <a:pt x="16" y="304"/>
                  <a:pt x="48" y="432"/>
                </a:cubicBezTo>
                <a:cubicBezTo>
                  <a:pt x="80" y="560"/>
                  <a:pt x="96" y="656"/>
                  <a:pt x="192" y="768"/>
                </a:cubicBezTo>
                <a:cubicBezTo>
                  <a:pt x="288" y="880"/>
                  <a:pt x="480" y="1024"/>
                  <a:pt x="624" y="1104"/>
                </a:cubicBezTo>
                <a:cubicBezTo>
                  <a:pt x="768" y="1184"/>
                  <a:pt x="912" y="1216"/>
                  <a:pt x="1056" y="1248"/>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Text Box 20">
            <a:extLst>
              <a:ext uri="{FF2B5EF4-FFF2-40B4-BE49-F238E27FC236}">
                <a16:creationId xmlns:a16="http://schemas.microsoft.com/office/drawing/2014/main" id="{6C1F5861-1006-4236-A7BB-45A73D863AC1}"/>
              </a:ext>
            </a:extLst>
          </p:cNvPr>
          <p:cNvSpPr txBox="1">
            <a:spLocks noChangeArrowheads="1"/>
          </p:cNvSpPr>
          <p:nvPr/>
        </p:nvSpPr>
        <p:spPr bwMode="auto">
          <a:xfrm>
            <a:off x="974725" y="5410200"/>
            <a:ext cx="712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RC</a:t>
            </a:r>
            <a:endParaRPr lang="en-US" altLang="zh-CN" sz="2400">
              <a:ea typeface="宋体" panose="02010600030101010101" pitchFamily="2" charset="-122"/>
            </a:endParaRPr>
          </a:p>
        </p:txBody>
      </p:sp>
      <p:sp>
        <p:nvSpPr>
          <p:cNvPr id="17" name="Text Box 21">
            <a:extLst>
              <a:ext uri="{FF2B5EF4-FFF2-40B4-BE49-F238E27FC236}">
                <a16:creationId xmlns:a16="http://schemas.microsoft.com/office/drawing/2014/main" id="{9334E282-A4C7-4738-83CA-8A4C8CC50D6C}"/>
              </a:ext>
            </a:extLst>
          </p:cNvPr>
          <p:cNvSpPr txBox="1">
            <a:spLocks noChangeArrowheads="1"/>
          </p:cNvSpPr>
          <p:nvPr/>
        </p:nvSpPr>
        <p:spPr bwMode="auto">
          <a:xfrm>
            <a:off x="4924425" y="2438400"/>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2400">
                <a:ea typeface="宋体" panose="02010600030101010101" pitchFamily="2" charset="-122"/>
              </a:rPr>
              <a:t>O</a:t>
            </a:r>
            <a:r>
              <a:rPr lang="en-US" altLang="zh-CN" sz="2400" baseline="-25000">
                <a:ea typeface="宋体" panose="02010600030101010101" pitchFamily="2" charset="-122"/>
              </a:rPr>
              <a:t>MF</a:t>
            </a:r>
            <a:endParaRPr lang="en-US" altLang="zh-CN" sz="2400">
              <a:ea typeface="宋体" panose="02010600030101010101" pitchFamily="2" charset="-122"/>
            </a:endParaRPr>
          </a:p>
        </p:txBody>
      </p:sp>
      <p:sp>
        <p:nvSpPr>
          <p:cNvPr id="21" name="Line 25">
            <a:extLst>
              <a:ext uri="{FF2B5EF4-FFF2-40B4-BE49-F238E27FC236}">
                <a16:creationId xmlns:a16="http://schemas.microsoft.com/office/drawing/2014/main" id="{1715B9C4-6B41-40B6-80EA-38BE537E6374}"/>
              </a:ext>
            </a:extLst>
          </p:cNvPr>
          <p:cNvSpPr>
            <a:spLocks noChangeShapeType="1"/>
          </p:cNvSpPr>
          <p:nvPr/>
        </p:nvSpPr>
        <p:spPr bwMode="auto">
          <a:xfrm>
            <a:off x="3167063" y="2895600"/>
            <a:ext cx="0" cy="266700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6">
            <a:extLst>
              <a:ext uri="{FF2B5EF4-FFF2-40B4-BE49-F238E27FC236}">
                <a16:creationId xmlns:a16="http://schemas.microsoft.com/office/drawing/2014/main" id="{88B3B81C-596A-4C35-B309-B84842BBB8FC}"/>
              </a:ext>
            </a:extLst>
          </p:cNvPr>
          <p:cNvSpPr>
            <a:spLocks noChangeShapeType="1"/>
          </p:cNvSpPr>
          <p:nvPr/>
        </p:nvSpPr>
        <p:spPr bwMode="auto">
          <a:xfrm>
            <a:off x="1447800" y="4229100"/>
            <a:ext cx="3505200" cy="0"/>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9">
            <a:extLst>
              <a:ext uri="{FF2B5EF4-FFF2-40B4-BE49-F238E27FC236}">
                <a16:creationId xmlns:a16="http://schemas.microsoft.com/office/drawing/2014/main" id="{28063CE0-F34B-4D88-9BD5-4EAB9E0933E3}"/>
              </a:ext>
            </a:extLst>
          </p:cNvPr>
          <p:cNvSpPr>
            <a:spLocks noChangeShapeType="1"/>
          </p:cNvSpPr>
          <p:nvPr/>
        </p:nvSpPr>
        <p:spPr bwMode="auto">
          <a:xfrm rot="65392">
            <a:off x="1981200" y="3505200"/>
            <a:ext cx="2133600" cy="1295400"/>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6722A568-8D23-492F-8D13-554D2634BEA0}"/>
                  </a:ext>
                </a:extLst>
              </p:cNvPr>
              <p:cNvSpPr txBox="1"/>
              <p:nvPr/>
            </p:nvSpPr>
            <p:spPr>
              <a:xfrm>
                <a:off x="2921836" y="2402585"/>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𝑀𝐹</m:t>
                          </m:r>
                        </m:sub>
                      </m:sSub>
                    </m:oMath>
                  </m:oMathPara>
                </a14:m>
                <a:endParaRPr lang="zh-CN" altLang="en-US" dirty="0"/>
              </a:p>
            </p:txBody>
          </p:sp>
        </mc:Choice>
        <mc:Fallback xmlns="">
          <p:sp>
            <p:nvSpPr>
              <p:cNvPr id="27" name="文本框 26">
                <a:extLst>
                  <a:ext uri="{FF2B5EF4-FFF2-40B4-BE49-F238E27FC236}">
                    <a16:creationId xmlns:a16="http://schemas.microsoft.com/office/drawing/2014/main" id="{6722A568-8D23-492F-8D13-554D2634BEA0}"/>
                  </a:ext>
                </a:extLst>
              </p:cNvPr>
              <p:cNvSpPr txBox="1">
                <a:spLocks noRot="1" noChangeAspect="1" noMove="1" noResize="1" noEditPoints="1" noAdjustHandles="1" noChangeArrowheads="1" noChangeShapeType="1" noTextEdit="1"/>
              </p:cNvSpPr>
              <p:nvPr/>
            </p:nvSpPr>
            <p:spPr>
              <a:xfrm>
                <a:off x="2921836" y="2402585"/>
                <a:ext cx="521297" cy="461665"/>
              </a:xfrm>
              <a:prstGeom prst="rect">
                <a:avLst/>
              </a:prstGeom>
              <a:blipFill>
                <a:blip r:embed="rId2"/>
                <a:stretch>
                  <a:fillRect l="-2326" r="-25581"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56F58B6-CCB4-4A28-B934-381666A0B42B}"/>
                  </a:ext>
                </a:extLst>
              </p:cNvPr>
              <p:cNvSpPr txBox="1"/>
              <p:nvPr/>
            </p:nvSpPr>
            <p:spPr>
              <a:xfrm>
                <a:off x="4926895" y="4001294"/>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𝑀𝐹</m:t>
                          </m:r>
                        </m:sub>
                      </m:sSub>
                    </m:oMath>
                  </m:oMathPara>
                </a14:m>
                <a:endParaRPr lang="zh-CN" altLang="en-US" dirty="0"/>
              </a:p>
            </p:txBody>
          </p:sp>
        </mc:Choice>
        <mc:Fallback xmlns="">
          <p:sp>
            <p:nvSpPr>
              <p:cNvPr id="28" name="文本框 27">
                <a:extLst>
                  <a:ext uri="{FF2B5EF4-FFF2-40B4-BE49-F238E27FC236}">
                    <a16:creationId xmlns:a16="http://schemas.microsoft.com/office/drawing/2014/main" id="{856F58B6-CCB4-4A28-B934-381666A0B42B}"/>
                  </a:ext>
                </a:extLst>
              </p:cNvPr>
              <p:cNvSpPr txBox="1">
                <a:spLocks noRot="1" noChangeAspect="1" noMove="1" noResize="1" noEditPoints="1" noAdjustHandles="1" noChangeArrowheads="1" noChangeShapeType="1" noTextEdit="1"/>
              </p:cNvSpPr>
              <p:nvPr/>
            </p:nvSpPr>
            <p:spPr>
              <a:xfrm>
                <a:off x="4926895" y="4001294"/>
                <a:ext cx="521297" cy="461665"/>
              </a:xfrm>
              <a:prstGeom prst="rect">
                <a:avLst/>
              </a:prstGeom>
              <a:blipFill>
                <a:blip r:embed="rId3"/>
                <a:stretch>
                  <a:fillRect l="-2326" r="-27907"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04A7B76-D194-4E70-A49D-16182F7F1EEE}"/>
                  </a:ext>
                </a:extLst>
              </p:cNvPr>
              <p:cNvSpPr txBox="1"/>
              <p:nvPr/>
            </p:nvSpPr>
            <p:spPr>
              <a:xfrm>
                <a:off x="4726399" y="5536852"/>
                <a:ext cx="4532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oMath>
                  </m:oMathPara>
                </a14:m>
                <a:endParaRPr lang="zh-CN" altLang="en-US" dirty="0"/>
              </a:p>
            </p:txBody>
          </p:sp>
        </mc:Choice>
        <mc:Fallback xmlns="">
          <p:sp>
            <p:nvSpPr>
              <p:cNvPr id="29" name="文本框 28">
                <a:extLst>
                  <a:ext uri="{FF2B5EF4-FFF2-40B4-BE49-F238E27FC236}">
                    <a16:creationId xmlns:a16="http://schemas.microsoft.com/office/drawing/2014/main" id="{304A7B76-D194-4E70-A49D-16182F7F1EEE}"/>
                  </a:ext>
                </a:extLst>
              </p:cNvPr>
              <p:cNvSpPr txBox="1">
                <a:spLocks noRot="1" noChangeAspect="1" noMove="1" noResize="1" noEditPoints="1" noAdjustHandles="1" noChangeArrowheads="1" noChangeShapeType="1" noTextEdit="1"/>
              </p:cNvSpPr>
              <p:nvPr/>
            </p:nvSpPr>
            <p:spPr>
              <a:xfrm>
                <a:off x="4726399" y="5536852"/>
                <a:ext cx="453201"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096AC7C7-F5FF-4445-8EFD-19491358D40C}"/>
                  </a:ext>
                </a:extLst>
              </p:cNvPr>
              <p:cNvSpPr txBox="1"/>
              <p:nvPr/>
            </p:nvSpPr>
            <p:spPr>
              <a:xfrm>
                <a:off x="2905229" y="5531477"/>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𝑅𝐶</m:t>
                          </m:r>
                        </m:sub>
                      </m:sSub>
                    </m:oMath>
                  </m:oMathPara>
                </a14:m>
                <a:endParaRPr lang="zh-CN" altLang="en-US" dirty="0"/>
              </a:p>
            </p:txBody>
          </p:sp>
        </mc:Choice>
        <mc:Fallback xmlns="">
          <p:sp>
            <p:nvSpPr>
              <p:cNvPr id="30" name="文本框 29">
                <a:extLst>
                  <a:ext uri="{FF2B5EF4-FFF2-40B4-BE49-F238E27FC236}">
                    <a16:creationId xmlns:a16="http://schemas.microsoft.com/office/drawing/2014/main" id="{096AC7C7-F5FF-4445-8EFD-19491358D40C}"/>
                  </a:ext>
                </a:extLst>
              </p:cNvPr>
              <p:cNvSpPr txBox="1">
                <a:spLocks noRot="1" noChangeAspect="1" noMove="1" noResize="1" noEditPoints="1" noAdjustHandles="1" noChangeArrowheads="1" noChangeShapeType="1" noTextEdit="1"/>
              </p:cNvSpPr>
              <p:nvPr/>
            </p:nvSpPr>
            <p:spPr>
              <a:xfrm>
                <a:off x="2905229" y="5531477"/>
                <a:ext cx="521297" cy="461665"/>
              </a:xfrm>
              <a:prstGeom prst="rect">
                <a:avLst/>
              </a:prstGeom>
              <a:blipFill>
                <a:blip r:embed="rId5"/>
                <a:stretch>
                  <a:fillRect l="-3529" r="-16471"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A7A419C2-8CE5-49AB-8FB5-0B88BD346E82}"/>
                  </a:ext>
                </a:extLst>
              </p:cNvPr>
              <p:cNvSpPr txBox="1"/>
              <p:nvPr/>
            </p:nvSpPr>
            <p:spPr>
              <a:xfrm>
                <a:off x="870808" y="3983038"/>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𝑅𝐶</m:t>
                          </m:r>
                        </m:sub>
                      </m:sSub>
                    </m:oMath>
                  </m:oMathPara>
                </a14:m>
                <a:endParaRPr lang="zh-CN" altLang="en-US" dirty="0"/>
              </a:p>
            </p:txBody>
          </p:sp>
        </mc:Choice>
        <mc:Fallback xmlns="">
          <p:sp>
            <p:nvSpPr>
              <p:cNvPr id="31" name="文本框 30">
                <a:extLst>
                  <a:ext uri="{FF2B5EF4-FFF2-40B4-BE49-F238E27FC236}">
                    <a16:creationId xmlns:a16="http://schemas.microsoft.com/office/drawing/2014/main" id="{A7A419C2-8CE5-49AB-8FB5-0B88BD346E82}"/>
                  </a:ext>
                </a:extLst>
              </p:cNvPr>
              <p:cNvSpPr txBox="1">
                <a:spLocks noRot="1" noChangeAspect="1" noMove="1" noResize="1" noEditPoints="1" noAdjustHandles="1" noChangeArrowheads="1" noChangeShapeType="1" noTextEdit="1"/>
              </p:cNvSpPr>
              <p:nvPr/>
            </p:nvSpPr>
            <p:spPr>
              <a:xfrm>
                <a:off x="870808" y="3983038"/>
                <a:ext cx="521297" cy="461665"/>
              </a:xfrm>
              <a:prstGeom prst="rect">
                <a:avLst/>
              </a:prstGeom>
              <a:blipFill>
                <a:blip r:embed="rId6"/>
                <a:stretch>
                  <a:fillRect l="-3529" r="-17647"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DCF3238-D67B-41A6-9613-F71F37BD1441}"/>
                  </a:ext>
                </a:extLst>
              </p:cNvPr>
              <p:cNvSpPr txBox="1"/>
              <p:nvPr/>
            </p:nvSpPr>
            <p:spPr>
              <a:xfrm>
                <a:off x="960551" y="2656186"/>
                <a:ext cx="5212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𝐶</m:t>
                      </m:r>
                    </m:oMath>
                  </m:oMathPara>
                </a14:m>
                <a:endParaRPr lang="zh-CN" altLang="en-US" dirty="0"/>
              </a:p>
            </p:txBody>
          </p:sp>
        </mc:Choice>
        <mc:Fallback xmlns="">
          <p:sp>
            <p:nvSpPr>
              <p:cNvPr id="32" name="文本框 31">
                <a:extLst>
                  <a:ext uri="{FF2B5EF4-FFF2-40B4-BE49-F238E27FC236}">
                    <a16:creationId xmlns:a16="http://schemas.microsoft.com/office/drawing/2014/main" id="{DDCF3238-D67B-41A6-9613-F71F37BD1441}"/>
                  </a:ext>
                </a:extLst>
              </p:cNvPr>
              <p:cNvSpPr txBox="1">
                <a:spLocks noRot="1" noChangeAspect="1" noMove="1" noResize="1" noEditPoints="1" noAdjustHandles="1" noChangeArrowheads="1" noChangeShapeType="1" noTextEdit="1"/>
              </p:cNvSpPr>
              <p:nvPr/>
            </p:nvSpPr>
            <p:spPr>
              <a:xfrm>
                <a:off x="960551" y="2656186"/>
                <a:ext cx="521297" cy="461665"/>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2684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3CB78-461F-4939-B868-176724DF3F5B}"/>
              </a:ext>
            </a:extLst>
          </p:cNvPr>
          <p:cNvSpPr>
            <a:spLocks noGrp="1"/>
          </p:cNvSpPr>
          <p:nvPr>
            <p:ph type="title"/>
          </p:nvPr>
        </p:nvSpPr>
        <p:spPr/>
        <p:txBody>
          <a:bodyPr/>
          <a:lstStyle/>
          <a:p>
            <a:r>
              <a:rPr lang="zh-CN" altLang="en-US" dirty="0"/>
              <a:t>分散生产与消费</a:t>
            </a:r>
          </a:p>
        </p:txBody>
      </p:sp>
      <p:sp>
        <p:nvSpPr>
          <p:cNvPr id="3" name="内容占位符 2">
            <a:extLst>
              <a:ext uri="{FF2B5EF4-FFF2-40B4-BE49-F238E27FC236}">
                <a16:creationId xmlns:a16="http://schemas.microsoft.com/office/drawing/2014/main" id="{FD22CB69-4241-42D0-8CF7-93212CD9E7DA}"/>
              </a:ext>
            </a:extLst>
          </p:cNvPr>
          <p:cNvSpPr>
            <a:spLocks noGrp="1"/>
          </p:cNvSpPr>
          <p:nvPr>
            <p:ph idx="1"/>
          </p:nvPr>
        </p:nvSpPr>
        <p:spPr/>
        <p:txBody>
          <a:bodyPr/>
          <a:lstStyle/>
          <a:p>
            <a:endParaRPr lang="zh-CN" altLang="en-US" dirty="0"/>
          </a:p>
        </p:txBody>
      </p:sp>
      <p:sp>
        <p:nvSpPr>
          <p:cNvPr id="5" name="Text Box 3">
            <a:extLst>
              <a:ext uri="{FF2B5EF4-FFF2-40B4-BE49-F238E27FC236}">
                <a16:creationId xmlns:a16="http://schemas.microsoft.com/office/drawing/2014/main" id="{D7676E81-15B0-4154-A066-4211496D9398}"/>
              </a:ext>
            </a:extLst>
          </p:cNvPr>
          <p:cNvSpPr txBox="1">
            <a:spLocks noChangeArrowheads="1"/>
          </p:cNvSpPr>
          <p:nvPr/>
        </p:nvSpPr>
        <p:spPr bwMode="auto">
          <a:xfrm>
            <a:off x="7258050" y="5826125"/>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鱼</a:t>
            </a:r>
            <a:endParaRPr lang="en-US" altLang="zh-CN" sz="2400">
              <a:latin typeface="Times New Roman" panose="02020603050405020304" pitchFamily="18" charset="0"/>
              <a:ea typeface="宋体" panose="02010600030101010101" pitchFamily="2" charset="-122"/>
            </a:endParaRPr>
          </a:p>
        </p:txBody>
      </p:sp>
      <p:sp>
        <p:nvSpPr>
          <p:cNvPr id="6" name="Text Box 4">
            <a:extLst>
              <a:ext uri="{FF2B5EF4-FFF2-40B4-BE49-F238E27FC236}">
                <a16:creationId xmlns:a16="http://schemas.microsoft.com/office/drawing/2014/main" id="{B8DBCB0D-30C9-4F03-8810-556F6842F193}"/>
              </a:ext>
            </a:extLst>
          </p:cNvPr>
          <p:cNvSpPr txBox="1">
            <a:spLocks noChangeArrowheads="1"/>
          </p:cNvSpPr>
          <p:nvPr/>
        </p:nvSpPr>
        <p:spPr bwMode="auto">
          <a:xfrm>
            <a:off x="746125" y="144780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b="0">
                <a:latin typeface="Times New Roman" panose="02020603050405020304" pitchFamily="18" charset="0"/>
                <a:ea typeface="宋体" panose="02010600030101010101" pitchFamily="2" charset="-122"/>
              </a:rPr>
              <a:t>椰子</a:t>
            </a:r>
            <a:endParaRPr lang="en-US" altLang="zh-CN" sz="2400" b="0">
              <a:latin typeface="Times New Roman" panose="02020603050405020304" pitchFamily="18" charset="0"/>
              <a:ea typeface="宋体" panose="02010600030101010101" pitchFamily="2" charset="-122"/>
            </a:endParaRPr>
          </a:p>
        </p:txBody>
      </p:sp>
      <p:sp>
        <p:nvSpPr>
          <p:cNvPr id="7" name="Line 6">
            <a:extLst>
              <a:ext uri="{FF2B5EF4-FFF2-40B4-BE49-F238E27FC236}">
                <a16:creationId xmlns:a16="http://schemas.microsoft.com/office/drawing/2014/main" id="{EB8C9D56-CCF6-42D7-BF77-F9E52BB60F24}"/>
              </a:ext>
            </a:extLst>
          </p:cNvPr>
          <p:cNvSpPr>
            <a:spLocks noChangeShapeType="1"/>
          </p:cNvSpPr>
          <p:nvPr/>
        </p:nvSpPr>
        <p:spPr bwMode="auto">
          <a:xfrm flipV="1">
            <a:off x="1447800" y="1939925"/>
            <a:ext cx="0" cy="3886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7">
            <a:extLst>
              <a:ext uri="{FF2B5EF4-FFF2-40B4-BE49-F238E27FC236}">
                <a16:creationId xmlns:a16="http://schemas.microsoft.com/office/drawing/2014/main" id="{06EDD72F-1873-44D3-A9DA-D30C68B5A86F}"/>
              </a:ext>
            </a:extLst>
          </p:cNvPr>
          <p:cNvSpPr>
            <a:spLocks noChangeShapeType="1"/>
          </p:cNvSpPr>
          <p:nvPr/>
        </p:nvSpPr>
        <p:spPr bwMode="auto">
          <a:xfrm>
            <a:off x="1447800" y="5826125"/>
            <a:ext cx="6019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C24B61DE-A5EF-4C67-AE2F-5282A94212AC}"/>
              </a:ext>
            </a:extLst>
          </p:cNvPr>
          <p:cNvSpPr>
            <a:spLocks noChangeShapeType="1"/>
          </p:cNvSpPr>
          <p:nvPr/>
        </p:nvSpPr>
        <p:spPr bwMode="auto">
          <a:xfrm>
            <a:off x="2971800" y="1939925"/>
            <a:ext cx="4495800" cy="2708275"/>
          </a:xfrm>
          <a:prstGeom prst="line">
            <a:avLst/>
          </a:prstGeom>
          <a:noFill/>
          <a:ln w="38100">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8206AD9C-3EF9-4C3B-B779-5AC6D48C3FC4}"/>
              </a:ext>
            </a:extLst>
          </p:cNvPr>
          <p:cNvSpPr>
            <a:spLocks noChangeShapeType="1"/>
          </p:cNvSpPr>
          <p:nvPr/>
        </p:nvSpPr>
        <p:spPr bwMode="auto">
          <a:xfrm>
            <a:off x="1447800" y="2070100"/>
            <a:ext cx="5810250" cy="3500438"/>
          </a:xfrm>
          <a:prstGeom prst="line">
            <a:avLst/>
          </a:prstGeom>
          <a:noFill/>
          <a:ln w="38100">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
            <a:extLst>
              <a:ext uri="{FF2B5EF4-FFF2-40B4-BE49-F238E27FC236}">
                <a16:creationId xmlns:a16="http://schemas.microsoft.com/office/drawing/2014/main" id="{94457370-D409-4450-BE00-6B2485879214}"/>
              </a:ext>
            </a:extLst>
          </p:cNvPr>
          <p:cNvSpPr>
            <a:spLocks noChangeShapeType="1"/>
          </p:cNvSpPr>
          <p:nvPr/>
        </p:nvSpPr>
        <p:spPr bwMode="auto">
          <a:xfrm>
            <a:off x="1447800" y="3117850"/>
            <a:ext cx="4495800" cy="2708275"/>
          </a:xfrm>
          <a:prstGeom prst="line">
            <a:avLst/>
          </a:prstGeom>
          <a:noFill/>
          <a:ln w="38100">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AutoShape 11">
            <a:extLst>
              <a:ext uri="{FF2B5EF4-FFF2-40B4-BE49-F238E27FC236}">
                <a16:creationId xmlns:a16="http://schemas.microsoft.com/office/drawing/2014/main" id="{CE10A04E-AC5D-4778-9C47-4DD668975E2E}"/>
              </a:ext>
            </a:extLst>
          </p:cNvPr>
          <p:cNvSpPr>
            <a:spLocks noChangeArrowheads="1"/>
          </p:cNvSpPr>
          <p:nvPr/>
        </p:nvSpPr>
        <p:spPr bwMode="auto">
          <a:xfrm rot="18120297">
            <a:off x="2362200" y="3429000"/>
            <a:ext cx="3581400" cy="381000"/>
          </a:xfrm>
          <a:prstGeom prst="rightArrow">
            <a:avLst>
              <a:gd name="adj1" fmla="val 50000"/>
              <a:gd name="adj2" fmla="val 235000"/>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Text Box 12">
            <a:extLst>
              <a:ext uri="{FF2B5EF4-FFF2-40B4-BE49-F238E27FC236}">
                <a16:creationId xmlns:a16="http://schemas.microsoft.com/office/drawing/2014/main" id="{80E5155F-F8F5-4DF5-B499-61E9C75EB87C}"/>
              </a:ext>
            </a:extLst>
          </p:cNvPr>
          <p:cNvSpPr txBox="1">
            <a:spLocks noChangeArrowheads="1"/>
          </p:cNvSpPr>
          <p:nvPr/>
        </p:nvSpPr>
        <p:spPr bwMode="auto">
          <a:xfrm>
            <a:off x="5394325" y="1677988"/>
            <a:ext cx="1987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更高的利润</a:t>
            </a:r>
            <a:endParaRPr lang="en-US" altLang="zh-CN">
              <a:ea typeface="宋体" panose="02010600030101010101" pitchFamily="2" charset="-122"/>
            </a:endParaRPr>
          </a:p>
        </p:txBody>
      </p:sp>
      <mc:AlternateContent xmlns:mc="http://schemas.openxmlformats.org/markup-compatibility/2006" xmlns:a14="http://schemas.microsoft.com/office/drawing/2010/main">
        <mc:Choice Requires="a14">
          <p:sp>
            <p:nvSpPr>
              <p:cNvPr id="15" name="Text Box 17">
                <a:extLst>
                  <a:ext uri="{FF2B5EF4-FFF2-40B4-BE49-F238E27FC236}">
                    <a16:creationId xmlns:a16="http://schemas.microsoft.com/office/drawing/2014/main" id="{3480DE34-53C0-4351-B126-2A381C40DBAE}"/>
                  </a:ext>
                </a:extLst>
              </p:cNvPr>
              <p:cNvSpPr txBox="1">
                <a:spLocks noChangeArrowheads="1"/>
              </p:cNvSpPr>
              <p:nvPr/>
            </p:nvSpPr>
            <p:spPr bwMode="auto">
              <a:xfrm>
                <a:off x="6111875" y="3392488"/>
                <a:ext cx="1871663" cy="76517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斜率</a:t>
                </a:r>
                <a:r>
                  <a:rPr lang="en-US" altLang="zh-CN" dirty="0">
                    <a:ea typeface="宋体" panose="02010600030101010101" pitchFamily="2" charset="-122"/>
                  </a:rPr>
                  <a:t> =</a:t>
                </a:r>
                <a14:m>
                  <m:oMath xmlns:m="http://schemas.openxmlformats.org/officeDocument/2006/math">
                    <m:r>
                      <a:rPr lang="en-US" altLang="zh-CN" b="1" i="0" smtClean="0">
                        <a:latin typeface="Cambria Math" panose="02040503050406030204" pitchFamily="18" charset="0"/>
                        <a:ea typeface="宋体" panose="02010600030101010101" pitchFamily="2" charset="-122"/>
                      </a:rPr>
                      <m:t>−</m:t>
                    </m:r>
                    <m:f>
                      <m:fPr>
                        <m:ctrlPr>
                          <a:rPr lang="en-US" altLang="zh-CN" b="1" i="1" smtClean="0">
                            <a:latin typeface="Cambria Math" panose="02040503050406030204" pitchFamily="18" charset="0"/>
                            <a:ea typeface="宋体" panose="02010600030101010101" pitchFamily="2" charset="-122"/>
                          </a:rPr>
                        </m:ctrlPr>
                      </m:fPr>
                      <m:num>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𝑷</m:t>
                            </m:r>
                          </m:e>
                          <m:sub>
                            <m:r>
                              <a:rPr lang="en-US" altLang="zh-CN" b="1" i="1" smtClean="0">
                                <a:latin typeface="Cambria Math" panose="02040503050406030204" pitchFamily="18" charset="0"/>
                                <a:ea typeface="宋体" panose="02010600030101010101" pitchFamily="2" charset="-122"/>
                              </a:rPr>
                              <m:t>𝑭</m:t>
                            </m:r>
                          </m:sub>
                        </m:sSub>
                      </m:num>
                      <m:den>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𝑷</m:t>
                            </m:r>
                          </m:e>
                          <m:sub>
                            <m:r>
                              <a:rPr lang="en-US" altLang="zh-CN" b="1" i="1" smtClean="0">
                                <a:latin typeface="Cambria Math" panose="02040503050406030204" pitchFamily="18" charset="0"/>
                                <a:ea typeface="宋体" panose="02010600030101010101" pitchFamily="2" charset="-122"/>
                              </a:rPr>
                              <m:t>𝑪</m:t>
                            </m:r>
                          </m:sub>
                        </m:sSub>
                      </m:den>
                    </m:f>
                  </m:oMath>
                </a14:m>
                <a:endParaRPr lang="en-US" altLang="zh-CN" sz="3200" dirty="0">
                  <a:ea typeface="宋体" panose="02010600030101010101" pitchFamily="2" charset="-122"/>
                </a:endParaRPr>
              </a:p>
            </p:txBody>
          </p:sp>
        </mc:Choice>
        <mc:Fallback xmlns="">
          <p:sp>
            <p:nvSpPr>
              <p:cNvPr id="15" name="Text Box 17">
                <a:extLst>
                  <a:ext uri="{FF2B5EF4-FFF2-40B4-BE49-F238E27FC236}">
                    <a16:creationId xmlns:a16="http://schemas.microsoft.com/office/drawing/2014/main" id="{3480DE34-53C0-4351-B126-2A381C40DBAE}"/>
                  </a:ext>
                </a:extLst>
              </p:cNvPr>
              <p:cNvSpPr txBox="1">
                <a:spLocks noRot="1" noChangeAspect="1" noMove="1" noResize="1" noEditPoints="1" noAdjustHandles="1" noChangeArrowheads="1" noChangeShapeType="1" noTextEdit="1"/>
              </p:cNvSpPr>
              <p:nvPr/>
            </p:nvSpPr>
            <p:spPr bwMode="auto">
              <a:xfrm>
                <a:off x="6111875" y="3392488"/>
                <a:ext cx="1871663" cy="765175"/>
              </a:xfrm>
              <a:prstGeom prst="rect">
                <a:avLst/>
              </a:prstGeom>
              <a:blipFill>
                <a:blip r:embed="rId2"/>
                <a:stretch>
                  <a:fillRect l="-6840" b="-16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4963515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7B22D-9A7B-45FD-BA3B-23BA9A7BD6BF}"/>
              </a:ext>
            </a:extLst>
          </p:cNvPr>
          <p:cNvSpPr>
            <a:spLocks noGrp="1"/>
          </p:cNvSpPr>
          <p:nvPr>
            <p:ph type="title"/>
          </p:nvPr>
        </p:nvSpPr>
        <p:spPr/>
        <p:txBody>
          <a:bodyPr/>
          <a:lstStyle/>
          <a:p>
            <a:r>
              <a:rPr lang="zh-CN" altLang="en-US" dirty="0"/>
              <a:t>分散生产与消费</a:t>
            </a:r>
          </a:p>
        </p:txBody>
      </p:sp>
      <p:sp>
        <p:nvSpPr>
          <p:cNvPr id="3" name="内容占位符 2">
            <a:extLst>
              <a:ext uri="{FF2B5EF4-FFF2-40B4-BE49-F238E27FC236}">
                <a16:creationId xmlns:a16="http://schemas.microsoft.com/office/drawing/2014/main" id="{A09A5432-5EA0-487B-8BF7-D3E2557CB3A9}"/>
              </a:ext>
            </a:extLst>
          </p:cNvPr>
          <p:cNvSpPr>
            <a:spLocks noGrp="1"/>
          </p:cNvSpPr>
          <p:nvPr>
            <p:ph idx="1"/>
          </p:nvPr>
        </p:nvSpPr>
        <p:spPr/>
        <p:txBody>
          <a:bodyPr/>
          <a:lstStyle/>
          <a:p>
            <a:endParaRPr lang="zh-CN" altLang="en-US" dirty="0"/>
          </a:p>
        </p:txBody>
      </p:sp>
      <p:sp>
        <p:nvSpPr>
          <p:cNvPr id="5" name="Text Box 3">
            <a:extLst>
              <a:ext uri="{FF2B5EF4-FFF2-40B4-BE49-F238E27FC236}">
                <a16:creationId xmlns:a16="http://schemas.microsoft.com/office/drawing/2014/main" id="{4B495592-34D5-43FD-986B-7398BFB80E8A}"/>
              </a:ext>
            </a:extLst>
          </p:cNvPr>
          <p:cNvSpPr txBox="1">
            <a:spLocks noChangeArrowheads="1"/>
          </p:cNvSpPr>
          <p:nvPr/>
        </p:nvSpPr>
        <p:spPr bwMode="auto">
          <a:xfrm>
            <a:off x="7258050" y="5826125"/>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a:latin typeface="Times New Roman" panose="02020603050405020304" pitchFamily="18" charset="0"/>
                <a:ea typeface="宋体" panose="02010600030101010101" pitchFamily="2" charset="-122"/>
              </a:rPr>
              <a:t>鱼</a:t>
            </a:r>
            <a:endParaRPr lang="en-US" altLang="zh-CN" sz="2400">
              <a:latin typeface="Times New Roman" panose="02020603050405020304" pitchFamily="18" charset="0"/>
              <a:ea typeface="宋体" panose="02010600030101010101" pitchFamily="2" charset="-122"/>
            </a:endParaRPr>
          </a:p>
        </p:txBody>
      </p:sp>
      <p:sp>
        <p:nvSpPr>
          <p:cNvPr id="6" name="Text Box 4">
            <a:extLst>
              <a:ext uri="{FF2B5EF4-FFF2-40B4-BE49-F238E27FC236}">
                <a16:creationId xmlns:a16="http://schemas.microsoft.com/office/drawing/2014/main" id="{DE81CB5B-194B-4ECE-BBA8-DA8E6744181F}"/>
              </a:ext>
            </a:extLst>
          </p:cNvPr>
          <p:cNvSpPr txBox="1">
            <a:spLocks noChangeArrowheads="1"/>
          </p:cNvSpPr>
          <p:nvPr/>
        </p:nvSpPr>
        <p:spPr bwMode="auto">
          <a:xfrm>
            <a:off x="746125" y="144780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sz="2400" b="0">
                <a:latin typeface="Times New Roman" panose="02020603050405020304" pitchFamily="18" charset="0"/>
                <a:ea typeface="宋体" panose="02010600030101010101" pitchFamily="2" charset="-122"/>
              </a:rPr>
              <a:t>椰子</a:t>
            </a:r>
            <a:endParaRPr lang="en-US" altLang="zh-CN" sz="2400" b="0">
              <a:latin typeface="Times New Roman" panose="02020603050405020304" pitchFamily="18" charset="0"/>
              <a:ea typeface="宋体" panose="02010600030101010101" pitchFamily="2" charset="-122"/>
            </a:endParaRPr>
          </a:p>
        </p:txBody>
      </p:sp>
      <p:sp>
        <p:nvSpPr>
          <p:cNvPr id="7" name="Freeform 5">
            <a:extLst>
              <a:ext uri="{FF2B5EF4-FFF2-40B4-BE49-F238E27FC236}">
                <a16:creationId xmlns:a16="http://schemas.microsoft.com/office/drawing/2014/main" id="{C2A64F4B-9556-4FF4-AB9A-78FBCCF939A1}"/>
              </a:ext>
            </a:extLst>
          </p:cNvPr>
          <p:cNvSpPr>
            <a:spLocks/>
          </p:cNvSpPr>
          <p:nvPr/>
        </p:nvSpPr>
        <p:spPr bwMode="auto">
          <a:xfrm>
            <a:off x="1447800" y="2244725"/>
            <a:ext cx="5257800" cy="3581400"/>
          </a:xfrm>
          <a:custGeom>
            <a:avLst/>
            <a:gdLst>
              <a:gd name="T0" fmla="*/ 0 w 1584"/>
              <a:gd name="T1" fmla="*/ 0 h 1488"/>
              <a:gd name="T2" fmla="*/ 1274618 w 1584"/>
              <a:gd name="T3" fmla="*/ 115529 h 1488"/>
              <a:gd name="T4" fmla="*/ 2867891 w 1584"/>
              <a:gd name="T5" fmla="*/ 577645 h 1488"/>
              <a:gd name="T6" fmla="*/ 4142509 w 1584"/>
              <a:gd name="T7" fmla="*/ 1386349 h 1488"/>
              <a:gd name="T8" fmla="*/ 4779818 w 1584"/>
              <a:gd name="T9" fmla="*/ 2195051 h 1488"/>
              <a:gd name="T10" fmla="*/ 5098473 w 1584"/>
              <a:gd name="T11" fmla="*/ 2888226 h 1488"/>
              <a:gd name="T12" fmla="*/ 5257800 w 1584"/>
              <a:gd name="T13" fmla="*/ 3581400 h 1488"/>
              <a:gd name="T14" fmla="*/ 0 60000 65536"/>
              <a:gd name="T15" fmla="*/ 0 60000 65536"/>
              <a:gd name="T16" fmla="*/ 0 60000 65536"/>
              <a:gd name="T17" fmla="*/ 0 60000 65536"/>
              <a:gd name="T18" fmla="*/ 0 60000 65536"/>
              <a:gd name="T19" fmla="*/ 0 60000 65536"/>
              <a:gd name="T20" fmla="*/ 0 60000 65536"/>
              <a:gd name="T21" fmla="*/ 0 w 1584"/>
              <a:gd name="T22" fmla="*/ 0 h 1488"/>
              <a:gd name="T23" fmla="*/ 1584 w 1584"/>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4" h="1488">
                <a:moveTo>
                  <a:pt x="0" y="0"/>
                </a:moveTo>
                <a:cubicBezTo>
                  <a:pt x="120" y="4"/>
                  <a:pt x="240" y="8"/>
                  <a:pt x="384" y="48"/>
                </a:cubicBezTo>
                <a:cubicBezTo>
                  <a:pt x="528" y="88"/>
                  <a:pt x="720" y="152"/>
                  <a:pt x="864" y="240"/>
                </a:cubicBezTo>
                <a:cubicBezTo>
                  <a:pt x="1008" y="328"/>
                  <a:pt x="1152" y="464"/>
                  <a:pt x="1248" y="576"/>
                </a:cubicBezTo>
                <a:cubicBezTo>
                  <a:pt x="1344" y="688"/>
                  <a:pt x="1392" y="808"/>
                  <a:pt x="1440" y="912"/>
                </a:cubicBezTo>
                <a:cubicBezTo>
                  <a:pt x="1488" y="1016"/>
                  <a:pt x="1512" y="1104"/>
                  <a:pt x="1536" y="1200"/>
                </a:cubicBezTo>
                <a:cubicBezTo>
                  <a:pt x="1560" y="1296"/>
                  <a:pt x="1572" y="1392"/>
                  <a:pt x="1584" y="148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 name="Line 6">
            <a:extLst>
              <a:ext uri="{FF2B5EF4-FFF2-40B4-BE49-F238E27FC236}">
                <a16:creationId xmlns:a16="http://schemas.microsoft.com/office/drawing/2014/main" id="{2F443B27-E3A6-4F27-B34A-19020AE7C662}"/>
              </a:ext>
            </a:extLst>
          </p:cNvPr>
          <p:cNvSpPr>
            <a:spLocks noChangeShapeType="1"/>
          </p:cNvSpPr>
          <p:nvPr/>
        </p:nvSpPr>
        <p:spPr bwMode="auto">
          <a:xfrm flipV="1">
            <a:off x="1447800" y="1939925"/>
            <a:ext cx="0" cy="3886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a:extLst>
              <a:ext uri="{FF2B5EF4-FFF2-40B4-BE49-F238E27FC236}">
                <a16:creationId xmlns:a16="http://schemas.microsoft.com/office/drawing/2014/main" id="{42B77463-DB27-457C-A00F-9C7AB562B481}"/>
              </a:ext>
            </a:extLst>
          </p:cNvPr>
          <p:cNvSpPr>
            <a:spLocks noChangeShapeType="1"/>
          </p:cNvSpPr>
          <p:nvPr/>
        </p:nvSpPr>
        <p:spPr bwMode="auto">
          <a:xfrm>
            <a:off x="1447800" y="5826125"/>
            <a:ext cx="6019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a:extLst>
              <a:ext uri="{FF2B5EF4-FFF2-40B4-BE49-F238E27FC236}">
                <a16:creationId xmlns:a16="http://schemas.microsoft.com/office/drawing/2014/main" id="{DDF7C967-D648-4D68-993A-DC5CA1AF9D5E}"/>
              </a:ext>
            </a:extLst>
          </p:cNvPr>
          <p:cNvSpPr>
            <a:spLocks noChangeShapeType="1"/>
          </p:cNvSpPr>
          <p:nvPr/>
        </p:nvSpPr>
        <p:spPr bwMode="auto">
          <a:xfrm>
            <a:off x="2971800" y="1939925"/>
            <a:ext cx="4495800" cy="2708275"/>
          </a:xfrm>
          <a:prstGeom prst="line">
            <a:avLst/>
          </a:prstGeom>
          <a:noFill/>
          <a:ln w="38100">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Oval 9">
            <a:extLst>
              <a:ext uri="{FF2B5EF4-FFF2-40B4-BE49-F238E27FC236}">
                <a16:creationId xmlns:a16="http://schemas.microsoft.com/office/drawing/2014/main" id="{87D0BE93-CC9B-4E0C-B059-6AC2F7A854D2}"/>
              </a:ext>
            </a:extLst>
          </p:cNvPr>
          <p:cNvSpPr>
            <a:spLocks noChangeArrowheads="1"/>
          </p:cNvSpPr>
          <p:nvPr/>
        </p:nvSpPr>
        <p:spPr bwMode="auto">
          <a:xfrm>
            <a:off x="4752975" y="2990850"/>
            <a:ext cx="228600" cy="228600"/>
          </a:xfrm>
          <a:prstGeom prst="ellipse">
            <a:avLst/>
          </a:prstGeom>
          <a:solidFill>
            <a:schemeClr val="accent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 name="Text Box 10">
            <a:extLst>
              <a:ext uri="{FF2B5EF4-FFF2-40B4-BE49-F238E27FC236}">
                <a16:creationId xmlns:a16="http://schemas.microsoft.com/office/drawing/2014/main" id="{3903EE0D-CDC0-4C42-8BCF-739705984834}"/>
              </a:ext>
            </a:extLst>
          </p:cNvPr>
          <p:cNvSpPr txBox="1">
            <a:spLocks noChangeArrowheads="1"/>
          </p:cNvSpPr>
          <p:nvPr/>
        </p:nvSpPr>
        <p:spPr bwMode="auto">
          <a:xfrm>
            <a:off x="4899025" y="2605088"/>
            <a:ext cx="2709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利润最大化计划</a:t>
            </a:r>
            <a:endParaRPr lang="en-US" altLang="zh-CN">
              <a:ea typeface="宋体" panose="02010600030101010101" pitchFamily="2" charset="-122"/>
            </a:endParaRPr>
          </a:p>
        </p:txBody>
      </p:sp>
      <mc:AlternateContent xmlns:mc="http://schemas.openxmlformats.org/markup-compatibility/2006" xmlns:a14="http://schemas.microsoft.com/office/drawing/2010/main">
        <mc:Choice Requires="a14">
          <p:sp>
            <p:nvSpPr>
              <p:cNvPr id="14" name="Text Box 12">
                <a:extLst>
                  <a:ext uri="{FF2B5EF4-FFF2-40B4-BE49-F238E27FC236}">
                    <a16:creationId xmlns:a16="http://schemas.microsoft.com/office/drawing/2014/main" id="{A3F0B0FB-C6DF-49BD-8E61-1E2A15FEC4C5}"/>
                  </a:ext>
                </a:extLst>
              </p:cNvPr>
              <p:cNvSpPr txBox="1">
                <a:spLocks noChangeArrowheads="1"/>
              </p:cNvSpPr>
              <p:nvPr/>
            </p:nvSpPr>
            <p:spPr bwMode="auto">
              <a:xfrm>
                <a:off x="6111875" y="3392488"/>
                <a:ext cx="2078518" cy="862031"/>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斜率</a:t>
                </a:r>
                <a:r>
                  <a:rPr lang="en-US" altLang="zh-CN" dirty="0">
                    <a:ea typeface="宋体" panose="02010600030101010101" pitchFamily="2" charset="-122"/>
                  </a:rPr>
                  <a:t> =</a:t>
                </a:r>
                <a:r>
                  <a:rPr lang="en-US" altLang="zh-CN" sz="3200" dirty="0">
                    <a:ea typeface="宋体" panose="02010600030101010101" pitchFamily="2" charset="-122"/>
                  </a:rPr>
                  <a:t> </a:t>
                </a:r>
                <a14:m>
                  <m:oMath xmlns:m="http://schemas.openxmlformats.org/officeDocument/2006/math">
                    <m:r>
                      <a:rPr lang="en-US" altLang="zh-CN" sz="3200">
                        <a:latin typeface="Cambria Math" panose="02040503050406030204" pitchFamily="18" charset="0"/>
                        <a:ea typeface="宋体" panose="02010600030101010101" pitchFamily="2" charset="-122"/>
                      </a:rPr>
                      <m:t>−</m:t>
                    </m:r>
                    <m:f>
                      <m:fPr>
                        <m:ctrlPr>
                          <a:rPr lang="en-US" altLang="zh-CN" sz="3200" i="1">
                            <a:latin typeface="Cambria Math" panose="02040503050406030204" pitchFamily="18" charset="0"/>
                            <a:ea typeface="宋体" panose="02010600030101010101" pitchFamily="2" charset="-122"/>
                          </a:rPr>
                        </m:ctrlPr>
                      </m:fPr>
                      <m:num>
                        <m:sSub>
                          <m:sSubPr>
                            <m:ctrlPr>
                              <a:rPr lang="en-US" altLang="zh-CN" sz="3200" i="1">
                                <a:latin typeface="Cambria Math" panose="02040503050406030204" pitchFamily="18" charset="0"/>
                                <a:ea typeface="宋体" panose="02010600030101010101" pitchFamily="2" charset="-122"/>
                              </a:rPr>
                            </m:ctrlPr>
                          </m:sSubPr>
                          <m:e>
                            <m:r>
                              <a:rPr lang="en-US" altLang="zh-CN" sz="3200" i="1">
                                <a:latin typeface="Cambria Math" panose="02040503050406030204" pitchFamily="18" charset="0"/>
                                <a:ea typeface="宋体" panose="02010600030101010101" pitchFamily="2" charset="-122"/>
                              </a:rPr>
                              <m:t>𝑷</m:t>
                            </m:r>
                          </m:e>
                          <m:sub>
                            <m:r>
                              <a:rPr lang="en-US" altLang="zh-CN" sz="3200" i="1">
                                <a:latin typeface="Cambria Math" panose="02040503050406030204" pitchFamily="18" charset="0"/>
                                <a:ea typeface="宋体" panose="02010600030101010101" pitchFamily="2" charset="-122"/>
                              </a:rPr>
                              <m:t>𝑭</m:t>
                            </m:r>
                          </m:sub>
                        </m:sSub>
                      </m:num>
                      <m:den>
                        <m:sSub>
                          <m:sSubPr>
                            <m:ctrlPr>
                              <a:rPr lang="en-US" altLang="zh-CN" sz="3200" i="1">
                                <a:latin typeface="Cambria Math" panose="02040503050406030204" pitchFamily="18" charset="0"/>
                                <a:ea typeface="宋体" panose="02010600030101010101" pitchFamily="2" charset="-122"/>
                              </a:rPr>
                            </m:ctrlPr>
                          </m:sSubPr>
                          <m:e>
                            <m:r>
                              <a:rPr lang="en-US" altLang="zh-CN" sz="3200" i="1">
                                <a:latin typeface="Cambria Math" panose="02040503050406030204" pitchFamily="18" charset="0"/>
                                <a:ea typeface="宋体" panose="02010600030101010101" pitchFamily="2" charset="-122"/>
                              </a:rPr>
                              <m:t>𝑷</m:t>
                            </m:r>
                          </m:e>
                          <m:sub>
                            <m:r>
                              <a:rPr lang="en-US" altLang="zh-CN" sz="3200" i="1">
                                <a:latin typeface="Cambria Math" panose="02040503050406030204" pitchFamily="18" charset="0"/>
                                <a:ea typeface="宋体" panose="02010600030101010101" pitchFamily="2" charset="-122"/>
                              </a:rPr>
                              <m:t>𝑪</m:t>
                            </m:r>
                          </m:sub>
                        </m:sSub>
                      </m:den>
                    </m:f>
                  </m:oMath>
                </a14:m>
                <a:endParaRPr lang="en-US" altLang="zh-CN" sz="3200" dirty="0">
                  <a:ea typeface="宋体" panose="02010600030101010101" pitchFamily="2" charset="-122"/>
                </a:endParaRPr>
              </a:p>
            </p:txBody>
          </p:sp>
        </mc:Choice>
        <mc:Fallback xmlns="">
          <p:sp>
            <p:nvSpPr>
              <p:cNvPr id="14" name="Text Box 12">
                <a:extLst>
                  <a:ext uri="{FF2B5EF4-FFF2-40B4-BE49-F238E27FC236}">
                    <a16:creationId xmlns:a16="http://schemas.microsoft.com/office/drawing/2014/main" id="{A3F0B0FB-C6DF-49BD-8E61-1E2A15FEC4C5}"/>
                  </a:ext>
                </a:extLst>
              </p:cNvPr>
              <p:cNvSpPr txBox="1">
                <a:spLocks noRot="1" noChangeAspect="1" noMove="1" noResize="1" noEditPoints="1" noAdjustHandles="1" noChangeArrowheads="1" noChangeShapeType="1" noTextEdit="1"/>
              </p:cNvSpPr>
              <p:nvPr/>
            </p:nvSpPr>
            <p:spPr bwMode="auto">
              <a:xfrm>
                <a:off x="6111875" y="3392488"/>
                <a:ext cx="2078518" cy="862031"/>
              </a:xfrm>
              <a:prstGeom prst="rect">
                <a:avLst/>
              </a:prstGeom>
              <a:blipFill>
                <a:blip r:embed="rId2"/>
                <a:stretch>
                  <a:fillRect l="-61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zh-CN" altLang="en-US">
                    <a:noFill/>
                  </a:rPr>
                  <a:t> </a:t>
                </a:r>
              </a:p>
            </p:txBody>
          </p:sp>
        </mc:Fallback>
      </mc:AlternateContent>
      <p:sp>
        <p:nvSpPr>
          <p:cNvPr id="16" name="Text Box 14">
            <a:extLst>
              <a:ext uri="{FF2B5EF4-FFF2-40B4-BE49-F238E27FC236}">
                <a16:creationId xmlns:a16="http://schemas.microsoft.com/office/drawing/2014/main" id="{BAC64D9B-9EC6-4EE6-8C8A-D72A0FD82EAC}"/>
              </a:ext>
            </a:extLst>
          </p:cNvPr>
          <p:cNvSpPr txBox="1">
            <a:spLocks noChangeArrowheads="1"/>
          </p:cNvSpPr>
          <p:nvPr/>
        </p:nvSpPr>
        <p:spPr bwMode="auto">
          <a:xfrm>
            <a:off x="1584325" y="3427413"/>
            <a:ext cx="23495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a:ea typeface="宋体" panose="02010600030101010101" pitchFamily="2" charset="-122"/>
              </a:rPr>
              <a:t>竞争性市场与</a:t>
            </a:r>
            <a:endParaRPr lang="en-US" altLang="zh-CN">
              <a:ea typeface="宋体" panose="02010600030101010101" pitchFamily="2" charset="-122"/>
            </a:endParaRPr>
          </a:p>
          <a:p>
            <a:r>
              <a:rPr lang="zh-CN" altLang="en-US">
                <a:ea typeface="宋体" panose="02010600030101010101" pitchFamily="2" charset="-122"/>
              </a:rPr>
              <a:t>利润最大化</a:t>
            </a:r>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E635E31A-21FF-4F49-882A-9B5D962FF5E2}"/>
                  </a:ext>
                </a:extLst>
              </p:cNvPr>
              <p:cNvSpPr/>
              <p:nvPr/>
            </p:nvSpPr>
            <p:spPr>
              <a:xfrm>
                <a:off x="1992711" y="4579610"/>
                <a:ext cx="1321131" cy="657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ea typeface="宋体" panose="02010600030101010101" pitchFamily="2" charset="-122"/>
                        </a:rPr>
                        <m:t>𝐌𝐑𝐓</m:t>
                      </m:r>
                      <m:r>
                        <a:rPr lang="en-US" altLang="zh-CN" b="1" i="0" smtClean="0">
                          <a:latin typeface="Cambria Math" panose="02040503050406030204" pitchFamily="18" charset="0"/>
                          <a:ea typeface="宋体" panose="02010600030101010101" pitchFamily="2" charset="-122"/>
                        </a:rPr>
                        <m:t>=</m:t>
                      </m:r>
                      <m:f>
                        <m:fPr>
                          <m:ctrlPr>
                            <a:rPr lang="en-US" altLang="zh-CN" b="1" i="1">
                              <a:latin typeface="Cambria Math" panose="02040503050406030204" pitchFamily="18" charset="0"/>
                              <a:ea typeface="宋体" panose="02010600030101010101" pitchFamily="2" charset="-122"/>
                            </a:rPr>
                          </m:ctrlPr>
                        </m:fPr>
                        <m:num>
                          <m:sSub>
                            <m:sSubPr>
                              <m:ctrlPr>
                                <a:rPr lang="en-US" altLang="zh-CN" b="1" i="1">
                                  <a:latin typeface="Cambria Math" panose="02040503050406030204" pitchFamily="18" charset="0"/>
                                  <a:ea typeface="宋体" panose="02010600030101010101" pitchFamily="2" charset="-122"/>
                                </a:rPr>
                              </m:ctrlPr>
                            </m:sSubPr>
                            <m:e>
                              <m:r>
                                <a:rPr lang="en-US" altLang="zh-CN" b="1" i="1">
                                  <a:latin typeface="Cambria Math" panose="02040503050406030204" pitchFamily="18" charset="0"/>
                                  <a:ea typeface="宋体" panose="02010600030101010101" pitchFamily="2" charset="-122"/>
                                </a:rPr>
                                <m:t>𝑷</m:t>
                              </m:r>
                            </m:e>
                            <m:sub>
                              <m:r>
                                <a:rPr lang="en-US" altLang="zh-CN" b="1" i="1">
                                  <a:latin typeface="Cambria Math" panose="02040503050406030204" pitchFamily="18" charset="0"/>
                                  <a:ea typeface="宋体" panose="02010600030101010101" pitchFamily="2" charset="-122"/>
                                </a:rPr>
                                <m:t>𝑭</m:t>
                              </m:r>
                            </m:sub>
                          </m:sSub>
                        </m:num>
                        <m:den>
                          <m:sSub>
                            <m:sSubPr>
                              <m:ctrlPr>
                                <a:rPr lang="en-US" altLang="zh-CN" b="1" i="1">
                                  <a:latin typeface="Cambria Math" panose="02040503050406030204" pitchFamily="18" charset="0"/>
                                  <a:ea typeface="宋体" panose="02010600030101010101" pitchFamily="2" charset="-122"/>
                                </a:rPr>
                              </m:ctrlPr>
                            </m:sSubPr>
                            <m:e>
                              <m:r>
                                <a:rPr lang="en-US" altLang="zh-CN" b="1" i="1">
                                  <a:latin typeface="Cambria Math" panose="02040503050406030204" pitchFamily="18" charset="0"/>
                                  <a:ea typeface="宋体" panose="02010600030101010101" pitchFamily="2" charset="-122"/>
                                </a:rPr>
                                <m:t>𝑷</m:t>
                              </m:r>
                            </m:e>
                            <m:sub>
                              <m:r>
                                <a:rPr lang="en-US" altLang="zh-CN" b="1" i="1">
                                  <a:latin typeface="Cambria Math" panose="02040503050406030204" pitchFamily="18" charset="0"/>
                                  <a:ea typeface="宋体" panose="02010600030101010101" pitchFamily="2" charset="-122"/>
                                </a:rPr>
                                <m:t>𝑪</m:t>
                              </m:r>
                            </m:sub>
                          </m:sSub>
                        </m:den>
                      </m:f>
                    </m:oMath>
                  </m:oMathPara>
                </a14:m>
                <a:endParaRPr lang="zh-CN" altLang="en-US" dirty="0"/>
              </a:p>
            </p:txBody>
          </p:sp>
        </mc:Choice>
        <mc:Fallback xmlns="">
          <p:sp>
            <p:nvSpPr>
              <p:cNvPr id="18" name="矩形 17">
                <a:extLst>
                  <a:ext uri="{FF2B5EF4-FFF2-40B4-BE49-F238E27FC236}">
                    <a16:creationId xmlns:a16="http://schemas.microsoft.com/office/drawing/2014/main" id="{E635E31A-21FF-4F49-882A-9B5D962FF5E2}"/>
                  </a:ext>
                </a:extLst>
              </p:cNvPr>
              <p:cNvSpPr>
                <a:spLocks noRot="1" noChangeAspect="1" noMove="1" noResize="1" noEditPoints="1" noAdjustHandles="1" noChangeArrowheads="1" noChangeShapeType="1" noTextEdit="1"/>
              </p:cNvSpPr>
              <p:nvPr/>
            </p:nvSpPr>
            <p:spPr>
              <a:xfrm>
                <a:off x="1992711" y="4579610"/>
                <a:ext cx="1321131" cy="65755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6976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0F67B-C669-40A3-820F-F1FC9B76BB55}"/>
              </a:ext>
            </a:extLst>
          </p:cNvPr>
          <p:cNvSpPr>
            <a:spLocks noGrp="1"/>
          </p:cNvSpPr>
          <p:nvPr>
            <p:ph type="title"/>
          </p:nvPr>
        </p:nvSpPr>
        <p:spPr/>
        <p:txBody>
          <a:bodyPr/>
          <a:lstStyle/>
          <a:p>
            <a:r>
              <a:rPr lang="zh-CN" altLang="en-US" dirty="0"/>
              <a:t>竞争市场生产与消费的效率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0BC2AB-5D15-43CC-9ECE-4C1D1C287A17}"/>
                  </a:ext>
                </a:extLst>
              </p:cNvPr>
              <p:cNvSpPr>
                <a:spLocks noGrp="1"/>
              </p:cNvSpPr>
              <p:nvPr>
                <p:ph idx="1"/>
              </p:nvPr>
            </p:nvSpPr>
            <p:spPr/>
            <p:txBody>
              <a:bodyPr>
                <a:normAutofit/>
              </a:bodyPr>
              <a:lstStyle/>
              <a:p>
                <a:r>
                  <a:rPr lang="zh-CN" altLang="en-US" dirty="0"/>
                  <a:t>生产与消费有效率的条件</a:t>
                </a:r>
                <a:endParaRPr lang="en-US" altLang="zh-CN" dirty="0"/>
              </a:p>
              <a:p>
                <a:pPr lvl="1"/>
                <a:r>
                  <a:rPr lang="zh-CN" altLang="en-US" dirty="0"/>
                  <a:t>边际转换率等于边际替代率：</a:t>
                </a:r>
                <a:r>
                  <a:rPr lang="en-US" altLang="zh-CN" dirty="0"/>
                  <a:t>MRT=MRS</a:t>
                </a:r>
              </a:p>
              <a:p>
                <a:r>
                  <a:rPr lang="zh-CN" altLang="en-US" dirty="0"/>
                  <a:t>竞争市场生产与消费有效率的实现</a:t>
                </a:r>
                <a:endParaRPr lang="en-US" altLang="zh-CN" dirty="0"/>
              </a:p>
              <a:p>
                <a:pPr lvl="1"/>
                <a:r>
                  <a:rPr lang="zh-CN" altLang="en-US" dirty="0"/>
                  <a:t>给定一组产品价格</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𝐹</m:t>
                        </m:r>
                      </m:sub>
                    </m:sSub>
                  </m:oMath>
                </a14:m>
                <a:r>
                  <a:rPr lang="zh-CN" altLang="en-US" dirty="0"/>
                  <a:t>和</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𝐶</m:t>
                        </m:r>
                      </m:sub>
                    </m:sSub>
                  </m:oMath>
                </a14:m>
                <a:r>
                  <a:rPr lang="zh-CN" altLang="en-US" dirty="0"/>
                  <a:t>，厂商在利润最大化的驱动下选择生产可能性边界上边际转换率等于价格之比</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𝐹</m:t>
                        </m:r>
                      </m:sub>
                    </m:sSub>
                    <m:r>
                      <a:rPr lang="en-US" altLang="zh-CN" i="1" dirty="0">
                        <a:latin typeface="Cambria Math" panose="02040503050406030204" pitchFamily="18" charset="0"/>
                      </a:rPr>
                      <m:t> </m:t>
                    </m:r>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𝐶</m:t>
                        </m:r>
                      </m:sub>
                    </m:sSub>
                  </m:oMath>
                </a14:m>
                <a:r>
                  <a:rPr lang="zh-CN" altLang="en-US" dirty="0"/>
                  <a:t>的产出组合</a:t>
                </a:r>
                <a:endParaRPr lang="en-US" altLang="zh-CN" dirty="0"/>
              </a:p>
              <a:p>
                <a:pPr lvl="1"/>
                <a:r>
                  <a:rPr lang="zh-CN" altLang="en-US" dirty="0"/>
                  <a:t>竞争性交换市场使得边际替代率</a:t>
                </a:r>
                <a:r>
                  <a:rPr lang="en-US" altLang="zh-CN" dirty="0"/>
                  <a:t>MRS</a:t>
                </a:r>
                <a:r>
                  <a:rPr lang="zh-CN" altLang="en-US" dirty="0"/>
                  <a:t>等于价格之比</a:t>
                </a:r>
                <a:endParaRPr lang="en-US" altLang="zh-CN" dirty="0"/>
              </a:p>
              <a:p>
                <a:pPr lvl="1"/>
                <a:r>
                  <a:rPr lang="zh-CN" altLang="en-US" dirty="0"/>
                  <a:t>从而使得</a:t>
                </a:r>
                <a:r>
                  <a:rPr lang="en-US" altLang="zh-CN" dirty="0"/>
                  <a:t>MRT=MRS=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𝐹</m:t>
                        </m:r>
                      </m:sub>
                    </m:sSub>
                    <m:r>
                      <a:rPr lang="en-US" altLang="zh-CN" i="1" dirty="0">
                        <a:latin typeface="Cambria Math" panose="02040503050406030204" pitchFamily="18" charset="0"/>
                      </a:rPr>
                      <m:t> </m:t>
                    </m:r>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𝑃</m:t>
                        </m:r>
                      </m:e>
                      <m:sub>
                        <m:r>
                          <a:rPr lang="en-US" altLang="zh-CN" i="1" dirty="0">
                            <a:latin typeface="Cambria Math" panose="02040503050406030204" pitchFamily="18" charset="0"/>
                          </a:rPr>
                          <m:t>𝐶</m:t>
                        </m:r>
                      </m:sub>
                    </m:sSub>
                  </m:oMath>
                </a14:m>
                <a:r>
                  <a:rPr lang="zh-CN" altLang="en-US" dirty="0"/>
                  <a:t>，有效率的条件得以满足</a:t>
                </a:r>
                <a:endParaRPr lang="en-US" altLang="zh-CN" dirty="0"/>
              </a:p>
            </p:txBody>
          </p:sp>
        </mc:Choice>
        <mc:Fallback xmlns="">
          <p:sp>
            <p:nvSpPr>
              <p:cNvPr id="3" name="内容占位符 2">
                <a:extLst>
                  <a:ext uri="{FF2B5EF4-FFF2-40B4-BE49-F238E27FC236}">
                    <a16:creationId xmlns:a16="http://schemas.microsoft.com/office/drawing/2014/main" id="{B00BC2AB-5D15-43CC-9ECE-4C1D1C287A17}"/>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4279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C015E-1E78-45E7-99DB-49036DEF757B}"/>
              </a:ext>
            </a:extLst>
          </p:cNvPr>
          <p:cNvSpPr>
            <a:spLocks noGrp="1"/>
          </p:cNvSpPr>
          <p:nvPr>
            <p:ph type="title"/>
          </p:nvPr>
        </p:nvSpPr>
        <p:spPr/>
        <p:txBody>
          <a:bodyPr/>
          <a:lstStyle/>
          <a:p>
            <a:r>
              <a:rPr lang="zh-CN" altLang="en-US" dirty="0"/>
              <a:t>瓦尔拉斯一般均衡模型</a:t>
            </a:r>
          </a:p>
        </p:txBody>
      </p:sp>
      <p:sp>
        <p:nvSpPr>
          <p:cNvPr id="3" name="内容占位符 2">
            <a:extLst>
              <a:ext uri="{FF2B5EF4-FFF2-40B4-BE49-F238E27FC236}">
                <a16:creationId xmlns:a16="http://schemas.microsoft.com/office/drawing/2014/main" id="{C8A2D12F-6BB0-4095-8E65-8F1DA6D46B0E}"/>
              </a:ext>
            </a:extLst>
          </p:cNvPr>
          <p:cNvSpPr>
            <a:spLocks noGrp="1"/>
          </p:cNvSpPr>
          <p:nvPr>
            <p:ph idx="1"/>
          </p:nvPr>
        </p:nvSpPr>
        <p:spPr/>
        <p:txBody>
          <a:bodyPr>
            <a:normAutofit fontScale="92500" lnSpcReduction="20000"/>
          </a:bodyPr>
          <a:lstStyle/>
          <a:p>
            <a:pPr>
              <a:spcBef>
                <a:spcPct val="40000"/>
              </a:spcBef>
              <a:defRPr/>
            </a:pPr>
            <a:r>
              <a:rPr lang="zh-CN" altLang="en-US" dirty="0">
                <a:latin typeface="+mn-ea"/>
              </a:rPr>
              <a:t>瓦尔拉斯一般均衡模型的基本假定</a:t>
            </a:r>
            <a:endParaRPr lang="en-US" altLang="zh-CN" dirty="0">
              <a:latin typeface="+mn-ea"/>
            </a:endParaRPr>
          </a:p>
          <a:p>
            <a:pPr>
              <a:spcBef>
                <a:spcPct val="40000"/>
              </a:spcBef>
              <a:defRPr/>
            </a:pPr>
            <a:r>
              <a:rPr lang="zh-CN" altLang="zh-CN" dirty="0"/>
              <a:t>所有市场都是完全竞争的。</a:t>
            </a:r>
            <a:endParaRPr lang="en-US" altLang="zh-CN" dirty="0"/>
          </a:p>
          <a:p>
            <a:pPr lvl="1">
              <a:spcBef>
                <a:spcPct val="40000"/>
              </a:spcBef>
              <a:defRPr/>
            </a:pPr>
            <a:r>
              <a:rPr lang="zh-CN" altLang="en-US" dirty="0"/>
              <a:t>产品同质</a:t>
            </a:r>
            <a:endParaRPr lang="en-US" altLang="zh-CN" dirty="0"/>
          </a:p>
          <a:p>
            <a:pPr lvl="1">
              <a:spcBef>
                <a:spcPct val="40000"/>
              </a:spcBef>
              <a:defRPr/>
            </a:pPr>
            <a:r>
              <a:rPr lang="zh-CN" altLang="en-US" dirty="0"/>
              <a:t>市场上有大量买家和卖家</a:t>
            </a:r>
            <a:endParaRPr lang="en-US" altLang="zh-CN" dirty="0"/>
          </a:p>
          <a:p>
            <a:pPr lvl="1">
              <a:spcBef>
                <a:spcPct val="40000"/>
              </a:spcBef>
              <a:defRPr/>
            </a:pPr>
            <a:r>
              <a:rPr lang="zh-CN" altLang="en-US" dirty="0"/>
              <a:t>交易费用为零</a:t>
            </a:r>
            <a:endParaRPr lang="en-US" altLang="zh-CN" dirty="0"/>
          </a:p>
          <a:p>
            <a:pPr lvl="1">
              <a:spcBef>
                <a:spcPct val="40000"/>
              </a:spcBef>
              <a:defRPr/>
            </a:pPr>
            <a:r>
              <a:rPr lang="zh-CN" altLang="en-US" dirty="0"/>
              <a:t>信息是完全的</a:t>
            </a:r>
            <a:endParaRPr lang="en-US" altLang="zh-CN" dirty="0"/>
          </a:p>
          <a:p>
            <a:pPr>
              <a:spcBef>
                <a:spcPct val="40000"/>
              </a:spcBef>
              <a:defRPr/>
            </a:pPr>
            <a:r>
              <a:rPr lang="zh-CN" altLang="en-US" dirty="0">
                <a:latin typeface="+mn-ea"/>
              </a:rPr>
              <a:t>家庭代表是产品的需求者，同时又是生产要素的供给者。</a:t>
            </a:r>
            <a:endParaRPr lang="en-US" altLang="zh-CN" dirty="0">
              <a:latin typeface="+mn-ea"/>
            </a:endParaRPr>
          </a:p>
          <a:p>
            <a:pPr lvl="1">
              <a:spcBef>
                <a:spcPct val="40000"/>
              </a:spcBef>
              <a:defRPr/>
            </a:pPr>
            <a:r>
              <a:rPr lang="zh-CN" altLang="en-US" dirty="0">
                <a:latin typeface="+mn-ea"/>
              </a:rPr>
              <a:t>家庭收入来自要素的供给，收入完全用于消费</a:t>
            </a:r>
            <a:endParaRPr lang="en-US" altLang="zh-CN" dirty="0">
              <a:latin typeface="+mn-ea"/>
            </a:endParaRPr>
          </a:p>
          <a:p>
            <a:pPr lvl="1">
              <a:spcBef>
                <a:spcPct val="40000"/>
              </a:spcBef>
              <a:defRPr/>
            </a:pPr>
            <a:r>
              <a:rPr lang="zh-CN" altLang="en-US" dirty="0">
                <a:latin typeface="+mn-ea"/>
              </a:rPr>
              <a:t>在一定约束条件下追求效用最大化</a:t>
            </a:r>
            <a:endParaRPr lang="en-US" altLang="zh-CN" dirty="0">
              <a:latin typeface="+mn-ea"/>
            </a:endParaRPr>
          </a:p>
          <a:p>
            <a:pPr lvl="1">
              <a:spcBef>
                <a:spcPct val="40000"/>
              </a:spcBef>
              <a:defRPr/>
            </a:pPr>
            <a:r>
              <a:rPr lang="zh-CN" altLang="zh-CN"/>
              <a:t>效用函数</a:t>
            </a:r>
            <a:r>
              <a:rPr lang="zh-CN" altLang="en-US"/>
              <a:t>单调、</a:t>
            </a:r>
            <a:r>
              <a:rPr lang="zh-CN" altLang="zh-CN"/>
              <a:t>连续</a:t>
            </a:r>
            <a:r>
              <a:rPr lang="zh-CN" altLang="zh-CN" dirty="0"/>
              <a:t>，无差异曲线凸向原点。</a:t>
            </a:r>
            <a:endParaRPr lang="en-US" altLang="zh-CN" dirty="0">
              <a:latin typeface="+mn-ea"/>
            </a:endParaRPr>
          </a:p>
          <a:p>
            <a:endParaRPr lang="zh-CN" altLang="en-US" dirty="0">
              <a:latin typeface="+mn-ea"/>
            </a:endParaRPr>
          </a:p>
        </p:txBody>
      </p:sp>
    </p:spTree>
    <p:extLst>
      <p:ext uri="{BB962C8B-B14F-4D97-AF65-F5344CB8AC3E}">
        <p14:creationId xmlns:p14="http://schemas.microsoft.com/office/powerpoint/2010/main" val="42614041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DC942-19AB-420D-A24A-CDC6F0B7AAC3}"/>
              </a:ext>
            </a:extLst>
          </p:cNvPr>
          <p:cNvSpPr>
            <a:spLocks noGrp="1"/>
          </p:cNvSpPr>
          <p:nvPr>
            <p:ph type="title"/>
          </p:nvPr>
        </p:nvSpPr>
        <p:spPr/>
        <p:txBody>
          <a:bodyPr/>
          <a:lstStyle/>
          <a:p>
            <a:r>
              <a:rPr lang="zh-CN" altLang="en-US" dirty="0"/>
              <a:t>完全竞争市场的效率</a:t>
            </a:r>
          </a:p>
        </p:txBody>
      </p:sp>
      <p:sp>
        <p:nvSpPr>
          <p:cNvPr id="3" name="内容占位符 2">
            <a:extLst>
              <a:ext uri="{FF2B5EF4-FFF2-40B4-BE49-F238E27FC236}">
                <a16:creationId xmlns:a16="http://schemas.microsoft.com/office/drawing/2014/main" id="{971DFA49-24BC-47E1-9889-987B983377E2}"/>
              </a:ext>
            </a:extLst>
          </p:cNvPr>
          <p:cNvSpPr>
            <a:spLocks noGrp="1"/>
          </p:cNvSpPr>
          <p:nvPr>
            <p:ph idx="1"/>
          </p:nvPr>
        </p:nvSpPr>
        <p:spPr/>
        <p:txBody>
          <a:bodyPr/>
          <a:lstStyle/>
          <a:p>
            <a:pPr>
              <a:spcBef>
                <a:spcPct val="50000"/>
              </a:spcBef>
            </a:pPr>
            <a:r>
              <a:rPr lang="zh-CN" altLang="en-US" dirty="0"/>
              <a:t>完全竞争市场的存在是一般均衡状态得以实现的条件从而也是实现帕累托最优的条件</a:t>
            </a:r>
            <a:endParaRPr lang="en-US" altLang="zh-CN" dirty="0"/>
          </a:p>
          <a:p>
            <a:pPr>
              <a:spcBef>
                <a:spcPct val="50000"/>
              </a:spcBef>
            </a:pPr>
            <a:r>
              <a:rPr lang="zh-CN" altLang="en-US" dirty="0"/>
              <a:t>消费者视角的竞争均衡：</a:t>
            </a:r>
            <a:endParaRPr lang="en-US" altLang="zh-CN" dirty="0"/>
          </a:p>
          <a:p>
            <a:pPr lvl="1">
              <a:spcBef>
                <a:spcPct val="50000"/>
              </a:spcBef>
            </a:pPr>
            <a:r>
              <a:rPr lang="zh-CN" altLang="en-US" dirty="0"/>
              <a:t>由于无差异曲线相切，消费者之间所有的边际替代率都相等；边际替代率等于两种商品价格的比率；以</a:t>
            </a:r>
            <a:r>
              <a:rPr lang="en-US" altLang="zh-CN" dirty="0"/>
              <a:t>A</a:t>
            </a:r>
            <a:r>
              <a:rPr lang="zh-CN" altLang="en-US" dirty="0"/>
              <a:t>、</a:t>
            </a:r>
            <a:r>
              <a:rPr lang="en-US" altLang="zh-CN" dirty="0"/>
              <a:t>B</a:t>
            </a:r>
            <a:r>
              <a:rPr lang="zh-CN" altLang="en-US" dirty="0"/>
              <a:t>表示两个消费者，以</a:t>
            </a:r>
            <a:r>
              <a:rPr lang="en-US" altLang="zh-CN" dirty="0"/>
              <a:t>P</a:t>
            </a:r>
            <a:r>
              <a:rPr lang="en-US" altLang="zh-CN" baseline="-25000" dirty="0">
                <a:latin typeface="Times New Roman" panose="02020603050405020304" pitchFamily="18" charset="0"/>
                <a:cs typeface="Times New Roman" panose="02020603050405020304" pitchFamily="18" charset="0"/>
              </a:rPr>
              <a:t>1</a:t>
            </a:r>
            <a:r>
              <a:rPr lang="zh-CN" altLang="en-US" dirty="0"/>
              <a:t>、</a:t>
            </a:r>
            <a:r>
              <a:rPr lang="en-US" altLang="zh-CN" dirty="0"/>
              <a:t>P</a:t>
            </a:r>
            <a:r>
              <a:rPr lang="en-US" altLang="zh-CN" baseline="-25000" dirty="0">
                <a:latin typeface="Times New Roman" panose="02020603050405020304" pitchFamily="18" charset="0"/>
                <a:cs typeface="Times New Roman" panose="02020603050405020304" pitchFamily="18" charset="0"/>
              </a:rPr>
              <a:t>2</a:t>
            </a:r>
            <a:r>
              <a:rPr lang="zh-CN" altLang="en-US" dirty="0"/>
              <a:t>分别表示两种商品的价格，交换效率的表达式：</a:t>
            </a:r>
            <a:r>
              <a:rPr lang="en-US" altLang="zh-CN" dirty="0"/>
              <a:t>MRS</a:t>
            </a:r>
            <a:r>
              <a:rPr lang="en-US" altLang="zh-CN" baseline="-25000" dirty="0">
                <a:latin typeface="Times New Roman" panose="02020603050405020304" pitchFamily="18" charset="0"/>
                <a:cs typeface="Times New Roman" panose="02020603050405020304" pitchFamily="18" charset="0"/>
              </a:rPr>
              <a:t>1,2</a:t>
            </a:r>
            <a:r>
              <a:rPr lang="en-US" altLang="zh-CN" baseline="30000" dirty="0">
                <a:latin typeface="Times New Roman" panose="02020603050405020304" pitchFamily="18" charset="0"/>
                <a:cs typeface="Times New Roman" panose="02020603050405020304" pitchFamily="18" charset="0"/>
              </a:rPr>
              <a:t>A</a:t>
            </a:r>
            <a:r>
              <a:rPr lang="en-US" altLang="zh-CN" dirty="0"/>
              <a:t>=P</a:t>
            </a:r>
            <a:r>
              <a:rPr lang="en-US" altLang="zh-CN" baseline="-25000" dirty="0">
                <a:latin typeface="Times New Roman" panose="02020603050405020304" pitchFamily="18" charset="0"/>
                <a:cs typeface="Times New Roman" panose="02020603050405020304" pitchFamily="18" charset="0"/>
              </a:rPr>
              <a:t>1</a:t>
            </a:r>
            <a:r>
              <a:rPr lang="en-US" altLang="zh-CN" dirty="0"/>
              <a:t>/P</a:t>
            </a:r>
            <a:r>
              <a:rPr lang="en-US" altLang="zh-CN" baseline="-25000" dirty="0">
                <a:latin typeface="Times New Roman" panose="02020603050405020304" pitchFamily="18" charset="0"/>
                <a:cs typeface="Times New Roman" panose="02020603050405020304" pitchFamily="18" charset="0"/>
              </a:rPr>
              <a:t>2</a:t>
            </a:r>
            <a:r>
              <a:rPr lang="en-US" altLang="zh-CN" dirty="0"/>
              <a:t> =MRS</a:t>
            </a:r>
            <a:r>
              <a:rPr lang="en-US" altLang="zh-CN" baseline="-25000" dirty="0">
                <a:latin typeface="Times New Roman" panose="02020603050405020304" pitchFamily="18" charset="0"/>
                <a:cs typeface="Times New Roman" panose="02020603050405020304" pitchFamily="18" charset="0"/>
              </a:rPr>
              <a:t>1,2</a:t>
            </a:r>
            <a:r>
              <a:rPr lang="en-US" altLang="zh-CN" baseline="30000" dirty="0">
                <a:latin typeface="Times New Roman" panose="02020603050405020304" pitchFamily="18" charset="0"/>
                <a:cs typeface="Times New Roman" panose="02020603050405020304" pitchFamily="18" charset="0"/>
              </a:rPr>
              <a:t>B</a:t>
            </a:r>
            <a:endParaRPr lang="zh-CN" altLang="en-US" dirty="0"/>
          </a:p>
          <a:p>
            <a:endParaRPr lang="zh-CN" altLang="en-US" dirty="0"/>
          </a:p>
        </p:txBody>
      </p:sp>
    </p:spTree>
    <p:extLst>
      <p:ext uri="{BB962C8B-B14F-4D97-AF65-F5344CB8AC3E}">
        <p14:creationId xmlns:p14="http://schemas.microsoft.com/office/powerpoint/2010/main" val="28114480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676A1-CC3E-4218-8F5D-017A5A980D36}"/>
              </a:ext>
            </a:extLst>
          </p:cNvPr>
          <p:cNvSpPr>
            <a:spLocks noGrp="1"/>
          </p:cNvSpPr>
          <p:nvPr>
            <p:ph type="title"/>
          </p:nvPr>
        </p:nvSpPr>
        <p:spPr/>
        <p:txBody>
          <a:bodyPr/>
          <a:lstStyle/>
          <a:p>
            <a:r>
              <a:rPr lang="zh-CN" altLang="en-US" dirty="0"/>
              <a:t>完全竞争市场的效率</a:t>
            </a:r>
          </a:p>
        </p:txBody>
      </p:sp>
      <p:sp>
        <p:nvSpPr>
          <p:cNvPr id="3" name="内容占位符 2">
            <a:extLst>
              <a:ext uri="{FF2B5EF4-FFF2-40B4-BE49-F238E27FC236}">
                <a16:creationId xmlns:a16="http://schemas.microsoft.com/office/drawing/2014/main" id="{351486A3-98D3-49B2-A557-FE017DD20762}"/>
              </a:ext>
            </a:extLst>
          </p:cNvPr>
          <p:cNvSpPr>
            <a:spLocks noGrp="1"/>
          </p:cNvSpPr>
          <p:nvPr>
            <p:ph idx="1"/>
          </p:nvPr>
        </p:nvSpPr>
        <p:spPr/>
        <p:txBody>
          <a:bodyPr/>
          <a:lstStyle/>
          <a:p>
            <a:r>
              <a:rPr lang="zh-CN" altLang="en-US" dirty="0"/>
              <a:t>完全竞争市场中，由于边际转换率等于边际替代率，市场是有效率的；</a:t>
            </a:r>
            <a:endParaRPr lang="en-US" altLang="zh-CN" dirty="0"/>
          </a:p>
          <a:p>
            <a:r>
              <a:rPr lang="zh-CN" altLang="en-US" dirty="0"/>
              <a:t>边际转换率等于边际替代率意味着边际成本等于边际收益，也是企业实现利润最大化的条件；</a:t>
            </a:r>
            <a:endParaRPr lang="en-US" altLang="zh-CN" dirty="0"/>
          </a:p>
          <a:p>
            <a:r>
              <a:rPr lang="zh-CN" altLang="en-US" dirty="0"/>
              <a:t>在边际转换率和边际替代率不等的情况下，经过市场机制的调节使边际转换率等于边际替代率，竞争均衡再度实现帕累托最优效率。</a:t>
            </a:r>
          </a:p>
          <a:p>
            <a:endParaRPr lang="zh-CN" altLang="en-US" dirty="0"/>
          </a:p>
        </p:txBody>
      </p:sp>
    </p:spTree>
    <p:extLst>
      <p:ext uri="{BB962C8B-B14F-4D97-AF65-F5344CB8AC3E}">
        <p14:creationId xmlns:p14="http://schemas.microsoft.com/office/powerpoint/2010/main" val="30126982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911215-694B-453A-80F3-163BEF76E439}"/>
              </a:ext>
            </a:extLst>
          </p:cNvPr>
          <p:cNvSpPr>
            <a:spLocks noGrp="1"/>
          </p:cNvSpPr>
          <p:nvPr>
            <p:ph type="title"/>
          </p:nvPr>
        </p:nvSpPr>
        <p:spPr/>
        <p:txBody>
          <a:bodyPr/>
          <a:lstStyle/>
          <a:p>
            <a:r>
              <a:rPr lang="zh-CN" altLang="en-US" dirty="0"/>
              <a:t>效率与公平</a:t>
            </a:r>
          </a:p>
        </p:txBody>
      </p:sp>
      <p:sp>
        <p:nvSpPr>
          <p:cNvPr id="5" name="文本占位符 4">
            <a:extLst>
              <a:ext uri="{FF2B5EF4-FFF2-40B4-BE49-F238E27FC236}">
                <a16:creationId xmlns:a16="http://schemas.microsoft.com/office/drawing/2014/main" id="{A8395EF2-1D02-41B4-A706-73AF04C6D7F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815988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FE740-7287-4C3C-B41C-0F95D55216AE}"/>
              </a:ext>
            </a:extLst>
          </p:cNvPr>
          <p:cNvSpPr>
            <a:spLocks noGrp="1"/>
          </p:cNvSpPr>
          <p:nvPr>
            <p:ph type="title"/>
          </p:nvPr>
        </p:nvSpPr>
        <p:spPr/>
        <p:txBody>
          <a:bodyPr/>
          <a:lstStyle/>
          <a:p>
            <a:r>
              <a:rPr lang="zh-CN" altLang="en-US" dirty="0"/>
              <a:t>效率与公平</a:t>
            </a:r>
          </a:p>
        </p:txBody>
      </p:sp>
      <p:sp>
        <p:nvSpPr>
          <p:cNvPr id="3" name="内容占位符 2">
            <a:extLst>
              <a:ext uri="{FF2B5EF4-FFF2-40B4-BE49-F238E27FC236}">
                <a16:creationId xmlns:a16="http://schemas.microsoft.com/office/drawing/2014/main" id="{D8ED6B2C-3768-4498-AFA6-892FD412535D}"/>
              </a:ext>
            </a:extLst>
          </p:cNvPr>
          <p:cNvSpPr>
            <a:spLocks noGrp="1"/>
          </p:cNvSpPr>
          <p:nvPr>
            <p:ph idx="1"/>
          </p:nvPr>
        </p:nvSpPr>
        <p:spPr/>
        <p:txBody>
          <a:bodyPr>
            <a:normAutofit fontScale="92500" lnSpcReduction="20000"/>
          </a:bodyPr>
          <a:lstStyle/>
          <a:p>
            <a:r>
              <a:rPr lang="zh-CN" altLang="en-US" dirty="0"/>
              <a:t>福利经济学的研究内容</a:t>
            </a:r>
            <a:endParaRPr lang="en-US" altLang="zh-CN" dirty="0"/>
          </a:p>
          <a:p>
            <a:r>
              <a:rPr lang="zh-CN" altLang="en-US" dirty="0"/>
              <a:t>效率：社会资源配置在什么条件下达到最优状态？如何才能达到？</a:t>
            </a:r>
            <a:endParaRPr lang="en-US" altLang="zh-CN" dirty="0"/>
          </a:p>
          <a:p>
            <a:r>
              <a:rPr lang="zh-CN" altLang="en-US" dirty="0"/>
              <a:t>公平：国民收入如何分配，才能使社会成员的经济福利达到最大？</a:t>
            </a:r>
            <a:endParaRPr lang="en-US" altLang="zh-CN" dirty="0"/>
          </a:p>
          <a:p>
            <a:r>
              <a:rPr lang="zh-CN" altLang="en-US" dirty="0"/>
              <a:t>福利分为：</a:t>
            </a:r>
            <a:endParaRPr lang="en-US" altLang="zh-CN" dirty="0"/>
          </a:p>
          <a:p>
            <a:pPr lvl="1"/>
            <a:r>
              <a:rPr lang="zh-CN" altLang="en-US" dirty="0"/>
              <a:t>个人福利：既包括物质生活的满足，也包括精神生活的满足</a:t>
            </a:r>
            <a:endParaRPr lang="en-US" altLang="zh-CN" dirty="0"/>
          </a:p>
          <a:p>
            <a:pPr lvl="1"/>
            <a:r>
              <a:rPr lang="zh-CN" altLang="en-US" dirty="0"/>
              <a:t>社会福利：社会全体成员个人福利的总和</a:t>
            </a:r>
            <a:endParaRPr lang="en-US" altLang="zh-CN" dirty="0"/>
          </a:p>
          <a:p>
            <a:r>
              <a:rPr lang="zh-CN" altLang="en-US" dirty="0"/>
              <a:t>福利经济学是在一定价值判断前提下，研究社会经济制度、评价经济体系运行的理论。</a:t>
            </a:r>
            <a:endParaRPr lang="en-US" altLang="zh-CN" dirty="0"/>
          </a:p>
          <a:p>
            <a:pPr lvl="1"/>
            <a:r>
              <a:rPr lang="zh-CN" altLang="en-US" dirty="0"/>
              <a:t>规范经济学</a:t>
            </a:r>
          </a:p>
        </p:txBody>
      </p:sp>
    </p:spTree>
    <p:extLst>
      <p:ext uri="{BB962C8B-B14F-4D97-AF65-F5344CB8AC3E}">
        <p14:creationId xmlns:p14="http://schemas.microsoft.com/office/powerpoint/2010/main" val="2387539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198A7-53A8-48C6-9C3C-D8C3B5D04C4F}"/>
              </a:ext>
            </a:extLst>
          </p:cNvPr>
          <p:cNvSpPr>
            <a:spLocks noGrp="1"/>
          </p:cNvSpPr>
          <p:nvPr>
            <p:ph type="title"/>
          </p:nvPr>
        </p:nvSpPr>
        <p:spPr/>
        <p:txBody>
          <a:bodyPr/>
          <a:lstStyle/>
          <a:p>
            <a:r>
              <a:rPr lang="zh-CN" altLang="en-US" dirty="0"/>
              <a:t>效率与公平</a:t>
            </a:r>
          </a:p>
        </p:txBody>
      </p:sp>
      <p:sp>
        <p:nvSpPr>
          <p:cNvPr id="3" name="内容占位符 2">
            <a:extLst>
              <a:ext uri="{FF2B5EF4-FFF2-40B4-BE49-F238E27FC236}">
                <a16:creationId xmlns:a16="http://schemas.microsoft.com/office/drawing/2014/main" id="{799D10C4-2F4D-4B83-AD2D-8B2D9C8DF510}"/>
              </a:ext>
            </a:extLst>
          </p:cNvPr>
          <p:cNvSpPr>
            <a:spLocks noGrp="1"/>
          </p:cNvSpPr>
          <p:nvPr>
            <p:ph idx="1"/>
          </p:nvPr>
        </p:nvSpPr>
        <p:spPr/>
        <p:txBody>
          <a:bodyPr/>
          <a:lstStyle/>
          <a:p>
            <a:r>
              <a:rPr lang="zh-CN" altLang="en-US" dirty="0"/>
              <a:t>庇古衡量社会经济福利的尺度：</a:t>
            </a:r>
            <a:endParaRPr lang="en-US" altLang="zh-CN" dirty="0"/>
          </a:p>
          <a:p>
            <a:pPr lvl="1"/>
            <a:r>
              <a:rPr lang="zh-CN" altLang="en-US" dirty="0"/>
              <a:t>国民收入的数量</a:t>
            </a:r>
            <a:endParaRPr lang="en-US" altLang="zh-CN" dirty="0"/>
          </a:p>
          <a:p>
            <a:pPr lvl="1"/>
            <a:r>
              <a:rPr lang="zh-CN" altLang="en-US" dirty="0"/>
              <a:t>国民收入的分配状况</a:t>
            </a:r>
            <a:endParaRPr lang="en-US" altLang="zh-CN" dirty="0"/>
          </a:p>
          <a:p>
            <a:pPr lvl="1"/>
            <a:r>
              <a:rPr lang="zh-CN" altLang="en-US" dirty="0"/>
              <a:t>国民收入越大，社会福利越大，国民收入分配越平等，社会福利越大。</a:t>
            </a:r>
            <a:endParaRPr lang="en-US" altLang="zh-CN" dirty="0"/>
          </a:p>
          <a:p>
            <a:r>
              <a:rPr lang="zh-CN" altLang="en-US" dirty="0"/>
              <a:t>社会经济福利最大化的两个基本条件：</a:t>
            </a:r>
            <a:endParaRPr lang="en-US" altLang="zh-CN" dirty="0"/>
          </a:p>
          <a:p>
            <a:pPr lvl="1"/>
            <a:r>
              <a:rPr lang="zh-CN" altLang="en-US" dirty="0"/>
              <a:t>边际私人产值</a:t>
            </a:r>
            <a:r>
              <a:rPr lang="en-US" altLang="zh-CN" dirty="0"/>
              <a:t>=</a:t>
            </a:r>
            <a:r>
              <a:rPr lang="zh-CN" altLang="en-US" dirty="0"/>
              <a:t>边际社会产值</a:t>
            </a:r>
            <a:endParaRPr lang="en-US" altLang="zh-CN" dirty="0"/>
          </a:p>
          <a:p>
            <a:pPr lvl="1"/>
            <a:r>
              <a:rPr lang="zh-CN" altLang="en-US" dirty="0"/>
              <a:t>社会成员货币收入的边际效用彼此均等</a:t>
            </a:r>
          </a:p>
        </p:txBody>
      </p:sp>
    </p:spTree>
    <p:extLst>
      <p:ext uri="{BB962C8B-B14F-4D97-AF65-F5344CB8AC3E}">
        <p14:creationId xmlns:p14="http://schemas.microsoft.com/office/powerpoint/2010/main" val="29359292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DCFBB-895E-4BF0-95F7-5B03945923BE}"/>
              </a:ext>
            </a:extLst>
          </p:cNvPr>
          <p:cNvSpPr>
            <a:spLocks noGrp="1"/>
          </p:cNvSpPr>
          <p:nvPr>
            <p:ph type="title"/>
          </p:nvPr>
        </p:nvSpPr>
        <p:spPr/>
        <p:txBody>
          <a:bodyPr/>
          <a:lstStyle/>
          <a:p>
            <a:r>
              <a:rPr lang="zh-CN" altLang="en-US" dirty="0"/>
              <a:t>效率与公平</a:t>
            </a:r>
          </a:p>
        </p:txBody>
      </p:sp>
      <p:sp>
        <p:nvSpPr>
          <p:cNvPr id="3" name="内容占位符 2">
            <a:extLst>
              <a:ext uri="{FF2B5EF4-FFF2-40B4-BE49-F238E27FC236}">
                <a16:creationId xmlns:a16="http://schemas.microsoft.com/office/drawing/2014/main" id="{345B8957-B794-4BA3-B183-1A2A93EDA0E5}"/>
              </a:ext>
            </a:extLst>
          </p:cNvPr>
          <p:cNvSpPr>
            <a:spLocks noGrp="1"/>
          </p:cNvSpPr>
          <p:nvPr>
            <p:ph idx="1"/>
          </p:nvPr>
        </p:nvSpPr>
        <p:spPr/>
        <p:txBody>
          <a:bodyPr>
            <a:normAutofit/>
          </a:bodyPr>
          <a:lstStyle/>
          <a:p>
            <a:r>
              <a:rPr lang="zh-CN" altLang="en-US" dirty="0"/>
              <a:t>边际私人产品：企业增加一个单位生产要素的使用量所增加的产品</a:t>
            </a:r>
            <a:endParaRPr lang="en-US" altLang="zh-CN" dirty="0"/>
          </a:p>
          <a:p>
            <a:pPr lvl="1"/>
            <a:r>
              <a:rPr lang="zh-CN" altLang="en-US" dirty="0"/>
              <a:t>边际私人产值</a:t>
            </a:r>
            <a:r>
              <a:rPr lang="en-US" altLang="zh-CN" dirty="0"/>
              <a:t>=</a:t>
            </a:r>
            <a:r>
              <a:rPr lang="zh-CN" altLang="en-US" dirty="0"/>
              <a:t>边际私人产品*产品的市场价格</a:t>
            </a:r>
            <a:endParaRPr lang="en-US" altLang="zh-CN" dirty="0"/>
          </a:p>
          <a:p>
            <a:r>
              <a:rPr lang="zh-CN" altLang="en-US" dirty="0"/>
              <a:t>边际社会产品：社会增加一个单位生产要素的使用量所增加的产品</a:t>
            </a:r>
            <a:endParaRPr lang="en-US" altLang="zh-CN" dirty="0"/>
          </a:p>
          <a:p>
            <a:pPr lvl="1"/>
            <a:r>
              <a:rPr lang="zh-CN" altLang="en-US" dirty="0"/>
              <a:t>边际社会产值</a:t>
            </a:r>
            <a:r>
              <a:rPr lang="en-US" altLang="zh-CN" dirty="0"/>
              <a:t>=</a:t>
            </a:r>
            <a:r>
              <a:rPr lang="zh-CN" altLang="en-US" dirty="0"/>
              <a:t>边际社会产品*产品的市场价格</a:t>
            </a:r>
            <a:endParaRPr lang="en-US" altLang="zh-CN" dirty="0"/>
          </a:p>
          <a:p>
            <a:r>
              <a:rPr lang="zh-CN" altLang="en-US" dirty="0"/>
              <a:t>经济活动对个人有利，对社会其他人也有利</a:t>
            </a:r>
            <a:endParaRPr lang="en-US" altLang="zh-CN" dirty="0"/>
          </a:p>
          <a:p>
            <a:pPr lvl="1"/>
            <a:r>
              <a:rPr lang="zh-CN" altLang="en-US" dirty="0"/>
              <a:t>边际社会产值</a:t>
            </a:r>
            <a:r>
              <a:rPr lang="en-US" altLang="zh-CN" dirty="0"/>
              <a:t>&gt;</a:t>
            </a:r>
            <a:r>
              <a:rPr lang="zh-CN" altLang="en-US" dirty="0"/>
              <a:t>边际私人产值</a:t>
            </a:r>
            <a:endParaRPr lang="en-US" altLang="zh-CN" dirty="0"/>
          </a:p>
          <a:p>
            <a:pPr lvl="1"/>
            <a:r>
              <a:rPr lang="zh-CN" altLang="en-US" dirty="0"/>
              <a:t>国家通过补贴加以鼓励</a:t>
            </a:r>
            <a:endParaRPr lang="en-US" altLang="zh-CN" dirty="0"/>
          </a:p>
        </p:txBody>
      </p:sp>
    </p:spTree>
    <p:extLst>
      <p:ext uri="{BB962C8B-B14F-4D97-AF65-F5344CB8AC3E}">
        <p14:creationId xmlns:p14="http://schemas.microsoft.com/office/powerpoint/2010/main" val="27913419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84D52-0FB3-4C4A-A930-750295D1D418}"/>
              </a:ext>
            </a:extLst>
          </p:cNvPr>
          <p:cNvSpPr>
            <a:spLocks noGrp="1"/>
          </p:cNvSpPr>
          <p:nvPr>
            <p:ph type="title"/>
          </p:nvPr>
        </p:nvSpPr>
        <p:spPr/>
        <p:txBody>
          <a:bodyPr/>
          <a:lstStyle/>
          <a:p>
            <a:r>
              <a:rPr lang="zh-CN" altLang="en-US" dirty="0"/>
              <a:t>效率与公平</a:t>
            </a:r>
          </a:p>
        </p:txBody>
      </p:sp>
      <p:sp>
        <p:nvSpPr>
          <p:cNvPr id="3" name="内容占位符 2">
            <a:extLst>
              <a:ext uri="{FF2B5EF4-FFF2-40B4-BE49-F238E27FC236}">
                <a16:creationId xmlns:a16="http://schemas.microsoft.com/office/drawing/2014/main" id="{92DAA163-25FB-4B6C-966F-0BCC3A91C2A7}"/>
              </a:ext>
            </a:extLst>
          </p:cNvPr>
          <p:cNvSpPr>
            <a:spLocks noGrp="1"/>
          </p:cNvSpPr>
          <p:nvPr>
            <p:ph idx="1"/>
          </p:nvPr>
        </p:nvSpPr>
        <p:spPr/>
        <p:txBody>
          <a:bodyPr/>
          <a:lstStyle/>
          <a:p>
            <a:r>
              <a:rPr lang="zh-CN" altLang="en-US" dirty="0"/>
              <a:t>经济活动对个人有利而对社会有害</a:t>
            </a:r>
            <a:endParaRPr lang="en-US" altLang="zh-CN" dirty="0"/>
          </a:p>
          <a:p>
            <a:pPr lvl="1"/>
            <a:r>
              <a:rPr lang="zh-CN" altLang="en-US" dirty="0"/>
              <a:t>边际社会产值</a:t>
            </a:r>
            <a:r>
              <a:rPr lang="en-US" altLang="zh-CN" dirty="0"/>
              <a:t>&lt;</a:t>
            </a:r>
            <a:r>
              <a:rPr lang="zh-CN" altLang="en-US" dirty="0"/>
              <a:t>边际私人产值</a:t>
            </a:r>
            <a:endParaRPr lang="en-US" altLang="zh-CN" dirty="0"/>
          </a:p>
          <a:p>
            <a:pPr lvl="1"/>
            <a:r>
              <a:rPr lang="zh-CN" altLang="en-US" dirty="0"/>
              <a:t>国家通过税收加以限制</a:t>
            </a:r>
          </a:p>
          <a:p>
            <a:r>
              <a:rPr lang="zh-CN" altLang="en-US" dirty="0"/>
              <a:t>富人货币收入的边际效用小于穷人货币收入的边际效用</a:t>
            </a:r>
            <a:endParaRPr lang="en-US" altLang="zh-CN" dirty="0"/>
          </a:p>
          <a:p>
            <a:pPr lvl="1"/>
            <a:r>
              <a:rPr lang="zh-CN" altLang="en-US" dirty="0"/>
              <a:t>采用累进税政策进行收入再分配，实现社会经济福利最大化</a:t>
            </a:r>
          </a:p>
        </p:txBody>
      </p:sp>
    </p:spTree>
    <p:extLst>
      <p:ext uri="{BB962C8B-B14F-4D97-AF65-F5344CB8AC3E}">
        <p14:creationId xmlns:p14="http://schemas.microsoft.com/office/powerpoint/2010/main" val="23979698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FF3FD-6DDB-42EE-890F-3DB1F215796D}"/>
              </a:ext>
            </a:extLst>
          </p:cNvPr>
          <p:cNvSpPr>
            <a:spLocks noGrp="1"/>
          </p:cNvSpPr>
          <p:nvPr>
            <p:ph type="title"/>
          </p:nvPr>
        </p:nvSpPr>
        <p:spPr/>
        <p:txBody>
          <a:bodyPr/>
          <a:lstStyle/>
          <a:p>
            <a:r>
              <a:rPr lang="zh-CN" altLang="en-US" dirty="0"/>
              <a:t>效率</a:t>
            </a:r>
          </a:p>
        </p:txBody>
      </p:sp>
      <p:sp>
        <p:nvSpPr>
          <p:cNvPr id="3" name="内容占位符 2">
            <a:extLst>
              <a:ext uri="{FF2B5EF4-FFF2-40B4-BE49-F238E27FC236}">
                <a16:creationId xmlns:a16="http://schemas.microsoft.com/office/drawing/2014/main" id="{B371DDE7-0054-4D97-B69D-645229924AA0}"/>
              </a:ext>
            </a:extLst>
          </p:cNvPr>
          <p:cNvSpPr>
            <a:spLocks noGrp="1"/>
          </p:cNvSpPr>
          <p:nvPr>
            <p:ph idx="1"/>
          </p:nvPr>
        </p:nvSpPr>
        <p:spPr/>
        <p:txBody>
          <a:bodyPr>
            <a:normAutofit fontScale="92500" lnSpcReduction="10000"/>
          </a:bodyPr>
          <a:lstStyle/>
          <a:p>
            <a:r>
              <a:rPr lang="zh-CN" altLang="en-US" dirty="0"/>
              <a:t>作为经济效率判断标准的帕累托最优标准</a:t>
            </a:r>
          </a:p>
          <a:p>
            <a:pPr lvl="1"/>
            <a:r>
              <a:rPr lang="zh-CN" altLang="en-US" dirty="0"/>
              <a:t>帕累托最优标准作为判断经济效率的标准。</a:t>
            </a:r>
          </a:p>
          <a:p>
            <a:pPr lvl="1"/>
            <a:r>
              <a:rPr lang="zh-CN" altLang="en-US" dirty="0"/>
              <a:t>在没有实现帕累托最优标准之前</a:t>
            </a:r>
            <a:r>
              <a:rPr lang="en-US" altLang="zh-CN" dirty="0"/>
              <a:t>, </a:t>
            </a:r>
            <a:r>
              <a:rPr lang="zh-CN" altLang="en-US" dirty="0"/>
              <a:t>社会可以调整资源配置使之达到帕累托最优标准</a:t>
            </a:r>
            <a:r>
              <a:rPr lang="en-US" altLang="zh-CN" dirty="0"/>
              <a:t>, </a:t>
            </a:r>
            <a:r>
              <a:rPr lang="zh-CN" altLang="en-US" dirty="0"/>
              <a:t>这是通过市场机制实现资源最有效配置的过程</a:t>
            </a:r>
            <a:r>
              <a:rPr lang="en-US" altLang="zh-CN" dirty="0"/>
              <a:t>, </a:t>
            </a:r>
            <a:r>
              <a:rPr lang="zh-CN" altLang="en-US" dirty="0"/>
              <a:t>可以把这个变资源配置无效为有效的过程称为帕累托改进。</a:t>
            </a:r>
          </a:p>
          <a:p>
            <a:r>
              <a:rPr lang="zh-CN" altLang="en-US" dirty="0"/>
              <a:t>帕累托最优标准在关于市场经济行为的分析中有广泛应用</a:t>
            </a:r>
            <a:r>
              <a:rPr lang="en-US" altLang="zh-CN" dirty="0"/>
              <a:t>, </a:t>
            </a:r>
            <a:r>
              <a:rPr lang="zh-CN" altLang="en-US" dirty="0"/>
              <a:t>交换、生产、分配、积累、消费</a:t>
            </a:r>
            <a:r>
              <a:rPr lang="en-US" altLang="zh-CN" dirty="0"/>
              <a:t>, </a:t>
            </a:r>
            <a:r>
              <a:rPr lang="zh-CN" altLang="en-US" dirty="0"/>
              <a:t>都可以应用帕累托最优标准。</a:t>
            </a:r>
            <a:endParaRPr lang="en-US" altLang="zh-CN" dirty="0"/>
          </a:p>
          <a:p>
            <a:r>
              <a:rPr lang="zh-CN" altLang="en-US" dirty="0"/>
              <a:t>凡是涉及经济效率问题的分析</a:t>
            </a:r>
            <a:r>
              <a:rPr lang="en-US" altLang="zh-CN" dirty="0"/>
              <a:t>, </a:t>
            </a:r>
            <a:r>
              <a:rPr lang="zh-CN" altLang="en-US" dirty="0"/>
              <a:t>都可以应用帕累托最优标准。甚至对政府决策的经济效率的评价也可以应用帕累托最优标准。</a:t>
            </a:r>
          </a:p>
          <a:p>
            <a:endParaRPr lang="zh-CN" altLang="en-US" dirty="0"/>
          </a:p>
        </p:txBody>
      </p:sp>
    </p:spTree>
    <p:extLst>
      <p:ext uri="{BB962C8B-B14F-4D97-AF65-F5344CB8AC3E}">
        <p14:creationId xmlns:p14="http://schemas.microsoft.com/office/powerpoint/2010/main" val="22667941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D7845-D396-40A4-AD22-8A3770E608C7}"/>
              </a:ext>
            </a:extLst>
          </p:cNvPr>
          <p:cNvSpPr>
            <a:spLocks noGrp="1"/>
          </p:cNvSpPr>
          <p:nvPr>
            <p:ph type="title"/>
          </p:nvPr>
        </p:nvSpPr>
        <p:spPr/>
        <p:txBody>
          <a:bodyPr/>
          <a:lstStyle/>
          <a:p>
            <a:r>
              <a:rPr lang="zh-CN" altLang="en-US" dirty="0"/>
              <a:t>效率</a:t>
            </a:r>
          </a:p>
        </p:txBody>
      </p:sp>
      <p:sp>
        <p:nvSpPr>
          <p:cNvPr id="3" name="内容占位符 2">
            <a:extLst>
              <a:ext uri="{FF2B5EF4-FFF2-40B4-BE49-F238E27FC236}">
                <a16:creationId xmlns:a16="http://schemas.microsoft.com/office/drawing/2014/main" id="{0AADEBC5-4E39-48CB-92D6-F8065F73C1EF}"/>
              </a:ext>
            </a:extLst>
          </p:cNvPr>
          <p:cNvSpPr>
            <a:spLocks noGrp="1"/>
          </p:cNvSpPr>
          <p:nvPr>
            <p:ph idx="1"/>
          </p:nvPr>
        </p:nvSpPr>
        <p:spPr/>
        <p:txBody>
          <a:bodyPr/>
          <a:lstStyle/>
          <a:p>
            <a:r>
              <a:rPr lang="zh-CN" altLang="en-US" dirty="0">
                <a:latin typeface="+mn-ea"/>
              </a:rPr>
              <a:t>福利经济学第一定律：在特定条件下，每一个完全竞争的一般均衡都是帕累托最优的。</a:t>
            </a:r>
          </a:p>
          <a:p>
            <a:r>
              <a:rPr lang="zh-CN" altLang="en-US" dirty="0"/>
              <a:t>福利经济学第二定律：</a:t>
            </a:r>
            <a:r>
              <a:rPr lang="zh-CN" altLang="en-US" dirty="0">
                <a:latin typeface="+mn-ea"/>
              </a:rPr>
              <a:t>在特定条件下，每一个帕累托最优都可以通过完全竞争的一般均衡来达到</a:t>
            </a:r>
            <a:r>
              <a:rPr lang="zh-CN" altLang="en-US" dirty="0"/>
              <a:t>。</a:t>
            </a:r>
            <a:endParaRPr lang="en-US" altLang="zh-CN" dirty="0"/>
          </a:p>
          <a:p>
            <a:r>
              <a:rPr lang="zh-CN" altLang="en-US" dirty="0"/>
              <a:t>从理论上证明了亚当斯密的“看不见的手”理论</a:t>
            </a:r>
            <a:endParaRPr lang="en-US" altLang="zh-CN" dirty="0"/>
          </a:p>
          <a:p>
            <a:r>
              <a:rPr lang="zh-CN" altLang="en-US" dirty="0"/>
              <a:t>“看不见的手” ：个人在自由竞争的市场上追求私利的活动最终将实现个人和社会的经济的最高效率，与一般均衡理论的效率分析的结果一致</a:t>
            </a:r>
          </a:p>
        </p:txBody>
      </p:sp>
    </p:spTree>
    <p:extLst>
      <p:ext uri="{BB962C8B-B14F-4D97-AF65-F5344CB8AC3E}">
        <p14:creationId xmlns:p14="http://schemas.microsoft.com/office/powerpoint/2010/main" val="10414908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6335D-779C-4AD6-9309-28BAD798829B}"/>
              </a:ext>
            </a:extLst>
          </p:cNvPr>
          <p:cNvSpPr>
            <a:spLocks noGrp="1"/>
          </p:cNvSpPr>
          <p:nvPr>
            <p:ph type="title"/>
          </p:nvPr>
        </p:nvSpPr>
        <p:spPr/>
        <p:txBody>
          <a:bodyPr/>
          <a:lstStyle/>
          <a:p>
            <a:r>
              <a:rPr lang="zh-CN" altLang="en-US" dirty="0"/>
              <a:t>公平</a:t>
            </a:r>
          </a:p>
        </p:txBody>
      </p:sp>
      <p:sp>
        <p:nvSpPr>
          <p:cNvPr id="3" name="内容占位符 2">
            <a:extLst>
              <a:ext uri="{FF2B5EF4-FFF2-40B4-BE49-F238E27FC236}">
                <a16:creationId xmlns:a16="http://schemas.microsoft.com/office/drawing/2014/main" id="{27F3333F-D844-4084-A380-FA6497176459}"/>
              </a:ext>
            </a:extLst>
          </p:cNvPr>
          <p:cNvSpPr>
            <a:spLocks noGrp="1"/>
          </p:cNvSpPr>
          <p:nvPr>
            <p:ph idx="1"/>
          </p:nvPr>
        </p:nvSpPr>
        <p:spPr/>
        <p:txBody>
          <a:bodyPr>
            <a:normAutofit/>
          </a:bodyPr>
          <a:lstStyle/>
          <a:p>
            <a:r>
              <a:rPr lang="zh-CN" altLang="en-US" dirty="0"/>
              <a:t>帕累托效率并不涉及福利分配问题，因此，存在多个帕累托有效配置时，社会应该如何选择呢？</a:t>
            </a:r>
            <a:endParaRPr lang="en-US" altLang="zh-CN" dirty="0"/>
          </a:p>
          <a:p>
            <a:r>
              <a:rPr lang="zh-CN" altLang="en-US" dirty="0"/>
              <a:t>社会福利函数：把个人偏好加总成社会偏好</a:t>
            </a:r>
            <a:endParaRPr lang="en-US" altLang="zh-CN" dirty="0"/>
          </a:p>
          <a:p>
            <a:pPr lvl="1"/>
            <a:r>
              <a:rPr lang="zh-CN" altLang="en-US" dirty="0"/>
              <a:t>蕴含着对公平的主观判断</a:t>
            </a:r>
            <a:endParaRPr lang="en-US" altLang="zh-CN" dirty="0"/>
          </a:p>
          <a:p>
            <a:r>
              <a:rPr lang="zh-CN" altLang="en-US" dirty="0"/>
              <a:t>有了社会福利函数，理论上可以寻求一个经济状态使社会福利最大化，但在实际中，人们很难准确得出社会福利函数，从而很难达到使社会福利最大化的经济状态。</a:t>
            </a:r>
          </a:p>
        </p:txBody>
      </p:sp>
    </p:spTree>
    <p:extLst>
      <p:ext uri="{BB962C8B-B14F-4D97-AF65-F5344CB8AC3E}">
        <p14:creationId xmlns:p14="http://schemas.microsoft.com/office/powerpoint/2010/main" val="219719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8AB7B-AAC1-41AA-B18D-BDD2E1F57E63}"/>
              </a:ext>
            </a:extLst>
          </p:cNvPr>
          <p:cNvSpPr>
            <a:spLocks noGrp="1"/>
          </p:cNvSpPr>
          <p:nvPr>
            <p:ph type="title"/>
          </p:nvPr>
        </p:nvSpPr>
        <p:spPr/>
        <p:txBody>
          <a:bodyPr/>
          <a:lstStyle/>
          <a:p>
            <a:r>
              <a:rPr lang="zh-CN" altLang="en-US" dirty="0"/>
              <a:t>瓦尔拉斯一般均衡模型</a:t>
            </a:r>
          </a:p>
        </p:txBody>
      </p:sp>
      <p:sp>
        <p:nvSpPr>
          <p:cNvPr id="3" name="内容占位符 2">
            <a:extLst>
              <a:ext uri="{FF2B5EF4-FFF2-40B4-BE49-F238E27FC236}">
                <a16:creationId xmlns:a16="http://schemas.microsoft.com/office/drawing/2014/main" id="{F6F9850A-5B89-44A1-B316-02782F1FB564}"/>
              </a:ext>
            </a:extLst>
          </p:cNvPr>
          <p:cNvSpPr>
            <a:spLocks noGrp="1"/>
          </p:cNvSpPr>
          <p:nvPr>
            <p:ph idx="1"/>
          </p:nvPr>
        </p:nvSpPr>
        <p:spPr/>
        <p:txBody>
          <a:bodyPr>
            <a:normAutofit/>
          </a:bodyPr>
          <a:lstStyle/>
          <a:p>
            <a:pPr>
              <a:lnSpc>
                <a:spcPct val="80000"/>
              </a:lnSpc>
              <a:spcBef>
                <a:spcPct val="40000"/>
              </a:spcBef>
              <a:defRPr/>
            </a:pPr>
            <a:r>
              <a:rPr lang="zh-CN" altLang="en-US" dirty="0">
                <a:latin typeface="+mn-ea"/>
              </a:rPr>
              <a:t>厂商是生产要素的需求者，同时又是产品的供给者。</a:t>
            </a:r>
            <a:endParaRPr lang="en-US" altLang="zh-CN" dirty="0">
              <a:latin typeface="+mn-ea"/>
            </a:endParaRPr>
          </a:p>
          <a:p>
            <a:pPr lvl="1">
              <a:lnSpc>
                <a:spcPct val="80000"/>
              </a:lnSpc>
              <a:spcBef>
                <a:spcPct val="40000"/>
              </a:spcBef>
              <a:defRPr/>
            </a:pPr>
            <a:r>
              <a:rPr lang="zh-CN" altLang="en-US" dirty="0">
                <a:latin typeface="+mn-ea"/>
              </a:rPr>
              <a:t>厂商在生产函数的约束下追求利润最大化</a:t>
            </a:r>
            <a:endParaRPr lang="en-US" altLang="zh-CN" dirty="0">
              <a:latin typeface="+mn-ea"/>
            </a:endParaRPr>
          </a:p>
          <a:p>
            <a:pPr lvl="1">
              <a:lnSpc>
                <a:spcPct val="80000"/>
              </a:lnSpc>
              <a:spcBef>
                <a:spcPct val="40000"/>
              </a:spcBef>
              <a:defRPr/>
            </a:pPr>
            <a:r>
              <a:rPr lang="zh-CN" altLang="en-US" dirty="0">
                <a:latin typeface="+mn-ea"/>
              </a:rPr>
              <a:t>等产量线凸向原点</a:t>
            </a:r>
            <a:endParaRPr lang="en-US" altLang="zh-CN" dirty="0">
              <a:latin typeface="+mn-ea"/>
            </a:endParaRPr>
          </a:p>
          <a:p>
            <a:pPr lvl="1">
              <a:lnSpc>
                <a:spcPct val="80000"/>
              </a:lnSpc>
              <a:spcBef>
                <a:spcPct val="40000"/>
              </a:spcBef>
              <a:defRPr/>
            </a:pPr>
            <a:r>
              <a:rPr lang="zh-CN" altLang="zh-CN" dirty="0"/>
              <a:t>不存在规模收益递增</a:t>
            </a:r>
            <a:endParaRPr lang="en-US" altLang="zh-CN" dirty="0">
              <a:latin typeface="+mn-ea"/>
            </a:endParaRPr>
          </a:p>
          <a:p>
            <a:pPr>
              <a:lnSpc>
                <a:spcPct val="80000"/>
              </a:lnSpc>
              <a:spcBef>
                <a:spcPct val="40000"/>
              </a:spcBef>
              <a:defRPr/>
            </a:pPr>
            <a:r>
              <a:rPr lang="zh-CN" altLang="zh-CN" dirty="0"/>
              <a:t>只考虑最终产品的生产和交换</a:t>
            </a:r>
            <a:r>
              <a:rPr lang="zh-CN" altLang="en-US" dirty="0"/>
              <a:t>，没有中间产品</a:t>
            </a:r>
            <a:r>
              <a:rPr lang="zh-CN" altLang="en-US" dirty="0">
                <a:latin typeface="+mn-ea"/>
              </a:rPr>
              <a:t>。</a:t>
            </a:r>
            <a:endParaRPr lang="en-US" altLang="zh-CN" dirty="0">
              <a:latin typeface="+mn-ea"/>
            </a:endParaRPr>
          </a:p>
        </p:txBody>
      </p:sp>
    </p:spTree>
    <p:extLst>
      <p:ext uri="{BB962C8B-B14F-4D97-AF65-F5344CB8AC3E}">
        <p14:creationId xmlns:p14="http://schemas.microsoft.com/office/powerpoint/2010/main" val="27942130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78EFE-F396-4350-A6B4-59BCBCBA1D3E}"/>
              </a:ext>
            </a:extLst>
          </p:cNvPr>
          <p:cNvSpPr>
            <a:spLocks noGrp="1"/>
          </p:cNvSpPr>
          <p:nvPr>
            <p:ph type="title"/>
          </p:nvPr>
        </p:nvSpPr>
        <p:spPr/>
        <p:txBody>
          <a:bodyPr/>
          <a:lstStyle/>
          <a:p>
            <a:r>
              <a:rPr lang="zh-CN" altLang="en-US" dirty="0"/>
              <a:t>功利主义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5FFCE96-B9AF-4E88-8272-D09112B8ABF1}"/>
                  </a:ext>
                </a:extLst>
              </p:cNvPr>
              <p:cNvSpPr>
                <a:spLocks noGrp="1"/>
              </p:cNvSpPr>
              <p:nvPr>
                <p:ph idx="1"/>
              </p:nvPr>
            </p:nvSpPr>
            <p:spPr/>
            <p:txBody>
              <a:bodyPr/>
              <a:lstStyle/>
              <a:p>
                <a:r>
                  <a:rPr lang="zh-CN" altLang="en-US" dirty="0"/>
                  <a:t>功利主义：认为政府应该选择使社会上所有人总效用最大化的政策</a:t>
                </a:r>
                <a:endParaRPr lang="en-US" altLang="zh-CN" dirty="0"/>
              </a:p>
              <a:p>
                <a:r>
                  <a:rPr lang="zh-CN" altLang="en-US" dirty="0"/>
                  <a:t>古典效用主义或边沁福利函数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e>
                      </m:nary>
                    </m:oMath>
                  </m:oMathPara>
                </a14:m>
                <a:endParaRPr lang="zh-CN" altLang="en-US" dirty="0"/>
              </a:p>
              <a:p>
                <a:r>
                  <a:rPr lang="zh-CN" altLang="en-US" dirty="0"/>
                  <a:t>加权效用和福利函数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e>
                      </m:nary>
                    </m:oMath>
                  </m:oMathPara>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a14:m>
                <a:r>
                  <a:rPr lang="zh-CN" altLang="en-US" dirty="0"/>
                  <a:t>权数大小取决于个人效用在整个社会福利中的重要程度</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C5FFCE96-B9AF-4E88-8272-D09112B8ABF1}"/>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38527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6B023-B76A-412C-804D-CEED3FC726E4}"/>
              </a:ext>
            </a:extLst>
          </p:cNvPr>
          <p:cNvSpPr>
            <a:spLocks noGrp="1"/>
          </p:cNvSpPr>
          <p:nvPr>
            <p:ph type="title"/>
          </p:nvPr>
        </p:nvSpPr>
        <p:spPr/>
        <p:txBody>
          <a:bodyPr/>
          <a:lstStyle/>
          <a:p>
            <a:r>
              <a:rPr lang="zh-CN" altLang="en-US" dirty="0"/>
              <a:t>功利主义</a:t>
            </a:r>
          </a:p>
        </p:txBody>
      </p:sp>
      <p:sp>
        <p:nvSpPr>
          <p:cNvPr id="3" name="内容占位符 2">
            <a:extLst>
              <a:ext uri="{FF2B5EF4-FFF2-40B4-BE49-F238E27FC236}">
                <a16:creationId xmlns:a16="http://schemas.microsoft.com/office/drawing/2014/main" id="{624D94E5-9219-42AB-BDC7-C61FB91ADD72}"/>
              </a:ext>
            </a:extLst>
          </p:cNvPr>
          <p:cNvSpPr>
            <a:spLocks noGrp="1"/>
          </p:cNvSpPr>
          <p:nvPr>
            <p:ph idx="1"/>
          </p:nvPr>
        </p:nvSpPr>
        <p:spPr/>
        <p:txBody>
          <a:bodyPr/>
          <a:lstStyle/>
          <a:p>
            <a:r>
              <a:rPr lang="zh-CN" altLang="en-US" dirty="0"/>
              <a:t>由于边际效用递减，收入从富人向穷人再分配会使穷人增加的效用大于富人减少的效用  </a:t>
            </a:r>
          </a:p>
          <a:p>
            <a:r>
              <a:rPr lang="zh-CN" altLang="en-US" dirty="0"/>
              <a:t>然而，功利主义者并不赞同收入的完全平等化 </a:t>
            </a:r>
            <a:r>
              <a:rPr lang="en-US" altLang="zh-CN" dirty="0"/>
              <a:t>–</a:t>
            </a:r>
            <a:r>
              <a:rPr lang="zh-CN" altLang="en-US" dirty="0"/>
              <a:t>这是由于激励的作用和效率损失，会减少所有人的总收入</a:t>
            </a:r>
          </a:p>
          <a:p>
            <a:endParaRPr lang="zh-CN" altLang="en-US" dirty="0"/>
          </a:p>
        </p:txBody>
      </p:sp>
    </p:spTree>
    <p:extLst>
      <p:ext uri="{BB962C8B-B14F-4D97-AF65-F5344CB8AC3E}">
        <p14:creationId xmlns:p14="http://schemas.microsoft.com/office/powerpoint/2010/main" val="3683285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6765A-41ED-461E-B76A-DFFE856BC8C5}"/>
              </a:ext>
            </a:extLst>
          </p:cNvPr>
          <p:cNvSpPr>
            <a:spLocks noGrp="1"/>
          </p:cNvSpPr>
          <p:nvPr>
            <p:ph type="title"/>
          </p:nvPr>
        </p:nvSpPr>
        <p:spPr/>
        <p:txBody>
          <a:bodyPr/>
          <a:lstStyle/>
          <a:p>
            <a:r>
              <a:rPr lang="zh-CN" altLang="en-US" dirty="0"/>
              <a:t>自由主义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C9951A-D0B9-4781-8218-2B0072BB2DFE}"/>
                  </a:ext>
                </a:extLst>
              </p:cNvPr>
              <p:cNvSpPr>
                <a:spLocks noGrp="1"/>
              </p:cNvSpPr>
              <p:nvPr>
                <p:ph idx="1"/>
              </p:nvPr>
            </p:nvSpPr>
            <p:spPr/>
            <p:txBody>
              <a:bodyPr>
                <a:normAutofit fontScale="92500" lnSpcReduction="10000"/>
              </a:bodyPr>
              <a:lstStyle/>
              <a:p>
                <a:r>
                  <a:rPr lang="zh-CN" altLang="en-US" dirty="0"/>
                  <a:t>自由主义：认为政府应该选择必要的公正的政策，这种公正要由一位在“无知面纱”背后的无偏见观察者来评价</a:t>
                </a:r>
              </a:p>
              <a:p>
                <a:r>
                  <a:rPr lang="zh-CN" altLang="en-US" dirty="0"/>
                  <a:t>最大最小原则：政府的目标应该是使社会上状况最差的人的福利最大化</a:t>
                </a:r>
                <a:endParaRPr lang="en-US" altLang="zh-CN" dirty="0"/>
              </a:p>
              <a:p>
                <a:r>
                  <a:rPr lang="zh-CN" altLang="en-US" dirty="0"/>
                  <a:t>最大最小或罗尔斯社会福利函数</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r>
                        <m:rPr>
                          <m:sty m:val="p"/>
                        </m:rPr>
                        <a:rPr lang="en-US" altLang="zh-CN" i="1">
                          <a:latin typeface="Cambria Math" panose="02040503050406030204" pitchFamily="18" charset="0"/>
                        </a:rPr>
                        <m:t>min</m:t>
                      </m:r>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sub>
                          </m:sSub>
                        </m:e>
                      </m:d>
                    </m:oMath>
                  </m:oMathPara>
                </a14:m>
                <a:endParaRPr lang="en-US" altLang="zh-CN" dirty="0"/>
              </a:p>
              <a:p>
                <a:r>
                  <a:rPr lang="zh-CN" altLang="en-US" dirty="0"/>
                  <a:t>这要求比功利主义者所要求更大的收入再分配</a:t>
                </a:r>
                <a:r>
                  <a:rPr lang="en-US" altLang="zh-CN" dirty="0"/>
                  <a:t>(</a:t>
                </a:r>
                <a:r>
                  <a:rPr lang="zh-CN" altLang="en-US" dirty="0"/>
                  <a:t>尽管仍不是收入的完全公平）</a:t>
                </a:r>
              </a:p>
              <a:p>
                <a:r>
                  <a:rPr lang="zh-CN" altLang="en-US" dirty="0"/>
                  <a:t>收入再分配是社会保险的一种形式，社会保险是旨在保护人们规避负面事件风险的政府政策</a:t>
                </a:r>
              </a:p>
              <a:p>
                <a:endParaRPr lang="zh-CN" altLang="en-US" dirty="0"/>
              </a:p>
            </p:txBody>
          </p:sp>
        </mc:Choice>
        <mc:Fallback xmlns="">
          <p:sp>
            <p:nvSpPr>
              <p:cNvPr id="3" name="内容占位符 2">
                <a:extLst>
                  <a:ext uri="{FF2B5EF4-FFF2-40B4-BE49-F238E27FC236}">
                    <a16:creationId xmlns:a16="http://schemas.microsoft.com/office/drawing/2014/main" id="{4AC9951A-D0B9-4781-8218-2B0072BB2DFE}"/>
                  </a:ext>
                </a:extLst>
              </p:cNvPr>
              <p:cNvSpPr>
                <a:spLocks noGrp="1" noRot="1" noChangeAspect="1" noMove="1" noResize="1" noEditPoints="1" noAdjustHandles="1" noChangeArrowheads="1" noChangeShapeType="1" noTextEdit="1"/>
              </p:cNvSpPr>
              <p:nvPr>
                <p:ph idx="1"/>
              </p:nvPr>
            </p:nvSpPr>
            <p:spPr>
              <a:blipFill>
                <a:blip r:embed="rId2"/>
                <a:stretch>
                  <a:fillRect l="-1159"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98516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F1B64-5A4A-44FC-9EB4-870ABD686227}"/>
              </a:ext>
            </a:extLst>
          </p:cNvPr>
          <p:cNvSpPr>
            <a:spLocks noGrp="1"/>
          </p:cNvSpPr>
          <p:nvPr>
            <p:ph type="title"/>
          </p:nvPr>
        </p:nvSpPr>
        <p:spPr/>
        <p:txBody>
          <a:bodyPr/>
          <a:lstStyle/>
          <a:p>
            <a:r>
              <a:rPr lang="zh-CN" altLang="en-US" dirty="0"/>
              <a:t>自由至上主义</a:t>
            </a:r>
          </a:p>
        </p:txBody>
      </p:sp>
      <p:sp>
        <p:nvSpPr>
          <p:cNvPr id="3" name="内容占位符 2">
            <a:extLst>
              <a:ext uri="{FF2B5EF4-FFF2-40B4-BE49-F238E27FC236}">
                <a16:creationId xmlns:a16="http://schemas.microsoft.com/office/drawing/2014/main" id="{8C5EAEA2-22F2-48B1-9EAA-7DF610494D9E}"/>
              </a:ext>
            </a:extLst>
          </p:cNvPr>
          <p:cNvSpPr>
            <a:spLocks noGrp="1"/>
          </p:cNvSpPr>
          <p:nvPr>
            <p:ph idx="1"/>
          </p:nvPr>
        </p:nvSpPr>
        <p:spPr/>
        <p:txBody>
          <a:bodyPr/>
          <a:lstStyle/>
          <a:p>
            <a:r>
              <a:rPr lang="zh-CN" altLang="en-US" dirty="0"/>
              <a:t>自由至上主义：认为政府应该惩罚犯罪并实行自愿的协议，但不应该进行收入再分配</a:t>
            </a:r>
          </a:p>
          <a:p>
            <a:r>
              <a:rPr lang="zh-CN" altLang="en-US" dirty="0"/>
              <a:t>自由至上主义者不关注结果，转而关注过程</a:t>
            </a:r>
          </a:p>
          <a:p>
            <a:r>
              <a:rPr lang="zh-CN" altLang="en-US" dirty="0"/>
              <a:t>政府应该保护个人权利，力图达到机会公平</a:t>
            </a:r>
          </a:p>
          <a:p>
            <a:r>
              <a:rPr lang="zh-CN" altLang="en-US" dirty="0"/>
              <a:t>只要收入再分配过程是公正的，政府便不应该干预，即使分配结果不公平</a:t>
            </a:r>
          </a:p>
          <a:p>
            <a:endParaRPr lang="zh-CN" altLang="en-US" dirty="0"/>
          </a:p>
        </p:txBody>
      </p:sp>
    </p:spTree>
    <p:extLst>
      <p:ext uri="{BB962C8B-B14F-4D97-AF65-F5344CB8AC3E}">
        <p14:creationId xmlns:p14="http://schemas.microsoft.com/office/powerpoint/2010/main" val="26157905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0405D-0B15-4F09-8BBA-7F84E03521DA}"/>
              </a:ext>
            </a:extLst>
          </p:cNvPr>
          <p:cNvSpPr>
            <a:spLocks noGrp="1"/>
          </p:cNvSpPr>
          <p:nvPr>
            <p:ph type="title"/>
          </p:nvPr>
        </p:nvSpPr>
        <p:spPr/>
        <p:txBody>
          <a:bodyPr/>
          <a:lstStyle/>
          <a:p>
            <a:r>
              <a:rPr lang="zh-CN" altLang="en-US" dirty="0"/>
              <a:t>收入再分配</a:t>
            </a:r>
          </a:p>
        </p:txBody>
      </p:sp>
      <p:sp>
        <p:nvSpPr>
          <p:cNvPr id="3" name="内容占位符 2">
            <a:extLst>
              <a:ext uri="{FF2B5EF4-FFF2-40B4-BE49-F238E27FC236}">
                <a16:creationId xmlns:a16="http://schemas.microsoft.com/office/drawing/2014/main" id="{5B53C8AB-B477-4761-B0AF-3F124F12782D}"/>
              </a:ext>
            </a:extLst>
          </p:cNvPr>
          <p:cNvSpPr>
            <a:spLocks noGrp="1"/>
          </p:cNvSpPr>
          <p:nvPr>
            <p:ph idx="1"/>
          </p:nvPr>
        </p:nvSpPr>
        <p:spPr/>
        <p:txBody>
          <a:bodyPr>
            <a:normAutofit lnSpcReduction="10000"/>
          </a:bodyPr>
          <a:lstStyle/>
          <a:p>
            <a:r>
              <a:rPr lang="zh-CN" altLang="en-US" dirty="0"/>
              <a:t>为改善收入分配不平等的状况，发达国家通常实行收入再分配政策。以美国为例，其收入再分配政策包括：</a:t>
            </a:r>
          </a:p>
          <a:p>
            <a:pPr lvl="1"/>
            <a:r>
              <a:rPr lang="zh-CN" altLang="en-US" dirty="0"/>
              <a:t>社会保障制度：把收入从富人转移给穷人、从青年人转移给老年人</a:t>
            </a:r>
            <a:r>
              <a:rPr lang="en-US" altLang="zh-CN" dirty="0"/>
              <a:t>, </a:t>
            </a:r>
            <a:r>
              <a:rPr lang="zh-CN" altLang="en-US" dirty="0"/>
              <a:t>即进行旨在使收入更为平等的收入再分配。</a:t>
            </a:r>
          </a:p>
          <a:p>
            <a:pPr lvl="1"/>
            <a:r>
              <a:rPr lang="zh-CN" altLang="en-US" dirty="0"/>
              <a:t>收入援助计划：实施的对象是低于一定收入水平的穷人主要是现金转移支付和实物转移支付计划。如向穷人提供医疗、食品券和住房援助。</a:t>
            </a:r>
          </a:p>
          <a:p>
            <a:r>
              <a:rPr lang="zh-CN" altLang="en-US" dirty="0"/>
              <a:t>社会保障制度和收入援助计划并不能从根本上解决贫困问题</a:t>
            </a:r>
            <a:r>
              <a:rPr lang="en-US" altLang="zh-CN" dirty="0"/>
              <a:t>, </a:t>
            </a:r>
            <a:r>
              <a:rPr lang="zh-CN" altLang="en-US" dirty="0"/>
              <a:t>其作用是极其有限的</a:t>
            </a:r>
            <a:r>
              <a:rPr lang="en-US" altLang="zh-CN" dirty="0"/>
              <a:t>, </a:t>
            </a:r>
            <a:r>
              <a:rPr lang="zh-CN" altLang="en-US" dirty="0"/>
              <a:t>最多只能缓解贫困问题。</a:t>
            </a:r>
          </a:p>
          <a:p>
            <a:endParaRPr lang="zh-CN" altLang="en-US" dirty="0"/>
          </a:p>
        </p:txBody>
      </p:sp>
    </p:spTree>
    <p:extLst>
      <p:ext uri="{BB962C8B-B14F-4D97-AF65-F5344CB8AC3E}">
        <p14:creationId xmlns:p14="http://schemas.microsoft.com/office/powerpoint/2010/main" val="2813245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C9ADE-5ECB-479F-8B3A-66B059D7FE53}"/>
              </a:ext>
            </a:extLst>
          </p:cNvPr>
          <p:cNvSpPr>
            <a:spLocks noGrp="1"/>
          </p:cNvSpPr>
          <p:nvPr>
            <p:ph type="title"/>
          </p:nvPr>
        </p:nvSpPr>
        <p:spPr/>
        <p:txBody>
          <a:bodyPr/>
          <a:lstStyle/>
          <a:p>
            <a:r>
              <a:rPr lang="zh-CN" altLang="en-US" dirty="0"/>
              <a:t>效率与公平的取舍</a:t>
            </a:r>
          </a:p>
        </p:txBody>
      </p:sp>
      <p:sp>
        <p:nvSpPr>
          <p:cNvPr id="3" name="内容占位符 2">
            <a:extLst>
              <a:ext uri="{FF2B5EF4-FFF2-40B4-BE49-F238E27FC236}">
                <a16:creationId xmlns:a16="http://schemas.microsoft.com/office/drawing/2014/main" id="{7FAFA975-8597-421B-80D0-CA708C82F86D}"/>
              </a:ext>
            </a:extLst>
          </p:cNvPr>
          <p:cNvSpPr>
            <a:spLocks noGrp="1"/>
          </p:cNvSpPr>
          <p:nvPr>
            <p:ph idx="1"/>
          </p:nvPr>
        </p:nvSpPr>
        <p:spPr/>
        <p:txBody>
          <a:bodyPr>
            <a:normAutofit/>
          </a:bodyPr>
          <a:lstStyle/>
          <a:p>
            <a:r>
              <a:rPr lang="zh-CN" altLang="en-US" dirty="0"/>
              <a:t>竞争均衡、帕累托效率和公平</a:t>
            </a:r>
            <a:endParaRPr lang="en-US" altLang="zh-CN" dirty="0"/>
          </a:p>
          <a:p>
            <a:pPr lvl="1"/>
            <a:r>
              <a:rPr lang="zh-CN" altLang="en-US" dirty="0"/>
              <a:t>由于有效率的配置并不一定是公平的</a:t>
            </a:r>
            <a:r>
              <a:rPr lang="en-US" altLang="zh-CN" dirty="0"/>
              <a:t>, </a:t>
            </a:r>
            <a:r>
              <a:rPr lang="zh-CN" altLang="en-US" dirty="0"/>
              <a:t>社会在某种程度上必须依赖于政府把收入和产品在家庭中间进行再分配</a:t>
            </a:r>
            <a:r>
              <a:rPr lang="en-US" altLang="zh-CN" dirty="0"/>
              <a:t>, </a:t>
            </a:r>
            <a:r>
              <a:rPr lang="zh-CN" altLang="en-US" dirty="0"/>
              <a:t>以实现公平目标。</a:t>
            </a:r>
            <a:endParaRPr lang="en-US" altLang="zh-CN" dirty="0"/>
          </a:p>
          <a:p>
            <a:pPr lvl="1"/>
            <a:r>
              <a:rPr lang="zh-CN" altLang="en-US" dirty="0"/>
              <a:t>收入再分配是有代价的。它可以鼓励人们少工作</a:t>
            </a:r>
            <a:r>
              <a:rPr lang="en-US" altLang="zh-CN" dirty="0"/>
              <a:t>, </a:t>
            </a:r>
            <a:r>
              <a:rPr lang="zh-CN" altLang="en-US" dirty="0"/>
              <a:t>并引起企业把资源转用到免税的地方而不用于生产产出。即公平目标和效率目标之间有替换问题。</a:t>
            </a:r>
            <a:endParaRPr lang="en-US" altLang="zh-CN" dirty="0"/>
          </a:p>
          <a:p>
            <a:r>
              <a:rPr lang="zh-CN" altLang="en-US"/>
              <a:t>西方</a:t>
            </a:r>
            <a:r>
              <a:rPr lang="zh-CN" altLang="en-US" dirty="0"/>
              <a:t>经济学家在公平和效率的关系问题上存在不同观点</a:t>
            </a:r>
            <a:r>
              <a:rPr lang="en-US" altLang="zh-CN" dirty="0"/>
              <a:t>, </a:t>
            </a:r>
            <a:r>
              <a:rPr lang="zh-CN" altLang="en-US" dirty="0"/>
              <a:t>其中主流派观点主张效率优先、兼顾公平。</a:t>
            </a:r>
          </a:p>
          <a:p>
            <a:endParaRPr lang="zh-CN" altLang="en-US" dirty="0"/>
          </a:p>
        </p:txBody>
      </p:sp>
    </p:spTree>
    <p:extLst>
      <p:ext uri="{BB962C8B-B14F-4D97-AF65-F5344CB8AC3E}">
        <p14:creationId xmlns:p14="http://schemas.microsoft.com/office/powerpoint/2010/main" val="744914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5E753-F282-4C74-A44A-9D624A38CE08}"/>
              </a:ext>
            </a:extLst>
          </p:cNvPr>
          <p:cNvSpPr>
            <a:spLocks noGrp="1"/>
          </p:cNvSpPr>
          <p:nvPr>
            <p:ph type="title"/>
          </p:nvPr>
        </p:nvSpPr>
        <p:spPr/>
        <p:txBody>
          <a:bodyPr/>
          <a:lstStyle/>
          <a:p>
            <a:r>
              <a:rPr lang="zh-CN" altLang="en-US" dirty="0"/>
              <a:t>瓦尔拉斯一般均衡模型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D5CF9C-FD6E-4829-8C7E-19BF3D9CC187}"/>
                  </a:ext>
                </a:extLst>
              </p:cNvPr>
              <p:cNvSpPr>
                <a:spLocks noGrp="1"/>
              </p:cNvSpPr>
              <p:nvPr>
                <p:ph idx="1"/>
              </p:nvPr>
            </p:nvSpPr>
            <p:spPr/>
            <p:txBody>
              <a:bodyPr>
                <a:normAutofit/>
              </a:bodyPr>
              <a:lstStyle/>
              <a:p>
                <a:pPr>
                  <a:lnSpc>
                    <a:spcPct val="100000"/>
                  </a:lnSpc>
                  <a:defRPr/>
                </a:pPr>
                <a:r>
                  <a:rPr lang="zh-CN" altLang="en-US" dirty="0"/>
                  <a:t>经济中有</a:t>
                </a:r>
                <a:r>
                  <a:rPr lang="en-US" altLang="zh-CN" i="1" dirty="0"/>
                  <a:t>H</a:t>
                </a:r>
                <a:r>
                  <a:rPr lang="zh-CN" altLang="en-US" dirty="0"/>
                  <a:t>个家庭。</a:t>
                </a:r>
                <a:endParaRPr lang="en-US" altLang="zh-CN" dirty="0">
                  <a:latin typeface="+mn-ea"/>
                </a:endParaRPr>
              </a:p>
              <a:p>
                <a:pPr>
                  <a:lnSpc>
                    <a:spcPct val="100000"/>
                  </a:lnSpc>
                  <a:defRPr/>
                </a:pPr>
                <a:r>
                  <a:rPr lang="zh-CN" altLang="en-US" dirty="0">
                    <a:latin typeface="+mn-ea"/>
                  </a:rPr>
                  <a:t>家庭的行为：产品需求和要素供给</a:t>
                </a:r>
                <a:endParaRPr lang="en-US" altLang="zh-CN" dirty="0">
                  <a:latin typeface="+mn-ea"/>
                </a:endParaRPr>
              </a:p>
              <a:p>
                <a:pPr>
                  <a:lnSpc>
                    <a:spcPct val="100000"/>
                  </a:lnSpc>
                  <a:defRPr/>
                </a:pPr>
                <a:r>
                  <a:rPr lang="zh-CN" altLang="en-US" dirty="0">
                    <a:latin typeface="+mn-ea"/>
                  </a:rPr>
                  <a:t>以</a:t>
                </a:r>
                <a:r>
                  <a:rPr lang="en-US" altLang="zh-CN" dirty="0" err="1">
                    <a:latin typeface="+mn-ea"/>
                  </a:rPr>
                  <a:t>Q</a:t>
                </a:r>
                <a:r>
                  <a:rPr lang="en-US" altLang="zh-CN" baseline="-25000" dirty="0" err="1">
                    <a:latin typeface="+mn-ea"/>
                  </a:rPr>
                  <a:t>ih</a:t>
                </a:r>
                <a:r>
                  <a:rPr lang="zh-CN" altLang="en-US" dirty="0">
                    <a:latin typeface="+mn-ea"/>
                  </a:rPr>
                  <a:t>（</a:t>
                </a:r>
                <a:r>
                  <a:rPr lang="en-US" altLang="zh-CN" dirty="0" err="1">
                    <a:latin typeface="+mn-ea"/>
                  </a:rPr>
                  <a:t>i</a:t>
                </a:r>
                <a:r>
                  <a:rPr lang="en-US" altLang="zh-CN" dirty="0">
                    <a:latin typeface="+mn-ea"/>
                  </a:rPr>
                  <a:t> =1,…,r</a:t>
                </a:r>
                <a:r>
                  <a:rPr lang="zh-CN" altLang="en-US" dirty="0">
                    <a:latin typeface="+mn-ea"/>
                  </a:rPr>
                  <a:t>）和</a:t>
                </a:r>
                <a:r>
                  <a:rPr lang="en-US" altLang="zh-CN" dirty="0">
                    <a:latin typeface="+mn-ea"/>
                  </a:rPr>
                  <a:t> </a:t>
                </a:r>
                <a:r>
                  <a:rPr lang="en-US" altLang="zh-CN" dirty="0" err="1">
                    <a:latin typeface="+mn-ea"/>
                  </a:rPr>
                  <a:t>Q</a:t>
                </a:r>
                <a:r>
                  <a:rPr lang="en-US" altLang="zh-CN" baseline="-25000" dirty="0" err="1">
                    <a:latin typeface="+mn-ea"/>
                  </a:rPr>
                  <a:t>jh</a:t>
                </a:r>
                <a:r>
                  <a:rPr lang="zh-CN" altLang="en-US" dirty="0">
                    <a:latin typeface="+mn-ea"/>
                  </a:rPr>
                  <a:t>（</a:t>
                </a:r>
                <a:r>
                  <a:rPr lang="en-US" altLang="zh-CN" dirty="0">
                    <a:latin typeface="+mn-ea"/>
                  </a:rPr>
                  <a:t>j =r+1,…,n</a:t>
                </a:r>
                <a:r>
                  <a:rPr lang="zh-CN" altLang="en-US" dirty="0">
                    <a:latin typeface="+mn-ea"/>
                  </a:rPr>
                  <a:t>）分别表示家庭</a:t>
                </a:r>
                <a:r>
                  <a:rPr lang="en-US" altLang="zh-CN" dirty="0">
                    <a:latin typeface="+mn-ea"/>
                  </a:rPr>
                  <a:t>h</a:t>
                </a:r>
                <a:r>
                  <a:rPr lang="zh-CN" altLang="en-US" dirty="0">
                    <a:latin typeface="+mn-ea"/>
                  </a:rPr>
                  <a:t>对</a:t>
                </a:r>
                <a:r>
                  <a:rPr lang="zh-CN" altLang="en-US" b="1" dirty="0">
                    <a:latin typeface="+mn-ea"/>
                  </a:rPr>
                  <a:t>第</a:t>
                </a:r>
                <a:r>
                  <a:rPr lang="en-US" altLang="zh-CN" b="1" dirty="0" err="1">
                    <a:latin typeface="+mn-ea"/>
                  </a:rPr>
                  <a:t>i</a:t>
                </a:r>
                <a:r>
                  <a:rPr lang="zh-CN" altLang="en-US" b="1" dirty="0">
                    <a:latin typeface="+mn-ea"/>
                  </a:rPr>
                  <a:t>种产品</a:t>
                </a:r>
                <a:r>
                  <a:rPr lang="zh-CN" altLang="en-US" dirty="0">
                    <a:latin typeface="+mn-ea"/>
                  </a:rPr>
                  <a:t>的需求量和对</a:t>
                </a:r>
                <a:r>
                  <a:rPr lang="zh-CN" altLang="en-US" b="1" dirty="0">
                    <a:latin typeface="+mn-ea"/>
                  </a:rPr>
                  <a:t>第</a:t>
                </a:r>
                <a:r>
                  <a:rPr lang="en-US" altLang="zh-CN" b="1" dirty="0">
                    <a:latin typeface="+mn-ea"/>
                  </a:rPr>
                  <a:t>j</a:t>
                </a:r>
                <a:r>
                  <a:rPr lang="zh-CN" altLang="en-US" b="1" dirty="0">
                    <a:latin typeface="+mn-ea"/>
                  </a:rPr>
                  <a:t>种要素</a:t>
                </a:r>
                <a:r>
                  <a:rPr lang="zh-CN" altLang="en-US" dirty="0">
                    <a:latin typeface="+mn-ea"/>
                  </a:rPr>
                  <a:t>的供给量。</a:t>
                </a:r>
                <a:endParaRPr lang="en-US" altLang="zh-CN" dirty="0">
                  <a:latin typeface="+mn-ea"/>
                </a:endParaRPr>
              </a:p>
              <a:p>
                <a:pPr>
                  <a:lnSpc>
                    <a:spcPct val="100000"/>
                  </a:lnSpc>
                  <a:spcBef>
                    <a:spcPct val="40000"/>
                  </a:spcBef>
                  <a:defRPr/>
                </a:pPr>
                <a:r>
                  <a:rPr lang="en-US" altLang="zh-CN" dirty="0"/>
                  <a:t>Pi(</a:t>
                </a:r>
                <a:r>
                  <a:rPr lang="en-US" altLang="zh-CN" dirty="0" err="1"/>
                  <a:t>i</a:t>
                </a:r>
                <a:r>
                  <a:rPr lang="en-US" altLang="zh-CN" dirty="0"/>
                  <a:t>= 1,…,r) </a:t>
                </a:r>
                <a:r>
                  <a:rPr lang="zh-CN" altLang="en-US" dirty="0"/>
                  <a:t>、</a:t>
                </a:r>
                <a:r>
                  <a:rPr lang="en-US" altLang="zh-CN" dirty="0" err="1"/>
                  <a:t>Pj</a:t>
                </a:r>
                <a:r>
                  <a:rPr lang="en-US" altLang="zh-CN" dirty="0"/>
                  <a:t>( j=r+1,…,n)</a:t>
                </a:r>
                <a:r>
                  <a:rPr lang="zh-CN" altLang="en-US" dirty="0"/>
                  <a:t>分别表示各种产品和</a:t>
                </a:r>
                <a:endParaRPr lang="en-US" altLang="zh-CN" dirty="0"/>
              </a:p>
              <a:p>
                <a:pPr>
                  <a:lnSpc>
                    <a:spcPct val="100000"/>
                  </a:lnSpc>
                  <a:spcBef>
                    <a:spcPct val="40000"/>
                  </a:spcBef>
                  <a:buNone/>
                  <a:defRPr/>
                </a:pPr>
                <a:r>
                  <a:rPr lang="en-US" altLang="zh-CN" dirty="0"/>
                  <a:t>  </a:t>
                </a:r>
                <a:r>
                  <a:rPr lang="zh-CN" altLang="en-US" dirty="0"/>
                  <a:t>要素的价格</a:t>
                </a:r>
                <a:endParaRPr lang="en-US" altLang="zh-CN" dirty="0"/>
              </a:p>
              <a:p>
                <a:pPr>
                  <a:lnSpc>
                    <a:spcPct val="100000"/>
                  </a:lnSpc>
                  <a:spcBef>
                    <a:spcPct val="40000"/>
                  </a:spcBef>
                  <a:defRPr/>
                </a:pPr>
                <a:r>
                  <a:rPr lang="zh-CN" altLang="en-US" dirty="0"/>
                  <a:t>家庭</a:t>
                </a:r>
                <a:r>
                  <a:rPr lang="en-US" altLang="zh-CN" dirty="0"/>
                  <a:t>h</a:t>
                </a:r>
                <a:r>
                  <a:rPr lang="zh-CN" altLang="en-US" dirty="0"/>
                  <a:t>的效用函数为：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h</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𝑛h</m:t>
                            </m:r>
                          </m:sub>
                        </m:sSub>
                      </m:e>
                    </m:d>
                  </m:oMath>
                </a14:m>
                <a:endParaRPr lang="en-US" altLang="zh-CN" dirty="0"/>
              </a:p>
            </p:txBody>
          </p:sp>
        </mc:Choice>
        <mc:Fallback xmlns="">
          <p:sp>
            <p:nvSpPr>
              <p:cNvPr id="3" name="内容占位符 2">
                <a:extLst>
                  <a:ext uri="{FF2B5EF4-FFF2-40B4-BE49-F238E27FC236}">
                    <a16:creationId xmlns:a16="http://schemas.microsoft.com/office/drawing/2014/main" id="{6BD5CF9C-FD6E-4829-8C7E-19BF3D9CC187}"/>
                  </a:ext>
                </a:extLst>
              </p:cNvPr>
              <p:cNvSpPr>
                <a:spLocks noGrp="1" noRot="1" noChangeAspect="1" noMove="1" noResize="1" noEditPoints="1" noAdjustHandles="1" noChangeArrowheads="1" noChangeShapeType="1" noTextEdit="1"/>
              </p:cNvSpPr>
              <p:nvPr>
                <p:ph idx="1"/>
              </p:nvPr>
            </p:nvSpPr>
            <p:spPr>
              <a:blipFill>
                <a:blip r:embed="rId2"/>
                <a:stretch>
                  <a:fillRect l="-1391" t="-1541" b="-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709437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1449</TotalTime>
  <Words>4413</Words>
  <Application>Microsoft Office PowerPoint</Application>
  <PresentationFormat>全屏显示(4:3)</PresentationFormat>
  <Paragraphs>698</Paragraphs>
  <Slides>85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85</vt:i4>
      </vt:variant>
    </vt:vector>
  </HeadingPairs>
  <TitlesOfParts>
    <vt:vector size="97" baseType="lpstr">
      <vt:lpstr>等线</vt:lpstr>
      <vt:lpstr>等线 Light</vt:lpstr>
      <vt:lpstr>宋体</vt:lpstr>
      <vt:lpstr>幼圆</vt:lpstr>
      <vt:lpstr>Arial</vt:lpstr>
      <vt:lpstr>Calibri</vt:lpstr>
      <vt:lpstr>Calibri Light</vt:lpstr>
      <vt:lpstr>Cambria Math</vt:lpstr>
      <vt:lpstr>Century Gothic</vt:lpstr>
      <vt:lpstr>Symbol</vt:lpstr>
      <vt:lpstr>Times New Roman</vt:lpstr>
      <vt:lpstr>Office 主题​​</vt:lpstr>
      <vt:lpstr>第十三讲 一般均衡</vt:lpstr>
      <vt:lpstr>瓦尔拉斯一般均衡</vt:lpstr>
      <vt:lpstr>局部均衡</vt:lpstr>
      <vt:lpstr>一般均衡</vt:lpstr>
      <vt:lpstr>市场之间的相互关系：例子</vt:lpstr>
      <vt:lpstr>PowerPoint 演示文稿</vt:lpstr>
      <vt:lpstr>瓦尔拉斯一般均衡模型</vt:lpstr>
      <vt:lpstr>瓦尔拉斯一般均衡模型</vt:lpstr>
      <vt:lpstr>瓦尔拉斯一般均衡模型</vt:lpstr>
      <vt:lpstr>瓦尔拉斯一般均衡模型</vt:lpstr>
      <vt:lpstr>瓦尔拉斯一般均衡模型</vt:lpstr>
      <vt:lpstr>瓦尔拉斯一般均衡模型</vt:lpstr>
      <vt:lpstr>瓦尔拉斯一般均衡模型</vt:lpstr>
      <vt:lpstr>瓦尔拉斯一般均衡模型</vt:lpstr>
      <vt:lpstr>瓦尔拉斯一般均衡模型</vt:lpstr>
      <vt:lpstr>瓦尔拉斯一般均衡模型</vt:lpstr>
      <vt:lpstr>瓦尔拉斯一般均衡模型</vt:lpstr>
      <vt:lpstr>瓦尔拉斯一般均衡模型</vt:lpstr>
      <vt:lpstr>瓦尔拉斯一般均衡模型</vt:lpstr>
      <vt:lpstr>瓦尔拉斯一般均衡模型</vt:lpstr>
      <vt:lpstr>一般均衡理论</vt:lpstr>
      <vt:lpstr>一般均衡的效率</vt:lpstr>
      <vt:lpstr>经济效率标准：帕累托最优</vt:lpstr>
      <vt:lpstr>帕累托最优：例子</vt:lpstr>
      <vt:lpstr>帕累托最优：例子</vt:lpstr>
      <vt:lpstr>交换的一般均衡</vt:lpstr>
      <vt:lpstr>埃奇沃思盒</vt:lpstr>
      <vt:lpstr>可行的分配</vt:lpstr>
      <vt:lpstr>PowerPoint 演示文稿</vt:lpstr>
      <vt:lpstr>PowerPoint 演示文稿</vt:lpstr>
      <vt:lpstr>帕累托改进</vt:lpstr>
      <vt:lpstr>PowerPoint 演示文稿</vt:lpstr>
      <vt:lpstr>PowerPoint 演示文稿</vt:lpstr>
      <vt:lpstr>帕累托最优</vt:lpstr>
      <vt:lpstr>PowerPoint 演示文稿</vt:lpstr>
      <vt:lpstr>PowerPoint 演示文稿</vt:lpstr>
      <vt:lpstr>帕累托最优</vt:lpstr>
      <vt:lpstr>竞争性市场中的交换</vt:lpstr>
      <vt:lpstr>PowerPoint 演示文稿</vt:lpstr>
      <vt:lpstr>PowerPoint 演示文稿</vt:lpstr>
      <vt:lpstr>PowerPoint 演示文稿</vt:lpstr>
      <vt:lpstr>竞争性市场中的交换</vt:lpstr>
      <vt:lpstr>竞争性市场中的交换</vt:lpstr>
      <vt:lpstr>PowerPoint 演示文稿</vt:lpstr>
      <vt:lpstr>PowerPoint 演示文稿</vt:lpstr>
      <vt:lpstr>福利经济学第一定律</vt:lpstr>
      <vt:lpstr>福利经济学第二定律</vt:lpstr>
      <vt:lpstr>竞争性市场中交换的效率</vt:lpstr>
      <vt:lpstr>竞争性市场中交换的效率</vt:lpstr>
      <vt:lpstr>生产的一般均衡</vt:lpstr>
      <vt:lpstr>生产的埃奇沃斯盒</vt:lpstr>
      <vt:lpstr>生产的一般均衡</vt:lpstr>
      <vt:lpstr>竞争要素市场生产的效率</vt:lpstr>
      <vt:lpstr>竞争要素市场生产的效率</vt:lpstr>
      <vt:lpstr>交换和生产的一般均衡</vt:lpstr>
      <vt:lpstr>生产可能性边界</vt:lpstr>
      <vt:lpstr>生产可能性边界</vt:lpstr>
      <vt:lpstr>比较优势 </vt:lpstr>
      <vt:lpstr>比较优势 </vt:lpstr>
      <vt:lpstr>交换和生产的一般均衡</vt:lpstr>
      <vt:lpstr>有效率的生产与消费 </vt:lpstr>
      <vt:lpstr>有效率的生产与消费 </vt:lpstr>
      <vt:lpstr>有效率的生产与消费 </vt:lpstr>
      <vt:lpstr>有效率的生产与消费 </vt:lpstr>
      <vt:lpstr>有效率的生产与消费</vt:lpstr>
      <vt:lpstr>有效率的生产与消费 </vt:lpstr>
      <vt:lpstr>分散生产与消费</vt:lpstr>
      <vt:lpstr>分散生产与消费</vt:lpstr>
      <vt:lpstr>竞争市场生产与消费的效率</vt:lpstr>
      <vt:lpstr>完全竞争市场的效率</vt:lpstr>
      <vt:lpstr>完全竞争市场的效率</vt:lpstr>
      <vt:lpstr>效率与公平</vt:lpstr>
      <vt:lpstr>效率与公平</vt:lpstr>
      <vt:lpstr>效率与公平</vt:lpstr>
      <vt:lpstr>效率与公平</vt:lpstr>
      <vt:lpstr>效率与公平</vt:lpstr>
      <vt:lpstr>效率</vt:lpstr>
      <vt:lpstr>效率</vt:lpstr>
      <vt:lpstr>公平</vt:lpstr>
      <vt:lpstr>功利主义</vt:lpstr>
      <vt:lpstr>功利主义</vt:lpstr>
      <vt:lpstr>自由主义</vt:lpstr>
      <vt:lpstr>自由至上主义</vt:lpstr>
      <vt:lpstr>收入再分配</vt:lpstr>
      <vt:lpstr>效率与公平的取舍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Yifan Yu</dc:creator>
  <cp:lastModifiedBy>740969824@qq.com</cp:lastModifiedBy>
  <cp:revision>69</cp:revision>
  <dcterms:created xsi:type="dcterms:W3CDTF">2019-12-18T11:24:53Z</dcterms:created>
  <dcterms:modified xsi:type="dcterms:W3CDTF">2020-01-06T13:38:58Z</dcterms:modified>
</cp:coreProperties>
</file>