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7" r:id="rId4"/>
    <p:sldId id="258" r:id="rId5"/>
    <p:sldId id="259" r:id="rId6"/>
    <p:sldId id="260" r:id="rId7"/>
    <p:sldId id="261" r:id="rId8"/>
    <p:sldId id="262" r:id="rId9"/>
    <p:sldId id="263" r:id="rId10"/>
    <p:sldId id="264" r:id="rId11"/>
    <p:sldId id="265" r:id="rId12"/>
    <p:sldId id="271" r:id="rId13"/>
    <p:sldId id="272" r:id="rId14"/>
    <p:sldId id="273" r:id="rId15"/>
    <p:sldId id="274" r:id="rId16"/>
    <p:sldId id="275" r:id="rId17"/>
    <p:sldId id="276" r:id="rId18"/>
    <p:sldId id="318" r:id="rId19"/>
    <p:sldId id="268" r:id="rId20"/>
    <p:sldId id="269" r:id="rId21"/>
    <p:sldId id="270" r:id="rId22"/>
    <p:sldId id="267" r:id="rId23"/>
    <p:sldId id="31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24" r:id="rId42"/>
    <p:sldId id="295" r:id="rId43"/>
    <p:sldId id="296" r:id="rId44"/>
    <p:sldId id="319" r:id="rId45"/>
    <p:sldId id="297" r:id="rId46"/>
    <p:sldId id="298" r:id="rId47"/>
    <p:sldId id="299" r:id="rId48"/>
    <p:sldId id="321" r:id="rId49"/>
    <p:sldId id="320" r:id="rId50"/>
    <p:sldId id="322" r:id="rId51"/>
    <p:sldId id="327" r:id="rId52"/>
    <p:sldId id="328" r:id="rId53"/>
    <p:sldId id="323" r:id="rId54"/>
    <p:sldId id="305" r:id="rId55"/>
    <p:sldId id="325" r:id="rId56"/>
    <p:sldId id="306" r:id="rId57"/>
    <p:sldId id="307" r:id="rId58"/>
    <p:sldId id="308" r:id="rId59"/>
    <p:sldId id="309" r:id="rId60"/>
    <p:sldId id="310" r:id="rId61"/>
    <p:sldId id="300" r:id="rId62"/>
    <p:sldId id="301" r:id="rId63"/>
    <p:sldId id="303" r:id="rId64"/>
    <p:sldId id="304" r:id="rId65"/>
    <p:sldId id="326" r:id="rId66"/>
    <p:sldId id="311" r:id="rId67"/>
    <p:sldId id="312" r:id="rId68"/>
    <p:sldId id="313" r:id="rId69"/>
    <p:sldId id="314" r:id="rId70"/>
    <p:sldId id="315"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6" autoAdjust="0"/>
    <p:restoredTop sz="94660"/>
  </p:normalViewPr>
  <p:slideViewPr>
    <p:cSldViewPr snapToGrid="0">
      <p:cViewPr varScale="1">
        <p:scale>
          <a:sx n="162" d="100"/>
          <a:sy n="162" d="100"/>
        </p:scale>
        <p:origin x="170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45610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332718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297701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406215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34929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166783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191114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273635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230298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100551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F766EA-0EBC-4E1B-9240-4934304F7121}"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325702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766EA-0EBC-4E1B-9240-4934304F7121}" type="datetimeFigureOut">
              <a:rPr lang="zh-CN" altLang="en-US" smtClean="0"/>
              <a:t>2019/12/19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543BA-0179-421C-99D1-A154F11B1B1D}" type="slidenum">
              <a:rPr lang="zh-CN" altLang="en-US" smtClean="0"/>
              <a:t>‹#›</a:t>
            </a:fld>
            <a:endParaRPr lang="zh-CN" altLang="en-US"/>
          </a:p>
        </p:txBody>
      </p:sp>
    </p:spTree>
    <p:extLst>
      <p:ext uri="{BB962C8B-B14F-4D97-AF65-F5344CB8AC3E}">
        <p14:creationId xmlns:p14="http://schemas.microsoft.com/office/powerpoint/2010/main" val="1624814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0.png"/><Relationship Id="rId5" Type="http://schemas.openxmlformats.org/officeDocument/2006/relationships/image" Target="../media/image14.wmf"/><Relationship Id="rId10" Type="http://schemas.openxmlformats.org/officeDocument/2006/relationships/image" Target="../media/image19.png"/><Relationship Id="rId4" Type="http://schemas.openxmlformats.org/officeDocument/2006/relationships/image" Target="../media/image13.wmf"/><Relationship Id="rId9"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BA106-3926-4966-8139-8AFC0AACCC96}"/>
              </a:ext>
            </a:extLst>
          </p:cNvPr>
          <p:cNvSpPr>
            <a:spLocks noGrp="1"/>
          </p:cNvSpPr>
          <p:nvPr>
            <p:ph type="ctrTitle"/>
          </p:nvPr>
        </p:nvSpPr>
        <p:spPr/>
        <p:txBody>
          <a:bodyPr/>
          <a:lstStyle/>
          <a:p>
            <a:r>
              <a:rPr lang="zh-CN" altLang="en-US" dirty="0"/>
              <a:t>第十二讲 要素市场</a:t>
            </a:r>
          </a:p>
        </p:txBody>
      </p:sp>
      <p:sp>
        <p:nvSpPr>
          <p:cNvPr id="3" name="副标题 2">
            <a:extLst>
              <a:ext uri="{FF2B5EF4-FFF2-40B4-BE49-F238E27FC236}">
                <a16:creationId xmlns:a16="http://schemas.microsoft.com/office/drawing/2014/main" id="{CFF6E0FE-5737-4667-8D4C-AEB469459200}"/>
              </a:ext>
            </a:extLst>
          </p:cNvPr>
          <p:cNvSpPr>
            <a:spLocks noGrp="1"/>
          </p:cNvSpPr>
          <p:nvPr>
            <p:ph type="subTitle" idx="1"/>
          </p:nvPr>
        </p:nvSpPr>
        <p:spPr/>
        <p:txBody>
          <a:bodyPr/>
          <a:lstStyle/>
          <a:p>
            <a:r>
              <a:rPr lang="zh-CN" altLang="en-US" dirty="0"/>
              <a:t>余一帆</a:t>
            </a:r>
            <a:endParaRPr lang="en-US" altLang="zh-CN" dirty="0"/>
          </a:p>
          <a:p>
            <a:r>
              <a:rPr lang="en-US" altLang="zh-CN" dirty="0"/>
              <a:t>2019.12.12</a:t>
            </a:r>
            <a:endParaRPr lang="zh-CN" altLang="en-US" dirty="0"/>
          </a:p>
        </p:txBody>
      </p:sp>
    </p:spTree>
    <p:extLst>
      <p:ext uri="{BB962C8B-B14F-4D97-AF65-F5344CB8AC3E}">
        <p14:creationId xmlns:p14="http://schemas.microsoft.com/office/powerpoint/2010/main" val="371277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C81E5-BD02-4570-9B7B-817106D9B923}"/>
              </a:ext>
            </a:extLst>
          </p:cNvPr>
          <p:cNvSpPr>
            <a:spLocks noGrp="1"/>
          </p:cNvSpPr>
          <p:nvPr>
            <p:ph type="title"/>
          </p:nvPr>
        </p:nvSpPr>
        <p:spPr/>
        <p:txBody>
          <a:bodyPr/>
          <a:lstStyle/>
          <a:p>
            <a:r>
              <a:rPr lang="zh-CN" altLang="en-US" dirty="0"/>
              <a:t>计算</a:t>
            </a:r>
            <a:r>
              <a:rPr lang="en-US" altLang="zh-CN" dirty="0"/>
              <a:t>MPL </a:t>
            </a:r>
            <a:r>
              <a:rPr lang="zh-CN" altLang="en-US" dirty="0"/>
              <a:t>与 </a:t>
            </a:r>
            <a:r>
              <a:rPr lang="en-US" altLang="zh-CN" dirty="0"/>
              <a:t>VMPL</a:t>
            </a:r>
            <a:endParaRPr lang="zh-CN" altLang="en-US" dirty="0"/>
          </a:p>
        </p:txBody>
      </p:sp>
      <p:sp>
        <p:nvSpPr>
          <p:cNvPr id="3" name="内容占位符 2">
            <a:extLst>
              <a:ext uri="{FF2B5EF4-FFF2-40B4-BE49-F238E27FC236}">
                <a16:creationId xmlns:a16="http://schemas.microsoft.com/office/drawing/2014/main" id="{B98A6127-B900-4224-87F5-CD65D71D6D36}"/>
              </a:ext>
            </a:extLst>
          </p:cNvPr>
          <p:cNvSpPr>
            <a:spLocks noGrp="1"/>
          </p:cNvSpPr>
          <p:nvPr>
            <p:ph idx="1"/>
          </p:nvPr>
        </p:nvSpPr>
        <p:spPr>
          <a:xfrm>
            <a:off x="628650" y="1825625"/>
            <a:ext cx="2481263" cy="4351338"/>
          </a:xfrm>
        </p:spPr>
        <p:txBody>
          <a:bodyPr/>
          <a:lstStyle/>
          <a:p>
            <a:r>
              <a:rPr lang="zh-CN" altLang="zh-CN" b="1" i="1" dirty="0"/>
              <a:t>P</a:t>
            </a:r>
            <a:r>
              <a:rPr lang="zh-CN" altLang="zh-CN" dirty="0"/>
              <a:t> = $5/</a:t>
            </a:r>
            <a:r>
              <a:rPr lang="zh-CN" altLang="zh-CN" dirty="0">
                <a:ea typeface="宋体" panose="02010600030101010101" pitchFamily="2" charset="-122"/>
              </a:rPr>
              <a:t>蒲式耳</a:t>
            </a:r>
            <a:endParaRPr lang="zh-CN" altLang="zh-CN" dirty="0"/>
          </a:p>
          <a:p>
            <a:r>
              <a:rPr lang="zh-CN" altLang="en-US" dirty="0"/>
              <a:t>边际产量递减 的特征：</a:t>
            </a:r>
            <a:r>
              <a:rPr lang="en-US" altLang="zh-CN" dirty="0"/>
              <a:t>MPL </a:t>
            </a:r>
            <a:r>
              <a:rPr lang="zh-CN" altLang="en-US" dirty="0"/>
              <a:t>随着劳动的增加而减少</a:t>
            </a:r>
            <a:endParaRPr lang="en-US" altLang="zh-CN" dirty="0"/>
          </a:p>
          <a:p>
            <a:r>
              <a:rPr lang="zh-CN" altLang="zh-CN" i="1" dirty="0"/>
              <a:t>VMPL</a:t>
            </a:r>
            <a:r>
              <a:rPr lang="zh-CN" altLang="en-US" dirty="0"/>
              <a:t>也是递减的</a:t>
            </a:r>
          </a:p>
        </p:txBody>
      </p:sp>
      <p:sp>
        <p:nvSpPr>
          <p:cNvPr id="7" name="Rectangle 5">
            <a:extLst>
              <a:ext uri="{FF2B5EF4-FFF2-40B4-BE49-F238E27FC236}">
                <a16:creationId xmlns:a16="http://schemas.microsoft.com/office/drawing/2014/main" id="{1B2854D2-640A-489A-8A37-1AC21D5F1939}"/>
              </a:ext>
            </a:extLst>
          </p:cNvPr>
          <p:cNvSpPr>
            <a:spLocks noChangeArrowheads="1"/>
          </p:cNvSpPr>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3FC6C5E2-C434-48AE-BB69-41E28D665D78}" type="slidenum">
              <a:rPr lang="zh-CN" altLang="zh-CN" sz="1700">
                <a:solidFill>
                  <a:srgbClr val="777777"/>
                </a:solidFill>
                <a:latin typeface="Tahoma" panose="020B0604030504040204" pitchFamily="34" charset="0"/>
                <a:ea typeface="宋体" panose="02010600030101010101" pitchFamily="2" charset="-122"/>
              </a:rPr>
              <a:pPr algn="r"/>
              <a:t>10</a:t>
            </a:fld>
            <a:endParaRPr lang="en-US" altLang="zh-CN" sz="1700">
              <a:solidFill>
                <a:srgbClr val="777777"/>
              </a:solidFill>
              <a:latin typeface="Tahoma" panose="020B0604030504040204" pitchFamily="34" charset="0"/>
              <a:ea typeface="宋体" panose="02010600030101010101" pitchFamily="2" charset="-122"/>
            </a:endParaRPr>
          </a:p>
        </p:txBody>
      </p:sp>
      <p:sp>
        <p:nvSpPr>
          <p:cNvPr id="8" name="Rectangle 2">
            <a:extLst>
              <a:ext uri="{FF2B5EF4-FFF2-40B4-BE49-F238E27FC236}">
                <a16:creationId xmlns:a16="http://schemas.microsoft.com/office/drawing/2014/main" id="{159A47A4-6329-4902-93C6-9228D098714E}"/>
              </a:ext>
            </a:extLst>
          </p:cNvPr>
          <p:cNvSpPr>
            <a:spLocks noChangeArrowheads="1"/>
          </p:cNvSpPr>
          <p:nvPr/>
        </p:nvSpPr>
        <p:spPr bwMode="auto">
          <a:xfrm>
            <a:off x="3121025" y="1568450"/>
            <a:ext cx="5624513" cy="435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0" name="Rectangle 9">
            <a:extLst>
              <a:ext uri="{FF2B5EF4-FFF2-40B4-BE49-F238E27FC236}">
                <a16:creationId xmlns:a16="http://schemas.microsoft.com/office/drawing/2014/main" id="{EF483E46-79D2-4571-B882-E5997FC72659}"/>
              </a:ext>
            </a:extLst>
          </p:cNvPr>
          <p:cNvSpPr>
            <a:spLocks noChangeArrowheads="1"/>
          </p:cNvSpPr>
          <p:nvPr/>
        </p:nvSpPr>
        <p:spPr bwMode="auto">
          <a:xfrm>
            <a:off x="4564063" y="5408613"/>
            <a:ext cx="1501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3000</a:t>
            </a:r>
          </a:p>
        </p:txBody>
      </p:sp>
      <p:sp>
        <p:nvSpPr>
          <p:cNvPr id="11" name="Rectangle 10">
            <a:extLst>
              <a:ext uri="{FF2B5EF4-FFF2-40B4-BE49-F238E27FC236}">
                <a16:creationId xmlns:a16="http://schemas.microsoft.com/office/drawing/2014/main" id="{CDD2C8C1-4AEF-4AF1-A18A-885CA52D066A}"/>
              </a:ext>
            </a:extLst>
          </p:cNvPr>
          <p:cNvSpPr>
            <a:spLocks noChangeArrowheads="1"/>
          </p:cNvSpPr>
          <p:nvPr/>
        </p:nvSpPr>
        <p:spPr bwMode="auto">
          <a:xfrm>
            <a:off x="3119438" y="5408613"/>
            <a:ext cx="1444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5</a:t>
            </a:r>
          </a:p>
        </p:txBody>
      </p:sp>
      <p:sp>
        <p:nvSpPr>
          <p:cNvPr id="12" name="Rectangle 11">
            <a:extLst>
              <a:ext uri="{FF2B5EF4-FFF2-40B4-BE49-F238E27FC236}">
                <a16:creationId xmlns:a16="http://schemas.microsoft.com/office/drawing/2014/main" id="{08B5F695-C9FA-4963-B161-4B597887A333}"/>
              </a:ext>
            </a:extLst>
          </p:cNvPr>
          <p:cNvSpPr>
            <a:spLocks noChangeArrowheads="1"/>
          </p:cNvSpPr>
          <p:nvPr/>
        </p:nvSpPr>
        <p:spPr bwMode="auto">
          <a:xfrm>
            <a:off x="4564063" y="4889500"/>
            <a:ext cx="1501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2800</a:t>
            </a:r>
          </a:p>
        </p:txBody>
      </p:sp>
      <p:sp>
        <p:nvSpPr>
          <p:cNvPr id="13" name="Rectangle 12">
            <a:extLst>
              <a:ext uri="{FF2B5EF4-FFF2-40B4-BE49-F238E27FC236}">
                <a16:creationId xmlns:a16="http://schemas.microsoft.com/office/drawing/2014/main" id="{7F3E7C48-0C36-4722-85C5-8E53B2557942}"/>
              </a:ext>
            </a:extLst>
          </p:cNvPr>
          <p:cNvSpPr>
            <a:spLocks noChangeArrowheads="1"/>
          </p:cNvSpPr>
          <p:nvPr/>
        </p:nvSpPr>
        <p:spPr bwMode="auto">
          <a:xfrm>
            <a:off x="3119438" y="4889500"/>
            <a:ext cx="1444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4</a:t>
            </a:r>
          </a:p>
        </p:txBody>
      </p:sp>
      <p:sp>
        <p:nvSpPr>
          <p:cNvPr id="14" name="Rectangle 13">
            <a:extLst>
              <a:ext uri="{FF2B5EF4-FFF2-40B4-BE49-F238E27FC236}">
                <a16:creationId xmlns:a16="http://schemas.microsoft.com/office/drawing/2014/main" id="{D9DBA1D7-2B4B-4B21-8291-D1FAAEC2B6C2}"/>
              </a:ext>
            </a:extLst>
          </p:cNvPr>
          <p:cNvSpPr>
            <a:spLocks noChangeArrowheads="1"/>
          </p:cNvSpPr>
          <p:nvPr/>
        </p:nvSpPr>
        <p:spPr bwMode="auto">
          <a:xfrm>
            <a:off x="4564063" y="4365625"/>
            <a:ext cx="1501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2400</a:t>
            </a:r>
          </a:p>
        </p:txBody>
      </p:sp>
      <p:sp>
        <p:nvSpPr>
          <p:cNvPr id="15" name="Rectangle 14">
            <a:extLst>
              <a:ext uri="{FF2B5EF4-FFF2-40B4-BE49-F238E27FC236}">
                <a16:creationId xmlns:a16="http://schemas.microsoft.com/office/drawing/2014/main" id="{395D330E-5FB2-4FDE-A044-E31A31857AC8}"/>
              </a:ext>
            </a:extLst>
          </p:cNvPr>
          <p:cNvSpPr>
            <a:spLocks noChangeArrowheads="1"/>
          </p:cNvSpPr>
          <p:nvPr/>
        </p:nvSpPr>
        <p:spPr bwMode="auto">
          <a:xfrm>
            <a:off x="3119438" y="4365625"/>
            <a:ext cx="144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a:t>
            </a:r>
          </a:p>
        </p:txBody>
      </p:sp>
      <p:sp>
        <p:nvSpPr>
          <p:cNvPr id="16" name="Rectangle 15">
            <a:extLst>
              <a:ext uri="{FF2B5EF4-FFF2-40B4-BE49-F238E27FC236}">
                <a16:creationId xmlns:a16="http://schemas.microsoft.com/office/drawing/2014/main" id="{41ED30D9-5F41-4F58-9086-BE3376437215}"/>
              </a:ext>
            </a:extLst>
          </p:cNvPr>
          <p:cNvSpPr>
            <a:spLocks noChangeArrowheads="1"/>
          </p:cNvSpPr>
          <p:nvPr/>
        </p:nvSpPr>
        <p:spPr bwMode="auto">
          <a:xfrm>
            <a:off x="4564063" y="3843338"/>
            <a:ext cx="1501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1800</a:t>
            </a:r>
          </a:p>
        </p:txBody>
      </p:sp>
      <p:sp>
        <p:nvSpPr>
          <p:cNvPr id="17" name="Rectangle 16">
            <a:extLst>
              <a:ext uri="{FF2B5EF4-FFF2-40B4-BE49-F238E27FC236}">
                <a16:creationId xmlns:a16="http://schemas.microsoft.com/office/drawing/2014/main" id="{32BD9894-3586-4095-912E-032DE77B4789}"/>
              </a:ext>
            </a:extLst>
          </p:cNvPr>
          <p:cNvSpPr>
            <a:spLocks noChangeArrowheads="1"/>
          </p:cNvSpPr>
          <p:nvPr/>
        </p:nvSpPr>
        <p:spPr bwMode="auto">
          <a:xfrm>
            <a:off x="3119438" y="3843338"/>
            <a:ext cx="1444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a:t>
            </a:r>
          </a:p>
        </p:txBody>
      </p:sp>
      <p:sp>
        <p:nvSpPr>
          <p:cNvPr id="18" name="Rectangle 17">
            <a:extLst>
              <a:ext uri="{FF2B5EF4-FFF2-40B4-BE49-F238E27FC236}">
                <a16:creationId xmlns:a16="http://schemas.microsoft.com/office/drawing/2014/main" id="{16A6CB97-BF0B-4362-9B4D-6A90DFA4A51A}"/>
              </a:ext>
            </a:extLst>
          </p:cNvPr>
          <p:cNvSpPr>
            <a:spLocks noChangeArrowheads="1"/>
          </p:cNvSpPr>
          <p:nvPr/>
        </p:nvSpPr>
        <p:spPr bwMode="auto">
          <a:xfrm>
            <a:off x="4564063" y="3322638"/>
            <a:ext cx="1501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1000</a:t>
            </a:r>
          </a:p>
        </p:txBody>
      </p:sp>
      <p:sp>
        <p:nvSpPr>
          <p:cNvPr id="19" name="Rectangle 18">
            <a:extLst>
              <a:ext uri="{FF2B5EF4-FFF2-40B4-BE49-F238E27FC236}">
                <a16:creationId xmlns:a16="http://schemas.microsoft.com/office/drawing/2014/main" id="{C0CEBD8B-D5DE-4038-BDE9-20CC786DC010}"/>
              </a:ext>
            </a:extLst>
          </p:cNvPr>
          <p:cNvSpPr>
            <a:spLocks noChangeArrowheads="1"/>
          </p:cNvSpPr>
          <p:nvPr/>
        </p:nvSpPr>
        <p:spPr bwMode="auto">
          <a:xfrm>
            <a:off x="3119438" y="3322638"/>
            <a:ext cx="1444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a:t>
            </a:r>
          </a:p>
        </p:txBody>
      </p:sp>
      <p:sp>
        <p:nvSpPr>
          <p:cNvPr id="20" name="Rectangle 19">
            <a:extLst>
              <a:ext uri="{FF2B5EF4-FFF2-40B4-BE49-F238E27FC236}">
                <a16:creationId xmlns:a16="http://schemas.microsoft.com/office/drawing/2014/main" id="{85F3FA08-239B-481A-B5D5-1DF612728BA4}"/>
              </a:ext>
            </a:extLst>
          </p:cNvPr>
          <p:cNvSpPr>
            <a:spLocks noChangeArrowheads="1"/>
          </p:cNvSpPr>
          <p:nvPr/>
        </p:nvSpPr>
        <p:spPr bwMode="auto">
          <a:xfrm>
            <a:off x="7305675" y="2801938"/>
            <a:ext cx="14462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endParaRPr lang="zh-CN" altLang="zh-CN" sz="2500">
              <a:ea typeface="宋体" panose="02010600030101010101" pitchFamily="2" charset="-122"/>
            </a:endParaRPr>
          </a:p>
        </p:txBody>
      </p:sp>
      <p:sp>
        <p:nvSpPr>
          <p:cNvPr id="21" name="Rectangle 20">
            <a:extLst>
              <a:ext uri="{FF2B5EF4-FFF2-40B4-BE49-F238E27FC236}">
                <a16:creationId xmlns:a16="http://schemas.microsoft.com/office/drawing/2014/main" id="{4FA9F981-6BBA-4AB0-9580-A4097CAE3943}"/>
              </a:ext>
            </a:extLst>
          </p:cNvPr>
          <p:cNvSpPr>
            <a:spLocks noChangeArrowheads="1"/>
          </p:cNvSpPr>
          <p:nvPr/>
        </p:nvSpPr>
        <p:spPr bwMode="auto">
          <a:xfrm>
            <a:off x="6065838" y="2801938"/>
            <a:ext cx="12398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endParaRPr lang="zh-CN" altLang="zh-CN" sz="2500">
              <a:ea typeface="宋体" panose="02010600030101010101" pitchFamily="2" charset="-122"/>
            </a:endParaRPr>
          </a:p>
        </p:txBody>
      </p:sp>
      <p:sp>
        <p:nvSpPr>
          <p:cNvPr id="22" name="Rectangle 21">
            <a:extLst>
              <a:ext uri="{FF2B5EF4-FFF2-40B4-BE49-F238E27FC236}">
                <a16:creationId xmlns:a16="http://schemas.microsoft.com/office/drawing/2014/main" id="{6EE3AB15-1C4C-42DF-884B-102B5C88E31E}"/>
              </a:ext>
            </a:extLst>
          </p:cNvPr>
          <p:cNvSpPr>
            <a:spLocks noChangeArrowheads="1"/>
          </p:cNvSpPr>
          <p:nvPr/>
        </p:nvSpPr>
        <p:spPr bwMode="auto">
          <a:xfrm>
            <a:off x="4564063" y="2801938"/>
            <a:ext cx="1501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p>
        </p:txBody>
      </p:sp>
      <p:sp>
        <p:nvSpPr>
          <p:cNvPr id="23" name="Rectangle 22">
            <a:extLst>
              <a:ext uri="{FF2B5EF4-FFF2-40B4-BE49-F238E27FC236}">
                <a16:creationId xmlns:a16="http://schemas.microsoft.com/office/drawing/2014/main" id="{C70C616B-5CCD-418F-80F2-E8E3603FCAE2}"/>
              </a:ext>
            </a:extLst>
          </p:cNvPr>
          <p:cNvSpPr>
            <a:spLocks noChangeArrowheads="1"/>
          </p:cNvSpPr>
          <p:nvPr/>
        </p:nvSpPr>
        <p:spPr bwMode="auto">
          <a:xfrm>
            <a:off x="3119438" y="2801938"/>
            <a:ext cx="1444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p>
        </p:txBody>
      </p:sp>
      <p:sp>
        <p:nvSpPr>
          <p:cNvPr id="24" name="Rectangle 23">
            <a:extLst>
              <a:ext uri="{FF2B5EF4-FFF2-40B4-BE49-F238E27FC236}">
                <a16:creationId xmlns:a16="http://schemas.microsoft.com/office/drawing/2014/main" id="{E5E71103-B076-4A22-8C44-4694B488E59A}"/>
              </a:ext>
            </a:extLst>
          </p:cNvPr>
          <p:cNvSpPr>
            <a:spLocks noChangeArrowheads="1"/>
          </p:cNvSpPr>
          <p:nvPr/>
        </p:nvSpPr>
        <p:spPr bwMode="auto">
          <a:xfrm>
            <a:off x="7305675" y="1560513"/>
            <a:ext cx="1446213"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buClr>
                <a:srgbClr val="00B85C"/>
              </a:buClr>
              <a:buSzPct val="120000"/>
              <a:buFont typeface="Wingdings" panose="05000000000000000000" pitchFamily="2" charset="2"/>
              <a:buNone/>
            </a:pPr>
            <a:r>
              <a:rPr lang="en-US" altLang="zh-CN" sz="2500" i="1">
                <a:ea typeface="宋体" panose="02010600030101010101" pitchFamily="2" charset="-122"/>
              </a:rPr>
              <a:t>VMPL = </a:t>
            </a:r>
            <a:r>
              <a:rPr lang="en-US" altLang="zh-CN" sz="2500" b="1" i="1">
                <a:ea typeface="宋体" panose="02010600030101010101" pitchFamily="2" charset="-122"/>
              </a:rPr>
              <a:t>P</a:t>
            </a:r>
            <a:r>
              <a:rPr lang="en-US" altLang="zh-CN" sz="2500" i="1">
                <a:ea typeface="宋体" panose="02010600030101010101" pitchFamily="2" charset="-122"/>
              </a:rPr>
              <a:t> x MPL</a:t>
            </a:r>
          </a:p>
        </p:txBody>
      </p:sp>
      <p:sp>
        <p:nvSpPr>
          <p:cNvPr id="25" name="Rectangle 24">
            <a:extLst>
              <a:ext uri="{FF2B5EF4-FFF2-40B4-BE49-F238E27FC236}">
                <a16:creationId xmlns:a16="http://schemas.microsoft.com/office/drawing/2014/main" id="{0ECBD7A8-5ED5-48D5-8414-36D47A9B3BD9}"/>
              </a:ext>
            </a:extLst>
          </p:cNvPr>
          <p:cNvSpPr>
            <a:spLocks noChangeArrowheads="1"/>
          </p:cNvSpPr>
          <p:nvPr/>
        </p:nvSpPr>
        <p:spPr bwMode="auto">
          <a:xfrm>
            <a:off x="6065838" y="1560513"/>
            <a:ext cx="123983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buClr>
                <a:srgbClr val="00B85C"/>
              </a:buClr>
              <a:buSzPct val="120000"/>
              <a:buFont typeface="Wingdings" panose="05000000000000000000" pitchFamily="2" charset="2"/>
              <a:buNone/>
            </a:pPr>
            <a:r>
              <a:rPr lang="en-US" altLang="zh-CN" sz="2500" i="1">
                <a:ea typeface="宋体" panose="02010600030101010101" pitchFamily="2" charset="-122"/>
              </a:rPr>
              <a:t>MPL = </a:t>
            </a:r>
            <a:r>
              <a:rPr lang="en-US" altLang="zh-CN" sz="2500" b="1">
                <a:ea typeface="宋体" panose="02010600030101010101" pitchFamily="2" charset="-122"/>
              </a:rPr>
              <a:t>∆</a:t>
            </a:r>
            <a:r>
              <a:rPr lang="en-US" altLang="zh-CN" sz="2500" b="1" i="1">
                <a:ea typeface="宋体" panose="02010600030101010101" pitchFamily="2" charset="-122"/>
              </a:rPr>
              <a:t>Q</a:t>
            </a:r>
            <a:r>
              <a:rPr lang="en-US" altLang="zh-CN" sz="2500">
                <a:ea typeface="宋体" panose="02010600030101010101" pitchFamily="2" charset="-122"/>
              </a:rPr>
              <a:t>/</a:t>
            </a:r>
            <a:r>
              <a:rPr lang="en-US" altLang="zh-CN" sz="2500" b="1">
                <a:ea typeface="宋体" panose="02010600030101010101" pitchFamily="2" charset="-122"/>
              </a:rPr>
              <a:t>∆</a:t>
            </a:r>
            <a:r>
              <a:rPr lang="en-US" altLang="zh-CN" sz="2500" b="1" i="1">
                <a:ea typeface="宋体" panose="02010600030101010101" pitchFamily="2" charset="-122"/>
              </a:rPr>
              <a:t>L</a:t>
            </a:r>
            <a:r>
              <a:rPr lang="en-US" altLang="zh-CN" sz="2500">
                <a:ea typeface="宋体" panose="02010600030101010101" pitchFamily="2" charset="-122"/>
              </a:rPr>
              <a:t> </a:t>
            </a:r>
          </a:p>
        </p:txBody>
      </p:sp>
      <p:sp>
        <p:nvSpPr>
          <p:cNvPr id="26" name="Rectangle 25">
            <a:extLst>
              <a:ext uri="{FF2B5EF4-FFF2-40B4-BE49-F238E27FC236}">
                <a16:creationId xmlns:a16="http://schemas.microsoft.com/office/drawing/2014/main" id="{886785FA-584B-468D-B6F3-7577A9AF154C}"/>
              </a:ext>
            </a:extLst>
          </p:cNvPr>
          <p:cNvSpPr>
            <a:spLocks noChangeArrowheads="1"/>
          </p:cNvSpPr>
          <p:nvPr/>
        </p:nvSpPr>
        <p:spPr bwMode="auto">
          <a:xfrm>
            <a:off x="4564063" y="1560513"/>
            <a:ext cx="15017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
              </a:spcBef>
              <a:buClr>
                <a:srgbClr val="00B85C"/>
              </a:buClr>
              <a:buSzPct val="120000"/>
              <a:buFont typeface="Wingdings" panose="05000000000000000000" pitchFamily="2" charset="2"/>
              <a:buNone/>
            </a:pPr>
            <a:r>
              <a:rPr lang="zh-CN" altLang="zh-CN" sz="2500" b="1" i="1">
                <a:cs typeface="Arial" panose="020B0604020202020204" pitchFamily="34" charset="0"/>
              </a:rPr>
              <a:t>Q</a:t>
            </a:r>
            <a:r>
              <a:rPr lang="zh-CN" altLang="zh-CN" sz="2500">
                <a:cs typeface="Arial" panose="020B0604020202020204" pitchFamily="34" charset="0"/>
              </a:rPr>
              <a:t> </a:t>
            </a:r>
          </a:p>
          <a:p>
            <a:pPr>
              <a:lnSpc>
                <a:spcPct val="95000"/>
              </a:lnSpc>
              <a:spcBef>
                <a:spcPct val="5000"/>
              </a:spcBef>
              <a:buClr>
                <a:srgbClr val="00B85C"/>
              </a:buClr>
              <a:buSzPct val="120000"/>
              <a:buFont typeface="Wingdings" panose="05000000000000000000" pitchFamily="2" charset="2"/>
              <a:buNone/>
            </a:pPr>
            <a:r>
              <a:rPr lang="zh-CN" altLang="zh-CN" sz="2500">
                <a:cs typeface="Arial" panose="020B0604020202020204" pitchFamily="34" charset="0"/>
              </a:rPr>
              <a:t>(</a:t>
            </a:r>
            <a:r>
              <a:rPr lang="zh-CN" altLang="zh-CN" sz="2500">
                <a:ea typeface="宋体" panose="02010600030101010101" pitchFamily="2" charset="-122"/>
              </a:rPr>
              <a:t>小麦/蒲式耳</a:t>
            </a:r>
            <a:r>
              <a:rPr lang="zh-CN" altLang="zh-CN" sz="2500">
                <a:cs typeface="Arial" panose="020B0604020202020204" pitchFamily="34" charset="0"/>
              </a:rPr>
              <a:t>)</a:t>
            </a:r>
          </a:p>
        </p:txBody>
      </p:sp>
      <p:sp>
        <p:nvSpPr>
          <p:cNvPr id="27" name="Rectangle 26">
            <a:extLst>
              <a:ext uri="{FF2B5EF4-FFF2-40B4-BE49-F238E27FC236}">
                <a16:creationId xmlns:a16="http://schemas.microsoft.com/office/drawing/2014/main" id="{AED3B03F-D7C6-4F02-BD46-EA4BFB82B16C}"/>
              </a:ext>
            </a:extLst>
          </p:cNvPr>
          <p:cNvSpPr>
            <a:spLocks noChangeArrowheads="1"/>
          </p:cNvSpPr>
          <p:nvPr/>
        </p:nvSpPr>
        <p:spPr bwMode="auto">
          <a:xfrm>
            <a:off x="3119438" y="1560513"/>
            <a:ext cx="14446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
              </a:spcBef>
              <a:buClr>
                <a:srgbClr val="00B85C"/>
              </a:buClr>
              <a:buSzPct val="120000"/>
              <a:buFont typeface="Wingdings" panose="05000000000000000000" pitchFamily="2" charset="2"/>
              <a:buNone/>
            </a:pPr>
            <a:r>
              <a:rPr lang="zh-CN" altLang="zh-CN" sz="2500" b="1" i="1" dirty="0">
                <a:cs typeface="Arial" panose="020B0604020202020204" pitchFamily="34" charset="0"/>
              </a:rPr>
              <a:t>L</a:t>
            </a:r>
            <a:r>
              <a:rPr lang="zh-CN" altLang="zh-CN" sz="2500" dirty="0">
                <a:cs typeface="Arial" panose="020B0604020202020204" pitchFamily="34" charset="0"/>
              </a:rPr>
              <a:t> </a:t>
            </a:r>
          </a:p>
          <a:p>
            <a:pPr>
              <a:lnSpc>
                <a:spcPct val="95000"/>
              </a:lnSpc>
              <a:spcBef>
                <a:spcPct val="5000"/>
              </a:spcBef>
              <a:buClr>
                <a:srgbClr val="00B85C"/>
              </a:buClr>
              <a:buSzPct val="120000"/>
              <a:buFont typeface="Wingdings" panose="05000000000000000000" pitchFamily="2" charset="2"/>
              <a:buNone/>
            </a:pPr>
            <a:r>
              <a:rPr lang="zh-CN" altLang="zh-CN" sz="2500" dirty="0">
                <a:cs typeface="Arial" panose="020B0604020202020204" pitchFamily="34" charset="0"/>
              </a:rPr>
              <a:t>(</a:t>
            </a:r>
            <a:r>
              <a:rPr lang="zh-CN" altLang="zh-CN" sz="2500" dirty="0">
                <a:ea typeface="宋体" panose="02010600030101010101" pitchFamily="2" charset="-122"/>
              </a:rPr>
              <a:t>工人的数量</a:t>
            </a:r>
            <a:r>
              <a:rPr lang="zh-CN" altLang="zh-CN" sz="2500" dirty="0">
                <a:cs typeface="Arial" panose="020B0604020202020204" pitchFamily="34" charset="0"/>
              </a:rPr>
              <a:t>)</a:t>
            </a:r>
          </a:p>
        </p:txBody>
      </p:sp>
      <p:sp>
        <p:nvSpPr>
          <p:cNvPr id="28" name="Line 27">
            <a:extLst>
              <a:ext uri="{FF2B5EF4-FFF2-40B4-BE49-F238E27FC236}">
                <a16:creationId xmlns:a16="http://schemas.microsoft.com/office/drawing/2014/main" id="{C31BA0F4-CFF4-451F-887A-0A864FADE92B}"/>
              </a:ext>
            </a:extLst>
          </p:cNvPr>
          <p:cNvSpPr>
            <a:spLocks noChangeShapeType="1"/>
          </p:cNvSpPr>
          <p:nvPr/>
        </p:nvSpPr>
        <p:spPr bwMode="auto">
          <a:xfrm>
            <a:off x="3119438" y="1560513"/>
            <a:ext cx="563245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29" name="Line 28">
            <a:extLst>
              <a:ext uri="{FF2B5EF4-FFF2-40B4-BE49-F238E27FC236}">
                <a16:creationId xmlns:a16="http://schemas.microsoft.com/office/drawing/2014/main" id="{90BC05DB-99EA-47CD-8BDA-F57D631F6460}"/>
              </a:ext>
            </a:extLst>
          </p:cNvPr>
          <p:cNvSpPr>
            <a:spLocks noChangeShapeType="1"/>
          </p:cNvSpPr>
          <p:nvPr/>
        </p:nvSpPr>
        <p:spPr bwMode="auto">
          <a:xfrm>
            <a:off x="3119438" y="2801938"/>
            <a:ext cx="563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0" name="Line 29">
            <a:extLst>
              <a:ext uri="{FF2B5EF4-FFF2-40B4-BE49-F238E27FC236}">
                <a16:creationId xmlns:a16="http://schemas.microsoft.com/office/drawing/2014/main" id="{A18456BB-FDD0-42A1-A9C3-641085096EDD}"/>
              </a:ext>
            </a:extLst>
          </p:cNvPr>
          <p:cNvSpPr>
            <a:spLocks noChangeShapeType="1"/>
          </p:cNvSpPr>
          <p:nvPr/>
        </p:nvSpPr>
        <p:spPr bwMode="auto">
          <a:xfrm>
            <a:off x="3119438" y="3322638"/>
            <a:ext cx="563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1" name="Line 30">
            <a:extLst>
              <a:ext uri="{FF2B5EF4-FFF2-40B4-BE49-F238E27FC236}">
                <a16:creationId xmlns:a16="http://schemas.microsoft.com/office/drawing/2014/main" id="{B041393D-B67B-4763-AAE1-8B0615454A91}"/>
              </a:ext>
            </a:extLst>
          </p:cNvPr>
          <p:cNvSpPr>
            <a:spLocks noChangeShapeType="1"/>
          </p:cNvSpPr>
          <p:nvPr/>
        </p:nvSpPr>
        <p:spPr bwMode="auto">
          <a:xfrm>
            <a:off x="3119438" y="3843338"/>
            <a:ext cx="563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2" name="Line 31">
            <a:extLst>
              <a:ext uri="{FF2B5EF4-FFF2-40B4-BE49-F238E27FC236}">
                <a16:creationId xmlns:a16="http://schemas.microsoft.com/office/drawing/2014/main" id="{1C54775D-42BA-4B7E-8136-89978ED7FDFB}"/>
              </a:ext>
            </a:extLst>
          </p:cNvPr>
          <p:cNvSpPr>
            <a:spLocks noChangeShapeType="1"/>
          </p:cNvSpPr>
          <p:nvPr/>
        </p:nvSpPr>
        <p:spPr bwMode="auto">
          <a:xfrm>
            <a:off x="3119438" y="4365625"/>
            <a:ext cx="563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3" name="Line 32">
            <a:extLst>
              <a:ext uri="{FF2B5EF4-FFF2-40B4-BE49-F238E27FC236}">
                <a16:creationId xmlns:a16="http://schemas.microsoft.com/office/drawing/2014/main" id="{ECDBB461-8510-4839-BA32-8ECC56976DCF}"/>
              </a:ext>
            </a:extLst>
          </p:cNvPr>
          <p:cNvSpPr>
            <a:spLocks noChangeShapeType="1"/>
          </p:cNvSpPr>
          <p:nvPr/>
        </p:nvSpPr>
        <p:spPr bwMode="auto">
          <a:xfrm>
            <a:off x="3119438" y="4889500"/>
            <a:ext cx="563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4" name="Line 33">
            <a:extLst>
              <a:ext uri="{FF2B5EF4-FFF2-40B4-BE49-F238E27FC236}">
                <a16:creationId xmlns:a16="http://schemas.microsoft.com/office/drawing/2014/main" id="{8C9E225D-5E8F-4819-A150-1DD24EFFFC38}"/>
              </a:ext>
            </a:extLst>
          </p:cNvPr>
          <p:cNvSpPr>
            <a:spLocks noChangeShapeType="1"/>
          </p:cNvSpPr>
          <p:nvPr/>
        </p:nvSpPr>
        <p:spPr bwMode="auto">
          <a:xfrm>
            <a:off x="3119438" y="5408613"/>
            <a:ext cx="563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5" name="Line 34">
            <a:extLst>
              <a:ext uri="{FF2B5EF4-FFF2-40B4-BE49-F238E27FC236}">
                <a16:creationId xmlns:a16="http://schemas.microsoft.com/office/drawing/2014/main" id="{A0EB0028-69CE-46A5-9E4B-F858712B4A3C}"/>
              </a:ext>
            </a:extLst>
          </p:cNvPr>
          <p:cNvSpPr>
            <a:spLocks noChangeShapeType="1"/>
          </p:cNvSpPr>
          <p:nvPr/>
        </p:nvSpPr>
        <p:spPr bwMode="auto">
          <a:xfrm>
            <a:off x="3119438" y="5930900"/>
            <a:ext cx="563245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6" name="Line 35">
            <a:extLst>
              <a:ext uri="{FF2B5EF4-FFF2-40B4-BE49-F238E27FC236}">
                <a16:creationId xmlns:a16="http://schemas.microsoft.com/office/drawing/2014/main" id="{9A65D654-C4C3-44F8-B66F-BD73AE5AB0E5}"/>
              </a:ext>
            </a:extLst>
          </p:cNvPr>
          <p:cNvSpPr>
            <a:spLocks noChangeShapeType="1"/>
          </p:cNvSpPr>
          <p:nvPr/>
        </p:nvSpPr>
        <p:spPr bwMode="auto">
          <a:xfrm>
            <a:off x="3119438" y="1560513"/>
            <a:ext cx="0" cy="437038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7" name="Line 36">
            <a:extLst>
              <a:ext uri="{FF2B5EF4-FFF2-40B4-BE49-F238E27FC236}">
                <a16:creationId xmlns:a16="http://schemas.microsoft.com/office/drawing/2014/main" id="{2B54C2EA-91B7-4283-96FA-18C827897FD8}"/>
              </a:ext>
            </a:extLst>
          </p:cNvPr>
          <p:cNvSpPr>
            <a:spLocks noChangeShapeType="1"/>
          </p:cNvSpPr>
          <p:nvPr/>
        </p:nvSpPr>
        <p:spPr bwMode="auto">
          <a:xfrm>
            <a:off x="4564063" y="1560513"/>
            <a:ext cx="0" cy="437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8" name="Line 37">
            <a:extLst>
              <a:ext uri="{FF2B5EF4-FFF2-40B4-BE49-F238E27FC236}">
                <a16:creationId xmlns:a16="http://schemas.microsoft.com/office/drawing/2014/main" id="{99589883-D849-4B89-9372-FAF049B53B32}"/>
              </a:ext>
            </a:extLst>
          </p:cNvPr>
          <p:cNvSpPr>
            <a:spLocks noChangeShapeType="1"/>
          </p:cNvSpPr>
          <p:nvPr/>
        </p:nvSpPr>
        <p:spPr bwMode="auto">
          <a:xfrm>
            <a:off x="6065838" y="1560513"/>
            <a:ext cx="0" cy="437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39" name="Line 38">
            <a:extLst>
              <a:ext uri="{FF2B5EF4-FFF2-40B4-BE49-F238E27FC236}">
                <a16:creationId xmlns:a16="http://schemas.microsoft.com/office/drawing/2014/main" id="{184C47D6-2556-4632-8115-6351231FD6DE}"/>
              </a:ext>
            </a:extLst>
          </p:cNvPr>
          <p:cNvSpPr>
            <a:spLocks noChangeShapeType="1"/>
          </p:cNvSpPr>
          <p:nvPr/>
        </p:nvSpPr>
        <p:spPr bwMode="auto">
          <a:xfrm>
            <a:off x="7305675" y="1560513"/>
            <a:ext cx="0" cy="437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40" name="Line 39">
            <a:extLst>
              <a:ext uri="{FF2B5EF4-FFF2-40B4-BE49-F238E27FC236}">
                <a16:creationId xmlns:a16="http://schemas.microsoft.com/office/drawing/2014/main" id="{1E2E3F16-E3A0-45FD-9EB1-AC613D42B989}"/>
              </a:ext>
            </a:extLst>
          </p:cNvPr>
          <p:cNvSpPr>
            <a:spLocks noChangeShapeType="1"/>
          </p:cNvSpPr>
          <p:nvPr/>
        </p:nvSpPr>
        <p:spPr bwMode="auto">
          <a:xfrm>
            <a:off x="8751888" y="1560513"/>
            <a:ext cx="0" cy="437038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rIns="182880" anchor="ctr"/>
          <a:lstStyle/>
          <a:p>
            <a:endParaRPr lang="zh-CN" altLang="en-US"/>
          </a:p>
        </p:txBody>
      </p:sp>
      <p:sp>
        <p:nvSpPr>
          <p:cNvPr id="41" name="Rectangle 40">
            <a:extLst>
              <a:ext uri="{FF2B5EF4-FFF2-40B4-BE49-F238E27FC236}">
                <a16:creationId xmlns:a16="http://schemas.microsoft.com/office/drawing/2014/main" id="{721F0594-A6D8-4378-90C1-D2B5975847FF}"/>
              </a:ext>
            </a:extLst>
          </p:cNvPr>
          <p:cNvSpPr>
            <a:spLocks noChangeArrowheads="1"/>
          </p:cNvSpPr>
          <p:nvPr/>
        </p:nvSpPr>
        <p:spPr bwMode="auto">
          <a:xfrm>
            <a:off x="7305675" y="5145088"/>
            <a:ext cx="1446213" cy="522287"/>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dirty="0">
                <a:solidFill>
                  <a:srgbClr val="FF0000"/>
                </a:solidFill>
                <a:ea typeface="宋体" panose="02010600030101010101" pitchFamily="2" charset="-122"/>
              </a:rPr>
              <a:t>1,000</a:t>
            </a:r>
          </a:p>
        </p:txBody>
      </p:sp>
      <p:sp>
        <p:nvSpPr>
          <p:cNvPr id="42" name="Rectangle 41">
            <a:extLst>
              <a:ext uri="{FF2B5EF4-FFF2-40B4-BE49-F238E27FC236}">
                <a16:creationId xmlns:a16="http://schemas.microsoft.com/office/drawing/2014/main" id="{EA61FFAF-7FC2-46D8-A5B0-06A00495DC18}"/>
              </a:ext>
            </a:extLst>
          </p:cNvPr>
          <p:cNvSpPr>
            <a:spLocks noChangeArrowheads="1"/>
          </p:cNvSpPr>
          <p:nvPr/>
        </p:nvSpPr>
        <p:spPr bwMode="auto">
          <a:xfrm>
            <a:off x="6065838" y="5145088"/>
            <a:ext cx="1239837" cy="522287"/>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200</a:t>
            </a:r>
          </a:p>
        </p:txBody>
      </p:sp>
      <p:sp>
        <p:nvSpPr>
          <p:cNvPr id="43" name="Rectangle 42">
            <a:extLst>
              <a:ext uri="{FF2B5EF4-FFF2-40B4-BE49-F238E27FC236}">
                <a16:creationId xmlns:a16="http://schemas.microsoft.com/office/drawing/2014/main" id="{F53A46F1-25BF-4F74-B217-5122B9A95591}"/>
              </a:ext>
            </a:extLst>
          </p:cNvPr>
          <p:cNvSpPr>
            <a:spLocks noChangeArrowheads="1"/>
          </p:cNvSpPr>
          <p:nvPr/>
        </p:nvSpPr>
        <p:spPr bwMode="auto">
          <a:xfrm>
            <a:off x="7305675" y="4625975"/>
            <a:ext cx="1446213" cy="519113"/>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2,000</a:t>
            </a:r>
          </a:p>
        </p:txBody>
      </p:sp>
      <p:sp>
        <p:nvSpPr>
          <p:cNvPr id="44" name="Rectangle 43">
            <a:extLst>
              <a:ext uri="{FF2B5EF4-FFF2-40B4-BE49-F238E27FC236}">
                <a16:creationId xmlns:a16="http://schemas.microsoft.com/office/drawing/2014/main" id="{0AC230E0-86DD-431E-968F-594A6F98376B}"/>
              </a:ext>
            </a:extLst>
          </p:cNvPr>
          <p:cNvSpPr>
            <a:spLocks noChangeArrowheads="1"/>
          </p:cNvSpPr>
          <p:nvPr/>
        </p:nvSpPr>
        <p:spPr bwMode="auto">
          <a:xfrm>
            <a:off x="6065838" y="4625975"/>
            <a:ext cx="1239837" cy="519113"/>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400</a:t>
            </a:r>
          </a:p>
        </p:txBody>
      </p:sp>
      <p:sp>
        <p:nvSpPr>
          <p:cNvPr id="45" name="Rectangle 44">
            <a:extLst>
              <a:ext uri="{FF2B5EF4-FFF2-40B4-BE49-F238E27FC236}">
                <a16:creationId xmlns:a16="http://schemas.microsoft.com/office/drawing/2014/main" id="{662E312F-1312-4258-A2D3-87299A242FAC}"/>
              </a:ext>
            </a:extLst>
          </p:cNvPr>
          <p:cNvSpPr>
            <a:spLocks noChangeArrowheads="1"/>
          </p:cNvSpPr>
          <p:nvPr/>
        </p:nvSpPr>
        <p:spPr bwMode="auto">
          <a:xfrm>
            <a:off x="7305675" y="4102100"/>
            <a:ext cx="1446213" cy="523875"/>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3,000</a:t>
            </a:r>
          </a:p>
        </p:txBody>
      </p:sp>
      <p:sp>
        <p:nvSpPr>
          <p:cNvPr id="46" name="Rectangle 45">
            <a:extLst>
              <a:ext uri="{FF2B5EF4-FFF2-40B4-BE49-F238E27FC236}">
                <a16:creationId xmlns:a16="http://schemas.microsoft.com/office/drawing/2014/main" id="{11E4A9BA-E83B-4A62-BE3B-98A5E2339450}"/>
              </a:ext>
            </a:extLst>
          </p:cNvPr>
          <p:cNvSpPr>
            <a:spLocks noChangeArrowheads="1"/>
          </p:cNvSpPr>
          <p:nvPr/>
        </p:nvSpPr>
        <p:spPr bwMode="auto">
          <a:xfrm>
            <a:off x="6065838" y="4102100"/>
            <a:ext cx="1239837" cy="523875"/>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600</a:t>
            </a:r>
          </a:p>
        </p:txBody>
      </p:sp>
      <p:sp>
        <p:nvSpPr>
          <p:cNvPr id="47" name="Rectangle 46">
            <a:extLst>
              <a:ext uri="{FF2B5EF4-FFF2-40B4-BE49-F238E27FC236}">
                <a16:creationId xmlns:a16="http://schemas.microsoft.com/office/drawing/2014/main" id="{87B5F593-44EB-4F8E-B964-64468325A797}"/>
              </a:ext>
            </a:extLst>
          </p:cNvPr>
          <p:cNvSpPr>
            <a:spLocks noChangeArrowheads="1"/>
          </p:cNvSpPr>
          <p:nvPr/>
        </p:nvSpPr>
        <p:spPr bwMode="auto">
          <a:xfrm>
            <a:off x="7305675" y="3579813"/>
            <a:ext cx="1446213" cy="522287"/>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4,000</a:t>
            </a:r>
          </a:p>
        </p:txBody>
      </p:sp>
      <p:sp>
        <p:nvSpPr>
          <p:cNvPr id="48" name="Rectangle 47">
            <a:extLst>
              <a:ext uri="{FF2B5EF4-FFF2-40B4-BE49-F238E27FC236}">
                <a16:creationId xmlns:a16="http://schemas.microsoft.com/office/drawing/2014/main" id="{033FD820-4414-4E17-B666-631A18B02177}"/>
              </a:ext>
            </a:extLst>
          </p:cNvPr>
          <p:cNvSpPr>
            <a:spLocks noChangeArrowheads="1"/>
          </p:cNvSpPr>
          <p:nvPr/>
        </p:nvSpPr>
        <p:spPr bwMode="auto">
          <a:xfrm>
            <a:off x="6065838" y="3579813"/>
            <a:ext cx="1239837" cy="522287"/>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800</a:t>
            </a:r>
          </a:p>
        </p:txBody>
      </p:sp>
      <p:sp>
        <p:nvSpPr>
          <p:cNvPr id="49" name="Rectangle 48">
            <a:extLst>
              <a:ext uri="{FF2B5EF4-FFF2-40B4-BE49-F238E27FC236}">
                <a16:creationId xmlns:a16="http://schemas.microsoft.com/office/drawing/2014/main" id="{9AFB8627-99F9-4C59-BCA2-A9DE7D4E4070}"/>
              </a:ext>
            </a:extLst>
          </p:cNvPr>
          <p:cNvSpPr>
            <a:spLocks noChangeArrowheads="1"/>
          </p:cNvSpPr>
          <p:nvPr/>
        </p:nvSpPr>
        <p:spPr bwMode="auto">
          <a:xfrm>
            <a:off x="7305675" y="3059113"/>
            <a:ext cx="1446213" cy="520700"/>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$5,000</a:t>
            </a:r>
          </a:p>
        </p:txBody>
      </p:sp>
      <p:sp>
        <p:nvSpPr>
          <p:cNvPr id="50" name="Rectangle 49">
            <a:extLst>
              <a:ext uri="{FF2B5EF4-FFF2-40B4-BE49-F238E27FC236}">
                <a16:creationId xmlns:a16="http://schemas.microsoft.com/office/drawing/2014/main" id="{D8B757DA-CD72-40B8-9E9F-20F3CFB066D1}"/>
              </a:ext>
            </a:extLst>
          </p:cNvPr>
          <p:cNvSpPr>
            <a:spLocks noChangeArrowheads="1"/>
          </p:cNvSpPr>
          <p:nvPr/>
        </p:nvSpPr>
        <p:spPr bwMode="auto">
          <a:xfrm>
            <a:off x="6065838" y="3059113"/>
            <a:ext cx="1239837" cy="520700"/>
          </a:xfrm>
          <a:prstGeom prst="rect">
            <a:avLst/>
          </a:prstGeom>
          <a:solidFill>
            <a:schemeClr val="bg1"/>
          </a:solidFill>
          <a:ln w="12700">
            <a:solidFill>
              <a:schemeClr val="tx1"/>
            </a:solidFill>
            <a:miter lim="800000"/>
            <a:headEnd/>
            <a:tailEnd/>
          </a:ln>
        </p:spPr>
        <p:txBody>
          <a:bodyPr r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1000</a:t>
            </a:r>
          </a:p>
        </p:txBody>
      </p:sp>
      <p:sp>
        <p:nvSpPr>
          <p:cNvPr id="51" name="Rectangle 50" descr="Wide upward diagonal">
            <a:extLst>
              <a:ext uri="{FF2B5EF4-FFF2-40B4-BE49-F238E27FC236}">
                <a16:creationId xmlns:a16="http://schemas.microsoft.com/office/drawing/2014/main" id="{A6DBC475-9D3C-4E12-B07F-70CC9EE9582F}"/>
              </a:ext>
            </a:extLst>
          </p:cNvPr>
          <p:cNvSpPr>
            <a:spLocks noChangeArrowheads="1"/>
          </p:cNvSpPr>
          <p:nvPr/>
        </p:nvSpPr>
        <p:spPr bwMode="auto">
          <a:xfrm>
            <a:off x="6072188" y="5673725"/>
            <a:ext cx="1223962" cy="2508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52" name="Rectangle 51" descr="Wide upward diagonal">
            <a:extLst>
              <a:ext uri="{FF2B5EF4-FFF2-40B4-BE49-F238E27FC236}">
                <a16:creationId xmlns:a16="http://schemas.microsoft.com/office/drawing/2014/main" id="{2EE95D76-7493-44C7-B8CB-7628687D885F}"/>
              </a:ext>
            </a:extLst>
          </p:cNvPr>
          <p:cNvSpPr>
            <a:spLocks noChangeArrowheads="1"/>
          </p:cNvSpPr>
          <p:nvPr/>
        </p:nvSpPr>
        <p:spPr bwMode="auto">
          <a:xfrm>
            <a:off x="7313613" y="5673725"/>
            <a:ext cx="1427162" cy="2508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53" name="Rectangle 52" descr="Wide upward diagonal">
            <a:extLst>
              <a:ext uri="{FF2B5EF4-FFF2-40B4-BE49-F238E27FC236}">
                <a16:creationId xmlns:a16="http://schemas.microsoft.com/office/drawing/2014/main" id="{74024CC7-021E-4D35-800B-42BB4D6C1FBC}"/>
              </a:ext>
            </a:extLst>
          </p:cNvPr>
          <p:cNvSpPr>
            <a:spLocks noChangeArrowheads="1"/>
          </p:cNvSpPr>
          <p:nvPr/>
        </p:nvSpPr>
        <p:spPr bwMode="auto">
          <a:xfrm>
            <a:off x="6072188" y="2806700"/>
            <a:ext cx="1223962" cy="2476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54" name="Rectangle 53" descr="Wide upward diagonal">
            <a:extLst>
              <a:ext uri="{FF2B5EF4-FFF2-40B4-BE49-F238E27FC236}">
                <a16:creationId xmlns:a16="http://schemas.microsoft.com/office/drawing/2014/main" id="{BF6AC074-B1EF-463B-94A5-A968922626A6}"/>
              </a:ext>
            </a:extLst>
          </p:cNvPr>
          <p:cNvSpPr>
            <a:spLocks noChangeArrowheads="1"/>
          </p:cNvSpPr>
          <p:nvPr/>
        </p:nvSpPr>
        <p:spPr bwMode="auto">
          <a:xfrm>
            <a:off x="7313613" y="2806700"/>
            <a:ext cx="1427162" cy="2476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252309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dissolve">
                                      <p:cBhvr>
                                        <p:cTn id="7" dur="500"/>
                                        <p:tgtEl>
                                          <p:spTgt spid="50">
                                            <p:txEl>
                                              <p:pRg st="0" end="0"/>
                                            </p:txEl>
                                          </p:spTgt>
                                        </p:tgtEl>
                                      </p:cBhvr>
                                    </p:animEffect>
                                  </p:childTnLst>
                                  <p:subTnLst>
                                    <p:animClr clrSpc="rgb" dir="cw">
                                      <p:cBhvr override="childStyle">
                                        <p:cTn dur="1" fill="hold" display="0" masterRel="nextClick" afterEffect="1"/>
                                        <p:tgtEl>
                                          <p:spTgt spid="50">
                                            <p:txEl>
                                              <p:pRg st="0" end="0"/>
                                            </p:txEl>
                                          </p:spTgt>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dissolve">
                                      <p:cBhvr>
                                        <p:cTn id="12" dur="500"/>
                                        <p:tgtEl>
                                          <p:spTgt spid="48">
                                            <p:txEl>
                                              <p:pRg st="0" end="0"/>
                                            </p:txEl>
                                          </p:spTgt>
                                        </p:tgtEl>
                                      </p:cBhvr>
                                    </p:animEffect>
                                  </p:childTnLst>
                                  <p:subTnLst>
                                    <p:animClr clrSpc="rgb" dir="cw">
                                      <p:cBhvr override="childStyle">
                                        <p:cTn dur="1" fill="hold" display="0" masterRel="nextClick" afterEffect="1"/>
                                        <p:tgtEl>
                                          <p:spTgt spid="48">
                                            <p:txEl>
                                              <p:pRg st="0" end="0"/>
                                            </p:txEl>
                                          </p:spTgt>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6">
                                            <p:txEl>
                                              <p:pRg st="0" end="0"/>
                                            </p:txEl>
                                          </p:spTgt>
                                        </p:tgtEl>
                                        <p:attrNameLst>
                                          <p:attrName>style.visibility</p:attrName>
                                        </p:attrNameLst>
                                      </p:cBhvr>
                                      <p:to>
                                        <p:strVal val="visible"/>
                                      </p:to>
                                    </p:set>
                                    <p:animEffect transition="in" filter="dissolve">
                                      <p:cBhvr>
                                        <p:cTn id="17" dur="500"/>
                                        <p:tgtEl>
                                          <p:spTgt spid="46">
                                            <p:txEl>
                                              <p:pRg st="0" end="0"/>
                                            </p:txEl>
                                          </p:spTgt>
                                        </p:tgtEl>
                                      </p:cBhvr>
                                    </p:animEffect>
                                  </p:childTnLst>
                                  <p:subTnLst>
                                    <p:animClr clrSpc="rgb" dir="cw">
                                      <p:cBhvr override="childStyle">
                                        <p:cTn dur="1" fill="hold" display="0" masterRel="nextClick" afterEffect="1"/>
                                        <p:tgtEl>
                                          <p:spTgt spid="46">
                                            <p:txEl>
                                              <p:pRg st="0" end="0"/>
                                            </p:txEl>
                                          </p:spTgt>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4">
                                            <p:txEl>
                                              <p:pRg st="0" end="0"/>
                                            </p:txEl>
                                          </p:spTgt>
                                        </p:tgtEl>
                                        <p:attrNameLst>
                                          <p:attrName>style.visibility</p:attrName>
                                        </p:attrNameLst>
                                      </p:cBhvr>
                                      <p:to>
                                        <p:strVal val="visible"/>
                                      </p:to>
                                    </p:set>
                                    <p:animEffect transition="in" filter="dissolve">
                                      <p:cBhvr>
                                        <p:cTn id="22" dur="500"/>
                                        <p:tgtEl>
                                          <p:spTgt spid="44">
                                            <p:txEl>
                                              <p:pRg st="0" end="0"/>
                                            </p:txEl>
                                          </p:spTgt>
                                        </p:tgtEl>
                                      </p:cBhvr>
                                    </p:animEffect>
                                  </p:childTnLst>
                                  <p:subTnLst>
                                    <p:animClr clrSpc="rgb" dir="cw">
                                      <p:cBhvr override="childStyle">
                                        <p:cTn dur="1" fill="hold" display="0" masterRel="nextClick" afterEffect="1"/>
                                        <p:tgtEl>
                                          <p:spTgt spid="44">
                                            <p:txEl>
                                              <p:pRg st="0" end="0"/>
                                            </p:txEl>
                                          </p:spTgt>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xEl>
                                              <p:pRg st="0" end="0"/>
                                            </p:txEl>
                                          </p:spTgt>
                                        </p:tgtEl>
                                        <p:attrNameLst>
                                          <p:attrName>style.visibility</p:attrName>
                                        </p:attrNameLst>
                                      </p:cBhvr>
                                      <p:to>
                                        <p:strVal val="visible"/>
                                      </p:to>
                                    </p:set>
                                    <p:animEffect transition="in" filter="dissolve">
                                      <p:cBhvr>
                                        <p:cTn id="27" dur="500"/>
                                        <p:tgtEl>
                                          <p:spTgt spid="42">
                                            <p:txEl>
                                              <p:pRg st="0" end="0"/>
                                            </p:txEl>
                                          </p:spTgt>
                                        </p:tgtEl>
                                      </p:cBhvr>
                                    </p:animEffect>
                                  </p:childTnLst>
                                  <p:subTnLst>
                                    <p:animClr clrSpc="rgb" dir="cw">
                                      <p:cBhvr override="childStyle">
                                        <p:cTn dur="1" fill="hold" display="0" masterRel="nextClick" afterEffect="1"/>
                                        <p:tgtEl>
                                          <p:spTgt spid="42">
                                            <p:txEl>
                                              <p:pRg st="0" end="0"/>
                                            </p:txEl>
                                          </p:spTgt>
                                        </p:tgtEl>
                                        <p:attrNameLst>
                                          <p:attrName>ppt_c</p:attrName>
                                        </p:attrNameLst>
                                      </p:cBhvr>
                                      <p:to>
                                        <a:srgbClr val="000000"/>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9">
                                            <p:txEl>
                                              <p:pRg st="0" end="0"/>
                                            </p:txEl>
                                          </p:spTgt>
                                        </p:tgtEl>
                                        <p:attrNameLst>
                                          <p:attrName>style.visibility</p:attrName>
                                        </p:attrNameLst>
                                      </p:cBhvr>
                                      <p:to>
                                        <p:strVal val="visible"/>
                                      </p:to>
                                    </p:set>
                                    <p:animEffect transition="in" filter="dissolve">
                                      <p:cBhvr>
                                        <p:cTn id="32" dur="500"/>
                                        <p:tgtEl>
                                          <p:spTgt spid="49">
                                            <p:txEl>
                                              <p:pRg st="0" end="0"/>
                                            </p:txEl>
                                          </p:spTgt>
                                        </p:tgtEl>
                                      </p:cBhvr>
                                    </p:animEffect>
                                  </p:childTnLst>
                                  <p:subTnLst>
                                    <p:animClr clrSpc="rgb" dir="cw">
                                      <p:cBhvr override="childStyle">
                                        <p:cTn dur="1" fill="hold" display="0" masterRel="nextClick" afterEffect="1"/>
                                        <p:tgtEl>
                                          <p:spTgt spid="49">
                                            <p:txEl>
                                              <p:pRg st="0" end="0"/>
                                            </p:txEl>
                                          </p:spTgt>
                                        </p:tgtEl>
                                        <p:attrNameLst>
                                          <p:attrName>ppt_c</p:attrName>
                                        </p:attrNameLst>
                                      </p:cBhvr>
                                      <p:to>
                                        <a:srgbClr val="000000"/>
                                      </p:to>
                                    </p:animClr>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7">
                                            <p:txEl>
                                              <p:pRg st="0" end="0"/>
                                            </p:txEl>
                                          </p:spTgt>
                                        </p:tgtEl>
                                        <p:attrNameLst>
                                          <p:attrName>style.visibility</p:attrName>
                                        </p:attrNameLst>
                                      </p:cBhvr>
                                      <p:to>
                                        <p:strVal val="visible"/>
                                      </p:to>
                                    </p:set>
                                    <p:animEffect transition="in" filter="dissolve">
                                      <p:cBhvr>
                                        <p:cTn id="37" dur="500"/>
                                        <p:tgtEl>
                                          <p:spTgt spid="47">
                                            <p:txEl>
                                              <p:pRg st="0" end="0"/>
                                            </p:txEl>
                                          </p:spTgt>
                                        </p:tgtEl>
                                      </p:cBhvr>
                                    </p:animEffect>
                                  </p:childTnLst>
                                  <p:subTnLst>
                                    <p:animClr clrSpc="rgb" dir="cw">
                                      <p:cBhvr override="childStyle">
                                        <p:cTn dur="1" fill="hold" display="0" masterRel="nextClick" afterEffect="1"/>
                                        <p:tgtEl>
                                          <p:spTgt spid="47">
                                            <p:txEl>
                                              <p:pRg st="0" end="0"/>
                                            </p:txEl>
                                          </p:spTgt>
                                        </p:tgtEl>
                                        <p:attrNameLst>
                                          <p:attrName>ppt_c</p:attrName>
                                        </p:attrNameLst>
                                      </p:cBhvr>
                                      <p:to>
                                        <a:srgbClr val="000000"/>
                                      </p:to>
                                    </p:animClr>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5">
                                            <p:txEl>
                                              <p:pRg st="0" end="0"/>
                                            </p:txEl>
                                          </p:spTgt>
                                        </p:tgtEl>
                                        <p:attrNameLst>
                                          <p:attrName>style.visibility</p:attrName>
                                        </p:attrNameLst>
                                      </p:cBhvr>
                                      <p:to>
                                        <p:strVal val="visible"/>
                                      </p:to>
                                    </p:set>
                                    <p:animEffect transition="in" filter="dissolve">
                                      <p:cBhvr>
                                        <p:cTn id="42" dur="500"/>
                                        <p:tgtEl>
                                          <p:spTgt spid="45">
                                            <p:txEl>
                                              <p:pRg st="0" end="0"/>
                                            </p:txEl>
                                          </p:spTgt>
                                        </p:tgtEl>
                                      </p:cBhvr>
                                    </p:animEffect>
                                  </p:childTnLst>
                                  <p:subTnLst>
                                    <p:animClr clrSpc="rgb" dir="cw">
                                      <p:cBhvr override="childStyle">
                                        <p:cTn dur="1" fill="hold" display="0" masterRel="nextClick" afterEffect="1"/>
                                        <p:tgtEl>
                                          <p:spTgt spid="45">
                                            <p:txEl>
                                              <p:pRg st="0" end="0"/>
                                            </p:txEl>
                                          </p:spTgt>
                                        </p:tgtEl>
                                        <p:attrNameLst>
                                          <p:attrName>ppt_c</p:attrName>
                                        </p:attrNameLst>
                                      </p:cBhvr>
                                      <p:to>
                                        <a:srgbClr val="000000"/>
                                      </p:to>
                                    </p:animClr>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3">
                                            <p:txEl>
                                              <p:pRg st="0" end="0"/>
                                            </p:txEl>
                                          </p:spTgt>
                                        </p:tgtEl>
                                        <p:attrNameLst>
                                          <p:attrName>style.visibility</p:attrName>
                                        </p:attrNameLst>
                                      </p:cBhvr>
                                      <p:to>
                                        <p:strVal val="visible"/>
                                      </p:to>
                                    </p:set>
                                    <p:animEffect transition="in" filter="dissolve">
                                      <p:cBhvr>
                                        <p:cTn id="47" dur="500"/>
                                        <p:tgtEl>
                                          <p:spTgt spid="43">
                                            <p:txEl>
                                              <p:pRg st="0" end="0"/>
                                            </p:txEl>
                                          </p:spTgt>
                                        </p:tgtEl>
                                      </p:cBhvr>
                                    </p:animEffect>
                                  </p:childTnLst>
                                  <p:subTnLst>
                                    <p:animClr clrSpc="rgb" dir="cw">
                                      <p:cBhvr override="childStyle">
                                        <p:cTn dur="1" fill="hold" display="0" masterRel="nextClick" afterEffect="1"/>
                                        <p:tgtEl>
                                          <p:spTgt spid="43">
                                            <p:txEl>
                                              <p:pRg st="0" end="0"/>
                                            </p:txEl>
                                          </p:spTgt>
                                        </p:tgtEl>
                                        <p:attrNameLst>
                                          <p:attrName>ppt_c</p:attrName>
                                        </p:attrNameLst>
                                      </p:cBhvr>
                                      <p:to>
                                        <a:srgbClr val="000000"/>
                                      </p:to>
                                    </p:animClr>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dissolve">
                                      <p:cBhvr>
                                        <p:cTn id="52"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BC7F3-EF38-4A0E-ABE2-DC0C013590DD}"/>
              </a:ext>
            </a:extLst>
          </p:cNvPr>
          <p:cNvSpPr>
            <a:spLocks noGrp="1"/>
          </p:cNvSpPr>
          <p:nvPr>
            <p:ph type="title"/>
          </p:nvPr>
        </p:nvSpPr>
        <p:spPr/>
        <p:txBody>
          <a:bodyPr/>
          <a:lstStyle/>
          <a:p>
            <a:r>
              <a:rPr lang="zh-CN" altLang="en-US" dirty="0"/>
              <a:t>劳动需求</a:t>
            </a:r>
          </a:p>
        </p:txBody>
      </p:sp>
      <p:sp>
        <p:nvSpPr>
          <p:cNvPr id="3" name="内容占位符 2">
            <a:extLst>
              <a:ext uri="{FF2B5EF4-FFF2-40B4-BE49-F238E27FC236}">
                <a16:creationId xmlns:a16="http://schemas.microsoft.com/office/drawing/2014/main" id="{2BFC1A2D-F053-4AD6-9F54-8451ABCDF964}"/>
              </a:ext>
            </a:extLst>
          </p:cNvPr>
          <p:cNvSpPr>
            <a:spLocks noGrp="1"/>
          </p:cNvSpPr>
          <p:nvPr>
            <p:ph idx="1"/>
          </p:nvPr>
        </p:nvSpPr>
        <p:spPr>
          <a:xfrm>
            <a:off x="628650" y="1825625"/>
            <a:ext cx="2849563" cy="4351338"/>
          </a:xfrm>
        </p:spPr>
        <p:txBody>
          <a:bodyPr/>
          <a:lstStyle/>
          <a:p>
            <a:pPr marL="0" indent="0">
              <a:lnSpc>
                <a:spcPct val="85000"/>
              </a:lnSpc>
              <a:spcBef>
                <a:spcPct val="30000"/>
              </a:spcBef>
              <a:buFont typeface="Wingdings" panose="05000000000000000000" pitchFamily="2" charset="2"/>
              <a:buNone/>
            </a:pPr>
            <a:r>
              <a:rPr lang="zh-CN" altLang="en-US" dirty="0">
                <a:latin typeface="+mn-ea"/>
              </a:rPr>
              <a:t>如果工资为 </a:t>
            </a:r>
            <a:br>
              <a:rPr lang="zh-CN" altLang="en-US" dirty="0">
                <a:latin typeface="+mn-ea"/>
              </a:rPr>
            </a:br>
            <a:r>
              <a:rPr lang="en-US" altLang="zh-CN" dirty="0">
                <a:latin typeface="+mn-ea"/>
              </a:rPr>
              <a:t>W = $2500/</a:t>
            </a:r>
            <a:r>
              <a:rPr lang="zh-CN" altLang="en-US" dirty="0">
                <a:latin typeface="+mn-ea"/>
              </a:rPr>
              <a:t>每周 </a:t>
            </a:r>
          </a:p>
          <a:p>
            <a:pPr marL="0" indent="0">
              <a:lnSpc>
                <a:spcPct val="85000"/>
              </a:lnSpc>
              <a:spcBef>
                <a:spcPct val="30000"/>
              </a:spcBef>
              <a:buFont typeface="Wingdings" panose="05000000000000000000" pitchFamily="2" charset="2"/>
              <a:buNone/>
            </a:pPr>
            <a:r>
              <a:rPr lang="en-US" altLang="zh-CN" dirty="0">
                <a:latin typeface="+mn-ea"/>
              </a:rPr>
              <a:t>Jack</a:t>
            </a:r>
            <a:r>
              <a:rPr lang="zh-CN" altLang="en-US" dirty="0">
                <a:latin typeface="+mn-ea"/>
              </a:rPr>
              <a:t>应该雇佣多少工人？</a:t>
            </a:r>
          </a:p>
          <a:p>
            <a:pPr marL="0" indent="0">
              <a:lnSpc>
                <a:spcPct val="85000"/>
              </a:lnSpc>
              <a:spcBef>
                <a:spcPct val="30000"/>
              </a:spcBef>
              <a:buFont typeface="Wingdings" panose="05000000000000000000" pitchFamily="2" charset="2"/>
              <a:buNone/>
            </a:pPr>
            <a:r>
              <a:rPr lang="zh-CN" altLang="en-US" dirty="0">
                <a:latin typeface="+mn-ea"/>
              </a:rPr>
              <a:t>答案： </a:t>
            </a:r>
            <a:r>
              <a:rPr lang="en-US" altLang="zh-CN" dirty="0">
                <a:latin typeface="+mn-ea"/>
              </a:rPr>
              <a:t>L = 3</a:t>
            </a:r>
          </a:p>
          <a:p>
            <a:pPr marL="0" indent="0">
              <a:lnSpc>
                <a:spcPct val="85000"/>
              </a:lnSpc>
              <a:spcBef>
                <a:spcPct val="30000"/>
              </a:spcBef>
              <a:buFont typeface="Wingdings" panose="05000000000000000000" pitchFamily="2" charset="2"/>
              <a:buNone/>
            </a:pPr>
            <a:r>
              <a:rPr lang="zh-CN" altLang="en-US" dirty="0">
                <a:latin typeface="+mn-ea"/>
              </a:rPr>
              <a:t>为了最大化利润，厂商会雇佣工人直到 </a:t>
            </a:r>
            <a:r>
              <a:rPr lang="en-US" altLang="zh-CN" dirty="0">
                <a:latin typeface="+mn-ea"/>
              </a:rPr>
              <a:t>VMPL = W  </a:t>
            </a:r>
          </a:p>
          <a:p>
            <a:pPr marL="0" indent="0">
              <a:lnSpc>
                <a:spcPct val="85000"/>
              </a:lnSpc>
              <a:spcBef>
                <a:spcPct val="30000"/>
              </a:spcBef>
              <a:buFont typeface="Wingdings" panose="05000000000000000000" pitchFamily="2" charset="2"/>
              <a:buNone/>
            </a:pPr>
            <a:r>
              <a:rPr lang="en-US" altLang="zh-CN" dirty="0">
                <a:latin typeface="+mn-ea"/>
              </a:rPr>
              <a:t>VMPL </a:t>
            </a:r>
            <a:r>
              <a:rPr lang="zh-CN" altLang="en-US" dirty="0">
                <a:latin typeface="+mn-ea"/>
              </a:rPr>
              <a:t>曲线是劳动的需求曲线 </a:t>
            </a:r>
          </a:p>
          <a:p>
            <a:pPr marL="0" indent="0">
              <a:lnSpc>
                <a:spcPct val="85000"/>
              </a:lnSpc>
              <a:spcBef>
                <a:spcPct val="30000"/>
              </a:spcBef>
              <a:buFont typeface="Wingdings" panose="05000000000000000000" pitchFamily="2" charset="2"/>
              <a:buNone/>
            </a:pPr>
            <a:endParaRPr lang="en-US" altLang="zh-CN" dirty="0">
              <a:latin typeface="+mn-ea"/>
            </a:endParaRPr>
          </a:p>
        </p:txBody>
      </p:sp>
      <p:sp>
        <p:nvSpPr>
          <p:cNvPr id="9" name="AutoShape 4">
            <a:extLst>
              <a:ext uri="{FF2B5EF4-FFF2-40B4-BE49-F238E27FC236}">
                <a16:creationId xmlns:a16="http://schemas.microsoft.com/office/drawing/2014/main" id="{273D3B5A-216D-4C34-A8FE-2A0FE6BE865F}"/>
              </a:ext>
            </a:extLst>
          </p:cNvPr>
          <p:cNvSpPr>
            <a:spLocks noChangeAspect="1" noChangeArrowheads="1" noTextEdit="1"/>
          </p:cNvSpPr>
          <p:nvPr/>
        </p:nvSpPr>
        <p:spPr bwMode="auto">
          <a:xfrm>
            <a:off x="3248025" y="1003300"/>
            <a:ext cx="5765800"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0" name="Group 6">
            <a:extLst>
              <a:ext uri="{FF2B5EF4-FFF2-40B4-BE49-F238E27FC236}">
                <a16:creationId xmlns:a16="http://schemas.microsoft.com/office/drawing/2014/main" id="{F4C1B75F-591F-4DE6-A553-CD93B571725B}"/>
              </a:ext>
            </a:extLst>
          </p:cNvPr>
          <p:cNvGrpSpPr>
            <a:grpSpLocks/>
          </p:cNvGrpSpPr>
          <p:nvPr/>
        </p:nvGrpSpPr>
        <p:grpSpPr bwMode="auto">
          <a:xfrm>
            <a:off x="4503738" y="1303338"/>
            <a:ext cx="4183062" cy="4133850"/>
            <a:chOff x="0" y="0"/>
            <a:chExt cx="2635" cy="2604"/>
          </a:xfrm>
        </p:grpSpPr>
        <p:sp>
          <p:nvSpPr>
            <p:cNvPr id="11" name="Rectangle 6">
              <a:extLst>
                <a:ext uri="{FF2B5EF4-FFF2-40B4-BE49-F238E27FC236}">
                  <a16:creationId xmlns:a16="http://schemas.microsoft.com/office/drawing/2014/main" id="{8F2F14B2-245E-49A2-8823-A13B941907F9}"/>
                </a:ext>
              </a:extLst>
            </p:cNvPr>
            <p:cNvSpPr>
              <a:spLocks noChangeArrowheads="1"/>
            </p:cNvSpPr>
            <p:nvPr/>
          </p:nvSpPr>
          <p:spPr bwMode="auto">
            <a:xfrm>
              <a:off x="0" y="0"/>
              <a:ext cx="2635" cy="26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2" name="Line 7">
              <a:extLst>
                <a:ext uri="{FF2B5EF4-FFF2-40B4-BE49-F238E27FC236}">
                  <a16:creationId xmlns:a16="http://schemas.microsoft.com/office/drawing/2014/main" id="{FE00D2E0-E971-414E-8642-324047886168}"/>
                </a:ext>
              </a:extLst>
            </p:cNvPr>
            <p:cNvSpPr>
              <a:spLocks noChangeShapeType="1"/>
            </p:cNvSpPr>
            <p:nvPr/>
          </p:nvSpPr>
          <p:spPr bwMode="auto">
            <a:xfrm>
              <a:off x="0" y="2166"/>
              <a:ext cx="26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8">
              <a:extLst>
                <a:ext uri="{FF2B5EF4-FFF2-40B4-BE49-F238E27FC236}">
                  <a16:creationId xmlns:a16="http://schemas.microsoft.com/office/drawing/2014/main" id="{5FFE9452-ED9B-41EE-A87B-9D4D1092873F}"/>
                </a:ext>
              </a:extLst>
            </p:cNvPr>
            <p:cNvSpPr>
              <a:spLocks noChangeShapeType="1"/>
            </p:cNvSpPr>
            <p:nvPr/>
          </p:nvSpPr>
          <p:spPr bwMode="auto">
            <a:xfrm>
              <a:off x="0" y="1738"/>
              <a:ext cx="26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9">
              <a:extLst>
                <a:ext uri="{FF2B5EF4-FFF2-40B4-BE49-F238E27FC236}">
                  <a16:creationId xmlns:a16="http://schemas.microsoft.com/office/drawing/2014/main" id="{E0E7CCF3-C717-4492-AB97-AE8329C9B370}"/>
                </a:ext>
              </a:extLst>
            </p:cNvPr>
            <p:cNvSpPr>
              <a:spLocks noChangeShapeType="1"/>
            </p:cNvSpPr>
            <p:nvPr/>
          </p:nvSpPr>
          <p:spPr bwMode="auto">
            <a:xfrm>
              <a:off x="0" y="1302"/>
              <a:ext cx="26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
              <a:extLst>
                <a:ext uri="{FF2B5EF4-FFF2-40B4-BE49-F238E27FC236}">
                  <a16:creationId xmlns:a16="http://schemas.microsoft.com/office/drawing/2014/main" id="{7371E67C-96B0-4751-B245-41699825B988}"/>
                </a:ext>
              </a:extLst>
            </p:cNvPr>
            <p:cNvSpPr>
              <a:spLocks noChangeShapeType="1"/>
            </p:cNvSpPr>
            <p:nvPr/>
          </p:nvSpPr>
          <p:spPr bwMode="auto">
            <a:xfrm>
              <a:off x="0" y="865"/>
              <a:ext cx="26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
              <a:extLst>
                <a:ext uri="{FF2B5EF4-FFF2-40B4-BE49-F238E27FC236}">
                  <a16:creationId xmlns:a16="http://schemas.microsoft.com/office/drawing/2014/main" id="{27F4A9F2-7010-4493-98F8-671F1AA4515F}"/>
                </a:ext>
              </a:extLst>
            </p:cNvPr>
            <p:cNvSpPr>
              <a:spLocks noChangeShapeType="1"/>
            </p:cNvSpPr>
            <p:nvPr/>
          </p:nvSpPr>
          <p:spPr bwMode="auto">
            <a:xfrm>
              <a:off x="0" y="437"/>
              <a:ext cx="26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
              <a:extLst>
                <a:ext uri="{FF2B5EF4-FFF2-40B4-BE49-F238E27FC236}">
                  <a16:creationId xmlns:a16="http://schemas.microsoft.com/office/drawing/2014/main" id="{C30C111A-9337-457D-8FBE-8B6BABF7785A}"/>
                </a:ext>
              </a:extLst>
            </p:cNvPr>
            <p:cNvSpPr>
              <a:spLocks noChangeShapeType="1"/>
            </p:cNvSpPr>
            <p:nvPr/>
          </p:nvSpPr>
          <p:spPr bwMode="auto">
            <a:xfrm>
              <a:off x="527" y="0"/>
              <a:ext cx="1" cy="26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a:extLst>
                <a:ext uri="{FF2B5EF4-FFF2-40B4-BE49-F238E27FC236}">
                  <a16:creationId xmlns:a16="http://schemas.microsoft.com/office/drawing/2014/main" id="{E4DA1E46-DA9D-4A8D-B4D8-CC19AFB0561E}"/>
                </a:ext>
              </a:extLst>
            </p:cNvPr>
            <p:cNvSpPr>
              <a:spLocks noChangeShapeType="1"/>
            </p:cNvSpPr>
            <p:nvPr/>
          </p:nvSpPr>
          <p:spPr bwMode="auto">
            <a:xfrm>
              <a:off x="1054" y="0"/>
              <a:ext cx="1" cy="26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4">
              <a:extLst>
                <a:ext uri="{FF2B5EF4-FFF2-40B4-BE49-F238E27FC236}">
                  <a16:creationId xmlns:a16="http://schemas.microsoft.com/office/drawing/2014/main" id="{8B9D7623-3404-4CA4-B09B-604002125588}"/>
                </a:ext>
              </a:extLst>
            </p:cNvPr>
            <p:cNvSpPr>
              <a:spLocks noChangeShapeType="1"/>
            </p:cNvSpPr>
            <p:nvPr/>
          </p:nvSpPr>
          <p:spPr bwMode="auto">
            <a:xfrm>
              <a:off x="1581" y="0"/>
              <a:ext cx="1" cy="26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5">
              <a:extLst>
                <a:ext uri="{FF2B5EF4-FFF2-40B4-BE49-F238E27FC236}">
                  <a16:creationId xmlns:a16="http://schemas.microsoft.com/office/drawing/2014/main" id="{B1657EB4-A389-44E7-A962-BC3F27BB708E}"/>
                </a:ext>
              </a:extLst>
            </p:cNvPr>
            <p:cNvSpPr>
              <a:spLocks noChangeShapeType="1"/>
            </p:cNvSpPr>
            <p:nvPr/>
          </p:nvSpPr>
          <p:spPr bwMode="auto">
            <a:xfrm>
              <a:off x="2108" y="0"/>
              <a:ext cx="1" cy="26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6">
              <a:extLst>
                <a:ext uri="{FF2B5EF4-FFF2-40B4-BE49-F238E27FC236}">
                  <a16:creationId xmlns:a16="http://schemas.microsoft.com/office/drawing/2014/main" id="{FEC817DD-CED4-4657-A3F2-22F5006A4E44}"/>
                </a:ext>
              </a:extLst>
            </p:cNvPr>
            <p:cNvSpPr>
              <a:spLocks noChangeShapeType="1"/>
            </p:cNvSpPr>
            <p:nvPr/>
          </p:nvSpPr>
          <p:spPr bwMode="auto">
            <a:xfrm>
              <a:off x="0" y="0"/>
              <a:ext cx="1" cy="26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2B314756-032E-4940-9EAF-EFBA5F172277}"/>
                </a:ext>
              </a:extLst>
            </p:cNvPr>
            <p:cNvSpPr>
              <a:spLocks noChangeShapeType="1"/>
            </p:cNvSpPr>
            <p:nvPr/>
          </p:nvSpPr>
          <p:spPr bwMode="auto">
            <a:xfrm>
              <a:off x="0" y="2603"/>
              <a:ext cx="26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Text Box 18">
            <a:extLst>
              <a:ext uri="{FF2B5EF4-FFF2-40B4-BE49-F238E27FC236}">
                <a16:creationId xmlns:a16="http://schemas.microsoft.com/office/drawing/2014/main" id="{AB885AAD-214C-4105-9AF6-C0D4A4FB6699}"/>
              </a:ext>
            </a:extLst>
          </p:cNvPr>
          <p:cNvSpPr txBox="1">
            <a:spLocks noChangeArrowheads="1"/>
          </p:cNvSpPr>
          <p:nvPr/>
        </p:nvSpPr>
        <p:spPr bwMode="auto">
          <a:xfrm>
            <a:off x="4802188" y="5943600"/>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400" b="1" i="1">
                <a:cs typeface="Arial" panose="020B0604020202020204" pitchFamily="34" charset="0"/>
              </a:rPr>
              <a:t>L</a:t>
            </a:r>
            <a:r>
              <a:rPr lang="zh-CN" altLang="zh-CN" sz="2400">
                <a:cs typeface="Arial" panose="020B0604020202020204" pitchFamily="34" charset="0"/>
              </a:rPr>
              <a:t>  (</a:t>
            </a:r>
            <a:r>
              <a:rPr lang="zh-CN" altLang="zh-CN" sz="2400">
                <a:ea typeface="宋体" panose="02010600030101010101" pitchFamily="2" charset="-122"/>
              </a:rPr>
              <a:t>工人的数量</a:t>
            </a:r>
            <a:r>
              <a:rPr lang="zh-CN" altLang="zh-CN" sz="2400">
                <a:cs typeface="Arial" panose="020B0604020202020204" pitchFamily="34" charset="0"/>
              </a:rPr>
              <a:t>)</a:t>
            </a:r>
          </a:p>
        </p:txBody>
      </p:sp>
      <p:grpSp>
        <p:nvGrpSpPr>
          <p:cNvPr id="24" name="Group 20">
            <a:extLst>
              <a:ext uri="{FF2B5EF4-FFF2-40B4-BE49-F238E27FC236}">
                <a16:creationId xmlns:a16="http://schemas.microsoft.com/office/drawing/2014/main" id="{52FEC4CA-1201-4C61-9F66-6D8BFB9BF410}"/>
              </a:ext>
            </a:extLst>
          </p:cNvPr>
          <p:cNvGrpSpPr>
            <a:grpSpLocks/>
          </p:cNvGrpSpPr>
          <p:nvPr/>
        </p:nvGrpSpPr>
        <p:grpSpPr bwMode="auto">
          <a:xfrm>
            <a:off x="4872038" y="1943100"/>
            <a:ext cx="3462337" cy="2851150"/>
            <a:chOff x="0" y="0"/>
            <a:chExt cx="2181" cy="1796"/>
          </a:xfrm>
        </p:grpSpPr>
        <p:sp>
          <p:nvSpPr>
            <p:cNvPr id="25" name="Line 20">
              <a:extLst>
                <a:ext uri="{FF2B5EF4-FFF2-40B4-BE49-F238E27FC236}">
                  <a16:creationId xmlns:a16="http://schemas.microsoft.com/office/drawing/2014/main" id="{6EDEAAB8-9EB1-4B6D-981F-B3ED5AF6A25A}"/>
                </a:ext>
              </a:extLst>
            </p:cNvPr>
            <p:cNvSpPr>
              <a:spLocks noChangeShapeType="1"/>
            </p:cNvSpPr>
            <p:nvPr/>
          </p:nvSpPr>
          <p:spPr bwMode="auto">
            <a:xfrm>
              <a:off x="32" y="32"/>
              <a:ext cx="2117" cy="173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Oval 21">
              <a:extLst>
                <a:ext uri="{FF2B5EF4-FFF2-40B4-BE49-F238E27FC236}">
                  <a16:creationId xmlns:a16="http://schemas.microsoft.com/office/drawing/2014/main" id="{831DCBA7-C06D-42E7-AA53-865F5EA0C628}"/>
                </a:ext>
              </a:extLst>
            </p:cNvPr>
            <p:cNvSpPr>
              <a:spLocks noChangeAspect="1" noChangeArrowheads="1"/>
            </p:cNvSpPr>
            <p:nvPr/>
          </p:nvSpPr>
          <p:spPr bwMode="auto">
            <a:xfrm>
              <a:off x="2112" y="1728"/>
              <a:ext cx="69" cy="6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7" name="Oval 22">
              <a:extLst>
                <a:ext uri="{FF2B5EF4-FFF2-40B4-BE49-F238E27FC236}">
                  <a16:creationId xmlns:a16="http://schemas.microsoft.com/office/drawing/2014/main" id="{145A94CE-E3C6-4AAE-8845-C28E94038281}"/>
                </a:ext>
              </a:extLst>
            </p:cNvPr>
            <p:cNvSpPr>
              <a:spLocks noChangeAspect="1" noChangeArrowheads="1"/>
            </p:cNvSpPr>
            <p:nvPr/>
          </p:nvSpPr>
          <p:spPr bwMode="auto">
            <a:xfrm>
              <a:off x="1584" y="1302"/>
              <a:ext cx="69" cy="6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8" name="Oval 23">
              <a:extLst>
                <a:ext uri="{FF2B5EF4-FFF2-40B4-BE49-F238E27FC236}">
                  <a16:creationId xmlns:a16="http://schemas.microsoft.com/office/drawing/2014/main" id="{41FE99E9-D148-4C5A-8CDE-1E431EB063A0}"/>
                </a:ext>
              </a:extLst>
            </p:cNvPr>
            <p:cNvSpPr>
              <a:spLocks noChangeAspect="1" noChangeArrowheads="1"/>
            </p:cNvSpPr>
            <p:nvPr/>
          </p:nvSpPr>
          <p:spPr bwMode="auto">
            <a:xfrm>
              <a:off x="1051" y="861"/>
              <a:ext cx="69" cy="6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9" name="Oval 24">
              <a:extLst>
                <a:ext uri="{FF2B5EF4-FFF2-40B4-BE49-F238E27FC236}">
                  <a16:creationId xmlns:a16="http://schemas.microsoft.com/office/drawing/2014/main" id="{3CA2AF03-8447-4BDC-B174-3198A0CE21FC}"/>
                </a:ext>
              </a:extLst>
            </p:cNvPr>
            <p:cNvSpPr>
              <a:spLocks noChangeAspect="1" noChangeArrowheads="1"/>
            </p:cNvSpPr>
            <p:nvPr/>
          </p:nvSpPr>
          <p:spPr bwMode="auto">
            <a:xfrm>
              <a:off x="525" y="430"/>
              <a:ext cx="69" cy="6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0" name="Oval 25">
              <a:extLst>
                <a:ext uri="{FF2B5EF4-FFF2-40B4-BE49-F238E27FC236}">
                  <a16:creationId xmlns:a16="http://schemas.microsoft.com/office/drawing/2014/main" id="{A9013B5D-13A2-4AB7-ABCB-909D35582EF5}"/>
                </a:ext>
              </a:extLst>
            </p:cNvPr>
            <p:cNvSpPr>
              <a:spLocks noChangeAspect="1" noChangeArrowheads="1"/>
            </p:cNvSpPr>
            <p:nvPr/>
          </p:nvSpPr>
          <p:spPr bwMode="auto">
            <a:xfrm>
              <a:off x="0" y="0"/>
              <a:ext cx="69" cy="6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1" name="Text Box 26">
            <a:extLst>
              <a:ext uri="{FF2B5EF4-FFF2-40B4-BE49-F238E27FC236}">
                <a16:creationId xmlns:a16="http://schemas.microsoft.com/office/drawing/2014/main" id="{2BB81F05-53D7-4A57-AF62-EEE78799028F}"/>
              </a:ext>
            </a:extLst>
          </p:cNvPr>
          <p:cNvSpPr txBox="1">
            <a:spLocks noChangeArrowheads="1"/>
          </p:cNvSpPr>
          <p:nvPr/>
        </p:nvSpPr>
        <p:spPr bwMode="auto">
          <a:xfrm>
            <a:off x="5089525" y="796925"/>
            <a:ext cx="29257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b="1" i="1">
                <a:cs typeface="Arial" panose="020B0604020202020204" pitchFamily="34" charset="0"/>
              </a:rPr>
              <a:t>VMPL</a:t>
            </a:r>
            <a:r>
              <a:rPr lang="zh-CN" altLang="zh-CN" sz="2500" b="1">
                <a:cs typeface="Arial" panose="020B0604020202020204" pitchFamily="34" charset="0"/>
              </a:rPr>
              <a:t> </a:t>
            </a:r>
            <a:r>
              <a:rPr lang="zh-CN" altLang="zh-CN" sz="2500" b="1">
                <a:ea typeface="宋体" panose="02010600030101010101" pitchFamily="2" charset="-122"/>
              </a:rPr>
              <a:t>曲线</a:t>
            </a:r>
            <a:endParaRPr lang="zh-CN" altLang="zh-CN" sz="2500">
              <a:cs typeface="Arial" panose="020B0604020202020204" pitchFamily="34" charset="0"/>
            </a:endParaRPr>
          </a:p>
        </p:txBody>
      </p:sp>
      <p:sp>
        <p:nvSpPr>
          <p:cNvPr id="32" name="Line 27">
            <a:extLst>
              <a:ext uri="{FF2B5EF4-FFF2-40B4-BE49-F238E27FC236}">
                <a16:creationId xmlns:a16="http://schemas.microsoft.com/office/drawing/2014/main" id="{82E2EC66-A99E-4346-BE68-9FE494E26B89}"/>
              </a:ext>
            </a:extLst>
          </p:cNvPr>
          <p:cNvSpPr>
            <a:spLocks noChangeShapeType="1"/>
          </p:cNvSpPr>
          <p:nvPr/>
        </p:nvSpPr>
        <p:spPr bwMode="auto">
          <a:xfrm>
            <a:off x="4503738" y="1303338"/>
            <a:ext cx="4183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8">
            <a:extLst>
              <a:ext uri="{FF2B5EF4-FFF2-40B4-BE49-F238E27FC236}">
                <a16:creationId xmlns:a16="http://schemas.microsoft.com/office/drawing/2014/main" id="{4B79CC11-7B99-42AF-8962-34E6B553F5B9}"/>
              </a:ext>
            </a:extLst>
          </p:cNvPr>
          <p:cNvSpPr>
            <a:spLocks noChangeShapeType="1"/>
          </p:cNvSpPr>
          <p:nvPr/>
        </p:nvSpPr>
        <p:spPr bwMode="auto">
          <a:xfrm>
            <a:off x="8686800" y="1303338"/>
            <a:ext cx="1588" cy="41322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29">
            <a:extLst>
              <a:ext uri="{FF2B5EF4-FFF2-40B4-BE49-F238E27FC236}">
                <a16:creationId xmlns:a16="http://schemas.microsoft.com/office/drawing/2014/main" id="{13A7E977-0A74-4FA2-99BB-F2FB51A98423}"/>
              </a:ext>
            </a:extLst>
          </p:cNvPr>
          <p:cNvSpPr>
            <a:spLocks noChangeArrowheads="1"/>
          </p:cNvSpPr>
          <p:nvPr/>
        </p:nvSpPr>
        <p:spPr bwMode="auto">
          <a:xfrm>
            <a:off x="4503738" y="1303338"/>
            <a:ext cx="4183062" cy="4132262"/>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5" name="Line 30">
            <a:extLst>
              <a:ext uri="{FF2B5EF4-FFF2-40B4-BE49-F238E27FC236}">
                <a16:creationId xmlns:a16="http://schemas.microsoft.com/office/drawing/2014/main" id="{F4CDC503-3508-42CE-A75B-D4EDD29F36BB}"/>
              </a:ext>
            </a:extLst>
          </p:cNvPr>
          <p:cNvSpPr>
            <a:spLocks noChangeShapeType="1"/>
          </p:cNvSpPr>
          <p:nvPr/>
        </p:nvSpPr>
        <p:spPr bwMode="auto">
          <a:xfrm>
            <a:off x="4411663" y="5435600"/>
            <a:ext cx="920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1">
            <a:extLst>
              <a:ext uri="{FF2B5EF4-FFF2-40B4-BE49-F238E27FC236}">
                <a16:creationId xmlns:a16="http://schemas.microsoft.com/office/drawing/2014/main" id="{F5046A44-215F-4CC7-8207-0D5C67779444}"/>
              </a:ext>
            </a:extLst>
          </p:cNvPr>
          <p:cNvSpPr>
            <a:spLocks noChangeShapeType="1"/>
          </p:cNvSpPr>
          <p:nvPr/>
        </p:nvSpPr>
        <p:spPr bwMode="auto">
          <a:xfrm>
            <a:off x="4411663" y="4741863"/>
            <a:ext cx="920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2">
            <a:extLst>
              <a:ext uri="{FF2B5EF4-FFF2-40B4-BE49-F238E27FC236}">
                <a16:creationId xmlns:a16="http://schemas.microsoft.com/office/drawing/2014/main" id="{F46F1F1E-CE32-403F-B7B6-B7D734130A57}"/>
              </a:ext>
            </a:extLst>
          </p:cNvPr>
          <p:cNvSpPr>
            <a:spLocks noChangeShapeType="1"/>
          </p:cNvSpPr>
          <p:nvPr/>
        </p:nvSpPr>
        <p:spPr bwMode="auto">
          <a:xfrm>
            <a:off x="4411663" y="4062413"/>
            <a:ext cx="920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3">
            <a:extLst>
              <a:ext uri="{FF2B5EF4-FFF2-40B4-BE49-F238E27FC236}">
                <a16:creationId xmlns:a16="http://schemas.microsoft.com/office/drawing/2014/main" id="{03D03E85-7CF5-4E4B-BC8A-AABD66EC6D80}"/>
              </a:ext>
            </a:extLst>
          </p:cNvPr>
          <p:cNvSpPr>
            <a:spLocks noChangeShapeType="1"/>
          </p:cNvSpPr>
          <p:nvPr/>
        </p:nvSpPr>
        <p:spPr bwMode="auto">
          <a:xfrm>
            <a:off x="4411663" y="3370263"/>
            <a:ext cx="920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4">
            <a:extLst>
              <a:ext uri="{FF2B5EF4-FFF2-40B4-BE49-F238E27FC236}">
                <a16:creationId xmlns:a16="http://schemas.microsoft.com/office/drawing/2014/main" id="{8F665F24-2294-4C24-AD2C-BD95D158D72B}"/>
              </a:ext>
            </a:extLst>
          </p:cNvPr>
          <p:cNvSpPr>
            <a:spLocks noChangeShapeType="1"/>
          </p:cNvSpPr>
          <p:nvPr/>
        </p:nvSpPr>
        <p:spPr bwMode="auto">
          <a:xfrm>
            <a:off x="4411663" y="2676525"/>
            <a:ext cx="920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5">
            <a:extLst>
              <a:ext uri="{FF2B5EF4-FFF2-40B4-BE49-F238E27FC236}">
                <a16:creationId xmlns:a16="http://schemas.microsoft.com/office/drawing/2014/main" id="{DA8CE821-096E-4FC8-8F86-43D9DDB11A54}"/>
              </a:ext>
            </a:extLst>
          </p:cNvPr>
          <p:cNvSpPr>
            <a:spLocks noChangeShapeType="1"/>
          </p:cNvSpPr>
          <p:nvPr/>
        </p:nvSpPr>
        <p:spPr bwMode="auto">
          <a:xfrm>
            <a:off x="4411663" y="1997075"/>
            <a:ext cx="920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6">
            <a:extLst>
              <a:ext uri="{FF2B5EF4-FFF2-40B4-BE49-F238E27FC236}">
                <a16:creationId xmlns:a16="http://schemas.microsoft.com/office/drawing/2014/main" id="{922A363A-FCBB-40FA-9B8F-B7D1648EF17C}"/>
              </a:ext>
            </a:extLst>
          </p:cNvPr>
          <p:cNvSpPr>
            <a:spLocks noChangeShapeType="1"/>
          </p:cNvSpPr>
          <p:nvPr/>
        </p:nvSpPr>
        <p:spPr bwMode="auto">
          <a:xfrm>
            <a:off x="4411663" y="1303338"/>
            <a:ext cx="920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7">
            <a:extLst>
              <a:ext uri="{FF2B5EF4-FFF2-40B4-BE49-F238E27FC236}">
                <a16:creationId xmlns:a16="http://schemas.microsoft.com/office/drawing/2014/main" id="{25A9B49D-469D-4A5A-B974-B29229B1099F}"/>
              </a:ext>
            </a:extLst>
          </p:cNvPr>
          <p:cNvSpPr>
            <a:spLocks noChangeShapeType="1"/>
          </p:cNvSpPr>
          <p:nvPr/>
        </p:nvSpPr>
        <p:spPr bwMode="auto">
          <a:xfrm flipV="1">
            <a:off x="4503738" y="5435600"/>
            <a:ext cx="1587"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8">
            <a:extLst>
              <a:ext uri="{FF2B5EF4-FFF2-40B4-BE49-F238E27FC236}">
                <a16:creationId xmlns:a16="http://schemas.microsoft.com/office/drawing/2014/main" id="{E1AAF0DE-6EDC-4B33-B493-668B1F95B92E}"/>
              </a:ext>
            </a:extLst>
          </p:cNvPr>
          <p:cNvSpPr>
            <a:spLocks noChangeShapeType="1"/>
          </p:cNvSpPr>
          <p:nvPr/>
        </p:nvSpPr>
        <p:spPr bwMode="auto">
          <a:xfrm flipV="1">
            <a:off x="5340350" y="5435600"/>
            <a:ext cx="1588"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9">
            <a:extLst>
              <a:ext uri="{FF2B5EF4-FFF2-40B4-BE49-F238E27FC236}">
                <a16:creationId xmlns:a16="http://schemas.microsoft.com/office/drawing/2014/main" id="{D4666E84-C406-4D2A-99F8-C3B9A16045F0}"/>
              </a:ext>
            </a:extLst>
          </p:cNvPr>
          <p:cNvSpPr>
            <a:spLocks noChangeShapeType="1"/>
          </p:cNvSpPr>
          <p:nvPr/>
        </p:nvSpPr>
        <p:spPr bwMode="auto">
          <a:xfrm flipV="1">
            <a:off x="6176963" y="5435600"/>
            <a:ext cx="1587"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0">
            <a:extLst>
              <a:ext uri="{FF2B5EF4-FFF2-40B4-BE49-F238E27FC236}">
                <a16:creationId xmlns:a16="http://schemas.microsoft.com/office/drawing/2014/main" id="{852ADEA0-FE10-4476-84F9-C55DF39B92AA}"/>
              </a:ext>
            </a:extLst>
          </p:cNvPr>
          <p:cNvSpPr>
            <a:spLocks noChangeShapeType="1"/>
          </p:cNvSpPr>
          <p:nvPr/>
        </p:nvSpPr>
        <p:spPr bwMode="auto">
          <a:xfrm flipV="1">
            <a:off x="7013575" y="5435600"/>
            <a:ext cx="1588"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1">
            <a:extLst>
              <a:ext uri="{FF2B5EF4-FFF2-40B4-BE49-F238E27FC236}">
                <a16:creationId xmlns:a16="http://schemas.microsoft.com/office/drawing/2014/main" id="{6AAD0ADB-FD3A-400B-9184-1EF273226F52}"/>
              </a:ext>
            </a:extLst>
          </p:cNvPr>
          <p:cNvSpPr>
            <a:spLocks noChangeShapeType="1"/>
          </p:cNvSpPr>
          <p:nvPr/>
        </p:nvSpPr>
        <p:spPr bwMode="auto">
          <a:xfrm flipV="1">
            <a:off x="7850188" y="5435600"/>
            <a:ext cx="1587"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2">
            <a:extLst>
              <a:ext uri="{FF2B5EF4-FFF2-40B4-BE49-F238E27FC236}">
                <a16:creationId xmlns:a16="http://schemas.microsoft.com/office/drawing/2014/main" id="{E809182D-C961-4678-BE4A-EC0C6AB873FB}"/>
              </a:ext>
            </a:extLst>
          </p:cNvPr>
          <p:cNvSpPr>
            <a:spLocks noChangeShapeType="1"/>
          </p:cNvSpPr>
          <p:nvPr/>
        </p:nvSpPr>
        <p:spPr bwMode="auto">
          <a:xfrm flipV="1">
            <a:off x="8686800" y="5435600"/>
            <a:ext cx="1588" cy="90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 name="Group 44">
            <a:extLst>
              <a:ext uri="{FF2B5EF4-FFF2-40B4-BE49-F238E27FC236}">
                <a16:creationId xmlns:a16="http://schemas.microsoft.com/office/drawing/2014/main" id="{B3C8070B-534D-4340-A0BD-072C3035C2D6}"/>
              </a:ext>
            </a:extLst>
          </p:cNvPr>
          <p:cNvGrpSpPr>
            <a:grpSpLocks/>
          </p:cNvGrpSpPr>
          <p:nvPr/>
        </p:nvGrpSpPr>
        <p:grpSpPr bwMode="auto">
          <a:xfrm>
            <a:off x="3349625" y="1127125"/>
            <a:ext cx="995363" cy="4481513"/>
            <a:chOff x="0" y="0"/>
            <a:chExt cx="627" cy="2823"/>
          </a:xfrm>
        </p:grpSpPr>
        <p:sp>
          <p:nvSpPr>
            <p:cNvPr id="49" name="Rectangle 44">
              <a:extLst>
                <a:ext uri="{FF2B5EF4-FFF2-40B4-BE49-F238E27FC236}">
                  <a16:creationId xmlns:a16="http://schemas.microsoft.com/office/drawing/2014/main" id="{41AB22EE-C54B-4204-ADE8-7F1A8F114392}"/>
                </a:ext>
              </a:extLst>
            </p:cNvPr>
            <p:cNvSpPr>
              <a:spLocks noChangeArrowheads="1"/>
            </p:cNvSpPr>
            <p:nvPr/>
          </p:nvSpPr>
          <p:spPr bwMode="auto">
            <a:xfrm>
              <a:off x="507" y="2602"/>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0</a:t>
              </a:r>
            </a:p>
          </p:txBody>
        </p:sp>
        <p:sp>
          <p:nvSpPr>
            <p:cNvPr id="50" name="Rectangle 45">
              <a:extLst>
                <a:ext uri="{FF2B5EF4-FFF2-40B4-BE49-F238E27FC236}">
                  <a16:creationId xmlns:a16="http://schemas.microsoft.com/office/drawing/2014/main" id="{410530F0-AD3C-47DB-96F5-8B8FFFDAD6B6}"/>
                </a:ext>
              </a:extLst>
            </p:cNvPr>
            <p:cNvSpPr>
              <a:spLocks noChangeArrowheads="1"/>
            </p:cNvSpPr>
            <p:nvPr/>
          </p:nvSpPr>
          <p:spPr bwMode="auto">
            <a:xfrm>
              <a:off x="168" y="2166"/>
              <a:ext cx="45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1,000</a:t>
              </a:r>
            </a:p>
          </p:txBody>
        </p:sp>
        <p:sp>
          <p:nvSpPr>
            <p:cNvPr id="51" name="Rectangle 46">
              <a:extLst>
                <a:ext uri="{FF2B5EF4-FFF2-40B4-BE49-F238E27FC236}">
                  <a16:creationId xmlns:a16="http://schemas.microsoft.com/office/drawing/2014/main" id="{0C300487-C31E-46D9-98F5-D92D93040782}"/>
                </a:ext>
              </a:extLst>
            </p:cNvPr>
            <p:cNvSpPr>
              <a:spLocks noChangeArrowheads="1"/>
            </p:cNvSpPr>
            <p:nvPr/>
          </p:nvSpPr>
          <p:spPr bwMode="auto">
            <a:xfrm>
              <a:off x="168" y="1737"/>
              <a:ext cx="45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2,000</a:t>
              </a:r>
            </a:p>
          </p:txBody>
        </p:sp>
        <p:sp>
          <p:nvSpPr>
            <p:cNvPr id="52" name="Rectangle 47">
              <a:extLst>
                <a:ext uri="{FF2B5EF4-FFF2-40B4-BE49-F238E27FC236}">
                  <a16:creationId xmlns:a16="http://schemas.microsoft.com/office/drawing/2014/main" id="{4FD27D0D-6B5F-4A3D-8388-89570FCB223E}"/>
                </a:ext>
              </a:extLst>
            </p:cNvPr>
            <p:cNvSpPr>
              <a:spLocks noChangeArrowheads="1"/>
            </p:cNvSpPr>
            <p:nvPr/>
          </p:nvSpPr>
          <p:spPr bwMode="auto">
            <a:xfrm>
              <a:off x="168" y="1301"/>
              <a:ext cx="45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3,000</a:t>
              </a:r>
            </a:p>
          </p:txBody>
        </p:sp>
        <p:sp>
          <p:nvSpPr>
            <p:cNvPr id="53" name="Rectangle 48">
              <a:extLst>
                <a:ext uri="{FF2B5EF4-FFF2-40B4-BE49-F238E27FC236}">
                  <a16:creationId xmlns:a16="http://schemas.microsoft.com/office/drawing/2014/main" id="{3B21450A-48A5-47A3-902F-EBF27F8860F9}"/>
                </a:ext>
              </a:extLst>
            </p:cNvPr>
            <p:cNvSpPr>
              <a:spLocks noChangeArrowheads="1"/>
            </p:cNvSpPr>
            <p:nvPr/>
          </p:nvSpPr>
          <p:spPr bwMode="auto">
            <a:xfrm>
              <a:off x="168" y="864"/>
              <a:ext cx="45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4,000</a:t>
              </a:r>
            </a:p>
          </p:txBody>
        </p:sp>
        <p:sp>
          <p:nvSpPr>
            <p:cNvPr id="54" name="Rectangle 49">
              <a:extLst>
                <a:ext uri="{FF2B5EF4-FFF2-40B4-BE49-F238E27FC236}">
                  <a16:creationId xmlns:a16="http://schemas.microsoft.com/office/drawing/2014/main" id="{1231652E-4D8D-4061-A1FF-002C807DB92E}"/>
                </a:ext>
              </a:extLst>
            </p:cNvPr>
            <p:cNvSpPr>
              <a:spLocks noChangeArrowheads="1"/>
            </p:cNvSpPr>
            <p:nvPr/>
          </p:nvSpPr>
          <p:spPr bwMode="auto">
            <a:xfrm>
              <a:off x="168" y="436"/>
              <a:ext cx="45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5,000</a:t>
              </a:r>
            </a:p>
          </p:txBody>
        </p:sp>
        <p:sp>
          <p:nvSpPr>
            <p:cNvPr id="55" name="Rectangle 50">
              <a:extLst>
                <a:ext uri="{FF2B5EF4-FFF2-40B4-BE49-F238E27FC236}">
                  <a16:creationId xmlns:a16="http://schemas.microsoft.com/office/drawing/2014/main" id="{350657FE-A929-4C68-8859-9DBF82B55EA6}"/>
                </a:ext>
              </a:extLst>
            </p:cNvPr>
            <p:cNvSpPr>
              <a:spLocks noChangeArrowheads="1"/>
            </p:cNvSpPr>
            <p:nvPr/>
          </p:nvSpPr>
          <p:spPr bwMode="auto">
            <a:xfrm>
              <a:off x="0" y="0"/>
              <a:ext cx="62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r>
                <a:rPr lang="en-US" altLang="zh-CN" sz="2300">
                  <a:ea typeface="宋体" panose="02010600030101010101" pitchFamily="2" charset="-122"/>
                </a:rPr>
                <a:t>$6,000</a:t>
              </a:r>
            </a:p>
          </p:txBody>
        </p:sp>
      </p:grpSp>
      <p:grpSp>
        <p:nvGrpSpPr>
          <p:cNvPr id="56" name="Group 52">
            <a:extLst>
              <a:ext uri="{FF2B5EF4-FFF2-40B4-BE49-F238E27FC236}">
                <a16:creationId xmlns:a16="http://schemas.microsoft.com/office/drawing/2014/main" id="{A49D0535-003B-4CE4-85A5-43EFADB19C13}"/>
              </a:ext>
            </a:extLst>
          </p:cNvPr>
          <p:cNvGrpSpPr>
            <a:grpSpLocks/>
          </p:cNvGrpSpPr>
          <p:nvPr/>
        </p:nvGrpSpPr>
        <p:grpSpPr bwMode="auto">
          <a:xfrm>
            <a:off x="4424363" y="5565775"/>
            <a:ext cx="4346575" cy="350838"/>
            <a:chOff x="0" y="0"/>
            <a:chExt cx="2738" cy="221"/>
          </a:xfrm>
        </p:grpSpPr>
        <p:sp>
          <p:nvSpPr>
            <p:cNvPr id="57" name="Rectangle 52">
              <a:extLst>
                <a:ext uri="{FF2B5EF4-FFF2-40B4-BE49-F238E27FC236}">
                  <a16:creationId xmlns:a16="http://schemas.microsoft.com/office/drawing/2014/main" id="{08D488BE-F0FF-49B0-8A66-C87AF851EA77}"/>
                </a:ext>
              </a:extLst>
            </p:cNvPr>
            <p:cNvSpPr>
              <a:spLocks noChangeArrowheads="1"/>
            </p:cNvSpPr>
            <p:nvPr/>
          </p:nvSpPr>
          <p:spPr bwMode="auto">
            <a:xfrm>
              <a:off x="0" y="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0</a:t>
              </a:r>
            </a:p>
          </p:txBody>
        </p:sp>
        <p:sp>
          <p:nvSpPr>
            <p:cNvPr id="58" name="Rectangle 53">
              <a:extLst>
                <a:ext uri="{FF2B5EF4-FFF2-40B4-BE49-F238E27FC236}">
                  <a16:creationId xmlns:a16="http://schemas.microsoft.com/office/drawing/2014/main" id="{E181307D-D863-470A-A8D0-15CDF2E967EE}"/>
                </a:ext>
              </a:extLst>
            </p:cNvPr>
            <p:cNvSpPr>
              <a:spLocks noChangeArrowheads="1"/>
            </p:cNvSpPr>
            <p:nvPr/>
          </p:nvSpPr>
          <p:spPr bwMode="auto">
            <a:xfrm>
              <a:off x="527" y="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1</a:t>
              </a:r>
            </a:p>
          </p:txBody>
        </p:sp>
        <p:sp>
          <p:nvSpPr>
            <p:cNvPr id="59" name="Rectangle 54">
              <a:extLst>
                <a:ext uri="{FF2B5EF4-FFF2-40B4-BE49-F238E27FC236}">
                  <a16:creationId xmlns:a16="http://schemas.microsoft.com/office/drawing/2014/main" id="{DED2A688-F8B0-49AB-A92D-99358F8A778D}"/>
                </a:ext>
              </a:extLst>
            </p:cNvPr>
            <p:cNvSpPr>
              <a:spLocks noChangeArrowheads="1"/>
            </p:cNvSpPr>
            <p:nvPr/>
          </p:nvSpPr>
          <p:spPr bwMode="auto">
            <a:xfrm>
              <a:off x="1054" y="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2</a:t>
              </a:r>
            </a:p>
          </p:txBody>
        </p:sp>
        <p:sp>
          <p:nvSpPr>
            <p:cNvPr id="60" name="Rectangle 55">
              <a:extLst>
                <a:ext uri="{FF2B5EF4-FFF2-40B4-BE49-F238E27FC236}">
                  <a16:creationId xmlns:a16="http://schemas.microsoft.com/office/drawing/2014/main" id="{1D1F6D08-5185-4DE5-AC14-213429AC3B74}"/>
                </a:ext>
              </a:extLst>
            </p:cNvPr>
            <p:cNvSpPr>
              <a:spLocks noChangeArrowheads="1"/>
            </p:cNvSpPr>
            <p:nvPr/>
          </p:nvSpPr>
          <p:spPr bwMode="auto">
            <a:xfrm>
              <a:off x="1582" y="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3</a:t>
              </a:r>
            </a:p>
          </p:txBody>
        </p:sp>
        <p:sp>
          <p:nvSpPr>
            <p:cNvPr id="61" name="Rectangle 56">
              <a:extLst>
                <a:ext uri="{FF2B5EF4-FFF2-40B4-BE49-F238E27FC236}">
                  <a16:creationId xmlns:a16="http://schemas.microsoft.com/office/drawing/2014/main" id="{E7679D3D-036B-4596-89B1-D5D7474DA60B}"/>
                </a:ext>
              </a:extLst>
            </p:cNvPr>
            <p:cNvSpPr>
              <a:spLocks noChangeArrowheads="1"/>
            </p:cNvSpPr>
            <p:nvPr/>
          </p:nvSpPr>
          <p:spPr bwMode="auto">
            <a:xfrm>
              <a:off x="2109" y="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4</a:t>
              </a:r>
            </a:p>
          </p:txBody>
        </p:sp>
        <p:sp>
          <p:nvSpPr>
            <p:cNvPr id="62" name="Rectangle 57">
              <a:extLst>
                <a:ext uri="{FF2B5EF4-FFF2-40B4-BE49-F238E27FC236}">
                  <a16:creationId xmlns:a16="http://schemas.microsoft.com/office/drawing/2014/main" id="{FB9FEC40-A84F-4E1B-9DB2-96775BA617B0}"/>
                </a:ext>
              </a:extLst>
            </p:cNvPr>
            <p:cNvSpPr>
              <a:spLocks noChangeArrowheads="1"/>
            </p:cNvSpPr>
            <p:nvPr/>
          </p:nvSpPr>
          <p:spPr bwMode="auto">
            <a:xfrm>
              <a:off x="2636" y="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a:ea typeface="宋体" panose="02010600030101010101" pitchFamily="2" charset="-122"/>
                </a:rPr>
                <a:t>5</a:t>
              </a:r>
            </a:p>
          </p:txBody>
        </p:sp>
      </p:grpSp>
      <p:grpSp>
        <p:nvGrpSpPr>
          <p:cNvPr id="63" name="Group 59">
            <a:extLst>
              <a:ext uri="{FF2B5EF4-FFF2-40B4-BE49-F238E27FC236}">
                <a16:creationId xmlns:a16="http://schemas.microsoft.com/office/drawing/2014/main" id="{C2521755-487D-45FE-AAB3-FEC085F8222C}"/>
              </a:ext>
            </a:extLst>
          </p:cNvPr>
          <p:cNvGrpSpPr>
            <a:grpSpLocks/>
          </p:cNvGrpSpPr>
          <p:nvPr/>
        </p:nvGrpSpPr>
        <p:grpSpPr bwMode="auto">
          <a:xfrm>
            <a:off x="3395663" y="3487738"/>
            <a:ext cx="5291137" cy="442912"/>
            <a:chOff x="0" y="0"/>
            <a:chExt cx="3333" cy="279"/>
          </a:xfrm>
        </p:grpSpPr>
        <p:sp>
          <p:nvSpPr>
            <p:cNvPr id="64" name="Line 59">
              <a:extLst>
                <a:ext uri="{FF2B5EF4-FFF2-40B4-BE49-F238E27FC236}">
                  <a16:creationId xmlns:a16="http://schemas.microsoft.com/office/drawing/2014/main" id="{097E9044-C21B-4F93-91A7-D48EA47416EA}"/>
                </a:ext>
              </a:extLst>
            </p:cNvPr>
            <p:cNvSpPr>
              <a:spLocks noChangeShapeType="1"/>
            </p:cNvSpPr>
            <p:nvPr/>
          </p:nvSpPr>
          <p:spPr bwMode="auto">
            <a:xfrm>
              <a:off x="693" y="143"/>
              <a:ext cx="2640" cy="0"/>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61">
              <a:extLst>
                <a:ext uri="{FF2B5EF4-FFF2-40B4-BE49-F238E27FC236}">
                  <a16:creationId xmlns:a16="http://schemas.microsoft.com/office/drawing/2014/main" id="{82D88895-2364-4AA9-880A-733ADB71B002}"/>
                </a:ext>
              </a:extLst>
            </p:cNvPr>
            <p:cNvSpPr>
              <a:spLocks noChangeArrowheads="1"/>
            </p:cNvSpPr>
            <p:nvPr/>
          </p:nvSpPr>
          <p:spPr bwMode="auto">
            <a:xfrm>
              <a:off x="0" y="0"/>
              <a:ext cx="67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300" b="1">
                  <a:solidFill>
                    <a:srgbClr val="0000FF"/>
                  </a:solidFill>
                  <a:ea typeface="宋体" panose="02010600030101010101" pitchFamily="2" charset="-122"/>
                </a:rPr>
                <a:t>$2,500</a:t>
              </a:r>
            </a:p>
          </p:txBody>
        </p:sp>
      </p:grpSp>
      <p:grpSp>
        <p:nvGrpSpPr>
          <p:cNvPr id="66" name="Group 62">
            <a:extLst>
              <a:ext uri="{FF2B5EF4-FFF2-40B4-BE49-F238E27FC236}">
                <a16:creationId xmlns:a16="http://schemas.microsoft.com/office/drawing/2014/main" id="{5094897A-B792-4A03-923F-E6FC482F11BD}"/>
              </a:ext>
            </a:extLst>
          </p:cNvPr>
          <p:cNvGrpSpPr>
            <a:grpSpLocks/>
          </p:cNvGrpSpPr>
          <p:nvPr/>
        </p:nvGrpSpPr>
        <p:grpSpPr bwMode="auto">
          <a:xfrm>
            <a:off x="6877050" y="3714750"/>
            <a:ext cx="279400" cy="2197100"/>
            <a:chOff x="0" y="0"/>
            <a:chExt cx="176" cy="1384"/>
          </a:xfrm>
        </p:grpSpPr>
        <p:sp>
          <p:nvSpPr>
            <p:cNvPr id="67" name="Line 62">
              <a:extLst>
                <a:ext uri="{FF2B5EF4-FFF2-40B4-BE49-F238E27FC236}">
                  <a16:creationId xmlns:a16="http://schemas.microsoft.com/office/drawing/2014/main" id="{3886C460-F805-43BF-8076-AEEDF91394AA}"/>
                </a:ext>
              </a:extLst>
            </p:cNvPr>
            <p:cNvSpPr>
              <a:spLocks noChangeShapeType="1"/>
            </p:cNvSpPr>
            <p:nvPr/>
          </p:nvSpPr>
          <p:spPr bwMode="auto">
            <a:xfrm>
              <a:off x="88" y="0"/>
              <a:ext cx="0" cy="1140"/>
            </a:xfrm>
            <a:prstGeom prst="line">
              <a:avLst/>
            </a:prstGeom>
            <a:noFill/>
            <a:ln w="28575">
              <a:solidFill>
                <a:srgbClr val="3333FF"/>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Rectangle 63">
              <a:extLst>
                <a:ext uri="{FF2B5EF4-FFF2-40B4-BE49-F238E27FC236}">
                  <a16:creationId xmlns:a16="http://schemas.microsoft.com/office/drawing/2014/main" id="{67ED17C5-D204-451B-955C-846826043266}"/>
                </a:ext>
              </a:extLst>
            </p:cNvPr>
            <p:cNvSpPr>
              <a:spLocks noChangeArrowheads="1"/>
            </p:cNvSpPr>
            <p:nvPr/>
          </p:nvSpPr>
          <p:spPr bwMode="auto">
            <a:xfrm>
              <a:off x="0" y="1168"/>
              <a:ext cx="176" cy="21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Tree>
    <p:extLst>
      <p:ext uri="{BB962C8B-B14F-4D97-AF65-F5344CB8AC3E}">
        <p14:creationId xmlns:p14="http://schemas.microsoft.com/office/powerpoint/2010/main" val="1759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par>
                                <p:cTn id="8" presetID="22" presetClass="entr" presetSubtype="1"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up)">
                                      <p:cBhvr>
                                        <p:cTn id="1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EC671-36AD-483D-9043-AA57951DD445}"/>
              </a:ext>
            </a:extLst>
          </p:cNvPr>
          <p:cNvSpPr>
            <a:spLocks noGrp="1"/>
          </p:cNvSpPr>
          <p:nvPr>
            <p:ph type="title"/>
          </p:nvPr>
        </p:nvSpPr>
        <p:spPr/>
        <p:txBody>
          <a:bodyPr/>
          <a:lstStyle/>
          <a:p>
            <a:r>
              <a:rPr lang="zh-CN" altLang="en-US" dirty="0"/>
              <a:t>完全竞争厂商的要素需求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B88C37-ED27-4EBA-B7C1-143EBB534ECF}"/>
                  </a:ext>
                </a:extLst>
              </p:cNvPr>
              <p:cNvSpPr>
                <a:spLocks noGrp="1"/>
              </p:cNvSpPr>
              <p:nvPr>
                <p:ph idx="1"/>
              </p:nvPr>
            </p:nvSpPr>
            <p:spPr/>
            <p:txBody>
              <a:bodyPr>
                <a:normAutofit fontScale="92500" lnSpcReduction="10000"/>
              </a:bodyPr>
              <a:lstStyle/>
              <a:p>
                <a:r>
                  <a:rPr lang="zh-CN" altLang="en-US" dirty="0"/>
                  <a:t>假定：完全竞争企业只使用一种生产要素、生产单一产品、追求利润最大化。</a:t>
                </a:r>
              </a:p>
              <a:p>
                <a:pPr lvl="1"/>
                <a:r>
                  <a:rPr lang="zh-CN" altLang="en-US" dirty="0"/>
                  <a:t>如短期的劳动需求</a:t>
                </a:r>
                <a:endParaRPr lang="en-US" altLang="zh-CN" dirty="0"/>
              </a:p>
              <a:p>
                <a:r>
                  <a:rPr lang="zh-CN" altLang="en-US" dirty="0"/>
                  <a:t>使用要素的边际收益</a:t>
                </a:r>
                <a:endParaRPr lang="en-US" altLang="zh-CN" dirty="0"/>
              </a:p>
              <a:p>
                <a:r>
                  <a:rPr lang="zh-CN" altLang="en-US" dirty="0"/>
                  <a:t>完全竞争的产品市场：</a:t>
                </a:r>
                <a:r>
                  <a:rPr lang="en-US" altLang="zh-CN" dirty="0"/>
                  <a:t>R=P*Q</a:t>
                </a:r>
              </a:p>
              <a:p>
                <a:pPr lvl="1"/>
                <a:r>
                  <a:rPr lang="zh-CN" altLang="en-US" dirty="0"/>
                  <a:t>收益等于价格乘以产量</a:t>
                </a:r>
                <a:endParaRPr lang="en-US" altLang="zh-CN" dirty="0"/>
              </a:p>
              <a:p>
                <a:r>
                  <a:rPr lang="zh-CN" altLang="en-US" dirty="0"/>
                  <a:t>产量是要素投入的函数：</a:t>
                </a:r>
                <a:r>
                  <a:rPr lang="en-US" altLang="zh-CN" dirty="0"/>
                  <a:t>Q=Q(L)</a:t>
                </a:r>
              </a:p>
              <a:p>
                <a:r>
                  <a:rPr lang="zh-CN" altLang="en-US" dirty="0"/>
                  <a:t>要素投入的边际收益：</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𝑑𝑅</m:t>
                          </m:r>
                        </m:num>
                        <m:den>
                          <m:r>
                            <a:rPr lang="en-US" altLang="zh-CN" b="0" i="1" smtClean="0">
                              <a:latin typeface="Cambria Math" panose="02040503050406030204" pitchFamily="18" charset="0"/>
                            </a:rPr>
                            <m:t>𝑑𝐿</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𝑑𝑅</m:t>
                          </m:r>
                        </m:num>
                        <m:den>
                          <m:r>
                            <a:rPr lang="en-US" altLang="zh-CN" b="0" i="1" smtClean="0">
                              <a:latin typeface="Cambria Math" panose="02040503050406030204" pitchFamily="18" charset="0"/>
                            </a:rPr>
                            <m:t>𝑑𝑄</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𝑑𝑄</m:t>
                          </m:r>
                        </m:num>
                        <m:den>
                          <m:r>
                            <a:rPr lang="en-US" altLang="zh-CN" b="0" i="1" smtClean="0">
                              <a:latin typeface="Cambria Math" panose="02040503050406030204" pitchFamily="18" charset="0"/>
                            </a:rPr>
                            <m:t>𝑑𝐿</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𝑀𝑃</m:t>
                      </m:r>
                    </m:oMath>
                  </m:oMathPara>
                </a14:m>
                <a:endParaRPr lang="en-US" altLang="zh-CN" dirty="0"/>
              </a:p>
              <a:p>
                <a:r>
                  <a:rPr lang="zh-CN" altLang="en-US" dirty="0"/>
                  <a:t>额外一单位要素带来的收益增加</a:t>
                </a:r>
                <a:r>
                  <a:rPr lang="en-US" altLang="zh-CN" dirty="0"/>
                  <a:t>=</a:t>
                </a:r>
                <a:r>
                  <a:rPr lang="zh-CN" altLang="en-US" dirty="0"/>
                  <a:t>边际产品价值</a:t>
                </a:r>
              </a:p>
            </p:txBody>
          </p:sp>
        </mc:Choice>
        <mc:Fallback xmlns="">
          <p:sp>
            <p:nvSpPr>
              <p:cNvPr id="3" name="内容占位符 2">
                <a:extLst>
                  <a:ext uri="{FF2B5EF4-FFF2-40B4-BE49-F238E27FC236}">
                    <a16:creationId xmlns:a16="http://schemas.microsoft.com/office/drawing/2014/main" id="{39B88C37-ED27-4EBA-B7C1-143EBB534ECF}"/>
                  </a:ext>
                </a:extLst>
              </p:cNvPr>
              <p:cNvSpPr>
                <a:spLocks noGrp="1" noRot="1" noChangeAspect="1" noMove="1" noResize="1" noEditPoints="1" noAdjustHandles="1" noChangeArrowheads="1" noChangeShapeType="1" noTextEdit="1"/>
              </p:cNvSpPr>
              <p:nvPr>
                <p:ph idx="1"/>
              </p:nvPr>
            </p:nvSpPr>
            <p:spPr>
              <a:blipFill>
                <a:blip r:embed="rId2"/>
                <a:stretch>
                  <a:fillRect l="-1159" t="-2801" b="-3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064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28563-0E87-4C80-B296-477000617A55}"/>
              </a:ext>
            </a:extLst>
          </p:cNvPr>
          <p:cNvSpPr>
            <a:spLocks noGrp="1"/>
          </p:cNvSpPr>
          <p:nvPr>
            <p:ph type="title"/>
          </p:nvPr>
        </p:nvSpPr>
        <p:spPr/>
        <p:txBody>
          <a:bodyPr/>
          <a:lstStyle/>
          <a:p>
            <a:r>
              <a:rPr lang="zh-CN" altLang="en-US" dirty="0"/>
              <a:t>完全竞争厂商的要素需求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601B63-5BE1-4A9D-A918-9D8161700636}"/>
                  </a:ext>
                </a:extLst>
              </p:cNvPr>
              <p:cNvSpPr>
                <a:spLocks noGrp="1"/>
              </p:cNvSpPr>
              <p:nvPr>
                <p:ph idx="1"/>
              </p:nvPr>
            </p:nvSpPr>
            <p:spPr/>
            <p:txBody>
              <a:bodyPr/>
              <a:lstStyle/>
              <a:p>
                <a:r>
                  <a:rPr lang="zh-CN" altLang="en-US" dirty="0"/>
                  <a:t>使用要素的边际成本</a:t>
                </a:r>
                <a:endParaRPr lang="en-US" altLang="zh-CN" dirty="0"/>
              </a:p>
              <a:p>
                <a:r>
                  <a:rPr lang="zh-CN" altLang="en-US" dirty="0"/>
                  <a:t>完全竞争的要素市场：</a:t>
                </a:r>
                <a:r>
                  <a:rPr lang="en-US" altLang="zh-CN" dirty="0"/>
                  <a:t>C(L)=W*L</a:t>
                </a:r>
              </a:p>
              <a:p>
                <a:pPr lvl="1"/>
                <a:r>
                  <a:rPr lang="zh-CN" altLang="en-US" dirty="0"/>
                  <a:t>成本等于要素价格乘以使用量</a:t>
                </a:r>
                <a:endParaRPr lang="en-US" altLang="zh-CN" dirty="0"/>
              </a:p>
              <a:p>
                <a:r>
                  <a:rPr lang="zh-CN" altLang="en-US" dirty="0"/>
                  <a:t>厂商使用要素的边际成本：</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𝑑𝐶</m:t>
                          </m:r>
                        </m:num>
                        <m:den>
                          <m:r>
                            <a:rPr lang="en-US" altLang="zh-CN" b="0" i="1" smtClean="0">
                              <a:latin typeface="Cambria Math" panose="02040503050406030204" pitchFamily="18" charset="0"/>
                            </a:rPr>
                            <m:t>𝑑𝐿</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xmlns="">
          <p:sp>
            <p:nvSpPr>
              <p:cNvPr id="3" name="内容占位符 2">
                <a:extLst>
                  <a:ext uri="{FF2B5EF4-FFF2-40B4-BE49-F238E27FC236}">
                    <a16:creationId xmlns:a16="http://schemas.microsoft.com/office/drawing/2014/main" id="{CE601B63-5BE1-4A9D-A918-9D8161700636}"/>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049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D7CC0-4E5F-4F11-B9CA-E448D25A67A6}"/>
              </a:ext>
            </a:extLst>
          </p:cNvPr>
          <p:cNvSpPr>
            <a:spLocks noGrp="1"/>
          </p:cNvSpPr>
          <p:nvPr>
            <p:ph type="title"/>
          </p:nvPr>
        </p:nvSpPr>
        <p:spPr/>
        <p:txBody>
          <a:bodyPr/>
          <a:lstStyle/>
          <a:p>
            <a:r>
              <a:rPr lang="zh-CN" altLang="en-US" dirty="0"/>
              <a:t>完全竞争厂商的要素需求</a:t>
            </a:r>
          </a:p>
        </p:txBody>
      </p:sp>
      <p:sp>
        <p:nvSpPr>
          <p:cNvPr id="3" name="内容占位符 2">
            <a:extLst>
              <a:ext uri="{FF2B5EF4-FFF2-40B4-BE49-F238E27FC236}">
                <a16:creationId xmlns:a16="http://schemas.microsoft.com/office/drawing/2014/main" id="{9AE1ABC1-0197-4AD2-873B-2B6C42ABCA44}"/>
              </a:ext>
            </a:extLst>
          </p:cNvPr>
          <p:cNvSpPr>
            <a:spLocks noGrp="1"/>
          </p:cNvSpPr>
          <p:nvPr>
            <p:ph idx="1"/>
          </p:nvPr>
        </p:nvSpPr>
        <p:spPr/>
        <p:txBody>
          <a:bodyPr/>
          <a:lstStyle/>
          <a:p>
            <a:r>
              <a:rPr lang="zh-CN" altLang="en-US" dirty="0"/>
              <a:t>完全竞争企业的要素使用原则：</a:t>
            </a:r>
          </a:p>
          <a:p>
            <a:r>
              <a:rPr lang="zh-CN" altLang="en-US" dirty="0"/>
              <a:t>要素的边际收益为边际产品价值</a:t>
            </a:r>
            <a:r>
              <a:rPr lang="en-US" altLang="zh-CN" dirty="0"/>
              <a:t>VMP =P·MP, </a:t>
            </a:r>
            <a:r>
              <a:rPr lang="zh-CN" altLang="en-US" dirty="0"/>
              <a:t>要素的边际成本为要素价格</a:t>
            </a:r>
            <a:r>
              <a:rPr lang="en-US" altLang="zh-CN" dirty="0"/>
              <a:t>W, </a:t>
            </a:r>
            <a:r>
              <a:rPr lang="zh-CN" altLang="en-US" dirty="0"/>
              <a:t>故完全竞争企业使用要素的原则可以表示为</a:t>
            </a:r>
            <a:r>
              <a:rPr lang="en-US" altLang="zh-CN" dirty="0"/>
              <a:t>:</a:t>
            </a:r>
          </a:p>
          <a:p>
            <a:pPr marL="0" indent="0">
              <a:buNone/>
            </a:pPr>
            <a:r>
              <a:rPr lang="en-US" altLang="zh-CN" dirty="0"/>
              <a:t>	     		VMP =W</a:t>
            </a:r>
            <a:r>
              <a:rPr lang="zh-CN" altLang="en-US" dirty="0"/>
              <a:t>或者</a:t>
            </a:r>
            <a:r>
              <a:rPr lang="en-US" altLang="zh-CN" dirty="0"/>
              <a:t>P·MP =W</a:t>
            </a:r>
          </a:p>
          <a:p>
            <a:r>
              <a:rPr lang="zh-CN" altLang="en-US" dirty="0"/>
              <a:t>这是利润最大化的一般原则</a:t>
            </a:r>
            <a:r>
              <a:rPr lang="en-US" altLang="zh-CN" dirty="0"/>
              <a:t>(</a:t>
            </a:r>
            <a:r>
              <a:rPr lang="zh-CN" altLang="en-US" dirty="0"/>
              <a:t>即边际收益等于边际成本</a:t>
            </a:r>
            <a:r>
              <a:rPr lang="en-US" altLang="zh-CN" dirty="0"/>
              <a:t>) </a:t>
            </a:r>
            <a:r>
              <a:rPr lang="zh-CN" altLang="en-US" dirty="0"/>
              <a:t>在完全竞争企业的要素使用量的决定问题上的具体运用。</a:t>
            </a:r>
          </a:p>
          <a:p>
            <a:endParaRPr lang="zh-CN" altLang="en-US" dirty="0"/>
          </a:p>
        </p:txBody>
      </p:sp>
    </p:spTree>
    <p:extLst>
      <p:ext uri="{BB962C8B-B14F-4D97-AF65-F5344CB8AC3E}">
        <p14:creationId xmlns:p14="http://schemas.microsoft.com/office/powerpoint/2010/main" val="348641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BE1A9-6F2F-4C26-B0E5-EB5B78790728}"/>
              </a:ext>
            </a:extLst>
          </p:cNvPr>
          <p:cNvSpPr>
            <a:spLocks noGrp="1"/>
          </p:cNvSpPr>
          <p:nvPr>
            <p:ph type="title"/>
          </p:nvPr>
        </p:nvSpPr>
        <p:spPr>
          <a:xfrm>
            <a:off x="628650" y="365126"/>
            <a:ext cx="7886700" cy="1325563"/>
          </a:xfrm>
        </p:spPr>
        <p:txBody>
          <a:bodyPr/>
          <a:lstStyle/>
          <a:p>
            <a:r>
              <a:rPr lang="zh-CN" altLang="en-US" dirty="0"/>
              <a:t>完全竞争厂商的要素需求</a:t>
            </a:r>
          </a:p>
        </p:txBody>
      </p:sp>
      <p:sp>
        <p:nvSpPr>
          <p:cNvPr id="3" name="内容占位符 2">
            <a:extLst>
              <a:ext uri="{FF2B5EF4-FFF2-40B4-BE49-F238E27FC236}">
                <a16:creationId xmlns:a16="http://schemas.microsoft.com/office/drawing/2014/main" id="{775DCF74-36B1-463F-A775-6D1D07AAEDD4}"/>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D602DA64-B028-42F5-BB05-3AA41200B27B}"/>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buFontTx/>
              <a:buNone/>
              <a:defRPr/>
            </a:pPr>
            <a:br>
              <a:rPr lang="zh-CN" altLang="en-US" dirty="0"/>
            </a:br>
            <a:endParaRPr lang="en-US" altLang="zh-CN" dirty="0"/>
          </a:p>
          <a:p>
            <a:pPr marL="342900" lvl="1" indent="-342900">
              <a:buFontTx/>
              <a:buNone/>
              <a:defRPr/>
            </a:pPr>
            <a:endParaRPr lang="zh-CN" altLang="en-US" dirty="0"/>
          </a:p>
          <a:p>
            <a:pPr lvl="2">
              <a:buFontTx/>
              <a:buNone/>
              <a:defRPr/>
            </a:pPr>
            <a:endParaRPr lang="zh-CN" altLang="en-US" dirty="0"/>
          </a:p>
        </p:txBody>
      </p:sp>
      <p:sp>
        <p:nvSpPr>
          <p:cNvPr id="5" name="Line 4">
            <a:extLst>
              <a:ext uri="{FF2B5EF4-FFF2-40B4-BE49-F238E27FC236}">
                <a16:creationId xmlns:a16="http://schemas.microsoft.com/office/drawing/2014/main" id="{D6BC1DBE-EE17-418B-AB1F-D1C961F77070}"/>
              </a:ext>
            </a:extLst>
          </p:cNvPr>
          <p:cNvSpPr>
            <a:spLocks noChangeShapeType="1"/>
          </p:cNvSpPr>
          <p:nvPr/>
        </p:nvSpPr>
        <p:spPr bwMode="auto">
          <a:xfrm flipV="1">
            <a:off x="2746375" y="2646363"/>
            <a:ext cx="1588" cy="336232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17E65CAD-51A2-44CC-8E4B-F9295BB397BD}"/>
              </a:ext>
            </a:extLst>
          </p:cNvPr>
          <p:cNvSpPr>
            <a:spLocks noChangeShapeType="1"/>
          </p:cNvSpPr>
          <p:nvPr/>
        </p:nvSpPr>
        <p:spPr bwMode="auto">
          <a:xfrm>
            <a:off x="2746375" y="6008688"/>
            <a:ext cx="4014788"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5EC4CC75-596A-493E-8742-9AE78DAB303F}"/>
              </a:ext>
            </a:extLst>
          </p:cNvPr>
          <p:cNvSpPr>
            <a:spLocks noChangeArrowheads="1"/>
          </p:cNvSpPr>
          <p:nvPr/>
        </p:nvSpPr>
        <p:spPr bwMode="auto">
          <a:xfrm>
            <a:off x="2360613" y="2571750"/>
            <a:ext cx="6159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916C24FA-27D8-4A77-A4B7-AE1891EB26CF}"/>
              </a:ext>
            </a:extLst>
          </p:cNvPr>
          <p:cNvSpPr>
            <a:spLocks noChangeArrowheads="1"/>
          </p:cNvSpPr>
          <p:nvPr/>
        </p:nvSpPr>
        <p:spPr bwMode="auto">
          <a:xfrm>
            <a:off x="2438400" y="5859463"/>
            <a:ext cx="333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6452DE0B-2C65-42DF-9C6E-BC44F88F1727}"/>
              </a:ext>
            </a:extLst>
          </p:cNvPr>
          <p:cNvSpPr>
            <a:spLocks noChangeArrowheads="1"/>
          </p:cNvSpPr>
          <p:nvPr/>
        </p:nvSpPr>
        <p:spPr bwMode="auto">
          <a:xfrm>
            <a:off x="6453188" y="6010275"/>
            <a:ext cx="333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Line 9">
            <a:extLst>
              <a:ext uri="{FF2B5EF4-FFF2-40B4-BE49-F238E27FC236}">
                <a16:creationId xmlns:a16="http://schemas.microsoft.com/office/drawing/2014/main" id="{BF0A649D-6CC2-43AB-99C0-2FCE689328FE}"/>
              </a:ext>
            </a:extLst>
          </p:cNvPr>
          <p:cNvSpPr>
            <a:spLocks noChangeShapeType="1"/>
          </p:cNvSpPr>
          <p:nvPr/>
        </p:nvSpPr>
        <p:spPr bwMode="auto">
          <a:xfrm>
            <a:off x="3365500" y="3244850"/>
            <a:ext cx="2855913" cy="2166938"/>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41B25A08-167A-49BD-A1CE-CC61B9EF82F1}"/>
              </a:ext>
            </a:extLst>
          </p:cNvPr>
          <p:cNvSpPr>
            <a:spLocks noChangeArrowheads="1"/>
          </p:cNvSpPr>
          <p:nvPr/>
        </p:nvSpPr>
        <p:spPr bwMode="auto">
          <a:xfrm>
            <a:off x="2900363" y="2944813"/>
            <a:ext cx="12223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VMP</a:t>
            </a:r>
            <a:r>
              <a:rPr lang="en-US" altLang="zh-CN" sz="1600">
                <a:solidFill>
                  <a:srgbClr val="000000"/>
                </a:solidFill>
              </a:rPr>
              <a:t>(L)</a:t>
            </a:r>
            <a:endParaRPr lang="zh-CN" altLang="en-US" sz="1600">
              <a:solidFill>
                <a:srgbClr val="000000"/>
              </a:solidFill>
            </a:endParaRPr>
          </a:p>
        </p:txBody>
      </p:sp>
      <p:sp>
        <p:nvSpPr>
          <p:cNvPr id="12" name="Text Box 11">
            <a:extLst>
              <a:ext uri="{FF2B5EF4-FFF2-40B4-BE49-F238E27FC236}">
                <a16:creationId xmlns:a16="http://schemas.microsoft.com/office/drawing/2014/main" id="{AF43DF4C-2114-4B4A-BD28-AD05017218B8}"/>
              </a:ext>
            </a:extLst>
          </p:cNvPr>
          <p:cNvSpPr>
            <a:spLocks noChangeArrowheads="1"/>
          </p:cNvSpPr>
          <p:nvPr/>
        </p:nvSpPr>
        <p:spPr bwMode="auto">
          <a:xfrm>
            <a:off x="2360613" y="3692525"/>
            <a:ext cx="5397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3" name="Line 12">
            <a:extLst>
              <a:ext uri="{FF2B5EF4-FFF2-40B4-BE49-F238E27FC236}">
                <a16:creationId xmlns:a16="http://schemas.microsoft.com/office/drawing/2014/main" id="{37250BE9-D457-4B7F-8F8F-C8CFB71BBAF0}"/>
              </a:ext>
            </a:extLst>
          </p:cNvPr>
          <p:cNvSpPr>
            <a:spLocks noChangeShapeType="1"/>
          </p:cNvSpPr>
          <p:nvPr/>
        </p:nvSpPr>
        <p:spPr bwMode="auto">
          <a:xfrm>
            <a:off x="2746375" y="3916363"/>
            <a:ext cx="1547813"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a:extLst>
              <a:ext uri="{FF2B5EF4-FFF2-40B4-BE49-F238E27FC236}">
                <a16:creationId xmlns:a16="http://schemas.microsoft.com/office/drawing/2014/main" id="{3FE1BAE7-A16A-41B5-A92D-4A3BD439D8A2}"/>
              </a:ext>
            </a:extLst>
          </p:cNvPr>
          <p:cNvSpPr>
            <a:spLocks noChangeShapeType="1"/>
          </p:cNvSpPr>
          <p:nvPr/>
        </p:nvSpPr>
        <p:spPr bwMode="auto">
          <a:xfrm>
            <a:off x="2746375" y="4813300"/>
            <a:ext cx="2700338"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741B391F-A1E0-45F8-819F-FA868B43D724}"/>
              </a:ext>
            </a:extLst>
          </p:cNvPr>
          <p:cNvSpPr>
            <a:spLocks noChangeShapeType="1"/>
          </p:cNvSpPr>
          <p:nvPr/>
        </p:nvSpPr>
        <p:spPr bwMode="auto">
          <a:xfrm>
            <a:off x="4291013" y="3916363"/>
            <a:ext cx="1587" cy="209391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4B2F47DF-0AD1-4375-A22D-F9E1505CF0D9}"/>
              </a:ext>
            </a:extLst>
          </p:cNvPr>
          <p:cNvSpPr>
            <a:spLocks noChangeShapeType="1"/>
          </p:cNvSpPr>
          <p:nvPr/>
        </p:nvSpPr>
        <p:spPr bwMode="auto">
          <a:xfrm>
            <a:off x="5448300" y="4813300"/>
            <a:ext cx="0" cy="119697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6">
            <a:extLst>
              <a:ext uri="{FF2B5EF4-FFF2-40B4-BE49-F238E27FC236}">
                <a16:creationId xmlns:a16="http://schemas.microsoft.com/office/drawing/2014/main" id="{FEEF9576-26AF-448E-A716-72B96650D282}"/>
              </a:ext>
            </a:extLst>
          </p:cNvPr>
          <p:cNvSpPr>
            <a:spLocks noChangeArrowheads="1"/>
          </p:cNvSpPr>
          <p:nvPr/>
        </p:nvSpPr>
        <p:spPr bwMode="auto">
          <a:xfrm>
            <a:off x="2071688" y="4694238"/>
            <a:ext cx="520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8" name="Text Box 17">
            <a:extLst>
              <a:ext uri="{FF2B5EF4-FFF2-40B4-BE49-F238E27FC236}">
                <a16:creationId xmlns:a16="http://schemas.microsoft.com/office/drawing/2014/main" id="{482CFEC8-E415-44B0-93DC-F7114B102275}"/>
              </a:ext>
            </a:extLst>
          </p:cNvPr>
          <p:cNvSpPr>
            <a:spLocks noChangeArrowheads="1"/>
          </p:cNvSpPr>
          <p:nvPr/>
        </p:nvSpPr>
        <p:spPr bwMode="auto">
          <a:xfrm>
            <a:off x="2360613" y="4664075"/>
            <a:ext cx="5080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1</a:t>
            </a:r>
            <a:endParaRPr lang="zh-CN" altLang="en-US" sz="1600">
              <a:solidFill>
                <a:schemeClr val="tx1"/>
              </a:solidFill>
            </a:endParaRPr>
          </a:p>
        </p:txBody>
      </p:sp>
      <p:sp>
        <p:nvSpPr>
          <p:cNvPr id="19" name="Text Box 18">
            <a:extLst>
              <a:ext uri="{FF2B5EF4-FFF2-40B4-BE49-F238E27FC236}">
                <a16:creationId xmlns:a16="http://schemas.microsoft.com/office/drawing/2014/main" id="{D4781350-769B-4FF8-820F-5096E9682FB8}"/>
              </a:ext>
            </a:extLst>
          </p:cNvPr>
          <p:cNvSpPr>
            <a:spLocks noChangeArrowheads="1"/>
          </p:cNvSpPr>
          <p:nvPr/>
        </p:nvSpPr>
        <p:spPr bwMode="auto">
          <a:xfrm>
            <a:off x="4213225" y="3617913"/>
            <a:ext cx="38576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A</a:t>
            </a:r>
            <a:endParaRPr lang="zh-CN" altLang="en-US" sz="1600">
              <a:solidFill>
                <a:schemeClr val="tx1"/>
              </a:solidFill>
            </a:endParaRPr>
          </a:p>
        </p:txBody>
      </p:sp>
      <p:sp>
        <p:nvSpPr>
          <p:cNvPr id="20" name="Text Box 19">
            <a:extLst>
              <a:ext uri="{FF2B5EF4-FFF2-40B4-BE49-F238E27FC236}">
                <a16:creationId xmlns:a16="http://schemas.microsoft.com/office/drawing/2014/main" id="{EBD626F1-634E-45AA-B220-B18365957949}"/>
              </a:ext>
            </a:extLst>
          </p:cNvPr>
          <p:cNvSpPr>
            <a:spLocks noChangeArrowheads="1"/>
          </p:cNvSpPr>
          <p:nvPr/>
        </p:nvSpPr>
        <p:spPr bwMode="auto">
          <a:xfrm>
            <a:off x="6065838" y="3692525"/>
            <a:ext cx="333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21" name="Text Box 20">
            <a:extLst>
              <a:ext uri="{FF2B5EF4-FFF2-40B4-BE49-F238E27FC236}">
                <a16:creationId xmlns:a16="http://schemas.microsoft.com/office/drawing/2014/main" id="{60BEDE6E-6029-4B50-9E0D-49439B65411B}"/>
              </a:ext>
            </a:extLst>
          </p:cNvPr>
          <p:cNvSpPr>
            <a:spLocks noChangeArrowheads="1"/>
          </p:cNvSpPr>
          <p:nvPr/>
        </p:nvSpPr>
        <p:spPr bwMode="auto">
          <a:xfrm>
            <a:off x="2603500" y="3954463"/>
            <a:ext cx="3317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22" name="Text Box 23">
            <a:extLst>
              <a:ext uri="{FF2B5EF4-FFF2-40B4-BE49-F238E27FC236}">
                <a16:creationId xmlns:a16="http://schemas.microsoft.com/office/drawing/2014/main" id="{DFC40122-0335-4C6D-A7A7-BC09C17E66B6}"/>
              </a:ext>
            </a:extLst>
          </p:cNvPr>
          <p:cNvSpPr>
            <a:spLocks noChangeArrowheads="1"/>
          </p:cNvSpPr>
          <p:nvPr/>
        </p:nvSpPr>
        <p:spPr bwMode="auto">
          <a:xfrm>
            <a:off x="5316538" y="4518025"/>
            <a:ext cx="4397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B</a:t>
            </a:r>
            <a:endParaRPr lang="zh-CN" altLang="en-US" sz="1600">
              <a:solidFill>
                <a:schemeClr val="tx1"/>
              </a:solidFill>
            </a:endParaRPr>
          </a:p>
        </p:txBody>
      </p:sp>
      <p:sp>
        <p:nvSpPr>
          <p:cNvPr id="23" name="Text Box 24">
            <a:extLst>
              <a:ext uri="{FF2B5EF4-FFF2-40B4-BE49-F238E27FC236}">
                <a16:creationId xmlns:a16="http://schemas.microsoft.com/office/drawing/2014/main" id="{839B55DF-DE47-4E76-93DA-BC59090DCC9B}"/>
              </a:ext>
            </a:extLst>
          </p:cNvPr>
          <p:cNvSpPr>
            <a:spLocks noChangeArrowheads="1"/>
          </p:cNvSpPr>
          <p:nvPr/>
        </p:nvSpPr>
        <p:spPr bwMode="auto">
          <a:xfrm>
            <a:off x="4137025" y="6010275"/>
            <a:ext cx="5095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0</a:t>
            </a:r>
            <a:endParaRPr lang="zh-CN" altLang="en-US" sz="1600">
              <a:solidFill>
                <a:schemeClr val="tx1"/>
              </a:solidFill>
            </a:endParaRPr>
          </a:p>
        </p:txBody>
      </p:sp>
      <p:sp>
        <p:nvSpPr>
          <p:cNvPr id="24" name="Text Box 25">
            <a:extLst>
              <a:ext uri="{FF2B5EF4-FFF2-40B4-BE49-F238E27FC236}">
                <a16:creationId xmlns:a16="http://schemas.microsoft.com/office/drawing/2014/main" id="{0F96976E-71FC-49ED-BA87-A2B88741F3B4}"/>
              </a:ext>
            </a:extLst>
          </p:cNvPr>
          <p:cNvSpPr>
            <a:spLocks noChangeArrowheads="1"/>
          </p:cNvSpPr>
          <p:nvPr/>
        </p:nvSpPr>
        <p:spPr bwMode="auto">
          <a:xfrm>
            <a:off x="5294313" y="6010275"/>
            <a:ext cx="45561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1</a:t>
            </a:r>
            <a:endParaRPr lang="zh-CN" altLang="en-US" sz="1600">
              <a:solidFill>
                <a:schemeClr val="tx1"/>
              </a:solidFill>
            </a:endParaRPr>
          </a:p>
        </p:txBody>
      </p:sp>
      <p:sp>
        <p:nvSpPr>
          <p:cNvPr id="25" name="圆角矩形标注 26">
            <a:extLst>
              <a:ext uri="{FF2B5EF4-FFF2-40B4-BE49-F238E27FC236}">
                <a16:creationId xmlns:a16="http://schemas.microsoft.com/office/drawing/2014/main" id="{43BE1C73-4CC6-4E94-8DB8-A2FF6952929A}"/>
              </a:ext>
            </a:extLst>
          </p:cNvPr>
          <p:cNvSpPr>
            <a:spLocks noChangeArrowheads="1"/>
          </p:cNvSpPr>
          <p:nvPr/>
        </p:nvSpPr>
        <p:spPr bwMode="auto">
          <a:xfrm>
            <a:off x="4286250" y="2071688"/>
            <a:ext cx="2571750" cy="1463675"/>
          </a:xfrm>
          <a:prstGeom prst="wedgeRoundRectCallout">
            <a:avLst>
              <a:gd name="adj1" fmla="val -19708"/>
              <a:gd name="adj2" fmla="val 43667"/>
              <a:gd name="adj3" fmla="val 16667"/>
            </a:avLst>
          </a:prstGeom>
          <a:solidFill>
            <a:srgbClr val="D2FEED"/>
          </a:solidFill>
          <a:ln>
            <a:noFill/>
          </a:ln>
        </p:spPr>
        <p:txBody>
          <a:bodyPr>
            <a:spAutoFit/>
          </a:bodyPr>
          <a:lstStyle/>
          <a:p>
            <a:pPr>
              <a:buFont typeface="Arial" panose="020B0604020202020204" pitchFamily="34" charset="0"/>
              <a:buNone/>
              <a:defRPr/>
            </a:pPr>
            <a:r>
              <a:rPr lang="zh-CN" altLang="en-US" b="0" dirty="0">
                <a:solidFill>
                  <a:srgbClr val="000000"/>
                </a:solidFill>
                <a:sym typeface="Arial" panose="020B0604020202020204" pitchFamily="34" charset="0"/>
              </a:rPr>
              <a:t>完全竞争企业的要素需求曲线反映的是</a:t>
            </a:r>
            <a:r>
              <a:rPr lang="en-US" altLang="zh-CN" b="0" dirty="0">
                <a:solidFill>
                  <a:srgbClr val="000000"/>
                </a:solidFill>
                <a:sym typeface="Arial" panose="020B0604020202020204" pitchFamily="34" charset="0"/>
              </a:rPr>
              <a:t>: </a:t>
            </a:r>
            <a:r>
              <a:rPr lang="zh-CN" altLang="en-US" dirty="0">
                <a:solidFill>
                  <a:srgbClr val="FF0000"/>
                </a:solidFill>
                <a:effectLst>
                  <a:outerShdw blurRad="38100" dist="38100" dir="2700000" algn="tl">
                    <a:srgbClr val="000000">
                      <a:alpha val="43137"/>
                    </a:srgbClr>
                  </a:outerShdw>
                </a:effectLst>
                <a:sym typeface="Arial" panose="020B0604020202020204" pitchFamily="34" charset="0"/>
              </a:rPr>
              <a:t>在其他条件不变时</a:t>
            </a:r>
            <a:r>
              <a:rPr lang="en-US" altLang="zh-CN" b="0" dirty="0">
                <a:solidFill>
                  <a:srgbClr val="000000"/>
                </a:solidFill>
                <a:sym typeface="Arial" panose="020B0604020202020204" pitchFamily="34" charset="0"/>
              </a:rPr>
              <a:t>, </a:t>
            </a:r>
            <a:r>
              <a:rPr lang="zh-CN" altLang="en-US" b="0" dirty="0">
                <a:solidFill>
                  <a:srgbClr val="000000"/>
                </a:solidFill>
                <a:sym typeface="Arial" panose="020B0604020202020204" pitchFamily="34" charset="0"/>
              </a:rPr>
              <a:t>完全竞争企业对要素的需求量与要素价格之间的对应关系</a:t>
            </a:r>
            <a:endParaRPr lang="zh-CN" altLang="en-US" dirty="0"/>
          </a:p>
        </p:txBody>
      </p:sp>
      <p:sp>
        <p:nvSpPr>
          <p:cNvPr id="26" name="圆角矩形标注 27">
            <a:extLst>
              <a:ext uri="{FF2B5EF4-FFF2-40B4-BE49-F238E27FC236}">
                <a16:creationId xmlns:a16="http://schemas.microsoft.com/office/drawing/2014/main" id="{5E65DA2E-AC39-4A5D-9F32-306DDC8399BE}"/>
              </a:ext>
            </a:extLst>
          </p:cNvPr>
          <p:cNvSpPr>
            <a:spLocks noChangeArrowheads="1"/>
          </p:cNvSpPr>
          <p:nvPr/>
        </p:nvSpPr>
        <p:spPr bwMode="auto">
          <a:xfrm>
            <a:off x="6786563" y="3286125"/>
            <a:ext cx="2143125" cy="1192213"/>
          </a:xfrm>
          <a:prstGeom prst="wedgeRoundRectCallout">
            <a:avLst>
              <a:gd name="adj1" fmla="val -155403"/>
              <a:gd name="adj2" fmla="val 18542"/>
              <a:gd name="adj3" fmla="val 16667"/>
            </a:avLst>
          </a:prstGeom>
          <a:solidFill>
            <a:srgbClr val="F7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要素使用原则</a:t>
            </a:r>
            <a:r>
              <a:rPr lang="en-US" altLang="zh-CN" sz="1600" b="0">
                <a:solidFill>
                  <a:srgbClr val="000000"/>
                </a:solidFill>
              </a:rPr>
              <a:t>VMP(L)=W</a:t>
            </a:r>
            <a:r>
              <a:rPr lang="zh-CN" altLang="en-US" sz="1600" b="0">
                <a:solidFill>
                  <a:srgbClr val="000000"/>
                </a:solidFill>
              </a:rPr>
              <a:t>在几何上的表示就是</a:t>
            </a:r>
            <a:r>
              <a:rPr lang="en-US" altLang="zh-CN" sz="1600" b="0">
                <a:solidFill>
                  <a:srgbClr val="000000"/>
                </a:solidFill>
              </a:rPr>
              <a:t>MP</a:t>
            </a:r>
            <a:r>
              <a:rPr lang="zh-CN" altLang="en-US" sz="1600" b="0">
                <a:solidFill>
                  <a:srgbClr val="000000"/>
                </a:solidFill>
              </a:rPr>
              <a:t>曲线与</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曲线的交点</a:t>
            </a:r>
          </a:p>
        </p:txBody>
      </p:sp>
      <p:sp>
        <p:nvSpPr>
          <p:cNvPr id="27" name="圆角矩形标注 28">
            <a:extLst>
              <a:ext uri="{FF2B5EF4-FFF2-40B4-BE49-F238E27FC236}">
                <a16:creationId xmlns:a16="http://schemas.microsoft.com/office/drawing/2014/main" id="{A37855DD-4B28-4C1A-B9D7-777B07A3175E}"/>
              </a:ext>
            </a:extLst>
          </p:cNvPr>
          <p:cNvSpPr>
            <a:spLocks noChangeArrowheads="1"/>
          </p:cNvSpPr>
          <p:nvPr/>
        </p:nvSpPr>
        <p:spPr bwMode="auto">
          <a:xfrm>
            <a:off x="357188" y="3357563"/>
            <a:ext cx="2000250" cy="2009775"/>
          </a:xfrm>
          <a:prstGeom prst="wedgeRoundRectCallout">
            <a:avLst>
              <a:gd name="adj1" fmla="val 191051"/>
              <a:gd name="adj2" fmla="val 33421"/>
              <a:gd name="adj3" fmla="val 16667"/>
            </a:avLst>
          </a:prstGeom>
          <a:solidFill>
            <a:srgbClr val="D1E7FF"/>
          </a:solidFill>
          <a:ln>
            <a:noFill/>
          </a:ln>
        </p:spPr>
        <p:txBody>
          <a:bodyPr>
            <a:spAutoFit/>
          </a:bodyPr>
          <a:lstStyle/>
          <a:p>
            <a:pPr>
              <a:buFont typeface="Arial" panose="020B0604020202020204" pitchFamily="34" charset="0"/>
              <a:buNone/>
              <a:defRPr/>
            </a:pPr>
            <a:r>
              <a:rPr lang="zh-CN" altLang="en-US" b="0" dirty="0">
                <a:solidFill>
                  <a:srgbClr val="000000"/>
                </a:solidFill>
                <a:sym typeface="Arial" panose="020B0604020202020204" pitchFamily="34" charset="0"/>
              </a:rPr>
              <a:t>给定一个要素价格</a:t>
            </a:r>
            <a:r>
              <a:rPr lang="en-US" altLang="zh-CN" b="0" dirty="0">
                <a:solidFill>
                  <a:srgbClr val="000000"/>
                </a:solidFill>
                <a:sym typeface="Arial" panose="020B0604020202020204" pitchFamily="34" charset="0"/>
              </a:rPr>
              <a:t>W, </a:t>
            </a:r>
            <a:r>
              <a:rPr lang="zh-CN" altLang="en-US" b="0" dirty="0">
                <a:solidFill>
                  <a:srgbClr val="000000"/>
                </a:solidFill>
                <a:sym typeface="Arial" panose="020B0604020202020204" pitchFamily="34" charset="0"/>
              </a:rPr>
              <a:t>就有一个唯一的最优要素使用量</a:t>
            </a:r>
            <a:r>
              <a:rPr lang="en-US" altLang="zh-CN" b="0" dirty="0">
                <a:solidFill>
                  <a:srgbClr val="000000"/>
                </a:solidFill>
                <a:sym typeface="Arial" panose="020B0604020202020204" pitchFamily="34" charset="0"/>
              </a:rPr>
              <a:t>L</a:t>
            </a:r>
            <a:r>
              <a:rPr lang="zh-CN" altLang="en-US" b="0" dirty="0">
                <a:solidFill>
                  <a:srgbClr val="000000"/>
                </a:solidFill>
                <a:sym typeface="Arial" panose="020B0604020202020204" pitchFamily="34" charset="0"/>
              </a:rPr>
              <a:t>与之对应。 故</a:t>
            </a:r>
            <a:r>
              <a:rPr lang="zh-CN" altLang="en-US" dirty="0">
                <a:solidFill>
                  <a:srgbClr val="FF0000"/>
                </a:solidFill>
                <a:effectLst>
                  <a:outerShdw blurRad="38100" dist="38100" dir="2700000" algn="tl">
                    <a:srgbClr val="000000">
                      <a:alpha val="43137"/>
                    </a:srgbClr>
                  </a:outerShdw>
                </a:effectLst>
                <a:sym typeface="Arial" panose="020B0604020202020204" pitchFamily="34" charset="0"/>
              </a:rPr>
              <a:t>要素需求曲线与边际产品价值曲线重合</a:t>
            </a:r>
            <a:r>
              <a:rPr lang="zh-CN" altLang="en-US" b="0" dirty="0">
                <a:solidFill>
                  <a:srgbClr val="FF0000"/>
                </a:solidFill>
                <a:sym typeface="Arial" panose="020B0604020202020204" pitchFamily="34" charset="0"/>
              </a:rPr>
              <a:t>。</a:t>
            </a:r>
            <a:endParaRPr lang="zh-CN" altLang="en-US" dirty="0"/>
          </a:p>
        </p:txBody>
      </p:sp>
      <p:sp>
        <p:nvSpPr>
          <p:cNvPr id="28" name="矩形 29">
            <a:extLst>
              <a:ext uri="{FF2B5EF4-FFF2-40B4-BE49-F238E27FC236}">
                <a16:creationId xmlns:a16="http://schemas.microsoft.com/office/drawing/2014/main" id="{D4A6251E-348D-4E54-99EA-6658D5CF092F}"/>
              </a:ext>
            </a:extLst>
          </p:cNvPr>
          <p:cNvSpPr>
            <a:spLocks noChangeArrowheads="1"/>
          </p:cNvSpPr>
          <p:nvPr/>
        </p:nvSpPr>
        <p:spPr bwMode="auto">
          <a:xfrm>
            <a:off x="5643563" y="5214938"/>
            <a:ext cx="3095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sp>
        <p:nvSpPr>
          <p:cNvPr id="29" name="圆角矩形标注 30">
            <a:extLst>
              <a:ext uri="{FF2B5EF4-FFF2-40B4-BE49-F238E27FC236}">
                <a16:creationId xmlns:a16="http://schemas.microsoft.com/office/drawing/2014/main" id="{C3E0BB3B-F058-46FC-B416-9A58554D1E14}"/>
              </a:ext>
            </a:extLst>
          </p:cNvPr>
          <p:cNvSpPr>
            <a:spLocks noChangeArrowheads="1"/>
          </p:cNvSpPr>
          <p:nvPr/>
        </p:nvSpPr>
        <p:spPr bwMode="auto">
          <a:xfrm>
            <a:off x="6572250" y="4572000"/>
            <a:ext cx="2309813" cy="1736725"/>
          </a:xfrm>
          <a:prstGeom prst="wedgeRoundRectCallout">
            <a:avLst>
              <a:gd name="adj1" fmla="val -133500"/>
              <a:gd name="adj2" fmla="val -81250"/>
              <a:gd name="adj3" fmla="val 16667"/>
            </a:avLst>
          </a:prstGeom>
          <a:solidFill>
            <a:srgbClr val="E8E9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点</a:t>
            </a:r>
            <a:r>
              <a:rPr lang="en-US" altLang="zh-CN" sz="1600" b="0">
                <a:solidFill>
                  <a:srgbClr val="000000"/>
                </a:solidFill>
              </a:rPr>
              <a:t>A</a:t>
            </a:r>
            <a:r>
              <a:rPr lang="zh-CN" altLang="en-US" sz="1600" b="0">
                <a:solidFill>
                  <a:srgbClr val="000000"/>
                </a:solidFill>
              </a:rPr>
              <a:t>表明</a:t>
            </a:r>
            <a:r>
              <a:rPr lang="en-US" altLang="zh-CN" sz="1600" b="0">
                <a:solidFill>
                  <a:srgbClr val="000000"/>
                </a:solidFill>
              </a:rPr>
              <a:t>, </a:t>
            </a:r>
            <a:r>
              <a:rPr lang="zh-CN" altLang="en-US" sz="1600" b="0">
                <a:solidFill>
                  <a:srgbClr val="000000"/>
                </a:solidFill>
              </a:rPr>
              <a:t>当要素价格为</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时</a:t>
            </a:r>
            <a:r>
              <a:rPr lang="en-US" altLang="zh-CN" sz="1600" b="0">
                <a:solidFill>
                  <a:srgbClr val="000000"/>
                </a:solidFill>
              </a:rPr>
              <a:t>, </a:t>
            </a:r>
            <a:r>
              <a:rPr lang="zh-CN" altLang="en-US" sz="1600" b="0">
                <a:solidFill>
                  <a:srgbClr val="000000"/>
                </a:solidFill>
              </a:rPr>
              <a:t>要素需求量为</a:t>
            </a:r>
            <a:r>
              <a:rPr lang="en-US" altLang="zh-CN" sz="1600" b="0">
                <a:solidFill>
                  <a:srgbClr val="000000"/>
                </a:solidFill>
              </a:rPr>
              <a:t>L</a:t>
            </a:r>
            <a:r>
              <a:rPr lang="en-US" altLang="zh-CN" sz="1100" b="0">
                <a:solidFill>
                  <a:srgbClr val="000000"/>
                </a:solidFill>
              </a:rPr>
              <a:t>0</a:t>
            </a:r>
            <a:r>
              <a:rPr lang="zh-CN" altLang="en-US" sz="1600" b="0">
                <a:solidFill>
                  <a:srgbClr val="000000"/>
                </a:solidFill>
              </a:rPr>
              <a:t>。 边际产品价值曲线</a:t>
            </a:r>
            <a:r>
              <a:rPr lang="en-US" altLang="zh-CN" sz="1600" b="0">
                <a:solidFill>
                  <a:srgbClr val="000000"/>
                </a:solidFill>
              </a:rPr>
              <a:t>VMP</a:t>
            </a:r>
            <a:r>
              <a:rPr lang="zh-CN" altLang="en-US" sz="1600" b="0">
                <a:solidFill>
                  <a:srgbClr val="000000"/>
                </a:solidFill>
              </a:rPr>
              <a:t>上的点</a:t>
            </a:r>
            <a:r>
              <a:rPr lang="en-US" altLang="zh-CN" sz="1600" b="0">
                <a:solidFill>
                  <a:srgbClr val="000000"/>
                </a:solidFill>
              </a:rPr>
              <a:t>A</a:t>
            </a:r>
            <a:r>
              <a:rPr lang="zh-CN" altLang="en-US" sz="1600" b="0">
                <a:solidFill>
                  <a:srgbClr val="000000"/>
                </a:solidFill>
              </a:rPr>
              <a:t>也是要素需求曲线上的一点。 </a:t>
            </a:r>
          </a:p>
        </p:txBody>
      </p:sp>
    </p:spTree>
    <p:extLst>
      <p:ext uri="{BB962C8B-B14F-4D97-AF65-F5344CB8AC3E}">
        <p14:creationId xmlns:p14="http://schemas.microsoft.com/office/powerpoint/2010/main" val="38254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5"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p:cBhvr>
                                        <p:cTn id="35" dur="500"/>
                                        <p:tgtEl>
                                          <p:spTgt spid="11"/>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p:cBhvr>
                                        <p:cTn id="48" dur="500"/>
                                        <p:tgtEl>
                                          <p:spTgt spid="12"/>
                                        </p:tgtEl>
                                      </p:cBhvr>
                                    </p:animEffect>
                                  </p:childTnLst>
                                </p:cTn>
                              </p:par>
                              <p:par>
                                <p:cTn id="49" presetID="3" presetClass="entr" presetSubtype="1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p:cBhvr>
                                        <p:cTn id="51" dur="500"/>
                                        <p:tgtEl>
                                          <p:spTgt spid="1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p:cBhvr>
                                        <p:cTn id="64" dur="500"/>
                                        <p:tgtEl>
                                          <p:spTgt spid="1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p:cBhvr>
                                        <p:cTn id="77" dur="500"/>
                                        <p:tgtEl>
                                          <p:spTgt spid="18"/>
                                        </p:tgtEl>
                                      </p:cBhvr>
                                    </p:animEffect>
                                  </p:childTnLst>
                                </p:cTn>
                              </p:par>
                              <p:par>
                                <p:cTn id="78" presetID="5" presetClass="entr" presetSubtype="10" fill="hold"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p:cBhvr>
                                        <p:cTn id="80" dur="500"/>
                                        <p:tgtEl>
                                          <p:spTgt spid="14"/>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p:cBhvr>
                                        <p:cTn id="83" dur="500"/>
                                        <p:tgtEl>
                                          <p:spTgt spid="22"/>
                                        </p:tgtEl>
                                      </p:cBhvr>
                                    </p:animEffect>
                                  </p:childTnLst>
                                </p:cTn>
                              </p:par>
                              <p:par>
                                <p:cTn id="84" presetID="5" presetClass="entr" presetSubtype="1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p:cBhvr>
                                        <p:cTn id="86" dur="500"/>
                                        <p:tgtEl>
                                          <p:spTgt spid="16"/>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p:cBhvr>
                                        <p:cTn id="9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2" grpId="0" bldLvl="0" autoUpdateAnimBg="0"/>
      <p:bldP spid="18" grpId="0" bldLvl="0" autoUpdateAnimBg="0"/>
      <p:bldP spid="19" grpId="0" bldLvl="0" autoUpdateAnimBg="0"/>
      <p:bldP spid="22" grpId="0" bldLvl="0" autoUpdateAnimBg="0"/>
      <p:bldP spid="23" grpId="0" bldLvl="0" autoUpdateAnimBg="0"/>
      <p:bldP spid="24" grpId="0" bldLvl="0" autoUpdateAnimBg="0"/>
      <p:bldP spid="25" grpId="0" bldLvl="0" animBg="1" autoUpdateAnimBg="0"/>
      <p:bldP spid="26" grpId="0" bldLvl="0" animBg="1" autoUpdateAnimBg="0"/>
      <p:bldP spid="27" grpId="0" bldLvl="0" animBg="1" autoUpdateAnimBg="0"/>
      <p:bldP spid="28" grpId="0" bldLvl="0" autoUpdateAnimBg="0"/>
      <p:bldP spid="29"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C9E55-6CDC-4343-8F49-19B85FAF66BB}"/>
              </a:ext>
            </a:extLst>
          </p:cNvPr>
          <p:cNvSpPr>
            <a:spLocks noGrp="1"/>
          </p:cNvSpPr>
          <p:nvPr>
            <p:ph type="title"/>
          </p:nvPr>
        </p:nvSpPr>
        <p:spPr/>
        <p:txBody>
          <a:bodyPr/>
          <a:lstStyle/>
          <a:p>
            <a:r>
              <a:rPr lang="zh-CN" altLang="en-US" dirty="0"/>
              <a:t>不完全竞争厂商的要素需求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F1DBF2-7704-42BA-9FCE-1E8F4216F836}"/>
                  </a:ext>
                </a:extLst>
              </p:cNvPr>
              <p:cNvSpPr>
                <a:spLocks noGrp="1"/>
              </p:cNvSpPr>
              <p:nvPr>
                <p:ph idx="1"/>
              </p:nvPr>
            </p:nvSpPr>
            <p:spPr/>
            <p:txBody>
              <a:bodyPr>
                <a:normAutofit fontScale="92500" lnSpcReduction="20000"/>
              </a:bodyPr>
              <a:lstStyle/>
              <a:p>
                <a:r>
                  <a:rPr lang="zh-CN" altLang="en-US" dirty="0"/>
                  <a:t>假设：厂商在产品市场上拥有市场力量</a:t>
                </a:r>
                <a:endParaRPr lang="en-US" altLang="zh-CN" dirty="0"/>
              </a:p>
              <a:p>
                <a:pPr lvl="1"/>
                <a:r>
                  <a:rPr lang="zh-CN" altLang="en-US" dirty="0"/>
                  <a:t>面对右下方倾斜的需求曲线</a:t>
                </a:r>
                <a:r>
                  <a:rPr lang="en-US" altLang="zh-CN" dirty="0"/>
                  <a:t>P=P(Q)</a:t>
                </a:r>
              </a:p>
              <a:p>
                <a:r>
                  <a:rPr lang="zh-CN" altLang="en-US" dirty="0"/>
                  <a:t>总收益：</a:t>
                </a:r>
                <a:r>
                  <a:rPr lang="en-US" altLang="zh-CN" dirty="0"/>
                  <a:t>R= P(Q) *Q</a:t>
                </a:r>
              </a:p>
              <a:p>
                <a:r>
                  <a:rPr lang="zh-CN" altLang="en-US" dirty="0"/>
                  <a:t>产量是要素投入的函数：</a:t>
                </a:r>
                <a:r>
                  <a:rPr lang="en-US" altLang="zh-CN" dirty="0"/>
                  <a:t>Q=Q(L)</a:t>
                </a:r>
              </a:p>
              <a:p>
                <a:r>
                  <a:rPr lang="zh-CN" altLang="en-US" dirty="0"/>
                  <a:t>要素投入的边际收益：</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𝑑𝑅</m:t>
                          </m:r>
                        </m:num>
                        <m:den>
                          <m:r>
                            <a:rPr lang="en-US" altLang="zh-CN" i="1">
                              <a:latin typeface="Cambria Math" panose="02040503050406030204" pitchFamily="18" charset="0"/>
                            </a:rPr>
                            <m:t>𝑑𝐿</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𝑑𝑅</m:t>
                          </m:r>
                        </m:num>
                        <m:den>
                          <m:r>
                            <a:rPr lang="en-US" altLang="zh-CN" i="1">
                              <a:latin typeface="Cambria Math" panose="02040503050406030204" pitchFamily="18" charset="0"/>
                            </a:rPr>
                            <m:t>𝑑𝑄</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𝑑𝑄</m:t>
                          </m:r>
                        </m:num>
                        <m:den>
                          <m:r>
                            <a:rPr lang="en-US" altLang="zh-CN" i="1">
                              <a:latin typeface="Cambria Math" panose="02040503050406030204" pitchFamily="18" charset="0"/>
                            </a:rPr>
                            <m:t>𝑑𝐿</m:t>
                          </m:r>
                        </m:den>
                      </m:f>
                      <m:r>
                        <a:rPr lang="en-US" altLang="zh-CN" i="1">
                          <a:latin typeface="Cambria Math" panose="02040503050406030204" pitchFamily="18" charset="0"/>
                        </a:rPr>
                        <m:t>=</m:t>
                      </m:r>
                      <m:r>
                        <a:rPr lang="en-US" altLang="zh-CN" b="0" i="1" smtClean="0">
                          <a:latin typeface="Cambria Math" panose="02040503050406030204" pitchFamily="18" charset="0"/>
                        </a:rPr>
                        <m:t>𝑀𝑅</m:t>
                      </m:r>
                      <m:r>
                        <a:rPr lang="en-US" altLang="zh-CN" i="1">
                          <a:latin typeface="Cambria Math" panose="02040503050406030204" pitchFamily="18" charset="0"/>
                        </a:rPr>
                        <m:t>∗</m:t>
                      </m:r>
                      <m:r>
                        <a:rPr lang="en-US" altLang="zh-CN" i="1">
                          <a:latin typeface="Cambria Math" panose="02040503050406030204" pitchFamily="18" charset="0"/>
                        </a:rPr>
                        <m:t>𝑀𝑃</m:t>
                      </m:r>
                    </m:oMath>
                  </m:oMathPara>
                </a14:m>
                <a:endParaRPr lang="en-US" altLang="zh-CN" dirty="0"/>
              </a:p>
              <a:p>
                <a:r>
                  <a:rPr lang="zh-CN" altLang="en-US" dirty="0"/>
                  <a:t>额外一单位要素带来的收益增加等于</a:t>
                </a:r>
                <a:r>
                  <a:rPr lang="en-US" altLang="zh-CN" dirty="0"/>
                  <a:t>MR</a:t>
                </a:r>
                <a:r>
                  <a:rPr lang="zh-CN" altLang="en-US" dirty="0"/>
                  <a:t>*</a:t>
                </a:r>
                <a:r>
                  <a:rPr lang="en-US" altLang="zh-CN" dirty="0"/>
                  <a:t>MP</a:t>
                </a:r>
              </a:p>
              <a:p>
                <a:r>
                  <a:rPr lang="zh-CN" altLang="en-US" dirty="0"/>
                  <a:t>边际收益产品（</a:t>
                </a:r>
                <a:r>
                  <a:rPr lang="en-US" altLang="zh-CN" noProof="1"/>
                  <a:t>Marginal revenue product</a:t>
                </a:r>
                <a:r>
                  <a:rPr lang="zh-CN" altLang="en-US" noProof="1"/>
                  <a:t>）：</a:t>
                </a:r>
                <a:r>
                  <a:rPr lang="en-US" altLang="zh-CN" dirty="0"/>
                  <a:t> MRP=MR</a:t>
                </a:r>
                <a:r>
                  <a:rPr lang="zh-CN" altLang="en-US" dirty="0"/>
                  <a:t>*</a:t>
                </a:r>
                <a:r>
                  <a:rPr lang="en-US" altLang="zh-CN" dirty="0"/>
                  <a:t>MP</a:t>
                </a:r>
              </a:p>
              <a:p>
                <a:r>
                  <a:rPr lang="zh-CN" altLang="en-US" dirty="0"/>
                  <a:t>完全竞争市场中</a:t>
                </a:r>
                <a:r>
                  <a:rPr lang="en-US" altLang="zh-CN" dirty="0"/>
                  <a:t>MRP=VMP</a:t>
                </a:r>
              </a:p>
              <a:p>
                <a:endParaRPr lang="zh-CN" altLang="en-US" dirty="0"/>
              </a:p>
            </p:txBody>
          </p:sp>
        </mc:Choice>
        <mc:Fallback xmlns="">
          <p:sp>
            <p:nvSpPr>
              <p:cNvPr id="3" name="内容占位符 2">
                <a:extLst>
                  <a:ext uri="{FF2B5EF4-FFF2-40B4-BE49-F238E27FC236}">
                    <a16:creationId xmlns:a16="http://schemas.microsoft.com/office/drawing/2014/main" id="{ADF1DBF2-7704-42BA-9FCE-1E8F4216F836}"/>
                  </a:ext>
                </a:extLst>
              </p:cNvPr>
              <p:cNvSpPr>
                <a:spLocks noGrp="1" noRot="1" noChangeAspect="1" noMove="1" noResize="1" noEditPoints="1" noAdjustHandles="1" noChangeArrowheads="1" noChangeShapeType="1" noTextEdit="1"/>
              </p:cNvSpPr>
              <p:nvPr>
                <p:ph idx="1"/>
              </p:nvPr>
            </p:nvSpPr>
            <p:spPr>
              <a:blipFill>
                <a:blip r:embed="rId2"/>
                <a:stretch>
                  <a:fillRect l="-1159" t="-3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0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06598-A657-43F9-81E5-1CEE0A6F65AE}"/>
              </a:ext>
            </a:extLst>
          </p:cNvPr>
          <p:cNvSpPr>
            <a:spLocks noGrp="1"/>
          </p:cNvSpPr>
          <p:nvPr>
            <p:ph type="title"/>
          </p:nvPr>
        </p:nvSpPr>
        <p:spPr/>
        <p:txBody>
          <a:bodyPr/>
          <a:lstStyle/>
          <a:p>
            <a:r>
              <a:rPr lang="zh-CN" altLang="en-US" dirty="0"/>
              <a:t>边际收益产品</a:t>
            </a:r>
          </a:p>
        </p:txBody>
      </p:sp>
      <p:sp>
        <p:nvSpPr>
          <p:cNvPr id="3" name="内容占位符 2">
            <a:extLst>
              <a:ext uri="{FF2B5EF4-FFF2-40B4-BE49-F238E27FC236}">
                <a16:creationId xmlns:a16="http://schemas.microsoft.com/office/drawing/2014/main" id="{133156F3-4E48-4047-9914-FA1A0A49E9C3}"/>
              </a:ext>
            </a:extLst>
          </p:cNvPr>
          <p:cNvSpPr>
            <a:spLocks noGrp="1"/>
          </p:cNvSpPr>
          <p:nvPr>
            <p:ph idx="1"/>
          </p:nvPr>
        </p:nvSpPr>
        <p:spPr/>
        <p:txBody>
          <a:bodyPr/>
          <a:lstStyle/>
          <a:p>
            <a:r>
              <a:rPr lang="en-US" altLang="zh-CN" dirty="0"/>
              <a:t>MR</a:t>
            </a:r>
            <a:r>
              <a:rPr lang="zh-CN" altLang="en-US" dirty="0"/>
              <a:t>*</a:t>
            </a:r>
            <a:r>
              <a:rPr lang="en-US" altLang="zh-CN" dirty="0"/>
              <a:t>MP</a:t>
            </a:r>
            <a:endParaRPr lang="zh-CN" altLang="en-US" dirty="0"/>
          </a:p>
        </p:txBody>
      </p:sp>
      <p:graphicFrame>
        <p:nvGraphicFramePr>
          <p:cNvPr id="5" name="Group 2">
            <a:extLst>
              <a:ext uri="{FF2B5EF4-FFF2-40B4-BE49-F238E27FC236}">
                <a16:creationId xmlns:a16="http://schemas.microsoft.com/office/drawing/2014/main" id="{5D0165F2-D10C-41F1-ACCF-4876C81757A1}"/>
              </a:ext>
            </a:extLst>
          </p:cNvPr>
          <p:cNvGraphicFramePr>
            <a:graphicFrameLocks noGrp="1"/>
          </p:cNvGraphicFramePr>
          <p:nvPr/>
        </p:nvGraphicFramePr>
        <p:xfrm>
          <a:off x="539750" y="1917700"/>
          <a:ext cx="7704138" cy="4354516"/>
        </p:xfrm>
        <a:graphic>
          <a:graphicData uri="http://schemas.openxmlformats.org/drawingml/2006/table">
            <a:tbl>
              <a:tblPr/>
              <a:tblGrid>
                <a:gridCol w="660400">
                  <a:extLst>
                    <a:ext uri="{9D8B030D-6E8A-4147-A177-3AD203B41FA5}">
                      <a16:colId xmlns:a16="http://schemas.microsoft.com/office/drawing/2014/main" val="2318794931"/>
                    </a:ext>
                  </a:extLst>
                </a:gridCol>
                <a:gridCol w="671513">
                  <a:extLst>
                    <a:ext uri="{9D8B030D-6E8A-4147-A177-3AD203B41FA5}">
                      <a16:colId xmlns:a16="http://schemas.microsoft.com/office/drawing/2014/main" val="1768556101"/>
                    </a:ext>
                  </a:extLst>
                </a:gridCol>
                <a:gridCol w="795337">
                  <a:extLst>
                    <a:ext uri="{9D8B030D-6E8A-4147-A177-3AD203B41FA5}">
                      <a16:colId xmlns:a16="http://schemas.microsoft.com/office/drawing/2014/main" val="2871531695"/>
                    </a:ext>
                  </a:extLst>
                </a:gridCol>
                <a:gridCol w="871538">
                  <a:extLst>
                    <a:ext uri="{9D8B030D-6E8A-4147-A177-3AD203B41FA5}">
                      <a16:colId xmlns:a16="http://schemas.microsoft.com/office/drawing/2014/main" val="677452574"/>
                    </a:ext>
                  </a:extLst>
                </a:gridCol>
                <a:gridCol w="957262">
                  <a:extLst>
                    <a:ext uri="{9D8B030D-6E8A-4147-A177-3AD203B41FA5}">
                      <a16:colId xmlns:a16="http://schemas.microsoft.com/office/drawing/2014/main" val="2024153168"/>
                    </a:ext>
                  </a:extLst>
                </a:gridCol>
                <a:gridCol w="1068388">
                  <a:extLst>
                    <a:ext uri="{9D8B030D-6E8A-4147-A177-3AD203B41FA5}">
                      <a16:colId xmlns:a16="http://schemas.microsoft.com/office/drawing/2014/main" val="1142261824"/>
                    </a:ext>
                  </a:extLst>
                </a:gridCol>
                <a:gridCol w="1444625">
                  <a:extLst>
                    <a:ext uri="{9D8B030D-6E8A-4147-A177-3AD203B41FA5}">
                      <a16:colId xmlns:a16="http://schemas.microsoft.com/office/drawing/2014/main" val="3647845940"/>
                    </a:ext>
                  </a:extLst>
                </a:gridCol>
                <a:gridCol w="1235075">
                  <a:extLst>
                    <a:ext uri="{9D8B030D-6E8A-4147-A177-3AD203B41FA5}">
                      <a16:colId xmlns:a16="http://schemas.microsoft.com/office/drawing/2014/main" val="2006450154"/>
                    </a:ext>
                  </a:extLst>
                </a:gridCol>
              </a:tblGrid>
              <a:tr h="640064">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劳动投入</a:t>
                      </a:r>
                      <a:endParaRPr kumimoji="0"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产量</a:t>
                      </a:r>
                      <a:endParaRPr kumimoji="0"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产品</a:t>
                      </a:r>
                      <a:endParaRPr kumimoji="0"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价格</a:t>
                      </a:r>
                      <a:endParaRPr kumimoji="0"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总收益</a:t>
                      </a: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边际收益</a:t>
                      </a:r>
                      <a:endParaRPr kumimoji="0"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边际产品</a:t>
                      </a:r>
                      <a:endParaRPr kumimoji="0" lang="en-US" altLang="zh-CN"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dirty="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边际收益产品</a:t>
                      </a:r>
                      <a:endParaRPr kumimoji="0" lang="en-US" altLang="zh-CN" sz="1600" b="0" i="1" u="none" strike="noStrike" cap="none" normalizeH="0" baseline="0" dirty="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en-US" sz="1600" b="0" i="1" u="none" strike="noStrike" cap="none" normalizeH="0" baseline="0" dirty="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边际产品值</a:t>
                      </a:r>
                      <a:endParaRPr kumimoji="0" lang="en-US" altLang="zh-CN" sz="1600" b="0" i="1" u="none" strike="noStrike" cap="none" normalizeH="0" baseline="0" dirty="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chemeClr val="hlink"/>
                    </a:solidFill>
                  </a:tcPr>
                </a:tc>
                <a:extLst>
                  <a:ext uri="{0D108BD9-81ED-4DB2-BD59-A6C34878D82A}">
                    <a16:rowId xmlns:a16="http://schemas.microsoft.com/office/drawing/2014/main" val="896911766"/>
                  </a:ext>
                </a:extLst>
              </a:tr>
              <a:tr h="573033">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L</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Q</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P</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R</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MR</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MP</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MRP</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VMP</a:t>
                      </a:r>
                    </a:p>
                  </a:txBody>
                  <a:tcPr marT="45712" marB="45712" anchor="ct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89398512"/>
                  </a:ext>
                </a:extLst>
              </a:tr>
              <a:tr h="457184">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0</a:t>
                      </a: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0</a:t>
                      </a: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endParaRPr kumimoji="0" lang="zh-CN"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dirty="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2" marB="45712" anchor="ct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solidFill>
                      <a:srgbClr val="FFFF99"/>
                    </a:solidFill>
                  </a:tcPr>
                </a:tc>
                <a:extLst>
                  <a:ext uri="{0D108BD9-81ED-4DB2-BD59-A6C34878D82A}">
                    <a16:rowId xmlns:a16="http://schemas.microsoft.com/office/drawing/2014/main" val="420620506"/>
                  </a:ext>
                </a:extLst>
              </a:tr>
              <a:tr h="563509">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100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100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100</a:t>
                      </a:r>
                    </a:p>
                  </a:txBody>
                  <a:tcPr marT="45712" marB="45712" anchor="ctr" horzOverflow="overflow">
                    <a:lnL cap="flat">
                      <a:noFill/>
                    </a:lnL>
                    <a:lnR cap="flat">
                      <a:noFill/>
                    </a:lnR>
                    <a:lnT cap="flat">
                      <a:noFill/>
                    </a:lnT>
                    <a:lnB cap="flat">
                      <a:noFill/>
                    </a:lnB>
                    <a:lnTlToBr>
                      <a:noFill/>
                    </a:lnTlToBr>
                    <a:lnBlToTr>
                      <a:noFill/>
                    </a:lnBlToTr>
                    <a:solidFill>
                      <a:srgbClr val="EDF9F4"/>
                    </a:solidFill>
                  </a:tcPr>
                </a:tc>
                <a:extLst>
                  <a:ext uri="{0D108BD9-81ED-4DB2-BD59-A6C34878D82A}">
                    <a16:rowId xmlns:a16="http://schemas.microsoft.com/office/drawing/2014/main" val="3074051325"/>
                  </a:ext>
                </a:extLst>
              </a:tr>
              <a:tr h="563509">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18</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9</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162</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7.75</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8</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62</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72</a:t>
                      </a:r>
                    </a:p>
                  </a:txBody>
                  <a:tcPr marT="45712" marB="45712" anchor="ctr" horzOverflow="overflow">
                    <a:lnL cap="flat">
                      <a:noFill/>
                    </a:lnL>
                    <a:lnR cap="flat">
                      <a:noFill/>
                    </a:lnR>
                    <a:lnT cap="flat">
                      <a:noFill/>
                    </a:lnT>
                    <a:lnB cap="flat">
                      <a:noFill/>
                    </a:lnB>
                    <a:lnTlToBr>
                      <a:noFill/>
                    </a:lnTlToBr>
                    <a:lnBlToTr>
                      <a:noFill/>
                    </a:lnBlToTr>
                    <a:solidFill>
                      <a:srgbClr val="B2B2B2"/>
                    </a:solidFill>
                  </a:tcPr>
                </a:tc>
                <a:extLst>
                  <a:ext uri="{0D108BD9-81ED-4DB2-BD59-A6C34878D82A}">
                    <a16:rowId xmlns:a16="http://schemas.microsoft.com/office/drawing/2014/main" val="2466769933"/>
                  </a:ext>
                </a:extLst>
              </a:tr>
              <a:tr h="457184">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3</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24</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8</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192</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5</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6</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30</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48</a:t>
                      </a:r>
                    </a:p>
                  </a:txBody>
                  <a:tcPr marT="45712" marB="45712" anchor="ctr" horzOverflow="overflow">
                    <a:lnL cap="flat">
                      <a:noFill/>
                    </a:lnL>
                    <a:lnR cap="flat">
                      <a:noFill/>
                    </a:lnR>
                    <a:lnT cap="flat">
                      <a:noFill/>
                    </a:lnT>
                    <a:lnB cap="flat">
                      <a:noFill/>
                    </a:lnB>
                    <a:lnTlToBr>
                      <a:noFill/>
                    </a:lnTlToBr>
                    <a:lnBlToTr>
                      <a:noFill/>
                    </a:lnBlToTr>
                    <a:solidFill>
                      <a:srgbClr val="DCF3E9"/>
                    </a:solidFill>
                  </a:tcPr>
                </a:tc>
                <a:extLst>
                  <a:ext uri="{0D108BD9-81ED-4DB2-BD59-A6C34878D82A}">
                    <a16:rowId xmlns:a16="http://schemas.microsoft.com/office/drawing/2014/main" val="87801588"/>
                  </a:ext>
                </a:extLst>
              </a:tr>
              <a:tr h="523825">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4</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28</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196</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4</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4</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28</a:t>
                      </a:r>
                    </a:p>
                  </a:txBody>
                  <a:tcPr marT="45712" marB="45712" anchor="ctr" horzOverflow="overflow">
                    <a:lnL cap="flat">
                      <a:noFill/>
                    </a:lnL>
                    <a:lnR cap="flat">
                      <a:noFill/>
                    </a:lnR>
                    <a:lnT cap="flat">
                      <a:noFill/>
                    </a:lnT>
                    <a:lnB cap="flat">
                      <a:noFill/>
                    </a:lnB>
                    <a:lnTlToBr>
                      <a:noFill/>
                    </a:lnTlToBr>
                    <a:lnBlToTr>
                      <a:noFill/>
                    </a:lnBlToTr>
                    <a:solidFill>
                      <a:srgbClr val="FFFF99"/>
                    </a:solidFill>
                  </a:tcPr>
                </a:tc>
                <a:extLst>
                  <a:ext uri="{0D108BD9-81ED-4DB2-BD59-A6C34878D82A}">
                    <a16:rowId xmlns:a16="http://schemas.microsoft.com/office/drawing/2014/main" val="3952084735"/>
                  </a:ext>
                </a:extLst>
              </a:tr>
              <a:tr h="576208">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5</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30</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6</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180</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-8</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-16</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tc>
                  <a:txBody>
                    <a:bodyPr/>
                    <a:lstStyle>
                      <a:lvl1pPr defTabSz="0">
                        <a:spcBef>
                          <a:spcPct val="20000"/>
                        </a:spcBef>
                        <a:defRPr sz="28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defTabSz="0">
                        <a:spcBef>
                          <a:spcPct val="20000"/>
                        </a:spcBef>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defTabSz="0">
                        <a:spcBef>
                          <a:spcPct val="20000"/>
                        </a:spcBef>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defTabSz="0">
                        <a:spcBef>
                          <a:spcPct val="20000"/>
                        </a:spcBef>
                        <a:defRPr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defTabSz="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dirty="0">
                          <a:ln>
                            <a:noFill/>
                          </a:ln>
                          <a:solidFill>
                            <a:srgbClr val="7030A0"/>
                          </a:solidFill>
                          <a:effectLst/>
                          <a:latin typeface="Times New Roman" panose="02020603050405020304" pitchFamily="18" charset="0"/>
                          <a:ea typeface="宋体" panose="02010600030101010101" pitchFamily="2" charset="-122"/>
                          <a:sym typeface="Times New Roman" panose="02020603050405020304" pitchFamily="18" charset="0"/>
                        </a:rPr>
                        <a:t>12</a:t>
                      </a:r>
                    </a:p>
                  </a:txBody>
                  <a:tcPr marT="45712" marB="45712" anchor="ctr" horzOverflow="overflow">
                    <a:lnL cap="flat">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solidFill>
                      <a:srgbClr val="DCF3E9"/>
                    </a:solidFill>
                  </a:tcPr>
                </a:tc>
                <a:extLst>
                  <a:ext uri="{0D108BD9-81ED-4DB2-BD59-A6C34878D82A}">
                    <a16:rowId xmlns:a16="http://schemas.microsoft.com/office/drawing/2014/main" val="1782642359"/>
                  </a:ext>
                </a:extLst>
              </a:tr>
            </a:tbl>
          </a:graphicData>
        </a:graphic>
      </p:graphicFrame>
      <p:sp>
        <p:nvSpPr>
          <p:cNvPr id="6" name="Text Box 86">
            <a:extLst>
              <a:ext uri="{FF2B5EF4-FFF2-40B4-BE49-F238E27FC236}">
                <a16:creationId xmlns:a16="http://schemas.microsoft.com/office/drawing/2014/main" id="{4B9E13F1-41A3-4279-A389-42FB2DCB81A4}"/>
              </a:ext>
            </a:extLst>
          </p:cNvPr>
          <p:cNvSpPr txBox="1">
            <a:spLocks noChangeArrowheads="1"/>
          </p:cNvSpPr>
          <p:nvPr/>
        </p:nvSpPr>
        <p:spPr bwMode="auto">
          <a:xfrm>
            <a:off x="4068763" y="1485900"/>
            <a:ext cx="1555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i="1">
                <a:solidFill>
                  <a:srgbClr val="7030A0"/>
                </a:solidFill>
                <a:latin typeface="Times New Roman" panose="02020603050405020304" pitchFamily="18" charset="0"/>
                <a:sym typeface="Times New Roman" panose="02020603050405020304" pitchFamily="18" charset="0"/>
              </a:rPr>
              <a:t>MRP=MP·MR</a:t>
            </a:r>
          </a:p>
        </p:txBody>
      </p:sp>
      <p:sp>
        <p:nvSpPr>
          <p:cNvPr id="7" name="Text Box 87">
            <a:extLst>
              <a:ext uri="{FF2B5EF4-FFF2-40B4-BE49-F238E27FC236}">
                <a16:creationId xmlns:a16="http://schemas.microsoft.com/office/drawing/2014/main" id="{BE47C966-C5E6-422D-805C-1C84F66EE6E4}"/>
              </a:ext>
            </a:extLst>
          </p:cNvPr>
          <p:cNvSpPr txBox="1">
            <a:spLocks noChangeArrowheads="1"/>
          </p:cNvSpPr>
          <p:nvPr/>
        </p:nvSpPr>
        <p:spPr bwMode="auto">
          <a:xfrm>
            <a:off x="1476375" y="1485900"/>
            <a:ext cx="15128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b="0" i="1">
                <a:solidFill>
                  <a:srgbClr val="7030A0"/>
                </a:solidFill>
                <a:latin typeface="Times New Roman" panose="02020603050405020304" pitchFamily="18" charset="0"/>
                <a:sym typeface="Times New Roman" panose="02020603050405020304" pitchFamily="18" charset="0"/>
              </a:rPr>
              <a:t>VMP=MP·P</a:t>
            </a:r>
            <a:endParaRPr lang="zh-CN" altLang="en-US" sz="1800">
              <a:solidFill>
                <a:schemeClr val="tx1"/>
              </a:solidFill>
            </a:endParaRPr>
          </a:p>
        </p:txBody>
      </p:sp>
    </p:spTree>
    <p:extLst>
      <p:ext uri="{BB962C8B-B14F-4D97-AF65-F5344CB8AC3E}">
        <p14:creationId xmlns:p14="http://schemas.microsoft.com/office/powerpoint/2010/main" val="195166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C38F0-D114-413C-8F56-695677CE64D6}"/>
              </a:ext>
            </a:extLst>
          </p:cNvPr>
          <p:cNvSpPr>
            <a:spLocks noGrp="1"/>
          </p:cNvSpPr>
          <p:nvPr>
            <p:ph type="title"/>
          </p:nvPr>
        </p:nvSpPr>
        <p:spPr/>
        <p:txBody>
          <a:bodyPr/>
          <a:lstStyle/>
          <a:p>
            <a:r>
              <a:rPr lang="zh-CN" altLang="en-US" dirty="0"/>
              <a:t>不完全竞争厂商的要素需求</a:t>
            </a:r>
          </a:p>
        </p:txBody>
      </p:sp>
      <p:sp>
        <p:nvSpPr>
          <p:cNvPr id="3" name="内容占位符 2">
            <a:extLst>
              <a:ext uri="{FF2B5EF4-FFF2-40B4-BE49-F238E27FC236}">
                <a16:creationId xmlns:a16="http://schemas.microsoft.com/office/drawing/2014/main" id="{1457AC16-EAE3-47BB-A96F-8E025FDB4B42}"/>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767F642B-CA9B-42E9-B6E9-E08C59E3DDAA}"/>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None/>
            </a:pPr>
            <a:endParaRPr lang="zh-CN" altLang="en-US" dirty="0"/>
          </a:p>
        </p:txBody>
      </p:sp>
      <p:sp>
        <p:nvSpPr>
          <p:cNvPr id="5" name="Line 4">
            <a:extLst>
              <a:ext uri="{FF2B5EF4-FFF2-40B4-BE49-F238E27FC236}">
                <a16:creationId xmlns:a16="http://schemas.microsoft.com/office/drawing/2014/main" id="{92A2EB09-0122-4278-93C8-377679D052A3}"/>
              </a:ext>
            </a:extLst>
          </p:cNvPr>
          <p:cNvSpPr>
            <a:spLocks noChangeShapeType="1"/>
          </p:cNvSpPr>
          <p:nvPr/>
        </p:nvSpPr>
        <p:spPr bwMode="auto">
          <a:xfrm flipV="1">
            <a:off x="1581150" y="2282825"/>
            <a:ext cx="0" cy="36099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62BCF317-7EAD-4F16-9BDE-7260A5C7590D}"/>
              </a:ext>
            </a:extLst>
          </p:cNvPr>
          <p:cNvSpPr>
            <a:spLocks noChangeShapeType="1"/>
          </p:cNvSpPr>
          <p:nvPr/>
        </p:nvSpPr>
        <p:spPr bwMode="auto">
          <a:xfrm>
            <a:off x="1581150" y="5895975"/>
            <a:ext cx="4838700" cy="15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8FEE3374-3C00-4F07-AFA7-8B249C1EE681}"/>
              </a:ext>
            </a:extLst>
          </p:cNvPr>
          <p:cNvSpPr>
            <a:spLocks noChangeArrowheads="1"/>
          </p:cNvSpPr>
          <p:nvPr/>
        </p:nvSpPr>
        <p:spPr bwMode="auto">
          <a:xfrm>
            <a:off x="1071563" y="2282825"/>
            <a:ext cx="6794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F4853399-98B2-49D8-AF21-5DED94DE73ED}"/>
              </a:ext>
            </a:extLst>
          </p:cNvPr>
          <p:cNvSpPr>
            <a:spLocks noChangeArrowheads="1"/>
          </p:cNvSpPr>
          <p:nvPr/>
        </p:nvSpPr>
        <p:spPr bwMode="auto">
          <a:xfrm>
            <a:off x="1239838" y="5811838"/>
            <a:ext cx="36671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E5E3CDF0-4B83-4326-BCF0-FDDFE762BCD5}"/>
              </a:ext>
            </a:extLst>
          </p:cNvPr>
          <p:cNvSpPr>
            <a:spLocks noChangeArrowheads="1"/>
          </p:cNvSpPr>
          <p:nvPr/>
        </p:nvSpPr>
        <p:spPr bwMode="auto">
          <a:xfrm>
            <a:off x="6081713" y="589597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Line 9">
            <a:extLst>
              <a:ext uri="{FF2B5EF4-FFF2-40B4-BE49-F238E27FC236}">
                <a16:creationId xmlns:a16="http://schemas.microsoft.com/office/drawing/2014/main" id="{C32711F2-44DA-49FD-93B4-188DB90A4B33}"/>
              </a:ext>
            </a:extLst>
          </p:cNvPr>
          <p:cNvSpPr>
            <a:spLocks noChangeShapeType="1"/>
          </p:cNvSpPr>
          <p:nvPr/>
        </p:nvSpPr>
        <p:spPr bwMode="auto">
          <a:xfrm>
            <a:off x="2600325" y="2871788"/>
            <a:ext cx="3140075" cy="252253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2F8480E8-0C5D-4AB3-A0AE-8FEE5F3DABE1}"/>
              </a:ext>
            </a:extLst>
          </p:cNvPr>
          <p:cNvSpPr>
            <a:spLocks noChangeArrowheads="1"/>
          </p:cNvSpPr>
          <p:nvPr/>
        </p:nvSpPr>
        <p:spPr bwMode="auto">
          <a:xfrm>
            <a:off x="1071563" y="3208338"/>
            <a:ext cx="593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2" name="Line 11">
            <a:extLst>
              <a:ext uri="{FF2B5EF4-FFF2-40B4-BE49-F238E27FC236}">
                <a16:creationId xmlns:a16="http://schemas.microsoft.com/office/drawing/2014/main" id="{EB2AC192-6F9B-41C2-8E9D-210F20DE8147}"/>
              </a:ext>
            </a:extLst>
          </p:cNvPr>
          <p:cNvSpPr>
            <a:spLocks noChangeShapeType="1"/>
          </p:cNvSpPr>
          <p:nvPr/>
        </p:nvSpPr>
        <p:spPr bwMode="auto">
          <a:xfrm>
            <a:off x="1581150" y="3375025"/>
            <a:ext cx="1612900"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a:extLst>
              <a:ext uri="{FF2B5EF4-FFF2-40B4-BE49-F238E27FC236}">
                <a16:creationId xmlns:a16="http://schemas.microsoft.com/office/drawing/2014/main" id="{65D75EEF-1C42-4109-85DC-E2105D76492B}"/>
              </a:ext>
            </a:extLst>
          </p:cNvPr>
          <p:cNvSpPr>
            <a:spLocks noChangeShapeType="1"/>
          </p:cNvSpPr>
          <p:nvPr/>
        </p:nvSpPr>
        <p:spPr bwMode="auto">
          <a:xfrm>
            <a:off x="3194050" y="3375025"/>
            <a:ext cx="0" cy="25209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a:extLst>
              <a:ext uri="{FF2B5EF4-FFF2-40B4-BE49-F238E27FC236}">
                <a16:creationId xmlns:a16="http://schemas.microsoft.com/office/drawing/2014/main" id="{DCD52742-3C46-4830-A450-E8A135AF4872}"/>
              </a:ext>
            </a:extLst>
          </p:cNvPr>
          <p:cNvSpPr>
            <a:spLocks noChangeArrowheads="1"/>
          </p:cNvSpPr>
          <p:nvPr/>
        </p:nvSpPr>
        <p:spPr bwMode="auto">
          <a:xfrm>
            <a:off x="1177925" y="4419600"/>
            <a:ext cx="5730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5" name="Text Box 14">
            <a:extLst>
              <a:ext uri="{FF2B5EF4-FFF2-40B4-BE49-F238E27FC236}">
                <a16:creationId xmlns:a16="http://schemas.microsoft.com/office/drawing/2014/main" id="{B4473AC7-AE55-4C8D-9A6E-11F6BAA11DC2}"/>
              </a:ext>
            </a:extLst>
          </p:cNvPr>
          <p:cNvSpPr>
            <a:spLocks noChangeArrowheads="1"/>
          </p:cNvSpPr>
          <p:nvPr/>
        </p:nvSpPr>
        <p:spPr bwMode="auto">
          <a:xfrm>
            <a:off x="1762125" y="3587750"/>
            <a:ext cx="3651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6" name="Text Box 15">
            <a:extLst>
              <a:ext uri="{FF2B5EF4-FFF2-40B4-BE49-F238E27FC236}">
                <a16:creationId xmlns:a16="http://schemas.microsoft.com/office/drawing/2014/main" id="{F5EE4E41-0CFF-4F47-BF65-19A1B8DD98B1}"/>
              </a:ext>
            </a:extLst>
          </p:cNvPr>
          <p:cNvSpPr>
            <a:spLocks noChangeArrowheads="1"/>
          </p:cNvSpPr>
          <p:nvPr/>
        </p:nvSpPr>
        <p:spPr bwMode="auto">
          <a:xfrm>
            <a:off x="2260600" y="2536825"/>
            <a:ext cx="22066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MRP=MR • MP</a:t>
            </a:r>
            <a:endParaRPr lang="zh-CN" altLang="en-US" sz="1600">
              <a:solidFill>
                <a:schemeClr val="tx1"/>
              </a:solidFill>
            </a:endParaRPr>
          </a:p>
        </p:txBody>
      </p:sp>
      <p:sp>
        <p:nvSpPr>
          <p:cNvPr id="17" name="Text Box 16">
            <a:extLst>
              <a:ext uri="{FF2B5EF4-FFF2-40B4-BE49-F238E27FC236}">
                <a16:creationId xmlns:a16="http://schemas.microsoft.com/office/drawing/2014/main" id="{CC009D13-EE06-4ADF-910A-8D0CC7D094DD}"/>
              </a:ext>
            </a:extLst>
          </p:cNvPr>
          <p:cNvSpPr>
            <a:spLocks noChangeArrowheads="1"/>
          </p:cNvSpPr>
          <p:nvPr/>
        </p:nvSpPr>
        <p:spPr bwMode="auto">
          <a:xfrm>
            <a:off x="2940050" y="5895975"/>
            <a:ext cx="7635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0</a:t>
            </a:r>
            <a:endParaRPr lang="zh-CN" altLang="en-US" sz="1600">
              <a:solidFill>
                <a:schemeClr val="tx1"/>
              </a:solidFill>
            </a:endParaRPr>
          </a:p>
        </p:txBody>
      </p:sp>
      <p:sp>
        <p:nvSpPr>
          <p:cNvPr id="18" name="Line 17">
            <a:extLst>
              <a:ext uri="{FF2B5EF4-FFF2-40B4-BE49-F238E27FC236}">
                <a16:creationId xmlns:a16="http://schemas.microsoft.com/office/drawing/2014/main" id="{69772C04-976F-4E7A-8087-D8AD13D60C12}"/>
              </a:ext>
            </a:extLst>
          </p:cNvPr>
          <p:cNvSpPr>
            <a:spLocks noChangeShapeType="1"/>
          </p:cNvSpPr>
          <p:nvPr/>
        </p:nvSpPr>
        <p:spPr bwMode="auto">
          <a:xfrm>
            <a:off x="1581150" y="4467225"/>
            <a:ext cx="29733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a:extLst>
              <a:ext uri="{FF2B5EF4-FFF2-40B4-BE49-F238E27FC236}">
                <a16:creationId xmlns:a16="http://schemas.microsoft.com/office/drawing/2014/main" id="{ADBE0FC0-12EC-44CB-926B-9FE030AA8713}"/>
              </a:ext>
            </a:extLst>
          </p:cNvPr>
          <p:cNvSpPr>
            <a:spLocks noChangeShapeType="1"/>
          </p:cNvSpPr>
          <p:nvPr/>
        </p:nvSpPr>
        <p:spPr bwMode="auto">
          <a:xfrm>
            <a:off x="4554538" y="4467225"/>
            <a:ext cx="1587" cy="14287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9">
            <a:extLst>
              <a:ext uri="{FF2B5EF4-FFF2-40B4-BE49-F238E27FC236}">
                <a16:creationId xmlns:a16="http://schemas.microsoft.com/office/drawing/2014/main" id="{07D48F24-61C9-423F-B9AD-F10505D5E064}"/>
              </a:ext>
            </a:extLst>
          </p:cNvPr>
          <p:cNvSpPr>
            <a:spLocks noChangeArrowheads="1"/>
          </p:cNvSpPr>
          <p:nvPr/>
        </p:nvSpPr>
        <p:spPr bwMode="auto">
          <a:xfrm>
            <a:off x="4383088" y="5895975"/>
            <a:ext cx="673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1</a:t>
            </a:r>
            <a:endParaRPr lang="zh-CN" altLang="en-US" sz="1600">
              <a:solidFill>
                <a:schemeClr val="tx1"/>
              </a:solidFill>
            </a:endParaRPr>
          </a:p>
        </p:txBody>
      </p:sp>
      <p:sp>
        <p:nvSpPr>
          <p:cNvPr id="21" name="Text Box 20">
            <a:extLst>
              <a:ext uri="{FF2B5EF4-FFF2-40B4-BE49-F238E27FC236}">
                <a16:creationId xmlns:a16="http://schemas.microsoft.com/office/drawing/2014/main" id="{89C72F0A-6480-485E-BA0F-33AE59727ADF}"/>
              </a:ext>
            </a:extLst>
          </p:cNvPr>
          <p:cNvSpPr>
            <a:spLocks noChangeArrowheads="1"/>
          </p:cNvSpPr>
          <p:nvPr/>
        </p:nvSpPr>
        <p:spPr bwMode="auto">
          <a:xfrm>
            <a:off x="1071563" y="4216400"/>
            <a:ext cx="644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1</a:t>
            </a:r>
            <a:endParaRPr lang="zh-CN" altLang="en-US" sz="1600">
              <a:solidFill>
                <a:schemeClr val="tx1"/>
              </a:solidFill>
            </a:endParaRPr>
          </a:p>
        </p:txBody>
      </p:sp>
      <p:sp>
        <p:nvSpPr>
          <p:cNvPr id="22" name="圆角矩形标注 20">
            <a:extLst>
              <a:ext uri="{FF2B5EF4-FFF2-40B4-BE49-F238E27FC236}">
                <a16:creationId xmlns:a16="http://schemas.microsoft.com/office/drawing/2014/main" id="{AACB77EB-F85E-4763-A89B-39CFE3BA85CB}"/>
              </a:ext>
            </a:extLst>
          </p:cNvPr>
          <p:cNvSpPr>
            <a:spLocks noChangeArrowheads="1"/>
          </p:cNvSpPr>
          <p:nvPr/>
        </p:nvSpPr>
        <p:spPr bwMode="auto">
          <a:xfrm>
            <a:off x="4643438" y="1857375"/>
            <a:ext cx="3357562" cy="1500188"/>
          </a:xfrm>
          <a:prstGeom prst="wedgeRoundRectCallout">
            <a:avLst>
              <a:gd name="adj1" fmla="val -83944"/>
              <a:gd name="adj2" fmla="val 46046"/>
              <a:gd name="adj3" fmla="val 16667"/>
            </a:avLst>
          </a:prstGeom>
          <a:solidFill>
            <a:srgbClr val="EAF5F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边际收益产品曲线向右下方倾斜。 因为</a:t>
            </a:r>
            <a:r>
              <a:rPr lang="en-US" altLang="zh-CN" sz="1600" b="0">
                <a:solidFill>
                  <a:srgbClr val="000000"/>
                </a:solidFill>
              </a:rPr>
              <a:t>, </a:t>
            </a:r>
            <a:r>
              <a:rPr lang="zh-CN" altLang="en-US" sz="1600" b="0">
                <a:solidFill>
                  <a:srgbClr val="000000"/>
                </a:solidFill>
              </a:rPr>
              <a:t>随着要素使用量的增加</a:t>
            </a:r>
            <a:r>
              <a:rPr lang="en-US" altLang="zh-CN" sz="1600" b="0">
                <a:solidFill>
                  <a:srgbClr val="000000"/>
                </a:solidFill>
              </a:rPr>
              <a:t>, </a:t>
            </a:r>
            <a:r>
              <a:rPr lang="zh-CN" altLang="en-US" sz="1600" b="0">
                <a:solidFill>
                  <a:srgbClr val="000000"/>
                </a:solidFill>
              </a:rPr>
              <a:t>从而产量增加</a:t>
            </a:r>
            <a:r>
              <a:rPr lang="en-US" altLang="zh-CN" sz="1600" b="0">
                <a:solidFill>
                  <a:srgbClr val="000000"/>
                </a:solidFill>
              </a:rPr>
              <a:t>, </a:t>
            </a:r>
            <a:r>
              <a:rPr lang="zh-CN" altLang="en-US" sz="1600" b="0">
                <a:solidFill>
                  <a:srgbClr val="000000"/>
                </a:solidFill>
              </a:rPr>
              <a:t>一方面</a:t>
            </a:r>
            <a:r>
              <a:rPr lang="en-US" altLang="zh-CN" sz="1600" b="0">
                <a:solidFill>
                  <a:srgbClr val="000000"/>
                </a:solidFill>
              </a:rPr>
              <a:t>, </a:t>
            </a:r>
            <a:r>
              <a:rPr lang="zh-CN" altLang="en-US" sz="1600" b="0">
                <a:solidFill>
                  <a:srgbClr val="000000"/>
                </a:solidFill>
              </a:rPr>
              <a:t>要素的边际产品</a:t>
            </a:r>
            <a:r>
              <a:rPr lang="en-US" altLang="zh-CN" sz="1600" b="0">
                <a:solidFill>
                  <a:srgbClr val="000000"/>
                </a:solidFill>
              </a:rPr>
              <a:t>MP</a:t>
            </a:r>
            <a:r>
              <a:rPr lang="zh-CN" altLang="en-US" sz="1600" b="0">
                <a:solidFill>
                  <a:srgbClr val="000000"/>
                </a:solidFill>
              </a:rPr>
              <a:t>会下降</a:t>
            </a:r>
            <a:r>
              <a:rPr lang="en-US" altLang="zh-CN" sz="1600" b="0">
                <a:solidFill>
                  <a:srgbClr val="000000"/>
                </a:solidFill>
              </a:rPr>
              <a:t>, </a:t>
            </a:r>
            <a:r>
              <a:rPr lang="zh-CN" altLang="en-US" sz="1600" b="0">
                <a:solidFill>
                  <a:srgbClr val="000000"/>
                </a:solidFill>
              </a:rPr>
              <a:t>另一方面</a:t>
            </a:r>
            <a:r>
              <a:rPr lang="en-US" altLang="zh-CN" sz="1600" b="0">
                <a:solidFill>
                  <a:srgbClr val="000000"/>
                </a:solidFill>
              </a:rPr>
              <a:t>, </a:t>
            </a:r>
            <a:r>
              <a:rPr lang="zh-CN" altLang="en-US" sz="1600" b="0">
                <a:solidFill>
                  <a:srgbClr val="000000"/>
                </a:solidFill>
              </a:rPr>
              <a:t>产品的边际收益</a:t>
            </a:r>
            <a:r>
              <a:rPr lang="en-US" altLang="zh-CN" sz="1600" b="0">
                <a:solidFill>
                  <a:srgbClr val="000000"/>
                </a:solidFill>
              </a:rPr>
              <a:t>MR</a:t>
            </a:r>
            <a:r>
              <a:rPr lang="zh-CN" altLang="en-US" sz="1600" b="0">
                <a:solidFill>
                  <a:srgbClr val="000000"/>
                </a:solidFill>
              </a:rPr>
              <a:t>也会下降。</a:t>
            </a:r>
            <a:endParaRPr lang="zh-CN" altLang="en-US" sz="1600">
              <a:solidFill>
                <a:schemeClr val="tx1"/>
              </a:solidFill>
            </a:endParaRPr>
          </a:p>
        </p:txBody>
      </p:sp>
      <p:sp>
        <p:nvSpPr>
          <p:cNvPr id="23" name="圆角矩形标注 21">
            <a:extLst>
              <a:ext uri="{FF2B5EF4-FFF2-40B4-BE49-F238E27FC236}">
                <a16:creationId xmlns:a16="http://schemas.microsoft.com/office/drawing/2014/main" id="{8054FD0F-C843-4453-BB78-4678519B5703}"/>
              </a:ext>
            </a:extLst>
          </p:cNvPr>
          <p:cNvSpPr>
            <a:spLocks noChangeArrowheads="1"/>
          </p:cNvSpPr>
          <p:nvPr/>
        </p:nvSpPr>
        <p:spPr bwMode="auto">
          <a:xfrm>
            <a:off x="6000750" y="3517900"/>
            <a:ext cx="2928938" cy="2281238"/>
          </a:xfrm>
          <a:prstGeom prst="wedgeRoundRectCallout">
            <a:avLst>
              <a:gd name="adj1" fmla="val -97250"/>
              <a:gd name="adj2" fmla="val 35218"/>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dirty="0">
                <a:solidFill>
                  <a:srgbClr val="000000"/>
                </a:solidFill>
              </a:rPr>
              <a:t>当要素价格为</a:t>
            </a:r>
            <a:r>
              <a:rPr lang="en-US" altLang="zh-CN" sz="1600" b="0" dirty="0">
                <a:solidFill>
                  <a:srgbClr val="000000"/>
                </a:solidFill>
              </a:rPr>
              <a:t>W</a:t>
            </a:r>
            <a:r>
              <a:rPr lang="en-US" altLang="zh-CN" sz="1100" b="0" dirty="0">
                <a:solidFill>
                  <a:srgbClr val="000000"/>
                </a:solidFill>
              </a:rPr>
              <a:t>0</a:t>
            </a:r>
            <a:r>
              <a:rPr lang="en-US" altLang="zh-CN" sz="1600" b="0" dirty="0">
                <a:solidFill>
                  <a:srgbClr val="000000"/>
                </a:solidFill>
              </a:rPr>
              <a:t> </a:t>
            </a:r>
            <a:r>
              <a:rPr lang="zh-CN" altLang="en-US" sz="1600" b="0" dirty="0">
                <a:solidFill>
                  <a:srgbClr val="000000"/>
                </a:solidFill>
              </a:rPr>
              <a:t>和</a:t>
            </a:r>
            <a:r>
              <a:rPr lang="en-US" altLang="zh-CN" sz="1600" b="0" dirty="0">
                <a:solidFill>
                  <a:srgbClr val="000000"/>
                </a:solidFill>
              </a:rPr>
              <a:t>W</a:t>
            </a:r>
            <a:r>
              <a:rPr lang="en-US" altLang="zh-CN" sz="1100" b="0" dirty="0">
                <a:solidFill>
                  <a:srgbClr val="000000"/>
                </a:solidFill>
              </a:rPr>
              <a:t>1</a:t>
            </a:r>
            <a:r>
              <a:rPr lang="en-US" altLang="zh-CN" sz="1600" b="0" dirty="0">
                <a:solidFill>
                  <a:srgbClr val="000000"/>
                </a:solidFill>
              </a:rPr>
              <a:t> </a:t>
            </a:r>
            <a:r>
              <a:rPr lang="zh-CN" altLang="en-US" sz="1600" b="0" dirty="0">
                <a:solidFill>
                  <a:srgbClr val="000000"/>
                </a:solidFill>
              </a:rPr>
              <a:t>时</a:t>
            </a:r>
            <a:r>
              <a:rPr lang="en-US" altLang="zh-CN" sz="1600" b="0" dirty="0">
                <a:solidFill>
                  <a:srgbClr val="000000"/>
                </a:solidFill>
              </a:rPr>
              <a:t>, </a:t>
            </a:r>
            <a:r>
              <a:rPr lang="zh-CN" altLang="en-US" sz="1600" b="0" dirty="0">
                <a:solidFill>
                  <a:srgbClr val="000000"/>
                </a:solidFill>
              </a:rPr>
              <a:t>根据要素使用原则</a:t>
            </a:r>
            <a:r>
              <a:rPr lang="en-US" altLang="zh-CN" sz="1600" b="0" dirty="0">
                <a:solidFill>
                  <a:srgbClr val="000000"/>
                </a:solidFill>
              </a:rPr>
              <a:t>, </a:t>
            </a:r>
            <a:r>
              <a:rPr lang="zh-CN" altLang="en-US" sz="1600" b="0" dirty="0">
                <a:solidFill>
                  <a:srgbClr val="000000"/>
                </a:solidFill>
              </a:rPr>
              <a:t>最优要素使用量分别为</a:t>
            </a:r>
            <a:r>
              <a:rPr lang="en-US" altLang="zh-CN" sz="1600" b="0" dirty="0">
                <a:solidFill>
                  <a:srgbClr val="000000"/>
                </a:solidFill>
              </a:rPr>
              <a:t>L</a:t>
            </a:r>
            <a:r>
              <a:rPr lang="en-US" altLang="zh-CN" sz="1100" b="0" dirty="0">
                <a:solidFill>
                  <a:srgbClr val="000000"/>
                </a:solidFill>
              </a:rPr>
              <a:t>0</a:t>
            </a:r>
            <a:r>
              <a:rPr lang="en-US" altLang="zh-CN" sz="1600" b="0" dirty="0">
                <a:solidFill>
                  <a:srgbClr val="000000"/>
                </a:solidFill>
              </a:rPr>
              <a:t> </a:t>
            </a:r>
            <a:r>
              <a:rPr lang="zh-CN" altLang="en-US" sz="1600" b="0" dirty="0">
                <a:solidFill>
                  <a:srgbClr val="000000"/>
                </a:solidFill>
              </a:rPr>
              <a:t>和</a:t>
            </a:r>
            <a:r>
              <a:rPr lang="en-US" altLang="zh-CN" sz="1600" b="0" dirty="0">
                <a:solidFill>
                  <a:srgbClr val="000000"/>
                </a:solidFill>
              </a:rPr>
              <a:t>L</a:t>
            </a:r>
            <a:r>
              <a:rPr lang="en-US" altLang="zh-CN" sz="1100" b="0" dirty="0">
                <a:solidFill>
                  <a:srgbClr val="000000"/>
                </a:solidFill>
              </a:rPr>
              <a:t>1</a:t>
            </a:r>
            <a:r>
              <a:rPr lang="zh-CN" altLang="en-US" sz="1600" b="0" dirty="0">
                <a:solidFill>
                  <a:srgbClr val="000000"/>
                </a:solidFill>
              </a:rPr>
              <a:t>。 显然</a:t>
            </a:r>
            <a:r>
              <a:rPr lang="en-US" altLang="zh-CN" sz="1600" b="0" dirty="0">
                <a:solidFill>
                  <a:srgbClr val="000000"/>
                </a:solidFill>
              </a:rPr>
              <a:t>, </a:t>
            </a:r>
            <a:r>
              <a:rPr lang="zh-CN" altLang="en-US" sz="1600" b="0" dirty="0">
                <a:solidFill>
                  <a:srgbClr val="000000"/>
                </a:solidFill>
              </a:rPr>
              <a:t>点</a:t>
            </a:r>
            <a:r>
              <a:rPr lang="en-US" altLang="zh-CN" sz="1600" b="0" dirty="0">
                <a:solidFill>
                  <a:srgbClr val="000000"/>
                </a:solidFill>
              </a:rPr>
              <a:t>(W</a:t>
            </a:r>
            <a:r>
              <a:rPr lang="en-US" altLang="zh-CN" sz="1100" b="0" dirty="0">
                <a:solidFill>
                  <a:srgbClr val="000000"/>
                </a:solidFill>
              </a:rPr>
              <a:t>0</a:t>
            </a:r>
            <a:r>
              <a:rPr lang="en-US" altLang="zh-CN" sz="1600" b="0" dirty="0">
                <a:solidFill>
                  <a:srgbClr val="000000"/>
                </a:solidFill>
              </a:rPr>
              <a:t>,L</a:t>
            </a:r>
            <a:r>
              <a:rPr lang="en-US" altLang="zh-CN" sz="1100" b="0" dirty="0">
                <a:solidFill>
                  <a:srgbClr val="000000"/>
                </a:solidFill>
              </a:rPr>
              <a:t>0</a:t>
            </a:r>
            <a:r>
              <a:rPr lang="en-US" altLang="zh-CN" sz="1600" b="0" dirty="0">
                <a:solidFill>
                  <a:srgbClr val="000000"/>
                </a:solidFill>
              </a:rPr>
              <a:t>)</a:t>
            </a:r>
            <a:r>
              <a:rPr lang="zh-CN" altLang="en-US" sz="1600" b="0" dirty="0">
                <a:solidFill>
                  <a:srgbClr val="000000"/>
                </a:solidFill>
              </a:rPr>
              <a:t>和</a:t>
            </a:r>
            <a:r>
              <a:rPr lang="en-US" altLang="zh-CN" sz="1600" b="0" dirty="0">
                <a:solidFill>
                  <a:srgbClr val="000000"/>
                </a:solidFill>
              </a:rPr>
              <a:t>(W</a:t>
            </a:r>
            <a:r>
              <a:rPr lang="en-US" altLang="zh-CN" sz="1100" b="0" dirty="0">
                <a:solidFill>
                  <a:srgbClr val="000000"/>
                </a:solidFill>
              </a:rPr>
              <a:t>1</a:t>
            </a:r>
            <a:r>
              <a:rPr lang="en-US" altLang="zh-CN" sz="1600" b="0" dirty="0">
                <a:solidFill>
                  <a:srgbClr val="000000"/>
                </a:solidFill>
              </a:rPr>
              <a:t>,L</a:t>
            </a:r>
            <a:r>
              <a:rPr lang="en-US" altLang="zh-CN" sz="1100" b="0" dirty="0">
                <a:solidFill>
                  <a:srgbClr val="000000"/>
                </a:solidFill>
              </a:rPr>
              <a:t>1</a:t>
            </a:r>
            <a:r>
              <a:rPr lang="en-US" altLang="zh-CN" sz="1600" b="0" dirty="0">
                <a:solidFill>
                  <a:srgbClr val="000000"/>
                </a:solidFill>
              </a:rPr>
              <a:t>)</a:t>
            </a:r>
            <a:r>
              <a:rPr lang="zh-CN" altLang="en-US" sz="1600" b="0" dirty="0">
                <a:solidFill>
                  <a:srgbClr val="000000"/>
                </a:solidFill>
              </a:rPr>
              <a:t>既是要素需求曲线上的点</a:t>
            </a:r>
            <a:r>
              <a:rPr lang="en-US" altLang="zh-CN" sz="1600" b="0" dirty="0">
                <a:solidFill>
                  <a:srgbClr val="000000"/>
                </a:solidFill>
              </a:rPr>
              <a:t>,</a:t>
            </a:r>
            <a:r>
              <a:rPr lang="zh-CN" altLang="en-US" sz="1600" b="0" dirty="0">
                <a:solidFill>
                  <a:srgbClr val="000000"/>
                </a:solidFill>
              </a:rPr>
              <a:t>也是边际收益产品曲线上的点。 因此</a:t>
            </a:r>
            <a:r>
              <a:rPr lang="en-US" altLang="zh-CN" sz="1600" b="0" dirty="0">
                <a:solidFill>
                  <a:srgbClr val="000000"/>
                </a:solidFill>
              </a:rPr>
              <a:t>, </a:t>
            </a:r>
            <a:r>
              <a:rPr lang="zh-CN" altLang="en-US" sz="1600" dirty="0">
                <a:solidFill>
                  <a:srgbClr val="FF0000"/>
                </a:solidFill>
                <a:effectLst>
                  <a:outerShdw blurRad="38100" dist="38100" dir="2700000" algn="tl">
                    <a:srgbClr val="000000">
                      <a:alpha val="43137"/>
                    </a:srgbClr>
                  </a:outerShdw>
                </a:effectLst>
              </a:rPr>
              <a:t>要素需求曲线与边际收益产品曲线重合</a:t>
            </a:r>
            <a:r>
              <a:rPr lang="zh-CN" altLang="en-US" sz="1600" b="0" dirty="0">
                <a:solidFill>
                  <a:srgbClr val="FF0000"/>
                </a:solidFill>
              </a:rPr>
              <a:t>。</a:t>
            </a:r>
            <a:endParaRPr lang="zh-CN" altLang="en-US" sz="1600" dirty="0">
              <a:solidFill>
                <a:schemeClr val="tx1"/>
              </a:solidFill>
            </a:endParaRPr>
          </a:p>
        </p:txBody>
      </p:sp>
    </p:spTree>
    <p:extLst>
      <p:ext uri="{BB962C8B-B14F-4D97-AF65-F5344CB8AC3E}">
        <p14:creationId xmlns:p14="http://schemas.microsoft.com/office/powerpoint/2010/main" val="69612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p:cBhvr>
                                        <p:cTn id="16" dur="500"/>
                                        <p:tgtEl>
                                          <p:spTgt spid="5"/>
                                        </p:tgtEl>
                                      </p:cBhvr>
                                    </p:animEffect>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p:cBhvr>
                                        <p:cTn id="19" dur="500"/>
                                        <p:tgtEl>
                                          <p:spTgt spid="8"/>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p:cBhvr>
                                        <p:cTn id="22" dur="500"/>
                                        <p:tgtEl>
                                          <p:spTgt spid="6"/>
                                        </p:tgtEl>
                                      </p:cBhvr>
                                    </p:animEffect>
                                  </p:childTnLst>
                                </p:cTn>
                              </p:par>
                              <p:par>
                                <p:cTn id="23" presetID="3"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p:cBhvr>
                                        <p:cTn id="35" dur="500"/>
                                        <p:tgtEl>
                                          <p:spTgt spid="16"/>
                                        </p:tgtEl>
                                      </p:cBhvr>
                                    </p:animEffect>
                                  </p:childTnLst>
                                </p:cTn>
                              </p:par>
                              <p:par>
                                <p:cTn id="36" presetID="5" presetClass="entr" presetSubtype="1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p:cBhvr>
                                        <p:cTn id="43" dur="500"/>
                                        <p:tgtEl>
                                          <p:spTgt spid="11"/>
                                        </p:tgtEl>
                                      </p:cBhvr>
                                    </p:animEffect>
                                  </p:childTnLst>
                                </p:cTn>
                              </p:par>
                              <p:par>
                                <p:cTn id="44" presetID="3" presetClass="entr" presetSubtype="1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p:cBhvr>
                                        <p:cTn id="46" dur="500"/>
                                        <p:tgtEl>
                                          <p:spTgt spid="12"/>
                                        </p:tgtEl>
                                      </p:cBhvr>
                                    </p:animEffect>
                                  </p:childTnLst>
                                </p:cTn>
                              </p:par>
                              <p:par>
                                <p:cTn id="47" presetID="3" presetClass="entr" presetSubtype="1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p:cBhvr>
                                        <p:cTn id="49" dur="500"/>
                                        <p:tgtEl>
                                          <p:spTgt spid="1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p:cBhvr>
                                        <p:cTn id="57" dur="500"/>
                                        <p:tgtEl>
                                          <p:spTgt spid="21"/>
                                        </p:tgtEl>
                                      </p:cBhvr>
                                    </p:animEffect>
                                  </p:childTnLst>
                                </p:cTn>
                              </p:par>
                              <p:par>
                                <p:cTn id="58" presetID="5" presetClass="entr" presetSubtype="1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p:cBhvr>
                                        <p:cTn id="60" dur="500"/>
                                        <p:tgtEl>
                                          <p:spTgt spid="18"/>
                                        </p:tgtEl>
                                      </p:cBhvr>
                                    </p:animEffect>
                                  </p:childTnLst>
                                </p:cTn>
                              </p:par>
                              <p:par>
                                <p:cTn id="61" presetID="5" presetClass="entr" presetSubtype="1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p:cBhvr>
                                        <p:cTn id="63" dur="500"/>
                                        <p:tgtEl>
                                          <p:spTgt spid="19"/>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11" grpId="0" bldLvl="0" autoUpdateAnimBg="0"/>
      <p:bldP spid="16" grpId="0" bldLvl="0" autoUpdateAnimBg="0"/>
      <p:bldP spid="17" grpId="0" bldLvl="0" autoUpdateAnimBg="0"/>
      <p:bldP spid="20" grpId="0" bldLvl="0" autoUpdateAnimBg="0"/>
      <p:bldP spid="21" grpId="0" bldLvl="0" autoUpdateAnimBg="0"/>
      <p:bldP spid="22" grpId="0" bldLvl="0" animBg="1" autoUpdateAnimBg="0"/>
      <p:bldP spid="23"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8ABC5-C00B-406D-8C5A-60DB47E7CE4C}"/>
              </a:ext>
            </a:extLst>
          </p:cNvPr>
          <p:cNvSpPr>
            <a:spLocks noGrp="1"/>
          </p:cNvSpPr>
          <p:nvPr>
            <p:ph type="title"/>
          </p:nvPr>
        </p:nvSpPr>
        <p:spPr/>
        <p:txBody>
          <a:bodyPr/>
          <a:lstStyle/>
          <a:p>
            <a:r>
              <a:rPr lang="zh-CN" altLang="en-US" dirty="0"/>
              <a:t>投入需求与产量供给之间的联系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7ECB0-CBB4-4F8C-B41A-C4F0FC2B13CE}"/>
                  </a:ext>
                </a:extLst>
              </p:cNvPr>
              <p:cNvSpPr>
                <a:spLocks noGrp="1"/>
              </p:cNvSpPr>
              <p:nvPr>
                <p:ph idx="1"/>
              </p:nvPr>
            </p:nvSpPr>
            <p:spPr/>
            <p:txBody>
              <a:bodyPr/>
              <a:lstStyle/>
              <a:p>
                <a:r>
                  <a:rPr lang="zh-CN" altLang="en-US" dirty="0"/>
                  <a:t>复习：边际成本</a:t>
                </a:r>
                <a14:m>
                  <m:oMath xmlns:m="http://schemas.openxmlformats.org/officeDocument/2006/math">
                    <m:r>
                      <a:rPr lang="en-US" altLang="zh-CN" b="1" i="1">
                        <a:latin typeface="Cambria Math" panose="02040503050406030204" pitchFamily="18" charset="0"/>
                      </a:rPr>
                      <m:t>𝑴𝑪</m:t>
                    </m:r>
                    <m:d>
                      <m:dPr>
                        <m:ctrlPr>
                          <a:rPr lang="en-US" altLang="zh-CN" b="1" i="1">
                            <a:latin typeface="Cambria Math" panose="02040503050406030204" pitchFamily="18" charset="0"/>
                          </a:rPr>
                        </m:ctrlPr>
                      </m:dPr>
                      <m:e>
                        <m:r>
                          <m:rPr>
                            <m:nor/>
                          </m:rPr>
                          <a:rPr lang="en-US" altLang="zh-CN" dirty="0">
                            <a:latin typeface="+mn-ea"/>
                          </a:rPr>
                          <m:t>Q</m:t>
                        </m:r>
                      </m:e>
                    </m:d>
                    <m:r>
                      <a:rPr lang="en-US" altLang="zh-CN" b="1"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𝑤</m:t>
                        </m:r>
                      </m:num>
                      <m:den>
                        <m:r>
                          <a:rPr lang="en-US" altLang="zh-CN">
                            <a:latin typeface="Cambria Math" panose="02040503050406030204" pitchFamily="18" charset="0"/>
                          </a:rPr>
                          <m:t>𝐌</m:t>
                        </m:r>
                        <m:sSub>
                          <m:sSubPr>
                            <m:ctrlPr>
                              <a:rPr lang="en-US" altLang="zh-CN" i="1">
                                <a:latin typeface="Cambria Math" panose="02040503050406030204" pitchFamily="18" charset="0"/>
                              </a:rPr>
                            </m:ctrlPr>
                          </m:sSubPr>
                          <m:e>
                            <m:r>
                              <a:rPr lang="en-US" altLang="zh-CN">
                                <a:latin typeface="Cambria Math" panose="02040503050406030204" pitchFamily="18" charset="0"/>
                              </a:rPr>
                              <m:t>𝐏</m:t>
                            </m:r>
                          </m:e>
                          <m:sub>
                            <m:r>
                              <a:rPr lang="en-US" altLang="zh-CN" b="1">
                                <a:latin typeface="Cambria Math" panose="02040503050406030204" pitchFamily="18" charset="0"/>
                              </a:rPr>
                              <m:t>𝐋</m:t>
                            </m:r>
                          </m:sub>
                        </m:sSub>
                      </m:den>
                    </m:f>
                  </m:oMath>
                </a14:m>
                <a:endParaRPr lang="en-US" altLang="zh-CN" b="1" dirty="0"/>
              </a:p>
              <a:p>
                <a:pPr lvl="1"/>
                <a:r>
                  <a:rPr lang="zh-CN" altLang="en-US" dirty="0"/>
                  <a:t>边际成本生产额外一单位产量的成本</a:t>
                </a:r>
              </a:p>
              <a:p>
                <a:pPr lvl="1"/>
                <a:r>
                  <a:rPr lang="en-US" altLang="zh-CN" dirty="0" err="1"/>
                  <a:t>dTC</a:t>
                </a:r>
                <a:r>
                  <a:rPr lang="en-US" altLang="zh-CN" dirty="0"/>
                  <a:t>/</a:t>
                </a:r>
                <a:r>
                  <a:rPr lang="en-US" altLang="zh-CN" dirty="0" err="1"/>
                  <a:t>dQ</a:t>
                </a:r>
                <a:r>
                  <a:rPr lang="en-US" altLang="zh-CN" dirty="0"/>
                  <a:t>,  </a:t>
                </a:r>
                <a:r>
                  <a:rPr lang="zh-CN" altLang="en-US" dirty="0"/>
                  <a:t>其中 </a:t>
                </a:r>
                <a:r>
                  <a:rPr lang="en-US" altLang="zh-CN" dirty="0"/>
                  <a:t>TC = </a:t>
                </a:r>
                <a:r>
                  <a:rPr lang="zh-CN" altLang="en-US" dirty="0"/>
                  <a:t>总成本</a:t>
                </a:r>
              </a:p>
              <a:p>
                <a:r>
                  <a:rPr lang="zh-CN" altLang="en-US" dirty="0"/>
                  <a:t>如果  </a:t>
                </a:r>
                <a:r>
                  <a:rPr lang="en-US" altLang="zh-CN" dirty="0"/>
                  <a:t>W = $2500,  MPL = 500 </a:t>
                </a:r>
                <a:r>
                  <a:rPr lang="zh-CN" altLang="en-US" dirty="0"/>
                  <a:t>蒲式耳</a:t>
                </a:r>
              </a:p>
              <a:p>
                <a:r>
                  <a:rPr lang="zh-CN" altLang="en-US" dirty="0"/>
                  <a:t>如果 </a:t>
                </a:r>
                <a:r>
                  <a:rPr lang="en-US" altLang="zh-CN" dirty="0"/>
                  <a:t>Jack </a:t>
                </a:r>
                <a:r>
                  <a:rPr lang="zh-CN" altLang="en-US" dirty="0"/>
                  <a:t>多雇佣一个工人， </a:t>
                </a:r>
                <a:br>
                  <a:rPr lang="zh-CN" altLang="en-US" dirty="0"/>
                </a:br>
                <a:r>
                  <a:rPr lang="zh-CN" altLang="en-US" dirty="0"/>
                  <a:t>	∆</a:t>
                </a:r>
                <a:r>
                  <a:rPr lang="en-US" altLang="zh-CN" dirty="0"/>
                  <a:t>TC = $2500,   ∆Q = 500 </a:t>
                </a:r>
                <a:r>
                  <a:rPr lang="zh-CN" altLang="en-US" dirty="0"/>
                  <a:t>蒲式耳</a:t>
                </a:r>
              </a:p>
              <a:p>
                <a:r>
                  <a:rPr lang="en-US" altLang="zh-CN" dirty="0"/>
                  <a:t>MC = $2500/500 = $5 </a:t>
                </a:r>
                <a:r>
                  <a:rPr lang="zh-CN" altLang="en-US" dirty="0"/>
                  <a:t>蒲式耳</a:t>
                </a:r>
              </a:p>
              <a:p>
                <a:r>
                  <a:rPr lang="zh-CN" altLang="en-US" dirty="0"/>
                  <a:t>也就是：</a:t>
                </a:r>
                <a:r>
                  <a:rPr lang="en-US" altLang="zh-CN" dirty="0"/>
                  <a:t>MC = W/MPL</a:t>
                </a:r>
              </a:p>
              <a:p>
                <a:endParaRPr lang="zh-CN" altLang="en-US" dirty="0"/>
              </a:p>
            </p:txBody>
          </p:sp>
        </mc:Choice>
        <mc:Fallback xmlns="">
          <p:sp>
            <p:nvSpPr>
              <p:cNvPr id="3" name="内容占位符 2">
                <a:extLst>
                  <a:ext uri="{FF2B5EF4-FFF2-40B4-BE49-F238E27FC236}">
                    <a16:creationId xmlns:a16="http://schemas.microsoft.com/office/drawing/2014/main" id="{ED97ECB0-CBB4-4F8C-B41A-C4F0FC2B13CE}"/>
                  </a:ext>
                </a:extLst>
              </p:cNvPr>
              <p:cNvSpPr>
                <a:spLocks noGrp="1" noRot="1" noChangeAspect="1" noMove="1" noResize="1" noEditPoints="1" noAdjustHandles="1" noChangeArrowheads="1" noChangeShapeType="1" noTextEdit="1"/>
              </p:cNvSpPr>
              <p:nvPr>
                <p:ph idx="1"/>
              </p:nvPr>
            </p:nvSpPr>
            <p:spPr>
              <a:blipFill>
                <a:blip r:embed="rId2"/>
                <a:stretch>
                  <a:fillRect l="-1391"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467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882B7-ABAF-4259-BA02-080D610825DF}"/>
              </a:ext>
            </a:extLst>
          </p:cNvPr>
          <p:cNvSpPr>
            <a:spLocks noGrp="1"/>
          </p:cNvSpPr>
          <p:nvPr>
            <p:ph type="title"/>
          </p:nvPr>
        </p:nvSpPr>
        <p:spPr/>
        <p:txBody>
          <a:bodyPr/>
          <a:lstStyle/>
          <a:p>
            <a:r>
              <a:rPr lang="zh-CN" altLang="en-US" dirty="0"/>
              <a:t>要素市场</a:t>
            </a:r>
          </a:p>
        </p:txBody>
      </p:sp>
      <p:sp>
        <p:nvSpPr>
          <p:cNvPr id="3" name="内容占位符 2">
            <a:extLst>
              <a:ext uri="{FF2B5EF4-FFF2-40B4-BE49-F238E27FC236}">
                <a16:creationId xmlns:a16="http://schemas.microsoft.com/office/drawing/2014/main" id="{612D61E8-4D93-4EC2-ACCB-9B3958F02265}"/>
              </a:ext>
            </a:extLst>
          </p:cNvPr>
          <p:cNvSpPr>
            <a:spLocks noGrp="1"/>
          </p:cNvSpPr>
          <p:nvPr>
            <p:ph idx="1"/>
          </p:nvPr>
        </p:nvSpPr>
        <p:spPr/>
        <p:txBody>
          <a:bodyPr/>
          <a:lstStyle/>
          <a:p>
            <a:r>
              <a:rPr lang="zh-CN" altLang="zh-CN" dirty="0"/>
              <a:t>生产要素是生产过程中的各种投入：</a:t>
            </a:r>
            <a:endParaRPr lang="en-US" altLang="zh-CN" dirty="0"/>
          </a:p>
          <a:p>
            <a:pPr lvl="1"/>
            <a:r>
              <a:rPr lang="zh-CN" altLang="zh-CN" dirty="0"/>
              <a:t>劳动</a:t>
            </a:r>
            <a:r>
              <a:rPr lang="zh-CN" altLang="en-US" dirty="0"/>
              <a:t>、</a:t>
            </a:r>
            <a:r>
              <a:rPr lang="zh-CN" altLang="zh-CN" dirty="0"/>
              <a:t>资本</a:t>
            </a:r>
            <a:r>
              <a:rPr lang="zh-CN" altLang="en-US" dirty="0"/>
              <a:t>、</a:t>
            </a:r>
            <a:r>
              <a:rPr lang="zh-CN" altLang="zh-CN" dirty="0"/>
              <a:t>土地</a:t>
            </a:r>
            <a:r>
              <a:rPr lang="zh-CN" altLang="en-US" dirty="0"/>
              <a:t>、</a:t>
            </a:r>
            <a:r>
              <a:rPr lang="zh-CN" altLang="zh-CN" dirty="0"/>
              <a:t>企业家才能</a:t>
            </a:r>
            <a:r>
              <a:rPr lang="zh-CN" altLang="en-US" dirty="0"/>
              <a:t>。</a:t>
            </a:r>
            <a:endParaRPr lang="en-US" altLang="zh-CN" dirty="0"/>
          </a:p>
          <a:p>
            <a:r>
              <a:rPr lang="zh-CN" altLang="en-US" dirty="0"/>
              <a:t>这些投入的价格与数量是由要素市场的供给和需求来决定的</a:t>
            </a:r>
          </a:p>
          <a:p>
            <a:r>
              <a:rPr lang="zh-CN" altLang="en-US" dirty="0"/>
              <a:t>要素市场理论的意义</a:t>
            </a:r>
          </a:p>
          <a:p>
            <a:pPr lvl="1"/>
            <a:r>
              <a:rPr lang="zh-CN" altLang="en-US" dirty="0"/>
              <a:t>要素的价格和使用量决定了消费者的收入水平</a:t>
            </a:r>
          </a:p>
          <a:p>
            <a:pPr lvl="1"/>
            <a:r>
              <a:rPr lang="zh-CN" altLang="en-US" dirty="0"/>
              <a:t>对要素市场的分析构成了西方经济学收入分配学说的理论基础</a:t>
            </a:r>
          </a:p>
          <a:p>
            <a:endParaRPr lang="zh-CN" altLang="en-US" dirty="0"/>
          </a:p>
        </p:txBody>
      </p:sp>
    </p:spTree>
    <p:extLst>
      <p:ext uri="{BB962C8B-B14F-4D97-AF65-F5344CB8AC3E}">
        <p14:creationId xmlns:p14="http://schemas.microsoft.com/office/powerpoint/2010/main" val="2971560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AD10B-1794-4914-98BF-392B5F9A2217}"/>
              </a:ext>
            </a:extLst>
          </p:cNvPr>
          <p:cNvSpPr>
            <a:spLocks noGrp="1"/>
          </p:cNvSpPr>
          <p:nvPr>
            <p:ph type="title"/>
          </p:nvPr>
        </p:nvSpPr>
        <p:spPr/>
        <p:txBody>
          <a:bodyPr/>
          <a:lstStyle/>
          <a:p>
            <a:r>
              <a:rPr lang="zh-CN" altLang="en-US" dirty="0"/>
              <a:t>投入需求与产量供给之间的联系</a:t>
            </a:r>
          </a:p>
        </p:txBody>
      </p:sp>
      <p:sp>
        <p:nvSpPr>
          <p:cNvPr id="3" name="内容占位符 2">
            <a:extLst>
              <a:ext uri="{FF2B5EF4-FFF2-40B4-BE49-F238E27FC236}">
                <a16:creationId xmlns:a16="http://schemas.microsoft.com/office/drawing/2014/main" id="{9E89CD67-3914-4233-8E87-E2EF094FDE30}"/>
              </a:ext>
            </a:extLst>
          </p:cNvPr>
          <p:cNvSpPr>
            <a:spLocks noGrp="1"/>
          </p:cNvSpPr>
          <p:nvPr>
            <p:ph idx="1"/>
          </p:nvPr>
        </p:nvSpPr>
        <p:spPr/>
        <p:txBody>
          <a:bodyPr/>
          <a:lstStyle/>
          <a:p>
            <a:r>
              <a:rPr lang="zh-CN" altLang="en-US" dirty="0"/>
              <a:t>因此： </a:t>
            </a:r>
            <a:r>
              <a:rPr lang="en-US" altLang="zh-CN" dirty="0"/>
              <a:t>MC = W/MPL</a:t>
            </a:r>
          </a:p>
          <a:p>
            <a:r>
              <a:rPr lang="zh-CN" altLang="en-US" dirty="0"/>
              <a:t>注意：  </a:t>
            </a:r>
          </a:p>
          <a:p>
            <a:pPr lvl="1"/>
            <a:r>
              <a:rPr lang="zh-CN" altLang="en-US" dirty="0"/>
              <a:t>为生产额外的产量，需要雇佣更多的劳动  </a:t>
            </a:r>
          </a:p>
          <a:p>
            <a:pPr lvl="1"/>
            <a:r>
              <a:rPr lang="zh-CN" altLang="en-US" dirty="0"/>
              <a:t>随着</a:t>
            </a:r>
            <a:r>
              <a:rPr lang="en-US" altLang="zh-CN" dirty="0"/>
              <a:t>L </a:t>
            </a:r>
            <a:r>
              <a:rPr lang="zh-CN" altLang="en-US" dirty="0"/>
              <a:t>的增加，</a:t>
            </a:r>
            <a:r>
              <a:rPr lang="en-US" altLang="zh-CN" dirty="0"/>
              <a:t>MPL </a:t>
            </a:r>
            <a:r>
              <a:rPr lang="zh-CN" altLang="en-US" dirty="0"/>
              <a:t>下降</a:t>
            </a:r>
            <a:r>
              <a:rPr lang="en-US" altLang="zh-CN" dirty="0"/>
              <a:t>…</a:t>
            </a:r>
          </a:p>
          <a:p>
            <a:pPr lvl="1"/>
            <a:r>
              <a:rPr lang="en-US" altLang="zh-CN" dirty="0"/>
              <a:t>W/MPL </a:t>
            </a:r>
            <a:r>
              <a:rPr lang="zh-CN" altLang="en-US" dirty="0"/>
              <a:t>会增加</a:t>
            </a:r>
            <a:r>
              <a:rPr lang="en-US" altLang="zh-CN" dirty="0"/>
              <a:t>…</a:t>
            </a:r>
          </a:p>
          <a:p>
            <a:pPr lvl="1"/>
            <a:r>
              <a:rPr lang="zh-CN" altLang="en-US" dirty="0"/>
              <a:t>也会使 </a:t>
            </a:r>
            <a:r>
              <a:rPr lang="en-US" altLang="zh-CN" dirty="0"/>
              <a:t>MC </a:t>
            </a:r>
            <a:r>
              <a:rPr lang="zh-CN" altLang="en-US" dirty="0"/>
              <a:t>上升</a:t>
            </a:r>
          </a:p>
          <a:p>
            <a:r>
              <a:rPr lang="zh-CN" altLang="en-US" dirty="0"/>
              <a:t>因此，边际产量递减与边际成本递增是同一枚硬币的两面</a:t>
            </a:r>
          </a:p>
          <a:p>
            <a:endParaRPr lang="zh-CN" altLang="en-US" dirty="0"/>
          </a:p>
        </p:txBody>
      </p:sp>
    </p:spTree>
    <p:extLst>
      <p:ext uri="{BB962C8B-B14F-4D97-AF65-F5344CB8AC3E}">
        <p14:creationId xmlns:p14="http://schemas.microsoft.com/office/powerpoint/2010/main" val="170381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1E561-7630-4BB8-A661-47D689154400}"/>
              </a:ext>
            </a:extLst>
          </p:cNvPr>
          <p:cNvSpPr>
            <a:spLocks noGrp="1"/>
          </p:cNvSpPr>
          <p:nvPr>
            <p:ph type="title"/>
          </p:nvPr>
        </p:nvSpPr>
        <p:spPr/>
        <p:txBody>
          <a:bodyPr/>
          <a:lstStyle/>
          <a:p>
            <a:r>
              <a:rPr lang="zh-CN" altLang="en-US" dirty="0"/>
              <a:t>投入需求与产量供给之间的联系</a:t>
            </a:r>
          </a:p>
        </p:txBody>
      </p:sp>
      <p:sp>
        <p:nvSpPr>
          <p:cNvPr id="3" name="内容占位符 2">
            <a:extLst>
              <a:ext uri="{FF2B5EF4-FFF2-40B4-BE49-F238E27FC236}">
                <a16:creationId xmlns:a16="http://schemas.microsoft.com/office/drawing/2014/main" id="{60863FB2-253C-404D-BA4C-0FBD7DC62A4C}"/>
              </a:ext>
            </a:extLst>
          </p:cNvPr>
          <p:cNvSpPr>
            <a:spLocks noGrp="1"/>
          </p:cNvSpPr>
          <p:nvPr>
            <p:ph idx="1"/>
          </p:nvPr>
        </p:nvSpPr>
        <p:spPr/>
        <p:txBody>
          <a:bodyPr/>
          <a:lstStyle/>
          <a:p>
            <a:r>
              <a:rPr lang="zh-CN" altLang="en-US" dirty="0"/>
              <a:t>竞争厂商劳动需求的规则：</a:t>
            </a:r>
            <a:br>
              <a:rPr lang="zh-CN" altLang="en-US" dirty="0"/>
            </a:br>
            <a:r>
              <a:rPr lang="zh-CN" altLang="en-US" dirty="0"/>
              <a:t>	</a:t>
            </a:r>
            <a:r>
              <a:rPr lang="en-US" altLang="zh-CN" dirty="0"/>
              <a:t>P x MPL = W</a:t>
            </a:r>
          </a:p>
          <a:p>
            <a:r>
              <a:rPr lang="zh-CN" altLang="en-US" dirty="0"/>
              <a:t>两边都除以 </a:t>
            </a:r>
            <a:r>
              <a:rPr lang="en-US" altLang="zh-CN" dirty="0"/>
              <a:t>MPL:</a:t>
            </a:r>
            <a:br>
              <a:rPr lang="en-US" altLang="zh-CN" dirty="0"/>
            </a:br>
            <a:r>
              <a:rPr lang="en-US" altLang="zh-CN" dirty="0"/>
              <a:t>	P = W/MPL</a:t>
            </a:r>
          </a:p>
          <a:p>
            <a:r>
              <a:rPr lang="en-US" altLang="zh-CN" dirty="0"/>
              <a:t> </a:t>
            </a:r>
            <a:r>
              <a:rPr lang="zh-CN" altLang="en-US" dirty="0"/>
              <a:t>用</a:t>
            </a:r>
            <a:r>
              <a:rPr lang="en-US" altLang="zh-CN" dirty="0"/>
              <a:t>MC = W/MPL </a:t>
            </a:r>
            <a:r>
              <a:rPr lang="zh-CN" altLang="en-US" dirty="0"/>
              <a:t>替换： </a:t>
            </a:r>
            <a:br>
              <a:rPr lang="zh-CN" altLang="en-US" dirty="0"/>
            </a:br>
            <a:r>
              <a:rPr lang="zh-CN" altLang="en-US" dirty="0"/>
              <a:t>	</a:t>
            </a:r>
            <a:r>
              <a:rPr lang="en-US" altLang="zh-CN" dirty="0"/>
              <a:t>P = MC</a:t>
            </a:r>
          </a:p>
          <a:p>
            <a:r>
              <a:rPr lang="zh-CN" altLang="en-US" dirty="0"/>
              <a:t>这是竞争厂商产量供给的规则 </a:t>
            </a:r>
          </a:p>
          <a:p>
            <a:r>
              <a:rPr lang="zh-CN" altLang="en-US" dirty="0"/>
              <a:t>因此，投入需求与产量供给是同一枚硬币的两面</a:t>
            </a:r>
          </a:p>
          <a:p>
            <a:endParaRPr lang="zh-CN" altLang="en-US" dirty="0"/>
          </a:p>
        </p:txBody>
      </p:sp>
    </p:spTree>
    <p:extLst>
      <p:ext uri="{BB962C8B-B14F-4D97-AF65-F5344CB8AC3E}">
        <p14:creationId xmlns:p14="http://schemas.microsoft.com/office/powerpoint/2010/main" val="120333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3C39B-59B4-4096-A0DF-7A05B6F6117E}"/>
              </a:ext>
            </a:extLst>
          </p:cNvPr>
          <p:cNvSpPr>
            <a:spLocks noGrp="1"/>
          </p:cNvSpPr>
          <p:nvPr>
            <p:ph type="title"/>
          </p:nvPr>
        </p:nvSpPr>
        <p:spPr/>
        <p:txBody>
          <a:bodyPr/>
          <a:lstStyle/>
          <a:p>
            <a:r>
              <a:rPr lang="zh-CN" altLang="en-US" dirty="0"/>
              <a:t>劳动需求曲线移动的因素</a:t>
            </a:r>
          </a:p>
        </p:txBody>
      </p:sp>
      <p:sp>
        <p:nvSpPr>
          <p:cNvPr id="3" name="内容占位符 2">
            <a:extLst>
              <a:ext uri="{FF2B5EF4-FFF2-40B4-BE49-F238E27FC236}">
                <a16:creationId xmlns:a16="http://schemas.microsoft.com/office/drawing/2014/main" id="{B8D13BB9-FDF3-4D2C-8FD3-77A95DE3469A}"/>
              </a:ext>
            </a:extLst>
          </p:cNvPr>
          <p:cNvSpPr>
            <a:spLocks noGrp="1"/>
          </p:cNvSpPr>
          <p:nvPr>
            <p:ph idx="1"/>
          </p:nvPr>
        </p:nvSpPr>
        <p:spPr/>
        <p:txBody>
          <a:bodyPr/>
          <a:lstStyle/>
          <a:p>
            <a:r>
              <a:rPr lang="zh-CN" altLang="en-US" dirty="0"/>
              <a:t>产品价格的变动， </a:t>
            </a:r>
            <a:r>
              <a:rPr lang="en-US" altLang="zh-CN" dirty="0"/>
              <a:t>P</a:t>
            </a:r>
          </a:p>
          <a:p>
            <a:r>
              <a:rPr lang="zh-CN" altLang="en-US" dirty="0"/>
              <a:t>技术变革 </a:t>
            </a:r>
            <a:r>
              <a:rPr lang="en-US" altLang="zh-CN" dirty="0"/>
              <a:t>(</a:t>
            </a:r>
            <a:r>
              <a:rPr lang="zh-CN" altLang="en-US" dirty="0"/>
              <a:t>影响 </a:t>
            </a:r>
            <a:r>
              <a:rPr lang="en-US" altLang="zh-CN" dirty="0"/>
              <a:t>MPL)</a:t>
            </a:r>
          </a:p>
          <a:p>
            <a:r>
              <a:rPr lang="zh-CN" altLang="en-US" dirty="0"/>
              <a:t>其他要素的供给 </a:t>
            </a:r>
            <a:r>
              <a:rPr lang="en-US" altLang="zh-CN" dirty="0"/>
              <a:t>(</a:t>
            </a:r>
            <a:r>
              <a:rPr lang="zh-CN" altLang="en-US" dirty="0"/>
              <a:t>影响 </a:t>
            </a:r>
            <a:r>
              <a:rPr lang="en-US" altLang="zh-CN" dirty="0"/>
              <a:t>MPL)</a:t>
            </a:r>
          </a:p>
          <a:p>
            <a:pPr lvl="1"/>
            <a:r>
              <a:rPr lang="zh-CN" altLang="en-US" dirty="0"/>
              <a:t>例如： </a:t>
            </a:r>
            <a:br>
              <a:rPr lang="zh-CN" altLang="en-US" dirty="0"/>
            </a:br>
            <a:r>
              <a:rPr lang="zh-CN" altLang="en-US" dirty="0"/>
              <a:t>如果企业有更多的设备（资本），工人生产率会提高；</a:t>
            </a:r>
            <a:r>
              <a:rPr lang="en-US" altLang="zh-CN" dirty="0"/>
              <a:t>MPL </a:t>
            </a:r>
            <a:r>
              <a:rPr lang="zh-CN" altLang="en-US" dirty="0"/>
              <a:t>和 </a:t>
            </a:r>
            <a:r>
              <a:rPr lang="en-US" altLang="zh-CN" dirty="0"/>
              <a:t>VMPL </a:t>
            </a:r>
            <a:r>
              <a:rPr lang="zh-CN" altLang="en-US" dirty="0"/>
              <a:t>增加，劳动需求曲线向上移动</a:t>
            </a:r>
          </a:p>
          <a:p>
            <a:endParaRPr lang="zh-CN" altLang="en-US" dirty="0"/>
          </a:p>
        </p:txBody>
      </p:sp>
    </p:spTree>
    <p:extLst>
      <p:ext uri="{BB962C8B-B14F-4D97-AF65-F5344CB8AC3E}">
        <p14:creationId xmlns:p14="http://schemas.microsoft.com/office/powerpoint/2010/main" val="1572335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4355230-392A-444B-B821-169A03554E8F}"/>
              </a:ext>
            </a:extLst>
          </p:cNvPr>
          <p:cNvSpPr>
            <a:spLocks noGrp="1"/>
          </p:cNvSpPr>
          <p:nvPr>
            <p:ph type="title"/>
          </p:nvPr>
        </p:nvSpPr>
        <p:spPr/>
        <p:txBody>
          <a:bodyPr/>
          <a:lstStyle/>
          <a:p>
            <a:r>
              <a:rPr lang="zh-CN" altLang="en-US" dirty="0"/>
              <a:t>要素供给</a:t>
            </a:r>
          </a:p>
        </p:txBody>
      </p:sp>
      <p:sp>
        <p:nvSpPr>
          <p:cNvPr id="5" name="文本占位符 4">
            <a:extLst>
              <a:ext uri="{FF2B5EF4-FFF2-40B4-BE49-F238E27FC236}">
                <a16:creationId xmlns:a16="http://schemas.microsoft.com/office/drawing/2014/main" id="{EC0ABD46-48D5-4B51-8E6D-A11010A5163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3754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B060A-E451-4F40-8073-D32D01DECDFA}"/>
              </a:ext>
            </a:extLst>
          </p:cNvPr>
          <p:cNvSpPr>
            <a:spLocks noGrp="1"/>
          </p:cNvSpPr>
          <p:nvPr>
            <p:ph type="title"/>
          </p:nvPr>
        </p:nvSpPr>
        <p:spPr/>
        <p:txBody>
          <a:bodyPr/>
          <a:lstStyle/>
          <a:p>
            <a:r>
              <a:rPr lang="zh-CN" altLang="en-US" dirty="0"/>
              <a:t>要素供给</a:t>
            </a:r>
          </a:p>
        </p:txBody>
      </p:sp>
      <p:sp>
        <p:nvSpPr>
          <p:cNvPr id="3" name="内容占位符 2">
            <a:extLst>
              <a:ext uri="{FF2B5EF4-FFF2-40B4-BE49-F238E27FC236}">
                <a16:creationId xmlns:a16="http://schemas.microsoft.com/office/drawing/2014/main" id="{EEDA3BF1-F0CB-4E69-8571-B43BBC161CC2}"/>
              </a:ext>
            </a:extLst>
          </p:cNvPr>
          <p:cNvSpPr>
            <a:spLocks noGrp="1"/>
          </p:cNvSpPr>
          <p:nvPr>
            <p:ph idx="1"/>
          </p:nvPr>
        </p:nvSpPr>
        <p:spPr/>
        <p:txBody>
          <a:bodyPr/>
          <a:lstStyle/>
          <a:p>
            <a:r>
              <a:rPr lang="zh-CN" altLang="en-US" dirty="0"/>
              <a:t>要素所有者的最优行为</a:t>
            </a:r>
          </a:p>
          <a:p>
            <a:r>
              <a:rPr lang="zh-CN" altLang="en-US" dirty="0"/>
              <a:t>要素所有者的目标</a:t>
            </a:r>
          </a:p>
          <a:p>
            <a:pPr lvl="1"/>
            <a:r>
              <a:rPr lang="zh-CN" altLang="en-US" dirty="0"/>
              <a:t>作为生产者</a:t>
            </a:r>
            <a:r>
              <a:rPr lang="en-US" altLang="zh-CN" dirty="0"/>
              <a:t>——</a:t>
            </a:r>
            <a:r>
              <a:rPr lang="zh-CN" altLang="en-US" dirty="0"/>
              <a:t>利润最大化</a:t>
            </a:r>
          </a:p>
          <a:p>
            <a:pPr lvl="1"/>
            <a:r>
              <a:rPr lang="zh-CN" altLang="en-US" dirty="0"/>
              <a:t>作为消费者</a:t>
            </a:r>
            <a:r>
              <a:rPr lang="en-US" altLang="zh-CN" dirty="0"/>
              <a:t>——</a:t>
            </a:r>
            <a:r>
              <a:rPr lang="zh-CN" altLang="en-US" dirty="0"/>
              <a:t>效用最大化</a:t>
            </a:r>
          </a:p>
          <a:p>
            <a:r>
              <a:rPr lang="zh-CN" altLang="en-US" dirty="0"/>
              <a:t>消费者关于原始要素的供给问题</a:t>
            </a:r>
          </a:p>
          <a:p>
            <a:pPr lvl="1"/>
            <a:r>
              <a:rPr lang="zh-CN" altLang="en-US" dirty="0"/>
              <a:t>资源总量在一定时点上或时期内是既定不变</a:t>
            </a:r>
          </a:p>
          <a:p>
            <a:pPr lvl="1"/>
            <a:r>
              <a:rPr lang="zh-CN" altLang="en-US" dirty="0"/>
              <a:t>面临要素供给和保留自用间的取舍</a:t>
            </a:r>
          </a:p>
          <a:p>
            <a:endParaRPr lang="zh-CN" altLang="en-US" dirty="0"/>
          </a:p>
        </p:txBody>
      </p:sp>
    </p:spTree>
    <p:extLst>
      <p:ext uri="{BB962C8B-B14F-4D97-AF65-F5344CB8AC3E}">
        <p14:creationId xmlns:p14="http://schemas.microsoft.com/office/powerpoint/2010/main" val="3575075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92CA1-F821-4384-ABA4-88468026E664}"/>
              </a:ext>
            </a:extLst>
          </p:cNvPr>
          <p:cNvSpPr>
            <a:spLocks noGrp="1"/>
          </p:cNvSpPr>
          <p:nvPr>
            <p:ph type="title"/>
          </p:nvPr>
        </p:nvSpPr>
        <p:spPr/>
        <p:txBody>
          <a:bodyPr/>
          <a:lstStyle/>
          <a:p>
            <a:r>
              <a:rPr lang="zh-CN" altLang="en-US" dirty="0"/>
              <a:t>要素供给</a:t>
            </a:r>
          </a:p>
        </p:txBody>
      </p:sp>
      <p:sp>
        <p:nvSpPr>
          <p:cNvPr id="3" name="内容占位符 2">
            <a:extLst>
              <a:ext uri="{FF2B5EF4-FFF2-40B4-BE49-F238E27FC236}">
                <a16:creationId xmlns:a16="http://schemas.microsoft.com/office/drawing/2014/main" id="{C24D4D4C-161F-4F3B-9339-0BAB136444D4}"/>
              </a:ext>
            </a:extLst>
          </p:cNvPr>
          <p:cNvSpPr>
            <a:spLocks noGrp="1"/>
          </p:cNvSpPr>
          <p:nvPr>
            <p:ph idx="1"/>
          </p:nvPr>
        </p:nvSpPr>
        <p:spPr/>
        <p:txBody>
          <a:bodyPr/>
          <a:lstStyle/>
          <a:p>
            <a:r>
              <a:rPr lang="zh-CN" altLang="en-US" dirty="0"/>
              <a:t>要素供给的效用</a:t>
            </a:r>
          </a:p>
          <a:p>
            <a:r>
              <a:rPr lang="zh-CN" altLang="en-US" dirty="0"/>
              <a:t>间接效用</a:t>
            </a:r>
            <a:r>
              <a:rPr lang="en-US" altLang="zh-CN" dirty="0"/>
              <a:t>, </a:t>
            </a:r>
            <a:r>
              <a:rPr lang="zh-CN" altLang="en-US" dirty="0"/>
              <a:t>消费者供给要素是为了获得收入</a:t>
            </a:r>
            <a:r>
              <a:rPr lang="en-US" altLang="zh-CN" dirty="0"/>
              <a:t>, </a:t>
            </a:r>
            <a:r>
              <a:rPr lang="zh-CN" altLang="en-US" dirty="0"/>
              <a:t>从而享受消费</a:t>
            </a:r>
            <a:r>
              <a:rPr lang="en-US" altLang="zh-CN" dirty="0"/>
              <a:t>, </a:t>
            </a:r>
            <a:r>
              <a:rPr lang="zh-CN" altLang="en-US" dirty="0"/>
              <a:t>并从消费中得到效用。</a:t>
            </a:r>
          </a:p>
          <a:p>
            <a:r>
              <a:rPr lang="zh-CN" altLang="en-US" dirty="0"/>
              <a:t>自用资源的效用</a:t>
            </a:r>
          </a:p>
          <a:p>
            <a:r>
              <a:rPr lang="zh-CN" altLang="en-US" dirty="0"/>
              <a:t>自用资源既可以带来间接效用</a:t>
            </a:r>
            <a:r>
              <a:rPr lang="en-US" altLang="zh-CN" dirty="0"/>
              <a:t>, </a:t>
            </a:r>
            <a:r>
              <a:rPr lang="zh-CN" altLang="en-US" dirty="0"/>
              <a:t>亦可以带来直接效用。</a:t>
            </a:r>
          </a:p>
          <a:p>
            <a:r>
              <a:rPr lang="zh-CN" altLang="en-US" dirty="0"/>
              <a:t>为了简单起见</a:t>
            </a:r>
            <a:r>
              <a:rPr lang="en-US" altLang="zh-CN" dirty="0"/>
              <a:t>, </a:t>
            </a:r>
            <a:r>
              <a:rPr lang="zh-CN" altLang="en-US" dirty="0"/>
              <a:t>我们假定自用资源都是直接效用。</a:t>
            </a:r>
          </a:p>
          <a:p>
            <a:endParaRPr lang="zh-CN" altLang="en-US" dirty="0"/>
          </a:p>
        </p:txBody>
      </p:sp>
    </p:spTree>
    <p:extLst>
      <p:ext uri="{BB962C8B-B14F-4D97-AF65-F5344CB8AC3E}">
        <p14:creationId xmlns:p14="http://schemas.microsoft.com/office/powerpoint/2010/main" val="3438318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CFDFF-2770-4B52-B9DA-6A5EA8BC55DD}"/>
              </a:ext>
            </a:extLst>
          </p:cNvPr>
          <p:cNvSpPr>
            <a:spLocks noGrp="1"/>
          </p:cNvSpPr>
          <p:nvPr>
            <p:ph type="title"/>
          </p:nvPr>
        </p:nvSpPr>
        <p:spPr/>
        <p:txBody>
          <a:bodyPr/>
          <a:lstStyle/>
          <a:p>
            <a:r>
              <a:rPr lang="zh-CN" altLang="en-US" dirty="0"/>
              <a:t>要素供给</a:t>
            </a:r>
          </a:p>
        </p:txBody>
      </p:sp>
      <p:sp>
        <p:nvSpPr>
          <p:cNvPr id="3" name="内容占位符 2">
            <a:extLst>
              <a:ext uri="{FF2B5EF4-FFF2-40B4-BE49-F238E27FC236}">
                <a16:creationId xmlns:a16="http://schemas.microsoft.com/office/drawing/2014/main" id="{50D927B6-5178-4F18-80B8-1BBDDE152219}"/>
              </a:ext>
            </a:extLst>
          </p:cNvPr>
          <p:cNvSpPr>
            <a:spLocks noGrp="1"/>
          </p:cNvSpPr>
          <p:nvPr>
            <p:ph idx="1"/>
          </p:nvPr>
        </p:nvSpPr>
        <p:spPr/>
        <p:txBody>
          <a:bodyPr/>
          <a:lstStyle/>
          <a:p>
            <a:r>
              <a:rPr lang="zh-CN" altLang="en-US" dirty="0"/>
              <a:t>假设：消费者（要素所有者、供给者）拥有单一既定资源总量为</a:t>
            </a:r>
            <a:r>
              <a:rPr lang="en-US" altLang="zh-CN" dirty="0"/>
              <a:t>L</a:t>
            </a:r>
            <a:r>
              <a:rPr lang="zh-CN" altLang="en-US" dirty="0"/>
              <a:t>（例如一天内可自由支配的时间，可用于休闲、可用于工作），资源价格为</a:t>
            </a:r>
            <a:r>
              <a:rPr lang="en-US" altLang="zh-CN" dirty="0"/>
              <a:t>w</a:t>
            </a:r>
          </a:p>
          <a:p>
            <a:r>
              <a:rPr lang="zh-CN" altLang="en-US" dirty="0"/>
              <a:t>完全竞争者，所面临的要素需求曲线是一条水平线。</a:t>
            </a:r>
          </a:p>
          <a:p>
            <a:r>
              <a:rPr lang="zh-CN" altLang="en-US" dirty="0"/>
              <a:t>自用资源量（休闲时间）为</a:t>
            </a:r>
            <a:r>
              <a:rPr lang="en-US" altLang="zh-CN" dirty="0"/>
              <a:t>H</a:t>
            </a:r>
          </a:p>
          <a:p>
            <a:r>
              <a:rPr lang="zh-CN" altLang="en-US" dirty="0"/>
              <a:t>要素供给量（工作时间）为</a:t>
            </a:r>
            <a:r>
              <a:rPr lang="en-US" altLang="zh-CN" dirty="0"/>
              <a:t>L-H</a:t>
            </a:r>
          </a:p>
          <a:p>
            <a:r>
              <a:rPr lang="zh-CN" altLang="en-US" dirty="0"/>
              <a:t>从要素供给中（工作中）得到的收入为</a:t>
            </a:r>
            <a:r>
              <a:rPr lang="en-US" altLang="zh-CN" dirty="0"/>
              <a:t>w*(L-H)</a:t>
            </a:r>
          </a:p>
          <a:p>
            <a:endParaRPr lang="zh-CN" altLang="en-US" dirty="0"/>
          </a:p>
        </p:txBody>
      </p:sp>
    </p:spTree>
    <p:extLst>
      <p:ext uri="{BB962C8B-B14F-4D97-AF65-F5344CB8AC3E}">
        <p14:creationId xmlns:p14="http://schemas.microsoft.com/office/powerpoint/2010/main" val="4255086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ACE5-1C2E-40F3-8892-AD071456E45A}"/>
              </a:ext>
            </a:extLst>
          </p:cNvPr>
          <p:cNvSpPr>
            <a:spLocks noGrp="1"/>
          </p:cNvSpPr>
          <p:nvPr>
            <p:ph type="title"/>
          </p:nvPr>
        </p:nvSpPr>
        <p:spPr/>
        <p:txBody>
          <a:bodyPr/>
          <a:lstStyle/>
          <a:p>
            <a:r>
              <a:rPr lang="zh-CN" altLang="en-US" dirty="0"/>
              <a:t>要素供给</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9044A8D0-FCDF-4519-9C27-3403C669A30E}"/>
                  </a:ext>
                </a:extLst>
              </p:cNvPr>
              <p:cNvSpPr>
                <a:spLocks noGrp="1"/>
              </p:cNvSpPr>
              <p:nvPr>
                <p:ph idx="1"/>
              </p:nvPr>
            </p:nvSpPr>
            <p:spPr/>
            <p:txBody>
              <a:bodyPr>
                <a:normAutofit/>
              </a:bodyPr>
              <a:lstStyle/>
              <a:p>
                <a:r>
                  <a:rPr lang="zh-CN" altLang="en-US" dirty="0"/>
                  <a:t>消费者效用</a:t>
                </a:r>
                <a:endParaRPr lang="en-US" altLang="zh-CN" dirty="0"/>
              </a:p>
              <a:p>
                <a:pPr lvl="1"/>
                <a:r>
                  <a:rPr lang="zh-CN" altLang="en-US" dirty="0"/>
                  <a:t>来自消费：</a:t>
                </a:r>
                <a:r>
                  <a:rPr lang="en-US" altLang="zh-CN" dirty="0"/>
                  <a:t>C</a:t>
                </a:r>
              </a:p>
              <a:p>
                <a:pPr lvl="1"/>
                <a:r>
                  <a:rPr lang="zh-CN" altLang="en-US" dirty="0"/>
                  <a:t>来自自用：</a:t>
                </a:r>
                <a:r>
                  <a:rPr lang="en-US" altLang="zh-CN" dirty="0"/>
                  <a:t>H</a:t>
                </a:r>
              </a:p>
              <a:p>
                <a:r>
                  <a:rPr lang="zh-CN" altLang="en-US" dirty="0"/>
                  <a:t>效用函数：</a:t>
                </a:r>
                <a:r>
                  <a:rPr lang="en-US" altLang="zh-CN" dirty="0"/>
                  <a:t>U=U(C,H)</a:t>
                </a:r>
              </a:p>
              <a:p>
                <a:r>
                  <a:rPr lang="zh-CN" altLang="en-US" dirty="0"/>
                  <a:t>约束条件：</a:t>
                </a:r>
                <a:r>
                  <a:rPr lang="en-US" altLang="zh-CN" dirty="0"/>
                  <a:t>C=W(L-H)</a:t>
                </a:r>
                <a:r>
                  <a:rPr lang="zh-CN" altLang="en-US" dirty="0"/>
                  <a:t>消费支出</a:t>
                </a:r>
                <a:r>
                  <a:rPr lang="en-US" altLang="zh-CN" dirty="0"/>
                  <a:t>=</a:t>
                </a:r>
                <a:r>
                  <a:rPr lang="zh-CN" altLang="en-US" dirty="0"/>
                  <a:t>工作收入</a:t>
                </a:r>
                <a:endParaRPr lang="en-US" altLang="zh-CN" dirty="0"/>
              </a:p>
              <a:p>
                <a:r>
                  <a:rPr lang="zh-CN" altLang="en-US" dirty="0"/>
                  <a:t>将约束条件带入效用函数</a:t>
                </a:r>
                <a:r>
                  <a:rPr lang="en-US" altLang="zh-CN" dirty="0"/>
                  <a:t>U= U(W(L-H),H)</a:t>
                </a:r>
              </a:p>
              <a:p>
                <a:r>
                  <a:rPr lang="zh-CN" altLang="en-US" dirty="0"/>
                  <a:t>效用最大化的一阶条件：</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𝑑𝑈</m:t>
                          </m:r>
                        </m:num>
                        <m:den>
                          <m:r>
                            <a:rPr lang="en-US" altLang="zh-CN" b="0" i="1" smtClean="0">
                              <a:latin typeface="Cambria Math" panose="02040503050406030204" pitchFamily="18" charset="0"/>
                            </a:rPr>
                            <m:t>𝑑𝐻</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𝑈</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𝐶</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𝑑𝐶</m:t>
                          </m:r>
                        </m:num>
                        <m:den>
                          <m:r>
                            <a:rPr lang="en-US" altLang="zh-CN" b="0" i="1" smtClean="0">
                              <a:latin typeface="Cambria Math" panose="02040503050406030204" pitchFamily="18" charset="0"/>
                            </a:rPr>
                            <m:t>𝑑𝐻</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𝑈</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𝐻</m:t>
                          </m:r>
                        </m:den>
                      </m:f>
                      <m:r>
                        <a:rPr lang="en-US" altLang="zh-CN" b="0" i="1" smtClean="0">
                          <a:latin typeface="Cambria Math" panose="02040503050406030204" pitchFamily="18" charset="0"/>
                        </a:rPr>
                        <m:t>=0</m:t>
                      </m:r>
                    </m:oMath>
                  </m:oMathPara>
                </a14:m>
                <a:endParaRPr lang="en-US" altLang="zh-CN" b="0" i="1" dirty="0">
                  <a:latin typeface="Cambria Math" panose="02040503050406030204" pitchFamily="18" charset="0"/>
                </a:endParaRPr>
              </a:p>
            </p:txBody>
          </p:sp>
        </mc:Choice>
        <mc:Fallback xmlns="">
          <p:sp>
            <p:nvSpPr>
              <p:cNvPr id="6" name="内容占位符 5">
                <a:extLst>
                  <a:ext uri="{FF2B5EF4-FFF2-40B4-BE49-F238E27FC236}">
                    <a16:creationId xmlns:a16="http://schemas.microsoft.com/office/drawing/2014/main" id="{9044A8D0-FCDF-4519-9C27-3403C669A30E}"/>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9903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C8873-92AD-4785-A3B1-1E78C98D9ED9}"/>
              </a:ext>
            </a:extLst>
          </p:cNvPr>
          <p:cNvSpPr>
            <a:spLocks noGrp="1"/>
          </p:cNvSpPr>
          <p:nvPr>
            <p:ph type="title"/>
          </p:nvPr>
        </p:nvSpPr>
        <p:spPr/>
        <p:txBody>
          <a:bodyPr/>
          <a:lstStyle/>
          <a:p>
            <a:r>
              <a:rPr lang="zh-CN" altLang="en-US" dirty="0"/>
              <a:t>要素供给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4E8459-3C58-44E9-88BC-C41B91B4547C}"/>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𝑑𝑈</m:t>
                        </m:r>
                      </m:num>
                      <m:den>
                        <m:r>
                          <a:rPr lang="en-US" altLang="zh-CN" i="1">
                            <a:latin typeface="Cambria Math" panose="02040503050406030204" pitchFamily="18" charset="0"/>
                          </a:rPr>
                          <m:t>𝑑𝐻</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num>
                      <m:den>
                        <m:r>
                          <a:rPr lang="zh-CN" altLang="en-US" i="1">
                            <a:latin typeface="Cambria Math" panose="02040503050406030204" pitchFamily="18" charset="0"/>
                          </a:rPr>
                          <m:t>𝜕</m:t>
                        </m:r>
                        <m:r>
                          <a:rPr lang="en-US" altLang="zh-CN" i="1">
                            <a:latin typeface="Cambria Math" panose="02040503050406030204" pitchFamily="18" charset="0"/>
                          </a:rPr>
                          <m:t>𝐶</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𝑑𝐶</m:t>
                        </m:r>
                      </m:num>
                      <m:den>
                        <m:r>
                          <a:rPr lang="en-US" altLang="zh-CN" i="1">
                            <a:latin typeface="Cambria Math" panose="02040503050406030204" pitchFamily="18" charset="0"/>
                          </a:rPr>
                          <m:t>𝑑𝐻</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num>
                      <m:den>
                        <m:r>
                          <a:rPr lang="zh-CN" altLang="en-US" i="1">
                            <a:latin typeface="Cambria Math" panose="02040503050406030204" pitchFamily="18" charset="0"/>
                          </a:rPr>
                          <m:t>𝜕</m:t>
                        </m:r>
                        <m:r>
                          <a:rPr lang="en-US" altLang="zh-CN" i="1">
                            <a:latin typeface="Cambria Math" panose="02040503050406030204" pitchFamily="18" charset="0"/>
                          </a:rPr>
                          <m:t>𝐻</m:t>
                        </m:r>
                      </m:den>
                    </m:f>
                    <m:r>
                      <a:rPr lang="en-US" altLang="zh-CN" i="1">
                        <a:latin typeface="Cambria Math" panose="02040503050406030204" pitchFamily="18" charset="0"/>
                      </a:rPr>
                      <m:t>=0</m:t>
                    </m:r>
                  </m:oMath>
                </a14:m>
                <a:endParaRPr lang="en-US" altLang="zh-CN" i="1" dirty="0">
                  <a:latin typeface="Cambria Math" panose="02040503050406030204" pitchFamily="18" charset="0"/>
                </a:endParaRPr>
              </a:p>
              <a:p>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num>
                      <m:den>
                        <m:r>
                          <a:rPr lang="zh-CN" altLang="en-US" i="1">
                            <a:latin typeface="Cambria Math" panose="02040503050406030204" pitchFamily="18" charset="0"/>
                          </a:rPr>
                          <m:t>𝜕</m:t>
                        </m:r>
                        <m:r>
                          <a:rPr lang="en-US" altLang="zh-CN" i="1">
                            <a:latin typeface="Cambria Math" panose="02040503050406030204" pitchFamily="18" charset="0"/>
                          </a:rPr>
                          <m:t>𝐶</m:t>
                        </m:r>
                      </m:den>
                    </m:f>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𝑊</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num>
                      <m:den>
                        <m:r>
                          <a:rPr lang="zh-CN" altLang="en-US" i="1">
                            <a:latin typeface="Cambria Math" panose="02040503050406030204" pitchFamily="18" charset="0"/>
                          </a:rPr>
                          <m:t>𝜕</m:t>
                        </m:r>
                        <m:r>
                          <a:rPr lang="en-US" altLang="zh-CN" i="1">
                            <a:latin typeface="Cambria Math" panose="02040503050406030204" pitchFamily="18" charset="0"/>
                          </a:rPr>
                          <m:t>𝐻</m:t>
                        </m:r>
                      </m:den>
                    </m:f>
                    <m:r>
                      <a:rPr lang="en-US" altLang="zh-CN" i="1">
                        <a:latin typeface="Cambria Math" panose="02040503050406030204" pitchFamily="18" charset="0"/>
                      </a:rPr>
                      <m:t>=0</m:t>
                    </m:r>
                  </m:oMath>
                </a14:m>
                <a:endParaRPr lang="zh-CN" altLang="en-US" dirty="0"/>
              </a:p>
              <a:p>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b="0" i="1" smtClean="0">
                            <a:latin typeface="Cambria Math" panose="02040503050406030204" pitchFamily="18" charset="0"/>
                          </a:rPr>
                          <m:t>/</m:t>
                        </m:r>
                        <m:r>
                          <a:rPr lang="zh-CN" altLang="en-US" i="1">
                            <a:latin typeface="Cambria Math" panose="02040503050406030204" pitchFamily="18" charset="0"/>
                          </a:rPr>
                          <m:t>𝜕</m:t>
                        </m:r>
                        <m:r>
                          <a:rPr lang="en-US" altLang="zh-CN" b="0" i="1" smtClean="0">
                            <a:latin typeface="Cambria Math" panose="02040503050406030204" pitchFamily="18" charset="0"/>
                          </a:rPr>
                          <m:t>𝐻</m:t>
                        </m:r>
                      </m:num>
                      <m:den>
                        <m:r>
                          <a:rPr lang="zh-CN" altLang="en-US" i="1">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r>
                          <a:rPr lang="zh-CN" altLang="en-US" i="1">
                            <a:latin typeface="Cambria Math" panose="02040503050406030204" pitchFamily="18" charset="0"/>
                          </a:rPr>
                          <m:t>𝜕</m:t>
                        </m:r>
                        <m:r>
                          <a:rPr lang="en-US" altLang="zh-CN" b="0" i="1" smtClean="0">
                            <a:latin typeface="Cambria Math" panose="02040503050406030204" pitchFamily="18" charset="0"/>
                          </a:rPr>
                          <m:t>𝐶</m:t>
                        </m:r>
                      </m:den>
                    </m:f>
                    <m:r>
                      <a:rPr lang="en-US" altLang="zh-CN" i="1">
                        <a:latin typeface="Cambria Math" panose="02040503050406030204" pitchFamily="18" charset="0"/>
                      </a:rPr>
                      <m:t>=</m:t>
                    </m:r>
                    <m:r>
                      <a:rPr lang="en-US" altLang="zh-CN" b="0" i="1" smtClean="0">
                        <a:latin typeface="Cambria Math" panose="02040503050406030204" pitchFamily="18" charset="0"/>
                      </a:rPr>
                      <m:t>𝑊</m:t>
                    </m:r>
                  </m:oMath>
                </a14:m>
                <a:endParaRPr lang="zh-CN" altLang="en-US" dirty="0"/>
              </a:p>
              <a:p>
                <a:r>
                  <a:rPr lang="en-US" altLang="zh-CN" dirty="0"/>
                  <a:t>MRS=W</a:t>
                </a:r>
              </a:p>
              <a:p>
                <a:r>
                  <a:rPr lang="zh-CN" altLang="en-US" dirty="0"/>
                  <a:t>自用资源对消费的边际替代率等于要素价格</a:t>
                </a:r>
              </a:p>
            </p:txBody>
          </p:sp>
        </mc:Choice>
        <mc:Fallback xmlns="">
          <p:sp>
            <p:nvSpPr>
              <p:cNvPr id="3" name="内容占位符 2">
                <a:extLst>
                  <a:ext uri="{FF2B5EF4-FFF2-40B4-BE49-F238E27FC236}">
                    <a16:creationId xmlns:a16="http://schemas.microsoft.com/office/drawing/2014/main" id="{F14E8459-3C58-44E9-88BC-C41B91B4547C}"/>
                  </a:ext>
                </a:extLst>
              </p:cNvPr>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860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5D778-0D57-4AFB-B581-103F0D994C6E}"/>
              </a:ext>
            </a:extLst>
          </p:cNvPr>
          <p:cNvSpPr>
            <a:spLocks noGrp="1"/>
          </p:cNvSpPr>
          <p:nvPr>
            <p:ph type="title"/>
          </p:nvPr>
        </p:nvSpPr>
        <p:spPr/>
        <p:txBody>
          <a:bodyPr/>
          <a:lstStyle/>
          <a:p>
            <a:r>
              <a:rPr lang="zh-CN" altLang="en-US" dirty="0"/>
              <a:t>要素供给原则</a:t>
            </a:r>
          </a:p>
        </p:txBody>
      </p:sp>
      <p:sp>
        <p:nvSpPr>
          <p:cNvPr id="3" name="内容占位符 2">
            <a:extLst>
              <a:ext uri="{FF2B5EF4-FFF2-40B4-BE49-F238E27FC236}">
                <a16:creationId xmlns:a16="http://schemas.microsoft.com/office/drawing/2014/main" id="{74653E41-3435-4C98-B3BC-463FBF162E19}"/>
              </a:ext>
            </a:extLst>
          </p:cNvPr>
          <p:cNvSpPr>
            <a:spLocks noGrp="1"/>
          </p:cNvSpPr>
          <p:nvPr>
            <p:ph idx="1"/>
          </p:nvPr>
        </p:nvSpPr>
        <p:spPr/>
        <p:txBody>
          <a:bodyPr/>
          <a:lstStyle/>
          <a:p>
            <a:r>
              <a:rPr lang="zh-CN" altLang="en-US" dirty="0"/>
              <a:t>效用最大化条件：作为要素供给的资源的边际效用等于保留自用的资源的边际效用。</a:t>
            </a:r>
          </a:p>
          <a:p>
            <a:r>
              <a:rPr lang="zh-CN" altLang="en-US" dirty="0"/>
              <a:t>自用资源的边际效用与消费的边际效用的比率</a:t>
            </a:r>
            <a:r>
              <a:rPr lang="en-US" altLang="zh-CN" dirty="0"/>
              <a:t>(</a:t>
            </a:r>
            <a:r>
              <a:rPr lang="zh-CN" altLang="en-US" dirty="0"/>
              <a:t>即自用资源对消费的边际替代率</a:t>
            </a:r>
            <a:r>
              <a:rPr lang="en-US" altLang="zh-CN" dirty="0"/>
              <a:t>) </a:t>
            </a:r>
            <a:r>
              <a:rPr lang="zh-CN" altLang="en-US" dirty="0"/>
              <a:t>等于要素的价格。</a:t>
            </a:r>
          </a:p>
          <a:p>
            <a:r>
              <a:rPr lang="en-US" altLang="zh-CN" dirty="0"/>
              <a:t>MRS=W</a:t>
            </a:r>
          </a:p>
          <a:p>
            <a:endParaRPr lang="zh-CN" altLang="en-US" dirty="0"/>
          </a:p>
        </p:txBody>
      </p:sp>
    </p:spTree>
    <p:extLst>
      <p:ext uri="{BB962C8B-B14F-4D97-AF65-F5344CB8AC3E}">
        <p14:creationId xmlns:p14="http://schemas.microsoft.com/office/powerpoint/2010/main" val="389445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48EFF2-9B0B-474B-B1A1-CEFA79FB369A}"/>
              </a:ext>
            </a:extLst>
          </p:cNvPr>
          <p:cNvSpPr>
            <a:spLocks noGrp="1"/>
          </p:cNvSpPr>
          <p:nvPr>
            <p:ph type="title"/>
          </p:nvPr>
        </p:nvSpPr>
        <p:spPr/>
        <p:txBody>
          <a:bodyPr/>
          <a:lstStyle/>
          <a:p>
            <a:r>
              <a:rPr lang="zh-CN" altLang="en-US" dirty="0"/>
              <a:t>要素需求</a:t>
            </a:r>
          </a:p>
        </p:txBody>
      </p:sp>
      <p:sp>
        <p:nvSpPr>
          <p:cNvPr id="5" name="文本占位符 4">
            <a:extLst>
              <a:ext uri="{FF2B5EF4-FFF2-40B4-BE49-F238E27FC236}">
                <a16:creationId xmlns:a16="http://schemas.microsoft.com/office/drawing/2014/main" id="{D38C6D54-A950-4A84-A69C-D83253278CD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7878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84C04-2A94-43CD-B67C-8880D3FE9C33}"/>
              </a:ext>
            </a:extLst>
          </p:cNvPr>
          <p:cNvSpPr>
            <a:spLocks noGrp="1"/>
          </p:cNvSpPr>
          <p:nvPr>
            <p:ph type="title"/>
          </p:nvPr>
        </p:nvSpPr>
        <p:spPr/>
        <p:txBody>
          <a:bodyPr/>
          <a:lstStyle/>
          <a:p>
            <a:r>
              <a:rPr lang="zh-CN" altLang="en-US" dirty="0"/>
              <a:t>要素供给</a:t>
            </a:r>
          </a:p>
        </p:txBody>
      </p:sp>
      <p:sp>
        <p:nvSpPr>
          <p:cNvPr id="3" name="内容占位符 2">
            <a:extLst>
              <a:ext uri="{FF2B5EF4-FFF2-40B4-BE49-F238E27FC236}">
                <a16:creationId xmlns:a16="http://schemas.microsoft.com/office/drawing/2014/main" id="{37AD6EA4-18B2-4AA0-8EB9-CB56696E36D2}"/>
              </a:ext>
            </a:extLst>
          </p:cNvPr>
          <p:cNvSpPr>
            <a:spLocks noGrp="1"/>
          </p:cNvSpPr>
          <p:nvPr>
            <p:ph idx="1"/>
          </p:nvPr>
        </p:nvSpPr>
        <p:spPr/>
        <p:txBody>
          <a:bodyPr/>
          <a:lstStyle/>
          <a:p>
            <a:endParaRPr lang="zh-CN" altLang="en-US"/>
          </a:p>
        </p:txBody>
      </p:sp>
      <p:sp>
        <p:nvSpPr>
          <p:cNvPr id="4" name="Rectangle 3">
            <a:extLst>
              <a:ext uri="{FF2B5EF4-FFF2-40B4-BE49-F238E27FC236}">
                <a16:creationId xmlns:a16="http://schemas.microsoft.com/office/drawing/2014/main" id="{DE062C82-C5E0-487A-8DE6-E544B0292EC4}"/>
              </a:ext>
            </a:extLst>
          </p:cNvPr>
          <p:cNvSpPr txBox="1">
            <a:spLocks noChangeArrowheads="1"/>
          </p:cNvSpPr>
          <p:nvPr/>
        </p:nvSpPr>
        <p:spPr>
          <a:xfrm>
            <a:off x="457200" y="1343025"/>
            <a:ext cx="8229600" cy="4857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zh-CN" altLang="en-US" sz="2800" dirty="0">
              <a:solidFill>
                <a:srgbClr val="CC0000"/>
              </a:solidFill>
            </a:endParaRPr>
          </a:p>
        </p:txBody>
      </p:sp>
      <p:pic>
        <p:nvPicPr>
          <p:cNvPr id="5" name="Picture 4">
            <a:extLst>
              <a:ext uri="{FF2B5EF4-FFF2-40B4-BE49-F238E27FC236}">
                <a16:creationId xmlns:a16="http://schemas.microsoft.com/office/drawing/2014/main" id="{90E8FE53-D05E-4798-9185-580D63BD5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43188"/>
            <a:ext cx="10795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a:extLst>
              <a:ext uri="{FF2B5EF4-FFF2-40B4-BE49-F238E27FC236}">
                <a16:creationId xmlns:a16="http://schemas.microsoft.com/office/drawing/2014/main" id="{0FDA4B17-EC8A-4282-9F47-F72D009146BA}"/>
              </a:ext>
            </a:extLst>
          </p:cNvPr>
          <p:cNvSpPr>
            <a:spLocks noChangeShapeType="1"/>
          </p:cNvSpPr>
          <p:nvPr/>
        </p:nvSpPr>
        <p:spPr bwMode="auto">
          <a:xfrm flipV="1">
            <a:off x="2597150" y="2503488"/>
            <a:ext cx="3175" cy="342582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1FFF8E6F-712E-497A-B637-251C0D98D448}"/>
              </a:ext>
            </a:extLst>
          </p:cNvPr>
          <p:cNvSpPr>
            <a:spLocks noChangeShapeType="1"/>
          </p:cNvSpPr>
          <p:nvPr/>
        </p:nvSpPr>
        <p:spPr bwMode="auto">
          <a:xfrm>
            <a:off x="2597150" y="5930900"/>
            <a:ext cx="4375150" cy="15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6">
            <a:extLst>
              <a:ext uri="{FF2B5EF4-FFF2-40B4-BE49-F238E27FC236}">
                <a16:creationId xmlns:a16="http://schemas.microsoft.com/office/drawing/2014/main" id="{82B003C9-C518-4E31-BF55-E7F0C6D97A51}"/>
              </a:ext>
            </a:extLst>
          </p:cNvPr>
          <p:cNvSpPr>
            <a:spLocks noChangeArrowheads="1"/>
          </p:cNvSpPr>
          <p:nvPr/>
        </p:nvSpPr>
        <p:spPr bwMode="auto">
          <a:xfrm>
            <a:off x="2233613" y="2428875"/>
            <a:ext cx="7286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endParaRPr lang="zh-CN" altLang="en-US" sz="1600">
              <a:solidFill>
                <a:schemeClr val="tx1"/>
              </a:solidFill>
            </a:endParaRPr>
          </a:p>
        </p:txBody>
      </p:sp>
      <p:sp>
        <p:nvSpPr>
          <p:cNvPr id="9" name="Text Box 7">
            <a:extLst>
              <a:ext uri="{FF2B5EF4-FFF2-40B4-BE49-F238E27FC236}">
                <a16:creationId xmlns:a16="http://schemas.microsoft.com/office/drawing/2014/main" id="{2DB8AAF7-A18D-4EC3-B7DE-B8BC27668F70}"/>
              </a:ext>
            </a:extLst>
          </p:cNvPr>
          <p:cNvSpPr>
            <a:spLocks noChangeArrowheads="1"/>
          </p:cNvSpPr>
          <p:nvPr/>
        </p:nvSpPr>
        <p:spPr bwMode="auto">
          <a:xfrm>
            <a:off x="2233613" y="5778500"/>
            <a:ext cx="3952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10" name="Text Box 8">
            <a:extLst>
              <a:ext uri="{FF2B5EF4-FFF2-40B4-BE49-F238E27FC236}">
                <a16:creationId xmlns:a16="http://schemas.microsoft.com/office/drawing/2014/main" id="{68C1A84C-1C5C-405C-81C3-66BCCC1D9F50}"/>
              </a:ext>
            </a:extLst>
          </p:cNvPr>
          <p:cNvSpPr>
            <a:spLocks noChangeArrowheads="1"/>
          </p:cNvSpPr>
          <p:nvPr/>
        </p:nvSpPr>
        <p:spPr bwMode="auto">
          <a:xfrm>
            <a:off x="6607175" y="5930900"/>
            <a:ext cx="393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endParaRPr lang="zh-CN" altLang="en-US" sz="1600">
              <a:solidFill>
                <a:schemeClr val="tx1"/>
              </a:solidFill>
            </a:endParaRPr>
          </a:p>
        </p:txBody>
      </p:sp>
      <p:sp>
        <p:nvSpPr>
          <p:cNvPr id="11" name="Line 9">
            <a:extLst>
              <a:ext uri="{FF2B5EF4-FFF2-40B4-BE49-F238E27FC236}">
                <a16:creationId xmlns:a16="http://schemas.microsoft.com/office/drawing/2014/main" id="{F1F5EC52-DF44-4244-9A47-E8AB99C11FFC}"/>
              </a:ext>
            </a:extLst>
          </p:cNvPr>
          <p:cNvSpPr>
            <a:spLocks noChangeShapeType="1"/>
          </p:cNvSpPr>
          <p:nvPr/>
        </p:nvSpPr>
        <p:spPr bwMode="auto">
          <a:xfrm>
            <a:off x="2597150" y="3113088"/>
            <a:ext cx="3644900" cy="2817812"/>
          </a:xfrm>
          <a:prstGeom prst="line">
            <a:avLst/>
          </a:prstGeom>
          <a:noFill/>
          <a:ln w="19050">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10">
            <a:extLst>
              <a:ext uri="{FF2B5EF4-FFF2-40B4-BE49-F238E27FC236}">
                <a16:creationId xmlns:a16="http://schemas.microsoft.com/office/drawing/2014/main" id="{C01F12E7-0CEC-4D23-8166-AD131E071957}"/>
              </a:ext>
            </a:extLst>
          </p:cNvPr>
          <p:cNvSpPr>
            <a:spLocks noChangeArrowheads="1"/>
          </p:cNvSpPr>
          <p:nvPr/>
        </p:nvSpPr>
        <p:spPr bwMode="auto">
          <a:xfrm>
            <a:off x="2143125" y="4406900"/>
            <a:ext cx="636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endParaRPr lang="zh-CN" altLang="en-US" sz="1000">
              <a:solidFill>
                <a:srgbClr val="000000"/>
              </a:solidFill>
            </a:endParaRPr>
          </a:p>
        </p:txBody>
      </p:sp>
      <p:sp>
        <p:nvSpPr>
          <p:cNvPr id="13" name="Line 11">
            <a:extLst>
              <a:ext uri="{FF2B5EF4-FFF2-40B4-BE49-F238E27FC236}">
                <a16:creationId xmlns:a16="http://schemas.microsoft.com/office/drawing/2014/main" id="{95820887-C87B-4030-BA05-904977859465}"/>
              </a:ext>
            </a:extLst>
          </p:cNvPr>
          <p:cNvSpPr>
            <a:spLocks noChangeShapeType="1"/>
          </p:cNvSpPr>
          <p:nvPr/>
        </p:nvSpPr>
        <p:spPr bwMode="auto">
          <a:xfrm>
            <a:off x="2597150" y="4560888"/>
            <a:ext cx="1914525"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a:extLst>
              <a:ext uri="{FF2B5EF4-FFF2-40B4-BE49-F238E27FC236}">
                <a16:creationId xmlns:a16="http://schemas.microsoft.com/office/drawing/2014/main" id="{28BA0502-AD2E-4B67-9D7C-3766CB2FE002}"/>
              </a:ext>
            </a:extLst>
          </p:cNvPr>
          <p:cNvSpPr>
            <a:spLocks noChangeShapeType="1"/>
          </p:cNvSpPr>
          <p:nvPr/>
        </p:nvSpPr>
        <p:spPr bwMode="auto">
          <a:xfrm>
            <a:off x="4511675" y="4560888"/>
            <a:ext cx="1588" cy="1371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3">
            <a:extLst>
              <a:ext uri="{FF2B5EF4-FFF2-40B4-BE49-F238E27FC236}">
                <a16:creationId xmlns:a16="http://schemas.microsoft.com/office/drawing/2014/main" id="{60DE32FB-C0E8-4F1A-9045-7FA3D8E47A4E}"/>
              </a:ext>
            </a:extLst>
          </p:cNvPr>
          <p:cNvSpPr>
            <a:spLocks noChangeArrowheads="1"/>
          </p:cNvSpPr>
          <p:nvPr/>
        </p:nvSpPr>
        <p:spPr bwMode="auto">
          <a:xfrm>
            <a:off x="6518275" y="3570288"/>
            <a:ext cx="3905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6" name="Text Box 14">
            <a:extLst>
              <a:ext uri="{FF2B5EF4-FFF2-40B4-BE49-F238E27FC236}">
                <a16:creationId xmlns:a16="http://schemas.microsoft.com/office/drawing/2014/main" id="{0204EBB0-736E-4878-8CBB-62BC1D3CDB41}"/>
              </a:ext>
            </a:extLst>
          </p:cNvPr>
          <p:cNvSpPr>
            <a:spLocks noChangeArrowheads="1"/>
          </p:cNvSpPr>
          <p:nvPr/>
        </p:nvSpPr>
        <p:spPr bwMode="auto">
          <a:xfrm>
            <a:off x="2427288" y="3838575"/>
            <a:ext cx="3937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7" name="Text Box 15">
            <a:extLst>
              <a:ext uri="{FF2B5EF4-FFF2-40B4-BE49-F238E27FC236}">
                <a16:creationId xmlns:a16="http://schemas.microsoft.com/office/drawing/2014/main" id="{DB6D6D17-7304-4FCE-88FC-8BEEF13FB55B}"/>
              </a:ext>
            </a:extLst>
          </p:cNvPr>
          <p:cNvSpPr>
            <a:spLocks noChangeArrowheads="1"/>
          </p:cNvSpPr>
          <p:nvPr/>
        </p:nvSpPr>
        <p:spPr bwMode="auto">
          <a:xfrm>
            <a:off x="4421188" y="4256088"/>
            <a:ext cx="7191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G*</a:t>
            </a:r>
            <a:endParaRPr lang="zh-CN" altLang="en-US" sz="1000">
              <a:solidFill>
                <a:srgbClr val="000000"/>
              </a:solidFill>
            </a:endParaRPr>
          </a:p>
        </p:txBody>
      </p:sp>
      <p:sp>
        <p:nvSpPr>
          <p:cNvPr id="18" name="未知">
            <a:extLst>
              <a:ext uri="{FF2B5EF4-FFF2-40B4-BE49-F238E27FC236}">
                <a16:creationId xmlns:a16="http://schemas.microsoft.com/office/drawing/2014/main" id="{1B2216AF-2ECA-41E6-ADFA-317856CFAF47}"/>
              </a:ext>
            </a:extLst>
          </p:cNvPr>
          <p:cNvSpPr>
            <a:spLocks noChangeArrowheads="1"/>
          </p:cNvSpPr>
          <p:nvPr/>
        </p:nvSpPr>
        <p:spPr bwMode="auto">
          <a:xfrm>
            <a:off x="4238625" y="3798888"/>
            <a:ext cx="1108075" cy="1031875"/>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922" y="2712"/>
                  <a:pt x="1986" y="12676"/>
                  <a:pt x="5583" y="16273"/>
                </a:cubicBezTo>
                <a:cubicBezTo>
                  <a:pt x="9181" y="19871"/>
                  <a:pt x="18925" y="20714"/>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未知">
            <a:extLst>
              <a:ext uri="{FF2B5EF4-FFF2-40B4-BE49-F238E27FC236}">
                <a16:creationId xmlns:a16="http://schemas.microsoft.com/office/drawing/2014/main" id="{50533CF7-4B2F-4C6F-8E43-F5B53DFF1161}"/>
              </a:ext>
            </a:extLst>
          </p:cNvPr>
          <p:cNvSpPr>
            <a:spLocks noChangeArrowheads="1"/>
          </p:cNvSpPr>
          <p:nvPr/>
        </p:nvSpPr>
        <p:spPr bwMode="auto">
          <a:xfrm rot="21360000">
            <a:off x="3965575" y="4179888"/>
            <a:ext cx="1109663" cy="1031875"/>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922" y="2712"/>
                  <a:pt x="1986" y="12676"/>
                  <a:pt x="5583" y="16273"/>
                </a:cubicBezTo>
                <a:cubicBezTo>
                  <a:pt x="9181" y="19871"/>
                  <a:pt x="18925" y="20714"/>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未知">
            <a:extLst>
              <a:ext uri="{FF2B5EF4-FFF2-40B4-BE49-F238E27FC236}">
                <a16:creationId xmlns:a16="http://schemas.microsoft.com/office/drawing/2014/main" id="{88DCECEC-CA37-4ABB-A845-AE70005711A9}"/>
              </a:ext>
            </a:extLst>
          </p:cNvPr>
          <p:cNvSpPr>
            <a:spLocks noChangeArrowheads="1"/>
          </p:cNvSpPr>
          <p:nvPr/>
        </p:nvSpPr>
        <p:spPr bwMode="auto">
          <a:xfrm>
            <a:off x="4602163" y="3494088"/>
            <a:ext cx="1111250" cy="1031875"/>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922" y="2712"/>
                  <a:pt x="1986" y="12676"/>
                  <a:pt x="5583" y="16273"/>
                </a:cubicBezTo>
                <a:cubicBezTo>
                  <a:pt x="9181" y="19871"/>
                  <a:pt x="18925" y="20714"/>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9">
            <a:extLst>
              <a:ext uri="{FF2B5EF4-FFF2-40B4-BE49-F238E27FC236}">
                <a16:creationId xmlns:a16="http://schemas.microsoft.com/office/drawing/2014/main" id="{E21119AC-2A6C-4056-B607-B46B8BAE4694}"/>
              </a:ext>
            </a:extLst>
          </p:cNvPr>
          <p:cNvSpPr>
            <a:spLocks noChangeArrowheads="1"/>
          </p:cNvSpPr>
          <p:nvPr/>
        </p:nvSpPr>
        <p:spPr bwMode="auto">
          <a:xfrm>
            <a:off x="5149850" y="4941888"/>
            <a:ext cx="5143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0</a:t>
            </a:r>
            <a:endParaRPr lang="zh-CN" altLang="en-US" sz="1600">
              <a:solidFill>
                <a:schemeClr val="tx1"/>
              </a:solidFill>
            </a:endParaRPr>
          </a:p>
        </p:txBody>
      </p:sp>
      <p:sp>
        <p:nvSpPr>
          <p:cNvPr id="22" name="Text Box 20">
            <a:extLst>
              <a:ext uri="{FF2B5EF4-FFF2-40B4-BE49-F238E27FC236}">
                <a16:creationId xmlns:a16="http://schemas.microsoft.com/office/drawing/2014/main" id="{8710BD68-7911-4F19-8F44-8A3BCA66B033}"/>
              </a:ext>
            </a:extLst>
          </p:cNvPr>
          <p:cNvSpPr>
            <a:spLocks noChangeArrowheads="1"/>
          </p:cNvSpPr>
          <p:nvPr/>
        </p:nvSpPr>
        <p:spPr bwMode="auto">
          <a:xfrm>
            <a:off x="5330825" y="4711700"/>
            <a:ext cx="5603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1</a:t>
            </a:r>
            <a:endParaRPr lang="zh-CN" altLang="en-US" sz="1600">
              <a:solidFill>
                <a:schemeClr val="tx1"/>
              </a:solidFill>
            </a:endParaRPr>
          </a:p>
        </p:txBody>
      </p:sp>
      <p:sp>
        <p:nvSpPr>
          <p:cNvPr id="23" name="Text Box 21">
            <a:extLst>
              <a:ext uri="{FF2B5EF4-FFF2-40B4-BE49-F238E27FC236}">
                <a16:creationId xmlns:a16="http://schemas.microsoft.com/office/drawing/2014/main" id="{7AD70109-1B5C-4DB8-BA3F-B9D034DB83B3}"/>
              </a:ext>
            </a:extLst>
          </p:cNvPr>
          <p:cNvSpPr>
            <a:spLocks noChangeArrowheads="1"/>
          </p:cNvSpPr>
          <p:nvPr/>
        </p:nvSpPr>
        <p:spPr bwMode="auto">
          <a:xfrm>
            <a:off x="5697538" y="4406900"/>
            <a:ext cx="7286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2</a:t>
            </a:r>
            <a:endParaRPr lang="zh-CN" altLang="en-US" sz="1600">
              <a:solidFill>
                <a:schemeClr val="tx1"/>
              </a:solidFill>
            </a:endParaRPr>
          </a:p>
        </p:txBody>
      </p:sp>
      <p:sp>
        <p:nvSpPr>
          <p:cNvPr id="24" name="Text Box 22">
            <a:extLst>
              <a:ext uri="{FF2B5EF4-FFF2-40B4-BE49-F238E27FC236}">
                <a16:creationId xmlns:a16="http://schemas.microsoft.com/office/drawing/2014/main" id="{8B1C2DB6-6A46-4294-9CA0-F96667D36EDA}"/>
              </a:ext>
            </a:extLst>
          </p:cNvPr>
          <p:cNvSpPr>
            <a:spLocks noChangeArrowheads="1"/>
          </p:cNvSpPr>
          <p:nvPr/>
        </p:nvSpPr>
        <p:spPr bwMode="auto">
          <a:xfrm>
            <a:off x="4329113" y="5930900"/>
            <a:ext cx="6873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endParaRPr lang="zh-CN" altLang="en-US" sz="1600">
              <a:solidFill>
                <a:schemeClr val="tx1"/>
              </a:solidFill>
            </a:endParaRPr>
          </a:p>
        </p:txBody>
      </p:sp>
      <p:pic>
        <p:nvPicPr>
          <p:cNvPr id="25" name="Object 23">
            <a:extLst>
              <a:ext uri="{FF2B5EF4-FFF2-40B4-BE49-F238E27FC236}">
                <a16:creationId xmlns:a16="http://schemas.microsoft.com/office/drawing/2014/main" id="{91883253-3ADE-4ED6-8531-5C764728F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6072188"/>
            <a:ext cx="2143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Object 24">
            <a:extLst>
              <a:ext uri="{FF2B5EF4-FFF2-40B4-BE49-F238E27FC236}">
                <a16:creationId xmlns:a16="http://schemas.microsoft.com/office/drawing/2014/main" id="{3E39444A-FEF7-411D-B734-77C674B16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13" y="2908300"/>
            <a:ext cx="35401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圆角矩形标注 29">
            <a:extLst>
              <a:ext uri="{FF2B5EF4-FFF2-40B4-BE49-F238E27FC236}">
                <a16:creationId xmlns:a16="http://schemas.microsoft.com/office/drawing/2014/main" id="{E77DD10B-C552-4A90-80DC-C3265DFE5926}"/>
              </a:ext>
            </a:extLst>
          </p:cNvPr>
          <p:cNvSpPr>
            <a:spLocks noChangeArrowheads="1"/>
          </p:cNvSpPr>
          <p:nvPr/>
        </p:nvSpPr>
        <p:spPr bwMode="auto">
          <a:xfrm>
            <a:off x="6000750" y="2214563"/>
            <a:ext cx="2500313" cy="1192212"/>
          </a:xfrm>
          <a:prstGeom prst="wedgeRoundRectCallout">
            <a:avLst>
              <a:gd name="adj1" fmla="val -76556"/>
              <a:gd name="adj2" fmla="val 129477"/>
              <a:gd name="adj3" fmla="val 16667"/>
            </a:avLst>
          </a:prstGeom>
          <a:solidFill>
            <a:srgbClr val="E6DCF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无差异曲线</a:t>
            </a:r>
            <a:r>
              <a:rPr lang="en-US" altLang="zh-CN" sz="1600" b="0">
                <a:solidFill>
                  <a:srgbClr val="000000"/>
                </a:solidFill>
              </a:rPr>
              <a:t> </a:t>
            </a:r>
            <a:r>
              <a:rPr lang="zh-CN" altLang="en-US" sz="1600" b="0">
                <a:solidFill>
                  <a:srgbClr val="000000"/>
                </a:solidFill>
              </a:rPr>
              <a:t>（向右下方倾斜，凸向原点）</a:t>
            </a:r>
            <a:r>
              <a:rPr lang="en-US" altLang="zh-CN" sz="1600" b="0">
                <a:solidFill>
                  <a:srgbClr val="000000"/>
                </a:solidFill>
              </a:rPr>
              <a:t> </a:t>
            </a:r>
            <a:r>
              <a:rPr lang="zh-CN" altLang="en-US" sz="1600" b="0">
                <a:solidFill>
                  <a:srgbClr val="000000"/>
                </a:solidFill>
              </a:rPr>
              <a:t>较高的无差异曲线代表较高的效用</a:t>
            </a:r>
            <a:r>
              <a:rPr lang="en-US" altLang="zh-CN" sz="1600" b="0">
                <a:solidFill>
                  <a:srgbClr val="000000"/>
                </a:solidFill>
              </a:rPr>
              <a:t>, </a:t>
            </a:r>
            <a:r>
              <a:rPr lang="zh-CN" altLang="en-US" sz="1600" b="0">
                <a:solidFill>
                  <a:srgbClr val="000000"/>
                </a:solidFill>
              </a:rPr>
              <a:t>即</a:t>
            </a:r>
            <a:r>
              <a:rPr lang="en-US" altLang="zh-CN" sz="1600" b="0">
                <a:solidFill>
                  <a:srgbClr val="000000"/>
                </a:solidFill>
              </a:rPr>
              <a:t>U</a:t>
            </a:r>
            <a:r>
              <a:rPr lang="en-US" altLang="zh-CN" sz="1100" b="0">
                <a:solidFill>
                  <a:srgbClr val="000000"/>
                </a:solidFill>
              </a:rPr>
              <a:t>2</a:t>
            </a:r>
            <a:r>
              <a:rPr lang="en-US" altLang="zh-CN" sz="1600" b="0">
                <a:solidFill>
                  <a:srgbClr val="000000"/>
                </a:solidFill>
              </a:rPr>
              <a:t>&gt;U</a:t>
            </a:r>
            <a:r>
              <a:rPr lang="en-US" altLang="zh-CN" sz="1100" b="0">
                <a:solidFill>
                  <a:srgbClr val="000000"/>
                </a:solidFill>
              </a:rPr>
              <a:t>1</a:t>
            </a:r>
            <a:r>
              <a:rPr lang="en-US" altLang="zh-CN" sz="1600" b="0">
                <a:solidFill>
                  <a:srgbClr val="000000"/>
                </a:solidFill>
              </a:rPr>
              <a:t>&gt;U</a:t>
            </a:r>
            <a:r>
              <a:rPr lang="en-US" altLang="zh-CN" sz="1100" b="0">
                <a:solidFill>
                  <a:srgbClr val="000000"/>
                </a:solidFill>
              </a:rPr>
              <a:t>0</a:t>
            </a:r>
            <a:endParaRPr lang="zh-CN" altLang="en-US" sz="1600" b="0">
              <a:solidFill>
                <a:srgbClr val="000000"/>
              </a:solidFill>
            </a:endParaRPr>
          </a:p>
        </p:txBody>
      </p:sp>
      <p:sp>
        <p:nvSpPr>
          <p:cNvPr id="28" name="圆角矩形标注 30">
            <a:extLst>
              <a:ext uri="{FF2B5EF4-FFF2-40B4-BE49-F238E27FC236}">
                <a16:creationId xmlns:a16="http://schemas.microsoft.com/office/drawing/2014/main" id="{324FDE68-3FE9-4112-8F7C-D37766958EBC}"/>
              </a:ext>
            </a:extLst>
          </p:cNvPr>
          <p:cNvSpPr>
            <a:spLocks noChangeArrowheads="1"/>
          </p:cNvSpPr>
          <p:nvPr/>
        </p:nvSpPr>
        <p:spPr bwMode="auto">
          <a:xfrm>
            <a:off x="6643688" y="3786188"/>
            <a:ext cx="2286000" cy="2009775"/>
          </a:xfrm>
          <a:prstGeom prst="wedgeRoundRectCallout">
            <a:avLst>
              <a:gd name="adj1" fmla="val -97653"/>
              <a:gd name="adj2" fmla="val 30713"/>
              <a:gd name="adj3" fmla="val 16667"/>
            </a:avLst>
          </a:prstGeom>
          <a:solidFill>
            <a:srgbClr val="F7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资源总量为</a:t>
            </a:r>
            <a:r>
              <a:rPr lang="en-US" altLang="zh-CN" sz="1600" b="0">
                <a:solidFill>
                  <a:srgbClr val="000000"/>
                </a:solidFill>
              </a:rPr>
              <a:t>L</a:t>
            </a:r>
            <a:r>
              <a:rPr lang="zh-CN" altLang="en-US" sz="1600" b="0">
                <a:solidFill>
                  <a:srgbClr val="000000"/>
                </a:solidFill>
              </a:rPr>
              <a:t>。 全部供给获得收入为</a:t>
            </a:r>
            <a:r>
              <a:rPr lang="en-US" altLang="zh-CN" sz="1600" b="0">
                <a:solidFill>
                  <a:srgbClr val="000000"/>
                </a:solidFill>
              </a:rPr>
              <a:t>WL (W</a:t>
            </a:r>
            <a:r>
              <a:rPr lang="zh-CN" altLang="en-US" sz="1600" b="0">
                <a:solidFill>
                  <a:srgbClr val="000000"/>
                </a:solidFill>
              </a:rPr>
              <a:t>为要素价格</a:t>
            </a:r>
            <a:r>
              <a:rPr lang="en-US" altLang="zh-CN" sz="1600" b="0">
                <a:solidFill>
                  <a:srgbClr val="000000"/>
                </a:solidFill>
              </a:rPr>
              <a:t>)</a:t>
            </a:r>
            <a:r>
              <a:rPr lang="zh-CN" altLang="en-US" sz="1600" b="0">
                <a:solidFill>
                  <a:srgbClr val="000000"/>
                </a:solidFill>
              </a:rPr>
              <a:t>。 </a:t>
            </a:r>
            <a:r>
              <a:rPr lang="en-US" altLang="zh-CN" sz="1600" b="0">
                <a:solidFill>
                  <a:srgbClr val="000000"/>
                </a:solidFill>
              </a:rPr>
              <a:t>WL</a:t>
            </a:r>
            <a:r>
              <a:rPr lang="zh-CN" altLang="en-US" sz="1600" b="0">
                <a:solidFill>
                  <a:srgbClr val="000000"/>
                </a:solidFill>
              </a:rPr>
              <a:t>是最大可能的消费</a:t>
            </a:r>
            <a:r>
              <a:rPr lang="en-US" altLang="zh-CN" sz="1600" b="0">
                <a:solidFill>
                  <a:srgbClr val="000000"/>
                </a:solidFill>
              </a:rPr>
              <a:t>, </a:t>
            </a:r>
            <a:r>
              <a:rPr lang="zh-CN" altLang="en-US" sz="1600" b="0">
                <a:solidFill>
                  <a:srgbClr val="000000"/>
                </a:solidFill>
              </a:rPr>
              <a:t>连接点</a:t>
            </a:r>
            <a:r>
              <a:rPr lang="en-US" altLang="zh-CN" sz="1600" b="0">
                <a:solidFill>
                  <a:srgbClr val="000000"/>
                </a:solidFill>
              </a:rPr>
              <a:t>L</a:t>
            </a:r>
            <a:r>
              <a:rPr lang="zh-CN" altLang="en-US" sz="1600" b="0">
                <a:solidFill>
                  <a:srgbClr val="000000"/>
                </a:solidFill>
              </a:rPr>
              <a:t>和点</a:t>
            </a:r>
            <a:r>
              <a:rPr lang="en-US" altLang="zh-CN" sz="1600" b="0">
                <a:solidFill>
                  <a:srgbClr val="000000"/>
                </a:solidFill>
              </a:rPr>
              <a:t>WL</a:t>
            </a:r>
            <a:r>
              <a:rPr lang="zh-CN" altLang="en-US" sz="1600" b="0">
                <a:solidFill>
                  <a:srgbClr val="000000"/>
                </a:solidFill>
              </a:rPr>
              <a:t>的直线是该消费者的预算线。</a:t>
            </a:r>
            <a:endParaRPr lang="zh-CN" altLang="en-US" sz="1600">
              <a:solidFill>
                <a:schemeClr val="tx1"/>
              </a:solidFill>
            </a:endParaRPr>
          </a:p>
        </p:txBody>
      </p:sp>
      <p:sp>
        <p:nvSpPr>
          <p:cNvPr id="29" name="圆角矩形标注 32">
            <a:extLst>
              <a:ext uri="{FF2B5EF4-FFF2-40B4-BE49-F238E27FC236}">
                <a16:creationId xmlns:a16="http://schemas.microsoft.com/office/drawing/2014/main" id="{1FA17F99-EC53-4D22-A3F0-9699CD27B04C}"/>
              </a:ext>
            </a:extLst>
          </p:cNvPr>
          <p:cNvSpPr>
            <a:spLocks noChangeArrowheads="1"/>
          </p:cNvSpPr>
          <p:nvPr/>
        </p:nvSpPr>
        <p:spPr bwMode="auto">
          <a:xfrm>
            <a:off x="214313" y="2571750"/>
            <a:ext cx="1714500" cy="2463800"/>
          </a:xfrm>
          <a:prstGeom prst="wedgeRoundRectCallout">
            <a:avLst>
              <a:gd name="adj1" fmla="val 66861"/>
              <a:gd name="adj2" fmla="val 30741"/>
              <a:gd name="adj3" fmla="val 16667"/>
            </a:avLst>
          </a:prstGeom>
          <a:solidFill>
            <a:srgbClr val="EAF5F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最优组合是预算线与无差异曲线</a:t>
            </a:r>
            <a:r>
              <a:rPr lang="en-US" altLang="zh-CN" sz="1600" b="0">
                <a:solidFill>
                  <a:srgbClr val="000000"/>
                </a:solidFill>
              </a:rPr>
              <a:t>U1 </a:t>
            </a:r>
            <a:r>
              <a:rPr lang="zh-CN" altLang="en-US" sz="1600" b="0">
                <a:solidFill>
                  <a:srgbClr val="000000"/>
                </a:solidFill>
              </a:rPr>
              <a:t>的切点</a:t>
            </a:r>
            <a:r>
              <a:rPr lang="en-US" altLang="zh-CN" sz="1600" b="0">
                <a:solidFill>
                  <a:srgbClr val="000000"/>
                </a:solidFill>
              </a:rPr>
              <a:t>G*</a:t>
            </a:r>
            <a:r>
              <a:rPr lang="zh-CN" altLang="en-US" sz="1600" b="0">
                <a:solidFill>
                  <a:srgbClr val="000000"/>
                </a:solidFill>
              </a:rPr>
              <a:t>，保留</a:t>
            </a:r>
            <a:r>
              <a:rPr lang="en-US" altLang="zh-CN" sz="1600" b="0">
                <a:solidFill>
                  <a:srgbClr val="000000"/>
                </a:solidFill>
              </a:rPr>
              <a:t>H*</a:t>
            </a:r>
            <a:r>
              <a:rPr lang="zh-CN" altLang="en-US" sz="1600" b="0">
                <a:solidFill>
                  <a:srgbClr val="000000"/>
                </a:solidFill>
              </a:rPr>
              <a:t>的资源自用</a:t>
            </a:r>
            <a:r>
              <a:rPr lang="en-US" altLang="zh-CN" sz="1600" b="0">
                <a:solidFill>
                  <a:srgbClr val="000000"/>
                </a:solidFill>
              </a:rPr>
              <a:t>, L-H*</a:t>
            </a:r>
            <a:r>
              <a:rPr lang="zh-CN" altLang="en-US" sz="1600" b="0">
                <a:solidFill>
                  <a:srgbClr val="000000"/>
                </a:solidFill>
              </a:rPr>
              <a:t>作为要素供给以获得收入</a:t>
            </a:r>
            <a:r>
              <a:rPr lang="en-US" altLang="zh-CN" sz="1600" b="0">
                <a:solidFill>
                  <a:srgbClr val="000000"/>
                </a:solidFill>
              </a:rPr>
              <a:t>, </a:t>
            </a:r>
            <a:r>
              <a:rPr lang="zh-CN" altLang="en-US" sz="1600" b="0">
                <a:solidFill>
                  <a:srgbClr val="000000"/>
                </a:solidFill>
              </a:rPr>
              <a:t>使消费恰好达到最优的</a:t>
            </a:r>
            <a:r>
              <a:rPr lang="en-US" altLang="zh-CN" sz="1600" b="0">
                <a:solidFill>
                  <a:srgbClr val="000000"/>
                </a:solidFill>
              </a:rPr>
              <a:t>C*</a:t>
            </a:r>
            <a:endParaRPr lang="zh-CN" altLang="en-US" sz="1600" b="0">
              <a:solidFill>
                <a:srgbClr val="000000"/>
              </a:solidFill>
            </a:endParaRPr>
          </a:p>
        </p:txBody>
      </p:sp>
      <p:sp>
        <p:nvSpPr>
          <p:cNvPr id="30" name="圆角矩形标注 33">
            <a:extLst>
              <a:ext uri="{FF2B5EF4-FFF2-40B4-BE49-F238E27FC236}">
                <a16:creationId xmlns:a16="http://schemas.microsoft.com/office/drawing/2014/main" id="{E6A12A04-E092-42BD-84E7-4B41962CDD04}"/>
              </a:ext>
            </a:extLst>
          </p:cNvPr>
          <p:cNvSpPr>
            <a:spLocks noChangeArrowheads="1"/>
          </p:cNvSpPr>
          <p:nvPr/>
        </p:nvSpPr>
        <p:spPr bwMode="auto">
          <a:xfrm>
            <a:off x="3071813" y="1857375"/>
            <a:ext cx="2071687" cy="647700"/>
          </a:xfrm>
          <a:prstGeom prst="wedgeRoundRectCallout">
            <a:avLst>
              <a:gd name="adj1" fmla="val -27144"/>
              <a:gd name="adj2" fmla="val 93903"/>
              <a:gd name="adj3" fmla="val 16667"/>
            </a:avLst>
          </a:prstGeom>
          <a:solidFill>
            <a:srgbClr val="FE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最优点</a:t>
            </a:r>
            <a:r>
              <a:rPr lang="en-US" altLang="zh-CN" sz="1600" b="0">
                <a:solidFill>
                  <a:srgbClr val="000000"/>
                </a:solidFill>
              </a:rPr>
              <a:t>G*</a:t>
            </a:r>
            <a:r>
              <a:rPr lang="zh-CN" altLang="en-US" sz="1600" b="0">
                <a:solidFill>
                  <a:srgbClr val="000000"/>
                </a:solidFill>
              </a:rPr>
              <a:t>的必要条件</a:t>
            </a:r>
            <a:endParaRPr lang="zh-CN" altLang="en-US" sz="1600">
              <a:solidFill>
                <a:schemeClr val="tx1"/>
              </a:solidFill>
            </a:endParaRPr>
          </a:p>
        </p:txBody>
      </p:sp>
    </p:spTree>
    <p:extLst>
      <p:ext uri="{BB962C8B-B14F-4D97-AF65-F5344CB8AC3E}">
        <p14:creationId xmlns:p14="http://schemas.microsoft.com/office/powerpoint/2010/main" val="390845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p:cBhvr>
                                        <p:cTn id="29" dur="500"/>
                                        <p:tgtEl>
                                          <p:spTgt spid="2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p:cBhvr>
                                        <p:cTn id="35" dur="500"/>
                                        <p:tgtEl>
                                          <p:spTgt spid="18"/>
                                        </p:tgtEl>
                                      </p:cBhvr>
                                    </p:animEffect>
                                  </p:childTnLst>
                                </p:cTn>
                              </p:par>
                              <p:par>
                                <p:cTn id="36" presetID="3" presetClass="entr" presetSubtype="1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p:cBhvr>
                                        <p:cTn id="38" dur="500"/>
                                        <p:tgtEl>
                                          <p:spTgt spid="1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p:cBhvr>
                                        <p:cTn id="41" dur="500"/>
                                        <p:tgtEl>
                                          <p:spTgt spid="22"/>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p:cBhvr>
                                        <p:cTn id="54" dur="500"/>
                                        <p:tgtEl>
                                          <p:spTgt spid="26"/>
                                        </p:tgtEl>
                                      </p:cBhvr>
                                    </p:animEffect>
                                  </p:childTnLst>
                                </p:cTn>
                              </p:par>
                              <p:par>
                                <p:cTn id="55" presetID="5" presetClass="entr" presetSubtype="1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p:cBhvr>
                                        <p:cTn id="57" dur="500"/>
                                        <p:tgtEl>
                                          <p:spTgt spid="11"/>
                                        </p:tgtEl>
                                      </p:cBhvr>
                                    </p:animEffect>
                                  </p:childTnLst>
                                </p:cTn>
                              </p:par>
                              <p:par>
                                <p:cTn id="58" presetID="5" presetClass="entr" presetSubtype="1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6"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p:cBhvr>
                                        <p:cTn id="70" dur="500"/>
                                        <p:tgtEl>
                                          <p:spTgt spid="17"/>
                                        </p:tgtEl>
                                      </p:cBhvr>
                                    </p:animEffect>
                                  </p:childTnLst>
                                </p:cTn>
                              </p:par>
                              <p:par>
                                <p:cTn id="71" presetID="16" presetClass="entr" presetSubtype="26"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p:cBhvr>
                                        <p:cTn id="73" dur="500"/>
                                        <p:tgtEl>
                                          <p:spTgt spid="12"/>
                                        </p:tgtEl>
                                      </p:cBhvr>
                                    </p:animEffect>
                                  </p:childTnLst>
                                </p:cTn>
                              </p:par>
                              <p:par>
                                <p:cTn id="74" presetID="16" presetClass="entr" presetSubtype="26"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p:cBhvr>
                                        <p:cTn id="76" dur="500"/>
                                        <p:tgtEl>
                                          <p:spTgt spid="13"/>
                                        </p:tgtEl>
                                      </p:cBhvr>
                                    </p:animEffect>
                                  </p:childTnLst>
                                </p:cTn>
                              </p:par>
                              <p:par>
                                <p:cTn id="77" presetID="16" presetClass="entr" presetSubtype="26"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p:cBhvr>
                                        <p:cTn id="79" dur="500"/>
                                        <p:tgtEl>
                                          <p:spTgt spid="14"/>
                                        </p:tgtEl>
                                      </p:cBhvr>
                                    </p:animEffect>
                                  </p:childTnLst>
                                </p:cTn>
                              </p:par>
                              <p:par>
                                <p:cTn id="80" presetID="16" presetClass="entr" presetSubtype="26"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6"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p:cBhvr>
                                        <p:cTn id="9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2" grpId="0" bldLvl="0" autoUpdateAnimBg="0"/>
      <p:bldP spid="17" grpId="0" bldLvl="0" autoUpdateAnimBg="0"/>
      <p:bldP spid="21" grpId="0" bldLvl="0" autoUpdateAnimBg="0"/>
      <p:bldP spid="22" grpId="0" bldLvl="0" autoUpdateAnimBg="0"/>
      <p:bldP spid="23" grpId="0" bldLvl="0" autoUpdateAnimBg="0"/>
      <p:bldP spid="24" grpId="0" bldLvl="0" autoUpdateAnimBg="0"/>
      <p:bldP spid="28" grpId="0" bldLvl="0" animBg="1" autoUpdateAnimBg="0"/>
      <p:bldP spid="30"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EFC42-BBED-404D-BCC2-2A4346DD25DB}"/>
              </a:ext>
            </a:extLst>
          </p:cNvPr>
          <p:cNvSpPr>
            <a:spLocks noGrp="1"/>
          </p:cNvSpPr>
          <p:nvPr>
            <p:ph type="title"/>
          </p:nvPr>
        </p:nvSpPr>
        <p:spPr/>
        <p:txBody>
          <a:bodyPr/>
          <a:lstStyle/>
          <a:p>
            <a:r>
              <a:rPr lang="zh-CN" altLang="en-US" dirty="0"/>
              <a:t>要素供给曲线</a:t>
            </a:r>
          </a:p>
        </p:txBody>
      </p:sp>
      <p:sp>
        <p:nvSpPr>
          <p:cNvPr id="3" name="内容占位符 2">
            <a:extLst>
              <a:ext uri="{FF2B5EF4-FFF2-40B4-BE49-F238E27FC236}">
                <a16:creationId xmlns:a16="http://schemas.microsoft.com/office/drawing/2014/main" id="{0F30B2DB-34D4-4B5E-A405-BD335948E169}"/>
              </a:ext>
            </a:extLst>
          </p:cNvPr>
          <p:cNvSpPr>
            <a:spLocks noGrp="1"/>
          </p:cNvSpPr>
          <p:nvPr>
            <p:ph idx="1"/>
          </p:nvPr>
        </p:nvSpPr>
        <p:spPr/>
        <p:txBody>
          <a:bodyPr/>
          <a:lstStyle/>
          <a:p>
            <a:pPr marL="342900" lvl="2" indent="-342900"/>
            <a:r>
              <a:rPr lang="zh-CN" altLang="en-US" sz="2800" dirty="0"/>
              <a:t>最优自用资源量：给定消费者的初始资源数量（</a:t>
            </a:r>
            <a:r>
              <a:rPr lang="en-US" altLang="zh-CN" sz="2800" dirty="0"/>
              <a:t>L</a:t>
            </a:r>
            <a:r>
              <a:rPr lang="zh-CN" altLang="en-US" sz="2800" dirty="0"/>
              <a:t>）和偏好（无差异曲线）</a:t>
            </a:r>
            <a:r>
              <a:rPr lang="en-US" altLang="zh-CN" sz="2800" dirty="0"/>
              <a:t>, </a:t>
            </a:r>
            <a:r>
              <a:rPr lang="zh-CN" altLang="en-US" sz="2800" dirty="0"/>
              <a:t>对于每一个要素价格（预算约束，</a:t>
            </a:r>
            <a:r>
              <a:rPr lang="en-US" altLang="zh-CN" sz="2800" dirty="0"/>
              <a:t>W*L</a:t>
            </a:r>
            <a:r>
              <a:rPr lang="zh-CN" altLang="en-US" sz="2800" dirty="0"/>
              <a:t>）</a:t>
            </a:r>
            <a:r>
              <a:rPr lang="en-US" altLang="zh-CN" sz="2800" dirty="0"/>
              <a:t>, </a:t>
            </a:r>
            <a:r>
              <a:rPr lang="zh-CN" altLang="en-US" sz="2800" dirty="0"/>
              <a:t>就有一个最优自用资源量（</a:t>
            </a:r>
            <a:r>
              <a:rPr lang="en-US" altLang="zh-CN" sz="2800" dirty="0"/>
              <a:t>H*</a:t>
            </a:r>
            <a:r>
              <a:rPr lang="zh-CN" altLang="en-US" sz="2800" dirty="0"/>
              <a:t>）。</a:t>
            </a:r>
          </a:p>
          <a:p>
            <a:pPr marL="342900" lvl="2" indent="-342900"/>
            <a:r>
              <a:rPr lang="zh-CN" altLang="en-US" sz="2800" dirty="0"/>
              <a:t>要素供给量：消费者的要素供给量等于既定资源总量减去最优自用资源量：</a:t>
            </a:r>
            <a:r>
              <a:rPr lang="en-US" altLang="zh-CN" sz="2800" dirty="0"/>
              <a:t>L-H*</a:t>
            </a:r>
          </a:p>
        </p:txBody>
      </p:sp>
    </p:spTree>
    <p:extLst>
      <p:ext uri="{BB962C8B-B14F-4D97-AF65-F5344CB8AC3E}">
        <p14:creationId xmlns:p14="http://schemas.microsoft.com/office/powerpoint/2010/main" val="2652062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B75AE-0FD6-48CB-B641-1FA962631231}"/>
              </a:ext>
            </a:extLst>
          </p:cNvPr>
          <p:cNvSpPr>
            <a:spLocks noGrp="1"/>
          </p:cNvSpPr>
          <p:nvPr>
            <p:ph type="title"/>
          </p:nvPr>
        </p:nvSpPr>
        <p:spPr/>
        <p:txBody>
          <a:bodyPr/>
          <a:lstStyle/>
          <a:p>
            <a:r>
              <a:rPr lang="zh-CN" altLang="en-US" dirty="0"/>
              <a:t>要素的价格扩展线</a:t>
            </a:r>
          </a:p>
        </p:txBody>
      </p:sp>
      <p:sp>
        <p:nvSpPr>
          <p:cNvPr id="3" name="内容占位符 2">
            <a:extLst>
              <a:ext uri="{FF2B5EF4-FFF2-40B4-BE49-F238E27FC236}">
                <a16:creationId xmlns:a16="http://schemas.microsoft.com/office/drawing/2014/main" id="{2C3142D6-C607-4AA0-BCB5-6A0F769CDCC3}"/>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66168ABC-6C63-4EEF-A844-AE3171A9FB30}"/>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en-US" altLang="zh-CN" sz="2800" dirty="0"/>
          </a:p>
        </p:txBody>
      </p:sp>
      <p:sp>
        <p:nvSpPr>
          <p:cNvPr id="5" name="Line 4">
            <a:extLst>
              <a:ext uri="{FF2B5EF4-FFF2-40B4-BE49-F238E27FC236}">
                <a16:creationId xmlns:a16="http://schemas.microsoft.com/office/drawing/2014/main" id="{69E4126A-D9F7-4986-A3BC-17F16148B2FC}"/>
              </a:ext>
            </a:extLst>
          </p:cNvPr>
          <p:cNvSpPr>
            <a:spLocks noChangeShapeType="1"/>
          </p:cNvSpPr>
          <p:nvPr/>
        </p:nvSpPr>
        <p:spPr bwMode="auto">
          <a:xfrm flipV="1">
            <a:off x="2573338" y="2154238"/>
            <a:ext cx="3175" cy="374491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3B379D95-74A2-4AC1-8BD6-242F2C77F0FC}"/>
              </a:ext>
            </a:extLst>
          </p:cNvPr>
          <p:cNvSpPr>
            <a:spLocks noChangeShapeType="1"/>
          </p:cNvSpPr>
          <p:nvPr/>
        </p:nvSpPr>
        <p:spPr bwMode="auto">
          <a:xfrm>
            <a:off x="2573338" y="5900738"/>
            <a:ext cx="4841875"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5157BE75-91C7-4B8C-8AC8-B46F5AF0010B}"/>
              </a:ext>
            </a:extLst>
          </p:cNvPr>
          <p:cNvSpPr>
            <a:spLocks noChangeArrowheads="1"/>
          </p:cNvSpPr>
          <p:nvPr/>
        </p:nvSpPr>
        <p:spPr bwMode="auto">
          <a:xfrm>
            <a:off x="1628775" y="2041525"/>
            <a:ext cx="1085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r>
              <a:rPr lang="en-US" altLang="zh-CN" sz="1600">
                <a:solidFill>
                  <a:srgbClr val="000000"/>
                </a:solidFill>
              </a:rPr>
              <a:t>=W*L</a:t>
            </a:r>
            <a:endParaRPr lang="zh-CN" altLang="en-US" sz="1600">
              <a:solidFill>
                <a:schemeClr val="tx1"/>
              </a:solidFill>
            </a:endParaRPr>
          </a:p>
        </p:txBody>
      </p:sp>
      <p:sp>
        <p:nvSpPr>
          <p:cNvPr id="8" name="Text Box 7">
            <a:extLst>
              <a:ext uri="{FF2B5EF4-FFF2-40B4-BE49-F238E27FC236}">
                <a16:creationId xmlns:a16="http://schemas.microsoft.com/office/drawing/2014/main" id="{1E2DE6AD-1014-4147-AC38-D631C486F336}"/>
              </a:ext>
            </a:extLst>
          </p:cNvPr>
          <p:cNvSpPr>
            <a:spLocks noChangeArrowheads="1"/>
          </p:cNvSpPr>
          <p:nvPr/>
        </p:nvSpPr>
        <p:spPr bwMode="auto">
          <a:xfrm>
            <a:off x="2171700" y="5735638"/>
            <a:ext cx="4349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DCE50B43-6A75-4284-BAF1-D2314AE14F12}"/>
              </a:ext>
            </a:extLst>
          </p:cNvPr>
          <p:cNvSpPr>
            <a:spLocks noChangeArrowheads="1"/>
          </p:cNvSpPr>
          <p:nvPr/>
        </p:nvSpPr>
        <p:spPr bwMode="auto">
          <a:xfrm>
            <a:off x="7010400" y="5818188"/>
            <a:ext cx="4365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endParaRPr lang="zh-CN" altLang="en-US" sz="1600">
              <a:solidFill>
                <a:schemeClr val="tx1"/>
              </a:solidFill>
            </a:endParaRPr>
          </a:p>
        </p:txBody>
      </p:sp>
      <p:sp>
        <p:nvSpPr>
          <p:cNvPr id="10" name="Line 9">
            <a:extLst>
              <a:ext uri="{FF2B5EF4-FFF2-40B4-BE49-F238E27FC236}">
                <a16:creationId xmlns:a16="http://schemas.microsoft.com/office/drawing/2014/main" id="{E45D7B65-CB79-4EB3-AD14-5EB724977748}"/>
              </a:ext>
            </a:extLst>
          </p:cNvPr>
          <p:cNvSpPr>
            <a:spLocks noChangeShapeType="1"/>
          </p:cNvSpPr>
          <p:nvPr/>
        </p:nvSpPr>
        <p:spPr bwMode="auto">
          <a:xfrm>
            <a:off x="2573338" y="2820988"/>
            <a:ext cx="4033837" cy="3079750"/>
          </a:xfrm>
          <a:prstGeom prst="line">
            <a:avLst/>
          </a:prstGeom>
          <a:noFill/>
          <a:ln w="19050">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68A8E3A1-3DA2-423F-9A53-D41D0DB7886A}"/>
              </a:ext>
            </a:extLst>
          </p:cNvPr>
          <p:cNvSpPr>
            <a:spLocks noChangeArrowheads="1"/>
          </p:cNvSpPr>
          <p:nvPr/>
        </p:nvSpPr>
        <p:spPr bwMode="auto">
          <a:xfrm>
            <a:off x="2071688" y="4652963"/>
            <a:ext cx="7048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r>
              <a:rPr lang="zh-CN" altLang="en-US" sz="1000">
                <a:solidFill>
                  <a:srgbClr val="000000"/>
                </a:solidFill>
              </a:rPr>
              <a:t>0</a:t>
            </a:r>
            <a:endParaRPr lang="zh-CN" altLang="en-US" sz="1600">
              <a:solidFill>
                <a:schemeClr val="tx1"/>
              </a:solidFill>
            </a:endParaRPr>
          </a:p>
        </p:txBody>
      </p:sp>
      <p:sp>
        <p:nvSpPr>
          <p:cNvPr id="12" name="Line 11">
            <a:extLst>
              <a:ext uri="{FF2B5EF4-FFF2-40B4-BE49-F238E27FC236}">
                <a16:creationId xmlns:a16="http://schemas.microsoft.com/office/drawing/2014/main" id="{F2D30EB7-FE21-4DB2-8791-7BD60E723CC4}"/>
              </a:ext>
            </a:extLst>
          </p:cNvPr>
          <p:cNvSpPr>
            <a:spLocks noChangeShapeType="1"/>
          </p:cNvSpPr>
          <p:nvPr/>
        </p:nvSpPr>
        <p:spPr bwMode="auto">
          <a:xfrm>
            <a:off x="3986213" y="4570413"/>
            <a:ext cx="1587" cy="133191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a:extLst>
              <a:ext uri="{FF2B5EF4-FFF2-40B4-BE49-F238E27FC236}">
                <a16:creationId xmlns:a16="http://schemas.microsoft.com/office/drawing/2014/main" id="{1EB3CEDF-C057-4790-AD03-D1048757FA25}"/>
              </a:ext>
            </a:extLst>
          </p:cNvPr>
          <p:cNvSpPr>
            <a:spLocks noChangeArrowheads="1"/>
          </p:cNvSpPr>
          <p:nvPr/>
        </p:nvSpPr>
        <p:spPr bwMode="auto">
          <a:xfrm>
            <a:off x="6810375" y="3319463"/>
            <a:ext cx="431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4" name="Text Box 13">
            <a:extLst>
              <a:ext uri="{FF2B5EF4-FFF2-40B4-BE49-F238E27FC236}">
                <a16:creationId xmlns:a16="http://schemas.microsoft.com/office/drawing/2014/main" id="{BE3E0B4F-2092-42EF-971A-98721090FC29}"/>
              </a:ext>
            </a:extLst>
          </p:cNvPr>
          <p:cNvSpPr>
            <a:spLocks noChangeArrowheads="1"/>
          </p:cNvSpPr>
          <p:nvPr/>
        </p:nvSpPr>
        <p:spPr bwMode="auto">
          <a:xfrm>
            <a:off x="2386013" y="3613150"/>
            <a:ext cx="4349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5" name="Text Box 14">
            <a:extLst>
              <a:ext uri="{FF2B5EF4-FFF2-40B4-BE49-F238E27FC236}">
                <a16:creationId xmlns:a16="http://schemas.microsoft.com/office/drawing/2014/main" id="{F53F301E-65BC-4D88-ADD5-1EF9EB5C4CAD}"/>
              </a:ext>
            </a:extLst>
          </p:cNvPr>
          <p:cNvSpPr>
            <a:spLocks noChangeArrowheads="1"/>
          </p:cNvSpPr>
          <p:nvPr/>
        </p:nvSpPr>
        <p:spPr bwMode="auto">
          <a:xfrm>
            <a:off x="2071688" y="3652838"/>
            <a:ext cx="7969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r>
              <a:rPr lang="zh-CN" altLang="en-US" sz="1000">
                <a:solidFill>
                  <a:srgbClr val="000000"/>
                </a:solidFill>
              </a:rPr>
              <a:t>1</a:t>
            </a:r>
            <a:endParaRPr lang="zh-CN" altLang="en-US" sz="1600">
              <a:solidFill>
                <a:schemeClr val="tx1"/>
              </a:solidFill>
            </a:endParaRPr>
          </a:p>
        </p:txBody>
      </p:sp>
      <p:sp>
        <p:nvSpPr>
          <p:cNvPr id="16" name="Text Box 15">
            <a:extLst>
              <a:ext uri="{FF2B5EF4-FFF2-40B4-BE49-F238E27FC236}">
                <a16:creationId xmlns:a16="http://schemas.microsoft.com/office/drawing/2014/main" id="{CA66F882-E9B3-4280-B340-F36B8266F233}"/>
              </a:ext>
            </a:extLst>
          </p:cNvPr>
          <p:cNvSpPr>
            <a:spLocks noChangeArrowheads="1"/>
          </p:cNvSpPr>
          <p:nvPr/>
        </p:nvSpPr>
        <p:spPr bwMode="auto">
          <a:xfrm>
            <a:off x="3078163" y="4570413"/>
            <a:ext cx="5683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0</a:t>
            </a:r>
            <a:endParaRPr lang="zh-CN" altLang="en-US" sz="1600">
              <a:solidFill>
                <a:schemeClr val="tx1"/>
              </a:solidFill>
            </a:endParaRPr>
          </a:p>
        </p:txBody>
      </p:sp>
      <p:sp>
        <p:nvSpPr>
          <p:cNvPr id="17" name="Text Box 16">
            <a:extLst>
              <a:ext uri="{FF2B5EF4-FFF2-40B4-BE49-F238E27FC236}">
                <a16:creationId xmlns:a16="http://schemas.microsoft.com/office/drawing/2014/main" id="{4BC3035B-1FFE-4CB6-9F56-6C90FA72182D}"/>
              </a:ext>
            </a:extLst>
          </p:cNvPr>
          <p:cNvSpPr>
            <a:spLocks noChangeArrowheads="1"/>
          </p:cNvSpPr>
          <p:nvPr/>
        </p:nvSpPr>
        <p:spPr bwMode="auto">
          <a:xfrm>
            <a:off x="2978150" y="3570288"/>
            <a:ext cx="6175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1</a:t>
            </a:r>
            <a:endParaRPr lang="zh-CN" altLang="en-US" sz="1600">
              <a:solidFill>
                <a:schemeClr val="tx1"/>
              </a:solidFill>
            </a:endParaRPr>
          </a:p>
        </p:txBody>
      </p:sp>
      <p:sp>
        <p:nvSpPr>
          <p:cNvPr id="18" name="Text Box 17">
            <a:extLst>
              <a:ext uri="{FF2B5EF4-FFF2-40B4-BE49-F238E27FC236}">
                <a16:creationId xmlns:a16="http://schemas.microsoft.com/office/drawing/2014/main" id="{57705A05-0517-4AB6-BD1A-3E23C77BF179}"/>
              </a:ext>
            </a:extLst>
          </p:cNvPr>
          <p:cNvSpPr>
            <a:spLocks noChangeArrowheads="1"/>
          </p:cNvSpPr>
          <p:nvPr/>
        </p:nvSpPr>
        <p:spPr bwMode="auto">
          <a:xfrm>
            <a:off x="2978150" y="2738438"/>
            <a:ext cx="8048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2</a:t>
            </a:r>
            <a:endParaRPr lang="zh-CN" altLang="en-US" sz="1600">
              <a:solidFill>
                <a:schemeClr val="tx1"/>
              </a:solidFill>
            </a:endParaRPr>
          </a:p>
        </p:txBody>
      </p:sp>
      <p:sp>
        <p:nvSpPr>
          <p:cNvPr id="19" name="Text Box 18">
            <a:extLst>
              <a:ext uri="{FF2B5EF4-FFF2-40B4-BE49-F238E27FC236}">
                <a16:creationId xmlns:a16="http://schemas.microsoft.com/office/drawing/2014/main" id="{532DAD79-C875-44C6-86EA-69EA713EA82B}"/>
              </a:ext>
            </a:extLst>
          </p:cNvPr>
          <p:cNvSpPr>
            <a:spLocks noChangeArrowheads="1"/>
          </p:cNvSpPr>
          <p:nvPr/>
        </p:nvSpPr>
        <p:spPr bwMode="auto">
          <a:xfrm>
            <a:off x="2071688" y="2571750"/>
            <a:ext cx="7318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r>
              <a:rPr lang="zh-CN" altLang="en-US" sz="1000">
                <a:solidFill>
                  <a:srgbClr val="000000"/>
                </a:solidFill>
              </a:rPr>
              <a:t>2</a:t>
            </a:r>
            <a:endParaRPr lang="zh-CN" altLang="en-US" sz="1600">
              <a:solidFill>
                <a:schemeClr val="tx1"/>
              </a:solidFill>
            </a:endParaRPr>
          </a:p>
        </p:txBody>
      </p:sp>
      <p:sp>
        <p:nvSpPr>
          <p:cNvPr id="20" name="Text Box 19">
            <a:extLst>
              <a:ext uri="{FF2B5EF4-FFF2-40B4-BE49-F238E27FC236}">
                <a16:creationId xmlns:a16="http://schemas.microsoft.com/office/drawing/2014/main" id="{B92C48C5-DE31-4AEF-BF1F-417D4CC96D29}"/>
              </a:ext>
            </a:extLst>
          </p:cNvPr>
          <p:cNvSpPr>
            <a:spLocks noChangeArrowheads="1"/>
          </p:cNvSpPr>
          <p:nvPr/>
        </p:nvSpPr>
        <p:spPr bwMode="auto">
          <a:xfrm>
            <a:off x="4491038" y="5818188"/>
            <a:ext cx="7604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0</a:t>
            </a:r>
            <a:endParaRPr lang="zh-CN" altLang="en-US" sz="1600">
              <a:solidFill>
                <a:schemeClr val="tx1"/>
              </a:solidFill>
            </a:endParaRPr>
          </a:p>
        </p:txBody>
      </p:sp>
      <p:sp>
        <p:nvSpPr>
          <p:cNvPr id="21" name="Line 20">
            <a:extLst>
              <a:ext uri="{FF2B5EF4-FFF2-40B4-BE49-F238E27FC236}">
                <a16:creationId xmlns:a16="http://schemas.microsoft.com/office/drawing/2014/main" id="{1694335E-B6D1-42A0-972F-E75E05FD1EA1}"/>
              </a:ext>
            </a:extLst>
          </p:cNvPr>
          <p:cNvSpPr>
            <a:spLocks noChangeShapeType="1"/>
          </p:cNvSpPr>
          <p:nvPr/>
        </p:nvSpPr>
        <p:spPr bwMode="auto">
          <a:xfrm>
            <a:off x="2573338" y="3903663"/>
            <a:ext cx="4035425" cy="1998662"/>
          </a:xfrm>
          <a:prstGeom prst="line">
            <a:avLst/>
          </a:prstGeom>
          <a:noFill/>
          <a:ln w="19050">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a:extLst>
              <a:ext uri="{FF2B5EF4-FFF2-40B4-BE49-F238E27FC236}">
                <a16:creationId xmlns:a16="http://schemas.microsoft.com/office/drawing/2014/main" id="{294333F5-324B-456A-B647-EC1F2EA06661}"/>
              </a:ext>
            </a:extLst>
          </p:cNvPr>
          <p:cNvSpPr>
            <a:spLocks noChangeShapeType="1"/>
          </p:cNvSpPr>
          <p:nvPr/>
        </p:nvSpPr>
        <p:spPr bwMode="auto">
          <a:xfrm>
            <a:off x="2573338" y="4902200"/>
            <a:ext cx="4035425" cy="1000125"/>
          </a:xfrm>
          <a:prstGeom prst="line">
            <a:avLst/>
          </a:prstGeom>
          <a:noFill/>
          <a:ln w="19050">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未知">
            <a:extLst>
              <a:ext uri="{FF2B5EF4-FFF2-40B4-BE49-F238E27FC236}">
                <a16:creationId xmlns:a16="http://schemas.microsoft.com/office/drawing/2014/main" id="{33E66E4E-D68A-40CF-93C9-5C41C7003642}"/>
              </a:ext>
            </a:extLst>
          </p:cNvPr>
          <p:cNvSpPr>
            <a:spLocks noChangeArrowheads="1"/>
          </p:cNvSpPr>
          <p:nvPr/>
        </p:nvSpPr>
        <p:spPr bwMode="auto">
          <a:xfrm rot="1140000">
            <a:off x="3078163" y="3402013"/>
            <a:ext cx="2217737" cy="706437"/>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1750" y="3011"/>
                  <a:pt x="6899" y="14677"/>
                  <a:pt x="10496" y="18138"/>
                </a:cubicBezTo>
                <a:cubicBezTo>
                  <a:pt x="14093" y="21600"/>
                  <a:pt x="19753" y="20363"/>
                  <a:pt x="21600" y="20813"/>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未知">
            <a:extLst>
              <a:ext uri="{FF2B5EF4-FFF2-40B4-BE49-F238E27FC236}">
                <a16:creationId xmlns:a16="http://schemas.microsoft.com/office/drawing/2014/main" id="{C7B803FF-4092-47A7-9F9D-023C1EFBB07C}"/>
              </a:ext>
            </a:extLst>
          </p:cNvPr>
          <p:cNvSpPr>
            <a:spLocks noChangeArrowheads="1"/>
          </p:cNvSpPr>
          <p:nvPr/>
        </p:nvSpPr>
        <p:spPr bwMode="auto">
          <a:xfrm rot="600000">
            <a:off x="3078163" y="4068763"/>
            <a:ext cx="2217737" cy="706437"/>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1750" y="3011"/>
                  <a:pt x="6899" y="14677"/>
                  <a:pt x="10496" y="18138"/>
                </a:cubicBezTo>
                <a:cubicBezTo>
                  <a:pt x="14093" y="21600"/>
                  <a:pt x="19753" y="20363"/>
                  <a:pt x="21600" y="20813"/>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未知">
            <a:extLst>
              <a:ext uri="{FF2B5EF4-FFF2-40B4-BE49-F238E27FC236}">
                <a16:creationId xmlns:a16="http://schemas.microsoft.com/office/drawing/2014/main" id="{E7C03836-BAED-4D9D-9701-B74AEECC9B79}"/>
              </a:ext>
            </a:extLst>
          </p:cNvPr>
          <p:cNvSpPr>
            <a:spLocks noChangeArrowheads="1"/>
          </p:cNvSpPr>
          <p:nvPr/>
        </p:nvSpPr>
        <p:spPr bwMode="auto">
          <a:xfrm>
            <a:off x="3481388" y="4819650"/>
            <a:ext cx="2214562" cy="704850"/>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1750" y="3011"/>
                  <a:pt x="6899" y="14677"/>
                  <a:pt x="10496" y="18138"/>
                </a:cubicBezTo>
                <a:cubicBezTo>
                  <a:pt x="14093" y="21600"/>
                  <a:pt x="19753" y="20363"/>
                  <a:pt x="21600" y="20813"/>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未知">
            <a:extLst>
              <a:ext uri="{FF2B5EF4-FFF2-40B4-BE49-F238E27FC236}">
                <a16:creationId xmlns:a16="http://schemas.microsoft.com/office/drawing/2014/main" id="{0829CAE8-BB04-44CA-8D1A-37A1D5B613B7}"/>
              </a:ext>
            </a:extLst>
          </p:cNvPr>
          <p:cNvSpPr>
            <a:spLocks noChangeArrowheads="1"/>
          </p:cNvSpPr>
          <p:nvPr/>
        </p:nvSpPr>
        <p:spPr bwMode="auto">
          <a:xfrm rot="21480000">
            <a:off x="3790950" y="3155950"/>
            <a:ext cx="1162050" cy="2563813"/>
          </a:xfrm>
          <a:custGeom>
            <a:avLst/>
            <a:gdLst>
              <a:gd name="T0" fmla="*/ 0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661" y="2054"/>
                  <a:pt x="330" y="8739"/>
                  <a:pt x="3936" y="12341"/>
                </a:cubicBezTo>
                <a:cubicBezTo>
                  <a:pt x="7541" y="15943"/>
                  <a:pt x="18656" y="20058"/>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Line 26">
            <a:extLst>
              <a:ext uri="{FF2B5EF4-FFF2-40B4-BE49-F238E27FC236}">
                <a16:creationId xmlns:a16="http://schemas.microsoft.com/office/drawing/2014/main" id="{C10AC8CB-BA09-4D42-B9F3-C47FE57E0060}"/>
              </a:ext>
            </a:extLst>
          </p:cNvPr>
          <p:cNvSpPr>
            <a:spLocks noChangeShapeType="1"/>
          </p:cNvSpPr>
          <p:nvPr/>
        </p:nvSpPr>
        <p:spPr bwMode="auto">
          <a:xfrm>
            <a:off x="4692650" y="5486400"/>
            <a:ext cx="3175" cy="4159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a:extLst>
              <a:ext uri="{FF2B5EF4-FFF2-40B4-BE49-F238E27FC236}">
                <a16:creationId xmlns:a16="http://schemas.microsoft.com/office/drawing/2014/main" id="{EE4C54F4-3FF5-4721-A8DB-BBE5643B04AC}"/>
              </a:ext>
            </a:extLst>
          </p:cNvPr>
          <p:cNvSpPr>
            <a:spLocks noChangeShapeType="1"/>
          </p:cNvSpPr>
          <p:nvPr/>
        </p:nvSpPr>
        <p:spPr bwMode="auto">
          <a:xfrm>
            <a:off x="3784600" y="3736975"/>
            <a:ext cx="0" cy="2163763"/>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8">
            <a:extLst>
              <a:ext uri="{FF2B5EF4-FFF2-40B4-BE49-F238E27FC236}">
                <a16:creationId xmlns:a16="http://schemas.microsoft.com/office/drawing/2014/main" id="{9DA21CD0-F5A7-4C4B-BBB5-5E7D4CE5DD8B}"/>
              </a:ext>
            </a:extLst>
          </p:cNvPr>
          <p:cNvSpPr>
            <a:spLocks noChangeArrowheads="1"/>
          </p:cNvSpPr>
          <p:nvPr/>
        </p:nvSpPr>
        <p:spPr bwMode="auto">
          <a:xfrm>
            <a:off x="3783013" y="5818188"/>
            <a:ext cx="631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1</a:t>
            </a:r>
            <a:endParaRPr lang="zh-CN" altLang="en-US" sz="1600">
              <a:solidFill>
                <a:schemeClr val="tx1"/>
              </a:solidFill>
            </a:endParaRPr>
          </a:p>
        </p:txBody>
      </p:sp>
      <p:sp>
        <p:nvSpPr>
          <p:cNvPr id="30" name="Text Box 29">
            <a:extLst>
              <a:ext uri="{FF2B5EF4-FFF2-40B4-BE49-F238E27FC236}">
                <a16:creationId xmlns:a16="http://schemas.microsoft.com/office/drawing/2014/main" id="{8FA550E3-067C-40C1-9D0D-17B3AAE5C9D3}"/>
              </a:ext>
            </a:extLst>
          </p:cNvPr>
          <p:cNvSpPr>
            <a:spLocks noChangeArrowheads="1"/>
          </p:cNvSpPr>
          <p:nvPr/>
        </p:nvSpPr>
        <p:spPr bwMode="auto">
          <a:xfrm>
            <a:off x="3481388" y="5818188"/>
            <a:ext cx="7413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2</a:t>
            </a:r>
            <a:endParaRPr lang="zh-CN" altLang="en-US" sz="1600">
              <a:solidFill>
                <a:schemeClr val="tx1"/>
              </a:solidFill>
            </a:endParaRPr>
          </a:p>
        </p:txBody>
      </p:sp>
      <p:sp>
        <p:nvSpPr>
          <p:cNvPr id="31" name="Text Box 30">
            <a:extLst>
              <a:ext uri="{FF2B5EF4-FFF2-40B4-BE49-F238E27FC236}">
                <a16:creationId xmlns:a16="http://schemas.microsoft.com/office/drawing/2014/main" id="{B8EF9C0C-A742-44AC-8DCE-AE7B0557153B}"/>
              </a:ext>
            </a:extLst>
          </p:cNvPr>
          <p:cNvSpPr>
            <a:spLocks noChangeArrowheads="1"/>
          </p:cNvSpPr>
          <p:nvPr/>
        </p:nvSpPr>
        <p:spPr bwMode="auto">
          <a:xfrm>
            <a:off x="3481388" y="2738438"/>
            <a:ext cx="15049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PEP</a:t>
            </a:r>
            <a:endParaRPr lang="zh-CN" altLang="en-US" sz="1600">
              <a:solidFill>
                <a:schemeClr val="tx1"/>
              </a:solidFill>
            </a:endParaRPr>
          </a:p>
        </p:txBody>
      </p:sp>
      <p:pic>
        <p:nvPicPr>
          <p:cNvPr id="32" name="Object 31">
            <a:extLst>
              <a:ext uri="{FF2B5EF4-FFF2-40B4-BE49-F238E27FC236}">
                <a16:creationId xmlns:a16="http://schemas.microsoft.com/office/drawing/2014/main" id="{7F40B16D-14E8-46D2-A82E-76A62A96F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150" y="5900738"/>
            <a:ext cx="3016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圆角矩形标注 32">
            <a:extLst>
              <a:ext uri="{FF2B5EF4-FFF2-40B4-BE49-F238E27FC236}">
                <a16:creationId xmlns:a16="http://schemas.microsoft.com/office/drawing/2014/main" id="{2BB4C855-02B9-4A24-B959-D207E929481F}"/>
              </a:ext>
            </a:extLst>
          </p:cNvPr>
          <p:cNvSpPr>
            <a:spLocks noChangeArrowheads="1"/>
          </p:cNvSpPr>
          <p:nvPr/>
        </p:nvSpPr>
        <p:spPr bwMode="auto">
          <a:xfrm>
            <a:off x="4714875" y="2643188"/>
            <a:ext cx="3000375" cy="919162"/>
          </a:xfrm>
          <a:prstGeom prst="wedgeRoundRectCallout">
            <a:avLst>
              <a:gd name="adj1" fmla="val -65819"/>
              <a:gd name="adj2" fmla="val 130380"/>
              <a:gd name="adj3" fmla="val 16667"/>
            </a:avLst>
          </a:prstGeom>
          <a:solidFill>
            <a:srgbClr val="D2FE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随着要素价格（</a:t>
            </a:r>
            <a:r>
              <a:rPr lang="en-US" altLang="zh-CN" sz="1600" b="0">
                <a:solidFill>
                  <a:srgbClr val="000000"/>
                </a:solidFill>
              </a:rPr>
              <a:t>W</a:t>
            </a:r>
            <a:r>
              <a:rPr lang="zh-CN" altLang="en-US" sz="1600" b="0">
                <a:solidFill>
                  <a:srgbClr val="000000"/>
                </a:solidFill>
              </a:rPr>
              <a:t>）的上升</a:t>
            </a:r>
            <a:r>
              <a:rPr lang="en-US" altLang="zh-CN" sz="1600" b="0">
                <a:solidFill>
                  <a:srgbClr val="000000"/>
                </a:solidFill>
              </a:rPr>
              <a:t>, </a:t>
            </a:r>
            <a:r>
              <a:rPr lang="zh-CN" altLang="en-US" sz="1600" b="0">
                <a:solidFill>
                  <a:srgbClr val="000000"/>
                </a:solidFill>
              </a:rPr>
              <a:t>预算线将绕着横轴上的点</a:t>
            </a:r>
            <a:r>
              <a:rPr lang="en-US" altLang="zh-CN" sz="1600" b="0">
                <a:solidFill>
                  <a:srgbClr val="000000"/>
                </a:solidFill>
              </a:rPr>
              <a:t>L</a:t>
            </a:r>
            <a:r>
              <a:rPr lang="zh-CN" altLang="en-US" sz="1600" b="0">
                <a:solidFill>
                  <a:srgbClr val="000000"/>
                </a:solidFill>
              </a:rPr>
              <a:t>顺时针旋转</a:t>
            </a:r>
            <a:endParaRPr lang="zh-CN" altLang="en-US" sz="1600">
              <a:solidFill>
                <a:schemeClr val="tx1"/>
              </a:solidFill>
            </a:endParaRPr>
          </a:p>
        </p:txBody>
      </p:sp>
      <p:sp>
        <p:nvSpPr>
          <p:cNvPr id="34" name="圆角矩形标注 33">
            <a:extLst>
              <a:ext uri="{FF2B5EF4-FFF2-40B4-BE49-F238E27FC236}">
                <a16:creationId xmlns:a16="http://schemas.microsoft.com/office/drawing/2014/main" id="{0F0B5C74-4C69-4362-A981-C3EEE6CB8D43}"/>
              </a:ext>
            </a:extLst>
          </p:cNvPr>
          <p:cNvSpPr>
            <a:spLocks noChangeArrowheads="1"/>
          </p:cNvSpPr>
          <p:nvPr/>
        </p:nvSpPr>
        <p:spPr bwMode="auto">
          <a:xfrm>
            <a:off x="5857875" y="3857625"/>
            <a:ext cx="2714625" cy="1736725"/>
          </a:xfrm>
          <a:prstGeom prst="wedgeRoundRectCallout">
            <a:avLst>
              <a:gd name="adj1" fmla="val -119208"/>
              <a:gd name="adj2" fmla="val -16065"/>
              <a:gd name="adj3" fmla="val 16667"/>
            </a:avLst>
          </a:prstGeom>
          <a:solidFill>
            <a:srgbClr val="E8E9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dirty="0">
                <a:solidFill>
                  <a:srgbClr val="000000"/>
                </a:solidFill>
              </a:rPr>
              <a:t>切点联结起来</a:t>
            </a:r>
            <a:r>
              <a:rPr lang="en-US" altLang="zh-CN" sz="1600" b="0" dirty="0">
                <a:solidFill>
                  <a:srgbClr val="000000"/>
                </a:solidFill>
              </a:rPr>
              <a:t>, </a:t>
            </a:r>
            <a:r>
              <a:rPr lang="zh-CN" altLang="en-US" sz="1600" b="0" dirty="0">
                <a:solidFill>
                  <a:srgbClr val="000000"/>
                </a:solidFill>
              </a:rPr>
              <a:t>即得到所谓的价格扩展曲线</a:t>
            </a:r>
            <a:r>
              <a:rPr lang="en-US" altLang="zh-CN" sz="1600" b="0" dirty="0">
                <a:solidFill>
                  <a:srgbClr val="000000"/>
                </a:solidFill>
              </a:rPr>
              <a:t>PEP</a:t>
            </a:r>
            <a:r>
              <a:rPr lang="zh-CN" altLang="en-US" sz="1600" b="0" dirty="0">
                <a:solidFill>
                  <a:srgbClr val="000000"/>
                </a:solidFill>
              </a:rPr>
              <a:t>。 </a:t>
            </a:r>
            <a:r>
              <a:rPr lang="en-US" altLang="zh-CN" sz="1600" b="0" dirty="0">
                <a:solidFill>
                  <a:srgbClr val="000000"/>
                </a:solidFill>
              </a:rPr>
              <a:t>PEP</a:t>
            </a:r>
            <a:r>
              <a:rPr lang="zh-CN" altLang="en-US" sz="1600" b="0" dirty="0">
                <a:solidFill>
                  <a:srgbClr val="000000"/>
                </a:solidFill>
              </a:rPr>
              <a:t>曲线反映了自用资源数量</a:t>
            </a:r>
            <a:r>
              <a:rPr lang="en-US" altLang="zh-CN" sz="1600" b="0" dirty="0">
                <a:solidFill>
                  <a:srgbClr val="000000"/>
                </a:solidFill>
              </a:rPr>
              <a:t>H(</a:t>
            </a:r>
            <a:r>
              <a:rPr lang="zh-CN" altLang="en-US" sz="1600" b="0" dirty="0">
                <a:solidFill>
                  <a:srgbClr val="000000"/>
                </a:solidFill>
              </a:rPr>
              <a:t>以及消费</a:t>
            </a:r>
            <a:r>
              <a:rPr lang="en-US" altLang="zh-CN" sz="1600" b="0" dirty="0">
                <a:solidFill>
                  <a:srgbClr val="000000"/>
                </a:solidFill>
              </a:rPr>
              <a:t>C) </a:t>
            </a:r>
            <a:r>
              <a:rPr lang="zh-CN" altLang="en-US" sz="1600" b="0" dirty="0">
                <a:solidFill>
                  <a:srgbClr val="000000"/>
                </a:solidFill>
              </a:rPr>
              <a:t>如何随着要素价格</a:t>
            </a:r>
            <a:r>
              <a:rPr lang="en-US" altLang="zh-CN" sz="1600" b="0" dirty="0">
                <a:solidFill>
                  <a:srgbClr val="000000"/>
                </a:solidFill>
              </a:rPr>
              <a:t>W</a:t>
            </a:r>
            <a:r>
              <a:rPr lang="zh-CN" altLang="en-US" sz="1600" b="0" dirty="0">
                <a:solidFill>
                  <a:srgbClr val="000000"/>
                </a:solidFill>
              </a:rPr>
              <a:t>的变化而变化</a:t>
            </a:r>
            <a:endParaRPr lang="zh-CN" altLang="en-US" sz="1600" dirty="0">
              <a:solidFill>
                <a:schemeClr val="tx1"/>
              </a:solidFill>
            </a:endParaRPr>
          </a:p>
        </p:txBody>
      </p:sp>
    </p:spTree>
    <p:extLst>
      <p:ext uri="{BB962C8B-B14F-4D97-AF65-F5344CB8AC3E}">
        <p14:creationId xmlns:p14="http://schemas.microsoft.com/office/powerpoint/2010/main" val="22448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p:cBhvr>
                                        <p:cTn id="32" dur="500"/>
                                        <p:tgtEl>
                                          <p:spTgt spid="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p:cBhvr>
                                        <p:cTn id="35" dur="500"/>
                                        <p:tgtEl>
                                          <p:spTgt spid="16"/>
                                        </p:tgtEl>
                                      </p:cBhvr>
                                    </p:animEffect>
                                  </p:childTnLst>
                                </p:cTn>
                              </p:par>
                              <p:par>
                                <p:cTn id="36" presetID="3" presetClass="entr" presetSubtype="1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p:cBhvr>
                                        <p:cTn id="38" dur="500"/>
                                        <p:tgtEl>
                                          <p:spTgt spid="23"/>
                                        </p:tgtEl>
                                      </p:cBhvr>
                                    </p:animEffect>
                                  </p:childTnLst>
                                </p:cTn>
                              </p:par>
                              <p:par>
                                <p:cTn id="39" presetID="3" presetClass="entr" presetSubtype="1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p:cBhvr>
                                        <p:cTn id="41" dur="500"/>
                                        <p:tgtEl>
                                          <p:spTgt spid="24"/>
                                        </p:tgtEl>
                                      </p:cBhvr>
                                    </p:animEffect>
                                  </p:childTnLst>
                                </p:cTn>
                              </p:par>
                              <p:par>
                                <p:cTn id="42" presetID="3" presetClass="entr" presetSubtype="1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p:cBhvr>
                                        <p:cTn id="54" dur="500"/>
                                        <p:tgtEl>
                                          <p:spTgt spid="32"/>
                                        </p:tgtEl>
                                      </p:cBhvr>
                                    </p:animEffect>
                                  </p:childTnLst>
                                </p:cTn>
                              </p:par>
                              <p:par>
                                <p:cTn id="55" presetID="3" presetClass="entr" presetSubtype="1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p:cBhvr>
                                        <p:cTn id="57" dur="500"/>
                                        <p:tgtEl>
                                          <p:spTgt spid="2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p:cBhvr>
                                        <p:cTn id="65" dur="500"/>
                                        <p:tgtEl>
                                          <p:spTgt spid="15"/>
                                        </p:tgtEl>
                                      </p:cBhvr>
                                    </p:animEffect>
                                  </p:childTnLst>
                                </p:cTn>
                              </p:par>
                              <p:par>
                                <p:cTn id="66" presetID="3" presetClass="entr" presetSubtype="1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p:cBhvr>
                                        <p:cTn id="73" dur="500"/>
                                        <p:tgtEl>
                                          <p:spTgt spid="19"/>
                                        </p:tgtEl>
                                      </p:cBhvr>
                                    </p:animEffect>
                                  </p:childTnLst>
                                </p:cTn>
                              </p:par>
                              <p:par>
                                <p:cTn id="74" presetID="5" presetClass="entr" presetSubtype="10" fill="hold"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p:cBhvr>
                                        <p:cTn id="86" dur="500"/>
                                        <p:tgtEl>
                                          <p:spTgt spid="28"/>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p:cBhvr>
                                        <p:cTn id="89" dur="500"/>
                                        <p:tgtEl>
                                          <p:spTgt spid="30"/>
                                        </p:tgtEl>
                                      </p:cBhvr>
                                    </p:animEffect>
                                  </p:childTnLst>
                                </p:cTn>
                              </p:par>
                              <p:par>
                                <p:cTn id="90" presetID="5" presetClass="entr" presetSubtype="1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p:cBhvr>
                                        <p:cTn id="92" dur="500"/>
                                        <p:tgtEl>
                                          <p:spTgt spid="12"/>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p:cBhvr>
                                        <p:cTn id="95" dur="500"/>
                                        <p:tgtEl>
                                          <p:spTgt spid="29"/>
                                        </p:tgtEl>
                                      </p:cBhvr>
                                    </p:animEffect>
                                  </p:childTnLst>
                                </p:cTn>
                              </p:par>
                              <p:par>
                                <p:cTn id="96" presetID="5" presetClass="entr" presetSubtype="10" fill="hold"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p:cBhvr>
                                        <p:cTn id="98" dur="500"/>
                                        <p:tgtEl>
                                          <p:spTgt spid="27"/>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6"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p:cBhvr>
                                        <p:cTn id="106" dur="500"/>
                                        <p:tgtEl>
                                          <p:spTgt spid="26"/>
                                        </p:tgtEl>
                                      </p:cBhvr>
                                    </p:animEffect>
                                  </p:childTnLst>
                                </p:cTn>
                              </p:par>
                              <p:par>
                                <p:cTn id="107" presetID="16" presetClass="entr" presetSubtype="26"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animEffect>
                                      <p:cBhvr>
                                        <p:cTn id="10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5" grpId="0" bldLvl="0" autoUpdateAnimBg="0"/>
      <p:bldP spid="16" grpId="0" bldLvl="0" autoUpdateAnimBg="0"/>
      <p:bldP spid="17" grpId="0" bldLvl="0" autoUpdateAnimBg="0"/>
      <p:bldP spid="18" grpId="0" bldLvl="0" autoUpdateAnimBg="0"/>
      <p:bldP spid="19" grpId="0" bldLvl="0" autoUpdateAnimBg="0"/>
      <p:bldP spid="20" grpId="0" bldLvl="0" autoUpdateAnimBg="0"/>
      <p:bldP spid="29" grpId="0" bldLvl="0" autoUpdateAnimBg="0"/>
      <p:bldP spid="30" grpId="0" bldLvl="0" autoUpdateAnimBg="0"/>
      <p:bldP spid="31" grpId="0" bldLvl="0" autoUpdateAnimBg="0"/>
      <p:bldP spid="33"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1ACBD-934C-49FC-B939-2E6C53802172}"/>
              </a:ext>
            </a:extLst>
          </p:cNvPr>
          <p:cNvSpPr>
            <a:spLocks noGrp="1"/>
          </p:cNvSpPr>
          <p:nvPr>
            <p:ph type="title"/>
          </p:nvPr>
        </p:nvSpPr>
        <p:spPr/>
        <p:txBody>
          <a:bodyPr/>
          <a:lstStyle/>
          <a:p>
            <a:r>
              <a:rPr lang="zh-CN" altLang="zh-CN" dirty="0"/>
              <a:t>要素供给曲线</a:t>
            </a:r>
            <a:endParaRPr lang="zh-CN" altLang="en-US" dirty="0"/>
          </a:p>
        </p:txBody>
      </p:sp>
      <p:sp>
        <p:nvSpPr>
          <p:cNvPr id="3" name="内容占位符 2">
            <a:extLst>
              <a:ext uri="{FF2B5EF4-FFF2-40B4-BE49-F238E27FC236}">
                <a16:creationId xmlns:a16="http://schemas.microsoft.com/office/drawing/2014/main" id="{91706A7D-E2A0-4787-BA95-E9DD54C95ED3}"/>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392F54F6-F4A6-4EC3-A2C9-273B3D453FFB}"/>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zh-CN" altLang="zh-CN" dirty="0"/>
          </a:p>
        </p:txBody>
      </p:sp>
      <p:sp>
        <p:nvSpPr>
          <p:cNvPr id="5" name="Line 4">
            <a:extLst>
              <a:ext uri="{FF2B5EF4-FFF2-40B4-BE49-F238E27FC236}">
                <a16:creationId xmlns:a16="http://schemas.microsoft.com/office/drawing/2014/main" id="{1F953D64-F915-4605-91CE-BDAEEDBE7040}"/>
              </a:ext>
            </a:extLst>
          </p:cNvPr>
          <p:cNvSpPr>
            <a:spLocks noChangeShapeType="1"/>
          </p:cNvSpPr>
          <p:nvPr/>
        </p:nvSpPr>
        <p:spPr bwMode="auto">
          <a:xfrm flipV="1">
            <a:off x="2657475" y="2014538"/>
            <a:ext cx="1588" cy="386873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5B885B79-7BA2-49AF-B16E-E4F3DC1B930E}"/>
              </a:ext>
            </a:extLst>
          </p:cNvPr>
          <p:cNvSpPr>
            <a:spLocks noChangeShapeType="1"/>
          </p:cNvSpPr>
          <p:nvPr/>
        </p:nvSpPr>
        <p:spPr bwMode="auto">
          <a:xfrm>
            <a:off x="2657475" y="5883275"/>
            <a:ext cx="4341813" cy="15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3B7BB3C6-43F0-4E4E-B34E-557563668292}"/>
              </a:ext>
            </a:extLst>
          </p:cNvPr>
          <p:cNvSpPr>
            <a:spLocks noChangeArrowheads="1"/>
          </p:cNvSpPr>
          <p:nvPr/>
        </p:nvSpPr>
        <p:spPr bwMode="auto">
          <a:xfrm>
            <a:off x="2241550" y="1928813"/>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C810A308-1759-49CE-B4BB-521E1EC34A06}"/>
              </a:ext>
            </a:extLst>
          </p:cNvPr>
          <p:cNvSpPr>
            <a:spLocks noChangeArrowheads="1"/>
          </p:cNvSpPr>
          <p:nvPr/>
        </p:nvSpPr>
        <p:spPr bwMode="auto">
          <a:xfrm>
            <a:off x="2324100" y="5711825"/>
            <a:ext cx="3603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E5537DF3-9F18-4171-9B93-F77AB7615415}"/>
              </a:ext>
            </a:extLst>
          </p:cNvPr>
          <p:cNvSpPr>
            <a:spLocks noChangeArrowheads="1"/>
          </p:cNvSpPr>
          <p:nvPr/>
        </p:nvSpPr>
        <p:spPr bwMode="auto">
          <a:xfrm>
            <a:off x="6665913" y="588486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Text Box 9">
            <a:extLst>
              <a:ext uri="{FF2B5EF4-FFF2-40B4-BE49-F238E27FC236}">
                <a16:creationId xmlns:a16="http://schemas.microsoft.com/office/drawing/2014/main" id="{E2174983-B747-464B-A7AE-A1C21D87C7C3}"/>
              </a:ext>
            </a:extLst>
          </p:cNvPr>
          <p:cNvSpPr>
            <a:spLocks noChangeArrowheads="1"/>
          </p:cNvSpPr>
          <p:nvPr/>
        </p:nvSpPr>
        <p:spPr bwMode="auto">
          <a:xfrm>
            <a:off x="2241550" y="3303588"/>
            <a:ext cx="9191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2</a:t>
            </a:r>
            <a:endParaRPr lang="zh-CN" altLang="en-US" sz="1600">
              <a:solidFill>
                <a:schemeClr val="tx1"/>
              </a:solidFill>
            </a:endParaRPr>
          </a:p>
        </p:txBody>
      </p:sp>
      <p:sp>
        <p:nvSpPr>
          <p:cNvPr id="11" name="Text Box 10">
            <a:extLst>
              <a:ext uri="{FF2B5EF4-FFF2-40B4-BE49-F238E27FC236}">
                <a16:creationId xmlns:a16="http://schemas.microsoft.com/office/drawing/2014/main" id="{D8890ABD-3FB3-4AE1-B18C-6744E9D0FC89}"/>
              </a:ext>
            </a:extLst>
          </p:cNvPr>
          <p:cNvSpPr>
            <a:spLocks noChangeArrowheads="1"/>
          </p:cNvSpPr>
          <p:nvPr/>
        </p:nvSpPr>
        <p:spPr bwMode="auto">
          <a:xfrm>
            <a:off x="2241550" y="4767263"/>
            <a:ext cx="584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2" name="Line 11">
            <a:extLst>
              <a:ext uri="{FF2B5EF4-FFF2-40B4-BE49-F238E27FC236}">
                <a16:creationId xmlns:a16="http://schemas.microsoft.com/office/drawing/2014/main" id="{E72B6677-6891-4EA3-9E26-13C9D0D0DE19}"/>
              </a:ext>
            </a:extLst>
          </p:cNvPr>
          <p:cNvSpPr>
            <a:spLocks noChangeShapeType="1"/>
          </p:cNvSpPr>
          <p:nvPr/>
        </p:nvSpPr>
        <p:spPr bwMode="auto">
          <a:xfrm>
            <a:off x="2659063" y="3476625"/>
            <a:ext cx="3506787"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a:extLst>
              <a:ext uri="{FF2B5EF4-FFF2-40B4-BE49-F238E27FC236}">
                <a16:creationId xmlns:a16="http://schemas.microsoft.com/office/drawing/2014/main" id="{40953197-BB18-49F9-8FEC-C330F98EE547}"/>
              </a:ext>
            </a:extLst>
          </p:cNvPr>
          <p:cNvSpPr>
            <a:spLocks noChangeShapeType="1"/>
          </p:cNvSpPr>
          <p:nvPr/>
        </p:nvSpPr>
        <p:spPr bwMode="auto">
          <a:xfrm>
            <a:off x="2657475" y="4510088"/>
            <a:ext cx="3092450"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a:extLst>
              <a:ext uri="{FF2B5EF4-FFF2-40B4-BE49-F238E27FC236}">
                <a16:creationId xmlns:a16="http://schemas.microsoft.com/office/drawing/2014/main" id="{243771BB-1F5C-4056-8008-F737D260569F}"/>
              </a:ext>
            </a:extLst>
          </p:cNvPr>
          <p:cNvSpPr>
            <a:spLocks noChangeShapeType="1"/>
          </p:cNvSpPr>
          <p:nvPr/>
        </p:nvSpPr>
        <p:spPr bwMode="auto">
          <a:xfrm>
            <a:off x="6165850" y="3476625"/>
            <a:ext cx="0" cy="24082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5B5A6A33-95EE-4C7F-A7B1-90DE0CC13B31}"/>
              </a:ext>
            </a:extLst>
          </p:cNvPr>
          <p:cNvSpPr>
            <a:spLocks noChangeShapeType="1"/>
          </p:cNvSpPr>
          <p:nvPr/>
        </p:nvSpPr>
        <p:spPr bwMode="auto">
          <a:xfrm>
            <a:off x="5746750" y="4510088"/>
            <a:ext cx="0" cy="137636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5">
            <a:extLst>
              <a:ext uri="{FF2B5EF4-FFF2-40B4-BE49-F238E27FC236}">
                <a16:creationId xmlns:a16="http://schemas.microsoft.com/office/drawing/2014/main" id="{D6EB4233-0E95-411C-9955-3501E1570203}"/>
              </a:ext>
            </a:extLst>
          </p:cNvPr>
          <p:cNvSpPr>
            <a:spLocks noChangeArrowheads="1"/>
          </p:cNvSpPr>
          <p:nvPr/>
        </p:nvSpPr>
        <p:spPr bwMode="auto">
          <a:xfrm>
            <a:off x="1928813" y="4371975"/>
            <a:ext cx="5635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7" name="Text Box 16">
            <a:extLst>
              <a:ext uri="{FF2B5EF4-FFF2-40B4-BE49-F238E27FC236}">
                <a16:creationId xmlns:a16="http://schemas.microsoft.com/office/drawing/2014/main" id="{F6FD889F-05CA-4AD5-9EC1-F978F79F4CB6}"/>
              </a:ext>
            </a:extLst>
          </p:cNvPr>
          <p:cNvSpPr>
            <a:spLocks noChangeArrowheads="1"/>
          </p:cNvSpPr>
          <p:nvPr/>
        </p:nvSpPr>
        <p:spPr bwMode="auto">
          <a:xfrm>
            <a:off x="2241550" y="4335463"/>
            <a:ext cx="549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1</a:t>
            </a:r>
            <a:endParaRPr lang="zh-CN" altLang="en-US" sz="1600">
              <a:solidFill>
                <a:schemeClr val="tx1"/>
              </a:solidFill>
            </a:endParaRPr>
          </a:p>
        </p:txBody>
      </p:sp>
      <p:sp>
        <p:nvSpPr>
          <p:cNvPr id="18" name="Text Box 17">
            <a:extLst>
              <a:ext uri="{FF2B5EF4-FFF2-40B4-BE49-F238E27FC236}">
                <a16:creationId xmlns:a16="http://schemas.microsoft.com/office/drawing/2014/main" id="{FA6243A6-5CB8-4F15-9726-E9684D8A04DA}"/>
              </a:ext>
            </a:extLst>
          </p:cNvPr>
          <p:cNvSpPr>
            <a:spLocks noChangeArrowheads="1"/>
          </p:cNvSpPr>
          <p:nvPr/>
        </p:nvSpPr>
        <p:spPr bwMode="auto">
          <a:xfrm>
            <a:off x="5329238" y="4852988"/>
            <a:ext cx="417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A</a:t>
            </a:r>
            <a:endParaRPr lang="zh-CN" altLang="en-US" sz="1600">
              <a:solidFill>
                <a:schemeClr val="tx1"/>
              </a:solidFill>
            </a:endParaRPr>
          </a:p>
        </p:txBody>
      </p:sp>
      <p:sp>
        <p:nvSpPr>
          <p:cNvPr id="19" name="Text Box 18">
            <a:extLst>
              <a:ext uri="{FF2B5EF4-FFF2-40B4-BE49-F238E27FC236}">
                <a16:creationId xmlns:a16="http://schemas.microsoft.com/office/drawing/2014/main" id="{5F1527AF-7304-4477-B3B1-92F8F01DBB40}"/>
              </a:ext>
            </a:extLst>
          </p:cNvPr>
          <p:cNvSpPr>
            <a:spLocks noChangeArrowheads="1"/>
          </p:cNvSpPr>
          <p:nvPr/>
        </p:nvSpPr>
        <p:spPr bwMode="auto">
          <a:xfrm>
            <a:off x="6248400" y="3217863"/>
            <a:ext cx="358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20" name="Text Box 19">
            <a:extLst>
              <a:ext uri="{FF2B5EF4-FFF2-40B4-BE49-F238E27FC236}">
                <a16:creationId xmlns:a16="http://schemas.microsoft.com/office/drawing/2014/main" id="{B5D10856-1979-4D36-BBB9-7E94E6985BB5}"/>
              </a:ext>
            </a:extLst>
          </p:cNvPr>
          <p:cNvSpPr>
            <a:spLocks noChangeArrowheads="1"/>
          </p:cNvSpPr>
          <p:nvPr/>
        </p:nvSpPr>
        <p:spPr bwMode="auto">
          <a:xfrm>
            <a:off x="2503488" y="3519488"/>
            <a:ext cx="3587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21" name="Text Box 20">
            <a:extLst>
              <a:ext uri="{FF2B5EF4-FFF2-40B4-BE49-F238E27FC236}">
                <a16:creationId xmlns:a16="http://schemas.microsoft.com/office/drawing/2014/main" id="{AED34E5D-C8BE-48A4-9142-32C9BF775678}"/>
              </a:ext>
            </a:extLst>
          </p:cNvPr>
          <p:cNvSpPr>
            <a:spLocks noChangeArrowheads="1"/>
          </p:cNvSpPr>
          <p:nvPr/>
        </p:nvSpPr>
        <p:spPr bwMode="auto">
          <a:xfrm>
            <a:off x="6207125" y="3290888"/>
            <a:ext cx="623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endParaRPr lang="zh-CN" altLang="en-US" sz="1600">
              <a:solidFill>
                <a:schemeClr val="tx1"/>
              </a:solidFill>
            </a:endParaRPr>
          </a:p>
        </p:txBody>
      </p:sp>
      <p:sp>
        <p:nvSpPr>
          <p:cNvPr id="22" name="Text Box 21">
            <a:extLst>
              <a:ext uri="{FF2B5EF4-FFF2-40B4-BE49-F238E27FC236}">
                <a16:creationId xmlns:a16="http://schemas.microsoft.com/office/drawing/2014/main" id="{70C83312-43DB-4D1C-B358-531A29F43F2A}"/>
              </a:ext>
            </a:extLst>
          </p:cNvPr>
          <p:cNvSpPr>
            <a:spLocks noChangeArrowheads="1"/>
          </p:cNvSpPr>
          <p:nvPr/>
        </p:nvSpPr>
        <p:spPr bwMode="auto">
          <a:xfrm>
            <a:off x="6165850" y="2271713"/>
            <a:ext cx="658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000">
              <a:solidFill>
                <a:srgbClr val="000000"/>
              </a:solidFill>
            </a:endParaRPr>
          </a:p>
        </p:txBody>
      </p:sp>
      <p:sp>
        <p:nvSpPr>
          <p:cNvPr id="23" name="Text Box 22">
            <a:extLst>
              <a:ext uri="{FF2B5EF4-FFF2-40B4-BE49-F238E27FC236}">
                <a16:creationId xmlns:a16="http://schemas.microsoft.com/office/drawing/2014/main" id="{0441F286-840D-49F4-B781-F08DB0038190}"/>
              </a:ext>
            </a:extLst>
          </p:cNvPr>
          <p:cNvSpPr>
            <a:spLocks noChangeArrowheads="1"/>
          </p:cNvSpPr>
          <p:nvPr/>
        </p:nvSpPr>
        <p:spPr bwMode="auto">
          <a:xfrm>
            <a:off x="5746750" y="4422775"/>
            <a:ext cx="477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B</a:t>
            </a:r>
            <a:endParaRPr lang="zh-CN" altLang="en-US" sz="1600">
              <a:solidFill>
                <a:schemeClr val="tx1"/>
              </a:solidFill>
            </a:endParaRPr>
          </a:p>
        </p:txBody>
      </p:sp>
      <p:sp>
        <p:nvSpPr>
          <p:cNvPr id="24" name="Text Box 23">
            <a:extLst>
              <a:ext uri="{FF2B5EF4-FFF2-40B4-BE49-F238E27FC236}">
                <a16:creationId xmlns:a16="http://schemas.microsoft.com/office/drawing/2014/main" id="{654CA9E2-FC04-4767-B752-13A9326FEE40}"/>
              </a:ext>
            </a:extLst>
          </p:cNvPr>
          <p:cNvSpPr>
            <a:spLocks noChangeArrowheads="1"/>
          </p:cNvSpPr>
          <p:nvPr/>
        </p:nvSpPr>
        <p:spPr bwMode="auto">
          <a:xfrm>
            <a:off x="4983163" y="5910263"/>
            <a:ext cx="100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0</a:t>
            </a:r>
            <a:endParaRPr lang="zh-CN" altLang="en-US" sz="1600">
              <a:solidFill>
                <a:schemeClr val="tx1"/>
              </a:solidFill>
            </a:endParaRPr>
          </a:p>
        </p:txBody>
      </p:sp>
      <p:sp>
        <p:nvSpPr>
          <p:cNvPr id="25" name="Text Box 24">
            <a:extLst>
              <a:ext uri="{FF2B5EF4-FFF2-40B4-BE49-F238E27FC236}">
                <a16:creationId xmlns:a16="http://schemas.microsoft.com/office/drawing/2014/main" id="{3C0917F9-58B1-4054-A457-F219FB65AC97}"/>
              </a:ext>
            </a:extLst>
          </p:cNvPr>
          <p:cNvSpPr>
            <a:spLocks noChangeArrowheads="1"/>
          </p:cNvSpPr>
          <p:nvPr/>
        </p:nvSpPr>
        <p:spPr bwMode="auto">
          <a:xfrm>
            <a:off x="6288088" y="5926138"/>
            <a:ext cx="835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2</a:t>
            </a:r>
            <a:endParaRPr lang="zh-CN" altLang="en-US" sz="1600">
              <a:solidFill>
                <a:schemeClr val="tx1"/>
              </a:solidFill>
            </a:endParaRPr>
          </a:p>
        </p:txBody>
      </p:sp>
      <p:sp>
        <p:nvSpPr>
          <p:cNvPr id="26" name="未知">
            <a:extLst>
              <a:ext uri="{FF2B5EF4-FFF2-40B4-BE49-F238E27FC236}">
                <a16:creationId xmlns:a16="http://schemas.microsoft.com/office/drawing/2014/main" id="{C88AC8B5-E254-482A-951E-DD9D8FC84D26}"/>
              </a:ext>
            </a:extLst>
          </p:cNvPr>
          <p:cNvSpPr>
            <a:spLocks noChangeArrowheads="1"/>
          </p:cNvSpPr>
          <p:nvPr/>
        </p:nvSpPr>
        <p:spPr bwMode="auto">
          <a:xfrm>
            <a:off x="3660775" y="2617788"/>
            <a:ext cx="2555875" cy="27908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w 21600"/>
              <a:gd name="T9" fmla="*/ 2147483646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0"/>
                </a:moveTo>
                <a:cubicBezTo>
                  <a:pt x="21446" y="1405"/>
                  <a:pt x="21426" y="5908"/>
                  <a:pt x="20690" y="8446"/>
                </a:cubicBezTo>
                <a:cubicBezTo>
                  <a:pt x="19953" y="10983"/>
                  <a:pt x="19017" y="13246"/>
                  <a:pt x="17191" y="15230"/>
                </a:cubicBezTo>
                <a:cubicBezTo>
                  <a:pt x="15365" y="17213"/>
                  <a:pt x="12603" y="19290"/>
                  <a:pt x="9739" y="20351"/>
                </a:cubicBezTo>
                <a:cubicBezTo>
                  <a:pt x="6875" y="21413"/>
                  <a:pt x="1621" y="21390"/>
                  <a:pt x="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Line 26">
            <a:extLst>
              <a:ext uri="{FF2B5EF4-FFF2-40B4-BE49-F238E27FC236}">
                <a16:creationId xmlns:a16="http://schemas.microsoft.com/office/drawing/2014/main" id="{B2819473-0824-4041-B45D-9611ACD32588}"/>
              </a:ext>
            </a:extLst>
          </p:cNvPr>
          <p:cNvSpPr>
            <a:spLocks noChangeShapeType="1"/>
          </p:cNvSpPr>
          <p:nvPr/>
        </p:nvSpPr>
        <p:spPr bwMode="auto">
          <a:xfrm>
            <a:off x="2659063" y="4938713"/>
            <a:ext cx="2670175"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a:extLst>
              <a:ext uri="{FF2B5EF4-FFF2-40B4-BE49-F238E27FC236}">
                <a16:creationId xmlns:a16="http://schemas.microsoft.com/office/drawing/2014/main" id="{77299B98-643E-42C2-B425-C4D238FC7DAB}"/>
              </a:ext>
            </a:extLst>
          </p:cNvPr>
          <p:cNvSpPr>
            <a:spLocks noChangeShapeType="1"/>
          </p:cNvSpPr>
          <p:nvPr/>
        </p:nvSpPr>
        <p:spPr bwMode="auto">
          <a:xfrm>
            <a:off x="5329238" y="4938713"/>
            <a:ext cx="1587" cy="9461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9" name="Object 31">
            <a:extLst>
              <a:ext uri="{FF2B5EF4-FFF2-40B4-BE49-F238E27FC236}">
                <a16:creationId xmlns:a16="http://schemas.microsoft.com/office/drawing/2014/main" id="{D90E14EA-B0B2-472B-B685-35D41E41B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5884863"/>
            <a:ext cx="266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Object 32">
            <a:extLst>
              <a:ext uri="{FF2B5EF4-FFF2-40B4-BE49-F238E27FC236}">
                <a16:creationId xmlns:a16="http://schemas.microsoft.com/office/drawing/2014/main" id="{0C1647A1-1D80-4EB8-91EC-B23DB6F3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5" y="5884863"/>
            <a:ext cx="2651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Object 33">
            <a:extLst>
              <a:ext uri="{FF2B5EF4-FFF2-40B4-BE49-F238E27FC236}">
                <a16:creationId xmlns:a16="http://schemas.microsoft.com/office/drawing/2014/main" id="{05EC6564-C05D-42FA-9225-B94790916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8" y="5872163"/>
            <a:ext cx="266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4">
            <a:extLst>
              <a:ext uri="{FF2B5EF4-FFF2-40B4-BE49-F238E27FC236}">
                <a16:creationId xmlns:a16="http://schemas.microsoft.com/office/drawing/2014/main" id="{FAB43EB1-41CD-4FC0-9813-88035EFD50D9}"/>
              </a:ext>
            </a:extLst>
          </p:cNvPr>
          <p:cNvSpPr>
            <a:spLocks noChangeArrowheads="1"/>
          </p:cNvSpPr>
          <p:nvPr/>
        </p:nvSpPr>
        <p:spPr bwMode="auto">
          <a:xfrm>
            <a:off x="5630863" y="5911850"/>
            <a:ext cx="48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en-US" altLang="zh-CN" sz="1100">
                <a:solidFill>
                  <a:srgbClr val="000000"/>
                </a:solidFill>
              </a:rPr>
              <a:t>1</a:t>
            </a:r>
            <a:endParaRPr lang="zh-CN" altLang="en-US" sz="1000">
              <a:solidFill>
                <a:srgbClr val="000000"/>
              </a:solidFill>
            </a:endParaRPr>
          </a:p>
        </p:txBody>
      </p:sp>
      <p:sp>
        <p:nvSpPr>
          <p:cNvPr id="33" name="圆角矩形标注 36">
            <a:extLst>
              <a:ext uri="{FF2B5EF4-FFF2-40B4-BE49-F238E27FC236}">
                <a16:creationId xmlns:a16="http://schemas.microsoft.com/office/drawing/2014/main" id="{59EB9199-4B68-46F8-AF87-51297BEE663F}"/>
              </a:ext>
            </a:extLst>
          </p:cNvPr>
          <p:cNvSpPr>
            <a:spLocks noChangeArrowheads="1"/>
          </p:cNvSpPr>
          <p:nvPr/>
        </p:nvSpPr>
        <p:spPr bwMode="auto">
          <a:xfrm>
            <a:off x="3143250" y="1643063"/>
            <a:ext cx="2857500" cy="1192212"/>
          </a:xfrm>
          <a:prstGeom prst="wedgeRoundRectCallout">
            <a:avLst>
              <a:gd name="adj1" fmla="val -9"/>
              <a:gd name="adj2" fmla="val 89241"/>
              <a:gd name="adj3" fmla="val 16667"/>
            </a:avLst>
          </a:prstGeom>
          <a:solidFill>
            <a:srgbClr val="D2FE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lvl="1">
              <a:spcBef>
                <a:spcPct val="0"/>
              </a:spcBef>
              <a:buFont typeface="Arial" panose="020B0604020202020204" pitchFamily="34" charset="0"/>
              <a:buNone/>
            </a:pPr>
            <a:r>
              <a:rPr lang="zh-CN" altLang="en-US" sz="1600" b="0">
                <a:solidFill>
                  <a:srgbClr val="000000"/>
                </a:solidFill>
              </a:rPr>
              <a:t>给定消费者的初始资源数量和偏好</a:t>
            </a:r>
            <a:r>
              <a:rPr lang="en-US" altLang="zh-CN" sz="1600" b="0">
                <a:solidFill>
                  <a:srgbClr val="000000"/>
                </a:solidFill>
              </a:rPr>
              <a:t>, </a:t>
            </a:r>
            <a:r>
              <a:rPr lang="zh-CN" altLang="en-US" sz="1600" b="0">
                <a:solidFill>
                  <a:srgbClr val="000000"/>
                </a:solidFill>
              </a:rPr>
              <a:t>则对于每给定一个要素价格</a:t>
            </a:r>
            <a:r>
              <a:rPr lang="en-US" altLang="zh-CN" sz="1600" b="0">
                <a:solidFill>
                  <a:srgbClr val="000000"/>
                </a:solidFill>
              </a:rPr>
              <a:t>, </a:t>
            </a:r>
            <a:r>
              <a:rPr lang="zh-CN" altLang="en-US" sz="1600" b="0">
                <a:solidFill>
                  <a:srgbClr val="000000"/>
                </a:solidFill>
              </a:rPr>
              <a:t>相应地就有一个要素供给量。 </a:t>
            </a:r>
          </a:p>
        </p:txBody>
      </p:sp>
      <p:sp>
        <p:nvSpPr>
          <p:cNvPr id="34" name="圆角矩形标注 37">
            <a:extLst>
              <a:ext uri="{FF2B5EF4-FFF2-40B4-BE49-F238E27FC236}">
                <a16:creationId xmlns:a16="http://schemas.microsoft.com/office/drawing/2014/main" id="{0BEDDD8F-FA6B-4EB2-A8C0-5C2C5F9490C6}"/>
              </a:ext>
            </a:extLst>
          </p:cNvPr>
          <p:cNvSpPr>
            <a:spLocks noChangeArrowheads="1"/>
          </p:cNvSpPr>
          <p:nvPr/>
        </p:nvSpPr>
        <p:spPr bwMode="auto">
          <a:xfrm>
            <a:off x="6786563" y="3143250"/>
            <a:ext cx="2143125" cy="919163"/>
          </a:xfrm>
          <a:prstGeom prst="wedgeRoundRectCallout">
            <a:avLst>
              <a:gd name="adj1" fmla="val -72301"/>
              <a:gd name="adj2" fmla="val -97250"/>
              <a:gd name="adj3" fmla="val 16667"/>
            </a:avLst>
          </a:prstGeom>
          <a:solidFill>
            <a:srgbClr val="C0E8FC"/>
          </a:solidFill>
          <a:ln>
            <a:noFill/>
          </a:ln>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a:solidFill>
                  <a:srgbClr val="000000"/>
                </a:solidFill>
              </a:rPr>
              <a:t>这正是我们所要确定的要素供给函数或</a:t>
            </a:r>
            <a:r>
              <a:rPr lang="zh-CN" altLang="en-US" sz="1600">
                <a:solidFill>
                  <a:srgbClr val="FF0000"/>
                </a:solidFill>
                <a:effectLst>
                  <a:outerShdw blurRad="38100" dist="38100" dir="2700000" algn="tl">
                    <a:srgbClr val="000000"/>
                  </a:outerShdw>
                </a:effectLst>
              </a:rPr>
              <a:t>要素供给曲线</a:t>
            </a:r>
            <a:r>
              <a:rPr lang="zh-CN" altLang="en-US" sz="1600" b="0">
                <a:solidFill>
                  <a:srgbClr val="FF0000"/>
                </a:solidFill>
              </a:rPr>
              <a:t>。</a:t>
            </a:r>
            <a:endParaRPr lang="zh-CN" altLang="en-US" sz="1600">
              <a:solidFill>
                <a:schemeClr val="tx1"/>
              </a:solidFill>
            </a:endParaRPr>
          </a:p>
        </p:txBody>
      </p:sp>
      <p:sp>
        <p:nvSpPr>
          <p:cNvPr id="36" name="对话气泡: 圆角矩形 1">
            <a:extLst>
              <a:ext uri="{FF2B5EF4-FFF2-40B4-BE49-F238E27FC236}">
                <a16:creationId xmlns:a16="http://schemas.microsoft.com/office/drawing/2014/main" id="{17CB1331-F489-437F-84AC-376973205475}"/>
              </a:ext>
            </a:extLst>
          </p:cNvPr>
          <p:cNvSpPr>
            <a:spLocks noChangeArrowheads="1"/>
          </p:cNvSpPr>
          <p:nvPr/>
        </p:nvSpPr>
        <p:spPr bwMode="auto">
          <a:xfrm>
            <a:off x="369888" y="2420938"/>
            <a:ext cx="1698625" cy="2166937"/>
          </a:xfrm>
          <a:prstGeom prst="wedgeRoundRectCallout">
            <a:avLst>
              <a:gd name="adj1" fmla="val 59157"/>
              <a:gd name="adj2" fmla="val 20306"/>
              <a:gd name="adj3" fmla="val 16667"/>
            </a:avLst>
          </a:prstGeom>
          <a:solidFill>
            <a:srgbClr val="F7FED2"/>
          </a:solidFill>
          <a:ln w="9525" algn="ctr">
            <a:solidFill>
              <a:schemeClr val="tx1"/>
            </a:solidFill>
            <a:round/>
            <a:headEnd/>
            <a:tailEnd/>
          </a:ln>
        </p:spPr>
        <p:txBody>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chemeClr val="tx1"/>
                </a:solidFill>
              </a:rPr>
              <a:t>要素供给曲线可以向右上方倾斜，也可以垂直，也可以向后弯曲，取决于无差异曲线的形状（即偏好）</a:t>
            </a:r>
          </a:p>
        </p:txBody>
      </p:sp>
    </p:spTree>
    <p:extLst>
      <p:ext uri="{BB962C8B-B14F-4D97-AF65-F5344CB8AC3E}">
        <p14:creationId xmlns:p14="http://schemas.microsoft.com/office/powerpoint/2010/main" val="138363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p:cBhvr>
                                        <p:cTn id="39" dur="500"/>
                                        <p:tgtEl>
                                          <p:spTgt spid="11"/>
                                        </p:tgtEl>
                                      </p:cBhvr>
                                    </p:animEffect>
                                  </p:childTnLst>
                                </p:cTn>
                              </p:par>
                              <p:par>
                                <p:cTn id="40" presetID="3" presetClass="entr" presetSubtype="1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p:cBhvr>
                                        <p:cTn id="47" dur="500"/>
                                        <p:tgtEl>
                                          <p:spTgt spid="18"/>
                                        </p:tgtEl>
                                      </p:cBhvr>
                                    </p:animEffect>
                                  </p:childTnLst>
                                </p:cTn>
                              </p:par>
                              <p:par>
                                <p:cTn id="48" presetID="3" presetClass="entr" presetSubtype="1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p:cBhvr>
                                        <p:cTn id="50" dur="500"/>
                                        <p:tgtEl>
                                          <p:spTgt spid="28"/>
                                        </p:tgtEl>
                                      </p:cBhvr>
                                    </p:animEffect>
                                  </p:childTnLst>
                                </p:cTn>
                              </p:par>
                              <p:par>
                                <p:cTn id="51" presetID="3" presetClass="entr" presetSubtype="1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p:cBhvr>
                                        <p:cTn id="53" dur="500"/>
                                        <p:tgtEl>
                                          <p:spTgt spid="3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p:cBhvr>
                                        <p:cTn id="61" dur="500"/>
                                        <p:tgtEl>
                                          <p:spTgt spid="17"/>
                                        </p:tgtEl>
                                      </p:cBhvr>
                                    </p:animEffect>
                                  </p:childTnLst>
                                </p:cTn>
                              </p:par>
                              <p:par>
                                <p:cTn id="62" presetID="3" presetClass="entr" presetSubtype="1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p:cBhvr>
                                        <p:cTn id="69" dur="500"/>
                                        <p:tgtEl>
                                          <p:spTgt spid="23"/>
                                        </p:tgtEl>
                                      </p:cBhvr>
                                    </p:animEffect>
                                  </p:childTnLst>
                                </p:cTn>
                              </p:par>
                              <p:par>
                                <p:cTn id="70" presetID="3" presetClass="entr" presetSubtype="1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p:cBhvr>
                                        <p:cTn id="72" dur="500"/>
                                        <p:tgtEl>
                                          <p:spTgt spid="15"/>
                                        </p:tgtEl>
                                      </p:cBhvr>
                                    </p:animEffect>
                                  </p:childTnLst>
                                </p:cTn>
                              </p:par>
                              <p:par>
                                <p:cTn id="73" presetID="3" presetClass="entr" presetSubtype="1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p:cBhvr>
                                        <p:cTn id="75" dur="500"/>
                                        <p:tgtEl>
                                          <p:spTgt spid="31"/>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p:cBhvr>
                                        <p:cTn id="78" dur="50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p:cBhvr>
                                        <p:cTn id="83" dur="500"/>
                                        <p:tgtEl>
                                          <p:spTgt spid="10"/>
                                        </p:tgtEl>
                                      </p:cBhvr>
                                    </p:animEffect>
                                  </p:childTnLst>
                                </p:cTn>
                              </p:par>
                              <p:par>
                                <p:cTn id="84" presetID="3" presetClass="entr" presetSubtype="10"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p:cBhvr>
                                        <p:cTn id="86" dur="500"/>
                                        <p:tgtEl>
                                          <p:spTgt spid="1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p:cBhvr>
                                        <p:cTn id="96" dur="500"/>
                                        <p:tgtEl>
                                          <p:spTgt spid="1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p:cBhvr>
                                        <p:cTn id="99" dur="500"/>
                                        <p:tgtEl>
                                          <p:spTgt spid="2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p:cBhvr>
                                        <p:cTn id="107" dur="500"/>
                                        <p:tgtEl>
                                          <p:spTgt spid="34"/>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p:cBhvr>
                                        <p:cTn id="1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0" grpId="0" bldLvl="0" autoUpdateAnimBg="0"/>
      <p:bldP spid="11" grpId="0" bldLvl="0" autoUpdateAnimBg="0"/>
      <p:bldP spid="17" grpId="0" bldLvl="0" autoUpdateAnimBg="0"/>
      <p:bldP spid="18" grpId="0" bldLvl="0" autoUpdateAnimBg="0"/>
      <p:bldP spid="21" grpId="0" bldLvl="0" autoUpdateAnimBg="0"/>
      <p:bldP spid="22" grpId="0" bldLvl="0" autoUpdateAnimBg="0"/>
      <p:bldP spid="23" grpId="0" bldLvl="0" autoUpdateAnimBg="0"/>
      <p:bldP spid="24" grpId="0" bldLvl="0" autoUpdateAnimBg="0"/>
      <p:bldP spid="25" grpId="0" bldLvl="0" autoUpdateAnimBg="0"/>
      <p:bldP spid="32" grpId="0" bldLvl="0" autoUpdateAnimBg="0"/>
      <p:bldP spid="33"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E0EFD-D08A-44FA-A759-827D38620293}"/>
              </a:ext>
            </a:extLst>
          </p:cNvPr>
          <p:cNvSpPr>
            <a:spLocks noGrp="1"/>
          </p:cNvSpPr>
          <p:nvPr>
            <p:ph type="title"/>
          </p:nvPr>
        </p:nvSpPr>
        <p:spPr/>
        <p:txBody>
          <a:bodyPr/>
          <a:lstStyle/>
          <a:p>
            <a:r>
              <a:rPr lang="zh-CN" altLang="en-US" dirty="0"/>
              <a:t>劳动的供给</a:t>
            </a:r>
          </a:p>
        </p:txBody>
      </p:sp>
      <p:sp>
        <p:nvSpPr>
          <p:cNvPr id="3" name="内容占位符 2">
            <a:extLst>
              <a:ext uri="{FF2B5EF4-FFF2-40B4-BE49-F238E27FC236}">
                <a16:creationId xmlns:a16="http://schemas.microsoft.com/office/drawing/2014/main" id="{79DAE7D3-70A1-4FF8-AC14-8FA207087429}"/>
              </a:ext>
            </a:extLst>
          </p:cNvPr>
          <p:cNvSpPr>
            <a:spLocks noGrp="1"/>
          </p:cNvSpPr>
          <p:nvPr>
            <p:ph idx="1"/>
          </p:nvPr>
        </p:nvSpPr>
        <p:spPr/>
        <p:txBody>
          <a:bodyPr>
            <a:normAutofit/>
          </a:bodyPr>
          <a:lstStyle/>
          <a:p>
            <a:r>
              <a:rPr lang="zh-CN" altLang="en-US" dirty="0"/>
              <a:t>假定：消费者每天必须睡眠</a:t>
            </a:r>
            <a:r>
              <a:rPr lang="en-US" altLang="zh-CN" dirty="0"/>
              <a:t>8</a:t>
            </a:r>
            <a:r>
              <a:rPr lang="zh-CN" altLang="en-US" dirty="0"/>
              <a:t>小时。 这样</a:t>
            </a:r>
            <a:r>
              <a:rPr lang="en-US" altLang="zh-CN" dirty="0"/>
              <a:t>, </a:t>
            </a:r>
            <a:r>
              <a:rPr lang="zh-CN" altLang="en-US" dirty="0"/>
              <a:t>消费者可以自由支配的时间资源每天就不能超过</a:t>
            </a:r>
            <a:r>
              <a:rPr lang="en-US" altLang="zh-CN" dirty="0"/>
              <a:t>16</a:t>
            </a:r>
            <a:r>
              <a:rPr lang="zh-CN" altLang="en-US" dirty="0"/>
              <a:t>小时。</a:t>
            </a:r>
          </a:p>
          <a:p>
            <a:r>
              <a:rPr lang="zh-CN" altLang="en-US" dirty="0"/>
              <a:t>劳动供给与闲暇需求</a:t>
            </a:r>
          </a:p>
          <a:p>
            <a:pPr lvl="1"/>
            <a:r>
              <a:rPr lang="zh-CN" altLang="en-US" dirty="0"/>
              <a:t>享受闲暇可以直接增加效用</a:t>
            </a:r>
            <a:r>
              <a:rPr lang="en-US" altLang="zh-CN" dirty="0"/>
              <a:t>, </a:t>
            </a:r>
          </a:p>
          <a:p>
            <a:pPr lvl="1"/>
            <a:r>
              <a:rPr lang="zh-CN" altLang="en-US" dirty="0"/>
              <a:t>供给劳动首先是带来收入</a:t>
            </a:r>
            <a:r>
              <a:rPr lang="en-US" altLang="zh-CN" dirty="0"/>
              <a:t>, </a:t>
            </a:r>
            <a:r>
              <a:rPr lang="zh-CN" altLang="en-US" dirty="0"/>
              <a:t>通过收入用于消费再增加效用：劳动</a:t>
            </a:r>
            <a:r>
              <a:rPr lang="en-US" altLang="zh-CN" dirty="0"/>
              <a:t>——</a:t>
            </a:r>
            <a:r>
              <a:rPr lang="zh-CN" altLang="en-US" dirty="0"/>
              <a:t>收入</a:t>
            </a:r>
            <a:r>
              <a:rPr lang="en-US" altLang="zh-CN" dirty="0"/>
              <a:t>——</a:t>
            </a:r>
            <a:r>
              <a:rPr lang="zh-CN" altLang="en-US" dirty="0"/>
              <a:t>消费</a:t>
            </a:r>
            <a:r>
              <a:rPr lang="en-US" altLang="zh-CN" dirty="0"/>
              <a:t>——</a:t>
            </a:r>
            <a:r>
              <a:rPr lang="zh-CN" altLang="en-US" dirty="0"/>
              <a:t>效用</a:t>
            </a:r>
          </a:p>
          <a:p>
            <a:r>
              <a:rPr lang="zh-CN" altLang="en-US" dirty="0"/>
              <a:t>从实质上说</a:t>
            </a:r>
            <a:r>
              <a:rPr lang="en-US" altLang="zh-CN" dirty="0"/>
              <a:t>, </a:t>
            </a:r>
            <a:r>
              <a:rPr lang="zh-CN" altLang="en-US" dirty="0"/>
              <a:t>消费者是在闲暇和消费之间进行选择</a:t>
            </a:r>
          </a:p>
          <a:p>
            <a:endParaRPr lang="zh-CN" altLang="en-US" dirty="0"/>
          </a:p>
        </p:txBody>
      </p:sp>
    </p:spTree>
    <p:extLst>
      <p:ext uri="{BB962C8B-B14F-4D97-AF65-F5344CB8AC3E}">
        <p14:creationId xmlns:p14="http://schemas.microsoft.com/office/powerpoint/2010/main" val="61964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A94B2-93B6-4AF6-80AD-E9983488524E}"/>
              </a:ext>
            </a:extLst>
          </p:cNvPr>
          <p:cNvSpPr>
            <a:spLocks noGrp="1"/>
          </p:cNvSpPr>
          <p:nvPr>
            <p:ph type="title"/>
          </p:nvPr>
        </p:nvSpPr>
        <p:spPr/>
        <p:txBody>
          <a:bodyPr/>
          <a:lstStyle/>
          <a:p>
            <a:r>
              <a:rPr lang="zh-CN" altLang="en-US" dirty="0"/>
              <a:t>劳动供给均衡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D16999-812B-4259-9977-35291413679D}"/>
                  </a:ext>
                </a:extLst>
              </p:cNvPr>
              <p:cNvSpPr>
                <a:spLocks noGrp="1"/>
              </p:cNvSpPr>
              <p:nvPr>
                <p:ph idx="1"/>
              </p:nvPr>
            </p:nvSpPr>
            <p:spPr/>
            <p:txBody>
              <a:bodyPr/>
              <a:lstStyle/>
              <a:p>
                <a:r>
                  <a:rPr lang="zh-CN" altLang="en-US" dirty="0"/>
                  <a:t>效用函数：</a:t>
                </a:r>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𝐿</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𝐿</m:t>
                        </m:r>
                      </m:e>
                    </m:d>
                  </m:oMath>
                </a14:m>
                <a:endParaRPr lang="en-US" altLang="zh-CN" dirty="0"/>
              </a:p>
              <a:p>
                <a:pPr lvl="1"/>
                <a:r>
                  <a:rPr lang="en-US" altLang="zh-CN" dirty="0"/>
                  <a:t>C</a:t>
                </a:r>
                <a:r>
                  <a:rPr lang="zh-CN" altLang="en-US" dirty="0"/>
                  <a:t>是消费，</a:t>
                </a:r>
                <a:r>
                  <a:rPr lang="en-US" altLang="zh-CN" dirty="0"/>
                  <a:t>L</a:t>
                </a:r>
                <a:r>
                  <a:rPr lang="zh-CN" altLang="en-US" dirty="0"/>
                  <a:t>是劳动时间</a:t>
                </a:r>
                <a:endParaRPr lang="en-US" altLang="zh-CN" dirty="0"/>
              </a:p>
              <a:p>
                <a:r>
                  <a:rPr lang="zh-CN" altLang="en-US" dirty="0"/>
                  <a:t>预算约束：</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𝑌</m:t>
                        </m:r>
                      </m:e>
                    </m:acc>
                  </m:oMath>
                </a14:m>
                <a:endParaRPr lang="en-US" altLang="zh-CN" dirty="0"/>
              </a:p>
              <a:p>
                <a:pPr lvl="1"/>
                <a:r>
                  <a:rPr lang="en-US" altLang="zh-CN" dirty="0"/>
                  <a:t>W</a:t>
                </a:r>
                <a:r>
                  <a:rPr lang="zh-CN" altLang="en-US" dirty="0"/>
                  <a:t>是工资，</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oMath>
                </a14:m>
                <a:r>
                  <a:rPr lang="zh-CN" altLang="en-US" dirty="0"/>
                  <a:t>是其他收入</a:t>
                </a:r>
                <a:endParaRPr lang="en-US" altLang="zh-CN" dirty="0"/>
              </a:p>
              <a:p>
                <a:r>
                  <a:rPr lang="zh-CN" altLang="en-US" dirty="0"/>
                  <a:t>把约束条件带入效用函数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𝑈</m:t>
                      </m:r>
                      <m:r>
                        <a:rPr lang="en-US" altLang="zh-CN" i="1">
                          <a:latin typeface="Cambria Math" panose="02040503050406030204" pitchFamily="18" charset="0"/>
                        </a:rPr>
                        <m:t>=</m:t>
                      </m:r>
                      <m:r>
                        <a:rPr lang="en-US" altLang="zh-CN" i="1">
                          <a:latin typeface="Cambria Math" panose="02040503050406030204" pitchFamily="18" charset="0"/>
                        </a:rPr>
                        <m:t>𝑈</m:t>
                      </m:r>
                      <m:d>
                        <m:dPr>
                          <m:ctrlPr>
                            <a:rPr lang="en-US" altLang="zh-CN" i="1">
                              <a:latin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m:t>
                          </m:r>
                          <m:r>
                            <m:rPr>
                              <m:nor/>
                            </m:rPr>
                            <a:rPr lang="en-US" altLang="zh-CN" dirty="0"/>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𝐿</m:t>
                              </m:r>
                            </m:e>
                          </m:acc>
                          <m:r>
                            <a:rPr lang="en-US" altLang="zh-CN" i="1">
                              <a:latin typeface="Cambria Math" panose="02040503050406030204" pitchFamily="18" charset="0"/>
                            </a:rPr>
                            <m:t>−</m:t>
                          </m:r>
                          <m:r>
                            <a:rPr lang="en-US" altLang="zh-CN" i="1">
                              <a:latin typeface="Cambria Math" panose="02040503050406030204" pitchFamily="18" charset="0"/>
                            </a:rPr>
                            <m:t>𝐿</m:t>
                          </m:r>
                        </m:e>
                      </m:d>
                    </m:oMath>
                  </m:oMathPara>
                </a14:m>
                <a:endParaRPr lang="en-US" altLang="zh-CN" dirty="0"/>
              </a:p>
              <a:p>
                <a:r>
                  <a:rPr lang="zh-CN" altLang="en-US" dirty="0"/>
                  <a:t>求一阶导数得到劳动供给的均衡条件：</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zh-CN" altLang="en-US" i="1">
                              <a:latin typeface="Cambria Math" panose="02040503050406030204" pitchFamily="18" charset="0"/>
                            </a:rPr>
                            <m:t>𝜕</m:t>
                          </m:r>
                          <m:r>
                            <a:rPr lang="en-US" altLang="zh-CN" b="0" i="1" smtClean="0">
                              <a:latin typeface="Cambria Math" panose="02040503050406030204" pitchFamily="18" charset="0"/>
                            </a:rPr>
                            <m:t>𝐿</m:t>
                          </m:r>
                        </m:num>
                        <m:den>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𝐶</m:t>
                          </m:r>
                        </m:den>
                      </m:f>
                      <m:r>
                        <a:rPr lang="en-US" altLang="zh-CN" i="1">
                          <a:latin typeface="Cambria Math" panose="02040503050406030204" pitchFamily="18" charset="0"/>
                        </a:rPr>
                        <m:t>=</m:t>
                      </m:r>
                      <m:r>
                        <a:rPr lang="en-US" altLang="zh-CN" i="1">
                          <a:latin typeface="Cambria Math" panose="02040503050406030204" pitchFamily="18" charset="0"/>
                        </a:rPr>
                        <m:t>𝑊</m:t>
                      </m:r>
                    </m:oMath>
                  </m:oMathPara>
                </a14:m>
                <a:endParaRPr lang="zh-CN" altLang="en-US"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4D16999-812B-4259-9977-35291413679D}"/>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9530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53C9-FD81-4452-A510-B36E73911DF1}"/>
              </a:ext>
            </a:extLst>
          </p:cNvPr>
          <p:cNvSpPr>
            <a:spLocks noGrp="1"/>
          </p:cNvSpPr>
          <p:nvPr>
            <p:ph type="title"/>
          </p:nvPr>
        </p:nvSpPr>
        <p:spPr/>
        <p:txBody>
          <a:bodyPr/>
          <a:lstStyle/>
          <a:p>
            <a:r>
              <a:rPr lang="zh-CN" altLang="en-US" dirty="0"/>
              <a:t>劳动供给的均衡条件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B5DEDE-80D3-4E83-AED7-CC491DD96A7B}"/>
                  </a:ext>
                </a:extLst>
              </p:cNvPr>
              <p:cNvSpPr>
                <a:spLocks noGrp="1"/>
              </p:cNvSpPr>
              <p:nvPr>
                <p:ph idx="1"/>
              </p:nvPr>
            </p:nvSpPr>
            <p:spPr/>
            <p:txBody>
              <a:bodyPr/>
              <a:lstStyle/>
              <a:p>
                <a:pPr marL="342900" lvl="1" indent="-342900"/>
                <a:r>
                  <a:rPr lang="zh-CN" altLang="en-US" dirty="0"/>
                  <a:t>在劳动供给的均衡条件即式</a:t>
                </a:r>
                <a14:m>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𝐶</m:t>
                        </m:r>
                      </m:den>
                    </m:f>
                    <m:r>
                      <a:rPr lang="en-US" altLang="zh-CN" i="1">
                        <a:latin typeface="Cambria Math" panose="02040503050406030204" pitchFamily="18" charset="0"/>
                      </a:rPr>
                      <m:t>=</m:t>
                    </m:r>
                    <m:r>
                      <a:rPr lang="en-US" altLang="zh-CN" i="1">
                        <a:latin typeface="Cambria Math" panose="02040503050406030204" pitchFamily="18" charset="0"/>
                      </a:rPr>
                      <m:t>𝑊</m:t>
                    </m:r>
                  </m:oMath>
                </a14:m>
                <a:r>
                  <a:rPr lang="zh-CN" altLang="en-US" dirty="0"/>
                  <a:t>中</a:t>
                </a:r>
                <a:r>
                  <a:rPr lang="en-US" altLang="zh-CN" dirty="0"/>
                  <a:t>, </a:t>
                </a:r>
                <a:r>
                  <a:rPr lang="zh-CN" altLang="en-US" dirty="0"/>
                  <a:t>蕴涵着劳动供给函数。</a:t>
                </a:r>
                <a:endParaRPr lang="en-US" altLang="zh-CN" dirty="0"/>
              </a:p>
              <a:p>
                <a:pPr marL="342900" lvl="1" indent="-342900"/>
                <a:r>
                  <a:rPr lang="zh-CN" altLang="en-US" dirty="0"/>
                  <a:t>因为</a:t>
                </a:r>
                <a:r>
                  <a:rPr lang="en-US" altLang="zh-CN" dirty="0"/>
                  <a:t>, </a:t>
                </a:r>
                <a:r>
                  <a:rPr lang="zh-CN" altLang="en-US" dirty="0"/>
                  <a:t>任意给定等式右边的一个工资水平</a:t>
                </a:r>
                <a:r>
                  <a:rPr lang="en-US" altLang="zh-CN" dirty="0"/>
                  <a:t>, </a:t>
                </a:r>
                <a:r>
                  <a:rPr lang="zh-CN" altLang="en-US" dirty="0"/>
                  <a:t>等式左边有且只有一个劳动供给量</a:t>
                </a:r>
                <a:r>
                  <a:rPr lang="en-US" altLang="zh-CN" dirty="0"/>
                  <a:t>, </a:t>
                </a:r>
                <a:r>
                  <a:rPr lang="zh-CN" altLang="en-US" dirty="0"/>
                  <a:t>恰好能够使得</a:t>
                </a:r>
                <a14:m>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𝐿</m:t>
                        </m:r>
                      </m:num>
                      <m:den>
                        <m:r>
                          <a:rPr lang="zh-CN" altLang="en-US"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𝐶</m:t>
                        </m:r>
                      </m:den>
                    </m:f>
                    <m:r>
                      <a:rPr lang="en-US" altLang="zh-CN" i="1">
                        <a:latin typeface="Cambria Math" panose="02040503050406030204" pitchFamily="18" charset="0"/>
                      </a:rPr>
                      <m:t>=</m:t>
                    </m:r>
                    <m:r>
                      <a:rPr lang="en-US" altLang="zh-CN" i="1">
                        <a:latin typeface="Cambria Math" panose="02040503050406030204" pitchFamily="18" charset="0"/>
                      </a:rPr>
                      <m:t>𝑊</m:t>
                    </m:r>
                  </m:oMath>
                </a14:m>
                <a:r>
                  <a:rPr lang="zh-CN" altLang="en-US" dirty="0"/>
                  <a:t>式成立。</a:t>
                </a:r>
                <a:endParaRPr lang="en-US" altLang="zh-CN" dirty="0"/>
              </a:p>
              <a:p>
                <a:pPr marL="342900" lvl="2" indent="-342900"/>
                <a:r>
                  <a:rPr lang="zh-CN" altLang="en-US" sz="2800" dirty="0"/>
                  <a:t>劳动供给函数</a:t>
                </a:r>
                <a:endParaRPr lang="en-US" altLang="zh-CN" sz="2800" dirty="0"/>
              </a:p>
              <a:p>
                <a:pPr marL="342900" lvl="1" indent="-342900"/>
                <a:r>
                  <a:rPr lang="zh-CN" altLang="en-US" dirty="0"/>
                  <a:t>一般而言</a:t>
                </a:r>
                <a:r>
                  <a:rPr lang="en-US" altLang="zh-CN" dirty="0"/>
                  <a:t>, </a:t>
                </a:r>
                <a:r>
                  <a:rPr lang="zh-CN" altLang="en-US" dirty="0"/>
                  <a:t>工资提高，劳动供给量增加</a:t>
                </a:r>
                <a:r>
                  <a:rPr lang="en-US" altLang="zh-CN" dirty="0"/>
                  <a:t>, </a:t>
                </a:r>
                <a:r>
                  <a:rPr lang="zh-CN" altLang="en-US" dirty="0"/>
                  <a:t>但当工资非常高时</a:t>
                </a:r>
                <a:r>
                  <a:rPr lang="en-US" altLang="zh-CN" dirty="0"/>
                  <a:t>, </a:t>
                </a:r>
                <a:r>
                  <a:rPr lang="zh-CN" altLang="en-US" dirty="0"/>
                  <a:t>进一步提高反而可能使劳动供给量减少。</a:t>
                </a:r>
              </a:p>
              <a:p>
                <a:endParaRPr lang="zh-CN" altLang="en-US" dirty="0"/>
              </a:p>
            </p:txBody>
          </p:sp>
        </mc:Choice>
        <mc:Fallback xmlns="">
          <p:sp>
            <p:nvSpPr>
              <p:cNvPr id="3" name="内容占位符 2">
                <a:extLst>
                  <a:ext uri="{FF2B5EF4-FFF2-40B4-BE49-F238E27FC236}">
                    <a16:creationId xmlns:a16="http://schemas.microsoft.com/office/drawing/2014/main" id="{8DB5DEDE-80D3-4E83-AED7-CC491DD96A7B}"/>
                  </a:ext>
                </a:extLst>
              </p:cNvPr>
              <p:cNvSpPr>
                <a:spLocks noGrp="1" noRot="1" noChangeAspect="1" noMove="1" noResize="1" noEditPoints="1" noAdjustHandles="1" noChangeArrowheads="1" noChangeShapeType="1" noTextEdit="1"/>
              </p:cNvSpPr>
              <p:nvPr>
                <p:ph idx="1"/>
              </p:nvPr>
            </p:nvSpPr>
            <p:spPr>
              <a:blipFill>
                <a:blip r:embed="rId2"/>
                <a:stretch>
                  <a:fillRect l="-1391" r="-5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687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14CE5-4FFC-4866-8A92-AE186BB8D569}"/>
              </a:ext>
            </a:extLst>
          </p:cNvPr>
          <p:cNvSpPr>
            <a:spLocks noGrp="1"/>
          </p:cNvSpPr>
          <p:nvPr>
            <p:ph type="title"/>
          </p:nvPr>
        </p:nvSpPr>
        <p:spPr/>
        <p:txBody>
          <a:bodyPr/>
          <a:lstStyle/>
          <a:p>
            <a:r>
              <a:rPr lang="zh-CN" altLang="en-US" dirty="0"/>
              <a:t>时间在闲暇和劳动之间的分配</a:t>
            </a:r>
          </a:p>
        </p:txBody>
      </p:sp>
      <p:sp>
        <p:nvSpPr>
          <p:cNvPr id="3" name="内容占位符 2">
            <a:extLst>
              <a:ext uri="{FF2B5EF4-FFF2-40B4-BE49-F238E27FC236}">
                <a16:creationId xmlns:a16="http://schemas.microsoft.com/office/drawing/2014/main" id="{5B85B034-012B-45E5-AD75-BA0DFC59F40F}"/>
              </a:ext>
            </a:extLst>
          </p:cNvPr>
          <p:cNvSpPr>
            <a:spLocks noGrp="1"/>
          </p:cNvSpPr>
          <p:nvPr>
            <p:ph idx="1"/>
          </p:nvPr>
        </p:nvSpPr>
        <p:spPr/>
        <p:txBody>
          <a:bodyPr/>
          <a:lstStyle/>
          <a:p>
            <a:endParaRPr lang="zh-CN" altLang="en-US"/>
          </a:p>
        </p:txBody>
      </p:sp>
      <p:cxnSp>
        <p:nvCxnSpPr>
          <p:cNvPr id="5" name="直接箭头连接符 4">
            <a:extLst>
              <a:ext uri="{FF2B5EF4-FFF2-40B4-BE49-F238E27FC236}">
                <a16:creationId xmlns:a16="http://schemas.microsoft.com/office/drawing/2014/main" id="{F957F82D-1571-44E4-82B6-27E8D06F1AAA}"/>
              </a:ext>
            </a:extLst>
          </p:cNvPr>
          <p:cNvCxnSpPr>
            <a:cxnSpLocks noChangeShapeType="1"/>
          </p:cNvCxnSpPr>
          <p:nvPr/>
        </p:nvCxnSpPr>
        <p:spPr bwMode="auto">
          <a:xfrm rot="5400000" flipH="1" flipV="1">
            <a:off x="652462" y="3992563"/>
            <a:ext cx="3516313" cy="1588"/>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6" name="直接箭头连接符 6">
            <a:extLst>
              <a:ext uri="{FF2B5EF4-FFF2-40B4-BE49-F238E27FC236}">
                <a16:creationId xmlns:a16="http://schemas.microsoft.com/office/drawing/2014/main" id="{AE2EB020-067F-46EC-A753-5D572DF1EB64}"/>
              </a:ext>
            </a:extLst>
          </p:cNvPr>
          <p:cNvCxnSpPr>
            <a:cxnSpLocks noChangeShapeType="1"/>
          </p:cNvCxnSpPr>
          <p:nvPr/>
        </p:nvCxnSpPr>
        <p:spPr bwMode="auto">
          <a:xfrm>
            <a:off x="2411413" y="5746750"/>
            <a:ext cx="4464050" cy="1588"/>
          </a:xfrm>
          <a:prstGeom prst="straightConnector1">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 name="直接连接符 12">
            <a:extLst>
              <a:ext uri="{FF2B5EF4-FFF2-40B4-BE49-F238E27FC236}">
                <a16:creationId xmlns:a16="http://schemas.microsoft.com/office/drawing/2014/main" id="{D5D0F512-88FB-412B-9548-EAED692AB302}"/>
              </a:ext>
            </a:extLst>
          </p:cNvPr>
          <p:cNvSpPr>
            <a:spLocks noChangeShapeType="1"/>
          </p:cNvSpPr>
          <p:nvPr/>
        </p:nvSpPr>
        <p:spPr bwMode="auto">
          <a:xfrm rot="5400000">
            <a:off x="4375150" y="4410075"/>
            <a:ext cx="2681288" cy="15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14">
            <a:extLst>
              <a:ext uri="{FF2B5EF4-FFF2-40B4-BE49-F238E27FC236}">
                <a16:creationId xmlns:a16="http://schemas.microsoft.com/office/drawing/2014/main" id="{AB827703-F8DC-4F7B-8DD3-644ED002B1EE}"/>
              </a:ext>
            </a:extLst>
          </p:cNvPr>
          <p:cNvSpPr>
            <a:spLocks noChangeShapeType="1"/>
          </p:cNvSpPr>
          <p:nvPr/>
        </p:nvSpPr>
        <p:spPr bwMode="auto">
          <a:xfrm>
            <a:off x="2411413" y="5194300"/>
            <a:ext cx="3303587"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16">
            <a:extLst>
              <a:ext uri="{FF2B5EF4-FFF2-40B4-BE49-F238E27FC236}">
                <a16:creationId xmlns:a16="http://schemas.microsoft.com/office/drawing/2014/main" id="{AB452639-BFBE-4D3A-9835-D89B1F0B374B}"/>
              </a:ext>
            </a:extLst>
          </p:cNvPr>
          <p:cNvSpPr>
            <a:spLocks noChangeShapeType="1"/>
          </p:cNvSpPr>
          <p:nvPr/>
        </p:nvSpPr>
        <p:spPr bwMode="auto">
          <a:xfrm>
            <a:off x="2411413" y="2974975"/>
            <a:ext cx="3303587" cy="221932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18">
            <a:extLst>
              <a:ext uri="{FF2B5EF4-FFF2-40B4-BE49-F238E27FC236}">
                <a16:creationId xmlns:a16="http://schemas.microsoft.com/office/drawing/2014/main" id="{9B2D04F2-483D-4611-B9C8-4E0AB38E7513}"/>
              </a:ext>
            </a:extLst>
          </p:cNvPr>
          <p:cNvSpPr>
            <a:spLocks noChangeShapeType="1"/>
          </p:cNvSpPr>
          <p:nvPr/>
        </p:nvSpPr>
        <p:spPr bwMode="auto">
          <a:xfrm>
            <a:off x="2411413" y="3992563"/>
            <a:ext cx="3303587" cy="12017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20">
            <a:extLst>
              <a:ext uri="{FF2B5EF4-FFF2-40B4-BE49-F238E27FC236}">
                <a16:creationId xmlns:a16="http://schemas.microsoft.com/office/drawing/2014/main" id="{3C0F471C-D6FF-4897-822E-5BAD49663645}"/>
              </a:ext>
            </a:extLst>
          </p:cNvPr>
          <p:cNvSpPr>
            <a:spLocks noChangeShapeType="1"/>
          </p:cNvSpPr>
          <p:nvPr/>
        </p:nvSpPr>
        <p:spPr bwMode="auto">
          <a:xfrm>
            <a:off x="2411413" y="4824413"/>
            <a:ext cx="3303587" cy="3698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任意多边形 21">
            <a:extLst>
              <a:ext uri="{FF2B5EF4-FFF2-40B4-BE49-F238E27FC236}">
                <a16:creationId xmlns:a16="http://schemas.microsoft.com/office/drawing/2014/main" id="{35761813-3EB9-4F34-AFDE-F51E33EB9020}"/>
              </a:ext>
            </a:extLst>
          </p:cNvPr>
          <p:cNvSpPr>
            <a:spLocks noChangeArrowheads="1"/>
          </p:cNvSpPr>
          <p:nvPr/>
        </p:nvSpPr>
        <p:spPr bwMode="auto">
          <a:xfrm>
            <a:off x="3105150" y="2665413"/>
            <a:ext cx="2619375" cy="2524125"/>
          </a:xfrm>
          <a:custGeom>
            <a:avLst/>
            <a:gdLst>
              <a:gd name="T0" fmla="*/ 15662658 w 2095500"/>
              <a:gd name="T1" fmla="*/ 0 h 1950720"/>
              <a:gd name="T2" fmla="*/ 277225 w 2095500"/>
              <a:gd name="T3" fmla="*/ 33919336 h 1950720"/>
              <a:gd name="T4" fmla="*/ 17325930 w 2095500"/>
              <a:gd name="T5" fmla="*/ 52183535 h 1950720"/>
              <a:gd name="T6" fmla="*/ 38117041 w 2095500"/>
              <a:gd name="T7" fmla="*/ 54792813 h 1950720"/>
              <a:gd name="T8" fmla="*/ 0 60000 65536"/>
              <a:gd name="T9" fmla="*/ 0 60000 65536"/>
              <a:gd name="T10" fmla="*/ 0 60000 65536"/>
              <a:gd name="T11" fmla="*/ 0 60000 65536"/>
              <a:gd name="T12" fmla="*/ 0 w 2095500"/>
              <a:gd name="T13" fmla="*/ 0 h 1950720"/>
              <a:gd name="T14" fmla="*/ 2095500 w 2095500"/>
              <a:gd name="T15" fmla="*/ 1950720 h 1950720"/>
            </a:gdLst>
            <a:ahLst/>
            <a:cxnLst>
              <a:cxn ang="T8">
                <a:pos x="T0" y="T1"/>
              </a:cxn>
              <a:cxn ang="T9">
                <a:pos x="T2" y="T3"/>
              </a:cxn>
              <a:cxn ang="T10">
                <a:pos x="T4" y="T5"/>
              </a:cxn>
              <a:cxn ang="T11">
                <a:pos x="T6" y="T7"/>
              </a:cxn>
            </a:cxnLst>
            <a:rect l="T12" t="T13" r="T14" b="T15"/>
            <a:pathLst>
              <a:path w="2095500" h="1950720">
                <a:moveTo>
                  <a:pt x="861060" y="0"/>
                </a:moveTo>
                <a:cubicBezTo>
                  <a:pt x="430530" y="441960"/>
                  <a:pt x="0" y="883920"/>
                  <a:pt x="15240" y="1188720"/>
                </a:cubicBezTo>
                <a:cubicBezTo>
                  <a:pt x="30480" y="1493520"/>
                  <a:pt x="605790" y="1706880"/>
                  <a:pt x="952500" y="1828800"/>
                </a:cubicBezTo>
                <a:cubicBezTo>
                  <a:pt x="1299210" y="1950720"/>
                  <a:pt x="1697355" y="1935480"/>
                  <a:pt x="2095500" y="1920240"/>
                </a:cubicBezTo>
              </a:path>
            </a:pathLst>
          </a:cu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任意多边形 22">
            <a:extLst>
              <a:ext uri="{FF2B5EF4-FFF2-40B4-BE49-F238E27FC236}">
                <a16:creationId xmlns:a16="http://schemas.microsoft.com/office/drawing/2014/main" id="{6922E80E-51F5-4561-84D1-BC3EDC92F3FB}"/>
              </a:ext>
            </a:extLst>
          </p:cNvPr>
          <p:cNvSpPr>
            <a:spLocks noChangeArrowheads="1"/>
          </p:cNvSpPr>
          <p:nvPr/>
        </p:nvSpPr>
        <p:spPr bwMode="auto">
          <a:xfrm>
            <a:off x="3152775" y="2989263"/>
            <a:ext cx="973138" cy="779462"/>
          </a:xfrm>
          <a:custGeom>
            <a:avLst/>
            <a:gdLst>
              <a:gd name="T0" fmla="*/ 0 w 777240"/>
              <a:gd name="T1" fmla="*/ 0 h 601980"/>
              <a:gd name="T2" fmla="*/ 3406304 w 777240"/>
              <a:gd name="T3" fmla="*/ 14418839 h 601980"/>
              <a:gd name="T4" fmla="*/ 14476782 w 777240"/>
              <a:gd name="T5" fmla="*/ 17040417 h 601980"/>
              <a:gd name="T6" fmla="*/ 0 60000 65536"/>
              <a:gd name="T7" fmla="*/ 0 60000 65536"/>
              <a:gd name="T8" fmla="*/ 0 60000 65536"/>
              <a:gd name="T9" fmla="*/ 0 w 777240"/>
              <a:gd name="T10" fmla="*/ 0 h 601980"/>
              <a:gd name="T11" fmla="*/ 777240 w 777240"/>
              <a:gd name="T12" fmla="*/ 601980 h 601980"/>
            </a:gdLst>
            <a:ahLst/>
            <a:cxnLst>
              <a:cxn ang="T6">
                <a:pos x="T0" y="T1"/>
              </a:cxn>
              <a:cxn ang="T7">
                <a:pos x="T2" y="T3"/>
              </a:cxn>
              <a:cxn ang="T8">
                <a:pos x="T4" y="T5"/>
              </a:cxn>
            </a:cxnLst>
            <a:rect l="T9" t="T10" r="T11" b="T12"/>
            <a:pathLst>
              <a:path w="777240" h="601980">
                <a:moveTo>
                  <a:pt x="0" y="0"/>
                </a:moveTo>
                <a:cubicBezTo>
                  <a:pt x="26670" y="201930"/>
                  <a:pt x="53340" y="403860"/>
                  <a:pt x="182880" y="502920"/>
                </a:cubicBezTo>
                <a:cubicBezTo>
                  <a:pt x="312420" y="601980"/>
                  <a:pt x="544830" y="598170"/>
                  <a:pt x="777240" y="594360"/>
                </a:cubicBezTo>
              </a:path>
            </a:pathLst>
          </a:custGeom>
          <a:noFill/>
          <a:ln w="28575"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任意多边形 23">
            <a:extLst>
              <a:ext uri="{FF2B5EF4-FFF2-40B4-BE49-F238E27FC236}">
                <a16:creationId xmlns:a16="http://schemas.microsoft.com/office/drawing/2014/main" id="{BDA9FB08-AD60-480F-ACDB-2FCA504C0168}"/>
              </a:ext>
            </a:extLst>
          </p:cNvPr>
          <p:cNvSpPr>
            <a:spLocks noChangeArrowheads="1"/>
          </p:cNvSpPr>
          <p:nvPr/>
        </p:nvSpPr>
        <p:spPr bwMode="auto">
          <a:xfrm>
            <a:off x="2724150" y="3641725"/>
            <a:ext cx="1087438" cy="650875"/>
          </a:xfrm>
          <a:custGeom>
            <a:avLst/>
            <a:gdLst>
              <a:gd name="T0" fmla="*/ 0 w 868680"/>
              <a:gd name="T1" fmla="*/ 0 h 502920"/>
              <a:gd name="T2" fmla="*/ 5967950 w 868680"/>
              <a:gd name="T3" fmla="*/ 12451228 h 502920"/>
              <a:gd name="T4" fmla="*/ 16198684 w 868680"/>
              <a:gd name="T5" fmla="*/ 11795897 h 502920"/>
              <a:gd name="T6" fmla="*/ 0 60000 65536"/>
              <a:gd name="T7" fmla="*/ 0 60000 65536"/>
              <a:gd name="T8" fmla="*/ 0 60000 65536"/>
              <a:gd name="T9" fmla="*/ 0 w 868680"/>
              <a:gd name="T10" fmla="*/ 0 h 502920"/>
              <a:gd name="T11" fmla="*/ 868680 w 868680"/>
              <a:gd name="T12" fmla="*/ 502920 h 502920"/>
            </a:gdLst>
            <a:ahLst/>
            <a:cxnLst>
              <a:cxn ang="T6">
                <a:pos x="T0" y="T1"/>
              </a:cxn>
              <a:cxn ang="T7">
                <a:pos x="T2" y="T3"/>
              </a:cxn>
              <a:cxn ang="T8">
                <a:pos x="T4" y="T5"/>
              </a:cxn>
            </a:cxnLst>
            <a:rect l="T9" t="T10" r="T11" b="T12"/>
            <a:pathLst>
              <a:path w="868680" h="502920">
                <a:moveTo>
                  <a:pt x="0" y="0"/>
                </a:moveTo>
                <a:cubicBezTo>
                  <a:pt x="87630" y="182880"/>
                  <a:pt x="175260" y="365760"/>
                  <a:pt x="320040" y="434340"/>
                </a:cubicBezTo>
                <a:cubicBezTo>
                  <a:pt x="464820" y="502920"/>
                  <a:pt x="666750" y="457200"/>
                  <a:pt x="868680" y="411480"/>
                </a:cubicBezTo>
              </a:path>
            </a:pathLst>
          </a:custGeom>
          <a:noFill/>
          <a:ln w="28575"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任意多边形 24">
            <a:extLst>
              <a:ext uri="{FF2B5EF4-FFF2-40B4-BE49-F238E27FC236}">
                <a16:creationId xmlns:a16="http://schemas.microsoft.com/office/drawing/2014/main" id="{9430223F-2C12-4C16-A2E7-F287E2A0CBDF}"/>
              </a:ext>
            </a:extLst>
          </p:cNvPr>
          <p:cNvSpPr>
            <a:spLocks noChangeArrowheads="1"/>
          </p:cNvSpPr>
          <p:nvPr/>
        </p:nvSpPr>
        <p:spPr bwMode="auto">
          <a:xfrm>
            <a:off x="3897313" y="4705350"/>
            <a:ext cx="885825" cy="404813"/>
          </a:xfrm>
          <a:custGeom>
            <a:avLst/>
            <a:gdLst>
              <a:gd name="T0" fmla="*/ 0 w 708660"/>
              <a:gd name="T1" fmla="*/ 0 h 312420"/>
              <a:gd name="T2" fmla="*/ 7037369 w 708660"/>
              <a:gd name="T3" fmla="*/ 7992445 h 312420"/>
              <a:gd name="T4" fmla="*/ 12832849 w 708660"/>
              <a:gd name="T5" fmla="*/ 6660340 h 312420"/>
              <a:gd name="T6" fmla="*/ 0 60000 65536"/>
              <a:gd name="T7" fmla="*/ 0 60000 65536"/>
              <a:gd name="T8" fmla="*/ 0 60000 65536"/>
              <a:gd name="T9" fmla="*/ 0 w 708660"/>
              <a:gd name="T10" fmla="*/ 0 h 312420"/>
              <a:gd name="T11" fmla="*/ 708660 w 708660"/>
              <a:gd name="T12" fmla="*/ 312420 h 312420"/>
            </a:gdLst>
            <a:ahLst/>
            <a:cxnLst>
              <a:cxn ang="T6">
                <a:pos x="T0" y="T1"/>
              </a:cxn>
              <a:cxn ang="T7">
                <a:pos x="T2" y="T3"/>
              </a:cxn>
              <a:cxn ang="T8">
                <a:pos x="T4" y="T5"/>
              </a:cxn>
            </a:cxnLst>
            <a:rect l="T9" t="T10" r="T11" b="T12"/>
            <a:pathLst>
              <a:path w="708660" h="312420">
                <a:moveTo>
                  <a:pt x="0" y="0"/>
                </a:moveTo>
                <a:cubicBezTo>
                  <a:pt x="135255" y="118110"/>
                  <a:pt x="270510" y="236220"/>
                  <a:pt x="388620" y="274320"/>
                </a:cubicBezTo>
                <a:cubicBezTo>
                  <a:pt x="506730" y="312420"/>
                  <a:pt x="607695" y="270510"/>
                  <a:pt x="708660" y="228600"/>
                </a:cubicBezTo>
              </a:path>
            </a:pathLst>
          </a:custGeom>
          <a:noFill/>
          <a:ln w="28575" cmpd="sng">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直接连接符 26">
            <a:extLst>
              <a:ext uri="{FF2B5EF4-FFF2-40B4-BE49-F238E27FC236}">
                <a16:creationId xmlns:a16="http://schemas.microsoft.com/office/drawing/2014/main" id="{4B39E813-9C4C-48C6-BDEA-527E4D59BAE8}"/>
              </a:ext>
            </a:extLst>
          </p:cNvPr>
          <p:cNvSpPr>
            <a:spLocks noChangeShapeType="1"/>
          </p:cNvSpPr>
          <p:nvPr/>
        </p:nvSpPr>
        <p:spPr bwMode="auto">
          <a:xfrm flipH="1">
            <a:off x="4375150" y="5060950"/>
            <a:ext cx="7938" cy="6873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28">
            <a:extLst>
              <a:ext uri="{FF2B5EF4-FFF2-40B4-BE49-F238E27FC236}">
                <a16:creationId xmlns:a16="http://schemas.microsoft.com/office/drawing/2014/main" id="{1488049B-72C0-4B33-8019-17D2C137F7BA}"/>
              </a:ext>
            </a:extLst>
          </p:cNvPr>
          <p:cNvSpPr>
            <a:spLocks noChangeShapeType="1"/>
          </p:cNvSpPr>
          <p:nvPr/>
        </p:nvSpPr>
        <p:spPr bwMode="auto">
          <a:xfrm>
            <a:off x="3382963" y="3641725"/>
            <a:ext cx="11112" cy="2106613"/>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直接连接符 30">
            <a:extLst>
              <a:ext uri="{FF2B5EF4-FFF2-40B4-BE49-F238E27FC236}">
                <a16:creationId xmlns:a16="http://schemas.microsoft.com/office/drawing/2014/main" id="{B3CB7932-27E0-4347-92FE-D2BDF6C71E83}"/>
              </a:ext>
            </a:extLst>
          </p:cNvPr>
          <p:cNvSpPr>
            <a:spLocks noChangeShapeType="1"/>
          </p:cNvSpPr>
          <p:nvPr/>
        </p:nvSpPr>
        <p:spPr bwMode="auto">
          <a:xfrm flipH="1">
            <a:off x="3125788" y="4203700"/>
            <a:ext cx="1587" cy="15446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Box 31">
            <a:extLst>
              <a:ext uri="{FF2B5EF4-FFF2-40B4-BE49-F238E27FC236}">
                <a16:creationId xmlns:a16="http://schemas.microsoft.com/office/drawing/2014/main" id="{CC0E5688-AC0E-47EA-B8A5-A9C2EAB7B2DB}"/>
              </a:ext>
            </a:extLst>
          </p:cNvPr>
          <p:cNvSpPr>
            <a:spLocks noChangeArrowheads="1"/>
          </p:cNvSpPr>
          <p:nvPr/>
        </p:nvSpPr>
        <p:spPr bwMode="auto">
          <a:xfrm>
            <a:off x="1785938" y="2143125"/>
            <a:ext cx="803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C</a:t>
            </a:r>
            <a:endParaRPr lang="zh-CN" altLang="en-US" sz="1600">
              <a:solidFill>
                <a:srgbClr val="000000"/>
              </a:solidFill>
            </a:endParaRPr>
          </a:p>
        </p:txBody>
      </p:sp>
      <p:sp>
        <p:nvSpPr>
          <p:cNvPr id="20" name="TextBox 32">
            <a:extLst>
              <a:ext uri="{FF2B5EF4-FFF2-40B4-BE49-F238E27FC236}">
                <a16:creationId xmlns:a16="http://schemas.microsoft.com/office/drawing/2014/main" id="{8FB752B2-4945-44BC-85BC-3DDDD7EF64D7}"/>
              </a:ext>
            </a:extLst>
          </p:cNvPr>
          <p:cNvSpPr>
            <a:spLocks noChangeArrowheads="1"/>
          </p:cNvSpPr>
          <p:nvPr/>
        </p:nvSpPr>
        <p:spPr bwMode="auto">
          <a:xfrm>
            <a:off x="1785938" y="2790825"/>
            <a:ext cx="6254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C</a:t>
            </a:r>
            <a:r>
              <a:rPr lang="en-US" altLang="zh-CN" sz="1100">
                <a:solidFill>
                  <a:srgbClr val="000000"/>
                </a:solidFill>
              </a:rPr>
              <a:t>2</a:t>
            </a:r>
            <a:endParaRPr lang="zh-CN" altLang="en-US" sz="1100">
              <a:solidFill>
                <a:srgbClr val="000000"/>
              </a:solidFill>
            </a:endParaRPr>
          </a:p>
        </p:txBody>
      </p:sp>
      <p:sp>
        <p:nvSpPr>
          <p:cNvPr id="21" name="TextBox 33">
            <a:extLst>
              <a:ext uri="{FF2B5EF4-FFF2-40B4-BE49-F238E27FC236}">
                <a16:creationId xmlns:a16="http://schemas.microsoft.com/office/drawing/2014/main" id="{965D4CDA-3A4D-4A1C-ADAC-785399E7B8B8}"/>
              </a:ext>
            </a:extLst>
          </p:cNvPr>
          <p:cNvSpPr>
            <a:spLocks noChangeArrowheads="1"/>
          </p:cNvSpPr>
          <p:nvPr/>
        </p:nvSpPr>
        <p:spPr bwMode="auto">
          <a:xfrm>
            <a:off x="1785938" y="5008563"/>
            <a:ext cx="62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a:solidFill>
                  <a:srgbClr val="000000"/>
                </a:solidFill>
              </a:rPr>
              <a:t>Y</a:t>
            </a:r>
            <a:endParaRPr lang="zh-CN" altLang="en-US" sz="1800">
              <a:solidFill>
                <a:srgbClr val="000000"/>
              </a:solidFill>
            </a:endParaRPr>
          </a:p>
        </p:txBody>
      </p:sp>
      <p:sp>
        <p:nvSpPr>
          <p:cNvPr id="22" name="TextBox 34">
            <a:extLst>
              <a:ext uri="{FF2B5EF4-FFF2-40B4-BE49-F238E27FC236}">
                <a16:creationId xmlns:a16="http://schemas.microsoft.com/office/drawing/2014/main" id="{D6C6CAC1-F0DD-4BD2-BE69-624A58837D0D}"/>
              </a:ext>
            </a:extLst>
          </p:cNvPr>
          <p:cNvSpPr>
            <a:spLocks noChangeArrowheads="1"/>
          </p:cNvSpPr>
          <p:nvPr/>
        </p:nvSpPr>
        <p:spPr bwMode="auto">
          <a:xfrm>
            <a:off x="1785938" y="3740150"/>
            <a:ext cx="6254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C</a:t>
            </a:r>
            <a:r>
              <a:rPr lang="en-US" altLang="zh-CN" sz="1100">
                <a:solidFill>
                  <a:srgbClr val="000000"/>
                </a:solidFill>
              </a:rPr>
              <a:t>1</a:t>
            </a:r>
            <a:endParaRPr lang="zh-CN" altLang="en-US" sz="1100">
              <a:solidFill>
                <a:srgbClr val="000000"/>
              </a:solidFill>
            </a:endParaRPr>
          </a:p>
        </p:txBody>
      </p:sp>
      <p:sp>
        <p:nvSpPr>
          <p:cNvPr id="23" name="TextBox 35">
            <a:extLst>
              <a:ext uri="{FF2B5EF4-FFF2-40B4-BE49-F238E27FC236}">
                <a16:creationId xmlns:a16="http://schemas.microsoft.com/office/drawing/2014/main" id="{39551D8C-47DD-4F1C-B5C7-7380480A0FD9}"/>
              </a:ext>
            </a:extLst>
          </p:cNvPr>
          <p:cNvSpPr>
            <a:spLocks noChangeArrowheads="1"/>
          </p:cNvSpPr>
          <p:nvPr/>
        </p:nvSpPr>
        <p:spPr bwMode="auto">
          <a:xfrm>
            <a:off x="1785938" y="4454525"/>
            <a:ext cx="714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C</a:t>
            </a:r>
            <a:r>
              <a:rPr lang="en-US" altLang="zh-CN" sz="1100">
                <a:solidFill>
                  <a:srgbClr val="000000"/>
                </a:solidFill>
              </a:rPr>
              <a:t>0</a:t>
            </a:r>
            <a:endParaRPr lang="zh-CN" altLang="en-US" sz="1100">
              <a:solidFill>
                <a:srgbClr val="000000"/>
              </a:solidFill>
            </a:endParaRPr>
          </a:p>
        </p:txBody>
      </p:sp>
      <p:sp>
        <p:nvSpPr>
          <p:cNvPr id="24" name="TextBox 36">
            <a:extLst>
              <a:ext uri="{FF2B5EF4-FFF2-40B4-BE49-F238E27FC236}">
                <a16:creationId xmlns:a16="http://schemas.microsoft.com/office/drawing/2014/main" id="{8E663A69-E6BA-4AFC-8444-FBF78680B257}"/>
              </a:ext>
            </a:extLst>
          </p:cNvPr>
          <p:cNvSpPr>
            <a:spLocks noChangeArrowheads="1"/>
          </p:cNvSpPr>
          <p:nvPr/>
        </p:nvSpPr>
        <p:spPr bwMode="auto">
          <a:xfrm>
            <a:off x="1785938" y="5748338"/>
            <a:ext cx="62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a:solidFill>
                  <a:srgbClr val="000000"/>
                </a:solidFill>
              </a:rPr>
              <a:t>O</a:t>
            </a:r>
            <a:endParaRPr lang="zh-CN" altLang="en-US" sz="1800">
              <a:solidFill>
                <a:srgbClr val="000000"/>
              </a:solidFill>
            </a:endParaRPr>
          </a:p>
        </p:txBody>
      </p:sp>
      <p:sp>
        <p:nvSpPr>
          <p:cNvPr id="25" name="TextBox 37">
            <a:extLst>
              <a:ext uri="{FF2B5EF4-FFF2-40B4-BE49-F238E27FC236}">
                <a16:creationId xmlns:a16="http://schemas.microsoft.com/office/drawing/2014/main" id="{DD41B73A-3C73-431F-8D6A-37C6DA7EC9D1}"/>
              </a:ext>
            </a:extLst>
          </p:cNvPr>
          <p:cNvSpPr>
            <a:spLocks noChangeArrowheads="1"/>
          </p:cNvSpPr>
          <p:nvPr/>
        </p:nvSpPr>
        <p:spPr bwMode="auto">
          <a:xfrm>
            <a:off x="2768600" y="5748338"/>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H</a:t>
            </a:r>
            <a:r>
              <a:rPr lang="en-US" altLang="zh-CN" sz="1100">
                <a:solidFill>
                  <a:srgbClr val="000000"/>
                </a:solidFill>
              </a:rPr>
              <a:t>1</a:t>
            </a:r>
            <a:endParaRPr lang="zh-CN" altLang="en-US" sz="1100">
              <a:solidFill>
                <a:srgbClr val="000000"/>
              </a:solidFill>
            </a:endParaRPr>
          </a:p>
        </p:txBody>
      </p:sp>
      <p:sp>
        <p:nvSpPr>
          <p:cNvPr id="26" name="TextBox 38">
            <a:extLst>
              <a:ext uri="{FF2B5EF4-FFF2-40B4-BE49-F238E27FC236}">
                <a16:creationId xmlns:a16="http://schemas.microsoft.com/office/drawing/2014/main" id="{CADA9653-4BB1-4992-BF07-A950BB25A4C6}"/>
              </a:ext>
            </a:extLst>
          </p:cNvPr>
          <p:cNvSpPr>
            <a:spLocks noChangeArrowheads="1"/>
          </p:cNvSpPr>
          <p:nvPr/>
        </p:nvSpPr>
        <p:spPr bwMode="auto">
          <a:xfrm>
            <a:off x="3214688" y="5748338"/>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H</a:t>
            </a:r>
            <a:r>
              <a:rPr lang="en-US" altLang="zh-CN" sz="1100">
                <a:solidFill>
                  <a:srgbClr val="000000"/>
                </a:solidFill>
              </a:rPr>
              <a:t>2</a:t>
            </a:r>
            <a:endParaRPr lang="zh-CN" altLang="en-US" sz="1100">
              <a:solidFill>
                <a:srgbClr val="000000"/>
              </a:solidFill>
            </a:endParaRPr>
          </a:p>
        </p:txBody>
      </p:sp>
      <p:sp>
        <p:nvSpPr>
          <p:cNvPr id="27" name="TextBox 39">
            <a:extLst>
              <a:ext uri="{FF2B5EF4-FFF2-40B4-BE49-F238E27FC236}">
                <a16:creationId xmlns:a16="http://schemas.microsoft.com/office/drawing/2014/main" id="{46A434ED-08F6-4EAD-BFCB-FED70B1F1CFB}"/>
              </a:ext>
            </a:extLst>
          </p:cNvPr>
          <p:cNvSpPr>
            <a:spLocks noChangeArrowheads="1"/>
          </p:cNvSpPr>
          <p:nvPr/>
        </p:nvSpPr>
        <p:spPr bwMode="auto">
          <a:xfrm>
            <a:off x="4108450" y="5748338"/>
            <a:ext cx="6238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H</a:t>
            </a:r>
            <a:r>
              <a:rPr lang="en-US" altLang="zh-CN" sz="1100">
                <a:solidFill>
                  <a:srgbClr val="000000"/>
                </a:solidFill>
              </a:rPr>
              <a:t>0</a:t>
            </a:r>
            <a:endParaRPr lang="zh-CN" altLang="en-US" sz="1100">
              <a:solidFill>
                <a:srgbClr val="000000"/>
              </a:solidFill>
            </a:endParaRPr>
          </a:p>
        </p:txBody>
      </p:sp>
      <p:sp>
        <p:nvSpPr>
          <p:cNvPr id="28" name="TextBox 40">
            <a:extLst>
              <a:ext uri="{FF2B5EF4-FFF2-40B4-BE49-F238E27FC236}">
                <a16:creationId xmlns:a16="http://schemas.microsoft.com/office/drawing/2014/main" id="{B9726625-5808-44A0-AC2A-D37D2DDA156B}"/>
              </a:ext>
            </a:extLst>
          </p:cNvPr>
          <p:cNvSpPr>
            <a:spLocks noChangeArrowheads="1"/>
          </p:cNvSpPr>
          <p:nvPr/>
        </p:nvSpPr>
        <p:spPr bwMode="auto">
          <a:xfrm>
            <a:off x="5446713" y="5748338"/>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L</a:t>
            </a:r>
            <a:endParaRPr lang="zh-CN" altLang="en-US" sz="1100">
              <a:solidFill>
                <a:srgbClr val="000000"/>
              </a:solidFill>
            </a:endParaRPr>
          </a:p>
        </p:txBody>
      </p:sp>
      <p:sp>
        <p:nvSpPr>
          <p:cNvPr id="29" name="TextBox 41">
            <a:extLst>
              <a:ext uri="{FF2B5EF4-FFF2-40B4-BE49-F238E27FC236}">
                <a16:creationId xmlns:a16="http://schemas.microsoft.com/office/drawing/2014/main" id="{4E37E4C7-5768-47ED-BD3F-08881AD1AB2C}"/>
              </a:ext>
            </a:extLst>
          </p:cNvPr>
          <p:cNvSpPr>
            <a:spLocks noChangeArrowheads="1"/>
          </p:cNvSpPr>
          <p:nvPr/>
        </p:nvSpPr>
        <p:spPr bwMode="auto">
          <a:xfrm>
            <a:off x="5715000" y="4916488"/>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E</a:t>
            </a:r>
            <a:endParaRPr lang="zh-CN" altLang="en-US" sz="1100">
              <a:solidFill>
                <a:srgbClr val="000000"/>
              </a:solidFill>
            </a:endParaRPr>
          </a:p>
        </p:txBody>
      </p:sp>
      <p:sp>
        <p:nvSpPr>
          <p:cNvPr id="30" name="TextBox 42">
            <a:extLst>
              <a:ext uri="{FF2B5EF4-FFF2-40B4-BE49-F238E27FC236}">
                <a16:creationId xmlns:a16="http://schemas.microsoft.com/office/drawing/2014/main" id="{FD0B25BA-F233-4C46-9113-F7D4A18874EE}"/>
              </a:ext>
            </a:extLst>
          </p:cNvPr>
          <p:cNvSpPr>
            <a:spLocks noChangeArrowheads="1"/>
          </p:cNvSpPr>
          <p:nvPr/>
        </p:nvSpPr>
        <p:spPr bwMode="auto">
          <a:xfrm>
            <a:off x="3840163" y="5102225"/>
            <a:ext cx="6254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A</a:t>
            </a:r>
            <a:endParaRPr lang="zh-CN" altLang="en-US" sz="1100">
              <a:solidFill>
                <a:srgbClr val="000000"/>
              </a:solidFill>
            </a:endParaRPr>
          </a:p>
        </p:txBody>
      </p:sp>
      <p:sp>
        <p:nvSpPr>
          <p:cNvPr id="31" name="TextBox 43">
            <a:extLst>
              <a:ext uri="{FF2B5EF4-FFF2-40B4-BE49-F238E27FC236}">
                <a16:creationId xmlns:a16="http://schemas.microsoft.com/office/drawing/2014/main" id="{113A9881-986E-40B6-8619-8C0E839D8D24}"/>
              </a:ext>
            </a:extLst>
          </p:cNvPr>
          <p:cNvSpPr>
            <a:spLocks noChangeArrowheads="1"/>
          </p:cNvSpPr>
          <p:nvPr/>
        </p:nvSpPr>
        <p:spPr bwMode="auto">
          <a:xfrm>
            <a:off x="2679700" y="4270375"/>
            <a:ext cx="6238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B</a:t>
            </a:r>
            <a:endParaRPr lang="zh-CN" altLang="en-US" sz="1100">
              <a:solidFill>
                <a:srgbClr val="000000"/>
              </a:solidFill>
            </a:endParaRPr>
          </a:p>
        </p:txBody>
      </p:sp>
      <p:sp>
        <p:nvSpPr>
          <p:cNvPr id="32" name="TextBox 44">
            <a:extLst>
              <a:ext uri="{FF2B5EF4-FFF2-40B4-BE49-F238E27FC236}">
                <a16:creationId xmlns:a16="http://schemas.microsoft.com/office/drawing/2014/main" id="{1CAE340E-5AE4-4D5A-A58F-A9FF65411203}"/>
              </a:ext>
            </a:extLst>
          </p:cNvPr>
          <p:cNvSpPr>
            <a:spLocks noChangeArrowheads="1"/>
          </p:cNvSpPr>
          <p:nvPr/>
        </p:nvSpPr>
        <p:spPr bwMode="auto">
          <a:xfrm>
            <a:off x="3214688" y="2882900"/>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C</a:t>
            </a:r>
            <a:endParaRPr lang="zh-CN" altLang="en-US" sz="1100">
              <a:solidFill>
                <a:srgbClr val="000000"/>
              </a:solidFill>
            </a:endParaRPr>
          </a:p>
        </p:txBody>
      </p:sp>
      <p:sp>
        <p:nvSpPr>
          <p:cNvPr id="33" name="TextBox 45">
            <a:extLst>
              <a:ext uri="{FF2B5EF4-FFF2-40B4-BE49-F238E27FC236}">
                <a16:creationId xmlns:a16="http://schemas.microsoft.com/office/drawing/2014/main" id="{5E49CAD3-F565-41FE-ADCE-EC390573D9EE}"/>
              </a:ext>
            </a:extLst>
          </p:cNvPr>
          <p:cNvSpPr>
            <a:spLocks noChangeArrowheads="1"/>
          </p:cNvSpPr>
          <p:nvPr/>
        </p:nvSpPr>
        <p:spPr bwMode="auto">
          <a:xfrm>
            <a:off x="4197350" y="2420938"/>
            <a:ext cx="8921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PEP</a:t>
            </a:r>
            <a:endParaRPr lang="zh-CN" altLang="en-US" sz="1100">
              <a:solidFill>
                <a:srgbClr val="000000"/>
              </a:solidFill>
            </a:endParaRPr>
          </a:p>
        </p:txBody>
      </p:sp>
      <p:sp>
        <p:nvSpPr>
          <p:cNvPr id="34" name="TextBox 46">
            <a:extLst>
              <a:ext uri="{FF2B5EF4-FFF2-40B4-BE49-F238E27FC236}">
                <a16:creationId xmlns:a16="http://schemas.microsoft.com/office/drawing/2014/main" id="{41A7DAC7-77A7-4FA7-B7D5-3B91432569F6}"/>
              </a:ext>
            </a:extLst>
          </p:cNvPr>
          <p:cNvSpPr>
            <a:spLocks noChangeArrowheads="1"/>
          </p:cNvSpPr>
          <p:nvPr/>
        </p:nvSpPr>
        <p:spPr bwMode="auto">
          <a:xfrm>
            <a:off x="6518275" y="5748338"/>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H</a:t>
            </a:r>
            <a:endParaRPr lang="zh-CN" altLang="en-US" sz="1100">
              <a:solidFill>
                <a:srgbClr val="000000"/>
              </a:solidFill>
            </a:endParaRPr>
          </a:p>
        </p:txBody>
      </p:sp>
      <p:sp>
        <p:nvSpPr>
          <p:cNvPr id="35" name="TextBox 47">
            <a:extLst>
              <a:ext uri="{FF2B5EF4-FFF2-40B4-BE49-F238E27FC236}">
                <a16:creationId xmlns:a16="http://schemas.microsoft.com/office/drawing/2014/main" id="{4562E437-EBB4-404D-97BA-FAA85AEBDC05}"/>
              </a:ext>
            </a:extLst>
          </p:cNvPr>
          <p:cNvSpPr>
            <a:spLocks noChangeArrowheads="1"/>
          </p:cNvSpPr>
          <p:nvPr/>
        </p:nvSpPr>
        <p:spPr bwMode="auto">
          <a:xfrm>
            <a:off x="4017963" y="3436938"/>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U</a:t>
            </a:r>
            <a:r>
              <a:rPr lang="en-US" altLang="zh-CN" sz="1100">
                <a:solidFill>
                  <a:srgbClr val="000000"/>
                </a:solidFill>
              </a:rPr>
              <a:t>2</a:t>
            </a:r>
            <a:endParaRPr lang="zh-CN" altLang="en-US" sz="1100">
              <a:solidFill>
                <a:srgbClr val="000000"/>
              </a:solidFill>
            </a:endParaRPr>
          </a:p>
        </p:txBody>
      </p:sp>
      <p:sp>
        <p:nvSpPr>
          <p:cNvPr id="36" name="TextBox 48">
            <a:extLst>
              <a:ext uri="{FF2B5EF4-FFF2-40B4-BE49-F238E27FC236}">
                <a16:creationId xmlns:a16="http://schemas.microsoft.com/office/drawing/2014/main" id="{B2E1C4A0-1CEA-4C90-AEF5-0DCC8BBB7790}"/>
              </a:ext>
            </a:extLst>
          </p:cNvPr>
          <p:cNvSpPr>
            <a:spLocks noChangeArrowheads="1"/>
          </p:cNvSpPr>
          <p:nvPr/>
        </p:nvSpPr>
        <p:spPr bwMode="auto">
          <a:xfrm>
            <a:off x="3660775" y="3992563"/>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U</a:t>
            </a:r>
            <a:r>
              <a:rPr lang="en-US" altLang="zh-CN" sz="1100">
                <a:solidFill>
                  <a:srgbClr val="000000"/>
                </a:solidFill>
              </a:rPr>
              <a:t>1</a:t>
            </a:r>
            <a:endParaRPr lang="zh-CN" altLang="en-US" sz="1100">
              <a:solidFill>
                <a:srgbClr val="000000"/>
              </a:solidFill>
            </a:endParaRPr>
          </a:p>
        </p:txBody>
      </p:sp>
      <p:sp>
        <p:nvSpPr>
          <p:cNvPr id="37" name="TextBox 49">
            <a:extLst>
              <a:ext uri="{FF2B5EF4-FFF2-40B4-BE49-F238E27FC236}">
                <a16:creationId xmlns:a16="http://schemas.microsoft.com/office/drawing/2014/main" id="{D8DE4707-A3DF-4CF8-87BA-9F12B2FF141B}"/>
              </a:ext>
            </a:extLst>
          </p:cNvPr>
          <p:cNvSpPr>
            <a:spLocks noChangeArrowheads="1"/>
          </p:cNvSpPr>
          <p:nvPr/>
        </p:nvSpPr>
        <p:spPr bwMode="auto">
          <a:xfrm>
            <a:off x="4554538" y="4546600"/>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U</a:t>
            </a:r>
            <a:r>
              <a:rPr lang="en-US" altLang="zh-CN" sz="1100">
                <a:solidFill>
                  <a:srgbClr val="000000"/>
                </a:solidFill>
              </a:rPr>
              <a:t>0</a:t>
            </a:r>
            <a:endParaRPr lang="zh-CN" altLang="en-US" sz="1100">
              <a:solidFill>
                <a:srgbClr val="000000"/>
              </a:solidFill>
            </a:endParaRPr>
          </a:p>
        </p:txBody>
      </p:sp>
      <p:sp>
        <p:nvSpPr>
          <p:cNvPr id="38" name="圆角矩形标注 36">
            <a:extLst>
              <a:ext uri="{FF2B5EF4-FFF2-40B4-BE49-F238E27FC236}">
                <a16:creationId xmlns:a16="http://schemas.microsoft.com/office/drawing/2014/main" id="{F8BA03ED-05AA-41C1-B246-4177A2B2786D}"/>
              </a:ext>
            </a:extLst>
          </p:cNvPr>
          <p:cNvSpPr>
            <a:spLocks noChangeArrowheads="1"/>
          </p:cNvSpPr>
          <p:nvPr/>
        </p:nvSpPr>
        <p:spPr bwMode="auto">
          <a:xfrm>
            <a:off x="5929313" y="1500188"/>
            <a:ext cx="2714625" cy="1463675"/>
          </a:xfrm>
          <a:prstGeom prst="wedgeRoundRectCallout">
            <a:avLst>
              <a:gd name="adj1" fmla="val -120815"/>
              <a:gd name="adj2" fmla="val 61505"/>
              <a:gd name="adj3" fmla="val 16667"/>
            </a:avLst>
          </a:prstGeom>
          <a:solidFill>
            <a:srgbClr val="F5E2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b="0">
                <a:solidFill>
                  <a:srgbClr val="000000"/>
                </a:solidFill>
              </a:rPr>
              <a:t>W</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条件下的预算线</a:t>
            </a:r>
            <a:r>
              <a:rPr lang="en-US" altLang="zh-CN" sz="1600" b="0">
                <a:solidFill>
                  <a:srgbClr val="000000"/>
                </a:solidFill>
              </a:rPr>
              <a:t>EC</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与无差异曲线</a:t>
            </a:r>
            <a:r>
              <a:rPr lang="en-US" altLang="zh-CN" sz="1600" b="0">
                <a:solidFill>
                  <a:srgbClr val="000000"/>
                </a:solidFill>
              </a:rPr>
              <a:t>U</a:t>
            </a:r>
            <a:r>
              <a:rPr lang="en-US" altLang="zh-CN" sz="1100" b="0">
                <a:solidFill>
                  <a:srgbClr val="000000"/>
                </a:solidFill>
              </a:rPr>
              <a:t>0</a:t>
            </a:r>
            <a:r>
              <a:rPr lang="zh-CN" altLang="en-US" sz="1600" b="0">
                <a:solidFill>
                  <a:srgbClr val="000000"/>
                </a:solidFill>
              </a:rPr>
              <a:t>的切点为</a:t>
            </a:r>
            <a:r>
              <a:rPr lang="en-US" altLang="zh-CN" sz="1600" b="0">
                <a:solidFill>
                  <a:srgbClr val="000000"/>
                </a:solidFill>
              </a:rPr>
              <a:t>A</a:t>
            </a:r>
            <a:r>
              <a:rPr lang="zh-CN" altLang="en-US" sz="1600" b="0">
                <a:solidFill>
                  <a:srgbClr val="000000"/>
                </a:solidFill>
              </a:rPr>
              <a:t>。 与点</a:t>
            </a:r>
            <a:r>
              <a:rPr lang="en-US" altLang="zh-CN" sz="1600" b="0">
                <a:solidFill>
                  <a:srgbClr val="000000"/>
                </a:solidFill>
              </a:rPr>
              <a:t>A</a:t>
            </a:r>
            <a:r>
              <a:rPr lang="zh-CN" altLang="en-US" sz="1600" b="0">
                <a:solidFill>
                  <a:srgbClr val="000000"/>
                </a:solidFill>
              </a:rPr>
              <a:t>对应的最优闲暇量为</a:t>
            </a:r>
            <a:r>
              <a:rPr lang="en-US" altLang="zh-CN" sz="1600" b="0">
                <a:solidFill>
                  <a:srgbClr val="000000"/>
                </a:solidFill>
              </a:rPr>
              <a:t>H</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从而劳动供给量为</a:t>
            </a:r>
            <a:r>
              <a:rPr lang="en-US" altLang="zh-CN" sz="1600" b="0">
                <a:solidFill>
                  <a:srgbClr val="000000"/>
                </a:solidFill>
              </a:rPr>
              <a:t>L-H</a:t>
            </a:r>
            <a:r>
              <a:rPr lang="en-US" altLang="zh-CN" sz="1100" b="0">
                <a:solidFill>
                  <a:srgbClr val="000000"/>
                </a:solidFill>
              </a:rPr>
              <a:t>0</a:t>
            </a:r>
            <a:r>
              <a:rPr lang="zh-CN" altLang="en-US" sz="1600" b="0">
                <a:solidFill>
                  <a:srgbClr val="000000"/>
                </a:solidFill>
              </a:rPr>
              <a:t>。同理，可得</a:t>
            </a:r>
            <a:r>
              <a:rPr lang="en-US" altLang="zh-CN" sz="1600" b="0">
                <a:solidFill>
                  <a:srgbClr val="000000"/>
                </a:solidFill>
              </a:rPr>
              <a:t>B,C</a:t>
            </a:r>
            <a:endParaRPr lang="zh-CN" altLang="en-US" sz="1600" b="0">
              <a:solidFill>
                <a:srgbClr val="000000"/>
              </a:solidFill>
            </a:endParaRPr>
          </a:p>
        </p:txBody>
      </p:sp>
      <p:sp>
        <p:nvSpPr>
          <p:cNvPr id="39" name="圆角矩形标注 37">
            <a:extLst>
              <a:ext uri="{FF2B5EF4-FFF2-40B4-BE49-F238E27FC236}">
                <a16:creationId xmlns:a16="http://schemas.microsoft.com/office/drawing/2014/main" id="{2E57032A-7DE1-42B5-B4B5-285BF02EAD69}"/>
              </a:ext>
            </a:extLst>
          </p:cNvPr>
          <p:cNvSpPr>
            <a:spLocks noChangeArrowheads="1"/>
          </p:cNvSpPr>
          <p:nvPr/>
        </p:nvSpPr>
        <p:spPr bwMode="auto">
          <a:xfrm>
            <a:off x="6429375" y="4429125"/>
            <a:ext cx="2643188" cy="919163"/>
          </a:xfrm>
          <a:prstGeom prst="wedgeRoundRectCallout">
            <a:avLst>
              <a:gd name="adj1" fmla="val -69153"/>
              <a:gd name="adj2" fmla="val 23032"/>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消费者的初始状态为点</a:t>
            </a:r>
            <a:r>
              <a:rPr lang="en-US" altLang="zh-CN" sz="1600" b="0">
                <a:solidFill>
                  <a:srgbClr val="000000"/>
                </a:solidFill>
              </a:rPr>
              <a:t>E, </a:t>
            </a:r>
            <a:r>
              <a:rPr lang="zh-CN" altLang="en-US" sz="1600" b="0">
                <a:solidFill>
                  <a:srgbClr val="000000"/>
                </a:solidFill>
              </a:rPr>
              <a:t>它表示非劳动收入</a:t>
            </a:r>
            <a:r>
              <a:rPr lang="en-US" altLang="zh-CN" sz="1600" b="0">
                <a:solidFill>
                  <a:srgbClr val="000000"/>
                </a:solidFill>
              </a:rPr>
              <a:t>Y</a:t>
            </a:r>
            <a:r>
              <a:rPr lang="zh-CN" altLang="en-US" sz="1600" b="0">
                <a:solidFill>
                  <a:srgbClr val="000000"/>
                </a:solidFill>
              </a:rPr>
              <a:t>与时间资源总量</a:t>
            </a:r>
            <a:r>
              <a:rPr lang="en-US" altLang="zh-CN" sz="1600" b="0">
                <a:solidFill>
                  <a:srgbClr val="000000"/>
                </a:solidFill>
              </a:rPr>
              <a:t>L</a:t>
            </a:r>
            <a:r>
              <a:rPr lang="zh-CN" altLang="en-US" sz="1600" b="0">
                <a:solidFill>
                  <a:srgbClr val="000000"/>
                </a:solidFill>
              </a:rPr>
              <a:t>的组合。 </a:t>
            </a:r>
            <a:endParaRPr lang="zh-CN" altLang="en-US" sz="1600">
              <a:solidFill>
                <a:schemeClr val="tx1"/>
              </a:solidFill>
            </a:endParaRPr>
          </a:p>
        </p:txBody>
      </p:sp>
      <p:sp>
        <p:nvSpPr>
          <p:cNvPr id="40" name="圆角矩形标注 38">
            <a:extLst>
              <a:ext uri="{FF2B5EF4-FFF2-40B4-BE49-F238E27FC236}">
                <a16:creationId xmlns:a16="http://schemas.microsoft.com/office/drawing/2014/main" id="{B6CCE6FB-E16A-462A-AD40-385A4700FC14}"/>
              </a:ext>
            </a:extLst>
          </p:cNvPr>
          <p:cNvSpPr>
            <a:spLocks noChangeArrowheads="1"/>
          </p:cNvSpPr>
          <p:nvPr/>
        </p:nvSpPr>
        <p:spPr bwMode="auto">
          <a:xfrm>
            <a:off x="214313" y="2500313"/>
            <a:ext cx="1714500" cy="1973262"/>
          </a:xfrm>
          <a:prstGeom prst="wedgeRoundRectCallout">
            <a:avLst>
              <a:gd name="adj1" fmla="val 57046"/>
              <a:gd name="adj2" fmla="val 55889"/>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如果劳动价格即工资为</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则最大可能的消费为</a:t>
            </a:r>
            <a:r>
              <a:rPr lang="en-US" altLang="zh-CN" sz="1600" b="0">
                <a:solidFill>
                  <a:srgbClr val="000000"/>
                </a:solidFill>
              </a:rPr>
              <a:t>C</a:t>
            </a:r>
            <a:r>
              <a:rPr lang="en-US" altLang="zh-CN" sz="1100" b="0">
                <a:solidFill>
                  <a:srgbClr val="000000"/>
                </a:solidFill>
              </a:rPr>
              <a:t>0</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L+Y, </a:t>
            </a:r>
            <a:r>
              <a:rPr lang="zh-CN" altLang="en-US" sz="1600" b="0">
                <a:solidFill>
                  <a:srgbClr val="000000"/>
                </a:solidFill>
              </a:rPr>
              <a:t>即劳动收入与非劳动收入之和。 </a:t>
            </a:r>
            <a:endParaRPr lang="zh-CN" altLang="en-US" sz="1600">
              <a:solidFill>
                <a:schemeClr val="tx1"/>
              </a:solidFill>
            </a:endParaRPr>
          </a:p>
        </p:txBody>
      </p:sp>
      <p:sp>
        <p:nvSpPr>
          <p:cNvPr id="41" name="圆角矩形标注 39">
            <a:extLst>
              <a:ext uri="{FF2B5EF4-FFF2-40B4-BE49-F238E27FC236}">
                <a16:creationId xmlns:a16="http://schemas.microsoft.com/office/drawing/2014/main" id="{2B311CC9-26B4-4459-8F0C-6BFCB40DE81E}"/>
              </a:ext>
            </a:extLst>
          </p:cNvPr>
          <p:cNvSpPr>
            <a:spLocks noChangeArrowheads="1"/>
          </p:cNvSpPr>
          <p:nvPr/>
        </p:nvSpPr>
        <p:spPr bwMode="auto">
          <a:xfrm>
            <a:off x="6000750" y="3214688"/>
            <a:ext cx="3000375" cy="919162"/>
          </a:xfrm>
          <a:prstGeom prst="wedgeRoundRectCallout">
            <a:avLst>
              <a:gd name="adj1" fmla="val -120481"/>
              <a:gd name="adj2" fmla="val -70106"/>
              <a:gd name="adj3" fmla="val 16667"/>
            </a:avLst>
          </a:prstGeom>
          <a:solidFill>
            <a:srgbClr val="F7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重复上述过程</a:t>
            </a:r>
            <a:r>
              <a:rPr lang="en-US" altLang="zh-CN" sz="1600" b="0">
                <a:solidFill>
                  <a:srgbClr val="000000"/>
                </a:solidFill>
              </a:rPr>
              <a:t>, </a:t>
            </a:r>
            <a:r>
              <a:rPr lang="zh-CN" altLang="en-US" sz="1600" b="0">
                <a:solidFill>
                  <a:srgbClr val="000000"/>
                </a:solidFill>
              </a:rPr>
              <a:t>可得到类似于</a:t>
            </a:r>
            <a:r>
              <a:rPr lang="en-US" altLang="zh-CN" sz="1600" b="0">
                <a:solidFill>
                  <a:srgbClr val="000000"/>
                </a:solidFill>
              </a:rPr>
              <a:t>A</a:t>
            </a:r>
            <a:r>
              <a:rPr lang="zh-CN" altLang="en-US" sz="1600" b="0">
                <a:solidFill>
                  <a:srgbClr val="000000"/>
                </a:solidFill>
              </a:rPr>
              <a:t>、 </a:t>
            </a:r>
            <a:r>
              <a:rPr lang="en-US" altLang="zh-CN" sz="1600" b="0">
                <a:solidFill>
                  <a:srgbClr val="000000"/>
                </a:solidFill>
              </a:rPr>
              <a:t>B</a:t>
            </a:r>
            <a:r>
              <a:rPr lang="zh-CN" altLang="en-US" sz="1600" b="0">
                <a:solidFill>
                  <a:srgbClr val="000000"/>
                </a:solidFill>
              </a:rPr>
              <a:t>和</a:t>
            </a:r>
            <a:r>
              <a:rPr lang="en-US" altLang="zh-CN" sz="1600" b="0">
                <a:solidFill>
                  <a:srgbClr val="000000"/>
                </a:solidFill>
              </a:rPr>
              <a:t>C</a:t>
            </a:r>
            <a:r>
              <a:rPr lang="zh-CN" altLang="en-US" sz="1600" b="0">
                <a:solidFill>
                  <a:srgbClr val="000000"/>
                </a:solidFill>
              </a:rPr>
              <a:t>的其他点。 这些点的集合即为价格扩展线</a:t>
            </a:r>
            <a:r>
              <a:rPr lang="en-US" altLang="zh-CN" sz="1600" b="0">
                <a:solidFill>
                  <a:srgbClr val="000000"/>
                </a:solidFill>
              </a:rPr>
              <a:t>PEP</a:t>
            </a:r>
            <a:endParaRPr lang="zh-CN" altLang="en-US" sz="1600" b="0">
              <a:solidFill>
                <a:srgbClr val="000000"/>
              </a:solidFill>
            </a:endParaRPr>
          </a:p>
        </p:txBody>
      </p:sp>
      <p:sp>
        <p:nvSpPr>
          <p:cNvPr id="43" name="圆角矩形标注 37">
            <a:extLst>
              <a:ext uri="{FF2B5EF4-FFF2-40B4-BE49-F238E27FC236}">
                <a16:creationId xmlns:a16="http://schemas.microsoft.com/office/drawing/2014/main" id="{C57CD7A4-38BE-4F6C-AFAA-4333DC69B674}"/>
              </a:ext>
            </a:extLst>
          </p:cNvPr>
          <p:cNvSpPr>
            <a:spLocks noChangeArrowheads="1"/>
          </p:cNvSpPr>
          <p:nvPr/>
        </p:nvSpPr>
        <p:spPr bwMode="auto">
          <a:xfrm>
            <a:off x="7088188" y="5789613"/>
            <a:ext cx="723900" cy="374650"/>
          </a:xfrm>
          <a:prstGeom prst="wedgeRoundRectCallout">
            <a:avLst>
              <a:gd name="adj1" fmla="val -96468"/>
              <a:gd name="adj2" fmla="val -29819"/>
              <a:gd name="adj3" fmla="val 16667"/>
            </a:avLst>
          </a:prstGeom>
          <a:solidFill>
            <a:srgbClr val="E6DCF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chemeClr val="tx1"/>
                </a:solidFill>
              </a:rPr>
              <a:t>闲暇</a:t>
            </a:r>
          </a:p>
        </p:txBody>
      </p:sp>
    </p:spTree>
    <p:extLst>
      <p:ext uri="{BB962C8B-B14F-4D97-AF65-F5344CB8AC3E}">
        <p14:creationId xmlns:p14="http://schemas.microsoft.com/office/powerpoint/2010/main" val="338134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p:cBhvr>
                                        <p:cTn id="7" dur="500"/>
                                        <p:tgtEl>
                                          <p:spTgt spid="19"/>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p:cBhvr>
                                        <p:cTn id="13" dur="500"/>
                                        <p:tgtEl>
                                          <p:spTgt spid="24"/>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p:cBhvr>
                                        <p:cTn id="16" dur="500"/>
                                        <p:tgtEl>
                                          <p:spTgt spid="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p:cBhvr>
                                        <p:cTn id="27" dur="500"/>
                                        <p:tgtEl>
                                          <p:spTgt spid="8"/>
                                        </p:tgtEl>
                                      </p:cBhvr>
                                    </p:animEffect>
                                  </p:childTnLst>
                                </p:cTn>
                              </p:par>
                              <p:par>
                                <p:cTn id="28" presetID="3"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p:cBhvr>
                                        <p:cTn id="30" dur="500"/>
                                        <p:tgtEl>
                                          <p:spTgt spid="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p:cBhvr>
                                        <p:cTn id="33" dur="500"/>
                                        <p:tgtEl>
                                          <p:spTgt spid="2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p:cBhvr>
                                        <p:cTn id="51" dur="500"/>
                                        <p:tgtEl>
                                          <p:spTgt spid="23"/>
                                        </p:tgtEl>
                                      </p:cBhvr>
                                    </p:animEffect>
                                  </p:childTnLst>
                                </p:cTn>
                              </p:par>
                              <p:par>
                                <p:cTn id="52" presetID="3" presetClass="entr" presetSubtype="1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p:cBhvr>
                                        <p:cTn id="64" dur="500"/>
                                        <p:tgtEl>
                                          <p:spTgt spid="37"/>
                                        </p:tgtEl>
                                      </p:cBhvr>
                                    </p:animEffect>
                                  </p:childTnLst>
                                </p:cTn>
                              </p:par>
                              <p:par>
                                <p:cTn id="65" presetID="3" presetClass="entr" presetSubtype="1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p:cBhvr>
                                        <p:cTn id="67" dur="500"/>
                                        <p:tgtEl>
                                          <p:spTgt spid="1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p:cBhvr>
                                        <p:cTn id="70" dur="500"/>
                                        <p:tgtEl>
                                          <p:spTgt spid="30"/>
                                        </p:tgtEl>
                                      </p:cBhvr>
                                    </p:animEffect>
                                  </p:childTnLst>
                                </p:cTn>
                              </p:par>
                              <p:par>
                                <p:cTn id="71" presetID="3" presetClass="entr" presetSubtype="1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p:cBhvr>
                                        <p:cTn id="73" dur="500"/>
                                        <p:tgtEl>
                                          <p:spTgt spid="1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p:cBhvr>
                                        <p:cTn id="81" dur="500"/>
                                        <p:tgtEl>
                                          <p:spTgt spid="1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6" fill="hold"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p:cBhvr>
                                        <p:cTn id="89" dur="500"/>
                                        <p:tgtEl>
                                          <p:spTgt spid="14"/>
                                        </p:tgtEl>
                                      </p:cBhvr>
                                    </p:animEffect>
                                  </p:childTnLst>
                                </p:cTn>
                              </p:par>
                              <p:par>
                                <p:cTn id="90" presetID="16" presetClass="entr" presetSubtype="26"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p:cBhvr>
                                        <p:cTn id="92" dur="500"/>
                                        <p:tgtEl>
                                          <p:spTgt spid="36"/>
                                        </p:tgtEl>
                                      </p:cBhvr>
                                    </p:animEffect>
                                  </p:childTnLst>
                                </p:cTn>
                              </p:par>
                              <p:par>
                                <p:cTn id="93" presetID="16" presetClass="entr" presetSubtype="26"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p:cBhvr>
                                        <p:cTn id="95" dur="500"/>
                                        <p:tgtEl>
                                          <p:spTgt spid="31"/>
                                        </p:tgtEl>
                                      </p:cBhvr>
                                    </p:animEffect>
                                  </p:childTnLst>
                                </p:cTn>
                              </p:par>
                              <p:par>
                                <p:cTn id="96" presetID="16" presetClass="entr" presetSubtype="26" fill="hold" nodeType="withEffect">
                                  <p:stCondLst>
                                    <p:cond delay="0"/>
                                  </p:stCondLst>
                                  <p:childTnLst>
                                    <p:set>
                                      <p:cBhvr>
                                        <p:cTn id="97" dur="1" fill="hold">
                                          <p:stCondLst>
                                            <p:cond delay="0"/>
                                          </p:stCondLst>
                                        </p:cTn>
                                        <p:tgtEl>
                                          <p:spTgt spid="18"/>
                                        </p:tgtEl>
                                        <p:attrNameLst>
                                          <p:attrName>style.visibility</p:attrName>
                                        </p:attrNameLst>
                                      </p:cBhvr>
                                      <p:to>
                                        <p:strVal val="visible"/>
                                      </p:to>
                                    </p:set>
                                    <p:animEffect>
                                      <p:cBhvr>
                                        <p:cTn id="98" dur="500"/>
                                        <p:tgtEl>
                                          <p:spTgt spid="18"/>
                                        </p:tgtEl>
                                      </p:cBhvr>
                                    </p:animEffect>
                                  </p:childTnLst>
                                </p:cTn>
                              </p:par>
                              <p:par>
                                <p:cTn id="99" presetID="16" presetClass="entr" presetSubtype="26"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p:cBhvr>
                                        <p:cTn id="106" dur="500"/>
                                        <p:tgtEl>
                                          <p:spTgt spid="20"/>
                                        </p:tgtEl>
                                      </p:cBhvr>
                                    </p:animEffect>
                                  </p:childTnLst>
                                </p:cTn>
                              </p:par>
                              <p:par>
                                <p:cTn id="107" presetID="3" presetClass="entr" presetSubtype="10" fill="hold" nodeType="withEffect">
                                  <p:stCondLst>
                                    <p:cond delay="0"/>
                                  </p:stCondLst>
                                  <p:childTnLst>
                                    <p:set>
                                      <p:cBhvr>
                                        <p:cTn id="108" dur="1" fill="hold">
                                          <p:stCondLst>
                                            <p:cond delay="0"/>
                                          </p:stCondLst>
                                        </p:cTn>
                                        <p:tgtEl>
                                          <p:spTgt spid="9"/>
                                        </p:tgtEl>
                                        <p:attrNameLst>
                                          <p:attrName>style.visibility</p:attrName>
                                        </p:attrNameLst>
                                      </p:cBhvr>
                                      <p:to>
                                        <p:strVal val="visible"/>
                                      </p:to>
                                    </p:set>
                                    <p:animEffect>
                                      <p:cBhvr>
                                        <p:cTn id="109" dur="500"/>
                                        <p:tgtEl>
                                          <p:spTgt spid="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p:cBhvr>
                                        <p:cTn id="114" dur="500"/>
                                        <p:tgtEl>
                                          <p:spTgt spid="3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p:cBhvr>
                                        <p:cTn id="117" dur="500"/>
                                        <p:tgtEl>
                                          <p:spTgt spid="35"/>
                                        </p:tgtEl>
                                      </p:cBhvr>
                                    </p:animEffect>
                                  </p:childTnLst>
                                </p:cTn>
                              </p:par>
                              <p:par>
                                <p:cTn id="118" presetID="3" presetClass="entr" presetSubtype="10" fill="hold"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p:cBhvr>
                                        <p:cTn id="120" dur="500"/>
                                        <p:tgtEl>
                                          <p:spTgt spid="13"/>
                                        </p:tgtEl>
                                      </p:cBhvr>
                                    </p:animEffect>
                                  </p:childTnLst>
                                </p:cTn>
                              </p:par>
                              <p:par>
                                <p:cTn id="121" presetID="3" presetClass="entr" presetSubtype="10" fill="hold"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p:cBhvr>
                                        <p:cTn id="123" dur="500"/>
                                        <p:tgtEl>
                                          <p:spTgt spid="17"/>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26"/>
                                        </p:tgtEl>
                                        <p:attrNameLst>
                                          <p:attrName>style.visibility</p:attrName>
                                        </p:attrNameLst>
                                      </p:cBhvr>
                                      <p:to>
                                        <p:strVal val="visible"/>
                                      </p:to>
                                    </p:set>
                                    <p:animEffect>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animEffect>
                                      <p:cBhvr>
                                        <p:cTn id="131" dur="500"/>
                                        <p:tgtEl>
                                          <p:spTgt spid="41"/>
                                        </p:tgtEl>
                                      </p:cBhvr>
                                    </p:animEffect>
                                  </p:childTnLst>
                                </p:cTn>
                              </p:par>
                            </p:childTnLst>
                          </p:cTn>
                        </p:par>
                      </p:childTnLst>
                    </p:cTn>
                  </p:par>
                  <p:par>
                    <p:cTn id="132" fill="hold">
                      <p:stCondLst>
                        <p:cond delay="indefinite"/>
                      </p:stCondLst>
                      <p:childTnLst>
                        <p:par>
                          <p:cTn id="133" fill="hold">
                            <p:stCondLst>
                              <p:cond delay="0"/>
                            </p:stCondLst>
                            <p:childTnLst>
                              <p:par>
                                <p:cTn id="134" presetID="5" presetClass="entr" presetSubtype="10" fill="hold" nodeType="clickEffect">
                                  <p:stCondLst>
                                    <p:cond delay="0"/>
                                  </p:stCondLst>
                                  <p:childTnLst>
                                    <p:set>
                                      <p:cBhvr>
                                        <p:cTn id="135" dur="1" fill="hold">
                                          <p:stCondLst>
                                            <p:cond delay="0"/>
                                          </p:stCondLst>
                                        </p:cTn>
                                        <p:tgtEl>
                                          <p:spTgt spid="12"/>
                                        </p:tgtEl>
                                        <p:attrNameLst>
                                          <p:attrName>style.visibility</p:attrName>
                                        </p:attrNameLst>
                                      </p:cBhvr>
                                      <p:to>
                                        <p:strVal val="visible"/>
                                      </p:to>
                                    </p:set>
                                    <p:animEffect>
                                      <p:cBhvr>
                                        <p:cTn id="136" dur="500"/>
                                        <p:tgtEl>
                                          <p:spTgt spid="12"/>
                                        </p:tgtEl>
                                      </p:cBhvr>
                                    </p:animEffect>
                                  </p:childTnLst>
                                </p:cTn>
                              </p:par>
                              <p:par>
                                <p:cTn id="137" presetID="5" presetClass="entr" presetSubtype="10" fill="hold" grpId="0" nodeType="withEffect">
                                  <p:stCondLst>
                                    <p:cond delay="0"/>
                                  </p:stCondLst>
                                  <p:childTnLst>
                                    <p:set>
                                      <p:cBhvr>
                                        <p:cTn id="138" dur="1" fill="hold">
                                          <p:stCondLst>
                                            <p:cond delay="0"/>
                                          </p:stCondLst>
                                        </p:cTn>
                                        <p:tgtEl>
                                          <p:spTgt spid="33"/>
                                        </p:tgtEl>
                                        <p:attrNameLst>
                                          <p:attrName>style.visibility</p:attrName>
                                        </p:attrNameLst>
                                      </p:cBhvr>
                                      <p:to>
                                        <p:strVal val="visible"/>
                                      </p:to>
                                    </p:set>
                                    <p:animEffect>
                                      <p:cBhvr>
                                        <p:cTn id="139" dur="500"/>
                                        <p:tgtEl>
                                          <p:spTgt spid="33"/>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43"/>
                                        </p:tgtEl>
                                        <p:attrNameLst>
                                          <p:attrName>style.visibility</p:attrName>
                                        </p:attrNameLst>
                                      </p:cBhvr>
                                      <p:to>
                                        <p:strVal val="visible"/>
                                      </p:to>
                                    </p:set>
                                    <p:animEffect>
                                      <p:cBhvr>
                                        <p:cTn id="1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utoUpdateAnimBg="0"/>
      <p:bldP spid="20" grpId="0" bldLvl="0" autoUpdateAnimBg="0"/>
      <p:bldP spid="21" grpId="0" bldLvl="0" autoUpdateAnimBg="0"/>
      <p:bldP spid="22"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P spid="36" grpId="0" bldLvl="0" autoUpdateAnimBg="0"/>
      <p:bldP spid="37" grpId="0" bldLvl="0" autoUpdateAnimBg="0"/>
      <p:bldP spid="38" grpId="0" bldLvl="0" animBg="1" autoUpdateAnimBg="0"/>
      <p:bldP spid="39" grpId="0" bldLvl="0" animBg="1" autoUpdateAnimBg="0"/>
      <p:bldP spid="40" grpId="0" bldLvl="0" animBg="1" autoUpdateAnimBg="0"/>
      <p:bldP spid="43"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3DBCA-808C-4592-8761-87368B661E3B}"/>
              </a:ext>
            </a:extLst>
          </p:cNvPr>
          <p:cNvSpPr>
            <a:spLocks noGrp="1"/>
          </p:cNvSpPr>
          <p:nvPr>
            <p:ph type="title"/>
          </p:nvPr>
        </p:nvSpPr>
        <p:spPr/>
        <p:txBody>
          <a:bodyPr>
            <a:normAutofit/>
          </a:bodyPr>
          <a:lstStyle/>
          <a:p>
            <a:r>
              <a:rPr lang="zh-CN" altLang="en-US" dirty="0"/>
              <a:t>劳动供给曲线</a:t>
            </a:r>
          </a:p>
        </p:txBody>
      </p:sp>
      <p:sp>
        <p:nvSpPr>
          <p:cNvPr id="3" name="内容占位符 2">
            <a:extLst>
              <a:ext uri="{FF2B5EF4-FFF2-40B4-BE49-F238E27FC236}">
                <a16:creationId xmlns:a16="http://schemas.microsoft.com/office/drawing/2014/main" id="{63AEF687-71D5-4EFC-A574-3778BC7C6CBA}"/>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4EA0BCFE-4B3D-45DF-8FAA-C526866126A7}"/>
              </a:ext>
            </a:extLst>
          </p:cNvPr>
          <p:cNvSpPr txBox="1">
            <a:spLocks noChangeArrowheads="1"/>
          </p:cNvSpPr>
          <p:nvPr/>
        </p:nvSpPr>
        <p:spPr>
          <a:xfrm>
            <a:off x="457200" y="1343025"/>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endParaRPr lang="zh-CN" altLang="en-US" dirty="0"/>
          </a:p>
        </p:txBody>
      </p:sp>
      <p:sp>
        <p:nvSpPr>
          <p:cNvPr id="5" name="Line 4">
            <a:extLst>
              <a:ext uri="{FF2B5EF4-FFF2-40B4-BE49-F238E27FC236}">
                <a16:creationId xmlns:a16="http://schemas.microsoft.com/office/drawing/2014/main" id="{EA99DA9D-FC28-420C-8275-0ED0E701A46B}"/>
              </a:ext>
            </a:extLst>
          </p:cNvPr>
          <p:cNvSpPr>
            <a:spLocks noChangeShapeType="1"/>
          </p:cNvSpPr>
          <p:nvPr/>
        </p:nvSpPr>
        <p:spPr bwMode="auto">
          <a:xfrm flipV="1">
            <a:off x="2632075" y="2155825"/>
            <a:ext cx="1588" cy="380523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643AEA25-491C-48E4-B863-61994EE19723}"/>
              </a:ext>
            </a:extLst>
          </p:cNvPr>
          <p:cNvSpPr>
            <a:spLocks noChangeShapeType="1"/>
          </p:cNvSpPr>
          <p:nvPr/>
        </p:nvSpPr>
        <p:spPr bwMode="auto">
          <a:xfrm>
            <a:off x="2632075" y="5961063"/>
            <a:ext cx="4352925"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EF259299-C291-4B60-AE36-99F637CA6753}"/>
              </a:ext>
            </a:extLst>
          </p:cNvPr>
          <p:cNvSpPr>
            <a:spLocks noChangeArrowheads="1"/>
          </p:cNvSpPr>
          <p:nvPr/>
        </p:nvSpPr>
        <p:spPr bwMode="auto">
          <a:xfrm>
            <a:off x="2214563" y="2071688"/>
            <a:ext cx="6683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C31EB318-C7C5-49F8-B2CE-F3093D254DDF}"/>
              </a:ext>
            </a:extLst>
          </p:cNvPr>
          <p:cNvSpPr>
            <a:spLocks noChangeArrowheads="1"/>
          </p:cNvSpPr>
          <p:nvPr/>
        </p:nvSpPr>
        <p:spPr bwMode="auto">
          <a:xfrm>
            <a:off x="2297113" y="5792788"/>
            <a:ext cx="3619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8816EFB9-1CC4-45AB-B54F-8F9203E298F7}"/>
              </a:ext>
            </a:extLst>
          </p:cNvPr>
          <p:cNvSpPr>
            <a:spLocks noChangeArrowheads="1"/>
          </p:cNvSpPr>
          <p:nvPr/>
        </p:nvSpPr>
        <p:spPr bwMode="auto">
          <a:xfrm>
            <a:off x="6818313" y="5962650"/>
            <a:ext cx="3603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Text Box 9">
            <a:extLst>
              <a:ext uri="{FF2B5EF4-FFF2-40B4-BE49-F238E27FC236}">
                <a16:creationId xmlns:a16="http://schemas.microsoft.com/office/drawing/2014/main" id="{7EE66A72-CBCE-491D-8FB8-E6BF13272D71}"/>
              </a:ext>
            </a:extLst>
          </p:cNvPr>
          <p:cNvSpPr>
            <a:spLocks noChangeArrowheads="1"/>
          </p:cNvSpPr>
          <p:nvPr/>
        </p:nvSpPr>
        <p:spPr bwMode="auto">
          <a:xfrm>
            <a:off x="2214563" y="2749550"/>
            <a:ext cx="9207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2</a:t>
            </a:r>
            <a:endParaRPr lang="zh-CN" altLang="en-US" sz="1600">
              <a:solidFill>
                <a:schemeClr val="tx1"/>
              </a:solidFill>
            </a:endParaRPr>
          </a:p>
        </p:txBody>
      </p:sp>
      <p:sp>
        <p:nvSpPr>
          <p:cNvPr id="11" name="Text Box 10">
            <a:extLst>
              <a:ext uri="{FF2B5EF4-FFF2-40B4-BE49-F238E27FC236}">
                <a16:creationId xmlns:a16="http://schemas.microsoft.com/office/drawing/2014/main" id="{E4FC114E-4FA5-405D-B966-3C935576716C}"/>
              </a:ext>
            </a:extLst>
          </p:cNvPr>
          <p:cNvSpPr>
            <a:spLocks noChangeArrowheads="1"/>
          </p:cNvSpPr>
          <p:nvPr/>
        </p:nvSpPr>
        <p:spPr bwMode="auto">
          <a:xfrm>
            <a:off x="2214563" y="4864100"/>
            <a:ext cx="5857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2" name="Line 11">
            <a:extLst>
              <a:ext uri="{FF2B5EF4-FFF2-40B4-BE49-F238E27FC236}">
                <a16:creationId xmlns:a16="http://schemas.microsoft.com/office/drawing/2014/main" id="{32545381-6263-4754-8E9A-AC372355016C}"/>
              </a:ext>
            </a:extLst>
          </p:cNvPr>
          <p:cNvSpPr>
            <a:spLocks noChangeShapeType="1"/>
          </p:cNvSpPr>
          <p:nvPr/>
        </p:nvSpPr>
        <p:spPr bwMode="auto">
          <a:xfrm>
            <a:off x="2716213" y="3001963"/>
            <a:ext cx="3014662"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a:extLst>
              <a:ext uri="{FF2B5EF4-FFF2-40B4-BE49-F238E27FC236}">
                <a16:creationId xmlns:a16="http://schemas.microsoft.com/office/drawing/2014/main" id="{5FC4B061-B5D4-43F8-AA68-478B73F0FC85}"/>
              </a:ext>
            </a:extLst>
          </p:cNvPr>
          <p:cNvSpPr>
            <a:spLocks noChangeShapeType="1"/>
          </p:cNvSpPr>
          <p:nvPr/>
        </p:nvSpPr>
        <p:spPr bwMode="auto">
          <a:xfrm>
            <a:off x="2632075" y="3763963"/>
            <a:ext cx="3683000"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a:extLst>
              <a:ext uri="{FF2B5EF4-FFF2-40B4-BE49-F238E27FC236}">
                <a16:creationId xmlns:a16="http://schemas.microsoft.com/office/drawing/2014/main" id="{0EC68CC6-8A63-4BFB-BFF0-5458D0C7748A}"/>
              </a:ext>
            </a:extLst>
          </p:cNvPr>
          <p:cNvSpPr>
            <a:spLocks noChangeShapeType="1"/>
          </p:cNvSpPr>
          <p:nvPr/>
        </p:nvSpPr>
        <p:spPr bwMode="auto">
          <a:xfrm>
            <a:off x="6315075" y="3763963"/>
            <a:ext cx="1588" cy="21986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DA17EF3F-55C4-4A22-8E16-304B926FA245}"/>
              </a:ext>
            </a:extLst>
          </p:cNvPr>
          <p:cNvSpPr>
            <a:spLocks noChangeShapeType="1"/>
          </p:cNvSpPr>
          <p:nvPr/>
        </p:nvSpPr>
        <p:spPr bwMode="auto">
          <a:xfrm>
            <a:off x="5730875" y="3001963"/>
            <a:ext cx="1588" cy="296227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5">
            <a:extLst>
              <a:ext uri="{FF2B5EF4-FFF2-40B4-BE49-F238E27FC236}">
                <a16:creationId xmlns:a16="http://schemas.microsoft.com/office/drawing/2014/main" id="{50F4A9D3-7325-46C9-A36F-149C939FC1D1}"/>
              </a:ext>
            </a:extLst>
          </p:cNvPr>
          <p:cNvSpPr>
            <a:spLocks noChangeArrowheads="1"/>
          </p:cNvSpPr>
          <p:nvPr/>
        </p:nvSpPr>
        <p:spPr bwMode="auto">
          <a:xfrm>
            <a:off x="2214563" y="3594100"/>
            <a:ext cx="5492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1</a:t>
            </a:r>
            <a:endParaRPr lang="zh-CN" altLang="en-US" sz="1600">
              <a:solidFill>
                <a:schemeClr val="tx1"/>
              </a:solidFill>
            </a:endParaRPr>
          </a:p>
        </p:txBody>
      </p:sp>
      <p:sp>
        <p:nvSpPr>
          <p:cNvPr id="17" name="Text Box 16">
            <a:extLst>
              <a:ext uri="{FF2B5EF4-FFF2-40B4-BE49-F238E27FC236}">
                <a16:creationId xmlns:a16="http://schemas.microsoft.com/office/drawing/2014/main" id="{A2EFB441-B374-4D37-BEC9-0D63A0E6BF00}"/>
              </a:ext>
            </a:extLst>
          </p:cNvPr>
          <p:cNvSpPr>
            <a:spLocks noChangeArrowheads="1"/>
          </p:cNvSpPr>
          <p:nvPr/>
        </p:nvSpPr>
        <p:spPr bwMode="auto">
          <a:xfrm>
            <a:off x="4810125" y="4948238"/>
            <a:ext cx="419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A</a:t>
            </a:r>
            <a:endParaRPr lang="zh-CN" altLang="en-US" sz="1600">
              <a:solidFill>
                <a:schemeClr val="tx1"/>
              </a:solidFill>
            </a:endParaRPr>
          </a:p>
        </p:txBody>
      </p:sp>
      <p:sp>
        <p:nvSpPr>
          <p:cNvPr id="18" name="Text Box 17">
            <a:extLst>
              <a:ext uri="{FF2B5EF4-FFF2-40B4-BE49-F238E27FC236}">
                <a16:creationId xmlns:a16="http://schemas.microsoft.com/office/drawing/2014/main" id="{526579B4-3D97-44A5-82D0-D3B308C7D355}"/>
              </a:ext>
            </a:extLst>
          </p:cNvPr>
          <p:cNvSpPr>
            <a:spLocks noChangeArrowheads="1"/>
          </p:cNvSpPr>
          <p:nvPr/>
        </p:nvSpPr>
        <p:spPr bwMode="auto">
          <a:xfrm>
            <a:off x="5730875" y="2662238"/>
            <a:ext cx="358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9" name="Text Box 18">
            <a:extLst>
              <a:ext uri="{FF2B5EF4-FFF2-40B4-BE49-F238E27FC236}">
                <a16:creationId xmlns:a16="http://schemas.microsoft.com/office/drawing/2014/main" id="{F3FCADBE-7ACC-4BCE-BA03-EADCE4B45946}"/>
              </a:ext>
            </a:extLst>
          </p:cNvPr>
          <p:cNvSpPr>
            <a:spLocks noChangeArrowheads="1"/>
          </p:cNvSpPr>
          <p:nvPr/>
        </p:nvSpPr>
        <p:spPr bwMode="auto">
          <a:xfrm>
            <a:off x="2476500" y="3636963"/>
            <a:ext cx="3603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20" name="Text Box 19">
            <a:extLst>
              <a:ext uri="{FF2B5EF4-FFF2-40B4-BE49-F238E27FC236}">
                <a16:creationId xmlns:a16="http://schemas.microsoft.com/office/drawing/2014/main" id="{37732342-FF10-4017-B32B-078688E114E3}"/>
              </a:ext>
            </a:extLst>
          </p:cNvPr>
          <p:cNvSpPr>
            <a:spLocks noChangeArrowheads="1"/>
          </p:cNvSpPr>
          <p:nvPr/>
        </p:nvSpPr>
        <p:spPr bwMode="auto">
          <a:xfrm>
            <a:off x="5645150" y="2662238"/>
            <a:ext cx="62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C</a:t>
            </a:r>
            <a:endParaRPr lang="zh-CN" altLang="en-US" sz="1800" b="0">
              <a:solidFill>
                <a:srgbClr val="000000"/>
              </a:solidFill>
            </a:endParaRPr>
          </a:p>
        </p:txBody>
      </p:sp>
      <p:sp>
        <p:nvSpPr>
          <p:cNvPr id="21" name="Text Box 20">
            <a:extLst>
              <a:ext uri="{FF2B5EF4-FFF2-40B4-BE49-F238E27FC236}">
                <a16:creationId xmlns:a16="http://schemas.microsoft.com/office/drawing/2014/main" id="{C6AFF3D8-DB0B-44A1-9082-194587B05010}"/>
              </a:ext>
            </a:extLst>
          </p:cNvPr>
          <p:cNvSpPr>
            <a:spLocks noChangeArrowheads="1"/>
          </p:cNvSpPr>
          <p:nvPr/>
        </p:nvSpPr>
        <p:spPr bwMode="auto">
          <a:xfrm>
            <a:off x="4557713" y="2241550"/>
            <a:ext cx="6619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000">
              <a:solidFill>
                <a:srgbClr val="000000"/>
              </a:solidFill>
            </a:endParaRPr>
          </a:p>
        </p:txBody>
      </p:sp>
      <p:sp>
        <p:nvSpPr>
          <p:cNvPr id="22" name="Text Box 21">
            <a:extLst>
              <a:ext uri="{FF2B5EF4-FFF2-40B4-BE49-F238E27FC236}">
                <a16:creationId xmlns:a16="http://schemas.microsoft.com/office/drawing/2014/main" id="{8B60C896-26D6-4F94-9F19-548D5EDB70AE}"/>
              </a:ext>
            </a:extLst>
          </p:cNvPr>
          <p:cNvSpPr>
            <a:spLocks noChangeArrowheads="1"/>
          </p:cNvSpPr>
          <p:nvPr/>
        </p:nvSpPr>
        <p:spPr bwMode="auto">
          <a:xfrm>
            <a:off x="6315075" y="3594100"/>
            <a:ext cx="4810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B</a:t>
            </a:r>
            <a:endParaRPr lang="zh-CN" altLang="en-US" sz="1600">
              <a:solidFill>
                <a:schemeClr val="tx1"/>
              </a:solidFill>
            </a:endParaRPr>
          </a:p>
        </p:txBody>
      </p:sp>
      <p:sp>
        <p:nvSpPr>
          <p:cNvPr id="23" name="Text Box 22">
            <a:extLst>
              <a:ext uri="{FF2B5EF4-FFF2-40B4-BE49-F238E27FC236}">
                <a16:creationId xmlns:a16="http://schemas.microsoft.com/office/drawing/2014/main" id="{4899C3A4-4260-4592-89E9-1A2EEAC5E2AA}"/>
              </a:ext>
            </a:extLst>
          </p:cNvPr>
          <p:cNvSpPr>
            <a:spLocks noChangeArrowheads="1"/>
          </p:cNvSpPr>
          <p:nvPr/>
        </p:nvSpPr>
        <p:spPr bwMode="auto">
          <a:xfrm>
            <a:off x="4641850" y="5962650"/>
            <a:ext cx="1003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0</a:t>
            </a:r>
            <a:endParaRPr lang="zh-CN" altLang="en-US" sz="1600">
              <a:solidFill>
                <a:schemeClr val="tx1"/>
              </a:solidFill>
            </a:endParaRPr>
          </a:p>
        </p:txBody>
      </p:sp>
      <p:sp>
        <p:nvSpPr>
          <p:cNvPr id="24" name="Text Box 23">
            <a:extLst>
              <a:ext uri="{FF2B5EF4-FFF2-40B4-BE49-F238E27FC236}">
                <a16:creationId xmlns:a16="http://schemas.microsoft.com/office/drawing/2014/main" id="{D419FF08-0D86-4EF7-A350-D205F6E14C2D}"/>
              </a:ext>
            </a:extLst>
          </p:cNvPr>
          <p:cNvSpPr>
            <a:spLocks noChangeArrowheads="1"/>
          </p:cNvSpPr>
          <p:nvPr/>
        </p:nvSpPr>
        <p:spPr bwMode="auto">
          <a:xfrm>
            <a:off x="6734175" y="5202238"/>
            <a:ext cx="838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2</a:t>
            </a:r>
            <a:endParaRPr lang="zh-CN" altLang="en-US" sz="1600">
              <a:solidFill>
                <a:schemeClr val="tx1"/>
              </a:solidFill>
            </a:endParaRPr>
          </a:p>
        </p:txBody>
      </p:sp>
      <p:sp>
        <p:nvSpPr>
          <p:cNvPr id="25" name="Line 24">
            <a:extLst>
              <a:ext uri="{FF2B5EF4-FFF2-40B4-BE49-F238E27FC236}">
                <a16:creationId xmlns:a16="http://schemas.microsoft.com/office/drawing/2014/main" id="{CDCD36FF-AE41-4548-A21A-6E9AC739C7C6}"/>
              </a:ext>
            </a:extLst>
          </p:cNvPr>
          <p:cNvSpPr>
            <a:spLocks noChangeShapeType="1"/>
          </p:cNvSpPr>
          <p:nvPr/>
        </p:nvSpPr>
        <p:spPr bwMode="auto">
          <a:xfrm>
            <a:off x="2633663" y="5032375"/>
            <a:ext cx="2176462" cy="15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5">
            <a:extLst>
              <a:ext uri="{FF2B5EF4-FFF2-40B4-BE49-F238E27FC236}">
                <a16:creationId xmlns:a16="http://schemas.microsoft.com/office/drawing/2014/main" id="{7322CD15-7393-49FB-9713-93E9A1BDEDB1}"/>
              </a:ext>
            </a:extLst>
          </p:cNvPr>
          <p:cNvSpPr>
            <a:spLocks noChangeShapeType="1"/>
          </p:cNvSpPr>
          <p:nvPr/>
        </p:nvSpPr>
        <p:spPr bwMode="auto">
          <a:xfrm>
            <a:off x="4810125" y="5032375"/>
            <a:ext cx="0" cy="93027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a:extLst>
              <a:ext uri="{FF2B5EF4-FFF2-40B4-BE49-F238E27FC236}">
                <a16:creationId xmlns:a16="http://schemas.microsoft.com/office/drawing/2014/main" id="{291CC295-9A96-45A0-BFAC-7E013614E15D}"/>
              </a:ext>
            </a:extLst>
          </p:cNvPr>
          <p:cNvSpPr>
            <a:spLocks noChangeShapeType="1"/>
          </p:cNvSpPr>
          <p:nvPr/>
        </p:nvSpPr>
        <p:spPr bwMode="auto">
          <a:xfrm flipH="1">
            <a:off x="5813425" y="5372100"/>
            <a:ext cx="838200" cy="50641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27">
            <a:extLst>
              <a:ext uri="{FF2B5EF4-FFF2-40B4-BE49-F238E27FC236}">
                <a16:creationId xmlns:a16="http://schemas.microsoft.com/office/drawing/2014/main" id="{C8B8FF79-3562-4141-BAF4-6F55F40BFF57}"/>
              </a:ext>
            </a:extLst>
          </p:cNvPr>
          <p:cNvSpPr>
            <a:spLocks noChangeArrowheads="1"/>
          </p:cNvSpPr>
          <p:nvPr/>
        </p:nvSpPr>
        <p:spPr bwMode="auto">
          <a:xfrm>
            <a:off x="6149975" y="5962650"/>
            <a:ext cx="7000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-H</a:t>
            </a:r>
            <a:r>
              <a:rPr lang="zh-CN" altLang="en-US" sz="1000">
                <a:solidFill>
                  <a:srgbClr val="000000"/>
                </a:solidFill>
              </a:rPr>
              <a:t>1</a:t>
            </a:r>
            <a:endParaRPr lang="zh-CN" altLang="en-US" sz="1600">
              <a:solidFill>
                <a:schemeClr val="tx1"/>
              </a:solidFill>
            </a:endParaRPr>
          </a:p>
        </p:txBody>
      </p:sp>
      <p:sp>
        <p:nvSpPr>
          <p:cNvPr id="29" name="未知">
            <a:extLst>
              <a:ext uri="{FF2B5EF4-FFF2-40B4-BE49-F238E27FC236}">
                <a16:creationId xmlns:a16="http://schemas.microsoft.com/office/drawing/2014/main" id="{CE246EA5-E822-4EA7-A0A5-69DEA3893A4E}"/>
              </a:ext>
            </a:extLst>
          </p:cNvPr>
          <p:cNvSpPr>
            <a:spLocks noChangeArrowheads="1"/>
          </p:cNvSpPr>
          <p:nvPr/>
        </p:nvSpPr>
        <p:spPr bwMode="auto">
          <a:xfrm>
            <a:off x="3552825" y="2495550"/>
            <a:ext cx="2792413" cy="27432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0 w 21600"/>
              <a:gd name="T11" fmla="*/ 2147483646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031" y="0"/>
                </a:moveTo>
                <a:cubicBezTo>
                  <a:pt x="11231" y="722"/>
                  <a:pt x="15344" y="2741"/>
                  <a:pt x="17218" y="4321"/>
                </a:cubicBezTo>
                <a:cubicBezTo>
                  <a:pt x="19092" y="5900"/>
                  <a:pt x="20971" y="7708"/>
                  <a:pt x="21285" y="9476"/>
                </a:cubicBezTo>
                <a:cubicBezTo>
                  <a:pt x="21600" y="11243"/>
                  <a:pt x="20674" y="13239"/>
                  <a:pt x="19114" y="14912"/>
                </a:cubicBezTo>
                <a:cubicBezTo>
                  <a:pt x="17555" y="16586"/>
                  <a:pt x="15116" y="18394"/>
                  <a:pt x="11928" y="19509"/>
                </a:cubicBezTo>
                <a:cubicBezTo>
                  <a:pt x="8740" y="20625"/>
                  <a:pt x="1988" y="21253"/>
                  <a:pt x="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0" name="Object 29">
            <a:extLst>
              <a:ext uri="{FF2B5EF4-FFF2-40B4-BE49-F238E27FC236}">
                <a16:creationId xmlns:a16="http://schemas.microsoft.com/office/drawing/2014/main" id="{806E85B4-5F95-4BD3-AB74-214F5305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5962650"/>
            <a:ext cx="266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Object 30">
            <a:extLst>
              <a:ext uri="{FF2B5EF4-FFF2-40B4-BE49-F238E27FC236}">
                <a16:creationId xmlns:a16="http://schemas.microsoft.com/office/drawing/2014/main" id="{537999E3-9548-478A-AE75-FB49C8653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0" y="5202238"/>
            <a:ext cx="268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Object 31">
            <a:extLst>
              <a:ext uri="{FF2B5EF4-FFF2-40B4-BE49-F238E27FC236}">
                <a16:creationId xmlns:a16="http://schemas.microsoft.com/office/drawing/2014/main" id="{65FCD723-9D85-455A-A656-963573FFE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5962650"/>
            <a:ext cx="268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圆角矩形标注 31">
            <a:extLst>
              <a:ext uri="{FF2B5EF4-FFF2-40B4-BE49-F238E27FC236}">
                <a16:creationId xmlns:a16="http://schemas.microsoft.com/office/drawing/2014/main" id="{9AB68827-6B0F-4969-933D-F1D492A8B013}"/>
              </a:ext>
            </a:extLst>
          </p:cNvPr>
          <p:cNvSpPr>
            <a:spLocks noChangeArrowheads="1"/>
          </p:cNvSpPr>
          <p:nvPr/>
        </p:nvSpPr>
        <p:spPr bwMode="auto">
          <a:xfrm>
            <a:off x="285750" y="2143125"/>
            <a:ext cx="1714500" cy="2703513"/>
          </a:xfrm>
          <a:prstGeom prst="wedgeRoundRectCallout">
            <a:avLst>
              <a:gd name="adj1" fmla="val 148139"/>
              <a:gd name="adj2" fmla="val 42620"/>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lvl="1">
              <a:spcBef>
                <a:spcPct val="0"/>
              </a:spcBef>
              <a:buFont typeface="Arial" panose="020B0604020202020204" pitchFamily="34" charset="0"/>
              <a:buNone/>
            </a:pPr>
            <a:r>
              <a:rPr lang="zh-CN" altLang="en-US" sz="1600" b="0">
                <a:solidFill>
                  <a:srgbClr val="000000"/>
                </a:solidFill>
              </a:rPr>
              <a:t>给定工资</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a:t>
            </a:r>
            <a:r>
              <a:rPr lang="zh-CN" altLang="en-US" sz="1600" b="0">
                <a:solidFill>
                  <a:srgbClr val="000000"/>
                </a:solidFill>
              </a:rPr>
              <a:t> 根据</a:t>
            </a:r>
            <a:r>
              <a:rPr lang="en-US" altLang="zh-CN" sz="1600" b="0">
                <a:solidFill>
                  <a:srgbClr val="000000"/>
                </a:solidFill>
              </a:rPr>
              <a:t>PEP, </a:t>
            </a:r>
            <a:r>
              <a:rPr lang="zh-CN" altLang="en-US" sz="1600" b="0">
                <a:solidFill>
                  <a:srgbClr val="000000"/>
                </a:solidFill>
              </a:rPr>
              <a:t>最优闲暇为</a:t>
            </a:r>
            <a:r>
              <a:rPr lang="en-US" altLang="zh-CN" sz="1600" b="0">
                <a:solidFill>
                  <a:srgbClr val="000000"/>
                </a:solidFill>
              </a:rPr>
              <a:t>H</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进而劳动供给量为</a:t>
            </a:r>
            <a:r>
              <a:rPr lang="en-US" altLang="zh-CN" sz="1600" b="0">
                <a:solidFill>
                  <a:srgbClr val="000000"/>
                </a:solidFill>
              </a:rPr>
              <a:t>L-H</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于是得到劳动供给曲线上的一点</a:t>
            </a:r>
            <a:r>
              <a:rPr lang="en-US" altLang="zh-CN" sz="1600" b="0">
                <a:solidFill>
                  <a:srgbClr val="000000"/>
                </a:solidFill>
              </a:rPr>
              <a:t>A(W</a:t>
            </a:r>
            <a:r>
              <a:rPr lang="en-US" altLang="zh-CN" sz="1100" b="0">
                <a:solidFill>
                  <a:srgbClr val="000000"/>
                </a:solidFill>
              </a:rPr>
              <a:t>0</a:t>
            </a:r>
            <a:r>
              <a:rPr lang="en-US" altLang="zh-CN" sz="1600" b="0">
                <a:solidFill>
                  <a:srgbClr val="000000"/>
                </a:solidFill>
              </a:rPr>
              <a:t>,L-H</a:t>
            </a:r>
            <a:r>
              <a:rPr lang="en-US" altLang="zh-CN" sz="1100" b="0">
                <a:solidFill>
                  <a:srgbClr val="000000"/>
                </a:solidFill>
              </a:rPr>
              <a:t>0</a:t>
            </a:r>
            <a:r>
              <a:rPr lang="en-US" altLang="zh-CN" sz="1600" b="0">
                <a:solidFill>
                  <a:srgbClr val="000000"/>
                </a:solidFill>
              </a:rPr>
              <a:t>)</a:t>
            </a:r>
            <a:r>
              <a:rPr lang="zh-CN" altLang="en-US" sz="1600" b="0">
                <a:solidFill>
                  <a:srgbClr val="000000"/>
                </a:solidFill>
              </a:rPr>
              <a:t>，同理可确定定</a:t>
            </a:r>
            <a:r>
              <a:rPr lang="en-US" altLang="zh-CN" sz="1600" b="0">
                <a:solidFill>
                  <a:srgbClr val="000000"/>
                </a:solidFill>
              </a:rPr>
              <a:t>B,C</a:t>
            </a:r>
            <a:r>
              <a:rPr lang="zh-CN" altLang="en-US" sz="1600" b="0">
                <a:solidFill>
                  <a:srgbClr val="000000"/>
                </a:solidFill>
              </a:rPr>
              <a:t>。</a:t>
            </a:r>
            <a:endParaRPr lang="zh-CN" altLang="en-US" sz="1600"/>
          </a:p>
        </p:txBody>
      </p:sp>
      <p:sp>
        <p:nvSpPr>
          <p:cNvPr id="34" name="圆角矩形标注 32">
            <a:extLst>
              <a:ext uri="{FF2B5EF4-FFF2-40B4-BE49-F238E27FC236}">
                <a16:creationId xmlns:a16="http://schemas.microsoft.com/office/drawing/2014/main" id="{4F4D83DF-EBE2-4908-95CF-98149C3F72A7}"/>
              </a:ext>
            </a:extLst>
          </p:cNvPr>
          <p:cNvSpPr>
            <a:spLocks noChangeArrowheads="1"/>
          </p:cNvSpPr>
          <p:nvPr/>
        </p:nvSpPr>
        <p:spPr bwMode="auto">
          <a:xfrm>
            <a:off x="4214813" y="1071563"/>
            <a:ext cx="3071812" cy="1192212"/>
          </a:xfrm>
          <a:prstGeom prst="wedgeRoundRectCallout">
            <a:avLst>
              <a:gd name="adj1" fmla="val -7384"/>
              <a:gd name="adj2" fmla="val 90606"/>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给定消费者的初始资源数量和偏好</a:t>
            </a:r>
            <a:r>
              <a:rPr lang="en-US" altLang="zh-CN" sz="1600" b="0">
                <a:solidFill>
                  <a:srgbClr val="000000"/>
                </a:solidFill>
              </a:rPr>
              <a:t>, </a:t>
            </a:r>
            <a:r>
              <a:rPr lang="zh-CN" altLang="en-US" sz="1600" b="0">
                <a:solidFill>
                  <a:srgbClr val="000000"/>
                </a:solidFill>
              </a:rPr>
              <a:t>对于每一工资水平</a:t>
            </a:r>
            <a:r>
              <a:rPr lang="en-US" altLang="zh-CN" sz="1600" b="0">
                <a:solidFill>
                  <a:srgbClr val="000000"/>
                </a:solidFill>
              </a:rPr>
              <a:t>, </a:t>
            </a:r>
            <a:r>
              <a:rPr lang="zh-CN" altLang="en-US" sz="1600" b="0">
                <a:solidFill>
                  <a:srgbClr val="000000"/>
                </a:solidFill>
              </a:rPr>
              <a:t>就有一个劳动供给量。 即为</a:t>
            </a:r>
            <a:r>
              <a:rPr lang="zh-CN" altLang="en-US" sz="1600" b="0">
                <a:solidFill>
                  <a:srgbClr val="FF0000"/>
                </a:solidFill>
              </a:rPr>
              <a:t>劳动供给曲线。</a:t>
            </a:r>
            <a:endParaRPr lang="zh-CN" altLang="en-US" sz="1600">
              <a:solidFill>
                <a:schemeClr val="tx1"/>
              </a:solidFill>
            </a:endParaRPr>
          </a:p>
        </p:txBody>
      </p:sp>
      <p:sp>
        <p:nvSpPr>
          <p:cNvPr id="35" name="圆角矩形 33">
            <a:extLst>
              <a:ext uri="{FF2B5EF4-FFF2-40B4-BE49-F238E27FC236}">
                <a16:creationId xmlns:a16="http://schemas.microsoft.com/office/drawing/2014/main" id="{D5C78121-32F0-4987-8B08-DA1791125102}"/>
              </a:ext>
            </a:extLst>
          </p:cNvPr>
          <p:cNvSpPr>
            <a:spLocks noChangeArrowheads="1"/>
          </p:cNvSpPr>
          <p:nvPr/>
        </p:nvSpPr>
        <p:spPr bwMode="auto">
          <a:xfrm>
            <a:off x="6286500" y="2357438"/>
            <a:ext cx="2857500" cy="1192212"/>
          </a:xfrm>
          <a:prstGeom prst="roundRect">
            <a:avLst>
              <a:gd name="adj" fmla="val 16667"/>
            </a:avLst>
          </a:prstGeom>
          <a:solidFill>
            <a:srgbClr val="FEC6C6"/>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当工资较低时</a:t>
            </a:r>
            <a:r>
              <a:rPr lang="en-US" altLang="zh-CN" sz="1600" b="0">
                <a:solidFill>
                  <a:srgbClr val="000000"/>
                </a:solidFill>
              </a:rPr>
              <a:t>, </a:t>
            </a:r>
            <a:r>
              <a:rPr lang="zh-CN" altLang="en-US" sz="1600" b="0">
                <a:solidFill>
                  <a:srgbClr val="000000"/>
                </a:solidFill>
              </a:rPr>
              <a:t>随工资上升</a:t>
            </a:r>
            <a:r>
              <a:rPr lang="en-US" altLang="zh-CN" sz="1600" b="0">
                <a:solidFill>
                  <a:srgbClr val="000000"/>
                </a:solidFill>
              </a:rPr>
              <a:t>, </a:t>
            </a:r>
            <a:r>
              <a:rPr lang="zh-CN" altLang="en-US" sz="1600" b="0">
                <a:solidFill>
                  <a:srgbClr val="000000"/>
                </a:solidFill>
              </a:rPr>
              <a:t>消费者会减少闲暇</a:t>
            </a:r>
            <a:r>
              <a:rPr lang="en-US" altLang="zh-CN" sz="1600" b="0">
                <a:solidFill>
                  <a:srgbClr val="000000"/>
                </a:solidFill>
              </a:rPr>
              <a:t>, </a:t>
            </a:r>
            <a:r>
              <a:rPr lang="zh-CN" altLang="en-US" sz="1600" b="0">
                <a:solidFill>
                  <a:srgbClr val="000000"/>
                </a:solidFill>
              </a:rPr>
              <a:t>增加劳动供给。 此时</a:t>
            </a:r>
            <a:r>
              <a:rPr lang="en-US" altLang="zh-CN" sz="1600" b="0">
                <a:solidFill>
                  <a:srgbClr val="000000"/>
                </a:solidFill>
              </a:rPr>
              <a:t>, </a:t>
            </a:r>
            <a:r>
              <a:rPr lang="zh-CN" altLang="en-US" sz="1600" b="0">
                <a:solidFill>
                  <a:srgbClr val="000000"/>
                </a:solidFill>
              </a:rPr>
              <a:t>劳动供给曲线向右上方倾斜</a:t>
            </a:r>
            <a:endParaRPr lang="zh-CN" altLang="en-US" sz="1600">
              <a:solidFill>
                <a:schemeClr val="tx1"/>
              </a:solidFill>
            </a:endParaRPr>
          </a:p>
        </p:txBody>
      </p:sp>
      <p:sp>
        <p:nvSpPr>
          <p:cNvPr id="36" name="矩形 34">
            <a:extLst>
              <a:ext uri="{FF2B5EF4-FFF2-40B4-BE49-F238E27FC236}">
                <a16:creationId xmlns:a16="http://schemas.microsoft.com/office/drawing/2014/main" id="{CFB07825-046A-471D-8C64-4B9C8E25798E}"/>
              </a:ext>
            </a:extLst>
          </p:cNvPr>
          <p:cNvSpPr>
            <a:spLocks noChangeArrowheads="1"/>
          </p:cNvSpPr>
          <p:nvPr/>
        </p:nvSpPr>
        <p:spPr bwMode="auto">
          <a:xfrm>
            <a:off x="6500813" y="3676650"/>
            <a:ext cx="2571750" cy="1570038"/>
          </a:xfrm>
          <a:prstGeom prst="rect">
            <a:avLst/>
          </a:prstGeom>
          <a:solidFill>
            <a:srgbClr val="F7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dirty="0">
                <a:solidFill>
                  <a:srgbClr val="000000"/>
                </a:solidFill>
              </a:rPr>
              <a:t>当工资已经处于较高水平上时</a:t>
            </a:r>
            <a:r>
              <a:rPr lang="en-US" altLang="zh-CN" sz="1600" b="0" dirty="0">
                <a:solidFill>
                  <a:srgbClr val="000000"/>
                </a:solidFill>
              </a:rPr>
              <a:t>, </a:t>
            </a:r>
            <a:r>
              <a:rPr lang="zh-CN" altLang="en-US" sz="1600" b="0" dirty="0">
                <a:solidFill>
                  <a:srgbClr val="000000"/>
                </a:solidFill>
              </a:rPr>
              <a:t>增加工资</a:t>
            </a:r>
            <a:r>
              <a:rPr lang="en-US" altLang="zh-CN" sz="1600" b="0" dirty="0">
                <a:solidFill>
                  <a:srgbClr val="000000"/>
                </a:solidFill>
              </a:rPr>
              <a:t>, </a:t>
            </a:r>
            <a:r>
              <a:rPr lang="zh-CN" altLang="en-US" sz="1600" b="0" dirty="0">
                <a:solidFill>
                  <a:srgbClr val="000000"/>
                </a:solidFill>
              </a:rPr>
              <a:t>则劳动供给量可能不会增加</a:t>
            </a:r>
            <a:r>
              <a:rPr lang="en-US" altLang="zh-CN" sz="1600" b="0" dirty="0">
                <a:solidFill>
                  <a:srgbClr val="000000"/>
                </a:solidFill>
              </a:rPr>
              <a:t>, </a:t>
            </a:r>
            <a:r>
              <a:rPr lang="zh-CN" altLang="en-US" sz="1600" b="0" dirty="0">
                <a:solidFill>
                  <a:srgbClr val="000000"/>
                </a:solidFill>
              </a:rPr>
              <a:t>反而会减少。 这意味着劳动供给曲线在较高的工资水平上可能</a:t>
            </a:r>
            <a:r>
              <a:rPr lang="zh-CN" altLang="en-US" sz="1600" dirty="0">
                <a:solidFill>
                  <a:srgbClr val="FF0000"/>
                </a:solidFill>
                <a:effectLst>
                  <a:outerShdw blurRad="38100" dist="38100" dir="2700000" algn="tl">
                    <a:srgbClr val="000000">
                      <a:alpha val="43137"/>
                    </a:srgbClr>
                  </a:outerShdw>
                </a:effectLst>
              </a:rPr>
              <a:t>向后弯曲</a:t>
            </a:r>
            <a:r>
              <a:rPr lang="zh-CN" altLang="en-US" sz="1600" b="0" dirty="0">
                <a:solidFill>
                  <a:srgbClr val="000000"/>
                </a:solidFill>
              </a:rPr>
              <a:t>。</a:t>
            </a:r>
            <a:endParaRPr lang="zh-CN" altLang="en-US" sz="1600" dirty="0">
              <a:solidFill>
                <a:schemeClr val="tx1"/>
              </a:solidFill>
            </a:endParaRPr>
          </a:p>
        </p:txBody>
      </p:sp>
      <p:sp>
        <p:nvSpPr>
          <p:cNvPr id="38" name="圆角矩形标注 37">
            <a:extLst>
              <a:ext uri="{FF2B5EF4-FFF2-40B4-BE49-F238E27FC236}">
                <a16:creationId xmlns:a16="http://schemas.microsoft.com/office/drawing/2014/main" id="{FC68C204-1646-417C-9CA1-526CA097FAE9}"/>
              </a:ext>
            </a:extLst>
          </p:cNvPr>
          <p:cNvSpPr>
            <a:spLocks noChangeArrowheads="1"/>
          </p:cNvSpPr>
          <p:nvPr/>
        </p:nvSpPr>
        <p:spPr bwMode="auto">
          <a:xfrm>
            <a:off x="7535863" y="6208713"/>
            <a:ext cx="1092200" cy="374650"/>
          </a:xfrm>
          <a:prstGeom prst="wedgeRoundRectCallout">
            <a:avLst>
              <a:gd name="adj1" fmla="val -93014"/>
              <a:gd name="adj2" fmla="val -62537"/>
              <a:gd name="adj3" fmla="val 16667"/>
            </a:avLst>
          </a:prstGeom>
          <a:solidFill>
            <a:srgbClr val="E6DCF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chemeClr val="tx1"/>
                </a:solidFill>
              </a:rPr>
              <a:t>工作时间</a:t>
            </a:r>
          </a:p>
        </p:txBody>
      </p:sp>
    </p:spTree>
    <p:extLst>
      <p:ext uri="{BB962C8B-B14F-4D97-AF65-F5344CB8AC3E}">
        <p14:creationId xmlns:p14="http://schemas.microsoft.com/office/powerpoint/2010/main" val="4274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p:cBhvr>
                                        <p:cTn id="19" dur="500"/>
                                        <p:tgtEl>
                                          <p:spTgt spid="8"/>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p:cBhvr>
                                        <p:cTn id="40" dur="500"/>
                                        <p:tgtEl>
                                          <p:spTgt spid="11"/>
                                        </p:tgtEl>
                                      </p:cBhvr>
                                    </p:animEffect>
                                  </p:childTnLst>
                                </p:cTn>
                              </p:par>
                              <p:par>
                                <p:cTn id="41" presetID="3"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p:cBhvr>
                                        <p:cTn id="43" dur="500"/>
                                        <p:tgtEl>
                                          <p:spTgt spid="2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p:cBhvr>
                                        <p:cTn id="46" dur="500"/>
                                        <p:tgtEl>
                                          <p:spTgt spid="17"/>
                                        </p:tgtEl>
                                      </p:cBhvr>
                                    </p:animEffect>
                                  </p:childTnLst>
                                </p:cTn>
                              </p:par>
                              <p:par>
                                <p:cTn id="47" presetID="3" presetClass="entr" presetSubtype="1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p:cBhvr>
                                        <p:cTn id="49" dur="500"/>
                                        <p:tgtEl>
                                          <p:spTgt spid="26"/>
                                        </p:tgtEl>
                                      </p:cBhvr>
                                    </p:animEffect>
                                  </p:childTnLst>
                                </p:cTn>
                              </p:par>
                              <p:par>
                                <p:cTn id="50" presetID="3" presetClass="entr" presetSubtype="1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p:cBhvr>
                                        <p:cTn id="52" dur="500"/>
                                        <p:tgtEl>
                                          <p:spTgt spid="3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p:cBhvr>
                                        <p:cTn id="60" dur="500"/>
                                        <p:tgtEl>
                                          <p:spTgt spid="16"/>
                                        </p:tgtEl>
                                      </p:cBhvr>
                                    </p:animEffect>
                                  </p:childTnLst>
                                </p:cTn>
                              </p:par>
                              <p:par>
                                <p:cTn id="61" presetID="3" presetClass="entr" presetSubtype="1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p:cBhvr>
                                        <p:cTn id="63" dur="500"/>
                                        <p:tgtEl>
                                          <p:spTgt spid="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p:cBhvr>
                                        <p:cTn id="66" dur="500"/>
                                        <p:tgtEl>
                                          <p:spTgt spid="22"/>
                                        </p:tgtEl>
                                      </p:cBhvr>
                                    </p:animEffect>
                                  </p:childTnLst>
                                </p:cTn>
                              </p:par>
                              <p:par>
                                <p:cTn id="67" presetID="3" presetClass="entr" presetSubtype="1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p:cBhvr>
                                        <p:cTn id="69" dur="500"/>
                                        <p:tgtEl>
                                          <p:spTgt spid="14"/>
                                        </p:tgtEl>
                                      </p:cBhvr>
                                    </p:animEffect>
                                  </p:childTnLst>
                                </p:cTn>
                              </p:par>
                              <p:par>
                                <p:cTn id="70" presetID="3" presetClass="entr" presetSubtype="1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p:cBhvr>
                                        <p:cTn id="72" dur="500"/>
                                        <p:tgtEl>
                                          <p:spTgt spid="3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p:cBhvr>
                                        <p:cTn id="80" dur="500"/>
                                        <p:tgtEl>
                                          <p:spTgt spid="10"/>
                                        </p:tgtEl>
                                      </p:cBhvr>
                                    </p:animEffect>
                                  </p:childTnLst>
                                </p:cTn>
                              </p:par>
                              <p:par>
                                <p:cTn id="81" presetID="3" presetClass="entr" presetSubtype="1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p:cBhvr>
                                        <p:cTn id="83" dur="500"/>
                                        <p:tgtEl>
                                          <p:spTgt spid="1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p:cBhvr>
                                        <p:cTn id="86" dur="500"/>
                                        <p:tgtEl>
                                          <p:spTgt spid="20"/>
                                        </p:tgtEl>
                                      </p:cBhvr>
                                    </p:animEffect>
                                  </p:childTnLst>
                                </p:cTn>
                              </p:par>
                              <p:par>
                                <p:cTn id="87" presetID="3" presetClass="entr" presetSubtype="10" fill="hold" nodeType="withEffect">
                                  <p:stCondLst>
                                    <p:cond delay="0"/>
                                  </p:stCondLst>
                                  <p:childTnLst>
                                    <p:set>
                                      <p:cBhvr>
                                        <p:cTn id="88" dur="1" fill="hold">
                                          <p:stCondLst>
                                            <p:cond delay="0"/>
                                          </p:stCondLst>
                                        </p:cTn>
                                        <p:tgtEl>
                                          <p:spTgt spid="15"/>
                                        </p:tgtEl>
                                        <p:attrNameLst>
                                          <p:attrName>style.visibility</p:attrName>
                                        </p:attrNameLst>
                                      </p:cBhvr>
                                      <p:to>
                                        <p:strVal val="visible"/>
                                      </p:to>
                                    </p:set>
                                    <p:animEffect>
                                      <p:cBhvr>
                                        <p:cTn id="89" dur="500"/>
                                        <p:tgtEl>
                                          <p:spTgt spid="15"/>
                                        </p:tgtEl>
                                      </p:cBhvr>
                                    </p:animEffect>
                                  </p:childTnLst>
                                </p:cTn>
                              </p:par>
                              <p:par>
                                <p:cTn id="90" presetID="3" presetClass="entr" presetSubtype="10"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p:cBhvr>
                                        <p:cTn id="92" dur="500"/>
                                        <p:tgtEl>
                                          <p:spTgt spid="27"/>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p:cBhvr>
                                        <p:cTn id="95" dur="500"/>
                                        <p:tgtEl>
                                          <p:spTgt spid="24"/>
                                        </p:tgtEl>
                                      </p:cBhvr>
                                    </p:animEffect>
                                  </p:childTnLst>
                                </p:cTn>
                              </p:par>
                              <p:par>
                                <p:cTn id="96" presetID="3" presetClass="entr" presetSubtype="10" fill="hold"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p:cBhvr>
                                        <p:cTn id="98" dur="500"/>
                                        <p:tgtEl>
                                          <p:spTgt spid="3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p:cBhvr>
                                        <p:cTn id="108" dur="500"/>
                                        <p:tgtEl>
                                          <p:spTgt spid="21"/>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5"/>
                                        </p:tgtEl>
                                        <p:attrNameLst>
                                          <p:attrName>style.visibility</p:attrName>
                                        </p:attrNameLst>
                                      </p:cBhvr>
                                      <p:to>
                                        <p:strVal val="visible"/>
                                      </p:to>
                                    </p:set>
                                    <p:anim calcmode="lin" valueType="num">
                                      <p:cBhvr>
                                        <p:cTn id="113" dur="500" fill="hold"/>
                                        <p:tgtEl>
                                          <p:spTgt spid="35"/>
                                        </p:tgtEl>
                                        <p:attrNameLst>
                                          <p:attrName>ppt_x</p:attrName>
                                        </p:attrNameLst>
                                      </p:cBhvr>
                                      <p:tavLst>
                                        <p:tav tm="0">
                                          <p:val>
                                            <p:strVal val="#ppt_x"/>
                                          </p:val>
                                        </p:tav>
                                        <p:tav tm="100000">
                                          <p:val>
                                            <p:strVal val="#ppt_x"/>
                                          </p:val>
                                        </p:tav>
                                      </p:tavLst>
                                    </p:anim>
                                    <p:anim calcmode="lin" valueType="num">
                                      <p:cBhvr>
                                        <p:cTn id="1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p:cTn id="119" dur="500" fill="hold"/>
                                        <p:tgtEl>
                                          <p:spTgt spid="36"/>
                                        </p:tgtEl>
                                        <p:attrNameLst>
                                          <p:attrName>ppt_x</p:attrName>
                                        </p:attrNameLst>
                                      </p:cBhvr>
                                      <p:tavLst>
                                        <p:tav tm="0">
                                          <p:val>
                                            <p:strVal val="#ppt_x"/>
                                          </p:val>
                                        </p:tav>
                                        <p:tav tm="100000">
                                          <p:val>
                                            <p:strVal val="#ppt_x"/>
                                          </p:val>
                                        </p:tav>
                                      </p:tavLst>
                                    </p:anim>
                                    <p:anim calcmode="lin" valueType="num">
                                      <p:cBhvr>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Effect>
                                      <p:cBhvr>
                                        <p:cTn id="1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0" grpId="0" bldLvl="0" autoUpdateAnimBg="0"/>
      <p:bldP spid="11" grpId="0" bldLvl="0" autoUpdateAnimBg="0"/>
      <p:bldP spid="16" grpId="0" bldLvl="0" autoUpdateAnimBg="0"/>
      <p:bldP spid="17" grpId="0" bldLvl="0" autoUpdateAnimBg="0"/>
      <p:bldP spid="20" grpId="0" bldLvl="0" autoUpdateAnimBg="0"/>
      <p:bldP spid="21" grpId="0" bldLvl="0" autoUpdateAnimBg="0"/>
      <p:bldP spid="22" grpId="0" bldLvl="0" autoUpdateAnimBg="0"/>
      <p:bldP spid="23" grpId="0" bldLvl="0" autoUpdateAnimBg="0"/>
      <p:bldP spid="24" grpId="0" bldLvl="0" autoUpdateAnimBg="0"/>
      <p:bldP spid="28" grpId="0" bldLvl="0" autoUpdateAnimBg="0"/>
      <p:bldP spid="33" grpId="0" bldLvl="0" animBg="1" autoUpdateAnimBg="0"/>
      <p:bldP spid="35" grpId="0" bldLvl="0" animBg="1" autoUpdateAnimBg="0"/>
      <p:bldP spid="36" grpId="0" bldLvl="0" animBg="1" autoUpdateAnimBg="0"/>
      <p:bldP spid="38"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9BD41-8633-4B22-8B1C-1B07717584C5}"/>
              </a:ext>
            </a:extLst>
          </p:cNvPr>
          <p:cNvSpPr>
            <a:spLocks noGrp="1"/>
          </p:cNvSpPr>
          <p:nvPr>
            <p:ph type="title"/>
          </p:nvPr>
        </p:nvSpPr>
        <p:spPr/>
        <p:txBody>
          <a:bodyPr/>
          <a:lstStyle/>
          <a:p>
            <a:r>
              <a:rPr lang="zh-CN" altLang="en-US" dirty="0"/>
              <a:t>替代效应和收入效应</a:t>
            </a:r>
          </a:p>
        </p:txBody>
      </p:sp>
      <p:sp>
        <p:nvSpPr>
          <p:cNvPr id="3" name="内容占位符 2">
            <a:extLst>
              <a:ext uri="{FF2B5EF4-FFF2-40B4-BE49-F238E27FC236}">
                <a16:creationId xmlns:a16="http://schemas.microsoft.com/office/drawing/2014/main" id="{18A3626D-2D9E-4820-B681-99BF25F7DFBB}"/>
              </a:ext>
            </a:extLst>
          </p:cNvPr>
          <p:cNvSpPr>
            <a:spLocks noGrp="1"/>
          </p:cNvSpPr>
          <p:nvPr>
            <p:ph idx="1"/>
          </p:nvPr>
        </p:nvSpPr>
        <p:spPr/>
        <p:txBody>
          <a:bodyPr/>
          <a:lstStyle/>
          <a:p>
            <a:pPr marL="342900" lvl="2" indent="-342900">
              <a:spcBef>
                <a:spcPct val="40000"/>
              </a:spcBef>
              <a:defRPr/>
            </a:pPr>
            <a:r>
              <a:rPr lang="zh-CN" altLang="en-US" sz="2800" dirty="0"/>
              <a:t>当时间总量固定不变时</a:t>
            </a:r>
            <a:r>
              <a:rPr lang="en-US" altLang="zh-CN" sz="2800" dirty="0"/>
              <a:t>, </a:t>
            </a:r>
            <a:r>
              <a:rPr lang="zh-CN" altLang="en-US" sz="2800" dirty="0"/>
              <a:t>劳动供给的增加就是闲暇需求的减少</a:t>
            </a:r>
            <a:r>
              <a:rPr lang="en-US" altLang="zh-CN" sz="2800" dirty="0"/>
              <a:t>, </a:t>
            </a:r>
            <a:r>
              <a:rPr lang="zh-CN" altLang="en-US" sz="2800" dirty="0"/>
              <a:t>反之亦然。 </a:t>
            </a:r>
          </a:p>
          <a:p>
            <a:pPr marL="342900" lvl="2" indent="-342900">
              <a:spcBef>
                <a:spcPct val="40000"/>
              </a:spcBef>
              <a:defRPr/>
            </a:pPr>
            <a:r>
              <a:rPr lang="zh-CN" altLang="en-US" sz="2800" dirty="0"/>
              <a:t>工资实质上就是闲暇的价格</a:t>
            </a:r>
            <a:r>
              <a:rPr lang="en-US" altLang="zh-CN" sz="2800" dirty="0"/>
              <a:t>: </a:t>
            </a:r>
            <a:r>
              <a:rPr lang="zh-CN" altLang="en-US" sz="2800" dirty="0"/>
              <a:t>增加一单位时间的闲暇</a:t>
            </a:r>
            <a:r>
              <a:rPr lang="en-US" altLang="zh-CN" sz="2800" dirty="0"/>
              <a:t>, </a:t>
            </a:r>
            <a:r>
              <a:rPr lang="zh-CN" altLang="en-US" sz="2800" dirty="0"/>
              <a:t>意味着失去本来可以得到的一单位劳动的收入</a:t>
            </a:r>
            <a:r>
              <a:rPr lang="en-US" altLang="zh-CN" sz="2800" dirty="0"/>
              <a:t>, </a:t>
            </a:r>
            <a:r>
              <a:rPr lang="zh-CN" altLang="en-US" sz="2800" dirty="0"/>
              <a:t>即工资。 </a:t>
            </a:r>
          </a:p>
          <a:p>
            <a:pPr marL="342900" lvl="2" indent="-342900">
              <a:spcBef>
                <a:spcPct val="40000"/>
              </a:spcBef>
              <a:defRPr/>
            </a:pPr>
            <a:r>
              <a:rPr lang="zh-CN" altLang="en-US" sz="2800" dirty="0"/>
              <a:t>劳动供给随工资的上升而先增后减就可以等价地表示为闲暇需求随闲暇价格的上升而先减后增。</a:t>
            </a:r>
          </a:p>
        </p:txBody>
      </p:sp>
    </p:spTree>
    <p:extLst>
      <p:ext uri="{BB962C8B-B14F-4D97-AF65-F5344CB8AC3E}">
        <p14:creationId xmlns:p14="http://schemas.microsoft.com/office/powerpoint/2010/main" val="11933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3E319-2D6B-4318-BF7E-A781624F105C}"/>
              </a:ext>
            </a:extLst>
          </p:cNvPr>
          <p:cNvSpPr>
            <a:spLocks noGrp="1"/>
          </p:cNvSpPr>
          <p:nvPr>
            <p:ph type="title"/>
          </p:nvPr>
        </p:nvSpPr>
        <p:spPr/>
        <p:txBody>
          <a:bodyPr/>
          <a:lstStyle/>
          <a:p>
            <a:r>
              <a:rPr lang="zh-CN" altLang="en-US" dirty="0"/>
              <a:t>完全竞争厂商的要素需求</a:t>
            </a:r>
          </a:p>
        </p:txBody>
      </p:sp>
      <p:sp>
        <p:nvSpPr>
          <p:cNvPr id="3" name="内容占位符 2">
            <a:extLst>
              <a:ext uri="{FF2B5EF4-FFF2-40B4-BE49-F238E27FC236}">
                <a16:creationId xmlns:a16="http://schemas.microsoft.com/office/drawing/2014/main" id="{8A9288D5-B890-4325-AA4C-584653569F9A}"/>
              </a:ext>
            </a:extLst>
          </p:cNvPr>
          <p:cNvSpPr>
            <a:spLocks noGrp="1"/>
          </p:cNvSpPr>
          <p:nvPr>
            <p:ph idx="1"/>
          </p:nvPr>
        </p:nvSpPr>
        <p:spPr/>
        <p:txBody>
          <a:bodyPr/>
          <a:lstStyle/>
          <a:p>
            <a:r>
              <a:rPr lang="zh-CN" altLang="en-US" dirty="0"/>
              <a:t>假设所有市场是竞争的：</a:t>
            </a:r>
          </a:p>
          <a:p>
            <a:pPr lvl="1"/>
            <a:r>
              <a:rPr lang="zh-CN" altLang="en-US" dirty="0"/>
              <a:t>代表性厂商在下面市场中是一个价格接受者</a:t>
            </a:r>
          </a:p>
          <a:p>
            <a:pPr lvl="1"/>
            <a:r>
              <a:rPr lang="zh-CN" altLang="en-US" dirty="0"/>
              <a:t>它生产产品的市场</a:t>
            </a:r>
          </a:p>
          <a:p>
            <a:pPr lvl="1"/>
            <a:r>
              <a:rPr lang="zh-CN" altLang="en-US" dirty="0"/>
              <a:t>劳动市场</a:t>
            </a:r>
          </a:p>
          <a:p>
            <a:r>
              <a:rPr lang="zh-CN" altLang="en-US" dirty="0"/>
              <a:t>假设厂商以利润最大化为目标  </a:t>
            </a:r>
          </a:p>
          <a:p>
            <a:pPr lvl="1"/>
            <a:r>
              <a:rPr lang="zh-CN" altLang="en-US" dirty="0"/>
              <a:t>每个厂商产出的供给和投入的需求都是由这个目标派生的</a:t>
            </a:r>
          </a:p>
          <a:p>
            <a:endParaRPr lang="zh-CN" altLang="en-US" dirty="0"/>
          </a:p>
        </p:txBody>
      </p:sp>
    </p:spTree>
    <p:extLst>
      <p:ext uri="{BB962C8B-B14F-4D97-AF65-F5344CB8AC3E}">
        <p14:creationId xmlns:p14="http://schemas.microsoft.com/office/powerpoint/2010/main" val="312385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82C7C-0874-45A3-9CCE-7593F15E5DD4}"/>
              </a:ext>
            </a:extLst>
          </p:cNvPr>
          <p:cNvSpPr>
            <a:spLocks noGrp="1"/>
          </p:cNvSpPr>
          <p:nvPr>
            <p:ph type="title"/>
          </p:nvPr>
        </p:nvSpPr>
        <p:spPr/>
        <p:txBody>
          <a:bodyPr/>
          <a:lstStyle/>
          <a:p>
            <a:r>
              <a:rPr lang="zh-CN" altLang="en-US" dirty="0"/>
              <a:t>替代效应和收入效应</a:t>
            </a:r>
          </a:p>
        </p:txBody>
      </p:sp>
      <p:sp>
        <p:nvSpPr>
          <p:cNvPr id="3" name="内容占位符 2">
            <a:extLst>
              <a:ext uri="{FF2B5EF4-FFF2-40B4-BE49-F238E27FC236}">
                <a16:creationId xmlns:a16="http://schemas.microsoft.com/office/drawing/2014/main" id="{35B26FD6-B721-4D02-866F-D16B7E590879}"/>
              </a:ext>
            </a:extLst>
          </p:cNvPr>
          <p:cNvSpPr>
            <a:spLocks noGrp="1"/>
          </p:cNvSpPr>
          <p:nvPr>
            <p:ph idx="1"/>
          </p:nvPr>
        </p:nvSpPr>
        <p:spPr/>
        <p:txBody>
          <a:bodyPr/>
          <a:lstStyle/>
          <a:p>
            <a:r>
              <a:rPr lang="zh-CN" altLang="en-US" dirty="0"/>
              <a:t>替代效应：</a:t>
            </a:r>
          </a:p>
          <a:p>
            <a:r>
              <a:rPr lang="zh-CN" altLang="en-US" dirty="0"/>
              <a:t>闲暇的价格即工资上涨</a:t>
            </a:r>
            <a:r>
              <a:rPr lang="en-US" altLang="zh-CN" dirty="0"/>
              <a:t>, </a:t>
            </a:r>
            <a:r>
              <a:rPr lang="zh-CN" altLang="en-US" dirty="0"/>
              <a:t>闲暇相对于其他商品变得更加“昂贵”</a:t>
            </a:r>
            <a:r>
              <a:rPr lang="en-US" altLang="zh-CN" dirty="0"/>
              <a:t>, </a:t>
            </a:r>
            <a:r>
              <a:rPr lang="zh-CN" altLang="en-US" dirty="0"/>
              <a:t>消费者将减少对闲暇的需求。由于替代效应</a:t>
            </a:r>
            <a:r>
              <a:rPr lang="en-US" altLang="zh-CN" dirty="0"/>
              <a:t>, </a:t>
            </a:r>
            <a:r>
              <a:rPr lang="zh-CN" altLang="en-US" dirty="0"/>
              <a:t>闲暇需求量与闲暇价格反方向变化。</a:t>
            </a:r>
          </a:p>
          <a:p>
            <a:r>
              <a:rPr lang="zh-CN" altLang="en-US" dirty="0"/>
              <a:t>收入效应：</a:t>
            </a:r>
          </a:p>
          <a:p>
            <a:r>
              <a:rPr lang="zh-CN" altLang="en-US" dirty="0"/>
              <a:t>闲暇价格的上升意味着实际收入的上升。 消费者在享受同样的闲暇时可以获得更多的收入。由于收入效应，闲暇需求量与闲暇价格的变化方向相同。</a:t>
            </a:r>
          </a:p>
          <a:p>
            <a:endParaRPr lang="zh-CN" altLang="en-US" dirty="0"/>
          </a:p>
        </p:txBody>
      </p:sp>
    </p:spTree>
    <p:extLst>
      <p:ext uri="{BB962C8B-B14F-4D97-AF65-F5344CB8AC3E}">
        <p14:creationId xmlns:p14="http://schemas.microsoft.com/office/powerpoint/2010/main" val="2239257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C7B8-E67A-4042-BC63-4147350D533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E33A313-E787-4C1D-BD1A-3EE727EBEF09}"/>
              </a:ext>
            </a:extLst>
          </p:cNvPr>
          <p:cNvSpPr>
            <a:spLocks noGrp="1"/>
          </p:cNvSpPr>
          <p:nvPr>
            <p:ph idx="1"/>
          </p:nvPr>
        </p:nvSpPr>
        <p:spPr/>
        <p:txBody>
          <a:bodyPr/>
          <a:lstStyle/>
          <a:p>
            <a:endParaRPr lang="zh-CN" altLang="en-US"/>
          </a:p>
        </p:txBody>
      </p:sp>
      <p:sp>
        <p:nvSpPr>
          <p:cNvPr id="4" name="直接连接符 313347">
            <a:extLst>
              <a:ext uri="{FF2B5EF4-FFF2-40B4-BE49-F238E27FC236}">
                <a16:creationId xmlns:a16="http://schemas.microsoft.com/office/drawing/2014/main" id="{1F8B3880-9342-472D-A81C-F1B9F9982B87}"/>
              </a:ext>
            </a:extLst>
          </p:cNvPr>
          <p:cNvSpPr>
            <a:spLocks noChangeShapeType="1"/>
          </p:cNvSpPr>
          <p:nvPr/>
        </p:nvSpPr>
        <p:spPr bwMode="auto">
          <a:xfrm>
            <a:off x="2057400" y="5486400"/>
            <a:ext cx="4572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任意多边形 313348">
            <a:extLst>
              <a:ext uri="{FF2B5EF4-FFF2-40B4-BE49-F238E27FC236}">
                <a16:creationId xmlns:a16="http://schemas.microsoft.com/office/drawing/2014/main" id="{57F923B2-13BF-416E-9E86-0BD1908E4B92}"/>
              </a:ext>
            </a:extLst>
          </p:cNvPr>
          <p:cNvSpPr>
            <a:spLocks noChangeArrowheads="1"/>
          </p:cNvSpPr>
          <p:nvPr/>
        </p:nvSpPr>
        <p:spPr bwMode="auto">
          <a:xfrm flipH="1" flipV="1">
            <a:off x="2667000" y="26670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文本框 313349">
            <a:extLst>
              <a:ext uri="{FF2B5EF4-FFF2-40B4-BE49-F238E27FC236}">
                <a16:creationId xmlns:a16="http://schemas.microsoft.com/office/drawing/2014/main" id="{4C6F899A-18A0-4911-9F69-7A602004A5D3}"/>
              </a:ext>
            </a:extLst>
          </p:cNvPr>
          <p:cNvSpPr txBox="1">
            <a:spLocks noChangeArrowheads="1"/>
          </p:cNvSpPr>
          <p:nvPr/>
        </p:nvSpPr>
        <p:spPr bwMode="auto">
          <a:xfrm>
            <a:off x="16764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7" name="文本框 313350">
            <a:extLst>
              <a:ext uri="{FF2B5EF4-FFF2-40B4-BE49-F238E27FC236}">
                <a16:creationId xmlns:a16="http://schemas.microsoft.com/office/drawing/2014/main" id="{412B232C-FA9D-4D1E-9391-D999C34830DF}"/>
              </a:ext>
            </a:extLst>
          </p:cNvPr>
          <p:cNvSpPr txBox="1">
            <a:spLocks noChangeArrowheads="1"/>
          </p:cNvSpPr>
          <p:nvPr/>
        </p:nvSpPr>
        <p:spPr bwMode="auto">
          <a:xfrm>
            <a:off x="5181600" y="4953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I</a:t>
            </a:r>
            <a:r>
              <a:rPr lang="en-US" altLang="zh-CN" baseline="-25000">
                <a:solidFill>
                  <a:schemeClr val="tx1"/>
                </a:solidFill>
                <a:latin typeface="Verdana" panose="020B0604030504040204" pitchFamily="34" charset="0"/>
              </a:rPr>
              <a:t>1</a:t>
            </a:r>
          </a:p>
        </p:txBody>
      </p:sp>
      <p:sp>
        <p:nvSpPr>
          <p:cNvPr id="8" name="文本框 313351">
            <a:extLst>
              <a:ext uri="{FF2B5EF4-FFF2-40B4-BE49-F238E27FC236}">
                <a16:creationId xmlns:a16="http://schemas.microsoft.com/office/drawing/2014/main" id="{33184DAB-716E-42BE-BA90-47E7E2E4959E}"/>
              </a:ext>
            </a:extLst>
          </p:cNvPr>
          <p:cNvSpPr txBox="1">
            <a:spLocks noChangeArrowheads="1"/>
          </p:cNvSpPr>
          <p:nvPr/>
        </p:nvSpPr>
        <p:spPr bwMode="auto">
          <a:xfrm>
            <a:off x="38100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I</a:t>
            </a:r>
            <a:r>
              <a:rPr lang="en-US" altLang="zh-CN" baseline="-25000">
                <a:solidFill>
                  <a:schemeClr val="tx1"/>
                </a:solidFill>
                <a:latin typeface="Verdana" panose="020B0604030504040204" pitchFamily="34" charset="0"/>
              </a:rPr>
              <a:t>2</a:t>
            </a:r>
          </a:p>
        </p:txBody>
      </p:sp>
      <p:sp>
        <p:nvSpPr>
          <p:cNvPr id="9" name="文本框 313352">
            <a:extLst>
              <a:ext uri="{FF2B5EF4-FFF2-40B4-BE49-F238E27FC236}">
                <a16:creationId xmlns:a16="http://schemas.microsoft.com/office/drawing/2014/main" id="{89005AFC-B50B-4932-8448-20D8BDCACEFC}"/>
              </a:ext>
            </a:extLst>
          </p:cNvPr>
          <p:cNvSpPr txBox="1">
            <a:spLocks noChangeArrowheads="1"/>
          </p:cNvSpPr>
          <p:nvPr/>
        </p:nvSpPr>
        <p:spPr bwMode="auto">
          <a:xfrm>
            <a:off x="4648200" y="548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endParaRPr lang="en-US" altLang="zh-CN" baseline="-25000">
              <a:solidFill>
                <a:schemeClr val="tx1"/>
              </a:solidFill>
              <a:latin typeface="Verdana" panose="020B0604030504040204" pitchFamily="34" charset="0"/>
            </a:endParaRPr>
          </a:p>
        </p:txBody>
      </p:sp>
      <p:sp>
        <p:nvSpPr>
          <p:cNvPr id="10" name="文本框 313353">
            <a:extLst>
              <a:ext uri="{FF2B5EF4-FFF2-40B4-BE49-F238E27FC236}">
                <a16:creationId xmlns:a16="http://schemas.microsoft.com/office/drawing/2014/main" id="{A92E1F52-6658-444A-AA83-27F2BB17C1CA}"/>
              </a:ext>
            </a:extLst>
          </p:cNvPr>
          <p:cNvSpPr txBox="1">
            <a:spLocks noChangeArrowheads="1"/>
          </p:cNvSpPr>
          <p:nvPr/>
        </p:nvSpPr>
        <p:spPr bwMode="auto">
          <a:xfrm>
            <a:off x="3657600" y="426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0</a:t>
            </a:r>
          </a:p>
        </p:txBody>
      </p:sp>
      <p:sp>
        <p:nvSpPr>
          <p:cNvPr id="11" name="直接连接符 10">
            <a:extLst>
              <a:ext uri="{FF2B5EF4-FFF2-40B4-BE49-F238E27FC236}">
                <a16:creationId xmlns:a16="http://schemas.microsoft.com/office/drawing/2014/main" id="{5AD1CDE2-0451-4730-B6B0-F96F2369D311}"/>
              </a:ext>
            </a:extLst>
          </p:cNvPr>
          <p:cNvSpPr>
            <a:spLocks noChangeShapeType="1"/>
          </p:cNvSpPr>
          <p:nvPr/>
        </p:nvSpPr>
        <p:spPr bwMode="auto">
          <a:xfrm>
            <a:off x="3200400" y="4114800"/>
            <a:ext cx="0" cy="1371600"/>
          </a:xfrm>
          <a:prstGeom prst="line">
            <a:avLst/>
          </a:prstGeom>
          <a:noFill/>
          <a:ln w="9525">
            <a:solidFill>
              <a:srgbClr val="FF66FF"/>
            </a:solidFill>
            <a:prstDash val="dash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文本框 313355">
            <a:extLst>
              <a:ext uri="{FF2B5EF4-FFF2-40B4-BE49-F238E27FC236}">
                <a16:creationId xmlns:a16="http://schemas.microsoft.com/office/drawing/2014/main" id="{91BDC4B0-952E-4DE4-A7DE-AEF72CB9AA8B}"/>
              </a:ext>
            </a:extLst>
          </p:cNvPr>
          <p:cNvSpPr txBox="1">
            <a:spLocks noChangeArrowheads="1"/>
          </p:cNvSpPr>
          <p:nvPr/>
        </p:nvSpPr>
        <p:spPr bwMode="auto">
          <a:xfrm>
            <a:off x="1600200" y="4419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Y</a:t>
            </a:r>
            <a:r>
              <a:rPr lang="en-US" altLang="zh-CN" baseline="-25000">
                <a:solidFill>
                  <a:schemeClr val="tx1"/>
                </a:solidFill>
                <a:latin typeface="Verdana" panose="020B0604030504040204" pitchFamily="34" charset="0"/>
              </a:rPr>
              <a:t>0</a:t>
            </a:r>
          </a:p>
        </p:txBody>
      </p:sp>
      <p:sp>
        <p:nvSpPr>
          <p:cNvPr id="13" name="文本框 313356">
            <a:extLst>
              <a:ext uri="{FF2B5EF4-FFF2-40B4-BE49-F238E27FC236}">
                <a16:creationId xmlns:a16="http://schemas.microsoft.com/office/drawing/2014/main" id="{C5ACBC30-582A-4102-88F5-E694C8C85B18}"/>
              </a:ext>
            </a:extLst>
          </p:cNvPr>
          <p:cNvSpPr txBox="1">
            <a:spLocks noChangeArrowheads="1"/>
          </p:cNvSpPr>
          <p:nvPr/>
        </p:nvSpPr>
        <p:spPr bwMode="auto">
          <a:xfrm>
            <a:off x="9144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Y(</a:t>
            </a:r>
            <a:r>
              <a:rPr lang="zh-CN" altLang="en-US">
                <a:solidFill>
                  <a:schemeClr val="tx1"/>
                </a:solidFill>
                <a:latin typeface="Verdana" panose="020B0604030504040204" pitchFamily="34" charset="0"/>
              </a:rPr>
              <a:t>收入</a:t>
            </a:r>
            <a:r>
              <a:rPr lang="en-US" altLang="zh-CN">
                <a:solidFill>
                  <a:schemeClr val="tx1"/>
                </a:solidFill>
                <a:latin typeface="Verdana" panose="020B0604030504040204" pitchFamily="34" charset="0"/>
              </a:rPr>
              <a:t>)</a:t>
            </a:r>
          </a:p>
        </p:txBody>
      </p:sp>
      <p:sp>
        <p:nvSpPr>
          <p:cNvPr id="14" name="文本框 13">
            <a:extLst>
              <a:ext uri="{FF2B5EF4-FFF2-40B4-BE49-F238E27FC236}">
                <a16:creationId xmlns:a16="http://schemas.microsoft.com/office/drawing/2014/main" id="{1C76A532-D794-4D49-B3DB-0F5BA2370375}"/>
              </a:ext>
            </a:extLst>
          </p:cNvPr>
          <p:cNvSpPr txBox="1">
            <a:spLocks noChangeArrowheads="1"/>
          </p:cNvSpPr>
          <p:nvPr/>
        </p:nvSpPr>
        <p:spPr bwMode="auto">
          <a:xfrm>
            <a:off x="3124200" y="3733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E</a:t>
            </a:r>
            <a:r>
              <a:rPr lang="en-US" altLang="zh-CN" baseline="-25000">
                <a:solidFill>
                  <a:srgbClr val="FF66FF"/>
                </a:solidFill>
                <a:latin typeface="Verdana" panose="020B0604030504040204" pitchFamily="34" charset="0"/>
              </a:rPr>
              <a:t>1</a:t>
            </a:r>
          </a:p>
        </p:txBody>
      </p:sp>
      <p:sp>
        <p:nvSpPr>
          <p:cNvPr id="15" name="文本框 313358">
            <a:extLst>
              <a:ext uri="{FF2B5EF4-FFF2-40B4-BE49-F238E27FC236}">
                <a16:creationId xmlns:a16="http://schemas.microsoft.com/office/drawing/2014/main" id="{9BA412B6-3A27-44FB-904F-915B79469C9B}"/>
              </a:ext>
            </a:extLst>
          </p:cNvPr>
          <p:cNvSpPr txBox="1">
            <a:spLocks noChangeArrowheads="1"/>
          </p:cNvSpPr>
          <p:nvPr/>
        </p:nvSpPr>
        <p:spPr bwMode="auto">
          <a:xfrm>
            <a:off x="3429000" y="3200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2</a:t>
            </a:r>
          </a:p>
        </p:txBody>
      </p:sp>
      <p:sp>
        <p:nvSpPr>
          <p:cNvPr id="16" name="文本框 15">
            <a:extLst>
              <a:ext uri="{FF2B5EF4-FFF2-40B4-BE49-F238E27FC236}">
                <a16:creationId xmlns:a16="http://schemas.microsoft.com/office/drawing/2014/main" id="{A7605ACD-8C1A-49F1-9B2A-C9364A304B2C}"/>
              </a:ext>
            </a:extLst>
          </p:cNvPr>
          <p:cNvSpPr txBox="1">
            <a:spLocks noChangeArrowheads="1"/>
          </p:cNvSpPr>
          <p:nvPr/>
        </p:nvSpPr>
        <p:spPr bwMode="auto">
          <a:xfrm>
            <a:off x="16002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Y</a:t>
            </a:r>
            <a:r>
              <a:rPr lang="en-US" altLang="zh-CN" baseline="-25000">
                <a:solidFill>
                  <a:srgbClr val="FF66FF"/>
                </a:solidFill>
                <a:latin typeface="Verdana" panose="020B0604030504040204" pitchFamily="34" charset="0"/>
              </a:rPr>
              <a:t>1</a:t>
            </a:r>
          </a:p>
        </p:txBody>
      </p:sp>
      <p:sp>
        <p:nvSpPr>
          <p:cNvPr id="17" name="文本框 16">
            <a:extLst>
              <a:ext uri="{FF2B5EF4-FFF2-40B4-BE49-F238E27FC236}">
                <a16:creationId xmlns:a16="http://schemas.microsoft.com/office/drawing/2014/main" id="{8A7ECA4D-E5D5-4A16-857A-38E2158697C4}"/>
              </a:ext>
            </a:extLst>
          </p:cNvPr>
          <p:cNvSpPr txBox="1">
            <a:spLocks noChangeArrowheads="1"/>
          </p:cNvSpPr>
          <p:nvPr/>
        </p:nvSpPr>
        <p:spPr bwMode="auto">
          <a:xfrm>
            <a:off x="29718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T</a:t>
            </a:r>
            <a:r>
              <a:rPr lang="en-US" altLang="zh-CN" baseline="-25000">
                <a:solidFill>
                  <a:srgbClr val="FF66FF"/>
                </a:solidFill>
                <a:latin typeface="Verdana" panose="020B0604030504040204" pitchFamily="34" charset="0"/>
              </a:rPr>
              <a:t>1</a:t>
            </a:r>
          </a:p>
        </p:txBody>
      </p:sp>
      <p:sp>
        <p:nvSpPr>
          <p:cNvPr id="18" name="文本框 313361">
            <a:extLst>
              <a:ext uri="{FF2B5EF4-FFF2-40B4-BE49-F238E27FC236}">
                <a16:creationId xmlns:a16="http://schemas.microsoft.com/office/drawing/2014/main" id="{CDAB9B22-D4B5-4EA3-8837-033BC14D821E}"/>
              </a:ext>
            </a:extLst>
          </p:cNvPr>
          <p:cNvSpPr txBox="1">
            <a:spLocks noChangeArrowheads="1"/>
          </p:cNvSpPr>
          <p:nvPr/>
        </p:nvSpPr>
        <p:spPr bwMode="auto">
          <a:xfrm>
            <a:off x="32766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T</a:t>
            </a:r>
            <a:r>
              <a:rPr lang="en-US" altLang="zh-CN" baseline="-25000">
                <a:solidFill>
                  <a:schemeClr val="tx1"/>
                </a:solidFill>
                <a:latin typeface="Verdana" panose="020B0604030504040204" pitchFamily="34" charset="0"/>
              </a:rPr>
              <a:t>2</a:t>
            </a:r>
          </a:p>
        </p:txBody>
      </p:sp>
      <p:sp>
        <p:nvSpPr>
          <p:cNvPr id="19" name="文本框 313362">
            <a:extLst>
              <a:ext uri="{FF2B5EF4-FFF2-40B4-BE49-F238E27FC236}">
                <a16:creationId xmlns:a16="http://schemas.microsoft.com/office/drawing/2014/main" id="{F890865C-58F6-4272-A738-2BBB40C52BA8}"/>
              </a:ext>
            </a:extLst>
          </p:cNvPr>
          <p:cNvSpPr txBox="1">
            <a:spLocks noChangeArrowheads="1"/>
          </p:cNvSpPr>
          <p:nvPr/>
        </p:nvSpPr>
        <p:spPr bwMode="auto">
          <a:xfrm>
            <a:off x="1600200" y="3505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Y</a:t>
            </a:r>
            <a:r>
              <a:rPr lang="en-US" altLang="zh-CN" baseline="-25000">
                <a:solidFill>
                  <a:schemeClr val="tx1"/>
                </a:solidFill>
                <a:latin typeface="Verdana" panose="020B0604030504040204" pitchFamily="34" charset="0"/>
              </a:rPr>
              <a:t>2</a:t>
            </a:r>
          </a:p>
        </p:txBody>
      </p:sp>
      <p:sp>
        <p:nvSpPr>
          <p:cNvPr id="20" name="直接连接符 19">
            <a:extLst>
              <a:ext uri="{FF2B5EF4-FFF2-40B4-BE49-F238E27FC236}">
                <a16:creationId xmlns:a16="http://schemas.microsoft.com/office/drawing/2014/main" id="{40483D37-B5B8-4D5C-92E5-5B83EDF56623}"/>
              </a:ext>
            </a:extLst>
          </p:cNvPr>
          <p:cNvSpPr>
            <a:spLocks noChangeShapeType="1"/>
          </p:cNvSpPr>
          <p:nvPr/>
        </p:nvSpPr>
        <p:spPr bwMode="auto">
          <a:xfrm>
            <a:off x="2057400" y="2590800"/>
            <a:ext cx="2133600" cy="2895600"/>
          </a:xfrm>
          <a:prstGeom prst="line">
            <a:avLst/>
          </a:prstGeom>
          <a:noFill/>
          <a:ln w="38100">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直接连接符 20">
            <a:extLst>
              <a:ext uri="{FF2B5EF4-FFF2-40B4-BE49-F238E27FC236}">
                <a16:creationId xmlns:a16="http://schemas.microsoft.com/office/drawing/2014/main" id="{48407ABC-9ABD-40AA-AB51-EF76A18412BF}"/>
              </a:ext>
            </a:extLst>
          </p:cNvPr>
          <p:cNvSpPr>
            <a:spLocks noChangeShapeType="1"/>
          </p:cNvSpPr>
          <p:nvPr/>
        </p:nvSpPr>
        <p:spPr bwMode="auto">
          <a:xfrm>
            <a:off x="2057400" y="4114800"/>
            <a:ext cx="1143000" cy="0"/>
          </a:xfrm>
          <a:prstGeom prst="line">
            <a:avLst/>
          </a:prstGeom>
          <a:noFill/>
          <a:ln w="9525">
            <a:solidFill>
              <a:srgbClr val="FF66FF"/>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313365">
            <a:extLst>
              <a:ext uri="{FF2B5EF4-FFF2-40B4-BE49-F238E27FC236}">
                <a16:creationId xmlns:a16="http://schemas.microsoft.com/office/drawing/2014/main" id="{A68FF2CD-2093-4685-AEF2-2A2B5CD59F2B}"/>
              </a:ext>
            </a:extLst>
          </p:cNvPr>
          <p:cNvSpPr>
            <a:spLocks noChangeShapeType="1"/>
          </p:cNvSpPr>
          <p:nvPr/>
        </p:nvSpPr>
        <p:spPr bwMode="auto">
          <a:xfrm>
            <a:off x="2057400" y="3352800"/>
            <a:ext cx="2819400" cy="213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313366">
            <a:extLst>
              <a:ext uri="{FF2B5EF4-FFF2-40B4-BE49-F238E27FC236}">
                <a16:creationId xmlns:a16="http://schemas.microsoft.com/office/drawing/2014/main" id="{0ABB79A2-465D-4025-881F-195227C5E17C}"/>
              </a:ext>
            </a:extLst>
          </p:cNvPr>
          <p:cNvSpPr>
            <a:spLocks noChangeShapeType="1"/>
          </p:cNvSpPr>
          <p:nvPr/>
        </p:nvSpPr>
        <p:spPr bwMode="auto">
          <a:xfrm>
            <a:off x="2057400" y="4648200"/>
            <a:ext cx="1676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313367">
            <a:extLst>
              <a:ext uri="{FF2B5EF4-FFF2-40B4-BE49-F238E27FC236}">
                <a16:creationId xmlns:a16="http://schemas.microsoft.com/office/drawing/2014/main" id="{65F42F31-CFCD-43A5-9608-EB177FE0557E}"/>
              </a:ext>
            </a:extLst>
          </p:cNvPr>
          <p:cNvSpPr>
            <a:spLocks noChangeShapeType="1"/>
          </p:cNvSpPr>
          <p:nvPr/>
        </p:nvSpPr>
        <p:spPr bwMode="auto">
          <a:xfrm>
            <a:off x="3733800" y="46482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文本框 313368">
            <a:extLst>
              <a:ext uri="{FF2B5EF4-FFF2-40B4-BE49-F238E27FC236}">
                <a16:creationId xmlns:a16="http://schemas.microsoft.com/office/drawing/2014/main" id="{607CD743-B726-4292-AE10-97897CFA19AA}"/>
              </a:ext>
            </a:extLst>
          </p:cNvPr>
          <p:cNvSpPr txBox="1">
            <a:spLocks noChangeArrowheads="1"/>
          </p:cNvSpPr>
          <p:nvPr/>
        </p:nvSpPr>
        <p:spPr bwMode="auto">
          <a:xfrm>
            <a:off x="35814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T</a:t>
            </a:r>
            <a:r>
              <a:rPr lang="en-US" altLang="zh-CN" baseline="-25000">
                <a:solidFill>
                  <a:schemeClr val="tx1"/>
                </a:solidFill>
                <a:latin typeface="Verdana" panose="020B0604030504040204" pitchFamily="34" charset="0"/>
              </a:rPr>
              <a:t>0</a:t>
            </a:r>
          </a:p>
        </p:txBody>
      </p:sp>
      <p:sp>
        <p:nvSpPr>
          <p:cNvPr id="26" name="文本框 25">
            <a:extLst>
              <a:ext uri="{FF2B5EF4-FFF2-40B4-BE49-F238E27FC236}">
                <a16:creationId xmlns:a16="http://schemas.microsoft.com/office/drawing/2014/main" id="{4B4E3164-83D7-4A09-83CA-11F2713E021C}"/>
              </a:ext>
            </a:extLst>
          </p:cNvPr>
          <p:cNvSpPr txBox="1">
            <a:spLocks noChangeArrowheads="1"/>
          </p:cNvSpPr>
          <p:nvPr/>
        </p:nvSpPr>
        <p:spPr bwMode="auto">
          <a:xfrm>
            <a:off x="1524000" y="2362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A’</a:t>
            </a:r>
          </a:p>
        </p:txBody>
      </p:sp>
      <p:sp>
        <p:nvSpPr>
          <p:cNvPr id="27" name="任意多边形 313370">
            <a:extLst>
              <a:ext uri="{FF2B5EF4-FFF2-40B4-BE49-F238E27FC236}">
                <a16:creationId xmlns:a16="http://schemas.microsoft.com/office/drawing/2014/main" id="{76585542-8249-4869-A581-EDEC4C0ED0A5}"/>
              </a:ext>
            </a:extLst>
          </p:cNvPr>
          <p:cNvSpPr>
            <a:spLocks noChangeArrowheads="1"/>
          </p:cNvSpPr>
          <p:nvPr/>
        </p:nvSpPr>
        <p:spPr bwMode="auto">
          <a:xfrm flipH="1" flipV="1">
            <a:off x="3200400" y="2819400"/>
            <a:ext cx="685800" cy="99060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直接连接符 313371">
            <a:extLst>
              <a:ext uri="{FF2B5EF4-FFF2-40B4-BE49-F238E27FC236}">
                <a16:creationId xmlns:a16="http://schemas.microsoft.com/office/drawing/2014/main" id="{3C43FEDB-3652-46FB-B7B7-34932431FABE}"/>
              </a:ext>
            </a:extLst>
          </p:cNvPr>
          <p:cNvSpPr>
            <a:spLocks noChangeShapeType="1"/>
          </p:cNvSpPr>
          <p:nvPr/>
        </p:nvSpPr>
        <p:spPr bwMode="auto">
          <a:xfrm>
            <a:off x="3505200" y="3657600"/>
            <a:ext cx="0" cy="1828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313372">
            <a:extLst>
              <a:ext uri="{FF2B5EF4-FFF2-40B4-BE49-F238E27FC236}">
                <a16:creationId xmlns:a16="http://schemas.microsoft.com/office/drawing/2014/main" id="{1FDCEA4A-D3B5-4CC6-BE31-1E7EC0FD9443}"/>
              </a:ext>
            </a:extLst>
          </p:cNvPr>
          <p:cNvSpPr>
            <a:spLocks noChangeShapeType="1"/>
          </p:cNvSpPr>
          <p:nvPr/>
        </p:nvSpPr>
        <p:spPr bwMode="auto">
          <a:xfrm flipH="1">
            <a:off x="2057400" y="36576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文本框 29">
            <a:extLst>
              <a:ext uri="{FF2B5EF4-FFF2-40B4-BE49-F238E27FC236}">
                <a16:creationId xmlns:a16="http://schemas.microsoft.com/office/drawing/2014/main" id="{EABDABA7-CF21-47EF-9EA4-A72D5C721ABE}"/>
              </a:ext>
            </a:extLst>
          </p:cNvPr>
          <p:cNvSpPr txBox="1">
            <a:spLocks noChangeArrowheads="1"/>
          </p:cNvSpPr>
          <p:nvPr/>
        </p:nvSpPr>
        <p:spPr bwMode="auto">
          <a:xfrm>
            <a:off x="5334000" y="1600200"/>
            <a:ext cx="2895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dirty="0">
                <a:solidFill>
                  <a:schemeClr val="tx1"/>
                </a:solidFill>
                <a:latin typeface="Verdana" panose="020B0604030504040204" pitchFamily="34" charset="0"/>
              </a:rPr>
              <a:t>工资上升，替代效应导致劳动供给量增加，收入效应导致劳动供给量减少，因此，工资上升后劳动供给量的增加或减少取决于替代效应与收入效应的对比。</a:t>
            </a:r>
          </a:p>
        </p:txBody>
      </p:sp>
      <p:sp>
        <p:nvSpPr>
          <p:cNvPr id="31" name="文本框 313374">
            <a:extLst>
              <a:ext uri="{FF2B5EF4-FFF2-40B4-BE49-F238E27FC236}">
                <a16:creationId xmlns:a16="http://schemas.microsoft.com/office/drawing/2014/main" id="{DEFC335A-1528-44E1-BF2F-54F132619B82}"/>
              </a:ext>
            </a:extLst>
          </p:cNvPr>
          <p:cNvSpPr txBox="1">
            <a:spLocks noChangeArrowheads="1"/>
          </p:cNvSpPr>
          <p:nvPr/>
        </p:nvSpPr>
        <p:spPr bwMode="auto">
          <a:xfrm>
            <a:off x="5486400" y="55626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T(</a:t>
            </a:r>
            <a:r>
              <a:rPr lang="zh-CN" altLang="en-US">
                <a:solidFill>
                  <a:schemeClr val="tx1"/>
                </a:solidFill>
                <a:latin typeface="Verdana" panose="020B0604030504040204" pitchFamily="34" charset="0"/>
              </a:rPr>
              <a:t>劳动或闲暇的小时数</a:t>
            </a:r>
            <a:r>
              <a:rPr lang="en-US" altLang="zh-CN">
                <a:solidFill>
                  <a:schemeClr val="tx1"/>
                </a:solidFill>
                <a:latin typeface="Verdana" panose="020B0604030504040204" pitchFamily="34" charset="0"/>
              </a:rPr>
              <a:t>)</a:t>
            </a:r>
          </a:p>
        </p:txBody>
      </p:sp>
      <p:sp>
        <p:nvSpPr>
          <p:cNvPr id="32" name="直接连接符 313375">
            <a:extLst>
              <a:ext uri="{FF2B5EF4-FFF2-40B4-BE49-F238E27FC236}">
                <a16:creationId xmlns:a16="http://schemas.microsoft.com/office/drawing/2014/main" id="{313BB299-7E06-41A9-802C-EF2A02B3944C}"/>
              </a:ext>
            </a:extLst>
          </p:cNvPr>
          <p:cNvSpPr>
            <a:spLocks noChangeShapeType="1"/>
          </p:cNvSpPr>
          <p:nvPr/>
        </p:nvSpPr>
        <p:spPr bwMode="auto">
          <a:xfrm flipH="1" flipV="1">
            <a:off x="2057400" y="1600200"/>
            <a:ext cx="2819400" cy="388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313376">
            <a:extLst>
              <a:ext uri="{FF2B5EF4-FFF2-40B4-BE49-F238E27FC236}">
                <a16:creationId xmlns:a16="http://schemas.microsoft.com/office/drawing/2014/main" id="{BA81CD64-0FE3-42DB-AC89-4949123D021D}"/>
              </a:ext>
            </a:extLst>
          </p:cNvPr>
          <p:cNvSpPr>
            <a:spLocks noChangeShapeType="1"/>
          </p:cNvSpPr>
          <p:nvPr/>
        </p:nvSpPr>
        <p:spPr bwMode="auto">
          <a:xfrm flipV="1">
            <a:off x="2057400" y="1295400"/>
            <a:ext cx="0" cy="419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文本框 313377">
            <a:extLst>
              <a:ext uri="{FF2B5EF4-FFF2-40B4-BE49-F238E27FC236}">
                <a16:creationId xmlns:a16="http://schemas.microsoft.com/office/drawing/2014/main" id="{52107D4F-3345-4F23-B377-15C79F5B1EF4}"/>
              </a:ext>
            </a:extLst>
          </p:cNvPr>
          <p:cNvSpPr txBox="1">
            <a:spLocks noChangeArrowheads="1"/>
          </p:cNvSpPr>
          <p:nvPr/>
        </p:nvSpPr>
        <p:spPr bwMode="auto">
          <a:xfrm>
            <a:off x="1600200" y="3048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0</a:t>
            </a:r>
          </a:p>
        </p:txBody>
      </p:sp>
      <p:sp>
        <p:nvSpPr>
          <p:cNvPr id="35" name="文本框 313378">
            <a:extLst>
              <a:ext uri="{FF2B5EF4-FFF2-40B4-BE49-F238E27FC236}">
                <a16:creationId xmlns:a16="http://schemas.microsoft.com/office/drawing/2014/main" id="{2BA97FEC-0177-42B6-8A06-0B1FB1DECA15}"/>
              </a:ext>
            </a:extLst>
          </p:cNvPr>
          <p:cNvSpPr txBox="1">
            <a:spLocks noChangeArrowheads="1"/>
          </p:cNvSpPr>
          <p:nvPr/>
        </p:nvSpPr>
        <p:spPr bwMode="auto">
          <a:xfrm>
            <a:off x="1600200" y="144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1</a:t>
            </a:r>
          </a:p>
        </p:txBody>
      </p:sp>
      <p:sp>
        <p:nvSpPr>
          <p:cNvPr id="36" name="文本框 35">
            <a:extLst>
              <a:ext uri="{FF2B5EF4-FFF2-40B4-BE49-F238E27FC236}">
                <a16:creationId xmlns:a16="http://schemas.microsoft.com/office/drawing/2014/main" id="{388E604E-0DF8-4717-8EF6-9EA604E8E6A5}"/>
              </a:ext>
            </a:extLst>
          </p:cNvPr>
          <p:cNvSpPr txBox="1">
            <a:spLocks noChangeArrowheads="1"/>
          </p:cNvSpPr>
          <p:nvPr/>
        </p:nvSpPr>
        <p:spPr bwMode="auto">
          <a:xfrm>
            <a:off x="41148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B’</a:t>
            </a:r>
          </a:p>
        </p:txBody>
      </p:sp>
    </p:spTree>
    <p:extLst>
      <p:ext uri="{BB962C8B-B14F-4D97-AF65-F5344CB8AC3E}">
        <p14:creationId xmlns:p14="http://schemas.microsoft.com/office/powerpoint/2010/main" val="20882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0-#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0-#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26" grpId="0"/>
      <p:bldP spid="30"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2E4AA-9226-4CD3-AE99-31CF84F6235D}"/>
              </a:ext>
            </a:extLst>
          </p:cNvPr>
          <p:cNvSpPr>
            <a:spLocks noGrp="1"/>
          </p:cNvSpPr>
          <p:nvPr>
            <p:ph type="title"/>
          </p:nvPr>
        </p:nvSpPr>
        <p:spPr/>
        <p:txBody>
          <a:bodyPr>
            <a:normAutofit/>
          </a:bodyPr>
          <a:lstStyle/>
          <a:p>
            <a:r>
              <a:rPr lang="zh-CN" altLang="en-US" dirty="0"/>
              <a:t>替代效应和收入效应</a:t>
            </a:r>
          </a:p>
        </p:txBody>
      </p:sp>
      <p:sp>
        <p:nvSpPr>
          <p:cNvPr id="3" name="内容占位符 2">
            <a:extLst>
              <a:ext uri="{FF2B5EF4-FFF2-40B4-BE49-F238E27FC236}">
                <a16:creationId xmlns:a16="http://schemas.microsoft.com/office/drawing/2014/main" id="{89FB21B7-0026-4C8F-95E2-6D034D3E1952}"/>
              </a:ext>
            </a:extLst>
          </p:cNvPr>
          <p:cNvSpPr>
            <a:spLocks noGrp="1"/>
          </p:cNvSpPr>
          <p:nvPr>
            <p:ph idx="1"/>
          </p:nvPr>
        </p:nvSpPr>
        <p:spPr/>
        <p:txBody>
          <a:bodyPr/>
          <a:lstStyle/>
          <a:p>
            <a:r>
              <a:rPr lang="zh-CN" altLang="en-US" dirty="0"/>
              <a:t>替代效应和收入效应的相对大小</a:t>
            </a:r>
            <a:endParaRPr lang="en-US" altLang="zh-CN" dirty="0"/>
          </a:p>
          <a:p>
            <a:r>
              <a:rPr lang="zh-CN" altLang="en-US" dirty="0"/>
              <a:t>对一般商品来说</a:t>
            </a:r>
            <a:r>
              <a:rPr lang="en-US" altLang="zh-CN" dirty="0"/>
              <a:t>, </a:t>
            </a:r>
            <a:r>
              <a:rPr lang="zh-CN" altLang="en-US" dirty="0"/>
              <a:t>收入效应通常要小于替代效应。单种商品的价格变动通常不会对消费者的收入造成很大影响</a:t>
            </a:r>
            <a:r>
              <a:rPr lang="en-US" altLang="zh-CN" dirty="0"/>
              <a:t>, </a:t>
            </a:r>
            <a:r>
              <a:rPr lang="zh-CN" altLang="en-US" dirty="0"/>
              <a:t>但非常容易引起消费者的替代行为。</a:t>
            </a:r>
          </a:p>
          <a:p>
            <a:r>
              <a:rPr lang="zh-CN" altLang="en-US" dirty="0"/>
              <a:t>对于作为劳动者的消费者来说</a:t>
            </a:r>
            <a:r>
              <a:rPr lang="en-US" altLang="zh-CN" dirty="0"/>
              <a:t>, </a:t>
            </a:r>
            <a:r>
              <a:rPr lang="zh-CN" altLang="en-US" dirty="0"/>
              <a:t>劳动供给可能是其收入的主要来源。 在这种情况下</a:t>
            </a:r>
            <a:r>
              <a:rPr lang="en-US" altLang="zh-CN" dirty="0"/>
              <a:t>, </a:t>
            </a:r>
            <a:r>
              <a:rPr lang="zh-CN" altLang="en-US" dirty="0"/>
              <a:t>闲暇价格即工资的上升会大大增加消费者的收入水平。因此，闲暇价格变化的收入效应较大。</a:t>
            </a:r>
          </a:p>
          <a:p>
            <a:endParaRPr lang="zh-CN" altLang="en-US" dirty="0"/>
          </a:p>
        </p:txBody>
      </p:sp>
    </p:spTree>
    <p:extLst>
      <p:ext uri="{BB962C8B-B14F-4D97-AF65-F5344CB8AC3E}">
        <p14:creationId xmlns:p14="http://schemas.microsoft.com/office/powerpoint/2010/main" val="1607118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5695-1F0D-440B-8508-EB26856F4F20}"/>
              </a:ext>
            </a:extLst>
          </p:cNvPr>
          <p:cNvSpPr>
            <a:spLocks noGrp="1"/>
          </p:cNvSpPr>
          <p:nvPr>
            <p:ph type="title"/>
          </p:nvPr>
        </p:nvSpPr>
        <p:spPr/>
        <p:txBody>
          <a:bodyPr/>
          <a:lstStyle/>
          <a:p>
            <a:r>
              <a:rPr lang="zh-CN" altLang="en-US" dirty="0"/>
              <a:t>替代效应和收入效应</a:t>
            </a:r>
          </a:p>
        </p:txBody>
      </p:sp>
      <p:sp>
        <p:nvSpPr>
          <p:cNvPr id="3" name="内容占位符 2">
            <a:extLst>
              <a:ext uri="{FF2B5EF4-FFF2-40B4-BE49-F238E27FC236}">
                <a16:creationId xmlns:a16="http://schemas.microsoft.com/office/drawing/2014/main" id="{D7CA82C7-D09C-410C-8859-4A087E4B4770}"/>
              </a:ext>
            </a:extLst>
          </p:cNvPr>
          <p:cNvSpPr>
            <a:spLocks noGrp="1"/>
          </p:cNvSpPr>
          <p:nvPr>
            <p:ph idx="1"/>
          </p:nvPr>
        </p:nvSpPr>
        <p:spPr/>
        <p:txBody>
          <a:bodyPr/>
          <a:lstStyle/>
          <a:p>
            <a:r>
              <a:rPr lang="zh-CN" altLang="en-US" dirty="0"/>
              <a:t>如果原来的工资较低</a:t>
            </a:r>
            <a:r>
              <a:rPr lang="en-US" altLang="zh-CN" dirty="0"/>
              <a:t>, </a:t>
            </a:r>
            <a:r>
              <a:rPr lang="zh-CN" altLang="en-US" dirty="0"/>
              <a:t>则此时工资上涨的收入效应不一定能超过替代效应</a:t>
            </a:r>
            <a:r>
              <a:rPr lang="en-US" altLang="zh-CN" dirty="0"/>
              <a:t>, </a:t>
            </a:r>
            <a:r>
              <a:rPr lang="zh-CN" altLang="en-US" dirty="0"/>
              <a:t>因为此时的劳动供给量亦较小</a:t>
            </a:r>
            <a:r>
              <a:rPr lang="en-US" altLang="zh-CN" dirty="0"/>
              <a:t>, </a:t>
            </a:r>
            <a:r>
              <a:rPr lang="zh-CN" altLang="en-US" dirty="0"/>
              <a:t>从而由工资上涨引起的劳动收入增量不会很大。</a:t>
            </a:r>
          </a:p>
          <a:p>
            <a:r>
              <a:rPr lang="zh-CN" altLang="en-US" dirty="0"/>
              <a:t>但如果工资已经处于较高水平</a:t>
            </a:r>
            <a:r>
              <a:rPr lang="en-US" altLang="zh-CN" dirty="0"/>
              <a:t>(</a:t>
            </a:r>
            <a:r>
              <a:rPr lang="zh-CN" altLang="en-US" dirty="0"/>
              <a:t>此时劳动供给量也相对较大</a:t>
            </a:r>
            <a:r>
              <a:rPr lang="en-US" altLang="zh-CN" dirty="0"/>
              <a:t>), </a:t>
            </a:r>
            <a:r>
              <a:rPr lang="zh-CN" altLang="en-US" dirty="0"/>
              <a:t>则工资上涨引起的劳动收入增量就会很大</a:t>
            </a:r>
            <a:r>
              <a:rPr lang="en-US" altLang="zh-CN" dirty="0"/>
              <a:t>, </a:t>
            </a:r>
            <a:r>
              <a:rPr lang="zh-CN" altLang="en-US" dirty="0"/>
              <a:t>从而收入效应可能超过替代效应。</a:t>
            </a:r>
          </a:p>
          <a:p>
            <a:r>
              <a:rPr lang="zh-CN" altLang="en-US" dirty="0"/>
              <a:t>于是</a:t>
            </a:r>
            <a:r>
              <a:rPr lang="en-US" altLang="zh-CN" dirty="0"/>
              <a:t>, </a:t>
            </a:r>
            <a:r>
              <a:rPr lang="zh-CN" altLang="en-US" dirty="0"/>
              <a:t>在较高的工资水平上</a:t>
            </a:r>
            <a:r>
              <a:rPr lang="en-US" altLang="zh-CN" dirty="0"/>
              <a:t>, </a:t>
            </a:r>
            <a:r>
              <a:rPr lang="zh-CN" altLang="en-US" dirty="0"/>
              <a:t>劳动供给曲线就可能向后弯曲。</a:t>
            </a:r>
          </a:p>
          <a:p>
            <a:endParaRPr lang="zh-CN" altLang="en-US" dirty="0"/>
          </a:p>
        </p:txBody>
      </p:sp>
    </p:spTree>
    <p:extLst>
      <p:ext uri="{BB962C8B-B14F-4D97-AF65-F5344CB8AC3E}">
        <p14:creationId xmlns:p14="http://schemas.microsoft.com/office/powerpoint/2010/main" val="1562395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BFCB4-8452-4206-98C9-4E075CEEB94A}"/>
              </a:ext>
            </a:extLst>
          </p:cNvPr>
          <p:cNvSpPr>
            <a:spLocks noGrp="1"/>
          </p:cNvSpPr>
          <p:nvPr>
            <p:ph type="title"/>
          </p:nvPr>
        </p:nvSpPr>
        <p:spPr/>
        <p:txBody>
          <a:bodyPr/>
          <a:lstStyle/>
          <a:p>
            <a:r>
              <a:rPr lang="zh-CN" altLang="en-US" dirty="0"/>
              <a:t>使劳动供给曲线移动的因素</a:t>
            </a:r>
          </a:p>
        </p:txBody>
      </p:sp>
      <p:sp>
        <p:nvSpPr>
          <p:cNvPr id="3" name="内容占位符 2">
            <a:extLst>
              <a:ext uri="{FF2B5EF4-FFF2-40B4-BE49-F238E27FC236}">
                <a16:creationId xmlns:a16="http://schemas.microsoft.com/office/drawing/2014/main" id="{66D1B838-A350-431B-8765-2C65E9701D9C}"/>
              </a:ext>
            </a:extLst>
          </p:cNvPr>
          <p:cNvSpPr>
            <a:spLocks noGrp="1"/>
          </p:cNvSpPr>
          <p:nvPr>
            <p:ph idx="1"/>
          </p:nvPr>
        </p:nvSpPr>
        <p:spPr/>
        <p:txBody>
          <a:bodyPr/>
          <a:lstStyle/>
          <a:p>
            <a:r>
              <a:rPr lang="zh-CN" altLang="en-US" dirty="0"/>
              <a:t>嗜好的变动或者对劳动</a:t>
            </a:r>
            <a:r>
              <a:rPr lang="en-US" altLang="zh-CN" dirty="0"/>
              <a:t>-</a:t>
            </a:r>
            <a:r>
              <a:rPr lang="zh-CN" altLang="en-US" dirty="0"/>
              <a:t>闲暇权衡替代的态度发生变化</a:t>
            </a:r>
          </a:p>
          <a:p>
            <a:endParaRPr lang="zh-CN" altLang="en-US" dirty="0"/>
          </a:p>
          <a:p>
            <a:r>
              <a:rPr lang="zh-CN" altLang="en-US" dirty="0"/>
              <a:t>其他劳动市场上工人的机会</a:t>
            </a:r>
          </a:p>
          <a:p>
            <a:endParaRPr lang="zh-CN" altLang="en-US" dirty="0"/>
          </a:p>
          <a:p>
            <a:r>
              <a:rPr lang="zh-CN" altLang="en-US" dirty="0"/>
              <a:t>人口变动：移民</a:t>
            </a:r>
          </a:p>
          <a:p>
            <a:endParaRPr lang="zh-CN" altLang="en-US" dirty="0"/>
          </a:p>
        </p:txBody>
      </p:sp>
    </p:spTree>
    <p:extLst>
      <p:ext uri="{BB962C8B-B14F-4D97-AF65-F5344CB8AC3E}">
        <p14:creationId xmlns:p14="http://schemas.microsoft.com/office/powerpoint/2010/main" val="2051271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C158B-BDA2-4766-8940-9D7F07084C0F}"/>
              </a:ext>
            </a:extLst>
          </p:cNvPr>
          <p:cNvSpPr>
            <a:spLocks noGrp="1"/>
          </p:cNvSpPr>
          <p:nvPr>
            <p:ph type="title"/>
          </p:nvPr>
        </p:nvSpPr>
        <p:spPr/>
        <p:txBody>
          <a:bodyPr/>
          <a:lstStyle/>
          <a:p>
            <a:r>
              <a:rPr lang="zh-CN" altLang="en-US" dirty="0"/>
              <a:t>工资的决定</a:t>
            </a:r>
          </a:p>
        </p:txBody>
      </p:sp>
      <p:sp>
        <p:nvSpPr>
          <p:cNvPr id="3" name="内容占位符 2">
            <a:extLst>
              <a:ext uri="{FF2B5EF4-FFF2-40B4-BE49-F238E27FC236}">
                <a16:creationId xmlns:a16="http://schemas.microsoft.com/office/drawing/2014/main" id="{FBC30CA6-2EE3-49F5-9022-AD1FEDB6DAF4}"/>
              </a:ext>
            </a:extLst>
          </p:cNvPr>
          <p:cNvSpPr>
            <a:spLocks noGrp="1"/>
          </p:cNvSpPr>
          <p:nvPr>
            <p:ph idx="1"/>
          </p:nvPr>
        </p:nvSpPr>
        <p:spPr/>
        <p:txBody>
          <a:bodyPr/>
          <a:lstStyle/>
          <a:p>
            <a:r>
              <a:rPr lang="zh-CN" altLang="en-US" dirty="0"/>
              <a:t>市场的劳动供给曲线：市场的劳动供给曲线是所有单个消费者的劳动供给曲线的水平相加。</a:t>
            </a:r>
          </a:p>
          <a:p>
            <a:r>
              <a:rPr lang="zh-CN" altLang="en-US" dirty="0"/>
              <a:t>尽管单个消费者的劳动供给曲线可能会向后弯曲</a:t>
            </a:r>
            <a:r>
              <a:rPr lang="en-US" altLang="zh-CN" dirty="0"/>
              <a:t>, </a:t>
            </a:r>
            <a:r>
              <a:rPr lang="zh-CN" altLang="en-US" dirty="0"/>
              <a:t>但整个市场的劳动供给曲线却不一定也是如此。</a:t>
            </a:r>
          </a:p>
          <a:p>
            <a:r>
              <a:rPr lang="zh-CN" altLang="en-US" dirty="0"/>
              <a:t>现有的工人也许会减少自己的劳动供给</a:t>
            </a:r>
            <a:r>
              <a:rPr lang="en-US" altLang="zh-CN" dirty="0"/>
              <a:t>, </a:t>
            </a:r>
            <a:r>
              <a:rPr lang="zh-CN" altLang="en-US" dirty="0"/>
              <a:t>但高工资会吸引新工人进来</a:t>
            </a:r>
            <a:r>
              <a:rPr lang="en-US" altLang="zh-CN" dirty="0"/>
              <a:t>, </a:t>
            </a:r>
            <a:r>
              <a:rPr lang="zh-CN" altLang="en-US" dirty="0"/>
              <a:t>因而整个市场的劳动供给还是会随工资的上升而增加</a:t>
            </a:r>
            <a:r>
              <a:rPr lang="en-US" altLang="zh-CN" dirty="0"/>
              <a:t>, </a:t>
            </a:r>
            <a:r>
              <a:rPr lang="zh-CN" altLang="en-US" dirty="0"/>
              <a:t>从而市场的劳动供给曲线仍然向右上方倾斜。</a:t>
            </a:r>
          </a:p>
          <a:p>
            <a:endParaRPr lang="zh-CN" altLang="en-US" dirty="0"/>
          </a:p>
        </p:txBody>
      </p:sp>
    </p:spTree>
    <p:extLst>
      <p:ext uri="{BB962C8B-B14F-4D97-AF65-F5344CB8AC3E}">
        <p14:creationId xmlns:p14="http://schemas.microsoft.com/office/powerpoint/2010/main" val="3770010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8E81D-469C-41B0-A987-9C46A65DDF1A}"/>
              </a:ext>
            </a:extLst>
          </p:cNvPr>
          <p:cNvSpPr>
            <a:spLocks noGrp="1"/>
          </p:cNvSpPr>
          <p:nvPr>
            <p:ph type="title"/>
          </p:nvPr>
        </p:nvSpPr>
        <p:spPr/>
        <p:txBody>
          <a:bodyPr/>
          <a:lstStyle/>
          <a:p>
            <a:r>
              <a:rPr lang="zh-CN" altLang="en-US" dirty="0"/>
              <a:t>工资的决定</a:t>
            </a:r>
          </a:p>
        </p:txBody>
      </p:sp>
      <p:sp>
        <p:nvSpPr>
          <p:cNvPr id="3" name="内容占位符 2">
            <a:extLst>
              <a:ext uri="{FF2B5EF4-FFF2-40B4-BE49-F238E27FC236}">
                <a16:creationId xmlns:a16="http://schemas.microsoft.com/office/drawing/2014/main" id="{EFD7632A-BBA4-4859-8987-53FE6670DA01}"/>
              </a:ext>
            </a:extLst>
          </p:cNvPr>
          <p:cNvSpPr>
            <a:spLocks noGrp="1"/>
          </p:cNvSpPr>
          <p:nvPr>
            <p:ph idx="1"/>
          </p:nvPr>
        </p:nvSpPr>
        <p:spPr/>
        <p:txBody>
          <a:bodyPr/>
          <a:lstStyle/>
          <a:p>
            <a:r>
              <a:rPr lang="zh-CN" altLang="en-US" dirty="0"/>
              <a:t>市场的劳动需求曲线</a:t>
            </a:r>
          </a:p>
          <a:p>
            <a:pPr lvl="1"/>
            <a:r>
              <a:rPr lang="zh-CN" altLang="en-US" dirty="0"/>
              <a:t>由于要素的边际产品递减</a:t>
            </a:r>
            <a:r>
              <a:rPr lang="en-US" altLang="zh-CN" dirty="0"/>
              <a:t>, </a:t>
            </a:r>
            <a:r>
              <a:rPr lang="zh-CN" altLang="en-US" dirty="0"/>
              <a:t>要素的市场需求曲线通常向右下方倾斜。 劳动的市场需求曲线也是如此。</a:t>
            </a:r>
          </a:p>
          <a:p>
            <a:r>
              <a:rPr lang="zh-CN" altLang="en-US" dirty="0"/>
              <a:t>均衡的工资和劳动数量</a:t>
            </a:r>
          </a:p>
          <a:p>
            <a:pPr lvl="1"/>
            <a:r>
              <a:rPr lang="zh-CN" altLang="en-US" dirty="0"/>
              <a:t>向右下方倾斜的劳动需求曲线和向右上方倾斜的劳动供给曲线合起来决定了均衡的工资水平。</a:t>
            </a:r>
          </a:p>
          <a:p>
            <a:r>
              <a:rPr lang="zh-CN" altLang="en-US" dirty="0"/>
              <a:t>均衡工资和劳动数量的变动</a:t>
            </a:r>
          </a:p>
          <a:p>
            <a:pPr lvl="1"/>
            <a:r>
              <a:rPr lang="zh-CN" altLang="en-US" dirty="0"/>
              <a:t>比较静态分析，如下图。</a:t>
            </a:r>
          </a:p>
          <a:p>
            <a:endParaRPr lang="zh-CN" altLang="en-US" dirty="0"/>
          </a:p>
        </p:txBody>
      </p:sp>
    </p:spTree>
    <p:extLst>
      <p:ext uri="{BB962C8B-B14F-4D97-AF65-F5344CB8AC3E}">
        <p14:creationId xmlns:p14="http://schemas.microsoft.com/office/powerpoint/2010/main" val="3907502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AA6FD-16C5-4C7A-B18C-91BF3C10E843}"/>
              </a:ext>
            </a:extLst>
          </p:cNvPr>
          <p:cNvSpPr>
            <a:spLocks noGrp="1"/>
          </p:cNvSpPr>
          <p:nvPr>
            <p:ph type="title"/>
          </p:nvPr>
        </p:nvSpPr>
        <p:spPr/>
        <p:txBody>
          <a:bodyPr>
            <a:normAutofit/>
          </a:bodyPr>
          <a:lstStyle/>
          <a:p>
            <a:r>
              <a:rPr lang="zh-CN" altLang="en-US" dirty="0"/>
              <a:t>均衡的工资和劳动数量</a:t>
            </a:r>
          </a:p>
        </p:txBody>
      </p:sp>
      <p:sp>
        <p:nvSpPr>
          <p:cNvPr id="3" name="内容占位符 2">
            <a:extLst>
              <a:ext uri="{FF2B5EF4-FFF2-40B4-BE49-F238E27FC236}">
                <a16:creationId xmlns:a16="http://schemas.microsoft.com/office/drawing/2014/main" id="{FA5FA0CC-DCAA-4366-B9E0-14694CF675CB}"/>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6094D7FC-3C9D-4BD3-818B-013D49CE8954}"/>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dirty="0"/>
          </a:p>
        </p:txBody>
      </p:sp>
      <p:sp>
        <p:nvSpPr>
          <p:cNvPr id="5" name="Line 4">
            <a:extLst>
              <a:ext uri="{FF2B5EF4-FFF2-40B4-BE49-F238E27FC236}">
                <a16:creationId xmlns:a16="http://schemas.microsoft.com/office/drawing/2014/main" id="{B5777E6A-C540-4076-AAF4-A19167CE80F9}"/>
              </a:ext>
            </a:extLst>
          </p:cNvPr>
          <p:cNvSpPr>
            <a:spLocks noChangeShapeType="1"/>
          </p:cNvSpPr>
          <p:nvPr/>
        </p:nvSpPr>
        <p:spPr bwMode="auto">
          <a:xfrm flipV="1">
            <a:off x="2762250" y="2228850"/>
            <a:ext cx="0" cy="3659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0432C02D-2E24-4261-981E-47E3D45A54A9}"/>
              </a:ext>
            </a:extLst>
          </p:cNvPr>
          <p:cNvSpPr>
            <a:spLocks noChangeShapeType="1"/>
          </p:cNvSpPr>
          <p:nvPr/>
        </p:nvSpPr>
        <p:spPr bwMode="auto">
          <a:xfrm>
            <a:off x="2762250" y="5889625"/>
            <a:ext cx="4341813" cy="31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5037D2D0-75E7-440E-9E9B-0497F83E4CB6}"/>
              </a:ext>
            </a:extLst>
          </p:cNvPr>
          <p:cNvSpPr>
            <a:spLocks noChangeArrowheads="1"/>
          </p:cNvSpPr>
          <p:nvPr/>
        </p:nvSpPr>
        <p:spPr bwMode="auto">
          <a:xfrm>
            <a:off x="2366963" y="2144713"/>
            <a:ext cx="631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CD9FFC2A-11C2-4825-83E0-33D2E003840C}"/>
              </a:ext>
            </a:extLst>
          </p:cNvPr>
          <p:cNvSpPr>
            <a:spLocks noChangeArrowheads="1"/>
          </p:cNvSpPr>
          <p:nvPr/>
        </p:nvSpPr>
        <p:spPr bwMode="auto">
          <a:xfrm>
            <a:off x="2446338" y="572135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57F1C58D-5690-4C26-8EAE-278E6BAB3DD1}"/>
              </a:ext>
            </a:extLst>
          </p:cNvPr>
          <p:cNvSpPr>
            <a:spLocks noChangeArrowheads="1"/>
          </p:cNvSpPr>
          <p:nvPr/>
        </p:nvSpPr>
        <p:spPr bwMode="auto">
          <a:xfrm>
            <a:off x="6945313" y="5889625"/>
            <a:ext cx="341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Line 9">
            <a:extLst>
              <a:ext uri="{FF2B5EF4-FFF2-40B4-BE49-F238E27FC236}">
                <a16:creationId xmlns:a16="http://schemas.microsoft.com/office/drawing/2014/main" id="{B5EB5F13-B8CA-408A-AC72-246D7F2F6863}"/>
              </a:ext>
            </a:extLst>
          </p:cNvPr>
          <p:cNvSpPr>
            <a:spLocks noChangeShapeType="1"/>
          </p:cNvSpPr>
          <p:nvPr/>
        </p:nvSpPr>
        <p:spPr bwMode="auto">
          <a:xfrm>
            <a:off x="3708400" y="2568575"/>
            <a:ext cx="2603500" cy="2811463"/>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395BE4FD-29B7-4B7B-B36C-F09A1B9ED0C7}"/>
              </a:ext>
            </a:extLst>
          </p:cNvPr>
          <p:cNvSpPr>
            <a:spLocks noChangeArrowheads="1"/>
          </p:cNvSpPr>
          <p:nvPr/>
        </p:nvSpPr>
        <p:spPr bwMode="auto">
          <a:xfrm>
            <a:off x="2289175" y="3848100"/>
            <a:ext cx="5508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2" name="Line 11">
            <a:extLst>
              <a:ext uri="{FF2B5EF4-FFF2-40B4-BE49-F238E27FC236}">
                <a16:creationId xmlns:a16="http://schemas.microsoft.com/office/drawing/2014/main" id="{28DB2C0A-9B55-49E3-BFDE-FCDE1CFDB965}"/>
              </a:ext>
            </a:extLst>
          </p:cNvPr>
          <p:cNvSpPr>
            <a:spLocks noChangeShapeType="1"/>
          </p:cNvSpPr>
          <p:nvPr/>
        </p:nvSpPr>
        <p:spPr bwMode="auto">
          <a:xfrm>
            <a:off x="2762250" y="4103688"/>
            <a:ext cx="2368550"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a:extLst>
              <a:ext uri="{FF2B5EF4-FFF2-40B4-BE49-F238E27FC236}">
                <a16:creationId xmlns:a16="http://schemas.microsoft.com/office/drawing/2014/main" id="{85EAF8B8-DD08-4449-B9F5-0DB8DBC294E0}"/>
              </a:ext>
            </a:extLst>
          </p:cNvPr>
          <p:cNvSpPr>
            <a:spLocks noChangeShapeType="1"/>
          </p:cNvSpPr>
          <p:nvPr/>
        </p:nvSpPr>
        <p:spPr bwMode="auto">
          <a:xfrm>
            <a:off x="5130800" y="4103688"/>
            <a:ext cx="1588" cy="178911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a:extLst>
              <a:ext uri="{FF2B5EF4-FFF2-40B4-BE49-F238E27FC236}">
                <a16:creationId xmlns:a16="http://schemas.microsoft.com/office/drawing/2014/main" id="{AFEF3CB6-0148-4E92-9ADE-0C21D69742DD}"/>
              </a:ext>
            </a:extLst>
          </p:cNvPr>
          <p:cNvSpPr>
            <a:spLocks noChangeArrowheads="1"/>
          </p:cNvSpPr>
          <p:nvPr/>
        </p:nvSpPr>
        <p:spPr bwMode="auto">
          <a:xfrm>
            <a:off x="2071688" y="4394200"/>
            <a:ext cx="5318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5" name="Text Box 14">
            <a:extLst>
              <a:ext uri="{FF2B5EF4-FFF2-40B4-BE49-F238E27FC236}">
                <a16:creationId xmlns:a16="http://schemas.microsoft.com/office/drawing/2014/main" id="{CD2A35C5-00B8-4CBC-8E67-C53762412678}"/>
              </a:ext>
            </a:extLst>
          </p:cNvPr>
          <p:cNvSpPr>
            <a:spLocks noChangeArrowheads="1"/>
          </p:cNvSpPr>
          <p:nvPr/>
        </p:nvSpPr>
        <p:spPr bwMode="auto">
          <a:xfrm>
            <a:off x="6156325" y="3251200"/>
            <a:ext cx="3381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6" name="Text Box 15">
            <a:extLst>
              <a:ext uri="{FF2B5EF4-FFF2-40B4-BE49-F238E27FC236}">
                <a16:creationId xmlns:a16="http://schemas.microsoft.com/office/drawing/2014/main" id="{4F09A578-6A0C-44C0-A2C6-D58DB486B562}"/>
              </a:ext>
            </a:extLst>
          </p:cNvPr>
          <p:cNvSpPr>
            <a:spLocks noChangeArrowheads="1"/>
          </p:cNvSpPr>
          <p:nvPr/>
        </p:nvSpPr>
        <p:spPr bwMode="auto">
          <a:xfrm>
            <a:off x="2614613" y="3551238"/>
            <a:ext cx="3397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7" name="Text Box 16">
            <a:extLst>
              <a:ext uri="{FF2B5EF4-FFF2-40B4-BE49-F238E27FC236}">
                <a16:creationId xmlns:a16="http://schemas.microsoft.com/office/drawing/2014/main" id="{CF283596-10EE-4DBA-AEA0-8F795A6C8E88}"/>
              </a:ext>
            </a:extLst>
          </p:cNvPr>
          <p:cNvSpPr>
            <a:spLocks noChangeArrowheads="1"/>
          </p:cNvSpPr>
          <p:nvPr/>
        </p:nvSpPr>
        <p:spPr bwMode="auto">
          <a:xfrm>
            <a:off x="3314700" y="2312988"/>
            <a:ext cx="44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sp>
        <p:nvSpPr>
          <p:cNvPr id="18" name="Text Box 17">
            <a:extLst>
              <a:ext uri="{FF2B5EF4-FFF2-40B4-BE49-F238E27FC236}">
                <a16:creationId xmlns:a16="http://schemas.microsoft.com/office/drawing/2014/main" id="{D9071D2D-A5C4-4734-9BF8-2C97C318ADB8}"/>
              </a:ext>
            </a:extLst>
          </p:cNvPr>
          <p:cNvSpPr>
            <a:spLocks noChangeArrowheads="1"/>
          </p:cNvSpPr>
          <p:nvPr/>
        </p:nvSpPr>
        <p:spPr bwMode="auto">
          <a:xfrm>
            <a:off x="4894263" y="5889625"/>
            <a:ext cx="709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0</a:t>
            </a:r>
            <a:endParaRPr lang="zh-CN" altLang="en-US" sz="1600">
              <a:solidFill>
                <a:schemeClr val="tx1"/>
              </a:solidFill>
            </a:endParaRPr>
          </a:p>
        </p:txBody>
      </p:sp>
      <p:sp>
        <p:nvSpPr>
          <p:cNvPr id="19" name="未知">
            <a:extLst>
              <a:ext uri="{FF2B5EF4-FFF2-40B4-BE49-F238E27FC236}">
                <a16:creationId xmlns:a16="http://schemas.microsoft.com/office/drawing/2014/main" id="{A79CC204-8AD7-41CD-8BFC-7BE0A6D3EB1A}"/>
              </a:ext>
            </a:extLst>
          </p:cNvPr>
          <p:cNvSpPr>
            <a:spLocks noChangeArrowheads="1"/>
          </p:cNvSpPr>
          <p:nvPr/>
        </p:nvSpPr>
        <p:spPr bwMode="auto">
          <a:xfrm>
            <a:off x="3394075" y="2568575"/>
            <a:ext cx="2495550" cy="2319338"/>
          </a:xfrm>
          <a:custGeom>
            <a:avLst/>
            <a:gdLst>
              <a:gd name="T0" fmla="*/ 2147483646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21600" y="0"/>
                </a:moveTo>
                <a:cubicBezTo>
                  <a:pt x="20551" y="2379"/>
                  <a:pt x="18900" y="10688"/>
                  <a:pt x="15303" y="14285"/>
                </a:cubicBezTo>
                <a:cubicBezTo>
                  <a:pt x="11706" y="17883"/>
                  <a:pt x="2548" y="20382"/>
                  <a:pt x="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Text Box 19">
            <a:extLst>
              <a:ext uri="{FF2B5EF4-FFF2-40B4-BE49-F238E27FC236}">
                <a16:creationId xmlns:a16="http://schemas.microsoft.com/office/drawing/2014/main" id="{03EB5F51-77E6-4FE8-8BD4-CB0A8685C5DD}"/>
              </a:ext>
            </a:extLst>
          </p:cNvPr>
          <p:cNvSpPr>
            <a:spLocks noChangeArrowheads="1"/>
          </p:cNvSpPr>
          <p:nvPr/>
        </p:nvSpPr>
        <p:spPr bwMode="auto">
          <a:xfrm>
            <a:off x="5683250" y="2174875"/>
            <a:ext cx="630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600">
              <a:solidFill>
                <a:schemeClr val="tx1"/>
              </a:solidFill>
            </a:endParaRPr>
          </a:p>
        </p:txBody>
      </p:sp>
      <p:sp>
        <p:nvSpPr>
          <p:cNvPr id="21" name="圆角矩形标注 19">
            <a:extLst>
              <a:ext uri="{FF2B5EF4-FFF2-40B4-BE49-F238E27FC236}">
                <a16:creationId xmlns:a16="http://schemas.microsoft.com/office/drawing/2014/main" id="{0020BE9F-DFA3-431C-83FE-62EA0917CBA3}"/>
              </a:ext>
            </a:extLst>
          </p:cNvPr>
          <p:cNvSpPr>
            <a:spLocks noChangeArrowheads="1"/>
          </p:cNvSpPr>
          <p:nvPr/>
        </p:nvSpPr>
        <p:spPr bwMode="auto">
          <a:xfrm>
            <a:off x="3571875" y="2000250"/>
            <a:ext cx="1603375" cy="374650"/>
          </a:xfrm>
          <a:prstGeom prst="wedgeRoundRectCallout">
            <a:avLst>
              <a:gd name="adj1" fmla="val -27171"/>
              <a:gd name="adj2" fmla="val 105125"/>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劳动需求曲线</a:t>
            </a:r>
            <a:r>
              <a:rPr lang="en-US" altLang="zh-CN" sz="1600" b="0">
                <a:solidFill>
                  <a:srgbClr val="000000"/>
                </a:solidFill>
              </a:rPr>
              <a:t>D</a:t>
            </a:r>
            <a:endParaRPr lang="zh-CN" altLang="en-US" sz="1600" b="0">
              <a:solidFill>
                <a:srgbClr val="000000"/>
              </a:solidFill>
            </a:endParaRPr>
          </a:p>
        </p:txBody>
      </p:sp>
      <p:sp>
        <p:nvSpPr>
          <p:cNvPr id="22" name="圆角矩形标注 20">
            <a:extLst>
              <a:ext uri="{FF2B5EF4-FFF2-40B4-BE49-F238E27FC236}">
                <a16:creationId xmlns:a16="http://schemas.microsoft.com/office/drawing/2014/main" id="{26444B61-1CCC-467B-841D-37D758E5F0A1}"/>
              </a:ext>
            </a:extLst>
          </p:cNvPr>
          <p:cNvSpPr>
            <a:spLocks noChangeArrowheads="1"/>
          </p:cNvSpPr>
          <p:nvPr/>
        </p:nvSpPr>
        <p:spPr bwMode="auto">
          <a:xfrm>
            <a:off x="6143625" y="2071688"/>
            <a:ext cx="1592263" cy="374650"/>
          </a:xfrm>
          <a:prstGeom prst="wedgeRoundRectCallout">
            <a:avLst>
              <a:gd name="adj1" fmla="val -62773"/>
              <a:gd name="adj2" fmla="val 139995"/>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劳动供给曲线</a:t>
            </a:r>
            <a:r>
              <a:rPr lang="en-US" altLang="zh-CN" sz="1600" b="0">
                <a:solidFill>
                  <a:srgbClr val="000000"/>
                </a:solidFill>
              </a:rPr>
              <a:t>S</a:t>
            </a:r>
            <a:endParaRPr lang="zh-CN" altLang="en-US" sz="1600" b="0">
              <a:solidFill>
                <a:srgbClr val="000000"/>
              </a:solidFill>
            </a:endParaRPr>
          </a:p>
        </p:txBody>
      </p:sp>
    </p:spTree>
    <p:extLst>
      <p:ext uri="{BB962C8B-B14F-4D97-AF65-F5344CB8AC3E}">
        <p14:creationId xmlns:p14="http://schemas.microsoft.com/office/powerpoint/2010/main" val="10830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p:cBhvr>
                                        <p:cTn id="19" dur="500"/>
                                        <p:tgtEl>
                                          <p:spTgt spid="8"/>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p:cBhvr>
                                        <p:cTn id="35" dur="500"/>
                                        <p:tgtEl>
                                          <p:spTgt spid="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p:cBhvr>
                                        <p:cTn id="43" dur="500"/>
                                        <p:tgtEl>
                                          <p:spTgt spid="17"/>
                                        </p:tgtEl>
                                      </p:cBhvr>
                                    </p:animEffect>
                                  </p:childTnLst>
                                </p:cTn>
                              </p:par>
                              <p:par>
                                <p:cTn id="44" presetID="16" presetClass="entr" presetSubtype="26"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p:cBhvr>
                                        <p:cTn id="56" dur="500"/>
                                        <p:tgtEl>
                                          <p:spTgt spid="11"/>
                                        </p:tgtEl>
                                      </p:cBhvr>
                                    </p:animEffect>
                                  </p:childTnLst>
                                </p:cTn>
                              </p:par>
                              <p:par>
                                <p:cTn id="57" presetID="3" presetClass="entr" presetSubtype="1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p:cBhvr>
                                        <p:cTn id="59" dur="500"/>
                                        <p:tgtEl>
                                          <p:spTgt spid="12"/>
                                        </p:tgtEl>
                                      </p:cBhvr>
                                    </p:animEffect>
                                  </p:childTnLst>
                                </p:cTn>
                              </p:par>
                              <p:par>
                                <p:cTn id="60" presetID="3" presetClass="entr" presetSubtype="10"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p:cBhvr>
                                        <p:cTn id="62" dur="500"/>
                                        <p:tgtEl>
                                          <p:spTgt spid="1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7" grpId="0" bldLvl="0" autoUpdateAnimBg="0"/>
      <p:bldP spid="18" grpId="0" bldLvl="0" autoUpdateAnimBg="0"/>
      <p:bldP spid="20" grpId="0" bldLvl="0" autoUpdateAnimBg="0"/>
      <p:bldP spid="21"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CDEAF-93BF-4A14-AD7D-BED6A5272397}"/>
              </a:ext>
            </a:extLst>
          </p:cNvPr>
          <p:cNvSpPr>
            <a:spLocks noGrp="1"/>
          </p:cNvSpPr>
          <p:nvPr>
            <p:ph type="title"/>
          </p:nvPr>
        </p:nvSpPr>
        <p:spPr/>
        <p:txBody>
          <a:bodyPr/>
          <a:lstStyle/>
          <a:p>
            <a:r>
              <a:rPr lang="zh-CN" altLang="en-US" dirty="0"/>
              <a:t>工资差异</a:t>
            </a:r>
          </a:p>
        </p:txBody>
      </p:sp>
      <p:pic>
        <p:nvPicPr>
          <p:cNvPr id="5" name="内容占位符 4" descr="手机屏幕的截图&#10;&#10;描述已自动生成">
            <a:extLst>
              <a:ext uri="{FF2B5EF4-FFF2-40B4-BE49-F238E27FC236}">
                <a16:creationId xmlns:a16="http://schemas.microsoft.com/office/drawing/2014/main" id="{3873D3D7-94F1-486E-AA39-F3B37710D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38216"/>
            <a:ext cx="7886700" cy="4326155"/>
          </a:xfrm>
        </p:spPr>
      </p:pic>
    </p:spTree>
    <p:extLst>
      <p:ext uri="{BB962C8B-B14F-4D97-AF65-F5344CB8AC3E}">
        <p14:creationId xmlns:p14="http://schemas.microsoft.com/office/powerpoint/2010/main" val="1558088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37DDC-DCD3-4A7A-8EA0-B9A545417878}"/>
              </a:ext>
            </a:extLst>
          </p:cNvPr>
          <p:cNvSpPr>
            <a:spLocks noGrp="1"/>
          </p:cNvSpPr>
          <p:nvPr>
            <p:ph type="title"/>
          </p:nvPr>
        </p:nvSpPr>
        <p:spPr/>
        <p:txBody>
          <a:bodyPr/>
          <a:lstStyle/>
          <a:p>
            <a:r>
              <a:rPr lang="zh-CN" altLang="en-US" dirty="0"/>
              <a:t>工资差异的原因</a:t>
            </a:r>
          </a:p>
        </p:txBody>
      </p:sp>
      <p:sp>
        <p:nvSpPr>
          <p:cNvPr id="3" name="内容占位符 2">
            <a:extLst>
              <a:ext uri="{FF2B5EF4-FFF2-40B4-BE49-F238E27FC236}">
                <a16:creationId xmlns:a16="http://schemas.microsoft.com/office/drawing/2014/main" id="{3F1E6124-268E-4712-88C0-048BC8E35EE1}"/>
              </a:ext>
            </a:extLst>
          </p:cNvPr>
          <p:cNvSpPr>
            <a:spLocks noGrp="1"/>
          </p:cNvSpPr>
          <p:nvPr>
            <p:ph idx="1"/>
          </p:nvPr>
        </p:nvSpPr>
        <p:spPr/>
        <p:txBody>
          <a:bodyPr/>
          <a:lstStyle/>
          <a:p>
            <a:r>
              <a:rPr lang="zh-CN" altLang="en-US" dirty="0"/>
              <a:t>人力资本：人们积累的生产技能</a:t>
            </a:r>
            <a:endParaRPr lang="en-US" altLang="zh-CN" dirty="0"/>
          </a:p>
          <a:p>
            <a:pPr lvl="1"/>
            <a:r>
              <a:rPr lang="zh-CN" altLang="en-US" dirty="0"/>
              <a:t>教育、经验</a:t>
            </a:r>
            <a:endParaRPr lang="en-US" altLang="zh-CN" dirty="0"/>
          </a:p>
          <a:p>
            <a:pPr lvl="1"/>
            <a:r>
              <a:rPr lang="zh-CN" altLang="en-US" dirty="0"/>
              <a:t>在职培训</a:t>
            </a:r>
            <a:endParaRPr lang="en-US" altLang="zh-CN" dirty="0"/>
          </a:p>
          <a:p>
            <a:r>
              <a:rPr lang="zh-CN" altLang="en-US" dirty="0"/>
              <a:t>补偿性工资：吸引人们从事某种特定职业的额外工资</a:t>
            </a:r>
            <a:endParaRPr lang="en-US" altLang="zh-CN" dirty="0"/>
          </a:p>
          <a:p>
            <a:pPr lvl="1"/>
            <a:r>
              <a:rPr lang="zh-CN" altLang="en-US" dirty="0"/>
              <a:t>风险</a:t>
            </a:r>
            <a:endParaRPr lang="en-US" altLang="zh-CN" dirty="0"/>
          </a:p>
          <a:p>
            <a:r>
              <a:rPr lang="zh-CN" altLang="en-US" dirty="0"/>
              <a:t>歧视</a:t>
            </a:r>
            <a:endParaRPr lang="en-US" altLang="zh-CN" dirty="0"/>
          </a:p>
          <a:p>
            <a:pPr lvl="1"/>
            <a:r>
              <a:rPr lang="zh-CN" altLang="en-US" dirty="0"/>
              <a:t>基于偏好的歧视：性别、种族</a:t>
            </a:r>
            <a:endParaRPr lang="en-US" altLang="zh-CN" dirty="0"/>
          </a:p>
          <a:p>
            <a:pPr lvl="1"/>
            <a:r>
              <a:rPr lang="zh-CN" altLang="en-US" dirty="0"/>
              <a:t>统计歧视</a:t>
            </a:r>
          </a:p>
        </p:txBody>
      </p:sp>
    </p:spTree>
    <p:extLst>
      <p:ext uri="{BB962C8B-B14F-4D97-AF65-F5344CB8AC3E}">
        <p14:creationId xmlns:p14="http://schemas.microsoft.com/office/powerpoint/2010/main" val="89479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D1E3-291E-4624-B5E2-837D6BF0F79A}"/>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20A476A3-41F8-4448-B454-82ED0F99E6FE}"/>
              </a:ext>
            </a:extLst>
          </p:cNvPr>
          <p:cNvSpPr>
            <a:spLocks noGrp="1"/>
          </p:cNvSpPr>
          <p:nvPr>
            <p:ph idx="1"/>
          </p:nvPr>
        </p:nvSpPr>
        <p:spPr/>
        <p:txBody>
          <a:bodyPr/>
          <a:lstStyle/>
          <a:p>
            <a:r>
              <a:rPr lang="zh-CN" altLang="en-US" dirty="0"/>
              <a:t>农民</a:t>
            </a:r>
            <a:r>
              <a:rPr lang="en-US" altLang="zh-CN" dirty="0"/>
              <a:t>Jack </a:t>
            </a:r>
            <a:r>
              <a:rPr lang="zh-CN" altLang="en-US" dirty="0"/>
              <a:t>在一个完全竞争市场上出售小麦  </a:t>
            </a:r>
          </a:p>
          <a:p>
            <a:r>
              <a:rPr lang="zh-CN" altLang="en-US" dirty="0"/>
              <a:t>他在一个完全竞争劳动市场上雇佣工人  </a:t>
            </a:r>
          </a:p>
          <a:p>
            <a:r>
              <a:rPr lang="zh-CN" altLang="en-US" dirty="0"/>
              <a:t>当决定雇佣多少工人时，</a:t>
            </a:r>
            <a:r>
              <a:rPr lang="en-US" altLang="zh-CN" dirty="0"/>
              <a:t>Jack</a:t>
            </a:r>
            <a:r>
              <a:rPr lang="zh-CN" altLang="en-US" dirty="0"/>
              <a:t>考虑边际量以使利润最大化：</a:t>
            </a:r>
          </a:p>
          <a:p>
            <a:r>
              <a:rPr lang="zh-CN" altLang="en-US" dirty="0"/>
              <a:t>如果雇佣另一个工人的收益大于成本，</a:t>
            </a:r>
            <a:r>
              <a:rPr lang="en-US" altLang="zh-CN" dirty="0"/>
              <a:t>Jack</a:t>
            </a:r>
            <a:r>
              <a:rPr lang="zh-CN" altLang="en-US" dirty="0"/>
              <a:t>会雇佣那个工人</a:t>
            </a:r>
          </a:p>
          <a:p>
            <a:endParaRPr lang="zh-CN" altLang="en-US" dirty="0"/>
          </a:p>
        </p:txBody>
      </p:sp>
    </p:spTree>
    <p:extLst>
      <p:ext uri="{BB962C8B-B14F-4D97-AF65-F5344CB8AC3E}">
        <p14:creationId xmlns:p14="http://schemas.microsoft.com/office/powerpoint/2010/main" val="534507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C1908-555E-414F-A6CC-21FC0A08FA57}"/>
              </a:ext>
            </a:extLst>
          </p:cNvPr>
          <p:cNvSpPr>
            <a:spLocks noGrp="1"/>
          </p:cNvSpPr>
          <p:nvPr>
            <p:ph type="title"/>
          </p:nvPr>
        </p:nvSpPr>
        <p:spPr/>
        <p:txBody>
          <a:bodyPr/>
          <a:lstStyle/>
          <a:p>
            <a:r>
              <a:rPr lang="zh-CN" altLang="en-US" dirty="0"/>
              <a:t>工资差异的变迁</a:t>
            </a:r>
          </a:p>
        </p:txBody>
      </p:sp>
      <p:pic>
        <p:nvPicPr>
          <p:cNvPr id="5" name="内容占位符 4" descr="地图的截图&#10;&#10;描述已自动生成">
            <a:extLst>
              <a:ext uri="{FF2B5EF4-FFF2-40B4-BE49-F238E27FC236}">
                <a16:creationId xmlns:a16="http://schemas.microsoft.com/office/drawing/2014/main" id="{7B800A8A-E8E6-4566-9106-16B38086C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53723"/>
            <a:ext cx="7886700" cy="4295142"/>
          </a:xfrm>
        </p:spPr>
      </p:pic>
    </p:spTree>
    <p:extLst>
      <p:ext uri="{BB962C8B-B14F-4D97-AF65-F5344CB8AC3E}">
        <p14:creationId xmlns:p14="http://schemas.microsoft.com/office/powerpoint/2010/main" val="265661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4F960-DDD0-4FEE-ADF1-AECB105B0AB3}"/>
              </a:ext>
            </a:extLst>
          </p:cNvPr>
          <p:cNvSpPr>
            <a:spLocks noGrp="1"/>
          </p:cNvSpPr>
          <p:nvPr>
            <p:ph type="title"/>
          </p:nvPr>
        </p:nvSpPr>
        <p:spPr/>
        <p:txBody>
          <a:bodyPr/>
          <a:lstStyle/>
          <a:p>
            <a:r>
              <a:rPr lang="zh-CN" altLang="en-US" dirty="0"/>
              <a:t>洛伦斯曲线与基尼系数</a:t>
            </a:r>
          </a:p>
        </p:txBody>
      </p:sp>
      <p:sp>
        <p:nvSpPr>
          <p:cNvPr id="3" name="内容占位符 2">
            <a:extLst>
              <a:ext uri="{FF2B5EF4-FFF2-40B4-BE49-F238E27FC236}">
                <a16:creationId xmlns:a16="http://schemas.microsoft.com/office/drawing/2014/main" id="{B805B0B6-2EF1-471A-8C44-FA44E5031F08}"/>
              </a:ext>
            </a:extLst>
          </p:cNvPr>
          <p:cNvSpPr>
            <a:spLocks noGrp="1"/>
          </p:cNvSpPr>
          <p:nvPr>
            <p:ph idx="1"/>
          </p:nvPr>
        </p:nvSpPr>
        <p:spPr/>
        <p:txBody>
          <a:bodyPr>
            <a:normAutofit lnSpcReduction="10000"/>
          </a:bodyPr>
          <a:lstStyle/>
          <a:p>
            <a:pPr algn="just"/>
            <a:r>
              <a:rPr lang="zh-CN" altLang="en-US" noProof="1"/>
              <a:t>洛沦斯曲线：反映收入和财富平等程度的曲线。</a:t>
            </a:r>
            <a:endParaRPr lang="en-US" altLang="zh-CN" noProof="1"/>
          </a:p>
          <a:p>
            <a:pPr algn="just"/>
            <a:r>
              <a:rPr lang="zh-CN" altLang="en-US" noProof="1"/>
              <a:t>先将一国总人口按收入从低到高排队，考虑收入最低的任意百分比人口所得收入的百分比，然后将人口累计百分比和相应收入累计百分比描绘在图上。</a:t>
            </a:r>
          </a:p>
          <a:p>
            <a:r>
              <a:rPr lang="zh-CN" altLang="en-US" noProof="1"/>
              <a:t>基尼系数：</a:t>
            </a:r>
            <a:r>
              <a:rPr lang="en-US" altLang="zh-CN" noProof="1"/>
              <a:t>G=A /</a:t>
            </a:r>
            <a:r>
              <a:rPr lang="zh-CN" altLang="en-US" noProof="1"/>
              <a:t>（</a:t>
            </a:r>
            <a:r>
              <a:rPr lang="en-US" altLang="zh-CN" noProof="1"/>
              <a:t>A+B</a:t>
            </a:r>
            <a:r>
              <a:rPr lang="zh-CN" altLang="en-US" noProof="1"/>
              <a:t>），</a:t>
            </a:r>
            <a:r>
              <a:rPr lang="en-US" altLang="zh-CN" noProof="1"/>
              <a:t>0≤G≤1 </a:t>
            </a:r>
          </a:p>
          <a:p>
            <a:pPr lvl="1"/>
            <a:r>
              <a:rPr lang="zh-CN" altLang="en-US" dirty="0"/>
              <a:t>国际惯例把</a:t>
            </a:r>
            <a:r>
              <a:rPr lang="en-US" altLang="zh-CN" dirty="0"/>
              <a:t>0.2</a:t>
            </a:r>
            <a:r>
              <a:rPr lang="zh-CN" altLang="en-US" dirty="0"/>
              <a:t>以下视为收入绝对平均，</a:t>
            </a:r>
            <a:r>
              <a:rPr lang="en-US" altLang="zh-CN" dirty="0"/>
              <a:t>0.2-0.3</a:t>
            </a:r>
            <a:r>
              <a:rPr lang="zh-CN" altLang="en-US" dirty="0"/>
              <a:t>视为收入比较平均；</a:t>
            </a:r>
            <a:r>
              <a:rPr lang="en-US" altLang="zh-CN" dirty="0"/>
              <a:t>0.3-0.4</a:t>
            </a:r>
            <a:r>
              <a:rPr lang="zh-CN" altLang="en-US" dirty="0"/>
              <a:t>视为收入相对合理；</a:t>
            </a:r>
            <a:r>
              <a:rPr lang="en-US" altLang="zh-CN" dirty="0"/>
              <a:t>0.4-0.5</a:t>
            </a:r>
            <a:r>
              <a:rPr lang="zh-CN" altLang="en-US" dirty="0"/>
              <a:t>视为收入差距较大，当基尼系数达到</a:t>
            </a:r>
            <a:r>
              <a:rPr lang="en-US" altLang="zh-CN" dirty="0"/>
              <a:t>0.5</a:t>
            </a:r>
            <a:r>
              <a:rPr lang="zh-CN" altLang="en-US" dirty="0"/>
              <a:t>以上时，则表示收入悬殊。</a:t>
            </a:r>
            <a:endParaRPr lang="en-US" altLang="zh-CN" dirty="0"/>
          </a:p>
          <a:p>
            <a:pPr lvl="1"/>
            <a:r>
              <a:rPr lang="zh-CN" altLang="en-US" dirty="0"/>
              <a:t>一般发达国家的基尼指数在</a:t>
            </a:r>
            <a:r>
              <a:rPr lang="en-US" altLang="zh-CN" dirty="0"/>
              <a:t>0.24</a:t>
            </a:r>
            <a:r>
              <a:rPr lang="zh-CN" altLang="en-US" dirty="0"/>
              <a:t>到</a:t>
            </a:r>
            <a:r>
              <a:rPr lang="en-US" altLang="zh-CN" dirty="0"/>
              <a:t>0.36</a:t>
            </a:r>
            <a:r>
              <a:rPr lang="zh-CN" altLang="en-US" dirty="0"/>
              <a:t>之间，美国</a:t>
            </a:r>
            <a:r>
              <a:rPr lang="en-US" altLang="zh-CN" dirty="0"/>
              <a:t>0.45</a:t>
            </a:r>
            <a:r>
              <a:rPr lang="zh-CN" altLang="en-US" dirty="0"/>
              <a:t>，世界</a:t>
            </a:r>
            <a:r>
              <a:rPr lang="en-US" altLang="zh-CN"/>
              <a:t>0.65</a:t>
            </a:r>
            <a:endParaRPr lang="en-US" altLang="zh-CN" noProof="1"/>
          </a:p>
          <a:p>
            <a:endParaRPr lang="zh-CN" altLang="en-US" dirty="0"/>
          </a:p>
        </p:txBody>
      </p:sp>
    </p:spTree>
    <p:extLst>
      <p:ext uri="{BB962C8B-B14F-4D97-AF65-F5344CB8AC3E}">
        <p14:creationId xmlns:p14="http://schemas.microsoft.com/office/powerpoint/2010/main" val="984973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122A-16D1-447B-A6FC-49CF950527F7}"/>
              </a:ext>
            </a:extLst>
          </p:cNvPr>
          <p:cNvSpPr>
            <a:spLocks noGrp="1"/>
          </p:cNvSpPr>
          <p:nvPr>
            <p:ph type="title"/>
          </p:nvPr>
        </p:nvSpPr>
        <p:spPr/>
        <p:txBody>
          <a:bodyPr/>
          <a:lstStyle/>
          <a:p>
            <a:r>
              <a:rPr lang="zh-CN" altLang="en-US" dirty="0"/>
              <a:t>洛伦斯曲线</a:t>
            </a:r>
          </a:p>
        </p:txBody>
      </p:sp>
      <p:sp>
        <p:nvSpPr>
          <p:cNvPr id="3" name="内容占位符 2">
            <a:extLst>
              <a:ext uri="{FF2B5EF4-FFF2-40B4-BE49-F238E27FC236}">
                <a16:creationId xmlns:a16="http://schemas.microsoft.com/office/drawing/2014/main" id="{304A3A5A-32F6-4BE7-9BA1-B24675BE5F95}"/>
              </a:ext>
            </a:extLst>
          </p:cNvPr>
          <p:cNvSpPr>
            <a:spLocks noGrp="1"/>
          </p:cNvSpPr>
          <p:nvPr>
            <p:ph idx="1"/>
          </p:nvPr>
        </p:nvSpPr>
        <p:spPr/>
        <p:txBody>
          <a:bodyPr/>
          <a:lstStyle/>
          <a:p>
            <a:endParaRPr lang="zh-CN" altLang="en-US"/>
          </a:p>
        </p:txBody>
      </p:sp>
      <p:sp>
        <p:nvSpPr>
          <p:cNvPr id="5" name="文本占位符 242690">
            <a:extLst>
              <a:ext uri="{FF2B5EF4-FFF2-40B4-BE49-F238E27FC236}">
                <a16:creationId xmlns:a16="http://schemas.microsoft.com/office/drawing/2014/main" id="{2C0DC0BF-6EA8-40D6-9EF8-FEA62B87DA18}"/>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242691">
            <a:extLst>
              <a:ext uri="{FF2B5EF4-FFF2-40B4-BE49-F238E27FC236}">
                <a16:creationId xmlns:a16="http://schemas.microsoft.com/office/drawing/2014/main" id="{59A7FD79-E7C4-41F1-8324-9AD077A483E7}"/>
              </a:ext>
            </a:extLst>
          </p:cNvPr>
          <p:cNvSpPr>
            <a:spLocks noChangeShapeType="1"/>
          </p:cNvSpPr>
          <p:nvPr/>
        </p:nvSpPr>
        <p:spPr bwMode="auto">
          <a:xfrm>
            <a:off x="2286000" y="2057400"/>
            <a:ext cx="0" cy="35814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242692">
            <a:extLst>
              <a:ext uri="{FF2B5EF4-FFF2-40B4-BE49-F238E27FC236}">
                <a16:creationId xmlns:a16="http://schemas.microsoft.com/office/drawing/2014/main" id="{F5C7F9D1-A402-40E8-BA0A-5AC2370F1D1F}"/>
              </a:ext>
            </a:extLst>
          </p:cNvPr>
          <p:cNvSpPr>
            <a:spLocks noChangeShapeType="1"/>
          </p:cNvSpPr>
          <p:nvPr/>
        </p:nvSpPr>
        <p:spPr bwMode="auto">
          <a:xfrm>
            <a:off x="6172200" y="2057400"/>
            <a:ext cx="0" cy="35814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242693">
            <a:extLst>
              <a:ext uri="{FF2B5EF4-FFF2-40B4-BE49-F238E27FC236}">
                <a16:creationId xmlns:a16="http://schemas.microsoft.com/office/drawing/2014/main" id="{BA5B8C12-71F3-46A0-B054-9CC901C25C96}"/>
              </a:ext>
            </a:extLst>
          </p:cNvPr>
          <p:cNvSpPr>
            <a:spLocks noChangeShapeType="1"/>
          </p:cNvSpPr>
          <p:nvPr/>
        </p:nvSpPr>
        <p:spPr bwMode="auto">
          <a:xfrm>
            <a:off x="2286000" y="5638800"/>
            <a:ext cx="3886200" cy="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242694">
            <a:extLst>
              <a:ext uri="{FF2B5EF4-FFF2-40B4-BE49-F238E27FC236}">
                <a16:creationId xmlns:a16="http://schemas.microsoft.com/office/drawing/2014/main" id="{FDC886FA-FF48-4F5B-BE1C-7AFC55F7393B}"/>
              </a:ext>
            </a:extLst>
          </p:cNvPr>
          <p:cNvSpPr>
            <a:spLocks noChangeShapeType="1"/>
          </p:cNvSpPr>
          <p:nvPr/>
        </p:nvSpPr>
        <p:spPr bwMode="auto">
          <a:xfrm>
            <a:off x="2286000" y="2057400"/>
            <a:ext cx="3886200" cy="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242695">
            <a:extLst>
              <a:ext uri="{FF2B5EF4-FFF2-40B4-BE49-F238E27FC236}">
                <a16:creationId xmlns:a16="http://schemas.microsoft.com/office/drawing/2014/main" id="{B38D02DE-57EB-445D-8738-03D4D306EF07}"/>
              </a:ext>
            </a:extLst>
          </p:cNvPr>
          <p:cNvSpPr>
            <a:spLocks noChangeShapeType="1"/>
          </p:cNvSpPr>
          <p:nvPr/>
        </p:nvSpPr>
        <p:spPr bwMode="auto">
          <a:xfrm flipV="1">
            <a:off x="2286000" y="2057400"/>
            <a:ext cx="3886200" cy="3581400"/>
          </a:xfrm>
          <a:prstGeom prst="line">
            <a:avLst/>
          </a:prstGeom>
          <a:noFill/>
          <a:ln w="38100" cap="sq">
            <a:solidFill>
              <a:srgbClr val="FFFF0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任意多边形 242696">
            <a:extLst>
              <a:ext uri="{FF2B5EF4-FFF2-40B4-BE49-F238E27FC236}">
                <a16:creationId xmlns:a16="http://schemas.microsoft.com/office/drawing/2014/main" id="{EBF12C10-DD31-4006-B2FD-324917B1CF71}"/>
              </a:ext>
            </a:extLst>
          </p:cNvPr>
          <p:cNvSpPr>
            <a:spLocks noChangeArrowheads="1"/>
          </p:cNvSpPr>
          <p:nvPr/>
        </p:nvSpPr>
        <p:spPr bwMode="auto">
          <a:xfrm>
            <a:off x="2286000" y="2133600"/>
            <a:ext cx="3886200" cy="3505200"/>
          </a:xfrm>
          <a:custGeom>
            <a:avLst/>
            <a:gdLst>
              <a:gd name="T0" fmla="*/ 0 w 2448"/>
              <a:gd name="T1" fmla="*/ 2208 h 2208"/>
              <a:gd name="T2" fmla="*/ 528 w 2448"/>
              <a:gd name="T3" fmla="*/ 2112 h 2208"/>
              <a:gd name="T4" fmla="*/ 960 w 2448"/>
              <a:gd name="T5" fmla="*/ 1920 h 2208"/>
              <a:gd name="T6" fmla="*/ 1488 w 2448"/>
              <a:gd name="T7" fmla="*/ 1488 h 2208"/>
              <a:gd name="T8" fmla="*/ 1872 w 2448"/>
              <a:gd name="T9" fmla="*/ 1056 h 2208"/>
              <a:gd name="T10" fmla="*/ 2112 w 2448"/>
              <a:gd name="T11" fmla="*/ 672 h 2208"/>
              <a:gd name="T12" fmla="*/ 2256 w 2448"/>
              <a:gd name="T13" fmla="*/ 384 h 2208"/>
              <a:gd name="T14" fmla="*/ 2448 w 2448"/>
              <a:gd name="T15" fmla="*/ 0 h 2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8" h="2208">
                <a:moveTo>
                  <a:pt x="0" y="2208"/>
                </a:moveTo>
                <a:cubicBezTo>
                  <a:pt x="184" y="2184"/>
                  <a:pt x="368" y="2160"/>
                  <a:pt x="528" y="2112"/>
                </a:cubicBezTo>
                <a:cubicBezTo>
                  <a:pt x="688" y="2064"/>
                  <a:pt x="800" y="2024"/>
                  <a:pt x="960" y="1920"/>
                </a:cubicBezTo>
                <a:cubicBezTo>
                  <a:pt x="1120" y="1816"/>
                  <a:pt x="1336" y="1632"/>
                  <a:pt x="1488" y="1488"/>
                </a:cubicBezTo>
                <a:cubicBezTo>
                  <a:pt x="1640" y="1344"/>
                  <a:pt x="1768" y="1192"/>
                  <a:pt x="1872" y="1056"/>
                </a:cubicBezTo>
                <a:cubicBezTo>
                  <a:pt x="1976" y="920"/>
                  <a:pt x="2048" y="784"/>
                  <a:pt x="2112" y="672"/>
                </a:cubicBezTo>
                <a:cubicBezTo>
                  <a:pt x="2176" y="560"/>
                  <a:pt x="2200" y="496"/>
                  <a:pt x="2256" y="384"/>
                </a:cubicBezTo>
                <a:cubicBezTo>
                  <a:pt x="2312" y="272"/>
                  <a:pt x="2416" y="64"/>
                  <a:pt x="2448" y="0"/>
                </a:cubicBezTo>
              </a:path>
            </a:pathLst>
          </a:custGeom>
          <a:noFill/>
          <a:ln w="38100" cap="sq">
            <a:solidFill>
              <a:srgbClr val="FF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文本框 242697">
            <a:extLst>
              <a:ext uri="{FF2B5EF4-FFF2-40B4-BE49-F238E27FC236}">
                <a16:creationId xmlns:a16="http://schemas.microsoft.com/office/drawing/2014/main" id="{76B3563C-F7F5-4C63-BCA1-970A490B396B}"/>
              </a:ext>
            </a:extLst>
          </p:cNvPr>
          <p:cNvSpPr txBox="1">
            <a:spLocks noChangeArrowheads="1"/>
          </p:cNvSpPr>
          <p:nvPr/>
        </p:nvSpPr>
        <p:spPr bwMode="auto">
          <a:xfrm>
            <a:off x="1828800" y="5334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O</a:t>
            </a:r>
          </a:p>
        </p:txBody>
      </p:sp>
      <p:sp>
        <p:nvSpPr>
          <p:cNvPr id="13" name="文本框 242698">
            <a:extLst>
              <a:ext uri="{FF2B5EF4-FFF2-40B4-BE49-F238E27FC236}">
                <a16:creationId xmlns:a16="http://schemas.microsoft.com/office/drawing/2014/main" id="{8BBE5B46-EF46-4846-A077-E1ADE4F95741}"/>
              </a:ext>
            </a:extLst>
          </p:cNvPr>
          <p:cNvSpPr txBox="1">
            <a:spLocks noChangeArrowheads="1"/>
          </p:cNvSpPr>
          <p:nvPr/>
        </p:nvSpPr>
        <p:spPr bwMode="auto">
          <a:xfrm>
            <a:off x="6553200" y="5410200"/>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a:solidFill>
                  <a:schemeClr val="tx1"/>
                </a:solidFill>
              </a:rPr>
              <a:t>人口比例</a:t>
            </a:r>
            <a:r>
              <a:rPr lang="en-US" altLang="zh-CN">
                <a:solidFill>
                  <a:schemeClr val="tx1"/>
                </a:solidFill>
              </a:rPr>
              <a:t>(%)</a:t>
            </a:r>
          </a:p>
        </p:txBody>
      </p:sp>
      <p:sp>
        <p:nvSpPr>
          <p:cNvPr id="14" name="文本框 242699">
            <a:extLst>
              <a:ext uri="{FF2B5EF4-FFF2-40B4-BE49-F238E27FC236}">
                <a16:creationId xmlns:a16="http://schemas.microsoft.com/office/drawing/2014/main" id="{EC19AD0F-B267-4576-B457-B6F7D90007F5}"/>
              </a:ext>
            </a:extLst>
          </p:cNvPr>
          <p:cNvSpPr txBox="1">
            <a:spLocks noChangeArrowheads="1"/>
          </p:cNvSpPr>
          <p:nvPr/>
        </p:nvSpPr>
        <p:spPr bwMode="auto">
          <a:xfrm>
            <a:off x="1143000" y="1219200"/>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a:solidFill>
                  <a:schemeClr val="tx1"/>
                </a:solidFill>
              </a:rPr>
              <a:t>收入比例</a:t>
            </a:r>
            <a:r>
              <a:rPr lang="en-US" altLang="zh-CN">
                <a:solidFill>
                  <a:schemeClr val="tx1"/>
                </a:solidFill>
              </a:rPr>
              <a:t>(%)</a:t>
            </a:r>
          </a:p>
        </p:txBody>
      </p:sp>
      <p:sp>
        <p:nvSpPr>
          <p:cNvPr id="15" name="文本框 242700">
            <a:extLst>
              <a:ext uri="{FF2B5EF4-FFF2-40B4-BE49-F238E27FC236}">
                <a16:creationId xmlns:a16="http://schemas.microsoft.com/office/drawing/2014/main" id="{272350F3-46EA-4AE4-A1E1-FC686D7F1B0D}"/>
              </a:ext>
            </a:extLst>
          </p:cNvPr>
          <p:cNvSpPr txBox="1">
            <a:spLocks noChangeArrowheads="1"/>
          </p:cNvSpPr>
          <p:nvPr/>
        </p:nvSpPr>
        <p:spPr bwMode="auto">
          <a:xfrm>
            <a:off x="2590800" y="5715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20</a:t>
            </a:r>
          </a:p>
        </p:txBody>
      </p:sp>
      <p:sp>
        <p:nvSpPr>
          <p:cNvPr id="16" name="文本框 242701">
            <a:extLst>
              <a:ext uri="{FF2B5EF4-FFF2-40B4-BE49-F238E27FC236}">
                <a16:creationId xmlns:a16="http://schemas.microsoft.com/office/drawing/2014/main" id="{B7523C37-B2CD-4711-932B-944FDFAAF0AA}"/>
              </a:ext>
            </a:extLst>
          </p:cNvPr>
          <p:cNvSpPr txBox="1">
            <a:spLocks noChangeArrowheads="1"/>
          </p:cNvSpPr>
          <p:nvPr/>
        </p:nvSpPr>
        <p:spPr bwMode="auto">
          <a:xfrm>
            <a:off x="3276600" y="5715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40</a:t>
            </a:r>
          </a:p>
        </p:txBody>
      </p:sp>
      <p:sp>
        <p:nvSpPr>
          <p:cNvPr id="17" name="文本框 242702">
            <a:extLst>
              <a:ext uri="{FF2B5EF4-FFF2-40B4-BE49-F238E27FC236}">
                <a16:creationId xmlns:a16="http://schemas.microsoft.com/office/drawing/2014/main" id="{5B681875-79E3-4FD2-B296-D53026803516}"/>
              </a:ext>
            </a:extLst>
          </p:cNvPr>
          <p:cNvSpPr txBox="1">
            <a:spLocks noChangeArrowheads="1"/>
          </p:cNvSpPr>
          <p:nvPr/>
        </p:nvSpPr>
        <p:spPr bwMode="auto">
          <a:xfrm>
            <a:off x="4038600" y="5715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60</a:t>
            </a:r>
          </a:p>
        </p:txBody>
      </p:sp>
      <p:sp>
        <p:nvSpPr>
          <p:cNvPr id="18" name="文本框 242703">
            <a:extLst>
              <a:ext uri="{FF2B5EF4-FFF2-40B4-BE49-F238E27FC236}">
                <a16:creationId xmlns:a16="http://schemas.microsoft.com/office/drawing/2014/main" id="{E98F2543-7146-4F97-8B75-C33A718C80FD}"/>
              </a:ext>
            </a:extLst>
          </p:cNvPr>
          <p:cNvSpPr txBox="1">
            <a:spLocks noChangeArrowheads="1"/>
          </p:cNvSpPr>
          <p:nvPr/>
        </p:nvSpPr>
        <p:spPr bwMode="auto">
          <a:xfrm>
            <a:off x="4876800" y="5715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80</a:t>
            </a:r>
          </a:p>
        </p:txBody>
      </p:sp>
      <p:sp>
        <p:nvSpPr>
          <p:cNvPr id="19" name="文本框 242704">
            <a:extLst>
              <a:ext uri="{FF2B5EF4-FFF2-40B4-BE49-F238E27FC236}">
                <a16:creationId xmlns:a16="http://schemas.microsoft.com/office/drawing/2014/main" id="{6D54DAFA-8F92-4FF1-9E33-388127A34E97}"/>
              </a:ext>
            </a:extLst>
          </p:cNvPr>
          <p:cNvSpPr txBox="1">
            <a:spLocks noChangeArrowheads="1"/>
          </p:cNvSpPr>
          <p:nvPr/>
        </p:nvSpPr>
        <p:spPr bwMode="auto">
          <a:xfrm>
            <a:off x="5562600" y="5715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100</a:t>
            </a:r>
          </a:p>
        </p:txBody>
      </p:sp>
      <p:sp>
        <p:nvSpPr>
          <p:cNvPr id="20" name="文本框 242705">
            <a:extLst>
              <a:ext uri="{FF2B5EF4-FFF2-40B4-BE49-F238E27FC236}">
                <a16:creationId xmlns:a16="http://schemas.microsoft.com/office/drawing/2014/main" id="{F496631A-E005-40DE-8939-7F71282A5FFD}"/>
              </a:ext>
            </a:extLst>
          </p:cNvPr>
          <p:cNvSpPr txBox="1">
            <a:spLocks noChangeArrowheads="1"/>
          </p:cNvSpPr>
          <p:nvPr/>
        </p:nvSpPr>
        <p:spPr bwMode="auto">
          <a:xfrm>
            <a:off x="1752600" y="4800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20</a:t>
            </a:r>
          </a:p>
        </p:txBody>
      </p:sp>
      <p:sp>
        <p:nvSpPr>
          <p:cNvPr id="21" name="文本框 242706">
            <a:extLst>
              <a:ext uri="{FF2B5EF4-FFF2-40B4-BE49-F238E27FC236}">
                <a16:creationId xmlns:a16="http://schemas.microsoft.com/office/drawing/2014/main" id="{65690977-E143-4572-BB96-79D3A1B7976D}"/>
              </a:ext>
            </a:extLst>
          </p:cNvPr>
          <p:cNvSpPr txBox="1">
            <a:spLocks noChangeArrowheads="1"/>
          </p:cNvSpPr>
          <p:nvPr/>
        </p:nvSpPr>
        <p:spPr bwMode="auto">
          <a:xfrm>
            <a:off x="1752600" y="4114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40</a:t>
            </a:r>
          </a:p>
        </p:txBody>
      </p:sp>
      <p:sp>
        <p:nvSpPr>
          <p:cNvPr id="22" name="文本框 242707">
            <a:extLst>
              <a:ext uri="{FF2B5EF4-FFF2-40B4-BE49-F238E27FC236}">
                <a16:creationId xmlns:a16="http://schemas.microsoft.com/office/drawing/2014/main" id="{DEA47445-2382-481D-9913-98BA4C5C2043}"/>
              </a:ext>
            </a:extLst>
          </p:cNvPr>
          <p:cNvSpPr txBox="1">
            <a:spLocks noChangeArrowheads="1"/>
          </p:cNvSpPr>
          <p:nvPr/>
        </p:nvSpPr>
        <p:spPr bwMode="auto">
          <a:xfrm>
            <a:off x="1752600" y="3352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60</a:t>
            </a:r>
          </a:p>
        </p:txBody>
      </p:sp>
      <p:sp>
        <p:nvSpPr>
          <p:cNvPr id="23" name="文本框 242708">
            <a:extLst>
              <a:ext uri="{FF2B5EF4-FFF2-40B4-BE49-F238E27FC236}">
                <a16:creationId xmlns:a16="http://schemas.microsoft.com/office/drawing/2014/main" id="{FF0A801B-7C90-47D5-99A7-1CFA4AFEFB17}"/>
              </a:ext>
            </a:extLst>
          </p:cNvPr>
          <p:cNvSpPr txBox="1">
            <a:spLocks noChangeArrowheads="1"/>
          </p:cNvSpPr>
          <p:nvPr/>
        </p:nvSpPr>
        <p:spPr bwMode="auto">
          <a:xfrm>
            <a:off x="1752600" y="266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80</a:t>
            </a:r>
          </a:p>
        </p:txBody>
      </p:sp>
      <p:sp>
        <p:nvSpPr>
          <p:cNvPr id="24" name="文本框 242709">
            <a:extLst>
              <a:ext uri="{FF2B5EF4-FFF2-40B4-BE49-F238E27FC236}">
                <a16:creationId xmlns:a16="http://schemas.microsoft.com/office/drawing/2014/main" id="{7EA377FC-C803-4E1F-96D7-F0944DEEDC6E}"/>
              </a:ext>
            </a:extLst>
          </p:cNvPr>
          <p:cNvSpPr txBox="1">
            <a:spLocks noChangeArrowheads="1"/>
          </p:cNvSpPr>
          <p:nvPr/>
        </p:nvSpPr>
        <p:spPr bwMode="auto">
          <a:xfrm>
            <a:off x="1676400" y="1981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100</a:t>
            </a:r>
          </a:p>
        </p:txBody>
      </p:sp>
      <p:sp>
        <p:nvSpPr>
          <p:cNvPr id="25" name="文本框 242710">
            <a:extLst>
              <a:ext uri="{FF2B5EF4-FFF2-40B4-BE49-F238E27FC236}">
                <a16:creationId xmlns:a16="http://schemas.microsoft.com/office/drawing/2014/main" id="{85CBB537-A955-48F8-A0BA-7A8EB2F80714}"/>
              </a:ext>
            </a:extLst>
          </p:cNvPr>
          <p:cNvSpPr txBox="1">
            <a:spLocks noChangeArrowheads="1"/>
          </p:cNvSpPr>
          <p:nvPr/>
        </p:nvSpPr>
        <p:spPr bwMode="auto">
          <a:xfrm>
            <a:off x="6248400" y="1828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P</a:t>
            </a:r>
          </a:p>
        </p:txBody>
      </p:sp>
      <p:sp>
        <p:nvSpPr>
          <p:cNvPr id="26" name="文本框 242711">
            <a:extLst>
              <a:ext uri="{FF2B5EF4-FFF2-40B4-BE49-F238E27FC236}">
                <a16:creationId xmlns:a16="http://schemas.microsoft.com/office/drawing/2014/main" id="{3B18ED1F-89CC-4176-8B77-4409C5922B19}"/>
              </a:ext>
            </a:extLst>
          </p:cNvPr>
          <p:cNvSpPr txBox="1">
            <a:spLocks noChangeArrowheads="1"/>
          </p:cNvSpPr>
          <p:nvPr/>
        </p:nvSpPr>
        <p:spPr bwMode="auto">
          <a:xfrm>
            <a:off x="61722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G</a:t>
            </a:r>
          </a:p>
        </p:txBody>
      </p:sp>
      <p:sp>
        <p:nvSpPr>
          <p:cNvPr id="27" name="文本框 26">
            <a:extLst>
              <a:ext uri="{FF2B5EF4-FFF2-40B4-BE49-F238E27FC236}">
                <a16:creationId xmlns:a16="http://schemas.microsoft.com/office/drawing/2014/main" id="{560E0650-478A-4C65-BA13-142F8FB4824E}"/>
              </a:ext>
            </a:extLst>
          </p:cNvPr>
          <p:cNvSpPr txBox="1">
            <a:spLocks noChangeArrowheads="1"/>
          </p:cNvSpPr>
          <p:nvPr/>
        </p:nvSpPr>
        <p:spPr bwMode="auto">
          <a:xfrm>
            <a:off x="4648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F</a:t>
            </a:r>
          </a:p>
        </p:txBody>
      </p:sp>
      <p:sp>
        <p:nvSpPr>
          <p:cNvPr id="28" name="直接连接符 27">
            <a:extLst>
              <a:ext uri="{FF2B5EF4-FFF2-40B4-BE49-F238E27FC236}">
                <a16:creationId xmlns:a16="http://schemas.microsoft.com/office/drawing/2014/main" id="{DD20AF1D-8F44-4A2E-AC54-AE7F1A345282}"/>
              </a:ext>
            </a:extLst>
          </p:cNvPr>
          <p:cNvSpPr>
            <a:spLocks noChangeShapeType="1"/>
          </p:cNvSpPr>
          <p:nvPr/>
        </p:nvSpPr>
        <p:spPr bwMode="auto">
          <a:xfrm>
            <a:off x="4876800" y="3276600"/>
            <a:ext cx="6858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28">
            <a:extLst>
              <a:ext uri="{FF2B5EF4-FFF2-40B4-BE49-F238E27FC236}">
                <a16:creationId xmlns:a16="http://schemas.microsoft.com/office/drawing/2014/main" id="{75E2B578-C2BA-4E54-8731-E5E7FE1ABB1A}"/>
              </a:ext>
            </a:extLst>
          </p:cNvPr>
          <p:cNvSpPr>
            <a:spLocks noChangeShapeType="1"/>
          </p:cNvSpPr>
          <p:nvPr/>
        </p:nvSpPr>
        <p:spPr bwMode="auto">
          <a:xfrm>
            <a:off x="2819400" y="5257800"/>
            <a:ext cx="6858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 name="直接连接符 29">
            <a:extLst>
              <a:ext uri="{FF2B5EF4-FFF2-40B4-BE49-F238E27FC236}">
                <a16:creationId xmlns:a16="http://schemas.microsoft.com/office/drawing/2014/main" id="{5F16EAAB-796B-47DE-B6DE-B6C59AFB6F1C}"/>
              </a:ext>
            </a:extLst>
          </p:cNvPr>
          <p:cNvSpPr>
            <a:spLocks noChangeShapeType="1"/>
          </p:cNvSpPr>
          <p:nvPr/>
        </p:nvSpPr>
        <p:spPr bwMode="auto">
          <a:xfrm>
            <a:off x="4419600" y="3810000"/>
            <a:ext cx="8382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30">
            <a:extLst>
              <a:ext uri="{FF2B5EF4-FFF2-40B4-BE49-F238E27FC236}">
                <a16:creationId xmlns:a16="http://schemas.microsoft.com/office/drawing/2014/main" id="{7FBA1A95-8DF3-434D-B2BC-7AD5B35F4C43}"/>
              </a:ext>
            </a:extLst>
          </p:cNvPr>
          <p:cNvSpPr>
            <a:spLocks noChangeShapeType="1"/>
          </p:cNvSpPr>
          <p:nvPr/>
        </p:nvSpPr>
        <p:spPr bwMode="auto">
          <a:xfrm>
            <a:off x="3733800" y="4343400"/>
            <a:ext cx="11430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31">
            <a:extLst>
              <a:ext uri="{FF2B5EF4-FFF2-40B4-BE49-F238E27FC236}">
                <a16:creationId xmlns:a16="http://schemas.microsoft.com/office/drawing/2014/main" id="{965C3FCD-88E0-460C-AAD5-57EA07ECBEA0}"/>
              </a:ext>
            </a:extLst>
          </p:cNvPr>
          <p:cNvSpPr>
            <a:spLocks noChangeShapeType="1"/>
          </p:cNvSpPr>
          <p:nvPr/>
        </p:nvSpPr>
        <p:spPr bwMode="auto">
          <a:xfrm>
            <a:off x="3200400" y="4876800"/>
            <a:ext cx="9906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 name="文本框 32">
            <a:extLst>
              <a:ext uri="{FF2B5EF4-FFF2-40B4-BE49-F238E27FC236}">
                <a16:creationId xmlns:a16="http://schemas.microsoft.com/office/drawing/2014/main" id="{4A8FB317-274B-44F5-ADD9-9A0CC11E0986}"/>
              </a:ext>
            </a:extLst>
          </p:cNvPr>
          <p:cNvSpPr txBox="1">
            <a:spLocks noChangeArrowheads="1"/>
          </p:cNvSpPr>
          <p:nvPr/>
        </p:nvSpPr>
        <p:spPr bwMode="auto">
          <a:xfrm>
            <a:off x="42672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A</a:t>
            </a:r>
          </a:p>
        </p:txBody>
      </p:sp>
      <p:sp>
        <p:nvSpPr>
          <p:cNvPr id="34" name="文本框 33">
            <a:extLst>
              <a:ext uri="{FF2B5EF4-FFF2-40B4-BE49-F238E27FC236}">
                <a16:creationId xmlns:a16="http://schemas.microsoft.com/office/drawing/2014/main" id="{F5E8D460-8185-4CC2-8793-F7D68A042438}"/>
              </a:ext>
            </a:extLst>
          </p:cNvPr>
          <p:cNvSpPr txBox="1">
            <a:spLocks noChangeArrowheads="1"/>
          </p:cNvSpPr>
          <p:nvPr/>
        </p:nvSpPr>
        <p:spPr bwMode="auto">
          <a:xfrm>
            <a:off x="5181600" y="4724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a:solidFill>
                  <a:schemeClr val="tx1"/>
                </a:solidFill>
              </a:rPr>
              <a:t>B</a:t>
            </a:r>
          </a:p>
        </p:txBody>
      </p:sp>
    </p:spTree>
    <p:extLst>
      <p:ext uri="{BB962C8B-B14F-4D97-AF65-F5344CB8AC3E}">
        <p14:creationId xmlns:p14="http://schemas.microsoft.com/office/powerpoint/2010/main" val="407987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0-#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0-#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0-#ppt_w/2"/>
                                          </p:val>
                                        </p:tav>
                                        <p:tav tm="100000">
                                          <p:val>
                                            <p:strVal val="#ppt_x"/>
                                          </p:val>
                                        </p:tav>
                                      </p:tavLst>
                                    </p:anim>
                                    <p:anim calcmode="lin" valueType="num">
                                      <p:cBhvr additive="base">
                                        <p:cTn id="5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0-#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340D8-34AC-4390-BBF5-3DD9472CDC44}"/>
              </a:ext>
            </a:extLst>
          </p:cNvPr>
          <p:cNvSpPr>
            <a:spLocks noGrp="1"/>
          </p:cNvSpPr>
          <p:nvPr>
            <p:ph type="title"/>
          </p:nvPr>
        </p:nvSpPr>
        <p:spPr/>
        <p:txBody>
          <a:bodyPr/>
          <a:lstStyle/>
          <a:p>
            <a:r>
              <a:rPr lang="zh-CN" altLang="en-US" dirty="0"/>
              <a:t>其他生产要素</a:t>
            </a:r>
          </a:p>
        </p:txBody>
      </p:sp>
      <p:sp>
        <p:nvSpPr>
          <p:cNvPr id="3" name="内容占位符 2">
            <a:extLst>
              <a:ext uri="{FF2B5EF4-FFF2-40B4-BE49-F238E27FC236}">
                <a16:creationId xmlns:a16="http://schemas.microsoft.com/office/drawing/2014/main" id="{2FCEEF11-8CB9-4340-B2FE-31976F7173ED}"/>
              </a:ext>
            </a:extLst>
          </p:cNvPr>
          <p:cNvSpPr>
            <a:spLocks noGrp="1"/>
          </p:cNvSpPr>
          <p:nvPr>
            <p:ph idx="1"/>
          </p:nvPr>
        </p:nvSpPr>
        <p:spPr/>
        <p:txBody>
          <a:bodyPr/>
          <a:lstStyle/>
          <a:p>
            <a:r>
              <a:rPr lang="zh-CN" altLang="en-US" dirty="0"/>
              <a:t>关于土地和资本，必须做出区分：</a:t>
            </a:r>
          </a:p>
          <a:p>
            <a:pPr lvl="1"/>
            <a:r>
              <a:rPr lang="zh-CN" altLang="en-US" dirty="0"/>
              <a:t>购买价格 </a:t>
            </a:r>
            <a:r>
              <a:rPr lang="en-US" altLang="zh-CN" dirty="0"/>
              <a:t>– </a:t>
            </a:r>
            <a:r>
              <a:rPr lang="zh-CN" altLang="en-US" dirty="0"/>
              <a:t>对某种要素永远拥有所支付的价格</a:t>
            </a:r>
          </a:p>
          <a:p>
            <a:pPr lvl="1"/>
            <a:r>
              <a:rPr lang="zh-CN" altLang="en-US" dirty="0"/>
              <a:t>租赁价格 </a:t>
            </a:r>
            <a:r>
              <a:rPr lang="en-US" altLang="zh-CN" dirty="0"/>
              <a:t>– </a:t>
            </a:r>
            <a:r>
              <a:rPr lang="zh-CN" altLang="en-US" dirty="0"/>
              <a:t>在一个有限的时间段内使用某种要素所支付的价格</a:t>
            </a:r>
          </a:p>
          <a:p>
            <a:r>
              <a:rPr lang="zh-CN" altLang="en-US" dirty="0"/>
              <a:t>工资是劳动的租赁价格  </a:t>
            </a:r>
          </a:p>
          <a:p>
            <a:r>
              <a:rPr lang="zh-CN" altLang="en-US" dirty="0"/>
              <a:t>资本和土地租赁价格的决定类似于工资的决定</a:t>
            </a:r>
            <a:r>
              <a:rPr lang="en-US" altLang="zh-CN" dirty="0"/>
              <a:t>…</a:t>
            </a:r>
          </a:p>
          <a:p>
            <a:endParaRPr lang="zh-CN" altLang="en-US" dirty="0"/>
          </a:p>
        </p:txBody>
      </p:sp>
    </p:spTree>
    <p:extLst>
      <p:ext uri="{BB962C8B-B14F-4D97-AF65-F5344CB8AC3E}">
        <p14:creationId xmlns:p14="http://schemas.microsoft.com/office/powerpoint/2010/main" val="990277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FEDD5-84F7-4AC2-BB91-2CF91D5F1454}"/>
              </a:ext>
            </a:extLst>
          </p:cNvPr>
          <p:cNvSpPr>
            <a:spLocks noGrp="1"/>
          </p:cNvSpPr>
          <p:nvPr>
            <p:ph type="title"/>
          </p:nvPr>
        </p:nvSpPr>
        <p:spPr/>
        <p:txBody>
          <a:bodyPr/>
          <a:lstStyle/>
          <a:p>
            <a:r>
              <a:rPr lang="zh-CN" altLang="en-US" dirty="0"/>
              <a:t>资本和利息</a:t>
            </a:r>
          </a:p>
        </p:txBody>
      </p:sp>
      <p:sp>
        <p:nvSpPr>
          <p:cNvPr id="3" name="内容占位符 2">
            <a:extLst>
              <a:ext uri="{FF2B5EF4-FFF2-40B4-BE49-F238E27FC236}">
                <a16:creationId xmlns:a16="http://schemas.microsoft.com/office/drawing/2014/main" id="{BBA0287E-DC5B-450D-8CD7-20F565422A89}"/>
              </a:ext>
            </a:extLst>
          </p:cNvPr>
          <p:cNvSpPr>
            <a:spLocks noGrp="1"/>
          </p:cNvSpPr>
          <p:nvPr>
            <p:ph idx="1"/>
          </p:nvPr>
        </p:nvSpPr>
        <p:spPr/>
        <p:txBody>
          <a:bodyPr>
            <a:normAutofit/>
          </a:bodyPr>
          <a:lstStyle/>
          <a:p>
            <a:r>
              <a:rPr lang="zh-CN" altLang="en-US" dirty="0"/>
              <a:t>资本和利息的含义</a:t>
            </a:r>
          </a:p>
          <a:p>
            <a:r>
              <a:rPr lang="zh-CN" altLang="en-US" dirty="0"/>
              <a:t>经济学中的资本：实物意义上的“真实资本”或资本品，如厂房、机器、设备及其他生产工具和生产投入等。</a:t>
            </a:r>
          </a:p>
          <a:p>
            <a:r>
              <a:rPr lang="zh-CN" altLang="en-US" dirty="0"/>
              <a:t>利息是厂商使用实物资本应支付的价格，通常用利息占资本总额的百分比，即利率表示</a:t>
            </a:r>
            <a:endParaRPr lang="en-US" altLang="zh-CN" dirty="0"/>
          </a:p>
          <a:p>
            <a:pPr lvl="1"/>
            <a:r>
              <a:rPr lang="zh-CN" altLang="en-US" dirty="0"/>
              <a:t>使用资本，即资本提供了服务，有相应的服务价格或者说回报</a:t>
            </a:r>
          </a:p>
          <a:p>
            <a:r>
              <a:rPr lang="zh-CN" altLang="en-US" dirty="0"/>
              <a:t>利息率由资本的需求和供给决定</a:t>
            </a:r>
          </a:p>
        </p:txBody>
      </p:sp>
    </p:spTree>
    <p:extLst>
      <p:ext uri="{BB962C8B-B14F-4D97-AF65-F5344CB8AC3E}">
        <p14:creationId xmlns:p14="http://schemas.microsoft.com/office/powerpoint/2010/main" val="1303198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B4E77-C391-4E8D-8657-BE8F26649736}"/>
              </a:ext>
            </a:extLst>
          </p:cNvPr>
          <p:cNvSpPr>
            <a:spLocks noGrp="1"/>
          </p:cNvSpPr>
          <p:nvPr>
            <p:ph type="title"/>
          </p:nvPr>
        </p:nvSpPr>
        <p:spPr/>
        <p:txBody>
          <a:bodyPr/>
          <a:lstStyle/>
          <a:p>
            <a:r>
              <a:rPr lang="zh-CN" altLang="en-US" dirty="0"/>
              <a:t>资本和利息</a:t>
            </a:r>
          </a:p>
        </p:txBody>
      </p:sp>
      <p:sp>
        <p:nvSpPr>
          <p:cNvPr id="3" name="内容占位符 2">
            <a:extLst>
              <a:ext uri="{FF2B5EF4-FFF2-40B4-BE49-F238E27FC236}">
                <a16:creationId xmlns:a16="http://schemas.microsoft.com/office/drawing/2014/main" id="{03250E92-E5E1-45F6-A98D-244A7A91255D}"/>
              </a:ext>
            </a:extLst>
          </p:cNvPr>
          <p:cNvSpPr>
            <a:spLocks noGrp="1"/>
          </p:cNvSpPr>
          <p:nvPr>
            <p:ph idx="1"/>
          </p:nvPr>
        </p:nvSpPr>
        <p:spPr/>
        <p:txBody>
          <a:bodyPr>
            <a:normAutofit lnSpcReduction="10000"/>
          </a:bodyPr>
          <a:lstStyle/>
          <a:p>
            <a:r>
              <a:rPr lang="zh-CN" altLang="en-US" dirty="0"/>
              <a:t>资本的需求</a:t>
            </a:r>
            <a:endParaRPr lang="en-US" altLang="zh-CN" dirty="0"/>
          </a:p>
          <a:p>
            <a:r>
              <a:rPr lang="zh-CN" altLang="en-US" dirty="0"/>
              <a:t>资本的净收益：资本品的边际产品收益（</a:t>
            </a:r>
            <a:r>
              <a:rPr lang="en-US" altLang="zh-CN" dirty="0"/>
              <a:t>VMP</a:t>
            </a:r>
            <a:r>
              <a:rPr lang="zh-CN" altLang="en-US" dirty="0"/>
              <a:t>或者</a:t>
            </a:r>
            <a:r>
              <a:rPr lang="en-US" altLang="zh-CN" dirty="0"/>
              <a:t>MRP</a:t>
            </a:r>
            <a:r>
              <a:rPr lang="zh-CN" altLang="en-US" dirty="0"/>
              <a:t>），弥补资本品的自身价值损失（资本折旧）外的收益余额。</a:t>
            </a:r>
            <a:endParaRPr lang="en-US" altLang="zh-CN" dirty="0"/>
          </a:p>
          <a:p>
            <a:r>
              <a:rPr lang="zh-CN" altLang="en-US" dirty="0"/>
              <a:t>资本净收益率：资本的净收益与资本原值的比率</a:t>
            </a:r>
            <a:endParaRPr lang="en-US" altLang="zh-CN" dirty="0"/>
          </a:p>
          <a:p>
            <a:r>
              <a:rPr lang="zh-CN" altLang="en-US" dirty="0"/>
              <a:t>厂商在资本净收益率大于等于利息率时才形成对资本的需求，进行投资。</a:t>
            </a:r>
            <a:endParaRPr lang="en-US" altLang="zh-CN" dirty="0"/>
          </a:p>
          <a:p>
            <a:pPr lvl="1"/>
            <a:r>
              <a:rPr lang="zh-CN" altLang="en-US" dirty="0"/>
              <a:t>竞争厂商相等</a:t>
            </a:r>
            <a:endParaRPr lang="en-US" altLang="zh-CN" dirty="0"/>
          </a:p>
          <a:p>
            <a:r>
              <a:rPr lang="zh-CN" altLang="en-US" dirty="0"/>
              <a:t>资本的需求向右下方倾斜</a:t>
            </a:r>
            <a:endParaRPr lang="en-US" altLang="zh-CN" dirty="0"/>
          </a:p>
          <a:p>
            <a:pPr lvl="1"/>
            <a:r>
              <a:rPr lang="zh-CN" altLang="en-US" dirty="0"/>
              <a:t>资本的边际产品递减</a:t>
            </a:r>
          </a:p>
        </p:txBody>
      </p:sp>
    </p:spTree>
    <p:extLst>
      <p:ext uri="{BB962C8B-B14F-4D97-AF65-F5344CB8AC3E}">
        <p14:creationId xmlns:p14="http://schemas.microsoft.com/office/powerpoint/2010/main" val="2430887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AF47D-51C3-4548-94B1-51CF5752D7B7}"/>
              </a:ext>
            </a:extLst>
          </p:cNvPr>
          <p:cNvSpPr>
            <a:spLocks noGrp="1"/>
          </p:cNvSpPr>
          <p:nvPr>
            <p:ph type="title"/>
          </p:nvPr>
        </p:nvSpPr>
        <p:spPr/>
        <p:txBody>
          <a:bodyPr/>
          <a:lstStyle/>
          <a:p>
            <a:r>
              <a:rPr lang="zh-CN" altLang="en-US" dirty="0"/>
              <a:t>资本和利息</a:t>
            </a:r>
          </a:p>
        </p:txBody>
      </p:sp>
      <p:sp>
        <p:nvSpPr>
          <p:cNvPr id="3" name="内容占位符 2">
            <a:extLst>
              <a:ext uri="{FF2B5EF4-FFF2-40B4-BE49-F238E27FC236}">
                <a16:creationId xmlns:a16="http://schemas.microsoft.com/office/drawing/2014/main" id="{0E8A7E08-35AE-4742-BB80-EA02F9383666}"/>
              </a:ext>
            </a:extLst>
          </p:cNvPr>
          <p:cNvSpPr>
            <a:spLocks noGrp="1"/>
          </p:cNvSpPr>
          <p:nvPr>
            <p:ph idx="1"/>
          </p:nvPr>
        </p:nvSpPr>
        <p:spPr/>
        <p:txBody>
          <a:bodyPr>
            <a:normAutofit/>
          </a:bodyPr>
          <a:lstStyle/>
          <a:p>
            <a:r>
              <a:rPr lang="zh-CN" altLang="en-US" dirty="0"/>
              <a:t>资本供给问题</a:t>
            </a:r>
          </a:p>
          <a:p>
            <a:r>
              <a:rPr lang="zh-CN" altLang="en-US" dirty="0"/>
              <a:t>单个人通过 “储蓄”来增加自己的资本资源。 即保留收入的一部分不用于当前的消费。</a:t>
            </a:r>
          </a:p>
          <a:p>
            <a:r>
              <a:rPr lang="zh-CN" altLang="en-US" dirty="0"/>
              <a:t>资本所有者的资本供给问题可以看成是如何将既定收入在消费和储蓄两方面进行分配的问题。</a:t>
            </a:r>
          </a:p>
          <a:p>
            <a:r>
              <a:rPr lang="zh-CN" altLang="en-US" dirty="0"/>
              <a:t>又可以进一步看成是不同时期的消费决策问题。</a:t>
            </a:r>
          </a:p>
          <a:p>
            <a:pPr lvl="1"/>
            <a:r>
              <a:rPr lang="zh-CN" altLang="en-US" dirty="0"/>
              <a:t>因为储蓄是为了下一期的消费</a:t>
            </a:r>
          </a:p>
          <a:p>
            <a:pPr lvl="1"/>
            <a:r>
              <a:rPr lang="zh-CN" altLang="en-US" dirty="0"/>
              <a:t>资本供给问题即如何在当期和下一期之间分配消费，使得效用最大化</a:t>
            </a:r>
          </a:p>
          <a:p>
            <a:endParaRPr lang="zh-CN" altLang="en-US" dirty="0"/>
          </a:p>
        </p:txBody>
      </p:sp>
    </p:spTree>
    <p:extLst>
      <p:ext uri="{BB962C8B-B14F-4D97-AF65-F5344CB8AC3E}">
        <p14:creationId xmlns:p14="http://schemas.microsoft.com/office/powerpoint/2010/main" val="1877946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6969C-3410-4CF5-95DA-A6F23DF8CC53}"/>
              </a:ext>
            </a:extLst>
          </p:cNvPr>
          <p:cNvSpPr>
            <a:spLocks noGrp="1"/>
          </p:cNvSpPr>
          <p:nvPr>
            <p:ph type="title"/>
          </p:nvPr>
        </p:nvSpPr>
        <p:spPr/>
        <p:txBody>
          <a:bodyPr/>
          <a:lstStyle/>
          <a:p>
            <a:r>
              <a:rPr lang="zh-CN" altLang="en-US" dirty="0"/>
              <a:t>不同时期的消费决策</a:t>
            </a:r>
          </a:p>
        </p:txBody>
      </p:sp>
      <p:sp>
        <p:nvSpPr>
          <p:cNvPr id="3" name="内容占位符 2">
            <a:extLst>
              <a:ext uri="{FF2B5EF4-FFF2-40B4-BE49-F238E27FC236}">
                <a16:creationId xmlns:a16="http://schemas.microsoft.com/office/drawing/2014/main" id="{924D7816-70ED-426B-9D9C-B46946957A3C}"/>
              </a:ext>
            </a:extLst>
          </p:cNvPr>
          <p:cNvSpPr>
            <a:spLocks noGrp="1"/>
          </p:cNvSpPr>
          <p:nvPr>
            <p:ph idx="1"/>
          </p:nvPr>
        </p:nvSpPr>
        <p:spPr/>
        <p:txBody>
          <a:bodyPr/>
          <a:lstStyle/>
          <a:p>
            <a:endParaRPr lang="zh-CN" altLang="en-US"/>
          </a:p>
        </p:txBody>
      </p:sp>
      <p:sp>
        <p:nvSpPr>
          <p:cNvPr id="4" name="Rectangle 3">
            <a:extLst>
              <a:ext uri="{FF2B5EF4-FFF2-40B4-BE49-F238E27FC236}">
                <a16:creationId xmlns:a16="http://schemas.microsoft.com/office/drawing/2014/main" id="{2BFDE8AF-7F8D-451D-9498-89B02715E95F}"/>
              </a:ext>
            </a:extLst>
          </p:cNvPr>
          <p:cNvSpPr txBox="1">
            <a:spLocks noChangeArrowheads="1"/>
          </p:cNvSpPr>
          <p:nvPr/>
        </p:nvSpPr>
        <p:spPr>
          <a:xfrm>
            <a:off x="457200" y="1308100"/>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en-US" altLang="zh-CN" sz="2800" dirty="0"/>
          </a:p>
        </p:txBody>
      </p:sp>
      <p:sp>
        <p:nvSpPr>
          <p:cNvPr id="5" name="Line 4">
            <a:extLst>
              <a:ext uri="{FF2B5EF4-FFF2-40B4-BE49-F238E27FC236}">
                <a16:creationId xmlns:a16="http://schemas.microsoft.com/office/drawing/2014/main" id="{116C4466-DD79-487E-820A-33EC1B5638F1}"/>
              </a:ext>
            </a:extLst>
          </p:cNvPr>
          <p:cNvSpPr>
            <a:spLocks noChangeShapeType="1"/>
          </p:cNvSpPr>
          <p:nvPr/>
        </p:nvSpPr>
        <p:spPr bwMode="auto">
          <a:xfrm flipV="1">
            <a:off x="2382838" y="2303463"/>
            <a:ext cx="1587" cy="33909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1DA2692B-7050-466F-B690-38E1B533C089}"/>
              </a:ext>
            </a:extLst>
          </p:cNvPr>
          <p:cNvSpPr>
            <a:spLocks noChangeShapeType="1"/>
          </p:cNvSpPr>
          <p:nvPr/>
        </p:nvSpPr>
        <p:spPr bwMode="auto">
          <a:xfrm>
            <a:off x="2382838" y="5697538"/>
            <a:ext cx="4213225"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1F241E92-B1C8-4D1C-A9DF-B5BCD24B2FB3}"/>
              </a:ext>
            </a:extLst>
          </p:cNvPr>
          <p:cNvSpPr>
            <a:spLocks noChangeArrowheads="1"/>
          </p:cNvSpPr>
          <p:nvPr/>
        </p:nvSpPr>
        <p:spPr bwMode="auto">
          <a:xfrm>
            <a:off x="2035175" y="5535613"/>
            <a:ext cx="3794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8" name="Line 7">
            <a:extLst>
              <a:ext uri="{FF2B5EF4-FFF2-40B4-BE49-F238E27FC236}">
                <a16:creationId xmlns:a16="http://schemas.microsoft.com/office/drawing/2014/main" id="{788929E1-22EE-4FFF-BE54-A8EF63E8E828}"/>
              </a:ext>
            </a:extLst>
          </p:cNvPr>
          <p:cNvSpPr>
            <a:spLocks noChangeShapeType="1"/>
          </p:cNvSpPr>
          <p:nvPr/>
        </p:nvSpPr>
        <p:spPr bwMode="auto">
          <a:xfrm>
            <a:off x="2382838" y="2706688"/>
            <a:ext cx="3508375" cy="2990850"/>
          </a:xfrm>
          <a:prstGeom prst="line">
            <a:avLst/>
          </a:prstGeom>
          <a:noFill/>
          <a:ln w="19050">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a:extLst>
              <a:ext uri="{FF2B5EF4-FFF2-40B4-BE49-F238E27FC236}">
                <a16:creationId xmlns:a16="http://schemas.microsoft.com/office/drawing/2014/main" id="{61E09110-B878-4951-86FC-BDDFAE7723FB}"/>
              </a:ext>
            </a:extLst>
          </p:cNvPr>
          <p:cNvSpPr>
            <a:spLocks noChangeShapeType="1"/>
          </p:cNvSpPr>
          <p:nvPr/>
        </p:nvSpPr>
        <p:spPr bwMode="auto">
          <a:xfrm>
            <a:off x="2382838" y="4243388"/>
            <a:ext cx="1844675"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a:extLst>
              <a:ext uri="{FF2B5EF4-FFF2-40B4-BE49-F238E27FC236}">
                <a16:creationId xmlns:a16="http://schemas.microsoft.com/office/drawing/2014/main" id="{11E18A08-456B-4A16-84DB-973BA15697BF}"/>
              </a:ext>
            </a:extLst>
          </p:cNvPr>
          <p:cNvSpPr>
            <a:spLocks noChangeShapeType="1"/>
          </p:cNvSpPr>
          <p:nvPr/>
        </p:nvSpPr>
        <p:spPr bwMode="auto">
          <a:xfrm>
            <a:off x="4227513" y="4243388"/>
            <a:ext cx="1587" cy="145573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A9A64219-84B1-44AD-925E-CA5A34B15A76}"/>
              </a:ext>
            </a:extLst>
          </p:cNvPr>
          <p:cNvSpPr>
            <a:spLocks noChangeArrowheads="1"/>
          </p:cNvSpPr>
          <p:nvPr/>
        </p:nvSpPr>
        <p:spPr bwMode="auto">
          <a:xfrm>
            <a:off x="6157913" y="3192463"/>
            <a:ext cx="3746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2" name="Text Box 11">
            <a:extLst>
              <a:ext uri="{FF2B5EF4-FFF2-40B4-BE49-F238E27FC236}">
                <a16:creationId xmlns:a16="http://schemas.microsoft.com/office/drawing/2014/main" id="{C142E5B7-436D-4DB3-AF43-45B4DD83A359}"/>
              </a:ext>
            </a:extLst>
          </p:cNvPr>
          <p:cNvSpPr>
            <a:spLocks noChangeArrowheads="1"/>
          </p:cNvSpPr>
          <p:nvPr/>
        </p:nvSpPr>
        <p:spPr bwMode="auto">
          <a:xfrm>
            <a:off x="2220913" y="3476625"/>
            <a:ext cx="37941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3" name="Text Box 12">
            <a:extLst>
              <a:ext uri="{FF2B5EF4-FFF2-40B4-BE49-F238E27FC236}">
                <a16:creationId xmlns:a16="http://schemas.microsoft.com/office/drawing/2014/main" id="{ECDFAE50-5EF7-4E2F-90DA-93101D68ADEF}"/>
              </a:ext>
            </a:extLst>
          </p:cNvPr>
          <p:cNvSpPr>
            <a:spLocks noChangeArrowheads="1"/>
          </p:cNvSpPr>
          <p:nvPr/>
        </p:nvSpPr>
        <p:spPr bwMode="auto">
          <a:xfrm>
            <a:off x="4227513" y="3917950"/>
            <a:ext cx="6921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A*</a:t>
            </a:r>
            <a:endParaRPr lang="zh-CN" altLang="en-US" sz="1000">
              <a:solidFill>
                <a:srgbClr val="000000"/>
              </a:solidFill>
            </a:endParaRPr>
          </a:p>
        </p:txBody>
      </p:sp>
      <p:sp>
        <p:nvSpPr>
          <p:cNvPr id="14" name="Text Box 13">
            <a:extLst>
              <a:ext uri="{FF2B5EF4-FFF2-40B4-BE49-F238E27FC236}">
                <a16:creationId xmlns:a16="http://schemas.microsoft.com/office/drawing/2014/main" id="{B7B61C08-9098-4BD2-86BD-4B8EED20D0C1}"/>
              </a:ext>
            </a:extLst>
          </p:cNvPr>
          <p:cNvSpPr>
            <a:spLocks noChangeArrowheads="1"/>
          </p:cNvSpPr>
          <p:nvPr/>
        </p:nvSpPr>
        <p:spPr bwMode="auto">
          <a:xfrm>
            <a:off x="5716588" y="5697538"/>
            <a:ext cx="5810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15" name="Text Box 14">
            <a:extLst>
              <a:ext uri="{FF2B5EF4-FFF2-40B4-BE49-F238E27FC236}">
                <a16:creationId xmlns:a16="http://schemas.microsoft.com/office/drawing/2014/main" id="{C615F9E8-50B0-4976-9A95-425F6D50E490}"/>
              </a:ext>
            </a:extLst>
          </p:cNvPr>
          <p:cNvSpPr>
            <a:spLocks noChangeArrowheads="1"/>
          </p:cNvSpPr>
          <p:nvPr/>
        </p:nvSpPr>
        <p:spPr bwMode="auto">
          <a:xfrm>
            <a:off x="4752975" y="5211763"/>
            <a:ext cx="4953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1</a:t>
            </a:r>
            <a:endParaRPr lang="zh-CN" altLang="en-US" sz="1600">
              <a:solidFill>
                <a:schemeClr val="tx1"/>
              </a:solidFill>
            </a:endParaRPr>
          </a:p>
        </p:txBody>
      </p:sp>
      <p:sp>
        <p:nvSpPr>
          <p:cNvPr id="16" name="Text Box 15">
            <a:extLst>
              <a:ext uri="{FF2B5EF4-FFF2-40B4-BE49-F238E27FC236}">
                <a16:creationId xmlns:a16="http://schemas.microsoft.com/office/drawing/2014/main" id="{A67E13F4-ADD3-4425-9888-D4CCAEF588DF}"/>
              </a:ext>
            </a:extLst>
          </p:cNvPr>
          <p:cNvSpPr>
            <a:spLocks noChangeArrowheads="1"/>
          </p:cNvSpPr>
          <p:nvPr/>
        </p:nvSpPr>
        <p:spPr bwMode="auto">
          <a:xfrm>
            <a:off x="5543550" y="4648200"/>
            <a:ext cx="538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2</a:t>
            </a:r>
            <a:endParaRPr lang="zh-CN" altLang="en-US" sz="1600">
              <a:solidFill>
                <a:schemeClr val="tx1"/>
              </a:solidFill>
            </a:endParaRPr>
          </a:p>
        </p:txBody>
      </p:sp>
      <p:sp>
        <p:nvSpPr>
          <p:cNvPr id="17" name="Text Box 16">
            <a:extLst>
              <a:ext uri="{FF2B5EF4-FFF2-40B4-BE49-F238E27FC236}">
                <a16:creationId xmlns:a16="http://schemas.microsoft.com/office/drawing/2014/main" id="{A6027651-FC3D-4428-BBEB-3B128BED061A}"/>
              </a:ext>
            </a:extLst>
          </p:cNvPr>
          <p:cNvSpPr>
            <a:spLocks noChangeArrowheads="1"/>
          </p:cNvSpPr>
          <p:nvPr/>
        </p:nvSpPr>
        <p:spPr bwMode="auto">
          <a:xfrm>
            <a:off x="6157913" y="4162425"/>
            <a:ext cx="700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U</a:t>
            </a:r>
            <a:r>
              <a:rPr lang="zh-CN" altLang="en-US" sz="1000">
                <a:solidFill>
                  <a:srgbClr val="000000"/>
                </a:solidFill>
              </a:rPr>
              <a:t>3</a:t>
            </a:r>
            <a:endParaRPr lang="zh-CN" altLang="en-US" sz="1600">
              <a:solidFill>
                <a:schemeClr val="tx1"/>
              </a:solidFill>
            </a:endParaRPr>
          </a:p>
        </p:txBody>
      </p:sp>
      <p:sp>
        <p:nvSpPr>
          <p:cNvPr id="18" name="Text Box 17">
            <a:extLst>
              <a:ext uri="{FF2B5EF4-FFF2-40B4-BE49-F238E27FC236}">
                <a16:creationId xmlns:a16="http://schemas.microsoft.com/office/drawing/2014/main" id="{75E5EC18-098F-4E2F-BF68-A2DC478E41A4}"/>
              </a:ext>
            </a:extLst>
          </p:cNvPr>
          <p:cNvSpPr>
            <a:spLocks noChangeArrowheads="1"/>
          </p:cNvSpPr>
          <p:nvPr/>
        </p:nvSpPr>
        <p:spPr bwMode="auto">
          <a:xfrm>
            <a:off x="1857375" y="2465388"/>
            <a:ext cx="6381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rgbClr val="0066FF"/>
              </a:solidFill>
            </a:endParaRPr>
          </a:p>
        </p:txBody>
      </p:sp>
      <p:sp>
        <p:nvSpPr>
          <p:cNvPr id="19" name="未知">
            <a:extLst>
              <a:ext uri="{FF2B5EF4-FFF2-40B4-BE49-F238E27FC236}">
                <a16:creationId xmlns:a16="http://schemas.microsoft.com/office/drawing/2014/main" id="{69B616D1-D2F2-4335-86F3-084FA634B3FD}"/>
              </a:ext>
            </a:extLst>
          </p:cNvPr>
          <p:cNvSpPr>
            <a:spLocks noChangeArrowheads="1"/>
          </p:cNvSpPr>
          <p:nvPr/>
        </p:nvSpPr>
        <p:spPr bwMode="auto">
          <a:xfrm>
            <a:off x="3741738" y="3135313"/>
            <a:ext cx="1817687" cy="1655762"/>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cubicBezTo>
                  <a:pt x="395" y="1727"/>
                  <a:pt x="1020" y="7559"/>
                  <a:pt x="2398" y="10354"/>
                </a:cubicBezTo>
                <a:cubicBezTo>
                  <a:pt x="3777" y="13149"/>
                  <a:pt x="5092" y="14876"/>
                  <a:pt x="8290" y="16752"/>
                </a:cubicBezTo>
                <a:cubicBezTo>
                  <a:pt x="11489" y="18628"/>
                  <a:pt x="19384" y="20792"/>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未知">
            <a:extLst>
              <a:ext uri="{FF2B5EF4-FFF2-40B4-BE49-F238E27FC236}">
                <a16:creationId xmlns:a16="http://schemas.microsoft.com/office/drawing/2014/main" id="{FF9CD976-B452-48E0-93D4-8C291CC84526}"/>
              </a:ext>
            </a:extLst>
          </p:cNvPr>
          <p:cNvSpPr>
            <a:spLocks noChangeArrowheads="1"/>
          </p:cNvSpPr>
          <p:nvPr/>
        </p:nvSpPr>
        <p:spPr bwMode="auto">
          <a:xfrm>
            <a:off x="2998788" y="3676650"/>
            <a:ext cx="1817687" cy="1658938"/>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cubicBezTo>
                  <a:pt x="395" y="1727"/>
                  <a:pt x="1020" y="7559"/>
                  <a:pt x="2398" y="10354"/>
                </a:cubicBezTo>
                <a:cubicBezTo>
                  <a:pt x="3777" y="13149"/>
                  <a:pt x="5092" y="14876"/>
                  <a:pt x="8290" y="16752"/>
                </a:cubicBezTo>
                <a:cubicBezTo>
                  <a:pt x="11489" y="18628"/>
                  <a:pt x="19384" y="20792"/>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未知">
            <a:extLst>
              <a:ext uri="{FF2B5EF4-FFF2-40B4-BE49-F238E27FC236}">
                <a16:creationId xmlns:a16="http://schemas.microsoft.com/office/drawing/2014/main" id="{4690D907-0934-4817-A930-73FE6937EE0A}"/>
              </a:ext>
            </a:extLst>
          </p:cNvPr>
          <p:cNvSpPr>
            <a:spLocks noChangeArrowheads="1"/>
          </p:cNvSpPr>
          <p:nvPr/>
        </p:nvSpPr>
        <p:spPr bwMode="auto">
          <a:xfrm>
            <a:off x="4402138" y="2628900"/>
            <a:ext cx="1817687" cy="1655763"/>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cubicBezTo>
                  <a:pt x="395" y="1727"/>
                  <a:pt x="1020" y="7559"/>
                  <a:pt x="2398" y="10354"/>
                </a:cubicBezTo>
                <a:cubicBezTo>
                  <a:pt x="3777" y="13149"/>
                  <a:pt x="5092" y="14876"/>
                  <a:pt x="8290" y="16752"/>
                </a:cubicBezTo>
                <a:cubicBezTo>
                  <a:pt x="11489" y="18628"/>
                  <a:pt x="19384" y="20792"/>
                  <a:pt x="2160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Line 21">
            <a:extLst>
              <a:ext uri="{FF2B5EF4-FFF2-40B4-BE49-F238E27FC236}">
                <a16:creationId xmlns:a16="http://schemas.microsoft.com/office/drawing/2014/main" id="{6F2CB909-6B85-47AE-B883-1ED3DF8F77BD}"/>
              </a:ext>
            </a:extLst>
          </p:cNvPr>
          <p:cNvSpPr>
            <a:spLocks noChangeShapeType="1"/>
          </p:cNvSpPr>
          <p:nvPr/>
        </p:nvSpPr>
        <p:spPr bwMode="auto">
          <a:xfrm flipH="1">
            <a:off x="4752975" y="4727575"/>
            <a:ext cx="0" cy="9715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a:extLst>
              <a:ext uri="{FF2B5EF4-FFF2-40B4-BE49-F238E27FC236}">
                <a16:creationId xmlns:a16="http://schemas.microsoft.com/office/drawing/2014/main" id="{74E52831-4BCD-45E3-8B3C-A93E0FFCDADC}"/>
              </a:ext>
            </a:extLst>
          </p:cNvPr>
          <p:cNvSpPr>
            <a:spLocks noChangeShapeType="1"/>
          </p:cNvSpPr>
          <p:nvPr/>
        </p:nvSpPr>
        <p:spPr bwMode="auto">
          <a:xfrm flipH="1">
            <a:off x="2384425" y="4727575"/>
            <a:ext cx="236855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4" name="Object 23">
            <a:extLst>
              <a:ext uri="{FF2B5EF4-FFF2-40B4-BE49-F238E27FC236}">
                <a16:creationId xmlns:a16="http://schemas.microsoft.com/office/drawing/2014/main" id="{8F9B575E-D887-44AF-95E0-652E508DC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925" y="2667000"/>
            <a:ext cx="2936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24">
            <a:extLst>
              <a:ext uri="{FF2B5EF4-FFF2-40B4-BE49-F238E27FC236}">
                <a16:creationId xmlns:a16="http://schemas.microsoft.com/office/drawing/2014/main" id="{C28F856E-F540-484A-B014-98C03F5ADE14}"/>
              </a:ext>
            </a:extLst>
          </p:cNvPr>
          <p:cNvSpPr>
            <a:spLocks noChangeArrowheads="1"/>
          </p:cNvSpPr>
          <p:nvPr/>
        </p:nvSpPr>
        <p:spPr bwMode="auto">
          <a:xfrm>
            <a:off x="4456113" y="4648200"/>
            <a:ext cx="3794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A</a:t>
            </a:r>
            <a:endParaRPr lang="zh-CN" altLang="en-US" sz="1600">
              <a:solidFill>
                <a:schemeClr val="tx1"/>
              </a:solidFill>
            </a:endParaRPr>
          </a:p>
        </p:txBody>
      </p:sp>
      <p:pic>
        <p:nvPicPr>
          <p:cNvPr id="26" name="Object 25">
            <a:extLst>
              <a:ext uri="{FF2B5EF4-FFF2-40B4-BE49-F238E27FC236}">
                <a16:creationId xmlns:a16="http://schemas.microsoft.com/office/drawing/2014/main" id="{8EB084B5-EE85-4D09-B087-BEEDDB557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300" y="5697538"/>
            <a:ext cx="3079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Object 26">
            <a:extLst>
              <a:ext uri="{FF2B5EF4-FFF2-40B4-BE49-F238E27FC236}">
                <a16:creationId xmlns:a16="http://schemas.microsoft.com/office/drawing/2014/main" id="{18439243-F359-42BE-929D-35FA3A476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175" y="4079875"/>
            <a:ext cx="292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Object 27">
            <a:extLst>
              <a:ext uri="{FF2B5EF4-FFF2-40B4-BE49-F238E27FC236}">
                <a16:creationId xmlns:a16="http://schemas.microsoft.com/office/drawing/2014/main" id="{2BE36BD8-AE88-4768-808E-219B3CE412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5175" y="4565650"/>
            <a:ext cx="3079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Object 28">
            <a:extLst>
              <a:ext uri="{FF2B5EF4-FFF2-40B4-BE49-F238E27FC236}">
                <a16:creationId xmlns:a16="http://schemas.microsoft.com/office/drawing/2014/main" id="{089C9C06-8E5F-4642-B3D0-542953422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175" y="2143125"/>
            <a:ext cx="292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Object 29">
            <a:extLst>
              <a:ext uri="{FF2B5EF4-FFF2-40B4-BE49-F238E27FC236}">
                <a16:creationId xmlns:a16="http://schemas.microsoft.com/office/drawing/2014/main" id="{E40FAA5C-8FE4-4B2E-9E9D-07FE1A6C15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9850" y="5697538"/>
            <a:ext cx="3079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Object 30">
            <a:extLst>
              <a:ext uri="{FF2B5EF4-FFF2-40B4-BE49-F238E27FC236}">
                <a16:creationId xmlns:a16="http://schemas.microsoft.com/office/drawing/2014/main" id="{F21540FA-F6DE-4C99-AD51-E25AD6D973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8350" y="5697538"/>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圆角矩形标注 32">
            <a:extLst>
              <a:ext uri="{FF2B5EF4-FFF2-40B4-BE49-F238E27FC236}">
                <a16:creationId xmlns:a16="http://schemas.microsoft.com/office/drawing/2014/main" id="{50A1F850-503D-41BD-9493-CCDA9AF64C6E}"/>
              </a:ext>
            </a:extLst>
          </p:cNvPr>
          <p:cNvSpPr>
            <a:spLocks noChangeArrowheads="1"/>
          </p:cNvSpPr>
          <p:nvPr/>
        </p:nvSpPr>
        <p:spPr bwMode="auto">
          <a:xfrm>
            <a:off x="4786313" y="1500188"/>
            <a:ext cx="2143125" cy="1736725"/>
          </a:xfrm>
          <a:prstGeom prst="wedgeRoundRectCallout">
            <a:avLst>
              <a:gd name="adj1" fmla="val -47926"/>
              <a:gd name="adj2" fmla="val 73361"/>
              <a:gd name="adj3" fmla="val 16667"/>
            </a:avLst>
          </a:prstGeom>
          <a:solidFill>
            <a:srgbClr val="F5E2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横轴</a:t>
            </a:r>
            <a:r>
              <a:rPr lang="en-US" altLang="zh-CN" sz="1600" b="0">
                <a:solidFill>
                  <a:srgbClr val="000000"/>
                </a:solidFill>
              </a:rPr>
              <a:t>C0 </a:t>
            </a:r>
            <a:r>
              <a:rPr lang="zh-CN" altLang="en-US" sz="1600" b="0">
                <a:solidFill>
                  <a:srgbClr val="000000"/>
                </a:solidFill>
              </a:rPr>
              <a:t>和纵轴</a:t>
            </a:r>
            <a:r>
              <a:rPr lang="en-US" altLang="zh-CN" sz="1600" b="0">
                <a:solidFill>
                  <a:srgbClr val="000000"/>
                </a:solidFill>
              </a:rPr>
              <a:t>C1 </a:t>
            </a:r>
            <a:r>
              <a:rPr lang="zh-CN" altLang="en-US" sz="1600" b="0">
                <a:solidFill>
                  <a:srgbClr val="000000"/>
                </a:solidFill>
              </a:rPr>
              <a:t>分别代表今年和明年消费的商品量</a:t>
            </a:r>
            <a:r>
              <a:rPr lang="en-US" altLang="zh-CN" sz="1600" b="0">
                <a:solidFill>
                  <a:srgbClr val="000000"/>
                </a:solidFill>
              </a:rPr>
              <a:t>, U1</a:t>
            </a:r>
            <a:r>
              <a:rPr lang="zh-CN" altLang="en-US" sz="1600" b="0">
                <a:solidFill>
                  <a:srgbClr val="000000"/>
                </a:solidFill>
              </a:rPr>
              <a:t>、 </a:t>
            </a:r>
            <a:r>
              <a:rPr lang="en-US" altLang="zh-CN" sz="1600" b="0">
                <a:solidFill>
                  <a:srgbClr val="000000"/>
                </a:solidFill>
              </a:rPr>
              <a:t>U2 </a:t>
            </a:r>
            <a:r>
              <a:rPr lang="zh-CN" altLang="en-US" sz="1600" b="0">
                <a:solidFill>
                  <a:srgbClr val="000000"/>
                </a:solidFill>
              </a:rPr>
              <a:t>和</a:t>
            </a:r>
            <a:r>
              <a:rPr lang="en-US" altLang="zh-CN" sz="1600" b="0">
                <a:solidFill>
                  <a:srgbClr val="000000"/>
                </a:solidFill>
              </a:rPr>
              <a:t>U3 </a:t>
            </a:r>
            <a:r>
              <a:rPr lang="zh-CN" altLang="en-US" sz="1600" b="0">
                <a:solidFill>
                  <a:srgbClr val="000000"/>
                </a:solidFill>
              </a:rPr>
              <a:t>是消费者有代表性的三条无差异曲线</a:t>
            </a:r>
          </a:p>
        </p:txBody>
      </p:sp>
      <p:sp>
        <p:nvSpPr>
          <p:cNvPr id="33" name="圆角矩形标注 34">
            <a:extLst>
              <a:ext uri="{FF2B5EF4-FFF2-40B4-BE49-F238E27FC236}">
                <a16:creationId xmlns:a16="http://schemas.microsoft.com/office/drawing/2014/main" id="{8B3196E3-7671-4DE4-8A2B-DBA45FE04B9E}"/>
              </a:ext>
            </a:extLst>
          </p:cNvPr>
          <p:cNvSpPr>
            <a:spLocks noChangeArrowheads="1"/>
          </p:cNvSpPr>
          <p:nvPr/>
        </p:nvSpPr>
        <p:spPr bwMode="auto">
          <a:xfrm>
            <a:off x="7072313" y="2928938"/>
            <a:ext cx="1857375" cy="2963862"/>
          </a:xfrm>
          <a:prstGeom prst="wedgeRoundRectCallout">
            <a:avLst>
              <a:gd name="adj1" fmla="val -145125"/>
              <a:gd name="adj2" fmla="val 29634"/>
              <a:gd name="adj3" fmla="val 16667"/>
            </a:avLst>
          </a:prstGeom>
          <a:solidFill>
            <a:srgbClr val="F7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预算线向右下方倾斜，倾斜程度完全由市场利率</a:t>
            </a:r>
            <a:r>
              <a:rPr lang="en-US" altLang="zh-CN" sz="1600" b="0">
                <a:solidFill>
                  <a:srgbClr val="000000"/>
                </a:solidFill>
              </a:rPr>
              <a:t>r</a:t>
            </a:r>
            <a:r>
              <a:rPr lang="zh-CN" altLang="en-US" sz="1600" b="0">
                <a:solidFill>
                  <a:srgbClr val="000000"/>
                </a:solidFill>
              </a:rPr>
              <a:t>确定</a:t>
            </a:r>
            <a:r>
              <a:rPr lang="en-US" altLang="zh-CN" sz="1600" b="0">
                <a:solidFill>
                  <a:srgbClr val="000000"/>
                </a:solidFill>
              </a:rPr>
              <a:t>, </a:t>
            </a:r>
            <a:r>
              <a:rPr lang="zh-CN" altLang="en-US" sz="1600" b="0">
                <a:solidFill>
                  <a:srgbClr val="000000"/>
                </a:solidFill>
              </a:rPr>
              <a:t>随着</a:t>
            </a:r>
            <a:r>
              <a:rPr lang="en-US" altLang="zh-CN" sz="1600" b="0">
                <a:solidFill>
                  <a:srgbClr val="000000"/>
                </a:solidFill>
              </a:rPr>
              <a:t>r</a:t>
            </a:r>
            <a:r>
              <a:rPr lang="zh-CN" altLang="en-US" sz="1600" b="0">
                <a:solidFill>
                  <a:srgbClr val="000000"/>
                </a:solidFill>
              </a:rPr>
              <a:t>的增加而愈加陡峭。 随着利率的上升</a:t>
            </a:r>
            <a:r>
              <a:rPr lang="en-US" altLang="zh-CN" sz="1600" b="0">
                <a:solidFill>
                  <a:srgbClr val="000000"/>
                </a:solidFill>
              </a:rPr>
              <a:t>, </a:t>
            </a:r>
            <a:r>
              <a:rPr lang="zh-CN" altLang="en-US" sz="1600" b="0">
                <a:solidFill>
                  <a:srgbClr val="000000"/>
                </a:solidFill>
              </a:rPr>
              <a:t>预算线将绕初始状态点</a:t>
            </a:r>
            <a:r>
              <a:rPr lang="en-US" altLang="zh-CN" sz="1600" b="0">
                <a:solidFill>
                  <a:srgbClr val="000000"/>
                </a:solidFill>
              </a:rPr>
              <a:t>A</a:t>
            </a:r>
            <a:r>
              <a:rPr lang="zh-CN" altLang="en-US" sz="1600" b="0">
                <a:solidFill>
                  <a:srgbClr val="000000"/>
                </a:solidFill>
              </a:rPr>
              <a:t>（</a:t>
            </a:r>
            <a:r>
              <a:rPr lang="zh-CN" altLang="en-US" sz="1600" b="0" i="1">
                <a:solidFill>
                  <a:srgbClr val="000000"/>
                </a:solidFill>
              </a:rPr>
              <a:t>总在预算线上</a:t>
            </a:r>
            <a:r>
              <a:rPr lang="zh-CN" altLang="en-US" sz="1600" b="0">
                <a:solidFill>
                  <a:srgbClr val="000000"/>
                </a:solidFill>
              </a:rPr>
              <a:t>）顺时针旋转</a:t>
            </a:r>
            <a:r>
              <a:rPr lang="en-US" altLang="zh-CN" sz="1600" b="0">
                <a:solidFill>
                  <a:srgbClr val="000000"/>
                </a:solidFill>
              </a:rPr>
              <a:t>; </a:t>
            </a:r>
            <a:r>
              <a:rPr lang="zh-CN" altLang="en-US" sz="1600" b="0">
                <a:solidFill>
                  <a:srgbClr val="000000"/>
                </a:solidFill>
              </a:rPr>
              <a:t>反之则逆时针旋转。</a:t>
            </a:r>
            <a:endParaRPr lang="zh-CN" altLang="en-US" sz="1600">
              <a:solidFill>
                <a:schemeClr val="tx1"/>
              </a:solidFill>
            </a:endParaRPr>
          </a:p>
        </p:txBody>
      </p:sp>
      <p:sp>
        <p:nvSpPr>
          <p:cNvPr id="34" name="圆角矩形标注 36">
            <a:extLst>
              <a:ext uri="{FF2B5EF4-FFF2-40B4-BE49-F238E27FC236}">
                <a16:creationId xmlns:a16="http://schemas.microsoft.com/office/drawing/2014/main" id="{095E9124-79A8-4DB7-9F48-0D1701D2C340}"/>
              </a:ext>
            </a:extLst>
          </p:cNvPr>
          <p:cNvSpPr>
            <a:spLocks noChangeArrowheads="1"/>
          </p:cNvSpPr>
          <p:nvPr/>
        </p:nvSpPr>
        <p:spPr bwMode="auto">
          <a:xfrm>
            <a:off x="428625" y="2714625"/>
            <a:ext cx="1357313" cy="2181225"/>
          </a:xfrm>
          <a:prstGeom prst="wedgeRoundRectCallout">
            <a:avLst>
              <a:gd name="adj1" fmla="val 169505"/>
              <a:gd name="adj2" fmla="val -1366"/>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当利率为</a:t>
            </a:r>
            <a:r>
              <a:rPr lang="en-US" altLang="zh-CN" sz="1600" b="0">
                <a:solidFill>
                  <a:srgbClr val="000000"/>
                </a:solidFill>
              </a:rPr>
              <a:t>r</a:t>
            </a:r>
            <a:r>
              <a:rPr lang="zh-CN" altLang="en-US" sz="1600" b="0">
                <a:solidFill>
                  <a:srgbClr val="000000"/>
                </a:solidFill>
              </a:rPr>
              <a:t>时</a:t>
            </a:r>
            <a:r>
              <a:rPr lang="en-US" altLang="zh-CN" sz="1600" b="0">
                <a:solidFill>
                  <a:srgbClr val="000000"/>
                </a:solidFill>
              </a:rPr>
              <a:t>, </a:t>
            </a:r>
            <a:r>
              <a:rPr lang="zh-CN" altLang="en-US" sz="1600" b="0">
                <a:solidFill>
                  <a:srgbClr val="000000"/>
                </a:solidFill>
              </a:rPr>
              <a:t>预算线与无差异曲线的切点</a:t>
            </a:r>
            <a:r>
              <a:rPr lang="en-US" altLang="zh-CN" sz="1600" b="0">
                <a:solidFill>
                  <a:srgbClr val="000000"/>
                </a:solidFill>
              </a:rPr>
              <a:t>A*</a:t>
            </a:r>
            <a:r>
              <a:rPr lang="zh-CN" altLang="en-US" sz="1600" b="0">
                <a:solidFill>
                  <a:srgbClr val="000000"/>
                </a:solidFill>
              </a:rPr>
              <a:t>决定了消费者在不同时期中的最优决策</a:t>
            </a:r>
            <a:endParaRPr lang="zh-CN" altLang="en-US" sz="1600">
              <a:solidFill>
                <a:schemeClr val="tx1"/>
              </a:solidFill>
            </a:endParaRPr>
          </a:p>
        </p:txBody>
      </p:sp>
      <p:sp>
        <p:nvSpPr>
          <p:cNvPr id="36" name="对话气泡: 椭圆形 35">
            <a:extLst>
              <a:ext uri="{FF2B5EF4-FFF2-40B4-BE49-F238E27FC236}">
                <a16:creationId xmlns:a16="http://schemas.microsoft.com/office/drawing/2014/main" id="{C46E5DD5-C28C-4696-8EC4-313FE1F46864}"/>
              </a:ext>
            </a:extLst>
          </p:cNvPr>
          <p:cNvSpPr>
            <a:spLocks noRot="1" noChangeAspect="1" noMove="1" noResize="1" noEditPoints="1" noAdjustHandles="1" noChangeArrowheads="1" noChangeShapeType="1" noTextEdit="1"/>
          </p:cNvSpPr>
          <p:nvPr/>
        </p:nvSpPr>
        <p:spPr bwMode="auto">
          <a:xfrm>
            <a:off x="45109" y="1728264"/>
            <a:ext cx="2266157" cy="477296"/>
          </a:xfrm>
          <a:prstGeom prst="wedgeEllipseCallout">
            <a:avLst>
              <a:gd name="adj1" fmla="val 37609"/>
              <a:gd name="adj2" fmla="val 125488"/>
            </a:avLst>
          </a:prstGeom>
          <a:blipFill>
            <a:blip r:embed="rId9"/>
            <a:stretch>
              <a:fillRect/>
            </a:stretch>
          </a:blipFill>
          <a:ln w="9525" cap="flat" cmpd="sng" algn="ctr">
            <a:solidFill>
              <a:srgbClr val="F5E2FE"/>
            </a:solidFill>
            <a:prstDash val="solid"/>
            <a:round/>
            <a:headEnd type="none" w="med" len="med"/>
            <a:tailEnd type="none" w="med" len="med"/>
          </a:ln>
          <a:effectLst/>
        </p:spPr>
        <p:txBody>
          <a:bodyPr/>
          <a:lstStyle/>
          <a:p>
            <a:pPr>
              <a:defRPr/>
            </a:pPr>
            <a:r>
              <a:rPr lang="zh-CN" altLang="en-US">
                <a:noFill/>
              </a:rPr>
              <a:t> </a:t>
            </a:r>
          </a:p>
        </p:txBody>
      </p:sp>
      <p:sp>
        <p:nvSpPr>
          <p:cNvPr id="37" name="对话气泡: 椭圆形 36">
            <a:extLst>
              <a:ext uri="{FF2B5EF4-FFF2-40B4-BE49-F238E27FC236}">
                <a16:creationId xmlns:a16="http://schemas.microsoft.com/office/drawing/2014/main" id="{BA19624A-E5AE-44CA-9B35-06006FB681A9}"/>
              </a:ext>
            </a:extLst>
          </p:cNvPr>
          <p:cNvSpPr>
            <a:spLocks noRot="1" noChangeAspect="1" noMove="1" noResize="1" noEditPoints="1" noAdjustHandles="1" noChangeArrowheads="1" noChangeShapeType="1" noTextEdit="1"/>
          </p:cNvSpPr>
          <p:nvPr/>
        </p:nvSpPr>
        <p:spPr bwMode="auto">
          <a:xfrm>
            <a:off x="5754031" y="6008688"/>
            <a:ext cx="2346214" cy="477296"/>
          </a:xfrm>
          <a:prstGeom prst="wedgeEllipseCallout">
            <a:avLst>
              <a:gd name="adj1" fmla="val -36432"/>
              <a:gd name="adj2" fmla="val -86551"/>
            </a:avLst>
          </a:prstGeom>
          <a:blipFill>
            <a:blip r:embed="rId10"/>
            <a:stretch>
              <a:fillRect/>
            </a:stretch>
          </a:blipFill>
          <a:ln w="9525" cap="flat" cmpd="sng" algn="ctr">
            <a:solidFill>
              <a:srgbClr val="F5E2FE"/>
            </a:solidFill>
            <a:prstDash val="solid"/>
            <a:round/>
            <a:headEnd type="none" w="med" len="med"/>
            <a:tailEnd type="none" w="med" len="med"/>
          </a:ln>
          <a:effectLst/>
        </p:spPr>
        <p:txBody>
          <a:bodyPr/>
          <a:lstStyle/>
          <a:p>
            <a:pPr>
              <a:defRPr/>
            </a:pPr>
            <a:r>
              <a:rPr lang="zh-CN" altLang="en-US">
                <a:noFill/>
              </a:rPr>
              <a:t> </a:t>
            </a:r>
          </a:p>
        </p:txBody>
      </p:sp>
      <p:sp>
        <p:nvSpPr>
          <p:cNvPr id="38" name="对话气泡: 矩形 37">
            <a:extLst>
              <a:ext uri="{FF2B5EF4-FFF2-40B4-BE49-F238E27FC236}">
                <a16:creationId xmlns:a16="http://schemas.microsoft.com/office/drawing/2014/main" id="{737363F7-424B-4C98-846F-BA83299A60C5}"/>
              </a:ext>
            </a:extLst>
          </p:cNvPr>
          <p:cNvSpPr>
            <a:spLocks noRot="1" noChangeAspect="1" noMove="1" noResize="1" noEditPoints="1" noAdjustHandles="1" noChangeArrowheads="1" noChangeShapeType="1" noTextEdit="1"/>
          </p:cNvSpPr>
          <p:nvPr/>
        </p:nvSpPr>
        <p:spPr bwMode="auto">
          <a:xfrm>
            <a:off x="7257972" y="2499509"/>
            <a:ext cx="1684546" cy="307994"/>
          </a:xfrm>
          <a:prstGeom prst="wedgeRectCallout">
            <a:avLst>
              <a:gd name="adj1" fmla="val -28901"/>
              <a:gd name="adj2" fmla="val 122416"/>
            </a:avLst>
          </a:prstGeom>
          <a:blipFill>
            <a:blip r:embed="rId11"/>
            <a:stretch>
              <a:fillRect l="-1799" t="-3333"/>
            </a:stretch>
          </a:blipFill>
          <a:ln w="9525" cap="flat" cmpd="sng" algn="ctr">
            <a:solidFill>
              <a:schemeClr val="bg1"/>
            </a:solidFill>
            <a:prstDash val="solid"/>
            <a:round/>
            <a:headEnd type="none" w="med" len="med"/>
            <a:tailEnd type="none" w="med" len="med"/>
          </a:ln>
          <a:effectLst/>
        </p:spPr>
        <p:txBody>
          <a:bodyPr/>
          <a:lstStyle/>
          <a:p>
            <a:pPr>
              <a:defRPr/>
            </a:pPr>
            <a:r>
              <a:rPr lang="zh-CN" altLang="en-US">
                <a:noFill/>
              </a:rPr>
              <a:t> </a:t>
            </a:r>
          </a:p>
        </p:txBody>
      </p:sp>
    </p:spTree>
    <p:extLst>
      <p:ext uri="{BB962C8B-B14F-4D97-AF65-F5344CB8AC3E}">
        <p14:creationId xmlns:p14="http://schemas.microsoft.com/office/powerpoint/2010/main" val="330472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p:cBhvr>
                                        <p:cTn id="12" dur="500"/>
                                        <p:tgtEl>
                                          <p:spTgt spid="29"/>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p:cBhvr>
                                        <p:cTn id="29" dur="500"/>
                                        <p:tgtEl>
                                          <p:spTgt spid="21"/>
                                        </p:tgtEl>
                                      </p:cBhvr>
                                    </p:animEffect>
                                  </p:childTnLst>
                                </p:cTn>
                              </p:par>
                              <p:par>
                                <p:cTn id="30" presetID="3" presetClass="entr" presetSubtype="1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par>
                                <p:cTn id="33" presetID="3" presetClass="entr" presetSubtype="1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p:cBhvr>
                                        <p:cTn id="35" dur="500"/>
                                        <p:tgtEl>
                                          <p:spTgt spid="2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p:cBhvr>
                                        <p:cTn id="64" dur="500"/>
                                        <p:tgtEl>
                                          <p:spTgt spid="1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p:cBhvr>
                                        <p:cTn id="77" dur="500"/>
                                        <p:tgtEl>
                                          <p:spTgt spid="28"/>
                                        </p:tgtEl>
                                      </p:cBhvr>
                                    </p:animEffect>
                                  </p:childTnLst>
                                </p:cTn>
                              </p:par>
                              <p:par>
                                <p:cTn id="78" presetID="3" presetClass="entr" presetSubtype="10"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p:cBhvr>
                                        <p:cTn id="80" dur="500"/>
                                        <p:tgtEl>
                                          <p:spTgt spid="23"/>
                                        </p:tgtEl>
                                      </p:cBhvr>
                                    </p:animEffect>
                                  </p:childTnLst>
                                </p:cTn>
                              </p:par>
                              <p:par>
                                <p:cTn id="81" presetID="3" presetClass="entr" presetSubtype="1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p:cBhvr>
                                        <p:cTn id="83" dur="500"/>
                                        <p:tgtEl>
                                          <p:spTgt spid="22"/>
                                        </p:tgtEl>
                                      </p:cBhvr>
                                    </p:animEffect>
                                  </p:childTnLst>
                                </p:cTn>
                              </p:par>
                              <p:par>
                                <p:cTn id="84" presetID="3" presetClass="entr" presetSubtype="10" fill="hold"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3"/>
                                        </p:tgtEl>
                                        <p:attrNameLst>
                                          <p:attrName>style.visibility</p:attrName>
                                        </p:attrNameLst>
                                      </p:cBhvr>
                                      <p:to>
                                        <p:strVal val="visible"/>
                                      </p:to>
                                    </p:set>
                                    <p:animEffect>
                                      <p:cBhvr>
                                        <p:cTn id="96" dur="500"/>
                                        <p:tgtEl>
                                          <p:spTgt spid="13"/>
                                        </p:tgtEl>
                                      </p:cBhvr>
                                    </p:animEffect>
                                  </p:childTnLst>
                                </p:cTn>
                              </p:par>
                              <p:par>
                                <p:cTn id="97" presetID="3" presetClass="entr" presetSubtype="1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p:cBhvr>
                                        <p:cTn id="99" dur="500"/>
                                        <p:tgtEl>
                                          <p:spTgt spid="27"/>
                                        </p:tgtEl>
                                      </p:cBhvr>
                                    </p:animEffect>
                                  </p:childTnLst>
                                </p:cTn>
                              </p:par>
                              <p:par>
                                <p:cTn id="100" presetID="3" presetClass="entr" presetSubtype="1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animEffect>
                                      <p:cBhvr>
                                        <p:cTn id="102" dur="500"/>
                                        <p:tgtEl>
                                          <p:spTgt spid="9"/>
                                        </p:tgtEl>
                                      </p:cBhvr>
                                    </p:animEffect>
                                  </p:childTnLst>
                                </p:cTn>
                              </p:par>
                              <p:par>
                                <p:cTn id="103" presetID="3" presetClass="entr" presetSubtype="10" fill="hold" nodeType="withEffect">
                                  <p:stCondLst>
                                    <p:cond delay="0"/>
                                  </p:stCondLst>
                                  <p:childTnLst>
                                    <p:set>
                                      <p:cBhvr>
                                        <p:cTn id="104" dur="1" fill="hold">
                                          <p:stCondLst>
                                            <p:cond delay="0"/>
                                          </p:stCondLst>
                                        </p:cTn>
                                        <p:tgtEl>
                                          <p:spTgt spid="10"/>
                                        </p:tgtEl>
                                        <p:attrNameLst>
                                          <p:attrName>style.visibility</p:attrName>
                                        </p:attrNameLst>
                                      </p:cBhvr>
                                      <p:to>
                                        <p:strVal val="visible"/>
                                      </p:to>
                                    </p:set>
                                    <p:animEffect>
                                      <p:cBhvr>
                                        <p:cTn id="105" dur="500"/>
                                        <p:tgtEl>
                                          <p:spTgt spid="10"/>
                                        </p:tgtEl>
                                      </p:cBhvr>
                                    </p:animEffect>
                                  </p:childTnLst>
                                </p:cTn>
                              </p:par>
                              <p:par>
                                <p:cTn id="106" presetID="3" presetClass="entr" presetSubtype="10" fill="hold"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13" grpId="0" bldLvl="0" autoUpdateAnimBg="0"/>
      <p:bldP spid="14" grpId="0" bldLvl="0" autoUpdateAnimBg="0"/>
      <p:bldP spid="15" grpId="0" bldLvl="0" autoUpdateAnimBg="0"/>
      <p:bldP spid="16" grpId="0" bldLvl="0" autoUpdateAnimBg="0"/>
      <p:bldP spid="17" grpId="0" bldLvl="0" autoUpdateAnimBg="0"/>
      <p:bldP spid="18" grpId="0" bldLvl="0" autoUpdateAnimBg="0"/>
      <p:bldP spid="25" grpId="0" bldLvl="0" autoUpdateAnimBg="0"/>
      <p:bldP spid="33" grpId="0" bldLvl="0" animBg="1" autoUpdateAnimBg="0"/>
      <p:bldP spid="34"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BC3B8-448A-4469-9186-33D727EA13AC}"/>
              </a:ext>
            </a:extLst>
          </p:cNvPr>
          <p:cNvSpPr>
            <a:spLocks noGrp="1"/>
          </p:cNvSpPr>
          <p:nvPr>
            <p:ph type="title"/>
          </p:nvPr>
        </p:nvSpPr>
        <p:spPr/>
        <p:txBody>
          <a:bodyPr/>
          <a:lstStyle/>
          <a:p>
            <a:r>
              <a:rPr lang="zh-CN" altLang="zh-CN" dirty="0"/>
              <a:t>贷款供给曲线</a:t>
            </a:r>
            <a:endParaRPr lang="zh-CN" altLang="en-US" dirty="0"/>
          </a:p>
        </p:txBody>
      </p:sp>
      <p:sp>
        <p:nvSpPr>
          <p:cNvPr id="3" name="内容占位符 2">
            <a:extLst>
              <a:ext uri="{FF2B5EF4-FFF2-40B4-BE49-F238E27FC236}">
                <a16:creationId xmlns:a16="http://schemas.microsoft.com/office/drawing/2014/main" id="{3045B88F-3B43-4772-B9CB-72217BFA171A}"/>
              </a:ext>
            </a:extLst>
          </p:cNvPr>
          <p:cNvSpPr>
            <a:spLocks noGrp="1"/>
          </p:cNvSpPr>
          <p:nvPr>
            <p:ph idx="1"/>
          </p:nvPr>
        </p:nvSpPr>
        <p:spPr/>
        <p:txBody>
          <a:bodyPr/>
          <a:lstStyle/>
          <a:p>
            <a:endParaRPr lang="zh-CN" altLang="en-US"/>
          </a:p>
        </p:txBody>
      </p:sp>
      <p:sp>
        <p:nvSpPr>
          <p:cNvPr id="4" name="Rectangle 3">
            <a:extLst>
              <a:ext uri="{FF2B5EF4-FFF2-40B4-BE49-F238E27FC236}">
                <a16:creationId xmlns:a16="http://schemas.microsoft.com/office/drawing/2014/main" id="{1017D145-2C1D-4A78-807E-C6C392A1C65A}"/>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zh-CN" altLang="zh-CN" dirty="0"/>
          </a:p>
        </p:txBody>
      </p:sp>
      <p:sp>
        <p:nvSpPr>
          <p:cNvPr id="5" name="Line 4">
            <a:extLst>
              <a:ext uri="{FF2B5EF4-FFF2-40B4-BE49-F238E27FC236}">
                <a16:creationId xmlns:a16="http://schemas.microsoft.com/office/drawing/2014/main" id="{5C12DF0C-8B5C-492F-9FD8-31D6B0DE5351}"/>
              </a:ext>
            </a:extLst>
          </p:cNvPr>
          <p:cNvSpPr>
            <a:spLocks noChangeShapeType="1"/>
          </p:cNvSpPr>
          <p:nvPr/>
        </p:nvSpPr>
        <p:spPr bwMode="auto">
          <a:xfrm flipV="1">
            <a:off x="3011488" y="2165350"/>
            <a:ext cx="1587" cy="36131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3BCE8754-A5E6-4B10-8C26-14C79F42D125}"/>
              </a:ext>
            </a:extLst>
          </p:cNvPr>
          <p:cNvSpPr>
            <a:spLocks noChangeShapeType="1"/>
          </p:cNvSpPr>
          <p:nvPr/>
        </p:nvSpPr>
        <p:spPr bwMode="auto">
          <a:xfrm>
            <a:off x="3011488" y="5780088"/>
            <a:ext cx="4278312"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BA80B6D6-B6A7-44CE-B1BF-0FE0DCE65E57}"/>
              </a:ext>
            </a:extLst>
          </p:cNvPr>
          <p:cNvSpPr>
            <a:spLocks noChangeArrowheads="1"/>
          </p:cNvSpPr>
          <p:nvPr/>
        </p:nvSpPr>
        <p:spPr bwMode="auto">
          <a:xfrm>
            <a:off x="2646363" y="2071688"/>
            <a:ext cx="72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endParaRPr lang="zh-CN" altLang="en-US" sz="1600">
              <a:solidFill>
                <a:schemeClr val="tx1"/>
              </a:solidFill>
            </a:endParaRPr>
          </a:p>
        </p:txBody>
      </p:sp>
      <p:sp>
        <p:nvSpPr>
          <p:cNvPr id="8" name="Text Box 7">
            <a:extLst>
              <a:ext uri="{FF2B5EF4-FFF2-40B4-BE49-F238E27FC236}">
                <a16:creationId xmlns:a16="http://schemas.microsoft.com/office/drawing/2014/main" id="{75F5FA0A-0A95-475D-BD05-66F6ECF45F2F}"/>
              </a:ext>
            </a:extLst>
          </p:cNvPr>
          <p:cNvSpPr>
            <a:spLocks noChangeArrowheads="1"/>
          </p:cNvSpPr>
          <p:nvPr/>
        </p:nvSpPr>
        <p:spPr bwMode="auto">
          <a:xfrm>
            <a:off x="2646363" y="5595938"/>
            <a:ext cx="393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7EA49038-7A00-4B1B-84D5-BA86E8950011}"/>
              </a:ext>
            </a:extLst>
          </p:cNvPr>
          <p:cNvSpPr>
            <a:spLocks noChangeArrowheads="1"/>
          </p:cNvSpPr>
          <p:nvPr/>
        </p:nvSpPr>
        <p:spPr bwMode="auto">
          <a:xfrm>
            <a:off x="7107238" y="5781675"/>
            <a:ext cx="393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600">
              <a:solidFill>
                <a:schemeClr val="tx1"/>
              </a:solidFill>
            </a:endParaRPr>
          </a:p>
        </p:txBody>
      </p:sp>
      <p:sp>
        <p:nvSpPr>
          <p:cNvPr id="10" name="Text Box 9">
            <a:extLst>
              <a:ext uri="{FF2B5EF4-FFF2-40B4-BE49-F238E27FC236}">
                <a16:creationId xmlns:a16="http://schemas.microsoft.com/office/drawing/2014/main" id="{559FC2FF-CCC7-472E-9E23-48F6BDBF8821}"/>
              </a:ext>
            </a:extLst>
          </p:cNvPr>
          <p:cNvSpPr>
            <a:spLocks noChangeArrowheads="1"/>
          </p:cNvSpPr>
          <p:nvPr/>
        </p:nvSpPr>
        <p:spPr bwMode="auto">
          <a:xfrm>
            <a:off x="2214563" y="4151313"/>
            <a:ext cx="61436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1" name="Text Box 10">
            <a:extLst>
              <a:ext uri="{FF2B5EF4-FFF2-40B4-BE49-F238E27FC236}">
                <a16:creationId xmlns:a16="http://schemas.microsoft.com/office/drawing/2014/main" id="{F71E2CC0-4361-42F1-A049-3B7A12B17444}"/>
              </a:ext>
            </a:extLst>
          </p:cNvPr>
          <p:cNvSpPr>
            <a:spLocks noChangeArrowheads="1"/>
          </p:cNvSpPr>
          <p:nvPr/>
        </p:nvSpPr>
        <p:spPr bwMode="auto">
          <a:xfrm>
            <a:off x="6924675" y="2905125"/>
            <a:ext cx="392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2" name="Text Box 11">
            <a:extLst>
              <a:ext uri="{FF2B5EF4-FFF2-40B4-BE49-F238E27FC236}">
                <a16:creationId xmlns:a16="http://schemas.microsoft.com/office/drawing/2014/main" id="{BE715196-8713-4633-B9F9-A9F8A6E6DBFC}"/>
              </a:ext>
            </a:extLst>
          </p:cNvPr>
          <p:cNvSpPr>
            <a:spLocks noChangeArrowheads="1"/>
          </p:cNvSpPr>
          <p:nvPr/>
        </p:nvSpPr>
        <p:spPr bwMode="auto">
          <a:xfrm>
            <a:off x="2840038" y="3232150"/>
            <a:ext cx="392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3" name="Text Box 12">
            <a:extLst>
              <a:ext uri="{FF2B5EF4-FFF2-40B4-BE49-F238E27FC236}">
                <a16:creationId xmlns:a16="http://schemas.microsoft.com/office/drawing/2014/main" id="{72A0B453-4BE6-45B3-8509-7FAD048E3BC9}"/>
              </a:ext>
            </a:extLst>
          </p:cNvPr>
          <p:cNvSpPr>
            <a:spLocks noChangeArrowheads="1"/>
          </p:cNvSpPr>
          <p:nvPr/>
        </p:nvSpPr>
        <p:spPr bwMode="auto">
          <a:xfrm>
            <a:off x="6378575" y="2257425"/>
            <a:ext cx="819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r>
              <a:rPr lang="zh-CN" altLang="en-US" sz="1200">
                <a:solidFill>
                  <a:srgbClr val="000000"/>
                </a:solidFill>
              </a:rPr>
              <a:t>(r)</a:t>
            </a:r>
            <a:endParaRPr lang="zh-CN" altLang="en-US" sz="1600">
              <a:solidFill>
                <a:srgbClr val="000000"/>
              </a:solidFill>
            </a:endParaRPr>
          </a:p>
        </p:txBody>
      </p:sp>
      <p:sp>
        <p:nvSpPr>
          <p:cNvPr id="14" name="未知">
            <a:extLst>
              <a:ext uri="{FF2B5EF4-FFF2-40B4-BE49-F238E27FC236}">
                <a16:creationId xmlns:a16="http://schemas.microsoft.com/office/drawing/2014/main" id="{8D6796F2-1A86-4825-AC8D-CA18487AC728}"/>
              </a:ext>
            </a:extLst>
          </p:cNvPr>
          <p:cNvSpPr>
            <a:spLocks noChangeArrowheads="1"/>
          </p:cNvSpPr>
          <p:nvPr/>
        </p:nvSpPr>
        <p:spPr bwMode="auto">
          <a:xfrm rot="21300000">
            <a:off x="4741863" y="2443163"/>
            <a:ext cx="1781175" cy="2522537"/>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0 w 21600"/>
              <a:gd name="T11" fmla="*/ 2147483646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012" y="0"/>
                </a:moveTo>
                <a:cubicBezTo>
                  <a:pt x="15781" y="916"/>
                  <a:pt x="18554" y="3716"/>
                  <a:pt x="19634" y="5487"/>
                </a:cubicBezTo>
                <a:cubicBezTo>
                  <a:pt x="20714" y="7258"/>
                  <a:pt x="21366" y="8945"/>
                  <a:pt x="21483" y="10632"/>
                </a:cubicBezTo>
                <a:cubicBezTo>
                  <a:pt x="21600" y="12318"/>
                  <a:pt x="21522" y="14124"/>
                  <a:pt x="20325" y="15622"/>
                </a:cubicBezTo>
                <a:cubicBezTo>
                  <a:pt x="19128" y="17120"/>
                  <a:pt x="17708" y="18611"/>
                  <a:pt x="14322" y="19605"/>
                </a:cubicBezTo>
                <a:cubicBezTo>
                  <a:pt x="10936" y="20599"/>
                  <a:pt x="2383" y="21271"/>
                  <a:pt x="0" y="21600"/>
                </a:cubicBezTo>
              </a:path>
            </a:pathLst>
          </a:cu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圆角矩形标注 13">
            <a:extLst>
              <a:ext uri="{FF2B5EF4-FFF2-40B4-BE49-F238E27FC236}">
                <a16:creationId xmlns:a16="http://schemas.microsoft.com/office/drawing/2014/main" id="{0FC71D09-310C-4A64-86EA-3D09F57C06DE}"/>
              </a:ext>
            </a:extLst>
          </p:cNvPr>
          <p:cNvSpPr>
            <a:spLocks noChangeArrowheads="1"/>
          </p:cNvSpPr>
          <p:nvPr/>
        </p:nvSpPr>
        <p:spPr bwMode="auto">
          <a:xfrm>
            <a:off x="3143250" y="1857375"/>
            <a:ext cx="2643188" cy="1736725"/>
          </a:xfrm>
          <a:prstGeom prst="wedgeRoundRectCallout">
            <a:avLst>
              <a:gd name="adj1" fmla="val 57690"/>
              <a:gd name="adj2" fmla="val 82556"/>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一般来说</a:t>
            </a:r>
            <a:r>
              <a:rPr lang="en-US" altLang="zh-CN" sz="1600" b="0">
                <a:solidFill>
                  <a:srgbClr val="000000"/>
                </a:solidFill>
              </a:rPr>
              <a:t>, </a:t>
            </a:r>
            <a:r>
              <a:rPr lang="zh-CN" altLang="en-US" sz="1600" b="0">
                <a:solidFill>
                  <a:srgbClr val="000000"/>
                </a:solidFill>
              </a:rPr>
              <a:t>储蓄会随利率的上升而增加</a:t>
            </a:r>
            <a:r>
              <a:rPr lang="en-US" altLang="zh-CN" sz="1600" b="0">
                <a:solidFill>
                  <a:srgbClr val="000000"/>
                </a:solidFill>
              </a:rPr>
              <a:t>, </a:t>
            </a:r>
            <a:r>
              <a:rPr lang="zh-CN" altLang="en-US" sz="1600" b="0">
                <a:solidFill>
                  <a:srgbClr val="000000"/>
                </a:solidFill>
              </a:rPr>
              <a:t>从而储蓄或贷款供给曲线向右上方倾斜。 但是</a:t>
            </a:r>
            <a:r>
              <a:rPr lang="en-US" altLang="zh-CN" sz="1600" b="0">
                <a:solidFill>
                  <a:srgbClr val="000000"/>
                </a:solidFill>
              </a:rPr>
              <a:t>, </a:t>
            </a:r>
            <a:r>
              <a:rPr lang="zh-CN" altLang="en-US" sz="1600" b="0">
                <a:solidFill>
                  <a:srgbClr val="000000"/>
                </a:solidFill>
              </a:rPr>
              <a:t>当利率处于很高水平时</a:t>
            </a:r>
            <a:r>
              <a:rPr lang="en-US" altLang="zh-CN" sz="1600" b="0">
                <a:solidFill>
                  <a:srgbClr val="000000"/>
                </a:solidFill>
              </a:rPr>
              <a:t>, </a:t>
            </a:r>
            <a:r>
              <a:rPr lang="zh-CN" altLang="en-US" sz="1600" b="0">
                <a:solidFill>
                  <a:srgbClr val="000000"/>
                </a:solidFill>
              </a:rPr>
              <a:t>贷款曲线亦可能出现向后弯曲的现象。</a:t>
            </a:r>
            <a:endParaRPr lang="zh-CN" altLang="en-US" sz="1600">
              <a:solidFill>
                <a:schemeClr val="tx1"/>
              </a:solidFill>
            </a:endParaRPr>
          </a:p>
        </p:txBody>
      </p:sp>
    </p:spTree>
    <p:extLst>
      <p:ext uri="{BB962C8B-B14F-4D97-AF65-F5344CB8AC3E}">
        <p14:creationId xmlns:p14="http://schemas.microsoft.com/office/powerpoint/2010/main" val="196710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p:cBhvr>
                                        <p:cTn id="34" dur="500"/>
                                        <p:tgtEl>
                                          <p:spTgt spid="14"/>
                                        </p:tgtEl>
                                      </p:cBhvr>
                                    </p:animEffect>
                                  </p:childTnLst>
                                </p:cTn>
                              </p:par>
                              <p:par>
                                <p:cTn id="35" presetID="16" presetClass="entr" presetSubtype="2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3" grpId="0" bldLvl="0" autoUpdateAnimBg="0"/>
      <p:bldP spid="15"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0B5D7-A6F1-4EC8-AA7C-CFFC340F1D02}"/>
              </a:ext>
            </a:extLst>
          </p:cNvPr>
          <p:cNvSpPr>
            <a:spLocks noGrp="1"/>
          </p:cNvSpPr>
          <p:nvPr>
            <p:ph type="title"/>
          </p:nvPr>
        </p:nvSpPr>
        <p:spPr/>
        <p:txBody>
          <a:bodyPr/>
          <a:lstStyle/>
          <a:p>
            <a:r>
              <a:rPr lang="zh-CN" altLang="en-US" dirty="0"/>
              <a:t>资本市场的均衡</a:t>
            </a:r>
          </a:p>
        </p:txBody>
      </p:sp>
      <p:sp>
        <p:nvSpPr>
          <p:cNvPr id="3" name="内容占位符 2">
            <a:extLst>
              <a:ext uri="{FF2B5EF4-FFF2-40B4-BE49-F238E27FC236}">
                <a16:creationId xmlns:a16="http://schemas.microsoft.com/office/drawing/2014/main" id="{FAFF90EF-D72F-4713-96D8-4F02AEE3CA62}"/>
              </a:ext>
            </a:extLst>
          </p:cNvPr>
          <p:cNvSpPr>
            <a:spLocks noGrp="1"/>
          </p:cNvSpPr>
          <p:nvPr>
            <p:ph idx="1"/>
          </p:nvPr>
        </p:nvSpPr>
        <p:spPr/>
        <p:txBody>
          <a:bodyPr/>
          <a:lstStyle/>
          <a:p>
            <a:r>
              <a:rPr lang="zh-CN" altLang="en-US" dirty="0"/>
              <a:t>资本的需求曲线</a:t>
            </a:r>
          </a:p>
          <a:p>
            <a:pPr lvl="1"/>
            <a:r>
              <a:rPr lang="zh-CN" altLang="en-US" dirty="0"/>
              <a:t>资本的需求曲线向右下方倾斜</a:t>
            </a:r>
          </a:p>
          <a:p>
            <a:r>
              <a:rPr lang="zh-CN" altLang="en-US" dirty="0"/>
              <a:t>资本的短期供给曲线</a:t>
            </a:r>
          </a:p>
          <a:p>
            <a:pPr lvl="1"/>
            <a:r>
              <a:rPr lang="zh-CN" altLang="en-US" dirty="0"/>
              <a:t>短期中资本的数量不变</a:t>
            </a:r>
            <a:r>
              <a:rPr lang="en-US" altLang="zh-CN" dirty="0"/>
              <a:t>, </a:t>
            </a:r>
            <a:r>
              <a:rPr lang="zh-CN" altLang="en-US" dirty="0"/>
              <a:t>且不存在自用价值</a:t>
            </a:r>
            <a:r>
              <a:rPr lang="en-US" altLang="zh-CN" dirty="0"/>
              <a:t>, </a:t>
            </a:r>
            <a:r>
              <a:rPr lang="zh-CN" altLang="en-US" dirty="0"/>
              <a:t>资本的短期供给曲线是一条垂直的直线。 </a:t>
            </a:r>
          </a:p>
          <a:p>
            <a:endParaRPr lang="zh-CN" altLang="en-US" dirty="0"/>
          </a:p>
        </p:txBody>
      </p:sp>
    </p:spTree>
    <p:extLst>
      <p:ext uri="{BB962C8B-B14F-4D97-AF65-F5344CB8AC3E}">
        <p14:creationId xmlns:p14="http://schemas.microsoft.com/office/powerpoint/2010/main" val="120187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B23DB-D81A-4968-8BB8-99867465CF4A}"/>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BDAB2AE0-4B2C-4AA7-90D2-C53C28799F78}"/>
              </a:ext>
            </a:extLst>
          </p:cNvPr>
          <p:cNvSpPr>
            <a:spLocks noGrp="1"/>
          </p:cNvSpPr>
          <p:nvPr>
            <p:ph idx="1"/>
          </p:nvPr>
        </p:nvSpPr>
        <p:spPr/>
        <p:txBody>
          <a:bodyPr/>
          <a:lstStyle/>
          <a:p>
            <a:r>
              <a:rPr lang="zh-CN" altLang="en-US" dirty="0"/>
              <a:t>雇佣另一个工人的成本：</a:t>
            </a:r>
            <a:br>
              <a:rPr lang="zh-CN" altLang="en-US" dirty="0"/>
            </a:br>
            <a:r>
              <a:rPr lang="zh-CN" altLang="en-US" dirty="0"/>
              <a:t>	工资 </a:t>
            </a:r>
            <a:r>
              <a:rPr lang="en-US" altLang="zh-CN" dirty="0"/>
              <a:t>– </a:t>
            </a:r>
            <a:r>
              <a:rPr lang="zh-CN" altLang="en-US" dirty="0"/>
              <a:t>劳动的价格 </a:t>
            </a:r>
          </a:p>
          <a:p>
            <a:r>
              <a:rPr lang="zh-CN" altLang="en-US" dirty="0"/>
              <a:t>雇佣另一个工人的收益：</a:t>
            </a:r>
            <a:br>
              <a:rPr lang="zh-CN" altLang="en-US" dirty="0"/>
            </a:br>
            <a:r>
              <a:rPr lang="zh-CN" altLang="en-US" dirty="0"/>
              <a:t>	</a:t>
            </a:r>
            <a:r>
              <a:rPr lang="en-US" altLang="zh-CN" dirty="0"/>
              <a:t>Jack </a:t>
            </a:r>
            <a:r>
              <a:rPr lang="zh-CN" altLang="en-US" dirty="0"/>
              <a:t>可以生产更多的小麦来出售，从而增加他的收益</a:t>
            </a:r>
          </a:p>
          <a:p>
            <a:r>
              <a:rPr lang="zh-CN" altLang="en-US" dirty="0"/>
              <a:t>收益的大小取决于</a:t>
            </a:r>
            <a:r>
              <a:rPr lang="en-US" altLang="zh-CN" dirty="0"/>
              <a:t>Jack</a:t>
            </a:r>
            <a:r>
              <a:rPr lang="zh-CN" altLang="en-US" dirty="0"/>
              <a:t>的生产函数：用于生产一种物品的投入量与该物品的产量之间的关系</a:t>
            </a:r>
          </a:p>
          <a:p>
            <a:endParaRPr lang="zh-CN" altLang="en-US" dirty="0"/>
          </a:p>
        </p:txBody>
      </p:sp>
    </p:spTree>
    <p:extLst>
      <p:ext uri="{BB962C8B-B14F-4D97-AF65-F5344CB8AC3E}">
        <p14:creationId xmlns:p14="http://schemas.microsoft.com/office/powerpoint/2010/main" val="884969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BF954-725E-4A2E-9779-55BFE0A6BCA0}"/>
              </a:ext>
            </a:extLst>
          </p:cNvPr>
          <p:cNvSpPr>
            <a:spLocks noGrp="1"/>
          </p:cNvSpPr>
          <p:nvPr>
            <p:ph type="title"/>
          </p:nvPr>
        </p:nvSpPr>
        <p:spPr/>
        <p:txBody>
          <a:bodyPr>
            <a:normAutofit/>
          </a:bodyPr>
          <a:lstStyle/>
          <a:p>
            <a:r>
              <a:rPr lang="zh-CN" altLang="zh-CN" dirty="0"/>
              <a:t>资本从短期均衡到长期均衡的调整</a:t>
            </a:r>
            <a:endParaRPr lang="zh-CN" altLang="en-US" dirty="0"/>
          </a:p>
        </p:txBody>
      </p:sp>
      <p:sp>
        <p:nvSpPr>
          <p:cNvPr id="3" name="内容占位符 2">
            <a:extLst>
              <a:ext uri="{FF2B5EF4-FFF2-40B4-BE49-F238E27FC236}">
                <a16:creationId xmlns:a16="http://schemas.microsoft.com/office/drawing/2014/main" id="{80A35D8E-7FAC-43C7-AEF6-844C3533D522}"/>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EB119D6B-45F2-4893-A0B0-3F518AF44488}"/>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zh-CN" altLang="zh-CN" dirty="0"/>
          </a:p>
        </p:txBody>
      </p:sp>
      <p:sp>
        <p:nvSpPr>
          <p:cNvPr id="5" name="Line 4">
            <a:extLst>
              <a:ext uri="{FF2B5EF4-FFF2-40B4-BE49-F238E27FC236}">
                <a16:creationId xmlns:a16="http://schemas.microsoft.com/office/drawing/2014/main" id="{AFA004E0-570F-4A63-9C0B-2F3FEB02E754}"/>
              </a:ext>
            </a:extLst>
          </p:cNvPr>
          <p:cNvSpPr>
            <a:spLocks noChangeShapeType="1"/>
          </p:cNvSpPr>
          <p:nvPr/>
        </p:nvSpPr>
        <p:spPr bwMode="auto">
          <a:xfrm flipV="1">
            <a:off x="2244725" y="2165350"/>
            <a:ext cx="0" cy="368776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FF2ADB7C-7563-40DC-9FA7-C38563843D58}"/>
              </a:ext>
            </a:extLst>
          </p:cNvPr>
          <p:cNvSpPr>
            <a:spLocks noChangeShapeType="1"/>
          </p:cNvSpPr>
          <p:nvPr/>
        </p:nvSpPr>
        <p:spPr bwMode="auto">
          <a:xfrm>
            <a:off x="2244725" y="5854700"/>
            <a:ext cx="4857750" cy="31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910E87A3-69B3-40CA-9473-766BAADE47EF}"/>
              </a:ext>
            </a:extLst>
          </p:cNvPr>
          <p:cNvSpPr>
            <a:spLocks noChangeArrowheads="1"/>
          </p:cNvSpPr>
          <p:nvPr/>
        </p:nvSpPr>
        <p:spPr bwMode="auto">
          <a:xfrm>
            <a:off x="1817688" y="2073275"/>
            <a:ext cx="682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endParaRPr lang="zh-CN" altLang="en-US" sz="1600">
              <a:solidFill>
                <a:schemeClr val="tx1"/>
              </a:solidFill>
            </a:endParaRPr>
          </a:p>
        </p:txBody>
      </p:sp>
      <p:sp>
        <p:nvSpPr>
          <p:cNvPr id="8" name="Text Box 7">
            <a:extLst>
              <a:ext uri="{FF2B5EF4-FFF2-40B4-BE49-F238E27FC236}">
                <a16:creationId xmlns:a16="http://schemas.microsoft.com/office/drawing/2014/main" id="{C78C2334-F069-42C6-9378-519D2D770076}"/>
              </a:ext>
            </a:extLst>
          </p:cNvPr>
          <p:cNvSpPr>
            <a:spLocks noChangeArrowheads="1"/>
          </p:cNvSpPr>
          <p:nvPr/>
        </p:nvSpPr>
        <p:spPr bwMode="auto">
          <a:xfrm>
            <a:off x="1901825" y="5672138"/>
            <a:ext cx="369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A33B1010-ADFD-4667-BB86-B4298E89AAF2}"/>
              </a:ext>
            </a:extLst>
          </p:cNvPr>
          <p:cNvSpPr>
            <a:spLocks noChangeArrowheads="1"/>
          </p:cNvSpPr>
          <p:nvPr/>
        </p:nvSpPr>
        <p:spPr bwMode="auto">
          <a:xfrm>
            <a:off x="6846888" y="5854700"/>
            <a:ext cx="368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K</a:t>
            </a:r>
            <a:endParaRPr lang="zh-CN" altLang="en-US" sz="1600">
              <a:solidFill>
                <a:schemeClr val="tx1"/>
              </a:solidFill>
            </a:endParaRPr>
          </a:p>
        </p:txBody>
      </p:sp>
      <p:sp>
        <p:nvSpPr>
          <p:cNvPr id="10" name="Text Box 9">
            <a:extLst>
              <a:ext uri="{FF2B5EF4-FFF2-40B4-BE49-F238E27FC236}">
                <a16:creationId xmlns:a16="http://schemas.microsoft.com/office/drawing/2014/main" id="{63CDAB07-40B7-4EE9-8ABC-FCE8E59DC5C4}"/>
              </a:ext>
            </a:extLst>
          </p:cNvPr>
          <p:cNvSpPr>
            <a:spLocks noChangeArrowheads="1"/>
          </p:cNvSpPr>
          <p:nvPr/>
        </p:nvSpPr>
        <p:spPr bwMode="auto">
          <a:xfrm>
            <a:off x="1817688" y="4233863"/>
            <a:ext cx="5746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1" name="Text Box 10">
            <a:extLst>
              <a:ext uri="{FF2B5EF4-FFF2-40B4-BE49-F238E27FC236}">
                <a16:creationId xmlns:a16="http://schemas.microsoft.com/office/drawing/2014/main" id="{79645DC4-22EA-4E42-B4EA-B25C0F320EBB}"/>
              </a:ext>
            </a:extLst>
          </p:cNvPr>
          <p:cNvSpPr>
            <a:spLocks noChangeArrowheads="1"/>
          </p:cNvSpPr>
          <p:nvPr/>
        </p:nvSpPr>
        <p:spPr bwMode="auto">
          <a:xfrm>
            <a:off x="5908675" y="2995613"/>
            <a:ext cx="3667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2" name="Text Box 11">
            <a:extLst>
              <a:ext uri="{FF2B5EF4-FFF2-40B4-BE49-F238E27FC236}">
                <a16:creationId xmlns:a16="http://schemas.microsoft.com/office/drawing/2014/main" id="{E4CBADD9-CCB0-4C69-B033-9524C0E9DE4C}"/>
              </a:ext>
            </a:extLst>
          </p:cNvPr>
          <p:cNvSpPr>
            <a:spLocks noChangeArrowheads="1"/>
          </p:cNvSpPr>
          <p:nvPr/>
        </p:nvSpPr>
        <p:spPr bwMode="auto">
          <a:xfrm>
            <a:off x="1928813" y="3321050"/>
            <a:ext cx="522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3" name="Line 12">
            <a:extLst>
              <a:ext uri="{FF2B5EF4-FFF2-40B4-BE49-F238E27FC236}">
                <a16:creationId xmlns:a16="http://schemas.microsoft.com/office/drawing/2014/main" id="{8CB8949C-A45B-457E-98BB-1A8D0EBA8A3B}"/>
              </a:ext>
            </a:extLst>
          </p:cNvPr>
          <p:cNvSpPr>
            <a:spLocks noChangeShapeType="1"/>
          </p:cNvSpPr>
          <p:nvPr/>
        </p:nvSpPr>
        <p:spPr bwMode="auto">
          <a:xfrm>
            <a:off x="4716463" y="2627313"/>
            <a:ext cx="1587" cy="322738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a:extLst>
              <a:ext uri="{FF2B5EF4-FFF2-40B4-BE49-F238E27FC236}">
                <a16:creationId xmlns:a16="http://schemas.microsoft.com/office/drawing/2014/main" id="{F6CFAB06-3F45-49C2-8525-133554736EAA}"/>
              </a:ext>
            </a:extLst>
          </p:cNvPr>
          <p:cNvSpPr>
            <a:spLocks noChangeArrowheads="1"/>
          </p:cNvSpPr>
          <p:nvPr/>
        </p:nvSpPr>
        <p:spPr bwMode="auto">
          <a:xfrm>
            <a:off x="4375150" y="2165350"/>
            <a:ext cx="765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r>
              <a:rPr lang="zh-CN" altLang="en-US" sz="1000">
                <a:solidFill>
                  <a:srgbClr val="000000"/>
                </a:solidFill>
              </a:rPr>
              <a:t>0</a:t>
            </a:r>
            <a:r>
              <a:rPr lang="zh-CN" altLang="en-US" sz="1600">
                <a:solidFill>
                  <a:srgbClr val="000000"/>
                </a:solidFill>
              </a:rPr>
              <a:t>S</a:t>
            </a:r>
            <a:r>
              <a:rPr lang="zh-CN" altLang="en-US" sz="1000">
                <a:solidFill>
                  <a:srgbClr val="000000"/>
                </a:solidFill>
              </a:rPr>
              <a:t>0</a:t>
            </a:r>
            <a:endParaRPr lang="zh-CN" altLang="en-US" sz="1600">
              <a:solidFill>
                <a:srgbClr val="000000"/>
              </a:solidFill>
            </a:endParaRPr>
          </a:p>
        </p:txBody>
      </p:sp>
      <p:sp>
        <p:nvSpPr>
          <p:cNvPr id="15" name="Line 14">
            <a:extLst>
              <a:ext uri="{FF2B5EF4-FFF2-40B4-BE49-F238E27FC236}">
                <a16:creationId xmlns:a16="http://schemas.microsoft.com/office/drawing/2014/main" id="{ACE57B7F-BF59-4B4E-8135-704180BE3D60}"/>
              </a:ext>
            </a:extLst>
          </p:cNvPr>
          <p:cNvSpPr>
            <a:spLocks noChangeShapeType="1"/>
          </p:cNvSpPr>
          <p:nvPr/>
        </p:nvSpPr>
        <p:spPr bwMode="auto">
          <a:xfrm>
            <a:off x="2840038" y="3271838"/>
            <a:ext cx="3495675" cy="1476375"/>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79D65719-BA16-4444-92CA-CE0374823582}"/>
              </a:ext>
            </a:extLst>
          </p:cNvPr>
          <p:cNvSpPr>
            <a:spLocks noChangeShapeType="1"/>
          </p:cNvSpPr>
          <p:nvPr/>
        </p:nvSpPr>
        <p:spPr bwMode="auto">
          <a:xfrm flipH="1">
            <a:off x="2243138" y="4103688"/>
            <a:ext cx="2473325"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6">
            <a:extLst>
              <a:ext uri="{FF2B5EF4-FFF2-40B4-BE49-F238E27FC236}">
                <a16:creationId xmlns:a16="http://schemas.microsoft.com/office/drawing/2014/main" id="{451C4546-C81C-4522-BB60-3848E0617CF6}"/>
              </a:ext>
            </a:extLst>
          </p:cNvPr>
          <p:cNvSpPr>
            <a:spLocks noChangeArrowheads="1"/>
          </p:cNvSpPr>
          <p:nvPr/>
        </p:nvSpPr>
        <p:spPr bwMode="auto">
          <a:xfrm>
            <a:off x="5357813" y="3929063"/>
            <a:ext cx="428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sp>
        <p:nvSpPr>
          <p:cNvPr id="18" name="Text Box 17">
            <a:extLst>
              <a:ext uri="{FF2B5EF4-FFF2-40B4-BE49-F238E27FC236}">
                <a16:creationId xmlns:a16="http://schemas.microsoft.com/office/drawing/2014/main" id="{73D7FEE5-70BD-4548-ACF2-FDF2432FCF68}"/>
              </a:ext>
            </a:extLst>
          </p:cNvPr>
          <p:cNvSpPr>
            <a:spLocks noChangeArrowheads="1"/>
          </p:cNvSpPr>
          <p:nvPr/>
        </p:nvSpPr>
        <p:spPr bwMode="auto">
          <a:xfrm>
            <a:off x="5570538" y="2165350"/>
            <a:ext cx="850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r>
              <a:rPr lang="zh-CN" altLang="en-US" sz="1000">
                <a:solidFill>
                  <a:srgbClr val="000000"/>
                </a:solidFill>
              </a:rPr>
              <a:t>2</a:t>
            </a:r>
            <a:r>
              <a:rPr lang="zh-CN" altLang="en-US" sz="1600">
                <a:solidFill>
                  <a:srgbClr val="000000"/>
                </a:solidFill>
              </a:rPr>
              <a:t>S</a:t>
            </a:r>
            <a:r>
              <a:rPr lang="zh-CN" altLang="en-US" sz="1000">
                <a:solidFill>
                  <a:srgbClr val="000000"/>
                </a:solidFill>
              </a:rPr>
              <a:t>2</a:t>
            </a:r>
            <a:endParaRPr lang="zh-CN" altLang="en-US" sz="1600">
              <a:solidFill>
                <a:srgbClr val="000000"/>
              </a:solidFill>
            </a:endParaRPr>
          </a:p>
        </p:txBody>
      </p:sp>
      <p:sp>
        <p:nvSpPr>
          <p:cNvPr id="19" name="Text Box 18">
            <a:extLst>
              <a:ext uri="{FF2B5EF4-FFF2-40B4-BE49-F238E27FC236}">
                <a16:creationId xmlns:a16="http://schemas.microsoft.com/office/drawing/2014/main" id="{F37950C7-33ED-434D-A79E-570915C12760}"/>
              </a:ext>
            </a:extLst>
          </p:cNvPr>
          <p:cNvSpPr>
            <a:spLocks noChangeArrowheads="1"/>
          </p:cNvSpPr>
          <p:nvPr/>
        </p:nvSpPr>
        <p:spPr bwMode="auto">
          <a:xfrm>
            <a:off x="1817688" y="3827463"/>
            <a:ext cx="8763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r>
              <a:rPr lang="zh-CN" altLang="en-US" sz="1000">
                <a:solidFill>
                  <a:srgbClr val="000000"/>
                </a:solidFill>
              </a:rPr>
              <a:t>0</a:t>
            </a:r>
            <a:endParaRPr lang="zh-CN" altLang="en-US" sz="1600">
              <a:solidFill>
                <a:schemeClr val="tx1"/>
              </a:solidFill>
            </a:endParaRPr>
          </a:p>
        </p:txBody>
      </p:sp>
      <p:sp>
        <p:nvSpPr>
          <p:cNvPr id="20" name="Line 19">
            <a:extLst>
              <a:ext uri="{FF2B5EF4-FFF2-40B4-BE49-F238E27FC236}">
                <a16:creationId xmlns:a16="http://schemas.microsoft.com/office/drawing/2014/main" id="{3D26BFA6-34E5-42D8-B52A-C881E38377B9}"/>
              </a:ext>
            </a:extLst>
          </p:cNvPr>
          <p:cNvSpPr>
            <a:spLocks noChangeShapeType="1"/>
          </p:cNvSpPr>
          <p:nvPr/>
        </p:nvSpPr>
        <p:spPr bwMode="auto">
          <a:xfrm>
            <a:off x="5824538" y="2627313"/>
            <a:ext cx="1587" cy="322738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0">
            <a:extLst>
              <a:ext uri="{FF2B5EF4-FFF2-40B4-BE49-F238E27FC236}">
                <a16:creationId xmlns:a16="http://schemas.microsoft.com/office/drawing/2014/main" id="{0E634E7D-3831-456F-80AE-43F5850D1E35}"/>
              </a:ext>
            </a:extLst>
          </p:cNvPr>
          <p:cNvSpPr>
            <a:spLocks noChangeShapeType="1"/>
          </p:cNvSpPr>
          <p:nvPr/>
        </p:nvSpPr>
        <p:spPr bwMode="auto">
          <a:xfrm>
            <a:off x="3608388" y="2627313"/>
            <a:ext cx="1587" cy="322738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21">
            <a:extLst>
              <a:ext uri="{FF2B5EF4-FFF2-40B4-BE49-F238E27FC236}">
                <a16:creationId xmlns:a16="http://schemas.microsoft.com/office/drawing/2014/main" id="{6F3A6D30-8DAD-4B5F-BB3E-F21F19CD06CB}"/>
              </a:ext>
            </a:extLst>
          </p:cNvPr>
          <p:cNvSpPr>
            <a:spLocks noChangeArrowheads="1"/>
          </p:cNvSpPr>
          <p:nvPr/>
        </p:nvSpPr>
        <p:spPr bwMode="auto">
          <a:xfrm>
            <a:off x="3267075" y="2165350"/>
            <a:ext cx="7985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r>
              <a:rPr lang="zh-CN" altLang="en-US" sz="1000">
                <a:solidFill>
                  <a:srgbClr val="000000"/>
                </a:solidFill>
              </a:rPr>
              <a:t>1</a:t>
            </a:r>
            <a:r>
              <a:rPr lang="zh-CN" altLang="en-US" sz="1600">
                <a:solidFill>
                  <a:srgbClr val="000000"/>
                </a:solidFill>
              </a:rPr>
              <a:t>S</a:t>
            </a:r>
            <a:r>
              <a:rPr lang="zh-CN" altLang="en-US" sz="1000">
                <a:solidFill>
                  <a:srgbClr val="000000"/>
                </a:solidFill>
              </a:rPr>
              <a:t>1</a:t>
            </a:r>
            <a:endParaRPr lang="zh-CN" altLang="en-US" sz="1600">
              <a:solidFill>
                <a:srgbClr val="000000"/>
              </a:solidFill>
            </a:endParaRPr>
          </a:p>
        </p:txBody>
      </p:sp>
      <p:sp>
        <p:nvSpPr>
          <p:cNvPr id="23" name="Line 22">
            <a:extLst>
              <a:ext uri="{FF2B5EF4-FFF2-40B4-BE49-F238E27FC236}">
                <a16:creationId xmlns:a16="http://schemas.microsoft.com/office/drawing/2014/main" id="{94F1EBB4-9985-4CD0-AD1D-B03108CD41A9}"/>
              </a:ext>
            </a:extLst>
          </p:cNvPr>
          <p:cNvSpPr>
            <a:spLocks noChangeShapeType="1"/>
          </p:cNvSpPr>
          <p:nvPr/>
        </p:nvSpPr>
        <p:spPr bwMode="auto">
          <a:xfrm flipH="1">
            <a:off x="2244725" y="3641725"/>
            <a:ext cx="1363663"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a:extLst>
              <a:ext uri="{FF2B5EF4-FFF2-40B4-BE49-F238E27FC236}">
                <a16:creationId xmlns:a16="http://schemas.microsoft.com/office/drawing/2014/main" id="{CAAFA4D3-3AB9-4F65-8B85-0B8712CB157E}"/>
              </a:ext>
            </a:extLst>
          </p:cNvPr>
          <p:cNvSpPr>
            <a:spLocks noChangeShapeType="1"/>
          </p:cNvSpPr>
          <p:nvPr/>
        </p:nvSpPr>
        <p:spPr bwMode="auto">
          <a:xfrm flipH="1">
            <a:off x="2244725" y="4565650"/>
            <a:ext cx="3579813"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4">
            <a:extLst>
              <a:ext uri="{FF2B5EF4-FFF2-40B4-BE49-F238E27FC236}">
                <a16:creationId xmlns:a16="http://schemas.microsoft.com/office/drawing/2014/main" id="{5BFBEAD1-395D-47A1-BD8A-93839E4D3CCF}"/>
              </a:ext>
            </a:extLst>
          </p:cNvPr>
          <p:cNvSpPr>
            <a:spLocks noChangeArrowheads="1"/>
          </p:cNvSpPr>
          <p:nvPr/>
        </p:nvSpPr>
        <p:spPr bwMode="auto">
          <a:xfrm>
            <a:off x="1817688" y="3365500"/>
            <a:ext cx="5127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r>
              <a:rPr lang="zh-CN" altLang="en-US" sz="1000">
                <a:solidFill>
                  <a:srgbClr val="000000"/>
                </a:solidFill>
              </a:rPr>
              <a:t>1</a:t>
            </a:r>
            <a:endParaRPr lang="zh-CN" altLang="en-US" sz="1600">
              <a:solidFill>
                <a:srgbClr val="000000"/>
              </a:solidFill>
            </a:endParaRPr>
          </a:p>
        </p:txBody>
      </p:sp>
      <p:sp>
        <p:nvSpPr>
          <p:cNvPr id="26" name="Text Box 25">
            <a:extLst>
              <a:ext uri="{FF2B5EF4-FFF2-40B4-BE49-F238E27FC236}">
                <a16:creationId xmlns:a16="http://schemas.microsoft.com/office/drawing/2014/main" id="{995BA62E-6D20-41A0-A767-AE9B09E465ED}"/>
              </a:ext>
            </a:extLst>
          </p:cNvPr>
          <p:cNvSpPr>
            <a:spLocks noChangeArrowheads="1"/>
          </p:cNvSpPr>
          <p:nvPr/>
        </p:nvSpPr>
        <p:spPr bwMode="auto">
          <a:xfrm>
            <a:off x="1817688" y="4289425"/>
            <a:ext cx="465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r>
              <a:rPr lang="zh-CN" altLang="en-US" sz="1000">
                <a:solidFill>
                  <a:srgbClr val="000000"/>
                </a:solidFill>
              </a:rPr>
              <a:t>2</a:t>
            </a:r>
            <a:endParaRPr lang="zh-CN" altLang="en-US" sz="1600">
              <a:solidFill>
                <a:srgbClr val="000000"/>
              </a:solidFill>
            </a:endParaRPr>
          </a:p>
        </p:txBody>
      </p:sp>
      <p:sp>
        <p:nvSpPr>
          <p:cNvPr id="27" name="Text Box 26">
            <a:extLst>
              <a:ext uri="{FF2B5EF4-FFF2-40B4-BE49-F238E27FC236}">
                <a16:creationId xmlns:a16="http://schemas.microsoft.com/office/drawing/2014/main" id="{2C72EF04-8B36-429D-9CC2-C051DAC0F7AA}"/>
              </a:ext>
            </a:extLst>
          </p:cNvPr>
          <p:cNvSpPr>
            <a:spLocks noChangeArrowheads="1"/>
          </p:cNvSpPr>
          <p:nvPr/>
        </p:nvSpPr>
        <p:spPr bwMode="auto">
          <a:xfrm>
            <a:off x="3390900" y="5857875"/>
            <a:ext cx="473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K</a:t>
            </a:r>
            <a:r>
              <a:rPr lang="zh-CN" altLang="en-US" sz="1000">
                <a:solidFill>
                  <a:srgbClr val="000000"/>
                </a:solidFill>
              </a:rPr>
              <a:t>1</a:t>
            </a:r>
            <a:endParaRPr lang="zh-CN" altLang="en-US" sz="1600">
              <a:solidFill>
                <a:srgbClr val="000000"/>
              </a:solidFill>
            </a:endParaRPr>
          </a:p>
        </p:txBody>
      </p:sp>
      <p:sp>
        <p:nvSpPr>
          <p:cNvPr id="28" name="Text Box 27">
            <a:extLst>
              <a:ext uri="{FF2B5EF4-FFF2-40B4-BE49-F238E27FC236}">
                <a16:creationId xmlns:a16="http://schemas.microsoft.com/office/drawing/2014/main" id="{6EAE693B-AD60-4548-BE58-0F6BA57C155D}"/>
              </a:ext>
            </a:extLst>
          </p:cNvPr>
          <p:cNvSpPr>
            <a:spLocks noChangeArrowheads="1"/>
          </p:cNvSpPr>
          <p:nvPr/>
        </p:nvSpPr>
        <p:spPr bwMode="auto">
          <a:xfrm>
            <a:off x="4546600" y="5854700"/>
            <a:ext cx="473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K</a:t>
            </a:r>
            <a:r>
              <a:rPr lang="zh-CN" altLang="en-US" sz="1000">
                <a:solidFill>
                  <a:srgbClr val="000000"/>
                </a:solidFill>
              </a:rPr>
              <a:t>0</a:t>
            </a:r>
            <a:endParaRPr lang="zh-CN" altLang="en-US" sz="1600">
              <a:solidFill>
                <a:srgbClr val="000000"/>
              </a:solidFill>
            </a:endParaRPr>
          </a:p>
        </p:txBody>
      </p:sp>
      <p:sp>
        <p:nvSpPr>
          <p:cNvPr id="29" name="Text Box 28">
            <a:extLst>
              <a:ext uri="{FF2B5EF4-FFF2-40B4-BE49-F238E27FC236}">
                <a16:creationId xmlns:a16="http://schemas.microsoft.com/office/drawing/2014/main" id="{98E153D9-3048-4703-97FF-286BA45FCC2C}"/>
              </a:ext>
            </a:extLst>
          </p:cNvPr>
          <p:cNvSpPr>
            <a:spLocks noChangeArrowheads="1"/>
          </p:cNvSpPr>
          <p:nvPr/>
        </p:nvSpPr>
        <p:spPr bwMode="auto">
          <a:xfrm>
            <a:off x="5653088" y="5854700"/>
            <a:ext cx="476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K</a:t>
            </a:r>
            <a:r>
              <a:rPr lang="zh-CN" altLang="en-US" sz="1000">
                <a:solidFill>
                  <a:srgbClr val="000000"/>
                </a:solidFill>
              </a:rPr>
              <a:t>2</a:t>
            </a:r>
            <a:endParaRPr lang="zh-CN" altLang="en-US" sz="1600">
              <a:solidFill>
                <a:srgbClr val="000000"/>
              </a:solidFill>
            </a:endParaRPr>
          </a:p>
        </p:txBody>
      </p:sp>
      <p:sp>
        <p:nvSpPr>
          <p:cNvPr id="30" name="圆角矩形标注 28">
            <a:extLst>
              <a:ext uri="{FF2B5EF4-FFF2-40B4-BE49-F238E27FC236}">
                <a16:creationId xmlns:a16="http://schemas.microsoft.com/office/drawing/2014/main" id="{40CFC169-63BE-491E-93AB-9E7F0597CDCF}"/>
              </a:ext>
            </a:extLst>
          </p:cNvPr>
          <p:cNvSpPr>
            <a:spLocks noChangeArrowheads="1"/>
          </p:cNvSpPr>
          <p:nvPr/>
        </p:nvSpPr>
        <p:spPr bwMode="auto">
          <a:xfrm>
            <a:off x="6500813" y="1357313"/>
            <a:ext cx="2643187" cy="1192212"/>
          </a:xfrm>
          <a:prstGeom prst="wedgeRoundRectCallout">
            <a:avLst>
              <a:gd name="adj1" fmla="val -67440"/>
              <a:gd name="adj2" fmla="val 18880"/>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dirty="0">
                <a:solidFill>
                  <a:srgbClr val="000000"/>
                </a:solidFill>
              </a:rPr>
              <a:t>需求曲线</a:t>
            </a:r>
            <a:r>
              <a:rPr lang="en-US" altLang="zh-CN" sz="1600" b="0" dirty="0">
                <a:solidFill>
                  <a:srgbClr val="000000"/>
                </a:solidFill>
              </a:rPr>
              <a:t>D</a:t>
            </a:r>
            <a:r>
              <a:rPr lang="zh-CN" altLang="en-US" sz="1600" b="0" dirty="0">
                <a:solidFill>
                  <a:srgbClr val="000000"/>
                </a:solidFill>
              </a:rPr>
              <a:t>和短期供给曲线</a:t>
            </a:r>
            <a:r>
              <a:rPr lang="en-US" altLang="zh-CN" sz="1600" b="0" dirty="0">
                <a:solidFill>
                  <a:srgbClr val="000000"/>
                </a:solidFill>
              </a:rPr>
              <a:t>S1S1 </a:t>
            </a:r>
            <a:r>
              <a:rPr lang="zh-CN" altLang="en-US" sz="1600" b="0" dirty="0">
                <a:solidFill>
                  <a:srgbClr val="000000"/>
                </a:solidFill>
              </a:rPr>
              <a:t>，</a:t>
            </a:r>
            <a:r>
              <a:rPr lang="en-US" altLang="zh-CN" sz="1600" b="0" dirty="0">
                <a:solidFill>
                  <a:srgbClr val="000000"/>
                </a:solidFill>
              </a:rPr>
              <a:t>S2S2</a:t>
            </a:r>
            <a:r>
              <a:rPr lang="zh-CN" altLang="en-US" sz="1600" b="0" dirty="0">
                <a:solidFill>
                  <a:srgbClr val="000000"/>
                </a:solidFill>
              </a:rPr>
              <a:t>的交点决定的</a:t>
            </a:r>
            <a:r>
              <a:rPr lang="zh-CN" altLang="en-US" sz="1600" dirty="0">
                <a:solidFill>
                  <a:srgbClr val="000000"/>
                </a:solidFill>
                <a:effectLst>
                  <a:outerShdw blurRad="38100" dist="38100" dir="2700000" algn="tl">
                    <a:srgbClr val="000000">
                      <a:alpha val="43137"/>
                    </a:srgbClr>
                  </a:outerShdw>
                </a:effectLst>
              </a:rPr>
              <a:t>短期均衡状态</a:t>
            </a:r>
            <a:r>
              <a:rPr lang="zh-CN" altLang="en-US" sz="1600" b="0" dirty="0">
                <a:solidFill>
                  <a:srgbClr val="000000"/>
                </a:solidFill>
              </a:rPr>
              <a:t>分别为</a:t>
            </a:r>
            <a:r>
              <a:rPr lang="en-US" altLang="zh-CN" sz="1600" b="0" dirty="0">
                <a:solidFill>
                  <a:srgbClr val="000000"/>
                </a:solidFill>
              </a:rPr>
              <a:t>(r</a:t>
            </a:r>
            <a:r>
              <a:rPr lang="en-US" altLang="zh-CN" sz="1100" b="0" dirty="0">
                <a:solidFill>
                  <a:srgbClr val="000000"/>
                </a:solidFill>
              </a:rPr>
              <a:t>1</a:t>
            </a:r>
            <a:r>
              <a:rPr lang="en-US" altLang="zh-CN" sz="1600" b="0" dirty="0">
                <a:solidFill>
                  <a:srgbClr val="000000"/>
                </a:solidFill>
              </a:rPr>
              <a:t>,K</a:t>
            </a:r>
            <a:r>
              <a:rPr lang="en-US" altLang="zh-CN" sz="1100" b="0" dirty="0">
                <a:solidFill>
                  <a:srgbClr val="000000"/>
                </a:solidFill>
              </a:rPr>
              <a:t>1</a:t>
            </a:r>
            <a:r>
              <a:rPr lang="en-US" altLang="zh-CN" sz="1600" b="0" dirty="0">
                <a:solidFill>
                  <a:srgbClr val="000000"/>
                </a:solidFill>
              </a:rPr>
              <a:t>), (r</a:t>
            </a:r>
            <a:r>
              <a:rPr lang="en-US" altLang="zh-CN" sz="1100" b="0" dirty="0">
                <a:solidFill>
                  <a:srgbClr val="000000"/>
                </a:solidFill>
              </a:rPr>
              <a:t>2</a:t>
            </a:r>
            <a:r>
              <a:rPr lang="en-US" altLang="zh-CN" sz="1600" b="0" dirty="0">
                <a:solidFill>
                  <a:srgbClr val="000000"/>
                </a:solidFill>
              </a:rPr>
              <a:t>,K</a:t>
            </a:r>
            <a:r>
              <a:rPr lang="en-US" altLang="zh-CN" sz="1100" b="0" dirty="0">
                <a:solidFill>
                  <a:srgbClr val="000000"/>
                </a:solidFill>
              </a:rPr>
              <a:t>2</a:t>
            </a:r>
            <a:r>
              <a:rPr lang="en-US" altLang="zh-CN" sz="1600" b="0" dirty="0">
                <a:solidFill>
                  <a:srgbClr val="000000"/>
                </a:solidFill>
              </a:rPr>
              <a:t>),</a:t>
            </a:r>
            <a:endParaRPr lang="zh-CN" altLang="en-US" sz="1600" b="0" dirty="0">
              <a:solidFill>
                <a:srgbClr val="000000"/>
              </a:solidFill>
            </a:endParaRPr>
          </a:p>
        </p:txBody>
      </p:sp>
      <p:sp>
        <p:nvSpPr>
          <p:cNvPr id="31" name="矩形 29">
            <a:extLst>
              <a:ext uri="{FF2B5EF4-FFF2-40B4-BE49-F238E27FC236}">
                <a16:creationId xmlns:a16="http://schemas.microsoft.com/office/drawing/2014/main" id="{A48042F6-C788-4CFF-B6CB-480C406F80FA}"/>
              </a:ext>
            </a:extLst>
          </p:cNvPr>
          <p:cNvSpPr>
            <a:spLocks noChangeArrowheads="1"/>
          </p:cNvSpPr>
          <p:nvPr/>
        </p:nvSpPr>
        <p:spPr bwMode="auto">
          <a:xfrm>
            <a:off x="6286500" y="2747963"/>
            <a:ext cx="2500313" cy="1323975"/>
          </a:xfrm>
          <a:prstGeom prst="rect">
            <a:avLst/>
          </a:prstGeom>
          <a:solidFill>
            <a:srgbClr val="F7FE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在长期中</a:t>
            </a:r>
            <a:r>
              <a:rPr lang="en-US" altLang="zh-CN" sz="1600" b="0">
                <a:solidFill>
                  <a:srgbClr val="000000"/>
                </a:solidFill>
              </a:rPr>
              <a:t>, </a:t>
            </a:r>
            <a:r>
              <a:rPr lang="zh-CN" altLang="en-US" sz="1600" b="0">
                <a:solidFill>
                  <a:srgbClr val="000000"/>
                </a:solidFill>
              </a:rPr>
              <a:t>资本市场的均衡还要求储蓄和折旧正好相等。如果储蓄和折旧不相等</a:t>
            </a:r>
            <a:r>
              <a:rPr lang="en-US" altLang="zh-CN" sz="1600" b="0">
                <a:solidFill>
                  <a:srgbClr val="000000"/>
                </a:solidFill>
              </a:rPr>
              <a:t>, </a:t>
            </a:r>
            <a:r>
              <a:rPr lang="zh-CN" altLang="en-US" sz="1600" b="0">
                <a:solidFill>
                  <a:srgbClr val="000000"/>
                </a:solidFill>
              </a:rPr>
              <a:t>则资本的数量就不会均衡</a:t>
            </a:r>
            <a:endParaRPr lang="zh-CN" altLang="en-US" sz="1600">
              <a:solidFill>
                <a:schemeClr val="tx1"/>
              </a:solidFill>
            </a:endParaRPr>
          </a:p>
        </p:txBody>
      </p:sp>
      <p:sp>
        <p:nvSpPr>
          <p:cNvPr id="32" name="圆角矩形标注 30">
            <a:extLst>
              <a:ext uri="{FF2B5EF4-FFF2-40B4-BE49-F238E27FC236}">
                <a16:creationId xmlns:a16="http://schemas.microsoft.com/office/drawing/2014/main" id="{1CD7A43C-3C16-4F4A-9FC9-77B6B672395B}"/>
              </a:ext>
            </a:extLst>
          </p:cNvPr>
          <p:cNvSpPr>
            <a:spLocks noChangeArrowheads="1"/>
          </p:cNvSpPr>
          <p:nvPr/>
        </p:nvSpPr>
        <p:spPr bwMode="auto">
          <a:xfrm>
            <a:off x="6083300" y="4473575"/>
            <a:ext cx="3071813" cy="1736725"/>
          </a:xfrm>
          <a:prstGeom prst="wedgeRoundRectCallout">
            <a:avLst>
              <a:gd name="adj1" fmla="val -92441"/>
              <a:gd name="adj2" fmla="val -73988"/>
              <a:gd name="adj3" fmla="val 16667"/>
            </a:avLst>
          </a:prstGeom>
          <a:solidFill>
            <a:srgbClr val="E6DCF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dirty="0">
                <a:solidFill>
                  <a:srgbClr val="000000"/>
                </a:solidFill>
              </a:rPr>
              <a:t>设短期资本供给曲线右移到</a:t>
            </a:r>
            <a:r>
              <a:rPr lang="en-US" altLang="zh-CN" sz="1600" b="0" dirty="0">
                <a:solidFill>
                  <a:srgbClr val="000000"/>
                </a:solidFill>
              </a:rPr>
              <a:t>S</a:t>
            </a:r>
            <a:r>
              <a:rPr lang="en-US" altLang="zh-CN" sz="1100" b="0" dirty="0">
                <a:solidFill>
                  <a:srgbClr val="000000"/>
                </a:solidFill>
              </a:rPr>
              <a:t>0</a:t>
            </a:r>
            <a:r>
              <a:rPr lang="en-US" altLang="zh-CN" sz="1600" b="0" dirty="0">
                <a:solidFill>
                  <a:srgbClr val="000000"/>
                </a:solidFill>
              </a:rPr>
              <a:t>S</a:t>
            </a:r>
            <a:r>
              <a:rPr lang="en-US" altLang="zh-CN" sz="1100" b="0" dirty="0">
                <a:solidFill>
                  <a:srgbClr val="000000"/>
                </a:solidFill>
              </a:rPr>
              <a:t>0</a:t>
            </a:r>
            <a:r>
              <a:rPr lang="en-US" altLang="zh-CN" sz="1600" b="0" dirty="0">
                <a:solidFill>
                  <a:srgbClr val="000000"/>
                </a:solidFill>
              </a:rPr>
              <a:t> </a:t>
            </a:r>
            <a:r>
              <a:rPr lang="zh-CN" altLang="en-US" sz="1600" b="0" dirty="0">
                <a:solidFill>
                  <a:srgbClr val="000000"/>
                </a:solidFill>
              </a:rPr>
              <a:t>时</a:t>
            </a:r>
            <a:r>
              <a:rPr lang="en-US" altLang="zh-CN" sz="1600" b="0" dirty="0">
                <a:solidFill>
                  <a:srgbClr val="000000"/>
                </a:solidFill>
              </a:rPr>
              <a:t>, </a:t>
            </a:r>
            <a:r>
              <a:rPr lang="zh-CN" altLang="en-US" sz="1600" b="0" dirty="0">
                <a:solidFill>
                  <a:srgbClr val="000000"/>
                </a:solidFill>
              </a:rPr>
              <a:t>储蓄恰好等于折旧。 于是</a:t>
            </a:r>
            <a:r>
              <a:rPr lang="en-US" altLang="zh-CN" sz="1600" b="0" dirty="0">
                <a:solidFill>
                  <a:srgbClr val="000000"/>
                </a:solidFill>
              </a:rPr>
              <a:t>, S</a:t>
            </a:r>
            <a:r>
              <a:rPr lang="en-US" altLang="zh-CN" sz="1100" b="0" dirty="0">
                <a:solidFill>
                  <a:srgbClr val="000000"/>
                </a:solidFill>
              </a:rPr>
              <a:t>0</a:t>
            </a:r>
            <a:r>
              <a:rPr lang="en-US" altLang="zh-CN" sz="1600" b="0" dirty="0">
                <a:solidFill>
                  <a:srgbClr val="000000"/>
                </a:solidFill>
              </a:rPr>
              <a:t>S</a:t>
            </a:r>
            <a:r>
              <a:rPr lang="en-US" altLang="zh-CN" sz="1100" b="0" dirty="0">
                <a:solidFill>
                  <a:srgbClr val="000000"/>
                </a:solidFill>
              </a:rPr>
              <a:t>0</a:t>
            </a:r>
            <a:r>
              <a:rPr lang="en-US" altLang="zh-CN" sz="1600" b="0" dirty="0">
                <a:solidFill>
                  <a:srgbClr val="000000"/>
                </a:solidFill>
              </a:rPr>
              <a:t> </a:t>
            </a:r>
            <a:r>
              <a:rPr lang="zh-CN" altLang="en-US" sz="1600" b="0" dirty="0">
                <a:solidFill>
                  <a:srgbClr val="000000"/>
                </a:solidFill>
              </a:rPr>
              <a:t>与资本需求曲线</a:t>
            </a:r>
            <a:r>
              <a:rPr lang="en-US" altLang="zh-CN" sz="1600" b="0" dirty="0">
                <a:solidFill>
                  <a:srgbClr val="000000"/>
                </a:solidFill>
              </a:rPr>
              <a:t>D</a:t>
            </a:r>
            <a:r>
              <a:rPr lang="zh-CN" altLang="en-US" sz="1600" b="0" dirty="0">
                <a:solidFill>
                  <a:srgbClr val="000000"/>
                </a:solidFill>
              </a:rPr>
              <a:t>的交点</a:t>
            </a:r>
            <a:r>
              <a:rPr lang="en-US" altLang="zh-CN" sz="1600" b="0" dirty="0">
                <a:solidFill>
                  <a:srgbClr val="000000"/>
                </a:solidFill>
              </a:rPr>
              <a:t>(r</a:t>
            </a:r>
            <a:r>
              <a:rPr lang="en-US" altLang="zh-CN" sz="1100" b="0" dirty="0">
                <a:solidFill>
                  <a:srgbClr val="000000"/>
                </a:solidFill>
              </a:rPr>
              <a:t>0</a:t>
            </a:r>
            <a:r>
              <a:rPr lang="en-US" altLang="zh-CN" sz="1600" b="0" dirty="0">
                <a:solidFill>
                  <a:srgbClr val="000000"/>
                </a:solidFill>
              </a:rPr>
              <a:t>,K</a:t>
            </a:r>
            <a:r>
              <a:rPr lang="en-US" altLang="zh-CN" sz="1100" b="0" dirty="0">
                <a:solidFill>
                  <a:srgbClr val="000000"/>
                </a:solidFill>
              </a:rPr>
              <a:t>0</a:t>
            </a:r>
            <a:r>
              <a:rPr lang="en-US" altLang="zh-CN" sz="1600" b="0" dirty="0">
                <a:solidFill>
                  <a:srgbClr val="000000"/>
                </a:solidFill>
              </a:rPr>
              <a:t>)</a:t>
            </a:r>
            <a:r>
              <a:rPr lang="zh-CN" altLang="en-US" sz="1600" b="0" dirty="0">
                <a:solidFill>
                  <a:srgbClr val="000000"/>
                </a:solidFill>
                <a:effectLst>
                  <a:outerShdw blurRad="38100" dist="38100" dir="2700000" algn="tl">
                    <a:srgbClr val="000000">
                      <a:alpha val="43137"/>
                    </a:srgbClr>
                  </a:outerShdw>
                </a:effectLst>
              </a:rPr>
              <a:t>既表示资本市场的短期均衡</a:t>
            </a:r>
            <a:r>
              <a:rPr lang="en-US" altLang="zh-CN" sz="1600" b="0" dirty="0">
                <a:solidFill>
                  <a:srgbClr val="000000"/>
                </a:solidFill>
                <a:effectLst>
                  <a:outerShdw blurRad="38100" dist="38100" dir="2700000" algn="tl">
                    <a:srgbClr val="000000">
                      <a:alpha val="43137"/>
                    </a:srgbClr>
                  </a:outerShdw>
                </a:effectLst>
              </a:rPr>
              <a:t>, </a:t>
            </a:r>
            <a:r>
              <a:rPr lang="zh-CN" altLang="en-US" sz="1600" b="0" dirty="0">
                <a:solidFill>
                  <a:srgbClr val="000000"/>
                </a:solidFill>
                <a:effectLst>
                  <a:outerShdw blurRad="38100" dist="38100" dir="2700000" algn="tl">
                    <a:srgbClr val="000000">
                      <a:alpha val="43137"/>
                    </a:srgbClr>
                  </a:outerShdw>
                </a:effectLst>
              </a:rPr>
              <a:t>也表示长期均衡</a:t>
            </a:r>
            <a:r>
              <a:rPr lang="zh-CN" altLang="en-US" sz="1600" b="0" dirty="0">
                <a:solidFill>
                  <a:srgbClr val="000000"/>
                </a:solidFill>
              </a:rPr>
              <a:t>。</a:t>
            </a:r>
            <a:endParaRPr lang="zh-CN" altLang="en-US" sz="1600" dirty="0">
              <a:solidFill>
                <a:schemeClr val="tx1"/>
              </a:solidFill>
            </a:endParaRPr>
          </a:p>
        </p:txBody>
      </p:sp>
      <p:sp>
        <p:nvSpPr>
          <p:cNvPr id="33" name="圆角矩形标注 31">
            <a:extLst>
              <a:ext uri="{FF2B5EF4-FFF2-40B4-BE49-F238E27FC236}">
                <a16:creationId xmlns:a16="http://schemas.microsoft.com/office/drawing/2014/main" id="{ACB7924F-AB0E-42C6-A4D2-C9F67D011222}"/>
              </a:ext>
            </a:extLst>
          </p:cNvPr>
          <p:cNvSpPr>
            <a:spLocks noChangeArrowheads="1"/>
          </p:cNvSpPr>
          <p:nvPr/>
        </p:nvSpPr>
        <p:spPr bwMode="auto">
          <a:xfrm>
            <a:off x="214313" y="2143125"/>
            <a:ext cx="1571625" cy="3709988"/>
          </a:xfrm>
          <a:prstGeom prst="wedgeRoundRectCallout">
            <a:avLst>
              <a:gd name="adj1" fmla="val 127079"/>
              <a:gd name="adj2" fmla="val -27856"/>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dirty="0">
                <a:solidFill>
                  <a:srgbClr val="000000"/>
                </a:solidFill>
              </a:rPr>
              <a:t>在</a:t>
            </a:r>
            <a:r>
              <a:rPr lang="en-US" altLang="zh-CN" sz="1600" b="0" dirty="0">
                <a:solidFill>
                  <a:srgbClr val="000000"/>
                </a:solidFill>
              </a:rPr>
              <a:t>(r</a:t>
            </a:r>
            <a:r>
              <a:rPr lang="en-US" altLang="zh-CN" sz="1100" b="0" dirty="0">
                <a:solidFill>
                  <a:srgbClr val="000000"/>
                </a:solidFill>
              </a:rPr>
              <a:t>1</a:t>
            </a:r>
            <a:r>
              <a:rPr lang="en-US" altLang="zh-CN" sz="1600" b="0" dirty="0">
                <a:solidFill>
                  <a:srgbClr val="000000"/>
                </a:solidFill>
              </a:rPr>
              <a:t>,K</a:t>
            </a:r>
            <a:r>
              <a:rPr lang="en-US" altLang="zh-CN" sz="1100" b="0" dirty="0">
                <a:solidFill>
                  <a:srgbClr val="000000"/>
                </a:solidFill>
              </a:rPr>
              <a:t>1</a:t>
            </a:r>
            <a:r>
              <a:rPr lang="en-US" altLang="zh-CN" sz="1600" b="0" dirty="0">
                <a:solidFill>
                  <a:srgbClr val="000000"/>
                </a:solidFill>
              </a:rPr>
              <a:t>)</a:t>
            </a:r>
            <a:r>
              <a:rPr lang="zh-CN" altLang="en-US" sz="1600" b="0" dirty="0">
                <a:solidFill>
                  <a:srgbClr val="000000"/>
                </a:solidFill>
              </a:rPr>
              <a:t>上</a:t>
            </a:r>
            <a:r>
              <a:rPr lang="zh-CN" altLang="en-US" sz="1600" dirty="0">
                <a:solidFill>
                  <a:srgbClr val="000000"/>
                </a:solidFill>
                <a:effectLst>
                  <a:outerShdw blurRad="38100" dist="38100" dir="2700000" algn="tl">
                    <a:srgbClr val="000000">
                      <a:alpha val="43137"/>
                    </a:srgbClr>
                  </a:outerShdw>
                </a:effectLst>
              </a:rPr>
              <a:t>储蓄大于折旧</a:t>
            </a:r>
            <a:r>
              <a:rPr lang="zh-CN" altLang="en-US" sz="1600" b="0" dirty="0">
                <a:solidFill>
                  <a:srgbClr val="000000"/>
                </a:solidFill>
              </a:rPr>
              <a:t>，短期资本供给曲线的</a:t>
            </a:r>
            <a:r>
              <a:rPr lang="zh-CN" altLang="en-US" sz="1600" dirty="0">
                <a:solidFill>
                  <a:srgbClr val="000000"/>
                </a:solidFill>
                <a:effectLst>
                  <a:outerShdw blurRad="38100" dist="38100" dir="2700000" algn="tl">
                    <a:srgbClr val="000000">
                      <a:alpha val="43137"/>
                    </a:srgbClr>
                  </a:outerShdw>
                </a:effectLst>
              </a:rPr>
              <a:t>右移</a:t>
            </a:r>
            <a:r>
              <a:rPr lang="zh-CN" altLang="en-US" sz="1600" b="0" dirty="0">
                <a:solidFill>
                  <a:srgbClr val="000000"/>
                </a:solidFill>
              </a:rPr>
              <a:t>，直到储蓄与折旧之间的差距缩小到零。在</a:t>
            </a:r>
            <a:r>
              <a:rPr lang="en-US" altLang="zh-CN" sz="1600" b="0" dirty="0">
                <a:solidFill>
                  <a:srgbClr val="000000"/>
                </a:solidFill>
              </a:rPr>
              <a:t>(r</a:t>
            </a:r>
            <a:r>
              <a:rPr lang="en-US" altLang="zh-CN" sz="1100" b="0" dirty="0">
                <a:solidFill>
                  <a:srgbClr val="000000"/>
                </a:solidFill>
              </a:rPr>
              <a:t>2</a:t>
            </a:r>
            <a:r>
              <a:rPr lang="en-US" altLang="zh-CN" sz="1600" b="0" dirty="0">
                <a:solidFill>
                  <a:srgbClr val="000000"/>
                </a:solidFill>
              </a:rPr>
              <a:t>,K</a:t>
            </a:r>
            <a:r>
              <a:rPr lang="en-US" altLang="zh-CN" sz="1100" b="0" dirty="0">
                <a:solidFill>
                  <a:srgbClr val="000000"/>
                </a:solidFill>
              </a:rPr>
              <a:t>2</a:t>
            </a:r>
            <a:r>
              <a:rPr lang="en-US" altLang="zh-CN" sz="1600" b="0" dirty="0">
                <a:solidFill>
                  <a:srgbClr val="000000"/>
                </a:solidFill>
              </a:rPr>
              <a:t>)</a:t>
            </a:r>
            <a:r>
              <a:rPr lang="zh-CN" altLang="en-US" sz="1600" b="0" dirty="0">
                <a:solidFill>
                  <a:srgbClr val="000000"/>
                </a:solidFill>
              </a:rPr>
              <a:t>上</a:t>
            </a:r>
            <a:r>
              <a:rPr lang="zh-CN" altLang="en-US" sz="1600" dirty="0">
                <a:solidFill>
                  <a:srgbClr val="000000"/>
                </a:solidFill>
                <a:effectLst>
                  <a:outerShdw blurRad="38100" dist="38100" dir="2700000" algn="tl">
                    <a:srgbClr val="000000">
                      <a:alpha val="43137"/>
                    </a:srgbClr>
                  </a:outerShdw>
                </a:effectLst>
              </a:rPr>
              <a:t>折旧大于储蓄</a:t>
            </a:r>
            <a:r>
              <a:rPr lang="zh-CN" altLang="en-US" sz="1600" b="0" dirty="0">
                <a:solidFill>
                  <a:srgbClr val="000000"/>
                </a:solidFill>
              </a:rPr>
              <a:t>，短期资本供给曲线的</a:t>
            </a:r>
            <a:r>
              <a:rPr lang="zh-CN" altLang="en-US" sz="1600" dirty="0">
                <a:solidFill>
                  <a:srgbClr val="000000"/>
                </a:solidFill>
                <a:effectLst>
                  <a:outerShdw blurRad="38100" dist="38100" dir="2700000" algn="tl">
                    <a:srgbClr val="000000">
                      <a:alpha val="43137"/>
                    </a:srgbClr>
                  </a:outerShdw>
                </a:effectLst>
              </a:rPr>
              <a:t>左移</a:t>
            </a:r>
            <a:r>
              <a:rPr lang="zh-CN" altLang="en-US" sz="1600" b="0" dirty="0">
                <a:solidFill>
                  <a:srgbClr val="000000"/>
                </a:solidFill>
              </a:rPr>
              <a:t>，直到储蓄与折旧之间的差距缩小到零。</a:t>
            </a:r>
            <a:endParaRPr lang="zh-CN" altLang="en-US" sz="1600" dirty="0">
              <a:solidFill>
                <a:schemeClr val="tx1"/>
              </a:solidFill>
            </a:endParaRPr>
          </a:p>
        </p:txBody>
      </p:sp>
      <p:sp>
        <p:nvSpPr>
          <p:cNvPr id="34" name="右箭头 32">
            <a:extLst>
              <a:ext uri="{FF2B5EF4-FFF2-40B4-BE49-F238E27FC236}">
                <a16:creationId xmlns:a16="http://schemas.microsoft.com/office/drawing/2014/main" id="{EE3F3E18-CE42-4757-8621-66FC7403CFEE}"/>
              </a:ext>
            </a:extLst>
          </p:cNvPr>
          <p:cNvSpPr>
            <a:spLocks noChangeArrowheads="1"/>
          </p:cNvSpPr>
          <p:nvPr/>
        </p:nvSpPr>
        <p:spPr bwMode="auto">
          <a:xfrm>
            <a:off x="3857625" y="3143250"/>
            <a:ext cx="571500" cy="214313"/>
          </a:xfrm>
          <a:prstGeom prst="rightArrow">
            <a:avLst>
              <a:gd name="adj1" fmla="val 50000"/>
              <a:gd name="adj2" fmla="val 50062"/>
            </a:avLst>
          </a:prstGeom>
          <a:solidFill>
            <a:schemeClr val="accent1"/>
          </a:solidFill>
          <a:ln w="9525">
            <a:solidFill>
              <a:schemeClr val="tx1"/>
            </a:solidFill>
            <a:miter lim="800000"/>
            <a:headEnd/>
            <a:tailEnd/>
          </a:ln>
        </p:spPr>
        <p:txBody>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35" name="左箭头 33">
            <a:extLst>
              <a:ext uri="{FF2B5EF4-FFF2-40B4-BE49-F238E27FC236}">
                <a16:creationId xmlns:a16="http://schemas.microsoft.com/office/drawing/2014/main" id="{14E9A6F3-42D0-47E2-B2D4-74DC3CDB600C}"/>
              </a:ext>
            </a:extLst>
          </p:cNvPr>
          <p:cNvSpPr>
            <a:spLocks noChangeArrowheads="1"/>
          </p:cNvSpPr>
          <p:nvPr/>
        </p:nvSpPr>
        <p:spPr bwMode="auto">
          <a:xfrm>
            <a:off x="4929188" y="3143250"/>
            <a:ext cx="571500" cy="214313"/>
          </a:xfrm>
          <a:prstGeom prst="leftArrow">
            <a:avLst>
              <a:gd name="adj1" fmla="val 50000"/>
              <a:gd name="adj2" fmla="val 50062"/>
            </a:avLst>
          </a:prstGeom>
          <a:solidFill>
            <a:schemeClr val="accent1"/>
          </a:solidFill>
          <a:ln w="9525">
            <a:solidFill>
              <a:schemeClr val="tx1"/>
            </a:solidFill>
            <a:miter lim="800000"/>
            <a:headEnd/>
            <a:tailEnd/>
          </a:ln>
        </p:spPr>
        <p:txBody>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Tree>
    <p:extLst>
      <p:ext uri="{BB962C8B-B14F-4D97-AF65-F5344CB8AC3E}">
        <p14:creationId xmlns:p14="http://schemas.microsoft.com/office/powerpoint/2010/main" val="126406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p:cBhvr>
                                        <p:cTn id="29" dur="500"/>
                                        <p:tgtEl>
                                          <p:spTgt spid="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nodePh="1">
                                  <p:stCondLst>
                                    <p:cond delay="0"/>
                                  </p:stCondLst>
                                  <p:endCondLst>
                                    <p:cond delay="0"/>
                                  </p:endCondLst>
                                  <p:childTnLst>
                                    <p:set>
                                      <p:cBhvr>
                                        <p:cTn id="36" dur="1" fill="hold">
                                          <p:stCondLst>
                                            <p:cond delay="0"/>
                                          </p:stCondLst>
                                        </p:cTn>
                                        <p:tgtEl>
                                          <p:spTgt spid="12"/>
                                        </p:tgtEl>
                                        <p:attrNameLst>
                                          <p:attrName>style.visibility</p:attrName>
                                        </p:attrNameLst>
                                      </p:cBhvr>
                                      <p:to>
                                        <p:strVal val="visible"/>
                                      </p:to>
                                    </p:set>
                                    <p:animEffec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p:cBhvr>
                                        <p:cTn id="42" dur="500"/>
                                        <p:tgtEl>
                                          <p:spTgt spid="25"/>
                                        </p:tgtEl>
                                      </p:cBhvr>
                                    </p:animEffect>
                                  </p:childTnLst>
                                </p:cTn>
                              </p:par>
                              <p:par>
                                <p:cTn id="43" presetID="3" presetClass="entr" presetSubtype="1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p:cBhvr>
                                        <p:cTn id="45" dur="500"/>
                                        <p:tgtEl>
                                          <p:spTgt spid="2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p:cBhvr>
                                        <p:cTn id="48" dur="500"/>
                                        <p:tgtEl>
                                          <p:spTgt spid="22"/>
                                        </p:tgtEl>
                                      </p:cBhvr>
                                    </p:animEffect>
                                  </p:childTnLst>
                                </p:cTn>
                              </p:par>
                              <p:par>
                                <p:cTn id="49" presetID="3" presetClass="entr" presetSubtype="1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p:cBhvr>
                                        <p:cTn id="54" dur="500"/>
                                        <p:tgtEl>
                                          <p:spTgt spid="2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p:cBhvr>
                                        <p:cTn id="57" dur="500"/>
                                        <p:tgtEl>
                                          <p:spTgt spid="18"/>
                                        </p:tgtEl>
                                      </p:cBhvr>
                                    </p:animEffect>
                                  </p:childTnLst>
                                </p:cTn>
                              </p:par>
                              <p:par>
                                <p:cTn id="58" presetID="3" presetClass="entr" presetSubtype="1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p:cBhvr>
                                        <p:cTn id="60" dur="500"/>
                                        <p:tgtEl>
                                          <p:spTgt spid="20"/>
                                        </p:tgtEl>
                                      </p:cBhvr>
                                    </p:animEffect>
                                  </p:childTnLst>
                                </p:cTn>
                              </p:par>
                              <p:par>
                                <p:cTn id="61" presetID="3" presetClass="entr" presetSubtype="1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p:cBhvr>
                                        <p:cTn id="63" dur="500"/>
                                        <p:tgtEl>
                                          <p:spTgt spid="2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p:cBhvr>
                                        <p:cTn id="66" dur="500"/>
                                        <p:tgtEl>
                                          <p:spTgt spid="2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6"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p:cBhvr>
                                        <p:cTn id="84" dur="500"/>
                                        <p:tgtEl>
                                          <p:spTgt spid="33"/>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p:cBhvr>
                                        <p:cTn id="89" dur="500"/>
                                        <p:tgtEl>
                                          <p:spTgt spid="34"/>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6"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p:cBhvr>
                                        <p:cTn id="97" dur="500"/>
                                        <p:tgtEl>
                                          <p:spTgt spid="14"/>
                                        </p:tgtEl>
                                      </p:cBhvr>
                                    </p:animEffect>
                                  </p:childTnLst>
                                </p:cTn>
                              </p:par>
                              <p:par>
                                <p:cTn id="98" presetID="16" presetClass="entr" presetSubtype="26" fill="hold"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p:cBhvr>
                                        <p:cTn id="100" dur="500"/>
                                        <p:tgtEl>
                                          <p:spTgt spid="13"/>
                                        </p:tgtEl>
                                      </p:cBhvr>
                                    </p:animEffect>
                                  </p:childTnLst>
                                </p:cTn>
                              </p:par>
                              <p:par>
                                <p:cTn id="101" presetID="16" presetClass="entr" presetSubtype="26"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p:cBhvr>
                                        <p:cTn id="103" dur="500"/>
                                        <p:tgtEl>
                                          <p:spTgt spid="28"/>
                                        </p:tgtEl>
                                      </p:cBhvr>
                                    </p:animEffect>
                                  </p:childTnLst>
                                </p:cTn>
                              </p:par>
                              <p:par>
                                <p:cTn id="104" presetID="16" presetClass="entr" presetSubtype="26"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p:cBhvr>
                                        <p:cTn id="106" dur="500"/>
                                        <p:tgtEl>
                                          <p:spTgt spid="19"/>
                                        </p:tgtEl>
                                      </p:cBhvr>
                                    </p:animEffect>
                                  </p:childTnLst>
                                </p:cTn>
                              </p:par>
                              <p:par>
                                <p:cTn id="107" presetID="16" presetClass="entr" presetSubtype="26" fill="hold"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p:cBhvr>
                                        <p:cTn id="109" dur="500"/>
                                        <p:tgtEl>
                                          <p:spTgt spid="16"/>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p:cBhvr>
                                        <p:cTn id="1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2" grpId="0" bldLvl="0" autoUpdateAnimBg="0"/>
      <p:bldP spid="14" grpId="0" bldLvl="0" autoUpdateAnimBg="0"/>
      <p:bldP spid="17" grpId="0" bldLvl="0" autoUpdateAnimBg="0"/>
      <p:bldP spid="18" grpId="0" bldLvl="0" autoUpdateAnimBg="0"/>
      <p:bldP spid="19" grpId="0" bldLvl="0" autoUpdateAnimBg="0"/>
      <p:bldP spid="22"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nimBg="1" autoUpdateAnimBg="0"/>
      <p:bldP spid="31" grpId="0" bldLvl="0" animBg="1" autoUpdateAnimBg="0"/>
      <p:bldP spid="33" grpId="0" bldLvl="0" animBg="1" autoUpdateAnimBg="0"/>
      <p:bldP spid="34" grpId="0" bldLvl="0" animBg="1" autoUpdateAnimBg="0"/>
      <p:bldP spid="35"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2A7B-3DE7-480D-9056-0BE930B50F5E}"/>
              </a:ext>
            </a:extLst>
          </p:cNvPr>
          <p:cNvSpPr>
            <a:spLocks noGrp="1"/>
          </p:cNvSpPr>
          <p:nvPr>
            <p:ph type="title"/>
          </p:nvPr>
        </p:nvSpPr>
        <p:spPr/>
        <p:txBody>
          <a:bodyPr/>
          <a:lstStyle/>
          <a:p>
            <a:r>
              <a:rPr lang="zh-CN" altLang="en-US" dirty="0"/>
              <a:t>土地和地租</a:t>
            </a:r>
          </a:p>
        </p:txBody>
      </p:sp>
      <p:sp>
        <p:nvSpPr>
          <p:cNvPr id="3" name="内容占位符 2">
            <a:extLst>
              <a:ext uri="{FF2B5EF4-FFF2-40B4-BE49-F238E27FC236}">
                <a16:creationId xmlns:a16="http://schemas.microsoft.com/office/drawing/2014/main" id="{624A74EA-632E-4336-8A2B-8AEECCDE7A78}"/>
              </a:ext>
            </a:extLst>
          </p:cNvPr>
          <p:cNvSpPr>
            <a:spLocks noGrp="1"/>
          </p:cNvSpPr>
          <p:nvPr>
            <p:ph idx="1"/>
          </p:nvPr>
        </p:nvSpPr>
        <p:spPr/>
        <p:txBody>
          <a:bodyPr/>
          <a:lstStyle/>
          <a:p>
            <a:r>
              <a:rPr lang="zh-CN" altLang="en-US" dirty="0"/>
              <a:t>土地的供给曲线</a:t>
            </a:r>
          </a:p>
          <a:p>
            <a:r>
              <a:rPr lang="zh-CN" altLang="en-US" dirty="0"/>
              <a:t>土地：土地通常泛指自然资源</a:t>
            </a:r>
            <a:r>
              <a:rPr lang="en-US" altLang="zh-CN" dirty="0"/>
              <a:t>, </a:t>
            </a:r>
            <a:r>
              <a:rPr lang="zh-CN" altLang="en-US" dirty="0"/>
              <a:t>其显著特点是数量有限</a:t>
            </a:r>
            <a:r>
              <a:rPr lang="en-US" altLang="zh-CN" dirty="0"/>
              <a:t>, </a:t>
            </a:r>
            <a:r>
              <a:rPr lang="zh-CN" altLang="en-US" dirty="0"/>
              <a:t>它的“自然供给” 固定不变</a:t>
            </a:r>
            <a:r>
              <a:rPr lang="en-US" altLang="zh-CN" dirty="0"/>
              <a:t>, </a:t>
            </a:r>
            <a:r>
              <a:rPr lang="zh-CN" altLang="en-US" dirty="0"/>
              <a:t>不会随土地价格的变化而变化。</a:t>
            </a:r>
          </a:p>
          <a:p>
            <a:r>
              <a:rPr lang="zh-CN" altLang="en-US" dirty="0"/>
              <a:t>土地服务及价格</a:t>
            </a:r>
          </a:p>
          <a:p>
            <a:r>
              <a:rPr lang="zh-CN" altLang="en-US" dirty="0"/>
              <a:t>假定下面讨论的土地供给和土地价格均是指土地服务的供给和土地服务的价格亦即“地租” 。</a:t>
            </a:r>
          </a:p>
          <a:p>
            <a:endParaRPr lang="zh-CN" altLang="en-US" dirty="0"/>
          </a:p>
        </p:txBody>
      </p:sp>
    </p:spTree>
    <p:extLst>
      <p:ext uri="{BB962C8B-B14F-4D97-AF65-F5344CB8AC3E}">
        <p14:creationId xmlns:p14="http://schemas.microsoft.com/office/powerpoint/2010/main" val="1680200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834A0-D3D9-4BF6-8C4D-22327D84DC81}"/>
              </a:ext>
            </a:extLst>
          </p:cNvPr>
          <p:cNvSpPr>
            <a:spLocks noGrp="1"/>
          </p:cNvSpPr>
          <p:nvPr>
            <p:ph type="title"/>
          </p:nvPr>
        </p:nvSpPr>
        <p:spPr/>
        <p:txBody>
          <a:bodyPr>
            <a:normAutofit/>
          </a:bodyPr>
          <a:lstStyle/>
          <a:p>
            <a:r>
              <a:rPr lang="zh-CN" altLang="en-US" dirty="0"/>
              <a:t>土地的供给曲线</a:t>
            </a:r>
          </a:p>
        </p:txBody>
      </p:sp>
      <p:sp>
        <p:nvSpPr>
          <p:cNvPr id="3" name="内容占位符 2">
            <a:extLst>
              <a:ext uri="{FF2B5EF4-FFF2-40B4-BE49-F238E27FC236}">
                <a16:creationId xmlns:a16="http://schemas.microsoft.com/office/drawing/2014/main" id="{D3C554C2-E85F-464E-87D7-00538425807F}"/>
              </a:ext>
            </a:extLst>
          </p:cNvPr>
          <p:cNvSpPr>
            <a:spLocks noGrp="1"/>
          </p:cNvSpPr>
          <p:nvPr>
            <p:ph idx="1"/>
          </p:nvPr>
        </p:nvSpPr>
        <p:spPr/>
        <p:txBody>
          <a:bodyPr/>
          <a:lstStyle/>
          <a:p>
            <a:endParaRPr lang="zh-CN" altLang="en-US"/>
          </a:p>
        </p:txBody>
      </p:sp>
      <p:sp>
        <p:nvSpPr>
          <p:cNvPr id="4" name="Rectangle 3">
            <a:extLst>
              <a:ext uri="{FF2B5EF4-FFF2-40B4-BE49-F238E27FC236}">
                <a16:creationId xmlns:a16="http://schemas.microsoft.com/office/drawing/2014/main" id="{97461C36-78D4-4D5B-9CFE-92B7F754A7EA}"/>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endParaRPr lang="zh-CN" altLang="en-US" dirty="0"/>
          </a:p>
        </p:txBody>
      </p:sp>
      <p:sp>
        <p:nvSpPr>
          <p:cNvPr id="5" name="Line 4">
            <a:extLst>
              <a:ext uri="{FF2B5EF4-FFF2-40B4-BE49-F238E27FC236}">
                <a16:creationId xmlns:a16="http://schemas.microsoft.com/office/drawing/2014/main" id="{7E1D81C2-E664-416C-8550-B52BD3B80D46}"/>
              </a:ext>
            </a:extLst>
          </p:cNvPr>
          <p:cNvSpPr>
            <a:spLocks noChangeShapeType="1"/>
          </p:cNvSpPr>
          <p:nvPr/>
        </p:nvSpPr>
        <p:spPr bwMode="auto">
          <a:xfrm flipV="1">
            <a:off x="2946400" y="2012950"/>
            <a:ext cx="0" cy="38036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2AFC27B0-D92E-4EAF-8511-B3BFF1054BB9}"/>
              </a:ext>
            </a:extLst>
          </p:cNvPr>
          <p:cNvSpPr>
            <a:spLocks noChangeShapeType="1"/>
          </p:cNvSpPr>
          <p:nvPr/>
        </p:nvSpPr>
        <p:spPr bwMode="auto">
          <a:xfrm>
            <a:off x="2946400" y="5818188"/>
            <a:ext cx="3932238"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5259E34F-85CD-4A19-A24C-E0AC5AAF3D60}"/>
              </a:ext>
            </a:extLst>
          </p:cNvPr>
          <p:cNvSpPr>
            <a:spLocks noChangeArrowheads="1"/>
          </p:cNvSpPr>
          <p:nvPr/>
        </p:nvSpPr>
        <p:spPr bwMode="auto">
          <a:xfrm>
            <a:off x="2527300" y="1928813"/>
            <a:ext cx="6699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endParaRPr lang="zh-CN" altLang="en-US" sz="1600">
              <a:solidFill>
                <a:schemeClr val="tx1"/>
              </a:solidFill>
            </a:endParaRPr>
          </a:p>
        </p:txBody>
      </p:sp>
      <p:sp>
        <p:nvSpPr>
          <p:cNvPr id="8" name="Text Box 7">
            <a:extLst>
              <a:ext uri="{FF2B5EF4-FFF2-40B4-BE49-F238E27FC236}">
                <a16:creationId xmlns:a16="http://schemas.microsoft.com/office/drawing/2014/main" id="{0400981E-7CCE-403B-A309-17566AEB3B06}"/>
              </a:ext>
            </a:extLst>
          </p:cNvPr>
          <p:cNvSpPr>
            <a:spLocks noChangeArrowheads="1"/>
          </p:cNvSpPr>
          <p:nvPr/>
        </p:nvSpPr>
        <p:spPr bwMode="auto">
          <a:xfrm>
            <a:off x="2611438" y="5649913"/>
            <a:ext cx="3603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B9304A32-1CE2-4527-BBF4-8BE161A79B51}"/>
              </a:ext>
            </a:extLst>
          </p:cNvPr>
          <p:cNvSpPr>
            <a:spLocks noChangeArrowheads="1"/>
          </p:cNvSpPr>
          <p:nvPr/>
        </p:nvSpPr>
        <p:spPr bwMode="auto">
          <a:xfrm>
            <a:off x="6710363" y="5819775"/>
            <a:ext cx="3619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a:t>
            </a:r>
            <a:endParaRPr lang="zh-CN" altLang="en-US" sz="1600">
              <a:solidFill>
                <a:schemeClr val="tx1"/>
              </a:solidFill>
            </a:endParaRPr>
          </a:p>
        </p:txBody>
      </p:sp>
      <p:sp>
        <p:nvSpPr>
          <p:cNvPr id="10" name="Text Box 9">
            <a:extLst>
              <a:ext uri="{FF2B5EF4-FFF2-40B4-BE49-F238E27FC236}">
                <a16:creationId xmlns:a16="http://schemas.microsoft.com/office/drawing/2014/main" id="{4650C883-E4DD-4E98-B6ED-3186AE6E0EA6}"/>
              </a:ext>
            </a:extLst>
          </p:cNvPr>
          <p:cNvSpPr>
            <a:spLocks noChangeArrowheads="1"/>
          </p:cNvSpPr>
          <p:nvPr/>
        </p:nvSpPr>
        <p:spPr bwMode="auto">
          <a:xfrm>
            <a:off x="2214563" y="4332288"/>
            <a:ext cx="5635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1" name="Text Box 10">
            <a:extLst>
              <a:ext uri="{FF2B5EF4-FFF2-40B4-BE49-F238E27FC236}">
                <a16:creationId xmlns:a16="http://schemas.microsoft.com/office/drawing/2014/main" id="{D8F71773-CF3C-43B3-A068-14D7207D9816}"/>
              </a:ext>
            </a:extLst>
          </p:cNvPr>
          <p:cNvSpPr>
            <a:spLocks noChangeArrowheads="1"/>
          </p:cNvSpPr>
          <p:nvPr/>
        </p:nvSpPr>
        <p:spPr bwMode="auto">
          <a:xfrm>
            <a:off x="6543675" y="3197225"/>
            <a:ext cx="3587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2" name="Text Box 11">
            <a:extLst>
              <a:ext uri="{FF2B5EF4-FFF2-40B4-BE49-F238E27FC236}">
                <a16:creationId xmlns:a16="http://schemas.microsoft.com/office/drawing/2014/main" id="{71E5F096-14AE-4BC9-9E03-F163D4FDA9D0}"/>
              </a:ext>
            </a:extLst>
          </p:cNvPr>
          <p:cNvSpPr>
            <a:spLocks noChangeArrowheads="1"/>
          </p:cNvSpPr>
          <p:nvPr/>
        </p:nvSpPr>
        <p:spPr bwMode="auto">
          <a:xfrm>
            <a:off x="2789238" y="3495675"/>
            <a:ext cx="3603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3" name="Line 12">
            <a:extLst>
              <a:ext uri="{FF2B5EF4-FFF2-40B4-BE49-F238E27FC236}">
                <a16:creationId xmlns:a16="http://schemas.microsoft.com/office/drawing/2014/main" id="{5778FB1D-CD6D-47F1-A3AF-94D0B7070F68}"/>
              </a:ext>
            </a:extLst>
          </p:cNvPr>
          <p:cNvSpPr>
            <a:spLocks noChangeShapeType="1"/>
          </p:cNvSpPr>
          <p:nvPr/>
        </p:nvSpPr>
        <p:spPr bwMode="auto">
          <a:xfrm>
            <a:off x="4787900" y="2859088"/>
            <a:ext cx="0" cy="2959100"/>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a:extLst>
              <a:ext uri="{FF2B5EF4-FFF2-40B4-BE49-F238E27FC236}">
                <a16:creationId xmlns:a16="http://schemas.microsoft.com/office/drawing/2014/main" id="{23C3255E-B00D-49D2-97D5-CFC04F9DF26B}"/>
              </a:ext>
            </a:extLst>
          </p:cNvPr>
          <p:cNvSpPr>
            <a:spLocks noChangeArrowheads="1"/>
          </p:cNvSpPr>
          <p:nvPr/>
        </p:nvSpPr>
        <p:spPr bwMode="auto">
          <a:xfrm>
            <a:off x="4702175" y="2520950"/>
            <a:ext cx="3619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600">
              <a:solidFill>
                <a:schemeClr val="tx1"/>
              </a:solidFill>
            </a:endParaRPr>
          </a:p>
        </p:txBody>
      </p:sp>
      <p:pic>
        <p:nvPicPr>
          <p:cNvPr id="15" name="Object 14">
            <a:extLst>
              <a:ext uri="{FF2B5EF4-FFF2-40B4-BE49-F238E27FC236}">
                <a16:creationId xmlns:a16="http://schemas.microsoft.com/office/drawing/2014/main" id="{F7B15DF5-2672-4F7D-8500-3733AB33B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5818188"/>
            <a:ext cx="333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圆角矩形标注 14">
            <a:extLst>
              <a:ext uri="{FF2B5EF4-FFF2-40B4-BE49-F238E27FC236}">
                <a16:creationId xmlns:a16="http://schemas.microsoft.com/office/drawing/2014/main" id="{DD0311FB-7B6D-4B3B-BF91-D616981E983B}"/>
              </a:ext>
            </a:extLst>
          </p:cNvPr>
          <p:cNvSpPr>
            <a:spLocks noChangeArrowheads="1"/>
          </p:cNvSpPr>
          <p:nvPr/>
        </p:nvSpPr>
        <p:spPr bwMode="auto">
          <a:xfrm>
            <a:off x="5500688" y="1928813"/>
            <a:ext cx="3286125" cy="1736725"/>
          </a:xfrm>
          <a:prstGeom prst="wedgeRoundRectCallout">
            <a:avLst>
              <a:gd name="adj1" fmla="val -67208"/>
              <a:gd name="adj2" fmla="val 65843"/>
              <a:gd name="adj3" fmla="val 16667"/>
            </a:avLst>
          </a:prstGeom>
          <a:solidFill>
            <a:srgbClr val="EAF5F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假定土地所有者的效用只取决于消费。</a:t>
            </a:r>
            <a:r>
              <a:rPr lang="en-US" altLang="zh-CN" sz="1600" b="0">
                <a:solidFill>
                  <a:srgbClr val="000000"/>
                </a:solidFill>
              </a:rPr>
              <a:t> </a:t>
            </a:r>
            <a:r>
              <a:rPr lang="zh-CN" altLang="en-US" sz="1600" b="0">
                <a:solidFill>
                  <a:srgbClr val="000000"/>
                </a:solidFill>
              </a:rPr>
              <a:t>在效用最大化条件下，土地所有者将把全部的土地都供给市场</a:t>
            </a:r>
            <a:r>
              <a:rPr lang="en-US" altLang="zh-CN" sz="1600" b="0">
                <a:solidFill>
                  <a:srgbClr val="000000"/>
                </a:solidFill>
              </a:rPr>
              <a:t>———</a:t>
            </a:r>
            <a:r>
              <a:rPr lang="zh-CN" altLang="en-US" sz="1600" b="0">
                <a:solidFill>
                  <a:srgbClr val="000000"/>
                </a:solidFill>
              </a:rPr>
              <a:t>无论土地价格</a:t>
            </a:r>
            <a:r>
              <a:rPr lang="en-US" altLang="zh-CN" sz="1600" b="0">
                <a:solidFill>
                  <a:srgbClr val="000000"/>
                </a:solidFill>
              </a:rPr>
              <a:t>(</a:t>
            </a:r>
            <a:r>
              <a:rPr lang="zh-CN" altLang="en-US" sz="1600" b="0">
                <a:solidFill>
                  <a:srgbClr val="000000"/>
                </a:solidFill>
              </a:rPr>
              <a:t>用</a:t>
            </a:r>
            <a:r>
              <a:rPr lang="en-US" altLang="zh-CN" sz="1600" b="0">
                <a:solidFill>
                  <a:srgbClr val="000000"/>
                </a:solidFill>
              </a:rPr>
              <a:t>R</a:t>
            </a:r>
            <a:r>
              <a:rPr lang="zh-CN" altLang="en-US" sz="1600" b="0">
                <a:solidFill>
                  <a:srgbClr val="000000"/>
                </a:solidFill>
              </a:rPr>
              <a:t>表示</a:t>
            </a:r>
            <a:r>
              <a:rPr lang="en-US" altLang="zh-CN" sz="1600" b="0">
                <a:solidFill>
                  <a:srgbClr val="000000"/>
                </a:solidFill>
              </a:rPr>
              <a:t>) </a:t>
            </a:r>
            <a:r>
              <a:rPr lang="zh-CN" altLang="en-US" sz="1600" b="0">
                <a:solidFill>
                  <a:srgbClr val="000000"/>
                </a:solidFill>
              </a:rPr>
              <a:t>是多少。 因此</a:t>
            </a:r>
            <a:r>
              <a:rPr lang="en-US" altLang="zh-CN" sz="1600" b="0">
                <a:solidFill>
                  <a:srgbClr val="000000"/>
                </a:solidFill>
              </a:rPr>
              <a:t>, </a:t>
            </a:r>
            <a:r>
              <a:rPr lang="zh-CN" altLang="en-US" sz="1600" b="0">
                <a:solidFill>
                  <a:srgbClr val="000000"/>
                </a:solidFill>
              </a:rPr>
              <a:t>土地供给曲线将在</a:t>
            </a:r>
            <a:r>
              <a:rPr lang="en-US" altLang="zh-CN" sz="1600" b="0">
                <a:solidFill>
                  <a:srgbClr val="000000"/>
                </a:solidFill>
              </a:rPr>
              <a:t>M</a:t>
            </a:r>
            <a:r>
              <a:rPr lang="zh-CN" altLang="en-US" sz="1600" b="0">
                <a:solidFill>
                  <a:srgbClr val="000000"/>
                </a:solidFill>
              </a:rPr>
              <a:t>的位置上垂直</a:t>
            </a:r>
            <a:endParaRPr lang="zh-CN" altLang="en-US" sz="1600">
              <a:solidFill>
                <a:schemeClr val="tx1"/>
              </a:solidFill>
            </a:endParaRPr>
          </a:p>
        </p:txBody>
      </p:sp>
    </p:spTree>
    <p:extLst>
      <p:ext uri="{BB962C8B-B14F-4D97-AF65-F5344CB8AC3E}">
        <p14:creationId xmlns:p14="http://schemas.microsoft.com/office/powerpoint/2010/main" val="27429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p:cBhvr>
                                        <p:cTn id="34" dur="500"/>
                                        <p:tgtEl>
                                          <p:spTgt spid="14"/>
                                        </p:tgtEl>
                                      </p:cBhvr>
                                    </p:animEffect>
                                  </p:childTnLst>
                                </p:cTn>
                              </p:par>
                              <p:par>
                                <p:cTn id="35" presetID="16" presetClass="entr" presetSubtype="26"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p:cBhvr>
                                        <p:cTn id="37" dur="500"/>
                                        <p:tgtEl>
                                          <p:spTgt spid="13"/>
                                        </p:tgtEl>
                                      </p:cBhvr>
                                    </p:animEffect>
                                  </p:childTnLst>
                                </p:cTn>
                              </p:par>
                              <p:par>
                                <p:cTn id="38" presetID="16" presetClass="entr" presetSubtype="26"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4" grpId="0" bldLvl="0" autoUpdateAnimBg="0"/>
      <p:bldP spid="16" grpId="0" bldLvl="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BE507-7493-484F-8912-4EF20DE949C0}"/>
              </a:ext>
            </a:extLst>
          </p:cNvPr>
          <p:cNvSpPr>
            <a:spLocks noGrp="1"/>
          </p:cNvSpPr>
          <p:nvPr>
            <p:ph type="title"/>
          </p:nvPr>
        </p:nvSpPr>
        <p:spPr/>
        <p:txBody>
          <a:bodyPr/>
          <a:lstStyle/>
          <a:p>
            <a:r>
              <a:rPr lang="zh-CN" altLang="en-US" dirty="0"/>
              <a:t>土地和地租</a:t>
            </a:r>
          </a:p>
        </p:txBody>
      </p:sp>
      <p:sp>
        <p:nvSpPr>
          <p:cNvPr id="3" name="内容占位符 2">
            <a:extLst>
              <a:ext uri="{FF2B5EF4-FFF2-40B4-BE49-F238E27FC236}">
                <a16:creationId xmlns:a16="http://schemas.microsoft.com/office/drawing/2014/main" id="{A9E92A57-A12D-430F-A360-3BFD13CEE4B8}"/>
              </a:ext>
            </a:extLst>
          </p:cNvPr>
          <p:cNvSpPr>
            <a:spLocks noGrp="1"/>
          </p:cNvSpPr>
          <p:nvPr>
            <p:ph idx="1"/>
          </p:nvPr>
        </p:nvSpPr>
        <p:spPr/>
        <p:txBody>
          <a:bodyPr/>
          <a:lstStyle/>
          <a:p>
            <a:r>
              <a:rPr lang="zh-CN" altLang="en-US" dirty="0"/>
              <a:t>使用土地的价格和地租：</a:t>
            </a:r>
          </a:p>
          <a:p>
            <a:r>
              <a:rPr lang="zh-CN" altLang="en-US" dirty="0"/>
              <a:t>市场的供给曲线</a:t>
            </a:r>
          </a:p>
          <a:p>
            <a:pPr lvl="1"/>
            <a:r>
              <a:rPr lang="zh-CN" altLang="en-US" dirty="0"/>
              <a:t>假定土地没有自用价值的条件下</a:t>
            </a:r>
            <a:r>
              <a:rPr lang="en-US" altLang="zh-CN" dirty="0"/>
              <a:t>, </a:t>
            </a:r>
            <a:r>
              <a:rPr lang="zh-CN" altLang="en-US" dirty="0"/>
              <a:t>单个土地所有者的土地供给曲线是一条垂直的直线。</a:t>
            </a:r>
          </a:p>
          <a:p>
            <a:pPr lvl="1"/>
            <a:r>
              <a:rPr lang="zh-CN" altLang="en-US" dirty="0"/>
              <a:t>市场的土地供给曲线是所有单个土地所有者的土地供给曲线的水平相加。</a:t>
            </a:r>
          </a:p>
          <a:p>
            <a:r>
              <a:rPr lang="zh-CN" altLang="en-US" dirty="0"/>
              <a:t>市场的需求曲线：土地的需求取决于土地的边际产品收益</a:t>
            </a:r>
          </a:p>
          <a:p>
            <a:pPr lvl="1"/>
            <a:r>
              <a:rPr lang="zh-CN" altLang="en-US" dirty="0"/>
              <a:t>向右下方倾斜</a:t>
            </a:r>
          </a:p>
          <a:p>
            <a:endParaRPr lang="zh-CN" altLang="en-US" dirty="0"/>
          </a:p>
          <a:p>
            <a:endParaRPr lang="zh-CN" altLang="en-US" dirty="0"/>
          </a:p>
        </p:txBody>
      </p:sp>
    </p:spTree>
    <p:extLst>
      <p:ext uri="{BB962C8B-B14F-4D97-AF65-F5344CB8AC3E}">
        <p14:creationId xmlns:p14="http://schemas.microsoft.com/office/powerpoint/2010/main" val="26391641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9070F-D5A7-4FEC-AEF9-3D0AF7A20A3C}"/>
              </a:ext>
            </a:extLst>
          </p:cNvPr>
          <p:cNvSpPr>
            <a:spLocks noGrp="1"/>
          </p:cNvSpPr>
          <p:nvPr>
            <p:ph type="title"/>
          </p:nvPr>
        </p:nvSpPr>
        <p:spPr/>
        <p:txBody>
          <a:bodyPr/>
          <a:lstStyle/>
          <a:p>
            <a:r>
              <a:rPr lang="zh-CN" altLang="en-US" dirty="0"/>
              <a:t>地租产生的原因</a:t>
            </a:r>
          </a:p>
        </p:txBody>
      </p:sp>
      <p:sp>
        <p:nvSpPr>
          <p:cNvPr id="3" name="内容占位符 2">
            <a:extLst>
              <a:ext uri="{FF2B5EF4-FFF2-40B4-BE49-F238E27FC236}">
                <a16:creationId xmlns:a16="http://schemas.microsoft.com/office/drawing/2014/main" id="{31B70A9B-2C66-4DF0-A3DC-6B5B76FF7522}"/>
              </a:ext>
            </a:extLst>
          </p:cNvPr>
          <p:cNvSpPr>
            <a:spLocks noGrp="1"/>
          </p:cNvSpPr>
          <p:nvPr>
            <p:ph idx="1"/>
          </p:nvPr>
        </p:nvSpPr>
        <p:spPr/>
        <p:txBody>
          <a:bodyPr/>
          <a:lstStyle/>
          <a:p>
            <a:r>
              <a:rPr lang="zh-CN" altLang="en-US" dirty="0"/>
              <a:t>地租产生的根本原因为土地的稀少和固定不变</a:t>
            </a:r>
            <a:r>
              <a:rPr lang="en-US" altLang="zh-CN" dirty="0"/>
              <a:t>, </a:t>
            </a:r>
            <a:r>
              <a:rPr lang="zh-CN" altLang="en-US" dirty="0"/>
              <a:t>而把地租产生的直接原因为土地需求曲线的右移。</a:t>
            </a:r>
          </a:p>
          <a:p>
            <a:endParaRPr lang="zh-CN" altLang="en-US" dirty="0"/>
          </a:p>
        </p:txBody>
      </p:sp>
      <p:sp>
        <p:nvSpPr>
          <p:cNvPr id="5" name="Text Box 6">
            <a:extLst>
              <a:ext uri="{FF2B5EF4-FFF2-40B4-BE49-F238E27FC236}">
                <a16:creationId xmlns:a16="http://schemas.microsoft.com/office/drawing/2014/main" id="{BCBD5DB4-FDFE-486F-97CB-BB6D5EE471C1}"/>
              </a:ext>
            </a:extLst>
          </p:cNvPr>
          <p:cNvSpPr>
            <a:spLocks noChangeArrowheads="1"/>
          </p:cNvSpPr>
          <p:nvPr/>
        </p:nvSpPr>
        <p:spPr bwMode="auto">
          <a:xfrm>
            <a:off x="1543050" y="2714625"/>
            <a:ext cx="696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endParaRPr lang="zh-CN" altLang="en-US" sz="1600">
              <a:solidFill>
                <a:schemeClr val="tx1"/>
              </a:solidFill>
            </a:endParaRPr>
          </a:p>
        </p:txBody>
      </p:sp>
      <p:sp>
        <p:nvSpPr>
          <p:cNvPr id="6" name="Text Box 9">
            <a:extLst>
              <a:ext uri="{FF2B5EF4-FFF2-40B4-BE49-F238E27FC236}">
                <a16:creationId xmlns:a16="http://schemas.microsoft.com/office/drawing/2014/main" id="{C9C3856C-FA71-4D51-B4DC-43DFD7A4D364}"/>
              </a:ext>
            </a:extLst>
          </p:cNvPr>
          <p:cNvSpPr>
            <a:spLocks noChangeArrowheads="1"/>
          </p:cNvSpPr>
          <p:nvPr/>
        </p:nvSpPr>
        <p:spPr bwMode="auto">
          <a:xfrm>
            <a:off x="1214438" y="4678363"/>
            <a:ext cx="5905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7" name="Text Box 19">
            <a:extLst>
              <a:ext uri="{FF2B5EF4-FFF2-40B4-BE49-F238E27FC236}">
                <a16:creationId xmlns:a16="http://schemas.microsoft.com/office/drawing/2014/main" id="{1FC21E7F-27B5-4CC5-976F-8DB2D60B9E24}"/>
              </a:ext>
            </a:extLst>
          </p:cNvPr>
          <p:cNvSpPr>
            <a:spLocks noChangeArrowheads="1"/>
          </p:cNvSpPr>
          <p:nvPr/>
        </p:nvSpPr>
        <p:spPr bwMode="auto">
          <a:xfrm>
            <a:off x="1543050" y="4302125"/>
            <a:ext cx="8969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R</a:t>
            </a:r>
            <a:r>
              <a:rPr lang="zh-CN" altLang="en-US" sz="1000">
                <a:solidFill>
                  <a:srgbClr val="000000"/>
                </a:solidFill>
              </a:rPr>
              <a:t>0</a:t>
            </a:r>
            <a:endParaRPr lang="zh-CN" altLang="en-US" sz="1600">
              <a:solidFill>
                <a:schemeClr val="tx1"/>
              </a:solidFill>
            </a:endParaRPr>
          </a:p>
        </p:txBody>
      </p:sp>
      <p:sp>
        <p:nvSpPr>
          <p:cNvPr id="8" name="Line 4">
            <a:extLst>
              <a:ext uri="{FF2B5EF4-FFF2-40B4-BE49-F238E27FC236}">
                <a16:creationId xmlns:a16="http://schemas.microsoft.com/office/drawing/2014/main" id="{6FAF7176-F5C9-4D8D-AFBD-C0452B1DBBEF}"/>
              </a:ext>
            </a:extLst>
          </p:cNvPr>
          <p:cNvSpPr>
            <a:spLocks noChangeShapeType="1"/>
          </p:cNvSpPr>
          <p:nvPr/>
        </p:nvSpPr>
        <p:spPr bwMode="auto">
          <a:xfrm flipV="1">
            <a:off x="2000250" y="2820988"/>
            <a:ext cx="0" cy="310832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5">
            <a:extLst>
              <a:ext uri="{FF2B5EF4-FFF2-40B4-BE49-F238E27FC236}">
                <a16:creationId xmlns:a16="http://schemas.microsoft.com/office/drawing/2014/main" id="{E3E724E6-BF93-40F3-96EF-D1420819D4A5}"/>
              </a:ext>
            </a:extLst>
          </p:cNvPr>
          <p:cNvSpPr>
            <a:spLocks noChangeShapeType="1"/>
          </p:cNvSpPr>
          <p:nvPr/>
        </p:nvSpPr>
        <p:spPr bwMode="auto">
          <a:xfrm>
            <a:off x="1978025" y="5891213"/>
            <a:ext cx="4106863"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7">
            <a:extLst>
              <a:ext uri="{FF2B5EF4-FFF2-40B4-BE49-F238E27FC236}">
                <a16:creationId xmlns:a16="http://schemas.microsoft.com/office/drawing/2014/main" id="{9D6B55C3-2178-4EB6-91DC-0E7DA0235974}"/>
              </a:ext>
            </a:extLst>
          </p:cNvPr>
          <p:cNvSpPr>
            <a:spLocks noChangeArrowheads="1"/>
          </p:cNvSpPr>
          <p:nvPr/>
        </p:nvSpPr>
        <p:spPr bwMode="auto">
          <a:xfrm>
            <a:off x="1628775" y="5756275"/>
            <a:ext cx="3778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11" name="Text Box 8">
            <a:extLst>
              <a:ext uri="{FF2B5EF4-FFF2-40B4-BE49-F238E27FC236}">
                <a16:creationId xmlns:a16="http://schemas.microsoft.com/office/drawing/2014/main" id="{F07C81C7-11E6-45C4-A0F1-861BCBE2475B}"/>
              </a:ext>
            </a:extLst>
          </p:cNvPr>
          <p:cNvSpPr>
            <a:spLocks noChangeArrowheads="1"/>
          </p:cNvSpPr>
          <p:nvPr/>
        </p:nvSpPr>
        <p:spPr bwMode="auto">
          <a:xfrm>
            <a:off x="5908675" y="5892800"/>
            <a:ext cx="3778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a:t>
            </a:r>
            <a:endParaRPr lang="zh-CN" altLang="en-US" sz="1600">
              <a:solidFill>
                <a:schemeClr val="tx1"/>
              </a:solidFill>
            </a:endParaRPr>
          </a:p>
        </p:txBody>
      </p:sp>
      <p:sp>
        <p:nvSpPr>
          <p:cNvPr id="12" name="Text Box 10">
            <a:extLst>
              <a:ext uri="{FF2B5EF4-FFF2-40B4-BE49-F238E27FC236}">
                <a16:creationId xmlns:a16="http://schemas.microsoft.com/office/drawing/2014/main" id="{185A8D76-5696-4FEB-A5A7-B7AF3E5A6291}"/>
              </a:ext>
            </a:extLst>
          </p:cNvPr>
          <p:cNvSpPr>
            <a:spLocks noChangeArrowheads="1"/>
          </p:cNvSpPr>
          <p:nvPr/>
        </p:nvSpPr>
        <p:spPr bwMode="auto">
          <a:xfrm>
            <a:off x="5732463" y="3751263"/>
            <a:ext cx="3762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3" name="Text Box 11">
            <a:extLst>
              <a:ext uri="{FF2B5EF4-FFF2-40B4-BE49-F238E27FC236}">
                <a16:creationId xmlns:a16="http://schemas.microsoft.com/office/drawing/2014/main" id="{6BD413FF-C683-4EB6-883E-D16B59FB1D73}"/>
              </a:ext>
            </a:extLst>
          </p:cNvPr>
          <p:cNvSpPr>
            <a:spLocks noChangeArrowheads="1"/>
          </p:cNvSpPr>
          <p:nvPr/>
        </p:nvSpPr>
        <p:spPr bwMode="auto">
          <a:xfrm>
            <a:off x="1814513" y="3994150"/>
            <a:ext cx="3762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4" name="Line 12">
            <a:extLst>
              <a:ext uri="{FF2B5EF4-FFF2-40B4-BE49-F238E27FC236}">
                <a16:creationId xmlns:a16="http://schemas.microsoft.com/office/drawing/2014/main" id="{02F1C9A8-3C85-4DAB-8467-8C2B5A8B50C3}"/>
              </a:ext>
            </a:extLst>
          </p:cNvPr>
          <p:cNvSpPr>
            <a:spLocks noChangeShapeType="1"/>
          </p:cNvSpPr>
          <p:nvPr/>
        </p:nvSpPr>
        <p:spPr bwMode="auto">
          <a:xfrm>
            <a:off x="4773613" y="3475038"/>
            <a:ext cx="1587" cy="2416175"/>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3">
            <a:extLst>
              <a:ext uri="{FF2B5EF4-FFF2-40B4-BE49-F238E27FC236}">
                <a16:creationId xmlns:a16="http://schemas.microsoft.com/office/drawing/2014/main" id="{390B7717-122A-495F-819C-11DA38AA96A0}"/>
              </a:ext>
            </a:extLst>
          </p:cNvPr>
          <p:cNvSpPr>
            <a:spLocks noChangeArrowheads="1"/>
          </p:cNvSpPr>
          <p:nvPr/>
        </p:nvSpPr>
        <p:spPr bwMode="auto">
          <a:xfrm>
            <a:off x="4686300" y="3198813"/>
            <a:ext cx="3778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S</a:t>
            </a:r>
            <a:endParaRPr lang="zh-CN" altLang="en-US" sz="1600">
              <a:solidFill>
                <a:schemeClr val="tx1"/>
              </a:solidFill>
            </a:endParaRPr>
          </a:p>
        </p:txBody>
      </p:sp>
      <p:sp>
        <p:nvSpPr>
          <p:cNvPr id="16" name="Line 14">
            <a:extLst>
              <a:ext uri="{FF2B5EF4-FFF2-40B4-BE49-F238E27FC236}">
                <a16:creationId xmlns:a16="http://schemas.microsoft.com/office/drawing/2014/main" id="{5499F3E5-AFCA-4E29-B4BB-7D6221DCC819}"/>
              </a:ext>
            </a:extLst>
          </p:cNvPr>
          <p:cNvSpPr>
            <a:spLocks noChangeShapeType="1"/>
          </p:cNvSpPr>
          <p:nvPr/>
        </p:nvSpPr>
        <p:spPr bwMode="auto">
          <a:xfrm>
            <a:off x="3289300" y="3406775"/>
            <a:ext cx="2533650" cy="1865313"/>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F85A0A5C-64A8-404D-9650-499281DC46C5}"/>
              </a:ext>
            </a:extLst>
          </p:cNvPr>
          <p:cNvSpPr>
            <a:spLocks noChangeShapeType="1"/>
          </p:cNvSpPr>
          <p:nvPr/>
        </p:nvSpPr>
        <p:spPr bwMode="auto">
          <a:xfrm>
            <a:off x="3376613" y="4854575"/>
            <a:ext cx="1660525" cy="1244600"/>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1D6CDB33-A608-4FEB-976C-661D09EB1732}"/>
              </a:ext>
            </a:extLst>
          </p:cNvPr>
          <p:cNvSpPr>
            <a:spLocks noChangeShapeType="1"/>
          </p:cNvSpPr>
          <p:nvPr/>
        </p:nvSpPr>
        <p:spPr bwMode="auto">
          <a:xfrm flipH="1">
            <a:off x="1978025" y="4511675"/>
            <a:ext cx="27955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7">
            <a:extLst>
              <a:ext uri="{FF2B5EF4-FFF2-40B4-BE49-F238E27FC236}">
                <a16:creationId xmlns:a16="http://schemas.microsoft.com/office/drawing/2014/main" id="{2F14A6BC-E595-446E-A378-51B899BD2DBD}"/>
              </a:ext>
            </a:extLst>
          </p:cNvPr>
          <p:cNvSpPr>
            <a:spLocks noChangeArrowheads="1"/>
          </p:cNvSpPr>
          <p:nvPr/>
        </p:nvSpPr>
        <p:spPr bwMode="auto">
          <a:xfrm>
            <a:off x="3025775" y="3116263"/>
            <a:ext cx="4365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sp>
        <p:nvSpPr>
          <p:cNvPr id="20" name="Text Box 18">
            <a:extLst>
              <a:ext uri="{FF2B5EF4-FFF2-40B4-BE49-F238E27FC236}">
                <a16:creationId xmlns:a16="http://schemas.microsoft.com/office/drawing/2014/main" id="{74434E44-7D50-471E-84A6-7C0D1A90122D}"/>
              </a:ext>
            </a:extLst>
          </p:cNvPr>
          <p:cNvSpPr>
            <a:spLocks noChangeArrowheads="1"/>
          </p:cNvSpPr>
          <p:nvPr/>
        </p:nvSpPr>
        <p:spPr bwMode="auto">
          <a:xfrm>
            <a:off x="2857500" y="4751388"/>
            <a:ext cx="5191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D'</a:t>
            </a:r>
            <a:endParaRPr lang="zh-CN" altLang="en-US" sz="1600">
              <a:solidFill>
                <a:schemeClr val="tx1"/>
              </a:solidFill>
            </a:endParaRPr>
          </a:p>
        </p:txBody>
      </p:sp>
      <p:pic>
        <p:nvPicPr>
          <p:cNvPr id="21" name="Object 20">
            <a:extLst>
              <a:ext uri="{FF2B5EF4-FFF2-40B4-BE49-F238E27FC236}">
                <a16:creationId xmlns:a16="http://schemas.microsoft.com/office/drawing/2014/main" id="{5FB7AE6E-ABE2-47C4-AD1B-014B4A4AB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675" y="5891213"/>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圆角矩形标注 24">
            <a:extLst>
              <a:ext uri="{FF2B5EF4-FFF2-40B4-BE49-F238E27FC236}">
                <a16:creationId xmlns:a16="http://schemas.microsoft.com/office/drawing/2014/main" id="{CC639E42-B5FA-46C3-BA74-5BCDB9DF8E9B}"/>
              </a:ext>
            </a:extLst>
          </p:cNvPr>
          <p:cNvSpPr>
            <a:spLocks noChangeArrowheads="1"/>
          </p:cNvSpPr>
          <p:nvPr/>
        </p:nvSpPr>
        <p:spPr bwMode="auto">
          <a:xfrm>
            <a:off x="5857875" y="2714625"/>
            <a:ext cx="2857500" cy="1192213"/>
          </a:xfrm>
          <a:prstGeom prst="wedgeRoundRectCallout">
            <a:avLst>
              <a:gd name="adj1" fmla="val -76704"/>
              <a:gd name="adj2" fmla="val 85639"/>
              <a:gd name="adj3" fmla="val 16667"/>
            </a:avLst>
          </a:prstGeom>
          <a:solidFill>
            <a:srgbClr val="E8E9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垂直的市场土地供给曲线与向右下方倾斜的市场土地需求曲线共同决定了使用土地的均衡价格。</a:t>
            </a:r>
            <a:endParaRPr lang="zh-CN" altLang="en-US" sz="1600">
              <a:solidFill>
                <a:schemeClr val="tx1"/>
              </a:solidFill>
            </a:endParaRPr>
          </a:p>
        </p:txBody>
      </p:sp>
      <p:sp>
        <p:nvSpPr>
          <p:cNvPr id="23" name="圆角矩形标注 25">
            <a:extLst>
              <a:ext uri="{FF2B5EF4-FFF2-40B4-BE49-F238E27FC236}">
                <a16:creationId xmlns:a16="http://schemas.microsoft.com/office/drawing/2014/main" id="{136E4E59-EB5F-4807-9B4B-4B84C4839063}"/>
              </a:ext>
            </a:extLst>
          </p:cNvPr>
          <p:cNvSpPr>
            <a:spLocks noChangeArrowheads="1"/>
          </p:cNvSpPr>
          <p:nvPr/>
        </p:nvSpPr>
        <p:spPr bwMode="auto">
          <a:xfrm>
            <a:off x="6072188" y="4786313"/>
            <a:ext cx="2357437" cy="647700"/>
          </a:xfrm>
          <a:prstGeom prst="wedgeRoundRectCallout">
            <a:avLst>
              <a:gd name="adj1" fmla="val -102102"/>
              <a:gd name="adj2" fmla="val 111852"/>
              <a:gd name="adj3" fmla="val 16667"/>
            </a:avLst>
          </a:prstGeom>
          <a:solidFill>
            <a:srgbClr val="F5E2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当需求曲线下降到</a:t>
            </a:r>
            <a:r>
              <a:rPr lang="en-US" altLang="zh-CN" sz="1600" b="0">
                <a:solidFill>
                  <a:srgbClr val="000000"/>
                </a:solidFill>
              </a:rPr>
              <a:t>D`</a:t>
            </a:r>
            <a:r>
              <a:rPr lang="zh-CN" altLang="en-US" sz="1600" b="0">
                <a:solidFill>
                  <a:srgbClr val="000000"/>
                </a:solidFill>
              </a:rPr>
              <a:t>时</a:t>
            </a:r>
            <a:r>
              <a:rPr lang="en-US" altLang="zh-CN" sz="1600" b="0">
                <a:solidFill>
                  <a:srgbClr val="000000"/>
                </a:solidFill>
              </a:rPr>
              <a:t>, </a:t>
            </a:r>
            <a:r>
              <a:rPr lang="zh-CN" altLang="en-US" sz="1600" b="0">
                <a:solidFill>
                  <a:srgbClr val="000000"/>
                </a:solidFill>
              </a:rPr>
              <a:t>地租将消失</a:t>
            </a:r>
            <a:r>
              <a:rPr lang="en-US" altLang="zh-CN" sz="1600" b="0">
                <a:solidFill>
                  <a:srgbClr val="000000"/>
                </a:solidFill>
              </a:rPr>
              <a:t>, </a:t>
            </a:r>
            <a:r>
              <a:rPr lang="zh-CN" altLang="en-US" sz="1600" b="0">
                <a:solidFill>
                  <a:srgbClr val="000000"/>
                </a:solidFill>
              </a:rPr>
              <a:t>即等于</a:t>
            </a:r>
            <a:r>
              <a:rPr lang="en-US" altLang="zh-CN" sz="1600" b="0">
                <a:solidFill>
                  <a:srgbClr val="000000"/>
                </a:solidFill>
              </a:rPr>
              <a:t>0</a:t>
            </a:r>
            <a:endParaRPr lang="zh-CN" altLang="en-US" sz="1600" b="0">
              <a:solidFill>
                <a:srgbClr val="000000"/>
              </a:solidFill>
            </a:endParaRPr>
          </a:p>
        </p:txBody>
      </p:sp>
      <p:sp>
        <p:nvSpPr>
          <p:cNvPr id="25" name="对话气泡: 矩形 1">
            <a:extLst>
              <a:ext uri="{FF2B5EF4-FFF2-40B4-BE49-F238E27FC236}">
                <a16:creationId xmlns:a16="http://schemas.microsoft.com/office/drawing/2014/main" id="{215FAD81-035E-4EB3-B60F-A858D366BBF6}"/>
              </a:ext>
            </a:extLst>
          </p:cNvPr>
          <p:cNvSpPr>
            <a:spLocks noChangeArrowheads="1"/>
          </p:cNvSpPr>
          <p:nvPr/>
        </p:nvSpPr>
        <p:spPr bwMode="auto">
          <a:xfrm>
            <a:off x="161925" y="3198813"/>
            <a:ext cx="1646238" cy="2073275"/>
          </a:xfrm>
          <a:prstGeom prst="wedgeRectCallout">
            <a:avLst>
              <a:gd name="adj1" fmla="val 124333"/>
              <a:gd name="adj2" fmla="val -37745"/>
            </a:avLst>
          </a:prstGeom>
          <a:solidFill>
            <a:srgbClr val="F7FED2"/>
          </a:solidFill>
          <a:ln w="9525" algn="ctr">
            <a:solidFill>
              <a:schemeClr val="tx1"/>
            </a:solidFill>
            <a:round/>
            <a:headEnd/>
            <a:tailEnd/>
          </a:ln>
        </p:spPr>
        <p:txBody>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b="0">
                <a:solidFill>
                  <a:schemeClr val="tx1"/>
                </a:solidFill>
              </a:rPr>
              <a:t>1.</a:t>
            </a:r>
            <a:r>
              <a:rPr lang="zh-CN" altLang="en-US" sz="1600" b="0">
                <a:solidFill>
                  <a:schemeClr val="tx1"/>
                </a:solidFill>
              </a:rPr>
              <a:t>技术进步</a:t>
            </a:r>
            <a:r>
              <a:rPr lang="en-US" altLang="zh-CN" sz="1600" b="0">
                <a:solidFill>
                  <a:schemeClr val="tx1"/>
                </a:solidFill>
                <a:sym typeface="Wingdings" panose="05000000000000000000" pitchFamily="2" charset="2"/>
              </a:rPr>
              <a:t></a:t>
            </a:r>
            <a:r>
              <a:rPr lang="zh-CN" altLang="en-US" sz="1600" b="0">
                <a:solidFill>
                  <a:schemeClr val="tx1"/>
                </a:solidFill>
                <a:sym typeface="Wingdings" panose="05000000000000000000" pitchFamily="2" charset="2"/>
              </a:rPr>
              <a:t>土地边际产量增加：</a:t>
            </a:r>
            <a:r>
              <a:rPr lang="en-US" altLang="zh-CN" sz="1600" b="0">
                <a:solidFill>
                  <a:schemeClr val="tx1"/>
                </a:solidFill>
                <a:sym typeface="Wingdings" panose="05000000000000000000" pitchFamily="2" charset="2"/>
              </a:rPr>
              <a:t>MP</a:t>
            </a:r>
            <a:r>
              <a:rPr lang="zh-CN" altLang="en-US" sz="1600" b="0">
                <a:solidFill>
                  <a:schemeClr val="tx1"/>
                </a:solidFill>
                <a:sym typeface="Wingdings" panose="05000000000000000000" pitchFamily="2" charset="2"/>
              </a:rPr>
              <a:t>增加</a:t>
            </a:r>
            <a:endParaRPr lang="en-US" altLang="zh-CN" sz="1600" b="0">
              <a:solidFill>
                <a:schemeClr val="tx1"/>
              </a:solidFill>
              <a:sym typeface="Wingdings" panose="05000000000000000000" pitchFamily="2" charset="2"/>
            </a:endParaRPr>
          </a:p>
          <a:p>
            <a:pPr>
              <a:spcBef>
                <a:spcPct val="0"/>
              </a:spcBef>
              <a:buFontTx/>
              <a:buNone/>
            </a:pPr>
            <a:r>
              <a:rPr lang="en-US" altLang="zh-CN" sz="1600" b="0">
                <a:solidFill>
                  <a:schemeClr val="tx1"/>
                </a:solidFill>
                <a:sym typeface="Wingdings" panose="05000000000000000000" pitchFamily="2" charset="2"/>
              </a:rPr>
              <a:t>2. </a:t>
            </a:r>
            <a:r>
              <a:rPr lang="zh-CN" altLang="en-US" sz="1600" b="0">
                <a:solidFill>
                  <a:schemeClr val="tx1"/>
                </a:solidFill>
                <a:sym typeface="Wingdings" panose="05000000000000000000" pitchFamily="2" charset="2"/>
              </a:rPr>
              <a:t>人口增加</a:t>
            </a:r>
            <a:r>
              <a:rPr lang="en-US" altLang="zh-CN" sz="1600" b="0">
                <a:solidFill>
                  <a:schemeClr val="tx1"/>
                </a:solidFill>
                <a:sym typeface="Wingdings" panose="05000000000000000000" pitchFamily="2" charset="2"/>
              </a:rPr>
              <a:t></a:t>
            </a:r>
            <a:r>
              <a:rPr lang="zh-CN" altLang="en-US" sz="1600" b="0">
                <a:solidFill>
                  <a:schemeClr val="tx1"/>
                </a:solidFill>
                <a:sym typeface="Wingdings" panose="05000000000000000000" pitchFamily="2" charset="2"/>
              </a:rPr>
              <a:t>粮食需求增加</a:t>
            </a:r>
            <a:r>
              <a:rPr lang="en-US" altLang="zh-CN" sz="1600" b="0">
                <a:solidFill>
                  <a:schemeClr val="tx1"/>
                </a:solidFill>
                <a:sym typeface="Wingdings" panose="05000000000000000000" pitchFamily="2" charset="2"/>
              </a:rPr>
              <a:t></a:t>
            </a:r>
            <a:r>
              <a:rPr lang="zh-CN" altLang="en-US" sz="1600" b="0">
                <a:solidFill>
                  <a:schemeClr val="tx1"/>
                </a:solidFill>
                <a:sym typeface="Wingdings" panose="05000000000000000000" pitchFamily="2" charset="2"/>
              </a:rPr>
              <a:t>粮食价格上涨：</a:t>
            </a:r>
            <a:r>
              <a:rPr lang="en-US" altLang="zh-CN" sz="1600" b="0">
                <a:solidFill>
                  <a:schemeClr val="tx1"/>
                </a:solidFill>
                <a:sym typeface="Wingdings" panose="05000000000000000000" pitchFamily="2" charset="2"/>
              </a:rPr>
              <a:t>P</a:t>
            </a:r>
            <a:r>
              <a:rPr lang="zh-CN" altLang="en-US" sz="1600" b="0">
                <a:solidFill>
                  <a:schemeClr val="tx1"/>
                </a:solidFill>
                <a:sym typeface="Wingdings" panose="05000000000000000000" pitchFamily="2" charset="2"/>
              </a:rPr>
              <a:t>增加</a:t>
            </a:r>
            <a:endParaRPr lang="en-US" altLang="zh-CN" sz="1600" b="0">
              <a:solidFill>
                <a:schemeClr val="tx1"/>
              </a:solidFill>
              <a:sym typeface="Wingdings" panose="05000000000000000000" pitchFamily="2" charset="2"/>
            </a:endParaRPr>
          </a:p>
          <a:p>
            <a:pPr>
              <a:spcBef>
                <a:spcPct val="0"/>
              </a:spcBef>
              <a:buFontTx/>
              <a:buNone/>
            </a:pPr>
            <a:r>
              <a:rPr lang="zh-CN" altLang="en-US" sz="1600" b="0">
                <a:solidFill>
                  <a:schemeClr val="tx1"/>
                </a:solidFill>
                <a:sym typeface="Wingdings" panose="05000000000000000000" pitchFamily="2" charset="2"/>
              </a:rPr>
              <a:t>均引起</a:t>
            </a:r>
            <a:r>
              <a:rPr lang="en-US" altLang="zh-CN" sz="1600" b="0">
                <a:solidFill>
                  <a:schemeClr val="tx1"/>
                </a:solidFill>
                <a:sym typeface="Wingdings" panose="05000000000000000000" pitchFamily="2" charset="2"/>
              </a:rPr>
              <a:t>D</a:t>
            </a:r>
            <a:r>
              <a:rPr lang="en-US" altLang="zh-CN" sz="1600">
                <a:solidFill>
                  <a:schemeClr val="tx1"/>
                </a:solidFill>
                <a:sym typeface="Wingdings" panose="05000000000000000000" pitchFamily="2" charset="2"/>
              </a:rPr>
              <a:t>’D</a:t>
            </a:r>
          </a:p>
        </p:txBody>
      </p:sp>
    </p:spTree>
    <p:extLst>
      <p:ext uri="{BB962C8B-B14F-4D97-AF65-F5344CB8AC3E}">
        <p14:creationId xmlns:p14="http://schemas.microsoft.com/office/powerpoint/2010/main" val="26468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p:cBhvr>
                                        <p:cTn id="13" dur="500"/>
                                        <p:tgtEl>
                                          <p:spTgt spid="10"/>
                                        </p:tgtEl>
                                      </p:cBhvr>
                                    </p:animEffect>
                                  </p:childTnLst>
                                </p:cTn>
                              </p:par>
                              <p:par>
                                <p:cTn id="14" presetID="5"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p:cBhvr>
                                        <p:cTn id="24" dur="500"/>
                                        <p:tgtEl>
                                          <p:spTgt spid="19"/>
                                        </p:tgtEl>
                                      </p:cBhvr>
                                    </p:animEffect>
                                  </p:childTnLst>
                                </p:cTn>
                              </p:par>
                              <p:par>
                                <p:cTn id="25" presetID="3" presetClass="entr" presetSubtype="1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p:cBhvr>
                                        <p:cTn id="48" dur="500"/>
                                        <p:tgtEl>
                                          <p:spTgt spid="7"/>
                                        </p:tgtEl>
                                      </p:cBhvr>
                                    </p:animEffect>
                                  </p:childTnLst>
                                </p:cTn>
                              </p:par>
                              <p:par>
                                <p:cTn id="49" presetID="5" presetClass="entr" presetSubtype="1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p:cBhvr>
                                        <p:cTn id="61" dur="500"/>
                                        <p:tgtEl>
                                          <p:spTgt spid="20"/>
                                        </p:tgtEl>
                                      </p:cBhvr>
                                    </p:animEffect>
                                  </p:childTnLst>
                                </p:cTn>
                              </p:par>
                              <p:par>
                                <p:cTn id="62" presetID="5" presetClass="entr" presetSubtype="1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7" grpId="0" bldLvl="0" autoUpdateAnimBg="0"/>
      <p:bldP spid="10" grpId="0" bldLvl="0" autoUpdateAnimBg="0"/>
      <p:bldP spid="11" grpId="0" bldLvl="0" autoUpdateAnimBg="0"/>
      <p:bldP spid="15" grpId="0" bldLvl="0" autoUpdateAnimBg="0"/>
      <p:bldP spid="19" grpId="0" bldLvl="0" autoUpdateAnimBg="0"/>
      <p:bldP spid="20" grpId="0" bldLvl="0" autoUpdateAnimBg="0"/>
      <p:bldP spid="22" grpId="0" bldLvl="0" animBg="1" autoUpdateAnimBg="0"/>
      <p:bldP spid="23"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04B59-EEEF-46A0-994A-B859E10F6676}"/>
              </a:ext>
            </a:extLst>
          </p:cNvPr>
          <p:cNvSpPr>
            <a:spLocks noGrp="1"/>
          </p:cNvSpPr>
          <p:nvPr>
            <p:ph type="title"/>
          </p:nvPr>
        </p:nvSpPr>
        <p:spPr/>
        <p:txBody>
          <a:bodyPr/>
          <a:lstStyle/>
          <a:p>
            <a:r>
              <a:rPr lang="zh-CN" altLang="en-US" dirty="0"/>
              <a:t>租金</a:t>
            </a:r>
          </a:p>
        </p:txBody>
      </p:sp>
      <p:sp>
        <p:nvSpPr>
          <p:cNvPr id="3" name="内容占位符 2">
            <a:extLst>
              <a:ext uri="{FF2B5EF4-FFF2-40B4-BE49-F238E27FC236}">
                <a16:creationId xmlns:a16="http://schemas.microsoft.com/office/drawing/2014/main" id="{7A407FA7-A005-47F1-9873-34E5E29B9C17}"/>
              </a:ext>
            </a:extLst>
          </p:cNvPr>
          <p:cNvSpPr>
            <a:spLocks noGrp="1"/>
          </p:cNvSpPr>
          <p:nvPr>
            <p:ph idx="1"/>
          </p:nvPr>
        </p:nvSpPr>
        <p:spPr/>
        <p:txBody>
          <a:bodyPr>
            <a:normAutofit lnSpcReduction="10000"/>
          </a:bodyPr>
          <a:lstStyle/>
          <a:p>
            <a:r>
              <a:rPr lang="zh-CN" altLang="en-US" dirty="0"/>
              <a:t>地租是土地供给固定时使用土地而支付的报酬</a:t>
            </a:r>
            <a:endParaRPr lang="en-US" altLang="zh-CN" dirty="0"/>
          </a:p>
          <a:p>
            <a:r>
              <a:rPr lang="zh-CN" altLang="en-US" dirty="0"/>
              <a:t>租金：是供给那些类似于土地的固定资源所获得的报酬的统称</a:t>
            </a:r>
            <a:endParaRPr lang="en-US" altLang="zh-CN" dirty="0"/>
          </a:p>
          <a:p>
            <a:pPr lvl="1"/>
            <a:r>
              <a:rPr lang="zh-CN" altLang="en-US" dirty="0"/>
              <a:t>地租是租金的一种，租金是一般化的地租</a:t>
            </a:r>
            <a:endParaRPr lang="en-US" altLang="zh-CN" dirty="0"/>
          </a:p>
          <a:p>
            <a:r>
              <a:rPr lang="zh-CN" altLang="en-US" dirty="0"/>
              <a:t>准租金：某些供给量暂时固定的生产要素所支付的报酬</a:t>
            </a:r>
            <a:endParaRPr lang="en-US" altLang="zh-CN" dirty="0"/>
          </a:p>
          <a:p>
            <a:pPr lvl="1"/>
            <a:r>
              <a:rPr lang="zh-CN" altLang="en-US" dirty="0"/>
              <a:t>短期的资本</a:t>
            </a:r>
            <a:endParaRPr lang="en-US" altLang="zh-CN" dirty="0"/>
          </a:p>
          <a:p>
            <a:r>
              <a:rPr lang="zh-CN" altLang="en-US" dirty="0"/>
              <a:t>经济租：要素所得的总收益超过机会成本的部分</a:t>
            </a:r>
            <a:endParaRPr lang="en-US" altLang="zh-CN" dirty="0"/>
          </a:p>
          <a:p>
            <a:pPr lvl="1"/>
            <a:r>
              <a:rPr lang="zh-CN" altLang="en-US" dirty="0"/>
              <a:t>类似生产者剩余</a:t>
            </a:r>
            <a:endParaRPr lang="en-US" altLang="zh-CN" dirty="0"/>
          </a:p>
          <a:p>
            <a:pPr lvl="1"/>
            <a:r>
              <a:rPr lang="zh-CN" altLang="en-US" dirty="0"/>
              <a:t>和要素供给曲线有关</a:t>
            </a:r>
            <a:endParaRPr lang="en-US" altLang="zh-CN" dirty="0"/>
          </a:p>
          <a:p>
            <a:pPr lvl="1"/>
            <a:r>
              <a:rPr lang="zh-CN" altLang="en-US" dirty="0"/>
              <a:t>供给曲线垂直时，经济租</a:t>
            </a:r>
            <a:r>
              <a:rPr lang="en-US" altLang="zh-CN" dirty="0"/>
              <a:t>=</a:t>
            </a:r>
            <a:r>
              <a:rPr lang="zh-CN" altLang="en-US" dirty="0"/>
              <a:t>租金</a:t>
            </a:r>
          </a:p>
        </p:txBody>
      </p:sp>
    </p:spTree>
    <p:extLst>
      <p:ext uri="{BB962C8B-B14F-4D97-AF65-F5344CB8AC3E}">
        <p14:creationId xmlns:p14="http://schemas.microsoft.com/office/powerpoint/2010/main" val="1320059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9E526-A3B7-4E3B-9D68-CF839F64F918}"/>
              </a:ext>
            </a:extLst>
          </p:cNvPr>
          <p:cNvSpPr>
            <a:spLocks noGrp="1"/>
          </p:cNvSpPr>
          <p:nvPr>
            <p:ph type="title"/>
          </p:nvPr>
        </p:nvSpPr>
        <p:spPr/>
        <p:txBody>
          <a:bodyPr/>
          <a:lstStyle/>
          <a:p>
            <a:r>
              <a:rPr lang="zh-CN" altLang="en-US" dirty="0"/>
              <a:t>买方垄断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CDD339-6D52-4194-AD94-22CB6CB04DE3}"/>
                  </a:ext>
                </a:extLst>
              </p:cNvPr>
              <p:cNvSpPr>
                <a:spLocks noGrp="1"/>
              </p:cNvSpPr>
              <p:nvPr>
                <p:ph idx="1"/>
              </p:nvPr>
            </p:nvSpPr>
            <p:spPr/>
            <p:txBody>
              <a:bodyPr>
                <a:normAutofit/>
              </a:bodyPr>
              <a:lstStyle/>
              <a:p>
                <a:r>
                  <a:rPr lang="zh-CN" altLang="en-US" dirty="0"/>
                  <a:t>买方垄断：厂商在要素市场上作为买方是垄断者</a:t>
                </a:r>
                <a:r>
                  <a:rPr lang="en-US" altLang="zh-CN" dirty="0"/>
                  <a:t>, </a:t>
                </a:r>
                <a:r>
                  <a:rPr lang="zh-CN" altLang="en-US" dirty="0"/>
                  <a:t>在产品市场上作为卖方是完全竞争者。</a:t>
                </a:r>
              </a:p>
              <a:p>
                <a:r>
                  <a:rPr lang="zh-CN" altLang="en-US" dirty="0"/>
                  <a:t>厂商面对向右上方倾斜的要素供给曲线</a:t>
                </a:r>
                <a:r>
                  <a:rPr lang="en-US" altLang="zh-CN" dirty="0"/>
                  <a:t>W=W(L)</a:t>
                </a:r>
              </a:p>
              <a:p>
                <a:r>
                  <a:rPr lang="zh-CN" altLang="en-US" dirty="0"/>
                  <a:t>厂商使用</a:t>
                </a:r>
                <a:r>
                  <a:rPr lang="en-US" altLang="zh-CN" dirty="0"/>
                  <a:t>L</a:t>
                </a:r>
                <a:r>
                  <a:rPr lang="zh-CN" altLang="en-US" dirty="0"/>
                  <a:t>单位劳动的总成本</a:t>
                </a:r>
                <a:r>
                  <a:rPr lang="en-US" altLang="zh-CN" dirty="0"/>
                  <a:t>C= W(L)*L</a:t>
                </a:r>
              </a:p>
              <a:p>
                <a:r>
                  <a:rPr lang="zh-CN" altLang="en-US" dirty="0"/>
                  <a:t>买方垄断使用要素的边际成本</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𝑑𝐶</m:t>
                          </m:r>
                        </m:num>
                        <m:den>
                          <m:r>
                            <a:rPr lang="en-US" altLang="zh-CN" b="0" i="1" smtClean="0">
                              <a:latin typeface="Cambria Math" panose="02040503050406030204" pitchFamily="18" charset="0"/>
                            </a:rPr>
                            <m:t>𝑑𝐿</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𝑑𝑊</m:t>
                          </m:r>
                        </m:num>
                        <m:den>
                          <m:r>
                            <a:rPr lang="en-US" altLang="zh-CN" b="0" i="1" smtClean="0">
                              <a:latin typeface="Cambria Math" panose="02040503050406030204" pitchFamily="18" charset="0"/>
                            </a:rPr>
                            <m:t>𝑑𝐿</m:t>
                          </m:r>
                        </m:den>
                      </m:f>
                    </m:oMath>
                  </m:oMathPara>
                </a14:m>
                <a:endParaRPr lang="zh-CN" altLang="en-US" dirty="0"/>
              </a:p>
              <a:p>
                <a:r>
                  <a:rPr lang="zh-CN" altLang="en-US" dirty="0"/>
                  <a:t>边际要素成本（</a:t>
                </a:r>
                <a:r>
                  <a:rPr lang="en-US" altLang="zh-CN" dirty="0"/>
                  <a:t>Marginal factor cost</a:t>
                </a:r>
                <a:r>
                  <a:rPr lang="zh-CN" altLang="en-US" dirty="0"/>
                  <a:t>）：</a:t>
                </a:r>
                <a:r>
                  <a:rPr lang="en-US" altLang="zh-CN" dirty="0"/>
                  <a:t>MFC= </a:t>
                </a:r>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𝐿</m:t>
                    </m:r>
                    <m:f>
                      <m:fPr>
                        <m:ctrlPr>
                          <a:rPr lang="en-US" altLang="zh-CN" i="1">
                            <a:latin typeface="Cambria Math" panose="02040503050406030204" pitchFamily="18" charset="0"/>
                          </a:rPr>
                        </m:ctrlPr>
                      </m:fPr>
                      <m:num>
                        <m:r>
                          <a:rPr lang="en-US" altLang="zh-CN" i="1">
                            <a:latin typeface="Cambria Math" panose="02040503050406030204" pitchFamily="18" charset="0"/>
                          </a:rPr>
                          <m:t>𝑑𝑊</m:t>
                        </m:r>
                      </m:num>
                      <m:den>
                        <m:r>
                          <a:rPr lang="en-US" altLang="zh-CN" i="1">
                            <a:latin typeface="Cambria Math" panose="02040503050406030204" pitchFamily="18" charset="0"/>
                          </a:rPr>
                          <m:t>𝑑𝐿</m:t>
                        </m:r>
                      </m:den>
                    </m:f>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0CCDD339-6D52-4194-AD94-22CB6CB04DE3}"/>
                  </a:ext>
                </a:extLst>
              </p:cNvPr>
              <p:cNvSpPr>
                <a:spLocks noGrp="1" noRot="1" noChangeAspect="1" noMove="1" noResize="1" noEditPoints="1" noAdjustHandles="1" noChangeArrowheads="1" noChangeShapeType="1" noTextEdit="1"/>
              </p:cNvSpPr>
              <p:nvPr>
                <p:ph idx="1"/>
              </p:nvPr>
            </p:nvSpPr>
            <p:spPr>
              <a:blipFill>
                <a:blip r:embed="rId2"/>
                <a:stretch>
                  <a:fillRect l="-1391" t="-2521" r="-3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3729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159C9-E38F-4486-8BBD-D0A65D2026BA}"/>
              </a:ext>
            </a:extLst>
          </p:cNvPr>
          <p:cNvSpPr>
            <a:spLocks noGrp="1"/>
          </p:cNvSpPr>
          <p:nvPr>
            <p:ph type="title"/>
          </p:nvPr>
        </p:nvSpPr>
        <p:spPr/>
        <p:txBody>
          <a:bodyPr>
            <a:normAutofit/>
          </a:bodyPr>
          <a:lstStyle/>
          <a:p>
            <a:r>
              <a:rPr lang="zh-CN" altLang="en-US" dirty="0"/>
              <a:t>边际要素成本曲线和要素供给曲线</a:t>
            </a:r>
          </a:p>
        </p:txBody>
      </p:sp>
      <p:sp>
        <p:nvSpPr>
          <p:cNvPr id="3" name="内容占位符 2">
            <a:extLst>
              <a:ext uri="{FF2B5EF4-FFF2-40B4-BE49-F238E27FC236}">
                <a16:creationId xmlns:a16="http://schemas.microsoft.com/office/drawing/2014/main" id="{44927F08-ABDD-40EF-87B8-673A96B22141}"/>
              </a:ext>
            </a:extLst>
          </p:cNvPr>
          <p:cNvSpPr>
            <a:spLocks noGrp="1"/>
          </p:cNvSpPr>
          <p:nvPr>
            <p:ph idx="1"/>
          </p:nvPr>
        </p:nvSpPr>
        <p:spPr/>
        <p:txBody>
          <a:bodyPr/>
          <a:lstStyle/>
          <a:p>
            <a:endParaRPr lang="zh-CN" altLang="en-US"/>
          </a:p>
        </p:txBody>
      </p:sp>
      <p:sp>
        <p:nvSpPr>
          <p:cNvPr id="4" name="Rectangle 3">
            <a:extLst>
              <a:ext uri="{FF2B5EF4-FFF2-40B4-BE49-F238E27FC236}">
                <a16:creationId xmlns:a16="http://schemas.microsoft.com/office/drawing/2014/main" id="{6CCA1B82-A37D-4070-828D-6E9191D77F88}"/>
              </a:ext>
            </a:extLst>
          </p:cNvPr>
          <p:cNvSpPr txBox="1">
            <a:spLocks noChangeArrowheads="1"/>
          </p:cNvSpPr>
          <p:nvPr/>
        </p:nvSpPr>
        <p:spPr>
          <a:xfrm>
            <a:off x="457200" y="1343025"/>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en-US" altLang="zh-CN" sz="2800" dirty="0"/>
          </a:p>
        </p:txBody>
      </p:sp>
      <p:sp>
        <p:nvSpPr>
          <p:cNvPr id="5" name="Line 4">
            <a:extLst>
              <a:ext uri="{FF2B5EF4-FFF2-40B4-BE49-F238E27FC236}">
                <a16:creationId xmlns:a16="http://schemas.microsoft.com/office/drawing/2014/main" id="{7F4333BB-2F90-4280-8C10-DD3D0C5C3A7F}"/>
              </a:ext>
            </a:extLst>
          </p:cNvPr>
          <p:cNvSpPr>
            <a:spLocks noChangeShapeType="1"/>
          </p:cNvSpPr>
          <p:nvPr/>
        </p:nvSpPr>
        <p:spPr bwMode="auto">
          <a:xfrm flipH="1" flipV="1">
            <a:off x="2971800" y="2214563"/>
            <a:ext cx="0" cy="37226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13290AB2-5858-4389-8C26-F0E67000C6F0}"/>
              </a:ext>
            </a:extLst>
          </p:cNvPr>
          <p:cNvSpPr>
            <a:spLocks noChangeShapeType="1"/>
          </p:cNvSpPr>
          <p:nvPr/>
        </p:nvSpPr>
        <p:spPr bwMode="auto">
          <a:xfrm>
            <a:off x="2970213" y="5942013"/>
            <a:ext cx="4502150"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AF6FDFC9-C3D0-4FC6-A216-5A9B1C2B3C47}"/>
              </a:ext>
            </a:extLst>
          </p:cNvPr>
          <p:cNvSpPr>
            <a:spLocks noChangeArrowheads="1"/>
          </p:cNvSpPr>
          <p:nvPr/>
        </p:nvSpPr>
        <p:spPr bwMode="auto">
          <a:xfrm>
            <a:off x="2214563" y="2217738"/>
            <a:ext cx="85883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MFC</a:t>
            </a:r>
            <a:endParaRPr lang="zh-CN" altLang="en-US" sz="1600">
              <a:solidFill>
                <a:srgbClr val="000000"/>
              </a:solidFill>
            </a:endParaRPr>
          </a:p>
        </p:txBody>
      </p:sp>
      <p:sp>
        <p:nvSpPr>
          <p:cNvPr id="8" name="Text Box 7">
            <a:extLst>
              <a:ext uri="{FF2B5EF4-FFF2-40B4-BE49-F238E27FC236}">
                <a16:creationId xmlns:a16="http://schemas.microsoft.com/office/drawing/2014/main" id="{108BED58-977E-43ED-B445-66E779C09C69}"/>
              </a:ext>
            </a:extLst>
          </p:cNvPr>
          <p:cNvSpPr>
            <a:spLocks noChangeArrowheads="1"/>
          </p:cNvSpPr>
          <p:nvPr/>
        </p:nvSpPr>
        <p:spPr bwMode="auto">
          <a:xfrm>
            <a:off x="2624138" y="5765800"/>
            <a:ext cx="374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0A9EF538-74D6-476A-8559-7376038C9BA3}"/>
              </a:ext>
            </a:extLst>
          </p:cNvPr>
          <p:cNvSpPr>
            <a:spLocks noChangeArrowheads="1"/>
          </p:cNvSpPr>
          <p:nvPr/>
        </p:nvSpPr>
        <p:spPr bwMode="auto">
          <a:xfrm>
            <a:off x="7126288" y="5942013"/>
            <a:ext cx="3746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Text Box 10">
            <a:extLst>
              <a:ext uri="{FF2B5EF4-FFF2-40B4-BE49-F238E27FC236}">
                <a16:creationId xmlns:a16="http://schemas.microsoft.com/office/drawing/2014/main" id="{8248AD66-27FE-4D6F-914D-AB923998E3FD}"/>
              </a:ext>
            </a:extLst>
          </p:cNvPr>
          <p:cNvSpPr>
            <a:spLocks noChangeArrowheads="1"/>
          </p:cNvSpPr>
          <p:nvPr/>
        </p:nvSpPr>
        <p:spPr bwMode="auto">
          <a:xfrm>
            <a:off x="6002338" y="3368675"/>
            <a:ext cx="1370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600">
                <a:solidFill>
                  <a:srgbClr val="000000"/>
                </a:solidFill>
              </a:rPr>
              <a:t>W(L)</a:t>
            </a:r>
            <a:endParaRPr lang="zh-CN" altLang="en-US" sz="1600">
              <a:solidFill>
                <a:srgbClr val="000000"/>
              </a:solidFill>
            </a:endParaRPr>
          </a:p>
        </p:txBody>
      </p:sp>
      <p:sp>
        <p:nvSpPr>
          <p:cNvPr id="11" name="Line 13">
            <a:extLst>
              <a:ext uri="{FF2B5EF4-FFF2-40B4-BE49-F238E27FC236}">
                <a16:creationId xmlns:a16="http://schemas.microsoft.com/office/drawing/2014/main" id="{009C956E-BDB9-4C8B-95D8-B9B2C4A365AF}"/>
              </a:ext>
            </a:extLst>
          </p:cNvPr>
          <p:cNvSpPr>
            <a:spLocks noChangeShapeType="1"/>
          </p:cNvSpPr>
          <p:nvPr/>
        </p:nvSpPr>
        <p:spPr bwMode="auto">
          <a:xfrm flipV="1">
            <a:off x="2987675" y="4462463"/>
            <a:ext cx="3941763" cy="4603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15">
            <a:extLst>
              <a:ext uri="{FF2B5EF4-FFF2-40B4-BE49-F238E27FC236}">
                <a16:creationId xmlns:a16="http://schemas.microsoft.com/office/drawing/2014/main" id="{CB10F6FB-BE97-43C4-9544-6656FE2015A8}"/>
              </a:ext>
            </a:extLst>
          </p:cNvPr>
          <p:cNvSpPr>
            <a:spLocks noChangeArrowheads="1"/>
          </p:cNvSpPr>
          <p:nvPr/>
        </p:nvSpPr>
        <p:spPr bwMode="auto">
          <a:xfrm>
            <a:off x="2214563" y="4379913"/>
            <a:ext cx="584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3" name="Text Box 16">
            <a:extLst>
              <a:ext uri="{FF2B5EF4-FFF2-40B4-BE49-F238E27FC236}">
                <a16:creationId xmlns:a16="http://schemas.microsoft.com/office/drawing/2014/main" id="{E57B9F02-17C2-46A4-A2F8-A78309FA8B0A}"/>
              </a:ext>
            </a:extLst>
          </p:cNvPr>
          <p:cNvSpPr>
            <a:spLocks noChangeArrowheads="1"/>
          </p:cNvSpPr>
          <p:nvPr/>
        </p:nvSpPr>
        <p:spPr bwMode="auto">
          <a:xfrm>
            <a:off x="2500313" y="4429125"/>
            <a:ext cx="568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a:solidFill>
                  <a:srgbClr val="000000"/>
                </a:solidFill>
              </a:rPr>
              <a:t>W</a:t>
            </a:r>
            <a:endParaRPr lang="zh-CN" altLang="en-US" sz="1800">
              <a:solidFill>
                <a:srgbClr val="000000"/>
              </a:solidFill>
            </a:endParaRPr>
          </a:p>
        </p:txBody>
      </p:sp>
      <p:sp>
        <p:nvSpPr>
          <p:cNvPr id="14" name="Text Box 19">
            <a:extLst>
              <a:ext uri="{FF2B5EF4-FFF2-40B4-BE49-F238E27FC236}">
                <a16:creationId xmlns:a16="http://schemas.microsoft.com/office/drawing/2014/main" id="{885D6726-535F-4E64-B29B-D3FE467053F1}"/>
              </a:ext>
            </a:extLst>
          </p:cNvPr>
          <p:cNvSpPr>
            <a:spLocks noChangeArrowheads="1"/>
          </p:cNvSpPr>
          <p:nvPr/>
        </p:nvSpPr>
        <p:spPr bwMode="auto">
          <a:xfrm>
            <a:off x="5829300" y="2481263"/>
            <a:ext cx="1212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 FC</a:t>
            </a:r>
          </a:p>
        </p:txBody>
      </p:sp>
      <p:sp>
        <p:nvSpPr>
          <p:cNvPr id="15" name="Line 22">
            <a:extLst>
              <a:ext uri="{FF2B5EF4-FFF2-40B4-BE49-F238E27FC236}">
                <a16:creationId xmlns:a16="http://schemas.microsoft.com/office/drawing/2014/main" id="{B43885A4-BA7F-4A1E-B5EA-B76F004FA90E}"/>
              </a:ext>
            </a:extLst>
          </p:cNvPr>
          <p:cNvSpPr>
            <a:spLocks noChangeShapeType="1"/>
          </p:cNvSpPr>
          <p:nvPr/>
        </p:nvSpPr>
        <p:spPr bwMode="auto">
          <a:xfrm flipH="1">
            <a:off x="2971800" y="3544888"/>
            <a:ext cx="3030538" cy="97948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3">
            <a:extLst>
              <a:ext uri="{FF2B5EF4-FFF2-40B4-BE49-F238E27FC236}">
                <a16:creationId xmlns:a16="http://schemas.microsoft.com/office/drawing/2014/main" id="{C7E00B3F-3977-4961-A336-785D5BCAFD83}"/>
              </a:ext>
            </a:extLst>
          </p:cNvPr>
          <p:cNvSpPr>
            <a:spLocks noChangeShapeType="1"/>
          </p:cNvSpPr>
          <p:nvPr/>
        </p:nvSpPr>
        <p:spPr bwMode="auto">
          <a:xfrm flipH="1">
            <a:off x="2970213" y="2746375"/>
            <a:ext cx="2859087" cy="1778000"/>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7" name="Picture 4">
            <a:extLst>
              <a:ext uri="{FF2B5EF4-FFF2-40B4-BE49-F238E27FC236}">
                <a16:creationId xmlns:a16="http://schemas.microsoft.com/office/drawing/2014/main" id="{720D6802-B35E-4608-B345-0ED178BAD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2071688"/>
            <a:ext cx="26447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圆角矩形标注 17">
            <a:extLst>
              <a:ext uri="{FF2B5EF4-FFF2-40B4-BE49-F238E27FC236}">
                <a16:creationId xmlns:a16="http://schemas.microsoft.com/office/drawing/2014/main" id="{CB5FDDEF-8799-4CDB-8D33-8F5B78ADA5A4}"/>
              </a:ext>
            </a:extLst>
          </p:cNvPr>
          <p:cNvSpPr>
            <a:spLocks noChangeArrowheads="1"/>
          </p:cNvSpPr>
          <p:nvPr/>
        </p:nvSpPr>
        <p:spPr bwMode="auto">
          <a:xfrm>
            <a:off x="6786563" y="2428875"/>
            <a:ext cx="1928812" cy="1736725"/>
          </a:xfrm>
          <a:prstGeom prst="wedgeRoundRectCallout">
            <a:avLst>
              <a:gd name="adj1" fmla="val -62972"/>
              <a:gd name="adj2" fmla="val 65005"/>
              <a:gd name="adj3" fmla="val 16667"/>
            </a:avLst>
          </a:prstGeom>
          <a:solidFill>
            <a:srgbClr val="F5E2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如果企业为要素市场上的完全竞争者</a:t>
            </a:r>
            <a:r>
              <a:rPr lang="en-US" altLang="zh-CN" sz="1600" b="0">
                <a:solidFill>
                  <a:srgbClr val="000000"/>
                </a:solidFill>
              </a:rPr>
              <a:t>, </a:t>
            </a:r>
            <a:r>
              <a:rPr lang="zh-CN" altLang="en-US" sz="1600" b="0">
                <a:solidFill>
                  <a:srgbClr val="000000"/>
                </a:solidFill>
              </a:rPr>
              <a:t>则它面临的要素供给曲线就是一条水平线</a:t>
            </a:r>
            <a:r>
              <a:rPr lang="en-US" altLang="zh-CN" sz="1600" b="0">
                <a:solidFill>
                  <a:srgbClr val="000000"/>
                </a:solidFill>
              </a:rPr>
              <a:t>, </a:t>
            </a:r>
            <a:r>
              <a:rPr lang="zh-CN" altLang="en-US" sz="1600" b="0">
                <a:solidFill>
                  <a:srgbClr val="000000"/>
                </a:solidFill>
              </a:rPr>
              <a:t>即有</a:t>
            </a:r>
            <a:r>
              <a:rPr lang="en-US" altLang="zh-CN" sz="1600" b="0">
                <a:solidFill>
                  <a:srgbClr val="000000"/>
                </a:solidFill>
              </a:rPr>
              <a:t>W(L)=W</a:t>
            </a:r>
            <a:endParaRPr lang="zh-CN" altLang="en-US" sz="1600" b="0">
              <a:solidFill>
                <a:srgbClr val="000000"/>
              </a:solidFill>
            </a:endParaRPr>
          </a:p>
        </p:txBody>
      </p:sp>
      <p:sp>
        <p:nvSpPr>
          <p:cNvPr id="19" name="Text Box 16">
            <a:extLst>
              <a:ext uri="{FF2B5EF4-FFF2-40B4-BE49-F238E27FC236}">
                <a16:creationId xmlns:a16="http://schemas.microsoft.com/office/drawing/2014/main" id="{8A98D660-605B-4B85-80A7-2E53919D3012}"/>
              </a:ext>
            </a:extLst>
          </p:cNvPr>
          <p:cNvSpPr>
            <a:spLocks noChangeArrowheads="1"/>
          </p:cNvSpPr>
          <p:nvPr/>
        </p:nvSpPr>
        <p:spPr bwMode="auto">
          <a:xfrm>
            <a:off x="6572250" y="4500563"/>
            <a:ext cx="1071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en-US" altLang="zh-CN" sz="1800">
                <a:solidFill>
                  <a:srgbClr val="000000"/>
                </a:solidFill>
              </a:rPr>
              <a:t>W(L)=W</a:t>
            </a:r>
            <a:endParaRPr lang="zh-CN" altLang="en-US" sz="1800">
              <a:solidFill>
                <a:srgbClr val="000000"/>
              </a:solidFill>
            </a:endParaRPr>
          </a:p>
        </p:txBody>
      </p:sp>
      <p:sp>
        <p:nvSpPr>
          <p:cNvPr id="20" name="圆角矩形标注 19">
            <a:extLst>
              <a:ext uri="{FF2B5EF4-FFF2-40B4-BE49-F238E27FC236}">
                <a16:creationId xmlns:a16="http://schemas.microsoft.com/office/drawing/2014/main" id="{5040E4D5-E7E1-4696-B101-5DF923128415}"/>
              </a:ext>
            </a:extLst>
          </p:cNvPr>
          <p:cNvSpPr>
            <a:spLocks noChangeArrowheads="1"/>
          </p:cNvSpPr>
          <p:nvPr/>
        </p:nvSpPr>
        <p:spPr bwMode="auto">
          <a:xfrm>
            <a:off x="285750" y="2643188"/>
            <a:ext cx="2571750" cy="2008187"/>
          </a:xfrm>
          <a:prstGeom prst="wedgeRoundRectCallout">
            <a:avLst>
              <a:gd name="adj1" fmla="val 80185"/>
              <a:gd name="adj2" fmla="val 31431"/>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如果企业不是要素市场上的完全竞争者</a:t>
            </a:r>
            <a:r>
              <a:rPr lang="en-US" altLang="zh-CN" sz="1600" b="0">
                <a:solidFill>
                  <a:srgbClr val="000000"/>
                </a:solidFill>
              </a:rPr>
              <a:t>, </a:t>
            </a:r>
            <a:r>
              <a:rPr lang="zh-CN" altLang="en-US" sz="1600" b="0">
                <a:solidFill>
                  <a:srgbClr val="000000"/>
                </a:solidFill>
              </a:rPr>
              <a:t>而是垄断买方</a:t>
            </a:r>
            <a:r>
              <a:rPr lang="en-US" altLang="zh-CN" sz="1600" b="0">
                <a:solidFill>
                  <a:srgbClr val="000000"/>
                </a:solidFill>
              </a:rPr>
              <a:t>, </a:t>
            </a:r>
            <a:r>
              <a:rPr lang="zh-CN" altLang="en-US" sz="1600" b="0">
                <a:solidFill>
                  <a:srgbClr val="000000"/>
                </a:solidFill>
              </a:rPr>
              <a:t>则它所面临的要素供给曲线</a:t>
            </a:r>
            <a:r>
              <a:rPr lang="en-US" altLang="zh-CN" sz="1600" b="0">
                <a:solidFill>
                  <a:srgbClr val="000000"/>
                </a:solidFill>
              </a:rPr>
              <a:t>W(L)</a:t>
            </a:r>
            <a:r>
              <a:rPr lang="zh-CN" altLang="en-US" sz="1600" b="0">
                <a:solidFill>
                  <a:srgbClr val="000000"/>
                </a:solidFill>
              </a:rPr>
              <a:t>就是市场的要素供给曲线</a:t>
            </a:r>
            <a:r>
              <a:rPr lang="en-US" altLang="zh-CN" sz="1600" b="0">
                <a:solidFill>
                  <a:srgbClr val="000000"/>
                </a:solidFill>
              </a:rPr>
              <a:t>, </a:t>
            </a:r>
            <a:r>
              <a:rPr lang="zh-CN" altLang="en-US" sz="1600" b="0">
                <a:solidFill>
                  <a:srgbClr val="000000"/>
                </a:solidFill>
              </a:rPr>
              <a:t>而市场的要素供给曲线通常向右上方倾斜</a:t>
            </a:r>
            <a:r>
              <a:rPr lang="en-US" altLang="zh-CN" sz="1600" b="0">
                <a:solidFill>
                  <a:srgbClr val="000000"/>
                </a:solidFill>
              </a:rPr>
              <a:t>.</a:t>
            </a:r>
            <a:endParaRPr lang="zh-CN" altLang="en-US" sz="1600" b="0">
              <a:solidFill>
                <a:srgbClr val="000000"/>
              </a:solidFill>
            </a:endParaRPr>
          </a:p>
        </p:txBody>
      </p:sp>
      <p:sp>
        <p:nvSpPr>
          <p:cNvPr id="21" name="圆角矩形标注 20">
            <a:extLst>
              <a:ext uri="{FF2B5EF4-FFF2-40B4-BE49-F238E27FC236}">
                <a16:creationId xmlns:a16="http://schemas.microsoft.com/office/drawing/2014/main" id="{855D0A68-6EF9-4EDB-8F1A-910EBEFFED7C}"/>
              </a:ext>
            </a:extLst>
          </p:cNvPr>
          <p:cNvSpPr>
            <a:spLocks noChangeArrowheads="1"/>
          </p:cNvSpPr>
          <p:nvPr/>
        </p:nvSpPr>
        <p:spPr bwMode="auto">
          <a:xfrm>
            <a:off x="3786188" y="4714875"/>
            <a:ext cx="1714500" cy="919163"/>
          </a:xfrm>
          <a:prstGeom prst="wedgeRoundRectCallout">
            <a:avLst>
              <a:gd name="adj1" fmla="val 329"/>
              <a:gd name="adj2" fmla="val -167981"/>
              <a:gd name="adj3" fmla="val 16667"/>
            </a:avLst>
          </a:prstGeom>
          <a:solidFill>
            <a:srgbClr val="D2FE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边际要素成本曲线总位于要素供给曲线之上</a:t>
            </a:r>
          </a:p>
        </p:txBody>
      </p:sp>
    </p:spTree>
    <p:extLst>
      <p:ext uri="{BB962C8B-B14F-4D97-AF65-F5344CB8AC3E}">
        <p14:creationId xmlns:p14="http://schemas.microsoft.com/office/powerpoint/2010/main" val="31748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p:cBhvr>
                                        <p:cTn id="34" dur="500"/>
                                        <p:tgtEl>
                                          <p:spTgt spid="13"/>
                                        </p:tgtEl>
                                      </p:cBhvr>
                                    </p:animEffect>
                                  </p:childTnLst>
                                </p:cTn>
                              </p:par>
                              <p:par>
                                <p:cTn id="35" presetID="5" presetClass="entr" presetSubtype="1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p:cBhvr>
                                        <p:cTn id="37" dur="500"/>
                                        <p:tgtEl>
                                          <p:spTgt spid="11"/>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p:cBhvr>
                                        <p:cTn id="50" dur="500"/>
                                        <p:tgtEl>
                                          <p:spTgt spid="1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p:cBhvr>
                                        <p:cTn id="68" dur="500"/>
                                        <p:tgtEl>
                                          <p:spTgt spid="1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0" grpId="0" bldLvl="0" autoUpdateAnimBg="0"/>
      <p:bldP spid="13" grpId="0" bldLvl="0" autoUpdateAnimBg="0"/>
      <p:bldP spid="14" grpId="0" bldLvl="0" autoUpdateAnimBg="0"/>
      <p:bldP spid="18" grpId="0" bldLvl="0" animBg="1" autoUpdateAnimBg="0"/>
      <p:bldP spid="19" grpId="0" bldLvl="0" autoUpdateAnimBg="0"/>
      <p:bldP spid="20" grpId="0" bldLvl="0" animBg="1" autoUpdateAnimBg="0"/>
      <p:bldP spid="21" grpId="0" bldLvl="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DC9BB-D50B-4C7E-98AF-3E312DFC85CA}"/>
              </a:ext>
            </a:extLst>
          </p:cNvPr>
          <p:cNvSpPr>
            <a:spLocks noGrp="1"/>
          </p:cNvSpPr>
          <p:nvPr>
            <p:ph type="title"/>
          </p:nvPr>
        </p:nvSpPr>
        <p:spPr/>
        <p:txBody>
          <a:bodyPr>
            <a:normAutofit/>
          </a:bodyPr>
          <a:lstStyle/>
          <a:p>
            <a:r>
              <a:rPr lang="zh-CN" altLang="en-US" dirty="0"/>
              <a:t>最优要素使用量和要素价格的决定</a:t>
            </a:r>
          </a:p>
        </p:txBody>
      </p:sp>
      <p:sp>
        <p:nvSpPr>
          <p:cNvPr id="3" name="内容占位符 2">
            <a:extLst>
              <a:ext uri="{FF2B5EF4-FFF2-40B4-BE49-F238E27FC236}">
                <a16:creationId xmlns:a16="http://schemas.microsoft.com/office/drawing/2014/main" id="{981DE4FD-4CF2-418C-8EEB-B9FEC38E7A97}"/>
              </a:ext>
            </a:extLst>
          </p:cNvPr>
          <p:cNvSpPr>
            <a:spLocks noGrp="1"/>
          </p:cNvSpPr>
          <p:nvPr>
            <p:ph idx="1"/>
          </p:nvPr>
        </p:nvSpPr>
        <p:spPr/>
        <p:txBody>
          <a:bodyPr/>
          <a:lstStyle/>
          <a:p>
            <a:endParaRPr lang="zh-CN" altLang="en-US"/>
          </a:p>
        </p:txBody>
      </p:sp>
      <p:sp>
        <p:nvSpPr>
          <p:cNvPr id="4" name="Rectangle 3">
            <a:extLst>
              <a:ext uri="{FF2B5EF4-FFF2-40B4-BE49-F238E27FC236}">
                <a16:creationId xmlns:a16="http://schemas.microsoft.com/office/drawing/2014/main" id="{53BC8195-067B-4E1F-A96F-BD5362C37874}"/>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en-US" altLang="zh-CN" sz="2800" dirty="0"/>
          </a:p>
        </p:txBody>
      </p:sp>
      <p:sp>
        <p:nvSpPr>
          <p:cNvPr id="5" name="Line 4">
            <a:extLst>
              <a:ext uri="{FF2B5EF4-FFF2-40B4-BE49-F238E27FC236}">
                <a16:creationId xmlns:a16="http://schemas.microsoft.com/office/drawing/2014/main" id="{059ABAA4-DE14-411D-9875-B805E5E36E47}"/>
              </a:ext>
            </a:extLst>
          </p:cNvPr>
          <p:cNvSpPr>
            <a:spLocks noChangeShapeType="1"/>
          </p:cNvSpPr>
          <p:nvPr/>
        </p:nvSpPr>
        <p:spPr bwMode="auto">
          <a:xfrm flipH="1" flipV="1">
            <a:off x="2449513" y="2160588"/>
            <a:ext cx="1587" cy="3708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97390290-01C2-4E2E-A13A-FF5017BB09AD}"/>
              </a:ext>
            </a:extLst>
          </p:cNvPr>
          <p:cNvSpPr>
            <a:spLocks noChangeShapeType="1"/>
          </p:cNvSpPr>
          <p:nvPr/>
        </p:nvSpPr>
        <p:spPr bwMode="auto">
          <a:xfrm>
            <a:off x="2447925" y="5873750"/>
            <a:ext cx="47942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C1C0FAC0-DD07-4A2F-AEA0-AD02F0949148}"/>
              </a:ext>
            </a:extLst>
          </p:cNvPr>
          <p:cNvSpPr>
            <a:spLocks noChangeArrowheads="1"/>
          </p:cNvSpPr>
          <p:nvPr/>
        </p:nvSpPr>
        <p:spPr bwMode="auto">
          <a:xfrm>
            <a:off x="1989138" y="2071688"/>
            <a:ext cx="7350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A6146977-0913-4A85-9F47-8FFCD3C5BE03}"/>
              </a:ext>
            </a:extLst>
          </p:cNvPr>
          <p:cNvSpPr>
            <a:spLocks noChangeArrowheads="1"/>
          </p:cNvSpPr>
          <p:nvPr/>
        </p:nvSpPr>
        <p:spPr bwMode="auto">
          <a:xfrm>
            <a:off x="2079625" y="5697538"/>
            <a:ext cx="3984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EDD646B5-BA94-41F0-9D39-650663C6C726}"/>
              </a:ext>
            </a:extLst>
          </p:cNvPr>
          <p:cNvSpPr>
            <a:spLocks noChangeArrowheads="1"/>
          </p:cNvSpPr>
          <p:nvPr/>
        </p:nvSpPr>
        <p:spPr bwMode="auto">
          <a:xfrm>
            <a:off x="6873875" y="5873750"/>
            <a:ext cx="3984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Line 9">
            <a:extLst>
              <a:ext uri="{FF2B5EF4-FFF2-40B4-BE49-F238E27FC236}">
                <a16:creationId xmlns:a16="http://schemas.microsoft.com/office/drawing/2014/main" id="{11004E4E-2E97-4FF1-BB03-A7A96816EC78}"/>
              </a:ext>
            </a:extLst>
          </p:cNvPr>
          <p:cNvSpPr>
            <a:spLocks noChangeShapeType="1"/>
          </p:cNvSpPr>
          <p:nvPr/>
        </p:nvSpPr>
        <p:spPr bwMode="auto">
          <a:xfrm>
            <a:off x="3187700" y="2513013"/>
            <a:ext cx="3227388" cy="230028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99AAAC06-67B0-44C7-96DD-D5DF51D96AA4}"/>
              </a:ext>
            </a:extLst>
          </p:cNvPr>
          <p:cNvSpPr>
            <a:spLocks noChangeArrowheads="1"/>
          </p:cNvSpPr>
          <p:nvPr/>
        </p:nvSpPr>
        <p:spPr bwMode="auto">
          <a:xfrm>
            <a:off x="5676900" y="3311525"/>
            <a:ext cx="14605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200">
                <a:solidFill>
                  <a:srgbClr val="000000"/>
                </a:solidFill>
              </a:rPr>
              <a:t>(L)</a:t>
            </a:r>
            <a:endParaRPr lang="zh-CN" altLang="en-US" sz="1600">
              <a:solidFill>
                <a:srgbClr val="000000"/>
              </a:solidFill>
            </a:endParaRPr>
          </a:p>
        </p:txBody>
      </p:sp>
      <p:sp>
        <p:nvSpPr>
          <p:cNvPr id="12" name="Line 13">
            <a:extLst>
              <a:ext uri="{FF2B5EF4-FFF2-40B4-BE49-F238E27FC236}">
                <a16:creationId xmlns:a16="http://schemas.microsoft.com/office/drawing/2014/main" id="{0D4462F3-0125-484E-9DBB-799C9375167C}"/>
              </a:ext>
            </a:extLst>
          </p:cNvPr>
          <p:cNvSpPr>
            <a:spLocks noChangeShapeType="1"/>
          </p:cNvSpPr>
          <p:nvPr/>
        </p:nvSpPr>
        <p:spPr bwMode="auto">
          <a:xfrm>
            <a:off x="2449513" y="3841750"/>
            <a:ext cx="19399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4">
            <a:extLst>
              <a:ext uri="{FF2B5EF4-FFF2-40B4-BE49-F238E27FC236}">
                <a16:creationId xmlns:a16="http://schemas.microsoft.com/office/drawing/2014/main" id="{8878D660-E0B7-4E0D-B130-2814AA13AF77}"/>
              </a:ext>
            </a:extLst>
          </p:cNvPr>
          <p:cNvSpPr>
            <a:spLocks noChangeShapeType="1"/>
          </p:cNvSpPr>
          <p:nvPr/>
        </p:nvSpPr>
        <p:spPr bwMode="auto">
          <a:xfrm>
            <a:off x="4386263" y="3311525"/>
            <a:ext cx="3175" cy="256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5">
            <a:extLst>
              <a:ext uri="{FF2B5EF4-FFF2-40B4-BE49-F238E27FC236}">
                <a16:creationId xmlns:a16="http://schemas.microsoft.com/office/drawing/2014/main" id="{56E4BD6C-53D4-4BCF-BE48-284553D752FE}"/>
              </a:ext>
            </a:extLst>
          </p:cNvPr>
          <p:cNvSpPr>
            <a:spLocks noChangeArrowheads="1"/>
          </p:cNvSpPr>
          <p:nvPr/>
        </p:nvSpPr>
        <p:spPr bwMode="auto">
          <a:xfrm>
            <a:off x="1643063" y="4318000"/>
            <a:ext cx="622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5" name="Text Box 16">
            <a:extLst>
              <a:ext uri="{FF2B5EF4-FFF2-40B4-BE49-F238E27FC236}">
                <a16:creationId xmlns:a16="http://schemas.microsoft.com/office/drawing/2014/main" id="{3AD3E73B-DE40-474F-9C0D-AB244C777B76}"/>
              </a:ext>
            </a:extLst>
          </p:cNvPr>
          <p:cNvSpPr>
            <a:spLocks noChangeArrowheads="1"/>
          </p:cNvSpPr>
          <p:nvPr/>
        </p:nvSpPr>
        <p:spPr bwMode="auto">
          <a:xfrm>
            <a:off x="1989138" y="3576638"/>
            <a:ext cx="6048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6" name="Text Box 17">
            <a:extLst>
              <a:ext uri="{FF2B5EF4-FFF2-40B4-BE49-F238E27FC236}">
                <a16:creationId xmlns:a16="http://schemas.microsoft.com/office/drawing/2014/main" id="{FA6D9F23-E605-48B2-9ECE-0D37D151CB86}"/>
              </a:ext>
            </a:extLst>
          </p:cNvPr>
          <p:cNvSpPr>
            <a:spLocks noChangeArrowheads="1"/>
          </p:cNvSpPr>
          <p:nvPr/>
        </p:nvSpPr>
        <p:spPr bwMode="auto">
          <a:xfrm>
            <a:off x="4110038" y="2781300"/>
            <a:ext cx="4603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E</a:t>
            </a:r>
            <a:endParaRPr lang="zh-CN" altLang="en-US" sz="1600">
              <a:solidFill>
                <a:schemeClr val="tx1"/>
              </a:solidFill>
            </a:endParaRPr>
          </a:p>
        </p:txBody>
      </p:sp>
      <p:sp>
        <p:nvSpPr>
          <p:cNvPr id="17" name="Text Box 18">
            <a:extLst>
              <a:ext uri="{FF2B5EF4-FFF2-40B4-BE49-F238E27FC236}">
                <a16:creationId xmlns:a16="http://schemas.microsoft.com/office/drawing/2014/main" id="{69B53704-B0BE-4976-9AB6-7AF06D3181B3}"/>
              </a:ext>
            </a:extLst>
          </p:cNvPr>
          <p:cNvSpPr>
            <a:spLocks noChangeArrowheads="1"/>
          </p:cNvSpPr>
          <p:nvPr/>
        </p:nvSpPr>
        <p:spPr bwMode="auto">
          <a:xfrm>
            <a:off x="2276475" y="3444875"/>
            <a:ext cx="3968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endParaRPr lang="zh-CN" altLang="zh-CN" sz="1600">
              <a:solidFill>
                <a:srgbClr val="000000"/>
              </a:solidFill>
            </a:endParaRPr>
          </a:p>
        </p:txBody>
      </p:sp>
      <p:sp>
        <p:nvSpPr>
          <p:cNvPr id="18" name="Text Box 19">
            <a:extLst>
              <a:ext uri="{FF2B5EF4-FFF2-40B4-BE49-F238E27FC236}">
                <a16:creationId xmlns:a16="http://schemas.microsoft.com/office/drawing/2014/main" id="{7E2BA446-353B-4B77-82CB-757B34B89D5D}"/>
              </a:ext>
            </a:extLst>
          </p:cNvPr>
          <p:cNvSpPr>
            <a:spLocks noChangeArrowheads="1"/>
          </p:cNvSpPr>
          <p:nvPr/>
        </p:nvSpPr>
        <p:spPr bwMode="auto">
          <a:xfrm>
            <a:off x="5492750" y="2425700"/>
            <a:ext cx="1292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MFC</a:t>
            </a:r>
          </a:p>
        </p:txBody>
      </p:sp>
      <p:sp>
        <p:nvSpPr>
          <p:cNvPr id="19" name="Text Box 20">
            <a:extLst>
              <a:ext uri="{FF2B5EF4-FFF2-40B4-BE49-F238E27FC236}">
                <a16:creationId xmlns:a16="http://schemas.microsoft.com/office/drawing/2014/main" id="{A8650C32-884D-4BB5-AD87-4895754A0DD2}"/>
              </a:ext>
            </a:extLst>
          </p:cNvPr>
          <p:cNvSpPr>
            <a:spLocks noChangeArrowheads="1"/>
          </p:cNvSpPr>
          <p:nvPr/>
        </p:nvSpPr>
        <p:spPr bwMode="auto">
          <a:xfrm>
            <a:off x="6143625" y="4214813"/>
            <a:ext cx="11080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VMP</a:t>
            </a:r>
          </a:p>
        </p:txBody>
      </p:sp>
      <p:sp>
        <p:nvSpPr>
          <p:cNvPr id="20" name="Text Box 21">
            <a:extLst>
              <a:ext uri="{FF2B5EF4-FFF2-40B4-BE49-F238E27FC236}">
                <a16:creationId xmlns:a16="http://schemas.microsoft.com/office/drawing/2014/main" id="{421D042B-74A0-41B2-8DCA-E474A491D1BB}"/>
              </a:ext>
            </a:extLst>
          </p:cNvPr>
          <p:cNvSpPr>
            <a:spLocks noChangeArrowheads="1"/>
          </p:cNvSpPr>
          <p:nvPr/>
        </p:nvSpPr>
        <p:spPr bwMode="auto">
          <a:xfrm>
            <a:off x="4202113" y="5875338"/>
            <a:ext cx="609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0</a:t>
            </a:r>
            <a:endParaRPr lang="zh-CN" altLang="en-US" sz="1600">
              <a:solidFill>
                <a:schemeClr val="tx1"/>
              </a:solidFill>
            </a:endParaRPr>
          </a:p>
        </p:txBody>
      </p:sp>
      <p:sp>
        <p:nvSpPr>
          <p:cNvPr id="21" name="Line 22">
            <a:extLst>
              <a:ext uri="{FF2B5EF4-FFF2-40B4-BE49-F238E27FC236}">
                <a16:creationId xmlns:a16="http://schemas.microsoft.com/office/drawing/2014/main" id="{0704E77B-0C2E-4917-B157-35EC0EF9CDA7}"/>
              </a:ext>
            </a:extLst>
          </p:cNvPr>
          <p:cNvSpPr>
            <a:spLocks noChangeShapeType="1"/>
          </p:cNvSpPr>
          <p:nvPr/>
        </p:nvSpPr>
        <p:spPr bwMode="auto">
          <a:xfrm flipH="1">
            <a:off x="2449513" y="3487738"/>
            <a:ext cx="3227387" cy="974725"/>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3">
            <a:extLst>
              <a:ext uri="{FF2B5EF4-FFF2-40B4-BE49-F238E27FC236}">
                <a16:creationId xmlns:a16="http://schemas.microsoft.com/office/drawing/2014/main" id="{76F0FF51-13EF-4506-958B-EA69EACF0B63}"/>
              </a:ext>
            </a:extLst>
          </p:cNvPr>
          <p:cNvSpPr>
            <a:spLocks noChangeShapeType="1"/>
          </p:cNvSpPr>
          <p:nvPr/>
        </p:nvSpPr>
        <p:spPr bwMode="auto">
          <a:xfrm flipH="1">
            <a:off x="2447925" y="2692400"/>
            <a:ext cx="3044825" cy="1770063"/>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圆角矩形标注 23">
            <a:extLst>
              <a:ext uri="{FF2B5EF4-FFF2-40B4-BE49-F238E27FC236}">
                <a16:creationId xmlns:a16="http://schemas.microsoft.com/office/drawing/2014/main" id="{A75694DD-7244-436A-9A5F-67CD65D788E7}"/>
              </a:ext>
            </a:extLst>
          </p:cNvPr>
          <p:cNvSpPr>
            <a:spLocks noChangeArrowheads="1"/>
          </p:cNvSpPr>
          <p:nvPr/>
        </p:nvSpPr>
        <p:spPr bwMode="auto">
          <a:xfrm>
            <a:off x="6786563" y="1857375"/>
            <a:ext cx="2000250" cy="1736725"/>
          </a:xfrm>
          <a:prstGeom prst="wedgeRoundRectCallout">
            <a:avLst>
              <a:gd name="adj1" fmla="val -168130"/>
              <a:gd name="adj2" fmla="val 34917"/>
              <a:gd name="adj3" fmla="val 16667"/>
            </a:avLst>
          </a:prstGeom>
          <a:solidFill>
            <a:srgbClr val="E6DCF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边际产品价值曲线</a:t>
            </a:r>
            <a:r>
              <a:rPr lang="en-US" altLang="zh-CN" sz="1600" b="0">
                <a:solidFill>
                  <a:srgbClr val="000000"/>
                </a:solidFill>
              </a:rPr>
              <a:t>VMP</a:t>
            </a:r>
            <a:r>
              <a:rPr lang="zh-CN" altLang="en-US" sz="1600" b="0">
                <a:solidFill>
                  <a:srgbClr val="000000"/>
                </a:solidFill>
              </a:rPr>
              <a:t>与边际要素成本曲线</a:t>
            </a:r>
            <a:r>
              <a:rPr lang="en-US" altLang="zh-CN" sz="1600" b="0">
                <a:solidFill>
                  <a:srgbClr val="000000"/>
                </a:solidFill>
              </a:rPr>
              <a:t>MFC</a:t>
            </a:r>
            <a:r>
              <a:rPr lang="zh-CN" altLang="en-US" sz="1600" b="0">
                <a:solidFill>
                  <a:srgbClr val="000000"/>
                </a:solidFill>
              </a:rPr>
              <a:t>相交于</a:t>
            </a:r>
            <a:r>
              <a:rPr lang="en-US" altLang="zh-CN" sz="1600" b="0">
                <a:solidFill>
                  <a:srgbClr val="000000"/>
                </a:solidFill>
              </a:rPr>
              <a:t>E</a:t>
            </a:r>
            <a:r>
              <a:rPr lang="zh-CN" altLang="en-US" sz="1600" b="0">
                <a:solidFill>
                  <a:srgbClr val="000000"/>
                </a:solidFill>
              </a:rPr>
              <a:t>点</a:t>
            </a:r>
            <a:r>
              <a:rPr lang="en-US" altLang="zh-CN" sz="1600" b="0">
                <a:solidFill>
                  <a:srgbClr val="000000"/>
                </a:solidFill>
              </a:rPr>
              <a:t>, </a:t>
            </a:r>
            <a:r>
              <a:rPr lang="zh-CN" altLang="en-US" sz="1600" b="0">
                <a:solidFill>
                  <a:srgbClr val="000000"/>
                </a:solidFill>
              </a:rPr>
              <a:t>于是</a:t>
            </a:r>
            <a:r>
              <a:rPr lang="en-US" altLang="zh-CN" sz="1600" b="0">
                <a:solidFill>
                  <a:srgbClr val="000000"/>
                </a:solidFill>
              </a:rPr>
              <a:t>, </a:t>
            </a:r>
            <a:r>
              <a:rPr lang="zh-CN" altLang="en-US" sz="1600" b="0">
                <a:solidFill>
                  <a:srgbClr val="000000"/>
                </a:solidFill>
              </a:rPr>
              <a:t>最优要素使用量或要素需求量为</a:t>
            </a:r>
            <a:r>
              <a:rPr lang="en-US" altLang="zh-CN" sz="1600" b="0">
                <a:solidFill>
                  <a:srgbClr val="000000"/>
                </a:solidFill>
              </a:rPr>
              <a:t>L</a:t>
            </a:r>
            <a:r>
              <a:rPr lang="en-US" altLang="zh-CN" sz="1100" b="0">
                <a:solidFill>
                  <a:srgbClr val="000000"/>
                </a:solidFill>
              </a:rPr>
              <a:t>0</a:t>
            </a:r>
            <a:endParaRPr lang="zh-CN" altLang="en-US" sz="1600" b="0">
              <a:solidFill>
                <a:srgbClr val="000000"/>
              </a:solidFill>
            </a:endParaRPr>
          </a:p>
        </p:txBody>
      </p:sp>
      <p:sp>
        <p:nvSpPr>
          <p:cNvPr id="24" name="圆角矩形标注 25">
            <a:extLst>
              <a:ext uri="{FF2B5EF4-FFF2-40B4-BE49-F238E27FC236}">
                <a16:creationId xmlns:a16="http://schemas.microsoft.com/office/drawing/2014/main" id="{8AE1F085-73D2-46C2-97E6-28E8285AAF04}"/>
              </a:ext>
            </a:extLst>
          </p:cNvPr>
          <p:cNvSpPr>
            <a:spLocks noChangeArrowheads="1"/>
          </p:cNvSpPr>
          <p:nvPr/>
        </p:nvSpPr>
        <p:spPr bwMode="auto">
          <a:xfrm>
            <a:off x="214313" y="2643188"/>
            <a:ext cx="1785937" cy="1463675"/>
          </a:xfrm>
          <a:prstGeom prst="wedgeRoundRectCallout">
            <a:avLst>
              <a:gd name="adj1" fmla="val 55556"/>
              <a:gd name="adj2" fmla="val 18884"/>
              <a:gd name="adj3" fmla="val 16667"/>
            </a:avLst>
          </a:prstGeom>
          <a:solidFill>
            <a:srgbClr val="C0E8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defRPr/>
            </a:pPr>
            <a:r>
              <a:rPr lang="zh-CN" altLang="en-US" sz="1600" b="0" dirty="0">
                <a:solidFill>
                  <a:srgbClr val="000000"/>
                </a:solidFill>
              </a:rPr>
              <a:t>当要素需求量为</a:t>
            </a:r>
            <a:r>
              <a:rPr lang="en-US" altLang="zh-CN" sz="1600" b="0" dirty="0">
                <a:solidFill>
                  <a:srgbClr val="000000"/>
                </a:solidFill>
              </a:rPr>
              <a:t>L</a:t>
            </a:r>
            <a:r>
              <a:rPr lang="en-US" altLang="zh-CN" sz="1100" b="0" dirty="0">
                <a:solidFill>
                  <a:srgbClr val="000000"/>
                </a:solidFill>
              </a:rPr>
              <a:t>0</a:t>
            </a:r>
            <a:r>
              <a:rPr lang="en-US" altLang="zh-CN" sz="1600" b="0" dirty="0">
                <a:solidFill>
                  <a:srgbClr val="000000"/>
                </a:solidFill>
              </a:rPr>
              <a:t> </a:t>
            </a:r>
            <a:r>
              <a:rPr lang="zh-CN" altLang="en-US" sz="1600" b="0" dirty="0">
                <a:solidFill>
                  <a:srgbClr val="000000"/>
                </a:solidFill>
              </a:rPr>
              <a:t>时</a:t>
            </a:r>
            <a:r>
              <a:rPr lang="en-US" altLang="zh-CN" sz="1600" b="0" dirty="0">
                <a:solidFill>
                  <a:srgbClr val="000000"/>
                </a:solidFill>
              </a:rPr>
              <a:t>, </a:t>
            </a:r>
            <a:r>
              <a:rPr lang="zh-CN" altLang="en-US" sz="1600" b="0" dirty="0">
                <a:solidFill>
                  <a:srgbClr val="000000"/>
                </a:solidFill>
              </a:rPr>
              <a:t>根据</a:t>
            </a:r>
            <a:r>
              <a:rPr lang="zh-CN" altLang="en-US" sz="1600" dirty="0">
                <a:solidFill>
                  <a:srgbClr val="FF0000"/>
                </a:solidFill>
                <a:effectLst>
                  <a:outerShdw blurRad="38100" dist="38100" dir="2700000" algn="tl">
                    <a:srgbClr val="000000">
                      <a:alpha val="43137"/>
                    </a:srgbClr>
                  </a:outerShdw>
                </a:effectLst>
              </a:rPr>
              <a:t>要素供给曲线</a:t>
            </a:r>
            <a:r>
              <a:rPr lang="en-US" altLang="zh-CN" sz="1600" b="0" dirty="0">
                <a:solidFill>
                  <a:srgbClr val="000000"/>
                </a:solidFill>
              </a:rPr>
              <a:t>W(L)</a:t>
            </a:r>
            <a:r>
              <a:rPr lang="zh-CN" altLang="en-US" sz="1600" b="0" dirty="0">
                <a:solidFill>
                  <a:srgbClr val="000000"/>
                </a:solidFill>
              </a:rPr>
              <a:t>可知</a:t>
            </a:r>
            <a:r>
              <a:rPr lang="en-US" altLang="zh-CN" sz="1600" b="0" dirty="0">
                <a:solidFill>
                  <a:srgbClr val="000000"/>
                </a:solidFill>
              </a:rPr>
              <a:t>, </a:t>
            </a:r>
            <a:r>
              <a:rPr lang="zh-CN" altLang="en-US" sz="1600" b="0" dirty="0">
                <a:solidFill>
                  <a:srgbClr val="000000"/>
                </a:solidFill>
              </a:rPr>
              <a:t>要素的价格为</a:t>
            </a:r>
            <a:r>
              <a:rPr lang="en-US" altLang="zh-CN" sz="1600" b="0" dirty="0">
                <a:solidFill>
                  <a:srgbClr val="000000"/>
                </a:solidFill>
              </a:rPr>
              <a:t>W</a:t>
            </a:r>
            <a:r>
              <a:rPr lang="en-US" altLang="zh-CN" sz="1100" b="0" dirty="0">
                <a:solidFill>
                  <a:srgbClr val="000000"/>
                </a:solidFill>
              </a:rPr>
              <a:t>0</a:t>
            </a:r>
            <a:endParaRPr lang="zh-CN" altLang="en-US" sz="1600" b="0" dirty="0">
              <a:solidFill>
                <a:srgbClr val="000000"/>
              </a:solidFill>
            </a:endParaRPr>
          </a:p>
        </p:txBody>
      </p:sp>
      <p:sp>
        <p:nvSpPr>
          <p:cNvPr id="25" name="圆角矩形标注 26">
            <a:extLst>
              <a:ext uri="{FF2B5EF4-FFF2-40B4-BE49-F238E27FC236}">
                <a16:creationId xmlns:a16="http://schemas.microsoft.com/office/drawing/2014/main" id="{20E03984-AF6C-4BA6-AE21-6B07DEA127EB}"/>
              </a:ext>
            </a:extLst>
          </p:cNvPr>
          <p:cNvSpPr>
            <a:spLocks noChangeArrowheads="1"/>
          </p:cNvSpPr>
          <p:nvPr/>
        </p:nvSpPr>
        <p:spPr bwMode="auto">
          <a:xfrm>
            <a:off x="6929438" y="4786313"/>
            <a:ext cx="2000250" cy="919162"/>
          </a:xfrm>
          <a:prstGeom prst="wedgeRoundRectCallout">
            <a:avLst>
              <a:gd name="adj1" fmla="val -181194"/>
              <a:gd name="adj2" fmla="val -144301"/>
              <a:gd name="adj3" fmla="val 16667"/>
            </a:avLst>
          </a:prstGeom>
          <a:solidFill>
            <a:srgbClr val="D2FE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最优的要素价格和要素使用量的组合为</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,L</a:t>
            </a:r>
            <a:r>
              <a:rPr lang="en-US" altLang="zh-CN" sz="1100" b="0">
                <a:solidFill>
                  <a:srgbClr val="000000"/>
                </a:solidFill>
              </a:rPr>
              <a:t>0</a:t>
            </a:r>
            <a:r>
              <a:rPr lang="en-US" altLang="zh-CN" sz="1600" b="0">
                <a:solidFill>
                  <a:srgbClr val="000000"/>
                </a:solidFill>
              </a:rPr>
              <a:t>)</a:t>
            </a:r>
            <a:endParaRPr lang="zh-CN" altLang="en-US" sz="1600" b="0">
              <a:solidFill>
                <a:srgbClr val="000000"/>
              </a:solidFill>
            </a:endParaRPr>
          </a:p>
        </p:txBody>
      </p:sp>
    </p:spTree>
    <p:extLst>
      <p:ext uri="{BB962C8B-B14F-4D97-AF65-F5344CB8AC3E}">
        <p14:creationId xmlns:p14="http://schemas.microsoft.com/office/powerpoint/2010/main" val="98285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p:cBhvr>
                                        <p:cTn id="29" dur="500"/>
                                        <p:tgtEl>
                                          <p:spTgt spid="22"/>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p:cBhvr>
                                        <p:cTn id="32" dur="500"/>
                                        <p:tgtEl>
                                          <p:spTgt spid="1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6"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p:cBhvr>
                                        <p:cTn id="53" dur="500"/>
                                        <p:tgtEl>
                                          <p:spTgt spid="13"/>
                                        </p:tgtEl>
                                      </p:cBhvr>
                                    </p:animEffect>
                                  </p:childTnLst>
                                </p:cTn>
                              </p:par>
                              <p:par>
                                <p:cTn id="54" presetID="16" presetClass="entr" presetSubtype="26"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p:cBhvr>
                                        <p:cTn id="66" dur="500"/>
                                        <p:tgtEl>
                                          <p:spTgt spid="15"/>
                                        </p:tgtEl>
                                      </p:cBhvr>
                                    </p:animEffect>
                                  </p:childTnLst>
                                </p:cTn>
                              </p:par>
                              <p:par>
                                <p:cTn id="67" presetID="3" presetClass="entr" presetSubtype="1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p:cBhvr>
                                        <p:cTn id="69" dur="500"/>
                                        <p:tgtEl>
                                          <p:spTgt spid="12"/>
                                        </p:tgtEl>
                                      </p:cBhvr>
                                    </p:animEffect>
                                  </p:childTnLst>
                                </p:cTn>
                              </p:par>
                              <p:par>
                                <p:cTn id="70" presetID="3" presetClass="entr" presetSubtype="1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p:cBhvr>
                                        <p:cTn id="72" dur="500"/>
                                        <p:tgtEl>
                                          <p:spTgt spid="2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p:cBhvr>
                                        <p:cTn id="8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5" grpId="0" bldLvl="0" autoUpdateAnimBg="0"/>
      <p:bldP spid="16" grpId="0" bldLvl="0" autoUpdateAnimBg="0"/>
      <p:bldP spid="18" grpId="0" bldLvl="0" autoUpdateAnimBg="0"/>
      <p:bldP spid="19" grpId="0" bldLvl="0" autoUpdateAnimBg="0"/>
      <p:bldP spid="20" grpId="0" bldLvl="0" autoUpdateAnimBg="0"/>
      <p:bldP spid="23" grpId="0" bldLvl="0" animBg="1" autoUpdateAnimBg="0"/>
      <p:bldP spid="24" grpId="0" bldLvl="0" animBg="1" autoUpdateAnimBg="0"/>
      <p:bldP spid="25"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8C5DD-758C-4DF9-BE7C-890B142139BA}"/>
              </a:ext>
            </a:extLst>
          </p:cNvPr>
          <p:cNvSpPr>
            <a:spLocks noGrp="1"/>
          </p:cNvSpPr>
          <p:nvPr>
            <p:ph type="title"/>
          </p:nvPr>
        </p:nvSpPr>
        <p:spPr/>
        <p:txBody>
          <a:bodyPr>
            <a:normAutofit/>
          </a:bodyPr>
          <a:lstStyle/>
          <a:p>
            <a:r>
              <a:rPr lang="zh-CN" altLang="zh-CN" dirty="0"/>
              <a:t>买方垄断企业的要素需求曲线：不存在</a:t>
            </a:r>
            <a:endParaRPr lang="zh-CN" altLang="en-US" dirty="0"/>
          </a:p>
        </p:txBody>
      </p:sp>
      <p:sp>
        <p:nvSpPr>
          <p:cNvPr id="3" name="内容占位符 2">
            <a:extLst>
              <a:ext uri="{FF2B5EF4-FFF2-40B4-BE49-F238E27FC236}">
                <a16:creationId xmlns:a16="http://schemas.microsoft.com/office/drawing/2014/main" id="{A7D979BD-CBB3-412D-815E-71274DC9E84B}"/>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8FCC6E3F-BF19-4162-9B48-B03CB9B56C3B}"/>
              </a:ext>
            </a:extLst>
          </p:cNvPr>
          <p:cNvSpPr txBox="1">
            <a:spLocks noChangeArrowheads="1"/>
          </p:cNvSpPr>
          <p:nvPr/>
        </p:nvSpPr>
        <p:spPr>
          <a:xfrm>
            <a:off x="457200" y="1341438"/>
            <a:ext cx="8229600"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2" indent="-342900"/>
            <a:endParaRPr lang="zh-CN" altLang="zh-CN" dirty="0"/>
          </a:p>
        </p:txBody>
      </p:sp>
      <p:sp>
        <p:nvSpPr>
          <p:cNvPr id="5" name="Line 4">
            <a:extLst>
              <a:ext uri="{FF2B5EF4-FFF2-40B4-BE49-F238E27FC236}">
                <a16:creationId xmlns:a16="http://schemas.microsoft.com/office/drawing/2014/main" id="{4767EF2C-837E-46FD-9470-D48730B98D11}"/>
              </a:ext>
            </a:extLst>
          </p:cNvPr>
          <p:cNvSpPr>
            <a:spLocks noChangeShapeType="1"/>
          </p:cNvSpPr>
          <p:nvPr/>
        </p:nvSpPr>
        <p:spPr bwMode="auto">
          <a:xfrm flipH="1" flipV="1">
            <a:off x="2347913" y="2162175"/>
            <a:ext cx="1587" cy="377031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165BB3CD-9857-4BE0-ADC3-4EE5DDBF6C68}"/>
              </a:ext>
            </a:extLst>
          </p:cNvPr>
          <p:cNvSpPr>
            <a:spLocks noChangeShapeType="1"/>
          </p:cNvSpPr>
          <p:nvPr/>
        </p:nvSpPr>
        <p:spPr bwMode="auto">
          <a:xfrm>
            <a:off x="2346325" y="5935663"/>
            <a:ext cx="4618038" cy="15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6">
            <a:extLst>
              <a:ext uri="{FF2B5EF4-FFF2-40B4-BE49-F238E27FC236}">
                <a16:creationId xmlns:a16="http://schemas.microsoft.com/office/drawing/2014/main" id="{6BE7188F-6DDB-469D-B5AD-2E8406D4E9D4}"/>
              </a:ext>
            </a:extLst>
          </p:cNvPr>
          <p:cNvSpPr>
            <a:spLocks noChangeArrowheads="1"/>
          </p:cNvSpPr>
          <p:nvPr/>
        </p:nvSpPr>
        <p:spPr bwMode="auto">
          <a:xfrm>
            <a:off x="1905000" y="2071688"/>
            <a:ext cx="7080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endParaRPr lang="zh-CN" altLang="en-US" sz="1600">
              <a:solidFill>
                <a:schemeClr val="tx1"/>
              </a:solidFill>
            </a:endParaRPr>
          </a:p>
        </p:txBody>
      </p:sp>
      <p:sp>
        <p:nvSpPr>
          <p:cNvPr id="8" name="Text Box 7">
            <a:extLst>
              <a:ext uri="{FF2B5EF4-FFF2-40B4-BE49-F238E27FC236}">
                <a16:creationId xmlns:a16="http://schemas.microsoft.com/office/drawing/2014/main" id="{D0828B5D-C5B4-4641-AE8A-FEA38C1873A6}"/>
              </a:ext>
            </a:extLst>
          </p:cNvPr>
          <p:cNvSpPr>
            <a:spLocks noChangeArrowheads="1"/>
          </p:cNvSpPr>
          <p:nvPr/>
        </p:nvSpPr>
        <p:spPr bwMode="auto">
          <a:xfrm>
            <a:off x="1992313" y="5757863"/>
            <a:ext cx="3841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O</a:t>
            </a:r>
            <a:endParaRPr lang="zh-CN" altLang="en-US" sz="1600">
              <a:solidFill>
                <a:schemeClr val="tx1"/>
              </a:solidFill>
            </a:endParaRPr>
          </a:p>
        </p:txBody>
      </p:sp>
      <p:sp>
        <p:nvSpPr>
          <p:cNvPr id="9" name="Text Box 8">
            <a:extLst>
              <a:ext uri="{FF2B5EF4-FFF2-40B4-BE49-F238E27FC236}">
                <a16:creationId xmlns:a16="http://schemas.microsoft.com/office/drawing/2014/main" id="{E2A3EA29-5AE5-4ADC-966D-0C6294C8DE11}"/>
              </a:ext>
            </a:extLst>
          </p:cNvPr>
          <p:cNvSpPr>
            <a:spLocks noChangeArrowheads="1"/>
          </p:cNvSpPr>
          <p:nvPr/>
        </p:nvSpPr>
        <p:spPr bwMode="auto">
          <a:xfrm>
            <a:off x="6608763" y="5935663"/>
            <a:ext cx="3841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endParaRPr lang="zh-CN" altLang="en-US" sz="1600">
              <a:solidFill>
                <a:schemeClr val="tx1"/>
              </a:solidFill>
            </a:endParaRPr>
          </a:p>
        </p:txBody>
      </p:sp>
      <p:sp>
        <p:nvSpPr>
          <p:cNvPr id="10" name="Line 9">
            <a:extLst>
              <a:ext uri="{FF2B5EF4-FFF2-40B4-BE49-F238E27FC236}">
                <a16:creationId xmlns:a16="http://schemas.microsoft.com/office/drawing/2014/main" id="{2CA63527-22A9-47B0-82D4-8823ECDF87AC}"/>
              </a:ext>
            </a:extLst>
          </p:cNvPr>
          <p:cNvSpPr>
            <a:spLocks noChangeShapeType="1"/>
          </p:cNvSpPr>
          <p:nvPr/>
        </p:nvSpPr>
        <p:spPr bwMode="auto">
          <a:xfrm>
            <a:off x="3059113" y="2519363"/>
            <a:ext cx="3108325" cy="2338387"/>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a:extLst>
              <a:ext uri="{FF2B5EF4-FFF2-40B4-BE49-F238E27FC236}">
                <a16:creationId xmlns:a16="http://schemas.microsoft.com/office/drawing/2014/main" id="{666423A1-D6A4-4E32-857C-5D70D23715EC}"/>
              </a:ext>
            </a:extLst>
          </p:cNvPr>
          <p:cNvSpPr>
            <a:spLocks noChangeArrowheads="1"/>
          </p:cNvSpPr>
          <p:nvPr/>
        </p:nvSpPr>
        <p:spPr bwMode="auto">
          <a:xfrm>
            <a:off x="5456238" y="3332163"/>
            <a:ext cx="140493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200">
                <a:solidFill>
                  <a:srgbClr val="000000"/>
                </a:solidFill>
              </a:rPr>
              <a:t>(L)</a:t>
            </a:r>
            <a:endParaRPr lang="zh-CN" altLang="en-US" sz="1600">
              <a:solidFill>
                <a:srgbClr val="000000"/>
              </a:solidFill>
            </a:endParaRPr>
          </a:p>
        </p:txBody>
      </p:sp>
      <p:sp>
        <p:nvSpPr>
          <p:cNvPr id="12" name="Text Box 11">
            <a:extLst>
              <a:ext uri="{FF2B5EF4-FFF2-40B4-BE49-F238E27FC236}">
                <a16:creationId xmlns:a16="http://schemas.microsoft.com/office/drawing/2014/main" id="{208086B6-798E-4C28-B5EF-7AF18BC06C6E}"/>
              </a:ext>
            </a:extLst>
          </p:cNvPr>
          <p:cNvSpPr>
            <a:spLocks noChangeArrowheads="1"/>
          </p:cNvSpPr>
          <p:nvPr/>
        </p:nvSpPr>
        <p:spPr bwMode="auto">
          <a:xfrm>
            <a:off x="1816100" y="3690938"/>
            <a:ext cx="6207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0</a:t>
            </a:r>
            <a:endParaRPr lang="zh-CN" altLang="en-US" sz="1600">
              <a:solidFill>
                <a:schemeClr val="tx1"/>
              </a:solidFill>
            </a:endParaRPr>
          </a:p>
        </p:txBody>
      </p:sp>
      <p:sp>
        <p:nvSpPr>
          <p:cNvPr id="13" name="Line 12">
            <a:extLst>
              <a:ext uri="{FF2B5EF4-FFF2-40B4-BE49-F238E27FC236}">
                <a16:creationId xmlns:a16="http://schemas.microsoft.com/office/drawing/2014/main" id="{0B77BA14-7AA5-45DE-9FF1-C69C30F8FE4C}"/>
              </a:ext>
            </a:extLst>
          </p:cNvPr>
          <p:cNvSpPr>
            <a:spLocks noChangeShapeType="1"/>
          </p:cNvSpPr>
          <p:nvPr/>
        </p:nvSpPr>
        <p:spPr bwMode="auto">
          <a:xfrm>
            <a:off x="2347913" y="3929063"/>
            <a:ext cx="1865312" cy="158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a:extLst>
              <a:ext uri="{FF2B5EF4-FFF2-40B4-BE49-F238E27FC236}">
                <a16:creationId xmlns:a16="http://schemas.microsoft.com/office/drawing/2014/main" id="{FC314514-E751-42DC-B5D0-F70EBB767842}"/>
              </a:ext>
            </a:extLst>
          </p:cNvPr>
          <p:cNvSpPr>
            <a:spLocks noChangeShapeType="1"/>
          </p:cNvSpPr>
          <p:nvPr/>
        </p:nvSpPr>
        <p:spPr bwMode="auto">
          <a:xfrm>
            <a:off x="4213225" y="3332163"/>
            <a:ext cx="3175" cy="260826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a:extLst>
              <a:ext uri="{FF2B5EF4-FFF2-40B4-BE49-F238E27FC236}">
                <a16:creationId xmlns:a16="http://schemas.microsoft.com/office/drawing/2014/main" id="{2338741B-B5AA-4FC0-9DCC-6B484DCD86BD}"/>
              </a:ext>
            </a:extLst>
          </p:cNvPr>
          <p:cNvSpPr>
            <a:spLocks noChangeArrowheads="1"/>
          </p:cNvSpPr>
          <p:nvPr/>
        </p:nvSpPr>
        <p:spPr bwMode="auto">
          <a:xfrm>
            <a:off x="1571625" y="4354513"/>
            <a:ext cx="5984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800" b="0">
                <a:solidFill>
                  <a:srgbClr val="000000"/>
                </a:solidFill>
              </a:rPr>
              <a:t> </a:t>
            </a:r>
            <a:endParaRPr lang="zh-CN" altLang="en-US" sz="1600">
              <a:solidFill>
                <a:schemeClr val="tx1"/>
              </a:solidFill>
            </a:endParaRPr>
          </a:p>
        </p:txBody>
      </p:sp>
      <p:sp>
        <p:nvSpPr>
          <p:cNvPr id="16" name="Text Box 15">
            <a:extLst>
              <a:ext uri="{FF2B5EF4-FFF2-40B4-BE49-F238E27FC236}">
                <a16:creationId xmlns:a16="http://schemas.microsoft.com/office/drawing/2014/main" id="{F1393154-8ACE-4747-8802-3FAB1E50311E}"/>
              </a:ext>
            </a:extLst>
          </p:cNvPr>
          <p:cNvSpPr>
            <a:spLocks noChangeArrowheads="1"/>
          </p:cNvSpPr>
          <p:nvPr/>
        </p:nvSpPr>
        <p:spPr bwMode="auto">
          <a:xfrm>
            <a:off x="5278438" y="2432050"/>
            <a:ext cx="1244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 FC</a:t>
            </a:r>
          </a:p>
        </p:txBody>
      </p:sp>
      <p:sp>
        <p:nvSpPr>
          <p:cNvPr id="17" name="Text Box 16">
            <a:extLst>
              <a:ext uri="{FF2B5EF4-FFF2-40B4-BE49-F238E27FC236}">
                <a16:creationId xmlns:a16="http://schemas.microsoft.com/office/drawing/2014/main" id="{FC8F7733-E5B9-4AB0-9E0A-9CDA70260BDE}"/>
              </a:ext>
            </a:extLst>
          </p:cNvPr>
          <p:cNvSpPr>
            <a:spLocks noChangeArrowheads="1"/>
          </p:cNvSpPr>
          <p:nvPr/>
        </p:nvSpPr>
        <p:spPr bwMode="auto">
          <a:xfrm>
            <a:off x="5500688" y="4857750"/>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VMP</a:t>
            </a:r>
            <a:endParaRPr lang="zh-CN" altLang="en-US" sz="1600">
              <a:solidFill>
                <a:schemeClr val="tx1"/>
              </a:solidFill>
            </a:endParaRPr>
          </a:p>
        </p:txBody>
      </p:sp>
      <p:sp>
        <p:nvSpPr>
          <p:cNvPr id="18" name="Text Box 17">
            <a:extLst>
              <a:ext uri="{FF2B5EF4-FFF2-40B4-BE49-F238E27FC236}">
                <a16:creationId xmlns:a16="http://schemas.microsoft.com/office/drawing/2014/main" id="{774E34BD-5319-4FC1-838B-3D064D0443B4}"/>
              </a:ext>
            </a:extLst>
          </p:cNvPr>
          <p:cNvSpPr>
            <a:spLocks noChangeArrowheads="1"/>
          </p:cNvSpPr>
          <p:nvPr/>
        </p:nvSpPr>
        <p:spPr bwMode="auto">
          <a:xfrm>
            <a:off x="4035425" y="5938838"/>
            <a:ext cx="5873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0</a:t>
            </a:r>
            <a:endParaRPr lang="zh-CN" altLang="en-US" sz="1600">
              <a:solidFill>
                <a:schemeClr val="tx1"/>
              </a:solidFill>
            </a:endParaRPr>
          </a:p>
        </p:txBody>
      </p:sp>
      <p:sp>
        <p:nvSpPr>
          <p:cNvPr id="19" name="Line 18">
            <a:extLst>
              <a:ext uri="{FF2B5EF4-FFF2-40B4-BE49-F238E27FC236}">
                <a16:creationId xmlns:a16="http://schemas.microsoft.com/office/drawing/2014/main" id="{CDA8B9F6-B800-4DD2-8C80-30AF5C6EDEAB}"/>
              </a:ext>
            </a:extLst>
          </p:cNvPr>
          <p:cNvSpPr>
            <a:spLocks noChangeShapeType="1"/>
          </p:cNvSpPr>
          <p:nvPr/>
        </p:nvSpPr>
        <p:spPr bwMode="auto">
          <a:xfrm flipH="1">
            <a:off x="2347913" y="3509963"/>
            <a:ext cx="3108325" cy="992187"/>
          </a:xfrm>
          <a:prstGeom prst="line">
            <a:avLst/>
          </a:prstGeom>
          <a:noFill/>
          <a:ln w="9525">
            <a:solidFill>
              <a:srgbClr val="0066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a:extLst>
              <a:ext uri="{FF2B5EF4-FFF2-40B4-BE49-F238E27FC236}">
                <a16:creationId xmlns:a16="http://schemas.microsoft.com/office/drawing/2014/main" id="{9876FF59-4154-423C-AA26-4C8A426261EF}"/>
              </a:ext>
            </a:extLst>
          </p:cNvPr>
          <p:cNvSpPr>
            <a:spLocks noChangeShapeType="1"/>
          </p:cNvSpPr>
          <p:nvPr/>
        </p:nvSpPr>
        <p:spPr bwMode="auto">
          <a:xfrm flipH="1">
            <a:off x="2346325" y="2701925"/>
            <a:ext cx="2932113" cy="1800225"/>
          </a:xfrm>
          <a:prstGeom prst="line">
            <a:avLst/>
          </a:prstGeom>
          <a:noFill/>
          <a:ln w="9525">
            <a:solidFill>
              <a:srgbClr val="0066FF"/>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0">
            <a:extLst>
              <a:ext uri="{FF2B5EF4-FFF2-40B4-BE49-F238E27FC236}">
                <a16:creationId xmlns:a16="http://schemas.microsoft.com/office/drawing/2014/main" id="{914FB16B-AEA1-4F26-86EA-4AC7A2667834}"/>
              </a:ext>
            </a:extLst>
          </p:cNvPr>
          <p:cNvSpPr>
            <a:spLocks noChangeShapeType="1"/>
          </p:cNvSpPr>
          <p:nvPr/>
        </p:nvSpPr>
        <p:spPr bwMode="auto">
          <a:xfrm flipV="1">
            <a:off x="2347913" y="2613025"/>
            <a:ext cx="2576512" cy="2605088"/>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a:extLst>
              <a:ext uri="{FF2B5EF4-FFF2-40B4-BE49-F238E27FC236}">
                <a16:creationId xmlns:a16="http://schemas.microsoft.com/office/drawing/2014/main" id="{8FB94615-5730-4A00-90CA-C82BC825A6E4}"/>
              </a:ext>
            </a:extLst>
          </p:cNvPr>
          <p:cNvSpPr>
            <a:spLocks noChangeShapeType="1"/>
          </p:cNvSpPr>
          <p:nvPr/>
        </p:nvSpPr>
        <p:spPr bwMode="auto">
          <a:xfrm flipV="1">
            <a:off x="2347913" y="2432050"/>
            <a:ext cx="1509712" cy="2786063"/>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a:extLst>
              <a:ext uri="{FF2B5EF4-FFF2-40B4-BE49-F238E27FC236}">
                <a16:creationId xmlns:a16="http://schemas.microsoft.com/office/drawing/2014/main" id="{8B152EC3-9206-477D-9BBC-104132D43C02}"/>
              </a:ext>
            </a:extLst>
          </p:cNvPr>
          <p:cNvSpPr>
            <a:spLocks noChangeShapeType="1"/>
          </p:cNvSpPr>
          <p:nvPr/>
        </p:nvSpPr>
        <p:spPr bwMode="auto">
          <a:xfrm>
            <a:off x="3590925" y="2882900"/>
            <a:ext cx="3175" cy="30559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3">
            <a:extLst>
              <a:ext uri="{FF2B5EF4-FFF2-40B4-BE49-F238E27FC236}">
                <a16:creationId xmlns:a16="http://schemas.microsoft.com/office/drawing/2014/main" id="{C22F1A0A-65A8-4CE7-B42D-2CAE20AFC262}"/>
              </a:ext>
            </a:extLst>
          </p:cNvPr>
          <p:cNvSpPr>
            <a:spLocks noChangeArrowheads="1"/>
          </p:cNvSpPr>
          <p:nvPr/>
        </p:nvSpPr>
        <p:spPr bwMode="auto">
          <a:xfrm>
            <a:off x="3590925" y="2071688"/>
            <a:ext cx="9191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MFC</a:t>
            </a:r>
            <a:r>
              <a:rPr lang="zh-CN" altLang="en-US" sz="1000">
                <a:solidFill>
                  <a:srgbClr val="000000"/>
                </a:solidFill>
              </a:rPr>
              <a:t>1</a:t>
            </a:r>
            <a:endParaRPr lang="zh-CN" altLang="en-US" sz="1600">
              <a:solidFill>
                <a:schemeClr val="tx1"/>
              </a:solidFill>
            </a:endParaRPr>
          </a:p>
        </p:txBody>
      </p:sp>
      <p:sp>
        <p:nvSpPr>
          <p:cNvPr id="25" name="Text Box 24">
            <a:extLst>
              <a:ext uri="{FF2B5EF4-FFF2-40B4-BE49-F238E27FC236}">
                <a16:creationId xmlns:a16="http://schemas.microsoft.com/office/drawing/2014/main" id="{3CC878BA-643F-47EE-BF95-1625403CDE3E}"/>
              </a:ext>
            </a:extLst>
          </p:cNvPr>
          <p:cNvSpPr>
            <a:spLocks noChangeArrowheads="1"/>
          </p:cNvSpPr>
          <p:nvPr/>
        </p:nvSpPr>
        <p:spPr bwMode="auto">
          <a:xfrm>
            <a:off x="4568825" y="2252663"/>
            <a:ext cx="7588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W</a:t>
            </a:r>
            <a:r>
              <a:rPr lang="zh-CN" altLang="en-US" sz="1000">
                <a:solidFill>
                  <a:srgbClr val="000000"/>
                </a:solidFill>
              </a:rPr>
              <a:t>1</a:t>
            </a:r>
            <a:r>
              <a:rPr lang="zh-CN" altLang="en-US" sz="1200">
                <a:solidFill>
                  <a:srgbClr val="000000"/>
                </a:solidFill>
              </a:rPr>
              <a:t>(L)</a:t>
            </a:r>
            <a:endParaRPr lang="zh-CN" altLang="en-US" sz="1000">
              <a:solidFill>
                <a:srgbClr val="000000"/>
              </a:solidFill>
            </a:endParaRPr>
          </a:p>
        </p:txBody>
      </p:sp>
      <p:sp>
        <p:nvSpPr>
          <p:cNvPr id="26" name="Text Box 25">
            <a:extLst>
              <a:ext uri="{FF2B5EF4-FFF2-40B4-BE49-F238E27FC236}">
                <a16:creationId xmlns:a16="http://schemas.microsoft.com/office/drawing/2014/main" id="{D754BA58-5799-4607-B247-E09F51D2977F}"/>
              </a:ext>
            </a:extLst>
          </p:cNvPr>
          <p:cNvSpPr>
            <a:spLocks noChangeArrowheads="1"/>
          </p:cNvSpPr>
          <p:nvPr/>
        </p:nvSpPr>
        <p:spPr bwMode="auto">
          <a:xfrm>
            <a:off x="3414713" y="5938838"/>
            <a:ext cx="6032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a:solidFill>
                  <a:srgbClr val="000000"/>
                </a:solidFill>
              </a:rPr>
              <a:t>L</a:t>
            </a:r>
            <a:r>
              <a:rPr lang="zh-CN" altLang="en-US" sz="1000">
                <a:solidFill>
                  <a:srgbClr val="000000"/>
                </a:solidFill>
              </a:rPr>
              <a:t>1</a:t>
            </a:r>
            <a:endParaRPr lang="zh-CN" altLang="en-US" sz="1600">
              <a:solidFill>
                <a:schemeClr val="tx1"/>
              </a:solidFill>
            </a:endParaRPr>
          </a:p>
        </p:txBody>
      </p:sp>
      <p:sp>
        <p:nvSpPr>
          <p:cNvPr id="27" name="圆角矩形标注 25">
            <a:extLst>
              <a:ext uri="{FF2B5EF4-FFF2-40B4-BE49-F238E27FC236}">
                <a16:creationId xmlns:a16="http://schemas.microsoft.com/office/drawing/2014/main" id="{D8934F15-AE31-4BD4-BDF3-2CFC8AD17604}"/>
              </a:ext>
            </a:extLst>
          </p:cNvPr>
          <p:cNvSpPr>
            <a:spLocks noChangeArrowheads="1"/>
          </p:cNvSpPr>
          <p:nvPr/>
        </p:nvSpPr>
        <p:spPr bwMode="auto">
          <a:xfrm>
            <a:off x="6286500" y="2071688"/>
            <a:ext cx="2571750" cy="1192212"/>
          </a:xfrm>
          <a:prstGeom prst="wedgeRoundRectCallout">
            <a:avLst>
              <a:gd name="adj1" fmla="val -124676"/>
              <a:gd name="adj2" fmla="val 105120"/>
              <a:gd name="adj3" fmla="val 16667"/>
            </a:avLst>
          </a:prstGeom>
          <a:solidFill>
            <a:srgbClr val="D2FED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要素价格为</a:t>
            </a:r>
            <a:r>
              <a:rPr lang="en-US" altLang="zh-CN" sz="1600" b="0">
                <a:solidFill>
                  <a:srgbClr val="000000"/>
                </a:solidFill>
              </a:rPr>
              <a:t>W</a:t>
            </a:r>
            <a:r>
              <a:rPr lang="en-US" altLang="zh-CN" sz="1100" b="0">
                <a:solidFill>
                  <a:srgbClr val="000000"/>
                </a:solidFill>
              </a:rPr>
              <a:t>0</a:t>
            </a:r>
            <a:r>
              <a:rPr lang="zh-CN" altLang="en-US" sz="1600" b="0">
                <a:solidFill>
                  <a:srgbClr val="000000"/>
                </a:solidFill>
              </a:rPr>
              <a:t>时</a:t>
            </a:r>
            <a:r>
              <a:rPr lang="en-US" altLang="zh-CN" sz="1600" b="0">
                <a:solidFill>
                  <a:srgbClr val="000000"/>
                </a:solidFill>
              </a:rPr>
              <a:t>, </a:t>
            </a:r>
            <a:r>
              <a:rPr lang="zh-CN" altLang="en-US" sz="1600" b="0">
                <a:solidFill>
                  <a:srgbClr val="000000"/>
                </a:solidFill>
              </a:rPr>
              <a:t>垄断买方的要素需求量为</a:t>
            </a:r>
            <a:r>
              <a:rPr lang="en-US" altLang="zh-CN" sz="1600" b="0">
                <a:solidFill>
                  <a:srgbClr val="000000"/>
                </a:solidFill>
              </a:rPr>
              <a:t>L</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最优的要素价格和要素使用量的组合为</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,L</a:t>
            </a:r>
            <a:r>
              <a:rPr lang="en-US" altLang="zh-CN" sz="1100" b="0">
                <a:solidFill>
                  <a:srgbClr val="000000"/>
                </a:solidFill>
              </a:rPr>
              <a:t>0</a:t>
            </a:r>
            <a:r>
              <a:rPr lang="en-US" altLang="zh-CN" sz="1600" b="0">
                <a:solidFill>
                  <a:srgbClr val="000000"/>
                </a:solidFill>
              </a:rPr>
              <a:t>)</a:t>
            </a:r>
            <a:endParaRPr lang="zh-CN" altLang="en-US" sz="1600" b="0">
              <a:solidFill>
                <a:srgbClr val="000000"/>
              </a:solidFill>
            </a:endParaRPr>
          </a:p>
        </p:txBody>
      </p:sp>
      <p:sp>
        <p:nvSpPr>
          <p:cNvPr id="28" name="圆角矩形标注 26">
            <a:extLst>
              <a:ext uri="{FF2B5EF4-FFF2-40B4-BE49-F238E27FC236}">
                <a16:creationId xmlns:a16="http://schemas.microsoft.com/office/drawing/2014/main" id="{AF6C70D6-8D3A-44D1-BFDF-2A5881858D4D}"/>
              </a:ext>
            </a:extLst>
          </p:cNvPr>
          <p:cNvSpPr>
            <a:spLocks noChangeArrowheads="1"/>
          </p:cNvSpPr>
          <p:nvPr/>
        </p:nvSpPr>
        <p:spPr bwMode="auto">
          <a:xfrm>
            <a:off x="6357938" y="4143375"/>
            <a:ext cx="2357437" cy="1736725"/>
          </a:xfrm>
          <a:prstGeom prst="wedgeRoundRectCallout">
            <a:avLst>
              <a:gd name="adj1" fmla="val -164282"/>
              <a:gd name="adj2" fmla="val -60356"/>
              <a:gd name="adj3" fmla="val 16667"/>
            </a:avLst>
          </a:prstGeom>
          <a:solidFill>
            <a:srgbClr val="E6DCF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要素供给曲线变动到</a:t>
            </a:r>
            <a:r>
              <a:rPr lang="en-US" altLang="zh-CN" sz="1600" b="0">
                <a:solidFill>
                  <a:srgbClr val="000000"/>
                </a:solidFill>
              </a:rPr>
              <a:t>W</a:t>
            </a:r>
            <a:r>
              <a:rPr lang="en-US" altLang="zh-CN" sz="1200" b="0">
                <a:solidFill>
                  <a:srgbClr val="000000"/>
                </a:solidFill>
              </a:rPr>
              <a:t>1</a:t>
            </a:r>
            <a:r>
              <a:rPr lang="en-US" altLang="zh-CN" sz="1600" b="0">
                <a:solidFill>
                  <a:srgbClr val="000000"/>
                </a:solidFill>
              </a:rPr>
              <a:t>(L), </a:t>
            </a:r>
            <a:r>
              <a:rPr lang="zh-CN" altLang="en-US" sz="1600" b="0">
                <a:solidFill>
                  <a:srgbClr val="000000"/>
                </a:solidFill>
              </a:rPr>
              <a:t>从而边际要素成本曲线变动到</a:t>
            </a:r>
            <a:r>
              <a:rPr lang="en-US" altLang="zh-CN" sz="1600" b="0">
                <a:solidFill>
                  <a:srgbClr val="000000"/>
                </a:solidFill>
              </a:rPr>
              <a:t>MFC</a:t>
            </a:r>
            <a:r>
              <a:rPr lang="en-US" altLang="zh-CN" sz="1100" b="0">
                <a:solidFill>
                  <a:srgbClr val="000000"/>
                </a:solidFill>
              </a:rPr>
              <a:t>1</a:t>
            </a:r>
            <a:r>
              <a:rPr lang="en-US" altLang="zh-CN" sz="1600" b="0">
                <a:solidFill>
                  <a:srgbClr val="000000"/>
                </a:solidFill>
              </a:rPr>
              <a:t>, </a:t>
            </a:r>
            <a:r>
              <a:rPr lang="zh-CN" altLang="en-US" sz="1600" b="0">
                <a:solidFill>
                  <a:srgbClr val="000000"/>
                </a:solidFill>
              </a:rPr>
              <a:t>则新的最优的要素价格和要素使用量的组合为</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,L</a:t>
            </a:r>
            <a:r>
              <a:rPr lang="en-US" altLang="zh-CN" sz="1200" b="0">
                <a:solidFill>
                  <a:srgbClr val="000000"/>
                </a:solidFill>
              </a:rPr>
              <a:t>1</a:t>
            </a:r>
            <a:r>
              <a:rPr lang="en-US" altLang="zh-CN" sz="1600" b="0">
                <a:solidFill>
                  <a:srgbClr val="000000"/>
                </a:solidFill>
              </a:rPr>
              <a:t>)</a:t>
            </a:r>
            <a:endParaRPr lang="zh-CN" altLang="en-US" sz="1600" b="0">
              <a:solidFill>
                <a:srgbClr val="000000"/>
              </a:solidFill>
            </a:endParaRPr>
          </a:p>
        </p:txBody>
      </p:sp>
      <p:sp>
        <p:nvSpPr>
          <p:cNvPr id="29" name="圆角矩形标注 27">
            <a:extLst>
              <a:ext uri="{FF2B5EF4-FFF2-40B4-BE49-F238E27FC236}">
                <a16:creationId xmlns:a16="http://schemas.microsoft.com/office/drawing/2014/main" id="{48E9957C-23DD-4974-872F-F6DC22680ADA}"/>
              </a:ext>
            </a:extLst>
          </p:cNvPr>
          <p:cNvSpPr>
            <a:spLocks noChangeArrowheads="1"/>
          </p:cNvSpPr>
          <p:nvPr/>
        </p:nvSpPr>
        <p:spPr bwMode="auto">
          <a:xfrm>
            <a:off x="142875" y="2786063"/>
            <a:ext cx="1714500" cy="2701925"/>
          </a:xfrm>
          <a:prstGeom prst="wedgeRoundRectCallout">
            <a:avLst>
              <a:gd name="adj1" fmla="val 68903"/>
              <a:gd name="adj2" fmla="val 3426"/>
              <a:gd name="adj3" fmla="val 16667"/>
            </a:avLst>
          </a:prstGeom>
          <a:solidFill>
            <a:srgbClr val="E8E9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spcBef>
                <a:spcPct val="0"/>
              </a:spcBef>
              <a:buFontTx/>
              <a:buNone/>
            </a:pPr>
            <a:r>
              <a:rPr lang="zh-CN" altLang="en-US" sz="1600" b="0">
                <a:solidFill>
                  <a:srgbClr val="000000"/>
                </a:solidFill>
              </a:rPr>
              <a:t>在同一个要素价格</a:t>
            </a:r>
            <a:r>
              <a:rPr lang="en-US" altLang="zh-CN" sz="1600" b="0">
                <a:solidFill>
                  <a:srgbClr val="000000"/>
                </a:solidFill>
              </a:rPr>
              <a:t>W</a:t>
            </a:r>
            <a:r>
              <a:rPr lang="en-US" altLang="zh-CN" sz="1100" b="0">
                <a:solidFill>
                  <a:srgbClr val="000000"/>
                </a:solidFill>
              </a:rPr>
              <a:t>0</a:t>
            </a:r>
            <a:r>
              <a:rPr lang="en-US" altLang="zh-CN" sz="1600" b="0">
                <a:solidFill>
                  <a:srgbClr val="000000"/>
                </a:solidFill>
              </a:rPr>
              <a:t> </a:t>
            </a:r>
            <a:r>
              <a:rPr lang="zh-CN" altLang="en-US" sz="1600" b="0">
                <a:solidFill>
                  <a:srgbClr val="000000"/>
                </a:solidFill>
              </a:rPr>
              <a:t>上</a:t>
            </a:r>
            <a:r>
              <a:rPr lang="en-US" altLang="zh-CN" sz="1600" b="0">
                <a:solidFill>
                  <a:srgbClr val="000000"/>
                </a:solidFill>
              </a:rPr>
              <a:t>, </a:t>
            </a:r>
            <a:r>
              <a:rPr lang="zh-CN" altLang="en-US" sz="1600" b="0">
                <a:solidFill>
                  <a:srgbClr val="000000"/>
                </a:solidFill>
              </a:rPr>
              <a:t>有两个</a:t>
            </a:r>
            <a:r>
              <a:rPr lang="en-US" altLang="zh-CN" sz="1600" b="0">
                <a:solidFill>
                  <a:srgbClr val="000000"/>
                </a:solidFill>
              </a:rPr>
              <a:t>(</a:t>
            </a:r>
            <a:r>
              <a:rPr lang="zh-CN" altLang="en-US" sz="1600" b="0">
                <a:solidFill>
                  <a:srgbClr val="000000"/>
                </a:solidFill>
              </a:rPr>
              <a:t>甚至更多个</a:t>
            </a:r>
            <a:r>
              <a:rPr lang="en-US" altLang="zh-CN" sz="1600" b="0">
                <a:solidFill>
                  <a:srgbClr val="000000"/>
                </a:solidFill>
              </a:rPr>
              <a:t>) </a:t>
            </a:r>
            <a:r>
              <a:rPr lang="zh-CN" altLang="en-US" sz="1600" b="0">
                <a:solidFill>
                  <a:srgbClr val="000000"/>
                </a:solidFill>
              </a:rPr>
              <a:t>不同的最优要素使用量。 由于最优的要素使用量不唯一</a:t>
            </a:r>
            <a:r>
              <a:rPr lang="en-US" altLang="zh-CN" sz="1600" b="0">
                <a:solidFill>
                  <a:srgbClr val="000000"/>
                </a:solidFill>
              </a:rPr>
              <a:t>, </a:t>
            </a:r>
            <a:r>
              <a:rPr lang="zh-CN" altLang="en-US" sz="1600" b="0">
                <a:solidFill>
                  <a:srgbClr val="000000"/>
                </a:solidFill>
              </a:rPr>
              <a:t>故垄断买方的要素需求曲线不存在。</a:t>
            </a:r>
          </a:p>
        </p:txBody>
      </p:sp>
    </p:spTree>
    <p:extLst>
      <p:ext uri="{BB962C8B-B14F-4D97-AF65-F5344CB8AC3E}">
        <p14:creationId xmlns:p14="http://schemas.microsoft.com/office/powerpoint/2010/main" val="195968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p:cBhvr>
                                        <p:cTn id="29" dur="500"/>
                                        <p:tgtEl>
                                          <p:spTgt spid="20"/>
                                        </p:tgtEl>
                                      </p:cBhvr>
                                    </p:animEffect>
                                  </p:childTnLst>
                                </p:cTn>
                              </p:par>
                              <p:par>
                                <p:cTn id="30" presetID="3" presetClass="entr" presetSubtype="1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p:cBhvr>
                                        <p:cTn id="35" dur="500"/>
                                        <p:tgtEl>
                                          <p:spTgt spid="1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p:cBhvr>
                                        <p:cTn id="43" dur="500"/>
                                        <p:tgtEl>
                                          <p:spTgt spid="27"/>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p:cBhvr>
                                        <p:cTn id="46" dur="500"/>
                                        <p:tgtEl>
                                          <p:spTgt spid="10"/>
                                        </p:tgtEl>
                                      </p:cBhvr>
                                    </p:animEffect>
                                  </p:childTnLst>
                                </p:cTn>
                              </p:par>
                              <p:par>
                                <p:cTn id="47" presetID="3"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p:cBhvr>
                                        <p:cTn id="54" dur="500"/>
                                        <p:tgtEl>
                                          <p:spTgt spid="12"/>
                                        </p:tgtEl>
                                      </p:cBhvr>
                                    </p:animEffect>
                                  </p:childTnLst>
                                </p:cTn>
                              </p:par>
                              <p:par>
                                <p:cTn id="55" presetID="3" presetClass="entr" presetSubtype="1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p:cBhvr>
                                        <p:cTn id="57" dur="500"/>
                                        <p:tgtEl>
                                          <p:spTgt spid="13"/>
                                        </p:tgtEl>
                                      </p:cBhvr>
                                    </p:animEffect>
                                  </p:childTnLst>
                                </p:cTn>
                              </p:par>
                              <p:par>
                                <p:cTn id="58" presetID="3" presetClass="entr" presetSubtype="1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p:cBhvr>
                                        <p:cTn id="60" dur="500"/>
                                        <p:tgtEl>
                                          <p:spTgt spid="1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p:cBhvr>
                                        <p:cTn id="73" dur="500"/>
                                        <p:tgtEl>
                                          <p:spTgt spid="2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p:cBhvr>
                                        <p:cTn id="76" dur="500"/>
                                        <p:tgtEl>
                                          <p:spTgt spid="25"/>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p:cBhvr>
                                        <p:cTn id="79" dur="500"/>
                                        <p:tgtEl>
                                          <p:spTgt spid="24"/>
                                        </p:tgtEl>
                                      </p:cBhvr>
                                    </p:animEffect>
                                  </p:childTnLst>
                                </p:cTn>
                              </p:par>
                              <p:par>
                                <p:cTn id="80" presetID="3" presetClass="entr" presetSubtype="1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p:cBhvr>
                                        <p:cTn id="87" dur="500"/>
                                        <p:tgtEl>
                                          <p:spTgt spid="2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p:cBhvr>
                                        <p:cTn id="9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9" grpId="0" bldLvl="0" autoUpdateAnimBg="0"/>
      <p:bldP spid="11" grpId="0" bldLvl="0" autoUpdateAnimBg="0"/>
      <p:bldP spid="12" grpId="0" bldLvl="0" autoUpdateAnimBg="0"/>
      <p:bldP spid="16" grpId="0" bldLvl="0" autoUpdateAnimBg="0"/>
      <p:bldP spid="18" grpId="0" bldLvl="0" autoUpdateAnimBg="0"/>
      <p:bldP spid="24" grpId="0" bldLvl="0" autoUpdateAnimBg="0"/>
      <p:bldP spid="25" grpId="0" bldLvl="0" autoUpdateAnimBg="0"/>
      <p:bldP spid="26" grpId="0" bldLvl="0" autoUpdateAnimBg="0"/>
      <p:bldP spid="27" grpId="0" bldLvl="0" animBg="1" autoUpdateAnimBg="0"/>
      <p:bldP spid="28" grpId="0" bldLvl="0" animBg="1" autoUpdateAnimBg="0"/>
      <p:bldP spid="29"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82697-218B-4257-AB80-10DA935BCE7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343F76-740A-46E6-B44A-BB2736AFDE42}"/>
              </a:ext>
            </a:extLst>
          </p:cNvPr>
          <p:cNvSpPr>
            <a:spLocks noGrp="1"/>
          </p:cNvSpPr>
          <p:nvPr>
            <p:ph idx="1"/>
          </p:nvPr>
        </p:nvSpPr>
        <p:spPr/>
        <p:txBody>
          <a:bodyPr/>
          <a:lstStyle/>
          <a:p>
            <a:endParaRPr lang="zh-CN" altLang="en-US" dirty="0"/>
          </a:p>
        </p:txBody>
      </p:sp>
      <p:grpSp>
        <p:nvGrpSpPr>
          <p:cNvPr id="6" name="Group 2">
            <a:extLst>
              <a:ext uri="{FF2B5EF4-FFF2-40B4-BE49-F238E27FC236}">
                <a16:creationId xmlns:a16="http://schemas.microsoft.com/office/drawing/2014/main" id="{8FA27990-D9CC-4FC9-AE6C-B81FB7760AC5}"/>
              </a:ext>
            </a:extLst>
          </p:cNvPr>
          <p:cNvGrpSpPr>
            <a:grpSpLocks/>
          </p:cNvGrpSpPr>
          <p:nvPr/>
        </p:nvGrpSpPr>
        <p:grpSpPr bwMode="auto">
          <a:xfrm>
            <a:off x="3968750" y="798513"/>
            <a:ext cx="4900613" cy="5722937"/>
            <a:chOff x="0" y="0"/>
            <a:chExt cx="3087" cy="3605"/>
          </a:xfrm>
        </p:grpSpPr>
        <p:sp>
          <p:nvSpPr>
            <p:cNvPr id="7" name="AutoShape 3">
              <a:extLst>
                <a:ext uri="{FF2B5EF4-FFF2-40B4-BE49-F238E27FC236}">
                  <a16:creationId xmlns:a16="http://schemas.microsoft.com/office/drawing/2014/main" id="{A10C2610-68A6-41F1-9DEF-064965296BEB}"/>
                </a:ext>
              </a:extLst>
            </p:cNvPr>
            <p:cNvSpPr>
              <a:spLocks noChangeAspect="1" noChangeArrowheads="1" noTextEdit="1"/>
            </p:cNvSpPr>
            <p:nvPr/>
          </p:nvSpPr>
          <p:spPr bwMode="auto">
            <a:xfrm>
              <a:off x="0" y="0"/>
              <a:ext cx="3087" cy="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Rectangle 4">
              <a:extLst>
                <a:ext uri="{FF2B5EF4-FFF2-40B4-BE49-F238E27FC236}">
                  <a16:creationId xmlns:a16="http://schemas.microsoft.com/office/drawing/2014/main" id="{8047377E-5AAE-4B4A-925D-82B821240CC3}"/>
                </a:ext>
              </a:extLst>
            </p:cNvPr>
            <p:cNvSpPr>
              <a:spLocks noChangeArrowheads="1"/>
            </p:cNvSpPr>
            <p:nvPr/>
          </p:nvSpPr>
          <p:spPr bwMode="auto">
            <a:xfrm>
              <a:off x="864" y="228"/>
              <a:ext cx="1995" cy="26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sp>
          <p:nvSpPr>
            <p:cNvPr id="9" name="Line 5">
              <a:extLst>
                <a:ext uri="{FF2B5EF4-FFF2-40B4-BE49-F238E27FC236}">
                  <a16:creationId xmlns:a16="http://schemas.microsoft.com/office/drawing/2014/main" id="{96EB7FA3-6F3B-4548-B272-90756BF9D16F}"/>
                </a:ext>
              </a:extLst>
            </p:cNvPr>
            <p:cNvSpPr>
              <a:spLocks noChangeShapeType="1"/>
            </p:cNvSpPr>
            <p:nvPr/>
          </p:nvSpPr>
          <p:spPr bwMode="auto">
            <a:xfrm>
              <a:off x="864" y="228"/>
              <a:ext cx="1" cy="267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6">
              <a:extLst>
                <a:ext uri="{FF2B5EF4-FFF2-40B4-BE49-F238E27FC236}">
                  <a16:creationId xmlns:a16="http://schemas.microsoft.com/office/drawing/2014/main" id="{ACC0B4D5-E6DC-4DFD-89B5-AD9FA95C8C1C}"/>
                </a:ext>
              </a:extLst>
            </p:cNvPr>
            <p:cNvSpPr>
              <a:spLocks noChangeShapeType="1"/>
            </p:cNvSpPr>
            <p:nvPr/>
          </p:nvSpPr>
          <p:spPr bwMode="auto">
            <a:xfrm>
              <a:off x="817" y="2898"/>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
              <a:extLst>
                <a:ext uri="{FF2B5EF4-FFF2-40B4-BE49-F238E27FC236}">
                  <a16:creationId xmlns:a16="http://schemas.microsoft.com/office/drawing/2014/main" id="{90515E08-1672-47C0-9CAE-BB900983B710}"/>
                </a:ext>
              </a:extLst>
            </p:cNvPr>
            <p:cNvSpPr>
              <a:spLocks noChangeShapeType="1"/>
            </p:cNvSpPr>
            <p:nvPr/>
          </p:nvSpPr>
          <p:spPr bwMode="auto">
            <a:xfrm>
              <a:off x="817" y="249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8">
              <a:extLst>
                <a:ext uri="{FF2B5EF4-FFF2-40B4-BE49-F238E27FC236}">
                  <a16:creationId xmlns:a16="http://schemas.microsoft.com/office/drawing/2014/main" id="{82624234-8F62-407C-9C45-CF14766EC4DB}"/>
                </a:ext>
              </a:extLst>
            </p:cNvPr>
            <p:cNvSpPr>
              <a:spLocks noChangeShapeType="1"/>
            </p:cNvSpPr>
            <p:nvPr/>
          </p:nvSpPr>
          <p:spPr bwMode="auto">
            <a:xfrm>
              <a:off x="817" y="2089"/>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a:extLst>
                <a:ext uri="{FF2B5EF4-FFF2-40B4-BE49-F238E27FC236}">
                  <a16:creationId xmlns:a16="http://schemas.microsoft.com/office/drawing/2014/main" id="{A92DD139-3A7E-42CE-998B-FB6B14AF2EA0}"/>
                </a:ext>
              </a:extLst>
            </p:cNvPr>
            <p:cNvSpPr>
              <a:spLocks noChangeShapeType="1"/>
            </p:cNvSpPr>
            <p:nvPr/>
          </p:nvSpPr>
          <p:spPr bwMode="auto">
            <a:xfrm>
              <a:off x="817" y="168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CEB92896-2B33-4E00-8ACD-BD19027CB44A}"/>
                </a:ext>
              </a:extLst>
            </p:cNvPr>
            <p:cNvSpPr>
              <a:spLocks noChangeShapeType="1"/>
            </p:cNvSpPr>
            <p:nvPr/>
          </p:nvSpPr>
          <p:spPr bwMode="auto">
            <a:xfrm>
              <a:off x="817" y="128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
              <a:extLst>
                <a:ext uri="{FF2B5EF4-FFF2-40B4-BE49-F238E27FC236}">
                  <a16:creationId xmlns:a16="http://schemas.microsoft.com/office/drawing/2014/main" id="{CBECC4EE-DCA5-4B16-94A1-28CD1AC38E34}"/>
                </a:ext>
              </a:extLst>
            </p:cNvPr>
            <p:cNvSpPr>
              <a:spLocks noChangeShapeType="1"/>
            </p:cNvSpPr>
            <p:nvPr/>
          </p:nvSpPr>
          <p:spPr bwMode="auto">
            <a:xfrm>
              <a:off x="817" y="872"/>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2">
              <a:extLst>
                <a:ext uri="{FF2B5EF4-FFF2-40B4-BE49-F238E27FC236}">
                  <a16:creationId xmlns:a16="http://schemas.microsoft.com/office/drawing/2014/main" id="{6EBD7789-7576-4665-83CC-54C94A13B7FD}"/>
                </a:ext>
              </a:extLst>
            </p:cNvPr>
            <p:cNvSpPr>
              <a:spLocks noChangeShapeType="1"/>
            </p:cNvSpPr>
            <p:nvPr/>
          </p:nvSpPr>
          <p:spPr bwMode="auto">
            <a:xfrm>
              <a:off x="817" y="47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3">
              <a:extLst>
                <a:ext uri="{FF2B5EF4-FFF2-40B4-BE49-F238E27FC236}">
                  <a16:creationId xmlns:a16="http://schemas.microsoft.com/office/drawing/2014/main" id="{993B1EEF-DF3E-4D0C-9F9D-2B8BABA4EEBC}"/>
                </a:ext>
              </a:extLst>
            </p:cNvPr>
            <p:cNvSpPr>
              <a:spLocks noChangeShapeType="1"/>
            </p:cNvSpPr>
            <p:nvPr/>
          </p:nvSpPr>
          <p:spPr bwMode="auto">
            <a:xfrm>
              <a:off x="864" y="2898"/>
              <a:ext cx="199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4">
              <a:extLst>
                <a:ext uri="{FF2B5EF4-FFF2-40B4-BE49-F238E27FC236}">
                  <a16:creationId xmlns:a16="http://schemas.microsoft.com/office/drawing/2014/main" id="{8C7CCC2D-2186-4A17-9802-CEC909215599}"/>
                </a:ext>
              </a:extLst>
            </p:cNvPr>
            <p:cNvSpPr>
              <a:spLocks noChangeShapeType="1"/>
            </p:cNvSpPr>
            <p:nvPr/>
          </p:nvSpPr>
          <p:spPr bwMode="auto">
            <a:xfrm flipV="1">
              <a:off x="864" y="2898"/>
              <a:ext cx="1"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a:extLst>
                <a:ext uri="{FF2B5EF4-FFF2-40B4-BE49-F238E27FC236}">
                  <a16:creationId xmlns:a16="http://schemas.microsoft.com/office/drawing/2014/main" id="{BA1ED86E-B596-4802-BF31-2ACEFF1DFAFE}"/>
                </a:ext>
              </a:extLst>
            </p:cNvPr>
            <p:cNvSpPr>
              <a:spLocks noChangeShapeType="1"/>
            </p:cNvSpPr>
            <p:nvPr/>
          </p:nvSpPr>
          <p:spPr bwMode="auto">
            <a:xfrm flipV="1">
              <a:off x="1225" y="2898"/>
              <a:ext cx="1"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6">
              <a:extLst>
                <a:ext uri="{FF2B5EF4-FFF2-40B4-BE49-F238E27FC236}">
                  <a16:creationId xmlns:a16="http://schemas.microsoft.com/office/drawing/2014/main" id="{33249727-6E47-4106-B7EA-751A41F1FBD9}"/>
                </a:ext>
              </a:extLst>
            </p:cNvPr>
            <p:cNvSpPr>
              <a:spLocks noChangeShapeType="1"/>
            </p:cNvSpPr>
            <p:nvPr/>
          </p:nvSpPr>
          <p:spPr bwMode="auto">
            <a:xfrm flipV="1">
              <a:off x="1587" y="2898"/>
              <a:ext cx="1"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7">
              <a:extLst>
                <a:ext uri="{FF2B5EF4-FFF2-40B4-BE49-F238E27FC236}">
                  <a16:creationId xmlns:a16="http://schemas.microsoft.com/office/drawing/2014/main" id="{7C938085-1F37-48D3-9AF1-50E9FCF107ED}"/>
                </a:ext>
              </a:extLst>
            </p:cNvPr>
            <p:cNvSpPr>
              <a:spLocks noChangeShapeType="1"/>
            </p:cNvSpPr>
            <p:nvPr/>
          </p:nvSpPr>
          <p:spPr bwMode="auto">
            <a:xfrm flipV="1">
              <a:off x="1956" y="2898"/>
              <a:ext cx="1"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8">
              <a:extLst>
                <a:ext uri="{FF2B5EF4-FFF2-40B4-BE49-F238E27FC236}">
                  <a16:creationId xmlns:a16="http://schemas.microsoft.com/office/drawing/2014/main" id="{4BA0B490-3038-4C16-9A75-247CBE49FB54}"/>
                </a:ext>
              </a:extLst>
            </p:cNvPr>
            <p:cNvSpPr>
              <a:spLocks noChangeShapeType="1"/>
            </p:cNvSpPr>
            <p:nvPr/>
          </p:nvSpPr>
          <p:spPr bwMode="auto">
            <a:xfrm flipV="1">
              <a:off x="2317" y="2898"/>
              <a:ext cx="1"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9">
              <a:extLst>
                <a:ext uri="{FF2B5EF4-FFF2-40B4-BE49-F238E27FC236}">
                  <a16:creationId xmlns:a16="http://schemas.microsoft.com/office/drawing/2014/main" id="{0F7288F8-88DC-49FF-9DA1-326665F00623}"/>
                </a:ext>
              </a:extLst>
            </p:cNvPr>
            <p:cNvSpPr>
              <a:spLocks noChangeShapeType="1"/>
            </p:cNvSpPr>
            <p:nvPr/>
          </p:nvSpPr>
          <p:spPr bwMode="auto">
            <a:xfrm flipV="1">
              <a:off x="2678" y="2898"/>
              <a:ext cx="1"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20">
              <a:extLst>
                <a:ext uri="{FF2B5EF4-FFF2-40B4-BE49-F238E27FC236}">
                  <a16:creationId xmlns:a16="http://schemas.microsoft.com/office/drawing/2014/main" id="{9D4A4F55-D640-4285-9D7C-133C3F8BA1D7}"/>
                </a:ext>
              </a:extLst>
            </p:cNvPr>
            <p:cNvSpPr>
              <a:spLocks noChangeArrowheads="1"/>
            </p:cNvSpPr>
            <p:nvPr/>
          </p:nvSpPr>
          <p:spPr bwMode="auto">
            <a:xfrm>
              <a:off x="668" y="2820"/>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0</a:t>
              </a:r>
            </a:p>
          </p:txBody>
        </p:sp>
        <p:sp>
          <p:nvSpPr>
            <p:cNvPr id="25" name="Rectangle 21">
              <a:extLst>
                <a:ext uri="{FF2B5EF4-FFF2-40B4-BE49-F238E27FC236}">
                  <a16:creationId xmlns:a16="http://schemas.microsoft.com/office/drawing/2014/main" id="{0FBF5CD5-463C-47CC-8CC9-B9C3107492B9}"/>
                </a:ext>
              </a:extLst>
            </p:cNvPr>
            <p:cNvSpPr>
              <a:spLocks noChangeArrowheads="1"/>
            </p:cNvSpPr>
            <p:nvPr/>
          </p:nvSpPr>
          <p:spPr bwMode="auto">
            <a:xfrm>
              <a:off x="511" y="2411"/>
              <a:ext cx="29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500</a:t>
              </a:r>
            </a:p>
          </p:txBody>
        </p:sp>
        <p:sp>
          <p:nvSpPr>
            <p:cNvPr id="26" name="Rectangle 22">
              <a:extLst>
                <a:ext uri="{FF2B5EF4-FFF2-40B4-BE49-F238E27FC236}">
                  <a16:creationId xmlns:a16="http://schemas.microsoft.com/office/drawing/2014/main" id="{BA5639DB-AEB0-48B3-9EA9-3FE63699081E}"/>
                </a:ext>
              </a:extLst>
            </p:cNvPr>
            <p:cNvSpPr>
              <a:spLocks noChangeArrowheads="1"/>
            </p:cNvSpPr>
            <p:nvPr/>
          </p:nvSpPr>
          <p:spPr bwMode="auto">
            <a:xfrm>
              <a:off x="393" y="2011"/>
              <a:ext cx="4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1,000</a:t>
              </a:r>
            </a:p>
          </p:txBody>
        </p:sp>
        <p:sp>
          <p:nvSpPr>
            <p:cNvPr id="27" name="Rectangle 23">
              <a:extLst>
                <a:ext uri="{FF2B5EF4-FFF2-40B4-BE49-F238E27FC236}">
                  <a16:creationId xmlns:a16="http://schemas.microsoft.com/office/drawing/2014/main" id="{64B8570C-80E7-4591-8474-F21688FB46CC}"/>
                </a:ext>
              </a:extLst>
            </p:cNvPr>
            <p:cNvSpPr>
              <a:spLocks noChangeArrowheads="1"/>
            </p:cNvSpPr>
            <p:nvPr/>
          </p:nvSpPr>
          <p:spPr bwMode="auto">
            <a:xfrm>
              <a:off x="393" y="1602"/>
              <a:ext cx="4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1,500</a:t>
              </a:r>
            </a:p>
          </p:txBody>
        </p:sp>
        <p:sp>
          <p:nvSpPr>
            <p:cNvPr id="28" name="Rectangle 24">
              <a:extLst>
                <a:ext uri="{FF2B5EF4-FFF2-40B4-BE49-F238E27FC236}">
                  <a16:creationId xmlns:a16="http://schemas.microsoft.com/office/drawing/2014/main" id="{643ACD96-75D7-49B6-AE57-620100BD6087}"/>
                </a:ext>
              </a:extLst>
            </p:cNvPr>
            <p:cNvSpPr>
              <a:spLocks noChangeArrowheads="1"/>
            </p:cNvSpPr>
            <p:nvPr/>
          </p:nvSpPr>
          <p:spPr bwMode="auto">
            <a:xfrm>
              <a:off x="393" y="1202"/>
              <a:ext cx="4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2,000</a:t>
              </a:r>
            </a:p>
          </p:txBody>
        </p:sp>
        <p:sp>
          <p:nvSpPr>
            <p:cNvPr id="29" name="Rectangle 25">
              <a:extLst>
                <a:ext uri="{FF2B5EF4-FFF2-40B4-BE49-F238E27FC236}">
                  <a16:creationId xmlns:a16="http://schemas.microsoft.com/office/drawing/2014/main" id="{D1964A49-015B-4F89-B446-98C40CEB4F2F}"/>
                </a:ext>
              </a:extLst>
            </p:cNvPr>
            <p:cNvSpPr>
              <a:spLocks noChangeArrowheads="1"/>
            </p:cNvSpPr>
            <p:nvPr/>
          </p:nvSpPr>
          <p:spPr bwMode="auto">
            <a:xfrm>
              <a:off x="393" y="793"/>
              <a:ext cx="4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2,500</a:t>
              </a:r>
            </a:p>
          </p:txBody>
        </p:sp>
        <p:sp>
          <p:nvSpPr>
            <p:cNvPr id="30" name="Rectangle 26">
              <a:extLst>
                <a:ext uri="{FF2B5EF4-FFF2-40B4-BE49-F238E27FC236}">
                  <a16:creationId xmlns:a16="http://schemas.microsoft.com/office/drawing/2014/main" id="{F69C9F69-9ED5-4A0D-8BE5-F1DE1DC00E96}"/>
                </a:ext>
              </a:extLst>
            </p:cNvPr>
            <p:cNvSpPr>
              <a:spLocks noChangeArrowheads="1"/>
            </p:cNvSpPr>
            <p:nvPr/>
          </p:nvSpPr>
          <p:spPr bwMode="auto">
            <a:xfrm>
              <a:off x="393" y="393"/>
              <a:ext cx="4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3,000</a:t>
              </a:r>
            </a:p>
          </p:txBody>
        </p:sp>
        <p:sp>
          <p:nvSpPr>
            <p:cNvPr id="31" name="Rectangle 27">
              <a:extLst>
                <a:ext uri="{FF2B5EF4-FFF2-40B4-BE49-F238E27FC236}">
                  <a16:creationId xmlns:a16="http://schemas.microsoft.com/office/drawing/2014/main" id="{5A591889-7297-431C-9364-75AE1C2368A6}"/>
                </a:ext>
              </a:extLst>
            </p:cNvPr>
            <p:cNvSpPr>
              <a:spLocks noChangeArrowheads="1"/>
            </p:cNvSpPr>
            <p:nvPr/>
          </p:nvSpPr>
          <p:spPr bwMode="auto">
            <a:xfrm>
              <a:off x="825" y="303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0</a:t>
              </a:r>
            </a:p>
          </p:txBody>
        </p:sp>
        <p:sp>
          <p:nvSpPr>
            <p:cNvPr id="32" name="Rectangle 28">
              <a:extLst>
                <a:ext uri="{FF2B5EF4-FFF2-40B4-BE49-F238E27FC236}">
                  <a16:creationId xmlns:a16="http://schemas.microsoft.com/office/drawing/2014/main" id="{01C8F7E4-942D-40A9-A9C0-15915604D57C}"/>
                </a:ext>
              </a:extLst>
            </p:cNvPr>
            <p:cNvSpPr>
              <a:spLocks noChangeArrowheads="1"/>
            </p:cNvSpPr>
            <p:nvPr/>
          </p:nvSpPr>
          <p:spPr bwMode="auto">
            <a:xfrm>
              <a:off x="1186" y="303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1</a:t>
              </a:r>
            </a:p>
          </p:txBody>
        </p:sp>
        <p:sp>
          <p:nvSpPr>
            <p:cNvPr id="33" name="Rectangle 29">
              <a:extLst>
                <a:ext uri="{FF2B5EF4-FFF2-40B4-BE49-F238E27FC236}">
                  <a16:creationId xmlns:a16="http://schemas.microsoft.com/office/drawing/2014/main" id="{5F832D71-56E2-4BEF-9B2A-4D5986675B1A}"/>
                </a:ext>
              </a:extLst>
            </p:cNvPr>
            <p:cNvSpPr>
              <a:spLocks noChangeArrowheads="1"/>
            </p:cNvSpPr>
            <p:nvPr/>
          </p:nvSpPr>
          <p:spPr bwMode="auto">
            <a:xfrm>
              <a:off x="1547" y="303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2</a:t>
              </a:r>
            </a:p>
          </p:txBody>
        </p:sp>
        <p:sp>
          <p:nvSpPr>
            <p:cNvPr id="34" name="Rectangle 30">
              <a:extLst>
                <a:ext uri="{FF2B5EF4-FFF2-40B4-BE49-F238E27FC236}">
                  <a16:creationId xmlns:a16="http://schemas.microsoft.com/office/drawing/2014/main" id="{DEA49280-FBDE-4A0C-A280-3A2F51AFE415}"/>
                </a:ext>
              </a:extLst>
            </p:cNvPr>
            <p:cNvSpPr>
              <a:spLocks noChangeArrowheads="1"/>
            </p:cNvSpPr>
            <p:nvPr/>
          </p:nvSpPr>
          <p:spPr bwMode="auto">
            <a:xfrm>
              <a:off x="1917" y="303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3</a:t>
              </a:r>
            </a:p>
          </p:txBody>
        </p:sp>
        <p:sp>
          <p:nvSpPr>
            <p:cNvPr id="35" name="Rectangle 31">
              <a:extLst>
                <a:ext uri="{FF2B5EF4-FFF2-40B4-BE49-F238E27FC236}">
                  <a16:creationId xmlns:a16="http://schemas.microsoft.com/office/drawing/2014/main" id="{9B1AB681-C753-4D86-A196-65EDC21E0446}"/>
                </a:ext>
              </a:extLst>
            </p:cNvPr>
            <p:cNvSpPr>
              <a:spLocks noChangeArrowheads="1"/>
            </p:cNvSpPr>
            <p:nvPr/>
          </p:nvSpPr>
          <p:spPr bwMode="auto">
            <a:xfrm>
              <a:off x="2278" y="303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4</a:t>
              </a:r>
            </a:p>
          </p:txBody>
        </p:sp>
        <p:sp>
          <p:nvSpPr>
            <p:cNvPr id="36" name="Rectangle 32">
              <a:extLst>
                <a:ext uri="{FF2B5EF4-FFF2-40B4-BE49-F238E27FC236}">
                  <a16:creationId xmlns:a16="http://schemas.microsoft.com/office/drawing/2014/main" id="{D33BEBA9-135C-4488-9D3D-A076F95F49F6}"/>
                </a:ext>
              </a:extLst>
            </p:cNvPr>
            <p:cNvSpPr>
              <a:spLocks noChangeArrowheads="1"/>
            </p:cNvSpPr>
            <p:nvPr/>
          </p:nvSpPr>
          <p:spPr bwMode="auto">
            <a:xfrm>
              <a:off x="2639" y="303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a:ea typeface="宋体" panose="02010600030101010101" pitchFamily="2" charset="-122"/>
                  <a:cs typeface="Arial" panose="020B0604020202020204" pitchFamily="34" charset="0"/>
                </a:rPr>
                <a:t>5</a:t>
              </a:r>
            </a:p>
          </p:txBody>
        </p:sp>
        <p:sp>
          <p:nvSpPr>
            <p:cNvPr id="37" name="Rectangle 33">
              <a:extLst>
                <a:ext uri="{FF2B5EF4-FFF2-40B4-BE49-F238E27FC236}">
                  <a16:creationId xmlns:a16="http://schemas.microsoft.com/office/drawing/2014/main" id="{15F3EBCD-AD13-4581-9B46-B4F0A8B463B1}"/>
                </a:ext>
              </a:extLst>
            </p:cNvPr>
            <p:cNvSpPr>
              <a:spLocks noChangeArrowheads="1"/>
            </p:cNvSpPr>
            <p:nvPr/>
          </p:nvSpPr>
          <p:spPr bwMode="auto">
            <a:xfrm>
              <a:off x="1335" y="3275"/>
              <a:ext cx="110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zh-CN" sz="1900" b="1">
                  <a:ea typeface="宋体" panose="02010600030101010101" pitchFamily="2" charset="-122"/>
                </a:rPr>
                <a:t>工人的数量</a:t>
              </a:r>
            </a:p>
          </p:txBody>
        </p:sp>
        <p:sp>
          <p:nvSpPr>
            <p:cNvPr id="38" name="Rectangle 34">
              <a:extLst>
                <a:ext uri="{FF2B5EF4-FFF2-40B4-BE49-F238E27FC236}">
                  <a16:creationId xmlns:a16="http://schemas.microsoft.com/office/drawing/2014/main" id="{D6978B45-7C84-4564-A668-C2D4A525FA96}"/>
                </a:ext>
              </a:extLst>
            </p:cNvPr>
            <p:cNvSpPr>
              <a:spLocks noChangeArrowheads="1"/>
            </p:cNvSpPr>
            <p:nvPr/>
          </p:nvSpPr>
          <p:spPr bwMode="auto">
            <a:xfrm rot="16200000">
              <a:off x="-771" y="1723"/>
              <a:ext cx="18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zh-CN" altLang="zh-CN" sz="1900" b="1">
                  <a:cs typeface="Arial" panose="020B0604020202020204" pitchFamily="34" charset="0"/>
                </a:rPr>
                <a:t>          </a:t>
              </a:r>
              <a:r>
                <a:rPr lang="zh-CN" altLang="zh-CN" sz="1900" b="1">
                  <a:ea typeface="宋体" panose="02010600030101010101" pitchFamily="2" charset="-122"/>
                </a:rPr>
                <a:t>产出的数量</a:t>
              </a:r>
            </a:p>
          </p:txBody>
        </p:sp>
      </p:grpSp>
      <p:grpSp>
        <p:nvGrpSpPr>
          <p:cNvPr id="40" name="Group 36">
            <a:extLst>
              <a:ext uri="{FF2B5EF4-FFF2-40B4-BE49-F238E27FC236}">
                <a16:creationId xmlns:a16="http://schemas.microsoft.com/office/drawing/2014/main" id="{67596283-84EF-4B6D-B5B7-D8C16A94668B}"/>
              </a:ext>
            </a:extLst>
          </p:cNvPr>
          <p:cNvGrpSpPr>
            <a:grpSpLocks/>
          </p:cNvGrpSpPr>
          <p:nvPr/>
        </p:nvGrpSpPr>
        <p:grpSpPr bwMode="auto">
          <a:xfrm>
            <a:off x="333375" y="5646738"/>
            <a:ext cx="2349500" cy="581025"/>
            <a:chOff x="0" y="0"/>
            <a:chExt cx="1480" cy="366"/>
          </a:xfrm>
        </p:grpSpPr>
        <p:sp>
          <p:nvSpPr>
            <p:cNvPr id="41" name="Rectangle 37">
              <a:extLst>
                <a:ext uri="{FF2B5EF4-FFF2-40B4-BE49-F238E27FC236}">
                  <a16:creationId xmlns:a16="http://schemas.microsoft.com/office/drawing/2014/main" id="{C764A785-44E7-41EF-86F9-33B1F66D814A}"/>
                </a:ext>
              </a:extLst>
            </p:cNvPr>
            <p:cNvSpPr>
              <a:spLocks noChangeArrowheads="1"/>
            </p:cNvSpPr>
            <p:nvPr/>
          </p:nvSpPr>
          <p:spPr bwMode="auto">
            <a:xfrm>
              <a:off x="748" y="0"/>
              <a:ext cx="7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3000</a:t>
              </a:r>
            </a:p>
          </p:txBody>
        </p:sp>
        <p:sp>
          <p:nvSpPr>
            <p:cNvPr id="42" name="Rectangle 38">
              <a:extLst>
                <a:ext uri="{FF2B5EF4-FFF2-40B4-BE49-F238E27FC236}">
                  <a16:creationId xmlns:a16="http://schemas.microsoft.com/office/drawing/2014/main" id="{A2E6592F-3A2C-4721-B73E-B4D67513DAD6}"/>
                </a:ext>
              </a:extLst>
            </p:cNvPr>
            <p:cNvSpPr>
              <a:spLocks noChangeArrowheads="1"/>
            </p:cNvSpPr>
            <p:nvPr/>
          </p:nvSpPr>
          <p:spPr bwMode="auto">
            <a:xfrm>
              <a:off x="0" y="0"/>
              <a:ext cx="7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5</a:t>
              </a:r>
            </a:p>
          </p:txBody>
        </p:sp>
      </p:grpSp>
      <p:grpSp>
        <p:nvGrpSpPr>
          <p:cNvPr id="43" name="Group 39">
            <a:extLst>
              <a:ext uri="{FF2B5EF4-FFF2-40B4-BE49-F238E27FC236}">
                <a16:creationId xmlns:a16="http://schemas.microsoft.com/office/drawing/2014/main" id="{D339D17D-6CCF-4086-A2A3-1B1680241420}"/>
              </a:ext>
            </a:extLst>
          </p:cNvPr>
          <p:cNvGrpSpPr>
            <a:grpSpLocks/>
          </p:cNvGrpSpPr>
          <p:nvPr/>
        </p:nvGrpSpPr>
        <p:grpSpPr bwMode="auto">
          <a:xfrm>
            <a:off x="333375" y="5065713"/>
            <a:ext cx="2349500" cy="581025"/>
            <a:chOff x="0" y="0"/>
            <a:chExt cx="1480" cy="366"/>
          </a:xfrm>
        </p:grpSpPr>
        <p:sp>
          <p:nvSpPr>
            <p:cNvPr id="44" name="Rectangle 40">
              <a:extLst>
                <a:ext uri="{FF2B5EF4-FFF2-40B4-BE49-F238E27FC236}">
                  <a16:creationId xmlns:a16="http://schemas.microsoft.com/office/drawing/2014/main" id="{14E56CCD-0058-4CD9-B1D7-24751A266086}"/>
                </a:ext>
              </a:extLst>
            </p:cNvPr>
            <p:cNvSpPr>
              <a:spLocks noChangeArrowheads="1"/>
            </p:cNvSpPr>
            <p:nvPr/>
          </p:nvSpPr>
          <p:spPr bwMode="auto">
            <a:xfrm>
              <a:off x="748" y="0"/>
              <a:ext cx="7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2800</a:t>
              </a:r>
            </a:p>
          </p:txBody>
        </p:sp>
        <p:sp>
          <p:nvSpPr>
            <p:cNvPr id="45" name="Rectangle 41">
              <a:extLst>
                <a:ext uri="{FF2B5EF4-FFF2-40B4-BE49-F238E27FC236}">
                  <a16:creationId xmlns:a16="http://schemas.microsoft.com/office/drawing/2014/main" id="{A3C61708-3F3E-4B8A-B8F4-D9C8840DCE7D}"/>
                </a:ext>
              </a:extLst>
            </p:cNvPr>
            <p:cNvSpPr>
              <a:spLocks noChangeArrowheads="1"/>
            </p:cNvSpPr>
            <p:nvPr/>
          </p:nvSpPr>
          <p:spPr bwMode="auto">
            <a:xfrm>
              <a:off x="0" y="0"/>
              <a:ext cx="7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4</a:t>
              </a:r>
            </a:p>
          </p:txBody>
        </p:sp>
      </p:grpSp>
      <p:grpSp>
        <p:nvGrpSpPr>
          <p:cNvPr id="46" name="Group 42">
            <a:extLst>
              <a:ext uri="{FF2B5EF4-FFF2-40B4-BE49-F238E27FC236}">
                <a16:creationId xmlns:a16="http://schemas.microsoft.com/office/drawing/2014/main" id="{ECF0099E-42DD-4AB1-B672-C00596714E64}"/>
              </a:ext>
            </a:extLst>
          </p:cNvPr>
          <p:cNvGrpSpPr>
            <a:grpSpLocks/>
          </p:cNvGrpSpPr>
          <p:nvPr/>
        </p:nvGrpSpPr>
        <p:grpSpPr bwMode="auto">
          <a:xfrm>
            <a:off x="333375" y="4425950"/>
            <a:ext cx="2349500" cy="639763"/>
            <a:chOff x="0" y="0"/>
            <a:chExt cx="1480" cy="403"/>
          </a:xfrm>
        </p:grpSpPr>
        <p:sp>
          <p:nvSpPr>
            <p:cNvPr id="47" name="Rectangle 43">
              <a:extLst>
                <a:ext uri="{FF2B5EF4-FFF2-40B4-BE49-F238E27FC236}">
                  <a16:creationId xmlns:a16="http://schemas.microsoft.com/office/drawing/2014/main" id="{5568C28F-4909-4C2F-8054-E41C9F27E3B0}"/>
                </a:ext>
              </a:extLst>
            </p:cNvPr>
            <p:cNvSpPr>
              <a:spLocks noChangeArrowheads="1"/>
            </p:cNvSpPr>
            <p:nvPr/>
          </p:nvSpPr>
          <p:spPr bwMode="auto">
            <a:xfrm>
              <a:off x="748" y="0"/>
              <a:ext cx="7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2400</a:t>
              </a:r>
            </a:p>
          </p:txBody>
        </p:sp>
        <p:sp>
          <p:nvSpPr>
            <p:cNvPr id="48" name="Rectangle 44">
              <a:extLst>
                <a:ext uri="{FF2B5EF4-FFF2-40B4-BE49-F238E27FC236}">
                  <a16:creationId xmlns:a16="http://schemas.microsoft.com/office/drawing/2014/main" id="{013100A4-9B65-4837-AD42-1918FF5DF69C}"/>
                </a:ext>
              </a:extLst>
            </p:cNvPr>
            <p:cNvSpPr>
              <a:spLocks noChangeArrowheads="1"/>
            </p:cNvSpPr>
            <p:nvPr/>
          </p:nvSpPr>
          <p:spPr bwMode="auto">
            <a:xfrm>
              <a:off x="0" y="0"/>
              <a:ext cx="7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3</a:t>
              </a:r>
            </a:p>
          </p:txBody>
        </p:sp>
      </p:grpSp>
      <p:grpSp>
        <p:nvGrpSpPr>
          <p:cNvPr id="49" name="Group 45">
            <a:extLst>
              <a:ext uri="{FF2B5EF4-FFF2-40B4-BE49-F238E27FC236}">
                <a16:creationId xmlns:a16="http://schemas.microsoft.com/office/drawing/2014/main" id="{5F45C8D1-03A1-4D24-AC90-7289C6C79115}"/>
              </a:ext>
            </a:extLst>
          </p:cNvPr>
          <p:cNvGrpSpPr>
            <a:grpSpLocks/>
          </p:cNvGrpSpPr>
          <p:nvPr/>
        </p:nvGrpSpPr>
        <p:grpSpPr bwMode="auto">
          <a:xfrm>
            <a:off x="333375" y="3771900"/>
            <a:ext cx="2349500" cy="654050"/>
            <a:chOff x="0" y="0"/>
            <a:chExt cx="1480" cy="412"/>
          </a:xfrm>
        </p:grpSpPr>
        <p:sp>
          <p:nvSpPr>
            <p:cNvPr id="50" name="Rectangle 46">
              <a:extLst>
                <a:ext uri="{FF2B5EF4-FFF2-40B4-BE49-F238E27FC236}">
                  <a16:creationId xmlns:a16="http://schemas.microsoft.com/office/drawing/2014/main" id="{28D8F45E-36D6-48EB-870A-7FB68E4C032D}"/>
                </a:ext>
              </a:extLst>
            </p:cNvPr>
            <p:cNvSpPr>
              <a:spLocks noChangeArrowheads="1"/>
            </p:cNvSpPr>
            <p:nvPr/>
          </p:nvSpPr>
          <p:spPr bwMode="auto">
            <a:xfrm>
              <a:off x="748" y="0"/>
              <a:ext cx="73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1800</a:t>
              </a:r>
            </a:p>
          </p:txBody>
        </p:sp>
        <p:sp>
          <p:nvSpPr>
            <p:cNvPr id="51" name="Rectangle 47">
              <a:extLst>
                <a:ext uri="{FF2B5EF4-FFF2-40B4-BE49-F238E27FC236}">
                  <a16:creationId xmlns:a16="http://schemas.microsoft.com/office/drawing/2014/main" id="{75A4A75B-382A-40C3-A481-F2BD9D168767}"/>
                </a:ext>
              </a:extLst>
            </p:cNvPr>
            <p:cNvSpPr>
              <a:spLocks noChangeArrowheads="1"/>
            </p:cNvSpPr>
            <p:nvPr/>
          </p:nvSpPr>
          <p:spPr bwMode="auto">
            <a:xfrm>
              <a:off x="0" y="0"/>
              <a:ext cx="74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2</a:t>
              </a:r>
            </a:p>
          </p:txBody>
        </p:sp>
      </p:grpSp>
      <p:grpSp>
        <p:nvGrpSpPr>
          <p:cNvPr id="52" name="Group 48">
            <a:extLst>
              <a:ext uri="{FF2B5EF4-FFF2-40B4-BE49-F238E27FC236}">
                <a16:creationId xmlns:a16="http://schemas.microsoft.com/office/drawing/2014/main" id="{192F0288-EFA8-4992-A751-1420188B7D68}"/>
              </a:ext>
            </a:extLst>
          </p:cNvPr>
          <p:cNvGrpSpPr>
            <a:grpSpLocks/>
          </p:cNvGrpSpPr>
          <p:nvPr/>
        </p:nvGrpSpPr>
        <p:grpSpPr bwMode="auto">
          <a:xfrm>
            <a:off x="333375" y="3132138"/>
            <a:ext cx="2349500" cy="639762"/>
            <a:chOff x="0" y="0"/>
            <a:chExt cx="1480" cy="403"/>
          </a:xfrm>
        </p:grpSpPr>
        <p:sp>
          <p:nvSpPr>
            <p:cNvPr id="53" name="Rectangle 49">
              <a:extLst>
                <a:ext uri="{FF2B5EF4-FFF2-40B4-BE49-F238E27FC236}">
                  <a16:creationId xmlns:a16="http://schemas.microsoft.com/office/drawing/2014/main" id="{321616D4-2179-4F7E-B4B7-DFFBD7BF7346}"/>
                </a:ext>
              </a:extLst>
            </p:cNvPr>
            <p:cNvSpPr>
              <a:spLocks noChangeArrowheads="1"/>
            </p:cNvSpPr>
            <p:nvPr/>
          </p:nvSpPr>
          <p:spPr bwMode="auto">
            <a:xfrm>
              <a:off x="748" y="0"/>
              <a:ext cx="7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1000</a:t>
              </a:r>
            </a:p>
          </p:txBody>
        </p:sp>
        <p:sp>
          <p:nvSpPr>
            <p:cNvPr id="54" name="Rectangle 50">
              <a:extLst>
                <a:ext uri="{FF2B5EF4-FFF2-40B4-BE49-F238E27FC236}">
                  <a16:creationId xmlns:a16="http://schemas.microsoft.com/office/drawing/2014/main" id="{D79E1D0F-F4B2-407C-A1D9-4938DC5430C2}"/>
                </a:ext>
              </a:extLst>
            </p:cNvPr>
            <p:cNvSpPr>
              <a:spLocks noChangeArrowheads="1"/>
            </p:cNvSpPr>
            <p:nvPr/>
          </p:nvSpPr>
          <p:spPr bwMode="auto">
            <a:xfrm>
              <a:off x="0" y="0"/>
              <a:ext cx="7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1</a:t>
              </a:r>
            </a:p>
          </p:txBody>
        </p:sp>
      </p:grpSp>
      <p:grpSp>
        <p:nvGrpSpPr>
          <p:cNvPr id="55" name="Group 51">
            <a:extLst>
              <a:ext uri="{FF2B5EF4-FFF2-40B4-BE49-F238E27FC236}">
                <a16:creationId xmlns:a16="http://schemas.microsoft.com/office/drawing/2014/main" id="{B52F7E16-C974-4388-8B97-41E21463ED4B}"/>
              </a:ext>
            </a:extLst>
          </p:cNvPr>
          <p:cNvGrpSpPr>
            <a:grpSpLocks/>
          </p:cNvGrpSpPr>
          <p:nvPr/>
        </p:nvGrpSpPr>
        <p:grpSpPr bwMode="auto">
          <a:xfrm>
            <a:off x="333375" y="2452688"/>
            <a:ext cx="2349500" cy="679450"/>
            <a:chOff x="0" y="0"/>
            <a:chExt cx="1480" cy="428"/>
          </a:xfrm>
        </p:grpSpPr>
        <p:sp>
          <p:nvSpPr>
            <p:cNvPr id="56" name="Rectangle 52">
              <a:extLst>
                <a:ext uri="{FF2B5EF4-FFF2-40B4-BE49-F238E27FC236}">
                  <a16:creationId xmlns:a16="http://schemas.microsoft.com/office/drawing/2014/main" id="{DB4A8EC7-9178-4A26-B4A3-2A96CD0FABE9}"/>
                </a:ext>
              </a:extLst>
            </p:cNvPr>
            <p:cNvSpPr>
              <a:spLocks noChangeArrowheads="1"/>
            </p:cNvSpPr>
            <p:nvPr/>
          </p:nvSpPr>
          <p:spPr bwMode="auto">
            <a:xfrm>
              <a:off x="748" y="0"/>
              <a:ext cx="732"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0</a:t>
              </a:r>
            </a:p>
          </p:txBody>
        </p:sp>
        <p:sp>
          <p:nvSpPr>
            <p:cNvPr id="57" name="Rectangle 53">
              <a:extLst>
                <a:ext uri="{FF2B5EF4-FFF2-40B4-BE49-F238E27FC236}">
                  <a16:creationId xmlns:a16="http://schemas.microsoft.com/office/drawing/2014/main" id="{2554D432-199C-4960-8EE4-4B94FD280D8B}"/>
                </a:ext>
              </a:extLst>
            </p:cNvPr>
            <p:cNvSpPr>
              <a:spLocks noChangeArrowheads="1"/>
            </p:cNvSpPr>
            <p:nvPr/>
          </p:nvSpPr>
          <p:spPr bwMode="auto">
            <a:xfrm>
              <a:off x="0" y="0"/>
              <a:ext cx="748"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0</a:t>
              </a:r>
            </a:p>
          </p:txBody>
        </p:sp>
      </p:grpSp>
      <p:sp>
        <p:nvSpPr>
          <p:cNvPr id="58" name="Line 54">
            <a:extLst>
              <a:ext uri="{FF2B5EF4-FFF2-40B4-BE49-F238E27FC236}">
                <a16:creationId xmlns:a16="http://schemas.microsoft.com/office/drawing/2014/main" id="{BDC95B4F-346F-4C19-B23E-F9C4C00F6D5E}"/>
              </a:ext>
            </a:extLst>
          </p:cNvPr>
          <p:cNvSpPr>
            <a:spLocks noChangeShapeType="1"/>
          </p:cNvSpPr>
          <p:nvPr/>
        </p:nvSpPr>
        <p:spPr bwMode="auto">
          <a:xfrm>
            <a:off x="333375" y="1139825"/>
            <a:ext cx="11874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Line 55">
            <a:extLst>
              <a:ext uri="{FF2B5EF4-FFF2-40B4-BE49-F238E27FC236}">
                <a16:creationId xmlns:a16="http://schemas.microsoft.com/office/drawing/2014/main" id="{90947BC0-AB36-46A1-AB7B-27EA670FF2F4}"/>
              </a:ext>
            </a:extLst>
          </p:cNvPr>
          <p:cNvSpPr>
            <a:spLocks noChangeShapeType="1"/>
          </p:cNvSpPr>
          <p:nvPr/>
        </p:nvSpPr>
        <p:spPr bwMode="auto">
          <a:xfrm>
            <a:off x="333375" y="6227763"/>
            <a:ext cx="11874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Line 56">
            <a:extLst>
              <a:ext uri="{FF2B5EF4-FFF2-40B4-BE49-F238E27FC236}">
                <a16:creationId xmlns:a16="http://schemas.microsoft.com/office/drawing/2014/main" id="{C9EE81D8-F9E7-4B49-9CE2-F400BEA11D6F}"/>
              </a:ext>
            </a:extLst>
          </p:cNvPr>
          <p:cNvSpPr>
            <a:spLocks noChangeShapeType="1"/>
          </p:cNvSpPr>
          <p:nvPr/>
        </p:nvSpPr>
        <p:spPr bwMode="auto">
          <a:xfrm>
            <a:off x="333375" y="1139825"/>
            <a:ext cx="0" cy="1312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Line 57">
            <a:extLst>
              <a:ext uri="{FF2B5EF4-FFF2-40B4-BE49-F238E27FC236}">
                <a16:creationId xmlns:a16="http://schemas.microsoft.com/office/drawing/2014/main" id="{7BDB1652-48BE-42DB-A90A-E44F87C4590C}"/>
              </a:ext>
            </a:extLst>
          </p:cNvPr>
          <p:cNvSpPr>
            <a:spLocks noChangeShapeType="1"/>
          </p:cNvSpPr>
          <p:nvPr/>
        </p:nvSpPr>
        <p:spPr bwMode="auto">
          <a:xfrm>
            <a:off x="3776663" y="1139825"/>
            <a:ext cx="0" cy="1312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Line 58">
            <a:extLst>
              <a:ext uri="{FF2B5EF4-FFF2-40B4-BE49-F238E27FC236}">
                <a16:creationId xmlns:a16="http://schemas.microsoft.com/office/drawing/2014/main" id="{2DA01957-0EE4-49EF-9DA6-113072D57121}"/>
              </a:ext>
            </a:extLst>
          </p:cNvPr>
          <p:cNvSpPr>
            <a:spLocks noChangeShapeType="1"/>
          </p:cNvSpPr>
          <p:nvPr/>
        </p:nvSpPr>
        <p:spPr bwMode="auto">
          <a:xfrm>
            <a:off x="1520825" y="1139825"/>
            <a:ext cx="13287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Line 59">
            <a:extLst>
              <a:ext uri="{FF2B5EF4-FFF2-40B4-BE49-F238E27FC236}">
                <a16:creationId xmlns:a16="http://schemas.microsoft.com/office/drawing/2014/main" id="{0639B344-25C8-42BA-8F53-9BFC922865C0}"/>
              </a:ext>
            </a:extLst>
          </p:cNvPr>
          <p:cNvSpPr>
            <a:spLocks noChangeShapeType="1"/>
          </p:cNvSpPr>
          <p:nvPr/>
        </p:nvSpPr>
        <p:spPr bwMode="auto">
          <a:xfrm>
            <a:off x="333375" y="2452688"/>
            <a:ext cx="0" cy="679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Line 60">
            <a:extLst>
              <a:ext uri="{FF2B5EF4-FFF2-40B4-BE49-F238E27FC236}">
                <a16:creationId xmlns:a16="http://schemas.microsoft.com/office/drawing/2014/main" id="{CAAE99C7-1819-4495-97A0-4557CFC6FF89}"/>
              </a:ext>
            </a:extLst>
          </p:cNvPr>
          <p:cNvSpPr>
            <a:spLocks noChangeShapeType="1"/>
          </p:cNvSpPr>
          <p:nvPr/>
        </p:nvSpPr>
        <p:spPr bwMode="auto">
          <a:xfrm>
            <a:off x="2849563" y="1139825"/>
            <a:ext cx="927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Line 61">
            <a:extLst>
              <a:ext uri="{FF2B5EF4-FFF2-40B4-BE49-F238E27FC236}">
                <a16:creationId xmlns:a16="http://schemas.microsoft.com/office/drawing/2014/main" id="{B40ED13A-13A4-4E68-BCEB-7243E57CD5E9}"/>
              </a:ext>
            </a:extLst>
          </p:cNvPr>
          <p:cNvSpPr>
            <a:spLocks noChangeShapeType="1"/>
          </p:cNvSpPr>
          <p:nvPr/>
        </p:nvSpPr>
        <p:spPr bwMode="auto">
          <a:xfrm>
            <a:off x="3776663" y="2452688"/>
            <a:ext cx="0" cy="679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Line 62">
            <a:extLst>
              <a:ext uri="{FF2B5EF4-FFF2-40B4-BE49-F238E27FC236}">
                <a16:creationId xmlns:a16="http://schemas.microsoft.com/office/drawing/2014/main" id="{FB6558EA-38FB-4D67-BAB7-9528F2FE6299}"/>
              </a:ext>
            </a:extLst>
          </p:cNvPr>
          <p:cNvSpPr>
            <a:spLocks noChangeShapeType="1"/>
          </p:cNvSpPr>
          <p:nvPr/>
        </p:nvSpPr>
        <p:spPr bwMode="auto">
          <a:xfrm>
            <a:off x="333375" y="3132138"/>
            <a:ext cx="0" cy="6397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Line 63">
            <a:extLst>
              <a:ext uri="{FF2B5EF4-FFF2-40B4-BE49-F238E27FC236}">
                <a16:creationId xmlns:a16="http://schemas.microsoft.com/office/drawing/2014/main" id="{8CDA81E5-1295-4BAE-AF1A-877DB66DCBD3}"/>
              </a:ext>
            </a:extLst>
          </p:cNvPr>
          <p:cNvSpPr>
            <a:spLocks noChangeShapeType="1"/>
          </p:cNvSpPr>
          <p:nvPr/>
        </p:nvSpPr>
        <p:spPr bwMode="auto">
          <a:xfrm>
            <a:off x="3776663" y="3132138"/>
            <a:ext cx="0" cy="6397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Line 64">
            <a:extLst>
              <a:ext uri="{FF2B5EF4-FFF2-40B4-BE49-F238E27FC236}">
                <a16:creationId xmlns:a16="http://schemas.microsoft.com/office/drawing/2014/main" id="{E8B9F7C7-DC08-41AD-9B0F-C449431EF659}"/>
              </a:ext>
            </a:extLst>
          </p:cNvPr>
          <p:cNvSpPr>
            <a:spLocks noChangeShapeType="1"/>
          </p:cNvSpPr>
          <p:nvPr/>
        </p:nvSpPr>
        <p:spPr bwMode="auto">
          <a:xfrm>
            <a:off x="333375" y="3771900"/>
            <a:ext cx="0" cy="654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Line 65">
            <a:extLst>
              <a:ext uri="{FF2B5EF4-FFF2-40B4-BE49-F238E27FC236}">
                <a16:creationId xmlns:a16="http://schemas.microsoft.com/office/drawing/2014/main" id="{A845A6BB-7950-4F57-9A72-2037CF9BA492}"/>
              </a:ext>
            </a:extLst>
          </p:cNvPr>
          <p:cNvSpPr>
            <a:spLocks noChangeShapeType="1"/>
          </p:cNvSpPr>
          <p:nvPr/>
        </p:nvSpPr>
        <p:spPr bwMode="auto">
          <a:xfrm>
            <a:off x="3776663" y="3771900"/>
            <a:ext cx="0" cy="654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Line 66">
            <a:extLst>
              <a:ext uri="{FF2B5EF4-FFF2-40B4-BE49-F238E27FC236}">
                <a16:creationId xmlns:a16="http://schemas.microsoft.com/office/drawing/2014/main" id="{95A31184-8486-43C0-BF01-0651A957F5C2}"/>
              </a:ext>
            </a:extLst>
          </p:cNvPr>
          <p:cNvSpPr>
            <a:spLocks noChangeShapeType="1"/>
          </p:cNvSpPr>
          <p:nvPr/>
        </p:nvSpPr>
        <p:spPr bwMode="auto">
          <a:xfrm>
            <a:off x="333375" y="4425950"/>
            <a:ext cx="0" cy="639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Line 67">
            <a:extLst>
              <a:ext uri="{FF2B5EF4-FFF2-40B4-BE49-F238E27FC236}">
                <a16:creationId xmlns:a16="http://schemas.microsoft.com/office/drawing/2014/main" id="{E898D278-8291-4946-9567-FBF0C88CE59B}"/>
              </a:ext>
            </a:extLst>
          </p:cNvPr>
          <p:cNvSpPr>
            <a:spLocks noChangeShapeType="1"/>
          </p:cNvSpPr>
          <p:nvPr/>
        </p:nvSpPr>
        <p:spPr bwMode="auto">
          <a:xfrm>
            <a:off x="3776663" y="4425950"/>
            <a:ext cx="0" cy="639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Line 68">
            <a:extLst>
              <a:ext uri="{FF2B5EF4-FFF2-40B4-BE49-F238E27FC236}">
                <a16:creationId xmlns:a16="http://schemas.microsoft.com/office/drawing/2014/main" id="{C2FC9E48-0F52-456B-8690-DEC3751EFEDE}"/>
              </a:ext>
            </a:extLst>
          </p:cNvPr>
          <p:cNvSpPr>
            <a:spLocks noChangeShapeType="1"/>
          </p:cNvSpPr>
          <p:nvPr/>
        </p:nvSpPr>
        <p:spPr bwMode="auto">
          <a:xfrm>
            <a:off x="333375" y="5065713"/>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Line 69">
            <a:extLst>
              <a:ext uri="{FF2B5EF4-FFF2-40B4-BE49-F238E27FC236}">
                <a16:creationId xmlns:a16="http://schemas.microsoft.com/office/drawing/2014/main" id="{656A8E2F-9E05-4151-BE80-EC26C74A24F7}"/>
              </a:ext>
            </a:extLst>
          </p:cNvPr>
          <p:cNvSpPr>
            <a:spLocks noChangeShapeType="1"/>
          </p:cNvSpPr>
          <p:nvPr/>
        </p:nvSpPr>
        <p:spPr bwMode="auto">
          <a:xfrm>
            <a:off x="3776663" y="5065713"/>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Line 70">
            <a:extLst>
              <a:ext uri="{FF2B5EF4-FFF2-40B4-BE49-F238E27FC236}">
                <a16:creationId xmlns:a16="http://schemas.microsoft.com/office/drawing/2014/main" id="{CE2BEC06-958A-4079-9889-733D20CD3509}"/>
              </a:ext>
            </a:extLst>
          </p:cNvPr>
          <p:cNvSpPr>
            <a:spLocks noChangeShapeType="1"/>
          </p:cNvSpPr>
          <p:nvPr/>
        </p:nvSpPr>
        <p:spPr bwMode="auto">
          <a:xfrm>
            <a:off x="333375" y="5646738"/>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Line 71">
            <a:extLst>
              <a:ext uri="{FF2B5EF4-FFF2-40B4-BE49-F238E27FC236}">
                <a16:creationId xmlns:a16="http://schemas.microsoft.com/office/drawing/2014/main" id="{BF7CC37D-FD74-4B20-8D6F-5C6B55B41165}"/>
              </a:ext>
            </a:extLst>
          </p:cNvPr>
          <p:cNvSpPr>
            <a:spLocks noChangeShapeType="1"/>
          </p:cNvSpPr>
          <p:nvPr/>
        </p:nvSpPr>
        <p:spPr bwMode="auto">
          <a:xfrm>
            <a:off x="3776663" y="5646738"/>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Line 72">
            <a:extLst>
              <a:ext uri="{FF2B5EF4-FFF2-40B4-BE49-F238E27FC236}">
                <a16:creationId xmlns:a16="http://schemas.microsoft.com/office/drawing/2014/main" id="{5444F35B-74B7-48FE-96A8-9B023A0C94EF}"/>
              </a:ext>
            </a:extLst>
          </p:cNvPr>
          <p:cNvSpPr>
            <a:spLocks noChangeShapeType="1"/>
          </p:cNvSpPr>
          <p:nvPr/>
        </p:nvSpPr>
        <p:spPr bwMode="auto">
          <a:xfrm>
            <a:off x="1520825" y="6227763"/>
            <a:ext cx="13287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Line 73">
            <a:extLst>
              <a:ext uri="{FF2B5EF4-FFF2-40B4-BE49-F238E27FC236}">
                <a16:creationId xmlns:a16="http://schemas.microsoft.com/office/drawing/2014/main" id="{A1236B7C-F8C1-4D70-A3DC-A2815CA8AA8A}"/>
              </a:ext>
            </a:extLst>
          </p:cNvPr>
          <p:cNvSpPr>
            <a:spLocks noChangeShapeType="1"/>
          </p:cNvSpPr>
          <p:nvPr/>
        </p:nvSpPr>
        <p:spPr bwMode="auto">
          <a:xfrm>
            <a:off x="2849563" y="6227763"/>
            <a:ext cx="927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8" name="Group 74">
            <a:extLst>
              <a:ext uri="{FF2B5EF4-FFF2-40B4-BE49-F238E27FC236}">
                <a16:creationId xmlns:a16="http://schemas.microsoft.com/office/drawing/2014/main" id="{550EE638-48E4-49F1-A86E-1BED39E7C3BC}"/>
              </a:ext>
            </a:extLst>
          </p:cNvPr>
          <p:cNvGrpSpPr>
            <a:grpSpLocks/>
          </p:cNvGrpSpPr>
          <p:nvPr/>
        </p:nvGrpSpPr>
        <p:grpSpPr bwMode="auto">
          <a:xfrm>
            <a:off x="333375" y="979488"/>
            <a:ext cx="2500313" cy="1522412"/>
            <a:chOff x="0" y="0"/>
            <a:chExt cx="1585" cy="835"/>
          </a:xfrm>
        </p:grpSpPr>
        <p:sp>
          <p:nvSpPr>
            <p:cNvPr id="79" name="Rectangle 75">
              <a:extLst>
                <a:ext uri="{FF2B5EF4-FFF2-40B4-BE49-F238E27FC236}">
                  <a16:creationId xmlns:a16="http://schemas.microsoft.com/office/drawing/2014/main" id="{DB54FBB5-6464-4C96-9867-197C73E55361}"/>
                </a:ext>
              </a:extLst>
            </p:cNvPr>
            <p:cNvSpPr>
              <a:spLocks noChangeArrowheads="1"/>
            </p:cNvSpPr>
            <p:nvPr/>
          </p:nvSpPr>
          <p:spPr bwMode="auto">
            <a:xfrm>
              <a:off x="748" y="0"/>
              <a:ext cx="837"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45000"/>
                </a:spcBef>
                <a:buClr>
                  <a:srgbClr val="00B85C"/>
                </a:buClr>
                <a:buSzPct val="120000"/>
                <a:buFont typeface="Wingdings" panose="05000000000000000000" pitchFamily="2" charset="2"/>
                <a:buNone/>
              </a:pPr>
              <a:r>
                <a:rPr lang="zh-CN" altLang="zh-CN" sz="2400" b="1" i="1">
                  <a:cs typeface="Arial" panose="020B0604020202020204" pitchFamily="34" charset="0"/>
                </a:rPr>
                <a:t>Q</a:t>
              </a:r>
              <a:r>
                <a:rPr lang="zh-CN" altLang="zh-CN" sz="2400">
                  <a:cs typeface="Arial" panose="020B0604020202020204" pitchFamily="34" charset="0"/>
                </a:rPr>
                <a:t> </a:t>
              </a:r>
            </a:p>
            <a:p>
              <a:pPr algn="ctr">
                <a:lnSpc>
                  <a:spcPct val="95000"/>
                </a:lnSpc>
                <a:spcBef>
                  <a:spcPct val="45000"/>
                </a:spcBef>
                <a:buClr>
                  <a:srgbClr val="00B85C"/>
                </a:buClr>
                <a:buSzPct val="120000"/>
                <a:buFont typeface="Wingdings" panose="05000000000000000000" pitchFamily="2" charset="2"/>
                <a:buNone/>
              </a:pPr>
              <a:r>
                <a:rPr lang="zh-CN" altLang="zh-CN" sz="2200">
                  <a:cs typeface="Arial" panose="020B0604020202020204" pitchFamily="34" charset="0"/>
                </a:rPr>
                <a:t>(</a:t>
              </a:r>
              <a:r>
                <a:rPr lang="zh-CN" altLang="zh-CN" sz="2400">
                  <a:ea typeface="宋体" panose="02010600030101010101" pitchFamily="2" charset="-122"/>
                </a:rPr>
                <a:t>每周生产小麦/蒲式耳</a:t>
              </a:r>
              <a:r>
                <a:rPr lang="zh-CN" altLang="zh-CN" sz="2200">
                  <a:cs typeface="Arial" panose="020B0604020202020204" pitchFamily="34" charset="0"/>
                </a:rPr>
                <a:t>)</a:t>
              </a:r>
            </a:p>
          </p:txBody>
        </p:sp>
        <p:sp>
          <p:nvSpPr>
            <p:cNvPr id="80" name="Rectangle 76">
              <a:extLst>
                <a:ext uri="{FF2B5EF4-FFF2-40B4-BE49-F238E27FC236}">
                  <a16:creationId xmlns:a16="http://schemas.microsoft.com/office/drawing/2014/main" id="{02A992D7-0378-4DF2-8F8B-C5495C6AA93D}"/>
                </a:ext>
              </a:extLst>
            </p:cNvPr>
            <p:cNvSpPr>
              <a:spLocks noChangeArrowheads="1"/>
            </p:cNvSpPr>
            <p:nvPr/>
          </p:nvSpPr>
          <p:spPr bwMode="auto">
            <a:xfrm>
              <a:off x="0" y="0"/>
              <a:ext cx="748"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45000"/>
                </a:spcBef>
                <a:buClr>
                  <a:srgbClr val="00B85C"/>
                </a:buClr>
                <a:buSzPct val="120000"/>
                <a:buFont typeface="Wingdings" panose="05000000000000000000" pitchFamily="2" charset="2"/>
                <a:buNone/>
              </a:pPr>
              <a:r>
                <a:rPr lang="zh-CN" altLang="zh-CN" sz="2400" b="1" i="1">
                  <a:cs typeface="Arial" panose="020B0604020202020204" pitchFamily="34" charset="0"/>
                </a:rPr>
                <a:t>L</a:t>
              </a:r>
              <a:br>
                <a:rPr lang="zh-CN" altLang="zh-CN" sz="2400">
                  <a:cs typeface="Arial" panose="020B0604020202020204" pitchFamily="34" charset="0"/>
                </a:rPr>
              </a:br>
              <a:r>
                <a:rPr lang="zh-CN" altLang="zh-CN" sz="2400">
                  <a:cs typeface="Arial" panose="020B0604020202020204" pitchFamily="34" charset="0"/>
                </a:rPr>
                <a:t>(</a:t>
              </a:r>
              <a:r>
                <a:rPr lang="zh-CN" altLang="zh-CN" sz="2400">
                  <a:ea typeface="宋体" panose="02010600030101010101" pitchFamily="2" charset="-122"/>
                </a:rPr>
                <a:t>工人的数量</a:t>
              </a:r>
              <a:r>
                <a:rPr lang="zh-CN" altLang="zh-CN" sz="2400">
                  <a:cs typeface="Arial" panose="020B0604020202020204" pitchFamily="34" charset="0"/>
                </a:rPr>
                <a:t>)</a:t>
              </a:r>
            </a:p>
          </p:txBody>
        </p:sp>
        <p:sp>
          <p:nvSpPr>
            <p:cNvPr id="81" name="Line 77">
              <a:extLst>
                <a:ext uri="{FF2B5EF4-FFF2-40B4-BE49-F238E27FC236}">
                  <a16:creationId xmlns:a16="http://schemas.microsoft.com/office/drawing/2014/main" id="{10005F7B-86CE-4197-BA3E-3258607AC1E7}"/>
                </a:ext>
              </a:extLst>
            </p:cNvPr>
            <p:cNvSpPr>
              <a:spLocks noChangeShapeType="1"/>
            </p:cNvSpPr>
            <p:nvPr/>
          </p:nvSpPr>
          <p:spPr bwMode="auto">
            <a:xfrm>
              <a:off x="6" y="835"/>
              <a:ext cx="15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 name="Oval 78">
            <a:extLst>
              <a:ext uri="{FF2B5EF4-FFF2-40B4-BE49-F238E27FC236}">
                <a16:creationId xmlns:a16="http://schemas.microsoft.com/office/drawing/2014/main" id="{E1E02018-94C5-4CA6-9679-FA8C8F2DD0BF}"/>
              </a:ext>
            </a:extLst>
          </p:cNvPr>
          <p:cNvSpPr>
            <a:spLocks noChangeArrowheads="1"/>
          </p:cNvSpPr>
          <p:nvPr/>
        </p:nvSpPr>
        <p:spPr bwMode="auto">
          <a:xfrm>
            <a:off x="5273675" y="5318125"/>
            <a:ext cx="139700" cy="138113"/>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grpSp>
        <p:nvGrpSpPr>
          <p:cNvPr id="83" name="Group 79">
            <a:extLst>
              <a:ext uri="{FF2B5EF4-FFF2-40B4-BE49-F238E27FC236}">
                <a16:creationId xmlns:a16="http://schemas.microsoft.com/office/drawing/2014/main" id="{16115B83-809E-4742-AE9A-31AB666CD988}"/>
              </a:ext>
            </a:extLst>
          </p:cNvPr>
          <p:cNvGrpSpPr>
            <a:grpSpLocks/>
          </p:cNvGrpSpPr>
          <p:nvPr/>
        </p:nvGrpSpPr>
        <p:grpSpPr bwMode="auto">
          <a:xfrm>
            <a:off x="5337175" y="1484313"/>
            <a:ext cx="2949575" cy="3903662"/>
            <a:chOff x="0" y="0"/>
            <a:chExt cx="1858" cy="2459"/>
          </a:xfrm>
        </p:grpSpPr>
        <p:grpSp>
          <p:nvGrpSpPr>
            <p:cNvPr id="84" name="Group 80">
              <a:extLst>
                <a:ext uri="{FF2B5EF4-FFF2-40B4-BE49-F238E27FC236}">
                  <a16:creationId xmlns:a16="http://schemas.microsoft.com/office/drawing/2014/main" id="{20A6F646-68E1-468F-9898-2BA48C0EE24E}"/>
                </a:ext>
              </a:extLst>
            </p:cNvPr>
            <p:cNvGrpSpPr>
              <a:grpSpLocks/>
            </p:cNvGrpSpPr>
            <p:nvPr/>
          </p:nvGrpSpPr>
          <p:grpSpPr bwMode="auto">
            <a:xfrm>
              <a:off x="0" y="43"/>
              <a:ext cx="1816" cy="2416"/>
              <a:chOff x="0" y="0"/>
              <a:chExt cx="795" cy="646"/>
            </a:xfrm>
          </p:grpSpPr>
          <p:sp>
            <p:nvSpPr>
              <p:cNvPr id="86" name="Line 81">
                <a:extLst>
                  <a:ext uri="{FF2B5EF4-FFF2-40B4-BE49-F238E27FC236}">
                    <a16:creationId xmlns:a16="http://schemas.microsoft.com/office/drawing/2014/main" id="{7D1A49F1-FEDC-45BE-8623-DF3F03FAE667}"/>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82">
                <a:extLst>
                  <a:ext uri="{FF2B5EF4-FFF2-40B4-BE49-F238E27FC236}">
                    <a16:creationId xmlns:a16="http://schemas.microsoft.com/office/drawing/2014/main" id="{9E12F66E-5812-44A9-BD65-EF2B6AF538C4}"/>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 name="Oval 83">
              <a:extLst>
                <a:ext uri="{FF2B5EF4-FFF2-40B4-BE49-F238E27FC236}">
                  <a16:creationId xmlns:a16="http://schemas.microsoft.com/office/drawing/2014/main" id="{C91FF6DC-7E58-4B17-94E9-20A1AC15CC49}"/>
                </a:ext>
              </a:extLst>
            </p:cNvPr>
            <p:cNvSpPr>
              <a:spLocks noChangeArrowheads="1"/>
            </p:cNvSpPr>
            <p:nvPr/>
          </p:nvSpPr>
          <p:spPr bwMode="auto">
            <a:xfrm>
              <a:off x="1770" y="0"/>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grpSp>
      <p:grpSp>
        <p:nvGrpSpPr>
          <p:cNvPr id="88" name="Group 84">
            <a:extLst>
              <a:ext uri="{FF2B5EF4-FFF2-40B4-BE49-F238E27FC236}">
                <a16:creationId xmlns:a16="http://schemas.microsoft.com/office/drawing/2014/main" id="{CCE618A1-F2B5-4065-A060-7DC114B91BD6}"/>
              </a:ext>
            </a:extLst>
          </p:cNvPr>
          <p:cNvGrpSpPr>
            <a:grpSpLocks/>
          </p:cNvGrpSpPr>
          <p:nvPr/>
        </p:nvGrpSpPr>
        <p:grpSpPr bwMode="auto">
          <a:xfrm>
            <a:off x="5340350" y="1706563"/>
            <a:ext cx="2374900" cy="3690937"/>
            <a:chOff x="0" y="0"/>
            <a:chExt cx="1496" cy="2325"/>
          </a:xfrm>
        </p:grpSpPr>
        <p:grpSp>
          <p:nvGrpSpPr>
            <p:cNvPr id="89" name="Group 85">
              <a:extLst>
                <a:ext uri="{FF2B5EF4-FFF2-40B4-BE49-F238E27FC236}">
                  <a16:creationId xmlns:a16="http://schemas.microsoft.com/office/drawing/2014/main" id="{B7595647-C3E5-488F-8DE8-56FD67A1CADE}"/>
                </a:ext>
              </a:extLst>
            </p:cNvPr>
            <p:cNvGrpSpPr>
              <a:grpSpLocks/>
            </p:cNvGrpSpPr>
            <p:nvPr/>
          </p:nvGrpSpPr>
          <p:grpSpPr bwMode="auto">
            <a:xfrm>
              <a:off x="0" y="41"/>
              <a:ext cx="1454" cy="2284"/>
              <a:chOff x="0" y="0"/>
              <a:chExt cx="795" cy="646"/>
            </a:xfrm>
          </p:grpSpPr>
          <p:sp>
            <p:nvSpPr>
              <p:cNvPr id="91" name="Line 86">
                <a:extLst>
                  <a:ext uri="{FF2B5EF4-FFF2-40B4-BE49-F238E27FC236}">
                    <a16:creationId xmlns:a16="http://schemas.microsoft.com/office/drawing/2014/main" id="{4A90A84E-A545-4B2D-A63E-B25384FE5DA2}"/>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87">
                <a:extLst>
                  <a:ext uri="{FF2B5EF4-FFF2-40B4-BE49-F238E27FC236}">
                    <a16:creationId xmlns:a16="http://schemas.microsoft.com/office/drawing/2014/main" id="{545D78BB-9863-40DA-A630-D410FBC76B3D}"/>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0" name="Oval 88">
              <a:extLst>
                <a:ext uri="{FF2B5EF4-FFF2-40B4-BE49-F238E27FC236}">
                  <a16:creationId xmlns:a16="http://schemas.microsoft.com/office/drawing/2014/main" id="{03D193AF-77FD-4F88-B8D7-300E852259B0}"/>
                </a:ext>
              </a:extLst>
            </p:cNvPr>
            <p:cNvSpPr>
              <a:spLocks noChangeArrowheads="1"/>
            </p:cNvSpPr>
            <p:nvPr/>
          </p:nvSpPr>
          <p:spPr bwMode="auto">
            <a:xfrm>
              <a:off x="1408" y="0"/>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grpSp>
      <p:grpSp>
        <p:nvGrpSpPr>
          <p:cNvPr id="93" name="Group 89">
            <a:extLst>
              <a:ext uri="{FF2B5EF4-FFF2-40B4-BE49-F238E27FC236}">
                <a16:creationId xmlns:a16="http://schemas.microsoft.com/office/drawing/2014/main" id="{1EADEC98-10AE-45E1-A9EE-020C2A2952FC}"/>
              </a:ext>
            </a:extLst>
          </p:cNvPr>
          <p:cNvGrpSpPr>
            <a:grpSpLocks/>
          </p:cNvGrpSpPr>
          <p:nvPr/>
        </p:nvGrpSpPr>
        <p:grpSpPr bwMode="auto">
          <a:xfrm>
            <a:off x="5335588" y="2225675"/>
            <a:ext cx="1801812" cy="3168650"/>
            <a:chOff x="0" y="0"/>
            <a:chExt cx="1135" cy="1996"/>
          </a:xfrm>
        </p:grpSpPr>
        <p:grpSp>
          <p:nvGrpSpPr>
            <p:cNvPr id="94" name="Group 90">
              <a:extLst>
                <a:ext uri="{FF2B5EF4-FFF2-40B4-BE49-F238E27FC236}">
                  <a16:creationId xmlns:a16="http://schemas.microsoft.com/office/drawing/2014/main" id="{54421A38-2B59-4B14-A16F-916F42B47238}"/>
                </a:ext>
              </a:extLst>
            </p:cNvPr>
            <p:cNvGrpSpPr>
              <a:grpSpLocks/>
            </p:cNvGrpSpPr>
            <p:nvPr/>
          </p:nvGrpSpPr>
          <p:grpSpPr bwMode="auto">
            <a:xfrm>
              <a:off x="0" y="40"/>
              <a:ext cx="1092" cy="1956"/>
              <a:chOff x="0" y="0"/>
              <a:chExt cx="795" cy="646"/>
            </a:xfrm>
          </p:grpSpPr>
          <p:sp>
            <p:nvSpPr>
              <p:cNvPr id="96" name="Line 91">
                <a:extLst>
                  <a:ext uri="{FF2B5EF4-FFF2-40B4-BE49-F238E27FC236}">
                    <a16:creationId xmlns:a16="http://schemas.microsoft.com/office/drawing/2014/main" id="{A2ACF81C-6115-4B5C-A0E5-F143DD1073C0}"/>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92">
                <a:extLst>
                  <a:ext uri="{FF2B5EF4-FFF2-40B4-BE49-F238E27FC236}">
                    <a16:creationId xmlns:a16="http://schemas.microsoft.com/office/drawing/2014/main" id="{9D22FF8D-12D5-4DEA-99FF-9736D379D40B}"/>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 name="Oval 93">
              <a:extLst>
                <a:ext uri="{FF2B5EF4-FFF2-40B4-BE49-F238E27FC236}">
                  <a16:creationId xmlns:a16="http://schemas.microsoft.com/office/drawing/2014/main" id="{FFEE085D-20AB-4195-81BA-D6FE7C69F785}"/>
                </a:ext>
              </a:extLst>
            </p:cNvPr>
            <p:cNvSpPr>
              <a:spLocks noChangeArrowheads="1"/>
            </p:cNvSpPr>
            <p:nvPr/>
          </p:nvSpPr>
          <p:spPr bwMode="auto">
            <a:xfrm>
              <a:off x="1047" y="0"/>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grpSp>
      <p:grpSp>
        <p:nvGrpSpPr>
          <p:cNvPr id="98" name="Group 94">
            <a:extLst>
              <a:ext uri="{FF2B5EF4-FFF2-40B4-BE49-F238E27FC236}">
                <a16:creationId xmlns:a16="http://schemas.microsoft.com/office/drawing/2014/main" id="{E0E765A3-AB9D-4C17-AF32-62B1BBC91FEA}"/>
              </a:ext>
            </a:extLst>
          </p:cNvPr>
          <p:cNvGrpSpPr>
            <a:grpSpLocks/>
          </p:cNvGrpSpPr>
          <p:nvPr/>
        </p:nvGrpSpPr>
        <p:grpSpPr bwMode="auto">
          <a:xfrm>
            <a:off x="5340350" y="2992438"/>
            <a:ext cx="1212850" cy="2405062"/>
            <a:chOff x="0" y="0"/>
            <a:chExt cx="764" cy="1515"/>
          </a:xfrm>
        </p:grpSpPr>
        <p:grpSp>
          <p:nvGrpSpPr>
            <p:cNvPr id="99" name="Group 95">
              <a:extLst>
                <a:ext uri="{FF2B5EF4-FFF2-40B4-BE49-F238E27FC236}">
                  <a16:creationId xmlns:a16="http://schemas.microsoft.com/office/drawing/2014/main" id="{73368EB2-4FE6-4F90-8138-6E363622D5E6}"/>
                </a:ext>
              </a:extLst>
            </p:cNvPr>
            <p:cNvGrpSpPr>
              <a:grpSpLocks/>
            </p:cNvGrpSpPr>
            <p:nvPr/>
          </p:nvGrpSpPr>
          <p:grpSpPr bwMode="auto">
            <a:xfrm>
              <a:off x="0" y="45"/>
              <a:ext cx="721" cy="1470"/>
              <a:chOff x="0" y="0"/>
              <a:chExt cx="795" cy="646"/>
            </a:xfrm>
          </p:grpSpPr>
          <p:sp>
            <p:nvSpPr>
              <p:cNvPr id="101" name="Line 96">
                <a:extLst>
                  <a:ext uri="{FF2B5EF4-FFF2-40B4-BE49-F238E27FC236}">
                    <a16:creationId xmlns:a16="http://schemas.microsoft.com/office/drawing/2014/main" id="{1027FFE3-64F6-46C8-A1EA-EADABB0F5EC1}"/>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97">
                <a:extLst>
                  <a:ext uri="{FF2B5EF4-FFF2-40B4-BE49-F238E27FC236}">
                    <a16:creationId xmlns:a16="http://schemas.microsoft.com/office/drawing/2014/main" id="{0C897801-6328-4363-A93F-918D0E8517DB}"/>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 name="Oval 98">
              <a:extLst>
                <a:ext uri="{FF2B5EF4-FFF2-40B4-BE49-F238E27FC236}">
                  <a16:creationId xmlns:a16="http://schemas.microsoft.com/office/drawing/2014/main" id="{C904C726-FB82-44A8-B594-5AEEAAF07535}"/>
                </a:ext>
              </a:extLst>
            </p:cNvPr>
            <p:cNvSpPr>
              <a:spLocks noChangeArrowheads="1"/>
            </p:cNvSpPr>
            <p:nvPr/>
          </p:nvSpPr>
          <p:spPr bwMode="auto">
            <a:xfrm>
              <a:off x="676" y="0"/>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grpSp>
      <p:grpSp>
        <p:nvGrpSpPr>
          <p:cNvPr id="103" name="Group 99">
            <a:extLst>
              <a:ext uri="{FF2B5EF4-FFF2-40B4-BE49-F238E27FC236}">
                <a16:creationId xmlns:a16="http://schemas.microsoft.com/office/drawing/2014/main" id="{B3F16B75-650C-445A-9ED8-6F7DFCED7B00}"/>
              </a:ext>
            </a:extLst>
          </p:cNvPr>
          <p:cNvGrpSpPr>
            <a:grpSpLocks/>
          </p:cNvGrpSpPr>
          <p:nvPr/>
        </p:nvGrpSpPr>
        <p:grpSpPr bwMode="auto">
          <a:xfrm>
            <a:off x="5334000" y="4051300"/>
            <a:ext cx="652463" cy="1339850"/>
            <a:chOff x="0" y="0"/>
            <a:chExt cx="411" cy="844"/>
          </a:xfrm>
        </p:grpSpPr>
        <p:grpSp>
          <p:nvGrpSpPr>
            <p:cNvPr id="104" name="Group 100">
              <a:extLst>
                <a:ext uri="{FF2B5EF4-FFF2-40B4-BE49-F238E27FC236}">
                  <a16:creationId xmlns:a16="http://schemas.microsoft.com/office/drawing/2014/main" id="{006AC522-55F4-40F3-A0C2-0657F2D2F452}"/>
                </a:ext>
              </a:extLst>
            </p:cNvPr>
            <p:cNvGrpSpPr>
              <a:grpSpLocks/>
            </p:cNvGrpSpPr>
            <p:nvPr/>
          </p:nvGrpSpPr>
          <p:grpSpPr bwMode="auto">
            <a:xfrm>
              <a:off x="0" y="37"/>
              <a:ext cx="365" cy="807"/>
              <a:chOff x="0" y="0"/>
              <a:chExt cx="795" cy="646"/>
            </a:xfrm>
          </p:grpSpPr>
          <p:sp>
            <p:nvSpPr>
              <p:cNvPr id="106" name="Line 101">
                <a:extLst>
                  <a:ext uri="{FF2B5EF4-FFF2-40B4-BE49-F238E27FC236}">
                    <a16:creationId xmlns:a16="http://schemas.microsoft.com/office/drawing/2014/main" id="{4F0A404E-5891-4FB9-A316-69E45734C049}"/>
                  </a:ext>
                </a:extLst>
              </p:cNvPr>
              <p:cNvSpPr>
                <a:spLocks noChangeShapeType="1"/>
              </p:cNvSpPr>
              <p:nvPr/>
            </p:nvSpPr>
            <p:spPr bwMode="auto">
              <a:xfrm>
                <a:off x="0" y="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02">
                <a:extLst>
                  <a:ext uri="{FF2B5EF4-FFF2-40B4-BE49-F238E27FC236}">
                    <a16:creationId xmlns:a16="http://schemas.microsoft.com/office/drawing/2014/main" id="{C4E1C227-02F2-433B-A63E-B1BEFBF9CC88}"/>
                  </a:ext>
                </a:extLst>
              </p:cNvPr>
              <p:cNvSpPr>
                <a:spLocks noChangeShapeType="1"/>
              </p:cNvSpPr>
              <p:nvPr/>
            </p:nvSpPr>
            <p:spPr bwMode="auto">
              <a:xfrm>
                <a:off x="795" y="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 name="Oval 103">
              <a:extLst>
                <a:ext uri="{FF2B5EF4-FFF2-40B4-BE49-F238E27FC236}">
                  <a16:creationId xmlns:a16="http://schemas.microsoft.com/office/drawing/2014/main" id="{2B3A73FD-6595-4086-9E35-8F583D39D23F}"/>
                </a:ext>
              </a:extLst>
            </p:cNvPr>
            <p:cNvSpPr>
              <a:spLocks noChangeArrowheads="1"/>
            </p:cNvSpPr>
            <p:nvPr/>
          </p:nvSpPr>
          <p:spPr bwMode="auto">
            <a:xfrm>
              <a:off x="323" y="0"/>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cs typeface="Arial" panose="020B0604020202020204" pitchFamily="34" charset="0"/>
              </a:endParaRPr>
            </a:p>
          </p:txBody>
        </p:sp>
      </p:grpSp>
      <p:grpSp>
        <p:nvGrpSpPr>
          <p:cNvPr id="108" name="Group 104">
            <a:extLst>
              <a:ext uri="{FF2B5EF4-FFF2-40B4-BE49-F238E27FC236}">
                <a16:creationId xmlns:a16="http://schemas.microsoft.com/office/drawing/2014/main" id="{FCFC1C32-F87C-4906-91AE-37F31E50D194}"/>
              </a:ext>
            </a:extLst>
          </p:cNvPr>
          <p:cNvGrpSpPr>
            <a:grpSpLocks/>
          </p:cNvGrpSpPr>
          <p:nvPr/>
        </p:nvGrpSpPr>
        <p:grpSpPr bwMode="auto">
          <a:xfrm>
            <a:off x="5335588" y="1550988"/>
            <a:ext cx="2889250" cy="3848100"/>
            <a:chOff x="0" y="0"/>
            <a:chExt cx="1820" cy="2424"/>
          </a:xfrm>
        </p:grpSpPr>
        <p:sp>
          <p:nvSpPr>
            <p:cNvPr id="109" name="Line 105">
              <a:extLst>
                <a:ext uri="{FF2B5EF4-FFF2-40B4-BE49-F238E27FC236}">
                  <a16:creationId xmlns:a16="http://schemas.microsoft.com/office/drawing/2014/main" id="{538B2B50-8BC5-4287-9E28-F65E6ED3E61A}"/>
                </a:ext>
              </a:extLst>
            </p:cNvPr>
            <p:cNvSpPr>
              <a:spLocks noChangeShapeType="1"/>
            </p:cNvSpPr>
            <p:nvPr/>
          </p:nvSpPr>
          <p:spPr bwMode="auto">
            <a:xfrm flipV="1">
              <a:off x="0" y="1620"/>
              <a:ext cx="362" cy="80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06">
              <a:extLst>
                <a:ext uri="{FF2B5EF4-FFF2-40B4-BE49-F238E27FC236}">
                  <a16:creationId xmlns:a16="http://schemas.microsoft.com/office/drawing/2014/main" id="{97C3AF77-D87F-4990-975B-C22028AA3390}"/>
                </a:ext>
              </a:extLst>
            </p:cNvPr>
            <p:cNvSpPr>
              <a:spLocks noChangeShapeType="1"/>
            </p:cNvSpPr>
            <p:nvPr/>
          </p:nvSpPr>
          <p:spPr bwMode="auto">
            <a:xfrm flipV="1">
              <a:off x="371" y="958"/>
              <a:ext cx="345" cy="65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07">
              <a:extLst>
                <a:ext uri="{FF2B5EF4-FFF2-40B4-BE49-F238E27FC236}">
                  <a16:creationId xmlns:a16="http://schemas.microsoft.com/office/drawing/2014/main" id="{3F4A4849-AE0F-40C4-B955-378D739BB294}"/>
                </a:ext>
              </a:extLst>
            </p:cNvPr>
            <p:cNvSpPr>
              <a:spLocks noChangeShapeType="1"/>
            </p:cNvSpPr>
            <p:nvPr/>
          </p:nvSpPr>
          <p:spPr bwMode="auto">
            <a:xfrm flipV="1">
              <a:off x="725" y="474"/>
              <a:ext cx="370" cy="47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08">
              <a:extLst>
                <a:ext uri="{FF2B5EF4-FFF2-40B4-BE49-F238E27FC236}">
                  <a16:creationId xmlns:a16="http://schemas.microsoft.com/office/drawing/2014/main" id="{50FEA4C3-0C93-479B-B214-275D291490F8}"/>
                </a:ext>
              </a:extLst>
            </p:cNvPr>
            <p:cNvSpPr>
              <a:spLocks noChangeShapeType="1"/>
            </p:cNvSpPr>
            <p:nvPr/>
          </p:nvSpPr>
          <p:spPr bwMode="auto">
            <a:xfrm flipV="1">
              <a:off x="1092" y="136"/>
              <a:ext cx="370" cy="33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09">
              <a:extLst>
                <a:ext uri="{FF2B5EF4-FFF2-40B4-BE49-F238E27FC236}">
                  <a16:creationId xmlns:a16="http://schemas.microsoft.com/office/drawing/2014/main" id="{EF83893E-9C63-4B6B-AFFB-7EA20A413B64}"/>
                </a:ext>
              </a:extLst>
            </p:cNvPr>
            <p:cNvSpPr>
              <a:spLocks noChangeShapeType="1"/>
            </p:cNvSpPr>
            <p:nvPr/>
          </p:nvSpPr>
          <p:spPr bwMode="auto">
            <a:xfrm flipV="1">
              <a:off x="1468" y="0"/>
              <a:ext cx="352" cy="13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2927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3" presetClass="entr" presetSubtype="32"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 calcmode="lin" valueType="num">
                                      <p:cBhvr>
                                        <p:cTn id="10" dur="500" fill="hold"/>
                                        <p:tgtEl>
                                          <p:spTgt spid="82"/>
                                        </p:tgtEl>
                                        <p:attrNameLst>
                                          <p:attrName>ppt_w</p:attrName>
                                        </p:attrNameLst>
                                      </p:cBhvr>
                                      <p:tavLst>
                                        <p:tav tm="0">
                                          <p:val>
                                            <p:strVal val="4*#ppt_w"/>
                                          </p:val>
                                        </p:tav>
                                        <p:tav tm="100000">
                                          <p:val>
                                            <p:strVal val="#ppt_w"/>
                                          </p:val>
                                        </p:tav>
                                      </p:tavLst>
                                    </p:anim>
                                    <p:anim calcmode="lin" valueType="num">
                                      <p:cBhvr>
                                        <p:cTn id="11" dur="500" fill="hold"/>
                                        <p:tgtEl>
                                          <p:spTgt spid="82"/>
                                        </p:tgtEl>
                                        <p:attrNameLst>
                                          <p:attrName>ppt_h</p:attrName>
                                        </p:attrNameLst>
                                      </p:cBhvr>
                                      <p:tavLst>
                                        <p:tav tm="0">
                                          <p:val>
                                            <p:strVal val="4*#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500"/>
                                        <p:tgtEl>
                                          <p:spTgt spid="52"/>
                                        </p:tgtEl>
                                      </p:cBhvr>
                                    </p:animEffect>
                                  </p:childTnLst>
                                </p:cTn>
                              </p:par>
                              <p:par>
                                <p:cTn id="17" presetID="18" presetClass="entr" presetSubtype="3"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strips(upRight)">
                                      <p:cBhvr>
                                        <p:cTn id="19" dur="500"/>
                                        <p:tgtEl>
                                          <p:spTgt spid="10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18" presetClass="entr" presetSubtype="3"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strips(upRight)">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par>
                                <p:cTn id="33" presetID="18" presetClass="entr" presetSubtype="3" fill="hold" nodeType="with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strips(upRight)">
                                      <p:cBhvr>
                                        <p:cTn id="35" dur="500"/>
                                        <p:tgtEl>
                                          <p:spTgt spid="9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left)">
                                      <p:cBhvr>
                                        <p:cTn id="40" dur="500"/>
                                        <p:tgtEl>
                                          <p:spTgt spid="43"/>
                                        </p:tgtEl>
                                      </p:cBhvr>
                                    </p:animEffect>
                                  </p:childTnLst>
                                </p:cTn>
                              </p:par>
                              <p:par>
                                <p:cTn id="41" presetID="18" presetClass="entr" presetSubtype="3"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strips(upRight)">
                                      <p:cBhvr>
                                        <p:cTn id="43" dur="500"/>
                                        <p:tgtEl>
                                          <p:spTgt spid="8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par>
                                <p:cTn id="49" presetID="18" presetClass="entr" presetSubtype="3"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strips(upRight)">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strips(upRight)">
                                      <p:cBhvr>
                                        <p:cTn id="5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C3B7F-61D5-447F-AF5B-EC65227A10F8}"/>
              </a:ext>
            </a:extLst>
          </p:cNvPr>
          <p:cNvSpPr>
            <a:spLocks noGrp="1"/>
          </p:cNvSpPr>
          <p:nvPr>
            <p:ph type="title"/>
          </p:nvPr>
        </p:nvSpPr>
        <p:spPr/>
        <p:txBody>
          <a:bodyPr/>
          <a:lstStyle/>
          <a:p>
            <a:r>
              <a:rPr lang="zh-CN" altLang="en-US" dirty="0"/>
              <a:t>厂商使用生产要素的原则</a:t>
            </a:r>
          </a:p>
        </p:txBody>
      </p:sp>
      <p:sp>
        <p:nvSpPr>
          <p:cNvPr id="3" name="内容占位符 2">
            <a:extLst>
              <a:ext uri="{FF2B5EF4-FFF2-40B4-BE49-F238E27FC236}">
                <a16:creationId xmlns:a16="http://schemas.microsoft.com/office/drawing/2014/main" id="{78E960D9-C443-48E3-9593-122350572D1D}"/>
              </a:ext>
            </a:extLst>
          </p:cNvPr>
          <p:cNvSpPr>
            <a:spLocks noGrp="1"/>
          </p:cNvSpPr>
          <p:nvPr>
            <p:ph idx="1"/>
          </p:nvPr>
        </p:nvSpPr>
        <p:spPr/>
        <p:txBody>
          <a:bodyPr/>
          <a:lstStyle/>
          <a:p>
            <a:endParaRPr lang="zh-CN" altLang="en-US" dirty="0"/>
          </a:p>
        </p:txBody>
      </p:sp>
      <p:sp>
        <p:nvSpPr>
          <p:cNvPr id="4" name="标题 1">
            <a:extLst>
              <a:ext uri="{FF2B5EF4-FFF2-40B4-BE49-F238E27FC236}">
                <a16:creationId xmlns:a16="http://schemas.microsoft.com/office/drawing/2014/main" id="{65327B53-80A1-4F5D-8B25-E080E65B947B}"/>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graphicFrame>
        <p:nvGraphicFramePr>
          <p:cNvPr id="5" name="表格 4">
            <a:extLst>
              <a:ext uri="{FF2B5EF4-FFF2-40B4-BE49-F238E27FC236}">
                <a16:creationId xmlns:a16="http://schemas.microsoft.com/office/drawing/2014/main" id="{9F83C080-4A85-4B8B-BCAA-76331CED10E6}"/>
              </a:ext>
            </a:extLst>
          </p:cNvPr>
          <p:cNvGraphicFramePr>
            <a:graphicFrameLocks/>
          </p:cNvGraphicFramePr>
          <p:nvPr>
            <p:extLst>
              <p:ext uri="{D42A27DB-BD31-4B8C-83A1-F6EECF244321}">
                <p14:modId xmlns:p14="http://schemas.microsoft.com/office/powerpoint/2010/main" val="1191399140"/>
              </p:ext>
            </p:extLst>
          </p:nvPr>
        </p:nvGraphicFramePr>
        <p:xfrm>
          <a:off x="1126778" y="1825624"/>
          <a:ext cx="6483390" cy="3548462"/>
        </p:xfrm>
        <a:graphic>
          <a:graphicData uri="http://schemas.openxmlformats.org/drawingml/2006/table">
            <a:tbl>
              <a:tblPr firstRow="1" bandRow="1">
                <a:tableStyleId>{2D5ABB26-0587-4C30-8999-92F81FD0307C}</a:tableStyleId>
              </a:tblPr>
              <a:tblGrid>
                <a:gridCol w="771522">
                  <a:extLst>
                    <a:ext uri="{9D8B030D-6E8A-4147-A177-3AD203B41FA5}">
                      <a16:colId xmlns:a16="http://schemas.microsoft.com/office/drawing/2014/main" val="2291307642"/>
                    </a:ext>
                  </a:extLst>
                </a:gridCol>
                <a:gridCol w="1970952">
                  <a:extLst>
                    <a:ext uri="{9D8B030D-6E8A-4147-A177-3AD203B41FA5}">
                      <a16:colId xmlns:a16="http://schemas.microsoft.com/office/drawing/2014/main" val="3569235977"/>
                    </a:ext>
                  </a:extLst>
                </a:gridCol>
                <a:gridCol w="1870458">
                  <a:extLst>
                    <a:ext uri="{9D8B030D-6E8A-4147-A177-3AD203B41FA5}">
                      <a16:colId xmlns:a16="http://schemas.microsoft.com/office/drawing/2014/main" val="2475289424"/>
                    </a:ext>
                  </a:extLst>
                </a:gridCol>
                <a:gridCol w="1870458">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要素市场</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完全竞争</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不完全竞争</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产品市场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完全竞争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VMP=W</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VMP=MFC</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不完全竞争</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MRP=W</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MRP=MFC</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Tree>
    <p:extLst>
      <p:ext uri="{BB962C8B-B14F-4D97-AF65-F5344CB8AC3E}">
        <p14:creationId xmlns:p14="http://schemas.microsoft.com/office/powerpoint/2010/main" val="343133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D2C2C-114C-42BC-9031-72960BDC3B8A}"/>
              </a:ext>
            </a:extLst>
          </p:cNvPr>
          <p:cNvSpPr>
            <a:spLocks noGrp="1"/>
          </p:cNvSpPr>
          <p:nvPr>
            <p:ph type="title"/>
          </p:nvPr>
        </p:nvSpPr>
        <p:spPr/>
        <p:txBody>
          <a:bodyPr/>
          <a:lstStyle/>
          <a:p>
            <a:r>
              <a:rPr lang="zh-CN" altLang="en-US" dirty="0"/>
              <a:t>边际产量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B54938-AF81-4A5A-95A1-09BA94461CEC}"/>
                  </a:ext>
                </a:extLst>
              </p:cNvPr>
              <p:cNvSpPr>
                <a:spLocks noGrp="1"/>
              </p:cNvSpPr>
              <p:nvPr>
                <p:ph idx="1"/>
              </p:nvPr>
            </p:nvSpPr>
            <p:spPr/>
            <p:txBody>
              <a:bodyPr/>
              <a:lstStyle/>
              <a:p>
                <a:r>
                  <a:rPr lang="zh-CN" altLang="en-US" dirty="0"/>
                  <a:t>劳动的边际产量：增加的一单位劳动所引起的产量增加量</a:t>
                </a:r>
              </a:p>
              <a:p>
                <a:pPr marL="0" indent="0">
                  <a:buNone/>
                </a:pPr>
                <a14:m>
                  <m:oMathPara xmlns:m="http://schemas.openxmlformats.org/officeDocument/2006/math">
                    <m:oMathParaPr>
                      <m:jc m:val="centerGroup"/>
                    </m:oMathParaPr>
                    <m:oMath xmlns:m="http://schemas.openxmlformats.org/officeDocument/2006/math">
                      <m:r>
                        <m:rPr>
                          <m:sty m:val="p"/>
                        </m:rPr>
                        <a:rPr lang="en-US" altLang="zh-CN" b="0" i="1" dirty="0" smtClean="0">
                          <a:latin typeface="Cambria Math" panose="02040503050406030204" pitchFamily="18" charset="0"/>
                        </a:rPr>
                        <m:t>M</m:t>
                      </m:r>
                      <m:sSub>
                        <m:sSubPr>
                          <m:ctrlPr>
                            <a:rPr lang="en-US" altLang="zh-CN" i="1" dirty="0">
                              <a:latin typeface="Cambria Math" panose="02040503050406030204" pitchFamily="18" charset="0"/>
                            </a:rPr>
                          </m:ctrlPr>
                        </m:sSubPr>
                        <m:e>
                          <m:r>
                            <m:rPr>
                              <m:sty m:val="p"/>
                            </m:rPr>
                            <a:rPr lang="en-US" altLang="zh-CN" b="0" i="1" dirty="0" smtClean="0">
                              <a:latin typeface="Cambria Math" panose="02040503050406030204" pitchFamily="18" charset="0"/>
                            </a:rPr>
                            <m:t>P</m:t>
                          </m:r>
                        </m:e>
                        <m:sub>
                          <m:r>
                            <a:rPr lang="en-US" altLang="zh-CN" b="0" i="1" dirty="0" smtClean="0">
                              <a:latin typeface="Cambria Math" panose="02040503050406030204" pitchFamily="18" charset="0"/>
                            </a:rPr>
                            <m:t>𝐿</m:t>
                          </m:r>
                        </m:sub>
                      </m:sSub>
                      <m:d>
                        <m:dPr>
                          <m:ctrlPr>
                            <a:rPr lang="en-US" altLang="zh-CN" i="1" dirty="0">
                              <a:latin typeface="Cambria Math" panose="02040503050406030204" pitchFamily="18" charset="0"/>
                            </a:rPr>
                          </m:ctrlPr>
                        </m:dPr>
                        <m:e>
                          <m:r>
                            <m:rPr>
                              <m:sty m:val="p"/>
                            </m:rPr>
                            <a:rPr lang="en-US" altLang="zh-CN" b="0" i="1" dirty="0" smtClean="0">
                              <a:latin typeface="Cambria Math" panose="02040503050406030204" pitchFamily="18" charset="0"/>
                            </a:rPr>
                            <m:t>L</m:t>
                          </m:r>
                        </m:e>
                      </m:d>
                      <m:r>
                        <a:rPr lang="en-US" altLang="zh-CN" b="0" dirty="0" smtClean="0">
                          <a:latin typeface="Cambria Math" panose="02040503050406030204" pitchFamily="18" charset="0"/>
                        </a:rPr>
                        <m:t>=</m:t>
                      </m:r>
                      <m:r>
                        <m:rPr>
                          <m:sty m:val="p"/>
                        </m:rPr>
                        <a:rPr lang="en-US" altLang="zh-CN" b="0" i="1" dirty="0" smtClean="0">
                          <a:latin typeface="Cambria Math" panose="02040503050406030204" pitchFamily="18" charset="0"/>
                        </a:rPr>
                        <m:t>li</m:t>
                      </m:r>
                      <m:sSub>
                        <m:sSubPr>
                          <m:ctrlPr>
                            <a:rPr lang="en-US" altLang="zh-CN" i="1" dirty="0">
                              <a:latin typeface="Cambria Math" panose="02040503050406030204" pitchFamily="18" charset="0"/>
                            </a:rPr>
                          </m:ctrlPr>
                        </m:sSubPr>
                        <m:e>
                          <m:r>
                            <m:rPr>
                              <m:sty m:val="p"/>
                            </m:rPr>
                            <a:rPr lang="en-US" altLang="zh-CN" b="0" i="1" dirty="0" smtClean="0">
                              <a:latin typeface="Cambria Math" panose="02040503050406030204" pitchFamily="18" charset="0"/>
                            </a:rPr>
                            <m:t>m</m:t>
                          </m:r>
                        </m:e>
                        <m:sub>
                          <m:r>
                            <m:rPr>
                              <m:sty m:val="p"/>
                            </m:rPr>
                            <a:rPr lang="en-US" altLang="zh-CN" b="0" i="1" dirty="0" smtClean="0">
                              <a:latin typeface="Cambria Math" panose="02040503050406030204" pitchFamily="18" charset="0"/>
                            </a:rPr>
                            <m:t>ΔL</m:t>
                          </m:r>
                          <m:r>
                            <a:rPr lang="en-US" altLang="zh-CN" b="0" dirty="0" smtClean="0">
                              <a:latin typeface="Cambria Math" panose="02040503050406030204" pitchFamily="18" charset="0"/>
                            </a:rPr>
                            <m:t>→</m:t>
                          </m:r>
                          <m:r>
                            <a:rPr lang="en-US" altLang="zh-CN" b="0" i="1" dirty="0" smtClean="0">
                              <a:latin typeface="Cambria Math" panose="02040503050406030204" pitchFamily="18" charset="0"/>
                            </a:rPr>
                            <m:t>0</m:t>
                          </m:r>
                        </m:sub>
                      </m:sSub>
                      <m:f>
                        <m:fPr>
                          <m:ctrlPr>
                            <a:rPr lang="en-US" altLang="zh-CN" i="1" dirty="0">
                              <a:latin typeface="Cambria Math" panose="02040503050406030204" pitchFamily="18" charset="0"/>
                            </a:rPr>
                          </m:ctrlPr>
                        </m:fPr>
                        <m:num>
                          <m:r>
                            <m:rPr>
                              <m:sty m:val="p"/>
                            </m:rPr>
                            <a:rPr lang="en-US" altLang="zh-CN" b="0" i="1" dirty="0" smtClean="0">
                              <a:latin typeface="Cambria Math" panose="02040503050406030204" pitchFamily="18" charset="0"/>
                            </a:rPr>
                            <m:t>Δ</m:t>
                          </m:r>
                          <m:r>
                            <a:rPr lang="en-US" altLang="zh-CN" b="0" i="1" dirty="0" smtClean="0">
                              <a:latin typeface="Cambria Math" panose="02040503050406030204" pitchFamily="18" charset="0"/>
                            </a:rPr>
                            <m:t>𝑄</m:t>
                          </m:r>
                          <m:d>
                            <m:dPr>
                              <m:ctrlPr>
                                <a:rPr lang="en-US" altLang="zh-CN" i="1" dirty="0">
                                  <a:latin typeface="Cambria Math" panose="02040503050406030204" pitchFamily="18" charset="0"/>
                                </a:rPr>
                              </m:ctrlPr>
                            </m:dPr>
                            <m:e>
                              <m:r>
                                <m:rPr>
                                  <m:sty m:val="p"/>
                                </m:rPr>
                                <a:rPr lang="en-US" altLang="zh-CN" b="0" i="1" dirty="0" smtClean="0">
                                  <a:latin typeface="Cambria Math" panose="02040503050406030204" pitchFamily="18" charset="0"/>
                                </a:rPr>
                                <m:t>L</m:t>
                              </m:r>
                            </m:e>
                          </m:d>
                        </m:num>
                        <m:den>
                          <m:r>
                            <m:rPr>
                              <m:sty m:val="p"/>
                            </m:rPr>
                            <a:rPr lang="en-US" altLang="zh-CN" b="0" i="1" dirty="0" smtClean="0">
                              <a:latin typeface="Cambria Math" panose="02040503050406030204" pitchFamily="18" charset="0"/>
                            </a:rPr>
                            <m:t>ΔL</m:t>
                          </m:r>
                        </m:den>
                      </m:f>
                    </m:oMath>
                  </m:oMathPara>
                </a14:m>
                <a:endParaRPr lang="zh-CN" altLang="en-US" dirty="0"/>
              </a:p>
              <a:p>
                <a:r>
                  <a:rPr lang="zh-CN" altLang="en-US" dirty="0"/>
                  <a:t>	其中： </a:t>
                </a:r>
                <a:br>
                  <a:rPr lang="zh-CN" altLang="en-US" dirty="0"/>
                </a:br>
                <a:r>
                  <a:rPr lang="zh-CN" altLang="en-US" dirty="0"/>
                  <a:t>	∆</a:t>
                </a:r>
                <a:r>
                  <a:rPr lang="en-US" altLang="zh-CN" dirty="0"/>
                  <a:t>Q = </a:t>
                </a:r>
                <a:r>
                  <a:rPr lang="zh-CN" altLang="en-US" dirty="0"/>
                  <a:t>产出变动量</a:t>
                </a:r>
                <a:br>
                  <a:rPr lang="zh-CN" altLang="en-US" dirty="0"/>
                </a:br>
                <a:r>
                  <a:rPr lang="zh-CN" altLang="en-US" dirty="0"/>
                  <a:t>	∆</a:t>
                </a:r>
                <a:r>
                  <a:rPr lang="en-US" altLang="zh-CN" dirty="0"/>
                  <a:t>L = </a:t>
                </a:r>
                <a:r>
                  <a:rPr lang="zh-CN" altLang="en-US" dirty="0"/>
                  <a:t>劳动变动量</a:t>
                </a:r>
              </a:p>
              <a:p>
                <a:endParaRPr lang="zh-CN" altLang="en-US" dirty="0"/>
              </a:p>
            </p:txBody>
          </p:sp>
        </mc:Choice>
        <mc:Fallback xmlns="">
          <p:sp>
            <p:nvSpPr>
              <p:cNvPr id="3" name="内容占位符 2">
                <a:extLst>
                  <a:ext uri="{FF2B5EF4-FFF2-40B4-BE49-F238E27FC236}">
                    <a16:creationId xmlns:a16="http://schemas.microsoft.com/office/drawing/2014/main" id="{E1B54938-AF81-4A5A-95A1-09BA94461CEC}"/>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104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007D0-A48A-4C07-AC88-42E137531B7A}"/>
              </a:ext>
            </a:extLst>
          </p:cNvPr>
          <p:cNvSpPr>
            <a:spLocks noGrp="1"/>
          </p:cNvSpPr>
          <p:nvPr>
            <p:ph type="title"/>
          </p:nvPr>
        </p:nvSpPr>
        <p:spPr/>
        <p:txBody>
          <a:bodyPr/>
          <a:lstStyle/>
          <a:p>
            <a:r>
              <a:rPr lang="zh-CN" altLang="en-US" dirty="0"/>
              <a:t>边际产品价值</a:t>
            </a:r>
          </a:p>
        </p:txBody>
      </p:sp>
      <p:sp>
        <p:nvSpPr>
          <p:cNvPr id="3" name="内容占位符 2">
            <a:extLst>
              <a:ext uri="{FF2B5EF4-FFF2-40B4-BE49-F238E27FC236}">
                <a16:creationId xmlns:a16="http://schemas.microsoft.com/office/drawing/2014/main" id="{0050C72B-24AB-467E-8E43-89B27E4B4E1D}"/>
              </a:ext>
            </a:extLst>
          </p:cNvPr>
          <p:cNvSpPr>
            <a:spLocks noGrp="1"/>
          </p:cNvSpPr>
          <p:nvPr>
            <p:ph idx="1"/>
          </p:nvPr>
        </p:nvSpPr>
        <p:spPr/>
        <p:txBody>
          <a:bodyPr>
            <a:normAutofit/>
          </a:bodyPr>
          <a:lstStyle/>
          <a:p>
            <a:r>
              <a:rPr lang="zh-CN" altLang="en-US" dirty="0"/>
              <a:t>问题：  </a:t>
            </a:r>
          </a:p>
          <a:p>
            <a:pPr lvl="1"/>
            <a:r>
              <a:rPr lang="zh-CN" altLang="en-US" dirty="0"/>
              <a:t>雇佣另一个工人的成本（工资）是用美元来衡量的 </a:t>
            </a:r>
          </a:p>
          <a:p>
            <a:pPr lvl="1"/>
            <a:r>
              <a:rPr lang="zh-CN" altLang="en-US" dirty="0"/>
              <a:t>雇佣另一个工人的收益</a:t>
            </a:r>
            <a:r>
              <a:rPr lang="en-US" altLang="zh-CN" dirty="0"/>
              <a:t>(MPL) </a:t>
            </a:r>
            <a:r>
              <a:rPr lang="zh-CN" altLang="en-US" dirty="0"/>
              <a:t>是用产出单位来衡量的  </a:t>
            </a:r>
          </a:p>
          <a:p>
            <a:r>
              <a:rPr lang="zh-CN" altLang="en-US" dirty="0"/>
              <a:t>解决办法：把 </a:t>
            </a:r>
            <a:r>
              <a:rPr lang="en-US" altLang="zh-CN" dirty="0"/>
              <a:t>MPL </a:t>
            </a:r>
            <a:r>
              <a:rPr lang="zh-CN" altLang="en-US" dirty="0"/>
              <a:t>转化为美元</a:t>
            </a:r>
          </a:p>
          <a:p>
            <a:r>
              <a:rPr lang="zh-CN" altLang="en-US" dirty="0"/>
              <a:t>边际产品价值： 一种投入的边际产量乘以该产品的价格</a:t>
            </a:r>
          </a:p>
          <a:p>
            <a:pPr lvl="1"/>
            <a:r>
              <a:rPr lang="zh-CN" altLang="en-US" dirty="0"/>
              <a:t>劳动的边际产品价值</a:t>
            </a:r>
            <a:r>
              <a:rPr lang="en-US" altLang="zh-CN" dirty="0"/>
              <a:t>VMPL</a:t>
            </a:r>
            <a:r>
              <a:rPr lang="zh-CN" altLang="en-US" dirty="0"/>
              <a:t>（</a:t>
            </a:r>
            <a:r>
              <a:rPr lang="en-US" altLang="zh-CN" dirty="0"/>
              <a:t>value of marginal product of labor</a:t>
            </a:r>
            <a:r>
              <a:rPr lang="zh-CN" altLang="en-US" dirty="0"/>
              <a:t>）</a:t>
            </a:r>
            <a:r>
              <a:rPr lang="en-US" altLang="zh-CN" dirty="0"/>
              <a:t> = P x MPL</a:t>
            </a:r>
          </a:p>
          <a:p>
            <a:endParaRPr lang="zh-CN" altLang="en-US" dirty="0"/>
          </a:p>
        </p:txBody>
      </p:sp>
    </p:spTree>
    <p:extLst>
      <p:ext uri="{BB962C8B-B14F-4D97-AF65-F5344CB8AC3E}">
        <p14:creationId xmlns:p14="http://schemas.microsoft.com/office/powerpoint/2010/main" val="110303164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1397</TotalTime>
  <Words>5207</Words>
  <Application>Microsoft Office PowerPoint</Application>
  <PresentationFormat>全屏显示(4:3)</PresentationFormat>
  <Paragraphs>712</Paragraphs>
  <Slides>70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等线</vt:lpstr>
      <vt:lpstr>Arial</vt:lpstr>
      <vt:lpstr>Calibri</vt:lpstr>
      <vt:lpstr>Calibri Light</vt:lpstr>
      <vt:lpstr>Cambria Math</vt:lpstr>
      <vt:lpstr>Tahoma</vt:lpstr>
      <vt:lpstr>Times New Roman</vt:lpstr>
      <vt:lpstr>Verdana</vt:lpstr>
      <vt:lpstr>Wingdings</vt:lpstr>
      <vt:lpstr>Office 主题​​</vt:lpstr>
      <vt:lpstr>第十二讲 要素市场</vt:lpstr>
      <vt:lpstr>要素市场</vt:lpstr>
      <vt:lpstr>要素需求</vt:lpstr>
      <vt:lpstr>完全竞争厂商的要素需求</vt:lpstr>
      <vt:lpstr>例子</vt:lpstr>
      <vt:lpstr>例子</vt:lpstr>
      <vt:lpstr>PowerPoint 演示文稿</vt:lpstr>
      <vt:lpstr>边际产量</vt:lpstr>
      <vt:lpstr>边际产品价值</vt:lpstr>
      <vt:lpstr>计算MPL 与 VMPL</vt:lpstr>
      <vt:lpstr>劳动需求</vt:lpstr>
      <vt:lpstr>完全竞争厂商的要素需求</vt:lpstr>
      <vt:lpstr>完全竞争厂商的要素需求</vt:lpstr>
      <vt:lpstr>完全竞争厂商的要素需求</vt:lpstr>
      <vt:lpstr>完全竞争厂商的要素需求</vt:lpstr>
      <vt:lpstr>不完全竞争厂商的要素需求</vt:lpstr>
      <vt:lpstr>边际收益产品</vt:lpstr>
      <vt:lpstr>不完全竞争厂商的要素需求</vt:lpstr>
      <vt:lpstr>投入需求与产量供给之间的联系</vt:lpstr>
      <vt:lpstr>投入需求与产量供给之间的联系</vt:lpstr>
      <vt:lpstr>投入需求与产量供给之间的联系</vt:lpstr>
      <vt:lpstr>劳动需求曲线移动的因素</vt:lpstr>
      <vt:lpstr>要素供给</vt:lpstr>
      <vt:lpstr>要素供给</vt:lpstr>
      <vt:lpstr>要素供给</vt:lpstr>
      <vt:lpstr>要素供给</vt:lpstr>
      <vt:lpstr>要素供给</vt:lpstr>
      <vt:lpstr>要素供给</vt:lpstr>
      <vt:lpstr>要素供给原则</vt:lpstr>
      <vt:lpstr>要素供给</vt:lpstr>
      <vt:lpstr>要素供给曲线</vt:lpstr>
      <vt:lpstr>要素的价格扩展线</vt:lpstr>
      <vt:lpstr>要素供给曲线</vt:lpstr>
      <vt:lpstr>劳动的供给</vt:lpstr>
      <vt:lpstr>劳动供给均衡</vt:lpstr>
      <vt:lpstr>劳动供给的均衡条件</vt:lpstr>
      <vt:lpstr>时间在闲暇和劳动之间的分配</vt:lpstr>
      <vt:lpstr>劳动供给曲线</vt:lpstr>
      <vt:lpstr>替代效应和收入效应</vt:lpstr>
      <vt:lpstr>替代效应和收入效应</vt:lpstr>
      <vt:lpstr>PowerPoint 演示文稿</vt:lpstr>
      <vt:lpstr>替代效应和收入效应</vt:lpstr>
      <vt:lpstr>替代效应和收入效应</vt:lpstr>
      <vt:lpstr>使劳动供给曲线移动的因素</vt:lpstr>
      <vt:lpstr>工资的决定</vt:lpstr>
      <vt:lpstr>工资的决定</vt:lpstr>
      <vt:lpstr>均衡的工资和劳动数量</vt:lpstr>
      <vt:lpstr>工资差异</vt:lpstr>
      <vt:lpstr>工资差异的原因</vt:lpstr>
      <vt:lpstr>工资差异的变迁</vt:lpstr>
      <vt:lpstr>洛伦斯曲线与基尼系数</vt:lpstr>
      <vt:lpstr>洛伦斯曲线</vt:lpstr>
      <vt:lpstr>其他生产要素</vt:lpstr>
      <vt:lpstr>资本和利息</vt:lpstr>
      <vt:lpstr>资本和利息</vt:lpstr>
      <vt:lpstr>资本和利息</vt:lpstr>
      <vt:lpstr>不同时期的消费决策</vt:lpstr>
      <vt:lpstr>贷款供给曲线</vt:lpstr>
      <vt:lpstr>资本市场的均衡</vt:lpstr>
      <vt:lpstr>资本从短期均衡到长期均衡的调整</vt:lpstr>
      <vt:lpstr>土地和地租</vt:lpstr>
      <vt:lpstr>土地的供给曲线</vt:lpstr>
      <vt:lpstr>土地和地租</vt:lpstr>
      <vt:lpstr>地租产生的原因</vt:lpstr>
      <vt:lpstr>租金</vt:lpstr>
      <vt:lpstr>买方垄断</vt:lpstr>
      <vt:lpstr>边际要素成本曲线和要素供给曲线</vt:lpstr>
      <vt:lpstr>最优要素使用量和要素价格的决定</vt:lpstr>
      <vt:lpstr>买方垄断企业的要素需求曲线：不存在</vt:lpstr>
      <vt:lpstr>厂商使用生产要素的原则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 Yu</dc:creator>
  <cp:lastModifiedBy>Yifan Yu</cp:lastModifiedBy>
  <cp:revision>54</cp:revision>
  <dcterms:created xsi:type="dcterms:W3CDTF">2019-12-11T12:08:25Z</dcterms:created>
  <dcterms:modified xsi:type="dcterms:W3CDTF">2019-12-19T06:45:04Z</dcterms:modified>
</cp:coreProperties>
</file>