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28" r:id="rId4"/>
    <p:sldId id="258" r:id="rId5"/>
    <p:sldId id="259" r:id="rId6"/>
    <p:sldId id="260" r:id="rId7"/>
    <p:sldId id="261" r:id="rId8"/>
    <p:sldId id="262" r:id="rId9"/>
    <p:sldId id="263" r:id="rId10"/>
    <p:sldId id="264" r:id="rId11"/>
    <p:sldId id="265" r:id="rId12"/>
    <p:sldId id="273"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6" autoAdjust="0"/>
    <p:restoredTop sz="94660"/>
  </p:normalViewPr>
  <p:slideViewPr>
    <p:cSldViewPr snapToGrid="0">
      <p:cViewPr varScale="1">
        <p:scale>
          <a:sx n="56" d="100"/>
          <a:sy n="56" d="100"/>
        </p:scale>
        <p:origin x="4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173072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202386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64851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414222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112644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300635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37544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258194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71951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289046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A898484-3F49-4226-98A3-7076D2EE49F8}"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319505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98484-3F49-4226-98A3-7076D2EE49F8}" type="datetimeFigureOut">
              <a:rPr lang="zh-CN" altLang="en-US" smtClean="0"/>
              <a:t>2020/1/5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576A1-840A-4E0F-B1B2-BFFB413B7F18}" type="slidenum">
              <a:rPr lang="zh-CN" altLang="en-US" smtClean="0"/>
              <a:t>‹#›</a:t>
            </a:fld>
            <a:endParaRPr lang="zh-CN" altLang="en-US"/>
          </a:p>
        </p:txBody>
      </p:sp>
    </p:spTree>
    <p:extLst>
      <p:ext uri="{BB962C8B-B14F-4D97-AF65-F5344CB8AC3E}">
        <p14:creationId xmlns:p14="http://schemas.microsoft.com/office/powerpoint/2010/main" val="2266467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6B947-F537-401D-A166-BED76A407469}"/>
              </a:ext>
            </a:extLst>
          </p:cNvPr>
          <p:cNvSpPr>
            <a:spLocks noGrp="1"/>
          </p:cNvSpPr>
          <p:nvPr>
            <p:ph type="ctrTitle"/>
          </p:nvPr>
        </p:nvSpPr>
        <p:spPr/>
        <p:txBody>
          <a:bodyPr/>
          <a:lstStyle/>
          <a:p>
            <a:r>
              <a:rPr lang="zh-CN" altLang="en-US" dirty="0"/>
              <a:t>第十四讲 市场失灵</a:t>
            </a:r>
          </a:p>
        </p:txBody>
      </p:sp>
      <p:sp>
        <p:nvSpPr>
          <p:cNvPr id="3" name="副标题 2">
            <a:extLst>
              <a:ext uri="{FF2B5EF4-FFF2-40B4-BE49-F238E27FC236}">
                <a16:creationId xmlns:a16="http://schemas.microsoft.com/office/drawing/2014/main" id="{4F182BF6-D261-465A-B2DE-89A1821B820D}"/>
              </a:ext>
            </a:extLst>
          </p:cNvPr>
          <p:cNvSpPr>
            <a:spLocks noGrp="1"/>
          </p:cNvSpPr>
          <p:nvPr>
            <p:ph type="subTitle" idx="1"/>
          </p:nvPr>
        </p:nvSpPr>
        <p:spPr/>
        <p:txBody>
          <a:bodyPr/>
          <a:lstStyle/>
          <a:p>
            <a:r>
              <a:rPr lang="zh-CN" altLang="en-US" dirty="0"/>
              <a:t>余一帆</a:t>
            </a:r>
            <a:endParaRPr lang="en-US" altLang="zh-CN" dirty="0"/>
          </a:p>
          <a:p>
            <a:r>
              <a:rPr lang="en-US" altLang="zh-CN" dirty="0"/>
              <a:t>2020.1.2</a:t>
            </a:r>
            <a:endParaRPr lang="zh-CN" altLang="en-US" dirty="0"/>
          </a:p>
        </p:txBody>
      </p:sp>
    </p:spTree>
    <p:extLst>
      <p:ext uri="{BB962C8B-B14F-4D97-AF65-F5344CB8AC3E}">
        <p14:creationId xmlns:p14="http://schemas.microsoft.com/office/powerpoint/2010/main" val="157447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9ECD1-95C2-4F31-B8A0-106D6CCB3657}"/>
              </a:ext>
            </a:extLst>
          </p:cNvPr>
          <p:cNvSpPr>
            <a:spLocks noGrp="1"/>
          </p:cNvSpPr>
          <p:nvPr>
            <p:ph type="title"/>
          </p:nvPr>
        </p:nvSpPr>
        <p:spPr/>
        <p:txBody>
          <a:bodyPr/>
          <a:lstStyle/>
          <a:p>
            <a:r>
              <a:rPr lang="zh-CN" altLang="en-US" dirty="0"/>
              <a:t>正外部性</a:t>
            </a:r>
          </a:p>
        </p:txBody>
      </p:sp>
      <p:sp>
        <p:nvSpPr>
          <p:cNvPr id="3" name="内容占位符 2">
            <a:extLst>
              <a:ext uri="{FF2B5EF4-FFF2-40B4-BE49-F238E27FC236}">
                <a16:creationId xmlns:a16="http://schemas.microsoft.com/office/drawing/2014/main" id="{76B8A200-1C37-4F3F-A4D6-9682867EEC73}"/>
              </a:ext>
            </a:extLst>
          </p:cNvPr>
          <p:cNvSpPr>
            <a:spLocks noGrp="1"/>
          </p:cNvSpPr>
          <p:nvPr>
            <p:ph idx="1"/>
          </p:nvPr>
        </p:nvSpPr>
        <p:spPr/>
        <p:txBody>
          <a:bodyPr>
            <a:normAutofit/>
          </a:bodyPr>
          <a:lstStyle/>
          <a:p>
            <a:r>
              <a:rPr lang="zh-CN" altLang="en-US" dirty="0"/>
              <a:t>例子</a:t>
            </a:r>
          </a:p>
          <a:p>
            <a:pPr lvl="1"/>
            <a:r>
              <a:rPr lang="zh-CN" altLang="en-US" dirty="0"/>
              <a:t>科学研究、教育</a:t>
            </a:r>
          </a:p>
          <a:p>
            <a:pPr lvl="1"/>
            <a:r>
              <a:rPr lang="zh-CN" altLang="en-US" dirty="0"/>
              <a:t>疫苗 </a:t>
            </a:r>
          </a:p>
          <a:p>
            <a:pPr lvl="1"/>
            <a:r>
              <a:rPr lang="zh-CN" altLang="en-US" dirty="0"/>
              <a:t>宿舍的干净程度</a:t>
            </a:r>
          </a:p>
          <a:p>
            <a:pPr lvl="1"/>
            <a:r>
              <a:rPr lang="zh-CN" altLang="en-US" dirty="0"/>
              <a:t>社交网络</a:t>
            </a:r>
          </a:p>
          <a:p>
            <a:pPr lvl="1"/>
            <a:r>
              <a:rPr lang="zh-CN" altLang="en-US" dirty="0"/>
              <a:t>“蜜蜂的寓言”</a:t>
            </a:r>
          </a:p>
          <a:p>
            <a:r>
              <a:rPr lang="zh-CN" altLang="en-US" dirty="0"/>
              <a:t>在存在正外部性的情况下，一种行为的社会收益包括</a:t>
            </a:r>
          </a:p>
          <a:p>
            <a:pPr lvl="1"/>
            <a:r>
              <a:rPr lang="zh-CN" altLang="en-US" dirty="0"/>
              <a:t>私人收益</a:t>
            </a:r>
            <a:r>
              <a:rPr lang="en-US" altLang="zh-CN" dirty="0"/>
              <a:t>– </a:t>
            </a:r>
            <a:r>
              <a:rPr lang="zh-CN" altLang="en-US" dirty="0"/>
              <a:t>对于当事人的直接收益</a:t>
            </a:r>
          </a:p>
          <a:p>
            <a:pPr lvl="1"/>
            <a:r>
              <a:rPr lang="zh-CN" altLang="en-US" dirty="0"/>
              <a:t>外部收益</a:t>
            </a:r>
            <a:r>
              <a:rPr lang="en-US" altLang="zh-CN" dirty="0"/>
              <a:t>–</a:t>
            </a:r>
            <a:r>
              <a:rPr lang="zh-CN" altLang="en-US" dirty="0"/>
              <a:t>正外部性对于他人的收益</a:t>
            </a:r>
          </a:p>
          <a:p>
            <a:endParaRPr lang="zh-CN" altLang="en-US" dirty="0"/>
          </a:p>
        </p:txBody>
      </p:sp>
    </p:spTree>
    <p:extLst>
      <p:ext uri="{BB962C8B-B14F-4D97-AF65-F5344CB8AC3E}">
        <p14:creationId xmlns:p14="http://schemas.microsoft.com/office/powerpoint/2010/main" val="265589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7977B-7963-4464-8742-02CF50771E30}"/>
              </a:ext>
            </a:extLst>
          </p:cNvPr>
          <p:cNvSpPr>
            <a:spLocks noGrp="1"/>
          </p:cNvSpPr>
          <p:nvPr>
            <p:ph type="title"/>
          </p:nvPr>
        </p:nvSpPr>
        <p:spPr/>
        <p:txBody>
          <a:bodyPr/>
          <a:lstStyle/>
          <a:p>
            <a:r>
              <a:rPr lang="zh-CN" altLang="en-US" dirty="0"/>
              <a:t>实现社会最优</a:t>
            </a:r>
          </a:p>
        </p:txBody>
      </p:sp>
      <p:sp>
        <p:nvSpPr>
          <p:cNvPr id="3" name="内容占位符 2">
            <a:extLst>
              <a:ext uri="{FF2B5EF4-FFF2-40B4-BE49-F238E27FC236}">
                <a16:creationId xmlns:a16="http://schemas.microsoft.com/office/drawing/2014/main" id="{397AE7B5-C49A-4889-8F80-27A037C111CF}"/>
              </a:ext>
            </a:extLst>
          </p:cNvPr>
          <p:cNvSpPr>
            <a:spLocks noGrp="1"/>
          </p:cNvSpPr>
          <p:nvPr>
            <p:ph idx="1"/>
          </p:nvPr>
        </p:nvSpPr>
        <p:spPr/>
        <p:txBody>
          <a:bodyPr>
            <a:normAutofit/>
          </a:bodyPr>
          <a:lstStyle/>
          <a:p>
            <a:r>
              <a:rPr lang="zh-CN" altLang="en-US" dirty="0"/>
              <a:t>如存在负外部性</a:t>
            </a:r>
          </a:p>
          <a:p>
            <a:pPr lvl="1"/>
            <a:r>
              <a:rPr lang="zh-CN" altLang="en-US" dirty="0"/>
              <a:t>市场均衡数量</a:t>
            </a:r>
            <a:r>
              <a:rPr lang="en-US" altLang="zh-CN" dirty="0"/>
              <a:t>&gt;</a:t>
            </a:r>
            <a:r>
              <a:rPr lang="zh-CN" altLang="en-US" dirty="0"/>
              <a:t>社会最优数量</a:t>
            </a:r>
          </a:p>
          <a:p>
            <a:r>
              <a:rPr lang="zh-CN" altLang="en-US" dirty="0"/>
              <a:t>如存在正外部性</a:t>
            </a:r>
          </a:p>
          <a:p>
            <a:pPr lvl="1"/>
            <a:r>
              <a:rPr lang="zh-CN" altLang="en-US" dirty="0"/>
              <a:t>市场均衡数量</a:t>
            </a:r>
            <a:r>
              <a:rPr lang="en-US" altLang="zh-CN" dirty="0"/>
              <a:t>&lt;</a:t>
            </a:r>
            <a:r>
              <a:rPr lang="zh-CN" altLang="en-US" dirty="0"/>
              <a:t>社会最优数量</a:t>
            </a:r>
          </a:p>
          <a:p>
            <a:r>
              <a:rPr lang="zh-CN" altLang="en-US" dirty="0"/>
              <a:t>存在效率改进的余地</a:t>
            </a:r>
          </a:p>
          <a:p>
            <a:r>
              <a:rPr lang="zh-CN" altLang="en-US" dirty="0"/>
              <a:t>如何做？</a:t>
            </a:r>
          </a:p>
          <a:p>
            <a:pPr lvl="1"/>
            <a:r>
              <a:rPr lang="zh-CN" altLang="en-US" dirty="0"/>
              <a:t>将外部性内部化。改变人的激励，使人们考虑到自己行为的外部效应</a:t>
            </a:r>
          </a:p>
          <a:p>
            <a:endParaRPr lang="zh-CN" altLang="en-US" dirty="0"/>
          </a:p>
        </p:txBody>
      </p:sp>
    </p:spTree>
    <p:extLst>
      <p:ext uri="{BB962C8B-B14F-4D97-AF65-F5344CB8AC3E}">
        <p14:creationId xmlns:p14="http://schemas.microsoft.com/office/powerpoint/2010/main" val="24647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60E0D-DC49-45C6-A1E3-FF03CBC2F1E5}"/>
              </a:ext>
            </a:extLst>
          </p:cNvPr>
          <p:cNvSpPr>
            <a:spLocks noGrp="1"/>
          </p:cNvSpPr>
          <p:nvPr>
            <p:ph type="title"/>
          </p:nvPr>
        </p:nvSpPr>
        <p:spPr/>
        <p:txBody>
          <a:bodyPr/>
          <a:lstStyle/>
          <a:p>
            <a:r>
              <a:rPr lang="zh-CN" altLang="en-US" dirty="0"/>
              <a:t>外部性内在化</a:t>
            </a:r>
          </a:p>
        </p:txBody>
      </p:sp>
      <p:sp>
        <p:nvSpPr>
          <p:cNvPr id="3" name="内容占位符 2">
            <a:extLst>
              <a:ext uri="{FF2B5EF4-FFF2-40B4-BE49-F238E27FC236}">
                <a16:creationId xmlns:a16="http://schemas.microsoft.com/office/drawing/2014/main" id="{0FF86BCB-A84D-489B-ACCD-51E352768FE8}"/>
              </a:ext>
            </a:extLst>
          </p:cNvPr>
          <p:cNvSpPr>
            <a:spLocks noGrp="1"/>
          </p:cNvSpPr>
          <p:nvPr>
            <p:ph idx="1"/>
          </p:nvPr>
        </p:nvSpPr>
        <p:spPr/>
        <p:txBody>
          <a:bodyPr>
            <a:normAutofit/>
          </a:bodyPr>
          <a:lstStyle/>
          <a:p>
            <a:r>
              <a:rPr lang="zh-CN" altLang="en-US" dirty="0"/>
              <a:t>政府干预的两种方式</a:t>
            </a:r>
          </a:p>
          <a:p>
            <a:r>
              <a:rPr lang="zh-CN" altLang="en-US" dirty="0"/>
              <a:t>直接命令与管制 </a:t>
            </a:r>
            <a:endParaRPr lang="en-US" altLang="zh-CN" dirty="0"/>
          </a:p>
          <a:p>
            <a:pPr lvl="1"/>
            <a:r>
              <a:rPr lang="zh-CN" altLang="en-US" dirty="0"/>
              <a:t>限制排放的污染数量强制企业采取某种技术来减少排放量</a:t>
            </a:r>
          </a:p>
          <a:p>
            <a:r>
              <a:rPr lang="zh-CN" altLang="en-US" dirty="0"/>
              <a:t>矫正性税收（补贴）</a:t>
            </a:r>
          </a:p>
          <a:p>
            <a:pPr lvl="1"/>
            <a:r>
              <a:rPr lang="zh-CN" altLang="en-US" dirty="0"/>
              <a:t>对污染，酒精征税</a:t>
            </a:r>
          </a:p>
          <a:p>
            <a:pPr lvl="1"/>
            <a:r>
              <a:rPr lang="zh-CN" altLang="en-US" dirty="0"/>
              <a:t>对生产中的技术外溢</a:t>
            </a:r>
            <a:r>
              <a:rPr lang="en-US" altLang="zh-CN" dirty="0"/>
              <a:t>(Spillover)</a:t>
            </a:r>
            <a:r>
              <a:rPr lang="zh-CN" altLang="en-US" dirty="0"/>
              <a:t>进行补贴（技术政策），对教育补贴</a:t>
            </a:r>
          </a:p>
          <a:p>
            <a:endParaRPr lang="zh-CN" altLang="en-US" dirty="0"/>
          </a:p>
        </p:txBody>
      </p:sp>
    </p:spTree>
    <p:extLst>
      <p:ext uri="{BB962C8B-B14F-4D97-AF65-F5344CB8AC3E}">
        <p14:creationId xmlns:p14="http://schemas.microsoft.com/office/powerpoint/2010/main" val="329009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EAC14-7130-4EF6-99BE-2D0FF4CA0DB8}"/>
              </a:ext>
            </a:extLst>
          </p:cNvPr>
          <p:cNvSpPr>
            <a:spLocks noGrp="1"/>
          </p:cNvSpPr>
          <p:nvPr>
            <p:ph type="title"/>
          </p:nvPr>
        </p:nvSpPr>
        <p:spPr/>
        <p:txBody>
          <a:bodyPr/>
          <a:lstStyle/>
          <a:p>
            <a:r>
              <a:rPr lang="zh-CN" altLang="en-US" dirty="0"/>
              <a:t>矫正税（庇古税</a:t>
            </a:r>
            <a:r>
              <a:rPr lang="en-US" altLang="zh-CN" dirty="0"/>
              <a:t>)</a:t>
            </a:r>
            <a:endParaRPr lang="zh-CN" altLang="en-US" dirty="0"/>
          </a:p>
        </p:txBody>
      </p:sp>
      <p:sp>
        <p:nvSpPr>
          <p:cNvPr id="3" name="内容占位符 2">
            <a:extLst>
              <a:ext uri="{FF2B5EF4-FFF2-40B4-BE49-F238E27FC236}">
                <a16:creationId xmlns:a16="http://schemas.microsoft.com/office/drawing/2014/main" id="{6DEBEE39-D35A-48D0-BC95-171FF88CEA6B}"/>
              </a:ext>
            </a:extLst>
          </p:cNvPr>
          <p:cNvSpPr>
            <a:spLocks noGrp="1"/>
          </p:cNvSpPr>
          <p:nvPr>
            <p:ph idx="1"/>
          </p:nvPr>
        </p:nvSpPr>
        <p:spPr/>
        <p:txBody>
          <a:bodyPr/>
          <a:lstStyle/>
          <a:p>
            <a:r>
              <a:rPr lang="zh-CN" altLang="en-US" dirty="0"/>
              <a:t>对有负外部性的物品征税。</a:t>
            </a:r>
          </a:p>
          <a:p>
            <a:r>
              <a:rPr lang="zh-CN" altLang="en-US" dirty="0"/>
              <a:t>理想的矫正税</a:t>
            </a:r>
            <a:r>
              <a:rPr lang="en-US" altLang="zh-CN" dirty="0"/>
              <a:t>= </a:t>
            </a:r>
            <a:r>
              <a:rPr lang="zh-CN" altLang="en-US" dirty="0"/>
              <a:t>外部边际成本</a:t>
            </a:r>
          </a:p>
          <a:p>
            <a:r>
              <a:rPr lang="zh-CN" altLang="en-US" dirty="0"/>
              <a:t>对卖家征税</a:t>
            </a:r>
            <a:r>
              <a:rPr lang="en-US" altLang="zh-CN" dirty="0"/>
              <a:t>$1/</a:t>
            </a:r>
            <a:r>
              <a:rPr lang="zh-CN" altLang="en-US" dirty="0"/>
              <a:t>每升使得</a:t>
            </a:r>
          </a:p>
          <a:p>
            <a:pPr lvl="1"/>
            <a:r>
              <a:rPr lang="zh-CN" altLang="en-US" dirty="0"/>
              <a:t>卖家的成本 </a:t>
            </a:r>
            <a:r>
              <a:rPr lang="en-US" altLang="zh-CN" dirty="0"/>
              <a:t>= </a:t>
            </a:r>
            <a:r>
              <a:rPr lang="zh-CN" altLang="en-US" dirty="0"/>
              <a:t>社会成本  </a:t>
            </a:r>
          </a:p>
          <a:p>
            <a:pPr lvl="1"/>
            <a:r>
              <a:rPr lang="zh-CN" altLang="en-US" dirty="0"/>
              <a:t>市场均衡 </a:t>
            </a:r>
            <a:r>
              <a:rPr lang="en-US" altLang="zh-CN" dirty="0"/>
              <a:t>= </a:t>
            </a:r>
            <a:r>
              <a:rPr lang="zh-CN" altLang="en-US" dirty="0"/>
              <a:t>社会均衡 </a:t>
            </a:r>
          </a:p>
          <a:p>
            <a:r>
              <a:rPr lang="zh-CN" altLang="en-US" dirty="0"/>
              <a:t>对买家征税也能达到相同的结果。</a:t>
            </a:r>
          </a:p>
          <a:p>
            <a:endParaRPr lang="zh-CN" altLang="en-US" dirty="0"/>
          </a:p>
        </p:txBody>
      </p:sp>
    </p:spTree>
    <p:extLst>
      <p:ext uri="{BB962C8B-B14F-4D97-AF65-F5344CB8AC3E}">
        <p14:creationId xmlns:p14="http://schemas.microsoft.com/office/powerpoint/2010/main" val="36634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74822-33E1-47ED-BCB9-BCE7A234E5E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F19317-DADA-4B19-A7D4-238799BB63F6}"/>
              </a:ext>
            </a:extLst>
          </p:cNvPr>
          <p:cNvSpPr>
            <a:spLocks noGrp="1"/>
          </p:cNvSpPr>
          <p:nvPr>
            <p:ph idx="1"/>
          </p:nvPr>
        </p:nvSpPr>
        <p:spPr/>
        <p:txBody>
          <a:bodyPr/>
          <a:lstStyle/>
          <a:p>
            <a:endParaRPr lang="zh-CN" altLang="en-US"/>
          </a:p>
        </p:txBody>
      </p:sp>
      <p:grpSp>
        <p:nvGrpSpPr>
          <p:cNvPr id="64" name="Group 2">
            <a:extLst>
              <a:ext uri="{FF2B5EF4-FFF2-40B4-BE49-F238E27FC236}">
                <a16:creationId xmlns:a16="http://schemas.microsoft.com/office/drawing/2014/main" id="{B1514962-97D0-4D44-A779-0F2B038E5329}"/>
              </a:ext>
            </a:extLst>
          </p:cNvPr>
          <p:cNvGrpSpPr>
            <a:grpSpLocks/>
          </p:cNvGrpSpPr>
          <p:nvPr/>
        </p:nvGrpSpPr>
        <p:grpSpPr bwMode="auto">
          <a:xfrm>
            <a:off x="423863" y="673100"/>
            <a:ext cx="4867276" cy="5870575"/>
            <a:chOff x="0" y="0"/>
            <a:chExt cx="3066" cy="3698"/>
          </a:xfrm>
        </p:grpSpPr>
        <p:grpSp>
          <p:nvGrpSpPr>
            <p:cNvPr id="65" name="Group 3">
              <a:extLst>
                <a:ext uri="{FF2B5EF4-FFF2-40B4-BE49-F238E27FC236}">
                  <a16:creationId xmlns:a16="http://schemas.microsoft.com/office/drawing/2014/main" id="{657BF12D-A239-423A-8C19-7F7CA528DD4D}"/>
                </a:ext>
              </a:extLst>
            </p:cNvPr>
            <p:cNvGrpSpPr>
              <a:grpSpLocks/>
            </p:cNvGrpSpPr>
            <p:nvPr/>
          </p:nvGrpSpPr>
          <p:grpSpPr bwMode="auto">
            <a:xfrm>
              <a:off x="0" y="0"/>
              <a:ext cx="3066" cy="3698"/>
              <a:chOff x="0" y="0"/>
              <a:chExt cx="3066" cy="3698"/>
            </a:xfrm>
          </p:grpSpPr>
          <p:grpSp>
            <p:nvGrpSpPr>
              <p:cNvPr id="67" name="Group 4">
                <a:extLst>
                  <a:ext uri="{FF2B5EF4-FFF2-40B4-BE49-F238E27FC236}">
                    <a16:creationId xmlns:a16="http://schemas.microsoft.com/office/drawing/2014/main" id="{AB348976-6226-4981-AAC9-7DA3F6C522CC}"/>
                  </a:ext>
                </a:extLst>
              </p:cNvPr>
              <p:cNvGrpSpPr>
                <a:grpSpLocks/>
              </p:cNvGrpSpPr>
              <p:nvPr/>
            </p:nvGrpSpPr>
            <p:grpSpPr bwMode="auto">
              <a:xfrm>
                <a:off x="15" y="0"/>
                <a:ext cx="3022" cy="3650"/>
                <a:chOff x="0" y="0"/>
                <a:chExt cx="3022" cy="3650"/>
              </a:xfrm>
            </p:grpSpPr>
            <p:sp>
              <p:nvSpPr>
                <p:cNvPr id="71" name="AutoShape 5">
                  <a:extLst>
                    <a:ext uri="{FF2B5EF4-FFF2-40B4-BE49-F238E27FC236}">
                      <a16:creationId xmlns:a16="http://schemas.microsoft.com/office/drawing/2014/main" id="{D5C14AD2-ABF5-4D6A-A810-01ED0CE73682}"/>
                    </a:ext>
                  </a:extLst>
                </p:cNvPr>
                <p:cNvSpPr>
                  <a:spLocks noChangeAspect="1" noChangeArrowheads="1" noTextEdit="1"/>
                </p:cNvSpPr>
                <p:nvPr/>
              </p:nvSpPr>
              <p:spPr bwMode="auto">
                <a:xfrm>
                  <a:off x="0" y="0"/>
                  <a:ext cx="3022" cy="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Rectangle 6">
                  <a:extLst>
                    <a:ext uri="{FF2B5EF4-FFF2-40B4-BE49-F238E27FC236}">
                      <a16:creationId xmlns:a16="http://schemas.microsoft.com/office/drawing/2014/main" id="{84E4D695-5711-4353-B835-8C21E2A837DD}"/>
                    </a:ext>
                  </a:extLst>
                </p:cNvPr>
                <p:cNvSpPr>
                  <a:spLocks noChangeArrowheads="1"/>
                </p:cNvSpPr>
                <p:nvPr/>
              </p:nvSpPr>
              <p:spPr bwMode="auto">
                <a:xfrm>
                  <a:off x="409" y="214"/>
                  <a:ext cx="2440" cy="29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73" name="Line 12">
                  <a:extLst>
                    <a:ext uri="{FF2B5EF4-FFF2-40B4-BE49-F238E27FC236}">
                      <a16:creationId xmlns:a16="http://schemas.microsoft.com/office/drawing/2014/main" id="{85C755EE-C7E9-4E61-95D1-25C73DDC12FF}"/>
                    </a:ext>
                  </a:extLst>
                </p:cNvPr>
                <p:cNvSpPr>
                  <a:spLocks noChangeShapeType="1"/>
                </p:cNvSpPr>
                <p:nvPr/>
              </p:nvSpPr>
              <p:spPr bwMode="auto">
                <a:xfrm>
                  <a:off x="409" y="21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26">
                  <a:extLst>
                    <a:ext uri="{FF2B5EF4-FFF2-40B4-BE49-F238E27FC236}">
                      <a16:creationId xmlns:a16="http://schemas.microsoft.com/office/drawing/2014/main" id="{BCF4BD6D-D52A-4BE0-B486-480AA6614263}"/>
                    </a:ext>
                  </a:extLst>
                </p:cNvPr>
                <p:cNvSpPr>
                  <a:spLocks noChangeShapeType="1"/>
                </p:cNvSpPr>
                <p:nvPr/>
              </p:nvSpPr>
              <p:spPr bwMode="auto">
                <a:xfrm>
                  <a:off x="409" y="214"/>
                  <a:ext cx="1" cy="29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7">
                  <a:extLst>
                    <a:ext uri="{FF2B5EF4-FFF2-40B4-BE49-F238E27FC236}">
                      <a16:creationId xmlns:a16="http://schemas.microsoft.com/office/drawing/2014/main" id="{DB4ABA3F-D49E-43A1-BBBE-D238502456E2}"/>
                    </a:ext>
                  </a:extLst>
                </p:cNvPr>
                <p:cNvSpPr>
                  <a:spLocks noChangeShapeType="1"/>
                </p:cNvSpPr>
                <p:nvPr/>
              </p:nvSpPr>
              <p:spPr bwMode="auto">
                <a:xfrm>
                  <a:off x="362" y="312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28">
                  <a:extLst>
                    <a:ext uri="{FF2B5EF4-FFF2-40B4-BE49-F238E27FC236}">
                      <a16:creationId xmlns:a16="http://schemas.microsoft.com/office/drawing/2014/main" id="{E52A331F-0162-454F-8E54-6A0A74A3E02E}"/>
                    </a:ext>
                  </a:extLst>
                </p:cNvPr>
                <p:cNvSpPr>
                  <a:spLocks noChangeShapeType="1"/>
                </p:cNvSpPr>
                <p:nvPr/>
              </p:nvSpPr>
              <p:spPr bwMode="auto">
                <a:xfrm>
                  <a:off x="362" y="286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29">
                  <a:extLst>
                    <a:ext uri="{FF2B5EF4-FFF2-40B4-BE49-F238E27FC236}">
                      <a16:creationId xmlns:a16="http://schemas.microsoft.com/office/drawing/2014/main" id="{CAAF3375-184D-4B11-93D8-6A9711718788}"/>
                    </a:ext>
                  </a:extLst>
                </p:cNvPr>
                <p:cNvSpPr>
                  <a:spLocks noChangeShapeType="1"/>
                </p:cNvSpPr>
                <p:nvPr/>
              </p:nvSpPr>
              <p:spPr bwMode="auto">
                <a:xfrm>
                  <a:off x="362" y="2598"/>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30">
                  <a:extLst>
                    <a:ext uri="{FF2B5EF4-FFF2-40B4-BE49-F238E27FC236}">
                      <a16:creationId xmlns:a16="http://schemas.microsoft.com/office/drawing/2014/main" id="{CF215119-2FBD-4567-AA62-58E3860B0186}"/>
                    </a:ext>
                  </a:extLst>
                </p:cNvPr>
                <p:cNvSpPr>
                  <a:spLocks noChangeShapeType="1"/>
                </p:cNvSpPr>
                <p:nvPr/>
              </p:nvSpPr>
              <p:spPr bwMode="auto">
                <a:xfrm>
                  <a:off x="362" y="2326"/>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31">
                  <a:extLst>
                    <a:ext uri="{FF2B5EF4-FFF2-40B4-BE49-F238E27FC236}">
                      <a16:creationId xmlns:a16="http://schemas.microsoft.com/office/drawing/2014/main" id="{00C982EA-42F7-4CDD-832D-05070FA75DA3}"/>
                    </a:ext>
                  </a:extLst>
                </p:cNvPr>
                <p:cNvSpPr>
                  <a:spLocks noChangeShapeType="1"/>
                </p:cNvSpPr>
                <p:nvPr/>
              </p:nvSpPr>
              <p:spPr bwMode="auto">
                <a:xfrm>
                  <a:off x="362" y="2063"/>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32">
                  <a:extLst>
                    <a:ext uri="{FF2B5EF4-FFF2-40B4-BE49-F238E27FC236}">
                      <a16:creationId xmlns:a16="http://schemas.microsoft.com/office/drawing/2014/main" id="{E5A5800E-1130-40EE-9218-7718802FE0EA}"/>
                    </a:ext>
                  </a:extLst>
                </p:cNvPr>
                <p:cNvSpPr>
                  <a:spLocks noChangeShapeType="1"/>
                </p:cNvSpPr>
                <p:nvPr/>
              </p:nvSpPr>
              <p:spPr bwMode="auto">
                <a:xfrm>
                  <a:off x="362" y="180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33">
                  <a:extLst>
                    <a:ext uri="{FF2B5EF4-FFF2-40B4-BE49-F238E27FC236}">
                      <a16:creationId xmlns:a16="http://schemas.microsoft.com/office/drawing/2014/main" id="{9E8E1FF6-8275-4A0B-8E40-ACE5C37BDF24}"/>
                    </a:ext>
                  </a:extLst>
                </p:cNvPr>
                <p:cNvSpPr>
                  <a:spLocks noChangeShapeType="1"/>
                </p:cNvSpPr>
                <p:nvPr/>
              </p:nvSpPr>
              <p:spPr bwMode="auto">
                <a:xfrm>
                  <a:off x="362" y="153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34">
                  <a:extLst>
                    <a:ext uri="{FF2B5EF4-FFF2-40B4-BE49-F238E27FC236}">
                      <a16:creationId xmlns:a16="http://schemas.microsoft.com/office/drawing/2014/main" id="{5842888D-400A-4CF2-A7D2-DD05D84EBB6C}"/>
                    </a:ext>
                  </a:extLst>
                </p:cNvPr>
                <p:cNvSpPr>
                  <a:spLocks noChangeShapeType="1"/>
                </p:cNvSpPr>
                <p:nvPr/>
              </p:nvSpPr>
              <p:spPr bwMode="auto">
                <a:xfrm>
                  <a:off x="362" y="127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35">
                  <a:extLst>
                    <a:ext uri="{FF2B5EF4-FFF2-40B4-BE49-F238E27FC236}">
                      <a16:creationId xmlns:a16="http://schemas.microsoft.com/office/drawing/2014/main" id="{84C430F5-30C0-46FE-9F49-46946AB675A1}"/>
                    </a:ext>
                  </a:extLst>
                </p:cNvPr>
                <p:cNvSpPr>
                  <a:spLocks noChangeShapeType="1"/>
                </p:cNvSpPr>
                <p:nvPr/>
              </p:nvSpPr>
              <p:spPr bwMode="auto">
                <a:xfrm>
                  <a:off x="362" y="101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36">
                  <a:extLst>
                    <a:ext uri="{FF2B5EF4-FFF2-40B4-BE49-F238E27FC236}">
                      <a16:creationId xmlns:a16="http://schemas.microsoft.com/office/drawing/2014/main" id="{ACE6C5BA-2A8D-4320-9C9B-5229E27C6ECB}"/>
                    </a:ext>
                  </a:extLst>
                </p:cNvPr>
                <p:cNvSpPr>
                  <a:spLocks noChangeShapeType="1"/>
                </p:cNvSpPr>
                <p:nvPr/>
              </p:nvSpPr>
              <p:spPr bwMode="auto">
                <a:xfrm>
                  <a:off x="362" y="74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37">
                  <a:extLst>
                    <a:ext uri="{FF2B5EF4-FFF2-40B4-BE49-F238E27FC236}">
                      <a16:creationId xmlns:a16="http://schemas.microsoft.com/office/drawing/2014/main" id="{DF49A158-6D03-48AC-A934-E20022796638}"/>
                    </a:ext>
                  </a:extLst>
                </p:cNvPr>
                <p:cNvSpPr>
                  <a:spLocks noChangeShapeType="1"/>
                </p:cNvSpPr>
                <p:nvPr/>
              </p:nvSpPr>
              <p:spPr bwMode="auto">
                <a:xfrm>
                  <a:off x="362" y="47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38">
                  <a:extLst>
                    <a:ext uri="{FF2B5EF4-FFF2-40B4-BE49-F238E27FC236}">
                      <a16:creationId xmlns:a16="http://schemas.microsoft.com/office/drawing/2014/main" id="{8B94E332-2DBD-4A7E-8ECB-B1261E098BD3}"/>
                    </a:ext>
                  </a:extLst>
                </p:cNvPr>
                <p:cNvSpPr>
                  <a:spLocks noChangeShapeType="1"/>
                </p:cNvSpPr>
                <p:nvPr/>
              </p:nvSpPr>
              <p:spPr bwMode="auto">
                <a:xfrm>
                  <a:off x="362" y="21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39">
                  <a:extLst>
                    <a:ext uri="{FF2B5EF4-FFF2-40B4-BE49-F238E27FC236}">
                      <a16:creationId xmlns:a16="http://schemas.microsoft.com/office/drawing/2014/main" id="{69CCE8B9-1BB2-43C6-94D5-489315391E99}"/>
                    </a:ext>
                  </a:extLst>
                </p:cNvPr>
                <p:cNvSpPr>
                  <a:spLocks noChangeShapeType="1"/>
                </p:cNvSpPr>
                <p:nvPr/>
              </p:nvSpPr>
              <p:spPr bwMode="auto">
                <a:xfrm>
                  <a:off x="346" y="3124"/>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40">
                  <a:extLst>
                    <a:ext uri="{FF2B5EF4-FFF2-40B4-BE49-F238E27FC236}">
                      <a16:creationId xmlns:a16="http://schemas.microsoft.com/office/drawing/2014/main" id="{6388A533-0EF2-47CC-9BD5-53F151422445}"/>
                    </a:ext>
                  </a:extLst>
                </p:cNvPr>
                <p:cNvSpPr>
                  <a:spLocks noChangeShapeType="1"/>
                </p:cNvSpPr>
                <p:nvPr/>
              </p:nvSpPr>
              <p:spPr bwMode="auto">
                <a:xfrm>
                  <a:off x="346" y="2598"/>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41">
                  <a:extLst>
                    <a:ext uri="{FF2B5EF4-FFF2-40B4-BE49-F238E27FC236}">
                      <a16:creationId xmlns:a16="http://schemas.microsoft.com/office/drawing/2014/main" id="{6F31C297-36AA-41DE-B868-304407A1FC72}"/>
                    </a:ext>
                  </a:extLst>
                </p:cNvPr>
                <p:cNvSpPr>
                  <a:spLocks noChangeShapeType="1"/>
                </p:cNvSpPr>
                <p:nvPr/>
              </p:nvSpPr>
              <p:spPr bwMode="auto">
                <a:xfrm>
                  <a:off x="346" y="2063"/>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42">
                  <a:extLst>
                    <a:ext uri="{FF2B5EF4-FFF2-40B4-BE49-F238E27FC236}">
                      <a16:creationId xmlns:a16="http://schemas.microsoft.com/office/drawing/2014/main" id="{D52708F6-64EF-4605-AA22-81DE0EAA8C13}"/>
                    </a:ext>
                  </a:extLst>
                </p:cNvPr>
                <p:cNvSpPr>
                  <a:spLocks noChangeShapeType="1"/>
                </p:cNvSpPr>
                <p:nvPr/>
              </p:nvSpPr>
              <p:spPr bwMode="auto">
                <a:xfrm>
                  <a:off x="346" y="153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43">
                  <a:extLst>
                    <a:ext uri="{FF2B5EF4-FFF2-40B4-BE49-F238E27FC236}">
                      <a16:creationId xmlns:a16="http://schemas.microsoft.com/office/drawing/2014/main" id="{82D240E7-126E-45B4-A4CF-1C5BAE84002A}"/>
                    </a:ext>
                  </a:extLst>
                </p:cNvPr>
                <p:cNvSpPr>
                  <a:spLocks noChangeShapeType="1"/>
                </p:cNvSpPr>
                <p:nvPr/>
              </p:nvSpPr>
              <p:spPr bwMode="auto">
                <a:xfrm>
                  <a:off x="346" y="1011"/>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44">
                  <a:extLst>
                    <a:ext uri="{FF2B5EF4-FFF2-40B4-BE49-F238E27FC236}">
                      <a16:creationId xmlns:a16="http://schemas.microsoft.com/office/drawing/2014/main" id="{C4B71193-F81A-4BE6-B06F-A03106306412}"/>
                    </a:ext>
                  </a:extLst>
                </p:cNvPr>
                <p:cNvSpPr>
                  <a:spLocks noChangeShapeType="1"/>
                </p:cNvSpPr>
                <p:nvPr/>
              </p:nvSpPr>
              <p:spPr bwMode="auto">
                <a:xfrm>
                  <a:off x="346" y="47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45">
                  <a:extLst>
                    <a:ext uri="{FF2B5EF4-FFF2-40B4-BE49-F238E27FC236}">
                      <a16:creationId xmlns:a16="http://schemas.microsoft.com/office/drawing/2014/main" id="{A40111A2-8012-4B0C-93B7-456999C06C66}"/>
                    </a:ext>
                  </a:extLst>
                </p:cNvPr>
                <p:cNvSpPr>
                  <a:spLocks noChangeShapeType="1"/>
                </p:cNvSpPr>
                <p:nvPr/>
              </p:nvSpPr>
              <p:spPr bwMode="auto">
                <a:xfrm>
                  <a:off x="409" y="3124"/>
                  <a:ext cx="244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46">
                  <a:extLst>
                    <a:ext uri="{FF2B5EF4-FFF2-40B4-BE49-F238E27FC236}">
                      <a16:creationId xmlns:a16="http://schemas.microsoft.com/office/drawing/2014/main" id="{72F4E68A-B557-4A51-BB7F-9784D807CC72}"/>
                    </a:ext>
                  </a:extLst>
                </p:cNvPr>
                <p:cNvSpPr>
                  <a:spLocks noChangeShapeType="1"/>
                </p:cNvSpPr>
                <p:nvPr/>
              </p:nvSpPr>
              <p:spPr bwMode="auto">
                <a:xfrm flipV="1">
                  <a:off x="40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47">
                  <a:extLst>
                    <a:ext uri="{FF2B5EF4-FFF2-40B4-BE49-F238E27FC236}">
                      <a16:creationId xmlns:a16="http://schemas.microsoft.com/office/drawing/2014/main" id="{3DC7C21A-3959-4395-B623-FC55B00A635A}"/>
                    </a:ext>
                  </a:extLst>
                </p:cNvPr>
                <p:cNvSpPr>
                  <a:spLocks noChangeShapeType="1"/>
                </p:cNvSpPr>
                <p:nvPr/>
              </p:nvSpPr>
              <p:spPr bwMode="auto">
                <a:xfrm flipV="1">
                  <a:off x="7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48">
                  <a:extLst>
                    <a:ext uri="{FF2B5EF4-FFF2-40B4-BE49-F238E27FC236}">
                      <a16:creationId xmlns:a16="http://schemas.microsoft.com/office/drawing/2014/main" id="{5B69D814-AB1D-49D3-B4A3-377A757479F4}"/>
                    </a:ext>
                  </a:extLst>
                </p:cNvPr>
                <p:cNvSpPr>
                  <a:spLocks noChangeShapeType="1"/>
                </p:cNvSpPr>
                <p:nvPr/>
              </p:nvSpPr>
              <p:spPr bwMode="auto">
                <a:xfrm flipV="1">
                  <a:off x="1110"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49">
                  <a:extLst>
                    <a:ext uri="{FF2B5EF4-FFF2-40B4-BE49-F238E27FC236}">
                      <a16:creationId xmlns:a16="http://schemas.microsoft.com/office/drawing/2014/main" id="{8169FE7A-3D60-4227-9F1B-8649195A98F7}"/>
                    </a:ext>
                  </a:extLst>
                </p:cNvPr>
                <p:cNvSpPr>
                  <a:spLocks noChangeShapeType="1"/>
                </p:cNvSpPr>
                <p:nvPr/>
              </p:nvSpPr>
              <p:spPr bwMode="auto">
                <a:xfrm flipV="1">
                  <a:off x="14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50">
                  <a:extLst>
                    <a:ext uri="{FF2B5EF4-FFF2-40B4-BE49-F238E27FC236}">
                      <a16:creationId xmlns:a16="http://schemas.microsoft.com/office/drawing/2014/main" id="{D5A602B2-9715-4447-91D4-873429A768CB}"/>
                    </a:ext>
                  </a:extLst>
                </p:cNvPr>
                <p:cNvSpPr>
                  <a:spLocks noChangeShapeType="1"/>
                </p:cNvSpPr>
                <p:nvPr/>
              </p:nvSpPr>
              <p:spPr bwMode="auto">
                <a:xfrm flipV="1">
                  <a:off x="1802"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51">
                  <a:extLst>
                    <a:ext uri="{FF2B5EF4-FFF2-40B4-BE49-F238E27FC236}">
                      <a16:creationId xmlns:a16="http://schemas.microsoft.com/office/drawing/2014/main" id="{49D9D083-2A9D-4ACB-9899-78F9B9CC457B}"/>
                    </a:ext>
                  </a:extLst>
                </p:cNvPr>
                <p:cNvSpPr>
                  <a:spLocks noChangeShapeType="1"/>
                </p:cNvSpPr>
                <p:nvPr/>
              </p:nvSpPr>
              <p:spPr bwMode="auto">
                <a:xfrm flipV="1">
                  <a:off x="2148"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52">
                  <a:extLst>
                    <a:ext uri="{FF2B5EF4-FFF2-40B4-BE49-F238E27FC236}">
                      <a16:creationId xmlns:a16="http://schemas.microsoft.com/office/drawing/2014/main" id="{C88D02EB-8D1B-41D1-B421-B8D45C3C32AA}"/>
                    </a:ext>
                  </a:extLst>
                </p:cNvPr>
                <p:cNvSpPr>
                  <a:spLocks noChangeShapeType="1"/>
                </p:cNvSpPr>
                <p:nvPr/>
              </p:nvSpPr>
              <p:spPr bwMode="auto">
                <a:xfrm flipV="1">
                  <a:off x="2503"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53">
                  <a:extLst>
                    <a:ext uri="{FF2B5EF4-FFF2-40B4-BE49-F238E27FC236}">
                      <a16:creationId xmlns:a16="http://schemas.microsoft.com/office/drawing/2014/main" id="{4284ED41-D7C0-483A-B136-2C7D49A8A22F}"/>
                    </a:ext>
                  </a:extLst>
                </p:cNvPr>
                <p:cNvSpPr>
                  <a:spLocks noChangeShapeType="1"/>
                </p:cNvSpPr>
                <p:nvPr/>
              </p:nvSpPr>
              <p:spPr bwMode="auto">
                <a:xfrm flipV="1">
                  <a:off x="284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54">
                  <a:extLst>
                    <a:ext uri="{FF2B5EF4-FFF2-40B4-BE49-F238E27FC236}">
                      <a16:creationId xmlns:a16="http://schemas.microsoft.com/office/drawing/2014/main" id="{17EAB8E9-02CF-45B7-94FF-1A13B5048B44}"/>
                    </a:ext>
                  </a:extLst>
                </p:cNvPr>
                <p:cNvSpPr>
                  <a:spLocks noChangeShapeType="1"/>
                </p:cNvSpPr>
                <p:nvPr/>
              </p:nvSpPr>
              <p:spPr bwMode="auto">
                <a:xfrm flipV="1">
                  <a:off x="409"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55">
                  <a:extLst>
                    <a:ext uri="{FF2B5EF4-FFF2-40B4-BE49-F238E27FC236}">
                      <a16:creationId xmlns:a16="http://schemas.microsoft.com/office/drawing/2014/main" id="{1C70B7E1-C599-4703-9E70-E074B36EC425}"/>
                    </a:ext>
                  </a:extLst>
                </p:cNvPr>
                <p:cNvSpPr>
                  <a:spLocks noChangeShapeType="1"/>
                </p:cNvSpPr>
                <p:nvPr/>
              </p:nvSpPr>
              <p:spPr bwMode="auto">
                <a:xfrm flipV="1">
                  <a:off x="1110"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56">
                  <a:extLst>
                    <a:ext uri="{FF2B5EF4-FFF2-40B4-BE49-F238E27FC236}">
                      <a16:creationId xmlns:a16="http://schemas.microsoft.com/office/drawing/2014/main" id="{F1D3B579-355E-423A-B408-0085576397F0}"/>
                    </a:ext>
                  </a:extLst>
                </p:cNvPr>
                <p:cNvSpPr>
                  <a:spLocks noChangeShapeType="1"/>
                </p:cNvSpPr>
                <p:nvPr/>
              </p:nvSpPr>
              <p:spPr bwMode="auto">
                <a:xfrm flipV="1">
                  <a:off x="1802"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57">
                  <a:extLst>
                    <a:ext uri="{FF2B5EF4-FFF2-40B4-BE49-F238E27FC236}">
                      <a16:creationId xmlns:a16="http://schemas.microsoft.com/office/drawing/2014/main" id="{88901BC8-25F0-4A97-AFFE-7F3C915A0D61}"/>
                    </a:ext>
                  </a:extLst>
                </p:cNvPr>
                <p:cNvSpPr>
                  <a:spLocks noChangeShapeType="1"/>
                </p:cNvSpPr>
                <p:nvPr/>
              </p:nvSpPr>
              <p:spPr bwMode="auto">
                <a:xfrm flipV="1">
                  <a:off x="2503"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Rectangle 58">
                  <a:extLst>
                    <a:ext uri="{FF2B5EF4-FFF2-40B4-BE49-F238E27FC236}">
                      <a16:creationId xmlns:a16="http://schemas.microsoft.com/office/drawing/2014/main" id="{8B7CB562-5504-4866-B697-9B4C38C34F8B}"/>
                    </a:ext>
                  </a:extLst>
                </p:cNvPr>
                <p:cNvSpPr>
                  <a:spLocks noChangeArrowheads="1"/>
                </p:cNvSpPr>
                <p:nvPr/>
              </p:nvSpPr>
              <p:spPr bwMode="auto">
                <a:xfrm>
                  <a:off x="171" y="302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107" name="Rectangle 59">
                  <a:extLst>
                    <a:ext uri="{FF2B5EF4-FFF2-40B4-BE49-F238E27FC236}">
                      <a16:creationId xmlns:a16="http://schemas.microsoft.com/office/drawing/2014/main" id="{EA89DF4F-14DF-44DD-BD81-6FA5E8E845FD}"/>
                    </a:ext>
                  </a:extLst>
                </p:cNvPr>
                <p:cNvSpPr>
                  <a:spLocks noChangeArrowheads="1"/>
                </p:cNvSpPr>
                <p:nvPr/>
              </p:nvSpPr>
              <p:spPr bwMode="auto">
                <a:xfrm>
                  <a:off x="171" y="249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a:t>
                  </a:r>
                </a:p>
              </p:txBody>
            </p:sp>
            <p:sp>
              <p:nvSpPr>
                <p:cNvPr id="108" name="Rectangle 60">
                  <a:extLst>
                    <a:ext uri="{FF2B5EF4-FFF2-40B4-BE49-F238E27FC236}">
                      <a16:creationId xmlns:a16="http://schemas.microsoft.com/office/drawing/2014/main" id="{AF10A7B8-C0DD-4CF6-940B-51829BF488E5}"/>
                    </a:ext>
                  </a:extLst>
                </p:cNvPr>
                <p:cNvSpPr>
                  <a:spLocks noChangeArrowheads="1"/>
                </p:cNvSpPr>
                <p:nvPr/>
              </p:nvSpPr>
              <p:spPr bwMode="auto">
                <a:xfrm>
                  <a:off x="171" y="196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a:t>
                  </a:r>
                </a:p>
              </p:txBody>
            </p:sp>
            <p:sp>
              <p:nvSpPr>
                <p:cNvPr id="109" name="Rectangle 61">
                  <a:extLst>
                    <a:ext uri="{FF2B5EF4-FFF2-40B4-BE49-F238E27FC236}">
                      <a16:creationId xmlns:a16="http://schemas.microsoft.com/office/drawing/2014/main" id="{478FE65C-0F4C-4150-909E-E6D0EBF7B1FE}"/>
                    </a:ext>
                  </a:extLst>
                </p:cNvPr>
                <p:cNvSpPr>
                  <a:spLocks noChangeArrowheads="1"/>
                </p:cNvSpPr>
                <p:nvPr/>
              </p:nvSpPr>
              <p:spPr bwMode="auto">
                <a:xfrm>
                  <a:off x="171" y="143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a:t>
                  </a:r>
                </a:p>
              </p:txBody>
            </p:sp>
            <p:sp>
              <p:nvSpPr>
                <p:cNvPr id="110" name="Rectangle 62">
                  <a:extLst>
                    <a:ext uri="{FF2B5EF4-FFF2-40B4-BE49-F238E27FC236}">
                      <a16:creationId xmlns:a16="http://schemas.microsoft.com/office/drawing/2014/main" id="{D860C90E-BF8B-4035-A70B-3493B9766048}"/>
                    </a:ext>
                  </a:extLst>
                </p:cNvPr>
                <p:cNvSpPr>
                  <a:spLocks noChangeArrowheads="1"/>
                </p:cNvSpPr>
                <p:nvPr/>
              </p:nvSpPr>
              <p:spPr bwMode="auto">
                <a:xfrm>
                  <a:off x="171" y="912"/>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4</a:t>
                  </a:r>
                </a:p>
              </p:txBody>
            </p:sp>
            <p:sp>
              <p:nvSpPr>
                <p:cNvPr id="111" name="Rectangle 63">
                  <a:extLst>
                    <a:ext uri="{FF2B5EF4-FFF2-40B4-BE49-F238E27FC236}">
                      <a16:creationId xmlns:a16="http://schemas.microsoft.com/office/drawing/2014/main" id="{8493011C-33F7-4EB5-AD96-3533DCE04A3C}"/>
                    </a:ext>
                  </a:extLst>
                </p:cNvPr>
                <p:cNvSpPr>
                  <a:spLocks noChangeArrowheads="1"/>
                </p:cNvSpPr>
                <p:nvPr/>
              </p:nvSpPr>
              <p:spPr bwMode="auto">
                <a:xfrm>
                  <a:off x="171" y="37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5</a:t>
                  </a:r>
                </a:p>
              </p:txBody>
            </p:sp>
            <p:sp>
              <p:nvSpPr>
                <p:cNvPr id="112" name="Rectangle 64">
                  <a:extLst>
                    <a:ext uri="{FF2B5EF4-FFF2-40B4-BE49-F238E27FC236}">
                      <a16:creationId xmlns:a16="http://schemas.microsoft.com/office/drawing/2014/main" id="{E7DA3E46-E809-44AD-9169-31758EC1BD2A}"/>
                    </a:ext>
                  </a:extLst>
                </p:cNvPr>
                <p:cNvSpPr>
                  <a:spLocks noChangeArrowheads="1"/>
                </p:cNvSpPr>
                <p:nvPr/>
              </p:nvSpPr>
              <p:spPr bwMode="auto">
                <a:xfrm>
                  <a:off x="362" y="3203"/>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113" name="Rectangle 65">
                  <a:extLst>
                    <a:ext uri="{FF2B5EF4-FFF2-40B4-BE49-F238E27FC236}">
                      <a16:creationId xmlns:a16="http://schemas.microsoft.com/office/drawing/2014/main" id="{DED4C86D-3B66-4E6C-B1E4-3E7FE1D95F61}"/>
                    </a:ext>
                  </a:extLst>
                </p:cNvPr>
                <p:cNvSpPr>
                  <a:spLocks noChangeArrowheads="1"/>
                </p:cNvSpPr>
                <p:nvPr/>
              </p:nvSpPr>
              <p:spPr bwMode="auto">
                <a:xfrm>
                  <a:off x="1007"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10</a:t>
                  </a:r>
                </a:p>
              </p:txBody>
            </p:sp>
            <p:sp>
              <p:nvSpPr>
                <p:cNvPr id="114" name="Rectangle 66">
                  <a:extLst>
                    <a:ext uri="{FF2B5EF4-FFF2-40B4-BE49-F238E27FC236}">
                      <a16:creationId xmlns:a16="http://schemas.microsoft.com/office/drawing/2014/main" id="{53487C58-5876-421D-B843-4ACA3787FB42}"/>
                    </a:ext>
                  </a:extLst>
                </p:cNvPr>
                <p:cNvSpPr>
                  <a:spLocks noChangeArrowheads="1"/>
                </p:cNvSpPr>
                <p:nvPr/>
              </p:nvSpPr>
              <p:spPr bwMode="auto">
                <a:xfrm>
                  <a:off x="17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20</a:t>
                  </a:r>
                </a:p>
              </p:txBody>
            </p:sp>
            <p:sp>
              <p:nvSpPr>
                <p:cNvPr id="115" name="Rectangle 67">
                  <a:extLst>
                    <a:ext uri="{FF2B5EF4-FFF2-40B4-BE49-F238E27FC236}">
                      <a16:creationId xmlns:a16="http://schemas.microsoft.com/office/drawing/2014/main" id="{70CED388-4312-4B59-9540-9E1BEA2F9689}"/>
                    </a:ext>
                  </a:extLst>
                </p:cNvPr>
                <p:cNvSpPr>
                  <a:spLocks noChangeArrowheads="1"/>
                </p:cNvSpPr>
                <p:nvPr/>
              </p:nvSpPr>
              <p:spPr bwMode="auto">
                <a:xfrm>
                  <a:off x="24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30</a:t>
                  </a:r>
                </a:p>
              </p:txBody>
            </p:sp>
          </p:grpSp>
          <p:sp>
            <p:nvSpPr>
              <p:cNvPr id="68" name="Text Box 68">
                <a:extLst>
                  <a:ext uri="{FF2B5EF4-FFF2-40B4-BE49-F238E27FC236}">
                    <a16:creationId xmlns:a16="http://schemas.microsoft.com/office/drawing/2014/main" id="{BE95634C-CA8C-4D7D-8DF8-5772235F8004}"/>
                  </a:ext>
                </a:extLst>
              </p:cNvPr>
              <p:cNvSpPr txBox="1">
                <a:spLocks noChangeArrowheads="1"/>
              </p:cNvSpPr>
              <p:nvPr/>
            </p:nvSpPr>
            <p:spPr bwMode="auto">
              <a:xfrm>
                <a:off x="2123" y="3170"/>
                <a:ext cx="94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500" b="1" i="1" dirty="0">
                    <a:ea typeface="宋体" panose="02010600030101010101" pitchFamily="2" charset="-122"/>
                  </a:rPr>
                  <a:t>Q</a:t>
                </a:r>
                <a:r>
                  <a:rPr lang="zh-CN" altLang="zh-CN" sz="2500" dirty="0">
                    <a:ea typeface="宋体" panose="02010600030101010101" pitchFamily="2" charset="-122"/>
                  </a:rPr>
                  <a:t> </a:t>
                </a:r>
                <a:br>
                  <a:rPr lang="zh-CN" altLang="zh-CN" sz="2500" dirty="0">
                    <a:ea typeface="宋体" panose="02010600030101010101" pitchFamily="2" charset="-122"/>
                  </a:rPr>
                </a:br>
                <a:endParaRPr lang="zh-CN" altLang="zh-CN" sz="2400" dirty="0">
                  <a:ea typeface="宋体" panose="02010600030101010101" pitchFamily="2" charset="-122"/>
                </a:endParaRPr>
              </a:p>
            </p:txBody>
          </p:sp>
          <p:sp>
            <p:nvSpPr>
              <p:cNvPr id="69" name="Text Box 69">
                <a:extLst>
                  <a:ext uri="{FF2B5EF4-FFF2-40B4-BE49-F238E27FC236}">
                    <a16:creationId xmlns:a16="http://schemas.microsoft.com/office/drawing/2014/main" id="{20B1A951-07DB-48C2-AC17-1D69FBCCAB15}"/>
                  </a:ext>
                </a:extLst>
              </p:cNvPr>
              <p:cNvSpPr txBox="1">
                <a:spLocks noChangeArrowheads="1"/>
              </p:cNvSpPr>
              <p:nvPr/>
            </p:nvSpPr>
            <p:spPr bwMode="auto">
              <a:xfrm>
                <a:off x="109" y="72"/>
                <a:ext cx="26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500" b="1" i="1">
                    <a:ea typeface="宋体" panose="02010600030101010101" pitchFamily="2" charset="-122"/>
                  </a:rPr>
                  <a:t>P</a:t>
                </a:r>
                <a:r>
                  <a:rPr lang="en-US" altLang="zh-CN" sz="2500">
                    <a:ea typeface="宋体" panose="02010600030101010101" pitchFamily="2" charset="-122"/>
                  </a:rPr>
                  <a:t> </a:t>
                </a:r>
                <a:endParaRPr lang="en-US" altLang="zh-CN" sz="2400">
                  <a:ea typeface="宋体" panose="02010600030101010101" pitchFamily="2" charset="-122"/>
                </a:endParaRPr>
              </a:p>
            </p:txBody>
          </p:sp>
          <p:sp>
            <p:nvSpPr>
              <p:cNvPr id="70" name="Text Box 70">
                <a:extLst>
                  <a:ext uri="{FF2B5EF4-FFF2-40B4-BE49-F238E27FC236}">
                    <a16:creationId xmlns:a16="http://schemas.microsoft.com/office/drawing/2014/main" id="{E407A5F6-94A4-4D9E-A84A-ACE082C45AC0}"/>
                  </a:ext>
                </a:extLst>
              </p:cNvPr>
              <p:cNvSpPr txBox="1">
                <a:spLocks noChangeArrowheads="1"/>
              </p:cNvSpPr>
              <p:nvPr/>
            </p:nvSpPr>
            <p:spPr bwMode="auto">
              <a:xfrm>
                <a:off x="0" y="34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a:t>
                </a:r>
              </a:p>
            </p:txBody>
          </p:sp>
        </p:grpSp>
        <p:sp>
          <p:nvSpPr>
            <p:cNvPr id="66" name="Text Box 71">
              <a:extLst>
                <a:ext uri="{FF2B5EF4-FFF2-40B4-BE49-F238E27FC236}">
                  <a16:creationId xmlns:a16="http://schemas.microsoft.com/office/drawing/2014/main" id="{A4A12A50-0ED9-4723-B45B-45D8C2AE48F4}"/>
                </a:ext>
              </a:extLst>
            </p:cNvPr>
            <p:cNvSpPr txBox="1">
              <a:spLocks noChangeArrowheads="1"/>
            </p:cNvSpPr>
            <p:nvPr/>
          </p:nvSpPr>
          <p:spPr bwMode="auto">
            <a:xfrm>
              <a:off x="435" y="68"/>
              <a:ext cx="2460" cy="4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endParaRPr lang="zh-CN" altLang="zh-CN" sz="2800" dirty="0">
                <a:ea typeface="宋体" panose="02010600030101010101" pitchFamily="2" charset="-122"/>
              </a:endParaRPr>
            </a:p>
          </p:txBody>
        </p:sp>
      </p:grpSp>
      <p:sp>
        <p:nvSpPr>
          <p:cNvPr id="116" name="Line 74">
            <a:extLst>
              <a:ext uri="{FF2B5EF4-FFF2-40B4-BE49-F238E27FC236}">
                <a16:creationId xmlns:a16="http://schemas.microsoft.com/office/drawing/2014/main" id="{2F1BA8FA-0DD2-4211-AFBA-8C427083CF6C}"/>
              </a:ext>
            </a:extLst>
          </p:cNvPr>
          <p:cNvSpPr>
            <a:spLocks noChangeShapeType="1"/>
          </p:cNvSpPr>
          <p:nvPr/>
        </p:nvSpPr>
        <p:spPr bwMode="auto">
          <a:xfrm flipV="1">
            <a:off x="1090613" y="2692400"/>
            <a:ext cx="3870325" cy="2932113"/>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Rectangle 78">
            <a:extLst>
              <a:ext uri="{FF2B5EF4-FFF2-40B4-BE49-F238E27FC236}">
                <a16:creationId xmlns:a16="http://schemas.microsoft.com/office/drawing/2014/main" id="{42065FFF-93C8-4DFC-8B80-3225E051416B}"/>
              </a:ext>
            </a:extLst>
          </p:cNvPr>
          <p:cNvSpPr>
            <a:spLocks noChangeArrowheads="1"/>
          </p:cNvSpPr>
          <p:nvPr/>
        </p:nvSpPr>
        <p:spPr bwMode="auto">
          <a:xfrm>
            <a:off x="5004902" y="2484262"/>
            <a:ext cx="298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400" b="1" dirty="0">
                <a:solidFill>
                  <a:schemeClr val="accent1"/>
                </a:solidFill>
                <a:ea typeface="宋体" panose="02010600030101010101" pitchFamily="2" charset="-122"/>
              </a:rPr>
              <a:t>原来的</a:t>
            </a:r>
            <a:r>
              <a:rPr lang="zh-CN" altLang="zh-CN" sz="2400" b="1" dirty="0">
                <a:solidFill>
                  <a:schemeClr val="accent1"/>
                </a:solidFill>
                <a:ea typeface="宋体" panose="02010600030101010101" pitchFamily="2" charset="-122"/>
              </a:rPr>
              <a:t>私人</a:t>
            </a:r>
            <a:r>
              <a:rPr lang="zh-CN" altLang="en-US" sz="2400" b="1" dirty="0">
                <a:solidFill>
                  <a:schemeClr val="accent1"/>
                </a:solidFill>
                <a:ea typeface="宋体" panose="02010600030101010101" pitchFamily="2" charset="-122"/>
              </a:rPr>
              <a:t>边际</a:t>
            </a:r>
            <a:r>
              <a:rPr lang="zh-CN" altLang="zh-CN" sz="2400" b="1" dirty="0">
                <a:solidFill>
                  <a:schemeClr val="accent1"/>
                </a:solidFill>
                <a:ea typeface="宋体" panose="02010600030101010101" pitchFamily="2" charset="-122"/>
              </a:rPr>
              <a:t>成本</a:t>
            </a:r>
          </a:p>
        </p:txBody>
      </p:sp>
      <p:sp>
        <p:nvSpPr>
          <p:cNvPr id="118" name="Rectangle 83">
            <a:extLst>
              <a:ext uri="{FF2B5EF4-FFF2-40B4-BE49-F238E27FC236}">
                <a16:creationId xmlns:a16="http://schemas.microsoft.com/office/drawing/2014/main" id="{EA0874F1-B23E-4DF6-97A2-B6437C41D822}"/>
              </a:ext>
            </a:extLst>
          </p:cNvPr>
          <p:cNvSpPr>
            <a:spLocks noChangeArrowheads="1"/>
          </p:cNvSpPr>
          <p:nvPr/>
        </p:nvSpPr>
        <p:spPr bwMode="auto">
          <a:xfrm>
            <a:off x="1618455" y="2616200"/>
            <a:ext cx="3587751"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7338" indent="-28733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zh-CN" altLang="zh-CN" sz="2500" b="1" dirty="0">
                <a:solidFill>
                  <a:schemeClr val="accent1"/>
                </a:solidFill>
                <a:ea typeface="宋体" panose="02010600030101010101" pitchFamily="2" charset="-122"/>
              </a:rPr>
              <a:t>$1/每</a:t>
            </a:r>
            <a:r>
              <a:rPr lang="zh-CN" altLang="en-US" sz="2500" b="1" dirty="0">
                <a:solidFill>
                  <a:schemeClr val="accent1"/>
                </a:solidFill>
                <a:ea typeface="宋体" panose="02010600030101010101" pitchFamily="2" charset="-122"/>
              </a:rPr>
              <a:t>升 税收</a:t>
            </a:r>
            <a:r>
              <a:rPr lang="zh-CN" altLang="zh-CN" sz="2500" b="1" dirty="0">
                <a:solidFill>
                  <a:schemeClr val="accent1"/>
                </a:solidFill>
                <a:ea typeface="宋体" panose="02010600030101010101" pitchFamily="2" charset="-122"/>
              </a:rPr>
              <a:t/>
            </a:r>
            <a:br>
              <a:rPr lang="zh-CN" altLang="zh-CN" sz="2500" b="1" dirty="0">
                <a:solidFill>
                  <a:schemeClr val="accent1"/>
                </a:solidFill>
                <a:ea typeface="宋体" panose="02010600030101010101" pitchFamily="2" charset="-122"/>
              </a:rPr>
            </a:br>
            <a:endParaRPr lang="zh-CN" altLang="zh-CN" sz="2500" b="1" dirty="0">
              <a:solidFill>
                <a:schemeClr val="accent1"/>
              </a:solidFill>
              <a:ea typeface="宋体" panose="02010600030101010101" pitchFamily="2" charset="-122"/>
            </a:endParaRPr>
          </a:p>
        </p:txBody>
      </p:sp>
      <p:sp>
        <p:nvSpPr>
          <p:cNvPr id="119" name="Line 86">
            <a:extLst>
              <a:ext uri="{FF2B5EF4-FFF2-40B4-BE49-F238E27FC236}">
                <a16:creationId xmlns:a16="http://schemas.microsoft.com/office/drawing/2014/main" id="{F95FE192-3A1A-4628-BF6D-D22DABF7493F}"/>
              </a:ext>
            </a:extLst>
          </p:cNvPr>
          <p:cNvSpPr>
            <a:spLocks noChangeShapeType="1"/>
          </p:cNvSpPr>
          <p:nvPr/>
        </p:nvSpPr>
        <p:spPr bwMode="auto">
          <a:xfrm flipV="1">
            <a:off x="3857625" y="2713038"/>
            <a:ext cx="0" cy="800100"/>
          </a:xfrm>
          <a:prstGeom prst="line">
            <a:avLst/>
          </a:prstGeom>
          <a:noFill/>
          <a:ln w="31750">
            <a:solidFill>
              <a:srgbClr val="CC00CC"/>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0" name="Rectangle 82">
            <a:extLst>
              <a:ext uri="{FF2B5EF4-FFF2-40B4-BE49-F238E27FC236}">
                <a16:creationId xmlns:a16="http://schemas.microsoft.com/office/drawing/2014/main" id="{F80588B0-BACF-47A6-8825-F12009C2D96D}"/>
              </a:ext>
            </a:extLst>
          </p:cNvPr>
          <p:cNvSpPr>
            <a:spLocks noChangeArrowheads="1"/>
          </p:cNvSpPr>
          <p:nvPr/>
        </p:nvSpPr>
        <p:spPr bwMode="auto">
          <a:xfrm>
            <a:off x="1589089" y="1092810"/>
            <a:ext cx="72548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500" b="1" dirty="0">
                <a:solidFill>
                  <a:schemeClr val="accent1"/>
                </a:solidFill>
                <a:ea typeface="宋体" panose="02010600030101010101" pitchFamily="2" charset="-122"/>
              </a:rPr>
              <a:t>新的私人边际</a:t>
            </a:r>
            <a:r>
              <a:rPr lang="zh-CN" altLang="zh-CN" sz="2500" b="1" dirty="0">
                <a:solidFill>
                  <a:schemeClr val="accent1"/>
                </a:solidFill>
                <a:ea typeface="宋体" panose="02010600030101010101" pitchFamily="2" charset="-122"/>
              </a:rPr>
              <a:t>成本</a:t>
            </a:r>
            <a:r>
              <a:rPr lang="zh-CN" altLang="zh-CN" sz="2500" dirty="0">
                <a:solidFill>
                  <a:schemeClr val="accent1"/>
                </a:solidFill>
                <a:ea typeface="宋体" panose="02010600030101010101" pitchFamily="2" charset="-122"/>
              </a:rPr>
              <a:t> </a:t>
            </a:r>
            <a:r>
              <a:rPr lang="zh-CN" altLang="zh-CN" sz="2500" b="1" dirty="0">
                <a:solidFill>
                  <a:schemeClr val="accent1"/>
                </a:solidFill>
                <a:ea typeface="宋体" panose="02010600030101010101" pitchFamily="2" charset="-122"/>
              </a:rPr>
              <a:t>= </a:t>
            </a:r>
            <a:r>
              <a:rPr lang="zh-CN" altLang="en-US" sz="2500" b="1" dirty="0">
                <a:solidFill>
                  <a:schemeClr val="accent1"/>
                </a:solidFill>
                <a:ea typeface="宋体" panose="02010600030101010101" pitchFamily="2" charset="-122"/>
              </a:rPr>
              <a:t>原来的私人边际</a:t>
            </a:r>
            <a:r>
              <a:rPr lang="zh-CN" altLang="zh-CN" sz="2500" b="1" dirty="0">
                <a:solidFill>
                  <a:schemeClr val="accent1"/>
                </a:solidFill>
                <a:ea typeface="宋体" panose="02010600030101010101" pitchFamily="2" charset="-122"/>
              </a:rPr>
              <a:t>成本 + </a:t>
            </a:r>
            <a:r>
              <a:rPr lang="zh-CN" altLang="en-US" sz="2500" b="1" dirty="0">
                <a:solidFill>
                  <a:schemeClr val="accent1"/>
                </a:solidFill>
                <a:ea typeface="宋体" panose="02010600030101010101" pitchFamily="2" charset="-122"/>
              </a:rPr>
              <a:t>税收</a:t>
            </a:r>
            <a:endParaRPr lang="zh-CN" altLang="zh-CN" sz="2500" b="1" dirty="0">
              <a:solidFill>
                <a:schemeClr val="accent1"/>
              </a:solidFill>
              <a:ea typeface="宋体" panose="02010600030101010101" pitchFamily="2" charset="-122"/>
            </a:endParaRPr>
          </a:p>
        </p:txBody>
      </p:sp>
      <p:sp>
        <p:nvSpPr>
          <p:cNvPr id="121" name="Line 80">
            <a:extLst>
              <a:ext uri="{FF2B5EF4-FFF2-40B4-BE49-F238E27FC236}">
                <a16:creationId xmlns:a16="http://schemas.microsoft.com/office/drawing/2014/main" id="{D0E2422D-A04C-444B-8686-4837E8043150}"/>
              </a:ext>
            </a:extLst>
          </p:cNvPr>
          <p:cNvSpPr>
            <a:spLocks noChangeShapeType="1"/>
          </p:cNvSpPr>
          <p:nvPr/>
        </p:nvSpPr>
        <p:spPr bwMode="auto">
          <a:xfrm flipV="1">
            <a:off x="1095375" y="1858964"/>
            <a:ext cx="3870325" cy="2932113"/>
          </a:xfrm>
          <a:prstGeom prst="line">
            <a:avLst/>
          </a:prstGeom>
          <a:noFill/>
          <a:ln w="44450">
            <a:solidFill>
              <a:srgbClr val="00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7235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wipe(left)">
                                      <p:cBhvr>
                                        <p:cTn id="7" dur="5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wipe(left)">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4"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 calcmode="lin" valueType="num">
                                      <p:cBhvr>
                                        <p:cTn id="17" dur="500" fill="hold"/>
                                        <p:tgtEl>
                                          <p:spTgt spid="119"/>
                                        </p:tgtEl>
                                        <p:attrNameLst>
                                          <p:attrName>ppt_x</p:attrName>
                                        </p:attrNameLst>
                                      </p:cBhvr>
                                      <p:tavLst>
                                        <p:tav tm="0">
                                          <p:val>
                                            <p:strVal val="#ppt_x"/>
                                          </p:val>
                                        </p:tav>
                                        <p:tav tm="100000">
                                          <p:val>
                                            <p:strVal val="#ppt_x"/>
                                          </p:val>
                                        </p:tav>
                                      </p:tavLst>
                                    </p:anim>
                                    <p:anim calcmode="lin" valueType="num">
                                      <p:cBhvr>
                                        <p:cTn id="18" dur="500" fill="hold"/>
                                        <p:tgtEl>
                                          <p:spTgt spid="119"/>
                                        </p:tgtEl>
                                        <p:attrNameLst>
                                          <p:attrName>ppt_y</p:attrName>
                                        </p:attrNameLst>
                                      </p:cBhvr>
                                      <p:tavLst>
                                        <p:tav tm="0">
                                          <p:val>
                                            <p:strVal val="#ppt_y+#ppt_h/2"/>
                                          </p:val>
                                        </p:tav>
                                        <p:tav tm="100000">
                                          <p:val>
                                            <p:strVal val="#ppt_y"/>
                                          </p:val>
                                        </p:tav>
                                      </p:tavLst>
                                    </p:anim>
                                    <p:anim calcmode="lin" valueType="num">
                                      <p:cBhvr>
                                        <p:cTn id="19" dur="500" fill="hold"/>
                                        <p:tgtEl>
                                          <p:spTgt spid="119"/>
                                        </p:tgtEl>
                                        <p:attrNameLst>
                                          <p:attrName>ppt_w</p:attrName>
                                        </p:attrNameLst>
                                      </p:cBhvr>
                                      <p:tavLst>
                                        <p:tav tm="0">
                                          <p:val>
                                            <p:strVal val="#ppt_w"/>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build="p" autoUpdateAnimBg="0"/>
      <p:bldP spid="12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9DE24-CE63-4834-88E4-4EC9C47DEBE0}"/>
              </a:ext>
            </a:extLst>
          </p:cNvPr>
          <p:cNvSpPr>
            <a:spLocks noGrp="1"/>
          </p:cNvSpPr>
          <p:nvPr>
            <p:ph type="title"/>
          </p:nvPr>
        </p:nvSpPr>
        <p:spPr/>
        <p:txBody>
          <a:bodyPr/>
          <a:lstStyle/>
          <a:p>
            <a:r>
              <a:rPr lang="zh-CN" altLang="en-US" dirty="0"/>
              <a:t>矫正税</a:t>
            </a:r>
          </a:p>
        </p:txBody>
      </p:sp>
      <p:sp>
        <p:nvSpPr>
          <p:cNvPr id="3" name="内容占位符 2">
            <a:extLst>
              <a:ext uri="{FF2B5EF4-FFF2-40B4-BE49-F238E27FC236}">
                <a16:creationId xmlns:a16="http://schemas.microsoft.com/office/drawing/2014/main" id="{5F543F27-A279-4BDD-8531-0675E9166CC7}"/>
              </a:ext>
            </a:extLst>
          </p:cNvPr>
          <p:cNvSpPr>
            <a:spLocks noGrp="1"/>
          </p:cNvSpPr>
          <p:nvPr>
            <p:ph idx="1"/>
          </p:nvPr>
        </p:nvSpPr>
        <p:spPr/>
        <p:txBody>
          <a:bodyPr/>
          <a:lstStyle/>
          <a:p>
            <a:r>
              <a:rPr lang="zh-CN" altLang="en-US" dirty="0"/>
              <a:t>其他税收</a:t>
            </a:r>
            <a:r>
              <a:rPr lang="en-US" altLang="zh-CN" dirty="0"/>
              <a:t>(</a:t>
            </a:r>
            <a:r>
              <a:rPr lang="zh-CN" altLang="en-US" dirty="0"/>
              <a:t>补贴</a:t>
            </a:r>
            <a:r>
              <a:rPr lang="en-US" altLang="zh-CN" dirty="0"/>
              <a:t>)</a:t>
            </a:r>
            <a:r>
              <a:rPr lang="zh-CN" altLang="en-US" dirty="0"/>
              <a:t>会扭曲激励，造成无谓损失，并使经济远离社会最优数量（</a:t>
            </a:r>
            <a:r>
              <a:rPr lang="en-US" altLang="zh-CN" dirty="0"/>
              <a:t>Why?)</a:t>
            </a:r>
          </a:p>
          <a:p>
            <a:r>
              <a:rPr lang="zh-CN" altLang="en-US" dirty="0"/>
              <a:t>矫正税</a:t>
            </a:r>
            <a:r>
              <a:rPr lang="en-US" altLang="zh-CN" dirty="0"/>
              <a:t>(</a:t>
            </a:r>
            <a:r>
              <a:rPr lang="zh-CN" altLang="en-US" dirty="0"/>
              <a:t>补贴</a:t>
            </a:r>
            <a:r>
              <a:rPr lang="en-US" altLang="zh-CN" dirty="0"/>
              <a:t>)</a:t>
            </a:r>
          </a:p>
          <a:p>
            <a:pPr lvl="1"/>
            <a:r>
              <a:rPr lang="zh-CN" altLang="en-US" dirty="0"/>
              <a:t>使私人激励与社会福利一致</a:t>
            </a:r>
          </a:p>
          <a:p>
            <a:pPr lvl="1"/>
            <a:r>
              <a:rPr lang="zh-CN" altLang="en-US" dirty="0"/>
              <a:t>使私人做决策时考虑到他们行为的外部收益与外部成本</a:t>
            </a:r>
          </a:p>
          <a:p>
            <a:pPr lvl="1"/>
            <a:r>
              <a:rPr lang="zh-CN" altLang="en-US" dirty="0"/>
              <a:t>资源配置更有效率</a:t>
            </a:r>
          </a:p>
          <a:p>
            <a:endParaRPr lang="zh-CN" altLang="en-US" dirty="0"/>
          </a:p>
        </p:txBody>
      </p:sp>
    </p:spTree>
    <p:extLst>
      <p:ext uri="{BB962C8B-B14F-4D97-AF65-F5344CB8AC3E}">
        <p14:creationId xmlns:p14="http://schemas.microsoft.com/office/powerpoint/2010/main" val="151873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EB1A8-A4D5-4A65-9F9E-006B9DB2AB88}"/>
              </a:ext>
            </a:extLst>
          </p:cNvPr>
          <p:cNvSpPr>
            <a:spLocks noGrp="1"/>
          </p:cNvSpPr>
          <p:nvPr>
            <p:ph type="title"/>
          </p:nvPr>
        </p:nvSpPr>
        <p:spPr/>
        <p:txBody>
          <a:bodyPr/>
          <a:lstStyle/>
          <a:p>
            <a:r>
              <a:rPr lang="zh-CN" altLang="en-US" dirty="0"/>
              <a:t>矫正税与管制的比较</a:t>
            </a:r>
          </a:p>
        </p:txBody>
      </p:sp>
      <p:sp>
        <p:nvSpPr>
          <p:cNvPr id="3" name="内容占位符 2">
            <a:extLst>
              <a:ext uri="{FF2B5EF4-FFF2-40B4-BE49-F238E27FC236}">
                <a16:creationId xmlns:a16="http://schemas.microsoft.com/office/drawing/2014/main" id="{4C99DAE0-E2D9-4049-B3B1-BC6C9F6EA982}"/>
              </a:ext>
            </a:extLst>
          </p:cNvPr>
          <p:cNvSpPr>
            <a:spLocks noGrp="1"/>
          </p:cNvSpPr>
          <p:nvPr>
            <p:ph idx="1"/>
          </p:nvPr>
        </p:nvSpPr>
        <p:spPr/>
        <p:txBody>
          <a:bodyPr>
            <a:normAutofit/>
          </a:bodyPr>
          <a:lstStyle/>
          <a:p>
            <a:r>
              <a:rPr lang="zh-CN" altLang="en-US" dirty="0"/>
              <a:t>假设不同企业的减排成本不同。</a:t>
            </a:r>
          </a:p>
          <a:p>
            <a:r>
              <a:rPr lang="zh-CN" altLang="en-US" dirty="0"/>
              <a:t>有效率的结果：减排成本最低的企业减少最多的污染！   </a:t>
            </a:r>
          </a:p>
          <a:p>
            <a:r>
              <a:rPr lang="zh-CN" altLang="en-US" dirty="0"/>
              <a:t>污染税是有效率的：</a:t>
            </a:r>
          </a:p>
          <a:p>
            <a:pPr lvl="1"/>
            <a:r>
              <a:rPr lang="zh-CN" altLang="en-US" dirty="0"/>
              <a:t>减排成本低的企业会减少污染，进而降低税收负担</a:t>
            </a:r>
          </a:p>
          <a:p>
            <a:pPr lvl="1"/>
            <a:r>
              <a:rPr lang="zh-CN" altLang="en-US" dirty="0"/>
              <a:t>减排成本高的企业更愿意支付税收</a:t>
            </a:r>
          </a:p>
          <a:p>
            <a:pPr lvl="1"/>
            <a:r>
              <a:rPr lang="zh-CN" altLang="en-US" dirty="0"/>
              <a:t>企业选择的自由</a:t>
            </a:r>
          </a:p>
          <a:p>
            <a:r>
              <a:rPr lang="zh-CN" altLang="en-US" dirty="0"/>
              <a:t>管制要求所有企业都减少同一数量的污染，没有效率。</a:t>
            </a:r>
          </a:p>
          <a:p>
            <a:endParaRPr lang="zh-CN" altLang="en-US" dirty="0"/>
          </a:p>
        </p:txBody>
      </p:sp>
    </p:spTree>
    <p:extLst>
      <p:ext uri="{BB962C8B-B14F-4D97-AF65-F5344CB8AC3E}">
        <p14:creationId xmlns:p14="http://schemas.microsoft.com/office/powerpoint/2010/main" val="400914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8EA7-976D-4CBF-A335-DD4960EB9AA9}"/>
              </a:ext>
            </a:extLst>
          </p:cNvPr>
          <p:cNvSpPr>
            <a:spLocks noGrp="1"/>
          </p:cNvSpPr>
          <p:nvPr>
            <p:ph type="title"/>
          </p:nvPr>
        </p:nvSpPr>
        <p:spPr/>
        <p:txBody>
          <a:bodyPr/>
          <a:lstStyle/>
          <a:p>
            <a:r>
              <a:rPr lang="zh-CN" altLang="en-US" dirty="0"/>
              <a:t>矫正税与管制的比较</a:t>
            </a:r>
          </a:p>
        </p:txBody>
      </p:sp>
      <p:sp>
        <p:nvSpPr>
          <p:cNvPr id="3" name="内容占位符 2">
            <a:extLst>
              <a:ext uri="{FF2B5EF4-FFF2-40B4-BE49-F238E27FC236}">
                <a16:creationId xmlns:a16="http://schemas.microsoft.com/office/drawing/2014/main" id="{892A0F73-7DEF-4CF5-A1A4-A60661B87939}"/>
              </a:ext>
            </a:extLst>
          </p:cNvPr>
          <p:cNvSpPr>
            <a:spLocks noGrp="1"/>
          </p:cNvSpPr>
          <p:nvPr>
            <p:ph idx="1"/>
          </p:nvPr>
        </p:nvSpPr>
        <p:spPr/>
        <p:txBody>
          <a:bodyPr/>
          <a:lstStyle/>
          <a:p>
            <a:r>
              <a:rPr lang="zh-CN" altLang="en-US" dirty="0"/>
              <a:t>矫正性税收对环境更有利</a:t>
            </a:r>
          </a:p>
          <a:p>
            <a:pPr lvl="1"/>
            <a:r>
              <a:rPr lang="zh-CN" altLang="en-US" dirty="0"/>
              <a:t>税收激励企业减少污染，只要减少污染的成本低于税收。激励企业去采用清洁技术</a:t>
            </a:r>
          </a:p>
          <a:p>
            <a:pPr lvl="1"/>
            <a:r>
              <a:rPr lang="zh-CN" altLang="en-US" dirty="0"/>
              <a:t>管制并没有给已经减少一定数量污染的企业继续减排的激励</a:t>
            </a:r>
          </a:p>
          <a:p>
            <a:r>
              <a:rPr lang="zh-CN" altLang="en-US" dirty="0"/>
              <a:t>面临的共同问题：政府如何获得有关信息？ </a:t>
            </a:r>
          </a:p>
          <a:p>
            <a:endParaRPr lang="zh-CN" altLang="en-US" dirty="0"/>
          </a:p>
        </p:txBody>
      </p:sp>
    </p:spTree>
    <p:extLst>
      <p:ext uri="{BB962C8B-B14F-4D97-AF65-F5344CB8AC3E}">
        <p14:creationId xmlns:p14="http://schemas.microsoft.com/office/powerpoint/2010/main" val="577254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2CDF7A-9F85-4425-8360-177593704F78}"/>
              </a:ext>
            </a:extLst>
          </p:cNvPr>
          <p:cNvSpPr>
            <a:spLocks noGrp="1"/>
          </p:cNvSpPr>
          <p:nvPr>
            <p:ph type="title"/>
          </p:nvPr>
        </p:nvSpPr>
        <p:spPr/>
        <p:txBody>
          <a:bodyPr/>
          <a:lstStyle/>
          <a:p>
            <a:r>
              <a:rPr lang="zh-CN" altLang="en-US" dirty="0"/>
              <a:t>外部性的私人解决方法</a:t>
            </a:r>
          </a:p>
        </p:txBody>
      </p:sp>
      <p:sp>
        <p:nvSpPr>
          <p:cNvPr id="5" name="文本占位符 4">
            <a:extLst>
              <a:ext uri="{FF2B5EF4-FFF2-40B4-BE49-F238E27FC236}">
                <a16:creationId xmlns:a16="http://schemas.microsoft.com/office/drawing/2014/main" id="{8A1344D6-073B-4D4A-99D3-EBC2903DCEF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0488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E612E-4325-4E12-9CD3-C38A1AA3B41F}"/>
              </a:ext>
            </a:extLst>
          </p:cNvPr>
          <p:cNvSpPr>
            <a:spLocks noGrp="1"/>
          </p:cNvSpPr>
          <p:nvPr>
            <p:ph type="title"/>
          </p:nvPr>
        </p:nvSpPr>
        <p:spPr/>
        <p:txBody>
          <a:bodyPr/>
          <a:lstStyle/>
          <a:p>
            <a:r>
              <a:rPr lang="zh-CN" altLang="en-US" dirty="0"/>
              <a:t>外部性的私人解决方法</a:t>
            </a:r>
          </a:p>
        </p:txBody>
      </p:sp>
      <p:sp>
        <p:nvSpPr>
          <p:cNvPr id="3" name="内容占位符 2">
            <a:extLst>
              <a:ext uri="{FF2B5EF4-FFF2-40B4-BE49-F238E27FC236}">
                <a16:creationId xmlns:a16="http://schemas.microsoft.com/office/drawing/2014/main" id="{55A1EA5B-E19D-4169-9DE8-DFB9C303E6B7}"/>
              </a:ext>
            </a:extLst>
          </p:cNvPr>
          <p:cNvSpPr>
            <a:spLocks noGrp="1"/>
          </p:cNvSpPr>
          <p:nvPr>
            <p:ph idx="1"/>
          </p:nvPr>
        </p:nvSpPr>
        <p:spPr/>
        <p:txBody>
          <a:bodyPr>
            <a:normAutofit/>
          </a:bodyPr>
          <a:lstStyle/>
          <a:p>
            <a:r>
              <a:rPr lang="zh-CN" altLang="en-US" dirty="0"/>
              <a:t>并不总是需要政府干预来解决外部性问题！</a:t>
            </a:r>
          </a:p>
          <a:p>
            <a:r>
              <a:rPr lang="zh-CN" altLang="en-US" dirty="0"/>
              <a:t>私人解决方法</a:t>
            </a:r>
          </a:p>
          <a:p>
            <a:pPr lvl="1"/>
            <a:r>
              <a:rPr lang="zh-CN" altLang="en-US" dirty="0"/>
              <a:t>道德规范和社会约束</a:t>
            </a:r>
          </a:p>
          <a:p>
            <a:pPr lvl="1"/>
            <a:r>
              <a:rPr lang="zh-CN" altLang="en-US" dirty="0"/>
              <a:t>慈善行为</a:t>
            </a:r>
          </a:p>
          <a:p>
            <a:pPr lvl="1"/>
            <a:r>
              <a:rPr lang="zh-CN" altLang="en-US" dirty="0"/>
              <a:t>市场的参与者与受影响的他人之间通过讨价还价签订合约（科斯定理）</a:t>
            </a:r>
          </a:p>
          <a:p>
            <a:endParaRPr lang="zh-CN" altLang="en-US" dirty="0"/>
          </a:p>
        </p:txBody>
      </p:sp>
    </p:spTree>
    <p:extLst>
      <p:ext uri="{BB962C8B-B14F-4D97-AF65-F5344CB8AC3E}">
        <p14:creationId xmlns:p14="http://schemas.microsoft.com/office/powerpoint/2010/main" val="366636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49A86-F679-4C4F-B4A0-2B6BF04F23CB}"/>
              </a:ext>
            </a:extLst>
          </p:cNvPr>
          <p:cNvSpPr>
            <a:spLocks noGrp="1"/>
          </p:cNvSpPr>
          <p:nvPr>
            <p:ph type="title"/>
          </p:nvPr>
        </p:nvSpPr>
        <p:spPr/>
        <p:txBody>
          <a:bodyPr/>
          <a:lstStyle/>
          <a:p>
            <a:r>
              <a:rPr lang="zh-CN" altLang="en-US" dirty="0"/>
              <a:t>市场失灵</a:t>
            </a:r>
          </a:p>
        </p:txBody>
      </p:sp>
      <p:sp>
        <p:nvSpPr>
          <p:cNvPr id="3" name="内容占位符 2">
            <a:extLst>
              <a:ext uri="{FF2B5EF4-FFF2-40B4-BE49-F238E27FC236}">
                <a16:creationId xmlns:a16="http://schemas.microsoft.com/office/drawing/2014/main" id="{7CB329FA-F856-492C-B19B-C0CE9388D9B4}"/>
              </a:ext>
            </a:extLst>
          </p:cNvPr>
          <p:cNvSpPr>
            <a:spLocks noGrp="1"/>
          </p:cNvSpPr>
          <p:nvPr>
            <p:ph idx="1"/>
          </p:nvPr>
        </p:nvSpPr>
        <p:spPr/>
        <p:txBody>
          <a:bodyPr/>
          <a:lstStyle/>
          <a:p>
            <a:r>
              <a:rPr lang="zh-CN" altLang="en-US" dirty="0"/>
              <a:t>亚当</a:t>
            </a:r>
            <a:r>
              <a:rPr lang="en-US" altLang="zh-CN" dirty="0"/>
              <a:t>·</a:t>
            </a:r>
            <a:r>
              <a:rPr lang="zh-CN" altLang="en-US" dirty="0"/>
              <a:t>斯密：一只看不见的市场之手，使市场中的买家和卖家在追求私利的过程中实现社会总剩余最大化。</a:t>
            </a:r>
          </a:p>
          <a:p>
            <a:r>
              <a:rPr lang="zh-CN" altLang="en-US" dirty="0"/>
              <a:t>但是市场失灵依然会发生</a:t>
            </a:r>
          </a:p>
          <a:p>
            <a:pPr lvl="1"/>
            <a:r>
              <a:rPr lang="zh-CN" altLang="en-US" dirty="0"/>
              <a:t>垄断</a:t>
            </a:r>
          </a:p>
          <a:p>
            <a:pPr lvl="1"/>
            <a:r>
              <a:rPr lang="zh-CN" altLang="en-US" dirty="0"/>
              <a:t>外部性</a:t>
            </a:r>
          </a:p>
          <a:p>
            <a:pPr lvl="1"/>
            <a:r>
              <a:rPr lang="zh-CN" altLang="en-US" dirty="0"/>
              <a:t>公共品</a:t>
            </a:r>
          </a:p>
          <a:p>
            <a:pPr lvl="1"/>
            <a:r>
              <a:rPr lang="zh-CN" altLang="en-US" dirty="0"/>
              <a:t>信息问题</a:t>
            </a:r>
          </a:p>
          <a:p>
            <a:endParaRPr lang="zh-CN" altLang="en-US" dirty="0"/>
          </a:p>
        </p:txBody>
      </p:sp>
    </p:spTree>
    <p:extLst>
      <p:ext uri="{BB962C8B-B14F-4D97-AF65-F5344CB8AC3E}">
        <p14:creationId xmlns:p14="http://schemas.microsoft.com/office/powerpoint/2010/main" val="264679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06B21-0B3C-4E7B-8CE4-6A89BC87580A}"/>
              </a:ext>
            </a:extLst>
          </p:cNvPr>
          <p:cNvSpPr>
            <a:spLocks noGrp="1"/>
          </p:cNvSpPr>
          <p:nvPr>
            <p:ph type="title"/>
          </p:nvPr>
        </p:nvSpPr>
        <p:spPr/>
        <p:txBody>
          <a:bodyPr/>
          <a:lstStyle/>
          <a:p>
            <a:r>
              <a:rPr lang="zh-CN" altLang="en-US" dirty="0"/>
              <a:t>科斯定理</a:t>
            </a:r>
          </a:p>
        </p:txBody>
      </p:sp>
      <p:sp>
        <p:nvSpPr>
          <p:cNvPr id="3" name="内容占位符 2">
            <a:extLst>
              <a:ext uri="{FF2B5EF4-FFF2-40B4-BE49-F238E27FC236}">
                <a16:creationId xmlns:a16="http://schemas.microsoft.com/office/drawing/2014/main" id="{BD3B05E5-FE51-406F-91CE-01FB050D20CA}"/>
              </a:ext>
            </a:extLst>
          </p:cNvPr>
          <p:cNvSpPr>
            <a:spLocks noGrp="1"/>
          </p:cNvSpPr>
          <p:nvPr>
            <p:ph idx="1"/>
          </p:nvPr>
        </p:nvSpPr>
        <p:spPr/>
        <p:txBody>
          <a:bodyPr/>
          <a:lstStyle/>
          <a:p>
            <a:r>
              <a:rPr lang="zh-CN" altLang="en-US" dirty="0"/>
              <a:t>罗纳德</a:t>
            </a:r>
            <a:r>
              <a:rPr lang="en-US" altLang="zh-CN" dirty="0"/>
              <a:t>·</a:t>
            </a:r>
            <a:r>
              <a:rPr lang="zh-CN" altLang="en-US" dirty="0"/>
              <a:t>科斯</a:t>
            </a:r>
            <a:r>
              <a:rPr lang="en-US" altLang="zh-CN" dirty="0"/>
              <a:t>(1960)</a:t>
            </a:r>
            <a:r>
              <a:rPr lang="zh-CN" altLang="en-US" dirty="0"/>
              <a:t>： “社会成本问题”</a:t>
            </a:r>
          </a:p>
          <a:p>
            <a:endParaRPr lang="zh-CN" altLang="en-US" dirty="0"/>
          </a:p>
          <a:p>
            <a:r>
              <a:rPr lang="zh-CN" altLang="en-US" dirty="0"/>
              <a:t>科斯定理： 假设</a:t>
            </a:r>
          </a:p>
          <a:p>
            <a:r>
              <a:rPr lang="zh-CN" altLang="en-US" dirty="0"/>
              <a:t> </a:t>
            </a:r>
            <a:r>
              <a:rPr lang="en-US" altLang="zh-CN" dirty="0"/>
              <a:t>(1) </a:t>
            </a:r>
            <a:r>
              <a:rPr lang="zh-CN" altLang="en-US" dirty="0"/>
              <a:t>初始产权得到明确界定，并且</a:t>
            </a:r>
          </a:p>
          <a:p>
            <a:r>
              <a:rPr lang="zh-CN" altLang="en-US" dirty="0"/>
              <a:t> </a:t>
            </a:r>
            <a:r>
              <a:rPr lang="en-US" altLang="zh-CN" dirty="0"/>
              <a:t>(2) </a:t>
            </a:r>
            <a:r>
              <a:rPr lang="zh-CN" altLang="en-US" dirty="0"/>
              <a:t>当事各方能够无成本的就资源配置进行讨价还价，那么，</a:t>
            </a:r>
          </a:p>
          <a:p>
            <a:r>
              <a:rPr lang="zh-CN" altLang="en-US" dirty="0"/>
              <a:t>私人各方自己总能解决外部性问题，并且资源配置必然是有效率的。</a:t>
            </a:r>
          </a:p>
          <a:p>
            <a:endParaRPr lang="zh-CN" altLang="en-US" dirty="0"/>
          </a:p>
        </p:txBody>
      </p:sp>
    </p:spTree>
    <p:extLst>
      <p:ext uri="{BB962C8B-B14F-4D97-AF65-F5344CB8AC3E}">
        <p14:creationId xmlns:p14="http://schemas.microsoft.com/office/powerpoint/2010/main" val="2616598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FEC17-B363-4F95-9CC8-DD9B39EDD03A}"/>
              </a:ext>
            </a:extLst>
          </p:cNvPr>
          <p:cNvSpPr>
            <a:spLocks noGrp="1"/>
          </p:cNvSpPr>
          <p:nvPr>
            <p:ph type="title"/>
          </p:nvPr>
        </p:nvSpPr>
        <p:spPr/>
        <p:txBody>
          <a:bodyPr/>
          <a:lstStyle/>
          <a:p>
            <a:r>
              <a:rPr lang="zh-CN" altLang="en-US" dirty="0"/>
              <a:t>科斯定理：一个例子</a:t>
            </a:r>
          </a:p>
        </p:txBody>
      </p:sp>
      <p:sp>
        <p:nvSpPr>
          <p:cNvPr id="3" name="内容占位符 2">
            <a:extLst>
              <a:ext uri="{FF2B5EF4-FFF2-40B4-BE49-F238E27FC236}">
                <a16:creationId xmlns:a16="http://schemas.microsoft.com/office/drawing/2014/main" id="{97F8CE76-F174-4BB9-AE93-32E22ECF481B}"/>
              </a:ext>
            </a:extLst>
          </p:cNvPr>
          <p:cNvSpPr>
            <a:spLocks noGrp="1"/>
          </p:cNvSpPr>
          <p:nvPr>
            <p:ph idx="1"/>
          </p:nvPr>
        </p:nvSpPr>
        <p:spPr/>
        <p:txBody>
          <a:bodyPr/>
          <a:lstStyle/>
          <a:p>
            <a:r>
              <a:rPr lang="en-US" altLang="zh-CN" dirty="0"/>
              <a:t>A</a:t>
            </a:r>
            <a:r>
              <a:rPr lang="zh-CN" altLang="en-US" dirty="0"/>
              <a:t>有一条名为</a:t>
            </a:r>
            <a:r>
              <a:rPr lang="en-US" altLang="zh-CN" dirty="0"/>
              <a:t>Doge</a:t>
            </a:r>
            <a:r>
              <a:rPr lang="zh-CN" altLang="en-US" dirty="0"/>
              <a:t>的日本柴犬  </a:t>
            </a:r>
          </a:p>
          <a:p>
            <a:r>
              <a:rPr lang="zh-CN" altLang="en-US" dirty="0"/>
              <a:t>负外部性：  </a:t>
            </a:r>
            <a:br>
              <a:rPr lang="zh-CN" altLang="en-US" dirty="0"/>
            </a:br>
            <a:r>
              <a:rPr lang="en-US" altLang="zh-CN" dirty="0"/>
              <a:t>Doge</a:t>
            </a:r>
            <a:r>
              <a:rPr lang="zh-CN" altLang="en-US" dirty="0"/>
              <a:t>的狂吠干扰了</a:t>
            </a:r>
            <a:r>
              <a:rPr lang="en-US" altLang="zh-CN" dirty="0"/>
              <a:t>A</a:t>
            </a:r>
            <a:r>
              <a:rPr lang="zh-CN" altLang="en-US" dirty="0"/>
              <a:t>的邻居</a:t>
            </a:r>
            <a:r>
              <a:rPr lang="en-US" altLang="zh-CN" dirty="0"/>
              <a:t>B</a:t>
            </a:r>
          </a:p>
          <a:p>
            <a:r>
              <a:rPr lang="zh-CN" altLang="en-US" dirty="0"/>
              <a:t>社会有效率的结果：</a:t>
            </a:r>
            <a:endParaRPr lang="en-US" altLang="zh-CN" dirty="0"/>
          </a:p>
          <a:p>
            <a:r>
              <a:rPr lang="en-US" altLang="zh-CN" dirty="0"/>
              <a:t>A</a:t>
            </a:r>
            <a:r>
              <a:rPr lang="zh-CN" altLang="en-US" dirty="0"/>
              <a:t>应该养狗当且仅当</a:t>
            </a:r>
            <a:endParaRPr lang="en-US" altLang="zh-CN" dirty="0"/>
          </a:p>
          <a:p>
            <a:r>
              <a:rPr lang="en-US" altLang="zh-CN" dirty="0"/>
              <a:t>A</a:t>
            </a:r>
            <a:r>
              <a:rPr lang="zh-CN" altLang="en-US" dirty="0"/>
              <a:t>对狗的评价</a:t>
            </a:r>
            <a:r>
              <a:rPr lang="en-US" altLang="zh-CN" dirty="0"/>
              <a:t>&gt;  B</a:t>
            </a:r>
            <a:r>
              <a:rPr lang="zh-CN" altLang="en-US" dirty="0"/>
              <a:t>对平静与安宁的评价</a:t>
            </a:r>
          </a:p>
          <a:p>
            <a:endParaRPr lang="zh-CN" altLang="en-US" dirty="0"/>
          </a:p>
        </p:txBody>
      </p:sp>
      <p:pic>
        <p:nvPicPr>
          <p:cNvPr id="4" name="Picture 2" descr="游民星空">
            <a:extLst>
              <a:ext uri="{FF2B5EF4-FFF2-40B4-BE49-F238E27FC236}">
                <a16:creationId xmlns:a16="http://schemas.microsoft.com/office/drawing/2014/main" id="{F7936C26-2A0A-42AA-B16E-B45D1A8543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04" r="26099" b="1387"/>
          <a:stretch/>
        </p:blipFill>
        <p:spPr bwMode="auto">
          <a:xfrm>
            <a:off x="6268915" y="1193678"/>
            <a:ext cx="2681654" cy="312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91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4C41C-3896-47A4-ACAD-1CDE429F9666}"/>
              </a:ext>
            </a:extLst>
          </p:cNvPr>
          <p:cNvSpPr>
            <a:spLocks noGrp="1"/>
          </p:cNvSpPr>
          <p:nvPr>
            <p:ph type="title"/>
          </p:nvPr>
        </p:nvSpPr>
        <p:spPr/>
        <p:txBody>
          <a:bodyPr/>
          <a:lstStyle/>
          <a:p>
            <a:r>
              <a:rPr lang="zh-CN" altLang="en-US" dirty="0"/>
              <a:t>科斯定理：一个例子</a:t>
            </a:r>
          </a:p>
        </p:txBody>
      </p:sp>
      <p:sp>
        <p:nvSpPr>
          <p:cNvPr id="3" name="内容占位符 2">
            <a:extLst>
              <a:ext uri="{FF2B5EF4-FFF2-40B4-BE49-F238E27FC236}">
                <a16:creationId xmlns:a16="http://schemas.microsoft.com/office/drawing/2014/main" id="{74F20079-0FC0-4F27-B946-C3892DC321C0}"/>
              </a:ext>
            </a:extLst>
          </p:cNvPr>
          <p:cNvSpPr>
            <a:spLocks noGrp="1"/>
          </p:cNvSpPr>
          <p:nvPr>
            <p:ph idx="1"/>
          </p:nvPr>
        </p:nvSpPr>
        <p:spPr/>
        <p:txBody>
          <a:bodyPr/>
          <a:lstStyle/>
          <a:p>
            <a:r>
              <a:rPr lang="zh-CN" altLang="en-US" dirty="0"/>
              <a:t>假设</a:t>
            </a:r>
            <a:r>
              <a:rPr lang="en-US" altLang="zh-CN" dirty="0"/>
              <a:t>A</a:t>
            </a:r>
            <a:r>
              <a:rPr lang="zh-CN" altLang="en-US" dirty="0"/>
              <a:t>养狗的收益 </a:t>
            </a:r>
            <a:r>
              <a:rPr lang="en-US" altLang="zh-CN" dirty="0"/>
              <a:t>= $5, B</a:t>
            </a:r>
            <a:r>
              <a:rPr lang="zh-CN" altLang="en-US" dirty="0"/>
              <a:t>承受狗吠的成本</a:t>
            </a:r>
            <a:r>
              <a:rPr lang="en-US" altLang="zh-CN" dirty="0"/>
              <a:t>= $8</a:t>
            </a:r>
          </a:p>
          <a:p>
            <a:r>
              <a:rPr lang="zh-CN" altLang="en-US" dirty="0"/>
              <a:t>社会有效率的结果：</a:t>
            </a:r>
            <a:r>
              <a:rPr lang="en-US" altLang="zh-CN" dirty="0"/>
              <a:t>A</a:t>
            </a:r>
            <a:r>
              <a:rPr lang="zh-CN" altLang="en-US" dirty="0"/>
              <a:t>放弃养狗</a:t>
            </a:r>
          </a:p>
          <a:p>
            <a:r>
              <a:rPr lang="zh-CN" altLang="en-US" dirty="0"/>
              <a:t>假设</a:t>
            </a:r>
            <a:r>
              <a:rPr lang="en-US" altLang="zh-CN" dirty="0"/>
              <a:t>A</a:t>
            </a:r>
            <a:r>
              <a:rPr lang="zh-CN" altLang="en-US" dirty="0"/>
              <a:t>有养狗的权利</a:t>
            </a:r>
          </a:p>
          <a:p>
            <a:r>
              <a:rPr lang="zh-CN" altLang="en-US" dirty="0"/>
              <a:t>私人结果： </a:t>
            </a:r>
          </a:p>
          <a:p>
            <a:pPr lvl="1"/>
            <a:r>
              <a:rPr lang="en-US" altLang="zh-CN" dirty="0"/>
              <a:t>B</a:t>
            </a:r>
            <a:r>
              <a:rPr lang="zh-CN" altLang="en-US" dirty="0"/>
              <a:t>支付给</a:t>
            </a:r>
            <a:r>
              <a:rPr lang="en-US" altLang="zh-CN" dirty="0"/>
              <a:t>A $6</a:t>
            </a:r>
            <a:r>
              <a:rPr lang="zh-CN" altLang="en-US" dirty="0"/>
              <a:t>，让她放弃养狗</a:t>
            </a:r>
          </a:p>
          <a:p>
            <a:pPr lvl="1"/>
            <a:r>
              <a:rPr lang="en-US" altLang="zh-CN" dirty="0"/>
              <a:t>A </a:t>
            </a:r>
            <a:r>
              <a:rPr lang="zh-CN" altLang="en-US" dirty="0"/>
              <a:t>接受提议</a:t>
            </a:r>
          </a:p>
          <a:p>
            <a:pPr lvl="1"/>
            <a:r>
              <a:rPr lang="en-US" altLang="zh-CN" dirty="0"/>
              <a:t>A</a:t>
            </a:r>
            <a:r>
              <a:rPr lang="zh-CN" altLang="en-US" dirty="0"/>
              <a:t>放弃养狗</a:t>
            </a:r>
          </a:p>
          <a:p>
            <a:r>
              <a:rPr lang="zh-CN" altLang="en-US" dirty="0"/>
              <a:t>私人结果</a:t>
            </a:r>
            <a:r>
              <a:rPr lang="en-US" altLang="zh-CN" dirty="0"/>
              <a:t>=</a:t>
            </a:r>
            <a:r>
              <a:rPr lang="zh-CN" altLang="en-US" dirty="0"/>
              <a:t>有效率的结果</a:t>
            </a:r>
          </a:p>
        </p:txBody>
      </p:sp>
    </p:spTree>
    <p:extLst>
      <p:ext uri="{BB962C8B-B14F-4D97-AF65-F5344CB8AC3E}">
        <p14:creationId xmlns:p14="http://schemas.microsoft.com/office/powerpoint/2010/main" val="1173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D2574-FDDB-4C1C-B157-9A08157D8A1C}"/>
              </a:ext>
            </a:extLst>
          </p:cNvPr>
          <p:cNvSpPr>
            <a:spLocks noGrp="1"/>
          </p:cNvSpPr>
          <p:nvPr>
            <p:ph type="title"/>
          </p:nvPr>
        </p:nvSpPr>
        <p:spPr/>
        <p:txBody>
          <a:bodyPr/>
          <a:lstStyle/>
          <a:p>
            <a:r>
              <a:rPr lang="zh-CN" altLang="en-US" dirty="0"/>
              <a:t>科斯定理：一个例子</a:t>
            </a:r>
          </a:p>
        </p:txBody>
      </p:sp>
      <p:sp>
        <p:nvSpPr>
          <p:cNvPr id="3" name="内容占位符 2">
            <a:extLst>
              <a:ext uri="{FF2B5EF4-FFF2-40B4-BE49-F238E27FC236}">
                <a16:creationId xmlns:a16="http://schemas.microsoft.com/office/drawing/2014/main" id="{87833F07-05AF-45F4-8F60-69023850F1F0}"/>
              </a:ext>
            </a:extLst>
          </p:cNvPr>
          <p:cNvSpPr>
            <a:spLocks noGrp="1"/>
          </p:cNvSpPr>
          <p:nvPr>
            <p:ph idx="1"/>
          </p:nvPr>
        </p:nvSpPr>
        <p:spPr/>
        <p:txBody>
          <a:bodyPr/>
          <a:lstStyle/>
          <a:p>
            <a:r>
              <a:rPr lang="zh-CN" altLang="en-US" dirty="0"/>
              <a:t>假设</a:t>
            </a:r>
            <a:r>
              <a:rPr lang="en-US" altLang="zh-CN" dirty="0"/>
              <a:t>A</a:t>
            </a:r>
            <a:r>
              <a:rPr lang="zh-CN" altLang="en-US" dirty="0"/>
              <a:t>养狗的收益 </a:t>
            </a:r>
            <a:r>
              <a:rPr lang="en-US" altLang="zh-CN" dirty="0"/>
              <a:t>= $5, B</a:t>
            </a:r>
            <a:r>
              <a:rPr lang="zh-CN" altLang="en-US" dirty="0"/>
              <a:t>承受狗吠的成本</a:t>
            </a:r>
            <a:r>
              <a:rPr lang="en-US" altLang="zh-CN" dirty="0"/>
              <a:t>= $8</a:t>
            </a:r>
          </a:p>
          <a:p>
            <a:r>
              <a:rPr lang="zh-CN" altLang="en-US" dirty="0"/>
              <a:t>社会有效率的结果：</a:t>
            </a:r>
            <a:r>
              <a:rPr lang="en-US" altLang="zh-CN" dirty="0"/>
              <a:t>A</a:t>
            </a:r>
            <a:r>
              <a:rPr lang="zh-CN" altLang="en-US" dirty="0"/>
              <a:t>放弃养狗</a:t>
            </a:r>
          </a:p>
          <a:p>
            <a:r>
              <a:rPr lang="zh-CN" altLang="en-US" dirty="0"/>
              <a:t>假设</a:t>
            </a:r>
            <a:r>
              <a:rPr lang="en-US" altLang="zh-CN" dirty="0"/>
              <a:t>A</a:t>
            </a:r>
            <a:r>
              <a:rPr lang="zh-CN" altLang="en-US" dirty="0"/>
              <a:t>没有养狗的权利</a:t>
            </a:r>
          </a:p>
          <a:p>
            <a:r>
              <a:rPr lang="zh-CN" altLang="en-US" dirty="0"/>
              <a:t>私人结果： </a:t>
            </a:r>
          </a:p>
          <a:p>
            <a:pPr lvl="1"/>
            <a:r>
              <a:rPr lang="en-US" altLang="zh-CN" dirty="0"/>
              <a:t>A</a:t>
            </a:r>
            <a:r>
              <a:rPr lang="zh-CN" altLang="en-US" dirty="0"/>
              <a:t>不愿意支付超过</a:t>
            </a:r>
            <a:r>
              <a:rPr lang="en-US" altLang="zh-CN" dirty="0"/>
              <a:t>$8</a:t>
            </a:r>
            <a:r>
              <a:rPr lang="zh-CN" altLang="en-US" dirty="0"/>
              <a:t>让</a:t>
            </a:r>
            <a:r>
              <a:rPr lang="en-US" altLang="zh-CN" dirty="0"/>
              <a:t>B</a:t>
            </a:r>
            <a:r>
              <a:rPr lang="zh-CN" altLang="en-US" dirty="0"/>
              <a:t>允许自己养狗</a:t>
            </a:r>
          </a:p>
          <a:p>
            <a:pPr lvl="1"/>
            <a:r>
              <a:rPr lang="en-US" altLang="zh-CN" dirty="0"/>
              <a:t>A</a:t>
            </a:r>
            <a:r>
              <a:rPr lang="zh-CN" altLang="en-US" dirty="0"/>
              <a:t>放弃养狗</a:t>
            </a:r>
          </a:p>
          <a:p>
            <a:r>
              <a:rPr lang="zh-CN" altLang="en-US" dirty="0"/>
              <a:t>私人结果</a:t>
            </a:r>
            <a:r>
              <a:rPr lang="en-US" altLang="zh-CN" dirty="0"/>
              <a:t>=</a:t>
            </a:r>
            <a:r>
              <a:rPr lang="zh-CN" altLang="en-US" dirty="0"/>
              <a:t>有效率的结果</a:t>
            </a:r>
          </a:p>
        </p:txBody>
      </p:sp>
    </p:spTree>
    <p:extLst>
      <p:ext uri="{BB962C8B-B14F-4D97-AF65-F5344CB8AC3E}">
        <p14:creationId xmlns:p14="http://schemas.microsoft.com/office/powerpoint/2010/main" val="366583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4D4AC-20D2-4CA5-A4F8-1A0D7ED24FDD}"/>
              </a:ext>
            </a:extLst>
          </p:cNvPr>
          <p:cNvSpPr>
            <a:spLocks noGrp="1"/>
          </p:cNvSpPr>
          <p:nvPr>
            <p:ph type="title"/>
          </p:nvPr>
        </p:nvSpPr>
        <p:spPr/>
        <p:txBody>
          <a:bodyPr/>
          <a:lstStyle/>
          <a:p>
            <a:r>
              <a:rPr lang="zh-CN" altLang="en-US" dirty="0"/>
              <a:t>科斯定理：一个例子</a:t>
            </a:r>
          </a:p>
        </p:txBody>
      </p:sp>
      <p:sp>
        <p:nvSpPr>
          <p:cNvPr id="3" name="内容占位符 2">
            <a:extLst>
              <a:ext uri="{FF2B5EF4-FFF2-40B4-BE49-F238E27FC236}">
                <a16:creationId xmlns:a16="http://schemas.microsoft.com/office/drawing/2014/main" id="{82695A81-A832-4A3D-8570-642796AA0047}"/>
              </a:ext>
            </a:extLst>
          </p:cNvPr>
          <p:cNvSpPr>
            <a:spLocks noGrp="1"/>
          </p:cNvSpPr>
          <p:nvPr>
            <p:ph idx="1"/>
          </p:nvPr>
        </p:nvSpPr>
        <p:spPr/>
        <p:txBody>
          <a:bodyPr/>
          <a:lstStyle/>
          <a:p>
            <a:r>
              <a:rPr lang="zh-CN" altLang="en-US" dirty="0"/>
              <a:t>假设</a:t>
            </a:r>
            <a:r>
              <a:rPr lang="en-US" altLang="zh-CN" dirty="0"/>
              <a:t>A</a:t>
            </a:r>
            <a:r>
              <a:rPr lang="zh-CN" altLang="en-US" dirty="0"/>
              <a:t>养狗的收益</a:t>
            </a:r>
            <a:r>
              <a:rPr lang="en-US" altLang="zh-CN" dirty="0"/>
              <a:t>=$10, B</a:t>
            </a:r>
            <a:r>
              <a:rPr lang="zh-CN" altLang="en-US" dirty="0"/>
              <a:t>承受狗吠的成本</a:t>
            </a:r>
            <a:r>
              <a:rPr lang="en-US" altLang="zh-CN" dirty="0"/>
              <a:t>=$8</a:t>
            </a:r>
          </a:p>
          <a:p>
            <a:r>
              <a:rPr lang="zh-CN" altLang="en-US" dirty="0"/>
              <a:t>社会有效率的结果：</a:t>
            </a:r>
            <a:r>
              <a:rPr lang="en-US" altLang="zh-CN" dirty="0"/>
              <a:t>A</a:t>
            </a:r>
            <a:r>
              <a:rPr lang="zh-CN" altLang="en-US" dirty="0"/>
              <a:t>继续养狗</a:t>
            </a:r>
          </a:p>
          <a:p>
            <a:r>
              <a:rPr lang="zh-CN" altLang="en-US" dirty="0"/>
              <a:t>假设</a:t>
            </a:r>
            <a:r>
              <a:rPr lang="en-US" altLang="zh-CN" dirty="0"/>
              <a:t>A</a:t>
            </a:r>
            <a:r>
              <a:rPr lang="zh-CN" altLang="en-US" dirty="0"/>
              <a:t>有养狗的权利</a:t>
            </a:r>
          </a:p>
          <a:p>
            <a:r>
              <a:rPr lang="zh-CN" altLang="en-US" dirty="0"/>
              <a:t>私人结果： </a:t>
            </a:r>
          </a:p>
          <a:p>
            <a:pPr lvl="1"/>
            <a:r>
              <a:rPr lang="en-US" altLang="zh-CN" dirty="0"/>
              <a:t>B</a:t>
            </a:r>
            <a:r>
              <a:rPr lang="zh-CN" altLang="en-US" dirty="0"/>
              <a:t>不愿意支付超过 </a:t>
            </a:r>
            <a:r>
              <a:rPr lang="en-US" altLang="zh-CN" dirty="0"/>
              <a:t>$8</a:t>
            </a:r>
            <a:r>
              <a:rPr lang="zh-CN" altLang="en-US" dirty="0"/>
              <a:t>，</a:t>
            </a:r>
          </a:p>
          <a:p>
            <a:pPr lvl="1"/>
            <a:r>
              <a:rPr lang="en-US" altLang="zh-CN" dirty="0"/>
              <a:t>A</a:t>
            </a:r>
            <a:r>
              <a:rPr lang="zh-CN" altLang="en-US" dirty="0"/>
              <a:t>也不愿意接受少于 </a:t>
            </a:r>
            <a:r>
              <a:rPr lang="en-US" altLang="zh-CN" dirty="0"/>
              <a:t>$10</a:t>
            </a:r>
            <a:r>
              <a:rPr lang="zh-CN" altLang="en-US" dirty="0"/>
              <a:t>，</a:t>
            </a:r>
          </a:p>
          <a:p>
            <a:pPr lvl="1"/>
            <a:r>
              <a:rPr lang="en-US" altLang="zh-CN" dirty="0"/>
              <a:t>A</a:t>
            </a:r>
            <a:r>
              <a:rPr lang="zh-CN" altLang="en-US" dirty="0"/>
              <a:t>继续养狗</a:t>
            </a:r>
          </a:p>
          <a:p>
            <a:r>
              <a:rPr lang="zh-CN" altLang="en-US" dirty="0"/>
              <a:t>私人结果</a:t>
            </a:r>
            <a:r>
              <a:rPr lang="en-US" altLang="zh-CN" dirty="0"/>
              <a:t>=</a:t>
            </a:r>
            <a:r>
              <a:rPr lang="zh-CN" altLang="en-US" dirty="0"/>
              <a:t>有效率的结果</a:t>
            </a:r>
          </a:p>
        </p:txBody>
      </p:sp>
    </p:spTree>
    <p:extLst>
      <p:ext uri="{BB962C8B-B14F-4D97-AF65-F5344CB8AC3E}">
        <p14:creationId xmlns:p14="http://schemas.microsoft.com/office/powerpoint/2010/main" val="1670981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94487-9029-44F9-B726-7E0534677C9A}"/>
              </a:ext>
            </a:extLst>
          </p:cNvPr>
          <p:cNvSpPr>
            <a:spLocks noGrp="1"/>
          </p:cNvSpPr>
          <p:nvPr>
            <p:ph type="title"/>
          </p:nvPr>
        </p:nvSpPr>
        <p:spPr/>
        <p:txBody>
          <a:bodyPr/>
          <a:lstStyle/>
          <a:p>
            <a:r>
              <a:rPr lang="zh-CN" altLang="en-US" dirty="0"/>
              <a:t>科斯定理：一个例子</a:t>
            </a:r>
          </a:p>
        </p:txBody>
      </p:sp>
      <p:sp>
        <p:nvSpPr>
          <p:cNvPr id="3" name="内容占位符 2">
            <a:extLst>
              <a:ext uri="{FF2B5EF4-FFF2-40B4-BE49-F238E27FC236}">
                <a16:creationId xmlns:a16="http://schemas.microsoft.com/office/drawing/2014/main" id="{EF775882-CBC5-4420-B5A8-B4A5CEC769D7}"/>
              </a:ext>
            </a:extLst>
          </p:cNvPr>
          <p:cNvSpPr>
            <a:spLocks noGrp="1"/>
          </p:cNvSpPr>
          <p:nvPr>
            <p:ph idx="1"/>
          </p:nvPr>
        </p:nvSpPr>
        <p:spPr/>
        <p:txBody>
          <a:bodyPr/>
          <a:lstStyle/>
          <a:p>
            <a:r>
              <a:rPr lang="zh-CN" altLang="en-US" dirty="0"/>
              <a:t>假设</a:t>
            </a:r>
            <a:r>
              <a:rPr lang="en-US" altLang="zh-CN" dirty="0"/>
              <a:t>A</a:t>
            </a:r>
            <a:r>
              <a:rPr lang="zh-CN" altLang="en-US" dirty="0"/>
              <a:t>养狗的收益</a:t>
            </a:r>
            <a:r>
              <a:rPr lang="en-US" altLang="zh-CN" dirty="0"/>
              <a:t>=$10, B</a:t>
            </a:r>
            <a:r>
              <a:rPr lang="zh-CN" altLang="en-US" dirty="0"/>
              <a:t>承受狗吠的成本</a:t>
            </a:r>
            <a:r>
              <a:rPr lang="en-US" altLang="zh-CN" dirty="0"/>
              <a:t>=$8</a:t>
            </a:r>
          </a:p>
          <a:p>
            <a:r>
              <a:rPr lang="zh-CN" altLang="en-US" dirty="0"/>
              <a:t>社会有效率的结果：</a:t>
            </a:r>
            <a:r>
              <a:rPr lang="en-US" altLang="zh-CN" dirty="0"/>
              <a:t>A</a:t>
            </a:r>
            <a:r>
              <a:rPr lang="zh-CN" altLang="en-US" dirty="0"/>
              <a:t>继续养狗</a:t>
            </a:r>
          </a:p>
          <a:p>
            <a:r>
              <a:rPr lang="zh-CN" altLang="en-US" dirty="0"/>
              <a:t>假设</a:t>
            </a:r>
            <a:r>
              <a:rPr lang="en-US" altLang="zh-CN" dirty="0"/>
              <a:t>A</a:t>
            </a:r>
            <a:r>
              <a:rPr lang="zh-CN" altLang="en-US" dirty="0"/>
              <a:t>没有养狗的权利</a:t>
            </a:r>
          </a:p>
          <a:p>
            <a:r>
              <a:rPr lang="zh-CN" altLang="en-US" dirty="0"/>
              <a:t>私人结果： </a:t>
            </a:r>
          </a:p>
          <a:p>
            <a:pPr lvl="1"/>
            <a:r>
              <a:rPr lang="en-US" altLang="zh-CN" dirty="0"/>
              <a:t>A</a:t>
            </a:r>
            <a:r>
              <a:rPr lang="zh-CN" altLang="en-US" dirty="0"/>
              <a:t>支付</a:t>
            </a:r>
            <a:r>
              <a:rPr lang="en-US" altLang="zh-CN" dirty="0"/>
              <a:t>$9</a:t>
            </a:r>
            <a:r>
              <a:rPr lang="zh-CN" altLang="en-US" dirty="0"/>
              <a:t>让</a:t>
            </a:r>
            <a:r>
              <a:rPr lang="en-US" altLang="zh-CN" dirty="0"/>
              <a:t>B</a:t>
            </a:r>
            <a:r>
              <a:rPr lang="zh-CN" altLang="en-US" dirty="0"/>
              <a:t>允许自己养狗，</a:t>
            </a:r>
          </a:p>
          <a:p>
            <a:pPr lvl="1"/>
            <a:r>
              <a:rPr lang="en-US" altLang="zh-CN" dirty="0"/>
              <a:t>B</a:t>
            </a:r>
            <a:r>
              <a:rPr lang="zh-CN" altLang="en-US" dirty="0"/>
              <a:t>接受提议</a:t>
            </a:r>
          </a:p>
          <a:p>
            <a:pPr lvl="1"/>
            <a:r>
              <a:rPr lang="en-US" altLang="zh-CN" dirty="0"/>
              <a:t>A</a:t>
            </a:r>
            <a:r>
              <a:rPr lang="zh-CN" altLang="en-US" dirty="0"/>
              <a:t>继续养狗</a:t>
            </a:r>
          </a:p>
          <a:p>
            <a:r>
              <a:rPr lang="zh-CN" altLang="en-US" dirty="0"/>
              <a:t>私人结果</a:t>
            </a:r>
            <a:r>
              <a:rPr lang="en-US" altLang="zh-CN" dirty="0"/>
              <a:t>=</a:t>
            </a:r>
            <a:r>
              <a:rPr lang="zh-CN" altLang="en-US" dirty="0"/>
              <a:t>有效率的结果</a:t>
            </a:r>
          </a:p>
        </p:txBody>
      </p:sp>
    </p:spTree>
    <p:extLst>
      <p:ext uri="{BB962C8B-B14F-4D97-AF65-F5344CB8AC3E}">
        <p14:creationId xmlns:p14="http://schemas.microsoft.com/office/powerpoint/2010/main" val="3018047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BDBBB-9094-4D6C-A189-C0DFFC299C7F}"/>
              </a:ext>
            </a:extLst>
          </p:cNvPr>
          <p:cNvSpPr>
            <a:spLocks noGrp="1"/>
          </p:cNvSpPr>
          <p:nvPr>
            <p:ph type="title"/>
          </p:nvPr>
        </p:nvSpPr>
        <p:spPr/>
        <p:txBody>
          <a:bodyPr/>
          <a:lstStyle/>
          <a:p>
            <a:r>
              <a:rPr lang="zh-CN" altLang="en-US" dirty="0"/>
              <a:t>科斯定理的解释</a:t>
            </a:r>
          </a:p>
        </p:txBody>
      </p:sp>
      <p:sp>
        <p:nvSpPr>
          <p:cNvPr id="3" name="内容占位符 2">
            <a:extLst>
              <a:ext uri="{FF2B5EF4-FFF2-40B4-BE49-F238E27FC236}">
                <a16:creationId xmlns:a16="http://schemas.microsoft.com/office/drawing/2014/main" id="{7D551537-6CF3-4AF8-9EF4-C84F3D63D899}"/>
              </a:ext>
            </a:extLst>
          </p:cNvPr>
          <p:cNvSpPr>
            <a:spLocks noGrp="1"/>
          </p:cNvSpPr>
          <p:nvPr>
            <p:ph idx="1"/>
          </p:nvPr>
        </p:nvSpPr>
        <p:spPr/>
        <p:txBody>
          <a:bodyPr/>
          <a:lstStyle/>
          <a:p>
            <a:r>
              <a:rPr lang="zh-CN" altLang="en-US" dirty="0"/>
              <a:t>两大假设：初始产权清晰，交易成本为零 </a:t>
            </a:r>
            <a:r>
              <a:rPr lang="en-US" altLang="zh-CN" dirty="0"/>
              <a:t>(benchmark)</a:t>
            </a:r>
          </a:p>
          <a:p>
            <a:r>
              <a:rPr lang="zh-CN" altLang="en-US" dirty="0"/>
              <a:t>初始产权不影响蛋糕的大小！！</a:t>
            </a:r>
          </a:p>
          <a:p>
            <a:pPr lvl="1"/>
            <a:r>
              <a:rPr lang="zh-CN" altLang="en-US" dirty="0"/>
              <a:t>对效率而言，初始产权是无关的！</a:t>
            </a:r>
          </a:p>
          <a:p>
            <a:r>
              <a:rPr lang="zh-CN" altLang="en-US" dirty="0"/>
              <a:t>初始产权影响蛋糕的分配！</a:t>
            </a:r>
          </a:p>
          <a:p>
            <a:r>
              <a:rPr lang="zh-CN" altLang="en-US" dirty="0"/>
              <a:t>如何实现配置？自由议价</a:t>
            </a:r>
          </a:p>
          <a:p>
            <a:pPr lvl="1"/>
            <a:r>
              <a:rPr lang="zh-CN" altLang="en-US" dirty="0"/>
              <a:t>市场的真谛不是价格，而是产权与自由议价！</a:t>
            </a:r>
          </a:p>
          <a:p>
            <a:endParaRPr lang="zh-CN" altLang="en-US" dirty="0"/>
          </a:p>
        </p:txBody>
      </p:sp>
    </p:spTree>
    <p:extLst>
      <p:ext uri="{BB962C8B-B14F-4D97-AF65-F5344CB8AC3E}">
        <p14:creationId xmlns:p14="http://schemas.microsoft.com/office/powerpoint/2010/main" val="931370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05682-AB13-4F2B-B92E-8A095BB1A25A}"/>
              </a:ext>
            </a:extLst>
          </p:cNvPr>
          <p:cNvSpPr>
            <a:spLocks noGrp="1"/>
          </p:cNvSpPr>
          <p:nvPr>
            <p:ph type="title"/>
          </p:nvPr>
        </p:nvSpPr>
        <p:spPr/>
        <p:txBody>
          <a:bodyPr/>
          <a:lstStyle/>
          <a:p>
            <a:r>
              <a:rPr lang="zh-CN" altLang="en-US" dirty="0"/>
              <a:t>科斯定理的假设</a:t>
            </a:r>
            <a:r>
              <a:rPr lang="en-US" altLang="zh-CN" dirty="0"/>
              <a:t>1</a:t>
            </a:r>
            <a:r>
              <a:rPr lang="zh-CN" altLang="en-US" dirty="0"/>
              <a:t>：产权清晰</a:t>
            </a:r>
          </a:p>
        </p:txBody>
      </p:sp>
      <p:sp>
        <p:nvSpPr>
          <p:cNvPr id="3" name="内容占位符 2">
            <a:extLst>
              <a:ext uri="{FF2B5EF4-FFF2-40B4-BE49-F238E27FC236}">
                <a16:creationId xmlns:a16="http://schemas.microsoft.com/office/drawing/2014/main" id="{FFE2CE67-631E-40A7-B3E6-FFE44964A01F}"/>
              </a:ext>
            </a:extLst>
          </p:cNvPr>
          <p:cNvSpPr>
            <a:spLocks noGrp="1"/>
          </p:cNvSpPr>
          <p:nvPr>
            <p:ph idx="1"/>
          </p:nvPr>
        </p:nvSpPr>
        <p:spPr/>
        <p:txBody>
          <a:bodyPr>
            <a:normAutofit/>
          </a:bodyPr>
          <a:lstStyle/>
          <a:p>
            <a:r>
              <a:rPr lang="zh-CN" altLang="en-US" dirty="0"/>
              <a:t>如果没有产权清晰界定，所有的行为都有外部性</a:t>
            </a:r>
          </a:p>
          <a:p>
            <a:pPr lvl="1"/>
            <a:r>
              <a:rPr lang="zh-CN" altLang="en-US" dirty="0"/>
              <a:t>集体农庄</a:t>
            </a:r>
          </a:p>
          <a:p>
            <a:r>
              <a:rPr lang="zh-CN" altLang="en-US" dirty="0"/>
              <a:t>如果产权界定清楚，所谓的外部性不过是对他人财产权的侵害而已。</a:t>
            </a:r>
          </a:p>
          <a:p>
            <a:pPr lvl="1"/>
            <a:r>
              <a:rPr lang="zh-CN" altLang="en-US" dirty="0"/>
              <a:t>先占原则：小明能搬到一个工厂旁边然后要求补偿吗？</a:t>
            </a:r>
          </a:p>
          <a:p>
            <a:r>
              <a:rPr lang="zh-CN" altLang="en-US" dirty="0"/>
              <a:t>界定产权是需要成本的，这种成本与技术有关。</a:t>
            </a:r>
          </a:p>
          <a:p>
            <a:r>
              <a:rPr lang="zh-CN" altLang="en-US" dirty="0"/>
              <a:t>政府的作用：界定和保护产权！</a:t>
            </a:r>
          </a:p>
          <a:p>
            <a:endParaRPr lang="zh-CN" altLang="en-US" dirty="0"/>
          </a:p>
          <a:p>
            <a:endParaRPr lang="zh-CN" altLang="en-US" dirty="0"/>
          </a:p>
        </p:txBody>
      </p:sp>
    </p:spTree>
    <p:extLst>
      <p:ext uri="{BB962C8B-B14F-4D97-AF65-F5344CB8AC3E}">
        <p14:creationId xmlns:p14="http://schemas.microsoft.com/office/powerpoint/2010/main" val="2243202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D2158-EDA3-453F-9097-1B264D00DFEA}"/>
              </a:ext>
            </a:extLst>
          </p:cNvPr>
          <p:cNvSpPr>
            <a:spLocks noGrp="1"/>
          </p:cNvSpPr>
          <p:nvPr>
            <p:ph type="title"/>
          </p:nvPr>
        </p:nvSpPr>
        <p:spPr/>
        <p:txBody>
          <a:bodyPr/>
          <a:lstStyle/>
          <a:p>
            <a:r>
              <a:rPr lang="zh-CN" altLang="en-US" dirty="0"/>
              <a:t>应用</a:t>
            </a:r>
            <a:r>
              <a:rPr lang="en-US" altLang="zh-CN" dirty="0"/>
              <a:t>: </a:t>
            </a:r>
            <a:r>
              <a:rPr lang="zh-CN" altLang="en-US" dirty="0"/>
              <a:t>污染权许可证</a:t>
            </a:r>
          </a:p>
        </p:txBody>
      </p:sp>
      <p:sp>
        <p:nvSpPr>
          <p:cNvPr id="3" name="内容占位符 2">
            <a:extLst>
              <a:ext uri="{FF2B5EF4-FFF2-40B4-BE49-F238E27FC236}">
                <a16:creationId xmlns:a16="http://schemas.microsoft.com/office/drawing/2014/main" id="{9BBDF167-00ED-4FAC-B0D4-74B2B101E30E}"/>
              </a:ext>
            </a:extLst>
          </p:cNvPr>
          <p:cNvSpPr>
            <a:spLocks noGrp="1"/>
          </p:cNvSpPr>
          <p:nvPr>
            <p:ph idx="1"/>
          </p:nvPr>
        </p:nvSpPr>
        <p:spPr/>
        <p:txBody>
          <a:bodyPr/>
          <a:lstStyle/>
          <a:p>
            <a:r>
              <a:rPr lang="zh-CN" altLang="en-US" dirty="0"/>
              <a:t>界定污染权</a:t>
            </a:r>
          </a:p>
          <a:p>
            <a:r>
              <a:rPr lang="zh-CN" altLang="en-US" dirty="0"/>
              <a:t>像大多数需求曲线一样，企业对污染的需求也随污染价格上升而下降</a:t>
            </a:r>
          </a:p>
          <a:p>
            <a:r>
              <a:rPr lang="zh-CN" altLang="en-US" dirty="0"/>
              <a:t>当政策制定者不知道各个企业污染成本以及需求的信息时，市场能更好的达到减少污染的目标。 </a:t>
            </a:r>
          </a:p>
        </p:txBody>
      </p:sp>
    </p:spTree>
    <p:extLst>
      <p:ext uri="{BB962C8B-B14F-4D97-AF65-F5344CB8AC3E}">
        <p14:creationId xmlns:p14="http://schemas.microsoft.com/office/powerpoint/2010/main" val="958600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59346-E10A-4BC6-8321-7ED3E096BD2D}"/>
              </a:ext>
            </a:extLst>
          </p:cNvPr>
          <p:cNvSpPr>
            <a:spLocks noGrp="1"/>
          </p:cNvSpPr>
          <p:nvPr>
            <p:ph type="title"/>
          </p:nvPr>
        </p:nvSpPr>
        <p:spPr/>
        <p:txBody>
          <a:bodyPr/>
          <a:lstStyle/>
          <a:p>
            <a:r>
              <a:rPr lang="zh-CN" altLang="en-US" dirty="0"/>
              <a:t>应用</a:t>
            </a:r>
            <a:r>
              <a:rPr lang="en-US" altLang="zh-CN" dirty="0"/>
              <a:t>: </a:t>
            </a:r>
            <a:r>
              <a:rPr lang="zh-CN" altLang="en-US" dirty="0"/>
              <a:t>污染权许可证</a:t>
            </a:r>
          </a:p>
        </p:txBody>
      </p:sp>
      <p:sp>
        <p:nvSpPr>
          <p:cNvPr id="3" name="内容占位符 2">
            <a:extLst>
              <a:ext uri="{FF2B5EF4-FFF2-40B4-BE49-F238E27FC236}">
                <a16:creationId xmlns:a16="http://schemas.microsoft.com/office/drawing/2014/main" id="{AE623EB0-85A7-46A5-9F0C-0397FA6FB686}"/>
              </a:ext>
            </a:extLst>
          </p:cNvPr>
          <p:cNvSpPr>
            <a:spLocks noGrp="1"/>
          </p:cNvSpPr>
          <p:nvPr>
            <p:ph idx="1"/>
          </p:nvPr>
        </p:nvSpPr>
        <p:spPr/>
        <p:txBody>
          <a:bodyPr/>
          <a:lstStyle/>
          <a:p>
            <a:r>
              <a:rPr lang="zh-CN" altLang="en-US" dirty="0"/>
              <a:t>美国</a:t>
            </a:r>
            <a:r>
              <a:rPr lang="en-US" altLang="zh-CN" dirty="0"/>
              <a:t>SO2 </a:t>
            </a:r>
            <a:r>
              <a:rPr lang="zh-CN" altLang="en-US" dirty="0"/>
              <a:t>污染许可证从</a:t>
            </a:r>
            <a:r>
              <a:rPr lang="en-US" altLang="zh-CN" dirty="0"/>
              <a:t>1995</a:t>
            </a:r>
            <a:r>
              <a:rPr lang="zh-CN" altLang="en-US" dirty="0"/>
              <a:t>年便开始可以进行交易</a:t>
            </a:r>
          </a:p>
          <a:p>
            <a:r>
              <a:rPr lang="zh-CN" altLang="en-US" dirty="0"/>
              <a:t>在美国东北部，氮氧化物污染许可证从</a:t>
            </a:r>
            <a:r>
              <a:rPr lang="en-US" altLang="zh-CN" dirty="0"/>
              <a:t>1999</a:t>
            </a:r>
            <a:r>
              <a:rPr lang="zh-CN" altLang="en-US" dirty="0"/>
              <a:t>年开始可以进行交易</a:t>
            </a:r>
          </a:p>
          <a:p>
            <a:r>
              <a:rPr lang="zh-CN" altLang="en-US" dirty="0"/>
              <a:t>欧洲从</a:t>
            </a:r>
            <a:r>
              <a:rPr lang="en-US" altLang="zh-CN" dirty="0"/>
              <a:t>2005</a:t>
            </a:r>
            <a:r>
              <a:rPr lang="zh-CN" altLang="en-US" dirty="0"/>
              <a:t>年</a:t>
            </a:r>
            <a:r>
              <a:rPr lang="en-US" altLang="zh-CN" dirty="0"/>
              <a:t>1</a:t>
            </a:r>
            <a:r>
              <a:rPr lang="zh-CN" altLang="en-US" dirty="0"/>
              <a:t>月开始允许碳排放量的交易</a:t>
            </a:r>
          </a:p>
          <a:p>
            <a:r>
              <a:rPr lang="zh-CN" altLang="en-US" dirty="0"/>
              <a:t>中国从</a:t>
            </a:r>
            <a:r>
              <a:rPr lang="en-US" altLang="zh-CN" dirty="0"/>
              <a:t>2013</a:t>
            </a:r>
            <a:r>
              <a:rPr lang="zh-CN" altLang="en-US" dirty="0"/>
              <a:t>年</a:t>
            </a:r>
            <a:r>
              <a:rPr lang="en-US" altLang="zh-CN" dirty="0"/>
              <a:t>6</a:t>
            </a:r>
            <a:r>
              <a:rPr lang="zh-CN" altLang="en-US" dirty="0"/>
              <a:t>月在深圳开始允许碳排放量交易。</a:t>
            </a:r>
          </a:p>
          <a:p>
            <a:endParaRPr lang="zh-CN" altLang="en-US" dirty="0"/>
          </a:p>
        </p:txBody>
      </p:sp>
    </p:spTree>
    <p:extLst>
      <p:ext uri="{BB962C8B-B14F-4D97-AF65-F5344CB8AC3E}">
        <p14:creationId xmlns:p14="http://schemas.microsoft.com/office/powerpoint/2010/main" val="49824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02F66BD-CB4C-4394-9AAE-2715548D621E}"/>
              </a:ext>
            </a:extLst>
          </p:cNvPr>
          <p:cNvSpPr>
            <a:spLocks noGrp="1"/>
          </p:cNvSpPr>
          <p:nvPr>
            <p:ph type="title"/>
          </p:nvPr>
        </p:nvSpPr>
        <p:spPr/>
        <p:txBody>
          <a:bodyPr/>
          <a:lstStyle/>
          <a:p>
            <a:r>
              <a:rPr lang="zh-CN" altLang="en-US" dirty="0"/>
              <a:t>外部性</a:t>
            </a:r>
          </a:p>
        </p:txBody>
      </p:sp>
      <p:sp>
        <p:nvSpPr>
          <p:cNvPr id="5" name="文本占位符 4">
            <a:extLst>
              <a:ext uri="{FF2B5EF4-FFF2-40B4-BE49-F238E27FC236}">
                <a16:creationId xmlns:a16="http://schemas.microsoft.com/office/drawing/2014/main" id="{354C7110-8BBB-4DDA-A5F9-C919D77BDF6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7565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68B4E-BC42-4DC5-AB0A-7DE26A6A80F8}"/>
              </a:ext>
            </a:extLst>
          </p:cNvPr>
          <p:cNvSpPr>
            <a:spLocks noGrp="1"/>
          </p:cNvSpPr>
          <p:nvPr>
            <p:ph type="title"/>
          </p:nvPr>
        </p:nvSpPr>
        <p:spPr/>
        <p:txBody>
          <a:bodyPr/>
          <a:lstStyle/>
          <a:p>
            <a:r>
              <a:rPr lang="zh-CN" altLang="en-US" dirty="0"/>
              <a:t>科斯定理的假设</a:t>
            </a:r>
            <a:r>
              <a:rPr lang="en-US" altLang="zh-CN" dirty="0"/>
              <a:t>2</a:t>
            </a:r>
            <a:r>
              <a:rPr lang="zh-CN" altLang="en-US" dirty="0"/>
              <a:t>：交易成本为零</a:t>
            </a:r>
          </a:p>
        </p:txBody>
      </p:sp>
      <p:sp>
        <p:nvSpPr>
          <p:cNvPr id="3" name="内容占位符 2">
            <a:extLst>
              <a:ext uri="{FF2B5EF4-FFF2-40B4-BE49-F238E27FC236}">
                <a16:creationId xmlns:a16="http://schemas.microsoft.com/office/drawing/2014/main" id="{60E8E808-3D03-48F5-88E9-F5574BAB8AC3}"/>
              </a:ext>
            </a:extLst>
          </p:cNvPr>
          <p:cNvSpPr>
            <a:spLocks noGrp="1"/>
          </p:cNvSpPr>
          <p:nvPr>
            <p:ph idx="1"/>
          </p:nvPr>
        </p:nvSpPr>
        <p:spPr/>
        <p:txBody>
          <a:bodyPr/>
          <a:lstStyle/>
          <a:p>
            <a:r>
              <a:rPr lang="zh-CN" altLang="en-US" dirty="0"/>
              <a:t>交易成本包括所有与交易有关的成本，包括发现交易对象的成本、谈判成本、签约成本、执行成本，以及所有可能的效率损失</a:t>
            </a:r>
          </a:p>
          <a:p>
            <a:r>
              <a:rPr lang="zh-CN" altLang="en-US" dirty="0"/>
              <a:t>影响交易成本的因素：</a:t>
            </a:r>
          </a:p>
          <a:p>
            <a:pPr lvl="1"/>
            <a:r>
              <a:rPr lang="zh-CN" altLang="en-US" dirty="0"/>
              <a:t>信息不对称（信息越不对称，越容易出现错误的判断）</a:t>
            </a:r>
          </a:p>
          <a:p>
            <a:pPr lvl="1"/>
            <a:r>
              <a:rPr lang="zh-CN" altLang="en-US" dirty="0"/>
              <a:t>交易者的数量（人越多，协调成本越高）</a:t>
            </a:r>
          </a:p>
          <a:p>
            <a:pPr lvl="1"/>
            <a:r>
              <a:rPr lang="zh-CN" altLang="en-US" dirty="0"/>
              <a:t>讨价还价的程序</a:t>
            </a:r>
          </a:p>
          <a:p>
            <a:endParaRPr lang="zh-CN" altLang="en-US" dirty="0"/>
          </a:p>
        </p:txBody>
      </p:sp>
    </p:spTree>
    <p:extLst>
      <p:ext uri="{BB962C8B-B14F-4D97-AF65-F5344CB8AC3E}">
        <p14:creationId xmlns:p14="http://schemas.microsoft.com/office/powerpoint/2010/main" val="2692964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9166-3C69-4F28-97D2-EF70D5853E69}"/>
              </a:ext>
            </a:extLst>
          </p:cNvPr>
          <p:cNvSpPr>
            <a:spLocks noGrp="1"/>
          </p:cNvSpPr>
          <p:nvPr>
            <p:ph type="title"/>
          </p:nvPr>
        </p:nvSpPr>
        <p:spPr/>
        <p:txBody>
          <a:bodyPr/>
          <a:lstStyle/>
          <a:p>
            <a:r>
              <a:rPr lang="zh-CN" altLang="en-US" dirty="0"/>
              <a:t>科斯定理的假设</a:t>
            </a:r>
            <a:r>
              <a:rPr lang="en-US" altLang="zh-CN" dirty="0"/>
              <a:t>2</a:t>
            </a:r>
            <a:r>
              <a:rPr lang="zh-CN" altLang="en-US" dirty="0"/>
              <a:t>：交易成本为零</a:t>
            </a:r>
          </a:p>
        </p:txBody>
      </p:sp>
      <p:sp>
        <p:nvSpPr>
          <p:cNvPr id="3" name="内容占位符 2">
            <a:extLst>
              <a:ext uri="{FF2B5EF4-FFF2-40B4-BE49-F238E27FC236}">
                <a16:creationId xmlns:a16="http://schemas.microsoft.com/office/drawing/2014/main" id="{BD88826F-322E-4289-B994-B513DC88C86F}"/>
              </a:ext>
            </a:extLst>
          </p:cNvPr>
          <p:cNvSpPr>
            <a:spLocks noGrp="1"/>
          </p:cNvSpPr>
          <p:nvPr>
            <p:ph idx="1"/>
          </p:nvPr>
        </p:nvSpPr>
        <p:spPr/>
        <p:txBody>
          <a:bodyPr>
            <a:normAutofit/>
          </a:bodyPr>
          <a:lstStyle/>
          <a:p>
            <a:r>
              <a:rPr lang="zh-CN" altLang="en-US" dirty="0"/>
              <a:t>不完全信息</a:t>
            </a:r>
            <a:br>
              <a:rPr lang="zh-CN" altLang="en-US" dirty="0"/>
            </a:br>
            <a:r>
              <a:rPr lang="zh-CN" altLang="en-US" dirty="0"/>
              <a:t>即使合作对双方都是有利的，但是双方有一定的概率不知道这一事实 </a:t>
            </a:r>
          </a:p>
          <a:p>
            <a:r>
              <a:rPr lang="zh-CN" altLang="en-US" dirty="0"/>
              <a:t>协调问题</a:t>
            </a:r>
            <a:br>
              <a:rPr lang="zh-CN" altLang="en-US" dirty="0"/>
            </a:br>
            <a:r>
              <a:rPr lang="zh-CN" altLang="en-US" dirty="0"/>
              <a:t>当利益各方人数众多时，协调各方变得成本高昂，困难，甚至不可能（拆迁）</a:t>
            </a:r>
          </a:p>
          <a:p>
            <a:r>
              <a:rPr lang="zh-CN" altLang="en-US" dirty="0"/>
              <a:t>讨价还价的无效率 </a:t>
            </a:r>
            <a:br>
              <a:rPr lang="zh-CN" altLang="en-US" dirty="0"/>
            </a:br>
            <a:r>
              <a:rPr lang="zh-CN" altLang="en-US" dirty="0"/>
              <a:t>各方在讨价还价过程中的策略性行为可能使双方谈判失败</a:t>
            </a:r>
          </a:p>
          <a:p>
            <a:r>
              <a:rPr lang="zh-CN" altLang="en-US" dirty="0"/>
              <a:t>实践中：初始的产权分配是有关的！</a:t>
            </a:r>
          </a:p>
          <a:p>
            <a:endParaRPr lang="zh-CN" altLang="en-US" dirty="0"/>
          </a:p>
        </p:txBody>
      </p:sp>
    </p:spTree>
    <p:extLst>
      <p:ext uri="{BB962C8B-B14F-4D97-AF65-F5344CB8AC3E}">
        <p14:creationId xmlns:p14="http://schemas.microsoft.com/office/powerpoint/2010/main" val="607730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92E61-C234-4B4B-AE5D-4B8AA33AE16E}"/>
              </a:ext>
            </a:extLst>
          </p:cNvPr>
          <p:cNvSpPr>
            <a:spLocks noGrp="1"/>
          </p:cNvSpPr>
          <p:nvPr>
            <p:ph type="title"/>
          </p:nvPr>
        </p:nvSpPr>
        <p:spPr/>
        <p:txBody>
          <a:bodyPr/>
          <a:lstStyle/>
          <a:p>
            <a:r>
              <a:rPr lang="zh-CN" altLang="en-US" dirty="0"/>
              <a:t>科斯定理的失败应用：俄罗斯的私有化</a:t>
            </a:r>
          </a:p>
        </p:txBody>
      </p:sp>
      <p:sp>
        <p:nvSpPr>
          <p:cNvPr id="3" name="内容占位符 2">
            <a:extLst>
              <a:ext uri="{FF2B5EF4-FFF2-40B4-BE49-F238E27FC236}">
                <a16:creationId xmlns:a16="http://schemas.microsoft.com/office/drawing/2014/main" id="{B6D72CA9-A8D7-48FE-94A8-C73A9307B4B6}"/>
              </a:ext>
            </a:extLst>
          </p:cNvPr>
          <p:cNvSpPr>
            <a:spLocks noGrp="1"/>
          </p:cNvSpPr>
          <p:nvPr>
            <p:ph idx="1"/>
          </p:nvPr>
        </p:nvSpPr>
        <p:spPr/>
        <p:txBody>
          <a:bodyPr/>
          <a:lstStyle/>
          <a:p>
            <a:r>
              <a:rPr lang="en-US" altLang="zh-CN" dirty="0"/>
              <a:t>1990</a:t>
            </a:r>
            <a:r>
              <a:rPr lang="zh-CN" altLang="en-US" dirty="0"/>
              <a:t>年代俄罗斯改革的设计者们面临的问题： 应将庞大的国有财产转让给谁？三种意见</a:t>
            </a:r>
          </a:p>
          <a:p>
            <a:pPr lvl="1"/>
            <a:r>
              <a:rPr lang="zh-CN" altLang="en-US" dirty="0"/>
              <a:t>均分给全体俄罗斯公民</a:t>
            </a:r>
          </a:p>
          <a:p>
            <a:pPr lvl="1"/>
            <a:r>
              <a:rPr lang="zh-CN" altLang="en-US" dirty="0"/>
              <a:t>内部私有化</a:t>
            </a:r>
          </a:p>
          <a:p>
            <a:pPr lvl="1"/>
            <a:r>
              <a:rPr lang="zh-CN" altLang="en-US" dirty="0"/>
              <a:t>公开出售</a:t>
            </a:r>
          </a:p>
          <a:p>
            <a:r>
              <a:rPr lang="zh-CN" altLang="en-US" dirty="0"/>
              <a:t>哈佛顾问：根据科斯定理，初始产权分配</a:t>
            </a:r>
            <a:r>
              <a:rPr lang="en-US" altLang="zh-CN" dirty="0"/>
              <a:t>(</a:t>
            </a:r>
            <a:r>
              <a:rPr lang="zh-CN" altLang="en-US" dirty="0"/>
              <a:t>股权结构</a:t>
            </a:r>
            <a:r>
              <a:rPr lang="en-US" altLang="zh-CN" dirty="0"/>
              <a:t>)</a:t>
            </a:r>
            <a:r>
              <a:rPr lang="zh-CN" altLang="en-US" dirty="0"/>
              <a:t>是无关紧要 ，后续的产权交易会将财产自动导向有效所有者手中。引申含义：政府可以选择政治上易行哪怕经济上低效的私有化方式</a:t>
            </a:r>
          </a:p>
          <a:p>
            <a:endParaRPr lang="zh-CN" altLang="en-US" dirty="0"/>
          </a:p>
        </p:txBody>
      </p:sp>
    </p:spTree>
    <p:extLst>
      <p:ext uri="{BB962C8B-B14F-4D97-AF65-F5344CB8AC3E}">
        <p14:creationId xmlns:p14="http://schemas.microsoft.com/office/powerpoint/2010/main" val="1159318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93692-BA3E-4301-A943-55633A4DD926}"/>
              </a:ext>
            </a:extLst>
          </p:cNvPr>
          <p:cNvSpPr>
            <a:spLocks noGrp="1"/>
          </p:cNvSpPr>
          <p:nvPr>
            <p:ph type="title"/>
          </p:nvPr>
        </p:nvSpPr>
        <p:spPr/>
        <p:txBody>
          <a:bodyPr/>
          <a:lstStyle/>
          <a:p>
            <a:r>
              <a:rPr lang="zh-CN" altLang="en-US" dirty="0"/>
              <a:t>科斯定理的失败应用：俄罗斯的私有化</a:t>
            </a:r>
          </a:p>
        </p:txBody>
      </p:sp>
      <p:sp>
        <p:nvSpPr>
          <p:cNvPr id="3" name="内容占位符 2">
            <a:extLst>
              <a:ext uri="{FF2B5EF4-FFF2-40B4-BE49-F238E27FC236}">
                <a16:creationId xmlns:a16="http://schemas.microsoft.com/office/drawing/2014/main" id="{07D54707-768A-4463-AD90-FD562D01F2C3}"/>
              </a:ext>
            </a:extLst>
          </p:cNvPr>
          <p:cNvSpPr>
            <a:spLocks noGrp="1"/>
          </p:cNvSpPr>
          <p:nvPr>
            <p:ph idx="1"/>
          </p:nvPr>
        </p:nvSpPr>
        <p:spPr/>
        <p:txBody>
          <a:bodyPr/>
          <a:lstStyle/>
          <a:p>
            <a:r>
              <a:rPr lang="zh-CN" altLang="en-US" dirty="0"/>
              <a:t>结果：</a:t>
            </a:r>
            <a:r>
              <a:rPr lang="en-US" altLang="zh-CN" dirty="0"/>
              <a:t>1992-1994</a:t>
            </a:r>
            <a:r>
              <a:rPr lang="zh-CN" altLang="en-US" dirty="0"/>
              <a:t>年大规模私有化期间</a:t>
            </a:r>
            <a:r>
              <a:rPr lang="en-US" altLang="zh-CN" dirty="0"/>
              <a:t>, </a:t>
            </a:r>
            <a:r>
              <a:rPr lang="zh-CN" altLang="en-US" dirty="0"/>
              <a:t>绝大多数企业选择了内部人控股方案</a:t>
            </a:r>
          </a:p>
          <a:p>
            <a:r>
              <a:rPr lang="zh-CN" altLang="en-US" dirty="0"/>
              <a:t>所有权的最初转移显示了强大的惯性。</a:t>
            </a:r>
            <a:r>
              <a:rPr lang="en-US" altLang="zh-CN" dirty="0"/>
              <a:t>2003</a:t>
            </a:r>
            <a:r>
              <a:rPr lang="zh-CN" altLang="en-US" dirty="0"/>
              <a:t>年俄罗斯公司中内部人的所有权份额仍高达</a:t>
            </a:r>
            <a:r>
              <a:rPr lang="en-US" altLang="zh-CN" dirty="0"/>
              <a:t>50%</a:t>
            </a:r>
            <a:r>
              <a:rPr lang="zh-CN" altLang="en-US" dirty="0"/>
              <a:t>以上</a:t>
            </a:r>
            <a:br>
              <a:rPr lang="zh-CN" altLang="en-US" dirty="0"/>
            </a:br>
            <a:endParaRPr lang="zh-CN" altLang="en-US" dirty="0"/>
          </a:p>
          <a:p>
            <a:endParaRPr lang="zh-CN" altLang="en-US" dirty="0"/>
          </a:p>
        </p:txBody>
      </p:sp>
    </p:spTree>
    <p:extLst>
      <p:ext uri="{BB962C8B-B14F-4D97-AF65-F5344CB8AC3E}">
        <p14:creationId xmlns:p14="http://schemas.microsoft.com/office/powerpoint/2010/main" val="1175588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3427623-C84B-4330-8273-986DFCF52444}"/>
              </a:ext>
            </a:extLst>
          </p:cNvPr>
          <p:cNvSpPr>
            <a:spLocks noGrp="1"/>
          </p:cNvSpPr>
          <p:nvPr>
            <p:ph type="title"/>
          </p:nvPr>
        </p:nvSpPr>
        <p:spPr/>
        <p:txBody>
          <a:bodyPr/>
          <a:lstStyle/>
          <a:p>
            <a:r>
              <a:rPr lang="zh-CN" altLang="en-US" dirty="0"/>
              <a:t>公共物品</a:t>
            </a:r>
          </a:p>
        </p:txBody>
      </p:sp>
      <p:sp>
        <p:nvSpPr>
          <p:cNvPr id="7" name="文本占位符 6">
            <a:extLst>
              <a:ext uri="{FF2B5EF4-FFF2-40B4-BE49-F238E27FC236}">
                <a16:creationId xmlns:a16="http://schemas.microsoft.com/office/drawing/2014/main" id="{A651BA52-41CB-4019-95CD-0048C992A10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25360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6C69E-772D-4137-9F70-E2A0E98E4942}"/>
              </a:ext>
            </a:extLst>
          </p:cNvPr>
          <p:cNvSpPr>
            <a:spLocks noGrp="1"/>
          </p:cNvSpPr>
          <p:nvPr>
            <p:ph type="title"/>
          </p:nvPr>
        </p:nvSpPr>
        <p:spPr/>
        <p:txBody>
          <a:bodyPr/>
          <a:lstStyle/>
          <a:p>
            <a:r>
              <a:rPr lang="zh-CN" altLang="en-US" dirty="0"/>
              <a:t>市场失灵</a:t>
            </a:r>
          </a:p>
        </p:txBody>
      </p:sp>
      <p:sp>
        <p:nvSpPr>
          <p:cNvPr id="3" name="内容占位符 2">
            <a:extLst>
              <a:ext uri="{FF2B5EF4-FFF2-40B4-BE49-F238E27FC236}">
                <a16:creationId xmlns:a16="http://schemas.microsoft.com/office/drawing/2014/main" id="{446D6FE1-F4B7-4CF0-8510-3AFA58B50A08}"/>
              </a:ext>
            </a:extLst>
          </p:cNvPr>
          <p:cNvSpPr>
            <a:spLocks noGrp="1"/>
          </p:cNvSpPr>
          <p:nvPr>
            <p:ph idx="1"/>
          </p:nvPr>
        </p:nvSpPr>
        <p:spPr/>
        <p:txBody>
          <a:bodyPr/>
          <a:lstStyle/>
          <a:p>
            <a:r>
              <a:rPr lang="zh-CN" altLang="en-US" dirty="0"/>
              <a:t>我们消费许多无需支付价格的物品：公园，国防，清洁的空气与水</a:t>
            </a:r>
          </a:p>
          <a:p>
            <a:r>
              <a:rPr lang="zh-CN" altLang="en-US" dirty="0"/>
              <a:t>当物品没有价格时，正常分配资源的市场力量失效</a:t>
            </a:r>
          </a:p>
          <a:p>
            <a:r>
              <a:rPr lang="zh-CN" altLang="en-US" dirty="0"/>
              <a:t>私人市场能否提供的这些物品达到有效率的数量 ？</a:t>
            </a:r>
          </a:p>
        </p:txBody>
      </p:sp>
    </p:spTree>
    <p:extLst>
      <p:ext uri="{BB962C8B-B14F-4D97-AF65-F5344CB8AC3E}">
        <p14:creationId xmlns:p14="http://schemas.microsoft.com/office/powerpoint/2010/main" val="870746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91B63-1B39-49CD-A60C-44C6EAD7C091}"/>
              </a:ext>
            </a:extLst>
          </p:cNvPr>
          <p:cNvSpPr>
            <a:spLocks noGrp="1"/>
          </p:cNvSpPr>
          <p:nvPr>
            <p:ph type="title"/>
          </p:nvPr>
        </p:nvSpPr>
        <p:spPr/>
        <p:txBody>
          <a:bodyPr/>
          <a:lstStyle/>
          <a:p>
            <a:r>
              <a:rPr lang="zh-CN" altLang="en-US" dirty="0"/>
              <a:t>物品的重要特征</a:t>
            </a:r>
          </a:p>
        </p:txBody>
      </p:sp>
      <p:sp>
        <p:nvSpPr>
          <p:cNvPr id="3" name="内容占位符 2">
            <a:extLst>
              <a:ext uri="{FF2B5EF4-FFF2-40B4-BE49-F238E27FC236}">
                <a16:creationId xmlns:a16="http://schemas.microsoft.com/office/drawing/2014/main" id="{DBEB2753-E931-40C5-84C1-7DCE4EFBEBBF}"/>
              </a:ext>
            </a:extLst>
          </p:cNvPr>
          <p:cNvSpPr>
            <a:spLocks noGrp="1"/>
          </p:cNvSpPr>
          <p:nvPr>
            <p:ph idx="1"/>
          </p:nvPr>
        </p:nvSpPr>
        <p:spPr/>
        <p:txBody>
          <a:bodyPr>
            <a:normAutofit/>
          </a:bodyPr>
          <a:lstStyle/>
          <a:p>
            <a:r>
              <a:rPr lang="zh-CN" altLang="en-US" dirty="0"/>
              <a:t>一种物品具有管理上的非性排他性：一旦提供，没有办法阻止任何人使用。</a:t>
            </a:r>
          </a:p>
          <a:p>
            <a:pPr lvl="1"/>
            <a:r>
              <a:rPr lang="zh-CN" altLang="en-US" dirty="0"/>
              <a:t>排他性 ： 汽车</a:t>
            </a:r>
          </a:p>
          <a:p>
            <a:pPr lvl="1"/>
            <a:r>
              <a:rPr lang="zh-CN" altLang="en-US" dirty="0"/>
              <a:t>非排他性：调频广播信号、国防</a:t>
            </a:r>
          </a:p>
          <a:p>
            <a:r>
              <a:rPr lang="zh-CN" altLang="en-US" dirty="0"/>
              <a:t>一种物品具有使用上的非性竞争性：边际使用者的成本为零，也就增加使用者的数量并不增加成本。</a:t>
            </a:r>
            <a:r>
              <a:rPr lang="en-US" altLang="zh-CN" dirty="0"/>
              <a:t>( </a:t>
            </a:r>
            <a:r>
              <a:rPr lang="zh-CN" altLang="en-US" dirty="0"/>
              <a:t>某人对该物品的使用不减少其他人对该物品的享受。</a:t>
            </a:r>
            <a:r>
              <a:rPr lang="en-US" altLang="zh-CN" dirty="0"/>
              <a:t>)</a:t>
            </a:r>
          </a:p>
          <a:p>
            <a:pPr lvl="1"/>
            <a:r>
              <a:rPr lang="zh-CN" altLang="en-US" dirty="0"/>
              <a:t>竞争性 ： 食物、公海的鱼</a:t>
            </a:r>
          </a:p>
          <a:p>
            <a:pPr lvl="1"/>
            <a:r>
              <a:rPr lang="zh-CN" altLang="en-US" dirty="0"/>
              <a:t>非竞争性：电子出版物、国防</a:t>
            </a:r>
          </a:p>
        </p:txBody>
      </p:sp>
    </p:spTree>
    <p:extLst>
      <p:ext uri="{BB962C8B-B14F-4D97-AF65-F5344CB8AC3E}">
        <p14:creationId xmlns:p14="http://schemas.microsoft.com/office/powerpoint/2010/main" val="1706640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C1626-9595-4260-A460-4672D27825B8}"/>
              </a:ext>
            </a:extLst>
          </p:cNvPr>
          <p:cNvSpPr>
            <a:spLocks noGrp="1"/>
          </p:cNvSpPr>
          <p:nvPr>
            <p:ph type="title"/>
          </p:nvPr>
        </p:nvSpPr>
        <p:spPr/>
        <p:txBody>
          <a:bodyPr/>
          <a:lstStyle/>
          <a:p>
            <a:r>
              <a:rPr lang="zh-CN" altLang="en-US" dirty="0"/>
              <a:t>物品的分类</a:t>
            </a:r>
          </a:p>
        </p:txBody>
      </p:sp>
      <p:graphicFrame>
        <p:nvGraphicFramePr>
          <p:cNvPr id="11" name="表格 11">
            <a:extLst>
              <a:ext uri="{FF2B5EF4-FFF2-40B4-BE49-F238E27FC236}">
                <a16:creationId xmlns:a16="http://schemas.microsoft.com/office/drawing/2014/main" id="{86D6EEC5-FE0C-4E90-9D58-39C17F30F75E}"/>
              </a:ext>
            </a:extLst>
          </p:cNvPr>
          <p:cNvGraphicFramePr>
            <a:graphicFrameLocks noGrp="1"/>
          </p:cNvGraphicFramePr>
          <p:nvPr>
            <p:ph idx="1"/>
            <p:extLst>
              <p:ext uri="{D42A27DB-BD31-4B8C-83A1-F6EECF244321}">
                <p14:modId xmlns:p14="http://schemas.microsoft.com/office/powerpoint/2010/main" val="3450806587"/>
              </p:ext>
            </p:extLst>
          </p:nvPr>
        </p:nvGraphicFramePr>
        <p:xfrm>
          <a:off x="628650" y="1825625"/>
          <a:ext cx="7886700" cy="35712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121420064"/>
                    </a:ext>
                  </a:extLst>
                </a:gridCol>
                <a:gridCol w="2628900">
                  <a:extLst>
                    <a:ext uri="{9D8B030D-6E8A-4147-A177-3AD203B41FA5}">
                      <a16:colId xmlns:a16="http://schemas.microsoft.com/office/drawing/2014/main" val="2388079367"/>
                    </a:ext>
                  </a:extLst>
                </a:gridCol>
                <a:gridCol w="2628900">
                  <a:extLst>
                    <a:ext uri="{9D8B030D-6E8A-4147-A177-3AD203B41FA5}">
                      <a16:colId xmlns:a16="http://schemas.microsoft.com/office/drawing/2014/main" val="2501149155"/>
                    </a:ext>
                  </a:extLst>
                </a:gridCol>
              </a:tblGrid>
              <a:tr h="370840">
                <a:tc>
                  <a:txBody>
                    <a:bodyPr/>
                    <a:lstStyle/>
                    <a:p>
                      <a:endParaRPr lang="zh-CN" altLang="en-US"/>
                    </a:p>
                  </a:txBody>
                  <a:tcPr/>
                </a:tc>
                <a:tc>
                  <a:txBody>
                    <a:bodyPr/>
                    <a:lstStyle/>
                    <a:p>
                      <a:r>
                        <a:rPr lang="zh-CN" altLang="en-US" dirty="0"/>
                        <a:t>非竞争性</a:t>
                      </a:r>
                    </a:p>
                  </a:txBody>
                  <a:tcPr/>
                </a:tc>
                <a:tc>
                  <a:txBody>
                    <a:bodyPr/>
                    <a:lstStyle/>
                    <a:p>
                      <a:r>
                        <a:rPr lang="zh-CN" altLang="en-US" dirty="0"/>
                        <a:t>竞争性</a:t>
                      </a:r>
                    </a:p>
                  </a:txBody>
                  <a:tcPr/>
                </a:tc>
                <a:extLst>
                  <a:ext uri="{0D108BD9-81ED-4DB2-BD59-A6C34878D82A}">
                    <a16:rowId xmlns:a16="http://schemas.microsoft.com/office/drawing/2014/main" val="1090328711"/>
                  </a:ext>
                </a:extLst>
              </a:tr>
              <a:tr h="370840">
                <a:tc>
                  <a:txBody>
                    <a:bodyPr/>
                    <a:lstStyle/>
                    <a:p>
                      <a:r>
                        <a:rPr lang="zh-CN" altLang="en-US" dirty="0"/>
                        <a:t>非排他性</a:t>
                      </a:r>
                    </a:p>
                  </a:txBody>
                  <a:tcPr/>
                </a:tc>
                <a:tc>
                  <a:txBody>
                    <a:bodyPr/>
                    <a:lstStyle/>
                    <a:p>
                      <a:r>
                        <a:rPr lang="zh-CN" altLang="en-US" dirty="0"/>
                        <a:t>公共物品：</a:t>
                      </a:r>
                    </a:p>
                    <a:p>
                      <a:r>
                        <a:rPr lang="zh-CN" altLang="en-US" dirty="0"/>
                        <a:t>国防</a:t>
                      </a:r>
                    </a:p>
                    <a:p>
                      <a:r>
                        <a:rPr lang="zh-CN" altLang="en-US" dirty="0"/>
                        <a:t>天气预报</a:t>
                      </a:r>
                    </a:p>
                    <a:p>
                      <a:r>
                        <a:rPr lang="zh-CN" altLang="en-US" dirty="0"/>
                        <a:t>灯塔、烟花</a:t>
                      </a:r>
                    </a:p>
                    <a:p>
                      <a:r>
                        <a:rPr lang="zh-CN" altLang="en-US" dirty="0"/>
                        <a:t>基础研究</a:t>
                      </a:r>
                    </a:p>
                    <a:p>
                      <a:r>
                        <a:rPr lang="zh-CN" altLang="en-US" dirty="0"/>
                        <a:t>反贫困</a:t>
                      </a:r>
                    </a:p>
                  </a:txBody>
                  <a:tcPr/>
                </a:tc>
                <a:tc>
                  <a:txBody>
                    <a:bodyPr/>
                    <a:lstStyle/>
                    <a:p>
                      <a:r>
                        <a:rPr lang="zh-CN" altLang="en-US" dirty="0"/>
                        <a:t>公共资源：</a:t>
                      </a:r>
                    </a:p>
                    <a:p>
                      <a:r>
                        <a:rPr lang="zh-CN" altLang="en-US" dirty="0"/>
                        <a:t>公海里的鱼</a:t>
                      </a:r>
                    </a:p>
                    <a:p>
                      <a:r>
                        <a:rPr lang="zh-CN" altLang="en-US" dirty="0"/>
                        <a:t>环境</a:t>
                      </a:r>
                    </a:p>
                    <a:p>
                      <a:r>
                        <a:rPr lang="zh-CN" altLang="en-US" dirty="0"/>
                        <a:t>清洁的空气和水</a:t>
                      </a:r>
                    </a:p>
                  </a:txBody>
                  <a:tcPr/>
                </a:tc>
                <a:extLst>
                  <a:ext uri="{0D108BD9-81ED-4DB2-BD59-A6C34878D82A}">
                    <a16:rowId xmlns:a16="http://schemas.microsoft.com/office/drawing/2014/main" val="3905257264"/>
                  </a:ext>
                </a:extLst>
              </a:tr>
              <a:tr h="370840">
                <a:tc>
                  <a:txBody>
                    <a:bodyPr/>
                    <a:lstStyle/>
                    <a:p>
                      <a:r>
                        <a:rPr lang="zh-CN" altLang="en-US" dirty="0"/>
                        <a:t>排他性</a:t>
                      </a:r>
                    </a:p>
                  </a:txBody>
                  <a:tcPr/>
                </a:tc>
                <a:tc>
                  <a:txBody>
                    <a:bodyPr/>
                    <a:lstStyle/>
                    <a:p>
                      <a:r>
                        <a:rPr lang="zh-CN" altLang="en-US" dirty="0"/>
                        <a:t>自然垄断：</a:t>
                      </a:r>
                    </a:p>
                    <a:p>
                      <a:r>
                        <a:rPr lang="zh-CN" altLang="en-US" dirty="0"/>
                        <a:t>电子出版物</a:t>
                      </a:r>
                      <a:endParaRPr lang="en-US" altLang="zh-CN" dirty="0"/>
                    </a:p>
                    <a:p>
                      <a:r>
                        <a:rPr lang="zh-CN" altLang="en-US" dirty="0"/>
                        <a:t>有线电视</a:t>
                      </a:r>
                    </a:p>
                    <a:p>
                      <a:r>
                        <a:rPr lang="zh-CN" altLang="en-US" dirty="0"/>
                        <a:t>俱乐部产品：</a:t>
                      </a:r>
                    </a:p>
                    <a:p>
                      <a:r>
                        <a:rPr lang="zh-CN" altLang="en-US" dirty="0"/>
                        <a:t>高尔夫球场</a:t>
                      </a:r>
                    </a:p>
                  </a:txBody>
                  <a:tcPr/>
                </a:tc>
                <a:tc>
                  <a:txBody>
                    <a:bodyPr/>
                    <a:lstStyle/>
                    <a:p>
                      <a:r>
                        <a:rPr lang="zh-CN" altLang="en-US" dirty="0"/>
                        <a:t>私人物品：</a:t>
                      </a:r>
                    </a:p>
                    <a:p>
                      <a:r>
                        <a:rPr lang="zh-CN" altLang="en-US" dirty="0"/>
                        <a:t>食品，衣服，</a:t>
                      </a:r>
                    </a:p>
                    <a:p>
                      <a:r>
                        <a:rPr lang="zh-CN" altLang="en-US" dirty="0"/>
                        <a:t>汽车，房子</a:t>
                      </a:r>
                    </a:p>
                  </a:txBody>
                  <a:tcPr/>
                </a:tc>
                <a:extLst>
                  <a:ext uri="{0D108BD9-81ED-4DB2-BD59-A6C34878D82A}">
                    <a16:rowId xmlns:a16="http://schemas.microsoft.com/office/drawing/2014/main" val="2573675742"/>
                  </a:ext>
                </a:extLst>
              </a:tr>
            </a:tbl>
          </a:graphicData>
        </a:graphic>
      </p:graphicFrame>
    </p:spTree>
    <p:extLst>
      <p:ext uri="{BB962C8B-B14F-4D97-AF65-F5344CB8AC3E}">
        <p14:creationId xmlns:p14="http://schemas.microsoft.com/office/powerpoint/2010/main" val="181266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EAFBE-776E-4575-9486-574A45F85B35}"/>
              </a:ext>
            </a:extLst>
          </p:cNvPr>
          <p:cNvSpPr>
            <a:spLocks noGrp="1"/>
          </p:cNvSpPr>
          <p:nvPr>
            <p:ph type="title"/>
          </p:nvPr>
        </p:nvSpPr>
        <p:spPr/>
        <p:txBody>
          <a:bodyPr/>
          <a:lstStyle/>
          <a:p>
            <a:r>
              <a:rPr lang="zh-CN" altLang="en-US" dirty="0"/>
              <a:t>俱乐部物品</a:t>
            </a:r>
          </a:p>
        </p:txBody>
      </p:sp>
      <p:sp>
        <p:nvSpPr>
          <p:cNvPr id="3" name="内容占位符 2">
            <a:extLst>
              <a:ext uri="{FF2B5EF4-FFF2-40B4-BE49-F238E27FC236}">
                <a16:creationId xmlns:a16="http://schemas.microsoft.com/office/drawing/2014/main" id="{A0FF35A2-CF22-4EC8-8EB3-10F94F5C5355}"/>
              </a:ext>
            </a:extLst>
          </p:cNvPr>
          <p:cNvSpPr>
            <a:spLocks noGrp="1"/>
          </p:cNvSpPr>
          <p:nvPr>
            <p:ph idx="1"/>
          </p:nvPr>
        </p:nvSpPr>
        <p:spPr/>
        <p:txBody>
          <a:bodyPr>
            <a:normAutofit/>
          </a:bodyPr>
          <a:lstStyle/>
          <a:p>
            <a:r>
              <a:rPr lang="zh-CN" altLang="en-US" dirty="0"/>
              <a:t>俱乐部物品：一类介于纯公共物品与私人物品之间的物品</a:t>
            </a:r>
          </a:p>
          <a:p>
            <a:r>
              <a:rPr lang="zh-CN" altLang="en-US" dirty="0"/>
              <a:t>特征：</a:t>
            </a:r>
          </a:p>
          <a:p>
            <a:r>
              <a:rPr lang="zh-CN" altLang="en-US" dirty="0"/>
              <a:t>排他性 ：俱乐部物品仅仅由其全体成员共同消费。</a:t>
            </a:r>
          </a:p>
          <a:p>
            <a:r>
              <a:rPr lang="zh-CN" altLang="en-US" dirty="0"/>
              <a:t>非竞争性：单个会员对俱乐部物品的消费不会影响或减少其他会员对同一商品的消费。</a:t>
            </a:r>
          </a:p>
          <a:p>
            <a:r>
              <a:rPr lang="zh-CN" altLang="en-US" dirty="0"/>
              <a:t>对特定人群开放的学校，游泳池， 高尔夫球场</a:t>
            </a:r>
          </a:p>
        </p:txBody>
      </p:sp>
    </p:spTree>
    <p:extLst>
      <p:ext uri="{BB962C8B-B14F-4D97-AF65-F5344CB8AC3E}">
        <p14:creationId xmlns:p14="http://schemas.microsoft.com/office/powerpoint/2010/main" val="2431139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E56C1-80CC-4CCD-9ED4-4709680106FC}"/>
              </a:ext>
            </a:extLst>
          </p:cNvPr>
          <p:cNvSpPr>
            <a:spLocks noGrp="1"/>
          </p:cNvSpPr>
          <p:nvPr>
            <p:ph type="title"/>
          </p:nvPr>
        </p:nvSpPr>
        <p:spPr/>
        <p:txBody>
          <a:bodyPr/>
          <a:lstStyle/>
          <a:p>
            <a:r>
              <a:rPr lang="zh-CN" altLang="en-US" dirty="0"/>
              <a:t>例子：道路</a:t>
            </a:r>
          </a:p>
        </p:txBody>
      </p:sp>
      <p:sp>
        <p:nvSpPr>
          <p:cNvPr id="3" name="内容占位符 2">
            <a:extLst>
              <a:ext uri="{FF2B5EF4-FFF2-40B4-BE49-F238E27FC236}">
                <a16:creationId xmlns:a16="http://schemas.microsoft.com/office/drawing/2014/main" id="{4BC00FE1-9E48-4884-8E45-B6884443DAC2}"/>
              </a:ext>
            </a:extLst>
          </p:cNvPr>
          <p:cNvSpPr>
            <a:spLocks noGrp="1"/>
          </p:cNvSpPr>
          <p:nvPr>
            <p:ph idx="1"/>
          </p:nvPr>
        </p:nvSpPr>
        <p:spPr/>
        <p:txBody>
          <a:bodyPr/>
          <a:lstStyle/>
          <a:p>
            <a:r>
              <a:rPr lang="zh-CN" altLang="en-US" dirty="0"/>
              <a:t>道路是这四种物品中的哪一类？</a:t>
            </a:r>
            <a:endParaRPr lang="en-US" altLang="zh-CN" dirty="0"/>
          </a:p>
          <a:p>
            <a:r>
              <a:rPr lang="zh-CN" altLang="en-US" dirty="0"/>
              <a:t>提示：答案取决于物品是否是拥挤的，以及它是否收费。考虑不同的情形</a:t>
            </a:r>
          </a:p>
        </p:txBody>
      </p:sp>
    </p:spTree>
    <p:extLst>
      <p:ext uri="{BB962C8B-B14F-4D97-AF65-F5344CB8AC3E}">
        <p14:creationId xmlns:p14="http://schemas.microsoft.com/office/powerpoint/2010/main" val="318303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6CB6F-3BD4-45BC-8C42-2FEBFA2568C2}"/>
              </a:ext>
            </a:extLst>
          </p:cNvPr>
          <p:cNvSpPr>
            <a:spLocks noGrp="1"/>
          </p:cNvSpPr>
          <p:nvPr>
            <p:ph type="title"/>
          </p:nvPr>
        </p:nvSpPr>
        <p:spPr/>
        <p:txBody>
          <a:bodyPr/>
          <a:lstStyle/>
          <a:p>
            <a:r>
              <a:rPr lang="zh-CN" altLang="en-US" dirty="0"/>
              <a:t>外部性</a:t>
            </a:r>
            <a:r>
              <a:rPr lang="en-US" altLang="zh-CN" dirty="0"/>
              <a:t>(Externality)</a:t>
            </a:r>
            <a:endParaRPr lang="zh-CN" altLang="en-US" dirty="0"/>
          </a:p>
        </p:txBody>
      </p:sp>
      <p:sp>
        <p:nvSpPr>
          <p:cNvPr id="3" name="内容占位符 2">
            <a:extLst>
              <a:ext uri="{FF2B5EF4-FFF2-40B4-BE49-F238E27FC236}">
                <a16:creationId xmlns:a16="http://schemas.microsoft.com/office/drawing/2014/main" id="{069EBFEE-8262-4F9A-9C27-29C5D75CB42B}"/>
              </a:ext>
            </a:extLst>
          </p:cNvPr>
          <p:cNvSpPr>
            <a:spLocks noGrp="1"/>
          </p:cNvSpPr>
          <p:nvPr>
            <p:ph idx="1"/>
          </p:nvPr>
        </p:nvSpPr>
        <p:spPr/>
        <p:txBody>
          <a:bodyPr/>
          <a:lstStyle/>
          <a:p>
            <a:r>
              <a:rPr lang="zh-CN" altLang="en-US" dirty="0"/>
              <a:t>当市场结果影响到了除市场中买家和卖家以外的其他方，产生的副作用。</a:t>
            </a:r>
          </a:p>
          <a:p>
            <a:pPr lvl="1"/>
            <a:r>
              <a:rPr lang="zh-CN" altLang="en-US" dirty="0"/>
              <a:t>一个人的行为影响了他人的福利，但是无人得到补偿或无人支付代价。</a:t>
            </a:r>
          </a:p>
          <a:p>
            <a:r>
              <a:rPr lang="zh-CN" altLang="en-US" dirty="0"/>
              <a:t>外部性引起了市场的无效率，因此不能使得社会总剩余最大化</a:t>
            </a:r>
          </a:p>
          <a:p>
            <a:endParaRPr lang="zh-CN" altLang="en-US" dirty="0"/>
          </a:p>
        </p:txBody>
      </p:sp>
    </p:spTree>
    <p:extLst>
      <p:ext uri="{BB962C8B-B14F-4D97-AF65-F5344CB8AC3E}">
        <p14:creationId xmlns:p14="http://schemas.microsoft.com/office/powerpoint/2010/main" val="461513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9785B-E354-4C2E-B570-65B819532C2B}"/>
              </a:ext>
            </a:extLst>
          </p:cNvPr>
          <p:cNvSpPr>
            <a:spLocks noGrp="1"/>
          </p:cNvSpPr>
          <p:nvPr>
            <p:ph type="title"/>
          </p:nvPr>
        </p:nvSpPr>
        <p:spPr/>
        <p:txBody>
          <a:bodyPr/>
          <a:lstStyle/>
          <a:p>
            <a:r>
              <a:rPr lang="zh-CN" altLang="en-US" dirty="0"/>
              <a:t>例子：道路</a:t>
            </a:r>
          </a:p>
        </p:txBody>
      </p:sp>
      <p:sp>
        <p:nvSpPr>
          <p:cNvPr id="3" name="内容占位符 2">
            <a:extLst>
              <a:ext uri="{FF2B5EF4-FFF2-40B4-BE49-F238E27FC236}">
                <a16:creationId xmlns:a16="http://schemas.microsoft.com/office/drawing/2014/main" id="{CA7EF4A8-F886-4E60-9912-216B6E76E333}"/>
              </a:ext>
            </a:extLst>
          </p:cNvPr>
          <p:cNvSpPr>
            <a:spLocks noGrp="1"/>
          </p:cNvSpPr>
          <p:nvPr>
            <p:ph idx="1"/>
          </p:nvPr>
        </p:nvSpPr>
        <p:spPr/>
        <p:txBody>
          <a:bodyPr/>
          <a:lstStyle/>
          <a:p>
            <a:r>
              <a:rPr lang="zh-CN" altLang="en-US" dirty="0"/>
              <a:t>消费中的竞争性？仅当道路是拥挤的时候</a:t>
            </a:r>
          </a:p>
          <a:p>
            <a:r>
              <a:rPr lang="zh-CN" altLang="en-US" dirty="0"/>
              <a:t>排他性？仅当道路收费时  </a:t>
            </a:r>
          </a:p>
          <a:p>
            <a:r>
              <a:rPr lang="zh-CN" altLang="en-US" dirty="0"/>
              <a:t>四种可能性：</a:t>
            </a:r>
          </a:p>
          <a:p>
            <a:r>
              <a:rPr lang="zh-CN" altLang="en-US" dirty="0"/>
              <a:t>不拥挤也不收费：公共物品</a:t>
            </a:r>
          </a:p>
          <a:p>
            <a:r>
              <a:rPr lang="zh-CN" altLang="en-US" dirty="0"/>
              <a:t>不拥挤但收费：自然垄断</a:t>
            </a:r>
          </a:p>
          <a:p>
            <a:r>
              <a:rPr lang="zh-CN" altLang="en-US" dirty="0"/>
              <a:t>拥挤但不收费：公共资源</a:t>
            </a:r>
          </a:p>
          <a:p>
            <a:r>
              <a:rPr lang="zh-CN" altLang="en-US" dirty="0"/>
              <a:t>供给也收费：私人物品</a:t>
            </a:r>
          </a:p>
        </p:txBody>
      </p:sp>
    </p:spTree>
    <p:extLst>
      <p:ext uri="{BB962C8B-B14F-4D97-AF65-F5344CB8AC3E}">
        <p14:creationId xmlns:p14="http://schemas.microsoft.com/office/powerpoint/2010/main" val="3007211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6F0B9-F04E-4627-9515-E1D340B34AC2}"/>
              </a:ext>
            </a:extLst>
          </p:cNvPr>
          <p:cNvSpPr>
            <a:spLocks noGrp="1"/>
          </p:cNvSpPr>
          <p:nvPr>
            <p:ph type="title"/>
          </p:nvPr>
        </p:nvSpPr>
        <p:spPr/>
        <p:txBody>
          <a:bodyPr/>
          <a:lstStyle/>
          <a:p>
            <a:r>
              <a:rPr lang="zh-CN" altLang="en-US" dirty="0"/>
              <a:t>私人物品与公共物品的市场需求</a:t>
            </a:r>
          </a:p>
        </p:txBody>
      </p:sp>
      <p:sp>
        <p:nvSpPr>
          <p:cNvPr id="3" name="内容占位符 2">
            <a:extLst>
              <a:ext uri="{FF2B5EF4-FFF2-40B4-BE49-F238E27FC236}">
                <a16:creationId xmlns:a16="http://schemas.microsoft.com/office/drawing/2014/main" id="{75E26668-C4E8-490E-B029-5177B489F2E1}"/>
              </a:ext>
            </a:extLst>
          </p:cNvPr>
          <p:cNvSpPr>
            <a:spLocks noGrp="1"/>
          </p:cNvSpPr>
          <p:nvPr>
            <p:ph idx="1"/>
          </p:nvPr>
        </p:nvSpPr>
        <p:spPr/>
        <p:txBody>
          <a:bodyPr/>
          <a:lstStyle/>
          <a:p>
            <a:endParaRPr lang="zh-CN" altLang="en-US"/>
          </a:p>
        </p:txBody>
      </p:sp>
      <p:cxnSp>
        <p:nvCxnSpPr>
          <p:cNvPr id="4" name="直接箭头连接符 5">
            <a:extLst>
              <a:ext uri="{FF2B5EF4-FFF2-40B4-BE49-F238E27FC236}">
                <a16:creationId xmlns:a16="http://schemas.microsoft.com/office/drawing/2014/main" id="{CA7FD5D3-4B3B-45F0-82FA-D8C86E2EBA5F}"/>
              </a:ext>
            </a:extLst>
          </p:cNvPr>
          <p:cNvCxnSpPr>
            <a:cxnSpLocks noChangeShapeType="1"/>
          </p:cNvCxnSpPr>
          <p:nvPr/>
        </p:nvCxnSpPr>
        <p:spPr bwMode="auto">
          <a:xfrm flipV="1">
            <a:off x="1042988" y="2276475"/>
            <a:ext cx="0" cy="3313113"/>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 name="直接箭头连接符 7">
            <a:extLst>
              <a:ext uri="{FF2B5EF4-FFF2-40B4-BE49-F238E27FC236}">
                <a16:creationId xmlns:a16="http://schemas.microsoft.com/office/drawing/2014/main" id="{0E04594E-737B-4533-BE66-E85342520C30}"/>
              </a:ext>
            </a:extLst>
          </p:cNvPr>
          <p:cNvCxnSpPr>
            <a:cxnSpLocks noChangeShapeType="1"/>
          </p:cNvCxnSpPr>
          <p:nvPr/>
        </p:nvCxnSpPr>
        <p:spPr bwMode="auto">
          <a:xfrm>
            <a:off x="1042988" y="5589588"/>
            <a:ext cx="316865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 name="直接连接符 9">
            <a:extLst>
              <a:ext uri="{FF2B5EF4-FFF2-40B4-BE49-F238E27FC236}">
                <a16:creationId xmlns:a16="http://schemas.microsoft.com/office/drawing/2014/main" id="{A47CC518-A944-48BD-9CCB-270ED04E9D32}"/>
              </a:ext>
            </a:extLst>
          </p:cNvPr>
          <p:cNvCxnSpPr>
            <a:cxnSpLocks noChangeShapeType="1"/>
          </p:cNvCxnSpPr>
          <p:nvPr/>
        </p:nvCxnSpPr>
        <p:spPr bwMode="auto">
          <a:xfrm>
            <a:off x="1116013" y="3213100"/>
            <a:ext cx="15113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10">
            <a:extLst>
              <a:ext uri="{FF2B5EF4-FFF2-40B4-BE49-F238E27FC236}">
                <a16:creationId xmlns:a16="http://schemas.microsoft.com/office/drawing/2014/main" id="{197467C3-29FA-4DAB-B41D-339B456E60B6}"/>
              </a:ext>
            </a:extLst>
          </p:cNvPr>
          <p:cNvCxnSpPr>
            <a:cxnSpLocks noChangeShapeType="1"/>
          </p:cNvCxnSpPr>
          <p:nvPr/>
        </p:nvCxnSpPr>
        <p:spPr bwMode="auto">
          <a:xfrm>
            <a:off x="1763713" y="3068638"/>
            <a:ext cx="1512887"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 name="直接连接符 11">
            <a:extLst>
              <a:ext uri="{FF2B5EF4-FFF2-40B4-BE49-F238E27FC236}">
                <a16:creationId xmlns:a16="http://schemas.microsoft.com/office/drawing/2014/main" id="{D3C6CD66-8526-47B3-95AC-6288C98E312B}"/>
              </a:ext>
            </a:extLst>
          </p:cNvPr>
          <p:cNvCxnSpPr>
            <a:cxnSpLocks noChangeShapeType="1"/>
          </p:cNvCxnSpPr>
          <p:nvPr/>
        </p:nvCxnSpPr>
        <p:spPr bwMode="auto">
          <a:xfrm>
            <a:off x="2268538" y="2997200"/>
            <a:ext cx="2232025" cy="1152525"/>
          </a:xfrm>
          <a:prstGeom prst="line">
            <a:avLst/>
          </a:prstGeom>
          <a:noFill/>
          <a:ln w="31750">
            <a:solidFill>
              <a:srgbClr val="00B050"/>
            </a:solidFill>
            <a:round/>
            <a:headEnd/>
            <a:tailEnd/>
          </a:ln>
          <a:extLst>
            <a:ext uri="{909E8E84-426E-40DD-AFC4-6F175D3DCCD1}">
              <a14:hiddenFill xmlns:a14="http://schemas.microsoft.com/office/drawing/2010/main">
                <a:noFill/>
              </a14:hiddenFill>
            </a:ext>
          </a:extLst>
        </p:spPr>
      </p:cxnSp>
      <p:cxnSp>
        <p:nvCxnSpPr>
          <p:cNvPr id="9" name="直接连接符 17">
            <a:extLst>
              <a:ext uri="{FF2B5EF4-FFF2-40B4-BE49-F238E27FC236}">
                <a16:creationId xmlns:a16="http://schemas.microsoft.com/office/drawing/2014/main" id="{4B1FF2FD-6A4D-4BD7-A71C-6E46B5B0FD6D}"/>
              </a:ext>
            </a:extLst>
          </p:cNvPr>
          <p:cNvCxnSpPr>
            <a:cxnSpLocks noChangeShapeType="1"/>
          </p:cNvCxnSpPr>
          <p:nvPr/>
        </p:nvCxnSpPr>
        <p:spPr bwMode="auto">
          <a:xfrm flipV="1">
            <a:off x="1116013" y="3213100"/>
            <a:ext cx="3240087" cy="1800225"/>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cxnSp>
        <p:nvCxnSpPr>
          <p:cNvPr id="10" name="直接连接符 45">
            <a:extLst>
              <a:ext uri="{FF2B5EF4-FFF2-40B4-BE49-F238E27FC236}">
                <a16:creationId xmlns:a16="http://schemas.microsoft.com/office/drawing/2014/main" id="{331271CB-7E39-462C-986D-E7E2F53B0293}"/>
              </a:ext>
            </a:extLst>
          </p:cNvPr>
          <p:cNvCxnSpPr>
            <a:cxnSpLocks noChangeShapeType="1"/>
          </p:cNvCxnSpPr>
          <p:nvPr/>
        </p:nvCxnSpPr>
        <p:spPr bwMode="auto">
          <a:xfrm>
            <a:off x="1042988" y="3671888"/>
            <a:ext cx="2520950" cy="0"/>
          </a:xfrm>
          <a:prstGeom prst="line">
            <a:avLst/>
          </a:prstGeom>
          <a:noFill/>
          <a:ln w="15875" cmpd="thickThin">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11" name="直接连接符 56">
            <a:extLst>
              <a:ext uri="{FF2B5EF4-FFF2-40B4-BE49-F238E27FC236}">
                <a16:creationId xmlns:a16="http://schemas.microsoft.com/office/drawing/2014/main" id="{7935E791-DC73-4AE7-8709-6A132047A82C}"/>
              </a:ext>
            </a:extLst>
          </p:cNvPr>
          <p:cNvCxnSpPr>
            <a:cxnSpLocks noChangeShapeType="1"/>
          </p:cNvCxnSpPr>
          <p:nvPr/>
        </p:nvCxnSpPr>
        <p:spPr bwMode="auto">
          <a:xfrm>
            <a:off x="2268538" y="3644900"/>
            <a:ext cx="0" cy="1944688"/>
          </a:xfrm>
          <a:prstGeom prst="line">
            <a:avLst/>
          </a:prstGeom>
          <a:noFill/>
          <a:ln w="15875" cmpd="thickThin">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12" name="直接连接符 58">
            <a:extLst>
              <a:ext uri="{FF2B5EF4-FFF2-40B4-BE49-F238E27FC236}">
                <a16:creationId xmlns:a16="http://schemas.microsoft.com/office/drawing/2014/main" id="{5111B07E-5AC9-4D7E-B819-A72527449A11}"/>
              </a:ext>
            </a:extLst>
          </p:cNvPr>
          <p:cNvCxnSpPr>
            <a:cxnSpLocks noChangeShapeType="1"/>
          </p:cNvCxnSpPr>
          <p:nvPr/>
        </p:nvCxnSpPr>
        <p:spPr bwMode="auto">
          <a:xfrm>
            <a:off x="1476375" y="3644900"/>
            <a:ext cx="0" cy="1944688"/>
          </a:xfrm>
          <a:prstGeom prst="line">
            <a:avLst/>
          </a:prstGeom>
          <a:noFill/>
          <a:ln w="15875" cmpd="thickThin">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13" name="直接连接符 59">
            <a:extLst>
              <a:ext uri="{FF2B5EF4-FFF2-40B4-BE49-F238E27FC236}">
                <a16:creationId xmlns:a16="http://schemas.microsoft.com/office/drawing/2014/main" id="{838C543E-6FB0-49AE-85FE-ABD87CEE7151}"/>
              </a:ext>
            </a:extLst>
          </p:cNvPr>
          <p:cNvCxnSpPr>
            <a:cxnSpLocks noChangeShapeType="1"/>
          </p:cNvCxnSpPr>
          <p:nvPr/>
        </p:nvCxnSpPr>
        <p:spPr bwMode="auto">
          <a:xfrm>
            <a:off x="3563938" y="3644900"/>
            <a:ext cx="0" cy="1944688"/>
          </a:xfrm>
          <a:prstGeom prst="line">
            <a:avLst/>
          </a:prstGeom>
          <a:noFill/>
          <a:ln w="15875" cmpd="thickThin">
            <a:solidFill>
              <a:schemeClr val="tx1"/>
            </a:solidFill>
            <a:prstDash val="lgDash"/>
            <a:round/>
            <a:headEnd/>
            <a:tailEnd/>
          </a:ln>
          <a:extLst>
            <a:ext uri="{909E8E84-426E-40DD-AFC4-6F175D3DCCD1}">
              <a14:hiddenFill xmlns:a14="http://schemas.microsoft.com/office/drawing/2010/main">
                <a:noFill/>
              </a14:hiddenFill>
            </a:ext>
          </a:extLst>
        </p:spPr>
      </p:cxnSp>
      <p:pic>
        <p:nvPicPr>
          <p:cNvPr id="14" name="线形标注 1(无边框) 60">
            <a:extLst>
              <a:ext uri="{FF2B5EF4-FFF2-40B4-BE49-F238E27FC236}">
                <a16:creationId xmlns:a16="http://schemas.microsoft.com/office/drawing/2014/main" id="{BE2603C8-CDFE-48B1-B4FB-3993C70C29F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5370513"/>
            <a:ext cx="8223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线形标注 1(无边框) 61">
            <a:extLst>
              <a:ext uri="{FF2B5EF4-FFF2-40B4-BE49-F238E27FC236}">
                <a16:creationId xmlns:a16="http://schemas.microsoft.com/office/drawing/2014/main" id="{18E71A3C-0F27-4A1F-843C-9387C2E79B6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2133600"/>
            <a:ext cx="8048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线形标注 1(无边框) 62">
            <a:extLst>
              <a:ext uri="{FF2B5EF4-FFF2-40B4-BE49-F238E27FC236}">
                <a16:creationId xmlns:a16="http://schemas.microsoft.com/office/drawing/2014/main" id="{312A7F75-05D3-4D8F-9A84-88455B29E43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625" y="5516563"/>
            <a:ext cx="8223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线形标注 1(无边框) 63">
            <a:extLst>
              <a:ext uri="{FF2B5EF4-FFF2-40B4-BE49-F238E27FC236}">
                <a16:creationId xmlns:a16="http://schemas.microsoft.com/office/drawing/2014/main" id="{08E80492-1739-40CB-A925-2C7CBDDEF98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725" y="5516563"/>
            <a:ext cx="8159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线形标注 1(无边框) 64">
            <a:extLst>
              <a:ext uri="{FF2B5EF4-FFF2-40B4-BE49-F238E27FC236}">
                <a16:creationId xmlns:a16="http://schemas.microsoft.com/office/drawing/2014/main" id="{DAEE1A40-DC40-4E57-BCBE-4E1888BF303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2566988"/>
            <a:ext cx="81756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线形标注 1(无边框) 65">
            <a:extLst>
              <a:ext uri="{FF2B5EF4-FFF2-40B4-BE49-F238E27FC236}">
                <a16:creationId xmlns:a16="http://schemas.microsoft.com/office/drawing/2014/main" id="{B6F2C94B-6370-4377-860D-7A43A5080A9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775" y="3286125"/>
            <a:ext cx="81121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线形标注 1(无边框) 66">
            <a:extLst>
              <a:ext uri="{FF2B5EF4-FFF2-40B4-BE49-F238E27FC236}">
                <a16:creationId xmlns:a16="http://schemas.microsoft.com/office/drawing/2014/main" id="{683C8428-0D2C-465E-8EFA-0A29AF28E800}"/>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9888" y="5516563"/>
            <a:ext cx="80486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线形标注 1(无边框) 67">
            <a:extLst>
              <a:ext uri="{FF2B5EF4-FFF2-40B4-BE49-F238E27FC236}">
                <a16:creationId xmlns:a16="http://schemas.microsoft.com/office/drawing/2014/main" id="{3AE9A14D-E200-48A0-B7CB-CCAB9DD1739A}"/>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5938" y="3286125"/>
            <a:ext cx="8286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线形标注 1(无边框) 68">
            <a:extLst>
              <a:ext uri="{FF2B5EF4-FFF2-40B4-BE49-F238E27FC236}">
                <a16:creationId xmlns:a16="http://schemas.microsoft.com/office/drawing/2014/main" id="{B3F1E408-CAFB-449D-8C9D-563E61BA0AC4}"/>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1488" y="3213100"/>
            <a:ext cx="8112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线形标注 1(无边框) 69">
            <a:extLst>
              <a:ext uri="{FF2B5EF4-FFF2-40B4-BE49-F238E27FC236}">
                <a16:creationId xmlns:a16="http://schemas.microsoft.com/office/drawing/2014/main" id="{CA67AA94-25BB-405B-9136-342181465960}"/>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0325" y="2852738"/>
            <a:ext cx="8112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线形标注 1(无边框) 70">
            <a:extLst>
              <a:ext uri="{FF2B5EF4-FFF2-40B4-BE49-F238E27FC236}">
                <a16:creationId xmlns:a16="http://schemas.microsoft.com/office/drawing/2014/main" id="{DA7C5898-91B0-4E64-944C-0DCA59D3E097}"/>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8463" y="5516563"/>
            <a:ext cx="8223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线形标注 1(无边框) 72">
            <a:extLst>
              <a:ext uri="{FF2B5EF4-FFF2-40B4-BE49-F238E27FC236}">
                <a16:creationId xmlns:a16="http://schemas.microsoft.com/office/drawing/2014/main" id="{879AE54B-A5CE-4E52-903F-436A910FA7DB}"/>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3413" y="2779713"/>
            <a:ext cx="82391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线形标注 1(无边框) 73">
            <a:extLst>
              <a:ext uri="{FF2B5EF4-FFF2-40B4-BE49-F238E27FC236}">
                <a16:creationId xmlns:a16="http://schemas.microsoft.com/office/drawing/2014/main" id="{8E637F37-8641-4E3C-9F5E-58908E9E8518}"/>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6500" y="2706688"/>
            <a:ext cx="8239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76">
            <a:extLst>
              <a:ext uri="{FF2B5EF4-FFF2-40B4-BE49-F238E27FC236}">
                <a16:creationId xmlns:a16="http://schemas.microsoft.com/office/drawing/2014/main" id="{F5A5180E-25B3-4F50-BB06-5A1B00E212CE}"/>
              </a:ext>
            </a:extLst>
          </p:cNvPr>
          <p:cNvSpPr txBox="1">
            <a:spLocks noChangeArrowheads="1"/>
          </p:cNvSpPr>
          <p:nvPr/>
        </p:nvSpPr>
        <p:spPr bwMode="auto">
          <a:xfrm>
            <a:off x="1042988" y="5949950"/>
            <a:ext cx="3024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0">
                <a:solidFill>
                  <a:schemeClr val="tx1"/>
                </a:solidFill>
                <a:latin typeface="黑体" panose="02010609060101010101" pitchFamily="49" charset="-122"/>
                <a:ea typeface="黑体" panose="02010609060101010101" pitchFamily="49" charset="-122"/>
              </a:rPr>
              <a:t>(a)</a:t>
            </a:r>
            <a:r>
              <a:rPr lang="zh-CN" altLang="en-US" sz="1600" b="0">
                <a:solidFill>
                  <a:schemeClr val="tx1"/>
                </a:solidFill>
                <a:latin typeface="黑体" panose="02010609060101010101" pitchFamily="49" charset="-122"/>
                <a:ea typeface="黑体" panose="02010609060101010101" pitchFamily="49" charset="-122"/>
              </a:rPr>
              <a:t>私人物品的最优数量</a:t>
            </a:r>
          </a:p>
        </p:txBody>
      </p:sp>
      <p:cxnSp>
        <p:nvCxnSpPr>
          <p:cNvPr id="28" name="直接箭头连接符 78">
            <a:extLst>
              <a:ext uri="{FF2B5EF4-FFF2-40B4-BE49-F238E27FC236}">
                <a16:creationId xmlns:a16="http://schemas.microsoft.com/office/drawing/2014/main" id="{8BF763EE-1D1D-405F-8620-A883AB053691}"/>
              </a:ext>
            </a:extLst>
          </p:cNvPr>
          <p:cNvCxnSpPr>
            <a:cxnSpLocks noChangeShapeType="1"/>
          </p:cNvCxnSpPr>
          <p:nvPr/>
        </p:nvCxnSpPr>
        <p:spPr bwMode="auto">
          <a:xfrm flipV="1">
            <a:off x="5435600" y="2565400"/>
            <a:ext cx="0" cy="30241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直接箭头连接符 80">
            <a:extLst>
              <a:ext uri="{FF2B5EF4-FFF2-40B4-BE49-F238E27FC236}">
                <a16:creationId xmlns:a16="http://schemas.microsoft.com/office/drawing/2014/main" id="{5ED17F75-74C9-43D0-9386-D2E1BA0E3A52}"/>
              </a:ext>
            </a:extLst>
          </p:cNvPr>
          <p:cNvCxnSpPr>
            <a:cxnSpLocks noChangeShapeType="1"/>
          </p:cNvCxnSpPr>
          <p:nvPr/>
        </p:nvCxnSpPr>
        <p:spPr bwMode="auto">
          <a:xfrm>
            <a:off x="5435600" y="5589588"/>
            <a:ext cx="3097213"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 name="直接连接符 82">
            <a:extLst>
              <a:ext uri="{FF2B5EF4-FFF2-40B4-BE49-F238E27FC236}">
                <a16:creationId xmlns:a16="http://schemas.microsoft.com/office/drawing/2014/main" id="{A800F7AB-026E-49D2-8129-3B39770032A6}"/>
              </a:ext>
            </a:extLst>
          </p:cNvPr>
          <p:cNvCxnSpPr>
            <a:cxnSpLocks noChangeShapeType="1"/>
          </p:cNvCxnSpPr>
          <p:nvPr/>
        </p:nvCxnSpPr>
        <p:spPr bwMode="auto">
          <a:xfrm>
            <a:off x="5580063" y="3213100"/>
            <a:ext cx="2232025" cy="2232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1" name="直接连接符 83">
            <a:extLst>
              <a:ext uri="{FF2B5EF4-FFF2-40B4-BE49-F238E27FC236}">
                <a16:creationId xmlns:a16="http://schemas.microsoft.com/office/drawing/2014/main" id="{FF6C46FE-F42D-44C3-A581-839BB8777009}"/>
              </a:ext>
            </a:extLst>
          </p:cNvPr>
          <p:cNvCxnSpPr>
            <a:cxnSpLocks noChangeShapeType="1"/>
          </p:cNvCxnSpPr>
          <p:nvPr/>
        </p:nvCxnSpPr>
        <p:spPr bwMode="auto">
          <a:xfrm>
            <a:off x="6300788" y="3284538"/>
            <a:ext cx="2087562" cy="1873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 name="直接连接符 85">
            <a:extLst>
              <a:ext uri="{FF2B5EF4-FFF2-40B4-BE49-F238E27FC236}">
                <a16:creationId xmlns:a16="http://schemas.microsoft.com/office/drawing/2014/main" id="{FB577591-9D89-4F3D-BDF9-C2F4C49EF622}"/>
              </a:ext>
            </a:extLst>
          </p:cNvPr>
          <p:cNvCxnSpPr>
            <a:cxnSpLocks noChangeShapeType="1"/>
          </p:cNvCxnSpPr>
          <p:nvPr/>
        </p:nvCxnSpPr>
        <p:spPr bwMode="auto">
          <a:xfrm>
            <a:off x="7092950" y="2565400"/>
            <a:ext cx="1366838" cy="2303463"/>
          </a:xfrm>
          <a:prstGeom prst="line">
            <a:avLst/>
          </a:prstGeom>
          <a:noFill/>
          <a:ln w="31750">
            <a:solidFill>
              <a:srgbClr val="00B050"/>
            </a:solidFill>
            <a:round/>
            <a:headEnd/>
            <a:tailEnd/>
          </a:ln>
          <a:extLst>
            <a:ext uri="{909E8E84-426E-40DD-AFC4-6F175D3DCCD1}">
              <a14:hiddenFill xmlns:a14="http://schemas.microsoft.com/office/drawing/2010/main">
                <a:noFill/>
              </a14:hiddenFill>
            </a:ext>
          </a:extLst>
        </p:spPr>
      </p:cxnSp>
      <p:cxnSp>
        <p:nvCxnSpPr>
          <p:cNvPr id="33" name="直接连接符 89">
            <a:extLst>
              <a:ext uri="{FF2B5EF4-FFF2-40B4-BE49-F238E27FC236}">
                <a16:creationId xmlns:a16="http://schemas.microsoft.com/office/drawing/2014/main" id="{BF6210D1-0C28-4F8B-B7B4-6BA99D46D6B5}"/>
              </a:ext>
            </a:extLst>
          </p:cNvPr>
          <p:cNvCxnSpPr>
            <a:cxnSpLocks noChangeShapeType="1"/>
          </p:cNvCxnSpPr>
          <p:nvPr/>
        </p:nvCxnSpPr>
        <p:spPr bwMode="auto">
          <a:xfrm flipV="1">
            <a:off x="5651500" y="2997200"/>
            <a:ext cx="2952750" cy="17272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cxnSp>
        <p:nvCxnSpPr>
          <p:cNvPr id="34" name="直接连接符 93">
            <a:extLst>
              <a:ext uri="{FF2B5EF4-FFF2-40B4-BE49-F238E27FC236}">
                <a16:creationId xmlns:a16="http://schemas.microsoft.com/office/drawing/2014/main" id="{A37828E9-EB96-478F-9FDA-7FE94E750502}"/>
              </a:ext>
            </a:extLst>
          </p:cNvPr>
          <p:cNvCxnSpPr>
            <a:cxnSpLocks noChangeShapeType="1"/>
          </p:cNvCxnSpPr>
          <p:nvPr/>
        </p:nvCxnSpPr>
        <p:spPr bwMode="auto">
          <a:xfrm>
            <a:off x="7667625" y="3573463"/>
            <a:ext cx="0" cy="2016125"/>
          </a:xfrm>
          <a:prstGeom prst="line">
            <a:avLst/>
          </a:prstGeom>
          <a:noFill/>
          <a:ln w="15875">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35" name="直接连接符 99">
            <a:extLst>
              <a:ext uri="{FF2B5EF4-FFF2-40B4-BE49-F238E27FC236}">
                <a16:creationId xmlns:a16="http://schemas.microsoft.com/office/drawing/2014/main" id="{637D2A31-2918-4AA0-BB01-16751183C3F9}"/>
              </a:ext>
            </a:extLst>
          </p:cNvPr>
          <p:cNvCxnSpPr>
            <a:cxnSpLocks noChangeShapeType="1"/>
          </p:cNvCxnSpPr>
          <p:nvPr/>
        </p:nvCxnSpPr>
        <p:spPr bwMode="auto">
          <a:xfrm>
            <a:off x="5435600" y="3573463"/>
            <a:ext cx="2232025" cy="0"/>
          </a:xfrm>
          <a:prstGeom prst="line">
            <a:avLst/>
          </a:prstGeom>
          <a:noFill/>
          <a:ln w="15875">
            <a:solidFill>
              <a:srgbClr val="00B050"/>
            </a:solidFill>
            <a:prstDash val="lgDash"/>
            <a:round/>
            <a:headEnd/>
            <a:tailEnd/>
          </a:ln>
          <a:extLst>
            <a:ext uri="{909E8E84-426E-40DD-AFC4-6F175D3DCCD1}">
              <a14:hiddenFill xmlns:a14="http://schemas.microsoft.com/office/drawing/2010/main">
                <a:noFill/>
              </a14:hiddenFill>
            </a:ext>
          </a:extLst>
        </p:spPr>
      </p:cxnSp>
      <p:cxnSp>
        <p:nvCxnSpPr>
          <p:cNvPr id="36" name="直接连接符 110">
            <a:extLst>
              <a:ext uri="{FF2B5EF4-FFF2-40B4-BE49-F238E27FC236}">
                <a16:creationId xmlns:a16="http://schemas.microsoft.com/office/drawing/2014/main" id="{CEE83A96-DC82-49B7-AF59-3A0043E93531}"/>
              </a:ext>
            </a:extLst>
          </p:cNvPr>
          <p:cNvCxnSpPr>
            <a:cxnSpLocks noChangeShapeType="1"/>
          </p:cNvCxnSpPr>
          <p:nvPr/>
        </p:nvCxnSpPr>
        <p:spPr bwMode="auto">
          <a:xfrm>
            <a:off x="5472113" y="4535488"/>
            <a:ext cx="2232025" cy="0"/>
          </a:xfrm>
          <a:prstGeom prst="line">
            <a:avLst/>
          </a:prstGeom>
          <a:noFill/>
          <a:ln w="15875">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37" name="直接连接符 111">
            <a:extLst>
              <a:ext uri="{FF2B5EF4-FFF2-40B4-BE49-F238E27FC236}">
                <a16:creationId xmlns:a16="http://schemas.microsoft.com/office/drawing/2014/main" id="{C86B4DDA-C1C7-4D5B-BAED-65160C3B3E7F}"/>
              </a:ext>
            </a:extLst>
          </p:cNvPr>
          <p:cNvCxnSpPr>
            <a:cxnSpLocks noChangeShapeType="1"/>
          </p:cNvCxnSpPr>
          <p:nvPr/>
        </p:nvCxnSpPr>
        <p:spPr bwMode="auto">
          <a:xfrm>
            <a:off x="5435600" y="5300663"/>
            <a:ext cx="2232025" cy="0"/>
          </a:xfrm>
          <a:prstGeom prst="line">
            <a:avLst/>
          </a:prstGeom>
          <a:noFill/>
          <a:ln w="15875">
            <a:solidFill>
              <a:schemeClr val="tx1"/>
            </a:solidFill>
            <a:prstDash val="lgDash"/>
            <a:round/>
            <a:headEnd/>
            <a:tailEnd/>
          </a:ln>
          <a:extLst>
            <a:ext uri="{909E8E84-426E-40DD-AFC4-6F175D3DCCD1}">
              <a14:hiddenFill xmlns:a14="http://schemas.microsoft.com/office/drawing/2010/main">
                <a:noFill/>
              </a14:hiddenFill>
            </a:ext>
          </a:extLst>
        </p:spPr>
      </p:cxnSp>
      <p:pic>
        <p:nvPicPr>
          <p:cNvPr id="38" name="线形标注 1(无边框) 112">
            <a:extLst>
              <a:ext uri="{FF2B5EF4-FFF2-40B4-BE49-F238E27FC236}">
                <a16:creationId xmlns:a16="http://schemas.microsoft.com/office/drawing/2014/main" id="{EE924FAE-A571-4A59-B6E0-EC6289888600}"/>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8675" y="5370513"/>
            <a:ext cx="87788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线形标注 1(无边框) 113">
            <a:extLst>
              <a:ext uri="{FF2B5EF4-FFF2-40B4-BE49-F238E27FC236}">
                <a16:creationId xmlns:a16="http://schemas.microsoft.com/office/drawing/2014/main" id="{BF103F82-22C2-4140-A81C-CAAF89F56AA8}"/>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38675" y="2640013"/>
            <a:ext cx="8604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线形标注 1(无边框) 114">
            <a:extLst>
              <a:ext uri="{FF2B5EF4-FFF2-40B4-BE49-F238E27FC236}">
                <a16:creationId xmlns:a16="http://schemas.microsoft.com/office/drawing/2014/main" id="{891C5C7D-4A51-422C-8592-2E600A0ADCE4}"/>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08913" y="5516563"/>
            <a:ext cx="87788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线形标注 1(无边框) 115">
            <a:extLst>
              <a:ext uri="{FF2B5EF4-FFF2-40B4-BE49-F238E27FC236}">
                <a16:creationId xmlns:a16="http://schemas.microsoft.com/office/drawing/2014/main" id="{D188F3AE-1725-4E49-AF87-E363C51F7CBD}"/>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4650" y="2346325"/>
            <a:ext cx="8826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线形标注 1(无边框) 116">
            <a:extLst>
              <a:ext uri="{FF2B5EF4-FFF2-40B4-BE49-F238E27FC236}">
                <a16:creationId xmlns:a16="http://schemas.microsoft.com/office/drawing/2014/main" id="{854DA73F-3F91-4E48-AF39-CF7C0C083DC7}"/>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32763" y="2640013"/>
            <a:ext cx="8588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线形标注 1(无边框) 117">
            <a:extLst>
              <a:ext uri="{FF2B5EF4-FFF2-40B4-BE49-F238E27FC236}">
                <a16:creationId xmlns:a16="http://schemas.microsoft.com/office/drawing/2014/main" id="{062B863A-179E-484B-AD02-183C0F274DB6}"/>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38675" y="3425825"/>
            <a:ext cx="8667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线形标注 1(无边框) 118">
            <a:extLst>
              <a:ext uri="{FF2B5EF4-FFF2-40B4-BE49-F238E27FC236}">
                <a16:creationId xmlns:a16="http://schemas.microsoft.com/office/drawing/2014/main" id="{295ADCCC-4875-4650-A816-B803F9AE5E8D}"/>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38675" y="4364038"/>
            <a:ext cx="87788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线形标注 1(无边框) 119">
            <a:extLst>
              <a:ext uri="{FF2B5EF4-FFF2-40B4-BE49-F238E27FC236}">
                <a16:creationId xmlns:a16="http://schemas.microsoft.com/office/drawing/2014/main" id="{452104D2-F012-4261-9C6D-125D4F14E270}"/>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38675" y="5084763"/>
            <a:ext cx="8667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线形标注 1(无边框) 120">
            <a:extLst>
              <a:ext uri="{FF2B5EF4-FFF2-40B4-BE49-F238E27FC236}">
                <a16:creationId xmlns:a16="http://schemas.microsoft.com/office/drawing/2014/main" id="{B30D096D-BEE0-44A5-9AC3-6E8076247836}"/>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16750" y="5589588"/>
            <a:ext cx="87153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线形标注 1(无边框) 121">
            <a:extLst>
              <a:ext uri="{FF2B5EF4-FFF2-40B4-BE49-F238E27FC236}">
                <a16:creationId xmlns:a16="http://schemas.microsoft.com/office/drawing/2014/main" id="{22A99797-CBAF-4595-92B6-5D045232CBD4}"/>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11763" y="3067050"/>
            <a:ext cx="8905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线形标注 1(无边框) 122">
            <a:extLst>
              <a:ext uri="{FF2B5EF4-FFF2-40B4-BE49-F238E27FC236}">
                <a16:creationId xmlns:a16="http://schemas.microsoft.com/office/drawing/2014/main" id="{FA4481DF-C080-423D-B7C0-CDD975705C0C}"/>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03925" y="3067050"/>
            <a:ext cx="89058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123">
            <a:extLst>
              <a:ext uri="{FF2B5EF4-FFF2-40B4-BE49-F238E27FC236}">
                <a16:creationId xmlns:a16="http://schemas.microsoft.com/office/drawing/2014/main" id="{42996779-F20B-4025-B7D1-514EC6E2382A}"/>
              </a:ext>
            </a:extLst>
          </p:cNvPr>
          <p:cNvSpPr txBox="1">
            <a:spLocks noChangeArrowheads="1"/>
          </p:cNvSpPr>
          <p:nvPr/>
        </p:nvSpPr>
        <p:spPr bwMode="auto">
          <a:xfrm>
            <a:off x="5435600" y="5876925"/>
            <a:ext cx="273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0">
                <a:solidFill>
                  <a:schemeClr val="tx1"/>
                </a:solidFill>
                <a:latin typeface="黑体" panose="02010609060101010101" pitchFamily="49" charset="-122"/>
                <a:ea typeface="黑体" panose="02010609060101010101" pitchFamily="49" charset="-122"/>
              </a:rPr>
              <a:t>(b)</a:t>
            </a:r>
            <a:r>
              <a:rPr lang="zh-CN" altLang="en-US" sz="1800" b="0">
                <a:solidFill>
                  <a:schemeClr val="tx1"/>
                </a:solidFill>
                <a:latin typeface="黑体" panose="02010609060101010101" pitchFamily="49" charset="-122"/>
                <a:ea typeface="黑体" panose="02010609060101010101" pitchFamily="49" charset="-122"/>
              </a:rPr>
              <a:t>公共物品的最优数量</a:t>
            </a:r>
          </a:p>
        </p:txBody>
      </p:sp>
    </p:spTree>
    <p:extLst>
      <p:ext uri="{BB962C8B-B14F-4D97-AF65-F5344CB8AC3E}">
        <p14:creationId xmlns:p14="http://schemas.microsoft.com/office/powerpoint/2010/main" val="421287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4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9B979-12F2-406A-A9F1-2CCB87964747}"/>
              </a:ext>
            </a:extLst>
          </p:cNvPr>
          <p:cNvSpPr>
            <a:spLocks noGrp="1"/>
          </p:cNvSpPr>
          <p:nvPr>
            <p:ph type="title"/>
          </p:nvPr>
        </p:nvSpPr>
        <p:spPr/>
        <p:txBody>
          <a:bodyPr/>
          <a:lstStyle/>
          <a:p>
            <a:r>
              <a:rPr lang="zh-CN" altLang="en-US" dirty="0"/>
              <a:t>搭便车问题</a:t>
            </a:r>
          </a:p>
        </p:txBody>
      </p:sp>
      <p:sp>
        <p:nvSpPr>
          <p:cNvPr id="3" name="内容占位符 2">
            <a:extLst>
              <a:ext uri="{FF2B5EF4-FFF2-40B4-BE49-F238E27FC236}">
                <a16:creationId xmlns:a16="http://schemas.microsoft.com/office/drawing/2014/main" id="{5607946C-E824-4B4C-AB53-85BEF966E3DE}"/>
              </a:ext>
            </a:extLst>
          </p:cNvPr>
          <p:cNvSpPr>
            <a:spLocks noGrp="1"/>
          </p:cNvSpPr>
          <p:nvPr>
            <p:ph idx="1"/>
          </p:nvPr>
        </p:nvSpPr>
        <p:spPr/>
        <p:txBody>
          <a:bodyPr>
            <a:normAutofit/>
          </a:bodyPr>
          <a:lstStyle/>
          <a:p>
            <a:r>
              <a:rPr lang="zh-CN" altLang="en-US" dirty="0"/>
              <a:t> 公共物品的非排他性带来的“ 搭便车 ” 问题 （生产的正外部性）</a:t>
            </a:r>
          </a:p>
          <a:p>
            <a:r>
              <a:rPr lang="zh-CN" altLang="en-US" dirty="0"/>
              <a:t>搭便车者（ </a:t>
            </a:r>
            <a:r>
              <a:rPr lang="en-US" altLang="zh-CN" dirty="0"/>
              <a:t>free riders</a:t>
            </a:r>
            <a:r>
              <a:rPr lang="zh-CN" altLang="en-US" dirty="0"/>
              <a:t> ）：得到一种物品的利益但避开为此付费的人</a:t>
            </a:r>
          </a:p>
          <a:p>
            <a:pPr lvl="1"/>
            <a:r>
              <a:rPr lang="zh-CN" altLang="en-US" dirty="0"/>
              <a:t>如果物品有非排他性 ，人们就会有激励成为搭便车者。这是因为不能阻止不付费者消费该物品 </a:t>
            </a:r>
          </a:p>
          <a:p>
            <a:pPr lvl="1"/>
            <a:r>
              <a:rPr lang="zh-CN" altLang="en-US" dirty="0"/>
              <a:t>结果：这种物品不会被私人提供 ，即使私人对于物品的集体评价要大于提供它的成本</a:t>
            </a:r>
          </a:p>
        </p:txBody>
      </p:sp>
    </p:spTree>
    <p:extLst>
      <p:ext uri="{BB962C8B-B14F-4D97-AF65-F5344CB8AC3E}">
        <p14:creationId xmlns:p14="http://schemas.microsoft.com/office/powerpoint/2010/main" val="28765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0DD09-0118-4417-AE08-06FFFA4544FB}"/>
              </a:ext>
            </a:extLst>
          </p:cNvPr>
          <p:cNvSpPr>
            <a:spLocks noGrp="1"/>
          </p:cNvSpPr>
          <p:nvPr>
            <p:ph type="title"/>
          </p:nvPr>
        </p:nvSpPr>
        <p:spPr/>
        <p:txBody>
          <a:bodyPr/>
          <a:lstStyle/>
          <a:p>
            <a:r>
              <a:rPr lang="zh-CN" altLang="en-US" dirty="0"/>
              <a:t>搭便车：例子</a:t>
            </a:r>
          </a:p>
        </p:txBody>
      </p:sp>
      <p:sp>
        <p:nvSpPr>
          <p:cNvPr id="3" name="内容占位符 2">
            <a:extLst>
              <a:ext uri="{FF2B5EF4-FFF2-40B4-BE49-F238E27FC236}">
                <a16:creationId xmlns:a16="http://schemas.microsoft.com/office/drawing/2014/main" id="{19A36E36-1EE5-4C96-BB8C-0DAFCCC61282}"/>
              </a:ext>
            </a:extLst>
          </p:cNvPr>
          <p:cNvSpPr>
            <a:spLocks noGrp="1"/>
          </p:cNvSpPr>
          <p:nvPr>
            <p:ph idx="1"/>
          </p:nvPr>
        </p:nvSpPr>
        <p:spPr/>
        <p:txBody>
          <a:bodyPr/>
          <a:lstStyle/>
          <a:p>
            <a:r>
              <a:rPr lang="zh-CN" altLang="en-US" dirty="0"/>
              <a:t>一个寝室两个室友</a:t>
            </a:r>
            <a:r>
              <a:rPr lang="en-US" altLang="zh-CN" dirty="0"/>
              <a:t>A</a:t>
            </a:r>
            <a:r>
              <a:rPr lang="zh-CN" altLang="en-US" dirty="0"/>
              <a:t>和</a:t>
            </a:r>
            <a:r>
              <a:rPr lang="en-US" altLang="zh-CN" dirty="0"/>
              <a:t>B </a:t>
            </a:r>
          </a:p>
          <a:p>
            <a:r>
              <a:rPr lang="zh-CN" altLang="en-US" dirty="0"/>
              <a:t>购买一个空调的成本为</a:t>
            </a:r>
            <a:r>
              <a:rPr lang="en-US" altLang="zh-CN" dirty="0"/>
              <a:t>400 </a:t>
            </a:r>
            <a:r>
              <a:rPr lang="zh-CN" altLang="en-US" dirty="0"/>
              <a:t>。</a:t>
            </a:r>
          </a:p>
          <a:p>
            <a:r>
              <a:rPr lang="zh-CN" altLang="en-US" dirty="0"/>
              <a:t>如果购买，每人从中的收益都为</a:t>
            </a:r>
            <a:r>
              <a:rPr lang="en-US" altLang="zh-CN" dirty="0"/>
              <a:t>300 </a:t>
            </a:r>
            <a:r>
              <a:rPr lang="zh-CN" altLang="en-US" dirty="0"/>
              <a:t>。</a:t>
            </a:r>
          </a:p>
          <a:p>
            <a:r>
              <a:rPr lang="zh-CN" altLang="en-US" dirty="0"/>
              <a:t>如果不购买 ， 每人从中的收益为都为 </a:t>
            </a:r>
            <a:r>
              <a:rPr lang="en-US" altLang="zh-CN" dirty="0"/>
              <a:t>0 </a:t>
            </a:r>
            <a:r>
              <a:rPr lang="zh-CN" altLang="en-US" dirty="0"/>
              <a:t>。</a:t>
            </a:r>
          </a:p>
          <a:p>
            <a:r>
              <a:rPr lang="zh-CN" altLang="en-US" dirty="0"/>
              <a:t>购买有效率的社会结果。</a:t>
            </a:r>
          </a:p>
        </p:txBody>
      </p:sp>
    </p:spTree>
    <p:extLst>
      <p:ext uri="{BB962C8B-B14F-4D97-AF65-F5344CB8AC3E}">
        <p14:creationId xmlns:p14="http://schemas.microsoft.com/office/powerpoint/2010/main" val="1691508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8C8AC-75CD-457F-B9A6-4B31EAB9C39E}"/>
              </a:ext>
            </a:extLst>
          </p:cNvPr>
          <p:cNvSpPr>
            <a:spLocks noGrp="1"/>
          </p:cNvSpPr>
          <p:nvPr>
            <p:ph type="title"/>
          </p:nvPr>
        </p:nvSpPr>
        <p:spPr/>
        <p:txBody>
          <a:bodyPr/>
          <a:lstStyle/>
          <a:p>
            <a:r>
              <a:rPr lang="zh-CN" altLang="en-US" dirty="0"/>
              <a:t>搭便车：例子</a:t>
            </a:r>
          </a:p>
        </p:txBody>
      </p:sp>
      <p:sp>
        <p:nvSpPr>
          <p:cNvPr id="3" name="内容占位符 2">
            <a:extLst>
              <a:ext uri="{FF2B5EF4-FFF2-40B4-BE49-F238E27FC236}">
                <a16:creationId xmlns:a16="http://schemas.microsoft.com/office/drawing/2014/main" id="{FD820EAE-4412-4FEA-A2C3-AA89E6EA2E9C}"/>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CFBD35ED-0230-4501-8029-51F2016F1E01}"/>
              </a:ext>
            </a:extLst>
          </p:cNvPr>
          <p:cNvGraphicFramePr>
            <a:graphicFrameLocks/>
          </p:cNvGraphicFramePr>
          <p:nvPr>
            <p:extLst>
              <p:ext uri="{D42A27DB-BD31-4B8C-83A1-F6EECF244321}">
                <p14:modId xmlns:p14="http://schemas.microsoft.com/office/powerpoint/2010/main" val="1833413685"/>
              </p:ext>
            </p:extLst>
          </p:nvPr>
        </p:nvGraphicFramePr>
        <p:xfrm>
          <a:off x="1126779" y="1825624"/>
          <a:ext cx="5197330" cy="3548462"/>
        </p:xfrm>
        <a:graphic>
          <a:graphicData uri="http://schemas.openxmlformats.org/drawingml/2006/table">
            <a:tbl>
              <a:tblPr firstRow="1" bandRow="1">
                <a:tableStyleId>{2D5ABB26-0587-4C30-8999-92F81FD0307C}</a:tableStyleId>
              </a:tblPr>
              <a:tblGrid>
                <a:gridCol w="618481">
                  <a:extLst>
                    <a:ext uri="{9D8B030D-6E8A-4147-A177-3AD203B41FA5}">
                      <a16:colId xmlns:a16="http://schemas.microsoft.com/office/drawing/2014/main" val="2291307642"/>
                    </a:ext>
                  </a:extLst>
                </a:gridCol>
                <a:gridCol w="1275210">
                  <a:extLst>
                    <a:ext uri="{9D8B030D-6E8A-4147-A177-3AD203B41FA5}">
                      <a16:colId xmlns:a16="http://schemas.microsoft.com/office/drawing/2014/main" val="3569235977"/>
                    </a:ext>
                  </a:extLst>
                </a:gridCol>
                <a:gridCol w="1669517">
                  <a:extLst>
                    <a:ext uri="{9D8B030D-6E8A-4147-A177-3AD203B41FA5}">
                      <a16:colId xmlns:a16="http://schemas.microsoft.com/office/drawing/2014/main" val="2475289424"/>
                    </a:ext>
                  </a:extLst>
                </a:gridCol>
                <a:gridCol w="1634122">
                  <a:extLst>
                    <a:ext uri="{9D8B030D-6E8A-4147-A177-3AD203B41FA5}">
                      <a16:colId xmlns:a16="http://schemas.microsoft.com/office/drawing/2014/main" val="1989383166"/>
                    </a:ext>
                  </a:extLst>
                </a:gridCol>
              </a:tblGrid>
              <a:tr h="221452">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400" b="1" dirty="0">
                          <a:latin typeface="+mn-ea"/>
                          <a:ea typeface="+mn-ea"/>
                        </a:rPr>
                        <a:t>室友</a:t>
                      </a:r>
                      <a:r>
                        <a:rPr lang="en-US" altLang="zh-CN" sz="2400" b="1" dirty="0">
                          <a:latin typeface="+mn-ea"/>
                          <a:ea typeface="+mn-ea"/>
                        </a:rPr>
                        <a:t>B</a:t>
                      </a:r>
                      <a:endParaRPr lang="zh-CN" altLang="en-US" sz="2400" b="1" dirty="0">
                        <a:latin typeface="+mn-ea"/>
                        <a:ea typeface="+mn-ea"/>
                      </a:endParaRP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330199"/>
                  </a:ext>
                </a:extLst>
              </a:tr>
              <a:tr h="882786">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latin typeface="+mn-ea"/>
                        <a:ea typeface="+mn-ea"/>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zh-CN" altLang="en-US" sz="2400" b="1" dirty="0">
                          <a:latin typeface="+mn-ea"/>
                          <a:ea typeface="+mn-ea"/>
                        </a:rPr>
                        <a:t>买</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不买</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789475"/>
                  </a:ext>
                </a:extLst>
              </a:tr>
              <a:tr h="1104238">
                <a:tc rowSpan="2">
                  <a:txBody>
                    <a:bodyPr/>
                    <a:lstStyle/>
                    <a:p>
                      <a:pPr algn="ctr"/>
                      <a:r>
                        <a:rPr lang="zh-CN" altLang="en-US" sz="2400" b="1" dirty="0">
                          <a:latin typeface="+mn-ea"/>
                          <a:ea typeface="+mn-ea"/>
                        </a:rPr>
                        <a:t>室友</a:t>
                      </a:r>
                      <a:r>
                        <a:rPr lang="en-US" altLang="zh-CN" sz="2400" b="1" dirty="0">
                          <a:latin typeface="+mn-ea"/>
                          <a:ea typeface="+mn-ea"/>
                        </a:rPr>
                        <a:t>A</a:t>
                      </a:r>
                      <a:endParaRPr lang="zh-CN" altLang="en-US" sz="2400" b="1"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b="1" dirty="0">
                          <a:latin typeface="+mn-ea"/>
                          <a:ea typeface="+mn-ea"/>
                        </a:rPr>
                        <a:t>买</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400" b="1" dirty="0">
                          <a:latin typeface="+mn-ea"/>
                          <a:ea typeface="+mn-ea"/>
                        </a:rPr>
                        <a:t>(100,100)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(-100,300)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48844"/>
                  </a:ext>
                </a:extLst>
              </a:tr>
              <a:tr h="1104238">
                <a:tc vMerge="1">
                  <a:txBody>
                    <a:bodyPr/>
                    <a:lstStyle/>
                    <a:p>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不买</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(300,-100)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latin typeface="+mn-ea"/>
                          <a:ea typeface="+mn-ea"/>
                        </a:rPr>
                        <a:t>(0,0)</a:t>
                      </a:r>
                      <a:endParaRPr lang="zh-CN" altLang="en-US" sz="2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58947"/>
                  </a:ext>
                </a:extLst>
              </a:tr>
            </a:tbl>
          </a:graphicData>
        </a:graphic>
      </p:graphicFrame>
    </p:spTree>
    <p:extLst>
      <p:ext uri="{BB962C8B-B14F-4D97-AF65-F5344CB8AC3E}">
        <p14:creationId xmlns:p14="http://schemas.microsoft.com/office/powerpoint/2010/main" val="2647449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8F921-8361-46E0-AD02-4A3D7238FAA8}"/>
              </a:ext>
            </a:extLst>
          </p:cNvPr>
          <p:cNvSpPr>
            <a:spLocks noGrp="1"/>
          </p:cNvSpPr>
          <p:nvPr>
            <p:ph type="title"/>
          </p:nvPr>
        </p:nvSpPr>
        <p:spPr/>
        <p:txBody>
          <a:bodyPr/>
          <a:lstStyle/>
          <a:p>
            <a:r>
              <a:rPr lang="zh-CN" altLang="en-US" dirty="0"/>
              <a:t>灯塔的故事</a:t>
            </a:r>
          </a:p>
        </p:txBody>
      </p:sp>
      <p:sp>
        <p:nvSpPr>
          <p:cNvPr id="3" name="内容占位符 2">
            <a:extLst>
              <a:ext uri="{FF2B5EF4-FFF2-40B4-BE49-F238E27FC236}">
                <a16:creationId xmlns:a16="http://schemas.microsoft.com/office/drawing/2014/main" id="{74472AD7-D2D4-447F-B8CA-B4338A374FC6}"/>
              </a:ext>
            </a:extLst>
          </p:cNvPr>
          <p:cNvSpPr>
            <a:spLocks noGrp="1"/>
          </p:cNvSpPr>
          <p:nvPr>
            <p:ph idx="1"/>
          </p:nvPr>
        </p:nvSpPr>
        <p:spPr/>
        <p:txBody>
          <a:bodyPr>
            <a:normAutofit lnSpcReduction="10000"/>
          </a:bodyPr>
          <a:lstStyle/>
          <a:p>
            <a:r>
              <a:rPr lang="zh-CN" altLang="en-US" dirty="0"/>
              <a:t>“为了确保航行的安全，建造和维修灯塔、设置浮标等属于政府适当的职责。由于不可能向受益于灯塔的海上船只收取使用费，没有人会出于个人利益的动机而建造灯塔，除非由国家的强制征税给予补偿 。” </a:t>
            </a:r>
            <a:r>
              <a:rPr lang="en-US" altLang="zh-CN" dirty="0"/>
              <a:t>—</a:t>
            </a:r>
            <a:r>
              <a:rPr lang="zh-CN" altLang="en-US" dirty="0"/>
              <a:t>斯图亚特⋅穆勒</a:t>
            </a:r>
            <a:endParaRPr lang="en-US" altLang="zh-CN" dirty="0"/>
          </a:p>
          <a:p>
            <a:r>
              <a:rPr lang="zh-CN" altLang="en-US" dirty="0"/>
              <a:t>“边际净产出小于边际社会净产出，因为它会给技术上很难向其索取报酬的第三方带来额外的服务。” </a:t>
            </a:r>
            <a:r>
              <a:rPr lang="en-US" altLang="zh-CN" dirty="0"/>
              <a:t>—</a:t>
            </a:r>
            <a:r>
              <a:rPr lang="zh-CN" altLang="en-US" dirty="0"/>
              <a:t>庇古</a:t>
            </a:r>
          </a:p>
          <a:p>
            <a:r>
              <a:rPr lang="zh-CN" altLang="en-US" dirty="0"/>
              <a:t>“灯塔的光有利于所有看到它的人，商人不会为获利而建灯塔，因为他无法向每一个使用者收费 。” </a:t>
            </a:r>
            <a:r>
              <a:rPr lang="en-US" altLang="zh-CN" dirty="0"/>
              <a:t>—</a:t>
            </a:r>
            <a:r>
              <a:rPr lang="zh-CN" altLang="en-US" dirty="0"/>
              <a:t>萨缪尔森</a:t>
            </a:r>
          </a:p>
        </p:txBody>
      </p:sp>
    </p:spTree>
    <p:extLst>
      <p:ext uri="{BB962C8B-B14F-4D97-AF65-F5344CB8AC3E}">
        <p14:creationId xmlns:p14="http://schemas.microsoft.com/office/powerpoint/2010/main" val="232223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42868-711C-40D0-B594-B69BA8E016CD}"/>
              </a:ext>
            </a:extLst>
          </p:cNvPr>
          <p:cNvSpPr>
            <a:spLocks noGrp="1"/>
          </p:cNvSpPr>
          <p:nvPr>
            <p:ph type="title"/>
          </p:nvPr>
        </p:nvSpPr>
        <p:spPr/>
        <p:txBody>
          <a:bodyPr/>
          <a:lstStyle/>
          <a:p>
            <a:r>
              <a:rPr lang="zh-CN" altLang="en-US" dirty="0"/>
              <a:t>科斯</a:t>
            </a:r>
            <a:r>
              <a:rPr lang="en-US" altLang="zh-CN" dirty="0"/>
              <a:t>《</a:t>
            </a:r>
            <a:r>
              <a:rPr lang="zh-CN" altLang="en-US" dirty="0"/>
              <a:t>经济学中的灯塔</a:t>
            </a:r>
            <a:r>
              <a:rPr lang="en-US" altLang="zh-CN" dirty="0"/>
              <a:t>》</a:t>
            </a:r>
            <a:endParaRPr lang="zh-CN" altLang="en-US" dirty="0"/>
          </a:p>
        </p:txBody>
      </p:sp>
      <p:sp>
        <p:nvSpPr>
          <p:cNvPr id="3" name="内容占位符 2">
            <a:extLst>
              <a:ext uri="{FF2B5EF4-FFF2-40B4-BE49-F238E27FC236}">
                <a16:creationId xmlns:a16="http://schemas.microsoft.com/office/drawing/2014/main" id="{F2B29B56-BE5F-48AA-82A3-2F67831DCC31}"/>
              </a:ext>
            </a:extLst>
          </p:cNvPr>
          <p:cNvSpPr>
            <a:spLocks noGrp="1"/>
          </p:cNvSpPr>
          <p:nvPr>
            <p:ph idx="1"/>
          </p:nvPr>
        </p:nvSpPr>
        <p:spPr/>
        <p:txBody>
          <a:bodyPr/>
          <a:lstStyle/>
          <a:p>
            <a:r>
              <a:rPr lang="en-US" altLang="zh-CN" dirty="0"/>
              <a:t>17 </a:t>
            </a:r>
            <a:r>
              <a:rPr lang="zh-CN" altLang="en-US" dirty="0"/>
              <a:t>世纪之前英国没有灯塔</a:t>
            </a:r>
          </a:p>
          <a:p>
            <a:r>
              <a:rPr lang="en-US" altLang="zh-CN" dirty="0"/>
              <a:t>1610-1675, </a:t>
            </a:r>
            <a:r>
              <a:rPr lang="zh-CN" altLang="en-US" dirty="0"/>
              <a:t>船主共建 </a:t>
            </a:r>
            <a:r>
              <a:rPr lang="en-US" altLang="zh-CN" dirty="0"/>
              <a:t>10 </a:t>
            </a:r>
            <a:r>
              <a:rPr lang="zh-CN" altLang="en-US" dirty="0"/>
              <a:t>座灯塔， </a:t>
            </a:r>
            <a:r>
              <a:rPr lang="en-US" altLang="zh-CN" dirty="0"/>
              <a:t>i.e.</a:t>
            </a:r>
          </a:p>
          <a:p>
            <a:r>
              <a:rPr lang="en-US" altLang="zh-CN" dirty="0" err="1"/>
              <a:t>Eddystone</a:t>
            </a:r>
            <a:r>
              <a:rPr lang="en-US" altLang="zh-CN" dirty="0"/>
              <a:t> </a:t>
            </a:r>
            <a:r>
              <a:rPr lang="zh-CN" altLang="en-US" dirty="0"/>
              <a:t>灯塔</a:t>
            </a:r>
          </a:p>
          <a:p>
            <a:r>
              <a:rPr lang="en-US" altLang="zh-CN" dirty="0"/>
              <a:t>1820 </a:t>
            </a:r>
            <a:r>
              <a:rPr lang="zh-CN" altLang="en-US" dirty="0"/>
              <a:t>年， </a:t>
            </a:r>
            <a:r>
              <a:rPr lang="en-US" altLang="zh-CN" dirty="0"/>
              <a:t>46 </a:t>
            </a:r>
            <a:r>
              <a:rPr lang="zh-CN" altLang="en-US" dirty="0"/>
              <a:t>座灯塔， </a:t>
            </a:r>
            <a:r>
              <a:rPr lang="en-US" altLang="zh-CN" dirty="0"/>
              <a:t>32 </a:t>
            </a:r>
            <a:r>
              <a:rPr lang="zh-CN" altLang="en-US" dirty="0"/>
              <a:t>座为私人建造</a:t>
            </a:r>
          </a:p>
          <a:p>
            <a:r>
              <a:rPr lang="en-US" altLang="zh-CN" dirty="0"/>
              <a:t>1836 </a:t>
            </a:r>
            <a:r>
              <a:rPr lang="zh-CN" altLang="en-US" dirty="0"/>
              <a:t>年政府开始逐步收购私营灯塔</a:t>
            </a:r>
          </a:p>
          <a:p>
            <a:r>
              <a:rPr lang="en-US" altLang="zh-CN" dirty="0"/>
              <a:t>Skerries </a:t>
            </a:r>
            <a:r>
              <a:rPr lang="zh-CN" altLang="en-US" dirty="0"/>
              <a:t>灯塔的政府收购价 </a:t>
            </a:r>
            <a:r>
              <a:rPr lang="en-US" altLang="zh-CN" dirty="0"/>
              <a:t>445000 </a:t>
            </a:r>
            <a:r>
              <a:rPr lang="zh-CN" altLang="en-US" dirty="0"/>
              <a:t>英镑</a:t>
            </a:r>
          </a:p>
          <a:p>
            <a:r>
              <a:rPr lang="en-US" altLang="zh-CN" dirty="0"/>
              <a:t>Q: </a:t>
            </a:r>
            <a:r>
              <a:rPr lang="zh-CN" altLang="en-US" dirty="0"/>
              <a:t>如何解决收费的问题？</a:t>
            </a:r>
          </a:p>
        </p:txBody>
      </p:sp>
    </p:spTree>
    <p:extLst>
      <p:ext uri="{BB962C8B-B14F-4D97-AF65-F5344CB8AC3E}">
        <p14:creationId xmlns:p14="http://schemas.microsoft.com/office/powerpoint/2010/main" val="1616531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419C8-DC14-4D65-B8B7-25B52F4EFC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F7750D-EC7C-4E42-B52A-26153FF05252}"/>
              </a:ext>
            </a:extLst>
          </p:cNvPr>
          <p:cNvSpPr>
            <a:spLocks noGrp="1"/>
          </p:cNvSpPr>
          <p:nvPr>
            <p:ph idx="1"/>
          </p:nvPr>
        </p:nvSpPr>
        <p:spPr/>
        <p:txBody>
          <a:bodyPr>
            <a:normAutofit/>
          </a:bodyPr>
          <a:lstStyle/>
          <a:p>
            <a:r>
              <a:rPr lang="zh-CN" altLang="en-US" dirty="0"/>
              <a:t>“ 从穆勒到萨缪尔森，灯塔一直被一些最伟大的经济学家作为必须由政府提供服务的一个例子。在由地位相对次要的经济学家所编著的数不清的教科书中，灯塔扮演了相同角色。然而，就我所知，这些使用灯塔例子的伟大经济学家中没有一人曾对灯塔的财政和管理做过研究 ”</a:t>
            </a:r>
          </a:p>
          <a:p>
            <a:r>
              <a:rPr lang="zh-CN" altLang="en-US" dirty="0"/>
              <a:t>“ 灯塔只是凭空拿来作为一个例子。灯塔例子的目的是提供‘明确的细节，以具有艺术意味的逼真的事物来代替空洞和虚幻的叙述。 ”</a:t>
            </a:r>
          </a:p>
        </p:txBody>
      </p:sp>
    </p:spTree>
    <p:extLst>
      <p:ext uri="{BB962C8B-B14F-4D97-AF65-F5344CB8AC3E}">
        <p14:creationId xmlns:p14="http://schemas.microsoft.com/office/powerpoint/2010/main" val="930940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03ED3-03F4-4D5A-98E0-8B519F122F0F}"/>
              </a:ext>
            </a:extLst>
          </p:cNvPr>
          <p:cNvSpPr>
            <a:spLocks noGrp="1"/>
          </p:cNvSpPr>
          <p:nvPr>
            <p:ph type="title"/>
          </p:nvPr>
        </p:nvSpPr>
        <p:spPr/>
        <p:txBody>
          <a:bodyPr/>
          <a:lstStyle/>
          <a:p>
            <a:r>
              <a:rPr lang="zh-CN" altLang="en-US" dirty="0"/>
              <a:t>公共物品的私人提供</a:t>
            </a:r>
          </a:p>
        </p:txBody>
      </p:sp>
      <p:sp>
        <p:nvSpPr>
          <p:cNvPr id="3" name="内容占位符 2">
            <a:extLst>
              <a:ext uri="{FF2B5EF4-FFF2-40B4-BE49-F238E27FC236}">
                <a16:creationId xmlns:a16="http://schemas.microsoft.com/office/drawing/2014/main" id="{4B1D89B5-3907-4535-9C8A-5EE9B9EA2D15}"/>
              </a:ext>
            </a:extLst>
          </p:cNvPr>
          <p:cNvSpPr>
            <a:spLocks noGrp="1"/>
          </p:cNvSpPr>
          <p:nvPr>
            <p:ph idx="1"/>
          </p:nvPr>
        </p:nvSpPr>
        <p:spPr/>
        <p:txBody>
          <a:bodyPr/>
          <a:lstStyle/>
          <a:p>
            <a:r>
              <a:rPr lang="zh-CN" altLang="en-US" dirty="0"/>
              <a:t> 对少数人效用巨大的公共产品，这些人会自己提供：</a:t>
            </a:r>
          </a:p>
          <a:p>
            <a:pPr lvl="1"/>
            <a:r>
              <a:rPr lang="zh-CN" altLang="en-US" dirty="0"/>
              <a:t>如农村的道路；</a:t>
            </a:r>
          </a:p>
          <a:p>
            <a:r>
              <a:rPr lang="zh-CN" altLang="en-US" dirty="0"/>
              <a:t>可以阻止不付费者使用时（建立排他性）</a:t>
            </a:r>
          </a:p>
          <a:p>
            <a:pPr lvl="1"/>
            <a:r>
              <a:rPr lang="zh-CN" altLang="en-US" dirty="0"/>
              <a:t>英国早期的收费马路</a:t>
            </a:r>
          </a:p>
          <a:p>
            <a:r>
              <a:rPr lang="zh-CN" altLang="en-US" dirty="0"/>
              <a:t>经营者有其他收费的渠道（建立排他性）</a:t>
            </a:r>
          </a:p>
          <a:p>
            <a:pPr lvl="1"/>
            <a:r>
              <a:rPr lang="zh-CN" altLang="en-US" dirty="0"/>
              <a:t>灯塔</a:t>
            </a:r>
          </a:p>
          <a:p>
            <a:r>
              <a:rPr lang="zh-CN" altLang="en-US" dirty="0"/>
              <a:t>慈善</a:t>
            </a:r>
          </a:p>
        </p:txBody>
      </p:sp>
    </p:spTree>
    <p:extLst>
      <p:ext uri="{BB962C8B-B14F-4D97-AF65-F5344CB8AC3E}">
        <p14:creationId xmlns:p14="http://schemas.microsoft.com/office/powerpoint/2010/main" val="918601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7E1EC-A00F-41BD-AC13-0C67C5A875A3}"/>
              </a:ext>
            </a:extLst>
          </p:cNvPr>
          <p:cNvSpPr>
            <a:spLocks noGrp="1"/>
          </p:cNvSpPr>
          <p:nvPr>
            <p:ph type="title"/>
          </p:nvPr>
        </p:nvSpPr>
        <p:spPr/>
        <p:txBody>
          <a:bodyPr/>
          <a:lstStyle/>
          <a:p>
            <a:r>
              <a:rPr lang="zh-CN" altLang="en-US" dirty="0"/>
              <a:t>公共物品的政府提供</a:t>
            </a:r>
          </a:p>
        </p:txBody>
      </p:sp>
      <p:sp>
        <p:nvSpPr>
          <p:cNvPr id="3" name="内容占位符 2">
            <a:extLst>
              <a:ext uri="{FF2B5EF4-FFF2-40B4-BE49-F238E27FC236}">
                <a16:creationId xmlns:a16="http://schemas.microsoft.com/office/drawing/2014/main" id="{388D0A67-8148-4963-BE47-9AC417ED2144}"/>
              </a:ext>
            </a:extLst>
          </p:cNvPr>
          <p:cNvSpPr>
            <a:spLocks noGrp="1"/>
          </p:cNvSpPr>
          <p:nvPr>
            <p:ph idx="1"/>
          </p:nvPr>
        </p:nvSpPr>
        <p:spPr/>
        <p:txBody>
          <a:bodyPr>
            <a:normAutofit/>
          </a:bodyPr>
          <a:lstStyle/>
          <a:p>
            <a:r>
              <a:rPr lang="zh-CN" altLang="en-US" dirty="0"/>
              <a:t>成本</a:t>
            </a:r>
            <a:r>
              <a:rPr lang="en-US" altLang="zh-CN" dirty="0"/>
              <a:t>-</a:t>
            </a:r>
            <a:r>
              <a:rPr lang="zh-CN" altLang="en-US" dirty="0"/>
              <a:t>收益分析</a:t>
            </a:r>
          </a:p>
          <a:p>
            <a:r>
              <a:rPr lang="zh-CN" altLang="en-US" dirty="0"/>
              <a:t>如果政府确信一种公共物品的社会总收益大于成本，它就可以提供该公共物品 （通过征税）</a:t>
            </a:r>
          </a:p>
          <a:p>
            <a:r>
              <a:rPr lang="zh-CN" altLang="en-US" dirty="0"/>
              <a:t>问题： 政府没有个体偏好的信息 ！</a:t>
            </a:r>
          </a:p>
          <a:p>
            <a:r>
              <a:rPr lang="zh-CN" altLang="en-US" dirty="0"/>
              <a:t>如果政府的信息不足， 提供有效率的公共物品的难度很大</a:t>
            </a:r>
          </a:p>
          <a:p>
            <a:pPr lvl="1"/>
            <a:r>
              <a:rPr lang="zh-CN" altLang="en-US" dirty="0"/>
              <a:t>即使个人了解自己对公共物品的偏好，他们也不会真实地说出来。</a:t>
            </a:r>
          </a:p>
          <a:p>
            <a:pPr lvl="1"/>
            <a:r>
              <a:rPr lang="zh-CN" altLang="en-US" dirty="0"/>
              <a:t>为了少支付价格或不支付价格 ，个人会低报！</a:t>
            </a:r>
          </a:p>
        </p:txBody>
      </p:sp>
    </p:spTree>
    <p:extLst>
      <p:ext uri="{BB962C8B-B14F-4D97-AF65-F5344CB8AC3E}">
        <p14:creationId xmlns:p14="http://schemas.microsoft.com/office/powerpoint/2010/main" val="114532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5C2DA-38C9-40BC-8402-50F4A3874A79}"/>
              </a:ext>
            </a:extLst>
          </p:cNvPr>
          <p:cNvSpPr>
            <a:spLocks noGrp="1"/>
          </p:cNvSpPr>
          <p:nvPr>
            <p:ph type="title"/>
          </p:nvPr>
        </p:nvSpPr>
        <p:spPr/>
        <p:txBody>
          <a:bodyPr/>
          <a:lstStyle/>
          <a:p>
            <a:r>
              <a:rPr lang="zh-CN" altLang="en-US" dirty="0"/>
              <a:t>负外部性</a:t>
            </a:r>
          </a:p>
        </p:txBody>
      </p:sp>
      <p:sp>
        <p:nvSpPr>
          <p:cNvPr id="3" name="内容占位符 2">
            <a:extLst>
              <a:ext uri="{FF2B5EF4-FFF2-40B4-BE49-F238E27FC236}">
                <a16:creationId xmlns:a16="http://schemas.microsoft.com/office/drawing/2014/main" id="{6E2272FF-A038-4DB7-84E1-B6E182CADE84}"/>
              </a:ext>
            </a:extLst>
          </p:cNvPr>
          <p:cNvSpPr>
            <a:spLocks noGrp="1"/>
          </p:cNvSpPr>
          <p:nvPr>
            <p:ph idx="1"/>
          </p:nvPr>
        </p:nvSpPr>
        <p:spPr/>
        <p:txBody>
          <a:bodyPr>
            <a:normAutofit/>
          </a:bodyPr>
          <a:lstStyle/>
          <a:p>
            <a:r>
              <a:rPr lang="zh-CN" altLang="en-US" dirty="0"/>
              <a:t>对他人的影响是不利的</a:t>
            </a:r>
          </a:p>
          <a:p>
            <a:pPr lvl="1"/>
            <a:r>
              <a:rPr lang="zh-CN" altLang="en-US" dirty="0"/>
              <a:t>污染</a:t>
            </a:r>
          </a:p>
          <a:p>
            <a:pPr lvl="1"/>
            <a:r>
              <a:rPr lang="zh-CN" altLang="en-US" dirty="0"/>
              <a:t>邻居的狗叫声</a:t>
            </a:r>
          </a:p>
          <a:p>
            <a:pPr lvl="1"/>
            <a:r>
              <a:rPr lang="zh-CN" altLang="en-US" dirty="0"/>
              <a:t>二手烟</a:t>
            </a:r>
          </a:p>
          <a:p>
            <a:pPr lvl="1"/>
            <a:r>
              <a:rPr lang="zh-CN" altLang="en-US" dirty="0"/>
              <a:t>驾车时打电话</a:t>
            </a:r>
          </a:p>
          <a:p>
            <a:r>
              <a:rPr lang="zh-CN" altLang="en-US" dirty="0"/>
              <a:t>存在负外部性的情况下，一种行为的社会成本包括</a:t>
            </a:r>
          </a:p>
          <a:p>
            <a:pPr lvl="1"/>
            <a:r>
              <a:rPr lang="zh-CN" altLang="en-US" dirty="0"/>
              <a:t>私人成本</a:t>
            </a:r>
            <a:r>
              <a:rPr lang="en-US" altLang="zh-CN" dirty="0"/>
              <a:t>– </a:t>
            </a:r>
            <a:r>
              <a:rPr lang="zh-CN" altLang="en-US" dirty="0"/>
              <a:t>对于当事人的直接成本</a:t>
            </a:r>
          </a:p>
          <a:p>
            <a:pPr lvl="1"/>
            <a:r>
              <a:rPr lang="zh-CN" altLang="en-US" dirty="0"/>
              <a:t>外部成本</a:t>
            </a:r>
            <a:r>
              <a:rPr lang="en-US" altLang="zh-CN" dirty="0"/>
              <a:t>–</a:t>
            </a:r>
            <a:r>
              <a:rPr lang="zh-CN" altLang="en-US" dirty="0"/>
              <a:t>负外部性对于他人的损失</a:t>
            </a:r>
          </a:p>
          <a:p>
            <a:endParaRPr lang="zh-CN" altLang="en-US" dirty="0"/>
          </a:p>
        </p:txBody>
      </p:sp>
    </p:spTree>
    <p:extLst>
      <p:ext uri="{BB962C8B-B14F-4D97-AF65-F5344CB8AC3E}">
        <p14:creationId xmlns:p14="http://schemas.microsoft.com/office/powerpoint/2010/main" val="3065086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B1C07-1019-4BBB-B8EC-6BEC33B45D27}"/>
              </a:ext>
            </a:extLst>
          </p:cNvPr>
          <p:cNvSpPr>
            <a:spLocks noGrp="1"/>
          </p:cNvSpPr>
          <p:nvPr>
            <p:ph type="title"/>
          </p:nvPr>
        </p:nvSpPr>
        <p:spPr/>
        <p:txBody>
          <a:bodyPr/>
          <a:lstStyle/>
          <a:p>
            <a:r>
              <a:rPr lang="zh-CN" altLang="en-US" dirty="0"/>
              <a:t>公共资源</a:t>
            </a:r>
          </a:p>
        </p:txBody>
      </p:sp>
      <p:sp>
        <p:nvSpPr>
          <p:cNvPr id="3" name="内容占位符 2">
            <a:extLst>
              <a:ext uri="{FF2B5EF4-FFF2-40B4-BE49-F238E27FC236}">
                <a16:creationId xmlns:a16="http://schemas.microsoft.com/office/drawing/2014/main" id="{EB36B4D6-06A6-424A-A5A9-1DE986501552}"/>
              </a:ext>
            </a:extLst>
          </p:cNvPr>
          <p:cNvSpPr>
            <a:spLocks noGrp="1"/>
          </p:cNvSpPr>
          <p:nvPr>
            <p:ph idx="1"/>
          </p:nvPr>
        </p:nvSpPr>
        <p:spPr/>
        <p:txBody>
          <a:bodyPr/>
          <a:lstStyle/>
          <a:p>
            <a:r>
              <a:rPr lang="zh-CN" altLang="en-US" dirty="0"/>
              <a:t>与公共物品一样，公共资源也没有排他性</a:t>
            </a:r>
          </a:p>
          <a:p>
            <a:pPr lvl="1"/>
            <a:r>
              <a:rPr lang="zh-CN" altLang="en-US" dirty="0"/>
              <a:t>不能阻止搭便车者的使用</a:t>
            </a:r>
          </a:p>
          <a:p>
            <a:pPr lvl="1"/>
            <a:r>
              <a:rPr lang="zh-CN" altLang="en-US" dirty="0"/>
              <a:t>企业没有激励提供这种物品</a:t>
            </a:r>
          </a:p>
          <a:p>
            <a:pPr lvl="1"/>
            <a:r>
              <a:rPr lang="zh-CN" altLang="en-US" dirty="0"/>
              <a:t>政府的角色：确定它们的供给</a:t>
            </a:r>
          </a:p>
          <a:p>
            <a:r>
              <a:rPr lang="zh-CN" altLang="en-US" dirty="0"/>
              <a:t>公共资源的附加问题：消费中的竞争性</a:t>
            </a:r>
          </a:p>
          <a:p>
            <a:pPr lvl="1"/>
            <a:r>
              <a:rPr lang="zh-CN" altLang="en-US" dirty="0"/>
              <a:t>一个人的使用会减少另一个人对它的享用</a:t>
            </a:r>
          </a:p>
          <a:p>
            <a:pPr lvl="1"/>
            <a:r>
              <a:rPr lang="zh-CN" altLang="en-US" dirty="0"/>
              <a:t>政府的角色：确保它们不被过度使用</a:t>
            </a:r>
          </a:p>
          <a:p>
            <a:endParaRPr lang="zh-CN" altLang="en-US" dirty="0"/>
          </a:p>
        </p:txBody>
      </p:sp>
    </p:spTree>
    <p:extLst>
      <p:ext uri="{BB962C8B-B14F-4D97-AF65-F5344CB8AC3E}">
        <p14:creationId xmlns:p14="http://schemas.microsoft.com/office/powerpoint/2010/main" val="2150858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D1F3A-AC4C-4D07-B908-811C73595F30}"/>
              </a:ext>
            </a:extLst>
          </p:cNvPr>
          <p:cNvSpPr>
            <a:spLocks noGrp="1"/>
          </p:cNvSpPr>
          <p:nvPr>
            <p:ph type="title"/>
          </p:nvPr>
        </p:nvSpPr>
        <p:spPr/>
        <p:txBody>
          <a:bodyPr/>
          <a:lstStyle/>
          <a:p>
            <a:r>
              <a:rPr lang="zh-CN" altLang="en-US" dirty="0"/>
              <a:t>公地悲剧</a:t>
            </a:r>
          </a:p>
        </p:txBody>
      </p:sp>
      <p:sp>
        <p:nvSpPr>
          <p:cNvPr id="3" name="内容占位符 2">
            <a:extLst>
              <a:ext uri="{FF2B5EF4-FFF2-40B4-BE49-F238E27FC236}">
                <a16:creationId xmlns:a16="http://schemas.microsoft.com/office/drawing/2014/main" id="{15F8B260-3DA7-4D49-A6FE-4D10CB32EA45}"/>
              </a:ext>
            </a:extLst>
          </p:cNvPr>
          <p:cNvSpPr>
            <a:spLocks noGrp="1"/>
          </p:cNvSpPr>
          <p:nvPr>
            <p:ph idx="1"/>
          </p:nvPr>
        </p:nvSpPr>
        <p:spPr/>
        <p:txBody>
          <a:bodyPr/>
          <a:lstStyle/>
          <a:p>
            <a:r>
              <a:rPr lang="zh-CN" altLang="en-US" dirty="0"/>
              <a:t>寓言说明了为什么公共资源的使用大于合意的水平</a:t>
            </a:r>
          </a:p>
          <a:p>
            <a:r>
              <a:rPr lang="zh-CN" altLang="en-US" dirty="0"/>
              <a:t>背景：一个中世纪小镇，大家在公地上放羊  </a:t>
            </a:r>
          </a:p>
          <a:p>
            <a:r>
              <a:rPr lang="zh-CN" altLang="en-US" dirty="0"/>
              <a:t>镇上的人增加，公地上的羊也在增加  </a:t>
            </a:r>
          </a:p>
          <a:p>
            <a:r>
              <a:rPr lang="zh-CN" altLang="en-US" dirty="0"/>
              <a:t>土地的数量是固定的，由于过度放牧，土地上的青草开始减少  </a:t>
            </a:r>
          </a:p>
          <a:p>
            <a:r>
              <a:rPr lang="zh-CN" altLang="en-US" dirty="0"/>
              <a:t>私人激励（免费使用土地）超过社会激励（有保护的使用）</a:t>
            </a:r>
          </a:p>
          <a:p>
            <a:r>
              <a:rPr lang="zh-CN" altLang="en-US" dirty="0"/>
              <a:t>结果：人们不能再放羊</a:t>
            </a:r>
          </a:p>
        </p:txBody>
      </p:sp>
    </p:spTree>
    <p:extLst>
      <p:ext uri="{BB962C8B-B14F-4D97-AF65-F5344CB8AC3E}">
        <p14:creationId xmlns:p14="http://schemas.microsoft.com/office/powerpoint/2010/main" val="29354863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B0087-0B03-47F8-AC25-01038BEE1AC2}"/>
              </a:ext>
            </a:extLst>
          </p:cNvPr>
          <p:cNvSpPr>
            <a:spLocks noGrp="1"/>
          </p:cNvSpPr>
          <p:nvPr>
            <p:ph type="title"/>
          </p:nvPr>
        </p:nvSpPr>
        <p:spPr/>
        <p:txBody>
          <a:bodyPr/>
          <a:lstStyle/>
          <a:p>
            <a:r>
              <a:rPr lang="zh-CN" altLang="en-US" dirty="0"/>
              <a:t>公地悲剧的解决方式</a:t>
            </a:r>
          </a:p>
        </p:txBody>
      </p:sp>
      <p:sp>
        <p:nvSpPr>
          <p:cNvPr id="3" name="内容占位符 2">
            <a:extLst>
              <a:ext uri="{FF2B5EF4-FFF2-40B4-BE49-F238E27FC236}">
                <a16:creationId xmlns:a16="http://schemas.microsoft.com/office/drawing/2014/main" id="{E5057F28-03A6-47C1-9E0D-7CDC227C0DA9}"/>
              </a:ext>
            </a:extLst>
          </p:cNvPr>
          <p:cNvSpPr>
            <a:spLocks noGrp="1"/>
          </p:cNvSpPr>
          <p:nvPr>
            <p:ph idx="1"/>
          </p:nvPr>
        </p:nvSpPr>
        <p:spPr/>
        <p:txBody>
          <a:bodyPr>
            <a:normAutofit/>
          </a:bodyPr>
          <a:lstStyle/>
          <a:p>
            <a:r>
              <a:rPr lang="zh-CN" altLang="en-US" dirty="0"/>
              <a:t>政府管制资源的使用</a:t>
            </a:r>
          </a:p>
          <a:p>
            <a:r>
              <a:rPr lang="zh-CN" altLang="en-US" dirty="0"/>
              <a:t>矫正税，使外部性内在化</a:t>
            </a:r>
          </a:p>
          <a:p>
            <a:pPr lvl="1"/>
            <a:r>
              <a:rPr lang="zh-CN" altLang="en-US" dirty="0"/>
              <a:t>打猎与捕鱼的许可证，对拥挤的国家公园收门票</a:t>
            </a:r>
          </a:p>
          <a:p>
            <a:r>
              <a:rPr lang="zh-CN" altLang="en-US" dirty="0"/>
              <a:t>拍卖使用资源的许可证</a:t>
            </a:r>
          </a:p>
          <a:p>
            <a:pPr lvl="1"/>
            <a:r>
              <a:rPr lang="zh-CN" altLang="en-US" dirty="0"/>
              <a:t>美国联邦通信委员会的频谱拍卖</a:t>
            </a:r>
          </a:p>
          <a:p>
            <a:r>
              <a:rPr lang="zh-CN" altLang="en-US" dirty="0"/>
              <a:t>产权界定：把土地分成小块，并出售给家庭；每个家庭将会有不过度放牧的激励（圈地运动）</a:t>
            </a:r>
          </a:p>
        </p:txBody>
      </p:sp>
    </p:spTree>
    <p:extLst>
      <p:ext uri="{BB962C8B-B14F-4D97-AF65-F5344CB8AC3E}">
        <p14:creationId xmlns:p14="http://schemas.microsoft.com/office/powerpoint/2010/main" val="986391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27F7C-F777-4EAD-BBF6-E4F9E1BB208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FAFF7BD7-C3A8-42AE-A268-EE354EAB4EFB}"/>
              </a:ext>
            </a:extLst>
          </p:cNvPr>
          <p:cNvSpPr>
            <a:spLocks noGrp="1"/>
          </p:cNvSpPr>
          <p:nvPr>
            <p:ph idx="1"/>
          </p:nvPr>
        </p:nvSpPr>
        <p:spPr/>
        <p:txBody>
          <a:bodyPr/>
          <a:lstStyle/>
          <a:p>
            <a:r>
              <a:rPr lang="zh-CN" altLang="en-US" dirty="0"/>
              <a:t>公共物品往往生产不足，而公共资源却过度消费</a:t>
            </a:r>
          </a:p>
          <a:p>
            <a:r>
              <a:rPr lang="zh-CN" altLang="en-US" dirty="0"/>
              <a:t>这些问题的产生源于产权没有很好的界定</a:t>
            </a:r>
          </a:p>
          <a:p>
            <a:r>
              <a:rPr lang="zh-CN" altLang="en-US" dirty="0"/>
              <a:t>历史上看，大量的所谓“公共产品”都是私人提供的；（美国第一条高速公路是汽车制造商修的）；</a:t>
            </a:r>
          </a:p>
          <a:p>
            <a:r>
              <a:rPr lang="zh-CN" altLang="en-US" dirty="0"/>
              <a:t>技术进步将使得必须由政府提供的“纯”公共产品也来越少。</a:t>
            </a:r>
          </a:p>
        </p:txBody>
      </p:sp>
    </p:spTree>
    <p:extLst>
      <p:ext uri="{BB962C8B-B14F-4D97-AF65-F5344CB8AC3E}">
        <p14:creationId xmlns:p14="http://schemas.microsoft.com/office/powerpoint/2010/main" val="236717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97A04-8073-495F-9EE6-F5F08F9F5CB4}"/>
              </a:ext>
            </a:extLst>
          </p:cNvPr>
          <p:cNvSpPr>
            <a:spLocks noGrp="1"/>
          </p:cNvSpPr>
          <p:nvPr>
            <p:ph type="title"/>
          </p:nvPr>
        </p:nvSpPr>
        <p:spPr>
          <a:xfrm>
            <a:off x="628650" y="371659"/>
            <a:ext cx="7860522" cy="1319030"/>
          </a:xfrm>
        </p:spPr>
        <p:txBody>
          <a:bodyPr/>
          <a:lstStyle/>
          <a:p>
            <a:endParaRPr lang="zh-CN" altLang="en-US" dirty="0"/>
          </a:p>
        </p:txBody>
      </p:sp>
      <p:sp>
        <p:nvSpPr>
          <p:cNvPr id="3" name="内容占位符 2">
            <a:extLst>
              <a:ext uri="{FF2B5EF4-FFF2-40B4-BE49-F238E27FC236}">
                <a16:creationId xmlns:a16="http://schemas.microsoft.com/office/drawing/2014/main" id="{D476B5B6-5593-422E-8C01-5D1AF28C3C1B}"/>
              </a:ext>
            </a:extLst>
          </p:cNvPr>
          <p:cNvSpPr>
            <a:spLocks noGrp="1"/>
          </p:cNvSpPr>
          <p:nvPr>
            <p:ph idx="1"/>
          </p:nvPr>
        </p:nvSpPr>
        <p:spPr/>
        <p:txBody>
          <a:bodyPr/>
          <a:lstStyle/>
          <a:p>
            <a:endParaRPr lang="zh-CN" altLang="en-US" dirty="0"/>
          </a:p>
        </p:txBody>
      </p:sp>
      <p:sp>
        <p:nvSpPr>
          <p:cNvPr id="4" name="页脚占位符 1">
            <a:extLst>
              <a:ext uri="{FF2B5EF4-FFF2-40B4-BE49-F238E27FC236}">
                <a16:creationId xmlns:a16="http://schemas.microsoft.com/office/drawing/2014/main" id="{A7F14996-E516-482D-90D0-1A4582D86BDA}"/>
              </a:ext>
            </a:extLst>
          </p:cNvPr>
          <p:cNvSpPr txBox="1">
            <a:spLocks/>
          </p:cNvSpPr>
          <p:nvPr/>
        </p:nvSpPr>
        <p:spPr>
          <a:xfrm>
            <a:off x="285750" y="6392863"/>
            <a:ext cx="7335838"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a:t>外部性</a:t>
            </a:r>
          </a:p>
        </p:txBody>
      </p:sp>
      <p:sp>
        <p:nvSpPr>
          <p:cNvPr id="5" name="灯片编号占位符 2">
            <a:extLst>
              <a:ext uri="{FF2B5EF4-FFF2-40B4-BE49-F238E27FC236}">
                <a16:creationId xmlns:a16="http://schemas.microsoft.com/office/drawing/2014/main" id="{68397388-B752-406A-B348-77DCED5104FD}"/>
              </a:ext>
            </a:extLst>
          </p:cNvPr>
          <p:cNvSpPr txBox="1">
            <a:spLocks/>
          </p:cNvSpPr>
          <p:nvPr/>
        </p:nvSpPr>
        <p:spPr>
          <a:xfrm>
            <a:off x="8302625" y="6375400"/>
            <a:ext cx="684213" cy="3683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925AD38-44D2-4340-ADCC-5270ECC447F6}" type="slidenum">
              <a:rPr lang="zh-CN" altLang="zh-CN" smtClean="0"/>
              <a:pPr/>
              <a:t>6</a:t>
            </a:fld>
            <a:endParaRPr lang="en-US" altLang="zh-CN"/>
          </a:p>
        </p:txBody>
      </p:sp>
      <p:grpSp>
        <p:nvGrpSpPr>
          <p:cNvPr id="6" name="Group 2">
            <a:extLst>
              <a:ext uri="{FF2B5EF4-FFF2-40B4-BE49-F238E27FC236}">
                <a16:creationId xmlns:a16="http://schemas.microsoft.com/office/drawing/2014/main" id="{9E639754-5DC8-48E1-A712-7B1B387A9530}"/>
              </a:ext>
            </a:extLst>
          </p:cNvPr>
          <p:cNvGrpSpPr>
            <a:grpSpLocks/>
          </p:cNvGrpSpPr>
          <p:nvPr/>
        </p:nvGrpSpPr>
        <p:grpSpPr bwMode="auto">
          <a:xfrm>
            <a:off x="423863" y="673100"/>
            <a:ext cx="4867275" cy="5870575"/>
            <a:chOff x="0" y="0"/>
            <a:chExt cx="3066" cy="3698"/>
          </a:xfrm>
        </p:grpSpPr>
        <p:grpSp>
          <p:nvGrpSpPr>
            <p:cNvPr id="7" name="Group 3">
              <a:extLst>
                <a:ext uri="{FF2B5EF4-FFF2-40B4-BE49-F238E27FC236}">
                  <a16:creationId xmlns:a16="http://schemas.microsoft.com/office/drawing/2014/main" id="{723206BB-98BF-4C16-9354-D94A2DBEF8C5}"/>
                </a:ext>
              </a:extLst>
            </p:cNvPr>
            <p:cNvGrpSpPr>
              <a:grpSpLocks/>
            </p:cNvGrpSpPr>
            <p:nvPr/>
          </p:nvGrpSpPr>
          <p:grpSpPr bwMode="auto">
            <a:xfrm>
              <a:off x="0" y="0"/>
              <a:ext cx="3066" cy="3698"/>
              <a:chOff x="0" y="0"/>
              <a:chExt cx="3066" cy="3698"/>
            </a:xfrm>
          </p:grpSpPr>
          <p:grpSp>
            <p:nvGrpSpPr>
              <p:cNvPr id="9" name="Group 4">
                <a:extLst>
                  <a:ext uri="{FF2B5EF4-FFF2-40B4-BE49-F238E27FC236}">
                    <a16:creationId xmlns:a16="http://schemas.microsoft.com/office/drawing/2014/main" id="{78DF85C0-41B0-4D52-BA85-FE96C1E82F6D}"/>
                  </a:ext>
                </a:extLst>
              </p:cNvPr>
              <p:cNvGrpSpPr>
                <a:grpSpLocks/>
              </p:cNvGrpSpPr>
              <p:nvPr/>
            </p:nvGrpSpPr>
            <p:grpSpPr bwMode="auto">
              <a:xfrm>
                <a:off x="15" y="0"/>
                <a:ext cx="3022" cy="3650"/>
                <a:chOff x="0" y="0"/>
                <a:chExt cx="3022" cy="3650"/>
              </a:xfrm>
            </p:grpSpPr>
            <p:sp>
              <p:nvSpPr>
                <p:cNvPr id="13" name="AutoShape 6">
                  <a:extLst>
                    <a:ext uri="{FF2B5EF4-FFF2-40B4-BE49-F238E27FC236}">
                      <a16:creationId xmlns:a16="http://schemas.microsoft.com/office/drawing/2014/main" id="{EAFD18E9-A3BD-40FC-83FC-1A670220D2F7}"/>
                    </a:ext>
                  </a:extLst>
                </p:cNvPr>
                <p:cNvSpPr>
                  <a:spLocks noChangeAspect="1" noChangeArrowheads="1" noTextEdit="1"/>
                </p:cNvSpPr>
                <p:nvPr/>
              </p:nvSpPr>
              <p:spPr bwMode="auto">
                <a:xfrm>
                  <a:off x="0" y="0"/>
                  <a:ext cx="3022" cy="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Rectangle 7">
                  <a:extLst>
                    <a:ext uri="{FF2B5EF4-FFF2-40B4-BE49-F238E27FC236}">
                      <a16:creationId xmlns:a16="http://schemas.microsoft.com/office/drawing/2014/main" id="{34C6737A-37E9-4041-A69D-1B5362015F55}"/>
                    </a:ext>
                  </a:extLst>
                </p:cNvPr>
                <p:cNvSpPr>
                  <a:spLocks noChangeArrowheads="1"/>
                </p:cNvSpPr>
                <p:nvPr/>
              </p:nvSpPr>
              <p:spPr bwMode="auto">
                <a:xfrm>
                  <a:off x="409" y="214"/>
                  <a:ext cx="2440" cy="29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5" name="Line 8">
                  <a:extLst>
                    <a:ext uri="{FF2B5EF4-FFF2-40B4-BE49-F238E27FC236}">
                      <a16:creationId xmlns:a16="http://schemas.microsoft.com/office/drawing/2014/main" id="{4392F614-656F-4B75-9E53-FE38FBD794B9}"/>
                    </a:ext>
                  </a:extLst>
                </p:cNvPr>
                <p:cNvSpPr>
                  <a:spLocks noChangeShapeType="1"/>
                </p:cNvSpPr>
                <p:nvPr/>
              </p:nvSpPr>
              <p:spPr bwMode="auto">
                <a:xfrm>
                  <a:off x="409" y="2861"/>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9">
                  <a:extLst>
                    <a:ext uri="{FF2B5EF4-FFF2-40B4-BE49-F238E27FC236}">
                      <a16:creationId xmlns:a16="http://schemas.microsoft.com/office/drawing/2014/main" id="{AD34391B-44C2-423F-A8AE-193645BCBCF1}"/>
                    </a:ext>
                  </a:extLst>
                </p:cNvPr>
                <p:cNvSpPr>
                  <a:spLocks noChangeShapeType="1"/>
                </p:cNvSpPr>
                <p:nvPr/>
              </p:nvSpPr>
              <p:spPr bwMode="auto">
                <a:xfrm>
                  <a:off x="409" y="2326"/>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0">
                  <a:extLst>
                    <a:ext uri="{FF2B5EF4-FFF2-40B4-BE49-F238E27FC236}">
                      <a16:creationId xmlns:a16="http://schemas.microsoft.com/office/drawing/2014/main" id="{0347AE6E-BB47-45F3-A728-344F689D2AB0}"/>
                    </a:ext>
                  </a:extLst>
                </p:cNvPr>
                <p:cNvSpPr>
                  <a:spLocks noChangeShapeType="1"/>
                </p:cNvSpPr>
                <p:nvPr/>
              </p:nvSpPr>
              <p:spPr bwMode="auto">
                <a:xfrm>
                  <a:off x="409" y="1800"/>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1">
                  <a:extLst>
                    <a:ext uri="{FF2B5EF4-FFF2-40B4-BE49-F238E27FC236}">
                      <a16:creationId xmlns:a16="http://schemas.microsoft.com/office/drawing/2014/main" id="{17D96D12-4C19-49E0-89E9-C4C8BBF27633}"/>
                    </a:ext>
                  </a:extLst>
                </p:cNvPr>
                <p:cNvSpPr>
                  <a:spLocks noChangeShapeType="1"/>
                </p:cNvSpPr>
                <p:nvPr/>
              </p:nvSpPr>
              <p:spPr bwMode="auto">
                <a:xfrm>
                  <a:off x="409" y="127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2">
                  <a:extLst>
                    <a:ext uri="{FF2B5EF4-FFF2-40B4-BE49-F238E27FC236}">
                      <a16:creationId xmlns:a16="http://schemas.microsoft.com/office/drawing/2014/main" id="{C16C1338-9265-4B35-BCA6-0828AEDB5C95}"/>
                    </a:ext>
                  </a:extLst>
                </p:cNvPr>
                <p:cNvSpPr>
                  <a:spLocks noChangeShapeType="1"/>
                </p:cNvSpPr>
                <p:nvPr/>
              </p:nvSpPr>
              <p:spPr bwMode="auto">
                <a:xfrm>
                  <a:off x="409" y="740"/>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3">
                  <a:extLst>
                    <a:ext uri="{FF2B5EF4-FFF2-40B4-BE49-F238E27FC236}">
                      <a16:creationId xmlns:a16="http://schemas.microsoft.com/office/drawing/2014/main" id="{CBCCB311-2E5D-4F6D-B65E-335792041FC6}"/>
                    </a:ext>
                  </a:extLst>
                </p:cNvPr>
                <p:cNvSpPr>
                  <a:spLocks noChangeShapeType="1"/>
                </p:cNvSpPr>
                <p:nvPr/>
              </p:nvSpPr>
              <p:spPr bwMode="auto">
                <a:xfrm>
                  <a:off x="409" y="21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4">
                  <a:extLst>
                    <a:ext uri="{FF2B5EF4-FFF2-40B4-BE49-F238E27FC236}">
                      <a16:creationId xmlns:a16="http://schemas.microsoft.com/office/drawing/2014/main" id="{69CB682E-81E1-400A-8233-9A96E4F56ADD}"/>
                    </a:ext>
                  </a:extLst>
                </p:cNvPr>
                <p:cNvSpPr>
                  <a:spLocks noChangeShapeType="1"/>
                </p:cNvSpPr>
                <p:nvPr/>
              </p:nvSpPr>
              <p:spPr bwMode="auto">
                <a:xfrm>
                  <a:off x="409" y="2598"/>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5">
                  <a:extLst>
                    <a:ext uri="{FF2B5EF4-FFF2-40B4-BE49-F238E27FC236}">
                      <a16:creationId xmlns:a16="http://schemas.microsoft.com/office/drawing/2014/main" id="{7813CE0B-BC97-4813-AECB-05596682C773}"/>
                    </a:ext>
                  </a:extLst>
                </p:cNvPr>
                <p:cNvSpPr>
                  <a:spLocks noChangeShapeType="1"/>
                </p:cNvSpPr>
                <p:nvPr/>
              </p:nvSpPr>
              <p:spPr bwMode="auto">
                <a:xfrm>
                  <a:off x="409" y="2063"/>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6">
                  <a:extLst>
                    <a:ext uri="{FF2B5EF4-FFF2-40B4-BE49-F238E27FC236}">
                      <a16:creationId xmlns:a16="http://schemas.microsoft.com/office/drawing/2014/main" id="{8565B3A0-BBF8-4B7A-954B-BC2F540F1A0C}"/>
                    </a:ext>
                  </a:extLst>
                </p:cNvPr>
                <p:cNvSpPr>
                  <a:spLocks noChangeShapeType="1"/>
                </p:cNvSpPr>
                <p:nvPr/>
              </p:nvSpPr>
              <p:spPr bwMode="auto">
                <a:xfrm>
                  <a:off x="409" y="1537"/>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7">
                  <a:extLst>
                    <a:ext uri="{FF2B5EF4-FFF2-40B4-BE49-F238E27FC236}">
                      <a16:creationId xmlns:a16="http://schemas.microsoft.com/office/drawing/2014/main" id="{6DD52D6A-3D40-4D33-9ADD-AAB47F91273D}"/>
                    </a:ext>
                  </a:extLst>
                </p:cNvPr>
                <p:cNvSpPr>
                  <a:spLocks noChangeShapeType="1"/>
                </p:cNvSpPr>
                <p:nvPr/>
              </p:nvSpPr>
              <p:spPr bwMode="auto">
                <a:xfrm>
                  <a:off x="409" y="1011"/>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8">
                  <a:extLst>
                    <a:ext uri="{FF2B5EF4-FFF2-40B4-BE49-F238E27FC236}">
                      <a16:creationId xmlns:a16="http://schemas.microsoft.com/office/drawing/2014/main" id="{3B5234E9-A251-4EA0-B473-4B636323CBE5}"/>
                    </a:ext>
                  </a:extLst>
                </p:cNvPr>
                <p:cNvSpPr>
                  <a:spLocks noChangeShapeType="1"/>
                </p:cNvSpPr>
                <p:nvPr/>
              </p:nvSpPr>
              <p:spPr bwMode="auto">
                <a:xfrm>
                  <a:off x="409" y="477"/>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9">
                  <a:extLst>
                    <a:ext uri="{FF2B5EF4-FFF2-40B4-BE49-F238E27FC236}">
                      <a16:creationId xmlns:a16="http://schemas.microsoft.com/office/drawing/2014/main" id="{273C7357-F17C-4971-8A12-FFEF3C739A90}"/>
                    </a:ext>
                  </a:extLst>
                </p:cNvPr>
                <p:cNvSpPr>
                  <a:spLocks noChangeShapeType="1"/>
                </p:cNvSpPr>
                <p:nvPr/>
              </p:nvSpPr>
              <p:spPr bwMode="auto">
                <a:xfrm>
                  <a:off x="756"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0">
                  <a:extLst>
                    <a:ext uri="{FF2B5EF4-FFF2-40B4-BE49-F238E27FC236}">
                      <a16:creationId xmlns:a16="http://schemas.microsoft.com/office/drawing/2014/main" id="{597F3543-14C6-48C4-8847-C92B44A621EA}"/>
                    </a:ext>
                  </a:extLst>
                </p:cNvPr>
                <p:cNvSpPr>
                  <a:spLocks noChangeShapeType="1"/>
                </p:cNvSpPr>
                <p:nvPr/>
              </p:nvSpPr>
              <p:spPr bwMode="auto">
                <a:xfrm>
                  <a:off x="1456"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1">
                  <a:extLst>
                    <a:ext uri="{FF2B5EF4-FFF2-40B4-BE49-F238E27FC236}">
                      <a16:creationId xmlns:a16="http://schemas.microsoft.com/office/drawing/2014/main" id="{C3387BAF-50C3-4B2B-9DCC-4EB0B053FA89}"/>
                    </a:ext>
                  </a:extLst>
                </p:cNvPr>
                <p:cNvSpPr>
                  <a:spLocks noChangeShapeType="1"/>
                </p:cNvSpPr>
                <p:nvPr/>
              </p:nvSpPr>
              <p:spPr bwMode="auto">
                <a:xfrm>
                  <a:off x="2148"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2">
                  <a:extLst>
                    <a:ext uri="{FF2B5EF4-FFF2-40B4-BE49-F238E27FC236}">
                      <a16:creationId xmlns:a16="http://schemas.microsoft.com/office/drawing/2014/main" id="{06E833CD-CEB8-4EAC-992E-96D59AFA37B4}"/>
                    </a:ext>
                  </a:extLst>
                </p:cNvPr>
                <p:cNvSpPr>
                  <a:spLocks noChangeShapeType="1"/>
                </p:cNvSpPr>
                <p:nvPr/>
              </p:nvSpPr>
              <p:spPr bwMode="auto">
                <a:xfrm>
                  <a:off x="2849"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3">
                  <a:extLst>
                    <a:ext uri="{FF2B5EF4-FFF2-40B4-BE49-F238E27FC236}">
                      <a16:creationId xmlns:a16="http://schemas.microsoft.com/office/drawing/2014/main" id="{D247638C-830A-4CBF-BF28-5F04C8C1B00F}"/>
                    </a:ext>
                  </a:extLst>
                </p:cNvPr>
                <p:cNvSpPr>
                  <a:spLocks noChangeShapeType="1"/>
                </p:cNvSpPr>
                <p:nvPr/>
              </p:nvSpPr>
              <p:spPr bwMode="auto">
                <a:xfrm>
                  <a:off x="1110"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4">
                  <a:extLst>
                    <a:ext uri="{FF2B5EF4-FFF2-40B4-BE49-F238E27FC236}">
                      <a16:creationId xmlns:a16="http://schemas.microsoft.com/office/drawing/2014/main" id="{4826EABB-4A1B-4047-84C2-9388BF4230F7}"/>
                    </a:ext>
                  </a:extLst>
                </p:cNvPr>
                <p:cNvSpPr>
                  <a:spLocks noChangeShapeType="1"/>
                </p:cNvSpPr>
                <p:nvPr/>
              </p:nvSpPr>
              <p:spPr bwMode="auto">
                <a:xfrm>
                  <a:off x="1802"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5">
                  <a:extLst>
                    <a:ext uri="{FF2B5EF4-FFF2-40B4-BE49-F238E27FC236}">
                      <a16:creationId xmlns:a16="http://schemas.microsoft.com/office/drawing/2014/main" id="{FE0CFE11-56F7-4AD8-9C11-3ABAF8DC6BE4}"/>
                    </a:ext>
                  </a:extLst>
                </p:cNvPr>
                <p:cNvSpPr>
                  <a:spLocks noChangeShapeType="1"/>
                </p:cNvSpPr>
                <p:nvPr/>
              </p:nvSpPr>
              <p:spPr bwMode="auto">
                <a:xfrm>
                  <a:off x="2503"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6">
                  <a:extLst>
                    <a:ext uri="{FF2B5EF4-FFF2-40B4-BE49-F238E27FC236}">
                      <a16:creationId xmlns:a16="http://schemas.microsoft.com/office/drawing/2014/main" id="{B59EE93E-55C3-4571-B8E8-85DD22ACC6A4}"/>
                    </a:ext>
                  </a:extLst>
                </p:cNvPr>
                <p:cNvSpPr>
                  <a:spLocks noChangeArrowheads="1"/>
                </p:cNvSpPr>
                <p:nvPr/>
              </p:nvSpPr>
              <p:spPr bwMode="auto">
                <a:xfrm>
                  <a:off x="409" y="214"/>
                  <a:ext cx="2440" cy="29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4" name="Line 27">
                  <a:extLst>
                    <a:ext uri="{FF2B5EF4-FFF2-40B4-BE49-F238E27FC236}">
                      <a16:creationId xmlns:a16="http://schemas.microsoft.com/office/drawing/2014/main" id="{708E0AC5-EBF6-4DDC-851A-46F1F7B22E94}"/>
                    </a:ext>
                  </a:extLst>
                </p:cNvPr>
                <p:cNvSpPr>
                  <a:spLocks noChangeShapeType="1"/>
                </p:cNvSpPr>
                <p:nvPr/>
              </p:nvSpPr>
              <p:spPr bwMode="auto">
                <a:xfrm>
                  <a:off x="409" y="214"/>
                  <a:ext cx="1" cy="29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8">
                  <a:extLst>
                    <a:ext uri="{FF2B5EF4-FFF2-40B4-BE49-F238E27FC236}">
                      <a16:creationId xmlns:a16="http://schemas.microsoft.com/office/drawing/2014/main" id="{0A015A5A-314D-405B-8BB1-FD430D0F4E73}"/>
                    </a:ext>
                  </a:extLst>
                </p:cNvPr>
                <p:cNvSpPr>
                  <a:spLocks noChangeShapeType="1"/>
                </p:cNvSpPr>
                <p:nvPr/>
              </p:nvSpPr>
              <p:spPr bwMode="auto">
                <a:xfrm>
                  <a:off x="362" y="312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9">
                  <a:extLst>
                    <a:ext uri="{FF2B5EF4-FFF2-40B4-BE49-F238E27FC236}">
                      <a16:creationId xmlns:a16="http://schemas.microsoft.com/office/drawing/2014/main" id="{20429FE7-F554-4484-AEA0-28AEE17D5ABB}"/>
                    </a:ext>
                  </a:extLst>
                </p:cNvPr>
                <p:cNvSpPr>
                  <a:spLocks noChangeShapeType="1"/>
                </p:cNvSpPr>
                <p:nvPr/>
              </p:nvSpPr>
              <p:spPr bwMode="auto">
                <a:xfrm>
                  <a:off x="362" y="286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0">
                  <a:extLst>
                    <a:ext uri="{FF2B5EF4-FFF2-40B4-BE49-F238E27FC236}">
                      <a16:creationId xmlns:a16="http://schemas.microsoft.com/office/drawing/2014/main" id="{DF04749C-F6B8-4308-9A72-B032D93B47E4}"/>
                    </a:ext>
                  </a:extLst>
                </p:cNvPr>
                <p:cNvSpPr>
                  <a:spLocks noChangeShapeType="1"/>
                </p:cNvSpPr>
                <p:nvPr/>
              </p:nvSpPr>
              <p:spPr bwMode="auto">
                <a:xfrm>
                  <a:off x="362" y="2598"/>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1">
                  <a:extLst>
                    <a:ext uri="{FF2B5EF4-FFF2-40B4-BE49-F238E27FC236}">
                      <a16:creationId xmlns:a16="http://schemas.microsoft.com/office/drawing/2014/main" id="{438E2914-89C1-46C5-87AA-AEFB9DEE04E6}"/>
                    </a:ext>
                  </a:extLst>
                </p:cNvPr>
                <p:cNvSpPr>
                  <a:spLocks noChangeShapeType="1"/>
                </p:cNvSpPr>
                <p:nvPr/>
              </p:nvSpPr>
              <p:spPr bwMode="auto">
                <a:xfrm>
                  <a:off x="362" y="2326"/>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2">
                  <a:extLst>
                    <a:ext uri="{FF2B5EF4-FFF2-40B4-BE49-F238E27FC236}">
                      <a16:creationId xmlns:a16="http://schemas.microsoft.com/office/drawing/2014/main" id="{DF5B632C-5BFD-473B-BD94-8A9D20BEB6CB}"/>
                    </a:ext>
                  </a:extLst>
                </p:cNvPr>
                <p:cNvSpPr>
                  <a:spLocks noChangeShapeType="1"/>
                </p:cNvSpPr>
                <p:nvPr/>
              </p:nvSpPr>
              <p:spPr bwMode="auto">
                <a:xfrm>
                  <a:off x="362" y="2063"/>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3">
                  <a:extLst>
                    <a:ext uri="{FF2B5EF4-FFF2-40B4-BE49-F238E27FC236}">
                      <a16:creationId xmlns:a16="http://schemas.microsoft.com/office/drawing/2014/main" id="{36524409-13D1-4408-897F-990027921361}"/>
                    </a:ext>
                  </a:extLst>
                </p:cNvPr>
                <p:cNvSpPr>
                  <a:spLocks noChangeShapeType="1"/>
                </p:cNvSpPr>
                <p:nvPr/>
              </p:nvSpPr>
              <p:spPr bwMode="auto">
                <a:xfrm>
                  <a:off x="362" y="180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4">
                  <a:extLst>
                    <a:ext uri="{FF2B5EF4-FFF2-40B4-BE49-F238E27FC236}">
                      <a16:creationId xmlns:a16="http://schemas.microsoft.com/office/drawing/2014/main" id="{4D2A0355-964C-4D7F-AC5E-A251E1D48315}"/>
                    </a:ext>
                  </a:extLst>
                </p:cNvPr>
                <p:cNvSpPr>
                  <a:spLocks noChangeShapeType="1"/>
                </p:cNvSpPr>
                <p:nvPr/>
              </p:nvSpPr>
              <p:spPr bwMode="auto">
                <a:xfrm>
                  <a:off x="362" y="153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5">
                  <a:extLst>
                    <a:ext uri="{FF2B5EF4-FFF2-40B4-BE49-F238E27FC236}">
                      <a16:creationId xmlns:a16="http://schemas.microsoft.com/office/drawing/2014/main" id="{D10BB8EC-46EB-41EB-BF98-7290D265133A}"/>
                    </a:ext>
                  </a:extLst>
                </p:cNvPr>
                <p:cNvSpPr>
                  <a:spLocks noChangeShapeType="1"/>
                </p:cNvSpPr>
                <p:nvPr/>
              </p:nvSpPr>
              <p:spPr bwMode="auto">
                <a:xfrm>
                  <a:off x="362" y="127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6">
                  <a:extLst>
                    <a:ext uri="{FF2B5EF4-FFF2-40B4-BE49-F238E27FC236}">
                      <a16:creationId xmlns:a16="http://schemas.microsoft.com/office/drawing/2014/main" id="{1B460ABF-DA74-4141-A865-9163DE29233C}"/>
                    </a:ext>
                  </a:extLst>
                </p:cNvPr>
                <p:cNvSpPr>
                  <a:spLocks noChangeShapeType="1"/>
                </p:cNvSpPr>
                <p:nvPr/>
              </p:nvSpPr>
              <p:spPr bwMode="auto">
                <a:xfrm>
                  <a:off x="362" y="101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7">
                  <a:extLst>
                    <a:ext uri="{FF2B5EF4-FFF2-40B4-BE49-F238E27FC236}">
                      <a16:creationId xmlns:a16="http://schemas.microsoft.com/office/drawing/2014/main" id="{04097219-C495-4713-A35A-46A610BC7E10}"/>
                    </a:ext>
                  </a:extLst>
                </p:cNvPr>
                <p:cNvSpPr>
                  <a:spLocks noChangeShapeType="1"/>
                </p:cNvSpPr>
                <p:nvPr/>
              </p:nvSpPr>
              <p:spPr bwMode="auto">
                <a:xfrm>
                  <a:off x="362" y="74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8">
                  <a:extLst>
                    <a:ext uri="{FF2B5EF4-FFF2-40B4-BE49-F238E27FC236}">
                      <a16:creationId xmlns:a16="http://schemas.microsoft.com/office/drawing/2014/main" id="{D87D00A2-37B4-4C0E-AFDE-BEFC46AF6C86}"/>
                    </a:ext>
                  </a:extLst>
                </p:cNvPr>
                <p:cNvSpPr>
                  <a:spLocks noChangeShapeType="1"/>
                </p:cNvSpPr>
                <p:nvPr/>
              </p:nvSpPr>
              <p:spPr bwMode="auto">
                <a:xfrm>
                  <a:off x="362" y="47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9">
                  <a:extLst>
                    <a:ext uri="{FF2B5EF4-FFF2-40B4-BE49-F238E27FC236}">
                      <a16:creationId xmlns:a16="http://schemas.microsoft.com/office/drawing/2014/main" id="{9B9FB95C-8074-4118-A051-0B9C4EE15198}"/>
                    </a:ext>
                  </a:extLst>
                </p:cNvPr>
                <p:cNvSpPr>
                  <a:spLocks noChangeShapeType="1"/>
                </p:cNvSpPr>
                <p:nvPr/>
              </p:nvSpPr>
              <p:spPr bwMode="auto">
                <a:xfrm>
                  <a:off x="362" y="21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0">
                  <a:extLst>
                    <a:ext uri="{FF2B5EF4-FFF2-40B4-BE49-F238E27FC236}">
                      <a16:creationId xmlns:a16="http://schemas.microsoft.com/office/drawing/2014/main" id="{CE399EB3-75E7-41B7-A0FC-E8D7A5B78BE6}"/>
                    </a:ext>
                  </a:extLst>
                </p:cNvPr>
                <p:cNvSpPr>
                  <a:spLocks noChangeShapeType="1"/>
                </p:cNvSpPr>
                <p:nvPr/>
              </p:nvSpPr>
              <p:spPr bwMode="auto">
                <a:xfrm>
                  <a:off x="346" y="3124"/>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1">
                  <a:extLst>
                    <a:ext uri="{FF2B5EF4-FFF2-40B4-BE49-F238E27FC236}">
                      <a16:creationId xmlns:a16="http://schemas.microsoft.com/office/drawing/2014/main" id="{B213BBD8-6A53-4046-B833-66E11E96936E}"/>
                    </a:ext>
                  </a:extLst>
                </p:cNvPr>
                <p:cNvSpPr>
                  <a:spLocks noChangeShapeType="1"/>
                </p:cNvSpPr>
                <p:nvPr/>
              </p:nvSpPr>
              <p:spPr bwMode="auto">
                <a:xfrm>
                  <a:off x="346" y="2598"/>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2">
                  <a:extLst>
                    <a:ext uri="{FF2B5EF4-FFF2-40B4-BE49-F238E27FC236}">
                      <a16:creationId xmlns:a16="http://schemas.microsoft.com/office/drawing/2014/main" id="{94B3BBD4-1568-450F-AEE5-B852925C0763}"/>
                    </a:ext>
                  </a:extLst>
                </p:cNvPr>
                <p:cNvSpPr>
                  <a:spLocks noChangeShapeType="1"/>
                </p:cNvSpPr>
                <p:nvPr/>
              </p:nvSpPr>
              <p:spPr bwMode="auto">
                <a:xfrm>
                  <a:off x="346" y="2063"/>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3">
                  <a:extLst>
                    <a:ext uri="{FF2B5EF4-FFF2-40B4-BE49-F238E27FC236}">
                      <a16:creationId xmlns:a16="http://schemas.microsoft.com/office/drawing/2014/main" id="{84D69F27-D266-4561-B78C-59C357AC3957}"/>
                    </a:ext>
                  </a:extLst>
                </p:cNvPr>
                <p:cNvSpPr>
                  <a:spLocks noChangeShapeType="1"/>
                </p:cNvSpPr>
                <p:nvPr/>
              </p:nvSpPr>
              <p:spPr bwMode="auto">
                <a:xfrm>
                  <a:off x="346" y="153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4">
                  <a:extLst>
                    <a:ext uri="{FF2B5EF4-FFF2-40B4-BE49-F238E27FC236}">
                      <a16:creationId xmlns:a16="http://schemas.microsoft.com/office/drawing/2014/main" id="{E02BE3F9-8F01-4860-AB24-499101A29459}"/>
                    </a:ext>
                  </a:extLst>
                </p:cNvPr>
                <p:cNvSpPr>
                  <a:spLocks noChangeShapeType="1"/>
                </p:cNvSpPr>
                <p:nvPr/>
              </p:nvSpPr>
              <p:spPr bwMode="auto">
                <a:xfrm>
                  <a:off x="346" y="1011"/>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5">
                  <a:extLst>
                    <a:ext uri="{FF2B5EF4-FFF2-40B4-BE49-F238E27FC236}">
                      <a16:creationId xmlns:a16="http://schemas.microsoft.com/office/drawing/2014/main" id="{1BAF44F1-36FC-4C3C-B95B-6E9153E672D6}"/>
                    </a:ext>
                  </a:extLst>
                </p:cNvPr>
                <p:cNvSpPr>
                  <a:spLocks noChangeShapeType="1"/>
                </p:cNvSpPr>
                <p:nvPr/>
              </p:nvSpPr>
              <p:spPr bwMode="auto">
                <a:xfrm>
                  <a:off x="346" y="47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6">
                  <a:extLst>
                    <a:ext uri="{FF2B5EF4-FFF2-40B4-BE49-F238E27FC236}">
                      <a16:creationId xmlns:a16="http://schemas.microsoft.com/office/drawing/2014/main" id="{9200453D-0349-407D-93B1-80743B054628}"/>
                    </a:ext>
                  </a:extLst>
                </p:cNvPr>
                <p:cNvSpPr>
                  <a:spLocks noChangeShapeType="1"/>
                </p:cNvSpPr>
                <p:nvPr/>
              </p:nvSpPr>
              <p:spPr bwMode="auto">
                <a:xfrm>
                  <a:off x="409" y="3124"/>
                  <a:ext cx="244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7">
                  <a:extLst>
                    <a:ext uri="{FF2B5EF4-FFF2-40B4-BE49-F238E27FC236}">
                      <a16:creationId xmlns:a16="http://schemas.microsoft.com/office/drawing/2014/main" id="{0472D24C-5C63-4172-91D7-3F2FFA5343F5}"/>
                    </a:ext>
                  </a:extLst>
                </p:cNvPr>
                <p:cNvSpPr>
                  <a:spLocks noChangeShapeType="1"/>
                </p:cNvSpPr>
                <p:nvPr/>
              </p:nvSpPr>
              <p:spPr bwMode="auto">
                <a:xfrm flipV="1">
                  <a:off x="40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8">
                  <a:extLst>
                    <a:ext uri="{FF2B5EF4-FFF2-40B4-BE49-F238E27FC236}">
                      <a16:creationId xmlns:a16="http://schemas.microsoft.com/office/drawing/2014/main" id="{1EAFFADA-D548-4BB0-B53A-1C2EE4226066}"/>
                    </a:ext>
                  </a:extLst>
                </p:cNvPr>
                <p:cNvSpPr>
                  <a:spLocks noChangeShapeType="1"/>
                </p:cNvSpPr>
                <p:nvPr/>
              </p:nvSpPr>
              <p:spPr bwMode="auto">
                <a:xfrm flipV="1">
                  <a:off x="7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9">
                  <a:extLst>
                    <a:ext uri="{FF2B5EF4-FFF2-40B4-BE49-F238E27FC236}">
                      <a16:creationId xmlns:a16="http://schemas.microsoft.com/office/drawing/2014/main" id="{6E6A23B5-A83A-4D19-B0D7-CBFA13B64891}"/>
                    </a:ext>
                  </a:extLst>
                </p:cNvPr>
                <p:cNvSpPr>
                  <a:spLocks noChangeShapeType="1"/>
                </p:cNvSpPr>
                <p:nvPr/>
              </p:nvSpPr>
              <p:spPr bwMode="auto">
                <a:xfrm flipV="1">
                  <a:off x="1110"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0">
                  <a:extLst>
                    <a:ext uri="{FF2B5EF4-FFF2-40B4-BE49-F238E27FC236}">
                      <a16:creationId xmlns:a16="http://schemas.microsoft.com/office/drawing/2014/main" id="{DF8B53EE-F5A7-4D08-AE72-6C67CC628FC2}"/>
                    </a:ext>
                  </a:extLst>
                </p:cNvPr>
                <p:cNvSpPr>
                  <a:spLocks noChangeShapeType="1"/>
                </p:cNvSpPr>
                <p:nvPr/>
              </p:nvSpPr>
              <p:spPr bwMode="auto">
                <a:xfrm flipV="1">
                  <a:off x="14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1">
                  <a:extLst>
                    <a:ext uri="{FF2B5EF4-FFF2-40B4-BE49-F238E27FC236}">
                      <a16:creationId xmlns:a16="http://schemas.microsoft.com/office/drawing/2014/main" id="{6BE2F570-C7A9-458E-8788-633F65CDEDA2}"/>
                    </a:ext>
                  </a:extLst>
                </p:cNvPr>
                <p:cNvSpPr>
                  <a:spLocks noChangeShapeType="1"/>
                </p:cNvSpPr>
                <p:nvPr/>
              </p:nvSpPr>
              <p:spPr bwMode="auto">
                <a:xfrm flipV="1">
                  <a:off x="1802"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2">
                  <a:extLst>
                    <a:ext uri="{FF2B5EF4-FFF2-40B4-BE49-F238E27FC236}">
                      <a16:creationId xmlns:a16="http://schemas.microsoft.com/office/drawing/2014/main" id="{F08DCA6A-E5BC-4767-BAF2-6483B4AEE601}"/>
                    </a:ext>
                  </a:extLst>
                </p:cNvPr>
                <p:cNvSpPr>
                  <a:spLocks noChangeShapeType="1"/>
                </p:cNvSpPr>
                <p:nvPr/>
              </p:nvSpPr>
              <p:spPr bwMode="auto">
                <a:xfrm flipV="1">
                  <a:off x="2148"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3">
                  <a:extLst>
                    <a:ext uri="{FF2B5EF4-FFF2-40B4-BE49-F238E27FC236}">
                      <a16:creationId xmlns:a16="http://schemas.microsoft.com/office/drawing/2014/main" id="{8B15F058-BC21-4868-BD32-4C0F0B410FCA}"/>
                    </a:ext>
                  </a:extLst>
                </p:cNvPr>
                <p:cNvSpPr>
                  <a:spLocks noChangeShapeType="1"/>
                </p:cNvSpPr>
                <p:nvPr/>
              </p:nvSpPr>
              <p:spPr bwMode="auto">
                <a:xfrm flipV="1">
                  <a:off x="2503"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4">
                  <a:extLst>
                    <a:ext uri="{FF2B5EF4-FFF2-40B4-BE49-F238E27FC236}">
                      <a16:creationId xmlns:a16="http://schemas.microsoft.com/office/drawing/2014/main" id="{BC6B8DBF-E7EC-48FF-BD36-0E6EFCD6FF99}"/>
                    </a:ext>
                  </a:extLst>
                </p:cNvPr>
                <p:cNvSpPr>
                  <a:spLocks noChangeShapeType="1"/>
                </p:cNvSpPr>
                <p:nvPr/>
              </p:nvSpPr>
              <p:spPr bwMode="auto">
                <a:xfrm flipV="1">
                  <a:off x="284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5">
                  <a:extLst>
                    <a:ext uri="{FF2B5EF4-FFF2-40B4-BE49-F238E27FC236}">
                      <a16:creationId xmlns:a16="http://schemas.microsoft.com/office/drawing/2014/main" id="{66899A13-8F9E-42F8-A927-E13FB63CA8E0}"/>
                    </a:ext>
                  </a:extLst>
                </p:cNvPr>
                <p:cNvSpPr>
                  <a:spLocks noChangeShapeType="1"/>
                </p:cNvSpPr>
                <p:nvPr/>
              </p:nvSpPr>
              <p:spPr bwMode="auto">
                <a:xfrm flipV="1">
                  <a:off x="409"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56">
                  <a:extLst>
                    <a:ext uri="{FF2B5EF4-FFF2-40B4-BE49-F238E27FC236}">
                      <a16:creationId xmlns:a16="http://schemas.microsoft.com/office/drawing/2014/main" id="{A60736E5-306D-4CEA-B628-53510F9AFED7}"/>
                    </a:ext>
                  </a:extLst>
                </p:cNvPr>
                <p:cNvSpPr>
                  <a:spLocks noChangeShapeType="1"/>
                </p:cNvSpPr>
                <p:nvPr/>
              </p:nvSpPr>
              <p:spPr bwMode="auto">
                <a:xfrm flipV="1">
                  <a:off x="1110"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57">
                  <a:extLst>
                    <a:ext uri="{FF2B5EF4-FFF2-40B4-BE49-F238E27FC236}">
                      <a16:creationId xmlns:a16="http://schemas.microsoft.com/office/drawing/2014/main" id="{445B6AA3-5981-4E4E-B300-891E469D8AD4}"/>
                    </a:ext>
                  </a:extLst>
                </p:cNvPr>
                <p:cNvSpPr>
                  <a:spLocks noChangeShapeType="1"/>
                </p:cNvSpPr>
                <p:nvPr/>
              </p:nvSpPr>
              <p:spPr bwMode="auto">
                <a:xfrm flipV="1">
                  <a:off x="1802"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58">
                  <a:extLst>
                    <a:ext uri="{FF2B5EF4-FFF2-40B4-BE49-F238E27FC236}">
                      <a16:creationId xmlns:a16="http://schemas.microsoft.com/office/drawing/2014/main" id="{7907E763-08D0-46A0-8C98-AECE6CC9D5D3}"/>
                    </a:ext>
                  </a:extLst>
                </p:cNvPr>
                <p:cNvSpPr>
                  <a:spLocks noChangeShapeType="1"/>
                </p:cNvSpPr>
                <p:nvPr/>
              </p:nvSpPr>
              <p:spPr bwMode="auto">
                <a:xfrm flipV="1">
                  <a:off x="2503"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Rectangle 59">
                  <a:extLst>
                    <a:ext uri="{FF2B5EF4-FFF2-40B4-BE49-F238E27FC236}">
                      <a16:creationId xmlns:a16="http://schemas.microsoft.com/office/drawing/2014/main" id="{C4C45F28-EDCB-4018-9965-15AEE6038CA1}"/>
                    </a:ext>
                  </a:extLst>
                </p:cNvPr>
                <p:cNvSpPr>
                  <a:spLocks noChangeArrowheads="1"/>
                </p:cNvSpPr>
                <p:nvPr/>
              </p:nvSpPr>
              <p:spPr bwMode="auto">
                <a:xfrm>
                  <a:off x="171" y="302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67" name="Rectangle 60">
                  <a:extLst>
                    <a:ext uri="{FF2B5EF4-FFF2-40B4-BE49-F238E27FC236}">
                      <a16:creationId xmlns:a16="http://schemas.microsoft.com/office/drawing/2014/main" id="{7B2FB509-DF46-43F3-979D-CAAF5C3052CC}"/>
                    </a:ext>
                  </a:extLst>
                </p:cNvPr>
                <p:cNvSpPr>
                  <a:spLocks noChangeArrowheads="1"/>
                </p:cNvSpPr>
                <p:nvPr/>
              </p:nvSpPr>
              <p:spPr bwMode="auto">
                <a:xfrm>
                  <a:off x="171" y="249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a:t>
                  </a:r>
                </a:p>
              </p:txBody>
            </p:sp>
            <p:sp>
              <p:nvSpPr>
                <p:cNvPr id="68" name="Rectangle 61">
                  <a:extLst>
                    <a:ext uri="{FF2B5EF4-FFF2-40B4-BE49-F238E27FC236}">
                      <a16:creationId xmlns:a16="http://schemas.microsoft.com/office/drawing/2014/main" id="{004A90E0-B15F-491C-AB86-87AC18CB0B8A}"/>
                    </a:ext>
                  </a:extLst>
                </p:cNvPr>
                <p:cNvSpPr>
                  <a:spLocks noChangeArrowheads="1"/>
                </p:cNvSpPr>
                <p:nvPr/>
              </p:nvSpPr>
              <p:spPr bwMode="auto">
                <a:xfrm>
                  <a:off x="171" y="196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a:t>
                  </a:r>
                </a:p>
              </p:txBody>
            </p:sp>
            <p:sp>
              <p:nvSpPr>
                <p:cNvPr id="69" name="Rectangle 62">
                  <a:extLst>
                    <a:ext uri="{FF2B5EF4-FFF2-40B4-BE49-F238E27FC236}">
                      <a16:creationId xmlns:a16="http://schemas.microsoft.com/office/drawing/2014/main" id="{372D1978-5E1E-4ECD-83BD-EE64EAB45EB8}"/>
                    </a:ext>
                  </a:extLst>
                </p:cNvPr>
                <p:cNvSpPr>
                  <a:spLocks noChangeArrowheads="1"/>
                </p:cNvSpPr>
                <p:nvPr/>
              </p:nvSpPr>
              <p:spPr bwMode="auto">
                <a:xfrm>
                  <a:off x="171" y="143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a:t>
                  </a:r>
                </a:p>
              </p:txBody>
            </p:sp>
            <p:sp>
              <p:nvSpPr>
                <p:cNvPr id="70" name="Rectangle 63">
                  <a:extLst>
                    <a:ext uri="{FF2B5EF4-FFF2-40B4-BE49-F238E27FC236}">
                      <a16:creationId xmlns:a16="http://schemas.microsoft.com/office/drawing/2014/main" id="{20694368-DE5B-4EED-AC9C-29FD00597F08}"/>
                    </a:ext>
                  </a:extLst>
                </p:cNvPr>
                <p:cNvSpPr>
                  <a:spLocks noChangeArrowheads="1"/>
                </p:cNvSpPr>
                <p:nvPr/>
              </p:nvSpPr>
              <p:spPr bwMode="auto">
                <a:xfrm>
                  <a:off x="171" y="912"/>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4</a:t>
                  </a:r>
                </a:p>
              </p:txBody>
            </p:sp>
            <p:sp>
              <p:nvSpPr>
                <p:cNvPr id="71" name="Rectangle 64">
                  <a:extLst>
                    <a:ext uri="{FF2B5EF4-FFF2-40B4-BE49-F238E27FC236}">
                      <a16:creationId xmlns:a16="http://schemas.microsoft.com/office/drawing/2014/main" id="{500EE411-CBB9-4B7E-BA61-CBE2157AC229}"/>
                    </a:ext>
                  </a:extLst>
                </p:cNvPr>
                <p:cNvSpPr>
                  <a:spLocks noChangeArrowheads="1"/>
                </p:cNvSpPr>
                <p:nvPr/>
              </p:nvSpPr>
              <p:spPr bwMode="auto">
                <a:xfrm>
                  <a:off x="171" y="37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5</a:t>
                  </a:r>
                </a:p>
              </p:txBody>
            </p:sp>
            <p:sp>
              <p:nvSpPr>
                <p:cNvPr id="72" name="Rectangle 65">
                  <a:extLst>
                    <a:ext uri="{FF2B5EF4-FFF2-40B4-BE49-F238E27FC236}">
                      <a16:creationId xmlns:a16="http://schemas.microsoft.com/office/drawing/2014/main" id="{AE9BD4AC-E9E1-4ED8-8F40-23FB759F63B7}"/>
                    </a:ext>
                  </a:extLst>
                </p:cNvPr>
                <p:cNvSpPr>
                  <a:spLocks noChangeArrowheads="1"/>
                </p:cNvSpPr>
                <p:nvPr/>
              </p:nvSpPr>
              <p:spPr bwMode="auto">
                <a:xfrm>
                  <a:off x="362" y="3203"/>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73" name="Rectangle 66">
                  <a:extLst>
                    <a:ext uri="{FF2B5EF4-FFF2-40B4-BE49-F238E27FC236}">
                      <a16:creationId xmlns:a16="http://schemas.microsoft.com/office/drawing/2014/main" id="{2E7C485C-E25F-435E-A226-3165AA36F813}"/>
                    </a:ext>
                  </a:extLst>
                </p:cNvPr>
                <p:cNvSpPr>
                  <a:spLocks noChangeArrowheads="1"/>
                </p:cNvSpPr>
                <p:nvPr/>
              </p:nvSpPr>
              <p:spPr bwMode="auto">
                <a:xfrm>
                  <a:off x="1007"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10</a:t>
                  </a:r>
                </a:p>
              </p:txBody>
            </p:sp>
            <p:sp>
              <p:nvSpPr>
                <p:cNvPr id="74" name="Rectangle 67">
                  <a:extLst>
                    <a:ext uri="{FF2B5EF4-FFF2-40B4-BE49-F238E27FC236}">
                      <a16:creationId xmlns:a16="http://schemas.microsoft.com/office/drawing/2014/main" id="{9EE81BC8-318B-4891-8099-EFBA4E3C9D16}"/>
                    </a:ext>
                  </a:extLst>
                </p:cNvPr>
                <p:cNvSpPr>
                  <a:spLocks noChangeArrowheads="1"/>
                </p:cNvSpPr>
                <p:nvPr/>
              </p:nvSpPr>
              <p:spPr bwMode="auto">
                <a:xfrm>
                  <a:off x="17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20</a:t>
                  </a:r>
                </a:p>
              </p:txBody>
            </p:sp>
            <p:sp>
              <p:nvSpPr>
                <p:cNvPr id="75" name="Rectangle 68">
                  <a:extLst>
                    <a:ext uri="{FF2B5EF4-FFF2-40B4-BE49-F238E27FC236}">
                      <a16:creationId xmlns:a16="http://schemas.microsoft.com/office/drawing/2014/main" id="{42CB493A-21C4-4522-B6FD-7EA4E1410AC9}"/>
                    </a:ext>
                  </a:extLst>
                </p:cNvPr>
                <p:cNvSpPr>
                  <a:spLocks noChangeArrowheads="1"/>
                </p:cNvSpPr>
                <p:nvPr/>
              </p:nvSpPr>
              <p:spPr bwMode="auto">
                <a:xfrm>
                  <a:off x="24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30</a:t>
                  </a:r>
                </a:p>
              </p:txBody>
            </p:sp>
          </p:grpSp>
          <p:sp>
            <p:nvSpPr>
              <p:cNvPr id="10" name="Text Box 69">
                <a:extLst>
                  <a:ext uri="{FF2B5EF4-FFF2-40B4-BE49-F238E27FC236}">
                    <a16:creationId xmlns:a16="http://schemas.microsoft.com/office/drawing/2014/main" id="{CEE4F10A-7B45-493A-9452-CC25ECC3EE86}"/>
                  </a:ext>
                </a:extLst>
              </p:cNvPr>
              <p:cNvSpPr txBox="1">
                <a:spLocks noChangeArrowheads="1"/>
              </p:cNvSpPr>
              <p:nvPr/>
            </p:nvSpPr>
            <p:spPr bwMode="auto">
              <a:xfrm>
                <a:off x="2123" y="3170"/>
                <a:ext cx="94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500" b="1" i="1">
                    <a:ea typeface="宋体" panose="02010600030101010101" pitchFamily="2" charset="-122"/>
                  </a:rPr>
                  <a:t>Q</a:t>
                </a:r>
                <a:r>
                  <a:rPr lang="zh-CN" altLang="zh-CN" sz="2500">
                    <a:ea typeface="宋体" panose="02010600030101010101" pitchFamily="2" charset="-122"/>
                  </a:rPr>
                  <a:t> </a:t>
                </a:r>
                <a:br>
                  <a:rPr lang="zh-CN" altLang="zh-CN" sz="2500">
                    <a:ea typeface="宋体" panose="02010600030101010101" pitchFamily="2" charset="-122"/>
                  </a:rPr>
                </a:br>
                <a:r>
                  <a:rPr lang="zh-CN" altLang="zh-CN" sz="2400">
                    <a:ea typeface="宋体" panose="02010600030101010101" pitchFamily="2" charset="-122"/>
                  </a:rPr>
                  <a:t>(加仑)</a:t>
                </a:r>
              </a:p>
            </p:txBody>
          </p:sp>
          <p:sp>
            <p:nvSpPr>
              <p:cNvPr id="11" name="Text Box 70">
                <a:extLst>
                  <a:ext uri="{FF2B5EF4-FFF2-40B4-BE49-F238E27FC236}">
                    <a16:creationId xmlns:a16="http://schemas.microsoft.com/office/drawing/2014/main" id="{0B4023F1-4DF4-4B67-8013-281AC579F05B}"/>
                  </a:ext>
                </a:extLst>
              </p:cNvPr>
              <p:cNvSpPr txBox="1">
                <a:spLocks noChangeArrowheads="1"/>
              </p:cNvSpPr>
              <p:nvPr/>
            </p:nvSpPr>
            <p:spPr bwMode="auto">
              <a:xfrm>
                <a:off x="109" y="72"/>
                <a:ext cx="26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500" b="1" i="1">
                    <a:ea typeface="宋体" panose="02010600030101010101" pitchFamily="2" charset="-122"/>
                  </a:rPr>
                  <a:t>P</a:t>
                </a:r>
                <a:r>
                  <a:rPr lang="en-US" altLang="zh-CN" sz="2500">
                    <a:ea typeface="宋体" panose="02010600030101010101" pitchFamily="2" charset="-122"/>
                  </a:rPr>
                  <a:t> </a:t>
                </a:r>
                <a:endParaRPr lang="en-US" altLang="zh-CN" sz="2400">
                  <a:ea typeface="宋体" panose="02010600030101010101" pitchFamily="2" charset="-122"/>
                </a:endParaRPr>
              </a:p>
            </p:txBody>
          </p:sp>
          <p:sp>
            <p:nvSpPr>
              <p:cNvPr id="12" name="Text Box 71">
                <a:extLst>
                  <a:ext uri="{FF2B5EF4-FFF2-40B4-BE49-F238E27FC236}">
                    <a16:creationId xmlns:a16="http://schemas.microsoft.com/office/drawing/2014/main" id="{74F753B7-66CE-4F2F-ABDF-831F950A35CB}"/>
                  </a:ext>
                </a:extLst>
              </p:cNvPr>
              <p:cNvSpPr txBox="1">
                <a:spLocks noChangeArrowheads="1"/>
              </p:cNvSpPr>
              <p:nvPr/>
            </p:nvSpPr>
            <p:spPr bwMode="auto">
              <a:xfrm>
                <a:off x="0" y="34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a:t>
                </a:r>
              </a:p>
            </p:txBody>
          </p:sp>
        </p:grpSp>
        <p:sp>
          <p:nvSpPr>
            <p:cNvPr id="8" name="Text Box 75">
              <a:extLst>
                <a:ext uri="{FF2B5EF4-FFF2-40B4-BE49-F238E27FC236}">
                  <a16:creationId xmlns:a16="http://schemas.microsoft.com/office/drawing/2014/main" id="{8BE4F168-F6F8-47A5-A827-9D62CC6A2EAD}"/>
                </a:ext>
              </a:extLst>
            </p:cNvPr>
            <p:cNvSpPr txBox="1">
              <a:spLocks noChangeArrowheads="1"/>
            </p:cNvSpPr>
            <p:nvPr/>
          </p:nvSpPr>
          <p:spPr bwMode="auto">
            <a:xfrm>
              <a:off x="435" y="68"/>
              <a:ext cx="2460" cy="4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u="sng">
                  <a:ea typeface="宋体" panose="02010600030101010101" pitchFamily="2" charset="-122"/>
                </a:rPr>
                <a:t>汽油市场</a:t>
              </a:r>
            </a:p>
          </p:txBody>
        </p:sp>
      </p:grpSp>
      <p:sp>
        <p:nvSpPr>
          <p:cNvPr id="77" name="Rectangle 76">
            <a:extLst>
              <a:ext uri="{FF2B5EF4-FFF2-40B4-BE49-F238E27FC236}">
                <a16:creationId xmlns:a16="http://schemas.microsoft.com/office/drawing/2014/main" id="{1214C945-5239-420A-87C7-FD9159175DFD}"/>
              </a:ext>
            </a:extLst>
          </p:cNvPr>
          <p:cNvSpPr>
            <a:spLocks noChangeArrowheads="1"/>
          </p:cNvSpPr>
          <p:nvPr/>
        </p:nvSpPr>
        <p:spPr bwMode="auto">
          <a:xfrm>
            <a:off x="5056188" y="3995738"/>
            <a:ext cx="391477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pPr>
            <a:r>
              <a:rPr lang="zh-CN" altLang="zh-CN" sz="2800">
                <a:ea typeface="宋体" panose="02010600030101010101" pitchFamily="2" charset="-122"/>
              </a:rPr>
              <a:t>需求曲线表示</a:t>
            </a:r>
            <a:r>
              <a:rPr lang="zh-CN" altLang="zh-CN" sz="2800" b="1">
                <a:solidFill>
                  <a:srgbClr val="9900CC"/>
                </a:solidFill>
                <a:ea typeface="宋体" panose="02010600030101010101" pitchFamily="2" charset="-122"/>
              </a:rPr>
              <a:t>私人价值</a:t>
            </a:r>
            <a:r>
              <a:rPr lang="zh-CN" altLang="zh-CN" sz="2800">
                <a:ea typeface="宋体" panose="02010600030101010101" pitchFamily="2" charset="-122"/>
              </a:rPr>
              <a:t>：对于买者的价值（也就是他们的支付意愿）</a:t>
            </a:r>
          </a:p>
        </p:txBody>
      </p:sp>
      <p:sp>
        <p:nvSpPr>
          <p:cNvPr id="78" name="Rectangle 79">
            <a:extLst>
              <a:ext uri="{FF2B5EF4-FFF2-40B4-BE49-F238E27FC236}">
                <a16:creationId xmlns:a16="http://schemas.microsoft.com/office/drawing/2014/main" id="{168293AD-DF0F-4E94-98B7-D54E07867770}"/>
              </a:ext>
            </a:extLst>
          </p:cNvPr>
          <p:cNvSpPr>
            <a:spLocks noChangeArrowheads="1"/>
          </p:cNvSpPr>
          <p:nvPr/>
        </p:nvSpPr>
        <p:spPr bwMode="auto">
          <a:xfrm>
            <a:off x="5181600" y="2401888"/>
            <a:ext cx="39624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pPr>
            <a:r>
              <a:rPr lang="zh-CN" altLang="zh-CN" sz="2800">
                <a:ea typeface="宋体" panose="02010600030101010101" pitchFamily="2" charset="-122"/>
              </a:rPr>
              <a:t>供给曲线表示</a:t>
            </a:r>
            <a:r>
              <a:rPr lang="zh-CN" altLang="zh-CN" sz="2800" b="1">
                <a:solidFill>
                  <a:srgbClr val="9900CC"/>
                </a:solidFill>
                <a:ea typeface="宋体" panose="02010600030101010101" pitchFamily="2" charset="-122"/>
              </a:rPr>
              <a:t>私人成本</a:t>
            </a:r>
            <a:r>
              <a:rPr lang="zh-CN" altLang="zh-CN" sz="2800">
                <a:ea typeface="宋体" panose="02010600030101010101" pitchFamily="2" charset="-122"/>
              </a:rPr>
              <a:t>：卖者直接承担的成本</a:t>
            </a:r>
          </a:p>
        </p:txBody>
      </p:sp>
      <p:sp>
        <p:nvSpPr>
          <p:cNvPr id="79" name="Rectangle 85">
            <a:extLst>
              <a:ext uri="{FF2B5EF4-FFF2-40B4-BE49-F238E27FC236}">
                <a16:creationId xmlns:a16="http://schemas.microsoft.com/office/drawing/2014/main" id="{048EFD2B-42D3-4AE3-954C-9876E00C4B47}"/>
              </a:ext>
            </a:extLst>
          </p:cNvPr>
          <p:cNvSpPr>
            <a:spLocks noChangeArrowheads="1"/>
          </p:cNvSpPr>
          <p:nvPr/>
        </p:nvSpPr>
        <p:spPr bwMode="auto">
          <a:xfrm>
            <a:off x="5070475" y="1066800"/>
            <a:ext cx="326231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pPr>
            <a:r>
              <a:rPr lang="zh-CN" altLang="zh-CN" sz="2800">
                <a:ea typeface="宋体" panose="02010600030101010101" pitchFamily="2" charset="-122"/>
              </a:rPr>
              <a:t>市场均衡结果最大化了消费者剩余+生产者剩余</a:t>
            </a:r>
          </a:p>
        </p:txBody>
      </p:sp>
      <p:sp>
        <p:nvSpPr>
          <p:cNvPr id="80" name="Line 72">
            <a:extLst>
              <a:ext uri="{FF2B5EF4-FFF2-40B4-BE49-F238E27FC236}">
                <a16:creationId xmlns:a16="http://schemas.microsoft.com/office/drawing/2014/main" id="{26F34666-82C5-4A03-849F-B4D270AE566A}"/>
              </a:ext>
            </a:extLst>
          </p:cNvPr>
          <p:cNvSpPr>
            <a:spLocks noChangeShapeType="1"/>
          </p:cNvSpPr>
          <p:nvPr/>
        </p:nvSpPr>
        <p:spPr bwMode="auto">
          <a:xfrm flipV="1">
            <a:off x="1090613" y="2692400"/>
            <a:ext cx="3870325" cy="2932113"/>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73">
            <a:extLst>
              <a:ext uri="{FF2B5EF4-FFF2-40B4-BE49-F238E27FC236}">
                <a16:creationId xmlns:a16="http://schemas.microsoft.com/office/drawing/2014/main" id="{51A72889-95F5-4966-A0FD-04FE0E61CA86}"/>
              </a:ext>
            </a:extLst>
          </p:cNvPr>
          <p:cNvSpPr>
            <a:spLocks noChangeShapeType="1"/>
          </p:cNvSpPr>
          <p:nvPr/>
        </p:nvSpPr>
        <p:spPr bwMode="auto">
          <a:xfrm>
            <a:off x="1100138" y="1430338"/>
            <a:ext cx="3870325" cy="2928937"/>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 name="Group 78">
            <a:extLst>
              <a:ext uri="{FF2B5EF4-FFF2-40B4-BE49-F238E27FC236}">
                <a16:creationId xmlns:a16="http://schemas.microsoft.com/office/drawing/2014/main" id="{B70C60D4-0326-4145-9879-841AAAC8876C}"/>
              </a:ext>
            </a:extLst>
          </p:cNvPr>
          <p:cNvGrpSpPr>
            <a:grpSpLocks/>
          </p:cNvGrpSpPr>
          <p:nvPr/>
        </p:nvGrpSpPr>
        <p:grpSpPr bwMode="auto">
          <a:xfrm>
            <a:off x="131763" y="3321050"/>
            <a:ext cx="4016375" cy="2808288"/>
            <a:chOff x="0" y="0"/>
            <a:chExt cx="2530" cy="1769"/>
          </a:xfrm>
        </p:grpSpPr>
        <p:grpSp>
          <p:nvGrpSpPr>
            <p:cNvPr id="83" name="Group 79">
              <a:extLst>
                <a:ext uri="{FF2B5EF4-FFF2-40B4-BE49-F238E27FC236}">
                  <a16:creationId xmlns:a16="http://schemas.microsoft.com/office/drawing/2014/main" id="{8A908552-5CCF-4958-873C-B3A165465DBA}"/>
                </a:ext>
              </a:extLst>
            </p:cNvPr>
            <p:cNvGrpSpPr>
              <a:grpSpLocks/>
            </p:cNvGrpSpPr>
            <p:nvPr/>
          </p:nvGrpSpPr>
          <p:grpSpPr bwMode="auto">
            <a:xfrm>
              <a:off x="0" y="0"/>
              <a:ext cx="2530" cy="1769"/>
              <a:chOff x="0" y="0"/>
              <a:chExt cx="2530" cy="1769"/>
            </a:xfrm>
          </p:grpSpPr>
          <p:sp>
            <p:nvSpPr>
              <p:cNvPr id="85" name="Text Box 82">
                <a:extLst>
                  <a:ext uri="{FF2B5EF4-FFF2-40B4-BE49-F238E27FC236}">
                    <a16:creationId xmlns:a16="http://schemas.microsoft.com/office/drawing/2014/main" id="{A06B883D-A73E-46BB-B6C5-7B9F22E12E82}"/>
                  </a:ext>
                </a:extLst>
              </p:cNvPr>
              <p:cNvSpPr txBox="1">
                <a:spLocks noChangeArrowheads="1"/>
              </p:cNvSpPr>
              <p:nvPr/>
            </p:nvSpPr>
            <p:spPr bwMode="auto">
              <a:xfrm>
                <a:off x="0" y="0"/>
                <a:ext cx="553" cy="24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500">
                    <a:ea typeface="宋体" panose="02010600030101010101" pitchFamily="2" charset="-122"/>
                  </a:rPr>
                  <a:t>$2.50</a:t>
                </a:r>
              </a:p>
            </p:txBody>
          </p:sp>
          <p:sp>
            <p:nvSpPr>
              <p:cNvPr id="86" name="Text Box 87">
                <a:extLst>
                  <a:ext uri="{FF2B5EF4-FFF2-40B4-BE49-F238E27FC236}">
                    <a16:creationId xmlns:a16="http://schemas.microsoft.com/office/drawing/2014/main" id="{3BA119A7-9B33-426E-B509-005794201C76}"/>
                  </a:ext>
                </a:extLst>
              </p:cNvPr>
              <p:cNvSpPr txBox="1">
                <a:spLocks noChangeArrowheads="1"/>
              </p:cNvSpPr>
              <p:nvPr/>
            </p:nvSpPr>
            <p:spPr bwMode="auto">
              <a:xfrm>
                <a:off x="2165" y="1523"/>
                <a:ext cx="365" cy="24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ea typeface="宋体" panose="02010600030101010101" pitchFamily="2" charset="-122"/>
                  </a:rPr>
                  <a:t>25</a:t>
                </a:r>
              </a:p>
            </p:txBody>
          </p:sp>
          <p:grpSp>
            <p:nvGrpSpPr>
              <p:cNvPr id="87" name="Group 82">
                <a:extLst>
                  <a:ext uri="{FF2B5EF4-FFF2-40B4-BE49-F238E27FC236}">
                    <a16:creationId xmlns:a16="http://schemas.microsoft.com/office/drawing/2014/main" id="{469FAD3B-75F5-45F3-B2C1-DC670DA2B09B}"/>
                  </a:ext>
                </a:extLst>
              </p:cNvPr>
              <p:cNvGrpSpPr>
                <a:grpSpLocks/>
              </p:cNvGrpSpPr>
              <p:nvPr/>
            </p:nvGrpSpPr>
            <p:grpSpPr bwMode="auto">
              <a:xfrm>
                <a:off x="604" y="131"/>
                <a:ext cx="1743" cy="1318"/>
                <a:chOff x="0" y="0"/>
                <a:chExt cx="795" cy="646"/>
              </a:xfrm>
            </p:grpSpPr>
            <p:sp>
              <p:nvSpPr>
                <p:cNvPr id="88" name="Line 89">
                  <a:extLst>
                    <a:ext uri="{FF2B5EF4-FFF2-40B4-BE49-F238E27FC236}">
                      <a16:creationId xmlns:a16="http://schemas.microsoft.com/office/drawing/2014/main" id="{6E5B5792-2EFF-480A-B71C-22AC62448E06}"/>
                    </a:ext>
                  </a:extLst>
                </p:cNvPr>
                <p:cNvSpPr>
                  <a:spLocks noChangeShapeType="1"/>
                </p:cNvSpPr>
                <p:nvPr/>
              </p:nvSpPr>
              <p:spPr bwMode="auto">
                <a:xfrm>
                  <a:off x="0" y="0"/>
                  <a:ext cx="79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90">
                  <a:extLst>
                    <a:ext uri="{FF2B5EF4-FFF2-40B4-BE49-F238E27FC236}">
                      <a16:creationId xmlns:a16="http://schemas.microsoft.com/office/drawing/2014/main" id="{1B327114-FA17-4F9A-B69A-A9052805ED1B}"/>
                    </a:ext>
                  </a:extLst>
                </p:cNvPr>
                <p:cNvSpPr>
                  <a:spLocks noChangeShapeType="1"/>
                </p:cNvSpPr>
                <p:nvPr/>
              </p:nvSpPr>
              <p:spPr bwMode="auto">
                <a:xfrm>
                  <a:off x="795" y="1"/>
                  <a:ext cx="0" cy="64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4" name="Oval 74">
              <a:extLst>
                <a:ext uri="{FF2B5EF4-FFF2-40B4-BE49-F238E27FC236}">
                  <a16:creationId xmlns:a16="http://schemas.microsoft.com/office/drawing/2014/main" id="{B52D4037-AE92-422D-8E11-E237F41C9FD0}"/>
                </a:ext>
              </a:extLst>
            </p:cNvPr>
            <p:cNvSpPr>
              <a:spLocks noChangeArrowheads="1"/>
            </p:cNvSpPr>
            <p:nvPr/>
          </p:nvSpPr>
          <p:spPr bwMode="auto">
            <a:xfrm>
              <a:off x="2304" y="8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Tree>
    <p:extLst>
      <p:ext uri="{BB962C8B-B14F-4D97-AF65-F5344CB8AC3E}">
        <p14:creationId xmlns:p14="http://schemas.microsoft.com/office/powerpoint/2010/main" val="145442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strips(downRight)">
                                      <p:cBhvr>
                                        <p:cTn id="7" dur="500"/>
                                        <p:tgtEl>
                                          <p:spTgt spid="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left)">
                                      <p:cBhvr>
                                        <p:cTn id="11" dur="500"/>
                                        <p:tgtEl>
                                          <p:spTgt spid="77"/>
                                        </p:tgtEl>
                                      </p:cBhvr>
                                    </p:animEffect>
                                  </p:childTnLst>
                                  <p:subTnLst>
                                    <p:animClr clrSpc="rgb" dir="cw">
                                      <p:cBhvr override="childStyle">
                                        <p:cTn dur="1" fill="hold" display="0" masterRel="nextClick" afterEffect="1"/>
                                        <p:tgtEl>
                                          <p:spTgt spid="77"/>
                                        </p:tgtEl>
                                        <p:attrNameLst>
                                          <p:attrName>ppt_c</p:attrName>
                                        </p:attrNameLst>
                                      </p:cBhvr>
                                      <p:to>
                                        <a:schemeClr val="bg2"/>
                                      </p:to>
                                    </p:animClr>
                                  </p:sub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strips(upRight)">
                                      <p:cBhvr>
                                        <p:cTn id="16" dur="500"/>
                                        <p:tgtEl>
                                          <p:spTgt spid="8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ipe(left)">
                                      <p:cBhvr>
                                        <p:cTn id="20" dur="500"/>
                                        <p:tgtEl>
                                          <p:spTgt spid="78"/>
                                        </p:tgtEl>
                                      </p:cBhvr>
                                    </p:animEffect>
                                  </p:childTnLst>
                                  <p:subTnLst>
                                    <p:animClr clrSpc="rgb" dir="cw">
                                      <p:cBhvr override="childStyle">
                                        <p:cTn dur="1" fill="hold" display="0" masterRel="nextClick" afterEffect="1"/>
                                        <p:tgtEl>
                                          <p:spTgt spid="78"/>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strips(downLeft)">
                                      <p:cBhvr>
                                        <p:cTn id="25" dur="1000"/>
                                        <p:tgtEl>
                                          <p:spTgt spid="8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left)">
                                      <p:cBhvr>
                                        <p:cTn id="2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utoUpdateAnimBg="0"/>
      <p:bldP spid="78" grpId="0" autoUpdateAnimBg="0"/>
      <p:bldP spid="7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5A501-3F0B-4D4F-BF1D-000DEBC95B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893C17-321C-45A8-B736-0B0AAB34420B}"/>
              </a:ext>
            </a:extLst>
          </p:cNvPr>
          <p:cNvSpPr>
            <a:spLocks noGrp="1"/>
          </p:cNvSpPr>
          <p:nvPr>
            <p:ph idx="1"/>
          </p:nvPr>
        </p:nvSpPr>
        <p:spPr/>
        <p:txBody>
          <a:bodyPr/>
          <a:lstStyle/>
          <a:p>
            <a:endParaRPr lang="zh-CN" altLang="en-US"/>
          </a:p>
        </p:txBody>
      </p:sp>
      <p:sp>
        <p:nvSpPr>
          <p:cNvPr id="4" name="页脚占位符 1">
            <a:extLst>
              <a:ext uri="{FF2B5EF4-FFF2-40B4-BE49-F238E27FC236}">
                <a16:creationId xmlns:a16="http://schemas.microsoft.com/office/drawing/2014/main" id="{CFC76DFC-36E4-419C-A2FB-C09AA8CA71EB}"/>
              </a:ext>
            </a:extLst>
          </p:cNvPr>
          <p:cNvSpPr txBox="1">
            <a:spLocks/>
          </p:cNvSpPr>
          <p:nvPr/>
        </p:nvSpPr>
        <p:spPr>
          <a:xfrm>
            <a:off x="285750" y="6392863"/>
            <a:ext cx="7335838"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a:t>外部性</a:t>
            </a:r>
          </a:p>
        </p:txBody>
      </p:sp>
      <p:sp>
        <p:nvSpPr>
          <p:cNvPr id="5" name="灯片编号占位符 2">
            <a:extLst>
              <a:ext uri="{FF2B5EF4-FFF2-40B4-BE49-F238E27FC236}">
                <a16:creationId xmlns:a16="http://schemas.microsoft.com/office/drawing/2014/main" id="{77CD689D-A7AD-41F1-A5EE-9DA37B3D7060}"/>
              </a:ext>
            </a:extLst>
          </p:cNvPr>
          <p:cNvSpPr txBox="1">
            <a:spLocks/>
          </p:cNvSpPr>
          <p:nvPr/>
        </p:nvSpPr>
        <p:spPr>
          <a:xfrm>
            <a:off x="8302625" y="6375400"/>
            <a:ext cx="684213" cy="3683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3545E4D-ACB9-4626-8627-628E6D437AC8}" type="slidenum">
              <a:rPr lang="zh-CN" altLang="zh-CN" smtClean="0"/>
              <a:pPr/>
              <a:t>7</a:t>
            </a:fld>
            <a:endParaRPr lang="en-US" altLang="zh-CN"/>
          </a:p>
        </p:txBody>
      </p:sp>
      <p:grpSp>
        <p:nvGrpSpPr>
          <p:cNvPr id="6" name="Group 2">
            <a:extLst>
              <a:ext uri="{FF2B5EF4-FFF2-40B4-BE49-F238E27FC236}">
                <a16:creationId xmlns:a16="http://schemas.microsoft.com/office/drawing/2014/main" id="{285E2327-C7A7-402F-8547-539A2BD9B4FD}"/>
              </a:ext>
            </a:extLst>
          </p:cNvPr>
          <p:cNvGrpSpPr>
            <a:grpSpLocks/>
          </p:cNvGrpSpPr>
          <p:nvPr/>
        </p:nvGrpSpPr>
        <p:grpSpPr bwMode="auto">
          <a:xfrm>
            <a:off x="423863" y="673100"/>
            <a:ext cx="4867275" cy="5870575"/>
            <a:chOff x="0" y="0"/>
            <a:chExt cx="3066" cy="3698"/>
          </a:xfrm>
        </p:grpSpPr>
        <p:grpSp>
          <p:nvGrpSpPr>
            <p:cNvPr id="7" name="Group 3">
              <a:extLst>
                <a:ext uri="{FF2B5EF4-FFF2-40B4-BE49-F238E27FC236}">
                  <a16:creationId xmlns:a16="http://schemas.microsoft.com/office/drawing/2014/main" id="{784F34D6-AEA5-49D0-8B22-E7E9558481CC}"/>
                </a:ext>
              </a:extLst>
            </p:cNvPr>
            <p:cNvGrpSpPr>
              <a:grpSpLocks/>
            </p:cNvGrpSpPr>
            <p:nvPr/>
          </p:nvGrpSpPr>
          <p:grpSpPr bwMode="auto">
            <a:xfrm>
              <a:off x="0" y="0"/>
              <a:ext cx="3066" cy="3698"/>
              <a:chOff x="0" y="0"/>
              <a:chExt cx="3066" cy="3698"/>
            </a:xfrm>
          </p:grpSpPr>
          <p:grpSp>
            <p:nvGrpSpPr>
              <p:cNvPr id="9" name="Group 4">
                <a:extLst>
                  <a:ext uri="{FF2B5EF4-FFF2-40B4-BE49-F238E27FC236}">
                    <a16:creationId xmlns:a16="http://schemas.microsoft.com/office/drawing/2014/main" id="{8DC71467-8AE9-4278-9209-126E879CC744}"/>
                  </a:ext>
                </a:extLst>
              </p:cNvPr>
              <p:cNvGrpSpPr>
                <a:grpSpLocks/>
              </p:cNvGrpSpPr>
              <p:nvPr/>
            </p:nvGrpSpPr>
            <p:grpSpPr bwMode="auto">
              <a:xfrm>
                <a:off x="15" y="0"/>
                <a:ext cx="3022" cy="3650"/>
                <a:chOff x="0" y="0"/>
                <a:chExt cx="3022" cy="3650"/>
              </a:xfrm>
            </p:grpSpPr>
            <p:sp>
              <p:nvSpPr>
                <p:cNvPr id="13" name="AutoShape 5">
                  <a:extLst>
                    <a:ext uri="{FF2B5EF4-FFF2-40B4-BE49-F238E27FC236}">
                      <a16:creationId xmlns:a16="http://schemas.microsoft.com/office/drawing/2014/main" id="{4D5DD65F-1A55-4799-8A9D-005E3D0E99E9}"/>
                    </a:ext>
                  </a:extLst>
                </p:cNvPr>
                <p:cNvSpPr>
                  <a:spLocks noChangeAspect="1" noChangeArrowheads="1" noTextEdit="1"/>
                </p:cNvSpPr>
                <p:nvPr/>
              </p:nvSpPr>
              <p:spPr bwMode="auto">
                <a:xfrm>
                  <a:off x="0" y="0"/>
                  <a:ext cx="3022" cy="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Rectangle 6">
                  <a:extLst>
                    <a:ext uri="{FF2B5EF4-FFF2-40B4-BE49-F238E27FC236}">
                      <a16:creationId xmlns:a16="http://schemas.microsoft.com/office/drawing/2014/main" id="{40331FB8-C847-47DA-9D70-47721D4563EC}"/>
                    </a:ext>
                  </a:extLst>
                </p:cNvPr>
                <p:cNvSpPr>
                  <a:spLocks noChangeArrowheads="1"/>
                </p:cNvSpPr>
                <p:nvPr/>
              </p:nvSpPr>
              <p:spPr bwMode="auto">
                <a:xfrm>
                  <a:off x="409" y="214"/>
                  <a:ext cx="2440" cy="29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5" name="Line 7">
                  <a:extLst>
                    <a:ext uri="{FF2B5EF4-FFF2-40B4-BE49-F238E27FC236}">
                      <a16:creationId xmlns:a16="http://schemas.microsoft.com/office/drawing/2014/main" id="{76300B0A-02BB-4F7C-9BA2-914A1167E77E}"/>
                    </a:ext>
                  </a:extLst>
                </p:cNvPr>
                <p:cNvSpPr>
                  <a:spLocks noChangeShapeType="1"/>
                </p:cNvSpPr>
                <p:nvPr/>
              </p:nvSpPr>
              <p:spPr bwMode="auto">
                <a:xfrm>
                  <a:off x="409" y="2861"/>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8">
                  <a:extLst>
                    <a:ext uri="{FF2B5EF4-FFF2-40B4-BE49-F238E27FC236}">
                      <a16:creationId xmlns:a16="http://schemas.microsoft.com/office/drawing/2014/main" id="{9A621C98-925F-4C6D-B7F7-436FFC6DDB80}"/>
                    </a:ext>
                  </a:extLst>
                </p:cNvPr>
                <p:cNvSpPr>
                  <a:spLocks noChangeShapeType="1"/>
                </p:cNvSpPr>
                <p:nvPr/>
              </p:nvSpPr>
              <p:spPr bwMode="auto">
                <a:xfrm>
                  <a:off x="409" y="2326"/>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9">
                  <a:extLst>
                    <a:ext uri="{FF2B5EF4-FFF2-40B4-BE49-F238E27FC236}">
                      <a16:creationId xmlns:a16="http://schemas.microsoft.com/office/drawing/2014/main" id="{E5FAABA9-ECAF-442F-8F94-02E56971BD41}"/>
                    </a:ext>
                  </a:extLst>
                </p:cNvPr>
                <p:cNvSpPr>
                  <a:spLocks noChangeShapeType="1"/>
                </p:cNvSpPr>
                <p:nvPr/>
              </p:nvSpPr>
              <p:spPr bwMode="auto">
                <a:xfrm>
                  <a:off x="409" y="1800"/>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0">
                  <a:extLst>
                    <a:ext uri="{FF2B5EF4-FFF2-40B4-BE49-F238E27FC236}">
                      <a16:creationId xmlns:a16="http://schemas.microsoft.com/office/drawing/2014/main" id="{953E394D-B1BA-4870-A463-ED1A00FA76D6}"/>
                    </a:ext>
                  </a:extLst>
                </p:cNvPr>
                <p:cNvSpPr>
                  <a:spLocks noChangeShapeType="1"/>
                </p:cNvSpPr>
                <p:nvPr/>
              </p:nvSpPr>
              <p:spPr bwMode="auto">
                <a:xfrm>
                  <a:off x="409" y="127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1">
                  <a:extLst>
                    <a:ext uri="{FF2B5EF4-FFF2-40B4-BE49-F238E27FC236}">
                      <a16:creationId xmlns:a16="http://schemas.microsoft.com/office/drawing/2014/main" id="{D3FD1727-B627-41BE-8897-5E5F886B1AA4}"/>
                    </a:ext>
                  </a:extLst>
                </p:cNvPr>
                <p:cNvSpPr>
                  <a:spLocks noChangeShapeType="1"/>
                </p:cNvSpPr>
                <p:nvPr/>
              </p:nvSpPr>
              <p:spPr bwMode="auto">
                <a:xfrm>
                  <a:off x="409" y="740"/>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2">
                  <a:extLst>
                    <a:ext uri="{FF2B5EF4-FFF2-40B4-BE49-F238E27FC236}">
                      <a16:creationId xmlns:a16="http://schemas.microsoft.com/office/drawing/2014/main" id="{73025C54-25CD-4386-A8B6-6295AF8147D1}"/>
                    </a:ext>
                  </a:extLst>
                </p:cNvPr>
                <p:cNvSpPr>
                  <a:spLocks noChangeShapeType="1"/>
                </p:cNvSpPr>
                <p:nvPr/>
              </p:nvSpPr>
              <p:spPr bwMode="auto">
                <a:xfrm>
                  <a:off x="409" y="21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3">
                  <a:extLst>
                    <a:ext uri="{FF2B5EF4-FFF2-40B4-BE49-F238E27FC236}">
                      <a16:creationId xmlns:a16="http://schemas.microsoft.com/office/drawing/2014/main" id="{8CD97E23-01E1-4EC0-809B-7BBE885268FE}"/>
                    </a:ext>
                  </a:extLst>
                </p:cNvPr>
                <p:cNvSpPr>
                  <a:spLocks noChangeShapeType="1"/>
                </p:cNvSpPr>
                <p:nvPr/>
              </p:nvSpPr>
              <p:spPr bwMode="auto">
                <a:xfrm>
                  <a:off x="409" y="2598"/>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4">
                  <a:extLst>
                    <a:ext uri="{FF2B5EF4-FFF2-40B4-BE49-F238E27FC236}">
                      <a16:creationId xmlns:a16="http://schemas.microsoft.com/office/drawing/2014/main" id="{AC9EB3CF-7C45-4334-899E-DC44DE4DAED5}"/>
                    </a:ext>
                  </a:extLst>
                </p:cNvPr>
                <p:cNvSpPr>
                  <a:spLocks noChangeShapeType="1"/>
                </p:cNvSpPr>
                <p:nvPr/>
              </p:nvSpPr>
              <p:spPr bwMode="auto">
                <a:xfrm>
                  <a:off x="409" y="2063"/>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5">
                  <a:extLst>
                    <a:ext uri="{FF2B5EF4-FFF2-40B4-BE49-F238E27FC236}">
                      <a16:creationId xmlns:a16="http://schemas.microsoft.com/office/drawing/2014/main" id="{C8856014-DF0D-468F-A639-3928CC94C247}"/>
                    </a:ext>
                  </a:extLst>
                </p:cNvPr>
                <p:cNvSpPr>
                  <a:spLocks noChangeShapeType="1"/>
                </p:cNvSpPr>
                <p:nvPr/>
              </p:nvSpPr>
              <p:spPr bwMode="auto">
                <a:xfrm>
                  <a:off x="409" y="1537"/>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6">
                  <a:extLst>
                    <a:ext uri="{FF2B5EF4-FFF2-40B4-BE49-F238E27FC236}">
                      <a16:creationId xmlns:a16="http://schemas.microsoft.com/office/drawing/2014/main" id="{2B17AD67-FCC5-4161-A316-E12544A0D534}"/>
                    </a:ext>
                  </a:extLst>
                </p:cNvPr>
                <p:cNvSpPr>
                  <a:spLocks noChangeShapeType="1"/>
                </p:cNvSpPr>
                <p:nvPr/>
              </p:nvSpPr>
              <p:spPr bwMode="auto">
                <a:xfrm>
                  <a:off x="409" y="1011"/>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7">
                  <a:extLst>
                    <a:ext uri="{FF2B5EF4-FFF2-40B4-BE49-F238E27FC236}">
                      <a16:creationId xmlns:a16="http://schemas.microsoft.com/office/drawing/2014/main" id="{7FEBB0BF-1B98-4D93-87CC-1447DE2B0434}"/>
                    </a:ext>
                  </a:extLst>
                </p:cNvPr>
                <p:cNvSpPr>
                  <a:spLocks noChangeShapeType="1"/>
                </p:cNvSpPr>
                <p:nvPr/>
              </p:nvSpPr>
              <p:spPr bwMode="auto">
                <a:xfrm>
                  <a:off x="409" y="477"/>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8">
                  <a:extLst>
                    <a:ext uri="{FF2B5EF4-FFF2-40B4-BE49-F238E27FC236}">
                      <a16:creationId xmlns:a16="http://schemas.microsoft.com/office/drawing/2014/main" id="{F64F97F3-7FE9-45E8-A6BE-57B6AA347C1C}"/>
                    </a:ext>
                  </a:extLst>
                </p:cNvPr>
                <p:cNvSpPr>
                  <a:spLocks noChangeShapeType="1"/>
                </p:cNvSpPr>
                <p:nvPr/>
              </p:nvSpPr>
              <p:spPr bwMode="auto">
                <a:xfrm>
                  <a:off x="756"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9">
                  <a:extLst>
                    <a:ext uri="{FF2B5EF4-FFF2-40B4-BE49-F238E27FC236}">
                      <a16:creationId xmlns:a16="http://schemas.microsoft.com/office/drawing/2014/main" id="{182CBA95-5C07-4F62-BDAB-64AF32091D10}"/>
                    </a:ext>
                  </a:extLst>
                </p:cNvPr>
                <p:cNvSpPr>
                  <a:spLocks noChangeShapeType="1"/>
                </p:cNvSpPr>
                <p:nvPr/>
              </p:nvSpPr>
              <p:spPr bwMode="auto">
                <a:xfrm>
                  <a:off x="1456"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0">
                  <a:extLst>
                    <a:ext uri="{FF2B5EF4-FFF2-40B4-BE49-F238E27FC236}">
                      <a16:creationId xmlns:a16="http://schemas.microsoft.com/office/drawing/2014/main" id="{6AC3E8F9-A8F4-4B94-99B4-15AD6B046CC3}"/>
                    </a:ext>
                  </a:extLst>
                </p:cNvPr>
                <p:cNvSpPr>
                  <a:spLocks noChangeShapeType="1"/>
                </p:cNvSpPr>
                <p:nvPr/>
              </p:nvSpPr>
              <p:spPr bwMode="auto">
                <a:xfrm>
                  <a:off x="2148"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1">
                  <a:extLst>
                    <a:ext uri="{FF2B5EF4-FFF2-40B4-BE49-F238E27FC236}">
                      <a16:creationId xmlns:a16="http://schemas.microsoft.com/office/drawing/2014/main" id="{63ADBE7E-62FF-4B9F-B75F-7E0BEF66FF1D}"/>
                    </a:ext>
                  </a:extLst>
                </p:cNvPr>
                <p:cNvSpPr>
                  <a:spLocks noChangeShapeType="1"/>
                </p:cNvSpPr>
                <p:nvPr/>
              </p:nvSpPr>
              <p:spPr bwMode="auto">
                <a:xfrm>
                  <a:off x="2849"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a:extLst>
                    <a:ext uri="{FF2B5EF4-FFF2-40B4-BE49-F238E27FC236}">
                      <a16:creationId xmlns:a16="http://schemas.microsoft.com/office/drawing/2014/main" id="{CEBC3061-D68C-47CA-9E9C-62DEC2C08303}"/>
                    </a:ext>
                  </a:extLst>
                </p:cNvPr>
                <p:cNvSpPr>
                  <a:spLocks noChangeShapeType="1"/>
                </p:cNvSpPr>
                <p:nvPr/>
              </p:nvSpPr>
              <p:spPr bwMode="auto">
                <a:xfrm>
                  <a:off x="1110"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3">
                  <a:extLst>
                    <a:ext uri="{FF2B5EF4-FFF2-40B4-BE49-F238E27FC236}">
                      <a16:creationId xmlns:a16="http://schemas.microsoft.com/office/drawing/2014/main" id="{BD28E352-3D8E-49F7-830A-769EC7A2848B}"/>
                    </a:ext>
                  </a:extLst>
                </p:cNvPr>
                <p:cNvSpPr>
                  <a:spLocks noChangeShapeType="1"/>
                </p:cNvSpPr>
                <p:nvPr/>
              </p:nvSpPr>
              <p:spPr bwMode="auto">
                <a:xfrm>
                  <a:off x="1802"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4">
                  <a:extLst>
                    <a:ext uri="{FF2B5EF4-FFF2-40B4-BE49-F238E27FC236}">
                      <a16:creationId xmlns:a16="http://schemas.microsoft.com/office/drawing/2014/main" id="{65D70621-3DDE-4E8A-A479-B16FAF5CBB67}"/>
                    </a:ext>
                  </a:extLst>
                </p:cNvPr>
                <p:cNvSpPr>
                  <a:spLocks noChangeShapeType="1"/>
                </p:cNvSpPr>
                <p:nvPr/>
              </p:nvSpPr>
              <p:spPr bwMode="auto">
                <a:xfrm>
                  <a:off x="2503"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5">
                  <a:extLst>
                    <a:ext uri="{FF2B5EF4-FFF2-40B4-BE49-F238E27FC236}">
                      <a16:creationId xmlns:a16="http://schemas.microsoft.com/office/drawing/2014/main" id="{809831EB-AD34-4E59-B909-88D590EF04C3}"/>
                    </a:ext>
                  </a:extLst>
                </p:cNvPr>
                <p:cNvSpPr>
                  <a:spLocks noChangeArrowheads="1"/>
                </p:cNvSpPr>
                <p:nvPr/>
              </p:nvSpPr>
              <p:spPr bwMode="auto">
                <a:xfrm>
                  <a:off x="409" y="214"/>
                  <a:ext cx="2440" cy="29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4" name="Line 26">
                  <a:extLst>
                    <a:ext uri="{FF2B5EF4-FFF2-40B4-BE49-F238E27FC236}">
                      <a16:creationId xmlns:a16="http://schemas.microsoft.com/office/drawing/2014/main" id="{F34778F0-4FC4-49F7-BCAB-375567982D03}"/>
                    </a:ext>
                  </a:extLst>
                </p:cNvPr>
                <p:cNvSpPr>
                  <a:spLocks noChangeShapeType="1"/>
                </p:cNvSpPr>
                <p:nvPr/>
              </p:nvSpPr>
              <p:spPr bwMode="auto">
                <a:xfrm>
                  <a:off x="409" y="214"/>
                  <a:ext cx="1" cy="29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7">
                  <a:extLst>
                    <a:ext uri="{FF2B5EF4-FFF2-40B4-BE49-F238E27FC236}">
                      <a16:creationId xmlns:a16="http://schemas.microsoft.com/office/drawing/2014/main" id="{66BD1FBC-CAFE-4899-A4C1-2B26BBBA5648}"/>
                    </a:ext>
                  </a:extLst>
                </p:cNvPr>
                <p:cNvSpPr>
                  <a:spLocks noChangeShapeType="1"/>
                </p:cNvSpPr>
                <p:nvPr/>
              </p:nvSpPr>
              <p:spPr bwMode="auto">
                <a:xfrm>
                  <a:off x="362" y="312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8">
                  <a:extLst>
                    <a:ext uri="{FF2B5EF4-FFF2-40B4-BE49-F238E27FC236}">
                      <a16:creationId xmlns:a16="http://schemas.microsoft.com/office/drawing/2014/main" id="{C6A9C9C2-CFBA-4866-84CA-C39F5B44EE8A}"/>
                    </a:ext>
                  </a:extLst>
                </p:cNvPr>
                <p:cNvSpPr>
                  <a:spLocks noChangeShapeType="1"/>
                </p:cNvSpPr>
                <p:nvPr/>
              </p:nvSpPr>
              <p:spPr bwMode="auto">
                <a:xfrm>
                  <a:off x="362" y="286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9">
                  <a:extLst>
                    <a:ext uri="{FF2B5EF4-FFF2-40B4-BE49-F238E27FC236}">
                      <a16:creationId xmlns:a16="http://schemas.microsoft.com/office/drawing/2014/main" id="{6A6388DC-18AD-4423-9AB0-45589CC0D1BE}"/>
                    </a:ext>
                  </a:extLst>
                </p:cNvPr>
                <p:cNvSpPr>
                  <a:spLocks noChangeShapeType="1"/>
                </p:cNvSpPr>
                <p:nvPr/>
              </p:nvSpPr>
              <p:spPr bwMode="auto">
                <a:xfrm>
                  <a:off x="362" y="2598"/>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0">
                  <a:extLst>
                    <a:ext uri="{FF2B5EF4-FFF2-40B4-BE49-F238E27FC236}">
                      <a16:creationId xmlns:a16="http://schemas.microsoft.com/office/drawing/2014/main" id="{90B579FD-39CE-4D2B-B017-430CD736C320}"/>
                    </a:ext>
                  </a:extLst>
                </p:cNvPr>
                <p:cNvSpPr>
                  <a:spLocks noChangeShapeType="1"/>
                </p:cNvSpPr>
                <p:nvPr/>
              </p:nvSpPr>
              <p:spPr bwMode="auto">
                <a:xfrm>
                  <a:off x="362" y="2326"/>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1">
                  <a:extLst>
                    <a:ext uri="{FF2B5EF4-FFF2-40B4-BE49-F238E27FC236}">
                      <a16:creationId xmlns:a16="http://schemas.microsoft.com/office/drawing/2014/main" id="{89320B9A-C6A4-4641-8744-461B29B224C6}"/>
                    </a:ext>
                  </a:extLst>
                </p:cNvPr>
                <p:cNvSpPr>
                  <a:spLocks noChangeShapeType="1"/>
                </p:cNvSpPr>
                <p:nvPr/>
              </p:nvSpPr>
              <p:spPr bwMode="auto">
                <a:xfrm>
                  <a:off x="362" y="2063"/>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2">
                  <a:extLst>
                    <a:ext uri="{FF2B5EF4-FFF2-40B4-BE49-F238E27FC236}">
                      <a16:creationId xmlns:a16="http://schemas.microsoft.com/office/drawing/2014/main" id="{792CC7C0-068C-4E33-8691-85CD7A50D766}"/>
                    </a:ext>
                  </a:extLst>
                </p:cNvPr>
                <p:cNvSpPr>
                  <a:spLocks noChangeShapeType="1"/>
                </p:cNvSpPr>
                <p:nvPr/>
              </p:nvSpPr>
              <p:spPr bwMode="auto">
                <a:xfrm>
                  <a:off x="362" y="180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3">
                  <a:extLst>
                    <a:ext uri="{FF2B5EF4-FFF2-40B4-BE49-F238E27FC236}">
                      <a16:creationId xmlns:a16="http://schemas.microsoft.com/office/drawing/2014/main" id="{3D4CB698-224D-4C30-BEE4-AE3707E08F83}"/>
                    </a:ext>
                  </a:extLst>
                </p:cNvPr>
                <p:cNvSpPr>
                  <a:spLocks noChangeShapeType="1"/>
                </p:cNvSpPr>
                <p:nvPr/>
              </p:nvSpPr>
              <p:spPr bwMode="auto">
                <a:xfrm>
                  <a:off x="362" y="153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4">
                  <a:extLst>
                    <a:ext uri="{FF2B5EF4-FFF2-40B4-BE49-F238E27FC236}">
                      <a16:creationId xmlns:a16="http://schemas.microsoft.com/office/drawing/2014/main" id="{0D20404E-AF33-46AC-9C7A-B4FCCA2DA1AF}"/>
                    </a:ext>
                  </a:extLst>
                </p:cNvPr>
                <p:cNvSpPr>
                  <a:spLocks noChangeShapeType="1"/>
                </p:cNvSpPr>
                <p:nvPr/>
              </p:nvSpPr>
              <p:spPr bwMode="auto">
                <a:xfrm>
                  <a:off x="362" y="127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5">
                  <a:extLst>
                    <a:ext uri="{FF2B5EF4-FFF2-40B4-BE49-F238E27FC236}">
                      <a16:creationId xmlns:a16="http://schemas.microsoft.com/office/drawing/2014/main" id="{73B35C78-6F35-4AB4-AC72-DF13DB9F28ED}"/>
                    </a:ext>
                  </a:extLst>
                </p:cNvPr>
                <p:cNvSpPr>
                  <a:spLocks noChangeShapeType="1"/>
                </p:cNvSpPr>
                <p:nvPr/>
              </p:nvSpPr>
              <p:spPr bwMode="auto">
                <a:xfrm>
                  <a:off x="362" y="101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6">
                  <a:extLst>
                    <a:ext uri="{FF2B5EF4-FFF2-40B4-BE49-F238E27FC236}">
                      <a16:creationId xmlns:a16="http://schemas.microsoft.com/office/drawing/2014/main" id="{CD26334F-CB06-4224-AF92-2BA2BCDED345}"/>
                    </a:ext>
                  </a:extLst>
                </p:cNvPr>
                <p:cNvSpPr>
                  <a:spLocks noChangeShapeType="1"/>
                </p:cNvSpPr>
                <p:nvPr/>
              </p:nvSpPr>
              <p:spPr bwMode="auto">
                <a:xfrm>
                  <a:off x="362" y="74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7">
                  <a:extLst>
                    <a:ext uri="{FF2B5EF4-FFF2-40B4-BE49-F238E27FC236}">
                      <a16:creationId xmlns:a16="http://schemas.microsoft.com/office/drawing/2014/main" id="{DEFC0B18-7604-444D-BCAE-0B2BE97A2E83}"/>
                    </a:ext>
                  </a:extLst>
                </p:cNvPr>
                <p:cNvSpPr>
                  <a:spLocks noChangeShapeType="1"/>
                </p:cNvSpPr>
                <p:nvPr/>
              </p:nvSpPr>
              <p:spPr bwMode="auto">
                <a:xfrm>
                  <a:off x="362" y="47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8">
                  <a:extLst>
                    <a:ext uri="{FF2B5EF4-FFF2-40B4-BE49-F238E27FC236}">
                      <a16:creationId xmlns:a16="http://schemas.microsoft.com/office/drawing/2014/main" id="{A758259A-E351-495B-9C39-C36714F235BE}"/>
                    </a:ext>
                  </a:extLst>
                </p:cNvPr>
                <p:cNvSpPr>
                  <a:spLocks noChangeShapeType="1"/>
                </p:cNvSpPr>
                <p:nvPr/>
              </p:nvSpPr>
              <p:spPr bwMode="auto">
                <a:xfrm>
                  <a:off x="362" y="21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39">
                  <a:extLst>
                    <a:ext uri="{FF2B5EF4-FFF2-40B4-BE49-F238E27FC236}">
                      <a16:creationId xmlns:a16="http://schemas.microsoft.com/office/drawing/2014/main" id="{00145497-5271-4387-8066-375B1CE2665C}"/>
                    </a:ext>
                  </a:extLst>
                </p:cNvPr>
                <p:cNvSpPr>
                  <a:spLocks noChangeShapeType="1"/>
                </p:cNvSpPr>
                <p:nvPr/>
              </p:nvSpPr>
              <p:spPr bwMode="auto">
                <a:xfrm>
                  <a:off x="346" y="3124"/>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0">
                  <a:extLst>
                    <a:ext uri="{FF2B5EF4-FFF2-40B4-BE49-F238E27FC236}">
                      <a16:creationId xmlns:a16="http://schemas.microsoft.com/office/drawing/2014/main" id="{155D6897-F132-473A-8EF6-20B55A8E22B6}"/>
                    </a:ext>
                  </a:extLst>
                </p:cNvPr>
                <p:cNvSpPr>
                  <a:spLocks noChangeShapeType="1"/>
                </p:cNvSpPr>
                <p:nvPr/>
              </p:nvSpPr>
              <p:spPr bwMode="auto">
                <a:xfrm>
                  <a:off x="346" y="2598"/>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1">
                  <a:extLst>
                    <a:ext uri="{FF2B5EF4-FFF2-40B4-BE49-F238E27FC236}">
                      <a16:creationId xmlns:a16="http://schemas.microsoft.com/office/drawing/2014/main" id="{B442E018-DB81-44D8-9C57-8BCC5670861C}"/>
                    </a:ext>
                  </a:extLst>
                </p:cNvPr>
                <p:cNvSpPr>
                  <a:spLocks noChangeShapeType="1"/>
                </p:cNvSpPr>
                <p:nvPr/>
              </p:nvSpPr>
              <p:spPr bwMode="auto">
                <a:xfrm>
                  <a:off x="346" y="2063"/>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2">
                  <a:extLst>
                    <a:ext uri="{FF2B5EF4-FFF2-40B4-BE49-F238E27FC236}">
                      <a16:creationId xmlns:a16="http://schemas.microsoft.com/office/drawing/2014/main" id="{96D4166B-7A26-4296-8297-36E8B190677B}"/>
                    </a:ext>
                  </a:extLst>
                </p:cNvPr>
                <p:cNvSpPr>
                  <a:spLocks noChangeShapeType="1"/>
                </p:cNvSpPr>
                <p:nvPr/>
              </p:nvSpPr>
              <p:spPr bwMode="auto">
                <a:xfrm>
                  <a:off x="346" y="153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3">
                  <a:extLst>
                    <a:ext uri="{FF2B5EF4-FFF2-40B4-BE49-F238E27FC236}">
                      <a16:creationId xmlns:a16="http://schemas.microsoft.com/office/drawing/2014/main" id="{7433DF47-C02E-4C2B-9530-F899796D6240}"/>
                    </a:ext>
                  </a:extLst>
                </p:cNvPr>
                <p:cNvSpPr>
                  <a:spLocks noChangeShapeType="1"/>
                </p:cNvSpPr>
                <p:nvPr/>
              </p:nvSpPr>
              <p:spPr bwMode="auto">
                <a:xfrm>
                  <a:off x="346" y="1011"/>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4">
                  <a:extLst>
                    <a:ext uri="{FF2B5EF4-FFF2-40B4-BE49-F238E27FC236}">
                      <a16:creationId xmlns:a16="http://schemas.microsoft.com/office/drawing/2014/main" id="{9B268B27-FEF2-4124-BFDD-65AD68475276}"/>
                    </a:ext>
                  </a:extLst>
                </p:cNvPr>
                <p:cNvSpPr>
                  <a:spLocks noChangeShapeType="1"/>
                </p:cNvSpPr>
                <p:nvPr/>
              </p:nvSpPr>
              <p:spPr bwMode="auto">
                <a:xfrm>
                  <a:off x="346" y="47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5">
                  <a:extLst>
                    <a:ext uri="{FF2B5EF4-FFF2-40B4-BE49-F238E27FC236}">
                      <a16:creationId xmlns:a16="http://schemas.microsoft.com/office/drawing/2014/main" id="{A88F7D80-7617-472D-A5BA-AD5A56315A49}"/>
                    </a:ext>
                  </a:extLst>
                </p:cNvPr>
                <p:cNvSpPr>
                  <a:spLocks noChangeShapeType="1"/>
                </p:cNvSpPr>
                <p:nvPr/>
              </p:nvSpPr>
              <p:spPr bwMode="auto">
                <a:xfrm>
                  <a:off x="409" y="3124"/>
                  <a:ext cx="244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6">
                  <a:extLst>
                    <a:ext uri="{FF2B5EF4-FFF2-40B4-BE49-F238E27FC236}">
                      <a16:creationId xmlns:a16="http://schemas.microsoft.com/office/drawing/2014/main" id="{CFF5D517-D4E2-4868-9CCE-6988D522B5FC}"/>
                    </a:ext>
                  </a:extLst>
                </p:cNvPr>
                <p:cNvSpPr>
                  <a:spLocks noChangeShapeType="1"/>
                </p:cNvSpPr>
                <p:nvPr/>
              </p:nvSpPr>
              <p:spPr bwMode="auto">
                <a:xfrm flipV="1">
                  <a:off x="40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7">
                  <a:extLst>
                    <a:ext uri="{FF2B5EF4-FFF2-40B4-BE49-F238E27FC236}">
                      <a16:creationId xmlns:a16="http://schemas.microsoft.com/office/drawing/2014/main" id="{FC1C5E8A-3524-43D7-ACEB-636F2EA08879}"/>
                    </a:ext>
                  </a:extLst>
                </p:cNvPr>
                <p:cNvSpPr>
                  <a:spLocks noChangeShapeType="1"/>
                </p:cNvSpPr>
                <p:nvPr/>
              </p:nvSpPr>
              <p:spPr bwMode="auto">
                <a:xfrm flipV="1">
                  <a:off x="7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8">
                  <a:extLst>
                    <a:ext uri="{FF2B5EF4-FFF2-40B4-BE49-F238E27FC236}">
                      <a16:creationId xmlns:a16="http://schemas.microsoft.com/office/drawing/2014/main" id="{EDC5B2BF-1A7B-4133-90D7-8F0364C8E050}"/>
                    </a:ext>
                  </a:extLst>
                </p:cNvPr>
                <p:cNvSpPr>
                  <a:spLocks noChangeShapeType="1"/>
                </p:cNvSpPr>
                <p:nvPr/>
              </p:nvSpPr>
              <p:spPr bwMode="auto">
                <a:xfrm flipV="1">
                  <a:off x="1110"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9">
                  <a:extLst>
                    <a:ext uri="{FF2B5EF4-FFF2-40B4-BE49-F238E27FC236}">
                      <a16:creationId xmlns:a16="http://schemas.microsoft.com/office/drawing/2014/main" id="{B69794CC-8104-4323-B0A8-A9CDC3F15CB0}"/>
                    </a:ext>
                  </a:extLst>
                </p:cNvPr>
                <p:cNvSpPr>
                  <a:spLocks noChangeShapeType="1"/>
                </p:cNvSpPr>
                <p:nvPr/>
              </p:nvSpPr>
              <p:spPr bwMode="auto">
                <a:xfrm flipV="1">
                  <a:off x="14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0">
                  <a:extLst>
                    <a:ext uri="{FF2B5EF4-FFF2-40B4-BE49-F238E27FC236}">
                      <a16:creationId xmlns:a16="http://schemas.microsoft.com/office/drawing/2014/main" id="{E2B964A5-3949-46A9-B86C-F2941BD5FE22}"/>
                    </a:ext>
                  </a:extLst>
                </p:cNvPr>
                <p:cNvSpPr>
                  <a:spLocks noChangeShapeType="1"/>
                </p:cNvSpPr>
                <p:nvPr/>
              </p:nvSpPr>
              <p:spPr bwMode="auto">
                <a:xfrm flipV="1">
                  <a:off x="1802"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1">
                  <a:extLst>
                    <a:ext uri="{FF2B5EF4-FFF2-40B4-BE49-F238E27FC236}">
                      <a16:creationId xmlns:a16="http://schemas.microsoft.com/office/drawing/2014/main" id="{0B2AA0D9-3F87-4FF4-B5CB-68F12557208E}"/>
                    </a:ext>
                  </a:extLst>
                </p:cNvPr>
                <p:cNvSpPr>
                  <a:spLocks noChangeShapeType="1"/>
                </p:cNvSpPr>
                <p:nvPr/>
              </p:nvSpPr>
              <p:spPr bwMode="auto">
                <a:xfrm flipV="1">
                  <a:off x="2148"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2">
                  <a:extLst>
                    <a:ext uri="{FF2B5EF4-FFF2-40B4-BE49-F238E27FC236}">
                      <a16:creationId xmlns:a16="http://schemas.microsoft.com/office/drawing/2014/main" id="{14B6CDD6-3B56-4676-9645-D0D170545DD8}"/>
                    </a:ext>
                  </a:extLst>
                </p:cNvPr>
                <p:cNvSpPr>
                  <a:spLocks noChangeShapeType="1"/>
                </p:cNvSpPr>
                <p:nvPr/>
              </p:nvSpPr>
              <p:spPr bwMode="auto">
                <a:xfrm flipV="1">
                  <a:off x="2503"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3">
                  <a:extLst>
                    <a:ext uri="{FF2B5EF4-FFF2-40B4-BE49-F238E27FC236}">
                      <a16:creationId xmlns:a16="http://schemas.microsoft.com/office/drawing/2014/main" id="{1C2E0B56-130F-4A13-BCE9-56CD6C5F47A2}"/>
                    </a:ext>
                  </a:extLst>
                </p:cNvPr>
                <p:cNvSpPr>
                  <a:spLocks noChangeShapeType="1"/>
                </p:cNvSpPr>
                <p:nvPr/>
              </p:nvSpPr>
              <p:spPr bwMode="auto">
                <a:xfrm flipV="1">
                  <a:off x="284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4">
                  <a:extLst>
                    <a:ext uri="{FF2B5EF4-FFF2-40B4-BE49-F238E27FC236}">
                      <a16:creationId xmlns:a16="http://schemas.microsoft.com/office/drawing/2014/main" id="{A5CFC993-02B5-414A-A7A6-E5CE04DC4F86}"/>
                    </a:ext>
                  </a:extLst>
                </p:cNvPr>
                <p:cNvSpPr>
                  <a:spLocks noChangeShapeType="1"/>
                </p:cNvSpPr>
                <p:nvPr/>
              </p:nvSpPr>
              <p:spPr bwMode="auto">
                <a:xfrm flipV="1">
                  <a:off x="409"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55">
                  <a:extLst>
                    <a:ext uri="{FF2B5EF4-FFF2-40B4-BE49-F238E27FC236}">
                      <a16:creationId xmlns:a16="http://schemas.microsoft.com/office/drawing/2014/main" id="{9B53C3E9-4B55-44A6-B99E-278716B62F5F}"/>
                    </a:ext>
                  </a:extLst>
                </p:cNvPr>
                <p:cNvSpPr>
                  <a:spLocks noChangeShapeType="1"/>
                </p:cNvSpPr>
                <p:nvPr/>
              </p:nvSpPr>
              <p:spPr bwMode="auto">
                <a:xfrm flipV="1">
                  <a:off x="1110"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56">
                  <a:extLst>
                    <a:ext uri="{FF2B5EF4-FFF2-40B4-BE49-F238E27FC236}">
                      <a16:creationId xmlns:a16="http://schemas.microsoft.com/office/drawing/2014/main" id="{37AF5875-D5B7-43FA-9A91-32156D1B2540}"/>
                    </a:ext>
                  </a:extLst>
                </p:cNvPr>
                <p:cNvSpPr>
                  <a:spLocks noChangeShapeType="1"/>
                </p:cNvSpPr>
                <p:nvPr/>
              </p:nvSpPr>
              <p:spPr bwMode="auto">
                <a:xfrm flipV="1">
                  <a:off x="1802"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57">
                  <a:extLst>
                    <a:ext uri="{FF2B5EF4-FFF2-40B4-BE49-F238E27FC236}">
                      <a16:creationId xmlns:a16="http://schemas.microsoft.com/office/drawing/2014/main" id="{966650AA-A045-4626-823D-107458A80393}"/>
                    </a:ext>
                  </a:extLst>
                </p:cNvPr>
                <p:cNvSpPr>
                  <a:spLocks noChangeShapeType="1"/>
                </p:cNvSpPr>
                <p:nvPr/>
              </p:nvSpPr>
              <p:spPr bwMode="auto">
                <a:xfrm flipV="1">
                  <a:off x="2503"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Rectangle 58">
                  <a:extLst>
                    <a:ext uri="{FF2B5EF4-FFF2-40B4-BE49-F238E27FC236}">
                      <a16:creationId xmlns:a16="http://schemas.microsoft.com/office/drawing/2014/main" id="{58D76B8C-0223-4B89-9F75-E02699C492B5}"/>
                    </a:ext>
                  </a:extLst>
                </p:cNvPr>
                <p:cNvSpPr>
                  <a:spLocks noChangeArrowheads="1"/>
                </p:cNvSpPr>
                <p:nvPr/>
              </p:nvSpPr>
              <p:spPr bwMode="auto">
                <a:xfrm>
                  <a:off x="171" y="302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67" name="Rectangle 59">
                  <a:extLst>
                    <a:ext uri="{FF2B5EF4-FFF2-40B4-BE49-F238E27FC236}">
                      <a16:creationId xmlns:a16="http://schemas.microsoft.com/office/drawing/2014/main" id="{385211C2-3338-4005-83D5-C7D1556B7469}"/>
                    </a:ext>
                  </a:extLst>
                </p:cNvPr>
                <p:cNvSpPr>
                  <a:spLocks noChangeArrowheads="1"/>
                </p:cNvSpPr>
                <p:nvPr/>
              </p:nvSpPr>
              <p:spPr bwMode="auto">
                <a:xfrm>
                  <a:off x="171" y="249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a:t>
                  </a:r>
                </a:p>
              </p:txBody>
            </p:sp>
            <p:sp>
              <p:nvSpPr>
                <p:cNvPr id="68" name="Rectangle 60">
                  <a:extLst>
                    <a:ext uri="{FF2B5EF4-FFF2-40B4-BE49-F238E27FC236}">
                      <a16:creationId xmlns:a16="http://schemas.microsoft.com/office/drawing/2014/main" id="{3C07C41F-E61F-4593-82F5-68F179729939}"/>
                    </a:ext>
                  </a:extLst>
                </p:cNvPr>
                <p:cNvSpPr>
                  <a:spLocks noChangeArrowheads="1"/>
                </p:cNvSpPr>
                <p:nvPr/>
              </p:nvSpPr>
              <p:spPr bwMode="auto">
                <a:xfrm>
                  <a:off x="171" y="196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a:t>
                  </a:r>
                </a:p>
              </p:txBody>
            </p:sp>
            <p:sp>
              <p:nvSpPr>
                <p:cNvPr id="69" name="Rectangle 61">
                  <a:extLst>
                    <a:ext uri="{FF2B5EF4-FFF2-40B4-BE49-F238E27FC236}">
                      <a16:creationId xmlns:a16="http://schemas.microsoft.com/office/drawing/2014/main" id="{1B0016D8-3FFF-4B18-908B-915976D85F43}"/>
                    </a:ext>
                  </a:extLst>
                </p:cNvPr>
                <p:cNvSpPr>
                  <a:spLocks noChangeArrowheads="1"/>
                </p:cNvSpPr>
                <p:nvPr/>
              </p:nvSpPr>
              <p:spPr bwMode="auto">
                <a:xfrm>
                  <a:off x="171" y="143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a:t>
                  </a:r>
                </a:p>
              </p:txBody>
            </p:sp>
            <p:sp>
              <p:nvSpPr>
                <p:cNvPr id="70" name="Rectangle 62">
                  <a:extLst>
                    <a:ext uri="{FF2B5EF4-FFF2-40B4-BE49-F238E27FC236}">
                      <a16:creationId xmlns:a16="http://schemas.microsoft.com/office/drawing/2014/main" id="{A68E59B6-CD5F-4A1A-B656-DCF6150C39F8}"/>
                    </a:ext>
                  </a:extLst>
                </p:cNvPr>
                <p:cNvSpPr>
                  <a:spLocks noChangeArrowheads="1"/>
                </p:cNvSpPr>
                <p:nvPr/>
              </p:nvSpPr>
              <p:spPr bwMode="auto">
                <a:xfrm>
                  <a:off x="171" y="912"/>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4</a:t>
                  </a:r>
                </a:p>
              </p:txBody>
            </p:sp>
            <p:sp>
              <p:nvSpPr>
                <p:cNvPr id="71" name="Rectangle 63">
                  <a:extLst>
                    <a:ext uri="{FF2B5EF4-FFF2-40B4-BE49-F238E27FC236}">
                      <a16:creationId xmlns:a16="http://schemas.microsoft.com/office/drawing/2014/main" id="{9E1A6492-A6C3-47B3-8865-FBE70841AED4}"/>
                    </a:ext>
                  </a:extLst>
                </p:cNvPr>
                <p:cNvSpPr>
                  <a:spLocks noChangeArrowheads="1"/>
                </p:cNvSpPr>
                <p:nvPr/>
              </p:nvSpPr>
              <p:spPr bwMode="auto">
                <a:xfrm>
                  <a:off x="171" y="37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5</a:t>
                  </a:r>
                </a:p>
              </p:txBody>
            </p:sp>
            <p:sp>
              <p:nvSpPr>
                <p:cNvPr id="72" name="Rectangle 64">
                  <a:extLst>
                    <a:ext uri="{FF2B5EF4-FFF2-40B4-BE49-F238E27FC236}">
                      <a16:creationId xmlns:a16="http://schemas.microsoft.com/office/drawing/2014/main" id="{F99A4BD2-9047-4D94-A44A-D0AF10EA4F2B}"/>
                    </a:ext>
                  </a:extLst>
                </p:cNvPr>
                <p:cNvSpPr>
                  <a:spLocks noChangeArrowheads="1"/>
                </p:cNvSpPr>
                <p:nvPr/>
              </p:nvSpPr>
              <p:spPr bwMode="auto">
                <a:xfrm>
                  <a:off x="362" y="3203"/>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73" name="Rectangle 65">
                  <a:extLst>
                    <a:ext uri="{FF2B5EF4-FFF2-40B4-BE49-F238E27FC236}">
                      <a16:creationId xmlns:a16="http://schemas.microsoft.com/office/drawing/2014/main" id="{D8916CD2-BA2F-4E67-91CF-2F70FC6DEEA5}"/>
                    </a:ext>
                  </a:extLst>
                </p:cNvPr>
                <p:cNvSpPr>
                  <a:spLocks noChangeArrowheads="1"/>
                </p:cNvSpPr>
                <p:nvPr/>
              </p:nvSpPr>
              <p:spPr bwMode="auto">
                <a:xfrm>
                  <a:off x="1007"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10</a:t>
                  </a:r>
                </a:p>
              </p:txBody>
            </p:sp>
            <p:sp>
              <p:nvSpPr>
                <p:cNvPr id="74" name="Rectangle 66">
                  <a:extLst>
                    <a:ext uri="{FF2B5EF4-FFF2-40B4-BE49-F238E27FC236}">
                      <a16:creationId xmlns:a16="http://schemas.microsoft.com/office/drawing/2014/main" id="{C38072BB-2C52-43B6-8CE1-A4A0DFCF841E}"/>
                    </a:ext>
                  </a:extLst>
                </p:cNvPr>
                <p:cNvSpPr>
                  <a:spLocks noChangeArrowheads="1"/>
                </p:cNvSpPr>
                <p:nvPr/>
              </p:nvSpPr>
              <p:spPr bwMode="auto">
                <a:xfrm>
                  <a:off x="17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20</a:t>
                  </a:r>
                </a:p>
              </p:txBody>
            </p:sp>
            <p:sp>
              <p:nvSpPr>
                <p:cNvPr id="75" name="Rectangle 67">
                  <a:extLst>
                    <a:ext uri="{FF2B5EF4-FFF2-40B4-BE49-F238E27FC236}">
                      <a16:creationId xmlns:a16="http://schemas.microsoft.com/office/drawing/2014/main" id="{E44BCDB1-1427-4E84-A926-3BA8F4A4D9A6}"/>
                    </a:ext>
                  </a:extLst>
                </p:cNvPr>
                <p:cNvSpPr>
                  <a:spLocks noChangeArrowheads="1"/>
                </p:cNvSpPr>
                <p:nvPr/>
              </p:nvSpPr>
              <p:spPr bwMode="auto">
                <a:xfrm>
                  <a:off x="24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30</a:t>
                  </a:r>
                </a:p>
              </p:txBody>
            </p:sp>
          </p:grpSp>
          <p:sp>
            <p:nvSpPr>
              <p:cNvPr id="10" name="Text Box 68">
                <a:extLst>
                  <a:ext uri="{FF2B5EF4-FFF2-40B4-BE49-F238E27FC236}">
                    <a16:creationId xmlns:a16="http://schemas.microsoft.com/office/drawing/2014/main" id="{AB104B88-20C4-400A-97D0-B90E96DB5FD8}"/>
                  </a:ext>
                </a:extLst>
              </p:cNvPr>
              <p:cNvSpPr txBox="1">
                <a:spLocks noChangeArrowheads="1"/>
              </p:cNvSpPr>
              <p:nvPr/>
            </p:nvSpPr>
            <p:spPr bwMode="auto">
              <a:xfrm>
                <a:off x="2123" y="3170"/>
                <a:ext cx="94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500" b="1" i="1">
                    <a:ea typeface="宋体" panose="02010600030101010101" pitchFamily="2" charset="-122"/>
                  </a:rPr>
                  <a:t>Q</a:t>
                </a:r>
                <a:r>
                  <a:rPr lang="zh-CN" altLang="zh-CN" sz="2500">
                    <a:ea typeface="宋体" panose="02010600030101010101" pitchFamily="2" charset="-122"/>
                  </a:rPr>
                  <a:t> </a:t>
                </a:r>
                <a:br>
                  <a:rPr lang="zh-CN" altLang="zh-CN" sz="2500">
                    <a:ea typeface="宋体" panose="02010600030101010101" pitchFamily="2" charset="-122"/>
                  </a:rPr>
                </a:br>
                <a:r>
                  <a:rPr lang="zh-CN" altLang="zh-CN" sz="2400">
                    <a:ea typeface="宋体" panose="02010600030101010101" pitchFamily="2" charset="-122"/>
                  </a:rPr>
                  <a:t>(加仑)</a:t>
                </a:r>
              </a:p>
            </p:txBody>
          </p:sp>
          <p:sp>
            <p:nvSpPr>
              <p:cNvPr id="11" name="Text Box 69">
                <a:extLst>
                  <a:ext uri="{FF2B5EF4-FFF2-40B4-BE49-F238E27FC236}">
                    <a16:creationId xmlns:a16="http://schemas.microsoft.com/office/drawing/2014/main" id="{4CE04A04-6E74-46C9-A41A-567AA68C10F8}"/>
                  </a:ext>
                </a:extLst>
              </p:cNvPr>
              <p:cNvSpPr txBox="1">
                <a:spLocks noChangeArrowheads="1"/>
              </p:cNvSpPr>
              <p:nvPr/>
            </p:nvSpPr>
            <p:spPr bwMode="auto">
              <a:xfrm>
                <a:off x="109" y="72"/>
                <a:ext cx="26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500" b="1" i="1">
                    <a:ea typeface="宋体" panose="02010600030101010101" pitchFamily="2" charset="-122"/>
                  </a:rPr>
                  <a:t>P</a:t>
                </a:r>
                <a:r>
                  <a:rPr lang="en-US" altLang="zh-CN" sz="2500">
                    <a:ea typeface="宋体" panose="02010600030101010101" pitchFamily="2" charset="-122"/>
                  </a:rPr>
                  <a:t> </a:t>
                </a:r>
                <a:endParaRPr lang="en-US" altLang="zh-CN" sz="2400">
                  <a:ea typeface="宋体" panose="02010600030101010101" pitchFamily="2" charset="-122"/>
                </a:endParaRPr>
              </a:p>
            </p:txBody>
          </p:sp>
          <p:sp>
            <p:nvSpPr>
              <p:cNvPr id="12" name="Text Box 70">
                <a:extLst>
                  <a:ext uri="{FF2B5EF4-FFF2-40B4-BE49-F238E27FC236}">
                    <a16:creationId xmlns:a16="http://schemas.microsoft.com/office/drawing/2014/main" id="{C588AF4A-F8C8-4D3E-A535-096A4B7FFDE8}"/>
                  </a:ext>
                </a:extLst>
              </p:cNvPr>
              <p:cNvSpPr txBox="1">
                <a:spLocks noChangeArrowheads="1"/>
              </p:cNvSpPr>
              <p:nvPr/>
            </p:nvSpPr>
            <p:spPr bwMode="auto">
              <a:xfrm>
                <a:off x="0" y="34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a:t>
                </a:r>
              </a:p>
            </p:txBody>
          </p:sp>
        </p:grpSp>
        <p:sp>
          <p:nvSpPr>
            <p:cNvPr id="8" name="Text Box 71">
              <a:extLst>
                <a:ext uri="{FF2B5EF4-FFF2-40B4-BE49-F238E27FC236}">
                  <a16:creationId xmlns:a16="http://schemas.microsoft.com/office/drawing/2014/main" id="{41CCFB16-E264-4134-B5D1-981C29A30966}"/>
                </a:ext>
              </a:extLst>
            </p:cNvPr>
            <p:cNvSpPr txBox="1">
              <a:spLocks noChangeArrowheads="1"/>
            </p:cNvSpPr>
            <p:nvPr/>
          </p:nvSpPr>
          <p:spPr bwMode="auto">
            <a:xfrm>
              <a:off x="435" y="68"/>
              <a:ext cx="2460" cy="4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u="sng">
                  <a:ea typeface="宋体" panose="02010600030101010101" pitchFamily="2" charset="-122"/>
                </a:rPr>
                <a:t>汽油市场</a:t>
              </a:r>
            </a:p>
          </p:txBody>
        </p:sp>
      </p:grpSp>
      <p:sp>
        <p:nvSpPr>
          <p:cNvPr id="77" name="Line 74">
            <a:extLst>
              <a:ext uri="{FF2B5EF4-FFF2-40B4-BE49-F238E27FC236}">
                <a16:creationId xmlns:a16="http://schemas.microsoft.com/office/drawing/2014/main" id="{68AB0C6F-EB3C-4D55-AEC2-AE99B88F6B2E}"/>
              </a:ext>
            </a:extLst>
          </p:cNvPr>
          <p:cNvSpPr>
            <a:spLocks noChangeShapeType="1"/>
          </p:cNvSpPr>
          <p:nvPr/>
        </p:nvSpPr>
        <p:spPr bwMode="auto">
          <a:xfrm flipV="1">
            <a:off x="1090613" y="2692400"/>
            <a:ext cx="3870325" cy="2932113"/>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Rectangle 78">
            <a:extLst>
              <a:ext uri="{FF2B5EF4-FFF2-40B4-BE49-F238E27FC236}">
                <a16:creationId xmlns:a16="http://schemas.microsoft.com/office/drawing/2014/main" id="{65A8B8F9-8B08-460A-BAFC-EE762B77127E}"/>
              </a:ext>
            </a:extLst>
          </p:cNvPr>
          <p:cNvSpPr>
            <a:spLocks noChangeArrowheads="1"/>
          </p:cNvSpPr>
          <p:nvPr/>
        </p:nvSpPr>
        <p:spPr bwMode="auto">
          <a:xfrm>
            <a:off x="4960938" y="2335213"/>
            <a:ext cx="298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zh-CN" sz="2400">
                <a:ea typeface="宋体" panose="02010600030101010101" pitchFamily="2" charset="-122"/>
              </a:rPr>
              <a:t>供给 (私人成本)</a:t>
            </a:r>
          </a:p>
        </p:txBody>
      </p:sp>
      <p:sp>
        <p:nvSpPr>
          <p:cNvPr id="79" name="Rectangle 83">
            <a:extLst>
              <a:ext uri="{FF2B5EF4-FFF2-40B4-BE49-F238E27FC236}">
                <a16:creationId xmlns:a16="http://schemas.microsoft.com/office/drawing/2014/main" id="{6D260A4A-5292-4D47-980A-D467650D3517}"/>
              </a:ext>
            </a:extLst>
          </p:cNvPr>
          <p:cNvSpPr>
            <a:spLocks noChangeArrowheads="1"/>
          </p:cNvSpPr>
          <p:nvPr/>
        </p:nvSpPr>
        <p:spPr bwMode="auto">
          <a:xfrm>
            <a:off x="5443538" y="2943225"/>
            <a:ext cx="330358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338" indent="-28733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20000"/>
              </a:spcBef>
            </a:pPr>
            <a:r>
              <a:rPr lang="zh-CN" altLang="zh-CN" sz="2500" b="1">
                <a:solidFill>
                  <a:srgbClr val="800080"/>
                </a:solidFill>
                <a:ea typeface="宋体" panose="02010600030101010101" pitchFamily="2" charset="-122"/>
              </a:rPr>
              <a:t>外部成本</a:t>
            </a:r>
            <a:r>
              <a:rPr lang="zh-CN" altLang="zh-CN" sz="2500">
                <a:ea typeface="宋体" panose="02010600030101010101" pitchFamily="2" charset="-122"/>
              </a:rPr>
              <a:t> </a:t>
            </a:r>
          </a:p>
          <a:p>
            <a:pPr>
              <a:lnSpc>
                <a:spcPct val="105000"/>
              </a:lnSpc>
              <a:spcBef>
                <a:spcPct val="10000"/>
              </a:spcBef>
            </a:pPr>
            <a:r>
              <a:rPr lang="zh-CN" altLang="zh-CN" sz="2500">
                <a:ea typeface="宋体" panose="02010600030101010101" pitchFamily="2" charset="-122"/>
              </a:rPr>
              <a:t>= 对旁观者负外部性影响的价值</a:t>
            </a:r>
          </a:p>
          <a:p>
            <a:pPr>
              <a:lnSpc>
                <a:spcPct val="105000"/>
              </a:lnSpc>
              <a:spcBef>
                <a:spcPct val="20000"/>
              </a:spcBef>
            </a:pPr>
            <a:r>
              <a:rPr lang="zh-CN" altLang="zh-CN" sz="2500">
                <a:ea typeface="宋体" panose="02010600030101010101" pitchFamily="2" charset="-122"/>
              </a:rPr>
              <a:t>= $1/每加仑</a:t>
            </a:r>
            <a:br>
              <a:rPr lang="zh-CN" altLang="zh-CN" sz="2500">
                <a:ea typeface="宋体" panose="02010600030101010101" pitchFamily="2" charset="-122"/>
              </a:rPr>
            </a:br>
            <a:r>
              <a:rPr lang="zh-CN" altLang="zh-CN" sz="2500">
                <a:ea typeface="宋体" panose="02010600030101010101" pitchFamily="2" charset="-122"/>
              </a:rPr>
              <a:t>（烟雾，温室气体等造成的损害的价值）</a:t>
            </a:r>
          </a:p>
        </p:txBody>
      </p:sp>
      <p:sp>
        <p:nvSpPr>
          <p:cNvPr id="80" name="Line 86">
            <a:extLst>
              <a:ext uri="{FF2B5EF4-FFF2-40B4-BE49-F238E27FC236}">
                <a16:creationId xmlns:a16="http://schemas.microsoft.com/office/drawing/2014/main" id="{6ED86F0A-1F85-4DCD-BBF2-A1246566BCF3}"/>
              </a:ext>
            </a:extLst>
          </p:cNvPr>
          <p:cNvSpPr>
            <a:spLocks noChangeShapeType="1"/>
          </p:cNvSpPr>
          <p:nvPr/>
        </p:nvSpPr>
        <p:spPr bwMode="auto">
          <a:xfrm flipV="1">
            <a:off x="3857625" y="2713038"/>
            <a:ext cx="0" cy="800100"/>
          </a:xfrm>
          <a:prstGeom prst="line">
            <a:avLst/>
          </a:prstGeom>
          <a:noFill/>
          <a:ln w="31750">
            <a:solidFill>
              <a:srgbClr val="CC00CC"/>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82">
            <a:extLst>
              <a:ext uri="{FF2B5EF4-FFF2-40B4-BE49-F238E27FC236}">
                <a16:creationId xmlns:a16="http://schemas.microsoft.com/office/drawing/2014/main" id="{92F6763D-B774-4E1C-9D89-3E35F824F0BB}"/>
              </a:ext>
            </a:extLst>
          </p:cNvPr>
          <p:cNvSpPr>
            <a:spLocks noChangeArrowheads="1"/>
          </p:cNvSpPr>
          <p:nvPr/>
        </p:nvSpPr>
        <p:spPr bwMode="auto">
          <a:xfrm>
            <a:off x="5441950" y="1314450"/>
            <a:ext cx="36845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zh-CN" sz="2500" b="1">
                <a:solidFill>
                  <a:srgbClr val="800080"/>
                </a:solidFill>
                <a:ea typeface="宋体" panose="02010600030101010101" pitchFamily="2" charset="-122"/>
              </a:rPr>
              <a:t>社会成本</a:t>
            </a:r>
            <a:r>
              <a:rPr lang="zh-CN" altLang="zh-CN" sz="2500">
                <a:ea typeface="宋体" panose="02010600030101010101" pitchFamily="2" charset="-122"/>
              </a:rPr>
              <a:t> </a:t>
            </a:r>
            <a:br>
              <a:rPr lang="zh-CN" altLang="zh-CN" sz="2500">
                <a:ea typeface="宋体" panose="02010600030101010101" pitchFamily="2" charset="-122"/>
              </a:rPr>
            </a:br>
            <a:r>
              <a:rPr lang="zh-CN" altLang="zh-CN" sz="2500">
                <a:ea typeface="宋体" panose="02010600030101010101" pitchFamily="2" charset="-122"/>
              </a:rPr>
              <a:t>= 私人成本 + 外部成本</a:t>
            </a:r>
          </a:p>
        </p:txBody>
      </p:sp>
      <p:grpSp>
        <p:nvGrpSpPr>
          <p:cNvPr id="82" name="Group 78">
            <a:extLst>
              <a:ext uri="{FF2B5EF4-FFF2-40B4-BE49-F238E27FC236}">
                <a16:creationId xmlns:a16="http://schemas.microsoft.com/office/drawing/2014/main" id="{6D04DD2E-F7ED-4ACE-80EF-4151A2BE9530}"/>
              </a:ext>
            </a:extLst>
          </p:cNvPr>
          <p:cNvGrpSpPr>
            <a:grpSpLocks/>
          </p:cNvGrpSpPr>
          <p:nvPr/>
        </p:nvGrpSpPr>
        <p:grpSpPr bwMode="auto">
          <a:xfrm>
            <a:off x="1095375" y="1325563"/>
            <a:ext cx="4437063" cy="3465512"/>
            <a:chOff x="0" y="0"/>
            <a:chExt cx="2795" cy="2183"/>
          </a:xfrm>
        </p:grpSpPr>
        <p:sp>
          <p:nvSpPr>
            <p:cNvPr id="83" name="Line 80">
              <a:extLst>
                <a:ext uri="{FF2B5EF4-FFF2-40B4-BE49-F238E27FC236}">
                  <a16:creationId xmlns:a16="http://schemas.microsoft.com/office/drawing/2014/main" id="{9E7996EC-A7CB-4227-895A-10F4B56EEDE6}"/>
                </a:ext>
              </a:extLst>
            </p:cNvPr>
            <p:cNvSpPr>
              <a:spLocks noChangeShapeType="1"/>
            </p:cNvSpPr>
            <p:nvPr/>
          </p:nvSpPr>
          <p:spPr bwMode="auto">
            <a:xfrm flipV="1">
              <a:off x="0" y="336"/>
              <a:ext cx="2438" cy="1847"/>
            </a:xfrm>
            <a:prstGeom prst="line">
              <a:avLst/>
            </a:prstGeom>
            <a:noFill/>
            <a:ln w="44450">
              <a:solidFill>
                <a:srgbClr val="00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AutoShape 93">
              <a:extLst>
                <a:ext uri="{FF2B5EF4-FFF2-40B4-BE49-F238E27FC236}">
                  <a16:creationId xmlns:a16="http://schemas.microsoft.com/office/drawing/2014/main" id="{006EFE3B-6AB3-4F14-BCAE-6E7C9A564FD0}"/>
                </a:ext>
              </a:extLst>
            </p:cNvPr>
            <p:cNvSpPr>
              <a:spLocks/>
            </p:cNvSpPr>
            <p:nvPr/>
          </p:nvSpPr>
          <p:spPr bwMode="auto">
            <a:xfrm>
              <a:off x="2635" y="0"/>
              <a:ext cx="160" cy="517"/>
            </a:xfrm>
            <a:prstGeom prst="leftBrace">
              <a:avLst>
                <a:gd name="adj1" fmla="val 4051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5" name="Line 98">
              <a:extLst>
                <a:ext uri="{FF2B5EF4-FFF2-40B4-BE49-F238E27FC236}">
                  <a16:creationId xmlns:a16="http://schemas.microsoft.com/office/drawing/2014/main" id="{00BD9F53-8A72-47FA-9EB5-39B15E629467}"/>
                </a:ext>
              </a:extLst>
            </p:cNvPr>
            <p:cNvSpPr>
              <a:spLocks noChangeShapeType="1"/>
            </p:cNvSpPr>
            <p:nvPr/>
          </p:nvSpPr>
          <p:spPr bwMode="auto">
            <a:xfrm flipH="1">
              <a:off x="2466" y="261"/>
              <a:ext cx="145" cy="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 name="Group 82">
            <a:extLst>
              <a:ext uri="{FF2B5EF4-FFF2-40B4-BE49-F238E27FC236}">
                <a16:creationId xmlns:a16="http://schemas.microsoft.com/office/drawing/2014/main" id="{335472C1-FD64-46FA-AC0C-7BD64F5516CB}"/>
              </a:ext>
            </a:extLst>
          </p:cNvPr>
          <p:cNvGrpSpPr>
            <a:grpSpLocks/>
          </p:cNvGrpSpPr>
          <p:nvPr/>
        </p:nvGrpSpPr>
        <p:grpSpPr bwMode="auto">
          <a:xfrm>
            <a:off x="1746250" y="2087563"/>
            <a:ext cx="2006600" cy="1073150"/>
            <a:chOff x="0" y="0"/>
            <a:chExt cx="1264" cy="676"/>
          </a:xfrm>
        </p:grpSpPr>
        <p:sp>
          <p:nvSpPr>
            <p:cNvPr id="87" name="Line 88">
              <a:extLst>
                <a:ext uri="{FF2B5EF4-FFF2-40B4-BE49-F238E27FC236}">
                  <a16:creationId xmlns:a16="http://schemas.microsoft.com/office/drawing/2014/main" id="{C40CEAF9-4D40-4DFD-927D-ABE5C937664C}"/>
                </a:ext>
              </a:extLst>
            </p:cNvPr>
            <p:cNvSpPr>
              <a:spLocks noChangeShapeType="1"/>
            </p:cNvSpPr>
            <p:nvPr/>
          </p:nvSpPr>
          <p:spPr bwMode="auto">
            <a:xfrm>
              <a:off x="675" y="428"/>
              <a:ext cx="589" cy="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Rectangle 87">
              <a:extLst>
                <a:ext uri="{FF2B5EF4-FFF2-40B4-BE49-F238E27FC236}">
                  <a16:creationId xmlns:a16="http://schemas.microsoft.com/office/drawing/2014/main" id="{418C4ADA-7F1E-4519-A9A0-89C533E70A6E}"/>
                </a:ext>
              </a:extLst>
            </p:cNvPr>
            <p:cNvSpPr>
              <a:spLocks noChangeArrowheads="1"/>
            </p:cNvSpPr>
            <p:nvPr/>
          </p:nvSpPr>
          <p:spPr bwMode="auto">
            <a:xfrm>
              <a:off x="0" y="0"/>
              <a:ext cx="862" cy="548"/>
            </a:xfrm>
            <a:prstGeom prst="rect">
              <a:avLst/>
            </a:prstGeom>
            <a:solidFill>
              <a:srgbClr val="FFCCFF"/>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pPr>
              <a:r>
                <a:rPr lang="zh-CN" altLang="zh-CN" sz="2400">
                  <a:ea typeface="宋体" panose="02010600030101010101" pitchFamily="2" charset="-122"/>
                </a:rPr>
                <a:t>外部成本 </a:t>
              </a:r>
            </a:p>
          </p:txBody>
        </p:sp>
      </p:grpSp>
    </p:spTree>
    <p:extLst>
      <p:ext uri="{BB962C8B-B14F-4D97-AF65-F5344CB8AC3E}">
        <p14:creationId xmlns:p14="http://schemas.microsoft.com/office/powerpoint/2010/main" val="64781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wipe(left)">
                                      <p:cBhvr>
                                        <p:cTn id="7" dur="500"/>
                                        <p:tgtEl>
                                          <p:spTgt spid="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9">
                                            <p:txEl>
                                              <p:pRg st="1" end="1"/>
                                            </p:txEl>
                                          </p:spTgt>
                                        </p:tgtEl>
                                        <p:attrNameLst>
                                          <p:attrName>style.visibility</p:attrName>
                                        </p:attrNameLst>
                                      </p:cBhvr>
                                      <p:to>
                                        <p:strVal val="visible"/>
                                      </p:to>
                                    </p:set>
                                    <p:animEffect transition="in" filter="wipe(left)">
                                      <p:cBhvr>
                                        <p:cTn id="10" dur="500"/>
                                        <p:tgtEl>
                                          <p:spTgt spid="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9">
                                            <p:txEl>
                                              <p:pRg st="2" end="2"/>
                                            </p:txEl>
                                          </p:spTgt>
                                        </p:tgtEl>
                                        <p:attrNameLst>
                                          <p:attrName>style.visibility</p:attrName>
                                        </p:attrNameLst>
                                      </p:cBhvr>
                                      <p:to>
                                        <p:strVal val="visible"/>
                                      </p:to>
                                    </p:set>
                                    <p:animEffect transition="in" filter="wipe(left)">
                                      <p:cBhvr>
                                        <p:cTn id="15" dur="500"/>
                                        <p:tgtEl>
                                          <p:spTgt spid="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wipe(left)">
                                      <p:cBhvr>
                                        <p:cTn id="20" dur="500"/>
                                        <p:tgtEl>
                                          <p:spTgt spid="81"/>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4" fill="hold" nodeType="clickEffect">
                                  <p:stCondLst>
                                    <p:cond delay="0"/>
                                  </p:stCondLst>
                                  <p:childTnLst>
                                    <p:set>
                                      <p:cBhvr>
                                        <p:cTn id="24" dur="1" fill="hold">
                                          <p:stCondLst>
                                            <p:cond delay="0"/>
                                          </p:stCondLst>
                                        </p:cTn>
                                        <p:tgtEl>
                                          <p:spTgt spid="80"/>
                                        </p:tgtEl>
                                        <p:attrNameLst>
                                          <p:attrName>style.visibility</p:attrName>
                                        </p:attrNameLst>
                                      </p:cBhvr>
                                      <p:to>
                                        <p:strVal val="visible"/>
                                      </p:to>
                                    </p:set>
                                    <p:anim calcmode="lin" valueType="num">
                                      <p:cBhvr>
                                        <p:cTn id="25" dur="500" fill="hold"/>
                                        <p:tgtEl>
                                          <p:spTgt spid="80"/>
                                        </p:tgtEl>
                                        <p:attrNameLst>
                                          <p:attrName>ppt_x</p:attrName>
                                        </p:attrNameLst>
                                      </p:cBhvr>
                                      <p:tavLst>
                                        <p:tav tm="0">
                                          <p:val>
                                            <p:strVal val="#ppt_x"/>
                                          </p:val>
                                        </p:tav>
                                        <p:tav tm="100000">
                                          <p:val>
                                            <p:strVal val="#ppt_x"/>
                                          </p:val>
                                        </p:tav>
                                      </p:tavLst>
                                    </p:anim>
                                    <p:anim calcmode="lin" valueType="num">
                                      <p:cBhvr>
                                        <p:cTn id="26" dur="500" fill="hold"/>
                                        <p:tgtEl>
                                          <p:spTgt spid="80"/>
                                        </p:tgtEl>
                                        <p:attrNameLst>
                                          <p:attrName>ppt_y</p:attrName>
                                        </p:attrNameLst>
                                      </p:cBhvr>
                                      <p:tavLst>
                                        <p:tav tm="0">
                                          <p:val>
                                            <p:strVal val="#ppt_y+#ppt_h/2"/>
                                          </p:val>
                                        </p:tav>
                                        <p:tav tm="100000">
                                          <p:val>
                                            <p:strVal val="#ppt_y"/>
                                          </p:val>
                                        </p:tav>
                                      </p:tavLst>
                                    </p:anim>
                                    <p:anim calcmode="lin" valueType="num">
                                      <p:cBhvr>
                                        <p:cTn id="27" dur="500" fill="hold"/>
                                        <p:tgtEl>
                                          <p:spTgt spid="80"/>
                                        </p:tgtEl>
                                        <p:attrNameLst>
                                          <p:attrName>ppt_w</p:attrName>
                                        </p:attrNameLst>
                                      </p:cBhvr>
                                      <p:tavLst>
                                        <p:tav tm="0">
                                          <p:val>
                                            <p:strVal val="#ppt_w"/>
                                          </p:val>
                                        </p:tav>
                                        <p:tav tm="100000">
                                          <p:val>
                                            <p:strVal val="#ppt_w"/>
                                          </p:val>
                                        </p:tav>
                                      </p:tavLst>
                                    </p:anim>
                                    <p:anim calcmode="lin" valueType="num">
                                      <p:cBhvr>
                                        <p:cTn id="28" dur="500" fill="hold"/>
                                        <p:tgtEl>
                                          <p:spTgt spid="80"/>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18" presetClass="entr" presetSubtype="9" fill="hold" nodeType="after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strips(upLeft)">
                                      <p:cBhvr>
                                        <p:cTn id="32" dur="5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strips(upRight)">
                                      <p:cBhvr>
                                        <p:cTn id="3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autoUpdateAnimBg="0"/>
      <p:bldP spid="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A9D2A-80F0-4C44-8FDD-7C207A80D6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C4ED7AA-14A4-46D7-9EB2-2658DD95E817}"/>
              </a:ext>
            </a:extLst>
          </p:cNvPr>
          <p:cNvSpPr>
            <a:spLocks noGrp="1"/>
          </p:cNvSpPr>
          <p:nvPr>
            <p:ph idx="1"/>
          </p:nvPr>
        </p:nvSpPr>
        <p:spPr/>
        <p:txBody>
          <a:bodyPr/>
          <a:lstStyle/>
          <a:p>
            <a:endParaRPr lang="zh-CN" altLang="en-US"/>
          </a:p>
        </p:txBody>
      </p:sp>
      <p:sp>
        <p:nvSpPr>
          <p:cNvPr id="4" name="页脚占位符 1">
            <a:extLst>
              <a:ext uri="{FF2B5EF4-FFF2-40B4-BE49-F238E27FC236}">
                <a16:creationId xmlns:a16="http://schemas.microsoft.com/office/drawing/2014/main" id="{06BEB674-7F31-4C1B-B8C9-E0D350537DC2}"/>
              </a:ext>
            </a:extLst>
          </p:cNvPr>
          <p:cNvSpPr txBox="1">
            <a:spLocks/>
          </p:cNvSpPr>
          <p:nvPr/>
        </p:nvSpPr>
        <p:spPr>
          <a:xfrm>
            <a:off x="285750" y="6392863"/>
            <a:ext cx="7335838"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a:t>外部性</a:t>
            </a:r>
          </a:p>
        </p:txBody>
      </p:sp>
      <p:sp>
        <p:nvSpPr>
          <p:cNvPr id="5" name="灯片编号占位符 2">
            <a:extLst>
              <a:ext uri="{FF2B5EF4-FFF2-40B4-BE49-F238E27FC236}">
                <a16:creationId xmlns:a16="http://schemas.microsoft.com/office/drawing/2014/main" id="{E0CA7239-9876-412B-A716-E34077C00F0B}"/>
              </a:ext>
            </a:extLst>
          </p:cNvPr>
          <p:cNvSpPr txBox="1">
            <a:spLocks/>
          </p:cNvSpPr>
          <p:nvPr/>
        </p:nvSpPr>
        <p:spPr>
          <a:xfrm>
            <a:off x="8302625" y="6375400"/>
            <a:ext cx="684213" cy="3683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96AEF5E-0AAF-4095-B288-6B6F1857924B}" type="slidenum">
              <a:rPr lang="zh-CN" altLang="zh-CN" smtClean="0"/>
              <a:pPr/>
              <a:t>8</a:t>
            </a:fld>
            <a:endParaRPr lang="en-US" altLang="zh-CN"/>
          </a:p>
        </p:txBody>
      </p:sp>
      <p:grpSp>
        <p:nvGrpSpPr>
          <p:cNvPr id="6" name="Group 2">
            <a:extLst>
              <a:ext uri="{FF2B5EF4-FFF2-40B4-BE49-F238E27FC236}">
                <a16:creationId xmlns:a16="http://schemas.microsoft.com/office/drawing/2014/main" id="{364B7010-354D-4293-9A4A-5BAA10C8F0ED}"/>
              </a:ext>
            </a:extLst>
          </p:cNvPr>
          <p:cNvGrpSpPr>
            <a:grpSpLocks/>
          </p:cNvGrpSpPr>
          <p:nvPr/>
        </p:nvGrpSpPr>
        <p:grpSpPr bwMode="auto">
          <a:xfrm>
            <a:off x="423863" y="673100"/>
            <a:ext cx="4867275" cy="5870575"/>
            <a:chOff x="0" y="0"/>
            <a:chExt cx="3066" cy="3698"/>
          </a:xfrm>
        </p:grpSpPr>
        <p:grpSp>
          <p:nvGrpSpPr>
            <p:cNvPr id="7" name="Group 3">
              <a:extLst>
                <a:ext uri="{FF2B5EF4-FFF2-40B4-BE49-F238E27FC236}">
                  <a16:creationId xmlns:a16="http://schemas.microsoft.com/office/drawing/2014/main" id="{A9D6807E-7E78-44B0-976F-86AABA9114C3}"/>
                </a:ext>
              </a:extLst>
            </p:cNvPr>
            <p:cNvGrpSpPr>
              <a:grpSpLocks/>
            </p:cNvGrpSpPr>
            <p:nvPr/>
          </p:nvGrpSpPr>
          <p:grpSpPr bwMode="auto">
            <a:xfrm>
              <a:off x="0" y="0"/>
              <a:ext cx="3066" cy="3698"/>
              <a:chOff x="0" y="0"/>
              <a:chExt cx="3066" cy="3698"/>
            </a:xfrm>
          </p:grpSpPr>
          <p:grpSp>
            <p:nvGrpSpPr>
              <p:cNvPr id="9" name="Group 4">
                <a:extLst>
                  <a:ext uri="{FF2B5EF4-FFF2-40B4-BE49-F238E27FC236}">
                    <a16:creationId xmlns:a16="http://schemas.microsoft.com/office/drawing/2014/main" id="{6DC29BE2-F039-454E-85B5-CCB481D1D329}"/>
                  </a:ext>
                </a:extLst>
              </p:cNvPr>
              <p:cNvGrpSpPr>
                <a:grpSpLocks/>
              </p:cNvGrpSpPr>
              <p:nvPr/>
            </p:nvGrpSpPr>
            <p:grpSpPr bwMode="auto">
              <a:xfrm>
                <a:off x="15" y="0"/>
                <a:ext cx="3022" cy="3650"/>
                <a:chOff x="0" y="0"/>
                <a:chExt cx="3022" cy="3650"/>
              </a:xfrm>
            </p:grpSpPr>
            <p:sp>
              <p:nvSpPr>
                <p:cNvPr id="13" name="AutoShape 5">
                  <a:extLst>
                    <a:ext uri="{FF2B5EF4-FFF2-40B4-BE49-F238E27FC236}">
                      <a16:creationId xmlns:a16="http://schemas.microsoft.com/office/drawing/2014/main" id="{B7F70503-47FC-4052-9032-5ECFA3969AF0}"/>
                    </a:ext>
                  </a:extLst>
                </p:cNvPr>
                <p:cNvSpPr>
                  <a:spLocks noChangeAspect="1" noChangeArrowheads="1" noTextEdit="1"/>
                </p:cNvSpPr>
                <p:nvPr/>
              </p:nvSpPr>
              <p:spPr bwMode="auto">
                <a:xfrm>
                  <a:off x="0" y="0"/>
                  <a:ext cx="3022" cy="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Rectangle 6">
                  <a:extLst>
                    <a:ext uri="{FF2B5EF4-FFF2-40B4-BE49-F238E27FC236}">
                      <a16:creationId xmlns:a16="http://schemas.microsoft.com/office/drawing/2014/main" id="{B46629AA-2CDA-455F-BCAA-3AF0B3F2AC90}"/>
                    </a:ext>
                  </a:extLst>
                </p:cNvPr>
                <p:cNvSpPr>
                  <a:spLocks noChangeArrowheads="1"/>
                </p:cNvSpPr>
                <p:nvPr/>
              </p:nvSpPr>
              <p:spPr bwMode="auto">
                <a:xfrm>
                  <a:off x="409" y="214"/>
                  <a:ext cx="2440" cy="29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5" name="Line 7">
                  <a:extLst>
                    <a:ext uri="{FF2B5EF4-FFF2-40B4-BE49-F238E27FC236}">
                      <a16:creationId xmlns:a16="http://schemas.microsoft.com/office/drawing/2014/main" id="{7D3878B7-4A26-4613-94CA-641A699C6237}"/>
                    </a:ext>
                  </a:extLst>
                </p:cNvPr>
                <p:cNvSpPr>
                  <a:spLocks noChangeShapeType="1"/>
                </p:cNvSpPr>
                <p:nvPr/>
              </p:nvSpPr>
              <p:spPr bwMode="auto">
                <a:xfrm>
                  <a:off x="409" y="2861"/>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8">
                  <a:extLst>
                    <a:ext uri="{FF2B5EF4-FFF2-40B4-BE49-F238E27FC236}">
                      <a16:creationId xmlns:a16="http://schemas.microsoft.com/office/drawing/2014/main" id="{C58EA9C9-8BE4-459C-953E-6EC75F3AF6B9}"/>
                    </a:ext>
                  </a:extLst>
                </p:cNvPr>
                <p:cNvSpPr>
                  <a:spLocks noChangeShapeType="1"/>
                </p:cNvSpPr>
                <p:nvPr/>
              </p:nvSpPr>
              <p:spPr bwMode="auto">
                <a:xfrm>
                  <a:off x="409" y="2326"/>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9">
                  <a:extLst>
                    <a:ext uri="{FF2B5EF4-FFF2-40B4-BE49-F238E27FC236}">
                      <a16:creationId xmlns:a16="http://schemas.microsoft.com/office/drawing/2014/main" id="{D8F58824-74ED-4352-9C02-7C68E43CEC9D}"/>
                    </a:ext>
                  </a:extLst>
                </p:cNvPr>
                <p:cNvSpPr>
                  <a:spLocks noChangeShapeType="1"/>
                </p:cNvSpPr>
                <p:nvPr/>
              </p:nvSpPr>
              <p:spPr bwMode="auto">
                <a:xfrm>
                  <a:off x="409" y="1800"/>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0">
                  <a:extLst>
                    <a:ext uri="{FF2B5EF4-FFF2-40B4-BE49-F238E27FC236}">
                      <a16:creationId xmlns:a16="http://schemas.microsoft.com/office/drawing/2014/main" id="{621733C2-80D4-4137-8FDD-FA54ED1D3833}"/>
                    </a:ext>
                  </a:extLst>
                </p:cNvPr>
                <p:cNvSpPr>
                  <a:spLocks noChangeShapeType="1"/>
                </p:cNvSpPr>
                <p:nvPr/>
              </p:nvSpPr>
              <p:spPr bwMode="auto">
                <a:xfrm>
                  <a:off x="409" y="127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1">
                  <a:extLst>
                    <a:ext uri="{FF2B5EF4-FFF2-40B4-BE49-F238E27FC236}">
                      <a16:creationId xmlns:a16="http://schemas.microsoft.com/office/drawing/2014/main" id="{49C5F23F-4605-4EAD-96DC-F90991D2365E}"/>
                    </a:ext>
                  </a:extLst>
                </p:cNvPr>
                <p:cNvSpPr>
                  <a:spLocks noChangeShapeType="1"/>
                </p:cNvSpPr>
                <p:nvPr/>
              </p:nvSpPr>
              <p:spPr bwMode="auto">
                <a:xfrm>
                  <a:off x="409" y="740"/>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2">
                  <a:extLst>
                    <a:ext uri="{FF2B5EF4-FFF2-40B4-BE49-F238E27FC236}">
                      <a16:creationId xmlns:a16="http://schemas.microsoft.com/office/drawing/2014/main" id="{988A1708-D656-4798-AD92-7F6E5FD0210A}"/>
                    </a:ext>
                  </a:extLst>
                </p:cNvPr>
                <p:cNvSpPr>
                  <a:spLocks noChangeShapeType="1"/>
                </p:cNvSpPr>
                <p:nvPr/>
              </p:nvSpPr>
              <p:spPr bwMode="auto">
                <a:xfrm>
                  <a:off x="409" y="21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3">
                  <a:extLst>
                    <a:ext uri="{FF2B5EF4-FFF2-40B4-BE49-F238E27FC236}">
                      <a16:creationId xmlns:a16="http://schemas.microsoft.com/office/drawing/2014/main" id="{D4CF131B-42CC-4F8F-B10A-99F5CA621522}"/>
                    </a:ext>
                  </a:extLst>
                </p:cNvPr>
                <p:cNvSpPr>
                  <a:spLocks noChangeShapeType="1"/>
                </p:cNvSpPr>
                <p:nvPr/>
              </p:nvSpPr>
              <p:spPr bwMode="auto">
                <a:xfrm>
                  <a:off x="409" y="2598"/>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4">
                  <a:extLst>
                    <a:ext uri="{FF2B5EF4-FFF2-40B4-BE49-F238E27FC236}">
                      <a16:creationId xmlns:a16="http://schemas.microsoft.com/office/drawing/2014/main" id="{00C100D0-12B8-4115-9617-9E037D78A008}"/>
                    </a:ext>
                  </a:extLst>
                </p:cNvPr>
                <p:cNvSpPr>
                  <a:spLocks noChangeShapeType="1"/>
                </p:cNvSpPr>
                <p:nvPr/>
              </p:nvSpPr>
              <p:spPr bwMode="auto">
                <a:xfrm>
                  <a:off x="409" y="2063"/>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5">
                  <a:extLst>
                    <a:ext uri="{FF2B5EF4-FFF2-40B4-BE49-F238E27FC236}">
                      <a16:creationId xmlns:a16="http://schemas.microsoft.com/office/drawing/2014/main" id="{3CCCD336-412D-4107-80C7-212A95131B55}"/>
                    </a:ext>
                  </a:extLst>
                </p:cNvPr>
                <p:cNvSpPr>
                  <a:spLocks noChangeShapeType="1"/>
                </p:cNvSpPr>
                <p:nvPr/>
              </p:nvSpPr>
              <p:spPr bwMode="auto">
                <a:xfrm>
                  <a:off x="409" y="1537"/>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6">
                  <a:extLst>
                    <a:ext uri="{FF2B5EF4-FFF2-40B4-BE49-F238E27FC236}">
                      <a16:creationId xmlns:a16="http://schemas.microsoft.com/office/drawing/2014/main" id="{46FCC8FF-73A8-4C59-9918-08502F081CE3}"/>
                    </a:ext>
                  </a:extLst>
                </p:cNvPr>
                <p:cNvSpPr>
                  <a:spLocks noChangeShapeType="1"/>
                </p:cNvSpPr>
                <p:nvPr/>
              </p:nvSpPr>
              <p:spPr bwMode="auto">
                <a:xfrm>
                  <a:off x="409" y="1011"/>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7">
                  <a:extLst>
                    <a:ext uri="{FF2B5EF4-FFF2-40B4-BE49-F238E27FC236}">
                      <a16:creationId xmlns:a16="http://schemas.microsoft.com/office/drawing/2014/main" id="{BC5C7945-E5AB-4BAF-8228-BBF9DF11D1C2}"/>
                    </a:ext>
                  </a:extLst>
                </p:cNvPr>
                <p:cNvSpPr>
                  <a:spLocks noChangeShapeType="1"/>
                </p:cNvSpPr>
                <p:nvPr/>
              </p:nvSpPr>
              <p:spPr bwMode="auto">
                <a:xfrm>
                  <a:off x="409" y="477"/>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8">
                  <a:extLst>
                    <a:ext uri="{FF2B5EF4-FFF2-40B4-BE49-F238E27FC236}">
                      <a16:creationId xmlns:a16="http://schemas.microsoft.com/office/drawing/2014/main" id="{33370290-5922-4770-BEB3-8D983DE4EB33}"/>
                    </a:ext>
                  </a:extLst>
                </p:cNvPr>
                <p:cNvSpPr>
                  <a:spLocks noChangeShapeType="1"/>
                </p:cNvSpPr>
                <p:nvPr/>
              </p:nvSpPr>
              <p:spPr bwMode="auto">
                <a:xfrm>
                  <a:off x="756"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9">
                  <a:extLst>
                    <a:ext uri="{FF2B5EF4-FFF2-40B4-BE49-F238E27FC236}">
                      <a16:creationId xmlns:a16="http://schemas.microsoft.com/office/drawing/2014/main" id="{80AADE86-BDB0-4FB8-9892-0544E9F76F3D}"/>
                    </a:ext>
                  </a:extLst>
                </p:cNvPr>
                <p:cNvSpPr>
                  <a:spLocks noChangeShapeType="1"/>
                </p:cNvSpPr>
                <p:nvPr/>
              </p:nvSpPr>
              <p:spPr bwMode="auto">
                <a:xfrm>
                  <a:off x="1456"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0">
                  <a:extLst>
                    <a:ext uri="{FF2B5EF4-FFF2-40B4-BE49-F238E27FC236}">
                      <a16:creationId xmlns:a16="http://schemas.microsoft.com/office/drawing/2014/main" id="{B053CF6C-0814-4CB3-817D-F25C5104871B}"/>
                    </a:ext>
                  </a:extLst>
                </p:cNvPr>
                <p:cNvSpPr>
                  <a:spLocks noChangeShapeType="1"/>
                </p:cNvSpPr>
                <p:nvPr/>
              </p:nvSpPr>
              <p:spPr bwMode="auto">
                <a:xfrm>
                  <a:off x="2148"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1">
                  <a:extLst>
                    <a:ext uri="{FF2B5EF4-FFF2-40B4-BE49-F238E27FC236}">
                      <a16:creationId xmlns:a16="http://schemas.microsoft.com/office/drawing/2014/main" id="{57D172E9-F89E-4B6B-9B6A-DCFB87057908}"/>
                    </a:ext>
                  </a:extLst>
                </p:cNvPr>
                <p:cNvSpPr>
                  <a:spLocks noChangeShapeType="1"/>
                </p:cNvSpPr>
                <p:nvPr/>
              </p:nvSpPr>
              <p:spPr bwMode="auto">
                <a:xfrm>
                  <a:off x="2849"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a:extLst>
                    <a:ext uri="{FF2B5EF4-FFF2-40B4-BE49-F238E27FC236}">
                      <a16:creationId xmlns:a16="http://schemas.microsoft.com/office/drawing/2014/main" id="{DB1CD445-81D8-43FE-8264-E11E465A2389}"/>
                    </a:ext>
                  </a:extLst>
                </p:cNvPr>
                <p:cNvSpPr>
                  <a:spLocks noChangeShapeType="1"/>
                </p:cNvSpPr>
                <p:nvPr/>
              </p:nvSpPr>
              <p:spPr bwMode="auto">
                <a:xfrm>
                  <a:off x="1110"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3">
                  <a:extLst>
                    <a:ext uri="{FF2B5EF4-FFF2-40B4-BE49-F238E27FC236}">
                      <a16:creationId xmlns:a16="http://schemas.microsoft.com/office/drawing/2014/main" id="{BA04C377-EF4E-449A-AD06-D99B39683794}"/>
                    </a:ext>
                  </a:extLst>
                </p:cNvPr>
                <p:cNvSpPr>
                  <a:spLocks noChangeShapeType="1"/>
                </p:cNvSpPr>
                <p:nvPr/>
              </p:nvSpPr>
              <p:spPr bwMode="auto">
                <a:xfrm>
                  <a:off x="1802"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4">
                  <a:extLst>
                    <a:ext uri="{FF2B5EF4-FFF2-40B4-BE49-F238E27FC236}">
                      <a16:creationId xmlns:a16="http://schemas.microsoft.com/office/drawing/2014/main" id="{4C9BB680-36C5-44D0-9E85-E03795020A24}"/>
                    </a:ext>
                  </a:extLst>
                </p:cNvPr>
                <p:cNvSpPr>
                  <a:spLocks noChangeShapeType="1"/>
                </p:cNvSpPr>
                <p:nvPr/>
              </p:nvSpPr>
              <p:spPr bwMode="auto">
                <a:xfrm>
                  <a:off x="2503"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5">
                  <a:extLst>
                    <a:ext uri="{FF2B5EF4-FFF2-40B4-BE49-F238E27FC236}">
                      <a16:creationId xmlns:a16="http://schemas.microsoft.com/office/drawing/2014/main" id="{85F56191-061D-4DE3-BB9B-3B7066723564}"/>
                    </a:ext>
                  </a:extLst>
                </p:cNvPr>
                <p:cNvSpPr>
                  <a:spLocks noChangeArrowheads="1"/>
                </p:cNvSpPr>
                <p:nvPr/>
              </p:nvSpPr>
              <p:spPr bwMode="auto">
                <a:xfrm>
                  <a:off x="409" y="214"/>
                  <a:ext cx="2440" cy="29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4" name="Line 26">
                  <a:extLst>
                    <a:ext uri="{FF2B5EF4-FFF2-40B4-BE49-F238E27FC236}">
                      <a16:creationId xmlns:a16="http://schemas.microsoft.com/office/drawing/2014/main" id="{44A651A2-B821-4D29-BE43-69642323D107}"/>
                    </a:ext>
                  </a:extLst>
                </p:cNvPr>
                <p:cNvSpPr>
                  <a:spLocks noChangeShapeType="1"/>
                </p:cNvSpPr>
                <p:nvPr/>
              </p:nvSpPr>
              <p:spPr bwMode="auto">
                <a:xfrm>
                  <a:off x="409" y="214"/>
                  <a:ext cx="1" cy="29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7">
                  <a:extLst>
                    <a:ext uri="{FF2B5EF4-FFF2-40B4-BE49-F238E27FC236}">
                      <a16:creationId xmlns:a16="http://schemas.microsoft.com/office/drawing/2014/main" id="{5312E5F3-5AFE-4269-A4B2-AEA80B4C7EF9}"/>
                    </a:ext>
                  </a:extLst>
                </p:cNvPr>
                <p:cNvSpPr>
                  <a:spLocks noChangeShapeType="1"/>
                </p:cNvSpPr>
                <p:nvPr/>
              </p:nvSpPr>
              <p:spPr bwMode="auto">
                <a:xfrm>
                  <a:off x="362" y="312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8">
                  <a:extLst>
                    <a:ext uri="{FF2B5EF4-FFF2-40B4-BE49-F238E27FC236}">
                      <a16:creationId xmlns:a16="http://schemas.microsoft.com/office/drawing/2014/main" id="{5DA6CC2A-6F5C-4ADC-A025-5DD4C04D387B}"/>
                    </a:ext>
                  </a:extLst>
                </p:cNvPr>
                <p:cNvSpPr>
                  <a:spLocks noChangeShapeType="1"/>
                </p:cNvSpPr>
                <p:nvPr/>
              </p:nvSpPr>
              <p:spPr bwMode="auto">
                <a:xfrm>
                  <a:off x="362" y="286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9">
                  <a:extLst>
                    <a:ext uri="{FF2B5EF4-FFF2-40B4-BE49-F238E27FC236}">
                      <a16:creationId xmlns:a16="http://schemas.microsoft.com/office/drawing/2014/main" id="{5AC978EF-C140-47B2-A188-91264B2F72E1}"/>
                    </a:ext>
                  </a:extLst>
                </p:cNvPr>
                <p:cNvSpPr>
                  <a:spLocks noChangeShapeType="1"/>
                </p:cNvSpPr>
                <p:nvPr/>
              </p:nvSpPr>
              <p:spPr bwMode="auto">
                <a:xfrm>
                  <a:off x="362" y="2598"/>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0">
                  <a:extLst>
                    <a:ext uri="{FF2B5EF4-FFF2-40B4-BE49-F238E27FC236}">
                      <a16:creationId xmlns:a16="http://schemas.microsoft.com/office/drawing/2014/main" id="{A44653CB-8686-4D7A-A206-38EB959A9654}"/>
                    </a:ext>
                  </a:extLst>
                </p:cNvPr>
                <p:cNvSpPr>
                  <a:spLocks noChangeShapeType="1"/>
                </p:cNvSpPr>
                <p:nvPr/>
              </p:nvSpPr>
              <p:spPr bwMode="auto">
                <a:xfrm>
                  <a:off x="362" y="2326"/>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1">
                  <a:extLst>
                    <a:ext uri="{FF2B5EF4-FFF2-40B4-BE49-F238E27FC236}">
                      <a16:creationId xmlns:a16="http://schemas.microsoft.com/office/drawing/2014/main" id="{8BD57C66-214A-4898-AF4D-63D76907D2E9}"/>
                    </a:ext>
                  </a:extLst>
                </p:cNvPr>
                <p:cNvSpPr>
                  <a:spLocks noChangeShapeType="1"/>
                </p:cNvSpPr>
                <p:nvPr/>
              </p:nvSpPr>
              <p:spPr bwMode="auto">
                <a:xfrm>
                  <a:off x="362" y="2063"/>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2">
                  <a:extLst>
                    <a:ext uri="{FF2B5EF4-FFF2-40B4-BE49-F238E27FC236}">
                      <a16:creationId xmlns:a16="http://schemas.microsoft.com/office/drawing/2014/main" id="{1E6D7A44-9625-49E4-B88C-6DD3462E9A9C}"/>
                    </a:ext>
                  </a:extLst>
                </p:cNvPr>
                <p:cNvSpPr>
                  <a:spLocks noChangeShapeType="1"/>
                </p:cNvSpPr>
                <p:nvPr/>
              </p:nvSpPr>
              <p:spPr bwMode="auto">
                <a:xfrm>
                  <a:off x="362" y="180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3">
                  <a:extLst>
                    <a:ext uri="{FF2B5EF4-FFF2-40B4-BE49-F238E27FC236}">
                      <a16:creationId xmlns:a16="http://schemas.microsoft.com/office/drawing/2014/main" id="{8EC15784-567E-434C-8486-543667638602}"/>
                    </a:ext>
                  </a:extLst>
                </p:cNvPr>
                <p:cNvSpPr>
                  <a:spLocks noChangeShapeType="1"/>
                </p:cNvSpPr>
                <p:nvPr/>
              </p:nvSpPr>
              <p:spPr bwMode="auto">
                <a:xfrm>
                  <a:off x="362" y="153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4">
                  <a:extLst>
                    <a:ext uri="{FF2B5EF4-FFF2-40B4-BE49-F238E27FC236}">
                      <a16:creationId xmlns:a16="http://schemas.microsoft.com/office/drawing/2014/main" id="{62FCF577-AD06-4C1B-A46B-2E8CBA1C0C1B}"/>
                    </a:ext>
                  </a:extLst>
                </p:cNvPr>
                <p:cNvSpPr>
                  <a:spLocks noChangeShapeType="1"/>
                </p:cNvSpPr>
                <p:nvPr/>
              </p:nvSpPr>
              <p:spPr bwMode="auto">
                <a:xfrm>
                  <a:off x="362" y="127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5">
                  <a:extLst>
                    <a:ext uri="{FF2B5EF4-FFF2-40B4-BE49-F238E27FC236}">
                      <a16:creationId xmlns:a16="http://schemas.microsoft.com/office/drawing/2014/main" id="{37E22E47-8890-4F07-986E-DD189D5189F4}"/>
                    </a:ext>
                  </a:extLst>
                </p:cNvPr>
                <p:cNvSpPr>
                  <a:spLocks noChangeShapeType="1"/>
                </p:cNvSpPr>
                <p:nvPr/>
              </p:nvSpPr>
              <p:spPr bwMode="auto">
                <a:xfrm>
                  <a:off x="362" y="101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6">
                  <a:extLst>
                    <a:ext uri="{FF2B5EF4-FFF2-40B4-BE49-F238E27FC236}">
                      <a16:creationId xmlns:a16="http://schemas.microsoft.com/office/drawing/2014/main" id="{F3C25F8A-2136-4B71-9F1A-3A471FD8502B}"/>
                    </a:ext>
                  </a:extLst>
                </p:cNvPr>
                <p:cNvSpPr>
                  <a:spLocks noChangeShapeType="1"/>
                </p:cNvSpPr>
                <p:nvPr/>
              </p:nvSpPr>
              <p:spPr bwMode="auto">
                <a:xfrm>
                  <a:off x="362" y="74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7">
                  <a:extLst>
                    <a:ext uri="{FF2B5EF4-FFF2-40B4-BE49-F238E27FC236}">
                      <a16:creationId xmlns:a16="http://schemas.microsoft.com/office/drawing/2014/main" id="{A30BFA78-B8C7-48B4-8AC2-E832A61E533E}"/>
                    </a:ext>
                  </a:extLst>
                </p:cNvPr>
                <p:cNvSpPr>
                  <a:spLocks noChangeShapeType="1"/>
                </p:cNvSpPr>
                <p:nvPr/>
              </p:nvSpPr>
              <p:spPr bwMode="auto">
                <a:xfrm>
                  <a:off x="362" y="47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8">
                  <a:extLst>
                    <a:ext uri="{FF2B5EF4-FFF2-40B4-BE49-F238E27FC236}">
                      <a16:creationId xmlns:a16="http://schemas.microsoft.com/office/drawing/2014/main" id="{317C7F90-BE29-4614-A6DD-7C5A4156EEAC}"/>
                    </a:ext>
                  </a:extLst>
                </p:cNvPr>
                <p:cNvSpPr>
                  <a:spLocks noChangeShapeType="1"/>
                </p:cNvSpPr>
                <p:nvPr/>
              </p:nvSpPr>
              <p:spPr bwMode="auto">
                <a:xfrm>
                  <a:off x="362" y="21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39">
                  <a:extLst>
                    <a:ext uri="{FF2B5EF4-FFF2-40B4-BE49-F238E27FC236}">
                      <a16:creationId xmlns:a16="http://schemas.microsoft.com/office/drawing/2014/main" id="{121E7C5D-BC15-42A1-8D71-78C0B038B68B}"/>
                    </a:ext>
                  </a:extLst>
                </p:cNvPr>
                <p:cNvSpPr>
                  <a:spLocks noChangeShapeType="1"/>
                </p:cNvSpPr>
                <p:nvPr/>
              </p:nvSpPr>
              <p:spPr bwMode="auto">
                <a:xfrm>
                  <a:off x="346" y="3124"/>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0">
                  <a:extLst>
                    <a:ext uri="{FF2B5EF4-FFF2-40B4-BE49-F238E27FC236}">
                      <a16:creationId xmlns:a16="http://schemas.microsoft.com/office/drawing/2014/main" id="{B05602C7-21C9-42EB-8B2E-F7CF0D04E442}"/>
                    </a:ext>
                  </a:extLst>
                </p:cNvPr>
                <p:cNvSpPr>
                  <a:spLocks noChangeShapeType="1"/>
                </p:cNvSpPr>
                <p:nvPr/>
              </p:nvSpPr>
              <p:spPr bwMode="auto">
                <a:xfrm>
                  <a:off x="346" y="2598"/>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1">
                  <a:extLst>
                    <a:ext uri="{FF2B5EF4-FFF2-40B4-BE49-F238E27FC236}">
                      <a16:creationId xmlns:a16="http://schemas.microsoft.com/office/drawing/2014/main" id="{7A793A74-56E3-4D35-B79E-543DF93306FF}"/>
                    </a:ext>
                  </a:extLst>
                </p:cNvPr>
                <p:cNvSpPr>
                  <a:spLocks noChangeShapeType="1"/>
                </p:cNvSpPr>
                <p:nvPr/>
              </p:nvSpPr>
              <p:spPr bwMode="auto">
                <a:xfrm>
                  <a:off x="346" y="2063"/>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2">
                  <a:extLst>
                    <a:ext uri="{FF2B5EF4-FFF2-40B4-BE49-F238E27FC236}">
                      <a16:creationId xmlns:a16="http://schemas.microsoft.com/office/drawing/2014/main" id="{5DC4FD78-A530-4AB4-AE92-83F141EBC480}"/>
                    </a:ext>
                  </a:extLst>
                </p:cNvPr>
                <p:cNvSpPr>
                  <a:spLocks noChangeShapeType="1"/>
                </p:cNvSpPr>
                <p:nvPr/>
              </p:nvSpPr>
              <p:spPr bwMode="auto">
                <a:xfrm>
                  <a:off x="346" y="153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3">
                  <a:extLst>
                    <a:ext uri="{FF2B5EF4-FFF2-40B4-BE49-F238E27FC236}">
                      <a16:creationId xmlns:a16="http://schemas.microsoft.com/office/drawing/2014/main" id="{2BD92144-19A7-45F2-BEC5-7CD8583C2E41}"/>
                    </a:ext>
                  </a:extLst>
                </p:cNvPr>
                <p:cNvSpPr>
                  <a:spLocks noChangeShapeType="1"/>
                </p:cNvSpPr>
                <p:nvPr/>
              </p:nvSpPr>
              <p:spPr bwMode="auto">
                <a:xfrm>
                  <a:off x="346" y="1011"/>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4">
                  <a:extLst>
                    <a:ext uri="{FF2B5EF4-FFF2-40B4-BE49-F238E27FC236}">
                      <a16:creationId xmlns:a16="http://schemas.microsoft.com/office/drawing/2014/main" id="{6C1E1B2F-2DC7-4552-A7B5-97EB12114A9A}"/>
                    </a:ext>
                  </a:extLst>
                </p:cNvPr>
                <p:cNvSpPr>
                  <a:spLocks noChangeShapeType="1"/>
                </p:cNvSpPr>
                <p:nvPr/>
              </p:nvSpPr>
              <p:spPr bwMode="auto">
                <a:xfrm>
                  <a:off x="346" y="47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5">
                  <a:extLst>
                    <a:ext uri="{FF2B5EF4-FFF2-40B4-BE49-F238E27FC236}">
                      <a16:creationId xmlns:a16="http://schemas.microsoft.com/office/drawing/2014/main" id="{43AF2058-187D-41B5-B96D-209AE9244F87}"/>
                    </a:ext>
                  </a:extLst>
                </p:cNvPr>
                <p:cNvSpPr>
                  <a:spLocks noChangeShapeType="1"/>
                </p:cNvSpPr>
                <p:nvPr/>
              </p:nvSpPr>
              <p:spPr bwMode="auto">
                <a:xfrm>
                  <a:off x="409" y="3124"/>
                  <a:ext cx="244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6">
                  <a:extLst>
                    <a:ext uri="{FF2B5EF4-FFF2-40B4-BE49-F238E27FC236}">
                      <a16:creationId xmlns:a16="http://schemas.microsoft.com/office/drawing/2014/main" id="{162A3845-89B6-47FC-B961-03A369EA5C7B}"/>
                    </a:ext>
                  </a:extLst>
                </p:cNvPr>
                <p:cNvSpPr>
                  <a:spLocks noChangeShapeType="1"/>
                </p:cNvSpPr>
                <p:nvPr/>
              </p:nvSpPr>
              <p:spPr bwMode="auto">
                <a:xfrm flipV="1">
                  <a:off x="40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7">
                  <a:extLst>
                    <a:ext uri="{FF2B5EF4-FFF2-40B4-BE49-F238E27FC236}">
                      <a16:creationId xmlns:a16="http://schemas.microsoft.com/office/drawing/2014/main" id="{D8603D8E-DA7E-44D1-922A-955F4839D383}"/>
                    </a:ext>
                  </a:extLst>
                </p:cNvPr>
                <p:cNvSpPr>
                  <a:spLocks noChangeShapeType="1"/>
                </p:cNvSpPr>
                <p:nvPr/>
              </p:nvSpPr>
              <p:spPr bwMode="auto">
                <a:xfrm flipV="1">
                  <a:off x="7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8">
                  <a:extLst>
                    <a:ext uri="{FF2B5EF4-FFF2-40B4-BE49-F238E27FC236}">
                      <a16:creationId xmlns:a16="http://schemas.microsoft.com/office/drawing/2014/main" id="{C463C330-505F-4D9D-9B92-575A17F1881E}"/>
                    </a:ext>
                  </a:extLst>
                </p:cNvPr>
                <p:cNvSpPr>
                  <a:spLocks noChangeShapeType="1"/>
                </p:cNvSpPr>
                <p:nvPr/>
              </p:nvSpPr>
              <p:spPr bwMode="auto">
                <a:xfrm flipV="1">
                  <a:off x="1110"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9">
                  <a:extLst>
                    <a:ext uri="{FF2B5EF4-FFF2-40B4-BE49-F238E27FC236}">
                      <a16:creationId xmlns:a16="http://schemas.microsoft.com/office/drawing/2014/main" id="{4C933A33-B28C-4862-989A-05DB037E804D}"/>
                    </a:ext>
                  </a:extLst>
                </p:cNvPr>
                <p:cNvSpPr>
                  <a:spLocks noChangeShapeType="1"/>
                </p:cNvSpPr>
                <p:nvPr/>
              </p:nvSpPr>
              <p:spPr bwMode="auto">
                <a:xfrm flipV="1">
                  <a:off x="14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0">
                  <a:extLst>
                    <a:ext uri="{FF2B5EF4-FFF2-40B4-BE49-F238E27FC236}">
                      <a16:creationId xmlns:a16="http://schemas.microsoft.com/office/drawing/2014/main" id="{69FBD2C8-CF84-4F92-8B76-AB092CA3D340}"/>
                    </a:ext>
                  </a:extLst>
                </p:cNvPr>
                <p:cNvSpPr>
                  <a:spLocks noChangeShapeType="1"/>
                </p:cNvSpPr>
                <p:nvPr/>
              </p:nvSpPr>
              <p:spPr bwMode="auto">
                <a:xfrm flipV="1">
                  <a:off x="1802"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1">
                  <a:extLst>
                    <a:ext uri="{FF2B5EF4-FFF2-40B4-BE49-F238E27FC236}">
                      <a16:creationId xmlns:a16="http://schemas.microsoft.com/office/drawing/2014/main" id="{984CE779-4FFA-4B2F-8633-A7892DF8E5DD}"/>
                    </a:ext>
                  </a:extLst>
                </p:cNvPr>
                <p:cNvSpPr>
                  <a:spLocks noChangeShapeType="1"/>
                </p:cNvSpPr>
                <p:nvPr/>
              </p:nvSpPr>
              <p:spPr bwMode="auto">
                <a:xfrm flipV="1">
                  <a:off x="2148"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2">
                  <a:extLst>
                    <a:ext uri="{FF2B5EF4-FFF2-40B4-BE49-F238E27FC236}">
                      <a16:creationId xmlns:a16="http://schemas.microsoft.com/office/drawing/2014/main" id="{0179177A-1565-4C5E-9C98-68A1BB4E88D3}"/>
                    </a:ext>
                  </a:extLst>
                </p:cNvPr>
                <p:cNvSpPr>
                  <a:spLocks noChangeShapeType="1"/>
                </p:cNvSpPr>
                <p:nvPr/>
              </p:nvSpPr>
              <p:spPr bwMode="auto">
                <a:xfrm flipV="1">
                  <a:off x="2503"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3">
                  <a:extLst>
                    <a:ext uri="{FF2B5EF4-FFF2-40B4-BE49-F238E27FC236}">
                      <a16:creationId xmlns:a16="http://schemas.microsoft.com/office/drawing/2014/main" id="{B634A9D8-77CC-478D-AA1A-E12F82A8CE34}"/>
                    </a:ext>
                  </a:extLst>
                </p:cNvPr>
                <p:cNvSpPr>
                  <a:spLocks noChangeShapeType="1"/>
                </p:cNvSpPr>
                <p:nvPr/>
              </p:nvSpPr>
              <p:spPr bwMode="auto">
                <a:xfrm flipV="1">
                  <a:off x="284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4">
                  <a:extLst>
                    <a:ext uri="{FF2B5EF4-FFF2-40B4-BE49-F238E27FC236}">
                      <a16:creationId xmlns:a16="http://schemas.microsoft.com/office/drawing/2014/main" id="{FB366C7A-F4E2-4924-B108-687313193B67}"/>
                    </a:ext>
                  </a:extLst>
                </p:cNvPr>
                <p:cNvSpPr>
                  <a:spLocks noChangeShapeType="1"/>
                </p:cNvSpPr>
                <p:nvPr/>
              </p:nvSpPr>
              <p:spPr bwMode="auto">
                <a:xfrm flipV="1">
                  <a:off x="409"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55">
                  <a:extLst>
                    <a:ext uri="{FF2B5EF4-FFF2-40B4-BE49-F238E27FC236}">
                      <a16:creationId xmlns:a16="http://schemas.microsoft.com/office/drawing/2014/main" id="{B7681417-F2BF-4102-A733-DC8D2DDBCF58}"/>
                    </a:ext>
                  </a:extLst>
                </p:cNvPr>
                <p:cNvSpPr>
                  <a:spLocks noChangeShapeType="1"/>
                </p:cNvSpPr>
                <p:nvPr/>
              </p:nvSpPr>
              <p:spPr bwMode="auto">
                <a:xfrm flipV="1">
                  <a:off x="1110"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56">
                  <a:extLst>
                    <a:ext uri="{FF2B5EF4-FFF2-40B4-BE49-F238E27FC236}">
                      <a16:creationId xmlns:a16="http://schemas.microsoft.com/office/drawing/2014/main" id="{6CF90F7B-375C-4160-9F79-383685130985}"/>
                    </a:ext>
                  </a:extLst>
                </p:cNvPr>
                <p:cNvSpPr>
                  <a:spLocks noChangeShapeType="1"/>
                </p:cNvSpPr>
                <p:nvPr/>
              </p:nvSpPr>
              <p:spPr bwMode="auto">
                <a:xfrm flipV="1">
                  <a:off x="1802"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57">
                  <a:extLst>
                    <a:ext uri="{FF2B5EF4-FFF2-40B4-BE49-F238E27FC236}">
                      <a16:creationId xmlns:a16="http://schemas.microsoft.com/office/drawing/2014/main" id="{B14157AB-C8BD-4825-BBEC-4B9896B0D648}"/>
                    </a:ext>
                  </a:extLst>
                </p:cNvPr>
                <p:cNvSpPr>
                  <a:spLocks noChangeShapeType="1"/>
                </p:cNvSpPr>
                <p:nvPr/>
              </p:nvSpPr>
              <p:spPr bwMode="auto">
                <a:xfrm flipV="1">
                  <a:off x="2503"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Rectangle 58">
                  <a:extLst>
                    <a:ext uri="{FF2B5EF4-FFF2-40B4-BE49-F238E27FC236}">
                      <a16:creationId xmlns:a16="http://schemas.microsoft.com/office/drawing/2014/main" id="{D9F69741-DFA8-43D6-9021-CAE404EF75B9}"/>
                    </a:ext>
                  </a:extLst>
                </p:cNvPr>
                <p:cNvSpPr>
                  <a:spLocks noChangeArrowheads="1"/>
                </p:cNvSpPr>
                <p:nvPr/>
              </p:nvSpPr>
              <p:spPr bwMode="auto">
                <a:xfrm>
                  <a:off x="171" y="302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67" name="Rectangle 59">
                  <a:extLst>
                    <a:ext uri="{FF2B5EF4-FFF2-40B4-BE49-F238E27FC236}">
                      <a16:creationId xmlns:a16="http://schemas.microsoft.com/office/drawing/2014/main" id="{BDE0B141-4123-4CC3-9F71-9FA979A79465}"/>
                    </a:ext>
                  </a:extLst>
                </p:cNvPr>
                <p:cNvSpPr>
                  <a:spLocks noChangeArrowheads="1"/>
                </p:cNvSpPr>
                <p:nvPr/>
              </p:nvSpPr>
              <p:spPr bwMode="auto">
                <a:xfrm>
                  <a:off x="171" y="249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a:t>
                  </a:r>
                </a:p>
              </p:txBody>
            </p:sp>
            <p:sp>
              <p:nvSpPr>
                <p:cNvPr id="68" name="Rectangle 60">
                  <a:extLst>
                    <a:ext uri="{FF2B5EF4-FFF2-40B4-BE49-F238E27FC236}">
                      <a16:creationId xmlns:a16="http://schemas.microsoft.com/office/drawing/2014/main" id="{D8C3BF75-EBFC-42CB-98CE-2A18093FD2A8}"/>
                    </a:ext>
                  </a:extLst>
                </p:cNvPr>
                <p:cNvSpPr>
                  <a:spLocks noChangeArrowheads="1"/>
                </p:cNvSpPr>
                <p:nvPr/>
              </p:nvSpPr>
              <p:spPr bwMode="auto">
                <a:xfrm>
                  <a:off x="171" y="196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a:t>
                  </a:r>
                </a:p>
              </p:txBody>
            </p:sp>
            <p:sp>
              <p:nvSpPr>
                <p:cNvPr id="69" name="Rectangle 61">
                  <a:extLst>
                    <a:ext uri="{FF2B5EF4-FFF2-40B4-BE49-F238E27FC236}">
                      <a16:creationId xmlns:a16="http://schemas.microsoft.com/office/drawing/2014/main" id="{3C9CE9B9-2DA1-49D1-A656-596E15498066}"/>
                    </a:ext>
                  </a:extLst>
                </p:cNvPr>
                <p:cNvSpPr>
                  <a:spLocks noChangeArrowheads="1"/>
                </p:cNvSpPr>
                <p:nvPr/>
              </p:nvSpPr>
              <p:spPr bwMode="auto">
                <a:xfrm>
                  <a:off x="171" y="143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a:t>
                  </a:r>
                </a:p>
              </p:txBody>
            </p:sp>
            <p:sp>
              <p:nvSpPr>
                <p:cNvPr id="70" name="Rectangle 62">
                  <a:extLst>
                    <a:ext uri="{FF2B5EF4-FFF2-40B4-BE49-F238E27FC236}">
                      <a16:creationId xmlns:a16="http://schemas.microsoft.com/office/drawing/2014/main" id="{30B6D90A-1346-4E65-8154-787E7470D6B5}"/>
                    </a:ext>
                  </a:extLst>
                </p:cNvPr>
                <p:cNvSpPr>
                  <a:spLocks noChangeArrowheads="1"/>
                </p:cNvSpPr>
                <p:nvPr/>
              </p:nvSpPr>
              <p:spPr bwMode="auto">
                <a:xfrm>
                  <a:off x="171" y="912"/>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4</a:t>
                  </a:r>
                </a:p>
              </p:txBody>
            </p:sp>
            <p:sp>
              <p:nvSpPr>
                <p:cNvPr id="71" name="Rectangle 63">
                  <a:extLst>
                    <a:ext uri="{FF2B5EF4-FFF2-40B4-BE49-F238E27FC236}">
                      <a16:creationId xmlns:a16="http://schemas.microsoft.com/office/drawing/2014/main" id="{22780A78-B5F2-48F7-905E-35FECB577338}"/>
                    </a:ext>
                  </a:extLst>
                </p:cNvPr>
                <p:cNvSpPr>
                  <a:spLocks noChangeArrowheads="1"/>
                </p:cNvSpPr>
                <p:nvPr/>
              </p:nvSpPr>
              <p:spPr bwMode="auto">
                <a:xfrm>
                  <a:off x="171" y="37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5</a:t>
                  </a:r>
                </a:p>
              </p:txBody>
            </p:sp>
            <p:sp>
              <p:nvSpPr>
                <p:cNvPr id="72" name="Rectangle 64">
                  <a:extLst>
                    <a:ext uri="{FF2B5EF4-FFF2-40B4-BE49-F238E27FC236}">
                      <a16:creationId xmlns:a16="http://schemas.microsoft.com/office/drawing/2014/main" id="{213BB5E4-1BFC-4AE7-AEFA-F3B996EB50F9}"/>
                    </a:ext>
                  </a:extLst>
                </p:cNvPr>
                <p:cNvSpPr>
                  <a:spLocks noChangeArrowheads="1"/>
                </p:cNvSpPr>
                <p:nvPr/>
              </p:nvSpPr>
              <p:spPr bwMode="auto">
                <a:xfrm>
                  <a:off x="362" y="3203"/>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73" name="Rectangle 65">
                  <a:extLst>
                    <a:ext uri="{FF2B5EF4-FFF2-40B4-BE49-F238E27FC236}">
                      <a16:creationId xmlns:a16="http://schemas.microsoft.com/office/drawing/2014/main" id="{AB65AE27-A995-4FEC-B2DE-E29D85B77B63}"/>
                    </a:ext>
                  </a:extLst>
                </p:cNvPr>
                <p:cNvSpPr>
                  <a:spLocks noChangeArrowheads="1"/>
                </p:cNvSpPr>
                <p:nvPr/>
              </p:nvSpPr>
              <p:spPr bwMode="auto">
                <a:xfrm>
                  <a:off x="1007"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10</a:t>
                  </a:r>
                </a:p>
              </p:txBody>
            </p:sp>
            <p:sp>
              <p:nvSpPr>
                <p:cNvPr id="74" name="Rectangle 66">
                  <a:extLst>
                    <a:ext uri="{FF2B5EF4-FFF2-40B4-BE49-F238E27FC236}">
                      <a16:creationId xmlns:a16="http://schemas.microsoft.com/office/drawing/2014/main" id="{439E0882-CBAE-40F3-ACAA-C078219FA7A3}"/>
                    </a:ext>
                  </a:extLst>
                </p:cNvPr>
                <p:cNvSpPr>
                  <a:spLocks noChangeArrowheads="1"/>
                </p:cNvSpPr>
                <p:nvPr/>
              </p:nvSpPr>
              <p:spPr bwMode="auto">
                <a:xfrm>
                  <a:off x="17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20</a:t>
                  </a:r>
                </a:p>
              </p:txBody>
            </p:sp>
            <p:sp>
              <p:nvSpPr>
                <p:cNvPr id="75" name="Rectangle 67">
                  <a:extLst>
                    <a:ext uri="{FF2B5EF4-FFF2-40B4-BE49-F238E27FC236}">
                      <a16:creationId xmlns:a16="http://schemas.microsoft.com/office/drawing/2014/main" id="{57E76059-157D-409A-A83D-002B7C98A748}"/>
                    </a:ext>
                  </a:extLst>
                </p:cNvPr>
                <p:cNvSpPr>
                  <a:spLocks noChangeArrowheads="1"/>
                </p:cNvSpPr>
                <p:nvPr/>
              </p:nvSpPr>
              <p:spPr bwMode="auto">
                <a:xfrm>
                  <a:off x="24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30</a:t>
                  </a:r>
                </a:p>
              </p:txBody>
            </p:sp>
          </p:grpSp>
          <p:sp>
            <p:nvSpPr>
              <p:cNvPr id="10" name="Text Box 68">
                <a:extLst>
                  <a:ext uri="{FF2B5EF4-FFF2-40B4-BE49-F238E27FC236}">
                    <a16:creationId xmlns:a16="http://schemas.microsoft.com/office/drawing/2014/main" id="{7E9DCE94-AC13-45CA-B0E5-7F2B399BE080}"/>
                  </a:ext>
                </a:extLst>
              </p:cNvPr>
              <p:cNvSpPr txBox="1">
                <a:spLocks noChangeArrowheads="1"/>
              </p:cNvSpPr>
              <p:nvPr/>
            </p:nvSpPr>
            <p:spPr bwMode="auto">
              <a:xfrm>
                <a:off x="2123" y="3170"/>
                <a:ext cx="94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500" b="1" i="1">
                    <a:ea typeface="宋体" panose="02010600030101010101" pitchFamily="2" charset="-122"/>
                  </a:rPr>
                  <a:t>Q</a:t>
                </a:r>
                <a:r>
                  <a:rPr lang="zh-CN" altLang="zh-CN" sz="2500">
                    <a:ea typeface="宋体" panose="02010600030101010101" pitchFamily="2" charset="-122"/>
                  </a:rPr>
                  <a:t> </a:t>
                </a:r>
                <a:br>
                  <a:rPr lang="zh-CN" altLang="zh-CN" sz="2500">
                    <a:ea typeface="宋体" panose="02010600030101010101" pitchFamily="2" charset="-122"/>
                  </a:rPr>
                </a:br>
                <a:r>
                  <a:rPr lang="zh-CN" altLang="zh-CN" sz="2400">
                    <a:ea typeface="宋体" panose="02010600030101010101" pitchFamily="2" charset="-122"/>
                  </a:rPr>
                  <a:t>(加仑)</a:t>
                </a:r>
              </a:p>
            </p:txBody>
          </p:sp>
          <p:sp>
            <p:nvSpPr>
              <p:cNvPr id="11" name="Text Box 69">
                <a:extLst>
                  <a:ext uri="{FF2B5EF4-FFF2-40B4-BE49-F238E27FC236}">
                    <a16:creationId xmlns:a16="http://schemas.microsoft.com/office/drawing/2014/main" id="{08575785-90AA-4824-82F8-BACB5A07267A}"/>
                  </a:ext>
                </a:extLst>
              </p:cNvPr>
              <p:cNvSpPr txBox="1">
                <a:spLocks noChangeArrowheads="1"/>
              </p:cNvSpPr>
              <p:nvPr/>
            </p:nvSpPr>
            <p:spPr bwMode="auto">
              <a:xfrm>
                <a:off x="109" y="72"/>
                <a:ext cx="26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500" b="1" i="1">
                    <a:ea typeface="宋体" panose="02010600030101010101" pitchFamily="2" charset="-122"/>
                  </a:rPr>
                  <a:t>P</a:t>
                </a:r>
                <a:r>
                  <a:rPr lang="en-US" altLang="zh-CN" sz="2500">
                    <a:ea typeface="宋体" panose="02010600030101010101" pitchFamily="2" charset="-122"/>
                  </a:rPr>
                  <a:t> </a:t>
                </a:r>
                <a:endParaRPr lang="en-US" altLang="zh-CN" sz="2400">
                  <a:ea typeface="宋体" panose="02010600030101010101" pitchFamily="2" charset="-122"/>
                </a:endParaRPr>
              </a:p>
            </p:txBody>
          </p:sp>
          <p:sp>
            <p:nvSpPr>
              <p:cNvPr id="12" name="Text Box 70">
                <a:extLst>
                  <a:ext uri="{FF2B5EF4-FFF2-40B4-BE49-F238E27FC236}">
                    <a16:creationId xmlns:a16="http://schemas.microsoft.com/office/drawing/2014/main" id="{866823CC-8988-432C-9220-3E121BD7EAD4}"/>
                  </a:ext>
                </a:extLst>
              </p:cNvPr>
              <p:cNvSpPr txBox="1">
                <a:spLocks noChangeArrowheads="1"/>
              </p:cNvSpPr>
              <p:nvPr/>
            </p:nvSpPr>
            <p:spPr bwMode="auto">
              <a:xfrm>
                <a:off x="0" y="34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a:t>
                </a:r>
              </a:p>
            </p:txBody>
          </p:sp>
        </p:grpSp>
        <p:sp>
          <p:nvSpPr>
            <p:cNvPr id="8" name="Text Box 71">
              <a:extLst>
                <a:ext uri="{FF2B5EF4-FFF2-40B4-BE49-F238E27FC236}">
                  <a16:creationId xmlns:a16="http://schemas.microsoft.com/office/drawing/2014/main" id="{5B13D091-5487-4254-BB6C-106C53F0B40F}"/>
                </a:ext>
              </a:extLst>
            </p:cNvPr>
            <p:cNvSpPr txBox="1">
              <a:spLocks noChangeArrowheads="1"/>
            </p:cNvSpPr>
            <p:nvPr/>
          </p:nvSpPr>
          <p:spPr bwMode="auto">
            <a:xfrm>
              <a:off x="435" y="68"/>
              <a:ext cx="2460" cy="4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500" u="sng">
                  <a:ea typeface="宋体" panose="02010600030101010101" pitchFamily="2" charset="-122"/>
                </a:rPr>
                <a:t>汽油市场</a:t>
              </a:r>
            </a:p>
          </p:txBody>
        </p:sp>
      </p:grpSp>
      <p:sp>
        <p:nvSpPr>
          <p:cNvPr id="76" name="Line 72">
            <a:extLst>
              <a:ext uri="{FF2B5EF4-FFF2-40B4-BE49-F238E27FC236}">
                <a16:creationId xmlns:a16="http://schemas.microsoft.com/office/drawing/2014/main" id="{92FC926E-E0EC-4575-B53B-56CB4ECF7BDF}"/>
              </a:ext>
            </a:extLst>
          </p:cNvPr>
          <p:cNvSpPr>
            <a:spLocks noChangeShapeType="1"/>
          </p:cNvSpPr>
          <p:nvPr/>
        </p:nvSpPr>
        <p:spPr bwMode="auto">
          <a:xfrm flipV="1">
            <a:off x="1095375" y="1858963"/>
            <a:ext cx="3870325" cy="2932112"/>
          </a:xfrm>
          <a:prstGeom prst="line">
            <a:avLst/>
          </a:prstGeom>
          <a:noFill/>
          <a:ln w="44450">
            <a:solidFill>
              <a:srgbClr val="00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74">
            <a:extLst>
              <a:ext uri="{FF2B5EF4-FFF2-40B4-BE49-F238E27FC236}">
                <a16:creationId xmlns:a16="http://schemas.microsoft.com/office/drawing/2014/main" id="{8116A203-5E41-4B9C-8DF7-B5CBD5FFE8FC}"/>
              </a:ext>
            </a:extLst>
          </p:cNvPr>
          <p:cNvSpPr>
            <a:spLocks noChangeShapeType="1"/>
          </p:cNvSpPr>
          <p:nvPr/>
        </p:nvSpPr>
        <p:spPr bwMode="auto">
          <a:xfrm flipV="1">
            <a:off x="1090613" y="2692400"/>
            <a:ext cx="3870325" cy="2932113"/>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75">
            <a:extLst>
              <a:ext uri="{FF2B5EF4-FFF2-40B4-BE49-F238E27FC236}">
                <a16:creationId xmlns:a16="http://schemas.microsoft.com/office/drawing/2014/main" id="{5AF71199-1573-43C3-98B5-73F0713B405C}"/>
              </a:ext>
            </a:extLst>
          </p:cNvPr>
          <p:cNvSpPr>
            <a:spLocks noChangeShapeType="1"/>
          </p:cNvSpPr>
          <p:nvPr/>
        </p:nvSpPr>
        <p:spPr bwMode="auto">
          <a:xfrm>
            <a:off x="1100138" y="1430338"/>
            <a:ext cx="3870325" cy="2928937"/>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Rectangle 76">
            <a:extLst>
              <a:ext uri="{FF2B5EF4-FFF2-40B4-BE49-F238E27FC236}">
                <a16:creationId xmlns:a16="http://schemas.microsoft.com/office/drawing/2014/main" id="{25DD8E60-B0C6-4C32-ABDC-5F8AF13F9C2D}"/>
              </a:ext>
            </a:extLst>
          </p:cNvPr>
          <p:cNvSpPr>
            <a:spLocks noChangeArrowheads="1"/>
          </p:cNvSpPr>
          <p:nvPr/>
        </p:nvSpPr>
        <p:spPr bwMode="auto">
          <a:xfrm>
            <a:off x="4956175" y="42402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D</a:t>
            </a:r>
          </a:p>
        </p:txBody>
      </p:sp>
      <p:sp>
        <p:nvSpPr>
          <p:cNvPr id="81" name="Rectangle 77">
            <a:extLst>
              <a:ext uri="{FF2B5EF4-FFF2-40B4-BE49-F238E27FC236}">
                <a16:creationId xmlns:a16="http://schemas.microsoft.com/office/drawing/2014/main" id="{7C14A7B1-1012-4DE2-AB01-15745B453FE7}"/>
              </a:ext>
            </a:extLst>
          </p:cNvPr>
          <p:cNvSpPr>
            <a:spLocks noChangeArrowheads="1"/>
          </p:cNvSpPr>
          <p:nvPr/>
        </p:nvSpPr>
        <p:spPr bwMode="auto">
          <a:xfrm>
            <a:off x="4949825" y="2390775"/>
            <a:ext cx="38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S</a:t>
            </a:r>
          </a:p>
        </p:txBody>
      </p:sp>
      <p:sp>
        <p:nvSpPr>
          <p:cNvPr id="82" name="Rectangle 78">
            <a:extLst>
              <a:ext uri="{FF2B5EF4-FFF2-40B4-BE49-F238E27FC236}">
                <a16:creationId xmlns:a16="http://schemas.microsoft.com/office/drawing/2014/main" id="{A4385669-1CAC-4992-B955-C7AFD674EABC}"/>
              </a:ext>
            </a:extLst>
          </p:cNvPr>
          <p:cNvSpPr>
            <a:spLocks noChangeArrowheads="1"/>
          </p:cNvSpPr>
          <p:nvPr/>
        </p:nvSpPr>
        <p:spPr bwMode="auto">
          <a:xfrm>
            <a:off x="4941888" y="1500188"/>
            <a:ext cx="11033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85000"/>
              </a:lnSpc>
            </a:pPr>
            <a:r>
              <a:rPr lang="zh-CN" altLang="zh-CN" sz="2400">
                <a:ea typeface="宋体" panose="02010600030101010101" pitchFamily="2" charset="-122"/>
              </a:rPr>
              <a:t>社会成本</a:t>
            </a:r>
          </a:p>
        </p:txBody>
      </p:sp>
      <p:grpSp>
        <p:nvGrpSpPr>
          <p:cNvPr id="83" name="Group 79">
            <a:extLst>
              <a:ext uri="{FF2B5EF4-FFF2-40B4-BE49-F238E27FC236}">
                <a16:creationId xmlns:a16="http://schemas.microsoft.com/office/drawing/2014/main" id="{C1D94436-7795-47BE-BF2E-30594AF2A9D6}"/>
              </a:ext>
            </a:extLst>
          </p:cNvPr>
          <p:cNvGrpSpPr>
            <a:grpSpLocks/>
          </p:cNvGrpSpPr>
          <p:nvPr/>
        </p:nvGrpSpPr>
        <p:grpSpPr bwMode="auto">
          <a:xfrm>
            <a:off x="3074988" y="3036888"/>
            <a:ext cx="466725" cy="3084512"/>
            <a:chOff x="0" y="0"/>
            <a:chExt cx="294" cy="1943"/>
          </a:xfrm>
        </p:grpSpPr>
        <p:sp>
          <p:nvSpPr>
            <p:cNvPr id="84" name="Line 81">
              <a:extLst>
                <a:ext uri="{FF2B5EF4-FFF2-40B4-BE49-F238E27FC236}">
                  <a16:creationId xmlns:a16="http://schemas.microsoft.com/office/drawing/2014/main" id="{D6C59FD0-411C-4F92-B2CD-C38289FA8621}"/>
                </a:ext>
              </a:extLst>
            </p:cNvPr>
            <p:cNvSpPr>
              <a:spLocks noChangeShapeType="1"/>
            </p:cNvSpPr>
            <p:nvPr/>
          </p:nvSpPr>
          <p:spPr bwMode="auto">
            <a:xfrm>
              <a:off x="149" y="51"/>
              <a:ext cx="0" cy="1587"/>
            </a:xfrm>
            <a:prstGeom prst="line">
              <a:avLst/>
            </a:prstGeom>
            <a:noFill/>
            <a:ln w="19050">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Oval 82">
              <a:extLst>
                <a:ext uri="{FF2B5EF4-FFF2-40B4-BE49-F238E27FC236}">
                  <a16:creationId xmlns:a16="http://schemas.microsoft.com/office/drawing/2014/main" id="{E6C4533E-9E04-4BF9-9168-E23AB9F94343}"/>
                </a:ext>
              </a:extLst>
            </p:cNvPr>
            <p:cNvSpPr>
              <a:spLocks noChangeArrowheads="1"/>
            </p:cNvSpPr>
            <p:nvPr/>
          </p:nvSpPr>
          <p:spPr bwMode="auto">
            <a:xfrm>
              <a:off x="105" y="0"/>
              <a:ext cx="88" cy="87"/>
            </a:xfrm>
            <a:prstGeom prst="ellipse">
              <a:avLst/>
            </a:pr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6" name="Rectangle 83">
              <a:extLst>
                <a:ext uri="{FF2B5EF4-FFF2-40B4-BE49-F238E27FC236}">
                  <a16:creationId xmlns:a16="http://schemas.microsoft.com/office/drawing/2014/main" id="{1EB13C73-2A83-4EE2-853F-AC12942BF571}"/>
                </a:ext>
              </a:extLst>
            </p:cNvPr>
            <p:cNvSpPr>
              <a:spLocks noChangeArrowheads="1"/>
            </p:cNvSpPr>
            <p:nvPr/>
          </p:nvSpPr>
          <p:spPr bwMode="auto">
            <a:xfrm>
              <a:off x="0" y="1715"/>
              <a:ext cx="294" cy="22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87" name="Rectangle 84">
            <a:extLst>
              <a:ext uri="{FF2B5EF4-FFF2-40B4-BE49-F238E27FC236}">
                <a16:creationId xmlns:a16="http://schemas.microsoft.com/office/drawing/2014/main" id="{71680561-D81B-42BD-8062-73A533C783CD}"/>
              </a:ext>
            </a:extLst>
          </p:cNvPr>
          <p:cNvSpPr>
            <a:spLocks noChangeArrowheads="1"/>
          </p:cNvSpPr>
          <p:nvPr/>
        </p:nvSpPr>
        <p:spPr bwMode="auto">
          <a:xfrm>
            <a:off x="6189663" y="1454150"/>
            <a:ext cx="24336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pPr>
            <a:r>
              <a:rPr lang="zh-CN" altLang="zh-CN" sz="2500">
                <a:ea typeface="宋体" panose="02010600030101010101" pitchFamily="2" charset="-122"/>
              </a:rPr>
              <a:t>市场均衡数量 </a:t>
            </a:r>
            <a:br>
              <a:rPr lang="zh-CN" altLang="zh-CN" sz="2500">
                <a:ea typeface="宋体" panose="02010600030101010101" pitchFamily="2" charset="-122"/>
              </a:rPr>
            </a:br>
            <a:r>
              <a:rPr lang="zh-CN" altLang="zh-CN" sz="2500">
                <a:ea typeface="宋体" panose="02010600030101010101" pitchFamily="2" charset="-122"/>
              </a:rPr>
              <a:t>  (</a:t>
            </a:r>
            <a:r>
              <a:rPr lang="zh-CN" altLang="zh-CN" sz="2500" b="1" i="1">
                <a:ea typeface="宋体" panose="02010600030101010101" pitchFamily="2" charset="-122"/>
              </a:rPr>
              <a:t>Q</a:t>
            </a:r>
            <a:r>
              <a:rPr lang="zh-CN" altLang="zh-CN" sz="2500">
                <a:ea typeface="宋体" panose="02010600030101010101" pitchFamily="2" charset="-122"/>
              </a:rPr>
              <a:t> = 25)</a:t>
            </a:r>
          </a:p>
          <a:p>
            <a:pPr>
              <a:lnSpc>
                <a:spcPct val="105000"/>
              </a:lnSpc>
            </a:pPr>
            <a:r>
              <a:rPr lang="zh-CN" altLang="zh-CN" sz="2500">
                <a:ea typeface="宋体" panose="02010600030101010101" pitchFamily="2" charset="-122"/>
              </a:rPr>
              <a:t>大于社会均衡数量(</a:t>
            </a:r>
            <a:r>
              <a:rPr lang="zh-CN" altLang="zh-CN" sz="2500" b="1" i="1">
                <a:ea typeface="宋体" panose="02010600030101010101" pitchFamily="2" charset="-122"/>
              </a:rPr>
              <a:t>Q</a:t>
            </a:r>
            <a:r>
              <a:rPr lang="zh-CN" altLang="zh-CN" sz="2500">
                <a:ea typeface="宋体" panose="02010600030101010101" pitchFamily="2" charset="-122"/>
              </a:rPr>
              <a:t> = 20)</a:t>
            </a:r>
          </a:p>
        </p:txBody>
      </p:sp>
      <p:sp>
        <p:nvSpPr>
          <p:cNvPr id="88" name="Text Box 91">
            <a:extLst>
              <a:ext uri="{FF2B5EF4-FFF2-40B4-BE49-F238E27FC236}">
                <a16:creationId xmlns:a16="http://schemas.microsoft.com/office/drawing/2014/main" id="{B41FEF50-8E36-4013-AB60-EC2A7F8645F0}"/>
              </a:ext>
            </a:extLst>
          </p:cNvPr>
          <p:cNvSpPr txBox="1">
            <a:spLocks noChangeArrowheads="1"/>
          </p:cNvSpPr>
          <p:nvPr/>
        </p:nvSpPr>
        <p:spPr bwMode="auto">
          <a:xfrm>
            <a:off x="3568700" y="5738813"/>
            <a:ext cx="579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ea typeface="宋体" panose="02010600030101010101" pitchFamily="2" charset="-122"/>
              </a:rPr>
              <a:t>25</a:t>
            </a:r>
          </a:p>
        </p:txBody>
      </p:sp>
      <p:sp>
        <p:nvSpPr>
          <p:cNvPr id="89" name="Oval 97">
            <a:extLst>
              <a:ext uri="{FF2B5EF4-FFF2-40B4-BE49-F238E27FC236}">
                <a16:creationId xmlns:a16="http://schemas.microsoft.com/office/drawing/2014/main" id="{FAD10BD7-958A-49EF-B453-280AB9675F99}"/>
              </a:ext>
            </a:extLst>
          </p:cNvPr>
          <p:cNvSpPr>
            <a:spLocks noChangeArrowheads="1"/>
          </p:cNvSpPr>
          <p:nvPr/>
        </p:nvSpPr>
        <p:spPr bwMode="auto">
          <a:xfrm>
            <a:off x="3786188" y="3457575"/>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90" name="Rectangle 98">
            <a:extLst>
              <a:ext uri="{FF2B5EF4-FFF2-40B4-BE49-F238E27FC236}">
                <a16:creationId xmlns:a16="http://schemas.microsoft.com/office/drawing/2014/main" id="{71B1BBCB-C7BE-45D8-AD10-EFB747CBF408}"/>
              </a:ext>
            </a:extLst>
          </p:cNvPr>
          <p:cNvSpPr>
            <a:spLocks noChangeArrowheads="1"/>
          </p:cNvSpPr>
          <p:nvPr/>
        </p:nvSpPr>
        <p:spPr bwMode="auto">
          <a:xfrm>
            <a:off x="6210300" y="3746500"/>
            <a:ext cx="24733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pPr>
            <a:r>
              <a:rPr lang="zh-CN" altLang="zh-CN" sz="2500">
                <a:ea typeface="宋体" panose="02010600030101010101" pitchFamily="2" charset="-122"/>
              </a:rPr>
              <a:t>一种解决方法：  </a:t>
            </a:r>
            <a:br>
              <a:rPr lang="zh-CN" altLang="zh-CN" sz="2500">
                <a:ea typeface="宋体" panose="02010600030101010101" pitchFamily="2" charset="-122"/>
              </a:rPr>
            </a:br>
            <a:r>
              <a:rPr lang="zh-CN" altLang="zh-CN" sz="2500">
                <a:ea typeface="宋体" panose="02010600030101010101" pitchFamily="2" charset="-122"/>
              </a:rPr>
              <a:t>对卖者征税</a:t>
            </a:r>
            <a:br>
              <a:rPr lang="zh-CN" altLang="zh-CN" sz="2500">
                <a:ea typeface="宋体" panose="02010600030101010101" pitchFamily="2" charset="-122"/>
              </a:rPr>
            </a:br>
            <a:r>
              <a:rPr lang="zh-CN" altLang="zh-CN" sz="2500">
                <a:ea typeface="宋体" panose="02010600030101010101" pitchFamily="2" charset="-122"/>
              </a:rPr>
              <a:t>$1/每加仑,使供给曲线向上移动</a:t>
            </a:r>
          </a:p>
          <a:p>
            <a:pPr>
              <a:lnSpc>
                <a:spcPct val="105000"/>
              </a:lnSpc>
            </a:pPr>
            <a:r>
              <a:rPr lang="zh-CN" altLang="zh-CN" sz="2500">
                <a:ea typeface="宋体" panose="02010600030101010101" pitchFamily="2" charset="-122"/>
              </a:rPr>
              <a:t>$1</a:t>
            </a:r>
          </a:p>
        </p:txBody>
      </p:sp>
      <p:sp>
        <p:nvSpPr>
          <p:cNvPr id="91" name="Line 100">
            <a:extLst>
              <a:ext uri="{FF2B5EF4-FFF2-40B4-BE49-F238E27FC236}">
                <a16:creationId xmlns:a16="http://schemas.microsoft.com/office/drawing/2014/main" id="{FD5D2B01-1F9A-4E32-8C7E-02AA4C7C6998}"/>
              </a:ext>
            </a:extLst>
          </p:cNvPr>
          <p:cNvSpPr>
            <a:spLocks noChangeShapeType="1"/>
          </p:cNvSpPr>
          <p:nvPr/>
        </p:nvSpPr>
        <p:spPr bwMode="auto">
          <a:xfrm flipV="1">
            <a:off x="3857625" y="3541713"/>
            <a:ext cx="0" cy="2079625"/>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Oval 102">
            <a:extLst>
              <a:ext uri="{FF2B5EF4-FFF2-40B4-BE49-F238E27FC236}">
                <a16:creationId xmlns:a16="http://schemas.microsoft.com/office/drawing/2014/main" id="{DA27F921-1EFC-4232-BFD8-E888F4DEA120}"/>
              </a:ext>
            </a:extLst>
          </p:cNvPr>
          <p:cNvSpPr>
            <a:spLocks noChangeArrowheads="1"/>
          </p:cNvSpPr>
          <p:nvPr/>
        </p:nvSpPr>
        <p:spPr bwMode="auto">
          <a:xfrm>
            <a:off x="3787775" y="3457575"/>
            <a:ext cx="139700" cy="138113"/>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93" name="Rectangle 103">
            <a:extLst>
              <a:ext uri="{FF2B5EF4-FFF2-40B4-BE49-F238E27FC236}">
                <a16:creationId xmlns:a16="http://schemas.microsoft.com/office/drawing/2014/main" id="{E2EE02E0-09CA-4031-AA2A-2A0F20E2EC0F}"/>
              </a:ext>
            </a:extLst>
          </p:cNvPr>
          <p:cNvSpPr>
            <a:spLocks noChangeArrowheads="1"/>
          </p:cNvSpPr>
          <p:nvPr/>
        </p:nvSpPr>
        <p:spPr bwMode="auto">
          <a:xfrm>
            <a:off x="3625850" y="5749925"/>
            <a:ext cx="466725" cy="361950"/>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250754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left)">
                                      <p:cBhvr>
                                        <p:cTn id="1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utoUpdateAnimBg="0"/>
      <p:bldP spid="9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BF91D-211D-4289-97C0-272C06D354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4F3E5C4-8C3C-46E2-936A-450F96B6905C}"/>
              </a:ext>
            </a:extLst>
          </p:cNvPr>
          <p:cNvSpPr>
            <a:spLocks noGrp="1"/>
          </p:cNvSpPr>
          <p:nvPr>
            <p:ph idx="1"/>
          </p:nvPr>
        </p:nvSpPr>
        <p:spPr/>
        <p:txBody>
          <a:bodyPr/>
          <a:lstStyle/>
          <a:p>
            <a:endParaRPr lang="zh-CN" altLang="en-US"/>
          </a:p>
        </p:txBody>
      </p:sp>
      <p:sp>
        <p:nvSpPr>
          <p:cNvPr id="4" name="页脚占位符 1">
            <a:extLst>
              <a:ext uri="{FF2B5EF4-FFF2-40B4-BE49-F238E27FC236}">
                <a16:creationId xmlns:a16="http://schemas.microsoft.com/office/drawing/2014/main" id="{31CFA22B-AA28-4785-BDB5-8E45C978EA73}"/>
              </a:ext>
            </a:extLst>
          </p:cNvPr>
          <p:cNvSpPr txBox="1">
            <a:spLocks/>
          </p:cNvSpPr>
          <p:nvPr/>
        </p:nvSpPr>
        <p:spPr>
          <a:xfrm>
            <a:off x="285750" y="6392863"/>
            <a:ext cx="7335838"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zh-CN"/>
              <a:t>外部性</a:t>
            </a:r>
          </a:p>
        </p:txBody>
      </p:sp>
      <p:sp>
        <p:nvSpPr>
          <p:cNvPr id="5" name="灯片编号占位符 2">
            <a:extLst>
              <a:ext uri="{FF2B5EF4-FFF2-40B4-BE49-F238E27FC236}">
                <a16:creationId xmlns:a16="http://schemas.microsoft.com/office/drawing/2014/main" id="{ABCCC267-2819-4405-B29B-AA5B527AEF78}"/>
              </a:ext>
            </a:extLst>
          </p:cNvPr>
          <p:cNvSpPr txBox="1">
            <a:spLocks/>
          </p:cNvSpPr>
          <p:nvPr/>
        </p:nvSpPr>
        <p:spPr>
          <a:xfrm>
            <a:off x="8302625" y="6375400"/>
            <a:ext cx="684213" cy="3683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2F6D763-72FB-431B-B574-2947C988D1C7}" type="slidenum">
              <a:rPr lang="zh-CN" altLang="zh-CN" smtClean="0"/>
              <a:pPr/>
              <a:t>9</a:t>
            </a:fld>
            <a:endParaRPr lang="en-US" altLang="zh-CN"/>
          </a:p>
        </p:txBody>
      </p:sp>
      <p:grpSp>
        <p:nvGrpSpPr>
          <p:cNvPr id="6" name="Group 2">
            <a:extLst>
              <a:ext uri="{FF2B5EF4-FFF2-40B4-BE49-F238E27FC236}">
                <a16:creationId xmlns:a16="http://schemas.microsoft.com/office/drawing/2014/main" id="{218683C2-B66C-4F73-811C-FF651B8670A2}"/>
              </a:ext>
            </a:extLst>
          </p:cNvPr>
          <p:cNvGrpSpPr>
            <a:grpSpLocks/>
          </p:cNvGrpSpPr>
          <p:nvPr/>
        </p:nvGrpSpPr>
        <p:grpSpPr bwMode="auto">
          <a:xfrm>
            <a:off x="423863" y="673100"/>
            <a:ext cx="4867275" cy="5870575"/>
            <a:chOff x="0" y="0"/>
            <a:chExt cx="3066" cy="3698"/>
          </a:xfrm>
        </p:grpSpPr>
        <p:grpSp>
          <p:nvGrpSpPr>
            <p:cNvPr id="7" name="Group 3">
              <a:extLst>
                <a:ext uri="{FF2B5EF4-FFF2-40B4-BE49-F238E27FC236}">
                  <a16:creationId xmlns:a16="http://schemas.microsoft.com/office/drawing/2014/main" id="{71501F9F-0317-4489-BBB9-B87854F08CA4}"/>
                </a:ext>
              </a:extLst>
            </p:cNvPr>
            <p:cNvGrpSpPr>
              <a:grpSpLocks/>
            </p:cNvGrpSpPr>
            <p:nvPr/>
          </p:nvGrpSpPr>
          <p:grpSpPr bwMode="auto">
            <a:xfrm>
              <a:off x="0" y="0"/>
              <a:ext cx="3066" cy="3698"/>
              <a:chOff x="0" y="0"/>
              <a:chExt cx="3066" cy="3698"/>
            </a:xfrm>
          </p:grpSpPr>
          <p:grpSp>
            <p:nvGrpSpPr>
              <p:cNvPr id="9" name="Group 4">
                <a:extLst>
                  <a:ext uri="{FF2B5EF4-FFF2-40B4-BE49-F238E27FC236}">
                    <a16:creationId xmlns:a16="http://schemas.microsoft.com/office/drawing/2014/main" id="{8C78DEF3-CA52-4CD8-9B76-D5111BE15ECE}"/>
                  </a:ext>
                </a:extLst>
              </p:cNvPr>
              <p:cNvGrpSpPr>
                <a:grpSpLocks/>
              </p:cNvGrpSpPr>
              <p:nvPr/>
            </p:nvGrpSpPr>
            <p:grpSpPr bwMode="auto">
              <a:xfrm>
                <a:off x="15" y="0"/>
                <a:ext cx="3022" cy="3650"/>
                <a:chOff x="0" y="0"/>
                <a:chExt cx="3022" cy="3650"/>
              </a:xfrm>
            </p:grpSpPr>
            <p:sp>
              <p:nvSpPr>
                <p:cNvPr id="13" name="AutoShape 5">
                  <a:extLst>
                    <a:ext uri="{FF2B5EF4-FFF2-40B4-BE49-F238E27FC236}">
                      <a16:creationId xmlns:a16="http://schemas.microsoft.com/office/drawing/2014/main" id="{126FC523-E0FA-4E25-97F8-A3604F050451}"/>
                    </a:ext>
                  </a:extLst>
                </p:cNvPr>
                <p:cNvSpPr>
                  <a:spLocks noChangeAspect="1" noChangeArrowheads="1" noTextEdit="1"/>
                </p:cNvSpPr>
                <p:nvPr/>
              </p:nvSpPr>
              <p:spPr bwMode="auto">
                <a:xfrm>
                  <a:off x="0" y="0"/>
                  <a:ext cx="3022" cy="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Rectangle 6">
                  <a:extLst>
                    <a:ext uri="{FF2B5EF4-FFF2-40B4-BE49-F238E27FC236}">
                      <a16:creationId xmlns:a16="http://schemas.microsoft.com/office/drawing/2014/main" id="{94D97F8D-C321-4709-A09F-BFAD934D74C7}"/>
                    </a:ext>
                  </a:extLst>
                </p:cNvPr>
                <p:cNvSpPr>
                  <a:spLocks noChangeArrowheads="1"/>
                </p:cNvSpPr>
                <p:nvPr/>
              </p:nvSpPr>
              <p:spPr bwMode="auto">
                <a:xfrm>
                  <a:off x="409" y="214"/>
                  <a:ext cx="2440" cy="29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5" name="Line 7">
                  <a:extLst>
                    <a:ext uri="{FF2B5EF4-FFF2-40B4-BE49-F238E27FC236}">
                      <a16:creationId xmlns:a16="http://schemas.microsoft.com/office/drawing/2014/main" id="{8C791599-1D61-4A44-BCD5-8A683A627726}"/>
                    </a:ext>
                  </a:extLst>
                </p:cNvPr>
                <p:cNvSpPr>
                  <a:spLocks noChangeShapeType="1"/>
                </p:cNvSpPr>
                <p:nvPr/>
              </p:nvSpPr>
              <p:spPr bwMode="auto">
                <a:xfrm>
                  <a:off x="409" y="2861"/>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8">
                  <a:extLst>
                    <a:ext uri="{FF2B5EF4-FFF2-40B4-BE49-F238E27FC236}">
                      <a16:creationId xmlns:a16="http://schemas.microsoft.com/office/drawing/2014/main" id="{47CEB660-EFD1-4700-8B90-82F5872339EE}"/>
                    </a:ext>
                  </a:extLst>
                </p:cNvPr>
                <p:cNvSpPr>
                  <a:spLocks noChangeShapeType="1"/>
                </p:cNvSpPr>
                <p:nvPr/>
              </p:nvSpPr>
              <p:spPr bwMode="auto">
                <a:xfrm>
                  <a:off x="409" y="2326"/>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9">
                  <a:extLst>
                    <a:ext uri="{FF2B5EF4-FFF2-40B4-BE49-F238E27FC236}">
                      <a16:creationId xmlns:a16="http://schemas.microsoft.com/office/drawing/2014/main" id="{639BD995-87AB-4454-8521-E42C67B2AE46}"/>
                    </a:ext>
                  </a:extLst>
                </p:cNvPr>
                <p:cNvSpPr>
                  <a:spLocks noChangeShapeType="1"/>
                </p:cNvSpPr>
                <p:nvPr/>
              </p:nvSpPr>
              <p:spPr bwMode="auto">
                <a:xfrm>
                  <a:off x="409" y="1800"/>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0">
                  <a:extLst>
                    <a:ext uri="{FF2B5EF4-FFF2-40B4-BE49-F238E27FC236}">
                      <a16:creationId xmlns:a16="http://schemas.microsoft.com/office/drawing/2014/main" id="{D83ECDCE-F2F5-49D6-B5F8-5BFDCE6D23D1}"/>
                    </a:ext>
                  </a:extLst>
                </p:cNvPr>
                <p:cNvSpPr>
                  <a:spLocks noChangeShapeType="1"/>
                </p:cNvSpPr>
                <p:nvPr/>
              </p:nvSpPr>
              <p:spPr bwMode="auto">
                <a:xfrm>
                  <a:off x="409" y="127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1">
                  <a:extLst>
                    <a:ext uri="{FF2B5EF4-FFF2-40B4-BE49-F238E27FC236}">
                      <a16:creationId xmlns:a16="http://schemas.microsoft.com/office/drawing/2014/main" id="{FC5E3380-7E31-4FEA-8013-8B9D5E3AF99B}"/>
                    </a:ext>
                  </a:extLst>
                </p:cNvPr>
                <p:cNvSpPr>
                  <a:spLocks noChangeShapeType="1"/>
                </p:cNvSpPr>
                <p:nvPr/>
              </p:nvSpPr>
              <p:spPr bwMode="auto">
                <a:xfrm>
                  <a:off x="409" y="740"/>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2">
                  <a:extLst>
                    <a:ext uri="{FF2B5EF4-FFF2-40B4-BE49-F238E27FC236}">
                      <a16:creationId xmlns:a16="http://schemas.microsoft.com/office/drawing/2014/main" id="{09102C11-04C3-4E73-AAAB-370D1BFB1113}"/>
                    </a:ext>
                  </a:extLst>
                </p:cNvPr>
                <p:cNvSpPr>
                  <a:spLocks noChangeShapeType="1"/>
                </p:cNvSpPr>
                <p:nvPr/>
              </p:nvSpPr>
              <p:spPr bwMode="auto">
                <a:xfrm>
                  <a:off x="409" y="214"/>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3">
                  <a:extLst>
                    <a:ext uri="{FF2B5EF4-FFF2-40B4-BE49-F238E27FC236}">
                      <a16:creationId xmlns:a16="http://schemas.microsoft.com/office/drawing/2014/main" id="{0B2B6DA4-614C-4C58-86AA-A36B30749187}"/>
                    </a:ext>
                  </a:extLst>
                </p:cNvPr>
                <p:cNvSpPr>
                  <a:spLocks noChangeShapeType="1"/>
                </p:cNvSpPr>
                <p:nvPr/>
              </p:nvSpPr>
              <p:spPr bwMode="auto">
                <a:xfrm>
                  <a:off x="409" y="2598"/>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4">
                  <a:extLst>
                    <a:ext uri="{FF2B5EF4-FFF2-40B4-BE49-F238E27FC236}">
                      <a16:creationId xmlns:a16="http://schemas.microsoft.com/office/drawing/2014/main" id="{FD29AD44-048A-42B8-93C2-C4F868394594}"/>
                    </a:ext>
                  </a:extLst>
                </p:cNvPr>
                <p:cNvSpPr>
                  <a:spLocks noChangeShapeType="1"/>
                </p:cNvSpPr>
                <p:nvPr/>
              </p:nvSpPr>
              <p:spPr bwMode="auto">
                <a:xfrm>
                  <a:off x="409" y="2063"/>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5">
                  <a:extLst>
                    <a:ext uri="{FF2B5EF4-FFF2-40B4-BE49-F238E27FC236}">
                      <a16:creationId xmlns:a16="http://schemas.microsoft.com/office/drawing/2014/main" id="{FE429723-60E9-49D9-A287-C009434368F9}"/>
                    </a:ext>
                  </a:extLst>
                </p:cNvPr>
                <p:cNvSpPr>
                  <a:spLocks noChangeShapeType="1"/>
                </p:cNvSpPr>
                <p:nvPr/>
              </p:nvSpPr>
              <p:spPr bwMode="auto">
                <a:xfrm>
                  <a:off x="409" y="1537"/>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6">
                  <a:extLst>
                    <a:ext uri="{FF2B5EF4-FFF2-40B4-BE49-F238E27FC236}">
                      <a16:creationId xmlns:a16="http://schemas.microsoft.com/office/drawing/2014/main" id="{27447057-1F9F-4E02-AFB8-2639CD9BE9ED}"/>
                    </a:ext>
                  </a:extLst>
                </p:cNvPr>
                <p:cNvSpPr>
                  <a:spLocks noChangeShapeType="1"/>
                </p:cNvSpPr>
                <p:nvPr/>
              </p:nvSpPr>
              <p:spPr bwMode="auto">
                <a:xfrm>
                  <a:off x="409" y="1011"/>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7">
                  <a:extLst>
                    <a:ext uri="{FF2B5EF4-FFF2-40B4-BE49-F238E27FC236}">
                      <a16:creationId xmlns:a16="http://schemas.microsoft.com/office/drawing/2014/main" id="{D94DD457-2673-45C9-A437-DBDB80AA47A8}"/>
                    </a:ext>
                  </a:extLst>
                </p:cNvPr>
                <p:cNvSpPr>
                  <a:spLocks noChangeShapeType="1"/>
                </p:cNvSpPr>
                <p:nvPr/>
              </p:nvSpPr>
              <p:spPr bwMode="auto">
                <a:xfrm>
                  <a:off x="409" y="477"/>
                  <a:ext cx="24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8">
                  <a:extLst>
                    <a:ext uri="{FF2B5EF4-FFF2-40B4-BE49-F238E27FC236}">
                      <a16:creationId xmlns:a16="http://schemas.microsoft.com/office/drawing/2014/main" id="{778A574B-24B2-4E41-8793-DD4B96C0E201}"/>
                    </a:ext>
                  </a:extLst>
                </p:cNvPr>
                <p:cNvSpPr>
                  <a:spLocks noChangeShapeType="1"/>
                </p:cNvSpPr>
                <p:nvPr/>
              </p:nvSpPr>
              <p:spPr bwMode="auto">
                <a:xfrm>
                  <a:off x="756"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9">
                  <a:extLst>
                    <a:ext uri="{FF2B5EF4-FFF2-40B4-BE49-F238E27FC236}">
                      <a16:creationId xmlns:a16="http://schemas.microsoft.com/office/drawing/2014/main" id="{3CCD1394-84BD-4987-8AE4-E7D2B9B43B5F}"/>
                    </a:ext>
                  </a:extLst>
                </p:cNvPr>
                <p:cNvSpPr>
                  <a:spLocks noChangeShapeType="1"/>
                </p:cNvSpPr>
                <p:nvPr/>
              </p:nvSpPr>
              <p:spPr bwMode="auto">
                <a:xfrm>
                  <a:off x="1456"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0">
                  <a:extLst>
                    <a:ext uri="{FF2B5EF4-FFF2-40B4-BE49-F238E27FC236}">
                      <a16:creationId xmlns:a16="http://schemas.microsoft.com/office/drawing/2014/main" id="{B2A9F422-4B4D-449A-B42D-D8D424D144A4}"/>
                    </a:ext>
                  </a:extLst>
                </p:cNvPr>
                <p:cNvSpPr>
                  <a:spLocks noChangeShapeType="1"/>
                </p:cNvSpPr>
                <p:nvPr/>
              </p:nvSpPr>
              <p:spPr bwMode="auto">
                <a:xfrm>
                  <a:off x="2148"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1">
                  <a:extLst>
                    <a:ext uri="{FF2B5EF4-FFF2-40B4-BE49-F238E27FC236}">
                      <a16:creationId xmlns:a16="http://schemas.microsoft.com/office/drawing/2014/main" id="{5F01B45E-AA2D-4019-A342-A1759CE63A81}"/>
                    </a:ext>
                  </a:extLst>
                </p:cNvPr>
                <p:cNvSpPr>
                  <a:spLocks noChangeShapeType="1"/>
                </p:cNvSpPr>
                <p:nvPr/>
              </p:nvSpPr>
              <p:spPr bwMode="auto">
                <a:xfrm>
                  <a:off x="2849"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a:extLst>
                    <a:ext uri="{FF2B5EF4-FFF2-40B4-BE49-F238E27FC236}">
                      <a16:creationId xmlns:a16="http://schemas.microsoft.com/office/drawing/2014/main" id="{B6D95FC3-F732-4B86-A959-D97D7BFA7711}"/>
                    </a:ext>
                  </a:extLst>
                </p:cNvPr>
                <p:cNvSpPr>
                  <a:spLocks noChangeShapeType="1"/>
                </p:cNvSpPr>
                <p:nvPr/>
              </p:nvSpPr>
              <p:spPr bwMode="auto">
                <a:xfrm>
                  <a:off x="1110"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3">
                  <a:extLst>
                    <a:ext uri="{FF2B5EF4-FFF2-40B4-BE49-F238E27FC236}">
                      <a16:creationId xmlns:a16="http://schemas.microsoft.com/office/drawing/2014/main" id="{05AECC91-1F2B-471D-9BA1-1FEB59B82618}"/>
                    </a:ext>
                  </a:extLst>
                </p:cNvPr>
                <p:cNvSpPr>
                  <a:spLocks noChangeShapeType="1"/>
                </p:cNvSpPr>
                <p:nvPr/>
              </p:nvSpPr>
              <p:spPr bwMode="auto">
                <a:xfrm>
                  <a:off x="1802"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4">
                  <a:extLst>
                    <a:ext uri="{FF2B5EF4-FFF2-40B4-BE49-F238E27FC236}">
                      <a16:creationId xmlns:a16="http://schemas.microsoft.com/office/drawing/2014/main" id="{9C9C4B8F-7805-4EC6-922D-BEEAAF1F30CC}"/>
                    </a:ext>
                  </a:extLst>
                </p:cNvPr>
                <p:cNvSpPr>
                  <a:spLocks noChangeShapeType="1"/>
                </p:cNvSpPr>
                <p:nvPr/>
              </p:nvSpPr>
              <p:spPr bwMode="auto">
                <a:xfrm>
                  <a:off x="2503" y="214"/>
                  <a:ext cx="1" cy="29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5">
                  <a:extLst>
                    <a:ext uri="{FF2B5EF4-FFF2-40B4-BE49-F238E27FC236}">
                      <a16:creationId xmlns:a16="http://schemas.microsoft.com/office/drawing/2014/main" id="{699F77FF-4879-45D3-8B14-FB59302A7E72}"/>
                    </a:ext>
                  </a:extLst>
                </p:cNvPr>
                <p:cNvSpPr>
                  <a:spLocks noChangeArrowheads="1"/>
                </p:cNvSpPr>
                <p:nvPr/>
              </p:nvSpPr>
              <p:spPr bwMode="auto">
                <a:xfrm>
                  <a:off x="409" y="214"/>
                  <a:ext cx="2440" cy="29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4" name="Line 26">
                  <a:extLst>
                    <a:ext uri="{FF2B5EF4-FFF2-40B4-BE49-F238E27FC236}">
                      <a16:creationId xmlns:a16="http://schemas.microsoft.com/office/drawing/2014/main" id="{4DFEFA21-A78F-4BC0-873B-6A1F1A6396F2}"/>
                    </a:ext>
                  </a:extLst>
                </p:cNvPr>
                <p:cNvSpPr>
                  <a:spLocks noChangeShapeType="1"/>
                </p:cNvSpPr>
                <p:nvPr/>
              </p:nvSpPr>
              <p:spPr bwMode="auto">
                <a:xfrm>
                  <a:off x="409" y="214"/>
                  <a:ext cx="1" cy="29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7">
                  <a:extLst>
                    <a:ext uri="{FF2B5EF4-FFF2-40B4-BE49-F238E27FC236}">
                      <a16:creationId xmlns:a16="http://schemas.microsoft.com/office/drawing/2014/main" id="{F4CDA78E-F70D-447B-AB31-39ED36CCF285}"/>
                    </a:ext>
                  </a:extLst>
                </p:cNvPr>
                <p:cNvSpPr>
                  <a:spLocks noChangeShapeType="1"/>
                </p:cNvSpPr>
                <p:nvPr/>
              </p:nvSpPr>
              <p:spPr bwMode="auto">
                <a:xfrm>
                  <a:off x="362" y="312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8">
                  <a:extLst>
                    <a:ext uri="{FF2B5EF4-FFF2-40B4-BE49-F238E27FC236}">
                      <a16:creationId xmlns:a16="http://schemas.microsoft.com/office/drawing/2014/main" id="{A79E476F-99C7-4B08-B39A-7DD7726ED07F}"/>
                    </a:ext>
                  </a:extLst>
                </p:cNvPr>
                <p:cNvSpPr>
                  <a:spLocks noChangeShapeType="1"/>
                </p:cNvSpPr>
                <p:nvPr/>
              </p:nvSpPr>
              <p:spPr bwMode="auto">
                <a:xfrm>
                  <a:off x="362" y="286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9">
                  <a:extLst>
                    <a:ext uri="{FF2B5EF4-FFF2-40B4-BE49-F238E27FC236}">
                      <a16:creationId xmlns:a16="http://schemas.microsoft.com/office/drawing/2014/main" id="{EF8787D5-E4DC-4843-AD31-98E42D46FCB4}"/>
                    </a:ext>
                  </a:extLst>
                </p:cNvPr>
                <p:cNvSpPr>
                  <a:spLocks noChangeShapeType="1"/>
                </p:cNvSpPr>
                <p:nvPr/>
              </p:nvSpPr>
              <p:spPr bwMode="auto">
                <a:xfrm>
                  <a:off x="362" y="2598"/>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0">
                  <a:extLst>
                    <a:ext uri="{FF2B5EF4-FFF2-40B4-BE49-F238E27FC236}">
                      <a16:creationId xmlns:a16="http://schemas.microsoft.com/office/drawing/2014/main" id="{A990071B-61CB-4AD1-9746-FD49535C58EE}"/>
                    </a:ext>
                  </a:extLst>
                </p:cNvPr>
                <p:cNvSpPr>
                  <a:spLocks noChangeShapeType="1"/>
                </p:cNvSpPr>
                <p:nvPr/>
              </p:nvSpPr>
              <p:spPr bwMode="auto">
                <a:xfrm>
                  <a:off x="362" y="2326"/>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1">
                  <a:extLst>
                    <a:ext uri="{FF2B5EF4-FFF2-40B4-BE49-F238E27FC236}">
                      <a16:creationId xmlns:a16="http://schemas.microsoft.com/office/drawing/2014/main" id="{D6214FFD-8A55-425C-8697-38BE3FD04948}"/>
                    </a:ext>
                  </a:extLst>
                </p:cNvPr>
                <p:cNvSpPr>
                  <a:spLocks noChangeShapeType="1"/>
                </p:cNvSpPr>
                <p:nvPr/>
              </p:nvSpPr>
              <p:spPr bwMode="auto">
                <a:xfrm>
                  <a:off x="362" y="2063"/>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2">
                  <a:extLst>
                    <a:ext uri="{FF2B5EF4-FFF2-40B4-BE49-F238E27FC236}">
                      <a16:creationId xmlns:a16="http://schemas.microsoft.com/office/drawing/2014/main" id="{9E6D9921-EC2B-4431-8893-F99E9825C458}"/>
                    </a:ext>
                  </a:extLst>
                </p:cNvPr>
                <p:cNvSpPr>
                  <a:spLocks noChangeShapeType="1"/>
                </p:cNvSpPr>
                <p:nvPr/>
              </p:nvSpPr>
              <p:spPr bwMode="auto">
                <a:xfrm>
                  <a:off x="362" y="180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3">
                  <a:extLst>
                    <a:ext uri="{FF2B5EF4-FFF2-40B4-BE49-F238E27FC236}">
                      <a16:creationId xmlns:a16="http://schemas.microsoft.com/office/drawing/2014/main" id="{7AC45FBC-F132-41B6-B4DA-7E2776BCB710}"/>
                    </a:ext>
                  </a:extLst>
                </p:cNvPr>
                <p:cNvSpPr>
                  <a:spLocks noChangeShapeType="1"/>
                </p:cNvSpPr>
                <p:nvPr/>
              </p:nvSpPr>
              <p:spPr bwMode="auto">
                <a:xfrm>
                  <a:off x="362" y="153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4">
                  <a:extLst>
                    <a:ext uri="{FF2B5EF4-FFF2-40B4-BE49-F238E27FC236}">
                      <a16:creationId xmlns:a16="http://schemas.microsoft.com/office/drawing/2014/main" id="{23B74FA9-7820-424D-A2B1-3153F49270B4}"/>
                    </a:ext>
                  </a:extLst>
                </p:cNvPr>
                <p:cNvSpPr>
                  <a:spLocks noChangeShapeType="1"/>
                </p:cNvSpPr>
                <p:nvPr/>
              </p:nvSpPr>
              <p:spPr bwMode="auto">
                <a:xfrm>
                  <a:off x="362" y="127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5">
                  <a:extLst>
                    <a:ext uri="{FF2B5EF4-FFF2-40B4-BE49-F238E27FC236}">
                      <a16:creationId xmlns:a16="http://schemas.microsoft.com/office/drawing/2014/main" id="{921DFBA3-A8E7-45C3-814B-41BEB74AAEE6}"/>
                    </a:ext>
                  </a:extLst>
                </p:cNvPr>
                <p:cNvSpPr>
                  <a:spLocks noChangeShapeType="1"/>
                </p:cNvSpPr>
                <p:nvPr/>
              </p:nvSpPr>
              <p:spPr bwMode="auto">
                <a:xfrm>
                  <a:off x="362" y="1011"/>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6">
                  <a:extLst>
                    <a:ext uri="{FF2B5EF4-FFF2-40B4-BE49-F238E27FC236}">
                      <a16:creationId xmlns:a16="http://schemas.microsoft.com/office/drawing/2014/main" id="{2239FCA3-253E-49B5-A6A1-6B7C08CE72B1}"/>
                    </a:ext>
                  </a:extLst>
                </p:cNvPr>
                <p:cNvSpPr>
                  <a:spLocks noChangeShapeType="1"/>
                </p:cNvSpPr>
                <p:nvPr/>
              </p:nvSpPr>
              <p:spPr bwMode="auto">
                <a:xfrm>
                  <a:off x="362" y="740"/>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7">
                  <a:extLst>
                    <a:ext uri="{FF2B5EF4-FFF2-40B4-BE49-F238E27FC236}">
                      <a16:creationId xmlns:a16="http://schemas.microsoft.com/office/drawing/2014/main" id="{1CDF1741-CD42-4057-97E3-BE2C3C6AED49}"/>
                    </a:ext>
                  </a:extLst>
                </p:cNvPr>
                <p:cNvSpPr>
                  <a:spLocks noChangeShapeType="1"/>
                </p:cNvSpPr>
                <p:nvPr/>
              </p:nvSpPr>
              <p:spPr bwMode="auto">
                <a:xfrm>
                  <a:off x="362" y="477"/>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8">
                  <a:extLst>
                    <a:ext uri="{FF2B5EF4-FFF2-40B4-BE49-F238E27FC236}">
                      <a16:creationId xmlns:a16="http://schemas.microsoft.com/office/drawing/2014/main" id="{7B2C8F6C-FF37-46E1-8952-73218A1B069D}"/>
                    </a:ext>
                  </a:extLst>
                </p:cNvPr>
                <p:cNvSpPr>
                  <a:spLocks noChangeShapeType="1"/>
                </p:cNvSpPr>
                <p:nvPr/>
              </p:nvSpPr>
              <p:spPr bwMode="auto">
                <a:xfrm>
                  <a:off x="362" y="214"/>
                  <a:ext cx="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39">
                  <a:extLst>
                    <a:ext uri="{FF2B5EF4-FFF2-40B4-BE49-F238E27FC236}">
                      <a16:creationId xmlns:a16="http://schemas.microsoft.com/office/drawing/2014/main" id="{47BF8DDF-A9C6-4880-BD3D-FD08D5A47E47}"/>
                    </a:ext>
                  </a:extLst>
                </p:cNvPr>
                <p:cNvSpPr>
                  <a:spLocks noChangeShapeType="1"/>
                </p:cNvSpPr>
                <p:nvPr/>
              </p:nvSpPr>
              <p:spPr bwMode="auto">
                <a:xfrm>
                  <a:off x="346" y="3124"/>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0">
                  <a:extLst>
                    <a:ext uri="{FF2B5EF4-FFF2-40B4-BE49-F238E27FC236}">
                      <a16:creationId xmlns:a16="http://schemas.microsoft.com/office/drawing/2014/main" id="{9CDB79D6-08E0-4C05-8173-4703AE62BADE}"/>
                    </a:ext>
                  </a:extLst>
                </p:cNvPr>
                <p:cNvSpPr>
                  <a:spLocks noChangeShapeType="1"/>
                </p:cNvSpPr>
                <p:nvPr/>
              </p:nvSpPr>
              <p:spPr bwMode="auto">
                <a:xfrm>
                  <a:off x="346" y="2598"/>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1">
                  <a:extLst>
                    <a:ext uri="{FF2B5EF4-FFF2-40B4-BE49-F238E27FC236}">
                      <a16:creationId xmlns:a16="http://schemas.microsoft.com/office/drawing/2014/main" id="{879F9559-EE69-446C-A49E-84A15A8C3BFE}"/>
                    </a:ext>
                  </a:extLst>
                </p:cNvPr>
                <p:cNvSpPr>
                  <a:spLocks noChangeShapeType="1"/>
                </p:cNvSpPr>
                <p:nvPr/>
              </p:nvSpPr>
              <p:spPr bwMode="auto">
                <a:xfrm>
                  <a:off x="346" y="2063"/>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2">
                  <a:extLst>
                    <a:ext uri="{FF2B5EF4-FFF2-40B4-BE49-F238E27FC236}">
                      <a16:creationId xmlns:a16="http://schemas.microsoft.com/office/drawing/2014/main" id="{BB225DAB-19DB-4226-8E18-EBF3F4D14DC2}"/>
                    </a:ext>
                  </a:extLst>
                </p:cNvPr>
                <p:cNvSpPr>
                  <a:spLocks noChangeShapeType="1"/>
                </p:cNvSpPr>
                <p:nvPr/>
              </p:nvSpPr>
              <p:spPr bwMode="auto">
                <a:xfrm>
                  <a:off x="346" y="153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3">
                  <a:extLst>
                    <a:ext uri="{FF2B5EF4-FFF2-40B4-BE49-F238E27FC236}">
                      <a16:creationId xmlns:a16="http://schemas.microsoft.com/office/drawing/2014/main" id="{FD2F7843-AB1A-4FA3-BE65-60BFF279196B}"/>
                    </a:ext>
                  </a:extLst>
                </p:cNvPr>
                <p:cNvSpPr>
                  <a:spLocks noChangeShapeType="1"/>
                </p:cNvSpPr>
                <p:nvPr/>
              </p:nvSpPr>
              <p:spPr bwMode="auto">
                <a:xfrm>
                  <a:off x="346" y="1011"/>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4">
                  <a:extLst>
                    <a:ext uri="{FF2B5EF4-FFF2-40B4-BE49-F238E27FC236}">
                      <a16:creationId xmlns:a16="http://schemas.microsoft.com/office/drawing/2014/main" id="{BFA2A8F6-4FEC-4D45-AA5F-92C7400F6829}"/>
                    </a:ext>
                  </a:extLst>
                </p:cNvPr>
                <p:cNvSpPr>
                  <a:spLocks noChangeShapeType="1"/>
                </p:cNvSpPr>
                <p:nvPr/>
              </p:nvSpPr>
              <p:spPr bwMode="auto">
                <a:xfrm>
                  <a:off x="346" y="477"/>
                  <a:ext cx="6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5">
                  <a:extLst>
                    <a:ext uri="{FF2B5EF4-FFF2-40B4-BE49-F238E27FC236}">
                      <a16:creationId xmlns:a16="http://schemas.microsoft.com/office/drawing/2014/main" id="{8AA90BC5-71BA-4889-B14C-F95B8218DCA7}"/>
                    </a:ext>
                  </a:extLst>
                </p:cNvPr>
                <p:cNvSpPr>
                  <a:spLocks noChangeShapeType="1"/>
                </p:cNvSpPr>
                <p:nvPr/>
              </p:nvSpPr>
              <p:spPr bwMode="auto">
                <a:xfrm>
                  <a:off x="409" y="3124"/>
                  <a:ext cx="244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6">
                  <a:extLst>
                    <a:ext uri="{FF2B5EF4-FFF2-40B4-BE49-F238E27FC236}">
                      <a16:creationId xmlns:a16="http://schemas.microsoft.com/office/drawing/2014/main" id="{5C8CD6A4-D8D2-480D-AB38-7EAA976EE504}"/>
                    </a:ext>
                  </a:extLst>
                </p:cNvPr>
                <p:cNvSpPr>
                  <a:spLocks noChangeShapeType="1"/>
                </p:cNvSpPr>
                <p:nvPr/>
              </p:nvSpPr>
              <p:spPr bwMode="auto">
                <a:xfrm flipV="1">
                  <a:off x="40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7">
                  <a:extLst>
                    <a:ext uri="{FF2B5EF4-FFF2-40B4-BE49-F238E27FC236}">
                      <a16:creationId xmlns:a16="http://schemas.microsoft.com/office/drawing/2014/main" id="{F95D90AC-45AF-4EEB-BDBD-373CE666068E}"/>
                    </a:ext>
                  </a:extLst>
                </p:cNvPr>
                <p:cNvSpPr>
                  <a:spLocks noChangeShapeType="1"/>
                </p:cNvSpPr>
                <p:nvPr/>
              </p:nvSpPr>
              <p:spPr bwMode="auto">
                <a:xfrm flipV="1">
                  <a:off x="7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8">
                  <a:extLst>
                    <a:ext uri="{FF2B5EF4-FFF2-40B4-BE49-F238E27FC236}">
                      <a16:creationId xmlns:a16="http://schemas.microsoft.com/office/drawing/2014/main" id="{669D3B88-1699-477F-A978-F3936FC4CE74}"/>
                    </a:ext>
                  </a:extLst>
                </p:cNvPr>
                <p:cNvSpPr>
                  <a:spLocks noChangeShapeType="1"/>
                </p:cNvSpPr>
                <p:nvPr/>
              </p:nvSpPr>
              <p:spPr bwMode="auto">
                <a:xfrm flipV="1">
                  <a:off x="1110"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9">
                  <a:extLst>
                    <a:ext uri="{FF2B5EF4-FFF2-40B4-BE49-F238E27FC236}">
                      <a16:creationId xmlns:a16="http://schemas.microsoft.com/office/drawing/2014/main" id="{05B1CA1C-8D6D-4C61-BFF0-DA99AAF2FA64}"/>
                    </a:ext>
                  </a:extLst>
                </p:cNvPr>
                <p:cNvSpPr>
                  <a:spLocks noChangeShapeType="1"/>
                </p:cNvSpPr>
                <p:nvPr/>
              </p:nvSpPr>
              <p:spPr bwMode="auto">
                <a:xfrm flipV="1">
                  <a:off x="1456"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0">
                  <a:extLst>
                    <a:ext uri="{FF2B5EF4-FFF2-40B4-BE49-F238E27FC236}">
                      <a16:creationId xmlns:a16="http://schemas.microsoft.com/office/drawing/2014/main" id="{1B53B46D-2786-47E2-9FBB-875AA85CA5F9}"/>
                    </a:ext>
                  </a:extLst>
                </p:cNvPr>
                <p:cNvSpPr>
                  <a:spLocks noChangeShapeType="1"/>
                </p:cNvSpPr>
                <p:nvPr/>
              </p:nvSpPr>
              <p:spPr bwMode="auto">
                <a:xfrm flipV="1">
                  <a:off x="1802"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1">
                  <a:extLst>
                    <a:ext uri="{FF2B5EF4-FFF2-40B4-BE49-F238E27FC236}">
                      <a16:creationId xmlns:a16="http://schemas.microsoft.com/office/drawing/2014/main" id="{13E510F6-E8EE-433A-BE2B-7E5FBCD3C0E5}"/>
                    </a:ext>
                  </a:extLst>
                </p:cNvPr>
                <p:cNvSpPr>
                  <a:spLocks noChangeShapeType="1"/>
                </p:cNvSpPr>
                <p:nvPr/>
              </p:nvSpPr>
              <p:spPr bwMode="auto">
                <a:xfrm flipV="1">
                  <a:off x="2148"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2">
                  <a:extLst>
                    <a:ext uri="{FF2B5EF4-FFF2-40B4-BE49-F238E27FC236}">
                      <a16:creationId xmlns:a16="http://schemas.microsoft.com/office/drawing/2014/main" id="{4D72A233-B42C-4E69-B6B7-F8E7B54336D8}"/>
                    </a:ext>
                  </a:extLst>
                </p:cNvPr>
                <p:cNvSpPr>
                  <a:spLocks noChangeShapeType="1"/>
                </p:cNvSpPr>
                <p:nvPr/>
              </p:nvSpPr>
              <p:spPr bwMode="auto">
                <a:xfrm flipV="1">
                  <a:off x="2503"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3">
                  <a:extLst>
                    <a:ext uri="{FF2B5EF4-FFF2-40B4-BE49-F238E27FC236}">
                      <a16:creationId xmlns:a16="http://schemas.microsoft.com/office/drawing/2014/main" id="{7B6EEE16-5810-4098-A876-14644B4F8956}"/>
                    </a:ext>
                  </a:extLst>
                </p:cNvPr>
                <p:cNvSpPr>
                  <a:spLocks noChangeShapeType="1"/>
                </p:cNvSpPr>
                <p:nvPr/>
              </p:nvSpPr>
              <p:spPr bwMode="auto">
                <a:xfrm flipV="1">
                  <a:off x="2849" y="3124"/>
                  <a:ext cx="1"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4">
                  <a:extLst>
                    <a:ext uri="{FF2B5EF4-FFF2-40B4-BE49-F238E27FC236}">
                      <a16:creationId xmlns:a16="http://schemas.microsoft.com/office/drawing/2014/main" id="{EAFFBA04-6950-4A4A-A974-5BD0E0C21DB6}"/>
                    </a:ext>
                  </a:extLst>
                </p:cNvPr>
                <p:cNvSpPr>
                  <a:spLocks noChangeShapeType="1"/>
                </p:cNvSpPr>
                <p:nvPr/>
              </p:nvSpPr>
              <p:spPr bwMode="auto">
                <a:xfrm flipV="1">
                  <a:off x="409"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55">
                  <a:extLst>
                    <a:ext uri="{FF2B5EF4-FFF2-40B4-BE49-F238E27FC236}">
                      <a16:creationId xmlns:a16="http://schemas.microsoft.com/office/drawing/2014/main" id="{3FA61546-EB70-4E86-8DC8-3CD3838DD6E1}"/>
                    </a:ext>
                  </a:extLst>
                </p:cNvPr>
                <p:cNvSpPr>
                  <a:spLocks noChangeShapeType="1"/>
                </p:cNvSpPr>
                <p:nvPr/>
              </p:nvSpPr>
              <p:spPr bwMode="auto">
                <a:xfrm flipV="1">
                  <a:off x="1110"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56">
                  <a:extLst>
                    <a:ext uri="{FF2B5EF4-FFF2-40B4-BE49-F238E27FC236}">
                      <a16:creationId xmlns:a16="http://schemas.microsoft.com/office/drawing/2014/main" id="{53DCBFC5-16AC-4051-A3A2-748DD75BD406}"/>
                    </a:ext>
                  </a:extLst>
                </p:cNvPr>
                <p:cNvSpPr>
                  <a:spLocks noChangeShapeType="1"/>
                </p:cNvSpPr>
                <p:nvPr/>
              </p:nvSpPr>
              <p:spPr bwMode="auto">
                <a:xfrm flipV="1">
                  <a:off x="1802"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57">
                  <a:extLst>
                    <a:ext uri="{FF2B5EF4-FFF2-40B4-BE49-F238E27FC236}">
                      <a16:creationId xmlns:a16="http://schemas.microsoft.com/office/drawing/2014/main" id="{DF609DB9-0D84-4C0D-A770-62BD5DB11243}"/>
                    </a:ext>
                  </a:extLst>
                </p:cNvPr>
                <p:cNvSpPr>
                  <a:spLocks noChangeShapeType="1"/>
                </p:cNvSpPr>
                <p:nvPr/>
              </p:nvSpPr>
              <p:spPr bwMode="auto">
                <a:xfrm flipV="1">
                  <a:off x="2503" y="3124"/>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Rectangle 58">
                  <a:extLst>
                    <a:ext uri="{FF2B5EF4-FFF2-40B4-BE49-F238E27FC236}">
                      <a16:creationId xmlns:a16="http://schemas.microsoft.com/office/drawing/2014/main" id="{B74848AB-2142-4EB8-9DB9-02AC294DE6DA}"/>
                    </a:ext>
                  </a:extLst>
                </p:cNvPr>
                <p:cNvSpPr>
                  <a:spLocks noChangeArrowheads="1"/>
                </p:cNvSpPr>
                <p:nvPr/>
              </p:nvSpPr>
              <p:spPr bwMode="auto">
                <a:xfrm>
                  <a:off x="171" y="302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67" name="Rectangle 59">
                  <a:extLst>
                    <a:ext uri="{FF2B5EF4-FFF2-40B4-BE49-F238E27FC236}">
                      <a16:creationId xmlns:a16="http://schemas.microsoft.com/office/drawing/2014/main" id="{FBA65AE5-418C-4441-83C5-C7BC1EADEC98}"/>
                    </a:ext>
                  </a:extLst>
                </p:cNvPr>
                <p:cNvSpPr>
                  <a:spLocks noChangeArrowheads="1"/>
                </p:cNvSpPr>
                <p:nvPr/>
              </p:nvSpPr>
              <p:spPr bwMode="auto">
                <a:xfrm>
                  <a:off x="171" y="249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a:t>
                  </a:r>
                </a:p>
              </p:txBody>
            </p:sp>
            <p:sp>
              <p:nvSpPr>
                <p:cNvPr id="68" name="Rectangle 60">
                  <a:extLst>
                    <a:ext uri="{FF2B5EF4-FFF2-40B4-BE49-F238E27FC236}">
                      <a16:creationId xmlns:a16="http://schemas.microsoft.com/office/drawing/2014/main" id="{D0CF0863-F86A-47EA-A138-83256FD407F7}"/>
                    </a:ext>
                  </a:extLst>
                </p:cNvPr>
                <p:cNvSpPr>
                  <a:spLocks noChangeArrowheads="1"/>
                </p:cNvSpPr>
                <p:nvPr/>
              </p:nvSpPr>
              <p:spPr bwMode="auto">
                <a:xfrm>
                  <a:off x="171" y="1965"/>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a:t>
                  </a:r>
                </a:p>
              </p:txBody>
            </p:sp>
            <p:sp>
              <p:nvSpPr>
                <p:cNvPr id="69" name="Rectangle 61">
                  <a:extLst>
                    <a:ext uri="{FF2B5EF4-FFF2-40B4-BE49-F238E27FC236}">
                      <a16:creationId xmlns:a16="http://schemas.microsoft.com/office/drawing/2014/main" id="{585CED14-92F8-4A47-A2F1-1242D9A7CE6A}"/>
                    </a:ext>
                  </a:extLst>
                </p:cNvPr>
                <p:cNvSpPr>
                  <a:spLocks noChangeArrowheads="1"/>
                </p:cNvSpPr>
                <p:nvPr/>
              </p:nvSpPr>
              <p:spPr bwMode="auto">
                <a:xfrm>
                  <a:off x="171" y="1439"/>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a:t>
                  </a:r>
                </a:p>
              </p:txBody>
            </p:sp>
            <p:sp>
              <p:nvSpPr>
                <p:cNvPr id="70" name="Rectangle 62">
                  <a:extLst>
                    <a:ext uri="{FF2B5EF4-FFF2-40B4-BE49-F238E27FC236}">
                      <a16:creationId xmlns:a16="http://schemas.microsoft.com/office/drawing/2014/main" id="{6ABA3D39-A8F7-4712-A8B2-65637F6DE54B}"/>
                    </a:ext>
                  </a:extLst>
                </p:cNvPr>
                <p:cNvSpPr>
                  <a:spLocks noChangeArrowheads="1"/>
                </p:cNvSpPr>
                <p:nvPr/>
              </p:nvSpPr>
              <p:spPr bwMode="auto">
                <a:xfrm>
                  <a:off x="171" y="912"/>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4</a:t>
                  </a:r>
                </a:p>
              </p:txBody>
            </p:sp>
            <p:sp>
              <p:nvSpPr>
                <p:cNvPr id="71" name="Rectangle 63">
                  <a:extLst>
                    <a:ext uri="{FF2B5EF4-FFF2-40B4-BE49-F238E27FC236}">
                      <a16:creationId xmlns:a16="http://schemas.microsoft.com/office/drawing/2014/main" id="{7D6B63AA-8BE9-4ECE-B96A-59B65FC29094}"/>
                    </a:ext>
                  </a:extLst>
                </p:cNvPr>
                <p:cNvSpPr>
                  <a:spLocks noChangeArrowheads="1"/>
                </p:cNvSpPr>
                <p:nvPr/>
              </p:nvSpPr>
              <p:spPr bwMode="auto">
                <a:xfrm>
                  <a:off x="171" y="37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5</a:t>
                  </a:r>
                </a:p>
              </p:txBody>
            </p:sp>
            <p:sp>
              <p:nvSpPr>
                <p:cNvPr id="72" name="Rectangle 64">
                  <a:extLst>
                    <a:ext uri="{FF2B5EF4-FFF2-40B4-BE49-F238E27FC236}">
                      <a16:creationId xmlns:a16="http://schemas.microsoft.com/office/drawing/2014/main" id="{4C4C667A-BE49-425A-B244-2BA9DA75F656}"/>
                    </a:ext>
                  </a:extLst>
                </p:cNvPr>
                <p:cNvSpPr>
                  <a:spLocks noChangeArrowheads="1"/>
                </p:cNvSpPr>
                <p:nvPr/>
              </p:nvSpPr>
              <p:spPr bwMode="auto">
                <a:xfrm>
                  <a:off x="362" y="3203"/>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0</a:t>
                  </a:r>
                </a:p>
              </p:txBody>
            </p:sp>
            <p:sp>
              <p:nvSpPr>
                <p:cNvPr id="73" name="Rectangle 65">
                  <a:extLst>
                    <a:ext uri="{FF2B5EF4-FFF2-40B4-BE49-F238E27FC236}">
                      <a16:creationId xmlns:a16="http://schemas.microsoft.com/office/drawing/2014/main" id="{AA940AC9-9FF5-4E65-BE29-E99FD56341A9}"/>
                    </a:ext>
                  </a:extLst>
                </p:cNvPr>
                <p:cNvSpPr>
                  <a:spLocks noChangeArrowheads="1"/>
                </p:cNvSpPr>
                <p:nvPr/>
              </p:nvSpPr>
              <p:spPr bwMode="auto">
                <a:xfrm>
                  <a:off x="1007"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10</a:t>
                  </a:r>
                </a:p>
              </p:txBody>
            </p:sp>
            <p:sp>
              <p:nvSpPr>
                <p:cNvPr id="74" name="Rectangle 66">
                  <a:extLst>
                    <a:ext uri="{FF2B5EF4-FFF2-40B4-BE49-F238E27FC236}">
                      <a16:creationId xmlns:a16="http://schemas.microsoft.com/office/drawing/2014/main" id="{ECC96C03-7639-41FE-80E4-2BA334B0EDCB}"/>
                    </a:ext>
                  </a:extLst>
                </p:cNvPr>
                <p:cNvSpPr>
                  <a:spLocks noChangeArrowheads="1"/>
                </p:cNvSpPr>
                <p:nvPr/>
              </p:nvSpPr>
              <p:spPr bwMode="auto">
                <a:xfrm>
                  <a:off x="17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20</a:t>
                  </a:r>
                </a:p>
              </p:txBody>
            </p:sp>
            <p:sp>
              <p:nvSpPr>
                <p:cNvPr id="75" name="Rectangle 67">
                  <a:extLst>
                    <a:ext uri="{FF2B5EF4-FFF2-40B4-BE49-F238E27FC236}">
                      <a16:creationId xmlns:a16="http://schemas.microsoft.com/office/drawing/2014/main" id="{4DAE3A04-1F14-4EB9-A310-3DD86DE80126}"/>
                    </a:ext>
                  </a:extLst>
                </p:cNvPr>
                <p:cNvSpPr>
                  <a:spLocks noChangeArrowheads="1"/>
                </p:cNvSpPr>
                <p:nvPr/>
              </p:nvSpPr>
              <p:spPr bwMode="auto">
                <a:xfrm>
                  <a:off x="2400" y="320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30</a:t>
                  </a:r>
                </a:p>
              </p:txBody>
            </p:sp>
          </p:grpSp>
          <p:sp>
            <p:nvSpPr>
              <p:cNvPr id="10" name="Text Box 68">
                <a:extLst>
                  <a:ext uri="{FF2B5EF4-FFF2-40B4-BE49-F238E27FC236}">
                    <a16:creationId xmlns:a16="http://schemas.microsoft.com/office/drawing/2014/main" id="{F040B0B9-EEB2-4F3F-89C6-5AE42F92153A}"/>
                  </a:ext>
                </a:extLst>
              </p:cNvPr>
              <p:cNvSpPr txBox="1">
                <a:spLocks noChangeArrowheads="1"/>
              </p:cNvSpPr>
              <p:nvPr/>
            </p:nvSpPr>
            <p:spPr bwMode="auto">
              <a:xfrm>
                <a:off x="2123" y="3170"/>
                <a:ext cx="943"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2500" b="1" i="1">
                    <a:ea typeface="宋体" panose="02010600030101010101" pitchFamily="2" charset="-122"/>
                  </a:rPr>
                  <a:t>Q</a:t>
                </a:r>
                <a:r>
                  <a:rPr lang="zh-CN" altLang="zh-CN" sz="2500">
                    <a:ea typeface="宋体" panose="02010600030101010101" pitchFamily="2" charset="-122"/>
                  </a:rPr>
                  <a:t> </a:t>
                </a:r>
                <a:br>
                  <a:rPr lang="zh-CN" altLang="zh-CN" sz="2500">
                    <a:ea typeface="宋体" panose="02010600030101010101" pitchFamily="2" charset="-122"/>
                  </a:rPr>
                </a:br>
                <a:r>
                  <a:rPr lang="zh-CN" altLang="zh-CN" sz="2400">
                    <a:ea typeface="宋体" panose="02010600030101010101" pitchFamily="2" charset="-122"/>
                  </a:rPr>
                  <a:t>(加仑)</a:t>
                </a:r>
              </a:p>
            </p:txBody>
          </p:sp>
          <p:sp>
            <p:nvSpPr>
              <p:cNvPr id="11" name="Text Box 69">
                <a:extLst>
                  <a:ext uri="{FF2B5EF4-FFF2-40B4-BE49-F238E27FC236}">
                    <a16:creationId xmlns:a16="http://schemas.microsoft.com/office/drawing/2014/main" id="{C9349C9A-1088-40FA-876B-694CBA9F12E8}"/>
                  </a:ext>
                </a:extLst>
              </p:cNvPr>
              <p:cNvSpPr txBox="1">
                <a:spLocks noChangeArrowheads="1"/>
              </p:cNvSpPr>
              <p:nvPr/>
            </p:nvSpPr>
            <p:spPr bwMode="auto">
              <a:xfrm>
                <a:off x="109" y="72"/>
                <a:ext cx="26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500" b="1" i="1">
                    <a:ea typeface="宋体" panose="02010600030101010101" pitchFamily="2" charset="-122"/>
                  </a:rPr>
                  <a:t>P</a:t>
                </a:r>
                <a:r>
                  <a:rPr lang="en-US" altLang="zh-CN" sz="2500">
                    <a:ea typeface="宋体" panose="02010600030101010101" pitchFamily="2" charset="-122"/>
                  </a:rPr>
                  <a:t> </a:t>
                </a:r>
                <a:endParaRPr lang="en-US" altLang="zh-CN" sz="2400">
                  <a:ea typeface="宋体" panose="02010600030101010101" pitchFamily="2" charset="-122"/>
                </a:endParaRPr>
              </a:p>
            </p:txBody>
          </p:sp>
          <p:sp>
            <p:nvSpPr>
              <p:cNvPr id="12" name="Text Box 70">
                <a:extLst>
                  <a:ext uri="{FF2B5EF4-FFF2-40B4-BE49-F238E27FC236}">
                    <a16:creationId xmlns:a16="http://schemas.microsoft.com/office/drawing/2014/main" id="{EDA14CE4-AF16-4FA4-A193-ED372EB8CE5D}"/>
                  </a:ext>
                </a:extLst>
              </p:cNvPr>
              <p:cNvSpPr txBox="1">
                <a:spLocks noChangeArrowheads="1"/>
              </p:cNvSpPr>
              <p:nvPr/>
            </p:nvSpPr>
            <p:spPr bwMode="auto">
              <a:xfrm>
                <a:off x="0" y="34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2400">
                    <a:ea typeface="宋体" panose="02010600030101010101" pitchFamily="2" charset="-122"/>
                  </a:rPr>
                  <a:t>$</a:t>
                </a:r>
              </a:p>
            </p:txBody>
          </p:sp>
        </p:grpSp>
        <p:sp>
          <p:nvSpPr>
            <p:cNvPr id="8" name="Text Box 71">
              <a:extLst>
                <a:ext uri="{FF2B5EF4-FFF2-40B4-BE49-F238E27FC236}">
                  <a16:creationId xmlns:a16="http://schemas.microsoft.com/office/drawing/2014/main" id="{D940DFC2-3C50-4A69-B76B-7A737F3894B2}"/>
                </a:ext>
              </a:extLst>
            </p:cNvPr>
            <p:cNvSpPr txBox="1">
              <a:spLocks noChangeArrowheads="1"/>
            </p:cNvSpPr>
            <p:nvPr/>
          </p:nvSpPr>
          <p:spPr bwMode="auto">
            <a:xfrm>
              <a:off x="435" y="68"/>
              <a:ext cx="2460" cy="4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800" u="sng">
                  <a:ea typeface="宋体" panose="02010600030101010101" pitchFamily="2" charset="-122"/>
                </a:rPr>
                <a:t>汽油市场</a:t>
              </a:r>
            </a:p>
          </p:txBody>
        </p:sp>
      </p:grpSp>
      <p:sp>
        <p:nvSpPr>
          <p:cNvPr id="76" name="Line 75">
            <a:extLst>
              <a:ext uri="{FF2B5EF4-FFF2-40B4-BE49-F238E27FC236}">
                <a16:creationId xmlns:a16="http://schemas.microsoft.com/office/drawing/2014/main" id="{6CCB05A1-5361-4252-A4D9-AA391889017D}"/>
              </a:ext>
            </a:extLst>
          </p:cNvPr>
          <p:cNvSpPr>
            <a:spLocks noChangeShapeType="1"/>
          </p:cNvSpPr>
          <p:nvPr/>
        </p:nvSpPr>
        <p:spPr bwMode="auto">
          <a:xfrm>
            <a:off x="1100138" y="1430338"/>
            <a:ext cx="3870325" cy="2928937"/>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80">
            <a:extLst>
              <a:ext uri="{FF2B5EF4-FFF2-40B4-BE49-F238E27FC236}">
                <a16:creationId xmlns:a16="http://schemas.microsoft.com/office/drawing/2014/main" id="{1E7214BD-1293-43A4-9419-0ED9E9710245}"/>
              </a:ext>
            </a:extLst>
          </p:cNvPr>
          <p:cNvSpPr>
            <a:spLocks noChangeShapeType="1"/>
          </p:cNvSpPr>
          <p:nvPr/>
        </p:nvSpPr>
        <p:spPr bwMode="auto">
          <a:xfrm flipV="1">
            <a:off x="1095375" y="1858963"/>
            <a:ext cx="3870325" cy="2932112"/>
          </a:xfrm>
          <a:prstGeom prst="line">
            <a:avLst/>
          </a:prstGeom>
          <a:noFill/>
          <a:ln w="44450">
            <a:solidFill>
              <a:srgbClr val="00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74">
            <a:extLst>
              <a:ext uri="{FF2B5EF4-FFF2-40B4-BE49-F238E27FC236}">
                <a16:creationId xmlns:a16="http://schemas.microsoft.com/office/drawing/2014/main" id="{B6A250B8-AA37-40A0-B51E-6DCB0CDAA452}"/>
              </a:ext>
            </a:extLst>
          </p:cNvPr>
          <p:cNvSpPr>
            <a:spLocks noChangeShapeType="1"/>
          </p:cNvSpPr>
          <p:nvPr/>
        </p:nvSpPr>
        <p:spPr bwMode="auto">
          <a:xfrm flipV="1">
            <a:off x="1090613" y="2692400"/>
            <a:ext cx="3870325" cy="2932113"/>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Rectangle 77">
            <a:extLst>
              <a:ext uri="{FF2B5EF4-FFF2-40B4-BE49-F238E27FC236}">
                <a16:creationId xmlns:a16="http://schemas.microsoft.com/office/drawing/2014/main" id="{42A9F34B-A961-42DC-B9E9-0217ABF642B6}"/>
              </a:ext>
            </a:extLst>
          </p:cNvPr>
          <p:cNvSpPr>
            <a:spLocks noChangeArrowheads="1"/>
          </p:cNvSpPr>
          <p:nvPr/>
        </p:nvSpPr>
        <p:spPr bwMode="auto">
          <a:xfrm>
            <a:off x="4956175" y="42402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D</a:t>
            </a:r>
          </a:p>
        </p:txBody>
      </p:sp>
      <p:sp>
        <p:nvSpPr>
          <p:cNvPr id="81" name="Rectangle 78">
            <a:extLst>
              <a:ext uri="{FF2B5EF4-FFF2-40B4-BE49-F238E27FC236}">
                <a16:creationId xmlns:a16="http://schemas.microsoft.com/office/drawing/2014/main" id="{11331BED-A506-4BAA-9368-01332F41498E}"/>
              </a:ext>
            </a:extLst>
          </p:cNvPr>
          <p:cNvSpPr>
            <a:spLocks noChangeArrowheads="1"/>
          </p:cNvSpPr>
          <p:nvPr/>
        </p:nvSpPr>
        <p:spPr bwMode="auto">
          <a:xfrm>
            <a:off x="4949825" y="2390775"/>
            <a:ext cx="38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sz="2400">
                <a:ea typeface="宋体" panose="02010600030101010101" pitchFamily="2" charset="-122"/>
              </a:rPr>
              <a:t>S</a:t>
            </a:r>
          </a:p>
        </p:txBody>
      </p:sp>
      <p:sp>
        <p:nvSpPr>
          <p:cNvPr id="82" name="Rectangle 82">
            <a:extLst>
              <a:ext uri="{FF2B5EF4-FFF2-40B4-BE49-F238E27FC236}">
                <a16:creationId xmlns:a16="http://schemas.microsoft.com/office/drawing/2014/main" id="{C1E8A03D-2368-4531-81A3-3889A9EA6660}"/>
              </a:ext>
            </a:extLst>
          </p:cNvPr>
          <p:cNvSpPr>
            <a:spLocks noChangeArrowheads="1"/>
          </p:cNvSpPr>
          <p:nvPr/>
        </p:nvSpPr>
        <p:spPr bwMode="auto">
          <a:xfrm>
            <a:off x="4941888" y="1514475"/>
            <a:ext cx="11033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85000"/>
              </a:lnSpc>
            </a:pPr>
            <a:r>
              <a:rPr lang="zh-CN" altLang="zh-CN" sz="2400">
                <a:ea typeface="宋体" panose="02010600030101010101" pitchFamily="2" charset="-122"/>
              </a:rPr>
              <a:t>社会成本</a:t>
            </a:r>
          </a:p>
        </p:txBody>
      </p:sp>
      <p:sp>
        <p:nvSpPr>
          <p:cNvPr id="83" name="Rectangle 99">
            <a:extLst>
              <a:ext uri="{FF2B5EF4-FFF2-40B4-BE49-F238E27FC236}">
                <a16:creationId xmlns:a16="http://schemas.microsoft.com/office/drawing/2014/main" id="{5C8B612D-0638-4F8D-B711-8ABB0A3FDA56}"/>
              </a:ext>
            </a:extLst>
          </p:cNvPr>
          <p:cNvSpPr>
            <a:spLocks noChangeArrowheads="1"/>
          </p:cNvSpPr>
          <p:nvPr/>
        </p:nvSpPr>
        <p:spPr bwMode="auto">
          <a:xfrm>
            <a:off x="6226175" y="965200"/>
            <a:ext cx="2468563" cy="892175"/>
          </a:xfrm>
          <a:prstGeom prst="rect">
            <a:avLst/>
          </a:prstGeom>
          <a:solidFill>
            <a:srgbClr val="66CCFF"/>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pPr>
            <a:r>
              <a:rPr lang="zh-CN" altLang="zh-CN" sz="2500">
                <a:ea typeface="宋体" panose="02010600030101010101" pitchFamily="2" charset="-122"/>
              </a:rPr>
              <a:t>社会最优数量是20 加仑</a:t>
            </a:r>
          </a:p>
        </p:txBody>
      </p:sp>
      <p:grpSp>
        <p:nvGrpSpPr>
          <p:cNvPr id="84" name="Group 80">
            <a:extLst>
              <a:ext uri="{FF2B5EF4-FFF2-40B4-BE49-F238E27FC236}">
                <a16:creationId xmlns:a16="http://schemas.microsoft.com/office/drawing/2014/main" id="{C98CD726-F227-47FE-BE78-EE4531E2B825}"/>
              </a:ext>
            </a:extLst>
          </p:cNvPr>
          <p:cNvGrpSpPr>
            <a:grpSpLocks/>
          </p:cNvGrpSpPr>
          <p:nvPr/>
        </p:nvGrpSpPr>
        <p:grpSpPr bwMode="auto">
          <a:xfrm>
            <a:off x="3074988" y="3036888"/>
            <a:ext cx="466725" cy="3084512"/>
            <a:chOff x="0" y="0"/>
            <a:chExt cx="294" cy="1943"/>
          </a:xfrm>
        </p:grpSpPr>
        <p:sp>
          <p:nvSpPr>
            <p:cNvPr id="85" name="Line 106">
              <a:extLst>
                <a:ext uri="{FF2B5EF4-FFF2-40B4-BE49-F238E27FC236}">
                  <a16:creationId xmlns:a16="http://schemas.microsoft.com/office/drawing/2014/main" id="{05CBAB94-6374-4B6D-80C0-659953AE0080}"/>
                </a:ext>
              </a:extLst>
            </p:cNvPr>
            <p:cNvSpPr>
              <a:spLocks noChangeShapeType="1"/>
            </p:cNvSpPr>
            <p:nvPr/>
          </p:nvSpPr>
          <p:spPr bwMode="auto">
            <a:xfrm>
              <a:off x="149" y="51"/>
              <a:ext cx="0" cy="1587"/>
            </a:xfrm>
            <a:prstGeom prst="line">
              <a:avLst/>
            </a:prstGeom>
            <a:noFill/>
            <a:ln w="19050">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Oval 81">
              <a:extLst>
                <a:ext uri="{FF2B5EF4-FFF2-40B4-BE49-F238E27FC236}">
                  <a16:creationId xmlns:a16="http://schemas.microsoft.com/office/drawing/2014/main" id="{C5FDE5FF-5CDB-45B7-B449-FFC8C14546D3}"/>
                </a:ext>
              </a:extLst>
            </p:cNvPr>
            <p:cNvSpPr>
              <a:spLocks noChangeArrowheads="1"/>
            </p:cNvSpPr>
            <p:nvPr/>
          </p:nvSpPr>
          <p:spPr bwMode="auto">
            <a:xfrm>
              <a:off x="105" y="0"/>
              <a:ext cx="88" cy="87"/>
            </a:xfrm>
            <a:prstGeom prst="ellipse">
              <a:avLst/>
            </a:pr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87" name="Rectangle 109">
              <a:extLst>
                <a:ext uri="{FF2B5EF4-FFF2-40B4-BE49-F238E27FC236}">
                  <a16:creationId xmlns:a16="http://schemas.microsoft.com/office/drawing/2014/main" id="{20E80130-513C-4853-BB59-98783E771C49}"/>
                </a:ext>
              </a:extLst>
            </p:cNvPr>
            <p:cNvSpPr>
              <a:spLocks noChangeArrowheads="1"/>
            </p:cNvSpPr>
            <p:nvPr/>
          </p:nvSpPr>
          <p:spPr bwMode="auto">
            <a:xfrm>
              <a:off x="0" y="1715"/>
              <a:ext cx="294" cy="22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88" name="Rectangle 111">
            <a:extLst>
              <a:ext uri="{FF2B5EF4-FFF2-40B4-BE49-F238E27FC236}">
                <a16:creationId xmlns:a16="http://schemas.microsoft.com/office/drawing/2014/main" id="{AC7C6EC5-8E0C-41E3-9E1C-DBAECB70E865}"/>
              </a:ext>
            </a:extLst>
          </p:cNvPr>
          <p:cNvSpPr>
            <a:spLocks noChangeArrowheads="1"/>
          </p:cNvSpPr>
          <p:nvPr/>
        </p:nvSpPr>
        <p:spPr bwMode="auto">
          <a:xfrm>
            <a:off x="5449888" y="2846388"/>
            <a:ext cx="3443287" cy="892175"/>
          </a:xfrm>
          <a:prstGeom prst="rect">
            <a:avLst/>
          </a:prstGeom>
          <a:solidFill>
            <a:srgbClr val="FFCC99"/>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pPr>
            <a:r>
              <a:rPr lang="zh-CN" altLang="zh-CN" sz="2500">
                <a:ea typeface="宋体" panose="02010600030101010101" pitchFamily="2" charset="-122"/>
              </a:rPr>
              <a:t>任意 </a:t>
            </a:r>
            <a:r>
              <a:rPr lang="zh-CN" altLang="zh-CN" sz="2500" b="1" i="1">
                <a:ea typeface="宋体" panose="02010600030101010101" pitchFamily="2" charset="-122"/>
              </a:rPr>
              <a:t>Q</a:t>
            </a:r>
            <a:r>
              <a:rPr lang="zh-CN" altLang="zh-CN" sz="2500">
                <a:ea typeface="宋体" panose="02010600030101010101" pitchFamily="2" charset="-122"/>
              </a:rPr>
              <a:t> &lt; 20,增加汽油的价值大于社会成本 </a:t>
            </a:r>
          </a:p>
        </p:txBody>
      </p:sp>
      <p:sp>
        <p:nvSpPr>
          <p:cNvPr id="89" name="Rectangle 114">
            <a:extLst>
              <a:ext uri="{FF2B5EF4-FFF2-40B4-BE49-F238E27FC236}">
                <a16:creationId xmlns:a16="http://schemas.microsoft.com/office/drawing/2014/main" id="{63EB9755-A18E-4B06-963F-CBA682A6B865}"/>
              </a:ext>
            </a:extLst>
          </p:cNvPr>
          <p:cNvSpPr>
            <a:spLocks noChangeArrowheads="1"/>
          </p:cNvSpPr>
          <p:nvPr/>
        </p:nvSpPr>
        <p:spPr bwMode="auto">
          <a:xfrm>
            <a:off x="5554663" y="3795713"/>
            <a:ext cx="3205162" cy="1292225"/>
          </a:xfrm>
          <a:prstGeom prst="rect">
            <a:avLst/>
          </a:prstGeom>
          <a:solidFill>
            <a:srgbClr val="FFCC99"/>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pPr>
            <a:r>
              <a:rPr lang="zh-CN" altLang="zh-CN" sz="2500">
                <a:ea typeface="宋体" panose="02010600030101010101" pitchFamily="2" charset="-122"/>
              </a:rPr>
              <a:t>任意</a:t>
            </a:r>
            <a:r>
              <a:rPr lang="zh-CN" altLang="zh-CN" sz="2500" b="1" i="1">
                <a:ea typeface="宋体" panose="02010600030101010101" pitchFamily="2" charset="-122"/>
              </a:rPr>
              <a:t>Q</a:t>
            </a:r>
            <a:r>
              <a:rPr lang="zh-CN" altLang="zh-CN" sz="2500">
                <a:ea typeface="宋体" panose="02010600030101010101" pitchFamily="2" charset="-122"/>
              </a:rPr>
              <a:t> &gt; 20, 最后一单位汽油的社会成本大于它的社会价值</a:t>
            </a:r>
          </a:p>
        </p:txBody>
      </p:sp>
      <p:grpSp>
        <p:nvGrpSpPr>
          <p:cNvPr id="90" name="Group 86">
            <a:extLst>
              <a:ext uri="{FF2B5EF4-FFF2-40B4-BE49-F238E27FC236}">
                <a16:creationId xmlns:a16="http://schemas.microsoft.com/office/drawing/2014/main" id="{C66C04D5-5EDD-4DAE-8ED1-56D6D2BD57E4}"/>
              </a:ext>
            </a:extLst>
          </p:cNvPr>
          <p:cNvGrpSpPr>
            <a:grpSpLocks/>
          </p:cNvGrpSpPr>
          <p:nvPr/>
        </p:nvGrpSpPr>
        <p:grpSpPr bwMode="auto">
          <a:xfrm>
            <a:off x="1976438" y="2206625"/>
            <a:ext cx="466725" cy="3906838"/>
            <a:chOff x="0" y="0"/>
            <a:chExt cx="294" cy="2461"/>
          </a:xfrm>
        </p:grpSpPr>
        <p:sp>
          <p:nvSpPr>
            <p:cNvPr id="91" name="Line 115">
              <a:extLst>
                <a:ext uri="{FF2B5EF4-FFF2-40B4-BE49-F238E27FC236}">
                  <a16:creationId xmlns:a16="http://schemas.microsoft.com/office/drawing/2014/main" id="{8C306405-F4C8-4E2E-B5A3-01586E31FA7D}"/>
                </a:ext>
              </a:extLst>
            </p:cNvPr>
            <p:cNvSpPr>
              <a:spLocks noChangeShapeType="1"/>
            </p:cNvSpPr>
            <p:nvPr/>
          </p:nvSpPr>
          <p:spPr bwMode="auto">
            <a:xfrm flipV="1">
              <a:off x="149" y="37"/>
              <a:ext cx="0" cy="2119"/>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Oval 117">
              <a:extLst>
                <a:ext uri="{FF2B5EF4-FFF2-40B4-BE49-F238E27FC236}">
                  <a16:creationId xmlns:a16="http://schemas.microsoft.com/office/drawing/2014/main" id="{59CDFD7B-E125-4943-BF74-DBF38DCC8811}"/>
                </a:ext>
              </a:extLst>
            </p:cNvPr>
            <p:cNvSpPr>
              <a:spLocks noChangeArrowheads="1"/>
            </p:cNvSpPr>
            <p:nvPr/>
          </p:nvSpPr>
          <p:spPr bwMode="auto">
            <a:xfrm>
              <a:off x="102" y="0"/>
              <a:ext cx="88" cy="87"/>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93" name="Oval 118">
              <a:extLst>
                <a:ext uri="{FF2B5EF4-FFF2-40B4-BE49-F238E27FC236}">
                  <a16:creationId xmlns:a16="http://schemas.microsoft.com/office/drawing/2014/main" id="{BC62AF13-91F1-4DFC-8483-FA4C13566DED}"/>
                </a:ext>
              </a:extLst>
            </p:cNvPr>
            <p:cNvSpPr>
              <a:spLocks noChangeArrowheads="1"/>
            </p:cNvSpPr>
            <p:nvPr/>
          </p:nvSpPr>
          <p:spPr bwMode="auto">
            <a:xfrm>
              <a:off x="105" y="1052"/>
              <a:ext cx="88" cy="87"/>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94" name="Rectangle 121">
              <a:extLst>
                <a:ext uri="{FF2B5EF4-FFF2-40B4-BE49-F238E27FC236}">
                  <a16:creationId xmlns:a16="http://schemas.microsoft.com/office/drawing/2014/main" id="{BC910B74-B79E-463F-BE65-4377E5042D02}"/>
                </a:ext>
              </a:extLst>
            </p:cNvPr>
            <p:cNvSpPr>
              <a:spLocks noChangeArrowheads="1"/>
            </p:cNvSpPr>
            <p:nvPr/>
          </p:nvSpPr>
          <p:spPr bwMode="auto">
            <a:xfrm>
              <a:off x="0" y="2233"/>
              <a:ext cx="294" cy="228"/>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95" name="Text Box 94">
            <a:extLst>
              <a:ext uri="{FF2B5EF4-FFF2-40B4-BE49-F238E27FC236}">
                <a16:creationId xmlns:a16="http://schemas.microsoft.com/office/drawing/2014/main" id="{38A66467-023C-4C5D-AE93-DAA5AA59DA01}"/>
              </a:ext>
            </a:extLst>
          </p:cNvPr>
          <p:cNvSpPr txBox="1">
            <a:spLocks noChangeArrowheads="1"/>
          </p:cNvSpPr>
          <p:nvPr/>
        </p:nvSpPr>
        <p:spPr bwMode="auto">
          <a:xfrm>
            <a:off x="3568700" y="5738813"/>
            <a:ext cx="579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2500">
                <a:ea typeface="宋体" panose="02010600030101010101" pitchFamily="2" charset="-122"/>
              </a:rPr>
              <a:t>25</a:t>
            </a:r>
          </a:p>
        </p:txBody>
      </p:sp>
      <p:grpSp>
        <p:nvGrpSpPr>
          <p:cNvPr id="96" name="Group 92">
            <a:extLst>
              <a:ext uri="{FF2B5EF4-FFF2-40B4-BE49-F238E27FC236}">
                <a16:creationId xmlns:a16="http://schemas.microsoft.com/office/drawing/2014/main" id="{D67C7EEC-D359-4684-BB7B-BA69A9F70B29}"/>
              </a:ext>
            </a:extLst>
          </p:cNvPr>
          <p:cNvGrpSpPr>
            <a:grpSpLocks/>
          </p:cNvGrpSpPr>
          <p:nvPr/>
        </p:nvGrpSpPr>
        <p:grpSpPr bwMode="auto">
          <a:xfrm>
            <a:off x="3625850" y="2627313"/>
            <a:ext cx="466725" cy="3484562"/>
            <a:chOff x="0" y="0"/>
            <a:chExt cx="294" cy="2195"/>
          </a:xfrm>
        </p:grpSpPr>
        <p:sp>
          <p:nvSpPr>
            <p:cNvPr id="97" name="Line 116">
              <a:extLst>
                <a:ext uri="{FF2B5EF4-FFF2-40B4-BE49-F238E27FC236}">
                  <a16:creationId xmlns:a16="http://schemas.microsoft.com/office/drawing/2014/main" id="{3FC30A90-C230-4360-A8AC-CE9E5E037C48}"/>
                </a:ext>
              </a:extLst>
            </p:cNvPr>
            <p:cNvSpPr>
              <a:spLocks noChangeShapeType="1"/>
            </p:cNvSpPr>
            <p:nvPr/>
          </p:nvSpPr>
          <p:spPr bwMode="auto">
            <a:xfrm flipV="1">
              <a:off x="146" y="39"/>
              <a:ext cx="0" cy="1847"/>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Oval 119">
              <a:extLst>
                <a:ext uri="{FF2B5EF4-FFF2-40B4-BE49-F238E27FC236}">
                  <a16:creationId xmlns:a16="http://schemas.microsoft.com/office/drawing/2014/main" id="{BE869A32-389E-43A2-8122-DB939AF9E523}"/>
                </a:ext>
              </a:extLst>
            </p:cNvPr>
            <p:cNvSpPr>
              <a:spLocks noChangeArrowheads="1"/>
            </p:cNvSpPr>
            <p:nvPr/>
          </p:nvSpPr>
          <p:spPr bwMode="auto">
            <a:xfrm>
              <a:off x="98" y="0"/>
              <a:ext cx="88" cy="87"/>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99" name="Oval 120">
              <a:extLst>
                <a:ext uri="{FF2B5EF4-FFF2-40B4-BE49-F238E27FC236}">
                  <a16:creationId xmlns:a16="http://schemas.microsoft.com/office/drawing/2014/main" id="{7D868204-055F-46DC-86BE-79F13FEC487C}"/>
                </a:ext>
              </a:extLst>
            </p:cNvPr>
            <p:cNvSpPr>
              <a:spLocks noChangeArrowheads="1"/>
            </p:cNvSpPr>
            <p:nvPr/>
          </p:nvSpPr>
          <p:spPr bwMode="auto">
            <a:xfrm>
              <a:off x="102" y="523"/>
              <a:ext cx="88" cy="87"/>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00" name="Rectangle 123">
              <a:extLst>
                <a:ext uri="{FF2B5EF4-FFF2-40B4-BE49-F238E27FC236}">
                  <a16:creationId xmlns:a16="http://schemas.microsoft.com/office/drawing/2014/main" id="{369B6DD7-95B0-47E0-81BD-E68247035828}"/>
                </a:ext>
              </a:extLst>
            </p:cNvPr>
            <p:cNvSpPr>
              <a:spLocks noChangeArrowheads="1"/>
            </p:cNvSpPr>
            <p:nvPr/>
          </p:nvSpPr>
          <p:spPr bwMode="auto">
            <a:xfrm>
              <a:off x="0" y="1967"/>
              <a:ext cx="294" cy="228"/>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Tree>
    <p:extLst>
      <p:ext uri="{BB962C8B-B14F-4D97-AF65-F5344CB8AC3E}">
        <p14:creationId xmlns:p14="http://schemas.microsoft.com/office/powerpoint/2010/main" val="58044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up)">
                                      <p:cBhvr>
                                        <p:cTn id="11" dur="500"/>
                                        <p:tgtEl>
                                          <p:spTgt spid="8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dissolve">
                                      <p:cBhvr>
                                        <p:cTn id="16" dur="500"/>
                                        <p:tgtEl>
                                          <p:spTgt spid="88"/>
                                        </p:tgtEl>
                                      </p:cBhvr>
                                    </p:animEffect>
                                  </p:childTnLst>
                                </p:cTn>
                              </p:par>
                              <p:par>
                                <p:cTn id="17" presetID="22" presetClass="entr" presetSubtype="4"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down)">
                                      <p:cBhvr>
                                        <p:cTn id="19" dur="500"/>
                                        <p:tgtEl>
                                          <p:spTgt spid="9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90"/>
                                        </p:tgtEl>
                                      </p:cBhvr>
                                    </p:animEffect>
                                    <p:set>
                                      <p:cBhvr>
                                        <p:cTn id="24" dur="1" fill="hold">
                                          <p:stCondLst>
                                            <p:cond delay="499"/>
                                          </p:stCondLst>
                                        </p:cTn>
                                        <p:tgtEl>
                                          <p:spTgt spid="90"/>
                                        </p:tgtEl>
                                        <p:attrNameLst>
                                          <p:attrName>style.visibility</p:attrName>
                                        </p:attrNameLst>
                                      </p:cBhvr>
                                      <p:to>
                                        <p:strVal val="hidden"/>
                                      </p:to>
                                    </p:set>
                                  </p:childTnLst>
                                </p:cTn>
                              </p:par>
                              <p:par>
                                <p:cTn id="25" presetID="9" presetClass="exit" presetSubtype="0" fill="hold" grpId="1" nodeType="withEffect">
                                  <p:stCondLst>
                                    <p:cond delay="0"/>
                                  </p:stCondLst>
                                  <p:childTnLst>
                                    <p:animEffect transition="out" filter="dissolve">
                                      <p:cBhvr>
                                        <p:cTn id="26" dur="500"/>
                                        <p:tgtEl>
                                          <p:spTgt spid="88"/>
                                        </p:tgtEl>
                                      </p:cBhvr>
                                    </p:animEffect>
                                    <p:set>
                                      <p:cBhvr>
                                        <p:cTn id="27" dur="1" fill="hold">
                                          <p:stCondLst>
                                            <p:cond delay="499"/>
                                          </p:stCondLst>
                                        </p:cTn>
                                        <p:tgtEl>
                                          <p:spTgt spid="8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dissolve">
                                      <p:cBhvr>
                                        <p:cTn id="32" dur="500"/>
                                        <p:tgtEl>
                                          <p:spTgt spid="89"/>
                                        </p:tgtEl>
                                      </p:cBhvr>
                                    </p:animEffect>
                                  </p:childTnLst>
                                </p:cTn>
                              </p:par>
                              <p:par>
                                <p:cTn id="33" presetID="22" presetClass="entr" presetSubtype="4"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wipe(down)">
                                      <p:cBhvr>
                                        <p:cTn id="3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autoUpdateAnimBg="0"/>
      <p:bldP spid="88" grpId="0" animBg="1" autoUpdateAnimBg="0"/>
      <p:bldP spid="88" grpId="1" animBg="1" autoUpdateAnimBg="0"/>
      <p:bldP spid="89" grpId="0" animBg="1"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2951</Words>
  <Application>Microsoft Office PowerPoint</Application>
  <PresentationFormat>全屏显示(4:3)</PresentationFormat>
  <Paragraphs>412</Paragraphs>
  <Slides>53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等线</vt:lpstr>
      <vt:lpstr>等线 Light</vt:lpstr>
      <vt:lpstr>黑体</vt:lpstr>
      <vt:lpstr>宋体</vt:lpstr>
      <vt:lpstr>Arial</vt:lpstr>
      <vt:lpstr>Calibri</vt:lpstr>
      <vt:lpstr>Calibri Light</vt:lpstr>
      <vt:lpstr>Office 主题​​</vt:lpstr>
      <vt:lpstr>第十四讲 市场失灵</vt:lpstr>
      <vt:lpstr>市场失灵</vt:lpstr>
      <vt:lpstr>外部性</vt:lpstr>
      <vt:lpstr>外部性(Externality)</vt:lpstr>
      <vt:lpstr>负外部性</vt:lpstr>
      <vt:lpstr>PowerPoint 演示文稿</vt:lpstr>
      <vt:lpstr>PowerPoint 演示文稿</vt:lpstr>
      <vt:lpstr>PowerPoint 演示文稿</vt:lpstr>
      <vt:lpstr>PowerPoint 演示文稿</vt:lpstr>
      <vt:lpstr>正外部性</vt:lpstr>
      <vt:lpstr>实现社会最优</vt:lpstr>
      <vt:lpstr>外部性内在化</vt:lpstr>
      <vt:lpstr>矫正税（庇古税)</vt:lpstr>
      <vt:lpstr>PowerPoint 演示文稿</vt:lpstr>
      <vt:lpstr>矫正税</vt:lpstr>
      <vt:lpstr>矫正税与管制的比较</vt:lpstr>
      <vt:lpstr>矫正税与管制的比较</vt:lpstr>
      <vt:lpstr>外部性的私人解决方法</vt:lpstr>
      <vt:lpstr>外部性的私人解决方法</vt:lpstr>
      <vt:lpstr>科斯定理</vt:lpstr>
      <vt:lpstr>科斯定理：一个例子</vt:lpstr>
      <vt:lpstr>科斯定理：一个例子</vt:lpstr>
      <vt:lpstr>科斯定理：一个例子</vt:lpstr>
      <vt:lpstr>科斯定理：一个例子</vt:lpstr>
      <vt:lpstr>科斯定理：一个例子</vt:lpstr>
      <vt:lpstr>科斯定理的解释</vt:lpstr>
      <vt:lpstr>科斯定理的假设1：产权清晰</vt:lpstr>
      <vt:lpstr>应用: 污染权许可证</vt:lpstr>
      <vt:lpstr>应用: 污染权许可证</vt:lpstr>
      <vt:lpstr>科斯定理的假设2：交易成本为零</vt:lpstr>
      <vt:lpstr>科斯定理的假设2：交易成本为零</vt:lpstr>
      <vt:lpstr>科斯定理的失败应用：俄罗斯的私有化</vt:lpstr>
      <vt:lpstr>科斯定理的失败应用：俄罗斯的私有化</vt:lpstr>
      <vt:lpstr>公共物品</vt:lpstr>
      <vt:lpstr>市场失灵</vt:lpstr>
      <vt:lpstr>物品的重要特征</vt:lpstr>
      <vt:lpstr>物品的分类</vt:lpstr>
      <vt:lpstr>俱乐部物品</vt:lpstr>
      <vt:lpstr>例子：道路</vt:lpstr>
      <vt:lpstr>例子：道路</vt:lpstr>
      <vt:lpstr>私人物品与公共物品的市场需求</vt:lpstr>
      <vt:lpstr>搭便车问题</vt:lpstr>
      <vt:lpstr>搭便车：例子</vt:lpstr>
      <vt:lpstr>搭便车：例子</vt:lpstr>
      <vt:lpstr>灯塔的故事</vt:lpstr>
      <vt:lpstr>科斯《经济学中的灯塔》</vt:lpstr>
      <vt:lpstr>PowerPoint 演示文稿</vt:lpstr>
      <vt:lpstr>公共物品的私人提供</vt:lpstr>
      <vt:lpstr>公共物品的政府提供</vt:lpstr>
      <vt:lpstr>公共资源</vt:lpstr>
      <vt:lpstr>公地悲剧</vt:lpstr>
      <vt:lpstr>公地悲剧的解决方式</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Yifan Yu</dc:creator>
  <cp:lastModifiedBy>740969824@qq.com</cp:lastModifiedBy>
  <cp:revision>14</cp:revision>
  <dcterms:created xsi:type="dcterms:W3CDTF">2019-12-25T16:39:42Z</dcterms:created>
  <dcterms:modified xsi:type="dcterms:W3CDTF">2020-01-05T13:26:30Z</dcterms:modified>
</cp:coreProperties>
</file>